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16"/>
  </p:notesMasterIdLst>
  <p:handoutMasterIdLst>
    <p:handoutMasterId r:id="rId17"/>
  </p:handoutMasterIdLst>
  <p:sldIdLst>
    <p:sldId id="311" r:id="rId3"/>
    <p:sldId id="312" r:id="rId4"/>
    <p:sldId id="313" r:id="rId5"/>
    <p:sldId id="1591" r:id="rId6"/>
    <p:sldId id="1558" r:id="rId7"/>
    <p:sldId id="1578" r:id="rId8"/>
    <p:sldId id="324" r:id="rId9"/>
    <p:sldId id="1594" r:id="rId10"/>
    <p:sldId id="1592" r:id="rId11"/>
    <p:sldId id="1603" r:id="rId12"/>
    <p:sldId id="1576" r:id="rId13"/>
    <p:sldId id="469" r:id="rId14"/>
    <p:sldId id="307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ECAF1D-4888-7AF9-99EC-E694532B3A9D}" name="Camille Shah" initials="CS" userId="S::ShahC@eskom.co.za::b49c16eb-9c2f-4076-ae16-294c29ffbf0a" providerId="AD"/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725B"/>
    <a:srgbClr val="0DB02B"/>
    <a:srgbClr val="D69B40"/>
    <a:srgbClr val="C97A00"/>
    <a:srgbClr val="CDB6AA"/>
    <a:srgbClr val="ACC3C3"/>
    <a:srgbClr val="E4BC7F"/>
    <a:srgbClr val="C2C382"/>
    <a:srgbClr val="CA9987"/>
    <a:srgbClr val="B491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E72D34-9B24-4A37-A446-E051A62A78F7}" v="2" dt="2026-06-04T04:52:31.4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8/10/relationships/authors" Target="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E72FB2-3048-A3E8-FAC4-1A154E9EB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3EC01-58E5-F53E-1D93-72866D0681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0778-C05C-3E46-9B06-74AA136A7A40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6FACD4-124B-05EE-B114-66B0345F22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3DF-093C-F399-FB34-69C3F05943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EA1C4-6C35-F64A-BE83-0706739C5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29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2026/06/04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085070-5ABA-31E7-632F-0611553009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5" y="4132045"/>
            <a:ext cx="12192636" cy="247662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AF18338-7987-F843-7A24-C7E061E84633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9916C4-EAFC-9D67-10B5-FCFACF7D35E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18261" y="2110042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A18EA-0E1F-240D-DE7C-C9CC84E081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231" y="3933821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BA61F4DB-F9E7-C717-1797-CE92AFF6F58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4005258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5" name="Picture Placeholder 103">
            <a:extLst>
              <a:ext uri="{FF2B5EF4-FFF2-40B4-BE49-F238E27FC236}">
                <a16:creationId xmlns:a16="http://schemas.microsoft.com/office/drawing/2014/main" id="{3E772CB1-2E91-063A-38F9-D7BCE95D7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2241733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12C33341-4EC4-CA2A-1DCC-EBC4ADFBDCD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83708" y="1457094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8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1" y="2241804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8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8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75326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6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40" y="2867099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A2E1B3-D2A0-E520-6EEF-E94074B8425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18261" y="1529471"/>
            <a:ext cx="3937000" cy="3568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552414-F8DB-56D3-1E47-029CA76AFA5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27231" y="3353250"/>
            <a:ext cx="2260600" cy="2044700"/>
          </a:xfrm>
          <a:prstGeom prst="rect">
            <a:avLst/>
          </a:prstGeom>
        </p:spPr>
      </p:pic>
      <p:sp>
        <p:nvSpPr>
          <p:cNvPr id="10" name="Picture Placeholder 101">
            <a:extLst>
              <a:ext uri="{FF2B5EF4-FFF2-40B4-BE49-F238E27FC236}">
                <a16:creationId xmlns:a16="http://schemas.microsoft.com/office/drawing/2014/main" id="{301501E1-4BEF-E23F-D908-DD33B0BF36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342468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11" name="Picture Placeholder 103">
            <a:extLst>
              <a:ext uri="{FF2B5EF4-FFF2-40B4-BE49-F238E27FC236}">
                <a16:creationId xmlns:a16="http://schemas.microsoft.com/office/drawing/2014/main" id="{B8401596-002A-0928-7FB2-207F2EE411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166116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9EED64-0DEB-A705-F1C8-127F77BB42B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8528D-C9DB-4A97-92A1-19A0912F1E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890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9.xml"/><Relationship Id="rId10" Type="http://schemas.openxmlformats.org/officeDocument/2006/relationships/oleObject" Target="../embeddings/oleObject4.bin"/><Relationship Id="rId4" Type="http://schemas.openxmlformats.org/officeDocument/2006/relationships/slideLayout" Target="../slideLayouts/slideLayout8.xml"/><Relationship Id="rId9" Type="http://schemas.openxmlformats.org/officeDocument/2006/relationships/tags" Target="../tags/tag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6B88D3B3-9103-9A07-36E3-D7FA1556BA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6825" y="178910"/>
            <a:ext cx="3025916" cy="110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97595922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9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8892C-3B58-8843-4E69-B1E42E9824CB}"/>
              </a:ext>
            </a:extLst>
          </p:cNvPr>
          <p:cNvGrpSpPr/>
          <p:nvPr userDrawn="1"/>
        </p:nvGrpSpPr>
        <p:grpSpPr>
          <a:xfrm>
            <a:off x="9733443" y="171358"/>
            <a:ext cx="2148924" cy="651617"/>
            <a:chOff x="7522435" y="1661173"/>
            <a:chExt cx="2715828" cy="823519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F0EFDE-1C73-CEE7-B895-29C3ED656925}"/>
                </a:ext>
              </a:extLst>
            </p:cNvPr>
            <p:cNvSpPr/>
            <p:nvPr userDrawn="1"/>
          </p:nvSpPr>
          <p:spPr>
            <a:xfrm>
              <a:off x="7522435" y="1661173"/>
              <a:ext cx="215990" cy="606778"/>
            </a:xfrm>
            <a:custGeom>
              <a:avLst/>
              <a:gdLst>
                <a:gd name="connsiteX0" fmla="*/ 0 w 215990"/>
                <a:gd name="connsiteY0" fmla="*/ 0 h 606778"/>
                <a:gd name="connsiteX1" fmla="*/ 211681 w 215990"/>
                <a:gd name="connsiteY1" fmla="*/ 0 h 606778"/>
                <a:gd name="connsiteX2" fmla="*/ 188843 w 215990"/>
                <a:gd name="connsiteY2" fmla="*/ 27680 h 606778"/>
                <a:gd name="connsiteX3" fmla="*/ 105423 w 215990"/>
                <a:gd name="connsiteY3" fmla="*/ 300778 h 606778"/>
                <a:gd name="connsiteX4" fmla="*/ 188843 w 215990"/>
                <a:gd name="connsiteY4" fmla="*/ 573876 h 606778"/>
                <a:gd name="connsiteX5" fmla="*/ 215990 w 215990"/>
                <a:gd name="connsiteY5" fmla="*/ 606778 h 606778"/>
                <a:gd name="connsiteX6" fmla="*/ 0 w 215990"/>
                <a:gd name="connsiteY6" fmla="*/ 606778 h 60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990" h="606778">
                  <a:moveTo>
                    <a:pt x="0" y="0"/>
                  </a:moveTo>
                  <a:lnTo>
                    <a:pt x="211681" y="0"/>
                  </a:lnTo>
                  <a:lnTo>
                    <a:pt x="188843" y="27680"/>
                  </a:lnTo>
                  <a:cubicBezTo>
                    <a:pt x="136176" y="105638"/>
                    <a:pt x="105423" y="199617"/>
                    <a:pt x="105423" y="300778"/>
                  </a:cubicBezTo>
                  <a:cubicBezTo>
                    <a:pt x="105423" y="401940"/>
                    <a:pt x="136176" y="495918"/>
                    <a:pt x="188843" y="573876"/>
                  </a:cubicBezTo>
                  <a:lnTo>
                    <a:pt x="215990" y="606778"/>
                  </a:lnTo>
                  <a:lnTo>
                    <a:pt x="0" y="606778"/>
                  </a:lnTo>
                  <a:close/>
                </a:path>
              </a:pathLst>
            </a:custGeom>
            <a:solidFill>
              <a:srgbClr val="C97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00"/>
            </a:p>
          </p:txBody>
        </p:sp>
        <p:pic>
          <p:nvPicPr>
            <p:cNvPr id="25" name="Picture 2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3B9E0D4-C21E-F6B7-D922-AE9183361D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3826" y="1756056"/>
              <a:ext cx="2354437" cy="728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  <p:sldLayoutId id="2147483660" r:id="rId5"/>
    <p:sldLayoutId id="2147483661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10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tags" Target="../tags/tag40.xml"/><Relationship Id="rId18" Type="http://schemas.openxmlformats.org/officeDocument/2006/relationships/tags" Target="../tags/tag45.xml"/><Relationship Id="rId26" Type="http://schemas.openxmlformats.org/officeDocument/2006/relationships/image" Target="../media/image7.emf"/><Relationship Id="rId3" Type="http://schemas.openxmlformats.org/officeDocument/2006/relationships/tags" Target="../tags/tag30.xml"/><Relationship Id="rId21" Type="http://schemas.openxmlformats.org/officeDocument/2006/relationships/tags" Target="../tags/tag48.xml"/><Relationship Id="rId7" Type="http://schemas.openxmlformats.org/officeDocument/2006/relationships/tags" Target="../tags/tag34.xml"/><Relationship Id="rId12" Type="http://schemas.openxmlformats.org/officeDocument/2006/relationships/tags" Target="../tags/tag39.xml"/><Relationship Id="rId17" Type="http://schemas.openxmlformats.org/officeDocument/2006/relationships/tags" Target="../tags/tag44.xml"/><Relationship Id="rId25" Type="http://schemas.openxmlformats.org/officeDocument/2006/relationships/oleObject" Target="../embeddings/oleObject9.bin"/><Relationship Id="rId2" Type="http://schemas.openxmlformats.org/officeDocument/2006/relationships/tags" Target="../tags/tag29.xml"/><Relationship Id="rId16" Type="http://schemas.openxmlformats.org/officeDocument/2006/relationships/tags" Target="../tags/tag43.xml"/><Relationship Id="rId20" Type="http://schemas.openxmlformats.org/officeDocument/2006/relationships/tags" Target="../tags/tag47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tags" Target="../tags/tag38.xml"/><Relationship Id="rId24" Type="http://schemas.openxmlformats.org/officeDocument/2006/relationships/slideLayout" Target="../slideLayouts/slideLayout7.xml"/><Relationship Id="rId5" Type="http://schemas.openxmlformats.org/officeDocument/2006/relationships/tags" Target="../tags/tag32.xml"/><Relationship Id="rId15" Type="http://schemas.openxmlformats.org/officeDocument/2006/relationships/tags" Target="../tags/tag42.xml"/><Relationship Id="rId23" Type="http://schemas.openxmlformats.org/officeDocument/2006/relationships/tags" Target="../tags/tag50.xml"/><Relationship Id="rId10" Type="http://schemas.openxmlformats.org/officeDocument/2006/relationships/tags" Target="../tags/tag37.xml"/><Relationship Id="rId19" Type="http://schemas.openxmlformats.org/officeDocument/2006/relationships/tags" Target="../tags/tag46.xml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tags" Target="../tags/tag41.xml"/><Relationship Id="rId22" Type="http://schemas.openxmlformats.org/officeDocument/2006/relationships/tags" Target="../tags/tag4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13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D170835-036D-9610-4492-0E92E59F155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20940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170835-036D-9610-4492-0E92E59F15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E3FEA5-A775-056A-0983-BF5E78389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8CD09AD-C45A-5CE5-6A89-00FA98E608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B53E9CF-B0B4-E2B5-EA75-4887178A5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8160" y="1219200"/>
            <a:ext cx="7354707" cy="1990097"/>
          </a:xfrm>
        </p:spPr>
        <p:txBody>
          <a:bodyPr vert="horz">
            <a:noAutofit/>
          </a:bodyPr>
          <a:lstStyle/>
          <a:p>
            <a:r>
              <a:rPr lang="en-US" sz="2400" dirty="0"/>
              <a:t>Marketing professional service Contract for a period of 5 years 	</a:t>
            </a:r>
            <a:br>
              <a:rPr lang="en-US" sz="2400" dirty="0"/>
            </a:br>
            <a:r>
              <a:rPr lang="en-ZA" sz="2000" b="1" dirty="0"/>
              <a:t> </a:t>
            </a:r>
            <a:br>
              <a:rPr lang="en-US" altLang="en-US" sz="2400" dirty="0">
                <a:solidFill>
                  <a:schemeClr val="bg1"/>
                </a:solidFill>
              </a:rPr>
            </a:br>
            <a:endParaRPr lang="en-ZA" altLang="en-US" sz="2400" dirty="0">
              <a:solidFill>
                <a:schemeClr val="bg1"/>
              </a:solidFill>
            </a:endParaRPr>
          </a:p>
        </p:txBody>
      </p:sp>
      <p:pic>
        <p:nvPicPr>
          <p:cNvPr id="8" name="Picture Placeholder 9" descr="A group of men in a power line&#10;&#10;Description automatically generated">
            <a:extLst>
              <a:ext uri="{FF2B5EF4-FFF2-40B4-BE49-F238E27FC236}">
                <a16:creationId xmlns:a16="http://schemas.microsoft.com/office/drawing/2014/main" id="{82D95222-E527-835A-40D8-5BDF5077DA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128" y="4017255"/>
            <a:ext cx="1895475" cy="1895475"/>
          </a:xfrm>
          <a:prstGeom prst="ellipse">
            <a:avLst/>
          </a:prstGeom>
          <a:solidFill>
            <a:srgbClr val="C97A00"/>
          </a:solidFill>
          <a:ln>
            <a:noFill/>
          </a:ln>
        </p:spPr>
      </p:pic>
      <p:pic>
        <p:nvPicPr>
          <p:cNvPr id="9" name="Picture Placeholder 7" descr="A power line in the snow&#10;&#10;Description automatically generated">
            <a:extLst>
              <a:ext uri="{FF2B5EF4-FFF2-40B4-BE49-F238E27FC236}">
                <a16:creationId xmlns:a16="http://schemas.microsoft.com/office/drawing/2014/main" id="{79B4FCB5-4316-B142-E3BA-48AD6A2A83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4089" y="2249658"/>
            <a:ext cx="3294063" cy="3294063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A12FD97-8C45-519E-B16A-741E7E5A67D6}"/>
              </a:ext>
            </a:extLst>
          </p:cNvPr>
          <p:cNvSpPr txBox="1">
            <a:spLocks/>
          </p:cNvSpPr>
          <p:nvPr/>
        </p:nvSpPr>
        <p:spPr>
          <a:xfrm>
            <a:off x="6237514" y="3416662"/>
            <a:ext cx="5498226" cy="676275"/>
          </a:xfrm>
          <a:prstGeom prst="rect">
            <a:avLst/>
          </a:prstGeom>
        </p:spPr>
        <p:txBody>
          <a:bodyPr/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Date: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27 August</a:t>
            </a:r>
            <a:r>
              <a:rPr lang="en-US" sz="18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DEA250EA-022A-3858-BEE9-75A4ECD79339}"/>
              </a:ext>
            </a:extLst>
          </p:cNvPr>
          <p:cNvSpPr txBox="1">
            <a:spLocks noChangeArrowheads="1"/>
          </p:cNvSpPr>
          <p:nvPr/>
        </p:nvSpPr>
        <p:spPr>
          <a:xfrm>
            <a:off x="5392739" y="2285333"/>
            <a:ext cx="6343001" cy="974702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000" b="1" dirty="0">
                <a:solidFill>
                  <a:schemeClr val="tx2"/>
                </a:solidFill>
              </a:rPr>
              <a:t>Presented by: Hlekani Motjiyeng </a:t>
            </a:r>
            <a:endParaRPr lang="en-ZA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96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ACD8A-4179-38AA-4757-47C561884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SDL&amp;I - Letter of Undertaking / Contractual requirements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F4835-E67E-2D3B-609A-6720DC516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000" dirty="0"/>
          </a:p>
          <a:p>
            <a:endParaRPr lang="en-US" dirty="0"/>
          </a:p>
          <a:p>
            <a:endParaRPr lang="en-Z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25D2975-800B-0140-88E1-386F8D2613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925600"/>
              </p:ext>
            </p:extLst>
          </p:nvPr>
        </p:nvGraphicFramePr>
        <p:xfrm>
          <a:off x="589280" y="1766146"/>
          <a:ext cx="8127999" cy="2071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680">
                  <a:extLst>
                    <a:ext uri="{9D8B030D-6E8A-4147-A177-3AD203B41FA5}">
                      <a16:colId xmlns:a16="http://schemas.microsoft.com/office/drawing/2014/main" val="783812633"/>
                    </a:ext>
                  </a:extLst>
                </a:gridCol>
                <a:gridCol w="1882986">
                  <a:extLst>
                    <a:ext uri="{9D8B030D-6E8A-4147-A177-3AD203B41FA5}">
                      <a16:colId xmlns:a16="http://schemas.microsoft.com/office/drawing/2014/main" val="29194382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638473005"/>
                    </a:ext>
                  </a:extLst>
                </a:gridCol>
              </a:tblGrid>
              <a:tr h="608331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Eskom Target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Tenderer’s Proposal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3242466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457200" algn="l"/>
                        </a:tabLst>
                      </a:pPr>
                      <a:r>
                        <a:rPr lang="en-US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On-Job Training (Copywriter/ Technical writer)</a:t>
                      </a:r>
                      <a:endParaRPr lang="en-ZA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457200" algn="l"/>
                        </a:tabLst>
                      </a:pPr>
                      <a:endParaRPr lang="en-Z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809907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457200" algn="l"/>
                        </a:tabLs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On-Job Training (Marketing Assistants)</a:t>
                      </a:r>
                      <a:endParaRPr lang="en-ZA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457200" algn="l"/>
                        </a:tabLst>
                      </a:pPr>
                      <a:endParaRPr lang="en-Z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909170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457200" algn="l"/>
                        </a:tabLs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On-Job Training (creative designer)</a:t>
                      </a:r>
                      <a:endParaRPr lang="en-ZA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457200" algn="l"/>
                        </a:tabLst>
                      </a:pPr>
                      <a:endParaRPr lang="en-Z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8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5894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1725613" y="319576"/>
            <a:ext cx="70342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defTabSz="912813" eaLnBrk="0" hangingPunct="0">
              <a:lnSpc>
                <a:spcPct val="90000"/>
              </a:lnSpc>
            </a:pPr>
            <a:r>
              <a:rPr lang="en-ZA" sz="2200" dirty="0">
                <a:solidFill>
                  <a:srgbClr val="FFFFFF"/>
                </a:solidFill>
              </a:rPr>
              <a:t>Monitoring</a:t>
            </a:r>
            <a:r>
              <a:rPr lang="en-ZA" sz="2400" dirty="0"/>
              <a:t> ation (Not a weighted Criteria)</a:t>
            </a:r>
            <a:endParaRPr lang="en-ZA" sz="2200" dirty="0">
              <a:solidFill>
                <a:srgbClr val="FFFFFF"/>
              </a:solidFill>
            </a:endParaRPr>
          </a:p>
        </p:txBody>
      </p:sp>
      <p:sp>
        <p:nvSpPr>
          <p:cNvPr id="6451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88388" y="6453189"/>
            <a:ext cx="1651000" cy="26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A815B8-D68F-4AA9-A29C-79A00C02B54B}" type="slidenum">
              <a:rPr lang="en-ZA" sz="1000">
                <a:solidFill>
                  <a:srgbClr val="83725B"/>
                </a:solidFill>
              </a:rPr>
              <a:pPr eaLnBrk="1" hangingPunct="1"/>
              <a:t>11</a:t>
            </a:fld>
            <a:endParaRPr lang="en-ZA" sz="1000" dirty="0">
              <a:solidFill>
                <a:srgbClr val="83725B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50832" y="1443841"/>
            <a:ext cx="7479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defRPr/>
            </a:pPr>
            <a:endParaRPr lang="en-ZA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ZA" dirty="0"/>
          </a:p>
        </p:txBody>
      </p:sp>
      <p:sp>
        <p:nvSpPr>
          <p:cNvPr id="2" name="Rectangle 1"/>
          <p:cNvSpPr/>
          <p:nvPr/>
        </p:nvSpPr>
        <p:spPr>
          <a:xfrm>
            <a:off x="2250832" y="1305343"/>
            <a:ext cx="74793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Implementation schedule to be submitted within a month of contract signing.</a:t>
            </a:r>
          </a:p>
          <a:p>
            <a:pPr>
              <a:buClr>
                <a:schemeClr val="tx1"/>
              </a:buClr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Quarterly or monthly reports on progress of implementation of SD&amp;L to be submitted to the PM.</a:t>
            </a:r>
          </a:p>
          <a:p>
            <a:pPr>
              <a:buClr>
                <a:schemeClr val="tx1"/>
              </a:buClr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SDL&amp;I penalty (2.5% retention / Performance Bond)</a:t>
            </a: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2452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sky, outdoor, outdoor object, pylon&#10;&#10;Description automatically generated">
            <a:extLst>
              <a:ext uri="{FF2B5EF4-FFF2-40B4-BE49-F238E27FC236}">
                <a16:creationId xmlns:a16="http://schemas.microsoft.com/office/drawing/2014/main" id="{E52D4B84-5A16-A5D7-D8D4-35577D95B7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4" r="12694"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061B77-BE55-C038-430D-36239A51C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1451" y="1959675"/>
            <a:ext cx="4712607" cy="755449"/>
          </a:xfrm>
        </p:spPr>
        <p:txBody>
          <a:bodyPr>
            <a:noAutofit/>
          </a:bodyPr>
          <a:lstStyle/>
          <a:p>
            <a:r>
              <a:rPr lang="en-US" sz="5500" b="1" dirty="0">
                <a:solidFill>
                  <a:srgbClr val="002060"/>
                </a:solidFill>
              </a:rPr>
              <a:t>QUESTIONS</a:t>
            </a:r>
          </a:p>
        </p:txBody>
      </p:sp>
      <p:pic>
        <p:nvPicPr>
          <p:cNvPr id="9" name="Picture Placeholder 8" descr="A picture containing sky, outdoor, road, day&#10;&#10;Description automatically generated">
            <a:extLst>
              <a:ext uri="{FF2B5EF4-FFF2-40B4-BE49-F238E27FC236}">
                <a16:creationId xmlns:a16="http://schemas.microsoft.com/office/drawing/2014/main" id="{E2BAB38C-DB54-C022-09C7-2F434A64A6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4" r="12694"/>
          <a:stretch/>
        </p:blipFill>
        <p:spPr/>
      </p:pic>
      <p:pic>
        <p:nvPicPr>
          <p:cNvPr id="11" name="Picture Placeholder 10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2DB24FDD-ABF4-FF22-2CE5-E4695BC30B1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4" r="12694"/>
          <a:stretch/>
        </p:blipFill>
        <p:spPr/>
      </p:pic>
    </p:spTree>
    <p:extLst>
      <p:ext uri="{BB962C8B-B14F-4D97-AF65-F5344CB8AC3E}">
        <p14:creationId xmlns:p14="http://schemas.microsoft.com/office/powerpoint/2010/main" val="234040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AD2719-A108-14FA-3D7A-D668FA5A259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3037" y="1651335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2C57C52-6723-79BE-E47B-9C9B7E2BA21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37" y="3429621"/>
            <a:ext cx="1895475" cy="1895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574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FCD07E74-A3A6-BE46-4114-139A32E915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840169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5" progId="TCLayout.ActiveDocument.1">
                  <p:embed/>
                </p:oleObj>
              </mc:Choice>
              <mc:Fallback>
                <p:oleObj name="think-cell Slide" r:id="rId4" imgW="592" imgH="59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CD07E74-A3A6-BE46-4114-139A32E915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AA5C28-60E1-C063-A1A0-2700D0AF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ZA" dirty="0"/>
              <a:t>Eskom Supplier Development and Localisation Mandate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F1CC015-98F9-AA73-0520-54CDF614BF7E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592248" y="1455542"/>
            <a:ext cx="6805852" cy="2397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Our mandate</a:t>
            </a:r>
            <a:r>
              <a:rPr kumimoji="0" lang="en-ZA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is to achieve </a:t>
            </a:r>
            <a:r>
              <a:rPr kumimoji="0" lang="en-ZA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maximum and sustainable local development impact </a:t>
            </a:r>
            <a:r>
              <a:rPr kumimoji="0" lang="en-ZA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through leveraging Eskom’s </a:t>
            </a:r>
            <a:r>
              <a:rPr kumimoji="0" lang="en-ZA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procurement spend </a:t>
            </a:r>
            <a:r>
              <a:rPr kumimoji="0" lang="en-ZA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a manner that allows flexibility within the business in order to accommodate </a:t>
            </a:r>
            <a:r>
              <a:rPr kumimoji="0" lang="en-ZA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government local development initiatives and policies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1713BF8-2073-6873-0E9B-E74ACB432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931" y="1308100"/>
            <a:ext cx="10446487" cy="2692400"/>
          </a:xfrm>
          <a:prstGeom prst="rect">
            <a:avLst/>
          </a:prstGeom>
          <a:noFill/>
          <a:ln w="28575" algn="ctr">
            <a:solidFill>
              <a:srgbClr val="0038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B1D1FE-E903-1BF3-3919-1026CD2A3C68}"/>
              </a:ext>
            </a:extLst>
          </p:cNvPr>
          <p:cNvSpPr/>
          <p:nvPr/>
        </p:nvSpPr>
        <p:spPr bwMode="auto">
          <a:xfrm>
            <a:off x="771931" y="1073150"/>
            <a:ext cx="10446487" cy="234950"/>
          </a:xfrm>
          <a:prstGeom prst="rect">
            <a:avLst/>
          </a:prstGeom>
          <a:solidFill>
            <a:srgbClr val="003896"/>
          </a:solidFill>
          <a:ln w="25400" cap="flat" cmpd="sng" algn="ctr">
            <a:solidFill>
              <a:srgbClr val="003896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Mandate</a:t>
            </a:r>
          </a:p>
        </p:txBody>
      </p:sp>
      <p:pic>
        <p:nvPicPr>
          <p:cNvPr id="11" name="Picture 12" descr="Community Icon Png #92214 - Free Icons Library">
            <a:extLst>
              <a:ext uri="{FF2B5EF4-FFF2-40B4-BE49-F238E27FC236}">
                <a16:creationId xmlns:a16="http://schemas.microsoft.com/office/drawing/2014/main" id="{A0A232AF-4E52-32D9-9CF1-7F7340501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rgbClr val="002E7F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4566424" y="4000500"/>
            <a:ext cx="2857500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256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1DE993C-6CF5-7755-08F6-81C22F02D3C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93236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592" imgH="595" progId="TCLayout.ActiveDocument.1">
                  <p:embed/>
                </p:oleObj>
              </mc:Choice>
              <mc:Fallback>
                <p:oleObj name="think-cell Slide" r:id="rId25" imgW="592" imgH="59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DE993C-6CF5-7755-08F6-81C22F02D3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C6B0396-3CF4-35A7-7589-1EA311C10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SD&amp;L measures impact along 5 key performance areas</a:t>
            </a:r>
            <a:endParaRPr lang="en-ZA" dirty="0"/>
          </a:p>
        </p:txBody>
      </p:sp>
      <p:sp>
        <p:nvSpPr>
          <p:cNvPr id="6" name="AutoShape 7">
            <a:extLst>
              <a:ext uri="{FF2B5EF4-FFF2-40B4-BE49-F238E27FC236}">
                <a16:creationId xmlns:a16="http://schemas.microsoft.com/office/drawing/2014/main" id="{227AEB6E-DC66-48BC-80DD-E1C7126050B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164920" y="1244600"/>
            <a:ext cx="7363675" cy="5381625"/>
          </a:xfrm>
          <a:prstGeom prst="homePlate">
            <a:avLst>
              <a:gd name="adj" fmla="val 0"/>
            </a:avLst>
          </a:prstGeom>
          <a:solidFill>
            <a:srgbClr val="FFFFFF"/>
          </a:solidFill>
          <a:ln w="19050" algn="ctr">
            <a:solidFill>
              <a:srgbClr val="DDDDDD"/>
            </a:solidFill>
            <a:miter lim="800000"/>
            <a:headEnd/>
            <a:tailEnd/>
          </a:ln>
        </p:spPr>
        <p:txBody>
          <a:bodyPr wrap="none" lIns="93278" tIns="46639" rIns="93278" bIns="46639" anchor="ctr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6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BBC8334-B2DF-C03B-6671-F2280947D79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164920" y="1244600"/>
            <a:ext cx="7363675" cy="420688"/>
          </a:xfrm>
          <a:prstGeom prst="rect">
            <a:avLst/>
          </a:prstGeom>
          <a:solidFill>
            <a:srgbClr val="DDDDDD"/>
          </a:solidFill>
          <a:ln w="28575" algn="ctr">
            <a:solidFill>
              <a:srgbClr val="DDDDDD"/>
            </a:solidFill>
            <a:miter lim="800000"/>
            <a:headEnd/>
            <a:tailEnd/>
          </a:ln>
        </p:spPr>
        <p:txBody>
          <a:bodyPr lIns="91422" tIns="45711" rIns="91422" bIns="45711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82359B1D-B9CB-6119-CB05-44808FD4EB3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36542" y="1244600"/>
            <a:ext cx="3511745" cy="5381625"/>
          </a:xfrm>
          <a:prstGeom prst="homePlate">
            <a:avLst>
              <a:gd name="adj" fmla="val 0"/>
            </a:avLst>
          </a:prstGeom>
          <a:solidFill>
            <a:srgbClr val="FFFFFF"/>
          </a:solidFill>
          <a:ln w="19050" algn="ctr">
            <a:solidFill>
              <a:srgbClr val="83725B"/>
            </a:solidFill>
            <a:miter lim="800000"/>
            <a:headEnd/>
            <a:tailEnd/>
          </a:ln>
        </p:spPr>
        <p:txBody>
          <a:bodyPr wrap="none" lIns="93278" tIns="46639" rIns="93278" bIns="46639" anchor="ctr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6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76D54DF8-F912-52BA-DADF-C2A23EB14D5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36542" y="1244600"/>
            <a:ext cx="3511745" cy="422275"/>
          </a:xfrm>
          <a:prstGeom prst="rect">
            <a:avLst/>
          </a:prstGeom>
          <a:solidFill>
            <a:srgbClr val="83725B"/>
          </a:solidFill>
          <a:ln w="19050" algn="ctr">
            <a:solidFill>
              <a:srgbClr val="83725B"/>
            </a:solidFill>
            <a:miter lim="800000"/>
            <a:headEnd/>
            <a:tailEnd/>
          </a:ln>
        </p:spPr>
        <p:txBody>
          <a:bodyPr lIns="91422" tIns="45711" rIns="91422" bIns="45711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Key performance areas</a:t>
            </a:r>
          </a:p>
        </p:txBody>
      </p:sp>
      <p:sp>
        <p:nvSpPr>
          <p:cNvPr id="10" name="Rectangle 286">
            <a:extLst>
              <a:ext uri="{FF2B5EF4-FFF2-40B4-BE49-F238E27FC236}">
                <a16:creationId xmlns:a16="http://schemas.microsoft.com/office/drawing/2014/main" id="{50EDC742-666E-9559-8696-A96900D14DF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354232" y="1782763"/>
            <a:ext cx="69136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Increasing the skill base (number and skill level) of South African workers in areas relevant to the energy sector and where there is a national scarcity of skills</a:t>
            </a:r>
          </a:p>
        </p:txBody>
      </p:sp>
      <p:sp>
        <p:nvSpPr>
          <p:cNvPr id="11" name="Rectangle 286">
            <a:extLst>
              <a:ext uri="{FF2B5EF4-FFF2-40B4-BE49-F238E27FC236}">
                <a16:creationId xmlns:a16="http://schemas.microsoft.com/office/drawing/2014/main" id="{EED891C7-F186-0E12-2534-F875391322A0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765703" y="1782763"/>
            <a:ext cx="295814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Skills development </a:t>
            </a:r>
          </a:p>
        </p:txBody>
      </p:sp>
      <p:sp>
        <p:nvSpPr>
          <p:cNvPr id="12" name="Rectangle 286">
            <a:extLst>
              <a:ext uri="{FF2B5EF4-FFF2-40B4-BE49-F238E27FC236}">
                <a16:creationId xmlns:a16="http://schemas.microsoft.com/office/drawing/2014/main" id="{497025BE-EF67-5743-D050-782C7A44F0C6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354232" y="2744788"/>
            <a:ext cx="69136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Utilisation of Transmission spend to develop South African based manufacturers/suppliers by ensuring that local content in line with DTI designated commodities is adhered to and advanced </a:t>
            </a:r>
          </a:p>
        </p:txBody>
      </p:sp>
      <p:sp>
        <p:nvSpPr>
          <p:cNvPr id="13" name="Rectangle 286">
            <a:extLst>
              <a:ext uri="{FF2B5EF4-FFF2-40B4-BE49-F238E27FC236}">
                <a16:creationId xmlns:a16="http://schemas.microsoft.com/office/drawing/2014/main" id="{E0DB8E97-2A04-0ED1-2A9C-D330BFB06527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765703" y="2744788"/>
            <a:ext cx="295814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Local content</a:t>
            </a:r>
          </a:p>
        </p:txBody>
      </p:sp>
      <p:sp>
        <p:nvSpPr>
          <p:cNvPr id="14" name="Rectangle 286">
            <a:extLst>
              <a:ext uri="{FF2B5EF4-FFF2-40B4-BE49-F238E27FC236}">
                <a16:creationId xmlns:a16="http://schemas.microsoft.com/office/drawing/2014/main" id="{B62C229F-A18C-092C-B123-1424EBED096E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4354232" y="3946525"/>
            <a:ext cx="6913613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Utilisation of Eskom and suppliers’ spend to foster the establishment of new competitive industries in the Transmission sector</a:t>
            </a:r>
          </a:p>
        </p:txBody>
      </p:sp>
      <p:sp>
        <p:nvSpPr>
          <p:cNvPr id="15" name="Rectangle 286">
            <a:extLst>
              <a:ext uri="{FF2B5EF4-FFF2-40B4-BE49-F238E27FC236}">
                <a16:creationId xmlns:a16="http://schemas.microsoft.com/office/drawing/2014/main" id="{623316D2-73AE-8CEE-273D-965FDF8196A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765703" y="3946525"/>
            <a:ext cx="295814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Industrialisation</a:t>
            </a:r>
          </a:p>
        </p:txBody>
      </p:sp>
      <p:sp>
        <p:nvSpPr>
          <p:cNvPr id="16" name="Rectangle 286">
            <a:extLst>
              <a:ext uri="{FF2B5EF4-FFF2-40B4-BE49-F238E27FC236}">
                <a16:creationId xmlns:a16="http://schemas.microsoft.com/office/drawing/2014/main" id="{3A288915-B4BD-5C94-6DD4-5B6EE444B617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4354232" y="4903788"/>
            <a:ext cx="69136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Creation of </a:t>
            </a:r>
            <a:r>
              <a:rPr kumimoji="0" lang="en-US" altLang="en-US" sz="1600" b="1" i="1" u="sng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0" lang="en-US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jobs by suppliers as a direct result of Transmission business</a:t>
            </a:r>
            <a:endParaRPr kumimoji="0" lang="en-GB" altLang="en-US" sz="16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286">
            <a:extLst>
              <a:ext uri="{FF2B5EF4-FFF2-40B4-BE49-F238E27FC236}">
                <a16:creationId xmlns:a16="http://schemas.microsoft.com/office/drawing/2014/main" id="{DA484BEB-5962-64CA-DFEB-FFF886EE8ACA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65703" y="4903788"/>
            <a:ext cx="295814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Employment and job creation</a:t>
            </a:r>
          </a:p>
        </p:txBody>
      </p:sp>
      <p:sp>
        <p:nvSpPr>
          <p:cNvPr id="18" name="Rectangle 286">
            <a:extLst>
              <a:ext uri="{FF2B5EF4-FFF2-40B4-BE49-F238E27FC236}">
                <a16:creationId xmlns:a16="http://schemas.microsoft.com/office/drawing/2014/main" id="{3AF7F6BA-8579-76E7-0D45-6B44277FD866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4354232" y="5616575"/>
            <a:ext cx="691361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Providing a platform to develop emerging suppliers, and further contribution to local developmental opportunities for national and international suppliers</a:t>
            </a:r>
          </a:p>
        </p:txBody>
      </p:sp>
      <p:sp>
        <p:nvSpPr>
          <p:cNvPr id="19" name="Rectangle 286">
            <a:extLst>
              <a:ext uri="{FF2B5EF4-FFF2-40B4-BE49-F238E27FC236}">
                <a16:creationId xmlns:a16="http://schemas.microsoft.com/office/drawing/2014/main" id="{33928058-9362-BED0-2453-B977D5D74507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765703" y="5616575"/>
            <a:ext cx="295814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Supplier development</a:t>
            </a:r>
          </a:p>
        </p:txBody>
      </p:sp>
      <p:sp>
        <p:nvSpPr>
          <p:cNvPr id="20" name="Line 27">
            <a:extLst>
              <a:ext uri="{FF2B5EF4-FFF2-40B4-BE49-F238E27FC236}">
                <a16:creationId xmlns:a16="http://schemas.microsoft.com/office/drawing/2014/main" id="{E3C972C7-079F-05DD-2E5D-9B580804B550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gray">
          <a:xfrm>
            <a:off x="690199" y="2633663"/>
            <a:ext cx="3450468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1" name="Line 31">
            <a:extLst>
              <a:ext uri="{FF2B5EF4-FFF2-40B4-BE49-F238E27FC236}">
                <a16:creationId xmlns:a16="http://schemas.microsoft.com/office/drawing/2014/main" id="{CDFD0BC2-BE76-77BE-4DFF-DAEA2D88B065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gray">
          <a:xfrm>
            <a:off x="4208230" y="2633663"/>
            <a:ext cx="7270705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2" name="Line 28">
            <a:extLst>
              <a:ext uri="{FF2B5EF4-FFF2-40B4-BE49-F238E27FC236}">
                <a16:creationId xmlns:a16="http://schemas.microsoft.com/office/drawing/2014/main" id="{EC57C404-AF78-03A4-D44B-DE9A04EEE181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gray">
          <a:xfrm>
            <a:off x="704487" y="3835400"/>
            <a:ext cx="3450469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3" name="Line 32">
            <a:extLst>
              <a:ext uri="{FF2B5EF4-FFF2-40B4-BE49-F238E27FC236}">
                <a16:creationId xmlns:a16="http://schemas.microsoft.com/office/drawing/2014/main" id="{4ED16BE6-6E35-6AEB-10C6-82CB0658AE24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gray">
          <a:xfrm>
            <a:off x="4246330" y="3835400"/>
            <a:ext cx="7270705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4" name="Line 29">
            <a:extLst>
              <a:ext uri="{FF2B5EF4-FFF2-40B4-BE49-F238E27FC236}">
                <a16:creationId xmlns:a16="http://schemas.microsoft.com/office/drawing/2014/main" id="{A12ACD5D-5551-5D14-8C58-AC9AC48814C8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gray">
          <a:xfrm>
            <a:off x="690199" y="4792663"/>
            <a:ext cx="3450468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" name="Line 33">
            <a:extLst>
              <a:ext uri="{FF2B5EF4-FFF2-40B4-BE49-F238E27FC236}">
                <a16:creationId xmlns:a16="http://schemas.microsoft.com/office/drawing/2014/main" id="{6C2D77B1-CB36-C1B5-354C-6A50AFCDD634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208230" y="4792663"/>
            <a:ext cx="7270705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6" name="Line 29">
            <a:extLst>
              <a:ext uri="{FF2B5EF4-FFF2-40B4-BE49-F238E27FC236}">
                <a16:creationId xmlns:a16="http://schemas.microsoft.com/office/drawing/2014/main" id="{5C10F516-53DA-CD95-F492-09DC4CDE7B2A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690199" y="5505450"/>
            <a:ext cx="3450468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7" name="Line 33">
            <a:extLst>
              <a:ext uri="{FF2B5EF4-FFF2-40B4-BE49-F238E27FC236}">
                <a16:creationId xmlns:a16="http://schemas.microsoft.com/office/drawing/2014/main" id="{BD8B6A0D-15BB-6C4C-1F08-0E4E4400FD9C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gray">
          <a:xfrm>
            <a:off x="4208230" y="5505450"/>
            <a:ext cx="7270705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71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Evaluation criteria </a:t>
            </a:r>
            <a:endParaRPr lang="en-ZA" dirty="0"/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5448300" y="6453189"/>
            <a:ext cx="935038" cy="268287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83FCE7C-797D-43E3-B783-483A8C32DD63}" type="slidenum">
              <a:rPr lang="en-ZA" smtClean="0">
                <a:solidFill>
                  <a:srgbClr val="83725B"/>
                </a:solidFill>
              </a:rPr>
              <a:pPr/>
              <a:t>4</a:t>
            </a:fld>
            <a:endParaRPr lang="en-ZA" dirty="0">
              <a:solidFill>
                <a:srgbClr val="83725B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58402" y="1082573"/>
            <a:ext cx="71862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 90:10 OR 80:20 rule will apply in this project: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B-BBEE = 10 /20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Price = 90 /80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253473891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Preference Points B-BBEE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7185025" y="6626225"/>
            <a:ext cx="16510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defPPr>
              <a:defRPr lang="en-ZA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19CB791F-EE61-49FF-B82D-89F2E0F1EFED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677" y="1101970"/>
            <a:ext cx="6576646" cy="420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85967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B-BBEE requirements  </a:t>
            </a:r>
            <a:endParaRPr lang="en-ZA" dirty="0"/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5448300" y="6453189"/>
            <a:ext cx="935038" cy="268287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83FCE7C-797D-43E3-B783-483A8C32DD63}" type="slidenum">
              <a:rPr lang="en-ZA" smtClean="0">
                <a:solidFill>
                  <a:srgbClr val="83725B"/>
                </a:solidFill>
              </a:rPr>
              <a:pPr/>
              <a:t>6</a:t>
            </a:fld>
            <a:endParaRPr lang="en-ZA" dirty="0">
              <a:solidFill>
                <a:srgbClr val="83725B"/>
              </a:solidFill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371" y="6310314"/>
            <a:ext cx="32734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25970" y="1559170"/>
            <a:ext cx="6799385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certificate must be valid.</a:t>
            </a:r>
          </a:p>
          <a:p>
            <a:pPr defTabSz="912813" eaLnBrk="0" hangingPunct="0">
              <a:buClr>
                <a:srgbClr val="8C7F6D"/>
              </a:buClr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Agency must be SANAS accredited. </a:t>
            </a: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should be a logo of SANAS on the certificate.</a:t>
            </a:r>
          </a:p>
          <a:p>
            <a:pPr defTabSz="912813" eaLnBrk="0" hangingPunct="0">
              <a:buClr>
                <a:srgbClr val="8C7F6D"/>
              </a:buClr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QSEs and EMEs – Sworn affidavit is acceptable</a:t>
            </a: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JV – Consolidated B-BBEE certificate</a:t>
            </a: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endParaRPr lang="en-ZA" sz="1400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9225" lvl="2" defTabSz="912813" eaLnBrk="0" hangingPunct="0">
              <a:buClr>
                <a:srgbClr val="8C7F6D"/>
              </a:buClr>
              <a:buSzPct val="125000"/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86530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989FCB0-4E2B-8D72-6410-916D4702ACB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57992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9FCB0-4E2B-8D72-6410-916D4702AC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24AA992-CF92-57B1-8D40-DE0462828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Key Elements of  B-BBEE Sworn Affidavits </a:t>
            </a:r>
            <a:endParaRPr lang="en-ZA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D2ED9A-A1C7-0465-0027-10F22B4FFA0E}"/>
              </a:ext>
            </a:extLst>
          </p:cNvPr>
          <p:cNvSpPr txBox="1">
            <a:spLocks/>
          </p:cNvSpPr>
          <p:nvPr/>
        </p:nvSpPr>
        <p:spPr bwMode="auto">
          <a:xfrm>
            <a:off x="541783" y="1096963"/>
            <a:ext cx="11152217" cy="550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+mn-lt"/>
                <a:ea typeface="+mn-ea"/>
                <a:cs typeface="+mn-cs"/>
              </a:defRPr>
            </a:lvl1pPr>
            <a:lvl2pPr marL="717550" indent="-271463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+mn-lt"/>
                <a:cs typeface="+mn-cs"/>
              </a:defRPr>
            </a:lvl2pPr>
            <a:lvl3pPr marL="107632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3pPr>
            <a:lvl4pPr marL="1435100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4pPr>
            <a:lvl5pPr marL="179387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5pPr>
            <a:lvl6pPr marL="22510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6pPr>
            <a:lvl7pPr marL="27082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7pPr>
            <a:lvl8pPr marL="31654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8pPr>
            <a:lvl9pPr marL="36226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Tenderers submitting B-BBEE Sworn Affidavits must ensure that the affidavits meet the following key pointers to ensure their validity</a:t>
            </a:r>
            <a:r>
              <a:rPr kumimoji="0" lang="en-US" alt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lang="en-ZA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a) Name/s of deponent as they appear in the identity document and the identity number.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b)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Designation of the deponent as the director, owner or member must be indicated in order to know that person is duly  authorized to depose of an affidavit.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(Underline or circle </a:t>
            </a:r>
            <a:r>
              <a:rPr kumimoji="0" lang="en-ZA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Whichever is applicable). </a:t>
            </a:r>
            <a:endParaRPr kumimoji="0" lang="en-ZA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c) Name of enterprise as per enterprise registration documents issued by the CIPC, where applicable, and enterprise business address.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d) Percentage of black ownership, black female ownership and designated group. In the case of </a:t>
            </a:r>
            <a:r>
              <a:rPr kumimoji="0" lang="en-US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specialised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enterprises as per Statement 004, the percentage of black beneficiaries must be reflected. (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blank spaces to be left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e)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Indicate total revenue for the year under review and whether it is based on audited financial statements or management account.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(Underline the applicable option). 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f)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Financial year end as per the enterprise’s registration documents, which was used to determine the total revenue. (Financial year end to be stipulated by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day/month/year). 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g) B-BBEE Status level. An enterprise can only have one status level.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h) Empowering supplier status must be indicated. For QSEs, the deponent must select the basis for the empowering supplier status.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Date deponent signed and date of Commissioner of Oath must be the same.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(The sworn Affidavit must be signed in the presence of the Commissioner of Oath). 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j) Commissioner of Oath cannot be an employee or ex officio of the enterprise because, a person cannot by law, commission a sworn affidavit in which they have an interest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K) Sworn Affidavits attested / signed by a Commissioner of Oaths as a true copy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stamp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 not be accepted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7B7056C-1589-421D-32BD-8287C9522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102" y="1052513"/>
            <a:ext cx="11312802" cy="5689600"/>
          </a:xfrm>
          <a:prstGeom prst="rect">
            <a:avLst/>
          </a:prstGeom>
          <a:noFill/>
          <a:ln w="28575" algn="ctr">
            <a:solidFill>
              <a:srgbClr val="0038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15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8726A-5DA9-0729-E425-E152AACA8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41D5D3B0-BB67-D023-5629-36B8AD565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Sub - contracting </a:t>
            </a:r>
            <a:endParaRPr lang="en-ZA" dirty="0"/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54AD40BA-4AFF-3E9B-F1DB-4B5CBA23322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448300" y="6453189"/>
            <a:ext cx="935038" cy="268287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83FCE7C-797D-43E3-B783-483A8C32DD63}" type="slidenum">
              <a:rPr lang="en-ZA" smtClean="0">
                <a:solidFill>
                  <a:srgbClr val="83725B"/>
                </a:solidFill>
              </a:rPr>
              <a:pPr/>
              <a:t>8</a:t>
            </a:fld>
            <a:endParaRPr lang="en-ZA" dirty="0">
              <a:solidFill>
                <a:srgbClr val="83725B"/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3180CD02-B052-CABC-AF1D-DA1FC0627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371" y="6310314"/>
            <a:ext cx="32734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8A112F-C964-F62F-E5B0-E56B07853A6C}"/>
              </a:ext>
            </a:extLst>
          </p:cNvPr>
          <p:cNvSpPr txBox="1"/>
          <p:nvPr/>
        </p:nvSpPr>
        <p:spPr>
          <a:xfrm>
            <a:off x="793102" y="1443841"/>
            <a:ext cx="9511777" cy="5216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SzPts val="1100"/>
            </a:pPr>
            <a:r>
              <a:rPr lang="en-US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Subcontracting</a:t>
            </a:r>
            <a:endParaRPr lang="en-Z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ZA" sz="1400" b="1" dirty="0"/>
              <a:t>Were feasible, subcontracting of a minimum of 30% shall be applicable as a condition for contract award</a:t>
            </a:r>
            <a:r>
              <a:rPr lang="en-ZA" sz="1400" dirty="0"/>
              <a:t>.</a:t>
            </a:r>
          </a:p>
          <a:p>
            <a:pPr algn="just"/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a) must apply subcontracting to previously designated groups.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b) must advertise the tender with a specific condition for contract award that the successful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tenderer must subcontract a minimum of 30% of the value of the contract to: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EME or QSE which is at least 51% owned by black people.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EME or QSE which is at least 51% owned by black people who are youth.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EME or QSE which is at least 51% owned by black people who are women.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EME or QSE which is at least 51% owned by black people with Disabilities.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EME or QSE which is 51% owned by black people living in rural or underdeveloped areas or townships.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cooperative which is at least 51% owned by black people.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EME or QSE which is at least 51% owned by black people who are military veterans;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Tender Returnable if the above element is a requirement;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Proof of a sub-contract agreement/s must be submitted.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CSD report of subcontractors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Sub-contractor/s B-BBEE certificate / sworn affidavit must be submitted.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Z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16048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835D3-3557-0296-2C9F-C38FBD19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E1A97DB-F5BC-F5D5-6DF9-B4356015F10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BCBED6C-E0AB-C7D1-5E64-4F560C4A1D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3C06B3A-A4E4-4834-A4DF-8FD995E3F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br>
              <a:rPr lang="en-US" dirty="0"/>
            </a:br>
            <a:r>
              <a:rPr lang="en-US" dirty="0"/>
              <a:t>SDL&amp;I Objectives in Line with RDP Goals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1A3BB13-56F2-B771-A19D-5576EBE38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31653" y="1634833"/>
            <a:ext cx="9929004" cy="395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20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FIQHZOR.YkGnKnXmELhx9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BbglwuWEaC0JgYfvz79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waseOHjUqJbJVKFTfDF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.J1Pswtk2aqxv4ZsGoz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myTCCNscUypernmnz77c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HCCwhttTkGx.aHTvs8jO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4Wd_Hrv5ESGzyucPFLbD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VpCKLjbkK6802dScJKz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WMJh8zk6zPjQkwwgNF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ZuIaKit9ESFgd0lH4jy1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LAhHB7y2EW54PsYbeGaz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lWo23J9UmynI5hHI210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GDiV8i.U20cOl0cjWet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HCVL4fsk0OAIeDAtQJrN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ggPGEpXMUurmNM68g_PA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6azzyCNk0Okiy3DmnNbQ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rniQ.Mvk2hIYzHXQA9X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Hv2E5kCUiVH1N6A1nN2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rNiupIQUKsOTmsbKljT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s4Est2sbkKYZ52IrU1cC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AN9b78svUOYeDjjp80Rv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s4Est2sbkKYZ52IrU1cC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AN9b78svUOYeDjjp80Rv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ne4LxJJU.pKzZwPK8CS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4248</TotalTime>
  <Words>941</Words>
  <Application>Microsoft Office PowerPoint</Application>
  <PresentationFormat>Widescreen</PresentationFormat>
  <Paragraphs>105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Courier New</vt:lpstr>
      <vt:lpstr>Symbol</vt:lpstr>
      <vt:lpstr>Times New Roman</vt:lpstr>
      <vt:lpstr>Wingdings</vt:lpstr>
      <vt:lpstr>Office Theme</vt:lpstr>
      <vt:lpstr>Content Slide Master</vt:lpstr>
      <vt:lpstr>think-cell Slide</vt:lpstr>
      <vt:lpstr>Marketing professional service Contract for a period of 5 years     </vt:lpstr>
      <vt:lpstr>Eskom Supplier Development and Localisation Mandate</vt:lpstr>
      <vt:lpstr>SD&amp;L measures impact along 5 key performance areas</vt:lpstr>
      <vt:lpstr>  Evaluation criteria </vt:lpstr>
      <vt:lpstr>Preference Points B-BBEE</vt:lpstr>
      <vt:lpstr> B-BBEE requirements  </vt:lpstr>
      <vt:lpstr>Key Elements of  B-BBEE Sworn Affidavits </vt:lpstr>
      <vt:lpstr> Sub - contracting </vt:lpstr>
      <vt:lpstr> SDL&amp;I Objectives in Line with RDP Goals</vt:lpstr>
      <vt:lpstr>SDL&amp;I - Letter of Undertaking / Contractual requirements </vt:lpstr>
      <vt:lpstr>PowerPoint Presentation</vt:lpstr>
      <vt:lpstr>QUESTIONS</vt:lpstr>
      <vt:lpstr>Conclusion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Hlekani Motjiyeng</cp:lastModifiedBy>
  <cp:revision>91</cp:revision>
  <cp:lastPrinted>2024-01-29T10:17:28Z</cp:lastPrinted>
  <dcterms:created xsi:type="dcterms:W3CDTF">2020-01-06T09:48:40Z</dcterms:created>
  <dcterms:modified xsi:type="dcterms:W3CDTF">2026-06-04T04:55:04Z</dcterms:modified>
</cp:coreProperties>
</file>