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63" r:id="rId6"/>
    <p:sldId id="262" r:id="rId7"/>
    <p:sldId id="4135" r:id="rId8"/>
    <p:sldId id="264" r:id="rId9"/>
    <p:sldId id="259" r:id="rId10"/>
    <p:sldId id="266" r:id="rId11"/>
    <p:sldId id="4133" r:id="rId12"/>
    <p:sldId id="4134" r:id="rId13"/>
    <p:sldId id="26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1pPr>
    <a:lvl2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2pPr>
    <a:lvl3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3pPr>
    <a:lvl4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4pPr>
    <a:lvl5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5pPr>
    <a:lvl6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6pPr>
    <a:lvl7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7pPr>
    <a:lvl8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8pPr>
    <a:lvl9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F5"/>
          </a:solidFill>
        </a:fill>
      </a:tcStyle>
    </a:wholeTbl>
    <a:band2H>
      <a:tcTxStyle/>
      <a:tcStyle>
        <a:tcBdr/>
        <a:fill>
          <a:solidFill>
            <a:srgbClr val="E7E7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CEE"/>
          </a:solidFill>
        </a:fill>
      </a:tcStyle>
    </a:wholeTbl>
    <a:band2H>
      <a:tcTxStyle/>
      <a:tcStyle>
        <a:tcBdr/>
        <a:fill>
          <a:solidFill>
            <a:srgbClr val="E9FD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1CF"/>
          </a:solidFill>
        </a:fill>
      </a:tcStyle>
    </a:wholeTbl>
    <a:band2H>
      <a:tcTxStyle/>
      <a:tcStyle>
        <a:tcBdr/>
        <a:fill>
          <a:solidFill>
            <a:srgbClr val="FF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34"/>
        </a:fontRef>
        <a:srgbClr val="0000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34"/>
        </a:fontRef>
        <a:srgbClr val="000034"/>
      </a:tcTxStyle>
      <a:tcStyle>
        <a:tcBdr>
          <a:left>
            <a:ln w="12700" cap="flat">
              <a:noFill/>
              <a:miter lim="400000"/>
            </a:ln>
          </a:left>
          <a:right>
            <a:ln w="12700" cap="flat">
              <a:noFill/>
              <a:miter lim="400000"/>
            </a:ln>
          </a:right>
          <a:top>
            <a:ln w="508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6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Row>
  </a:tblStyle>
  <a:tblStyle styleId="{2708684C-4D16-4618-839F-0558EEFCDFE6}" styleName="">
    <a:tblBg/>
    <a:wholeTbl>
      <a:tcTxStyle b="off"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wholeTbl>
    <a:band2H>
      <a:tcTxStyle/>
      <a:tcStyle>
        <a:tcBdr/>
        <a:fill>
          <a:solidFill>
            <a:srgbClr val="FFFFFF"/>
          </a:solidFill>
        </a:fill>
      </a:tcStyle>
    </a:band2H>
    <a:firstCol>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firstCol>
    <a:la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508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lastRow>
    <a:fir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254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Photo">
    <p:spTree>
      <p:nvGrpSpPr>
        <p:cNvPr id="1" name=""/>
        <p:cNvGrpSpPr/>
        <p:nvPr/>
      </p:nvGrpSpPr>
      <p:grpSpPr>
        <a:xfrm>
          <a:off x="0" y="0"/>
          <a:ext cx="0" cy="0"/>
          <a:chOff x="0" y="0"/>
          <a:chExt cx="0" cy="0"/>
        </a:xfrm>
      </p:grpSpPr>
      <p:pic>
        <p:nvPicPr>
          <p:cNvPr id="15" name="Rand Water Powerpoint Template2.jpg" descr="Rand Water Powerpoint Template2.jpg"/>
          <p:cNvPicPr>
            <a:picLocks noChangeAspect="1"/>
          </p:cNvPicPr>
          <p:nvPr/>
        </p:nvPicPr>
        <p:blipFill>
          <a:blip r:embed="rId2"/>
          <a:stretch>
            <a:fillRect/>
          </a:stretch>
        </p:blipFill>
        <p:spPr>
          <a:xfrm>
            <a:off x="5915" y="7826"/>
            <a:ext cx="24372170" cy="13700347"/>
          </a:xfrm>
          <a:prstGeom prst="rect">
            <a:avLst/>
          </a:prstGeom>
          <a:ln w="12700">
            <a:miter lim="400000"/>
          </a:ln>
        </p:spPr>
      </p:pic>
      <p:sp>
        <p:nvSpPr>
          <p:cNvPr id="16" name="Sub-heading title"/>
          <p:cNvSpPr txBox="1">
            <a:spLocks noGrp="1"/>
          </p:cNvSpPr>
          <p:nvPr>
            <p:ph type="body" sz="quarter" idx="21" hasCustomPrompt="1"/>
          </p:nvPr>
        </p:nvSpPr>
        <p:spPr>
          <a:xfrm>
            <a:off x="14689314" y="9158296"/>
            <a:ext cx="8258256" cy="555248"/>
          </a:xfrm>
          <a:prstGeom prst="rect">
            <a:avLst/>
          </a:prstGeom>
        </p:spPr>
        <p:txBody>
          <a:bodyPr/>
          <a:lstStyle>
            <a:lvl1pPr algn="r">
              <a:lnSpc>
                <a:spcPct val="100000"/>
              </a:lnSpc>
              <a:defRPr sz="2800" b="1" cap="all" spc="100">
                <a:solidFill>
                  <a:srgbClr val="53A2CC"/>
                </a:solidFill>
                <a:latin typeface="Calibri"/>
                <a:ea typeface="Calibri"/>
                <a:cs typeface="Calibri"/>
                <a:sym typeface="Calibri"/>
              </a:defRPr>
            </a:lvl1pPr>
          </a:lstStyle>
          <a:p>
            <a:r>
              <a:t>Sub-heading title</a:t>
            </a:r>
          </a:p>
        </p:txBody>
      </p:sp>
      <p:sp>
        <p:nvSpPr>
          <p:cNvPr id="17" name="Author and date"/>
          <p:cNvSpPr txBox="1">
            <a:spLocks noGrp="1"/>
          </p:cNvSpPr>
          <p:nvPr>
            <p:ph type="body" sz="quarter" idx="22" hasCustomPrompt="1"/>
          </p:nvPr>
        </p:nvSpPr>
        <p:spPr>
          <a:xfrm>
            <a:off x="14689314" y="11351390"/>
            <a:ext cx="8258256" cy="555248"/>
          </a:xfrm>
          <a:prstGeom prst="rect">
            <a:avLst/>
          </a:prstGeom>
        </p:spPr>
        <p:txBody>
          <a:bodyPr/>
          <a:lstStyle>
            <a:lvl1pPr algn="r">
              <a:lnSpc>
                <a:spcPct val="100000"/>
              </a:lnSpc>
              <a:defRPr sz="2800" b="1" cap="all" spc="100">
                <a:solidFill>
                  <a:srgbClr val="40649C"/>
                </a:solidFill>
                <a:latin typeface="Calibri"/>
                <a:ea typeface="Calibri"/>
                <a:cs typeface="Calibri"/>
                <a:sym typeface="Calibri"/>
              </a:defRPr>
            </a:lvl1pPr>
          </a:lstStyle>
          <a:p>
            <a:r>
              <a:t>Author and date</a:t>
            </a:r>
          </a:p>
        </p:txBody>
      </p:sp>
      <p:pic>
        <p:nvPicPr>
          <p:cNvPr id="18" name="Image" descr="Image"/>
          <p:cNvPicPr>
            <a:picLocks noChangeAspect="1"/>
          </p:cNvPicPr>
          <p:nvPr/>
        </p:nvPicPr>
        <p:blipFill>
          <a:blip r:embed="rId3"/>
          <a:stretch>
            <a:fillRect/>
          </a:stretch>
        </p:blipFill>
        <p:spPr>
          <a:xfrm>
            <a:off x="17222852" y="1025275"/>
            <a:ext cx="5547032" cy="1647489"/>
          </a:xfrm>
          <a:prstGeom prst="rect">
            <a:avLst/>
          </a:prstGeom>
          <a:ln w="12700">
            <a:miter lim="400000"/>
          </a:ln>
        </p:spPr>
      </p:pic>
      <p:pic>
        <p:nvPicPr>
          <p:cNvPr id="1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20" name="Presentation Title"/>
          <p:cNvSpPr txBox="1">
            <a:spLocks noGrp="1"/>
          </p:cNvSpPr>
          <p:nvPr>
            <p:ph type="body" sz="quarter" idx="23" hasCustomPrompt="1"/>
          </p:nvPr>
        </p:nvSpPr>
        <p:spPr>
          <a:xfrm>
            <a:off x="9248489" y="7947966"/>
            <a:ext cx="13696131" cy="1121967"/>
          </a:xfrm>
          <a:prstGeom prst="rect">
            <a:avLst/>
          </a:prstGeom>
        </p:spPr>
        <p:txBody>
          <a:bodyPr anchor="ctr">
            <a:spAutoFit/>
          </a:bodyPr>
          <a:lstStyle>
            <a:lvl1pPr algn="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Presentation Title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copy">
    <p:spTree>
      <p:nvGrpSpPr>
        <p:cNvPr id="1" name=""/>
        <p:cNvGrpSpPr/>
        <p:nvPr/>
      </p:nvGrpSpPr>
      <p:grpSpPr>
        <a:xfrm>
          <a:off x="0" y="0"/>
          <a:ext cx="0" cy="0"/>
          <a:chOff x="0" y="0"/>
          <a:chExt cx="0" cy="0"/>
        </a:xfrm>
      </p:grpSpPr>
      <p:pic>
        <p:nvPicPr>
          <p:cNvPr id="36" name="Rand Water Powerpoint Template8.jpg" descr="Rand Water Powerpoint Template8.jpg"/>
          <p:cNvPicPr>
            <a:picLocks noChangeAspect="1"/>
          </p:cNvPicPr>
          <p:nvPr/>
        </p:nvPicPr>
        <p:blipFill>
          <a:blip r:embed="rId2"/>
          <a:srcRect t="20662" b="5446"/>
          <a:stretch>
            <a:fillRect/>
          </a:stretch>
        </p:blipFill>
        <p:spPr>
          <a:xfrm>
            <a:off x="-38504" y="-17142"/>
            <a:ext cx="24461008" cy="10160003"/>
          </a:xfrm>
          <a:prstGeom prst="rect">
            <a:avLst/>
          </a:prstGeom>
          <a:ln w="12700">
            <a:miter lim="400000"/>
          </a:ln>
        </p:spPr>
      </p:pic>
      <p:pic>
        <p:nvPicPr>
          <p:cNvPr id="37"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38" name="Image" descr="Image"/>
          <p:cNvPicPr>
            <a:picLocks noChangeAspect="1"/>
          </p:cNvPicPr>
          <p:nvPr/>
        </p:nvPicPr>
        <p:blipFill>
          <a:blip r:embed="rId4"/>
          <a:stretch>
            <a:fillRect/>
          </a:stretch>
        </p:blipFill>
        <p:spPr>
          <a:xfrm>
            <a:off x="20482768" y="12236694"/>
            <a:ext cx="3054854" cy="907306"/>
          </a:xfrm>
          <a:prstGeom prst="rect">
            <a:avLst/>
          </a:prstGeom>
          <a:ln w="12700">
            <a:miter lim="400000"/>
          </a:ln>
        </p:spPr>
      </p:pic>
      <p:sp>
        <p:nvSpPr>
          <p:cNvPr id="39" name="Section Title"/>
          <p:cNvSpPr txBox="1">
            <a:spLocks noGrp="1"/>
          </p:cNvSpPr>
          <p:nvPr>
            <p:ph type="body" sz="quarter" idx="21" hasCustomPrompt="1"/>
          </p:nvPr>
        </p:nvSpPr>
        <p:spPr>
          <a:xfrm>
            <a:off x="1250357" y="10800491"/>
            <a:ext cx="19201515" cy="1121967"/>
          </a:xfrm>
          <a:prstGeom prst="rect">
            <a:avLst/>
          </a:prstGeom>
        </p:spPr>
        <p:txBody>
          <a:bodyPr anchor="ctr">
            <a:spAutoFit/>
          </a:bodyPr>
          <a:lstStyle>
            <a:lvl1pP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Section Title</a:t>
            </a:r>
          </a:p>
        </p:txBody>
      </p:sp>
      <p:sp>
        <p:nvSpPr>
          <p:cNvPr id="40"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47" name="Image" descr="Image"/>
          <p:cNvPicPr>
            <a:picLocks noChangeAspect="1"/>
          </p:cNvPicPr>
          <p:nvPr/>
        </p:nvPicPr>
        <p:blipFill>
          <a:blip r:embed="rId2"/>
          <a:stretch>
            <a:fillRect/>
          </a:stretch>
        </p:blipFill>
        <p:spPr>
          <a:xfrm flipH="1">
            <a:off x="17120105" y="-3"/>
            <a:ext cx="7263897" cy="5323852"/>
          </a:xfrm>
          <a:prstGeom prst="rect">
            <a:avLst/>
          </a:prstGeom>
          <a:ln w="12700">
            <a:miter lim="400000"/>
          </a:ln>
        </p:spPr>
      </p:pic>
      <p:pic>
        <p:nvPicPr>
          <p:cNvPr id="48" name="Image" descr="Image"/>
          <p:cNvPicPr>
            <a:picLocks noChangeAspect="1"/>
          </p:cNvPicPr>
          <p:nvPr/>
        </p:nvPicPr>
        <p:blipFill>
          <a:blip r:embed="rId3"/>
          <a:stretch>
            <a:fillRect/>
          </a:stretch>
        </p:blipFill>
        <p:spPr>
          <a:xfrm>
            <a:off x="20482768" y="12236694"/>
            <a:ext cx="3054854" cy="907306"/>
          </a:xfrm>
          <a:prstGeom prst="rect">
            <a:avLst/>
          </a:prstGeom>
          <a:ln w="12700">
            <a:miter lim="400000"/>
          </a:ln>
        </p:spPr>
      </p:pic>
      <p:pic>
        <p:nvPicPr>
          <p:cNvPr id="4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50" name="Slide Title"/>
          <p:cNvSpPr txBox="1">
            <a:spLocks noGrp="1"/>
          </p:cNvSpPr>
          <p:nvPr>
            <p:ph type="body" sz="quarter" idx="21" hasCustomPrompt="1"/>
          </p:nvPr>
        </p:nvSpPr>
        <p:spPr>
          <a:xfrm>
            <a:off x="1336481" y="992608"/>
            <a:ext cx="15928531" cy="1512885"/>
          </a:xfrm>
          <a:prstGeom prst="rect">
            <a:avLst/>
          </a:prstGeom>
        </p:spPr>
        <p:txBody>
          <a:bodyPr/>
          <a:lstStyle>
            <a:lvl1pPr>
              <a:defRPr b="1" spc="-159">
                <a:solidFill>
                  <a:srgbClr val="335E9A"/>
                </a:solidFill>
                <a:latin typeface="Calibri"/>
                <a:ea typeface="Calibri"/>
                <a:cs typeface="Calibri"/>
                <a:sym typeface="Calibri"/>
              </a:defRPr>
            </a:lvl1pPr>
          </a:lstStyle>
          <a:p>
            <a:r>
              <a:t>Slide Title</a:t>
            </a:r>
          </a:p>
        </p:txBody>
      </p:sp>
      <p:sp>
        <p:nvSpPr>
          <p:cNvPr id="51" name="Body Level One…"/>
          <p:cNvSpPr txBox="1">
            <a:spLocks noGrp="1"/>
          </p:cNvSpPr>
          <p:nvPr>
            <p:ph type="body" idx="22"/>
          </p:nvPr>
        </p:nvSpPr>
        <p:spPr>
          <a:xfrm>
            <a:off x="1336481" y="2523121"/>
            <a:ext cx="18524676" cy="9817125"/>
          </a:xfrm>
          <a:prstGeom prst="rect">
            <a:avLst/>
          </a:prstGeom>
        </p:spPr>
        <p:txBody>
          <a:bodyPr numCol="2" spcCol="926231"/>
          <a:lstStyle>
            <a:lvl1pPr>
              <a:spcBef>
                <a:spcPts val="1200"/>
              </a:spcBef>
              <a:buClr>
                <a:srgbClr val="335E9A"/>
              </a:buClr>
              <a:defRPr sz="2800" spc="-100">
                <a:solidFill>
                  <a:srgbClr val="000000"/>
                </a:solidFill>
                <a:latin typeface="Calibri"/>
                <a:ea typeface="Calibri"/>
                <a:cs typeface="Calibri"/>
                <a:sym typeface="Calibri"/>
              </a:defRPr>
            </a:lvl1pPr>
            <a:lvl2pPr indent="457200">
              <a:spcBef>
                <a:spcPts val="1200"/>
              </a:spcBef>
              <a:buClr>
                <a:srgbClr val="335E9A"/>
              </a:buClr>
              <a:defRPr sz="2800" spc="-100">
                <a:solidFill>
                  <a:srgbClr val="000000"/>
                </a:solidFill>
                <a:latin typeface="Calibri"/>
                <a:ea typeface="Calibri"/>
                <a:cs typeface="Calibri"/>
                <a:sym typeface="Calibri"/>
              </a:defRPr>
            </a:lvl2pPr>
            <a:lvl3pPr indent="914400">
              <a:spcBef>
                <a:spcPts val="1200"/>
              </a:spcBef>
              <a:buClr>
                <a:srgbClr val="335E9A"/>
              </a:buClr>
              <a:defRPr sz="2800" spc="-100">
                <a:solidFill>
                  <a:srgbClr val="000000"/>
                </a:solidFill>
                <a:latin typeface="Calibri"/>
                <a:ea typeface="Calibri"/>
                <a:cs typeface="Calibri"/>
                <a:sym typeface="Calibri"/>
              </a:defRPr>
            </a:lvl3pPr>
            <a:lvl4pPr indent="1371600">
              <a:spcBef>
                <a:spcPts val="1200"/>
              </a:spcBef>
              <a:buClr>
                <a:srgbClr val="335E9A"/>
              </a:buClr>
              <a:defRPr sz="2800" spc="-100">
                <a:solidFill>
                  <a:srgbClr val="000000"/>
                </a:solidFill>
                <a:latin typeface="Calibri"/>
                <a:ea typeface="Calibri"/>
                <a:cs typeface="Calibri"/>
                <a:sym typeface="Calibri"/>
              </a:defRPr>
            </a:lvl4pPr>
            <a:lvl5pPr indent="1828800">
              <a:spcBef>
                <a:spcPts val="1200"/>
              </a:spcBef>
              <a:buClr>
                <a:srgbClr val="335E9A"/>
              </a:buClr>
              <a:defRPr sz="2800" spc="-100">
                <a:solidFill>
                  <a:srgbClr val="000000"/>
                </a:solidFill>
                <a:latin typeface="Calibri"/>
                <a:ea typeface="Calibri"/>
                <a:cs typeface="Calibri"/>
                <a:sym typeface="Calibri"/>
              </a:defRPr>
            </a:lvl5pPr>
          </a:lstStyle>
          <a:p>
            <a:r>
              <a:t> Body Level One</a:t>
            </a:r>
            <a:endParaRPr spc="-28"/>
          </a:p>
          <a:p>
            <a:pPr lvl="1"/>
            <a:r>
              <a:t>Body Level Two</a:t>
            </a:r>
            <a:endParaRPr spc="-28"/>
          </a:p>
          <a:p>
            <a:pPr lvl="2"/>
            <a:r>
              <a:t>Body Level Three</a:t>
            </a:r>
            <a:endParaRPr spc="-28"/>
          </a:p>
          <a:p>
            <a:pPr lvl="3"/>
            <a:r>
              <a:t>Body Level Four</a:t>
            </a:r>
            <a:endParaRPr spc="-28"/>
          </a:p>
          <a:p>
            <a:pPr lvl="4"/>
            <a:r>
              <a:t>Body Level Five</a:t>
            </a:r>
          </a:p>
        </p:txBody>
      </p:sp>
      <p:sp>
        <p:nvSpPr>
          <p:cNvPr id="5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59" name="Pink flamingo with its nose to the water"/>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dirty="0"/>
          </a:p>
        </p:txBody>
      </p:sp>
      <p:sp>
        <p:nvSpPr>
          <p:cNvPr id="60" name="Black iguana with its baby on its back"/>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dirty="0"/>
          </a:p>
        </p:txBody>
      </p:sp>
      <p:sp>
        <p:nvSpPr>
          <p:cNvPr id="61" name="Blue-footed booby bird on sand"/>
          <p:cNvSpPr>
            <a:spLocks noGrp="1"/>
          </p:cNvSpPr>
          <p:nvPr>
            <p:ph type="pic" idx="23"/>
          </p:nvPr>
        </p:nvSpPr>
        <p:spPr>
          <a:xfrm>
            <a:off x="571500" y="-698500"/>
            <a:ext cx="11684000" cy="14426495"/>
          </a:xfrm>
          <a:prstGeom prst="rect">
            <a:avLst/>
          </a:prstGeom>
        </p:spPr>
        <p:txBody>
          <a:bodyPr lIns="91439" tIns="45719" rIns="91439" bIns="45719">
            <a:noAutofit/>
          </a:bodyPr>
          <a:lstStyle/>
          <a:p>
            <a:endParaRPr dirty="0"/>
          </a:p>
        </p:txBody>
      </p:sp>
      <p:sp>
        <p:nvSpPr>
          <p:cNvPr id="6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69" name="Sea turtle swimming underwater"/>
          <p:cNvSpPr>
            <a:spLocks noGrp="1"/>
          </p:cNvSpPr>
          <p:nvPr>
            <p:ph type="pic" idx="21"/>
          </p:nvPr>
        </p:nvSpPr>
        <p:spPr>
          <a:xfrm>
            <a:off x="0" y="-2984500"/>
            <a:ext cx="28333700" cy="17480000"/>
          </a:xfrm>
          <a:prstGeom prst="rect">
            <a:avLst/>
          </a:prstGeom>
        </p:spPr>
        <p:txBody>
          <a:bodyPr lIns="91439" tIns="45719" rIns="91439" bIns="45719">
            <a:noAutofit/>
          </a:bodyPr>
          <a:lstStyle/>
          <a:p>
            <a:endParaRPr dirty="0"/>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7" name="Image" descr="Image"/>
          <p:cNvPicPr>
            <a:picLocks noChangeAspect="1"/>
          </p:cNvPicPr>
          <p:nvPr/>
        </p:nvPicPr>
        <p:blipFill>
          <a:blip r:embed="rId2"/>
          <a:stretch>
            <a:fillRect/>
          </a:stretch>
        </p:blipFill>
        <p:spPr>
          <a:xfrm>
            <a:off x="10890115" y="12580091"/>
            <a:ext cx="2603770" cy="555248"/>
          </a:xfrm>
          <a:prstGeom prst="rect">
            <a:avLst/>
          </a:prstGeom>
          <a:ln w="12700">
            <a:miter lim="400000"/>
          </a:ln>
        </p:spPr>
      </p:pic>
      <p:sp>
        <p:nvSpPr>
          <p:cNvPr id="7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ack cover">
    <p:spTree>
      <p:nvGrpSpPr>
        <p:cNvPr id="1" name=""/>
        <p:cNvGrpSpPr/>
        <p:nvPr/>
      </p:nvGrpSpPr>
      <p:grpSpPr>
        <a:xfrm>
          <a:off x="0" y="0"/>
          <a:ext cx="0" cy="0"/>
          <a:chOff x="0" y="0"/>
          <a:chExt cx="0" cy="0"/>
        </a:xfrm>
      </p:grpSpPr>
      <p:pic>
        <p:nvPicPr>
          <p:cNvPr id="85" name="Image" descr="Image"/>
          <p:cNvPicPr>
            <a:picLocks noChangeAspect="1"/>
          </p:cNvPicPr>
          <p:nvPr/>
        </p:nvPicPr>
        <p:blipFill>
          <a:blip r:embed="rId2"/>
          <a:srcRect b="25924"/>
          <a:stretch>
            <a:fillRect/>
          </a:stretch>
        </p:blipFill>
        <p:spPr>
          <a:xfrm>
            <a:off x="0" y="0"/>
            <a:ext cx="24400021" cy="10160000"/>
          </a:xfrm>
          <a:prstGeom prst="rect">
            <a:avLst/>
          </a:prstGeom>
          <a:ln w="12700">
            <a:miter lim="400000"/>
          </a:ln>
        </p:spPr>
      </p:pic>
      <p:sp>
        <p:nvSpPr>
          <p:cNvPr id="86" name="Thank you!"/>
          <p:cNvSpPr txBox="1"/>
          <p:nvPr/>
        </p:nvSpPr>
        <p:spPr>
          <a:xfrm>
            <a:off x="574426" y="5244870"/>
            <a:ext cx="23235148" cy="1723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lnSpc>
                <a:spcPct val="70000"/>
              </a:lnSpc>
              <a:spcBef>
                <a:spcPts val="0"/>
              </a:spcBef>
              <a:tabLst/>
              <a:defRPr sz="9200" b="1" spc="-300">
                <a:solidFill>
                  <a:srgbClr val="FFFFFF"/>
                </a:solidFill>
                <a:latin typeface="Calibri"/>
                <a:ea typeface="Calibri"/>
                <a:cs typeface="Calibri"/>
                <a:sym typeface="Calibri"/>
              </a:defRPr>
            </a:lvl1pPr>
          </a:lstStyle>
          <a:p>
            <a:r>
              <a:rPr dirty="0"/>
              <a:t>Thank you!</a:t>
            </a:r>
          </a:p>
        </p:txBody>
      </p:sp>
      <p:sp>
        <p:nvSpPr>
          <p:cNvPr id="87" name="Head Office: Physical: 522 Impala Road, Glenvista 2058, South Africa…"/>
          <p:cNvSpPr txBox="1"/>
          <p:nvPr/>
        </p:nvSpPr>
        <p:spPr>
          <a:xfrm>
            <a:off x="1825442" y="10942749"/>
            <a:ext cx="7082643" cy="2068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825500">
              <a:spcBef>
                <a:spcPts val="0"/>
              </a:spcBef>
              <a:tabLst/>
              <a:defRPr sz="2800" b="1" spc="100">
                <a:solidFill>
                  <a:srgbClr val="335E9A"/>
                </a:solidFill>
                <a:latin typeface="Calibri"/>
                <a:ea typeface="Calibri"/>
                <a:cs typeface="Calibri"/>
                <a:sym typeface="Calibri"/>
              </a:defRPr>
            </a:pPr>
            <a:r>
              <a:rPr dirty="0"/>
              <a:t>Head Office: Physical: 522 Impala Road, Glenvista 2058, South Africa</a:t>
            </a:r>
            <a:endParaRPr spc="168" dirty="0"/>
          </a:p>
          <a:p>
            <a:pPr algn="l" defTabSz="825500">
              <a:spcBef>
                <a:spcPts val="0"/>
              </a:spcBef>
              <a:tabLst/>
              <a:defRPr sz="2800" b="1" spc="100">
                <a:solidFill>
                  <a:srgbClr val="335E9A"/>
                </a:solidFill>
                <a:latin typeface="Calibri"/>
                <a:ea typeface="Calibri"/>
                <a:cs typeface="Calibri"/>
                <a:sym typeface="Calibri"/>
              </a:defRPr>
            </a:pPr>
            <a:r>
              <a:rPr dirty="0"/>
              <a:t>Tel: +27 (0)11 682 0911</a:t>
            </a:r>
            <a:endParaRPr spc="168" dirty="0"/>
          </a:p>
          <a:p>
            <a:pPr algn="l" defTabSz="825500">
              <a:spcBef>
                <a:spcPts val="0"/>
              </a:spcBef>
              <a:tabLst/>
              <a:defRPr sz="2800" b="1" spc="100">
                <a:solidFill>
                  <a:srgbClr val="335E9A"/>
                </a:solidFill>
                <a:latin typeface="Calibri"/>
                <a:ea typeface="Calibri"/>
                <a:cs typeface="Calibri"/>
                <a:sym typeface="Calibri"/>
              </a:defRPr>
            </a:pPr>
            <a:r>
              <a:rPr dirty="0"/>
              <a:t>customerservice@randwater.co.za </a:t>
            </a:r>
          </a:p>
        </p:txBody>
      </p:sp>
      <p:pic>
        <p:nvPicPr>
          <p:cNvPr id="88"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89" name="Image" descr="Image"/>
          <p:cNvPicPr>
            <a:picLocks noChangeAspect="1"/>
          </p:cNvPicPr>
          <p:nvPr/>
        </p:nvPicPr>
        <p:blipFill>
          <a:blip r:embed="rId4"/>
          <a:stretch>
            <a:fillRect/>
          </a:stretch>
        </p:blipFill>
        <p:spPr>
          <a:xfrm>
            <a:off x="18304371" y="11241478"/>
            <a:ext cx="4099067" cy="1217442"/>
          </a:xfrm>
          <a:prstGeom prst="rect">
            <a:avLst/>
          </a:prstGeom>
          <a:ln w="12700">
            <a:miter lim="400000"/>
          </a:ln>
        </p:spPr>
      </p:pic>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B3A149-940A-AE4C-B6A9-BAF2A4E84F43}"/>
              </a:ext>
            </a:extLst>
          </p:cNvPr>
          <p:cNvPicPr>
            <a:picLocks noChangeAspect="1"/>
          </p:cNvPicPr>
          <p:nvPr/>
        </p:nvPicPr>
        <p:blipFill>
          <a:blip r:embed="rId2"/>
          <a:stretch>
            <a:fillRect/>
          </a:stretch>
        </p:blipFill>
        <p:spPr>
          <a:xfrm>
            <a:off x="0" y="0"/>
            <a:ext cx="24384000" cy="13716000"/>
          </a:xfrm>
          <a:prstGeom prst="rect">
            <a:avLst/>
          </a:prstGeom>
        </p:spPr>
      </p:pic>
      <p:sp>
        <p:nvSpPr>
          <p:cNvPr id="5" name="Footer Placeholder 4">
            <a:extLst>
              <a:ext uri="{FF2B5EF4-FFF2-40B4-BE49-F238E27FC236}">
                <a16:creationId xmlns:a16="http://schemas.microsoft.com/office/drawing/2014/main" id="{0AFDE37F-0495-3542-A45C-92162CD32E89}"/>
              </a:ext>
            </a:extLst>
          </p:cNvPr>
          <p:cNvSpPr>
            <a:spLocks noGrp="1"/>
          </p:cNvSpPr>
          <p:nvPr>
            <p:ph type="ftr" sz="quarter" idx="11"/>
          </p:nvPr>
        </p:nvSpPr>
        <p:spPr>
          <a:xfrm>
            <a:off x="5029200" y="12743183"/>
            <a:ext cx="8229600" cy="730250"/>
          </a:xfrm>
        </p:spPr>
        <p:txBody>
          <a:bodyPr/>
          <a:lstStyle/>
          <a:p>
            <a:endParaRPr lang="en-US" dirty="0"/>
          </a:p>
        </p:txBody>
      </p:sp>
    </p:spTree>
    <p:extLst>
      <p:ext uri="{BB962C8B-B14F-4D97-AF65-F5344CB8AC3E}">
        <p14:creationId xmlns:p14="http://schemas.microsoft.com/office/powerpoint/2010/main" val="544148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0"/>
          <a:stretch>
            <a:fillRect/>
          </a:stretch>
        </p:blipFill>
        <p:spPr>
          <a:xfrm flipH="1">
            <a:off x="17120105" y="-3"/>
            <a:ext cx="7263896" cy="5323852"/>
          </a:xfrm>
          <a:prstGeom prst="rect">
            <a:avLst/>
          </a:prstGeom>
          <a:ln w="12700">
            <a:miter lim="400000"/>
          </a:ln>
        </p:spPr>
      </p:pic>
      <p:pic>
        <p:nvPicPr>
          <p:cNvPr id="3" name="Image" descr="Image"/>
          <p:cNvPicPr>
            <a:picLocks noChangeAspect="1"/>
          </p:cNvPicPr>
          <p:nvPr/>
        </p:nvPicPr>
        <p:blipFill>
          <a:blip r:embed="rId11"/>
          <a:stretch>
            <a:fillRect/>
          </a:stretch>
        </p:blipFill>
        <p:spPr>
          <a:xfrm>
            <a:off x="20482768" y="12236694"/>
            <a:ext cx="3054854" cy="907306"/>
          </a:xfrm>
          <a:prstGeom prst="rect">
            <a:avLst/>
          </a:prstGeom>
          <a:ln w="12700">
            <a:miter lim="400000"/>
          </a:ln>
        </p:spPr>
      </p:pic>
      <p:pic>
        <p:nvPicPr>
          <p:cNvPr id="4" name="Image" descr="Image"/>
          <p:cNvPicPr>
            <a:picLocks noChangeAspect="1"/>
          </p:cNvPicPr>
          <p:nvPr/>
        </p:nvPicPr>
        <p:blipFill>
          <a:blip r:embed="rId12"/>
          <a:stretch>
            <a:fillRect/>
          </a:stretch>
        </p:blipFill>
        <p:spPr>
          <a:xfrm>
            <a:off x="10890115" y="12580091"/>
            <a:ext cx="2603770" cy="555248"/>
          </a:xfrm>
          <a:prstGeom prst="rect">
            <a:avLst/>
          </a:prstGeom>
          <a:ln w="12700">
            <a:miter lim="400000"/>
          </a:ln>
        </p:spPr>
      </p:pic>
      <p:sp>
        <p:nvSpPr>
          <p:cNvPr id="5" name="Contents"/>
          <p:cNvSpPr txBox="1"/>
          <p:nvPr/>
        </p:nvSpPr>
        <p:spPr>
          <a:xfrm>
            <a:off x="1336481" y="992608"/>
            <a:ext cx="15928531" cy="1512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lnSpc>
                <a:spcPct val="80000"/>
              </a:lnSpc>
              <a:spcBef>
                <a:spcPts val="0"/>
              </a:spcBef>
              <a:tabLst/>
              <a:defRPr sz="8000" b="1" spc="-159">
                <a:solidFill>
                  <a:srgbClr val="335E9A"/>
                </a:solidFill>
                <a:latin typeface="Calibri"/>
                <a:ea typeface="Calibri"/>
                <a:cs typeface="Calibri"/>
                <a:sym typeface="Calibri"/>
              </a:defRPr>
            </a:lvl1pPr>
          </a:lstStyle>
          <a:p>
            <a:r>
              <a:rPr dirty="0"/>
              <a:t>Contents</a:t>
            </a:r>
          </a:p>
        </p:txBody>
      </p:sp>
      <p:sp>
        <p:nvSpPr>
          <p:cNvPr id="6" name="Contents"/>
          <p:cNvSpPr txBox="1">
            <a:spLocks noGrp="1"/>
          </p:cNvSpPr>
          <p:nvPr>
            <p:ph type="title" hasCustomPrompt="1"/>
          </p:nvPr>
        </p:nvSpPr>
        <p:spPr>
          <a:xfrm>
            <a:off x="1336481" y="992608"/>
            <a:ext cx="15768919" cy="1512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Contents</a:t>
            </a:r>
          </a:p>
        </p:txBody>
      </p:sp>
      <p:sp>
        <p:nvSpPr>
          <p:cNvPr id="7"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3431500" y="12268201"/>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1pPr>
      <a:lvl2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2pPr>
      <a:lvl3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3pPr>
      <a:lvl4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4pPr>
      <a:lvl5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5pPr>
      <a:lvl6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6pPr>
      <a:lvl7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7pPr>
      <a:lvl8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8pPr>
      <a:lvl9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9pPr>
    </p:titleStyle>
    <p:body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5pPr>
      <a:lvl6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6pPr>
      <a:lvl7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7pPr>
      <a:lvl8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8pPr>
      <a:lvl9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ub-heading title"/>
          <p:cNvSpPr txBox="1">
            <a:spLocks noGrp="1"/>
          </p:cNvSpPr>
          <p:nvPr>
            <p:ph type="body" idx="21"/>
          </p:nvPr>
        </p:nvSpPr>
        <p:spPr>
          <a:xfrm>
            <a:off x="8965097" y="9894695"/>
            <a:ext cx="12769900" cy="555249"/>
          </a:xfrm>
          <a:prstGeom prst="rect">
            <a:avLst/>
          </a:prstGeo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Other Audit Related Services for the Rand Water Group</a:t>
            </a:r>
          </a:p>
        </p:txBody>
      </p:sp>
      <p:sp>
        <p:nvSpPr>
          <p:cNvPr id="101" name="Presentation Title"/>
          <p:cNvSpPr txBox="1">
            <a:spLocks noGrp="1"/>
          </p:cNvSpPr>
          <p:nvPr>
            <p:ph type="body" idx="23"/>
          </p:nvPr>
        </p:nvSpPr>
        <p:spPr>
          <a:xfrm>
            <a:off x="7653131" y="8342336"/>
            <a:ext cx="15112585" cy="1333698"/>
          </a:xfrm>
          <a:prstGeom prst="rect">
            <a:avLst/>
          </a:prstGeom>
        </p:spPr>
        <p:txBody>
          <a:bodyPr/>
          <a:lstStyle/>
          <a:p>
            <a:r>
              <a:rPr lang="en-US" sz="4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ASSURANCE PROVIDER EVALUATION PRESENTATION</a:t>
            </a:r>
            <a:endParaRPr sz="40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idx="21"/>
          </p:nvPr>
        </p:nvSpPr>
        <p:spPr>
          <a:xfrm>
            <a:off x="609118" y="634481"/>
            <a:ext cx="17884155" cy="1847461"/>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br>
              <a:rPr lang="en-US" sz="6000" b="1" dirty="0">
                <a:solidFill>
                  <a:schemeClr val="tx2"/>
                </a:solidFill>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767949" y="1928848"/>
            <a:ext cx="19627147" cy="9858303"/>
          </a:xfrm>
          <a:prstGeom prst="rect">
            <a:avLst/>
          </a:prstGeom>
        </p:spPr>
        <p:txBody>
          <a:bodyPr/>
          <a:lstStyle/>
          <a:p>
            <a:pPr>
              <a:lnSpc>
                <a:spcPct val="150000"/>
              </a:lnSpc>
            </a:pPr>
            <a:r>
              <a:rPr lang="en-US" b="1" dirty="0">
                <a:solidFill>
                  <a:schemeClr val="bg2">
                    <a:lumMod val="75000"/>
                  </a:schemeClr>
                </a:solidFill>
                <a:latin typeface="Arial" panose="020B0604020202020204" pitchFamily="34" charset="0"/>
                <a:cs typeface="Arial" panose="020B0604020202020204" pitchFamily="34" charset="0"/>
              </a:rPr>
              <a:t>1)	Introduction to Audit Firm and Team</a:t>
            </a:r>
          </a:p>
          <a:p>
            <a:pPr>
              <a:lnSpc>
                <a:spcPct val="150000"/>
              </a:lnSpc>
            </a:pPr>
            <a:r>
              <a:rPr lang="en-US" b="1" dirty="0">
                <a:solidFill>
                  <a:schemeClr val="bg2">
                    <a:lumMod val="75000"/>
                  </a:schemeClr>
                </a:solidFill>
                <a:latin typeface="Arial" panose="020B0604020202020204" pitchFamily="34" charset="0"/>
                <a:cs typeface="Arial" panose="020B0604020202020204" pitchFamily="34" charset="0"/>
              </a:rPr>
              <a:t>2)	Caliber of Audit Firm</a:t>
            </a:r>
          </a:p>
          <a:p>
            <a:pPr lvl="1">
              <a:lnSpc>
                <a:spcPct val="150000"/>
              </a:lnSpc>
            </a:pPr>
            <a:r>
              <a:rPr lang="en-US" dirty="0">
                <a:solidFill>
                  <a:schemeClr val="bg2">
                    <a:lumMod val="75000"/>
                  </a:schemeClr>
                </a:solidFill>
                <a:latin typeface="Arial" panose="020B0604020202020204" pitchFamily="34" charset="0"/>
                <a:cs typeface="Arial" panose="020B0604020202020204" pitchFamily="34" charset="0"/>
              </a:rPr>
              <a:t>	a)	Reputation.</a:t>
            </a:r>
          </a:p>
          <a:p>
            <a:pPr lvl="1">
              <a:lnSpc>
                <a:spcPct val="150000"/>
              </a:lnSpc>
            </a:pPr>
            <a:r>
              <a:rPr lang="en-US" dirty="0">
                <a:solidFill>
                  <a:schemeClr val="bg2">
                    <a:lumMod val="75000"/>
                  </a:schemeClr>
                </a:solidFill>
                <a:latin typeface="Arial" panose="020B0604020202020204" pitchFamily="34" charset="0"/>
                <a:cs typeface="Arial" panose="020B0604020202020204" pitchFamily="34" charset="0"/>
              </a:rPr>
              <a:t>    b)	Size, skill, resources.</a:t>
            </a:r>
          </a:p>
          <a:p>
            <a:endParaRPr dirty="0"/>
          </a:p>
        </p:txBody>
      </p:sp>
    </p:spTree>
    <p:extLst>
      <p:ext uri="{BB962C8B-B14F-4D97-AF65-F5344CB8AC3E}">
        <p14:creationId xmlns:p14="http://schemas.microsoft.com/office/powerpoint/2010/main" val="21789427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675861" y="333490"/>
            <a:ext cx="15928531" cy="1512885"/>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5A2CD-0DDF-F892-4E85-1D3317A947F3}"/>
              </a:ext>
            </a:extLst>
          </p:cNvPr>
          <p:cNvSpPr txBox="1"/>
          <p:nvPr/>
        </p:nvSpPr>
        <p:spPr>
          <a:xfrm>
            <a:off x="337930" y="1419491"/>
            <a:ext cx="23708139" cy="1087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2800" b="1" dirty="0">
                <a:latin typeface="Arial" panose="020B0604020202020204" pitchFamily="34" charset="0"/>
                <a:cs typeface="Arial" panose="020B0604020202020204" pitchFamily="34" charset="0"/>
              </a:rPr>
              <a:t>3. Audit Team</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Expertise of audit staff.</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Requisite industry knowledge and understanding of Public Sector.</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Performance of the audit in a timely and effective manner.</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Engagement partner and senior management involvement.</a:t>
            </a:r>
          </a:p>
          <a:p>
            <a:pPr marL="971550" lvl="1" indent="-514350" algn="l">
              <a:lnSpc>
                <a:spcPct val="150000"/>
              </a:lnSpc>
              <a:buFont typeface="+mj-lt"/>
              <a:buAutoNum type="alphaLcPeriod" startAt="5"/>
            </a:pPr>
            <a:r>
              <a:rPr lang="en-US" sz="2800" dirty="0">
                <a:latin typeface="Arial" panose="020B0604020202020204" pitchFamily="34" charset="0"/>
                <a:cs typeface="Arial" panose="020B0604020202020204" pitchFamily="34" charset="0"/>
              </a:rPr>
              <a:t>Transformation of audit teams  </a:t>
            </a:r>
          </a:p>
          <a:p>
            <a:pPr marL="971550" lvl="1" indent="-514350" algn="l">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This requires clear valuation evidence of the percentage of the organizations structure or engagement teams’ composition in terms of African, Coloured and Indian (ACI) members (executive to trainee level). Any other evidence of firm's commitment to transformation can be provided too.</a:t>
            </a:r>
          </a:p>
          <a:p>
            <a:pPr marL="971550" lvl="1" indent="-514350" algn="l">
              <a:lnSpc>
                <a:spcPct val="150000"/>
              </a:lnSpc>
              <a:buAutoNum type="alphaLcPeriod" startAt="6"/>
            </a:pPr>
            <a:r>
              <a:rPr lang="en-US" sz="2800" dirty="0">
                <a:latin typeface="Arial" panose="020B0604020202020204" pitchFamily="34" charset="0"/>
                <a:cs typeface="Arial" panose="020B0604020202020204" pitchFamily="34" charset="0"/>
              </a:rPr>
              <a:t>Skills transfer on audit teams </a:t>
            </a:r>
          </a:p>
          <a:p>
            <a:pPr marL="971550" lvl="1" indent="-514350" algn="l">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Evidence required to indicate the level of skill and development of engagement members. This would include the composition of audit teams in terms of experience to indicate the level of skill that can be transferred through on the job coaching and development. Any other evidence of firm's commitment to develop engagement teams can be provided too.</a:t>
            </a:r>
          </a:p>
        </p:txBody>
      </p:sp>
    </p:spTree>
    <p:extLst>
      <p:ext uri="{BB962C8B-B14F-4D97-AF65-F5344CB8AC3E}">
        <p14:creationId xmlns:p14="http://schemas.microsoft.com/office/powerpoint/2010/main" val="26669177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675861" y="194342"/>
            <a:ext cx="15928531" cy="1512885"/>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5A2CD-0DDF-F892-4E85-1D3317A947F3}"/>
              </a:ext>
            </a:extLst>
          </p:cNvPr>
          <p:cNvSpPr txBox="1"/>
          <p:nvPr/>
        </p:nvSpPr>
        <p:spPr>
          <a:xfrm>
            <a:off x="675861" y="1220708"/>
            <a:ext cx="23708139" cy="10630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2800" b="1" dirty="0">
                <a:latin typeface="Arial" panose="020B0604020202020204" pitchFamily="34" charset="0"/>
                <a:cs typeface="Arial" panose="020B0604020202020204" pitchFamily="34" charset="0"/>
              </a:rPr>
              <a:t>4. Audit Scope</a:t>
            </a:r>
          </a:p>
          <a:p>
            <a:pPr marL="457200" lvl="1" indent="0" algn="just"/>
            <a:r>
              <a:rPr lang="en-US" sz="2800" dirty="0">
                <a:latin typeface="Arial" panose="020B0604020202020204" pitchFamily="34" charset="0"/>
                <a:cs typeface="Arial" panose="020B0604020202020204" pitchFamily="34" charset="0"/>
              </a:rPr>
              <a:t>a)		Adequacy of engagement to address risks identified (Rand Water Sustainability-Linked Bond KPI Review and Review of 						Consolidated Interim Financial Statements)</a:t>
            </a:r>
          </a:p>
          <a:p>
            <a:pPr marL="457200" lvl="1" indent="0" algn="l"/>
            <a:r>
              <a:rPr lang="en-US" sz="2800" dirty="0">
                <a:latin typeface="Arial" panose="020B0604020202020204" pitchFamily="34" charset="0"/>
                <a:cs typeface="Arial" panose="020B0604020202020204" pitchFamily="34" charset="0"/>
              </a:rPr>
              <a:t>b)		Agreement of audit objectives, scope and plan.</a:t>
            </a:r>
          </a:p>
          <a:p>
            <a:pPr marL="971550" lvl="7" indent="-514350" algn="l">
              <a:buAutoNum type="alphaLcParenR" startAt="3"/>
            </a:pPr>
            <a:r>
              <a:rPr lang="en-US" sz="2800" dirty="0">
                <a:latin typeface="Arial" panose="020B0604020202020204" pitchFamily="34" charset="0"/>
                <a:cs typeface="Arial" panose="020B0604020202020204" pitchFamily="34" charset="0"/>
              </a:rPr>
              <a:t>		Audit reporting process</a:t>
            </a:r>
          </a:p>
          <a:p>
            <a:pPr lvl="1" algn="l">
              <a:lnSpc>
                <a:spcPct val="150000"/>
              </a:lnSpc>
            </a:pPr>
            <a:r>
              <a:rPr lang="en-US" sz="2800" b="1" dirty="0">
                <a:latin typeface="Arial" panose="020B0604020202020204" pitchFamily="34" charset="0"/>
                <a:cs typeface="Arial" panose="020B0604020202020204" pitchFamily="34" charset="0"/>
              </a:rPr>
              <a:t>5. Audit Fee</a:t>
            </a:r>
          </a:p>
          <a:p>
            <a:pPr marL="457200" lvl="1" algn="l">
              <a:lnSpc>
                <a:spcPct val="150000"/>
              </a:lnSpc>
            </a:pPr>
            <a:r>
              <a:rPr lang="en-US" sz="2800" dirty="0">
                <a:latin typeface="Arial" panose="020B0604020202020204" pitchFamily="34" charset="0"/>
                <a:cs typeface="Arial" panose="020B0604020202020204" pitchFamily="34" charset="0"/>
              </a:rPr>
              <a:t>Per Annexure A - Pricing Structure, guided by AGSA Circular “Guideline on Fees for Audits done on behalf of the Auditor General of South Africa" [Circular 01/2023/24]. </a:t>
            </a:r>
          </a:p>
          <a:p>
            <a:pPr lvl="1" algn="l">
              <a:lnSpc>
                <a:spcPct val="150000"/>
              </a:lnSpc>
            </a:pPr>
            <a:r>
              <a:rPr lang="en-US" sz="2800" b="1" dirty="0">
                <a:latin typeface="Arial" panose="020B0604020202020204" pitchFamily="34" charset="0"/>
                <a:cs typeface="Arial" panose="020B0604020202020204" pitchFamily="34" charset="0"/>
              </a:rPr>
              <a:t>6. Quality Processes</a:t>
            </a:r>
          </a:p>
          <a:p>
            <a:pPr marL="971550" lvl="7"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Quality assurance processes and systems in place </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Quality control processes.</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Efficiency of audit process and timely resolution of issues.</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Timing of audit</a:t>
            </a:r>
          </a:p>
        </p:txBody>
      </p:sp>
    </p:spTree>
    <p:extLst>
      <p:ext uri="{BB962C8B-B14F-4D97-AF65-F5344CB8AC3E}">
        <p14:creationId xmlns:p14="http://schemas.microsoft.com/office/powerpoint/2010/main" val="746462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440261" y="1055955"/>
            <a:ext cx="15928531" cy="980664"/>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440261" y="1949437"/>
            <a:ext cx="22558886" cy="9817125"/>
          </a:xfrm>
          <a:prstGeom prst="rect">
            <a:avLst/>
          </a:prstGeom>
        </p:spPr>
        <p:txBody>
          <a:bodyPr/>
          <a:lstStyle/>
          <a:p>
            <a:pPr lvl="1" indent="0" defTabSz="584200" hangingPunct="0">
              <a:lnSpc>
                <a:spcPct val="150000"/>
              </a:lnSpc>
              <a:spcBef>
                <a:spcPts val="2400"/>
              </a:spcBef>
              <a:buClrTx/>
              <a:tabLst>
                <a:tab pos="584200" algn="l"/>
              </a:tabLst>
            </a:pPr>
            <a:r>
              <a:rPr lang="en-US" b="1" spc="78" dirty="0">
                <a:solidFill>
                  <a:srgbClr val="000034"/>
                </a:solidFill>
                <a:latin typeface="Arial" panose="020B0604020202020204" pitchFamily="34" charset="0"/>
                <a:ea typeface="+mj-ea"/>
                <a:cs typeface="Arial" panose="020B0604020202020204" pitchFamily="34" charset="0"/>
                <a:sym typeface="Helvetica Neue"/>
              </a:rPr>
              <a:t>7. Quality of Communication</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sym typeface="Helvetica Neue"/>
              </a:rPr>
              <a:t>Engagements with management and reporting processes</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Engagement with Governance Structures</a:t>
            </a:r>
          </a:p>
          <a:p>
            <a:pPr marL="457200" lvl="1" indent="0">
              <a:lnSpc>
                <a:spcPct val="150000"/>
              </a:lnSpc>
            </a:pPr>
            <a:endParaRPr dirty="0"/>
          </a:p>
        </p:txBody>
      </p:sp>
    </p:spTree>
    <p:extLst>
      <p:ext uri="{BB962C8B-B14F-4D97-AF65-F5344CB8AC3E}">
        <p14:creationId xmlns:p14="http://schemas.microsoft.com/office/powerpoint/2010/main" val="19566934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ection Title"/>
          <p:cNvSpPr txBox="1">
            <a:spLocks noGrp="1"/>
          </p:cNvSpPr>
          <p:nvPr>
            <p:ph type="body" idx="21"/>
          </p:nvPr>
        </p:nvSpPr>
        <p:spPr>
          <a:xfrm>
            <a:off x="1250357" y="10848514"/>
            <a:ext cx="19201515" cy="1025922"/>
          </a:xfrm>
          <a:prstGeom prst="rect">
            <a:avLst/>
          </a:prstGeom>
        </p:spPr>
        <p:txBody>
          <a:bodyPr/>
          <a:lstStyle/>
          <a:p>
            <a:r>
              <a:rPr lang="en-US" sz="6000" b="1" dirty="0">
                <a:solidFill>
                  <a:schemeClr val="tx1">
                    <a:lumMod val="25000"/>
                    <a:lumOff val="75000"/>
                  </a:schemeClr>
                </a:solidFill>
                <a:latin typeface="Arial" panose="020B0604020202020204" pitchFamily="34" charset="0"/>
                <a:cs typeface="Arial" panose="020B0604020202020204" pitchFamily="34" charset="0"/>
              </a:rPr>
              <a:t>Evaluation Scoring</a:t>
            </a:r>
            <a:endParaRPr lang="en-US" sz="6000" dirty="0">
              <a:solidFill>
                <a:schemeClr val="tx1">
                  <a:lumMod val="25000"/>
                  <a:lumOff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667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440261" y="1055955"/>
            <a:ext cx="15928531" cy="980664"/>
          </a:xfrm>
          <a:prstGeom prst="rect">
            <a:avLst/>
          </a:prstGeom>
        </p:spPr>
        <p:txBody>
          <a:bodyPr>
            <a:normAutofit/>
          </a:bodyPr>
          <a:lstStyle/>
          <a:p>
            <a:r>
              <a:rPr lang="en-US" sz="6000" b="1" dirty="0">
                <a:solidFill>
                  <a:schemeClr val="tx1">
                    <a:lumMod val="25000"/>
                    <a:lumOff val="75000"/>
                  </a:schemeClr>
                </a:solidFill>
                <a:latin typeface="Arial" panose="020B0604020202020204" pitchFamily="34" charset="0"/>
                <a:cs typeface="Arial" panose="020B0604020202020204" pitchFamily="34" charset="0"/>
              </a:rPr>
              <a:t>Evaluation Scoring</a:t>
            </a:r>
            <a:endParaRPr sz="6000" dirty="0">
              <a:solidFill>
                <a:schemeClr val="tx1">
                  <a:lumMod val="25000"/>
                  <a:lumOff val="75000"/>
                </a:schemeClr>
              </a:solidFill>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440261" y="2304460"/>
            <a:ext cx="20198572" cy="9817125"/>
          </a:xfrm>
          <a:prstGeom prst="rect">
            <a:avLst/>
          </a:prstGeom>
        </p:spPr>
        <p:txBody>
          <a:bodyPr/>
          <a:lstStyle/>
          <a:p>
            <a:pPr lvl="1" indent="0" defTabSz="584200" hangingPunct="0">
              <a:lnSpc>
                <a:spcPct val="150000"/>
              </a:lnSpc>
              <a:spcBef>
                <a:spcPts val="2400"/>
              </a:spcBef>
              <a:buClrTx/>
              <a:tabLst>
                <a:tab pos="584200" algn="l"/>
              </a:tabLst>
            </a:pPr>
            <a:r>
              <a:rPr lang="en-US" b="1" spc="78" dirty="0">
                <a:solidFill>
                  <a:srgbClr val="000034"/>
                </a:solidFill>
                <a:latin typeface="Arial" panose="020B0604020202020204" pitchFamily="34" charset="0"/>
                <a:ea typeface="+mj-ea"/>
                <a:cs typeface="Arial" panose="020B0604020202020204" pitchFamily="34" charset="0"/>
              </a:rPr>
              <a:t>8. Audit Governance &amp; Independence</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Working relationship with assurance.</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Professional conduct.</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Advice on significant issues and developments.</a:t>
            </a:r>
          </a:p>
          <a:p>
            <a:pPr marL="971550" lvl="4"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Independence of mind and appearance.</a:t>
            </a:r>
          </a:p>
          <a:p>
            <a:pPr lvl="1">
              <a:lnSpc>
                <a:spcPct val="150000"/>
              </a:lnSpc>
            </a:pPr>
            <a:endParaRPr lang="en-US" sz="3200" dirty="0">
              <a:latin typeface="Arial" panose="020B0604020202020204" pitchFamily="34" charset="0"/>
              <a:cs typeface="Arial" panose="020B0604020202020204" pitchFamily="34" charset="0"/>
            </a:endParaRPr>
          </a:p>
          <a:p>
            <a:pPr lvl="1" indent="0" defTabSz="584200" hangingPunct="0">
              <a:lnSpc>
                <a:spcPct val="150000"/>
              </a:lnSpc>
              <a:spcBef>
                <a:spcPts val="2400"/>
              </a:spcBef>
              <a:buClrTx/>
              <a:tabLst>
                <a:tab pos="584200" algn="l"/>
              </a:tabLst>
            </a:pPr>
            <a:r>
              <a:rPr lang="en-US" sz="3200" b="1" dirty="0">
                <a:latin typeface="Arial" panose="020B0604020202020204" pitchFamily="34" charset="0"/>
                <a:cs typeface="Arial" panose="020B0604020202020204" pitchFamily="34" charset="0"/>
              </a:rPr>
              <a:t>9. </a:t>
            </a:r>
            <a:r>
              <a:rPr lang="en-US" b="1" spc="78" dirty="0">
                <a:solidFill>
                  <a:srgbClr val="000034"/>
                </a:solidFill>
                <a:latin typeface="Arial" panose="020B0604020202020204" pitchFamily="34" charset="0"/>
                <a:ea typeface="+mj-ea"/>
                <a:cs typeface="Arial" panose="020B0604020202020204" pitchFamily="34" charset="0"/>
              </a:rPr>
              <a:t>Value Added Services</a:t>
            </a:r>
          </a:p>
          <a:p>
            <a:pPr marL="457200" lvl="1" indent="0">
              <a:lnSpc>
                <a:spcPct val="150000"/>
              </a:lnSpc>
            </a:pPr>
            <a:endParaRPr dirty="0"/>
          </a:p>
        </p:txBody>
      </p:sp>
    </p:spTree>
    <p:extLst>
      <p:ext uri="{BB962C8B-B14F-4D97-AF65-F5344CB8AC3E}">
        <p14:creationId xmlns:p14="http://schemas.microsoft.com/office/powerpoint/2010/main" val="39049443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7A106-2A8C-CB98-574E-6DC53D535EE8}"/>
              </a:ext>
            </a:extLst>
          </p:cNvPr>
          <p:cNvSpPr>
            <a:spLocks noGrp="1"/>
          </p:cNvSpPr>
          <p:nvPr>
            <p:ph type="body" sz="quarter" idx="21"/>
          </p:nvPr>
        </p:nvSpPr>
        <p:spPr>
          <a:xfrm>
            <a:off x="497902" y="378224"/>
            <a:ext cx="18524676" cy="756442"/>
          </a:xfrm>
        </p:spPr>
        <p:txBody>
          <a:bodyPr>
            <a:normAutofit fontScale="92500" lnSpcReduction="10000"/>
          </a:bodyPr>
          <a:lstStyle/>
          <a:p>
            <a:r>
              <a:rPr lang="en-US" sz="5800" b="1" dirty="0">
                <a:solidFill>
                  <a:schemeClr val="bg2">
                    <a:lumMod val="90000"/>
                  </a:schemeClr>
                </a:solidFill>
                <a:latin typeface="Arial" panose="020B0604020202020204" pitchFamily="34" charset="0"/>
                <a:cs typeface="Arial" panose="020B0604020202020204" pitchFamily="34" charset="0"/>
              </a:rPr>
              <a:t>Evaluation Scoring by Group Audit And Risk Committee</a:t>
            </a:r>
          </a:p>
          <a:p>
            <a:endParaRPr lang="en-ZA" dirty="0"/>
          </a:p>
        </p:txBody>
      </p:sp>
      <p:graphicFrame>
        <p:nvGraphicFramePr>
          <p:cNvPr id="6" name="Table 5">
            <a:extLst>
              <a:ext uri="{FF2B5EF4-FFF2-40B4-BE49-F238E27FC236}">
                <a16:creationId xmlns:a16="http://schemas.microsoft.com/office/drawing/2014/main" id="{7631A5DA-BBA5-92A5-C091-A8FAC4388B3D}"/>
              </a:ext>
            </a:extLst>
          </p:cNvPr>
          <p:cNvGraphicFramePr>
            <a:graphicFrameLocks noGrp="1"/>
          </p:cNvGraphicFramePr>
          <p:nvPr>
            <p:extLst>
              <p:ext uri="{D42A27DB-BD31-4B8C-83A1-F6EECF244321}">
                <p14:modId xmlns:p14="http://schemas.microsoft.com/office/powerpoint/2010/main" val="1143964595"/>
              </p:ext>
            </p:extLst>
          </p:nvPr>
        </p:nvGraphicFramePr>
        <p:xfrm>
          <a:off x="497902" y="1147002"/>
          <a:ext cx="22990631" cy="11812553"/>
        </p:xfrm>
        <a:graphic>
          <a:graphicData uri="http://schemas.openxmlformats.org/drawingml/2006/table">
            <a:tbl>
              <a:tblPr>
                <a:tableStyleId>{5C22544A-7EE6-4342-B048-85BDC9FD1C3A}</a:tableStyleId>
              </a:tblPr>
              <a:tblGrid>
                <a:gridCol w="1673619">
                  <a:extLst>
                    <a:ext uri="{9D8B030D-6E8A-4147-A177-3AD203B41FA5}">
                      <a16:colId xmlns:a16="http://schemas.microsoft.com/office/drawing/2014/main" val="1722680118"/>
                    </a:ext>
                  </a:extLst>
                </a:gridCol>
                <a:gridCol w="14675129">
                  <a:extLst>
                    <a:ext uri="{9D8B030D-6E8A-4147-A177-3AD203B41FA5}">
                      <a16:colId xmlns:a16="http://schemas.microsoft.com/office/drawing/2014/main" val="3175057234"/>
                    </a:ext>
                  </a:extLst>
                </a:gridCol>
                <a:gridCol w="902506">
                  <a:extLst>
                    <a:ext uri="{9D8B030D-6E8A-4147-A177-3AD203B41FA5}">
                      <a16:colId xmlns:a16="http://schemas.microsoft.com/office/drawing/2014/main" val="3961113514"/>
                    </a:ext>
                  </a:extLst>
                </a:gridCol>
                <a:gridCol w="902506">
                  <a:extLst>
                    <a:ext uri="{9D8B030D-6E8A-4147-A177-3AD203B41FA5}">
                      <a16:colId xmlns:a16="http://schemas.microsoft.com/office/drawing/2014/main" val="1304787432"/>
                    </a:ext>
                  </a:extLst>
                </a:gridCol>
                <a:gridCol w="902506">
                  <a:extLst>
                    <a:ext uri="{9D8B030D-6E8A-4147-A177-3AD203B41FA5}">
                      <a16:colId xmlns:a16="http://schemas.microsoft.com/office/drawing/2014/main" val="3306767700"/>
                    </a:ext>
                  </a:extLst>
                </a:gridCol>
                <a:gridCol w="902506">
                  <a:extLst>
                    <a:ext uri="{9D8B030D-6E8A-4147-A177-3AD203B41FA5}">
                      <a16:colId xmlns:a16="http://schemas.microsoft.com/office/drawing/2014/main" val="3706328937"/>
                    </a:ext>
                  </a:extLst>
                </a:gridCol>
                <a:gridCol w="902506">
                  <a:extLst>
                    <a:ext uri="{9D8B030D-6E8A-4147-A177-3AD203B41FA5}">
                      <a16:colId xmlns:a16="http://schemas.microsoft.com/office/drawing/2014/main" val="1472000365"/>
                    </a:ext>
                  </a:extLst>
                </a:gridCol>
                <a:gridCol w="902506">
                  <a:extLst>
                    <a:ext uri="{9D8B030D-6E8A-4147-A177-3AD203B41FA5}">
                      <a16:colId xmlns:a16="http://schemas.microsoft.com/office/drawing/2014/main" val="730915757"/>
                    </a:ext>
                  </a:extLst>
                </a:gridCol>
                <a:gridCol w="1226847">
                  <a:extLst>
                    <a:ext uri="{9D8B030D-6E8A-4147-A177-3AD203B41FA5}">
                      <a16:colId xmlns:a16="http://schemas.microsoft.com/office/drawing/2014/main" val="1945789696"/>
                    </a:ext>
                  </a:extLst>
                </a:gridCol>
              </a:tblGrid>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A. CALIBRE OF EXTERNAL ASSURANCE PROVIDER FIRM</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323874631"/>
                  </a:ext>
                </a:extLst>
              </a:tr>
              <a:tr h="924846">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Does the external audit firm have a good reputation? Consideration of litigation cases against the firm, significant issues in the public news etc.</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14259731"/>
                  </a:ext>
                </a:extLst>
              </a:tr>
              <a:tr h="1033437">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Does the external audit firm have the appropriate size, and resources required to provide the required services to Rand Water?</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3705233807"/>
                  </a:ext>
                </a:extLst>
              </a:tr>
              <a:tr h="1125900">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Has the external audit firm highlighted any actual or imminent significant changes to the firm (e.g. changes in affiliation with international firm, major expansion or reduction in operations)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582982512"/>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B. AUDIT TEAM</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961744403"/>
                  </a:ext>
                </a:extLst>
              </a:tr>
              <a:tr h="1125900">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 the individuals assigned to the external audit team have the requisite expertise, including industry knowledge, to effectively audit Rand Water and ensure coverage of any potential accounting or finance issues?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303939908"/>
                  </a:ext>
                </a:extLst>
              </a:tr>
              <a:tr h="1025371">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Scope of the engagement partner’s/other senior personnel’s involvement in the audit process? Is this balanced in light of the requirements of the engagements.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3858889968"/>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6</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Clear demonstration of transformation on the audit team</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802054376"/>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7</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Clear demonstration of skills transfer within the audit team assigned</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54869187"/>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8</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Demonstration of understanding the Public Sector and related compliance requirements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271508821"/>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C. AUDIT SCOPE</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041823498"/>
                  </a:ext>
                </a:extLst>
              </a:tr>
              <a:tr h="1122635">
                <a:tc>
                  <a:txBody>
                    <a:bodyPr/>
                    <a:lstStyle/>
                    <a:p>
                      <a:pPr algn="ctr" fontAlgn="ctr"/>
                      <a:r>
                        <a:rPr lang="en-US" sz="2100" u="none" strike="noStrike" dirty="0">
                          <a:effectLst/>
                          <a:latin typeface="Arial" panose="020B0604020202020204" pitchFamily="34" charset="0"/>
                          <a:cs typeface="Arial" panose="020B0604020202020204" pitchFamily="34" charset="0"/>
                        </a:rPr>
                        <a:t>9</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Discussion of proposed audit plan/scope with an extent of procedures in light of the International Standards of Auditing sufficiently proposed to address risks identified on the engagements (Rand Water Sustainability-Linked Bond KPI Review and Review of Consolidated Interim Financial Statements).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613591908"/>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10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Reporting processes and timing adequate to cover engagements proposed.</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745676041"/>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D. AUDIT FEE</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b="1"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950804433"/>
                  </a:ext>
                </a:extLst>
              </a:tr>
              <a:tr h="1065582">
                <a:tc>
                  <a:txBody>
                    <a:bodyPr/>
                    <a:lstStyle/>
                    <a:p>
                      <a:pPr algn="ctr" fontAlgn="ctr"/>
                      <a:r>
                        <a:rPr lang="en-US" sz="2100" u="none" strike="noStrike" dirty="0">
                          <a:effectLst/>
                          <a:latin typeface="Arial" panose="020B0604020202020204" pitchFamily="34" charset="0"/>
                          <a:cs typeface="Arial" panose="020B0604020202020204" pitchFamily="34" charset="0"/>
                        </a:rPr>
                        <a:t>11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Is the external audit fee reasonable in light of the requirements of AGSA Circular “Guideline on Fees for Audits done on behalf of the Auditor General of South Africa" [Circular 01/2023/24].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150126215"/>
                  </a:ext>
                </a:extLst>
              </a:tr>
              <a:tr h="689506">
                <a:tc>
                  <a:txBody>
                    <a:bodyPr/>
                    <a:lstStyle/>
                    <a:p>
                      <a:pPr algn="ctr" fontAlgn="ctr"/>
                      <a:r>
                        <a:rPr lang="en-US" sz="2100" u="none" strike="noStrike" dirty="0">
                          <a:effectLst/>
                          <a:latin typeface="Arial" panose="020B0604020202020204" pitchFamily="34" charset="0"/>
                          <a:cs typeface="Arial" panose="020B0604020202020204" pitchFamily="34" charset="0"/>
                        </a:rPr>
                        <a:t>12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Explanation of how differences between actual and budget fees handled. Critical in light of variation limitation set by regulations.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402425197"/>
                  </a:ext>
                </a:extLst>
              </a:tr>
            </a:tbl>
          </a:graphicData>
        </a:graphic>
      </p:graphicFrame>
    </p:spTree>
    <p:extLst>
      <p:ext uri="{BB962C8B-B14F-4D97-AF65-F5344CB8AC3E}">
        <p14:creationId xmlns:p14="http://schemas.microsoft.com/office/powerpoint/2010/main" val="6265378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7A106-2A8C-CB98-574E-6DC53D535EE8}"/>
              </a:ext>
            </a:extLst>
          </p:cNvPr>
          <p:cNvSpPr>
            <a:spLocks noGrp="1"/>
          </p:cNvSpPr>
          <p:nvPr>
            <p:ph type="body" sz="quarter" idx="21"/>
          </p:nvPr>
        </p:nvSpPr>
        <p:spPr>
          <a:xfrm>
            <a:off x="186612" y="853460"/>
            <a:ext cx="18976031" cy="1512885"/>
          </a:xfrm>
        </p:spPr>
        <p:txBody>
          <a:bodyPr>
            <a:normAutofit/>
          </a:bodyPr>
          <a:lstStyle/>
          <a:p>
            <a:r>
              <a:rPr lang="en-US" sz="5800" b="1" dirty="0">
                <a:solidFill>
                  <a:schemeClr val="bg2">
                    <a:lumMod val="90000"/>
                  </a:schemeClr>
                </a:solidFill>
                <a:latin typeface="Arial" panose="020B0604020202020204" pitchFamily="34" charset="0"/>
                <a:cs typeface="Arial" panose="020B0604020202020204" pitchFamily="34" charset="0"/>
              </a:rPr>
              <a:t>Evaluation Scoring by Group Audit and Risk Committee</a:t>
            </a:r>
          </a:p>
          <a:p>
            <a:endParaRPr lang="en-ZA" dirty="0"/>
          </a:p>
        </p:txBody>
      </p:sp>
      <p:graphicFrame>
        <p:nvGraphicFramePr>
          <p:cNvPr id="2" name="Table 1">
            <a:extLst>
              <a:ext uri="{FF2B5EF4-FFF2-40B4-BE49-F238E27FC236}">
                <a16:creationId xmlns:a16="http://schemas.microsoft.com/office/drawing/2014/main" id="{A93360F5-5B85-87BC-E6E4-53BF09E2ADB5}"/>
              </a:ext>
            </a:extLst>
          </p:cNvPr>
          <p:cNvGraphicFramePr>
            <a:graphicFrameLocks noGrp="1"/>
          </p:cNvGraphicFramePr>
          <p:nvPr>
            <p:extLst>
              <p:ext uri="{D42A27DB-BD31-4B8C-83A1-F6EECF244321}">
                <p14:modId xmlns:p14="http://schemas.microsoft.com/office/powerpoint/2010/main" val="2307039225"/>
              </p:ext>
            </p:extLst>
          </p:nvPr>
        </p:nvGraphicFramePr>
        <p:xfrm>
          <a:off x="186612" y="1928191"/>
          <a:ext cx="23009286" cy="8923333"/>
        </p:xfrm>
        <a:graphic>
          <a:graphicData uri="http://schemas.openxmlformats.org/drawingml/2006/table">
            <a:tbl>
              <a:tblPr>
                <a:tableStyleId>{5C22544A-7EE6-4342-B048-85BDC9FD1C3A}</a:tableStyleId>
              </a:tblPr>
              <a:tblGrid>
                <a:gridCol w="1211269">
                  <a:extLst>
                    <a:ext uri="{9D8B030D-6E8A-4147-A177-3AD203B41FA5}">
                      <a16:colId xmlns:a16="http://schemas.microsoft.com/office/drawing/2014/main" val="4285679760"/>
                    </a:ext>
                  </a:extLst>
                </a:gridCol>
                <a:gridCol w="6037115">
                  <a:extLst>
                    <a:ext uri="{9D8B030D-6E8A-4147-A177-3AD203B41FA5}">
                      <a16:colId xmlns:a16="http://schemas.microsoft.com/office/drawing/2014/main" val="2974782095"/>
                    </a:ext>
                  </a:extLst>
                </a:gridCol>
                <a:gridCol w="461436">
                  <a:extLst>
                    <a:ext uri="{9D8B030D-6E8A-4147-A177-3AD203B41FA5}">
                      <a16:colId xmlns:a16="http://schemas.microsoft.com/office/drawing/2014/main" val="2715003025"/>
                    </a:ext>
                  </a:extLst>
                </a:gridCol>
                <a:gridCol w="2523477">
                  <a:extLst>
                    <a:ext uri="{9D8B030D-6E8A-4147-A177-3AD203B41FA5}">
                      <a16:colId xmlns:a16="http://schemas.microsoft.com/office/drawing/2014/main" val="130848900"/>
                    </a:ext>
                  </a:extLst>
                </a:gridCol>
                <a:gridCol w="807514">
                  <a:extLst>
                    <a:ext uri="{9D8B030D-6E8A-4147-A177-3AD203B41FA5}">
                      <a16:colId xmlns:a16="http://schemas.microsoft.com/office/drawing/2014/main" val="3298854900"/>
                    </a:ext>
                  </a:extLst>
                </a:gridCol>
                <a:gridCol w="922870">
                  <a:extLst>
                    <a:ext uri="{9D8B030D-6E8A-4147-A177-3AD203B41FA5}">
                      <a16:colId xmlns:a16="http://schemas.microsoft.com/office/drawing/2014/main" val="830497593"/>
                    </a:ext>
                  </a:extLst>
                </a:gridCol>
                <a:gridCol w="922870">
                  <a:extLst>
                    <a:ext uri="{9D8B030D-6E8A-4147-A177-3AD203B41FA5}">
                      <a16:colId xmlns:a16="http://schemas.microsoft.com/office/drawing/2014/main" val="1696408399"/>
                    </a:ext>
                  </a:extLst>
                </a:gridCol>
                <a:gridCol w="922870">
                  <a:extLst>
                    <a:ext uri="{9D8B030D-6E8A-4147-A177-3AD203B41FA5}">
                      <a16:colId xmlns:a16="http://schemas.microsoft.com/office/drawing/2014/main" val="982823955"/>
                    </a:ext>
                  </a:extLst>
                </a:gridCol>
                <a:gridCol w="922870">
                  <a:extLst>
                    <a:ext uri="{9D8B030D-6E8A-4147-A177-3AD203B41FA5}">
                      <a16:colId xmlns:a16="http://schemas.microsoft.com/office/drawing/2014/main" val="3100770727"/>
                    </a:ext>
                  </a:extLst>
                </a:gridCol>
                <a:gridCol w="1485247">
                  <a:extLst>
                    <a:ext uri="{9D8B030D-6E8A-4147-A177-3AD203B41FA5}">
                      <a16:colId xmlns:a16="http://schemas.microsoft.com/office/drawing/2014/main" val="3623548129"/>
                    </a:ext>
                  </a:extLst>
                </a:gridCol>
                <a:gridCol w="922870">
                  <a:extLst>
                    <a:ext uri="{9D8B030D-6E8A-4147-A177-3AD203B41FA5}">
                      <a16:colId xmlns:a16="http://schemas.microsoft.com/office/drawing/2014/main" val="2352638984"/>
                    </a:ext>
                  </a:extLst>
                </a:gridCol>
                <a:gridCol w="922870">
                  <a:extLst>
                    <a:ext uri="{9D8B030D-6E8A-4147-A177-3AD203B41FA5}">
                      <a16:colId xmlns:a16="http://schemas.microsoft.com/office/drawing/2014/main" val="3873299453"/>
                    </a:ext>
                  </a:extLst>
                </a:gridCol>
                <a:gridCol w="922870">
                  <a:extLst>
                    <a:ext uri="{9D8B030D-6E8A-4147-A177-3AD203B41FA5}">
                      <a16:colId xmlns:a16="http://schemas.microsoft.com/office/drawing/2014/main" val="1854740043"/>
                    </a:ext>
                  </a:extLst>
                </a:gridCol>
                <a:gridCol w="922870">
                  <a:extLst>
                    <a:ext uri="{9D8B030D-6E8A-4147-A177-3AD203B41FA5}">
                      <a16:colId xmlns:a16="http://schemas.microsoft.com/office/drawing/2014/main" val="3461759963"/>
                    </a:ext>
                  </a:extLst>
                </a:gridCol>
                <a:gridCol w="922870">
                  <a:extLst>
                    <a:ext uri="{9D8B030D-6E8A-4147-A177-3AD203B41FA5}">
                      <a16:colId xmlns:a16="http://schemas.microsoft.com/office/drawing/2014/main" val="314350557"/>
                    </a:ext>
                  </a:extLst>
                </a:gridCol>
                <a:gridCol w="922870">
                  <a:extLst>
                    <a:ext uri="{9D8B030D-6E8A-4147-A177-3AD203B41FA5}">
                      <a16:colId xmlns:a16="http://schemas.microsoft.com/office/drawing/2014/main" val="844049770"/>
                    </a:ext>
                  </a:extLst>
                </a:gridCol>
                <a:gridCol w="1254528">
                  <a:extLst>
                    <a:ext uri="{9D8B030D-6E8A-4147-A177-3AD203B41FA5}">
                      <a16:colId xmlns:a16="http://schemas.microsoft.com/office/drawing/2014/main" val="1005930096"/>
                    </a:ext>
                  </a:extLst>
                </a:gridCol>
              </a:tblGrid>
              <a:tr h="516835">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E. QUALITY PROCESSES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dirty="0">
                          <a:effectLst/>
                          <a:latin typeface="Arial" panose="020B0604020202020204" pitchFamily="34" charset="0"/>
                          <a:cs typeface="Arial" panose="020B0604020202020204" pitchFamily="34" charset="0"/>
                        </a:rPr>
                        <a:t> 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149687066"/>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Sufficient information relating to key quality assurance processes and systems in place </a:t>
                      </a:r>
                      <a:br>
                        <a:rPr lang="en-US" sz="2000" u="none" strike="noStrike" dirty="0">
                          <a:effectLst/>
                          <a:latin typeface="Arial" panose="020B0604020202020204" pitchFamily="34" charset="0"/>
                          <a:cs typeface="Arial" panose="020B0604020202020204" pitchFamily="34" charset="0"/>
                        </a:rPr>
                      </a:b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063034129"/>
                  </a:ext>
                </a:extLst>
              </a:tr>
              <a:tr h="1111266">
                <a:tc>
                  <a:txBody>
                    <a:bodyPr/>
                    <a:lstStyle/>
                    <a:p>
                      <a:pPr algn="ctr" fontAlgn="ctr"/>
                      <a:r>
                        <a:rPr lang="en-US" sz="2400" u="none" strike="noStrike" dirty="0">
                          <a:effectLst/>
                          <a:latin typeface="Arial" panose="020B0604020202020204" pitchFamily="34" charset="0"/>
                          <a:cs typeface="Arial" panose="020B0604020202020204" pitchFamily="34" charset="0"/>
                        </a:rPr>
                        <a:t>14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Quality control processes in the external audit firm explained (Factors to be considered include the level and nature of review procedures, the approach to audit judgments and issues, independent quality control reviews and the external audit firms approach to risk.)</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669449130"/>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Efficiency of audit processes explained in terms of timing, resource allocation, information submission and collection, process on handling delays etc.</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987060625"/>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975465171"/>
                  </a:ext>
                </a:extLst>
              </a:tr>
              <a:tr h="663056">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F. QUALITY OF COMMUNICATIONS WITH AUDIT COMMITTEE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551665333"/>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Intention clear on engagement with governance structures (Group Audit and Risk Committee, Human Resources &amp; Remuneration Committee's, Board etc.)</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233156277"/>
                  </a:ext>
                </a:extLst>
              </a:tr>
              <a:tr h="1041125">
                <a:tc>
                  <a:txBody>
                    <a:bodyPr/>
                    <a:lstStyle/>
                    <a:p>
                      <a:pPr algn="ctr" fontAlgn="ctr"/>
                      <a:r>
                        <a:rPr lang="en-US" sz="2400" u="none" strike="noStrike" dirty="0">
                          <a:effectLst/>
                          <a:latin typeface="Arial" panose="020B0604020202020204" pitchFamily="34" charset="0"/>
                          <a:cs typeface="Arial" panose="020B0604020202020204" pitchFamily="34" charset="0"/>
                        </a:rPr>
                        <a:t>17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Did the auditor adequately discuss issues on the quality of financial reporting, including the applicability of new and significant accounting principles that may impact Rand Water? Highlight critical areas of concern that the JSE Proactive Monitoring issues. This is especially in terms of the Review of Interim Consolidated Financial Statements.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430633732"/>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558306705"/>
                  </a:ext>
                </a:extLst>
              </a:tr>
              <a:tr h="581732">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G. AUDIT GOVERNANCE AND INDEPENDENCE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400462710"/>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18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Did the external auditors highlight the importance of professionalism and ethics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1600622093"/>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19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Indication of auditors  internal process for ensuring independence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617588680"/>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926240504"/>
                  </a:ext>
                </a:extLst>
              </a:tr>
              <a:tr h="397164">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H. VALUE ADD SERVICES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4227669475"/>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20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400" u="none" strike="noStrike" dirty="0">
                          <a:effectLst/>
                          <a:latin typeface="Arial" panose="020B0604020202020204" pitchFamily="34" charset="0"/>
                          <a:cs typeface="Arial" panose="020B0604020202020204" pitchFamily="34" charset="0"/>
                        </a:rPr>
                        <a:t>Did the external audit firm highlight possible provision of value add services.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143037590"/>
                  </a:ext>
                </a:extLst>
              </a:tr>
            </a:tbl>
          </a:graphicData>
        </a:graphic>
      </p:graphicFrame>
      <p:graphicFrame>
        <p:nvGraphicFramePr>
          <p:cNvPr id="3" name="Table 2">
            <a:extLst>
              <a:ext uri="{FF2B5EF4-FFF2-40B4-BE49-F238E27FC236}">
                <a16:creationId xmlns:a16="http://schemas.microsoft.com/office/drawing/2014/main" id="{27630653-29CC-31A1-9420-9136A71A5F64}"/>
              </a:ext>
            </a:extLst>
          </p:cNvPr>
          <p:cNvGraphicFramePr>
            <a:graphicFrameLocks noGrp="1"/>
          </p:cNvGraphicFramePr>
          <p:nvPr>
            <p:extLst>
              <p:ext uri="{D42A27DB-BD31-4B8C-83A1-F6EECF244321}">
                <p14:modId xmlns:p14="http://schemas.microsoft.com/office/powerpoint/2010/main" val="2013565239"/>
              </p:ext>
            </p:extLst>
          </p:nvPr>
        </p:nvGraphicFramePr>
        <p:xfrm>
          <a:off x="735496" y="11151704"/>
          <a:ext cx="7335079" cy="2325757"/>
        </p:xfrm>
        <a:graphic>
          <a:graphicData uri="http://schemas.openxmlformats.org/drawingml/2006/table">
            <a:tbl>
              <a:tblPr>
                <a:tableStyleId>{5C22544A-7EE6-4342-B048-85BDC9FD1C3A}</a:tableStyleId>
              </a:tblPr>
              <a:tblGrid>
                <a:gridCol w="1225756">
                  <a:extLst>
                    <a:ext uri="{9D8B030D-6E8A-4147-A177-3AD203B41FA5}">
                      <a16:colId xmlns:a16="http://schemas.microsoft.com/office/drawing/2014/main" val="2944533910"/>
                    </a:ext>
                  </a:extLst>
                </a:gridCol>
                <a:gridCol w="6109323">
                  <a:extLst>
                    <a:ext uri="{9D8B030D-6E8A-4147-A177-3AD203B41FA5}">
                      <a16:colId xmlns:a16="http://schemas.microsoft.com/office/drawing/2014/main" val="4175909088"/>
                    </a:ext>
                  </a:extLst>
                </a:gridCol>
              </a:tblGrid>
              <a:tr h="332251">
                <a:tc>
                  <a:txBody>
                    <a:bodyPr/>
                    <a:lstStyle/>
                    <a:p>
                      <a:pPr algn="ctr" fontAlgn="b"/>
                      <a:r>
                        <a:rPr lang="en-US" sz="1600" b="1" u="sng" strike="noStrike" dirty="0">
                          <a:effectLst/>
                        </a:rPr>
                        <a:t>  KEY:</a:t>
                      </a:r>
                      <a:endParaRPr lang="en-US" sz="16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515130"/>
                  </a:ext>
                </a:extLst>
              </a:tr>
              <a:tr h="332251">
                <a:tc>
                  <a:txBody>
                    <a:bodyPr/>
                    <a:lstStyle/>
                    <a:p>
                      <a:pPr algn="ctr" fontAlgn="b"/>
                      <a:r>
                        <a:rPr lang="en-US" sz="1600" b="1" u="none" strike="noStrike" dirty="0">
                          <a:effectLst/>
                        </a:rPr>
                        <a:t>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NO EFFORT MADE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514718"/>
                  </a:ext>
                </a:extLst>
              </a:tr>
              <a:tr h="332251">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DISSATISFIED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6311998"/>
                  </a:ext>
                </a:extLst>
              </a:tr>
              <a:tr h="332251">
                <a:tc>
                  <a:txBody>
                    <a:bodyPr/>
                    <a:lstStyle/>
                    <a:p>
                      <a:pPr algn="ct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FAIRLY DISSATISFIED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5451454"/>
                  </a:ext>
                </a:extLst>
              </a:tr>
              <a:tr h="332251">
                <a:tc>
                  <a:txBody>
                    <a:bodyPr/>
                    <a:lstStyle/>
                    <a:p>
                      <a:pPr algn="ct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AVERAGE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8568083"/>
                  </a:ext>
                </a:extLst>
              </a:tr>
              <a:tr h="332251">
                <a:tc>
                  <a:txBody>
                    <a:bodyPr/>
                    <a:lstStyle/>
                    <a:p>
                      <a:pPr algn="ctr" fontAlgn="b"/>
                      <a:r>
                        <a:rPr lang="en-US" sz="1600" b="1"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FAIRLY 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6698368"/>
                  </a:ext>
                </a:extLst>
              </a:tr>
              <a:tr h="332251">
                <a:tc>
                  <a:txBody>
                    <a:bodyPr/>
                    <a:lstStyle/>
                    <a:p>
                      <a:pPr algn="ctr" fontAlgn="b"/>
                      <a:r>
                        <a:rPr lang="en-US" sz="1600" b="1" u="none" strike="noStrike" dirty="0">
                          <a:effectLst/>
                        </a:rPr>
                        <a:t>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VERY 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1377868"/>
                  </a:ext>
                </a:extLst>
              </a:tr>
            </a:tbl>
          </a:graphicData>
        </a:graphic>
      </p:graphicFrame>
    </p:spTree>
    <p:extLst>
      <p:ext uri="{BB962C8B-B14F-4D97-AF65-F5344CB8AC3E}">
        <p14:creationId xmlns:p14="http://schemas.microsoft.com/office/powerpoint/2010/main" val="4139143094"/>
      </p:ext>
    </p:extLst>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2b433a2-923b-42b8-8e95-433298ae57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8C051CAFB8664DA9A3FC456F0729DC" ma:contentTypeVersion="9" ma:contentTypeDescription="Create a new document." ma:contentTypeScope="" ma:versionID="a9c5aa6373923d6216ab784303efa1e3">
  <xsd:schema xmlns:xsd="http://www.w3.org/2001/XMLSchema" xmlns:xs="http://www.w3.org/2001/XMLSchema" xmlns:p="http://schemas.microsoft.com/office/2006/metadata/properties" xmlns:ns3="ad0bc6e5-dd39-4ad7-a253-85258bdd03c0" xmlns:ns4="72b433a2-923b-42b8-8e95-433298ae5748" targetNamespace="http://schemas.microsoft.com/office/2006/metadata/properties" ma:root="true" ma:fieldsID="5342f9c310c8e7eb2769094437116dd1" ns3:_="" ns4:_="">
    <xsd:import namespace="ad0bc6e5-dd39-4ad7-a253-85258bdd03c0"/>
    <xsd:import namespace="72b433a2-923b-42b8-8e95-433298ae57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bc6e5-dd39-4ad7-a253-85258bdd03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b433a2-923b-42b8-8e95-433298ae57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68603-08CD-4E21-A83E-2E41B836BC9D}">
  <ds:schemaRefs>
    <ds:schemaRef ds:uri="http://schemas.microsoft.com/sharepoint/v3/contenttype/forms"/>
  </ds:schemaRefs>
</ds:datastoreItem>
</file>

<file path=customXml/itemProps2.xml><?xml version="1.0" encoding="utf-8"?>
<ds:datastoreItem xmlns:ds="http://schemas.openxmlformats.org/officeDocument/2006/customXml" ds:itemID="{E328670C-CF5D-483C-8066-A264D279C13B}">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ad0bc6e5-dd39-4ad7-a253-85258bdd03c0"/>
    <ds:schemaRef ds:uri="http://schemas.microsoft.com/office/infopath/2007/PartnerControls"/>
    <ds:schemaRef ds:uri="http://purl.org/dc/elements/1.1/"/>
    <ds:schemaRef ds:uri="http://schemas.openxmlformats.org/package/2006/metadata/core-properties"/>
    <ds:schemaRef ds:uri="72b433a2-923b-42b8-8e95-433298ae5748"/>
  </ds:schemaRefs>
</ds:datastoreItem>
</file>

<file path=customXml/itemProps3.xml><?xml version="1.0" encoding="utf-8"?>
<ds:datastoreItem xmlns:ds="http://schemas.openxmlformats.org/officeDocument/2006/customXml" ds:itemID="{7E3CC72B-374B-45D7-912F-C56F3075D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bc6e5-dd39-4ad7-a253-85258bdd03c0"/>
    <ds:schemaRef ds:uri="72b433a2-923b-42b8-8e95-433298ae5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2168</TotalTime>
  <Words>1119</Words>
  <Application>Microsoft Office PowerPoint</Application>
  <PresentationFormat>Custom</PresentationFormat>
  <Paragraphs>266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Founders Grotesk</vt:lpstr>
      <vt:lpstr>Founders Grotesk Condensed</vt:lpstr>
      <vt:lpstr>Helvetica Neue</vt:lpstr>
      <vt:lpstr>28_Academy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Radebe</dc:creator>
  <cp:lastModifiedBy>Vongani Mageza</cp:lastModifiedBy>
  <cp:revision>10</cp:revision>
  <dcterms:modified xsi:type="dcterms:W3CDTF">2023-07-03T10:17:47Z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0x010100598C051CAFB8664DA9A3FC456F0729DC</vt:lpwstr>
  </property>
</Properties>
</file>