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256" r:id="rId3"/>
    <p:sldId id="257" r:id="rId4"/>
    <p:sldId id="258" r:id="rId5"/>
    <p:sldId id="294" r:id="rId6"/>
    <p:sldId id="278" r:id="rId7"/>
    <p:sldId id="293" r:id="rId8"/>
    <p:sldId id="279" r:id="rId9"/>
    <p:sldId id="297" r:id="rId10"/>
    <p:sldId id="275" r:id="rId11"/>
    <p:sldId id="295" r:id="rId12"/>
    <p:sldId id="282" r:id="rId13"/>
    <p:sldId id="281" r:id="rId14"/>
    <p:sldId id="299" r:id="rId15"/>
    <p:sldId id="284" r:id="rId16"/>
    <p:sldId id="285" r:id="rId17"/>
    <p:sldId id="300" r:id="rId18"/>
    <p:sldId id="286" r:id="rId19"/>
    <p:sldId id="287" r:id="rId20"/>
    <p:sldId id="288" r:id="rId21"/>
    <p:sldId id="289" r:id="rId22"/>
    <p:sldId id="296" r:id="rId23"/>
    <p:sldId id="290" r:id="rId24"/>
    <p:sldId id="298" r:id="rId25"/>
    <p:sldId id="292" r:id="rId26"/>
  </p:sldIdLst>
  <p:sldSz cx="9144000" cy="5715000" type="screen16x10"/>
  <p:notesSz cx="6858000" cy="9144000"/>
  <p:defaultText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EC5806"/>
    <a:srgbClr val="F9752B"/>
    <a:srgbClr val="D450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485"/>
    <p:restoredTop sz="94694"/>
  </p:normalViewPr>
  <p:slideViewPr>
    <p:cSldViewPr snapToGrid="0" snapToObjects="1">
      <p:cViewPr varScale="1">
        <p:scale>
          <a:sx n="65" d="100"/>
          <a:sy n="65" d="100"/>
        </p:scale>
        <p:origin x="213" y="40"/>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CCD1E-CA76-4A5C-93C6-9D45F6FA17AD}" type="datetimeFigureOut">
              <a:rPr lang="en-ZA" smtClean="0"/>
              <a:t>2022/05/16</a:t>
            </a:fld>
            <a:endParaRPr lang="en-Z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0D134-4A6C-4407-BD48-7CE2351A003C}" type="slidenum">
              <a:rPr lang="en-ZA" smtClean="0"/>
              <a:t>‹#›</a:t>
            </a:fld>
            <a:endParaRPr lang="en-ZA"/>
          </a:p>
        </p:txBody>
      </p:sp>
    </p:spTree>
    <p:extLst>
      <p:ext uri="{BB962C8B-B14F-4D97-AF65-F5344CB8AC3E}">
        <p14:creationId xmlns:p14="http://schemas.microsoft.com/office/powerpoint/2010/main" val="43775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500">
                <a:solidFill>
                  <a:schemeClr val="tx1"/>
                </a:solidFill>
                <a:latin typeface="Calibri" panose="020F0502020204030204" pitchFamily="34" charset="0"/>
              </a:defRPr>
            </a:lvl1pPr>
            <a:lvl2pPr marL="742950" indent="-285750">
              <a:defRPr sz="1500">
                <a:solidFill>
                  <a:schemeClr val="tx1"/>
                </a:solidFill>
                <a:latin typeface="Calibri" panose="020F0502020204030204" pitchFamily="34" charset="0"/>
              </a:defRPr>
            </a:lvl2pPr>
            <a:lvl3pPr marL="1143000" indent="-228600">
              <a:defRPr sz="1500">
                <a:solidFill>
                  <a:schemeClr val="tx1"/>
                </a:solidFill>
                <a:latin typeface="Calibri" panose="020F0502020204030204" pitchFamily="34" charset="0"/>
              </a:defRPr>
            </a:lvl3pPr>
            <a:lvl4pPr marL="1600200" indent="-228600">
              <a:defRPr sz="1500">
                <a:solidFill>
                  <a:schemeClr val="tx1"/>
                </a:solidFill>
                <a:latin typeface="Calibri" panose="020F0502020204030204" pitchFamily="34" charset="0"/>
              </a:defRPr>
            </a:lvl4pPr>
            <a:lvl5pPr marL="2057400" indent="-228600">
              <a:defRPr sz="1500">
                <a:solidFill>
                  <a:schemeClr val="tx1"/>
                </a:solidFill>
                <a:latin typeface="Calibri" panose="020F0502020204030204" pitchFamily="34" charset="0"/>
              </a:defRPr>
            </a:lvl5pPr>
            <a:lvl6pPr marL="2514600" indent="-228600" defTabSz="388938" eaLnBrk="0" fontAlgn="base" hangingPunct="0">
              <a:spcBef>
                <a:spcPct val="0"/>
              </a:spcBef>
              <a:spcAft>
                <a:spcPct val="0"/>
              </a:spcAft>
              <a:defRPr sz="1500">
                <a:solidFill>
                  <a:schemeClr val="tx1"/>
                </a:solidFill>
                <a:latin typeface="Calibri" panose="020F0502020204030204" pitchFamily="34" charset="0"/>
              </a:defRPr>
            </a:lvl6pPr>
            <a:lvl7pPr marL="2971800" indent="-228600" defTabSz="388938" eaLnBrk="0" fontAlgn="base" hangingPunct="0">
              <a:spcBef>
                <a:spcPct val="0"/>
              </a:spcBef>
              <a:spcAft>
                <a:spcPct val="0"/>
              </a:spcAft>
              <a:defRPr sz="1500">
                <a:solidFill>
                  <a:schemeClr val="tx1"/>
                </a:solidFill>
                <a:latin typeface="Calibri" panose="020F0502020204030204" pitchFamily="34" charset="0"/>
              </a:defRPr>
            </a:lvl7pPr>
            <a:lvl8pPr marL="3429000" indent="-228600" defTabSz="388938" eaLnBrk="0" fontAlgn="base" hangingPunct="0">
              <a:spcBef>
                <a:spcPct val="0"/>
              </a:spcBef>
              <a:spcAft>
                <a:spcPct val="0"/>
              </a:spcAft>
              <a:defRPr sz="1500">
                <a:solidFill>
                  <a:schemeClr val="tx1"/>
                </a:solidFill>
                <a:latin typeface="Calibri" panose="020F0502020204030204" pitchFamily="34" charset="0"/>
              </a:defRPr>
            </a:lvl8pPr>
            <a:lvl9pPr marL="3886200" indent="-228600" defTabSz="388938" eaLnBrk="0" fontAlgn="base" hangingPunct="0">
              <a:spcBef>
                <a:spcPct val="0"/>
              </a:spcBef>
              <a:spcAft>
                <a:spcPct val="0"/>
              </a:spcAft>
              <a:defRPr sz="1500">
                <a:solidFill>
                  <a:schemeClr val="tx1"/>
                </a:solidFill>
                <a:latin typeface="Calibri" panose="020F0502020204030204" pitchFamily="34" charset="0"/>
              </a:defRPr>
            </a:lvl9pPr>
          </a:lstStyle>
          <a:p>
            <a:pPr defTabSz="388938" fontAlgn="base">
              <a:spcBef>
                <a:spcPct val="0"/>
              </a:spcBef>
              <a:spcAft>
                <a:spcPct val="0"/>
              </a:spcAft>
            </a:pPr>
            <a:fld id="{F1D74C57-6D73-408E-9756-2A63677734CA}" type="slidenum">
              <a:rPr lang="en-ZA" altLang="en-US" sz="1200" smtClean="0"/>
              <a:pPr defTabSz="388938" fontAlgn="base">
                <a:spcBef>
                  <a:spcPct val="0"/>
                </a:spcBef>
                <a:spcAft>
                  <a:spcPct val="0"/>
                </a:spcAft>
              </a:pPr>
              <a:t>8</a:t>
            </a:fld>
            <a:endParaRPr lang="en-ZA" altLang="en-US" sz="1200" smtClean="0"/>
          </a:p>
        </p:txBody>
      </p:sp>
    </p:spTree>
    <p:extLst>
      <p:ext uri="{BB962C8B-B14F-4D97-AF65-F5344CB8AC3E}">
        <p14:creationId xmlns:p14="http://schemas.microsoft.com/office/powerpoint/2010/main" val="206399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389626" rtl="0" eaLnBrk="1" fontAlgn="auto" latinLnBrk="0" hangingPunct="1">
              <a:lnSpc>
                <a:spcPct val="100000"/>
              </a:lnSpc>
              <a:spcBef>
                <a:spcPts val="0"/>
              </a:spcBef>
              <a:spcAft>
                <a:spcPts val="0"/>
              </a:spcAft>
              <a:buClrTx/>
              <a:buSzTx/>
              <a:buFontTx/>
              <a:buNone/>
              <a:tabLst/>
              <a:defRPr/>
            </a:pPr>
            <a:fld id="{BAD01ACA-08F0-40EC-A016-8578D5D12D92}"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89626"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84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AD01ACA-08F0-40EC-A016-8578D5D12D92}" type="slidenum">
              <a:rPr lang="en-ZA" smtClean="0"/>
              <a:t>21</a:t>
            </a:fld>
            <a:endParaRPr lang="en-ZA"/>
          </a:p>
        </p:txBody>
      </p:sp>
    </p:spTree>
    <p:extLst>
      <p:ext uri="{BB962C8B-B14F-4D97-AF65-F5344CB8AC3E}">
        <p14:creationId xmlns:p14="http://schemas.microsoft.com/office/powerpoint/2010/main" val="376479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4" name="Slide Number Placeholder 3"/>
          <p:cNvSpPr>
            <a:spLocks noGrp="1"/>
          </p:cNvSpPr>
          <p:nvPr>
            <p:ph type="sldNum" sz="quarter" idx="5"/>
          </p:nvPr>
        </p:nvSpPr>
        <p:spPr/>
        <p:txBody>
          <a:bodyPr/>
          <a:lstStyle/>
          <a:p>
            <a:pPr>
              <a:defRPr/>
            </a:pPr>
            <a:fld id="{5B0351B0-AD48-4A70-BCD9-ED59AAA2E14A}" type="slidenum">
              <a:rPr lang="en-ZA" smtClean="0"/>
              <a:pPr>
                <a:defRPr/>
              </a:pPr>
              <a:t>23</a:t>
            </a:fld>
            <a:endParaRPr lang="en-ZA" dirty="0"/>
          </a:p>
        </p:txBody>
      </p:sp>
    </p:spTree>
    <p:extLst>
      <p:ext uri="{BB962C8B-B14F-4D97-AF65-F5344CB8AC3E}">
        <p14:creationId xmlns:p14="http://schemas.microsoft.com/office/powerpoint/2010/main" val="101987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6D9E2E-706D-5D45-8EA8-F0A21D0C5DB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213655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D9E2E-706D-5D45-8EA8-F0A21D0C5DB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48356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28867"/>
            <a:ext cx="222885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1" y="228867"/>
            <a:ext cx="653415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D9E2E-706D-5D45-8EA8-F0A21D0C5DB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204613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1" y="2206625"/>
            <a:ext cx="3571875" cy="35083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71477"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srgbClr val="FFFFFF"/>
              </a:solidFill>
              <a:effectLst/>
              <a:uLnTx/>
              <a:uFillTx/>
              <a:latin typeface="Franklin Gothic Book"/>
              <a:ea typeface="+mn-ea"/>
              <a:cs typeface="+mn-cs"/>
              <a:sym typeface="Calibri"/>
            </a:endParaRPr>
          </a:p>
        </p:txBody>
      </p:sp>
      <p:sp>
        <p:nvSpPr>
          <p:cNvPr id="5" name="Freeform 4"/>
          <p:cNvSpPr/>
          <p:nvPr/>
        </p:nvSpPr>
        <p:spPr>
          <a:xfrm>
            <a:off x="-1588" y="-1323"/>
            <a:ext cx="9145588" cy="57163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71477"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srgbClr val="FFFFFF"/>
              </a:solidFill>
              <a:effectLst/>
              <a:uLnTx/>
              <a:uFillTx/>
              <a:latin typeface="Franklin Gothic Book"/>
              <a:ea typeface="+mn-ea"/>
              <a:cs typeface="+mn-cs"/>
              <a:sym typeface="Calibri"/>
            </a:endParaRPr>
          </a:p>
        </p:txBody>
      </p:sp>
      <p:sp>
        <p:nvSpPr>
          <p:cNvPr id="2" name="Title 1"/>
          <p:cNvSpPr>
            <a:spLocks noGrp="1"/>
          </p:cNvSpPr>
          <p:nvPr>
            <p:ph type="ctrTitle"/>
          </p:nvPr>
        </p:nvSpPr>
        <p:spPr>
          <a:xfrm rot="19140000">
            <a:off x="817114" y="1442003"/>
            <a:ext cx="5648623" cy="1003588"/>
          </a:xfrm>
        </p:spPr>
        <p:txBody>
          <a:bodyPr bIns="9144" anchor="b"/>
          <a:lstStyle>
            <a:lvl1pPr>
              <a:defRPr sz="20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9" y="2059106"/>
            <a:ext cx="6511131" cy="274383"/>
          </a:xfrm>
        </p:spPr>
        <p:txBody>
          <a:bodyPr tIns="9144">
            <a:normAutofit/>
          </a:bodyPr>
          <a:lstStyle>
            <a:lvl1pPr marL="0" indent="0" algn="l">
              <a:buNone/>
              <a:defRPr kumimoji="0" lang="en-US" sz="875" b="0" i="0" u="none" strike="noStrike" kern="1200" cap="all" spc="250" normalizeH="0" baseline="0" noProof="0" dirty="0" smtClean="0">
                <a:ln>
                  <a:noFill/>
                </a:ln>
                <a:solidFill>
                  <a:schemeClr val="tx1"/>
                </a:solidFill>
                <a:effectLst/>
                <a:uLnTx/>
                <a:uFillTx/>
                <a:latin typeface="+mn-lt"/>
                <a:ea typeface="+mj-ea"/>
                <a:cs typeface="Tunga" pitchFamily="2"/>
              </a:defRPr>
            </a:lvl1pPr>
            <a:lvl2pPr marL="285739" indent="0" algn="ctr">
              <a:buNone/>
              <a:defRPr>
                <a:solidFill>
                  <a:schemeClr val="tx1">
                    <a:tint val="75000"/>
                  </a:schemeClr>
                </a:solidFill>
              </a:defRPr>
            </a:lvl2pPr>
            <a:lvl3pPr marL="571477"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1"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a:xfrm rot="181863">
            <a:off x="201613" y="4892146"/>
            <a:ext cx="2176462" cy="168011"/>
          </a:xfrm>
          <a:prstGeom prst="rect">
            <a:avLst/>
          </a:prstGeom>
        </p:spPr>
        <p:txBody>
          <a:bodyPr/>
          <a:lstStyle>
            <a:lvl1pPr defTabSz="571477" eaLnBrk="1" fontAlgn="auto" hangingPunct="1">
              <a:spcBef>
                <a:spcPts val="0"/>
              </a:spcBef>
              <a:spcAft>
                <a:spcPts val="0"/>
              </a:spcAft>
              <a:defRPr sz="1125" dirty="0">
                <a:solidFill>
                  <a:srgbClr val="000000"/>
                </a:solidFill>
                <a:latin typeface="Franklin Gothic Book"/>
                <a:ea typeface="+mj-ea"/>
                <a:cs typeface="Arial" charset="0"/>
                <a:sym typeface="Calibri"/>
              </a:defRPr>
            </a:lvl1pPr>
          </a:lstStyle>
          <a:p>
            <a:pPr>
              <a:defRPr/>
            </a:pPr>
            <a:endParaRPr lang="en-ZA"/>
          </a:p>
        </p:txBody>
      </p:sp>
      <p:sp>
        <p:nvSpPr>
          <p:cNvPr id="7" name="Footer Placeholder 4"/>
          <p:cNvSpPr>
            <a:spLocks noGrp="1"/>
          </p:cNvSpPr>
          <p:nvPr>
            <p:ph type="ftr" sz="quarter" idx="11"/>
          </p:nvPr>
        </p:nvSpPr>
        <p:spPr/>
        <p:txBody>
          <a:bodyPr/>
          <a:lstStyle>
            <a:lvl1pPr fontAlgn="base">
              <a:spcBef>
                <a:spcPct val="0"/>
              </a:spcBef>
              <a:spcAft>
                <a:spcPct val="0"/>
              </a:spcAft>
              <a:defRPr dirty="0">
                <a:latin typeface="Times" pitchFamily="18" charset="0"/>
              </a:defRPr>
            </a:lvl1pPr>
          </a:lstStyle>
          <a:p>
            <a:pPr>
              <a:defRPr/>
            </a:pPr>
            <a:endParaRPr lang="en-ZA"/>
          </a:p>
        </p:txBody>
      </p:sp>
      <p:sp>
        <p:nvSpPr>
          <p:cNvPr id="8" name="Slide Number Placeholder 5"/>
          <p:cNvSpPr>
            <a:spLocks noGrp="1"/>
          </p:cNvSpPr>
          <p:nvPr>
            <p:ph type="sldNum" sz="quarter" idx="12"/>
          </p:nvPr>
        </p:nvSpPr>
        <p:spPr/>
        <p:txBody>
          <a:bodyPr/>
          <a:lstStyle>
            <a:lvl1pPr fontAlgn="base">
              <a:spcBef>
                <a:spcPct val="0"/>
              </a:spcBef>
              <a:spcAft>
                <a:spcPct val="0"/>
              </a:spcAft>
              <a:defRPr smtClean="0">
                <a:latin typeface="Times" pitchFamily="18" charset="0"/>
              </a:defRPr>
            </a:lvl1pPr>
          </a:lstStyle>
          <a:p>
            <a:pPr>
              <a:defRPr/>
            </a:pPr>
            <a:fld id="{32F9464B-5B6F-40D3-BD4B-387A7B8AE071}" type="slidenum">
              <a:rPr lang="en-ZA" smtClean="0"/>
              <a:pPr>
                <a:defRPr/>
              </a:pPr>
              <a:t>‹#›</a:t>
            </a:fld>
            <a:endParaRPr lang="en-ZA" dirty="0"/>
          </a:p>
        </p:txBody>
      </p:sp>
    </p:spTree>
    <p:extLst>
      <p:ext uri="{BB962C8B-B14F-4D97-AF65-F5344CB8AC3E}">
        <p14:creationId xmlns:p14="http://schemas.microsoft.com/office/powerpoint/2010/main" val="269346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fontAlgn="base">
              <a:spcBef>
                <a:spcPct val="0"/>
              </a:spcBef>
              <a:spcAft>
                <a:spcPct val="0"/>
              </a:spcAft>
              <a:defRPr smtClean="0">
                <a:latin typeface="Times" pitchFamily="18" charset="0"/>
              </a:defRPr>
            </a:lvl1pPr>
          </a:lstStyle>
          <a:p>
            <a:pPr>
              <a:defRPr/>
            </a:pPr>
            <a:fld id="{9BAB5ABC-0E00-4551-B438-1B7767B9FD69}" type="slidenum">
              <a:rPr lang="en-ZA" smtClean="0"/>
              <a:pPr>
                <a:defRPr/>
              </a:pPr>
              <a:t>‹#›</a:t>
            </a:fld>
            <a:endParaRPr lang="en-ZA" dirty="0"/>
          </a:p>
        </p:txBody>
      </p:sp>
    </p:spTree>
    <p:extLst>
      <p:ext uri="{BB962C8B-B14F-4D97-AF65-F5344CB8AC3E}">
        <p14:creationId xmlns:p14="http://schemas.microsoft.com/office/powerpoint/2010/main" val="303265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323"/>
            <a:ext cx="9145588" cy="57163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71477"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srgbClr val="FFFFFF"/>
              </a:solidFill>
              <a:effectLst/>
              <a:uLnTx/>
              <a:uFillTx/>
              <a:latin typeface="Franklin Gothic Book"/>
              <a:ea typeface="+mn-ea"/>
              <a:cs typeface="+mn-cs"/>
              <a:sym typeface="Calibri"/>
            </a:endParaRPr>
          </a:p>
        </p:txBody>
      </p:sp>
      <p:sp>
        <p:nvSpPr>
          <p:cNvPr id="5" name="Right Triangle 4"/>
          <p:cNvSpPr/>
          <p:nvPr userDrawn="1"/>
        </p:nvSpPr>
        <p:spPr>
          <a:xfrm>
            <a:off x="1" y="2206625"/>
            <a:ext cx="3571875" cy="35083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71477"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srgbClr val="FFFFFF"/>
              </a:solidFill>
              <a:effectLst/>
              <a:uLnTx/>
              <a:uFillTx/>
              <a:latin typeface="Franklin Gothic Book"/>
              <a:ea typeface="+mn-ea"/>
              <a:cs typeface="+mn-cs"/>
              <a:sym typeface="Calibri"/>
            </a:endParaRPr>
          </a:p>
        </p:txBody>
      </p:sp>
      <p:sp>
        <p:nvSpPr>
          <p:cNvPr id="2" name="Title 1"/>
          <p:cNvSpPr>
            <a:spLocks noGrp="1"/>
          </p:cNvSpPr>
          <p:nvPr>
            <p:ph type="title"/>
          </p:nvPr>
        </p:nvSpPr>
        <p:spPr>
          <a:xfrm rot="19140000">
            <a:off x="819399" y="1438949"/>
            <a:ext cx="5650992" cy="1006258"/>
          </a:xfrm>
        </p:spPr>
        <p:txBody>
          <a:bodyPr bIns="9144" anchor="b"/>
          <a:lstStyle>
            <a:lvl1pPr algn="l">
              <a:defRPr kumimoji="0" lang="en-US" sz="20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056920"/>
            <a:ext cx="6510528" cy="274320"/>
          </a:xfrm>
        </p:spPr>
        <p:txBody>
          <a:bodyPr>
            <a:normAutofit/>
          </a:bodyPr>
          <a:lstStyle>
            <a:lvl1pPr marL="0" indent="0">
              <a:buNone/>
              <a:defRPr kumimoji="0" lang="en-US" sz="875" b="0" i="0" u="none" strike="noStrike" kern="1200" cap="all" spc="250" normalizeH="0" baseline="0" noProof="0" dirty="0" smtClean="0">
                <a:ln>
                  <a:noFill/>
                </a:ln>
                <a:solidFill>
                  <a:schemeClr val="tx1"/>
                </a:solidFill>
                <a:effectLst/>
                <a:uLnTx/>
                <a:uFillTx/>
                <a:latin typeface="+mn-lt"/>
                <a:ea typeface="+mj-ea"/>
                <a:cs typeface="Tunga" pitchFamily="2"/>
              </a:defRPr>
            </a:lvl1pPr>
            <a:lvl2pPr marL="285739" indent="0">
              <a:buNone/>
              <a:defRPr sz="1125">
                <a:solidFill>
                  <a:schemeClr val="tx1">
                    <a:tint val="75000"/>
                  </a:schemeClr>
                </a:solidFill>
              </a:defRPr>
            </a:lvl2pPr>
            <a:lvl3pPr marL="571477" indent="0">
              <a:buNone/>
              <a:defRPr sz="1000">
                <a:solidFill>
                  <a:schemeClr val="tx1">
                    <a:tint val="75000"/>
                  </a:schemeClr>
                </a:solidFill>
              </a:defRPr>
            </a:lvl3pPr>
            <a:lvl4pPr marL="857216" indent="0">
              <a:buNone/>
              <a:defRPr sz="875">
                <a:solidFill>
                  <a:schemeClr val="tx1">
                    <a:tint val="75000"/>
                  </a:schemeClr>
                </a:solidFill>
              </a:defRPr>
            </a:lvl4pPr>
            <a:lvl5pPr marL="1142954" indent="0">
              <a:buNone/>
              <a:defRPr sz="875">
                <a:solidFill>
                  <a:schemeClr val="tx1">
                    <a:tint val="75000"/>
                  </a:schemeClr>
                </a:solidFill>
              </a:defRPr>
            </a:lvl5pPr>
            <a:lvl6pPr marL="1428693" indent="0">
              <a:buNone/>
              <a:defRPr sz="875">
                <a:solidFill>
                  <a:schemeClr val="tx1">
                    <a:tint val="75000"/>
                  </a:schemeClr>
                </a:solidFill>
              </a:defRPr>
            </a:lvl6pPr>
            <a:lvl7pPr marL="1714431" indent="0">
              <a:buNone/>
              <a:defRPr sz="875">
                <a:solidFill>
                  <a:schemeClr val="tx1">
                    <a:tint val="75000"/>
                  </a:schemeClr>
                </a:solidFill>
              </a:defRPr>
            </a:lvl7pPr>
            <a:lvl8pPr marL="2000170" indent="0">
              <a:buNone/>
              <a:defRPr sz="875">
                <a:solidFill>
                  <a:schemeClr val="tx1">
                    <a:tint val="75000"/>
                  </a:schemeClr>
                </a:solidFill>
              </a:defRPr>
            </a:lvl8pPr>
            <a:lvl9pPr marL="2285909" indent="0">
              <a:buNone/>
              <a:defRPr sz="875">
                <a:solidFill>
                  <a:schemeClr val="tx1">
                    <a:tint val="75000"/>
                  </a:schemeClr>
                </a:solidFill>
              </a:defRPr>
            </a:lvl9pPr>
          </a:lstStyle>
          <a:p>
            <a:pPr lvl="0"/>
            <a:r>
              <a:rPr lang="en-US" smtClean="0"/>
              <a:t>Click to edit Master text styles</a:t>
            </a:r>
          </a:p>
        </p:txBody>
      </p:sp>
      <p:sp>
        <p:nvSpPr>
          <p:cNvPr id="6" name="Footer Placeholder 4"/>
          <p:cNvSpPr>
            <a:spLocks noGrp="1"/>
          </p:cNvSpPr>
          <p:nvPr>
            <p:ph type="ftr" sz="quarter" idx="10"/>
          </p:nvPr>
        </p:nvSpPr>
        <p:spPr/>
        <p:txBody>
          <a:bodyPr/>
          <a:lstStyle>
            <a:lvl1pPr fontAlgn="base">
              <a:spcBef>
                <a:spcPct val="0"/>
              </a:spcBef>
              <a:spcAft>
                <a:spcPct val="0"/>
              </a:spcAft>
              <a:defRPr dirty="0">
                <a:latin typeface="Times" pitchFamily="18" charset="0"/>
              </a:defRPr>
            </a:lvl1pPr>
          </a:lstStyle>
          <a:p>
            <a:pPr>
              <a:defRPr/>
            </a:pPr>
            <a:endParaRPr lang="en-ZA"/>
          </a:p>
        </p:txBody>
      </p:sp>
      <p:sp>
        <p:nvSpPr>
          <p:cNvPr id="7" name="Slide Number Placeholder 5"/>
          <p:cNvSpPr>
            <a:spLocks noGrp="1"/>
          </p:cNvSpPr>
          <p:nvPr>
            <p:ph type="sldNum" sz="quarter" idx="11"/>
          </p:nvPr>
        </p:nvSpPr>
        <p:spPr/>
        <p:txBody>
          <a:bodyPr/>
          <a:lstStyle>
            <a:lvl1pPr fontAlgn="base">
              <a:spcBef>
                <a:spcPct val="0"/>
              </a:spcBef>
              <a:spcAft>
                <a:spcPct val="0"/>
              </a:spcAft>
              <a:defRPr smtClean="0">
                <a:latin typeface="Times" pitchFamily="18" charset="0"/>
              </a:defRPr>
            </a:lvl1pPr>
          </a:lstStyle>
          <a:p>
            <a:pPr>
              <a:defRPr/>
            </a:pPr>
            <a:fld id="{EDCED0EC-7E68-47D7-BAC8-5BAA734338B8}" type="slidenum">
              <a:rPr lang="en-ZA" smtClean="0"/>
              <a:pPr>
                <a:defRPr/>
              </a:pPr>
              <a:t>‹#›</a:t>
            </a:fld>
            <a:endParaRPr lang="en-ZA" dirty="0"/>
          </a:p>
        </p:txBody>
      </p:sp>
    </p:spTree>
    <p:extLst>
      <p:ext uri="{BB962C8B-B14F-4D97-AF65-F5344CB8AC3E}">
        <p14:creationId xmlns:p14="http://schemas.microsoft.com/office/powerpoint/2010/main" val="138993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914400"/>
            <a:ext cx="3200400" cy="3093720"/>
          </a:xfrm>
        </p:spPr>
        <p:txBody>
          <a:bodyPr/>
          <a:lstStyle>
            <a:lvl1pPr>
              <a:defRPr sz="1750"/>
            </a:lvl1pPr>
            <a:lvl2pPr>
              <a:defRPr sz="1500"/>
            </a:lvl2pPr>
            <a:lvl3pPr>
              <a:defRPr sz="12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914400"/>
            <a:ext cx="3200400" cy="3093720"/>
          </a:xfrm>
        </p:spPr>
        <p:txBody>
          <a:bodyPr/>
          <a:lstStyle>
            <a:lvl1pPr>
              <a:defRPr sz="1750"/>
            </a:lvl1pPr>
            <a:lvl2pPr>
              <a:defRPr sz="1500"/>
            </a:lvl2pPr>
            <a:lvl3pPr>
              <a:defRPr sz="12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5" name="Footer Placeholder 5"/>
          <p:cNvSpPr>
            <a:spLocks noGrp="1"/>
          </p:cNvSpPr>
          <p:nvPr>
            <p:ph type="ftr" sz="quarter" idx="10"/>
          </p:nvPr>
        </p:nvSpPr>
        <p:spPr/>
        <p:txBody>
          <a:bodyPr/>
          <a:lstStyle>
            <a:lvl1pPr fontAlgn="base">
              <a:spcBef>
                <a:spcPct val="0"/>
              </a:spcBef>
              <a:spcAft>
                <a:spcPct val="0"/>
              </a:spcAft>
              <a:defRPr dirty="0">
                <a:latin typeface="Times" pitchFamily="18" charset="0"/>
              </a:defRPr>
            </a:lvl1pPr>
          </a:lstStyle>
          <a:p>
            <a:pPr>
              <a:defRPr/>
            </a:pPr>
            <a:endParaRPr lang="en-ZA"/>
          </a:p>
        </p:txBody>
      </p:sp>
      <p:sp>
        <p:nvSpPr>
          <p:cNvPr id="6" name="Slide Number Placeholder 6"/>
          <p:cNvSpPr>
            <a:spLocks noGrp="1"/>
          </p:cNvSpPr>
          <p:nvPr>
            <p:ph type="sldNum" sz="quarter" idx="11"/>
          </p:nvPr>
        </p:nvSpPr>
        <p:spPr/>
        <p:txBody>
          <a:bodyPr/>
          <a:lstStyle>
            <a:lvl1pPr fontAlgn="base">
              <a:spcBef>
                <a:spcPct val="0"/>
              </a:spcBef>
              <a:spcAft>
                <a:spcPct val="0"/>
              </a:spcAft>
              <a:defRPr smtClean="0">
                <a:latin typeface="Times" pitchFamily="18" charset="0"/>
              </a:defRPr>
            </a:lvl1pPr>
          </a:lstStyle>
          <a:p>
            <a:pPr>
              <a:defRPr/>
            </a:pPr>
            <a:fld id="{4FEC2AE3-F248-4265-8994-3A2B0752E604}" type="slidenum">
              <a:rPr lang="en-ZA" smtClean="0"/>
              <a:pPr>
                <a:defRPr/>
              </a:pPr>
              <a:t>‹#›</a:t>
            </a:fld>
            <a:endParaRPr lang="en-ZA" dirty="0"/>
          </a:p>
        </p:txBody>
      </p:sp>
    </p:spTree>
    <p:extLst>
      <p:ext uri="{BB962C8B-B14F-4D97-AF65-F5344CB8AC3E}">
        <p14:creationId xmlns:p14="http://schemas.microsoft.com/office/powerpoint/2010/main" val="3522760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914400"/>
            <a:ext cx="3200400" cy="457200"/>
          </a:xfrm>
        </p:spPr>
        <p:txBody>
          <a:bodyPr anchor="b">
            <a:normAutofit/>
          </a:bodyPr>
          <a:lstStyle>
            <a:lvl1pPr marL="0" indent="0">
              <a:buNone/>
              <a:defRPr lang="en-US" sz="875" b="0" kern="1200" cap="all" spc="250" baseline="0" dirty="0" smtClean="0">
                <a:solidFill>
                  <a:schemeClr val="tx1"/>
                </a:solidFill>
                <a:latin typeface="+mn-lt"/>
                <a:ea typeface="+mj-ea"/>
                <a:cs typeface="Tunga" pitchFamily="2"/>
              </a:defRPr>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819150" y="1418207"/>
            <a:ext cx="3200400" cy="2590800"/>
          </a:xfrm>
        </p:spPr>
        <p:txBody>
          <a:bodyPr/>
          <a:lstStyle>
            <a:lvl1pPr>
              <a:defRPr sz="1500"/>
            </a:lvl1pPr>
            <a:lvl2pPr>
              <a:defRPr sz="1250"/>
            </a:lvl2pPr>
            <a:lvl3pPr>
              <a:defRPr sz="1125"/>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914400"/>
            <a:ext cx="3200400" cy="457200"/>
          </a:xfrm>
        </p:spPr>
        <p:txBody>
          <a:bodyPr anchor="b">
            <a:normAutofit/>
          </a:bodyPr>
          <a:lstStyle>
            <a:lvl1pPr marL="0" indent="0">
              <a:buNone/>
              <a:defRPr lang="en-US" sz="875" b="0" kern="1200" cap="all" spc="250" baseline="0" dirty="0" smtClean="0">
                <a:solidFill>
                  <a:schemeClr val="tx1"/>
                </a:solidFill>
                <a:latin typeface="+mn-lt"/>
                <a:ea typeface="+mj-ea"/>
                <a:cs typeface="Tunga" pitchFamily="2"/>
              </a:defRPr>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700016" y="1418207"/>
            <a:ext cx="3200400" cy="2590800"/>
          </a:xfrm>
        </p:spPr>
        <p:txBody>
          <a:bodyPr/>
          <a:lstStyle>
            <a:lvl1pPr>
              <a:defRPr sz="1500"/>
            </a:lvl1pPr>
            <a:lvl2pPr>
              <a:defRPr sz="1250"/>
            </a:lvl2pPr>
            <a:lvl3pPr>
              <a:defRPr sz="1125"/>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7"/>
          <p:cNvSpPr>
            <a:spLocks noGrp="1"/>
          </p:cNvSpPr>
          <p:nvPr>
            <p:ph type="title"/>
          </p:nvPr>
        </p:nvSpPr>
        <p:spPr>
          <a:xfrm>
            <a:off x="11252" y="0"/>
            <a:ext cx="9132749" cy="457233"/>
          </a:xfrm>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7" name="Footer Placeholder 7"/>
          <p:cNvSpPr>
            <a:spLocks noGrp="1"/>
          </p:cNvSpPr>
          <p:nvPr>
            <p:ph type="ftr" sz="quarter" idx="10"/>
          </p:nvPr>
        </p:nvSpPr>
        <p:spPr/>
        <p:txBody>
          <a:bodyPr/>
          <a:lstStyle>
            <a:lvl1pPr fontAlgn="base">
              <a:spcBef>
                <a:spcPct val="0"/>
              </a:spcBef>
              <a:spcAft>
                <a:spcPct val="0"/>
              </a:spcAft>
              <a:defRPr dirty="0">
                <a:latin typeface="Times" pitchFamily="18" charset="0"/>
              </a:defRPr>
            </a:lvl1pPr>
          </a:lstStyle>
          <a:p>
            <a:pPr>
              <a:defRPr/>
            </a:pPr>
            <a:endParaRPr lang="en-ZA"/>
          </a:p>
        </p:txBody>
      </p:sp>
      <p:sp>
        <p:nvSpPr>
          <p:cNvPr id="8" name="Slide Number Placeholder 8"/>
          <p:cNvSpPr>
            <a:spLocks noGrp="1"/>
          </p:cNvSpPr>
          <p:nvPr>
            <p:ph type="sldNum" sz="quarter" idx="11"/>
          </p:nvPr>
        </p:nvSpPr>
        <p:spPr/>
        <p:txBody>
          <a:bodyPr/>
          <a:lstStyle>
            <a:lvl1pPr fontAlgn="base">
              <a:spcBef>
                <a:spcPct val="0"/>
              </a:spcBef>
              <a:spcAft>
                <a:spcPct val="0"/>
              </a:spcAft>
              <a:defRPr smtClean="0">
                <a:latin typeface="Times" pitchFamily="18" charset="0"/>
              </a:defRPr>
            </a:lvl1pPr>
          </a:lstStyle>
          <a:p>
            <a:pPr>
              <a:defRPr/>
            </a:pPr>
            <a:fld id="{9C11284E-1C48-4DDA-8511-61DCB797459A}" type="slidenum">
              <a:rPr lang="en-ZA" smtClean="0"/>
              <a:pPr>
                <a:defRPr/>
              </a:pPr>
              <a:t>‹#›</a:t>
            </a:fld>
            <a:endParaRPr lang="en-ZA" dirty="0"/>
          </a:p>
        </p:txBody>
      </p:sp>
    </p:spTree>
    <p:extLst>
      <p:ext uri="{BB962C8B-B14F-4D97-AF65-F5344CB8AC3E}">
        <p14:creationId xmlns:p14="http://schemas.microsoft.com/office/powerpoint/2010/main" val="2191257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7"/>
          <p:cNvSpPr>
            <a:spLocks noGrp="1"/>
          </p:cNvSpPr>
          <p:nvPr>
            <p:ph type="title"/>
          </p:nvPr>
        </p:nvSpPr>
        <p:spPr>
          <a:xfrm>
            <a:off x="11252" y="0"/>
            <a:ext cx="9132749" cy="457233"/>
          </a:xfrm>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fontAlgn="base">
              <a:spcBef>
                <a:spcPct val="0"/>
              </a:spcBef>
              <a:spcAft>
                <a:spcPct val="0"/>
              </a:spcAft>
              <a:defRPr dirty="0">
                <a:latin typeface="Times" pitchFamily="18" charset="0"/>
              </a:defRPr>
            </a:lvl1pPr>
          </a:lstStyle>
          <a:p>
            <a:pPr>
              <a:defRPr/>
            </a:pPr>
            <a:endParaRPr lang="en-ZA"/>
          </a:p>
        </p:txBody>
      </p:sp>
      <p:sp>
        <p:nvSpPr>
          <p:cNvPr id="4" name="Slide Number Placeholder 4"/>
          <p:cNvSpPr>
            <a:spLocks noGrp="1"/>
          </p:cNvSpPr>
          <p:nvPr>
            <p:ph type="sldNum" sz="quarter" idx="11"/>
          </p:nvPr>
        </p:nvSpPr>
        <p:spPr/>
        <p:txBody>
          <a:bodyPr/>
          <a:lstStyle>
            <a:lvl1pPr fontAlgn="base">
              <a:spcBef>
                <a:spcPct val="0"/>
              </a:spcBef>
              <a:spcAft>
                <a:spcPct val="0"/>
              </a:spcAft>
              <a:defRPr smtClean="0">
                <a:latin typeface="Times" pitchFamily="18" charset="0"/>
              </a:defRPr>
            </a:lvl1pPr>
          </a:lstStyle>
          <a:p>
            <a:pPr>
              <a:defRPr/>
            </a:pPr>
            <a:fld id="{45576782-6056-4D27-8271-3C312CFE6BDF}" type="slidenum">
              <a:rPr lang="en-ZA" smtClean="0"/>
              <a:pPr>
                <a:defRPr/>
              </a:pPr>
              <a:t>‹#›</a:t>
            </a:fld>
            <a:endParaRPr lang="en-ZA" dirty="0"/>
          </a:p>
        </p:txBody>
      </p:sp>
    </p:spTree>
    <p:extLst>
      <p:ext uri="{BB962C8B-B14F-4D97-AF65-F5344CB8AC3E}">
        <p14:creationId xmlns:p14="http://schemas.microsoft.com/office/powerpoint/2010/main" val="2281259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81863">
            <a:off x="201613" y="4892146"/>
            <a:ext cx="2176462" cy="168011"/>
          </a:xfrm>
          <a:prstGeom prst="rect">
            <a:avLst/>
          </a:prstGeom>
        </p:spPr>
        <p:txBody>
          <a:bodyPr/>
          <a:lstStyle>
            <a:lvl1pPr defTabSz="571477" eaLnBrk="1" fontAlgn="auto" hangingPunct="1">
              <a:spcBef>
                <a:spcPts val="0"/>
              </a:spcBef>
              <a:spcAft>
                <a:spcPts val="0"/>
              </a:spcAft>
              <a:defRPr sz="1125" dirty="0">
                <a:solidFill>
                  <a:srgbClr val="000000"/>
                </a:solidFill>
                <a:latin typeface="Franklin Gothic Book"/>
                <a:ea typeface="+mj-ea"/>
                <a:cs typeface="Arial" charset="0"/>
                <a:sym typeface="Calibri"/>
              </a:defRPr>
            </a:lvl1pPr>
          </a:lstStyle>
          <a:p>
            <a:pPr>
              <a:defRPr/>
            </a:pPr>
            <a:endParaRPr lang="en-ZA"/>
          </a:p>
        </p:txBody>
      </p:sp>
      <p:sp>
        <p:nvSpPr>
          <p:cNvPr id="3" name="Footer Placeholder 2"/>
          <p:cNvSpPr>
            <a:spLocks noGrp="1"/>
          </p:cNvSpPr>
          <p:nvPr>
            <p:ph type="ftr" sz="quarter" idx="11"/>
          </p:nvPr>
        </p:nvSpPr>
        <p:spPr/>
        <p:txBody>
          <a:bodyPr/>
          <a:lstStyle>
            <a:lvl1pPr fontAlgn="base">
              <a:spcBef>
                <a:spcPct val="0"/>
              </a:spcBef>
              <a:spcAft>
                <a:spcPct val="0"/>
              </a:spcAft>
              <a:defRPr dirty="0">
                <a:latin typeface="Times" pitchFamily="18" charset="0"/>
              </a:defRPr>
            </a:lvl1pPr>
          </a:lstStyle>
          <a:p>
            <a:pPr>
              <a:defRPr/>
            </a:pPr>
            <a:endParaRPr lang="en-ZA"/>
          </a:p>
        </p:txBody>
      </p:sp>
      <p:sp>
        <p:nvSpPr>
          <p:cNvPr id="4" name="Slide Number Placeholder 3"/>
          <p:cNvSpPr>
            <a:spLocks noGrp="1"/>
          </p:cNvSpPr>
          <p:nvPr>
            <p:ph type="sldNum" sz="quarter" idx="12"/>
          </p:nvPr>
        </p:nvSpPr>
        <p:spPr/>
        <p:txBody>
          <a:bodyPr/>
          <a:lstStyle>
            <a:lvl1pPr fontAlgn="base">
              <a:spcBef>
                <a:spcPct val="0"/>
              </a:spcBef>
              <a:spcAft>
                <a:spcPct val="0"/>
              </a:spcAft>
              <a:defRPr smtClean="0">
                <a:latin typeface="Times" pitchFamily="18" charset="0"/>
              </a:defRPr>
            </a:lvl1pPr>
          </a:lstStyle>
          <a:p>
            <a:pPr>
              <a:defRPr/>
            </a:pPr>
            <a:fld id="{2B701911-43A5-4895-A6DF-6C76BA6ED85B}" type="slidenum">
              <a:rPr lang="en-ZA" smtClean="0"/>
              <a:pPr>
                <a:defRPr/>
              </a:pPr>
              <a:t>‹#›</a:t>
            </a:fld>
            <a:endParaRPr lang="en-ZA" dirty="0"/>
          </a:p>
        </p:txBody>
      </p:sp>
    </p:spTree>
    <p:extLst>
      <p:ext uri="{BB962C8B-B14F-4D97-AF65-F5344CB8AC3E}">
        <p14:creationId xmlns:p14="http://schemas.microsoft.com/office/powerpoint/2010/main" val="2447841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1" y="2206625"/>
            <a:ext cx="3571875" cy="35083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71477"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srgbClr val="FFFFFF"/>
              </a:solidFill>
              <a:effectLst/>
              <a:uLnTx/>
              <a:uFillTx/>
              <a:latin typeface="Franklin Gothic Book"/>
              <a:ea typeface="+mn-ea"/>
              <a:cs typeface="+mn-cs"/>
              <a:sym typeface="Calibri"/>
            </a:endParaRPr>
          </a:p>
        </p:txBody>
      </p:sp>
      <p:sp>
        <p:nvSpPr>
          <p:cNvPr id="6" name="Right Triangle 5"/>
          <p:cNvSpPr/>
          <p:nvPr/>
        </p:nvSpPr>
        <p:spPr>
          <a:xfrm rot="5400000">
            <a:off x="1004888" y="-1004888"/>
            <a:ext cx="5715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71477"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srgbClr val="FFFFFF"/>
              </a:solidFill>
              <a:effectLst/>
              <a:uLnTx/>
              <a:uFillTx/>
              <a:latin typeface="Franklin Gothic Book"/>
              <a:ea typeface="+mn-ea"/>
              <a:cs typeface="+mn-cs"/>
              <a:sym typeface="Calibri"/>
            </a:endParaRPr>
          </a:p>
        </p:txBody>
      </p:sp>
      <p:sp>
        <p:nvSpPr>
          <p:cNvPr id="2" name="Title 1"/>
          <p:cNvSpPr>
            <a:spLocks noGrp="1"/>
          </p:cNvSpPr>
          <p:nvPr>
            <p:ph type="title"/>
          </p:nvPr>
        </p:nvSpPr>
        <p:spPr>
          <a:xfrm rot="19140000">
            <a:off x="784930" y="1313421"/>
            <a:ext cx="5212080" cy="907856"/>
          </a:xfrm>
        </p:spPr>
        <p:txBody>
          <a:bodyPr bIns="0" anchor="b"/>
          <a:lstStyle>
            <a:lvl1pPr algn="l">
              <a:defRPr kumimoji="0" lang="en-US" sz="175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4" y="2182429"/>
            <a:ext cx="3807779" cy="2770573"/>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877821"/>
            <a:ext cx="5794760" cy="519428"/>
          </a:xfrm>
        </p:spPr>
        <p:txBody>
          <a:bodyPr>
            <a:normAutofit/>
          </a:bodyPr>
          <a:lstStyle>
            <a:lvl1pPr marL="0" indent="0">
              <a:buNone/>
              <a:defRPr lang="en-US" sz="875" b="1" kern="1200" dirty="0" smtClean="0">
                <a:solidFill>
                  <a:srgbClr val="FFFFFF"/>
                </a:solidFill>
                <a:latin typeface="+mn-lt"/>
                <a:ea typeface="+mn-ea"/>
                <a:cs typeface="+mn-cs"/>
              </a:defRPr>
            </a:lvl1pPr>
            <a:lvl2pPr marL="285739" indent="0">
              <a:buNone/>
              <a:defRPr sz="750"/>
            </a:lvl2pPr>
            <a:lvl3pPr marL="571477" indent="0">
              <a:buNone/>
              <a:defRPr sz="625"/>
            </a:lvl3pPr>
            <a:lvl4pPr marL="857216" indent="0">
              <a:buNone/>
              <a:defRPr sz="562"/>
            </a:lvl4pPr>
            <a:lvl5pPr marL="1142954" indent="0">
              <a:buNone/>
              <a:defRPr sz="562"/>
            </a:lvl5pPr>
            <a:lvl6pPr marL="1428693" indent="0">
              <a:buNone/>
              <a:defRPr sz="562"/>
            </a:lvl6pPr>
            <a:lvl7pPr marL="1714431" indent="0">
              <a:buNone/>
              <a:defRPr sz="562"/>
            </a:lvl7pPr>
            <a:lvl8pPr marL="2000170" indent="0">
              <a:buNone/>
              <a:defRPr sz="562"/>
            </a:lvl8pPr>
            <a:lvl9pPr marL="2285909" indent="0">
              <a:buNone/>
              <a:defRPr sz="562"/>
            </a:lvl9pPr>
          </a:lstStyle>
          <a:p>
            <a:pPr lvl="0"/>
            <a:r>
              <a:rPr lang="en-US" smtClean="0"/>
              <a:t>Click to edit Master text styles</a:t>
            </a:r>
          </a:p>
        </p:txBody>
      </p:sp>
      <p:sp>
        <p:nvSpPr>
          <p:cNvPr id="7" name="Footer Placeholder 5"/>
          <p:cNvSpPr>
            <a:spLocks noGrp="1"/>
          </p:cNvSpPr>
          <p:nvPr>
            <p:ph type="ftr" sz="quarter" idx="10"/>
          </p:nvPr>
        </p:nvSpPr>
        <p:spPr/>
        <p:txBody>
          <a:bodyPr/>
          <a:lstStyle>
            <a:lvl1pPr fontAlgn="base">
              <a:spcBef>
                <a:spcPct val="0"/>
              </a:spcBef>
              <a:spcAft>
                <a:spcPct val="0"/>
              </a:spcAft>
              <a:defRPr dirty="0">
                <a:solidFill>
                  <a:srgbClr val="434342"/>
                </a:solidFill>
                <a:latin typeface="Times" pitchFamily="18" charset="0"/>
              </a:defRPr>
            </a:lvl1pPr>
          </a:lstStyle>
          <a:p>
            <a:pPr>
              <a:defRPr/>
            </a:pPr>
            <a:endParaRPr lang="en-ZA"/>
          </a:p>
        </p:txBody>
      </p:sp>
      <p:sp>
        <p:nvSpPr>
          <p:cNvPr id="8" name="Slide Number Placeholder 6"/>
          <p:cNvSpPr>
            <a:spLocks noGrp="1"/>
          </p:cNvSpPr>
          <p:nvPr>
            <p:ph type="sldNum" sz="quarter" idx="11"/>
          </p:nvPr>
        </p:nvSpPr>
        <p:spPr>
          <a:ln>
            <a:solidFill>
              <a:schemeClr val="tx2"/>
            </a:solidFill>
          </a:ln>
        </p:spPr>
        <p:txBody>
          <a:bodyPr/>
          <a:lstStyle>
            <a:lvl1pPr fontAlgn="base">
              <a:spcBef>
                <a:spcPct val="0"/>
              </a:spcBef>
              <a:spcAft>
                <a:spcPct val="0"/>
              </a:spcAft>
              <a:defRPr smtClean="0">
                <a:solidFill>
                  <a:srgbClr val="434342"/>
                </a:solidFill>
                <a:latin typeface="Times" pitchFamily="18" charset="0"/>
              </a:defRPr>
            </a:lvl1pPr>
          </a:lstStyle>
          <a:p>
            <a:pPr>
              <a:defRPr/>
            </a:pPr>
            <a:fld id="{9953EB3E-962E-4E7A-857E-69CA056FAF3E}" type="slidenum">
              <a:rPr lang="en-ZA" smtClean="0"/>
              <a:pPr>
                <a:defRPr/>
              </a:pPr>
              <a:t>‹#›</a:t>
            </a:fld>
            <a:endParaRPr lang="en-ZA" dirty="0"/>
          </a:p>
        </p:txBody>
      </p:sp>
    </p:spTree>
    <p:extLst>
      <p:ext uri="{BB962C8B-B14F-4D97-AF65-F5344CB8AC3E}">
        <p14:creationId xmlns:p14="http://schemas.microsoft.com/office/powerpoint/2010/main" val="140611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D9E2E-706D-5D45-8EA8-F0A21D0C5DB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371150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1" y="2206625"/>
            <a:ext cx="3571875" cy="35083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71477"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srgbClr val="FFFFFF"/>
              </a:solidFill>
              <a:effectLst/>
              <a:uLnTx/>
              <a:uFillTx/>
              <a:latin typeface="Franklin Gothic Book"/>
              <a:ea typeface="+mn-ea"/>
              <a:cs typeface="+mn-cs"/>
              <a:sym typeface="Calibri"/>
            </a:endParaRPr>
          </a:p>
        </p:txBody>
      </p:sp>
      <p:sp>
        <p:nvSpPr>
          <p:cNvPr id="6" name="Freeform 5"/>
          <p:cNvSpPr/>
          <p:nvPr/>
        </p:nvSpPr>
        <p:spPr>
          <a:xfrm>
            <a:off x="1" y="4206875"/>
            <a:ext cx="3571875" cy="150812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71477"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srgbClr val="FFFFFF"/>
              </a:solidFill>
              <a:effectLst/>
              <a:uLnTx/>
              <a:uFillTx/>
              <a:latin typeface="Franklin Gothic Book"/>
              <a:ea typeface="+mn-ea"/>
              <a:cs typeface="+mn-cs"/>
              <a:sym typeface="Calibri"/>
            </a:endParaRPr>
          </a:p>
        </p:txBody>
      </p:sp>
      <p:sp>
        <p:nvSpPr>
          <p:cNvPr id="11" name="Picture Placeholder 10"/>
          <p:cNvSpPr>
            <a:spLocks noGrp="1"/>
          </p:cNvSpPr>
          <p:nvPr>
            <p:ph type="pic" sz="quarter" idx="14"/>
          </p:nvPr>
        </p:nvSpPr>
        <p:spPr>
          <a:xfrm>
            <a:off x="2028827" y="0"/>
            <a:ext cx="7115175" cy="5715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dirty="0" smtClean="0"/>
              <a:t>Click icon to add picture</a:t>
            </a:r>
            <a:endParaRPr lang="en-US" noProof="0" dirty="0"/>
          </a:p>
        </p:txBody>
      </p:sp>
      <p:sp>
        <p:nvSpPr>
          <p:cNvPr id="2" name="Title 1"/>
          <p:cNvSpPr>
            <a:spLocks noGrp="1"/>
          </p:cNvSpPr>
          <p:nvPr>
            <p:ph type="title"/>
          </p:nvPr>
        </p:nvSpPr>
        <p:spPr>
          <a:xfrm rot="19140000">
            <a:off x="671197" y="1431251"/>
            <a:ext cx="5486400" cy="722870"/>
          </a:xfrm>
        </p:spPr>
        <p:txBody>
          <a:bodyPr anchor="b"/>
          <a:lstStyle>
            <a:lvl1pPr algn="l">
              <a:defRPr sz="175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1" y="1817108"/>
            <a:ext cx="6096545" cy="617220"/>
          </a:xfrm>
        </p:spPr>
        <p:txBody>
          <a:bodyPr/>
          <a:lstStyle>
            <a:lvl1pPr marL="0" indent="0">
              <a:buNone/>
              <a:defRPr sz="875">
                <a:solidFill>
                  <a:schemeClr val="tx2"/>
                </a:solidFill>
              </a:defRPr>
            </a:lvl1pPr>
            <a:lvl2pPr marL="285739" indent="0">
              <a:buNone/>
              <a:defRPr sz="750"/>
            </a:lvl2pPr>
            <a:lvl3pPr marL="571477" indent="0">
              <a:buNone/>
              <a:defRPr sz="625"/>
            </a:lvl3pPr>
            <a:lvl4pPr marL="857216" indent="0">
              <a:buNone/>
              <a:defRPr sz="562"/>
            </a:lvl4pPr>
            <a:lvl5pPr marL="1142954" indent="0">
              <a:buNone/>
              <a:defRPr sz="562"/>
            </a:lvl5pPr>
            <a:lvl6pPr marL="1428693" indent="0">
              <a:buNone/>
              <a:defRPr sz="562"/>
            </a:lvl6pPr>
            <a:lvl7pPr marL="1714431" indent="0">
              <a:buNone/>
              <a:defRPr sz="562"/>
            </a:lvl7pPr>
            <a:lvl8pPr marL="2000170" indent="0">
              <a:buNone/>
              <a:defRPr sz="562"/>
            </a:lvl8pPr>
            <a:lvl9pPr marL="2285909" indent="0">
              <a:buNone/>
              <a:defRPr sz="562"/>
            </a:lvl9pPr>
          </a:lstStyle>
          <a:p>
            <a:pPr lvl="0"/>
            <a:r>
              <a:rPr lang="en-US" smtClean="0"/>
              <a:t>Click to edit Master text styles</a:t>
            </a:r>
          </a:p>
        </p:txBody>
      </p:sp>
      <p:sp>
        <p:nvSpPr>
          <p:cNvPr id="7" name="Footer Placeholder 5"/>
          <p:cNvSpPr>
            <a:spLocks noGrp="1"/>
          </p:cNvSpPr>
          <p:nvPr>
            <p:ph type="ftr" sz="quarter" idx="15"/>
          </p:nvPr>
        </p:nvSpPr>
        <p:spPr/>
        <p:txBody>
          <a:bodyPr/>
          <a:lstStyle>
            <a:lvl1pPr fontAlgn="base">
              <a:spcBef>
                <a:spcPct val="0"/>
              </a:spcBef>
              <a:spcAft>
                <a:spcPct val="0"/>
              </a:spcAft>
              <a:defRPr dirty="0">
                <a:latin typeface="Times" pitchFamily="18" charset="0"/>
              </a:defRPr>
            </a:lvl1pPr>
          </a:lstStyle>
          <a:p>
            <a:pPr>
              <a:defRPr/>
            </a:pPr>
            <a:endParaRPr lang="en-ZA"/>
          </a:p>
        </p:txBody>
      </p:sp>
      <p:sp>
        <p:nvSpPr>
          <p:cNvPr id="8" name="Slide Number Placeholder 6"/>
          <p:cNvSpPr>
            <a:spLocks noGrp="1"/>
          </p:cNvSpPr>
          <p:nvPr>
            <p:ph type="sldNum" sz="quarter" idx="16"/>
          </p:nvPr>
        </p:nvSpPr>
        <p:spPr/>
        <p:txBody>
          <a:bodyPr/>
          <a:lstStyle>
            <a:lvl1pPr fontAlgn="base">
              <a:spcBef>
                <a:spcPct val="0"/>
              </a:spcBef>
              <a:spcAft>
                <a:spcPct val="0"/>
              </a:spcAft>
              <a:defRPr smtClean="0">
                <a:latin typeface="Times" pitchFamily="18" charset="0"/>
              </a:defRPr>
            </a:lvl1pPr>
          </a:lstStyle>
          <a:p>
            <a:pPr>
              <a:defRPr/>
            </a:pPr>
            <a:fld id="{F87C2A08-70D1-4965-BF76-EB7D012A1EA2}" type="slidenum">
              <a:rPr lang="en-ZA" smtClean="0"/>
              <a:pPr>
                <a:defRPr/>
              </a:pPr>
              <a:t>‹#›</a:t>
            </a:fld>
            <a:endParaRPr lang="en-ZA" dirty="0"/>
          </a:p>
        </p:txBody>
      </p:sp>
    </p:spTree>
    <p:extLst>
      <p:ext uri="{BB962C8B-B14F-4D97-AF65-F5344CB8AC3E}">
        <p14:creationId xmlns:p14="http://schemas.microsoft.com/office/powerpoint/2010/main" val="1004385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7"/>
          <p:cNvSpPr>
            <a:spLocks noGrp="1"/>
          </p:cNvSpPr>
          <p:nvPr>
            <p:ph type="title"/>
          </p:nvPr>
        </p:nvSpPr>
        <p:spPr>
          <a:xfrm>
            <a:off x="11252" y="0"/>
            <a:ext cx="9132749" cy="457233"/>
          </a:xfrm>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fontAlgn="base">
              <a:spcBef>
                <a:spcPct val="0"/>
              </a:spcBef>
              <a:spcAft>
                <a:spcPct val="0"/>
              </a:spcAft>
              <a:defRPr dirty="0">
                <a:latin typeface="Times" pitchFamily="18" charset="0"/>
              </a:defRPr>
            </a:lvl1pPr>
          </a:lstStyle>
          <a:p>
            <a:pPr>
              <a:defRPr/>
            </a:pPr>
            <a:endParaRPr lang="en-ZA"/>
          </a:p>
        </p:txBody>
      </p:sp>
      <p:sp>
        <p:nvSpPr>
          <p:cNvPr id="5" name="Slide Number Placeholder 5"/>
          <p:cNvSpPr>
            <a:spLocks noGrp="1"/>
          </p:cNvSpPr>
          <p:nvPr>
            <p:ph type="sldNum" sz="quarter" idx="11"/>
          </p:nvPr>
        </p:nvSpPr>
        <p:spPr/>
        <p:txBody>
          <a:bodyPr/>
          <a:lstStyle>
            <a:lvl1pPr fontAlgn="base">
              <a:spcBef>
                <a:spcPct val="0"/>
              </a:spcBef>
              <a:spcAft>
                <a:spcPct val="0"/>
              </a:spcAft>
              <a:defRPr smtClean="0">
                <a:latin typeface="Times" pitchFamily="18" charset="0"/>
              </a:defRPr>
            </a:lvl1pPr>
          </a:lstStyle>
          <a:p>
            <a:pPr>
              <a:defRPr/>
            </a:pPr>
            <a:fld id="{C3E68F6F-4E7B-4592-8331-91D642598C51}" type="slidenum">
              <a:rPr lang="en-ZA" smtClean="0"/>
              <a:pPr>
                <a:defRPr/>
              </a:pPr>
              <a:t>‹#›</a:t>
            </a:fld>
            <a:endParaRPr lang="en-ZA" dirty="0"/>
          </a:p>
        </p:txBody>
      </p:sp>
    </p:spTree>
    <p:extLst>
      <p:ext uri="{BB962C8B-B14F-4D97-AF65-F5344CB8AC3E}">
        <p14:creationId xmlns:p14="http://schemas.microsoft.com/office/powerpoint/2010/main" val="1912438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38986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28866"/>
            <a:ext cx="6019800" cy="38986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81863">
            <a:off x="201613" y="4892146"/>
            <a:ext cx="2176462" cy="168011"/>
          </a:xfrm>
          <a:prstGeom prst="rect">
            <a:avLst/>
          </a:prstGeom>
        </p:spPr>
        <p:txBody>
          <a:bodyPr/>
          <a:lstStyle>
            <a:lvl1pPr defTabSz="571477" eaLnBrk="1" fontAlgn="auto" hangingPunct="1">
              <a:spcBef>
                <a:spcPts val="0"/>
              </a:spcBef>
              <a:spcAft>
                <a:spcPts val="0"/>
              </a:spcAft>
              <a:defRPr sz="1125" dirty="0">
                <a:solidFill>
                  <a:srgbClr val="000000"/>
                </a:solidFill>
                <a:latin typeface="Franklin Gothic Book"/>
                <a:ea typeface="+mj-ea"/>
                <a:cs typeface="Arial" charset="0"/>
                <a:sym typeface="Calibri"/>
              </a:defRPr>
            </a:lvl1pPr>
          </a:lstStyle>
          <a:p>
            <a:pPr>
              <a:defRPr/>
            </a:pPr>
            <a:endParaRPr lang="en-ZA"/>
          </a:p>
        </p:txBody>
      </p:sp>
      <p:sp>
        <p:nvSpPr>
          <p:cNvPr id="5" name="Footer Placeholder 4"/>
          <p:cNvSpPr>
            <a:spLocks noGrp="1"/>
          </p:cNvSpPr>
          <p:nvPr>
            <p:ph type="ftr" sz="quarter" idx="11"/>
          </p:nvPr>
        </p:nvSpPr>
        <p:spPr/>
        <p:txBody>
          <a:bodyPr/>
          <a:lstStyle>
            <a:lvl1pPr fontAlgn="base">
              <a:spcBef>
                <a:spcPct val="0"/>
              </a:spcBef>
              <a:spcAft>
                <a:spcPct val="0"/>
              </a:spcAft>
              <a:defRPr dirty="0">
                <a:latin typeface="Times" pitchFamily="18" charset="0"/>
              </a:defRPr>
            </a:lvl1pPr>
          </a:lstStyle>
          <a:p>
            <a:pPr>
              <a:defRPr/>
            </a:pPr>
            <a:endParaRPr lang="en-ZA"/>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latin typeface="Times" pitchFamily="18" charset="0"/>
              </a:defRPr>
            </a:lvl1pPr>
          </a:lstStyle>
          <a:p>
            <a:pPr>
              <a:defRPr/>
            </a:pPr>
            <a:fld id="{5A797072-F18F-468B-A517-70AEAEA84F32}" type="slidenum">
              <a:rPr lang="en-ZA" smtClean="0"/>
              <a:pPr>
                <a:defRPr/>
              </a:pPr>
              <a:t>‹#›</a:t>
            </a:fld>
            <a:endParaRPr lang="en-ZA" dirty="0"/>
          </a:p>
        </p:txBody>
      </p:sp>
    </p:spTree>
    <p:extLst>
      <p:ext uri="{BB962C8B-B14F-4D97-AF65-F5344CB8AC3E}">
        <p14:creationId xmlns:p14="http://schemas.microsoft.com/office/powerpoint/2010/main" val="4011009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5" name="Text Placeholder 4"/>
          <p:cNvSpPr>
            <a:spLocks noGrp="1"/>
          </p:cNvSpPr>
          <p:nvPr>
            <p:ph type="body" sz="quarter" idx="11"/>
          </p:nvPr>
        </p:nvSpPr>
        <p:spPr>
          <a:xfrm>
            <a:off x="0" y="1397000"/>
            <a:ext cx="4724400" cy="3810000"/>
          </a:xfrm>
        </p:spPr>
        <p:txBody>
          <a:bodyPr/>
          <a:lstStyle>
            <a:lvl1pPr>
              <a:defRPr sz="1500"/>
            </a:lvl1pPr>
            <a:lvl2pPr>
              <a:defRPr sz="1250"/>
            </a:lvl2pPr>
            <a:lvl3pPr>
              <a:defRPr sz="1125"/>
            </a:lvl3pPr>
            <a:lvl4pPr>
              <a:defRPr sz="1125"/>
            </a:lvl4pPr>
            <a:lvl5pPr>
              <a:defRPr sz="112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Slide Number Placeholder 2"/>
          <p:cNvSpPr>
            <a:spLocks noGrp="1"/>
          </p:cNvSpPr>
          <p:nvPr>
            <p:ph type="sldNum" sz="quarter" idx="12"/>
          </p:nvPr>
        </p:nvSpPr>
        <p:spPr/>
        <p:txBody>
          <a:bodyPr/>
          <a:lstStyle>
            <a:lvl1pPr fontAlgn="base">
              <a:spcBef>
                <a:spcPct val="0"/>
              </a:spcBef>
              <a:spcAft>
                <a:spcPct val="0"/>
              </a:spcAft>
              <a:defRPr smtClean="0">
                <a:latin typeface="Times" pitchFamily="18" charset="0"/>
              </a:defRPr>
            </a:lvl1pPr>
          </a:lstStyle>
          <a:p>
            <a:pPr>
              <a:defRPr/>
            </a:pPr>
            <a:fld id="{FA821234-9E5F-4F64-A27C-CD935001CFBE}" type="slidenum">
              <a:rPr lang="en-ZA" smtClean="0"/>
              <a:pPr>
                <a:defRPr/>
              </a:pPr>
              <a:t>‹#›</a:t>
            </a:fld>
            <a:endParaRPr lang="en-ZA" dirty="0"/>
          </a:p>
        </p:txBody>
      </p:sp>
    </p:spTree>
    <p:extLst>
      <p:ext uri="{BB962C8B-B14F-4D97-AF65-F5344CB8AC3E}">
        <p14:creationId xmlns:p14="http://schemas.microsoft.com/office/powerpoint/2010/main" val="299444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D9E2E-706D-5D45-8EA8-F0A21D0C5DB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282511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333501"/>
            <a:ext cx="4381500" cy="377163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333501"/>
            <a:ext cx="4381500" cy="377163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6D9E2E-706D-5D45-8EA8-F0A21D0C5DBE}"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189004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279261"/>
            <a:ext cx="4041775" cy="533136"/>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6D9E2E-706D-5D45-8EA8-F0A21D0C5DBE}"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122907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6D9E2E-706D-5D45-8EA8-F0A21D0C5DBE}"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144428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D9E2E-706D-5D45-8EA8-F0A21D0C5DBE}"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145564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1" y="227545"/>
            <a:ext cx="5111750" cy="4877594"/>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9"/>
            <a:ext cx="3008313" cy="3909219"/>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76D9E2E-706D-5D45-8EA8-F0A21D0C5DBE}"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330849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3"/>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76D9E2E-706D-5D45-8EA8-F0A21D0C5DBE}"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415413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77925" tIns="38963" rIns="77925" bIns="38963"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7925" tIns="38963" rIns="77925" bIns="38963" rtlCol="0" anchor="ctr"/>
          <a:lstStyle>
            <a:lvl1pPr algn="l">
              <a:defRPr sz="1000">
                <a:solidFill>
                  <a:schemeClr val="tx1">
                    <a:tint val="75000"/>
                  </a:schemeClr>
                </a:solidFill>
              </a:defRPr>
            </a:lvl1pPr>
          </a:lstStyle>
          <a:p>
            <a:fld id="{676D9E2E-706D-5D45-8EA8-F0A21D0C5DBE}" type="datetimeFigureOut">
              <a:rPr lang="en-US" smtClean="0"/>
              <a:t>5/16/2022</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7925" tIns="38963" rIns="77925" bIns="38963"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7925" tIns="38963" rIns="77925" bIns="38963" rtlCol="0" anchor="ctr"/>
          <a:lstStyle>
            <a:lvl1pPr algn="r">
              <a:defRPr sz="1000">
                <a:solidFill>
                  <a:schemeClr val="tx1">
                    <a:tint val="75000"/>
                  </a:schemeClr>
                </a:solidFill>
              </a:defRPr>
            </a:lvl1pPr>
          </a:lstStyle>
          <a:p>
            <a:fld id="{0CD73B3D-1A05-CF44-A662-427A32DC147C}" type="slidenum">
              <a:rPr lang="en-US" smtClean="0"/>
              <a:t>‹#›</a:t>
            </a:fld>
            <a:endParaRPr lang="en-US"/>
          </a:p>
        </p:txBody>
      </p:sp>
    </p:spTree>
    <p:extLst>
      <p:ext uri="{BB962C8B-B14F-4D97-AF65-F5344CB8AC3E}">
        <p14:creationId xmlns:p14="http://schemas.microsoft.com/office/powerpoint/2010/main" val="235714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9626"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389626" rtl="0" eaLnBrk="1" latinLnBrk="0" hangingPunct="1">
        <a:spcBef>
          <a:spcPct val="20000"/>
        </a:spcBef>
        <a:buFont typeface="Arial"/>
        <a:buChar char="•"/>
        <a:defRPr sz="2700" kern="1200">
          <a:solidFill>
            <a:schemeClr val="tx1"/>
          </a:solidFill>
          <a:latin typeface="+mn-lt"/>
          <a:ea typeface="+mn-ea"/>
          <a:cs typeface="+mn-cs"/>
        </a:defRPr>
      </a:lvl1pPr>
      <a:lvl2pPr marL="633142" indent="-243516" algn="l" defTabSz="389626" rtl="0" eaLnBrk="1" latinLnBrk="0" hangingPunct="1">
        <a:spcBef>
          <a:spcPct val="20000"/>
        </a:spcBef>
        <a:buFont typeface="Arial"/>
        <a:buChar char="–"/>
        <a:defRPr sz="2400" kern="1200">
          <a:solidFill>
            <a:schemeClr val="tx1"/>
          </a:solidFill>
          <a:latin typeface="+mn-lt"/>
          <a:ea typeface="+mn-ea"/>
          <a:cs typeface="+mn-cs"/>
        </a:defRPr>
      </a:lvl2pPr>
      <a:lvl3pPr marL="974065" indent="-194813" algn="l" defTabSz="389626" rtl="0" eaLnBrk="1" latinLnBrk="0" hangingPunct="1">
        <a:spcBef>
          <a:spcPct val="20000"/>
        </a:spcBef>
        <a:buFont typeface="Arial"/>
        <a:buChar char="•"/>
        <a:defRPr sz="20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700" kern="1200">
          <a:solidFill>
            <a:schemeClr val="tx1"/>
          </a:solidFill>
          <a:latin typeface="+mn-lt"/>
          <a:ea typeface="+mn-ea"/>
          <a:cs typeface="+mn-cs"/>
        </a:defRPr>
      </a:lvl4pPr>
      <a:lvl5pPr marL="1753316" indent="-194813" algn="l" defTabSz="389626" rtl="0" eaLnBrk="1" latinLnBrk="0" hangingPunct="1">
        <a:spcBef>
          <a:spcPct val="20000"/>
        </a:spcBef>
        <a:buFont typeface="Arial"/>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4962261"/>
            <a:ext cx="3575050" cy="75273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71477"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srgbClr val="FFFFFF"/>
              </a:solidFill>
              <a:effectLst/>
              <a:uLnTx/>
              <a:uFillTx/>
              <a:latin typeface="Franklin Gothic Book"/>
              <a:ea typeface="+mn-ea"/>
              <a:cs typeface="+mn-cs"/>
              <a:sym typeface="Calibri"/>
            </a:endParaRPr>
          </a:p>
        </p:txBody>
      </p:sp>
      <p:sp>
        <p:nvSpPr>
          <p:cNvPr id="8" name="Freeform 7"/>
          <p:cNvSpPr/>
          <p:nvPr/>
        </p:nvSpPr>
        <p:spPr>
          <a:xfrm>
            <a:off x="-1588" y="4962261"/>
            <a:ext cx="9145588" cy="75273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71477"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srgbClr val="FFFFFF"/>
              </a:solidFill>
              <a:effectLst/>
              <a:uLnTx/>
              <a:uFillTx/>
              <a:latin typeface="Franklin Gothic Book"/>
              <a:ea typeface="+mn-ea"/>
              <a:cs typeface="+mn-cs"/>
              <a:sym typeface="Calibri"/>
            </a:endParaRPr>
          </a:p>
        </p:txBody>
      </p:sp>
      <p:sp>
        <p:nvSpPr>
          <p:cNvPr id="2" name="Title Placeholder 1"/>
          <p:cNvSpPr>
            <a:spLocks noGrp="1"/>
          </p:cNvSpPr>
          <p:nvPr>
            <p:ph type="title"/>
          </p:nvPr>
        </p:nvSpPr>
        <p:spPr>
          <a:xfrm>
            <a:off x="11114" y="1"/>
            <a:ext cx="9132887" cy="45772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5125" name="Text Placeholder 2"/>
          <p:cNvSpPr>
            <a:spLocks noGrp="1"/>
          </p:cNvSpPr>
          <p:nvPr>
            <p:ph type="body" idx="1"/>
          </p:nvPr>
        </p:nvSpPr>
        <p:spPr bwMode="auto">
          <a:xfrm>
            <a:off x="0" y="576792"/>
            <a:ext cx="9144000" cy="426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517900" y="5237428"/>
            <a:ext cx="4724400" cy="228864"/>
          </a:xfrm>
          <a:prstGeom prst="rect">
            <a:avLst/>
          </a:prstGeom>
        </p:spPr>
        <p:txBody>
          <a:bodyPr vert="horz" lIns="91440" tIns="45720" rIns="91440" bIns="45720" rtlCol="0" anchor="ctr"/>
          <a:lstStyle>
            <a:lvl1pPr algn="r" defTabSz="571477" eaLnBrk="1" fontAlgn="auto" hangingPunct="1">
              <a:spcBef>
                <a:spcPts val="0"/>
              </a:spcBef>
              <a:spcAft>
                <a:spcPts val="0"/>
              </a:spcAft>
              <a:defRPr sz="625" cap="all" spc="125" baseline="0" dirty="0">
                <a:solidFill>
                  <a:srgbClr val="FFFFFF"/>
                </a:solidFill>
                <a:latin typeface="Franklin Gothic Book"/>
                <a:ea typeface="+mj-ea"/>
                <a:cs typeface="Arial" charset="0"/>
                <a:sym typeface="Calibri"/>
              </a:defRPr>
            </a:lvl1pPr>
          </a:lstStyle>
          <a:p>
            <a:pPr>
              <a:defRPr/>
            </a:pPr>
            <a:endParaRPr lang="en-ZA"/>
          </a:p>
        </p:txBody>
      </p:sp>
      <p:sp>
        <p:nvSpPr>
          <p:cNvPr id="6" name="Slide Number Placeholder 5"/>
          <p:cNvSpPr>
            <a:spLocks noGrp="1"/>
          </p:cNvSpPr>
          <p:nvPr>
            <p:ph type="sldNum" sz="quarter" idx="4"/>
          </p:nvPr>
        </p:nvSpPr>
        <p:spPr>
          <a:xfrm>
            <a:off x="8401050" y="5142178"/>
            <a:ext cx="503238" cy="419364"/>
          </a:xfrm>
          <a:prstGeom prst="ellipse">
            <a:avLst/>
          </a:prstGeom>
          <a:ln w="19050">
            <a:solidFill>
              <a:srgbClr val="FFFFFF"/>
            </a:solidFill>
          </a:ln>
        </p:spPr>
        <p:txBody>
          <a:bodyPr vert="horz" lIns="9144" tIns="9144" rIns="9144" bIns="9144" rtlCol="0" anchor="ctr">
            <a:normAutofit/>
          </a:bodyPr>
          <a:lstStyle>
            <a:lvl1pPr algn="ctr" defTabSz="571477" eaLnBrk="1" fontAlgn="auto" hangingPunct="1">
              <a:spcBef>
                <a:spcPts val="0"/>
              </a:spcBef>
              <a:spcAft>
                <a:spcPts val="0"/>
              </a:spcAft>
              <a:defRPr sz="1032" smtClean="0">
                <a:solidFill>
                  <a:srgbClr val="FFFFFF"/>
                </a:solidFill>
                <a:latin typeface="Franklin Gothic Book"/>
                <a:ea typeface="+mj-ea"/>
                <a:cs typeface="Arial" charset="0"/>
                <a:sym typeface="Calibri"/>
              </a:defRPr>
            </a:lvl1pPr>
          </a:lstStyle>
          <a:p>
            <a:pPr>
              <a:defRPr/>
            </a:pPr>
            <a:fld id="{CCAA94C0-A357-4A89-9951-F3BF013EF6BF}" type="slidenum">
              <a:rPr lang="en-ZA" smtClean="0"/>
              <a:pPr>
                <a:defRPr/>
              </a:pPr>
              <a:t>‹#›</a:t>
            </a:fld>
            <a:endParaRPr lang="en-ZA" dirty="0"/>
          </a:p>
        </p:txBody>
      </p:sp>
    </p:spTree>
    <p:extLst>
      <p:ext uri="{BB962C8B-B14F-4D97-AF65-F5344CB8AC3E}">
        <p14:creationId xmlns:p14="http://schemas.microsoft.com/office/powerpoint/2010/main" val="342627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sz="1750" kern="1200" cap="all">
          <a:solidFill>
            <a:schemeClr val="tx1"/>
          </a:solidFill>
          <a:latin typeface="+mj-lt"/>
          <a:ea typeface="+mj-ea"/>
          <a:cs typeface="+mj-cs"/>
        </a:defRPr>
      </a:lvl1pPr>
      <a:lvl2pPr algn="l" rtl="0" eaLnBrk="0" fontAlgn="base" hangingPunct="0">
        <a:spcBef>
          <a:spcPct val="0"/>
        </a:spcBef>
        <a:spcAft>
          <a:spcPct val="0"/>
        </a:spcAft>
        <a:defRPr sz="1750">
          <a:solidFill>
            <a:schemeClr val="tx1"/>
          </a:solidFill>
          <a:latin typeface="Franklin Gothic Medium" panose="020B0603020102020204" pitchFamily="34" charset="0"/>
        </a:defRPr>
      </a:lvl2pPr>
      <a:lvl3pPr algn="l" rtl="0" eaLnBrk="0" fontAlgn="base" hangingPunct="0">
        <a:spcBef>
          <a:spcPct val="0"/>
        </a:spcBef>
        <a:spcAft>
          <a:spcPct val="0"/>
        </a:spcAft>
        <a:defRPr sz="1750">
          <a:solidFill>
            <a:schemeClr val="tx1"/>
          </a:solidFill>
          <a:latin typeface="Franklin Gothic Medium" panose="020B0603020102020204" pitchFamily="34" charset="0"/>
        </a:defRPr>
      </a:lvl3pPr>
      <a:lvl4pPr algn="l" rtl="0" eaLnBrk="0" fontAlgn="base" hangingPunct="0">
        <a:spcBef>
          <a:spcPct val="0"/>
        </a:spcBef>
        <a:spcAft>
          <a:spcPct val="0"/>
        </a:spcAft>
        <a:defRPr sz="1750">
          <a:solidFill>
            <a:schemeClr val="tx1"/>
          </a:solidFill>
          <a:latin typeface="Franklin Gothic Medium" panose="020B0603020102020204" pitchFamily="34" charset="0"/>
        </a:defRPr>
      </a:lvl4pPr>
      <a:lvl5pPr algn="l" rtl="0" eaLnBrk="0" fontAlgn="base" hangingPunct="0">
        <a:spcBef>
          <a:spcPct val="0"/>
        </a:spcBef>
        <a:spcAft>
          <a:spcPct val="0"/>
        </a:spcAft>
        <a:defRPr sz="1750">
          <a:solidFill>
            <a:schemeClr val="tx1"/>
          </a:solidFill>
          <a:latin typeface="Franklin Gothic Medium" panose="020B0603020102020204" pitchFamily="34" charset="0"/>
        </a:defRPr>
      </a:lvl5pPr>
      <a:lvl6pPr marL="285739" algn="l" rtl="0" fontAlgn="base">
        <a:spcBef>
          <a:spcPct val="0"/>
        </a:spcBef>
        <a:spcAft>
          <a:spcPct val="0"/>
        </a:spcAft>
        <a:defRPr sz="1750">
          <a:solidFill>
            <a:schemeClr val="tx1"/>
          </a:solidFill>
          <a:latin typeface="Franklin Gothic Medium" panose="020B0603020102020204" pitchFamily="34" charset="0"/>
        </a:defRPr>
      </a:lvl6pPr>
      <a:lvl7pPr marL="571477" algn="l" rtl="0" fontAlgn="base">
        <a:spcBef>
          <a:spcPct val="0"/>
        </a:spcBef>
        <a:spcAft>
          <a:spcPct val="0"/>
        </a:spcAft>
        <a:defRPr sz="1750">
          <a:solidFill>
            <a:schemeClr val="tx1"/>
          </a:solidFill>
          <a:latin typeface="Franklin Gothic Medium" panose="020B0603020102020204" pitchFamily="34" charset="0"/>
        </a:defRPr>
      </a:lvl7pPr>
      <a:lvl8pPr marL="857216" algn="l" rtl="0" fontAlgn="base">
        <a:spcBef>
          <a:spcPct val="0"/>
        </a:spcBef>
        <a:spcAft>
          <a:spcPct val="0"/>
        </a:spcAft>
        <a:defRPr sz="1750">
          <a:solidFill>
            <a:schemeClr val="tx1"/>
          </a:solidFill>
          <a:latin typeface="Franklin Gothic Medium" panose="020B0603020102020204" pitchFamily="34" charset="0"/>
        </a:defRPr>
      </a:lvl8pPr>
      <a:lvl9pPr marL="1142954" algn="l" rtl="0" fontAlgn="base">
        <a:spcBef>
          <a:spcPct val="0"/>
        </a:spcBef>
        <a:spcAft>
          <a:spcPct val="0"/>
        </a:spcAft>
        <a:defRPr sz="1750">
          <a:solidFill>
            <a:schemeClr val="tx1"/>
          </a:solidFill>
          <a:latin typeface="Franklin Gothic Medium" panose="020B0603020102020204" pitchFamily="34" charset="0"/>
        </a:defRPr>
      </a:lvl9pPr>
    </p:titleStyle>
    <p:bodyStyle>
      <a:lvl1pPr marL="214304" indent="-214304" algn="l" rtl="0" eaLnBrk="0" fontAlgn="base" hangingPunct="0">
        <a:spcBef>
          <a:spcPts val="500"/>
        </a:spcBef>
        <a:spcAft>
          <a:spcPct val="0"/>
        </a:spcAft>
        <a:buFont typeface="Arial" panose="020B0604020202020204" pitchFamily="34" charset="0"/>
        <a:defRPr sz="1000" b="1" kern="1200">
          <a:solidFill>
            <a:schemeClr val="tx1"/>
          </a:solidFill>
          <a:latin typeface="+mn-lt"/>
          <a:ea typeface="+mn-ea"/>
          <a:cs typeface="+mn-cs"/>
        </a:defRPr>
      </a:lvl1pPr>
      <a:lvl2pPr marL="107152" indent="-107152" algn="l" rtl="0" eaLnBrk="0" fontAlgn="base" hangingPunct="0">
        <a:spcBef>
          <a:spcPts val="187"/>
        </a:spcBef>
        <a:spcAft>
          <a:spcPct val="0"/>
        </a:spcAft>
        <a:buClr>
          <a:schemeClr val="accent2"/>
        </a:buClr>
        <a:buFont typeface="Wingdings" panose="05000000000000000000" pitchFamily="2" charset="2"/>
        <a:buChar char="§"/>
        <a:defRPr sz="1000" kern="1200">
          <a:solidFill>
            <a:schemeClr val="tx1"/>
          </a:solidFill>
          <a:latin typeface="+mn-lt"/>
          <a:ea typeface="+mn-ea"/>
          <a:cs typeface="+mn-cs"/>
        </a:defRPr>
      </a:lvl2pPr>
      <a:lvl3pPr marL="250022" indent="-101861" algn="l" rtl="0" eaLnBrk="0" fontAlgn="base" hangingPunct="0">
        <a:spcBef>
          <a:spcPts val="187"/>
        </a:spcBef>
        <a:spcAft>
          <a:spcPct val="0"/>
        </a:spcAft>
        <a:buClr>
          <a:schemeClr val="accent2"/>
        </a:buClr>
        <a:buFont typeface="Wingdings" panose="05000000000000000000" pitchFamily="2" charset="2"/>
        <a:buChar char="§"/>
        <a:defRPr sz="1000" kern="1200">
          <a:solidFill>
            <a:schemeClr val="tx1"/>
          </a:solidFill>
          <a:latin typeface="+mn-lt"/>
          <a:ea typeface="+mn-ea"/>
          <a:cs typeface="+mn-cs"/>
        </a:defRPr>
      </a:lvl3pPr>
      <a:lvl4pPr marL="392891" indent="-101861" algn="l" rtl="0" eaLnBrk="0" fontAlgn="base" hangingPunct="0">
        <a:spcBef>
          <a:spcPts val="187"/>
        </a:spcBef>
        <a:spcAft>
          <a:spcPct val="0"/>
        </a:spcAft>
        <a:buClr>
          <a:schemeClr val="accent2"/>
        </a:buClr>
        <a:buFont typeface="Wingdings" panose="05000000000000000000" pitchFamily="2" charset="2"/>
        <a:buChar char="§"/>
        <a:defRPr sz="1000" kern="1200">
          <a:solidFill>
            <a:schemeClr val="tx1"/>
          </a:solidFill>
          <a:latin typeface="+mn-lt"/>
          <a:ea typeface="+mn-ea"/>
          <a:cs typeface="+mn-cs"/>
        </a:defRPr>
      </a:lvl4pPr>
      <a:lvl5pPr marL="535760" indent="-107152" algn="l" rtl="0" eaLnBrk="0" fontAlgn="base" hangingPunct="0">
        <a:spcBef>
          <a:spcPts val="187"/>
        </a:spcBef>
        <a:spcAft>
          <a:spcPct val="0"/>
        </a:spcAft>
        <a:buClr>
          <a:schemeClr val="accent2"/>
        </a:buClr>
        <a:buFont typeface="Wingdings" panose="05000000000000000000" pitchFamily="2" charset="2"/>
        <a:buChar char="§"/>
        <a:defRPr sz="1000" kern="1200">
          <a:solidFill>
            <a:schemeClr val="tx1"/>
          </a:solidFill>
          <a:latin typeface="+mn-lt"/>
          <a:ea typeface="+mn-ea"/>
          <a:cs typeface="+mn-cs"/>
        </a:defRPr>
      </a:lvl5pPr>
      <a:lvl6pPr marL="685773" indent="-108581" algn="l" defTabSz="571477" rtl="0" eaLnBrk="1" latinLnBrk="0" hangingPunct="1">
        <a:spcBef>
          <a:spcPts val="187"/>
        </a:spcBef>
        <a:buClr>
          <a:schemeClr val="accent2"/>
        </a:buClr>
        <a:buFont typeface="Wingdings" pitchFamily="2" charset="2"/>
        <a:buChar char="§"/>
        <a:defRPr sz="875" kern="1200">
          <a:solidFill>
            <a:schemeClr val="tx1"/>
          </a:solidFill>
          <a:latin typeface="+mn-lt"/>
          <a:ea typeface="+mn-ea"/>
          <a:cs typeface="+mn-cs"/>
        </a:defRPr>
      </a:lvl6pPr>
      <a:lvl7pPr marL="845786" indent="-102866" algn="l" defTabSz="571477" rtl="0" eaLnBrk="1" latinLnBrk="0" hangingPunct="1">
        <a:spcBef>
          <a:spcPts val="187"/>
        </a:spcBef>
        <a:buClr>
          <a:schemeClr val="accent2"/>
        </a:buClr>
        <a:buFont typeface="Wingdings" pitchFamily="2" charset="2"/>
        <a:buChar char="§"/>
        <a:defRPr sz="875" kern="1200">
          <a:solidFill>
            <a:schemeClr val="tx1"/>
          </a:solidFill>
          <a:latin typeface="+mn-lt"/>
          <a:ea typeface="+mn-ea"/>
          <a:cs typeface="+mn-cs"/>
        </a:defRPr>
      </a:lvl7pPr>
      <a:lvl8pPr marL="988655" indent="-102866" algn="l" defTabSz="571477" rtl="0" eaLnBrk="1" latinLnBrk="0" hangingPunct="1">
        <a:spcBef>
          <a:spcPts val="187"/>
        </a:spcBef>
        <a:buClr>
          <a:schemeClr val="accent2"/>
        </a:buClr>
        <a:buFont typeface="Wingdings" pitchFamily="2" charset="2"/>
        <a:buChar char="§"/>
        <a:defRPr sz="875" kern="1200">
          <a:solidFill>
            <a:schemeClr val="tx1"/>
          </a:solidFill>
          <a:latin typeface="+mn-lt"/>
          <a:ea typeface="+mn-ea"/>
          <a:cs typeface="+mn-cs"/>
        </a:defRPr>
      </a:lvl8pPr>
      <a:lvl9pPr marL="1120095" indent="-102866" algn="l" defTabSz="571477" rtl="0" eaLnBrk="1" latinLnBrk="0" hangingPunct="1">
        <a:spcBef>
          <a:spcPts val="187"/>
        </a:spcBef>
        <a:buClr>
          <a:schemeClr val="accent2"/>
        </a:buClr>
        <a:buFont typeface="Wingdings" pitchFamily="2" charset="2"/>
        <a:buChar char="§"/>
        <a:defRPr sz="875" kern="1200">
          <a:solidFill>
            <a:schemeClr val="tx1"/>
          </a:solidFill>
          <a:latin typeface="+mn-lt"/>
          <a:ea typeface="+mn-ea"/>
          <a:cs typeface="+mn-cs"/>
        </a:defRPr>
      </a:lvl9pPr>
    </p:bodyStyle>
    <p:otherStyle>
      <a:defPPr>
        <a:defRPr lang="en-US"/>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TMakube@thedti.gov.za"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thedtic.gov.za/sectors-and-services-2/industrial-development/industrial-procuremen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Gmahlambi@thedti.gov.za" TargetMode="External"/><Relationship Id="rId3" Type="http://schemas.openxmlformats.org/officeDocument/2006/relationships/hyperlink" Target="mailto:CMatidza@thedti.gov.za" TargetMode="External"/><Relationship Id="rId7" Type="http://schemas.openxmlformats.org/officeDocument/2006/relationships/hyperlink" Target="mailto:MMasinga@thedti.gov.z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RMulaudzi@thedti.gov.za" TargetMode="External"/><Relationship Id="rId5" Type="http://schemas.openxmlformats.org/officeDocument/2006/relationships/hyperlink" Target="mailto:Mseleka@thedti.gov.za" TargetMode="External"/><Relationship Id="rId4" Type="http://schemas.openxmlformats.org/officeDocument/2006/relationships/hyperlink" Target="mailto:MRKitiaka@thedti.gov.z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FAC864-900A-BC4C-8315-BA41D9DF27B1}"/>
              </a:ext>
            </a:extLst>
          </p:cNvPr>
          <p:cNvSpPr txBox="1"/>
          <p:nvPr/>
        </p:nvSpPr>
        <p:spPr>
          <a:xfrm>
            <a:off x="533400" y="644208"/>
            <a:ext cx="8147050" cy="1384995"/>
          </a:xfrm>
          <a:prstGeom prst="rect">
            <a:avLst/>
          </a:prstGeom>
          <a:noFill/>
        </p:spPr>
        <p:txBody>
          <a:bodyPr>
            <a:spAutoFit/>
          </a:bodyPr>
          <a:lstStyle/>
          <a:p>
            <a:pPr algn="r">
              <a:defRPr/>
            </a:pPr>
            <a:r>
              <a:rPr lang="en-US" sz="2400" b="1" dirty="0" smtClean="0">
                <a:solidFill>
                  <a:schemeClr val="accent6">
                    <a:lumMod val="75000"/>
                  </a:schemeClr>
                </a:solidFill>
                <a:latin typeface="Arial"/>
                <a:ea typeface="ＭＳ Ｐゴシック" charset="0"/>
                <a:cs typeface="Arial"/>
              </a:rPr>
              <a:t>IMPLEMENTATION OF LOCAL CONTENT AND PRODUCTION REQUIREMENTS </a:t>
            </a:r>
            <a:endParaRPr lang="en-US" sz="2400" b="1" dirty="0">
              <a:solidFill>
                <a:schemeClr val="accent6">
                  <a:lumMod val="75000"/>
                </a:schemeClr>
              </a:solidFill>
              <a:latin typeface="Arial"/>
              <a:cs typeface="Arial"/>
            </a:endParaRPr>
          </a:p>
          <a:p>
            <a:pPr algn="r">
              <a:defRPr/>
            </a:pPr>
            <a:endParaRPr lang="en-US" sz="3600" b="1" dirty="0">
              <a:solidFill>
                <a:schemeClr val="accent6">
                  <a:lumMod val="75000"/>
                </a:schemeClr>
              </a:solidFill>
              <a:latin typeface="Arial"/>
              <a:cs typeface="Arial"/>
            </a:endParaRPr>
          </a:p>
        </p:txBody>
      </p:sp>
      <p:sp>
        <p:nvSpPr>
          <p:cNvPr id="3" name="TextBox 5">
            <a:extLst>
              <a:ext uri="{FF2B5EF4-FFF2-40B4-BE49-F238E27FC236}">
                <a16:creationId xmlns:a16="http://schemas.microsoft.com/office/drawing/2014/main" id="{1B10D1CB-F0A6-864D-B186-9E00E925D198}"/>
              </a:ext>
            </a:extLst>
          </p:cNvPr>
          <p:cNvSpPr txBox="1">
            <a:spLocks noChangeArrowheads="1"/>
          </p:cNvSpPr>
          <p:nvPr/>
        </p:nvSpPr>
        <p:spPr bwMode="auto">
          <a:xfrm>
            <a:off x="533400" y="1483995"/>
            <a:ext cx="8147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r>
              <a:rPr lang="en-US" altLang="en-US" sz="1600" b="1" dirty="0" smtClean="0">
                <a:latin typeface="Arial" panose="020B0604020202020204" pitchFamily="34" charset="0"/>
                <a:cs typeface="Arial" panose="020B0604020202020204" pitchFamily="34" charset="0"/>
              </a:rPr>
              <a:t> How to complete the local content declarations </a:t>
            </a:r>
            <a:endParaRPr lang="en-US" altLang="en-US" sz="1600" b="1" baseline="30000" dirty="0" smtClean="0">
              <a:latin typeface="Arial" panose="020B0604020202020204" pitchFamily="34" charset="0"/>
              <a:cs typeface="Arial" panose="020B0604020202020204" pitchFamily="34" charset="0"/>
            </a:endParaRPr>
          </a:p>
          <a:p>
            <a:pPr algn="r" eaLnBrk="1" hangingPunct="1"/>
            <a:r>
              <a:rPr lang="en-US" altLang="en-US" sz="1600" b="1" dirty="0" smtClean="0">
                <a:latin typeface="Arial" panose="020B0604020202020204" pitchFamily="34" charset="0"/>
                <a:cs typeface="Arial" panose="020B0604020202020204" pitchFamily="34" charset="0"/>
              </a:rPr>
              <a:t> </a:t>
            </a:r>
            <a:endParaRPr lang="en-US" altLang="en-US" sz="1600"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43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noGrp="1"/>
          </p:cNvSpPr>
          <p:nvPr>
            <p:ph idx="1"/>
          </p:nvPr>
        </p:nvSpPr>
        <p:spPr bwMode="auto">
          <a:xfrm>
            <a:off x="457200" y="1181366"/>
            <a:ext cx="8229600" cy="392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a:lstStyle>
          <a:p>
            <a:pPr algn="just" eaLnBrk="1" hangingPunct="1">
              <a:buFont typeface="Wingdings" pitchFamily="2" charset="2"/>
              <a:buChar char="q"/>
              <a:defRPr/>
            </a:pPr>
            <a:r>
              <a:rPr lang="en-US" altLang="en-US" sz="1800" dirty="0">
                <a:latin typeface="Arial" panose="020B0604020202020204" pitchFamily="34" charset="0"/>
                <a:cs typeface="Arial" panose="020B0604020202020204" pitchFamily="34" charset="0"/>
              </a:rPr>
              <a:t>All the designated requirements must be clearly listed </a:t>
            </a:r>
            <a:r>
              <a:rPr lang="en-US" altLang="en-US" sz="1800" dirty="0" smtClean="0">
                <a:latin typeface="Arial" panose="020B0604020202020204" pitchFamily="34" charset="0"/>
                <a:cs typeface="Arial" panose="020B0604020202020204" pitchFamily="34" charset="0"/>
              </a:rPr>
              <a:t>by the procuring organ of state on </a:t>
            </a:r>
            <a:r>
              <a:rPr lang="en-US" altLang="en-US" sz="1800" dirty="0">
                <a:latin typeface="Arial" panose="020B0604020202020204" pitchFamily="34" charset="0"/>
                <a:cs typeface="Arial" panose="020B0604020202020204" pitchFamily="34" charset="0"/>
              </a:rPr>
              <a:t>the </a:t>
            </a:r>
            <a:r>
              <a:rPr lang="en-US" altLang="en-US" sz="1800" dirty="0" smtClean="0">
                <a:latin typeface="Arial" panose="020B0604020202020204" pitchFamily="34" charset="0"/>
                <a:cs typeface="Arial" panose="020B0604020202020204" pitchFamily="34" charset="0"/>
              </a:rPr>
              <a:t>SBD/MBD </a:t>
            </a:r>
            <a:r>
              <a:rPr lang="en-US" altLang="en-US" sz="1800" dirty="0">
                <a:latin typeface="Arial" panose="020B0604020202020204" pitchFamily="34" charset="0"/>
                <a:cs typeface="Arial" panose="020B0604020202020204" pitchFamily="34" charset="0"/>
              </a:rPr>
              <a:t>6.2 and their minimum threshold for local content. </a:t>
            </a:r>
            <a:endParaRPr lang="en-US" altLang="en-US" sz="1800" dirty="0" smtClean="0">
              <a:latin typeface="Arial" panose="020B0604020202020204" pitchFamily="34" charset="0"/>
              <a:cs typeface="Arial" panose="020B0604020202020204" pitchFamily="34" charset="0"/>
            </a:endParaRPr>
          </a:p>
          <a:p>
            <a:pPr marL="0" indent="0" algn="just" eaLnBrk="1" hangingPunct="1">
              <a:buNone/>
              <a:defRPr/>
            </a:pPr>
            <a:endParaRPr lang="en-US" altLang="en-US" sz="1800" dirty="0" smtClean="0">
              <a:latin typeface="Arial" panose="020B0604020202020204" pitchFamily="34" charset="0"/>
              <a:cs typeface="Arial" panose="020B0604020202020204" pitchFamily="34" charset="0"/>
            </a:endParaRPr>
          </a:p>
          <a:p>
            <a:pPr algn="just" eaLnBrk="1" hangingPunct="1">
              <a:buFont typeface="Wingdings" pitchFamily="2" charset="2"/>
              <a:buChar char="q"/>
              <a:defRPr/>
            </a:pPr>
            <a:r>
              <a:rPr lang="en-US" altLang="en-US" sz="1800" dirty="0" smtClean="0">
                <a:latin typeface="Arial" panose="020B0604020202020204" pitchFamily="34" charset="0"/>
                <a:cs typeface="Arial" panose="020B0604020202020204" pitchFamily="34" charset="0"/>
              </a:rPr>
              <a:t>In response bidders will complete the following: </a:t>
            </a:r>
            <a:endParaRPr lang="en-US" altLang="en-US" sz="1800" dirty="0">
              <a:latin typeface="Arial" panose="020B0604020202020204" pitchFamily="34" charset="0"/>
              <a:cs typeface="Arial" panose="020B0604020202020204" pitchFamily="34" charset="0"/>
            </a:endParaRPr>
          </a:p>
          <a:p>
            <a:pPr lvl="1" algn="just" eaLnBrk="1" hangingPunct="1">
              <a:buFont typeface="Wingdings" panose="05000000000000000000" pitchFamily="2" charset="2"/>
              <a:buChar char="ü"/>
              <a:defRPr/>
            </a:pPr>
            <a:r>
              <a:rPr lang="en-US" altLang="en-US" sz="1800" dirty="0" smtClean="0">
                <a:latin typeface="Arial" panose="020B0604020202020204" pitchFamily="34" charset="0"/>
                <a:cs typeface="Arial" panose="020B0604020202020204" pitchFamily="34" charset="0"/>
              </a:rPr>
              <a:t>SBD/MBD </a:t>
            </a:r>
            <a:r>
              <a:rPr lang="en-US" altLang="en-US" sz="1800" dirty="0">
                <a:latin typeface="Arial" panose="020B0604020202020204" pitchFamily="34" charset="0"/>
                <a:cs typeface="Arial" panose="020B0604020202020204" pitchFamily="34" charset="0"/>
              </a:rPr>
              <a:t>6.2</a:t>
            </a:r>
          </a:p>
          <a:p>
            <a:pPr lvl="1" algn="just" eaLnBrk="1" hangingPunct="1">
              <a:buFont typeface="Wingdings" panose="05000000000000000000" pitchFamily="2" charset="2"/>
              <a:buChar char="ü"/>
              <a:defRPr/>
            </a:pPr>
            <a:r>
              <a:rPr lang="en-US" altLang="en-US" sz="1800" dirty="0">
                <a:latin typeface="Arial" panose="020B0604020202020204" pitchFamily="34" charset="0"/>
                <a:cs typeface="Arial" panose="020B0604020202020204" pitchFamily="34" charset="0"/>
              </a:rPr>
              <a:t>Annex C: Local Content Declaration (Summary </a:t>
            </a:r>
            <a:r>
              <a:rPr lang="en-US" altLang="en-US" sz="1800" dirty="0" smtClean="0">
                <a:latin typeface="Arial" panose="020B0604020202020204" pitchFamily="34" charset="0"/>
                <a:cs typeface="Arial" panose="020B0604020202020204" pitchFamily="34" charset="0"/>
              </a:rPr>
              <a:t>Schedule)</a:t>
            </a:r>
          </a:p>
          <a:p>
            <a:pPr marL="457200" lvl="1" indent="0" algn="just" eaLnBrk="1" hangingPunct="1">
              <a:buNone/>
              <a:defRPr/>
            </a:pPr>
            <a:r>
              <a:rPr lang="en-ZA" altLang="en-US" sz="1800" b="1" dirty="0" smtClean="0">
                <a:solidFill>
                  <a:srgbClr val="EC5806"/>
                </a:solidFill>
                <a:latin typeface="Arial" panose="020B0604020202020204" pitchFamily="34" charset="0"/>
                <a:cs typeface="Arial" panose="020B0604020202020204" pitchFamily="34" charset="0"/>
              </a:rPr>
              <a:t>If </a:t>
            </a:r>
            <a:r>
              <a:rPr lang="en-ZA" altLang="en-US" sz="1800" b="1" dirty="0">
                <a:solidFill>
                  <a:srgbClr val="EC5806"/>
                </a:solidFill>
                <a:latin typeface="Arial" panose="020B0604020202020204" pitchFamily="34" charset="0"/>
                <a:cs typeface="Arial" panose="020B0604020202020204" pitchFamily="34" charset="0"/>
              </a:rPr>
              <a:t>the bid is for more than one item, local content percentages for each product </a:t>
            </a:r>
            <a:r>
              <a:rPr lang="en-ZA" altLang="en-US" sz="1800" b="1" dirty="0" smtClean="0">
                <a:solidFill>
                  <a:srgbClr val="EC5806"/>
                </a:solidFill>
                <a:latin typeface="Arial" panose="020B0604020202020204" pitchFamily="34" charset="0"/>
                <a:cs typeface="Arial" panose="020B0604020202020204" pitchFamily="34" charset="0"/>
              </a:rPr>
              <a:t>must be reflected on Annex C. </a:t>
            </a:r>
            <a:endParaRPr lang="en-ZA" altLang="en-US" sz="1800" b="1" dirty="0">
              <a:solidFill>
                <a:srgbClr val="EC5806"/>
              </a:solidFill>
              <a:latin typeface="Arial" panose="020B0604020202020204" pitchFamily="34" charset="0"/>
              <a:cs typeface="Arial" panose="020B0604020202020204" pitchFamily="34" charset="0"/>
            </a:endParaRPr>
          </a:p>
          <a:p>
            <a:pPr lvl="1" algn="just" eaLnBrk="1" hangingPunct="1">
              <a:buFont typeface="Wingdings" panose="05000000000000000000" pitchFamily="2" charset="2"/>
              <a:buChar char="ü"/>
              <a:defRPr/>
            </a:pPr>
            <a:r>
              <a:rPr lang="en-US" altLang="en-US" sz="1800" dirty="0">
                <a:latin typeface="Arial" panose="020B0604020202020204" pitchFamily="34" charset="0"/>
                <a:cs typeface="Arial" panose="020B0604020202020204" pitchFamily="34" charset="0"/>
              </a:rPr>
              <a:t>Annex D: Imported Content Declaration (Supporting Schedule to Annex C) </a:t>
            </a:r>
          </a:p>
          <a:p>
            <a:pPr lvl="1" algn="just" eaLnBrk="1" hangingPunct="1">
              <a:buFont typeface="Wingdings" panose="05000000000000000000" pitchFamily="2" charset="2"/>
              <a:buChar char="ü"/>
              <a:defRPr/>
            </a:pPr>
            <a:r>
              <a:rPr lang="en-US" altLang="en-US" sz="1800" dirty="0">
                <a:latin typeface="Arial" panose="020B0604020202020204" pitchFamily="34" charset="0"/>
                <a:cs typeface="Arial" panose="020B0604020202020204" pitchFamily="34" charset="0"/>
              </a:rPr>
              <a:t>Annex E: Local Content Declaration (Supporting Schedule to Annex C</a:t>
            </a:r>
            <a:r>
              <a:rPr lang="en-US" altLang="en-US" sz="1800" dirty="0" smtClean="0">
                <a:latin typeface="Arial" panose="020B0604020202020204" pitchFamily="34" charset="0"/>
                <a:cs typeface="Arial" panose="020B0604020202020204" pitchFamily="34" charset="0"/>
              </a:rPr>
              <a:t>)</a:t>
            </a:r>
          </a:p>
          <a:p>
            <a:pPr marL="457200" lvl="1" indent="0" algn="just" eaLnBrk="1" hangingPunct="1">
              <a:buNone/>
              <a:defRPr/>
            </a:pPr>
            <a:endParaRPr lang="en-US" altLang="en-US" sz="1800" dirty="0">
              <a:latin typeface="Arial" panose="020B0604020202020204" pitchFamily="34" charset="0"/>
              <a:cs typeface="Arial" panose="020B0604020202020204" pitchFamily="34" charset="0"/>
            </a:endParaRPr>
          </a:p>
          <a:p>
            <a:pPr lvl="1" algn="just" eaLnBrk="1" hangingPunct="1">
              <a:buFont typeface="Courier New" pitchFamily="49" charset="0"/>
              <a:buChar char="o"/>
              <a:defRPr/>
            </a:pPr>
            <a:r>
              <a:rPr lang="en-US" altLang="en-US" sz="1800" b="1" i="1" dirty="0">
                <a:latin typeface="Arial" panose="020B0604020202020204" pitchFamily="34" charset="0"/>
                <a:cs typeface="Arial" panose="020B0604020202020204" pitchFamily="34" charset="0"/>
              </a:rPr>
              <a:t>SABS approved </a:t>
            </a:r>
            <a:r>
              <a:rPr lang="en-US" altLang="en-US" sz="1800" b="1" i="1" dirty="0" smtClean="0">
                <a:latin typeface="Arial" panose="020B0604020202020204" pitchFamily="34" charset="0"/>
                <a:cs typeface="Arial" panose="020B0604020202020204" pitchFamily="34" charset="0"/>
              </a:rPr>
              <a:t>national standard- SANS 1286:2017</a:t>
            </a:r>
            <a:endParaRPr lang="en-US" altLang="en-US" sz="1800" b="1" i="1" dirty="0">
              <a:latin typeface="Arial" panose="020B0604020202020204" pitchFamily="34" charset="0"/>
              <a:cs typeface="Arial" panose="020B0604020202020204" pitchFamily="34" charset="0"/>
            </a:endParaRPr>
          </a:p>
          <a:p>
            <a:pPr lvl="1" algn="just" eaLnBrk="1" hangingPunct="1">
              <a:buFont typeface="Courier New" pitchFamily="49" charset="0"/>
              <a:buChar char="o"/>
              <a:defRPr/>
            </a:pPr>
            <a:r>
              <a:rPr lang="en-US" altLang="en-US" sz="1800" b="1" i="1" dirty="0">
                <a:latin typeface="Arial" panose="020B0604020202020204" pitchFamily="34" charset="0"/>
                <a:cs typeface="Arial" panose="020B0604020202020204" pitchFamily="34" charset="0"/>
              </a:rPr>
              <a:t>DTI’s Guidance Document for the Calculation of Local </a:t>
            </a:r>
            <a:r>
              <a:rPr lang="en-US" altLang="en-US" sz="1800" b="1" i="1" dirty="0" smtClean="0">
                <a:latin typeface="Arial" panose="020B0604020202020204" pitchFamily="34" charset="0"/>
                <a:cs typeface="Arial" panose="020B0604020202020204" pitchFamily="34" charset="0"/>
              </a:rPr>
              <a:t>Content</a:t>
            </a:r>
          </a:p>
          <a:p>
            <a:pPr marL="457200" lvl="1" indent="0" algn="just" eaLnBrk="1" hangingPunct="1">
              <a:buNone/>
              <a:defRPr/>
            </a:pPr>
            <a:endParaRPr lang="en-US" altLang="en-US" sz="1800" dirty="0" smtClean="0">
              <a:latin typeface="Arial" panose="020B0604020202020204" pitchFamily="34" charset="0"/>
              <a:cs typeface="Arial" panose="020B0604020202020204" pitchFamily="34" charset="0"/>
            </a:endParaRPr>
          </a:p>
          <a:p>
            <a:pPr marL="0" indent="0" algn="just" eaLnBrk="1" hangingPunct="1">
              <a:buNone/>
            </a:pPr>
            <a:r>
              <a:rPr lang="en-US" altLang="en-US" sz="1800" dirty="0" smtClean="0">
                <a:latin typeface="Arial" panose="020B0604020202020204" pitchFamily="34" charset="0"/>
                <a:cs typeface="Arial" panose="020B0604020202020204" pitchFamily="34" charset="0"/>
              </a:rPr>
              <a:t>Note: Local </a:t>
            </a:r>
            <a:r>
              <a:rPr lang="en-US" altLang="en-US" sz="1800" dirty="0">
                <a:latin typeface="Arial" panose="020B0604020202020204" pitchFamily="34" charset="0"/>
                <a:cs typeface="Arial" panose="020B0604020202020204" pitchFamily="34" charset="0"/>
              </a:rPr>
              <a:t>content declaration should be on item level and not on the overall contract value.</a:t>
            </a:r>
          </a:p>
          <a:p>
            <a:pPr algn="just" eaLnBrk="1" hangingPunct="1">
              <a:buFontTx/>
              <a:buNone/>
            </a:pPr>
            <a:endParaRPr lang="en-US" altLang="en-US" sz="18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q"/>
            </a:pPr>
            <a:r>
              <a:rPr lang="en-ZA" altLang="en-US" sz="1800" b="1" dirty="0">
                <a:solidFill>
                  <a:srgbClr val="FF0000"/>
                </a:solidFill>
                <a:latin typeface="Arial" panose="020B0604020202020204" pitchFamily="34" charset="0"/>
                <a:cs typeface="Arial" panose="020B0604020202020204" pitchFamily="34" charset="0"/>
              </a:rPr>
              <a:t>The Declaration Certificate for Local Production and Content (SBD / MBD 6.2) together with the Annex C (Local Content Declaration: Summary Schedule) must be completed, duly signed and submitted by the bidder at the closing date and time of the bid.</a:t>
            </a:r>
            <a:endParaRPr lang="en-US" altLang="en-US" sz="1800" dirty="0">
              <a:solidFill>
                <a:srgbClr val="FF0000"/>
              </a:solidFill>
              <a:latin typeface="Arial" panose="020B0604020202020204" pitchFamily="34" charset="0"/>
              <a:cs typeface="Arial" panose="020B0604020202020204" pitchFamily="34" charset="0"/>
            </a:endParaRPr>
          </a:p>
          <a:p>
            <a:pPr lvl="1" algn="just" eaLnBrk="1" hangingPunct="1">
              <a:buFont typeface="Courier New" pitchFamily="49" charset="0"/>
              <a:buChar char="o"/>
              <a:defRPr/>
            </a:pPr>
            <a:endParaRPr lang="en-US" altLang="en-US" sz="1800" dirty="0">
              <a:latin typeface="Arial" panose="020B0604020202020204" pitchFamily="34" charset="0"/>
              <a:cs typeface="Arial" panose="020B0604020202020204" pitchFamily="34" charset="0"/>
            </a:endParaRPr>
          </a:p>
          <a:p>
            <a:pPr marL="342900" lvl="1" indent="-342900" algn="just">
              <a:spcBef>
                <a:spcPts val="250"/>
              </a:spcBef>
              <a:buFontTx/>
              <a:buChar char="•"/>
              <a:defRPr/>
            </a:pPr>
            <a:endParaRPr lang="en-US" sz="1600" b="1" kern="0" dirty="0">
              <a:latin typeface="Arial" panose="020B0604020202020204" pitchFamily="34" charset="0"/>
              <a:cs typeface="Arial" panose="020B0604020202020204" pitchFamily="34" charset="0"/>
            </a:endParaRPr>
          </a:p>
          <a:p>
            <a:pPr marL="342900" lvl="1" indent="-342900" algn="just">
              <a:spcBef>
                <a:spcPts val="250"/>
              </a:spcBef>
              <a:buFontTx/>
              <a:buChar char="•"/>
              <a:defRPr/>
            </a:pPr>
            <a:endParaRPr lang="en-ZA" sz="1600" kern="0" dirty="0" smtClean="0">
              <a:latin typeface="Arial" panose="020B0604020202020204" pitchFamily="34" charset="0"/>
              <a:cs typeface="Arial" panose="020B0604020202020204" pitchFamily="34" charset="0"/>
            </a:endParaRPr>
          </a:p>
          <a:p>
            <a:pPr marL="0" lvl="1" indent="0" algn="just">
              <a:buFontTx/>
              <a:buNone/>
              <a:defRPr/>
            </a:pPr>
            <a:endParaRPr lang="en-US" altLang="en-US" sz="1600" kern="0" dirty="0" smtClean="0">
              <a:latin typeface="Arial" panose="020B0604020202020204" pitchFamily="34" charset="0"/>
              <a:cs typeface="Arial" panose="020B0604020202020204" pitchFamily="34" charset="0"/>
            </a:endParaRPr>
          </a:p>
          <a:p>
            <a:pPr algn="just">
              <a:defRPr/>
            </a:pPr>
            <a:endParaRPr lang="en-ZA" altLang="en-US" sz="1600" kern="0" dirty="0" smtClean="0">
              <a:latin typeface="Arial" panose="020B0604020202020204" pitchFamily="34" charset="0"/>
              <a:cs typeface="Arial" panose="020B0604020202020204" pitchFamily="34" charset="0"/>
            </a:endParaRPr>
          </a:p>
        </p:txBody>
      </p:sp>
      <p:sp>
        <p:nvSpPr>
          <p:cNvPr id="7" name="Rectangle 2"/>
          <p:cNvSpPr>
            <a:spLocks noGrp="1" noChangeArrowheads="1"/>
          </p:cNvSpPr>
          <p:nvPr>
            <p:ph type="title"/>
          </p:nvPr>
        </p:nvSpPr>
        <p:spPr>
          <a:xfrm>
            <a:off x="365760" y="0"/>
            <a:ext cx="8484326" cy="952500"/>
          </a:xfrm>
          <a:solidFill>
            <a:schemeClr val="accent6">
              <a:lumMod val="75000"/>
            </a:schemeClr>
          </a:solidFill>
        </p:spPr>
        <p:txBody>
          <a:bodyPr>
            <a:normAutofit/>
          </a:bodyPr>
          <a:lstStyle/>
          <a:p>
            <a:pPr eaLnBrk="1" hangingPunct="1"/>
            <a:r>
              <a:rPr lang="en-US" altLang="en-US" sz="1800" b="1" dirty="0" smtClean="0">
                <a:solidFill>
                  <a:schemeClr val="bg1"/>
                </a:solidFill>
                <a:latin typeface="Arial" panose="020B0604020202020204" pitchFamily="34" charset="0"/>
                <a:cs typeface="Arial" panose="020B0604020202020204" pitchFamily="34" charset="0"/>
              </a:rPr>
              <a:t>INVITATION OF BIDS</a:t>
            </a:r>
          </a:p>
        </p:txBody>
      </p:sp>
    </p:spTree>
    <p:extLst>
      <p:ext uri="{BB962C8B-B14F-4D97-AF65-F5344CB8AC3E}">
        <p14:creationId xmlns:p14="http://schemas.microsoft.com/office/powerpoint/2010/main" val="504001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a:defRPr/>
            </a:pPr>
            <a:r>
              <a:rPr lang="en-US" sz="2000" b="1" baseline="30000" dirty="0">
                <a:solidFill>
                  <a:schemeClr val="bg1"/>
                </a:solidFill>
                <a:latin typeface="Arial"/>
                <a:cs typeface="Arial"/>
              </a:rPr>
              <a:t/>
            </a:r>
            <a:br>
              <a:rPr lang="en-US" sz="2000" b="1" baseline="30000" dirty="0">
                <a:solidFill>
                  <a:schemeClr val="bg1"/>
                </a:solidFill>
                <a:latin typeface="Arial"/>
                <a:cs typeface="Arial"/>
              </a:rPr>
            </a:br>
            <a:r>
              <a:rPr lang="en-ZA" altLang="en-US" sz="2000" b="1" dirty="0">
                <a:solidFill>
                  <a:schemeClr val="bg1"/>
                </a:solidFill>
                <a:latin typeface="Arial" panose="020B0604020202020204" pitchFamily="34" charset="0"/>
                <a:cs typeface="Arial" panose="020B0604020202020204" pitchFamily="34" charset="0"/>
              </a:rPr>
              <a:t>LOCAL CONTENT CALCULATION</a:t>
            </a:r>
            <a:endParaRPr lang="en-US" sz="20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a:bodyPr>
          <a:lstStyle/>
          <a:p>
            <a:r>
              <a:rPr lang="en-ZA" altLang="en-US" sz="1600" dirty="0">
                <a:latin typeface="Arial Narrow" panose="020B0606020202030204" pitchFamily="34" charset="0"/>
              </a:rPr>
              <a:t>“Local Content” means that portion of the tender price which is not included in the imported content, provided that local manufacturing does take place within the boarders of South Africa (SABS approved technical specification SANS 1286:2017)</a:t>
            </a:r>
          </a:p>
          <a:p>
            <a:endParaRPr lang="en-US" sz="16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429" y="2266484"/>
            <a:ext cx="4276142" cy="2826657"/>
          </a:xfrm>
          <a:prstGeom prst="rect">
            <a:avLst/>
          </a:prstGeom>
          <a:noFill/>
          <a:ln w="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301625" y="5118515"/>
            <a:ext cx="8374063" cy="52322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pPr>
            <a:r>
              <a:rPr lang="en-ZA" altLang="en-US" sz="1400" dirty="0">
                <a:solidFill>
                  <a:srgbClr val="0070C0"/>
                </a:solidFill>
                <a:latin typeface="Arial Narrow" panose="020B0606020202030204" pitchFamily="34" charset="0"/>
              </a:rPr>
              <a:t>Prices referred to in the determination of  </a:t>
            </a:r>
            <a:r>
              <a:rPr lang="en-ZA" altLang="en-US" sz="1400" dirty="0">
                <a:solidFill>
                  <a:srgbClr val="FF0000"/>
                </a:solidFill>
                <a:latin typeface="Arial Narrow" panose="020B0606020202030204" pitchFamily="34" charset="0"/>
              </a:rPr>
              <a:t>X </a:t>
            </a:r>
            <a:r>
              <a:rPr lang="en-ZA" altLang="en-US" sz="1400" dirty="0">
                <a:solidFill>
                  <a:srgbClr val="0070C0"/>
                </a:solidFill>
                <a:latin typeface="Arial Narrow" panose="020B0606020202030204" pitchFamily="34" charset="0"/>
              </a:rPr>
              <a:t>must be  converted to Rand (ZAR) by using the exchange rate published by the </a:t>
            </a:r>
            <a:r>
              <a:rPr lang="en-ZA" altLang="en-US" sz="1400" dirty="0" smtClean="0">
                <a:solidFill>
                  <a:srgbClr val="0070C0"/>
                </a:solidFill>
                <a:latin typeface="Arial Narrow" panose="020B0606020202030204" pitchFamily="34" charset="0"/>
              </a:rPr>
              <a:t>SARB </a:t>
            </a:r>
            <a:r>
              <a:rPr lang="en-ZA" altLang="en-US" sz="1400" dirty="0">
                <a:solidFill>
                  <a:srgbClr val="0070C0"/>
                </a:solidFill>
                <a:latin typeface="Arial Narrow" panose="020B0606020202030204" pitchFamily="34" charset="0"/>
              </a:rPr>
              <a:t>on the date of advertisement of the bid</a:t>
            </a:r>
          </a:p>
        </p:txBody>
      </p:sp>
    </p:spTree>
    <p:extLst>
      <p:ext uri="{BB962C8B-B14F-4D97-AF65-F5344CB8AC3E}">
        <p14:creationId xmlns:p14="http://schemas.microsoft.com/office/powerpoint/2010/main" val="2311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a:defRPr/>
            </a:pPr>
            <a:r>
              <a:rPr lang="en-US" sz="2000" b="1" baseline="30000" dirty="0">
                <a:solidFill>
                  <a:schemeClr val="bg1"/>
                </a:solidFill>
                <a:latin typeface="Arial"/>
                <a:cs typeface="Arial"/>
              </a:rPr>
              <a:t/>
            </a:r>
            <a:br>
              <a:rPr lang="en-US" sz="2000" b="1" baseline="30000" dirty="0">
                <a:solidFill>
                  <a:schemeClr val="bg1"/>
                </a:solidFill>
                <a:latin typeface="Arial"/>
                <a:cs typeface="Arial"/>
              </a:rPr>
            </a:br>
            <a:r>
              <a:rPr lang="en-ZA" altLang="en-US" sz="2000" b="1" dirty="0">
                <a:solidFill>
                  <a:schemeClr val="bg1"/>
                </a:solidFill>
                <a:latin typeface="Arial" panose="020B0604020202020204" pitchFamily="34" charset="0"/>
                <a:cs typeface="Arial" panose="020B0604020202020204" pitchFamily="34" charset="0"/>
              </a:rPr>
              <a:t>LOCAL CONTENT </a:t>
            </a:r>
            <a:r>
              <a:rPr lang="en-ZA" altLang="en-US" sz="2000" b="1" dirty="0" smtClean="0">
                <a:solidFill>
                  <a:schemeClr val="bg1"/>
                </a:solidFill>
                <a:latin typeface="Arial" panose="020B0604020202020204" pitchFamily="34" charset="0"/>
                <a:cs typeface="Arial" panose="020B0604020202020204" pitchFamily="34" charset="0"/>
              </a:rPr>
              <a:t>REQUIREMENTS AND EXEMPTIONS</a:t>
            </a:r>
            <a:endParaRPr lang="en-US" sz="20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a:bodyPr>
          <a:lstStyle/>
          <a:p>
            <a:pPr algn="just">
              <a:buFont typeface="Wingdings" pitchFamily="2" charset="2"/>
              <a:buChar char="q"/>
              <a:defRPr/>
            </a:pPr>
            <a:r>
              <a:rPr lang="en-US" sz="1600" kern="0" dirty="0">
                <a:solidFill>
                  <a:srgbClr val="000000"/>
                </a:solidFill>
                <a:latin typeface="Arial" panose="020B0604020202020204" pitchFamily="34" charset="0"/>
                <a:cs typeface="Arial" panose="020B0604020202020204" pitchFamily="34" charset="0"/>
              </a:rPr>
              <a:t>Bids for all designated sectors/products must contain a specific bidding condition that only locally produced or locally manufactured goods, works and services with a stipulated minimum threshold for local production and content will be considered. </a:t>
            </a:r>
          </a:p>
          <a:p>
            <a:pPr algn="just">
              <a:buFont typeface="Wingdings" pitchFamily="2" charset="2"/>
              <a:buChar char="Ø"/>
              <a:defRPr/>
            </a:pPr>
            <a:endParaRPr lang="en-US" sz="1600" kern="0" dirty="0">
              <a:solidFill>
                <a:srgbClr val="000000"/>
              </a:solidFill>
              <a:latin typeface="Arial" panose="020B0604020202020204" pitchFamily="34" charset="0"/>
              <a:cs typeface="Arial" panose="020B0604020202020204" pitchFamily="34" charset="0"/>
            </a:endParaRPr>
          </a:p>
          <a:p>
            <a:pPr lvl="1" algn="just">
              <a:defRPr/>
            </a:pPr>
            <a:r>
              <a:rPr lang="en-GB" sz="1600" kern="0" dirty="0">
                <a:solidFill>
                  <a:srgbClr val="000000"/>
                </a:solidFill>
                <a:latin typeface="Arial" panose="020B0604020202020204" pitchFamily="34" charset="0"/>
                <a:cs typeface="Arial" panose="020B0604020202020204" pitchFamily="34" charset="0"/>
              </a:rPr>
              <a:t>If the raw material or input to be used for a specific item is not available locally, bidders should obtain written exemption from </a:t>
            </a:r>
            <a:r>
              <a:rPr lang="en-GB" sz="1600" b="1" kern="0" dirty="0">
                <a:solidFill>
                  <a:srgbClr val="000000"/>
                </a:solidFill>
                <a:latin typeface="Arial" panose="020B0604020202020204" pitchFamily="34" charset="0"/>
                <a:cs typeface="Arial" panose="020B0604020202020204" pitchFamily="34" charset="0"/>
              </a:rPr>
              <a:t>the </a:t>
            </a:r>
            <a:r>
              <a:rPr lang="en-GB" sz="1600" b="1" kern="0" dirty="0" err="1" smtClean="0">
                <a:solidFill>
                  <a:srgbClr val="000000"/>
                </a:solidFill>
                <a:latin typeface="Arial" panose="020B0604020202020204" pitchFamily="34" charset="0"/>
                <a:cs typeface="Arial" panose="020B0604020202020204" pitchFamily="34" charset="0"/>
              </a:rPr>
              <a:t>dtic</a:t>
            </a:r>
            <a:r>
              <a:rPr lang="en-GB" sz="1600" kern="0" dirty="0" smtClean="0">
                <a:solidFill>
                  <a:srgbClr val="000000"/>
                </a:solidFill>
                <a:latin typeface="Arial" panose="020B0604020202020204" pitchFamily="34" charset="0"/>
                <a:cs typeface="Arial" panose="020B0604020202020204" pitchFamily="34" charset="0"/>
              </a:rPr>
              <a:t> </a:t>
            </a:r>
            <a:r>
              <a:rPr lang="en-GB" sz="1600" kern="0" dirty="0">
                <a:solidFill>
                  <a:srgbClr val="000000"/>
                </a:solidFill>
                <a:latin typeface="Arial" panose="020B0604020202020204" pitchFamily="34" charset="0"/>
                <a:cs typeface="Arial" panose="020B0604020202020204" pitchFamily="34" charset="0"/>
              </a:rPr>
              <a:t>should there be a need to import such raw material or input; and</a:t>
            </a:r>
          </a:p>
          <a:p>
            <a:pPr lvl="1">
              <a:buFontTx/>
              <a:buNone/>
              <a:defRPr/>
            </a:pPr>
            <a:endParaRPr lang="en-ZA" sz="1600" kern="0" dirty="0">
              <a:solidFill>
                <a:srgbClr val="000000"/>
              </a:solidFill>
              <a:latin typeface="Arial" panose="020B0604020202020204" pitchFamily="34" charset="0"/>
              <a:cs typeface="Arial" panose="020B0604020202020204" pitchFamily="34" charset="0"/>
            </a:endParaRPr>
          </a:p>
          <a:p>
            <a:pPr lvl="1">
              <a:defRPr/>
            </a:pPr>
            <a:r>
              <a:rPr lang="en-GB" sz="1600" kern="0" dirty="0">
                <a:solidFill>
                  <a:srgbClr val="000000"/>
                </a:solidFill>
                <a:latin typeface="Arial" panose="020B0604020202020204" pitchFamily="34" charset="0"/>
                <a:cs typeface="Arial" panose="020B0604020202020204" pitchFamily="34" charset="0"/>
              </a:rPr>
              <a:t>A copy of the exemption letter must be submitted together with the bid document at the closing date and time of the bid  </a:t>
            </a:r>
            <a:endParaRPr lang="en-US" sz="16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6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160338"/>
            <a:ext cx="8229600" cy="790575"/>
          </a:xfrm>
          <a:solidFill>
            <a:schemeClr val="accent6">
              <a:lumMod val="75000"/>
            </a:schemeClr>
          </a:solidFill>
        </p:spPr>
        <p:txBody>
          <a:bodyPr rtlCol="0">
            <a:noAutofit/>
          </a:bodyPr>
          <a:lstStyle/>
          <a:p>
            <a:pPr defTabSz="389626" eaLnBrk="1" fontAlgn="auto" hangingPunct="1">
              <a:spcAft>
                <a:spcPts val="0"/>
              </a:spcAft>
              <a:defRPr/>
            </a:pPr>
            <a:r>
              <a:rPr lang="en-US" sz="1800" b="1" kern="0" dirty="0" smtClean="0">
                <a:solidFill>
                  <a:srgbClr val="FFFFFF"/>
                </a:solidFill>
                <a:latin typeface="Arial" panose="020B0604020202020204" pitchFamily="34" charset="0"/>
                <a:cs typeface="Arial" panose="020B0604020202020204" pitchFamily="34" charset="0"/>
                <a:sym typeface="Arial"/>
              </a:rPr>
              <a:t>LOCAL CONTENT AND EXEMPTION REQUIREMENTS</a:t>
            </a:r>
            <a:endParaRPr lang="en-US" sz="1800" b="1" baseline="30000" dirty="0">
              <a:solidFill>
                <a:schemeClr val="bg1"/>
              </a:solidFill>
              <a:latin typeface="Arial"/>
              <a:cs typeface="Arial"/>
            </a:endParaRPr>
          </a:p>
        </p:txBody>
      </p:sp>
      <p:sp>
        <p:nvSpPr>
          <p:cNvPr id="26627" name="Content Placeholder 2"/>
          <p:cNvSpPr txBox="1">
            <a:spLocks/>
          </p:cNvSpPr>
          <p:nvPr/>
        </p:nvSpPr>
        <p:spPr bwMode="auto">
          <a:xfrm>
            <a:off x="0" y="974725"/>
            <a:ext cx="89408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7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7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700">
                <a:solidFill>
                  <a:schemeClr val="tx1"/>
                </a:solidFill>
                <a:latin typeface="Calibri" panose="020F0502020204030204" pitchFamily="34" charset="0"/>
              </a:defRPr>
            </a:lvl5pPr>
            <a:lvl6pPr marL="2514600" indent="-228600" defTabSz="38893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6pPr>
            <a:lvl7pPr marL="2971800" indent="-228600" defTabSz="38893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7pPr>
            <a:lvl8pPr marL="3429000" indent="-228600" defTabSz="38893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8pPr>
            <a:lvl9pPr marL="3886200" indent="-228600" defTabSz="38893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9pPr>
          </a:lstStyle>
          <a:p>
            <a:pPr algn="just" eaLnBrk="1" hangingPunct="1">
              <a:buFont typeface="Wingdings" pitchFamily="2" charset="2"/>
              <a:buChar char="q"/>
              <a:defRPr/>
            </a:pPr>
            <a:r>
              <a:rPr lang="en-ZA" sz="1800" b="1" kern="0" dirty="0">
                <a:solidFill>
                  <a:srgbClr val="FF0000"/>
                </a:solidFill>
                <a:latin typeface="Arial" panose="020B0604020202020204" pitchFamily="34" charset="0"/>
                <a:cs typeface="Arial" panose="020B0604020202020204" pitchFamily="34" charset="0"/>
              </a:rPr>
              <a:t>S. 3.10 </a:t>
            </a:r>
            <a:r>
              <a:rPr lang="en-ZA" sz="1800" kern="0" dirty="0">
                <a:solidFill>
                  <a:srgbClr val="000000"/>
                </a:solidFill>
                <a:latin typeface="Arial" panose="020B0604020202020204" pitchFamily="34" charset="0"/>
                <a:cs typeface="Arial" panose="020B0604020202020204" pitchFamily="34" charset="0"/>
              </a:rPr>
              <a:t>If the quantity of materials and/or products required cannot be wholly sourced from South African based manufacturers and/or at the designated local content threshold at any particular time, bidders should obtain written exemption from </a:t>
            </a:r>
            <a:r>
              <a:rPr lang="en-ZA" sz="1800" b="1" kern="0" dirty="0">
                <a:solidFill>
                  <a:srgbClr val="000000"/>
                </a:solidFill>
                <a:latin typeface="Arial" panose="020B0604020202020204" pitchFamily="34" charset="0"/>
                <a:cs typeface="Arial" panose="020B0604020202020204" pitchFamily="34" charset="0"/>
              </a:rPr>
              <a:t>the </a:t>
            </a:r>
            <a:r>
              <a:rPr lang="en-ZA" sz="1800" b="1" kern="0" dirty="0" err="1">
                <a:solidFill>
                  <a:srgbClr val="000000"/>
                </a:solidFill>
                <a:latin typeface="Arial" panose="020B0604020202020204" pitchFamily="34" charset="0"/>
                <a:cs typeface="Arial" panose="020B0604020202020204" pitchFamily="34" charset="0"/>
              </a:rPr>
              <a:t>dtic</a:t>
            </a:r>
            <a:r>
              <a:rPr lang="en-ZA" sz="1800" b="1" kern="0" dirty="0">
                <a:solidFill>
                  <a:srgbClr val="000000"/>
                </a:solidFill>
                <a:latin typeface="Arial" panose="020B0604020202020204" pitchFamily="34" charset="0"/>
                <a:cs typeface="Arial" panose="020B0604020202020204" pitchFamily="34" charset="0"/>
              </a:rPr>
              <a:t> </a:t>
            </a:r>
            <a:r>
              <a:rPr lang="en-ZA" sz="1800" kern="0" dirty="0">
                <a:solidFill>
                  <a:srgbClr val="000000"/>
                </a:solidFill>
                <a:latin typeface="Arial" panose="020B0604020202020204" pitchFamily="34" charset="0"/>
                <a:cs typeface="Arial" panose="020B0604020202020204" pitchFamily="34" charset="0"/>
              </a:rPr>
              <a:t>to supply the remaining portion at a lower local content threshold. </a:t>
            </a:r>
            <a:r>
              <a:rPr lang="en-ZA" sz="1800" b="1" kern="0" dirty="0">
                <a:solidFill>
                  <a:srgbClr val="000000"/>
                </a:solidFill>
                <a:latin typeface="Arial" panose="020B0604020202020204" pitchFamily="34" charset="0"/>
                <a:cs typeface="Arial" panose="020B0604020202020204" pitchFamily="34" charset="0"/>
              </a:rPr>
              <a:t>the </a:t>
            </a:r>
            <a:r>
              <a:rPr lang="en-ZA" sz="1800" b="1" kern="0" dirty="0" err="1">
                <a:solidFill>
                  <a:srgbClr val="000000"/>
                </a:solidFill>
                <a:latin typeface="Arial" panose="020B0604020202020204" pitchFamily="34" charset="0"/>
                <a:cs typeface="Arial" panose="020B0604020202020204" pitchFamily="34" charset="0"/>
              </a:rPr>
              <a:t>dtic</a:t>
            </a:r>
            <a:r>
              <a:rPr lang="en-ZA" sz="1800" kern="0" dirty="0">
                <a:solidFill>
                  <a:srgbClr val="000000"/>
                </a:solidFill>
                <a:latin typeface="Arial" panose="020B0604020202020204" pitchFamily="34" charset="0"/>
                <a:cs typeface="Arial" panose="020B0604020202020204" pitchFamily="34" charset="0"/>
              </a:rPr>
              <a:t>, in consultation with the procuring organ of state, will grant exemption on a case-by-case basis and will consider the following: </a:t>
            </a:r>
          </a:p>
          <a:p>
            <a:pPr marL="898525" lvl="1" indent="-533400" algn="just" eaLnBrk="1" hangingPunct="1">
              <a:buFontTx/>
              <a:buNone/>
              <a:defRPr/>
            </a:pPr>
            <a:r>
              <a:rPr lang="en-ZA" sz="1800" kern="0" dirty="0">
                <a:solidFill>
                  <a:srgbClr val="000000"/>
                </a:solidFill>
                <a:latin typeface="Arial" panose="020B0604020202020204" pitchFamily="34" charset="0"/>
                <a:cs typeface="Arial" panose="020B0604020202020204" pitchFamily="34" charset="0"/>
              </a:rPr>
              <a:t>•	required volumes in the particular bid;</a:t>
            </a:r>
          </a:p>
          <a:p>
            <a:pPr marL="898525" lvl="1" indent="-533400" algn="just" eaLnBrk="1" hangingPunct="1">
              <a:buFontTx/>
              <a:buNone/>
              <a:defRPr/>
            </a:pPr>
            <a:r>
              <a:rPr lang="en-ZA" sz="1800" kern="0" dirty="0">
                <a:solidFill>
                  <a:srgbClr val="000000"/>
                </a:solidFill>
                <a:latin typeface="Arial" panose="020B0604020202020204" pitchFamily="34" charset="0"/>
                <a:cs typeface="Arial" panose="020B0604020202020204" pitchFamily="34" charset="0"/>
              </a:rPr>
              <a:t>•	available collective South African industry manufacturing capacity at that time;</a:t>
            </a:r>
          </a:p>
          <a:p>
            <a:pPr marL="898525" lvl="1" indent="-533400" algn="just" eaLnBrk="1" hangingPunct="1">
              <a:buFontTx/>
              <a:buNone/>
              <a:defRPr/>
            </a:pPr>
            <a:r>
              <a:rPr lang="en-ZA" sz="1800" kern="0" dirty="0">
                <a:solidFill>
                  <a:srgbClr val="000000"/>
                </a:solidFill>
                <a:latin typeface="Arial" panose="020B0604020202020204" pitchFamily="34" charset="0"/>
                <a:cs typeface="Arial" panose="020B0604020202020204" pitchFamily="34" charset="0"/>
              </a:rPr>
              <a:t>•	delivery times; </a:t>
            </a:r>
          </a:p>
          <a:p>
            <a:pPr marL="898525" lvl="1" indent="-533400" algn="just" eaLnBrk="1" hangingPunct="1">
              <a:buFontTx/>
              <a:buNone/>
              <a:defRPr/>
            </a:pPr>
            <a:r>
              <a:rPr lang="en-ZA" sz="1800" kern="0" dirty="0">
                <a:solidFill>
                  <a:srgbClr val="000000"/>
                </a:solidFill>
                <a:latin typeface="Arial" panose="020B0604020202020204" pitchFamily="34" charset="0"/>
                <a:cs typeface="Arial" panose="020B0604020202020204" pitchFamily="34" charset="0"/>
              </a:rPr>
              <a:t>•	availability of input materials and components;</a:t>
            </a:r>
          </a:p>
          <a:p>
            <a:pPr marL="898525" lvl="1" indent="-533400" algn="just" eaLnBrk="1" hangingPunct="1">
              <a:buFontTx/>
              <a:buNone/>
              <a:defRPr/>
            </a:pPr>
            <a:r>
              <a:rPr lang="en-ZA" sz="1800" kern="0" dirty="0">
                <a:solidFill>
                  <a:srgbClr val="000000"/>
                </a:solidFill>
                <a:latin typeface="Arial" panose="020B0604020202020204" pitchFamily="34" charset="0"/>
                <a:cs typeface="Arial" panose="020B0604020202020204" pitchFamily="34" charset="0"/>
              </a:rPr>
              <a:t>•	technical considerations including operating conditions; and</a:t>
            </a:r>
          </a:p>
          <a:p>
            <a:pPr marL="898525" lvl="1" indent="-533400" algn="just" eaLnBrk="1" hangingPunct="1">
              <a:buFontTx/>
              <a:buNone/>
              <a:defRPr/>
            </a:pPr>
            <a:r>
              <a:rPr lang="en-ZA" sz="1800" kern="0" dirty="0">
                <a:solidFill>
                  <a:srgbClr val="000000"/>
                </a:solidFill>
                <a:latin typeface="Arial" panose="020B0604020202020204" pitchFamily="34" charset="0"/>
                <a:cs typeface="Arial" panose="020B0604020202020204" pitchFamily="34" charset="0"/>
              </a:rPr>
              <a:t>•	materials </a:t>
            </a:r>
          </a:p>
        </p:txBody>
      </p:sp>
    </p:spTree>
    <p:extLst>
      <p:ext uri="{BB962C8B-B14F-4D97-AF65-F5344CB8AC3E}">
        <p14:creationId xmlns:p14="http://schemas.microsoft.com/office/powerpoint/2010/main" val="3516925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a:defRPr/>
            </a:pPr>
            <a:r>
              <a:rPr lang="en-US" sz="2000" b="1" baseline="30000" dirty="0">
                <a:solidFill>
                  <a:schemeClr val="bg1"/>
                </a:solidFill>
                <a:latin typeface="Arial"/>
                <a:cs typeface="Arial"/>
              </a:rPr>
              <a:t/>
            </a:r>
            <a:br>
              <a:rPr lang="en-US" sz="2000" b="1" baseline="30000" dirty="0">
                <a:solidFill>
                  <a:schemeClr val="bg1"/>
                </a:solidFill>
                <a:latin typeface="Arial"/>
                <a:cs typeface="Arial"/>
              </a:rPr>
            </a:br>
            <a:r>
              <a:rPr lang="en-ZA" altLang="en-US" sz="2000" b="1" dirty="0" smtClean="0">
                <a:solidFill>
                  <a:schemeClr val="bg1"/>
                </a:solidFill>
                <a:latin typeface="Arial" panose="020B0604020202020204" pitchFamily="34" charset="0"/>
                <a:cs typeface="Arial" panose="020B0604020202020204" pitchFamily="34" charset="0"/>
              </a:rPr>
              <a:t>EXEMPTION PROCESS</a:t>
            </a:r>
            <a:endParaRPr lang="en-US" sz="20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fontScale="92500" lnSpcReduction="20000"/>
          </a:bodyPr>
          <a:lstStyle/>
          <a:p>
            <a:pPr marL="0" indent="0">
              <a:buClr>
                <a:srgbClr val="000000"/>
              </a:buClr>
              <a:buFontTx/>
              <a:buNone/>
              <a:defRPr/>
            </a:pPr>
            <a:r>
              <a:rPr lang="en-ZA" sz="1600" dirty="0">
                <a:solidFill>
                  <a:srgbClr val="000000"/>
                </a:solidFill>
                <a:latin typeface="Arial" panose="020B0604020202020204" pitchFamily="34" charset="0"/>
                <a:cs typeface="Arial" panose="020B0604020202020204" pitchFamily="34" charset="0"/>
              </a:rPr>
              <a:t>For Exemption Letters, bidders are to state the following in the request:</a:t>
            </a:r>
          </a:p>
          <a:p>
            <a:pPr>
              <a:buClr>
                <a:srgbClr val="000000"/>
              </a:buClr>
              <a:defRPr/>
            </a:pPr>
            <a:r>
              <a:rPr lang="en-ZA" sz="1600" dirty="0">
                <a:solidFill>
                  <a:srgbClr val="000000"/>
                </a:solidFill>
                <a:latin typeface="Arial" panose="020B0604020202020204" pitchFamily="34" charset="0"/>
                <a:cs typeface="Arial" panose="020B0604020202020204" pitchFamily="34" charset="0"/>
              </a:rPr>
              <a:t>Procuring Entity/ Government Department,</a:t>
            </a:r>
          </a:p>
          <a:p>
            <a:pPr>
              <a:buClr>
                <a:srgbClr val="000000"/>
              </a:buClr>
              <a:defRPr/>
            </a:pPr>
            <a:r>
              <a:rPr lang="en-ZA" sz="1600" dirty="0">
                <a:solidFill>
                  <a:srgbClr val="000000"/>
                </a:solidFill>
                <a:latin typeface="Arial" panose="020B0604020202020204" pitchFamily="34" charset="0"/>
                <a:cs typeface="Arial" panose="020B0604020202020204" pitchFamily="34" charset="0"/>
              </a:rPr>
              <a:t>Bid Number,</a:t>
            </a:r>
          </a:p>
          <a:p>
            <a:pPr>
              <a:buClr>
                <a:srgbClr val="000000"/>
              </a:buClr>
              <a:defRPr/>
            </a:pPr>
            <a:r>
              <a:rPr lang="en-ZA" sz="1600" dirty="0">
                <a:solidFill>
                  <a:srgbClr val="000000"/>
                </a:solidFill>
                <a:latin typeface="Arial" panose="020B0604020202020204" pitchFamily="34" charset="0"/>
                <a:cs typeface="Arial" panose="020B0604020202020204" pitchFamily="34" charset="0"/>
              </a:rPr>
              <a:t>Closing date,</a:t>
            </a:r>
          </a:p>
          <a:p>
            <a:pPr>
              <a:buClr>
                <a:srgbClr val="000000"/>
              </a:buClr>
              <a:defRPr/>
            </a:pPr>
            <a:r>
              <a:rPr lang="en-ZA" sz="1600" dirty="0">
                <a:solidFill>
                  <a:srgbClr val="000000"/>
                </a:solidFill>
                <a:latin typeface="Arial" panose="020B0604020202020204" pitchFamily="34" charset="0"/>
                <a:cs typeface="Arial" panose="020B0604020202020204" pitchFamily="34" charset="0"/>
              </a:rPr>
              <a:t>Item(s) for which the exemption is being requested for, </a:t>
            </a:r>
          </a:p>
          <a:p>
            <a:pPr>
              <a:buClr>
                <a:srgbClr val="000000"/>
              </a:buClr>
              <a:defRPr/>
            </a:pPr>
            <a:r>
              <a:rPr lang="en-ZA" sz="1600" dirty="0">
                <a:solidFill>
                  <a:srgbClr val="000000"/>
                </a:solidFill>
                <a:latin typeface="Arial" panose="020B0604020202020204" pitchFamily="34" charset="0"/>
                <a:cs typeface="Arial" panose="020B0604020202020204" pitchFamily="34" charset="0"/>
              </a:rPr>
              <a:t>Description of the goods, services or works for which the requested exemption item will be used for ( attach detailed specification for item),</a:t>
            </a:r>
          </a:p>
          <a:p>
            <a:pPr>
              <a:buClr>
                <a:srgbClr val="000000"/>
              </a:buClr>
              <a:defRPr/>
            </a:pPr>
            <a:r>
              <a:rPr lang="en-ZA" sz="1600" dirty="0">
                <a:solidFill>
                  <a:srgbClr val="000000"/>
                </a:solidFill>
                <a:latin typeface="Arial" panose="020B0604020202020204" pitchFamily="34" charset="0"/>
                <a:cs typeface="Arial" panose="020B0604020202020204" pitchFamily="34" charset="0"/>
              </a:rPr>
              <a:t>Reason for the request.</a:t>
            </a:r>
          </a:p>
          <a:p>
            <a:pPr marL="0" indent="0">
              <a:buClr>
                <a:srgbClr val="000000"/>
              </a:buClr>
              <a:buFontTx/>
              <a:buNone/>
              <a:defRPr/>
            </a:pPr>
            <a:endParaRPr lang="en-ZA" sz="1600" dirty="0">
              <a:solidFill>
                <a:srgbClr val="000000"/>
              </a:solidFill>
              <a:latin typeface="Arial" panose="020B0604020202020204" pitchFamily="34" charset="0"/>
              <a:cs typeface="Arial" panose="020B0604020202020204" pitchFamily="34" charset="0"/>
            </a:endParaRPr>
          </a:p>
          <a:p>
            <a:pPr marL="0" indent="0">
              <a:buClr>
                <a:srgbClr val="000000"/>
              </a:buClr>
              <a:buFontTx/>
              <a:buNone/>
              <a:defRPr/>
            </a:pPr>
            <a:r>
              <a:rPr lang="en-ZA" sz="1600" dirty="0">
                <a:solidFill>
                  <a:srgbClr val="000000"/>
                </a:solidFill>
                <a:latin typeface="Arial" panose="020B0604020202020204" pitchFamily="34" charset="0"/>
                <a:cs typeface="Arial" panose="020B0604020202020204" pitchFamily="34" charset="0"/>
              </a:rPr>
              <a:t>Attention to:</a:t>
            </a:r>
          </a:p>
          <a:p>
            <a:pPr marL="0" indent="0">
              <a:buClr>
                <a:srgbClr val="000000"/>
              </a:buClr>
              <a:buFontTx/>
              <a:buNone/>
              <a:defRPr/>
            </a:pPr>
            <a:r>
              <a:rPr lang="en-US" sz="1600" dirty="0" err="1">
                <a:solidFill>
                  <a:srgbClr val="000000"/>
                </a:solidFill>
                <a:latin typeface="Arial" panose="020B0604020202020204" pitchFamily="34" charset="0"/>
                <a:cs typeface="Arial" panose="020B0604020202020204" pitchFamily="34" charset="0"/>
              </a:rPr>
              <a:t>Dr</a:t>
            </a:r>
            <a:r>
              <a:rPr lang="en-US" sz="1600" dirty="0">
                <a:solidFill>
                  <a:srgbClr val="000000"/>
                </a:solidFill>
                <a:latin typeface="Arial" panose="020B0604020202020204" pitchFamily="34" charset="0"/>
                <a:cs typeface="Arial" panose="020B0604020202020204" pitchFamily="34" charset="0"/>
              </a:rPr>
              <a:t> Tebogo Makube </a:t>
            </a:r>
          </a:p>
          <a:p>
            <a:pPr marL="0" indent="0">
              <a:buClr>
                <a:srgbClr val="000000"/>
              </a:buClr>
              <a:buFontTx/>
              <a:buNone/>
              <a:defRPr/>
            </a:pPr>
            <a:r>
              <a:rPr lang="en-US" sz="1600" dirty="0">
                <a:solidFill>
                  <a:srgbClr val="000000"/>
                </a:solidFill>
                <a:latin typeface="Arial" panose="020B0604020202020204" pitchFamily="34" charset="0"/>
                <a:cs typeface="Arial" panose="020B0604020202020204" pitchFamily="34" charset="0"/>
              </a:rPr>
              <a:t>Chief Director: Industrial Procurement Unit</a:t>
            </a:r>
          </a:p>
          <a:p>
            <a:pPr marL="0" indent="0">
              <a:buClr>
                <a:srgbClr val="000000"/>
              </a:buClr>
              <a:buFontTx/>
              <a:buNone/>
              <a:defRPr/>
            </a:pPr>
            <a:r>
              <a:rPr lang="en-US" sz="1600" dirty="0">
                <a:solidFill>
                  <a:srgbClr val="000000"/>
                </a:solidFill>
                <a:latin typeface="Arial" panose="020B0604020202020204" pitchFamily="34" charset="0"/>
                <a:cs typeface="Arial" panose="020B0604020202020204" pitchFamily="34" charset="0"/>
              </a:rPr>
              <a:t>Email: </a:t>
            </a:r>
            <a:r>
              <a:rPr lang="en-US" sz="1600" dirty="0">
                <a:solidFill>
                  <a:srgbClr val="000000"/>
                </a:solidFill>
                <a:latin typeface="Arial" panose="020B0604020202020204" pitchFamily="34" charset="0"/>
                <a:cs typeface="Arial" panose="020B0604020202020204" pitchFamily="34" charset="0"/>
                <a:hlinkClick r:id="rId3"/>
              </a:rPr>
              <a:t>TMakube@thedti.gov.za</a:t>
            </a:r>
            <a:endParaRPr lang="en-US" sz="1600" dirty="0">
              <a:solidFill>
                <a:srgbClr val="000000"/>
              </a:solidFill>
              <a:latin typeface="Arial" panose="020B0604020202020204" pitchFamily="34" charset="0"/>
              <a:cs typeface="Arial" panose="020B0604020202020204" pitchFamily="34" charset="0"/>
            </a:endParaRPr>
          </a:p>
          <a:p>
            <a:pPr marL="0" indent="0">
              <a:buClr>
                <a:srgbClr val="000000"/>
              </a:buClr>
              <a:buFontTx/>
              <a:buNone/>
              <a:defRPr/>
            </a:pPr>
            <a:r>
              <a:rPr lang="en-US" sz="1600" dirty="0">
                <a:solidFill>
                  <a:srgbClr val="000000"/>
                </a:solidFill>
                <a:latin typeface="Arial" panose="020B0604020202020204" pitchFamily="34" charset="0"/>
                <a:cs typeface="Arial" panose="020B0604020202020204" pitchFamily="34" charset="0"/>
              </a:rPr>
              <a:t>Tel: 012 394 3927</a:t>
            </a:r>
          </a:p>
        </p:txBody>
      </p:sp>
    </p:spTree>
    <p:extLst>
      <p:ext uri="{BB962C8B-B14F-4D97-AF65-F5344CB8AC3E}">
        <p14:creationId xmlns:p14="http://schemas.microsoft.com/office/powerpoint/2010/main" val="144477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a:defRPr/>
            </a:pPr>
            <a:r>
              <a:rPr lang="en-US" sz="2000" b="1" baseline="30000" dirty="0">
                <a:solidFill>
                  <a:schemeClr val="bg1"/>
                </a:solidFill>
                <a:latin typeface="Arial"/>
                <a:cs typeface="Arial"/>
              </a:rPr>
              <a:t/>
            </a:r>
            <a:br>
              <a:rPr lang="en-US" sz="2000" b="1" baseline="30000" dirty="0">
                <a:solidFill>
                  <a:schemeClr val="bg1"/>
                </a:solidFill>
                <a:latin typeface="Arial"/>
                <a:cs typeface="Arial"/>
              </a:rPr>
            </a:br>
            <a:r>
              <a:rPr lang="en-ZA" sz="2000" b="1" dirty="0" smtClean="0">
                <a:solidFill>
                  <a:schemeClr val="bg1"/>
                </a:solidFill>
                <a:latin typeface="Arial" panose="020B0604020202020204" pitchFamily="34" charset="0"/>
                <a:cs typeface="Arial" panose="020B0604020202020204" pitchFamily="34" charset="0"/>
              </a:rPr>
              <a:t>SBD 6.2</a:t>
            </a:r>
            <a:endParaRPr lang="en-US" sz="2000" b="1" baseline="30000" dirty="0">
              <a:solidFill>
                <a:schemeClr val="bg1"/>
              </a:solidFill>
              <a:latin typeface="Arial"/>
              <a:cs typeface="Arial"/>
            </a:endParaRPr>
          </a:p>
        </p:txBody>
      </p:sp>
      <p:pic>
        <p:nvPicPr>
          <p:cNvPr id="2" name="Content Placeholder 1"/>
          <p:cNvPicPr>
            <a:picLocks noGrp="1" noChangeAspect="1"/>
          </p:cNvPicPr>
          <p:nvPr>
            <p:ph idx="1"/>
          </p:nvPr>
        </p:nvPicPr>
        <p:blipFill>
          <a:blip r:embed="rId3"/>
          <a:stretch>
            <a:fillRect/>
          </a:stretch>
        </p:blipFill>
        <p:spPr>
          <a:xfrm>
            <a:off x="1099577" y="1333500"/>
            <a:ext cx="6944846" cy="3498850"/>
          </a:xfrm>
          <a:prstGeom prst="rect">
            <a:avLst/>
          </a:prstGeom>
        </p:spPr>
      </p:pic>
      <p:pic>
        <p:nvPicPr>
          <p:cNvPr id="3" name="Picture 2"/>
          <p:cNvPicPr>
            <a:picLocks noChangeAspect="1"/>
          </p:cNvPicPr>
          <p:nvPr/>
        </p:nvPicPr>
        <p:blipFill>
          <a:blip r:embed="rId4"/>
          <a:stretch>
            <a:fillRect/>
          </a:stretch>
        </p:blipFill>
        <p:spPr>
          <a:xfrm>
            <a:off x="0" y="1181100"/>
            <a:ext cx="8882642" cy="745671"/>
          </a:xfrm>
          <a:prstGeom prst="rect">
            <a:avLst/>
          </a:prstGeom>
        </p:spPr>
      </p:pic>
    </p:spTree>
    <p:extLst>
      <p:ext uri="{BB962C8B-B14F-4D97-AF65-F5344CB8AC3E}">
        <p14:creationId xmlns:p14="http://schemas.microsoft.com/office/powerpoint/2010/main" val="2881934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273" y="67318"/>
            <a:ext cx="7937889" cy="8117403"/>
          </a:xfrm>
          <a:prstGeom prst="rect">
            <a:avLst/>
          </a:prstGeom>
        </p:spPr>
      </p:pic>
    </p:spTree>
    <p:extLst>
      <p:ext uri="{BB962C8B-B14F-4D97-AF65-F5344CB8AC3E}">
        <p14:creationId xmlns:p14="http://schemas.microsoft.com/office/powerpoint/2010/main" val="3229660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a:defRPr/>
            </a:pPr>
            <a:r>
              <a:rPr lang="en-US" sz="2000" b="1" baseline="30000" dirty="0">
                <a:solidFill>
                  <a:schemeClr val="bg1"/>
                </a:solidFill>
                <a:latin typeface="Arial"/>
                <a:cs typeface="Arial"/>
              </a:rPr>
              <a:t/>
            </a:r>
            <a:br>
              <a:rPr lang="en-US" sz="2000" b="1" baseline="30000" dirty="0">
                <a:solidFill>
                  <a:schemeClr val="bg1"/>
                </a:solidFill>
                <a:latin typeface="Arial"/>
                <a:cs typeface="Arial"/>
              </a:rPr>
            </a:br>
            <a:r>
              <a:rPr lang="en-ZA" sz="2000" b="1" dirty="0" smtClean="0">
                <a:solidFill>
                  <a:schemeClr val="bg1"/>
                </a:solidFill>
                <a:latin typeface="Arial" panose="020B0604020202020204" pitchFamily="34" charset="0"/>
                <a:cs typeface="Arial" panose="020B0604020202020204" pitchFamily="34" charset="0"/>
              </a:rPr>
              <a:t>ANNEXURE D</a:t>
            </a:r>
            <a:endParaRPr lang="en-US" sz="2000" b="1" baseline="30000" dirty="0">
              <a:solidFill>
                <a:schemeClr val="bg1"/>
              </a:solidFill>
              <a:latin typeface="Arial"/>
              <a:cs typeface="Arial"/>
            </a:endParaRPr>
          </a:p>
        </p:txBody>
      </p:sp>
      <p:pic>
        <p:nvPicPr>
          <p:cNvPr id="6" name="Content Placeholder 5"/>
          <p:cNvPicPr>
            <a:picLocks noGrp="1" noChangeAspect="1"/>
          </p:cNvPicPr>
          <p:nvPr>
            <p:ph idx="1"/>
          </p:nvPr>
        </p:nvPicPr>
        <p:blipFill>
          <a:blip r:embed="rId3"/>
          <a:stretch>
            <a:fillRect/>
          </a:stretch>
        </p:blipFill>
        <p:spPr>
          <a:xfrm>
            <a:off x="1666934" y="1333500"/>
            <a:ext cx="5810131" cy="3771900"/>
          </a:xfrm>
          <a:prstGeom prst="rect">
            <a:avLst/>
          </a:prstGeom>
        </p:spPr>
      </p:pic>
    </p:spTree>
    <p:extLst>
      <p:ext uri="{BB962C8B-B14F-4D97-AF65-F5344CB8AC3E}">
        <p14:creationId xmlns:p14="http://schemas.microsoft.com/office/powerpoint/2010/main" val="2210827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a:defRPr/>
            </a:pPr>
            <a:r>
              <a:rPr lang="en-US" sz="2400" b="1" baseline="30000" dirty="0">
                <a:solidFill>
                  <a:schemeClr val="bg1"/>
                </a:solidFill>
                <a:latin typeface="Arial"/>
                <a:cs typeface="Arial"/>
              </a:rPr>
              <a:t/>
            </a:r>
            <a:br>
              <a:rPr lang="en-US" sz="2400" b="1" baseline="30000" dirty="0">
                <a:solidFill>
                  <a:schemeClr val="bg1"/>
                </a:solidFill>
                <a:latin typeface="Arial"/>
                <a:cs typeface="Arial"/>
              </a:rPr>
            </a:br>
            <a:r>
              <a:rPr lang="en-ZA" sz="2400" b="1" dirty="0" smtClean="0">
                <a:solidFill>
                  <a:schemeClr val="bg1"/>
                </a:solidFill>
                <a:latin typeface="Arial" panose="020B0604020202020204" pitchFamily="34" charset="0"/>
                <a:cs typeface="Arial" panose="020B0604020202020204" pitchFamily="34" charset="0"/>
              </a:rPr>
              <a:t>ANNEXURE E</a:t>
            </a:r>
            <a:endParaRPr lang="en-US" sz="2400" b="1" baseline="30000" dirty="0">
              <a:solidFill>
                <a:schemeClr val="bg1"/>
              </a:solidFill>
              <a:latin typeface="Arial"/>
              <a:cs typeface="Arial"/>
            </a:endParaRPr>
          </a:p>
        </p:txBody>
      </p:sp>
      <p:pic>
        <p:nvPicPr>
          <p:cNvPr id="2" name="Content Placeholder 1"/>
          <p:cNvPicPr>
            <a:picLocks noGrp="1" noChangeAspect="1"/>
          </p:cNvPicPr>
          <p:nvPr>
            <p:ph idx="1"/>
          </p:nvPr>
        </p:nvPicPr>
        <p:blipFill>
          <a:blip r:embed="rId3"/>
          <a:stretch>
            <a:fillRect/>
          </a:stretch>
        </p:blipFill>
        <p:spPr>
          <a:xfrm>
            <a:off x="1207427" y="1333500"/>
            <a:ext cx="6729145" cy="3771900"/>
          </a:xfrm>
          <a:prstGeom prst="rect">
            <a:avLst/>
          </a:prstGeom>
        </p:spPr>
      </p:pic>
    </p:spTree>
    <p:extLst>
      <p:ext uri="{BB962C8B-B14F-4D97-AF65-F5344CB8AC3E}">
        <p14:creationId xmlns:p14="http://schemas.microsoft.com/office/powerpoint/2010/main" val="2444813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301446" cy="952500"/>
          </a:xfrm>
          <a:solidFill>
            <a:schemeClr val="accent6">
              <a:lumMod val="75000"/>
            </a:schemeClr>
          </a:solidFill>
        </p:spPr>
        <p:txBody>
          <a:bodyPr rtlCol="0">
            <a:normAutofit/>
          </a:bodyPr>
          <a:lstStyle/>
          <a:p>
            <a:pPr>
              <a:defRPr/>
            </a:pPr>
            <a:r>
              <a:rPr lang="en-US" sz="2000" b="1" baseline="30000" dirty="0">
                <a:solidFill>
                  <a:schemeClr val="bg1"/>
                </a:solidFill>
                <a:latin typeface="Arial"/>
                <a:cs typeface="Arial"/>
              </a:rPr>
              <a:t/>
            </a:r>
            <a:br>
              <a:rPr lang="en-US" sz="2000" b="1" baseline="30000" dirty="0">
                <a:solidFill>
                  <a:schemeClr val="bg1"/>
                </a:solidFill>
                <a:latin typeface="Arial"/>
                <a:cs typeface="Arial"/>
              </a:rPr>
            </a:br>
            <a:r>
              <a:rPr lang="en-ZA" sz="2000" b="1" dirty="0" smtClean="0">
                <a:solidFill>
                  <a:schemeClr val="bg1"/>
                </a:solidFill>
                <a:latin typeface="Arial" panose="020B0604020202020204" pitchFamily="34" charset="0"/>
                <a:cs typeface="Arial" panose="020B0604020202020204" pitchFamily="34" charset="0"/>
              </a:rPr>
              <a:t>ANNEXURE C</a:t>
            </a:r>
            <a:endParaRPr lang="en-US" sz="2000" b="1" baseline="30000" dirty="0">
              <a:solidFill>
                <a:schemeClr val="bg1"/>
              </a:solidFill>
              <a:latin typeface="Arial"/>
              <a:cs typeface="Arial"/>
            </a:endParaRPr>
          </a:p>
        </p:txBody>
      </p:sp>
      <p:pic>
        <p:nvPicPr>
          <p:cNvPr id="2" name="Content Placeholder 1"/>
          <p:cNvPicPr>
            <a:picLocks noGrp="1" noChangeAspect="1"/>
          </p:cNvPicPr>
          <p:nvPr>
            <p:ph idx="1"/>
          </p:nvPr>
        </p:nvPicPr>
        <p:blipFill>
          <a:blip r:embed="rId3"/>
          <a:stretch>
            <a:fillRect/>
          </a:stretch>
        </p:blipFill>
        <p:spPr>
          <a:xfrm>
            <a:off x="690885" y="1333500"/>
            <a:ext cx="7762229" cy="3771900"/>
          </a:xfrm>
          <a:prstGeom prst="rect">
            <a:avLst/>
          </a:prstGeom>
        </p:spPr>
      </p:pic>
    </p:spTree>
    <p:extLst>
      <p:ext uri="{BB962C8B-B14F-4D97-AF65-F5344CB8AC3E}">
        <p14:creationId xmlns:p14="http://schemas.microsoft.com/office/powerpoint/2010/main" val="1484836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eaLnBrk="1" hangingPunct="1">
              <a:defRPr/>
            </a:pPr>
            <a:r>
              <a:rPr lang="en-US" sz="2000" b="1" baseline="30000" dirty="0">
                <a:solidFill>
                  <a:schemeClr val="bg1"/>
                </a:solidFill>
                <a:latin typeface="Arial"/>
                <a:cs typeface="Arial"/>
              </a:rPr>
              <a:t/>
            </a:r>
            <a:br>
              <a:rPr lang="en-US" sz="2000" b="1" baseline="30000" dirty="0">
                <a:solidFill>
                  <a:schemeClr val="bg1"/>
                </a:solidFill>
                <a:latin typeface="Arial"/>
                <a:cs typeface="Arial"/>
              </a:rPr>
            </a:br>
            <a:r>
              <a:rPr lang="en-US" sz="2000" b="1" baseline="30000" dirty="0" smtClean="0">
                <a:solidFill>
                  <a:schemeClr val="bg1"/>
                </a:solidFill>
                <a:latin typeface="Arial"/>
                <a:cs typeface="Arial"/>
              </a:rPr>
              <a:t>CONTENTS</a:t>
            </a:r>
            <a:endParaRPr lang="en-US" sz="2000" b="1" baseline="30000" dirty="0">
              <a:solidFill>
                <a:schemeClr val="bg1"/>
              </a:solidFill>
              <a:latin typeface="Arial"/>
              <a:cs typeface="Arial"/>
            </a:endParaRPr>
          </a:p>
        </p:txBody>
      </p:sp>
      <p:sp>
        <p:nvSpPr>
          <p:cNvPr id="7" name="Content Placeholder 2">
            <a:extLst>
              <a:ext uri="{FF2B5EF4-FFF2-40B4-BE49-F238E27FC236}">
                <a16:creationId xmlns:a16="http://schemas.microsoft.com/office/drawing/2014/main" id="{169BB36B-EABA-494A-944F-B97174EEA78B}"/>
              </a:ext>
            </a:extLst>
          </p:cNvPr>
          <p:cNvSpPr txBox="1">
            <a:spLocks/>
          </p:cNvSpPr>
          <p:nvPr/>
        </p:nvSpPr>
        <p:spPr>
          <a:xfrm>
            <a:off x="4711700" y="1507331"/>
            <a:ext cx="3975100" cy="3133725"/>
          </a:xfrm>
          <a:prstGeom prst="rect">
            <a:avLst/>
          </a:prstGeom>
        </p:spPr>
        <p:txBody>
          <a:bodyPr vert="horz" lIns="77925" tIns="38963" rIns="77925" bIns="38963" rtlCol="0">
            <a:normAutofit/>
          </a:bodyPr>
          <a:lstStyle>
            <a:lvl1pPr marL="292219" indent="-292219" algn="l" defTabSz="389626" rtl="0" eaLnBrk="1" latinLnBrk="0" hangingPunct="1">
              <a:spcBef>
                <a:spcPct val="20000"/>
              </a:spcBef>
              <a:buFont typeface="Arial"/>
              <a:buChar char="•"/>
              <a:defRPr sz="2700" kern="1200">
                <a:solidFill>
                  <a:schemeClr val="tx1"/>
                </a:solidFill>
                <a:latin typeface="+mn-lt"/>
                <a:ea typeface="+mn-ea"/>
                <a:cs typeface="+mn-cs"/>
              </a:defRPr>
            </a:lvl1pPr>
            <a:lvl2pPr marL="633142" indent="-243516" algn="l" defTabSz="389626" rtl="0" eaLnBrk="1" latinLnBrk="0" hangingPunct="1">
              <a:spcBef>
                <a:spcPct val="20000"/>
              </a:spcBef>
              <a:buFont typeface="Arial"/>
              <a:buChar char="–"/>
              <a:defRPr sz="2400" kern="1200">
                <a:solidFill>
                  <a:schemeClr val="tx1"/>
                </a:solidFill>
                <a:latin typeface="+mn-lt"/>
                <a:ea typeface="+mn-ea"/>
                <a:cs typeface="+mn-cs"/>
              </a:defRPr>
            </a:lvl2pPr>
            <a:lvl3pPr marL="974065" indent="-194813" algn="l" defTabSz="389626" rtl="0" eaLnBrk="1" latinLnBrk="0" hangingPunct="1">
              <a:spcBef>
                <a:spcPct val="20000"/>
              </a:spcBef>
              <a:buFont typeface="Arial"/>
              <a:buChar char="•"/>
              <a:defRPr sz="20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700" kern="1200">
                <a:solidFill>
                  <a:schemeClr val="tx1"/>
                </a:solidFill>
                <a:latin typeface="+mn-lt"/>
                <a:ea typeface="+mn-ea"/>
                <a:cs typeface="+mn-cs"/>
              </a:defRPr>
            </a:lvl4pPr>
            <a:lvl5pPr marL="1753316" indent="-194813" algn="l" defTabSz="389626" rtl="0" eaLnBrk="1" latinLnBrk="0" hangingPunct="1">
              <a:spcBef>
                <a:spcPct val="20000"/>
              </a:spcBef>
              <a:buFont typeface="Arial"/>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defTabSz="844083" fontAlgn="auto">
              <a:lnSpc>
                <a:spcPct val="200000"/>
              </a:lnSpc>
              <a:spcBef>
                <a:spcPts val="738"/>
              </a:spcBef>
              <a:spcAft>
                <a:spcPts val="0"/>
              </a:spcAft>
              <a:buFont typeface="Wingdings" panose="05000000000000000000" pitchFamily="2" charset="2"/>
              <a:buChar char="q"/>
              <a:defRPr/>
            </a:pPr>
            <a:r>
              <a:rPr lang="en-ZA" sz="1200" b="1" dirty="0">
                <a:latin typeface="Arial" charset="0"/>
              </a:rPr>
              <a:t>POLICY AND REGULATORY </a:t>
            </a:r>
            <a:r>
              <a:rPr lang="en-ZA" sz="1200" b="1" dirty="0" smtClean="0">
                <a:latin typeface="Arial" charset="0"/>
              </a:rPr>
              <a:t>CONTEXT</a:t>
            </a:r>
            <a:endParaRPr lang="en-ZA" sz="1200" b="1" dirty="0">
              <a:latin typeface="Arial" charset="0"/>
            </a:endParaRPr>
          </a:p>
          <a:p>
            <a:pPr defTabSz="844083" fontAlgn="auto">
              <a:lnSpc>
                <a:spcPct val="200000"/>
              </a:lnSpc>
              <a:spcBef>
                <a:spcPts val="738"/>
              </a:spcBef>
              <a:spcAft>
                <a:spcPts val="0"/>
              </a:spcAft>
              <a:buFont typeface="Wingdings" panose="05000000000000000000" pitchFamily="2" charset="2"/>
              <a:buChar char="q"/>
              <a:defRPr/>
            </a:pPr>
            <a:r>
              <a:rPr lang="en-ZA" sz="1200" b="1" dirty="0">
                <a:latin typeface="Arial" charset="0"/>
              </a:rPr>
              <a:t>LIST OF DESIGNATED PRODUCTS</a:t>
            </a:r>
          </a:p>
          <a:p>
            <a:pPr defTabSz="844083" fontAlgn="auto">
              <a:lnSpc>
                <a:spcPct val="200000"/>
              </a:lnSpc>
              <a:spcBef>
                <a:spcPts val="738"/>
              </a:spcBef>
              <a:spcAft>
                <a:spcPts val="0"/>
              </a:spcAft>
              <a:buFont typeface="Wingdings" panose="05000000000000000000" pitchFamily="2" charset="2"/>
              <a:buChar char="q"/>
              <a:defRPr/>
            </a:pPr>
            <a:r>
              <a:rPr lang="en-ZA" sz="1200" b="1" dirty="0">
                <a:latin typeface="Arial" charset="0"/>
              </a:rPr>
              <a:t>IMPLEMENTATION OF LOCAL CONTENT </a:t>
            </a:r>
            <a:r>
              <a:rPr lang="en-ZA" sz="1200" b="1" dirty="0" smtClean="0">
                <a:latin typeface="Arial" charset="0"/>
              </a:rPr>
              <a:t>IN PROCUREMENT OF FIRE FIGHTING VEHICLES</a:t>
            </a:r>
            <a:endParaRPr lang="en-ZA" sz="1200" b="1" dirty="0">
              <a:latin typeface="Arial" charset="0"/>
            </a:endParaRPr>
          </a:p>
          <a:p>
            <a:pPr defTabSz="844083" fontAlgn="auto">
              <a:lnSpc>
                <a:spcPct val="200000"/>
              </a:lnSpc>
              <a:spcBef>
                <a:spcPts val="738"/>
              </a:spcBef>
              <a:spcAft>
                <a:spcPts val="0"/>
              </a:spcAft>
              <a:buFont typeface="Wingdings" panose="05000000000000000000" pitchFamily="2" charset="2"/>
              <a:buChar char="q"/>
              <a:defRPr/>
            </a:pPr>
            <a:r>
              <a:rPr lang="en-US" sz="1200" b="1" dirty="0">
                <a:latin typeface="Arial" charset="0"/>
              </a:rPr>
              <a:t>DOCUMENTS FOR LOCAL CONTENT </a:t>
            </a:r>
            <a:r>
              <a:rPr lang="en-US" sz="1200" b="1" dirty="0" smtClean="0">
                <a:latin typeface="Arial" charset="0"/>
              </a:rPr>
              <a:t>DECLARATION</a:t>
            </a:r>
          </a:p>
          <a:p>
            <a:pPr defTabSz="844083" fontAlgn="auto">
              <a:lnSpc>
                <a:spcPct val="200000"/>
              </a:lnSpc>
              <a:spcBef>
                <a:spcPts val="738"/>
              </a:spcBef>
              <a:spcAft>
                <a:spcPts val="0"/>
              </a:spcAft>
              <a:buFont typeface="Wingdings" panose="05000000000000000000" pitchFamily="2" charset="2"/>
              <a:buChar char="q"/>
              <a:defRPr/>
            </a:pPr>
            <a:r>
              <a:rPr lang="en-US" sz="1200" b="1" dirty="0" smtClean="0">
                <a:latin typeface="Arial" charset="0"/>
              </a:rPr>
              <a:t>EXEMPTION PROCESS</a:t>
            </a:r>
            <a:endParaRPr lang="en-ZA" sz="1200" b="1" dirty="0">
              <a:latin typeface="Arial" charset="0"/>
            </a:endParaRPr>
          </a:p>
          <a:p>
            <a:pPr marL="0" indent="0" algn="just">
              <a:buNone/>
              <a:defRPr/>
            </a:pPr>
            <a:endParaRPr lang="en-US" altLang="en-US" sz="1200" b="1"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endParaRPr lang="en-US" altLang="en-US" sz="1200" b="1" baseline="300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8" name="Picture 2" descr="DSC_0268.JPG">
            <a:extLst>
              <a:ext uri="{FF2B5EF4-FFF2-40B4-BE49-F238E27FC236}">
                <a16:creationId xmlns:a16="http://schemas.microsoft.com/office/drawing/2014/main" id="{A6A3BC8A-5E89-C745-B2E7-28FA52BFA6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7331"/>
            <a:ext cx="40322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974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67">
                <a:solidFill>
                  <a:schemeClr val="tx1"/>
                </a:solidFill>
                <a:latin typeface="Times" panose="02020603050405020304" pitchFamily="18" charset="0"/>
              </a:defRPr>
            </a:lvl1pPr>
            <a:lvl2pPr marL="619100" indent="-238115">
              <a:spcBef>
                <a:spcPct val="20000"/>
              </a:spcBef>
              <a:buChar char="–"/>
              <a:defRPr sz="2333">
                <a:solidFill>
                  <a:schemeClr val="tx1"/>
                </a:solidFill>
                <a:latin typeface="Times" panose="02020603050405020304" pitchFamily="18" charset="0"/>
              </a:defRPr>
            </a:lvl2pPr>
            <a:lvl3pPr marL="952462" indent="-190492">
              <a:spcBef>
                <a:spcPct val="20000"/>
              </a:spcBef>
              <a:buChar char="•"/>
              <a:defRPr sz="2000">
                <a:solidFill>
                  <a:schemeClr val="tx1"/>
                </a:solidFill>
                <a:latin typeface="Times" panose="02020603050405020304" pitchFamily="18" charset="0"/>
              </a:defRPr>
            </a:lvl3pPr>
            <a:lvl4pPr marL="1333447" indent="-190492">
              <a:spcBef>
                <a:spcPct val="20000"/>
              </a:spcBef>
              <a:buChar char="–"/>
              <a:defRPr sz="1667">
                <a:solidFill>
                  <a:schemeClr val="tx1"/>
                </a:solidFill>
                <a:latin typeface="Times" panose="02020603050405020304" pitchFamily="18" charset="0"/>
              </a:defRPr>
            </a:lvl4pPr>
            <a:lvl5pPr marL="1714431" indent="-190492">
              <a:spcBef>
                <a:spcPct val="20000"/>
              </a:spcBef>
              <a:buChar char="»"/>
              <a:defRPr sz="1667">
                <a:solidFill>
                  <a:schemeClr val="tx1"/>
                </a:solidFill>
                <a:latin typeface="Times" panose="02020603050405020304" pitchFamily="18" charset="0"/>
              </a:defRPr>
            </a:lvl5pPr>
            <a:lvl6pPr marL="2095416" indent="-190492" eaLnBrk="0" fontAlgn="base" hangingPunct="0">
              <a:spcBef>
                <a:spcPct val="20000"/>
              </a:spcBef>
              <a:spcAft>
                <a:spcPct val="0"/>
              </a:spcAft>
              <a:buChar char="»"/>
              <a:defRPr sz="1667">
                <a:solidFill>
                  <a:schemeClr val="tx1"/>
                </a:solidFill>
                <a:latin typeface="Times" panose="02020603050405020304" pitchFamily="18" charset="0"/>
              </a:defRPr>
            </a:lvl6pPr>
            <a:lvl7pPr marL="2476401" indent="-190492" eaLnBrk="0" fontAlgn="base" hangingPunct="0">
              <a:spcBef>
                <a:spcPct val="20000"/>
              </a:spcBef>
              <a:spcAft>
                <a:spcPct val="0"/>
              </a:spcAft>
              <a:buChar char="»"/>
              <a:defRPr sz="1667">
                <a:solidFill>
                  <a:schemeClr val="tx1"/>
                </a:solidFill>
                <a:latin typeface="Times" panose="02020603050405020304" pitchFamily="18" charset="0"/>
              </a:defRPr>
            </a:lvl7pPr>
            <a:lvl8pPr marL="2857386" indent="-190492" eaLnBrk="0" fontAlgn="base" hangingPunct="0">
              <a:spcBef>
                <a:spcPct val="20000"/>
              </a:spcBef>
              <a:spcAft>
                <a:spcPct val="0"/>
              </a:spcAft>
              <a:buChar char="»"/>
              <a:defRPr sz="1667">
                <a:solidFill>
                  <a:schemeClr val="tx1"/>
                </a:solidFill>
                <a:latin typeface="Times" panose="02020603050405020304" pitchFamily="18" charset="0"/>
              </a:defRPr>
            </a:lvl8pPr>
            <a:lvl9pPr marL="3238370" indent="-190492" eaLnBrk="0" fontAlgn="base" hangingPunct="0">
              <a:spcBef>
                <a:spcPct val="20000"/>
              </a:spcBef>
              <a:spcAft>
                <a:spcPct val="0"/>
              </a:spcAft>
              <a:buChar char="»"/>
              <a:defRPr sz="1667">
                <a:solidFill>
                  <a:schemeClr val="tx1"/>
                </a:solidFill>
                <a:latin typeface="Times" panose="02020603050405020304" pitchFamily="18" charset="0"/>
              </a:defRPr>
            </a:lvl9pPr>
          </a:lstStyle>
          <a:p>
            <a:pPr>
              <a:spcBef>
                <a:spcPct val="0"/>
              </a:spcBef>
              <a:buFontTx/>
              <a:buNone/>
            </a:pPr>
            <a:fld id="{697FABAC-6EB0-4C8A-85D2-9F9AE9BC69D5}" type="slidenum">
              <a:rPr lang="en-US" altLang="en-US" sz="1167">
                <a:solidFill>
                  <a:srgbClr val="000000"/>
                </a:solidFill>
                <a:latin typeface="Trebuchet MS" panose="020B0603020202020204" pitchFamily="34" charset="0"/>
              </a:rPr>
              <a:pPr>
                <a:spcBef>
                  <a:spcPct val="0"/>
                </a:spcBef>
                <a:buFontTx/>
                <a:buNone/>
              </a:pPr>
              <a:t>20</a:t>
            </a:fld>
            <a:endParaRPr lang="en-US" altLang="en-US" sz="1167">
              <a:solidFill>
                <a:srgbClr val="000000"/>
              </a:solidFill>
              <a:latin typeface="Trebuchet MS" panose="020B0603020202020204" pitchFamily="34" charset="0"/>
            </a:endParaRPr>
          </a:p>
        </p:txBody>
      </p:sp>
      <p:pic>
        <p:nvPicPr>
          <p:cNvPr id="655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7782"/>
            <a:ext cx="7588250" cy="441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0" name="Rectangle 2"/>
          <p:cNvSpPr>
            <a:spLocks noGrp="1" noChangeArrowheads="1"/>
          </p:cNvSpPr>
          <p:nvPr>
            <p:ph type="title"/>
          </p:nvPr>
        </p:nvSpPr>
        <p:spPr>
          <a:xfrm>
            <a:off x="762000" y="39188"/>
            <a:ext cx="7620000" cy="913311"/>
          </a:xfrm>
          <a:solidFill>
            <a:srgbClr val="F9752B"/>
          </a:solidFill>
        </p:spPr>
        <p:txBody>
          <a:bodyPr>
            <a:normAutofit/>
          </a:bodyPr>
          <a:lstStyle/>
          <a:p>
            <a:pPr eaLnBrk="1" hangingPunct="1"/>
            <a:r>
              <a:rPr lang="en-US" altLang="en-US" sz="2000" b="1" dirty="0">
                <a:solidFill>
                  <a:schemeClr val="bg1"/>
                </a:solidFill>
                <a:latin typeface="Arial" panose="020B0604020202020204" pitchFamily="34" charset="0"/>
                <a:cs typeface="Arial" panose="020B0604020202020204" pitchFamily="34" charset="0"/>
              </a:rPr>
              <a:t>ANNEX C</a:t>
            </a:r>
          </a:p>
        </p:txBody>
      </p:sp>
    </p:spTree>
    <p:extLst>
      <p:ext uri="{BB962C8B-B14F-4D97-AF65-F5344CB8AC3E}">
        <p14:creationId xmlns:p14="http://schemas.microsoft.com/office/powerpoint/2010/main" val="3909133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953589"/>
            <a:ext cx="8229600" cy="4302018"/>
          </a:xfrm>
        </p:spPr>
        <p:txBody>
          <a:bodyPr>
            <a:normAutofit/>
          </a:bodyPr>
          <a:lstStyle/>
          <a:p>
            <a:pPr algn="just">
              <a:buFontTx/>
              <a:buNone/>
              <a:defRPr/>
            </a:pPr>
            <a:endParaRPr lang="en-GB" sz="1800" dirty="0" smtClean="0">
              <a:latin typeface="Arial Narrow" pitchFamily="34" charset="0"/>
              <a:cs typeface="Arial" charset="0"/>
            </a:endParaRPr>
          </a:p>
          <a:p>
            <a:pPr algn="just">
              <a:buFontTx/>
              <a:buNone/>
              <a:defRPr/>
            </a:pPr>
            <a:r>
              <a:rPr lang="en-GB" sz="1900" b="1" dirty="0" smtClean="0">
                <a:latin typeface="Arial" panose="020B0604020202020204" pitchFamily="34" charset="0"/>
                <a:cs typeface="Arial" panose="020B0604020202020204" pitchFamily="34" charset="0"/>
              </a:rPr>
              <a:t>Bid Evaluation</a:t>
            </a:r>
            <a:endParaRPr lang="en-GB" sz="1900" b="1" dirty="0" smtClean="0">
              <a:solidFill>
                <a:schemeClr val="accent2">
                  <a:lumMod val="60000"/>
                  <a:lumOff val="40000"/>
                </a:schemeClr>
              </a:solidFill>
              <a:latin typeface="Arial" panose="020B0604020202020204" pitchFamily="34" charset="0"/>
              <a:cs typeface="Arial" panose="020B0604020202020204" pitchFamily="34" charset="0"/>
            </a:endParaRPr>
          </a:p>
          <a:p>
            <a:pPr algn="just">
              <a:buFontTx/>
              <a:buNone/>
              <a:defRPr/>
            </a:pPr>
            <a:r>
              <a:rPr lang="en-GB" sz="1900" b="1" dirty="0" smtClean="0">
                <a:latin typeface="Arial" panose="020B0604020202020204" pitchFamily="34" charset="0"/>
                <a:cs typeface="Arial" panose="020B0604020202020204" pitchFamily="34" charset="0"/>
              </a:rPr>
              <a:t>	</a:t>
            </a:r>
            <a:r>
              <a:rPr lang="en-GB" sz="1900" b="1" i="1" dirty="0" smtClean="0">
                <a:solidFill>
                  <a:srgbClr val="FF0000"/>
                </a:solidFill>
                <a:latin typeface="Arial" panose="020B0604020202020204" pitchFamily="34" charset="0"/>
                <a:cs typeface="Arial" panose="020B0604020202020204" pitchFamily="34" charset="0"/>
              </a:rPr>
              <a:t>- First stage: Local content and functionality (if applicable)</a:t>
            </a:r>
          </a:p>
          <a:p>
            <a:pPr algn="just">
              <a:buFontTx/>
              <a:buNone/>
              <a:defRPr/>
            </a:pPr>
            <a:r>
              <a:rPr lang="en-GB" sz="1900" i="1" dirty="0" smtClean="0">
                <a:latin typeface="Arial" panose="020B0604020202020204" pitchFamily="34" charset="0"/>
                <a:cs typeface="Arial" panose="020B0604020202020204" pitchFamily="34" charset="0"/>
              </a:rPr>
              <a:t>	</a:t>
            </a:r>
            <a:r>
              <a:rPr lang="en-GB" sz="1900" b="1" i="1" dirty="0" smtClean="0">
                <a:latin typeface="Arial" panose="020B0604020202020204" pitchFamily="34" charset="0"/>
                <a:cs typeface="Arial" panose="020B0604020202020204" pitchFamily="34" charset="0"/>
              </a:rPr>
              <a:t>- Second stage: Preference point system - BBBEE and </a:t>
            </a:r>
            <a:r>
              <a:rPr lang="en-GB" sz="1900" b="1" i="1" dirty="0">
                <a:latin typeface="Arial" panose="020B0604020202020204" pitchFamily="34" charset="0"/>
                <a:cs typeface="Arial" panose="020B0604020202020204" pitchFamily="34" charset="0"/>
              </a:rPr>
              <a:t>P</a:t>
            </a:r>
            <a:r>
              <a:rPr lang="en-GB" sz="1900" b="1" i="1" dirty="0" smtClean="0">
                <a:latin typeface="Arial" panose="020B0604020202020204" pitchFamily="34" charset="0"/>
                <a:cs typeface="Arial" panose="020B0604020202020204" pitchFamily="34" charset="0"/>
              </a:rPr>
              <a:t>rice</a:t>
            </a:r>
          </a:p>
          <a:p>
            <a:pPr algn="just">
              <a:buFontTx/>
              <a:buNone/>
              <a:defRPr/>
            </a:pPr>
            <a:r>
              <a:rPr lang="en-GB" sz="1900" i="1" dirty="0" smtClean="0">
                <a:latin typeface="Arial" panose="020B0604020202020204" pitchFamily="34" charset="0"/>
                <a:cs typeface="Arial" panose="020B0604020202020204" pitchFamily="34" charset="0"/>
              </a:rPr>
              <a:t>	</a:t>
            </a:r>
            <a:endParaRPr lang="en-GB" sz="1900" dirty="0" smtClean="0">
              <a:latin typeface="Arial" panose="020B0604020202020204" pitchFamily="34" charset="0"/>
              <a:cs typeface="Arial" panose="020B0604020202020204" pitchFamily="34" charset="0"/>
            </a:endParaRPr>
          </a:p>
          <a:p>
            <a:pPr algn="just">
              <a:buFontTx/>
              <a:buNone/>
              <a:defRPr/>
            </a:pPr>
            <a:r>
              <a:rPr lang="en-GB" sz="1900" b="1" dirty="0" smtClean="0">
                <a:latin typeface="Arial" panose="020B0604020202020204" pitchFamily="34" charset="0"/>
                <a:cs typeface="Arial" panose="020B0604020202020204" pitchFamily="34" charset="0"/>
              </a:rPr>
              <a:t>Verification and Record Keeping</a:t>
            </a:r>
          </a:p>
          <a:p>
            <a:pPr algn="just">
              <a:defRPr/>
            </a:pPr>
            <a:r>
              <a:rPr lang="en-GB" sz="1900" dirty="0" smtClean="0">
                <a:latin typeface="Arial" panose="020B0604020202020204" pitchFamily="34" charset="0"/>
                <a:cs typeface="Arial" panose="020B0604020202020204" pitchFamily="34" charset="0"/>
              </a:rPr>
              <a:t>SABS local content verification agency </a:t>
            </a:r>
          </a:p>
          <a:p>
            <a:pPr algn="just">
              <a:defRPr/>
            </a:pPr>
            <a:r>
              <a:rPr lang="en-GB" sz="1900" dirty="0" smtClean="0">
                <a:latin typeface="Arial" panose="020B0604020202020204" pitchFamily="34" charset="0"/>
                <a:cs typeface="Arial" panose="020B0604020202020204" pitchFamily="34" charset="0"/>
              </a:rPr>
              <a:t>LC office was launched on 5 July 2013</a:t>
            </a:r>
          </a:p>
          <a:p>
            <a:pPr marL="0" indent="0" algn="just">
              <a:buNone/>
              <a:defRPr/>
            </a:pPr>
            <a:endParaRPr lang="en-GB" sz="1900" dirty="0" smtClean="0">
              <a:latin typeface="Arial" panose="020B0604020202020204" pitchFamily="34" charset="0"/>
              <a:cs typeface="Arial" panose="020B0604020202020204" pitchFamily="34" charset="0"/>
            </a:endParaRPr>
          </a:p>
          <a:p>
            <a:pPr algn="just">
              <a:buFontTx/>
              <a:buNone/>
              <a:defRPr/>
            </a:pPr>
            <a:r>
              <a:rPr lang="en-GB" sz="1900" i="1" dirty="0" smtClean="0">
                <a:latin typeface="Arial" panose="020B0604020202020204" pitchFamily="34" charset="0"/>
                <a:cs typeface="Arial" panose="020B0604020202020204" pitchFamily="34" charset="0"/>
              </a:rPr>
              <a:t>	- Random checks to be conducted by the </a:t>
            </a:r>
            <a:r>
              <a:rPr lang="en-GB" sz="1900" i="1" dirty="0" err="1" smtClean="0">
                <a:latin typeface="Arial" panose="020B0604020202020204" pitchFamily="34" charset="0"/>
                <a:cs typeface="Arial" panose="020B0604020202020204" pitchFamily="34" charset="0"/>
              </a:rPr>
              <a:t>dtiC</a:t>
            </a:r>
            <a:r>
              <a:rPr lang="en-GB" sz="1900" i="1" dirty="0" smtClean="0">
                <a:latin typeface="Arial" panose="020B0604020202020204" pitchFamily="34" charset="0"/>
                <a:cs typeface="Arial" panose="020B0604020202020204" pitchFamily="34" charset="0"/>
              </a:rPr>
              <a:t> &amp; SABS  after  award </a:t>
            </a:r>
          </a:p>
          <a:p>
            <a:pPr algn="just">
              <a:buFontTx/>
              <a:buNone/>
              <a:defRPr/>
            </a:pPr>
            <a:endParaRPr lang="en-GB" sz="1900" i="1" dirty="0" smtClean="0">
              <a:latin typeface="Arial" panose="020B0604020202020204" pitchFamily="34" charset="0"/>
              <a:cs typeface="Arial" panose="020B0604020202020204" pitchFamily="34" charset="0"/>
            </a:endParaRPr>
          </a:p>
          <a:p>
            <a:pPr algn="just">
              <a:buFontTx/>
              <a:buNone/>
              <a:defRPr/>
            </a:pPr>
            <a:r>
              <a:rPr lang="en-GB" sz="1900" i="1" dirty="0" smtClean="0">
                <a:latin typeface="Arial" panose="020B0604020202020204" pitchFamily="34" charset="0"/>
                <a:cs typeface="Arial" panose="020B0604020202020204" pitchFamily="34" charset="0"/>
              </a:rPr>
              <a:t>	- Records of supporting documents to be kept for 5 years</a:t>
            </a:r>
          </a:p>
          <a:p>
            <a:pPr marL="0" indent="0" algn="just">
              <a:buFontTx/>
              <a:buNone/>
              <a:defRPr/>
            </a:pPr>
            <a:endParaRPr lang="en-ZA" sz="1900" b="1" dirty="0" smtClean="0">
              <a:solidFill>
                <a:srgbClr val="C00000"/>
              </a:solidFill>
              <a:latin typeface="Arial" panose="020B0604020202020204" pitchFamily="34" charset="0"/>
              <a:cs typeface="Arial" panose="020B0604020202020204" pitchFamily="34" charset="0"/>
            </a:endParaRPr>
          </a:p>
          <a:p>
            <a:pPr algn="just">
              <a:buFontTx/>
              <a:buNone/>
              <a:defRPr/>
            </a:pPr>
            <a:endParaRPr lang="en-GB" sz="1900" dirty="0" smtClean="0">
              <a:latin typeface="Arial" panose="020B0604020202020204" pitchFamily="34" charset="0"/>
              <a:cs typeface="Arial" panose="020B0604020202020204" pitchFamily="34" charset="0"/>
            </a:endParaRPr>
          </a:p>
          <a:p>
            <a:pPr algn="just">
              <a:defRPr/>
            </a:pPr>
            <a:endParaRPr lang="en-ZA" sz="1800" dirty="0" smtClean="0">
              <a:latin typeface="Arial Narrow" pitchFamily="34" charset="0"/>
              <a:cs typeface="Arial" charset="0"/>
            </a:endParaRPr>
          </a:p>
        </p:txBody>
      </p:sp>
      <p:sp>
        <p:nvSpPr>
          <p:cNvPr id="7" name="Rectangle 2"/>
          <p:cNvSpPr txBox="1">
            <a:spLocks noChangeArrowheads="1"/>
          </p:cNvSpPr>
          <p:nvPr/>
        </p:nvSpPr>
        <p:spPr>
          <a:xfrm>
            <a:off x="260430" y="145781"/>
            <a:ext cx="8229600" cy="662385"/>
          </a:xfrm>
          <a:prstGeom prst="rect">
            <a:avLst/>
          </a:prstGeom>
          <a:solidFill>
            <a:schemeClr val="accent6">
              <a:lumMod val="75000"/>
            </a:schemeClr>
          </a:solidFill>
        </p:spPr>
        <p:txBody>
          <a:bodyPr vert="horz" lIns="77925" tIns="38963" rIns="77925" bIns="38963" rtlCol="0" anchor="ctr">
            <a:normAutofit/>
          </a:bodyPr>
          <a:lstStyle>
            <a:lvl1pPr algn="ctr" defTabSz="389626" rtl="0" eaLnBrk="1" latinLnBrk="0" hangingPunct="1">
              <a:spcBef>
                <a:spcPct val="0"/>
              </a:spcBef>
              <a:buNone/>
              <a:defRPr sz="3700" kern="1200">
                <a:solidFill>
                  <a:schemeClr val="tx1"/>
                </a:solidFill>
                <a:latin typeface="+mj-lt"/>
                <a:ea typeface="+mj-ea"/>
                <a:cs typeface="+mj-cs"/>
              </a:defRPr>
            </a:lvl1pPr>
          </a:lstStyle>
          <a:p>
            <a:r>
              <a:rPr lang="en-US" altLang="en-US" sz="1800" b="1" dirty="0" smtClean="0">
                <a:solidFill>
                  <a:schemeClr val="bg1"/>
                </a:solidFill>
                <a:latin typeface="Arial" panose="020B0604020202020204" pitchFamily="34" charset="0"/>
                <a:cs typeface="Arial" panose="020B0604020202020204" pitchFamily="34" charset="0"/>
              </a:rPr>
              <a:t>EVALUATION AND VERIFICATION PROCESS</a:t>
            </a:r>
          </a:p>
        </p:txBody>
      </p:sp>
    </p:spTree>
    <p:extLst>
      <p:ext uri="{BB962C8B-B14F-4D97-AF65-F5344CB8AC3E}">
        <p14:creationId xmlns:p14="http://schemas.microsoft.com/office/powerpoint/2010/main" val="61366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a:defRPr/>
            </a:pPr>
            <a:r>
              <a:rPr lang="en-US" sz="2000" b="1" baseline="30000" dirty="0">
                <a:solidFill>
                  <a:schemeClr val="bg1"/>
                </a:solidFill>
                <a:latin typeface="Arial"/>
                <a:cs typeface="Arial"/>
              </a:rPr>
              <a:t/>
            </a:r>
            <a:br>
              <a:rPr lang="en-US" sz="2000" b="1" baseline="30000" dirty="0">
                <a:solidFill>
                  <a:schemeClr val="bg1"/>
                </a:solidFill>
                <a:latin typeface="Arial"/>
                <a:cs typeface="Arial"/>
              </a:rPr>
            </a:br>
            <a:r>
              <a:rPr lang="en-ZA" sz="2000" b="1" dirty="0" smtClean="0">
                <a:solidFill>
                  <a:schemeClr val="bg1"/>
                </a:solidFill>
                <a:latin typeface="Arial" panose="020B0604020202020204" pitchFamily="34" charset="0"/>
                <a:cs typeface="Arial" panose="020B0604020202020204" pitchFamily="34" charset="0"/>
              </a:rPr>
              <a:t>LINKS TO ACCESS DOCUMENTS</a:t>
            </a:r>
            <a:endParaRPr lang="en-US" sz="2000" b="1" baseline="30000" dirty="0">
              <a:solidFill>
                <a:schemeClr val="bg1"/>
              </a:solidFill>
              <a:latin typeface="Arial"/>
              <a:cs typeface="Arial"/>
            </a:endParaRPr>
          </a:p>
        </p:txBody>
      </p:sp>
      <p:sp>
        <p:nvSpPr>
          <p:cNvPr id="5" name="Content Placeholder 2"/>
          <p:cNvSpPr>
            <a:spLocks noGrp="1"/>
          </p:cNvSpPr>
          <p:nvPr>
            <p:ph idx="1"/>
          </p:nvPr>
        </p:nvSpPr>
        <p:spPr/>
        <p:txBody>
          <a:bodyPr>
            <a:noAutofit/>
          </a:bodyPr>
          <a:lstStyle/>
          <a:p>
            <a:pPr marL="0" indent="0">
              <a:buFontTx/>
              <a:buNone/>
              <a:defRPr/>
            </a:pPr>
            <a:r>
              <a:rPr lang="en-ZA" sz="1600" dirty="0" smtClean="0">
                <a:solidFill>
                  <a:srgbClr val="0070C0"/>
                </a:solidFill>
                <a:latin typeface="Arial" panose="020B0604020202020204" pitchFamily="34" charset="0"/>
                <a:cs typeface="Arial" panose="020B0604020202020204" pitchFamily="34" charset="0"/>
              </a:rPr>
              <a:t>The </a:t>
            </a:r>
            <a:r>
              <a:rPr lang="en-ZA" sz="1600" dirty="0">
                <a:solidFill>
                  <a:srgbClr val="0070C0"/>
                </a:solidFill>
                <a:latin typeface="Arial" panose="020B0604020202020204" pitchFamily="34" charset="0"/>
                <a:cs typeface="Arial" panose="020B0604020202020204" pitchFamily="34" charset="0"/>
              </a:rPr>
              <a:t>following </a:t>
            </a:r>
            <a:r>
              <a:rPr lang="en-ZA" sz="1600" dirty="0" smtClean="0">
                <a:solidFill>
                  <a:srgbClr val="0070C0"/>
                </a:solidFill>
                <a:latin typeface="Arial" panose="020B0604020202020204" pitchFamily="34" charset="0"/>
                <a:cs typeface="Arial" panose="020B0604020202020204" pitchFamily="34" charset="0"/>
              </a:rPr>
              <a:t>documents are </a:t>
            </a:r>
            <a:r>
              <a:rPr lang="en-ZA" sz="1600" dirty="0">
                <a:solidFill>
                  <a:srgbClr val="0070C0"/>
                </a:solidFill>
                <a:latin typeface="Arial" panose="020B0604020202020204" pitchFamily="34" charset="0"/>
                <a:cs typeface="Arial" panose="020B0604020202020204" pitchFamily="34" charset="0"/>
              </a:rPr>
              <a:t>downloadable from the </a:t>
            </a:r>
            <a:r>
              <a:rPr lang="en-ZA" sz="1600" dirty="0" smtClean="0">
                <a:solidFill>
                  <a:srgbClr val="0070C0"/>
                </a:solidFill>
                <a:latin typeface="Arial" panose="020B0604020202020204" pitchFamily="34" charset="0"/>
                <a:cs typeface="Arial" panose="020B0604020202020204" pitchFamily="34" charset="0"/>
              </a:rPr>
              <a:t>National </a:t>
            </a:r>
            <a:r>
              <a:rPr lang="en-ZA" sz="1600" dirty="0">
                <a:solidFill>
                  <a:srgbClr val="0070C0"/>
                </a:solidFill>
                <a:latin typeface="Arial" panose="020B0604020202020204" pitchFamily="34" charset="0"/>
                <a:cs typeface="Arial" panose="020B0604020202020204" pitchFamily="34" charset="0"/>
              </a:rPr>
              <a:t>Treasury </a:t>
            </a:r>
            <a:r>
              <a:rPr lang="en-ZA" sz="1600" dirty="0" smtClean="0">
                <a:solidFill>
                  <a:srgbClr val="0070C0"/>
                </a:solidFill>
                <a:latin typeface="Arial" panose="020B0604020202020204" pitchFamily="34" charset="0"/>
                <a:cs typeface="Arial" panose="020B0604020202020204" pitchFamily="34" charset="0"/>
              </a:rPr>
              <a:t>Website</a:t>
            </a:r>
            <a:r>
              <a:rPr lang="en-ZA" sz="1600" dirty="0">
                <a:latin typeface="Arial" panose="020B0604020202020204" pitchFamily="34" charset="0"/>
                <a:cs typeface="Arial" panose="020B0604020202020204" pitchFamily="34" charset="0"/>
              </a:rPr>
              <a:t> </a:t>
            </a:r>
            <a:r>
              <a:rPr lang="en-ZA" sz="1600" i="1" dirty="0" smtClean="0">
                <a:solidFill>
                  <a:srgbClr val="00B0F0"/>
                </a:solidFill>
                <a:latin typeface="Arial" panose="020B0604020202020204" pitchFamily="34" charset="0"/>
                <a:cs typeface="Arial" panose="020B0604020202020204" pitchFamily="34" charset="0"/>
              </a:rPr>
              <a:t>http</a:t>
            </a:r>
            <a:r>
              <a:rPr lang="en-ZA" sz="1600" i="1" dirty="0">
                <a:solidFill>
                  <a:srgbClr val="00B0F0"/>
                </a:solidFill>
                <a:latin typeface="Arial" panose="020B0604020202020204" pitchFamily="34" charset="0"/>
                <a:cs typeface="Arial" panose="020B0604020202020204" pitchFamily="34" charset="0"/>
              </a:rPr>
              <a:t>://www.treasury.gov.za/divisions/sf/sc/PracticeNotes/default.aspx</a:t>
            </a:r>
          </a:p>
          <a:p>
            <a:pPr>
              <a:buFont typeface="Wingdings" pitchFamily="2" charset="2"/>
              <a:buChar char="ü"/>
              <a:defRPr/>
            </a:pPr>
            <a:r>
              <a:rPr lang="en-ZA" sz="1600" dirty="0">
                <a:latin typeface="Arial" panose="020B0604020202020204" pitchFamily="34" charset="0"/>
                <a:cs typeface="Arial" panose="020B0604020202020204" pitchFamily="34" charset="0"/>
              </a:rPr>
              <a:t>Standard bidding document (</a:t>
            </a:r>
            <a:r>
              <a:rPr lang="en-ZA" sz="1600" dirty="0" smtClean="0">
                <a:latin typeface="Arial" panose="020B0604020202020204" pitchFamily="34" charset="0"/>
                <a:cs typeface="Arial" panose="020B0604020202020204" pitchFamily="34" charset="0"/>
              </a:rPr>
              <a:t>SBD </a:t>
            </a:r>
            <a:r>
              <a:rPr lang="en-ZA" sz="1600" dirty="0">
                <a:latin typeface="Arial" panose="020B0604020202020204" pitchFamily="34" charset="0"/>
                <a:cs typeface="Arial" panose="020B0604020202020204" pitchFamily="34" charset="0"/>
              </a:rPr>
              <a:t>6.2)</a:t>
            </a:r>
          </a:p>
          <a:p>
            <a:pPr marL="0" indent="0">
              <a:buFontTx/>
              <a:buNone/>
              <a:defRPr/>
            </a:pPr>
            <a:r>
              <a:rPr lang="en-ZA" sz="1600" i="1" dirty="0" smtClean="0">
                <a:latin typeface="Arial" panose="020B0604020202020204" pitchFamily="34" charset="0"/>
                <a:cs typeface="Arial" panose="020B0604020202020204" pitchFamily="34" charset="0"/>
              </a:rPr>
              <a:t>	Latest </a:t>
            </a:r>
            <a:r>
              <a:rPr lang="en-ZA" sz="1600" i="1" dirty="0">
                <a:latin typeface="Arial" panose="020B0604020202020204" pitchFamily="34" charset="0"/>
                <a:cs typeface="Arial" panose="020B0604020202020204" pitchFamily="34" charset="0"/>
              </a:rPr>
              <a:t>version published by the National Treasury</a:t>
            </a:r>
          </a:p>
          <a:p>
            <a:pPr marL="0" indent="0">
              <a:buFontTx/>
              <a:buNone/>
              <a:defRPr/>
            </a:pPr>
            <a:r>
              <a:rPr lang="en-ZA" sz="1600" i="1" dirty="0" smtClean="0">
                <a:latin typeface="Arial" panose="020B0604020202020204" pitchFamily="34" charset="0"/>
                <a:cs typeface="Arial" panose="020B0604020202020204" pitchFamily="34" charset="0"/>
              </a:rPr>
              <a:t>	Should </a:t>
            </a:r>
            <a:r>
              <a:rPr lang="en-ZA" sz="1600" i="1" dirty="0">
                <a:latin typeface="Arial" panose="020B0604020202020204" pitchFamily="34" charset="0"/>
                <a:cs typeface="Arial" panose="020B0604020202020204" pitchFamily="34" charset="0"/>
              </a:rPr>
              <a:t>forms part of the bid document for all designated products</a:t>
            </a:r>
          </a:p>
          <a:p>
            <a:pPr>
              <a:buFont typeface="Wingdings" pitchFamily="2" charset="2"/>
              <a:buChar char="ü"/>
              <a:defRPr/>
            </a:pPr>
            <a:r>
              <a:rPr lang="en-ZA" sz="1600" dirty="0">
                <a:latin typeface="Arial" panose="020B0604020202020204" pitchFamily="34" charset="0"/>
                <a:cs typeface="Arial" panose="020B0604020202020204" pitchFamily="34" charset="0"/>
              </a:rPr>
              <a:t>Instruction </a:t>
            </a:r>
            <a:r>
              <a:rPr lang="en-ZA" sz="1600" dirty="0" smtClean="0">
                <a:latin typeface="Arial" panose="020B0604020202020204" pitchFamily="34" charset="0"/>
                <a:cs typeface="Arial" panose="020B0604020202020204" pitchFamily="34" charset="0"/>
              </a:rPr>
              <a:t>Notes &amp; Circulars </a:t>
            </a:r>
            <a:r>
              <a:rPr lang="en-ZA" sz="1600" dirty="0">
                <a:latin typeface="Arial" panose="020B0604020202020204" pitchFamily="34" charset="0"/>
                <a:cs typeface="Arial" panose="020B0604020202020204" pitchFamily="34" charset="0"/>
              </a:rPr>
              <a:t>for each of the designated </a:t>
            </a:r>
            <a:r>
              <a:rPr lang="en-ZA" sz="1600" dirty="0" smtClean="0">
                <a:latin typeface="Arial" panose="020B0604020202020204" pitchFamily="34" charset="0"/>
                <a:cs typeface="Arial" panose="020B0604020202020204" pitchFamily="34" charset="0"/>
              </a:rPr>
              <a:t>sectors/products</a:t>
            </a:r>
            <a:endParaRPr lang="en-ZA" sz="1600" dirty="0">
              <a:latin typeface="Arial" panose="020B0604020202020204" pitchFamily="34" charset="0"/>
              <a:cs typeface="Arial" panose="020B0604020202020204" pitchFamily="34" charset="0"/>
            </a:endParaRPr>
          </a:p>
          <a:p>
            <a:pPr marL="0" indent="0">
              <a:buFontTx/>
              <a:buNone/>
              <a:defRPr/>
            </a:pPr>
            <a:endParaRPr lang="en-ZA" sz="1600" dirty="0" smtClean="0">
              <a:solidFill>
                <a:srgbClr val="0070C0"/>
              </a:solidFill>
              <a:latin typeface="Arial" panose="020B0604020202020204" pitchFamily="34" charset="0"/>
              <a:cs typeface="Arial" panose="020B0604020202020204" pitchFamily="34" charset="0"/>
            </a:endParaRPr>
          </a:p>
          <a:p>
            <a:pPr marL="0" indent="0">
              <a:buFontTx/>
              <a:buNone/>
              <a:defRPr/>
            </a:pPr>
            <a:r>
              <a:rPr lang="en-ZA" sz="1600" dirty="0" smtClean="0">
                <a:solidFill>
                  <a:srgbClr val="0070C0"/>
                </a:solidFill>
                <a:latin typeface="Arial" panose="020B0604020202020204" pitchFamily="34" charset="0"/>
                <a:cs typeface="Arial" panose="020B0604020202020204" pitchFamily="34" charset="0"/>
              </a:rPr>
              <a:t>The </a:t>
            </a:r>
            <a:r>
              <a:rPr lang="en-ZA" sz="1600" dirty="0">
                <a:solidFill>
                  <a:srgbClr val="0070C0"/>
                </a:solidFill>
                <a:latin typeface="Arial" panose="020B0604020202020204" pitchFamily="34" charset="0"/>
                <a:cs typeface="Arial" panose="020B0604020202020204" pitchFamily="34" charset="0"/>
              </a:rPr>
              <a:t>following are downloadable from </a:t>
            </a:r>
            <a:r>
              <a:rPr lang="en-ZA" sz="1600" b="1" dirty="0" smtClean="0">
                <a:solidFill>
                  <a:srgbClr val="0070C0"/>
                </a:solidFill>
                <a:latin typeface="Arial" panose="020B0604020202020204" pitchFamily="34" charset="0"/>
                <a:cs typeface="Arial" panose="020B0604020202020204" pitchFamily="34" charset="0"/>
              </a:rPr>
              <a:t>the </a:t>
            </a:r>
            <a:r>
              <a:rPr lang="en-ZA" sz="1600" b="1" dirty="0" err="1" smtClean="0">
                <a:solidFill>
                  <a:srgbClr val="0070C0"/>
                </a:solidFill>
                <a:latin typeface="Arial" panose="020B0604020202020204" pitchFamily="34" charset="0"/>
                <a:cs typeface="Arial" panose="020B0604020202020204" pitchFamily="34" charset="0"/>
              </a:rPr>
              <a:t>dtic</a:t>
            </a:r>
            <a:r>
              <a:rPr lang="en-ZA" sz="1600" b="1" dirty="0" smtClean="0">
                <a:solidFill>
                  <a:srgbClr val="0070C0"/>
                </a:solidFill>
                <a:latin typeface="Arial" panose="020B0604020202020204" pitchFamily="34" charset="0"/>
                <a:cs typeface="Arial" panose="020B0604020202020204" pitchFamily="34" charset="0"/>
              </a:rPr>
              <a:t> </a:t>
            </a:r>
            <a:r>
              <a:rPr lang="en-ZA" sz="1600" dirty="0" smtClean="0">
                <a:solidFill>
                  <a:srgbClr val="0070C0"/>
                </a:solidFill>
                <a:latin typeface="Arial" panose="020B0604020202020204" pitchFamily="34" charset="0"/>
                <a:cs typeface="Arial" panose="020B0604020202020204" pitchFamily="34" charset="0"/>
              </a:rPr>
              <a:t>Website</a:t>
            </a:r>
            <a:endParaRPr lang="en-ZA" sz="1600" dirty="0">
              <a:latin typeface="Arial" panose="020B0604020202020204" pitchFamily="34" charset="0"/>
              <a:cs typeface="Arial" panose="020B0604020202020204" pitchFamily="34" charset="0"/>
            </a:endParaRPr>
          </a:p>
          <a:p>
            <a:pPr marL="0" indent="0">
              <a:buFontTx/>
              <a:buNone/>
              <a:defRPr/>
            </a:pPr>
            <a:r>
              <a:rPr lang="en-ZA" sz="1600" dirty="0">
                <a:solidFill>
                  <a:srgbClr val="00B0F0"/>
                </a:solidFill>
                <a:latin typeface="Arial" panose="020B0604020202020204" pitchFamily="34" charset="0"/>
                <a:cs typeface="Arial" panose="020B0604020202020204" pitchFamily="34" charset="0"/>
                <a:hlinkClick r:id="rId2"/>
              </a:rPr>
              <a:t>http://www.thedtic.gov.za/sectors-and-services-2/industrial-development/industrial-procurement</a:t>
            </a:r>
            <a:r>
              <a:rPr lang="en-ZA" sz="1600" dirty="0" smtClean="0">
                <a:solidFill>
                  <a:srgbClr val="00B0F0"/>
                </a:solidFill>
                <a:latin typeface="Arial" panose="020B0604020202020204" pitchFamily="34" charset="0"/>
                <a:cs typeface="Arial" panose="020B0604020202020204" pitchFamily="34" charset="0"/>
                <a:hlinkClick r:id="rId2"/>
              </a:rPr>
              <a:t>/</a:t>
            </a:r>
            <a:endParaRPr lang="en-ZA" sz="1600" dirty="0" smtClean="0">
              <a:solidFill>
                <a:srgbClr val="00B0F0"/>
              </a:solidFill>
              <a:latin typeface="Arial" panose="020B0604020202020204" pitchFamily="34" charset="0"/>
              <a:cs typeface="Arial" panose="020B0604020202020204" pitchFamily="34" charset="0"/>
            </a:endParaRPr>
          </a:p>
          <a:p>
            <a:pPr>
              <a:buFont typeface="Wingdings" panose="05000000000000000000" pitchFamily="2" charset="2"/>
              <a:buChar char="ü"/>
              <a:defRPr/>
            </a:pPr>
            <a:r>
              <a:rPr lang="en-ZA" sz="1600" dirty="0" smtClean="0">
                <a:latin typeface="Arial" panose="020B0604020202020204" pitchFamily="34" charset="0"/>
                <a:cs typeface="Arial" panose="020B0604020202020204" pitchFamily="34" charset="0"/>
              </a:rPr>
              <a:t>SANS 1286:2017</a:t>
            </a:r>
            <a:endParaRPr lang="en-ZA" sz="1600" dirty="0">
              <a:latin typeface="Arial" panose="020B0604020202020204" pitchFamily="34" charset="0"/>
              <a:cs typeface="Arial" panose="020B0604020202020204" pitchFamily="34" charset="0"/>
            </a:endParaRPr>
          </a:p>
          <a:p>
            <a:pPr marL="0" indent="0">
              <a:buFontTx/>
              <a:buNone/>
              <a:defRPr/>
            </a:pPr>
            <a:r>
              <a:rPr lang="en-ZA" sz="1600" i="1" dirty="0" smtClean="0">
                <a:latin typeface="Arial" panose="020B0604020202020204" pitchFamily="34" charset="0"/>
                <a:cs typeface="Arial" panose="020B0604020202020204" pitchFamily="34" charset="0"/>
              </a:rPr>
              <a:t>	Standard </a:t>
            </a:r>
            <a:r>
              <a:rPr lang="en-ZA" sz="1600" i="1" dirty="0">
                <a:latin typeface="Arial" panose="020B0604020202020204" pitchFamily="34" charset="0"/>
                <a:cs typeface="Arial" panose="020B0604020202020204" pitchFamily="34" charset="0"/>
              </a:rPr>
              <a:t>approach for the calculation of local content</a:t>
            </a:r>
          </a:p>
          <a:p>
            <a:pPr>
              <a:buFont typeface="Wingdings" pitchFamily="2" charset="2"/>
              <a:buChar char="ü"/>
              <a:defRPr/>
            </a:pPr>
            <a:r>
              <a:rPr lang="en-ZA" sz="1600" dirty="0">
                <a:latin typeface="Arial" panose="020B0604020202020204" pitchFamily="34" charset="0"/>
                <a:cs typeface="Arial" panose="020B0604020202020204" pitchFamily="34" charset="0"/>
              </a:rPr>
              <a:t>Guidance document for calculation of </a:t>
            </a:r>
            <a:r>
              <a:rPr lang="en-ZA" sz="1600" dirty="0" smtClean="0">
                <a:latin typeface="Arial" panose="020B0604020202020204" pitchFamily="34" charset="0"/>
                <a:cs typeface="Arial" panose="020B0604020202020204" pitchFamily="34" charset="0"/>
              </a:rPr>
              <a:t>Local Content</a:t>
            </a:r>
            <a:endParaRPr lang="en-ZA" sz="1600" dirty="0">
              <a:latin typeface="Arial" panose="020B0604020202020204" pitchFamily="34" charset="0"/>
              <a:cs typeface="Arial" panose="020B0604020202020204" pitchFamily="34" charset="0"/>
            </a:endParaRPr>
          </a:p>
          <a:p>
            <a:pPr>
              <a:buFont typeface="Wingdings" pitchFamily="2" charset="2"/>
              <a:buChar char="ü"/>
              <a:defRPr/>
            </a:pPr>
            <a:r>
              <a:rPr lang="en-ZA" sz="1600" dirty="0">
                <a:latin typeface="Arial" panose="020B0604020202020204" pitchFamily="34" charset="0"/>
                <a:cs typeface="Arial" panose="020B0604020202020204" pitchFamily="34" charset="0"/>
              </a:rPr>
              <a:t>Annex C, D &amp; E for declaration of </a:t>
            </a:r>
            <a:r>
              <a:rPr lang="en-ZA" sz="1600" dirty="0" smtClean="0">
                <a:latin typeface="Arial" panose="020B0604020202020204" pitchFamily="34" charset="0"/>
                <a:cs typeface="Arial" panose="020B0604020202020204" pitchFamily="34" charset="0"/>
              </a:rPr>
              <a:t>Local Content</a:t>
            </a:r>
            <a:endParaRPr lang="en-ZA" sz="1600" dirty="0">
              <a:latin typeface="Arial" panose="020B0604020202020204" pitchFamily="34" charset="0"/>
              <a:cs typeface="Arial" panose="020B0604020202020204" pitchFamily="34" charset="0"/>
            </a:endParaRPr>
          </a:p>
          <a:p>
            <a:pPr>
              <a:defRPr/>
            </a:pPr>
            <a:endParaRPr lang="en-ZA"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1225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160338"/>
            <a:ext cx="8229600" cy="790575"/>
          </a:xfrm>
          <a:solidFill>
            <a:schemeClr val="accent6">
              <a:lumMod val="75000"/>
            </a:schemeClr>
          </a:solidFill>
        </p:spPr>
        <p:txBody>
          <a:bodyPr rtlCol="0">
            <a:noAutofit/>
          </a:bodyPr>
          <a:lstStyle/>
          <a:p>
            <a:pPr defTabSz="389626" eaLnBrk="1" fontAlgn="auto" hangingPunct="1">
              <a:spcAft>
                <a:spcPts val="0"/>
              </a:spcAft>
              <a:defRPr/>
            </a:pPr>
            <a:r>
              <a:rPr lang="en-US" sz="1800" b="1" kern="0" dirty="0" smtClean="0">
                <a:solidFill>
                  <a:srgbClr val="FFFFFF"/>
                </a:solidFill>
                <a:latin typeface="Arial" panose="020B0604020202020204" pitchFamily="34" charset="0"/>
                <a:cs typeface="Arial" panose="020B0604020202020204" pitchFamily="34" charset="0"/>
                <a:sym typeface="Arial"/>
              </a:rPr>
              <a:t>LOCAL CONTENT CONTACTS FOR QUERIES</a:t>
            </a:r>
            <a:endParaRPr lang="en-US" sz="1800" b="1" baseline="30000" dirty="0">
              <a:solidFill>
                <a:schemeClr val="bg1"/>
              </a:solidFill>
              <a:latin typeface="Arial"/>
              <a:cs typeface="Arial"/>
            </a:endParaRPr>
          </a:p>
        </p:txBody>
      </p:sp>
      <p:sp>
        <p:nvSpPr>
          <p:cNvPr id="6" name="Content Placeholder 2"/>
          <p:cNvSpPr txBox="1">
            <a:spLocks/>
          </p:cNvSpPr>
          <p:nvPr/>
        </p:nvSpPr>
        <p:spPr bwMode="auto">
          <a:xfrm>
            <a:off x="468313" y="1471613"/>
            <a:ext cx="7993062" cy="356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a:buFont typeface="Wingdings" pitchFamily="2" charset="2"/>
              <a:buChar char="q"/>
              <a:defRPr/>
            </a:pPr>
            <a:r>
              <a:rPr lang="en-ZA" altLang="en-US" sz="1600" kern="0" smtClean="0">
                <a:solidFill>
                  <a:srgbClr val="000000"/>
                </a:solidFill>
                <a:latin typeface="Times"/>
              </a:rPr>
              <a:t>Ms Cathrine Matidza: </a:t>
            </a:r>
            <a:r>
              <a:rPr lang="en-ZA" altLang="en-US" sz="1600" kern="0" smtClean="0">
                <a:solidFill>
                  <a:srgbClr val="000000"/>
                </a:solidFill>
                <a:latin typeface="Times"/>
                <a:hlinkClick r:id="rId3"/>
              </a:rPr>
              <a:t>CMatidza@thedti.gov.za</a:t>
            </a:r>
            <a:endParaRPr lang="en-ZA" altLang="en-US" sz="1600" kern="0" smtClean="0">
              <a:solidFill>
                <a:srgbClr val="000000"/>
              </a:solidFill>
              <a:latin typeface="Times"/>
            </a:endParaRPr>
          </a:p>
          <a:p>
            <a:pPr marL="0" indent="0" defTabSz="914400">
              <a:buFontTx/>
              <a:buNone/>
              <a:defRPr/>
            </a:pPr>
            <a:endParaRPr lang="en-ZA" altLang="en-US" sz="1600" kern="0" smtClean="0">
              <a:solidFill>
                <a:srgbClr val="000000"/>
              </a:solidFill>
              <a:latin typeface="Times"/>
            </a:endParaRPr>
          </a:p>
          <a:p>
            <a:pPr defTabSz="914400">
              <a:buFont typeface="Wingdings" pitchFamily="2" charset="2"/>
              <a:buChar char="q"/>
              <a:defRPr/>
            </a:pPr>
            <a:r>
              <a:rPr lang="en-ZA" altLang="en-US" sz="1600" kern="0" smtClean="0">
                <a:solidFill>
                  <a:srgbClr val="000000"/>
                </a:solidFill>
                <a:latin typeface="Times"/>
              </a:rPr>
              <a:t>Mr Raphael Kitiaka: </a:t>
            </a:r>
            <a:r>
              <a:rPr lang="en-ZA" altLang="en-US" sz="1600" kern="0" smtClean="0">
                <a:solidFill>
                  <a:srgbClr val="000000"/>
                </a:solidFill>
                <a:latin typeface="Times"/>
                <a:hlinkClick r:id="rId4"/>
              </a:rPr>
              <a:t>MRKitiaka@thedti.gov.za</a:t>
            </a:r>
            <a:endParaRPr lang="en-ZA" altLang="en-US" sz="1600" kern="0" smtClean="0">
              <a:solidFill>
                <a:srgbClr val="000000"/>
              </a:solidFill>
              <a:latin typeface="Times"/>
            </a:endParaRPr>
          </a:p>
          <a:p>
            <a:pPr marL="0" indent="0" defTabSz="914400">
              <a:buFontTx/>
              <a:buNone/>
              <a:defRPr/>
            </a:pPr>
            <a:endParaRPr lang="en-ZA" altLang="en-US" sz="1600" kern="0" smtClean="0">
              <a:solidFill>
                <a:srgbClr val="000000"/>
              </a:solidFill>
              <a:latin typeface="Times"/>
            </a:endParaRPr>
          </a:p>
          <a:p>
            <a:pPr defTabSz="914400">
              <a:buFont typeface="Wingdings" pitchFamily="2" charset="2"/>
              <a:buChar char="q"/>
              <a:defRPr/>
            </a:pPr>
            <a:r>
              <a:rPr lang="en-ZA" altLang="en-US" sz="1600" kern="0" smtClean="0">
                <a:solidFill>
                  <a:srgbClr val="000000"/>
                </a:solidFill>
                <a:latin typeface="Times"/>
              </a:rPr>
              <a:t>Ms Mamosai Seleka: </a:t>
            </a:r>
            <a:r>
              <a:rPr lang="en-ZA" altLang="en-US" sz="1600" kern="0" smtClean="0">
                <a:solidFill>
                  <a:srgbClr val="000000"/>
                </a:solidFill>
                <a:latin typeface="Times"/>
                <a:hlinkClick r:id="rId5"/>
              </a:rPr>
              <a:t>Mseleka@thedti.gov.za</a:t>
            </a:r>
            <a:endParaRPr lang="en-ZA" altLang="en-US" sz="1600" kern="0" smtClean="0">
              <a:solidFill>
                <a:srgbClr val="000000"/>
              </a:solidFill>
              <a:latin typeface="Times"/>
            </a:endParaRPr>
          </a:p>
          <a:p>
            <a:pPr defTabSz="914400">
              <a:buFont typeface="Wingdings" pitchFamily="2" charset="2"/>
              <a:buChar char="q"/>
              <a:defRPr/>
            </a:pPr>
            <a:endParaRPr lang="en-ZA" altLang="en-US" sz="1600" kern="0" smtClean="0">
              <a:solidFill>
                <a:srgbClr val="000000"/>
              </a:solidFill>
              <a:latin typeface="Times"/>
            </a:endParaRPr>
          </a:p>
          <a:p>
            <a:pPr defTabSz="914400">
              <a:buFont typeface="Wingdings" pitchFamily="2" charset="2"/>
              <a:buChar char="q"/>
              <a:defRPr/>
            </a:pPr>
            <a:r>
              <a:rPr lang="en-ZA" altLang="en-US" sz="1600" kern="0" smtClean="0">
                <a:solidFill>
                  <a:srgbClr val="000000"/>
                </a:solidFill>
                <a:latin typeface="Times"/>
              </a:rPr>
              <a:t>Ms Rendani Raluthaga: </a:t>
            </a:r>
            <a:r>
              <a:rPr lang="en-ZA" altLang="en-US" sz="1600" kern="0" smtClean="0">
                <a:solidFill>
                  <a:srgbClr val="000000"/>
                </a:solidFill>
                <a:latin typeface="Times"/>
                <a:hlinkClick r:id="rId6"/>
              </a:rPr>
              <a:t>RRaluthaga@thedti.gov.za</a:t>
            </a:r>
            <a:endParaRPr lang="en-ZA" altLang="en-US" sz="1600" kern="0" smtClean="0">
              <a:solidFill>
                <a:srgbClr val="000000"/>
              </a:solidFill>
              <a:latin typeface="Times"/>
            </a:endParaRPr>
          </a:p>
          <a:p>
            <a:pPr defTabSz="914400">
              <a:buFont typeface="Wingdings" pitchFamily="2" charset="2"/>
              <a:buChar char="q"/>
              <a:defRPr/>
            </a:pPr>
            <a:endParaRPr lang="en-ZA" altLang="en-US" sz="1600" kern="0" smtClean="0">
              <a:solidFill>
                <a:srgbClr val="000000"/>
              </a:solidFill>
              <a:latin typeface="Times"/>
            </a:endParaRPr>
          </a:p>
          <a:p>
            <a:pPr defTabSz="914400">
              <a:buFont typeface="Wingdings" pitchFamily="2" charset="2"/>
              <a:buChar char="q"/>
              <a:defRPr/>
            </a:pPr>
            <a:r>
              <a:rPr lang="en-ZA" altLang="en-US" sz="1600" kern="0" smtClean="0">
                <a:solidFill>
                  <a:srgbClr val="000000"/>
                </a:solidFill>
                <a:latin typeface="Times"/>
              </a:rPr>
              <a:t>Ms Miyelani Masinga: </a:t>
            </a:r>
            <a:r>
              <a:rPr lang="en-ZA" altLang="en-US" sz="1600" kern="0" smtClean="0">
                <a:solidFill>
                  <a:srgbClr val="000000"/>
                </a:solidFill>
                <a:latin typeface="Times"/>
                <a:hlinkClick r:id="rId7"/>
              </a:rPr>
              <a:t>MMasinga@thedti.gov.za</a:t>
            </a:r>
            <a:endParaRPr lang="en-ZA" altLang="en-US" sz="1600" kern="0" smtClean="0">
              <a:solidFill>
                <a:srgbClr val="000000"/>
              </a:solidFill>
              <a:latin typeface="Times"/>
            </a:endParaRPr>
          </a:p>
          <a:p>
            <a:pPr marL="0" indent="0" defTabSz="914400">
              <a:buFontTx/>
              <a:buNone/>
              <a:defRPr/>
            </a:pPr>
            <a:endParaRPr lang="en-ZA" altLang="en-US" sz="1600" kern="0" smtClean="0">
              <a:solidFill>
                <a:srgbClr val="000000"/>
              </a:solidFill>
              <a:latin typeface="Times"/>
            </a:endParaRPr>
          </a:p>
          <a:p>
            <a:pPr defTabSz="914400">
              <a:buFont typeface="Wingdings" pitchFamily="2" charset="2"/>
              <a:buChar char="q"/>
              <a:defRPr/>
            </a:pPr>
            <a:r>
              <a:rPr lang="en-ZA" altLang="en-US" sz="1600" kern="0" smtClean="0">
                <a:solidFill>
                  <a:srgbClr val="000000"/>
                </a:solidFill>
                <a:latin typeface="Times"/>
              </a:rPr>
              <a:t>Ms Girlly Mahlambi: </a:t>
            </a:r>
            <a:r>
              <a:rPr lang="en-ZA" altLang="en-US" sz="1600" kern="0" smtClean="0">
                <a:solidFill>
                  <a:srgbClr val="000000"/>
                </a:solidFill>
                <a:latin typeface="Times"/>
                <a:hlinkClick r:id="rId8"/>
              </a:rPr>
              <a:t>GMahlambi@thedti.gov.za</a:t>
            </a:r>
            <a:endParaRPr lang="en-ZA" altLang="en-US" sz="1600" kern="0" smtClean="0">
              <a:solidFill>
                <a:srgbClr val="000000"/>
              </a:solidFill>
              <a:latin typeface="Times"/>
            </a:endParaRPr>
          </a:p>
          <a:p>
            <a:pPr marL="0" indent="0" defTabSz="914400">
              <a:buFontTx/>
              <a:buNone/>
              <a:defRPr/>
            </a:pPr>
            <a:endParaRPr lang="en-ZA" altLang="en-US" sz="1600" kern="0" smtClean="0">
              <a:solidFill>
                <a:srgbClr val="000000"/>
              </a:solidFill>
              <a:latin typeface="Times"/>
            </a:endParaRPr>
          </a:p>
          <a:p>
            <a:pPr defTabSz="914400">
              <a:buFont typeface="Wingdings" pitchFamily="2" charset="2"/>
              <a:buChar char="q"/>
              <a:defRPr/>
            </a:pPr>
            <a:endParaRPr lang="en-ZA" altLang="en-US" sz="1600" kern="0" smtClean="0">
              <a:solidFill>
                <a:srgbClr val="000000"/>
              </a:solidFill>
              <a:latin typeface="Times"/>
            </a:endParaRPr>
          </a:p>
          <a:p>
            <a:pPr defTabSz="914400">
              <a:buFont typeface="Wingdings" pitchFamily="2" charset="2"/>
              <a:buChar char="q"/>
              <a:defRPr/>
            </a:pPr>
            <a:endParaRPr lang="en-ZA" altLang="en-US" sz="1600" kern="0" smtClean="0">
              <a:solidFill>
                <a:srgbClr val="000000"/>
              </a:solidFill>
              <a:latin typeface="Times"/>
            </a:endParaRPr>
          </a:p>
          <a:p>
            <a:pPr defTabSz="914400">
              <a:buFont typeface="Wingdings" pitchFamily="2" charset="2"/>
              <a:buChar char="q"/>
              <a:defRPr/>
            </a:pPr>
            <a:endParaRPr lang="en-ZA" altLang="en-US" sz="1600" kern="0" smtClean="0">
              <a:solidFill>
                <a:srgbClr val="000000"/>
              </a:solidFill>
              <a:latin typeface="Times"/>
            </a:endParaRPr>
          </a:p>
          <a:p>
            <a:pPr defTabSz="914400">
              <a:buFont typeface="Wingdings" pitchFamily="2" charset="2"/>
              <a:buChar char="q"/>
              <a:defRPr/>
            </a:pPr>
            <a:endParaRPr lang="en-ZA" altLang="en-US" sz="1600" kern="0" smtClean="0">
              <a:solidFill>
                <a:srgbClr val="000000"/>
              </a:solidFill>
              <a:latin typeface="Times"/>
            </a:endParaRPr>
          </a:p>
          <a:p>
            <a:pPr defTabSz="914400">
              <a:buFont typeface="Wingdings" pitchFamily="2" charset="2"/>
              <a:buChar char="q"/>
              <a:defRPr/>
            </a:pPr>
            <a:endParaRPr lang="en-ZA" altLang="en-US" sz="1600" kern="0" smtClean="0">
              <a:solidFill>
                <a:srgbClr val="000000"/>
              </a:solidFill>
              <a:latin typeface="Times"/>
            </a:endParaRPr>
          </a:p>
          <a:p>
            <a:pPr defTabSz="914400">
              <a:buFont typeface="Wingdings" pitchFamily="2" charset="2"/>
              <a:buChar char="q"/>
              <a:defRPr/>
            </a:pPr>
            <a:endParaRPr lang="en-ZA" altLang="en-US" sz="1600" kern="0" smtClean="0">
              <a:solidFill>
                <a:srgbClr val="000000"/>
              </a:solidFill>
              <a:latin typeface="Times"/>
            </a:endParaRPr>
          </a:p>
          <a:p>
            <a:pPr defTabSz="914400">
              <a:buFont typeface="Wingdings" pitchFamily="2" charset="2"/>
              <a:buChar char="q"/>
              <a:defRPr/>
            </a:pPr>
            <a:endParaRPr lang="en-ZA" altLang="en-US" sz="1600" kern="0" dirty="0" smtClean="0">
              <a:solidFill>
                <a:srgbClr val="000000"/>
              </a:solidFill>
              <a:latin typeface="Times"/>
            </a:endParaRPr>
          </a:p>
        </p:txBody>
      </p:sp>
    </p:spTree>
    <p:extLst>
      <p:ext uri="{BB962C8B-B14F-4D97-AF65-F5344CB8AC3E}">
        <p14:creationId xmlns:p14="http://schemas.microsoft.com/office/powerpoint/2010/main" val="3253607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extLst/>
        </p:spPr>
        <p:txBody>
          <a:bodyPr/>
          <a:lstStyle/>
          <a:p>
            <a:pPr>
              <a:buFontTx/>
              <a:buNone/>
              <a:defRPr/>
            </a:pPr>
            <a:endParaRPr lang="en-ZA" b="1" dirty="0" smtClean="0"/>
          </a:p>
          <a:p>
            <a:pPr>
              <a:buFontTx/>
              <a:buNone/>
              <a:defRPr/>
            </a:pPr>
            <a:endParaRPr lang="en-ZA" b="1" dirty="0" smtClean="0"/>
          </a:p>
          <a:p>
            <a:pPr algn="ctr">
              <a:buFontTx/>
              <a:buNone/>
              <a:defRPr/>
            </a:pPr>
            <a:r>
              <a:rPr lang="en-ZA" sz="3333"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latin typeface="Arial Black" pitchFamily="34" charset="0"/>
              </a:rPr>
              <a:t>Thank You</a:t>
            </a:r>
          </a:p>
          <a:p>
            <a:pPr>
              <a:buFontTx/>
              <a:buNone/>
              <a:defRPr/>
            </a:pPr>
            <a:endParaRPr lang="en-ZA" dirty="0"/>
          </a:p>
        </p:txBody>
      </p:sp>
      <p:sp>
        <p:nvSpPr>
          <p:cNvPr id="4" name="Slide Number Placeholder 3"/>
          <p:cNvSpPr>
            <a:spLocks noGrp="1"/>
          </p:cNvSpPr>
          <p:nvPr>
            <p:ph type="sldNum" sz="quarter" idx="12"/>
          </p:nvPr>
        </p:nvSpPr>
        <p:spPr/>
        <p:txBody>
          <a:bodyPr/>
          <a:lstStyle/>
          <a:p>
            <a:pPr>
              <a:defRPr/>
            </a:pPr>
            <a:fld id="{77A38086-0729-4424-A93E-635E867FC7CB}" type="slidenum">
              <a:rPr lang="en-US" smtClean="0"/>
              <a:pPr>
                <a:defRPr/>
              </a:pPr>
              <a:t>24</a:t>
            </a:fld>
            <a:endParaRPr lang="en-US" dirty="0"/>
          </a:p>
        </p:txBody>
      </p:sp>
    </p:spTree>
    <p:extLst>
      <p:ext uri="{BB962C8B-B14F-4D97-AF65-F5344CB8AC3E}">
        <p14:creationId xmlns:p14="http://schemas.microsoft.com/office/powerpoint/2010/main" val="508595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a:defRPr/>
            </a:pPr>
            <a:r>
              <a:rPr lang="en-US" sz="2000" b="1" baseline="30000" dirty="0">
                <a:solidFill>
                  <a:schemeClr val="bg1"/>
                </a:solidFill>
                <a:latin typeface="Arial"/>
                <a:cs typeface="Arial"/>
              </a:rPr>
              <a:t/>
            </a:r>
            <a:br>
              <a:rPr lang="en-US" sz="2000" b="1" baseline="30000" dirty="0">
                <a:solidFill>
                  <a:schemeClr val="bg1"/>
                </a:solidFill>
                <a:latin typeface="Arial"/>
                <a:cs typeface="Arial"/>
              </a:rPr>
            </a:br>
            <a:r>
              <a:rPr lang="en-ZA" sz="2000" b="1" dirty="0">
                <a:solidFill>
                  <a:schemeClr val="bg1"/>
                </a:solidFill>
                <a:latin typeface="Arial" charset="0"/>
              </a:rPr>
              <a:t>POLICY AND REGULATORY CONTEXT</a:t>
            </a:r>
            <a:endParaRPr lang="en-US" sz="20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fontScale="55000" lnSpcReduction="20000"/>
          </a:bodyPr>
          <a:lstStyle/>
          <a:p>
            <a:pPr algn="just">
              <a:buFontTx/>
              <a:buChar char="-"/>
              <a:defRPr/>
            </a:pPr>
            <a:r>
              <a:rPr lang="en-US" altLang="en-US" sz="2800" dirty="0">
                <a:latin typeface="Arial" panose="020B0604020202020204" pitchFamily="34" charset="0"/>
                <a:cs typeface="Arial" panose="020B0604020202020204" pitchFamily="34" charset="0"/>
              </a:rPr>
              <a:t>Industrial Policy - developed to up </a:t>
            </a:r>
            <a:r>
              <a:rPr lang="en-US" altLang="en-US" sz="2800" dirty="0" smtClean="0">
                <a:latin typeface="Arial" panose="020B0604020202020204" pitchFamily="34" charset="0"/>
                <a:cs typeface="Arial" panose="020B0604020202020204" pitchFamily="34" charset="0"/>
              </a:rPr>
              <a:t>scale production in the manufacturing </a:t>
            </a:r>
            <a:r>
              <a:rPr lang="en-US" altLang="en-US" sz="2800" dirty="0">
                <a:latin typeface="Arial" panose="020B0604020202020204" pitchFamily="34" charset="0"/>
                <a:cs typeface="Arial" panose="020B0604020202020204" pitchFamily="34" charset="0"/>
              </a:rPr>
              <a:t>sector </a:t>
            </a:r>
            <a:r>
              <a:rPr lang="en-US" altLang="en-US" sz="2800" dirty="0" smtClean="0">
                <a:latin typeface="Arial" panose="020B0604020202020204" pitchFamily="34" charset="0"/>
                <a:cs typeface="Arial" panose="020B0604020202020204" pitchFamily="34" charset="0"/>
              </a:rPr>
              <a:t>and to support growth.</a:t>
            </a:r>
          </a:p>
          <a:p>
            <a:pPr marL="0" indent="0" algn="just">
              <a:buNone/>
              <a:defRPr/>
            </a:pPr>
            <a:endParaRPr lang="en-US" altLang="en-US" sz="2800" dirty="0" smtClean="0">
              <a:latin typeface="Arial" panose="020B0604020202020204" pitchFamily="34" charset="0"/>
              <a:cs typeface="Arial" panose="020B0604020202020204" pitchFamily="34" charset="0"/>
            </a:endParaRPr>
          </a:p>
          <a:p>
            <a:pPr algn="just">
              <a:buFontTx/>
              <a:buChar char="-"/>
              <a:defRPr/>
            </a:pPr>
            <a:r>
              <a:rPr lang="en-ZA" altLang="en-US" sz="2800" dirty="0">
                <a:latin typeface="Arial" panose="020B0604020202020204" pitchFamily="34" charset="0"/>
                <a:cs typeface="Arial" panose="020B0604020202020204" pitchFamily="34" charset="0"/>
              </a:rPr>
              <a:t>South Africa has been experiencing </a:t>
            </a:r>
            <a:r>
              <a:rPr lang="en-ZA" altLang="en-US" sz="2800" b="1" dirty="0">
                <a:latin typeface="Arial" panose="020B0604020202020204" pitchFamily="34" charset="0"/>
                <a:cs typeface="Arial" panose="020B0604020202020204" pitchFamily="34" charset="0"/>
              </a:rPr>
              <a:t>severe decline </a:t>
            </a:r>
            <a:r>
              <a:rPr lang="en-ZA" altLang="en-US" sz="2800" dirty="0">
                <a:latin typeface="Arial" panose="020B0604020202020204" pitchFamily="34" charset="0"/>
                <a:cs typeface="Arial" panose="020B0604020202020204" pitchFamily="34" charset="0"/>
              </a:rPr>
              <a:t>in the manufacturing sector and in its employment levels. This can be attributed to the </a:t>
            </a:r>
            <a:r>
              <a:rPr lang="en-ZA" altLang="en-US" sz="2800" b="1" dirty="0">
                <a:latin typeface="Arial" panose="020B0604020202020204" pitchFamily="34" charset="0"/>
                <a:cs typeface="Arial" panose="020B0604020202020204" pitchFamily="34" charset="0"/>
              </a:rPr>
              <a:t>importation </a:t>
            </a:r>
            <a:r>
              <a:rPr lang="en-ZA" altLang="en-US" sz="2800" dirty="0">
                <a:latin typeface="Arial" panose="020B0604020202020204" pitchFamily="34" charset="0"/>
                <a:cs typeface="Arial" panose="020B0604020202020204" pitchFamily="34" charset="0"/>
              </a:rPr>
              <a:t>of high value added products into the country. As a way to address this decline, in line with the NDP and the Industrial Development Plan (IPAP and the Re-Imagined Industrial Strategy) government has designated specific sectors for local production with minimum Local Content thresholds</a:t>
            </a:r>
            <a:r>
              <a:rPr lang="en-ZA" altLang="en-US" sz="2800" dirty="0" smtClean="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a:p>
            <a:pPr marL="0" indent="0" algn="just">
              <a:buFontTx/>
              <a:buNone/>
              <a:defRPr/>
            </a:pPr>
            <a:endParaRPr lang="en-US" altLang="en-US" sz="2800" dirty="0">
              <a:latin typeface="Arial" panose="020B0604020202020204" pitchFamily="34" charset="0"/>
              <a:cs typeface="Arial" panose="020B0604020202020204" pitchFamily="34" charset="0"/>
            </a:endParaRPr>
          </a:p>
          <a:p>
            <a:pPr algn="just">
              <a:buFontTx/>
              <a:buChar char="-"/>
              <a:defRPr/>
            </a:pPr>
            <a:r>
              <a:rPr lang="en-US" altLang="en-US" sz="2800" dirty="0">
                <a:latin typeface="Arial" panose="020B0604020202020204" pitchFamily="34" charset="0"/>
                <a:cs typeface="Arial" panose="020B0604020202020204" pitchFamily="34" charset="0"/>
              </a:rPr>
              <a:t>In so doing, public procurement was identified as a key policy </a:t>
            </a:r>
            <a:r>
              <a:rPr lang="en-US" altLang="en-US" sz="2800" dirty="0" smtClean="0">
                <a:latin typeface="Arial" panose="020B0604020202020204" pitchFamily="34" charset="0"/>
                <a:cs typeface="Arial" panose="020B0604020202020204" pitchFamily="34" charset="0"/>
              </a:rPr>
              <a:t>intervention</a:t>
            </a:r>
          </a:p>
          <a:p>
            <a:pPr algn="just">
              <a:buFontTx/>
              <a:buChar char="-"/>
              <a:defRPr/>
            </a:pPr>
            <a:r>
              <a:rPr lang="en-ZA" altLang="en-US" sz="2800" dirty="0">
                <a:latin typeface="Arial" panose="020B0604020202020204" pitchFamily="34" charset="0"/>
                <a:cs typeface="Arial" panose="020B0604020202020204" pitchFamily="34" charset="0"/>
              </a:rPr>
              <a:t>An important strategic approach in South Africa’s industrial policy is to use government’s leveraging muscle as a </a:t>
            </a:r>
            <a:r>
              <a:rPr lang="en-ZA" altLang="en-US" sz="2800" b="1" dirty="0">
                <a:latin typeface="Arial" panose="020B0604020202020204" pitchFamily="34" charset="0"/>
                <a:cs typeface="Arial" panose="020B0604020202020204" pitchFamily="34" charset="0"/>
              </a:rPr>
              <a:t>“large buyer” </a:t>
            </a:r>
            <a:r>
              <a:rPr lang="en-ZA" altLang="en-US" sz="2800" dirty="0">
                <a:latin typeface="Arial" panose="020B0604020202020204" pitchFamily="34" charset="0"/>
                <a:cs typeface="Arial" panose="020B0604020202020204" pitchFamily="34" charset="0"/>
              </a:rPr>
              <a:t>that can influence how much is locally manufactured.</a:t>
            </a:r>
            <a:endParaRPr lang="en-ZA" altLang="en-US" sz="2800" dirty="0"/>
          </a:p>
          <a:p>
            <a:pPr marL="0" indent="0" algn="just">
              <a:buFontTx/>
              <a:buNone/>
              <a:defRPr/>
            </a:pPr>
            <a:endParaRPr lang="en-US" altLang="en-US" sz="2800" dirty="0">
              <a:latin typeface="Arial" panose="020B0604020202020204" pitchFamily="34" charset="0"/>
              <a:cs typeface="Arial" panose="020B0604020202020204" pitchFamily="34" charset="0"/>
            </a:endParaRPr>
          </a:p>
          <a:p>
            <a:pPr algn="just">
              <a:buFontTx/>
              <a:buChar char="-"/>
              <a:defRPr/>
            </a:pPr>
            <a:r>
              <a:rPr lang="en-US" altLang="en-US" sz="2800" dirty="0">
                <a:latin typeface="Arial" panose="020B0604020202020204" pitchFamily="34" charset="0"/>
                <a:cs typeface="Arial" panose="020B0604020202020204" pitchFamily="34" charset="0"/>
              </a:rPr>
              <a:t>The Public Procurement Preferential Framework Act (PPPFA) Regulations are regularly reviewed in order to designate certain sectors/products for preferential procurement by government and state owned entities.</a:t>
            </a:r>
          </a:p>
        </p:txBody>
      </p:sp>
    </p:spTree>
    <p:extLst>
      <p:ext uri="{BB962C8B-B14F-4D97-AF65-F5344CB8AC3E}">
        <p14:creationId xmlns:p14="http://schemas.microsoft.com/office/powerpoint/2010/main" val="197058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a:defRPr/>
            </a:pPr>
            <a:r>
              <a:rPr lang="en-US" sz="2000" b="1" baseline="30000" dirty="0">
                <a:solidFill>
                  <a:schemeClr val="bg1"/>
                </a:solidFill>
                <a:latin typeface="Arial"/>
                <a:cs typeface="Arial"/>
              </a:rPr>
              <a:t/>
            </a:r>
            <a:br>
              <a:rPr lang="en-US" sz="2000" b="1" baseline="30000" dirty="0">
                <a:solidFill>
                  <a:schemeClr val="bg1"/>
                </a:solidFill>
                <a:latin typeface="Arial"/>
                <a:cs typeface="Arial"/>
              </a:rPr>
            </a:br>
            <a:r>
              <a:rPr lang="en-US" altLang="en-US" sz="2000" b="1" dirty="0" smtClean="0">
                <a:solidFill>
                  <a:schemeClr val="bg1"/>
                </a:solidFill>
                <a:latin typeface="Arial" panose="020B0604020202020204" pitchFamily="34" charset="0"/>
                <a:cs typeface="Arial" panose="020B0604020202020204" pitchFamily="34" charset="0"/>
              </a:rPr>
              <a:t>PREFERENTIAL </a:t>
            </a:r>
            <a:r>
              <a:rPr lang="en-US" altLang="en-US" sz="2000" b="1" dirty="0">
                <a:solidFill>
                  <a:schemeClr val="bg1"/>
                </a:solidFill>
                <a:latin typeface="Arial" panose="020B0604020202020204" pitchFamily="34" charset="0"/>
                <a:cs typeface="Arial" panose="020B0604020202020204" pitchFamily="34" charset="0"/>
              </a:rPr>
              <a:t>PROCUREMENT </a:t>
            </a:r>
            <a:r>
              <a:rPr lang="en-US" altLang="en-US" sz="2000" b="1" dirty="0" smtClean="0">
                <a:solidFill>
                  <a:schemeClr val="bg1"/>
                </a:solidFill>
                <a:latin typeface="Arial" panose="020B0604020202020204" pitchFamily="34" charset="0"/>
                <a:cs typeface="Arial" panose="020B0604020202020204" pitchFamily="34" charset="0"/>
              </a:rPr>
              <a:t>REGULATIONS, 2017 </a:t>
            </a:r>
            <a:br>
              <a:rPr lang="en-US" altLang="en-US" sz="2000" b="1" dirty="0" smtClean="0">
                <a:solidFill>
                  <a:schemeClr val="bg1"/>
                </a:solidFill>
                <a:latin typeface="Arial" panose="020B0604020202020204" pitchFamily="34" charset="0"/>
                <a:cs typeface="Arial" panose="020B0604020202020204" pitchFamily="34" charset="0"/>
              </a:rPr>
            </a:br>
            <a:r>
              <a:rPr lang="en-US" altLang="en-US" sz="2000" b="1" dirty="0" smtClean="0">
                <a:solidFill>
                  <a:schemeClr val="bg1"/>
                </a:solidFill>
                <a:latin typeface="Arial" panose="020B0604020202020204" pitchFamily="34" charset="0"/>
                <a:cs typeface="Arial" panose="020B0604020202020204" pitchFamily="34" charset="0"/>
              </a:rPr>
              <a:t>ON </a:t>
            </a:r>
            <a:r>
              <a:rPr lang="en-US" altLang="en-US" sz="2000" b="1" dirty="0">
                <a:solidFill>
                  <a:schemeClr val="bg1"/>
                </a:solidFill>
                <a:latin typeface="Arial" panose="020B0604020202020204" pitchFamily="34" charset="0"/>
                <a:cs typeface="Arial" panose="020B0604020202020204" pitchFamily="34" charset="0"/>
              </a:rPr>
              <a:t>LOCAL CONTENT</a:t>
            </a:r>
            <a:endParaRPr lang="en-US" sz="20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lstStyle/>
          <a:p>
            <a:pPr marL="342900" lvl="1" indent="-342900" algn="just">
              <a:buFontTx/>
              <a:buChar char="•"/>
              <a:defRPr/>
            </a:pPr>
            <a:r>
              <a:rPr lang="en-US" altLang="en-US" sz="1600" dirty="0" smtClean="0">
                <a:latin typeface="Arial" panose="020B0604020202020204" pitchFamily="34" charset="0"/>
                <a:cs typeface="Arial" panose="020B0604020202020204" pitchFamily="34" charset="0"/>
              </a:rPr>
              <a:t>Local </a:t>
            </a:r>
            <a:r>
              <a:rPr lang="en-US" altLang="en-US" sz="1600" dirty="0">
                <a:latin typeface="Arial" panose="020B0604020202020204" pitchFamily="34" charset="0"/>
                <a:cs typeface="Arial" panose="020B0604020202020204" pitchFamily="34" charset="0"/>
              </a:rPr>
              <a:t>P</a:t>
            </a:r>
            <a:r>
              <a:rPr lang="en-US" altLang="en-US" sz="1600" dirty="0" smtClean="0">
                <a:latin typeface="Arial" panose="020B0604020202020204" pitchFamily="34" charset="0"/>
                <a:cs typeface="Arial" panose="020B0604020202020204" pitchFamily="34" charset="0"/>
              </a:rPr>
              <a:t>rocurement Accord (signed in June 2011)</a:t>
            </a:r>
          </a:p>
          <a:p>
            <a:pPr marL="0" lvl="1" indent="0" algn="just">
              <a:buNone/>
              <a:defRPr/>
            </a:pPr>
            <a:endParaRPr lang="en-US" altLang="en-US" sz="1600" dirty="0" smtClean="0">
              <a:latin typeface="Arial" panose="020B0604020202020204" pitchFamily="34" charset="0"/>
              <a:cs typeface="Arial" panose="020B0604020202020204" pitchFamily="34" charset="0"/>
            </a:endParaRPr>
          </a:p>
          <a:p>
            <a:pPr marL="342900" lvl="1" indent="-342900" algn="just">
              <a:buFontTx/>
              <a:buChar char="•"/>
              <a:defRPr/>
            </a:pPr>
            <a:r>
              <a:rPr lang="en-US" altLang="en-US" sz="1600" dirty="0" smtClean="0">
                <a:latin typeface="Arial" panose="020B0604020202020204" pitchFamily="34" charset="0"/>
                <a:cs typeface="Arial" panose="020B0604020202020204" pitchFamily="34" charset="0"/>
              </a:rPr>
              <a:t>Local </a:t>
            </a:r>
            <a:r>
              <a:rPr lang="en-US" altLang="en-US" sz="1600" dirty="0">
                <a:latin typeface="Arial" panose="020B0604020202020204" pitchFamily="34" charset="0"/>
                <a:cs typeface="Arial" panose="020B0604020202020204" pitchFamily="34" charset="0"/>
              </a:rPr>
              <a:t>Content </a:t>
            </a:r>
            <a:r>
              <a:rPr lang="en-US" altLang="en-US" sz="1600" dirty="0" smtClean="0">
                <a:latin typeface="Arial" panose="020B0604020202020204" pitchFamily="34" charset="0"/>
                <a:cs typeface="Arial" panose="020B0604020202020204" pitchFamily="34" charset="0"/>
              </a:rPr>
              <a:t>and Production Regulations </a:t>
            </a:r>
            <a:r>
              <a:rPr lang="en-US" altLang="en-US" sz="1600" dirty="0">
                <a:latin typeface="Arial" panose="020B0604020202020204" pitchFamily="34" charset="0"/>
                <a:cs typeface="Arial" panose="020B0604020202020204" pitchFamily="34" charset="0"/>
              </a:rPr>
              <a:t>came into effect on 7 December 2011 through the 2011 </a:t>
            </a:r>
            <a:r>
              <a:rPr lang="en-US" altLang="en-US" sz="1600" dirty="0" smtClean="0">
                <a:latin typeface="Arial" panose="020B0604020202020204" pitchFamily="34" charset="0"/>
                <a:cs typeface="Arial" panose="020B0604020202020204" pitchFamily="34" charset="0"/>
              </a:rPr>
              <a:t>Public Procurement Regulations</a:t>
            </a:r>
            <a:r>
              <a:rPr lang="en-US" altLang="en-US" sz="1600" dirty="0">
                <a:latin typeface="Arial" panose="020B0604020202020204" pitchFamily="34" charset="0"/>
                <a:cs typeface="Arial" panose="020B0604020202020204" pitchFamily="34" charset="0"/>
              </a:rPr>
              <a:t>. They are still applicable in the </a:t>
            </a:r>
            <a:r>
              <a:rPr lang="en-US" altLang="en-US" sz="1600" dirty="0" smtClean="0">
                <a:latin typeface="Arial" panose="020B0604020202020204" pitchFamily="34" charset="0"/>
                <a:cs typeface="Arial" panose="020B0604020202020204" pitchFamily="34" charset="0"/>
              </a:rPr>
              <a:t>Public </a:t>
            </a:r>
            <a:r>
              <a:rPr lang="en-US" altLang="en-US" sz="1600" dirty="0">
                <a:latin typeface="Arial" panose="020B0604020202020204" pitchFamily="34" charset="0"/>
                <a:cs typeface="Arial" panose="020B0604020202020204" pitchFamily="34" charset="0"/>
              </a:rPr>
              <a:t>Procurement </a:t>
            </a:r>
            <a:r>
              <a:rPr lang="en-US" altLang="en-US" sz="1600" dirty="0" smtClean="0">
                <a:latin typeface="Arial" panose="020B0604020202020204" pitchFamily="34" charset="0"/>
                <a:cs typeface="Arial" panose="020B0604020202020204" pitchFamily="34" charset="0"/>
              </a:rPr>
              <a:t>Regulations, 2017.</a:t>
            </a:r>
            <a:endParaRPr lang="en-US" altLang="en-US" sz="1600" dirty="0">
              <a:latin typeface="Arial" panose="020B0604020202020204" pitchFamily="34" charset="0"/>
              <a:cs typeface="Arial" panose="020B0604020202020204" pitchFamily="34" charset="0"/>
            </a:endParaRPr>
          </a:p>
          <a:p>
            <a:pPr marL="342900" lvl="1" indent="-342900" algn="just">
              <a:buFontTx/>
              <a:buChar char="•"/>
              <a:defRPr/>
            </a:pPr>
            <a:endParaRPr lang="en-US" altLang="en-US" sz="1600" dirty="0">
              <a:latin typeface="Arial" panose="020B0604020202020204" pitchFamily="34" charset="0"/>
              <a:cs typeface="Arial" panose="020B0604020202020204" pitchFamily="34" charset="0"/>
            </a:endParaRPr>
          </a:p>
          <a:p>
            <a:pPr marL="342900" lvl="1" indent="-342900" algn="just">
              <a:buFontTx/>
              <a:buChar char="•"/>
              <a:defRPr/>
            </a:pPr>
            <a:r>
              <a:rPr lang="en-US" altLang="en-US" sz="1600" b="1" dirty="0">
                <a:solidFill>
                  <a:srgbClr val="FF0000"/>
                </a:solidFill>
                <a:latin typeface="Arial" panose="020B0604020202020204" pitchFamily="34" charset="0"/>
                <a:cs typeface="Arial" panose="020B0604020202020204" pitchFamily="34" charset="0"/>
              </a:rPr>
              <a:t>Section 8: Local Production and Content</a:t>
            </a:r>
          </a:p>
          <a:p>
            <a:pPr marL="342900" lvl="1" indent="-342900" algn="just">
              <a:buFontTx/>
              <a:buChar char="•"/>
              <a:defRPr/>
            </a:pPr>
            <a:r>
              <a:rPr lang="en-US" altLang="en-US" sz="1600" dirty="0">
                <a:latin typeface="Arial" panose="020B0604020202020204" pitchFamily="34" charset="0"/>
                <a:cs typeface="Arial" panose="020B0604020202020204" pitchFamily="34" charset="0"/>
              </a:rPr>
              <a:t>Empowers </a:t>
            </a:r>
            <a:r>
              <a:rPr lang="en-US" altLang="en-US" sz="1600" b="1" dirty="0">
                <a:latin typeface="Arial" panose="020B0604020202020204" pitchFamily="34" charset="0"/>
                <a:cs typeface="Arial" panose="020B0604020202020204" pitchFamily="34" charset="0"/>
              </a:rPr>
              <a:t>the </a:t>
            </a:r>
            <a:r>
              <a:rPr lang="en-US" altLang="en-US" sz="1600" b="1" dirty="0" err="1">
                <a:latin typeface="Arial" panose="020B0604020202020204" pitchFamily="34" charset="0"/>
                <a:cs typeface="Arial" panose="020B0604020202020204" pitchFamily="34" charset="0"/>
              </a:rPr>
              <a:t>dti</a:t>
            </a:r>
            <a:r>
              <a:rPr lang="en-US" altLang="en-US" sz="1600" b="1"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to designate specific industries/sectors for local procurement by organs of state.</a:t>
            </a:r>
          </a:p>
        </p:txBody>
      </p:sp>
    </p:spTree>
    <p:extLst>
      <p:ext uri="{BB962C8B-B14F-4D97-AF65-F5344CB8AC3E}">
        <p14:creationId xmlns:p14="http://schemas.microsoft.com/office/powerpoint/2010/main" val="28103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a:defRPr/>
            </a:pPr>
            <a:r>
              <a:rPr lang="en-US" sz="2000" b="1" baseline="30000" dirty="0">
                <a:solidFill>
                  <a:schemeClr val="bg1"/>
                </a:solidFill>
                <a:latin typeface="Arial"/>
                <a:cs typeface="Arial"/>
              </a:rPr>
              <a:t/>
            </a:r>
            <a:br>
              <a:rPr lang="en-US" sz="2000" b="1" baseline="30000" dirty="0">
                <a:solidFill>
                  <a:schemeClr val="bg1"/>
                </a:solidFill>
                <a:latin typeface="Arial"/>
                <a:cs typeface="Arial"/>
              </a:rPr>
            </a:br>
            <a:r>
              <a:rPr lang="en-US" altLang="en-US" sz="2000" b="1" dirty="0" smtClean="0">
                <a:solidFill>
                  <a:schemeClr val="bg1"/>
                </a:solidFill>
                <a:latin typeface="Arial" panose="020B0604020202020204" pitchFamily="34" charset="0"/>
                <a:cs typeface="Arial" panose="020B0604020202020204" pitchFamily="34" charset="0"/>
              </a:rPr>
              <a:t>PREFERENTIAL </a:t>
            </a:r>
            <a:r>
              <a:rPr lang="en-US" altLang="en-US" sz="2000" b="1" dirty="0">
                <a:solidFill>
                  <a:schemeClr val="bg1"/>
                </a:solidFill>
                <a:latin typeface="Arial" panose="020B0604020202020204" pitchFamily="34" charset="0"/>
                <a:cs typeface="Arial" panose="020B0604020202020204" pitchFamily="34" charset="0"/>
              </a:rPr>
              <a:t>PROCUREMENT </a:t>
            </a:r>
            <a:r>
              <a:rPr lang="en-US" altLang="en-US" sz="2000" b="1" dirty="0" smtClean="0">
                <a:solidFill>
                  <a:schemeClr val="bg1"/>
                </a:solidFill>
                <a:latin typeface="Arial" panose="020B0604020202020204" pitchFamily="34" charset="0"/>
                <a:cs typeface="Arial" panose="020B0604020202020204" pitchFamily="34" charset="0"/>
              </a:rPr>
              <a:t>REGULATIONS, 2017 </a:t>
            </a:r>
            <a:br>
              <a:rPr lang="en-US" altLang="en-US" sz="2000" b="1" dirty="0" smtClean="0">
                <a:solidFill>
                  <a:schemeClr val="bg1"/>
                </a:solidFill>
                <a:latin typeface="Arial" panose="020B0604020202020204" pitchFamily="34" charset="0"/>
                <a:cs typeface="Arial" panose="020B0604020202020204" pitchFamily="34" charset="0"/>
              </a:rPr>
            </a:br>
            <a:r>
              <a:rPr lang="en-US" altLang="en-US" sz="2000" b="1" dirty="0" smtClean="0">
                <a:solidFill>
                  <a:schemeClr val="bg1"/>
                </a:solidFill>
                <a:latin typeface="Arial" panose="020B0604020202020204" pitchFamily="34" charset="0"/>
                <a:cs typeface="Arial" panose="020B0604020202020204" pitchFamily="34" charset="0"/>
              </a:rPr>
              <a:t>ON </a:t>
            </a:r>
            <a:r>
              <a:rPr lang="en-US" altLang="en-US" sz="2000" b="1" dirty="0">
                <a:solidFill>
                  <a:schemeClr val="bg1"/>
                </a:solidFill>
                <a:latin typeface="Arial" panose="020B0604020202020204" pitchFamily="34" charset="0"/>
                <a:cs typeface="Arial" panose="020B0604020202020204" pitchFamily="34" charset="0"/>
              </a:rPr>
              <a:t>LOCAL CONTENT</a:t>
            </a:r>
            <a:endParaRPr lang="en-US" sz="2000" b="1" baseline="30000" dirty="0">
              <a:solidFill>
                <a:schemeClr val="bg1"/>
              </a:solidFill>
              <a:latin typeface="Arial"/>
              <a:cs typeface="Arial"/>
            </a:endParaRPr>
          </a:p>
        </p:txBody>
      </p:sp>
      <p:sp>
        <p:nvSpPr>
          <p:cNvPr id="6" name="Content Placeholder 2">
            <a:extLst>
              <a:ext uri="{FF2B5EF4-FFF2-40B4-BE49-F238E27FC236}">
                <a16:creationId xmlns:a16="http://schemas.microsoft.com/office/drawing/2014/main" id="{4FD5C801-CDF3-564E-98C7-B15BD3E7A858}"/>
              </a:ext>
            </a:extLst>
          </p:cNvPr>
          <p:cNvSpPr>
            <a:spLocks noGrp="1"/>
          </p:cNvSpPr>
          <p:nvPr>
            <p:ph idx="1"/>
          </p:nvPr>
        </p:nvSpPr>
        <p:spPr>
          <a:xfrm>
            <a:off x="457200" y="1333501"/>
            <a:ext cx="8229600" cy="3498143"/>
          </a:xfrm>
        </p:spPr>
        <p:txBody>
          <a:bodyPr>
            <a:normAutofit/>
          </a:bodyPr>
          <a:lstStyle/>
          <a:p>
            <a:pPr marL="342900" lvl="1" indent="-342900" algn="just">
              <a:spcBef>
                <a:spcPts val="250"/>
              </a:spcBef>
              <a:buFontTx/>
              <a:buChar char="•"/>
              <a:defRPr/>
            </a:pPr>
            <a:r>
              <a:rPr lang="en-US" altLang="en-US" sz="1600" kern="0" dirty="0">
                <a:solidFill>
                  <a:srgbClr val="FF0000"/>
                </a:solidFill>
                <a:latin typeface="Arial" panose="020B0604020202020204" pitchFamily="34" charset="0"/>
                <a:cs typeface="Arial" panose="020B0604020202020204" pitchFamily="34" charset="0"/>
              </a:rPr>
              <a:t>Regulation 8 (1):</a:t>
            </a:r>
            <a:r>
              <a:rPr lang="en-US" altLang="en-US" sz="1600" kern="0" dirty="0">
                <a:latin typeface="Arial" panose="020B0604020202020204" pitchFamily="34" charset="0"/>
                <a:cs typeface="Arial" panose="020B0604020202020204" pitchFamily="34" charset="0"/>
              </a:rPr>
              <a:t> empowers </a:t>
            </a:r>
            <a:r>
              <a:rPr lang="en-US" altLang="en-US" sz="1600" b="1" kern="0" dirty="0">
                <a:latin typeface="Arial" panose="020B0604020202020204" pitchFamily="34" charset="0"/>
                <a:cs typeface="Arial" panose="020B0604020202020204" pitchFamily="34" charset="0"/>
              </a:rPr>
              <a:t>the </a:t>
            </a:r>
            <a:r>
              <a:rPr lang="en-US" altLang="en-US" sz="1600" b="1" kern="0" dirty="0" err="1">
                <a:latin typeface="Arial" panose="020B0604020202020204" pitchFamily="34" charset="0"/>
                <a:cs typeface="Arial" panose="020B0604020202020204" pitchFamily="34" charset="0"/>
              </a:rPr>
              <a:t>dti</a:t>
            </a:r>
            <a:r>
              <a:rPr lang="en-US" altLang="en-US" sz="1600" b="1" kern="0" dirty="0">
                <a:latin typeface="Arial" panose="020B0604020202020204" pitchFamily="34" charset="0"/>
                <a:cs typeface="Arial" panose="020B0604020202020204" pitchFamily="34" charset="0"/>
              </a:rPr>
              <a:t> </a:t>
            </a:r>
            <a:r>
              <a:rPr lang="en-US" altLang="en-US" sz="1600" kern="0" dirty="0">
                <a:latin typeface="Arial" panose="020B0604020202020204" pitchFamily="34" charset="0"/>
                <a:cs typeface="Arial" panose="020B0604020202020204" pitchFamily="34" charset="0"/>
              </a:rPr>
              <a:t>to designate specific industries/sectors, where only locally manufactured products that meet the stipulated minimum threshold for local content will be considered.</a:t>
            </a:r>
          </a:p>
          <a:p>
            <a:pPr marL="342900" lvl="1" indent="-342900" algn="just">
              <a:spcBef>
                <a:spcPts val="250"/>
              </a:spcBef>
              <a:buFontTx/>
              <a:buChar char="•"/>
              <a:defRPr/>
            </a:pPr>
            <a:endParaRPr lang="en-US" altLang="en-US" sz="1600" kern="0" dirty="0">
              <a:latin typeface="Arial" panose="020B0604020202020204" pitchFamily="34" charset="0"/>
              <a:cs typeface="Arial" panose="020B0604020202020204" pitchFamily="34" charset="0"/>
            </a:endParaRPr>
          </a:p>
          <a:p>
            <a:pPr marL="342900" lvl="1" indent="-342900" algn="just">
              <a:spcBef>
                <a:spcPts val="250"/>
              </a:spcBef>
              <a:buFontTx/>
              <a:buChar char="•"/>
              <a:defRPr/>
            </a:pPr>
            <a:r>
              <a:rPr lang="en-US" altLang="en-US" sz="1600" kern="0" dirty="0">
                <a:solidFill>
                  <a:srgbClr val="FF0000"/>
                </a:solidFill>
                <a:latin typeface="Arial" panose="020B0604020202020204" pitchFamily="34" charset="0"/>
                <a:cs typeface="Arial" panose="020B0604020202020204" pitchFamily="34" charset="0"/>
              </a:rPr>
              <a:t>Regulation 8 (2): </a:t>
            </a:r>
            <a:r>
              <a:rPr lang="en-US" altLang="en-US" sz="1600" kern="0" dirty="0">
                <a:latin typeface="Arial" panose="020B0604020202020204" pitchFamily="34" charset="0"/>
                <a:cs typeface="Arial" panose="020B0604020202020204" pitchFamily="34" charset="0"/>
              </a:rPr>
              <a:t>organs of state must include local content in their bid invites</a:t>
            </a:r>
          </a:p>
          <a:p>
            <a:pPr marL="342900" lvl="1" indent="-342900" algn="just">
              <a:spcBef>
                <a:spcPts val="250"/>
              </a:spcBef>
              <a:buFontTx/>
              <a:buChar char="•"/>
              <a:defRPr/>
            </a:pPr>
            <a:endParaRPr lang="en-US" altLang="en-US" sz="1600" kern="0" dirty="0">
              <a:latin typeface="Arial" panose="020B0604020202020204" pitchFamily="34" charset="0"/>
              <a:cs typeface="Arial" panose="020B0604020202020204" pitchFamily="34" charset="0"/>
            </a:endParaRPr>
          </a:p>
          <a:p>
            <a:pPr marL="342900" lvl="1" indent="-342900" algn="just">
              <a:spcBef>
                <a:spcPts val="250"/>
              </a:spcBef>
              <a:buFontTx/>
              <a:buChar char="•"/>
              <a:defRPr/>
            </a:pPr>
            <a:r>
              <a:rPr lang="en-US" altLang="en-US" sz="1600" kern="0" dirty="0">
                <a:solidFill>
                  <a:srgbClr val="FF0000"/>
                </a:solidFill>
                <a:latin typeface="Arial" panose="020B0604020202020204" pitchFamily="34" charset="0"/>
                <a:cs typeface="Arial" panose="020B0604020202020204" pitchFamily="34" charset="0"/>
              </a:rPr>
              <a:t>Regulation 8 (3): </a:t>
            </a:r>
            <a:r>
              <a:rPr lang="en-US" altLang="en-US" sz="1600" kern="0" dirty="0">
                <a:latin typeface="Arial" panose="020B0604020202020204" pitchFamily="34" charset="0"/>
                <a:cs typeface="Arial" panose="020B0604020202020204" pitchFamily="34" charset="0"/>
              </a:rPr>
              <a:t>National Treasury must inform organs of state </a:t>
            </a:r>
            <a:r>
              <a:rPr lang="en-US" altLang="en-US" sz="1600" kern="0" dirty="0">
                <a:solidFill>
                  <a:srgbClr val="FF0000"/>
                </a:solidFill>
                <a:latin typeface="Arial" panose="020B0604020202020204" pitchFamily="34" charset="0"/>
                <a:cs typeface="Arial" panose="020B0604020202020204" pitchFamily="34" charset="0"/>
              </a:rPr>
              <a:t>via circular.</a:t>
            </a:r>
          </a:p>
          <a:p>
            <a:pPr marL="342900" lvl="1" indent="-342900" algn="just">
              <a:spcBef>
                <a:spcPts val="250"/>
              </a:spcBef>
              <a:buFontTx/>
              <a:buChar char="•"/>
              <a:defRPr/>
            </a:pPr>
            <a:endParaRPr lang="en-US" altLang="en-US" sz="1600" kern="0" dirty="0">
              <a:latin typeface="Arial" panose="020B0604020202020204" pitchFamily="34" charset="0"/>
              <a:cs typeface="Arial" panose="020B0604020202020204" pitchFamily="34" charset="0"/>
            </a:endParaRPr>
          </a:p>
          <a:p>
            <a:pPr marL="342900" lvl="1" indent="-342900" algn="just">
              <a:spcBef>
                <a:spcPts val="250"/>
              </a:spcBef>
              <a:buFontTx/>
              <a:buChar char="•"/>
              <a:defRPr/>
            </a:pPr>
            <a:r>
              <a:rPr lang="en-ZA" sz="1600" kern="0" dirty="0">
                <a:solidFill>
                  <a:srgbClr val="FF0000"/>
                </a:solidFill>
                <a:latin typeface="Arial" panose="020B0604020202020204" pitchFamily="34" charset="0"/>
                <a:cs typeface="Arial" panose="020B0604020202020204" pitchFamily="34" charset="0"/>
              </a:rPr>
              <a:t>Regulation 8 (4): </a:t>
            </a:r>
            <a:r>
              <a:rPr lang="en-ZA" sz="1600" kern="0" dirty="0">
                <a:latin typeface="Arial" panose="020B0604020202020204" pitchFamily="34" charset="0"/>
                <a:cs typeface="Arial" panose="020B0604020202020204" pitchFamily="34" charset="0"/>
              </a:rPr>
              <a:t>allows organs of state to </a:t>
            </a:r>
            <a:r>
              <a:rPr lang="en-ZA" sz="1600" b="1" kern="0" dirty="0">
                <a:latin typeface="Arial" panose="020B0604020202020204" pitchFamily="34" charset="0"/>
                <a:cs typeface="Arial" panose="020B0604020202020204" pitchFamily="34" charset="0"/>
              </a:rPr>
              <a:t>“self designate” </a:t>
            </a:r>
            <a:r>
              <a:rPr lang="en-ZA" sz="1600" kern="0" dirty="0">
                <a:latin typeface="Arial" panose="020B0604020202020204" pitchFamily="34" charset="0"/>
                <a:cs typeface="Arial" panose="020B0604020202020204" pitchFamily="34" charset="0"/>
              </a:rPr>
              <a:t>provided they consult with the </a:t>
            </a:r>
            <a:r>
              <a:rPr lang="en-ZA" sz="1600" kern="0" dirty="0" err="1">
                <a:latin typeface="Arial" panose="020B0604020202020204" pitchFamily="34" charset="0"/>
                <a:cs typeface="Arial" panose="020B0604020202020204" pitchFamily="34" charset="0"/>
              </a:rPr>
              <a:t>dti</a:t>
            </a:r>
            <a:r>
              <a:rPr lang="en-ZA" sz="1600" kern="0" dirty="0">
                <a:latin typeface="Arial" panose="020B0604020202020204" pitchFamily="34" charset="0"/>
                <a:cs typeface="Arial" panose="020B0604020202020204" pitchFamily="34" charset="0"/>
              </a:rPr>
              <a:t> and National Treasury</a:t>
            </a:r>
          </a:p>
          <a:p>
            <a:pPr marL="342900" lvl="1" indent="-342900" algn="just">
              <a:spcBef>
                <a:spcPts val="250"/>
              </a:spcBef>
              <a:buFontTx/>
              <a:buChar char="•"/>
              <a:defRPr/>
            </a:pPr>
            <a:endParaRPr lang="en-ZA" sz="1600" kern="0" dirty="0">
              <a:latin typeface="Arial" panose="020B0604020202020204" pitchFamily="34" charset="0"/>
              <a:cs typeface="Arial" panose="020B0604020202020204" pitchFamily="34" charset="0"/>
            </a:endParaRPr>
          </a:p>
          <a:p>
            <a:pPr marL="342900" lvl="1" indent="-342900" algn="just">
              <a:spcBef>
                <a:spcPts val="250"/>
              </a:spcBef>
              <a:buFontTx/>
              <a:buChar char="•"/>
              <a:defRPr/>
            </a:pPr>
            <a:r>
              <a:rPr lang="en-ZA" sz="1600" kern="0" dirty="0">
                <a:solidFill>
                  <a:srgbClr val="FF0000"/>
                </a:solidFill>
                <a:latin typeface="Arial" panose="020B0604020202020204" pitchFamily="34" charset="0"/>
                <a:cs typeface="Arial" panose="020B0604020202020204" pitchFamily="34" charset="0"/>
              </a:rPr>
              <a:t>Regulation 8 (5): </a:t>
            </a:r>
            <a:r>
              <a:rPr lang="en-ZA" sz="1600" kern="0" dirty="0">
                <a:latin typeface="Arial" panose="020B0604020202020204" pitchFamily="34" charset="0"/>
                <a:cs typeface="Arial" panose="020B0604020202020204" pitchFamily="34" charset="0"/>
              </a:rPr>
              <a:t>bid that fails to meet the required local content is unacceptable</a:t>
            </a:r>
          </a:p>
          <a:p>
            <a:pPr marL="0" lvl="1" indent="0" algn="just">
              <a:spcBef>
                <a:spcPts val="250"/>
              </a:spcBef>
              <a:buNone/>
              <a:defRPr/>
            </a:pPr>
            <a:endParaRPr lang="en-ZA"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34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160338"/>
            <a:ext cx="8229600" cy="952500"/>
          </a:xfrm>
          <a:solidFill>
            <a:schemeClr val="accent6">
              <a:lumMod val="75000"/>
            </a:schemeClr>
          </a:solidFill>
        </p:spPr>
        <p:txBody>
          <a:bodyPr rtlCol="0">
            <a:noAutofit/>
          </a:bodyPr>
          <a:lstStyle/>
          <a:p>
            <a:pPr defTabSz="389626" eaLnBrk="1" fontAlgn="auto" hangingPunct="1">
              <a:spcAft>
                <a:spcPts val="0"/>
              </a:spcAft>
              <a:defRPr/>
            </a:pPr>
            <a:r>
              <a:rPr lang="en-US" sz="2000" b="1" kern="0" dirty="0" smtClean="0">
                <a:solidFill>
                  <a:srgbClr val="FFFFFF"/>
                </a:solidFill>
                <a:latin typeface="Arial" panose="020B0604020202020204" pitchFamily="34" charset="0"/>
                <a:cs typeface="Arial" panose="020B0604020202020204" pitchFamily="34" charset="0"/>
                <a:sym typeface="Arial"/>
              </a:rPr>
              <a:t>OBJECTIVES OF LOCAL CONTENT POLICY</a:t>
            </a:r>
            <a:endParaRPr lang="en-US" sz="2000" b="1" baseline="30000" dirty="0">
              <a:solidFill>
                <a:schemeClr val="bg1"/>
              </a:solidFill>
              <a:latin typeface="Arial"/>
              <a:cs typeface="Arial"/>
            </a:endParaRPr>
          </a:p>
        </p:txBody>
      </p:sp>
      <p:sp>
        <p:nvSpPr>
          <p:cNvPr id="5" name="Content Placeholder 2"/>
          <p:cNvSpPr txBox="1">
            <a:spLocks/>
          </p:cNvSpPr>
          <p:nvPr/>
        </p:nvSpPr>
        <p:spPr bwMode="auto">
          <a:xfrm>
            <a:off x="128588" y="1184275"/>
            <a:ext cx="8812212"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a:lstStyle>
          <a:p>
            <a:pPr algn="just">
              <a:buFont typeface="Arial" panose="020B0604020202020204" pitchFamily="34" charset="0"/>
              <a:buChar char="•"/>
              <a:defRPr/>
            </a:pPr>
            <a:r>
              <a:rPr lang="en-ZA" altLang="en-US" sz="1800" b="1" dirty="0">
                <a:solidFill>
                  <a:srgbClr val="000000"/>
                </a:solidFill>
                <a:latin typeface="Arial" panose="020B0604020202020204" pitchFamily="34" charset="0"/>
                <a:cs typeface="Arial" panose="020B0604020202020204" pitchFamily="34" charset="0"/>
              </a:rPr>
              <a:t>Leverage public expenditure, both CAPEX and OPEX,  made by organs of state (all spheres of government and SOCs)  to:</a:t>
            </a:r>
          </a:p>
          <a:p>
            <a:pPr marL="715963" lvl="1" indent="-350838" algn="just">
              <a:buFont typeface="Courier New" panose="02070309020205020404" pitchFamily="49" charset="0"/>
              <a:buChar char="o"/>
              <a:defRPr/>
            </a:pPr>
            <a:r>
              <a:rPr lang="en-US" altLang="en-US" sz="1800" dirty="0">
                <a:solidFill>
                  <a:srgbClr val="000000"/>
                </a:solidFill>
                <a:latin typeface="Arial" panose="020B0604020202020204" pitchFamily="34" charset="0"/>
                <a:cs typeface="Arial" panose="020B0604020202020204" pitchFamily="34" charset="0"/>
              </a:rPr>
              <a:t>Develop and enhance local  manufacturing capacity and capabilities</a:t>
            </a:r>
          </a:p>
          <a:p>
            <a:pPr marL="715963" lvl="1" indent="-350838" algn="just">
              <a:buFont typeface="Courier New" panose="02070309020205020404" pitchFamily="49" charset="0"/>
              <a:buChar char="o"/>
              <a:defRPr/>
            </a:pPr>
            <a:r>
              <a:rPr lang="en-US" altLang="en-US" sz="1800" dirty="0">
                <a:solidFill>
                  <a:srgbClr val="000000"/>
                </a:solidFill>
                <a:latin typeface="Arial" panose="020B0604020202020204" pitchFamily="34" charset="0"/>
                <a:cs typeface="Arial" panose="020B0604020202020204" pitchFamily="34" charset="0"/>
              </a:rPr>
              <a:t>Support industrial innovation and technological developments </a:t>
            </a:r>
          </a:p>
          <a:p>
            <a:pPr marL="715963" lvl="1" indent="-350838" algn="just">
              <a:buFont typeface="Courier New" panose="02070309020205020404" pitchFamily="49" charset="0"/>
              <a:buChar char="o"/>
              <a:defRPr/>
            </a:pPr>
            <a:r>
              <a:rPr lang="en-US" altLang="en-US" sz="1800" dirty="0">
                <a:solidFill>
                  <a:srgbClr val="000000"/>
                </a:solidFill>
                <a:latin typeface="Arial" panose="020B0604020202020204" pitchFamily="34" charset="0"/>
                <a:cs typeface="Arial" panose="020B0604020202020204" pitchFamily="34" charset="0"/>
              </a:rPr>
              <a:t>Create employment and sustain jobs</a:t>
            </a:r>
          </a:p>
          <a:p>
            <a:pPr marL="715963" lvl="1" indent="-350838" algn="just">
              <a:buFont typeface="Courier New" panose="02070309020205020404" pitchFamily="49" charset="0"/>
              <a:buChar char="o"/>
              <a:defRPr/>
            </a:pPr>
            <a:r>
              <a:rPr lang="en-US" altLang="en-US" sz="1800" dirty="0">
                <a:solidFill>
                  <a:srgbClr val="000000"/>
                </a:solidFill>
                <a:latin typeface="Arial" panose="020B0604020202020204" pitchFamily="34" charset="0"/>
                <a:cs typeface="Arial" panose="020B0604020202020204" pitchFamily="34" charset="0"/>
              </a:rPr>
              <a:t>Boost exports and ensure suppliers are integrated into OEMs global value chains</a:t>
            </a:r>
          </a:p>
          <a:p>
            <a:pPr marL="715963" lvl="1" indent="-350838" algn="just">
              <a:buFont typeface="Courier New" panose="02070309020205020404" pitchFamily="49" charset="0"/>
              <a:buChar char="o"/>
              <a:defRPr/>
            </a:pPr>
            <a:r>
              <a:rPr lang="en-US" altLang="en-US" sz="1800" dirty="0">
                <a:solidFill>
                  <a:srgbClr val="000000"/>
                </a:solidFill>
                <a:latin typeface="Arial" panose="020B0604020202020204" pitchFamily="34" charset="0"/>
                <a:cs typeface="Arial" panose="020B0604020202020204" pitchFamily="34" charset="0"/>
              </a:rPr>
              <a:t>Support broader economic empowerment through the creation of black industrialists</a:t>
            </a:r>
          </a:p>
          <a:p>
            <a:pPr marL="342900" lvl="1" indent="-342900" algn="just" defTabSz="389626">
              <a:spcBef>
                <a:spcPts val="250"/>
              </a:spcBef>
              <a:buClr>
                <a:srgbClr val="000000"/>
              </a:buClr>
              <a:buFontTx/>
              <a:buChar char="•"/>
              <a:defRPr/>
            </a:pPr>
            <a:endParaRPr lang="en-ZA" sz="1800" dirty="0">
              <a:solidFill>
                <a:srgbClr val="000000"/>
              </a:solidFill>
              <a:latin typeface="Arial" panose="020B0604020202020204" pitchFamily="34" charset="0"/>
              <a:cs typeface="Arial" panose="020B0604020202020204" pitchFamily="34" charset="0"/>
            </a:endParaRPr>
          </a:p>
          <a:p>
            <a:pPr marL="342900" lvl="1" indent="-342900" algn="just" defTabSz="389626">
              <a:spcBef>
                <a:spcPts val="250"/>
              </a:spcBef>
              <a:buClr>
                <a:srgbClr val="000000"/>
              </a:buClr>
              <a:buFontTx/>
              <a:buChar char="•"/>
              <a:defRPr/>
            </a:pPr>
            <a:endParaRPr lang="en-US" sz="1800" b="1" dirty="0">
              <a:solidFill>
                <a:srgbClr val="000000"/>
              </a:solidFill>
              <a:latin typeface="Arial" panose="020B0604020202020204" pitchFamily="34" charset="0"/>
              <a:cs typeface="Arial" panose="020B0604020202020204" pitchFamily="34" charset="0"/>
            </a:endParaRPr>
          </a:p>
          <a:p>
            <a:pPr marL="342900" lvl="1" indent="-342900" algn="just" defTabSz="389626">
              <a:spcBef>
                <a:spcPts val="250"/>
              </a:spcBef>
              <a:buClr>
                <a:srgbClr val="000000"/>
              </a:buClr>
              <a:buFontTx/>
              <a:buChar char="•"/>
              <a:defRPr/>
            </a:pPr>
            <a:endParaRPr lang="en-ZA" sz="1800" dirty="0">
              <a:solidFill>
                <a:srgbClr val="000000"/>
              </a:solidFill>
              <a:latin typeface="Arial" panose="020B0604020202020204" pitchFamily="34" charset="0"/>
              <a:cs typeface="Arial" panose="020B0604020202020204" pitchFamily="34" charset="0"/>
            </a:endParaRPr>
          </a:p>
          <a:p>
            <a:pPr marL="0" lvl="1" indent="0" algn="just" defTabSz="389626">
              <a:buClr>
                <a:srgbClr val="000000"/>
              </a:buClr>
              <a:buFontTx/>
              <a:buNone/>
              <a:defRPr/>
            </a:pPr>
            <a:endParaRPr lang="en-US" altLang="en-US" sz="1800" dirty="0">
              <a:solidFill>
                <a:srgbClr val="000000"/>
              </a:solidFill>
              <a:latin typeface="Arial" panose="020B0604020202020204" pitchFamily="34" charset="0"/>
              <a:cs typeface="Arial" panose="020B0604020202020204" pitchFamily="34" charset="0"/>
            </a:endParaRPr>
          </a:p>
          <a:p>
            <a:pPr algn="just" defTabSz="389626">
              <a:buClr>
                <a:srgbClr val="000000"/>
              </a:buClr>
              <a:defRPr/>
            </a:pPr>
            <a:endParaRPr lang="en-ZA" alt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266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3479" y="6531"/>
            <a:ext cx="7620000" cy="736591"/>
          </a:xfrm>
          <a:solidFill>
            <a:srgbClr val="EC5806"/>
          </a:solidFill>
        </p:spPr>
        <p:txBody>
          <a:bodyPr/>
          <a:lstStyle/>
          <a:p>
            <a:pPr algn="ctr" defTabSz="266133"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Products Designated for local production </a:t>
            </a:r>
            <a:endParaRPr lang="en-ZA" sz="2000" b="1"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62467" name="TextBox 8"/>
          <p:cNvSpPr txBox="1">
            <a:spLocks noChangeArrowheads="1"/>
          </p:cNvSpPr>
          <p:nvPr/>
        </p:nvSpPr>
        <p:spPr bwMode="auto">
          <a:xfrm>
            <a:off x="1066271" y="1289845"/>
            <a:ext cx="809625" cy="20774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defTabSz="571477" fontAlgn="base">
              <a:spcBef>
                <a:spcPct val="0"/>
              </a:spcBef>
              <a:spcAft>
                <a:spcPct val="0"/>
              </a:spcAft>
              <a:defRPr/>
            </a:pPr>
            <a:r>
              <a:rPr lang="en-ZA" altLang="en-US" sz="750" dirty="0">
                <a:solidFill>
                  <a:srgbClr val="000000"/>
                </a:solidFill>
                <a:latin typeface="Arial Black" panose="020B0A04020102020204" pitchFamily="34" charset="0"/>
                <a:cs typeface="Arial" panose="020B0604020202020204" pitchFamily="34" charset="0"/>
                <a:sym typeface="Calibri"/>
              </a:rPr>
              <a:t>2012/13</a:t>
            </a:r>
          </a:p>
        </p:txBody>
      </p:sp>
      <p:sp>
        <p:nvSpPr>
          <p:cNvPr id="62468" name="TextBox 9"/>
          <p:cNvSpPr txBox="1">
            <a:spLocks noChangeArrowheads="1"/>
          </p:cNvSpPr>
          <p:nvPr/>
        </p:nvSpPr>
        <p:spPr bwMode="auto">
          <a:xfrm>
            <a:off x="2520157" y="1272646"/>
            <a:ext cx="752739" cy="20774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defTabSz="571477" fontAlgn="base">
              <a:spcBef>
                <a:spcPct val="0"/>
              </a:spcBef>
              <a:spcAft>
                <a:spcPct val="0"/>
              </a:spcAft>
              <a:defRPr/>
            </a:pPr>
            <a:r>
              <a:rPr lang="en-ZA" altLang="en-US" sz="750" dirty="0">
                <a:solidFill>
                  <a:srgbClr val="000000"/>
                </a:solidFill>
                <a:latin typeface="Arial Black" panose="020B0A04020102020204" pitchFamily="34" charset="0"/>
                <a:cs typeface="Arial" panose="020B0604020202020204" pitchFamily="34" charset="0"/>
                <a:sym typeface="Calibri"/>
              </a:rPr>
              <a:t>2013/14</a:t>
            </a:r>
          </a:p>
        </p:txBody>
      </p:sp>
      <p:sp>
        <p:nvSpPr>
          <p:cNvPr id="62469" name="TextBox 10"/>
          <p:cNvSpPr txBox="1">
            <a:spLocks noChangeArrowheads="1"/>
          </p:cNvSpPr>
          <p:nvPr/>
        </p:nvSpPr>
        <p:spPr bwMode="auto">
          <a:xfrm>
            <a:off x="3529542" y="1291167"/>
            <a:ext cx="812271" cy="20774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defTabSz="571477" fontAlgn="base">
              <a:spcBef>
                <a:spcPct val="0"/>
              </a:spcBef>
              <a:spcAft>
                <a:spcPct val="0"/>
              </a:spcAft>
              <a:defRPr/>
            </a:pPr>
            <a:r>
              <a:rPr lang="en-ZA" altLang="en-US" sz="750" dirty="0">
                <a:solidFill>
                  <a:srgbClr val="000000"/>
                </a:solidFill>
                <a:latin typeface="Arial Black" panose="020B0A04020102020204" pitchFamily="34" charset="0"/>
                <a:cs typeface="Arial" panose="020B0604020202020204" pitchFamily="34" charset="0"/>
                <a:sym typeface="Calibri"/>
              </a:rPr>
              <a:t>2014/15</a:t>
            </a:r>
          </a:p>
        </p:txBody>
      </p:sp>
      <p:sp>
        <p:nvSpPr>
          <p:cNvPr id="62470" name="TextBox 11"/>
          <p:cNvSpPr txBox="1">
            <a:spLocks noChangeArrowheads="1"/>
          </p:cNvSpPr>
          <p:nvPr/>
        </p:nvSpPr>
        <p:spPr bwMode="auto">
          <a:xfrm>
            <a:off x="4564063" y="1280584"/>
            <a:ext cx="912813" cy="20774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defTabSz="571477" fontAlgn="base">
              <a:spcBef>
                <a:spcPct val="0"/>
              </a:spcBef>
              <a:spcAft>
                <a:spcPct val="0"/>
              </a:spcAft>
              <a:defRPr/>
            </a:pPr>
            <a:r>
              <a:rPr lang="en-ZA" altLang="en-US" sz="750" dirty="0">
                <a:solidFill>
                  <a:srgbClr val="000000"/>
                </a:solidFill>
                <a:latin typeface="Arial Black" panose="020B0A04020102020204" pitchFamily="34" charset="0"/>
                <a:cs typeface="Arial" panose="020B0604020202020204" pitchFamily="34" charset="0"/>
                <a:sym typeface="Calibri"/>
              </a:rPr>
              <a:t>2015/16</a:t>
            </a:r>
          </a:p>
        </p:txBody>
      </p:sp>
      <p:sp>
        <p:nvSpPr>
          <p:cNvPr id="18" name="Rectangle 17"/>
          <p:cNvSpPr/>
          <p:nvPr/>
        </p:nvSpPr>
        <p:spPr>
          <a:xfrm>
            <a:off x="3463396" y="1485636"/>
            <a:ext cx="943240" cy="1515800"/>
          </a:xfrm>
          <a:prstGeom prst="rect">
            <a:avLst/>
          </a:prstGeom>
        </p:spPr>
        <p:txBody>
          <a:bodyPr>
            <a:spAutoFit/>
          </a:bodyPr>
          <a:lstStyle/>
          <a:p>
            <a:pPr defTabSz="571477" fontAlgn="base">
              <a:spcBef>
                <a:spcPct val="0"/>
              </a:spcBef>
              <a:spcAft>
                <a:spcPct val="0"/>
              </a:spcAft>
              <a:defRPr/>
            </a:pPr>
            <a:endParaRPr lang="en-ZA" sz="750"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Working Vessels (Boats)</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Residential Electricity and Water* Meters</a:t>
            </a:r>
          </a:p>
          <a:p>
            <a:pPr defTabSz="571477" fontAlgn="base">
              <a:spcBef>
                <a:spcPct val="0"/>
              </a:spcBef>
              <a:spcAft>
                <a:spcPct val="0"/>
              </a:spcAft>
              <a:defRPr/>
            </a:pPr>
            <a:endParaRPr lang="en-ZA" sz="750"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defTabSz="571477" fontAlgn="base">
              <a:spcBef>
                <a:spcPct val="0"/>
              </a:spcBef>
              <a:spcAft>
                <a:spcPct val="0"/>
              </a:spcAft>
              <a:defRPr/>
            </a:pPr>
            <a:endParaRPr lang="en-ZA" sz="750"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p:txBody>
      </p:sp>
      <p:sp>
        <p:nvSpPr>
          <p:cNvPr id="20" name="Rectangle 19"/>
          <p:cNvSpPr/>
          <p:nvPr/>
        </p:nvSpPr>
        <p:spPr>
          <a:xfrm>
            <a:off x="5717646" y="1567657"/>
            <a:ext cx="1058333" cy="3527889"/>
          </a:xfrm>
          <a:prstGeom prst="rect">
            <a:avLst/>
          </a:prstGeom>
        </p:spPr>
        <p:txBody>
          <a:bodyPr>
            <a:spAutoFit/>
          </a:bodyPr>
          <a:lstStyle/>
          <a:p>
            <a:pPr marL="107152" indent="-107152" defTabSz="571477" fontAlgn="base">
              <a:spcBef>
                <a:spcPct val="0"/>
              </a:spcBef>
              <a:spcAft>
                <a:spcPct val="0"/>
              </a:spcAft>
              <a:buFont typeface="Arial" panose="020B0604020202020204" pitchFamily="34" charset="0"/>
              <a:buChar char="•"/>
              <a:defRPr/>
            </a:pPr>
            <a:endParaRPr lang="en-ZA" sz="750"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Two-way Radios</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Solar Photovoltaic System Components</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Rail-Signalling System and Components</a:t>
            </a:r>
          </a:p>
          <a:p>
            <a:pPr defTabSz="571477" fontAlgn="base">
              <a:spcBef>
                <a:spcPct val="0"/>
              </a:spcBef>
              <a:spcAft>
                <a:spcPct val="0"/>
              </a:spcAft>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Wheelie bins </a:t>
            </a:r>
          </a:p>
          <a:p>
            <a:pPr marL="107152" indent="-107152" defTabSz="571477" fontAlgn="base">
              <a:spcBef>
                <a:spcPct val="0"/>
              </a:spcBef>
              <a:spcAft>
                <a:spcPct val="0"/>
              </a:spcAft>
              <a:buFont typeface="Arial" panose="020B0604020202020204" pitchFamily="34" charset="0"/>
              <a:buChar char="•"/>
              <a:defRPr/>
            </a:pPr>
            <a:endParaRPr lang="en-US"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28588" indent="-128588" defTabSz="685800">
              <a:buFont typeface="Arial" panose="020B0604020202020204" pitchFamily="34" charset="0"/>
              <a:buChar char="•"/>
              <a:defRPr/>
            </a:pPr>
            <a:r>
              <a:rPr lang="en-ZA" sz="900" b="1" dirty="0">
                <a:latin typeface="Calibri" panose="020F0502020204030204" pitchFamily="34" charset="0"/>
                <a:ea typeface="Verdana" panose="020B0604030504040204" pitchFamily="34" charset="0"/>
                <a:cs typeface="Calibri" panose="020F0502020204030204" pitchFamily="34" charset="0"/>
                <a:sym typeface="Calibri"/>
              </a:rPr>
              <a:t>Fire Engine/Truck (Nov 2016</a:t>
            </a:r>
            <a:r>
              <a:rPr lang="en-ZA" sz="900" b="1" dirty="0" smtClean="0">
                <a:latin typeface="Calibri" panose="020F0502020204030204" pitchFamily="34" charset="0"/>
                <a:ea typeface="Verdana" panose="020B0604030504040204" pitchFamily="34" charset="0"/>
                <a:cs typeface="Calibri" panose="020F0502020204030204" pitchFamily="34" charset="0"/>
                <a:sym typeface="Calibri"/>
              </a:rPr>
              <a:t>)</a:t>
            </a:r>
          </a:p>
          <a:p>
            <a:pPr marL="128588" indent="-128588" defTabSz="685800">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US"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Steel Products and Components for construction</a:t>
            </a: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defTabSz="571477" fontAlgn="base">
              <a:spcBef>
                <a:spcPct val="0"/>
              </a:spcBef>
              <a:spcAft>
                <a:spcPct val="0"/>
              </a:spcAft>
              <a:defRPr/>
            </a:pPr>
            <a:endParaRPr lang="en-ZA" sz="750"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defTabSz="571477" fontAlgn="base">
              <a:spcBef>
                <a:spcPct val="0"/>
              </a:spcBef>
              <a:spcAft>
                <a:spcPct val="0"/>
              </a:spcAft>
              <a:defRPr/>
            </a:pPr>
            <a:endParaRPr lang="en-ZA" sz="750"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endParaRPr lang="en-ZA" sz="750"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p:txBody>
      </p:sp>
      <p:sp>
        <p:nvSpPr>
          <p:cNvPr id="62473" name="TextBox 21"/>
          <p:cNvSpPr txBox="1">
            <a:spLocks noChangeArrowheads="1"/>
          </p:cNvSpPr>
          <p:nvPr/>
        </p:nvSpPr>
        <p:spPr bwMode="auto">
          <a:xfrm>
            <a:off x="7155657" y="1300428"/>
            <a:ext cx="892968" cy="20774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defTabSz="571477" fontAlgn="base">
              <a:spcBef>
                <a:spcPct val="0"/>
              </a:spcBef>
              <a:spcAft>
                <a:spcPct val="0"/>
              </a:spcAft>
              <a:defRPr/>
            </a:pPr>
            <a:r>
              <a:rPr lang="en-ZA" altLang="en-US" sz="750" dirty="0">
                <a:solidFill>
                  <a:srgbClr val="000000"/>
                </a:solidFill>
                <a:latin typeface="Arial Black" panose="020B0A04020102020204" pitchFamily="34" charset="0"/>
                <a:cs typeface="Arial" panose="020B0604020202020204" pitchFamily="34" charset="0"/>
                <a:sym typeface="Calibri"/>
              </a:rPr>
              <a:t>2017/18</a:t>
            </a:r>
          </a:p>
        </p:txBody>
      </p:sp>
      <p:sp>
        <p:nvSpPr>
          <p:cNvPr id="62474" name="Rectangle 22"/>
          <p:cNvSpPr>
            <a:spLocks noChangeArrowheads="1"/>
          </p:cNvSpPr>
          <p:nvPr/>
        </p:nvSpPr>
        <p:spPr bwMode="auto">
          <a:xfrm>
            <a:off x="7077605" y="2812521"/>
            <a:ext cx="971021"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107152" indent="-107152" defTabSz="571477" fontAlgn="base">
              <a:spcBef>
                <a:spcPct val="0"/>
              </a:spcBef>
              <a:spcAft>
                <a:spcPct val="0"/>
              </a:spcAft>
              <a:buFont typeface="Arial" panose="020B0604020202020204" pitchFamily="34" charset="0"/>
              <a:buChar char="•"/>
              <a:defRPr/>
            </a:pPr>
            <a:r>
              <a:rPr lang="en-ZA" altLang="en-US"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Plastic Pipes</a:t>
            </a:r>
          </a:p>
          <a:p>
            <a:pPr marL="107152" indent="-107152" defTabSz="571477" fontAlgn="base">
              <a:spcBef>
                <a:spcPct val="0"/>
              </a:spcBef>
              <a:spcAft>
                <a:spcPct val="0"/>
              </a:spcAft>
              <a:buFont typeface="Arial" panose="020B0604020202020204" pitchFamily="34" charset="0"/>
              <a:buChar char="•"/>
              <a:defRPr/>
            </a:pPr>
            <a:r>
              <a:rPr lang="en-ZA" altLang="en-US"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Bulk Material Handling</a:t>
            </a:r>
          </a:p>
          <a:p>
            <a:pPr marL="0" indent="0" defTabSz="571477" fontAlgn="base">
              <a:spcBef>
                <a:spcPct val="0"/>
              </a:spcBef>
              <a:spcAft>
                <a:spcPct val="0"/>
              </a:spcAft>
              <a:defRPr/>
            </a:pPr>
            <a:endParaRPr lang="en-ZA" altLang="en-US"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altLang="en-US"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Lead Acid Batteries</a:t>
            </a:r>
          </a:p>
          <a:p>
            <a:pPr marL="0" indent="0" defTabSz="571477" fontAlgn="base">
              <a:spcBef>
                <a:spcPct val="0"/>
              </a:spcBef>
              <a:spcAft>
                <a:spcPct val="0"/>
              </a:spcAft>
              <a:defRPr/>
            </a:pPr>
            <a:endParaRPr lang="en-ZA" altLang="en-US"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altLang="en-US"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MV Switchgear	</a:t>
            </a:r>
          </a:p>
        </p:txBody>
      </p:sp>
      <p:sp>
        <p:nvSpPr>
          <p:cNvPr id="24" name="Oval 23"/>
          <p:cNvSpPr/>
          <p:nvPr/>
        </p:nvSpPr>
        <p:spPr>
          <a:xfrm>
            <a:off x="3581798" y="3545429"/>
            <a:ext cx="1455539" cy="790517"/>
          </a:xfrm>
          <a:prstGeom prst="ellipse">
            <a:avLst/>
          </a:prstGeom>
          <a:solidFill>
            <a:schemeClr val="accent2"/>
          </a:solidFill>
        </p:spPr>
        <p:style>
          <a:lnRef idx="0">
            <a:schemeClr val="accent2"/>
          </a:lnRef>
          <a:fillRef idx="3">
            <a:schemeClr val="accent2"/>
          </a:fillRef>
          <a:effectRef idx="3">
            <a:schemeClr val="accent2"/>
          </a:effectRef>
          <a:fontRef idx="minor">
            <a:schemeClr val="lt1"/>
          </a:fontRef>
        </p:style>
        <p:txBody>
          <a:bodyPr anchor="ctr"/>
          <a:lstStyle/>
          <a:p>
            <a:pPr algn="ctr" defTabSz="571477" fontAlgn="base">
              <a:spcBef>
                <a:spcPct val="0"/>
              </a:spcBef>
              <a:spcAft>
                <a:spcPct val="0"/>
              </a:spcAft>
              <a:defRPr/>
            </a:pPr>
            <a:r>
              <a:rPr lang="en-ZA" sz="1250" dirty="0">
                <a:solidFill>
                  <a:srgbClr val="FFFFFF"/>
                </a:solidFill>
                <a:latin typeface="Calibri" panose="020F0502020204030204" pitchFamily="34" charset="0"/>
                <a:ea typeface="Verdana" panose="020B0604030504040204" pitchFamily="34" charset="0"/>
                <a:cs typeface="Calibri" panose="020F0502020204030204" pitchFamily="34" charset="0"/>
                <a:sym typeface="Calibri"/>
              </a:rPr>
              <a:t>27 designations over 8 years</a:t>
            </a:r>
          </a:p>
        </p:txBody>
      </p:sp>
      <p:sp>
        <p:nvSpPr>
          <p:cNvPr id="25" name="Up Arrow 24"/>
          <p:cNvSpPr/>
          <p:nvPr/>
        </p:nvSpPr>
        <p:spPr>
          <a:xfrm>
            <a:off x="3099595" y="2715948"/>
            <a:ext cx="304271" cy="930010"/>
          </a:xfrm>
          <a:prstGeom prst="upArrow">
            <a:avLst/>
          </a:prstGeom>
        </p:spPr>
        <p:style>
          <a:lnRef idx="1">
            <a:schemeClr val="accent2"/>
          </a:lnRef>
          <a:fillRef idx="3">
            <a:schemeClr val="accent2"/>
          </a:fillRef>
          <a:effectRef idx="2">
            <a:schemeClr val="accent2"/>
          </a:effectRef>
          <a:fontRef idx="minor">
            <a:schemeClr val="lt1"/>
          </a:fontRef>
        </p:style>
        <p:txBody>
          <a:bodyPr anchor="ctr"/>
          <a:lstStyle/>
          <a:p>
            <a:pPr algn="ctr" defTabSz="571477" fontAlgn="base">
              <a:spcBef>
                <a:spcPct val="0"/>
              </a:spcBef>
              <a:spcAft>
                <a:spcPct val="0"/>
              </a:spcAft>
              <a:defRPr/>
            </a:pPr>
            <a:endParaRPr lang="en-ZA" sz="750" dirty="0">
              <a:solidFill>
                <a:srgbClr val="FFFFFF"/>
              </a:solidFill>
              <a:latin typeface="Franklin Gothic Book"/>
              <a:sym typeface="Calibri"/>
            </a:endParaRPr>
          </a:p>
        </p:txBody>
      </p:sp>
      <p:sp>
        <p:nvSpPr>
          <p:cNvPr id="26" name="Up Arrow 25"/>
          <p:cNvSpPr/>
          <p:nvPr/>
        </p:nvSpPr>
        <p:spPr>
          <a:xfrm>
            <a:off x="5036344" y="2688167"/>
            <a:ext cx="301625" cy="945886"/>
          </a:xfrm>
          <a:prstGeom prst="upArrow">
            <a:avLst/>
          </a:prstGeom>
        </p:spPr>
        <p:style>
          <a:lnRef idx="1">
            <a:schemeClr val="accent2"/>
          </a:lnRef>
          <a:fillRef idx="3">
            <a:schemeClr val="accent2"/>
          </a:fillRef>
          <a:effectRef idx="2">
            <a:schemeClr val="accent2"/>
          </a:effectRef>
          <a:fontRef idx="minor">
            <a:schemeClr val="lt1"/>
          </a:fontRef>
        </p:style>
        <p:txBody>
          <a:bodyPr anchor="ctr"/>
          <a:lstStyle/>
          <a:p>
            <a:pPr algn="ctr" defTabSz="571477" fontAlgn="base">
              <a:spcBef>
                <a:spcPct val="0"/>
              </a:spcBef>
              <a:spcAft>
                <a:spcPct val="0"/>
              </a:spcAft>
              <a:defRPr/>
            </a:pPr>
            <a:endParaRPr lang="en-ZA" sz="750" dirty="0">
              <a:solidFill>
                <a:srgbClr val="FFFFFF"/>
              </a:solidFill>
              <a:latin typeface="Franklin Gothic Book"/>
              <a:sym typeface="Calibri"/>
            </a:endParaRPr>
          </a:p>
        </p:txBody>
      </p:sp>
      <p:sp>
        <p:nvSpPr>
          <p:cNvPr id="62480" name="TextBox 15"/>
          <p:cNvSpPr txBox="1">
            <a:spLocks noChangeArrowheads="1"/>
          </p:cNvSpPr>
          <p:nvPr/>
        </p:nvSpPr>
        <p:spPr bwMode="auto">
          <a:xfrm>
            <a:off x="5717646" y="1287199"/>
            <a:ext cx="1001448" cy="20774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defTabSz="571477" fontAlgn="base">
              <a:spcBef>
                <a:spcPct val="0"/>
              </a:spcBef>
              <a:spcAft>
                <a:spcPct val="0"/>
              </a:spcAft>
              <a:defRPr/>
            </a:pPr>
            <a:r>
              <a:rPr lang="en-ZA" altLang="en-US" sz="750" dirty="0">
                <a:solidFill>
                  <a:srgbClr val="000000"/>
                </a:solidFill>
                <a:latin typeface="Arial Black" panose="020B0A04020102020204" pitchFamily="34" charset="0"/>
                <a:cs typeface="Arial" panose="020B0604020202020204" pitchFamily="34" charset="0"/>
                <a:sym typeface="Calibri"/>
              </a:rPr>
              <a:t>2016/17</a:t>
            </a:r>
          </a:p>
        </p:txBody>
      </p:sp>
      <p:sp>
        <p:nvSpPr>
          <p:cNvPr id="19" name="Rectangle 18"/>
          <p:cNvSpPr/>
          <p:nvPr/>
        </p:nvSpPr>
        <p:spPr>
          <a:xfrm>
            <a:off x="1066271" y="1482990"/>
            <a:ext cx="1399646" cy="3054682"/>
          </a:xfrm>
          <a:prstGeom prst="rect">
            <a:avLst/>
          </a:prstGeom>
        </p:spPr>
        <p:txBody>
          <a:bodyPr>
            <a:spAutoFit/>
          </a:bodyPr>
          <a:lstStyle/>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Rail Rolling Stock</a:t>
            </a:r>
          </a:p>
          <a:p>
            <a:pPr defTabSz="571477" fontAlgn="base">
              <a:spcBef>
                <a:spcPct val="0"/>
              </a:spcBef>
              <a:spcAft>
                <a:spcPct val="0"/>
              </a:spcAft>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Steel Power Pylons and Substation Structures</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Bus Bodies</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Canned/Processed Vegetables</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Textile, Clothing, Leather and Footwear Sector </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Pharmaceuticals</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Solar Water Heater Components</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Set-top Boxes</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Furniture Products</a:t>
            </a:r>
          </a:p>
        </p:txBody>
      </p:sp>
      <p:sp>
        <p:nvSpPr>
          <p:cNvPr id="21" name="Rectangle 20"/>
          <p:cNvSpPr/>
          <p:nvPr/>
        </p:nvSpPr>
        <p:spPr>
          <a:xfrm>
            <a:off x="2465917" y="1594115"/>
            <a:ext cx="937948" cy="1284967"/>
          </a:xfrm>
          <a:prstGeom prst="rect">
            <a:avLst/>
          </a:prstGeom>
        </p:spPr>
        <p:txBody>
          <a:bodyPr>
            <a:spAutoFit/>
          </a:bodyPr>
          <a:lstStyle/>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Electrical and Power Cables,</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Valves Products and Actuators </a:t>
            </a:r>
          </a:p>
          <a:p>
            <a:pPr defTabSz="571477" fontAlgn="base">
              <a:spcBef>
                <a:spcPct val="0"/>
              </a:spcBef>
              <a:spcAft>
                <a:spcPct val="0"/>
              </a:spcAft>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 </a:t>
            </a:r>
          </a:p>
          <a:p>
            <a:pPr defTabSz="571477" fontAlgn="base">
              <a:spcBef>
                <a:spcPct val="0"/>
              </a:spcBef>
              <a:spcAft>
                <a:spcPct val="0"/>
              </a:spcAft>
              <a:defRPr/>
            </a:pPr>
            <a:endParaRPr lang="en-ZA" sz="750"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p:txBody>
      </p:sp>
      <p:sp>
        <p:nvSpPr>
          <p:cNvPr id="27" name="Rectangle 26"/>
          <p:cNvSpPr/>
          <p:nvPr/>
        </p:nvSpPr>
        <p:spPr>
          <a:xfrm>
            <a:off x="4553479" y="1485636"/>
            <a:ext cx="1017323" cy="1554272"/>
          </a:xfrm>
          <a:prstGeom prst="rect">
            <a:avLst/>
          </a:prstGeom>
        </p:spPr>
        <p:txBody>
          <a:bodyPr>
            <a:spAutoFit/>
          </a:bodyPr>
          <a:lstStyle/>
          <a:p>
            <a:pPr marL="107152" indent="-107152" defTabSz="571477" fontAlgn="base">
              <a:spcBef>
                <a:spcPct val="0"/>
              </a:spcBef>
              <a:spcAft>
                <a:spcPct val="0"/>
              </a:spcAft>
              <a:buFont typeface="Arial" panose="020B0604020202020204" pitchFamily="34" charset="0"/>
              <a:buChar char="•"/>
              <a:defRPr/>
            </a:pPr>
            <a:endParaRPr lang="en-ZA" sz="750"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Steel Conveyance Pipes</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Transformers and Shunt Reactors</a:t>
            </a:r>
          </a:p>
          <a:p>
            <a:pPr marL="107152" indent="-107152" defTabSz="571477" fontAlgn="base">
              <a:spcBef>
                <a:spcPct val="0"/>
              </a:spcBef>
              <a:spcAft>
                <a:spcPct val="0"/>
              </a:spcAft>
              <a:buFont typeface="Arial" panose="020B0604020202020204" pitchFamily="34" charset="0"/>
              <a:buChar char="•"/>
              <a:defRPr/>
            </a:pPr>
            <a:endPar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defTabSz="571477" fontAlgn="base">
              <a:spcBef>
                <a:spcPct val="0"/>
              </a:spcBef>
              <a:spcAft>
                <a:spcPct val="0"/>
              </a:spcAft>
              <a:defRPr/>
            </a:pPr>
            <a:r>
              <a:rPr lang="en-ZA"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	</a:t>
            </a:r>
          </a:p>
        </p:txBody>
      </p:sp>
      <p:sp>
        <p:nvSpPr>
          <p:cNvPr id="62484" name="TextBox 21"/>
          <p:cNvSpPr txBox="1">
            <a:spLocks noChangeArrowheads="1"/>
          </p:cNvSpPr>
          <p:nvPr/>
        </p:nvSpPr>
        <p:spPr bwMode="auto">
          <a:xfrm>
            <a:off x="7155657" y="2524126"/>
            <a:ext cx="892968" cy="20774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defTabSz="571477" fontAlgn="base">
              <a:spcBef>
                <a:spcPct val="0"/>
              </a:spcBef>
              <a:spcAft>
                <a:spcPct val="0"/>
              </a:spcAft>
              <a:defRPr/>
            </a:pPr>
            <a:r>
              <a:rPr lang="en-ZA" altLang="en-US" sz="750" dirty="0">
                <a:solidFill>
                  <a:srgbClr val="000000"/>
                </a:solidFill>
                <a:latin typeface="Arial Black" panose="020B0A04020102020204" pitchFamily="34" charset="0"/>
                <a:cs typeface="Arial" panose="020B0604020202020204" pitchFamily="34" charset="0"/>
                <a:sym typeface="Calibri"/>
              </a:rPr>
              <a:t>2019/20</a:t>
            </a:r>
          </a:p>
        </p:txBody>
      </p:sp>
      <p:sp>
        <p:nvSpPr>
          <p:cNvPr id="62485" name="Rectangle 22"/>
          <p:cNvSpPr>
            <a:spLocks noChangeArrowheads="1"/>
          </p:cNvSpPr>
          <p:nvPr/>
        </p:nvSpPr>
        <p:spPr bwMode="auto">
          <a:xfrm>
            <a:off x="7077604" y="1594115"/>
            <a:ext cx="1014678" cy="103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107152" indent="-107152" defTabSz="571477" fontAlgn="base">
              <a:spcBef>
                <a:spcPct val="0"/>
              </a:spcBef>
              <a:spcAft>
                <a:spcPct val="0"/>
              </a:spcAft>
              <a:buFont typeface="Arial" panose="020B0604020202020204" pitchFamily="34" charset="0"/>
              <a:buChar char="•"/>
              <a:defRPr/>
            </a:pPr>
            <a:r>
              <a:rPr lang="en-ZA" altLang="en-US"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Rail Perway (Track)</a:t>
            </a:r>
          </a:p>
          <a:p>
            <a:pPr marL="107152" indent="-107152" defTabSz="571477" fontAlgn="base">
              <a:spcBef>
                <a:spcPct val="0"/>
              </a:spcBef>
              <a:spcAft>
                <a:spcPct val="0"/>
              </a:spcAft>
              <a:buFont typeface="Arial" panose="020B0604020202020204" pitchFamily="34" charset="0"/>
              <a:buChar char="•"/>
              <a:defRPr/>
            </a:pPr>
            <a:endParaRPr lang="en-ZA" altLang="en-US"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endParaRPr>
          </a:p>
          <a:p>
            <a:pPr marL="107152" indent="-107152" defTabSz="571477" fontAlgn="base">
              <a:spcBef>
                <a:spcPct val="0"/>
              </a:spcBef>
              <a:spcAft>
                <a:spcPct val="0"/>
              </a:spcAft>
              <a:buFont typeface="Arial" panose="020B0604020202020204" pitchFamily="34" charset="0"/>
              <a:buChar char="•"/>
              <a:defRPr/>
            </a:pPr>
            <a:r>
              <a:rPr lang="en-ZA" altLang="en-US" sz="875" b="1" dirty="0">
                <a:solidFill>
                  <a:srgbClr val="000000"/>
                </a:solidFill>
                <a:latin typeface="Calibri" panose="020F0502020204030204" pitchFamily="34" charset="0"/>
                <a:ea typeface="Verdana" panose="020B0604030504040204" pitchFamily="34" charset="0"/>
                <a:cs typeface="Calibri" panose="020F0502020204030204" pitchFamily="34" charset="0"/>
                <a:sym typeface="Calibri"/>
              </a:rPr>
              <a:t>Pumps &amp; Medium Voltage Motors	</a:t>
            </a:r>
          </a:p>
        </p:txBody>
      </p:sp>
      <p:sp>
        <p:nvSpPr>
          <p:cNvPr id="2" name="Slide Number Placeholder 1"/>
          <p:cNvSpPr>
            <a:spLocks noGrp="1"/>
          </p:cNvSpPr>
          <p:nvPr>
            <p:ph type="sldNum" sz="quarter" idx="10"/>
          </p:nvPr>
        </p:nvSpPr>
        <p:spPr/>
        <p:txBody>
          <a:bodyPr/>
          <a:lstStyle/>
          <a:p>
            <a:pPr>
              <a:defRPr/>
            </a:pPr>
            <a:fld id="{C586EA4D-6C78-41A4-AD41-1C910D0954C9}" type="slidenum">
              <a:rPr lang="en-ZA"/>
              <a:pPr>
                <a:defRPr/>
              </a:pPr>
              <a:t>7</a:t>
            </a:fld>
            <a:endParaRPr lang="en-ZA" dirty="0"/>
          </a:p>
        </p:txBody>
      </p:sp>
    </p:spTree>
    <p:extLst>
      <p:ext uri="{BB962C8B-B14F-4D97-AF65-F5344CB8AC3E}">
        <p14:creationId xmlns:p14="http://schemas.microsoft.com/office/powerpoint/2010/main" val="361095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160338"/>
            <a:ext cx="8229600" cy="952500"/>
          </a:xfrm>
          <a:solidFill>
            <a:schemeClr val="accent6">
              <a:lumMod val="75000"/>
            </a:schemeClr>
          </a:solidFill>
        </p:spPr>
        <p:txBody>
          <a:bodyPr rtlCol="0">
            <a:noAutofit/>
          </a:bodyPr>
          <a:lstStyle/>
          <a:p>
            <a:pPr defTabSz="389626" eaLnBrk="1" fontAlgn="auto" hangingPunct="1">
              <a:spcAft>
                <a:spcPts val="0"/>
              </a:spcAft>
              <a:defRPr/>
            </a:pPr>
            <a:r>
              <a:rPr lang="en-US" sz="2400" b="1" kern="0" dirty="0" smtClean="0">
                <a:solidFill>
                  <a:srgbClr val="FFFFFF"/>
                </a:solidFill>
                <a:latin typeface="Arial" panose="020B0604020202020204" pitchFamily="34" charset="0"/>
                <a:cs typeface="Arial" panose="020B0604020202020204" pitchFamily="34" charset="0"/>
                <a:sym typeface="Arial"/>
              </a:rPr>
              <a:t>MINIMUM </a:t>
            </a:r>
            <a:r>
              <a:rPr lang="en-US" sz="2400" b="1" kern="0" dirty="0">
                <a:solidFill>
                  <a:srgbClr val="FFFFFF"/>
                </a:solidFill>
                <a:latin typeface="Arial" panose="020B0604020202020204" pitchFamily="34" charset="0"/>
                <a:cs typeface="Arial" panose="020B0604020202020204" pitchFamily="34" charset="0"/>
                <a:sym typeface="Arial"/>
              </a:rPr>
              <a:t>LOCAL </a:t>
            </a:r>
            <a:r>
              <a:rPr lang="en-US" sz="2400" b="1" kern="0" dirty="0" smtClean="0">
                <a:solidFill>
                  <a:srgbClr val="FFFFFF"/>
                </a:solidFill>
                <a:latin typeface="Arial" panose="020B0604020202020204" pitchFamily="34" charset="0"/>
                <a:cs typeface="Arial" panose="020B0604020202020204" pitchFamily="34" charset="0"/>
                <a:sym typeface="Arial"/>
              </a:rPr>
              <a:t>CONTENT THRESHOLDS FOR DESIGNATED PRODUCTS</a:t>
            </a:r>
            <a:endParaRPr lang="en-US" sz="2400" b="1" baseline="30000" dirty="0">
              <a:solidFill>
                <a:schemeClr val="bg1"/>
              </a:solidFill>
              <a:latin typeface="Arial"/>
              <a:cs typeface="Arial"/>
            </a:endParaRPr>
          </a:p>
        </p:txBody>
      </p:sp>
      <p:pic>
        <p:nvPicPr>
          <p:cNvPr id="2355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7163" y="1189038"/>
            <a:ext cx="4310062" cy="4619625"/>
          </a:xfrm>
        </p:spPr>
      </p:pic>
      <p:graphicFrame>
        <p:nvGraphicFramePr>
          <p:cNvPr id="7" name="Content Placeholder 12"/>
          <p:cNvGraphicFramePr>
            <a:graphicFrameLocks/>
          </p:cNvGraphicFramePr>
          <p:nvPr/>
        </p:nvGraphicFramePr>
        <p:xfrm>
          <a:off x="4887913" y="1189038"/>
          <a:ext cx="4210050" cy="4525963"/>
        </p:xfrm>
        <a:graphic>
          <a:graphicData uri="http://schemas.openxmlformats.org/drawingml/2006/table">
            <a:tbl>
              <a:tblPr/>
              <a:tblGrid>
                <a:gridCol w="2658346">
                  <a:extLst>
                    <a:ext uri="{9D8B030D-6E8A-4147-A177-3AD203B41FA5}">
                      <a16:colId xmlns:a16="http://schemas.microsoft.com/office/drawing/2014/main" val="3844091404"/>
                    </a:ext>
                  </a:extLst>
                </a:gridCol>
                <a:gridCol w="757809">
                  <a:extLst>
                    <a:ext uri="{9D8B030D-6E8A-4147-A177-3AD203B41FA5}">
                      <a16:colId xmlns:a16="http://schemas.microsoft.com/office/drawing/2014/main" val="3566765899"/>
                    </a:ext>
                  </a:extLst>
                </a:gridCol>
                <a:gridCol w="793895">
                  <a:extLst>
                    <a:ext uri="{9D8B030D-6E8A-4147-A177-3AD203B41FA5}">
                      <a16:colId xmlns:a16="http://schemas.microsoft.com/office/drawing/2014/main" val="678372851"/>
                    </a:ext>
                  </a:extLst>
                </a:gridCol>
              </a:tblGrid>
              <a:tr h="665830">
                <a:tc>
                  <a:txBody>
                    <a:bodyPr/>
                    <a:lstStyle/>
                    <a:p>
                      <a:pPr algn="ctr" fontAlgn="b"/>
                      <a:r>
                        <a:rPr lang="en-ZA" sz="1400" b="1" i="0" u="none" strike="noStrike" dirty="0">
                          <a:solidFill>
                            <a:srgbClr val="000000"/>
                          </a:solidFill>
                          <a:effectLst/>
                          <a:latin typeface="Calibri" panose="020F0502020204030204" pitchFamily="34" charset="0"/>
                        </a:rPr>
                        <a:t>Designated Products</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a:txBody>
                    <a:bodyPr/>
                    <a:lstStyle/>
                    <a:p>
                      <a:pPr algn="ctr" fontAlgn="b"/>
                      <a:r>
                        <a:rPr lang="en-ZA" sz="1400" b="1" i="0" u="none" strike="noStrike" dirty="0">
                          <a:solidFill>
                            <a:srgbClr val="000000"/>
                          </a:solidFill>
                          <a:effectLst/>
                          <a:latin typeface="Calibri" panose="020F0502020204030204" pitchFamily="34" charset="0"/>
                        </a:rPr>
                        <a:t>LC Threshold</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a:txBody>
                    <a:bodyPr/>
                    <a:lstStyle/>
                    <a:p>
                      <a:pPr algn="ctr" fontAlgn="b"/>
                      <a:r>
                        <a:rPr lang="en-ZA" sz="1400" b="1" i="0" u="none" strike="noStrike" dirty="0">
                          <a:solidFill>
                            <a:srgbClr val="000000"/>
                          </a:solidFill>
                          <a:effectLst/>
                          <a:latin typeface="Calibri" panose="020F0502020204030204" pitchFamily="34" charset="0"/>
                        </a:rPr>
                        <a:t>Date</a:t>
                      </a: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447241587"/>
                  </a:ext>
                </a:extLst>
              </a:tr>
              <a:tr h="298352">
                <a:tc>
                  <a:txBody>
                    <a:bodyPr/>
                    <a:lstStyle/>
                    <a:p>
                      <a:pPr algn="l" fontAlgn="b"/>
                      <a:r>
                        <a:rPr lang="en-ZA" sz="1200" b="0" i="0" u="none" strike="noStrike" dirty="0">
                          <a:solidFill>
                            <a:srgbClr val="000000"/>
                          </a:solidFill>
                          <a:effectLst/>
                          <a:latin typeface="Calibri" panose="020F0502020204030204" pitchFamily="34" charset="0"/>
                        </a:rPr>
                        <a:t>16. Two Way Radio Terminals</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dirty="0">
                          <a:solidFill>
                            <a:srgbClr val="000000"/>
                          </a:solidFill>
                          <a:effectLst/>
                          <a:latin typeface="Calibri" panose="020F0502020204030204" pitchFamily="34" charset="0"/>
                        </a:rPr>
                        <a:t>60%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smtClean="0">
                          <a:solidFill>
                            <a:srgbClr val="000000"/>
                          </a:solidFill>
                          <a:effectLst/>
                          <a:latin typeface="Calibri" panose="020F0502020204030204" pitchFamily="34" charset="0"/>
                        </a:rPr>
                        <a:t>30-06-2016</a:t>
                      </a:r>
                      <a:endParaRPr lang="en-ZA" sz="12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5211385"/>
                  </a:ext>
                </a:extLst>
              </a:tr>
              <a:tr h="290207">
                <a:tc>
                  <a:txBody>
                    <a:bodyPr/>
                    <a:lstStyle/>
                    <a:p>
                      <a:pPr algn="l" fontAlgn="b"/>
                      <a:r>
                        <a:rPr lang="en-ZA" sz="1200" b="0" i="0" u="none" strike="noStrike" dirty="0">
                          <a:solidFill>
                            <a:srgbClr val="000000"/>
                          </a:solidFill>
                          <a:effectLst/>
                          <a:latin typeface="Calibri" panose="020F0502020204030204" pitchFamily="34" charset="0"/>
                        </a:rPr>
                        <a:t>17. Solar PV Components</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smtClean="0">
                          <a:solidFill>
                            <a:srgbClr val="000000"/>
                          </a:solidFill>
                          <a:effectLst/>
                          <a:latin typeface="Calibri" panose="020F0502020204030204" pitchFamily="34" charset="0"/>
                        </a:rPr>
                        <a:t>30-06-2016</a:t>
                      </a:r>
                      <a:endParaRPr lang="en-ZA" sz="12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9015603"/>
                  </a:ext>
                </a:extLst>
              </a:tr>
              <a:tr h="290207">
                <a:tc>
                  <a:txBody>
                    <a:bodyPr/>
                    <a:lstStyle/>
                    <a:p>
                      <a:pPr algn="l" fontAlgn="b"/>
                      <a:r>
                        <a:rPr lang="en-ZA" sz="1200" b="0" i="0" u="none" strike="noStrike" dirty="0">
                          <a:solidFill>
                            <a:srgbClr val="000000"/>
                          </a:solidFill>
                          <a:effectLst/>
                          <a:latin typeface="Calibri" panose="020F0502020204030204" pitchFamily="34" charset="0"/>
                        </a:rPr>
                        <a:t>18. Rail Signalling System</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smtClean="0">
                          <a:solidFill>
                            <a:srgbClr val="000000"/>
                          </a:solidFill>
                          <a:effectLst/>
                          <a:latin typeface="Calibri" panose="020F0502020204030204" pitchFamily="34" charset="0"/>
                        </a:rPr>
                        <a:t>30-06-2016</a:t>
                      </a:r>
                      <a:endParaRPr lang="en-ZA" sz="12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5764040"/>
                  </a:ext>
                </a:extLst>
              </a:tr>
              <a:tr h="290207">
                <a:tc>
                  <a:txBody>
                    <a:bodyPr/>
                    <a:lstStyle/>
                    <a:p>
                      <a:pPr algn="l" fontAlgn="b"/>
                      <a:r>
                        <a:rPr lang="en-ZA" sz="1200" b="0" i="0" u="none" strike="noStrike" dirty="0">
                          <a:solidFill>
                            <a:srgbClr val="000000"/>
                          </a:solidFill>
                          <a:effectLst/>
                          <a:latin typeface="Calibri" panose="020F0502020204030204" pitchFamily="34" charset="0"/>
                        </a:rPr>
                        <a:t>19. Wheelie Bins</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smtClean="0">
                          <a:solidFill>
                            <a:srgbClr val="000000"/>
                          </a:solidFill>
                          <a:effectLst/>
                          <a:latin typeface="Calibri" panose="020F0502020204030204" pitchFamily="34" charset="0"/>
                        </a:rPr>
                        <a:t>18-08-2016</a:t>
                      </a:r>
                      <a:endParaRPr lang="en-ZA" sz="12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1414453"/>
                  </a:ext>
                </a:extLst>
              </a:tr>
              <a:tr h="290207">
                <a:tc>
                  <a:txBody>
                    <a:bodyPr/>
                    <a:lstStyle/>
                    <a:p>
                      <a:pPr algn="l" fontAlgn="b"/>
                      <a:r>
                        <a:rPr lang="en-ZA" sz="1200" b="0" i="0" u="none" strike="noStrike" dirty="0">
                          <a:solidFill>
                            <a:srgbClr val="000000"/>
                          </a:solidFill>
                          <a:effectLst/>
                          <a:latin typeface="Calibri" panose="020F0502020204030204" pitchFamily="34" charset="0"/>
                        </a:rPr>
                        <a:t>20. Fire Fighting Vehicles</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smtClean="0">
                          <a:solidFill>
                            <a:srgbClr val="000000"/>
                          </a:solidFill>
                          <a:effectLst/>
                          <a:latin typeface="Calibri" panose="020F0502020204030204" pitchFamily="34" charset="0"/>
                        </a:rPr>
                        <a:t>21-11-2016</a:t>
                      </a:r>
                      <a:endParaRPr lang="en-ZA" sz="12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1359889"/>
                  </a:ext>
                </a:extLst>
              </a:tr>
              <a:tr h="382583">
                <a:tc>
                  <a:txBody>
                    <a:bodyPr/>
                    <a:lstStyle/>
                    <a:p>
                      <a:pPr algn="l" fontAlgn="b"/>
                      <a:r>
                        <a:rPr lang="en-ZA" sz="1200" b="0" i="0" u="none" strike="noStrike" dirty="0">
                          <a:solidFill>
                            <a:srgbClr val="000000"/>
                          </a:solidFill>
                          <a:effectLst/>
                          <a:latin typeface="Calibri" panose="020F0502020204030204" pitchFamily="34" charset="0"/>
                        </a:rPr>
                        <a:t>21. Steel Products and Components for Construction</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smtClean="0">
                          <a:solidFill>
                            <a:srgbClr val="000000"/>
                          </a:solidFill>
                          <a:effectLst/>
                          <a:latin typeface="Calibri" panose="020F0502020204030204" pitchFamily="34" charset="0"/>
                        </a:rPr>
                        <a:t>13-01-2017</a:t>
                      </a:r>
                      <a:endParaRPr lang="en-ZA" sz="12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852799"/>
                  </a:ext>
                </a:extLst>
              </a:tr>
              <a:tr h="290207">
                <a:tc>
                  <a:txBody>
                    <a:bodyPr/>
                    <a:lstStyle/>
                    <a:p>
                      <a:pPr algn="l" fontAlgn="b"/>
                      <a:r>
                        <a:rPr lang="en-ZA" sz="1200" b="0" i="0" u="none" strike="noStrike" dirty="0">
                          <a:solidFill>
                            <a:srgbClr val="000000"/>
                          </a:solidFill>
                          <a:effectLst/>
                          <a:latin typeface="Calibri" panose="020F0502020204030204" pitchFamily="34" charset="0"/>
                        </a:rPr>
                        <a:t>22. Rail Perway (Track) Infrastructure</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smtClean="0">
                          <a:solidFill>
                            <a:srgbClr val="000000"/>
                          </a:solidFill>
                          <a:effectLst/>
                          <a:latin typeface="Calibri" panose="020F0502020204030204" pitchFamily="34" charset="0"/>
                        </a:rPr>
                        <a:t>13-11-2017</a:t>
                      </a:r>
                      <a:endParaRPr lang="en-ZA" sz="12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8683461"/>
                  </a:ext>
                </a:extLst>
              </a:tr>
              <a:tr h="290207">
                <a:tc>
                  <a:txBody>
                    <a:bodyPr/>
                    <a:lstStyle/>
                    <a:p>
                      <a:pPr algn="l" fontAlgn="b"/>
                      <a:r>
                        <a:rPr lang="sv-SE" sz="1200" b="0" i="0" u="none" strike="noStrike" dirty="0">
                          <a:solidFill>
                            <a:srgbClr val="000000"/>
                          </a:solidFill>
                          <a:effectLst/>
                          <a:latin typeface="Calibri" panose="020F0502020204030204" pitchFamily="34" charset="0"/>
                        </a:rPr>
                        <a:t>23. Pumps &amp; Medium Voltage Motors</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smtClean="0">
                          <a:solidFill>
                            <a:srgbClr val="000000"/>
                          </a:solidFill>
                          <a:effectLst/>
                          <a:latin typeface="Calibri" panose="020F0502020204030204" pitchFamily="34" charset="0"/>
                        </a:rPr>
                        <a:t>12-12-2017</a:t>
                      </a:r>
                      <a:endParaRPr lang="en-ZA" sz="12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165659"/>
                  </a:ext>
                </a:extLst>
              </a:tr>
              <a:tr h="290207">
                <a:tc>
                  <a:txBody>
                    <a:bodyPr/>
                    <a:lstStyle/>
                    <a:p>
                      <a:pPr algn="l" fontAlgn="b"/>
                      <a:r>
                        <a:rPr lang="en-ZA" sz="1200" b="0" i="0" u="none" strike="noStrike" dirty="0">
                          <a:solidFill>
                            <a:srgbClr val="000000"/>
                          </a:solidFill>
                          <a:effectLst/>
                          <a:latin typeface="Calibri" panose="020F0502020204030204" pitchFamily="34" charset="0"/>
                        </a:rPr>
                        <a:t>24. Plastic Pipes &amp; Fittings</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smtClean="0">
                          <a:solidFill>
                            <a:srgbClr val="000000"/>
                          </a:solidFill>
                          <a:effectLst/>
                          <a:latin typeface="Calibri" panose="020F0502020204030204" pitchFamily="34" charset="0"/>
                        </a:rPr>
                        <a:t>16-08-2019</a:t>
                      </a:r>
                      <a:endParaRPr lang="en-ZA" sz="12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9289442"/>
                  </a:ext>
                </a:extLst>
              </a:tr>
              <a:tr h="382583">
                <a:tc>
                  <a:txBody>
                    <a:bodyPr/>
                    <a:lstStyle/>
                    <a:p>
                      <a:pPr algn="l" fontAlgn="b"/>
                      <a:r>
                        <a:rPr lang="en-ZA" sz="1200" b="0" i="0" u="none" strike="noStrike" dirty="0">
                          <a:solidFill>
                            <a:srgbClr val="000000"/>
                          </a:solidFill>
                          <a:effectLst/>
                          <a:latin typeface="Calibri" panose="020F0502020204030204" pitchFamily="34" charset="0"/>
                        </a:rPr>
                        <a:t>25. Air insulated MV Switchgear</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 </a:t>
                      </a:r>
                      <a:r>
                        <a:rPr lang="en-ZA" sz="1200" b="0" i="0" u="none" strike="noStrike" dirty="0" smtClean="0">
                          <a:solidFill>
                            <a:srgbClr val="000000"/>
                          </a:solidFill>
                          <a:effectLst/>
                          <a:latin typeface="Calibri" panose="020F0502020204030204" pitchFamily="34" charset="0"/>
                        </a:rPr>
                        <a:t>20-12-2019</a:t>
                      </a:r>
                      <a:endParaRPr lang="en-ZA" sz="12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719253"/>
                  </a:ext>
                </a:extLst>
              </a:tr>
              <a:tr h="382583">
                <a:tc>
                  <a:txBody>
                    <a:bodyPr/>
                    <a:lstStyle/>
                    <a:p>
                      <a:pPr algn="l" fontAlgn="b"/>
                      <a:r>
                        <a:rPr lang="en-ZA" sz="1200" b="0" i="0" u="none" strike="noStrike" dirty="0">
                          <a:solidFill>
                            <a:srgbClr val="000000"/>
                          </a:solidFill>
                          <a:effectLst/>
                          <a:latin typeface="Calibri" panose="020F0502020204030204" pitchFamily="34" charset="0"/>
                        </a:rPr>
                        <a:t>26. Bulk Material Handling </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 </a:t>
                      </a:r>
                      <a:r>
                        <a:rPr lang="en-ZA" sz="1200" b="0" i="0" u="none" strike="noStrike" dirty="0" smtClean="0">
                          <a:solidFill>
                            <a:srgbClr val="000000"/>
                          </a:solidFill>
                          <a:effectLst/>
                          <a:latin typeface="Calibri" panose="020F0502020204030204" pitchFamily="34" charset="0"/>
                        </a:rPr>
                        <a:t>20-12-2019</a:t>
                      </a:r>
                      <a:endParaRPr lang="en-ZA" sz="12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621126"/>
                  </a:ext>
                </a:extLst>
              </a:tr>
              <a:tr h="382583">
                <a:tc>
                  <a:txBody>
                    <a:bodyPr/>
                    <a:lstStyle/>
                    <a:p>
                      <a:pPr algn="l" fontAlgn="b"/>
                      <a:r>
                        <a:rPr lang="en-ZA" sz="1200" b="0" i="0" u="none" strike="noStrike" dirty="0">
                          <a:solidFill>
                            <a:srgbClr val="000000"/>
                          </a:solidFill>
                          <a:effectLst/>
                          <a:latin typeface="Calibri" panose="020F0502020204030204" pitchFamily="34" charset="0"/>
                        </a:rPr>
                        <a:t>27. Industrial Lead Acid Batteries</a:t>
                      </a:r>
                    </a:p>
                  </a:txBody>
                  <a:tcPr marL="4763" marR="4763" marT="476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 </a:t>
                      </a:r>
                      <a:r>
                        <a:rPr lang="en-ZA" sz="1200" b="0" i="0" u="none" strike="noStrike" dirty="0" smtClean="0">
                          <a:solidFill>
                            <a:srgbClr val="000000"/>
                          </a:solidFill>
                          <a:effectLst/>
                          <a:latin typeface="Calibri" panose="020F0502020204030204" pitchFamily="34" charset="0"/>
                        </a:rPr>
                        <a:t>20-12-2019</a:t>
                      </a:r>
                      <a:endParaRPr lang="en-ZA" sz="12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903364"/>
                  </a:ext>
                </a:extLst>
              </a:tr>
            </a:tbl>
          </a:graphicData>
        </a:graphic>
      </p:graphicFrame>
    </p:spTree>
    <p:extLst>
      <p:ext uri="{BB962C8B-B14F-4D97-AF65-F5344CB8AC3E}">
        <p14:creationId xmlns:p14="http://schemas.microsoft.com/office/powerpoint/2010/main" val="2134196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457200" y="228600"/>
            <a:ext cx="8229600" cy="952500"/>
          </a:xfrm>
          <a:solidFill>
            <a:schemeClr val="accent6">
              <a:lumMod val="75000"/>
            </a:schemeClr>
          </a:solidFill>
        </p:spPr>
        <p:txBody>
          <a:bodyPr rtlCol="0">
            <a:normAutofit/>
          </a:bodyPr>
          <a:lstStyle/>
          <a:p>
            <a:pPr>
              <a:defRPr/>
            </a:pPr>
            <a:r>
              <a:rPr lang="en-US" sz="2000" b="1" baseline="30000" dirty="0">
                <a:solidFill>
                  <a:schemeClr val="bg1"/>
                </a:solidFill>
                <a:latin typeface="Arial"/>
                <a:cs typeface="Arial"/>
              </a:rPr>
              <a:t/>
            </a:r>
            <a:br>
              <a:rPr lang="en-US" sz="2000" b="1" baseline="30000" dirty="0">
                <a:solidFill>
                  <a:schemeClr val="bg1"/>
                </a:solidFill>
                <a:latin typeface="Arial"/>
                <a:cs typeface="Arial"/>
              </a:rPr>
            </a:br>
            <a:r>
              <a:rPr lang="en-ZA" altLang="en-US" sz="2000" b="1" dirty="0">
                <a:solidFill>
                  <a:schemeClr val="bg1"/>
                </a:solidFill>
                <a:latin typeface="Arial" panose="020B0604020202020204" pitchFamily="34" charset="0"/>
                <a:cs typeface="Arial" panose="020B0604020202020204" pitchFamily="34" charset="0"/>
              </a:rPr>
              <a:t>LOCAL CONTENT DOCUMENTS</a:t>
            </a:r>
            <a:endParaRPr lang="en-US" sz="2000" b="1" baseline="30000" dirty="0">
              <a:solidFill>
                <a:schemeClr val="bg1"/>
              </a:solidFill>
              <a:latin typeface="Arial"/>
              <a:cs typeface="Arial"/>
            </a:endParaRPr>
          </a:p>
        </p:txBody>
      </p:sp>
      <p:pic>
        <p:nvPicPr>
          <p:cNvPr id="7" name="Content Placeholder 6"/>
          <p:cNvPicPr>
            <a:picLocks noGrp="1" noChangeAspect="1"/>
          </p:cNvPicPr>
          <p:nvPr>
            <p:ph idx="1"/>
          </p:nvPr>
        </p:nvPicPr>
        <p:blipFill>
          <a:blip r:embed="rId3"/>
          <a:stretch>
            <a:fillRect/>
          </a:stretch>
        </p:blipFill>
        <p:spPr>
          <a:xfrm>
            <a:off x="1954361" y="1333500"/>
            <a:ext cx="5235277" cy="3498850"/>
          </a:xfrm>
          <a:prstGeom prst="rect">
            <a:avLst/>
          </a:prstGeom>
        </p:spPr>
      </p:pic>
    </p:spTree>
    <p:extLst>
      <p:ext uri="{BB962C8B-B14F-4D97-AF65-F5344CB8AC3E}">
        <p14:creationId xmlns:p14="http://schemas.microsoft.com/office/powerpoint/2010/main" val="311484657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4409</TotalTime>
  <Words>1523</Words>
  <Application>Microsoft Office PowerPoint</Application>
  <PresentationFormat>On-screen Show (16:10)</PresentationFormat>
  <Paragraphs>260</Paragraphs>
  <Slides>24</Slides>
  <Notes>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ＭＳ Ｐゴシック</vt:lpstr>
      <vt:lpstr>Arial</vt:lpstr>
      <vt:lpstr>Arial Black</vt:lpstr>
      <vt:lpstr>Arial Narrow</vt:lpstr>
      <vt:lpstr>Calibri</vt:lpstr>
      <vt:lpstr>Courier New</vt:lpstr>
      <vt:lpstr>Franklin Gothic Book</vt:lpstr>
      <vt:lpstr>Franklin Gothic Medium</vt:lpstr>
      <vt:lpstr>Times</vt:lpstr>
      <vt:lpstr>Trebuchet MS</vt:lpstr>
      <vt:lpstr>Tunga</vt:lpstr>
      <vt:lpstr>Verdana</vt:lpstr>
      <vt:lpstr>Wingdings</vt:lpstr>
      <vt:lpstr>Office Theme</vt:lpstr>
      <vt:lpstr>1_Angles</vt:lpstr>
      <vt:lpstr>PowerPoint Presentation</vt:lpstr>
      <vt:lpstr> CONTENTS</vt:lpstr>
      <vt:lpstr> POLICY AND REGULATORY CONTEXT</vt:lpstr>
      <vt:lpstr> PREFERENTIAL PROCUREMENT REGULATIONS, 2017  ON LOCAL CONTENT</vt:lpstr>
      <vt:lpstr> PREFERENTIAL PROCUREMENT REGULATIONS, 2017  ON LOCAL CONTENT</vt:lpstr>
      <vt:lpstr>OBJECTIVES OF LOCAL CONTENT POLICY</vt:lpstr>
      <vt:lpstr>Products Designated for local production </vt:lpstr>
      <vt:lpstr>MINIMUM LOCAL CONTENT THRESHOLDS FOR DESIGNATED PRODUCTS</vt:lpstr>
      <vt:lpstr> LOCAL CONTENT DOCUMENTS</vt:lpstr>
      <vt:lpstr>INVITATION OF BIDS</vt:lpstr>
      <vt:lpstr> LOCAL CONTENT CALCULATION</vt:lpstr>
      <vt:lpstr> LOCAL CONTENT REQUIREMENTS AND EXEMPTIONS</vt:lpstr>
      <vt:lpstr>LOCAL CONTENT AND EXEMPTION REQUIREMENTS</vt:lpstr>
      <vt:lpstr> EXEMPTION PROCESS</vt:lpstr>
      <vt:lpstr> SBD 6.2</vt:lpstr>
      <vt:lpstr>PowerPoint Presentation</vt:lpstr>
      <vt:lpstr> ANNEXURE D</vt:lpstr>
      <vt:lpstr> ANNEXURE E</vt:lpstr>
      <vt:lpstr> ANNEXURE C</vt:lpstr>
      <vt:lpstr>ANNEX C</vt:lpstr>
      <vt:lpstr>PowerPoint Presentation</vt:lpstr>
      <vt:lpstr> LINKS TO ACCESS DOCUMENTS</vt:lpstr>
      <vt:lpstr>LOCAL CONTENT CONTACTS FOR QUERIES</vt:lpstr>
      <vt:lpstr>PowerPoint Presentation</vt:lpstr>
    </vt:vector>
  </TitlesOfParts>
  <Company>the dti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Thabo Lekganyane</dc:creator>
  <cp:lastModifiedBy>Mawumina Kitiaka</cp:lastModifiedBy>
  <cp:revision>48</cp:revision>
  <dcterms:created xsi:type="dcterms:W3CDTF">2020-03-19T11:24:24Z</dcterms:created>
  <dcterms:modified xsi:type="dcterms:W3CDTF">2022-05-16T08:42:50Z</dcterms:modified>
</cp:coreProperties>
</file>