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1"/>
  </p:notesMasterIdLst>
  <p:handoutMasterIdLst>
    <p:handoutMasterId r:id="rId52"/>
  </p:handoutMasterIdLst>
  <p:sldIdLst>
    <p:sldId id="259" r:id="rId5"/>
    <p:sldId id="374" r:id="rId6"/>
    <p:sldId id="466" r:id="rId7"/>
    <p:sldId id="467" r:id="rId8"/>
    <p:sldId id="468" r:id="rId9"/>
    <p:sldId id="469" r:id="rId10"/>
    <p:sldId id="470" r:id="rId11"/>
    <p:sldId id="471" r:id="rId12"/>
    <p:sldId id="472" r:id="rId13"/>
    <p:sldId id="473" r:id="rId14"/>
    <p:sldId id="474" r:id="rId15"/>
    <p:sldId id="475" r:id="rId16"/>
    <p:sldId id="476" r:id="rId17"/>
    <p:sldId id="477" r:id="rId18"/>
    <p:sldId id="478" r:id="rId19"/>
    <p:sldId id="479" r:id="rId20"/>
    <p:sldId id="480" r:id="rId21"/>
    <p:sldId id="481" r:id="rId22"/>
    <p:sldId id="482" r:id="rId23"/>
    <p:sldId id="483" r:id="rId24"/>
    <p:sldId id="484" r:id="rId25"/>
    <p:sldId id="485" r:id="rId26"/>
    <p:sldId id="486" r:id="rId27"/>
    <p:sldId id="487" r:id="rId28"/>
    <p:sldId id="488" r:id="rId29"/>
    <p:sldId id="489" r:id="rId30"/>
    <p:sldId id="490" r:id="rId31"/>
    <p:sldId id="491" r:id="rId32"/>
    <p:sldId id="492" r:id="rId33"/>
    <p:sldId id="493" r:id="rId34"/>
    <p:sldId id="494" r:id="rId35"/>
    <p:sldId id="495" r:id="rId36"/>
    <p:sldId id="496" r:id="rId37"/>
    <p:sldId id="497" r:id="rId38"/>
    <p:sldId id="498" r:id="rId39"/>
    <p:sldId id="499" r:id="rId40"/>
    <p:sldId id="500" r:id="rId41"/>
    <p:sldId id="501" r:id="rId42"/>
    <p:sldId id="502" r:id="rId43"/>
    <p:sldId id="503" r:id="rId44"/>
    <p:sldId id="504" r:id="rId45"/>
    <p:sldId id="505" r:id="rId46"/>
    <p:sldId id="506" r:id="rId47"/>
    <p:sldId id="507" r:id="rId48"/>
    <p:sldId id="508" r:id="rId49"/>
    <p:sldId id="510"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62FBA13-0B85-452D-A563-F5D8A9411B82}">
          <p14:sldIdLst>
            <p14:sldId id="259"/>
            <p14:sldId id="374"/>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10"/>
          </p14:sldIdLst>
        </p14:section>
      </p14:sectionLst>
    </p:ext>
    <p:ext uri="{EFAFB233-063F-42B5-8137-9DF3F51BA10A}">
      <p15:sldGuideLst xmlns:p15="http://schemas.microsoft.com/office/powerpoint/2012/main">
        <p15:guide id="1" orient="horz" pos="119" userDrawn="1">
          <p15:clr>
            <a:srgbClr val="A4A3A4"/>
          </p15:clr>
        </p15:guide>
        <p15:guide id="2" pos="7537" userDrawn="1">
          <p15:clr>
            <a:srgbClr val="A4A3A4"/>
          </p15:clr>
        </p15:guide>
        <p15:guide id="3" orient="horz" pos="4210" userDrawn="1">
          <p15:clr>
            <a:srgbClr val="A4A3A4"/>
          </p15:clr>
        </p15:guide>
        <p15:guide id="4" pos="121" userDrawn="1">
          <p15:clr>
            <a:srgbClr val="A4A3A4"/>
          </p15:clr>
        </p15:guide>
        <p15:guide id="5" pos="219" userDrawn="1">
          <p15:clr>
            <a:srgbClr val="A4A3A4"/>
          </p15:clr>
        </p15:guide>
        <p15:guide id="6" orient="horz" pos="23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5870"/>
    <a:srgbClr val="B8CE33"/>
    <a:srgbClr val="0097C5"/>
    <a:srgbClr val="F8991D"/>
    <a:srgbClr val="C61B70"/>
    <a:srgbClr val="ECEAE9"/>
    <a:srgbClr val="B33645"/>
    <a:srgbClr val="978831"/>
    <a:srgbClr val="616262"/>
    <a:srgbClr val="5434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405" autoAdjust="0"/>
    <p:restoredTop sz="94660"/>
  </p:normalViewPr>
  <p:slideViewPr>
    <p:cSldViewPr snapToGrid="0">
      <p:cViewPr varScale="1">
        <p:scale>
          <a:sx n="111" d="100"/>
          <a:sy n="111" d="100"/>
        </p:scale>
        <p:origin x="306" y="96"/>
      </p:cViewPr>
      <p:guideLst>
        <p:guide orient="horz" pos="119"/>
        <p:guide pos="7537"/>
        <p:guide orient="horz" pos="4210"/>
        <p:guide pos="121"/>
        <p:guide pos="219"/>
        <p:guide orient="horz" pos="232"/>
      </p:guideLst>
    </p:cSldViewPr>
  </p:slideViewPr>
  <p:notesTextViewPr>
    <p:cViewPr>
      <p:scale>
        <a:sx n="3" d="2"/>
        <a:sy n="3" d="2"/>
      </p:scale>
      <p:origin x="0" y="0"/>
    </p:cViewPr>
  </p:notesTextViewPr>
  <p:notesViewPr>
    <p:cSldViewPr snapToGrid="0">
      <p:cViewPr varScale="1">
        <p:scale>
          <a:sx n="62" d="100"/>
          <a:sy n="62" d="100"/>
        </p:scale>
        <p:origin x="2371"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E213D73-9C45-95D8-86A1-F92B4D57843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a:extLst>
              <a:ext uri="{FF2B5EF4-FFF2-40B4-BE49-F238E27FC236}">
                <a16:creationId xmlns:a16="http://schemas.microsoft.com/office/drawing/2014/main" id="{4A2CBB6A-EE4C-15E8-C62B-B799BCC5A5D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D968029-31C3-42DB-BFC2-7BE77D05CD15}" type="datetimeFigureOut">
              <a:rPr lang="en-ZA" smtClean="0"/>
              <a:t>2026/06/11</a:t>
            </a:fld>
            <a:endParaRPr lang="en-ZA"/>
          </a:p>
        </p:txBody>
      </p:sp>
      <p:sp>
        <p:nvSpPr>
          <p:cNvPr id="4" name="Footer Placeholder 3">
            <a:extLst>
              <a:ext uri="{FF2B5EF4-FFF2-40B4-BE49-F238E27FC236}">
                <a16:creationId xmlns:a16="http://schemas.microsoft.com/office/drawing/2014/main" id="{28EDEB40-AD48-7ADA-A83A-10EB295D671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a:extLst>
              <a:ext uri="{FF2B5EF4-FFF2-40B4-BE49-F238E27FC236}">
                <a16:creationId xmlns:a16="http://schemas.microsoft.com/office/drawing/2014/main" id="{65DCA4B0-F70B-894B-6B93-6665F4EAF2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A6BD10-56D6-4D65-9C01-8297EC26F7CF}" type="slidenum">
              <a:rPr lang="en-ZA" smtClean="0"/>
              <a:t>‹#›</a:t>
            </a:fld>
            <a:endParaRPr lang="en-ZA"/>
          </a:p>
        </p:txBody>
      </p:sp>
    </p:spTree>
    <p:extLst>
      <p:ext uri="{BB962C8B-B14F-4D97-AF65-F5344CB8AC3E}">
        <p14:creationId xmlns:p14="http://schemas.microsoft.com/office/powerpoint/2010/main" val="3569582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07-10T10:13:19.542"/>
    </inkml:context>
    <inkml:brush xml:id="br0">
      <inkml:brushProperty name="width" value="0.035" units="cm"/>
      <inkml:brushProperty name="height" value="0.035" units="cm"/>
    </inkml:brush>
  </inkml:definitions>
  <inkml:trace contextRef="#ctx0" brushRef="#br0">18 0 3304 0 0,'0'0'8865'0'0,"-18"5"-10474"0"0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0BC82F-E2D1-49D4-9734-48F54A517CBA}" type="datetimeFigureOut">
              <a:rPr lang="en-ZA" smtClean="0"/>
              <a:t>2026/06/10</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E4AFB8-8987-40F1-9E92-51EBF19E4A73}" type="slidenum">
              <a:rPr lang="en-ZA" smtClean="0"/>
              <a:t>‹#›</a:t>
            </a:fld>
            <a:endParaRPr lang="en-ZA"/>
          </a:p>
        </p:txBody>
      </p:sp>
    </p:spTree>
    <p:extLst>
      <p:ext uri="{BB962C8B-B14F-4D97-AF65-F5344CB8AC3E}">
        <p14:creationId xmlns:p14="http://schemas.microsoft.com/office/powerpoint/2010/main" val="4224415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Short Titl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EB6F791-521D-8B36-EFB6-18884C98EC39}"/>
              </a:ext>
            </a:extLst>
          </p:cNvPr>
          <p:cNvSpPr/>
          <p:nvPr userDrawn="1"/>
        </p:nvSpPr>
        <p:spPr>
          <a:xfrm>
            <a:off x="0" y="3506332"/>
            <a:ext cx="12192000" cy="3351668"/>
          </a:xfrm>
          <a:custGeom>
            <a:avLst/>
            <a:gdLst>
              <a:gd name="connsiteX0" fmla="*/ 7350656 w 12192000"/>
              <a:gd name="connsiteY0" fmla="*/ 0 h 3351668"/>
              <a:gd name="connsiteX1" fmla="*/ 12192000 w 12192000"/>
              <a:gd name="connsiteY1" fmla="*/ 0 h 3351668"/>
              <a:gd name="connsiteX2" fmla="*/ 12192000 w 12192000"/>
              <a:gd name="connsiteY2" fmla="*/ 777032 h 3351668"/>
              <a:gd name="connsiteX3" fmla="*/ 12192000 w 12192000"/>
              <a:gd name="connsiteY3" fmla="*/ 783131 h 3351668"/>
              <a:gd name="connsiteX4" fmla="*/ 12192000 w 12192000"/>
              <a:gd name="connsiteY4" fmla="*/ 3351668 h 3351668"/>
              <a:gd name="connsiteX5" fmla="*/ 0 w 12192000"/>
              <a:gd name="connsiteY5" fmla="*/ 3351668 h 3351668"/>
              <a:gd name="connsiteX6" fmla="*/ 0 w 12192000"/>
              <a:gd name="connsiteY6" fmla="*/ 777032 h 3351668"/>
              <a:gd name="connsiteX7" fmla="*/ 6337275 w 12192000"/>
              <a:gd name="connsiteY7" fmla="*/ 777032 h 33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1668">
                <a:moveTo>
                  <a:pt x="7350656" y="0"/>
                </a:moveTo>
                <a:lnTo>
                  <a:pt x="12192000" y="0"/>
                </a:lnTo>
                <a:lnTo>
                  <a:pt x="12192000" y="777032"/>
                </a:lnTo>
                <a:lnTo>
                  <a:pt x="12192000" y="783131"/>
                </a:lnTo>
                <a:lnTo>
                  <a:pt x="12192000" y="3351668"/>
                </a:lnTo>
                <a:lnTo>
                  <a:pt x="0" y="3351668"/>
                </a:lnTo>
                <a:lnTo>
                  <a:pt x="0" y="777032"/>
                </a:lnTo>
                <a:lnTo>
                  <a:pt x="6337275" y="777032"/>
                </a:lnTo>
                <a:close/>
              </a:path>
            </a:pathLst>
          </a:custGeom>
          <a:solidFill>
            <a:srgbClr val="02587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pic>
        <p:nvPicPr>
          <p:cNvPr id="10" name="Picture 9" descr="A black background with white text&#10;&#10;AI-generated content may be incorrect.">
            <a:extLst>
              <a:ext uri="{FF2B5EF4-FFF2-40B4-BE49-F238E27FC236}">
                <a16:creationId xmlns:a16="http://schemas.microsoft.com/office/drawing/2014/main" id="{89370584-D597-6A65-40D0-E9469198FB2E}"/>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r="81434" b="49072"/>
          <a:stretch>
            <a:fillRect/>
          </a:stretch>
        </p:blipFill>
        <p:spPr>
          <a:xfrm>
            <a:off x="8864600" y="3914399"/>
            <a:ext cx="3327401" cy="2943602"/>
          </a:xfrm>
          <a:prstGeom prst="rect">
            <a:avLst/>
          </a:prstGeom>
        </p:spPr>
      </p:pic>
      <p:sp>
        <p:nvSpPr>
          <p:cNvPr id="15" name="Text Placeholder 14">
            <a:extLst>
              <a:ext uri="{FF2B5EF4-FFF2-40B4-BE49-F238E27FC236}">
                <a16:creationId xmlns:a16="http://schemas.microsoft.com/office/drawing/2014/main" id="{7CDA0E68-E9F6-D10C-E370-A460F95A5336}"/>
              </a:ext>
            </a:extLst>
          </p:cNvPr>
          <p:cNvSpPr>
            <a:spLocks noGrp="1" noRot="1" noMove="1" noResize="1" noEditPoints="1" noAdjustHandles="1" noChangeArrowheads="1" noChangeShapeType="1"/>
          </p:cNvSpPr>
          <p:nvPr>
            <p:ph type="body" sz="quarter" idx="13" hasCustomPrompt="1"/>
          </p:nvPr>
        </p:nvSpPr>
        <p:spPr>
          <a:xfrm>
            <a:off x="386990" y="4626164"/>
            <a:ext cx="8090621" cy="676583"/>
          </a:xfrm>
        </p:spPr>
        <p:txBody>
          <a:bodyPr/>
          <a:lstStyle>
            <a:lvl1pPr>
              <a:buNone/>
              <a:defRPr sz="4400" b="1">
                <a:solidFill>
                  <a:schemeClr val="bg1"/>
                </a:solidFill>
                <a:latin typeface="Century Gothic" panose="020B0502020202020204" pitchFamily="34" charset="0"/>
              </a:defRPr>
            </a:lvl1pPr>
          </a:lstStyle>
          <a:p>
            <a:pPr lvl="0"/>
            <a:r>
              <a:rPr lang="en-US" dirty="0"/>
              <a:t>ENTER SHORT SLIDE TITLE HERE</a:t>
            </a:r>
          </a:p>
        </p:txBody>
      </p:sp>
      <p:sp>
        <p:nvSpPr>
          <p:cNvPr id="19" name="Text Placeholder 18">
            <a:extLst>
              <a:ext uri="{FF2B5EF4-FFF2-40B4-BE49-F238E27FC236}">
                <a16:creationId xmlns:a16="http://schemas.microsoft.com/office/drawing/2014/main" id="{30DE49EE-2860-5BB2-A974-61D5ED144F22}"/>
              </a:ext>
            </a:extLst>
          </p:cNvPr>
          <p:cNvSpPr>
            <a:spLocks noGrp="1" noRot="1" noMove="1" noResize="1" noEditPoints="1" noAdjustHandles="1" noChangeArrowheads="1" noChangeShapeType="1"/>
          </p:cNvSpPr>
          <p:nvPr>
            <p:ph type="body" sz="quarter" idx="15" hasCustomPrompt="1"/>
          </p:nvPr>
        </p:nvSpPr>
        <p:spPr>
          <a:xfrm>
            <a:off x="386990" y="5444922"/>
            <a:ext cx="8090621" cy="372836"/>
          </a:xfrm>
        </p:spPr>
        <p:txBody>
          <a:bodyPr/>
          <a:lstStyle>
            <a:lvl1pPr>
              <a:buNone/>
              <a:defRPr sz="2000">
                <a:solidFill>
                  <a:schemeClr val="bg1"/>
                </a:solidFill>
                <a:latin typeface="Century Gothic" panose="020B0502020202020204" pitchFamily="34" charset="0"/>
              </a:defRPr>
            </a:lvl1pPr>
          </a:lstStyle>
          <a:p>
            <a:pPr lvl="0"/>
            <a:r>
              <a:rPr lang="en-US" dirty="0"/>
              <a:t>PLACE YOUR SUB-HEADLINE HERE</a:t>
            </a:r>
          </a:p>
        </p:txBody>
      </p:sp>
      <p:sp>
        <p:nvSpPr>
          <p:cNvPr id="21" name="Text Placeholder 20">
            <a:extLst>
              <a:ext uri="{FF2B5EF4-FFF2-40B4-BE49-F238E27FC236}">
                <a16:creationId xmlns:a16="http://schemas.microsoft.com/office/drawing/2014/main" id="{FCC25E48-439C-2DAD-3F07-08678F48ED9E}"/>
              </a:ext>
            </a:extLst>
          </p:cNvPr>
          <p:cNvSpPr>
            <a:spLocks noGrp="1"/>
          </p:cNvSpPr>
          <p:nvPr>
            <p:ph type="body" sz="quarter" idx="16" hasCustomPrompt="1"/>
          </p:nvPr>
        </p:nvSpPr>
        <p:spPr>
          <a:xfrm>
            <a:off x="386990" y="5963000"/>
            <a:ext cx="3856168" cy="271462"/>
          </a:xfrm>
        </p:spPr>
        <p:txBody>
          <a:bodyPr>
            <a:noAutofit/>
          </a:bodyPr>
          <a:lstStyle>
            <a:lvl1pPr>
              <a:buNone/>
              <a:defRPr sz="1600" b="1">
                <a:solidFill>
                  <a:schemeClr val="bg1"/>
                </a:solidFill>
                <a:latin typeface="Century Gothic" panose="020B0502020202020204" pitchFamily="34" charset="0"/>
              </a:defRPr>
            </a:lvl1pPr>
          </a:lstStyle>
          <a:p>
            <a:pPr lvl="0"/>
            <a:r>
              <a:rPr lang="en-ZA" dirty="0"/>
              <a:t>DAY / MONTH / YEAR</a:t>
            </a:r>
          </a:p>
        </p:txBody>
      </p:sp>
      <p:sp>
        <p:nvSpPr>
          <p:cNvPr id="77" name="Picture Placeholder 76">
            <a:extLst>
              <a:ext uri="{FF2B5EF4-FFF2-40B4-BE49-F238E27FC236}">
                <a16:creationId xmlns:a16="http://schemas.microsoft.com/office/drawing/2014/main" id="{D4B5D579-F2B2-6D3D-DFF9-161492B518A3}"/>
              </a:ext>
            </a:extLst>
          </p:cNvPr>
          <p:cNvSpPr>
            <a:spLocks noGrp="1"/>
          </p:cNvSpPr>
          <p:nvPr>
            <p:ph type="pic" sz="quarter" idx="19"/>
          </p:nvPr>
        </p:nvSpPr>
        <p:spPr>
          <a:xfrm>
            <a:off x="-1" y="-2"/>
            <a:ext cx="12192001" cy="4293021"/>
          </a:xfrm>
          <a:custGeom>
            <a:avLst/>
            <a:gdLst>
              <a:gd name="csX0" fmla="*/ 0 w 12192001"/>
              <a:gd name="csY0" fmla="*/ 0 h 4293021"/>
              <a:gd name="csX1" fmla="*/ 6336857 w 12192001"/>
              <a:gd name="csY1" fmla="*/ 0 h 4293021"/>
              <a:gd name="csX2" fmla="*/ 6336857 w 12192001"/>
              <a:gd name="csY2" fmla="*/ 1 h 4293021"/>
              <a:gd name="csX3" fmla="*/ 12192001 w 12192001"/>
              <a:gd name="csY3" fmla="*/ 1 h 4293021"/>
              <a:gd name="csX4" fmla="*/ 12192001 w 12192001"/>
              <a:gd name="csY4" fmla="*/ 3506332 h 4293021"/>
              <a:gd name="csX5" fmla="*/ 7365678 w 12192001"/>
              <a:gd name="csY5" fmla="*/ 3506332 h 4293021"/>
              <a:gd name="csX6" fmla="*/ 6339054 w 12192001"/>
              <a:gd name="csY6" fmla="*/ 4293021 h 4293021"/>
              <a:gd name="csX7" fmla="*/ 6336857 w 12192001"/>
              <a:gd name="csY7" fmla="*/ 4290154 h 4293021"/>
              <a:gd name="csX8" fmla="*/ 6336857 w 12192001"/>
              <a:gd name="csY8" fmla="*/ 4293021 h 4293021"/>
              <a:gd name="csX9" fmla="*/ 0 w 12192001"/>
              <a:gd name="csY9" fmla="*/ 4293021 h 42930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192001" h="4293021">
                <a:moveTo>
                  <a:pt x="0" y="0"/>
                </a:moveTo>
                <a:lnTo>
                  <a:pt x="6336857" y="0"/>
                </a:lnTo>
                <a:lnTo>
                  <a:pt x="6336857" y="1"/>
                </a:lnTo>
                <a:lnTo>
                  <a:pt x="12192001" y="1"/>
                </a:lnTo>
                <a:lnTo>
                  <a:pt x="12192001" y="3506332"/>
                </a:lnTo>
                <a:lnTo>
                  <a:pt x="7365678" y="3506332"/>
                </a:lnTo>
                <a:lnTo>
                  <a:pt x="6339054" y="4293021"/>
                </a:lnTo>
                <a:lnTo>
                  <a:pt x="6336857" y="4290154"/>
                </a:lnTo>
                <a:lnTo>
                  <a:pt x="6336857" y="4293021"/>
                </a:lnTo>
                <a:lnTo>
                  <a:pt x="0" y="4293021"/>
                </a:lnTo>
                <a:close/>
              </a:path>
            </a:pathLst>
          </a:custGeom>
        </p:spPr>
        <p:txBody>
          <a:bodyPr wrap="square">
            <a:noAutofit/>
          </a:bodyPr>
          <a:lstStyle/>
          <a:p>
            <a:endParaRPr lang="en-ZA"/>
          </a:p>
        </p:txBody>
      </p:sp>
    </p:spTree>
    <p:extLst>
      <p:ext uri="{BB962C8B-B14F-4D97-AF65-F5344CB8AC3E}">
        <p14:creationId xmlns:p14="http://schemas.microsoft.com/office/powerpoint/2010/main" val="822466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Full colour - Light Blue">
    <p:bg>
      <p:bgPr>
        <a:solidFill>
          <a:srgbClr val="0097C5"/>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6858000"/>
          </a:xfrm>
          <a:prstGeom prst="rect">
            <a:avLst/>
          </a:prstGeom>
          <a:solidFill>
            <a:srgbClr val="009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noGrp="1" noRot="1" noMove="1" noResize="1" noEditPoints="1" noAdjustHandles="1" noChangeArrowheads="1" noChangeShapeType="1"/>
          </p:cNvSpPr>
          <p:nvPr userDrawn="1"/>
        </p:nvSpPr>
        <p:spPr>
          <a:xfrm>
            <a:off x="-761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2" name="Logo" descr="C:\Users\cavenant\AppData\Local\Microsoft\Windows\Temporary Internet Files\Content.Outlook\NDPO0HNZ\CCT_Logo_WhiteOnly.png">
            <a:extLst>
              <a:ext uri="{FF2B5EF4-FFF2-40B4-BE49-F238E27FC236}">
                <a16:creationId xmlns:a16="http://schemas.microsoft.com/office/drawing/2014/main" id="{C720E234-6EF8-C879-7654-786AD05BC0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93489" y="5235313"/>
            <a:ext cx="2929926" cy="93902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63158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84620" y="6176493"/>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bg1"/>
                </a:solidFill>
                <a:latin typeface="Century Gothic" panose="020B0502020202020204" pitchFamily="34" charset="0"/>
              </a:rPr>
              <a:t>Making progress possible. 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bg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4787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spTree>
    <p:extLst>
      <p:ext uri="{BB962C8B-B14F-4D97-AF65-F5344CB8AC3E}">
        <p14:creationId xmlns:p14="http://schemas.microsoft.com/office/powerpoint/2010/main" val="1362104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with base bar - Blue">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4743328"/>
          </a:xfrm>
          <a:prstGeom prst="rect">
            <a:avLst/>
          </a:prstGeom>
          <a:solidFill>
            <a:srgbClr val="0097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p:cNvSpPr>
          <p:nvPr userDrawn="1"/>
        </p:nvSpPr>
        <p:spPr>
          <a:xfrm>
            <a:off x="-7610" y="0"/>
            <a:ext cx="8801099" cy="4743325"/>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44963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rgbClr val="0097C5"/>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rgbClr val="0097C5"/>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51532" y="6174717"/>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tx1"/>
                </a:solidFill>
                <a:latin typeface="Century Gothic" panose="020B0502020202020204" pitchFamily="34" charset="0"/>
              </a:rPr>
              <a:t>Making progress possible. </a:t>
            </a:r>
            <a:r>
              <a:rPr lang="en-ZA" sz="1400" b="1" dirty="0">
                <a:solidFill>
                  <a:srgbClr val="B8CE33"/>
                </a:solidFill>
                <a:latin typeface="Century Gothic" panose="020B0502020202020204" pitchFamily="34" charset="0"/>
              </a:rPr>
              <a:t>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bg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1686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pic>
        <p:nvPicPr>
          <p:cNvPr id="10" name="Picture 9" descr="A green and yellow light&#10;&#10;AI-generated content may be incorrect.">
            <a:extLst>
              <a:ext uri="{FF2B5EF4-FFF2-40B4-BE49-F238E27FC236}">
                <a16:creationId xmlns:a16="http://schemas.microsoft.com/office/drawing/2014/main" id="{B0027B80-C9F5-8231-E9C3-2FABE5BF28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9319" y="5235313"/>
            <a:ext cx="2954094" cy="952695"/>
          </a:xfrm>
          <a:prstGeom prst="rect">
            <a:avLst/>
          </a:prstGeom>
        </p:spPr>
      </p:pic>
      <p:cxnSp>
        <p:nvCxnSpPr>
          <p:cNvPr id="15" name="Straight Connector 14">
            <a:extLst>
              <a:ext uri="{FF2B5EF4-FFF2-40B4-BE49-F238E27FC236}">
                <a16:creationId xmlns:a16="http://schemas.microsoft.com/office/drawing/2014/main" id="{84B6651B-43B4-59BC-26B4-F535D364BC61}"/>
              </a:ext>
            </a:extLst>
          </p:cNvPr>
          <p:cNvCxnSpPr>
            <a:cxnSpLocks/>
          </p:cNvCxnSpPr>
          <p:nvPr userDrawn="1"/>
        </p:nvCxnSpPr>
        <p:spPr>
          <a:xfrm flipV="1">
            <a:off x="228597" y="4743325"/>
            <a:ext cx="0" cy="1819582"/>
          </a:xfrm>
          <a:prstGeom prst="line">
            <a:avLst/>
          </a:prstGeom>
          <a:ln w="28575">
            <a:solidFill>
              <a:srgbClr val="0097C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344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with base bar - Dark blue">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4743328"/>
          </a:xfrm>
          <a:prstGeom prst="rect">
            <a:avLst/>
          </a:prstGeom>
          <a:solidFill>
            <a:srgbClr val="025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p:cNvSpPr>
          <p:nvPr userDrawn="1"/>
        </p:nvSpPr>
        <p:spPr>
          <a:xfrm>
            <a:off x="-7610" y="0"/>
            <a:ext cx="8801099" cy="4743325"/>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44963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rgbClr val="02587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rgbClr val="025870"/>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51532" y="6174717"/>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tx1"/>
                </a:solidFill>
                <a:latin typeface="Century Gothic" panose="020B0502020202020204" pitchFamily="34" charset="0"/>
              </a:rPr>
              <a:t>Making progress possible. </a:t>
            </a:r>
            <a:r>
              <a:rPr lang="en-ZA" sz="1400" b="1" dirty="0">
                <a:solidFill>
                  <a:srgbClr val="B8CE33"/>
                </a:solidFill>
                <a:latin typeface="Century Gothic" panose="020B0502020202020204" pitchFamily="34" charset="0"/>
              </a:rPr>
              <a:t>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rgbClr val="B8CE33"/>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1686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pic>
        <p:nvPicPr>
          <p:cNvPr id="10" name="Picture 9" descr="A green and yellow light&#10;&#10;AI-generated content may be incorrect.">
            <a:extLst>
              <a:ext uri="{FF2B5EF4-FFF2-40B4-BE49-F238E27FC236}">
                <a16:creationId xmlns:a16="http://schemas.microsoft.com/office/drawing/2014/main" id="{B0027B80-C9F5-8231-E9C3-2FABE5BF28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9319" y="5235313"/>
            <a:ext cx="2954094" cy="952695"/>
          </a:xfrm>
          <a:prstGeom prst="rect">
            <a:avLst/>
          </a:prstGeom>
        </p:spPr>
      </p:pic>
      <p:cxnSp>
        <p:nvCxnSpPr>
          <p:cNvPr id="15" name="Straight Connector 14">
            <a:extLst>
              <a:ext uri="{FF2B5EF4-FFF2-40B4-BE49-F238E27FC236}">
                <a16:creationId xmlns:a16="http://schemas.microsoft.com/office/drawing/2014/main" id="{84B6651B-43B4-59BC-26B4-F535D364BC61}"/>
              </a:ext>
            </a:extLst>
          </p:cNvPr>
          <p:cNvCxnSpPr>
            <a:cxnSpLocks/>
          </p:cNvCxnSpPr>
          <p:nvPr userDrawn="1"/>
        </p:nvCxnSpPr>
        <p:spPr>
          <a:xfrm flipV="1">
            <a:off x="228597" y="4743325"/>
            <a:ext cx="0" cy="1819582"/>
          </a:xfrm>
          <a:prstGeom prst="line">
            <a:avLst/>
          </a:prstGeom>
          <a:ln w="28575">
            <a:solidFill>
              <a:srgbClr val="0258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403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 with base bar - Orange">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4743328"/>
          </a:xfrm>
          <a:prstGeom prst="rect">
            <a:avLst/>
          </a:prstGeom>
          <a:solidFill>
            <a:srgbClr val="F899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p:cNvSpPr>
          <p:nvPr userDrawn="1"/>
        </p:nvSpPr>
        <p:spPr>
          <a:xfrm>
            <a:off x="-7610" y="0"/>
            <a:ext cx="8801099" cy="4743325"/>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44963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rgbClr val="F8991D"/>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rgbClr val="F8991D"/>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51532" y="6174717"/>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tx1"/>
                </a:solidFill>
                <a:latin typeface="Century Gothic" panose="020B0502020202020204" pitchFamily="34" charset="0"/>
              </a:rPr>
              <a:t>Making progress possible. </a:t>
            </a:r>
            <a:r>
              <a:rPr lang="en-ZA" sz="1400" b="1" dirty="0">
                <a:solidFill>
                  <a:srgbClr val="F8991D"/>
                </a:solidFill>
                <a:latin typeface="Century Gothic" panose="020B0502020202020204" pitchFamily="34" charset="0"/>
              </a:rPr>
              <a:t>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tx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16869"/>
            <a:ext cx="8475662" cy="2347012"/>
          </a:xfrm>
        </p:spPr>
        <p:txBody>
          <a:bodyPr>
            <a:noAutofit/>
          </a:bodyPr>
          <a:lstStyle>
            <a:lvl1pPr marL="0">
              <a:buNone/>
              <a:defRPr sz="5400" b="1">
                <a:solidFill>
                  <a:schemeClr val="tx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pic>
        <p:nvPicPr>
          <p:cNvPr id="10" name="Picture 9" descr="A green and yellow light&#10;&#10;AI-generated content may be incorrect.">
            <a:extLst>
              <a:ext uri="{FF2B5EF4-FFF2-40B4-BE49-F238E27FC236}">
                <a16:creationId xmlns:a16="http://schemas.microsoft.com/office/drawing/2014/main" id="{B0027B80-C9F5-8231-E9C3-2FABE5BF28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9319" y="5235313"/>
            <a:ext cx="2954094" cy="952695"/>
          </a:xfrm>
          <a:prstGeom prst="rect">
            <a:avLst/>
          </a:prstGeom>
        </p:spPr>
      </p:pic>
      <p:cxnSp>
        <p:nvCxnSpPr>
          <p:cNvPr id="15" name="Straight Connector 14">
            <a:extLst>
              <a:ext uri="{FF2B5EF4-FFF2-40B4-BE49-F238E27FC236}">
                <a16:creationId xmlns:a16="http://schemas.microsoft.com/office/drawing/2014/main" id="{84B6651B-43B4-59BC-26B4-F535D364BC61}"/>
              </a:ext>
            </a:extLst>
          </p:cNvPr>
          <p:cNvCxnSpPr>
            <a:cxnSpLocks/>
          </p:cNvCxnSpPr>
          <p:nvPr userDrawn="1"/>
        </p:nvCxnSpPr>
        <p:spPr>
          <a:xfrm flipV="1">
            <a:off x="228597" y="4743325"/>
            <a:ext cx="0" cy="1819582"/>
          </a:xfrm>
          <a:prstGeom prst="line">
            <a:avLst/>
          </a:prstGeom>
          <a:ln w="28575">
            <a:solidFill>
              <a:srgbClr val="F8991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6333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 with base bar - Pink">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4743328"/>
          </a:xfrm>
          <a:prstGeom prst="rect">
            <a:avLst/>
          </a:prstGeom>
          <a:solidFill>
            <a:srgbClr val="C61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p:cNvSpPr>
          <p:nvPr userDrawn="1"/>
        </p:nvSpPr>
        <p:spPr>
          <a:xfrm>
            <a:off x="-7610" y="0"/>
            <a:ext cx="8801099" cy="4743325"/>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44963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rgbClr val="C61B7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rgbClr val="C61B70"/>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51532" y="6174717"/>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tx1"/>
                </a:solidFill>
                <a:latin typeface="Century Gothic" panose="020B0502020202020204" pitchFamily="34" charset="0"/>
              </a:rPr>
              <a:t>Making progress possible. </a:t>
            </a:r>
            <a:r>
              <a:rPr lang="en-ZA" sz="1400" b="1" dirty="0">
                <a:solidFill>
                  <a:srgbClr val="C61B70"/>
                </a:solidFill>
                <a:latin typeface="Century Gothic" panose="020B0502020202020204" pitchFamily="34" charset="0"/>
              </a:rPr>
              <a:t>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bg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1686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pic>
        <p:nvPicPr>
          <p:cNvPr id="10" name="Picture 9" descr="A green and yellow light&#10;&#10;AI-generated content may be incorrect.">
            <a:extLst>
              <a:ext uri="{FF2B5EF4-FFF2-40B4-BE49-F238E27FC236}">
                <a16:creationId xmlns:a16="http://schemas.microsoft.com/office/drawing/2014/main" id="{B0027B80-C9F5-8231-E9C3-2FABE5BF28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9319" y="5235313"/>
            <a:ext cx="2954094" cy="952695"/>
          </a:xfrm>
          <a:prstGeom prst="rect">
            <a:avLst/>
          </a:prstGeom>
        </p:spPr>
      </p:pic>
      <p:cxnSp>
        <p:nvCxnSpPr>
          <p:cNvPr id="15" name="Straight Connector 14">
            <a:extLst>
              <a:ext uri="{FF2B5EF4-FFF2-40B4-BE49-F238E27FC236}">
                <a16:creationId xmlns:a16="http://schemas.microsoft.com/office/drawing/2014/main" id="{84B6651B-43B4-59BC-26B4-F535D364BC61}"/>
              </a:ext>
            </a:extLst>
          </p:cNvPr>
          <p:cNvCxnSpPr>
            <a:cxnSpLocks/>
          </p:cNvCxnSpPr>
          <p:nvPr userDrawn="1"/>
        </p:nvCxnSpPr>
        <p:spPr>
          <a:xfrm flipV="1">
            <a:off x="228597" y="4743325"/>
            <a:ext cx="0" cy="1819582"/>
          </a:xfrm>
          <a:prstGeom prst="line">
            <a:avLst/>
          </a:prstGeom>
          <a:ln w="28575">
            <a:solidFill>
              <a:srgbClr val="C61B7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3557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 with base bar - Green">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4743328"/>
          </a:xfrm>
          <a:prstGeom prst="rect">
            <a:avLst/>
          </a:prstGeom>
          <a:solidFill>
            <a:srgbClr val="B8CE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p:cNvSpPr>
          <p:nvPr userDrawn="1"/>
        </p:nvSpPr>
        <p:spPr>
          <a:xfrm>
            <a:off x="-7610" y="0"/>
            <a:ext cx="8801099" cy="4743325"/>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44963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rgbClr val="B8CE33"/>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rgbClr val="B8CE33"/>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51532" y="6174717"/>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tx1"/>
                </a:solidFill>
                <a:latin typeface="Century Gothic" panose="020B0502020202020204" pitchFamily="34" charset="0"/>
              </a:rPr>
              <a:t>Making progress possible. </a:t>
            </a:r>
            <a:r>
              <a:rPr lang="en-ZA" sz="1400" b="1" dirty="0">
                <a:solidFill>
                  <a:srgbClr val="B8CE33"/>
                </a:solidFill>
                <a:latin typeface="Century Gothic" panose="020B0502020202020204" pitchFamily="34" charset="0"/>
              </a:rPr>
              <a:t>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tx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16869"/>
            <a:ext cx="8475662" cy="2347012"/>
          </a:xfrm>
        </p:spPr>
        <p:txBody>
          <a:bodyPr>
            <a:noAutofit/>
          </a:bodyPr>
          <a:lstStyle>
            <a:lvl1pPr marL="0">
              <a:buNone/>
              <a:defRPr sz="5400" b="1">
                <a:solidFill>
                  <a:schemeClr val="tx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pic>
        <p:nvPicPr>
          <p:cNvPr id="10" name="Picture 9" descr="A green and yellow light&#10;&#10;AI-generated content may be incorrect.">
            <a:extLst>
              <a:ext uri="{FF2B5EF4-FFF2-40B4-BE49-F238E27FC236}">
                <a16:creationId xmlns:a16="http://schemas.microsoft.com/office/drawing/2014/main" id="{B0027B80-C9F5-8231-E9C3-2FABE5BF28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9319" y="5235313"/>
            <a:ext cx="2954094" cy="952695"/>
          </a:xfrm>
          <a:prstGeom prst="rect">
            <a:avLst/>
          </a:prstGeom>
        </p:spPr>
      </p:pic>
      <p:cxnSp>
        <p:nvCxnSpPr>
          <p:cNvPr id="15" name="Straight Connector 14">
            <a:extLst>
              <a:ext uri="{FF2B5EF4-FFF2-40B4-BE49-F238E27FC236}">
                <a16:creationId xmlns:a16="http://schemas.microsoft.com/office/drawing/2014/main" id="{84B6651B-43B4-59BC-26B4-F535D364BC61}"/>
              </a:ext>
            </a:extLst>
          </p:cNvPr>
          <p:cNvCxnSpPr>
            <a:cxnSpLocks/>
          </p:cNvCxnSpPr>
          <p:nvPr userDrawn="1"/>
        </p:nvCxnSpPr>
        <p:spPr>
          <a:xfrm flipV="1">
            <a:off x="228597" y="4743325"/>
            <a:ext cx="0" cy="1819582"/>
          </a:xfrm>
          <a:prstGeom prst="line">
            <a:avLst/>
          </a:prstGeom>
          <a:ln w="28575">
            <a:solidFill>
              <a:srgbClr val="B8CE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50347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bjectives Top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FA72421-8BFF-BFF7-9F7C-D7B43C0DF8E2}"/>
              </a:ext>
            </a:extLst>
          </p:cNvPr>
          <p:cNvSpPr>
            <a:spLocks noGrp="1"/>
          </p:cNvSpPr>
          <p:nvPr>
            <p:ph type="pic" sz="quarter" idx="10"/>
          </p:nvPr>
        </p:nvSpPr>
        <p:spPr>
          <a:xfrm>
            <a:off x="0" y="0"/>
            <a:ext cx="12192000" cy="3783013"/>
          </a:xfrm>
          <a:solidFill>
            <a:srgbClr val="ECEAE9"/>
          </a:solidFill>
        </p:spPr>
        <p:txBody>
          <a:bodyPr/>
          <a:lstStyle/>
          <a:p>
            <a:endParaRPr lang="en-ZA"/>
          </a:p>
        </p:txBody>
      </p:sp>
      <p:sp>
        <p:nvSpPr>
          <p:cNvPr id="3" name="Title 1">
            <a:extLst>
              <a:ext uri="{FF2B5EF4-FFF2-40B4-BE49-F238E27FC236}">
                <a16:creationId xmlns:a16="http://schemas.microsoft.com/office/drawing/2014/main" id="{A1D5FEDE-BD9A-4DC4-C313-EEECF6457F14}"/>
              </a:ext>
            </a:extLst>
          </p:cNvPr>
          <p:cNvSpPr txBox="1">
            <a:spLocks/>
          </p:cNvSpPr>
          <p:nvPr userDrawn="1"/>
        </p:nvSpPr>
        <p:spPr>
          <a:xfrm>
            <a:off x="192905" y="3975467"/>
            <a:ext cx="7891289"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SUB-SECTION HEADLINE </a:t>
            </a:r>
            <a:r>
              <a:rPr lang="en-ZA" sz="2400" dirty="0">
                <a:latin typeface="Century Gothic" panose="020B0502020202020204" pitchFamily="34" charset="0"/>
              </a:rPr>
              <a:t>DESCRIPTION TO GO HERE</a:t>
            </a:r>
            <a:endParaRPr lang="en-ZA" sz="2000" dirty="0">
              <a:solidFill>
                <a:schemeClr val="bg1"/>
              </a:solidFill>
              <a:latin typeface="Century Gothic" panose="020B0502020202020204" pitchFamily="34" charset="0"/>
            </a:endParaRPr>
          </a:p>
        </p:txBody>
      </p:sp>
      <p:grpSp>
        <p:nvGrpSpPr>
          <p:cNvPr id="4" name="Group 3">
            <a:extLst>
              <a:ext uri="{FF2B5EF4-FFF2-40B4-BE49-F238E27FC236}">
                <a16:creationId xmlns:a16="http://schemas.microsoft.com/office/drawing/2014/main" id="{6E56920E-12A0-124D-B2CA-7253AD9E6A4E}"/>
              </a:ext>
            </a:extLst>
          </p:cNvPr>
          <p:cNvGrpSpPr/>
          <p:nvPr userDrawn="1"/>
        </p:nvGrpSpPr>
        <p:grpSpPr>
          <a:xfrm>
            <a:off x="838200" y="4594548"/>
            <a:ext cx="2743201" cy="1761802"/>
            <a:chOff x="556174" y="4594548"/>
            <a:chExt cx="3768089" cy="1761802"/>
          </a:xfrm>
        </p:grpSpPr>
        <p:sp>
          <p:nvSpPr>
            <p:cNvPr id="5" name="Content Placeholder 4">
              <a:extLst>
                <a:ext uri="{FF2B5EF4-FFF2-40B4-BE49-F238E27FC236}">
                  <a16:creationId xmlns:a16="http://schemas.microsoft.com/office/drawing/2014/main" id="{C3628EE5-2FF9-7FAC-FFCA-99F1F59B5984}"/>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6" name="Title 1">
              <a:extLst>
                <a:ext uri="{FF2B5EF4-FFF2-40B4-BE49-F238E27FC236}">
                  <a16:creationId xmlns:a16="http://schemas.microsoft.com/office/drawing/2014/main" id="{70E8E8CB-7252-4FF9-C68F-5522F1480F26}"/>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01</a:t>
              </a:r>
            </a:p>
            <a:p>
              <a:pPr algn="l"/>
              <a:endParaRPr lang="en-ZA" sz="2000" dirty="0">
                <a:solidFill>
                  <a:schemeClr val="bg1"/>
                </a:solidFill>
                <a:latin typeface="Century Gothic" panose="020B0502020202020204" pitchFamily="34" charset="0"/>
              </a:endParaRPr>
            </a:p>
          </p:txBody>
        </p:sp>
      </p:grpSp>
      <p:grpSp>
        <p:nvGrpSpPr>
          <p:cNvPr id="7" name="Group 6">
            <a:extLst>
              <a:ext uri="{FF2B5EF4-FFF2-40B4-BE49-F238E27FC236}">
                <a16:creationId xmlns:a16="http://schemas.microsoft.com/office/drawing/2014/main" id="{0BE90B1B-2D97-4C5E-20AC-2CFFFF621E8A}"/>
              </a:ext>
            </a:extLst>
          </p:cNvPr>
          <p:cNvGrpSpPr/>
          <p:nvPr userDrawn="1"/>
        </p:nvGrpSpPr>
        <p:grpSpPr>
          <a:xfrm>
            <a:off x="4671060" y="4594548"/>
            <a:ext cx="2743201" cy="1761802"/>
            <a:chOff x="556174" y="4594548"/>
            <a:chExt cx="3768089" cy="1761802"/>
          </a:xfrm>
        </p:grpSpPr>
        <p:sp>
          <p:nvSpPr>
            <p:cNvPr id="8" name="Content Placeholder 4">
              <a:extLst>
                <a:ext uri="{FF2B5EF4-FFF2-40B4-BE49-F238E27FC236}">
                  <a16:creationId xmlns:a16="http://schemas.microsoft.com/office/drawing/2014/main" id="{0F4FE1A6-4FA1-A6BD-8A56-E7DC15D6AB7D}"/>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9" name="Title 1">
              <a:extLst>
                <a:ext uri="{FF2B5EF4-FFF2-40B4-BE49-F238E27FC236}">
                  <a16:creationId xmlns:a16="http://schemas.microsoft.com/office/drawing/2014/main" id="{F10DBCF8-446D-EA15-AC91-8E9241EBF39B}"/>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02</a:t>
              </a:r>
            </a:p>
            <a:p>
              <a:pPr algn="l"/>
              <a:endParaRPr lang="en-ZA" sz="2000" dirty="0">
                <a:solidFill>
                  <a:schemeClr val="bg1"/>
                </a:solidFill>
                <a:latin typeface="Century Gothic" panose="020B0502020202020204" pitchFamily="34" charset="0"/>
              </a:endParaRPr>
            </a:p>
          </p:txBody>
        </p:sp>
      </p:grpSp>
      <p:grpSp>
        <p:nvGrpSpPr>
          <p:cNvPr id="10" name="Group 9">
            <a:extLst>
              <a:ext uri="{FF2B5EF4-FFF2-40B4-BE49-F238E27FC236}">
                <a16:creationId xmlns:a16="http://schemas.microsoft.com/office/drawing/2014/main" id="{E2D5A620-9EC8-3A1F-12BE-14EEAD0B4887}"/>
              </a:ext>
            </a:extLst>
          </p:cNvPr>
          <p:cNvGrpSpPr/>
          <p:nvPr userDrawn="1"/>
        </p:nvGrpSpPr>
        <p:grpSpPr>
          <a:xfrm>
            <a:off x="8351520" y="4559946"/>
            <a:ext cx="2743201" cy="1761802"/>
            <a:chOff x="556174" y="4594548"/>
            <a:chExt cx="3768089" cy="1761802"/>
          </a:xfrm>
        </p:grpSpPr>
        <p:sp>
          <p:nvSpPr>
            <p:cNvPr id="11" name="Content Placeholder 4">
              <a:extLst>
                <a:ext uri="{FF2B5EF4-FFF2-40B4-BE49-F238E27FC236}">
                  <a16:creationId xmlns:a16="http://schemas.microsoft.com/office/drawing/2014/main" id="{797770B8-F2C4-3706-E6A0-79BD483B2244}"/>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12" name="Title 1">
              <a:extLst>
                <a:ext uri="{FF2B5EF4-FFF2-40B4-BE49-F238E27FC236}">
                  <a16:creationId xmlns:a16="http://schemas.microsoft.com/office/drawing/2014/main" id="{23BF3A06-24EB-5C67-2478-A0AB42B668C9}"/>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03</a:t>
              </a:r>
            </a:p>
            <a:p>
              <a:pPr algn="l"/>
              <a:endParaRPr lang="en-ZA" sz="2000"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8312191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F26B6C7A-AE78-0222-6EF9-2A760E0E7A55}"/>
              </a:ext>
            </a:extLst>
          </p:cNvPr>
          <p:cNvSpPr>
            <a:spLocks noGrp="1"/>
          </p:cNvSpPr>
          <p:nvPr>
            <p:ph type="pic" sz="quarter" idx="10"/>
          </p:nvPr>
        </p:nvSpPr>
        <p:spPr>
          <a:xfrm>
            <a:off x="0" y="3074988"/>
            <a:ext cx="12192000" cy="3783012"/>
          </a:xfrm>
          <a:solidFill>
            <a:srgbClr val="ECEAE9"/>
          </a:solidFill>
        </p:spPr>
        <p:txBody>
          <a:bodyPr/>
          <a:lstStyle/>
          <a:p>
            <a:endParaRPr lang="en-ZA"/>
          </a:p>
        </p:txBody>
      </p:sp>
      <p:sp>
        <p:nvSpPr>
          <p:cNvPr id="2" name="Title 1">
            <a:extLst>
              <a:ext uri="{FF2B5EF4-FFF2-40B4-BE49-F238E27FC236}">
                <a16:creationId xmlns:a16="http://schemas.microsoft.com/office/drawing/2014/main" id="{37EA903F-3A89-0F57-0DD7-1832DBD4275E}"/>
              </a:ext>
            </a:extLst>
          </p:cNvPr>
          <p:cNvSpPr txBox="1">
            <a:spLocks/>
          </p:cNvSpPr>
          <p:nvPr userDrawn="1"/>
        </p:nvSpPr>
        <p:spPr>
          <a:xfrm>
            <a:off x="253081" y="400384"/>
            <a:ext cx="7891289"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SUB-SECTION HEADLINE </a:t>
            </a:r>
            <a:r>
              <a:rPr lang="en-ZA" sz="2400" dirty="0">
                <a:latin typeface="Century Gothic" panose="020B0502020202020204" pitchFamily="34" charset="0"/>
              </a:rPr>
              <a:t>DESCRIPTION TO GO HERE</a:t>
            </a:r>
            <a:endParaRPr lang="en-ZA" sz="2000" dirty="0">
              <a:solidFill>
                <a:schemeClr val="bg1"/>
              </a:solidFill>
              <a:latin typeface="Century Gothic" panose="020B0502020202020204" pitchFamily="34" charset="0"/>
            </a:endParaRPr>
          </a:p>
        </p:txBody>
      </p:sp>
      <p:grpSp>
        <p:nvGrpSpPr>
          <p:cNvPr id="13" name="Group 12">
            <a:extLst>
              <a:ext uri="{FF2B5EF4-FFF2-40B4-BE49-F238E27FC236}">
                <a16:creationId xmlns:a16="http://schemas.microsoft.com/office/drawing/2014/main" id="{2BBC0D69-2886-F955-DFC6-0C9FB0CEB37B}"/>
              </a:ext>
            </a:extLst>
          </p:cNvPr>
          <p:cNvGrpSpPr/>
          <p:nvPr userDrawn="1"/>
        </p:nvGrpSpPr>
        <p:grpSpPr>
          <a:xfrm>
            <a:off x="898376" y="1019465"/>
            <a:ext cx="2743201" cy="1761802"/>
            <a:chOff x="556174" y="4594548"/>
            <a:chExt cx="3768089" cy="1761802"/>
          </a:xfrm>
        </p:grpSpPr>
        <p:sp>
          <p:nvSpPr>
            <p:cNvPr id="15" name="Content Placeholder 4">
              <a:extLst>
                <a:ext uri="{FF2B5EF4-FFF2-40B4-BE49-F238E27FC236}">
                  <a16:creationId xmlns:a16="http://schemas.microsoft.com/office/drawing/2014/main" id="{D730C77D-6847-12C4-AA74-29B913319403}"/>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16" name="Title 1">
              <a:extLst>
                <a:ext uri="{FF2B5EF4-FFF2-40B4-BE49-F238E27FC236}">
                  <a16:creationId xmlns:a16="http://schemas.microsoft.com/office/drawing/2014/main" id="{0248B4AA-3042-1C31-E94F-581DCF67D991}"/>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01</a:t>
              </a:r>
            </a:p>
            <a:p>
              <a:pPr algn="l"/>
              <a:endParaRPr lang="en-ZA" sz="2000" dirty="0">
                <a:solidFill>
                  <a:schemeClr val="bg1"/>
                </a:solidFill>
                <a:latin typeface="Century Gothic" panose="020B0502020202020204" pitchFamily="34" charset="0"/>
              </a:endParaRPr>
            </a:p>
          </p:txBody>
        </p:sp>
      </p:grpSp>
      <p:grpSp>
        <p:nvGrpSpPr>
          <p:cNvPr id="17" name="Group 16">
            <a:extLst>
              <a:ext uri="{FF2B5EF4-FFF2-40B4-BE49-F238E27FC236}">
                <a16:creationId xmlns:a16="http://schemas.microsoft.com/office/drawing/2014/main" id="{09EF8080-BD12-5373-C45B-C0AE3CFA43BF}"/>
              </a:ext>
            </a:extLst>
          </p:cNvPr>
          <p:cNvGrpSpPr/>
          <p:nvPr userDrawn="1"/>
        </p:nvGrpSpPr>
        <p:grpSpPr>
          <a:xfrm>
            <a:off x="4731236" y="1019465"/>
            <a:ext cx="2743201" cy="1761802"/>
            <a:chOff x="556174" y="4594548"/>
            <a:chExt cx="3768089" cy="1761802"/>
          </a:xfrm>
        </p:grpSpPr>
        <p:sp>
          <p:nvSpPr>
            <p:cNvPr id="18" name="Content Placeholder 4">
              <a:extLst>
                <a:ext uri="{FF2B5EF4-FFF2-40B4-BE49-F238E27FC236}">
                  <a16:creationId xmlns:a16="http://schemas.microsoft.com/office/drawing/2014/main" id="{645BEA80-FABC-51E7-D7D4-67D9D287F861}"/>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19" name="Title 1">
              <a:extLst>
                <a:ext uri="{FF2B5EF4-FFF2-40B4-BE49-F238E27FC236}">
                  <a16:creationId xmlns:a16="http://schemas.microsoft.com/office/drawing/2014/main" id="{928D0871-3A73-13D3-4B17-F66D4679E08B}"/>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02</a:t>
              </a:r>
            </a:p>
            <a:p>
              <a:pPr algn="l"/>
              <a:endParaRPr lang="en-ZA" sz="2000" dirty="0">
                <a:solidFill>
                  <a:schemeClr val="bg1"/>
                </a:solidFill>
                <a:latin typeface="Century Gothic" panose="020B0502020202020204" pitchFamily="34" charset="0"/>
              </a:endParaRPr>
            </a:p>
          </p:txBody>
        </p:sp>
      </p:grpSp>
      <p:grpSp>
        <p:nvGrpSpPr>
          <p:cNvPr id="20" name="Group 19">
            <a:extLst>
              <a:ext uri="{FF2B5EF4-FFF2-40B4-BE49-F238E27FC236}">
                <a16:creationId xmlns:a16="http://schemas.microsoft.com/office/drawing/2014/main" id="{7B6D61BD-BE26-BF7A-A6C4-CF11FBC92A92}"/>
              </a:ext>
            </a:extLst>
          </p:cNvPr>
          <p:cNvGrpSpPr/>
          <p:nvPr userDrawn="1"/>
        </p:nvGrpSpPr>
        <p:grpSpPr>
          <a:xfrm>
            <a:off x="8411696" y="984863"/>
            <a:ext cx="2743201" cy="1761802"/>
            <a:chOff x="556174" y="4594548"/>
            <a:chExt cx="3768089" cy="1761802"/>
          </a:xfrm>
        </p:grpSpPr>
        <p:sp>
          <p:nvSpPr>
            <p:cNvPr id="21" name="Content Placeholder 4">
              <a:extLst>
                <a:ext uri="{FF2B5EF4-FFF2-40B4-BE49-F238E27FC236}">
                  <a16:creationId xmlns:a16="http://schemas.microsoft.com/office/drawing/2014/main" id="{193F764B-D6D6-B0E2-0894-026CF9822F36}"/>
                </a:ext>
              </a:extLst>
            </p:cNvPr>
            <p:cNvSpPr txBox="1">
              <a:spLocks/>
            </p:cNvSpPr>
            <p:nvPr/>
          </p:nvSpPr>
          <p:spPr>
            <a:xfrm>
              <a:off x="556174" y="5021492"/>
              <a:ext cx="3768089" cy="13348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spcBef>
                  <a:spcPts val="0"/>
                </a:spcBef>
                <a:buClr>
                  <a:schemeClr val="tx1">
                    <a:lumMod val="95000"/>
                    <a:lumOff val="5000"/>
                  </a:schemeClr>
                </a:buClr>
                <a:buNone/>
              </a:pPr>
              <a:r>
                <a:rPr lang="en-ZA" sz="1300" dirty="0">
                  <a:latin typeface="Century Gothic" panose="020B0502020202020204" pitchFamily="34" charset="0"/>
                </a:rPr>
                <a:t>Lorem ipsum, or </a:t>
              </a:r>
              <a:r>
                <a:rPr lang="en-ZA" sz="1300" dirty="0" err="1">
                  <a:latin typeface="Century Gothic" panose="020B0502020202020204" pitchFamily="34" charset="0"/>
                </a:rPr>
                <a:t>lipsum</a:t>
              </a:r>
              <a:r>
                <a:rPr lang="en-ZA" sz="1300" dirty="0">
                  <a:latin typeface="Century Gothic" panose="020B0502020202020204" pitchFamily="34" charset="0"/>
                </a:rPr>
                <a:t> as it is sometimes known, is dummy text used in laying out print, graphic or web designs. </a:t>
              </a:r>
              <a:endParaRPr lang="en-ZA" sz="1300" dirty="0"/>
            </a:p>
          </p:txBody>
        </p:sp>
        <p:sp>
          <p:nvSpPr>
            <p:cNvPr id="22" name="Title 1">
              <a:extLst>
                <a:ext uri="{FF2B5EF4-FFF2-40B4-BE49-F238E27FC236}">
                  <a16:creationId xmlns:a16="http://schemas.microsoft.com/office/drawing/2014/main" id="{9DC406E7-CF22-C47C-B436-DE1AFC99B73A}"/>
                </a:ext>
              </a:extLst>
            </p:cNvPr>
            <p:cNvSpPr txBox="1">
              <a:spLocks/>
            </p:cNvSpPr>
            <p:nvPr/>
          </p:nvSpPr>
          <p:spPr>
            <a:xfrm>
              <a:off x="556174" y="4594548"/>
              <a:ext cx="837471" cy="42694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3000"/>
                </a:lnSpc>
              </a:pPr>
              <a:r>
                <a:rPr lang="en-ZA" sz="2400" b="1" dirty="0">
                  <a:latin typeface="Century Gothic" panose="020B0502020202020204" pitchFamily="34" charset="0"/>
                </a:rPr>
                <a:t>03</a:t>
              </a:r>
            </a:p>
            <a:p>
              <a:pPr algn="l"/>
              <a:endParaRPr lang="en-ZA" sz="2000"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22954808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Large imag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Picture Placeholder 21">
            <a:extLst>
              <a:ext uri="{FF2B5EF4-FFF2-40B4-BE49-F238E27FC236}">
                <a16:creationId xmlns:a16="http://schemas.microsoft.com/office/drawing/2014/main" id="{E6C23F2A-0F19-FA7A-92D9-077BCA3FE947}"/>
              </a:ext>
            </a:extLst>
          </p:cNvPr>
          <p:cNvSpPr>
            <a:spLocks noGrp="1"/>
          </p:cNvSpPr>
          <p:nvPr>
            <p:ph type="pic" sz="quarter" idx="12"/>
          </p:nvPr>
        </p:nvSpPr>
        <p:spPr>
          <a:xfrm>
            <a:off x="-1" y="0"/>
            <a:ext cx="12192000" cy="6858000"/>
          </a:xfrm>
          <a:custGeom>
            <a:avLst/>
            <a:gdLst>
              <a:gd name="csX0" fmla="*/ 0 w 12192000"/>
              <a:gd name="csY0" fmla="*/ 0 h 6858000"/>
              <a:gd name="csX1" fmla="*/ 12192000 w 12192000"/>
              <a:gd name="csY1" fmla="*/ 0 h 6858000"/>
              <a:gd name="csX2" fmla="*/ 12192000 w 12192000"/>
              <a:gd name="csY2" fmla="*/ 6072188 h 6858000"/>
              <a:gd name="csX3" fmla="*/ 8151814 w 12192000"/>
              <a:gd name="csY3" fmla="*/ 6072188 h 6858000"/>
              <a:gd name="csX4" fmla="*/ 8151814 w 12192000"/>
              <a:gd name="csY4" fmla="*/ 6073651 h 6858000"/>
              <a:gd name="csX5" fmla="*/ 8150247 w 12192000"/>
              <a:gd name="csY5" fmla="*/ 6071975 h 6858000"/>
              <a:gd name="csX6" fmla="*/ 7310050 w 12192000"/>
              <a:gd name="csY6" fmla="*/ 6858000 h 6858000"/>
              <a:gd name="csX7" fmla="*/ 0 w 12192000"/>
              <a:gd name="csY7" fmla="*/ 685800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072188"/>
                </a:lnTo>
                <a:lnTo>
                  <a:pt x="8151814" y="6072188"/>
                </a:lnTo>
                <a:lnTo>
                  <a:pt x="8151814" y="6073651"/>
                </a:lnTo>
                <a:lnTo>
                  <a:pt x="8150247" y="6071975"/>
                </a:lnTo>
                <a:lnTo>
                  <a:pt x="7310050" y="6858000"/>
                </a:lnTo>
                <a:lnTo>
                  <a:pt x="0" y="6858000"/>
                </a:lnTo>
                <a:close/>
              </a:path>
            </a:pathLst>
          </a:custGeom>
        </p:spPr>
        <p:txBody>
          <a:bodyPr wrap="square">
            <a:noAutofit/>
          </a:bodyPr>
          <a:lstStyle/>
          <a:p>
            <a:endParaRPr lang="en-ZA" dirty="0"/>
          </a:p>
        </p:txBody>
      </p:sp>
      <p:sp>
        <p:nvSpPr>
          <p:cNvPr id="6" name="Freeform: Shape 5">
            <a:extLst>
              <a:ext uri="{FF2B5EF4-FFF2-40B4-BE49-F238E27FC236}">
                <a16:creationId xmlns:a16="http://schemas.microsoft.com/office/drawing/2014/main" id="{AABDC454-A6A2-777C-B84F-041E887F4D5D}"/>
              </a:ext>
            </a:extLst>
          </p:cNvPr>
          <p:cNvSpPr/>
          <p:nvPr userDrawn="1"/>
        </p:nvSpPr>
        <p:spPr>
          <a:xfrm>
            <a:off x="7315200" y="6071975"/>
            <a:ext cx="4876799" cy="783131"/>
          </a:xfrm>
          <a:custGeom>
            <a:avLst/>
            <a:gdLst>
              <a:gd name="connsiteX0" fmla="*/ 1021335 w 5862679"/>
              <a:gd name="connsiteY0" fmla="*/ 0 h 783131"/>
              <a:gd name="connsiteX1" fmla="*/ 5862679 w 5862679"/>
              <a:gd name="connsiteY1" fmla="*/ 0 h 783131"/>
              <a:gd name="connsiteX2" fmla="*/ 5862679 w 5862679"/>
              <a:gd name="connsiteY2" fmla="*/ 783131 h 783131"/>
              <a:gd name="connsiteX3" fmla="*/ 0 w 5862679"/>
              <a:gd name="connsiteY3" fmla="*/ 783131 h 783131"/>
            </a:gdLst>
            <a:ahLst/>
            <a:cxnLst>
              <a:cxn ang="0">
                <a:pos x="connsiteX0" y="connsiteY0"/>
              </a:cxn>
              <a:cxn ang="0">
                <a:pos x="connsiteX1" y="connsiteY1"/>
              </a:cxn>
              <a:cxn ang="0">
                <a:pos x="connsiteX2" y="connsiteY2"/>
              </a:cxn>
              <a:cxn ang="0">
                <a:pos x="connsiteX3" y="connsiteY3"/>
              </a:cxn>
            </a:cxnLst>
            <a:rect l="l" t="t" r="r" b="b"/>
            <a:pathLst>
              <a:path w="5862679" h="783131">
                <a:moveTo>
                  <a:pt x="1021335" y="0"/>
                </a:moveTo>
                <a:lnTo>
                  <a:pt x="5862679" y="0"/>
                </a:lnTo>
                <a:lnTo>
                  <a:pt x="5862679" y="783131"/>
                </a:lnTo>
                <a:lnTo>
                  <a:pt x="0" y="783131"/>
                </a:lnTo>
                <a:close/>
              </a:path>
            </a:pathLst>
          </a:custGeom>
          <a:solidFill>
            <a:srgbClr val="0098C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pic>
        <p:nvPicPr>
          <p:cNvPr id="8" name="Picture 7" descr="C:\Users\cavenant\AppData\Local\Microsoft\Windows\Temporary Internet Files\Content.Outlook\NDPO0HNZ\CCT_Logo_WhiteOnly.png">
            <a:extLst>
              <a:ext uri="{FF2B5EF4-FFF2-40B4-BE49-F238E27FC236}">
                <a16:creationId xmlns:a16="http://schemas.microsoft.com/office/drawing/2014/main" id="{89B595F4-43D6-282C-923D-FABB2B5C641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465" y="588750"/>
            <a:ext cx="2703235" cy="866370"/>
          </a:xfrm>
          <a:prstGeom prst="rect">
            <a:avLst/>
          </a:prstGeom>
          <a:noFill/>
          <a:extLst>
            <a:ext uri="{909E8E84-426E-40DD-AFC4-6F175D3DCCD1}">
              <a14:hiddenFill xmlns:a14="http://schemas.microsoft.com/office/drawing/2010/main">
                <a:solidFill>
                  <a:srgbClr val="FFFFFF"/>
                </a:solidFill>
              </a14:hiddenFill>
            </a:ext>
          </a:extLst>
        </p:spPr>
      </p:pic>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830086" y="3695229"/>
            <a:ext cx="5423957" cy="1648706"/>
          </a:xfrm>
        </p:spPr>
        <p:txBody>
          <a:bodyPr>
            <a:noAutofit/>
          </a:bodyPr>
          <a:lstStyle>
            <a:lvl1pPr>
              <a:lnSpc>
                <a:spcPts val="6000"/>
              </a:lnSpc>
              <a:buNone/>
              <a:defRPr sz="66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HEADLINE</a:t>
            </a:r>
          </a:p>
          <a:p>
            <a:pPr lvl="0"/>
            <a:r>
              <a:rPr lang="en-US" dirty="0"/>
              <a:t>TO GO HERE</a:t>
            </a:r>
          </a:p>
        </p:txBody>
      </p:sp>
      <p:sp>
        <p:nvSpPr>
          <p:cNvPr id="5" name="Text Placeholder 23">
            <a:extLst>
              <a:ext uri="{FF2B5EF4-FFF2-40B4-BE49-F238E27FC236}">
                <a16:creationId xmlns:a16="http://schemas.microsoft.com/office/drawing/2014/main" id="{57E8873E-0E26-FE91-3C43-D32570F2ADCB}"/>
              </a:ext>
            </a:extLst>
          </p:cNvPr>
          <p:cNvSpPr>
            <a:spLocks noGrp="1"/>
          </p:cNvSpPr>
          <p:nvPr>
            <p:ph type="body" sz="quarter" idx="14" hasCustomPrompt="1"/>
          </p:nvPr>
        </p:nvSpPr>
        <p:spPr>
          <a:xfrm>
            <a:off x="830086" y="5530409"/>
            <a:ext cx="5423957" cy="441413"/>
          </a:xfrm>
        </p:spPr>
        <p:txBody>
          <a:bodyPr anchor="t">
            <a:noAutofit/>
          </a:bodyPr>
          <a:lstStyle>
            <a:lvl1pPr marL="0" indent="0">
              <a:lnSpc>
                <a:spcPct val="100000"/>
              </a:lnSpc>
              <a:spcBef>
                <a:spcPts val="0"/>
              </a:spcBef>
              <a:buNone/>
              <a:defRPr sz="2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 TO GO HERE</a:t>
            </a:r>
          </a:p>
        </p:txBody>
      </p:sp>
    </p:spTree>
    <p:extLst>
      <p:ext uri="{BB962C8B-B14F-4D97-AF65-F5344CB8AC3E}">
        <p14:creationId xmlns:p14="http://schemas.microsoft.com/office/powerpoint/2010/main" val="5293691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Large image - 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Picture Placeholder 21">
            <a:extLst>
              <a:ext uri="{FF2B5EF4-FFF2-40B4-BE49-F238E27FC236}">
                <a16:creationId xmlns:a16="http://schemas.microsoft.com/office/drawing/2014/main" id="{E6C23F2A-0F19-FA7A-92D9-077BCA3FE947}"/>
              </a:ext>
            </a:extLst>
          </p:cNvPr>
          <p:cNvSpPr>
            <a:spLocks noGrp="1"/>
          </p:cNvSpPr>
          <p:nvPr>
            <p:ph type="pic" sz="quarter" idx="12"/>
          </p:nvPr>
        </p:nvSpPr>
        <p:spPr>
          <a:xfrm>
            <a:off x="-1" y="0"/>
            <a:ext cx="12192000" cy="6858000"/>
          </a:xfrm>
          <a:custGeom>
            <a:avLst/>
            <a:gdLst>
              <a:gd name="csX0" fmla="*/ 0 w 12192000"/>
              <a:gd name="csY0" fmla="*/ 0 h 6858000"/>
              <a:gd name="csX1" fmla="*/ 12192000 w 12192000"/>
              <a:gd name="csY1" fmla="*/ 0 h 6858000"/>
              <a:gd name="csX2" fmla="*/ 12192000 w 12192000"/>
              <a:gd name="csY2" fmla="*/ 6072188 h 6858000"/>
              <a:gd name="csX3" fmla="*/ 8151814 w 12192000"/>
              <a:gd name="csY3" fmla="*/ 6072188 h 6858000"/>
              <a:gd name="csX4" fmla="*/ 8151814 w 12192000"/>
              <a:gd name="csY4" fmla="*/ 6073651 h 6858000"/>
              <a:gd name="csX5" fmla="*/ 8150247 w 12192000"/>
              <a:gd name="csY5" fmla="*/ 6071975 h 6858000"/>
              <a:gd name="csX6" fmla="*/ 7310050 w 12192000"/>
              <a:gd name="csY6" fmla="*/ 6858000 h 6858000"/>
              <a:gd name="csX7" fmla="*/ 0 w 12192000"/>
              <a:gd name="csY7" fmla="*/ 685800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072188"/>
                </a:lnTo>
                <a:lnTo>
                  <a:pt x="8151814" y="6072188"/>
                </a:lnTo>
                <a:lnTo>
                  <a:pt x="8151814" y="6073651"/>
                </a:lnTo>
                <a:lnTo>
                  <a:pt x="8150247" y="6071975"/>
                </a:lnTo>
                <a:lnTo>
                  <a:pt x="7310050" y="6858000"/>
                </a:lnTo>
                <a:lnTo>
                  <a:pt x="0" y="6858000"/>
                </a:lnTo>
                <a:close/>
              </a:path>
            </a:pathLst>
          </a:custGeom>
        </p:spPr>
        <p:txBody>
          <a:bodyPr wrap="square">
            <a:noAutofit/>
          </a:bodyPr>
          <a:lstStyle/>
          <a:p>
            <a:endParaRPr lang="en-ZA" dirty="0"/>
          </a:p>
        </p:txBody>
      </p:sp>
      <p:sp>
        <p:nvSpPr>
          <p:cNvPr id="6" name="Freeform: Shape 5">
            <a:extLst>
              <a:ext uri="{FF2B5EF4-FFF2-40B4-BE49-F238E27FC236}">
                <a16:creationId xmlns:a16="http://schemas.microsoft.com/office/drawing/2014/main" id="{AABDC454-A6A2-777C-B84F-041E887F4D5D}"/>
              </a:ext>
            </a:extLst>
          </p:cNvPr>
          <p:cNvSpPr/>
          <p:nvPr userDrawn="1"/>
        </p:nvSpPr>
        <p:spPr>
          <a:xfrm>
            <a:off x="7315200" y="6071975"/>
            <a:ext cx="4876799" cy="783131"/>
          </a:xfrm>
          <a:custGeom>
            <a:avLst/>
            <a:gdLst>
              <a:gd name="connsiteX0" fmla="*/ 1021335 w 5862679"/>
              <a:gd name="connsiteY0" fmla="*/ 0 h 783131"/>
              <a:gd name="connsiteX1" fmla="*/ 5862679 w 5862679"/>
              <a:gd name="connsiteY1" fmla="*/ 0 h 783131"/>
              <a:gd name="connsiteX2" fmla="*/ 5862679 w 5862679"/>
              <a:gd name="connsiteY2" fmla="*/ 783131 h 783131"/>
              <a:gd name="connsiteX3" fmla="*/ 0 w 5862679"/>
              <a:gd name="connsiteY3" fmla="*/ 783131 h 783131"/>
            </a:gdLst>
            <a:ahLst/>
            <a:cxnLst>
              <a:cxn ang="0">
                <a:pos x="connsiteX0" y="connsiteY0"/>
              </a:cxn>
              <a:cxn ang="0">
                <a:pos x="connsiteX1" y="connsiteY1"/>
              </a:cxn>
              <a:cxn ang="0">
                <a:pos x="connsiteX2" y="connsiteY2"/>
              </a:cxn>
              <a:cxn ang="0">
                <a:pos x="connsiteX3" y="connsiteY3"/>
              </a:cxn>
            </a:cxnLst>
            <a:rect l="l" t="t" r="r" b="b"/>
            <a:pathLst>
              <a:path w="5862679" h="783131">
                <a:moveTo>
                  <a:pt x="1021335" y="0"/>
                </a:moveTo>
                <a:lnTo>
                  <a:pt x="5862679" y="0"/>
                </a:lnTo>
                <a:lnTo>
                  <a:pt x="5862679" y="783131"/>
                </a:lnTo>
                <a:lnTo>
                  <a:pt x="0" y="783131"/>
                </a:lnTo>
                <a:close/>
              </a:path>
            </a:pathLst>
          </a:custGeom>
          <a:solidFill>
            <a:srgbClr val="02587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pic>
        <p:nvPicPr>
          <p:cNvPr id="8" name="Picture 7" descr="C:\Users\cavenant\AppData\Local\Microsoft\Windows\Temporary Internet Files\Content.Outlook\NDPO0HNZ\CCT_Logo_WhiteOnly.png">
            <a:extLst>
              <a:ext uri="{FF2B5EF4-FFF2-40B4-BE49-F238E27FC236}">
                <a16:creationId xmlns:a16="http://schemas.microsoft.com/office/drawing/2014/main" id="{89B595F4-43D6-282C-923D-FABB2B5C641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465" y="588750"/>
            <a:ext cx="2703235" cy="866370"/>
          </a:xfrm>
          <a:prstGeom prst="rect">
            <a:avLst/>
          </a:prstGeom>
          <a:noFill/>
          <a:extLst>
            <a:ext uri="{909E8E84-426E-40DD-AFC4-6F175D3DCCD1}">
              <a14:hiddenFill xmlns:a14="http://schemas.microsoft.com/office/drawing/2010/main">
                <a:solidFill>
                  <a:srgbClr val="FFFFFF"/>
                </a:solidFill>
              </a14:hiddenFill>
            </a:ext>
          </a:extLst>
        </p:spPr>
      </p:pic>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830086" y="3695229"/>
            <a:ext cx="5423957" cy="1648706"/>
          </a:xfrm>
        </p:spPr>
        <p:txBody>
          <a:bodyPr>
            <a:noAutofit/>
          </a:bodyPr>
          <a:lstStyle>
            <a:lvl1pPr>
              <a:lnSpc>
                <a:spcPts val="6000"/>
              </a:lnSpc>
              <a:buNone/>
              <a:defRPr sz="66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HEADLINE</a:t>
            </a:r>
          </a:p>
          <a:p>
            <a:pPr lvl="0"/>
            <a:r>
              <a:rPr lang="en-US" dirty="0"/>
              <a:t>TO GO HERE</a:t>
            </a:r>
          </a:p>
        </p:txBody>
      </p:sp>
      <p:sp>
        <p:nvSpPr>
          <p:cNvPr id="5" name="Text Placeholder 23">
            <a:extLst>
              <a:ext uri="{FF2B5EF4-FFF2-40B4-BE49-F238E27FC236}">
                <a16:creationId xmlns:a16="http://schemas.microsoft.com/office/drawing/2014/main" id="{57E8873E-0E26-FE91-3C43-D32570F2ADCB}"/>
              </a:ext>
            </a:extLst>
          </p:cNvPr>
          <p:cNvSpPr>
            <a:spLocks noGrp="1"/>
          </p:cNvSpPr>
          <p:nvPr>
            <p:ph type="body" sz="quarter" idx="14" hasCustomPrompt="1"/>
          </p:nvPr>
        </p:nvSpPr>
        <p:spPr>
          <a:xfrm>
            <a:off x="830086" y="5530409"/>
            <a:ext cx="5423957" cy="441413"/>
          </a:xfrm>
        </p:spPr>
        <p:txBody>
          <a:bodyPr anchor="t">
            <a:noAutofit/>
          </a:bodyPr>
          <a:lstStyle>
            <a:lvl1pPr marL="0" indent="0">
              <a:lnSpc>
                <a:spcPct val="100000"/>
              </a:lnSpc>
              <a:spcBef>
                <a:spcPts val="0"/>
              </a:spcBef>
              <a:buNone/>
              <a:defRPr sz="2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 TO GO HERE</a:t>
            </a:r>
          </a:p>
        </p:txBody>
      </p:sp>
    </p:spTree>
    <p:extLst>
      <p:ext uri="{BB962C8B-B14F-4D97-AF65-F5344CB8AC3E}">
        <p14:creationId xmlns:p14="http://schemas.microsoft.com/office/powerpoint/2010/main" val="963221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hort Title Blu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EB6F791-521D-8B36-EFB6-18884C98EC39}"/>
              </a:ext>
            </a:extLst>
          </p:cNvPr>
          <p:cNvSpPr/>
          <p:nvPr userDrawn="1"/>
        </p:nvSpPr>
        <p:spPr>
          <a:xfrm>
            <a:off x="0" y="3506332"/>
            <a:ext cx="12192000" cy="3351668"/>
          </a:xfrm>
          <a:custGeom>
            <a:avLst/>
            <a:gdLst>
              <a:gd name="connsiteX0" fmla="*/ 7350656 w 12192000"/>
              <a:gd name="connsiteY0" fmla="*/ 0 h 3351668"/>
              <a:gd name="connsiteX1" fmla="*/ 12192000 w 12192000"/>
              <a:gd name="connsiteY1" fmla="*/ 0 h 3351668"/>
              <a:gd name="connsiteX2" fmla="*/ 12192000 w 12192000"/>
              <a:gd name="connsiteY2" fmla="*/ 777032 h 3351668"/>
              <a:gd name="connsiteX3" fmla="*/ 12192000 w 12192000"/>
              <a:gd name="connsiteY3" fmla="*/ 783131 h 3351668"/>
              <a:gd name="connsiteX4" fmla="*/ 12192000 w 12192000"/>
              <a:gd name="connsiteY4" fmla="*/ 3351668 h 3351668"/>
              <a:gd name="connsiteX5" fmla="*/ 0 w 12192000"/>
              <a:gd name="connsiteY5" fmla="*/ 3351668 h 3351668"/>
              <a:gd name="connsiteX6" fmla="*/ 0 w 12192000"/>
              <a:gd name="connsiteY6" fmla="*/ 777032 h 3351668"/>
              <a:gd name="connsiteX7" fmla="*/ 6337275 w 12192000"/>
              <a:gd name="connsiteY7" fmla="*/ 777032 h 33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1668">
                <a:moveTo>
                  <a:pt x="7350656" y="0"/>
                </a:moveTo>
                <a:lnTo>
                  <a:pt x="12192000" y="0"/>
                </a:lnTo>
                <a:lnTo>
                  <a:pt x="12192000" y="777032"/>
                </a:lnTo>
                <a:lnTo>
                  <a:pt x="12192000" y="783131"/>
                </a:lnTo>
                <a:lnTo>
                  <a:pt x="12192000" y="3351668"/>
                </a:lnTo>
                <a:lnTo>
                  <a:pt x="0" y="3351668"/>
                </a:lnTo>
                <a:lnTo>
                  <a:pt x="0" y="777032"/>
                </a:lnTo>
                <a:lnTo>
                  <a:pt x="6337275" y="777032"/>
                </a:lnTo>
                <a:close/>
              </a:path>
            </a:pathLst>
          </a:custGeom>
          <a:solidFill>
            <a:srgbClr val="0097C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pic>
        <p:nvPicPr>
          <p:cNvPr id="10" name="Picture 9" descr="A black background with white text&#10;&#10;AI-generated content may be incorrect.">
            <a:extLst>
              <a:ext uri="{FF2B5EF4-FFF2-40B4-BE49-F238E27FC236}">
                <a16:creationId xmlns:a16="http://schemas.microsoft.com/office/drawing/2014/main" id="{89370584-D597-6A65-40D0-E9469198FB2E}"/>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8864600" y="3914399"/>
            <a:ext cx="3327401" cy="2943602"/>
          </a:xfrm>
          <a:prstGeom prst="rect">
            <a:avLst/>
          </a:prstGeom>
        </p:spPr>
      </p:pic>
      <p:sp>
        <p:nvSpPr>
          <p:cNvPr id="15" name="Text Placeholder 14">
            <a:extLst>
              <a:ext uri="{FF2B5EF4-FFF2-40B4-BE49-F238E27FC236}">
                <a16:creationId xmlns:a16="http://schemas.microsoft.com/office/drawing/2014/main" id="{7CDA0E68-E9F6-D10C-E370-A460F95A5336}"/>
              </a:ext>
            </a:extLst>
          </p:cNvPr>
          <p:cNvSpPr>
            <a:spLocks noGrp="1" noRot="1" noMove="1" noResize="1" noEditPoints="1" noAdjustHandles="1" noChangeArrowheads="1" noChangeShapeType="1"/>
          </p:cNvSpPr>
          <p:nvPr>
            <p:ph type="body" sz="quarter" idx="13" hasCustomPrompt="1"/>
          </p:nvPr>
        </p:nvSpPr>
        <p:spPr>
          <a:xfrm>
            <a:off x="386990" y="4626164"/>
            <a:ext cx="8090621" cy="676583"/>
          </a:xfrm>
        </p:spPr>
        <p:txBody>
          <a:bodyPr/>
          <a:lstStyle>
            <a:lvl1pPr>
              <a:buNone/>
              <a:defRPr sz="4400" b="1">
                <a:solidFill>
                  <a:schemeClr val="bg1"/>
                </a:solidFill>
                <a:latin typeface="Century Gothic" panose="020B0502020202020204" pitchFamily="34" charset="0"/>
              </a:defRPr>
            </a:lvl1pPr>
          </a:lstStyle>
          <a:p>
            <a:pPr lvl="0"/>
            <a:r>
              <a:rPr lang="en-US" dirty="0"/>
              <a:t>ENTER SHORT SLIDE TITLE HERE</a:t>
            </a:r>
          </a:p>
        </p:txBody>
      </p:sp>
      <p:sp>
        <p:nvSpPr>
          <p:cNvPr id="19" name="Text Placeholder 18">
            <a:extLst>
              <a:ext uri="{FF2B5EF4-FFF2-40B4-BE49-F238E27FC236}">
                <a16:creationId xmlns:a16="http://schemas.microsoft.com/office/drawing/2014/main" id="{30DE49EE-2860-5BB2-A974-61D5ED144F22}"/>
              </a:ext>
            </a:extLst>
          </p:cNvPr>
          <p:cNvSpPr>
            <a:spLocks noGrp="1" noRot="1" noMove="1" noResize="1" noEditPoints="1" noAdjustHandles="1" noChangeArrowheads="1" noChangeShapeType="1"/>
          </p:cNvSpPr>
          <p:nvPr>
            <p:ph type="body" sz="quarter" idx="15" hasCustomPrompt="1"/>
          </p:nvPr>
        </p:nvSpPr>
        <p:spPr>
          <a:xfrm>
            <a:off x="386990" y="5444922"/>
            <a:ext cx="8090621" cy="372836"/>
          </a:xfrm>
        </p:spPr>
        <p:txBody>
          <a:bodyPr/>
          <a:lstStyle>
            <a:lvl1pPr>
              <a:buNone/>
              <a:defRPr sz="2000">
                <a:solidFill>
                  <a:schemeClr val="bg1"/>
                </a:solidFill>
                <a:latin typeface="Century Gothic" panose="020B0502020202020204" pitchFamily="34" charset="0"/>
              </a:defRPr>
            </a:lvl1pPr>
          </a:lstStyle>
          <a:p>
            <a:pPr lvl="0"/>
            <a:r>
              <a:rPr lang="en-US" dirty="0"/>
              <a:t>PLACE YOUR SUB-HEADLINE HERE</a:t>
            </a:r>
          </a:p>
        </p:txBody>
      </p:sp>
      <p:sp>
        <p:nvSpPr>
          <p:cNvPr id="21" name="Text Placeholder 20">
            <a:extLst>
              <a:ext uri="{FF2B5EF4-FFF2-40B4-BE49-F238E27FC236}">
                <a16:creationId xmlns:a16="http://schemas.microsoft.com/office/drawing/2014/main" id="{FCC25E48-439C-2DAD-3F07-08678F48ED9E}"/>
              </a:ext>
            </a:extLst>
          </p:cNvPr>
          <p:cNvSpPr>
            <a:spLocks noGrp="1"/>
          </p:cNvSpPr>
          <p:nvPr>
            <p:ph type="body" sz="quarter" idx="16" hasCustomPrompt="1"/>
          </p:nvPr>
        </p:nvSpPr>
        <p:spPr>
          <a:xfrm>
            <a:off x="386990" y="5963000"/>
            <a:ext cx="3856168" cy="271462"/>
          </a:xfrm>
        </p:spPr>
        <p:txBody>
          <a:bodyPr>
            <a:noAutofit/>
          </a:bodyPr>
          <a:lstStyle>
            <a:lvl1pPr>
              <a:buNone/>
              <a:defRPr sz="1600" b="1">
                <a:solidFill>
                  <a:schemeClr val="bg1"/>
                </a:solidFill>
                <a:latin typeface="Century Gothic" panose="020B0502020202020204" pitchFamily="34" charset="0"/>
              </a:defRPr>
            </a:lvl1pPr>
          </a:lstStyle>
          <a:p>
            <a:pPr lvl="0"/>
            <a:r>
              <a:rPr lang="en-ZA" dirty="0"/>
              <a:t>DAY / MONTH / YEAR</a:t>
            </a:r>
          </a:p>
        </p:txBody>
      </p:sp>
      <p:sp>
        <p:nvSpPr>
          <p:cNvPr id="77" name="Picture Placeholder 76">
            <a:extLst>
              <a:ext uri="{FF2B5EF4-FFF2-40B4-BE49-F238E27FC236}">
                <a16:creationId xmlns:a16="http://schemas.microsoft.com/office/drawing/2014/main" id="{D4B5D579-F2B2-6D3D-DFF9-161492B518A3}"/>
              </a:ext>
            </a:extLst>
          </p:cNvPr>
          <p:cNvSpPr>
            <a:spLocks noGrp="1"/>
          </p:cNvSpPr>
          <p:nvPr>
            <p:ph type="pic" sz="quarter" idx="19"/>
          </p:nvPr>
        </p:nvSpPr>
        <p:spPr>
          <a:xfrm>
            <a:off x="-1" y="-2"/>
            <a:ext cx="12192001" cy="4293021"/>
          </a:xfrm>
          <a:custGeom>
            <a:avLst/>
            <a:gdLst>
              <a:gd name="csX0" fmla="*/ 0 w 12192001"/>
              <a:gd name="csY0" fmla="*/ 0 h 4293021"/>
              <a:gd name="csX1" fmla="*/ 6336857 w 12192001"/>
              <a:gd name="csY1" fmla="*/ 0 h 4293021"/>
              <a:gd name="csX2" fmla="*/ 6336857 w 12192001"/>
              <a:gd name="csY2" fmla="*/ 1 h 4293021"/>
              <a:gd name="csX3" fmla="*/ 12192001 w 12192001"/>
              <a:gd name="csY3" fmla="*/ 1 h 4293021"/>
              <a:gd name="csX4" fmla="*/ 12192001 w 12192001"/>
              <a:gd name="csY4" fmla="*/ 3506332 h 4293021"/>
              <a:gd name="csX5" fmla="*/ 7365678 w 12192001"/>
              <a:gd name="csY5" fmla="*/ 3506332 h 4293021"/>
              <a:gd name="csX6" fmla="*/ 6339054 w 12192001"/>
              <a:gd name="csY6" fmla="*/ 4293021 h 4293021"/>
              <a:gd name="csX7" fmla="*/ 6336857 w 12192001"/>
              <a:gd name="csY7" fmla="*/ 4290154 h 4293021"/>
              <a:gd name="csX8" fmla="*/ 6336857 w 12192001"/>
              <a:gd name="csY8" fmla="*/ 4293021 h 4293021"/>
              <a:gd name="csX9" fmla="*/ 0 w 12192001"/>
              <a:gd name="csY9" fmla="*/ 4293021 h 42930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192001" h="4293021">
                <a:moveTo>
                  <a:pt x="0" y="0"/>
                </a:moveTo>
                <a:lnTo>
                  <a:pt x="6336857" y="0"/>
                </a:lnTo>
                <a:lnTo>
                  <a:pt x="6336857" y="1"/>
                </a:lnTo>
                <a:lnTo>
                  <a:pt x="12192001" y="1"/>
                </a:lnTo>
                <a:lnTo>
                  <a:pt x="12192001" y="3506332"/>
                </a:lnTo>
                <a:lnTo>
                  <a:pt x="7365678" y="3506332"/>
                </a:lnTo>
                <a:lnTo>
                  <a:pt x="6339054" y="4293021"/>
                </a:lnTo>
                <a:lnTo>
                  <a:pt x="6336857" y="4290154"/>
                </a:lnTo>
                <a:lnTo>
                  <a:pt x="6336857" y="4293021"/>
                </a:lnTo>
                <a:lnTo>
                  <a:pt x="0" y="4293021"/>
                </a:lnTo>
                <a:close/>
              </a:path>
            </a:pathLst>
          </a:custGeom>
        </p:spPr>
        <p:txBody>
          <a:bodyPr wrap="square">
            <a:noAutofit/>
          </a:bodyPr>
          <a:lstStyle/>
          <a:p>
            <a:endParaRPr lang="en-ZA"/>
          </a:p>
        </p:txBody>
      </p:sp>
    </p:spTree>
    <p:extLst>
      <p:ext uri="{BB962C8B-B14F-4D97-AF65-F5344CB8AC3E}">
        <p14:creationId xmlns:p14="http://schemas.microsoft.com/office/powerpoint/2010/main" val="42437877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Large image - Pi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Picture Placeholder 21">
            <a:extLst>
              <a:ext uri="{FF2B5EF4-FFF2-40B4-BE49-F238E27FC236}">
                <a16:creationId xmlns:a16="http://schemas.microsoft.com/office/drawing/2014/main" id="{E6C23F2A-0F19-FA7A-92D9-077BCA3FE947}"/>
              </a:ext>
            </a:extLst>
          </p:cNvPr>
          <p:cNvSpPr>
            <a:spLocks noGrp="1"/>
          </p:cNvSpPr>
          <p:nvPr>
            <p:ph type="pic" sz="quarter" idx="12"/>
          </p:nvPr>
        </p:nvSpPr>
        <p:spPr>
          <a:xfrm>
            <a:off x="-1" y="0"/>
            <a:ext cx="12192000" cy="6858000"/>
          </a:xfrm>
          <a:custGeom>
            <a:avLst/>
            <a:gdLst>
              <a:gd name="csX0" fmla="*/ 0 w 12192000"/>
              <a:gd name="csY0" fmla="*/ 0 h 6858000"/>
              <a:gd name="csX1" fmla="*/ 12192000 w 12192000"/>
              <a:gd name="csY1" fmla="*/ 0 h 6858000"/>
              <a:gd name="csX2" fmla="*/ 12192000 w 12192000"/>
              <a:gd name="csY2" fmla="*/ 6072188 h 6858000"/>
              <a:gd name="csX3" fmla="*/ 8151814 w 12192000"/>
              <a:gd name="csY3" fmla="*/ 6072188 h 6858000"/>
              <a:gd name="csX4" fmla="*/ 8151814 w 12192000"/>
              <a:gd name="csY4" fmla="*/ 6073651 h 6858000"/>
              <a:gd name="csX5" fmla="*/ 8150247 w 12192000"/>
              <a:gd name="csY5" fmla="*/ 6071975 h 6858000"/>
              <a:gd name="csX6" fmla="*/ 7310050 w 12192000"/>
              <a:gd name="csY6" fmla="*/ 6858000 h 6858000"/>
              <a:gd name="csX7" fmla="*/ 0 w 12192000"/>
              <a:gd name="csY7" fmla="*/ 685800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072188"/>
                </a:lnTo>
                <a:lnTo>
                  <a:pt x="8151814" y="6072188"/>
                </a:lnTo>
                <a:lnTo>
                  <a:pt x="8151814" y="6073651"/>
                </a:lnTo>
                <a:lnTo>
                  <a:pt x="8150247" y="6071975"/>
                </a:lnTo>
                <a:lnTo>
                  <a:pt x="7310050" y="6858000"/>
                </a:lnTo>
                <a:lnTo>
                  <a:pt x="0" y="6858000"/>
                </a:lnTo>
                <a:close/>
              </a:path>
            </a:pathLst>
          </a:custGeom>
        </p:spPr>
        <p:txBody>
          <a:bodyPr wrap="square">
            <a:noAutofit/>
          </a:bodyPr>
          <a:lstStyle/>
          <a:p>
            <a:endParaRPr lang="en-ZA" dirty="0"/>
          </a:p>
        </p:txBody>
      </p:sp>
      <p:sp>
        <p:nvSpPr>
          <p:cNvPr id="6" name="Freeform: Shape 5">
            <a:extLst>
              <a:ext uri="{FF2B5EF4-FFF2-40B4-BE49-F238E27FC236}">
                <a16:creationId xmlns:a16="http://schemas.microsoft.com/office/drawing/2014/main" id="{AABDC454-A6A2-777C-B84F-041E887F4D5D}"/>
              </a:ext>
            </a:extLst>
          </p:cNvPr>
          <p:cNvSpPr/>
          <p:nvPr userDrawn="1"/>
        </p:nvSpPr>
        <p:spPr>
          <a:xfrm>
            <a:off x="7315200" y="6071975"/>
            <a:ext cx="4876799" cy="783131"/>
          </a:xfrm>
          <a:custGeom>
            <a:avLst/>
            <a:gdLst>
              <a:gd name="connsiteX0" fmla="*/ 1021335 w 5862679"/>
              <a:gd name="connsiteY0" fmla="*/ 0 h 783131"/>
              <a:gd name="connsiteX1" fmla="*/ 5862679 w 5862679"/>
              <a:gd name="connsiteY1" fmla="*/ 0 h 783131"/>
              <a:gd name="connsiteX2" fmla="*/ 5862679 w 5862679"/>
              <a:gd name="connsiteY2" fmla="*/ 783131 h 783131"/>
              <a:gd name="connsiteX3" fmla="*/ 0 w 5862679"/>
              <a:gd name="connsiteY3" fmla="*/ 783131 h 783131"/>
            </a:gdLst>
            <a:ahLst/>
            <a:cxnLst>
              <a:cxn ang="0">
                <a:pos x="connsiteX0" y="connsiteY0"/>
              </a:cxn>
              <a:cxn ang="0">
                <a:pos x="connsiteX1" y="connsiteY1"/>
              </a:cxn>
              <a:cxn ang="0">
                <a:pos x="connsiteX2" y="connsiteY2"/>
              </a:cxn>
              <a:cxn ang="0">
                <a:pos x="connsiteX3" y="connsiteY3"/>
              </a:cxn>
            </a:cxnLst>
            <a:rect l="l" t="t" r="r" b="b"/>
            <a:pathLst>
              <a:path w="5862679" h="783131">
                <a:moveTo>
                  <a:pt x="1021335" y="0"/>
                </a:moveTo>
                <a:lnTo>
                  <a:pt x="5862679" y="0"/>
                </a:lnTo>
                <a:lnTo>
                  <a:pt x="5862679" y="783131"/>
                </a:lnTo>
                <a:lnTo>
                  <a:pt x="0" y="783131"/>
                </a:lnTo>
                <a:close/>
              </a:path>
            </a:pathLst>
          </a:custGeom>
          <a:solidFill>
            <a:srgbClr val="C61B7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pic>
        <p:nvPicPr>
          <p:cNvPr id="8" name="Picture 7" descr="C:\Users\cavenant\AppData\Local\Microsoft\Windows\Temporary Internet Files\Content.Outlook\NDPO0HNZ\CCT_Logo_WhiteOnly.png">
            <a:extLst>
              <a:ext uri="{FF2B5EF4-FFF2-40B4-BE49-F238E27FC236}">
                <a16:creationId xmlns:a16="http://schemas.microsoft.com/office/drawing/2014/main" id="{89B595F4-43D6-282C-923D-FABB2B5C641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465" y="588750"/>
            <a:ext cx="2703235" cy="866370"/>
          </a:xfrm>
          <a:prstGeom prst="rect">
            <a:avLst/>
          </a:prstGeom>
          <a:noFill/>
          <a:extLst>
            <a:ext uri="{909E8E84-426E-40DD-AFC4-6F175D3DCCD1}">
              <a14:hiddenFill xmlns:a14="http://schemas.microsoft.com/office/drawing/2010/main">
                <a:solidFill>
                  <a:srgbClr val="FFFFFF"/>
                </a:solidFill>
              </a14:hiddenFill>
            </a:ext>
          </a:extLst>
        </p:spPr>
      </p:pic>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830086" y="3695229"/>
            <a:ext cx="5423957" cy="1648706"/>
          </a:xfrm>
        </p:spPr>
        <p:txBody>
          <a:bodyPr>
            <a:noAutofit/>
          </a:bodyPr>
          <a:lstStyle>
            <a:lvl1pPr>
              <a:lnSpc>
                <a:spcPts val="6000"/>
              </a:lnSpc>
              <a:buNone/>
              <a:defRPr sz="66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HEADLINE</a:t>
            </a:r>
          </a:p>
          <a:p>
            <a:pPr lvl="0"/>
            <a:r>
              <a:rPr lang="en-US" dirty="0"/>
              <a:t>TO GO HERE</a:t>
            </a:r>
          </a:p>
        </p:txBody>
      </p:sp>
      <p:sp>
        <p:nvSpPr>
          <p:cNvPr id="5" name="Text Placeholder 23">
            <a:extLst>
              <a:ext uri="{FF2B5EF4-FFF2-40B4-BE49-F238E27FC236}">
                <a16:creationId xmlns:a16="http://schemas.microsoft.com/office/drawing/2014/main" id="{57E8873E-0E26-FE91-3C43-D32570F2ADCB}"/>
              </a:ext>
            </a:extLst>
          </p:cNvPr>
          <p:cNvSpPr>
            <a:spLocks noGrp="1"/>
          </p:cNvSpPr>
          <p:nvPr>
            <p:ph type="body" sz="quarter" idx="14" hasCustomPrompt="1"/>
          </p:nvPr>
        </p:nvSpPr>
        <p:spPr>
          <a:xfrm>
            <a:off x="830086" y="5530409"/>
            <a:ext cx="5423957" cy="441413"/>
          </a:xfrm>
        </p:spPr>
        <p:txBody>
          <a:bodyPr anchor="t">
            <a:noAutofit/>
          </a:bodyPr>
          <a:lstStyle>
            <a:lvl1pPr marL="0" indent="0">
              <a:lnSpc>
                <a:spcPct val="100000"/>
              </a:lnSpc>
              <a:spcBef>
                <a:spcPts val="0"/>
              </a:spcBef>
              <a:buNone/>
              <a:defRPr sz="2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 TO GO HERE</a:t>
            </a:r>
          </a:p>
        </p:txBody>
      </p:sp>
    </p:spTree>
    <p:extLst>
      <p:ext uri="{BB962C8B-B14F-4D97-AF65-F5344CB8AC3E}">
        <p14:creationId xmlns:p14="http://schemas.microsoft.com/office/powerpoint/2010/main" val="34002457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Large imag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Picture Placeholder 21">
            <a:extLst>
              <a:ext uri="{FF2B5EF4-FFF2-40B4-BE49-F238E27FC236}">
                <a16:creationId xmlns:a16="http://schemas.microsoft.com/office/drawing/2014/main" id="{E6C23F2A-0F19-FA7A-92D9-077BCA3FE947}"/>
              </a:ext>
            </a:extLst>
          </p:cNvPr>
          <p:cNvSpPr>
            <a:spLocks noGrp="1"/>
          </p:cNvSpPr>
          <p:nvPr>
            <p:ph type="pic" sz="quarter" idx="12"/>
          </p:nvPr>
        </p:nvSpPr>
        <p:spPr>
          <a:xfrm>
            <a:off x="-1" y="0"/>
            <a:ext cx="12192000" cy="6858000"/>
          </a:xfrm>
          <a:custGeom>
            <a:avLst/>
            <a:gdLst>
              <a:gd name="csX0" fmla="*/ 0 w 12192000"/>
              <a:gd name="csY0" fmla="*/ 0 h 6858000"/>
              <a:gd name="csX1" fmla="*/ 12192000 w 12192000"/>
              <a:gd name="csY1" fmla="*/ 0 h 6858000"/>
              <a:gd name="csX2" fmla="*/ 12192000 w 12192000"/>
              <a:gd name="csY2" fmla="*/ 6072188 h 6858000"/>
              <a:gd name="csX3" fmla="*/ 8151814 w 12192000"/>
              <a:gd name="csY3" fmla="*/ 6072188 h 6858000"/>
              <a:gd name="csX4" fmla="*/ 8151814 w 12192000"/>
              <a:gd name="csY4" fmla="*/ 6073651 h 6858000"/>
              <a:gd name="csX5" fmla="*/ 8150247 w 12192000"/>
              <a:gd name="csY5" fmla="*/ 6071975 h 6858000"/>
              <a:gd name="csX6" fmla="*/ 7310050 w 12192000"/>
              <a:gd name="csY6" fmla="*/ 6858000 h 6858000"/>
              <a:gd name="csX7" fmla="*/ 0 w 12192000"/>
              <a:gd name="csY7" fmla="*/ 685800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072188"/>
                </a:lnTo>
                <a:lnTo>
                  <a:pt x="8151814" y="6072188"/>
                </a:lnTo>
                <a:lnTo>
                  <a:pt x="8151814" y="6073651"/>
                </a:lnTo>
                <a:lnTo>
                  <a:pt x="8150247" y="6071975"/>
                </a:lnTo>
                <a:lnTo>
                  <a:pt x="7310050" y="6858000"/>
                </a:lnTo>
                <a:lnTo>
                  <a:pt x="0" y="6858000"/>
                </a:lnTo>
                <a:close/>
              </a:path>
            </a:pathLst>
          </a:custGeom>
        </p:spPr>
        <p:txBody>
          <a:bodyPr wrap="square">
            <a:noAutofit/>
          </a:bodyPr>
          <a:lstStyle/>
          <a:p>
            <a:endParaRPr lang="en-ZA" dirty="0"/>
          </a:p>
        </p:txBody>
      </p:sp>
      <p:sp>
        <p:nvSpPr>
          <p:cNvPr id="6" name="Freeform: Shape 5">
            <a:extLst>
              <a:ext uri="{FF2B5EF4-FFF2-40B4-BE49-F238E27FC236}">
                <a16:creationId xmlns:a16="http://schemas.microsoft.com/office/drawing/2014/main" id="{AABDC454-A6A2-777C-B84F-041E887F4D5D}"/>
              </a:ext>
            </a:extLst>
          </p:cNvPr>
          <p:cNvSpPr/>
          <p:nvPr userDrawn="1"/>
        </p:nvSpPr>
        <p:spPr>
          <a:xfrm>
            <a:off x="7315200" y="6071975"/>
            <a:ext cx="4876799" cy="783131"/>
          </a:xfrm>
          <a:custGeom>
            <a:avLst/>
            <a:gdLst>
              <a:gd name="connsiteX0" fmla="*/ 1021335 w 5862679"/>
              <a:gd name="connsiteY0" fmla="*/ 0 h 783131"/>
              <a:gd name="connsiteX1" fmla="*/ 5862679 w 5862679"/>
              <a:gd name="connsiteY1" fmla="*/ 0 h 783131"/>
              <a:gd name="connsiteX2" fmla="*/ 5862679 w 5862679"/>
              <a:gd name="connsiteY2" fmla="*/ 783131 h 783131"/>
              <a:gd name="connsiteX3" fmla="*/ 0 w 5862679"/>
              <a:gd name="connsiteY3" fmla="*/ 783131 h 783131"/>
            </a:gdLst>
            <a:ahLst/>
            <a:cxnLst>
              <a:cxn ang="0">
                <a:pos x="connsiteX0" y="connsiteY0"/>
              </a:cxn>
              <a:cxn ang="0">
                <a:pos x="connsiteX1" y="connsiteY1"/>
              </a:cxn>
              <a:cxn ang="0">
                <a:pos x="connsiteX2" y="connsiteY2"/>
              </a:cxn>
              <a:cxn ang="0">
                <a:pos x="connsiteX3" y="connsiteY3"/>
              </a:cxn>
            </a:cxnLst>
            <a:rect l="l" t="t" r="r" b="b"/>
            <a:pathLst>
              <a:path w="5862679" h="783131">
                <a:moveTo>
                  <a:pt x="1021335" y="0"/>
                </a:moveTo>
                <a:lnTo>
                  <a:pt x="5862679" y="0"/>
                </a:lnTo>
                <a:lnTo>
                  <a:pt x="5862679" y="783131"/>
                </a:lnTo>
                <a:lnTo>
                  <a:pt x="0" y="783131"/>
                </a:lnTo>
                <a:close/>
              </a:path>
            </a:pathLst>
          </a:custGeom>
          <a:solidFill>
            <a:srgbClr val="B8CE3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pic>
        <p:nvPicPr>
          <p:cNvPr id="8" name="Picture 7" descr="C:\Users\cavenant\AppData\Local\Microsoft\Windows\Temporary Internet Files\Content.Outlook\NDPO0HNZ\CCT_Logo_WhiteOnly.png">
            <a:extLst>
              <a:ext uri="{FF2B5EF4-FFF2-40B4-BE49-F238E27FC236}">
                <a16:creationId xmlns:a16="http://schemas.microsoft.com/office/drawing/2014/main" id="{89B595F4-43D6-282C-923D-FABB2B5C641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8465" y="588750"/>
            <a:ext cx="2703235" cy="866370"/>
          </a:xfrm>
          <a:prstGeom prst="rect">
            <a:avLst/>
          </a:prstGeom>
          <a:noFill/>
          <a:extLst>
            <a:ext uri="{909E8E84-426E-40DD-AFC4-6F175D3DCCD1}">
              <a14:hiddenFill xmlns:a14="http://schemas.microsoft.com/office/drawing/2010/main">
                <a:solidFill>
                  <a:srgbClr val="FFFFFF"/>
                </a:solidFill>
              </a14:hiddenFill>
            </a:ext>
          </a:extLst>
        </p:spPr>
      </p:pic>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830086" y="3695229"/>
            <a:ext cx="5423957" cy="1648706"/>
          </a:xfrm>
        </p:spPr>
        <p:txBody>
          <a:bodyPr>
            <a:noAutofit/>
          </a:bodyPr>
          <a:lstStyle>
            <a:lvl1pPr>
              <a:lnSpc>
                <a:spcPts val="6000"/>
              </a:lnSpc>
              <a:buNone/>
              <a:defRPr sz="66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HEADLINE</a:t>
            </a:r>
          </a:p>
          <a:p>
            <a:pPr lvl="0"/>
            <a:r>
              <a:rPr lang="en-US" dirty="0"/>
              <a:t>TO GO HERE</a:t>
            </a:r>
          </a:p>
        </p:txBody>
      </p:sp>
      <p:sp>
        <p:nvSpPr>
          <p:cNvPr id="5" name="Text Placeholder 23">
            <a:extLst>
              <a:ext uri="{FF2B5EF4-FFF2-40B4-BE49-F238E27FC236}">
                <a16:creationId xmlns:a16="http://schemas.microsoft.com/office/drawing/2014/main" id="{57E8873E-0E26-FE91-3C43-D32570F2ADCB}"/>
              </a:ext>
            </a:extLst>
          </p:cNvPr>
          <p:cNvSpPr>
            <a:spLocks noGrp="1"/>
          </p:cNvSpPr>
          <p:nvPr>
            <p:ph type="body" sz="quarter" idx="14" hasCustomPrompt="1"/>
          </p:nvPr>
        </p:nvSpPr>
        <p:spPr>
          <a:xfrm>
            <a:off x="830086" y="5530409"/>
            <a:ext cx="5423957" cy="441413"/>
          </a:xfrm>
        </p:spPr>
        <p:txBody>
          <a:bodyPr anchor="t">
            <a:noAutofit/>
          </a:bodyPr>
          <a:lstStyle>
            <a:lvl1pPr marL="0" indent="0">
              <a:lnSpc>
                <a:spcPct val="100000"/>
              </a:lnSpc>
              <a:spcBef>
                <a:spcPts val="0"/>
              </a:spcBef>
              <a:buNone/>
              <a:defRPr sz="2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 TO GO HERE</a:t>
            </a:r>
          </a:p>
        </p:txBody>
      </p:sp>
    </p:spTree>
    <p:extLst>
      <p:ext uri="{BB962C8B-B14F-4D97-AF65-F5344CB8AC3E}">
        <p14:creationId xmlns:p14="http://schemas.microsoft.com/office/powerpoint/2010/main" val="20917366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ver Large image - Orang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Picture Placeholder 21">
            <a:extLst>
              <a:ext uri="{FF2B5EF4-FFF2-40B4-BE49-F238E27FC236}">
                <a16:creationId xmlns:a16="http://schemas.microsoft.com/office/drawing/2014/main" id="{E6C23F2A-0F19-FA7A-92D9-077BCA3FE947}"/>
              </a:ext>
            </a:extLst>
          </p:cNvPr>
          <p:cNvSpPr>
            <a:spLocks noGrp="1"/>
          </p:cNvSpPr>
          <p:nvPr>
            <p:ph type="pic" sz="quarter" idx="12"/>
          </p:nvPr>
        </p:nvSpPr>
        <p:spPr>
          <a:xfrm>
            <a:off x="-1" y="0"/>
            <a:ext cx="12192000" cy="6858000"/>
          </a:xfrm>
          <a:custGeom>
            <a:avLst/>
            <a:gdLst>
              <a:gd name="csX0" fmla="*/ 0 w 12192000"/>
              <a:gd name="csY0" fmla="*/ 0 h 6858000"/>
              <a:gd name="csX1" fmla="*/ 12192000 w 12192000"/>
              <a:gd name="csY1" fmla="*/ 0 h 6858000"/>
              <a:gd name="csX2" fmla="*/ 12192000 w 12192000"/>
              <a:gd name="csY2" fmla="*/ 6072188 h 6858000"/>
              <a:gd name="csX3" fmla="*/ 8151814 w 12192000"/>
              <a:gd name="csY3" fmla="*/ 6072188 h 6858000"/>
              <a:gd name="csX4" fmla="*/ 8151814 w 12192000"/>
              <a:gd name="csY4" fmla="*/ 6073651 h 6858000"/>
              <a:gd name="csX5" fmla="*/ 8150247 w 12192000"/>
              <a:gd name="csY5" fmla="*/ 6071975 h 6858000"/>
              <a:gd name="csX6" fmla="*/ 7310050 w 12192000"/>
              <a:gd name="csY6" fmla="*/ 6858000 h 6858000"/>
              <a:gd name="csX7" fmla="*/ 0 w 12192000"/>
              <a:gd name="csY7" fmla="*/ 6858000 h 685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192000" h="6858000">
                <a:moveTo>
                  <a:pt x="0" y="0"/>
                </a:moveTo>
                <a:lnTo>
                  <a:pt x="12192000" y="0"/>
                </a:lnTo>
                <a:lnTo>
                  <a:pt x="12192000" y="6072188"/>
                </a:lnTo>
                <a:lnTo>
                  <a:pt x="8151814" y="6072188"/>
                </a:lnTo>
                <a:lnTo>
                  <a:pt x="8151814" y="6073651"/>
                </a:lnTo>
                <a:lnTo>
                  <a:pt x="8150247" y="6071975"/>
                </a:lnTo>
                <a:lnTo>
                  <a:pt x="7310050" y="6858000"/>
                </a:lnTo>
                <a:lnTo>
                  <a:pt x="0" y="6858000"/>
                </a:lnTo>
                <a:close/>
              </a:path>
            </a:pathLst>
          </a:custGeom>
        </p:spPr>
        <p:txBody>
          <a:bodyPr wrap="square">
            <a:noAutofit/>
          </a:bodyPr>
          <a:lstStyle/>
          <a:p>
            <a:endParaRPr lang="en-ZA" dirty="0"/>
          </a:p>
        </p:txBody>
      </p:sp>
      <p:sp>
        <p:nvSpPr>
          <p:cNvPr id="6" name="Freeform: Shape 5">
            <a:extLst>
              <a:ext uri="{FF2B5EF4-FFF2-40B4-BE49-F238E27FC236}">
                <a16:creationId xmlns:a16="http://schemas.microsoft.com/office/drawing/2014/main" id="{AABDC454-A6A2-777C-B84F-041E887F4D5D}"/>
              </a:ext>
            </a:extLst>
          </p:cNvPr>
          <p:cNvSpPr/>
          <p:nvPr userDrawn="1"/>
        </p:nvSpPr>
        <p:spPr>
          <a:xfrm>
            <a:off x="7315200" y="6071975"/>
            <a:ext cx="4876799" cy="786025"/>
          </a:xfrm>
          <a:custGeom>
            <a:avLst/>
            <a:gdLst>
              <a:gd name="connsiteX0" fmla="*/ 1021335 w 5862679"/>
              <a:gd name="connsiteY0" fmla="*/ 0 h 783131"/>
              <a:gd name="connsiteX1" fmla="*/ 5862679 w 5862679"/>
              <a:gd name="connsiteY1" fmla="*/ 0 h 783131"/>
              <a:gd name="connsiteX2" fmla="*/ 5862679 w 5862679"/>
              <a:gd name="connsiteY2" fmla="*/ 783131 h 783131"/>
              <a:gd name="connsiteX3" fmla="*/ 0 w 5862679"/>
              <a:gd name="connsiteY3" fmla="*/ 783131 h 783131"/>
            </a:gdLst>
            <a:ahLst/>
            <a:cxnLst>
              <a:cxn ang="0">
                <a:pos x="connsiteX0" y="connsiteY0"/>
              </a:cxn>
              <a:cxn ang="0">
                <a:pos x="connsiteX1" y="connsiteY1"/>
              </a:cxn>
              <a:cxn ang="0">
                <a:pos x="connsiteX2" y="connsiteY2"/>
              </a:cxn>
              <a:cxn ang="0">
                <a:pos x="connsiteX3" y="connsiteY3"/>
              </a:cxn>
            </a:cxnLst>
            <a:rect l="l" t="t" r="r" b="b"/>
            <a:pathLst>
              <a:path w="5862679" h="783131">
                <a:moveTo>
                  <a:pt x="1021335" y="0"/>
                </a:moveTo>
                <a:lnTo>
                  <a:pt x="5862679" y="0"/>
                </a:lnTo>
                <a:lnTo>
                  <a:pt x="5862679" y="783131"/>
                </a:lnTo>
                <a:lnTo>
                  <a:pt x="0" y="783131"/>
                </a:lnTo>
                <a:close/>
              </a:path>
            </a:pathLst>
          </a:custGeom>
          <a:solidFill>
            <a:srgbClr val="F8991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830086" y="3695229"/>
            <a:ext cx="5423957" cy="1648706"/>
          </a:xfrm>
        </p:spPr>
        <p:txBody>
          <a:bodyPr>
            <a:noAutofit/>
          </a:bodyPr>
          <a:lstStyle>
            <a:lvl1pPr>
              <a:lnSpc>
                <a:spcPts val="6000"/>
              </a:lnSpc>
              <a:buNone/>
              <a:defRPr sz="66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HEADLINE</a:t>
            </a:r>
          </a:p>
          <a:p>
            <a:pPr lvl="0"/>
            <a:r>
              <a:rPr lang="en-US" dirty="0"/>
              <a:t>TO GO HERE</a:t>
            </a:r>
          </a:p>
        </p:txBody>
      </p:sp>
      <p:sp>
        <p:nvSpPr>
          <p:cNvPr id="5" name="Text Placeholder 23">
            <a:extLst>
              <a:ext uri="{FF2B5EF4-FFF2-40B4-BE49-F238E27FC236}">
                <a16:creationId xmlns:a16="http://schemas.microsoft.com/office/drawing/2014/main" id="{57E8873E-0E26-FE91-3C43-D32570F2ADCB}"/>
              </a:ext>
            </a:extLst>
          </p:cNvPr>
          <p:cNvSpPr>
            <a:spLocks noGrp="1"/>
          </p:cNvSpPr>
          <p:nvPr>
            <p:ph type="body" sz="quarter" idx="14" hasCustomPrompt="1"/>
          </p:nvPr>
        </p:nvSpPr>
        <p:spPr>
          <a:xfrm>
            <a:off x="830086" y="5530409"/>
            <a:ext cx="5423957" cy="441413"/>
          </a:xfrm>
        </p:spPr>
        <p:txBody>
          <a:bodyPr anchor="t">
            <a:noAutofit/>
          </a:bodyPr>
          <a:lstStyle>
            <a:lvl1pPr marL="0" indent="0">
              <a:lnSpc>
                <a:spcPct val="100000"/>
              </a:lnSpc>
              <a:spcBef>
                <a:spcPts val="0"/>
              </a:spcBef>
              <a:buNone/>
              <a:defRPr sz="2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 TO GO HERE</a:t>
            </a:r>
          </a:p>
        </p:txBody>
      </p:sp>
    </p:spTree>
    <p:extLst>
      <p:ext uri="{BB962C8B-B14F-4D97-AF65-F5344CB8AC3E}">
        <p14:creationId xmlns:p14="http://schemas.microsoft.com/office/powerpoint/2010/main" val="8014527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yout with Sidebar image - White">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ysClr val="windowText" lastClr="000000"/>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b="0" i="0" smtClean="0">
                <a:effectLst/>
              </a:defRPr>
            </a:lvl1pPr>
          </a:lstStyle>
          <a:p>
            <a:pPr marL="0" marR="0" lvl="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a:pPr>
            <a:r>
              <a:rPr lang="en-ZA" sz="1400" b="1" dirty="0">
                <a:latin typeface="Century Gothic" panose="020B0502020202020204" pitchFamily="34" charset="0"/>
              </a:rPr>
              <a:t>Lorem Ipsum</a:t>
            </a:r>
            <a:r>
              <a:rPr lang="en-ZA" sz="1400" dirty="0">
                <a:latin typeface="Century Gothic" panose="020B0502020202020204" pitchFamily="34" charset="0"/>
              </a:rPr>
              <a:t> is simply dummy text of the printing and typesetting industry. Lorem Ipsum has been the industry's standard dummy text ever since the 1500s, when an unknown printer took a galley of type and scrambled it to make a type specimen book.</a:t>
            </a:r>
            <a:endParaRPr lang="en-ZA" sz="1100" dirty="0">
              <a:latin typeface="Century Gothic" panose="020B0502020202020204" pitchFamily="34" charset="0"/>
            </a:endParaRPr>
          </a:p>
          <a:p>
            <a:pPr lvl="0"/>
            <a:endParaRPr lang="en-ZA"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spTree>
    <p:extLst>
      <p:ext uri="{BB962C8B-B14F-4D97-AF65-F5344CB8AC3E}">
        <p14:creationId xmlns:p14="http://schemas.microsoft.com/office/powerpoint/2010/main" val="3010663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yout with Sidebar image - Blue">
    <p:bg>
      <p:bgPr>
        <a:solidFill>
          <a:srgbClr val="025870"/>
        </a:solidFill>
        <a:effectLst/>
      </p:bgPr>
    </p:bg>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pic>
        <p:nvPicPr>
          <p:cNvPr id="3" name="Picture 2" descr="C:\Users\cavenant\AppData\Local\Microsoft\Windows\Temporary Internet Files\Content.Outlook\NDPO0HNZ\CCT_Logo_WhiteOnly.png">
            <a:extLst>
              <a:ext uri="{FF2B5EF4-FFF2-40B4-BE49-F238E27FC236}">
                <a16:creationId xmlns:a16="http://schemas.microsoft.com/office/drawing/2014/main" id="{FA3DF0DF-644D-7CF3-10C5-345F189FFE0A}"/>
              </a:ext>
            </a:extLst>
          </p:cNvPr>
          <p:cNvPicPr>
            <a:picLocks noChangeAspect="1" noChangeArrowheads="1"/>
          </p:cNvPicPr>
          <p:nvPr userDrawn="1"/>
        </p:nvPicPr>
        <p:blipFill rotWithShape="1">
          <a:blip r:embed="rId2" cstate="print">
            <a:alphaModFix amt="5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sz="1400" b="0" i="0" smtClean="0">
                <a:solidFill>
                  <a:schemeClr val="bg1"/>
                </a:solidFill>
                <a:effectLst/>
                <a:latin typeface="Century Gothic" panose="020B0502020202020204" pitchFamily="34" charset="0"/>
              </a:defRPr>
            </a:lvl1pPr>
          </a:lstStyle>
          <a:p>
            <a:pPr lvl="0"/>
            <a:r>
              <a:rPr lang="en-ZA" dirty="0"/>
              <a:t>Place your description text and necessary bulleted content here.</a:t>
            </a:r>
          </a:p>
        </p:txBody>
      </p:sp>
    </p:spTree>
    <p:extLst>
      <p:ext uri="{BB962C8B-B14F-4D97-AF65-F5344CB8AC3E}">
        <p14:creationId xmlns:p14="http://schemas.microsoft.com/office/powerpoint/2010/main" val="22681649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ayout with Sidebar image - Pink">
    <p:bg>
      <p:bgPr>
        <a:solidFill>
          <a:srgbClr val="C61B70"/>
        </a:solidFill>
        <a:effectLst/>
      </p:bgPr>
    </p:bg>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pic>
        <p:nvPicPr>
          <p:cNvPr id="3" name="Picture 2" descr="C:\Users\cavenant\AppData\Local\Microsoft\Windows\Temporary Internet Files\Content.Outlook\NDPO0HNZ\CCT_Logo_WhiteOnly.png">
            <a:extLst>
              <a:ext uri="{FF2B5EF4-FFF2-40B4-BE49-F238E27FC236}">
                <a16:creationId xmlns:a16="http://schemas.microsoft.com/office/drawing/2014/main" id="{FA3DF0DF-644D-7CF3-10C5-345F189FFE0A}"/>
              </a:ext>
            </a:extLst>
          </p:cNvPr>
          <p:cNvPicPr>
            <a:picLocks noChangeAspect="1" noChangeArrowheads="1"/>
          </p:cNvPicPr>
          <p:nvPr userDrawn="1"/>
        </p:nvPicPr>
        <p:blipFill rotWithShape="1">
          <a:blip r:embed="rId2" cstate="print">
            <a:alphaModFix amt="10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sz="1400" b="0" i="0" smtClean="0">
                <a:solidFill>
                  <a:schemeClr val="bg1"/>
                </a:solidFill>
                <a:effectLst/>
                <a:latin typeface="Century Gothic" panose="020B0502020202020204" pitchFamily="34" charset="0"/>
              </a:defRPr>
            </a:lvl1pPr>
          </a:lstStyle>
          <a:p>
            <a:pPr lvl="0"/>
            <a:r>
              <a:rPr lang="en-ZA" dirty="0"/>
              <a:t>Place your description text and necessary bulleted content here.</a:t>
            </a:r>
          </a:p>
        </p:txBody>
      </p:sp>
    </p:spTree>
    <p:extLst>
      <p:ext uri="{BB962C8B-B14F-4D97-AF65-F5344CB8AC3E}">
        <p14:creationId xmlns:p14="http://schemas.microsoft.com/office/powerpoint/2010/main" val="5221801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ayout with Sidebar image - light Blue">
    <p:bg>
      <p:bgPr>
        <a:solidFill>
          <a:srgbClr val="0097C5"/>
        </a:solidFill>
        <a:effectLst/>
      </p:bgPr>
    </p:bg>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pic>
        <p:nvPicPr>
          <p:cNvPr id="3" name="Picture 2" descr="C:\Users\cavenant\AppData\Local\Microsoft\Windows\Temporary Internet Files\Content.Outlook\NDPO0HNZ\CCT_Logo_WhiteOnly.png">
            <a:extLst>
              <a:ext uri="{FF2B5EF4-FFF2-40B4-BE49-F238E27FC236}">
                <a16:creationId xmlns:a16="http://schemas.microsoft.com/office/drawing/2014/main" id="{FA3DF0DF-644D-7CF3-10C5-345F189FFE0A}"/>
              </a:ext>
            </a:extLst>
          </p:cNvPr>
          <p:cNvPicPr>
            <a:picLocks noChangeAspect="1" noChangeArrowheads="1"/>
          </p:cNvPicPr>
          <p:nvPr userDrawn="1"/>
        </p:nvPicPr>
        <p:blipFill rotWithShape="1">
          <a:blip r:embed="rId2" cstate="print">
            <a:alphaModFix amt="10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sz="1400" b="0" i="0" smtClean="0">
                <a:solidFill>
                  <a:schemeClr val="bg1"/>
                </a:solidFill>
                <a:effectLst/>
                <a:latin typeface="Century Gothic" panose="020B0502020202020204" pitchFamily="34" charset="0"/>
              </a:defRPr>
            </a:lvl1pPr>
          </a:lstStyle>
          <a:p>
            <a:pPr lvl="0"/>
            <a:r>
              <a:rPr lang="en-ZA" dirty="0"/>
              <a:t>Place your description text and necessary bulleted content here.</a:t>
            </a:r>
          </a:p>
        </p:txBody>
      </p:sp>
    </p:spTree>
    <p:extLst>
      <p:ext uri="{BB962C8B-B14F-4D97-AF65-F5344CB8AC3E}">
        <p14:creationId xmlns:p14="http://schemas.microsoft.com/office/powerpoint/2010/main" val="14314075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yout with Sidebar image - Orange">
    <p:bg>
      <p:bgPr>
        <a:solidFill>
          <a:srgbClr val="F8991D"/>
        </a:solidFill>
        <a:effectLst/>
      </p:bgPr>
    </p:bg>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pic>
        <p:nvPicPr>
          <p:cNvPr id="3" name="Picture 2" descr="C:\Users\cavenant\AppData\Local\Microsoft\Windows\Temporary Internet Files\Content.Outlook\NDPO0HNZ\CCT_Logo_WhiteOnly.png">
            <a:extLst>
              <a:ext uri="{FF2B5EF4-FFF2-40B4-BE49-F238E27FC236}">
                <a16:creationId xmlns:a16="http://schemas.microsoft.com/office/drawing/2014/main" id="{FA3DF0DF-644D-7CF3-10C5-345F189FFE0A}"/>
              </a:ext>
            </a:extLst>
          </p:cNvPr>
          <p:cNvPicPr>
            <a:picLocks noChangeAspect="1" noChangeArrowheads="1"/>
          </p:cNvPicPr>
          <p:nvPr userDrawn="1"/>
        </p:nvPicPr>
        <p:blipFill rotWithShape="1">
          <a:blip r:embed="rId2" cstate="print">
            <a:alphaModFix amt="10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chemeClr val="tx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sz="1400" b="0" i="0" smtClean="0">
                <a:solidFill>
                  <a:schemeClr val="tx1"/>
                </a:solidFill>
                <a:effectLst/>
                <a:latin typeface="Century Gothic" panose="020B0502020202020204" pitchFamily="34" charset="0"/>
              </a:defRPr>
            </a:lvl1pPr>
          </a:lstStyle>
          <a:p>
            <a:pPr lvl="0"/>
            <a:r>
              <a:rPr lang="en-ZA" dirty="0"/>
              <a:t>Place your description text and necessary bulleted content here.</a:t>
            </a:r>
          </a:p>
        </p:txBody>
      </p:sp>
    </p:spTree>
    <p:extLst>
      <p:ext uri="{BB962C8B-B14F-4D97-AF65-F5344CB8AC3E}">
        <p14:creationId xmlns:p14="http://schemas.microsoft.com/office/powerpoint/2010/main" val="1322952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ayout with Sidebar image - Green">
    <p:bg>
      <p:bgPr>
        <a:solidFill>
          <a:srgbClr val="B8CE33"/>
        </a:solidFill>
        <a:effectLst/>
      </p:bgPr>
    </p:bg>
    <p:spTree>
      <p:nvGrpSpPr>
        <p:cNvPr id="1" name=""/>
        <p:cNvGrpSpPr/>
        <p:nvPr/>
      </p:nvGrpSpPr>
      <p:grpSpPr>
        <a:xfrm>
          <a:off x="0" y="0"/>
          <a:ext cx="0" cy="0"/>
          <a:chOff x="0" y="0"/>
          <a:chExt cx="0" cy="0"/>
        </a:xfrm>
      </p:grpSpPr>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11776364" y="6356350"/>
            <a:ext cx="415636" cy="501650"/>
          </a:xfrm>
        </p:spPr>
        <p:txBody>
          <a:bodyPr/>
          <a:lstStyle/>
          <a:p>
            <a:fld id="{4B73C415-D670-4716-A5EC-CC4D52CA2BAC}" type="slidenum">
              <a:rPr lang="en-US" smtClean="0"/>
              <a:pPr/>
              <a:t>‹#›</a:t>
            </a:fld>
            <a:endParaRPr lang="en-US" dirty="0"/>
          </a:p>
        </p:txBody>
      </p:sp>
      <p:sp>
        <p:nvSpPr>
          <p:cNvPr id="8" name="Picture Placeholder 7">
            <a:extLst>
              <a:ext uri="{FF2B5EF4-FFF2-40B4-BE49-F238E27FC236}">
                <a16:creationId xmlns:a16="http://schemas.microsoft.com/office/drawing/2014/main" id="{A48B7552-E720-8F37-9B02-9A01A64BA13B}"/>
              </a:ext>
            </a:extLst>
          </p:cNvPr>
          <p:cNvSpPr>
            <a:spLocks noGrp="1"/>
          </p:cNvSpPr>
          <p:nvPr>
            <p:ph type="pic" sz="quarter" idx="14"/>
          </p:nvPr>
        </p:nvSpPr>
        <p:spPr>
          <a:xfrm>
            <a:off x="-9203" y="0"/>
            <a:ext cx="3771900" cy="6858000"/>
          </a:xfrm>
          <a:custGeom>
            <a:avLst/>
            <a:gdLst>
              <a:gd name="csX0" fmla="*/ 0 w 3771900"/>
              <a:gd name="csY0" fmla="*/ 0 h 6858000"/>
              <a:gd name="csX1" fmla="*/ 3771900 w 3771900"/>
              <a:gd name="csY1" fmla="*/ 0 h 6858000"/>
              <a:gd name="csX2" fmla="*/ 3771900 w 3771900"/>
              <a:gd name="csY2" fmla="*/ 6231096 h 6858000"/>
              <a:gd name="csX3" fmla="*/ 3139227 w 3771900"/>
              <a:gd name="csY3" fmla="*/ 6858000 h 6858000"/>
              <a:gd name="csX4" fmla="*/ 0 w 3771900"/>
              <a:gd name="csY4" fmla="*/ 6858000 h 6858000"/>
            </a:gdLst>
            <a:ahLst/>
            <a:cxnLst>
              <a:cxn ang="0">
                <a:pos x="csX0" y="csY0"/>
              </a:cxn>
              <a:cxn ang="0">
                <a:pos x="csX1" y="csY1"/>
              </a:cxn>
              <a:cxn ang="0">
                <a:pos x="csX2" y="csY2"/>
              </a:cxn>
              <a:cxn ang="0">
                <a:pos x="csX3" y="csY3"/>
              </a:cxn>
              <a:cxn ang="0">
                <a:pos x="csX4" y="csY4"/>
              </a:cxn>
            </a:cxnLst>
            <a:rect l="l" t="t" r="r" b="b"/>
            <a:pathLst>
              <a:path w="3771900" h="6858000">
                <a:moveTo>
                  <a:pt x="0" y="0"/>
                </a:moveTo>
                <a:lnTo>
                  <a:pt x="3771900" y="0"/>
                </a:lnTo>
                <a:lnTo>
                  <a:pt x="3771900" y="6231096"/>
                </a:lnTo>
                <a:lnTo>
                  <a:pt x="3139227" y="6858000"/>
                </a:lnTo>
                <a:lnTo>
                  <a:pt x="0" y="6858000"/>
                </a:lnTo>
                <a:close/>
              </a:path>
            </a:pathLst>
          </a:custGeom>
          <a:solidFill>
            <a:schemeClr val="bg1">
              <a:lumMod val="95000"/>
            </a:schemeClr>
          </a:solidFill>
        </p:spPr>
        <p:txBody>
          <a:bodyPr wrap="square">
            <a:noAutofit/>
          </a:bodyPr>
          <a:lstStyle/>
          <a:p>
            <a:endParaRPr lang="en-ZA"/>
          </a:p>
        </p:txBody>
      </p:sp>
      <p:pic>
        <p:nvPicPr>
          <p:cNvPr id="3" name="Picture 2" descr="C:\Users\cavenant\AppData\Local\Microsoft\Windows\Temporary Internet Files\Content.Outlook\NDPO0HNZ\CCT_Logo_WhiteOnly.png">
            <a:extLst>
              <a:ext uri="{FF2B5EF4-FFF2-40B4-BE49-F238E27FC236}">
                <a16:creationId xmlns:a16="http://schemas.microsoft.com/office/drawing/2014/main" id="{FA3DF0DF-644D-7CF3-10C5-345F189FFE0A}"/>
              </a:ext>
            </a:extLst>
          </p:cNvPr>
          <p:cNvPicPr>
            <a:picLocks noChangeAspect="1" noChangeArrowheads="1"/>
          </p:cNvPicPr>
          <p:nvPr userDrawn="1"/>
        </p:nvPicPr>
        <p:blipFill rotWithShape="1">
          <a:blip r:embed="rId2" cstate="print">
            <a:alphaModFix amt="10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176675" y="588803"/>
            <a:ext cx="6899916" cy="935194"/>
          </a:xfrm>
        </p:spPr>
        <p:txBody>
          <a:bodyPr>
            <a:noAutofit/>
          </a:bodyPr>
          <a:lstStyle>
            <a:lvl1pPr marL="0">
              <a:buNone/>
              <a:defRPr sz="3200" b="1">
                <a:solidFill>
                  <a:schemeClr val="tx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176675" y="1809615"/>
            <a:ext cx="6899916" cy="3081040"/>
          </a:xfrm>
        </p:spPr>
        <p:txBody>
          <a:bodyPr>
            <a:noAutofit/>
          </a:bodyPr>
          <a:lstStyle>
            <a:lvl1pPr marL="0" marR="0" indent="-228600" algn="l" defTabSz="914400" rtl="0" eaLnBrk="1" fontAlgn="auto" latinLnBrk="0" hangingPunct="1">
              <a:lnSpc>
                <a:spcPts val="2600"/>
              </a:lnSpc>
              <a:spcBef>
                <a:spcPts val="1000"/>
              </a:spcBef>
              <a:spcAft>
                <a:spcPts val="0"/>
              </a:spcAft>
              <a:buClrTx/>
              <a:buSzTx/>
              <a:buFont typeface="Arial" panose="020B0604020202020204" pitchFamily="34" charset="0"/>
              <a:buNone/>
              <a:tabLst/>
              <a:defRPr lang="en-ZA" sz="1400" b="0" i="0" smtClean="0">
                <a:solidFill>
                  <a:schemeClr val="tx1"/>
                </a:solidFill>
                <a:effectLst/>
                <a:latin typeface="Century Gothic" panose="020B0502020202020204" pitchFamily="34" charset="0"/>
              </a:defRPr>
            </a:lvl1pPr>
          </a:lstStyle>
          <a:p>
            <a:pPr lvl="0"/>
            <a:r>
              <a:rPr lang="en-ZA" dirty="0"/>
              <a:t>Place your description text and necessary bulleted content here.</a:t>
            </a:r>
          </a:p>
        </p:txBody>
      </p:sp>
    </p:spTree>
    <p:extLst>
      <p:ext uri="{BB962C8B-B14F-4D97-AF65-F5344CB8AC3E}">
        <p14:creationId xmlns:p14="http://schemas.microsoft.com/office/powerpoint/2010/main" val="3855437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 Pi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CC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18239345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hort Title Pink">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EB6F791-521D-8B36-EFB6-18884C98EC39}"/>
              </a:ext>
            </a:extLst>
          </p:cNvPr>
          <p:cNvSpPr/>
          <p:nvPr userDrawn="1"/>
        </p:nvSpPr>
        <p:spPr>
          <a:xfrm>
            <a:off x="0" y="3506332"/>
            <a:ext cx="12192000" cy="3351668"/>
          </a:xfrm>
          <a:custGeom>
            <a:avLst/>
            <a:gdLst>
              <a:gd name="connsiteX0" fmla="*/ 7350656 w 12192000"/>
              <a:gd name="connsiteY0" fmla="*/ 0 h 3351668"/>
              <a:gd name="connsiteX1" fmla="*/ 12192000 w 12192000"/>
              <a:gd name="connsiteY1" fmla="*/ 0 h 3351668"/>
              <a:gd name="connsiteX2" fmla="*/ 12192000 w 12192000"/>
              <a:gd name="connsiteY2" fmla="*/ 777032 h 3351668"/>
              <a:gd name="connsiteX3" fmla="*/ 12192000 w 12192000"/>
              <a:gd name="connsiteY3" fmla="*/ 783131 h 3351668"/>
              <a:gd name="connsiteX4" fmla="*/ 12192000 w 12192000"/>
              <a:gd name="connsiteY4" fmla="*/ 3351668 h 3351668"/>
              <a:gd name="connsiteX5" fmla="*/ 0 w 12192000"/>
              <a:gd name="connsiteY5" fmla="*/ 3351668 h 3351668"/>
              <a:gd name="connsiteX6" fmla="*/ 0 w 12192000"/>
              <a:gd name="connsiteY6" fmla="*/ 777032 h 3351668"/>
              <a:gd name="connsiteX7" fmla="*/ 6337275 w 12192000"/>
              <a:gd name="connsiteY7" fmla="*/ 777032 h 33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1668">
                <a:moveTo>
                  <a:pt x="7350656" y="0"/>
                </a:moveTo>
                <a:lnTo>
                  <a:pt x="12192000" y="0"/>
                </a:lnTo>
                <a:lnTo>
                  <a:pt x="12192000" y="777032"/>
                </a:lnTo>
                <a:lnTo>
                  <a:pt x="12192000" y="783131"/>
                </a:lnTo>
                <a:lnTo>
                  <a:pt x="12192000" y="3351668"/>
                </a:lnTo>
                <a:lnTo>
                  <a:pt x="0" y="3351668"/>
                </a:lnTo>
                <a:lnTo>
                  <a:pt x="0" y="777032"/>
                </a:lnTo>
                <a:lnTo>
                  <a:pt x="6337275" y="777032"/>
                </a:lnTo>
                <a:close/>
              </a:path>
            </a:pathLst>
          </a:custGeom>
          <a:solidFill>
            <a:srgbClr val="C61B7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pic>
        <p:nvPicPr>
          <p:cNvPr id="10" name="Picture 9" descr="A black background with white text&#10;&#10;AI-generated content may be incorrect.">
            <a:extLst>
              <a:ext uri="{FF2B5EF4-FFF2-40B4-BE49-F238E27FC236}">
                <a16:creationId xmlns:a16="http://schemas.microsoft.com/office/drawing/2014/main" id="{89370584-D597-6A65-40D0-E9469198FB2E}"/>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r="81434" b="49072"/>
          <a:stretch>
            <a:fillRect/>
          </a:stretch>
        </p:blipFill>
        <p:spPr>
          <a:xfrm>
            <a:off x="8864600" y="3914399"/>
            <a:ext cx="3327401" cy="2943602"/>
          </a:xfrm>
          <a:prstGeom prst="rect">
            <a:avLst/>
          </a:prstGeom>
        </p:spPr>
      </p:pic>
      <p:sp>
        <p:nvSpPr>
          <p:cNvPr id="15" name="Text Placeholder 14">
            <a:extLst>
              <a:ext uri="{FF2B5EF4-FFF2-40B4-BE49-F238E27FC236}">
                <a16:creationId xmlns:a16="http://schemas.microsoft.com/office/drawing/2014/main" id="{7CDA0E68-E9F6-D10C-E370-A460F95A5336}"/>
              </a:ext>
            </a:extLst>
          </p:cNvPr>
          <p:cNvSpPr>
            <a:spLocks noGrp="1" noRot="1" noMove="1" noResize="1" noEditPoints="1" noAdjustHandles="1" noChangeArrowheads="1" noChangeShapeType="1"/>
          </p:cNvSpPr>
          <p:nvPr>
            <p:ph type="body" sz="quarter" idx="13" hasCustomPrompt="1"/>
          </p:nvPr>
        </p:nvSpPr>
        <p:spPr>
          <a:xfrm>
            <a:off x="386990" y="4626164"/>
            <a:ext cx="8090621" cy="676583"/>
          </a:xfrm>
        </p:spPr>
        <p:txBody>
          <a:bodyPr/>
          <a:lstStyle>
            <a:lvl1pPr>
              <a:buNone/>
              <a:defRPr sz="4400" b="1">
                <a:solidFill>
                  <a:schemeClr val="bg1"/>
                </a:solidFill>
                <a:latin typeface="Century Gothic" panose="020B0502020202020204" pitchFamily="34" charset="0"/>
              </a:defRPr>
            </a:lvl1pPr>
          </a:lstStyle>
          <a:p>
            <a:pPr lvl="0"/>
            <a:r>
              <a:rPr lang="en-US" dirty="0"/>
              <a:t>ENTER SHORT SLIDE TITLE HERE</a:t>
            </a:r>
          </a:p>
        </p:txBody>
      </p:sp>
      <p:sp>
        <p:nvSpPr>
          <p:cNvPr id="19" name="Text Placeholder 18">
            <a:extLst>
              <a:ext uri="{FF2B5EF4-FFF2-40B4-BE49-F238E27FC236}">
                <a16:creationId xmlns:a16="http://schemas.microsoft.com/office/drawing/2014/main" id="{30DE49EE-2860-5BB2-A974-61D5ED144F22}"/>
              </a:ext>
            </a:extLst>
          </p:cNvPr>
          <p:cNvSpPr>
            <a:spLocks noGrp="1" noRot="1" noMove="1" noResize="1" noEditPoints="1" noAdjustHandles="1" noChangeArrowheads="1" noChangeShapeType="1"/>
          </p:cNvSpPr>
          <p:nvPr>
            <p:ph type="body" sz="quarter" idx="15" hasCustomPrompt="1"/>
          </p:nvPr>
        </p:nvSpPr>
        <p:spPr>
          <a:xfrm>
            <a:off x="386990" y="5444922"/>
            <a:ext cx="8090621" cy="372836"/>
          </a:xfrm>
        </p:spPr>
        <p:txBody>
          <a:bodyPr/>
          <a:lstStyle>
            <a:lvl1pPr>
              <a:buNone/>
              <a:defRPr sz="2000">
                <a:solidFill>
                  <a:schemeClr val="bg1"/>
                </a:solidFill>
                <a:latin typeface="Century Gothic" panose="020B0502020202020204" pitchFamily="34" charset="0"/>
              </a:defRPr>
            </a:lvl1pPr>
          </a:lstStyle>
          <a:p>
            <a:pPr lvl="0"/>
            <a:r>
              <a:rPr lang="en-US" dirty="0"/>
              <a:t>PLACE YOUR SUB-HEADLINE HERE</a:t>
            </a:r>
          </a:p>
        </p:txBody>
      </p:sp>
      <p:sp>
        <p:nvSpPr>
          <p:cNvPr id="21" name="Text Placeholder 20">
            <a:extLst>
              <a:ext uri="{FF2B5EF4-FFF2-40B4-BE49-F238E27FC236}">
                <a16:creationId xmlns:a16="http://schemas.microsoft.com/office/drawing/2014/main" id="{FCC25E48-439C-2DAD-3F07-08678F48ED9E}"/>
              </a:ext>
            </a:extLst>
          </p:cNvPr>
          <p:cNvSpPr>
            <a:spLocks noGrp="1"/>
          </p:cNvSpPr>
          <p:nvPr>
            <p:ph type="body" sz="quarter" idx="16" hasCustomPrompt="1"/>
          </p:nvPr>
        </p:nvSpPr>
        <p:spPr>
          <a:xfrm>
            <a:off x="386990" y="5963000"/>
            <a:ext cx="3856168" cy="271462"/>
          </a:xfrm>
        </p:spPr>
        <p:txBody>
          <a:bodyPr>
            <a:noAutofit/>
          </a:bodyPr>
          <a:lstStyle>
            <a:lvl1pPr>
              <a:buNone/>
              <a:defRPr sz="1600" b="1">
                <a:solidFill>
                  <a:schemeClr val="bg1"/>
                </a:solidFill>
                <a:latin typeface="Century Gothic" panose="020B0502020202020204" pitchFamily="34" charset="0"/>
              </a:defRPr>
            </a:lvl1pPr>
          </a:lstStyle>
          <a:p>
            <a:pPr lvl="0"/>
            <a:r>
              <a:rPr lang="en-ZA" dirty="0"/>
              <a:t>DAY / MONTH / YEAR</a:t>
            </a:r>
          </a:p>
        </p:txBody>
      </p:sp>
      <p:sp>
        <p:nvSpPr>
          <p:cNvPr id="77" name="Picture Placeholder 76">
            <a:extLst>
              <a:ext uri="{FF2B5EF4-FFF2-40B4-BE49-F238E27FC236}">
                <a16:creationId xmlns:a16="http://schemas.microsoft.com/office/drawing/2014/main" id="{D4B5D579-F2B2-6D3D-DFF9-161492B518A3}"/>
              </a:ext>
            </a:extLst>
          </p:cNvPr>
          <p:cNvSpPr>
            <a:spLocks noGrp="1"/>
          </p:cNvSpPr>
          <p:nvPr>
            <p:ph type="pic" sz="quarter" idx="19"/>
          </p:nvPr>
        </p:nvSpPr>
        <p:spPr>
          <a:xfrm>
            <a:off x="-1" y="-2"/>
            <a:ext cx="12192001" cy="4293021"/>
          </a:xfrm>
          <a:custGeom>
            <a:avLst/>
            <a:gdLst>
              <a:gd name="csX0" fmla="*/ 0 w 12192001"/>
              <a:gd name="csY0" fmla="*/ 0 h 4293021"/>
              <a:gd name="csX1" fmla="*/ 6336857 w 12192001"/>
              <a:gd name="csY1" fmla="*/ 0 h 4293021"/>
              <a:gd name="csX2" fmla="*/ 6336857 w 12192001"/>
              <a:gd name="csY2" fmla="*/ 1 h 4293021"/>
              <a:gd name="csX3" fmla="*/ 12192001 w 12192001"/>
              <a:gd name="csY3" fmla="*/ 1 h 4293021"/>
              <a:gd name="csX4" fmla="*/ 12192001 w 12192001"/>
              <a:gd name="csY4" fmla="*/ 3506332 h 4293021"/>
              <a:gd name="csX5" fmla="*/ 7365678 w 12192001"/>
              <a:gd name="csY5" fmla="*/ 3506332 h 4293021"/>
              <a:gd name="csX6" fmla="*/ 6339054 w 12192001"/>
              <a:gd name="csY6" fmla="*/ 4293021 h 4293021"/>
              <a:gd name="csX7" fmla="*/ 6336857 w 12192001"/>
              <a:gd name="csY7" fmla="*/ 4290154 h 4293021"/>
              <a:gd name="csX8" fmla="*/ 6336857 w 12192001"/>
              <a:gd name="csY8" fmla="*/ 4293021 h 4293021"/>
              <a:gd name="csX9" fmla="*/ 0 w 12192001"/>
              <a:gd name="csY9" fmla="*/ 4293021 h 42930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192001" h="4293021">
                <a:moveTo>
                  <a:pt x="0" y="0"/>
                </a:moveTo>
                <a:lnTo>
                  <a:pt x="6336857" y="0"/>
                </a:lnTo>
                <a:lnTo>
                  <a:pt x="6336857" y="1"/>
                </a:lnTo>
                <a:lnTo>
                  <a:pt x="12192001" y="1"/>
                </a:lnTo>
                <a:lnTo>
                  <a:pt x="12192001" y="3506332"/>
                </a:lnTo>
                <a:lnTo>
                  <a:pt x="7365678" y="3506332"/>
                </a:lnTo>
                <a:lnTo>
                  <a:pt x="6339054" y="4293021"/>
                </a:lnTo>
                <a:lnTo>
                  <a:pt x="6336857" y="4290154"/>
                </a:lnTo>
                <a:lnTo>
                  <a:pt x="6336857" y="4293021"/>
                </a:lnTo>
                <a:lnTo>
                  <a:pt x="0" y="4293021"/>
                </a:lnTo>
                <a:close/>
              </a:path>
            </a:pathLst>
          </a:custGeom>
        </p:spPr>
        <p:txBody>
          <a:bodyPr wrap="square">
            <a:noAutofit/>
          </a:bodyPr>
          <a:lstStyle/>
          <a:p>
            <a:endParaRPr lang="en-ZA"/>
          </a:p>
        </p:txBody>
      </p:sp>
    </p:spTree>
    <p:extLst>
      <p:ext uri="{BB962C8B-B14F-4D97-AF65-F5344CB8AC3E}">
        <p14:creationId xmlns:p14="http://schemas.microsoft.com/office/powerpoint/2010/main" val="2097945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 Oran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F899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20925196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 Gree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22863888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0098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37216536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 Grey">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882647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ivider Full colour Pink">
    <p:bg>
      <p:bgPr>
        <a:solidFill>
          <a:srgbClr val="C61B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ChangeAspect="1" noChangeArrowheads="1"/>
          </p:cNvPicPr>
          <p:nvPr userDrawn="1"/>
        </p:nvPicPr>
        <p:blipFill>
          <a:blip r:embed="rId2" cstate="print">
            <a:alphaModFix amt="10000"/>
            <a:extLst>
              <a:ext uri="{28A0092B-C50C-407E-A947-70E740481C1C}">
                <a14:useLocalDpi xmlns:a14="http://schemas.microsoft.com/office/drawing/2010/main" val="0"/>
              </a:ext>
            </a:extLst>
          </a:blip>
          <a:srcRect/>
          <a:stretch>
            <a:fillRect/>
          </a:stretch>
        </p:blipFill>
        <p:spPr bwMode="auto">
          <a:xfrm>
            <a:off x="9181105" y="3702206"/>
            <a:ext cx="12022352" cy="385308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a:spLocks noGrp="1" noRot="1" noMove="1" noResize="1" noEditPoints="1" noAdjustHandles="1" noChangeArrowheads="1" noChangeShapeType="1"/>
          </p:cNvSpPr>
          <p:nvPr userDrawn="1"/>
        </p:nvSpPr>
        <p:spPr>
          <a:xfrm>
            <a:off x="13590" y="11723"/>
            <a:ext cx="8403579" cy="6858000"/>
          </a:xfrm>
          <a:prstGeom prst="rect">
            <a:avLst/>
          </a:prstGeom>
          <a:gradFill>
            <a:gsLst>
              <a:gs pos="5000">
                <a:schemeClr val="tx2">
                  <a:lumMod val="50000"/>
                  <a:alpha val="14000"/>
                </a:schemeClr>
              </a:gs>
              <a:gs pos="62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7" name="Group 6">
            <a:extLst>
              <a:ext uri="{FF2B5EF4-FFF2-40B4-BE49-F238E27FC236}">
                <a16:creationId xmlns:a16="http://schemas.microsoft.com/office/drawing/2014/main" id="{2656F657-F571-9695-4939-E598308C8681}"/>
              </a:ext>
            </a:extLst>
          </p:cNvPr>
          <p:cNvGrpSpPr/>
          <p:nvPr userDrawn="1"/>
        </p:nvGrpSpPr>
        <p:grpSpPr>
          <a:xfrm>
            <a:off x="936125" y="3911222"/>
            <a:ext cx="6921678" cy="299546"/>
            <a:chOff x="4430102" y="3466960"/>
            <a:chExt cx="6921678" cy="299546"/>
          </a:xfrm>
        </p:grpSpPr>
        <p:cxnSp>
          <p:nvCxnSpPr>
            <p:cNvPr id="8" name="Straight Connector 7">
              <a:extLst>
                <a:ext uri="{FF2B5EF4-FFF2-40B4-BE49-F238E27FC236}">
                  <a16:creationId xmlns:a16="http://schemas.microsoft.com/office/drawing/2014/main" id="{08623E8E-DF17-E4F9-3C34-DCC47F7F1DAF}"/>
                </a:ext>
              </a:extLst>
            </p:cNvPr>
            <p:cNvCxnSpPr>
              <a:cxnSpLocks/>
            </p:cNvCxnSpPr>
            <p:nvPr/>
          </p:nvCxnSpPr>
          <p:spPr>
            <a:xfrm>
              <a:off x="4430102" y="3766506"/>
              <a:ext cx="6454736" cy="0"/>
            </a:xfrm>
            <a:prstGeom prst="line">
              <a:avLst/>
            </a:prstGeom>
            <a:ln w="19050">
              <a:solidFill>
                <a:srgbClr val="F8991D"/>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84C580B9-3C8F-6172-F197-425C14F22BC1}"/>
                </a:ext>
              </a:extLst>
            </p:cNvPr>
            <p:cNvCxnSpPr/>
            <p:nvPr/>
          </p:nvCxnSpPr>
          <p:spPr>
            <a:xfrm flipV="1">
              <a:off x="10879394" y="3466960"/>
              <a:ext cx="472386" cy="299546"/>
            </a:xfrm>
            <a:prstGeom prst="line">
              <a:avLst/>
            </a:prstGeom>
            <a:ln w="19050">
              <a:solidFill>
                <a:srgbClr val="F8991D"/>
              </a:solidFill>
            </a:ln>
            <a:effectLst/>
          </p:spPr>
          <p:style>
            <a:lnRef idx="2">
              <a:schemeClr val="accent1"/>
            </a:lnRef>
            <a:fillRef idx="0">
              <a:schemeClr val="accent1"/>
            </a:fillRef>
            <a:effectRef idx="1">
              <a:schemeClr val="accent1"/>
            </a:effectRef>
            <a:fontRef idx="minor">
              <a:schemeClr val="tx1"/>
            </a:fontRef>
          </p:style>
        </p:cxnSp>
      </p:grpSp>
      <p:sp>
        <p:nvSpPr>
          <p:cNvPr id="13" name="Text Placeholder 21">
            <a:extLst>
              <a:ext uri="{FF2B5EF4-FFF2-40B4-BE49-F238E27FC236}">
                <a16:creationId xmlns:a16="http://schemas.microsoft.com/office/drawing/2014/main" id="{E99253B5-8032-1085-C2C4-FD683424C53A}"/>
              </a:ext>
            </a:extLst>
          </p:cNvPr>
          <p:cNvSpPr>
            <a:spLocks noGrp="1"/>
          </p:cNvSpPr>
          <p:nvPr>
            <p:ph type="body" sz="quarter" idx="16" hasCustomPrompt="1"/>
          </p:nvPr>
        </p:nvSpPr>
        <p:spPr>
          <a:xfrm>
            <a:off x="861983" y="1109153"/>
            <a:ext cx="8066078" cy="2911637"/>
          </a:xfrm>
        </p:spPr>
        <p:txBody>
          <a:bodyPr anchor="b">
            <a:noAutofit/>
          </a:bodyPr>
          <a:lstStyle>
            <a:lvl1pPr marL="0">
              <a:lnSpc>
                <a:spcPts val="6000"/>
              </a:lnSpc>
              <a:buNone/>
              <a:defRPr sz="66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HERE</a:t>
            </a:r>
          </a:p>
        </p:txBody>
      </p:sp>
      <p:sp>
        <p:nvSpPr>
          <p:cNvPr id="15" name="Text Placeholder 14">
            <a:extLst>
              <a:ext uri="{FF2B5EF4-FFF2-40B4-BE49-F238E27FC236}">
                <a16:creationId xmlns:a16="http://schemas.microsoft.com/office/drawing/2014/main" id="{8DCDA892-B382-ED09-DED3-7E8D49D57A7B}"/>
              </a:ext>
            </a:extLst>
          </p:cNvPr>
          <p:cNvSpPr>
            <a:spLocks noGrp="1"/>
          </p:cNvSpPr>
          <p:nvPr>
            <p:ph type="body" sz="quarter" idx="17" hasCustomPrompt="1"/>
          </p:nvPr>
        </p:nvSpPr>
        <p:spPr>
          <a:xfrm>
            <a:off x="382163" y="266452"/>
            <a:ext cx="5181600" cy="498475"/>
          </a:xfrm>
        </p:spPr>
        <p:txBody>
          <a:bodyPr anchor="b">
            <a:normAutofit/>
          </a:bodyPr>
          <a:lstStyle>
            <a:lvl1pPr>
              <a:buNone/>
              <a:defRPr sz="18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SECTION CATEGORY</a:t>
            </a:r>
          </a:p>
        </p:txBody>
      </p:sp>
      <p:sp>
        <p:nvSpPr>
          <p:cNvPr id="16" name="Text Placeholder 14">
            <a:extLst>
              <a:ext uri="{FF2B5EF4-FFF2-40B4-BE49-F238E27FC236}">
                <a16:creationId xmlns:a16="http://schemas.microsoft.com/office/drawing/2014/main" id="{727BA045-E582-C3E5-0948-AF477F680471}"/>
              </a:ext>
            </a:extLst>
          </p:cNvPr>
          <p:cNvSpPr>
            <a:spLocks noGrp="1"/>
          </p:cNvSpPr>
          <p:nvPr>
            <p:ph type="body" sz="quarter" idx="18" hasCustomPrompt="1"/>
          </p:nvPr>
        </p:nvSpPr>
        <p:spPr>
          <a:xfrm>
            <a:off x="878240" y="4210768"/>
            <a:ext cx="5181600" cy="498475"/>
          </a:xfrm>
        </p:spPr>
        <p:txBody>
          <a:bodyPr anchor="b">
            <a:normAutofit/>
          </a:bodyPr>
          <a:lstStyle>
            <a:lvl1pPr>
              <a:buNone/>
              <a:defRPr sz="20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a:t>
            </a:r>
          </a:p>
        </p:txBody>
      </p:sp>
    </p:spTree>
    <p:extLst>
      <p:ext uri="{BB962C8B-B14F-4D97-AF65-F5344CB8AC3E}">
        <p14:creationId xmlns:p14="http://schemas.microsoft.com/office/powerpoint/2010/main" val="22927163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ivider Full colour Dark Blue">
    <p:bg>
      <p:bgPr>
        <a:solidFill>
          <a:srgbClr val="0258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ChangeAspect="1" noChangeArrowheads="1"/>
          </p:cNvPicPr>
          <p:nvPr userDrawn="1"/>
        </p:nvPicPr>
        <p:blipFill rotWithShape="1">
          <a:blip r:embed="rId2" cstate="print">
            <a:alphaModFix amt="5000"/>
            <a:extLst>
              <a:ext uri="{28A0092B-C50C-407E-A947-70E740481C1C}">
                <a14:useLocalDpi xmlns:a14="http://schemas.microsoft.com/office/drawing/2010/main" val="0"/>
              </a:ext>
            </a:extLst>
          </a:blip>
          <a:srcRect r="74425" b="18097"/>
          <a:stretch>
            <a:fillRect/>
          </a:stretch>
        </p:blipFill>
        <p:spPr bwMode="auto">
          <a:xfrm>
            <a:off x="9117310" y="3702206"/>
            <a:ext cx="3074689"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721" y="0"/>
            <a:ext cx="12191999" cy="6858000"/>
          </a:xfrm>
          <a:prstGeom prst="rect">
            <a:avLst/>
          </a:prstGeom>
          <a:gradFill>
            <a:gsLst>
              <a:gs pos="5000">
                <a:schemeClr val="tx2">
                  <a:lumMod val="50000"/>
                  <a:alpha val="48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7" name="Group 6">
            <a:extLst>
              <a:ext uri="{FF2B5EF4-FFF2-40B4-BE49-F238E27FC236}">
                <a16:creationId xmlns:a16="http://schemas.microsoft.com/office/drawing/2014/main" id="{847C9176-307E-49C7-54D7-5678240B6507}"/>
              </a:ext>
            </a:extLst>
          </p:cNvPr>
          <p:cNvGrpSpPr/>
          <p:nvPr userDrawn="1"/>
        </p:nvGrpSpPr>
        <p:grpSpPr>
          <a:xfrm>
            <a:off x="1002404" y="3770562"/>
            <a:ext cx="6921678" cy="299546"/>
            <a:chOff x="4430102" y="3466960"/>
            <a:chExt cx="6921678" cy="299546"/>
          </a:xfrm>
        </p:grpSpPr>
        <p:cxnSp>
          <p:nvCxnSpPr>
            <p:cNvPr id="8" name="Straight Connector 7">
              <a:extLst>
                <a:ext uri="{FF2B5EF4-FFF2-40B4-BE49-F238E27FC236}">
                  <a16:creationId xmlns:a16="http://schemas.microsoft.com/office/drawing/2014/main" id="{AD9E8FB0-A2C0-93A8-31E0-B2BF4A9DDA0D}"/>
                </a:ext>
              </a:extLst>
            </p:cNvPr>
            <p:cNvCxnSpPr>
              <a:cxnSpLocks/>
            </p:cNvCxnSpPr>
            <p:nvPr/>
          </p:nvCxnSpPr>
          <p:spPr>
            <a:xfrm>
              <a:off x="4430102" y="3766506"/>
              <a:ext cx="645473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5AF109AB-CF9F-65CC-1406-DA2D2183EC93}"/>
                </a:ext>
              </a:extLst>
            </p:cNvPr>
            <p:cNvCxnSpPr/>
            <p:nvPr/>
          </p:nvCxnSpPr>
          <p:spPr>
            <a:xfrm flipV="1">
              <a:off x="10879394"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6" name="Text Placeholder 21">
            <a:extLst>
              <a:ext uri="{FF2B5EF4-FFF2-40B4-BE49-F238E27FC236}">
                <a16:creationId xmlns:a16="http://schemas.microsoft.com/office/drawing/2014/main" id="{4349A829-30C6-2D87-B245-8FD0F540416F}"/>
              </a:ext>
            </a:extLst>
          </p:cNvPr>
          <p:cNvSpPr>
            <a:spLocks noGrp="1"/>
          </p:cNvSpPr>
          <p:nvPr>
            <p:ph type="body" sz="quarter" idx="16" hasCustomPrompt="1"/>
          </p:nvPr>
        </p:nvSpPr>
        <p:spPr>
          <a:xfrm>
            <a:off x="861983" y="1109153"/>
            <a:ext cx="8066078" cy="2911637"/>
          </a:xfrm>
        </p:spPr>
        <p:txBody>
          <a:bodyPr anchor="b">
            <a:noAutofit/>
          </a:bodyPr>
          <a:lstStyle>
            <a:lvl1pPr marL="0">
              <a:lnSpc>
                <a:spcPts val="6000"/>
              </a:lnSpc>
              <a:buNone/>
              <a:defRPr sz="6600" b="1">
                <a:solidFill>
                  <a:srgbClr val="B8CE33"/>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HERE</a:t>
            </a:r>
          </a:p>
        </p:txBody>
      </p:sp>
      <p:sp>
        <p:nvSpPr>
          <p:cNvPr id="17" name="Text Placeholder 14">
            <a:extLst>
              <a:ext uri="{FF2B5EF4-FFF2-40B4-BE49-F238E27FC236}">
                <a16:creationId xmlns:a16="http://schemas.microsoft.com/office/drawing/2014/main" id="{F250386D-2E62-BE0D-E7E6-D6971448EA9A}"/>
              </a:ext>
            </a:extLst>
          </p:cNvPr>
          <p:cNvSpPr>
            <a:spLocks noGrp="1"/>
          </p:cNvSpPr>
          <p:nvPr>
            <p:ph type="body" sz="quarter" idx="17" hasCustomPrompt="1"/>
          </p:nvPr>
        </p:nvSpPr>
        <p:spPr>
          <a:xfrm>
            <a:off x="382163" y="266452"/>
            <a:ext cx="5181600" cy="498475"/>
          </a:xfrm>
        </p:spPr>
        <p:txBody>
          <a:bodyPr anchor="b">
            <a:normAutofit/>
          </a:bodyPr>
          <a:lstStyle>
            <a:lvl1pPr>
              <a:buNone/>
              <a:defRPr sz="1800">
                <a:solidFill>
                  <a:srgbClr val="B8CE33"/>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SECTION CATEGORY</a:t>
            </a:r>
          </a:p>
        </p:txBody>
      </p:sp>
      <p:sp>
        <p:nvSpPr>
          <p:cNvPr id="18" name="Text Placeholder 14">
            <a:extLst>
              <a:ext uri="{FF2B5EF4-FFF2-40B4-BE49-F238E27FC236}">
                <a16:creationId xmlns:a16="http://schemas.microsoft.com/office/drawing/2014/main" id="{A70603B6-51C4-6C02-1BDB-512C7CC8940A}"/>
              </a:ext>
            </a:extLst>
          </p:cNvPr>
          <p:cNvSpPr>
            <a:spLocks noGrp="1"/>
          </p:cNvSpPr>
          <p:nvPr>
            <p:ph type="body" sz="quarter" idx="18" hasCustomPrompt="1"/>
          </p:nvPr>
        </p:nvSpPr>
        <p:spPr>
          <a:xfrm>
            <a:off x="878240" y="4210768"/>
            <a:ext cx="5181600" cy="498475"/>
          </a:xfrm>
        </p:spPr>
        <p:txBody>
          <a:bodyPr anchor="b">
            <a:normAutofit/>
          </a:bodyPr>
          <a:lstStyle>
            <a:lvl1pPr>
              <a:buNone/>
              <a:defRPr sz="2000">
                <a:solidFill>
                  <a:srgbClr val="B8CE33"/>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a:t>
            </a:r>
          </a:p>
        </p:txBody>
      </p:sp>
    </p:spTree>
    <p:extLst>
      <p:ext uri="{BB962C8B-B14F-4D97-AF65-F5344CB8AC3E}">
        <p14:creationId xmlns:p14="http://schemas.microsoft.com/office/powerpoint/2010/main" val="4338943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ivider Full colour Orange">
    <p:bg>
      <p:bgPr>
        <a:solidFill>
          <a:srgbClr val="F8991D"/>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ChangeAspect="1" noChangeArrowheads="1"/>
          </p:cNvPicPr>
          <p:nvPr userDrawn="1"/>
        </p:nvPicPr>
        <p:blipFill rotWithShape="1">
          <a:blip r:embed="rId2" cstate="print">
            <a:alphaModFix amt="23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7" name="Group 6">
            <a:extLst>
              <a:ext uri="{FF2B5EF4-FFF2-40B4-BE49-F238E27FC236}">
                <a16:creationId xmlns:a16="http://schemas.microsoft.com/office/drawing/2014/main" id="{845856AE-0FBF-26F4-45B1-91B63E7B6930}"/>
              </a:ext>
            </a:extLst>
          </p:cNvPr>
          <p:cNvGrpSpPr/>
          <p:nvPr userDrawn="1"/>
        </p:nvGrpSpPr>
        <p:grpSpPr>
          <a:xfrm>
            <a:off x="1002404" y="3770562"/>
            <a:ext cx="6921678" cy="299546"/>
            <a:chOff x="4430102" y="3466960"/>
            <a:chExt cx="6921678" cy="299546"/>
          </a:xfrm>
        </p:grpSpPr>
        <p:cxnSp>
          <p:nvCxnSpPr>
            <p:cNvPr id="8" name="Straight Connector 7">
              <a:extLst>
                <a:ext uri="{FF2B5EF4-FFF2-40B4-BE49-F238E27FC236}">
                  <a16:creationId xmlns:a16="http://schemas.microsoft.com/office/drawing/2014/main" id="{8C220EE0-8561-6873-A989-39405B951F67}"/>
                </a:ext>
              </a:extLst>
            </p:cNvPr>
            <p:cNvCxnSpPr>
              <a:cxnSpLocks/>
            </p:cNvCxnSpPr>
            <p:nvPr/>
          </p:nvCxnSpPr>
          <p:spPr>
            <a:xfrm>
              <a:off x="4430102" y="3766506"/>
              <a:ext cx="645473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A7F6F3E0-270D-0FF2-81A7-FEECD434472A}"/>
                </a:ext>
              </a:extLst>
            </p:cNvPr>
            <p:cNvCxnSpPr/>
            <p:nvPr/>
          </p:nvCxnSpPr>
          <p:spPr>
            <a:xfrm flipV="1">
              <a:off x="10879394"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3" name="Group 12">
            <a:extLst>
              <a:ext uri="{FF2B5EF4-FFF2-40B4-BE49-F238E27FC236}">
                <a16:creationId xmlns:a16="http://schemas.microsoft.com/office/drawing/2014/main" id="{C44A7883-0EF8-12C9-97C8-8CA076B687C7}"/>
              </a:ext>
            </a:extLst>
          </p:cNvPr>
          <p:cNvGrpSpPr/>
          <p:nvPr userDrawn="1"/>
        </p:nvGrpSpPr>
        <p:grpSpPr>
          <a:xfrm>
            <a:off x="936125" y="3911222"/>
            <a:ext cx="6921678" cy="299546"/>
            <a:chOff x="4430102" y="3466960"/>
            <a:chExt cx="6921678" cy="299546"/>
          </a:xfrm>
        </p:grpSpPr>
        <p:cxnSp>
          <p:nvCxnSpPr>
            <p:cNvPr id="14" name="Straight Connector 13">
              <a:extLst>
                <a:ext uri="{FF2B5EF4-FFF2-40B4-BE49-F238E27FC236}">
                  <a16:creationId xmlns:a16="http://schemas.microsoft.com/office/drawing/2014/main" id="{017E7502-E942-F1F1-40F2-C9242F48172D}"/>
                </a:ext>
              </a:extLst>
            </p:cNvPr>
            <p:cNvCxnSpPr>
              <a:cxnSpLocks/>
            </p:cNvCxnSpPr>
            <p:nvPr/>
          </p:nvCxnSpPr>
          <p:spPr>
            <a:xfrm>
              <a:off x="4430102" y="3766506"/>
              <a:ext cx="6454736" cy="0"/>
            </a:xfrm>
            <a:prstGeom prst="line">
              <a:avLst/>
            </a:prstGeom>
            <a:ln w="19050">
              <a:solidFill>
                <a:srgbClr val="F8991D"/>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452AB3B1-8495-AC04-DBC3-49FAEDF09B56}"/>
                </a:ext>
              </a:extLst>
            </p:cNvPr>
            <p:cNvCxnSpPr/>
            <p:nvPr/>
          </p:nvCxnSpPr>
          <p:spPr>
            <a:xfrm flipV="1">
              <a:off x="10879394" y="3466960"/>
              <a:ext cx="472386" cy="299546"/>
            </a:xfrm>
            <a:prstGeom prst="line">
              <a:avLst/>
            </a:prstGeom>
            <a:ln w="19050">
              <a:solidFill>
                <a:srgbClr val="F8991D"/>
              </a:solidFill>
            </a:ln>
            <a:effectLst/>
          </p:spPr>
          <p:style>
            <a:lnRef idx="2">
              <a:schemeClr val="accent1"/>
            </a:lnRef>
            <a:fillRef idx="0">
              <a:schemeClr val="accent1"/>
            </a:fillRef>
            <a:effectRef idx="1">
              <a:schemeClr val="accent1"/>
            </a:effectRef>
            <a:fontRef idx="minor">
              <a:schemeClr val="tx1"/>
            </a:fontRef>
          </p:style>
        </p:cxnSp>
      </p:grpSp>
      <p:sp>
        <p:nvSpPr>
          <p:cNvPr id="16" name="Text Placeholder 21">
            <a:extLst>
              <a:ext uri="{FF2B5EF4-FFF2-40B4-BE49-F238E27FC236}">
                <a16:creationId xmlns:a16="http://schemas.microsoft.com/office/drawing/2014/main" id="{BB27DA04-0948-BBA3-7542-3471BE9451FA}"/>
              </a:ext>
            </a:extLst>
          </p:cNvPr>
          <p:cNvSpPr>
            <a:spLocks noGrp="1"/>
          </p:cNvSpPr>
          <p:nvPr>
            <p:ph type="body" sz="quarter" idx="16" hasCustomPrompt="1"/>
          </p:nvPr>
        </p:nvSpPr>
        <p:spPr>
          <a:xfrm>
            <a:off x="861983" y="1109153"/>
            <a:ext cx="8066078" cy="2911637"/>
          </a:xfrm>
        </p:spPr>
        <p:txBody>
          <a:bodyPr anchor="b">
            <a:noAutofit/>
          </a:bodyPr>
          <a:lstStyle>
            <a:lvl1pPr marL="0">
              <a:lnSpc>
                <a:spcPts val="6000"/>
              </a:lnSpc>
              <a:buNone/>
              <a:defRPr sz="6600" b="1">
                <a:solidFill>
                  <a:schemeClr val="tx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HERE</a:t>
            </a:r>
          </a:p>
        </p:txBody>
      </p:sp>
      <p:sp>
        <p:nvSpPr>
          <p:cNvPr id="17" name="Text Placeholder 14">
            <a:extLst>
              <a:ext uri="{FF2B5EF4-FFF2-40B4-BE49-F238E27FC236}">
                <a16:creationId xmlns:a16="http://schemas.microsoft.com/office/drawing/2014/main" id="{92E72F00-4302-A827-0B61-9216413FC159}"/>
              </a:ext>
            </a:extLst>
          </p:cNvPr>
          <p:cNvSpPr>
            <a:spLocks noGrp="1"/>
          </p:cNvSpPr>
          <p:nvPr>
            <p:ph type="body" sz="quarter" idx="17" hasCustomPrompt="1"/>
          </p:nvPr>
        </p:nvSpPr>
        <p:spPr>
          <a:xfrm>
            <a:off x="382163" y="266452"/>
            <a:ext cx="5181600" cy="498475"/>
          </a:xfrm>
        </p:spPr>
        <p:txBody>
          <a:bodyPr anchor="b">
            <a:normAutofit/>
          </a:bodyPr>
          <a:lstStyle>
            <a:lvl1pPr>
              <a:buNone/>
              <a:defRPr sz="1800">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SECTION CATEGORY</a:t>
            </a:r>
          </a:p>
        </p:txBody>
      </p:sp>
      <p:sp>
        <p:nvSpPr>
          <p:cNvPr id="18" name="Text Placeholder 14">
            <a:extLst>
              <a:ext uri="{FF2B5EF4-FFF2-40B4-BE49-F238E27FC236}">
                <a16:creationId xmlns:a16="http://schemas.microsoft.com/office/drawing/2014/main" id="{A16325E8-246C-068B-360C-60BC5B8936F4}"/>
              </a:ext>
            </a:extLst>
          </p:cNvPr>
          <p:cNvSpPr>
            <a:spLocks noGrp="1"/>
          </p:cNvSpPr>
          <p:nvPr>
            <p:ph type="body" sz="quarter" idx="18" hasCustomPrompt="1"/>
          </p:nvPr>
        </p:nvSpPr>
        <p:spPr>
          <a:xfrm>
            <a:off x="878240" y="4210768"/>
            <a:ext cx="5181600" cy="498475"/>
          </a:xfrm>
        </p:spPr>
        <p:txBody>
          <a:bodyPr anchor="b">
            <a:normAutofit/>
          </a:bodyPr>
          <a:lstStyle>
            <a:lvl1pPr>
              <a:buNone/>
              <a:defRPr sz="2000">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a:t>
            </a:r>
          </a:p>
        </p:txBody>
      </p:sp>
    </p:spTree>
    <p:extLst>
      <p:ext uri="{BB962C8B-B14F-4D97-AF65-F5344CB8AC3E}">
        <p14:creationId xmlns:p14="http://schemas.microsoft.com/office/powerpoint/2010/main" val="28758534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Full colour light Blue">
    <p:bg>
      <p:bgPr>
        <a:solidFill>
          <a:srgbClr val="0097C5"/>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ChangeAspect="1" noChangeArrowheads="1"/>
          </p:cNvPicPr>
          <p:nvPr userDrawn="1"/>
        </p:nvPicPr>
        <p:blipFill rotWithShape="1">
          <a:blip r:embed="rId2" cstate="print">
            <a:alphaModFix amt="23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7" name="Group 6">
            <a:extLst>
              <a:ext uri="{FF2B5EF4-FFF2-40B4-BE49-F238E27FC236}">
                <a16:creationId xmlns:a16="http://schemas.microsoft.com/office/drawing/2014/main" id="{845856AE-0FBF-26F4-45B1-91B63E7B6930}"/>
              </a:ext>
            </a:extLst>
          </p:cNvPr>
          <p:cNvGrpSpPr/>
          <p:nvPr userDrawn="1"/>
        </p:nvGrpSpPr>
        <p:grpSpPr>
          <a:xfrm>
            <a:off x="1002404" y="3770562"/>
            <a:ext cx="6921678" cy="299546"/>
            <a:chOff x="4430102" y="3466960"/>
            <a:chExt cx="6921678" cy="299546"/>
          </a:xfrm>
        </p:grpSpPr>
        <p:cxnSp>
          <p:nvCxnSpPr>
            <p:cNvPr id="8" name="Straight Connector 7">
              <a:extLst>
                <a:ext uri="{FF2B5EF4-FFF2-40B4-BE49-F238E27FC236}">
                  <a16:creationId xmlns:a16="http://schemas.microsoft.com/office/drawing/2014/main" id="{8C220EE0-8561-6873-A989-39405B951F67}"/>
                </a:ext>
              </a:extLst>
            </p:cNvPr>
            <p:cNvCxnSpPr>
              <a:cxnSpLocks/>
            </p:cNvCxnSpPr>
            <p:nvPr/>
          </p:nvCxnSpPr>
          <p:spPr>
            <a:xfrm>
              <a:off x="4430102" y="3766506"/>
              <a:ext cx="645473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A7F6F3E0-270D-0FF2-81A7-FEECD434472A}"/>
                </a:ext>
              </a:extLst>
            </p:cNvPr>
            <p:cNvCxnSpPr/>
            <p:nvPr/>
          </p:nvCxnSpPr>
          <p:spPr>
            <a:xfrm flipV="1">
              <a:off x="10879394"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5" name="Text Placeholder 21">
            <a:extLst>
              <a:ext uri="{FF2B5EF4-FFF2-40B4-BE49-F238E27FC236}">
                <a16:creationId xmlns:a16="http://schemas.microsoft.com/office/drawing/2014/main" id="{D1ED033A-245D-25BE-00CF-9273E4A26FB6}"/>
              </a:ext>
            </a:extLst>
          </p:cNvPr>
          <p:cNvSpPr>
            <a:spLocks noGrp="1"/>
          </p:cNvSpPr>
          <p:nvPr>
            <p:ph type="body" sz="quarter" idx="16" hasCustomPrompt="1"/>
          </p:nvPr>
        </p:nvSpPr>
        <p:spPr>
          <a:xfrm>
            <a:off x="861983" y="1109153"/>
            <a:ext cx="8066078" cy="2911637"/>
          </a:xfrm>
        </p:spPr>
        <p:txBody>
          <a:bodyPr anchor="b">
            <a:noAutofit/>
          </a:bodyPr>
          <a:lstStyle>
            <a:lvl1pPr marL="0">
              <a:lnSpc>
                <a:spcPts val="6000"/>
              </a:lnSpc>
              <a:buNone/>
              <a:defRPr sz="66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HERE</a:t>
            </a:r>
          </a:p>
        </p:txBody>
      </p:sp>
      <p:sp>
        <p:nvSpPr>
          <p:cNvPr id="16" name="Text Placeholder 14">
            <a:extLst>
              <a:ext uri="{FF2B5EF4-FFF2-40B4-BE49-F238E27FC236}">
                <a16:creationId xmlns:a16="http://schemas.microsoft.com/office/drawing/2014/main" id="{AA1B4BF6-68F7-6041-DB2C-D1B52197E21F}"/>
              </a:ext>
            </a:extLst>
          </p:cNvPr>
          <p:cNvSpPr>
            <a:spLocks noGrp="1"/>
          </p:cNvSpPr>
          <p:nvPr>
            <p:ph type="body" sz="quarter" idx="17" hasCustomPrompt="1"/>
          </p:nvPr>
        </p:nvSpPr>
        <p:spPr>
          <a:xfrm>
            <a:off x="382163" y="266452"/>
            <a:ext cx="5181600" cy="498475"/>
          </a:xfrm>
        </p:spPr>
        <p:txBody>
          <a:bodyPr anchor="b">
            <a:normAutofit/>
          </a:bodyPr>
          <a:lstStyle>
            <a:lvl1pPr>
              <a:buNone/>
              <a:defRPr sz="18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SECTION CATEGORY</a:t>
            </a:r>
          </a:p>
        </p:txBody>
      </p:sp>
      <p:sp>
        <p:nvSpPr>
          <p:cNvPr id="17" name="Text Placeholder 14">
            <a:extLst>
              <a:ext uri="{FF2B5EF4-FFF2-40B4-BE49-F238E27FC236}">
                <a16:creationId xmlns:a16="http://schemas.microsoft.com/office/drawing/2014/main" id="{46D57762-C9EA-2DBB-7CAB-BA36EABEE153}"/>
              </a:ext>
            </a:extLst>
          </p:cNvPr>
          <p:cNvSpPr>
            <a:spLocks noGrp="1"/>
          </p:cNvSpPr>
          <p:nvPr>
            <p:ph type="body" sz="quarter" idx="18" hasCustomPrompt="1"/>
          </p:nvPr>
        </p:nvSpPr>
        <p:spPr>
          <a:xfrm>
            <a:off x="878240" y="4210768"/>
            <a:ext cx="5181600" cy="498475"/>
          </a:xfrm>
        </p:spPr>
        <p:txBody>
          <a:bodyPr anchor="b">
            <a:normAutofit/>
          </a:bodyPr>
          <a:lstStyle>
            <a:lvl1pPr>
              <a:buNone/>
              <a:defRPr sz="20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a:t>
            </a:r>
          </a:p>
        </p:txBody>
      </p:sp>
    </p:spTree>
    <p:extLst>
      <p:ext uri="{BB962C8B-B14F-4D97-AF65-F5344CB8AC3E}">
        <p14:creationId xmlns:p14="http://schemas.microsoft.com/office/powerpoint/2010/main" val="29998528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Full colour Green">
    <p:bg>
      <p:bgPr>
        <a:solidFill>
          <a:srgbClr val="B8CE33"/>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ChangeAspect="1" noChangeArrowheads="1"/>
          </p:cNvPicPr>
          <p:nvPr userDrawn="1"/>
        </p:nvPicPr>
        <p:blipFill rotWithShape="1">
          <a:blip r:embed="rId2" cstate="print">
            <a:alphaModFix amt="23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37106" y="0"/>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7" name="Group 6">
            <a:extLst>
              <a:ext uri="{FF2B5EF4-FFF2-40B4-BE49-F238E27FC236}">
                <a16:creationId xmlns:a16="http://schemas.microsoft.com/office/drawing/2014/main" id="{762B1FE8-26FD-7334-7D4E-BE2DDBB8C186}"/>
              </a:ext>
            </a:extLst>
          </p:cNvPr>
          <p:cNvGrpSpPr/>
          <p:nvPr userDrawn="1"/>
        </p:nvGrpSpPr>
        <p:grpSpPr>
          <a:xfrm>
            <a:off x="1002404" y="3770562"/>
            <a:ext cx="6921678" cy="299546"/>
            <a:chOff x="4430102" y="3466960"/>
            <a:chExt cx="6921678" cy="299546"/>
          </a:xfrm>
        </p:grpSpPr>
        <p:cxnSp>
          <p:nvCxnSpPr>
            <p:cNvPr id="8" name="Straight Connector 7">
              <a:extLst>
                <a:ext uri="{FF2B5EF4-FFF2-40B4-BE49-F238E27FC236}">
                  <a16:creationId xmlns:a16="http://schemas.microsoft.com/office/drawing/2014/main" id="{08EE2AF1-2372-48CF-3E20-6F4111190CC7}"/>
                </a:ext>
              </a:extLst>
            </p:cNvPr>
            <p:cNvCxnSpPr>
              <a:cxnSpLocks/>
            </p:cNvCxnSpPr>
            <p:nvPr/>
          </p:nvCxnSpPr>
          <p:spPr>
            <a:xfrm>
              <a:off x="4430102" y="3766506"/>
              <a:ext cx="6454736" cy="0"/>
            </a:xfrm>
            <a:prstGeom prst="line">
              <a:avLst/>
            </a:prstGeom>
            <a:ln w="19050">
              <a:solidFill>
                <a:srgbClr val="025870"/>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5C687010-9103-50D8-6BD1-08C34A36B35D}"/>
                </a:ext>
              </a:extLst>
            </p:cNvPr>
            <p:cNvCxnSpPr/>
            <p:nvPr/>
          </p:nvCxnSpPr>
          <p:spPr>
            <a:xfrm flipV="1">
              <a:off x="10879394" y="3466960"/>
              <a:ext cx="472386" cy="299546"/>
            </a:xfrm>
            <a:prstGeom prst="line">
              <a:avLst/>
            </a:prstGeom>
            <a:ln w="19050">
              <a:solidFill>
                <a:srgbClr val="025870"/>
              </a:solidFill>
            </a:ln>
            <a:effectLst/>
          </p:spPr>
          <p:style>
            <a:lnRef idx="2">
              <a:schemeClr val="accent1"/>
            </a:lnRef>
            <a:fillRef idx="0">
              <a:schemeClr val="accent1"/>
            </a:fillRef>
            <a:effectRef idx="1">
              <a:schemeClr val="accent1"/>
            </a:effectRef>
            <a:fontRef idx="minor">
              <a:schemeClr val="tx1"/>
            </a:fontRef>
          </p:style>
        </p:cxnSp>
      </p:grpSp>
      <p:sp>
        <p:nvSpPr>
          <p:cNvPr id="16" name="Text Placeholder 21">
            <a:extLst>
              <a:ext uri="{FF2B5EF4-FFF2-40B4-BE49-F238E27FC236}">
                <a16:creationId xmlns:a16="http://schemas.microsoft.com/office/drawing/2014/main" id="{6FB60545-99F5-B7B4-827D-E1ACD4B2466F}"/>
              </a:ext>
            </a:extLst>
          </p:cNvPr>
          <p:cNvSpPr>
            <a:spLocks noGrp="1"/>
          </p:cNvSpPr>
          <p:nvPr>
            <p:ph type="body" sz="quarter" idx="16" hasCustomPrompt="1"/>
          </p:nvPr>
        </p:nvSpPr>
        <p:spPr>
          <a:xfrm>
            <a:off x="861983" y="1109153"/>
            <a:ext cx="8066078" cy="2911637"/>
          </a:xfrm>
        </p:spPr>
        <p:txBody>
          <a:bodyPr anchor="b">
            <a:noAutofit/>
          </a:bodyPr>
          <a:lstStyle>
            <a:lvl1pPr marL="0">
              <a:lnSpc>
                <a:spcPts val="6000"/>
              </a:lnSpc>
              <a:buNone/>
              <a:defRPr sz="6600" b="1">
                <a:solidFill>
                  <a:srgbClr val="025870"/>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HERE</a:t>
            </a:r>
          </a:p>
        </p:txBody>
      </p:sp>
      <p:sp>
        <p:nvSpPr>
          <p:cNvPr id="17" name="Text Placeholder 14">
            <a:extLst>
              <a:ext uri="{FF2B5EF4-FFF2-40B4-BE49-F238E27FC236}">
                <a16:creationId xmlns:a16="http://schemas.microsoft.com/office/drawing/2014/main" id="{6413F03E-3E63-917F-4BE2-EFB9B1CBF397}"/>
              </a:ext>
            </a:extLst>
          </p:cNvPr>
          <p:cNvSpPr>
            <a:spLocks noGrp="1"/>
          </p:cNvSpPr>
          <p:nvPr>
            <p:ph type="body" sz="quarter" idx="17" hasCustomPrompt="1"/>
          </p:nvPr>
        </p:nvSpPr>
        <p:spPr>
          <a:xfrm>
            <a:off x="382163" y="266452"/>
            <a:ext cx="5181600" cy="498475"/>
          </a:xfrm>
        </p:spPr>
        <p:txBody>
          <a:bodyPr anchor="b">
            <a:normAutofit/>
          </a:bodyPr>
          <a:lstStyle>
            <a:lvl1pPr>
              <a:buNone/>
              <a:defRPr sz="1800">
                <a:solidFill>
                  <a:srgbClr val="025870"/>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SECTION CATEGORY</a:t>
            </a:r>
          </a:p>
        </p:txBody>
      </p:sp>
      <p:sp>
        <p:nvSpPr>
          <p:cNvPr id="18" name="Text Placeholder 14">
            <a:extLst>
              <a:ext uri="{FF2B5EF4-FFF2-40B4-BE49-F238E27FC236}">
                <a16:creationId xmlns:a16="http://schemas.microsoft.com/office/drawing/2014/main" id="{F3350D9C-0CC4-5559-A8C1-B0E14BE51AF9}"/>
              </a:ext>
            </a:extLst>
          </p:cNvPr>
          <p:cNvSpPr>
            <a:spLocks noGrp="1"/>
          </p:cNvSpPr>
          <p:nvPr>
            <p:ph type="body" sz="quarter" idx="18" hasCustomPrompt="1"/>
          </p:nvPr>
        </p:nvSpPr>
        <p:spPr>
          <a:xfrm>
            <a:off x="878240" y="4210768"/>
            <a:ext cx="5181600" cy="498475"/>
          </a:xfrm>
        </p:spPr>
        <p:txBody>
          <a:bodyPr anchor="b">
            <a:normAutofit/>
          </a:bodyPr>
          <a:lstStyle>
            <a:lvl1pPr>
              <a:buNone/>
              <a:defRPr sz="2000">
                <a:solidFill>
                  <a:srgbClr val="025870"/>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SUB TITLE</a:t>
            </a:r>
          </a:p>
        </p:txBody>
      </p:sp>
    </p:spTree>
    <p:extLst>
      <p:ext uri="{BB962C8B-B14F-4D97-AF65-F5344CB8AC3E}">
        <p14:creationId xmlns:p14="http://schemas.microsoft.com/office/powerpoint/2010/main" val="3326154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with Sidebar - Dark blu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A410E18-E37A-7770-C8EB-340C137DDBB3}"/>
              </a:ext>
            </a:extLst>
          </p:cNvPr>
          <p:cNvSpPr>
            <a:spLocks noGrp="1"/>
          </p:cNvSpPr>
          <p:nvPr>
            <p:ph type="pic" sz="quarter" idx="11"/>
          </p:nvPr>
        </p:nvSpPr>
        <p:spPr>
          <a:xfrm>
            <a:off x="3086325" y="0"/>
            <a:ext cx="9105675" cy="6858227"/>
          </a:xfrm>
          <a:custGeom>
            <a:avLst/>
            <a:gdLst>
              <a:gd name="csX0" fmla="*/ 685575 w 9105675"/>
              <a:gd name="csY0" fmla="*/ 0 h 6858227"/>
              <a:gd name="csX1" fmla="*/ 9105675 w 9105675"/>
              <a:gd name="csY1" fmla="*/ 0 h 6858227"/>
              <a:gd name="csX2" fmla="*/ 9105675 w 9105675"/>
              <a:gd name="csY2" fmla="*/ 6858000 h 6858227"/>
              <a:gd name="csX3" fmla="*/ 940984 w 9105675"/>
              <a:gd name="csY3" fmla="*/ 6858000 h 6858227"/>
              <a:gd name="csX4" fmla="*/ 940743 w 9105675"/>
              <a:gd name="csY4" fmla="*/ 6858227 h 6858227"/>
              <a:gd name="csX5" fmla="*/ 0 w 9105675"/>
              <a:gd name="csY5" fmla="*/ 6858227 h 6858227"/>
              <a:gd name="csX6" fmla="*/ 685575 w 9105675"/>
              <a:gd name="csY6" fmla="*/ 6213407 h 685822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105675" h="6858227">
                <a:moveTo>
                  <a:pt x="685575" y="0"/>
                </a:moveTo>
                <a:lnTo>
                  <a:pt x="9105675" y="0"/>
                </a:lnTo>
                <a:lnTo>
                  <a:pt x="9105675" y="6858000"/>
                </a:lnTo>
                <a:lnTo>
                  <a:pt x="940984" y="6858000"/>
                </a:lnTo>
                <a:lnTo>
                  <a:pt x="940743" y="6858227"/>
                </a:lnTo>
                <a:lnTo>
                  <a:pt x="0" y="6858227"/>
                </a:lnTo>
                <a:lnTo>
                  <a:pt x="685575" y="6213407"/>
                </a:lnTo>
                <a:close/>
              </a:path>
            </a:pathLst>
          </a:custGeom>
          <a:solidFill>
            <a:srgbClr val="ECEAE9"/>
          </a:solidFill>
        </p:spPr>
        <p:txBody>
          <a:bodyPr wrap="square">
            <a:noAutofit/>
          </a:bodyPr>
          <a:lstStyle/>
          <a:p>
            <a:endParaRPr lang="en-ZA"/>
          </a:p>
        </p:txBody>
      </p:sp>
      <p:sp>
        <p:nvSpPr>
          <p:cNvPr id="3" name="Rectangle: Single Corner Snipped 2">
            <a:extLst>
              <a:ext uri="{FF2B5EF4-FFF2-40B4-BE49-F238E27FC236}">
                <a16:creationId xmlns:a16="http://schemas.microsoft.com/office/drawing/2014/main" id="{2697DBBF-325A-660D-791E-74578104C33D}"/>
              </a:ext>
            </a:extLst>
          </p:cNvPr>
          <p:cNvSpPr/>
          <p:nvPr userDrawn="1"/>
        </p:nvSpPr>
        <p:spPr>
          <a:xfrm rot="10800000" flipH="1">
            <a:off x="0" y="0"/>
            <a:ext cx="3771901" cy="6858000"/>
          </a:xfrm>
          <a:prstGeom prst="snip1Rect">
            <a:avLst/>
          </a:prstGeom>
          <a:solidFill>
            <a:srgbClr val="02587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a:t>
            </a:fld>
            <a:endParaRPr lang="en-US" dirty="0"/>
          </a:p>
        </p:txBody>
      </p:sp>
      <p:pic>
        <p:nvPicPr>
          <p:cNvPr id="9" name="Picture 8" descr="A black background with white text&#10;&#10;AI-generated content may be incorrect.">
            <a:extLst>
              <a:ext uri="{FF2B5EF4-FFF2-40B4-BE49-F238E27FC236}">
                <a16:creationId xmlns:a16="http://schemas.microsoft.com/office/drawing/2014/main" id="{55A9C05A-16AE-FBC1-BFEE-DED21FF81553}"/>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rcRect r="81434" b="49072"/>
          <a:stretch>
            <a:fillRect/>
          </a:stretch>
        </p:blipFill>
        <p:spPr>
          <a:xfrm>
            <a:off x="2021655" y="5309636"/>
            <a:ext cx="1750246" cy="1548364"/>
          </a:xfrm>
          <a:prstGeom prst="rect">
            <a:avLst/>
          </a:prstGeom>
        </p:spPr>
      </p:pic>
      <p:grpSp>
        <p:nvGrpSpPr>
          <p:cNvPr id="12" name="Group 11">
            <a:extLst>
              <a:ext uri="{FF2B5EF4-FFF2-40B4-BE49-F238E27FC236}">
                <a16:creationId xmlns:a16="http://schemas.microsoft.com/office/drawing/2014/main" id="{BA50357C-3E04-F5D5-6416-41F3B9BF9B4D}"/>
              </a:ext>
            </a:extLst>
          </p:cNvPr>
          <p:cNvGrpSpPr/>
          <p:nvPr userDrawn="1"/>
        </p:nvGrpSpPr>
        <p:grpSpPr>
          <a:xfrm>
            <a:off x="372050" y="4094320"/>
            <a:ext cx="3017326" cy="236359"/>
            <a:chOff x="5183610" y="3466960"/>
            <a:chExt cx="3823965" cy="299546"/>
          </a:xfrm>
        </p:grpSpPr>
        <p:cxnSp>
          <p:nvCxnSpPr>
            <p:cNvPr id="13" name="Straight Connector 12">
              <a:extLst>
                <a:ext uri="{FF2B5EF4-FFF2-40B4-BE49-F238E27FC236}">
                  <a16:creationId xmlns:a16="http://schemas.microsoft.com/office/drawing/2014/main" id="{8B350998-8AFF-90B3-CEE0-344A783ABDD8}"/>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FD9CD3-A3F2-1C32-6E1B-695308D93522}"/>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46087" y="829225"/>
            <a:ext cx="2943289" cy="3498850"/>
          </a:xfrm>
        </p:spPr>
        <p:txBody>
          <a:bodyPr>
            <a:noAutofit/>
          </a:bodyPr>
          <a:lstStyle>
            <a:lvl1pPr marL="0">
              <a:buNone/>
              <a:defRPr sz="40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43679" y="4486770"/>
            <a:ext cx="2943289" cy="1180379"/>
          </a:xfrm>
        </p:spPr>
        <p:txBody>
          <a:bodyPr>
            <a:noAutofit/>
          </a:bodyPr>
          <a:lstStyle>
            <a:lvl1pPr marL="0">
              <a:lnSpc>
                <a:spcPts val="2600"/>
              </a:lnSpc>
              <a:buNone/>
              <a:defRPr sz="1600" b="0">
                <a:solidFill>
                  <a:schemeClr val="bg1"/>
                </a:solidFill>
                <a:latin typeface="Century Gothic" panose="020B0502020202020204" pitchFamily="34" charset="0"/>
              </a:defRPr>
            </a:lvl1pPr>
          </a:lstStyle>
          <a:p>
            <a:pPr lvl="0"/>
            <a:r>
              <a:rPr lang="en-US" dirty="0"/>
              <a:t>Sub-section headline description to go here, opening statement</a:t>
            </a:r>
            <a:endParaRPr lang="en-ZA" dirty="0"/>
          </a:p>
        </p:txBody>
      </p:sp>
    </p:spTree>
    <p:extLst>
      <p:ext uri="{BB962C8B-B14F-4D97-AF65-F5344CB8AC3E}">
        <p14:creationId xmlns:p14="http://schemas.microsoft.com/office/powerpoint/2010/main" val="20885347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hort Title Green">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EB6F791-521D-8B36-EFB6-18884C98EC39}"/>
              </a:ext>
            </a:extLst>
          </p:cNvPr>
          <p:cNvSpPr/>
          <p:nvPr userDrawn="1"/>
        </p:nvSpPr>
        <p:spPr>
          <a:xfrm>
            <a:off x="0" y="3506332"/>
            <a:ext cx="12192000" cy="3351668"/>
          </a:xfrm>
          <a:custGeom>
            <a:avLst/>
            <a:gdLst>
              <a:gd name="connsiteX0" fmla="*/ 7350656 w 12192000"/>
              <a:gd name="connsiteY0" fmla="*/ 0 h 3351668"/>
              <a:gd name="connsiteX1" fmla="*/ 12192000 w 12192000"/>
              <a:gd name="connsiteY1" fmla="*/ 0 h 3351668"/>
              <a:gd name="connsiteX2" fmla="*/ 12192000 w 12192000"/>
              <a:gd name="connsiteY2" fmla="*/ 777032 h 3351668"/>
              <a:gd name="connsiteX3" fmla="*/ 12192000 w 12192000"/>
              <a:gd name="connsiteY3" fmla="*/ 783131 h 3351668"/>
              <a:gd name="connsiteX4" fmla="*/ 12192000 w 12192000"/>
              <a:gd name="connsiteY4" fmla="*/ 3351668 h 3351668"/>
              <a:gd name="connsiteX5" fmla="*/ 0 w 12192000"/>
              <a:gd name="connsiteY5" fmla="*/ 3351668 h 3351668"/>
              <a:gd name="connsiteX6" fmla="*/ 0 w 12192000"/>
              <a:gd name="connsiteY6" fmla="*/ 777032 h 3351668"/>
              <a:gd name="connsiteX7" fmla="*/ 6337275 w 12192000"/>
              <a:gd name="connsiteY7" fmla="*/ 777032 h 33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1668">
                <a:moveTo>
                  <a:pt x="7350656" y="0"/>
                </a:moveTo>
                <a:lnTo>
                  <a:pt x="12192000" y="0"/>
                </a:lnTo>
                <a:lnTo>
                  <a:pt x="12192000" y="777032"/>
                </a:lnTo>
                <a:lnTo>
                  <a:pt x="12192000" y="783131"/>
                </a:lnTo>
                <a:lnTo>
                  <a:pt x="12192000" y="3351668"/>
                </a:lnTo>
                <a:lnTo>
                  <a:pt x="0" y="3351668"/>
                </a:lnTo>
                <a:lnTo>
                  <a:pt x="0" y="777032"/>
                </a:lnTo>
                <a:lnTo>
                  <a:pt x="6337275" y="777032"/>
                </a:lnTo>
                <a:close/>
              </a:path>
            </a:pathLst>
          </a:custGeom>
          <a:solidFill>
            <a:srgbClr val="B8CE3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pic>
        <p:nvPicPr>
          <p:cNvPr id="10" name="Picture 9" descr="A black background with white text&#10;&#10;AI-generated content may be incorrect.">
            <a:extLst>
              <a:ext uri="{FF2B5EF4-FFF2-40B4-BE49-F238E27FC236}">
                <a16:creationId xmlns:a16="http://schemas.microsoft.com/office/drawing/2014/main" id="{89370584-D597-6A65-40D0-E9469198FB2E}"/>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8864600" y="3914399"/>
            <a:ext cx="3327401" cy="2943602"/>
          </a:xfrm>
          <a:prstGeom prst="rect">
            <a:avLst/>
          </a:prstGeom>
        </p:spPr>
      </p:pic>
      <p:sp>
        <p:nvSpPr>
          <p:cNvPr id="15" name="Text Placeholder 14">
            <a:extLst>
              <a:ext uri="{FF2B5EF4-FFF2-40B4-BE49-F238E27FC236}">
                <a16:creationId xmlns:a16="http://schemas.microsoft.com/office/drawing/2014/main" id="{7CDA0E68-E9F6-D10C-E370-A460F95A5336}"/>
              </a:ext>
            </a:extLst>
          </p:cNvPr>
          <p:cNvSpPr>
            <a:spLocks noGrp="1" noRot="1" noMove="1" noResize="1" noEditPoints="1" noAdjustHandles="1" noChangeArrowheads="1" noChangeShapeType="1"/>
          </p:cNvSpPr>
          <p:nvPr>
            <p:ph type="body" sz="quarter" idx="13" hasCustomPrompt="1"/>
          </p:nvPr>
        </p:nvSpPr>
        <p:spPr>
          <a:xfrm>
            <a:off x="386990" y="4626164"/>
            <a:ext cx="8090621" cy="676583"/>
          </a:xfrm>
        </p:spPr>
        <p:txBody>
          <a:bodyPr/>
          <a:lstStyle>
            <a:lvl1pPr>
              <a:buNone/>
              <a:defRPr sz="4400" b="1">
                <a:solidFill>
                  <a:schemeClr val="tx1"/>
                </a:solidFill>
                <a:latin typeface="Century Gothic" panose="020B0502020202020204" pitchFamily="34" charset="0"/>
              </a:defRPr>
            </a:lvl1pPr>
          </a:lstStyle>
          <a:p>
            <a:pPr lvl="0"/>
            <a:r>
              <a:rPr lang="en-US" dirty="0"/>
              <a:t>ENTER SHORT SLIDE TITLE HERE</a:t>
            </a:r>
          </a:p>
        </p:txBody>
      </p:sp>
      <p:sp>
        <p:nvSpPr>
          <p:cNvPr id="19" name="Text Placeholder 18">
            <a:extLst>
              <a:ext uri="{FF2B5EF4-FFF2-40B4-BE49-F238E27FC236}">
                <a16:creationId xmlns:a16="http://schemas.microsoft.com/office/drawing/2014/main" id="{30DE49EE-2860-5BB2-A974-61D5ED144F22}"/>
              </a:ext>
            </a:extLst>
          </p:cNvPr>
          <p:cNvSpPr>
            <a:spLocks noGrp="1" noRot="1" noMove="1" noResize="1" noEditPoints="1" noAdjustHandles="1" noChangeArrowheads="1" noChangeShapeType="1"/>
          </p:cNvSpPr>
          <p:nvPr>
            <p:ph type="body" sz="quarter" idx="15" hasCustomPrompt="1"/>
          </p:nvPr>
        </p:nvSpPr>
        <p:spPr>
          <a:xfrm>
            <a:off x="386990" y="5444922"/>
            <a:ext cx="8090621" cy="372836"/>
          </a:xfrm>
        </p:spPr>
        <p:txBody>
          <a:bodyPr/>
          <a:lstStyle>
            <a:lvl1pPr>
              <a:buNone/>
              <a:defRPr sz="2000">
                <a:solidFill>
                  <a:schemeClr val="tx1"/>
                </a:solidFill>
                <a:latin typeface="Century Gothic" panose="020B0502020202020204" pitchFamily="34" charset="0"/>
              </a:defRPr>
            </a:lvl1pPr>
          </a:lstStyle>
          <a:p>
            <a:pPr lvl="0"/>
            <a:r>
              <a:rPr lang="en-US" dirty="0"/>
              <a:t>PLACE YOUR SUB-HEADLINE HERE</a:t>
            </a:r>
          </a:p>
        </p:txBody>
      </p:sp>
      <p:sp>
        <p:nvSpPr>
          <p:cNvPr id="21" name="Text Placeholder 20">
            <a:extLst>
              <a:ext uri="{FF2B5EF4-FFF2-40B4-BE49-F238E27FC236}">
                <a16:creationId xmlns:a16="http://schemas.microsoft.com/office/drawing/2014/main" id="{FCC25E48-439C-2DAD-3F07-08678F48ED9E}"/>
              </a:ext>
            </a:extLst>
          </p:cNvPr>
          <p:cNvSpPr>
            <a:spLocks noGrp="1"/>
          </p:cNvSpPr>
          <p:nvPr>
            <p:ph type="body" sz="quarter" idx="16" hasCustomPrompt="1"/>
          </p:nvPr>
        </p:nvSpPr>
        <p:spPr>
          <a:xfrm>
            <a:off x="386990" y="5963000"/>
            <a:ext cx="3856168" cy="271462"/>
          </a:xfrm>
        </p:spPr>
        <p:txBody>
          <a:bodyPr>
            <a:noAutofit/>
          </a:bodyPr>
          <a:lstStyle>
            <a:lvl1pPr>
              <a:buNone/>
              <a:defRPr sz="1600" b="1">
                <a:solidFill>
                  <a:schemeClr val="tx1"/>
                </a:solidFill>
                <a:latin typeface="Century Gothic" panose="020B0502020202020204" pitchFamily="34" charset="0"/>
              </a:defRPr>
            </a:lvl1pPr>
          </a:lstStyle>
          <a:p>
            <a:pPr lvl="0"/>
            <a:r>
              <a:rPr lang="en-ZA" dirty="0"/>
              <a:t>DAY / MONTH / YEAR</a:t>
            </a:r>
          </a:p>
        </p:txBody>
      </p:sp>
      <p:sp>
        <p:nvSpPr>
          <p:cNvPr id="77" name="Picture Placeholder 76">
            <a:extLst>
              <a:ext uri="{FF2B5EF4-FFF2-40B4-BE49-F238E27FC236}">
                <a16:creationId xmlns:a16="http://schemas.microsoft.com/office/drawing/2014/main" id="{D4B5D579-F2B2-6D3D-DFF9-161492B518A3}"/>
              </a:ext>
            </a:extLst>
          </p:cNvPr>
          <p:cNvSpPr>
            <a:spLocks noGrp="1"/>
          </p:cNvSpPr>
          <p:nvPr>
            <p:ph type="pic" sz="quarter" idx="19"/>
          </p:nvPr>
        </p:nvSpPr>
        <p:spPr>
          <a:xfrm>
            <a:off x="-1" y="-2"/>
            <a:ext cx="12192001" cy="4293021"/>
          </a:xfrm>
          <a:custGeom>
            <a:avLst/>
            <a:gdLst>
              <a:gd name="csX0" fmla="*/ 0 w 12192001"/>
              <a:gd name="csY0" fmla="*/ 0 h 4293021"/>
              <a:gd name="csX1" fmla="*/ 6336857 w 12192001"/>
              <a:gd name="csY1" fmla="*/ 0 h 4293021"/>
              <a:gd name="csX2" fmla="*/ 6336857 w 12192001"/>
              <a:gd name="csY2" fmla="*/ 1 h 4293021"/>
              <a:gd name="csX3" fmla="*/ 12192001 w 12192001"/>
              <a:gd name="csY3" fmla="*/ 1 h 4293021"/>
              <a:gd name="csX4" fmla="*/ 12192001 w 12192001"/>
              <a:gd name="csY4" fmla="*/ 3506332 h 4293021"/>
              <a:gd name="csX5" fmla="*/ 7365678 w 12192001"/>
              <a:gd name="csY5" fmla="*/ 3506332 h 4293021"/>
              <a:gd name="csX6" fmla="*/ 6339054 w 12192001"/>
              <a:gd name="csY6" fmla="*/ 4293021 h 4293021"/>
              <a:gd name="csX7" fmla="*/ 6336857 w 12192001"/>
              <a:gd name="csY7" fmla="*/ 4290154 h 4293021"/>
              <a:gd name="csX8" fmla="*/ 6336857 w 12192001"/>
              <a:gd name="csY8" fmla="*/ 4293021 h 4293021"/>
              <a:gd name="csX9" fmla="*/ 0 w 12192001"/>
              <a:gd name="csY9" fmla="*/ 4293021 h 42930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192001" h="4293021">
                <a:moveTo>
                  <a:pt x="0" y="0"/>
                </a:moveTo>
                <a:lnTo>
                  <a:pt x="6336857" y="0"/>
                </a:lnTo>
                <a:lnTo>
                  <a:pt x="6336857" y="1"/>
                </a:lnTo>
                <a:lnTo>
                  <a:pt x="12192001" y="1"/>
                </a:lnTo>
                <a:lnTo>
                  <a:pt x="12192001" y="3506332"/>
                </a:lnTo>
                <a:lnTo>
                  <a:pt x="7365678" y="3506332"/>
                </a:lnTo>
                <a:lnTo>
                  <a:pt x="6339054" y="4293021"/>
                </a:lnTo>
                <a:lnTo>
                  <a:pt x="6336857" y="4290154"/>
                </a:lnTo>
                <a:lnTo>
                  <a:pt x="6336857" y="4293021"/>
                </a:lnTo>
                <a:lnTo>
                  <a:pt x="0" y="4293021"/>
                </a:lnTo>
                <a:close/>
              </a:path>
            </a:pathLst>
          </a:custGeom>
        </p:spPr>
        <p:txBody>
          <a:bodyPr wrap="square">
            <a:noAutofit/>
          </a:bodyPr>
          <a:lstStyle/>
          <a:p>
            <a:endParaRPr lang="en-ZA"/>
          </a:p>
        </p:txBody>
      </p:sp>
    </p:spTree>
    <p:extLst>
      <p:ext uri="{BB962C8B-B14F-4D97-AF65-F5344CB8AC3E}">
        <p14:creationId xmlns:p14="http://schemas.microsoft.com/office/powerpoint/2010/main" val="36059107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ivider with Sidebar - Pink">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A410E18-E37A-7770-C8EB-340C137DDBB3}"/>
              </a:ext>
            </a:extLst>
          </p:cNvPr>
          <p:cNvSpPr>
            <a:spLocks noGrp="1"/>
          </p:cNvSpPr>
          <p:nvPr>
            <p:ph type="pic" sz="quarter" idx="11"/>
          </p:nvPr>
        </p:nvSpPr>
        <p:spPr>
          <a:xfrm>
            <a:off x="3086325" y="0"/>
            <a:ext cx="9105675" cy="6858227"/>
          </a:xfrm>
          <a:custGeom>
            <a:avLst/>
            <a:gdLst>
              <a:gd name="csX0" fmla="*/ 685575 w 9105675"/>
              <a:gd name="csY0" fmla="*/ 0 h 6858227"/>
              <a:gd name="csX1" fmla="*/ 9105675 w 9105675"/>
              <a:gd name="csY1" fmla="*/ 0 h 6858227"/>
              <a:gd name="csX2" fmla="*/ 9105675 w 9105675"/>
              <a:gd name="csY2" fmla="*/ 6858000 h 6858227"/>
              <a:gd name="csX3" fmla="*/ 940984 w 9105675"/>
              <a:gd name="csY3" fmla="*/ 6858000 h 6858227"/>
              <a:gd name="csX4" fmla="*/ 940743 w 9105675"/>
              <a:gd name="csY4" fmla="*/ 6858227 h 6858227"/>
              <a:gd name="csX5" fmla="*/ 0 w 9105675"/>
              <a:gd name="csY5" fmla="*/ 6858227 h 6858227"/>
              <a:gd name="csX6" fmla="*/ 685575 w 9105675"/>
              <a:gd name="csY6" fmla="*/ 6213407 h 685822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105675" h="6858227">
                <a:moveTo>
                  <a:pt x="685575" y="0"/>
                </a:moveTo>
                <a:lnTo>
                  <a:pt x="9105675" y="0"/>
                </a:lnTo>
                <a:lnTo>
                  <a:pt x="9105675" y="6858000"/>
                </a:lnTo>
                <a:lnTo>
                  <a:pt x="940984" y="6858000"/>
                </a:lnTo>
                <a:lnTo>
                  <a:pt x="940743" y="6858227"/>
                </a:lnTo>
                <a:lnTo>
                  <a:pt x="0" y="6858227"/>
                </a:lnTo>
                <a:lnTo>
                  <a:pt x="685575" y="6213407"/>
                </a:lnTo>
                <a:close/>
              </a:path>
            </a:pathLst>
          </a:custGeom>
          <a:solidFill>
            <a:srgbClr val="ECEAE9"/>
          </a:solidFill>
        </p:spPr>
        <p:txBody>
          <a:bodyPr wrap="square">
            <a:noAutofit/>
          </a:bodyPr>
          <a:lstStyle/>
          <a:p>
            <a:endParaRPr lang="en-ZA"/>
          </a:p>
        </p:txBody>
      </p:sp>
      <p:sp>
        <p:nvSpPr>
          <p:cNvPr id="3" name="Rectangle: Single Corner Snipped 2">
            <a:extLst>
              <a:ext uri="{FF2B5EF4-FFF2-40B4-BE49-F238E27FC236}">
                <a16:creationId xmlns:a16="http://schemas.microsoft.com/office/drawing/2014/main" id="{2697DBBF-325A-660D-791E-74578104C33D}"/>
              </a:ext>
            </a:extLst>
          </p:cNvPr>
          <p:cNvSpPr/>
          <p:nvPr userDrawn="1"/>
        </p:nvSpPr>
        <p:spPr>
          <a:xfrm rot="10800000" flipH="1">
            <a:off x="0" y="0"/>
            <a:ext cx="3771901" cy="6858000"/>
          </a:xfrm>
          <a:prstGeom prst="snip1Rect">
            <a:avLst/>
          </a:prstGeom>
          <a:solidFill>
            <a:srgbClr val="C61B7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a:t>
            </a:fld>
            <a:endParaRPr lang="en-US" dirty="0"/>
          </a:p>
        </p:txBody>
      </p:sp>
      <p:pic>
        <p:nvPicPr>
          <p:cNvPr id="9" name="Picture 8" descr="A black background with white text&#10;&#10;AI-generated content may be incorrect.">
            <a:extLst>
              <a:ext uri="{FF2B5EF4-FFF2-40B4-BE49-F238E27FC236}">
                <a16:creationId xmlns:a16="http://schemas.microsoft.com/office/drawing/2014/main" id="{55A9C05A-16AE-FBC1-BFEE-DED21FF81553}"/>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2021655" y="5309636"/>
            <a:ext cx="1750246" cy="1548364"/>
          </a:xfrm>
          <a:prstGeom prst="rect">
            <a:avLst/>
          </a:prstGeom>
        </p:spPr>
      </p:pic>
      <p:grpSp>
        <p:nvGrpSpPr>
          <p:cNvPr id="12" name="Group 11">
            <a:extLst>
              <a:ext uri="{FF2B5EF4-FFF2-40B4-BE49-F238E27FC236}">
                <a16:creationId xmlns:a16="http://schemas.microsoft.com/office/drawing/2014/main" id="{BA50357C-3E04-F5D5-6416-41F3B9BF9B4D}"/>
              </a:ext>
            </a:extLst>
          </p:cNvPr>
          <p:cNvGrpSpPr/>
          <p:nvPr userDrawn="1"/>
        </p:nvGrpSpPr>
        <p:grpSpPr>
          <a:xfrm>
            <a:off x="372050" y="4094320"/>
            <a:ext cx="3017326" cy="236359"/>
            <a:chOff x="5183610" y="3466960"/>
            <a:chExt cx="3823965" cy="299546"/>
          </a:xfrm>
        </p:grpSpPr>
        <p:cxnSp>
          <p:nvCxnSpPr>
            <p:cNvPr id="13" name="Straight Connector 12">
              <a:extLst>
                <a:ext uri="{FF2B5EF4-FFF2-40B4-BE49-F238E27FC236}">
                  <a16:creationId xmlns:a16="http://schemas.microsoft.com/office/drawing/2014/main" id="{8B350998-8AFF-90B3-CEE0-344A783ABDD8}"/>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FD9CD3-A3F2-1C32-6E1B-695308D93522}"/>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46087" y="829225"/>
            <a:ext cx="2943289" cy="3498850"/>
          </a:xfrm>
        </p:spPr>
        <p:txBody>
          <a:bodyPr>
            <a:noAutofit/>
          </a:bodyPr>
          <a:lstStyle>
            <a:lvl1pPr marL="0">
              <a:buNone/>
              <a:defRPr sz="40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43679" y="4486770"/>
            <a:ext cx="2943289" cy="1180379"/>
          </a:xfrm>
        </p:spPr>
        <p:txBody>
          <a:bodyPr>
            <a:noAutofit/>
          </a:bodyPr>
          <a:lstStyle>
            <a:lvl1pPr marL="0">
              <a:lnSpc>
                <a:spcPts val="2600"/>
              </a:lnSpc>
              <a:buNone/>
              <a:defRPr sz="1600" b="0">
                <a:solidFill>
                  <a:schemeClr val="bg1"/>
                </a:solidFill>
                <a:latin typeface="Century Gothic" panose="020B0502020202020204" pitchFamily="34" charset="0"/>
              </a:defRPr>
            </a:lvl1pPr>
          </a:lstStyle>
          <a:p>
            <a:pPr lvl="0"/>
            <a:r>
              <a:rPr lang="en-US" dirty="0"/>
              <a:t>Sub-section headline description to go here, opening statement</a:t>
            </a:r>
            <a:endParaRPr lang="en-ZA" dirty="0"/>
          </a:p>
        </p:txBody>
      </p:sp>
    </p:spTree>
    <p:extLst>
      <p:ext uri="{BB962C8B-B14F-4D97-AF65-F5344CB8AC3E}">
        <p14:creationId xmlns:p14="http://schemas.microsoft.com/office/powerpoint/2010/main" val="11130947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ivider with Sidebar - Blu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A410E18-E37A-7770-C8EB-340C137DDBB3}"/>
              </a:ext>
            </a:extLst>
          </p:cNvPr>
          <p:cNvSpPr>
            <a:spLocks noGrp="1"/>
          </p:cNvSpPr>
          <p:nvPr>
            <p:ph type="pic" sz="quarter" idx="11"/>
          </p:nvPr>
        </p:nvSpPr>
        <p:spPr>
          <a:xfrm>
            <a:off x="3086325" y="0"/>
            <a:ext cx="9105675" cy="6858227"/>
          </a:xfrm>
          <a:custGeom>
            <a:avLst/>
            <a:gdLst>
              <a:gd name="csX0" fmla="*/ 685575 w 9105675"/>
              <a:gd name="csY0" fmla="*/ 0 h 6858227"/>
              <a:gd name="csX1" fmla="*/ 9105675 w 9105675"/>
              <a:gd name="csY1" fmla="*/ 0 h 6858227"/>
              <a:gd name="csX2" fmla="*/ 9105675 w 9105675"/>
              <a:gd name="csY2" fmla="*/ 6858000 h 6858227"/>
              <a:gd name="csX3" fmla="*/ 940984 w 9105675"/>
              <a:gd name="csY3" fmla="*/ 6858000 h 6858227"/>
              <a:gd name="csX4" fmla="*/ 940743 w 9105675"/>
              <a:gd name="csY4" fmla="*/ 6858227 h 6858227"/>
              <a:gd name="csX5" fmla="*/ 0 w 9105675"/>
              <a:gd name="csY5" fmla="*/ 6858227 h 6858227"/>
              <a:gd name="csX6" fmla="*/ 685575 w 9105675"/>
              <a:gd name="csY6" fmla="*/ 6213407 h 685822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105675" h="6858227">
                <a:moveTo>
                  <a:pt x="685575" y="0"/>
                </a:moveTo>
                <a:lnTo>
                  <a:pt x="9105675" y="0"/>
                </a:lnTo>
                <a:lnTo>
                  <a:pt x="9105675" y="6858000"/>
                </a:lnTo>
                <a:lnTo>
                  <a:pt x="940984" y="6858000"/>
                </a:lnTo>
                <a:lnTo>
                  <a:pt x="940743" y="6858227"/>
                </a:lnTo>
                <a:lnTo>
                  <a:pt x="0" y="6858227"/>
                </a:lnTo>
                <a:lnTo>
                  <a:pt x="685575" y="6213407"/>
                </a:lnTo>
                <a:close/>
              </a:path>
            </a:pathLst>
          </a:custGeom>
          <a:solidFill>
            <a:srgbClr val="ECEAE9"/>
          </a:solidFill>
        </p:spPr>
        <p:txBody>
          <a:bodyPr wrap="square">
            <a:noAutofit/>
          </a:bodyPr>
          <a:lstStyle/>
          <a:p>
            <a:endParaRPr lang="en-ZA"/>
          </a:p>
        </p:txBody>
      </p:sp>
      <p:sp>
        <p:nvSpPr>
          <p:cNvPr id="3" name="Rectangle: Single Corner Snipped 2">
            <a:extLst>
              <a:ext uri="{FF2B5EF4-FFF2-40B4-BE49-F238E27FC236}">
                <a16:creationId xmlns:a16="http://schemas.microsoft.com/office/drawing/2014/main" id="{2697DBBF-325A-660D-791E-74578104C33D}"/>
              </a:ext>
            </a:extLst>
          </p:cNvPr>
          <p:cNvSpPr/>
          <p:nvPr userDrawn="1"/>
        </p:nvSpPr>
        <p:spPr>
          <a:xfrm rot="10800000" flipH="1">
            <a:off x="0" y="0"/>
            <a:ext cx="3771901" cy="6858000"/>
          </a:xfrm>
          <a:prstGeom prst="snip1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a:t>
            </a:fld>
            <a:endParaRPr lang="en-US" dirty="0"/>
          </a:p>
        </p:txBody>
      </p:sp>
      <p:pic>
        <p:nvPicPr>
          <p:cNvPr id="9" name="Picture 8" descr="A black background with white text&#10;&#10;AI-generated content may be incorrect.">
            <a:extLst>
              <a:ext uri="{FF2B5EF4-FFF2-40B4-BE49-F238E27FC236}">
                <a16:creationId xmlns:a16="http://schemas.microsoft.com/office/drawing/2014/main" id="{55A9C05A-16AE-FBC1-BFEE-DED21FF81553}"/>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2021655" y="5309636"/>
            <a:ext cx="1750246" cy="1548364"/>
          </a:xfrm>
          <a:prstGeom prst="rect">
            <a:avLst/>
          </a:prstGeom>
        </p:spPr>
      </p:pic>
      <p:grpSp>
        <p:nvGrpSpPr>
          <p:cNvPr id="12" name="Group 11">
            <a:extLst>
              <a:ext uri="{FF2B5EF4-FFF2-40B4-BE49-F238E27FC236}">
                <a16:creationId xmlns:a16="http://schemas.microsoft.com/office/drawing/2014/main" id="{BA50357C-3E04-F5D5-6416-41F3B9BF9B4D}"/>
              </a:ext>
            </a:extLst>
          </p:cNvPr>
          <p:cNvGrpSpPr/>
          <p:nvPr userDrawn="1"/>
        </p:nvGrpSpPr>
        <p:grpSpPr>
          <a:xfrm>
            <a:off x="372050" y="4094320"/>
            <a:ext cx="3017326" cy="236359"/>
            <a:chOff x="5183610" y="3466960"/>
            <a:chExt cx="3823965" cy="299546"/>
          </a:xfrm>
        </p:grpSpPr>
        <p:cxnSp>
          <p:nvCxnSpPr>
            <p:cNvPr id="13" name="Straight Connector 12">
              <a:extLst>
                <a:ext uri="{FF2B5EF4-FFF2-40B4-BE49-F238E27FC236}">
                  <a16:creationId xmlns:a16="http://schemas.microsoft.com/office/drawing/2014/main" id="{8B350998-8AFF-90B3-CEE0-344A783ABDD8}"/>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FD9CD3-A3F2-1C32-6E1B-695308D93522}"/>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46087" y="829225"/>
            <a:ext cx="2943289" cy="3498850"/>
          </a:xfrm>
        </p:spPr>
        <p:txBody>
          <a:bodyPr>
            <a:noAutofit/>
          </a:bodyPr>
          <a:lstStyle>
            <a:lvl1pPr marL="0">
              <a:buNone/>
              <a:defRPr sz="4000" b="1">
                <a:solidFill>
                  <a:schemeClr val="bg1"/>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43679" y="4486770"/>
            <a:ext cx="2943289" cy="1180379"/>
          </a:xfrm>
        </p:spPr>
        <p:txBody>
          <a:bodyPr>
            <a:noAutofit/>
          </a:bodyPr>
          <a:lstStyle>
            <a:lvl1pPr marL="0">
              <a:lnSpc>
                <a:spcPts val="2600"/>
              </a:lnSpc>
              <a:buNone/>
              <a:defRPr sz="1600" b="0">
                <a:solidFill>
                  <a:schemeClr val="bg1"/>
                </a:solidFill>
                <a:latin typeface="Century Gothic" panose="020B0502020202020204" pitchFamily="34" charset="0"/>
              </a:defRPr>
            </a:lvl1pPr>
          </a:lstStyle>
          <a:p>
            <a:pPr lvl="0"/>
            <a:r>
              <a:rPr lang="en-US" dirty="0"/>
              <a:t>Sub-section headline description to go here, opening statement</a:t>
            </a:r>
            <a:endParaRPr lang="en-ZA" dirty="0"/>
          </a:p>
        </p:txBody>
      </p:sp>
    </p:spTree>
    <p:extLst>
      <p:ext uri="{BB962C8B-B14F-4D97-AF65-F5344CB8AC3E}">
        <p14:creationId xmlns:p14="http://schemas.microsoft.com/office/powerpoint/2010/main" val="17736762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vider with Sidebar - Green">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A410E18-E37A-7770-C8EB-340C137DDBB3}"/>
              </a:ext>
            </a:extLst>
          </p:cNvPr>
          <p:cNvSpPr>
            <a:spLocks noGrp="1"/>
          </p:cNvSpPr>
          <p:nvPr>
            <p:ph type="pic" sz="quarter" idx="11"/>
          </p:nvPr>
        </p:nvSpPr>
        <p:spPr>
          <a:xfrm>
            <a:off x="3086325" y="0"/>
            <a:ext cx="9105675" cy="6858227"/>
          </a:xfrm>
          <a:custGeom>
            <a:avLst/>
            <a:gdLst>
              <a:gd name="csX0" fmla="*/ 685575 w 9105675"/>
              <a:gd name="csY0" fmla="*/ 0 h 6858227"/>
              <a:gd name="csX1" fmla="*/ 9105675 w 9105675"/>
              <a:gd name="csY1" fmla="*/ 0 h 6858227"/>
              <a:gd name="csX2" fmla="*/ 9105675 w 9105675"/>
              <a:gd name="csY2" fmla="*/ 6858000 h 6858227"/>
              <a:gd name="csX3" fmla="*/ 940984 w 9105675"/>
              <a:gd name="csY3" fmla="*/ 6858000 h 6858227"/>
              <a:gd name="csX4" fmla="*/ 940743 w 9105675"/>
              <a:gd name="csY4" fmla="*/ 6858227 h 6858227"/>
              <a:gd name="csX5" fmla="*/ 0 w 9105675"/>
              <a:gd name="csY5" fmla="*/ 6858227 h 6858227"/>
              <a:gd name="csX6" fmla="*/ 685575 w 9105675"/>
              <a:gd name="csY6" fmla="*/ 6213407 h 685822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105675" h="6858227">
                <a:moveTo>
                  <a:pt x="685575" y="0"/>
                </a:moveTo>
                <a:lnTo>
                  <a:pt x="9105675" y="0"/>
                </a:lnTo>
                <a:lnTo>
                  <a:pt x="9105675" y="6858000"/>
                </a:lnTo>
                <a:lnTo>
                  <a:pt x="940984" y="6858000"/>
                </a:lnTo>
                <a:lnTo>
                  <a:pt x="940743" y="6858227"/>
                </a:lnTo>
                <a:lnTo>
                  <a:pt x="0" y="6858227"/>
                </a:lnTo>
                <a:lnTo>
                  <a:pt x="685575" y="6213407"/>
                </a:lnTo>
                <a:close/>
              </a:path>
            </a:pathLst>
          </a:custGeom>
          <a:solidFill>
            <a:srgbClr val="ECEAE9"/>
          </a:solidFill>
        </p:spPr>
        <p:txBody>
          <a:bodyPr wrap="square">
            <a:noAutofit/>
          </a:bodyPr>
          <a:lstStyle/>
          <a:p>
            <a:endParaRPr lang="en-ZA"/>
          </a:p>
        </p:txBody>
      </p:sp>
      <p:sp>
        <p:nvSpPr>
          <p:cNvPr id="3" name="Rectangle: Single Corner Snipped 2">
            <a:extLst>
              <a:ext uri="{FF2B5EF4-FFF2-40B4-BE49-F238E27FC236}">
                <a16:creationId xmlns:a16="http://schemas.microsoft.com/office/drawing/2014/main" id="{2697DBBF-325A-660D-791E-74578104C33D}"/>
              </a:ext>
            </a:extLst>
          </p:cNvPr>
          <p:cNvSpPr/>
          <p:nvPr userDrawn="1"/>
        </p:nvSpPr>
        <p:spPr>
          <a:xfrm rot="10800000" flipH="1">
            <a:off x="0" y="0"/>
            <a:ext cx="3771901" cy="6858000"/>
          </a:xfrm>
          <a:prstGeom prst="snip1Rect">
            <a:avLst/>
          </a:prstGeom>
          <a:solidFill>
            <a:srgbClr val="B8CE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a:t>
            </a:fld>
            <a:endParaRPr lang="en-US" dirty="0"/>
          </a:p>
        </p:txBody>
      </p:sp>
      <p:pic>
        <p:nvPicPr>
          <p:cNvPr id="9" name="Picture 8" descr="A black background with white text&#10;&#10;AI-generated content may be incorrect.">
            <a:extLst>
              <a:ext uri="{FF2B5EF4-FFF2-40B4-BE49-F238E27FC236}">
                <a16:creationId xmlns:a16="http://schemas.microsoft.com/office/drawing/2014/main" id="{55A9C05A-16AE-FBC1-BFEE-DED21FF81553}"/>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rcRect r="81434" b="49072"/>
          <a:stretch>
            <a:fillRect/>
          </a:stretch>
        </p:blipFill>
        <p:spPr>
          <a:xfrm>
            <a:off x="2021655" y="5309636"/>
            <a:ext cx="1750246" cy="1548364"/>
          </a:xfrm>
          <a:prstGeom prst="rect">
            <a:avLst/>
          </a:prstGeom>
        </p:spPr>
      </p:pic>
      <p:grpSp>
        <p:nvGrpSpPr>
          <p:cNvPr id="12" name="Group 11">
            <a:extLst>
              <a:ext uri="{FF2B5EF4-FFF2-40B4-BE49-F238E27FC236}">
                <a16:creationId xmlns:a16="http://schemas.microsoft.com/office/drawing/2014/main" id="{BA50357C-3E04-F5D5-6416-41F3B9BF9B4D}"/>
              </a:ext>
            </a:extLst>
          </p:cNvPr>
          <p:cNvGrpSpPr/>
          <p:nvPr userDrawn="1"/>
        </p:nvGrpSpPr>
        <p:grpSpPr>
          <a:xfrm>
            <a:off x="372050" y="4094320"/>
            <a:ext cx="3017326" cy="236359"/>
            <a:chOff x="5183610" y="3466960"/>
            <a:chExt cx="3823965" cy="299546"/>
          </a:xfrm>
        </p:grpSpPr>
        <p:cxnSp>
          <p:nvCxnSpPr>
            <p:cNvPr id="13" name="Straight Connector 12">
              <a:extLst>
                <a:ext uri="{FF2B5EF4-FFF2-40B4-BE49-F238E27FC236}">
                  <a16:creationId xmlns:a16="http://schemas.microsoft.com/office/drawing/2014/main" id="{8B350998-8AFF-90B3-CEE0-344A783ABDD8}"/>
                </a:ext>
              </a:extLst>
            </p:cNvPr>
            <p:cNvCxnSpPr>
              <a:cxnSpLocks/>
            </p:cNvCxnSpPr>
            <p:nvPr/>
          </p:nvCxnSpPr>
          <p:spPr>
            <a:xfrm>
              <a:off x="5183610" y="3766506"/>
              <a:ext cx="335802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FD9CD3-A3F2-1C32-6E1B-695308D93522}"/>
                </a:ext>
              </a:extLst>
            </p:cNvPr>
            <p:cNvCxnSpPr/>
            <p:nvPr/>
          </p:nvCxnSpPr>
          <p:spPr>
            <a:xfrm flipV="1">
              <a:off x="8535189"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46087" y="829225"/>
            <a:ext cx="2943289" cy="3498850"/>
          </a:xfrm>
        </p:spPr>
        <p:txBody>
          <a:bodyPr>
            <a:noAutofit/>
          </a:bodyPr>
          <a:lstStyle>
            <a:lvl1pPr marL="0">
              <a:buNone/>
              <a:defRPr sz="4000" b="1">
                <a:solidFill>
                  <a:sysClr val="windowText" lastClr="000000"/>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43679" y="4486770"/>
            <a:ext cx="2943289" cy="1180379"/>
          </a:xfrm>
        </p:spPr>
        <p:txBody>
          <a:bodyPr>
            <a:noAutofit/>
          </a:bodyPr>
          <a:lstStyle>
            <a:lvl1pPr marL="0">
              <a:lnSpc>
                <a:spcPts val="2600"/>
              </a:lnSpc>
              <a:buNone/>
              <a:defRPr sz="1600" b="0">
                <a:solidFill>
                  <a:sysClr val="windowText" lastClr="000000"/>
                </a:solidFill>
                <a:latin typeface="Century Gothic" panose="020B0502020202020204" pitchFamily="34" charset="0"/>
              </a:defRPr>
            </a:lvl1pPr>
          </a:lstStyle>
          <a:p>
            <a:pPr lvl="0"/>
            <a:r>
              <a:rPr lang="en-US" dirty="0"/>
              <a:t>Sub-section headline description to go here, opening statement</a:t>
            </a:r>
            <a:endParaRPr lang="en-ZA" dirty="0"/>
          </a:p>
        </p:txBody>
      </p:sp>
    </p:spTree>
    <p:extLst>
      <p:ext uri="{BB962C8B-B14F-4D97-AF65-F5344CB8AC3E}">
        <p14:creationId xmlns:p14="http://schemas.microsoft.com/office/powerpoint/2010/main" val="34211698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with Sidebar - Orang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6A410E18-E37A-7770-C8EB-340C137DDBB3}"/>
              </a:ext>
            </a:extLst>
          </p:cNvPr>
          <p:cNvSpPr>
            <a:spLocks noGrp="1"/>
          </p:cNvSpPr>
          <p:nvPr>
            <p:ph type="pic" sz="quarter" idx="11"/>
          </p:nvPr>
        </p:nvSpPr>
        <p:spPr>
          <a:xfrm>
            <a:off x="3086325" y="0"/>
            <a:ext cx="9105675" cy="6858227"/>
          </a:xfrm>
          <a:custGeom>
            <a:avLst/>
            <a:gdLst>
              <a:gd name="csX0" fmla="*/ 685575 w 9105675"/>
              <a:gd name="csY0" fmla="*/ 0 h 6858227"/>
              <a:gd name="csX1" fmla="*/ 9105675 w 9105675"/>
              <a:gd name="csY1" fmla="*/ 0 h 6858227"/>
              <a:gd name="csX2" fmla="*/ 9105675 w 9105675"/>
              <a:gd name="csY2" fmla="*/ 6858000 h 6858227"/>
              <a:gd name="csX3" fmla="*/ 940984 w 9105675"/>
              <a:gd name="csY3" fmla="*/ 6858000 h 6858227"/>
              <a:gd name="csX4" fmla="*/ 940743 w 9105675"/>
              <a:gd name="csY4" fmla="*/ 6858227 h 6858227"/>
              <a:gd name="csX5" fmla="*/ 0 w 9105675"/>
              <a:gd name="csY5" fmla="*/ 6858227 h 6858227"/>
              <a:gd name="csX6" fmla="*/ 685575 w 9105675"/>
              <a:gd name="csY6" fmla="*/ 6213407 h 685822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105675" h="6858227">
                <a:moveTo>
                  <a:pt x="685575" y="0"/>
                </a:moveTo>
                <a:lnTo>
                  <a:pt x="9105675" y="0"/>
                </a:lnTo>
                <a:lnTo>
                  <a:pt x="9105675" y="6858000"/>
                </a:lnTo>
                <a:lnTo>
                  <a:pt x="940984" y="6858000"/>
                </a:lnTo>
                <a:lnTo>
                  <a:pt x="940743" y="6858227"/>
                </a:lnTo>
                <a:lnTo>
                  <a:pt x="0" y="6858227"/>
                </a:lnTo>
                <a:lnTo>
                  <a:pt x="685575" y="6213407"/>
                </a:lnTo>
                <a:close/>
              </a:path>
            </a:pathLst>
          </a:custGeom>
          <a:solidFill>
            <a:srgbClr val="ECEAE9"/>
          </a:solidFill>
        </p:spPr>
        <p:txBody>
          <a:bodyPr wrap="square">
            <a:noAutofit/>
          </a:bodyPr>
          <a:lstStyle/>
          <a:p>
            <a:endParaRPr lang="en-ZA"/>
          </a:p>
        </p:txBody>
      </p:sp>
      <p:sp>
        <p:nvSpPr>
          <p:cNvPr id="3" name="Rectangle: Single Corner Snipped 2">
            <a:extLst>
              <a:ext uri="{FF2B5EF4-FFF2-40B4-BE49-F238E27FC236}">
                <a16:creationId xmlns:a16="http://schemas.microsoft.com/office/drawing/2014/main" id="{2697DBBF-325A-660D-791E-74578104C33D}"/>
              </a:ext>
            </a:extLst>
          </p:cNvPr>
          <p:cNvSpPr/>
          <p:nvPr userDrawn="1"/>
        </p:nvSpPr>
        <p:spPr>
          <a:xfrm rot="10800000" flipH="1">
            <a:off x="0" y="0"/>
            <a:ext cx="3771901" cy="6858000"/>
          </a:xfrm>
          <a:prstGeom prst="snip1Rect">
            <a:avLst/>
          </a:prstGeom>
          <a:solidFill>
            <a:srgbClr val="F89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 name="Slide Number Placeholder 2">
            <a:extLst>
              <a:ext uri="{FF2B5EF4-FFF2-40B4-BE49-F238E27FC236}">
                <a16:creationId xmlns:a16="http://schemas.microsoft.com/office/drawing/2014/main" id="{9BD8EF42-049B-6442-775D-044E8E47E5EA}"/>
              </a:ext>
            </a:extLst>
          </p:cNvPr>
          <p:cNvSpPr>
            <a:spLocks noGrp="1"/>
          </p:cNvSpPr>
          <p:nvPr>
            <p:ph type="sldNum" sz="quarter" idx="4294967295"/>
          </p:nvPr>
        </p:nvSpPr>
        <p:spPr>
          <a:xfrm>
            <a:off x="9448800" y="6356350"/>
            <a:ext cx="2743200" cy="365125"/>
          </a:xfrm>
        </p:spPr>
        <p:txBody>
          <a:bodyPr/>
          <a:lstStyle/>
          <a:p>
            <a:fld id="{4B73C415-D670-4716-A5EC-CC4D52CA2BAC}" type="slidenum">
              <a:rPr lang="en-US" smtClean="0"/>
              <a:pPr/>
              <a:t>‹#›</a:t>
            </a:fld>
            <a:endParaRPr lang="en-US" dirty="0"/>
          </a:p>
        </p:txBody>
      </p:sp>
      <p:pic>
        <p:nvPicPr>
          <p:cNvPr id="9" name="Picture 8" descr="A black background with white text&#10;&#10;AI-generated content may be incorrect.">
            <a:extLst>
              <a:ext uri="{FF2B5EF4-FFF2-40B4-BE49-F238E27FC236}">
                <a16:creationId xmlns:a16="http://schemas.microsoft.com/office/drawing/2014/main" id="{55A9C05A-16AE-FBC1-BFEE-DED21FF81553}"/>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2021655" y="5309636"/>
            <a:ext cx="1750246" cy="1548364"/>
          </a:xfrm>
          <a:prstGeom prst="rect">
            <a:avLst/>
          </a:prstGeom>
        </p:spPr>
      </p:pic>
      <p:grpSp>
        <p:nvGrpSpPr>
          <p:cNvPr id="12" name="Group 11">
            <a:extLst>
              <a:ext uri="{FF2B5EF4-FFF2-40B4-BE49-F238E27FC236}">
                <a16:creationId xmlns:a16="http://schemas.microsoft.com/office/drawing/2014/main" id="{BA50357C-3E04-F5D5-6416-41F3B9BF9B4D}"/>
              </a:ext>
            </a:extLst>
          </p:cNvPr>
          <p:cNvGrpSpPr/>
          <p:nvPr userDrawn="1"/>
        </p:nvGrpSpPr>
        <p:grpSpPr>
          <a:xfrm>
            <a:off x="372050" y="4094320"/>
            <a:ext cx="3017326" cy="236359"/>
            <a:chOff x="5183610" y="3466960"/>
            <a:chExt cx="3823965" cy="299546"/>
          </a:xfrm>
        </p:grpSpPr>
        <p:cxnSp>
          <p:nvCxnSpPr>
            <p:cNvPr id="13" name="Straight Connector 12">
              <a:extLst>
                <a:ext uri="{FF2B5EF4-FFF2-40B4-BE49-F238E27FC236}">
                  <a16:creationId xmlns:a16="http://schemas.microsoft.com/office/drawing/2014/main" id="{8B350998-8AFF-90B3-CEE0-344A783ABDD8}"/>
                </a:ext>
              </a:extLst>
            </p:cNvPr>
            <p:cNvCxnSpPr>
              <a:cxnSpLocks/>
            </p:cNvCxnSpPr>
            <p:nvPr/>
          </p:nvCxnSpPr>
          <p:spPr>
            <a:xfrm>
              <a:off x="5183610" y="3766506"/>
              <a:ext cx="335802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20FD9CD3-A3F2-1C32-6E1B-695308D93522}"/>
                </a:ext>
              </a:extLst>
            </p:cNvPr>
            <p:cNvCxnSpPr/>
            <p:nvPr/>
          </p:nvCxnSpPr>
          <p:spPr>
            <a:xfrm flipV="1">
              <a:off x="8535189"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0" name="Text Placeholder 19">
            <a:extLst>
              <a:ext uri="{FF2B5EF4-FFF2-40B4-BE49-F238E27FC236}">
                <a16:creationId xmlns:a16="http://schemas.microsoft.com/office/drawing/2014/main" id="{AD489EC3-3F3C-9932-9FD4-196640313CD0}"/>
              </a:ext>
            </a:extLst>
          </p:cNvPr>
          <p:cNvSpPr>
            <a:spLocks noGrp="1"/>
          </p:cNvSpPr>
          <p:nvPr>
            <p:ph type="body" sz="quarter" idx="12" hasCustomPrompt="1"/>
          </p:nvPr>
        </p:nvSpPr>
        <p:spPr>
          <a:xfrm>
            <a:off x="446087" y="829225"/>
            <a:ext cx="2943289" cy="3498850"/>
          </a:xfrm>
        </p:spPr>
        <p:txBody>
          <a:bodyPr>
            <a:noAutofit/>
          </a:bodyPr>
          <a:lstStyle>
            <a:lvl1pPr marL="0">
              <a:buNone/>
              <a:defRPr sz="4000" b="1">
                <a:solidFill>
                  <a:sysClr val="windowText" lastClr="000000"/>
                </a:solidFill>
                <a:latin typeface="Century Gothic" panose="020B0502020202020204" pitchFamily="34" charset="0"/>
              </a:defRPr>
            </a:lvl1pPr>
          </a:lstStyle>
          <a:p>
            <a:pPr lvl="0"/>
            <a:r>
              <a:rPr lang="en-US" dirty="0"/>
              <a:t>HEADLINE TITLE OR SECTION STATEMENT TO GO HERE</a:t>
            </a:r>
            <a:endParaRPr lang="en-ZA" dirty="0"/>
          </a:p>
        </p:txBody>
      </p:sp>
      <p:sp>
        <p:nvSpPr>
          <p:cNvPr id="22" name="Text Placeholder 19">
            <a:extLst>
              <a:ext uri="{FF2B5EF4-FFF2-40B4-BE49-F238E27FC236}">
                <a16:creationId xmlns:a16="http://schemas.microsoft.com/office/drawing/2014/main" id="{929A5F46-076D-EEAA-2550-3B8B3EB19C05}"/>
              </a:ext>
            </a:extLst>
          </p:cNvPr>
          <p:cNvSpPr>
            <a:spLocks noGrp="1"/>
          </p:cNvSpPr>
          <p:nvPr>
            <p:ph type="body" sz="quarter" idx="13" hasCustomPrompt="1"/>
          </p:nvPr>
        </p:nvSpPr>
        <p:spPr>
          <a:xfrm>
            <a:off x="443679" y="4486770"/>
            <a:ext cx="2943289" cy="1180379"/>
          </a:xfrm>
        </p:spPr>
        <p:txBody>
          <a:bodyPr>
            <a:noAutofit/>
          </a:bodyPr>
          <a:lstStyle>
            <a:lvl1pPr marL="0">
              <a:lnSpc>
                <a:spcPts val="2600"/>
              </a:lnSpc>
              <a:buNone/>
              <a:defRPr sz="1600" b="0">
                <a:solidFill>
                  <a:sysClr val="windowText" lastClr="000000"/>
                </a:solidFill>
                <a:latin typeface="Century Gothic" panose="020B0502020202020204" pitchFamily="34" charset="0"/>
              </a:defRPr>
            </a:lvl1pPr>
          </a:lstStyle>
          <a:p>
            <a:pPr lvl="0"/>
            <a:r>
              <a:rPr lang="en-US" dirty="0"/>
              <a:t>Sub-section headline description to go here, opening statement</a:t>
            </a:r>
            <a:endParaRPr lang="en-ZA" dirty="0"/>
          </a:p>
        </p:txBody>
      </p:sp>
    </p:spTree>
    <p:extLst>
      <p:ext uri="{BB962C8B-B14F-4D97-AF65-F5344CB8AC3E}">
        <p14:creationId xmlns:p14="http://schemas.microsoft.com/office/powerpoint/2010/main" val="3312924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aptop - Green - Left">
    <p:bg>
      <p:bgPr>
        <a:solidFill>
          <a:srgbClr val="B8CE33"/>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10525693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ptop - Green - Right">
    <p:bg>
      <p:bgPr>
        <a:solidFill>
          <a:srgbClr val="B8CE33"/>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a:xfrm>
            <a:off x="8896348" y="6466241"/>
            <a:ext cx="4114800" cy="365125"/>
          </a:xfrm>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25558663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ptop - Left - Orange">
    <p:bg>
      <p:bgPr>
        <a:solidFill>
          <a:srgbClr val="F8991D"/>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5" name="Picture Placeholder 31">
            <a:extLst>
              <a:ext uri="{FF2B5EF4-FFF2-40B4-BE49-F238E27FC236}">
                <a16:creationId xmlns:a16="http://schemas.microsoft.com/office/drawing/2014/main" id="{3E619075-9E46-6385-8DBE-00945F7749B3}"/>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34282031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aptop - Orange - Right">
    <p:bg>
      <p:bgPr>
        <a:solidFill>
          <a:srgbClr val="F8991D"/>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a:xfrm>
            <a:off x="8896348" y="6466241"/>
            <a:ext cx="4114800" cy="365125"/>
          </a:xfrm>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12939363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aptop - Left - Blue">
    <p:bg>
      <p:bgPr>
        <a:solidFill>
          <a:srgbClr val="0097C5"/>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5" name="Picture Placeholder 31">
            <a:extLst>
              <a:ext uri="{FF2B5EF4-FFF2-40B4-BE49-F238E27FC236}">
                <a16:creationId xmlns:a16="http://schemas.microsoft.com/office/drawing/2014/main" id="{76997BA6-F8C3-FFFC-1DA9-60A1A8670C27}"/>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16244736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aptop - Right - Blue">
    <p:bg>
      <p:bgPr>
        <a:solidFill>
          <a:srgbClr val="0097C5"/>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39723446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hort Title Oran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0EB6F791-521D-8B36-EFB6-18884C98EC39}"/>
              </a:ext>
            </a:extLst>
          </p:cNvPr>
          <p:cNvSpPr/>
          <p:nvPr userDrawn="1"/>
        </p:nvSpPr>
        <p:spPr>
          <a:xfrm>
            <a:off x="0" y="3506332"/>
            <a:ext cx="12192000" cy="3351668"/>
          </a:xfrm>
          <a:custGeom>
            <a:avLst/>
            <a:gdLst>
              <a:gd name="connsiteX0" fmla="*/ 7350656 w 12192000"/>
              <a:gd name="connsiteY0" fmla="*/ 0 h 3351668"/>
              <a:gd name="connsiteX1" fmla="*/ 12192000 w 12192000"/>
              <a:gd name="connsiteY1" fmla="*/ 0 h 3351668"/>
              <a:gd name="connsiteX2" fmla="*/ 12192000 w 12192000"/>
              <a:gd name="connsiteY2" fmla="*/ 777032 h 3351668"/>
              <a:gd name="connsiteX3" fmla="*/ 12192000 w 12192000"/>
              <a:gd name="connsiteY3" fmla="*/ 783131 h 3351668"/>
              <a:gd name="connsiteX4" fmla="*/ 12192000 w 12192000"/>
              <a:gd name="connsiteY4" fmla="*/ 3351668 h 3351668"/>
              <a:gd name="connsiteX5" fmla="*/ 0 w 12192000"/>
              <a:gd name="connsiteY5" fmla="*/ 3351668 h 3351668"/>
              <a:gd name="connsiteX6" fmla="*/ 0 w 12192000"/>
              <a:gd name="connsiteY6" fmla="*/ 777032 h 3351668"/>
              <a:gd name="connsiteX7" fmla="*/ 6337275 w 12192000"/>
              <a:gd name="connsiteY7" fmla="*/ 777032 h 33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351668">
                <a:moveTo>
                  <a:pt x="7350656" y="0"/>
                </a:moveTo>
                <a:lnTo>
                  <a:pt x="12192000" y="0"/>
                </a:lnTo>
                <a:lnTo>
                  <a:pt x="12192000" y="777032"/>
                </a:lnTo>
                <a:lnTo>
                  <a:pt x="12192000" y="783131"/>
                </a:lnTo>
                <a:lnTo>
                  <a:pt x="12192000" y="3351668"/>
                </a:lnTo>
                <a:lnTo>
                  <a:pt x="0" y="3351668"/>
                </a:lnTo>
                <a:lnTo>
                  <a:pt x="0" y="777032"/>
                </a:lnTo>
                <a:lnTo>
                  <a:pt x="6337275" y="777032"/>
                </a:lnTo>
                <a:close/>
              </a:path>
            </a:pathLst>
          </a:custGeom>
          <a:solidFill>
            <a:srgbClr val="F8991D"/>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ZA" dirty="0"/>
          </a:p>
        </p:txBody>
      </p:sp>
      <p:pic>
        <p:nvPicPr>
          <p:cNvPr id="10" name="Picture 9" descr="A black background with white text&#10;&#10;AI-generated content may be incorrect.">
            <a:extLst>
              <a:ext uri="{FF2B5EF4-FFF2-40B4-BE49-F238E27FC236}">
                <a16:creationId xmlns:a16="http://schemas.microsoft.com/office/drawing/2014/main" id="{89370584-D597-6A65-40D0-E9469198FB2E}"/>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rcRect r="81434" b="49072"/>
          <a:stretch>
            <a:fillRect/>
          </a:stretch>
        </p:blipFill>
        <p:spPr>
          <a:xfrm>
            <a:off x="8864600" y="3914399"/>
            <a:ext cx="3327401" cy="2943602"/>
          </a:xfrm>
          <a:prstGeom prst="rect">
            <a:avLst/>
          </a:prstGeom>
        </p:spPr>
      </p:pic>
      <p:sp>
        <p:nvSpPr>
          <p:cNvPr id="15" name="Text Placeholder 14">
            <a:extLst>
              <a:ext uri="{FF2B5EF4-FFF2-40B4-BE49-F238E27FC236}">
                <a16:creationId xmlns:a16="http://schemas.microsoft.com/office/drawing/2014/main" id="{7CDA0E68-E9F6-D10C-E370-A460F95A5336}"/>
              </a:ext>
            </a:extLst>
          </p:cNvPr>
          <p:cNvSpPr>
            <a:spLocks noGrp="1" noRot="1" noMove="1" noResize="1" noEditPoints="1" noAdjustHandles="1" noChangeArrowheads="1" noChangeShapeType="1"/>
          </p:cNvSpPr>
          <p:nvPr>
            <p:ph type="body" sz="quarter" idx="13" hasCustomPrompt="1"/>
          </p:nvPr>
        </p:nvSpPr>
        <p:spPr>
          <a:xfrm>
            <a:off x="386990" y="4626164"/>
            <a:ext cx="8090621" cy="676583"/>
          </a:xfrm>
        </p:spPr>
        <p:txBody>
          <a:bodyPr/>
          <a:lstStyle>
            <a:lvl1pPr>
              <a:buNone/>
              <a:defRPr sz="4400" b="1">
                <a:solidFill>
                  <a:schemeClr val="tx1"/>
                </a:solidFill>
                <a:latin typeface="Century Gothic" panose="020B0502020202020204" pitchFamily="34" charset="0"/>
              </a:defRPr>
            </a:lvl1pPr>
          </a:lstStyle>
          <a:p>
            <a:pPr lvl="0"/>
            <a:r>
              <a:rPr lang="en-US" dirty="0"/>
              <a:t>ENTER SHORT SLIDE TITLE HERE</a:t>
            </a:r>
          </a:p>
        </p:txBody>
      </p:sp>
      <p:sp>
        <p:nvSpPr>
          <p:cNvPr id="19" name="Text Placeholder 18">
            <a:extLst>
              <a:ext uri="{FF2B5EF4-FFF2-40B4-BE49-F238E27FC236}">
                <a16:creationId xmlns:a16="http://schemas.microsoft.com/office/drawing/2014/main" id="{30DE49EE-2860-5BB2-A974-61D5ED144F22}"/>
              </a:ext>
            </a:extLst>
          </p:cNvPr>
          <p:cNvSpPr>
            <a:spLocks noGrp="1" noRot="1" noMove="1" noResize="1" noEditPoints="1" noAdjustHandles="1" noChangeArrowheads="1" noChangeShapeType="1"/>
          </p:cNvSpPr>
          <p:nvPr>
            <p:ph type="body" sz="quarter" idx="15" hasCustomPrompt="1"/>
          </p:nvPr>
        </p:nvSpPr>
        <p:spPr>
          <a:xfrm>
            <a:off x="386990" y="5444922"/>
            <a:ext cx="8090621" cy="372836"/>
          </a:xfrm>
        </p:spPr>
        <p:txBody>
          <a:bodyPr/>
          <a:lstStyle>
            <a:lvl1pPr>
              <a:buNone/>
              <a:defRPr sz="2000">
                <a:solidFill>
                  <a:schemeClr val="tx1"/>
                </a:solidFill>
                <a:latin typeface="Century Gothic" panose="020B0502020202020204" pitchFamily="34" charset="0"/>
              </a:defRPr>
            </a:lvl1pPr>
          </a:lstStyle>
          <a:p>
            <a:pPr lvl="0"/>
            <a:r>
              <a:rPr lang="en-US" dirty="0"/>
              <a:t>PLACE YOUR SUB-HEADLINE HERE</a:t>
            </a:r>
          </a:p>
        </p:txBody>
      </p:sp>
      <p:sp>
        <p:nvSpPr>
          <p:cNvPr id="21" name="Text Placeholder 20">
            <a:extLst>
              <a:ext uri="{FF2B5EF4-FFF2-40B4-BE49-F238E27FC236}">
                <a16:creationId xmlns:a16="http://schemas.microsoft.com/office/drawing/2014/main" id="{FCC25E48-439C-2DAD-3F07-08678F48ED9E}"/>
              </a:ext>
            </a:extLst>
          </p:cNvPr>
          <p:cNvSpPr>
            <a:spLocks noGrp="1"/>
          </p:cNvSpPr>
          <p:nvPr>
            <p:ph type="body" sz="quarter" idx="16" hasCustomPrompt="1"/>
          </p:nvPr>
        </p:nvSpPr>
        <p:spPr>
          <a:xfrm>
            <a:off x="386990" y="5963000"/>
            <a:ext cx="3856168" cy="271462"/>
          </a:xfrm>
        </p:spPr>
        <p:txBody>
          <a:bodyPr>
            <a:noAutofit/>
          </a:bodyPr>
          <a:lstStyle>
            <a:lvl1pPr>
              <a:buNone/>
              <a:defRPr sz="1600" b="1">
                <a:solidFill>
                  <a:schemeClr val="tx1"/>
                </a:solidFill>
                <a:latin typeface="Century Gothic" panose="020B0502020202020204" pitchFamily="34" charset="0"/>
              </a:defRPr>
            </a:lvl1pPr>
          </a:lstStyle>
          <a:p>
            <a:pPr lvl="0"/>
            <a:r>
              <a:rPr lang="en-ZA" dirty="0"/>
              <a:t>DAY / MONTH / YEAR</a:t>
            </a:r>
          </a:p>
        </p:txBody>
      </p:sp>
      <p:sp>
        <p:nvSpPr>
          <p:cNvPr id="77" name="Picture Placeholder 76">
            <a:extLst>
              <a:ext uri="{FF2B5EF4-FFF2-40B4-BE49-F238E27FC236}">
                <a16:creationId xmlns:a16="http://schemas.microsoft.com/office/drawing/2014/main" id="{D4B5D579-F2B2-6D3D-DFF9-161492B518A3}"/>
              </a:ext>
            </a:extLst>
          </p:cNvPr>
          <p:cNvSpPr>
            <a:spLocks noGrp="1"/>
          </p:cNvSpPr>
          <p:nvPr>
            <p:ph type="pic" sz="quarter" idx="19"/>
          </p:nvPr>
        </p:nvSpPr>
        <p:spPr>
          <a:xfrm>
            <a:off x="-1" y="-2"/>
            <a:ext cx="12192001" cy="4293021"/>
          </a:xfrm>
          <a:custGeom>
            <a:avLst/>
            <a:gdLst>
              <a:gd name="csX0" fmla="*/ 0 w 12192001"/>
              <a:gd name="csY0" fmla="*/ 0 h 4293021"/>
              <a:gd name="csX1" fmla="*/ 6336857 w 12192001"/>
              <a:gd name="csY1" fmla="*/ 0 h 4293021"/>
              <a:gd name="csX2" fmla="*/ 6336857 w 12192001"/>
              <a:gd name="csY2" fmla="*/ 1 h 4293021"/>
              <a:gd name="csX3" fmla="*/ 12192001 w 12192001"/>
              <a:gd name="csY3" fmla="*/ 1 h 4293021"/>
              <a:gd name="csX4" fmla="*/ 12192001 w 12192001"/>
              <a:gd name="csY4" fmla="*/ 3506332 h 4293021"/>
              <a:gd name="csX5" fmla="*/ 7365678 w 12192001"/>
              <a:gd name="csY5" fmla="*/ 3506332 h 4293021"/>
              <a:gd name="csX6" fmla="*/ 6339054 w 12192001"/>
              <a:gd name="csY6" fmla="*/ 4293021 h 4293021"/>
              <a:gd name="csX7" fmla="*/ 6336857 w 12192001"/>
              <a:gd name="csY7" fmla="*/ 4290154 h 4293021"/>
              <a:gd name="csX8" fmla="*/ 6336857 w 12192001"/>
              <a:gd name="csY8" fmla="*/ 4293021 h 4293021"/>
              <a:gd name="csX9" fmla="*/ 0 w 12192001"/>
              <a:gd name="csY9" fmla="*/ 4293021 h 42930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192001" h="4293021">
                <a:moveTo>
                  <a:pt x="0" y="0"/>
                </a:moveTo>
                <a:lnTo>
                  <a:pt x="6336857" y="0"/>
                </a:lnTo>
                <a:lnTo>
                  <a:pt x="6336857" y="1"/>
                </a:lnTo>
                <a:lnTo>
                  <a:pt x="12192001" y="1"/>
                </a:lnTo>
                <a:lnTo>
                  <a:pt x="12192001" y="3506332"/>
                </a:lnTo>
                <a:lnTo>
                  <a:pt x="7365678" y="3506332"/>
                </a:lnTo>
                <a:lnTo>
                  <a:pt x="6339054" y="4293021"/>
                </a:lnTo>
                <a:lnTo>
                  <a:pt x="6336857" y="4290154"/>
                </a:lnTo>
                <a:lnTo>
                  <a:pt x="6336857" y="4293021"/>
                </a:lnTo>
                <a:lnTo>
                  <a:pt x="0" y="4293021"/>
                </a:lnTo>
                <a:close/>
              </a:path>
            </a:pathLst>
          </a:custGeom>
        </p:spPr>
        <p:txBody>
          <a:bodyPr wrap="square">
            <a:noAutofit/>
          </a:bodyPr>
          <a:lstStyle/>
          <a:p>
            <a:endParaRPr lang="en-ZA"/>
          </a:p>
        </p:txBody>
      </p:sp>
    </p:spTree>
    <p:extLst>
      <p:ext uri="{BB962C8B-B14F-4D97-AF65-F5344CB8AC3E}">
        <p14:creationId xmlns:p14="http://schemas.microsoft.com/office/powerpoint/2010/main" val="3671244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aptop - Left - Dark Blue">
    <p:bg>
      <p:bgPr>
        <a:solidFill>
          <a:srgbClr val="0258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5" name="Picture Placeholder 31">
            <a:extLst>
              <a:ext uri="{FF2B5EF4-FFF2-40B4-BE49-F238E27FC236}">
                <a16:creationId xmlns:a16="http://schemas.microsoft.com/office/drawing/2014/main" id="{DD7AA48E-93D1-86C5-31DF-9CA80C696D8A}"/>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37855745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ptop - Right - Dark Blue">
    <p:bg>
      <p:bgPr>
        <a:solidFill>
          <a:srgbClr val="025870"/>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504405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Laptop - Left - Pink">
    <p:bg>
      <p:bgPr>
        <a:solidFill>
          <a:srgbClr val="C61B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0"/>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5" name="Picture Placeholder 31">
            <a:extLst>
              <a:ext uri="{FF2B5EF4-FFF2-40B4-BE49-F238E27FC236}">
                <a16:creationId xmlns:a16="http://schemas.microsoft.com/office/drawing/2014/main" id="{2E664D94-8E6C-66EE-C626-F3A2DC0A4FA7}"/>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10065871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aptop - Right - Pink">
    <p:bg>
      <p:bgPr>
        <a:solidFill>
          <a:srgbClr val="C61B70"/>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34630081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aptop - Right - White">
    <p:bg>
      <p:bgPr>
        <a:solidFill>
          <a:srgbClr val="ECEAE9"/>
        </a:solidFill>
        <a:effectLst/>
      </p:bgPr>
    </p:bg>
    <p:spTree>
      <p:nvGrpSpPr>
        <p:cNvPr id="1" name=""/>
        <p:cNvGrpSpPr/>
        <p:nvPr/>
      </p:nvGrpSpPr>
      <p:grpSpPr>
        <a:xfrm>
          <a:off x="0" y="0"/>
          <a:ext cx="0" cy="0"/>
          <a:chOff x="0" y="0"/>
          <a:chExt cx="0" cy="0"/>
        </a:xfrm>
      </p:grpSpPr>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22" r="9265"/>
          <a:stretch>
            <a:fillRect/>
          </a:stretch>
        </p:blipFill>
        <p:spPr>
          <a:xfrm>
            <a:off x="4058878" y="1330407"/>
            <a:ext cx="8174453"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5250426" y="1473469"/>
            <a:ext cx="6813755"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40182" y="1468437"/>
            <a:ext cx="3390900" cy="1623446"/>
          </a:xfrm>
        </p:spPr>
        <p:txBody>
          <a:bodyPr>
            <a:normAutofit/>
          </a:bodyPr>
          <a:lstStyle>
            <a:lvl1pPr marL="0">
              <a:lnSpc>
                <a:spcPts val="3800"/>
              </a:lnSpc>
              <a:spcBef>
                <a:spcPts val="0"/>
              </a:spcBef>
              <a:buNone/>
              <a:defRPr sz="3200" b="1">
                <a:solidFill>
                  <a:schemeClr val="tx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00023" y="3229913"/>
            <a:ext cx="3390900" cy="839001"/>
          </a:xfrm>
        </p:spPr>
        <p:txBody>
          <a:bodyPr>
            <a:normAutofit/>
          </a:bodyPr>
          <a:lstStyle>
            <a:lvl1pPr marL="0">
              <a:lnSpc>
                <a:spcPts val="2400"/>
              </a:lnSpc>
              <a:spcBef>
                <a:spcPts val="0"/>
              </a:spcBef>
              <a:buNone/>
              <a:defRPr sz="1400">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812386" y="2882158"/>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5269710" y="1486536"/>
            <a:ext cx="6815137" cy="4395787"/>
          </a:xfrm>
        </p:spPr>
        <p:txBody>
          <a:bodyPr/>
          <a:lstStyle/>
          <a:p>
            <a:endParaRPr lang="en-ZA"/>
          </a:p>
        </p:txBody>
      </p:sp>
    </p:spTree>
    <p:extLst>
      <p:ext uri="{BB962C8B-B14F-4D97-AF65-F5344CB8AC3E}">
        <p14:creationId xmlns:p14="http://schemas.microsoft.com/office/powerpoint/2010/main" val="27220298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ptop - Left - White">
    <p:bg>
      <p:bgPr>
        <a:solidFill>
          <a:schemeClr val="bg2"/>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2" name="Picture 1" descr="C:\Users\cavenant\AppData\Local\Microsoft\Windows\Temporary Internet Files\Content.Outlook\NDPO0HNZ\CCT_Logo_WhiteOnly.png">
            <a:extLst>
              <a:ext uri="{FF2B5EF4-FFF2-40B4-BE49-F238E27FC236}">
                <a16:creationId xmlns:a16="http://schemas.microsoft.com/office/drawing/2014/main" id="{11BD0708-6981-FB43-6703-C3C834CC6D03}"/>
              </a:ext>
            </a:extLst>
          </p:cNvPr>
          <p:cNvPicPr>
            <a:picLocks noGrp="1" noRot="1" noChangeAspec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EDAC576-22C7-0212-6686-FBFB36215A3C}"/>
              </a:ext>
            </a:extLst>
          </p:cNvPr>
          <p:cNvSpPr/>
          <p:nvPr userDrawn="1"/>
        </p:nvSpPr>
        <p:spPr>
          <a:xfrm>
            <a:off x="-1" y="-26634"/>
            <a:ext cx="121919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9" name="Picture 18" descr="A black screen with a white border&#10;&#10;AI-generated content may be incorrect.">
            <a:extLst>
              <a:ext uri="{FF2B5EF4-FFF2-40B4-BE49-F238E27FC236}">
                <a16:creationId xmlns:a16="http://schemas.microsoft.com/office/drawing/2014/main" id="{52BB1938-BAD8-A99F-4C7C-3711FFB2C25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7130"/>
          <a:stretch>
            <a:fillRect/>
          </a:stretch>
        </p:blipFill>
        <p:spPr>
          <a:xfrm>
            <a:off x="-1" y="1220516"/>
            <a:ext cx="8149389" cy="4921789"/>
          </a:xfrm>
          <a:prstGeom prst="rect">
            <a:avLst/>
          </a:prstGeom>
          <a:effectLst>
            <a:outerShdw blurRad="571500" dist="25400" dir="5400000" algn="ctr" rotWithShape="0">
              <a:srgbClr val="000000">
                <a:alpha val="43137"/>
              </a:srgbClr>
            </a:outerShdw>
          </a:effectLst>
        </p:spPr>
      </p:pic>
      <p:sp>
        <p:nvSpPr>
          <p:cNvPr id="20" name="Rectangle 19">
            <a:extLst>
              <a:ext uri="{FF2B5EF4-FFF2-40B4-BE49-F238E27FC236}">
                <a16:creationId xmlns:a16="http://schemas.microsoft.com/office/drawing/2014/main" id="{EFA888B1-7779-1FA6-8420-84B8C2C922BE}"/>
              </a:ext>
            </a:extLst>
          </p:cNvPr>
          <p:cNvSpPr/>
          <p:nvPr userDrawn="1"/>
        </p:nvSpPr>
        <p:spPr>
          <a:xfrm>
            <a:off x="347662" y="1363578"/>
            <a:ext cx="6815137" cy="43955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4" name="Text Placeholder 23">
            <a:extLst>
              <a:ext uri="{FF2B5EF4-FFF2-40B4-BE49-F238E27FC236}">
                <a16:creationId xmlns:a16="http://schemas.microsoft.com/office/drawing/2014/main" id="{081896B3-99BD-E96E-58AA-B73A8EAC8AE5}"/>
              </a:ext>
            </a:extLst>
          </p:cNvPr>
          <p:cNvSpPr>
            <a:spLocks noGrp="1"/>
          </p:cNvSpPr>
          <p:nvPr>
            <p:ph type="body" sz="quarter" idx="12" hasCustomPrompt="1"/>
          </p:nvPr>
        </p:nvSpPr>
        <p:spPr>
          <a:xfrm>
            <a:off x="7598943" y="1296754"/>
            <a:ext cx="3390900" cy="1623446"/>
          </a:xfrm>
        </p:spPr>
        <p:txBody>
          <a:bodyPr>
            <a:normAutofit/>
          </a:bodyPr>
          <a:lstStyle>
            <a:lvl1pPr marL="0">
              <a:lnSpc>
                <a:spcPts val="3800"/>
              </a:lnSpc>
              <a:spcBef>
                <a:spcPts val="0"/>
              </a:spcBef>
              <a:buNone/>
              <a:defRPr sz="3200" b="1">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7" name="Text Placeholder 26">
            <a:extLst>
              <a:ext uri="{FF2B5EF4-FFF2-40B4-BE49-F238E27FC236}">
                <a16:creationId xmlns:a16="http://schemas.microsoft.com/office/drawing/2014/main" id="{AC0DA986-99AF-C820-D914-C3429DA2C734}"/>
              </a:ext>
            </a:extLst>
          </p:cNvPr>
          <p:cNvSpPr>
            <a:spLocks noGrp="1"/>
          </p:cNvSpPr>
          <p:nvPr>
            <p:ph type="body" sz="quarter" idx="14" hasCustomPrompt="1"/>
          </p:nvPr>
        </p:nvSpPr>
        <p:spPr>
          <a:xfrm>
            <a:off x="7599363" y="3054410"/>
            <a:ext cx="3390900" cy="839001"/>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grpSp>
        <p:nvGrpSpPr>
          <p:cNvPr id="28" name="Group 27">
            <a:extLst>
              <a:ext uri="{FF2B5EF4-FFF2-40B4-BE49-F238E27FC236}">
                <a16:creationId xmlns:a16="http://schemas.microsoft.com/office/drawing/2014/main" id="{E6DC41C0-BD07-8DB6-E604-A6252F432693}"/>
              </a:ext>
            </a:extLst>
          </p:cNvPr>
          <p:cNvGrpSpPr/>
          <p:nvPr userDrawn="1"/>
        </p:nvGrpSpPr>
        <p:grpSpPr>
          <a:xfrm>
            <a:off x="7714644" y="2693540"/>
            <a:ext cx="3017326" cy="236359"/>
            <a:chOff x="5183610" y="3466960"/>
            <a:chExt cx="3823965" cy="299546"/>
          </a:xfrm>
        </p:grpSpPr>
        <p:cxnSp>
          <p:nvCxnSpPr>
            <p:cNvPr id="29" name="Straight Connector 28">
              <a:extLst>
                <a:ext uri="{FF2B5EF4-FFF2-40B4-BE49-F238E27FC236}">
                  <a16:creationId xmlns:a16="http://schemas.microsoft.com/office/drawing/2014/main" id="{F10E04A3-1170-EEE5-90D4-992C7AFCD825}"/>
                </a:ext>
              </a:extLst>
            </p:cNvPr>
            <p:cNvCxnSpPr>
              <a:cxnSpLocks/>
            </p:cNvCxnSpPr>
            <p:nvPr/>
          </p:nvCxnSpPr>
          <p:spPr>
            <a:xfrm>
              <a:off x="5183610" y="3766506"/>
              <a:ext cx="3358026" cy="0"/>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FF0A6930-BE78-5F09-B798-414F7DBBD811}"/>
                </a:ext>
              </a:extLst>
            </p:cNvPr>
            <p:cNvCxnSpPr/>
            <p:nvPr/>
          </p:nvCxnSpPr>
          <p:spPr>
            <a:xfrm flipV="1">
              <a:off x="8535189" y="3466960"/>
              <a:ext cx="472386" cy="299546"/>
            </a:xfrm>
            <a:prstGeom prst="line">
              <a:avLst/>
            </a:prstGeom>
            <a:ln w="19050">
              <a:solidFill>
                <a:schemeClr val="tx1">
                  <a:lumMod val="95000"/>
                  <a:lumOff val="5000"/>
                </a:schemeClr>
              </a:solidFill>
            </a:ln>
            <a:effectLst/>
          </p:spPr>
          <p:style>
            <a:lnRef idx="2">
              <a:schemeClr val="accent1"/>
            </a:lnRef>
            <a:fillRef idx="0">
              <a:schemeClr val="accent1"/>
            </a:fillRef>
            <a:effectRef idx="1">
              <a:schemeClr val="accent1"/>
            </a:effectRef>
            <a:fontRef idx="minor">
              <a:schemeClr val="tx1"/>
            </a:fontRef>
          </p:style>
        </p:cxnSp>
      </p:grpSp>
      <p:sp>
        <p:nvSpPr>
          <p:cNvPr id="32" name="Picture Placeholder 31">
            <a:extLst>
              <a:ext uri="{FF2B5EF4-FFF2-40B4-BE49-F238E27FC236}">
                <a16:creationId xmlns:a16="http://schemas.microsoft.com/office/drawing/2014/main" id="{02579294-5898-419A-CC7E-42B9FA929511}"/>
              </a:ext>
            </a:extLst>
          </p:cNvPr>
          <p:cNvSpPr>
            <a:spLocks noGrp="1"/>
          </p:cNvSpPr>
          <p:nvPr>
            <p:ph type="pic" sz="quarter" idx="15"/>
          </p:nvPr>
        </p:nvSpPr>
        <p:spPr>
          <a:xfrm>
            <a:off x="347663" y="1363663"/>
            <a:ext cx="6815137" cy="4395787"/>
          </a:xfrm>
        </p:spPr>
        <p:txBody>
          <a:bodyPr/>
          <a:lstStyle/>
          <a:p>
            <a:endParaRPr lang="en-ZA"/>
          </a:p>
        </p:txBody>
      </p:sp>
    </p:spTree>
    <p:extLst>
      <p:ext uri="{BB962C8B-B14F-4D97-AF65-F5344CB8AC3E}">
        <p14:creationId xmlns:p14="http://schemas.microsoft.com/office/powerpoint/2010/main" val="36679543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Mobile - Whit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tx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30298973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Mobile - Orange">
    <p:bg>
      <p:bgPr>
        <a:solidFill>
          <a:srgbClr val="F8991D"/>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tx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29726496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Mobile - Green">
    <p:bg>
      <p:bgPr>
        <a:solidFill>
          <a:srgbClr val="B8CE33"/>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tx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30928993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Mobile - Pink">
    <p:bg>
      <p:bgPr>
        <a:solidFill>
          <a:srgbClr val="C61B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4724197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Full colour - Orang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6858000"/>
          </a:xfrm>
          <a:prstGeom prst="rect">
            <a:avLst/>
          </a:prstGeom>
          <a:solidFill>
            <a:srgbClr val="F899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noGrp="1" noRot="1" noMove="1" noResize="1" noEditPoints="1" noAdjustHandles="1" noChangeArrowheads="1" noChangeShapeType="1"/>
          </p:cNvSpPr>
          <p:nvPr userDrawn="1"/>
        </p:nvSpPr>
        <p:spPr>
          <a:xfrm>
            <a:off x="-761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2" name="Logo" descr="C:\Users\cavenant\AppData\Local\Microsoft\Windows\Temporary Internet Files\Content.Outlook\NDPO0HNZ\CCT_Logo_WhiteOnly.png">
            <a:extLst>
              <a:ext uri="{FF2B5EF4-FFF2-40B4-BE49-F238E27FC236}">
                <a16:creationId xmlns:a16="http://schemas.microsoft.com/office/drawing/2014/main" id="{C720E234-6EF8-C879-7654-786AD05BC0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93489" y="5235313"/>
            <a:ext cx="2929926" cy="93902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63158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84620" y="6176493"/>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bg1"/>
                </a:solidFill>
                <a:latin typeface="Century Gothic" panose="020B0502020202020204" pitchFamily="34" charset="0"/>
              </a:rPr>
              <a:t>Making progress possible. 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tx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47879"/>
            <a:ext cx="8475662" cy="2347012"/>
          </a:xfrm>
        </p:spPr>
        <p:txBody>
          <a:bodyPr>
            <a:noAutofit/>
          </a:bodyPr>
          <a:lstStyle>
            <a:lvl1pPr marL="0">
              <a:buNone/>
              <a:defRPr sz="5400" b="1">
                <a:solidFill>
                  <a:schemeClr val="tx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spTree>
    <p:extLst>
      <p:ext uri="{BB962C8B-B14F-4D97-AF65-F5344CB8AC3E}">
        <p14:creationId xmlns:p14="http://schemas.microsoft.com/office/powerpoint/2010/main" val="32357780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obile - Dark Blue">
    <p:bg>
      <p:bgPr>
        <a:solidFill>
          <a:srgbClr val="0258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28168425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obile - Light Blue">
    <p:bg>
      <p:bgPr>
        <a:solidFill>
          <a:srgbClr val="0097C5"/>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pic>
        <p:nvPicPr>
          <p:cNvPr id="8" name="Picture 7" descr="A cell phone with a black screen&#10;&#10;AI-generated content may be incorrect.">
            <a:extLst>
              <a:ext uri="{FF2B5EF4-FFF2-40B4-BE49-F238E27FC236}">
                <a16:creationId xmlns:a16="http://schemas.microsoft.com/office/drawing/2014/main" id="{8AA36634-3C1A-709A-1A1C-2BB44B634ABE}"/>
              </a:ext>
            </a:extLst>
          </p:cNvPr>
          <p:cNvPicPr>
            <a:picLocks noChangeAspect="1"/>
          </p:cNvPicPr>
          <p:nvPr userDrawn="1"/>
        </p:nvPicPr>
        <p:blipFill>
          <a:blip r:embed="rId2">
            <a:extLst>
              <a:ext uri="{28A0092B-C50C-407E-A947-70E740481C1C}">
                <a14:useLocalDpi xmlns:a14="http://schemas.microsoft.com/office/drawing/2010/main" val="0"/>
              </a:ext>
            </a:extLst>
          </a:blip>
          <a:srcRect b="31478"/>
          <a:stretch>
            <a:fillRect/>
          </a:stretch>
        </p:blipFill>
        <p:spPr>
          <a:xfrm>
            <a:off x="3442204" y="0"/>
            <a:ext cx="5307592" cy="6857998"/>
          </a:xfrm>
          <a:prstGeom prst="rect">
            <a:avLst/>
          </a:prstGeom>
          <a:effectLst>
            <a:outerShdw blurRad="457200" dir="5400000" algn="ctr" rotWithShape="0">
              <a:srgbClr val="000000">
                <a:alpha val="43137"/>
              </a:srgbClr>
            </a:outerShdw>
          </a:effectLst>
        </p:spPr>
      </p:pic>
      <p:sp>
        <p:nvSpPr>
          <p:cNvPr id="9" name="Rectangle: Top Corners Rounded 8">
            <a:extLst>
              <a:ext uri="{FF2B5EF4-FFF2-40B4-BE49-F238E27FC236}">
                <a16:creationId xmlns:a16="http://schemas.microsoft.com/office/drawing/2014/main" id="{B3F109F3-F26E-B5DC-9F4E-B93A92F261BC}"/>
              </a:ext>
            </a:extLst>
          </p:cNvPr>
          <p:cNvSpPr/>
          <p:nvPr userDrawn="1"/>
        </p:nvSpPr>
        <p:spPr>
          <a:xfrm>
            <a:off x="4025900" y="457200"/>
            <a:ext cx="4140200" cy="6400800"/>
          </a:xfrm>
          <a:prstGeom prst="round2SameRect">
            <a:avLst>
              <a:gd name="adj1" fmla="val 9305"/>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4" name="Text Placeholder 26">
            <a:extLst>
              <a:ext uri="{FF2B5EF4-FFF2-40B4-BE49-F238E27FC236}">
                <a16:creationId xmlns:a16="http://schemas.microsoft.com/office/drawing/2014/main" id="{D8D0314D-62B5-BFD1-4EEE-44670682B09E}"/>
              </a:ext>
            </a:extLst>
          </p:cNvPr>
          <p:cNvSpPr>
            <a:spLocks noGrp="1"/>
          </p:cNvSpPr>
          <p:nvPr>
            <p:ph type="body" sz="quarter" idx="14" hasCustomPrompt="1"/>
          </p:nvPr>
        </p:nvSpPr>
        <p:spPr>
          <a:xfrm>
            <a:off x="8957646" y="951331"/>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5" name="Text Placeholder 26">
            <a:extLst>
              <a:ext uri="{FF2B5EF4-FFF2-40B4-BE49-F238E27FC236}">
                <a16:creationId xmlns:a16="http://schemas.microsoft.com/office/drawing/2014/main" id="{50A35933-C787-AC8C-6A6E-F1ACEFF82F09}"/>
              </a:ext>
            </a:extLst>
          </p:cNvPr>
          <p:cNvSpPr>
            <a:spLocks noGrp="1"/>
          </p:cNvSpPr>
          <p:nvPr>
            <p:ph type="body" sz="quarter" idx="15" hasCustomPrompt="1"/>
          </p:nvPr>
        </p:nvSpPr>
        <p:spPr>
          <a:xfrm>
            <a:off x="717952" y="46149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6" name="Text Placeholder 26">
            <a:extLst>
              <a:ext uri="{FF2B5EF4-FFF2-40B4-BE49-F238E27FC236}">
                <a16:creationId xmlns:a16="http://schemas.microsoft.com/office/drawing/2014/main" id="{BEE2E472-06D5-3471-A1D0-004A770A9532}"/>
              </a:ext>
            </a:extLst>
          </p:cNvPr>
          <p:cNvSpPr>
            <a:spLocks noGrp="1"/>
          </p:cNvSpPr>
          <p:nvPr>
            <p:ph type="body" sz="quarter" idx="16" hasCustomPrompt="1"/>
          </p:nvPr>
        </p:nvSpPr>
        <p:spPr>
          <a:xfrm>
            <a:off x="8957646" y="2692835"/>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7" name="Text Placeholder 26">
            <a:extLst>
              <a:ext uri="{FF2B5EF4-FFF2-40B4-BE49-F238E27FC236}">
                <a16:creationId xmlns:a16="http://schemas.microsoft.com/office/drawing/2014/main" id="{8923183D-4114-E07D-0349-ABB5BFC18CA0}"/>
              </a:ext>
            </a:extLst>
          </p:cNvPr>
          <p:cNvSpPr>
            <a:spLocks noGrp="1"/>
          </p:cNvSpPr>
          <p:nvPr>
            <p:ph type="body" sz="quarter" idx="17" hasCustomPrompt="1"/>
          </p:nvPr>
        </p:nvSpPr>
        <p:spPr>
          <a:xfrm>
            <a:off x="717952" y="2975440"/>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8" name="Text Placeholder 26">
            <a:extLst>
              <a:ext uri="{FF2B5EF4-FFF2-40B4-BE49-F238E27FC236}">
                <a16:creationId xmlns:a16="http://schemas.microsoft.com/office/drawing/2014/main" id="{287CFA9D-EDFD-41A6-4B67-A85C59CC9F8C}"/>
              </a:ext>
            </a:extLst>
          </p:cNvPr>
          <p:cNvSpPr>
            <a:spLocks noGrp="1"/>
          </p:cNvSpPr>
          <p:nvPr>
            <p:ph type="body" sz="quarter" idx="18" hasCustomPrompt="1"/>
          </p:nvPr>
        </p:nvSpPr>
        <p:spPr>
          <a:xfrm>
            <a:off x="9022672" y="4434339"/>
            <a:ext cx="2432404" cy="1081655"/>
          </a:xfrm>
        </p:spPr>
        <p:txBody>
          <a:bodyPr>
            <a:normAutofit/>
          </a:bodyPr>
          <a:lstStyle>
            <a:lvl1pPr marL="0">
              <a:lnSpc>
                <a:spcPts val="2400"/>
              </a:lnSpc>
              <a:spcBef>
                <a:spcPts val="0"/>
              </a:spcBef>
              <a:buNone/>
              <a:defRPr sz="1400">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Lorem ipsum is simply dummy text of the printing and typesetting</a:t>
            </a:r>
            <a:endParaRPr lang="en-ZA" dirty="0"/>
          </a:p>
        </p:txBody>
      </p:sp>
      <p:sp>
        <p:nvSpPr>
          <p:cNvPr id="19" name="Text Placeholder 23">
            <a:extLst>
              <a:ext uri="{FF2B5EF4-FFF2-40B4-BE49-F238E27FC236}">
                <a16:creationId xmlns:a16="http://schemas.microsoft.com/office/drawing/2014/main" id="{8AC7085F-4EAD-3209-98D7-B989C7ADC4DB}"/>
              </a:ext>
            </a:extLst>
          </p:cNvPr>
          <p:cNvSpPr>
            <a:spLocks noGrp="1"/>
          </p:cNvSpPr>
          <p:nvPr>
            <p:ph type="body" sz="quarter" idx="12" hasCustomPrompt="1"/>
          </p:nvPr>
        </p:nvSpPr>
        <p:spPr>
          <a:xfrm>
            <a:off x="427150" y="500604"/>
            <a:ext cx="2600135" cy="1623446"/>
          </a:xfrm>
        </p:spPr>
        <p:txBody>
          <a:bodyPr>
            <a:normAutofit/>
          </a:bodyPr>
          <a:lstStyle>
            <a:lvl1pPr marL="0">
              <a:lnSpc>
                <a:spcPts val="3200"/>
              </a:lnSpc>
              <a:spcBef>
                <a:spcPts val="0"/>
              </a:spcBef>
              <a:buNone/>
              <a:defRPr sz="3200" b="1">
                <a:solidFill>
                  <a:schemeClr val="bg1"/>
                </a:solidFill>
                <a:latin typeface="Century Gothic" panose="020B0502020202020204" pitchFamily="34" charset="0"/>
              </a:defRPr>
            </a:lvl1pPr>
            <a:lvl2pPr>
              <a:buNone/>
              <a:defRPr>
                <a:latin typeface="Century Gothic" panose="020B0502020202020204" pitchFamily="34" charset="0"/>
              </a:defRPr>
            </a:lvl2pPr>
            <a:lvl3pPr>
              <a:buNone/>
              <a:defRPr>
                <a:latin typeface="Century Gothic" panose="020B0502020202020204" pitchFamily="34" charset="0"/>
              </a:defRPr>
            </a:lvl3pPr>
            <a:lvl4pPr>
              <a:buNone/>
              <a:defRPr>
                <a:latin typeface="Century Gothic" panose="020B0502020202020204" pitchFamily="34" charset="0"/>
              </a:defRPr>
            </a:lvl4pPr>
            <a:lvl5pPr>
              <a:buNone/>
              <a:defRPr>
                <a:latin typeface="Century Gothic" panose="020B0502020202020204" pitchFamily="34" charset="0"/>
              </a:defRPr>
            </a:lvl5pPr>
          </a:lstStyle>
          <a:p>
            <a:pPr lvl="0"/>
            <a:r>
              <a:rPr lang="en-US" dirty="0"/>
              <a:t>Headline title or statement to go here</a:t>
            </a:r>
            <a:endParaRPr lang="en-ZA" dirty="0"/>
          </a:p>
        </p:txBody>
      </p:sp>
      <p:sp>
        <p:nvSpPr>
          <p:cNvPr id="21" name="Picture Placeholder 20">
            <a:extLst>
              <a:ext uri="{FF2B5EF4-FFF2-40B4-BE49-F238E27FC236}">
                <a16:creationId xmlns:a16="http://schemas.microsoft.com/office/drawing/2014/main" id="{6FA44341-6C2A-D1CA-1F3D-82F672EE6442}"/>
              </a:ext>
            </a:extLst>
          </p:cNvPr>
          <p:cNvSpPr>
            <a:spLocks noGrp="1"/>
          </p:cNvSpPr>
          <p:nvPr>
            <p:ph type="pic" sz="quarter" idx="19"/>
          </p:nvPr>
        </p:nvSpPr>
        <p:spPr>
          <a:xfrm>
            <a:off x="4025900" y="457200"/>
            <a:ext cx="4140200" cy="6400800"/>
          </a:xfrm>
          <a:prstGeom prst="round2SameRect">
            <a:avLst>
              <a:gd name="adj1" fmla="val 8948"/>
              <a:gd name="adj2" fmla="val 0"/>
            </a:avLst>
          </a:prstGeom>
        </p:spPr>
        <p:txBody>
          <a:bodyPr>
            <a:noAutofit/>
          </a:bodyPr>
          <a:lstStyle/>
          <a:p>
            <a:endParaRPr lang="en-ZA"/>
          </a:p>
        </p:txBody>
      </p:sp>
    </p:spTree>
    <p:extLst>
      <p:ext uri="{BB962C8B-B14F-4D97-AF65-F5344CB8AC3E}">
        <p14:creationId xmlns:p14="http://schemas.microsoft.com/office/powerpoint/2010/main" val="40316348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Devices Pi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CC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3" name="Picture 2" descr="A cell phone with a black screen&#10;&#10;AI-generated content may be incorrect.">
            <a:extLst>
              <a:ext uri="{FF2B5EF4-FFF2-40B4-BE49-F238E27FC236}">
                <a16:creationId xmlns:a16="http://schemas.microsoft.com/office/drawing/2014/main" id="{91354E64-735B-EC21-06F5-95F1F8FAA6F4}"/>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1043274" y="495299"/>
            <a:ext cx="3008026" cy="5626102"/>
          </a:xfrm>
          <a:prstGeom prst="rect">
            <a:avLst/>
          </a:prstGeom>
          <a:effectLst>
            <a:outerShdw blurRad="355600" dist="50800" dir="5400000" algn="ctr" rotWithShape="0">
              <a:srgbClr val="000000">
                <a:alpha val="43137"/>
              </a:srgbClr>
            </a:outerShdw>
          </a:effectLst>
        </p:spPr>
      </p:pic>
      <p:pic>
        <p:nvPicPr>
          <p:cNvPr id="7" name="Picture 6" descr="A cell phone with a black screen&#10;&#10;AI-generated content may be incorrect.">
            <a:extLst>
              <a:ext uri="{FF2B5EF4-FFF2-40B4-BE49-F238E27FC236}">
                <a16:creationId xmlns:a16="http://schemas.microsoft.com/office/drawing/2014/main" id="{B850ED0E-31D4-9FA8-C9AE-09ACD94633B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4528668" y="495301"/>
            <a:ext cx="3008026" cy="5626102"/>
          </a:xfrm>
          <a:prstGeom prst="rect">
            <a:avLst/>
          </a:prstGeom>
          <a:effectLst>
            <a:outerShdw blurRad="355600" dist="50800" dir="5400000" algn="ctr" rotWithShape="0">
              <a:srgbClr val="000000">
                <a:alpha val="43137"/>
              </a:srgbClr>
            </a:outerShdw>
          </a:effectLst>
        </p:spPr>
      </p:pic>
      <p:pic>
        <p:nvPicPr>
          <p:cNvPr id="10" name="Picture 9" descr="A cell phone with a black screen&#10;&#10;AI-generated content may be incorrect.">
            <a:extLst>
              <a:ext uri="{FF2B5EF4-FFF2-40B4-BE49-F238E27FC236}">
                <a16:creationId xmlns:a16="http://schemas.microsoft.com/office/drawing/2014/main" id="{7EE25052-6263-1D02-3EEF-5BD49B113B0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8014062" y="495301"/>
            <a:ext cx="3008026" cy="5626102"/>
          </a:xfrm>
          <a:prstGeom prst="rect">
            <a:avLst/>
          </a:prstGeom>
          <a:effectLst>
            <a:outerShdw blurRad="355600" dist="50800" dir="5400000" algn="ctr" rotWithShape="0">
              <a:srgbClr val="000000">
                <a:alpha val="43137"/>
              </a:srgbClr>
            </a:outerShdw>
          </a:effectLst>
        </p:spPr>
      </p:pic>
      <p:sp>
        <p:nvSpPr>
          <p:cNvPr id="13" name="Picture Placeholder 12">
            <a:extLst>
              <a:ext uri="{FF2B5EF4-FFF2-40B4-BE49-F238E27FC236}">
                <a16:creationId xmlns:a16="http://schemas.microsoft.com/office/drawing/2014/main" id="{65AFAF97-3F9B-F2BB-374A-42EF6C9853F8}"/>
              </a:ext>
            </a:extLst>
          </p:cNvPr>
          <p:cNvSpPr>
            <a:spLocks noGrp="1"/>
          </p:cNvSpPr>
          <p:nvPr>
            <p:ph type="pic" sz="quarter" idx="10"/>
          </p:nvPr>
        </p:nvSpPr>
        <p:spPr>
          <a:xfrm>
            <a:off x="1357517" y="742579"/>
            <a:ext cx="2379539" cy="5131541"/>
          </a:xfrm>
          <a:prstGeom prst="roundRect">
            <a:avLst>
              <a:gd name="adj" fmla="val 9850"/>
            </a:avLst>
          </a:prstGeom>
          <a:solidFill>
            <a:schemeClr val="bg1"/>
          </a:solidFill>
        </p:spPr>
        <p:txBody>
          <a:bodyPr/>
          <a:lstStyle/>
          <a:p>
            <a:endParaRPr lang="en-ZA"/>
          </a:p>
        </p:txBody>
      </p:sp>
      <p:sp>
        <p:nvSpPr>
          <p:cNvPr id="14" name="Picture Placeholder 12">
            <a:extLst>
              <a:ext uri="{FF2B5EF4-FFF2-40B4-BE49-F238E27FC236}">
                <a16:creationId xmlns:a16="http://schemas.microsoft.com/office/drawing/2014/main" id="{F41711D2-4F7A-47E3-479F-BB5E41F690A1}"/>
              </a:ext>
            </a:extLst>
          </p:cNvPr>
          <p:cNvSpPr>
            <a:spLocks noGrp="1"/>
          </p:cNvSpPr>
          <p:nvPr>
            <p:ph type="pic" sz="quarter" idx="11"/>
          </p:nvPr>
        </p:nvSpPr>
        <p:spPr>
          <a:xfrm>
            <a:off x="4842911" y="742579"/>
            <a:ext cx="2379539" cy="5131541"/>
          </a:xfrm>
          <a:prstGeom prst="roundRect">
            <a:avLst>
              <a:gd name="adj" fmla="val 9850"/>
            </a:avLst>
          </a:prstGeom>
          <a:solidFill>
            <a:schemeClr val="bg1"/>
          </a:solidFill>
        </p:spPr>
        <p:txBody>
          <a:bodyPr/>
          <a:lstStyle/>
          <a:p>
            <a:endParaRPr lang="en-ZA"/>
          </a:p>
        </p:txBody>
      </p:sp>
      <p:sp>
        <p:nvSpPr>
          <p:cNvPr id="15" name="Picture Placeholder 12">
            <a:extLst>
              <a:ext uri="{FF2B5EF4-FFF2-40B4-BE49-F238E27FC236}">
                <a16:creationId xmlns:a16="http://schemas.microsoft.com/office/drawing/2014/main" id="{62B4C988-33DB-F38A-9E88-C177A88305F2}"/>
              </a:ext>
            </a:extLst>
          </p:cNvPr>
          <p:cNvSpPr>
            <a:spLocks noGrp="1"/>
          </p:cNvSpPr>
          <p:nvPr>
            <p:ph type="pic" sz="quarter" idx="12"/>
          </p:nvPr>
        </p:nvSpPr>
        <p:spPr>
          <a:xfrm>
            <a:off x="8328305" y="742579"/>
            <a:ext cx="2379539" cy="5131541"/>
          </a:xfrm>
          <a:prstGeom prst="roundRect">
            <a:avLst>
              <a:gd name="adj" fmla="val 9850"/>
            </a:avLst>
          </a:prstGeom>
          <a:solidFill>
            <a:schemeClr val="bg1"/>
          </a:solidFill>
        </p:spPr>
        <p:txBody>
          <a:bodyPr/>
          <a:lstStyle/>
          <a:p>
            <a:endParaRPr lang="en-ZA"/>
          </a:p>
        </p:txBody>
      </p:sp>
    </p:spTree>
    <p:extLst>
      <p:ext uri="{BB962C8B-B14F-4D97-AF65-F5344CB8AC3E}">
        <p14:creationId xmlns:p14="http://schemas.microsoft.com/office/powerpoint/2010/main" val="23444816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Devices Gree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B8CE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3" name="Picture 2" descr="A cell phone with a black screen&#10;&#10;AI-generated content may be incorrect.">
            <a:extLst>
              <a:ext uri="{FF2B5EF4-FFF2-40B4-BE49-F238E27FC236}">
                <a16:creationId xmlns:a16="http://schemas.microsoft.com/office/drawing/2014/main" id="{91354E64-735B-EC21-06F5-95F1F8FAA6F4}"/>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1043274" y="495299"/>
            <a:ext cx="3008026" cy="5626102"/>
          </a:xfrm>
          <a:prstGeom prst="rect">
            <a:avLst/>
          </a:prstGeom>
          <a:effectLst>
            <a:outerShdw blurRad="355600" dist="50800" dir="5400000" algn="ctr" rotWithShape="0">
              <a:srgbClr val="000000">
                <a:alpha val="43137"/>
              </a:srgbClr>
            </a:outerShdw>
          </a:effectLst>
        </p:spPr>
      </p:pic>
      <p:pic>
        <p:nvPicPr>
          <p:cNvPr id="7" name="Picture 6" descr="A cell phone with a black screen&#10;&#10;AI-generated content may be incorrect.">
            <a:extLst>
              <a:ext uri="{FF2B5EF4-FFF2-40B4-BE49-F238E27FC236}">
                <a16:creationId xmlns:a16="http://schemas.microsoft.com/office/drawing/2014/main" id="{B850ED0E-31D4-9FA8-C9AE-09ACD94633B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4528668" y="495301"/>
            <a:ext cx="3008026" cy="5626102"/>
          </a:xfrm>
          <a:prstGeom prst="rect">
            <a:avLst/>
          </a:prstGeom>
          <a:effectLst>
            <a:outerShdw blurRad="355600" dist="50800" dir="5400000" algn="ctr" rotWithShape="0">
              <a:srgbClr val="000000">
                <a:alpha val="43137"/>
              </a:srgbClr>
            </a:outerShdw>
          </a:effectLst>
        </p:spPr>
      </p:pic>
      <p:pic>
        <p:nvPicPr>
          <p:cNvPr id="10" name="Picture 9" descr="A cell phone with a black screen&#10;&#10;AI-generated content may be incorrect.">
            <a:extLst>
              <a:ext uri="{FF2B5EF4-FFF2-40B4-BE49-F238E27FC236}">
                <a16:creationId xmlns:a16="http://schemas.microsoft.com/office/drawing/2014/main" id="{7EE25052-6263-1D02-3EEF-5BD49B113B0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8014062" y="495301"/>
            <a:ext cx="3008026" cy="5626102"/>
          </a:xfrm>
          <a:prstGeom prst="rect">
            <a:avLst/>
          </a:prstGeom>
          <a:effectLst>
            <a:outerShdw blurRad="355600" dist="50800" dir="5400000" algn="ctr" rotWithShape="0">
              <a:srgbClr val="000000">
                <a:alpha val="43137"/>
              </a:srgbClr>
            </a:outerShdw>
          </a:effectLst>
        </p:spPr>
      </p:pic>
      <p:sp>
        <p:nvSpPr>
          <p:cNvPr id="13" name="Picture Placeholder 12">
            <a:extLst>
              <a:ext uri="{FF2B5EF4-FFF2-40B4-BE49-F238E27FC236}">
                <a16:creationId xmlns:a16="http://schemas.microsoft.com/office/drawing/2014/main" id="{65AFAF97-3F9B-F2BB-374A-42EF6C9853F8}"/>
              </a:ext>
            </a:extLst>
          </p:cNvPr>
          <p:cNvSpPr>
            <a:spLocks noGrp="1"/>
          </p:cNvSpPr>
          <p:nvPr>
            <p:ph type="pic" sz="quarter" idx="10"/>
          </p:nvPr>
        </p:nvSpPr>
        <p:spPr>
          <a:xfrm>
            <a:off x="1357517" y="742579"/>
            <a:ext cx="2379539" cy="5131541"/>
          </a:xfrm>
          <a:prstGeom prst="roundRect">
            <a:avLst>
              <a:gd name="adj" fmla="val 9850"/>
            </a:avLst>
          </a:prstGeom>
          <a:solidFill>
            <a:schemeClr val="bg1"/>
          </a:solidFill>
        </p:spPr>
        <p:txBody>
          <a:bodyPr/>
          <a:lstStyle/>
          <a:p>
            <a:endParaRPr lang="en-ZA"/>
          </a:p>
        </p:txBody>
      </p:sp>
      <p:sp>
        <p:nvSpPr>
          <p:cNvPr id="14" name="Picture Placeholder 12">
            <a:extLst>
              <a:ext uri="{FF2B5EF4-FFF2-40B4-BE49-F238E27FC236}">
                <a16:creationId xmlns:a16="http://schemas.microsoft.com/office/drawing/2014/main" id="{F41711D2-4F7A-47E3-479F-BB5E41F690A1}"/>
              </a:ext>
            </a:extLst>
          </p:cNvPr>
          <p:cNvSpPr>
            <a:spLocks noGrp="1"/>
          </p:cNvSpPr>
          <p:nvPr>
            <p:ph type="pic" sz="quarter" idx="11"/>
          </p:nvPr>
        </p:nvSpPr>
        <p:spPr>
          <a:xfrm>
            <a:off x="4842911" y="742579"/>
            <a:ext cx="2379539" cy="5131541"/>
          </a:xfrm>
          <a:prstGeom prst="roundRect">
            <a:avLst>
              <a:gd name="adj" fmla="val 9850"/>
            </a:avLst>
          </a:prstGeom>
          <a:solidFill>
            <a:schemeClr val="bg1"/>
          </a:solidFill>
        </p:spPr>
        <p:txBody>
          <a:bodyPr/>
          <a:lstStyle/>
          <a:p>
            <a:endParaRPr lang="en-ZA"/>
          </a:p>
        </p:txBody>
      </p:sp>
      <p:sp>
        <p:nvSpPr>
          <p:cNvPr id="15" name="Picture Placeholder 12">
            <a:extLst>
              <a:ext uri="{FF2B5EF4-FFF2-40B4-BE49-F238E27FC236}">
                <a16:creationId xmlns:a16="http://schemas.microsoft.com/office/drawing/2014/main" id="{62B4C988-33DB-F38A-9E88-C177A88305F2}"/>
              </a:ext>
            </a:extLst>
          </p:cNvPr>
          <p:cNvSpPr>
            <a:spLocks noGrp="1"/>
          </p:cNvSpPr>
          <p:nvPr>
            <p:ph type="pic" sz="quarter" idx="12"/>
          </p:nvPr>
        </p:nvSpPr>
        <p:spPr>
          <a:xfrm>
            <a:off x="8328305" y="742579"/>
            <a:ext cx="2379539" cy="5131541"/>
          </a:xfrm>
          <a:prstGeom prst="roundRect">
            <a:avLst>
              <a:gd name="adj" fmla="val 9850"/>
            </a:avLst>
          </a:prstGeom>
          <a:solidFill>
            <a:schemeClr val="bg1"/>
          </a:solidFill>
        </p:spPr>
        <p:txBody>
          <a:bodyPr/>
          <a:lstStyle/>
          <a:p>
            <a:endParaRPr lang="en-ZA"/>
          </a:p>
        </p:txBody>
      </p:sp>
    </p:spTree>
    <p:extLst>
      <p:ext uri="{BB962C8B-B14F-4D97-AF65-F5344CB8AC3E}">
        <p14:creationId xmlns:p14="http://schemas.microsoft.com/office/powerpoint/2010/main" val="2611543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Devices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3" name="Picture 2" descr="A cell phone with a black screen&#10;&#10;AI-generated content may be incorrect.">
            <a:extLst>
              <a:ext uri="{FF2B5EF4-FFF2-40B4-BE49-F238E27FC236}">
                <a16:creationId xmlns:a16="http://schemas.microsoft.com/office/drawing/2014/main" id="{91354E64-735B-EC21-06F5-95F1F8FAA6F4}"/>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1043274" y="495299"/>
            <a:ext cx="3008026" cy="5626102"/>
          </a:xfrm>
          <a:prstGeom prst="rect">
            <a:avLst/>
          </a:prstGeom>
          <a:effectLst>
            <a:outerShdw blurRad="355600" dist="50800" dir="5400000" algn="ctr" rotWithShape="0">
              <a:srgbClr val="000000">
                <a:alpha val="43137"/>
              </a:srgbClr>
            </a:outerShdw>
          </a:effectLst>
        </p:spPr>
      </p:pic>
      <p:pic>
        <p:nvPicPr>
          <p:cNvPr id="7" name="Picture 6" descr="A cell phone with a black screen&#10;&#10;AI-generated content may be incorrect.">
            <a:extLst>
              <a:ext uri="{FF2B5EF4-FFF2-40B4-BE49-F238E27FC236}">
                <a16:creationId xmlns:a16="http://schemas.microsoft.com/office/drawing/2014/main" id="{B850ED0E-31D4-9FA8-C9AE-09ACD94633B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4528668" y="495301"/>
            <a:ext cx="3008026" cy="5626102"/>
          </a:xfrm>
          <a:prstGeom prst="rect">
            <a:avLst/>
          </a:prstGeom>
          <a:effectLst>
            <a:outerShdw blurRad="355600" dist="50800" dir="5400000" algn="ctr" rotWithShape="0">
              <a:srgbClr val="000000">
                <a:alpha val="43137"/>
              </a:srgbClr>
            </a:outerShdw>
          </a:effectLst>
        </p:spPr>
      </p:pic>
      <p:pic>
        <p:nvPicPr>
          <p:cNvPr id="10" name="Picture 9" descr="A cell phone with a black screen&#10;&#10;AI-generated content may be incorrect.">
            <a:extLst>
              <a:ext uri="{FF2B5EF4-FFF2-40B4-BE49-F238E27FC236}">
                <a16:creationId xmlns:a16="http://schemas.microsoft.com/office/drawing/2014/main" id="{7EE25052-6263-1D02-3EEF-5BD49B113B0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8014062" y="495301"/>
            <a:ext cx="3008026" cy="5626102"/>
          </a:xfrm>
          <a:prstGeom prst="rect">
            <a:avLst/>
          </a:prstGeom>
          <a:effectLst>
            <a:outerShdw blurRad="355600" dist="50800" dir="5400000" algn="ctr" rotWithShape="0">
              <a:srgbClr val="000000">
                <a:alpha val="43137"/>
              </a:srgbClr>
            </a:outerShdw>
          </a:effectLst>
        </p:spPr>
      </p:pic>
      <p:sp>
        <p:nvSpPr>
          <p:cNvPr id="13" name="Picture Placeholder 12">
            <a:extLst>
              <a:ext uri="{FF2B5EF4-FFF2-40B4-BE49-F238E27FC236}">
                <a16:creationId xmlns:a16="http://schemas.microsoft.com/office/drawing/2014/main" id="{65AFAF97-3F9B-F2BB-374A-42EF6C9853F8}"/>
              </a:ext>
            </a:extLst>
          </p:cNvPr>
          <p:cNvSpPr>
            <a:spLocks noGrp="1"/>
          </p:cNvSpPr>
          <p:nvPr>
            <p:ph type="pic" sz="quarter" idx="10"/>
          </p:nvPr>
        </p:nvSpPr>
        <p:spPr>
          <a:xfrm>
            <a:off x="1357517" y="742579"/>
            <a:ext cx="2379539" cy="5131541"/>
          </a:xfrm>
          <a:prstGeom prst="roundRect">
            <a:avLst>
              <a:gd name="adj" fmla="val 9850"/>
            </a:avLst>
          </a:prstGeom>
          <a:solidFill>
            <a:schemeClr val="bg1"/>
          </a:solidFill>
        </p:spPr>
        <p:txBody>
          <a:bodyPr/>
          <a:lstStyle/>
          <a:p>
            <a:endParaRPr lang="en-ZA"/>
          </a:p>
        </p:txBody>
      </p:sp>
      <p:sp>
        <p:nvSpPr>
          <p:cNvPr id="14" name="Picture Placeholder 12">
            <a:extLst>
              <a:ext uri="{FF2B5EF4-FFF2-40B4-BE49-F238E27FC236}">
                <a16:creationId xmlns:a16="http://schemas.microsoft.com/office/drawing/2014/main" id="{F41711D2-4F7A-47E3-479F-BB5E41F690A1}"/>
              </a:ext>
            </a:extLst>
          </p:cNvPr>
          <p:cNvSpPr>
            <a:spLocks noGrp="1"/>
          </p:cNvSpPr>
          <p:nvPr>
            <p:ph type="pic" sz="quarter" idx="11"/>
          </p:nvPr>
        </p:nvSpPr>
        <p:spPr>
          <a:xfrm>
            <a:off x="4842911" y="742579"/>
            <a:ext cx="2379539" cy="5131541"/>
          </a:xfrm>
          <a:prstGeom prst="roundRect">
            <a:avLst>
              <a:gd name="adj" fmla="val 9850"/>
            </a:avLst>
          </a:prstGeom>
          <a:solidFill>
            <a:schemeClr val="bg1"/>
          </a:solidFill>
        </p:spPr>
        <p:txBody>
          <a:bodyPr/>
          <a:lstStyle/>
          <a:p>
            <a:endParaRPr lang="en-ZA"/>
          </a:p>
        </p:txBody>
      </p:sp>
      <p:sp>
        <p:nvSpPr>
          <p:cNvPr id="15" name="Picture Placeholder 12">
            <a:extLst>
              <a:ext uri="{FF2B5EF4-FFF2-40B4-BE49-F238E27FC236}">
                <a16:creationId xmlns:a16="http://schemas.microsoft.com/office/drawing/2014/main" id="{62B4C988-33DB-F38A-9E88-C177A88305F2}"/>
              </a:ext>
            </a:extLst>
          </p:cNvPr>
          <p:cNvSpPr>
            <a:spLocks noGrp="1"/>
          </p:cNvSpPr>
          <p:nvPr>
            <p:ph type="pic" sz="quarter" idx="12"/>
          </p:nvPr>
        </p:nvSpPr>
        <p:spPr>
          <a:xfrm>
            <a:off x="8328305" y="742579"/>
            <a:ext cx="2379539" cy="5131541"/>
          </a:xfrm>
          <a:prstGeom prst="roundRect">
            <a:avLst>
              <a:gd name="adj" fmla="val 9850"/>
            </a:avLst>
          </a:prstGeom>
          <a:solidFill>
            <a:schemeClr val="bg1"/>
          </a:solidFill>
        </p:spPr>
        <p:txBody>
          <a:bodyPr/>
          <a:lstStyle/>
          <a:p>
            <a:endParaRPr lang="en-ZA"/>
          </a:p>
        </p:txBody>
      </p:sp>
    </p:spTree>
    <p:extLst>
      <p:ext uri="{BB962C8B-B14F-4D97-AF65-F5344CB8AC3E}">
        <p14:creationId xmlns:p14="http://schemas.microsoft.com/office/powerpoint/2010/main" val="11400866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 Devices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025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3" name="Picture 2" descr="A cell phone with a black screen&#10;&#10;AI-generated content may be incorrect.">
            <a:extLst>
              <a:ext uri="{FF2B5EF4-FFF2-40B4-BE49-F238E27FC236}">
                <a16:creationId xmlns:a16="http://schemas.microsoft.com/office/drawing/2014/main" id="{91354E64-735B-EC21-06F5-95F1F8FAA6F4}"/>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1043274" y="495299"/>
            <a:ext cx="3008026" cy="5626102"/>
          </a:xfrm>
          <a:prstGeom prst="rect">
            <a:avLst/>
          </a:prstGeom>
          <a:effectLst>
            <a:outerShdw blurRad="355600" dist="50800" dir="5400000" algn="ctr" rotWithShape="0">
              <a:srgbClr val="000000">
                <a:alpha val="43137"/>
              </a:srgbClr>
            </a:outerShdw>
          </a:effectLst>
        </p:spPr>
      </p:pic>
      <p:pic>
        <p:nvPicPr>
          <p:cNvPr id="7" name="Picture 6" descr="A cell phone with a black screen&#10;&#10;AI-generated content may be incorrect.">
            <a:extLst>
              <a:ext uri="{FF2B5EF4-FFF2-40B4-BE49-F238E27FC236}">
                <a16:creationId xmlns:a16="http://schemas.microsoft.com/office/drawing/2014/main" id="{B850ED0E-31D4-9FA8-C9AE-09ACD94633B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4528668" y="495301"/>
            <a:ext cx="3008026" cy="5626102"/>
          </a:xfrm>
          <a:prstGeom prst="rect">
            <a:avLst/>
          </a:prstGeom>
          <a:effectLst>
            <a:outerShdw blurRad="355600" dist="50800" dir="5400000" algn="ctr" rotWithShape="0">
              <a:srgbClr val="000000">
                <a:alpha val="43137"/>
              </a:srgbClr>
            </a:outerShdw>
          </a:effectLst>
        </p:spPr>
      </p:pic>
      <p:pic>
        <p:nvPicPr>
          <p:cNvPr id="10" name="Picture 9" descr="A cell phone with a black screen&#10;&#10;AI-generated content may be incorrect.">
            <a:extLst>
              <a:ext uri="{FF2B5EF4-FFF2-40B4-BE49-F238E27FC236}">
                <a16:creationId xmlns:a16="http://schemas.microsoft.com/office/drawing/2014/main" id="{7EE25052-6263-1D02-3EEF-5BD49B113B0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8014062" y="495301"/>
            <a:ext cx="3008026" cy="5626102"/>
          </a:xfrm>
          <a:prstGeom prst="rect">
            <a:avLst/>
          </a:prstGeom>
          <a:effectLst>
            <a:outerShdw blurRad="355600" dist="50800" dir="5400000" algn="ctr" rotWithShape="0">
              <a:srgbClr val="000000">
                <a:alpha val="43137"/>
              </a:srgbClr>
            </a:outerShdw>
          </a:effectLst>
        </p:spPr>
      </p:pic>
      <p:sp>
        <p:nvSpPr>
          <p:cNvPr id="13" name="Picture Placeholder 12">
            <a:extLst>
              <a:ext uri="{FF2B5EF4-FFF2-40B4-BE49-F238E27FC236}">
                <a16:creationId xmlns:a16="http://schemas.microsoft.com/office/drawing/2014/main" id="{65AFAF97-3F9B-F2BB-374A-42EF6C9853F8}"/>
              </a:ext>
            </a:extLst>
          </p:cNvPr>
          <p:cNvSpPr>
            <a:spLocks noGrp="1"/>
          </p:cNvSpPr>
          <p:nvPr>
            <p:ph type="pic" sz="quarter" idx="10"/>
          </p:nvPr>
        </p:nvSpPr>
        <p:spPr>
          <a:xfrm>
            <a:off x="1357517" y="742579"/>
            <a:ext cx="2379539" cy="5131541"/>
          </a:xfrm>
          <a:prstGeom prst="roundRect">
            <a:avLst>
              <a:gd name="adj" fmla="val 9850"/>
            </a:avLst>
          </a:prstGeom>
          <a:solidFill>
            <a:schemeClr val="bg1"/>
          </a:solidFill>
        </p:spPr>
        <p:txBody>
          <a:bodyPr/>
          <a:lstStyle/>
          <a:p>
            <a:endParaRPr lang="en-ZA"/>
          </a:p>
        </p:txBody>
      </p:sp>
      <p:sp>
        <p:nvSpPr>
          <p:cNvPr id="14" name="Picture Placeholder 12">
            <a:extLst>
              <a:ext uri="{FF2B5EF4-FFF2-40B4-BE49-F238E27FC236}">
                <a16:creationId xmlns:a16="http://schemas.microsoft.com/office/drawing/2014/main" id="{F41711D2-4F7A-47E3-479F-BB5E41F690A1}"/>
              </a:ext>
            </a:extLst>
          </p:cNvPr>
          <p:cNvSpPr>
            <a:spLocks noGrp="1"/>
          </p:cNvSpPr>
          <p:nvPr>
            <p:ph type="pic" sz="quarter" idx="11"/>
          </p:nvPr>
        </p:nvSpPr>
        <p:spPr>
          <a:xfrm>
            <a:off x="4842911" y="742579"/>
            <a:ext cx="2379539" cy="5131541"/>
          </a:xfrm>
          <a:prstGeom prst="roundRect">
            <a:avLst>
              <a:gd name="adj" fmla="val 9850"/>
            </a:avLst>
          </a:prstGeom>
          <a:solidFill>
            <a:schemeClr val="bg1"/>
          </a:solidFill>
        </p:spPr>
        <p:txBody>
          <a:bodyPr/>
          <a:lstStyle/>
          <a:p>
            <a:endParaRPr lang="en-ZA"/>
          </a:p>
        </p:txBody>
      </p:sp>
      <p:sp>
        <p:nvSpPr>
          <p:cNvPr id="15" name="Picture Placeholder 12">
            <a:extLst>
              <a:ext uri="{FF2B5EF4-FFF2-40B4-BE49-F238E27FC236}">
                <a16:creationId xmlns:a16="http://schemas.microsoft.com/office/drawing/2014/main" id="{62B4C988-33DB-F38A-9E88-C177A88305F2}"/>
              </a:ext>
            </a:extLst>
          </p:cNvPr>
          <p:cNvSpPr>
            <a:spLocks noGrp="1"/>
          </p:cNvSpPr>
          <p:nvPr>
            <p:ph type="pic" sz="quarter" idx="12"/>
          </p:nvPr>
        </p:nvSpPr>
        <p:spPr>
          <a:xfrm>
            <a:off x="8328305" y="742579"/>
            <a:ext cx="2379539" cy="5131541"/>
          </a:xfrm>
          <a:prstGeom prst="roundRect">
            <a:avLst>
              <a:gd name="adj" fmla="val 9850"/>
            </a:avLst>
          </a:prstGeom>
          <a:solidFill>
            <a:schemeClr val="bg1"/>
          </a:solidFill>
        </p:spPr>
        <p:txBody>
          <a:bodyPr/>
          <a:lstStyle/>
          <a:p>
            <a:endParaRPr lang="en-ZA"/>
          </a:p>
        </p:txBody>
      </p:sp>
    </p:spTree>
    <p:extLst>
      <p:ext uri="{BB962C8B-B14F-4D97-AF65-F5344CB8AC3E}">
        <p14:creationId xmlns:p14="http://schemas.microsoft.com/office/powerpoint/2010/main" val="4549316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 Devices Oran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DE1916-EFA5-B17C-E1DF-406042C6CFC4}"/>
              </a:ext>
            </a:extLst>
          </p:cNvPr>
          <p:cNvSpPr/>
          <p:nvPr userDrawn="1"/>
        </p:nvSpPr>
        <p:spPr>
          <a:xfrm>
            <a:off x="0" y="0"/>
            <a:ext cx="12192000" cy="6239871"/>
          </a:xfrm>
          <a:prstGeom prst="rect">
            <a:avLst/>
          </a:prstGeom>
          <a:solidFill>
            <a:srgbClr val="F899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3" name="Picture 2" descr="A cell phone with a black screen&#10;&#10;AI-generated content may be incorrect.">
            <a:extLst>
              <a:ext uri="{FF2B5EF4-FFF2-40B4-BE49-F238E27FC236}">
                <a16:creationId xmlns:a16="http://schemas.microsoft.com/office/drawing/2014/main" id="{91354E64-735B-EC21-06F5-95F1F8FAA6F4}"/>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1043274" y="495299"/>
            <a:ext cx="3008026" cy="5626102"/>
          </a:xfrm>
          <a:prstGeom prst="rect">
            <a:avLst/>
          </a:prstGeom>
          <a:effectLst>
            <a:outerShdw blurRad="355600" dist="50800" dir="5400000" algn="ctr" rotWithShape="0">
              <a:srgbClr val="000000">
                <a:alpha val="43137"/>
              </a:srgbClr>
            </a:outerShdw>
          </a:effectLst>
        </p:spPr>
      </p:pic>
      <p:pic>
        <p:nvPicPr>
          <p:cNvPr id="7" name="Picture 6" descr="A cell phone with a black screen&#10;&#10;AI-generated content may be incorrect.">
            <a:extLst>
              <a:ext uri="{FF2B5EF4-FFF2-40B4-BE49-F238E27FC236}">
                <a16:creationId xmlns:a16="http://schemas.microsoft.com/office/drawing/2014/main" id="{B850ED0E-31D4-9FA8-C9AE-09ACD94633B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4528668" y="495301"/>
            <a:ext cx="3008026" cy="5626102"/>
          </a:xfrm>
          <a:prstGeom prst="rect">
            <a:avLst/>
          </a:prstGeom>
          <a:effectLst>
            <a:outerShdw blurRad="355600" dist="50800" dir="5400000" algn="ctr" rotWithShape="0">
              <a:srgbClr val="000000">
                <a:alpha val="43137"/>
              </a:srgbClr>
            </a:outerShdw>
          </a:effectLst>
        </p:spPr>
      </p:pic>
      <p:pic>
        <p:nvPicPr>
          <p:cNvPr id="10" name="Picture 9" descr="A cell phone with a black screen&#10;&#10;AI-generated content may be incorrect.">
            <a:extLst>
              <a:ext uri="{FF2B5EF4-FFF2-40B4-BE49-F238E27FC236}">
                <a16:creationId xmlns:a16="http://schemas.microsoft.com/office/drawing/2014/main" id="{7EE25052-6263-1D02-3EEF-5BD49B113B0B}"/>
              </a:ext>
            </a:extLst>
          </p:cNvPr>
          <p:cNvPicPr>
            <a:picLocks noChangeAspect="1"/>
          </p:cNvPicPr>
          <p:nvPr/>
        </p:nvPicPr>
        <p:blipFill>
          <a:blip r:embed="rId2" cstate="print">
            <a:extLst>
              <a:ext uri="{28A0092B-C50C-407E-A947-70E740481C1C}">
                <a14:useLocalDpi xmlns:a14="http://schemas.microsoft.com/office/drawing/2010/main" val="0"/>
              </a:ext>
            </a:extLst>
          </a:blip>
          <a:srcRect t="1" b="812"/>
          <a:stretch>
            <a:fillRect/>
          </a:stretch>
        </p:blipFill>
        <p:spPr>
          <a:xfrm>
            <a:off x="8014062" y="495301"/>
            <a:ext cx="3008026" cy="5626102"/>
          </a:xfrm>
          <a:prstGeom prst="rect">
            <a:avLst/>
          </a:prstGeom>
          <a:effectLst>
            <a:outerShdw blurRad="355600" dist="50800" dir="5400000" algn="ctr" rotWithShape="0">
              <a:srgbClr val="000000">
                <a:alpha val="43137"/>
              </a:srgbClr>
            </a:outerShdw>
          </a:effectLst>
        </p:spPr>
      </p:pic>
      <p:sp>
        <p:nvSpPr>
          <p:cNvPr id="13" name="Picture Placeholder 12">
            <a:extLst>
              <a:ext uri="{FF2B5EF4-FFF2-40B4-BE49-F238E27FC236}">
                <a16:creationId xmlns:a16="http://schemas.microsoft.com/office/drawing/2014/main" id="{65AFAF97-3F9B-F2BB-374A-42EF6C9853F8}"/>
              </a:ext>
            </a:extLst>
          </p:cNvPr>
          <p:cNvSpPr>
            <a:spLocks noGrp="1"/>
          </p:cNvSpPr>
          <p:nvPr>
            <p:ph type="pic" sz="quarter" idx="10"/>
          </p:nvPr>
        </p:nvSpPr>
        <p:spPr>
          <a:xfrm>
            <a:off x="1357517" y="742579"/>
            <a:ext cx="2379539" cy="5131541"/>
          </a:xfrm>
          <a:prstGeom prst="roundRect">
            <a:avLst>
              <a:gd name="adj" fmla="val 9850"/>
            </a:avLst>
          </a:prstGeom>
          <a:solidFill>
            <a:schemeClr val="bg1"/>
          </a:solidFill>
        </p:spPr>
        <p:txBody>
          <a:bodyPr/>
          <a:lstStyle/>
          <a:p>
            <a:endParaRPr lang="en-ZA"/>
          </a:p>
        </p:txBody>
      </p:sp>
      <p:sp>
        <p:nvSpPr>
          <p:cNvPr id="14" name="Picture Placeholder 12">
            <a:extLst>
              <a:ext uri="{FF2B5EF4-FFF2-40B4-BE49-F238E27FC236}">
                <a16:creationId xmlns:a16="http://schemas.microsoft.com/office/drawing/2014/main" id="{F41711D2-4F7A-47E3-479F-BB5E41F690A1}"/>
              </a:ext>
            </a:extLst>
          </p:cNvPr>
          <p:cNvSpPr>
            <a:spLocks noGrp="1"/>
          </p:cNvSpPr>
          <p:nvPr>
            <p:ph type="pic" sz="quarter" idx="11"/>
          </p:nvPr>
        </p:nvSpPr>
        <p:spPr>
          <a:xfrm>
            <a:off x="4842911" y="742579"/>
            <a:ext cx="2379539" cy="5131541"/>
          </a:xfrm>
          <a:prstGeom prst="roundRect">
            <a:avLst>
              <a:gd name="adj" fmla="val 9850"/>
            </a:avLst>
          </a:prstGeom>
          <a:solidFill>
            <a:schemeClr val="bg1"/>
          </a:solidFill>
        </p:spPr>
        <p:txBody>
          <a:bodyPr/>
          <a:lstStyle/>
          <a:p>
            <a:endParaRPr lang="en-ZA"/>
          </a:p>
        </p:txBody>
      </p:sp>
      <p:sp>
        <p:nvSpPr>
          <p:cNvPr id="15" name="Picture Placeholder 12">
            <a:extLst>
              <a:ext uri="{FF2B5EF4-FFF2-40B4-BE49-F238E27FC236}">
                <a16:creationId xmlns:a16="http://schemas.microsoft.com/office/drawing/2014/main" id="{62B4C988-33DB-F38A-9E88-C177A88305F2}"/>
              </a:ext>
            </a:extLst>
          </p:cNvPr>
          <p:cNvSpPr>
            <a:spLocks noGrp="1"/>
          </p:cNvSpPr>
          <p:nvPr>
            <p:ph type="pic" sz="quarter" idx="12"/>
          </p:nvPr>
        </p:nvSpPr>
        <p:spPr>
          <a:xfrm>
            <a:off x="8328305" y="742579"/>
            <a:ext cx="2379539" cy="5131541"/>
          </a:xfrm>
          <a:prstGeom prst="roundRect">
            <a:avLst>
              <a:gd name="adj" fmla="val 9850"/>
            </a:avLst>
          </a:prstGeom>
          <a:solidFill>
            <a:schemeClr val="bg1"/>
          </a:solidFill>
        </p:spPr>
        <p:txBody>
          <a:bodyPr/>
          <a:lstStyle/>
          <a:p>
            <a:endParaRPr lang="en-ZA"/>
          </a:p>
        </p:txBody>
      </p:sp>
    </p:spTree>
    <p:extLst>
      <p:ext uri="{BB962C8B-B14F-4D97-AF65-F5344CB8AC3E}">
        <p14:creationId xmlns:p14="http://schemas.microsoft.com/office/powerpoint/2010/main" val="17447893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 Image 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F91900-86EF-D899-2405-08C524719198}"/>
              </a:ext>
            </a:extLst>
          </p:cNvPr>
          <p:cNvSpPr/>
          <p:nvPr userDrawn="1"/>
        </p:nvSpPr>
        <p:spPr>
          <a:xfrm>
            <a:off x="1" y="0"/>
            <a:ext cx="12191999" cy="6858000"/>
          </a:xfrm>
          <a:prstGeom prst="rect">
            <a:avLst/>
          </a:prstGeom>
          <a:gradFill>
            <a:gsLst>
              <a:gs pos="5000">
                <a:srgbClr val="010C12">
                  <a:alpha val="44000"/>
                </a:srgbClr>
              </a:gs>
              <a:gs pos="40000">
                <a:srgbClr val="010C12">
                  <a:alpha val="0"/>
                </a:srgbClr>
              </a:gs>
            </a:gsLst>
            <a:lin ang="20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Picture Placeholder 3">
            <a:extLst>
              <a:ext uri="{FF2B5EF4-FFF2-40B4-BE49-F238E27FC236}">
                <a16:creationId xmlns:a16="http://schemas.microsoft.com/office/drawing/2014/main" id="{6482F1ED-A6F3-8E21-65E3-CB057F6F591C}"/>
              </a:ext>
            </a:extLst>
          </p:cNvPr>
          <p:cNvSpPr>
            <a:spLocks noGrp="1"/>
          </p:cNvSpPr>
          <p:nvPr>
            <p:ph type="pic" sz="quarter" idx="15"/>
          </p:nvPr>
        </p:nvSpPr>
        <p:spPr>
          <a:xfrm>
            <a:off x="0" y="0"/>
            <a:ext cx="12192000" cy="6858000"/>
          </a:xfrm>
        </p:spPr>
        <p:txBody>
          <a:bodyPr/>
          <a:lstStyle/>
          <a:p>
            <a:endParaRPr lang="en-ZA"/>
          </a:p>
        </p:txBody>
      </p:sp>
      <p:sp>
        <p:nvSpPr>
          <p:cNvPr id="7" name="Title 1">
            <a:extLst>
              <a:ext uri="{FF2B5EF4-FFF2-40B4-BE49-F238E27FC236}">
                <a16:creationId xmlns:a16="http://schemas.microsoft.com/office/drawing/2014/main" id="{972B7321-EABA-A268-BBC2-562EB407ACDA}"/>
              </a:ext>
            </a:extLst>
          </p:cNvPr>
          <p:cNvSpPr txBox="1">
            <a:spLocks/>
          </p:cNvSpPr>
          <p:nvPr userDrawn="1"/>
        </p:nvSpPr>
        <p:spPr>
          <a:xfrm>
            <a:off x="8613422" y="6132767"/>
            <a:ext cx="3281195"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ts val="1000"/>
              </a:lnSpc>
            </a:pPr>
            <a:r>
              <a:rPr lang="en-ZA" sz="1400" b="1" dirty="0">
                <a:solidFill>
                  <a:schemeClr val="bg1"/>
                </a:solidFill>
                <a:latin typeface="Century Gothic" panose="020B0502020202020204" pitchFamily="34" charset="0"/>
              </a:rPr>
              <a:t>Making progress possible. Together</a:t>
            </a:r>
          </a:p>
        </p:txBody>
      </p:sp>
      <p:sp>
        <p:nvSpPr>
          <p:cNvPr id="24" name="Text Placeholder 23">
            <a:extLst>
              <a:ext uri="{FF2B5EF4-FFF2-40B4-BE49-F238E27FC236}">
                <a16:creationId xmlns:a16="http://schemas.microsoft.com/office/drawing/2014/main" id="{8E9AB85D-1F14-B23F-DB12-3219FCC6B025}"/>
              </a:ext>
            </a:extLst>
          </p:cNvPr>
          <p:cNvSpPr>
            <a:spLocks noGrp="1"/>
          </p:cNvSpPr>
          <p:nvPr>
            <p:ph type="body" sz="quarter" idx="13" hasCustomPrompt="1"/>
          </p:nvPr>
        </p:nvSpPr>
        <p:spPr>
          <a:xfrm>
            <a:off x="966273" y="2062907"/>
            <a:ext cx="5423957" cy="1648706"/>
          </a:xfrm>
        </p:spPr>
        <p:txBody>
          <a:bodyPr>
            <a:noAutofit/>
          </a:bodyPr>
          <a:lstStyle>
            <a:lvl1pPr marL="0">
              <a:lnSpc>
                <a:spcPts val="10000"/>
              </a:lnSpc>
              <a:spcBef>
                <a:spcPts val="0"/>
              </a:spcBef>
              <a:buNone/>
              <a:defRPr sz="11500" b="1">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grpSp>
        <p:nvGrpSpPr>
          <p:cNvPr id="8" name="Group 7">
            <a:extLst>
              <a:ext uri="{FF2B5EF4-FFF2-40B4-BE49-F238E27FC236}">
                <a16:creationId xmlns:a16="http://schemas.microsoft.com/office/drawing/2014/main" id="{DDF6733E-EFB2-FC6C-7205-21FCEBC8C601}"/>
              </a:ext>
            </a:extLst>
          </p:cNvPr>
          <p:cNvGrpSpPr>
            <a:grpSpLocks noGrp="1" noUngrp="1" noRot="1" noMove="1" noResize="1"/>
          </p:cNvGrpSpPr>
          <p:nvPr userDrawn="1"/>
        </p:nvGrpSpPr>
        <p:grpSpPr>
          <a:xfrm>
            <a:off x="1256017" y="4419067"/>
            <a:ext cx="3017326" cy="236359"/>
            <a:chOff x="5183610" y="3466960"/>
            <a:chExt cx="3823965" cy="299546"/>
          </a:xfrm>
        </p:grpSpPr>
        <p:cxnSp>
          <p:nvCxnSpPr>
            <p:cNvPr id="9" name="Straight Connector 8">
              <a:extLst>
                <a:ext uri="{FF2B5EF4-FFF2-40B4-BE49-F238E27FC236}">
                  <a16:creationId xmlns:a16="http://schemas.microsoft.com/office/drawing/2014/main" id="{97146787-A325-7469-3924-9863D20D1F1E}"/>
                </a:ext>
              </a:extLst>
            </p:cNvPr>
            <p:cNvCxnSpPr>
              <a:cxnSpLocks noGrp="1" noRot="1" noMove="1" noResize="1" noEditPoints="1" noAdjustHandles="1" noChangeArrowheads="1" noChangeShapeType="1"/>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D2CBD757-2281-D210-0038-C806E3E66F5E}"/>
                </a:ext>
              </a:extLst>
            </p:cNvPr>
            <p:cNvCxnSpPr>
              <a:cxnSpLocks noGrp="1" noRot="1" noMove="1" noResize="1" noEditPoints="1" noAdjustHandles="1" noChangeArrowheads="1" noChangeShapeType="1"/>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371C129E-A225-654A-0382-9BD52C81412B}"/>
              </a:ext>
            </a:extLst>
          </p:cNvPr>
          <p:cNvPicPr>
            <a:picLocks noGrp="1" noRot="1" noChangeAspect="1" noMove="1" noResize="1" noEditPoints="1" noAdjustHandles="1" noChangeArrowheads="1" noChangeShapeType="1" noCrop="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1167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hank you - Blue">
    <p:bg>
      <p:bgPr>
        <a:solidFill>
          <a:srgbClr val="025870"/>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B6A5CD-814E-4DFE-A4B3-66A771131BB5}"/>
              </a:ext>
            </a:extLst>
          </p:cNvPr>
          <p:cNvSpPr/>
          <p:nvPr userDrawn="1"/>
        </p:nvSpPr>
        <p:spPr>
          <a:xfrm>
            <a:off x="-1721" y="0"/>
            <a:ext cx="12191999" cy="6858000"/>
          </a:xfrm>
          <a:prstGeom prst="rect">
            <a:avLst/>
          </a:prstGeom>
          <a:gradFill>
            <a:gsLst>
              <a:gs pos="5000">
                <a:schemeClr val="tx2">
                  <a:lumMod val="50000"/>
                  <a:alpha val="48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cavenant\AppData\Local\Microsoft\Windows\Temporary Internet Files\Content.Outlook\NDPO0HNZ\CCT_Logo_WhiteOnly.png">
            <a:extLst>
              <a:ext uri="{FF2B5EF4-FFF2-40B4-BE49-F238E27FC236}">
                <a16:creationId xmlns:a16="http://schemas.microsoft.com/office/drawing/2014/main" id="{AF565DA2-DAC2-E8CD-9A38-44F9801E386F}"/>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3">
            <a:extLst>
              <a:ext uri="{FF2B5EF4-FFF2-40B4-BE49-F238E27FC236}">
                <a16:creationId xmlns:a16="http://schemas.microsoft.com/office/drawing/2014/main" id="{BE74CAE3-4743-5048-2C9D-42DEB664F5BD}"/>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13252122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Thank you - Blue">
    <p:bg>
      <p:bgPr>
        <a:solidFill>
          <a:srgbClr val="C61B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cavenant\AppData\Local\Microsoft\Windows\Temporary Internet Files\Content.Outlook\NDPO0HNZ\CCT_Logo_WhiteOnly.png">
            <a:extLst>
              <a:ext uri="{FF2B5EF4-FFF2-40B4-BE49-F238E27FC236}">
                <a16:creationId xmlns:a16="http://schemas.microsoft.com/office/drawing/2014/main" id="{AF565DA2-DAC2-E8CD-9A38-44F9801E386F}"/>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3">
            <a:extLst>
              <a:ext uri="{FF2B5EF4-FFF2-40B4-BE49-F238E27FC236}">
                <a16:creationId xmlns:a16="http://schemas.microsoft.com/office/drawing/2014/main" id="{BE74CAE3-4743-5048-2C9D-42DEB664F5BD}"/>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2378503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Full colour - Pink">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6858000"/>
          </a:xfrm>
          <a:prstGeom prst="rect">
            <a:avLst/>
          </a:prstGeom>
          <a:solidFill>
            <a:srgbClr val="C61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noGrp="1" noRot="1" noMove="1" noResize="1" noEditPoints="1" noAdjustHandles="1" noChangeArrowheads="1" noChangeShapeType="1"/>
          </p:cNvSpPr>
          <p:nvPr userDrawn="1"/>
        </p:nvSpPr>
        <p:spPr>
          <a:xfrm>
            <a:off x="-761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2" name="Logo" descr="C:\Users\cavenant\AppData\Local\Microsoft\Windows\Temporary Internet Files\Content.Outlook\NDPO0HNZ\CCT_Logo_WhiteOnly.png">
            <a:extLst>
              <a:ext uri="{FF2B5EF4-FFF2-40B4-BE49-F238E27FC236}">
                <a16:creationId xmlns:a16="http://schemas.microsoft.com/office/drawing/2014/main" id="{C720E234-6EF8-C879-7654-786AD05BC0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93489" y="5235313"/>
            <a:ext cx="2929926" cy="93902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63158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84620" y="6176493"/>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bg1"/>
                </a:solidFill>
                <a:latin typeface="Century Gothic" panose="020B0502020202020204" pitchFamily="34" charset="0"/>
              </a:rPr>
              <a:t>Making progress possible. 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bg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4787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spTree>
    <p:extLst>
      <p:ext uri="{BB962C8B-B14F-4D97-AF65-F5344CB8AC3E}">
        <p14:creationId xmlns:p14="http://schemas.microsoft.com/office/powerpoint/2010/main" val="418579296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_Thank you - Blue">
    <p:bg>
      <p:bgPr>
        <a:solidFill>
          <a:srgbClr val="025870"/>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cavenant\AppData\Local\Microsoft\Windows\Temporary Internet Files\Content.Outlook\NDPO0HNZ\CCT_Logo_WhiteOnly.png">
            <a:extLst>
              <a:ext uri="{FF2B5EF4-FFF2-40B4-BE49-F238E27FC236}">
                <a16:creationId xmlns:a16="http://schemas.microsoft.com/office/drawing/2014/main" id="{AF565DA2-DAC2-E8CD-9A38-44F9801E386F}"/>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3">
            <a:extLst>
              <a:ext uri="{FF2B5EF4-FFF2-40B4-BE49-F238E27FC236}">
                <a16:creationId xmlns:a16="http://schemas.microsoft.com/office/drawing/2014/main" id="{BE74CAE3-4743-5048-2C9D-42DEB664F5BD}"/>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26194885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_Thank you - Blue">
    <p:bg>
      <p:bgPr>
        <a:solidFill>
          <a:srgbClr val="F8991D"/>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cavenant\AppData\Local\Microsoft\Windows\Temporary Internet Files\Content.Outlook\NDPO0HNZ\CCT_Logo_WhiteOnly.png">
            <a:extLst>
              <a:ext uri="{FF2B5EF4-FFF2-40B4-BE49-F238E27FC236}">
                <a16:creationId xmlns:a16="http://schemas.microsoft.com/office/drawing/2014/main" id="{AF565DA2-DAC2-E8CD-9A38-44F9801E386F}"/>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3">
            <a:extLst>
              <a:ext uri="{FF2B5EF4-FFF2-40B4-BE49-F238E27FC236}">
                <a16:creationId xmlns:a16="http://schemas.microsoft.com/office/drawing/2014/main" id="{BE74CAE3-4743-5048-2C9D-42DEB664F5BD}"/>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24815188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hank you - Light Blue">
    <p:bg>
      <p:bgPr>
        <a:solidFill>
          <a:srgbClr val="0097C5"/>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B6A5CD-814E-4DFE-A4B3-66A771131BB5}"/>
              </a:ext>
            </a:extLst>
          </p:cNvPr>
          <p:cNvSpPr/>
          <p:nvPr userDrawn="1"/>
        </p:nvSpPr>
        <p:spPr>
          <a:xfrm>
            <a:off x="-1721" y="0"/>
            <a:ext cx="12191999" cy="6858000"/>
          </a:xfrm>
          <a:prstGeom prst="rect">
            <a:avLst/>
          </a:prstGeom>
          <a:gradFill>
            <a:gsLst>
              <a:gs pos="5000">
                <a:schemeClr val="tx2">
                  <a:lumMod val="50000"/>
                  <a:alpha val="18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Users\cavenant\AppData\Local\Microsoft\Windows\Temporary Internet Files\Content.Outlook\NDPO0HNZ\CCT_Logo_WhiteOnly.png">
            <a:extLst>
              <a:ext uri="{FF2B5EF4-FFF2-40B4-BE49-F238E27FC236}">
                <a16:creationId xmlns:a16="http://schemas.microsoft.com/office/drawing/2014/main" id="{E3877458-F7A3-85B5-3854-81C6167DD827}"/>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3">
            <a:extLst>
              <a:ext uri="{FF2B5EF4-FFF2-40B4-BE49-F238E27FC236}">
                <a16:creationId xmlns:a16="http://schemas.microsoft.com/office/drawing/2014/main" id="{C390AEAF-CD7B-9762-B191-2095AE31C4F1}"/>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bg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2810869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hank you - Orange">
    <p:bg>
      <p:bgPr>
        <a:solidFill>
          <a:srgbClr val="F8991D"/>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B6A5CD-814E-4DFE-A4B3-66A771131BB5}"/>
              </a:ext>
            </a:extLst>
          </p:cNvPr>
          <p:cNvSpPr/>
          <p:nvPr userDrawn="1"/>
        </p:nvSpPr>
        <p:spPr>
          <a:xfrm>
            <a:off x="-1721" y="0"/>
            <a:ext cx="12191999" cy="6858000"/>
          </a:xfrm>
          <a:prstGeom prst="rect">
            <a:avLst/>
          </a:prstGeom>
          <a:gradFill>
            <a:gsLst>
              <a:gs pos="5000">
                <a:schemeClr val="tx2">
                  <a:lumMod val="50000"/>
                  <a:alpha val="20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Users\cavenant\AppData\Local\Microsoft\Windows\Temporary Internet Files\Content.Outlook\NDPO0HNZ\CCT_Logo_WhiteOnly.png">
            <a:extLst>
              <a:ext uri="{FF2B5EF4-FFF2-40B4-BE49-F238E27FC236}">
                <a16:creationId xmlns:a16="http://schemas.microsoft.com/office/drawing/2014/main" id="{75353030-53AC-0E05-B415-5F87E5238F4E}"/>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3">
            <a:extLst>
              <a:ext uri="{FF2B5EF4-FFF2-40B4-BE49-F238E27FC236}">
                <a16:creationId xmlns:a16="http://schemas.microsoft.com/office/drawing/2014/main" id="{CBE344CE-29D4-2B41-C950-9342499E0560}"/>
              </a:ext>
            </a:extLst>
          </p:cNvPr>
          <p:cNvSpPr>
            <a:spLocks noGrp="1"/>
          </p:cNvSpPr>
          <p:nvPr>
            <p:ph type="body" sz="quarter" idx="13" hasCustomPrompt="1"/>
          </p:nvPr>
        </p:nvSpPr>
        <p:spPr>
          <a:xfrm>
            <a:off x="927361" y="2179635"/>
            <a:ext cx="5423957" cy="2502071"/>
          </a:xfrm>
        </p:spPr>
        <p:txBody>
          <a:bodyPr>
            <a:noAutofit/>
          </a:bodyPr>
          <a:lstStyle>
            <a:lvl1pPr marL="0">
              <a:lnSpc>
                <a:spcPts val="10000"/>
              </a:lnSpc>
              <a:spcBef>
                <a:spcPts val="0"/>
              </a:spcBef>
              <a:buNone/>
              <a:defRPr sz="11500" b="1">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42576122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Thank you - Blue">
    <p:bg>
      <p:bgPr>
        <a:solidFill>
          <a:srgbClr val="B8CE3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910116-B485-B303-5CCC-912385E3D1D7}"/>
              </a:ext>
            </a:extLst>
          </p:cNvPr>
          <p:cNvSpPr/>
          <p:nvPr userDrawn="1"/>
        </p:nvSpPr>
        <p:spPr>
          <a:xfrm>
            <a:off x="-1721" y="0"/>
            <a:ext cx="12191999" cy="6858000"/>
          </a:xfrm>
          <a:prstGeom prst="rect">
            <a:avLst/>
          </a:prstGeom>
          <a:gradFill>
            <a:gsLst>
              <a:gs pos="5000">
                <a:schemeClr val="tx2">
                  <a:lumMod val="50000"/>
                  <a:alpha val="20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Users\cavenant\AppData\Local\Microsoft\Windows\Temporary Internet Files\Content.Outlook\NDPO0HNZ\CCT_Logo_WhiteOnly.png">
            <a:extLst>
              <a:ext uri="{FF2B5EF4-FFF2-40B4-BE49-F238E27FC236}">
                <a16:creationId xmlns:a16="http://schemas.microsoft.com/office/drawing/2014/main" id="{AF565DA2-DAC2-E8CD-9A38-44F9801E386F}"/>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 Placeholder 23">
            <a:extLst>
              <a:ext uri="{FF2B5EF4-FFF2-40B4-BE49-F238E27FC236}">
                <a16:creationId xmlns:a16="http://schemas.microsoft.com/office/drawing/2014/main" id="{BE74CAE3-4743-5048-2C9D-42DEB664F5BD}"/>
              </a:ext>
            </a:extLst>
          </p:cNvPr>
          <p:cNvSpPr>
            <a:spLocks noGrp="1"/>
          </p:cNvSpPr>
          <p:nvPr>
            <p:ph type="body" sz="quarter" idx="13" hasCustomPrompt="1"/>
          </p:nvPr>
        </p:nvSpPr>
        <p:spPr>
          <a:xfrm>
            <a:off x="927361" y="2179636"/>
            <a:ext cx="5423957" cy="1648706"/>
          </a:xfrm>
        </p:spPr>
        <p:txBody>
          <a:bodyPr>
            <a:noAutofit/>
          </a:bodyPr>
          <a:lstStyle>
            <a:lvl1pPr marL="0">
              <a:lnSpc>
                <a:spcPts val="10000"/>
              </a:lnSpc>
              <a:spcBef>
                <a:spcPts val="0"/>
              </a:spcBef>
              <a:buNone/>
              <a:defRPr sz="11500" b="1">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28431952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hank you - Green">
    <p:bg>
      <p:bgPr>
        <a:solidFill>
          <a:srgbClr val="B8CE33"/>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B6A5CD-814E-4DFE-A4B3-66A771131BB5}"/>
              </a:ext>
            </a:extLst>
          </p:cNvPr>
          <p:cNvSpPr/>
          <p:nvPr userDrawn="1"/>
        </p:nvSpPr>
        <p:spPr>
          <a:xfrm>
            <a:off x="-1721" y="0"/>
            <a:ext cx="12191999" cy="6858000"/>
          </a:xfrm>
          <a:prstGeom prst="rect">
            <a:avLst/>
          </a:prstGeom>
          <a:gradFill>
            <a:gsLst>
              <a:gs pos="5000">
                <a:schemeClr val="tx2">
                  <a:lumMod val="50000"/>
                  <a:alpha val="20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 name="Footer Placeholder 3">
            <a:extLst>
              <a:ext uri="{FF2B5EF4-FFF2-40B4-BE49-F238E27FC236}">
                <a16:creationId xmlns:a16="http://schemas.microsoft.com/office/drawing/2014/main" id="{16AEF7C0-00F8-D4CF-7D77-1ED06633EE79}"/>
              </a:ext>
            </a:extLst>
          </p:cNvPr>
          <p:cNvSpPr>
            <a:spLocks noGrp="1"/>
          </p:cNvSpPr>
          <p:nvPr>
            <p:ph type="ftr" sz="quarter" idx="11"/>
          </p:nvPr>
        </p:nvSpPr>
        <p:spPr/>
        <p:txBody>
          <a:bodyPr/>
          <a:lstStyle/>
          <a:p>
            <a:endParaRPr lang="en-ZA" dirty="0"/>
          </a:p>
        </p:txBody>
      </p:sp>
      <p:grpSp>
        <p:nvGrpSpPr>
          <p:cNvPr id="8" name="Group 7">
            <a:extLst>
              <a:ext uri="{FF2B5EF4-FFF2-40B4-BE49-F238E27FC236}">
                <a16:creationId xmlns:a16="http://schemas.microsoft.com/office/drawing/2014/main" id="{C4BDF73A-98F9-A336-6122-2E7690BC333D}"/>
              </a:ext>
            </a:extLst>
          </p:cNvPr>
          <p:cNvGrpSpPr/>
          <p:nvPr userDrawn="1"/>
        </p:nvGrpSpPr>
        <p:grpSpPr>
          <a:xfrm>
            <a:off x="1100374" y="4681713"/>
            <a:ext cx="3017326" cy="236359"/>
            <a:chOff x="5183610" y="3466960"/>
            <a:chExt cx="3823965" cy="299546"/>
          </a:xfrm>
        </p:grpSpPr>
        <p:cxnSp>
          <p:nvCxnSpPr>
            <p:cNvPr id="9" name="Straight Connector 8">
              <a:extLst>
                <a:ext uri="{FF2B5EF4-FFF2-40B4-BE49-F238E27FC236}">
                  <a16:creationId xmlns:a16="http://schemas.microsoft.com/office/drawing/2014/main" id="{71BCFA76-2A5A-4FD0-4675-32029A61ACF7}"/>
                </a:ext>
              </a:extLst>
            </p:cNvPr>
            <p:cNvCxnSpPr>
              <a:cxnSpLocks/>
            </p:cNvCxnSpPr>
            <p:nvPr/>
          </p:nvCxnSpPr>
          <p:spPr>
            <a:xfrm>
              <a:off x="5183610" y="3766506"/>
              <a:ext cx="3358026"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3693A226-D594-EE66-8983-45B89E0DA35F}"/>
                </a:ext>
              </a:extLst>
            </p:cNvPr>
            <p:cNvCxnSpPr/>
            <p:nvPr/>
          </p:nvCxnSpPr>
          <p:spPr>
            <a:xfrm flipV="1">
              <a:off x="8535189" y="3466960"/>
              <a:ext cx="472386" cy="299546"/>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1" name="Logo" descr="C:\Users\cavenant\AppData\Local\Microsoft\Windows\Temporary Internet Files\Content.Outlook\NDPO0HNZ\CCT_Logo_WhiteOnly.png">
            <a:extLst>
              <a:ext uri="{FF2B5EF4-FFF2-40B4-BE49-F238E27FC236}">
                <a16:creationId xmlns:a16="http://schemas.microsoft.com/office/drawing/2014/main" id="{17A4C0E5-8DBF-FA60-34D7-176B3739832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663" y="368300"/>
            <a:ext cx="2002345" cy="64173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Users\cavenant\AppData\Local\Microsoft\Windows\Temporary Internet Files\Content.Outlook\NDPO0HNZ\CCT_Logo_WhiteOnly.png">
            <a:extLst>
              <a:ext uri="{FF2B5EF4-FFF2-40B4-BE49-F238E27FC236}">
                <a16:creationId xmlns:a16="http://schemas.microsoft.com/office/drawing/2014/main" id="{F7122617-19C8-9DDE-7731-D445C90C09D4}"/>
              </a:ext>
            </a:extLst>
          </p:cNvPr>
          <p:cNvPicPr>
            <a:picLocks noGrp="1" noRot="1" noMove="1" noResize="1" noEditPoints="1" noAdjustHandles="1" noChangeArrowheads="1" noChangeShapeType="1" noCrop="1"/>
          </p:cNvPicPr>
          <p:nvPr userDrawn="1"/>
        </p:nvPicPr>
        <p:blipFill rotWithShape="1">
          <a:blip r:embed="rId2" cstate="print">
            <a:alphaModFix amt="10000"/>
            <a:extLst>
              <a:ext uri="{28A0092B-C50C-407E-A947-70E740481C1C}">
                <a14:useLocalDpi xmlns:a14="http://schemas.microsoft.com/office/drawing/2010/main" val="0"/>
              </a:ext>
            </a:extLst>
          </a:blip>
          <a:srcRect r="74956" b="18097"/>
          <a:stretch>
            <a:fillRect/>
          </a:stretch>
        </p:blipFill>
        <p:spPr bwMode="auto">
          <a:xfrm>
            <a:off x="9181104" y="3702206"/>
            <a:ext cx="3010895" cy="315579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3">
            <a:extLst>
              <a:ext uri="{FF2B5EF4-FFF2-40B4-BE49-F238E27FC236}">
                <a16:creationId xmlns:a16="http://schemas.microsoft.com/office/drawing/2014/main" id="{B6048EEA-C23C-AFDF-F340-F7814A2F1EB3}"/>
              </a:ext>
            </a:extLst>
          </p:cNvPr>
          <p:cNvSpPr>
            <a:spLocks noGrp="1"/>
          </p:cNvSpPr>
          <p:nvPr>
            <p:ph type="body" sz="quarter" idx="13" hasCustomPrompt="1"/>
          </p:nvPr>
        </p:nvSpPr>
        <p:spPr>
          <a:xfrm>
            <a:off x="927361" y="2179635"/>
            <a:ext cx="5423957" cy="2502071"/>
          </a:xfrm>
        </p:spPr>
        <p:txBody>
          <a:bodyPr>
            <a:noAutofit/>
          </a:bodyPr>
          <a:lstStyle>
            <a:lvl1pPr marL="0">
              <a:lnSpc>
                <a:spcPts val="10000"/>
              </a:lnSpc>
              <a:spcBef>
                <a:spcPts val="0"/>
              </a:spcBef>
              <a:buNone/>
              <a:defRPr sz="11500" b="1">
                <a:solidFill>
                  <a:schemeClr val="tx1"/>
                </a:solidFill>
                <a:latin typeface="Century Gothic" panose="020B0502020202020204" pitchFamily="34" charset="0"/>
              </a:defRPr>
            </a:lvl1pPr>
            <a:lvl2pPr>
              <a:buNone/>
              <a:defRPr/>
            </a:lvl2pPr>
            <a:lvl3pPr>
              <a:buNone/>
              <a:defRPr/>
            </a:lvl3pPr>
            <a:lvl4pPr>
              <a:buNone/>
              <a:defRPr/>
            </a:lvl4pPr>
            <a:lvl5pPr>
              <a:buNone/>
              <a:defRPr/>
            </a:lvl5pPr>
          </a:lstStyle>
          <a:p>
            <a:pPr lvl="0"/>
            <a:r>
              <a:rPr lang="en-US" dirty="0"/>
              <a:t>THANK YOU</a:t>
            </a:r>
          </a:p>
        </p:txBody>
      </p:sp>
    </p:spTree>
    <p:extLst>
      <p:ext uri="{BB962C8B-B14F-4D97-AF65-F5344CB8AC3E}">
        <p14:creationId xmlns:p14="http://schemas.microsoft.com/office/powerpoint/2010/main" val="38707401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p:cNvSpPr>
            <a:spLocks noGrp="1"/>
          </p:cNvSpPr>
          <p:nvPr>
            <p:ph type="dt" sz="half" idx="10"/>
          </p:nvPr>
        </p:nvSpPr>
        <p:spPr/>
        <p:txBody>
          <a:bodyPr/>
          <a:lstStyle/>
          <a:p>
            <a:fld id="{A77B11A5-4D48-4F0C-AF8C-50E9F37833F2}" type="datetimeFigureOut">
              <a:rPr lang="en-ZA" smtClean="0"/>
              <a:t>2026/06/10</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FF258CE3-C09C-4AD9-87FC-F7521963A2F8}" type="slidenum">
              <a:rPr lang="en-ZA" smtClean="0"/>
              <a:t>‹#›</a:t>
            </a:fld>
            <a:endParaRPr lang="en-ZA"/>
          </a:p>
        </p:txBody>
      </p:sp>
    </p:spTree>
    <p:extLst>
      <p:ext uri="{BB962C8B-B14F-4D97-AF65-F5344CB8AC3E}">
        <p14:creationId xmlns:p14="http://schemas.microsoft.com/office/powerpoint/2010/main" val="930392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627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Full colour - Gree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6858000"/>
          </a:xfrm>
          <a:prstGeom prst="rect">
            <a:avLst/>
          </a:prstGeom>
          <a:solidFill>
            <a:srgbClr val="B8CE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noGrp="1" noRot="1" noMove="1" noResize="1" noEditPoints="1" noAdjustHandles="1" noChangeArrowheads="1" noChangeShapeType="1"/>
          </p:cNvSpPr>
          <p:nvPr userDrawn="1"/>
        </p:nvSpPr>
        <p:spPr>
          <a:xfrm>
            <a:off x="-761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2" name="Logo" descr="C:\Users\cavenant\AppData\Local\Microsoft\Windows\Temporary Internet Files\Content.Outlook\NDPO0HNZ\CCT_Logo_WhiteOnly.png">
            <a:extLst>
              <a:ext uri="{FF2B5EF4-FFF2-40B4-BE49-F238E27FC236}">
                <a16:creationId xmlns:a16="http://schemas.microsoft.com/office/drawing/2014/main" id="{C720E234-6EF8-C879-7654-786AD05BC0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93489" y="5235313"/>
            <a:ext cx="2929926" cy="93902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63158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84620" y="6176493"/>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bg1"/>
                </a:solidFill>
                <a:latin typeface="Century Gothic" panose="020B0502020202020204" pitchFamily="34" charset="0"/>
              </a:rPr>
              <a:t>Making progress possible. 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tx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47879"/>
            <a:ext cx="8475662" cy="2347012"/>
          </a:xfrm>
        </p:spPr>
        <p:txBody>
          <a:bodyPr>
            <a:noAutofit/>
          </a:bodyPr>
          <a:lstStyle>
            <a:lvl1pPr marL="0">
              <a:buNone/>
              <a:defRPr sz="5400" b="1">
                <a:solidFill>
                  <a:schemeClr val="tx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spTree>
    <p:extLst>
      <p:ext uri="{BB962C8B-B14F-4D97-AF65-F5344CB8AC3E}">
        <p14:creationId xmlns:p14="http://schemas.microsoft.com/office/powerpoint/2010/main" val="1595394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Full colour - Dark Blue">
    <p:bg>
      <p:bgPr>
        <a:solidFill>
          <a:srgbClr val="025870"/>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C31716-1E89-85CB-F264-5DBC084D26AC}"/>
              </a:ext>
            </a:extLst>
          </p:cNvPr>
          <p:cNvSpPr/>
          <p:nvPr userDrawn="1"/>
        </p:nvSpPr>
        <p:spPr>
          <a:xfrm>
            <a:off x="0" y="0"/>
            <a:ext cx="12192000" cy="6858000"/>
          </a:xfrm>
          <a:prstGeom prst="rect">
            <a:avLst/>
          </a:prstGeom>
          <a:solidFill>
            <a:srgbClr val="025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Rectangle 12">
            <a:extLst>
              <a:ext uri="{FF2B5EF4-FFF2-40B4-BE49-F238E27FC236}">
                <a16:creationId xmlns:a16="http://schemas.microsoft.com/office/drawing/2014/main" id="{DD36B384-A186-0514-67E6-FDE3E3569AB4}"/>
              </a:ext>
            </a:extLst>
          </p:cNvPr>
          <p:cNvSpPr>
            <a:spLocks noGrp="1" noRot="1" noMove="1" noResize="1" noEditPoints="1" noAdjustHandles="1" noChangeArrowheads="1" noChangeShapeType="1"/>
          </p:cNvSpPr>
          <p:nvPr userDrawn="1"/>
        </p:nvSpPr>
        <p:spPr>
          <a:xfrm>
            <a:off x="-7610" y="0"/>
            <a:ext cx="8801099" cy="6858000"/>
          </a:xfrm>
          <a:prstGeom prst="rect">
            <a:avLst/>
          </a:prstGeom>
          <a:gradFill>
            <a:gsLst>
              <a:gs pos="5000">
                <a:schemeClr val="tx2">
                  <a:lumMod val="50000"/>
                  <a:alpha val="12000"/>
                </a:schemeClr>
              </a:gs>
              <a:gs pos="44000">
                <a:schemeClr val="bg2">
                  <a:lumMod val="3000"/>
                  <a:alpha val="0"/>
                </a:schemeClr>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2" name="Logo" descr="C:\Users\cavenant\AppData\Local\Microsoft\Windows\Temporary Internet Files\Content.Outlook\NDPO0HNZ\CCT_Logo_WhiteOnly.png">
            <a:extLst>
              <a:ext uri="{FF2B5EF4-FFF2-40B4-BE49-F238E27FC236}">
                <a16:creationId xmlns:a16="http://schemas.microsoft.com/office/drawing/2014/main" id="{C720E234-6EF8-C879-7654-786AD05BC0C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793489" y="5235313"/>
            <a:ext cx="2929926" cy="93902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56E3B7AA-23FB-F675-AC08-0534461E8BA7}"/>
              </a:ext>
            </a:extLst>
          </p:cNvPr>
          <p:cNvGrpSpPr/>
          <p:nvPr userDrawn="1"/>
        </p:nvGrpSpPr>
        <p:grpSpPr>
          <a:xfrm>
            <a:off x="212518" y="247009"/>
            <a:ext cx="11756076" cy="6334211"/>
            <a:chOff x="212518" y="247009"/>
            <a:chExt cx="11756076" cy="6334211"/>
          </a:xfrm>
        </p:grpSpPr>
        <p:cxnSp>
          <p:nvCxnSpPr>
            <p:cNvPr id="4" name="Straight Connector 3">
              <a:extLst>
                <a:ext uri="{FF2B5EF4-FFF2-40B4-BE49-F238E27FC236}">
                  <a16:creationId xmlns:a16="http://schemas.microsoft.com/office/drawing/2014/main" id="{2FB4E0EE-0D13-453A-8792-B7F00D23089B}"/>
                </a:ext>
              </a:extLst>
            </p:cNvPr>
            <p:cNvCxnSpPr>
              <a:cxnSpLocks/>
            </p:cNvCxnSpPr>
            <p:nvPr/>
          </p:nvCxnSpPr>
          <p:spPr>
            <a:xfrm>
              <a:off x="212518" y="247009"/>
              <a:ext cx="1175607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97510D-A10D-6569-CA78-9E482D7F8AC1}"/>
                </a:ext>
              </a:extLst>
            </p:cNvPr>
            <p:cNvCxnSpPr>
              <a:cxnSpLocks/>
            </p:cNvCxnSpPr>
            <p:nvPr/>
          </p:nvCxnSpPr>
          <p:spPr>
            <a:xfrm flipV="1">
              <a:off x="11957707" y="247009"/>
              <a:ext cx="0" cy="633421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6FCF318-F339-F1EF-AE08-D5DAFD8F10C9}"/>
                </a:ext>
              </a:extLst>
            </p:cNvPr>
            <p:cNvCxnSpPr>
              <a:cxnSpLocks/>
            </p:cNvCxnSpPr>
            <p:nvPr/>
          </p:nvCxnSpPr>
          <p:spPr>
            <a:xfrm flipV="1">
              <a:off x="228597" y="247009"/>
              <a:ext cx="0" cy="631589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D0706B7-698A-0922-23AD-5FFFC827D8F4}"/>
                </a:ext>
              </a:extLst>
            </p:cNvPr>
            <p:cNvCxnSpPr>
              <a:cxnSpLocks/>
            </p:cNvCxnSpPr>
            <p:nvPr/>
          </p:nvCxnSpPr>
          <p:spPr>
            <a:xfrm>
              <a:off x="212518" y="6562907"/>
              <a:ext cx="81028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9CE2BD-14E4-62EE-BD32-0031471FF69E}"/>
                </a:ext>
              </a:extLst>
            </p:cNvPr>
            <p:cNvCxnSpPr>
              <a:cxnSpLocks/>
            </p:cNvCxnSpPr>
            <p:nvPr/>
          </p:nvCxnSpPr>
          <p:spPr>
            <a:xfrm flipV="1">
              <a:off x="8305823" y="6379845"/>
              <a:ext cx="236193" cy="184967"/>
            </a:xfrm>
            <a:prstGeom prst="line">
              <a:avLst/>
            </a:prstGeom>
            <a:ln w="317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1" name="Title 1">
            <a:extLst>
              <a:ext uri="{FF2B5EF4-FFF2-40B4-BE49-F238E27FC236}">
                <a16:creationId xmlns:a16="http://schemas.microsoft.com/office/drawing/2014/main" id="{F607E646-78A4-BCFC-66DD-56D97E90800D}"/>
              </a:ext>
            </a:extLst>
          </p:cNvPr>
          <p:cNvSpPr txBox="1">
            <a:spLocks/>
          </p:cNvSpPr>
          <p:nvPr userDrawn="1"/>
        </p:nvSpPr>
        <p:spPr>
          <a:xfrm>
            <a:off x="8584620" y="6176493"/>
            <a:ext cx="4191726" cy="5034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1400" b="1" dirty="0">
                <a:solidFill>
                  <a:schemeClr val="bg1"/>
                </a:solidFill>
                <a:latin typeface="Century Gothic" panose="020B0502020202020204" pitchFamily="34" charset="0"/>
              </a:rPr>
              <a:t>Making progress possible. Together</a:t>
            </a:r>
          </a:p>
        </p:txBody>
      </p:sp>
      <p:sp>
        <p:nvSpPr>
          <p:cNvPr id="16" name="Text Placeholder 18">
            <a:extLst>
              <a:ext uri="{FF2B5EF4-FFF2-40B4-BE49-F238E27FC236}">
                <a16:creationId xmlns:a16="http://schemas.microsoft.com/office/drawing/2014/main" id="{591566B4-F07F-F6B8-C330-E4B4250575E0}"/>
              </a:ext>
            </a:extLst>
          </p:cNvPr>
          <p:cNvSpPr>
            <a:spLocks noGrp="1"/>
          </p:cNvSpPr>
          <p:nvPr>
            <p:ph type="body" sz="quarter" idx="15" hasCustomPrompt="1"/>
          </p:nvPr>
        </p:nvSpPr>
        <p:spPr>
          <a:xfrm>
            <a:off x="820014" y="3772902"/>
            <a:ext cx="8090621" cy="372836"/>
          </a:xfrm>
        </p:spPr>
        <p:txBody>
          <a:bodyPr/>
          <a:lstStyle>
            <a:lvl1pPr>
              <a:buNone/>
              <a:defRPr sz="2000" b="1">
                <a:solidFill>
                  <a:schemeClr val="bg1"/>
                </a:solidFill>
                <a:latin typeface="Century Gothic" panose="020B0502020202020204" pitchFamily="34" charset="0"/>
              </a:defRPr>
            </a:lvl1pPr>
          </a:lstStyle>
          <a:p>
            <a:pPr lvl="0"/>
            <a:r>
              <a:rPr lang="en-US" dirty="0"/>
              <a:t>PLACE YOUR SUB-HEADLINE HERE</a:t>
            </a:r>
          </a:p>
        </p:txBody>
      </p:sp>
      <p:sp>
        <p:nvSpPr>
          <p:cNvPr id="22" name="Text Placeholder 21">
            <a:extLst>
              <a:ext uri="{FF2B5EF4-FFF2-40B4-BE49-F238E27FC236}">
                <a16:creationId xmlns:a16="http://schemas.microsoft.com/office/drawing/2014/main" id="{010CAD69-3618-C47D-F2A0-4805119F7074}"/>
              </a:ext>
            </a:extLst>
          </p:cNvPr>
          <p:cNvSpPr>
            <a:spLocks noGrp="1"/>
          </p:cNvSpPr>
          <p:nvPr>
            <p:ph type="body" sz="quarter" idx="16" hasCustomPrompt="1"/>
          </p:nvPr>
        </p:nvSpPr>
        <p:spPr>
          <a:xfrm>
            <a:off x="820014" y="1247879"/>
            <a:ext cx="8475662" cy="2347012"/>
          </a:xfrm>
        </p:spPr>
        <p:txBody>
          <a:bodyPr>
            <a:noAutofit/>
          </a:bodyPr>
          <a:lstStyle>
            <a:lvl1pPr marL="0">
              <a:buNone/>
              <a:defRPr sz="5400" b="1">
                <a:solidFill>
                  <a:schemeClr val="bg1"/>
                </a:solidFill>
                <a:latin typeface="Century Gothic" panose="020B0502020202020204" pitchFamily="34" charset="0"/>
              </a:defRPr>
            </a:lvl1pPr>
            <a:lvl2pPr>
              <a:buNone/>
              <a:defRPr sz="5400"/>
            </a:lvl2pPr>
            <a:lvl3pPr>
              <a:buNone/>
              <a:defRPr sz="5400"/>
            </a:lvl3pPr>
            <a:lvl4pPr>
              <a:buNone/>
              <a:defRPr sz="5400"/>
            </a:lvl4pPr>
            <a:lvl5pPr>
              <a:buNone/>
              <a:defRPr sz="5400"/>
            </a:lvl5pPr>
          </a:lstStyle>
          <a:p>
            <a:pPr lvl="0"/>
            <a:r>
              <a:rPr lang="en-US" dirty="0"/>
              <a:t>MAIN TITLE HEADLINE TO BE PLACED HERE IN THIS SPACE OVER 3 ROWS</a:t>
            </a:r>
          </a:p>
        </p:txBody>
      </p:sp>
    </p:spTree>
    <p:extLst>
      <p:ext uri="{BB962C8B-B14F-4D97-AF65-F5344CB8AC3E}">
        <p14:creationId xmlns:p14="http://schemas.microsoft.com/office/powerpoint/2010/main" val="3260542638"/>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7B11A5-4D48-4F0C-AF8C-50E9F37833F2}" type="datetimeFigureOut">
              <a:rPr lang="en-ZA" smtClean="0"/>
              <a:t>2026/06/10</a:t>
            </a:fld>
            <a:endParaRPr lang="en-Z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258CE3-C09C-4AD9-87FC-F7521963A2F8}" type="slidenum">
              <a:rPr lang="en-ZA" smtClean="0"/>
              <a:t>‹#›</a:t>
            </a:fld>
            <a:endParaRPr lang="en-ZA"/>
          </a:p>
        </p:txBody>
      </p:sp>
    </p:spTree>
    <p:extLst>
      <p:ext uri="{BB962C8B-B14F-4D97-AF65-F5344CB8AC3E}">
        <p14:creationId xmlns:p14="http://schemas.microsoft.com/office/powerpoint/2010/main" val="199474388"/>
      </p:ext>
    </p:extLst>
  </p:cSld>
  <p:clrMap bg1="lt1" tx1="dk1" bg2="lt2" tx2="dk2" accent1="accent1" accent2="accent2" accent3="accent3" accent4="accent4" accent5="accent5" accent6="accent6" hlink="hlink" folHlink="folHlink"/>
  <p:sldLayoutIdLst>
    <p:sldLayoutId id="2147483699" r:id="rId1"/>
    <p:sldLayoutId id="2147483703" r:id="rId2"/>
    <p:sldLayoutId id="2147483700" r:id="rId3"/>
    <p:sldLayoutId id="2147483701" r:id="rId4"/>
    <p:sldLayoutId id="2147483702"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32" r:id="rId18"/>
    <p:sldLayoutId id="2147483733" r:id="rId19"/>
    <p:sldLayoutId id="2147483734" r:id="rId20"/>
    <p:sldLayoutId id="2147483735" r:id="rId21"/>
    <p:sldLayoutId id="2147483736" r:id="rId22"/>
    <p:sldLayoutId id="2147483721" r:id="rId23"/>
    <p:sldLayoutId id="2147483722" r:id="rId24"/>
    <p:sldLayoutId id="2147483727" r:id="rId25"/>
    <p:sldLayoutId id="2147483728" r:id="rId26"/>
    <p:sldLayoutId id="2147483729" r:id="rId27"/>
    <p:sldLayoutId id="2147483730" r:id="rId28"/>
    <p:sldLayoutId id="2147483661" r:id="rId29"/>
    <p:sldLayoutId id="2147483662" r:id="rId30"/>
    <p:sldLayoutId id="2147483663" r:id="rId31"/>
    <p:sldLayoutId id="2147483664" r:id="rId32"/>
    <p:sldLayoutId id="2147483665" r:id="rId33"/>
    <p:sldLayoutId id="2147483668" r:id="rId34"/>
    <p:sldLayoutId id="2147483666" r:id="rId35"/>
    <p:sldLayoutId id="2147483669" r:id="rId36"/>
    <p:sldLayoutId id="2147483731" r:id="rId37"/>
    <p:sldLayoutId id="2147483737" r:id="rId38"/>
    <p:sldLayoutId id="2147483716" r:id="rId39"/>
    <p:sldLayoutId id="2147483719" r:id="rId40"/>
    <p:sldLayoutId id="2147483720" r:id="rId41"/>
    <p:sldLayoutId id="2147483717" r:id="rId42"/>
    <p:sldLayoutId id="2147483718" r:id="rId43"/>
    <p:sldLayoutId id="2147483667" r:id="rId44"/>
    <p:sldLayoutId id="2147483743" r:id="rId45"/>
    <p:sldLayoutId id="2147483738" r:id="rId46"/>
    <p:sldLayoutId id="2147483744" r:id="rId47"/>
    <p:sldLayoutId id="2147483741" r:id="rId48"/>
    <p:sldLayoutId id="2147483745" r:id="rId49"/>
    <p:sldLayoutId id="2147483740" r:id="rId50"/>
    <p:sldLayoutId id="2147483746" r:id="rId51"/>
    <p:sldLayoutId id="2147483739" r:id="rId52"/>
    <p:sldLayoutId id="2147483747" r:id="rId53"/>
    <p:sldLayoutId id="2147483748" r:id="rId54"/>
    <p:sldLayoutId id="2147483742" r:id="rId55"/>
    <p:sldLayoutId id="2147483671" r:id="rId56"/>
    <p:sldLayoutId id="2147483749" r:id="rId57"/>
    <p:sldLayoutId id="2147483750" r:id="rId58"/>
    <p:sldLayoutId id="2147483751" r:id="rId59"/>
    <p:sldLayoutId id="2147483752" r:id="rId60"/>
    <p:sldLayoutId id="2147483753" r:id="rId61"/>
    <p:sldLayoutId id="2147483754" r:id="rId62"/>
    <p:sldLayoutId id="2147483755" r:id="rId63"/>
    <p:sldLayoutId id="2147483756" r:id="rId64"/>
    <p:sldLayoutId id="2147483757" r:id="rId65"/>
    <p:sldLayoutId id="2147483758" r:id="rId66"/>
    <p:sldLayoutId id="2147483763" r:id="rId67"/>
    <p:sldLayoutId id="2147483670" r:id="rId68"/>
    <p:sldLayoutId id="2147483764" r:id="rId69"/>
    <p:sldLayoutId id="2147483767" r:id="rId70"/>
    <p:sldLayoutId id="2147483765" r:id="rId71"/>
    <p:sldLayoutId id="2147483762" r:id="rId72"/>
    <p:sldLayoutId id="2147483759" r:id="rId73"/>
    <p:sldLayoutId id="2147483766" r:id="rId74"/>
    <p:sldLayoutId id="2147483760" r:id="rId75"/>
    <p:sldLayoutId id="2147483649" r:id="rId76"/>
    <p:sldLayoutId id="2147483655" r:id="rId7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76.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customXml" Target="../ink/ink1.xml"/><Relationship Id="rId1" Type="http://schemas.openxmlformats.org/officeDocument/2006/relationships/slideLayout" Target="../slideLayouts/slideLayout77.xml"/><Relationship Id="rId5" Type="http://schemas.openxmlformats.org/officeDocument/2006/relationships/image" Target="../media/image8.sv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hyperlink" Target="http://www.capetown.gov.zasupplychainmanagement/" TargetMode="Externa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bird of paradise flower&#10;&#10;AI-generated content may be incorrect.">
            <a:extLst>
              <a:ext uri="{FF2B5EF4-FFF2-40B4-BE49-F238E27FC236}">
                <a16:creationId xmlns:a16="http://schemas.microsoft.com/office/drawing/2014/main" id="{14D0C75B-4DA5-A102-6913-56224901FB87}"/>
              </a:ext>
            </a:extLst>
          </p:cNvPr>
          <p:cNvPicPr>
            <a:picLocks noChangeAspect="1"/>
          </p:cNvPicPr>
          <p:nvPr/>
        </p:nvPicPr>
        <p:blipFill>
          <a:blip r:embed="rId2" cstate="print">
            <a:extLst>
              <a:ext uri="{28A0092B-C50C-407E-A947-70E740481C1C}">
                <a14:useLocalDpi xmlns:a14="http://schemas.microsoft.com/office/drawing/2010/main" val="0"/>
              </a:ext>
            </a:extLst>
          </a:blip>
          <a:srcRect t="2000" b="21136"/>
          <a:stretch>
            <a:fillRect/>
          </a:stretch>
        </p:blipFill>
        <p:spPr>
          <a:xfrm>
            <a:off x="-133165" y="0"/>
            <a:ext cx="12191998" cy="7029451"/>
          </a:xfrm>
          <a:prstGeom prst="rect">
            <a:avLst/>
          </a:prstGeom>
        </p:spPr>
      </p:pic>
      <p:sp>
        <p:nvSpPr>
          <p:cNvPr id="2" name="Title 1">
            <a:extLst>
              <a:ext uri="{FF2B5EF4-FFF2-40B4-BE49-F238E27FC236}">
                <a16:creationId xmlns:a16="http://schemas.microsoft.com/office/drawing/2014/main" id="{A077052B-5978-47E7-BD03-9AC462C3B0ED}"/>
              </a:ext>
            </a:extLst>
          </p:cNvPr>
          <p:cNvSpPr>
            <a:spLocks noGrp="1"/>
          </p:cNvSpPr>
          <p:nvPr>
            <p:ph type="ctrTitle"/>
          </p:nvPr>
        </p:nvSpPr>
        <p:spPr>
          <a:xfrm>
            <a:off x="133167" y="6073858"/>
            <a:ext cx="7475120" cy="637456"/>
          </a:xfrm>
        </p:spPr>
        <p:txBody>
          <a:bodyPr>
            <a:normAutofit/>
          </a:bodyPr>
          <a:lstStyle/>
          <a:p>
            <a:pPr algn="l"/>
            <a:r>
              <a:rPr lang="en-ZA" sz="1600" b="1" dirty="0">
                <a:solidFill>
                  <a:schemeClr val="bg1"/>
                </a:solidFill>
                <a:latin typeface="Century Gothic" panose="020B0502020202020204" pitchFamily="34" charset="0"/>
              </a:rPr>
              <a:t>12 JUNE 2026 @ 10:00 MS TEAMS</a:t>
            </a:r>
          </a:p>
        </p:txBody>
      </p:sp>
      <p:sp>
        <p:nvSpPr>
          <p:cNvPr id="4" name="Title 1">
            <a:extLst>
              <a:ext uri="{FF2B5EF4-FFF2-40B4-BE49-F238E27FC236}">
                <a16:creationId xmlns:a16="http://schemas.microsoft.com/office/drawing/2014/main" id="{6A5DCF52-1171-4629-8171-82B7D7C14D96}"/>
              </a:ext>
            </a:extLst>
          </p:cNvPr>
          <p:cNvSpPr txBox="1">
            <a:spLocks/>
          </p:cNvSpPr>
          <p:nvPr/>
        </p:nvSpPr>
        <p:spPr>
          <a:xfrm>
            <a:off x="-126424" y="1164404"/>
            <a:ext cx="7475120" cy="114328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6400"/>
              </a:lnSpc>
            </a:pPr>
            <a:r>
              <a:rPr lang="en-ZA" sz="4400" b="1" spc="300" dirty="0">
                <a:solidFill>
                  <a:schemeClr val="bg1"/>
                </a:solidFill>
                <a:latin typeface="Century Gothic" panose="020B0502020202020204" pitchFamily="34" charset="0"/>
              </a:rPr>
              <a:t>Clarification Meeting</a:t>
            </a:r>
          </a:p>
        </p:txBody>
      </p:sp>
      <p:sp>
        <p:nvSpPr>
          <p:cNvPr id="13" name="Title 1">
            <a:extLst>
              <a:ext uri="{FF2B5EF4-FFF2-40B4-BE49-F238E27FC236}">
                <a16:creationId xmlns:a16="http://schemas.microsoft.com/office/drawing/2014/main" id="{97AA9145-DE28-8D54-B122-B0C9A2CDBE34}"/>
              </a:ext>
            </a:extLst>
          </p:cNvPr>
          <p:cNvSpPr txBox="1">
            <a:spLocks/>
          </p:cNvSpPr>
          <p:nvPr/>
        </p:nvSpPr>
        <p:spPr>
          <a:xfrm>
            <a:off x="689809" y="1988957"/>
            <a:ext cx="7475120" cy="63745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en-ZA" sz="1800" dirty="0">
              <a:solidFill>
                <a:schemeClr val="bg1"/>
              </a:solidFill>
              <a:latin typeface="Century Gothic" panose="020B0502020202020204" pitchFamily="34" charset="0"/>
            </a:endParaRPr>
          </a:p>
        </p:txBody>
      </p:sp>
      <p:pic>
        <p:nvPicPr>
          <p:cNvPr id="9" name="Picture 8" descr="A black background with white text&#10;&#10;AI-generated content may be incorrect.">
            <a:extLst>
              <a:ext uri="{FF2B5EF4-FFF2-40B4-BE49-F238E27FC236}">
                <a16:creationId xmlns:a16="http://schemas.microsoft.com/office/drawing/2014/main" id="{BAD2ED94-6E24-DB7A-5D9E-304E204237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019" y="465414"/>
            <a:ext cx="2912035" cy="939132"/>
          </a:xfrm>
          <a:prstGeom prst="rect">
            <a:avLst/>
          </a:prstGeom>
        </p:spPr>
      </p:pic>
      <p:sp>
        <p:nvSpPr>
          <p:cNvPr id="3" name="Title 1">
            <a:extLst>
              <a:ext uri="{FF2B5EF4-FFF2-40B4-BE49-F238E27FC236}">
                <a16:creationId xmlns:a16="http://schemas.microsoft.com/office/drawing/2014/main" id="{65A2685A-BD1A-0904-5D1B-888C2F9A8D99}"/>
              </a:ext>
            </a:extLst>
          </p:cNvPr>
          <p:cNvSpPr txBox="1">
            <a:spLocks/>
          </p:cNvSpPr>
          <p:nvPr/>
        </p:nvSpPr>
        <p:spPr>
          <a:xfrm>
            <a:off x="-109098" y="2172084"/>
            <a:ext cx="6820267" cy="637456"/>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ZA" sz="2800" dirty="0">
                <a:solidFill>
                  <a:schemeClr val="bg1"/>
                </a:solidFill>
                <a:latin typeface="Century Gothic" panose="020B0502020202020204" pitchFamily="34" charset="0"/>
              </a:rPr>
              <a:t>253S/2025/26 MV Switchgear, Transformer and Mini-substation Maintenance and Training</a:t>
            </a:r>
          </a:p>
        </p:txBody>
      </p:sp>
    </p:spTree>
    <p:extLst>
      <p:ext uri="{BB962C8B-B14F-4D97-AF65-F5344CB8AC3E}">
        <p14:creationId xmlns:p14="http://schemas.microsoft.com/office/powerpoint/2010/main" val="2644255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2DE49-77D8-3787-8811-65A2E68463B1}"/>
              </a:ext>
            </a:extLst>
          </p:cNvPr>
          <p:cNvSpPr>
            <a:spLocks noGrp="1"/>
          </p:cNvSpPr>
          <p:nvPr>
            <p:ph type="body" sz="quarter" idx="15"/>
          </p:nvPr>
        </p:nvSpPr>
        <p:spPr/>
        <p:txBody>
          <a:bodyPr/>
          <a:lstStyle/>
          <a:p>
            <a:endParaRPr lang="en-ZA"/>
          </a:p>
        </p:txBody>
      </p:sp>
      <p:sp>
        <p:nvSpPr>
          <p:cNvPr id="3" name="Text Placeholder 2">
            <a:extLst>
              <a:ext uri="{FF2B5EF4-FFF2-40B4-BE49-F238E27FC236}">
                <a16:creationId xmlns:a16="http://schemas.microsoft.com/office/drawing/2014/main" id="{804F4DFA-DEE7-251F-2C86-57394A20ADE8}"/>
              </a:ext>
            </a:extLst>
          </p:cNvPr>
          <p:cNvSpPr>
            <a:spLocks noGrp="1"/>
          </p:cNvSpPr>
          <p:nvPr>
            <p:ph type="body" sz="quarter" idx="16"/>
          </p:nvPr>
        </p:nvSpPr>
        <p:spPr/>
        <p:txBody>
          <a:bodyPr/>
          <a:lstStyle/>
          <a:p>
            <a:endParaRPr lang="en-ZA"/>
          </a:p>
        </p:txBody>
      </p:sp>
      <p:pic>
        <p:nvPicPr>
          <p:cNvPr id="5" name="Picture 4">
            <a:extLst>
              <a:ext uri="{FF2B5EF4-FFF2-40B4-BE49-F238E27FC236}">
                <a16:creationId xmlns:a16="http://schemas.microsoft.com/office/drawing/2014/main" id="{8B5559C7-77C9-3E0C-8843-A31D3C1C7A1B}"/>
              </a:ext>
            </a:extLst>
          </p:cNvPr>
          <p:cNvPicPr>
            <a:picLocks noChangeAspect="1"/>
          </p:cNvPicPr>
          <p:nvPr/>
        </p:nvPicPr>
        <p:blipFill>
          <a:blip r:embed="rId2"/>
          <a:stretch>
            <a:fillRect/>
          </a:stretch>
        </p:blipFill>
        <p:spPr>
          <a:xfrm>
            <a:off x="143500" y="165891"/>
            <a:ext cx="11887538" cy="6643308"/>
          </a:xfrm>
          <a:prstGeom prst="rect">
            <a:avLst/>
          </a:prstGeom>
        </p:spPr>
      </p:pic>
    </p:spTree>
    <p:extLst>
      <p:ext uri="{BB962C8B-B14F-4D97-AF65-F5344CB8AC3E}">
        <p14:creationId xmlns:p14="http://schemas.microsoft.com/office/powerpoint/2010/main" val="1961891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F5AC18-A31B-2E8A-1D48-C66B7450162D}"/>
              </a:ext>
            </a:extLst>
          </p:cNvPr>
          <p:cNvSpPr>
            <a:spLocks noGrp="1"/>
          </p:cNvSpPr>
          <p:nvPr>
            <p:ph type="body" sz="quarter" idx="15"/>
          </p:nvPr>
        </p:nvSpPr>
        <p:spPr/>
        <p:txBody>
          <a:bodyPr/>
          <a:lstStyle/>
          <a:p>
            <a:endParaRPr lang="en-ZA"/>
          </a:p>
        </p:txBody>
      </p:sp>
      <p:sp>
        <p:nvSpPr>
          <p:cNvPr id="3" name="Text Placeholder 2">
            <a:extLst>
              <a:ext uri="{FF2B5EF4-FFF2-40B4-BE49-F238E27FC236}">
                <a16:creationId xmlns:a16="http://schemas.microsoft.com/office/drawing/2014/main" id="{E27BBF90-DEE0-58CB-02E3-4CE53369DB87}"/>
              </a:ext>
            </a:extLst>
          </p:cNvPr>
          <p:cNvSpPr>
            <a:spLocks noGrp="1"/>
          </p:cNvSpPr>
          <p:nvPr>
            <p:ph type="body" sz="quarter" idx="16"/>
          </p:nvPr>
        </p:nvSpPr>
        <p:spPr/>
        <p:txBody>
          <a:bodyPr/>
          <a:lstStyle/>
          <a:p>
            <a:endParaRPr lang="en-ZA"/>
          </a:p>
        </p:txBody>
      </p:sp>
      <p:pic>
        <p:nvPicPr>
          <p:cNvPr id="5" name="Picture 4">
            <a:extLst>
              <a:ext uri="{FF2B5EF4-FFF2-40B4-BE49-F238E27FC236}">
                <a16:creationId xmlns:a16="http://schemas.microsoft.com/office/drawing/2014/main" id="{91E37676-09F4-D534-F5FA-615DD2C2E26B}"/>
              </a:ext>
            </a:extLst>
          </p:cNvPr>
          <p:cNvPicPr>
            <a:picLocks noChangeAspect="1"/>
          </p:cNvPicPr>
          <p:nvPr/>
        </p:nvPicPr>
        <p:blipFill>
          <a:blip r:embed="rId2"/>
          <a:stretch>
            <a:fillRect/>
          </a:stretch>
        </p:blipFill>
        <p:spPr>
          <a:xfrm>
            <a:off x="152805" y="165891"/>
            <a:ext cx="11833785" cy="6598179"/>
          </a:xfrm>
          <a:prstGeom prst="rect">
            <a:avLst/>
          </a:prstGeom>
        </p:spPr>
      </p:pic>
    </p:spTree>
    <p:extLst>
      <p:ext uri="{BB962C8B-B14F-4D97-AF65-F5344CB8AC3E}">
        <p14:creationId xmlns:p14="http://schemas.microsoft.com/office/powerpoint/2010/main" val="3071100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4F958F-2A56-0998-92CE-A8D252C5FA4D}"/>
              </a:ext>
            </a:extLst>
          </p:cNvPr>
          <p:cNvSpPr>
            <a:spLocks noGrp="1"/>
          </p:cNvSpPr>
          <p:nvPr>
            <p:ph type="body" sz="quarter" idx="15"/>
          </p:nvPr>
        </p:nvSpPr>
        <p:spPr/>
        <p:txBody>
          <a:bodyPr/>
          <a:lstStyle/>
          <a:p>
            <a:endParaRPr lang="en-ZA"/>
          </a:p>
        </p:txBody>
      </p:sp>
      <p:sp>
        <p:nvSpPr>
          <p:cNvPr id="3" name="Text Placeholder 2">
            <a:extLst>
              <a:ext uri="{FF2B5EF4-FFF2-40B4-BE49-F238E27FC236}">
                <a16:creationId xmlns:a16="http://schemas.microsoft.com/office/drawing/2014/main" id="{6DDDD773-7DBF-9067-829C-A92EA785FE5F}"/>
              </a:ext>
            </a:extLst>
          </p:cNvPr>
          <p:cNvSpPr>
            <a:spLocks noGrp="1"/>
          </p:cNvSpPr>
          <p:nvPr>
            <p:ph type="body" sz="quarter" idx="16"/>
          </p:nvPr>
        </p:nvSpPr>
        <p:spPr/>
        <p:txBody>
          <a:bodyPr/>
          <a:lstStyle/>
          <a:p>
            <a:endParaRPr lang="en-ZA"/>
          </a:p>
        </p:txBody>
      </p:sp>
      <p:pic>
        <p:nvPicPr>
          <p:cNvPr id="5" name="Picture 4">
            <a:extLst>
              <a:ext uri="{FF2B5EF4-FFF2-40B4-BE49-F238E27FC236}">
                <a16:creationId xmlns:a16="http://schemas.microsoft.com/office/drawing/2014/main" id="{81DB57B0-B4E2-2F3B-5CB5-8796FA876783}"/>
              </a:ext>
            </a:extLst>
          </p:cNvPr>
          <p:cNvPicPr>
            <a:picLocks noChangeAspect="1"/>
          </p:cNvPicPr>
          <p:nvPr/>
        </p:nvPicPr>
        <p:blipFill>
          <a:blip r:embed="rId2"/>
          <a:stretch>
            <a:fillRect/>
          </a:stretch>
        </p:blipFill>
        <p:spPr>
          <a:xfrm>
            <a:off x="45195" y="136874"/>
            <a:ext cx="12101609" cy="6584251"/>
          </a:xfrm>
          <a:prstGeom prst="rect">
            <a:avLst/>
          </a:prstGeom>
        </p:spPr>
      </p:pic>
    </p:spTree>
    <p:extLst>
      <p:ext uri="{BB962C8B-B14F-4D97-AF65-F5344CB8AC3E}">
        <p14:creationId xmlns:p14="http://schemas.microsoft.com/office/powerpoint/2010/main" val="2955845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F58FC0-06BA-BA0A-8E7F-E08B3AF6412E}"/>
              </a:ext>
            </a:extLst>
          </p:cNvPr>
          <p:cNvSpPr>
            <a:spLocks noGrp="1"/>
          </p:cNvSpPr>
          <p:nvPr>
            <p:ph type="body" sz="quarter" idx="15"/>
          </p:nvPr>
        </p:nvSpPr>
        <p:spPr/>
        <p:txBody>
          <a:bodyPr/>
          <a:lstStyle/>
          <a:p>
            <a:endParaRPr lang="en-ZA"/>
          </a:p>
        </p:txBody>
      </p:sp>
      <p:sp>
        <p:nvSpPr>
          <p:cNvPr id="3" name="Text Placeholder 2">
            <a:extLst>
              <a:ext uri="{FF2B5EF4-FFF2-40B4-BE49-F238E27FC236}">
                <a16:creationId xmlns:a16="http://schemas.microsoft.com/office/drawing/2014/main" id="{C951A7F6-584C-3809-5027-E5594891D508}"/>
              </a:ext>
            </a:extLst>
          </p:cNvPr>
          <p:cNvSpPr>
            <a:spLocks noGrp="1"/>
          </p:cNvSpPr>
          <p:nvPr>
            <p:ph type="body" sz="quarter" idx="16"/>
          </p:nvPr>
        </p:nvSpPr>
        <p:spPr/>
        <p:txBody>
          <a:bodyPr/>
          <a:lstStyle/>
          <a:p>
            <a:endParaRPr lang="en-ZA"/>
          </a:p>
        </p:txBody>
      </p:sp>
      <p:pic>
        <p:nvPicPr>
          <p:cNvPr id="7" name="Picture 6">
            <a:extLst>
              <a:ext uri="{FF2B5EF4-FFF2-40B4-BE49-F238E27FC236}">
                <a16:creationId xmlns:a16="http://schemas.microsoft.com/office/drawing/2014/main" id="{D905A521-AE1E-4886-2D93-9BE92ED66FA1}"/>
              </a:ext>
            </a:extLst>
          </p:cNvPr>
          <p:cNvPicPr>
            <a:picLocks noChangeAspect="1"/>
          </p:cNvPicPr>
          <p:nvPr/>
        </p:nvPicPr>
        <p:blipFill>
          <a:blip r:embed="rId2"/>
          <a:stretch>
            <a:fillRect/>
          </a:stretch>
        </p:blipFill>
        <p:spPr>
          <a:xfrm>
            <a:off x="122135" y="165891"/>
            <a:ext cx="11816823" cy="6519581"/>
          </a:xfrm>
          <a:prstGeom prst="rect">
            <a:avLst/>
          </a:prstGeom>
        </p:spPr>
      </p:pic>
    </p:spTree>
    <p:extLst>
      <p:ext uri="{BB962C8B-B14F-4D97-AF65-F5344CB8AC3E}">
        <p14:creationId xmlns:p14="http://schemas.microsoft.com/office/powerpoint/2010/main" val="37805260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1A8363-0F57-865C-034F-310634256D47}"/>
              </a:ext>
            </a:extLst>
          </p:cNvPr>
          <p:cNvSpPr txBox="1"/>
          <p:nvPr/>
        </p:nvSpPr>
        <p:spPr>
          <a:xfrm>
            <a:off x="556404" y="669675"/>
            <a:ext cx="10813211" cy="1815882"/>
          </a:xfrm>
          <a:prstGeom prst="rect">
            <a:avLst/>
          </a:prstGeom>
          <a:noFill/>
        </p:spPr>
        <p:txBody>
          <a:bodyPr wrap="square">
            <a:spAutoFit/>
          </a:bodyPr>
          <a:lstStyle/>
          <a:p>
            <a:pPr algn="l"/>
            <a:r>
              <a:rPr lang="en-ZA" sz="1600" b="1" i="0" u="none" strike="noStrike" baseline="0" dirty="0">
                <a:solidFill>
                  <a:schemeClr val="bg1"/>
                </a:solidFill>
                <a:latin typeface="CIDFont+F2"/>
              </a:rPr>
              <a:t>2.3.9 Clarification of a tender offer</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1"/>
              </a:rPr>
              <a:t>The CCT may, after the closing date, request additional information or clarification from tenderers, in</a:t>
            </a:r>
          </a:p>
          <a:p>
            <a:pPr algn="l"/>
            <a:r>
              <a:rPr lang="en-ZA" sz="1600" b="0" i="0" u="none" strike="noStrike" baseline="0" dirty="0">
                <a:solidFill>
                  <a:schemeClr val="bg1"/>
                </a:solidFill>
                <a:latin typeface="CIDFont+F1"/>
              </a:rPr>
              <a:t>writing on any matter affecting the evaluation of the tender offer or that could give rise to ambiguity in</a:t>
            </a:r>
          </a:p>
          <a:p>
            <a:pPr algn="l"/>
            <a:r>
              <a:rPr lang="en-ZA" sz="1600" b="0" i="0" u="none" strike="noStrike" baseline="0" dirty="0">
                <a:solidFill>
                  <a:schemeClr val="bg1"/>
                </a:solidFill>
                <a:latin typeface="CIDFont+F1"/>
              </a:rPr>
              <a:t>a contract arising from the tender offer, which written request and related response shall not change</a:t>
            </a:r>
          </a:p>
          <a:p>
            <a:pPr algn="l"/>
            <a:r>
              <a:rPr lang="en-ZA" sz="1600" b="0" i="0" u="none" strike="noStrike" baseline="0" dirty="0">
                <a:solidFill>
                  <a:schemeClr val="bg1"/>
                </a:solidFill>
                <a:latin typeface="CIDFont+F1"/>
              </a:rPr>
              <a:t>or affect their competitive position or the substance of their offer. Such request may only be made in</a:t>
            </a:r>
          </a:p>
          <a:p>
            <a:pPr algn="l"/>
            <a:r>
              <a:rPr lang="en-ZA" sz="1600" b="0" i="0" u="none" strike="noStrike" baseline="0" dirty="0">
                <a:solidFill>
                  <a:schemeClr val="bg1"/>
                </a:solidFill>
                <a:latin typeface="CIDFont+F1"/>
              </a:rPr>
              <a:t>writing by the Director: Supply Chain Management using any means as appropriate.</a:t>
            </a:r>
            <a:endParaRPr lang="en-ZA" sz="3600" dirty="0">
              <a:solidFill>
                <a:schemeClr val="bg1"/>
              </a:solidFill>
            </a:endParaRPr>
          </a:p>
        </p:txBody>
      </p:sp>
    </p:spTree>
    <p:extLst>
      <p:ext uri="{BB962C8B-B14F-4D97-AF65-F5344CB8AC3E}">
        <p14:creationId xmlns:p14="http://schemas.microsoft.com/office/powerpoint/2010/main" val="3208984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8291E-DA0E-BBEF-3AAA-A10B9765CA3A}"/>
              </a:ext>
            </a:extLst>
          </p:cNvPr>
          <p:cNvSpPr>
            <a:spLocks noGrp="1"/>
          </p:cNvSpPr>
          <p:nvPr>
            <p:ph type="body" sz="quarter" idx="15"/>
          </p:nvPr>
        </p:nvSpPr>
        <p:spPr>
          <a:xfrm>
            <a:off x="414573" y="468985"/>
            <a:ext cx="8090621" cy="372836"/>
          </a:xfrm>
        </p:spPr>
        <p:txBody>
          <a:bodyPr/>
          <a:lstStyle/>
          <a:p>
            <a:r>
              <a:rPr lang="en-ZA" dirty="0"/>
              <a:t>Evaluation of tender offers </a:t>
            </a:r>
          </a:p>
        </p:txBody>
      </p:sp>
      <p:pic>
        <p:nvPicPr>
          <p:cNvPr id="5" name="Picture 4">
            <a:extLst>
              <a:ext uri="{FF2B5EF4-FFF2-40B4-BE49-F238E27FC236}">
                <a16:creationId xmlns:a16="http://schemas.microsoft.com/office/drawing/2014/main" id="{FAF42BCB-6FED-762D-2B32-6D45F35A0259}"/>
              </a:ext>
            </a:extLst>
          </p:cNvPr>
          <p:cNvPicPr>
            <a:picLocks noChangeAspect="1"/>
          </p:cNvPicPr>
          <p:nvPr/>
        </p:nvPicPr>
        <p:blipFill>
          <a:blip r:embed="rId2"/>
          <a:stretch>
            <a:fillRect/>
          </a:stretch>
        </p:blipFill>
        <p:spPr>
          <a:xfrm>
            <a:off x="414573" y="1017981"/>
            <a:ext cx="10937172" cy="1164437"/>
          </a:xfrm>
          <a:prstGeom prst="rect">
            <a:avLst/>
          </a:prstGeom>
        </p:spPr>
      </p:pic>
      <p:sp>
        <p:nvSpPr>
          <p:cNvPr id="6" name="TextBox 5">
            <a:extLst>
              <a:ext uri="{FF2B5EF4-FFF2-40B4-BE49-F238E27FC236}">
                <a16:creationId xmlns:a16="http://schemas.microsoft.com/office/drawing/2014/main" id="{0255104D-1B23-73F1-AEAF-5512142E4FB5}"/>
              </a:ext>
            </a:extLst>
          </p:cNvPr>
          <p:cNvSpPr txBox="1"/>
          <p:nvPr/>
        </p:nvSpPr>
        <p:spPr>
          <a:xfrm>
            <a:off x="496019" y="2471164"/>
            <a:ext cx="10994366" cy="3785652"/>
          </a:xfrm>
          <a:prstGeom prst="rect">
            <a:avLst/>
          </a:prstGeom>
          <a:noFill/>
        </p:spPr>
        <p:txBody>
          <a:bodyPr wrap="square">
            <a:spAutoFit/>
          </a:bodyPr>
          <a:lstStyle/>
          <a:p>
            <a:pPr algn="l"/>
            <a:r>
              <a:rPr lang="en-ZA" sz="1600" b="1" i="0" u="none" strike="noStrike" baseline="0" dirty="0">
                <a:solidFill>
                  <a:schemeClr val="bg1"/>
                </a:solidFill>
                <a:latin typeface="CIDFont+F2"/>
              </a:rPr>
              <a:t>2.3.10.2 Decimal places</a:t>
            </a:r>
          </a:p>
          <a:p>
            <a:pPr algn="l"/>
            <a:r>
              <a:rPr lang="en-ZA" sz="1600" b="0" i="0" u="none" strike="noStrike" baseline="0" dirty="0">
                <a:solidFill>
                  <a:schemeClr val="bg1"/>
                </a:solidFill>
                <a:latin typeface="CIDFont+F1"/>
              </a:rPr>
              <a:t>Score financial offers, preferences and functionality, as relevant, to two decimal places.</a:t>
            </a:r>
          </a:p>
          <a:p>
            <a:pPr algn="l"/>
            <a:endParaRPr lang="en-ZA" sz="1600" b="0" i="0" u="none" strike="noStrike" baseline="0" dirty="0">
              <a:solidFill>
                <a:schemeClr val="bg1"/>
              </a:solidFill>
              <a:latin typeface="CIDFont+F1"/>
            </a:endParaRPr>
          </a:p>
          <a:p>
            <a:pPr algn="l"/>
            <a:r>
              <a:rPr lang="en-ZA" sz="1600" b="1" i="0" u="none" strike="noStrike" baseline="0" dirty="0">
                <a:solidFill>
                  <a:schemeClr val="bg1"/>
                </a:solidFill>
                <a:latin typeface="CIDFont+F2"/>
              </a:rPr>
              <a:t>2.3.10.3 Scoring of tenders (price and preference)</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2"/>
              </a:rPr>
              <a:t>2.3.10.3.1 </a:t>
            </a:r>
            <a:r>
              <a:rPr lang="en-ZA" sz="1600" b="0" i="0" u="none" strike="noStrike" baseline="0" dirty="0">
                <a:solidFill>
                  <a:schemeClr val="bg1"/>
                </a:solidFill>
                <a:latin typeface="CIDFont+F1"/>
              </a:rPr>
              <a:t>Points for price will be allocated in accordance with the formula set out in this clause based on the</a:t>
            </a:r>
          </a:p>
          <a:p>
            <a:pPr algn="l"/>
            <a:r>
              <a:rPr lang="en-ZA" sz="1600" b="0" i="0" u="none" strike="noStrike" baseline="0" dirty="0">
                <a:solidFill>
                  <a:schemeClr val="bg1"/>
                </a:solidFill>
                <a:latin typeface="CIDFont+F1"/>
              </a:rPr>
              <a:t>price per item / rates as set out in the </a:t>
            </a:r>
            <a:r>
              <a:rPr lang="en-ZA" sz="1600" b="0" i="0" u="none" strike="noStrike" baseline="0" dirty="0">
                <a:solidFill>
                  <a:schemeClr val="bg1"/>
                </a:solidFill>
                <a:latin typeface="CIDFont+F2"/>
              </a:rPr>
              <a:t>Price Schedule (Section 7)</a:t>
            </a:r>
            <a:r>
              <a:rPr lang="en-ZA" sz="1600" b="0" i="0" u="none" strike="noStrike" baseline="0" dirty="0">
                <a:solidFill>
                  <a:schemeClr val="bg1"/>
                </a:solidFill>
                <a:latin typeface="CIDFont+F1"/>
              </a:rPr>
              <a:t>:</a:t>
            </a:r>
          </a:p>
          <a:p>
            <a:pPr algn="l"/>
            <a:endParaRPr lang="en-ZA" sz="1600" b="0" i="0" u="none" strike="noStrike" baseline="0" dirty="0">
              <a:solidFill>
                <a:schemeClr val="bg1"/>
              </a:solidFill>
              <a:latin typeface="CIDFont+F1"/>
            </a:endParaRPr>
          </a:p>
          <a:p>
            <a:pPr marL="742950" lvl="1" indent="-285750">
              <a:buFont typeface="Arial" panose="020B0604020202020204" pitchFamily="34" charset="0"/>
              <a:buChar char="•"/>
            </a:pPr>
            <a:r>
              <a:rPr lang="en-ZA" sz="1600" b="0" i="0" u="none" strike="noStrike" baseline="0" dirty="0">
                <a:solidFill>
                  <a:schemeClr val="bg1"/>
                </a:solidFill>
                <a:latin typeface="CIDFont+F1"/>
              </a:rPr>
              <a:t>Based on the sum of the prices/rates in relation to a typical project/job.</a:t>
            </a:r>
          </a:p>
          <a:p>
            <a:pPr lvl="1"/>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2"/>
              </a:rPr>
              <a:t>2.3.10.3.2 </a:t>
            </a:r>
            <a:r>
              <a:rPr lang="en-ZA" sz="1600" b="0" i="0" u="none" strike="noStrike" baseline="0" dirty="0">
                <a:solidFill>
                  <a:schemeClr val="bg1"/>
                </a:solidFill>
                <a:latin typeface="CIDFont+F1"/>
              </a:rPr>
              <a:t>Points for preference will be allocated in accordance with the provisions of </a:t>
            </a:r>
            <a:r>
              <a:rPr lang="en-ZA" sz="1600" b="0" i="0" u="none" strike="noStrike" baseline="0" dirty="0">
                <a:solidFill>
                  <a:schemeClr val="bg1"/>
                </a:solidFill>
                <a:latin typeface="CIDFont+F2"/>
              </a:rPr>
              <a:t>Preference Schedule  </a:t>
            </a:r>
            <a:r>
              <a:rPr lang="en-ZA" sz="1600" b="0" i="0" u="none" strike="noStrike" baseline="0" dirty="0">
                <a:solidFill>
                  <a:schemeClr val="bg1"/>
                </a:solidFill>
                <a:latin typeface="CIDFont+F1"/>
              </a:rPr>
              <a:t>and the table in this clause.</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2"/>
              </a:rPr>
              <a:t>2.3.10.3.3 </a:t>
            </a:r>
            <a:r>
              <a:rPr lang="en-ZA" sz="1600" b="0" i="0" u="none" strike="noStrike" baseline="0" dirty="0">
                <a:solidFill>
                  <a:schemeClr val="bg1"/>
                </a:solidFill>
                <a:latin typeface="CIDFont+F1"/>
              </a:rPr>
              <a:t>The terms and conditions of </a:t>
            </a:r>
            <a:r>
              <a:rPr lang="en-ZA" sz="1600" b="0" i="0" u="none" strike="noStrike" baseline="0" dirty="0">
                <a:solidFill>
                  <a:schemeClr val="bg1"/>
                </a:solidFill>
                <a:latin typeface="CIDFont+F2"/>
              </a:rPr>
              <a:t>Preference Schedule </a:t>
            </a:r>
            <a:r>
              <a:rPr lang="en-ZA" sz="1600" b="0" i="0" u="none" strike="noStrike" baseline="0" dirty="0">
                <a:solidFill>
                  <a:schemeClr val="bg1"/>
                </a:solidFill>
                <a:latin typeface="CIDFont+F1"/>
              </a:rPr>
              <a:t>as it relates to preference shall </a:t>
            </a:r>
          </a:p>
          <a:p>
            <a:pPr algn="l"/>
            <a:r>
              <a:rPr lang="en-ZA" sz="1600" b="0" i="0" u="none" strike="noStrike" baseline="0" dirty="0">
                <a:solidFill>
                  <a:schemeClr val="bg1"/>
                </a:solidFill>
                <a:latin typeface="CIDFont+F1"/>
              </a:rPr>
              <a:t>apply in all respects to the tender evaluation process and any subsequent contract.</a:t>
            </a:r>
            <a:endParaRPr lang="en-ZA" sz="1600" dirty="0">
              <a:solidFill>
                <a:schemeClr val="bg1"/>
              </a:solidFill>
            </a:endParaRPr>
          </a:p>
        </p:txBody>
      </p:sp>
    </p:spTree>
    <p:extLst>
      <p:ext uri="{BB962C8B-B14F-4D97-AF65-F5344CB8AC3E}">
        <p14:creationId xmlns:p14="http://schemas.microsoft.com/office/powerpoint/2010/main" val="2561502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F5EE88F-4483-BBE4-48A0-FDAA2A81BA67}"/>
              </a:ext>
            </a:extLst>
          </p:cNvPr>
          <p:cNvSpPr txBox="1"/>
          <p:nvPr/>
        </p:nvSpPr>
        <p:spPr>
          <a:xfrm>
            <a:off x="547777" y="666111"/>
            <a:ext cx="10744199" cy="3785652"/>
          </a:xfrm>
          <a:prstGeom prst="rect">
            <a:avLst/>
          </a:prstGeom>
          <a:noFill/>
        </p:spPr>
        <p:txBody>
          <a:bodyPr wrap="square">
            <a:spAutoFit/>
          </a:bodyPr>
          <a:lstStyle/>
          <a:p>
            <a:pPr algn="l"/>
            <a:r>
              <a:rPr lang="en-ZA" sz="1600" b="1" i="0" u="none" strike="noStrike" baseline="0" dirty="0">
                <a:solidFill>
                  <a:schemeClr val="bg1"/>
                </a:solidFill>
                <a:latin typeface="CIDFont+F2"/>
              </a:rPr>
              <a:t>2.3.10.3.4 </a:t>
            </a:r>
            <a:r>
              <a:rPr lang="en-ZA" sz="1600" b="1" i="0" u="none" strike="noStrike" baseline="0" dirty="0">
                <a:solidFill>
                  <a:schemeClr val="bg1"/>
                </a:solidFill>
                <a:latin typeface="CIDFont+F1"/>
              </a:rPr>
              <a:t>Applicable formula:</a:t>
            </a:r>
          </a:p>
          <a:p>
            <a:pPr algn="l"/>
            <a:endParaRPr lang="en-ZA" sz="1600" b="1" i="0" u="none" strike="noStrike" baseline="0" dirty="0">
              <a:solidFill>
                <a:schemeClr val="bg1"/>
              </a:solidFill>
              <a:latin typeface="CIDFont+F1"/>
            </a:endParaRPr>
          </a:p>
          <a:p>
            <a:pPr algn="l"/>
            <a:r>
              <a:rPr lang="en-ZA" sz="1600" b="0" i="0" u="none" strike="noStrike" baseline="0" dirty="0">
                <a:solidFill>
                  <a:schemeClr val="bg1"/>
                </a:solidFill>
                <a:latin typeface="CIDFont+F1"/>
              </a:rPr>
              <a:t>The 80/20 price/preference points system will be applied to the evaluation of responsive tenders</a:t>
            </a:r>
          </a:p>
          <a:p>
            <a:pPr algn="l"/>
            <a:r>
              <a:rPr lang="en-ZA" sz="1600" b="0" i="0" u="none" strike="noStrike" baseline="0" dirty="0">
                <a:solidFill>
                  <a:schemeClr val="bg1"/>
                </a:solidFill>
                <a:latin typeface="CIDFont+F1"/>
              </a:rPr>
              <a:t>up to and including a Rand value of R50’000’000 (all applicable taxes included), whereby the</a:t>
            </a:r>
          </a:p>
          <a:p>
            <a:pPr algn="l"/>
            <a:r>
              <a:rPr lang="en-ZA" sz="1600" b="0" i="0" u="none" strike="noStrike" baseline="0" dirty="0">
                <a:solidFill>
                  <a:schemeClr val="bg1"/>
                </a:solidFill>
                <a:latin typeface="CIDFont+F1"/>
              </a:rPr>
              <a:t>order(s) will be placed with the tenderer(s) scoring the highest total number of adjudication points.</a:t>
            </a:r>
          </a:p>
          <a:p>
            <a:pPr algn="l"/>
            <a:r>
              <a:rPr lang="en-ZA" sz="1600" b="0" i="0" u="none" strike="noStrike" baseline="0" dirty="0">
                <a:solidFill>
                  <a:schemeClr val="bg1"/>
                </a:solidFill>
                <a:latin typeface="CIDFont+F1"/>
              </a:rPr>
              <a:t>Price shall be scored as follows:</a:t>
            </a:r>
          </a:p>
          <a:p>
            <a:pPr algn="l"/>
            <a:endParaRPr lang="en-ZA" sz="1600" b="0" i="0" u="none" strike="noStrike" baseline="0" dirty="0">
              <a:solidFill>
                <a:schemeClr val="bg1"/>
              </a:solidFill>
              <a:latin typeface="CIDFont+F1"/>
            </a:endParaRPr>
          </a:p>
          <a:p>
            <a:pPr algn="l"/>
            <a:r>
              <a:rPr lang="sv-SE" sz="1600" b="0" i="0" u="none" strike="noStrike" baseline="0" dirty="0">
                <a:solidFill>
                  <a:schemeClr val="bg1"/>
                </a:solidFill>
                <a:latin typeface="CIDFont+F1"/>
              </a:rPr>
              <a:t>	Ps = 80 x </a:t>
            </a:r>
            <a:r>
              <a:rPr lang="sv-SE" sz="1600" b="0" i="0" strike="noStrike" baseline="0" dirty="0">
                <a:solidFill>
                  <a:schemeClr val="bg1"/>
                </a:solidFill>
                <a:latin typeface="CIDFont+F1"/>
              </a:rPr>
              <a:t>(1 – </a:t>
            </a:r>
            <a:r>
              <a:rPr lang="sv-SE" sz="1600" b="0" i="0" u="sng" strike="noStrike" baseline="0" dirty="0">
                <a:solidFill>
                  <a:schemeClr val="bg1"/>
                </a:solidFill>
                <a:latin typeface="CIDFont+F1"/>
              </a:rPr>
              <a:t>(Pt – Pmin)</a:t>
            </a:r>
            <a:r>
              <a:rPr lang="sv-SE" sz="1600" b="0" i="0" strike="noStrike" baseline="0" dirty="0">
                <a:solidFill>
                  <a:schemeClr val="bg1"/>
                </a:solidFill>
                <a:latin typeface="CIDFont+F1"/>
              </a:rPr>
              <a:t>)</a:t>
            </a:r>
          </a:p>
          <a:p>
            <a:pPr algn="l"/>
            <a:r>
              <a:rPr lang="en-ZA" sz="1600" b="0" i="0" u="none" strike="noStrike" baseline="0" dirty="0">
                <a:solidFill>
                  <a:schemeClr val="bg1"/>
                </a:solidFill>
                <a:latin typeface="CIDFont+F1"/>
              </a:rPr>
              <a:t>	                             </a:t>
            </a:r>
            <a:r>
              <a:rPr lang="en-ZA" sz="1600" b="0" i="0" u="none" strike="noStrike" baseline="0" dirty="0" err="1">
                <a:solidFill>
                  <a:schemeClr val="bg1"/>
                </a:solidFill>
                <a:latin typeface="CIDFont+F1"/>
              </a:rPr>
              <a:t>Pmin</a:t>
            </a:r>
            <a:endParaRPr lang="en-ZA" sz="1600" b="0" i="0" u="none" strike="noStrike" baseline="0" dirty="0">
              <a:solidFill>
                <a:schemeClr val="bg1"/>
              </a:solidFill>
              <a:latin typeface="CIDFont+F1"/>
            </a:endParaRP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Where:</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Ps is the number of points scored for price;</a:t>
            </a:r>
          </a:p>
          <a:p>
            <a:pPr algn="l"/>
            <a:r>
              <a:rPr lang="en-ZA" sz="1600" b="0" i="0" u="none" strike="noStrike" baseline="0" dirty="0">
                <a:solidFill>
                  <a:schemeClr val="bg1"/>
                </a:solidFill>
                <a:latin typeface="CIDFont+F1"/>
              </a:rPr>
              <a:t>Pt is the price of the tender under consideration;</a:t>
            </a:r>
          </a:p>
          <a:p>
            <a:pPr algn="l"/>
            <a:r>
              <a:rPr lang="en-ZA" sz="1600" b="0" i="0" u="none" strike="noStrike" baseline="0" dirty="0" err="1">
                <a:solidFill>
                  <a:schemeClr val="bg1"/>
                </a:solidFill>
                <a:latin typeface="CIDFont+F1"/>
              </a:rPr>
              <a:t>Pmin</a:t>
            </a:r>
            <a:r>
              <a:rPr lang="en-ZA" sz="1600" b="0" i="0" u="none" strike="noStrike" baseline="0" dirty="0">
                <a:solidFill>
                  <a:schemeClr val="bg1"/>
                </a:solidFill>
                <a:latin typeface="CIDFont+F1"/>
              </a:rPr>
              <a:t> is the price of the lowest responsive tender.</a:t>
            </a:r>
            <a:endParaRPr lang="en-ZA" sz="1600" dirty="0">
              <a:solidFill>
                <a:schemeClr val="bg1"/>
              </a:solidFill>
            </a:endParaRPr>
          </a:p>
        </p:txBody>
      </p:sp>
    </p:spTree>
    <p:extLst>
      <p:ext uri="{BB962C8B-B14F-4D97-AF65-F5344CB8AC3E}">
        <p14:creationId xmlns:p14="http://schemas.microsoft.com/office/powerpoint/2010/main" val="274716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FF6570C-7DC0-DD08-0753-A267504A2CF4}"/>
              </a:ext>
            </a:extLst>
          </p:cNvPr>
          <p:cNvSpPr txBox="1"/>
          <p:nvPr/>
        </p:nvSpPr>
        <p:spPr>
          <a:xfrm>
            <a:off x="288985" y="345858"/>
            <a:ext cx="8673860" cy="369332"/>
          </a:xfrm>
          <a:prstGeom prst="rect">
            <a:avLst/>
          </a:prstGeom>
          <a:noFill/>
        </p:spPr>
        <p:txBody>
          <a:bodyPr wrap="square">
            <a:spAutoFit/>
          </a:bodyPr>
          <a:lstStyle/>
          <a:p>
            <a:r>
              <a:rPr lang="en-ZA" sz="1800" b="0" i="0" u="none" strike="noStrike" baseline="0" dirty="0">
                <a:solidFill>
                  <a:schemeClr val="bg1"/>
                </a:solidFill>
                <a:latin typeface="CIDFont+F1"/>
              </a:rPr>
              <a:t>Preference points shall be based on the Specific Goals as per below:</a:t>
            </a:r>
            <a:endParaRPr lang="en-ZA" dirty="0">
              <a:solidFill>
                <a:schemeClr val="bg1"/>
              </a:solidFill>
            </a:endParaRPr>
          </a:p>
        </p:txBody>
      </p:sp>
      <p:pic>
        <p:nvPicPr>
          <p:cNvPr id="7" name="Picture 6">
            <a:extLst>
              <a:ext uri="{FF2B5EF4-FFF2-40B4-BE49-F238E27FC236}">
                <a16:creationId xmlns:a16="http://schemas.microsoft.com/office/drawing/2014/main" id="{43EFA5AB-A754-FB0C-6875-B008FD3EF773}"/>
              </a:ext>
            </a:extLst>
          </p:cNvPr>
          <p:cNvPicPr>
            <a:picLocks noChangeAspect="1"/>
          </p:cNvPicPr>
          <p:nvPr/>
        </p:nvPicPr>
        <p:blipFill>
          <a:blip r:embed="rId2"/>
          <a:stretch>
            <a:fillRect/>
          </a:stretch>
        </p:blipFill>
        <p:spPr>
          <a:xfrm>
            <a:off x="349370" y="1249721"/>
            <a:ext cx="4967202" cy="3534681"/>
          </a:xfrm>
          <a:prstGeom prst="rect">
            <a:avLst/>
          </a:prstGeom>
        </p:spPr>
      </p:pic>
      <p:pic>
        <p:nvPicPr>
          <p:cNvPr id="9" name="Picture 8">
            <a:extLst>
              <a:ext uri="{FF2B5EF4-FFF2-40B4-BE49-F238E27FC236}">
                <a16:creationId xmlns:a16="http://schemas.microsoft.com/office/drawing/2014/main" id="{35BF3C16-D930-DF2C-D097-59548A8D915E}"/>
              </a:ext>
            </a:extLst>
          </p:cNvPr>
          <p:cNvPicPr>
            <a:picLocks noChangeAspect="1"/>
          </p:cNvPicPr>
          <p:nvPr/>
        </p:nvPicPr>
        <p:blipFill>
          <a:blip r:embed="rId3"/>
          <a:stretch>
            <a:fillRect/>
          </a:stretch>
        </p:blipFill>
        <p:spPr>
          <a:xfrm>
            <a:off x="5467315" y="871268"/>
            <a:ext cx="4971860" cy="4291588"/>
          </a:xfrm>
          <a:prstGeom prst="rect">
            <a:avLst/>
          </a:prstGeom>
        </p:spPr>
      </p:pic>
    </p:spTree>
    <p:extLst>
      <p:ext uri="{BB962C8B-B14F-4D97-AF65-F5344CB8AC3E}">
        <p14:creationId xmlns:p14="http://schemas.microsoft.com/office/powerpoint/2010/main" val="31749173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4DF44F-8FB4-68C0-5424-0980BF44087E}"/>
              </a:ext>
            </a:extLst>
          </p:cNvPr>
          <p:cNvSpPr txBox="1"/>
          <p:nvPr/>
        </p:nvSpPr>
        <p:spPr>
          <a:xfrm>
            <a:off x="504646" y="470269"/>
            <a:ext cx="10468154" cy="4770537"/>
          </a:xfrm>
          <a:prstGeom prst="rect">
            <a:avLst/>
          </a:prstGeom>
          <a:noFill/>
        </p:spPr>
        <p:txBody>
          <a:bodyPr wrap="square">
            <a:spAutoFit/>
          </a:bodyPr>
          <a:lstStyle/>
          <a:p>
            <a:pPr algn="l"/>
            <a:r>
              <a:rPr lang="en-ZA" sz="1600" b="1" i="0" u="none" strike="noStrike" baseline="0" dirty="0">
                <a:solidFill>
                  <a:schemeClr val="bg1"/>
                </a:solidFill>
                <a:latin typeface="CIDFont+F2"/>
              </a:rPr>
              <a:t>2.3.10.5 Risk Analysis</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1"/>
              </a:rPr>
              <a:t>Notwithstanding compliance with regard to any requirements of the tender, the CCT will perform a risk</a:t>
            </a:r>
          </a:p>
          <a:p>
            <a:pPr algn="l"/>
            <a:r>
              <a:rPr lang="en-ZA" sz="1600" b="0" i="0" u="none" strike="noStrike" baseline="0" dirty="0">
                <a:solidFill>
                  <a:schemeClr val="bg1"/>
                </a:solidFill>
                <a:latin typeface="CIDFont+F1"/>
              </a:rPr>
              <a:t>analysis in respect of the following:</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a) reasonableness of the financial offer</a:t>
            </a:r>
          </a:p>
          <a:p>
            <a:pPr algn="l"/>
            <a:r>
              <a:rPr lang="en-ZA" sz="1600" b="0" i="0" u="none" strike="noStrike" baseline="0" dirty="0">
                <a:solidFill>
                  <a:schemeClr val="bg1"/>
                </a:solidFill>
                <a:latin typeface="CIDFont+F1"/>
              </a:rPr>
              <a:t>b) reasonableness of unit rates and prices</a:t>
            </a:r>
          </a:p>
          <a:p>
            <a:pPr algn="l"/>
            <a:r>
              <a:rPr lang="en-ZA" sz="1600" b="0" i="0" u="none" strike="noStrike" baseline="0" dirty="0">
                <a:solidFill>
                  <a:schemeClr val="bg1"/>
                </a:solidFill>
                <a:latin typeface="CIDFont+F1"/>
              </a:rPr>
              <a:t>c) the tenderer’s ability to fulfil its obligations in terms of the tender document, that is, that the</a:t>
            </a:r>
          </a:p>
          <a:p>
            <a:pPr algn="l"/>
            <a:r>
              <a:rPr lang="en-ZA" sz="1600" b="0" i="0" u="none" strike="noStrike" baseline="0" dirty="0">
                <a:solidFill>
                  <a:schemeClr val="bg1"/>
                </a:solidFill>
                <a:latin typeface="CIDFont+F1"/>
              </a:rPr>
              <a:t>tenderer can demonstrate that he/she possesses the necessary professional and technical</a:t>
            </a:r>
          </a:p>
          <a:p>
            <a:pPr algn="l"/>
            <a:r>
              <a:rPr lang="en-ZA" sz="1600" b="0" i="0" u="none" strike="noStrike" baseline="0" dirty="0">
                <a:solidFill>
                  <a:schemeClr val="bg1"/>
                </a:solidFill>
                <a:latin typeface="CIDFont+F1"/>
              </a:rPr>
              <a:t>qualifications, professional and technical competence, financial resources, equipment and</a:t>
            </a:r>
          </a:p>
          <a:p>
            <a:pPr algn="l"/>
            <a:r>
              <a:rPr lang="en-ZA" sz="1600" b="0" i="0" u="none" strike="noStrike" baseline="0" dirty="0">
                <a:solidFill>
                  <a:schemeClr val="bg1"/>
                </a:solidFill>
                <a:latin typeface="CIDFont+F1"/>
              </a:rPr>
              <a:t>other physical facilities, managerial capability, reliability, capacity, experience, reputation,</a:t>
            </a:r>
          </a:p>
          <a:p>
            <a:pPr algn="l"/>
            <a:r>
              <a:rPr lang="en-ZA" sz="1600" b="0" i="0" u="none" strike="noStrike" baseline="0" dirty="0">
                <a:solidFill>
                  <a:schemeClr val="bg1"/>
                </a:solidFill>
                <a:latin typeface="CIDFont+F1"/>
              </a:rPr>
              <a:t>personnel to perform the contract, etc.; the CCT reserves the right to consider a tenderer’s</a:t>
            </a:r>
          </a:p>
          <a:p>
            <a:pPr algn="l"/>
            <a:r>
              <a:rPr lang="en-ZA" sz="1600" b="0" i="0" u="none" strike="noStrike" baseline="0" dirty="0">
                <a:solidFill>
                  <a:schemeClr val="bg1"/>
                </a:solidFill>
                <a:latin typeface="CIDFont+F1"/>
              </a:rPr>
              <a:t>existing contracts with the CCT in this regard</a:t>
            </a:r>
          </a:p>
          <a:p>
            <a:pPr algn="l"/>
            <a:r>
              <a:rPr lang="en-ZA" sz="1600" b="0" i="0" u="none" strike="noStrike" baseline="0" dirty="0">
                <a:solidFill>
                  <a:schemeClr val="bg1"/>
                </a:solidFill>
                <a:latin typeface="CIDFont+F1"/>
              </a:rPr>
              <a:t>d) any other matter relating to the submitted bid, the tendering entity, matters of compliance,</a:t>
            </a:r>
          </a:p>
          <a:p>
            <a:pPr algn="l"/>
            <a:r>
              <a:rPr lang="en-ZA" sz="1600" b="0" i="0" u="none" strike="noStrike" baseline="0" dirty="0">
                <a:solidFill>
                  <a:schemeClr val="bg1"/>
                </a:solidFill>
                <a:latin typeface="CIDFont+F1"/>
              </a:rPr>
              <a:t>verification of submitted information and documents, etc.</a:t>
            </a:r>
          </a:p>
          <a:p>
            <a:pPr algn="l"/>
            <a:r>
              <a:rPr lang="en-ZA" sz="1600" b="0" i="0" u="none" strike="noStrike" baseline="0" dirty="0">
                <a:solidFill>
                  <a:schemeClr val="bg1"/>
                </a:solidFill>
                <a:latin typeface="CIDFont+F1"/>
              </a:rPr>
              <a:t>The conclusions drawn from this risk analysis will be used by the CCT in determining the acceptability</a:t>
            </a:r>
          </a:p>
          <a:p>
            <a:pPr algn="l"/>
            <a:r>
              <a:rPr lang="en-ZA" sz="1600" b="0" i="0" u="none" strike="noStrike" baseline="0" dirty="0">
                <a:solidFill>
                  <a:schemeClr val="bg1"/>
                </a:solidFill>
                <a:latin typeface="CIDFont+F1"/>
              </a:rPr>
              <a:t>of the tender offer.</a:t>
            </a:r>
          </a:p>
          <a:p>
            <a:pPr algn="l"/>
            <a:r>
              <a:rPr lang="en-ZA" sz="1600" b="0" i="0" u="none" strike="noStrike" baseline="0" dirty="0">
                <a:solidFill>
                  <a:schemeClr val="bg1"/>
                </a:solidFill>
                <a:latin typeface="CIDFont+F1"/>
              </a:rPr>
              <a:t>No tenderer will be recommended for an award unless the tenderer has demonstrated to the</a:t>
            </a:r>
          </a:p>
          <a:p>
            <a:pPr algn="l"/>
            <a:r>
              <a:rPr lang="en-ZA" sz="1600" b="0" i="0" u="none" strike="noStrike" baseline="0" dirty="0">
                <a:solidFill>
                  <a:schemeClr val="bg1"/>
                </a:solidFill>
                <a:latin typeface="CIDFont+F1"/>
              </a:rPr>
              <a:t>satisfaction of the CCT that he/she has the resources and skills required</a:t>
            </a:r>
            <a:endParaRPr lang="en-ZA" sz="1600" dirty="0">
              <a:solidFill>
                <a:schemeClr val="bg1"/>
              </a:solidFill>
            </a:endParaRPr>
          </a:p>
        </p:txBody>
      </p:sp>
    </p:spTree>
    <p:extLst>
      <p:ext uri="{BB962C8B-B14F-4D97-AF65-F5344CB8AC3E}">
        <p14:creationId xmlns:p14="http://schemas.microsoft.com/office/powerpoint/2010/main" val="3004159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7CE06FA-8BFD-CCCE-0B68-29FA4C54F3DF}"/>
              </a:ext>
            </a:extLst>
          </p:cNvPr>
          <p:cNvSpPr txBox="1"/>
          <p:nvPr/>
        </p:nvSpPr>
        <p:spPr>
          <a:xfrm>
            <a:off x="461514" y="555147"/>
            <a:ext cx="11210026" cy="4770537"/>
          </a:xfrm>
          <a:prstGeom prst="rect">
            <a:avLst/>
          </a:prstGeom>
          <a:noFill/>
        </p:spPr>
        <p:txBody>
          <a:bodyPr wrap="square">
            <a:spAutoFit/>
          </a:bodyPr>
          <a:lstStyle/>
          <a:p>
            <a:pPr algn="l"/>
            <a:r>
              <a:rPr lang="en-ZA" sz="1600" b="1" i="0" u="none" strike="noStrike" baseline="0" dirty="0">
                <a:solidFill>
                  <a:schemeClr val="bg1"/>
                </a:solidFill>
                <a:latin typeface="CIDFont+F2"/>
              </a:rPr>
              <a:t>2.3.11 Negotiations with preferred tenderers</a:t>
            </a:r>
          </a:p>
          <a:p>
            <a:pPr algn="l"/>
            <a:endParaRPr lang="en-ZA" sz="1600" b="0" i="0" u="none" strike="noStrike" baseline="0" dirty="0">
              <a:solidFill>
                <a:schemeClr val="bg1"/>
              </a:solidFill>
              <a:latin typeface="CIDFont+F2"/>
            </a:endParaRPr>
          </a:p>
          <a:p>
            <a:pPr algn="l"/>
            <a:r>
              <a:rPr lang="en-ZA" sz="1600" b="0" i="0" u="none" strike="noStrike" baseline="0" dirty="0">
                <a:solidFill>
                  <a:schemeClr val="bg1"/>
                </a:solidFill>
                <a:latin typeface="CIDFont+F1"/>
              </a:rPr>
              <a:t>The CCT may negotiate the final terms of a contract with tenderers identified through a competitive tendering</a:t>
            </a:r>
          </a:p>
          <a:p>
            <a:pPr algn="l"/>
            <a:r>
              <a:rPr lang="en-ZA" sz="1600" b="0" i="0" u="none" strike="noStrike" baseline="0" dirty="0">
                <a:solidFill>
                  <a:schemeClr val="bg1"/>
                </a:solidFill>
                <a:latin typeface="CIDFont+F1"/>
              </a:rPr>
              <a:t>process as preferred tenderers provided that such negotiation:</a:t>
            </a:r>
          </a:p>
          <a:p>
            <a:pPr algn="l"/>
            <a:r>
              <a:rPr lang="en-ZA" sz="1600" b="0" i="0" u="none" strike="noStrike" baseline="0" dirty="0">
                <a:solidFill>
                  <a:schemeClr val="bg1"/>
                </a:solidFill>
                <a:latin typeface="CIDFont+F1"/>
              </a:rPr>
              <a:t>a) Does not allow any preferred tenderer a second or unfair opportunity;</a:t>
            </a:r>
          </a:p>
          <a:p>
            <a:pPr algn="l"/>
            <a:r>
              <a:rPr lang="en-ZA" sz="1600" b="0" i="0" u="none" strike="noStrike" baseline="0" dirty="0">
                <a:solidFill>
                  <a:schemeClr val="bg1"/>
                </a:solidFill>
                <a:latin typeface="CIDFont+F1"/>
              </a:rPr>
              <a:t>b) Is not to the detriment of any other tenderer; and</a:t>
            </a:r>
          </a:p>
          <a:p>
            <a:pPr algn="l"/>
            <a:r>
              <a:rPr lang="en-ZA" sz="1600" b="0" i="0" u="none" strike="noStrike" baseline="0" dirty="0">
                <a:solidFill>
                  <a:schemeClr val="bg1"/>
                </a:solidFill>
                <a:latin typeface="CIDFont+F1"/>
              </a:rPr>
              <a:t>c) Does not lead to a higher price than the tender as submitted.</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If negotiations fail to result in acceptable contract terms, the City Manager (or his delegated authority) may</a:t>
            </a:r>
          </a:p>
          <a:p>
            <a:pPr algn="l"/>
            <a:r>
              <a:rPr lang="en-ZA" sz="1600" b="0" i="0" u="none" strike="noStrike" baseline="0" dirty="0">
                <a:solidFill>
                  <a:schemeClr val="bg1"/>
                </a:solidFill>
                <a:latin typeface="CIDFont+F1"/>
              </a:rPr>
              <a:t>terminate the negotiations and cancel the tender, or invite the next ranked tenderer for negotiations. The</a:t>
            </a:r>
          </a:p>
          <a:p>
            <a:pPr algn="l"/>
            <a:r>
              <a:rPr lang="en-ZA" sz="1600" b="0" i="0" u="none" strike="noStrike" baseline="0" dirty="0">
                <a:solidFill>
                  <a:schemeClr val="bg1"/>
                </a:solidFill>
                <a:latin typeface="CIDFont+F1"/>
              </a:rPr>
              <a:t>original preferred tenderer should be informed of the reasons for termination of the negotiations. If the decision</a:t>
            </a:r>
          </a:p>
          <a:p>
            <a:pPr algn="l"/>
            <a:r>
              <a:rPr lang="en-ZA" sz="1600" b="0" i="0" u="none" strike="noStrike" baseline="0" dirty="0">
                <a:solidFill>
                  <a:schemeClr val="bg1"/>
                </a:solidFill>
                <a:latin typeface="CIDFont+F1"/>
              </a:rPr>
              <a:t>is to invite the next highest ranked tenderer for negotiations, the failed earlier negotiations may not be reopened</a:t>
            </a:r>
          </a:p>
          <a:p>
            <a:pPr algn="l"/>
            <a:r>
              <a:rPr lang="en-ZA" sz="1600" b="0" i="0" u="none" strike="noStrike" baseline="0" dirty="0">
                <a:solidFill>
                  <a:schemeClr val="bg1"/>
                </a:solidFill>
                <a:latin typeface="CIDFont+F1"/>
              </a:rPr>
              <a:t>by the CCT.</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Minutes of any such negotiations shall be kept for record purposes.</a:t>
            </a:r>
          </a:p>
          <a:p>
            <a:pPr algn="l"/>
            <a:r>
              <a:rPr lang="en-ZA" sz="1600" b="0" i="0" u="none" strike="noStrike" baseline="0" dirty="0">
                <a:solidFill>
                  <a:schemeClr val="bg1"/>
                </a:solidFill>
                <a:latin typeface="CIDFont+F1"/>
              </a:rPr>
              <a:t>The provisions of this clause will be equally applicable to any invitation to negotiate with any other tenderers.</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In terms of the CCT’s SCM Policy, tenders must be cancelled in the event that negotiations fail to achieve a</a:t>
            </a:r>
          </a:p>
          <a:p>
            <a:pPr algn="l"/>
            <a:r>
              <a:rPr lang="en-ZA" sz="1600" b="0" i="0" u="none" strike="noStrike" baseline="0" dirty="0">
                <a:solidFill>
                  <a:schemeClr val="bg1"/>
                </a:solidFill>
                <a:latin typeface="CIDFont+F1"/>
              </a:rPr>
              <a:t>market related price with any of the three highest scoring tenderers.</a:t>
            </a:r>
            <a:endParaRPr lang="en-ZA" sz="1600" dirty="0">
              <a:solidFill>
                <a:schemeClr val="bg1"/>
              </a:solidFill>
            </a:endParaRPr>
          </a:p>
        </p:txBody>
      </p:sp>
    </p:spTree>
    <p:extLst>
      <p:ext uri="{BB962C8B-B14F-4D97-AF65-F5344CB8AC3E}">
        <p14:creationId xmlns:p14="http://schemas.microsoft.com/office/powerpoint/2010/main" val="3101633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98C5"/>
        </a:solidFill>
        <a:effectLst/>
      </p:bgPr>
    </p:bg>
    <p:spTree>
      <p:nvGrpSpPr>
        <p:cNvPr id="1" name="">
          <a:extLst>
            <a:ext uri="{FF2B5EF4-FFF2-40B4-BE49-F238E27FC236}">
              <a16:creationId xmlns:a16="http://schemas.microsoft.com/office/drawing/2014/main" id="{564F89B9-AAC7-8EE5-4395-5734880C3B30}"/>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816C6838-3F76-CC8B-237F-4F61AA0F505A}"/>
              </a:ext>
            </a:extLst>
          </p:cNvPr>
          <p:cNvGrpSpPr/>
          <p:nvPr/>
        </p:nvGrpSpPr>
        <p:grpSpPr>
          <a:xfrm>
            <a:off x="2860767" y="1588597"/>
            <a:ext cx="5960552" cy="769441"/>
            <a:chOff x="1848112" y="1575921"/>
            <a:chExt cx="5445198" cy="769441"/>
          </a:xfrm>
        </p:grpSpPr>
        <p:sp>
          <p:nvSpPr>
            <p:cNvPr id="4" name="TextBox 3">
              <a:extLst>
                <a:ext uri="{FF2B5EF4-FFF2-40B4-BE49-F238E27FC236}">
                  <a16:creationId xmlns:a16="http://schemas.microsoft.com/office/drawing/2014/main" id="{5B59B5E8-FEF2-3433-4828-2D8B3083AA61}"/>
                </a:ext>
              </a:extLst>
            </p:cNvPr>
            <p:cNvSpPr txBox="1"/>
            <p:nvPr/>
          </p:nvSpPr>
          <p:spPr>
            <a:xfrm>
              <a:off x="2705936" y="1789404"/>
              <a:ext cx="4587374" cy="507831"/>
            </a:xfrm>
            <a:prstGeom prst="rect">
              <a:avLst/>
            </a:prstGeom>
            <a:noFill/>
          </p:spPr>
          <p:txBody>
            <a:bodyPr wrap="square" lIns="108000" rIns="108000" rtlCol="0">
              <a:spAutoFit/>
            </a:bodyPr>
            <a:lstStyle/>
            <a:p>
              <a:pPr lvl="0" defTabSz="914286">
                <a:defRPr/>
              </a:pPr>
              <a:r>
                <a:rPr lang="en-US" altLang="ko-KR" sz="2700" b="1" dirty="0">
                  <a:solidFill>
                    <a:schemeClr val="bg1"/>
                  </a:solidFill>
                  <a:latin typeface="Century Gothic" panose="020B0502020202020204" pitchFamily="34" charset="0"/>
                  <a:cs typeface="Arial" pitchFamily="34" charset="0"/>
                </a:rPr>
                <a:t>Background </a:t>
              </a:r>
            </a:p>
          </p:txBody>
        </p:sp>
        <p:sp>
          <p:nvSpPr>
            <p:cNvPr id="5" name="TextBox 4">
              <a:extLst>
                <a:ext uri="{FF2B5EF4-FFF2-40B4-BE49-F238E27FC236}">
                  <a16:creationId xmlns:a16="http://schemas.microsoft.com/office/drawing/2014/main" id="{066DA5B8-A8EC-5346-5213-AE6E1AD7DF65}"/>
                </a:ext>
              </a:extLst>
            </p:cNvPr>
            <p:cNvSpPr txBox="1"/>
            <p:nvPr/>
          </p:nvSpPr>
          <p:spPr>
            <a:xfrm>
              <a:off x="1848112" y="1575921"/>
              <a:ext cx="958096" cy="769441"/>
            </a:xfrm>
            <a:prstGeom prst="rect">
              <a:avLst/>
            </a:prstGeom>
            <a:noFill/>
          </p:spPr>
          <p:txBody>
            <a:bodyPr wrap="square" lIns="108000" rIns="108000"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altLang="ko-KR" sz="4400" i="0" u="none" strike="noStrike" kern="1200" cap="none" spc="0" normalizeH="0" baseline="0" noProof="0" dirty="0">
                  <a:ln>
                    <a:noFill/>
                  </a:ln>
                  <a:solidFill>
                    <a:schemeClr val="bg1"/>
                  </a:solidFill>
                  <a:effectLst/>
                  <a:uLnTx/>
                  <a:uFillTx/>
                  <a:latin typeface="Century Gothic" panose="020B0502020202020204" pitchFamily="34" charset="0"/>
                  <a:cs typeface="Arial" pitchFamily="34" charset="0"/>
                </a:rPr>
                <a:t>1</a:t>
              </a:r>
              <a:endParaRPr kumimoji="0" lang="ko-KR" altLang="en-US" sz="4400" i="0" u="none" strike="noStrike" kern="1200" cap="none" spc="0" normalizeH="0" baseline="0" noProof="0" dirty="0">
                <a:ln>
                  <a:noFill/>
                </a:ln>
                <a:solidFill>
                  <a:schemeClr val="bg1"/>
                </a:solidFill>
                <a:effectLst/>
                <a:uLnTx/>
                <a:uFillTx/>
                <a:latin typeface="Century Gothic" panose="020B0502020202020204" pitchFamily="34" charset="0"/>
                <a:cs typeface="Arial" pitchFamily="34" charset="0"/>
              </a:endParaRPr>
            </a:p>
          </p:txBody>
        </p:sp>
      </p:grpSp>
      <p:grpSp>
        <p:nvGrpSpPr>
          <p:cNvPr id="10" name="Group 9">
            <a:extLst>
              <a:ext uri="{FF2B5EF4-FFF2-40B4-BE49-F238E27FC236}">
                <a16:creationId xmlns:a16="http://schemas.microsoft.com/office/drawing/2014/main" id="{992D28B5-D2FE-5764-4C3F-705092937F2C}"/>
              </a:ext>
            </a:extLst>
          </p:cNvPr>
          <p:cNvGrpSpPr/>
          <p:nvPr/>
        </p:nvGrpSpPr>
        <p:grpSpPr>
          <a:xfrm>
            <a:off x="2739159" y="2790658"/>
            <a:ext cx="7741517" cy="1104850"/>
            <a:chOff x="2069618" y="1556799"/>
            <a:chExt cx="5740850" cy="1104850"/>
          </a:xfrm>
        </p:grpSpPr>
        <p:sp>
          <p:nvSpPr>
            <p:cNvPr id="12" name="TextBox 11">
              <a:extLst>
                <a:ext uri="{FF2B5EF4-FFF2-40B4-BE49-F238E27FC236}">
                  <a16:creationId xmlns:a16="http://schemas.microsoft.com/office/drawing/2014/main" id="{26F1CC0A-1B2E-CC77-0FAF-264448E3A0D9}"/>
                </a:ext>
              </a:extLst>
            </p:cNvPr>
            <p:cNvSpPr txBox="1"/>
            <p:nvPr/>
          </p:nvSpPr>
          <p:spPr>
            <a:xfrm>
              <a:off x="2896829" y="1738319"/>
              <a:ext cx="4913639" cy="923330"/>
            </a:xfrm>
            <a:prstGeom prst="rect">
              <a:avLst/>
            </a:prstGeom>
            <a:noFill/>
          </p:spPr>
          <p:txBody>
            <a:bodyPr wrap="square" lIns="108000" rIns="108000" rtlCol="0">
              <a:spAutoFit/>
            </a:bodyPr>
            <a:lstStyle/>
            <a:p>
              <a:pPr lvl="0" defTabSz="914286">
                <a:defRPr/>
              </a:pPr>
              <a:r>
                <a:rPr lang="en-US" altLang="ko-KR" sz="2700" b="1" dirty="0">
                  <a:solidFill>
                    <a:schemeClr val="bg1"/>
                  </a:solidFill>
                  <a:latin typeface="Century Gothic" panose="020B0502020202020204" pitchFamily="34" charset="0"/>
                  <a:cs typeface="Arial" pitchFamily="34" charset="0"/>
                </a:rPr>
                <a:t>Functionality and Responsiveness</a:t>
              </a:r>
            </a:p>
          </p:txBody>
        </p:sp>
        <p:sp>
          <p:nvSpPr>
            <p:cNvPr id="14" name="TextBox 13">
              <a:extLst>
                <a:ext uri="{FF2B5EF4-FFF2-40B4-BE49-F238E27FC236}">
                  <a16:creationId xmlns:a16="http://schemas.microsoft.com/office/drawing/2014/main" id="{701CDF53-546A-2823-5E5E-23556A7350FF}"/>
                </a:ext>
              </a:extLst>
            </p:cNvPr>
            <p:cNvSpPr txBox="1"/>
            <p:nvPr/>
          </p:nvSpPr>
          <p:spPr>
            <a:xfrm>
              <a:off x="2069618" y="1556799"/>
              <a:ext cx="958096" cy="769441"/>
            </a:xfrm>
            <a:prstGeom prst="rect">
              <a:avLst/>
            </a:prstGeom>
            <a:noFill/>
          </p:spPr>
          <p:txBody>
            <a:bodyPr wrap="square" lIns="108000" rIns="108000"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altLang="ko-KR" sz="4400" i="0" u="none" strike="noStrike" kern="1200" cap="none" spc="0" normalizeH="0" baseline="0" noProof="0" dirty="0">
                  <a:ln>
                    <a:noFill/>
                  </a:ln>
                  <a:solidFill>
                    <a:schemeClr val="bg1"/>
                  </a:solidFill>
                  <a:effectLst/>
                  <a:uLnTx/>
                  <a:uFillTx/>
                  <a:latin typeface="Century Gothic" panose="020B0502020202020204" pitchFamily="34" charset="0"/>
                  <a:cs typeface="Arial" pitchFamily="34" charset="0"/>
                </a:rPr>
                <a:t>2</a:t>
              </a:r>
              <a:endParaRPr kumimoji="0" lang="ko-KR" altLang="en-US" sz="4400" i="0" u="none" strike="noStrike" kern="1200" cap="none" spc="0" normalizeH="0" baseline="0" noProof="0" dirty="0">
                <a:ln>
                  <a:noFill/>
                </a:ln>
                <a:solidFill>
                  <a:schemeClr val="bg1"/>
                </a:solidFill>
                <a:effectLst/>
                <a:uLnTx/>
                <a:uFillTx/>
                <a:latin typeface="Century Gothic" panose="020B0502020202020204" pitchFamily="34" charset="0"/>
                <a:cs typeface="Arial" pitchFamily="34" charset="0"/>
              </a:endParaRPr>
            </a:p>
          </p:txBody>
        </p:sp>
      </p:grpSp>
      <p:grpSp>
        <p:nvGrpSpPr>
          <p:cNvPr id="15" name="Group 14">
            <a:extLst>
              <a:ext uri="{FF2B5EF4-FFF2-40B4-BE49-F238E27FC236}">
                <a16:creationId xmlns:a16="http://schemas.microsoft.com/office/drawing/2014/main" id="{1AE58FBF-A0F8-812F-F3FC-F389AF949E00}"/>
              </a:ext>
            </a:extLst>
          </p:cNvPr>
          <p:cNvGrpSpPr/>
          <p:nvPr/>
        </p:nvGrpSpPr>
        <p:grpSpPr>
          <a:xfrm>
            <a:off x="2780240" y="3864430"/>
            <a:ext cx="7710061" cy="1012245"/>
            <a:chOff x="2260004" y="1575921"/>
            <a:chExt cx="5827286" cy="1012245"/>
          </a:xfrm>
        </p:grpSpPr>
        <p:sp>
          <p:nvSpPr>
            <p:cNvPr id="16" name="TextBox 15">
              <a:extLst>
                <a:ext uri="{FF2B5EF4-FFF2-40B4-BE49-F238E27FC236}">
                  <a16:creationId xmlns:a16="http://schemas.microsoft.com/office/drawing/2014/main" id="{35F03D06-4E71-E93C-F74B-38115E7D7EAF}"/>
                </a:ext>
              </a:extLst>
            </p:cNvPr>
            <p:cNvSpPr txBox="1"/>
            <p:nvPr/>
          </p:nvSpPr>
          <p:spPr>
            <a:xfrm>
              <a:off x="3173651" y="1664836"/>
              <a:ext cx="4913639" cy="923330"/>
            </a:xfrm>
            <a:prstGeom prst="rect">
              <a:avLst/>
            </a:prstGeom>
            <a:noFill/>
          </p:spPr>
          <p:txBody>
            <a:bodyPr wrap="square" lIns="108000" rIns="108000" rtlCol="0">
              <a:spAutoFit/>
            </a:bodyPr>
            <a:lstStyle/>
            <a:p>
              <a:pPr lvl="0" defTabSz="914286">
                <a:defRPr/>
              </a:pPr>
              <a:r>
                <a:rPr lang="en-US" altLang="ko-KR" sz="2700" b="1" dirty="0">
                  <a:solidFill>
                    <a:schemeClr val="bg1"/>
                  </a:solidFill>
                  <a:latin typeface="Century Gothic" panose="020B0502020202020204" pitchFamily="34" charset="0"/>
                  <a:cs typeface="Arial" pitchFamily="34" charset="0"/>
                </a:rPr>
                <a:t>Pricing Schedules and Specifications 	</a:t>
              </a:r>
            </a:p>
          </p:txBody>
        </p:sp>
        <p:sp>
          <p:nvSpPr>
            <p:cNvPr id="17" name="TextBox 16">
              <a:extLst>
                <a:ext uri="{FF2B5EF4-FFF2-40B4-BE49-F238E27FC236}">
                  <a16:creationId xmlns:a16="http://schemas.microsoft.com/office/drawing/2014/main" id="{8D99453D-9F5D-ACA6-C0E0-8BF02D7EA4E1}"/>
                </a:ext>
              </a:extLst>
            </p:cNvPr>
            <p:cNvSpPr txBox="1"/>
            <p:nvPr/>
          </p:nvSpPr>
          <p:spPr>
            <a:xfrm>
              <a:off x="2260004" y="1575921"/>
              <a:ext cx="958096" cy="769441"/>
            </a:xfrm>
            <a:prstGeom prst="rect">
              <a:avLst/>
            </a:prstGeom>
            <a:noFill/>
          </p:spPr>
          <p:txBody>
            <a:bodyPr wrap="square" lIns="108000" rIns="108000"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lang="en-US" altLang="ko-KR" sz="4400" dirty="0">
                  <a:solidFill>
                    <a:schemeClr val="bg1"/>
                  </a:solidFill>
                  <a:latin typeface="Century Gothic" panose="020B0502020202020204" pitchFamily="34" charset="0"/>
                  <a:cs typeface="Arial" pitchFamily="34" charset="0"/>
                </a:rPr>
                <a:t>3</a:t>
              </a:r>
              <a:endParaRPr kumimoji="0" lang="ko-KR" altLang="en-US" sz="4400" i="0" u="none" strike="noStrike" kern="1200" cap="none" spc="0" normalizeH="0" baseline="0" noProof="0" dirty="0">
                <a:ln>
                  <a:noFill/>
                </a:ln>
                <a:solidFill>
                  <a:schemeClr val="bg1"/>
                </a:solidFill>
                <a:effectLst/>
                <a:uLnTx/>
                <a:uFillTx/>
                <a:latin typeface="Century Gothic" panose="020B0502020202020204" pitchFamily="34" charset="0"/>
                <a:cs typeface="Arial" pitchFamily="34" charset="0"/>
              </a:endParaRPr>
            </a:p>
          </p:txBody>
        </p:sp>
      </p:grpSp>
      <p:grpSp>
        <p:nvGrpSpPr>
          <p:cNvPr id="20" name="Group 19">
            <a:extLst>
              <a:ext uri="{FF2B5EF4-FFF2-40B4-BE49-F238E27FC236}">
                <a16:creationId xmlns:a16="http://schemas.microsoft.com/office/drawing/2014/main" id="{7FA31FD2-E247-5452-635C-0F5A0B80B3CF}"/>
              </a:ext>
            </a:extLst>
          </p:cNvPr>
          <p:cNvGrpSpPr/>
          <p:nvPr/>
        </p:nvGrpSpPr>
        <p:grpSpPr>
          <a:xfrm>
            <a:off x="2746945" y="5011510"/>
            <a:ext cx="8181187" cy="1065517"/>
            <a:chOff x="2260004" y="1575921"/>
            <a:chExt cx="5712688" cy="1065517"/>
          </a:xfrm>
        </p:grpSpPr>
        <p:sp>
          <p:nvSpPr>
            <p:cNvPr id="28" name="TextBox 27">
              <a:extLst>
                <a:ext uri="{FF2B5EF4-FFF2-40B4-BE49-F238E27FC236}">
                  <a16:creationId xmlns:a16="http://schemas.microsoft.com/office/drawing/2014/main" id="{C2AC60D4-F802-B13D-8B16-3EADCFF8D440}"/>
                </a:ext>
              </a:extLst>
            </p:cNvPr>
            <p:cNvSpPr txBox="1"/>
            <p:nvPr/>
          </p:nvSpPr>
          <p:spPr>
            <a:xfrm>
              <a:off x="3059053" y="1718108"/>
              <a:ext cx="4913639" cy="923330"/>
            </a:xfrm>
            <a:prstGeom prst="rect">
              <a:avLst/>
            </a:prstGeom>
            <a:noFill/>
          </p:spPr>
          <p:txBody>
            <a:bodyPr wrap="square" lIns="108000" rIns="108000" rtlCol="0">
              <a:spAutoFit/>
            </a:bodyPr>
            <a:lstStyle/>
            <a:p>
              <a:pPr lvl="0" defTabSz="914286">
                <a:defRPr/>
              </a:pPr>
              <a:r>
                <a:rPr lang="en-US" altLang="ko-KR" sz="2700" b="1" dirty="0">
                  <a:solidFill>
                    <a:schemeClr val="bg1"/>
                  </a:solidFill>
                  <a:latin typeface="Century Gothic" panose="020B0502020202020204" pitchFamily="34" charset="0"/>
                  <a:cs typeface="Arial" pitchFamily="34" charset="0"/>
                </a:rPr>
                <a:t>Tender Returnable Documents </a:t>
              </a:r>
            </a:p>
          </p:txBody>
        </p:sp>
        <p:sp>
          <p:nvSpPr>
            <p:cNvPr id="29" name="TextBox 28">
              <a:extLst>
                <a:ext uri="{FF2B5EF4-FFF2-40B4-BE49-F238E27FC236}">
                  <a16:creationId xmlns:a16="http://schemas.microsoft.com/office/drawing/2014/main" id="{682471E3-42CC-9E1C-A7AA-58209AA161B9}"/>
                </a:ext>
              </a:extLst>
            </p:cNvPr>
            <p:cNvSpPr txBox="1"/>
            <p:nvPr/>
          </p:nvSpPr>
          <p:spPr>
            <a:xfrm>
              <a:off x="2260004" y="1575921"/>
              <a:ext cx="958096" cy="769441"/>
            </a:xfrm>
            <a:prstGeom prst="rect">
              <a:avLst/>
            </a:prstGeom>
            <a:noFill/>
          </p:spPr>
          <p:txBody>
            <a:bodyPr wrap="square" lIns="108000" rIns="108000"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lang="en-US" altLang="ko-KR" sz="4400" dirty="0">
                  <a:solidFill>
                    <a:schemeClr val="bg1"/>
                  </a:solidFill>
                  <a:latin typeface="Century Gothic" panose="020B0502020202020204" pitchFamily="34" charset="0"/>
                  <a:cs typeface="Arial" pitchFamily="34" charset="0"/>
                </a:rPr>
                <a:t>4</a:t>
              </a:r>
              <a:endParaRPr kumimoji="0" lang="ko-KR" altLang="en-US" sz="4400" i="0" u="none" strike="noStrike" kern="1200" cap="none" spc="0" normalizeH="0" baseline="0" noProof="0" dirty="0">
                <a:ln>
                  <a:noFill/>
                </a:ln>
                <a:solidFill>
                  <a:schemeClr val="bg1"/>
                </a:solidFill>
                <a:effectLst/>
                <a:uLnTx/>
                <a:uFillTx/>
                <a:latin typeface="Century Gothic" panose="020B0502020202020204" pitchFamily="34" charset="0"/>
                <a:cs typeface="Arial" pitchFamily="34" charset="0"/>
              </a:endParaRPr>
            </a:p>
          </p:txBody>
        </p:sp>
      </p:grpSp>
      <p:sp>
        <p:nvSpPr>
          <p:cNvPr id="30" name="TextBox 29">
            <a:extLst>
              <a:ext uri="{FF2B5EF4-FFF2-40B4-BE49-F238E27FC236}">
                <a16:creationId xmlns:a16="http://schemas.microsoft.com/office/drawing/2014/main" id="{0DE86BE8-EEBA-0EF9-357E-02DA07ED34E7}"/>
              </a:ext>
            </a:extLst>
          </p:cNvPr>
          <p:cNvSpPr txBox="1"/>
          <p:nvPr/>
        </p:nvSpPr>
        <p:spPr>
          <a:xfrm>
            <a:off x="1047998" y="158376"/>
            <a:ext cx="1048774" cy="6903903"/>
          </a:xfrm>
          <a:prstGeom prst="rect">
            <a:avLst/>
          </a:prstGeom>
          <a:noFill/>
        </p:spPr>
        <p:txBody>
          <a:bodyPr vert="vert270" wrap="square" lIns="108000" rIns="108000" rtlCol="0">
            <a:noAutofit/>
          </a:bodyPr>
          <a:lstStyle/>
          <a:p>
            <a:pPr marL="0" marR="0" lvl="0" indent="0" algn="ctr" defTabSz="914286" rtl="0" eaLnBrk="1" fontAlgn="auto" latinLnBrk="0" hangingPunct="1">
              <a:lnSpc>
                <a:spcPts val="2200"/>
              </a:lnSpc>
              <a:spcBef>
                <a:spcPts val="0"/>
              </a:spcBef>
              <a:spcAft>
                <a:spcPts val="0"/>
              </a:spcAft>
              <a:buClrTx/>
              <a:buSzTx/>
              <a:buFontTx/>
              <a:buNone/>
              <a:tabLst/>
              <a:defRPr/>
            </a:pPr>
            <a:r>
              <a:rPr lang="en-US" altLang="ko-KR" sz="6000" b="1" spc="1000" dirty="0">
                <a:solidFill>
                  <a:schemeClr val="bg1"/>
                </a:solidFill>
                <a:latin typeface="Century Gothic" panose="020B0502020202020204" pitchFamily="34" charset="0"/>
                <a:cs typeface="Arial" pitchFamily="34" charset="0"/>
              </a:rPr>
              <a:t>CONTENTS</a:t>
            </a:r>
            <a:endParaRPr kumimoji="0" lang="ko-KR" altLang="en-US" sz="6000" b="1" i="0" u="none" strike="noStrike" kern="1200" cap="none" spc="1000" normalizeH="0" noProof="0" dirty="0">
              <a:ln>
                <a:noFill/>
              </a:ln>
              <a:solidFill>
                <a:schemeClr val="bg1"/>
              </a:solidFill>
              <a:effectLst/>
              <a:uLnTx/>
              <a:uFillTx/>
              <a:latin typeface="Century Gothic" panose="020B0502020202020204" pitchFamily="34" charset="0"/>
              <a:cs typeface="Arial" pitchFamily="34" charset="0"/>
            </a:endParaRPr>
          </a:p>
        </p:txBody>
      </p:sp>
      <p:cxnSp>
        <p:nvCxnSpPr>
          <p:cNvPr id="7" name="Straight Connector 6">
            <a:extLst>
              <a:ext uri="{FF2B5EF4-FFF2-40B4-BE49-F238E27FC236}">
                <a16:creationId xmlns:a16="http://schemas.microsoft.com/office/drawing/2014/main" id="{990905C4-839D-3DDE-AF24-1202DAEC36C8}"/>
              </a:ext>
            </a:extLst>
          </p:cNvPr>
          <p:cNvCxnSpPr>
            <a:cxnSpLocks/>
          </p:cNvCxnSpPr>
          <p:nvPr/>
        </p:nvCxnSpPr>
        <p:spPr>
          <a:xfrm>
            <a:off x="3158245" y="2513807"/>
            <a:ext cx="8018836"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0FF6944E-EDE2-F0B9-E776-3F8DE9719660}"/>
                  </a:ext>
                </a:extLst>
              </p14:cNvPr>
              <p14:cNvContentPartPr/>
              <p14:nvPr/>
            </p14:nvContentPartPr>
            <p14:xfrm>
              <a:off x="12688472" y="2075334"/>
              <a:ext cx="6840" cy="2160"/>
            </p14:xfrm>
          </p:contentPart>
        </mc:Choice>
        <mc:Fallback xmlns="">
          <p:pic>
            <p:nvPicPr>
              <p:cNvPr id="8" name="Ink 7">
                <a:extLst>
                  <a:ext uri="{FF2B5EF4-FFF2-40B4-BE49-F238E27FC236}">
                    <a16:creationId xmlns:a16="http://schemas.microsoft.com/office/drawing/2014/main" id="{0FF6944E-EDE2-F0B9-E776-3F8DE9719660}"/>
                  </a:ext>
                </a:extLst>
              </p:cNvPr>
              <p:cNvPicPr/>
              <p:nvPr/>
            </p:nvPicPr>
            <p:blipFill>
              <a:blip r:embed="rId3"/>
              <a:stretch>
                <a:fillRect/>
              </a:stretch>
            </p:blipFill>
            <p:spPr>
              <a:xfrm>
                <a:off x="12682352" y="2069214"/>
                <a:ext cx="19080" cy="14400"/>
              </a:xfrm>
              <a:prstGeom prst="rect">
                <a:avLst/>
              </a:prstGeom>
            </p:spPr>
          </p:pic>
        </mc:Fallback>
      </mc:AlternateContent>
      <p:cxnSp>
        <p:nvCxnSpPr>
          <p:cNvPr id="9" name="Straight Connector 8">
            <a:extLst>
              <a:ext uri="{FF2B5EF4-FFF2-40B4-BE49-F238E27FC236}">
                <a16:creationId xmlns:a16="http://schemas.microsoft.com/office/drawing/2014/main" id="{174F6C50-6D93-F51D-3C18-A6C4D2E14D42}"/>
              </a:ext>
            </a:extLst>
          </p:cNvPr>
          <p:cNvCxnSpPr>
            <a:cxnSpLocks/>
          </p:cNvCxnSpPr>
          <p:nvPr/>
        </p:nvCxnSpPr>
        <p:spPr>
          <a:xfrm>
            <a:off x="3158245" y="3739228"/>
            <a:ext cx="8018836"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8B1233DC-AC24-FA68-ED83-F30E0D3A6CE6}"/>
              </a:ext>
            </a:extLst>
          </p:cNvPr>
          <p:cNvCxnSpPr>
            <a:cxnSpLocks/>
          </p:cNvCxnSpPr>
          <p:nvPr/>
        </p:nvCxnSpPr>
        <p:spPr>
          <a:xfrm>
            <a:off x="3158245" y="4768706"/>
            <a:ext cx="8018836"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4552DECD-27F2-5E68-001C-2A51B52727D9}"/>
              </a:ext>
            </a:extLst>
          </p:cNvPr>
          <p:cNvCxnSpPr>
            <a:cxnSpLocks/>
          </p:cNvCxnSpPr>
          <p:nvPr/>
        </p:nvCxnSpPr>
        <p:spPr>
          <a:xfrm>
            <a:off x="3242221" y="5981685"/>
            <a:ext cx="7934860"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8" name="Picture 17" descr="C:\Users\cavenant\AppData\Local\Microsoft\Windows\Temporary Internet Files\Content.Outlook\NDPO0HNZ\CCT_Logo_WhiteOnly.png">
            <a:extLst>
              <a:ext uri="{FF2B5EF4-FFF2-40B4-BE49-F238E27FC236}">
                <a16:creationId xmlns:a16="http://schemas.microsoft.com/office/drawing/2014/main" id="{8997035E-E0CE-7D03-F2B6-314862099D3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8006" y="289249"/>
            <a:ext cx="2165976" cy="69418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98B0DFBF-4F28-4B48-C64D-127A1BB0894F}"/>
              </a:ext>
            </a:extLst>
          </p:cNvPr>
          <p:cNvSpPr txBox="1">
            <a:spLocks/>
          </p:cNvSpPr>
          <p:nvPr/>
        </p:nvSpPr>
        <p:spPr>
          <a:xfrm>
            <a:off x="112143" y="6124190"/>
            <a:ext cx="2099140" cy="5812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ZA" sz="1100" b="1" dirty="0">
                <a:solidFill>
                  <a:schemeClr val="bg1"/>
                </a:solidFill>
                <a:latin typeface="Century Gothic" panose="020B0502020202020204" pitchFamily="34" charset="0"/>
              </a:rPr>
              <a:t>DIRECTORATE</a:t>
            </a:r>
          </a:p>
          <a:p>
            <a:pPr algn="ctr"/>
            <a:r>
              <a:rPr lang="en-ZA" sz="1100" dirty="0">
                <a:solidFill>
                  <a:schemeClr val="bg1"/>
                </a:solidFill>
                <a:latin typeface="Century Gothic" panose="020B0502020202020204" pitchFamily="34" charset="0"/>
              </a:rPr>
              <a:t>Electricity Generation and Distribution</a:t>
            </a:r>
            <a:endParaRPr lang="en-ZA" sz="1100" b="0" dirty="0">
              <a:solidFill>
                <a:schemeClr val="bg1"/>
              </a:solidFill>
              <a:latin typeface="Century Gothic" panose="020B0502020202020204" pitchFamily="34" charset="0"/>
            </a:endParaRPr>
          </a:p>
        </p:txBody>
      </p:sp>
      <p:pic>
        <p:nvPicPr>
          <p:cNvPr id="21" name="Graphic 20" descr="Caret Right with solid fill">
            <a:extLst>
              <a:ext uri="{FF2B5EF4-FFF2-40B4-BE49-F238E27FC236}">
                <a16:creationId xmlns:a16="http://schemas.microsoft.com/office/drawing/2014/main" id="{79509E8B-93D8-2C2E-34A6-387D2A22596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692952" y="1853156"/>
            <a:ext cx="444355" cy="444355"/>
          </a:xfrm>
          <a:prstGeom prst="rect">
            <a:avLst/>
          </a:prstGeom>
        </p:spPr>
      </p:pic>
      <p:pic>
        <p:nvPicPr>
          <p:cNvPr id="22" name="Graphic 21" descr="Caret Right with solid fill">
            <a:extLst>
              <a:ext uri="{FF2B5EF4-FFF2-40B4-BE49-F238E27FC236}">
                <a16:creationId xmlns:a16="http://schemas.microsoft.com/office/drawing/2014/main" id="{3F42C6DF-AB86-79F7-D8F4-A41FFE7E9C1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699104" y="3048200"/>
            <a:ext cx="444355" cy="444355"/>
          </a:xfrm>
          <a:prstGeom prst="rect">
            <a:avLst/>
          </a:prstGeom>
        </p:spPr>
      </p:pic>
      <p:pic>
        <p:nvPicPr>
          <p:cNvPr id="23" name="Graphic 22" descr="Caret Right with solid fill">
            <a:extLst>
              <a:ext uri="{FF2B5EF4-FFF2-40B4-BE49-F238E27FC236}">
                <a16:creationId xmlns:a16="http://schemas.microsoft.com/office/drawing/2014/main" id="{934D9626-3C1E-18FE-DDB6-17C21CA820B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699104" y="4077677"/>
            <a:ext cx="444355" cy="444355"/>
          </a:xfrm>
          <a:prstGeom prst="rect">
            <a:avLst/>
          </a:prstGeom>
        </p:spPr>
      </p:pic>
      <p:pic>
        <p:nvPicPr>
          <p:cNvPr id="24" name="Graphic 23" descr="Caret Right with solid fill">
            <a:extLst>
              <a:ext uri="{FF2B5EF4-FFF2-40B4-BE49-F238E27FC236}">
                <a16:creationId xmlns:a16="http://schemas.microsoft.com/office/drawing/2014/main" id="{BA28BED8-3B50-2C3C-9ECB-07F1C198810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705955" y="5209660"/>
            <a:ext cx="444355" cy="444355"/>
          </a:xfrm>
          <a:prstGeom prst="rect">
            <a:avLst/>
          </a:prstGeom>
        </p:spPr>
      </p:pic>
    </p:spTree>
    <p:extLst>
      <p:ext uri="{BB962C8B-B14F-4D97-AF65-F5344CB8AC3E}">
        <p14:creationId xmlns:p14="http://schemas.microsoft.com/office/powerpoint/2010/main" val="37525990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7D938E-A8E1-6875-2103-AA7A349F37B9}"/>
              </a:ext>
            </a:extLst>
          </p:cNvPr>
          <p:cNvSpPr>
            <a:spLocks noGrp="1"/>
          </p:cNvSpPr>
          <p:nvPr>
            <p:ph type="body" sz="quarter" idx="15"/>
          </p:nvPr>
        </p:nvSpPr>
        <p:spPr>
          <a:xfrm>
            <a:off x="293802" y="287831"/>
            <a:ext cx="8090621" cy="372836"/>
          </a:xfrm>
        </p:spPr>
        <p:txBody>
          <a:bodyPr/>
          <a:lstStyle/>
          <a:p>
            <a:r>
              <a:rPr lang="en-ZA" dirty="0"/>
              <a:t>Pricing Instructions </a:t>
            </a:r>
          </a:p>
        </p:txBody>
      </p:sp>
      <p:sp>
        <p:nvSpPr>
          <p:cNvPr id="5" name="TextBox 4">
            <a:extLst>
              <a:ext uri="{FF2B5EF4-FFF2-40B4-BE49-F238E27FC236}">
                <a16:creationId xmlns:a16="http://schemas.microsoft.com/office/drawing/2014/main" id="{95AD6DD8-ACBC-5F02-7D8B-C56C2B6864F0}"/>
              </a:ext>
            </a:extLst>
          </p:cNvPr>
          <p:cNvSpPr txBox="1"/>
          <p:nvPr/>
        </p:nvSpPr>
        <p:spPr>
          <a:xfrm>
            <a:off x="293802" y="660667"/>
            <a:ext cx="11248341" cy="6001643"/>
          </a:xfrm>
          <a:prstGeom prst="rect">
            <a:avLst/>
          </a:prstGeom>
          <a:noFill/>
        </p:spPr>
        <p:txBody>
          <a:bodyPr wrap="square">
            <a:spAutoFit/>
          </a:bodyPr>
          <a:lstStyle/>
          <a:p>
            <a:pPr algn="l"/>
            <a:r>
              <a:rPr lang="en-ZA" sz="1600" b="0" i="0" u="none" strike="noStrike" baseline="0" dirty="0">
                <a:solidFill>
                  <a:schemeClr val="bg1"/>
                </a:solidFill>
                <a:latin typeface="CIDFont+F1"/>
              </a:rPr>
              <a:t>5.1 State the rates and prices in Rand unless instructed otherwise in the Conditions of Tender.</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5.2 Include in the rates, prices, and the tendered total of the prices (if any) all duties, taxes (except Value</a:t>
            </a:r>
          </a:p>
          <a:p>
            <a:pPr algn="l"/>
            <a:r>
              <a:rPr lang="en-ZA" sz="1600" b="0" i="0" u="none" strike="noStrike" baseline="0" dirty="0">
                <a:solidFill>
                  <a:schemeClr val="bg1"/>
                </a:solidFill>
                <a:latin typeface="CIDFont+F1"/>
              </a:rPr>
              <a:t>Added Tax (VAT), and other levies payable by the successful tenderer, such duties, taxes and levies</a:t>
            </a:r>
          </a:p>
          <a:p>
            <a:pPr algn="l"/>
            <a:r>
              <a:rPr lang="en-ZA" sz="1600" b="0" i="0" u="none" strike="noStrike" baseline="0" dirty="0">
                <a:solidFill>
                  <a:schemeClr val="bg1"/>
                </a:solidFill>
                <a:latin typeface="CIDFont+F1"/>
              </a:rPr>
              <a:t>being those applicable 14 days before the closing time stated in the General Tender Information.</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5.3 All prices tendered must include all expenses, disbursements and costs (e.g. transport, accommodation</a:t>
            </a:r>
          </a:p>
          <a:p>
            <a:pPr algn="l"/>
            <a:r>
              <a:rPr lang="en-ZA" sz="1600" b="0" i="0" u="none" strike="noStrike" baseline="0" dirty="0">
                <a:solidFill>
                  <a:schemeClr val="bg1"/>
                </a:solidFill>
                <a:latin typeface="CIDFont+F1"/>
              </a:rPr>
              <a:t>etc.) that may be required for the execution of the tenderer’s obligations in terms of the Contract, and</a:t>
            </a:r>
          </a:p>
          <a:p>
            <a:pPr algn="l"/>
            <a:r>
              <a:rPr lang="en-ZA" sz="1600" b="0" i="0" u="none" strike="noStrike" baseline="0" dirty="0">
                <a:solidFill>
                  <a:schemeClr val="bg1"/>
                </a:solidFill>
                <a:latin typeface="CIDFont+F1"/>
              </a:rPr>
              <a:t>shall cover the cost of all general risks, liabilities and obligations set forth or implied in the Contract as</a:t>
            </a:r>
          </a:p>
          <a:p>
            <a:pPr algn="l"/>
            <a:r>
              <a:rPr lang="en-ZA" sz="1600" b="0" i="0" u="none" strike="noStrike" baseline="0" dirty="0">
                <a:solidFill>
                  <a:schemeClr val="bg1"/>
                </a:solidFill>
                <a:latin typeface="CIDFont+F1"/>
              </a:rPr>
              <a:t>well as overhead charges and profit (in the event that the tender is successful). All prices tendered will</a:t>
            </a:r>
          </a:p>
          <a:p>
            <a:pPr algn="l"/>
            <a:r>
              <a:rPr lang="en-ZA" sz="1600" b="0" i="0" u="none" strike="noStrike" baseline="0" dirty="0">
                <a:solidFill>
                  <a:schemeClr val="bg1"/>
                </a:solidFill>
                <a:latin typeface="CIDFont+F1"/>
              </a:rPr>
              <a:t>be final and binding.</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5.4 All prices shall be tendered in accordance with the units specified in this schedule.</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5.5 Where a value is given in the Quantity column, a Rate and Price (the product of the Quantity and Rate)</a:t>
            </a:r>
          </a:p>
          <a:p>
            <a:pPr algn="l"/>
            <a:r>
              <a:rPr lang="en-ZA" sz="1600" b="0" i="0" u="none" strike="noStrike" baseline="0" dirty="0">
                <a:solidFill>
                  <a:schemeClr val="bg1"/>
                </a:solidFill>
                <a:latin typeface="CIDFont+F1"/>
              </a:rPr>
              <a:t>is required to be inserted in the relevant columns.</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5.6 The successful tenderer is required to perform all tasks listed against each item. The tenderer must</a:t>
            </a:r>
          </a:p>
          <a:p>
            <a:pPr algn="l"/>
            <a:r>
              <a:rPr lang="en-ZA" sz="1600" b="0" i="0" u="none" strike="noStrike" baseline="0" dirty="0">
                <a:solidFill>
                  <a:schemeClr val="bg1"/>
                </a:solidFill>
                <a:latin typeface="CIDFont+F1"/>
              </a:rPr>
              <a:t>therefore tender prices/rates on all items as per the section in the Price Schedule. </a:t>
            </a:r>
            <a:r>
              <a:rPr lang="en-ZA" sz="1600" b="0" i="0" u="none" strike="noStrike" baseline="0" dirty="0">
                <a:solidFill>
                  <a:schemeClr val="bg1"/>
                </a:solidFill>
                <a:latin typeface="CIDFont+F2"/>
              </a:rPr>
              <a:t>An item against</a:t>
            </a:r>
          </a:p>
          <a:p>
            <a:pPr algn="l"/>
            <a:r>
              <a:rPr lang="en-ZA" sz="1600" b="0" i="0" u="none" strike="noStrike" baseline="0" dirty="0">
                <a:solidFill>
                  <a:schemeClr val="bg1"/>
                </a:solidFill>
                <a:latin typeface="CIDFont+F2"/>
              </a:rPr>
              <a:t>which no rate is/are entered, or if anything other than a rate or a nil rate (for example, a zero, a</a:t>
            </a:r>
          </a:p>
          <a:p>
            <a:pPr algn="l"/>
            <a:r>
              <a:rPr lang="en-ZA" sz="1600" b="0" i="0" u="none" strike="noStrike" baseline="0" dirty="0">
                <a:solidFill>
                  <a:schemeClr val="bg1"/>
                </a:solidFill>
                <a:latin typeface="CIDFont+F2"/>
              </a:rPr>
              <a:t>dash or the word “included” or abbreviations thereof) is entered against an item, it will also be</a:t>
            </a:r>
          </a:p>
          <a:p>
            <a:pPr algn="l"/>
            <a:r>
              <a:rPr lang="en-ZA" sz="1600" b="0" i="0" u="none" strike="noStrike" baseline="0" dirty="0">
                <a:solidFill>
                  <a:schemeClr val="bg1"/>
                </a:solidFill>
                <a:latin typeface="CIDFont+F2"/>
              </a:rPr>
              <a:t>regarded as a nil rate having been entered against that item, i.e. that there is no charge for that</a:t>
            </a:r>
          </a:p>
          <a:p>
            <a:pPr algn="l"/>
            <a:r>
              <a:rPr lang="en-ZA" sz="1600" b="0" i="0" u="none" strike="noStrike" baseline="0" dirty="0">
                <a:solidFill>
                  <a:schemeClr val="bg1"/>
                </a:solidFill>
                <a:latin typeface="CIDFont+F2"/>
              </a:rPr>
              <a:t>item. The Tenderer may be requested to clarify nil rates, or items regarded as having nil rates;</a:t>
            </a:r>
          </a:p>
          <a:p>
            <a:pPr algn="l"/>
            <a:r>
              <a:rPr lang="en-ZA" sz="1600" b="0" i="0" u="none" strike="noStrike" baseline="0" dirty="0">
                <a:solidFill>
                  <a:schemeClr val="bg1"/>
                </a:solidFill>
                <a:latin typeface="CIDFont+F2"/>
              </a:rPr>
              <a:t>and the CCT may also perform a risk analysis with regard to the reasonableness of such rates.</a:t>
            </a:r>
            <a:endParaRPr lang="en-ZA" sz="1600" dirty="0">
              <a:solidFill>
                <a:schemeClr val="bg1"/>
              </a:solidFill>
            </a:endParaRPr>
          </a:p>
        </p:txBody>
      </p:sp>
    </p:spTree>
    <p:extLst>
      <p:ext uri="{BB962C8B-B14F-4D97-AF65-F5344CB8AC3E}">
        <p14:creationId xmlns:p14="http://schemas.microsoft.com/office/powerpoint/2010/main" val="3854607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29DE293-5EC2-A3EE-2987-CA603BE040B4}"/>
              </a:ext>
            </a:extLst>
          </p:cNvPr>
          <p:cNvSpPr txBox="1"/>
          <p:nvPr/>
        </p:nvSpPr>
        <p:spPr>
          <a:xfrm>
            <a:off x="392502" y="308536"/>
            <a:ext cx="10632055" cy="4801314"/>
          </a:xfrm>
          <a:prstGeom prst="rect">
            <a:avLst/>
          </a:prstGeom>
          <a:noFill/>
        </p:spPr>
        <p:txBody>
          <a:bodyPr wrap="square">
            <a:spAutoFit/>
          </a:bodyPr>
          <a:lstStyle/>
          <a:p>
            <a:pPr algn="l"/>
            <a:r>
              <a:rPr lang="en-ZA" sz="1800" b="0" i="0" u="none" strike="noStrike" baseline="0" dirty="0">
                <a:solidFill>
                  <a:schemeClr val="bg1"/>
                </a:solidFill>
                <a:latin typeface="CIDFont+F1"/>
              </a:rPr>
              <a:t>5.7 Provide fixed rates and prices for the duration of the contract that are not subject to adjustment except</a:t>
            </a:r>
          </a:p>
          <a:p>
            <a:pPr algn="l"/>
            <a:r>
              <a:rPr lang="en-ZA" sz="1800" b="0" i="0" u="none" strike="noStrike" baseline="0" dirty="0">
                <a:solidFill>
                  <a:schemeClr val="bg1"/>
                </a:solidFill>
                <a:latin typeface="CIDFont+F1"/>
              </a:rPr>
              <a:t>as otherwise provided for in clause 17 of the Conditions of Contract and as amplified in the Special</a:t>
            </a:r>
          </a:p>
          <a:p>
            <a:pPr algn="l"/>
            <a:r>
              <a:rPr lang="en-ZA" sz="1800" b="0" i="0" u="none" strike="noStrike" baseline="0" dirty="0">
                <a:solidFill>
                  <a:schemeClr val="bg1"/>
                </a:solidFill>
                <a:latin typeface="CIDFont+F1"/>
              </a:rPr>
              <a:t>Conditions of Contract.</a:t>
            </a:r>
          </a:p>
          <a:p>
            <a:pPr algn="l"/>
            <a:endParaRPr lang="en-ZA" sz="1800" b="0" i="0" u="none" strike="noStrike" baseline="0" dirty="0">
              <a:solidFill>
                <a:schemeClr val="bg1"/>
              </a:solidFill>
              <a:latin typeface="CIDFont+F1"/>
            </a:endParaRPr>
          </a:p>
          <a:p>
            <a:pPr algn="l"/>
            <a:r>
              <a:rPr lang="en-ZA" sz="1800" b="0" i="0" u="none" strike="noStrike" baseline="0" dirty="0">
                <a:solidFill>
                  <a:schemeClr val="bg1"/>
                </a:solidFill>
                <a:latin typeface="CIDFont+F1"/>
              </a:rPr>
              <a:t>5.8 The prices quoted below shall be for all activities performed within the City of Cape Town Municipality</a:t>
            </a:r>
          </a:p>
          <a:p>
            <a:pPr algn="l"/>
            <a:r>
              <a:rPr lang="en-ZA" sz="1800" b="0" i="0" u="none" strike="noStrike" baseline="0" dirty="0">
                <a:solidFill>
                  <a:schemeClr val="bg1"/>
                </a:solidFill>
                <a:latin typeface="CIDFont+F1"/>
              </a:rPr>
              <a:t>boundaries as per Addendum A : Area Map</a:t>
            </a:r>
          </a:p>
          <a:p>
            <a:pPr algn="l"/>
            <a:endParaRPr lang="en-ZA" sz="1800" b="0" i="0" u="none" strike="noStrike" baseline="0" dirty="0">
              <a:solidFill>
                <a:schemeClr val="bg1"/>
              </a:solidFill>
              <a:latin typeface="CIDFont+F1"/>
            </a:endParaRPr>
          </a:p>
          <a:p>
            <a:pPr algn="l"/>
            <a:r>
              <a:rPr lang="en-ZA" sz="1800" b="0" i="0" u="none" strike="noStrike" baseline="0" dirty="0">
                <a:solidFill>
                  <a:schemeClr val="bg1"/>
                </a:solidFill>
                <a:latin typeface="CIDFont+F1"/>
              </a:rPr>
              <a:t>5.9 Cost of oil analysis shall include all costs to be incurred for the complete analysis and submission of an</a:t>
            </a:r>
          </a:p>
          <a:p>
            <a:pPr algn="l"/>
            <a:r>
              <a:rPr lang="en-ZA" sz="1800" b="0" i="0" u="none" strike="noStrike" baseline="0" dirty="0">
                <a:solidFill>
                  <a:schemeClr val="bg1"/>
                </a:solidFill>
                <a:latin typeface="CIDFont+F1"/>
              </a:rPr>
              <a:t>analysis report to the City e.g. sampling of the oil, traveling costs, laboratory costs etc.</a:t>
            </a:r>
          </a:p>
          <a:p>
            <a:pPr algn="l"/>
            <a:endParaRPr lang="en-ZA" sz="1800" b="0" i="0" u="none" strike="noStrike" baseline="0" dirty="0">
              <a:solidFill>
                <a:schemeClr val="bg1"/>
              </a:solidFill>
              <a:latin typeface="CIDFont+F1"/>
            </a:endParaRPr>
          </a:p>
          <a:p>
            <a:pPr algn="l"/>
            <a:r>
              <a:rPr lang="en-ZA" sz="1800" b="0" i="0" u="none" strike="noStrike" baseline="0" dirty="0">
                <a:solidFill>
                  <a:schemeClr val="bg1"/>
                </a:solidFill>
                <a:latin typeface="CIDFont+F1"/>
              </a:rPr>
              <a:t>5.10 The normal working hours are any 8-hour period up to 16:00 during the week. No planned work will be</a:t>
            </a:r>
          </a:p>
          <a:p>
            <a:pPr algn="l"/>
            <a:r>
              <a:rPr lang="en-ZA" sz="1800" b="0" i="0" u="none" strike="noStrike" baseline="0" dirty="0">
                <a:solidFill>
                  <a:schemeClr val="bg1"/>
                </a:solidFill>
                <a:latin typeface="CIDFont+F1"/>
              </a:rPr>
              <a:t>done out of normal working hours without prior approval of the City of Cape Town representative.</a:t>
            </a:r>
          </a:p>
          <a:p>
            <a:pPr algn="l"/>
            <a:r>
              <a:rPr lang="en-ZA" sz="1800" b="0" i="0" u="none" strike="noStrike" baseline="0" dirty="0">
                <a:solidFill>
                  <a:schemeClr val="bg1"/>
                </a:solidFill>
                <a:latin typeface="CIDFont+F1"/>
              </a:rPr>
              <a:t>Overtime (as agreed by the City of Cape Town Representative) – After hours and Saturday labour rates</a:t>
            </a:r>
          </a:p>
          <a:p>
            <a:pPr algn="l"/>
            <a:r>
              <a:rPr lang="en-ZA" sz="1800" b="0" i="0" u="none" strike="noStrike" baseline="0" dirty="0">
                <a:solidFill>
                  <a:schemeClr val="bg1"/>
                </a:solidFill>
                <a:latin typeface="CIDFont+F1"/>
              </a:rPr>
              <a:t>shall be the rates stated above multiplied by a factor of 1.5 (excluding items mentioned in 5.11 below).</a:t>
            </a:r>
          </a:p>
          <a:p>
            <a:pPr algn="l"/>
            <a:r>
              <a:rPr lang="en-ZA" sz="1800" b="0" i="0" u="none" strike="noStrike" baseline="0" dirty="0">
                <a:solidFill>
                  <a:schemeClr val="bg1"/>
                </a:solidFill>
                <a:latin typeface="CIDFont+F1"/>
              </a:rPr>
              <a:t>The Sunday and Public Holiday time rates shall be the rates stated below multiplied by a factor of 2.0</a:t>
            </a:r>
          </a:p>
          <a:p>
            <a:pPr algn="l"/>
            <a:r>
              <a:rPr lang="en-ZA" sz="1800" b="0" i="0" u="none" strike="noStrike" baseline="0" dirty="0">
                <a:solidFill>
                  <a:schemeClr val="bg1"/>
                </a:solidFill>
                <a:latin typeface="CIDFont+F1"/>
              </a:rPr>
              <a:t>(excluding items mentioned in 5.11 below). These factors are in terms of the Basic Conditions of</a:t>
            </a:r>
          </a:p>
          <a:p>
            <a:pPr algn="l"/>
            <a:r>
              <a:rPr lang="en-ZA" sz="1800" b="0" i="0" u="none" strike="noStrike" baseline="0" dirty="0">
                <a:solidFill>
                  <a:schemeClr val="bg1"/>
                </a:solidFill>
                <a:latin typeface="CIDFont+F1"/>
              </a:rPr>
              <a:t>Employment Act.</a:t>
            </a:r>
            <a:endParaRPr lang="en-ZA" dirty="0">
              <a:solidFill>
                <a:schemeClr val="bg1"/>
              </a:solidFill>
            </a:endParaRPr>
          </a:p>
        </p:txBody>
      </p:sp>
    </p:spTree>
    <p:extLst>
      <p:ext uri="{BB962C8B-B14F-4D97-AF65-F5344CB8AC3E}">
        <p14:creationId xmlns:p14="http://schemas.microsoft.com/office/powerpoint/2010/main" val="16158850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CAEBBCC-45ED-971A-E3A1-89B6B74C47ED}"/>
              </a:ext>
            </a:extLst>
          </p:cNvPr>
          <p:cNvSpPr txBox="1"/>
          <p:nvPr/>
        </p:nvSpPr>
        <p:spPr>
          <a:xfrm>
            <a:off x="271731" y="289115"/>
            <a:ext cx="11434313" cy="5262979"/>
          </a:xfrm>
          <a:prstGeom prst="rect">
            <a:avLst/>
          </a:prstGeom>
          <a:noFill/>
        </p:spPr>
        <p:txBody>
          <a:bodyPr wrap="square">
            <a:spAutoFit/>
          </a:bodyPr>
          <a:lstStyle/>
          <a:p>
            <a:pPr algn="l"/>
            <a:r>
              <a:rPr lang="en-ZA" sz="1600" b="0" i="0" u="none" strike="noStrike" baseline="0" dirty="0">
                <a:solidFill>
                  <a:schemeClr val="bg1"/>
                </a:solidFill>
                <a:latin typeface="CIDFont+F1"/>
              </a:rPr>
              <a:t>5.11 The contractor shall not escalate prices for the following items on weekends or on public holidays, only</a:t>
            </a:r>
          </a:p>
          <a:p>
            <a:pPr algn="l"/>
            <a:r>
              <a:rPr lang="en-ZA" sz="1600" b="0" i="0" u="none" strike="noStrike" baseline="0" dirty="0">
                <a:solidFill>
                  <a:schemeClr val="bg1"/>
                </a:solidFill>
                <a:latin typeface="CIDFont+F1"/>
              </a:rPr>
              <a:t>labour rates shall escalate as mentioned in 5.10 above:</a:t>
            </a:r>
          </a:p>
          <a:p>
            <a:pPr algn="l"/>
            <a:endParaRPr lang="en-ZA" sz="1600" b="0" i="0" u="none" strike="noStrike" baseline="0" dirty="0">
              <a:solidFill>
                <a:schemeClr val="bg1"/>
              </a:solidFill>
              <a:latin typeface="CIDFont+F1"/>
            </a:endParaRPr>
          </a:p>
          <a:p>
            <a:pPr marL="285750" indent="-285750" algn="l">
              <a:buFont typeface="Arial" panose="020B0604020202020204" pitchFamily="34" charset="0"/>
              <a:buChar char="•"/>
            </a:pPr>
            <a:r>
              <a:rPr lang="en-ZA" sz="1600" b="0" i="0" u="none" strike="noStrike" baseline="0" dirty="0">
                <a:solidFill>
                  <a:schemeClr val="bg1"/>
                </a:solidFill>
                <a:latin typeface="CIDFont+F1"/>
              </a:rPr>
              <a:t>Light load vehicle – GVM 3500kg or less (</a:t>
            </a:r>
            <a:r>
              <a:rPr lang="en-ZA" sz="1600" b="0" i="0" u="none" strike="noStrike" baseline="0" dirty="0">
                <a:solidFill>
                  <a:schemeClr val="bg1"/>
                </a:solidFill>
                <a:latin typeface="CIDFont+F2"/>
              </a:rPr>
              <a:t>as mentioned in item 3.8 of the price schedule</a:t>
            </a:r>
            <a:r>
              <a:rPr lang="en-ZA" sz="1600" b="0" i="0" u="none" strike="noStrike" baseline="0" dirty="0">
                <a:solidFill>
                  <a:schemeClr val="bg1"/>
                </a:solidFill>
                <a:latin typeface="CIDFont+F1"/>
              </a:rPr>
              <a:t>)</a:t>
            </a:r>
          </a:p>
          <a:p>
            <a:pPr marL="285750" indent="-285750" algn="l">
              <a:buFont typeface="Arial" panose="020B0604020202020204" pitchFamily="34" charset="0"/>
              <a:buChar char="•"/>
            </a:pPr>
            <a:r>
              <a:rPr lang="en-ZA" sz="1600" b="0" i="0" u="none" strike="noStrike" baseline="0" dirty="0">
                <a:solidFill>
                  <a:schemeClr val="bg1"/>
                </a:solidFill>
                <a:latin typeface="CIDFont+F1"/>
              </a:rPr>
              <a:t>Heavy load vehicle - GVM greater than 3500kg (</a:t>
            </a:r>
            <a:r>
              <a:rPr lang="en-ZA" sz="1600" b="0" i="0" u="none" strike="noStrike" baseline="0" dirty="0">
                <a:solidFill>
                  <a:schemeClr val="bg1"/>
                </a:solidFill>
                <a:latin typeface="CIDFont+F2"/>
              </a:rPr>
              <a:t>as mentioned in item 3.9 of the price</a:t>
            </a:r>
          </a:p>
          <a:p>
            <a:pPr marL="285750" indent="-285750" algn="l">
              <a:buFont typeface="Arial" panose="020B0604020202020204" pitchFamily="34" charset="0"/>
              <a:buChar char="•"/>
            </a:pPr>
            <a:r>
              <a:rPr lang="en-ZA" sz="1600" b="0" i="0" u="none" strike="noStrike" baseline="0" dirty="0">
                <a:solidFill>
                  <a:schemeClr val="bg1"/>
                </a:solidFill>
                <a:latin typeface="CIDFont+F2"/>
              </a:rPr>
              <a:t>schedule</a:t>
            </a:r>
            <a:r>
              <a:rPr lang="en-ZA" sz="1600" b="0" i="0" u="none" strike="noStrike" baseline="0" dirty="0">
                <a:solidFill>
                  <a:schemeClr val="bg1"/>
                </a:solidFill>
                <a:latin typeface="CIDFont+F1"/>
              </a:rPr>
              <a:t>)</a:t>
            </a:r>
          </a:p>
          <a:p>
            <a:pPr marL="285750" indent="-285750" algn="l">
              <a:buFont typeface="Arial" panose="020B0604020202020204" pitchFamily="34" charset="0"/>
              <a:buChar char="•"/>
            </a:pPr>
            <a:r>
              <a:rPr lang="en-ZA" sz="1600" b="0" i="0" u="none" strike="noStrike" baseline="0" dirty="0">
                <a:solidFill>
                  <a:schemeClr val="bg1"/>
                </a:solidFill>
                <a:latin typeface="CIDFont+F1"/>
              </a:rPr>
              <a:t>Oil polishing plant – (</a:t>
            </a:r>
            <a:r>
              <a:rPr lang="en-ZA" sz="1600" b="0" i="0" u="none" strike="noStrike" baseline="0" dirty="0">
                <a:solidFill>
                  <a:schemeClr val="bg1"/>
                </a:solidFill>
                <a:latin typeface="CIDFont+F2"/>
              </a:rPr>
              <a:t>as mentioned in item 3.10 of the price schedule</a:t>
            </a:r>
            <a:r>
              <a:rPr lang="en-ZA" sz="1600" b="0" i="0" u="none" strike="noStrike" baseline="0" dirty="0">
                <a:solidFill>
                  <a:schemeClr val="bg1"/>
                </a:solidFill>
                <a:latin typeface="CIDFont+F1"/>
              </a:rPr>
              <a:t>)</a:t>
            </a:r>
          </a:p>
          <a:p>
            <a:pPr marL="285750" indent="-285750" algn="l">
              <a:buFont typeface="Arial" panose="020B0604020202020204" pitchFamily="34" charset="0"/>
              <a:buChar char="•"/>
            </a:pPr>
            <a:r>
              <a:rPr lang="en-ZA" sz="1600" b="0" i="0" u="none" strike="noStrike" baseline="0" dirty="0">
                <a:solidFill>
                  <a:schemeClr val="bg1"/>
                </a:solidFill>
                <a:latin typeface="CIDFont+F1"/>
              </a:rPr>
              <a:t>Spares list (</a:t>
            </a:r>
            <a:r>
              <a:rPr lang="en-ZA" sz="1600" b="0" i="0" u="none" strike="noStrike" baseline="0" dirty="0">
                <a:solidFill>
                  <a:schemeClr val="bg1"/>
                </a:solidFill>
                <a:latin typeface="CIDFont+F2"/>
              </a:rPr>
              <a:t>Section 5 of the Price schedule</a:t>
            </a:r>
            <a:r>
              <a:rPr lang="en-ZA" sz="1600" b="0" i="0" u="none" strike="noStrike" baseline="0" dirty="0">
                <a:solidFill>
                  <a:schemeClr val="bg1"/>
                </a:solidFill>
                <a:latin typeface="CIDFont+F1"/>
              </a:rPr>
              <a:t>)</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5.12 Rates shall be all-inclusive of </a:t>
            </a:r>
            <a:r>
              <a:rPr lang="en-ZA" sz="1600" b="0" i="0" u="none" strike="noStrike" baseline="0" dirty="0">
                <a:solidFill>
                  <a:schemeClr val="bg1"/>
                </a:solidFill>
                <a:latin typeface="CIDFont+F2"/>
              </a:rPr>
              <a:t>total costs incurred per unit </a:t>
            </a:r>
            <a:r>
              <a:rPr lang="en-ZA" sz="1600" b="0" i="0" u="none" strike="noStrike" baseline="0" dirty="0">
                <a:solidFill>
                  <a:schemeClr val="bg1"/>
                </a:solidFill>
                <a:latin typeface="CIDFont+F1"/>
              </a:rPr>
              <a:t>to perform the normal maintenance tasks</a:t>
            </a:r>
          </a:p>
          <a:p>
            <a:pPr algn="l"/>
            <a:r>
              <a:rPr lang="en-ZA" sz="1600" b="0" i="0" u="none" strike="noStrike" baseline="0" dirty="0">
                <a:solidFill>
                  <a:schemeClr val="bg1"/>
                </a:solidFill>
                <a:latin typeface="CIDFont+F1"/>
              </a:rPr>
              <a:t>as listed on the task lists, including sundries material (</a:t>
            </a:r>
            <a:r>
              <a:rPr lang="en-ZA" sz="1600" b="0" i="0" u="none" strike="noStrike" baseline="0" dirty="0">
                <a:solidFill>
                  <a:schemeClr val="bg1"/>
                </a:solidFill>
                <a:latin typeface="CIDFont+F2"/>
              </a:rPr>
              <a:t>as defined in clause 48 of the specification</a:t>
            </a:r>
            <a:r>
              <a:rPr lang="en-ZA" sz="1600" b="0" i="0" u="none" strike="noStrike" baseline="0" dirty="0">
                <a:solidFill>
                  <a:schemeClr val="bg1"/>
                </a:solidFill>
                <a:latin typeface="CIDFont+F1"/>
              </a:rPr>
              <a:t>),</a:t>
            </a:r>
          </a:p>
          <a:p>
            <a:pPr algn="l"/>
            <a:r>
              <a:rPr lang="en-ZA" sz="1600" b="0" i="0" u="none" strike="noStrike" baseline="0" dirty="0">
                <a:solidFill>
                  <a:schemeClr val="bg1"/>
                </a:solidFill>
                <a:latin typeface="CIDFont+F1"/>
              </a:rPr>
              <a:t>transport and labour excluding gaskets, cable boxes, band joints and fuses which must be quoted</a:t>
            </a:r>
          </a:p>
          <a:p>
            <a:pPr algn="l"/>
            <a:r>
              <a:rPr lang="en-ZA" sz="1600" b="0" i="0" u="none" strike="noStrike" baseline="0" dirty="0">
                <a:solidFill>
                  <a:schemeClr val="bg1"/>
                </a:solidFill>
                <a:latin typeface="CIDFont+F1"/>
              </a:rPr>
              <a:t>separately. The rates shall include labour, travelling from workshop to site and back and between sites.</a:t>
            </a:r>
          </a:p>
          <a:p>
            <a:pPr algn="l"/>
            <a:r>
              <a:rPr lang="en-ZA" sz="1600" b="0" i="0" u="none" strike="noStrike" baseline="0" dirty="0">
                <a:solidFill>
                  <a:schemeClr val="bg1"/>
                </a:solidFill>
                <a:latin typeface="CIDFont+F1"/>
              </a:rPr>
              <a:t>Tenderers shall submit prices for all the above items, failure to adhere to this instruction shall render the</a:t>
            </a:r>
          </a:p>
          <a:p>
            <a:pPr algn="l"/>
            <a:r>
              <a:rPr lang="en-ZA" sz="1600" b="0" i="0" u="none" strike="noStrike" baseline="0" dirty="0">
                <a:solidFill>
                  <a:schemeClr val="bg1"/>
                </a:solidFill>
                <a:latin typeface="CIDFont+F1"/>
              </a:rPr>
              <a:t>tender submission non-responsive.</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5.13 The escalation of security rates (</a:t>
            </a:r>
            <a:r>
              <a:rPr lang="en-ZA" sz="1600" b="0" i="0" u="none" strike="noStrike" baseline="0" dirty="0">
                <a:solidFill>
                  <a:schemeClr val="bg1"/>
                </a:solidFill>
                <a:latin typeface="CIDFont+F2"/>
              </a:rPr>
              <a:t>as mentioned in 3.4, 3.5, 3.6 and 3.7 of the price schedule</a:t>
            </a:r>
            <a:r>
              <a:rPr lang="en-ZA" sz="1600" b="0" i="0" u="none" strike="noStrike" baseline="0" dirty="0">
                <a:solidFill>
                  <a:schemeClr val="bg1"/>
                </a:solidFill>
                <a:latin typeface="CIDFont+F1"/>
              </a:rPr>
              <a:t>) should</a:t>
            </a:r>
          </a:p>
          <a:p>
            <a:pPr algn="l"/>
            <a:r>
              <a:rPr lang="en-ZA" sz="1600" b="0" i="0" u="none" strike="noStrike" baseline="0" dirty="0">
                <a:solidFill>
                  <a:schemeClr val="bg1"/>
                </a:solidFill>
                <a:latin typeface="CIDFont+F1"/>
              </a:rPr>
              <a:t>be in line with the private security sectoral determination.</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5.14 Security rates may only be charged from the time of arrival at the worksite until the completion of the</a:t>
            </a:r>
          </a:p>
          <a:p>
            <a:pPr algn="l"/>
            <a:r>
              <a:rPr lang="en-ZA" sz="1600" b="0" i="0" u="none" strike="noStrike" baseline="0" dirty="0">
                <a:solidFill>
                  <a:schemeClr val="bg1"/>
                </a:solidFill>
                <a:latin typeface="CIDFont+F1"/>
              </a:rPr>
              <a:t>work.</a:t>
            </a:r>
            <a:endParaRPr lang="en-ZA" sz="1600" dirty="0">
              <a:solidFill>
                <a:schemeClr val="bg1"/>
              </a:solidFill>
            </a:endParaRPr>
          </a:p>
        </p:txBody>
      </p:sp>
    </p:spTree>
    <p:extLst>
      <p:ext uri="{BB962C8B-B14F-4D97-AF65-F5344CB8AC3E}">
        <p14:creationId xmlns:p14="http://schemas.microsoft.com/office/powerpoint/2010/main" val="14461484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F148879-76B4-12A6-EAA3-D786015706A9}"/>
              </a:ext>
            </a:extLst>
          </p:cNvPr>
          <p:cNvSpPr txBox="1"/>
          <p:nvPr/>
        </p:nvSpPr>
        <p:spPr>
          <a:xfrm>
            <a:off x="556405" y="548905"/>
            <a:ext cx="10511285" cy="830997"/>
          </a:xfrm>
          <a:prstGeom prst="rect">
            <a:avLst/>
          </a:prstGeom>
          <a:noFill/>
        </p:spPr>
        <p:txBody>
          <a:bodyPr wrap="square">
            <a:spAutoFit/>
          </a:bodyPr>
          <a:lstStyle/>
          <a:p>
            <a:pPr algn="l"/>
            <a:r>
              <a:rPr lang="en-ZA" sz="1600" b="0" i="0" u="none" strike="noStrike" baseline="0" dirty="0">
                <a:solidFill>
                  <a:schemeClr val="bg1"/>
                </a:solidFill>
                <a:latin typeface="CIDFont+F1"/>
              </a:rPr>
              <a:t>5.15 Tenderers must indicate the Work Category or Work Categories preference below. It must be noted that</a:t>
            </a:r>
          </a:p>
          <a:p>
            <a:pPr algn="l"/>
            <a:r>
              <a:rPr lang="en-ZA" sz="1600" b="0" i="0" u="none" strike="noStrike" baseline="0" dirty="0">
                <a:solidFill>
                  <a:schemeClr val="bg1"/>
                </a:solidFill>
                <a:latin typeface="CIDFont+F1"/>
              </a:rPr>
              <a:t>the City is not bound by the preference as indicated and may allocate towards any work category.</a:t>
            </a:r>
          </a:p>
          <a:p>
            <a:pPr algn="l"/>
            <a:endParaRPr lang="en-ZA" sz="1600" b="0" i="0" u="none" strike="noStrike" baseline="0" dirty="0">
              <a:solidFill>
                <a:schemeClr val="bg1"/>
              </a:solidFill>
              <a:latin typeface="CIDFont+F2"/>
            </a:endParaRPr>
          </a:p>
        </p:txBody>
      </p:sp>
      <p:pic>
        <p:nvPicPr>
          <p:cNvPr id="7" name="Picture 6">
            <a:extLst>
              <a:ext uri="{FF2B5EF4-FFF2-40B4-BE49-F238E27FC236}">
                <a16:creationId xmlns:a16="http://schemas.microsoft.com/office/drawing/2014/main" id="{44A45425-7694-29E5-7016-DD3A824ED3C2}"/>
              </a:ext>
            </a:extLst>
          </p:cNvPr>
          <p:cNvPicPr>
            <a:picLocks noChangeAspect="1"/>
          </p:cNvPicPr>
          <p:nvPr/>
        </p:nvPicPr>
        <p:blipFill>
          <a:blip r:embed="rId2"/>
          <a:stretch>
            <a:fillRect/>
          </a:stretch>
        </p:blipFill>
        <p:spPr>
          <a:xfrm>
            <a:off x="2469823" y="1919819"/>
            <a:ext cx="5544324" cy="1724266"/>
          </a:xfrm>
          <a:prstGeom prst="rect">
            <a:avLst/>
          </a:prstGeom>
        </p:spPr>
      </p:pic>
    </p:spTree>
    <p:extLst>
      <p:ext uri="{BB962C8B-B14F-4D97-AF65-F5344CB8AC3E}">
        <p14:creationId xmlns:p14="http://schemas.microsoft.com/office/powerpoint/2010/main" val="31779915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AABFE40-95FC-13A5-D3C2-CD64AF6C217C}"/>
              </a:ext>
            </a:extLst>
          </p:cNvPr>
          <p:cNvPicPr>
            <a:picLocks noChangeAspect="1"/>
          </p:cNvPicPr>
          <p:nvPr/>
        </p:nvPicPr>
        <p:blipFill>
          <a:blip r:embed="rId2"/>
          <a:stretch>
            <a:fillRect/>
          </a:stretch>
        </p:blipFill>
        <p:spPr>
          <a:xfrm>
            <a:off x="452888" y="756665"/>
            <a:ext cx="4797139" cy="3013079"/>
          </a:xfrm>
          <a:prstGeom prst="rect">
            <a:avLst/>
          </a:prstGeom>
        </p:spPr>
      </p:pic>
      <p:sp>
        <p:nvSpPr>
          <p:cNvPr id="7" name="TextBox 6">
            <a:extLst>
              <a:ext uri="{FF2B5EF4-FFF2-40B4-BE49-F238E27FC236}">
                <a16:creationId xmlns:a16="http://schemas.microsoft.com/office/drawing/2014/main" id="{26325E29-4DE9-AAB0-0557-6B85E5B32BB7}"/>
              </a:ext>
            </a:extLst>
          </p:cNvPr>
          <p:cNvSpPr txBox="1"/>
          <p:nvPr/>
        </p:nvSpPr>
        <p:spPr>
          <a:xfrm>
            <a:off x="452888" y="319979"/>
            <a:ext cx="6392172" cy="369332"/>
          </a:xfrm>
          <a:prstGeom prst="rect">
            <a:avLst/>
          </a:prstGeom>
          <a:noFill/>
        </p:spPr>
        <p:txBody>
          <a:bodyPr wrap="square">
            <a:spAutoFit/>
          </a:bodyPr>
          <a:lstStyle/>
          <a:p>
            <a:r>
              <a:rPr lang="en-ZA" b="1" dirty="0">
                <a:solidFill>
                  <a:schemeClr val="bg1"/>
                </a:solidFill>
              </a:rPr>
              <a:t>Price Schedules</a:t>
            </a:r>
          </a:p>
        </p:txBody>
      </p:sp>
      <p:pic>
        <p:nvPicPr>
          <p:cNvPr id="9" name="Picture 8">
            <a:extLst>
              <a:ext uri="{FF2B5EF4-FFF2-40B4-BE49-F238E27FC236}">
                <a16:creationId xmlns:a16="http://schemas.microsoft.com/office/drawing/2014/main" id="{9B13ADF6-2ACD-AF34-D28D-4007FE125CB8}"/>
              </a:ext>
            </a:extLst>
          </p:cNvPr>
          <p:cNvPicPr>
            <a:picLocks noChangeAspect="1"/>
          </p:cNvPicPr>
          <p:nvPr/>
        </p:nvPicPr>
        <p:blipFill>
          <a:blip r:embed="rId3"/>
          <a:stretch>
            <a:fillRect/>
          </a:stretch>
        </p:blipFill>
        <p:spPr>
          <a:xfrm>
            <a:off x="5581613" y="756665"/>
            <a:ext cx="5528339" cy="4439309"/>
          </a:xfrm>
          <a:prstGeom prst="rect">
            <a:avLst/>
          </a:prstGeom>
        </p:spPr>
      </p:pic>
      <p:pic>
        <p:nvPicPr>
          <p:cNvPr id="11" name="Picture 10">
            <a:extLst>
              <a:ext uri="{FF2B5EF4-FFF2-40B4-BE49-F238E27FC236}">
                <a16:creationId xmlns:a16="http://schemas.microsoft.com/office/drawing/2014/main" id="{7D5C11D2-1F8F-05E0-A121-C679E15119EF}"/>
              </a:ext>
            </a:extLst>
          </p:cNvPr>
          <p:cNvPicPr>
            <a:picLocks noChangeAspect="1"/>
          </p:cNvPicPr>
          <p:nvPr/>
        </p:nvPicPr>
        <p:blipFill>
          <a:blip r:embed="rId4"/>
          <a:stretch>
            <a:fillRect/>
          </a:stretch>
        </p:blipFill>
        <p:spPr>
          <a:xfrm>
            <a:off x="452888" y="3844920"/>
            <a:ext cx="4797138" cy="2639389"/>
          </a:xfrm>
          <a:prstGeom prst="rect">
            <a:avLst/>
          </a:prstGeom>
        </p:spPr>
      </p:pic>
    </p:spTree>
    <p:extLst>
      <p:ext uri="{BB962C8B-B14F-4D97-AF65-F5344CB8AC3E}">
        <p14:creationId xmlns:p14="http://schemas.microsoft.com/office/powerpoint/2010/main" val="20859046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D736BD-97ED-97BD-4006-27BBA91D4853}"/>
              </a:ext>
            </a:extLst>
          </p:cNvPr>
          <p:cNvPicPr>
            <a:picLocks noChangeAspect="1"/>
          </p:cNvPicPr>
          <p:nvPr/>
        </p:nvPicPr>
        <p:blipFill>
          <a:blip r:embed="rId2"/>
          <a:stretch>
            <a:fillRect/>
          </a:stretch>
        </p:blipFill>
        <p:spPr>
          <a:xfrm>
            <a:off x="363797" y="359213"/>
            <a:ext cx="5635042" cy="3565806"/>
          </a:xfrm>
          <a:prstGeom prst="rect">
            <a:avLst/>
          </a:prstGeom>
        </p:spPr>
      </p:pic>
      <p:pic>
        <p:nvPicPr>
          <p:cNvPr id="7" name="Picture 6">
            <a:extLst>
              <a:ext uri="{FF2B5EF4-FFF2-40B4-BE49-F238E27FC236}">
                <a16:creationId xmlns:a16="http://schemas.microsoft.com/office/drawing/2014/main" id="{6AB8C79E-50AF-5645-C8C6-518275D91B9C}"/>
              </a:ext>
            </a:extLst>
          </p:cNvPr>
          <p:cNvPicPr>
            <a:picLocks noChangeAspect="1"/>
          </p:cNvPicPr>
          <p:nvPr/>
        </p:nvPicPr>
        <p:blipFill>
          <a:blip r:embed="rId3"/>
          <a:stretch>
            <a:fillRect/>
          </a:stretch>
        </p:blipFill>
        <p:spPr>
          <a:xfrm>
            <a:off x="390664" y="4154558"/>
            <a:ext cx="5608175" cy="1897217"/>
          </a:xfrm>
          <a:prstGeom prst="rect">
            <a:avLst/>
          </a:prstGeom>
        </p:spPr>
      </p:pic>
      <p:pic>
        <p:nvPicPr>
          <p:cNvPr id="9" name="Picture 8">
            <a:extLst>
              <a:ext uri="{FF2B5EF4-FFF2-40B4-BE49-F238E27FC236}">
                <a16:creationId xmlns:a16="http://schemas.microsoft.com/office/drawing/2014/main" id="{EA781914-84F1-2D12-C593-E6F198012304}"/>
              </a:ext>
            </a:extLst>
          </p:cNvPr>
          <p:cNvPicPr>
            <a:picLocks noChangeAspect="1"/>
          </p:cNvPicPr>
          <p:nvPr/>
        </p:nvPicPr>
        <p:blipFill>
          <a:blip r:embed="rId4"/>
          <a:stretch>
            <a:fillRect/>
          </a:stretch>
        </p:blipFill>
        <p:spPr>
          <a:xfrm>
            <a:off x="6096000" y="571852"/>
            <a:ext cx="5596010" cy="4366698"/>
          </a:xfrm>
          <a:prstGeom prst="rect">
            <a:avLst/>
          </a:prstGeom>
        </p:spPr>
      </p:pic>
    </p:spTree>
    <p:extLst>
      <p:ext uri="{BB962C8B-B14F-4D97-AF65-F5344CB8AC3E}">
        <p14:creationId xmlns:p14="http://schemas.microsoft.com/office/powerpoint/2010/main" val="37734664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CEF685-6D37-F8C2-63FF-4FF869524A43}"/>
              </a:ext>
            </a:extLst>
          </p:cNvPr>
          <p:cNvPicPr>
            <a:picLocks noChangeAspect="1"/>
          </p:cNvPicPr>
          <p:nvPr/>
        </p:nvPicPr>
        <p:blipFill>
          <a:blip r:embed="rId2"/>
          <a:stretch>
            <a:fillRect/>
          </a:stretch>
        </p:blipFill>
        <p:spPr>
          <a:xfrm>
            <a:off x="359973" y="366248"/>
            <a:ext cx="5418793" cy="5477774"/>
          </a:xfrm>
          <a:prstGeom prst="rect">
            <a:avLst/>
          </a:prstGeom>
        </p:spPr>
      </p:pic>
      <p:pic>
        <p:nvPicPr>
          <p:cNvPr id="7" name="Picture 6">
            <a:extLst>
              <a:ext uri="{FF2B5EF4-FFF2-40B4-BE49-F238E27FC236}">
                <a16:creationId xmlns:a16="http://schemas.microsoft.com/office/drawing/2014/main" id="{ED4A2D56-C834-4272-8235-9134C54E06E5}"/>
              </a:ext>
            </a:extLst>
          </p:cNvPr>
          <p:cNvPicPr>
            <a:picLocks noChangeAspect="1"/>
          </p:cNvPicPr>
          <p:nvPr/>
        </p:nvPicPr>
        <p:blipFill>
          <a:blip r:embed="rId3"/>
          <a:stretch>
            <a:fillRect/>
          </a:stretch>
        </p:blipFill>
        <p:spPr>
          <a:xfrm>
            <a:off x="5900419" y="366248"/>
            <a:ext cx="6003074" cy="3724944"/>
          </a:xfrm>
          <a:prstGeom prst="rect">
            <a:avLst/>
          </a:prstGeom>
        </p:spPr>
      </p:pic>
    </p:spTree>
    <p:extLst>
      <p:ext uri="{BB962C8B-B14F-4D97-AF65-F5344CB8AC3E}">
        <p14:creationId xmlns:p14="http://schemas.microsoft.com/office/powerpoint/2010/main" val="6086899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E2E6518-62DC-F48C-1FA5-91A10C1DBC43}"/>
              </a:ext>
            </a:extLst>
          </p:cNvPr>
          <p:cNvSpPr>
            <a:spLocks noGrp="1"/>
          </p:cNvSpPr>
          <p:nvPr>
            <p:ph type="body" sz="quarter" idx="15"/>
          </p:nvPr>
        </p:nvSpPr>
        <p:spPr>
          <a:xfrm>
            <a:off x="336935" y="434480"/>
            <a:ext cx="8090621" cy="372836"/>
          </a:xfrm>
        </p:spPr>
        <p:txBody>
          <a:bodyPr/>
          <a:lstStyle/>
          <a:p>
            <a:r>
              <a:rPr lang="en-ZA" dirty="0"/>
              <a:t>C.5 SPECIFICATION(S) </a:t>
            </a:r>
          </a:p>
        </p:txBody>
      </p:sp>
      <p:sp>
        <p:nvSpPr>
          <p:cNvPr id="5" name="TextBox 4">
            <a:extLst>
              <a:ext uri="{FF2B5EF4-FFF2-40B4-BE49-F238E27FC236}">
                <a16:creationId xmlns:a16="http://schemas.microsoft.com/office/drawing/2014/main" id="{52E8E2A1-AD4E-9CF9-2CA9-1027AA593CD1}"/>
              </a:ext>
            </a:extLst>
          </p:cNvPr>
          <p:cNvSpPr txBox="1"/>
          <p:nvPr/>
        </p:nvSpPr>
        <p:spPr>
          <a:xfrm>
            <a:off x="336935" y="807316"/>
            <a:ext cx="10890848" cy="4524315"/>
          </a:xfrm>
          <a:prstGeom prst="rect">
            <a:avLst/>
          </a:prstGeom>
          <a:noFill/>
        </p:spPr>
        <p:txBody>
          <a:bodyPr wrap="square">
            <a:spAutoFit/>
          </a:bodyPr>
          <a:lstStyle/>
          <a:p>
            <a:pPr marL="342900" indent="-342900" algn="l">
              <a:buAutoNum type="arabicPeriod"/>
            </a:pPr>
            <a:r>
              <a:rPr lang="en-ZA" sz="1600" b="1" i="0" u="none" strike="noStrike" baseline="0" dirty="0">
                <a:solidFill>
                  <a:schemeClr val="bg1"/>
                </a:solidFill>
                <a:latin typeface="CIDFont+F2"/>
              </a:rPr>
              <a:t>Scope of Specification</a:t>
            </a:r>
          </a:p>
          <a:p>
            <a:pPr algn="l"/>
            <a:r>
              <a:rPr lang="en-ZA" sz="1600" b="0" i="0" u="none" strike="noStrike" baseline="0" dirty="0">
                <a:solidFill>
                  <a:schemeClr val="bg1"/>
                </a:solidFill>
                <a:latin typeface="CIDFont+F1"/>
              </a:rPr>
              <a:t>1.1. The successful Contractor will be expected to carry our their duties within the City of Cape Town Municipality boundaries, as shown in Addendum A – Area Map. The work in this tender will be done primarily in the Electricity Distribution Area. The Electricity Distribution Area is divided into 3 Distribution Areas (North, East, South). The Employer’s objective is as follows:</a:t>
            </a:r>
          </a:p>
          <a:p>
            <a:pPr algn="l"/>
            <a:endParaRPr lang="en-ZA" sz="1600" b="0" i="0" u="none" strike="noStrike" baseline="0" dirty="0">
              <a:solidFill>
                <a:schemeClr val="bg1"/>
              </a:solidFill>
              <a:latin typeface="CIDFont+F1"/>
            </a:endParaRPr>
          </a:p>
          <a:p>
            <a:pPr marL="285750" indent="-285750" algn="l">
              <a:buFont typeface="Arial" panose="020B0604020202020204" pitchFamily="34" charset="0"/>
              <a:buChar char="•"/>
            </a:pPr>
            <a:r>
              <a:rPr lang="en-ZA" sz="1600" b="0" i="0" u="none" strike="noStrike" baseline="0" dirty="0">
                <a:solidFill>
                  <a:schemeClr val="bg1"/>
                </a:solidFill>
                <a:latin typeface="CIDFont+F1"/>
              </a:rPr>
              <a:t>To perform mandatory maintenance on medium voltage switchgear, transformers and mini substations.</a:t>
            </a:r>
          </a:p>
          <a:p>
            <a:pPr marL="285750" indent="-285750" algn="l">
              <a:buFont typeface="Arial" panose="020B0604020202020204" pitchFamily="34" charset="0"/>
              <a:buChar char="•"/>
            </a:pPr>
            <a:r>
              <a:rPr lang="en-ZA" sz="1600" b="0" i="0" u="none" strike="noStrike" baseline="0" dirty="0">
                <a:solidFill>
                  <a:schemeClr val="bg1"/>
                </a:solidFill>
                <a:latin typeface="CIDFont+F1"/>
              </a:rPr>
              <a:t>To train (on-the-job training) existing staff on switchgear, transformer and mini substation maintenance.</a:t>
            </a:r>
          </a:p>
          <a:p>
            <a:pPr marL="285750" indent="-285750" algn="l">
              <a:buFont typeface="Arial" panose="020B0604020202020204" pitchFamily="34" charset="0"/>
              <a:buChar char="•"/>
            </a:pPr>
            <a:r>
              <a:rPr lang="en-ZA" sz="1600" b="0" i="0" u="none" strike="noStrike" baseline="0" dirty="0">
                <a:solidFill>
                  <a:schemeClr val="bg1"/>
                </a:solidFill>
                <a:latin typeface="CIDFont+F1"/>
              </a:rPr>
              <a:t>Produce training manuals for each switchgear type including maintenance and repair of transformers</a:t>
            </a:r>
          </a:p>
          <a:p>
            <a:pPr algn="l"/>
            <a:r>
              <a:rPr lang="en-ZA" sz="1600" b="0" i="0" u="none" strike="noStrike" baseline="0" dirty="0">
                <a:solidFill>
                  <a:schemeClr val="bg1"/>
                </a:solidFill>
                <a:latin typeface="CIDFont+F1"/>
              </a:rPr>
              <a:t>       for future reference and training of new staff where applicable.</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It is the responsibility of the contractor to ensure that they are competent to perform work on the listed equipment and perform the work to the Original Equipment Manufacturer Operating and Maintenance Manuals, whenever not specified in task list.</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1.2. There shall be a City of Cape Town Representative for each district. All work performed within the context of this tender shall be performed with the informed consent of the City of Cape Town Representative.</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1.3. All maintenance materials and spares, unless otherwise indicated by the City of Cape Town Representative, shall be supplied by the Contractor.</a:t>
            </a:r>
          </a:p>
        </p:txBody>
      </p:sp>
    </p:spTree>
    <p:extLst>
      <p:ext uri="{BB962C8B-B14F-4D97-AF65-F5344CB8AC3E}">
        <p14:creationId xmlns:p14="http://schemas.microsoft.com/office/powerpoint/2010/main" val="397977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8AA1467-C941-C6BD-1492-FD276642C045}"/>
              </a:ext>
            </a:extLst>
          </p:cNvPr>
          <p:cNvSpPr txBox="1"/>
          <p:nvPr/>
        </p:nvSpPr>
        <p:spPr>
          <a:xfrm>
            <a:off x="375249" y="436458"/>
            <a:ext cx="11529204" cy="2062103"/>
          </a:xfrm>
          <a:prstGeom prst="rect">
            <a:avLst/>
          </a:prstGeom>
          <a:noFill/>
        </p:spPr>
        <p:txBody>
          <a:bodyPr wrap="square">
            <a:spAutoFit/>
          </a:bodyPr>
          <a:lstStyle/>
          <a:p>
            <a:pPr algn="l"/>
            <a:r>
              <a:rPr lang="en-ZA" sz="1600" b="0" i="0" u="none" strike="noStrike" baseline="0" dirty="0">
                <a:solidFill>
                  <a:schemeClr val="bg1"/>
                </a:solidFill>
                <a:latin typeface="CIDFont+F1"/>
              </a:rPr>
              <a:t>1.4. All work performed within the context of this tender shall be compliant with the relevant Health and Safety</a:t>
            </a:r>
          </a:p>
          <a:p>
            <a:pPr algn="l"/>
            <a:r>
              <a:rPr lang="en-ZA" sz="1600" b="0" i="0" u="none" strike="noStrike" baseline="0" dirty="0">
                <a:solidFill>
                  <a:schemeClr val="bg1"/>
                </a:solidFill>
                <a:latin typeface="CIDFont+F1"/>
              </a:rPr>
              <a:t>Legislation.</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1.5. All disposals shall be done in accordance with the National Environmental Management Act, safe disposal</a:t>
            </a:r>
          </a:p>
          <a:p>
            <a:pPr algn="l"/>
            <a:r>
              <a:rPr lang="en-ZA" sz="1600" b="0" i="0" u="none" strike="noStrike" baseline="0" dirty="0">
                <a:solidFill>
                  <a:schemeClr val="bg1"/>
                </a:solidFill>
                <a:latin typeface="CIDFont+F1"/>
              </a:rPr>
              <a:t>certificates shall be submitted for each purchase order to the City of Cape Town Representative.</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1.6. Where reference is made to a brand name, an equivalent can be provided as approved by the City of Cape</a:t>
            </a:r>
          </a:p>
          <a:p>
            <a:pPr algn="l"/>
            <a:r>
              <a:rPr lang="en-ZA" sz="1600" b="0" i="0" u="none" strike="noStrike" baseline="0" dirty="0">
                <a:solidFill>
                  <a:schemeClr val="bg1"/>
                </a:solidFill>
                <a:latin typeface="CIDFont+F1"/>
              </a:rPr>
              <a:t>Town Representative.</a:t>
            </a:r>
            <a:endParaRPr lang="en-ZA" sz="1600" dirty="0">
              <a:solidFill>
                <a:schemeClr val="bg1"/>
              </a:solidFill>
            </a:endParaRPr>
          </a:p>
        </p:txBody>
      </p:sp>
      <p:sp>
        <p:nvSpPr>
          <p:cNvPr id="7" name="TextBox 6">
            <a:extLst>
              <a:ext uri="{FF2B5EF4-FFF2-40B4-BE49-F238E27FC236}">
                <a16:creationId xmlns:a16="http://schemas.microsoft.com/office/drawing/2014/main" id="{A28F27EC-7337-E241-0473-901C01F50017}"/>
              </a:ext>
            </a:extLst>
          </p:cNvPr>
          <p:cNvSpPr txBox="1"/>
          <p:nvPr/>
        </p:nvSpPr>
        <p:spPr>
          <a:xfrm>
            <a:off x="444261" y="2789780"/>
            <a:ext cx="11115136" cy="2062103"/>
          </a:xfrm>
          <a:prstGeom prst="rect">
            <a:avLst/>
          </a:prstGeom>
          <a:noFill/>
        </p:spPr>
        <p:txBody>
          <a:bodyPr wrap="square">
            <a:spAutoFit/>
          </a:bodyPr>
          <a:lstStyle/>
          <a:p>
            <a:pPr algn="l"/>
            <a:r>
              <a:rPr lang="en-ZA" sz="1600" b="1" i="0" u="none" strike="noStrike" baseline="0" dirty="0">
                <a:solidFill>
                  <a:schemeClr val="bg1"/>
                </a:solidFill>
                <a:latin typeface="CIDFont+F2"/>
              </a:rPr>
              <a:t>4. Staff</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1"/>
              </a:rPr>
              <a:t>The following key personnel (</a:t>
            </a:r>
            <a:r>
              <a:rPr lang="en-ZA" sz="1600" b="0" i="0" u="none" strike="noStrike" baseline="0" dirty="0">
                <a:solidFill>
                  <a:schemeClr val="bg1"/>
                </a:solidFill>
                <a:latin typeface="CIDFont+F2"/>
              </a:rPr>
              <a:t>as defined in clause 4.1.1 below</a:t>
            </a:r>
            <a:r>
              <a:rPr lang="en-ZA" sz="1600" b="0" i="0" u="none" strike="noStrike" baseline="0" dirty="0">
                <a:solidFill>
                  <a:schemeClr val="bg1"/>
                </a:solidFill>
                <a:latin typeface="CIDFont+F1"/>
              </a:rPr>
              <a:t>) shall be required in its permanent</a:t>
            </a:r>
          </a:p>
          <a:p>
            <a:pPr algn="l"/>
            <a:r>
              <a:rPr lang="en-ZA" sz="1600" b="0" i="0" u="none" strike="noStrike" baseline="0" dirty="0">
                <a:solidFill>
                  <a:schemeClr val="bg1"/>
                </a:solidFill>
                <a:latin typeface="CIDFont+F1"/>
              </a:rPr>
              <a:t>employment at contract commencement (provide proof/agreement if outsourced). Per Work Category - </a:t>
            </a:r>
          </a:p>
          <a:p>
            <a:pPr algn="l"/>
            <a:endParaRPr lang="en-ZA" sz="1600" b="0" i="0" u="none" strike="noStrike" baseline="0" dirty="0">
              <a:solidFill>
                <a:schemeClr val="bg1"/>
              </a:solidFill>
              <a:latin typeface="CIDFont+F1"/>
            </a:endParaRPr>
          </a:p>
          <a:p>
            <a:pPr marL="285750" indent="-285750" algn="l">
              <a:buFont typeface="Arial" panose="020B0604020202020204" pitchFamily="34" charset="0"/>
              <a:buChar char="•"/>
            </a:pPr>
            <a:r>
              <a:rPr lang="en-ZA" sz="1600" b="0" i="0" u="none" strike="noStrike" baseline="0" dirty="0">
                <a:solidFill>
                  <a:schemeClr val="bg1"/>
                </a:solidFill>
                <a:latin typeface="CIDFont+F1"/>
              </a:rPr>
              <a:t>1 x Supervisor/Project Leader</a:t>
            </a:r>
          </a:p>
          <a:p>
            <a:pPr marL="285750" indent="-285750" algn="l">
              <a:buFont typeface="Arial" panose="020B0604020202020204" pitchFamily="34" charset="0"/>
              <a:buChar char="•"/>
            </a:pPr>
            <a:r>
              <a:rPr lang="en-ZA" sz="1600" b="0" i="0" u="none" strike="noStrike" baseline="0" dirty="0">
                <a:solidFill>
                  <a:schemeClr val="bg1"/>
                </a:solidFill>
                <a:latin typeface="CIDFont+F1"/>
              </a:rPr>
              <a:t>3 x Maintainers</a:t>
            </a:r>
          </a:p>
          <a:p>
            <a:pPr marL="285750" indent="-285750" algn="l">
              <a:buFont typeface="Arial" panose="020B0604020202020204" pitchFamily="34" charset="0"/>
              <a:buChar char="•"/>
            </a:pPr>
            <a:r>
              <a:rPr lang="en-ZA" sz="1600" b="0" i="0" u="none" strike="noStrike" baseline="0" dirty="0">
                <a:solidFill>
                  <a:schemeClr val="bg1"/>
                </a:solidFill>
                <a:latin typeface="CIDFont+F1"/>
              </a:rPr>
              <a:t>3 x Maintenance Assistants</a:t>
            </a:r>
            <a:endParaRPr lang="en-ZA" sz="1600" dirty="0">
              <a:solidFill>
                <a:schemeClr val="bg1"/>
              </a:solidFill>
            </a:endParaRPr>
          </a:p>
        </p:txBody>
      </p:sp>
    </p:spTree>
    <p:extLst>
      <p:ext uri="{BB962C8B-B14F-4D97-AF65-F5344CB8AC3E}">
        <p14:creationId xmlns:p14="http://schemas.microsoft.com/office/powerpoint/2010/main" val="1451475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96FBBCC-E1EB-F98E-F7A6-2247320BDD26}"/>
              </a:ext>
            </a:extLst>
          </p:cNvPr>
          <p:cNvSpPr txBox="1"/>
          <p:nvPr/>
        </p:nvSpPr>
        <p:spPr>
          <a:xfrm>
            <a:off x="427007" y="547518"/>
            <a:ext cx="11649973" cy="1323439"/>
          </a:xfrm>
          <a:prstGeom prst="rect">
            <a:avLst/>
          </a:prstGeom>
          <a:noFill/>
        </p:spPr>
        <p:txBody>
          <a:bodyPr wrap="square">
            <a:spAutoFit/>
          </a:bodyPr>
          <a:lstStyle/>
          <a:p>
            <a:pPr algn="l"/>
            <a:r>
              <a:rPr lang="en-ZA" sz="1600" b="1" i="0" u="none" strike="noStrike" baseline="0" dirty="0">
                <a:solidFill>
                  <a:schemeClr val="bg1"/>
                </a:solidFill>
                <a:latin typeface="CIDFont+F1"/>
              </a:rPr>
              <a:t>4.1.1 </a:t>
            </a:r>
            <a:r>
              <a:rPr lang="en-ZA" sz="1600" b="1" i="0" u="none" strike="noStrike" baseline="0" dirty="0">
                <a:solidFill>
                  <a:schemeClr val="bg1"/>
                </a:solidFill>
                <a:latin typeface="CIDFont+F2"/>
              </a:rPr>
              <a:t>Training of Staff</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1"/>
              </a:rPr>
              <a:t>All staff in the tenderer’s employment, for example Supervisors/Project Leader, Maintainer, excluding</a:t>
            </a:r>
          </a:p>
          <a:p>
            <a:pPr algn="l"/>
            <a:r>
              <a:rPr lang="en-ZA" sz="1600" b="0" i="0" u="none" strike="noStrike" baseline="0" dirty="0">
                <a:solidFill>
                  <a:schemeClr val="bg1"/>
                </a:solidFill>
                <a:latin typeface="CIDFont+F1"/>
              </a:rPr>
              <a:t>Maintainer Assistant shall have valid Responsible Persons Certificates in terms of NRS 040, valid First</a:t>
            </a:r>
          </a:p>
          <a:p>
            <a:pPr algn="l"/>
            <a:r>
              <a:rPr lang="en-ZA" sz="1600" b="0" i="0" u="none" strike="noStrike" baseline="0" dirty="0">
                <a:solidFill>
                  <a:schemeClr val="bg1"/>
                </a:solidFill>
                <a:latin typeface="CIDFont+F1"/>
              </a:rPr>
              <a:t>Aid Level 2 certificate, Oil sampling certificate and valid Basic Fire Fighting</a:t>
            </a:r>
            <a:endParaRPr lang="en-ZA" sz="1600" dirty="0">
              <a:solidFill>
                <a:schemeClr val="bg1"/>
              </a:solidFill>
            </a:endParaRPr>
          </a:p>
        </p:txBody>
      </p:sp>
      <p:sp>
        <p:nvSpPr>
          <p:cNvPr id="7" name="TextBox 6">
            <a:extLst>
              <a:ext uri="{FF2B5EF4-FFF2-40B4-BE49-F238E27FC236}">
                <a16:creationId xmlns:a16="http://schemas.microsoft.com/office/drawing/2014/main" id="{349033A6-0D09-8E49-1FCA-6E8DFF793510}"/>
              </a:ext>
            </a:extLst>
          </p:cNvPr>
          <p:cNvSpPr txBox="1"/>
          <p:nvPr/>
        </p:nvSpPr>
        <p:spPr>
          <a:xfrm>
            <a:off x="427007" y="2397948"/>
            <a:ext cx="10990052" cy="2062103"/>
          </a:xfrm>
          <a:prstGeom prst="rect">
            <a:avLst/>
          </a:prstGeom>
          <a:noFill/>
        </p:spPr>
        <p:txBody>
          <a:bodyPr wrap="square">
            <a:spAutoFit/>
          </a:bodyPr>
          <a:lstStyle/>
          <a:p>
            <a:pPr algn="l"/>
            <a:r>
              <a:rPr lang="en-ZA" sz="1600" b="1" i="0" u="none" strike="noStrike" baseline="0" dirty="0">
                <a:solidFill>
                  <a:schemeClr val="bg1"/>
                </a:solidFill>
                <a:latin typeface="CIDFont+F2"/>
              </a:rPr>
              <a:t>4.1.1.1 Supervisor/Project Leader (required at commencement of Contract)</a:t>
            </a:r>
          </a:p>
          <a:p>
            <a:pPr algn="l"/>
            <a:endParaRPr lang="en-ZA" sz="1600" b="0" i="0" u="none" strike="noStrike" baseline="0" dirty="0">
              <a:solidFill>
                <a:schemeClr val="bg1"/>
              </a:solidFill>
              <a:latin typeface="CIDFont+F2"/>
            </a:endParaRPr>
          </a:p>
          <a:p>
            <a:pPr algn="l"/>
            <a:r>
              <a:rPr lang="en-ZA" sz="1600" b="0" i="0" u="none" strike="noStrike" baseline="0" dirty="0">
                <a:solidFill>
                  <a:schemeClr val="bg1"/>
                </a:solidFill>
                <a:latin typeface="CIDFont+F1"/>
              </a:rPr>
              <a:t>The </a:t>
            </a:r>
            <a:r>
              <a:rPr lang="en-ZA" sz="1600" b="0" i="0" u="none" strike="noStrike" baseline="0" dirty="0">
                <a:solidFill>
                  <a:schemeClr val="bg1"/>
                </a:solidFill>
                <a:latin typeface="CIDFont+F2"/>
              </a:rPr>
              <a:t>Supervisor /Project Leader </a:t>
            </a:r>
            <a:r>
              <a:rPr lang="en-ZA" sz="1600" b="0" i="0" u="none" strike="noStrike" baseline="0" dirty="0">
                <a:solidFill>
                  <a:schemeClr val="bg1"/>
                </a:solidFill>
                <a:latin typeface="CIDFont+F1"/>
              </a:rPr>
              <a:t>shall have a Trade Test in Electrical Engineering from a recognised training Institution (Foreign Qualifications shall be certified by the South African Qualifications Authority), the Trade Test certificate certified by a relevant SETA. A minimum of five (5) years post trade test experience in medium voltage switchgear, transformer maintenance, repairs and operations and also be certified as responsible persons in terms of NRS040. The Supervisor/Project Leader shall have received training in the maintenance of switchgear used by the City of Cape Town by a training authority acknowledged by the City of Cape Town (e.g. City of Cape Town Electricity Services Training Centre, OEM, Eskom or another similar electricity utility).</a:t>
            </a:r>
            <a:endParaRPr lang="en-ZA" sz="1600" dirty="0">
              <a:solidFill>
                <a:schemeClr val="bg1"/>
              </a:solidFill>
            </a:endParaRPr>
          </a:p>
        </p:txBody>
      </p:sp>
    </p:spTree>
    <p:extLst>
      <p:ext uri="{BB962C8B-B14F-4D97-AF65-F5344CB8AC3E}">
        <p14:creationId xmlns:p14="http://schemas.microsoft.com/office/powerpoint/2010/main" val="456447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61D60-EADB-92F6-B155-8A1960777489}"/>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7E14E34-323D-2CA5-01C4-2A905D8DCD08}"/>
              </a:ext>
            </a:extLst>
          </p:cNvPr>
          <p:cNvSpPr>
            <a:spLocks noGrp="1"/>
          </p:cNvSpPr>
          <p:nvPr>
            <p:ph type="body" sz="quarter" idx="15"/>
          </p:nvPr>
        </p:nvSpPr>
        <p:spPr>
          <a:xfrm>
            <a:off x="474983" y="1521408"/>
            <a:ext cx="8090621" cy="2507128"/>
          </a:xfrm>
        </p:spPr>
        <p:txBody>
          <a:bodyPr>
            <a:normAutofit/>
          </a:bodyPr>
          <a:lstStyle/>
          <a:p>
            <a:pPr marL="342900" indent="-342900">
              <a:buFont typeface="Arial" panose="020B0604020202020204" pitchFamily="34" charset="0"/>
              <a:buChar char="•"/>
            </a:pPr>
            <a:r>
              <a:rPr lang="en-ZA" b="0" dirty="0"/>
              <a:t>Framework contract  - utilised as per business demand</a:t>
            </a:r>
          </a:p>
          <a:p>
            <a:pPr marL="342900" indent="-342900">
              <a:buFont typeface="Arial" panose="020B0604020202020204" pitchFamily="34" charset="0"/>
              <a:buChar char="•"/>
            </a:pPr>
            <a:r>
              <a:rPr lang="en-ZA" b="0" dirty="0"/>
              <a:t>Anticipated contract  start : 1 August 2027 </a:t>
            </a:r>
          </a:p>
          <a:p>
            <a:pPr marL="342900" indent="-342900">
              <a:buFont typeface="Arial" panose="020B0604020202020204" pitchFamily="34" charset="0"/>
              <a:buChar char="•"/>
            </a:pPr>
            <a:r>
              <a:rPr lang="en-ZA" b="0" dirty="0"/>
              <a:t>Period – 36 Months </a:t>
            </a:r>
          </a:p>
          <a:p>
            <a:pPr marL="342900" indent="-342900">
              <a:buFont typeface="Arial" panose="020B0604020202020204" pitchFamily="34" charset="0"/>
              <a:buChar char="•"/>
            </a:pPr>
            <a:r>
              <a:rPr lang="en-ZA" b="0" dirty="0"/>
              <a:t>Area – City wide  </a:t>
            </a:r>
          </a:p>
          <a:p>
            <a:pPr marL="342900" indent="-342900">
              <a:buFont typeface="Arial" panose="020B0604020202020204" pitchFamily="34" charset="0"/>
              <a:buChar char="•"/>
            </a:pPr>
            <a:r>
              <a:rPr lang="en-ZA" b="0" dirty="0"/>
              <a:t>Rate based  </a:t>
            </a:r>
          </a:p>
          <a:p>
            <a:pPr marL="342900" indent="-342900">
              <a:buFont typeface="Arial" panose="020B0604020202020204" pitchFamily="34" charset="0"/>
              <a:buChar char="•"/>
            </a:pPr>
            <a:endParaRPr lang="en-ZA" dirty="0"/>
          </a:p>
          <a:p>
            <a:pPr marL="0" indent="0"/>
            <a:endParaRPr lang="en-ZA" dirty="0"/>
          </a:p>
          <a:p>
            <a:pPr marL="342900" indent="-342900">
              <a:buFont typeface="Arial" panose="020B0604020202020204" pitchFamily="34" charset="0"/>
              <a:buChar char="•"/>
            </a:pPr>
            <a:endParaRPr lang="en-ZA" dirty="0"/>
          </a:p>
        </p:txBody>
      </p:sp>
      <p:sp>
        <p:nvSpPr>
          <p:cNvPr id="5" name="Text Placeholder 4">
            <a:extLst>
              <a:ext uri="{FF2B5EF4-FFF2-40B4-BE49-F238E27FC236}">
                <a16:creationId xmlns:a16="http://schemas.microsoft.com/office/drawing/2014/main" id="{C3753761-174C-FE7B-A30F-3D2D8337BD51}"/>
              </a:ext>
            </a:extLst>
          </p:cNvPr>
          <p:cNvSpPr>
            <a:spLocks noGrp="1"/>
          </p:cNvSpPr>
          <p:nvPr>
            <p:ph type="body" sz="quarter" idx="16"/>
          </p:nvPr>
        </p:nvSpPr>
        <p:spPr>
          <a:xfrm>
            <a:off x="293802" y="333479"/>
            <a:ext cx="4321329" cy="839713"/>
          </a:xfrm>
        </p:spPr>
        <p:txBody>
          <a:bodyPr/>
          <a:lstStyle/>
          <a:p>
            <a:r>
              <a:rPr lang="en-ZA" sz="3600" dirty="0"/>
              <a:t>Background </a:t>
            </a:r>
          </a:p>
        </p:txBody>
      </p:sp>
      <p:sp>
        <p:nvSpPr>
          <p:cNvPr id="6" name="TextBox 5">
            <a:extLst>
              <a:ext uri="{FF2B5EF4-FFF2-40B4-BE49-F238E27FC236}">
                <a16:creationId xmlns:a16="http://schemas.microsoft.com/office/drawing/2014/main" id="{11B745FD-B8C4-2AE8-4157-71797D560088}"/>
              </a:ext>
            </a:extLst>
          </p:cNvPr>
          <p:cNvSpPr txBox="1"/>
          <p:nvPr/>
        </p:nvSpPr>
        <p:spPr>
          <a:xfrm>
            <a:off x="552090" y="4376752"/>
            <a:ext cx="6538822" cy="1754326"/>
          </a:xfrm>
          <a:prstGeom prst="rect">
            <a:avLst/>
          </a:prstGeom>
          <a:noFill/>
          <a:ln>
            <a:solidFill>
              <a:schemeClr val="bg1"/>
            </a:solidFill>
          </a:ln>
        </p:spPr>
        <p:txBody>
          <a:bodyPr wrap="square" rtlCol="0">
            <a:spAutoFit/>
          </a:bodyPr>
          <a:lstStyle/>
          <a:p>
            <a:r>
              <a:rPr lang="en-ZA" dirty="0">
                <a:solidFill>
                  <a:schemeClr val="bg1"/>
                </a:solidFill>
              </a:rPr>
              <a:t>Tender Box : 195 </a:t>
            </a:r>
          </a:p>
          <a:p>
            <a:r>
              <a:rPr lang="en-ZA" dirty="0">
                <a:solidFill>
                  <a:schemeClr val="bg1"/>
                </a:solidFill>
              </a:rPr>
              <a:t>Tender Distribution Office, 2</a:t>
            </a:r>
            <a:r>
              <a:rPr lang="en-ZA" baseline="30000" dirty="0">
                <a:solidFill>
                  <a:schemeClr val="bg1"/>
                </a:solidFill>
              </a:rPr>
              <a:t>nd</a:t>
            </a:r>
            <a:r>
              <a:rPr lang="en-ZA" dirty="0">
                <a:solidFill>
                  <a:schemeClr val="bg1"/>
                </a:solidFill>
              </a:rPr>
              <a:t> Floor Civic Centre, 12 Hertzog Boulevard, Cape Town. </a:t>
            </a:r>
          </a:p>
          <a:p>
            <a:r>
              <a:rPr lang="en-ZA" dirty="0">
                <a:solidFill>
                  <a:schemeClr val="bg1"/>
                </a:solidFill>
              </a:rPr>
              <a:t>Tender Closing : 15 July 2026 at 10:00 </a:t>
            </a:r>
          </a:p>
          <a:p>
            <a:r>
              <a:rPr lang="en-ZA" dirty="0">
                <a:solidFill>
                  <a:schemeClr val="bg1"/>
                </a:solidFill>
              </a:rPr>
              <a:t>Tender Fee : R 200  </a:t>
            </a:r>
          </a:p>
          <a:p>
            <a:r>
              <a:rPr lang="en-ZA" dirty="0">
                <a:solidFill>
                  <a:schemeClr val="bg1"/>
                </a:solidFill>
              </a:rPr>
              <a:t>CCT Tender Representative : SCM12.Energy @Capetown.gov.za </a:t>
            </a:r>
          </a:p>
        </p:txBody>
      </p:sp>
      <p:sp>
        <p:nvSpPr>
          <p:cNvPr id="7" name="Rectangle 6">
            <a:extLst>
              <a:ext uri="{FF2B5EF4-FFF2-40B4-BE49-F238E27FC236}">
                <a16:creationId xmlns:a16="http://schemas.microsoft.com/office/drawing/2014/main" id="{7C4B216A-1A95-C514-F287-A0B0B5355DA9}"/>
              </a:ext>
            </a:extLst>
          </p:cNvPr>
          <p:cNvSpPr/>
          <p:nvPr/>
        </p:nvSpPr>
        <p:spPr>
          <a:xfrm>
            <a:off x="6096000" y="3301330"/>
            <a:ext cx="45719" cy="4571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4656680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79EB7A-78AC-8D19-E03C-0EB160513FCB}"/>
              </a:ext>
            </a:extLst>
          </p:cNvPr>
          <p:cNvSpPr txBox="1"/>
          <p:nvPr/>
        </p:nvSpPr>
        <p:spPr>
          <a:xfrm>
            <a:off x="417662" y="355114"/>
            <a:ext cx="11356675" cy="3785652"/>
          </a:xfrm>
          <a:prstGeom prst="rect">
            <a:avLst/>
          </a:prstGeom>
          <a:noFill/>
        </p:spPr>
        <p:txBody>
          <a:bodyPr wrap="square">
            <a:spAutoFit/>
          </a:bodyPr>
          <a:lstStyle/>
          <a:p>
            <a:pPr algn="l"/>
            <a:r>
              <a:rPr lang="en-ZA" sz="1600" b="1" i="0" u="none" strike="noStrike" baseline="0" dirty="0">
                <a:solidFill>
                  <a:schemeClr val="bg1"/>
                </a:solidFill>
                <a:latin typeface="CIDFont+F2"/>
              </a:rPr>
              <a:t>4.1.1.2 Maintainer</a:t>
            </a:r>
          </a:p>
          <a:p>
            <a:pPr algn="l"/>
            <a:endParaRPr lang="en-ZA" sz="1600" b="0" i="0" u="none" strike="noStrike" baseline="0" dirty="0">
              <a:solidFill>
                <a:schemeClr val="bg1"/>
              </a:solidFill>
              <a:latin typeface="CIDFont+F2"/>
            </a:endParaRPr>
          </a:p>
          <a:p>
            <a:pPr algn="l"/>
            <a:r>
              <a:rPr lang="en-ZA" sz="1600" b="0" i="0" u="none" strike="noStrike" baseline="0" dirty="0">
                <a:solidFill>
                  <a:schemeClr val="bg1"/>
                </a:solidFill>
                <a:latin typeface="CIDFont+F1"/>
              </a:rPr>
              <a:t>Successfully passed a trade test/declared competent in the trade Electrician. Foreign qualifications to</a:t>
            </a:r>
          </a:p>
          <a:p>
            <a:pPr algn="l"/>
            <a:r>
              <a:rPr lang="en-ZA" sz="1600" b="0" i="0" u="none" strike="noStrike" baseline="0" dirty="0">
                <a:solidFill>
                  <a:schemeClr val="bg1"/>
                </a:solidFill>
                <a:latin typeface="CIDFont+F1"/>
              </a:rPr>
              <a:t>be certified by the South African Qualifications Authority. The Trade test certificate should be certified</a:t>
            </a:r>
          </a:p>
          <a:p>
            <a:pPr algn="l"/>
            <a:r>
              <a:rPr lang="en-ZA" sz="1600" b="0" i="0" u="none" strike="noStrike" baseline="0" dirty="0">
                <a:solidFill>
                  <a:schemeClr val="bg1"/>
                </a:solidFill>
                <a:latin typeface="CIDFont+F1"/>
              </a:rPr>
              <a:t>by a relevant SETA</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2"/>
              </a:rPr>
              <a:t>OR</a:t>
            </a:r>
          </a:p>
          <a:p>
            <a:pPr algn="l"/>
            <a:endParaRPr lang="en-ZA" sz="1600" b="0" i="0" u="none" strike="noStrike" baseline="0" dirty="0">
              <a:solidFill>
                <a:schemeClr val="bg1"/>
              </a:solidFill>
              <a:latin typeface="CIDFont+F2"/>
            </a:endParaRPr>
          </a:p>
          <a:p>
            <a:pPr algn="l"/>
            <a:r>
              <a:rPr lang="en-ZA" sz="1600" b="0" i="0" u="none" strike="noStrike" baseline="0" dirty="0">
                <a:solidFill>
                  <a:schemeClr val="bg1"/>
                </a:solidFill>
                <a:latin typeface="CIDFont+F1"/>
              </a:rPr>
              <a:t>Minimum of NQF level 3 qualification in Electrical Engineering from a recognised training Institution (Foreign Qualifications shall be certified by the South African Qualifications Authority).</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A minimum of two (2) years experience in medium voltage switchgear and transformer maintenance and repairs, certification for oil sampling and also be appointed as responsible persons in terms of NRS040. Training certificates must have been issued by an accredited assessor. The City of Cape Town reserves rights to competency assess the Maintainer on the tenderer’s list</a:t>
            </a:r>
          </a:p>
          <a:p>
            <a:pPr algn="l"/>
            <a:r>
              <a:rPr lang="en-ZA" sz="1600" b="0" i="0" u="none" strike="noStrike" baseline="0" dirty="0">
                <a:solidFill>
                  <a:schemeClr val="bg1"/>
                </a:solidFill>
                <a:latin typeface="CIDFont+F1"/>
              </a:rPr>
              <a:t>against its current maintenance standards.</a:t>
            </a:r>
            <a:endParaRPr lang="en-ZA" sz="1600" dirty="0">
              <a:solidFill>
                <a:schemeClr val="bg1"/>
              </a:solidFill>
            </a:endParaRPr>
          </a:p>
        </p:txBody>
      </p:sp>
      <p:sp>
        <p:nvSpPr>
          <p:cNvPr id="7" name="TextBox 6">
            <a:extLst>
              <a:ext uri="{FF2B5EF4-FFF2-40B4-BE49-F238E27FC236}">
                <a16:creationId xmlns:a16="http://schemas.microsoft.com/office/drawing/2014/main" id="{FA727ADE-EDF6-280B-3C01-D51D01DF2A61}"/>
              </a:ext>
            </a:extLst>
          </p:cNvPr>
          <p:cNvSpPr txBox="1"/>
          <p:nvPr/>
        </p:nvSpPr>
        <p:spPr>
          <a:xfrm>
            <a:off x="417662" y="4256182"/>
            <a:ext cx="11624095" cy="1077218"/>
          </a:xfrm>
          <a:prstGeom prst="rect">
            <a:avLst/>
          </a:prstGeom>
          <a:noFill/>
        </p:spPr>
        <p:txBody>
          <a:bodyPr wrap="square">
            <a:spAutoFit/>
          </a:bodyPr>
          <a:lstStyle/>
          <a:p>
            <a:pPr algn="l"/>
            <a:r>
              <a:rPr lang="en-ZA" sz="1600" b="1" i="0" u="none" strike="noStrike" baseline="0" dirty="0">
                <a:solidFill>
                  <a:schemeClr val="bg1"/>
                </a:solidFill>
                <a:latin typeface="CIDFont+F2"/>
              </a:rPr>
              <a:t>4.1.1.3 Maintenance Assistant (required at commencement of Contract)</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1"/>
              </a:rPr>
              <a:t>The Maintenance Assistant will assist the Maintainer and shall have at least 6 months experience in assisting with medium voltage switchgear and transformer maintenance.</a:t>
            </a:r>
            <a:endParaRPr lang="en-ZA" sz="1600" dirty="0">
              <a:solidFill>
                <a:schemeClr val="bg1"/>
              </a:solidFill>
            </a:endParaRPr>
          </a:p>
        </p:txBody>
      </p:sp>
    </p:spTree>
    <p:extLst>
      <p:ext uri="{BB962C8B-B14F-4D97-AF65-F5344CB8AC3E}">
        <p14:creationId xmlns:p14="http://schemas.microsoft.com/office/powerpoint/2010/main" val="25056420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B5AAF8D-5919-05CF-62D8-8D6DB861BD53}"/>
              </a:ext>
            </a:extLst>
          </p:cNvPr>
          <p:cNvSpPr txBox="1"/>
          <p:nvPr/>
        </p:nvSpPr>
        <p:spPr>
          <a:xfrm>
            <a:off x="323490" y="417125"/>
            <a:ext cx="11399807" cy="4031873"/>
          </a:xfrm>
          <a:prstGeom prst="rect">
            <a:avLst/>
          </a:prstGeom>
          <a:noFill/>
        </p:spPr>
        <p:txBody>
          <a:bodyPr wrap="square">
            <a:spAutoFit/>
          </a:bodyPr>
          <a:lstStyle/>
          <a:p>
            <a:pPr algn="l"/>
            <a:r>
              <a:rPr lang="en-ZA" sz="1600" b="1" i="0" u="none" strike="noStrike" baseline="0" dirty="0">
                <a:solidFill>
                  <a:schemeClr val="bg1"/>
                </a:solidFill>
                <a:latin typeface="CIDFont+F2"/>
              </a:rPr>
              <a:t>11 Allocation of Work and Works Programme</a:t>
            </a:r>
          </a:p>
          <a:p>
            <a:pPr algn="l"/>
            <a:endParaRPr lang="en-ZA" sz="1600" b="0" i="0" u="none" strike="noStrike" baseline="0" dirty="0">
              <a:solidFill>
                <a:schemeClr val="bg1"/>
              </a:solidFill>
              <a:latin typeface="CIDFont+F2"/>
            </a:endParaRPr>
          </a:p>
          <a:p>
            <a:pPr algn="l"/>
            <a:r>
              <a:rPr lang="en-ZA" sz="1600" b="0" i="0" u="none" strike="noStrike" baseline="0" dirty="0">
                <a:solidFill>
                  <a:schemeClr val="bg1"/>
                </a:solidFill>
                <a:latin typeface="CIDFont+F1"/>
              </a:rPr>
              <a:t>11.1 The City of Cape Town will issue an official instruction of work from time to time in the form of a purchase order after which the contractor shall acknowledge receipt of the instruction. A schedule for planned outages will be issued in advance to the Contractor. The allocation of work shall be in the following manner:</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11.1.1 As and when the City of Cape Town Representative requires work to be executed under this contract, the City of Cape Town Representative shall specify, inter alia, the nature, location(s), extent, scope of work in a Works Project contract document comprising, as relevant, Work Allocation Procedures, Returnable Schedules, Specification and Scope of Work.</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11.1.2 In the Bills of Quantities, the City of Cape Town Representative shall assign quantities to the work items relating to the specific Scope of Work in the Works Project. The assigned quantities shall be multiplied by the contract rates to constitute amounts that will be totalled to provide a financial offer for the contractor for this specific Works Project.</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11.1.3 The City of Cape Town Representative shall make available to the contractor his individually priced</a:t>
            </a:r>
          </a:p>
          <a:p>
            <a:pPr algn="l"/>
            <a:r>
              <a:rPr lang="en-ZA" sz="1600" b="0" i="0" u="none" strike="noStrike" baseline="0" dirty="0">
                <a:solidFill>
                  <a:schemeClr val="bg1"/>
                </a:solidFill>
                <a:latin typeface="CIDFont+F1"/>
              </a:rPr>
              <a:t>Works Project contract document.</a:t>
            </a:r>
            <a:endParaRPr lang="en-ZA" sz="1600" dirty="0">
              <a:solidFill>
                <a:schemeClr val="bg1"/>
              </a:solidFill>
            </a:endParaRPr>
          </a:p>
        </p:txBody>
      </p:sp>
    </p:spTree>
    <p:extLst>
      <p:ext uri="{BB962C8B-B14F-4D97-AF65-F5344CB8AC3E}">
        <p14:creationId xmlns:p14="http://schemas.microsoft.com/office/powerpoint/2010/main" val="42282208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1218BE-85A3-B11F-0E1F-3B11CFEF7A65}"/>
              </a:ext>
            </a:extLst>
          </p:cNvPr>
          <p:cNvSpPr txBox="1"/>
          <p:nvPr/>
        </p:nvSpPr>
        <p:spPr>
          <a:xfrm>
            <a:off x="435633" y="349500"/>
            <a:ext cx="11598215" cy="6001643"/>
          </a:xfrm>
          <a:prstGeom prst="rect">
            <a:avLst/>
          </a:prstGeom>
          <a:noFill/>
        </p:spPr>
        <p:txBody>
          <a:bodyPr wrap="square">
            <a:spAutoFit/>
          </a:bodyPr>
          <a:lstStyle/>
          <a:p>
            <a:pPr algn="l"/>
            <a:r>
              <a:rPr lang="en-ZA" sz="1600" b="1" i="0" u="none" strike="noStrike" baseline="0" dirty="0">
                <a:solidFill>
                  <a:schemeClr val="bg1"/>
                </a:solidFill>
                <a:latin typeface="CIDFont+F1"/>
              </a:rPr>
              <a:t>11.2 </a:t>
            </a:r>
            <a:r>
              <a:rPr lang="en-ZA" sz="1600" b="1" i="0" u="none" strike="noStrike" baseline="0" dirty="0">
                <a:solidFill>
                  <a:schemeClr val="bg1"/>
                </a:solidFill>
                <a:latin typeface="CIDFont+F2"/>
              </a:rPr>
              <a:t>Description of Work</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1"/>
              </a:rPr>
              <a:t>The project comprises the maintenance of Medium Voltage Switchgear and Transformers within the City</a:t>
            </a:r>
          </a:p>
          <a:p>
            <a:pPr algn="l"/>
            <a:r>
              <a:rPr lang="en-ZA" sz="1600" b="0" i="0" u="none" strike="noStrike" baseline="0" dirty="0">
                <a:solidFill>
                  <a:schemeClr val="bg1"/>
                </a:solidFill>
                <a:latin typeface="CIDFont+F1"/>
              </a:rPr>
              <a:t>of Cape Town Electricity Services Area of Supply as per the work schedules of each switchgear type in</a:t>
            </a:r>
          </a:p>
          <a:p>
            <a:pPr algn="l"/>
            <a:r>
              <a:rPr lang="en-ZA" sz="1600" b="0" i="0" u="none" strike="noStrike" baseline="0" dirty="0">
                <a:solidFill>
                  <a:schemeClr val="bg1"/>
                </a:solidFill>
                <a:latin typeface="CIDFont+F1"/>
              </a:rPr>
              <a:t>this tender.</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The contractor shall:</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a) Record general details of the Switchgear or Transformer.</a:t>
            </a:r>
          </a:p>
          <a:p>
            <a:pPr algn="l"/>
            <a:r>
              <a:rPr lang="en-ZA" sz="1600" b="0" i="0" u="none" strike="noStrike" baseline="0" dirty="0">
                <a:solidFill>
                  <a:schemeClr val="bg1"/>
                </a:solidFill>
                <a:latin typeface="CIDFont+F1"/>
              </a:rPr>
              <a:t>b) Conduct visual inspections of the Switchgear or Transformer;</a:t>
            </a:r>
          </a:p>
          <a:p>
            <a:pPr algn="l"/>
            <a:r>
              <a:rPr lang="en-ZA" sz="1600" b="0" i="0" u="none" strike="noStrike" baseline="0" dirty="0">
                <a:solidFill>
                  <a:schemeClr val="bg1"/>
                </a:solidFill>
                <a:latin typeface="CIDFont+F1"/>
              </a:rPr>
              <a:t>c) Conduct visual inspection of the paintwork and the maintenance / refurbishment thereof;</a:t>
            </a:r>
          </a:p>
          <a:p>
            <a:pPr algn="l"/>
            <a:r>
              <a:rPr lang="en-ZA" sz="1600" b="0" i="0" u="none" strike="noStrike" baseline="0" dirty="0">
                <a:solidFill>
                  <a:schemeClr val="bg1"/>
                </a:solidFill>
                <a:latin typeface="CIDFont+F1"/>
              </a:rPr>
              <a:t>d) Complete Maintenance of the Switchgear or Transformer as required as per task lists. As a</a:t>
            </a:r>
          </a:p>
          <a:p>
            <a:pPr algn="l"/>
            <a:r>
              <a:rPr lang="en-ZA" sz="1600" b="0" i="0" u="none" strike="noStrike" baseline="0" dirty="0">
                <a:solidFill>
                  <a:schemeClr val="bg1"/>
                </a:solidFill>
                <a:latin typeface="CIDFont+F1"/>
              </a:rPr>
              <a:t>     minimum, the following activities should be included (where applicable) –</a:t>
            </a:r>
          </a:p>
          <a:p>
            <a:pPr algn="l"/>
            <a:endParaRPr lang="en-ZA" sz="1600" b="0" i="0" u="none" strike="noStrike" baseline="0" dirty="0">
              <a:solidFill>
                <a:schemeClr val="bg1"/>
              </a:solidFill>
              <a:latin typeface="CIDFont+F1"/>
            </a:endParaRPr>
          </a:p>
          <a:p>
            <a:pPr lvl="1"/>
            <a:r>
              <a:rPr lang="en-ZA" sz="1600" b="0" i="0" u="none" strike="noStrike" baseline="0" dirty="0">
                <a:solidFill>
                  <a:schemeClr val="bg1"/>
                </a:solidFill>
                <a:latin typeface="CIDFont+F1"/>
              </a:rPr>
              <a:t>a. All breakers auxiliary contacts to be checked.</a:t>
            </a:r>
          </a:p>
          <a:p>
            <a:pPr lvl="1"/>
            <a:r>
              <a:rPr lang="en-ZA" sz="1600" b="0" i="0" u="none" strike="noStrike" baseline="0" dirty="0">
                <a:solidFill>
                  <a:schemeClr val="bg1"/>
                </a:solidFill>
                <a:latin typeface="CIDFont+F1"/>
              </a:rPr>
              <a:t>b. All mechanical closing and tripping circuits to be checked.</a:t>
            </a:r>
          </a:p>
          <a:p>
            <a:pPr lvl="1"/>
            <a:r>
              <a:rPr lang="en-ZA" sz="1600" b="0" i="0" u="none" strike="noStrike" baseline="0" dirty="0">
                <a:solidFill>
                  <a:schemeClr val="bg1"/>
                </a:solidFill>
                <a:latin typeface="CIDFont+F1"/>
              </a:rPr>
              <a:t>c. Confirm local and remote operation of circuit breakers.</a:t>
            </a:r>
          </a:p>
          <a:p>
            <a:pPr lvl="1"/>
            <a:r>
              <a:rPr lang="en-ZA" sz="1600" b="0" i="0" u="none" strike="noStrike" baseline="0" dirty="0">
                <a:solidFill>
                  <a:schemeClr val="bg1"/>
                </a:solidFill>
                <a:latin typeface="CIDFont+F1"/>
              </a:rPr>
              <a:t>d. Mechanical circuit breaker indication/position to be confirmed.</a:t>
            </a:r>
          </a:p>
          <a:p>
            <a:pPr lvl="1"/>
            <a:r>
              <a:rPr lang="en-ZA" sz="1600" b="0" i="0" u="none" strike="noStrike" baseline="0" dirty="0">
                <a:solidFill>
                  <a:schemeClr val="bg1"/>
                </a:solidFill>
                <a:latin typeface="CIDFont+F1"/>
              </a:rPr>
              <a:t>e. All indication lamps to be checked.</a:t>
            </a:r>
          </a:p>
          <a:p>
            <a:pPr lvl="1"/>
            <a:r>
              <a:rPr lang="en-ZA" sz="1600" b="0" i="0" u="none" strike="noStrike" baseline="0" dirty="0">
                <a:solidFill>
                  <a:schemeClr val="bg1"/>
                </a:solidFill>
                <a:latin typeface="CIDFont+F1"/>
              </a:rPr>
              <a:t>f. Clean circuit breaker chambers.</a:t>
            </a:r>
          </a:p>
          <a:p>
            <a:pPr lvl="1"/>
            <a:r>
              <a:rPr lang="en-ZA" sz="1600" b="0" i="0" u="none" strike="noStrike" baseline="0" dirty="0">
                <a:solidFill>
                  <a:schemeClr val="bg1"/>
                </a:solidFill>
                <a:latin typeface="CIDFont+F1"/>
              </a:rPr>
              <a:t>g. Confirm smooth racking operation.</a:t>
            </a:r>
          </a:p>
          <a:p>
            <a:r>
              <a:rPr lang="en-ZA" sz="1600" dirty="0">
                <a:solidFill>
                  <a:schemeClr val="bg1"/>
                </a:solidFill>
                <a:latin typeface="CIDFont+F1"/>
              </a:rPr>
              <a:t>          e. Perform any additional work due to unknown damages or defects detected during </a:t>
            </a:r>
          </a:p>
          <a:p>
            <a:r>
              <a:rPr lang="en-ZA" sz="1600" dirty="0">
                <a:solidFill>
                  <a:schemeClr val="bg1"/>
                </a:solidFill>
                <a:latin typeface="CIDFont+F1"/>
              </a:rPr>
              <a:t>              inspection.</a:t>
            </a:r>
          </a:p>
          <a:p>
            <a:r>
              <a:rPr lang="en-ZA" sz="1600" dirty="0">
                <a:solidFill>
                  <a:schemeClr val="bg1"/>
                </a:solidFill>
                <a:latin typeface="CIDFont+F1"/>
              </a:rPr>
              <a:t>          f.  Complete functionality tests on the switchgear and record all values;</a:t>
            </a:r>
          </a:p>
        </p:txBody>
      </p:sp>
    </p:spTree>
    <p:extLst>
      <p:ext uri="{BB962C8B-B14F-4D97-AF65-F5344CB8AC3E}">
        <p14:creationId xmlns:p14="http://schemas.microsoft.com/office/powerpoint/2010/main" val="40102705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1BFC9AA-4503-0C61-CC2C-F530471C112C}"/>
              </a:ext>
            </a:extLst>
          </p:cNvPr>
          <p:cNvSpPr txBox="1"/>
          <p:nvPr/>
        </p:nvSpPr>
        <p:spPr>
          <a:xfrm>
            <a:off x="378844" y="283957"/>
            <a:ext cx="11434312" cy="6001643"/>
          </a:xfrm>
          <a:prstGeom prst="rect">
            <a:avLst/>
          </a:prstGeom>
          <a:noFill/>
        </p:spPr>
        <p:txBody>
          <a:bodyPr wrap="square">
            <a:spAutoFit/>
          </a:bodyPr>
          <a:lstStyle/>
          <a:p>
            <a:pPr algn="l"/>
            <a:r>
              <a:rPr lang="en-ZA" sz="1600" b="1" i="0" u="none" strike="noStrike" baseline="0" dirty="0">
                <a:solidFill>
                  <a:schemeClr val="bg1"/>
                </a:solidFill>
                <a:latin typeface="CIDFont+F2"/>
              </a:rPr>
              <a:t>12 DC Systems</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1"/>
              </a:rPr>
              <a:t>The Contractor shall be responsible for the maintenance of Battery Charging Units / BTUs (Battery Tripping Units) and all associated DC equipment that forms part of the switchgear and transformer systems, as identified by the City of Cape Town. The Contractor shall develop equipment-specific maintenance task lists which shall be aligned to OEM recommendations and shall include defined maintenance activities and applicable measurement values.</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As a minimum, the following items shall be included as part of the maintenance protocol / task list –</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a) Record general details of the BTU.</a:t>
            </a:r>
          </a:p>
          <a:p>
            <a:pPr algn="l"/>
            <a:r>
              <a:rPr lang="en-ZA" sz="1600" b="0" i="0" u="none" strike="noStrike" baseline="0" dirty="0">
                <a:solidFill>
                  <a:schemeClr val="bg1"/>
                </a:solidFill>
                <a:latin typeface="CIDFont+F1"/>
              </a:rPr>
              <a:t>b) Conduct visual inspections of the BTU/Charger</a:t>
            </a:r>
          </a:p>
          <a:p>
            <a:pPr algn="l"/>
            <a:r>
              <a:rPr lang="en-ZA" sz="1600" b="0" i="0" u="none" strike="noStrike" baseline="0" dirty="0">
                <a:solidFill>
                  <a:schemeClr val="bg1"/>
                </a:solidFill>
                <a:latin typeface="CIDFont+F1"/>
              </a:rPr>
              <a:t>c) Conduct visual inspection of the paintwork and the maintenance / refurbishment thereof;</a:t>
            </a:r>
          </a:p>
          <a:p>
            <a:pPr algn="l"/>
            <a:r>
              <a:rPr lang="en-ZA" sz="1600" b="0" i="0" u="none" strike="noStrike" baseline="0" dirty="0">
                <a:solidFill>
                  <a:schemeClr val="bg1"/>
                </a:solidFill>
                <a:latin typeface="CIDFont+F1"/>
              </a:rPr>
              <a:t>d) Complete Maintenance of the BTU/Charger as required per task lists.</a:t>
            </a:r>
          </a:p>
          <a:p>
            <a:pPr algn="l"/>
            <a:r>
              <a:rPr lang="en-ZA" sz="1600" b="0" i="0" u="none" strike="noStrike" baseline="0" dirty="0">
                <a:solidFill>
                  <a:schemeClr val="bg1"/>
                </a:solidFill>
                <a:latin typeface="CIDFont+F1"/>
              </a:rPr>
              <a:t>e) Perform any additional work due to unknown damages or defects detected during inspection.</a:t>
            </a:r>
          </a:p>
          <a:p>
            <a:pPr algn="l"/>
            <a:r>
              <a:rPr lang="en-ZA" sz="1600" b="0" i="0" u="none" strike="noStrike" baseline="0" dirty="0">
                <a:solidFill>
                  <a:schemeClr val="bg1"/>
                </a:solidFill>
                <a:latin typeface="CIDFont+F1"/>
              </a:rPr>
              <a:t>f) Complete functionality tests on the BTU/Charger system and record all values;</a:t>
            </a:r>
          </a:p>
          <a:p>
            <a:pPr algn="l"/>
            <a:r>
              <a:rPr lang="en-ZA" sz="1600" b="0" i="0" u="none" strike="noStrike" baseline="0" dirty="0">
                <a:solidFill>
                  <a:schemeClr val="bg1"/>
                </a:solidFill>
                <a:latin typeface="CIDFont+F1"/>
              </a:rPr>
              <a:t>g) On completion of work, feedback must be provided with reference to the task lists. Any abnormality</a:t>
            </a:r>
          </a:p>
          <a:p>
            <a:pPr algn="l"/>
            <a:r>
              <a:rPr lang="en-ZA" sz="1600" b="0" i="0" u="none" strike="noStrike" baseline="0" dirty="0">
                <a:solidFill>
                  <a:schemeClr val="bg1"/>
                </a:solidFill>
                <a:latin typeface="CIDFont+F1"/>
              </a:rPr>
              <a:t>must be reported immediately to the City of Cape Town Representative.</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None of these functions shall be performed unless the Contractor has the correct permits and is duly</a:t>
            </a:r>
          </a:p>
          <a:p>
            <a:pPr algn="l"/>
            <a:r>
              <a:rPr lang="en-ZA" sz="1600" b="0" i="0" u="none" strike="noStrike" baseline="0" dirty="0">
                <a:solidFill>
                  <a:schemeClr val="bg1"/>
                </a:solidFill>
                <a:latin typeface="CIDFont+F1"/>
              </a:rPr>
              <a:t>supervised by a person appointed as Responsible Person by the City of Cape Town.</a:t>
            </a:r>
          </a:p>
          <a:p>
            <a:pPr algn="l"/>
            <a:r>
              <a:rPr lang="en-ZA" sz="1600" b="0" i="0" u="none" strike="noStrike" baseline="0" dirty="0">
                <a:solidFill>
                  <a:schemeClr val="bg1"/>
                </a:solidFill>
                <a:latin typeface="CIDFont+F1"/>
              </a:rPr>
              <a:t>The Contractor is required to be conversant with the maintenance and operating procedures as per the</a:t>
            </a:r>
          </a:p>
          <a:p>
            <a:pPr algn="l"/>
            <a:r>
              <a:rPr lang="en-ZA" sz="1600" b="0" i="0" u="none" strike="noStrike" baseline="0" dirty="0">
                <a:solidFill>
                  <a:schemeClr val="bg1"/>
                </a:solidFill>
                <a:latin typeface="CIDFont+F1"/>
              </a:rPr>
              <a:t>task lists submitted by the Contractor and shall be in possession of Charger / BTU manuals.</a:t>
            </a:r>
          </a:p>
          <a:p>
            <a:pPr algn="l"/>
            <a:r>
              <a:rPr lang="en-ZA" sz="1600" b="0" i="0" u="none" strike="noStrike" baseline="0" dirty="0">
                <a:solidFill>
                  <a:schemeClr val="bg1"/>
                </a:solidFill>
                <a:latin typeface="CIDFont+F1"/>
              </a:rPr>
              <a:t>The City may require the contractor to demonstrate that they have the relevant operating and</a:t>
            </a:r>
          </a:p>
          <a:p>
            <a:pPr algn="l"/>
            <a:r>
              <a:rPr lang="en-ZA" sz="1600" b="0" i="0" u="none" strike="noStrike" baseline="0" dirty="0">
                <a:solidFill>
                  <a:schemeClr val="bg1"/>
                </a:solidFill>
                <a:latin typeface="CIDFont+F1"/>
              </a:rPr>
              <a:t>maintenance manuals for the equipment listed in the price schedule.</a:t>
            </a:r>
            <a:endParaRPr lang="en-ZA" sz="1600" dirty="0">
              <a:solidFill>
                <a:schemeClr val="bg1"/>
              </a:solidFill>
            </a:endParaRPr>
          </a:p>
        </p:txBody>
      </p:sp>
    </p:spTree>
    <p:extLst>
      <p:ext uri="{BB962C8B-B14F-4D97-AF65-F5344CB8AC3E}">
        <p14:creationId xmlns:p14="http://schemas.microsoft.com/office/powerpoint/2010/main" val="3741765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5B3C901-8D58-CCE4-0B2F-B6AC27BAD77E}"/>
              </a:ext>
            </a:extLst>
          </p:cNvPr>
          <p:cNvSpPr txBox="1"/>
          <p:nvPr/>
        </p:nvSpPr>
        <p:spPr>
          <a:xfrm>
            <a:off x="427007" y="386390"/>
            <a:ext cx="11210026" cy="4278094"/>
          </a:xfrm>
          <a:prstGeom prst="rect">
            <a:avLst/>
          </a:prstGeom>
          <a:noFill/>
        </p:spPr>
        <p:txBody>
          <a:bodyPr wrap="square">
            <a:spAutoFit/>
          </a:bodyPr>
          <a:lstStyle/>
          <a:p>
            <a:pPr algn="l"/>
            <a:r>
              <a:rPr lang="en-ZA" sz="1600" b="1" i="0" u="none" strike="noStrike" baseline="0" dirty="0">
                <a:solidFill>
                  <a:schemeClr val="bg1"/>
                </a:solidFill>
                <a:latin typeface="CIDFont+F2"/>
              </a:rPr>
              <a:t>13 Training</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1"/>
              </a:rPr>
              <a:t>The City of Cape Town requires that its Artisans, on an ad-hoc basis and as requested, be trained to maintain, operate and repair medium voltage switchgear and transformers. The tenderer must have in its employment a Project Leader/Supervisor and staff members who are competent in the medium voltage switchgear and transformer maintenance and repairs and also providing training and facilitating.</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Training shall comprise of:</a:t>
            </a:r>
          </a:p>
          <a:p>
            <a:pPr algn="l"/>
            <a:endParaRPr lang="en-ZA" sz="1600" b="0" i="0" u="none" strike="noStrike" baseline="0" dirty="0">
              <a:solidFill>
                <a:schemeClr val="bg1"/>
              </a:solidFill>
              <a:latin typeface="CIDFont+F1"/>
            </a:endParaRPr>
          </a:p>
          <a:p>
            <a:r>
              <a:rPr lang="en-ZA" sz="1600" b="0" i="0" u="none" strike="noStrike" baseline="0" dirty="0">
                <a:solidFill>
                  <a:schemeClr val="bg1"/>
                </a:solidFill>
                <a:latin typeface="CIDFont+F1"/>
              </a:rPr>
              <a:t>13.1.1 </a:t>
            </a:r>
            <a:r>
              <a:rPr lang="en-ZA" sz="1600" dirty="0">
                <a:solidFill>
                  <a:schemeClr val="bg1"/>
                </a:solidFill>
              </a:rPr>
              <a:t>Repetitive practical on-the-job training as approved by the City of Cape Town Representative. It is</a:t>
            </a:r>
          </a:p>
          <a:p>
            <a:r>
              <a:rPr lang="en-ZA" sz="1600" dirty="0">
                <a:solidFill>
                  <a:schemeClr val="bg1"/>
                </a:solidFill>
              </a:rPr>
              <a:t>envisaged that a maximum of 5 training sessions per candidate are required. A logbook to be kept by</a:t>
            </a:r>
          </a:p>
          <a:p>
            <a:r>
              <a:rPr lang="en-ZA" sz="1600" dirty="0">
                <a:solidFill>
                  <a:schemeClr val="bg1"/>
                </a:solidFill>
              </a:rPr>
              <a:t>candidate and signed by the Maintainer during / after training.</a:t>
            </a:r>
          </a:p>
          <a:p>
            <a:endParaRPr lang="en-ZA" sz="1600" dirty="0">
              <a:solidFill>
                <a:schemeClr val="bg1"/>
              </a:solidFill>
            </a:endParaRPr>
          </a:p>
          <a:p>
            <a:r>
              <a:rPr lang="en-ZA" sz="1600" dirty="0">
                <a:solidFill>
                  <a:schemeClr val="bg1"/>
                </a:solidFill>
              </a:rPr>
              <a:t>The contractor shall charge the cost of training per delegate per session as per tendered rates of the</a:t>
            </a:r>
          </a:p>
          <a:p>
            <a:r>
              <a:rPr lang="en-ZA" sz="1600" dirty="0">
                <a:solidFill>
                  <a:schemeClr val="bg1"/>
                </a:solidFill>
              </a:rPr>
              <a:t>price schedule. Any additional training shall be approved prior by the City of Cape Town Representative</a:t>
            </a:r>
          </a:p>
          <a:p>
            <a:r>
              <a:rPr lang="en-ZA" sz="1600" dirty="0">
                <a:solidFill>
                  <a:schemeClr val="bg1"/>
                </a:solidFill>
              </a:rPr>
              <a:t>after submission of a quotation. The on-the-job training shall be done according to the switchgear</a:t>
            </a:r>
          </a:p>
          <a:p>
            <a:r>
              <a:rPr lang="en-ZA" sz="1600" dirty="0">
                <a:solidFill>
                  <a:schemeClr val="bg1"/>
                </a:solidFill>
              </a:rPr>
              <a:t>maintenance task list.</a:t>
            </a:r>
          </a:p>
        </p:txBody>
      </p:sp>
    </p:spTree>
    <p:extLst>
      <p:ext uri="{BB962C8B-B14F-4D97-AF65-F5344CB8AC3E}">
        <p14:creationId xmlns:p14="http://schemas.microsoft.com/office/powerpoint/2010/main" val="36566934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ABAAFB6-7602-110E-D3D8-5CAB15D000D0}"/>
              </a:ext>
            </a:extLst>
          </p:cNvPr>
          <p:cNvSpPr txBox="1"/>
          <p:nvPr/>
        </p:nvSpPr>
        <p:spPr>
          <a:xfrm>
            <a:off x="228601" y="335325"/>
            <a:ext cx="12141678" cy="2308324"/>
          </a:xfrm>
          <a:prstGeom prst="rect">
            <a:avLst/>
          </a:prstGeom>
          <a:noFill/>
        </p:spPr>
        <p:txBody>
          <a:bodyPr wrap="square">
            <a:spAutoFit/>
          </a:bodyPr>
          <a:lstStyle/>
          <a:p>
            <a:pPr algn="l"/>
            <a:r>
              <a:rPr lang="en-ZA" sz="1600" b="1" i="0" u="none" strike="noStrike" baseline="0" dirty="0">
                <a:solidFill>
                  <a:schemeClr val="bg1"/>
                </a:solidFill>
                <a:latin typeface="CIDFont+F2"/>
              </a:rPr>
              <a:t>22</a:t>
            </a:r>
            <a:r>
              <a:rPr lang="en-ZA" sz="1600" b="0" i="0" u="none" strike="noStrike" baseline="0" dirty="0">
                <a:solidFill>
                  <a:schemeClr val="bg1"/>
                </a:solidFill>
                <a:latin typeface="CIDFont+F2"/>
              </a:rPr>
              <a:t> </a:t>
            </a:r>
            <a:r>
              <a:rPr lang="en-ZA" sz="1600" b="1" i="0" u="none" strike="noStrike" baseline="0" dirty="0">
                <a:solidFill>
                  <a:schemeClr val="bg1"/>
                </a:solidFill>
                <a:latin typeface="CIDFont+F2"/>
              </a:rPr>
              <a:t>Response</a:t>
            </a:r>
            <a:r>
              <a:rPr lang="en-ZA" sz="1600" b="0" i="0" u="none" strike="noStrike" baseline="0" dirty="0">
                <a:solidFill>
                  <a:schemeClr val="bg1"/>
                </a:solidFill>
                <a:latin typeface="CIDFont+F2"/>
              </a:rPr>
              <a:t> </a:t>
            </a:r>
            <a:r>
              <a:rPr lang="en-ZA" sz="1600" b="1" i="0" u="none" strike="noStrike" baseline="0" dirty="0">
                <a:solidFill>
                  <a:schemeClr val="bg1"/>
                </a:solidFill>
                <a:latin typeface="CIDFont+F2"/>
              </a:rPr>
              <a:t>Time</a:t>
            </a:r>
          </a:p>
          <a:p>
            <a:pPr algn="l"/>
            <a:endParaRPr lang="en-ZA" sz="1600" b="0" i="0" u="none" strike="noStrike" baseline="0" dirty="0">
              <a:solidFill>
                <a:schemeClr val="bg1"/>
              </a:solidFill>
              <a:latin typeface="CIDFont+F2"/>
            </a:endParaRPr>
          </a:p>
          <a:p>
            <a:pPr algn="l"/>
            <a:r>
              <a:rPr lang="en-ZA" sz="1600" b="0" i="0" u="none" strike="noStrike" baseline="0" dirty="0">
                <a:solidFill>
                  <a:schemeClr val="bg1"/>
                </a:solidFill>
                <a:latin typeface="CIDFont+F1"/>
              </a:rPr>
              <a:t>22.1 For planned work, the Contractor shall receive instructions to do maintenance in the form of a purchase order at least fourteen (14) days before the agreed maintenance date. The Contractor shall acknowledge receipt of the order and confirm availability of the Crews within two (2) working days. Failure to adhere to these requirements shall render the Contractor in default of the contract requirements, the City of Cape Town reserves the right to initiate default proceeding and may terminate the contract.</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22.2 For emergency work, the Contractor shall attend to a fault within 4 hours of an official instruction. The instruction shall be communicated through a telephone, an e-mail message and/or an official purchase order.</a:t>
            </a:r>
            <a:endParaRPr lang="en-ZA" sz="1600" dirty="0">
              <a:solidFill>
                <a:schemeClr val="bg1"/>
              </a:solidFill>
            </a:endParaRPr>
          </a:p>
        </p:txBody>
      </p:sp>
      <p:sp>
        <p:nvSpPr>
          <p:cNvPr id="7" name="TextBox 6">
            <a:extLst>
              <a:ext uri="{FF2B5EF4-FFF2-40B4-BE49-F238E27FC236}">
                <a16:creationId xmlns:a16="http://schemas.microsoft.com/office/drawing/2014/main" id="{4E9A3BB7-3DF0-16C9-E118-497A04559E03}"/>
              </a:ext>
            </a:extLst>
          </p:cNvPr>
          <p:cNvSpPr txBox="1"/>
          <p:nvPr/>
        </p:nvSpPr>
        <p:spPr>
          <a:xfrm>
            <a:off x="228601" y="2752803"/>
            <a:ext cx="11632720" cy="2554545"/>
          </a:xfrm>
          <a:prstGeom prst="rect">
            <a:avLst/>
          </a:prstGeom>
          <a:noFill/>
        </p:spPr>
        <p:txBody>
          <a:bodyPr wrap="square">
            <a:spAutoFit/>
          </a:bodyPr>
          <a:lstStyle/>
          <a:p>
            <a:pPr algn="l"/>
            <a:r>
              <a:rPr lang="en-ZA" sz="1600" b="1" i="0" u="none" strike="noStrike" baseline="0" dirty="0">
                <a:solidFill>
                  <a:schemeClr val="bg1"/>
                </a:solidFill>
                <a:latin typeface="CIDFont+F2"/>
              </a:rPr>
              <a:t>23 Work Hours</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23.3 Normal work hours are any 8 hour periods of up to 16:00 during the week unless otherwise arranged. This is to allow the City of Cape Town Operators to inspect the equipment to their satisfaction and energise the equipment.</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23.4 Any work on Weekends and Public Holidays or work outside the 8-hour period can be </a:t>
            </a:r>
          </a:p>
          <a:p>
            <a:pPr algn="l"/>
            <a:r>
              <a:rPr lang="en-ZA" sz="1600" b="0" i="0" u="none" strike="noStrike" baseline="0" dirty="0">
                <a:solidFill>
                  <a:schemeClr val="bg1"/>
                </a:solidFill>
                <a:latin typeface="CIDFont+F1"/>
              </a:rPr>
              <a:t>claimed in terms of the Basic Conditions of Employment Act. (See Pricing Schedules).</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23.5 It is envisaged that the volume of work per day shall be of such a nature that the Contractor will be</a:t>
            </a:r>
          </a:p>
          <a:p>
            <a:pPr algn="l"/>
            <a:r>
              <a:rPr lang="en-ZA" sz="1600" b="0" i="0" u="none" strike="noStrike" baseline="0" dirty="0">
                <a:solidFill>
                  <a:schemeClr val="bg1"/>
                </a:solidFill>
                <a:latin typeface="CIDFont+F1"/>
              </a:rPr>
              <a:t>occupied for the larger part of the day.</a:t>
            </a:r>
            <a:endParaRPr lang="en-ZA" sz="1600" dirty="0">
              <a:solidFill>
                <a:schemeClr val="bg1"/>
              </a:solidFill>
            </a:endParaRPr>
          </a:p>
        </p:txBody>
      </p:sp>
    </p:spTree>
    <p:extLst>
      <p:ext uri="{BB962C8B-B14F-4D97-AF65-F5344CB8AC3E}">
        <p14:creationId xmlns:p14="http://schemas.microsoft.com/office/powerpoint/2010/main" val="15738711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6F68360-4E8C-F0BE-5783-192E65C67F87}"/>
              </a:ext>
            </a:extLst>
          </p:cNvPr>
          <p:cNvSpPr txBox="1"/>
          <p:nvPr/>
        </p:nvSpPr>
        <p:spPr>
          <a:xfrm>
            <a:off x="306238" y="363979"/>
            <a:ext cx="11632720" cy="4031873"/>
          </a:xfrm>
          <a:prstGeom prst="rect">
            <a:avLst/>
          </a:prstGeom>
          <a:noFill/>
        </p:spPr>
        <p:txBody>
          <a:bodyPr wrap="square">
            <a:spAutoFit/>
          </a:bodyPr>
          <a:lstStyle/>
          <a:p>
            <a:pPr algn="l"/>
            <a:r>
              <a:rPr lang="en-ZA" sz="1600" b="1" i="0" u="none" strike="noStrike" baseline="0" dirty="0">
                <a:solidFill>
                  <a:schemeClr val="bg1"/>
                </a:solidFill>
                <a:latin typeface="CIDFont+F2"/>
              </a:rPr>
              <a:t>35. Protective Clothing</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1"/>
              </a:rPr>
              <a:t>35.1 The Contractor must provide all personal protective equipment (PPE) for all employees. This shall</a:t>
            </a:r>
          </a:p>
          <a:p>
            <a:pPr algn="l"/>
            <a:r>
              <a:rPr lang="en-ZA" sz="1600" b="0" i="0" u="none" strike="noStrike" baseline="0" dirty="0">
                <a:solidFill>
                  <a:schemeClr val="bg1"/>
                </a:solidFill>
                <a:latin typeface="CIDFont+F1"/>
              </a:rPr>
              <a:t>include the following and any other protective clothing required as approved by City of Cape Town –</a:t>
            </a:r>
          </a:p>
          <a:p>
            <a:pPr algn="l"/>
            <a:r>
              <a:rPr lang="en-ZA" sz="1600" b="0" i="0" u="none" strike="noStrike" baseline="0" dirty="0">
                <a:solidFill>
                  <a:schemeClr val="bg1"/>
                </a:solidFill>
                <a:latin typeface="CIDFont+F1"/>
              </a:rPr>
              <a:t>Electricity Services Occupational Health and Safety Department:</a:t>
            </a:r>
          </a:p>
          <a:p>
            <a:pPr algn="l"/>
            <a:endParaRPr lang="en-ZA" sz="1600" b="0" i="0" u="none" strike="noStrike" baseline="0" dirty="0">
              <a:solidFill>
                <a:schemeClr val="bg1"/>
              </a:solidFill>
              <a:latin typeface="CIDFont+F1"/>
            </a:endParaRPr>
          </a:p>
          <a:p>
            <a:pPr marL="285750" indent="-285750" algn="l">
              <a:buFont typeface="Arial" panose="020B0604020202020204" pitchFamily="34" charset="0"/>
              <a:buChar char="•"/>
            </a:pPr>
            <a:r>
              <a:rPr lang="en-ZA" sz="1600" b="0" i="0" u="none" strike="noStrike" baseline="0" dirty="0">
                <a:solidFill>
                  <a:schemeClr val="bg1"/>
                </a:solidFill>
                <a:latin typeface="CIDFont+F1"/>
              </a:rPr>
              <a:t>Category 2 Arc rated PPE complying to SANS 702</a:t>
            </a:r>
          </a:p>
          <a:p>
            <a:pPr marL="285750" indent="-285750" algn="l">
              <a:buFont typeface="Arial" panose="020B0604020202020204" pitchFamily="34" charset="0"/>
              <a:buChar char="•"/>
            </a:pPr>
            <a:r>
              <a:rPr lang="en-ZA" sz="1600" b="0" i="0" u="none" strike="noStrike" baseline="0" dirty="0">
                <a:solidFill>
                  <a:schemeClr val="bg1"/>
                </a:solidFill>
                <a:latin typeface="CIDFont+F1"/>
              </a:rPr>
              <a:t>Safety boots</a:t>
            </a:r>
          </a:p>
          <a:p>
            <a:pPr marL="285750" indent="-285750" algn="l">
              <a:buFont typeface="Arial" panose="020B0604020202020204" pitchFamily="34" charset="0"/>
              <a:buChar char="•"/>
            </a:pPr>
            <a:r>
              <a:rPr lang="en-ZA" sz="1600" b="0" i="0" u="none" strike="noStrike" baseline="0" dirty="0">
                <a:solidFill>
                  <a:schemeClr val="bg1"/>
                </a:solidFill>
                <a:latin typeface="CIDFont+F1"/>
              </a:rPr>
              <a:t>Heavy duty work gloves</a:t>
            </a:r>
          </a:p>
          <a:p>
            <a:pPr marL="285750" indent="-285750" algn="l">
              <a:buFont typeface="Arial" panose="020B0604020202020204" pitchFamily="34" charset="0"/>
              <a:buChar char="•"/>
            </a:pPr>
            <a:r>
              <a:rPr lang="en-ZA" sz="1600" b="0" i="0" u="none" strike="noStrike" baseline="0" dirty="0">
                <a:solidFill>
                  <a:schemeClr val="bg1"/>
                </a:solidFill>
                <a:latin typeface="CIDFont+F1"/>
              </a:rPr>
              <a:t>1000V Insulated gloves (Where Necessary)</a:t>
            </a:r>
          </a:p>
          <a:p>
            <a:pPr marL="285750" indent="-285750" algn="l">
              <a:buFont typeface="Arial" panose="020B0604020202020204" pitchFamily="34" charset="0"/>
              <a:buChar char="•"/>
            </a:pPr>
            <a:r>
              <a:rPr lang="en-ZA" sz="1600" b="0" i="0" u="none" strike="noStrike" baseline="0" dirty="0">
                <a:solidFill>
                  <a:schemeClr val="bg1"/>
                </a:solidFill>
                <a:latin typeface="CIDFont+F1"/>
              </a:rPr>
              <a:t>Hard hats (Helmet)</a:t>
            </a:r>
          </a:p>
          <a:p>
            <a:pPr marL="285750" indent="-285750" algn="l">
              <a:buFont typeface="Arial" panose="020B0604020202020204" pitchFamily="34" charset="0"/>
              <a:buChar char="•"/>
            </a:pPr>
            <a:r>
              <a:rPr lang="en-ZA" sz="1600" b="0" i="0" u="none" strike="noStrike" baseline="0" dirty="0">
                <a:solidFill>
                  <a:schemeClr val="bg1"/>
                </a:solidFill>
                <a:latin typeface="CIDFont+F1"/>
              </a:rPr>
              <a:t>Reflective traffic bibs</a:t>
            </a:r>
          </a:p>
          <a:p>
            <a:pPr marL="285750" indent="-285750" algn="l">
              <a:buFont typeface="Arial" panose="020B0604020202020204" pitchFamily="34" charset="0"/>
              <a:buChar char="•"/>
            </a:pPr>
            <a:r>
              <a:rPr lang="en-ZA" sz="1600" b="0" i="0" u="none" strike="noStrike" baseline="0" dirty="0">
                <a:solidFill>
                  <a:schemeClr val="bg1"/>
                </a:solidFill>
                <a:latin typeface="CIDFont+F1"/>
              </a:rPr>
              <a:t>Rain suits</a:t>
            </a:r>
          </a:p>
          <a:p>
            <a:pPr marL="285750" indent="-285750" algn="l">
              <a:buFont typeface="Arial" panose="020B0604020202020204" pitchFamily="34" charset="0"/>
              <a:buChar char="•"/>
            </a:pPr>
            <a:r>
              <a:rPr lang="en-ZA" sz="1600" b="0" i="0" u="none" strike="noStrike" baseline="0" dirty="0">
                <a:solidFill>
                  <a:schemeClr val="bg1"/>
                </a:solidFill>
                <a:latin typeface="CIDFont+F1"/>
              </a:rPr>
              <a:t>Fall arrest Harness (Where necessary)</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On the job training activities shall adhere to the same PPE requirements as listed above.</a:t>
            </a:r>
            <a:endParaRPr lang="en-ZA" sz="1600" dirty="0">
              <a:solidFill>
                <a:schemeClr val="bg1"/>
              </a:solidFill>
            </a:endParaRPr>
          </a:p>
        </p:txBody>
      </p:sp>
    </p:spTree>
    <p:extLst>
      <p:ext uri="{BB962C8B-B14F-4D97-AF65-F5344CB8AC3E}">
        <p14:creationId xmlns:p14="http://schemas.microsoft.com/office/powerpoint/2010/main" val="29549045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CA07152-B3B0-3F98-B43C-3DFCFD5985C3}"/>
              </a:ext>
            </a:extLst>
          </p:cNvPr>
          <p:cNvSpPr txBox="1"/>
          <p:nvPr/>
        </p:nvSpPr>
        <p:spPr>
          <a:xfrm>
            <a:off x="340743" y="327089"/>
            <a:ext cx="11158267" cy="5755422"/>
          </a:xfrm>
          <a:prstGeom prst="rect">
            <a:avLst/>
          </a:prstGeom>
          <a:noFill/>
        </p:spPr>
        <p:txBody>
          <a:bodyPr wrap="square">
            <a:spAutoFit/>
          </a:bodyPr>
          <a:lstStyle/>
          <a:p>
            <a:pPr algn="l"/>
            <a:r>
              <a:rPr lang="en-ZA" sz="1600" b="1" i="0" u="none" strike="noStrike" baseline="0" dirty="0">
                <a:solidFill>
                  <a:schemeClr val="bg1"/>
                </a:solidFill>
                <a:latin typeface="CIDFont+F2"/>
              </a:rPr>
              <a:t>37 Penalties</a:t>
            </a:r>
          </a:p>
          <a:p>
            <a:pPr algn="l"/>
            <a:endParaRPr lang="en-ZA" sz="1600" b="0" i="0" u="none" strike="noStrike" baseline="0" dirty="0">
              <a:solidFill>
                <a:schemeClr val="bg1"/>
              </a:solidFill>
              <a:latin typeface="CIDFont+F2"/>
            </a:endParaRPr>
          </a:p>
          <a:p>
            <a:pPr algn="l"/>
            <a:r>
              <a:rPr lang="en-ZA" sz="1600" b="0" i="0" u="none" strike="noStrike" baseline="0" dirty="0">
                <a:solidFill>
                  <a:schemeClr val="bg1"/>
                </a:solidFill>
                <a:latin typeface="CIDFont+F1"/>
              </a:rPr>
              <a:t>37.1 The City of Cape Town will institute a penalty for the inferior quality of workmanship. Penalties shall be based on any cost the City of Cape Town incurred due to the rectification of the inferior workmanship including any other loss and claims incurred as a result thereof.</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37.2 Cancellation of work shall be on mutual agreement between the Contractor and the City of Cape Town Representative. If agreement cannot be reached, the City of Cape Town Representative will have final decision. Scoping of individual work is to be done by the City of Cape Town Representative. Under no circumstances will the contractor be requested to scope and quote for any work to be done under this contract. No claim for the scoping of work from the contractor will be entertained.</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37.5 The Contractor shall submit all invoices to the City of Cape Town </a:t>
            </a:r>
            <a:r>
              <a:rPr lang="en-ZA" sz="1600" b="0" i="0" u="none" strike="noStrike" baseline="0" dirty="0">
                <a:solidFill>
                  <a:schemeClr val="bg1"/>
                </a:solidFill>
                <a:latin typeface="CIDFont+F2"/>
              </a:rPr>
              <a:t>within one (1) calendar month </a:t>
            </a:r>
            <a:r>
              <a:rPr lang="en-ZA" sz="1600" b="0" i="0" u="none" strike="noStrike" baseline="0" dirty="0">
                <a:solidFill>
                  <a:schemeClr val="bg1"/>
                </a:solidFill>
                <a:latin typeface="CIDFont+F1"/>
              </a:rPr>
              <a:t>from the date of completion of the works on site, accompanied by all required supporting documentation, including but not limited to, completion certificates, job cards, and any other records stipulated </a:t>
            </a:r>
            <a:r>
              <a:rPr lang="en-ZA" sz="1600" dirty="0">
                <a:solidFill>
                  <a:schemeClr val="bg1"/>
                </a:solidFill>
                <a:latin typeface="CIDFont+F1"/>
              </a:rPr>
              <a:t> </a:t>
            </a:r>
            <a:r>
              <a:rPr lang="en-ZA" sz="1600" b="0" i="0" u="none" strike="noStrike" baseline="0" dirty="0">
                <a:solidFill>
                  <a:schemeClr val="bg1"/>
                </a:solidFill>
                <a:latin typeface="CIDFont+F1"/>
              </a:rPr>
              <a:t>in the contract. </a:t>
            </a:r>
            <a:r>
              <a:rPr lang="en-ZA" sz="1600" b="0" i="0" u="none" strike="noStrike" baseline="0" dirty="0">
                <a:solidFill>
                  <a:schemeClr val="bg1"/>
                </a:solidFill>
                <a:latin typeface="CIDFont+F2"/>
              </a:rPr>
              <a:t>Failure to submit an invoice within the prescribed one-month period shall result in a penalty of R2,000.00 per delayed invoice. </a:t>
            </a:r>
            <a:r>
              <a:rPr lang="en-ZA" sz="1600" b="0" i="0" u="none" strike="noStrike" baseline="0" dirty="0">
                <a:solidFill>
                  <a:schemeClr val="bg1"/>
                </a:solidFill>
                <a:latin typeface="CIDFont+F1"/>
              </a:rPr>
              <a:t>This penalty shall be deducted from any monies due to the Contractor.</a:t>
            </a:r>
          </a:p>
          <a:p>
            <a:pPr algn="l"/>
            <a:endParaRPr lang="en-ZA" sz="1600" dirty="0">
              <a:solidFill>
                <a:schemeClr val="bg1"/>
              </a:solidFill>
              <a:latin typeface="CIDFont+F1"/>
            </a:endParaRPr>
          </a:p>
          <a:p>
            <a:r>
              <a:rPr lang="en-ZA" sz="1600" dirty="0">
                <a:solidFill>
                  <a:schemeClr val="bg1"/>
                </a:solidFill>
                <a:latin typeface="CIDFont+F2"/>
              </a:rPr>
              <a:t>37.6 In the event that the Contractor submits an incorrect invoice for the works, deliberately or otherwise, a penalty shall be imposed to the amount of R1,000.00 (One Thousand Rand) or 10% of the total</a:t>
            </a:r>
          </a:p>
          <a:p>
            <a:r>
              <a:rPr lang="en-ZA" sz="1600" dirty="0">
                <a:solidFill>
                  <a:schemeClr val="bg1"/>
                </a:solidFill>
                <a:latin typeface="CIDFont+F2"/>
              </a:rPr>
              <a:t>Purchase Order value, whichever is the greater. This penalty shall be applied per </a:t>
            </a:r>
          </a:p>
          <a:p>
            <a:r>
              <a:rPr lang="en-ZA" sz="1600" dirty="0">
                <a:solidFill>
                  <a:schemeClr val="bg1"/>
                </a:solidFill>
                <a:latin typeface="CIDFont+F2"/>
              </a:rPr>
              <a:t>incorrect invoice submitted. Repeated submission of incorrect invoices shall be </a:t>
            </a:r>
          </a:p>
          <a:p>
            <a:r>
              <a:rPr lang="en-ZA" sz="1600" dirty="0">
                <a:solidFill>
                  <a:schemeClr val="bg1"/>
                </a:solidFill>
                <a:latin typeface="CIDFont+F2"/>
              </a:rPr>
              <a:t>deemed non-compliance with the contract and may result in further contractual remedies </a:t>
            </a:r>
          </a:p>
          <a:p>
            <a:r>
              <a:rPr lang="en-ZA" sz="1600" dirty="0">
                <a:solidFill>
                  <a:schemeClr val="bg1"/>
                </a:solidFill>
                <a:latin typeface="CIDFont+F2"/>
              </a:rPr>
              <a:t>being pursued, including but not limited to the termination of the contract at the discretion </a:t>
            </a:r>
          </a:p>
          <a:p>
            <a:r>
              <a:rPr lang="en-ZA" sz="1600" dirty="0">
                <a:solidFill>
                  <a:schemeClr val="bg1"/>
                </a:solidFill>
                <a:latin typeface="CIDFont+F2"/>
              </a:rPr>
              <a:t>of the Employer.</a:t>
            </a:r>
          </a:p>
        </p:txBody>
      </p:sp>
    </p:spTree>
    <p:extLst>
      <p:ext uri="{BB962C8B-B14F-4D97-AF65-F5344CB8AC3E}">
        <p14:creationId xmlns:p14="http://schemas.microsoft.com/office/powerpoint/2010/main" val="33556920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C474EAB-E746-0BB5-0D17-B3658BF5A110}"/>
              </a:ext>
            </a:extLst>
          </p:cNvPr>
          <p:cNvSpPr txBox="1"/>
          <p:nvPr/>
        </p:nvSpPr>
        <p:spPr>
          <a:xfrm>
            <a:off x="409754" y="624852"/>
            <a:ext cx="11184147" cy="5016758"/>
          </a:xfrm>
          <a:prstGeom prst="rect">
            <a:avLst/>
          </a:prstGeom>
          <a:noFill/>
        </p:spPr>
        <p:txBody>
          <a:bodyPr wrap="square">
            <a:spAutoFit/>
          </a:bodyPr>
          <a:lstStyle/>
          <a:p>
            <a:pPr algn="l"/>
            <a:r>
              <a:rPr lang="en-ZA" sz="1600" b="1" i="0" u="none" strike="noStrike" baseline="0" dirty="0">
                <a:solidFill>
                  <a:schemeClr val="bg1"/>
                </a:solidFill>
                <a:latin typeface="CIDFont+F2"/>
              </a:rPr>
              <a:t>43 Insurances</a:t>
            </a:r>
          </a:p>
          <a:p>
            <a:pPr algn="l"/>
            <a:endParaRPr lang="en-ZA" sz="1600" b="1" i="0" u="none" strike="noStrike" baseline="0" dirty="0">
              <a:solidFill>
                <a:schemeClr val="bg1"/>
              </a:solidFill>
              <a:latin typeface="CIDFont+F2"/>
            </a:endParaRPr>
          </a:p>
          <a:p>
            <a:pPr algn="l"/>
            <a:r>
              <a:rPr lang="en-ZA" sz="1600" b="0" i="0" u="none" strike="noStrike" baseline="0" dirty="0">
                <a:solidFill>
                  <a:schemeClr val="bg1"/>
                </a:solidFill>
                <a:latin typeface="CIDFont+F1"/>
              </a:rPr>
              <a:t>In addition to the insurances required in terms of General Conditions of Contract Clauses 11 the following insurance is also required:</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a) Public liability insurances, in the name of the supplier, covering the supplier and the purchaser against liability for the death of or    to any person, or loss of or damage to any property, arising out of or in the course of this Contract, in an amount not less than </a:t>
            </a:r>
            <a:r>
              <a:rPr lang="en-ZA" sz="1600" b="0" i="0" u="none" strike="noStrike" baseline="0" dirty="0">
                <a:solidFill>
                  <a:schemeClr val="bg1"/>
                </a:solidFill>
                <a:latin typeface="CIDFont+F2"/>
              </a:rPr>
              <a:t>R20 million </a:t>
            </a:r>
            <a:r>
              <a:rPr lang="en-ZA" sz="1600" b="0" i="0" u="none" strike="noStrike" baseline="0" dirty="0">
                <a:solidFill>
                  <a:schemeClr val="bg1"/>
                </a:solidFill>
                <a:latin typeface="CIDFont+F1"/>
              </a:rPr>
              <a:t>for any single claim</a:t>
            </a:r>
            <a:r>
              <a:rPr lang="en-ZA" sz="1600" b="0" i="0" u="none" strike="noStrike" baseline="0" dirty="0">
                <a:solidFill>
                  <a:schemeClr val="bg1"/>
                </a:solidFill>
                <a:latin typeface="CIDFont+F2"/>
              </a:rPr>
              <a:t>;</a:t>
            </a:r>
          </a:p>
          <a:p>
            <a:pPr marL="342900" indent="-342900" algn="l">
              <a:buAutoNum type="alphaLcParenR"/>
            </a:pPr>
            <a:endParaRPr lang="en-ZA" sz="1600" b="0" i="0" u="none" strike="noStrike" baseline="0" dirty="0">
              <a:solidFill>
                <a:schemeClr val="bg1"/>
              </a:solidFill>
              <a:latin typeface="CIDFont+F2"/>
            </a:endParaRPr>
          </a:p>
          <a:p>
            <a:pPr algn="l"/>
            <a:r>
              <a:rPr lang="en-ZA" sz="1600" b="0" i="0" u="none" strike="noStrike" baseline="0" dirty="0">
                <a:solidFill>
                  <a:schemeClr val="bg1"/>
                </a:solidFill>
                <a:latin typeface="CIDFont+F1"/>
              </a:rPr>
              <a:t>b) Motor Vehicle Liability Insurance, in respect of all vehicles owned and / or leased by the supplier, comprising (as a minimum) “Balance of Third Party” Risks including Passenger Liability Indemnity;</a:t>
            </a:r>
          </a:p>
          <a:p>
            <a:pPr algn="l"/>
            <a:endParaRPr lang="en-ZA" sz="1600" b="0" i="0" u="none" strike="noStrike" baseline="0" dirty="0">
              <a:solidFill>
                <a:schemeClr val="bg1"/>
              </a:solidFill>
              <a:latin typeface="CIDFont+F1"/>
            </a:endParaRPr>
          </a:p>
          <a:p>
            <a:pPr algn="l"/>
            <a:r>
              <a:rPr lang="en-ZA" sz="1600" b="0" i="0" u="none" strike="noStrike" baseline="0" dirty="0">
                <a:solidFill>
                  <a:schemeClr val="bg1"/>
                </a:solidFill>
                <a:latin typeface="CIDFont+F1"/>
              </a:rPr>
              <a:t>c) Registration / insurance in terms of the Compensation for Occupational Injuries and Disease Act, Act 130 of 1993</a:t>
            </a:r>
            <a:r>
              <a:rPr lang="en-ZA" sz="1600" b="0" i="0" u="none" strike="noStrike" baseline="0" dirty="0">
                <a:solidFill>
                  <a:schemeClr val="bg1"/>
                </a:solidFill>
                <a:latin typeface="CIDFont+F2"/>
              </a:rPr>
              <a:t>. </a:t>
            </a:r>
            <a:r>
              <a:rPr lang="en-ZA" sz="1600" b="0" i="0" u="none" strike="noStrike" baseline="0" dirty="0">
                <a:solidFill>
                  <a:schemeClr val="bg1"/>
                </a:solidFill>
                <a:latin typeface="CIDFont+F1"/>
              </a:rPr>
              <a:t>This can either take the form of a certified copy of a valid Letter of Good Standing issued by the Compensation Commissioner, or proof of insurance with a licenced compensation insurer, from either the bidder’s broker or the insurance company itself (see </a:t>
            </a:r>
            <a:r>
              <a:rPr lang="en-ZA" sz="1600" b="0" i="0" u="none" strike="noStrike" baseline="0" dirty="0">
                <a:solidFill>
                  <a:schemeClr val="bg1"/>
                </a:solidFill>
                <a:latin typeface="CIDFont+F2"/>
              </a:rPr>
              <a:t>Proof of Insurance / Insurance Broker’s Warranty </a:t>
            </a:r>
            <a:r>
              <a:rPr lang="en-ZA" sz="1600" b="0" i="0" u="none" strike="noStrike" baseline="0" dirty="0">
                <a:solidFill>
                  <a:schemeClr val="bg1"/>
                </a:solidFill>
                <a:latin typeface="CIDFont+F1"/>
              </a:rPr>
              <a:t>section in document for a pro forma version).</a:t>
            </a:r>
          </a:p>
          <a:p>
            <a:pPr algn="l"/>
            <a:endParaRPr lang="en-ZA" sz="1600" b="0" i="0" u="none" strike="noStrike" baseline="0" dirty="0">
              <a:solidFill>
                <a:schemeClr val="bg1"/>
              </a:solidFill>
              <a:latin typeface="CIDFont+F1"/>
            </a:endParaRPr>
          </a:p>
          <a:p>
            <a:r>
              <a:rPr lang="en-ZA" sz="1600" b="0" i="0" u="none" strike="noStrike" baseline="0" dirty="0">
                <a:solidFill>
                  <a:schemeClr val="bg1"/>
                </a:solidFill>
                <a:latin typeface="CIDFont+F1"/>
              </a:rPr>
              <a:t>d) All Risk Insurance to cover the cost of damage or loss of the City of Cape Town’s equipment or equipment belonging to another utility, in an amount not less than </a:t>
            </a:r>
            <a:r>
              <a:rPr lang="en-ZA" sz="1600" b="0" i="0" u="none" strike="noStrike" baseline="0" dirty="0">
                <a:solidFill>
                  <a:schemeClr val="bg1"/>
                </a:solidFill>
                <a:latin typeface="CIDFont+F2"/>
              </a:rPr>
              <a:t>R2 million </a:t>
            </a:r>
            <a:r>
              <a:rPr lang="en-ZA" sz="1600" b="0" i="0" u="none" strike="noStrike" baseline="0" dirty="0">
                <a:solidFill>
                  <a:schemeClr val="bg1"/>
                </a:solidFill>
                <a:latin typeface="CIDFont+F1"/>
              </a:rPr>
              <a:t>for any single claim. </a:t>
            </a:r>
          </a:p>
          <a:p>
            <a:endParaRPr lang="en-ZA" sz="1600" dirty="0">
              <a:solidFill>
                <a:schemeClr val="bg1"/>
              </a:solidFill>
              <a:latin typeface="CIDFont+F1"/>
            </a:endParaRPr>
          </a:p>
          <a:p>
            <a:r>
              <a:rPr lang="en-ZA" sz="1600" b="1" i="0" u="none" strike="noStrike" baseline="0" dirty="0">
                <a:solidFill>
                  <a:schemeClr val="bg1"/>
                </a:solidFill>
                <a:latin typeface="CIDFont+F1"/>
              </a:rPr>
              <a:t>Details of this insurance are to be submitted prior to the commencement of the contract.</a:t>
            </a:r>
            <a:endParaRPr lang="en-ZA" sz="1600" b="1" dirty="0">
              <a:solidFill>
                <a:schemeClr val="bg1"/>
              </a:solidFill>
            </a:endParaRPr>
          </a:p>
        </p:txBody>
      </p:sp>
    </p:spTree>
    <p:extLst>
      <p:ext uri="{BB962C8B-B14F-4D97-AF65-F5344CB8AC3E}">
        <p14:creationId xmlns:p14="http://schemas.microsoft.com/office/powerpoint/2010/main" val="32251166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B9E4CAC-E6C2-D784-211F-BFECAFDB19DF}"/>
              </a:ext>
            </a:extLst>
          </p:cNvPr>
          <p:cNvSpPr>
            <a:spLocks noGrp="1"/>
          </p:cNvSpPr>
          <p:nvPr>
            <p:ph type="body" sz="quarter" idx="15"/>
          </p:nvPr>
        </p:nvSpPr>
        <p:spPr>
          <a:xfrm>
            <a:off x="362813" y="434480"/>
            <a:ext cx="8090621" cy="372836"/>
          </a:xfrm>
        </p:spPr>
        <p:txBody>
          <a:bodyPr/>
          <a:lstStyle/>
          <a:p>
            <a:r>
              <a:rPr lang="en-ZA" dirty="0"/>
              <a:t>RETURNABLE SCHEDULES </a:t>
            </a:r>
          </a:p>
        </p:txBody>
      </p:sp>
      <p:sp>
        <p:nvSpPr>
          <p:cNvPr id="7" name="TextBox 6">
            <a:extLst>
              <a:ext uri="{FF2B5EF4-FFF2-40B4-BE49-F238E27FC236}">
                <a16:creationId xmlns:a16="http://schemas.microsoft.com/office/drawing/2014/main" id="{54D5605E-B972-0585-D6D0-3F8B2AF6EAED}"/>
              </a:ext>
            </a:extLst>
          </p:cNvPr>
          <p:cNvSpPr txBox="1"/>
          <p:nvPr/>
        </p:nvSpPr>
        <p:spPr>
          <a:xfrm>
            <a:off x="553527" y="1327990"/>
            <a:ext cx="10289875" cy="1477328"/>
          </a:xfrm>
          <a:prstGeom prst="rect">
            <a:avLst/>
          </a:prstGeom>
          <a:noFill/>
        </p:spPr>
        <p:txBody>
          <a:bodyPr wrap="square">
            <a:spAutoFit/>
          </a:bodyPr>
          <a:lstStyle/>
          <a:p>
            <a:r>
              <a:rPr lang="en-ZA" dirty="0">
                <a:solidFill>
                  <a:schemeClr val="bg1"/>
                </a:solidFill>
              </a:rPr>
              <a:t>Please ensure all returnable schedules are completed in a clear and readable format.</a:t>
            </a:r>
          </a:p>
          <a:p>
            <a:endParaRPr lang="en-ZA" dirty="0">
              <a:solidFill>
                <a:schemeClr val="bg1"/>
              </a:solidFill>
            </a:endParaRPr>
          </a:p>
          <a:p>
            <a:r>
              <a:rPr lang="en-ZA" dirty="0">
                <a:solidFill>
                  <a:schemeClr val="bg1"/>
                </a:solidFill>
              </a:rPr>
              <a:t>Create copies if more space is required.  </a:t>
            </a:r>
          </a:p>
          <a:p>
            <a:endParaRPr lang="en-ZA" dirty="0">
              <a:solidFill>
                <a:schemeClr val="bg1"/>
              </a:solidFill>
            </a:endParaRPr>
          </a:p>
          <a:p>
            <a:r>
              <a:rPr lang="en-ZA" dirty="0">
                <a:solidFill>
                  <a:schemeClr val="bg1"/>
                </a:solidFill>
              </a:rPr>
              <a:t>Fully read and complete the returnable schedules as per the instructions. </a:t>
            </a:r>
          </a:p>
        </p:txBody>
      </p:sp>
      <p:pic>
        <p:nvPicPr>
          <p:cNvPr id="9" name="Picture 8">
            <a:extLst>
              <a:ext uri="{FF2B5EF4-FFF2-40B4-BE49-F238E27FC236}">
                <a16:creationId xmlns:a16="http://schemas.microsoft.com/office/drawing/2014/main" id="{04879E9F-1A5E-0AA5-9CF5-18671E248B45}"/>
              </a:ext>
            </a:extLst>
          </p:cNvPr>
          <p:cNvPicPr>
            <a:picLocks noChangeAspect="1"/>
          </p:cNvPicPr>
          <p:nvPr/>
        </p:nvPicPr>
        <p:blipFill>
          <a:blip r:embed="rId2"/>
          <a:stretch>
            <a:fillRect/>
          </a:stretch>
        </p:blipFill>
        <p:spPr>
          <a:xfrm>
            <a:off x="9787330" y="620898"/>
            <a:ext cx="1295512" cy="1219306"/>
          </a:xfrm>
          <a:prstGeom prst="rect">
            <a:avLst/>
          </a:prstGeom>
        </p:spPr>
      </p:pic>
    </p:spTree>
    <p:extLst>
      <p:ext uri="{BB962C8B-B14F-4D97-AF65-F5344CB8AC3E}">
        <p14:creationId xmlns:p14="http://schemas.microsoft.com/office/powerpoint/2010/main" val="1932912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40BDD-6131-68E3-21A3-4B83843096FA}"/>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356D1F56-40A5-2EE4-FDC4-1BBCA8FBD745}"/>
              </a:ext>
            </a:extLst>
          </p:cNvPr>
          <p:cNvSpPr>
            <a:spLocks noGrp="1"/>
          </p:cNvSpPr>
          <p:nvPr>
            <p:ph type="body" sz="quarter" idx="15"/>
          </p:nvPr>
        </p:nvSpPr>
        <p:spPr>
          <a:xfrm>
            <a:off x="492210" y="598381"/>
            <a:ext cx="8090621" cy="372836"/>
          </a:xfrm>
        </p:spPr>
        <p:txBody>
          <a:bodyPr/>
          <a:lstStyle/>
          <a:p>
            <a:r>
              <a:rPr lang="en-ZA" dirty="0"/>
              <a:t>Responsibility of the Tenderer </a:t>
            </a:r>
          </a:p>
        </p:txBody>
      </p:sp>
      <p:sp>
        <p:nvSpPr>
          <p:cNvPr id="2" name="TextBox 1">
            <a:extLst>
              <a:ext uri="{FF2B5EF4-FFF2-40B4-BE49-F238E27FC236}">
                <a16:creationId xmlns:a16="http://schemas.microsoft.com/office/drawing/2014/main" id="{0316627A-F373-A143-DB1F-78A7FE1B0CE6}"/>
              </a:ext>
            </a:extLst>
          </p:cNvPr>
          <p:cNvSpPr txBox="1"/>
          <p:nvPr/>
        </p:nvSpPr>
        <p:spPr>
          <a:xfrm>
            <a:off x="655608" y="1276709"/>
            <a:ext cx="10489720" cy="1200329"/>
          </a:xfrm>
          <a:prstGeom prst="rect">
            <a:avLst/>
          </a:prstGeom>
          <a:noFill/>
        </p:spPr>
        <p:txBody>
          <a:bodyPr wrap="square" rtlCol="0">
            <a:spAutoFit/>
          </a:bodyPr>
          <a:lstStyle/>
          <a:p>
            <a:pPr marL="285750" indent="-285750">
              <a:buFont typeface="Arial" panose="020B0604020202020204" pitchFamily="34" charset="0"/>
              <a:buChar char="•"/>
            </a:pPr>
            <a:r>
              <a:rPr lang="en-ZA" dirty="0">
                <a:solidFill>
                  <a:schemeClr val="bg1"/>
                </a:solidFill>
              </a:rPr>
              <a:t>Inspected the Specifications, read and fully understood the Conditions of Contract. </a:t>
            </a:r>
          </a:p>
          <a:p>
            <a:pPr marL="285750" indent="-285750">
              <a:buFont typeface="Arial" panose="020B0604020202020204" pitchFamily="34" charset="0"/>
              <a:buChar char="•"/>
            </a:pPr>
            <a:r>
              <a:rPr lang="en-ZA" dirty="0">
                <a:solidFill>
                  <a:schemeClr val="bg1"/>
                </a:solidFill>
              </a:rPr>
              <a:t>Read and fully understood the whole text of the Specifications and Pricing Schedules. </a:t>
            </a:r>
          </a:p>
          <a:p>
            <a:pPr marL="285750" indent="-285750">
              <a:buFont typeface="Arial" panose="020B0604020202020204" pitchFamily="34" charset="0"/>
              <a:buChar char="•"/>
            </a:pPr>
            <a:r>
              <a:rPr lang="en-ZA" dirty="0">
                <a:solidFill>
                  <a:schemeClr val="bg1"/>
                </a:solidFill>
              </a:rPr>
              <a:t>Become fully familiar with the nature of the good and services being offered, as well as all other factors that may affect the Contract. </a:t>
            </a:r>
          </a:p>
        </p:txBody>
      </p:sp>
    </p:spTree>
    <p:extLst>
      <p:ext uri="{BB962C8B-B14F-4D97-AF65-F5344CB8AC3E}">
        <p14:creationId xmlns:p14="http://schemas.microsoft.com/office/powerpoint/2010/main" val="39903035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AA8D8A-6466-ACA8-65A6-4EC0ACC87D1D}"/>
              </a:ext>
            </a:extLst>
          </p:cNvPr>
          <p:cNvPicPr>
            <a:picLocks noChangeAspect="1"/>
          </p:cNvPicPr>
          <p:nvPr/>
        </p:nvPicPr>
        <p:blipFill>
          <a:blip r:embed="rId2"/>
          <a:stretch>
            <a:fillRect/>
          </a:stretch>
        </p:blipFill>
        <p:spPr>
          <a:xfrm>
            <a:off x="849055" y="1120796"/>
            <a:ext cx="7780694" cy="4054191"/>
          </a:xfrm>
          <a:prstGeom prst="rect">
            <a:avLst/>
          </a:prstGeom>
        </p:spPr>
      </p:pic>
      <p:sp>
        <p:nvSpPr>
          <p:cNvPr id="7" name="TextBox 6">
            <a:extLst>
              <a:ext uri="{FF2B5EF4-FFF2-40B4-BE49-F238E27FC236}">
                <a16:creationId xmlns:a16="http://schemas.microsoft.com/office/drawing/2014/main" id="{48EF527B-91C7-AFD8-FDB1-61561295CB02}"/>
              </a:ext>
            </a:extLst>
          </p:cNvPr>
          <p:cNvSpPr txBox="1"/>
          <p:nvPr/>
        </p:nvSpPr>
        <p:spPr>
          <a:xfrm>
            <a:off x="407786" y="371737"/>
            <a:ext cx="6390860" cy="369332"/>
          </a:xfrm>
          <a:prstGeom prst="rect">
            <a:avLst/>
          </a:prstGeom>
          <a:noFill/>
        </p:spPr>
        <p:txBody>
          <a:bodyPr wrap="square">
            <a:spAutoFit/>
          </a:bodyPr>
          <a:lstStyle/>
          <a:p>
            <a:r>
              <a:rPr lang="en-ZA" b="1" dirty="0">
                <a:solidFill>
                  <a:schemeClr val="bg1"/>
                </a:solidFill>
              </a:rPr>
              <a:t>Points awarded for Specific Goals </a:t>
            </a:r>
          </a:p>
        </p:txBody>
      </p:sp>
    </p:spTree>
    <p:extLst>
      <p:ext uri="{BB962C8B-B14F-4D97-AF65-F5344CB8AC3E}">
        <p14:creationId xmlns:p14="http://schemas.microsoft.com/office/powerpoint/2010/main" val="4267609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D6B9CC5-B608-D834-72FF-360F07201640}"/>
              </a:ext>
            </a:extLst>
          </p:cNvPr>
          <p:cNvPicPr>
            <a:picLocks noChangeAspect="1"/>
          </p:cNvPicPr>
          <p:nvPr/>
        </p:nvPicPr>
        <p:blipFill>
          <a:blip r:embed="rId2"/>
          <a:stretch>
            <a:fillRect/>
          </a:stretch>
        </p:blipFill>
        <p:spPr>
          <a:xfrm>
            <a:off x="369762" y="1252329"/>
            <a:ext cx="5726238" cy="3863037"/>
          </a:xfrm>
          <a:prstGeom prst="rect">
            <a:avLst/>
          </a:prstGeom>
        </p:spPr>
      </p:pic>
      <p:pic>
        <p:nvPicPr>
          <p:cNvPr id="7" name="Picture 6">
            <a:extLst>
              <a:ext uri="{FF2B5EF4-FFF2-40B4-BE49-F238E27FC236}">
                <a16:creationId xmlns:a16="http://schemas.microsoft.com/office/drawing/2014/main" id="{383FE2A8-88C4-E783-303F-28267186FB90}"/>
              </a:ext>
            </a:extLst>
          </p:cNvPr>
          <p:cNvPicPr>
            <a:picLocks noChangeAspect="1"/>
          </p:cNvPicPr>
          <p:nvPr/>
        </p:nvPicPr>
        <p:blipFill>
          <a:blip r:embed="rId3"/>
          <a:stretch>
            <a:fillRect/>
          </a:stretch>
        </p:blipFill>
        <p:spPr>
          <a:xfrm>
            <a:off x="6229681" y="1252329"/>
            <a:ext cx="5618638" cy="3548271"/>
          </a:xfrm>
          <a:prstGeom prst="rect">
            <a:avLst/>
          </a:prstGeom>
        </p:spPr>
      </p:pic>
      <p:sp>
        <p:nvSpPr>
          <p:cNvPr id="9" name="TextBox 8">
            <a:extLst>
              <a:ext uri="{FF2B5EF4-FFF2-40B4-BE49-F238E27FC236}">
                <a16:creationId xmlns:a16="http://schemas.microsoft.com/office/drawing/2014/main" id="{F0697D26-B7B5-C9E8-2EB7-07DC2B73DF9C}"/>
              </a:ext>
            </a:extLst>
          </p:cNvPr>
          <p:cNvSpPr txBox="1"/>
          <p:nvPr/>
        </p:nvSpPr>
        <p:spPr>
          <a:xfrm>
            <a:off x="459544" y="440749"/>
            <a:ext cx="6390860" cy="369332"/>
          </a:xfrm>
          <a:prstGeom prst="rect">
            <a:avLst/>
          </a:prstGeom>
          <a:noFill/>
        </p:spPr>
        <p:txBody>
          <a:bodyPr wrap="square">
            <a:spAutoFit/>
          </a:bodyPr>
          <a:lstStyle/>
          <a:p>
            <a:r>
              <a:rPr lang="en-ZA" dirty="0">
                <a:solidFill>
                  <a:schemeClr val="bg1"/>
                </a:solidFill>
              </a:rPr>
              <a:t>Points awarded for Specific Goals - Continue </a:t>
            </a:r>
          </a:p>
        </p:txBody>
      </p:sp>
      <p:sp>
        <p:nvSpPr>
          <p:cNvPr id="2" name="TextBox 1">
            <a:extLst>
              <a:ext uri="{FF2B5EF4-FFF2-40B4-BE49-F238E27FC236}">
                <a16:creationId xmlns:a16="http://schemas.microsoft.com/office/drawing/2014/main" id="{CED38B3F-9083-D395-26B1-30753D0729CC}"/>
              </a:ext>
            </a:extLst>
          </p:cNvPr>
          <p:cNvSpPr txBox="1"/>
          <p:nvPr/>
        </p:nvSpPr>
        <p:spPr>
          <a:xfrm>
            <a:off x="542933" y="5557614"/>
            <a:ext cx="7712546" cy="646331"/>
          </a:xfrm>
          <a:prstGeom prst="rect">
            <a:avLst/>
          </a:prstGeom>
          <a:noFill/>
        </p:spPr>
        <p:txBody>
          <a:bodyPr wrap="square">
            <a:spAutoFit/>
          </a:bodyPr>
          <a:lstStyle/>
          <a:p>
            <a:r>
              <a:rPr lang="en-ZA" dirty="0">
                <a:solidFill>
                  <a:schemeClr val="bg1"/>
                </a:solidFill>
              </a:rPr>
              <a:t>Refer to </a:t>
            </a:r>
            <a:r>
              <a:rPr lang="en-ZA" b="1" dirty="0">
                <a:solidFill>
                  <a:schemeClr val="bg1"/>
                </a:solidFill>
              </a:rPr>
              <a:t>Schedule F.4 </a:t>
            </a:r>
            <a:r>
              <a:rPr lang="en-ZA" dirty="0">
                <a:solidFill>
                  <a:schemeClr val="bg1"/>
                </a:solidFill>
              </a:rPr>
              <a:t>- Preference points claim form in terms of the preferential procurement regulations 2022 (</a:t>
            </a:r>
            <a:r>
              <a:rPr lang="en-ZA" i="1" dirty="0">
                <a:solidFill>
                  <a:schemeClr val="bg1"/>
                </a:solidFill>
              </a:rPr>
              <a:t>p.170</a:t>
            </a:r>
            <a:r>
              <a:rPr lang="en-ZA" dirty="0">
                <a:solidFill>
                  <a:schemeClr val="bg1"/>
                </a:solidFill>
              </a:rPr>
              <a:t>) for document submission details. </a:t>
            </a:r>
          </a:p>
        </p:txBody>
      </p:sp>
    </p:spTree>
    <p:extLst>
      <p:ext uri="{BB962C8B-B14F-4D97-AF65-F5344CB8AC3E}">
        <p14:creationId xmlns:p14="http://schemas.microsoft.com/office/powerpoint/2010/main" val="12323265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B9E66E-2E34-7523-DFA6-49FE18C17A90}"/>
              </a:ext>
            </a:extLst>
          </p:cNvPr>
          <p:cNvPicPr>
            <a:picLocks noChangeAspect="1"/>
          </p:cNvPicPr>
          <p:nvPr/>
        </p:nvPicPr>
        <p:blipFill>
          <a:blip r:embed="rId2"/>
          <a:stretch>
            <a:fillRect/>
          </a:stretch>
        </p:blipFill>
        <p:spPr>
          <a:xfrm>
            <a:off x="1974772" y="533149"/>
            <a:ext cx="5654530" cy="5791702"/>
          </a:xfrm>
          <a:prstGeom prst="rect">
            <a:avLst/>
          </a:prstGeom>
        </p:spPr>
      </p:pic>
    </p:spTree>
    <p:extLst>
      <p:ext uri="{BB962C8B-B14F-4D97-AF65-F5344CB8AC3E}">
        <p14:creationId xmlns:p14="http://schemas.microsoft.com/office/powerpoint/2010/main" val="15193909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E127622-FE12-4B6D-3795-C9276D0E68BE}"/>
              </a:ext>
            </a:extLst>
          </p:cNvPr>
          <p:cNvPicPr>
            <a:picLocks noChangeAspect="1"/>
          </p:cNvPicPr>
          <p:nvPr/>
        </p:nvPicPr>
        <p:blipFill>
          <a:blip r:embed="rId2"/>
          <a:stretch>
            <a:fillRect/>
          </a:stretch>
        </p:blipFill>
        <p:spPr>
          <a:xfrm>
            <a:off x="395542" y="453538"/>
            <a:ext cx="7943389" cy="5130999"/>
          </a:xfrm>
          <a:prstGeom prst="rect">
            <a:avLst/>
          </a:prstGeom>
        </p:spPr>
      </p:pic>
      <p:sp>
        <p:nvSpPr>
          <p:cNvPr id="6" name="TextBox 5">
            <a:extLst>
              <a:ext uri="{FF2B5EF4-FFF2-40B4-BE49-F238E27FC236}">
                <a16:creationId xmlns:a16="http://schemas.microsoft.com/office/drawing/2014/main" id="{46047FE9-F718-7159-48EC-CB243A50C2B3}"/>
              </a:ext>
            </a:extLst>
          </p:cNvPr>
          <p:cNvSpPr txBox="1"/>
          <p:nvPr/>
        </p:nvSpPr>
        <p:spPr>
          <a:xfrm>
            <a:off x="8345892" y="2355011"/>
            <a:ext cx="3450566" cy="830997"/>
          </a:xfrm>
          <a:prstGeom prst="rect">
            <a:avLst/>
          </a:prstGeom>
          <a:noFill/>
        </p:spPr>
        <p:txBody>
          <a:bodyPr wrap="square" rtlCol="0">
            <a:spAutoFit/>
          </a:bodyPr>
          <a:lstStyle/>
          <a:p>
            <a:r>
              <a:rPr lang="en-ZA" sz="1600" dirty="0">
                <a:solidFill>
                  <a:schemeClr val="bg1"/>
                </a:solidFill>
              </a:rPr>
              <a:t>Annexure A2 : Air Insulated switchgear </a:t>
            </a:r>
          </a:p>
          <a:p>
            <a:endParaRPr lang="en-ZA" sz="1600" dirty="0">
              <a:solidFill>
                <a:schemeClr val="bg1"/>
              </a:solidFill>
            </a:endParaRPr>
          </a:p>
          <a:p>
            <a:r>
              <a:rPr lang="en-ZA" sz="1600" dirty="0">
                <a:solidFill>
                  <a:schemeClr val="bg1"/>
                </a:solidFill>
              </a:rPr>
              <a:t>Annexure A3: Gas Insulation switchgear </a:t>
            </a:r>
          </a:p>
        </p:txBody>
      </p:sp>
    </p:spTree>
    <p:extLst>
      <p:ext uri="{BB962C8B-B14F-4D97-AF65-F5344CB8AC3E}">
        <p14:creationId xmlns:p14="http://schemas.microsoft.com/office/powerpoint/2010/main" val="17149871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55CE7-10FC-4D45-215B-A26900330F7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C2547D5-30CB-C1BA-E13C-686F15076046}"/>
              </a:ext>
            </a:extLst>
          </p:cNvPr>
          <p:cNvPicPr>
            <a:picLocks noChangeAspect="1"/>
          </p:cNvPicPr>
          <p:nvPr/>
        </p:nvPicPr>
        <p:blipFill>
          <a:blip r:embed="rId2"/>
          <a:stretch>
            <a:fillRect/>
          </a:stretch>
        </p:blipFill>
        <p:spPr>
          <a:xfrm>
            <a:off x="2813528" y="381523"/>
            <a:ext cx="4725209" cy="6094953"/>
          </a:xfrm>
          <a:prstGeom prst="rect">
            <a:avLst/>
          </a:prstGeom>
        </p:spPr>
      </p:pic>
    </p:spTree>
    <p:extLst>
      <p:ext uri="{BB962C8B-B14F-4D97-AF65-F5344CB8AC3E}">
        <p14:creationId xmlns:p14="http://schemas.microsoft.com/office/powerpoint/2010/main" val="19182090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4509B-525A-1750-AE7E-3D298259849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91312F4-E8D4-4C77-BAE0-8B3034865A13}"/>
              </a:ext>
            </a:extLst>
          </p:cNvPr>
          <p:cNvPicPr>
            <a:picLocks noChangeAspect="1"/>
          </p:cNvPicPr>
          <p:nvPr/>
        </p:nvPicPr>
        <p:blipFill>
          <a:blip r:embed="rId2"/>
          <a:stretch>
            <a:fillRect/>
          </a:stretch>
        </p:blipFill>
        <p:spPr>
          <a:xfrm>
            <a:off x="548591" y="468781"/>
            <a:ext cx="5319723" cy="5776744"/>
          </a:xfrm>
          <a:prstGeom prst="rect">
            <a:avLst/>
          </a:prstGeom>
        </p:spPr>
      </p:pic>
      <p:sp>
        <p:nvSpPr>
          <p:cNvPr id="4" name="TextBox 3">
            <a:extLst>
              <a:ext uri="{FF2B5EF4-FFF2-40B4-BE49-F238E27FC236}">
                <a16:creationId xmlns:a16="http://schemas.microsoft.com/office/drawing/2014/main" id="{E1E97E9C-1ED9-245F-2E3D-3FBDFF716BCE}"/>
              </a:ext>
            </a:extLst>
          </p:cNvPr>
          <p:cNvSpPr txBox="1"/>
          <p:nvPr/>
        </p:nvSpPr>
        <p:spPr>
          <a:xfrm>
            <a:off x="6782300" y="2367013"/>
            <a:ext cx="5409700" cy="923330"/>
          </a:xfrm>
          <a:prstGeom prst="rect">
            <a:avLst/>
          </a:prstGeom>
          <a:noFill/>
        </p:spPr>
        <p:txBody>
          <a:bodyPr wrap="square" rtlCol="0">
            <a:spAutoFit/>
          </a:bodyPr>
          <a:lstStyle/>
          <a:p>
            <a:r>
              <a:rPr lang="en-ZA" dirty="0">
                <a:solidFill>
                  <a:schemeClr val="bg1"/>
                </a:solidFill>
              </a:rPr>
              <a:t>Annexure D2 : Air Insulated Switchgear </a:t>
            </a:r>
          </a:p>
          <a:p>
            <a:endParaRPr lang="en-ZA" dirty="0">
              <a:solidFill>
                <a:schemeClr val="bg1"/>
              </a:solidFill>
            </a:endParaRPr>
          </a:p>
          <a:p>
            <a:r>
              <a:rPr lang="en-ZA" dirty="0">
                <a:solidFill>
                  <a:schemeClr val="bg1"/>
                </a:solidFill>
              </a:rPr>
              <a:t>Annexure D3 : Gas Insulated Switchgear </a:t>
            </a:r>
          </a:p>
        </p:txBody>
      </p:sp>
    </p:spTree>
    <p:extLst>
      <p:ext uri="{BB962C8B-B14F-4D97-AF65-F5344CB8AC3E}">
        <p14:creationId xmlns:p14="http://schemas.microsoft.com/office/powerpoint/2010/main" val="24735966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20E694-BE58-413E-A4D2-E7521031DECC}"/>
            </a:ext>
          </a:extLst>
        </p:cNvPr>
        <p:cNvGrpSpPr/>
        <p:nvPr/>
      </p:nvGrpSpPr>
      <p:grpSpPr>
        <a:xfrm>
          <a:off x="0" y="0"/>
          <a:ext cx="0" cy="0"/>
          <a:chOff x="0" y="0"/>
          <a:chExt cx="0" cy="0"/>
        </a:xfrm>
      </p:grpSpPr>
    </p:spTree>
    <p:extLst>
      <p:ext uri="{BB962C8B-B14F-4D97-AF65-F5344CB8AC3E}">
        <p14:creationId xmlns:p14="http://schemas.microsoft.com/office/powerpoint/2010/main" val="2526497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B7A2C2-AB86-4C4A-B814-F462CF8ED519}"/>
              </a:ext>
            </a:extLst>
          </p:cNvPr>
          <p:cNvSpPr>
            <a:spLocks noGrp="1"/>
          </p:cNvSpPr>
          <p:nvPr>
            <p:ph type="body" sz="quarter" idx="15"/>
          </p:nvPr>
        </p:nvSpPr>
        <p:spPr>
          <a:xfrm>
            <a:off x="587101" y="615634"/>
            <a:ext cx="8090621" cy="372836"/>
          </a:xfrm>
        </p:spPr>
        <p:txBody>
          <a:bodyPr/>
          <a:lstStyle/>
          <a:p>
            <a:r>
              <a:rPr lang="en-ZA" dirty="0"/>
              <a:t>Procurement Procedures </a:t>
            </a:r>
          </a:p>
        </p:txBody>
      </p:sp>
      <p:sp>
        <p:nvSpPr>
          <p:cNvPr id="5" name="TextBox 4">
            <a:extLst>
              <a:ext uri="{FF2B5EF4-FFF2-40B4-BE49-F238E27FC236}">
                <a16:creationId xmlns:a16="http://schemas.microsoft.com/office/drawing/2014/main" id="{A9A5CEEF-00BC-AE58-0847-12100B93FA2C}"/>
              </a:ext>
            </a:extLst>
          </p:cNvPr>
          <p:cNvSpPr txBox="1"/>
          <p:nvPr/>
        </p:nvSpPr>
        <p:spPr>
          <a:xfrm>
            <a:off x="587101" y="1161077"/>
            <a:ext cx="10696250" cy="2677656"/>
          </a:xfrm>
          <a:prstGeom prst="rect">
            <a:avLst/>
          </a:prstGeom>
          <a:noFill/>
        </p:spPr>
        <p:txBody>
          <a:bodyPr wrap="square">
            <a:spAutoFit/>
          </a:bodyPr>
          <a:lstStyle/>
          <a:p>
            <a:pPr algn="just">
              <a:buNone/>
            </a:pPr>
            <a:r>
              <a:rPr lang="en-GB"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2.1.5.1	General</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ZA"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Unless otherwise stated in the Conditions of Tender, a contract will be concluded with the tenderer who scores the highest number of tender adjudication points.</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ZA"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ZA"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The Employer intends to appoint two (2) contractors per work category, namely the MAIN contractor (the highest ranked tenderer (“the winner”) and in addition the ALTERNATIVE contractor for the allocation of work on a “winner-takes-all” basis, but reserves the right to appoint fewer tenderers, or not to appoint a winner and/or alternative tenderer at all, for a work category. The alternative contractor will be appointed in the event the main contractor defaults, refuses to do the work or has capacity constraints during the contract period. A notice period of 5 working days will be given before the alternative contractor will be required to commence with services in terms of the specification and conditions of tender and contract.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ZA"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ZA"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ZA"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The contract period shall be for a period of 36 months from the commencement date of the contract.</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501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D3370FB-B658-0FE3-F7F7-A75FEF5E667A}"/>
              </a:ext>
            </a:extLst>
          </p:cNvPr>
          <p:cNvSpPr txBox="1"/>
          <p:nvPr/>
        </p:nvSpPr>
        <p:spPr>
          <a:xfrm>
            <a:off x="332117" y="495848"/>
            <a:ext cx="11072003" cy="4524315"/>
          </a:xfrm>
          <a:prstGeom prst="rect">
            <a:avLst/>
          </a:prstGeom>
          <a:noFill/>
        </p:spPr>
        <p:txBody>
          <a:bodyPr wrap="square">
            <a:spAutoFit/>
          </a:bodyPr>
          <a:lstStyle/>
          <a:p>
            <a:pPr algn="just">
              <a:buNone/>
            </a:pPr>
            <a:r>
              <a:rPr lang="en-GB"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2.1.7 CCT Supplier Database Registration</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Tenderers are required to be registered on the CCT Supplier Database as a service provider. Tenderers must register as such upon being requested to do so in writing and within the period contained in such a request, failing which no orders can be raised or payments processed from the resulting contract.  In the case of Joint Venture partnerships this requirement will apply individually to each party of the Joint Venture.</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Tenderers who wish to register on the CCT’s Supplier Database may collect registration forms from the Supplier Management Unit located within the Supplier Management / Registration Office, 2</a:t>
            </a:r>
            <a:r>
              <a:rPr lang="en-GB" sz="1200" baseline="30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nd</a:t>
            </a: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Floor (Concourse Level), Civic Centre, 12 Hertzog Boulevard, Cape Town (Tel 021 400 9242/3/4/5). Registration forms and related information are also available on the CCT’s website </a:t>
            </a:r>
            <a:r>
              <a:rPr lang="en-GB" sz="1200"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hlinkClick r:id="rId2">
                  <a:extLst>
                    <a:ext uri="{A12FA001-AC4F-418D-AE19-62706E023703}">
                      <ahyp:hlinkClr xmlns:ahyp="http://schemas.microsoft.com/office/drawing/2018/hyperlinkcolor" val="tx"/>
                    </a:ext>
                  </a:extLst>
                </a:hlinkClick>
              </a:rPr>
              <a:t>www.capetown.gov.za</a:t>
            </a: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(follow the Supply Chain Management link to Supplier registration).</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It is each tenderer’s responsibility to keep all the information on the CCT Supplier Database updated.</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p>
          <a:p>
            <a:pPr algn="just">
              <a:buNone/>
            </a:pP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2.1.8 National Treasury Web Based Central Supplier Database (CSD) Registration</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Tenderers are required to be registered on the National Treasury Web Based Central Supplier Database (CSD)</a:t>
            </a:r>
            <a:r>
              <a:rPr lang="en-GB"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as a service provider. Tenderers must register as such upon being requested to do so in writing and within the period contained in such a request, failing which no orders can be raised or payments processed from the resulting contract. In the case of Joint Venture partnerships this requirement will apply individually to each party of the Joint Venture.</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Tenderers who wish to register on the National Treasury Web Based Central Supplier Database (CSD)</a:t>
            </a:r>
            <a:r>
              <a:rPr lang="en-GB"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may do so via the web address </a:t>
            </a:r>
            <a:r>
              <a:rPr lang="en-ZA"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https://secure.csd.gov.za</a:t>
            </a: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It is each tenderer’s responsibility to keep all the information on the National Treasury Web Based Central Supplier Database (CSD)</a:t>
            </a:r>
            <a:r>
              <a:rPr lang="en-GB"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r>
              <a:rPr lang="en-GB"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updated.</a:t>
            </a:r>
            <a:endParaRPr lang="en-ZA" sz="12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4621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7105156-C7DD-4CAC-1C24-D35EB166091B}"/>
              </a:ext>
            </a:extLst>
          </p:cNvPr>
          <p:cNvSpPr>
            <a:spLocks noGrp="1"/>
          </p:cNvSpPr>
          <p:nvPr>
            <p:ph type="body" sz="quarter" idx="15"/>
          </p:nvPr>
        </p:nvSpPr>
        <p:spPr>
          <a:xfrm>
            <a:off x="380067" y="374095"/>
            <a:ext cx="8090621" cy="372836"/>
          </a:xfrm>
        </p:spPr>
        <p:txBody>
          <a:bodyPr/>
          <a:lstStyle/>
          <a:p>
            <a:r>
              <a:rPr lang="en-GB" dirty="0"/>
              <a:t>2.2.1 	</a:t>
            </a:r>
            <a:r>
              <a:rPr lang="en-ZA" dirty="0"/>
              <a:t>Eligibility </a:t>
            </a:r>
            <a:r>
              <a:rPr lang="en-GB" dirty="0"/>
              <a:t>Criteria</a:t>
            </a:r>
            <a:endParaRPr lang="en-ZA" dirty="0"/>
          </a:p>
        </p:txBody>
      </p:sp>
      <p:sp>
        <p:nvSpPr>
          <p:cNvPr id="5" name="TextBox 4">
            <a:extLst>
              <a:ext uri="{FF2B5EF4-FFF2-40B4-BE49-F238E27FC236}">
                <a16:creationId xmlns:a16="http://schemas.microsoft.com/office/drawing/2014/main" id="{8ACA50D9-2309-1E3D-FCDA-D43F29107A71}"/>
              </a:ext>
            </a:extLst>
          </p:cNvPr>
          <p:cNvSpPr txBox="1"/>
          <p:nvPr/>
        </p:nvSpPr>
        <p:spPr>
          <a:xfrm>
            <a:off x="456481" y="1020059"/>
            <a:ext cx="10908101" cy="600164"/>
          </a:xfrm>
          <a:prstGeom prst="rect">
            <a:avLst/>
          </a:prstGeom>
          <a:noFill/>
        </p:spPr>
        <p:txBody>
          <a:bodyPr wrap="square">
            <a:spAutoFit/>
          </a:bodyPr>
          <a:lstStyle/>
          <a:p>
            <a:pPr marL="457200" indent="-457200" algn="just">
              <a:buNone/>
            </a:pP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2.2.1.1 Tenderers are obligated to submit a tender offer that complies in all aspects to the conditions as detailed in this tender document and the Conditions of Tender.  An </a:t>
            </a:r>
            <a:r>
              <a:rPr lang="en-ZA"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acceptable tender must "</a:t>
            </a: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COMPLY IN ALL” aspects with the tender,  Conditions of Tender, all Specifications (i.e., item C.5 below, hereinafter the “Specifications”), pricing instructions herein and the Contract including its conditions. </a:t>
            </a:r>
            <a:endParaRPr lang="en-ZA" sz="11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D6E70D8F-8098-F7BD-922E-30F1FDF93AC3}"/>
              </a:ext>
            </a:extLst>
          </p:cNvPr>
          <p:cNvSpPr txBox="1"/>
          <p:nvPr/>
        </p:nvSpPr>
        <p:spPr>
          <a:xfrm>
            <a:off x="456481" y="1793002"/>
            <a:ext cx="11279037" cy="2585323"/>
          </a:xfrm>
          <a:prstGeom prst="rect">
            <a:avLst/>
          </a:prstGeom>
          <a:noFill/>
        </p:spPr>
        <p:txBody>
          <a:bodyPr wrap="square">
            <a:spAutoFit/>
          </a:bodyPr>
          <a:lstStyle/>
          <a:p>
            <a:pPr algn="just">
              <a:buNone/>
            </a:pP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2.2.1.1.4	 Minimum score for functionality</a:t>
            </a:r>
            <a:endParaRPr lang="en-ZA" sz="11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1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Only those tenders submitted by tenderers who achieve the minimum score for functionality as stated below will be declared responsive.</a:t>
            </a:r>
            <a:endParaRPr lang="en-ZA" sz="11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1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The tender comprises of three (3) work categories and Tenderers may submit offers for all or fewer work categories. Tenderers are not permitted to use the same staff members across multiple work categories. Each work category shall have separate staff resources specific for that work category with the competency requirements specified in the tender. </a:t>
            </a:r>
            <a:endParaRPr lang="en-ZA" sz="11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1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Where a tenderer submits offers for multiple work categories but allocates duplicate staff across categories, the tenderer shall be deemed responsive only for the work category in which unique staff were provided. All  other work categories for which duplicate staff were submitted shall be deemed  non responsive. </a:t>
            </a:r>
            <a:endParaRPr lang="en-ZA" sz="11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1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GB" sz="11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For every work category tendered for, tenderers must submit Schedule F.13 Annexure B : Details of Qualifications and Experience of Staff. </a:t>
            </a:r>
            <a:endParaRPr lang="en-ZA" sz="1100" b="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GB"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0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0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algn="just">
              <a:buNone/>
            </a:pPr>
            <a:r>
              <a:rPr lang="en-GB" sz="1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ZA" sz="10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1991C0C7-55E3-8623-0100-811DD09E1C33}"/>
              </a:ext>
            </a:extLst>
          </p:cNvPr>
          <p:cNvGraphicFramePr>
            <a:graphicFrameLocks noGrp="1"/>
          </p:cNvGraphicFramePr>
          <p:nvPr>
            <p:extLst>
              <p:ext uri="{D42A27DB-BD31-4B8C-83A1-F6EECF244321}">
                <p14:modId xmlns:p14="http://schemas.microsoft.com/office/powerpoint/2010/main" val="587537788"/>
              </p:ext>
            </p:extLst>
          </p:nvPr>
        </p:nvGraphicFramePr>
        <p:xfrm>
          <a:off x="975083" y="4468578"/>
          <a:ext cx="2610810" cy="1112520"/>
        </p:xfrm>
        <a:graphic>
          <a:graphicData uri="http://schemas.openxmlformats.org/drawingml/2006/table">
            <a:tbl>
              <a:tblPr firstRow="1" bandRow="1">
                <a:tableStyleId>{5C22544A-7EE6-4342-B048-85BDC9FD1C3A}</a:tableStyleId>
              </a:tblPr>
              <a:tblGrid>
                <a:gridCol w="458160">
                  <a:extLst>
                    <a:ext uri="{9D8B030D-6E8A-4147-A177-3AD203B41FA5}">
                      <a16:colId xmlns:a16="http://schemas.microsoft.com/office/drawing/2014/main" val="2056879304"/>
                    </a:ext>
                  </a:extLst>
                </a:gridCol>
                <a:gridCol w="2152650">
                  <a:extLst>
                    <a:ext uri="{9D8B030D-6E8A-4147-A177-3AD203B41FA5}">
                      <a16:colId xmlns:a16="http://schemas.microsoft.com/office/drawing/2014/main" val="2733202798"/>
                    </a:ext>
                  </a:extLst>
                </a:gridCol>
              </a:tblGrid>
              <a:tr h="370840">
                <a:tc>
                  <a:txBody>
                    <a:bodyPr/>
                    <a:lstStyle/>
                    <a:p>
                      <a:pPr marL="0" algn="l" defTabSz="914400" rtl="0" eaLnBrk="1" latinLnBrk="0" hangingPunct="1"/>
                      <a:r>
                        <a:rPr lang="en-ZA" sz="1400" b="0" kern="1200" dirty="0">
                          <a:solidFill>
                            <a:schemeClr val="bg1"/>
                          </a:solidFill>
                          <a:latin typeface="+mn-lt"/>
                          <a:ea typeface="+mn-ea"/>
                          <a:cs typeface="+mn-cs"/>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ZA" sz="1400" b="0" kern="1200" dirty="0">
                          <a:solidFill>
                            <a:schemeClr val="bg1"/>
                          </a:solidFill>
                          <a:latin typeface="+mn-lt"/>
                          <a:ea typeface="+mn-ea"/>
                          <a:cs typeface="+mn-cs"/>
                        </a:rPr>
                        <a:t>Oil Insulated Switchgear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48915846"/>
                  </a:ext>
                </a:extLst>
              </a:tr>
              <a:tr h="370840">
                <a:tc>
                  <a:txBody>
                    <a:bodyPr/>
                    <a:lstStyle/>
                    <a:p>
                      <a:pPr marL="0" algn="l" defTabSz="914400" rtl="0" eaLnBrk="1" latinLnBrk="0" hangingPunct="1"/>
                      <a:r>
                        <a:rPr lang="en-ZA" sz="1400" b="0" kern="1200" dirty="0">
                          <a:solidFill>
                            <a:schemeClr val="bg1"/>
                          </a:solidFill>
                          <a:latin typeface="+mn-lt"/>
                          <a:ea typeface="+mn-ea"/>
                          <a:cs typeface="+mn-cs"/>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ZA" sz="1400" b="0" kern="1200" dirty="0">
                          <a:solidFill>
                            <a:schemeClr val="bg1"/>
                          </a:solidFill>
                          <a:latin typeface="+mn-lt"/>
                          <a:ea typeface="+mn-ea"/>
                          <a:cs typeface="+mn-cs"/>
                        </a:rPr>
                        <a:t>Air Insulated Switchgear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201179"/>
                  </a:ext>
                </a:extLst>
              </a:tr>
              <a:tr h="370840">
                <a:tc>
                  <a:txBody>
                    <a:bodyPr/>
                    <a:lstStyle/>
                    <a:p>
                      <a:r>
                        <a:rPr lang="en-ZA" sz="1400" b="0" dirty="0">
                          <a:solidFill>
                            <a:schemeClr val="bg1"/>
                          </a:solidFill>
                        </a:rPr>
                        <a:t>3.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ZA" sz="1400" b="0" dirty="0">
                          <a:solidFill>
                            <a:schemeClr val="bg1"/>
                          </a:solidFill>
                        </a:rPr>
                        <a:t>Gas Insulated Switchgear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97910901"/>
                  </a:ext>
                </a:extLst>
              </a:tr>
            </a:tbl>
          </a:graphicData>
        </a:graphic>
      </p:graphicFrame>
      <p:sp>
        <p:nvSpPr>
          <p:cNvPr id="9" name="TextBox 8">
            <a:extLst>
              <a:ext uri="{FF2B5EF4-FFF2-40B4-BE49-F238E27FC236}">
                <a16:creationId xmlns:a16="http://schemas.microsoft.com/office/drawing/2014/main" id="{9F26168D-4A8B-DDA8-1564-32AA2F366B4C}"/>
              </a:ext>
            </a:extLst>
          </p:cNvPr>
          <p:cNvSpPr txBox="1"/>
          <p:nvPr/>
        </p:nvSpPr>
        <p:spPr>
          <a:xfrm>
            <a:off x="862580" y="4008993"/>
            <a:ext cx="2610810" cy="369332"/>
          </a:xfrm>
          <a:prstGeom prst="rect">
            <a:avLst/>
          </a:prstGeom>
          <a:noFill/>
        </p:spPr>
        <p:txBody>
          <a:bodyPr wrap="square" rtlCol="0">
            <a:spAutoFit/>
          </a:bodyPr>
          <a:lstStyle/>
          <a:p>
            <a:r>
              <a:rPr lang="en-ZA" dirty="0">
                <a:solidFill>
                  <a:schemeClr val="bg1"/>
                </a:solidFill>
              </a:rPr>
              <a:t>Work Categories : </a:t>
            </a:r>
          </a:p>
        </p:txBody>
      </p:sp>
    </p:spTree>
    <p:extLst>
      <p:ext uri="{BB962C8B-B14F-4D97-AF65-F5344CB8AC3E}">
        <p14:creationId xmlns:p14="http://schemas.microsoft.com/office/powerpoint/2010/main" val="905704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EA6CFF4-AC29-7F9A-E10E-5FD4E0426EFC}"/>
              </a:ext>
            </a:extLst>
          </p:cNvPr>
          <p:cNvPicPr>
            <a:picLocks noChangeAspect="1"/>
          </p:cNvPicPr>
          <p:nvPr/>
        </p:nvPicPr>
        <p:blipFill>
          <a:blip r:embed="rId2"/>
          <a:stretch>
            <a:fillRect/>
          </a:stretch>
        </p:blipFill>
        <p:spPr>
          <a:xfrm>
            <a:off x="163750" y="75253"/>
            <a:ext cx="11882475" cy="6623721"/>
          </a:xfrm>
          <a:prstGeom prst="rect">
            <a:avLst/>
          </a:prstGeom>
        </p:spPr>
      </p:pic>
    </p:spTree>
    <p:extLst>
      <p:ext uri="{BB962C8B-B14F-4D97-AF65-F5344CB8AC3E}">
        <p14:creationId xmlns:p14="http://schemas.microsoft.com/office/powerpoint/2010/main" val="23008272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CE4DBC-36FB-90A9-0CC5-FAF9AD4468C3}"/>
              </a:ext>
            </a:extLst>
          </p:cNvPr>
          <p:cNvSpPr>
            <a:spLocks noGrp="1"/>
          </p:cNvSpPr>
          <p:nvPr>
            <p:ph type="body" sz="quarter" idx="15"/>
          </p:nvPr>
        </p:nvSpPr>
        <p:spPr/>
        <p:txBody>
          <a:bodyPr/>
          <a:lstStyle/>
          <a:p>
            <a:endParaRPr lang="en-ZA"/>
          </a:p>
        </p:txBody>
      </p:sp>
      <p:sp>
        <p:nvSpPr>
          <p:cNvPr id="3" name="Text Placeholder 2">
            <a:extLst>
              <a:ext uri="{FF2B5EF4-FFF2-40B4-BE49-F238E27FC236}">
                <a16:creationId xmlns:a16="http://schemas.microsoft.com/office/drawing/2014/main" id="{318E2C5E-39B9-C6EB-2689-325808BF47DC}"/>
              </a:ext>
            </a:extLst>
          </p:cNvPr>
          <p:cNvSpPr>
            <a:spLocks noGrp="1"/>
          </p:cNvSpPr>
          <p:nvPr>
            <p:ph type="body" sz="quarter" idx="16"/>
          </p:nvPr>
        </p:nvSpPr>
        <p:spPr/>
        <p:txBody>
          <a:bodyPr/>
          <a:lstStyle/>
          <a:p>
            <a:endParaRPr lang="en-ZA"/>
          </a:p>
        </p:txBody>
      </p:sp>
      <p:pic>
        <p:nvPicPr>
          <p:cNvPr id="5" name="Picture 4">
            <a:extLst>
              <a:ext uri="{FF2B5EF4-FFF2-40B4-BE49-F238E27FC236}">
                <a16:creationId xmlns:a16="http://schemas.microsoft.com/office/drawing/2014/main" id="{4260A666-33F2-9202-AD59-782568ED40EC}"/>
              </a:ext>
            </a:extLst>
          </p:cNvPr>
          <p:cNvPicPr>
            <a:picLocks noChangeAspect="1"/>
          </p:cNvPicPr>
          <p:nvPr/>
        </p:nvPicPr>
        <p:blipFill>
          <a:blip r:embed="rId2"/>
          <a:stretch>
            <a:fillRect/>
          </a:stretch>
        </p:blipFill>
        <p:spPr>
          <a:xfrm>
            <a:off x="175440" y="153211"/>
            <a:ext cx="11807010" cy="6551578"/>
          </a:xfrm>
          <a:prstGeom prst="rect">
            <a:avLst/>
          </a:prstGeom>
        </p:spPr>
      </p:pic>
    </p:spTree>
    <p:extLst>
      <p:ext uri="{BB962C8B-B14F-4D97-AF65-F5344CB8AC3E}">
        <p14:creationId xmlns:p14="http://schemas.microsoft.com/office/powerpoint/2010/main" val="11303690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BB3ED1107542B4CBD471CEE52278F12" ma:contentTypeVersion="9" ma:contentTypeDescription="Create a new document." ma:contentTypeScope="" ma:versionID="7062fc83d3583cca28f5aaab7d3403e0">
  <xsd:schema xmlns:xsd="http://www.w3.org/2001/XMLSchema" xmlns:xs="http://www.w3.org/2001/XMLSchema" xmlns:p="http://schemas.microsoft.com/office/2006/metadata/properties" xmlns:ns2="cb086360-412c-4766-bfe0-51dd77934069" targetNamespace="http://schemas.microsoft.com/office/2006/metadata/properties" ma:root="true" ma:fieldsID="d1db6dcbe3812fd1892cc16e1d9765af" ns2:_="">
    <xsd:import namespace="cb086360-412c-4766-bfe0-51dd779340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086360-412c-4766-bfe0-51dd779340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E12F3AE-96B2-41C0-A290-C8EDF0F0AE6C}">
  <ds:schemaRefs>
    <ds:schemaRef ds:uri="http://schemas.microsoft.com/sharepoint/v3/contenttype/forms"/>
  </ds:schemaRefs>
</ds:datastoreItem>
</file>

<file path=customXml/itemProps2.xml><?xml version="1.0" encoding="utf-8"?>
<ds:datastoreItem xmlns:ds="http://schemas.openxmlformats.org/officeDocument/2006/customXml" ds:itemID="{5252FA8B-991E-48CC-A142-8129C13A39F6}"/>
</file>

<file path=customXml/itemProps3.xml><?xml version="1.0" encoding="utf-8"?>
<ds:datastoreItem xmlns:ds="http://schemas.openxmlformats.org/officeDocument/2006/customXml" ds:itemID="{5734722F-7F85-4C54-8BBD-A106A075A8D0}">
  <ds:schemaRefs>
    <ds:schemaRef ds:uri="7b7b3c64-1407-434e-a738-a8c3f458c510"/>
    <ds:schemaRef ds:uri="http://schemas.openxmlformats.org/package/2006/metadata/core-properties"/>
    <ds:schemaRef ds:uri="http://schemas.microsoft.com/office/2006/documentManagement/types"/>
    <ds:schemaRef ds:uri="http://www.w3.org/XML/1998/namespace"/>
    <ds:schemaRef ds:uri="http://purl.org/dc/elements/1.1/"/>
    <ds:schemaRef ds:uri="http://purl.org/dc/terms/"/>
    <ds:schemaRef ds:uri="http://schemas.microsoft.com/office/infopath/2007/PartnerControls"/>
    <ds:schemaRef ds:uri="http://schemas.microsoft.com/office/2006/metadata/properties"/>
    <ds:schemaRef ds:uri="http://purl.org/dc/dcmitype/"/>
    <ds:schemaRef ds:uri="0fd6eac4-ec82-4b06-a811-e83a9c76424a"/>
    <ds:schemaRef ds:uri="http://schemas.microsoft.com/sharepoint/v4"/>
    <ds:schemaRef ds:uri="bae4ca34-b93b-452c-8826-66aaaee445b0"/>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28712</TotalTime>
  <Words>5289</Words>
  <Application>Microsoft Office PowerPoint</Application>
  <PresentationFormat>Widescreen</PresentationFormat>
  <Paragraphs>414</Paragraphs>
  <Slides>46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Aptos</vt:lpstr>
      <vt:lpstr>Arial</vt:lpstr>
      <vt:lpstr>Calibri</vt:lpstr>
      <vt:lpstr>Calibri Light</vt:lpstr>
      <vt:lpstr>Century Gothic</vt:lpstr>
      <vt:lpstr>CIDFont+F1</vt:lpstr>
      <vt:lpstr>CIDFont+F2</vt:lpstr>
      <vt:lpstr>Office Theme</vt:lpstr>
      <vt:lpstr>12 JUNE 2026 @ 10:00 MS TEAMS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of Cape Town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Lester Naik</dc:creator>
  <cp:lastModifiedBy>Juandre Coetzee</cp:lastModifiedBy>
  <cp:revision>37</cp:revision>
  <dcterms:created xsi:type="dcterms:W3CDTF">2025-06-17T07:05:04Z</dcterms:created>
  <dcterms:modified xsi:type="dcterms:W3CDTF">2026-06-12T09:06:07Z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0x0101002BB3ED1107542B4CBD471CEE52278F12</vt:lpwstr>
  </property>
  <property fmtid="{D5CDD505-2E9C-101B-9397-08002B2CF9AE}" pid="3" name="TaxKeyword">
    <vt:lpwstr/>
  </property>
  <property fmtid="{D5CDD505-2E9C-101B-9397-08002B2CF9AE}" pid="4" name="COCTDocumentCampaign">
    <vt:lpwstr/>
  </property>
  <property fmtid="{D5CDD505-2E9C-101B-9397-08002B2CF9AE}" pid="5" name="COCTDocumentCategories">
    <vt:lpwstr>117;#General Form|ec8105c2-5218-429a-b480-0188baaa051d</vt:lpwstr>
  </property>
  <property fmtid="{D5CDD505-2E9C-101B-9397-08002B2CF9AE}" pid="6" name="COCTDocumentProject">
    <vt:lpwstr/>
  </property>
  <property fmtid="{D5CDD505-2E9C-101B-9397-08002B2CF9AE}" pid="7" name="COCTDocumentManagedKeywords">
    <vt:lpwstr/>
  </property>
  <property fmtid="{D5CDD505-2E9C-101B-9397-08002B2CF9AE}" pid="8" name="COCTDocumentFamilies">
    <vt:lpwstr>116;#Forms - General|d64af8e6-47eb-4855-acff-8f1d0f4aac28</vt:lpwstr>
  </property>
  <property fmtid="{D5CDD505-2E9C-101B-9397-08002B2CF9AE}" pid="9" name="COCTDocumentDepartment">
    <vt:lpwstr>9;#Communications|2a0b5e7d-b543-4a07-a336-24d7e03fe9dd</vt:lpwstr>
  </property>
  <property fmtid="{D5CDD505-2E9C-101B-9397-08002B2CF9AE}" pid="10" name="COCTDocumentDirectorate">
    <vt:lpwstr>8;#FUTURE PLANNING AND RESILIENCE|294afc9f-3b8b-45d3-baca-2c63019fd3f0</vt:lpwstr>
  </property>
  <property fmtid="{D5CDD505-2E9C-101B-9397-08002B2CF9AE}" pid="11" name="COCTDocumentOwner">
    <vt:lpwstr>1;#Digital Communication|f97aba4b-fdfd-4a1a-85f7-a97a55e0e46a</vt:lpwstr>
  </property>
  <property fmtid="{D5CDD505-2E9C-101B-9397-08002B2CF9AE}" pid="12" name="COCTDocumentThemes">
    <vt:lpwstr/>
  </property>
  <property fmtid="{D5CDD505-2E9C-101B-9397-08002B2CF9AE}" pid="13" name="_docset_NoMedatataSyncRequired">
    <vt:lpwstr>False</vt:lpwstr>
  </property>
</Properties>
</file>