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2" r:id="rId6"/>
  </p:sldMasterIdLst>
  <p:notesMasterIdLst>
    <p:notesMasterId r:id="rId11"/>
  </p:notesMasterIdLst>
  <p:sldIdLst>
    <p:sldId id="308" r:id="rId7"/>
    <p:sldId id="1420" r:id="rId8"/>
    <p:sldId id="1637155506" r:id="rId9"/>
    <p:sldId id="163715550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6AA"/>
    <a:srgbClr val="ACC3C3"/>
    <a:srgbClr val="E4BC7F"/>
    <a:srgbClr val="C2C382"/>
    <a:srgbClr val="CA9987"/>
    <a:srgbClr val="B49180"/>
    <a:srgbClr val="82A5A5"/>
    <a:srgbClr val="D69B40"/>
    <a:srgbClr val="A3A543"/>
    <a:srgbClr val="B06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2025/05/30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F4CC-8DC4-7B7A-39C5-262F5C87F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144544"/>
            <a:ext cx="12191995" cy="2464129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18049" y="1404737"/>
            <a:ext cx="7117690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18050" y="2924226"/>
            <a:ext cx="7117689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8049" y="3527025"/>
            <a:ext cx="711769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25F6DC-490B-FE96-3826-453FA05719BC}"/>
              </a:ext>
            </a:extLst>
          </p:cNvPr>
          <p:cNvSpPr/>
          <p:nvPr userDrawn="1"/>
        </p:nvSpPr>
        <p:spPr>
          <a:xfrm>
            <a:off x="504232" y="3817647"/>
            <a:ext cx="1533524" cy="1516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ADFDE-56B9-04C2-BCE2-05120032D0A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4232" y="1784299"/>
            <a:ext cx="3937000" cy="35687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6C2D1BC-19FC-6DDD-3EE5-86D738105E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0139" y="1921224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6E0838-0F9B-EF5D-E73C-CAF299B03244}"/>
              </a:ext>
            </a:extLst>
          </p:cNvPr>
          <p:cNvSpPr/>
          <p:nvPr userDrawn="1"/>
        </p:nvSpPr>
        <p:spPr>
          <a:xfrm>
            <a:off x="329249" y="3610137"/>
            <a:ext cx="2044699" cy="2044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1">
            <a:extLst>
              <a:ext uri="{FF2B5EF4-FFF2-40B4-BE49-F238E27FC236}">
                <a16:creationId xmlns:a16="http://schemas.microsoft.com/office/drawing/2014/main" id="{71ABA184-90EF-886D-01F7-8ED79E7BB0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138" y="3684749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17B6E-DCAF-E329-82FA-A9666987E5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202" y="3610137"/>
            <a:ext cx="2260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4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C3906-7D26-F847-D210-DC8F472D4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291" y="1463747"/>
            <a:ext cx="3937000" cy="35687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8" y="16006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DBF5CF-E6CC-1A85-FDB1-B49B23179B88}"/>
              </a:ext>
            </a:extLst>
          </p:cNvPr>
          <p:cNvSpPr/>
          <p:nvPr userDrawn="1"/>
        </p:nvSpPr>
        <p:spPr>
          <a:xfrm>
            <a:off x="672308" y="3289585"/>
            <a:ext cx="2044699" cy="2044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38" y="2867097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7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38781-E333-E871-DE61-8750EF6EE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89585"/>
            <a:ext cx="2260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3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575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9" y="2241801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4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1331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3.png"/><Relationship Id="rId5" Type="http://schemas.openxmlformats.org/officeDocument/2006/relationships/theme" Target="../theme/theme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2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394285-7F8F-217D-C4F3-CDA987C0E7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15492" y="531812"/>
            <a:ext cx="1841500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7E6BEC-D482-0901-2316-95D508893F8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5" y="441730"/>
            <a:ext cx="1749543" cy="4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B619409D-E657-F8EF-6768-89EA45985221}"/>
              </a:ext>
            </a:extLst>
          </p:cNvPr>
          <p:cNvSpPr txBox="1"/>
          <p:nvPr userDrawn="1"/>
        </p:nvSpPr>
        <p:spPr>
          <a:xfrm>
            <a:off x="228815" y="152171"/>
            <a:ext cx="1911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rgbClr val="0038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partnership with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66A82E-2CA2-0BBB-B6D5-7783C1385D0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98" y="6273795"/>
            <a:ext cx="1494155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9B6C00-1054-2E3C-47EA-23DA27F96A7D}"/>
              </a:ext>
            </a:extLst>
          </p:cNvPr>
          <p:cNvSpPr txBox="1"/>
          <p:nvPr userDrawn="1"/>
        </p:nvSpPr>
        <p:spPr>
          <a:xfrm>
            <a:off x="361681" y="6356350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US" sz="1100" dirty="0"/>
              <a:t>In partnership with</a:t>
            </a:r>
            <a:endParaRPr lang="en-ZA" sz="1100" dirty="0" err="1"/>
          </a:p>
        </p:txBody>
      </p: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4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2C42-D751-76B7-5228-EB4345B99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2139" y="1911285"/>
            <a:ext cx="6018331" cy="676275"/>
          </a:xfrm>
        </p:spPr>
        <p:txBody>
          <a:bodyPr/>
          <a:lstStyle/>
          <a:p>
            <a:r>
              <a:rPr lang="en-US" altLang="en-US" sz="2800" b="1" dirty="0"/>
              <a:t>OHS LOW RISK WORK TENDER</a:t>
            </a:r>
            <a:endParaRPr lang="en-US" dirty="0"/>
          </a:p>
        </p:txBody>
      </p:sp>
      <p:pic>
        <p:nvPicPr>
          <p:cNvPr id="7" name="Picture Placeholder 7" descr="A person using a payphone&#10;&#10;Description automatically generated">
            <a:extLst>
              <a:ext uri="{FF2B5EF4-FFF2-40B4-BE49-F238E27FC236}">
                <a16:creationId xmlns:a16="http://schemas.microsoft.com/office/drawing/2014/main" id="{AC639709-3731-8EE4-63E2-CBD135E0B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>
            <a:fillRect/>
          </a:stretch>
        </p:blipFill>
        <p:spPr>
          <a:xfrm>
            <a:off x="406138" y="3684749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8" name="Picture Placeholder 24" descr="Several wind turbines in a field&#10;&#10;Description automatically generated">
            <a:extLst>
              <a:ext uri="{FF2B5EF4-FFF2-40B4-BE49-F238E27FC236}">
                <a16:creationId xmlns:a16="http://schemas.microsoft.com/office/drawing/2014/main" id="{1C939AD9-918F-D5C9-5E60-49AD08C4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10376" y="1911285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12B9D39-55CE-B351-1946-F48BB870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1" y="5672296"/>
            <a:ext cx="2130469" cy="8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071116-4D98-A9E6-7330-98F9139C94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36848" y="1857498"/>
            <a:ext cx="5774829" cy="4504801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Eskom’s top management commitment to safety, health, environment and quality is demonstrated by Eskom SHEQ Policy.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One of Eskom’s core values is Zero harm and is articulated in the SHEQ policy.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ZA" altLang="en-US" sz="2000" dirty="0"/>
              <a:t>The contractors and consultants must also have their OHS or SHEQ policies signed by CEOs</a:t>
            </a:r>
          </a:p>
          <a:p>
            <a:endParaRPr lang="en-ZA" altLang="en-US" sz="2000" dirty="0"/>
          </a:p>
          <a:p>
            <a:r>
              <a:rPr lang="en-ZA" altLang="en-US" sz="2000" dirty="0"/>
              <a:t>The contractors and consultants  must also have their OHS plans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5224025-9455-CCCD-1A5A-C28EB69C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" y="2393558"/>
            <a:ext cx="3705726" cy="262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956B5DD-9F4D-4B43-FFAD-F83BE056D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263" y="93763"/>
            <a:ext cx="6269533" cy="681722"/>
          </a:xfrm>
        </p:spPr>
        <p:txBody>
          <a:bodyPr/>
          <a:lstStyle/>
          <a:p>
            <a:r>
              <a:rPr lang="en-US" altLang="en-US" sz="2025" b="1" dirty="0"/>
              <a:t>ESKOM ‘S COMMITMENT TO SHEQ</a:t>
            </a:r>
            <a:endParaRPr lang="en-ZA" altLang="en-US" sz="2025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30E34-941D-5F85-A2D5-33B8F6838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635" y="5021734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sz="1013"/>
          </a:p>
        </p:txBody>
      </p:sp>
    </p:spTree>
    <p:extLst>
      <p:ext uri="{BB962C8B-B14F-4D97-AF65-F5344CB8AC3E}">
        <p14:creationId xmlns:p14="http://schemas.microsoft.com/office/powerpoint/2010/main" val="66684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694A1E-E899-8928-2377-FF051E842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21538"/>
              </p:ext>
            </p:extLst>
          </p:nvPr>
        </p:nvGraphicFramePr>
        <p:xfrm>
          <a:off x="308009" y="1155032"/>
          <a:ext cx="9830736" cy="49924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20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20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OHS Tender Returnable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Annexure B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the acknowledgement of 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Eskom's OHS </a:t>
                      </a: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other requirements form signed and submitted by the tenderer?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9" marR="3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Valid Letter of Good Standing </a:t>
                      </a:r>
                      <a:r>
                        <a:rPr lang="en-ZA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(COIDA or equivalent)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Z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must be a proof that the employees who are injured at work can be compensated for injuries and diseases acquired at the workplace.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47768"/>
                  </a:ext>
                </a:extLst>
              </a:tr>
              <a:tr h="147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9" marR="3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OHS policy signed by the CEO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submitted policy document must comply to OHS Act  Section 7 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252095" algn="l"/>
                          <a:tab pos="575945" algn="l"/>
                          <a:tab pos="828040" algn="l"/>
                          <a:tab pos="1332230" algn="l"/>
                          <a:tab pos="1583690" algn="l"/>
                          <a:tab pos="1835785" algn="l"/>
                          <a:tab pos="2087880" algn="l"/>
                          <a:tab pos="2339975" algn="l"/>
                          <a:tab pos="2592070" algn="l"/>
                          <a:tab pos="284416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SHEQ policy is still acceptable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9" marR="3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4635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B026718-ED37-257A-9F00-9B261AC6B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9567" y="93762"/>
            <a:ext cx="5958780" cy="761933"/>
          </a:xfrm>
        </p:spPr>
        <p:txBody>
          <a:bodyPr/>
          <a:lstStyle/>
          <a:p>
            <a:r>
              <a:rPr lang="en-US" altLang="en-US" sz="2025" b="1" dirty="0"/>
              <a:t>OHS TENDER RETURNABLE</a:t>
            </a:r>
            <a:endParaRPr lang="en-ZA" altLang="en-US" sz="2025" b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2DF97A-1719-6BB5-1C62-D466C3F06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508490"/>
              </p:ext>
            </p:extLst>
          </p:nvPr>
        </p:nvGraphicFramePr>
        <p:xfrm>
          <a:off x="10481913" y="1749599"/>
          <a:ext cx="1402078" cy="100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57605" imgH="624355" progId="Word.Document.12">
                  <p:embed/>
                </p:oleObj>
              </mc:Choice>
              <mc:Fallback>
                <p:oleObj name="Document" showAsIcon="1" r:id="rId2" imgW="957605" imgH="624355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2DF97A-1719-6BB5-1C62-D466C3F064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1913" y="1749599"/>
                        <a:ext cx="1402078" cy="1003226"/>
                      </a:xfrm>
                      <a:prstGeom prst="rect">
                        <a:avLst/>
                      </a:prstGeom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74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670229-9FB5-CAAA-A487-2AD15AB5CA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192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670229-9FB5-CAAA-A487-2AD15AB5CA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192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B1150E-1792-4ED3-6D8F-AFCA2A30C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858" y="4142875"/>
            <a:ext cx="2551176" cy="2495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29EE9-BE3F-3B1C-0E7A-CD06D1D1A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142874"/>
            <a:ext cx="3526631" cy="24516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617463-BCCF-0B41-1CBA-43A7730B54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6200" y="4142874"/>
            <a:ext cx="2828925" cy="2451601"/>
          </a:xfrm>
        </p:spPr>
        <p:txBody>
          <a:bodyPr/>
          <a:lstStyle/>
          <a:p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B3685-8B15-9134-C220-A879A6EEA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034" y="4422780"/>
            <a:ext cx="3156966" cy="22156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CE93F2-BAA0-521E-33EB-64E556408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378" y="1449316"/>
            <a:ext cx="4927473" cy="22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36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horo Minimum metadata" ma:contentTypeID="0x0101000D8B3899A4805C44A2FA507CBAF83E58007A63E5F34A1C904ABF73B4A044044531" ma:contentTypeVersion="3" ma:contentTypeDescription="" ma:contentTypeScope="" ma:versionID="17327965f7291ab7bae5024c4d883bde">
  <xsd:schema xmlns:xsd="http://www.w3.org/2001/XMLSchema" xmlns:xs="http://www.w3.org/2001/XMLSchema" xmlns:p="http://schemas.microsoft.com/office/2006/metadata/properties" xmlns:ns2="2c7ddca0-f18f-4514-89ec-cfc256175ba5" targetNamespace="http://schemas.microsoft.com/office/2006/metadata/properties" ma:root="true" ma:fieldsID="7a3511da6a4f6d92aec1b7a4f9927643" ns2:_="">
    <xsd:import namespace="2c7ddca0-f18f-4514-89ec-cfc256175ba5"/>
    <xsd:element name="properties">
      <xsd:complexType>
        <xsd:sequence>
          <xsd:element name="documentManagement">
            <xsd:complexType>
              <xsd:all>
                <xsd:element ref="ns2: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ca0-f18f-4514-89ec-cfc256175ba5" elementFormDefault="qualified">
    <xsd:import namespace="http://schemas.microsoft.com/office/2006/documentManagement/types"/>
    <xsd:import namespace="http://schemas.microsoft.com/office/infopath/2007/PartnerControls"/>
    <xsd:element name="Owner" ma:index="8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c7ddca0-f18f-4514-89ec-cfc256175ba5">
      <UserInfo>
        <DisplayName>Lebogang Manakana</DisplayName>
        <AccountId>11117</AccountId>
        <AccountType/>
      </UserInfo>
    </Owner>
  </documentManagement>
</p:properties>
</file>

<file path=customXml/item4.xml><?xml version="1.0" encoding="utf-8"?>
<?mso-contentType ?>
<SharedContentType xmlns="Microsoft.SharePoint.Taxonomy.ContentTypeSync" SourceId="69b1b3ef-f17b-48c7-a7c8-8ad8b283852f" ContentTypeId="0x0101000D8B3899A4805C44A2FA507CBAF83E58" PreviousValue="false"/>
</file>

<file path=customXml/itemProps1.xml><?xml version="1.0" encoding="utf-8"?>
<ds:datastoreItem xmlns:ds="http://schemas.openxmlformats.org/officeDocument/2006/customXml" ds:itemID="{E34207DC-B30F-4A0C-B5DE-EF409CBB8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ca0-f18f-4514-89ec-cfc256175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5ADF6-FF55-4FFC-BA53-8A77FEA89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A1265-97A7-4CBC-A6B2-2EEAB6A71AD7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2c7ddca0-f18f-4514-89ec-cfc256175ba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2832AB3-C3A8-4024-868A-7B93B85F18C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</TotalTime>
  <Words>158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Courier New</vt:lpstr>
      <vt:lpstr>Times New Roman</vt:lpstr>
      <vt:lpstr>Wingdings</vt:lpstr>
      <vt:lpstr>Office Theme</vt:lpstr>
      <vt:lpstr>Content Slide Master</vt:lpstr>
      <vt:lpstr>think-cell Slide</vt:lpstr>
      <vt:lpstr>Document</vt:lpstr>
      <vt:lpstr>OHS LOW RISK WORK TENDER</vt:lpstr>
      <vt:lpstr>ESKOM ‘S COMMITMENT TO SHEQ</vt:lpstr>
      <vt:lpstr>OHS TENDER RETURNABLE</vt:lpstr>
      <vt:lpstr>PowerPoint Presentation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White 16x9</dc:title>
  <dc:creator>Hanlie Smit</dc:creator>
  <cp:lastModifiedBy>Duke Lebethe</cp:lastModifiedBy>
  <cp:revision>51</cp:revision>
  <dcterms:created xsi:type="dcterms:W3CDTF">2020-01-06T09:48:40Z</dcterms:created>
  <dcterms:modified xsi:type="dcterms:W3CDTF">2025-05-30T09:48:11Z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0x0101000D8B3899A4805C44A2FA507CBAF83E58007A63E5F34A1C904ABF73B4A044044531</vt:lpwstr>
  </property>
</Properties>
</file>