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9" r:id="rId4"/>
    <p:sldMasterId id="2147483780" r:id="rId5"/>
  </p:sldMasterIdLst>
  <p:notesMasterIdLst>
    <p:notesMasterId r:id="rId29"/>
  </p:notesMasterIdLst>
  <p:handoutMasterIdLst>
    <p:handoutMasterId r:id="rId30"/>
  </p:handoutMasterIdLst>
  <p:sldIdLst>
    <p:sldId id="2049" r:id="rId6"/>
    <p:sldId id="2253" r:id="rId7"/>
    <p:sldId id="2258" r:id="rId8"/>
    <p:sldId id="2257" r:id="rId9"/>
    <p:sldId id="2256" r:id="rId10"/>
    <p:sldId id="2255" r:id="rId11"/>
    <p:sldId id="2254" r:id="rId12"/>
    <p:sldId id="2259" r:id="rId13"/>
    <p:sldId id="2261" r:id="rId14"/>
    <p:sldId id="2262" r:id="rId15"/>
    <p:sldId id="2263" r:id="rId16"/>
    <p:sldId id="2264" r:id="rId17"/>
    <p:sldId id="2265" r:id="rId18"/>
    <p:sldId id="2266" r:id="rId19"/>
    <p:sldId id="2268" r:id="rId20"/>
    <p:sldId id="2249" r:id="rId21"/>
    <p:sldId id="2187" r:id="rId22"/>
    <p:sldId id="2190" r:id="rId23"/>
    <p:sldId id="2131" r:id="rId24"/>
    <p:sldId id="2132" r:id="rId25"/>
    <p:sldId id="2133" r:id="rId26"/>
    <p:sldId id="2251" r:id="rId27"/>
    <p:sldId id="2270" r:id="rId28"/>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23AA80-EE6F-486A-8C07-F8FBE8A9C548}">
          <p14:sldIdLst>
            <p14:sldId id="2049"/>
            <p14:sldId id="2253"/>
            <p14:sldId id="2258"/>
            <p14:sldId id="2257"/>
            <p14:sldId id="2256"/>
            <p14:sldId id="2255"/>
            <p14:sldId id="2254"/>
            <p14:sldId id="2259"/>
            <p14:sldId id="2261"/>
            <p14:sldId id="2262"/>
            <p14:sldId id="2263"/>
            <p14:sldId id="2264"/>
            <p14:sldId id="2265"/>
            <p14:sldId id="2266"/>
            <p14:sldId id="2268"/>
            <p14:sldId id="2249"/>
            <p14:sldId id="2187"/>
            <p14:sldId id="2190"/>
            <p14:sldId id="2131"/>
            <p14:sldId id="2132"/>
            <p14:sldId id="2133"/>
            <p14:sldId id="2251"/>
            <p14:sldId id="2270"/>
          </p14:sldIdLst>
        </p14:section>
      </p14:sectionLst>
    </p:ex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A2848F-1BEE-AD1D-CBF5-D97E429A43F5}" name="Loyiso Zwelake    Transnet NPA   HQ" initials="LH" userId="S::loyiso.zwelake@transnet.net::8bbe296f-b614-4c05-a539-e3e4be8aa51e" providerId="AD"/>
  <p188:author id="{4898EBB3-3302-1CCF-9933-8034CB8E6DB1}" name="Michael Hogg   Transnet NPA   Ngqura" initials="MN" userId="S::michael.hogg@transnet.net::f377f76a-75d7-43f6-87b0-19b63edccd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63C2B"/>
    <a:srgbClr val="7DBA02"/>
    <a:srgbClr val="FDC60D"/>
    <a:srgbClr val="959B51"/>
    <a:srgbClr val="F37920"/>
    <a:srgbClr val="0098AF"/>
    <a:srgbClr val="8CBE3A"/>
    <a:srgbClr val="E42313"/>
    <a:srgbClr val="D32E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A7B9D-846A-458F-8C7A-E7BCAAEE082D}" v="73" dt="2025-04-22T08:40:06.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04" autoAdjust="0"/>
  </p:normalViewPr>
  <p:slideViewPr>
    <p:cSldViewPr snapToGrid="0">
      <p:cViewPr varScale="1">
        <p:scale>
          <a:sx n="74" d="100"/>
          <a:sy n="74" d="100"/>
        </p:scale>
        <p:origin x="352" y="56"/>
      </p:cViewPr>
      <p:guideLst>
        <p:guide orient="horz" pos="436"/>
        <p:guide pos="1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iso Maphumulo         Transnet National Ports Authority       RCB" userId="1cbfa704-ecf7-447f-bb5b-6ba0a9a4b700" providerId="ADAL" clId="{530A7B9D-846A-458F-8C7A-E7BCAAEE082D}"/>
    <pc:docChg chg="undo redo custSel addSld delSld modSld sldOrd modSection">
      <pc:chgData name="Simiso Maphumulo         Transnet National Ports Authority       RCB" userId="1cbfa704-ecf7-447f-bb5b-6ba0a9a4b700" providerId="ADAL" clId="{530A7B9D-846A-458F-8C7A-E7BCAAEE082D}" dt="2025-04-22T08:41:42.993" v="937" actId="113"/>
      <pc:docMkLst>
        <pc:docMk/>
      </pc:docMkLst>
      <pc:sldChg chg="modSp mod">
        <pc:chgData name="Simiso Maphumulo         Transnet National Ports Authority       RCB" userId="1cbfa704-ecf7-447f-bb5b-6ba0a9a4b700" providerId="ADAL" clId="{530A7B9D-846A-458F-8C7A-E7BCAAEE082D}" dt="2025-04-10T11:58:11.585" v="139" actId="123"/>
        <pc:sldMkLst>
          <pc:docMk/>
          <pc:sldMk cId="3079665997" sldId="2049"/>
        </pc:sldMkLst>
        <pc:spChg chg="mod">
          <ac:chgData name="Simiso Maphumulo         Transnet National Ports Authority       RCB" userId="1cbfa704-ecf7-447f-bb5b-6ba0a9a4b700" providerId="ADAL" clId="{530A7B9D-846A-458F-8C7A-E7BCAAEE082D}" dt="2025-04-10T11:58:11.585" v="139" actId="123"/>
          <ac:spMkLst>
            <pc:docMk/>
            <pc:sldMk cId="3079665997" sldId="2049"/>
            <ac:spMk id="4" creationId="{034CFFB7-4E40-1773-C51F-1F9844C2C213}"/>
          </ac:spMkLst>
        </pc:spChg>
        <pc:spChg chg="mod">
          <ac:chgData name="Simiso Maphumulo         Transnet National Ports Authority       RCB" userId="1cbfa704-ecf7-447f-bb5b-6ba0a9a4b700" providerId="ADAL" clId="{530A7B9D-846A-458F-8C7A-E7BCAAEE082D}" dt="2025-04-10T11:58:03.605" v="138" actId="14100"/>
          <ac:spMkLst>
            <pc:docMk/>
            <pc:sldMk cId="3079665997" sldId="2049"/>
            <ac:spMk id="6" creationId="{189504AC-D9F3-3D9E-89BA-DA2096911406}"/>
          </ac:spMkLst>
        </pc:spChg>
      </pc:sldChg>
      <pc:sldChg chg="ord">
        <pc:chgData name="Simiso Maphumulo         Transnet National Ports Authority       RCB" userId="1cbfa704-ecf7-447f-bb5b-6ba0a9a4b700" providerId="ADAL" clId="{530A7B9D-846A-458F-8C7A-E7BCAAEE082D}" dt="2025-04-10T12:06:27.163" v="147"/>
        <pc:sldMkLst>
          <pc:docMk/>
          <pc:sldMk cId="1420045878" sldId="2187"/>
        </pc:sldMkLst>
      </pc:sldChg>
      <pc:sldChg chg="addSp delSp modSp mod chgLayout">
        <pc:chgData name="Simiso Maphumulo         Transnet National Ports Authority       RCB" userId="1cbfa704-ecf7-447f-bb5b-6ba0a9a4b700" providerId="ADAL" clId="{530A7B9D-846A-458F-8C7A-E7BCAAEE082D}" dt="2025-04-10T12:06:03.048" v="142" actId="6264"/>
        <pc:sldMkLst>
          <pc:docMk/>
          <pc:sldMk cId="1680430818" sldId="2249"/>
        </pc:sldMkLst>
        <pc:spChg chg="add mod ord">
          <ac:chgData name="Simiso Maphumulo         Transnet National Ports Authority       RCB" userId="1cbfa704-ecf7-447f-bb5b-6ba0a9a4b700" providerId="ADAL" clId="{530A7B9D-846A-458F-8C7A-E7BCAAEE082D}" dt="2025-04-10T12:06:03.048" v="142" actId="6264"/>
          <ac:spMkLst>
            <pc:docMk/>
            <pc:sldMk cId="1680430818" sldId="2249"/>
            <ac:spMk id="2" creationId="{BDD98037-683A-AFCE-8B87-717934623283}"/>
          </ac:spMkLst>
        </pc:spChg>
      </pc:sldChg>
      <pc:sldChg chg="del">
        <pc:chgData name="Simiso Maphumulo         Transnet National Ports Authority       RCB" userId="1cbfa704-ecf7-447f-bb5b-6ba0a9a4b700" providerId="ADAL" clId="{530A7B9D-846A-458F-8C7A-E7BCAAEE082D}" dt="2025-04-10T12:07:35.863" v="151" actId="2696"/>
        <pc:sldMkLst>
          <pc:docMk/>
          <pc:sldMk cId="2138791725" sldId="2252"/>
        </pc:sldMkLst>
      </pc:sldChg>
      <pc:sldChg chg="new del">
        <pc:chgData name="Simiso Maphumulo         Transnet National Ports Authority       RCB" userId="1cbfa704-ecf7-447f-bb5b-6ba0a9a4b700" providerId="ADAL" clId="{530A7B9D-846A-458F-8C7A-E7BCAAEE082D}" dt="2025-04-10T12:06:14.441" v="145" actId="47"/>
        <pc:sldMkLst>
          <pc:docMk/>
          <pc:sldMk cId="2326391527" sldId="2252"/>
        </pc:sldMkLst>
      </pc:sldChg>
      <pc:sldChg chg="add del">
        <pc:chgData name="Simiso Maphumulo         Transnet National Ports Authority       RCB" userId="1cbfa704-ecf7-447f-bb5b-6ba0a9a4b700" providerId="ADAL" clId="{530A7B9D-846A-458F-8C7A-E7BCAAEE082D}" dt="2025-04-10T11:56:57.634" v="29" actId="47"/>
        <pc:sldMkLst>
          <pc:docMk/>
          <pc:sldMk cId="2679108901" sldId="2252"/>
        </pc:sldMkLst>
      </pc:sldChg>
      <pc:sldChg chg="new del">
        <pc:chgData name="Simiso Maphumulo         Transnet National Ports Authority       RCB" userId="1cbfa704-ecf7-447f-bb5b-6ba0a9a4b700" providerId="ADAL" clId="{530A7B9D-846A-458F-8C7A-E7BCAAEE082D}" dt="2025-04-10T12:06:59.042" v="149" actId="680"/>
        <pc:sldMkLst>
          <pc:docMk/>
          <pc:sldMk cId="3414190479" sldId="2252"/>
        </pc:sldMkLst>
      </pc:sldChg>
      <pc:sldChg chg="addSp delSp modSp new mod">
        <pc:chgData name="Simiso Maphumulo         Transnet National Ports Authority       RCB" userId="1cbfa704-ecf7-447f-bb5b-6ba0a9a4b700" providerId="ADAL" clId="{530A7B9D-846A-458F-8C7A-E7BCAAEE082D}" dt="2025-04-10T14:13:18.954" v="434" actId="20577"/>
        <pc:sldMkLst>
          <pc:docMk/>
          <pc:sldMk cId="2456155188" sldId="2253"/>
        </pc:sldMkLst>
        <pc:spChg chg="mod">
          <ac:chgData name="Simiso Maphumulo         Transnet National Ports Authority       RCB" userId="1cbfa704-ecf7-447f-bb5b-6ba0a9a4b700" providerId="ADAL" clId="{530A7B9D-846A-458F-8C7A-E7BCAAEE082D}" dt="2025-04-10T12:13:59.239" v="241" actId="108"/>
          <ac:spMkLst>
            <pc:docMk/>
            <pc:sldMk cId="2456155188" sldId="2253"/>
            <ac:spMk id="2" creationId="{8BBA2483-751C-7CF5-E294-06BAA2B4A254}"/>
          </ac:spMkLst>
        </pc:spChg>
        <pc:spChg chg="add mod">
          <ac:chgData name="Simiso Maphumulo         Transnet National Ports Authority       RCB" userId="1cbfa704-ecf7-447f-bb5b-6ba0a9a4b700" providerId="ADAL" clId="{530A7B9D-846A-458F-8C7A-E7BCAAEE082D}" dt="2025-04-10T14:13:18.954" v="434" actId="20577"/>
          <ac:spMkLst>
            <pc:docMk/>
            <pc:sldMk cId="2456155188" sldId="2253"/>
            <ac:spMk id="5" creationId="{4004B1CC-4A56-2576-347A-58BC0D280A62}"/>
          </ac:spMkLst>
        </pc:spChg>
        <pc:spChg chg="add mod">
          <ac:chgData name="Simiso Maphumulo         Transnet National Ports Authority       RCB" userId="1cbfa704-ecf7-447f-bb5b-6ba0a9a4b700" providerId="ADAL" clId="{530A7B9D-846A-458F-8C7A-E7BCAAEE082D}" dt="2025-04-10T12:16:03.995" v="306" actId="14100"/>
          <ac:spMkLst>
            <pc:docMk/>
            <pc:sldMk cId="2456155188" sldId="2253"/>
            <ac:spMk id="7" creationId="{A24B2B09-0E3B-00E0-C5C3-E1DF6E604068}"/>
          </ac:spMkLst>
        </pc:spChg>
      </pc:sldChg>
      <pc:sldChg chg="addSp modSp new mod">
        <pc:chgData name="Simiso Maphumulo         Transnet National Ports Authority       RCB" userId="1cbfa704-ecf7-447f-bb5b-6ba0a9a4b700" providerId="ADAL" clId="{530A7B9D-846A-458F-8C7A-E7BCAAEE082D}" dt="2025-04-10T14:44:34.755" v="695"/>
        <pc:sldMkLst>
          <pc:docMk/>
          <pc:sldMk cId="3046299149" sldId="2254"/>
        </pc:sldMkLst>
        <pc:spChg chg="mod">
          <ac:chgData name="Simiso Maphumulo         Transnet National Ports Authority       RCB" userId="1cbfa704-ecf7-447f-bb5b-6ba0a9a4b700" providerId="ADAL" clId="{530A7B9D-846A-458F-8C7A-E7BCAAEE082D}" dt="2025-04-10T14:36:08.303" v="610"/>
          <ac:spMkLst>
            <pc:docMk/>
            <pc:sldMk cId="3046299149" sldId="2254"/>
            <ac:spMk id="2" creationId="{B65A3A04-9428-0B99-7D07-AEF1FADC2EC2}"/>
          </ac:spMkLst>
        </pc:spChg>
        <pc:spChg chg="mod">
          <ac:chgData name="Simiso Maphumulo         Transnet National Ports Authority       RCB" userId="1cbfa704-ecf7-447f-bb5b-6ba0a9a4b700" providerId="ADAL" clId="{530A7B9D-846A-458F-8C7A-E7BCAAEE082D}" dt="2025-04-10T14:44:34.755" v="695"/>
          <ac:spMkLst>
            <pc:docMk/>
            <pc:sldMk cId="3046299149" sldId="2254"/>
            <ac:spMk id="3" creationId="{DD7D7650-F38F-32DB-13FA-DC554CE36AC5}"/>
          </ac:spMkLst>
        </pc:spChg>
        <pc:spChg chg="add mod">
          <ac:chgData name="Simiso Maphumulo         Transnet National Ports Authority       RCB" userId="1cbfa704-ecf7-447f-bb5b-6ba0a9a4b700" providerId="ADAL" clId="{530A7B9D-846A-458F-8C7A-E7BCAAEE082D}" dt="2025-04-10T14:31:21.880" v="576" actId="14100"/>
          <ac:spMkLst>
            <pc:docMk/>
            <pc:sldMk cId="3046299149" sldId="2254"/>
            <ac:spMk id="5" creationId="{A85ABE90-C96B-D57A-DE01-49E5D1B97BBC}"/>
          </ac:spMkLst>
        </pc:spChg>
      </pc:sldChg>
      <pc:sldChg chg="addSp modSp new mod">
        <pc:chgData name="Simiso Maphumulo         Transnet National Ports Authority       RCB" userId="1cbfa704-ecf7-447f-bb5b-6ba0a9a4b700" providerId="ADAL" clId="{530A7B9D-846A-458F-8C7A-E7BCAAEE082D}" dt="2025-04-10T14:36:03.167" v="609"/>
        <pc:sldMkLst>
          <pc:docMk/>
          <pc:sldMk cId="2817642169" sldId="2255"/>
        </pc:sldMkLst>
        <pc:spChg chg="mod">
          <ac:chgData name="Simiso Maphumulo         Transnet National Ports Authority       RCB" userId="1cbfa704-ecf7-447f-bb5b-6ba0a9a4b700" providerId="ADAL" clId="{530A7B9D-846A-458F-8C7A-E7BCAAEE082D}" dt="2025-04-10T14:36:03.167" v="609"/>
          <ac:spMkLst>
            <pc:docMk/>
            <pc:sldMk cId="2817642169" sldId="2255"/>
            <ac:spMk id="2" creationId="{4531489E-2364-2333-1558-2B8132010008}"/>
          </ac:spMkLst>
        </pc:spChg>
        <pc:spChg chg="add mod">
          <ac:chgData name="Simiso Maphumulo         Transnet National Ports Authority       RCB" userId="1cbfa704-ecf7-447f-bb5b-6ba0a9a4b700" providerId="ADAL" clId="{530A7B9D-846A-458F-8C7A-E7BCAAEE082D}" dt="2025-04-10T14:18:51.484" v="526"/>
          <ac:spMkLst>
            <pc:docMk/>
            <pc:sldMk cId="2817642169" sldId="2255"/>
            <ac:spMk id="5" creationId="{A27261DD-F148-FBF9-7FE8-51C501AAF507}"/>
          </ac:spMkLst>
        </pc:spChg>
      </pc:sldChg>
      <pc:sldChg chg="addSp modSp new mod">
        <pc:chgData name="Simiso Maphumulo         Transnet National Ports Authority       RCB" userId="1cbfa704-ecf7-447f-bb5b-6ba0a9a4b700" providerId="ADAL" clId="{530A7B9D-846A-458F-8C7A-E7BCAAEE082D}" dt="2025-04-10T14:19:19.766" v="527" actId="6549"/>
        <pc:sldMkLst>
          <pc:docMk/>
          <pc:sldMk cId="3864991353" sldId="2256"/>
        </pc:sldMkLst>
        <pc:spChg chg="mod">
          <ac:chgData name="Simiso Maphumulo         Transnet National Ports Authority       RCB" userId="1cbfa704-ecf7-447f-bb5b-6ba0a9a4b700" providerId="ADAL" clId="{530A7B9D-846A-458F-8C7A-E7BCAAEE082D}" dt="2025-04-10T14:10:53.407" v="419"/>
          <ac:spMkLst>
            <pc:docMk/>
            <pc:sldMk cId="3864991353" sldId="2256"/>
            <ac:spMk id="2" creationId="{838745BA-A384-21AB-7615-E768D2794CF5}"/>
          </ac:spMkLst>
        </pc:spChg>
        <pc:spChg chg="mod">
          <ac:chgData name="Simiso Maphumulo         Transnet National Ports Authority       RCB" userId="1cbfa704-ecf7-447f-bb5b-6ba0a9a4b700" providerId="ADAL" clId="{530A7B9D-846A-458F-8C7A-E7BCAAEE082D}" dt="2025-04-10T14:11:38.361" v="424" actId="1076"/>
          <ac:spMkLst>
            <pc:docMk/>
            <pc:sldMk cId="3864991353" sldId="2256"/>
            <ac:spMk id="3" creationId="{0B7C7BF1-CA72-F81E-5B28-BB69DED579BB}"/>
          </ac:spMkLst>
        </pc:spChg>
        <pc:spChg chg="add mod">
          <ac:chgData name="Simiso Maphumulo         Transnet National Ports Authority       RCB" userId="1cbfa704-ecf7-447f-bb5b-6ba0a9a4b700" providerId="ADAL" clId="{530A7B9D-846A-458F-8C7A-E7BCAAEE082D}" dt="2025-04-10T14:19:19.766" v="527" actId="6549"/>
          <ac:spMkLst>
            <pc:docMk/>
            <pc:sldMk cId="3864991353" sldId="2256"/>
            <ac:spMk id="5" creationId="{727CA119-60DE-D2A4-BE0B-6D21E9E8FD01}"/>
          </ac:spMkLst>
        </pc:spChg>
      </pc:sldChg>
      <pc:sldChg chg="addSp modSp new mod">
        <pc:chgData name="Simiso Maphumulo         Transnet National Ports Authority       RCB" userId="1cbfa704-ecf7-447f-bb5b-6ba0a9a4b700" providerId="ADAL" clId="{530A7B9D-846A-458F-8C7A-E7BCAAEE082D}" dt="2025-04-10T14:35:45.842" v="608" actId="14734"/>
        <pc:sldMkLst>
          <pc:docMk/>
          <pc:sldMk cId="1204140827" sldId="2257"/>
        </pc:sldMkLst>
        <pc:spChg chg="mod">
          <ac:chgData name="Simiso Maphumulo         Transnet National Ports Authority       RCB" userId="1cbfa704-ecf7-447f-bb5b-6ba0a9a4b700" providerId="ADAL" clId="{530A7B9D-846A-458F-8C7A-E7BCAAEE082D}" dt="2025-04-10T14:00:24.702" v="374" actId="14100"/>
          <ac:spMkLst>
            <pc:docMk/>
            <pc:sldMk cId="1204140827" sldId="2257"/>
            <ac:spMk id="2" creationId="{FB4B4E74-0E1B-5221-F01F-E015A120967B}"/>
          </ac:spMkLst>
        </pc:spChg>
        <pc:spChg chg="mod">
          <ac:chgData name="Simiso Maphumulo         Transnet National Ports Authority       RCB" userId="1cbfa704-ecf7-447f-bb5b-6ba0a9a4b700" providerId="ADAL" clId="{530A7B9D-846A-458F-8C7A-E7BCAAEE082D}" dt="2025-04-10T14:10:17.829" v="417"/>
          <ac:spMkLst>
            <pc:docMk/>
            <pc:sldMk cId="1204140827" sldId="2257"/>
            <ac:spMk id="3" creationId="{DE374C85-9EBE-5A5C-2276-D8AF40D21313}"/>
          </ac:spMkLst>
        </pc:spChg>
        <pc:graphicFrameChg chg="add mod modGraphic">
          <ac:chgData name="Simiso Maphumulo         Transnet National Ports Authority       RCB" userId="1cbfa704-ecf7-447f-bb5b-6ba0a9a4b700" providerId="ADAL" clId="{530A7B9D-846A-458F-8C7A-E7BCAAEE082D}" dt="2025-04-10T14:35:45.842" v="608" actId="14734"/>
          <ac:graphicFrameMkLst>
            <pc:docMk/>
            <pc:sldMk cId="1204140827" sldId="2257"/>
            <ac:graphicFrameMk id="4" creationId="{5527A9C3-7570-B570-57C0-AAF23E54AF1A}"/>
          </ac:graphicFrameMkLst>
        </pc:graphicFrameChg>
      </pc:sldChg>
      <pc:sldChg chg="addSp modSp new mod">
        <pc:chgData name="Simiso Maphumulo         Transnet National Ports Authority       RCB" userId="1cbfa704-ecf7-447f-bb5b-6ba0a9a4b700" providerId="ADAL" clId="{530A7B9D-846A-458F-8C7A-E7BCAAEE082D}" dt="2025-04-10T14:05:10.774" v="398" actId="14100"/>
        <pc:sldMkLst>
          <pc:docMk/>
          <pc:sldMk cId="3551698210" sldId="2258"/>
        </pc:sldMkLst>
        <pc:spChg chg="mod">
          <ac:chgData name="Simiso Maphumulo         Transnet National Ports Authority       RCB" userId="1cbfa704-ecf7-447f-bb5b-6ba0a9a4b700" providerId="ADAL" clId="{530A7B9D-846A-458F-8C7A-E7BCAAEE082D}" dt="2025-04-10T12:22:23.261" v="360" actId="20577"/>
          <ac:spMkLst>
            <pc:docMk/>
            <pc:sldMk cId="3551698210" sldId="2258"/>
            <ac:spMk id="2" creationId="{72C42EBE-B2E1-D5D8-FE4C-467C6C83CAC6}"/>
          </ac:spMkLst>
        </pc:spChg>
        <pc:spChg chg="mod">
          <ac:chgData name="Simiso Maphumulo         Transnet National Ports Authority       RCB" userId="1cbfa704-ecf7-447f-bb5b-6ba0a9a4b700" providerId="ADAL" clId="{530A7B9D-846A-458F-8C7A-E7BCAAEE082D}" dt="2025-04-10T12:22:20.509" v="357" actId="20577"/>
          <ac:spMkLst>
            <pc:docMk/>
            <pc:sldMk cId="3551698210" sldId="2258"/>
            <ac:spMk id="3" creationId="{CC36E305-D296-4E30-5FB1-3F6DCF7C3441}"/>
          </ac:spMkLst>
        </pc:spChg>
        <pc:picChg chg="add mod">
          <ac:chgData name="Simiso Maphumulo         Transnet National Ports Authority       RCB" userId="1cbfa704-ecf7-447f-bb5b-6ba0a9a4b700" providerId="ADAL" clId="{530A7B9D-846A-458F-8C7A-E7BCAAEE082D}" dt="2025-04-10T14:05:10.774" v="398" actId="14100"/>
          <ac:picMkLst>
            <pc:docMk/>
            <pc:sldMk cId="3551698210" sldId="2258"/>
            <ac:picMk id="5" creationId="{2D1A24B4-9A65-2214-20AC-CAFD033A4739}"/>
          </ac:picMkLst>
        </pc:picChg>
      </pc:sldChg>
      <pc:sldChg chg="addSp delSp modSp new mod">
        <pc:chgData name="Simiso Maphumulo         Transnet National Ports Authority       RCB" userId="1cbfa704-ecf7-447f-bb5b-6ba0a9a4b700" providerId="ADAL" clId="{530A7B9D-846A-458F-8C7A-E7BCAAEE082D}" dt="2025-04-10T14:46:55.966" v="703"/>
        <pc:sldMkLst>
          <pc:docMk/>
          <pc:sldMk cId="1879017453" sldId="2259"/>
        </pc:sldMkLst>
        <pc:spChg chg="mod">
          <ac:chgData name="Simiso Maphumulo         Transnet National Ports Authority       RCB" userId="1cbfa704-ecf7-447f-bb5b-6ba0a9a4b700" providerId="ADAL" clId="{530A7B9D-846A-458F-8C7A-E7BCAAEE082D}" dt="2025-04-10T14:46:55.966" v="703"/>
          <ac:spMkLst>
            <pc:docMk/>
            <pc:sldMk cId="1879017453" sldId="2259"/>
            <ac:spMk id="2" creationId="{89488A7F-C75B-D81A-C7C8-B22EDBCC63EF}"/>
          </ac:spMkLst>
        </pc:spChg>
        <pc:spChg chg="mod">
          <ac:chgData name="Simiso Maphumulo         Transnet National Ports Authority       RCB" userId="1cbfa704-ecf7-447f-bb5b-6ba0a9a4b700" providerId="ADAL" clId="{530A7B9D-846A-458F-8C7A-E7BCAAEE082D}" dt="2025-04-10T14:44:21.769" v="694"/>
          <ac:spMkLst>
            <pc:docMk/>
            <pc:sldMk cId="1879017453" sldId="2259"/>
            <ac:spMk id="3" creationId="{9EFDEC42-CDD3-E45B-B195-313EE1343D22}"/>
          </ac:spMkLst>
        </pc:spChg>
        <pc:spChg chg="add mod">
          <ac:chgData name="Simiso Maphumulo         Transnet National Ports Authority       RCB" userId="1cbfa704-ecf7-447f-bb5b-6ba0a9a4b700" providerId="ADAL" clId="{530A7B9D-846A-458F-8C7A-E7BCAAEE082D}" dt="2025-04-10T14:44:12.088" v="693" actId="14100"/>
          <ac:spMkLst>
            <pc:docMk/>
            <pc:sldMk cId="1879017453" sldId="2259"/>
            <ac:spMk id="7" creationId="{C4984644-CE32-CA50-F760-75C04D8D76C5}"/>
          </ac:spMkLst>
        </pc:spChg>
      </pc:sldChg>
      <pc:sldChg chg="modSp new del mod">
        <pc:chgData name="Simiso Maphumulo         Transnet National Ports Authority       RCB" userId="1cbfa704-ecf7-447f-bb5b-6ba0a9a4b700" providerId="ADAL" clId="{530A7B9D-846A-458F-8C7A-E7BCAAEE082D}" dt="2025-04-10T14:48:06.367" v="713" actId="2696"/>
        <pc:sldMkLst>
          <pc:docMk/>
          <pc:sldMk cId="2547241737" sldId="2260"/>
        </pc:sldMkLst>
      </pc:sldChg>
      <pc:sldChg chg="addSp modSp new mod">
        <pc:chgData name="Simiso Maphumulo         Transnet National Ports Authority       RCB" userId="1cbfa704-ecf7-447f-bb5b-6ba0a9a4b700" providerId="ADAL" clId="{530A7B9D-846A-458F-8C7A-E7BCAAEE082D}" dt="2025-04-10T14:48:32.466" v="717" actId="6549"/>
        <pc:sldMkLst>
          <pc:docMk/>
          <pc:sldMk cId="4001681089" sldId="2261"/>
        </pc:sldMkLst>
        <pc:spChg chg="mod">
          <ac:chgData name="Simiso Maphumulo         Transnet National Ports Authority       RCB" userId="1cbfa704-ecf7-447f-bb5b-6ba0a9a4b700" providerId="ADAL" clId="{530A7B9D-846A-458F-8C7A-E7BCAAEE082D}" dt="2025-04-10T14:47:03.200" v="706" actId="20577"/>
          <ac:spMkLst>
            <pc:docMk/>
            <pc:sldMk cId="4001681089" sldId="2261"/>
            <ac:spMk id="2" creationId="{C407276C-7A11-146E-571F-6D84DC955632}"/>
          </ac:spMkLst>
        </pc:spChg>
        <pc:spChg chg="mod">
          <ac:chgData name="Simiso Maphumulo         Transnet National Ports Authority       RCB" userId="1cbfa704-ecf7-447f-bb5b-6ba0a9a4b700" providerId="ADAL" clId="{530A7B9D-846A-458F-8C7A-E7BCAAEE082D}" dt="2025-04-10T14:46:35.114" v="702"/>
          <ac:spMkLst>
            <pc:docMk/>
            <pc:sldMk cId="4001681089" sldId="2261"/>
            <ac:spMk id="3" creationId="{CA501232-74D9-65FA-2821-F9339BB9DED0}"/>
          </ac:spMkLst>
        </pc:spChg>
        <pc:spChg chg="add mod">
          <ac:chgData name="Simiso Maphumulo         Transnet National Ports Authority       RCB" userId="1cbfa704-ecf7-447f-bb5b-6ba0a9a4b700" providerId="ADAL" clId="{530A7B9D-846A-458F-8C7A-E7BCAAEE082D}" dt="2025-04-10T14:48:32.466" v="717" actId="6549"/>
          <ac:spMkLst>
            <pc:docMk/>
            <pc:sldMk cId="4001681089" sldId="2261"/>
            <ac:spMk id="5" creationId="{6C9BD31F-3F63-2F29-4166-AD5AC51C2E20}"/>
          </ac:spMkLst>
        </pc:spChg>
      </pc:sldChg>
      <pc:sldChg chg="addSp modSp new mod">
        <pc:chgData name="Simiso Maphumulo         Transnet National Ports Authority       RCB" userId="1cbfa704-ecf7-447f-bb5b-6ba0a9a4b700" providerId="ADAL" clId="{530A7B9D-846A-458F-8C7A-E7BCAAEE082D}" dt="2025-04-10T15:00:39.826" v="812" actId="255"/>
        <pc:sldMkLst>
          <pc:docMk/>
          <pc:sldMk cId="3056984866" sldId="2262"/>
        </pc:sldMkLst>
        <pc:spChg chg="mod">
          <ac:chgData name="Simiso Maphumulo         Transnet National Ports Authority       RCB" userId="1cbfa704-ecf7-447f-bb5b-6ba0a9a4b700" providerId="ADAL" clId="{530A7B9D-846A-458F-8C7A-E7BCAAEE082D}" dt="2025-04-10T14:48:17.618" v="715"/>
          <ac:spMkLst>
            <pc:docMk/>
            <pc:sldMk cId="3056984866" sldId="2262"/>
            <ac:spMk id="2" creationId="{7090FA09-AE84-F55A-C1AF-D2EFD7FDB11C}"/>
          </ac:spMkLst>
        </pc:spChg>
        <pc:spChg chg="mod">
          <ac:chgData name="Simiso Maphumulo         Transnet National Ports Authority       RCB" userId="1cbfa704-ecf7-447f-bb5b-6ba0a9a4b700" providerId="ADAL" clId="{530A7B9D-846A-458F-8C7A-E7BCAAEE082D}" dt="2025-04-10T14:48:09.761" v="714"/>
          <ac:spMkLst>
            <pc:docMk/>
            <pc:sldMk cId="3056984866" sldId="2262"/>
            <ac:spMk id="3" creationId="{B9112C5B-D5AD-F1BF-73BE-8671069ED7F8}"/>
          </ac:spMkLst>
        </pc:spChg>
        <pc:spChg chg="add mod">
          <ac:chgData name="Simiso Maphumulo         Transnet National Ports Authority       RCB" userId="1cbfa704-ecf7-447f-bb5b-6ba0a9a4b700" providerId="ADAL" clId="{530A7B9D-846A-458F-8C7A-E7BCAAEE082D}" dt="2025-04-10T15:00:39.826" v="812" actId="255"/>
          <ac:spMkLst>
            <pc:docMk/>
            <pc:sldMk cId="3056984866" sldId="2262"/>
            <ac:spMk id="5" creationId="{3FB5215C-3092-BC54-338B-51C22DB381C0}"/>
          </ac:spMkLst>
        </pc:spChg>
      </pc:sldChg>
      <pc:sldChg chg="addSp delSp modSp new mod chgLayout">
        <pc:chgData name="Simiso Maphumulo         Transnet National Ports Authority       RCB" userId="1cbfa704-ecf7-447f-bb5b-6ba0a9a4b700" providerId="ADAL" clId="{530A7B9D-846A-458F-8C7A-E7BCAAEE082D}" dt="2025-04-22T08:41:42.993" v="937" actId="113"/>
        <pc:sldMkLst>
          <pc:docMk/>
          <pc:sldMk cId="3725828797" sldId="2263"/>
        </pc:sldMkLst>
        <pc:spChg chg="mod ord">
          <ac:chgData name="Simiso Maphumulo         Transnet National Ports Authority       RCB" userId="1cbfa704-ecf7-447f-bb5b-6ba0a9a4b700" providerId="ADAL" clId="{530A7B9D-846A-458F-8C7A-E7BCAAEE082D}" dt="2025-04-22T07:48:45.469" v="870" actId="6264"/>
          <ac:spMkLst>
            <pc:docMk/>
            <pc:sldMk cId="3725828797" sldId="2263"/>
            <ac:spMk id="2" creationId="{11F2702D-2701-B89A-2E2B-102AAD6EE77C}"/>
          </ac:spMkLst>
        </pc:spChg>
        <pc:spChg chg="mod ord">
          <ac:chgData name="Simiso Maphumulo         Transnet National Ports Authority       RCB" userId="1cbfa704-ecf7-447f-bb5b-6ba0a9a4b700" providerId="ADAL" clId="{530A7B9D-846A-458F-8C7A-E7BCAAEE082D}" dt="2025-04-22T08:41:42.993" v="937" actId="113"/>
          <ac:spMkLst>
            <pc:docMk/>
            <pc:sldMk cId="3725828797" sldId="2263"/>
            <ac:spMk id="3" creationId="{36AC2526-AA89-A3B9-56C5-7FE557869537}"/>
          </ac:spMkLst>
        </pc:spChg>
        <pc:spChg chg="add">
          <ac:chgData name="Simiso Maphumulo         Transnet National Ports Authority       RCB" userId="1cbfa704-ecf7-447f-bb5b-6ba0a9a4b700" providerId="ADAL" clId="{530A7B9D-846A-458F-8C7A-E7BCAAEE082D}" dt="2025-04-22T07:03:28.939" v="815"/>
          <ac:spMkLst>
            <pc:docMk/>
            <pc:sldMk cId="3725828797" sldId="2263"/>
            <ac:spMk id="6" creationId="{7E272790-57B4-ACB4-DCE3-3A9C90F24C61}"/>
          </ac:spMkLst>
        </pc:spChg>
        <pc:spChg chg="add">
          <ac:chgData name="Simiso Maphumulo         Transnet National Ports Authority       RCB" userId="1cbfa704-ecf7-447f-bb5b-6ba0a9a4b700" providerId="ADAL" clId="{530A7B9D-846A-458F-8C7A-E7BCAAEE082D}" dt="2025-04-22T07:03:28.939" v="815"/>
          <ac:spMkLst>
            <pc:docMk/>
            <pc:sldMk cId="3725828797" sldId="2263"/>
            <ac:spMk id="7" creationId="{60798A3B-2043-79BF-707C-A090AC55E3C9}"/>
          </ac:spMkLst>
        </pc:spChg>
        <pc:spChg chg="add">
          <ac:chgData name="Simiso Maphumulo         Transnet National Ports Authority       RCB" userId="1cbfa704-ecf7-447f-bb5b-6ba0a9a4b700" providerId="ADAL" clId="{530A7B9D-846A-458F-8C7A-E7BCAAEE082D}" dt="2025-04-22T07:03:28.939" v="815"/>
          <ac:spMkLst>
            <pc:docMk/>
            <pc:sldMk cId="3725828797" sldId="2263"/>
            <ac:spMk id="8" creationId="{DA7E6314-E4F8-65D3-0900-2FE5F29D4C38}"/>
          </ac:spMkLst>
        </pc:spChg>
        <pc:spChg chg="add">
          <ac:chgData name="Simiso Maphumulo         Transnet National Ports Authority       RCB" userId="1cbfa704-ecf7-447f-bb5b-6ba0a9a4b700" providerId="ADAL" clId="{530A7B9D-846A-458F-8C7A-E7BCAAEE082D}" dt="2025-04-22T07:03:28.939" v="815"/>
          <ac:spMkLst>
            <pc:docMk/>
            <pc:sldMk cId="3725828797" sldId="2263"/>
            <ac:spMk id="18" creationId="{F3096EDD-A517-F6FF-F796-87E454BDE608}"/>
          </ac:spMkLst>
        </pc:spChg>
        <pc:spChg chg="add">
          <ac:chgData name="Simiso Maphumulo         Transnet National Ports Authority       RCB" userId="1cbfa704-ecf7-447f-bb5b-6ba0a9a4b700" providerId="ADAL" clId="{530A7B9D-846A-458F-8C7A-E7BCAAEE082D}" dt="2025-04-22T07:03:28.939" v="815"/>
          <ac:spMkLst>
            <pc:docMk/>
            <pc:sldMk cId="3725828797" sldId="2263"/>
            <ac:spMk id="27" creationId="{8C9E56E8-4DD5-C501-2A92-A057F6396D12}"/>
          </ac:spMkLst>
        </pc:spChg>
        <pc:spChg chg="add">
          <ac:chgData name="Simiso Maphumulo         Transnet National Ports Authority       RCB" userId="1cbfa704-ecf7-447f-bb5b-6ba0a9a4b700" providerId="ADAL" clId="{530A7B9D-846A-458F-8C7A-E7BCAAEE082D}" dt="2025-04-22T07:03:28.939" v="815"/>
          <ac:spMkLst>
            <pc:docMk/>
            <pc:sldMk cId="3725828797" sldId="2263"/>
            <ac:spMk id="28" creationId="{932CAA0A-596A-5718-CF26-1E91410803A1}"/>
          </ac:spMkLst>
        </pc:spChg>
        <pc:spChg chg="add">
          <ac:chgData name="Simiso Maphumulo         Transnet National Ports Authority       RCB" userId="1cbfa704-ecf7-447f-bb5b-6ba0a9a4b700" providerId="ADAL" clId="{530A7B9D-846A-458F-8C7A-E7BCAAEE082D}" dt="2025-04-22T07:03:28.939" v="815"/>
          <ac:spMkLst>
            <pc:docMk/>
            <pc:sldMk cId="3725828797" sldId="2263"/>
            <ac:spMk id="30" creationId="{CFC0B0F6-EC29-6A39-60F8-25C9E085A2E0}"/>
          </ac:spMkLst>
        </pc:spChg>
        <pc:spChg chg="add">
          <ac:chgData name="Simiso Maphumulo         Transnet National Ports Authority       RCB" userId="1cbfa704-ecf7-447f-bb5b-6ba0a9a4b700" providerId="ADAL" clId="{530A7B9D-846A-458F-8C7A-E7BCAAEE082D}" dt="2025-04-22T07:03:28.939" v="815"/>
          <ac:spMkLst>
            <pc:docMk/>
            <pc:sldMk cId="3725828797" sldId="2263"/>
            <ac:spMk id="34" creationId="{FBE291D6-4FEA-C600-E973-97D151A69E49}"/>
          </ac:spMkLst>
        </pc:spChg>
        <pc:spChg chg="add">
          <ac:chgData name="Simiso Maphumulo         Transnet National Ports Authority       RCB" userId="1cbfa704-ecf7-447f-bb5b-6ba0a9a4b700" providerId="ADAL" clId="{530A7B9D-846A-458F-8C7A-E7BCAAEE082D}" dt="2025-04-22T07:03:28.939" v="815"/>
          <ac:spMkLst>
            <pc:docMk/>
            <pc:sldMk cId="3725828797" sldId="2263"/>
            <ac:spMk id="38" creationId="{90C8D492-6649-B161-63E0-D11861D319BA}"/>
          </ac:spMkLst>
        </pc:spChg>
        <pc:spChg chg="add">
          <ac:chgData name="Simiso Maphumulo         Transnet National Ports Authority       RCB" userId="1cbfa704-ecf7-447f-bb5b-6ba0a9a4b700" providerId="ADAL" clId="{530A7B9D-846A-458F-8C7A-E7BCAAEE082D}" dt="2025-04-22T07:03:28.939" v="815"/>
          <ac:spMkLst>
            <pc:docMk/>
            <pc:sldMk cId="3725828797" sldId="2263"/>
            <ac:spMk id="40" creationId="{66213119-1BD1-9F77-F4ED-7EACBE5AB0F5}"/>
          </ac:spMkLst>
        </pc:spChg>
        <pc:spChg chg="add">
          <ac:chgData name="Simiso Maphumulo         Transnet National Ports Authority       RCB" userId="1cbfa704-ecf7-447f-bb5b-6ba0a9a4b700" providerId="ADAL" clId="{530A7B9D-846A-458F-8C7A-E7BCAAEE082D}" dt="2025-04-22T07:04:09.985" v="816"/>
          <ac:spMkLst>
            <pc:docMk/>
            <pc:sldMk cId="3725828797" sldId="2263"/>
            <ac:spMk id="42" creationId="{8168D8B6-2A09-5BDB-C793-AABDD0E835DB}"/>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45" creationId="{6440ABB9-DBA8-589C-924B-DF1B1ABDBD91}"/>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51" creationId="{16989E25-EA7A-0C76-A2C4-3784D448D1A6}"/>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56" creationId="{724AFDF4-F3A2-727A-D15E-A07630DA7DCE}"/>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58" creationId="{F50628B2-F742-37EF-7744-F84D28BABA0E}"/>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59" creationId="{7456A543-233B-06D4-272C-0CDE8C1E8257}"/>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62" creationId="{6FBBDBB6-84ED-2967-A6C7-EA57CE40FC82}"/>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63" creationId="{2356F4EC-7D70-E9A7-7EC6-E7F8B293D98B}"/>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69" creationId="{E770E976-4B52-C429-83D8-C7CE7EAF254A}"/>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70" creationId="{3D01E9F3-D531-EBE7-BEA7-584CC6166AC6}"/>
          </ac:spMkLst>
        </pc:spChg>
        <pc:spChg chg="mod">
          <ac:chgData name="Simiso Maphumulo         Transnet National Ports Authority       RCB" userId="1cbfa704-ecf7-447f-bb5b-6ba0a9a4b700" providerId="ADAL" clId="{530A7B9D-846A-458F-8C7A-E7BCAAEE082D}" dt="2025-04-22T07:04:46.184" v="821" actId="1076"/>
          <ac:spMkLst>
            <pc:docMk/>
            <pc:sldMk cId="3725828797" sldId="2263"/>
            <ac:spMk id="72" creationId="{1CE48CB4-B1D0-8C30-DB44-5E0C96CC25A5}"/>
          </ac:spMkLst>
        </pc:spChg>
        <pc:spChg chg="add">
          <ac:chgData name="Simiso Maphumulo         Transnet National Ports Authority       RCB" userId="1cbfa704-ecf7-447f-bb5b-6ba0a9a4b700" providerId="ADAL" clId="{530A7B9D-846A-458F-8C7A-E7BCAAEE082D}" dt="2025-04-22T07:04:09.985" v="816"/>
          <ac:spMkLst>
            <pc:docMk/>
            <pc:sldMk cId="3725828797" sldId="2263"/>
            <ac:spMk id="77" creationId="{35AB5796-83CA-1CDF-1DF3-43394480393A}"/>
          </ac:spMkLst>
        </pc:spChg>
        <pc:spChg chg="add mod">
          <ac:chgData name="Simiso Maphumulo         Transnet National Ports Authority       RCB" userId="1cbfa704-ecf7-447f-bb5b-6ba0a9a4b700" providerId="ADAL" clId="{530A7B9D-846A-458F-8C7A-E7BCAAEE082D}" dt="2025-04-22T07:04:41.170" v="820"/>
          <ac:spMkLst>
            <pc:docMk/>
            <pc:sldMk cId="3725828797" sldId="2263"/>
            <ac:spMk id="78" creationId="{7D1C9595-2CCA-83A0-F115-9BB57539C9AD}"/>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83" creationId="{88017C3C-3077-5B7B-6254-28ECE12F5572}"/>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84" creationId="{8D418BBA-4BDD-4DAC-9E3E-3566A6AAF2DA}"/>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87" creationId="{B86F83D4-C905-9934-1F97-45495B56F5D0}"/>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89" creationId="{70A39BD1-4F62-8854-A517-7E4EB2EAB54F}"/>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92" creationId="{33FF8C31-9D5A-1720-1A6A-30ECB46BD558}"/>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94" creationId="{2AC345BC-10FE-F23B-8D9E-C13BA51F0752}"/>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99" creationId="{8CC53133-AAA1-9C3B-786A-FCB145187097}"/>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105" creationId="{3888459B-A97B-09FF-5AEA-87C483A7F809}"/>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106" creationId="{49AD8010-6E28-AF63-4DBC-3DFECEC86FF3}"/>
          </ac:spMkLst>
        </pc:spChg>
        <pc:spChg chg="add mod">
          <ac:chgData name="Simiso Maphumulo         Transnet National Ports Authority       RCB" userId="1cbfa704-ecf7-447f-bb5b-6ba0a9a4b700" providerId="ADAL" clId="{530A7B9D-846A-458F-8C7A-E7BCAAEE082D}" dt="2025-04-22T07:18:58.442" v="840"/>
          <ac:spMkLst>
            <pc:docMk/>
            <pc:sldMk cId="3725828797" sldId="2263"/>
            <ac:spMk id="109" creationId="{2541791B-879B-3B65-4687-5A66FEE3AC7A}"/>
          </ac:spMkLst>
        </pc:spChg>
        <pc:spChg chg="add mod">
          <ac:chgData name="Simiso Maphumulo         Transnet National Ports Authority       RCB" userId="1cbfa704-ecf7-447f-bb5b-6ba0a9a4b700" providerId="ADAL" clId="{530A7B9D-846A-458F-8C7A-E7BCAAEE082D}" dt="2025-04-22T07:34:36.534" v="846"/>
          <ac:spMkLst>
            <pc:docMk/>
            <pc:sldMk cId="3725828797" sldId="2263"/>
            <ac:spMk id="116" creationId="{92063A13-03E6-2EE1-F67D-CF13847AF5B6}"/>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22" creationId="{3438433C-26F7-6D58-4A25-7E629D9CD94C}"/>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23" creationId="{4938EDA1-D835-0C73-ADF9-354340B4C0EE}"/>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24" creationId="{49A1919F-9D7C-BF35-6AE0-C3D04D9952FE}"/>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25" creationId="{A3836F18-38C8-E71D-6A76-B43E6E74EEF9}"/>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27" creationId="{AFB27602-CC3E-132D-8B00-2B1991527319}"/>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29" creationId="{D4F66F2A-59A7-59D5-94FD-1E0C54A3C551}"/>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31" creationId="{88B6FD08-1689-570E-466F-A5256A752EA2}"/>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32" creationId="{D0C5D329-AB99-B723-FCD3-0234187F71BE}"/>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36" creationId="{FAFEFB23-849E-F89C-D0F6-35EE73357887}"/>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37" creationId="{460718AD-ECBB-F503-04DC-25A23AAF0FBD}"/>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39" creationId="{AE201A80-D768-F60C-3540-B12BD37CC6BB}"/>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40" creationId="{D146A8B5-6073-6820-E3B6-94EAC9DDB3A0}"/>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42" creationId="{E7A6D7D7-4BE3-C5AA-4984-C8DFD6ECBC17}"/>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44" creationId="{325E5598-30E9-E621-51EA-38083378A2AD}"/>
          </ac:spMkLst>
        </pc:spChg>
        <pc:spChg chg="mod">
          <ac:chgData name="Simiso Maphumulo         Transnet National Ports Authority       RCB" userId="1cbfa704-ecf7-447f-bb5b-6ba0a9a4b700" providerId="ADAL" clId="{530A7B9D-846A-458F-8C7A-E7BCAAEE082D}" dt="2025-04-22T07:34:33.247" v="845"/>
          <ac:spMkLst>
            <pc:docMk/>
            <pc:sldMk cId="3725828797" sldId="2263"/>
            <ac:spMk id="145" creationId="{951DB0BE-77E6-181C-3B0B-0747562CF54D}"/>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49" creationId="{3F9B942D-32B9-9871-8080-D0E6D61B0524}"/>
          </ac:spMkLst>
        </pc:spChg>
        <pc:spChg chg="mod">
          <ac:chgData name="Simiso Maphumulo         Transnet National Ports Authority       RCB" userId="1cbfa704-ecf7-447f-bb5b-6ba0a9a4b700" providerId="ADAL" clId="{530A7B9D-846A-458F-8C7A-E7BCAAEE082D}" dt="2025-04-22T07:34:36.534" v="846"/>
          <ac:spMkLst>
            <pc:docMk/>
            <pc:sldMk cId="3725828797" sldId="2263"/>
            <ac:spMk id="151" creationId="{644ACD62-7964-BB02-3FF7-54011AA2AB1D}"/>
          </ac:spMkLst>
        </pc:spChg>
        <pc:spChg chg="add mod">
          <ac:chgData name="Simiso Maphumulo         Transnet National Ports Authority       RCB" userId="1cbfa704-ecf7-447f-bb5b-6ba0a9a4b700" providerId="ADAL" clId="{530A7B9D-846A-458F-8C7A-E7BCAAEE082D}" dt="2025-04-22T07:35:06.871" v="848"/>
          <ac:spMkLst>
            <pc:docMk/>
            <pc:sldMk cId="3725828797" sldId="2263"/>
            <ac:spMk id="152" creationId="{DD771802-AD14-0E03-7904-A40B07CE4235}"/>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55" creationId="{7A578E0C-C4F7-505A-1822-D7FB4373BE1C}"/>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57" creationId="{80FA5007-E1E6-589E-F97B-862B69DA2B1B}"/>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62" creationId="{6AC4CBF7-9827-5F79-7132-C0FD90ACA08C}"/>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64" creationId="{342BC6AA-6F2F-1E3F-0E1A-6E3A17C68346}"/>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65" creationId="{5189E404-47CE-E6F4-0C81-EBECD2E97EA0}"/>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67" creationId="{A2B6DAE6-44E0-9906-02AE-A2F12C1E0897}"/>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77" creationId="{88166870-BD23-8AED-87D2-C18134B8999A}"/>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78" creationId="{4EE31DBC-3EA9-F41A-797C-7C3CA1AD7392}"/>
          </ac:spMkLst>
        </pc:spChg>
        <pc:spChg chg="mod">
          <ac:chgData name="Simiso Maphumulo         Transnet National Ports Authority       RCB" userId="1cbfa704-ecf7-447f-bb5b-6ba0a9a4b700" providerId="ADAL" clId="{530A7B9D-846A-458F-8C7A-E7BCAAEE082D}" dt="2025-04-22T07:35:06.871" v="848"/>
          <ac:spMkLst>
            <pc:docMk/>
            <pc:sldMk cId="3725828797" sldId="2263"/>
            <ac:spMk id="179" creationId="{1DCF9134-C1F4-BE03-C8D0-00D7C1C6D2AF}"/>
          </ac:spMkLst>
        </pc:spChg>
        <pc:spChg chg="mod">
          <ac:chgData name="Simiso Maphumulo         Transnet National Ports Authority       RCB" userId="1cbfa704-ecf7-447f-bb5b-6ba0a9a4b700" providerId="ADAL" clId="{530A7B9D-846A-458F-8C7A-E7BCAAEE082D}" dt="2025-04-22T07:43:52.335" v="863"/>
          <ac:spMkLst>
            <pc:docMk/>
            <pc:sldMk cId="3725828797" sldId="2263"/>
            <ac:spMk id="190" creationId="{DBC8E36A-87EF-BD90-1FA2-CCFB6DA8855A}"/>
          </ac:spMkLst>
        </pc:spChg>
        <pc:spChg chg="mod">
          <ac:chgData name="Simiso Maphumulo         Transnet National Ports Authority       RCB" userId="1cbfa704-ecf7-447f-bb5b-6ba0a9a4b700" providerId="ADAL" clId="{530A7B9D-846A-458F-8C7A-E7BCAAEE082D}" dt="2025-04-22T07:43:52.335" v="863"/>
          <ac:spMkLst>
            <pc:docMk/>
            <pc:sldMk cId="3725828797" sldId="2263"/>
            <ac:spMk id="195" creationId="{D1CE6315-3FF5-9EA9-BB7A-5A47E22DEBBB}"/>
          </ac:spMkLst>
        </pc:spChg>
        <pc:spChg chg="mod">
          <ac:chgData name="Simiso Maphumulo         Transnet National Ports Authority       RCB" userId="1cbfa704-ecf7-447f-bb5b-6ba0a9a4b700" providerId="ADAL" clId="{530A7B9D-846A-458F-8C7A-E7BCAAEE082D}" dt="2025-04-22T07:43:52.335" v="863"/>
          <ac:spMkLst>
            <pc:docMk/>
            <pc:sldMk cId="3725828797" sldId="2263"/>
            <ac:spMk id="197" creationId="{E02BF612-B80C-A937-BD5F-7813ED8E6934}"/>
          </ac:spMkLst>
        </pc:spChg>
        <pc:spChg chg="mod">
          <ac:chgData name="Simiso Maphumulo         Transnet National Ports Authority       RCB" userId="1cbfa704-ecf7-447f-bb5b-6ba0a9a4b700" providerId="ADAL" clId="{530A7B9D-846A-458F-8C7A-E7BCAAEE082D}" dt="2025-04-22T07:43:52.335" v="863"/>
          <ac:spMkLst>
            <pc:docMk/>
            <pc:sldMk cId="3725828797" sldId="2263"/>
            <ac:spMk id="200" creationId="{F9B8D4CB-4D4E-DC14-E461-2851948040D0}"/>
          </ac:spMkLst>
        </pc:spChg>
        <pc:spChg chg="mod">
          <ac:chgData name="Simiso Maphumulo         Transnet National Ports Authority       RCB" userId="1cbfa704-ecf7-447f-bb5b-6ba0a9a4b700" providerId="ADAL" clId="{530A7B9D-846A-458F-8C7A-E7BCAAEE082D}" dt="2025-04-22T07:43:52.335" v="863"/>
          <ac:spMkLst>
            <pc:docMk/>
            <pc:sldMk cId="3725828797" sldId="2263"/>
            <ac:spMk id="201" creationId="{09A1F987-D747-A00D-1B4B-AFE24E649F0A}"/>
          </ac:spMkLst>
        </pc:spChg>
        <pc:spChg chg="mod">
          <ac:chgData name="Simiso Maphumulo         Transnet National Ports Authority       RCB" userId="1cbfa704-ecf7-447f-bb5b-6ba0a9a4b700" providerId="ADAL" clId="{530A7B9D-846A-458F-8C7A-E7BCAAEE082D}" dt="2025-04-22T07:43:52.335" v="863"/>
          <ac:spMkLst>
            <pc:docMk/>
            <pc:sldMk cId="3725828797" sldId="2263"/>
            <ac:spMk id="203" creationId="{881C161B-A1BD-B283-60DC-0259978FBCAE}"/>
          </ac:spMkLst>
        </pc:spChg>
        <pc:spChg chg="mod">
          <ac:chgData name="Simiso Maphumulo         Transnet National Ports Authority       RCB" userId="1cbfa704-ecf7-447f-bb5b-6ba0a9a4b700" providerId="ADAL" clId="{530A7B9D-846A-458F-8C7A-E7BCAAEE082D}" dt="2025-04-22T07:43:52.335" v="863"/>
          <ac:spMkLst>
            <pc:docMk/>
            <pc:sldMk cId="3725828797" sldId="2263"/>
            <ac:spMk id="204" creationId="{8810C5CA-5412-226B-F123-E117AF2D42CE}"/>
          </ac:spMkLst>
        </pc:spChg>
        <pc:spChg chg="mod">
          <ac:chgData name="Simiso Maphumulo         Transnet National Ports Authority       RCB" userId="1cbfa704-ecf7-447f-bb5b-6ba0a9a4b700" providerId="ADAL" clId="{530A7B9D-846A-458F-8C7A-E7BCAAEE082D}" dt="2025-04-22T07:43:52.335" v="863"/>
          <ac:spMkLst>
            <pc:docMk/>
            <pc:sldMk cId="3725828797" sldId="2263"/>
            <ac:spMk id="215" creationId="{A47922D6-1165-4DEF-E04A-B53D73012408}"/>
          </ac:spMkLst>
        </pc:spChg>
        <pc:spChg chg="mod">
          <ac:chgData name="Simiso Maphumulo         Transnet National Ports Authority       RCB" userId="1cbfa704-ecf7-447f-bb5b-6ba0a9a4b700" providerId="ADAL" clId="{530A7B9D-846A-458F-8C7A-E7BCAAEE082D}" dt="2025-04-22T07:43:52.335" v="863"/>
          <ac:spMkLst>
            <pc:docMk/>
            <pc:sldMk cId="3725828797" sldId="2263"/>
            <ac:spMk id="218" creationId="{B0E42A10-D564-E999-9A9F-4D08E5DD36B6}"/>
          </ac:spMkLst>
        </pc:spChg>
        <pc:spChg chg="add mod">
          <ac:chgData name="Simiso Maphumulo         Transnet National Ports Authority       RCB" userId="1cbfa704-ecf7-447f-bb5b-6ba0a9a4b700" providerId="ADAL" clId="{530A7B9D-846A-458F-8C7A-E7BCAAEE082D}" dt="2025-04-22T07:43:52.335" v="863"/>
          <ac:spMkLst>
            <pc:docMk/>
            <pc:sldMk cId="3725828797" sldId="2263"/>
            <ac:spMk id="223" creationId="{6F792106-DC95-1C0A-2FF7-ED8D7A6607F5}"/>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32" creationId="{B057E3DA-7A0D-A83A-72D7-06689689D828}"/>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33" creationId="{B4083A62-446E-1BB8-8B3B-6AE89A4C2B63}"/>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40" creationId="{01483C16-EBB0-CC52-92ED-96BF85086B74}"/>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41" creationId="{37A95A89-5A0F-485B-4C88-137925A085BC}"/>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45" creationId="{762176D3-90E9-D19C-F2B4-5554FE6B8F1C}"/>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51" creationId="{57284EBC-FE95-5186-6B8F-CCB1D6E7D003}"/>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54" creationId="{E0CA1F5F-25BD-FDA7-E5BF-F6F056300B4C}"/>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55" creationId="{B301703A-4E7F-15C6-EDAB-180D844320C7}"/>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60" creationId="{32BCDBA3-243E-D0F6-6036-DA3FE8CC565D}"/>
          </ac:spMkLst>
        </pc:spChg>
        <pc:spChg chg="mod">
          <ac:chgData name="Simiso Maphumulo         Transnet National Ports Authority       RCB" userId="1cbfa704-ecf7-447f-bb5b-6ba0a9a4b700" providerId="ADAL" clId="{530A7B9D-846A-458F-8C7A-E7BCAAEE082D}" dt="2025-04-22T07:45:10.286" v="865"/>
          <ac:spMkLst>
            <pc:docMk/>
            <pc:sldMk cId="3725828797" sldId="2263"/>
            <ac:spMk id="263" creationId="{EF879BFF-815A-9AB9-D382-2B437EF70FA1}"/>
          </ac:spMkLst>
        </pc:spChg>
        <pc:spChg chg="add mod">
          <ac:chgData name="Simiso Maphumulo         Transnet National Ports Authority       RCB" userId="1cbfa704-ecf7-447f-bb5b-6ba0a9a4b700" providerId="ADAL" clId="{530A7B9D-846A-458F-8C7A-E7BCAAEE082D}" dt="2025-04-22T07:48:27.306" v="866"/>
          <ac:spMkLst>
            <pc:docMk/>
            <pc:sldMk cId="3725828797" sldId="2263"/>
            <ac:spMk id="266" creationId="{13DD875E-8ED6-F8A1-8C5E-6F4D280D36B1}"/>
          </ac:spMkLst>
        </pc:spChg>
        <pc:spChg chg="mod">
          <ac:chgData name="Simiso Maphumulo         Transnet National Ports Authority       RCB" userId="1cbfa704-ecf7-447f-bb5b-6ba0a9a4b700" providerId="ADAL" clId="{530A7B9D-846A-458F-8C7A-E7BCAAEE082D}" dt="2025-04-22T08:40:06.591" v="918" actId="14100"/>
          <ac:spMkLst>
            <pc:docMk/>
            <pc:sldMk cId="3725828797" sldId="2263"/>
            <ac:spMk id="268" creationId="{B6BECDE0-EB28-297D-B1FB-BA8C9D8F9253}"/>
          </ac:spMkLst>
        </pc:spChg>
        <pc:spChg chg="mod">
          <ac:chgData name="Simiso Maphumulo         Transnet National Ports Authority       RCB" userId="1cbfa704-ecf7-447f-bb5b-6ba0a9a4b700" providerId="ADAL" clId="{530A7B9D-846A-458F-8C7A-E7BCAAEE082D}" dt="2025-04-22T08:40:30.855" v="922" actId="255"/>
          <ac:spMkLst>
            <pc:docMk/>
            <pc:sldMk cId="3725828797" sldId="2263"/>
            <ac:spMk id="269" creationId="{1D134354-85F4-1B0F-147D-3AEA7AEA052B}"/>
          </ac:spMkLst>
        </pc:spChg>
        <pc:spChg chg="mod">
          <ac:chgData name="Simiso Maphumulo         Transnet National Ports Authority       RCB" userId="1cbfa704-ecf7-447f-bb5b-6ba0a9a4b700" providerId="ADAL" clId="{530A7B9D-846A-458F-8C7A-E7BCAAEE082D}" dt="2025-04-22T08:40:06.591" v="918" actId="14100"/>
          <ac:spMkLst>
            <pc:docMk/>
            <pc:sldMk cId="3725828797" sldId="2263"/>
            <ac:spMk id="271" creationId="{6E910390-787B-C534-9276-8B77D3C41274}"/>
          </ac:spMkLst>
        </pc:spChg>
        <pc:spChg chg="mod">
          <ac:chgData name="Simiso Maphumulo         Transnet National Ports Authority       RCB" userId="1cbfa704-ecf7-447f-bb5b-6ba0a9a4b700" providerId="ADAL" clId="{530A7B9D-846A-458F-8C7A-E7BCAAEE082D}" dt="2025-04-22T08:40:06.591" v="918" actId="14100"/>
          <ac:spMkLst>
            <pc:docMk/>
            <pc:sldMk cId="3725828797" sldId="2263"/>
            <ac:spMk id="273" creationId="{7935C447-2BA6-27F4-266B-D2E29629B199}"/>
          </ac:spMkLst>
        </pc:spChg>
        <pc:spChg chg="mod">
          <ac:chgData name="Simiso Maphumulo         Transnet National Ports Authority       RCB" userId="1cbfa704-ecf7-447f-bb5b-6ba0a9a4b700" providerId="ADAL" clId="{530A7B9D-846A-458F-8C7A-E7BCAAEE082D}" dt="2025-04-22T08:39:05.511" v="903" actId="6549"/>
          <ac:spMkLst>
            <pc:docMk/>
            <pc:sldMk cId="3725828797" sldId="2263"/>
            <ac:spMk id="276" creationId="{4B4DFF0E-8878-4910-AD73-32FC9931B67B}"/>
          </ac:spMkLst>
        </pc:spChg>
        <pc:spChg chg="mod">
          <ac:chgData name="Simiso Maphumulo         Transnet National Ports Authority       RCB" userId="1cbfa704-ecf7-447f-bb5b-6ba0a9a4b700" providerId="ADAL" clId="{530A7B9D-846A-458F-8C7A-E7BCAAEE082D}" dt="2025-04-22T08:40:06.591" v="918" actId="14100"/>
          <ac:spMkLst>
            <pc:docMk/>
            <pc:sldMk cId="3725828797" sldId="2263"/>
            <ac:spMk id="280" creationId="{66B4001A-765B-AA1E-2ECC-2215138119BA}"/>
          </ac:spMkLst>
        </pc:spChg>
        <pc:spChg chg="mod">
          <ac:chgData name="Simiso Maphumulo         Transnet National Ports Authority       RCB" userId="1cbfa704-ecf7-447f-bb5b-6ba0a9a4b700" providerId="ADAL" clId="{530A7B9D-846A-458F-8C7A-E7BCAAEE082D}" dt="2025-04-22T08:40:06.591" v="918" actId="14100"/>
          <ac:spMkLst>
            <pc:docMk/>
            <pc:sldMk cId="3725828797" sldId="2263"/>
            <ac:spMk id="281" creationId="{A21EBBFA-4A18-2A2C-7029-D16AF3F34E04}"/>
          </ac:spMkLst>
        </pc:spChg>
        <pc:spChg chg="mod">
          <ac:chgData name="Simiso Maphumulo         Transnet National Ports Authority       RCB" userId="1cbfa704-ecf7-447f-bb5b-6ba0a9a4b700" providerId="ADAL" clId="{530A7B9D-846A-458F-8C7A-E7BCAAEE082D}" dt="2025-04-22T08:40:26.378" v="921" actId="255"/>
          <ac:spMkLst>
            <pc:docMk/>
            <pc:sldMk cId="3725828797" sldId="2263"/>
            <ac:spMk id="282" creationId="{B4FB0E47-523D-D896-E4E7-BA5FE83F6A65}"/>
          </ac:spMkLst>
        </pc:spChg>
        <pc:spChg chg="mod">
          <ac:chgData name="Simiso Maphumulo         Transnet National Ports Authority       RCB" userId="1cbfa704-ecf7-447f-bb5b-6ba0a9a4b700" providerId="ADAL" clId="{530A7B9D-846A-458F-8C7A-E7BCAAEE082D}" dt="2025-04-22T08:40:35.991" v="923" actId="255"/>
          <ac:spMkLst>
            <pc:docMk/>
            <pc:sldMk cId="3725828797" sldId="2263"/>
            <ac:spMk id="283" creationId="{C2A6CA78-A95B-9B81-92A8-EFE893B77273}"/>
          </ac:spMkLst>
        </pc:spChg>
        <pc:spChg chg="mod">
          <ac:chgData name="Simiso Maphumulo         Transnet National Ports Authority       RCB" userId="1cbfa704-ecf7-447f-bb5b-6ba0a9a4b700" providerId="ADAL" clId="{530A7B9D-846A-458F-8C7A-E7BCAAEE082D}" dt="2025-04-22T08:39:57.115" v="915" actId="255"/>
          <ac:spMkLst>
            <pc:docMk/>
            <pc:sldMk cId="3725828797" sldId="2263"/>
            <ac:spMk id="285" creationId="{C06F8AAF-E5DF-E91D-4E6B-5C44D3D738DD}"/>
          </ac:spMkLst>
        </pc:spChg>
        <pc:spChg chg="mod">
          <ac:chgData name="Simiso Maphumulo         Transnet National Ports Authority       RCB" userId="1cbfa704-ecf7-447f-bb5b-6ba0a9a4b700" providerId="ADAL" clId="{530A7B9D-846A-458F-8C7A-E7BCAAEE082D}" dt="2025-04-22T08:40:10.441" v="919" actId="255"/>
          <ac:spMkLst>
            <pc:docMk/>
            <pc:sldMk cId="3725828797" sldId="2263"/>
            <ac:spMk id="286" creationId="{4D7BA72D-AC98-7C15-312C-0E1A23AA399D}"/>
          </ac:spMkLst>
        </pc:spChg>
        <pc:spChg chg="mod">
          <ac:chgData name="Simiso Maphumulo         Transnet National Ports Authority       RCB" userId="1cbfa704-ecf7-447f-bb5b-6ba0a9a4b700" providerId="ADAL" clId="{530A7B9D-846A-458F-8C7A-E7BCAAEE082D}" dt="2025-04-22T08:40:15.631" v="920" actId="255"/>
          <ac:spMkLst>
            <pc:docMk/>
            <pc:sldMk cId="3725828797" sldId="2263"/>
            <ac:spMk id="287" creationId="{382D2B43-77BC-F364-8551-D50BC249832B}"/>
          </ac:spMkLst>
        </pc:spChg>
        <pc:spChg chg="mod">
          <ac:chgData name="Simiso Maphumulo         Transnet National Ports Authority       RCB" userId="1cbfa704-ecf7-447f-bb5b-6ba0a9a4b700" providerId="ADAL" clId="{530A7B9D-846A-458F-8C7A-E7BCAAEE082D}" dt="2025-04-22T08:41:34.902" v="935" actId="14100"/>
          <ac:spMkLst>
            <pc:docMk/>
            <pc:sldMk cId="3725828797" sldId="2263"/>
            <ac:spMk id="291" creationId="{05DD6255-A8F1-3B27-498D-6860D7C164BD}"/>
          </ac:spMkLst>
        </pc:spChg>
        <pc:spChg chg="mod">
          <ac:chgData name="Simiso Maphumulo         Transnet National Ports Authority       RCB" userId="1cbfa704-ecf7-447f-bb5b-6ba0a9a4b700" providerId="ADAL" clId="{530A7B9D-846A-458F-8C7A-E7BCAAEE082D}" dt="2025-04-22T08:41:11.435" v="928" actId="14100"/>
          <ac:spMkLst>
            <pc:docMk/>
            <pc:sldMk cId="3725828797" sldId="2263"/>
            <ac:spMk id="293" creationId="{F38AA460-DEF5-98A8-7C35-B2DDB8254BBE}"/>
          </ac:spMkLst>
        </pc:spChg>
        <pc:spChg chg="mod">
          <ac:chgData name="Simiso Maphumulo         Transnet National Ports Authority       RCB" userId="1cbfa704-ecf7-447f-bb5b-6ba0a9a4b700" providerId="ADAL" clId="{530A7B9D-846A-458F-8C7A-E7BCAAEE082D}" dt="2025-04-22T08:37:15.798" v="884" actId="14100"/>
          <ac:spMkLst>
            <pc:docMk/>
            <pc:sldMk cId="3725828797" sldId="2263"/>
            <ac:spMk id="294" creationId="{9E309709-6541-A84D-CB25-59BABF7A4492}"/>
          </ac:spMkLst>
        </pc:spChg>
        <pc:spChg chg="mod">
          <ac:chgData name="Simiso Maphumulo         Transnet National Ports Authority       RCB" userId="1cbfa704-ecf7-447f-bb5b-6ba0a9a4b700" providerId="ADAL" clId="{530A7B9D-846A-458F-8C7A-E7BCAAEE082D}" dt="2025-04-22T08:40:06.591" v="918" actId="14100"/>
          <ac:spMkLst>
            <pc:docMk/>
            <pc:sldMk cId="3725828797" sldId="2263"/>
            <ac:spMk id="295" creationId="{92C35D4E-3DD2-98C1-5E3E-DD344AF11CAB}"/>
          </ac:spMkLst>
        </pc:spChg>
        <pc:spChg chg="mod">
          <ac:chgData name="Simiso Maphumulo         Transnet National Ports Authority       RCB" userId="1cbfa704-ecf7-447f-bb5b-6ba0a9a4b700" providerId="ADAL" clId="{530A7B9D-846A-458F-8C7A-E7BCAAEE082D}" dt="2025-04-22T08:40:39.955" v="924" actId="255"/>
          <ac:spMkLst>
            <pc:docMk/>
            <pc:sldMk cId="3725828797" sldId="2263"/>
            <ac:spMk id="297" creationId="{16057860-25E1-73DC-8CAF-0DE1D72688D7}"/>
          </ac:spMkLst>
        </pc:spChg>
        <pc:spChg chg="mod">
          <ac:chgData name="Simiso Maphumulo         Transnet National Ports Authority       RCB" userId="1cbfa704-ecf7-447f-bb5b-6ba0a9a4b700" providerId="ADAL" clId="{530A7B9D-846A-458F-8C7A-E7BCAAEE082D}" dt="2025-04-22T08:40:44.311" v="925" actId="255"/>
          <ac:spMkLst>
            <pc:docMk/>
            <pc:sldMk cId="3725828797" sldId="2263"/>
            <ac:spMk id="298" creationId="{50206288-F4DF-C439-A2ED-F5FB73B5DEC0}"/>
          </ac:spMkLst>
        </pc:spChg>
        <pc:spChg chg="mod">
          <ac:chgData name="Simiso Maphumulo         Transnet National Ports Authority       RCB" userId="1cbfa704-ecf7-447f-bb5b-6ba0a9a4b700" providerId="ADAL" clId="{530A7B9D-846A-458F-8C7A-E7BCAAEE082D}" dt="2025-04-22T08:40:48.206" v="926" actId="255"/>
          <ac:spMkLst>
            <pc:docMk/>
            <pc:sldMk cId="3725828797" sldId="2263"/>
            <ac:spMk id="299" creationId="{D7DA59EA-CABF-E16D-3708-95493812D0CE}"/>
          </ac:spMkLst>
        </pc:spChg>
        <pc:spChg chg="add del mod">
          <ac:chgData name="Simiso Maphumulo         Transnet National Ports Authority       RCB" userId="1cbfa704-ecf7-447f-bb5b-6ba0a9a4b700" providerId="ADAL" clId="{530A7B9D-846A-458F-8C7A-E7BCAAEE082D}" dt="2025-04-22T07:48:45.469" v="870" actId="6264"/>
          <ac:spMkLst>
            <pc:docMk/>
            <pc:sldMk cId="3725828797" sldId="2263"/>
            <ac:spMk id="302" creationId="{C83962CD-7530-5D55-7703-1953D6A262D4}"/>
          </ac:spMkLst>
        </pc:spChg>
        <pc:spChg chg="add del mod">
          <ac:chgData name="Simiso Maphumulo         Transnet National Ports Authority       RCB" userId="1cbfa704-ecf7-447f-bb5b-6ba0a9a4b700" providerId="ADAL" clId="{530A7B9D-846A-458F-8C7A-E7BCAAEE082D}" dt="2025-04-22T07:48:45.469" v="870" actId="6264"/>
          <ac:spMkLst>
            <pc:docMk/>
            <pc:sldMk cId="3725828797" sldId="2263"/>
            <ac:spMk id="303" creationId="{5B409563-4E35-0439-9C9E-C1E501C5AD54}"/>
          </ac:spMkLst>
        </pc:spChg>
        <pc:grpChg chg="add del">
          <ac:chgData name="Simiso Maphumulo         Transnet National Ports Authority       RCB" userId="1cbfa704-ecf7-447f-bb5b-6ba0a9a4b700" providerId="ADAL" clId="{530A7B9D-846A-458F-8C7A-E7BCAAEE082D}" dt="2025-04-22T07:05:50.218" v="823" actId="478"/>
          <ac:grpSpMkLst>
            <pc:docMk/>
            <pc:sldMk cId="3725828797" sldId="2263"/>
            <ac:grpSpMk id="43" creationId="{56DD0A6A-C25F-517A-6165-7A4D68215900}"/>
          </ac:grpSpMkLst>
        </pc:grpChg>
        <pc:picChg chg="del mod">
          <ac:chgData name="Simiso Maphumulo         Transnet National Ports Authority       RCB" userId="1cbfa704-ecf7-447f-bb5b-6ba0a9a4b700" providerId="ADAL" clId="{530A7B9D-846A-458F-8C7A-E7BCAAEE082D}" dt="2025-04-22T07:00:26.204" v="814" actId="21"/>
          <ac:picMkLst>
            <pc:docMk/>
            <pc:sldMk cId="3725828797" sldId="2263"/>
            <ac:picMk id="4" creationId="{EA2B14E7-7638-F775-EE23-C6CE5C4BE721}"/>
          </ac:picMkLst>
        </pc:picChg>
        <pc:picChg chg="add">
          <ac:chgData name="Simiso Maphumulo         Transnet National Ports Authority       RCB" userId="1cbfa704-ecf7-447f-bb5b-6ba0a9a4b700" providerId="ADAL" clId="{530A7B9D-846A-458F-8C7A-E7BCAAEE082D}" dt="2025-04-22T07:06:05.863" v="824"/>
          <ac:picMkLst>
            <pc:docMk/>
            <pc:sldMk cId="3725828797" sldId="2263"/>
            <ac:picMk id="79" creationId="{8450F331-FD13-955B-BB73-3051A582EEB4}"/>
          </ac:picMkLst>
        </pc:picChg>
        <pc:picChg chg="add del mod">
          <ac:chgData name="Simiso Maphumulo         Transnet National Ports Authority       RCB" userId="1cbfa704-ecf7-447f-bb5b-6ba0a9a4b700" providerId="ADAL" clId="{530A7B9D-846A-458F-8C7A-E7BCAAEE082D}" dt="2025-04-22T07:34:02.873" v="844" actId="22"/>
          <ac:picMkLst>
            <pc:docMk/>
            <pc:sldMk cId="3725828797" sldId="2263"/>
            <ac:picMk id="115" creationId="{91E9AB66-B96B-B65F-92E7-308E15AD5E6A}"/>
          </ac:picMkLst>
        </pc:picChg>
        <pc:picChg chg="add del mod">
          <ac:chgData name="Simiso Maphumulo         Transnet National Ports Authority       RCB" userId="1cbfa704-ecf7-447f-bb5b-6ba0a9a4b700" providerId="ADAL" clId="{530A7B9D-846A-458F-8C7A-E7BCAAEE082D}" dt="2025-04-22T07:39:28.608" v="855" actId="21"/>
          <ac:picMkLst>
            <pc:docMk/>
            <pc:sldMk cId="3725828797" sldId="2263"/>
            <ac:picMk id="188" creationId="{1AFABA33-C36B-A732-FB23-DBFD0C6644CC}"/>
          </ac:picMkLst>
        </pc:picChg>
        <pc:cxnChg chg="del">
          <ac:chgData name="Simiso Maphumulo         Transnet National Ports Authority       RCB" userId="1cbfa704-ecf7-447f-bb5b-6ba0a9a4b700" providerId="ADAL" clId="{530A7B9D-846A-458F-8C7A-E7BCAAEE082D}" dt="2025-04-22T07:05:46.430" v="822" actId="478"/>
          <ac:cxnSpMkLst>
            <pc:docMk/>
            <pc:sldMk cId="3725828797" sldId="2263"/>
            <ac:cxnSpMk id="76" creationId="{9A0E9A09-EF42-BA3E-D967-6A95F46E4570}"/>
          </ac:cxnSpMkLst>
        </pc:cxnChg>
      </pc:sldChg>
      <pc:sldChg chg="new">
        <pc:chgData name="Simiso Maphumulo         Transnet National Ports Authority       RCB" userId="1cbfa704-ecf7-447f-bb5b-6ba0a9a4b700" providerId="ADAL" clId="{530A7B9D-846A-458F-8C7A-E7BCAAEE082D}" dt="2025-04-10T14:58:10.432" v="802" actId="680"/>
        <pc:sldMkLst>
          <pc:docMk/>
          <pc:sldMk cId="181537413" sldId="2264"/>
        </pc:sldMkLst>
      </pc:sldChg>
      <pc:sldChg chg="new">
        <pc:chgData name="Simiso Maphumulo         Transnet National Ports Authority       RCB" userId="1cbfa704-ecf7-447f-bb5b-6ba0a9a4b700" providerId="ADAL" clId="{530A7B9D-846A-458F-8C7A-E7BCAAEE082D}" dt="2025-04-10T14:58:12.975" v="803" actId="680"/>
        <pc:sldMkLst>
          <pc:docMk/>
          <pc:sldMk cId="2095195697" sldId="2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22/04/2025</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22/04/2025</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dirty="0">
                <a:solidFill>
                  <a:srgbClr val="2C363A"/>
                </a:solidFill>
                <a:effectLst/>
                <a:latin typeface="Calibri" panose="020F0502020204030204" pitchFamily="34" charset="0"/>
              </a:rPr>
              <a:t>Growth and Reinvent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2</a:t>
            </a:fld>
            <a:endParaRPr lang="en-GB"/>
          </a:p>
        </p:txBody>
      </p:sp>
    </p:spTree>
    <p:extLst>
      <p:ext uri="{BB962C8B-B14F-4D97-AF65-F5344CB8AC3E}">
        <p14:creationId xmlns:p14="http://schemas.microsoft.com/office/powerpoint/2010/main" val="196378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10</a:t>
            </a:fld>
            <a:endParaRPr lang="en-GB"/>
          </a:p>
        </p:txBody>
      </p:sp>
    </p:spTree>
    <p:extLst>
      <p:ext uri="{BB962C8B-B14F-4D97-AF65-F5344CB8AC3E}">
        <p14:creationId xmlns:p14="http://schemas.microsoft.com/office/powerpoint/2010/main" val="70160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13</a:t>
            </a:fld>
            <a:endParaRPr lang="en-GB"/>
          </a:p>
        </p:txBody>
      </p:sp>
    </p:spTree>
    <p:extLst>
      <p:ext uri="{BB962C8B-B14F-4D97-AF65-F5344CB8AC3E}">
        <p14:creationId xmlns:p14="http://schemas.microsoft.com/office/powerpoint/2010/main" val="198897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98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44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C39C-1F8A-2648-2C91-0E4E335E4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424EC-A5F6-2FD4-DB26-575C55803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0CBC4-E1F6-10D0-918C-2EB2118954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dirty="0">
                <a:solidFill>
                  <a:srgbClr val="2C363A"/>
                </a:solidFill>
                <a:effectLst/>
                <a:latin typeface="Calibri" panose="020F0502020204030204" pitchFamily="34" charset="0"/>
              </a:rPr>
              <a:t>Growth and Reinvent</a:t>
            </a:r>
            <a:endParaRPr lang="en-US" dirty="0"/>
          </a:p>
          <a:p>
            <a:endParaRPr lang="en-US" dirty="0"/>
          </a:p>
        </p:txBody>
      </p:sp>
      <p:sp>
        <p:nvSpPr>
          <p:cNvPr id="4" name="Slide Number Placeholder 3">
            <a:extLst>
              <a:ext uri="{FF2B5EF4-FFF2-40B4-BE49-F238E27FC236}">
                <a16:creationId xmlns:a16="http://schemas.microsoft.com/office/drawing/2014/main" id="{21AF9ABA-FF0C-6E50-17A6-85ACF7C6A6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65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1" imgW="421" imgH="420" progId="TCLayout.ActiveDocument.1">
                  <p:embed/>
                </p:oleObj>
              </mc:Choice>
              <mc:Fallback>
                <p:oleObj name="think-cell Slide" r:id="rId31" imgW="421" imgH="420" progId="TCLayout.ActiveDocument.1">
                  <p:embed/>
                  <p:pic>
                    <p:nvPicPr>
                      <p:cNvPr id="4" name="Object 3" hidden="1"/>
                      <p:cNvPicPr/>
                      <p:nvPr/>
                    </p:nvPicPr>
                    <p:blipFill>
                      <a:blip r:embed="rId32"/>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docx"/><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transnetetenders.azurewebsites.net/" TargetMode="External"/><Relationship Id="rId2" Type="http://schemas.openxmlformats.org/officeDocument/2006/relationships/hyperlink" Target="http://www.etenders.gov.za/"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transnetetenders.azurewebsites.net/"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hyperlink" Target="mailto:TNPATENDERENQUIRIESRB@TRANSNET.NET"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4437" y="0"/>
            <a:ext cx="12196437" cy="6858000"/>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br>
              <a:rPr lang="en-ZA" sz="2000" b="1" kern="0" spc="10" dirty="0">
                <a:solidFill>
                  <a:prstClr val="white"/>
                </a:solidFill>
              </a:rPr>
            </a:br>
            <a:r>
              <a:rPr lang="en-ZA" sz="2000" b="1" kern="0" spc="10" dirty="0">
                <a:solidFill>
                  <a:prstClr val="white"/>
                </a:solidFill>
              </a:rPr>
              <a:t> </a:t>
            </a:r>
            <a:br>
              <a:rPr lang="en-GB" sz="2000" b="1" kern="0" spc="10" dirty="0">
                <a:solidFill>
                  <a:prstClr val="white"/>
                </a:solidFill>
              </a:rPr>
            </a:br>
            <a:endParaRPr lang="en-US" sz="2000" b="1" kern="0" spc="10" dirty="0">
              <a:solidFill>
                <a:prstClr val="white"/>
              </a:solidFill>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5297" y="121917"/>
            <a:ext cx="1391803" cy="777494"/>
          </a:xfrm>
          <a:prstGeom prst="rect">
            <a:avLst/>
          </a:prstGeom>
        </p:spPr>
      </p:pic>
      <p:sp>
        <p:nvSpPr>
          <p:cNvPr id="6" name="Text Placeholder 5">
            <a:extLst>
              <a:ext uri="{FF2B5EF4-FFF2-40B4-BE49-F238E27FC236}">
                <a16:creationId xmlns:a16="http://schemas.microsoft.com/office/drawing/2014/main" id="{189504AC-D9F3-3D9E-89BA-DA2096911406}"/>
              </a:ext>
            </a:extLst>
          </p:cNvPr>
          <p:cNvSpPr>
            <a:spLocks noGrp="1"/>
          </p:cNvSpPr>
          <p:nvPr>
            <p:ph type="body" sz="quarter" idx="13"/>
          </p:nvPr>
        </p:nvSpPr>
        <p:spPr>
          <a:xfrm>
            <a:off x="233794" y="5200073"/>
            <a:ext cx="6955750" cy="864709"/>
          </a:xfrm>
        </p:spPr>
        <p:txBody>
          <a:bodyPr/>
          <a:lstStyle/>
          <a:p>
            <a:pPr algn="l"/>
            <a:r>
              <a:rPr lang="en-US" b="1" dirty="0">
                <a:solidFill>
                  <a:schemeClr val="bg1">
                    <a:lumMod val="95000"/>
                  </a:schemeClr>
                </a:solidFill>
                <a:latin typeface="+mn-lt"/>
              </a:rPr>
              <a:t>PRESENTED BY: </a:t>
            </a:r>
            <a:r>
              <a:rPr lang="en-ZA" b="1" dirty="0">
                <a:solidFill>
                  <a:schemeClr val="bg1">
                    <a:lumMod val="95000"/>
                  </a:schemeClr>
                </a:solidFill>
                <a:latin typeface="+mn-lt"/>
                <a:cs typeface="Times New Roman" panose="02020603050405020304" pitchFamily="18" charset="0"/>
              </a:rPr>
              <a:t>PROCUREMENT LEAD REPRESENTATIVE </a:t>
            </a:r>
            <a:endParaRPr lang="en-US" b="1" dirty="0">
              <a:solidFill>
                <a:schemeClr val="bg1">
                  <a:lumMod val="95000"/>
                </a:schemeClr>
              </a:solidFill>
              <a:latin typeface="+mn-lt"/>
            </a:endParaRPr>
          </a:p>
        </p:txBody>
      </p:sp>
      <p:sp>
        <p:nvSpPr>
          <p:cNvPr id="4" name="Title 3">
            <a:extLst>
              <a:ext uri="{FF2B5EF4-FFF2-40B4-BE49-F238E27FC236}">
                <a16:creationId xmlns:a16="http://schemas.microsoft.com/office/drawing/2014/main" id="{034CFFB7-4E40-1773-C51F-1F9844C2C213}"/>
              </a:ext>
            </a:extLst>
          </p:cNvPr>
          <p:cNvSpPr>
            <a:spLocks noGrp="1"/>
          </p:cNvSpPr>
          <p:nvPr>
            <p:ph type="title"/>
          </p:nvPr>
        </p:nvSpPr>
        <p:spPr>
          <a:xfrm>
            <a:off x="3093357" y="1026147"/>
            <a:ext cx="7007573" cy="3693319"/>
          </a:xfrm>
        </p:spPr>
        <p:txBody>
          <a:bodyPr/>
          <a:lstStyle/>
          <a:p>
            <a:pPr marL="0" marR="0" lvl="0" indent="0" algn="just" defTabSz="457200" rtl="0" eaLnBrk="1" fontAlgn="auto" latinLnBrk="0" hangingPunct="1">
              <a:lnSpc>
                <a:spcPct val="100000"/>
              </a:lnSpc>
              <a:spcBef>
                <a:spcPts val="0"/>
              </a:spcBef>
              <a:spcAft>
                <a:spcPts val="0"/>
              </a:spcAft>
              <a:buClrTx/>
              <a:buSzTx/>
              <a:buFontTx/>
              <a:buNone/>
              <a:tabLst>
                <a:tab pos="4787900" algn="l"/>
              </a:tabLst>
              <a:defRPr/>
            </a:pPr>
            <a:br>
              <a:rPr kumimoji="0" lang="en-ZA" sz="1800" b="1" i="0" u="none" strike="noStrike" kern="0" cap="none" spc="10" normalizeH="0" baseline="0" noProof="0" dirty="0">
                <a:ln>
                  <a:noFill/>
                </a:ln>
                <a:solidFill>
                  <a:prstClr val="white"/>
                </a:solidFill>
                <a:effectLst/>
                <a:uLnTx/>
                <a:uFillTx/>
                <a:latin typeface="+mj-lt"/>
                <a:ea typeface="+mn-ea"/>
                <a:cs typeface="+mn-cs"/>
              </a:rPr>
            </a:br>
            <a:r>
              <a:rPr lang="en-GB" sz="1800" b="1" dirty="0">
                <a:solidFill>
                  <a:schemeClr val="bg1"/>
                </a:solidFill>
                <a:effectLst/>
                <a:latin typeface="+mj-lt"/>
                <a:ea typeface="Times New Roman" panose="02020603050405020304" pitchFamily="18" charset="0"/>
              </a:rPr>
              <a:t>TENDER NUMBER:</a:t>
            </a:r>
            <a:r>
              <a:rPr lang="en-ZA" sz="1800" b="0" dirty="0">
                <a:solidFill>
                  <a:srgbClr val="000000"/>
                </a:solidFill>
                <a:effectLst/>
                <a:latin typeface="+mj-lt"/>
                <a:ea typeface="Times New Roman" panose="02020603050405020304" pitchFamily="18" charset="0"/>
              </a:rPr>
              <a:t> </a:t>
            </a:r>
            <a:r>
              <a:rPr lang="en-ZA" sz="1800" dirty="0">
                <a:solidFill>
                  <a:schemeClr val="bg1"/>
                </a:solidFill>
                <a:latin typeface="+mj-lt"/>
              </a:rPr>
              <a:t>TNPA/2025/02/0025/87996/RFP</a:t>
            </a:r>
            <a:br>
              <a:rPr lang="en-GB" sz="1800" b="1" dirty="0">
                <a:solidFill>
                  <a:schemeClr val="bg1"/>
                </a:solidFill>
                <a:effectLst/>
                <a:latin typeface="+mj-lt"/>
                <a:ea typeface="Times New Roman" panose="02020603050405020304" pitchFamily="18" charset="0"/>
              </a:rPr>
            </a:br>
            <a:br>
              <a:rPr kumimoji="0" lang="en-ZA" sz="1800" b="1" i="0" u="none" strike="noStrike" kern="0" cap="none" spc="10" normalizeH="0" baseline="0" noProof="0" dirty="0">
                <a:ln>
                  <a:noFill/>
                </a:ln>
                <a:solidFill>
                  <a:prstClr val="white"/>
                </a:solidFill>
                <a:effectLst/>
                <a:uLnTx/>
                <a:uFillTx/>
                <a:latin typeface="+mj-lt"/>
                <a:ea typeface="+mn-ea"/>
                <a:cs typeface="+mj-cs"/>
              </a:rPr>
            </a:br>
            <a:r>
              <a:rPr lang="en-ZA" sz="1800" kern="0" spc="10" dirty="0">
                <a:solidFill>
                  <a:prstClr val="white"/>
                </a:solidFill>
                <a:latin typeface="+mj-lt"/>
                <a:ea typeface="+mn-ea"/>
              </a:rPr>
              <a:t>COMPULSORY </a:t>
            </a:r>
            <a:r>
              <a:rPr lang="en-ZA" sz="1800" kern="0" spc="10" dirty="0">
                <a:solidFill>
                  <a:prstClr val="white"/>
                </a:solidFill>
                <a:latin typeface="+mj-lt"/>
                <a:ea typeface="+mn-ea"/>
                <a:cs typeface="+mn-cs"/>
              </a:rPr>
              <a:t>BRIEFING SESSION</a:t>
            </a:r>
            <a:r>
              <a:rPr kumimoji="0" lang="en-ZA" sz="1800" b="1" i="0" u="none" strike="noStrike" kern="0" cap="none" spc="10" normalizeH="0" baseline="0" noProof="0" dirty="0">
                <a:ln>
                  <a:noFill/>
                </a:ln>
                <a:solidFill>
                  <a:prstClr val="white"/>
                </a:solidFill>
                <a:effectLst/>
                <a:uLnTx/>
                <a:uFillTx/>
                <a:latin typeface="+mj-lt"/>
                <a:ea typeface="+mn-ea"/>
                <a:cs typeface="+mn-cs"/>
              </a:rPr>
              <a:t> FOR:</a:t>
            </a:r>
            <a:br>
              <a:rPr kumimoji="0" lang="en-ZA" sz="1800" b="1" i="0" u="none" strike="noStrike" kern="0" cap="none" spc="10" normalizeH="0" baseline="0" noProof="0" dirty="0">
                <a:ln>
                  <a:noFill/>
                </a:ln>
                <a:solidFill>
                  <a:prstClr val="white"/>
                </a:solidFill>
                <a:effectLst/>
                <a:uLnTx/>
                <a:uFillTx/>
                <a:latin typeface="+mj-lt"/>
                <a:ea typeface="+mn-ea"/>
                <a:cs typeface="+mn-cs"/>
              </a:rPr>
            </a:br>
            <a:r>
              <a:rPr lang="en-US" sz="1800" kern="0" spc="10" dirty="0">
                <a:solidFill>
                  <a:prstClr val="white"/>
                </a:solidFill>
                <a:latin typeface="+mj-lt"/>
                <a:ea typeface="+mn-ea"/>
                <a:cs typeface="+mn-cs"/>
              </a:rPr>
              <a:t>FOR THE PROVISION OF CANTEEN SERVICES AT TRANSNET NATIONAL PORTS AUTHORITY (TNPA) PORT OF RICHARDS BAY FOR A PERIOD OF THIRTY-SIX (36) MONTHS</a:t>
            </a:r>
            <a:br>
              <a:rPr lang="en-ZA" sz="1800" kern="0" spc="10" dirty="0">
                <a:solidFill>
                  <a:prstClr val="white"/>
                </a:solidFill>
                <a:latin typeface="+mj-lt"/>
                <a:ea typeface="+mn-ea"/>
                <a:cs typeface="+mn-cs"/>
              </a:rPr>
            </a:br>
            <a:br>
              <a:rPr lang="en-ZA" sz="1800" kern="0" spc="10" dirty="0">
                <a:solidFill>
                  <a:prstClr val="white"/>
                </a:solidFill>
                <a:latin typeface="+mj-lt"/>
                <a:ea typeface="+mn-ea"/>
                <a:cs typeface="+mn-cs"/>
              </a:rPr>
            </a:br>
            <a:r>
              <a:rPr lang="en-ZA" sz="1800" kern="0" spc="10" dirty="0">
                <a:solidFill>
                  <a:prstClr val="white"/>
                </a:solidFill>
                <a:latin typeface="+mj-lt"/>
                <a:ea typeface="+mn-ea"/>
                <a:cs typeface="+mn-cs"/>
              </a:rPr>
              <a:t>VENUE</a:t>
            </a:r>
            <a:r>
              <a:rPr kumimoji="0" lang="en-ZA" sz="1800" b="1" i="0" u="none" strike="noStrike" kern="0" cap="none" spc="10" normalizeH="0" baseline="0" noProof="0" dirty="0">
                <a:ln>
                  <a:noFill/>
                </a:ln>
                <a:solidFill>
                  <a:prstClr val="white"/>
                </a:solidFill>
                <a:effectLst/>
                <a:uLnTx/>
                <a:uFillTx/>
                <a:latin typeface="+mj-lt"/>
                <a:ea typeface="+mn-ea"/>
                <a:cs typeface="+mn-cs"/>
              </a:rPr>
              <a:t>:</a:t>
            </a:r>
            <a:r>
              <a:rPr lang="en-GB" sz="1800" b="1" dirty="0">
                <a:effectLst/>
                <a:latin typeface="+mj-lt"/>
                <a:ea typeface="Times New Roman" panose="02020603050405020304" pitchFamily="18" charset="0"/>
              </a:rPr>
              <a:t> </a:t>
            </a:r>
            <a:r>
              <a:rPr lang="en-GB" sz="1800" b="1" dirty="0">
                <a:solidFill>
                  <a:schemeClr val="bg1"/>
                </a:solidFill>
                <a:effectLst/>
                <a:latin typeface="+mj-lt"/>
                <a:ea typeface="Times New Roman" panose="02020603050405020304" pitchFamily="18" charset="0"/>
              </a:rPr>
              <a:t>EMPLOYEE CARE CENTRE</a:t>
            </a:r>
            <a:br>
              <a:rPr lang="en-GB" sz="1800" b="1" dirty="0">
                <a:solidFill>
                  <a:schemeClr val="bg1"/>
                </a:solidFill>
                <a:effectLst/>
                <a:latin typeface="+mj-lt"/>
                <a:ea typeface="Times New Roman" panose="02020603050405020304" pitchFamily="18" charset="0"/>
              </a:rPr>
            </a:br>
            <a:br>
              <a:rPr lang="en-GB" sz="1800" b="1" dirty="0">
                <a:solidFill>
                  <a:schemeClr val="bg1"/>
                </a:solidFill>
                <a:effectLst/>
                <a:latin typeface="Tahoma" panose="020B0604030504040204" pitchFamily="34" charset="0"/>
                <a:ea typeface="Times New Roman" panose="02020603050405020304" pitchFamily="18" charset="0"/>
              </a:rPr>
            </a:br>
            <a:r>
              <a:rPr lang="en-GB" sz="1800" b="1" dirty="0">
                <a:solidFill>
                  <a:schemeClr val="bg1"/>
                </a:solidFill>
                <a:effectLst/>
                <a:latin typeface="Tahoma" panose="020B0604030504040204" pitchFamily="34" charset="0"/>
                <a:ea typeface="Times New Roman" panose="02020603050405020304" pitchFamily="18" charset="0"/>
              </a:rPr>
              <a:t>DATE: </a:t>
            </a:r>
            <a:r>
              <a:rPr lang="en-GB" sz="1800" dirty="0">
                <a:solidFill>
                  <a:schemeClr val="bg1"/>
                </a:solidFill>
                <a:latin typeface="Tahoma" panose="020B0604030504040204" pitchFamily="34" charset="0"/>
                <a:ea typeface="Times New Roman" panose="02020603050405020304" pitchFamily="18" charset="0"/>
              </a:rPr>
              <a:t>11</a:t>
            </a:r>
            <a:r>
              <a:rPr lang="en-GB" sz="1800" b="1" dirty="0">
                <a:solidFill>
                  <a:schemeClr val="bg1"/>
                </a:solidFill>
                <a:effectLst/>
                <a:latin typeface="Tahoma" panose="020B0604030504040204" pitchFamily="34" charset="0"/>
                <a:ea typeface="Times New Roman" panose="02020603050405020304" pitchFamily="18" charset="0"/>
              </a:rPr>
              <a:t> AP</a:t>
            </a:r>
            <a:r>
              <a:rPr lang="en-GB" sz="1800" dirty="0">
                <a:solidFill>
                  <a:schemeClr val="bg1"/>
                </a:solidFill>
                <a:latin typeface="Tahoma" panose="020B0604030504040204" pitchFamily="34" charset="0"/>
              </a:rPr>
              <a:t>RIL </a:t>
            </a:r>
            <a:r>
              <a:rPr lang="en-GB" sz="1800" b="1" dirty="0">
                <a:solidFill>
                  <a:schemeClr val="bg1"/>
                </a:solidFill>
                <a:effectLst/>
                <a:latin typeface="Tahoma" panose="020B0604030504040204" pitchFamily="34" charset="0"/>
                <a:ea typeface="Times New Roman" panose="02020603050405020304" pitchFamily="18" charset="0"/>
              </a:rPr>
              <a:t>2025</a:t>
            </a:r>
            <a:br>
              <a:rPr kumimoji="0" lang="en-ZA" sz="1800" b="1" i="0" u="none" strike="noStrike" kern="0" cap="none" spc="10" normalizeH="0" baseline="0" noProof="0" dirty="0">
                <a:ln>
                  <a:noFill/>
                </a:ln>
                <a:solidFill>
                  <a:prstClr val="white"/>
                </a:solidFill>
                <a:effectLst/>
                <a:uLnTx/>
                <a:uFillTx/>
                <a:latin typeface="+mn-lt"/>
                <a:ea typeface="+mn-ea"/>
                <a:cs typeface="+mn-cs"/>
              </a:rPr>
            </a:br>
            <a:r>
              <a:rPr kumimoji="0" lang="en-ZA" sz="1800" b="1" i="0" u="none" strike="noStrike" kern="0" cap="none" spc="10" normalizeH="0" baseline="0" noProof="0" dirty="0">
                <a:ln>
                  <a:noFill/>
                </a:ln>
                <a:solidFill>
                  <a:prstClr val="white"/>
                </a:solidFill>
                <a:effectLst/>
                <a:uLnTx/>
                <a:uFillTx/>
                <a:latin typeface="+mn-lt"/>
                <a:ea typeface="+mn-ea"/>
                <a:cs typeface="+mn-cs"/>
              </a:rPr>
              <a:t>TIME: 12H30</a:t>
            </a:r>
            <a:endParaRPr lang="en-ZA" sz="1800" dirty="0"/>
          </a:p>
        </p:txBody>
      </p:sp>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FA09-AE84-F55A-C1AF-D2EFD7FDB11C}"/>
              </a:ext>
            </a:extLst>
          </p:cNvPr>
          <p:cNvSpPr>
            <a:spLocks noGrp="1"/>
          </p:cNvSpPr>
          <p:nvPr>
            <p:ph type="title"/>
          </p:nvPr>
        </p:nvSpPr>
        <p:spPr>
          <a:xfrm>
            <a:off x="923636" y="249922"/>
            <a:ext cx="4627419" cy="461665"/>
          </a:xfrm>
        </p:spPr>
        <p:txBody>
          <a:bodyPr/>
          <a:lstStyle/>
          <a:p>
            <a:r>
              <a:rPr lang="en-GB" sz="2400" b="1" dirty="0">
                <a:effectLst/>
                <a:latin typeface="Tahoma" panose="020B0604030504040204" pitchFamily="34" charset="0"/>
                <a:ea typeface="Times New Roman" panose="02020603050405020304" pitchFamily="18" charset="0"/>
                <a:cs typeface="Tahoma" panose="020B0604030504040204" pitchFamily="34" charset="0"/>
              </a:rPr>
              <a:t>SECTION 3</a:t>
            </a:r>
            <a:endParaRPr lang="en-US" dirty="0"/>
          </a:p>
        </p:txBody>
      </p:sp>
      <p:sp>
        <p:nvSpPr>
          <p:cNvPr id="3" name="Text Placeholder 2">
            <a:extLst>
              <a:ext uri="{FF2B5EF4-FFF2-40B4-BE49-F238E27FC236}">
                <a16:creationId xmlns:a16="http://schemas.microsoft.com/office/drawing/2014/main" id="{B9112C5B-D5AD-F1BF-73BE-8671069ED7F8}"/>
              </a:ext>
            </a:extLst>
          </p:cNvPr>
          <p:cNvSpPr>
            <a:spLocks noGrp="1"/>
          </p:cNvSpPr>
          <p:nvPr>
            <p:ph type="body" sz="quarter" idx="16"/>
          </p:nvPr>
        </p:nvSpPr>
        <p:spPr>
          <a:xfrm>
            <a:off x="1006764" y="840509"/>
            <a:ext cx="5165764" cy="332510"/>
          </a:xfrm>
        </p:spPr>
        <p:txBody>
          <a:bodyPr/>
          <a:lstStyle/>
          <a:p>
            <a:r>
              <a:rPr lang="en-GB" sz="1600" kern="1600" cap="all" dirty="0">
                <a:effectLst/>
                <a:latin typeface="Tahoma" panose="020B0604030504040204" pitchFamily="34" charset="0"/>
                <a:cs typeface="Tahoma" panose="020B0604030504040204" pitchFamily="34" charset="0"/>
              </a:rPr>
              <a:t>SCOPE OF REQUIREMENTS</a:t>
            </a:r>
            <a:endParaRPr lang="en-US" sz="1600" kern="1600" cap="all" dirty="0">
              <a:effectLst/>
              <a:latin typeface="Tahoma" panose="020B060403050404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3FB5215C-3092-BC54-338B-51C22DB381C0}"/>
              </a:ext>
            </a:extLst>
          </p:cNvPr>
          <p:cNvSpPr txBox="1"/>
          <p:nvPr/>
        </p:nvSpPr>
        <p:spPr>
          <a:xfrm>
            <a:off x="572654" y="1173021"/>
            <a:ext cx="11147569" cy="5755422"/>
          </a:xfrm>
          <a:prstGeom prst="rect">
            <a:avLst/>
          </a:prstGeom>
          <a:noFill/>
        </p:spPr>
        <p:txBody>
          <a:bodyPr wrap="square">
            <a:spAutoFit/>
          </a:bodyPr>
          <a:lstStyle/>
          <a:p>
            <a:pPr marR="0" lvl="1" algn="just">
              <a:lnSpc>
                <a:spcPct val="150000"/>
              </a:lnSpc>
              <a:spcBef>
                <a:spcPts val="300"/>
              </a:spcBef>
              <a:tabLst>
                <a:tab pos="540385" algn="l"/>
                <a:tab pos="720725" algn="l"/>
              </a:tabLst>
            </a:pPr>
            <a:r>
              <a:rPr lang="en-GB" sz="1400" kern="1600" dirty="0">
                <a:latin typeface="Tahoma" panose="020B0604030504040204" pitchFamily="34" charset="0"/>
                <a:cs typeface="Tahoma" panose="020B0604030504040204" pitchFamily="34" charset="0"/>
              </a:rPr>
              <a:t>8. </a:t>
            </a:r>
            <a:r>
              <a:rPr lang="en-GB" sz="1400" kern="1600" dirty="0">
                <a:effectLst/>
                <a:latin typeface="Tahoma" panose="020B0604030504040204" pitchFamily="34" charset="0"/>
                <a:cs typeface="Tahoma" panose="020B0604030504040204" pitchFamily="34" charset="0"/>
              </a:rPr>
              <a:t>Service provider shall provide adequate equipment, cutlery and crockery.</a:t>
            </a:r>
            <a:endParaRPr lang="en-US" sz="1400" kern="1600" dirty="0">
              <a:latin typeface="Tahoma" panose="020B0604030504040204" pitchFamily="34" charset="0"/>
              <a:cs typeface="Times New Roman" panose="02020603050405020304" pitchFamily="18" charset="0"/>
            </a:endParaRPr>
          </a:p>
          <a:p>
            <a:pPr marR="0" lvl="1" algn="just">
              <a:lnSpc>
                <a:spcPct val="150000"/>
              </a:lnSpc>
              <a:spcBef>
                <a:spcPts val="300"/>
              </a:spcBef>
              <a:tabLst>
                <a:tab pos="540385" algn="l"/>
                <a:tab pos="720725" algn="l"/>
              </a:tabLst>
            </a:pPr>
            <a:r>
              <a:rPr lang="en-US" sz="1400" kern="1600" dirty="0">
                <a:effectLst/>
                <a:latin typeface="Tahoma" panose="020B0604030504040204" pitchFamily="34" charset="0"/>
                <a:cs typeface="Times New Roman" panose="02020603050405020304" pitchFamily="18" charset="0"/>
              </a:rPr>
              <a:t>9. </a:t>
            </a:r>
            <a:r>
              <a:rPr lang="en-GB" sz="1400" kern="1600" dirty="0">
                <a:effectLst/>
                <a:latin typeface="Tahoma" panose="020B0604030504040204" pitchFamily="34" charset="0"/>
                <a:cs typeface="Tahoma" panose="020B0604030504040204" pitchFamily="34" charset="0"/>
              </a:rPr>
              <a:t>Service provider shall provide suitable disposable environmentally friendly containers for the serving of food and beverages.</a:t>
            </a:r>
            <a:endParaRPr lang="en-US" sz="1400" kern="1600" dirty="0">
              <a:latin typeface="Tahoma" panose="020B0604030504040204" pitchFamily="34" charset="0"/>
              <a:cs typeface="Times New Roman" panose="02020603050405020304" pitchFamily="18" charset="0"/>
            </a:endParaRPr>
          </a:p>
          <a:p>
            <a:pPr marR="0" lvl="1" algn="just">
              <a:lnSpc>
                <a:spcPct val="150000"/>
              </a:lnSpc>
              <a:spcBef>
                <a:spcPts val="300"/>
              </a:spcBef>
              <a:tabLst>
                <a:tab pos="540385" algn="l"/>
                <a:tab pos="720725" algn="l"/>
              </a:tabLst>
            </a:pPr>
            <a:r>
              <a:rPr lang="en-US" sz="1400" kern="1600" dirty="0">
                <a:effectLst/>
                <a:latin typeface="Tahoma" panose="020B0604030504040204" pitchFamily="34" charset="0"/>
                <a:cs typeface="Times New Roman" panose="02020603050405020304" pitchFamily="18" charset="0"/>
              </a:rPr>
              <a:t>10 </a:t>
            </a:r>
            <a:r>
              <a:rPr lang="en-GB" sz="1400" kern="1600" dirty="0">
                <a:effectLst/>
                <a:latin typeface="Tahoma" panose="020B0604030504040204" pitchFamily="34" charset="0"/>
                <a:cs typeface="Tahoma" panose="020B0604030504040204" pitchFamily="34" charset="0"/>
              </a:rPr>
              <a:t>Service provider shall prepare food according to acceptable food industry standard</a:t>
            </a:r>
            <a:r>
              <a:rPr lang="en-GB" sz="1400" kern="1600" dirty="0">
                <a:latin typeface="Tahoma" panose="020B0604030504040204" pitchFamily="34" charset="0"/>
                <a:cs typeface="Tahoma" panose="020B0604030504040204" pitchFamily="34" charset="0"/>
              </a:rPr>
              <a:t>s.</a:t>
            </a:r>
            <a:endParaRPr lang="en-US" sz="1400" kern="1600" dirty="0">
              <a:effectLst/>
              <a:latin typeface="Tahoma" panose="020B0604030504040204" pitchFamily="34" charset="0"/>
              <a:cs typeface="Times New Roman" panose="02020603050405020304" pitchFamily="18" charset="0"/>
            </a:endParaRPr>
          </a:p>
          <a:p>
            <a:r>
              <a:rPr lang="en-GB" sz="1400" dirty="0">
                <a:effectLst/>
                <a:latin typeface="Tahoma" panose="020B0604030504040204" pitchFamily="34" charset="0"/>
                <a:ea typeface="Times New Roman" panose="02020603050405020304" pitchFamily="18" charset="0"/>
              </a:rPr>
              <a:t>        11. Service Provider must provide canteen equipment that are of acceptable industry and safety standards</a:t>
            </a:r>
          </a:p>
          <a:p>
            <a:pPr algn="just">
              <a:lnSpc>
                <a:spcPct val="150000"/>
              </a:lnSpc>
            </a:pPr>
            <a:r>
              <a:rPr lang="en-US" sz="1400" b="0" i="0" u="none" strike="noStrike" baseline="0" dirty="0">
                <a:solidFill>
                  <a:srgbClr val="000000"/>
                </a:solidFill>
                <a:latin typeface="Tahoma" panose="020B0604030504040204" pitchFamily="34" charset="0"/>
              </a:rPr>
              <a:t>        12</a:t>
            </a:r>
            <a:r>
              <a:rPr lang="en-US" sz="1800" b="0" i="0" u="none" strike="noStrike" baseline="0" dirty="0">
                <a:solidFill>
                  <a:srgbClr val="000000"/>
                </a:solidFill>
                <a:latin typeface="Tahoma" panose="020B0604030504040204" pitchFamily="34" charset="0"/>
              </a:rPr>
              <a:t>. </a:t>
            </a:r>
            <a:r>
              <a:rPr lang="en-US" sz="1400" kern="1600" dirty="0">
                <a:latin typeface="Tahoma" panose="020B0604030504040204" pitchFamily="34" charset="0"/>
                <a:cs typeface="Tahoma" panose="020B0604030504040204" pitchFamily="34" charset="0"/>
              </a:rPr>
              <a:t>Service provider shall provide a point-of-sale system which is capable of managing subsidies provided to the</a:t>
            </a:r>
          </a:p>
          <a:p>
            <a:pPr algn="just">
              <a:lnSpc>
                <a:spcPct val="150000"/>
              </a:lnSpc>
            </a:pPr>
            <a:r>
              <a:rPr lang="en-US" sz="1400" kern="1600" dirty="0">
                <a:effectLst/>
                <a:latin typeface="Tahoma" panose="020B0604030504040204" pitchFamily="34" charset="0"/>
                <a:ea typeface="Times New Roman" panose="02020603050405020304" pitchFamily="18" charset="0"/>
                <a:cs typeface="Tahoma" panose="020B0604030504040204" pitchFamily="34" charset="0"/>
              </a:rPr>
              <a:t>              </a:t>
            </a:r>
            <a:r>
              <a:rPr lang="en-US" sz="1400" kern="1600" dirty="0">
                <a:latin typeface="Tahoma" panose="020B0604030504040204" pitchFamily="34" charset="0"/>
                <a:cs typeface="Tahoma" panose="020B0604030504040204" pitchFamily="34" charset="0"/>
              </a:rPr>
              <a:t>employees. </a:t>
            </a:r>
          </a:p>
          <a:p>
            <a:pPr algn="just">
              <a:lnSpc>
                <a:spcPct val="150000"/>
              </a:lnSpc>
            </a:pPr>
            <a:endParaRPr lang="en-GB" sz="1400" dirty="0">
              <a:latin typeface="Tahoma" panose="020B0604030504040204" pitchFamily="34" charset="0"/>
            </a:endParaRPr>
          </a:p>
          <a:p>
            <a:r>
              <a:rPr lang="en-US" sz="1400" b="1" i="0" u="none" strike="noStrike" baseline="0" dirty="0">
                <a:solidFill>
                  <a:srgbClr val="000000"/>
                </a:solidFill>
                <a:latin typeface="Tahoma" panose="020B0604030504040204" pitchFamily="34" charset="0"/>
              </a:rPr>
              <a:t> Canteen Facilities (Buildings) overview </a:t>
            </a:r>
            <a:endParaRPr lang="en-US" sz="1400" b="0" i="0" u="none" strike="noStrike" baseline="0" dirty="0">
              <a:solidFill>
                <a:srgbClr val="000000"/>
              </a:solidFill>
              <a:latin typeface="Tahoma" panose="020B0604030504040204" pitchFamily="34" charset="0"/>
            </a:endParaRP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Tahoma" panose="020B0604030504040204" pitchFamily="34" charset="0"/>
              </a:rPr>
              <a:t>All the canteen facilities have metered water and electricity. </a:t>
            </a:r>
          </a:p>
          <a:p>
            <a:pPr marL="285750" indent="-285750" algn="just">
              <a:lnSpc>
                <a:spcPct val="150000"/>
              </a:lnSpc>
              <a:buFont typeface="Arial" panose="020B0604020202020204" pitchFamily="34" charset="0"/>
              <a:buChar char="•"/>
            </a:pPr>
            <a:r>
              <a:rPr lang="en-US" sz="1400" b="0" i="0" u="none" strike="noStrike" baseline="0" dirty="0" err="1">
                <a:solidFill>
                  <a:srgbClr val="000000"/>
                </a:solidFill>
                <a:latin typeface="Tahoma" panose="020B0604030504040204" pitchFamily="34" charset="0"/>
              </a:rPr>
              <a:t>Osizweni</a:t>
            </a:r>
            <a:r>
              <a:rPr lang="en-US" sz="1400" b="0" i="0" u="none" strike="noStrike" baseline="0" dirty="0">
                <a:solidFill>
                  <a:srgbClr val="000000"/>
                </a:solidFill>
                <a:latin typeface="Tahoma" panose="020B0604030504040204" pitchFamily="34" charset="0"/>
              </a:rPr>
              <a:t> Main Canteen facility has cold storage fridge and freezer. </a:t>
            </a: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Tahoma" panose="020B0604030504040204" pitchFamily="34" charset="0"/>
              </a:rPr>
              <a:t>TNPA has canteen equipment which can be provided to the service provider for preparation and distribution of food. </a:t>
            </a: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Tahoma" panose="020B0604030504040204" pitchFamily="34" charset="0"/>
              </a:rPr>
              <a:t>The service provider will be responsible for maintenance of the canteen equipment provided by TNPA. </a:t>
            </a: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Tahoma" panose="020B0604030504040204" pitchFamily="34" charset="0"/>
              </a:rPr>
              <a:t>TNPA will provide inventory of all its canteen equipment and verification will be done by TNPA representative and the service provider before the commencement of the contract </a:t>
            </a:r>
          </a:p>
          <a:p>
            <a:pPr marL="285750" indent="-285750" algn="just">
              <a:lnSpc>
                <a:spcPct val="150000"/>
              </a:lnSpc>
              <a:buFont typeface="Arial" panose="020B0604020202020204" pitchFamily="34" charset="0"/>
              <a:buChar char="•"/>
            </a:pPr>
            <a:r>
              <a:rPr lang="en-US" sz="1400" dirty="0">
                <a:solidFill>
                  <a:srgbClr val="000000"/>
                </a:solidFill>
                <a:latin typeface="Tahoma" panose="020B0604030504040204" pitchFamily="34" charset="0"/>
              </a:rPr>
              <a:t>The service provider is permitted to provide its own canteen equipment for preparation, distribution and serving of food. The service provider will be responsible for transportation, installation and maintenance and inventory management of its canteen equipment. </a:t>
            </a:r>
          </a:p>
          <a:p>
            <a:pPr marL="285750" indent="-285750">
              <a:lnSpc>
                <a:spcPct val="150000"/>
              </a:lnSpc>
              <a:buFont typeface="Arial" panose="020B0604020202020204" pitchFamily="34" charset="0"/>
              <a:buChar char="•"/>
            </a:pPr>
            <a:endParaRPr lang="en-US" sz="1400" b="0" i="0" u="none" strike="noStrike" baseline="0" dirty="0">
              <a:solidFill>
                <a:srgbClr val="000000"/>
              </a:solidFill>
              <a:latin typeface="Tahoma" panose="020B0604030504040204" pitchFamily="34" charset="0"/>
            </a:endParaRPr>
          </a:p>
          <a:p>
            <a:endParaRPr lang="en-US" sz="1400" dirty="0"/>
          </a:p>
        </p:txBody>
      </p:sp>
    </p:spTree>
    <p:extLst>
      <p:ext uri="{BB962C8B-B14F-4D97-AF65-F5344CB8AC3E}">
        <p14:creationId xmlns:p14="http://schemas.microsoft.com/office/powerpoint/2010/main" val="305698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702D-2701-B89A-2E2B-102AAD6EE77C}"/>
              </a:ext>
            </a:extLst>
          </p:cNvPr>
          <p:cNvSpPr>
            <a:spLocks noGrp="1"/>
          </p:cNvSpPr>
          <p:nvPr>
            <p:ph type="title"/>
          </p:nvPr>
        </p:nvSpPr>
        <p:spPr>
          <a:xfrm>
            <a:off x="283474" y="296088"/>
            <a:ext cx="10079725" cy="369332"/>
          </a:xfrm>
        </p:spPr>
        <p:txBody>
          <a:bodyPr/>
          <a:lstStyle/>
          <a:p>
            <a:r>
              <a:rPr lang="en-GB" dirty="0"/>
              <a:t>SECTION 3</a:t>
            </a:r>
            <a:endParaRPr lang="en-US" dirty="0"/>
          </a:p>
        </p:txBody>
      </p:sp>
      <p:sp>
        <p:nvSpPr>
          <p:cNvPr id="3" name="Text Placeholder 2">
            <a:extLst>
              <a:ext uri="{FF2B5EF4-FFF2-40B4-BE49-F238E27FC236}">
                <a16:creationId xmlns:a16="http://schemas.microsoft.com/office/drawing/2014/main" id="{36AC2526-AA89-A3B9-56C5-7FE557869537}"/>
              </a:ext>
            </a:extLst>
          </p:cNvPr>
          <p:cNvSpPr>
            <a:spLocks noGrp="1"/>
          </p:cNvSpPr>
          <p:nvPr>
            <p:ph type="body" sz="quarter" idx="16"/>
          </p:nvPr>
        </p:nvSpPr>
        <p:spPr>
          <a:xfrm>
            <a:off x="284163" y="831850"/>
            <a:ext cx="5888037" cy="359403"/>
          </a:xfrm>
        </p:spPr>
        <p:txBody>
          <a:bodyPr/>
          <a:lstStyle/>
          <a:p>
            <a:r>
              <a:rPr lang="en-GB" b="1" dirty="0"/>
              <a:t>EVALUATION METHODOLOGY </a:t>
            </a:r>
            <a:endParaRPr lang="en-US" b="1" dirty="0"/>
          </a:p>
          <a:p>
            <a:endParaRPr lang="en-US" dirty="0"/>
          </a:p>
        </p:txBody>
      </p:sp>
      <p:sp>
        <p:nvSpPr>
          <p:cNvPr id="42" name="Rectangle 93">
            <a:extLst>
              <a:ext uri="{FF2B5EF4-FFF2-40B4-BE49-F238E27FC236}">
                <a16:creationId xmlns:a16="http://schemas.microsoft.com/office/drawing/2014/main" id="{8168D8B6-2A09-5BDB-C793-AABDD0E835D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7" name="Rectangle 114">
            <a:extLst>
              <a:ext uri="{FF2B5EF4-FFF2-40B4-BE49-F238E27FC236}">
                <a16:creationId xmlns:a16="http://schemas.microsoft.com/office/drawing/2014/main" id="{35AB5796-83CA-1CDF-1DF3-43394480393A}"/>
              </a:ext>
            </a:extLst>
          </p:cNvPr>
          <p:cNvSpPr>
            <a:spLocks noChangeArrowheads="1"/>
          </p:cNvSpPr>
          <p:nvPr/>
        </p:nvSpPr>
        <p:spPr bwMode="auto">
          <a:xfrm>
            <a:off x="360363"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6" name="Rectangle 376">
            <a:extLst>
              <a:ext uri="{FF2B5EF4-FFF2-40B4-BE49-F238E27FC236}">
                <a16:creationId xmlns:a16="http://schemas.microsoft.com/office/drawing/2014/main" id="{13DD875E-8ED6-F8A1-8C5E-6F4D280D36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67" name="Group 266">
            <a:extLst>
              <a:ext uri="{FF2B5EF4-FFF2-40B4-BE49-F238E27FC236}">
                <a16:creationId xmlns:a16="http://schemas.microsoft.com/office/drawing/2014/main" id="{8C87A220-A649-1EE7-5D71-2F4D6EB33293}"/>
              </a:ext>
            </a:extLst>
          </p:cNvPr>
          <p:cNvGrpSpPr/>
          <p:nvPr/>
        </p:nvGrpSpPr>
        <p:grpSpPr>
          <a:xfrm>
            <a:off x="360363" y="1361115"/>
            <a:ext cx="10155237" cy="5091443"/>
            <a:chOff x="-478941" y="75879"/>
            <a:chExt cx="10252294" cy="4481913"/>
          </a:xfrm>
        </p:grpSpPr>
        <p:sp>
          <p:nvSpPr>
            <p:cNvPr id="268" name="Rectangle 267">
              <a:extLst>
                <a:ext uri="{FF2B5EF4-FFF2-40B4-BE49-F238E27FC236}">
                  <a16:creationId xmlns:a16="http://schemas.microsoft.com/office/drawing/2014/main" id="{B6BECDE0-EB28-297D-B1FB-BA8C9D8F9253}"/>
                </a:ext>
              </a:extLst>
            </p:cNvPr>
            <p:cNvSpPr/>
            <p:nvPr/>
          </p:nvSpPr>
          <p:spPr>
            <a:xfrm>
              <a:off x="-478941" y="116942"/>
              <a:ext cx="10252294" cy="39764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269" name="TextBox 16">
              <a:extLst>
                <a:ext uri="{FF2B5EF4-FFF2-40B4-BE49-F238E27FC236}">
                  <a16:creationId xmlns:a16="http://schemas.microsoft.com/office/drawing/2014/main" id="{1D134354-85F4-1B0F-147D-3AEA7AEA052B}"/>
                </a:ext>
              </a:extLst>
            </p:cNvPr>
            <p:cNvSpPr txBox="1">
              <a:spLocks noChangeArrowheads="1"/>
            </p:cNvSpPr>
            <p:nvPr/>
          </p:nvSpPr>
          <p:spPr bwMode="auto">
            <a:xfrm>
              <a:off x="2776019" y="481463"/>
              <a:ext cx="807494" cy="34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1000" b="1" kern="1200" dirty="0">
                  <a:solidFill>
                    <a:srgbClr val="000000"/>
                  </a:solidFill>
                  <a:effectLst/>
                  <a:latin typeface="Tahoma" panose="020B0604030504040204" pitchFamily="34" charset="0"/>
                  <a:ea typeface="Times New Roman" panose="02020603050405020304" pitchFamily="18" charset="0"/>
                </a:rPr>
                <a:t>Step 2</a:t>
              </a:r>
              <a:endParaRPr lang="en-US" sz="1000" dirty="0">
                <a:effectLst/>
                <a:latin typeface="Times New Roman" panose="02020603050405020304" pitchFamily="18" charset="0"/>
                <a:ea typeface="Times New Roman" panose="02020603050405020304" pitchFamily="18" charset="0"/>
              </a:endParaRPr>
            </a:p>
          </p:txBody>
        </p:sp>
        <p:sp>
          <p:nvSpPr>
            <p:cNvPr id="270" name="TextBox 3">
              <a:extLst>
                <a:ext uri="{FF2B5EF4-FFF2-40B4-BE49-F238E27FC236}">
                  <a16:creationId xmlns:a16="http://schemas.microsoft.com/office/drawing/2014/main" id="{740E762F-D3AC-9756-8130-DA1F77DD51D1}"/>
                </a:ext>
              </a:extLst>
            </p:cNvPr>
            <p:cNvSpPr txBox="1">
              <a:spLocks noChangeArrowheads="1"/>
            </p:cNvSpPr>
            <p:nvPr/>
          </p:nvSpPr>
          <p:spPr bwMode="auto">
            <a:xfrm>
              <a:off x="80127" y="727367"/>
              <a:ext cx="1907404" cy="39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kern="1200" dirty="0">
                  <a:solidFill>
                    <a:srgbClr val="000000"/>
                  </a:solidFill>
                  <a:effectLst/>
                  <a:latin typeface="Tahoma" panose="020B0604030504040204" pitchFamily="34" charset="0"/>
                  <a:ea typeface="Times New Roman" panose="02020603050405020304" pitchFamily="18" charset="0"/>
                </a:rPr>
                <a:t>Administrative &amp; Substantive responsiveness</a:t>
              </a:r>
              <a:endParaRPr lang="en-US" sz="1200" dirty="0">
                <a:effectLst/>
                <a:latin typeface="Times New Roman" panose="02020603050405020304" pitchFamily="18" charset="0"/>
                <a:ea typeface="Times New Roman" panose="02020603050405020304" pitchFamily="18" charset="0"/>
              </a:endParaRPr>
            </a:p>
          </p:txBody>
        </p:sp>
        <p:sp>
          <p:nvSpPr>
            <p:cNvPr id="271" name="TextBox 3">
              <a:extLst>
                <a:ext uri="{FF2B5EF4-FFF2-40B4-BE49-F238E27FC236}">
                  <a16:creationId xmlns:a16="http://schemas.microsoft.com/office/drawing/2014/main" id="{6E910390-787B-C534-9276-8B77D3C41274}"/>
                </a:ext>
              </a:extLst>
            </p:cNvPr>
            <p:cNvSpPr txBox="1">
              <a:spLocks noChangeArrowheads="1"/>
            </p:cNvSpPr>
            <p:nvPr/>
          </p:nvSpPr>
          <p:spPr bwMode="auto">
            <a:xfrm>
              <a:off x="4093863" y="845700"/>
              <a:ext cx="1407655"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Weighted scoring / 100***</a:t>
              </a:r>
              <a:endParaRPr lang="en-US" sz="1200">
                <a:effectLst/>
                <a:latin typeface="Times New Roman" panose="02020603050405020304" pitchFamily="18" charset="0"/>
                <a:ea typeface="Times New Roman" panose="02020603050405020304" pitchFamily="18" charset="0"/>
              </a:endParaRPr>
            </a:p>
          </p:txBody>
        </p:sp>
        <p:sp>
          <p:nvSpPr>
            <p:cNvPr id="272" name="AutoShape 13">
              <a:extLst>
                <a:ext uri="{FF2B5EF4-FFF2-40B4-BE49-F238E27FC236}">
                  <a16:creationId xmlns:a16="http://schemas.microsoft.com/office/drawing/2014/main" id="{6F4F5D35-587B-5EE9-400E-65217504B787}"/>
                </a:ext>
              </a:extLst>
            </p:cNvPr>
            <p:cNvSpPr>
              <a:spLocks noChangeArrowheads="1"/>
            </p:cNvSpPr>
            <p:nvPr/>
          </p:nvSpPr>
          <p:spPr bwMode="auto">
            <a:xfrm>
              <a:off x="254517" y="1720135"/>
              <a:ext cx="576834" cy="935776"/>
            </a:xfrm>
            <a:prstGeom prst="flowChartMultidocumen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endParaRPr lang="en-US"/>
            </a:p>
          </p:txBody>
        </p:sp>
        <p:sp>
          <p:nvSpPr>
            <p:cNvPr id="273" name="AutoShape 15">
              <a:extLst>
                <a:ext uri="{FF2B5EF4-FFF2-40B4-BE49-F238E27FC236}">
                  <a16:creationId xmlns:a16="http://schemas.microsoft.com/office/drawing/2014/main" id="{7935C447-2BA6-27F4-266B-D2E29629B199}"/>
                </a:ext>
              </a:extLst>
            </p:cNvPr>
            <p:cNvSpPr>
              <a:spLocks noChangeArrowheads="1"/>
            </p:cNvSpPr>
            <p:nvPr/>
          </p:nvSpPr>
          <p:spPr bwMode="auto">
            <a:xfrm rot="3171260">
              <a:off x="1177935" y="1560070"/>
              <a:ext cx="649319" cy="1333376"/>
            </a:xfrm>
            <a:prstGeom prst="lightningBolt">
              <a:avLst/>
            </a:prstGeom>
            <a:solidFill>
              <a:srgbClr val="FFFFFF"/>
            </a:solidFill>
            <a:ln w="63500" cmpd="thickThin">
              <a:solidFill>
                <a:srgbClr val="C0504D"/>
              </a:solidFill>
              <a:miter lim="800000"/>
              <a:headEnd/>
              <a:tailEnd/>
            </a:ln>
          </p:spPr>
          <p:txBody>
            <a:bodyPr/>
            <a:lstStyle/>
            <a:p>
              <a:endParaRPr lang="en-US" dirty="0"/>
            </a:p>
          </p:txBody>
        </p:sp>
        <p:sp>
          <p:nvSpPr>
            <p:cNvPr id="274" name="Right Arrow 28826">
              <a:extLst>
                <a:ext uri="{FF2B5EF4-FFF2-40B4-BE49-F238E27FC236}">
                  <a16:creationId xmlns:a16="http://schemas.microsoft.com/office/drawing/2014/main" id="{C3853EF2-5369-9512-84A0-47C1CBBAFA49}"/>
                </a:ext>
              </a:extLst>
            </p:cNvPr>
            <p:cNvSpPr>
              <a:spLocks noChangeArrowheads="1"/>
            </p:cNvSpPr>
            <p:nvPr/>
          </p:nvSpPr>
          <p:spPr bwMode="auto">
            <a:xfrm>
              <a:off x="1851205" y="2000182"/>
              <a:ext cx="386064" cy="288000"/>
            </a:xfrm>
            <a:prstGeom prst="rightArrow">
              <a:avLst>
                <a:gd name="adj1" fmla="val 50000"/>
                <a:gd name="adj2" fmla="val 50127"/>
              </a:avLst>
            </a:prstGeom>
            <a:solidFill>
              <a:srgbClr val="FAC090"/>
            </a:solidFill>
            <a:ln w="9525">
              <a:solidFill>
                <a:srgbClr val="321212"/>
              </a:solidFill>
              <a:miter lim="800000"/>
              <a:headEnd/>
              <a:tailEnd/>
            </a:ln>
          </p:spPr>
          <p:txBody>
            <a:bodyPr lIns="270000" anchor="ctr"/>
            <a:lstStyle/>
            <a:p>
              <a:endParaRPr lang="en-US"/>
            </a:p>
          </p:txBody>
        </p:sp>
        <p:sp>
          <p:nvSpPr>
            <p:cNvPr id="275" name="TextBox 3">
              <a:extLst>
                <a:ext uri="{FF2B5EF4-FFF2-40B4-BE49-F238E27FC236}">
                  <a16:creationId xmlns:a16="http://schemas.microsoft.com/office/drawing/2014/main" id="{91C0F959-EE35-BFE3-68C8-DB9BD41325C2}"/>
                </a:ext>
              </a:extLst>
            </p:cNvPr>
            <p:cNvSpPr txBox="1">
              <a:spLocks noChangeArrowheads="1"/>
            </p:cNvSpPr>
            <p:nvPr/>
          </p:nvSpPr>
          <p:spPr bwMode="auto">
            <a:xfrm>
              <a:off x="154121" y="1156207"/>
              <a:ext cx="1980403" cy="39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buNone/>
              </a:pPr>
              <a:r>
                <a:rPr lang="en-ZA" sz="800" kern="1200" dirty="0">
                  <a:solidFill>
                    <a:srgbClr val="000000"/>
                  </a:solidFill>
                  <a:effectLst/>
                  <a:latin typeface="Tahoma" panose="020B0604030504040204" pitchFamily="34" charset="0"/>
                  <a:ea typeface="Times New Roman" panose="02020603050405020304" pitchFamily="18" charset="0"/>
                </a:rPr>
                <a:t>Returnable documents/ schedules/ Pre-qualification</a:t>
              </a:r>
              <a:endParaRPr lang="en-US" sz="1200" dirty="0">
                <a:effectLst/>
                <a:latin typeface="Times New Roman" panose="02020603050405020304" pitchFamily="18" charset="0"/>
                <a:ea typeface="Times New Roman" panose="02020603050405020304" pitchFamily="18" charset="0"/>
              </a:endParaRPr>
            </a:p>
            <a:p>
              <a:pPr marL="0" marR="0" algn="ctr" fontAlgn="base"/>
              <a:r>
                <a:rPr lang="en-ZA" sz="800" dirty="0">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76" name="TextBox 8">
              <a:extLst>
                <a:ext uri="{FF2B5EF4-FFF2-40B4-BE49-F238E27FC236}">
                  <a16:creationId xmlns:a16="http://schemas.microsoft.com/office/drawing/2014/main" id="{4B4DFF0E-8878-4910-AD73-32FC9931B67B}"/>
                </a:ext>
              </a:extLst>
            </p:cNvPr>
            <p:cNvSpPr txBox="1">
              <a:spLocks noChangeArrowheads="1"/>
            </p:cNvSpPr>
            <p:nvPr/>
          </p:nvSpPr>
          <p:spPr bwMode="auto">
            <a:xfrm>
              <a:off x="130297" y="2877667"/>
              <a:ext cx="2066045" cy="9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marR="0" lvl="0" indent="-342900" algn="just">
                <a:lnSpc>
                  <a:spcPct val="115000"/>
                </a:lnSpc>
                <a:spcBef>
                  <a:spcPts val="600"/>
                </a:spcBef>
                <a:spcAft>
                  <a:spcPts val="300"/>
                </a:spcAft>
                <a:buFont typeface="Wingdings" panose="05000000000000000000" pitchFamily="2" charset="2"/>
                <a:buChar char=""/>
              </a:pPr>
              <a:r>
                <a:rPr lang="en-GB" sz="800" dirty="0">
                  <a:effectLst/>
                  <a:latin typeface="Tahoma" panose="020B0604030504040204" pitchFamily="34" charset="0"/>
                  <a:ea typeface="Times New Roman" panose="02020603050405020304" pitchFamily="18" charset="0"/>
                  <a:cs typeface="Tahoma" panose="020B0604030504040204" pitchFamily="34" charset="0"/>
                </a:rPr>
                <a:t>Letter of good standing – COIDA or tender letter from the Department of Employment and Labour or its agency indicating the </a:t>
              </a:r>
              <a:r>
                <a:rPr lang="en-GB" sz="800" b="1" dirty="0">
                  <a:effectLst/>
                  <a:latin typeface="Tahoma" panose="020B0604030504040204" pitchFamily="34" charset="0"/>
                  <a:ea typeface="Times New Roman" panose="02020603050405020304" pitchFamily="18" charset="0"/>
                  <a:cs typeface="Tahoma" panose="020B0604030504040204" pitchFamily="34" charset="0"/>
                </a:rPr>
                <a:t>Nature of Business in Catering or Canteen Services</a:t>
              </a:r>
              <a:endParaRPr lang="en-US" sz="1200" dirty="0">
                <a:effectLst/>
                <a:latin typeface="Times New Roman" panose="02020603050405020304" pitchFamily="18" charset="0"/>
                <a:ea typeface="Times New Roman" panose="02020603050405020304" pitchFamily="18" charset="0"/>
              </a:endParaRPr>
            </a:p>
          </p:txBody>
        </p:sp>
        <p:sp>
          <p:nvSpPr>
            <p:cNvPr id="277" name="TextBox 8">
              <a:extLst>
                <a:ext uri="{FF2B5EF4-FFF2-40B4-BE49-F238E27FC236}">
                  <a16:creationId xmlns:a16="http://schemas.microsoft.com/office/drawing/2014/main" id="{4D32F080-165F-CD24-30A8-7947ABA11767}"/>
                </a:ext>
              </a:extLst>
            </p:cNvPr>
            <p:cNvSpPr txBox="1">
              <a:spLocks noChangeArrowheads="1"/>
            </p:cNvSpPr>
            <p:nvPr/>
          </p:nvSpPr>
          <p:spPr bwMode="auto">
            <a:xfrm>
              <a:off x="4244206" y="2973459"/>
              <a:ext cx="949735" cy="72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fontAlgn="base"/>
              <a:r>
                <a:rPr lang="en-ZA" sz="800" kern="1200" dirty="0">
                  <a:solidFill>
                    <a:srgbClr val="000000"/>
                  </a:solidFill>
                  <a:effectLst/>
                  <a:latin typeface="Tahoma" panose="020B0604030504040204" pitchFamily="34" charset="0"/>
                  <a:ea typeface="Times New Roman" panose="02020603050405020304" pitchFamily="18" charset="0"/>
                </a:rPr>
                <a:t>WEIGHTED SCORE</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a:extLst>
                <a:ext uri="{FF2B5EF4-FFF2-40B4-BE49-F238E27FC236}">
                  <a16:creationId xmlns:a16="http://schemas.microsoft.com/office/drawing/2014/main" id="{B1AB6C0D-FE18-841D-14B4-9AD480945000}"/>
                </a:ext>
              </a:extLst>
            </p:cNvPr>
            <p:cNvSpPr/>
            <p:nvPr/>
          </p:nvSpPr>
          <p:spPr bwMode="auto">
            <a:xfrm>
              <a:off x="2850495" y="2009356"/>
              <a:ext cx="256088" cy="115178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sp>
          <p:nvSpPr>
            <p:cNvPr id="279" name="Rectangle 278">
              <a:extLst>
                <a:ext uri="{FF2B5EF4-FFF2-40B4-BE49-F238E27FC236}">
                  <a16:creationId xmlns:a16="http://schemas.microsoft.com/office/drawing/2014/main" id="{EAA71728-15E8-FAC1-71A8-8AE3ABC55037}"/>
                </a:ext>
              </a:extLst>
            </p:cNvPr>
            <p:cNvSpPr/>
            <p:nvPr/>
          </p:nvSpPr>
          <p:spPr bwMode="auto">
            <a:xfrm>
              <a:off x="2850495" y="1820738"/>
              <a:ext cx="256088" cy="188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sp>
          <p:nvSpPr>
            <p:cNvPr id="280" name="Right Arrow 28833">
              <a:extLst>
                <a:ext uri="{FF2B5EF4-FFF2-40B4-BE49-F238E27FC236}">
                  <a16:creationId xmlns:a16="http://schemas.microsoft.com/office/drawing/2014/main" id="{66B4001A-765B-AA1E-2ECC-2215138119BA}"/>
                </a:ext>
              </a:extLst>
            </p:cNvPr>
            <p:cNvSpPr>
              <a:spLocks noChangeArrowheads="1"/>
            </p:cNvSpPr>
            <p:nvPr/>
          </p:nvSpPr>
          <p:spPr bwMode="auto">
            <a:xfrm>
              <a:off x="3301794" y="2037455"/>
              <a:ext cx="5191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281" name="TextBox 3">
              <a:extLst>
                <a:ext uri="{FF2B5EF4-FFF2-40B4-BE49-F238E27FC236}">
                  <a16:creationId xmlns:a16="http://schemas.microsoft.com/office/drawing/2014/main" id="{A21EBBFA-4A18-2A2C-7029-D16AF3F34E04}"/>
                </a:ext>
              </a:extLst>
            </p:cNvPr>
            <p:cNvSpPr txBox="1">
              <a:spLocks noChangeArrowheads="1"/>
            </p:cNvSpPr>
            <p:nvPr/>
          </p:nvSpPr>
          <p:spPr bwMode="auto">
            <a:xfrm>
              <a:off x="2286254" y="1324272"/>
              <a:ext cx="1646623" cy="49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buNone/>
              </a:pPr>
              <a:r>
                <a:rPr lang="en-ZA" sz="800" kern="1200">
                  <a:solidFill>
                    <a:srgbClr val="000000"/>
                  </a:solidFill>
                  <a:effectLst/>
                  <a:latin typeface="Tahoma" panose="020B0604030504040204" pitchFamily="34" charset="0"/>
                  <a:ea typeface="Times New Roman" panose="02020603050405020304" pitchFamily="18" charset="0"/>
                </a:rPr>
                <a:t>Functionality/ technical</a:t>
              </a:r>
              <a:endParaRPr lang="en-US" sz="1200">
                <a:effectLst/>
                <a:latin typeface="Times New Roman" panose="02020603050405020304" pitchFamily="18" charset="0"/>
                <a:ea typeface="Times New Roman" panose="02020603050405020304" pitchFamily="18" charset="0"/>
              </a:endParaRPr>
            </a:p>
            <a:p>
              <a:pPr marL="0" marR="0" algn="ctr" fontAlgn="base">
                <a:buNone/>
              </a:pPr>
              <a:r>
                <a:rPr lang="en-ZA" sz="9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66.67 </a:t>
              </a:r>
              <a:r>
                <a:rPr lang="en-ZA" sz="800" b="1" kern="1200">
                  <a:solidFill>
                    <a:srgbClr val="000000"/>
                  </a:solidFill>
                  <a:effectLst/>
                  <a:latin typeface="Tahoma" panose="020B0604030504040204" pitchFamily="34" charset="0"/>
                  <a:ea typeface="Times New Roman" panose="02020603050405020304" pitchFamily="18" charset="0"/>
                </a:rPr>
                <a:t>points</a:t>
              </a:r>
              <a:endParaRPr lang="en-US" sz="1200">
                <a:effectLst/>
                <a:latin typeface="Times New Roman" panose="02020603050405020304" pitchFamily="18" charset="0"/>
                <a:ea typeface="Times New Roman" panose="02020603050405020304" pitchFamily="18" charset="0"/>
              </a:endParaRPr>
            </a:p>
            <a:p>
              <a:pPr marL="0" marR="0" algn="ctr" fontAlgn="base"/>
              <a:r>
                <a:rPr lang="en-ZA" sz="800" kern="1200">
                  <a:solidFill>
                    <a:srgbClr val="000000"/>
                  </a:solidFill>
                  <a:effectLst/>
                  <a:latin typeface="Tahoma" panose="020B0604030504040204" pitchFamily="34" charset="0"/>
                  <a:ea typeface="Times New Roman" panose="02020603050405020304" pitchFamily="18" charset="0"/>
                </a:rPr>
                <a:t>Minimum Threshold</a:t>
              </a:r>
              <a:endParaRPr lang="en-US" sz="1200">
                <a:effectLst/>
                <a:latin typeface="Times New Roman" panose="02020603050405020304" pitchFamily="18" charset="0"/>
                <a:ea typeface="Times New Roman" panose="02020603050405020304" pitchFamily="18" charset="0"/>
              </a:endParaRPr>
            </a:p>
          </p:txBody>
        </p:sp>
        <p:sp>
          <p:nvSpPr>
            <p:cNvPr id="282" name="TextBox 16">
              <a:extLst>
                <a:ext uri="{FF2B5EF4-FFF2-40B4-BE49-F238E27FC236}">
                  <a16:creationId xmlns:a16="http://schemas.microsoft.com/office/drawing/2014/main" id="{B4FB0E47-523D-D896-E4E7-BA5FE83F6A65}"/>
                </a:ext>
              </a:extLst>
            </p:cNvPr>
            <p:cNvSpPr txBox="1">
              <a:spLocks noChangeArrowheads="1"/>
            </p:cNvSpPr>
            <p:nvPr/>
          </p:nvSpPr>
          <p:spPr bwMode="auto">
            <a:xfrm>
              <a:off x="786475" y="504650"/>
              <a:ext cx="106473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1000" b="1" kern="1200" dirty="0">
                  <a:solidFill>
                    <a:srgbClr val="000000"/>
                  </a:solidFill>
                  <a:effectLst/>
                  <a:latin typeface="Tahoma" panose="020B0604030504040204" pitchFamily="34" charset="0"/>
                  <a:ea typeface="Times New Roman" panose="02020603050405020304" pitchFamily="18" charset="0"/>
                </a:rPr>
                <a:t>    Step 1</a:t>
              </a:r>
              <a:endParaRPr lang="en-US" sz="1000" dirty="0">
                <a:effectLst/>
                <a:latin typeface="Times New Roman" panose="02020603050405020304" pitchFamily="18" charset="0"/>
                <a:ea typeface="Times New Roman" panose="02020603050405020304" pitchFamily="18" charset="0"/>
              </a:endParaRPr>
            </a:p>
          </p:txBody>
        </p:sp>
        <p:sp>
          <p:nvSpPr>
            <p:cNvPr id="283" name="TextBox 16">
              <a:extLst>
                <a:ext uri="{FF2B5EF4-FFF2-40B4-BE49-F238E27FC236}">
                  <a16:creationId xmlns:a16="http://schemas.microsoft.com/office/drawing/2014/main" id="{C2A6CA78-A95B-9B81-92A8-EFE893B77273}"/>
                </a:ext>
              </a:extLst>
            </p:cNvPr>
            <p:cNvSpPr txBox="1">
              <a:spLocks noChangeArrowheads="1"/>
            </p:cNvSpPr>
            <p:nvPr/>
          </p:nvSpPr>
          <p:spPr bwMode="auto">
            <a:xfrm>
              <a:off x="4129342" y="481477"/>
              <a:ext cx="842520"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3</a:t>
              </a:r>
              <a:endParaRPr lang="en-US" sz="1000" dirty="0">
                <a:effectLst/>
                <a:latin typeface="Times New Roman" panose="02020603050405020304" pitchFamily="18" charset="0"/>
                <a:ea typeface="Times New Roman" panose="02020603050405020304" pitchFamily="18" charset="0"/>
              </a:endParaRPr>
            </a:p>
          </p:txBody>
        </p:sp>
        <p:cxnSp>
          <p:nvCxnSpPr>
            <p:cNvPr id="284" name="Straight Connector 283">
              <a:extLst>
                <a:ext uri="{FF2B5EF4-FFF2-40B4-BE49-F238E27FC236}">
                  <a16:creationId xmlns:a16="http://schemas.microsoft.com/office/drawing/2014/main" id="{F3681959-FD3C-FE7B-4D09-78B8D024B466}"/>
                </a:ext>
              </a:extLst>
            </p:cNvPr>
            <p:cNvCxnSpPr>
              <a:cxnSpLocks noChangeShapeType="1"/>
            </p:cNvCxnSpPr>
            <p:nvPr/>
          </p:nvCxnSpPr>
          <p:spPr bwMode="auto">
            <a:xfrm>
              <a:off x="4126666" y="187840"/>
              <a:ext cx="42974" cy="4369952"/>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85" name="TextBox 16">
              <a:extLst>
                <a:ext uri="{FF2B5EF4-FFF2-40B4-BE49-F238E27FC236}">
                  <a16:creationId xmlns:a16="http://schemas.microsoft.com/office/drawing/2014/main" id="{C06F8AAF-E5DF-E91D-4E6B-5C44D3D738DD}"/>
                </a:ext>
              </a:extLst>
            </p:cNvPr>
            <p:cNvSpPr txBox="1">
              <a:spLocks noChangeArrowheads="1"/>
            </p:cNvSpPr>
            <p:nvPr/>
          </p:nvSpPr>
          <p:spPr bwMode="auto">
            <a:xfrm>
              <a:off x="254517" y="75879"/>
              <a:ext cx="2143954" cy="42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buNone/>
              </a:pPr>
              <a:r>
                <a:rPr lang="en-ZA"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 1:</a:t>
              </a:r>
              <a:r>
                <a:rPr lang="en-ZA" sz="1000" b="1" kern="1200" dirty="0">
                  <a:solidFill>
                    <a:srgbClr val="000000"/>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lgn="ctr" fontAlgn="base"/>
              <a:r>
                <a:rPr lang="en-ZA"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TEST FOR RESPONSIVENESS</a:t>
              </a:r>
              <a:endParaRPr lang="en-US" sz="1000" dirty="0">
                <a:effectLst/>
                <a:latin typeface="Times New Roman" panose="02020603050405020304" pitchFamily="18" charset="0"/>
                <a:ea typeface="Times New Roman" panose="02020603050405020304" pitchFamily="18" charset="0"/>
              </a:endParaRPr>
            </a:p>
          </p:txBody>
        </p:sp>
        <p:sp>
          <p:nvSpPr>
            <p:cNvPr id="286" name="TextBox 16">
              <a:extLst>
                <a:ext uri="{FF2B5EF4-FFF2-40B4-BE49-F238E27FC236}">
                  <a16:creationId xmlns:a16="http://schemas.microsoft.com/office/drawing/2014/main" id="{4D7BA72D-AC98-7C15-312C-0E1A23AA399D}"/>
                </a:ext>
              </a:extLst>
            </p:cNvPr>
            <p:cNvSpPr txBox="1">
              <a:spLocks noChangeArrowheads="1"/>
            </p:cNvSpPr>
            <p:nvPr/>
          </p:nvSpPr>
          <p:spPr bwMode="auto">
            <a:xfrm>
              <a:off x="2592259" y="148854"/>
              <a:ext cx="1022668"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 2</a:t>
              </a:r>
              <a:endParaRPr lang="en-US" sz="1000" dirty="0">
                <a:effectLst/>
                <a:latin typeface="Times New Roman" panose="02020603050405020304" pitchFamily="18" charset="0"/>
                <a:ea typeface="Times New Roman" panose="02020603050405020304" pitchFamily="18" charset="0"/>
              </a:endParaRPr>
            </a:p>
          </p:txBody>
        </p:sp>
        <p:sp>
          <p:nvSpPr>
            <p:cNvPr id="287" name="TextBox 16">
              <a:extLst>
                <a:ext uri="{FF2B5EF4-FFF2-40B4-BE49-F238E27FC236}">
                  <a16:creationId xmlns:a16="http://schemas.microsoft.com/office/drawing/2014/main" id="{382D2B43-77BC-F364-8551-D50BC249832B}"/>
                </a:ext>
              </a:extLst>
            </p:cNvPr>
            <p:cNvSpPr txBox="1">
              <a:spLocks noChangeArrowheads="1"/>
            </p:cNvSpPr>
            <p:nvPr/>
          </p:nvSpPr>
          <p:spPr bwMode="auto">
            <a:xfrm>
              <a:off x="5569422" y="197375"/>
              <a:ext cx="122981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 3</a:t>
              </a:r>
              <a:endParaRPr lang="en-US" sz="1000" dirty="0">
                <a:effectLst/>
                <a:latin typeface="Times New Roman" panose="02020603050405020304" pitchFamily="18" charset="0"/>
                <a:ea typeface="Times New Roman" panose="02020603050405020304" pitchFamily="18" charset="0"/>
              </a:endParaRPr>
            </a:p>
          </p:txBody>
        </p:sp>
        <p:cxnSp>
          <p:nvCxnSpPr>
            <p:cNvPr id="288" name="Straight Connector 287">
              <a:extLst>
                <a:ext uri="{FF2B5EF4-FFF2-40B4-BE49-F238E27FC236}">
                  <a16:creationId xmlns:a16="http://schemas.microsoft.com/office/drawing/2014/main" id="{E6F04A4A-559A-89C9-9B9D-01499470A719}"/>
                </a:ext>
              </a:extLst>
            </p:cNvPr>
            <p:cNvCxnSpPr>
              <a:cxnSpLocks noChangeShapeType="1"/>
            </p:cNvCxnSpPr>
            <p:nvPr/>
          </p:nvCxnSpPr>
          <p:spPr bwMode="auto">
            <a:xfrm flipV="1">
              <a:off x="-366844" y="510485"/>
              <a:ext cx="9858058" cy="23014"/>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 name="Right Arrow 28844">
              <a:extLst>
                <a:ext uri="{FF2B5EF4-FFF2-40B4-BE49-F238E27FC236}">
                  <a16:creationId xmlns:a16="http://schemas.microsoft.com/office/drawing/2014/main" id="{0AF29FE9-0425-A036-F3F0-331BECEA08B0}"/>
                </a:ext>
              </a:extLst>
            </p:cNvPr>
            <p:cNvSpPr>
              <a:spLocks noChangeArrowheads="1"/>
            </p:cNvSpPr>
            <p:nvPr/>
          </p:nvSpPr>
          <p:spPr bwMode="auto">
            <a:xfrm>
              <a:off x="5093079" y="2009426"/>
              <a:ext cx="3875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290" name="Rectangle 289">
              <a:extLst>
                <a:ext uri="{FF2B5EF4-FFF2-40B4-BE49-F238E27FC236}">
                  <a16:creationId xmlns:a16="http://schemas.microsoft.com/office/drawing/2014/main" id="{DCFFE5E3-1EFC-DDC8-8388-2DFE99F6AE43}"/>
                </a:ext>
              </a:extLst>
            </p:cNvPr>
            <p:cNvSpPr/>
            <p:nvPr/>
          </p:nvSpPr>
          <p:spPr bwMode="auto">
            <a:xfrm>
              <a:off x="6889839" y="1186278"/>
              <a:ext cx="1144477" cy="257878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gn="just" fontAlgn="base">
                <a:lnSpc>
                  <a:spcPct val="115000"/>
                </a:lnSpc>
                <a:buNone/>
              </a:pPr>
              <a:r>
                <a:rPr lang="en-ZA" sz="800" kern="1200">
                  <a:solidFill>
                    <a:srgbClr val="000000"/>
                  </a:solidFill>
                  <a:effectLst/>
                  <a:latin typeface="Tahoma" panose="020B0604030504040204" pitchFamily="34" charset="0"/>
                  <a:ea typeface="Times New Roman" panose="02020603050405020304" pitchFamily="18" charset="0"/>
                </a:rPr>
                <a:t>Selection of the preferred bidder. </a:t>
              </a:r>
              <a:endParaRPr lang="en-US" sz="1200">
                <a:effectLst/>
                <a:latin typeface="Times New Roman" panose="02020603050405020304" pitchFamily="18" charset="0"/>
                <a:ea typeface="Times New Roman" panose="02020603050405020304" pitchFamily="18" charset="0"/>
              </a:endParaRPr>
            </a:p>
            <a:p>
              <a:pPr marL="0" marR="0" algn="just" fontAlgn="base">
                <a:lnSpc>
                  <a:spcPct val="115000"/>
                </a:lnSpc>
                <a:buNone/>
              </a:pPr>
              <a:r>
                <a:rPr lang="en-ZA" sz="800" kern="1200">
                  <a:solidFill>
                    <a:srgbClr val="000000"/>
                  </a:solidFill>
                  <a:effectLst/>
                  <a:latin typeface="Tahoma" panose="020B060403050404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fontAlgn="base">
                <a:lnSpc>
                  <a:spcPct val="115000"/>
                </a:lnSpc>
                <a:buNone/>
              </a:pPr>
              <a:r>
                <a:rPr lang="en-ZA" sz="800" kern="1200">
                  <a:solidFill>
                    <a:srgbClr val="000000"/>
                  </a:solidFill>
                  <a:effectLst/>
                  <a:latin typeface="Tahoma" panose="020B0604030504040204" pitchFamily="34" charset="0"/>
                  <a:ea typeface="Times New Roman" panose="02020603050405020304" pitchFamily="18" charset="0"/>
                </a:rPr>
                <a:t>(Objective criterion to justify award to someone other than the highest ranked bidder must have been stated in the bid documents and can be used at this stage, if applicable)</a:t>
              </a:r>
              <a:endParaRPr lang="en-US" sz="1200">
                <a:effectLst/>
                <a:latin typeface="Times New Roman" panose="02020603050405020304" pitchFamily="18" charset="0"/>
                <a:ea typeface="Times New Roman" panose="02020603050405020304" pitchFamily="18" charset="0"/>
              </a:endParaRPr>
            </a:p>
            <a:p>
              <a:pPr marL="0" marR="0" algn="just" fontAlgn="base"/>
              <a:r>
                <a:rPr lang="en-ZA"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91" name="Rectangle 290">
              <a:extLst>
                <a:ext uri="{FF2B5EF4-FFF2-40B4-BE49-F238E27FC236}">
                  <a16:creationId xmlns:a16="http://schemas.microsoft.com/office/drawing/2014/main" id="{05DD6255-A8F1-3B27-498D-6860D7C164BD}"/>
                </a:ext>
              </a:extLst>
            </p:cNvPr>
            <p:cNvSpPr/>
            <p:nvPr/>
          </p:nvSpPr>
          <p:spPr bwMode="auto">
            <a:xfrm>
              <a:off x="8579074" y="1183657"/>
              <a:ext cx="999438" cy="178980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fontAlgn="base">
                <a:lnSpc>
                  <a:spcPct val="115000"/>
                </a:lnSpc>
                <a:buNone/>
              </a:pPr>
              <a:r>
                <a:rPr lang="en-US" sz="800" kern="1200" dirty="0">
                  <a:solidFill>
                    <a:srgbClr val="000000"/>
                  </a:solidFill>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just" fontAlgn="base">
                <a:lnSpc>
                  <a:spcPct val="150000"/>
                </a:lnSpc>
              </a:pPr>
              <a:endParaRPr lang="en-US" sz="800" kern="1200" dirty="0">
                <a:solidFill>
                  <a:srgbClr val="000000"/>
                </a:solidFill>
                <a:effectLst/>
                <a:latin typeface="Tahoma" panose="020B0604030504040204" pitchFamily="34" charset="0"/>
                <a:ea typeface="Times New Roman" panose="02020603050405020304" pitchFamily="18" charset="0"/>
              </a:endParaRPr>
            </a:p>
            <a:p>
              <a:pPr marL="0" marR="0" algn="just" fontAlgn="base">
                <a:lnSpc>
                  <a:spcPct val="150000"/>
                </a:lnSpc>
              </a:pPr>
              <a:endParaRPr lang="en-US" sz="800" dirty="0">
                <a:solidFill>
                  <a:srgbClr val="000000"/>
                </a:solidFill>
                <a:latin typeface="Tahoma" panose="020B0604030504040204" pitchFamily="34" charset="0"/>
                <a:ea typeface="Times New Roman" panose="02020603050405020304" pitchFamily="18" charset="0"/>
              </a:endParaRPr>
            </a:p>
            <a:p>
              <a:pPr marL="0" marR="0" algn="just" fontAlgn="base">
                <a:lnSpc>
                  <a:spcPct val="150000"/>
                </a:lnSpc>
              </a:pPr>
              <a:r>
                <a:rPr lang="en-US" sz="800" kern="1200" dirty="0">
                  <a:solidFill>
                    <a:srgbClr val="000000"/>
                  </a:solidFill>
                  <a:effectLst/>
                  <a:latin typeface="Tahoma" panose="020B0604030504040204" pitchFamily="34" charset="0"/>
                  <a:ea typeface="Times New Roman" panose="02020603050405020304" pitchFamily="18" charset="0"/>
                </a:rPr>
                <a:t>Award of business and conclusion of contract</a:t>
              </a:r>
              <a:endParaRPr lang="en-US" sz="1200" dirty="0">
                <a:effectLst/>
                <a:latin typeface="Times New Roman" panose="02020603050405020304" pitchFamily="18" charset="0"/>
                <a:ea typeface="Times New Roman" panose="02020603050405020304" pitchFamily="18" charset="0"/>
              </a:endParaRPr>
            </a:p>
          </p:txBody>
        </p:sp>
        <p:sp>
          <p:nvSpPr>
            <p:cNvPr id="292" name="Right Arrow 28847">
              <a:extLst>
                <a:ext uri="{FF2B5EF4-FFF2-40B4-BE49-F238E27FC236}">
                  <a16:creationId xmlns:a16="http://schemas.microsoft.com/office/drawing/2014/main" id="{08B061F2-FB12-773D-DAF2-78CEED3BA792}"/>
                </a:ext>
              </a:extLst>
            </p:cNvPr>
            <p:cNvSpPr>
              <a:spLocks noChangeArrowheads="1"/>
            </p:cNvSpPr>
            <p:nvPr/>
          </p:nvSpPr>
          <p:spPr bwMode="auto">
            <a:xfrm>
              <a:off x="8108861" y="1997304"/>
              <a:ext cx="415196"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293" name="TextBox 105">
              <a:extLst>
                <a:ext uri="{FF2B5EF4-FFF2-40B4-BE49-F238E27FC236}">
                  <a16:creationId xmlns:a16="http://schemas.microsoft.com/office/drawing/2014/main" id="{F38AA460-DEF5-98A8-7C35-B2DDB8254BBE}"/>
                </a:ext>
              </a:extLst>
            </p:cNvPr>
            <p:cNvSpPr txBox="1">
              <a:spLocks noChangeArrowheads="1"/>
            </p:cNvSpPr>
            <p:nvPr/>
          </p:nvSpPr>
          <p:spPr bwMode="auto">
            <a:xfrm>
              <a:off x="5501517" y="1324272"/>
              <a:ext cx="949735" cy="1968463"/>
            </a:xfrm>
            <a:prstGeom prst="rect">
              <a:avLst/>
            </a:prstGeom>
            <a:solidFill>
              <a:schemeClr val="bg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marL="0" marR="0" algn="just" fontAlgn="base">
                <a:lnSpc>
                  <a:spcPct val="150000"/>
                </a:lnSpc>
              </a:pPr>
              <a:r>
                <a:rPr lang="en-US" sz="800" kern="1200" dirty="0">
                  <a:solidFill>
                    <a:srgbClr val="000000"/>
                  </a:solidFill>
                  <a:effectLst/>
                  <a:latin typeface="Tahoma" panose="020B0604030504040204" pitchFamily="34" charset="0"/>
                  <a:ea typeface="Times New Roman" panose="02020603050405020304" pitchFamily="18" charset="0"/>
                </a:rPr>
                <a:t>Price negotiation if applicable. (</a:t>
              </a:r>
              <a:r>
                <a:rPr lang="en-US" sz="800" kern="1200" dirty="0" err="1">
                  <a:solidFill>
                    <a:srgbClr val="000000"/>
                  </a:solidFill>
                  <a:effectLst/>
                  <a:latin typeface="Tahoma" panose="020B0604030504040204" pitchFamily="34" charset="0"/>
                  <a:ea typeface="Times New Roman" panose="02020603050405020304" pitchFamily="18" charset="0"/>
                </a:rPr>
                <a:t>eg</a:t>
              </a:r>
              <a:r>
                <a:rPr lang="en-US" sz="800" kern="1200" dirty="0">
                  <a:solidFill>
                    <a:srgbClr val="000000"/>
                  </a:solidFill>
                  <a:effectLst/>
                  <a:latin typeface="Tahoma" panose="020B0604030504040204" pitchFamily="34" charset="0"/>
                  <a:ea typeface="Times New Roman" panose="02020603050405020304" pitchFamily="18" charset="0"/>
                </a:rPr>
                <a:t> Market Related Price negotiation or Best And Final Offer </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a:extLst>
                <a:ext uri="{FF2B5EF4-FFF2-40B4-BE49-F238E27FC236}">
                  <a16:creationId xmlns:a16="http://schemas.microsoft.com/office/drawing/2014/main" id="{9E309709-6541-A84D-CB25-59BABF7A4492}"/>
                </a:ext>
              </a:extLst>
            </p:cNvPr>
            <p:cNvSpPr/>
            <p:nvPr/>
          </p:nvSpPr>
          <p:spPr>
            <a:xfrm>
              <a:off x="4201932" y="1616946"/>
              <a:ext cx="822512" cy="1219625"/>
            </a:xfrm>
            <a:prstGeom prst="rect">
              <a:avLst/>
            </a:prstGeo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noAutofit/>
            </a:bodyPr>
            <a:lstStyle/>
            <a:p>
              <a:pPr marL="0" marR="0" algn="l" fontAlgn="base">
                <a:lnSpc>
                  <a:spcPct val="150000"/>
                </a:lnSpc>
                <a:spcBef>
                  <a:spcPts val="300"/>
                </a:spcBef>
                <a:buNone/>
              </a:pPr>
              <a:r>
                <a:rPr lang="en-GB" sz="8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Price </a:t>
              </a:r>
            </a:p>
            <a:p>
              <a:pPr marL="0" marR="0" algn="l" fontAlgn="base">
                <a:lnSpc>
                  <a:spcPct val="150000"/>
                </a:lnSpc>
                <a:spcBef>
                  <a:spcPts val="300"/>
                </a:spcBef>
                <a:buNone/>
              </a:pPr>
              <a:r>
                <a:rPr lang="en-GB" sz="8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(80/90)</a:t>
              </a:r>
            </a:p>
            <a:p>
              <a:pPr marL="0" marR="0" algn="l" fontAlgn="base">
                <a:lnSpc>
                  <a:spcPct val="150000"/>
                </a:lnSpc>
                <a:spcBef>
                  <a:spcPts val="300"/>
                </a:spcBef>
                <a:buNone/>
              </a:pPr>
              <a:r>
                <a:rPr lang="en-GB" sz="800"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l" fontAlgn="base">
                <a:lnSpc>
                  <a:spcPct val="150000"/>
                </a:lnSpc>
                <a:spcBef>
                  <a:spcPts val="300"/>
                </a:spcBef>
              </a:pPr>
              <a:r>
                <a:rPr lang="en-GB" sz="800" kern="1200" dirty="0">
                  <a:effectLst/>
                  <a:latin typeface="Tahoma" panose="020B0604030504040204" pitchFamily="34" charset="0"/>
                  <a:ea typeface="Times New Roman" panose="02020603050405020304" pitchFamily="18" charset="0"/>
                  <a:cs typeface="Tahoma" panose="020B0604030504040204" pitchFamily="34" charset="0"/>
                </a:rPr>
                <a:t>Specific goals (</a:t>
              </a:r>
              <a:r>
                <a:rPr lang="en-GB" sz="8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20/10)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295" name="Right Arrow 28850">
              <a:extLst>
                <a:ext uri="{FF2B5EF4-FFF2-40B4-BE49-F238E27FC236}">
                  <a16:creationId xmlns:a16="http://schemas.microsoft.com/office/drawing/2014/main" id="{92C35D4E-3DD2-98C1-5E3E-DD344AF11CAB}"/>
                </a:ext>
              </a:extLst>
            </p:cNvPr>
            <p:cNvSpPr>
              <a:spLocks noChangeArrowheads="1"/>
            </p:cNvSpPr>
            <p:nvPr/>
          </p:nvSpPr>
          <p:spPr bwMode="auto">
            <a:xfrm>
              <a:off x="6590358" y="1990828"/>
              <a:ext cx="299481"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296" name="TextBox 3">
              <a:extLst>
                <a:ext uri="{FF2B5EF4-FFF2-40B4-BE49-F238E27FC236}">
                  <a16:creationId xmlns:a16="http://schemas.microsoft.com/office/drawing/2014/main" id="{0992BA14-33F6-18B7-A538-7AF11D2109B9}"/>
                </a:ext>
              </a:extLst>
            </p:cNvPr>
            <p:cNvSpPr txBox="1">
              <a:spLocks noChangeArrowheads="1"/>
            </p:cNvSpPr>
            <p:nvPr/>
          </p:nvSpPr>
          <p:spPr bwMode="auto">
            <a:xfrm>
              <a:off x="2308557" y="853885"/>
              <a:ext cx="1766439" cy="389894"/>
            </a:xfrm>
            <a:prstGeom prst="rect">
              <a:avLst/>
            </a:prstGeom>
            <a:noFill/>
            <a:ln/>
          </p:spPr>
          <p:style>
            <a:lnRef idx="2">
              <a:schemeClr val="dk1"/>
            </a:lnRef>
            <a:fillRef idx="1">
              <a:schemeClr val="lt1"/>
            </a:fillRef>
            <a:effectRef idx="0">
              <a:schemeClr val="dk1"/>
            </a:effectRef>
            <a:fontRef idx="minor">
              <a:schemeClr val="dk1"/>
            </a:fontRef>
          </p:style>
          <p:txBody>
            <a:bodyPr wrap="square" anchor="ctr">
              <a:noAutofit/>
            </a:bodyPr>
            <a:lstStyle/>
            <a:p>
              <a:pPr marL="0" marR="0" fontAlgn="base"/>
              <a:r>
                <a:rPr lang="en-ZA" sz="800" kern="1200">
                  <a:solidFill>
                    <a:srgbClr val="000000"/>
                  </a:solidFill>
                  <a:effectLst/>
                  <a:latin typeface="Tahoma" panose="020B0604030504040204" pitchFamily="34" charset="0"/>
                  <a:ea typeface="Times New Roman" panose="02020603050405020304" pitchFamily="18" charset="0"/>
                </a:rPr>
                <a:t>MINIMUM THRESHOLDS</a:t>
              </a:r>
              <a:endParaRPr lang="en-US" sz="1200">
                <a:effectLst/>
                <a:latin typeface="Times New Roman" panose="02020603050405020304" pitchFamily="18" charset="0"/>
                <a:ea typeface="Times New Roman" panose="02020603050405020304" pitchFamily="18" charset="0"/>
              </a:endParaRPr>
            </a:p>
          </p:txBody>
        </p:sp>
        <p:sp>
          <p:nvSpPr>
            <p:cNvPr id="297" name="TextBox 16">
              <a:extLst>
                <a:ext uri="{FF2B5EF4-FFF2-40B4-BE49-F238E27FC236}">
                  <a16:creationId xmlns:a16="http://schemas.microsoft.com/office/drawing/2014/main" id="{16057860-25E1-73DC-8CAF-0DE1D72688D7}"/>
                </a:ext>
              </a:extLst>
            </p:cNvPr>
            <p:cNvSpPr txBox="1">
              <a:spLocks noChangeArrowheads="1"/>
            </p:cNvSpPr>
            <p:nvPr/>
          </p:nvSpPr>
          <p:spPr bwMode="auto">
            <a:xfrm>
              <a:off x="5480624" y="504225"/>
              <a:ext cx="859244"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4</a:t>
              </a:r>
              <a:endParaRPr lang="en-US" sz="1000" dirty="0">
                <a:effectLst/>
                <a:latin typeface="Times New Roman" panose="02020603050405020304" pitchFamily="18" charset="0"/>
                <a:ea typeface="Times New Roman" panose="02020603050405020304" pitchFamily="18" charset="0"/>
              </a:endParaRPr>
            </a:p>
          </p:txBody>
        </p:sp>
        <p:sp>
          <p:nvSpPr>
            <p:cNvPr id="298" name="TextBox 16">
              <a:extLst>
                <a:ext uri="{FF2B5EF4-FFF2-40B4-BE49-F238E27FC236}">
                  <a16:creationId xmlns:a16="http://schemas.microsoft.com/office/drawing/2014/main" id="{50206288-F4DF-C439-A2ED-F5FB73B5DEC0}"/>
                </a:ext>
              </a:extLst>
            </p:cNvPr>
            <p:cNvSpPr txBox="1">
              <a:spLocks noChangeArrowheads="1"/>
            </p:cNvSpPr>
            <p:nvPr/>
          </p:nvSpPr>
          <p:spPr bwMode="auto">
            <a:xfrm>
              <a:off x="7108281" y="499473"/>
              <a:ext cx="842348"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5</a:t>
              </a:r>
              <a:endParaRPr lang="en-US" sz="1000" dirty="0">
                <a:effectLst/>
                <a:latin typeface="Times New Roman" panose="02020603050405020304" pitchFamily="18" charset="0"/>
                <a:ea typeface="Times New Roman" panose="02020603050405020304" pitchFamily="18" charset="0"/>
              </a:endParaRPr>
            </a:p>
          </p:txBody>
        </p:sp>
        <p:sp>
          <p:nvSpPr>
            <p:cNvPr id="299" name="TextBox 16">
              <a:extLst>
                <a:ext uri="{FF2B5EF4-FFF2-40B4-BE49-F238E27FC236}">
                  <a16:creationId xmlns:a16="http://schemas.microsoft.com/office/drawing/2014/main" id="{D7DA59EA-CABF-E16D-3708-95493812D0CE}"/>
                </a:ext>
              </a:extLst>
            </p:cNvPr>
            <p:cNvSpPr txBox="1">
              <a:spLocks noChangeArrowheads="1"/>
            </p:cNvSpPr>
            <p:nvPr/>
          </p:nvSpPr>
          <p:spPr bwMode="auto">
            <a:xfrm>
              <a:off x="8370917" y="503021"/>
              <a:ext cx="999438"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6</a:t>
              </a:r>
              <a:endParaRPr lang="en-US" sz="1000" dirty="0">
                <a:effectLst/>
                <a:latin typeface="Times New Roman" panose="02020603050405020304" pitchFamily="18" charset="0"/>
                <a:ea typeface="Times New Roman" panose="02020603050405020304" pitchFamily="18" charset="0"/>
              </a:endParaRPr>
            </a:p>
          </p:txBody>
        </p:sp>
        <p:cxnSp>
          <p:nvCxnSpPr>
            <p:cNvPr id="300" name="Straight Connector 299">
              <a:extLst>
                <a:ext uri="{FF2B5EF4-FFF2-40B4-BE49-F238E27FC236}">
                  <a16:creationId xmlns:a16="http://schemas.microsoft.com/office/drawing/2014/main" id="{E2D520F2-4AB9-D85E-7DF1-E692E1061694}"/>
                </a:ext>
              </a:extLst>
            </p:cNvPr>
            <p:cNvCxnSpPr>
              <a:cxnSpLocks noChangeShapeType="1"/>
            </p:cNvCxnSpPr>
            <p:nvPr/>
          </p:nvCxnSpPr>
          <p:spPr bwMode="auto">
            <a:xfrm flipH="1">
              <a:off x="2286254" y="107562"/>
              <a:ext cx="22303" cy="4432157"/>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301" name="Rectangle 397">
            <a:extLst>
              <a:ext uri="{FF2B5EF4-FFF2-40B4-BE49-F238E27FC236}">
                <a16:creationId xmlns:a16="http://schemas.microsoft.com/office/drawing/2014/main" id="{FD86A408-59F2-5EBB-4BF9-96BDF51C1F2C}"/>
              </a:ext>
            </a:extLst>
          </p:cNvPr>
          <p:cNvSpPr>
            <a:spLocks noChangeArrowheads="1"/>
          </p:cNvSpPr>
          <p:nvPr/>
        </p:nvSpPr>
        <p:spPr bwMode="auto">
          <a:xfrm>
            <a:off x="512763" y="64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582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DD1D-B23D-DF56-6E79-5E7A5D63EF24}"/>
              </a:ext>
            </a:extLst>
          </p:cNvPr>
          <p:cNvSpPr>
            <a:spLocks noGrp="1"/>
          </p:cNvSpPr>
          <p:nvPr>
            <p:ph type="title"/>
          </p:nvPr>
        </p:nvSpPr>
        <p:spPr/>
        <p:txBody>
          <a:bodyPr/>
          <a:lstStyle/>
          <a:p>
            <a:r>
              <a:rPr lang="en-GB" sz="1800" dirty="0">
                <a:effectLst/>
                <a:latin typeface="Tahoma" panose="020B0604030504040204" pitchFamily="34" charset="0"/>
                <a:ea typeface="Times New Roman" panose="02020603050405020304" pitchFamily="18" charset="0"/>
              </a:rPr>
              <a:t>SECTION 4:</a:t>
            </a:r>
            <a:endParaRPr lang="en-US" dirty="0"/>
          </a:p>
        </p:txBody>
      </p:sp>
      <p:sp>
        <p:nvSpPr>
          <p:cNvPr id="3" name="Text Placeholder 2">
            <a:extLst>
              <a:ext uri="{FF2B5EF4-FFF2-40B4-BE49-F238E27FC236}">
                <a16:creationId xmlns:a16="http://schemas.microsoft.com/office/drawing/2014/main" id="{25266DE4-80D0-736F-9B76-BF14DA39B8F5}"/>
              </a:ext>
            </a:extLst>
          </p:cNvPr>
          <p:cNvSpPr>
            <a:spLocks noGrp="1"/>
          </p:cNvSpPr>
          <p:nvPr>
            <p:ph type="body" sz="quarter" idx="16"/>
          </p:nvPr>
        </p:nvSpPr>
        <p:spPr/>
        <p:txBody>
          <a:bodyPr/>
          <a:lstStyle/>
          <a:p>
            <a:r>
              <a:rPr lang="en-GB" sz="1800" dirty="0">
                <a:effectLst/>
                <a:latin typeface="Tahoma" panose="020B0604030504040204" pitchFamily="34" charset="0"/>
                <a:ea typeface="Times New Roman" panose="02020603050405020304" pitchFamily="18" charset="0"/>
              </a:rPr>
              <a:t>PRICING SCHEDULE</a:t>
            </a:r>
            <a:endParaRPr lang="en-US" dirty="0"/>
          </a:p>
        </p:txBody>
      </p:sp>
      <p:graphicFrame>
        <p:nvGraphicFramePr>
          <p:cNvPr id="4" name="Object 3">
            <a:extLst>
              <a:ext uri="{FF2B5EF4-FFF2-40B4-BE49-F238E27FC236}">
                <a16:creationId xmlns:a16="http://schemas.microsoft.com/office/drawing/2014/main" id="{9F215780-057D-24C2-635C-874DAB48A971}"/>
              </a:ext>
            </a:extLst>
          </p:cNvPr>
          <p:cNvGraphicFramePr>
            <a:graphicFrameLocks noChangeAspect="1"/>
          </p:cNvGraphicFramePr>
          <p:nvPr>
            <p:extLst>
              <p:ext uri="{D42A27DB-BD31-4B8C-83A1-F6EECF244321}">
                <p14:modId xmlns:p14="http://schemas.microsoft.com/office/powerpoint/2010/main" val="2493272680"/>
              </p:ext>
            </p:extLst>
          </p:nvPr>
        </p:nvGraphicFramePr>
        <p:xfrm>
          <a:off x="1168842" y="1361872"/>
          <a:ext cx="9427822" cy="4118043"/>
        </p:xfrm>
        <a:graphic>
          <a:graphicData uri="http://schemas.openxmlformats.org/presentationml/2006/ole">
            <mc:AlternateContent xmlns:mc="http://schemas.openxmlformats.org/markup-compatibility/2006">
              <mc:Choice xmlns:v="urn:schemas-microsoft-com:vml" Requires="v">
                <p:oleObj name="Document" r:id="rId2" imgW="6104952" imgH="3327115" progId="Word.Document.12">
                  <p:embed/>
                </p:oleObj>
              </mc:Choice>
              <mc:Fallback>
                <p:oleObj name="Document" r:id="rId2" imgW="6104952" imgH="3327115" progId="Word.Document.12">
                  <p:embed/>
                  <p:pic>
                    <p:nvPicPr>
                      <p:cNvPr id="4" name="Object 3">
                        <a:extLst>
                          <a:ext uri="{FF2B5EF4-FFF2-40B4-BE49-F238E27FC236}">
                            <a16:creationId xmlns:a16="http://schemas.microsoft.com/office/drawing/2014/main" id="{9F215780-057D-24C2-635C-874DAB48A971}"/>
                          </a:ext>
                        </a:extLst>
                      </p:cNvPr>
                      <p:cNvPicPr/>
                      <p:nvPr/>
                    </p:nvPicPr>
                    <p:blipFill>
                      <a:blip r:embed="rId3"/>
                      <a:stretch>
                        <a:fillRect/>
                      </a:stretch>
                    </p:blipFill>
                    <p:spPr>
                      <a:xfrm>
                        <a:off x="1168842" y="1361872"/>
                        <a:ext cx="9427822" cy="4118043"/>
                      </a:xfrm>
                      <a:prstGeom prst="rect">
                        <a:avLst/>
                      </a:prstGeom>
                    </p:spPr>
                  </p:pic>
                </p:oleObj>
              </mc:Fallback>
            </mc:AlternateContent>
          </a:graphicData>
        </a:graphic>
      </p:graphicFrame>
    </p:spTree>
    <p:extLst>
      <p:ext uri="{BB962C8B-B14F-4D97-AF65-F5344CB8AC3E}">
        <p14:creationId xmlns:p14="http://schemas.microsoft.com/office/powerpoint/2010/main" val="18153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6200-1EC1-D188-8776-69BB4F2C3A4B}"/>
              </a:ext>
            </a:extLst>
          </p:cNvPr>
          <p:cNvSpPr>
            <a:spLocks noGrp="1"/>
          </p:cNvSpPr>
          <p:nvPr>
            <p:ph type="title"/>
          </p:nvPr>
        </p:nvSpPr>
        <p:spPr/>
        <p:txBody>
          <a:bodyPr/>
          <a:lstStyle/>
          <a:p>
            <a:r>
              <a:rPr lang="en-GB" sz="1800" dirty="0">
                <a:effectLst/>
                <a:latin typeface="Tahoma" panose="020B0604030504040204" pitchFamily="34" charset="0"/>
                <a:ea typeface="Times New Roman" panose="02020603050405020304" pitchFamily="18" charset="0"/>
              </a:rPr>
              <a:t>SECTION 5</a:t>
            </a:r>
            <a:endParaRPr lang="en-US" dirty="0"/>
          </a:p>
        </p:txBody>
      </p:sp>
      <p:sp>
        <p:nvSpPr>
          <p:cNvPr id="3" name="Text Placeholder 2">
            <a:extLst>
              <a:ext uri="{FF2B5EF4-FFF2-40B4-BE49-F238E27FC236}">
                <a16:creationId xmlns:a16="http://schemas.microsoft.com/office/drawing/2014/main" id="{BF2CF2A1-A82B-87F9-930F-0B058673D578}"/>
              </a:ext>
            </a:extLst>
          </p:cNvPr>
          <p:cNvSpPr>
            <a:spLocks noGrp="1"/>
          </p:cNvSpPr>
          <p:nvPr>
            <p:ph type="body" sz="quarter" idx="16"/>
          </p:nvPr>
        </p:nvSpPr>
        <p:spPr/>
        <p:txBody>
          <a:bodyPr/>
          <a:lstStyle/>
          <a:p>
            <a:r>
              <a:rPr lang="en-GB" sz="1800" dirty="0">
                <a:effectLst/>
                <a:latin typeface="Tahoma" panose="020B0604030504040204" pitchFamily="34" charset="0"/>
                <a:ea typeface="Times New Roman" panose="02020603050405020304" pitchFamily="18" charset="0"/>
              </a:rPr>
              <a:t>LIST OF RETURNABLE DOCUMENTS</a:t>
            </a:r>
            <a:endParaRPr lang="en-US" dirty="0"/>
          </a:p>
        </p:txBody>
      </p:sp>
      <p:graphicFrame>
        <p:nvGraphicFramePr>
          <p:cNvPr id="5" name="Table 4">
            <a:extLst>
              <a:ext uri="{FF2B5EF4-FFF2-40B4-BE49-F238E27FC236}">
                <a16:creationId xmlns:a16="http://schemas.microsoft.com/office/drawing/2014/main" id="{ADD1ED7B-E8EA-8DFE-F7E0-FD564A1AA982}"/>
              </a:ext>
            </a:extLst>
          </p:cNvPr>
          <p:cNvGraphicFramePr>
            <a:graphicFrameLocks noGrp="1"/>
          </p:cNvGraphicFramePr>
          <p:nvPr>
            <p:extLst>
              <p:ext uri="{D42A27DB-BD31-4B8C-83A1-F6EECF244321}">
                <p14:modId xmlns:p14="http://schemas.microsoft.com/office/powerpoint/2010/main" val="1894737719"/>
              </p:ext>
            </p:extLst>
          </p:nvPr>
        </p:nvGraphicFramePr>
        <p:xfrm>
          <a:off x="589522" y="2576223"/>
          <a:ext cx="10776789" cy="3601940"/>
        </p:xfrm>
        <a:graphic>
          <a:graphicData uri="http://schemas.openxmlformats.org/drawingml/2006/table">
            <a:tbl>
              <a:tblPr firstRow="1" firstCol="1" bandRow="1"/>
              <a:tblGrid>
                <a:gridCol w="3233036">
                  <a:extLst>
                    <a:ext uri="{9D8B030D-6E8A-4147-A177-3AD203B41FA5}">
                      <a16:colId xmlns:a16="http://schemas.microsoft.com/office/drawing/2014/main" val="815588069"/>
                    </a:ext>
                  </a:extLst>
                </a:gridCol>
                <a:gridCol w="7543753">
                  <a:extLst>
                    <a:ext uri="{9D8B030D-6E8A-4147-A177-3AD203B41FA5}">
                      <a16:colId xmlns:a16="http://schemas.microsoft.com/office/drawing/2014/main" val="177226749"/>
                    </a:ext>
                  </a:extLst>
                </a:gridCol>
              </a:tblGrid>
              <a:tr h="736858">
                <a:tc>
                  <a:txBody>
                    <a:bodyPr/>
                    <a:lstStyle/>
                    <a:p>
                      <a:pPr marL="0" marR="0" algn="l">
                        <a:lnSpc>
                          <a:spcPct val="150000"/>
                        </a:lnSpc>
                        <a:spcBef>
                          <a:spcPts val="300"/>
                        </a:spcBef>
                        <a:tabLst>
                          <a:tab pos="360045" algn="l"/>
                        </a:tabLst>
                      </a:pPr>
                      <a:r>
                        <a:rPr lang="en-GB" sz="1400" dirty="0">
                          <a:effectLst/>
                          <a:latin typeface="Tahoma" panose="020B0604030504040204" pitchFamily="34" charset="0"/>
                          <a:ea typeface="Times New Roman" panose="02020603050405020304" pitchFamily="18" charset="0"/>
                          <a:cs typeface="Tahoma" panose="020B0604030504040204" pitchFamily="34" charset="0"/>
                        </a:rPr>
                        <a:t>Mandatory Returnable Documents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pPr>
                      <a:r>
                        <a:rPr lang="en-GB" sz="1400" b="1" i="1" dirty="0">
                          <a:effectLst/>
                          <a:latin typeface="Tahoma" panose="020B0604030504040204" pitchFamily="34" charset="0"/>
                          <a:ea typeface="Times New Roman" panose="02020603050405020304" pitchFamily="18" charset="0"/>
                          <a:cs typeface="Tahoma" panose="020B0604030504040204" pitchFamily="34" charset="0"/>
                        </a:rPr>
                        <a:t>Failure to provide all these Mandatory Returnable Documents at the Closing Date and time of this RFP </a:t>
                      </a:r>
                      <a:r>
                        <a:rPr lang="en-GB" sz="1400" b="1" i="1" u="sng"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will result in a Respondent’s disqualification</a:t>
                      </a:r>
                      <a:r>
                        <a:rPr lang="en-GB" sz="1400" b="1" i="1" dirty="0">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9612051"/>
                  </a:ext>
                </a:extLst>
              </a:tr>
              <a:tr h="1432541">
                <a:tc>
                  <a:txBody>
                    <a:bodyPr/>
                    <a:lstStyle/>
                    <a:p>
                      <a:pPr marL="0" marR="0" algn="l">
                        <a:lnSpc>
                          <a:spcPct val="150000"/>
                        </a:lnSpc>
                        <a:spcBef>
                          <a:spcPts val="300"/>
                        </a:spcBef>
                      </a:pPr>
                      <a:r>
                        <a:rPr lang="en-GB" sz="1400">
                          <a:effectLst/>
                          <a:latin typeface="Tahoma" panose="020B0604030504040204" pitchFamily="34" charset="0"/>
                          <a:ea typeface="Times New Roman" panose="02020603050405020304" pitchFamily="18" charset="0"/>
                          <a:cs typeface="Tahoma" panose="020B0604030504040204" pitchFamily="34" charset="0"/>
                        </a:rPr>
                        <a:t>Returnable Documents Used for Scoring</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pPr>
                      <a:r>
                        <a:rPr lang="en-GB" sz="1400" b="1" i="1" dirty="0">
                          <a:effectLst/>
                          <a:latin typeface="Tahoma" panose="020B0604030504040204" pitchFamily="34" charset="0"/>
                          <a:ea typeface="Times New Roman" panose="02020603050405020304" pitchFamily="18" charset="0"/>
                          <a:cs typeface="Tahoma" panose="020B0604030504040204" pitchFamily="34" charset="0"/>
                        </a:rPr>
                        <a:t>Failure to provide all Returnable Documents used for purposes of scoring a bid, by the closing date and time of this bid </a:t>
                      </a:r>
                      <a:r>
                        <a:rPr lang="en-GB" sz="1400" b="1" i="1" u="sng"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will not result </a:t>
                      </a:r>
                      <a:r>
                        <a:rPr lang="en-GB" sz="1400" b="1" i="1" dirty="0">
                          <a:effectLst/>
                          <a:latin typeface="Tahoma" panose="020B0604030504040204" pitchFamily="34" charset="0"/>
                          <a:ea typeface="Times New Roman" panose="02020603050405020304" pitchFamily="18" charset="0"/>
                          <a:cs typeface="Tahoma" panose="020B0604030504040204" pitchFamily="34" charset="0"/>
                        </a:rPr>
                        <a:t>in a Respondent’s disqualification. However, Bidders will receive an automatic score of zero for the applicable evaluation criterion.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1996755"/>
                  </a:ext>
                </a:extLst>
              </a:tr>
              <a:tr h="1432541">
                <a:tc>
                  <a:txBody>
                    <a:bodyPr/>
                    <a:lstStyle/>
                    <a:p>
                      <a:pPr marL="0" marR="0" algn="l">
                        <a:lnSpc>
                          <a:spcPct val="150000"/>
                        </a:lnSpc>
                        <a:spcBef>
                          <a:spcPts val="300"/>
                        </a:spcBef>
                      </a:pPr>
                      <a:r>
                        <a:rPr lang="en-GB" sz="1400">
                          <a:effectLst/>
                          <a:latin typeface="Tahoma" panose="020B0604030504040204" pitchFamily="34" charset="0"/>
                          <a:ea typeface="Times New Roman" panose="02020603050405020304" pitchFamily="18" charset="0"/>
                          <a:cs typeface="Tahoma" panose="020B0604030504040204" pitchFamily="34" charset="0"/>
                        </a:rPr>
                        <a:t>Essential Returnable Documents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pPr>
                      <a:r>
                        <a:rPr lang="en-GB" sz="1400" b="1" i="1" dirty="0">
                          <a:effectLst/>
                          <a:latin typeface="Tahoma" panose="020B0604030504040204" pitchFamily="34" charset="0"/>
                          <a:ea typeface="Times New Roman" panose="02020603050405020304" pitchFamily="18" charset="0"/>
                          <a:cs typeface="Tahoma" panose="020B0604030504040204" pitchFamily="34" charset="0"/>
                        </a:rPr>
                        <a:t>Failure to provide essential Returnable Documents </a:t>
                      </a:r>
                      <a:r>
                        <a:rPr lang="en-GB" sz="1400" b="1" i="1" u="sng"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will result </a:t>
                      </a:r>
                      <a:r>
                        <a:rPr lang="en-GB" sz="1400" b="1" i="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in Transnet affording Respondents a further opportunity to submit by a set deadline</a:t>
                      </a:r>
                      <a:r>
                        <a:rPr lang="en-GB" sz="1400" b="1" i="1" dirty="0">
                          <a:effectLst/>
                          <a:latin typeface="Tahoma" panose="020B0604030504040204" pitchFamily="34" charset="0"/>
                          <a:ea typeface="Times New Roman" panose="02020603050405020304" pitchFamily="18" charset="0"/>
                          <a:cs typeface="Tahoma" panose="020B0604030504040204" pitchFamily="34" charset="0"/>
                        </a:rPr>
                        <a:t>. Should a Respondent thereafter fail to submit the requested documents, this may result in a Respondent’s disqualification.</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936290"/>
                  </a:ext>
                </a:extLst>
              </a:tr>
            </a:tbl>
          </a:graphicData>
        </a:graphic>
      </p:graphicFrame>
      <p:sp>
        <p:nvSpPr>
          <p:cNvPr id="6" name="Rectangle 1">
            <a:extLst>
              <a:ext uri="{FF2B5EF4-FFF2-40B4-BE49-F238E27FC236}">
                <a16:creationId xmlns:a16="http://schemas.microsoft.com/office/drawing/2014/main" id="{5A61CA91-F91F-1273-A4AF-3A7D60AE1228}"/>
              </a:ext>
            </a:extLst>
          </p:cNvPr>
          <p:cNvSpPr>
            <a:spLocks noChangeArrowheads="1"/>
          </p:cNvSpPr>
          <p:nvPr/>
        </p:nvSpPr>
        <p:spPr bwMode="auto">
          <a:xfrm>
            <a:off x="283474" y="1124917"/>
            <a:ext cx="10776789" cy="13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tab pos="360363" algn="l"/>
              </a:tabLst>
            </a:pPr>
            <a:r>
              <a:rPr kumimoji="0" lang="en-GB" altLang="en-US" sz="14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RETURNABLE DOCUMENTS </a:t>
            </a:r>
            <a:endParaRPr kumimoji="0" lang="en-US"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tab pos="360363" algn="l"/>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Returnable Documents </a:t>
            </a:r>
            <a:r>
              <a:rPr kumimoji="0" lang="en-GB" altLang="en-US" sz="14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means all the documents, Sections and Annexures, as listed in the tables below</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There are three types of returnable documents as indicated below, and Respondents are urged to ensure that these documents are returned with their bids based on the consequences of non-submission as indicated below:</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519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C8B6-DC3A-337E-4B57-AC91C4ED0EEA}"/>
              </a:ext>
            </a:extLst>
          </p:cNvPr>
          <p:cNvSpPr>
            <a:spLocks noGrp="1"/>
          </p:cNvSpPr>
          <p:nvPr>
            <p:ph type="title"/>
          </p:nvPr>
        </p:nvSpPr>
        <p:spPr>
          <a:xfrm>
            <a:off x="283474" y="296088"/>
            <a:ext cx="10079725" cy="369332"/>
          </a:xfrm>
        </p:spPr>
        <p:txBody>
          <a:bodyPr/>
          <a:lstStyle/>
          <a:p>
            <a:r>
              <a:rPr lang="en-GB" sz="1800" dirty="0">
                <a:effectLst/>
                <a:latin typeface="Tahoma" panose="020B0604030504040204" pitchFamily="34" charset="0"/>
                <a:ea typeface="Times New Roman" panose="02020603050405020304" pitchFamily="18" charset="0"/>
              </a:rPr>
              <a:t>SECTION 5</a:t>
            </a:r>
            <a:endParaRPr lang="en-US" sz="1800" dirty="0"/>
          </a:p>
        </p:txBody>
      </p:sp>
      <p:sp>
        <p:nvSpPr>
          <p:cNvPr id="3" name="Text Placeholder 2">
            <a:extLst>
              <a:ext uri="{FF2B5EF4-FFF2-40B4-BE49-F238E27FC236}">
                <a16:creationId xmlns:a16="http://schemas.microsoft.com/office/drawing/2014/main" id="{6D7275E9-2F6A-41A3-AEE2-2CA1D0201142}"/>
              </a:ext>
            </a:extLst>
          </p:cNvPr>
          <p:cNvSpPr>
            <a:spLocks noGrp="1"/>
          </p:cNvSpPr>
          <p:nvPr>
            <p:ph type="body" sz="quarter" idx="16"/>
          </p:nvPr>
        </p:nvSpPr>
        <p:spPr/>
        <p:txBody>
          <a:bodyPr/>
          <a:lstStyle/>
          <a:p>
            <a:r>
              <a:rPr lang="en-GB" sz="16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28C4294C-B851-CF61-1926-AA0272642C7B}"/>
              </a:ext>
            </a:extLst>
          </p:cNvPr>
          <p:cNvGraphicFramePr>
            <a:graphicFrameLocks noGrp="1"/>
          </p:cNvGraphicFramePr>
          <p:nvPr>
            <p:extLst>
              <p:ext uri="{D42A27DB-BD31-4B8C-83A1-F6EECF244321}">
                <p14:modId xmlns:p14="http://schemas.microsoft.com/office/powerpoint/2010/main" val="1301523784"/>
              </p:ext>
            </p:extLst>
          </p:nvPr>
        </p:nvGraphicFramePr>
        <p:xfrm>
          <a:off x="858741" y="1241419"/>
          <a:ext cx="10090205" cy="1950579"/>
        </p:xfrm>
        <a:graphic>
          <a:graphicData uri="http://schemas.openxmlformats.org/drawingml/2006/table">
            <a:tbl>
              <a:tblPr firstRow="1" firstCol="1" lastRow="1" lastCol="1" bandRow="1" bandCol="1"/>
              <a:tblGrid>
                <a:gridCol w="10090205">
                  <a:extLst>
                    <a:ext uri="{9D8B030D-6E8A-4147-A177-3AD203B41FA5}">
                      <a16:colId xmlns:a16="http://schemas.microsoft.com/office/drawing/2014/main" val="2745520576"/>
                    </a:ext>
                  </a:extLst>
                </a:gridCol>
              </a:tblGrid>
              <a:tr h="570562">
                <a:tc>
                  <a:txBody>
                    <a:bodyPr/>
                    <a:lstStyle/>
                    <a:p>
                      <a:pPr marL="0" marR="0" algn="ctr">
                        <a:lnSpc>
                          <a:spcPct val="150000"/>
                        </a:lnSpc>
                        <a:spcBef>
                          <a:spcPts val="300"/>
                        </a:spcBef>
                      </a:pPr>
                      <a:r>
                        <a:rPr lang="en-GB" sz="14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RETURNABLE DOCUMENTS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2967490095"/>
                  </a:ext>
                </a:extLst>
              </a:tr>
              <a:tr h="267019">
                <a:tc>
                  <a:txBody>
                    <a:bodyPr/>
                    <a:lstStyle/>
                    <a:p>
                      <a:pPr marL="0" marR="0" algn="just">
                        <a:lnSpc>
                          <a:spcPct val="150000"/>
                        </a:lnSpc>
                        <a:spcBef>
                          <a:spcPts val="300"/>
                        </a:spcBef>
                      </a:pPr>
                      <a:r>
                        <a:rPr lang="en-GB" sz="14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4: Pricing and Delivery Schedule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66147"/>
                  </a:ext>
                </a:extLst>
              </a:tr>
              <a:tr h="723558">
                <a:tc>
                  <a:txBody>
                    <a:bodyPr/>
                    <a:lstStyle/>
                    <a:p>
                      <a:pPr marL="0" marR="0" algn="just">
                        <a:lnSpc>
                          <a:spcPct val="115000"/>
                        </a:lnSpc>
                        <a:spcBef>
                          <a:spcPts val="3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ANNEXURE B: Technical Pre-Qualification requirement has been met: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300"/>
                        </a:spcBef>
                        <a:buFont typeface="Wingdings" panose="05000000000000000000" pitchFamily="2"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Letter of good standing – COIDA or tender letter from the Department of Employment and Labour or its agency indicating the Nature of Business in </a:t>
                      </a: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Catering or Canteen Services</a:t>
                      </a:r>
                      <a:endPar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4451239"/>
                  </a:ext>
                </a:extLst>
              </a:tr>
              <a:tr h="354110">
                <a:tc>
                  <a:txBody>
                    <a:bodyPr/>
                    <a:lstStyle/>
                    <a:p>
                      <a:pPr marL="0" marR="0" algn="just">
                        <a:lnSpc>
                          <a:spcPct val="150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SECTION </a:t>
                      </a:r>
                      <a:r>
                        <a:rPr lang="en-GB" sz="1400" dirty="0">
                          <a:effectLst/>
                          <a:latin typeface="Tahoma" panose="020B0604030504040204" pitchFamily="34" charset="0"/>
                          <a:ea typeface="Times New Roman" panose="02020603050405020304" pitchFamily="18" charset="0"/>
                          <a:cs typeface="Tahoma" panose="020B0604030504040204" pitchFamily="34" charset="0"/>
                        </a:rPr>
                        <a:t>10</a:t>
                      </a:r>
                      <a:r>
                        <a:rPr lang="en-GB" sz="1400" kern="1200" dirty="0">
                          <a:effectLst/>
                          <a:latin typeface="Tahoma" panose="020B0604030504040204" pitchFamily="34" charset="0"/>
                          <a:ea typeface="Times New Roman" panose="02020603050405020304" pitchFamily="18" charset="0"/>
                          <a:cs typeface="Tahoma" panose="020B0604030504040204" pitchFamily="34" charset="0"/>
                        </a:rPr>
                        <a:t>: Certificate of attendance of compulsory RFP Briefing</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923171"/>
                  </a:ext>
                </a:extLst>
              </a:tr>
            </a:tbl>
          </a:graphicData>
        </a:graphic>
      </p:graphicFrame>
      <p:graphicFrame>
        <p:nvGraphicFramePr>
          <p:cNvPr id="5" name="Table 4">
            <a:extLst>
              <a:ext uri="{FF2B5EF4-FFF2-40B4-BE49-F238E27FC236}">
                <a16:creationId xmlns:a16="http://schemas.microsoft.com/office/drawing/2014/main" id="{CFB5E136-92D9-E1FE-8096-BD6559835CC3}"/>
              </a:ext>
            </a:extLst>
          </p:cNvPr>
          <p:cNvGraphicFramePr>
            <a:graphicFrameLocks noGrp="1"/>
          </p:cNvGraphicFramePr>
          <p:nvPr>
            <p:extLst>
              <p:ext uri="{D42A27DB-BD31-4B8C-83A1-F6EECF244321}">
                <p14:modId xmlns:p14="http://schemas.microsoft.com/office/powerpoint/2010/main" val="2127181508"/>
              </p:ext>
            </p:extLst>
          </p:nvPr>
        </p:nvGraphicFramePr>
        <p:xfrm>
          <a:off x="858741" y="3318125"/>
          <a:ext cx="10145864" cy="2844134"/>
        </p:xfrm>
        <a:graphic>
          <a:graphicData uri="http://schemas.openxmlformats.org/drawingml/2006/table">
            <a:tbl>
              <a:tblPr firstRow="1" firstCol="1" lastRow="1" lastCol="1" bandRow="1" bandCol="1"/>
              <a:tblGrid>
                <a:gridCol w="10145864">
                  <a:extLst>
                    <a:ext uri="{9D8B030D-6E8A-4147-A177-3AD203B41FA5}">
                      <a16:colId xmlns:a16="http://schemas.microsoft.com/office/drawing/2014/main" val="3273717493"/>
                    </a:ext>
                  </a:extLst>
                </a:gridCol>
              </a:tblGrid>
              <a:tr h="370102">
                <a:tc>
                  <a:txBody>
                    <a:bodyPr/>
                    <a:lstStyle/>
                    <a:p>
                      <a:pPr marL="0" marR="0" algn="ctr">
                        <a:lnSpc>
                          <a:spcPct val="150000"/>
                        </a:lnSpc>
                        <a:spcBef>
                          <a:spcPts val="300"/>
                        </a:spcBef>
                      </a:pPr>
                      <a:r>
                        <a:rPr lang="en-GB" sz="1400" b="1" u="sng"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 USED FOR SCORING</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687791934"/>
                  </a:ext>
                </a:extLst>
              </a:tr>
              <a:tr h="623522">
                <a:tc>
                  <a:txBody>
                    <a:bodyPr/>
                    <a:lstStyle/>
                    <a:p>
                      <a:pPr marL="0" marR="0" algn="just">
                        <a:lnSpc>
                          <a:spcPct val="115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Valid proof of Respondent’s compliance to</a:t>
                      </a:r>
                      <a:r>
                        <a:rPr lang="en-GB" sz="1400" dirty="0">
                          <a:effectLst/>
                          <a:latin typeface="Tahoma" panose="020B0604030504040204" pitchFamily="34" charset="0"/>
                          <a:ea typeface="Times New Roman" panose="02020603050405020304" pitchFamily="18" charset="0"/>
                          <a:cs typeface="Tahoma" panose="020B0604030504040204" pitchFamily="34" charset="0"/>
                        </a:rPr>
                        <a:t> </a:t>
                      </a: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Specific Goals requirements stipulated in Section 9 of this RFP (</a:t>
                      </a:r>
                      <a:r>
                        <a:rPr lang="en-GB" sz="1400" dirty="0">
                          <a:effectLst/>
                          <a:latin typeface="Tahoma" panose="020B0604030504040204" pitchFamily="34" charset="0"/>
                          <a:ea typeface="Times New Roman" panose="02020603050405020304" pitchFamily="18" charset="0"/>
                          <a:cs typeface="Tahoma" panose="020B0604030504040204" pitchFamily="34" charset="0"/>
                        </a:rPr>
                        <a:t>Valid B-BBEE certificate or Sworn- Affidavit as per DTIC guidelines)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777995"/>
                  </a:ext>
                </a:extLst>
              </a:tr>
              <a:tr h="370102">
                <a:tc>
                  <a:txBody>
                    <a:bodyPr/>
                    <a:lstStyle/>
                    <a:p>
                      <a:pPr marL="342900" marR="0" lvl="0" indent="-342900" algn="just">
                        <a:lnSpc>
                          <a:spcPct val="150000"/>
                        </a:lnSpc>
                        <a:spcBef>
                          <a:spcPts val="300"/>
                        </a:spcBef>
                        <a:buFont typeface="Wingdings" panose="05000000000000000000" pitchFamily="2" charset="2"/>
                        <a:buChar char=""/>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Company Previous Experience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497803"/>
                  </a:ext>
                </a:extLst>
              </a:tr>
              <a:tr h="370102">
                <a:tc>
                  <a:txBody>
                    <a:bodyPr/>
                    <a:lstStyle/>
                    <a:p>
                      <a:pPr marL="342900" marR="0" lvl="0" indent="-342900" algn="just">
                        <a:lnSpc>
                          <a:spcPct val="150000"/>
                        </a:lnSpc>
                        <a:spcBef>
                          <a:spcPts val="300"/>
                        </a:spcBef>
                        <a:buFont typeface="Wingdings" panose="05000000000000000000" pitchFamily="2" charset="2"/>
                        <a:buChar char=""/>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Experience Key Personnel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470516"/>
                  </a:ext>
                </a:extLst>
              </a:tr>
              <a:tr h="370102">
                <a:tc>
                  <a:txBody>
                    <a:bodyPr/>
                    <a:lstStyle/>
                    <a:p>
                      <a:pPr marL="342900" marR="0" lvl="0" indent="-342900" algn="just">
                        <a:lnSpc>
                          <a:spcPct val="150000"/>
                        </a:lnSpc>
                        <a:spcBef>
                          <a:spcPts val="300"/>
                        </a:spcBef>
                        <a:buFont typeface="Wingdings" panose="05000000000000000000" pitchFamily="2" charset="2"/>
                        <a:buChar char=""/>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Quality Management Plan</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988868"/>
                  </a:ext>
                </a:extLst>
              </a:tr>
              <a:tr h="370102">
                <a:tc>
                  <a:txBody>
                    <a:bodyPr/>
                    <a:lstStyle/>
                    <a:p>
                      <a:pPr marL="342900" marR="0" lvl="0" indent="-342900" algn="just">
                        <a:lnSpc>
                          <a:spcPct val="150000"/>
                        </a:lnSpc>
                        <a:spcBef>
                          <a:spcPts val="300"/>
                        </a:spcBef>
                        <a:buFont typeface="Wingdings" panose="05000000000000000000" pitchFamily="2" charset="2"/>
                        <a:buChar char=""/>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Hygiene Management Plan</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7877661"/>
                  </a:ext>
                </a:extLst>
              </a:tr>
              <a:tr h="370102">
                <a:tc>
                  <a:txBody>
                    <a:bodyPr/>
                    <a:lstStyle/>
                    <a:p>
                      <a:pPr marL="342900" marR="0" lvl="0" indent="-342900" algn="just">
                        <a:lnSpc>
                          <a:spcPct val="150000"/>
                        </a:lnSpc>
                        <a:spcBef>
                          <a:spcPts val="300"/>
                        </a:spcBef>
                        <a:buFont typeface="Wingdings" panose="05000000000000000000" pitchFamily="2" charset="2"/>
                        <a:buChar char=""/>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Method</a:t>
                      </a:r>
                      <a:r>
                        <a:rPr lang="en-GB" sz="1400" b="1" dirty="0">
                          <a:effectLst/>
                          <a:latin typeface="Tahoma" panose="020B0604030504040204" pitchFamily="34" charset="0"/>
                          <a:ea typeface="Times New Roman" panose="02020603050405020304" pitchFamily="18" charset="0"/>
                          <a:cs typeface="Tahoma" panose="020B0604030504040204" pitchFamily="34" charset="0"/>
                        </a:rPr>
                        <a:t> </a:t>
                      </a:r>
                      <a:r>
                        <a:rPr lang="en-ZA" sz="1400" dirty="0">
                          <a:effectLst/>
                          <a:latin typeface="Tahoma" panose="020B0604030504040204" pitchFamily="34" charset="0"/>
                          <a:ea typeface="Times New Roman" panose="02020603050405020304" pitchFamily="18" charset="0"/>
                          <a:cs typeface="Tahoma" panose="020B0604030504040204" pitchFamily="34" charset="0"/>
                        </a:rPr>
                        <a:t>Statement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641848"/>
                  </a:ext>
                </a:extLst>
              </a:tr>
            </a:tbl>
          </a:graphicData>
        </a:graphic>
      </p:graphicFrame>
    </p:spTree>
    <p:extLst>
      <p:ext uri="{BB962C8B-B14F-4D97-AF65-F5344CB8AC3E}">
        <p14:creationId xmlns:p14="http://schemas.microsoft.com/office/powerpoint/2010/main" val="291640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94C4-9ACE-2E86-5B12-18E34DE30064}"/>
              </a:ext>
            </a:extLst>
          </p:cNvPr>
          <p:cNvSpPr>
            <a:spLocks noGrp="1"/>
          </p:cNvSpPr>
          <p:nvPr>
            <p:ph type="title"/>
          </p:nvPr>
        </p:nvSpPr>
        <p:spPr>
          <a:xfrm>
            <a:off x="283474" y="296088"/>
            <a:ext cx="10079725" cy="369332"/>
          </a:xfrm>
        </p:spPr>
        <p:txBody>
          <a:bodyPr/>
          <a:lstStyle/>
          <a:p>
            <a:r>
              <a:rPr lang="en-GB" sz="1800" dirty="0">
                <a:effectLst/>
                <a:latin typeface="Tahoma" panose="020B0604030504040204" pitchFamily="34" charset="0"/>
                <a:ea typeface="Times New Roman" panose="02020603050405020304" pitchFamily="18" charset="0"/>
              </a:rPr>
              <a:t>SECTION 5</a:t>
            </a:r>
            <a:endParaRPr lang="en-US" sz="1800" dirty="0"/>
          </a:p>
        </p:txBody>
      </p:sp>
      <p:sp>
        <p:nvSpPr>
          <p:cNvPr id="3" name="Text Placeholder 2">
            <a:extLst>
              <a:ext uri="{FF2B5EF4-FFF2-40B4-BE49-F238E27FC236}">
                <a16:creationId xmlns:a16="http://schemas.microsoft.com/office/drawing/2014/main" id="{0C65F7F7-3845-60FE-BCDD-08AA47C6CC11}"/>
              </a:ext>
            </a:extLst>
          </p:cNvPr>
          <p:cNvSpPr>
            <a:spLocks noGrp="1"/>
          </p:cNvSpPr>
          <p:nvPr>
            <p:ph type="body" sz="quarter" idx="16"/>
          </p:nvPr>
        </p:nvSpPr>
        <p:spPr/>
        <p:txBody>
          <a:bodyPr/>
          <a:lstStyle/>
          <a:p>
            <a:r>
              <a:rPr lang="en-GB" sz="16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RETURNABLE DOCUMENTS &amp; SCHEDULES </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p>
            <a:endParaRPr lang="en-US" dirty="0"/>
          </a:p>
        </p:txBody>
      </p:sp>
      <p:graphicFrame>
        <p:nvGraphicFramePr>
          <p:cNvPr id="5" name="Table 4">
            <a:extLst>
              <a:ext uri="{FF2B5EF4-FFF2-40B4-BE49-F238E27FC236}">
                <a16:creationId xmlns:a16="http://schemas.microsoft.com/office/drawing/2014/main" id="{438145AC-3660-C78C-B26A-B5FF9A486827}"/>
              </a:ext>
            </a:extLst>
          </p:cNvPr>
          <p:cNvGraphicFramePr>
            <a:graphicFrameLocks noGrp="1"/>
          </p:cNvGraphicFramePr>
          <p:nvPr>
            <p:extLst>
              <p:ext uri="{D42A27DB-BD31-4B8C-83A1-F6EECF244321}">
                <p14:modId xmlns:p14="http://schemas.microsoft.com/office/powerpoint/2010/main" val="666416382"/>
              </p:ext>
            </p:extLst>
          </p:nvPr>
        </p:nvGraphicFramePr>
        <p:xfrm>
          <a:off x="699715" y="1361116"/>
          <a:ext cx="9947082" cy="3728994"/>
        </p:xfrm>
        <a:graphic>
          <a:graphicData uri="http://schemas.openxmlformats.org/drawingml/2006/table">
            <a:tbl>
              <a:tblPr firstRow="1" firstCol="1" lastRow="1" lastCol="1" bandRow="1" bandCol="1"/>
              <a:tblGrid>
                <a:gridCol w="9947082">
                  <a:extLst>
                    <a:ext uri="{9D8B030D-6E8A-4147-A177-3AD203B41FA5}">
                      <a16:colId xmlns:a16="http://schemas.microsoft.com/office/drawing/2014/main" val="1137079333"/>
                    </a:ext>
                  </a:extLst>
                </a:gridCol>
              </a:tblGrid>
              <a:tr h="326310">
                <a:tc>
                  <a:txBody>
                    <a:bodyPr/>
                    <a:lstStyle/>
                    <a:p>
                      <a:pPr marL="360045" marR="0" algn="just">
                        <a:lnSpc>
                          <a:spcPct val="150000"/>
                        </a:lnSpc>
                        <a:spcBef>
                          <a:spcPts val="300"/>
                        </a:spcBef>
                      </a:pPr>
                      <a:r>
                        <a:rPr lang="en-GB" sz="14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ESSENTIAL</a:t>
                      </a:r>
                      <a:r>
                        <a:rPr lang="en-GB" sz="1400" b="1" kern="1200"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r>
                        <a:rPr lang="en-GB" sz="14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 &amp; SCHEDULES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510" marR="165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7812313"/>
                  </a:ext>
                </a:extLst>
              </a:tr>
              <a:tr h="524424">
                <a:tc>
                  <a:txBody>
                    <a:bodyPr/>
                    <a:lstStyle/>
                    <a:p>
                      <a:pPr marL="0" marR="0" algn="just">
                        <a:lnSpc>
                          <a:spcPct val="115000"/>
                        </a:lnSpc>
                        <a:spcBef>
                          <a:spcPts val="300"/>
                        </a:spcBef>
                      </a:pPr>
                      <a:r>
                        <a:rPr lang="en-GB" sz="14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 the case of Joint Ventures, a copy of the Joint Venture Agreement or written confirmation of the intention to enter into a Joint Venture Agreement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510" marR="165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795864"/>
                  </a:ext>
                </a:extLst>
              </a:tr>
              <a:tr h="488664">
                <a:tc>
                  <a:txBody>
                    <a:bodyPr/>
                    <a:lstStyle/>
                    <a:p>
                      <a:pPr marL="0" marR="0" algn="just">
                        <a:lnSpc>
                          <a:spcPct val="115000"/>
                        </a:lnSpc>
                        <a:spcBef>
                          <a:spcPts val="300"/>
                        </a:spcBef>
                      </a:pPr>
                      <a:r>
                        <a:rPr lang="en-GB" sz="1400" kern="1200">
                          <a:effectLst/>
                          <a:latin typeface="Tahoma" panose="020B0604030504040204" pitchFamily="34" charset="0"/>
                          <a:ea typeface="Times New Roman" panose="02020603050405020304" pitchFamily="18" charset="0"/>
                          <a:cs typeface="Tahoma" panose="020B0604030504040204" pitchFamily="34" charset="0"/>
                        </a:rPr>
                        <a:t>Latest Financial Statements signed by your Accounting Officer or latest Audited Financial Statements plus 2 previous years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16510" marR="165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510520"/>
                  </a:ext>
                </a:extLst>
              </a:tr>
              <a:tr h="377516">
                <a:tc>
                  <a:txBody>
                    <a:bodyPr/>
                    <a:lstStyle/>
                    <a:p>
                      <a:pPr marL="0" marR="0" algn="just">
                        <a:lnSpc>
                          <a:spcPct val="115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Section 1: SBD1 Form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510" marR="165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3514762"/>
                  </a:ext>
                </a:extLst>
              </a:tr>
              <a:tr h="385548">
                <a:tc>
                  <a:txBody>
                    <a:bodyPr/>
                    <a:lstStyle/>
                    <a:p>
                      <a:pPr marL="0" marR="0" algn="just">
                        <a:lnSpc>
                          <a:spcPct val="115000"/>
                        </a:lnSpc>
                        <a:spcBef>
                          <a:spcPts val="300"/>
                        </a:spcBef>
                      </a:pPr>
                      <a:r>
                        <a:rPr lang="en-GB" sz="14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5: Proposal Form and List of Returnable documents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0662114"/>
                  </a:ext>
                </a:extLst>
              </a:tr>
              <a:tr h="406633">
                <a:tc>
                  <a:txBody>
                    <a:bodyPr/>
                    <a:lstStyle/>
                    <a:p>
                      <a:pPr marL="0" marR="0" algn="just">
                        <a:lnSpc>
                          <a:spcPct val="115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SECTION 6: Certificate Of Acquaintance with RFP, Terms &amp; Conditions &amp; Applicable Documents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4694108"/>
                  </a:ext>
                </a:extLst>
              </a:tr>
              <a:tr h="406633">
                <a:tc>
                  <a:txBody>
                    <a:bodyPr/>
                    <a:lstStyle/>
                    <a:p>
                      <a:pPr marL="0" marR="0" algn="just">
                        <a:lnSpc>
                          <a:spcPct val="115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SECTION 7: RFP Declaration and Breach of Law Form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2913544"/>
                  </a:ext>
                </a:extLst>
              </a:tr>
              <a:tr h="406633">
                <a:tc>
                  <a:txBody>
                    <a:bodyPr/>
                    <a:lstStyle/>
                    <a:p>
                      <a:pPr marL="0" marR="0" algn="just">
                        <a:lnSpc>
                          <a:spcPct val="115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SECTION 9: </a:t>
                      </a:r>
                      <a:r>
                        <a:rPr lang="en-GB" sz="1400" dirty="0">
                          <a:effectLst/>
                          <a:latin typeface="Tahoma" panose="020B0604030504040204" pitchFamily="34" charset="0"/>
                          <a:ea typeface="Times New Roman" panose="02020603050405020304" pitchFamily="18" charset="0"/>
                          <a:cs typeface="Tahoma" panose="020B0604030504040204" pitchFamily="34" charset="0"/>
                        </a:rPr>
                        <a:t> Specific Goals Points Claim form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7804993"/>
                  </a:ext>
                </a:extLst>
              </a:tr>
              <a:tr h="406633">
                <a:tc>
                  <a:txBody>
                    <a:bodyPr/>
                    <a:lstStyle/>
                    <a:p>
                      <a:pPr marL="0" marR="0" algn="just">
                        <a:lnSpc>
                          <a:spcPct val="115000"/>
                        </a:lnSpc>
                        <a:spcBef>
                          <a:spcPts val="300"/>
                        </a:spcBef>
                      </a:pPr>
                      <a:r>
                        <a:rPr lang="en-GB" sz="1400" kern="1200" dirty="0">
                          <a:effectLst/>
                          <a:latin typeface="Tahoma" panose="020B0604030504040204" pitchFamily="34" charset="0"/>
                          <a:ea typeface="Times New Roman" panose="02020603050405020304" pitchFamily="18" charset="0"/>
                          <a:cs typeface="Tahoma" panose="020B0604030504040204" pitchFamily="34" charset="0"/>
                        </a:rPr>
                        <a:t>SECTION 11: </a:t>
                      </a:r>
                      <a:r>
                        <a:rPr lang="en-GB" sz="1400" dirty="0">
                          <a:effectLst/>
                          <a:latin typeface="Tahoma" panose="020B0604030504040204" pitchFamily="34" charset="0"/>
                          <a:ea typeface="Times New Roman" panose="02020603050405020304" pitchFamily="18" charset="0"/>
                          <a:cs typeface="Tahoma" panose="020B0604030504040204" pitchFamily="34" charset="0"/>
                        </a:rPr>
                        <a:t> Protection of Personal Information</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574640"/>
                  </a:ext>
                </a:extLst>
              </a:tr>
            </a:tbl>
          </a:graphicData>
        </a:graphic>
      </p:graphicFrame>
    </p:spTree>
    <p:extLst>
      <p:ext uri="{BB962C8B-B14F-4D97-AF65-F5344CB8AC3E}">
        <p14:creationId xmlns:p14="http://schemas.microsoft.com/office/powerpoint/2010/main" val="219759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718EE-1EB7-4F05-A249-7D903DE498D5}"/>
              </a:ext>
            </a:extLst>
          </p:cNvPr>
          <p:cNvSpPr txBox="1"/>
          <p:nvPr/>
        </p:nvSpPr>
        <p:spPr>
          <a:xfrm>
            <a:off x="1660470" y="2579081"/>
            <a:ext cx="9035883" cy="523220"/>
          </a:xfrm>
          <a:prstGeom prst="rect">
            <a:avLst/>
          </a:prstGeom>
          <a:noFill/>
        </p:spPr>
        <p:txBody>
          <a:bodyPr wrap="square">
            <a:spAutoFit/>
          </a:bodyPr>
          <a:lstStyle/>
          <a:p>
            <a:pPr algn="ctr"/>
            <a:r>
              <a:rPr lang="en-ZA" sz="2800" b="1" dirty="0">
                <a:solidFill>
                  <a:schemeClr val="bg1"/>
                </a:solidFill>
                <a:latin typeface="Tahoma"/>
                <a:ea typeface="+mj-ea"/>
                <a:cs typeface="+mj-cs"/>
              </a:rPr>
              <a:t>S</a:t>
            </a:r>
            <a:r>
              <a:rPr lang="en-US" sz="2800" b="1" dirty="0">
                <a:solidFill>
                  <a:schemeClr val="bg1"/>
                </a:solidFill>
                <a:latin typeface="Tahoma"/>
                <a:ea typeface="+mj-ea"/>
                <a:cs typeface="+mj-cs"/>
              </a:rPr>
              <a:t>PECIFIC GOALS</a:t>
            </a:r>
            <a:endParaRPr lang="en-US" sz="2800" dirty="0">
              <a:solidFill>
                <a:schemeClr val="bg1"/>
              </a:solidFill>
            </a:endParaRPr>
          </a:p>
        </p:txBody>
      </p:sp>
      <p:sp>
        <p:nvSpPr>
          <p:cNvPr id="2" name="Text Placeholder 5">
            <a:extLst>
              <a:ext uri="{FF2B5EF4-FFF2-40B4-BE49-F238E27FC236}">
                <a16:creationId xmlns:a16="http://schemas.microsoft.com/office/drawing/2014/main" id="{BDD98037-683A-AFCE-8B87-717934623283}"/>
              </a:ext>
            </a:extLst>
          </p:cNvPr>
          <p:cNvSpPr>
            <a:spLocks noGrp="1"/>
          </p:cNvSpPr>
          <p:nvPr>
            <p:ph type="body" sz="quarter" idx="13"/>
          </p:nvPr>
        </p:nvSpPr>
        <p:spPr>
          <a:xfrm>
            <a:off x="233794" y="4802908"/>
            <a:ext cx="4783682" cy="620793"/>
          </a:xfrm>
        </p:spPr>
        <p:txBody>
          <a:bodyPr/>
          <a:lstStyle/>
          <a:p>
            <a:pPr algn="l"/>
            <a:r>
              <a:rPr lang="en-US" sz="2800" b="1">
                <a:solidFill>
                  <a:schemeClr val="bg1">
                    <a:lumMod val="95000"/>
                  </a:schemeClr>
                </a:solidFill>
                <a:latin typeface="+mn-lt"/>
              </a:rPr>
              <a:t>PRESENTED BY: </a:t>
            </a:r>
            <a:r>
              <a:rPr lang="en-ZA" sz="2800" b="1">
                <a:solidFill>
                  <a:schemeClr val="bg1">
                    <a:lumMod val="95000"/>
                  </a:schemeClr>
                </a:solidFill>
                <a:latin typeface="+mn-lt"/>
                <a:cs typeface="Times New Roman" panose="02020603050405020304" pitchFamily="18" charset="0"/>
              </a:rPr>
              <a:t>SD TEAM</a:t>
            </a:r>
            <a:endParaRPr lang="en-US" sz="2800" b="1" dirty="0">
              <a:solidFill>
                <a:schemeClr val="bg1">
                  <a:lumMod val="95000"/>
                </a:schemeClr>
              </a:solidFill>
              <a:latin typeface="+mn-lt"/>
            </a:endParaRPr>
          </a:p>
        </p:txBody>
      </p:sp>
    </p:spTree>
    <p:extLst>
      <p:ext uri="{BB962C8B-B14F-4D97-AF65-F5344CB8AC3E}">
        <p14:creationId xmlns:p14="http://schemas.microsoft.com/office/powerpoint/2010/main" val="168043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52652" y="255217"/>
            <a:ext cx="10079725" cy="677108"/>
          </a:xfrm>
        </p:spPr>
        <p:txBody>
          <a:bodyPr/>
          <a:lstStyle/>
          <a:p>
            <a:r>
              <a:rPr kumimoji="0" lang="en-ZA" sz="1800" b="1" i="0" u="none" strike="noStrike" kern="1200" cap="none" spc="0" normalizeH="0" baseline="0" noProof="0" dirty="0">
                <a:ln>
                  <a:noFill/>
                </a:ln>
                <a:solidFill>
                  <a:srgbClr val="000000"/>
                </a:solidFill>
                <a:effectLst/>
                <a:uLnTx/>
                <a:uFillTx/>
                <a:latin typeface="Tahoma"/>
                <a:ea typeface="+mj-ea"/>
                <a:cs typeface="+mj-cs"/>
              </a:rPr>
              <a:t>EVALUATION METHODOLOGY – </a:t>
            </a:r>
            <a:r>
              <a:rPr lang="en-US" sz="1800" dirty="0">
                <a:solidFill>
                  <a:srgbClr val="000000"/>
                </a:solidFill>
                <a:latin typeface="Tahoma"/>
                <a:ea typeface="+mj-ea"/>
              </a:rPr>
              <a:t>TRANSNET PREFERENTIAL PROCUREMENT POLICY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rgbClr val="000000"/>
              </a:solidFill>
              <a:latin typeface="Tahoma"/>
              <a:ea typeface="+mj-ea"/>
            </a:endParaRPr>
          </a:p>
        </p:txBody>
      </p:sp>
      <p:graphicFrame>
        <p:nvGraphicFramePr>
          <p:cNvPr id="2" name="Table 1">
            <a:extLst>
              <a:ext uri="{FF2B5EF4-FFF2-40B4-BE49-F238E27FC236}">
                <a16:creationId xmlns:a16="http://schemas.microsoft.com/office/drawing/2014/main" id="{5196FCE6-B7A7-48ED-848F-424620F03AE1}"/>
              </a:ext>
            </a:extLst>
          </p:cNvPr>
          <p:cNvGraphicFramePr>
            <a:graphicFrameLocks noGrp="1"/>
          </p:cNvGraphicFramePr>
          <p:nvPr>
            <p:extLst>
              <p:ext uri="{D42A27DB-BD31-4B8C-83A1-F6EECF244321}">
                <p14:modId xmlns:p14="http://schemas.microsoft.com/office/powerpoint/2010/main" val="2524131844"/>
              </p:ext>
            </p:extLst>
          </p:nvPr>
        </p:nvGraphicFramePr>
        <p:xfrm>
          <a:off x="1116418" y="2680689"/>
          <a:ext cx="9292855" cy="3657601"/>
        </p:xfrm>
        <a:graphic>
          <a:graphicData uri="http://schemas.openxmlformats.org/drawingml/2006/table">
            <a:tbl>
              <a:tblPr firstRow="1" firstCol="1" bandRow="1"/>
              <a:tblGrid>
                <a:gridCol w="5380075">
                  <a:extLst>
                    <a:ext uri="{9D8B030D-6E8A-4147-A177-3AD203B41FA5}">
                      <a16:colId xmlns:a16="http://schemas.microsoft.com/office/drawing/2014/main" val="1038473131"/>
                    </a:ext>
                  </a:extLst>
                </a:gridCol>
                <a:gridCol w="1935126">
                  <a:extLst>
                    <a:ext uri="{9D8B030D-6E8A-4147-A177-3AD203B41FA5}">
                      <a16:colId xmlns:a16="http://schemas.microsoft.com/office/drawing/2014/main" val="957849781"/>
                    </a:ext>
                  </a:extLst>
                </a:gridCol>
                <a:gridCol w="1977654">
                  <a:extLst>
                    <a:ext uri="{9D8B030D-6E8A-4147-A177-3AD203B41FA5}">
                      <a16:colId xmlns:a16="http://schemas.microsoft.com/office/drawing/2014/main" val="990415665"/>
                    </a:ext>
                  </a:extLst>
                </a:gridCol>
              </a:tblGrid>
              <a:tr h="1033178">
                <a:tc>
                  <a:txBody>
                    <a:bodyPr/>
                    <a:lstStyle/>
                    <a:p>
                      <a:pPr marL="0" marR="0" algn="just" eaLnBrk="0" fontAlgn="base" hangingPunct="0">
                        <a:spcBef>
                          <a:spcPts val="0"/>
                        </a:spcBef>
                        <a:spcAft>
                          <a:spcPts val="0"/>
                        </a:spcAft>
                        <a:tabLst>
                          <a:tab pos="226695" algn="l"/>
                        </a:tabLst>
                      </a:pPr>
                      <a:r>
                        <a:rPr lang="en-GB" sz="1600" b="1" dirty="0">
                          <a:effectLst/>
                          <a:latin typeface="Tahoma" panose="020B0604030504040204" pitchFamily="34" charset="0"/>
                          <a:ea typeface="Times New Roman" panose="02020603050405020304" pitchFamily="18" charset="0"/>
                          <a:cs typeface="Times New Roman" panose="02020603050405020304" pitchFamily="18" charset="0"/>
                        </a:rPr>
                        <a:t>Selected Specific Goals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eaLnBrk="0" fontAlgn="base" hangingPunct="0">
                        <a:spcBef>
                          <a:spcPts val="0"/>
                        </a:spcBef>
                        <a:spcAft>
                          <a:spcPts val="0"/>
                        </a:spcAft>
                        <a:tabLst>
                          <a:tab pos="226695" algn="l"/>
                        </a:tabLst>
                      </a:pPr>
                      <a:r>
                        <a:rPr lang="en-GB" sz="16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Number of points (80/20 system)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eaLnBrk="0" fontAlgn="base" hangingPunct="0">
                        <a:spcBef>
                          <a:spcPts val="0"/>
                        </a:spcBef>
                        <a:spcAft>
                          <a:spcPts val="0"/>
                        </a:spcAft>
                        <a:tabLst>
                          <a:tab pos="226695" algn="l"/>
                        </a:tabLst>
                      </a:pPr>
                      <a:endParaRPr lang="en-GB" sz="14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eaLnBrk="0" fontAlgn="base" hangingPunct="0">
                        <a:spcBef>
                          <a:spcPts val="0"/>
                        </a:spcBef>
                        <a:spcAft>
                          <a:spcPts val="0"/>
                        </a:spcAft>
                        <a:tabLst>
                          <a:tab pos="226695" algn="l"/>
                        </a:tabLst>
                      </a:pPr>
                      <a:r>
                        <a:rPr lang="en-GB" sz="16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Number of points (90/10 system)</a:t>
                      </a:r>
                    </a:p>
                    <a:p>
                      <a:pPr marL="0" marR="0" algn="just" eaLnBrk="0" fontAlgn="base" hangingPunct="0">
                        <a:spcBef>
                          <a:spcPts val="0"/>
                        </a:spcBef>
                        <a:spcAft>
                          <a:spcPts val="0"/>
                        </a:spcAft>
                        <a:tabLst>
                          <a:tab pos="226695"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4022984432"/>
                  </a:ext>
                </a:extLst>
              </a:tr>
              <a:tr h="520909">
                <a:tc>
                  <a:txBody>
                    <a:bodyPr/>
                    <a:lstStyle/>
                    <a:p>
                      <a:pPr marL="0" marR="0" algn="just" defTabSz="779173" rtl="0" eaLnBrk="0" fontAlgn="base" latinLnBrk="0" hangingPunct="0">
                        <a:lnSpc>
                          <a:spcPct val="150000"/>
                        </a:lnSpc>
                        <a:spcBef>
                          <a:spcPts val="0"/>
                        </a:spcBef>
                        <a:spcAft>
                          <a:spcPts val="0"/>
                        </a:spcAft>
                        <a:tabLst>
                          <a:tab pos="226695" algn="l"/>
                        </a:tabLst>
                      </a:pPr>
                      <a:r>
                        <a:rPr lang="en-GB" sz="1400"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B-BBEE Status Level of Contributor 1 or 2</a:t>
                      </a:r>
                      <a:endParaRPr lang="en-US" sz="1400"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04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02</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061418"/>
                  </a:ext>
                </a:extLst>
              </a:tr>
              <a:tr h="520909">
                <a:tc>
                  <a:txBody>
                    <a:bodyPr/>
                    <a:lstStyle/>
                    <a:p>
                      <a:pPr marL="0" marR="0" algn="just" eaLnBrk="0" fontAlgn="base" hangingPunct="0">
                        <a:lnSpc>
                          <a:spcPct val="150000"/>
                        </a:lnSpc>
                        <a:spcBef>
                          <a:spcPts val="0"/>
                        </a:spcBef>
                        <a:spcAft>
                          <a:spcPts val="0"/>
                        </a:spcAft>
                        <a:tabLst>
                          <a:tab pos="226695" algn="l"/>
                        </a:tabLst>
                      </a:pPr>
                      <a:r>
                        <a:rPr lang="en-GB" sz="1400" kern="1200" dirty="0">
                          <a:effectLst/>
                          <a:latin typeface="Tahoma" panose="020B0604030504040204" pitchFamily="34" charset="0"/>
                          <a:ea typeface="Times New Roman" panose="02020603050405020304" pitchFamily="18" charset="0"/>
                          <a:cs typeface="Times New Roman" panose="02020603050405020304" pitchFamily="18" charset="0"/>
                        </a:rPr>
                        <a:t>30% Black Women Owned Entities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06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03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625669"/>
                  </a:ext>
                </a:extLst>
              </a:tr>
              <a:tr h="540787">
                <a:tc>
                  <a:txBody>
                    <a:bodyPr/>
                    <a:lstStyle/>
                    <a:p>
                      <a:pPr marL="0" marR="0" algn="just" eaLnBrk="0" fontAlgn="base" hangingPunct="0">
                        <a:lnSpc>
                          <a:spcPct val="150000"/>
                        </a:lnSpc>
                        <a:spcBef>
                          <a:spcPts val="0"/>
                        </a:spcBef>
                        <a:spcAft>
                          <a:spcPts val="0"/>
                        </a:spcAft>
                        <a:tabLst>
                          <a:tab pos="226695" algn="l"/>
                        </a:tabLst>
                      </a:pPr>
                      <a:r>
                        <a:rPr lang="en-GB" sz="1400" kern="1200" dirty="0">
                          <a:effectLst/>
                          <a:latin typeface="Tahoma" panose="020B0604030504040204" pitchFamily="34" charset="0"/>
                          <a:ea typeface="Times New Roman" panose="02020603050405020304" pitchFamily="18" charset="0"/>
                          <a:cs typeface="Times New Roman" panose="02020603050405020304" pitchFamily="18" charset="0"/>
                        </a:rPr>
                        <a:t>EME or QSE 51% Black Owned Entities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kern="1200" dirty="0">
                          <a:effectLst/>
                          <a:latin typeface="Tahoma" panose="020B0604030504040204" pitchFamily="34" charset="0"/>
                          <a:ea typeface="Times New Roman" panose="02020603050405020304" pitchFamily="18" charset="0"/>
                          <a:cs typeface="Times New Roman" panose="02020603050405020304" pitchFamily="18" charset="0"/>
                        </a:rPr>
                        <a:t>10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kern="1200" dirty="0">
                          <a:effectLst/>
                          <a:latin typeface="Tahoma" panose="020B0604030504040204" pitchFamily="34" charset="0"/>
                          <a:ea typeface="Times New Roman" panose="02020603050405020304" pitchFamily="18" charset="0"/>
                          <a:cs typeface="Times New Roman" panose="02020603050405020304" pitchFamily="18" charset="0"/>
                        </a:rPr>
                        <a:t>05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932692"/>
                  </a:ext>
                </a:extLst>
              </a:tr>
              <a:tr h="520909">
                <a:tc>
                  <a:txBody>
                    <a:bodyPr/>
                    <a:lstStyle/>
                    <a:p>
                      <a:pPr marL="0" marR="0" algn="just" eaLnBrk="0" fontAlgn="base" hangingPunct="0">
                        <a:lnSpc>
                          <a:spcPct val="150000"/>
                        </a:lnSpc>
                        <a:spcBef>
                          <a:spcPts val="0"/>
                        </a:spcBef>
                        <a:spcAft>
                          <a:spcPts val="0"/>
                        </a:spcAft>
                        <a:tabLst>
                          <a:tab pos="226695" algn="l"/>
                        </a:tabLst>
                      </a:pPr>
                      <a:r>
                        <a:rPr lang="en-GB" sz="1400" kern="1200" dirty="0">
                          <a:effectLst/>
                          <a:latin typeface="Tahoma" panose="020B0604030504040204" pitchFamily="34" charset="0"/>
                          <a:ea typeface="Times New Roman" panose="02020603050405020304" pitchFamily="18" charset="0"/>
                          <a:cs typeface="Times New Roman" panose="02020603050405020304" pitchFamily="18" charset="0"/>
                        </a:rPr>
                        <a:t>Non-compliant and/or B-BBEE Level 3-8 contributors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a:effectLst/>
                          <a:latin typeface="Tahoma" panose="020B0604030504040204" pitchFamily="34" charset="0"/>
                          <a:ea typeface="Times New Roman" panose="02020603050405020304" pitchFamily="18" charset="0"/>
                          <a:cs typeface="Times New Roman" panose="02020603050405020304" pitchFamily="18" charset="0"/>
                        </a:rPr>
                        <a:t>00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a:effectLst/>
                          <a:latin typeface="Tahoma" panose="020B0604030504040204" pitchFamily="34" charset="0"/>
                          <a:ea typeface="Times New Roman" panose="02020603050405020304" pitchFamily="18" charset="0"/>
                          <a:cs typeface="Times New Roman" panose="02020603050405020304" pitchFamily="18" charset="0"/>
                        </a:rPr>
                        <a:t>00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079014"/>
                  </a:ext>
                </a:extLst>
              </a:tr>
              <a:tr h="520909">
                <a:tc>
                  <a:txBody>
                    <a:bodyPr/>
                    <a:lstStyle/>
                    <a:p>
                      <a:pPr marL="0" marR="0" algn="just" eaLnBrk="0" fontAlgn="base" hangingPunct="0">
                        <a:spcBef>
                          <a:spcPts val="0"/>
                        </a:spcBef>
                        <a:spcAft>
                          <a:spcPts val="0"/>
                        </a:spcAft>
                        <a:tabLst>
                          <a:tab pos="226695" algn="l"/>
                        </a:tabLst>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Total points for Specific Goals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a:effectLst/>
                          <a:latin typeface="Tahoma" panose="020B0604030504040204" pitchFamily="34" charset="0"/>
                          <a:ea typeface="Times New Roman" panose="02020603050405020304" pitchFamily="18" charset="0"/>
                          <a:cs typeface="Times New Roman" panose="02020603050405020304" pitchFamily="18" charset="0"/>
                        </a:rPr>
                        <a:t>20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spcBef>
                          <a:spcPts val="0"/>
                        </a:spcBef>
                        <a:spcAft>
                          <a:spcPts val="0"/>
                        </a:spcAft>
                        <a:tabLst>
                          <a:tab pos="226695" algn="l"/>
                        </a:tabLst>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10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971747"/>
                  </a:ext>
                </a:extLst>
              </a:tr>
            </a:tbl>
          </a:graphicData>
        </a:graphic>
      </p:graphicFrame>
      <p:sp>
        <p:nvSpPr>
          <p:cNvPr id="7" name="TextBox 6">
            <a:extLst>
              <a:ext uri="{FF2B5EF4-FFF2-40B4-BE49-F238E27FC236}">
                <a16:creationId xmlns:a16="http://schemas.microsoft.com/office/drawing/2014/main" id="{A5FCF963-FC92-FCD7-3B51-680FB603E705}"/>
              </a:ext>
            </a:extLst>
          </p:cNvPr>
          <p:cNvSpPr txBox="1"/>
          <p:nvPr/>
        </p:nvSpPr>
        <p:spPr>
          <a:xfrm>
            <a:off x="651779" y="932325"/>
            <a:ext cx="9978308" cy="1282402"/>
          </a:xfrm>
          <a:prstGeom prst="rect">
            <a:avLst/>
          </a:prstGeom>
          <a:noFill/>
        </p:spPr>
        <p:txBody>
          <a:bodyPr wrap="square">
            <a:spAutoFit/>
          </a:bodyPr>
          <a:lstStyle/>
          <a:p>
            <a:pPr marR="73025" lvl="1" algn="just" defTabSz="779173" rtl="0" eaLnBrk="1" fontAlgn="base" latinLnBrk="0" hangingPunct="1">
              <a:lnSpc>
                <a:spcPct val="150000"/>
              </a:lnSpc>
              <a:spcBef>
                <a:spcPts val="171"/>
              </a:spcBef>
              <a:spcAft>
                <a:spcPts val="171"/>
              </a:spcAft>
              <a:buClrTx/>
              <a:buSzTx/>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In terms of Transnet Preferential Procurement Policy (TPPP) and Procurement Manuals, the following preference points must be awarded to a bidder who provides the relevant required evidence for claiming points</a:t>
            </a:r>
            <a:r>
              <a:rPr kumimoji="0" lang="en-US" sz="1600" b="0" i="0" u="none" strike="noStrike" kern="1200" cap="none" spc="0" normalizeH="0" baseline="0" noProof="0" dirty="0">
                <a:ln>
                  <a:noFill/>
                </a:ln>
                <a:solidFill>
                  <a:srgbClr val="000000"/>
                </a:solidFill>
                <a:effectLst/>
                <a:uLnTx/>
                <a:uFillTx/>
                <a:latin typeface="Tahoma"/>
                <a:ea typeface="+mn-ea"/>
                <a:cs typeface="+mn-cs"/>
              </a:rPr>
              <a:t>.</a:t>
            </a:r>
          </a:p>
        </p:txBody>
      </p:sp>
    </p:spTree>
    <p:extLst>
      <p:ext uri="{BB962C8B-B14F-4D97-AF65-F5344CB8AC3E}">
        <p14:creationId xmlns:p14="http://schemas.microsoft.com/office/powerpoint/2010/main" val="142004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296089"/>
            <a:ext cx="10079725" cy="369332"/>
          </a:xfrm>
        </p:spPr>
        <p:txBody>
          <a:bodyPr/>
          <a:lstStyle/>
          <a:p>
            <a:r>
              <a:rPr kumimoji="0" lang="en-ZA" sz="1800" b="1" i="0" u="none" strike="noStrike" kern="1200" cap="none" spc="0" normalizeH="0" baseline="0" noProof="0" dirty="0">
                <a:ln>
                  <a:noFill/>
                </a:ln>
                <a:solidFill>
                  <a:srgbClr val="000000"/>
                </a:solidFill>
                <a:effectLst/>
                <a:uLnTx/>
                <a:uFillTx/>
                <a:latin typeface="Tahoma"/>
                <a:ea typeface="+mj-ea"/>
                <a:cs typeface="+mj-cs"/>
              </a:rPr>
              <a:t>EVALUATION METHODOLOGY - </a:t>
            </a:r>
            <a:r>
              <a:rPr lang="en-US" sz="1800" dirty="0">
                <a:solidFill>
                  <a:srgbClr val="000000"/>
                </a:solidFill>
                <a:latin typeface="Tahoma"/>
                <a:ea typeface="+mj-ea"/>
              </a:rPr>
              <a:t>TRANSNET PREFERENTIAL PROCUREMENT POLICY</a:t>
            </a:r>
            <a:endParaRPr lang="en-US" sz="1800" i="1" dirty="0"/>
          </a:p>
        </p:txBody>
      </p:sp>
      <p:graphicFrame>
        <p:nvGraphicFramePr>
          <p:cNvPr id="2" name="Table 1">
            <a:extLst>
              <a:ext uri="{FF2B5EF4-FFF2-40B4-BE49-F238E27FC236}">
                <a16:creationId xmlns:a16="http://schemas.microsoft.com/office/drawing/2014/main" id="{41528B0A-B2D8-464D-8A39-18AB668E8623}"/>
              </a:ext>
            </a:extLst>
          </p:cNvPr>
          <p:cNvGraphicFramePr>
            <a:graphicFrameLocks noGrp="1"/>
          </p:cNvGraphicFramePr>
          <p:nvPr>
            <p:extLst>
              <p:ext uri="{D42A27DB-BD31-4B8C-83A1-F6EECF244321}">
                <p14:modId xmlns:p14="http://schemas.microsoft.com/office/powerpoint/2010/main" val="448590923"/>
              </p:ext>
            </p:extLst>
          </p:nvPr>
        </p:nvGraphicFramePr>
        <p:xfrm>
          <a:off x="517393" y="1888415"/>
          <a:ext cx="10221492" cy="3470029"/>
        </p:xfrm>
        <a:graphic>
          <a:graphicData uri="http://schemas.openxmlformats.org/drawingml/2006/table">
            <a:tbl>
              <a:tblPr firstRow="1" firstCol="1" bandRow="1"/>
              <a:tblGrid>
                <a:gridCol w="3609273">
                  <a:extLst>
                    <a:ext uri="{9D8B030D-6E8A-4147-A177-3AD203B41FA5}">
                      <a16:colId xmlns:a16="http://schemas.microsoft.com/office/drawing/2014/main" val="3155500541"/>
                    </a:ext>
                  </a:extLst>
                </a:gridCol>
                <a:gridCol w="6612219">
                  <a:extLst>
                    <a:ext uri="{9D8B030D-6E8A-4147-A177-3AD203B41FA5}">
                      <a16:colId xmlns:a16="http://schemas.microsoft.com/office/drawing/2014/main" val="1023753243"/>
                    </a:ext>
                  </a:extLst>
                </a:gridCol>
              </a:tblGrid>
              <a:tr h="655619">
                <a:tc>
                  <a:txBody>
                    <a:bodyPr/>
                    <a:lstStyle/>
                    <a:p>
                      <a:pPr marL="0" marR="0" algn="ctr">
                        <a:spcBef>
                          <a:spcPts val="0"/>
                        </a:spcBef>
                        <a:spcAft>
                          <a:spcPts val="0"/>
                        </a:spcAft>
                        <a:tabLst>
                          <a:tab pos="226695" algn="l"/>
                        </a:tabLst>
                      </a:pPr>
                      <a:r>
                        <a:rPr lang="en-GB" sz="1600" b="1"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Selected Specific Goals</a:t>
                      </a:r>
                      <a:endParaRPr lang="en-US" sz="1600" b="1"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tabLst>
                          <a:tab pos="226695" algn="l"/>
                        </a:tabLst>
                      </a:pPr>
                      <a:r>
                        <a:rPr lang="en-GB" sz="1600" b="1"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Acceptable Evidence</a:t>
                      </a:r>
                      <a:endParaRPr lang="en-US" sz="1600" b="1"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45998445"/>
                  </a:ext>
                </a:extLst>
              </a:tr>
              <a:tr h="959791">
                <a:tc>
                  <a:txBody>
                    <a:bodyPr/>
                    <a:lstStyle/>
                    <a:p>
                      <a:pPr marL="0" marR="0" algn="just" defTabSz="779173" rtl="0" eaLnBrk="0" fontAlgn="base" latinLnBrk="0" hangingPunct="0">
                        <a:lnSpc>
                          <a:spcPct val="150000"/>
                        </a:lnSpc>
                        <a:spcBef>
                          <a:spcPts val="0"/>
                        </a:spcBef>
                        <a:spcAft>
                          <a:spcPts val="0"/>
                        </a:spcAft>
                        <a:tabLst>
                          <a:tab pos="226695" algn="l"/>
                        </a:tabLst>
                      </a:pPr>
                      <a:r>
                        <a:rPr lang="en-GB" sz="1400"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B-BBEE Status Level of Contributor 1 or 2</a:t>
                      </a:r>
                      <a:endParaRPr lang="en-US" sz="1400"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226695" algn="l"/>
                          <a:tab pos="457200" algn="l"/>
                        </a:tabLst>
                      </a:pPr>
                      <a:r>
                        <a:rPr lang="en-US" sz="1400" kern="1200" dirty="0">
                          <a:solidFill>
                            <a:schemeClr val="tx1"/>
                          </a:solidFill>
                          <a:effectLst/>
                          <a:latin typeface="Tahoma" panose="020B0604030504040204" pitchFamily="34" charset="0"/>
                          <a:ea typeface="Tahoma" panose="020B0604030504040204" pitchFamily="34" charset="0"/>
                          <a:cs typeface="Times New Roman" panose="02020603050405020304" pitchFamily="18" charset="0"/>
                        </a:rPr>
                        <a:t>B-BBEE Certificate / Sworn - Affidavit / CIPC B-BBEE Certificate (in case of JV, a consolidated scorecard will be accepted) as per DTIC guidelines</a:t>
                      </a:r>
                      <a:endParaRPr lang="en-US" sz="1400" kern="12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163"/>
                  </a:ext>
                </a:extLst>
              </a:tr>
              <a:tr h="996926">
                <a:tc>
                  <a:txBody>
                    <a:bodyPr/>
                    <a:lstStyle/>
                    <a:p>
                      <a:pPr marL="0" marR="0" algn="just" eaLnBrk="0" fontAlgn="base" hangingPunct="0">
                        <a:lnSpc>
                          <a:spcPct val="150000"/>
                        </a:lnSpc>
                        <a:spcBef>
                          <a:spcPts val="0"/>
                        </a:spcBef>
                        <a:spcAft>
                          <a:spcPts val="0"/>
                        </a:spcAft>
                        <a:tabLst>
                          <a:tab pos="226695" algn="l"/>
                        </a:tabLst>
                      </a:pPr>
                      <a:r>
                        <a:rPr lang="en-GB" sz="1400" kern="1200" dirty="0">
                          <a:effectLst/>
                          <a:latin typeface="Tahoma" panose="020B0604030504040204" pitchFamily="34" charset="0"/>
                          <a:ea typeface="Times New Roman" panose="02020603050405020304" pitchFamily="18" charset="0"/>
                          <a:cs typeface="Times New Roman" panose="02020603050405020304" pitchFamily="18" charset="0"/>
                        </a:rPr>
                        <a:t>30% Black Women Owned Entities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50000"/>
                        </a:lnSpc>
                        <a:spcBef>
                          <a:spcPts val="0"/>
                        </a:spcBef>
                        <a:spcAft>
                          <a:spcPts val="0"/>
                        </a:spcAft>
                        <a:buFont typeface="Arial" panose="020B0604020202020204" pitchFamily="34" charset="0"/>
                        <a:buNone/>
                        <a:tabLst>
                          <a:tab pos="226695" algn="l"/>
                        </a:tabLst>
                      </a:pPr>
                      <a:r>
                        <a:rPr lang="en-US" sz="1400" kern="1200" dirty="0">
                          <a:solidFill>
                            <a:schemeClr val="tx1"/>
                          </a:solidFill>
                          <a:effectLst/>
                          <a:latin typeface="Tahoma" panose="020B0604030504040204" pitchFamily="34" charset="0"/>
                          <a:ea typeface="Tahoma" panose="020B0604030504040204" pitchFamily="34" charset="0"/>
                          <a:cs typeface="Times New Roman" panose="02020603050405020304" pitchFamily="18" charset="0"/>
                        </a:rPr>
                        <a:t>B-BBEE Certificate / Sworn - Affidavit / CIPC B-BBEE Certificate (in case of JV, a consolidated scorecard will be accepted) as per DTIC guidelines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262168"/>
                  </a:ext>
                </a:extLst>
              </a:tr>
              <a:tr h="857693">
                <a:tc>
                  <a:txBody>
                    <a:bodyPr/>
                    <a:lstStyle/>
                    <a:p>
                      <a:pPr marL="0" marR="0" algn="just" eaLnBrk="0" fontAlgn="base" hangingPunct="0">
                        <a:lnSpc>
                          <a:spcPct val="150000"/>
                        </a:lnSpc>
                        <a:spcBef>
                          <a:spcPts val="0"/>
                        </a:spcBef>
                        <a:spcAft>
                          <a:spcPts val="0"/>
                        </a:spcAft>
                        <a:tabLst>
                          <a:tab pos="226695" algn="l"/>
                        </a:tabLst>
                      </a:pPr>
                      <a:r>
                        <a:rPr lang="en-GB" sz="1400" kern="1200" dirty="0">
                          <a:effectLst/>
                          <a:latin typeface="Tahoma" panose="020B0604030504040204" pitchFamily="34" charset="0"/>
                          <a:ea typeface="Times New Roman" panose="02020603050405020304" pitchFamily="18" charset="0"/>
                          <a:cs typeface="Times New Roman" panose="02020603050405020304" pitchFamily="18" charset="0"/>
                        </a:rPr>
                        <a:t>EME or QSE 51% Black Owned Entities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779173" rtl="0" eaLnBrk="1" fontAlgn="auto" latinLnBrk="0" hangingPunct="1">
                        <a:lnSpc>
                          <a:spcPct val="150000"/>
                        </a:lnSpc>
                        <a:spcBef>
                          <a:spcPts val="0"/>
                        </a:spcBef>
                        <a:spcAft>
                          <a:spcPts val="0"/>
                        </a:spcAft>
                        <a:buClrTx/>
                        <a:buSzTx/>
                        <a:buFont typeface="Arial" panose="020B0604020202020204" pitchFamily="34" charset="0"/>
                        <a:buNone/>
                        <a:tabLst>
                          <a:tab pos="226695" algn="l"/>
                        </a:tabLst>
                        <a:defRPr/>
                      </a:pPr>
                      <a:r>
                        <a:rPr lang="en-US" sz="1400" kern="1200" noProof="0" dirty="0">
                          <a:solidFill>
                            <a:schemeClr val="tx1"/>
                          </a:solidFill>
                          <a:effectLst/>
                          <a:latin typeface="Tahoma" panose="020B0604030504040204" pitchFamily="34" charset="0"/>
                          <a:ea typeface="Tahoma" panose="020B0604030504040204" pitchFamily="34" charset="0"/>
                          <a:cs typeface="Times New Roman" panose="02020603050405020304" pitchFamily="18" charset="0"/>
                        </a:rPr>
                        <a:t>B-BBEE Certificate / Sworn - Affidavit / CIPC B-BBEE Certificate (in case of JV, a consolidated scorecard will be accepted) as per DTIC guidelines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692967"/>
                  </a:ext>
                </a:extLst>
              </a:tr>
            </a:tbl>
          </a:graphicData>
        </a:graphic>
      </p:graphicFrame>
      <p:sp>
        <p:nvSpPr>
          <p:cNvPr id="5" name="TextBox 4">
            <a:extLst>
              <a:ext uri="{FF2B5EF4-FFF2-40B4-BE49-F238E27FC236}">
                <a16:creationId xmlns:a16="http://schemas.microsoft.com/office/drawing/2014/main" id="{D2858CAE-2B9D-FDA9-1FB3-2873FCD9B354}"/>
              </a:ext>
            </a:extLst>
          </p:cNvPr>
          <p:cNvSpPr txBox="1"/>
          <p:nvPr/>
        </p:nvSpPr>
        <p:spPr>
          <a:xfrm>
            <a:off x="389799" y="843466"/>
            <a:ext cx="10221493" cy="866904"/>
          </a:xfrm>
          <a:prstGeom prst="rect">
            <a:avLst/>
          </a:prstGeom>
          <a:noFill/>
        </p:spPr>
        <p:txBody>
          <a:bodyPr wrap="square">
            <a:spAutoFit/>
          </a:bodyPr>
          <a:lstStyle/>
          <a:p>
            <a:pPr>
              <a:lnSpc>
                <a:spcPct val="150000"/>
              </a:lnSpc>
            </a:pPr>
            <a:r>
              <a:rPr lang="en-US" dirty="0"/>
              <a:t>The following table represents the evidence required for claiming preference points for applicable specific goals to this tender:</a:t>
            </a:r>
          </a:p>
        </p:txBody>
      </p:sp>
      <p:sp>
        <p:nvSpPr>
          <p:cNvPr id="6" name="Title 28">
            <a:extLst>
              <a:ext uri="{FF2B5EF4-FFF2-40B4-BE49-F238E27FC236}">
                <a16:creationId xmlns:a16="http://schemas.microsoft.com/office/drawing/2014/main" id="{B0ABF0D8-B7A0-B454-521D-8C72F0953378}"/>
              </a:ext>
            </a:extLst>
          </p:cNvPr>
          <p:cNvSpPr txBox="1">
            <a:spLocks/>
          </p:cNvSpPr>
          <p:nvPr/>
        </p:nvSpPr>
        <p:spPr>
          <a:xfrm>
            <a:off x="283475" y="5691368"/>
            <a:ext cx="10540470"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ZA" sz="1800" b="1" dirty="0">
                <a:solidFill>
                  <a:srgbClr val="000000"/>
                </a:solidFill>
                <a:latin typeface="Tahoma" pitchFamily="34" charset="0"/>
                <a:ea typeface="Tahoma" pitchFamily="34" charset="0"/>
                <a:cs typeface="Tahoma" pitchFamily="34" charset="0"/>
              </a:rPr>
              <a:t>Should the evidence required for any of the Specific Goals applicable in this tender not be provided, a tenderer will score zero preference points for that particular “Specific Goals”</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3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1F978D-0EAB-C14B-2CE2-ADE85936CAEA}"/>
              </a:ext>
            </a:extLst>
          </p:cNvPr>
          <p:cNvSpPr>
            <a:spLocks noGrp="1"/>
          </p:cNvSpPr>
          <p:nvPr>
            <p:ph type="title"/>
          </p:nvPr>
        </p:nvSpPr>
        <p:spPr>
          <a:xfrm>
            <a:off x="283474" y="249922"/>
            <a:ext cx="10079725" cy="461665"/>
          </a:xfrm>
        </p:spPr>
        <p:txBody>
          <a:bodyPr/>
          <a:lstStyle/>
          <a:p>
            <a:r>
              <a:rPr lang="en-ZA" dirty="0"/>
              <a:t>Key Pointers determining the validity of B-BBEE Certificate:</a:t>
            </a:r>
            <a:endParaRPr lang="en-US" dirty="0"/>
          </a:p>
        </p:txBody>
      </p:sp>
      <p:pic>
        <p:nvPicPr>
          <p:cNvPr id="8" name="Picture 7">
            <a:extLst>
              <a:ext uri="{FF2B5EF4-FFF2-40B4-BE49-F238E27FC236}">
                <a16:creationId xmlns:a16="http://schemas.microsoft.com/office/drawing/2014/main" id="{D8DDD9CD-34A5-8D36-DD7B-0EFBBD56B69B}"/>
              </a:ext>
            </a:extLst>
          </p:cNvPr>
          <p:cNvPicPr>
            <a:picLocks noChangeAspect="1"/>
          </p:cNvPicPr>
          <p:nvPr/>
        </p:nvPicPr>
        <p:blipFill rotWithShape="1">
          <a:blip r:embed="rId2"/>
          <a:srcRect l="24269" t="26967" r="15000" b="15206"/>
          <a:stretch/>
        </p:blipFill>
        <p:spPr>
          <a:xfrm>
            <a:off x="283473" y="896253"/>
            <a:ext cx="10247538" cy="5617563"/>
          </a:xfrm>
          <a:prstGeom prst="rect">
            <a:avLst/>
          </a:prstGeom>
        </p:spPr>
      </p:pic>
    </p:spTree>
    <p:extLst>
      <p:ext uri="{BB962C8B-B14F-4D97-AF65-F5344CB8AC3E}">
        <p14:creationId xmlns:p14="http://schemas.microsoft.com/office/powerpoint/2010/main" val="82732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2483-751C-7CF5-E294-06BAA2B4A254}"/>
              </a:ext>
            </a:extLst>
          </p:cNvPr>
          <p:cNvSpPr>
            <a:spLocks noGrp="1"/>
          </p:cNvSpPr>
          <p:nvPr>
            <p:ph type="title"/>
          </p:nvPr>
        </p:nvSpPr>
        <p:spPr>
          <a:xfrm>
            <a:off x="283474" y="219145"/>
            <a:ext cx="10079725" cy="523220"/>
          </a:xfrm>
        </p:spPr>
        <p:txBody>
          <a:bodyPr/>
          <a:lstStyle/>
          <a:p>
            <a:r>
              <a:rPr lang="en-ZA" sz="1400" dirty="0">
                <a:solidFill>
                  <a:srgbClr val="000000"/>
                </a:solidFill>
                <a:latin typeface="Tahoma" panose="020B0604030504040204" pitchFamily="34" charset="0"/>
                <a:cs typeface="Tahoma" panose="020B0604030504040204" pitchFamily="34" charset="0"/>
              </a:rPr>
              <a:t>RFP FOR </a:t>
            </a:r>
            <a:r>
              <a:rPr kumimoji="0" lang="en-GB" sz="14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PROVISION OF CANTEEN SERVICES AT TRANSNET NATIONAL PORTS AUTHORITY (TNPA) PORT OF RICHARDS BAY FOR A PERIOD OF THIRTY-SIX (36</a:t>
            </a:r>
            <a:endParaRPr lang="en-US" dirty="0"/>
          </a:p>
        </p:txBody>
      </p:sp>
      <p:sp>
        <p:nvSpPr>
          <p:cNvPr id="5" name="TextBox 4">
            <a:extLst>
              <a:ext uri="{FF2B5EF4-FFF2-40B4-BE49-F238E27FC236}">
                <a16:creationId xmlns:a16="http://schemas.microsoft.com/office/drawing/2014/main" id="{4004B1CC-4A56-2576-347A-58BC0D280A62}"/>
              </a:ext>
            </a:extLst>
          </p:cNvPr>
          <p:cNvSpPr txBox="1"/>
          <p:nvPr/>
        </p:nvSpPr>
        <p:spPr>
          <a:xfrm>
            <a:off x="591127" y="1754909"/>
            <a:ext cx="10363200" cy="4496103"/>
          </a:xfrm>
          <a:prstGeom prst="rect">
            <a:avLst/>
          </a:prstGeom>
          <a:noFill/>
        </p:spPr>
        <p:txBody>
          <a:bodyPr wrap="square">
            <a:spAutoFit/>
          </a:bodyPr>
          <a:lstStyle/>
          <a:p>
            <a:pPr marL="360045" marR="0" algn="just">
              <a:lnSpc>
                <a:spcPct val="150000"/>
              </a:lnSpc>
              <a:spcBef>
                <a:spcPts val="300"/>
              </a:spcBef>
            </a:pPr>
            <a:endParaRPr lang="en-GB" sz="900" b="1" dirty="0">
              <a:effectLst/>
              <a:latin typeface="Tahoma" panose="020B0604030504040204" pitchFamily="34" charset="0"/>
              <a:ea typeface="Times New Roman" panose="02020603050405020304" pitchFamily="18" charset="0"/>
              <a:cs typeface="Tahoma" panose="020B0604030504040204" pitchFamily="34"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RFP NUMBER 				TNPA/2025/02/0025/87996/RFP</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ISSUE DATE:				03 APRIL 2025</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COMPULSORY BRIEFING: 		11 APRIL 2025 at 12h30pm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CLOSING DATE:	</a:t>
            </a:r>
            <a:r>
              <a:rPr lang="en-GB" sz="1400" b="1" dirty="0">
                <a:effectLst/>
                <a:latin typeface="Tahoma" panose="020B0604030504040204" pitchFamily="34" charset="0"/>
                <a:ea typeface="Times New Roman" panose="02020603050405020304" pitchFamily="18" charset="0"/>
                <a:cs typeface="Tahoma" panose="020B0604030504040204" pitchFamily="34" charset="0"/>
              </a:rPr>
              <a:t>			</a:t>
            </a: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25 APRIL 2025</a:t>
            </a:r>
            <a:endParaRPr lang="en-US" sz="1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CLOSING TIME:				15:00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BID VALIDITY PERIOD:		180 Business Days from Closing Date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SUBMISSION TO: 		       Transnet e-tender submission portal – see SBD 1 for details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THE FOLLOWING </a:t>
            </a: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PREQUALIFICATION CRITERIA </a:t>
            </a:r>
            <a:r>
              <a:rPr lang="en-GB" sz="1400" b="1" dirty="0">
                <a:effectLst/>
                <a:latin typeface="Tahoma" panose="020B0604030504040204" pitchFamily="34" charset="0"/>
                <a:ea typeface="Times New Roman" panose="02020603050405020304" pitchFamily="18" charset="0"/>
                <a:cs typeface="Tahoma" panose="020B0604030504040204" pitchFamily="34" charset="0"/>
              </a:rPr>
              <a:t>IS INCLUDED IN THIS BID:</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buFont typeface="Symbol" panose="05050102010706020507" pitchFamily="18" charset="2"/>
              <a:buChar char=""/>
            </a:pPr>
            <a:r>
              <a:rPr lang="en-GB" sz="1400" b="1" dirty="0">
                <a:effectLst/>
                <a:latin typeface="Tahoma" panose="020B0604030504040204" pitchFamily="34" charset="0"/>
                <a:ea typeface="Times New Roman" panose="02020603050405020304" pitchFamily="18" charset="0"/>
                <a:cs typeface="Tahoma" panose="020B0604030504040204" pitchFamily="34" charset="0"/>
              </a:rPr>
              <a:t>LETTER OF GOOD STANDING RELEVANT TO NATURE OF BUSINESS IN: </a:t>
            </a:r>
            <a:r>
              <a:rPr lang="en-GB" sz="1400" b="1"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CATERING OR CANTEEN SERVICES</a:t>
            </a:r>
            <a:endParaRPr lang="en-GB" sz="900" b="1" dirty="0">
              <a:effectLst/>
              <a:latin typeface="Tahoma" panose="020B0604030504040204" pitchFamily="34" charset="0"/>
              <a:ea typeface="Times New Roman" panose="02020603050405020304" pitchFamily="18" charset="0"/>
              <a:cs typeface="Tahoma" panose="020B0604030504040204" pitchFamily="34" charset="0"/>
            </a:endParaRPr>
          </a:p>
          <a:p>
            <a:pPr marL="360045" marR="0" algn="just">
              <a:lnSpc>
                <a:spcPct val="150000"/>
              </a:lnSpc>
              <a:spcBef>
                <a:spcPts val="300"/>
              </a:spcBef>
            </a:pP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A24B2B09-0E3B-00E0-C5C3-E1DF6E604068}"/>
              </a:ext>
            </a:extLst>
          </p:cNvPr>
          <p:cNvSpPr>
            <a:spLocks noGrp="1"/>
          </p:cNvSpPr>
          <p:nvPr>
            <p:ph type="body" sz="quarter" idx="16"/>
          </p:nvPr>
        </p:nvSpPr>
        <p:spPr>
          <a:xfrm>
            <a:off x="283475" y="831284"/>
            <a:ext cx="3475725" cy="267844"/>
          </a:xfrm>
        </p:spPr>
        <p:txBody>
          <a:bodyPr/>
          <a:lstStyle/>
          <a:p>
            <a:r>
              <a:rPr lang="en-ZA" dirty="0"/>
              <a:t>                   RFP COVER DETAILS</a:t>
            </a:r>
            <a:endParaRPr lang="en-US" dirty="0"/>
          </a:p>
        </p:txBody>
      </p:sp>
    </p:spTree>
    <p:extLst>
      <p:ext uri="{BB962C8B-B14F-4D97-AF65-F5344CB8AC3E}">
        <p14:creationId xmlns:p14="http://schemas.microsoft.com/office/powerpoint/2010/main" val="245615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EDA816-F163-E0B5-5200-30657634E9A4}"/>
              </a:ext>
            </a:extLst>
          </p:cNvPr>
          <p:cNvSpPr>
            <a:spLocks noGrp="1"/>
          </p:cNvSpPr>
          <p:nvPr>
            <p:ph type="title"/>
          </p:nvPr>
        </p:nvSpPr>
        <p:spPr>
          <a:xfrm>
            <a:off x="283474" y="249922"/>
            <a:ext cx="10079725" cy="461665"/>
          </a:xfrm>
        </p:spPr>
        <p:txBody>
          <a:bodyPr/>
          <a:lstStyle/>
          <a:p>
            <a:r>
              <a:rPr kumimoji="0" lang="en-ZA"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Key Pointers determining the validity of Sworn – Affidavit:</a:t>
            </a:r>
            <a:endParaRPr lang="en-US" dirty="0"/>
          </a:p>
        </p:txBody>
      </p:sp>
      <p:pic>
        <p:nvPicPr>
          <p:cNvPr id="8" name="Picture 7">
            <a:extLst>
              <a:ext uri="{FF2B5EF4-FFF2-40B4-BE49-F238E27FC236}">
                <a16:creationId xmlns:a16="http://schemas.microsoft.com/office/drawing/2014/main" id="{876B03BD-5447-219D-9F10-5AD2B2D0A8F8}"/>
              </a:ext>
            </a:extLst>
          </p:cNvPr>
          <p:cNvPicPr>
            <a:picLocks noChangeAspect="1"/>
          </p:cNvPicPr>
          <p:nvPr/>
        </p:nvPicPr>
        <p:blipFill rotWithShape="1">
          <a:blip r:embed="rId3"/>
          <a:srcRect l="23873" t="30849" r="18326" b="9611"/>
          <a:stretch/>
        </p:blipFill>
        <p:spPr>
          <a:xfrm>
            <a:off x="283474" y="1089061"/>
            <a:ext cx="10298908" cy="5393932"/>
          </a:xfrm>
          <a:prstGeom prst="rect">
            <a:avLst/>
          </a:prstGeom>
        </p:spPr>
      </p:pic>
    </p:spTree>
    <p:extLst>
      <p:ext uri="{BB962C8B-B14F-4D97-AF65-F5344CB8AC3E}">
        <p14:creationId xmlns:p14="http://schemas.microsoft.com/office/powerpoint/2010/main" val="56511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B634E1-2772-8FB3-2A9F-7F1909A29CFC}"/>
              </a:ext>
            </a:extLst>
          </p:cNvPr>
          <p:cNvSpPr>
            <a:spLocks noGrp="1"/>
          </p:cNvSpPr>
          <p:nvPr>
            <p:ph type="title"/>
          </p:nvPr>
        </p:nvSpPr>
        <p:spPr>
          <a:xfrm>
            <a:off x="283474" y="249922"/>
            <a:ext cx="10079725" cy="461665"/>
          </a:xfrm>
        </p:spPr>
        <p:txBody>
          <a:bodyPr/>
          <a:lstStyle/>
          <a:p>
            <a:r>
              <a:rPr kumimoji="0" lang="en-ZA"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Key Pointers determining the validity of CIPC B-BBEE Certificate:</a:t>
            </a:r>
            <a:endParaRPr lang="en-US" dirty="0"/>
          </a:p>
        </p:txBody>
      </p:sp>
      <p:pic>
        <p:nvPicPr>
          <p:cNvPr id="12" name="Picture 11">
            <a:extLst>
              <a:ext uri="{FF2B5EF4-FFF2-40B4-BE49-F238E27FC236}">
                <a16:creationId xmlns:a16="http://schemas.microsoft.com/office/drawing/2014/main" id="{50B13998-7A14-E37B-C59A-E742E0D443D9}"/>
              </a:ext>
            </a:extLst>
          </p:cNvPr>
          <p:cNvPicPr>
            <a:picLocks noChangeAspect="1"/>
          </p:cNvPicPr>
          <p:nvPr/>
        </p:nvPicPr>
        <p:blipFill rotWithShape="1">
          <a:blip r:embed="rId3"/>
          <a:srcRect l="24438" t="32907" r="15000" b="9812"/>
          <a:stretch/>
        </p:blipFill>
        <p:spPr>
          <a:xfrm>
            <a:off x="209841" y="955498"/>
            <a:ext cx="10226989" cy="5406000"/>
          </a:xfrm>
          <a:prstGeom prst="rect">
            <a:avLst/>
          </a:prstGeom>
        </p:spPr>
      </p:pic>
    </p:spTree>
    <p:extLst>
      <p:ext uri="{BB962C8B-B14F-4D97-AF65-F5344CB8AC3E}">
        <p14:creationId xmlns:p14="http://schemas.microsoft.com/office/powerpoint/2010/main" val="24641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D5DAE-79E8-5854-C71F-0E6530125313}"/>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C0BF459F-7A32-5A34-946C-8A06C0B9B9FD}"/>
              </a:ext>
            </a:extLst>
          </p:cNvPr>
          <p:cNvSpPr>
            <a:spLocks noGrp="1"/>
          </p:cNvSpPr>
          <p:nvPr>
            <p:ph type="title"/>
          </p:nvPr>
        </p:nvSpPr>
        <p:spPr>
          <a:xfrm>
            <a:off x="273199" y="270471"/>
            <a:ext cx="10079725" cy="461665"/>
          </a:xfrm>
        </p:spPr>
        <p:txBody>
          <a:bodyPr/>
          <a:lstStyle/>
          <a:p>
            <a:r>
              <a:rPr lang="en-ZA" dirty="0">
                <a:latin typeface="+mj-lt"/>
                <a:ea typeface="Tahoma"/>
                <a:cs typeface="+mn-cs"/>
              </a:rPr>
              <a:t>Q &amp; A SESSION: </a:t>
            </a:r>
            <a:endParaRPr lang="en-US" dirty="0">
              <a:latin typeface="+mj-lt"/>
              <a:ea typeface="Tahoma"/>
              <a:cs typeface="+mn-cs"/>
            </a:endParaRPr>
          </a:p>
        </p:txBody>
      </p:sp>
      <p:pic>
        <p:nvPicPr>
          <p:cNvPr id="2" name="Picture 1">
            <a:extLst>
              <a:ext uri="{FF2B5EF4-FFF2-40B4-BE49-F238E27FC236}">
                <a16:creationId xmlns:a16="http://schemas.microsoft.com/office/drawing/2014/main" id="{AB6202E0-71F6-071D-1D87-11D22BD8576E}"/>
              </a:ext>
            </a:extLst>
          </p:cNvPr>
          <p:cNvPicPr>
            <a:picLocks noChangeAspect="1"/>
          </p:cNvPicPr>
          <p:nvPr/>
        </p:nvPicPr>
        <p:blipFill>
          <a:blip r:embed="rId2"/>
          <a:stretch>
            <a:fillRect/>
          </a:stretch>
        </p:blipFill>
        <p:spPr>
          <a:xfrm>
            <a:off x="100965" y="1561103"/>
            <a:ext cx="3638550" cy="2571750"/>
          </a:xfrm>
          <a:prstGeom prst="rect">
            <a:avLst/>
          </a:prstGeom>
        </p:spPr>
      </p:pic>
      <p:pic>
        <p:nvPicPr>
          <p:cNvPr id="3" name="Picture 2">
            <a:extLst>
              <a:ext uri="{FF2B5EF4-FFF2-40B4-BE49-F238E27FC236}">
                <a16:creationId xmlns:a16="http://schemas.microsoft.com/office/drawing/2014/main" id="{3B117D0E-60BF-A503-1B44-48AC1F9654C1}"/>
              </a:ext>
            </a:extLst>
          </p:cNvPr>
          <p:cNvPicPr>
            <a:picLocks noChangeAspect="1"/>
          </p:cNvPicPr>
          <p:nvPr/>
        </p:nvPicPr>
        <p:blipFill>
          <a:blip r:embed="rId3"/>
          <a:stretch>
            <a:fillRect/>
          </a:stretch>
        </p:blipFill>
        <p:spPr>
          <a:xfrm>
            <a:off x="3739515" y="1561103"/>
            <a:ext cx="4429125" cy="2571750"/>
          </a:xfrm>
          <a:prstGeom prst="rect">
            <a:avLst/>
          </a:prstGeom>
        </p:spPr>
      </p:pic>
      <p:pic>
        <p:nvPicPr>
          <p:cNvPr id="6" name="Picture 5">
            <a:extLst>
              <a:ext uri="{FF2B5EF4-FFF2-40B4-BE49-F238E27FC236}">
                <a16:creationId xmlns:a16="http://schemas.microsoft.com/office/drawing/2014/main" id="{E5AA7088-C80F-C1EE-6461-84DEF6050F60}"/>
              </a:ext>
            </a:extLst>
          </p:cNvPr>
          <p:cNvPicPr>
            <a:picLocks noChangeAspect="1"/>
          </p:cNvPicPr>
          <p:nvPr/>
        </p:nvPicPr>
        <p:blipFill>
          <a:blip r:embed="rId4"/>
          <a:stretch>
            <a:fillRect/>
          </a:stretch>
        </p:blipFill>
        <p:spPr>
          <a:xfrm>
            <a:off x="8432800" y="1489983"/>
            <a:ext cx="3657600" cy="2571750"/>
          </a:xfrm>
          <a:prstGeom prst="rect">
            <a:avLst/>
          </a:prstGeom>
        </p:spPr>
      </p:pic>
    </p:spTree>
    <p:extLst>
      <p:ext uri="{BB962C8B-B14F-4D97-AF65-F5344CB8AC3E}">
        <p14:creationId xmlns:p14="http://schemas.microsoft.com/office/powerpoint/2010/main" val="1525669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EE80C-132F-289F-2D19-48A6EEF532D9}"/>
            </a:ext>
          </a:extLst>
        </p:cNvPr>
        <p:cNvGrpSpPr/>
        <p:nvPr/>
      </p:nvGrpSpPr>
      <p:grpSpPr>
        <a:xfrm>
          <a:off x="0" y="0"/>
          <a:ext cx="0" cy="0"/>
          <a:chOff x="0" y="0"/>
          <a:chExt cx="0" cy="0"/>
        </a:xfrm>
      </p:grpSpPr>
      <p:sp>
        <p:nvSpPr>
          <p:cNvPr id="541" name="Freeform 540">
            <a:extLst>
              <a:ext uri="{FF2B5EF4-FFF2-40B4-BE49-F238E27FC236}">
                <a16:creationId xmlns:a16="http://schemas.microsoft.com/office/drawing/2014/main" id="{8D392618-EDF2-CD8A-DB48-4591686EA97C}"/>
              </a:ext>
            </a:extLst>
          </p:cNvPr>
          <p:cNvSpPr/>
          <p:nvPr/>
        </p:nvSpPr>
        <p:spPr>
          <a:xfrm>
            <a:off x="-4437" y="0"/>
            <a:ext cx="12196437" cy="6858000"/>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br>
              <a:rPr lang="en-ZA" sz="2000" b="1" kern="0" spc="10" dirty="0">
                <a:solidFill>
                  <a:prstClr val="white"/>
                </a:solidFill>
              </a:rPr>
            </a:br>
            <a:r>
              <a:rPr lang="en-ZA" sz="2000" b="1" kern="0" spc="10" dirty="0">
                <a:solidFill>
                  <a:prstClr val="white"/>
                </a:solidFill>
              </a:rPr>
              <a:t> </a:t>
            </a:r>
            <a:br>
              <a:rPr lang="en-GB" sz="2000" b="1" kern="0" spc="10" dirty="0">
                <a:solidFill>
                  <a:prstClr val="white"/>
                </a:solidFill>
              </a:rPr>
            </a:br>
            <a:endParaRPr lang="en-US" sz="2000" b="1" kern="0" spc="10" dirty="0">
              <a:solidFill>
                <a:prstClr val="white"/>
              </a:solidFill>
            </a:endParaRPr>
          </a:p>
        </p:txBody>
      </p:sp>
      <p:pic>
        <p:nvPicPr>
          <p:cNvPr id="3" name="Picture 2">
            <a:extLst>
              <a:ext uri="{FF2B5EF4-FFF2-40B4-BE49-F238E27FC236}">
                <a16:creationId xmlns:a16="http://schemas.microsoft.com/office/drawing/2014/main" id="{CF47DEBE-257A-B337-79D9-B08ADBF11F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5297" y="121917"/>
            <a:ext cx="1391803" cy="777494"/>
          </a:xfrm>
          <a:prstGeom prst="rect">
            <a:avLst/>
          </a:prstGeom>
        </p:spPr>
      </p:pic>
      <p:sp>
        <p:nvSpPr>
          <p:cNvPr id="4" name="Title 3">
            <a:extLst>
              <a:ext uri="{FF2B5EF4-FFF2-40B4-BE49-F238E27FC236}">
                <a16:creationId xmlns:a16="http://schemas.microsoft.com/office/drawing/2014/main" id="{6364AE25-5E12-1CAB-EF2A-6B18ED8D2D92}"/>
              </a:ext>
            </a:extLst>
          </p:cNvPr>
          <p:cNvSpPr>
            <a:spLocks noGrp="1"/>
          </p:cNvSpPr>
          <p:nvPr>
            <p:ph type="title"/>
          </p:nvPr>
        </p:nvSpPr>
        <p:spPr>
          <a:xfrm>
            <a:off x="2258171" y="1026147"/>
            <a:ext cx="7842760" cy="320087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tab pos="4787900" algn="l"/>
              </a:tabLst>
              <a:defRPr/>
            </a:pPr>
            <a:br>
              <a:rPr kumimoji="0" lang="en-ZA" sz="1800" b="1" i="0" u="none" strike="noStrike" kern="0" cap="none" spc="10" normalizeH="0" baseline="0" noProof="0" dirty="0">
                <a:ln>
                  <a:noFill/>
                </a:ln>
                <a:solidFill>
                  <a:prstClr val="white"/>
                </a:solidFill>
                <a:effectLst/>
                <a:uLnTx/>
                <a:uFillTx/>
                <a:latin typeface="+mj-lt"/>
                <a:ea typeface="+mn-ea"/>
                <a:cs typeface="+mn-cs"/>
              </a:rPr>
            </a:br>
            <a:r>
              <a:rPr lang="en-GB" sz="3200" b="1" dirty="0">
                <a:solidFill>
                  <a:schemeClr val="bg1"/>
                </a:solidFill>
                <a:effectLst/>
                <a:latin typeface="+mj-lt"/>
                <a:ea typeface="Times New Roman" panose="02020603050405020304" pitchFamily="18" charset="0"/>
              </a:rPr>
              <a:t>TENDER NUMBER:</a:t>
            </a:r>
            <a:r>
              <a:rPr lang="en-ZA" sz="3200" b="0" dirty="0">
                <a:solidFill>
                  <a:srgbClr val="000000"/>
                </a:solidFill>
                <a:effectLst/>
                <a:latin typeface="+mj-lt"/>
                <a:ea typeface="Times New Roman" panose="02020603050405020304" pitchFamily="18" charset="0"/>
              </a:rPr>
              <a:t> </a:t>
            </a:r>
            <a:r>
              <a:rPr lang="en-ZA" sz="3200" dirty="0">
                <a:solidFill>
                  <a:schemeClr val="bg1"/>
                </a:solidFill>
                <a:latin typeface="+mj-lt"/>
              </a:rPr>
              <a:t>TNPA/2025/02/0025/87996/RFP</a:t>
            </a:r>
            <a:br>
              <a:rPr lang="en-GB" sz="3200" b="1" dirty="0">
                <a:solidFill>
                  <a:schemeClr val="bg1"/>
                </a:solidFill>
                <a:effectLst/>
                <a:latin typeface="+mj-lt"/>
                <a:ea typeface="Times New Roman" panose="02020603050405020304" pitchFamily="18" charset="0"/>
              </a:rPr>
            </a:br>
            <a:br>
              <a:rPr kumimoji="0" lang="en-ZA" sz="3200" b="1" i="0" u="none" strike="noStrike" kern="0" cap="none" spc="10" normalizeH="0" baseline="0" noProof="0" dirty="0">
                <a:ln>
                  <a:noFill/>
                </a:ln>
                <a:solidFill>
                  <a:prstClr val="white"/>
                </a:solidFill>
                <a:effectLst/>
                <a:uLnTx/>
                <a:uFillTx/>
                <a:latin typeface="+mj-lt"/>
                <a:ea typeface="+mn-ea"/>
                <a:cs typeface="+mj-cs"/>
              </a:rPr>
            </a:br>
            <a:r>
              <a:rPr lang="en-ZA" sz="3200" kern="0" spc="10" dirty="0">
                <a:solidFill>
                  <a:prstClr val="white"/>
                </a:solidFill>
                <a:latin typeface="+mj-lt"/>
                <a:ea typeface="+mn-ea"/>
              </a:rPr>
              <a:t>THANK YOU</a:t>
            </a:r>
            <a:br>
              <a:rPr lang="en-ZA" sz="2800" kern="0" spc="10" dirty="0">
                <a:solidFill>
                  <a:prstClr val="white"/>
                </a:solidFill>
                <a:latin typeface="+mj-lt"/>
                <a:ea typeface="+mn-ea"/>
                <a:cs typeface="+mn-cs"/>
              </a:rPr>
            </a:br>
            <a:br>
              <a:rPr lang="en-ZA" sz="2800" kern="0" spc="10" dirty="0">
                <a:solidFill>
                  <a:prstClr val="white"/>
                </a:solidFill>
                <a:latin typeface="+mj-lt"/>
                <a:ea typeface="+mn-ea"/>
                <a:cs typeface="+mn-cs"/>
              </a:rPr>
            </a:br>
            <a:endParaRPr lang="en-ZA" sz="2800" dirty="0"/>
          </a:p>
        </p:txBody>
      </p:sp>
    </p:spTree>
    <p:extLst>
      <p:ext uri="{BB962C8B-B14F-4D97-AF65-F5344CB8AC3E}">
        <p14:creationId xmlns:p14="http://schemas.microsoft.com/office/powerpoint/2010/main" val="165080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2EBE-B2E1-D5D8-FE4C-467C6C83CAC6}"/>
              </a:ext>
            </a:extLst>
          </p:cNvPr>
          <p:cNvSpPr>
            <a:spLocks noGrp="1"/>
          </p:cNvSpPr>
          <p:nvPr>
            <p:ph type="title"/>
          </p:nvPr>
        </p:nvSpPr>
        <p:spPr>
          <a:xfrm>
            <a:off x="283475" y="-927283"/>
            <a:ext cx="7696744" cy="2897396"/>
          </a:xfrm>
        </p:spPr>
        <p:txBody>
          <a:bodyPr/>
          <a:lstStyle/>
          <a:p>
            <a:pPr>
              <a:lnSpc>
                <a:spcPct val="150000"/>
              </a:lnSpc>
              <a:spcBef>
                <a:spcPts val="1200"/>
              </a:spcBef>
              <a:tabLst>
                <a:tab pos="1319530" algn="l"/>
              </a:tabLst>
            </a:pPr>
            <a:br>
              <a:rPr lang="en-GB" sz="2400" b="1" dirty="0">
                <a:effectLst/>
                <a:latin typeface="Tahoma" panose="020B0604030504040204" pitchFamily="34" charset="0"/>
                <a:ea typeface="Times New Roman" panose="02020603050405020304" pitchFamily="18" charset="0"/>
                <a:cs typeface="Tahoma" panose="020B0604030504040204" pitchFamily="34" charset="0"/>
              </a:rPr>
            </a:br>
            <a:br>
              <a:rPr lang="en-GB" sz="2400" b="1" dirty="0">
                <a:effectLst/>
                <a:latin typeface="Tahoma" panose="020B0604030504040204" pitchFamily="34" charset="0"/>
                <a:ea typeface="Times New Roman" panose="02020603050405020304" pitchFamily="18" charset="0"/>
                <a:cs typeface="Tahoma" panose="020B0604030504040204" pitchFamily="34" charset="0"/>
              </a:rPr>
            </a:br>
            <a:r>
              <a:rPr lang="en-GB" sz="2400" b="1" dirty="0">
                <a:effectLst/>
                <a:latin typeface="Tahoma" panose="020B0604030504040204" pitchFamily="34" charset="0"/>
                <a:ea typeface="Times New Roman" panose="02020603050405020304" pitchFamily="18" charset="0"/>
                <a:cs typeface="Tahoma" panose="020B0604030504040204" pitchFamily="34" charset="0"/>
              </a:rPr>
              <a:t>   </a:t>
            </a:r>
            <a:r>
              <a:rPr lang="en-GB" sz="1800" b="1" dirty="0">
                <a:effectLst/>
                <a:latin typeface="Tahoma" panose="020B0604030504040204" pitchFamily="34" charset="0"/>
                <a:ea typeface="Times New Roman" panose="02020603050405020304" pitchFamily="18" charset="0"/>
                <a:cs typeface="Tahoma" panose="020B0604030504040204" pitchFamily="34" charset="0"/>
              </a:rPr>
              <a:t>SECTION 1: SBD1 FORM</a:t>
            </a:r>
            <a:br>
              <a:rPr lang="en-US" sz="1800" b="1" dirty="0">
                <a:effectLst/>
                <a:latin typeface="Tahoma" panose="020B0604030504040204" pitchFamily="34" charset="0"/>
                <a:ea typeface="Times New Roman" panose="02020603050405020304" pitchFamily="18" charset="0"/>
                <a:cs typeface="Times New Roman" panose="02020603050405020304" pitchFamily="18" charset="0"/>
              </a:rPr>
            </a:br>
            <a:br>
              <a:rPr lang="en-US" sz="2800" b="1" dirty="0">
                <a:effectLst/>
                <a:latin typeface="Tahoma" panose="020B0604030504040204" pitchFamily="34" charset="0"/>
                <a:ea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CC36E305-D296-4E30-5FB1-3F6DCF7C3441}"/>
              </a:ext>
            </a:extLst>
          </p:cNvPr>
          <p:cNvSpPr>
            <a:spLocks noGrp="1"/>
          </p:cNvSpPr>
          <p:nvPr>
            <p:ph type="body" sz="quarter" idx="16"/>
          </p:nvPr>
        </p:nvSpPr>
        <p:spPr/>
        <p:txBody>
          <a:bodyPr/>
          <a:lstStyle/>
          <a:p>
            <a:r>
              <a:rPr lang="en-GB" sz="1600" b="1" dirty="0">
                <a:effectLst/>
                <a:latin typeface="Tahoma" panose="020B0604030504040204" pitchFamily="34" charset="0"/>
                <a:ea typeface="Times New Roman" panose="02020603050405020304" pitchFamily="18" charset="0"/>
                <a:cs typeface="Tahoma" panose="020B0604030504040204" pitchFamily="34" charset="0"/>
              </a:rPr>
              <a:t>    SBD1 FORM</a:t>
            </a:r>
            <a:endParaRPr lang="en-US" dirty="0"/>
          </a:p>
        </p:txBody>
      </p:sp>
      <p:pic>
        <p:nvPicPr>
          <p:cNvPr id="5" name="Picture 4">
            <a:extLst>
              <a:ext uri="{FF2B5EF4-FFF2-40B4-BE49-F238E27FC236}">
                <a16:creationId xmlns:a16="http://schemas.microsoft.com/office/drawing/2014/main" id="{2D1A24B4-9A65-2214-20AC-CAFD033A4739}"/>
              </a:ext>
            </a:extLst>
          </p:cNvPr>
          <p:cNvPicPr>
            <a:picLocks noChangeAspect="1"/>
          </p:cNvPicPr>
          <p:nvPr/>
        </p:nvPicPr>
        <p:blipFill>
          <a:blip r:embed="rId2"/>
          <a:stretch>
            <a:fillRect/>
          </a:stretch>
        </p:blipFill>
        <p:spPr>
          <a:xfrm>
            <a:off x="849745" y="1067155"/>
            <a:ext cx="9485746" cy="5435244"/>
          </a:xfrm>
          <a:prstGeom prst="rect">
            <a:avLst/>
          </a:prstGeom>
        </p:spPr>
      </p:pic>
    </p:spTree>
    <p:extLst>
      <p:ext uri="{BB962C8B-B14F-4D97-AF65-F5344CB8AC3E}">
        <p14:creationId xmlns:p14="http://schemas.microsoft.com/office/powerpoint/2010/main" val="355169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4E74-0E1B-5221-F01F-E015A120967B}"/>
              </a:ext>
            </a:extLst>
          </p:cNvPr>
          <p:cNvSpPr>
            <a:spLocks noGrp="1"/>
          </p:cNvSpPr>
          <p:nvPr>
            <p:ph type="title"/>
          </p:nvPr>
        </p:nvSpPr>
        <p:spPr>
          <a:xfrm>
            <a:off x="283474" y="175491"/>
            <a:ext cx="10079725" cy="480291"/>
          </a:xfrm>
        </p:spPr>
        <p:txBody>
          <a:bodyPr/>
          <a:lstStyle/>
          <a:p>
            <a:br>
              <a:rPr lang="en-GB" sz="1800" b="1" dirty="0">
                <a:effectLst/>
                <a:latin typeface="Tahoma" panose="020B0604030504040204" pitchFamily="34" charset="0"/>
                <a:ea typeface="Times New Roman" panose="02020603050405020304" pitchFamily="18" charset="0"/>
                <a:cs typeface="Tahoma" panose="020B0604030504040204" pitchFamily="34" charset="0"/>
              </a:rPr>
            </a:br>
            <a:r>
              <a:rPr lang="en-GB" sz="1800" b="1" dirty="0">
                <a:effectLst/>
                <a:latin typeface="Tahoma" panose="020B0604030504040204" pitchFamily="34" charset="0"/>
                <a:ea typeface="Times New Roman" panose="02020603050405020304" pitchFamily="18" charset="0"/>
                <a:cs typeface="Tahoma" panose="020B0604030504040204" pitchFamily="34" charset="0"/>
              </a:rPr>
              <a:t>SECTION 2: NOTICE TO BIDDERS</a:t>
            </a:r>
            <a:br>
              <a:rPr lang="en-US" sz="1800" b="1" dirty="0">
                <a:effectLst/>
                <a:latin typeface="Tahoma" panose="020B0604030504040204" pitchFamily="34" charset="0"/>
                <a:ea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DE374C85-9EBE-5A5C-2276-D8AF40D21313}"/>
              </a:ext>
            </a:extLst>
          </p:cNvPr>
          <p:cNvSpPr>
            <a:spLocks noGrp="1"/>
          </p:cNvSpPr>
          <p:nvPr>
            <p:ph type="body" sz="quarter" idx="16"/>
          </p:nvPr>
        </p:nvSpPr>
        <p:spPr/>
        <p:txBody>
          <a:bodyPr/>
          <a:lstStyle/>
          <a:p>
            <a:pPr marL="342900" marR="0" lvl="0" indent="-342900">
              <a:lnSpc>
                <a:spcPct val="150000"/>
              </a:lnSpc>
              <a:spcBef>
                <a:spcPts val="1200"/>
              </a:spcBef>
              <a:buFont typeface="+mj-lt"/>
              <a:buAutoNum type="arabicPeriod"/>
              <a:tabLst>
                <a:tab pos="360045" algn="l"/>
              </a:tabLst>
            </a:pPr>
            <a:r>
              <a:rPr lang="en-GB" sz="1800" b="1" kern="1600" cap="all" dirty="0">
                <a:effectLst/>
                <a:latin typeface="Tahoma" panose="020B0604030504040204" pitchFamily="34" charset="0"/>
                <a:cs typeface="Tahoma" panose="020B0604030504040204" pitchFamily="34" charset="0"/>
              </a:rPr>
              <a:t>invitation to bid</a:t>
            </a:r>
            <a:endParaRPr lang="en-US" sz="1800" b="1" kern="1600" cap="all" dirty="0">
              <a:effectLst/>
              <a:latin typeface="Tahoma" panose="020B060403050404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527A9C3-7570-B570-57C0-AAF23E54AF1A}"/>
              </a:ext>
            </a:extLst>
          </p:cNvPr>
          <p:cNvGraphicFramePr>
            <a:graphicFrameLocks noGrp="1"/>
          </p:cNvGraphicFramePr>
          <p:nvPr>
            <p:extLst>
              <p:ext uri="{D42A27DB-BD31-4B8C-83A1-F6EECF244321}">
                <p14:modId xmlns:p14="http://schemas.microsoft.com/office/powerpoint/2010/main" val="394278190"/>
              </p:ext>
            </p:extLst>
          </p:nvPr>
        </p:nvGraphicFramePr>
        <p:xfrm>
          <a:off x="563418" y="1320799"/>
          <a:ext cx="10926618" cy="5058859"/>
        </p:xfrm>
        <a:graphic>
          <a:graphicData uri="http://schemas.openxmlformats.org/drawingml/2006/table">
            <a:tbl>
              <a:tblPr firstRow="1" firstCol="1" bandRow="1"/>
              <a:tblGrid>
                <a:gridCol w="2043965">
                  <a:extLst>
                    <a:ext uri="{9D8B030D-6E8A-4147-A177-3AD203B41FA5}">
                      <a16:colId xmlns:a16="http://schemas.microsoft.com/office/drawing/2014/main" val="414689963"/>
                    </a:ext>
                  </a:extLst>
                </a:gridCol>
                <a:gridCol w="8882653">
                  <a:extLst>
                    <a:ext uri="{9D8B030D-6E8A-4147-A177-3AD203B41FA5}">
                      <a16:colId xmlns:a16="http://schemas.microsoft.com/office/drawing/2014/main" val="2996601588"/>
                    </a:ext>
                  </a:extLst>
                </a:gridCol>
              </a:tblGrid>
              <a:tr h="1677504">
                <a:tc>
                  <a:txBody>
                    <a:bodyPr/>
                    <a:lstStyle/>
                    <a:p>
                      <a:pPr marL="360045" marR="0" algn="ctr">
                        <a:lnSpc>
                          <a:spcPct val="150000"/>
                        </a:lnSpc>
                        <a:spcBef>
                          <a:spcPts val="300"/>
                        </a:spcBef>
                      </a:pPr>
                      <a:r>
                        <a:rPr lang="en-GB" sz="1200" b="1" dirty="0">
                          <a:effectLst/>
                          <a:latin typeface="Tahoma" panose="020B0604030504040204" pitchFamily="34" charset="0"/>
                          <a:ea typeface="Times New Roman" panose="02020603050405020304" pitchFamily="18" charset="0"/>
                          <a:cs typeface="Tahoma" panose="020B0604030504040204" pitchFamily="34" charset="0"/>
                        </a:rPr>
                        <a:t>RFP DOWNLOADING</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3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This RFP may be downloaded directly from National Treasury’s e-Tender Publication Portal at </a:t>
                      </a:r>
                      <a:r>
                        <a:rPr lang="en-GB" sz="1400"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hlinkClick r:id="rId2"/>
                        </a:rPr>
                        <a:t>www.etenders.gov.za</a:t>
                      </a:r>
                      <a:r>
                        <a:rPr lang="en-GB" sz="1400" dirty="0">
                          <a:effectLst/>
                          <a:latin typeface="Tahoma" panose="020B0604030504040204" pitchFamily="34" charset="0"/>
                          <a:ea typeface="Times New Roman" panose="02020603050405020304" pitchFamily="18" charset="0"/>
                          <a:cs typeface="Tahoma" panose="020B0604030504040204" pitchFamily="34" charset="0"/>
                        </a:rPr>
                        <a:t> free of charge.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3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To download RFP and Annexures: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300"/>
                        </a:spcBef>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Click on “Tender Opportunities”;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300"/>
                        </a:spcBef>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Select “Advertised Tenders”;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300"/>
                        </a:spcBef>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In the “Department” box, select Transnet SOC Ltd.</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Once the tender has been in the list, click on the ‘Tender documents” tab and process to download all uploaded documents.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The RFP may also be downloaded from the Transnet </a:t>
                      </a:r>
                      <a:r>
                        <a:rPr lang="en-US" sz="1400" dirty="0">
                          <a:effectLst/>
                          <a:latin typeface="Tahoma" panose="020B0604030504040204" pitchFamily="34" charset="0"/>
                          <a:ea typeface="Times New Roman" panose="02020603050405020304" pitchFamily="18" charset="0"/>
                          <a:cs typeface="Tahoma" panose="020B0604030504040204" pitchFamily="34" charset="0"/>
                        </a:rPr>
                        <a:t>Portal</a:t>
                      </a:r>
                      <a:r>
                        <a:rPr lang="en-GB" sz="1400" dirty="0">
                          <a:effectLst/>
                          <a:latin typeface="Tahoma" panose="020B0604030504040204" pitchFamily="34" charset="0"/>
                          <a:ea typeface="Times New Roman" panose="02020603050405020304" pitchFamily="18" charset="0"/>
                          <a:cs typeface="Tahoma" panose="020B0604030504040204" pitchFamily="34" charset="0"/>
                        </a:rPr>
                        <a:t> at </a:t>
                      </a:r>
                      <a:r>
                        <a:rPr lang="en-GB" sz="1400"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rPr>
                        <a:t>https://</a:t>
                      </a:r>
                      <a:r>
                        <a:rPr lang="en-GB" sz="1400"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hlinkClick r:id="rId3"/>
                        </a:rPr>
                        <a:t>transnetetenders.azurewebsites.net</a:t>
                      </a:r>
                      <a:r>
                        <a:rPr lang="en-GB" sz="1400" dirty="0">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090346"/>
                  </a:ext>
                </a:extLst>
              </a:tr>
              <a:tr h="2441452">
                <a:tc>
                  <a:txBody>
                    <a:bodyPr/>
                    <a:lstStyle/>
                    <a:p>
                      <a:pPr marL="360045" marR="0" algn="ctr">
                        <a:lnSpc>
                          <a:spcPct val="150000"/>
                        </a:lnSpc>
                        <a:spcBef>
                          <a:spcPts val="300"/>
                        </a:spcBef>
                      </a:pPr>
                      <a:r>
                        <a:rPr lang="en-GB" sz="1200" b="1" dirty="0">
                          <a:effectLst/>
                          <a:latin typeface="Tahoma" panose="020B0604030504040204" pitchFamily="34" charset="0"/>
                          <a:ea typeface="Times New Roman" panose="02020603050405020304" pitchFamily="18" charset="0"/>
                          <a:cs typeface="Tahoma" panose="020B0604030504040204" pitchFamily="34" charset="0"/>
                        </a:rPr>
                        <a:t>COMMUNICATION OF BID OUTCOME &amp; ADDENDUM/S</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Transnet will publish the outcome of this RFP on the National Treasury e-tender portal and Transnet website with 10 days after the award has been finalised</a:t>
                      </a:r>
                      <a:r>
                        <a:rPr lang="en-GB" sz="1400" dirty="0">
                          <a:effectLst/>
                          <a:latin typeface="Tahoma" panose="020B0604030504040204" pitchFamily="34" charset="0"/>
                          <a:ea typeface="Times New Roman" panose="02020603050405020304" pitchFamily="18" charset="0"/>
                          <a:cs typeface="Tahoma" panose="020B0604030504040204" pitchFamily="34" charset="0"/>
                        </a:rPr>
                        <a:t>. All unsuccessful bidders have a right to request for reasons for their bid not being successful. This requested must be directed to the contact person stated in the SBD 1 form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300"/>
                        </a:spcBef>
                      </a:pPr>
                      <a:r>
                        <a:rPr lang="en-GB" sz="1400" b="1" dirty="0">
                          <a:effectLst/>
                          <a:latin typeface="Tahoma" panose="020B0604030504040204" pitchFamily="34" charset="0"/>
                          <a:ea typeface="Times New Roman" panose="02020603050405020304" pitchFamily="18" charset="0"/>
                          <a:cs typeface="Tahoma" panose="020B0604030504040204" pitchFamily="34" charset="0"/>
                        </a:rPr>
                        <a:t>Any addenda to the RFP or clarifications will be published on the e-tender portal and Transnet website</a:t>
                      </a:r>
                      <a:r>
                        <a:rPr lang="en-GB" sz="1400" dirty="0">
                          <a:effectLst/>
                          <a:latin typeface="Tahoma" panose="020B0604030504040204" pitchFamily="34" charset="0"/>
                          <a:ea typeface="Times New Roman" panose="02020603050405020304" pitchFamily="18" charset="0"/>
                          <a:cs typeface="Tahoma" panose="020B0604030504040204" pitchFamily="34" charset="0"/>
                        </a:rPr>
                        <a:t>. </a:t>
                      </a:r>
                      <a:r>
                        <a:rPr lang="en-GB" sz="1400" b="1" dirty="0">
                          <a:effectLst/>
                          <a:latin typeface="Tahoma" panose="020B0604030504040204" pitchFamily="34" charset="0"/>
                          <a:ea typeface="Times New Roman" panose="02020603050405020304" pitchFamily="18" charset="0"/>
                          <a:cs typeface="Tahoma" panose="020B0604030504040204" pitchFamily="34" charset="0"/>
                        </a:rPr>
                        <a:t>Bidders are required to check the e-tender portal or Transnet website prior to finalising their bid submissions for any changes or clarifications to the RFP</a:t>
                      </a:r>
                      <a:r>
                        <a:rPr lang="en-GB" sz="1400" dirty="0">
                          <a:effectLst/>
                          <a:latin typeface="Tahoma" panose="020B0604030504040204" pitchFamily="34" charset="0"/>
                          <a:ea typeface="Times New Roman" panose="02020603050405020304" pitchFamily="18" charset="0"/>
                          <a:cs typeface="Tahoma" panose="020B0604030504040204" pitchFamily="34" charset="0"/>
                        </a:rPr>
                        <a: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300"/>
                        </a:spcBef>
                      </a:pPr>
                      <a:r>
                        <a:rPr lang="en-ZA" sz="1400" dirty="0">
                          <a:effectLst/>
                          <a:latin typeface="Tahoma" panose="020B0604030504040204" pitchFamily="34" charset="0"/>
                          <a:ea typeface="Times New Roman" panose="02020603050405020304" pitchFamily="18" charset="0"/>
                          <a:cs typeface="Tahoma" panose="020B0604030504040204" pitchFamily="34" charset="0"/>
                        </a:rPr>
                        <a:t>Transnet will not be held liable if Bidders do not receive the latest information regarding this RFP with the possible consequence of either being disadvantaged or disqualified as a result thereof.</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282803"/>
                  </a:ext>
                </a:extLst>
              </a:tr>
            </a:tbl>
          </a:graphicData>
        </a:graphic>
      </p:graphicFrame>
    </p:spTree>
    <p:extLst>
      <p:ext uri="{BB962C8B-B14F-4D97-AF65-F5344CB8AC3E}">
        <p14:creationId xmlns:p14="http://schemas.microsoft.com/office/powerpoint/2010/main" val="120414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45BA-A384-21AB-7615-E768D2794CF5}"/>
              </a:ext>
            </a:extLst>
          </p:cNvPr>
          <p:cNvSpPr>
            <a:spLocks noGrp="1"/>
          </p:cNvSpPr>
          <p:nvPr>
            <p:ph type="title"/>
          </p:nvPr>
        </p:nvSpPr>
        <p:spPr>
          <a:xfrm>
            <a:off x="283474" y="249922"/>
            <a:ext cx="10079725" cy="461665"/>
          </a:xfrm>
        </p:spPr>
        <p:txBody>
          <a:bodyPr/>
          <a:lstStyle/>
          <a:p>
            <a:r>
              <a:rPr lang="en-GB" sz="2400" b="1" dirty="0">
                <a:effectLst/>
                <a:latin typeface="Tahoma" panose="020B0604030504040204" pitchFamily="34" charset="0"/>
                <a:ea typeface="Times New Roman" panose="02020603050405020304" pitchFamily="18" charset="0"/>
                <a:cs typeface="Tahoma" panose="020B0604030504040204" pitchFamily="34" charset="0"/>
              </a:rPr>
              <a:t>SECTION 2:</a:t>
            </a:r>
            <a:endParaRPr lang="en-US" dirty="0"/>
          </a:p>
        </p:txBody>
      </p:sp>
      <p:sp>
        <p:nvSpPr>
          <p:cNvPr id="3" name="Text Placeholder 2">
            <a:extLst>
              <a:ext uri="{FF2B5EF4-FFF2-40B4-BE49-F238E27FC236}">
                <a16:creationId xmlns:a16="http://schemas.microsoft.com/office/drawing/2014/main" id="{0B7C7BF1-CA72-F81E-5B28-BB69DED579BB}"/>
              </a:ext>
            </a:extLst>
          </p:cNvPr>
          <p:cNvSpPr>
            <a:spLocks noGrp="1"/>
          </p:cNvSpPr>
          <p:nvPr>
            <p:ph type="body" sz="quarter" idx="16"/>
          </p:nvPr>
        </p:nvSpPr>
        <p:spPr>
          <a:xfrm>
            <a:off x="1031836" y="748299"/>
            <a:ext cx="5064164" cy="378681"/>
          </a:xfrm>
        </p:spPr>
        <p:txBody>
          <a:bodyPr/>
          <a:lstStyle/>
          <a:p>
            <a:r>
              <a:rPr lang="en-GB" sz="1600" b="1" kern="1600" cap="all" dirty="0">
                <a:effectLst/>
                <a:latin typeface="Tahoma" panose="020B0604030504040204" pitchFamily="34" charset="0"/>
                <a:cs typeface="Tahoma" panose="020B0604030504040204" pitchFamily="34" charset="0"/>
              </a:rPr>
              <a:t>PROPOSAL SUBMISSION</a:t>
            </a:r>
            <a:endParaRPr lang="en-US" sz="1600" b="1" kern="1600" cap="all" dirty="0">
              <a:effectLst/>
              <a:latin typeface="Tahoma" panose="020B060403050404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727CA119-60DE-D2A4-BE0B-6D21E9E8FD01}"/>
              </a:ext>
            </a:extLst>
          </p:cNvPr>
          <p:cNvSpPr txBox="1"/>
          <p:nvPr/>
        </p:nvSpPr>
        <p:spPr>
          <a:xfrm>
            <a:off x="508000" y="1256145"/>
            <a:ext cx="10788073" cy="4634282"/>
          </a:xfrm>
          <a:prstGeom prst="rect">
            <a:avLst/>
          </a:prstGeom>
          <a:noFill/>
        </p:spPr>
        <p:txBody>
          <a:bodyPr wrap="square">
            <a:spAutoFit/>
          </a:bodyPr>
          <a:lstStyle/>
          <a:p>
            <a:pPr marL="342900" marR="0" lvl="0" indent="-342900">
              <a:lnSpc>
                <a:spcPct val="150000"/>
              </a:lnSpc>
              <a:spcBef>
                <a:spcPts val="1200"/>
              </a:spcBef>
              <a:buFont typeface="+mj-lt"/>
              <a:buAutoNum type="arabicPeriod"/>
              <a:tabLst>
                <a:tab pos="360045" algn="l"/>
              </a:tabLst>
            </a:pPr>
            <a:r>
              <a:rPr lang="en-GB" sz="1400" b="1" kern="1600" cap="all" dirty="0">
                <a:effectLst/>
                <a:latin typeface="Tahoma" panose="020B0604030504040204" pitchFamily="34" charset="0"/>
                <a:cs typeface="Tahoma" panose="020B0604030504040204" pitchFamily="34" charset="0"/>
              </a:rPr>
              <a:t>PROPOSAL SUBMISSION</a:t>
            </a:r>
            <a:endParaRPr lang="en-US" sz="1400" b="1" kern="1600" cap="all" dirty="0">
              <a:effectLst/>
              <a:latin typeface="Tahoma" panose="020B0604030504040204" pitchFamily="34" charset="0"/>
              <a:cs typeface="Times New Roman" panose="02020603050405020304" pitchFamily="18" charset="0"/>
            </a:endParaRPr>
          </a:p>
          <a:p>
            <a:pPr marL="360045" marR="0" algn="just">
              <a:lnSpc>
                <a:spcPct val="150000"/>
              </a:lnSpc>
              <a:spcBef>
                <a:spcPts val="6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Transnet has implemented a</a:t>
            </a:r>
            <a:r>
              <a:rPr lang="en-US" sz="14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new electronic tender submission system, the e-Tender Submission Portal,</a:t>
            </a:r>
            <a:r>
              <a:rPr lang="en-US" sz="1400" dirty="0">
                <a:effectLst/>
                <a:latin typeface="Tahoma" panose="020B0604030504040204" pitchFamily="34" charset="0"/>
                <a:ea typeface="Times New Roman" panose="02020603050405020304" pitchFamily="18" charset="0"/>
                <a:cs typeface="Tahoma" panose="020B0604030504040204" pitchFamily="34" charset="0"/>
              </a:rPr>
              <a:t> </a:t>
            </a:r>
            <a:r>
              <a:rPr lang="en-US" sz="14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 line with the overall Transnet digitalization strategy</a:t>
            </a:r>
            <a:r>
              <a:rPr lang="en-US" sz="1400" dirty="0">
                <a:effectLst/>
                <a:latin typeface="Tahoma" panose="020B0604030504040204" pitchFamily="34" charset="0"/>
                <a:ea typeface="Times New Roman" panose="02020603050405020304" pitchFamily="18" charset="0"/>
                <a:cs typeface="Tahoma" panose="020B0604030504040204" pitchFamily="34" charset="0"/>
              </a:rPr>
              <a:t> </a:t>
            </a:r>
            <a:r>
              <a:rPr lang="en-GB" sz="1400" dirty="0">
                <a:effectLst/>
                <a:latin typeface="Tahoma" panose="020B0604030504040204" pitchFamily="34" charset="0"/>
                <a:ea typeface="Times New Roman" panose="02020603050405020304" pitchFamily="18" charset="0"/>
                <a:cs typeface="Tahoma" panose="020B0604030504040204" pitchFamily="34" charset="0"/>
              </a:rPr>
              <a:t>where suppliers can view advertised tenders, register their information, log their intent to respond to bids and upload their bid proposals/responses on to the system.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buFont typeface="+mj-lt"/>
              <a:buAutoNum type="alphaLcParenR"/>
            </a:pPr>
            <a:r>
              <a:rPr lang="en-ZA" sz="1400" dirty="0">
                <a:effectLst/>
                <a:latin typeface="Tahoma" panose="020B0604030504040204" pitchFamily="34" charset="0"/>
                <a:ea typeface="Times New Roman" panose="02020603050405020304" pitchFamily="18" charset="0"/>
                <a:cs typeface="Tahoma" panose="020B0604030504040204" pitchFamily="34" charset="0"/>
              </a:rPr>
              <a:t>The Transnet </a:t>
            </a:r>
            <a:r>
              <a:rPr lang="en-US" sz="14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e-Tender Submission Portal</a:t>
            </a:r>
            <a:r>
              <a:rPr lang="en-US" sz="1400" dirty="0">
                <a:effectLst/>
                <a:latin typeface="Tahoma" panose="020B0604030504040204" pitchFamily="34" charset="0"/>
                <a:ea typeface="Times New Roman" panose="02020603050405020304" pitchFamily="18" charset="0"/>
                <a:cs typeface="Tahoma" panose="020B0604030504040204" pitchFamily="34" charset="0"/>
              </a:rPr>
              <a:t> </a:t>
            </a:r>
            <a:r>
              <a:rPr lang="en-ZA" sz="1400" dirty="0">
                <a:effectLst/>
                <a:latin typeface="Tahoma" panose="020B0604030504040204" pitchFamily="34" charset="0"/>
                <a:ea typeface="Times New Roman" panose="02020603050405020304" pitchFamily="18" charset="0"/>
                <a:cs typeface="Tahoma" panose="020B0604030504040204" pitchFamily="34" charset="0"/>
              </a:rPr>
              <a:t>can be accessed as follows: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600"/>
              </a:spcBef>
              <a:buFont typeface="+mj-lt"/>
              <a:buAutoNum type="alphaLcParenR"/>
            </a:pPr>
            <a:r>
              <a:rPr lang="en-ZA" sz="1400" dirty="0">
                <a:effectLst/>
                <a:latin typeface="Tahoma" panose="020B0604030504040204" pitchFamily="34" charset="0"/>
                <a:ea typeface="Times New Roman" panose="02020603050405020304" pitchFamily="18" charset="0"/>
                <a:cs typeface="Tahoma" panose="020B0604030504040204" pitchFamily="34" charset="0"/>
              </a:rPr>
              <a:t>Log on to the Transnet </a:t>
            </a:r>
            <a:r>
              <a:rPr lang="en-GB" sz="1400" dirty="0" err="1">
                <a:effectLst/>
                <a:latin typeface="Tahoma" panose="020B0604030504040204" pitchFamily="34" charset="0"/>
                <a:ea typeface="Times New Roman" panose="02020603050405020304" pitchFamily="18" charset="0"/>
                <a:cs typeface="Tahoma" panose="020B0604030504040204" pitchFamily="34" charset="0"/>
              </a:rPr>
              <a:t>eTenders</a:t>
            </a:r>
            <a:r>
              <a:rPr lang="en-GB" sz="1400" dirty="0">
                <a:effectLst/>
                <a:latin typeface="Tahoma" panose="020B0604030504040204" pitchFamily="34" charset="0"/>
                <a:ea typeface="Times New Roman" panose="02020603050405020304" pitchFamily="18" charset="0"/>
                <a:cs typeface="Tahoma" panose="020B0604030504040204" pitchFamily="34" charset="0"/>
              </a:rPr>
              <a:t> management platform</a:t>
            </a:r>
            <a:r>
              <a:rPr lang="en-ZA" sz="1400" dirty="0">
                <a:effectLst/>
                <a:latin typeface="Tahoma" panose="020B0604030504040204" pitchFamily="34" charset="0"/>
                <a:ea typeface="Times New Roman" panose="02020603050405020304" pitchFamily="18" charset="0"/>
                <a:cs typeface="Tahoma" panose="020B0604030504040204" pitchFamily="34" charset="0"/>
              </a:rPr>
              <a:t> website/</a:t>
            </a:r>
            <a:r>
              <a:rPr lang="en-US" sz="1400" dirty="0">
                <a:effectLst/>
                <a:latin typeface="Tahoma" panose="020B0604030504040204" pitchFamily="34" charset="0"/>
                <a:ea typeface="Times New Roman" panose="02020603050405020304" pitchFamily="18" charset="0"/>
                <a:cs typeface="Tahoma" panose="020B0604030504040204" pitchFamily="34" charset="0"/>
              </a:rPr>
              <a:t> Portal</a:t>
            </a:r>
            <a:r>
              <a:rPr lang="en-ZA" sz="1400" dirty="0">
                <a:effectLst/>
                <a:latin typeface="Tahoma" panose="020B0604030504040204" pitchFamily="34" charset="0"/>
                <a:ea typeface="Times New Roman" panose="02020603050405020304" pitchFamily="18" charset="0"/>
                <a:cs typeface="Tahoma" panose="020B0604030504040204" pitchFamily="34" charset="0"/>
              </a:rPr>
              <a:t> (</a:t>
            </a:r>
            <a:r>
              <a:rPr lang="en-GB" sz="1400"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hlinkClick r:id="rId2"/>
              </a:rPr>
              <a:t>transnetetenders.azurewebsites.net</a:t>
            </a:r>
            <a:r>
              <a:rPr lang="en-GB" sz="1400"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600"/>
              </a:spcBef>
              <a:buFont typeface="+mj-lt"/>
              <a:buAutoNum type="alphaLcParenR"/>
            </a:pPr>
            <a:r>
              <a:rPr lang="en-GB" sz="1400" dirty="0">
                <a:effectLst/>
                <a:latin typeface="Tahoma" panose="020B0604030504040204" pitchFamily="34" charset="0"/>
                <a:ea typeface="Times New Roman" panose="02020603050405020304" pitchFamily="18" charset="0"/>
                <a:cs typeface="Tahoma" panose="020B0604030504040204" pitchFamily="34" charset="0"/>
              </a:rPr>
              <a:t>Respondents are to submit bid documents by uploading them onto the Transnet system against each tender selected. </a:t>
            </a:r>
            <a:r>
              <a:rPr lang="en-GB" sz="1400" b="1" dirty="0">
                <a:effectLst/>
                <a:latin typeface="Tahoma" panose="020B0604030504040204" pitchFamily="34" charset="0"/>
                <a:ea typeface="Times New Roman" panose="02020603050405020304" pitchFamily="18" charset="0"/>
                <a:cs typeface="Tahoma" panose="020B0604030504040204" pitchFamily="34" charset="0"/>
              </a:rPr>
              <a:t>A Bidder can upload 30mb per upload and multiple uploads are permitted</a:t>
            </a:r>
            <a:r>
              <a:rPr lang="en-GB" sz="1400" dirty="0">
                <a:effectLst/>
                <a:latin typeface="Tahoma" panose="020B0604030504040204" pitchFamily="34" charset="0"/>
                <a:ea typeface="Times New Roman" panose="02020603050405020304" pitchFamily="18" charset="0"/>
                <a:cs typeface="Tahoma" panose="020B0604030504040204" pitchFamily="34" charset="0"/>
              </a:rPr>
              <a: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600"/>
              </a:spcBef>
              <a:buFont typeface="+mj-lt"/>
              <a:buAutoNum type="alphaLcParenR"/>
            </a:pPr>
            <a:r>
              <a:rPr lang="en-GB" sz="1400" dirty="0">
                <a:effectLst/>
                <a:latin typeface="Tahoma" panose="020B0604030504040204" pitchFamily="34" charset="0"/>
                <a:ea typeface="Times New Roman" panose="02020603050405020304" pitchFamily="18" charset="0"/>
                <a:cs typeface="Tahoma" panose="020B0604030504040204" pitchFamily="34" charset="0"/>
              </a:rPr>
              <a:t>Bidders should ensure that electronic bid </a:t>
            </a:r>
            <a:r>
              <a:rPr lang="en-GB" sz="1400" b="1" dirty="0">
                <a:effectLst/>
                <a:latin typeface="Tahoma" panose="020B0604030504040204" pitchFamily="34" charset="0"/>
                <a:ea typeface="Times New Roman" panose="02020603050405020304" pitchFamily="18" charset="0"/>
                <a:cs typeface="Tahoma" panose="020B0604030504040204" pitchFamily="34" charset="0"/>
              </a:rPr>
              <a:t>submissions are submitted at least a day before the closing date and bidders should not wait for the last hour before the deadline to submit</a:t>
            </a:r>
            <a:r>
              <a:rPr lang="en-GB" sz="1400" dirty="0">
                <a:effectLst/>
                <a:latin typeface="Tahoma" panose="020B0604030504040204" pitchFamily="34" charset="0"/>
                <a:ea typeface="Times New Roman" panose="02020603050405020304" pitchFamily="18" charset="0"/>
                <a:cs typeface="Tahoma" panose="020B0604030504040204" pitchFamily="34" charset="0"/>
              </a:rPr>
              <a:t>. This is to enable them to timeously address issues which they may encounter due to internet speed, bandwidth or the size of the number of uploads being submitted. </a:t>
            </a:r>
            <a:r>
              <a:rPr lang="en-GB" sz="1400" b="1" dirty="0">
                <a:effectLst/>
                <a:latin typeface="Tahoma" panose="020B0604030504040204" pitchFamily="34" charset="0"/>
                <a:ea typeface="Times New Roman" panose="02020603050405020304" pitchFamily="18" charset="0"/>
                <a:cs typeface="Tahoma" panose="020B0604030504040204" pitchFamily="34" charset="0"/>
              </a:rPr>
              <a:t>Transnet will not be held liable for any challenges experienced by bidders as a result of their own technical challenges</a:t>
            </a:r>
            <a:r>
              <a:rPr lang="en-GB" sz="1400" dirty="0">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buFont typeface="+mj-lt"/>
              <a:buAutoNum type="alphaLcParenR"/>
            </a:pPr>
            <a:r>
              <a:rPr lang="en-GB" sz="1400" dirty="0">
                <a:effectLst/>
                <a:latin typeface="Tahoma" panose="020B0604030504040204" pitchFamily="34" charset="0"/>
                <a:ea typeface="Times New Roman" panose="02020603050405020304" pitchFamily="18" charset="0"/>
                <a:cs typeface="Tahoma" panose="020B0604030504040204" pitchFamily="34" charset="0"/>
              </a:rPr>
              <a:t>No late submissions will be accepted.</a:t>
            </a:r>
            <a:r>
              <a:rPr lang="en-GB" sz="1400" dirty="0">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99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489E-2364-2333-1558-2B8132010008}"/>
              </a:ext>
            </a:extLst>
          </p:cNvPr>
          <p:cNvSpPr>
            <a:spLocks noGrp="1"/>
          </p:cNvSpPr>
          <p:nvPr>
            <p:ph type="title"/>
          </p:nvPr>
        </p:nvSpPr>
        <p:spPr>
          <a:xfrm>
            <a:off x="283474" y="249922"/>
            <a:ext cx="10079725" cy="461665"/>
          </a:xfrm>
        </p:spPr>
        <p:txBody>
          <a:bodyPr/>
          <a:lstStyle/>
          <a:p>
            <a:r>
              <a:rPr lang="en-GB" sz="2400" b="1" dirty="0">
                <a:effectLst/>
                <a:latin typeface="Tahoma" panose="020B0604030504040204" pitchFamily="34" charset="0"/>
                <a:ea typeface="Times New Roman" panose="02020603050405020304" pitchFamily="18" charset="0"/>
                <a:cs typeface="Tahoma" panose="020B0604030504040204" pitchFamily="34" charset="0"/>
              </a:rPr>
              <a:t>SECTION 2</a:t>
            </a:r>
            <a:endParaRPr lang="en-US" dirty="0"/>
          </a:p>
        </p:txBody>
      </p:sp>
      <p:sp>
        <p:nvSpPr>
          <p:cNvPr id="3" name="Text Placeholder 2">
            <a:extLst>
              <a:ext uri="{FF2B5EF4-FFF2-40B4-BE49-F238E27FC236}">
                <a16:creationId xmlns:a16="http://schemas.microsoft.com/office/drawing/2014/main" id="{D031BDCF-B7E0-0068-8F47-D1F569A3B248}"/>
              </a:ext>
            </a:extLst>
          </p:cNvPr>
          <p:cNvSpPr>
            <a:spLocks noGrp="1"/>
          </p:cNvSpPr>
          <p:nvPr>
            <p:ph type="body" sz="quarter" idx="16"/>
          </p:nvPr>
        </p:nvSpPr>
        <p:spPr/>
        <p:txBody>
          <a:bodyPr/>
          <a:lstStyle/>
          <a:p>
            <a:endParaRPr lang="en-US"/>
          </a:p>
        </p:txBody>
      </p:sp>
      <p:sp>
        <p:nvSpPr>
          <p:cNvPr id="5" name="TextBox 4">
            <a:extLst>
              <a:ext uri="{FF2B5EF4-FFF2-40B4-BE49-F238E27FC236}">
                <a16:creationId xmlns:a16="http://schemas.microsoft.com/office/drawing/2014/main" id="{A27261DD-F148-FBF9-7FE8-51C501AAF507}"/>
              </a:ext>
            </a:extLst>
          </p:cNvPr>
          <p:cNvSpPr txBox="1"/>
          <p:nvPr/>
        </p:nvSpPr>
        <p:spPr>
          <a:xfrm>
            <a:off x="646545" y="1745673"/>
            <a:ext cx="10233891" cy="3395481"/>
          </a:xfrm>
          <a:prstGeom prst="rect">
            <a:avLst/>
          </a:prstGeom>
          <a:noFill/>
        </p:spPr>
        <p:txBody>
          <a:bodyPr wrap="square">
            <a:spAutoFit/>
          </a:bodyPr>
          <a:lstStyle/>
          <a:p>
            <a:pPr marL="342900" marR="0" lvl="0" indent="-342900" algn="just" defTabSz="457200" rtl="0" eaLnBrk="1" fontAlgn="auto" latinLnBrk="0" hangingPunct="1">
              <a:lnSpc>
                <a:spcPct val="150000"/>
              </a:lnSpc>
              <a:spcBef>
                <a:spcPts val="300"/>
              </a:spcBef>
              <a:spcAft>
                <a:spcPts val="0"/>
              </a:spcAft>
              <a:buClrTx/>
              <a:buSzTx/>
              <a:buFont typeface="+mj-lt"/>
              <a:buAutoNum type="alphaLcParenR" startAt="10"/>
              <a:tabLst/>
              <a:defRPr/>
            </a:pPr>
            <a:r>
              <a:rPr kumimoji="0" lang="en-GB" sz="14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Each company must register its own profile using its company details </a:t>
            </a:r>
            <a:r>
              <a:rPr kumimoji="0" lang="en-GB"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and use the corresponding registered profile to log an intent to bid as well as submitting any bid.</a:t>
            </a: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50000"/>
              </a:lnSpc>
              <a:spcBef>
                <a:spcPts val="300"/>
              </a:spcBef>
              <a:spcAft>
                <a:spcPts val="0"/>
              </a:spcAft>
              <a:buClrTx/>
              <a:buSzTx/>
              <a:buFont typeface="+mj-lt"/>
              <a:buAutoNum type="alphaLcParenR" startAt="10"/>
              <a:tabLst/>
              <a:defRPr/>
            </a:pPr>
            <a:r>
              <a:rPr kumimoji="0" lang="en-GB" sz="1400" b="0" i="0" u="sng" strike="noStrike" kern="120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Tahoma" panose="020B0604030504040204" pitchFamily="34" charset="0"/>
              </a:rPr>
              <a:t>Transnet will not accept a bid or will disqualify a bidder who submits a bid in the Transnet e-tender submission through another bidders’/Company’s profile</a:t>
            </a:r>
            <a:r>
              <a:rPr kumimoji="0" lang="en-GB"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 </a:t>
            </a:r>
            <a:r>
              <a:rPr kumimoji="0" lang="en-GB" sz="1400" b="0" i="0" u="none" strike="noStrike" kern="120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Tahoma" panose="020B0604030504040204" pitchFamily="34" charset="0"/>
              </a:rPr>
              <a:t>In other words, each bidder must register the intent to bid and submit its bid through its own profile under the same company name that will eventually bid for the tender. No company shall submit a bid on behalf of another company regardless of the company being a subsidiary or holding company</a:t>
            </a:r>
            <a:r>
              <a:rPr kumimoji="0" lang="en-GB"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a:t>
            </a: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50000"/>
              </a:lnSpc>
              <a:spcBef>
                <a:spcPts val="300"/>
              </a:spcBef>
              <a:spcAft>
                <a:spcPts val="0"/>
              </a:spcAft>
              <a:buClrTx/>
              <a:buSzTx/>
              <a:buFont typeface="+mj-lt"/>
              <a:buAutoNum type="alphaLcParenR" startAt="10"/>
              <a:tabLst/>
              <a:defRPr/>
            </a:pPr>
            <a:r>
              <a:rPr kumimoji="0" lang="en-GB"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In case of a Joint Venture, any of the parties/companies to the Joint Venture may use its registered profile to submit a bid on behalf of the Joint Venture.</a:t>
            </a: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50000"/>
              </a:lnSpc>
              <a:spcBef>
                <a:spcPts val="300"/>
              </a:spcBef>
              <a:spcAft>
                <a:spcPts val="0"/>
              </a:spcAft>
              <a:buClrTx/>
              <a:buSzTx/>
              <a:buFont typeface="+mj-lt"/>
              <a:buAutoNum type="alphaLcParenR" startAt="10"/>
              <a:tabLst/>
              <a:defRPr/>
            </a:pPr>
            <a:r>
              <a:rPr lang="en-GB" sz="1400" dirty="0">
                <a:effectLst/>
                <a:latin typeface="Tahoma" panose="020B0604030504040204" pitchFamily="34" charset="0"/>
                <a:ea typeface="Times New Roman" panose="02020603050405020304" pitchFamily="18" charset="0"/>
                <a:cs typeface="Tahoma" panose="020B0604030504040204" pitchFamily="34" charset="0"/>
              </a:rPr>
              <a:t>The bidder guide can be found on the Transnet Portal transnetetenders.azurewebsites.net</a:t>
            </a:r>
            <a:r>
              <a:rPr lang="en-GB" sz="1400" dirty="0">
                <a:latin typeface="Tahoma" panose="020B0604030504040204" pitchFamily="34" charset="0"/>
                <a:ea typeface="Times New Roman" panose="02020603050405020304" pitchFamily="18" charset="0"/>
                <a:cs typeface="Tahoma" panose="020B0604030504040204" pitchFamily="34" charset="0"/>
              </a:rPr>
              <a:t> and it is also attached as </a:t>
            </a:r>
            <a:r>
              <a:rPr lang="en-GB" sz="1400" b="1" dirty="0">
                <a:latin typeface="Tahoma" panose="020B0604030504040204" pitchFamily="34" charset="0"/>
                <a:ea typeface="Times New Roman" panose="02020603050405020304" pitchFamily="18" charset="0"/>
                <a:cs typeface="Tahoma" panose="020B0604030504040204" pitchFamily="34" charset="0"/>
              </a:rPr>
              <a:t>ANNEXURE H </a:t>
            </a:r>
            <a:r>
              <a:rPr lang="en-GB" sz="1400" dirty="0">
                <a:latin typeface="Tahoma" panose="020B0604030504040204" pitchFamily="34" charset="0"/>
                <a:ea typeface="Times New Roman" panose="02020603050405020304" pitchFamily="18" charset="0"/>
                <a:cs typeface="Tahoma" panose="020B0604030504040204" pitchFamily="34" charset="0"/>
              </a:rPr>
              <a:t>of the RFP</a:t>
            </a: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4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3A04-9428-0B99-7D07-AEF1FADC2EC2}"/>
              </a:ext>
            </a:extLst>
          </p:cNvPr>
          <p:cNvSpPr>
            <a:spLocks noGrp="1"/>
          </p:cNvSpPr>
          <p:nvPr>
            <p:ph type="title"/>
          </p:nvPr>
        </p:nvSpPr>
        <p:spPr>
          <a:xfrm>
            <a:off x="283474" y="249922"/>
            <a:ext cx="10079725" cy="461665"/>
          </a:xfrm>
        </p:spPr>
        <p:txBody>
          <a:bodyPr/>
          <a:lstStyle/>
          <a:p>
            <a:r>
              <a:rPr lang="en-GB" sz="2400" b="1" dirty="0">
                <a:effectLst/>
                <a:latin typeface="Tahoma" panose="020B0604030504040204" pitchFamily="34" charset="0"/>
                <a:ea typeface="Times New Roman" panose="02020603050405020304" pitchFamily="18" charset="0"/>
                <a:cs typeface="Tahoma" panose="020B0604030504040204" pitchFamily="34" charset="0"/>
              </a:rPr>
              <a:t>SECTION 2</a:t>
            </a:r>
            <a:endParaRPr lang="en-US" dirty="0"/>
          </a:p>
        </p:txBody>
      </p:sp>
      <p:sp>
        <p:nvSpPr>
          <p:cNvPr id="3" name="Text Placeholder 2">
            <a:extLst>
              <a:ext uri="{FF2B5EF4-FFF2-40B4-BE49-F238E27FC236}">
                <a16:creationId xmlns:a16="http://schemas.microsoft.com/office/drawing/2014/main" id="{DD7D7650-F38F-32DB-13FA-DC554CE36AC5}"/>
              </a:ext>
            </a:extLst>
          </p:cNvPr>
          <p:cNvSpPr>
            <a:spLocks noGrp="1"/>
          </p:cNvSpPr>
          <p:nvPr>
            <p:ph type="body" sz="quarter" idx="16"/>
          </p:nvPr>
        </p:nvSpPr>
        <p:spPr/>
        <p:txBody>
          <a:bodyPr/>
          <a:lstStyle/>
          <a:p>
            <a:r>
              <a:rPr lang="en-GB" sz="1600" b="1" kern="1600" cap="all" dirty="0">
                <a:effectLst/>
                <a:latin typeface="Tahoma" panose="020B0604030504040204" pitchFamily="34" charset="0"/>
                <a:cs typeface="Tahoma" panose="020B0604030504040204" pitchFamily="34" charset="0"/>
              </a:rPr>
              <a:t>RFP INSTRUCTIONS </a:t>
            </a:r>
            <a:endParaRPr lang="en-US" sz="1600" b="1" kern="1600" cap="all" dirty="0">
              <a:effectLst/>
              <a:latin typeface="Tahoma" panose="020B060403050404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A85ABE90-C96B-D57A-DE01-49E5D1B97BBC}"/>
              </a:ext>
            </a:extLst>
          </p:cNvPr>
          <p:cNvSpPr txBox="1"/>
          <p:nvPr/>
        </p:nvSpPr>
        <p:spPr>
          <a:xfrm>
            <a:off x="665017" y="1241419"/>
            <a:ext cx="10280073" cy="5680722"/>
          </a:xfrm>
          <a:prstGeom prst="rect">
            <a:avLst/>
          </a:prstGeom>
          <a:noFill/>
        </p:spPr>
        <p:txBody>
          <a:bodyPr wrap="square">
            <a:spAutoFit/>
          </a:bodyPr>
          <a:lstStyle/>
          <a:p>
            <a:pPr marL="342900" marR="0" lvl="0" indent="-342900" algn="just">
              <a:lnSpc>
                <a:spcPct val="150000"/>
              </a:lnSpc>
              <a:spcBef>
                <a:spcPts val="1200"/>
              </a:spcBef>
              <a:buFont typeface="+mj-lt"/>
              <a:buAutoNum type="arabicPeriod"/>
              <a:tabLst>
                <a:tab pos="360045" algn="l"/>
              </a:tabLst>
            </a:pPr>
            <a:r>
              <a:rPr lang="en-GB" sz="1400" b="1" kern="1600" cap="all" dirty="0">
                <a:effectLst/>
                <a:latin typeface="Tahoma" panose="020B0604030504040204" pitchFamily="34" charset="0"/>
                <a:cs typeface="Tahoma" panose="020B0604030504040204" pitchFamily="34" charset="0"/>
              </a:rPr>
              <a:t>RFP INSTRUCTIONS </a:t>
            </a:r>
            <a:endParaRPr lang="en-US" sz="1400" b="1" kern="1600" cap="all"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090" algn="l"/>
              </a:tabLst>
            </a:pPr>
            <a:r>
              <a:rPr lang="en-GB" sz="1400" kern="1600" dirty="0">
                <a:effectLst/>
                <a:latin typeface="Tahoma" panose="020B0604030504040204" pitchFamily="34" charset="0"/>
                <a:cs typeface="Tahoma" panose="020B0604030504040204" pitchFamily="34" charset="0"/>
              </a:rPr>
              <a:t>Please </a:t>
            </a:r>
            <a:r>
              <a:rPr lang="en-GB" sz="1400" b="1" kern="1600" dirty="0">
                <a:effectLst/>
                <a:latin typeface="Tahoma" panose="020B0604030504040204" pitchFamily="34" charset="0"/>
                <a:cs typeface="Tahoma" panose="020B0604030504040204" pitchFamily="34" charset="0"/>
              </a:rPr>
              <a:t>sign documents </a:t>
            </a:r>
            <a:r>
              <a:rPr lang="en-GB" sz="1400" kern="1600" dirty="0">
                <a:effectLst/>
                <a:latin typeface="Tahoma" panose="020B0604030504040204" pitchFamily="34" charset="0"/>
                <a:cs typeface="Tahoma" panose="020B0604030504040204" pitchFamily="34" charset="0"/>
              </a:rPr>
              <a:t>[sign, stamp and date the bottom of each page] </a:t>
            </a:r>
            <a:r>
              <a:rPr lang="en-GB" sz="1400" b="1" kern="1600" dirty="0">
                <a:effectLst/>
                <a:latin typeface="Tahoma" panose="020B0604030504040204" pitchFamily="34" charset="0"/>
                <a:cs typeface="Tahoma" panose="020B0604030504040204" pitchFamily="34" charset="0"/>
              </a:rPr>
              <a:t>before uploading them on the system</a:t>
            </a:r>
            <a:r>
              <a:rPr lang="en-GB" sz="1400" kern="1600" dirty="0">
                <a:effectLst/>
                <a:latin typeface="Tahoma" panose="020B0604030504040204" pitchFamily="34" charset="0"/>
                <a:cs typeface="Tahoma" panose="020B0604030504040204" pitchFamily="34" charset="0"/>
              </a:rPr>
              <a:t>. The person or persons signing the submission must be </a:t>
            </a:r>
            <a:r>
              <a:rPr lang="en-GB" sz="1400" b="1" kern="1600" dirty="0">
                <a:effectLst/>
                <a:latin typeface="Tahoma" panose="020B0604030504040204" pitchFamily="34" charset="0"/>
                <a:cs typeface="Tahoma" panose="020B0604030504040204" pitchFamily="34" charset="0"/>
              </a:rPr>
              <a:t>legally authorised by the respondent to do </a:t>
            </a:r>
            <a:r>
              <a:rPr lang="en-GB" sz="1400" kern="1600" dirty="0">
                <a:effectLst/>
                <a:latin typeface="Tahoma" panose="020B0604030504040204" pitchFamily="34" charset="0"/>
                <a:cs typeface="Tahoma" panose="020B0604030504040204" pitchFamily="34" charset="0"/>
              </a:rPr>
              <a:t>so.</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090" algn="l"/>
              </a:tabLst>
            </a:pPr>
            <a:r>
              <a:rPr lang="en-GB" sz="1400" kern="1600" dirty="0">
                <a:effectLst/>
                <a:latin typeface="Tahoma" panose="020B0604030504040204" pitchFamily="34" charset="0"/>
                <a:cs typeface="Tahoma" panose="020B0604030504040204" pitchFamily="34" charset="0"/>
              </a:rPr>
              <a:t>All returnable documents tabled in the Proposal Form [</a:t>
            </a:r>
            <a:r>
              <a:rPr lang="en-GB" sz="1400" b="1" kern="1600" dirty="0">
                <a:effectLst/>
                <a:latin typeface="Tahoma" panose="020B0604030504040204" pitchFamily="34" charset="0"/>
                <a:cs typeface="Tahoma" panose="020B0604030504040204" pitchFamily="34" charset="0"/>
              </a:rPr>
              <a:t>Section 5</a:t>
            </a:r>
            <a:r>
              <a:rPr lang="en-GB" sz="1400" kern="1600" dirty="0">
                <a:effectLst/>
                <a:latin typeface="Tahoma" panose="020B0604030504040204" pitchFamily="34" charset="0"/>
                <a:cs typeface="Tahoma" panose="020B0604030504040204" pitchFamily="34" charset="0"/>
              </a:rPr>
              <a:t>] must be returned with proposals. </a:t>
            </a:r>
          </a:p>
          <a:p>
            <a:pPr marL="342900" marR="0" lvl="0" indent="-342900" algn="just">
              <a:lnSpc>
                <a:spcPct val="150000"/>
              </a:lnSpc>
              <a:spcBef>
                <a:spcPts val="1200"/>
              </a:spcBef>
              <a:buFont typeface="+mj-lt"/>
              <a:buAutoNum type="arabicPeriod"/>
              <a:tabLst>
                <a:tab pos="360045" algn="l"/>
              </a:tabLst>
            </a:pPr>
            <a:r>
              <a:rPr lang="en-GB" sz="1400" b="1" kern="1600" cap="all" dirty="0">
                <a:effectLst/>
                <a:latin typeface="Tahoma" panose="020B0604030504040204" pitchFamily="34" charset="0"/>
                <a:cs typeface="Tahoma" panose="020B0604030504040204" pitchFamily="34" charset="0"/>
              </a:rPr>
              <a:t>Joint Ventures or Consortiums </a:t>
            </a:r>
            <a:endParaRPr lang="en-US" sz="1400" b="1" kern="1600" cap="all" dirty="0">
              <a:effectLst/>
              <a:latin typeface="Tahoma" panose="020B0604030504040204" pitchFamily="34" charset="0"/>
              <a:cs typeface="Times New Roman" panose="02020603050405020304" pitchFamily="18" charset="0"/>
            </a:endParaRPr>
          </a:p>
          <a:p>
            <a:pPr algn="just">
              <a:lnSpc>
                <a:spcPct val="150000"/>
              </a:lnSpc>
            </a:pPr>
            <a:r>
              <a:rPr lang="en-GB" sz="1400" dirty="0">
                <a:effectLst/>
                <a:latin typeface="Tahoma" panose="020B0604030504040204" pitchFamily="34" charset="0"/>
                <a:ea typeface="Times New Roman" panose="02020603050405020304" pitchFamily="18" charset="0"/>
              </a:rPr>
              <a:t>Respondents who would wish to respond to this RFP as a Joint Venture [JV] or consortium with B-BBEE entities, must state their intention to do so in their RFP submission. Such Respondents must also submit a signed JV or consortium agreement between the parties clearly stating the percentage [%] split of business and the associated responsibilities of each party.</a:t>
            </a:r>
          </a:p>
          <a:p>
            <a:pPr marR="0" lvl="0">
              <a:lnSpc>
                <a:spcPct val="150000"/>
              </a:lnSpc>
              <a:spcBef>
                <a:spcPts val="1200"/>
              </a:spcBef>
              <a:tabLst>
                <a:tab pos="360045" algn="l"/>
              </a:tabLst>
            </a:pPr>
            <a:r>
              <a:rPr lang="en-GB" sz="1400" b="1" kern="1600" dirty="0">
                <a:latin typeface="Tahoma" panose="020B0604030504040204" pitchFamily="34" charset="0"/>
                <a:cs typeface="Times New Roman" panose="02020603050405020304" pitchFamily="18" charset="0"/>
              </a:rPr>
              <a:t>3</a:t>
            </a:r>
            <a:r>
              <a:rPr lang="en-GB" sz="1400" kern="1600" dirty="0">
                <a:latin typeface="Tahoma" panose="020B0604030504040204" pitchFamily="34" charset="0"/>
                <a:cs typeface="Times New Roman" panose="02020603050405020304" pitchFamily="18" charset="0"/>
              </a:rPr>
              <a:t>. </a:t>
            </a:r>
            <a:r>
              <a:rPr lang="en-GB" sz="1400" b="1" kern="1600" cap="all" dirty="0">
                <a:effectLst/>
                <a:latin typeface="Tahoma" panose="020B0604030504040204" pitchFamily="34" charset="0"/>
                <a:cs typeface="Tahoma" panose="020B0604030504040204" pitchFamily="34" charset="0"/>
              </a:rPr>
              <a:t>COMMUNICATION (Clarifications and Complaints)</a:t>
            </a:r>
            <a:endParaRPr lang="en-US" sz="1400" b="1" kern="1600" cap="all"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090" algn="l"/>
              </a:tabLst>
            </a:pPr>
            <a:r>
              <a:rPr lang="en-GB" sz="1400" kern="1600" dirty="0">
                <a:effectLst/>
                <a:latin typeface="Tahoma" panose="020B0604030504040204" pitchFamily="34" charset="0"/>
                <a:cs typeface="Tahoma" panose="020B0604030504040204" pitchFamily="34" charset="0"/>
              </a:rPr>
              <a:t>For specific queries relating to this RFP, an </a:t>
            </a:r>
            <a:r>
              <a:rPr lang="en-GB" sz="1400" b="1" kern="1600" dirty="0">
                <a:effectLst/>
                <a:latin typeface="Tahoma" panose="020B0604030504040204" pitchFamily="34" charset="0"/>
                <a:cs typeface="Tahoma" panose="020B0604030504040204" pitchFamily="34" charset="0"/>
              </a:rPr>
              <a:t>RFP Clarification Request Form should be </a:t>
            </a:r>
            <a:r>
              <a:rPr lang="en-GB" sz="1400" b="1" kern="1600" dirty="0">
                <a:solidFill>
                  <a:srgbClr val="FF0000"/>
                </a:solidFill>
                <a:effectLst/>
                <a:latin typeface="Tahoma" panose="020B0604030504040204" pitchFamily="34" charset="0"/>
                <a:cs typeface="Tahoma" panose="020B0604030504040204" pitchFamily="34" charset="0"/>
              </a:rPr>
              <a:t>submitted onto the system </a:t>
            </a:r>
            <a:r>
              <a:rPr lang="en-GB" sz="1400" b="1" kern="1600" dirty="0">
                <a:effectLst/>
                <a:latin typeface="Tahoma" panose="020B0604030504040204" pitchFamily="34" charset="0"/>
                <a:cs typeface="Tahoma" panose="020B0604030504040204" pitchFamily="34" charset="0"/>
              </a:rPr>
              <a:t>and to Simiso Maphumulo before 10:00am on 16 April 2025</a:t>
            </a:r>
            <a:r>
              <a:rPr lang="en-GB" sz="1400" kern="1600" dirty="0">
                <a:effectLst/>
                <a:latin typeface="Tahoma" panose="020B0604030504040204" pitchFamily="34" charset="0"/>
                <a:cs typeface="Tahoma" panose="020B0604030504040204" pitchFamily="34" charset="0"/>
              </a:rPr>
              <a:t>, substantially in the form set out in </a:t>
            </a:r>
            <a:r>
              <a:rPr lang="en-GB" sz="1400" b="1" kern="1600" dirty="0">
                <a:effectLst/>
                <a:latin typeface="Tahoma" panose="020B0604030504040204" pitchFamily="34" charset="0"/>
                <a:cs typeface="Tahoma" panose="020B0604030504040204" pitchFamily="34" charset="0"/>
              </a:rPr>
              <a:t>Section 8 </a:t>
            </a:r>
            <a:r>
              <a:rPr lang="en-GB" sz="1400" kern="1600" dirty="0">
                <a:effectLst/>
                <a:latin typeface="Tahoma" panose="020B0604030504040204" pitchFamily="34" charset="0"/>
                <a:cs typeface="Tahoma" panose="020B0604030504040204" pitchFamily="34" charset="0"/>
              </a:rPr>
              <a:t>hereto. In the interest of fairness and transparency, Transnet’s response to such a query will be published on the e-tender portal and Transnet website.</a:t>
            </a:r>
          </a:p>
          <a:p>
            <a:pPr marL="742950" marR="0" lvl="1" indent="-285750" algn="just">
              <a:lnSpc>
                <a:spcPct val="150000"/>
              </a:lnSpc>
              <a:spcBef>
                <a:spcPts val="300"/>
              </a:spcBef>
              <a:buFont typeface="+mj-lt"/>
              <a:buAutoNum type="arabicPeriod"/>
              <a:tabLst>
                <a:tab pos="540385" algn="l"/>
                <a:tab pos="720090" algn="l"/>
              </a:tabLst>
            </a:pPr>
            <a:r>
              <a:rPr lang="en-GB" sz="1400" dirty="0">
                <a:effectLst/>
                <a:latin typeface="Tahoma" panose="020B0604030504040204" pitchFamily="34" charset="0"/>
                <a:ea typeface="Times New Roman" panose="02020603050405020304" pitchFamily="18" charset="0"/>
              </a:rPr>
              <a:t>After the closing date of the RFP, a Respondent may only communicate with </a:t>
            </a:r>
            <a:r>
              <a:rPr lang="en-GB" sz="1400" b="1" dirty="0">
                <a:effectLst/>
                <a:latin typeface="Tahoma" panose="020B0604030504040204" pitchFamily="34" charset="0"/>
                <a:ea typeface="Times New Roman" panose="02020603050405020304" pitchFamily="18" charset="0"/>
              </a:rPr>
              <a:t>Simiso Maphumulo</a:t>
            </a:r>
            <a:r>
              <a:rPr lang="en-GB" sz="1400" dirty="0">
                <a:effectLst/>
                <a:latin typeface="Tahoma" panose="020B0604030504040204" pitchFamily="34" charset="0"/>
                <a:ea typeface="Times New Roman" panose="02020603050405020304" pitchFamily="18" charset="0"/>
              </a:rPr>
              <a:t> on email </a:t>
            </a:r>
            <a:r>
              <a:rPr lang="en-GB" sz="1400"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hlinkClick r:id="rId2"/>
              </a:rPr>
              <a:t>TNPATENDERENQUIRIESRB@TRANSNET.NET</a:t>
            </a:r>
            <a:r>
              <a:rPr lang="en-GB" sz="1400" dirty="0">
                <a:effectLst/>
                <a:latin typeface="Tahoma" panose="020B0604030504040204" pitchFamily="34" charset="0"/>
                <a:ea typeface="Times New Roman" panose="02020603050405020304" pitchFamily="18" charset="0"/>
              </a:rPr>
              <a:t> on any matter relating to its RFP Proposal</a:t>
            </a:r>
            <a:endParaRPr lang="en-US" sz="1400" kern="1600" dirty="0">
              <a:effectLst/>
              <a:latin typeface="Tahoma" panose="020B0604030504040204" pitchFamily="34" charset="0"/>
              <a:cs typeface="Times New Roman" panose="02020603050405020304" pitchFamily="18" charset="0"/>
            </a:endParaRPr>
          </a:p>
          <a:p>
            <a:pPr algn="just">
              <a:lnSpc>
                <a:spcPct val="150000"/>
              </a:lnSpc>
            </a:pPr>
            <a:endParaRPr lang="en-US" sz="1400" kern="1600" dirty="0">
              <a:effectLst/>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629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8A7F-C75B-D81A-C7C8-B22EDBCC63EF}"/>
              </a:ext>
            </a:extLst>
          </p:cNvPr>
          <p:cNvSpPr>
            <a:spLocks noGrp="1"/>
          </p:cNvSpPr>
          <p:nvPr>
            <p:ph type="title"/>
          </p:nvPr>
        </p:nvSpPr>
        <p:spPr>
          <a:xfrm>
            <a:off x="283474" y="249922"/>
            <a:ext cx="10079725" cy="461665"/>
          </a:xfrm>
        </p:spPr>
        <p:txBody>
          <a:bodyPr/>
          <a:lstStyle/>
          <a:p>
            <a:r>
              <a:rPr lang="en-GB" sz="2400" b="1" dirty="0">
                <a:effectLst/>
                <a:latin typeface="Tahoma" panose="020B0604030504040204" pitchFamily="34" charset="0"/>
                <a:ea typeface="Times New Roman" panose="02020603050405020304" pitchFamily="18" charset="0"/>
                <a:cs typeface="Tahoma" panose="020B0604030504040204" pitchFamily="34" charset="0"/>
              </a:rPr>
              <a:t>SECTION 2</a:t>
            </a:r>
            <a:endParaRPr lang="en-US" dirty="0"/>
          </a:p>
        </p:txBody>
      </p:sp>
      <p:sp>
        <p:nvSpPr>
          <p:cNvPr id="3" name="Text Placeholder 2">
            <a:extLst>
              <a:ext uri="{FF2B5EF4-FFF2-40B4-BE49-F238E27FC236}">
                <a16:creationId xmlns:a16="http://schemas.microsoft.com/office/drawing/2014/main" id="{9EFDEC42-CDD3-E45B-B195-313EE1343D22}"/>
              </a:ext>
            </a:extLst>
          </p:cNvPr>
          <p:cNvSpPr>
            <a:spLocks noGrp="1"/>
          </p:cNvSpPr>
          <p:nvPr>
            <p:ph type="body" sz="quarter" idx="16"/>
          </p:nvPr>
        </p:nvSpPr>
        <p:spPr/>
        <p:txBody>
          <a:bodyPr/>
          <a:lstStyle/>
          <a:p>
            <a:r>
              <a:rPr lang="en-GB" sz="1800" b="1" kern="1600" cap="all" dirty="0">
                <a:effectLst/>
                <a:latin typeface="Tahoma" panose="020B0604030504040204" pitchFamily="34" charset="0"/>
                <a:cs typeface="Tahoma" panose="020B0604030504040204" pitchFamily="34" charset="0"/>
              </a:rPr>
              <a:t>DISCLAIMERS</a:t>
            </a:r>
            <a:endParaRPr lang="en-US" sz="1800" b="1" kern="1600" cap="all" dirty="0">
              <a:effectLst/>
              <a:latin typeface="Tahoma" panose="020B060403050404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C4984644-CE32-CA50-F760-75C04D8D76C5}"/>
              </a:ext>
            </a:extLst>
          </p:cNvPr>
          <p:cNvSpPr txBox="1"/>
          <p:nvPr/>
        </p:nvSpPr>
        <p:spPr>
          <a:xfrm>
            <a:off x="283475" y="1653309"/>
            <a:ext cx="10633908" cy="3795591"/>
          </a:xfrm>
          <a:prstGeom prst="rect">
            <a:avLst/>
          </a:prstGeom>
          <a:noFill/>
        </p:spPr>
        <p:txBody>
          <a:bodyPr wrap="square">
            <a:spAutoFit/>
          </a:bodyPr>
          <a:lstStyle/>
          <a:p>
            <a:pPr marL="360045" marR="0" algn="just">
              <a:lnSpc>
                <a:spcPct val="150000"/>
              </a:lnSpc>
              <a:spcBef>
                <a:spcPts val="600"/>
              </a:spcBef>
            </a:pPr>
            <a:r>
              <a:rPr lang="en-GB" sz="1400" dirty="0">
                <a:effectLst/>
                <a:latin typeface="Tahoma" panose="020B0604030504040204" pitchFamily="34" charset="0"/>
                <a:ea typeface="Times New Roman" panose="02020603050405020304" pitchFamily="18" charset="0"/>
                <a:cs typeface="Tahoma" panose="020B0604030504040204" pitchFamily="34" charset="0"/>
              </a:rPr>
              <a:t>Respondents are hereby advised that Transnet is not committed to any course of action as a result of its issuance of this RFP and/or its receipt of Proposals. In particular, please note that Transnet reserves the right to:</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Lst>
            </a:pPr>
            <a:r>
              <a:rPr lang="en-GB" sz="1400" kern="1600" dirty="0">
                <a:effectLst/>
                <a:latin typeface="Tahoma" panose="020B0604030504040204" pitchFamily="34" charset="0"/>
                <a:cs typeface="Tahoma" panose="020B0604030504040204" pitchFamily="34" charset="0"/>
              </a:rPr>
              <a:t>modify the RFP’s Services;</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Lst>
            </a:pPr>
            <a:r>
              <a:rPr lang="en-GB" sz="1400" kern="1600" dirty="0">
                <a:effectLst/>
                <a:latin typeface="Tahoma" panose="020B0604030504040204" pitchFamily="34" charset="0"/>
                <a:cs typeface="Tahoma" panose="020B0604030504040204" pitchFamily="34" charset="0"/>
              </a:rPr>
              <a:t>award a contract for only a portion of the proposed Services which are reflected in the scope of this RFP;</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Lst>
            </a:pPr>
            <a:r>
              <a:rPr lang="en-GB" sz="1400" kern="1600" dirty="0">
                <a:effectLst/>
                <a:latin typeface="Tahoma" panose="020B0604030504040204" pitchFamily="34" charset="0"/>
                <a:cs typeface="Tahoma" panose="020B0604030504040204" pitchFamily="34" charset="0"/>
              </a:rPr>
              <a:t>cancel the bid process;</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Lst>
            </a:pPr>
            <a:r>
              <a:rPr lang="en-GB" sz="1400" b="1" kern="1600" dirty="0">
                <a:effectLst/>
                <a:latin typeface="Tahoma" panose="020B0604030504040204" pitchFamily="34" charset="0"/>
                <a:cs typeface="Tahoma" panose="020B0604030504040204" pitchFamily="34" charset="0"/>
              </a:rPr>
              <a:t>validate any information submitted by Respondents </a:t>
            </a:r>
            <a:r>
              <a:rPr lang="en-GB" sz="1400" kern="1600" dirty="0">
                <a:effectLst/>
                <a:latin typeface="Tahoma" panose="020B0604030504040204" pitchFamily="34" charset="0"/>
                <a:cs typeface="Tahoma" panose="020B0604030504040204" pitchFamily="34" charset="0"/>
              </a:rPr>
              <a:t>in response to this bid. This would include, but is not limited to, requesting the Respondents to provide supporting evidence. By submitting a bid, Respondents hereby irrevocably grant the necessary consent to Transnet to do so;</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Lst>
            </a:pPr>
            <a:r>
              <a:rPr lang="en-GB" sz="1400" b="1" kern="1600" dirty="0">
                <a:effectLst/>
                <a:latin typeface="Tahoma" panose="020B0604030504040204" pitchFamily="34" charset="0"/>
                <a:cs typeface="Tahoma" panose="020B0604030504040204" pitchFamily="34" charset="0"/>
              </a:rPr>
              <a:t>request audited financial statements or other documentation for the purposes of a due diligence exercise</a:t>
            </a:r>
            <a:r>
              <a:rPr lang="en-GB" sz="1400" kern="1600" dirty="0">
                <a:effectLst/>
                <a:latin typeface="Tahoma" panose="020B0604030504040204" pitchFamily="34" charset="0"/>
                <a:cs typeface="Tahoma" panose="020B0604030504040204" pitchFamily="34" charset="0"/>
              </a:rPr>
              <a:t>; </a:t>
            </a:r>
            <a:endParaRPr lang="en-US" sz="1400" kern="1600" dirty="0">
              <a:effectLst/>
              <a:latin typeface="Tahoma" panose="020B0604030504040204" pitchFamily="34" charset="0"/>
              <a:cs typeface="Times New Roman" panose="02020603050405020304" pitchFamily="18" charset="0"/>
            </a:endParaRPr>
          </a:p>
          <a:p>
            <a:pPr algn="just">
              <a:lnSpc>
                <a:spcPct val="150000"/>
              </a:lnSpc>
            </a:pPr>
            <a:r>
              <a:rPr lang="en-GB" sz="1400" dirty="0">
                <a:effectLst/>
                <a:latin typeface="Tahoma" panose="020B0604030504040204" pitchFamily="34" charset="0"/>
                <a:ea typeface="Times New Roman" panose="02020603050405020304" pitchFamily="18" charset="0"/>
              </a:rPr>
              <a:t>        8. not accept any changes or purported changes by the Respondent to the bid rates after the closing date and/or    after the award of the business, </a:t>
            </a:r>
            <a:r>
              <a:rPr lang="en-GB" sz="1400" b="1" dirty="0">
                <a:effectLst/>
                <a:latin typeface="Tahoma" panose="020B0604030504040204" pitchFamily="34" charset="0"/>
                <a:ea typeface="Times New Roman" panose="02020603050405020304" pitchFamily="18" charset="0"/>
              </a:rPr>
              <a:t>unless the contract specifically provided for it.</a:t>
            </a:r>
            <a:endParaRPr lang="en-US" sz="1400" b="1" dirty="0"/>
          </a:p>
        </p:txBody>
      </p:sp>
    </p:spTree>
    <p:extLst>
      <p:ext uri="{BB962C8B-B14F-4D97-AF65-F5344CB8AC3E}">
        <p14:creationId xmlns:p14="http://schemas.microsoft.com/office/powerpoint/2010/main" val="187901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276C-7A11-146E-571F-6D84DC955632}"/>
              </a:ext>
            </a:extLst>
          </p:cNvPr>
          <p:cNvSpPr>
            <a:spLocks noGrp="1"/>
          </p:cNvSpPr>
          <p:nvPr>
            <p:ph type="title"/>
          </p:nvPr>
        </p:nvSpPr>
        <p:spPr>
          <a:xfrm>
            <a:off x="283474" y="249922"/>
            <a:ext cx="10079725" cy="461665"/>
          </a:xfrm>
        </p:spPr>
        <p:txBody>
          <a:bodyPr/>
          <a:lstStyle/>
          <a:p>
            <a:r>
              <a:rPr lang="en-GB" sz="2400" b="1" dirty="0">
                <a:effectLst/>
                <a:latin typeface="Tahoma" panose="020B0604030504040204" pitchFamily="34" charset="0"/>
                <a:ea typeface="Times New Roman" panose="02020603050405020304" pitchFamily="18" charset="0"/>
                <a:cs typeface="Tahoma" panose="020B0604030504040204" pitchFamily="34" charset="0"/>
              </a:rPr>
              <a:t>SECTION 3</a:t>
            </a:r>
            <a:endParaRPr lang="en-US" dirty="0"/>
          </a:p>
        </p:txBody>
      </p:sp>
      <p:sp>
        <p:nvSpPr>
          <p:cNvPr id="3" name="Text Placeholder 2">
            <a:extLst>
              <a:ext uri="{FF2B5EF4-FFF2-40B4-BE49-F238E27FC236}">
                <a16:creationId xmlns:a16="http://schemas.microsoft.com/office/drawing/2014/main" id="{CA501232-74D9-65FA-2821-F9339BB9DED0}"/>
              </a:ext>
            </a:extLst>
          </p:cNvPr>
          <p:cNvSpPr>
            <a:spLocks noGrp="1"/>
          </p:cNvSpPr>
          <p:nvPr>
            <p:ph type="body" sz="quarter" idx="16"/>
          </p:nvPr>
        </p:nvSpPr>
        <p:spPr/>
        <p:txBody>
          <a:bodyPr/>
          <a:lstStyle/>
          <a:p>
            <a:r>
              <a:rPr lang="en-GB" sz="1600" kern="1600" cap="all" dirty="0">
                <a:effectLst/>
                <a:latin typeface="Tahoma" panose="020B0604030504040204" pitchFamily="34" charset="0"/>
                <a:cs typeface="Tahoma" panose="020B0604030504040204" pitchFamily="34" charset="0"/>
              </a:rPr>
              <a:t>SCOPE OF REQUIREMENTS</a:t>
            </a:r>
            <a:endParaRPr lang="en-US" sz="1600" kern="1600" cap="all" dirty="0">
              <a:effectLst/>
              <a:latin typeface="Tahoma" panose="020B060403050404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6C9BD31F-3F63-2F29-4166-AD5AC51C2E20}"/>
              </a:ext>
            </a:extLst>
          </p:cNvPr>
          <p:cNvSpPr txBox="1"/>
          <p:nvPr/>
        </p:nvSpPr>
        <p:spPr>
          <a:xfrm>
            <a:off x="720435" y="1407282"/>
            <a:ext cx="10300073" cy="4480394"/>
          </a:xfrm>
          <a:prstGeom prst="rect">
            <a:avLst/>
          </a:prstGeom>
          <a:noFill/>
        </p:spPr>
        <p:txBody>
          <a:bodyPr wrap="square">
            <a:spAutoFit/>
          </a:bodyPr>
          <a:lstStyle/>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Preparation and serving of food at the Transnet National Ports Authority Main Canteen, </a:t>
            </a:r>
            <a:r>
              <a:rPr lang="en-GB" sz="1400" kern="1600" dirty="0" err="1">
                <a:effectLst/>
                <a:latin typeface="Tahoma" panose="020B0604030504040204" pitchFamily="34" charset="0"/>
                <a:cs typeface="Tahoma" panose="020B0604030504040204" pitchFamily="34" charset="0"/>
              </a:rPr>
              <a:t>Osizweni</a:t>
            </a:r>
            <a:r>
              <a:rPr lang="en-GB" sz="1400" kern="1600" dirty="0">
                <a:effectLst/>
                <a:latin typeface="Tahoma" panose="020B0604030504040204" pitchFamily="34" charset="0"/>
                <a:cs typeface="Tahoma" panose="020B0604030504040204" pitchFamily="34" charset="0"/>
              </a:rPr>
              <a:t> Centre, Ventura Road, Port of Richards Bay; </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Distribution of food from the Transnet National Ports Authority Main Canteen to Marine Satellite Canteen; </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Serving of food at Main Canteen and Marine Satellite Canteen.</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The service provider will be required to provide an all-inclusive Corporate Canteen Services providing basic meals, non-alcoholic beverages, snacks, and other items daily to on-site personnel, including providing and maintaining equipment and the provision of consumables required for the intended use.</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The Service Provider must provide meals at a competitive price.</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The service provider must provide Canteen Manager to ensures compliance with health and safety regulations, maintains high food safety standards.</a:t>
            </a:r>
            <a:endParaRPr lang="en-US" sz="1400" kern="1600" dirty="0">
              <a:effectLst/>
              <a:latin typeface="Tahoma" panose="020B0604030504040204" pitchFamily="34" charset="0"/>
              <a:cs typeface="Times New Roman" panose="02020603050405020304" pitchFamily="18" charset="0"/>
            </a:endParaRPr>
          </a:p>
          <a:p>
            <a:pPr marL="742950" marR="0" lvl="1" indent="-285750" algn="just">
              <a:lnSpc>
                <a:spcPct val="150000"/>
              </a:lnSpc>
              <a:spcBef>
                <a:spcPts val="300"/>
              </a:spcBef>
              <a:buFont typeface="+mj-lt"/>
              <a:buAutoNum type="arabicPeriod"/>
              <a:tabLst>
                <a:tab pos="540385" algn="l"/>
                <a:tab pos="720725" algn="l"/>
              </a:tabLst>
            </a:pPr>
            <a:r>
              <a:rPr lang="en-GB" sz="1400" kern="1600" dirty="0">
                <a:effectLst/>
                <a:latin typeface="Tahoma" panose="020B0604030504040204" pitchFamily="34" charset="0"/>
                <a:cs typeface="Tahoma" panose="020B0604030504040204" pitchFamily="34" charset="0"/>
              </a:rPr>
              <a:t>Service provider shall provide a point-of-sale system which is capable of managing subsidies provided to the employees. The subsidies shall be treated as gift vouchers where they can be topped up with cash in order for an employee can exhaust his/her allocation.</a:t>
            </a:r>
            <a:endParaRPr lang="en-US" sz="1400" kern="1600" dirty="0">
              <a:effectLst/>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1681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345FC18277864DB7E837C4B6B456E0" ma:contentTypeVersion="16" ma:contentTypeDescription="Create a new document." ma:contentTypeScope="" ma:versionID="41679f5958159f3a445e0b06b66b61e3">
  <xsd:schema xmlns:xsd="http://www.w3.org/2001/XMLSchema" xmlns:xs="http://www.w3.org/2001/XMLSchema" xmlns:p="http://schemas.microsoft.com/office/2006/metadata/properties" xmlns:ns2="85cbe607-9ae0-4d12-8a29-cada72e15ef4" xmlns:ns3="44c25235-c876-4f6b-bb72-6c2354834594" targetNamespace="http://schemas.microsoft.com/office/2006/metadata/properties" ma:root="true" ma:fieldsID="be4bede1b225dbf47367a767b26db2b4" ns2:_="" ns3:_="">
    <xsd:import namespace="85cbe607-9ae0-4d12-8a29-cada72e15ef4"/>
    <xsd:import namespace="44c25235-c876-4f6b-bb72-6c23548345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be607-9ae0-4d12-8a29-cada72e15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d3a02f-48ce-4ca0-977e-7dcfa0419a1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5235-c876-4f6b-bb72-6c23548345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9bf15-8a12-4b94-8127-fe530b2a3145}" ma:internalName="TaxCatchAll" ma:showField="CatchAllData" ma:web="44c25235-c876-4f6b-bb72-6c235483459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cbe607-9ae0-4d12-8a29-cada72e15ef4">
      <Terms xmlns="http://schemas.microsoft.com/office/infopath/2007/PartnerControls"/>
    </lcf76f155ced4ddcb4097134ff3c332f>
    <TaxCatchAll xmlns="44c25235-c876-4f6b-bb72-6c2354834594" xsi:nil="true"/>
  </documentManagement>
</p:properties>
</file>

<file path=customXml/itemProps1.xml><?xml version="1.0" encoding="utf-8"?>
<ds:datastoreItem xmlns:ds="http://schemas.openxmlformats.org/officeDocument/2006/customXml" ds:itemID="{8735679D-D21C-4EF2-8D32-B20B42996AFF}">
  <ds:schemaRefs>
    <ds:schemaRef ds:uri="44c25235-c876-4f6b-bb72-6c2354834594"/>
    <ds:schemaRef ds:uri="85cbe607-9ae0-4d12-8a29-cada72e15e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3.xml><?xml version="1.0" encoding="utf-8"?>
<ds:datastoreItem xmlns:ds="http://schemas.openxmlformats.org/officeDocument/2006/customXml" ds:itemID="{C64AA3A9-A820-4959-AB84-868C8A0F9BD7}">
  <ds:schemaRefs>
    <ds:schemaRef ds:uri="44c25235-c876-4f6b-bb72-6c2354834594"/>
    <ds:schemaRef ds:uri="85cbe607-9ae0-4d12-8a29-cada72e15e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1599</TotalTime>
  <Words>2582</Words>
  <Application>Microsoft Office PowerPoint</Application>
  <PresentationFormat>Widescreen</PresentationFormat>
  <Paragraphs>212</Paragraphs>
  <Slides>23</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7" baseType="lpstr">
      <vt:lpstr>Apex New Bold</vt:lpstr>
      <vt:lpstr>Apex New Book</vt:lpstr>
      <vt:lpstr>Apex New Medium</vt:lpstr>
      <vt:lpstr>Apex New Medium Italic</vt:lpstr>
      <vt:lpstr>Arial</vt:lpstr>
      <vt:lpstr>Calibri</vt:lpstr>
      <vt:lpstr>Symbol</vt:lpstr>
      <vt:lpstr>Tahoma</vt:lpstr>
      <vt:lpstr>Times New Roman</vt:lpstr>
      <vt:lpstr>Wingdings</vt:lpstr>
      <vt:lpstr>1_TEMPLATE MASTER</vt:lpstr>
      <vt:lpstr>1_TEMPLATE MASTER</vt:lpstr>
      <vt:lpstr>think-cell Slide</vt:lpstr>
      <vt:lpstr>Document</vt:lpstr>
      <vt:lpstr> TENDER NUMBER: TNPA/2025/02/0025/87996/RFP  COMPULSORY BRIEFING SESSION FOR: FOR THE PROVISION OF CANTEEN SERVICES AT TRANSNET NATIONAL PORTS AUTHORITY (TNPA) PORT OF RICHARDS BAY FOR A PERIOD OF THIRTY-SIX (36) MONTHS  VENUE: EMPLOYEE CARE CENTRE  DATE: 11 APRIL 2025 TIME: 12H30</vt:lpstr>
      <vt:lpstr>RFP FOR PROVISION OF CANTEEN SERVICES AT TRANSNET NATIONAL PORTS AUTHORITY (TNPA) PORT OF RICHARDS BAY FOR A PERIOD OF THIRTY-SIX (36</vt:lpstr>
      <vt:lpstr>     SECTION 1: SBD1 FORM  </vt:lpstr>
      <vt:lpstr> SECTION 2: NOTICE TO BIDDERS </vt:lpstr>
      <vt:lpstr>SECTION 2:</vt:lpstr>
      <vt:lpstr>SECTION 2</vt:lpstr>
      <vt:lpstr>SECTION 2</vt:lpstr>
      <vt:lpstr>SECTION 2</vt:lpstr>
      <vt:lpstr>SECTION 3</vt:lpstr>
      <vt:lpstr>SECTION 3</vt:lpstr>
      <vt:lpstr>SECTION 3</vt:lpstr>
      <vt:lpstr>SECTION 4:</vt:lpstr>
      <vt:lpstr>SECTION 5</vt:lpstr>
      <vt:lpstr>SECTION 5</vt:lpstr>
      <vt:lpstr>SECTION 5</vt:lpstr>
      <vt:lpstr>PowerPoint Presentation</vt:lpstr>
      <vt:lpstr>EVALUATION METHODOLOGY – TRANSNET PREFERENTIAL PROCUREMENT POLICY </vt:lpstr>
      <vt:lpstr>EVALUATION METHODOLOGY - TRANSNET PREFERENTIAL PROCUREMENT POLICY</vt:lpstr>
      <vt:lpstr>Key Pointers determining the validity of B-BBEE Certificate:</vt:lpstr>
      <vt:lpstr>Key Pointers determining the validity of Sworn – Affidavit:</vt:lpstr>
      <vt:lpstr>Key Pointers determining the validity of CIPC B-BBEE Certificate:</vt:lpstr>
      <vt:lpstr>Q &amp; A SESSION: </vt:lpstr>
      <vt:lpstr> TENDER NUMBER: TNPA/2025/02/0025/87996/RFP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Simiso Maphumulo         Transnet National Ports Authority       RCB</cp:lastModifiedBy>
  <cp:revision>52</cp:revision>
  <cp:lastPrinted>2020-07-17T12:09:20Z</cp:lastPrinted>
  <dcterms:created xsi:type="dcterms:W3CDTF">2020-05-19T16:46:16Z</dcterms:created>
  <dcterms:modified xsi:type="dcterms:W3CDTF">2025-04-22T08:41:51Z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0x01010005B3FA49BB89C04CB5943FD913F3E997</vt:lpwstr>
  </property>
  <property fmtid="{D5CDD505-2E9C-101B-9397-08002B2CF9AE}" pid="3" name="MediaServiceImageTags">
    <vt:lpwstr/>
  </property>
  <property fmtid="{D5CDD505-2E9C-101B-9397-08002B2CF9AE}" pid="4" name="MSIP_Label_58cf86ee-526f-4536-9daf-d1ee8064d50e_Enabled">
    <vt:lpwstr>true</vt:lpwstr>
  </property>
  <property fmtid="{D5CDD505-2E9C-101B-9397-08002B2CF9AE}" pid="5" name="MSIP_Label_58cf86ee-526f-4536-9daf-d1ee8064d50e_SetDate">
    <vt:lpwstr>2025-04-07T12:08:27Z</vt:lpwstr>
  </property>
  <property fmtid="{D5CDD505-2E9C-101B-9397-08002B2CF9AE}" pid="6" name="MSIP_Label_58cf86ee-526f-4536-9daf-d1ee8064d50e_Method">
    <vt:lpwstr>Standard</vt:lpwstr>
  </property>
  <property fmtid="{D5CDD505-2E9C-101B-9397-08002B2CF9AE}" pid="7" name="MSIP_Label_58cf86ee-526f-4536-9daf-d1ee8064d50e_Name">
    <vt:lpwstr>Internal Only Information</vt:lpwstr>
  </property>
  <property fmtid="{D5CDD505-2E9C-101B-9397-08002B2CF9AE}" pid="8" name="MSIP_Label_58cf86ee-526f-4536-9daf-d1ee8064d50e_SiteId">
    <vt:lpwstr>a1a39996-f913-4016-a58a-361c60dec580</vt:lpwstr>
  </property>
  <property fmtid="{D5CDD505-2E9C-101B-9397-08002B2CF9AE}" pid="9" name="MSIP_Label_58cf86ee-526f-4536-9daf-d1ee8064d50e_ActionId">
    <vt:lpwstr>c7728e93-1908-4296-acb5-ec035e06a0a0</vt:lpwstr>
  </property>
  <property fmtid="{D5CDD505-2E9C-101B-9397-08002B2CF9AE}" pid="10" name="MSIP_Label_58cf86ee-526f-4536-9daf-d1ee8064d50e_ContentBits">
    <vt:lpwstr>0</vt:lpwstr>
  </property>
  <property fmtid="{D5CDD505-2E9C-101B-9397-08002B2CF9AE}" pid="11" name="MSIP_Label_58cf86ee-526f-4536-9daf-d1ee8064d50e_Tag">
    <vt:lpwstr>10, 3, 0, 1</vt:lpwstr>
  </property>
</Properties>
</file>