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heme/theme3.xml" ContentType="application/vnd.openxmlformats-officedocument.them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52" r:id="rId6"/>
  </p:sldMasterIdLst>
  <p:notesMasterIdLst>
    <p:notesMasterId r:id="rId11"/>
  </p:notesMasterIdLst>
  <p:sldIdLst>
    <p:sldId id="309" r:id="rId7"/>
    <p:sldId id="785" r:id="rId8"/>
    <p:sldId id="787" r:id="rId9"/>
    <p:sldId id="298" r:id="rId10"/>
  </p:sldIdLst>
  <p:sldSz cx="12192000" cy="6858000"/>
  <p:notesSz cx="6858000" cy="9144000"/>
  <p:custDataLst>
    <p:tags r:id="rId1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BB4004C-EA86-176F-B3D2-BEBA069F5769}" name="Stefanie Mpiyakhe" initials="SM" userId="S::stef@bravegroup.co.za::5232a352-55aa-490d-a92f-c050863fe62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B6AA"/>
    <a:srgbClr val="ACC3C3"/>
    <a:srgbClr val="E4BC7F"/>
    <a:srgbClr val="C2C382"/>
    <a:srgbClr val="CA9987"/>
    <a:srgbClr val="B49180"/>
    <a:srgbClr val="82A5A5"/>
    <a:srgbClr val="D69B40"/>
    <a:srgbClr val="A3A543"/>
    <a:srgbClr val="B06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6" autoAdjust="0"/>
    <p:restoredTop sz="93447" autoAdjust="0"/>
  </p:normalViewPr>
  <p:slideViewPr>
    <p:cSldViewPr snapToGrid="0">
      <p:cViewPr varScale="1">
        <p:scale>
          <a:sx n="51" d="100"/>
          <a:sy n="51" d="100"/>
        </p:scale>
        <p:origin x="1256"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ags" Target="tags/tag1.xml"/><Relationship Id="rId17" Type="http://schemas.microsoft.com/office/2018/10/relationships/authors" Targe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theme" Target="theme/theme1.xml"/><Relationship Id="rId10" Type="http://schemas.openxmlformats.org/officeDocument/2006/relationships/slide" Target="slides/slide4.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FE79EC-29B1-4A54-B46B-ADFA5C0A41D5}" type="datetimeFigureOut">
              <a:rPr lang="en-ZA" smtClean="0"/>
              <a:t>2026/06/09</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CA291F-663B-47B1-87DD-51E5B01DA0AE}" type="slidenum">
              <a:rPr lang="en-ZA" smtClean="0"/>
              <a:t>‹#›</a:t>
            </a:fld>
            <a:endParaRPr lang="en-ZA" dirty="0"/>
          </a:p>
        </p:txBody>
      </p:sp>
    </p:spTree>
    <p:extLst>
      <p:ext uri="{BB962C8B-B14F-4D97-AF65-F5344CB8AC3E}">
        <p14:creationId xmlns:p14="http://schemas.microsoft.com/office/powerpoint/2010/main" val="2385645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slideMaster" Target="../slideMasters/slideMaster1.xml"/><Relationship Id="rId7" Type="http://schemas.openxmlformats.org/officeDocument/2006/relationships/image" Target="../media/image4.emf"/><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5.emf"/><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4.emf"/></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emf"/><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2.emf"/><Relationship Id="rId4" Type="http://schemas.openxmlformats.org/officeDocument/2006/relationships/oleObject" Target="../embeddings/oleObject5.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2.emf"/><Relationship Id="rId4"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2.emf"/><Relationship Id="rId4" Type="http://schemas.openxmlformats.org/officeDocument/2006/relationships/oleObject" Target="../embeddings/oleObject6.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2.emf"/><Relationship Id="rId4" Type="http://schemas.openxmlformats.org/officeDocument/2006/relationships/oleObject" Target="../embeddings/oleObject5.bin"/></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DFF4CC-8DC4-7B7A-39C5-262F5C87F5B3}"/>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 y="4144544"/>
            <a:ext cx="12191995" cy="2464129"/>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618049" y="1404737"/>
            <a:ext cx="7117690" cy="676275"/>
          </a:xfrm>
          <a:prstGeom prst="rect">
            <a:avLst/>
          </a:prstGeom>
        </p:spPr>
        <p:txBody>
          <a:bodyPr anchor="b">
            <a:normAutofit/>
          </a:bodyPr>
          <a:lstStyle>
            <a:lvl1pPr algn="r">
              <a:defRPr sz="2800">
                <a:solidFill>
                  <a:schemeClr val="tx1"/>
                </a:solidFill>
                <a:latin typeface="+mj-lt"/>
                <a:cs typeface="Arial" panose="020B0604020202020204" pitchFamily="34" charset="0"/>
              </a:defRPr>
            </a:lvl1pPr>
          </a:lstStyle>
          <a:p>
            <a:r>
              <a:rPr lang="en-US" noProof="0" dirty="0"/>
              <a:t>Title of presentation</a:t>
            </a:r>
            <a:endParaRPr lang="en-ZA" noProof="0" dirty="0"/>
          </a:p>
        </p:txBody>
      </p:sp>
      <p:sp>
        <p:nvSpPr>
          <p:cNvPr id="64" name="Rectangle 4"/>
          <p:cNvSpPr>
            <a:spLocks noGrp="1" noChangeArrowheads="1"/>
          </p:cNvSpPr>
          <p:nvPr>
            <p:ph type="subTitle" idx="1" hasCustomPrompt="1"/>
          </p:nvPr>
        </p:nvSpPr>
        <p:spPr>
          <a:xfrm>
            <a:off x="4618050" y="2924226"/>
            <a:ext cx="7117689" cy="365126"/>
          </a:xfrm>
          <a:prstGeom prst="rect">
            <a:avLst/>
          </a:prstGeom>
        </p:spPr>
        <p:txBody>
          <a:bodyPr>
            <a:noAutofit/>
          </a:bodyPr>
          <a:lstStyle>
            <a:lvl1pPr marL="0" indent="0" algn="r">
              <a:buFontTx/>
              <a:buNone/>
              <a:defRPr sz="20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618049" y="3527025"/>
            <a:ext cx="7117690" cy="327025"/>
          </a:xfrm>
          <a:prstGeom prst="rect">
            <a:avLst/>
          </a:prstGeom>
        </p:spPr>
        <p:txBody>
          <a:bodyPr>
            <a:noAutofit/>
          </a:bodyPr>
          <a:lstStyle>
            <a:lvl1pPr marL="0" indent="0" algn="r">
              <a:buNone/>
              <a:defRPr sz="1800">
                <a:solidFill>
                  <a:schemeClr val="tx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sp>
        <p:nvSpPr>
          <p:cNvPr id="107" name="Rectangle 106">
            <a:extLst>
              <a:ext uri="{FF2B5EF4-FFF2-40B4-BE49-F238E27FC236}">
                <a16:creationId xmlns:a16="http://schemas.microsoft.com/office/drawing/2014/main" id="{70F73F9A-6527-43E5-9BDC-E6533EDAECC6}"/>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B025F6DC-490B-FE96-3826-453FA05719BC}"/>
              </a:ext>
            </a:extLst>
          </p:cNvPr>
          <p:cNvSpPr/>
          <p:nvPr userDrawn="1"/>
        </p:nvSpPr>
        <p:spPr>
          <a:xfrm>
            <a:off x="504232" y="3817647"/>
            <a:ext cx="1533524" cy="15166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DBCADFDE-56B9-04C2-BCE2-05120032D0AE}"/>
              </a:ext>
            </a:extLst>
          </p:cNvPr>
          <p:cNvPicPr>
            <a:picLocks noChangeAspect="1"/>
          </p:cNvPicPr>
          <p:nvPr userDrawn="1"/>
        </p:nvPicPr>
        <p:blipFill>
          <a:blip r:embed="rId7"/>
          <a:stretch>
            <a:fillRect/>
          </a:stretch>
        </p:blipFill>
        <p:spPr>
          <a:xfrm>
            <a:off x="504232" y="1784299"/>
            <a:ext cx="3937000" cy="3568700"/>
          </a:xfrm>
          <a:prstGeom prst="rect">
            <a:avLst/>
          </a:prstGeom>
        </p:spPr>
      </p:pic>
      <p:sp>
        <p:nvSpPr>
          <p:cNvPr id="9" name="Picture Placeholder 4">
            <a:extLst>
              <a:ext uri="{FF2B5EF4-FFF2-40B4-BE49-F238E27FC236}">
                <a16:creationId xmlns:a16="http://schemas.microsoft.com/office/drawing/2014/main" id="{46C2D1BC-19FC-6DDD-3EE5-86D738105E53}"/>
              </a:ext>
            </a:extLst>
          </p:cNvPr>
          <p:cNvSpPr>
            <a:spLocks noGrp="1"/>
          </p:cNvSpPr>
          <p:nvPr>
            <p:ph type="pic" sz="quarter" idx="13" hasCustomPrompt="1"/>
          </p:nvPr>
        </p:nvSpPr>
        <p:spPr>
          <a:xfrm>
            <a:off x="1000139" y="1921224"/>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10" name="Oval 9">
            <a:extLst>
              <a:ext uri="{FF2B5EF4-FFF2-40B4-BE49-F238E27FC236}">
                <a16:creationId xmlns:a16="http://schemas.microsoft.com/office/drawing/2014/main" id="{D96E0838-0F9B-EF5D-E73C-CAF299B03244}"/>
              </a:ext>
            </a:extLst>
          </p:cNvPr>
          <p:cNvSpPr/>
          <p:nvPr userDrawn="1"/>
        </p:nvSpPr>
        <p:spPr>
          <a:xfrm>
            <a:off x="329249" y="3610137"/>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1">
            <a:extLst>
              <a:ext uri="{FF2B5EF4-FFF2-40B4-BE49-F238E27FC236}">
                <a16:creationId xmlns:a16="http://schemas.microsoft.com/office/drawing/2014/main" id="{71ABA184-90EF-886D-01F7-8ED79E7BB0CC}"/>
              </a:ext>
            </a:extLst>
          </p:cNvPr>
          <p:cNvSpPr>
            <a:spLocks noGrp="1"/>
          </p:cNvSpPr>
          <p:nvPr>
            <p:ph type="pic" sz="quarter" idx="14" hasCustomPrompt="1"/>
          </p:nvPr>
        </p:nvSpPr>
        <p:spPr>
          <a:xfrm>
            <a:off x="406138" y="3684749"/>
            <a:ext cx="1895476" cy="1895476"/>
          </a:xfrm>
          <a:prstGeom prst="ellipse">
            <a:avLst/>
          </a:prstGeom>
          <a:solidFill>
            <a:schemeClr val="accent2"/>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pic>
        <p:nvPicPr>
          <p:cNvPr id="12" name="Picture 11">
            <a:extLst>
              <a:ext uri="{FF2B5EF4-FFF2-40B4-BE49-F238E27FC236}">
                <a16:creationId xmlns:a16="http://schemas.microsoft.com/office/drawing/2014/main" id="{81417B6E-DCAF-E329-82FA-A9666987E521}"/>
              </a:ext>
            </a:extLst>
          </p:cNvPr>
          <p:cNvPicPr>
            <a:picLocks noChangeAspect="1"/>
          </p:cNvPicPr>
          <p:nvPr userDrawn="1"/>
        </p:nvPicPr>
        <p:blipFill>
          <a:blip r:embed="rId8"/>
          <a:stretch>
            <a:fillRect/>
          </a:stretch>
        </p:blipFill>
        <p:spPr>
          <a:xfrm>
            <a:off x="113202" y="3610137"/>
            <a:ext cx="2260600" cy="2044700"/>
          </a:xfrm>
          <a:prstGeom prst="rect">
            <a:avLst/>
          </a:prstGeom>
        </p:spPr>
      </p:pic>
    </p:spTree>
    <p:extLst>
      <p:ext uri="{BB962C8B-B14F-4D97-AF65-F5344CB8AC3E}">
        <p14:creationId xmlns:p14="http://schemas.microsoft.com/office/powerpoint/2010/main" val="2941499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clusion Chapter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7C3906-7D26-F847-D210-DC8F472D4016}"/>
              </a:ext>
            </a:extLst>
          </p:cNvPr>
          <p:cNvPicPr>
            <a:picLocks noChangeAspect="1"/>
          </p:cNvPicPr>
          <p:nvPr userDrawn="1"/>
        </p:nvPicPr>
        <p:blipFill>
          <a:blip r:embed="rId4"/>
          <a:stretch>
            <a:fillRect/>
          </a:stretch>
        </p:blipFill>
        <p:spPr>
          <a:xfrm>
            <a:off x="847291" y="1463747"/>
            <a:ext cx="3937000" cy="3568700"/>
          </a:xfrm>
          <a:prstGeom prst="rect">
            <a:avLst/>
          </a:prstGeom>
        </p:spPr>
      </p:pic>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10" name="Oval 9">
            <a:extLst>
              <a:ext uri="{FF2B5EF4-FFF2-40B4-BE49-F238E27FC236}">
                <a16:creationId xmlns:a16="http://schemas.microsoft.com/office/drawing/2014/main" id="{35DBF5CF-E6CC-1A85-FDB1-B49B23179B88}"/>
              </a:ext>
            </a:extLst>
          </p:cNvPr>
          <p:cNvSpPr/>
          <p:nvPr userDrawn="1"/>
        </p:nvSpPr>
        <p:spPr>
          <a:xfrm>
            <a:off x="672308" y="3289585"/>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38" y="2867097"/>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7" y="3364197"/>
            <a:ext cx="1895476" cy="1895476"/>
          </a:xfrm>
          <a:prstGeom prst="ellipse">
            <a:avLst/>
          </a:prstGeom>
          <a:solidFill>
            <a:schemeClr val="accent2"/>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pic>
        <p:nvPicPr>
          <p:cNvPr id="9" name="Picture 8">
            <a:extLst>
              <a:ext uri="{FF2B5EF4-FFF2-40B4-BE49-F238E27FC236}">
                <a16:creationId xmlns:a16="http://schemas.microsoft.com/office/drawing/2014/main" id="{83438781-E333-E871-DE61-8750EF6EEC4A}"/>
              </a:ext>
            </a:extLst>
          </p:cNvPr>
          <p:cNvPicPr>
            <a:picLocks noChangeAspect="1"/>
          </p:cNvPicPr>
          <p:nvPr userDrawn="1"/>
        </p:nvPicPr>
        <p:blipFill>
          <a:blip r:embed="rId7"/>
          <a:stretch>
            <a:fillRect/>
          </a:stretch>
        </p:blipFill>
        <p:spPr>
          <a:xfrm>
            <a:off x="456261" y="3289585"/>
            <a:ext cx="2260600" cy="2044700"/>
          </a:xfrm>
          <a:prstGeom prst="rect">
            <a:avLst/>
          </a:prstGeom>
        </p:spPr>
      </p:pic>
    </p:spTree>
    <p:extLst>
      <p:ext uri="{BB962C8B-B14F-4D97-AF65-F5344CB8AC3E}">
        <p14:creationId xmlns:p14="http://schemas.microsoft.com/office/powerpoint/2010/main" val="911695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11" name="Picture Placeholder 5">
            <a:extLst>
              <a:ext uri="{FF2B5EF4-FFF2-40B4-BE49-F238E27FC236}">
                <a16:creationId xmlns:a16="http://schemas.microsoft.com/office/drawing/2014/main" id="{53E77A3B-B320-4C09-0FDF-7F1B0E81B64C}"/>
              </a:ext>
            </a:extLst>
          </p:cNvPr>
          <p:cNvSpPr>
            <a:spLocks noGrp="1"/>
          </p:cNvSpPr>
          <p:nvPr>
            <p:ph type="pic" sz="quarter" idx="10" hasCustomPrompt="1"/>
          </p:nvPr>
        </p:nvSpPr>
        <p:spPr>
          <a:xfrm>
            <a:off x="0" y="4142874"/>
            <a:ext cx="121920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5EA9F132-5B21-E13F-3DD4-5A76269137FE}"/>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2566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F447FC08-0CA1-C812-957B-303369CEC0B0}"/>
              </a:ext>
            </a:extLst>
          </p:cNvPr>
          <p:cNvSpPr>
            <a:spLocks noGrp="1"/>
          </p:cNvSpPr>
          <p:nvPr>
            <p:ph type="pic" sz="quarter" idx="10" hasCustomPrompt="1"/>
          </p:nvPr>
        </p:nvSpPr>
        <p:spPr>
          <a:xfrm>
            <a:off x="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5" name="Picture Placeholder 5">
            <a:extLst>
              <a:ext uri="{FF2B5EF4-FFF2-40B4-BE49-F238E27FC236}">
                <a16:creationId xmlns:a16="http://schemas.microsoft.com/office/drawing/2014/main" id="{DBBB6FBC-E3C9-3B31-3EF0-38D626E1E1D4}"/>
              </a:ext>
            </a:extLst>
          </p:cNvPr>
          <p:cNvSpPr>
            <a:spLocks noGrp="1"/>
          </p:cNvSpPr>
          <p:nvPr>
            <p:ph type="pic" sz="quarter" idx="11" hasCustomPrompt="1"/>
          </p:nvPr>
        </p:nvSpPr>
        <p:spPr>
          <a:xfrm>
            <a:off x="411480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11" name="Picture Placeholder 5">
            <a:extLst>
              <a:ext uri="{FF2B5EF4-FFF2-40B4-BE49-F238E27FC236}">
                <a16:creationId xmlns:a16="http://schemas.microsoft.com/office/drawing/2014/main" id="{5AF0A9FC-BFA5-B482-1275-4088CD882898}"/>
              </a:ext>
            </a:extLst>
          </p:cNvPr>
          <p:cNvSpPr>
            <a:spLocks noGrp="1"/>
          </p:cNvSpPr>
          <p:nvPr>
            <p:ph type="pic" sz="quarter" idx="12" hasCustomPrompt="1"/>
          </p:nvPr>
        </p:nvSpPr>
        <p:spPr>
          <a:xfrm>
            <a:off x="8229600" y="4142874"/>
            <a:ext cx="39624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C37B8CCE-72D0-1BBF-D066-4AF8ED0D6F84}"/>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5287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clusion Chapter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7C3906-7D26-F847-D210-DC8F472D4016}"/>
              </a:ext>
            </a:extLst>
          </p:cNvPr>
          <p:cNvPicPr>
            <a:picLocks noChangeAspect="1"/>
          </p:cNvPicPr>
          <p:nvPr userDrawn="1"/>
        </p:nvPicPr>
        <p:blipFill>
          <a:blip r:embed="rId4"/>
          <a:stretch>
            <a:fillRect/>
          </a:stretch>
        </p:blipFill>
        <p:spPr>
          <a:xfrm>
            <a:off x="847291" y="1463747"/>
            <a:ext cx="3937000" cy="3568700"/>
          </a:xfrm>
          <a:prstGeom prst="rect">
            <a:avLst/>
          </a:prstGeom>
        </p:spPr>
      </p:pic>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10" name="Oval 9">
            <a:extLst>
              <a:ext uri="{FF2B5EF4-FFF2-40B4-BE49-F238E27FC236}">
                <a16:creationId xmlns:a16="http://schemas.microsoft.com/office/drawing/2014/main" id="{35DBF5CF-E6CC-1A85-FDB1-B49B23179B88}"/>
              </a:ext>
            </a:extLst>
          </p:cNvPr>
          <p:cNvSpPr/>
          <p:nvPr userDrawn="1"/>
        </p:nvSpPr>
        <p:spPr>
          <a:xfrm>
            <a:off x="672308" y="3289585"/>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38" y="2867097"/>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7" y="3364197"/>
            <a:ext cx="1895476" cy="1895476"/>
          </a:xfrm>
          <a:prstGeom prst="ellipse">
            <a:avLst/>
          </a:prstGeom>
          <a:solidFill>
            <a:schemeClr val="accent2"/>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pic>
        <p:nvPicPr>
          <p:cNvPr id="9" name="Picture 8">
            <a:extLst>
              <a:ext uri="{FF2B5EF4-FFF2-40B4-BE49-F238E27FC236}">
                <a16:creationId xmlns:a16="http://schemas.microsoft.com/office/drawing/2014/main" id="{83438781-E333-E871-DE61-8750EF6EEC4A}"/>
              </a:ext>
            </a:extLst>
          </p:cNvPr>
          <p:cNvPicPr>
            <a:picLocks noChangeAspect="1"/>
          </p:cNvPicPr>
          <p:nvPr userDrawn="1"/>
        </p:nvPicPr>
        <p:blipFill>
          <a:blip r:embed="rId7"/>
          <a:stretch>
            <a:fillRect/>
          </a:stretch>
        </p:blipFill>
        <p:spPr>
          <a:xfrm>
            <a:off x="456261" y="3289585"/>
            <a:ext cx="2260600" cy="2044700"/>
          </a:xfrm>
          <a:prstGeom prst="rect">
            <a:avLst/>
          </a:prstGeom>
        </p:spPr>
      </p:pic>
    </p:spTree>
    <p:extLst>
      <p:ext uri="{BB962C8B-B14F-4D97-AF65-F5344CB8AC3E}">
        <p14:creationId xmlns:p14="http://schemas.microsoft.com/office/powerpoint/2010/main" val="4082413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305694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4" name="Rectangle 3">
            <a:extLst>
              <a:ext uri="{FF2B5EF4-FFF2-40B4-BE49-F238E27FC236}">
                <a16:creationId xmlns:a16="http://schemas.microsoft.com/office/drawing/2014/main" id="{038ED6B3-A54B-E3D6-3B0D-0CE82331EF51}"/>
              </a:ext>
            </a:extLst>
          </p:cNvPr>
          <p:cNvSpPr/>
          <p:nvPr userDrawn="1"/>
        </p:nvSpPr>
        <p:spPr>
          <a:xfrm>
            <a:off x="0" y="617696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20393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2641936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4" name="Rectangle 3">
            <a:extLst>
              <a:ext uri="{FF2B5EF4-FFF2-40B4-BE49-F238E27FC236}">
                <a16:creationId xmlns:a16="http://schemas.microsoft.com/office/drawing/2014/main" id="{038ED6B3-A54B-E3D6-3B0D-0CE82331EF51}"/>
              </a:ext>
            </a:extLst>
          </p:cNvPr>
          <p:cNvSpPr/>
          <p:nvPr userDrawn="1"/>
        </p:nvSpPr>
        <p:spPr>
          <a:xfrm>
            <a:off x="0" y="617696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49935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Rectangle 38">
            <a:extLst>
              <a:ext uri="{FF2B5EF4-FFF2-40B4-BE49-F238E27FC236}">
                <a16:creationId xmlns:a16="http://schemas.microsoft.com/office/drawing/2014/main" id="{F7AED1B7-91CF-1AFD-DFA2-DE28E958C034}"/>
              </a:ext>
            </a:extLst>
          </p:cNvPr>
          <p:cNvSpPr>
            <a:spLocks noGrp="1" noChangeArrowheads="1"/>
          </p:cNvSpPr>
          <p:nvPr>
            <p:ph type="ftr" sz="quarter" idx="10"/>
          </p:nvPr>
        </p:nvSpPr>
        <p:spPr/>
        <p:txBody>
          <a:bodyPr/>
          <a:lstStyle>
            <a:lvl1pPr>
              <a:defRPr/>
            </a:lvl1pPr>
          </a:lstStyle>
          <a:p>
            <a:pPr>
              <a:defRPr/>
            </a:pPr>
            <a:endParaRPr lang="en-ZA"/>
          </a:p>
        </p:txBody>
      </p:sp>
      <p:sp>
        <p:nvSpPr>
          <p:cNvPr id="4" name="Rectangle 39">
            <a:extLst>
              <a:ext uri="{FF2B5EF4-FFF2-40B4-BE49-F238E27FC236}">
                <a16:creationId xmlns:a16="http://schemas.microsoft.com/office/drawing/2014/main" id="{FE3C4E94-EBC3-A054-A952-2F34B5409347}"/>
              </a:ext>
            </a:extLst>
          </p:cNvPr>
          <p:cNvSpPr>
            <a:spLocks noGrp="1" noChangeArrowheads="1"/>
          </p:cNvSpPr>
          <p:nvPr>
            <p:ph type="sldNum" sz="quarter" idx="11"/>
          </p:nvPr>
        </p:nvSpPr>
        <p:spPr/>
        <p:txBody>
          <a:bodyPr/>
          <a:lstStyle>
            <a:lvl1pPr>
              <a:defRPr smtClean="0"/>
            </a:lvl1pPr>
          </a:lstStyle>
          <a:p>
            <a:pPr>
              <a:defRPr/>
            </a:pPr>
            <a:fld id="{88E5D7FA-C382-4965-98AA-E12D30E8D160}" type="slidenum">
              <a:rPr lang="en-ZA" altLang="en-US"/>
              <a:pPr>
                <a:defRPr/>
              </a:pPr>
              <a:t>‹#›</a:t>
            </a:fld>
            <a:endParaRPr lang="en-ZA" altLang="en-US"/>
          </a:p>
        </p:txBody>
      </p:sp>
      <p:sp>
        <p:nvSpPr>
          <p:cNvPr id="5" name="Rectangle 37">
            <a:extLst>
              <a:ext uri="{FF2B5EF4-FFF2-40B4-BE49-F238E27FC236}">
                <a16:creationId xmlns:a16="http://schemas.microsoft.com/office/drawing/2014/main" id="{CC947330-E0C9-6BC7-8845-F5261D8340FB}"/>
              </a:ext>
            </a:extLst>
          </p:cNvPr>
          <p:cNvSpPr>
            <a:spLocks noGrp="1" noChangeArrowheads="1"/>
          </p:cNvSpPr>
          <p:nvPr>
            <p:ph type="dt" sz="half" idx="12"/>
          </p:nvPr>
        </p:nvSpPr>
        <p:spPr>
          <a:xfrm>
            <a:off x="239184" y="6184900"/>
            <a:ext cx="2317749" cy="268288"/>
          </a:xfrm>
        </p:spPr>
        <p:txBody>
          <a:bodyPr/>
          <a:lstStyle>
            <a:lvl1pPr>
              <a:defRPr/>
            </a:lvl1pPr>
          </a:lstStyle>
          <a:p>
            <a:pPr>
              <a:defRPr/>
            </a:pPr>
            <a:fld id="{A6E281AA-9466-4EFF-9137-6A83ECC931DC}" type="datetime1">
              <a:rPr lang="en-ZA"/>
              <a:pPr>
                <a:defRPr/>
              </a:pPr>
              <a:t>2026/06/09</a:t>
            </a:fld>
            <a:endParaRPr lang="en-ZA" dirty="0"/>
          </a:p>
        </p:txBody>
      </p:sp>
    </p:spTree>
    <p:extLst>
      <p:ext uri="{BB962C8B-B14F-4D97-AF65-F5344CB8AC3E}">
        <p14:creationId xmlns:p14="http://schemas.microsoft.com/office/powerpoint/2010/main" val="2667099005"/>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ags" Target="../tags/tag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heme" Target="../theme/theme1.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2.xml"/><Relationship Id="rId13" Type="http://schemas.openxmlformats.org/officeDocument/2006/relationships/image" Target="../media/image7.emf"/><Relationship Id="rId3" Type="http://schemas.openxmlformats.org/officeDocument/2006/relationships/slideLayout" Target="../slideLayouts/slideLayout7.xml"/><Relationship Id="rId7" Type="http://schemas.openxmlformats.org/officeDocument/2006/relationships/theme" Target="../theme/theme2.xml"/><Relationship Id="rId12" Type="http://schemas.openxmlformats.org/officeDocument/2006/relationships/image" Target="../media/image6.emf"/><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image" Target="../media/image2.emf"/><Relationship Id="rId5" Type="http://schemas.openxmlformats.org/officeDocument/2006/relationships/slideLayout" Target="../slideLayouts/slideLayout9.xml"/><Relationship Id="rId10" Type="http://schemas.openxmlformats.org/officeDocument/2006/relationships/oleObject" Target="../embeddings/oleObject4.bin"/><Relationship Id="rId4" Type="http://schemas.openxmlformats.org/officeDocument/2006/relationships/slideLayout" Target="../slideLayouts/slideLayout8.xml"/><Relationship Id="rId9" Type="http://schemas.openxmlformats.org/officeDocument/2006/relationships/tags" Target="../tags/tag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5D409B-C5D1-2BAD-D8D1-643632A66522}"/>
              </a:ext>
            </a:extLst>
          </p:cNvPr>
          <p:cNvPicPr>
            <a:picLocks noChangeAspect="1"/>
          </p:cNvPicPr>
          <p:nvPr userDrawn="1"/>
        </p:nvPicPr>
        <p:blipFill>
          <a:blip r:embed="rId8"/>
          <a:stretch>
            <a:fillRect/>
          </a:stretch>
        </p:blipFill>
        <p:spPr>
          <a:xfrm>
            <a:off x="9815492" y="531812"/>
            <a:ext cx="1841500" cy="381000"/>
          </a:xfrm>
          <a:prstGeom prst="rect">
            <a:avLst/>
          </a:prstGeom>
        </p:spPr>
      </p:pic>
      <p:graphicFrame>
        <p:nvGraphicFramePr>
          <p:cNvPr id="11" name="Object 10" hidden="1"/>
          <p:cNvGraphicFramePr>
            <a:graphicFrameLocks noChangeAspect="1"/>
          </p:cNvGraphicFramePr>
          <p:nvPr userDrawn="1">
            <p:custDataLst>
              <p:tags r:id="rId6"/>
            </p:custDataLst>
            <p:extLst>
              <p:ext uri="{D42A27DB-BD31-4B8C-83A1-F6EECF244321}">
                <p14:modId xmlns:p14="http://schemas.microsoft.com/office/powerpoint/2010/main" val="42412971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Tree>
    <p:extLst>
      <p:ext uri="{BB962C8B-B14F-4D97-AF65-F5344CB8AC3E}">
        <p14:creationId xmlns:p14="http://schemas.microsoft.com/office/powerpoint/2010/main" val="2030761648"/>
      </p:ext>
    </p:extLst>
  </p:cSld>
  <p:clrMap bg1="lt1" tx1="dk1" bg2="lt2" tx2="dk2" accent1="accent1" accent2="accent2" accent3="accent3" accent4="accent4" accent5="accent5" accent6="accent6" hlink="hlink" folHlink="folHlink"/>
  <p:sldLayoutIdLst>
    <p:sldLayoutId id="2147483651" r:id="rId1"/>
    <p:sldLayoutId id="2147483650" r:id="rId2"/>
    <p:sldLayoutId id="2147483657" r:id="rId3"/>
    <p:sldLayoutId id="2147483655" r:id="rId4"/>
  </p:sldLayoutIdLst>
  <p:hf hdr="0" dt="0"/>
  <p:txStyles>
    <p:titleStyle>
      <a:lvl1pPr algn="l" defTabSz="914400" rtl="0" eaLnBrk="1" latinLnBrk="0" hangingPunct="1">
        <a:lnSpc>
          <a:spcPct val="90000"/>
        </a:lnSpc>
        <a:spcBef>
          <a:spcPct val="0"/>
        </a:spcBef>
        <a:buNone/>
        <a:defRPr sz="21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1">
            <a:lumMod val="50000"/>
          </a:schemeClr>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1">
            <a:lumMod val="50000"/>
          </a:schemeClr>
        </a:buClr>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1">
            <a:lumMod val="50000"/>
          </a:schemeClr>
        </a:buClr>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Object 10" hidden="1"/>
          <p:cNvGraphicFramePr>
            <a:graphicFrameLocks noChangeAspect="1"/>
          </p:cNvGraphicFramePr>
          <p:nvPr userDrawn="1">
            <p:custDataLst>
              <p:tags r:id="rId8"/>
            </p:custDataLst>
            <p:extLst>
              <p:ext uri="{D42A27DB-BD31-4B8C-83A1-F6EECF244321}">
                <p14:modId xmlns:p14="http://schemas.microsoft.com/office/powerpoint/2010/main" val="3272767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270" imgH="270" progId="TCLayout.ActiveDocument.1">
                  <p:embed/>
                </p:oleObj>
              </mc:Choice>
              <mc:Fallback>
                <p:oleObj name="think-cell Slide" r:id="rId10" imgW="270" imgH="270" progId="TCLayout.ActiveDocument.1">
                  <p:embed/>
                  <p:pic>
                    <p:nvPicPr>
                      <p:cNvPr id="11" name="Object 10"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361681" y="205769"/>
            <a:ext cx="9511777"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pic>
        <p:nvPicPr>
          <p:cNvPr id="13" name="Picture 12">
            <a:extLst>
              <a:ext uri="{FF2B5EF4-FFF2-40B4-BE49-F238E27FC236}">
                <a16:creationId xmlns:a16="http://schemas.microsoft.com/office/drawing/2014/main" id="{2A1EFD3B-809C-B8A0-4D86-16532E5E7488}"/>
              </a:ext>
            </a:extLst>
          </p:cNvPr>
          <p:cNvPicPr>
            <a:picLocks noChangeAspect="1"/>
          </p:cNvPicPr>
          <p:nvPr userDrawn="1"/>
        </p:nvPicPr>
        <p:blipFill>
          <a:blip r:embed="rId12"/>
          <a:stretch>
            <a:fillRect/>
          </a:stretch>
        </p:blipFill>
        <p:spPr>
          <a:xfrm>
            <a:off x="10441904" y="312737"/>
            <a:ext cx="1422400" cy="368300"/>
          </a:xfrm>
          <a:prstGeom prst="rect">
            <a:avLst/>
          </a:prstGeom>
        </p:spPr>
      </p:pic>
      <p:pic>
        <p:nvPicPr>
          <p:cNvPr id="14" name="Picture 13">
            <a:extLst>
              <a:ext uri="{FF2B5EF4-FFF2-40B4-BE49-F238E27FC236}">
                <a16:creationId xmlns:a16="http://schemas.microsoft.com/office/drawing/2014/main" id="{39A3506A-6DD2-E9D5-DD05-B23171DA1339}"/>
              </a:ext>
            </a:extLst>
          </p:cNvPr>
          <p:cNvPicPr>
            <a:picLocks noChangeAspect="1"/>
          </p:cNvPicPr>
          <p:nvPr userDrawn="1"/>
        </p:nvPicPr>
        <p:blipFill>
          <a:blip r:embed="rId13"/>
          <a:stretch>
            <a:fillRect/>
          </a:stretch>
        </p:blipFill>
        <p:spPr>
          <a:xfrm>
            <a:off x="10037031" y="318311"/>
            <a:ext cx="241300" cy="368300"/>
          </a:xfrm>
          <a:prstGeom prst="rect">
            <a:avLst/>
          </a:prstGeom>
        </p:spPr>
      </p:pic>
    </p:spTree>
    <p:extLst>
      <p:ext uri="{BB962C8B-B14F-4D97-AF65-F5344CB8AC3E}">
        <p14:creationId xmlns:p14="http://schemas.microsoft.com/office/powerpoint/2010/main" val="4264861000"/>
      </p:ext>
    </p:extLst>
  </p:cSld>
  <p:clrMap bg1="lt1" tx1="dk1" bg2="lt2" tx2="dk2" accent1="accent1" accent2="accent2" accent3="accent3" accent4="accent4" accent5="accent5" accent6="accent6" hlink="hlink" folHlink="folHlink"/>
  <p:sldLayoutIdLst>
    <p:sldLayoutId id="2147483653" r:id="rId1"/>
    <p:sldLayoutId id="2147483658" r:id="rId2"/>
    <p:sldLayoutId id="2147483654" r:id="rId3"/>
    <p:sldLayoutId id="2147483659" r:id="rId4"/>
    <p:sldLayoutId id="2147483660" r:id="rId5"/>
    <p:sldLayoutId id="2147483661" r:id="rId6"/>
  </p:sldLayoutIdLst>
  <p:txStyles>
    <p:titleStyle>
      <a:lvl1pPr algn="l" defTabSz="914400" rtl="0" eaLnBrk="1" latinLnBrk="0" hangingPunct="1">
        <a:lnSpc>
          <a:spcPct val="90000"/>
        </a:lnSpc>
        <a:spcBef>
          <a:spcPct val="0"/>
        </a:spcBef>
        <a:buNone/>
        <a:defRPr sz="2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nc-nd/3.0/" TargetMode="External"/><Relationship Id="rId7" Type="http://schemas.openxmlformats.org/officeDocument/2006/relationships/hyperlink" Target="https://www.linkedin.com/posts/don-cooper-0681326_are-you-tired-of-reacting-to-safety-incidents-activity-7442042575655649280-0EpV" TargetMode="External"/><Relationship Id="rId2" Type="http://schemas.openxmlformats.org/officeDocument/2006/relationships/hyperlink" Target="https://jadedavies.wordpress.com/" TargetMode="Externa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hyperlink" Target="https://openclipart.org/detail/6984/safety-signs-by-leomarc" TargetMode="Externa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10.emf"/><Relationship Id="rId4" Type="http://schemas.openxmlformats.org/officeDocument/2006/relationships/oleObject" Target="../embeddings/oleObject7.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10.emf"/><Relationship Id="rId4" Type="http://schemas.openxmlformats.org/officeDocument/2006/relationships/oleObject" Target="../embeddings/oleObject7.bin"/></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68F32-5D9A-7E62-7332-83C1BAB851C7}"/>
              </a:ext>
            </a:extLst>
          </p:cNvPr>
          <p:cNvSpPr>
            <a:spLocks noGrp="1"/>
          </p:cNvSpPr>
          <p:nvPr>
            <p:ph type="ctrTitle"/>
          </p:nvPr>
        </p:nvSpPr>
        <p:spPr>
          <a:xfrm>
            <a:off x="3831771" y="1243921"/>
            <a:ext cx="7903968" cy="1189502"/>
          </a:xfrm>
        </p:spPr>
        <p:txBody>
          <a:bodyPr>
            <a:normAutofit fontScale="90000"/>
          </a:bodyPr>
          <a:lstStyle/>
          <a:p>
            <a:r>
              <a:rPr lang="en-US" b="1" dirty="0">
                <a:effectLst>
                  <a:outerShdw blurRad="38100" dist="38100" dir="2700000" algn="tl">
                    <a:srgbClr val="000000">
                      <a:alpha val="43137"/>
                    </a:srgbClr>
                  </a:outerShdw>
                </a:effectLst>
              </a:rPr>
              <a:t>The Provision of 24/7 Armed Close Protection Officers on “as and when” required basis for the period of three (3) years. </a:t>
            </a:r>
          </a:p>
        </p:txBody>
      </p:sp>
      <p:sp>
        <p:nvSpPr>
          <p:cNvPr id="3" name="Subtitle 2">
            <a:extLst>
              <a:ext uri="{FF2B5EF4-FFF2-40B4-BE49-F238E27FC236}">
                <a16:creationId xmlns:a16="http://schemas.microsoft.com/office/drawing/2014/main" id="{339F0741-F225-079A-D845-22A0857EAB68}"/>
              </a:ext>
            </a:extLst>
          </p:cNvPr>
          <p:cNvSpPr>
            <a:spLocks noGrp="1"/>
          </p:cNvSpPr>
          <p:nvPr>
            <p:ph type="subTitle" idx="1"/>
          </p:nvPr>
        </p:nvSpPr>
        <p:spPr>
          <a:xfrm>
            <a:off x="4618050" y="2712720"/>
            <a:ext cx="7117689" cy="576632"/>
          </a:xfrm>
        </p:spPr>
        <p:txBody>
          <a:bodyPr/>
          <a:lstStyle/>
          <a:p>
            <a:r>
              <a:rPr lang="en-US" sz="2800" dirty="0">
                <a:effectLst>
                  <a:outerShdw blurRad="38100" dist="38100" dir="2700000" algn="tl">
                    <a:srgbClr val="000000">
                      <a:alpha val="43137"/>
                    </a:srgbClr>
                  </a:outerShdw>
                </a:effectLst>
              </a:rPr>
              <a:t>LUNGILE MLOYI</a:t>
            </a:r>
          </a:p>
        </p:txBody>
      </p:sp>
      <p:sp>
        <p:nvSpPr>
          <p:cNvPr id="4" name="Text Placeholder 3">
            <a:extLst>
              <a:ext uri="{FF2B5EF4-FFF2-40B4-BE49-F238E27FC236}">
                <a16:creationId xmlns:a16="http://schemas.microsoft.com/office/drawing/2014/main" id="{F6E78377-626F-54F0-86C4-B596E7A8A97A}"/>
              </a:ext>
            </a:extLst>
          </p:cNvPr>
          <p:cNvSpPr>
            <a:spLocks noGrp="1"/>
          </p:cNvSpPr>
          <p:nvPr>
            <p:ph type="body" sz="quarter" idx="10"/>
          </p:nvPr>
        </p:nvSpPr>
        <p:spPr>
          <a:xfrm>
            <a:off x="4618049" y="3568649"/>
            <a:ext cx="7309791" cy="285401"/>
          </a:xfrm>
        </p:spPr>
        <p:txBody>
          <a:bodyPr/>
          <a:lstStyle/>
          <a:p>
            <a:r>
              <a:rPr lang="en-US" sz="2400" b="1" dirty="0">
                <a:effectLst>
                  <a:outerShdw blurRad="38100" dist="38100" dir="2700000" algn="tl">
                    <a:srgbClr val="000000">
                      <a:alpha val="43137"/>
                    </a:srgbClr>
                  </a:outerShdw>
                </a:effectLst>
              </a:rPr>
              <a:t>10 June 2026</a:t>
            </a:r>
          </a:p>
        </p:txBody>
      </p:sp>
      <p:sp>
        <p:nvSpPr>
          <p:cNvPr id="9" name="TextBox 8">
            <a:extLst>
              <a:ext uri="{FF2B5EF4-FFF2-40B4-BE49-F238E27FC236}">
                <a16:creationId xmlns:a16="http://schemas.microsoft.com/office/drawing/2014/main" id="{A565DF9B-8BD0-8DEA-3FC5-2FA3E74FDE42}"/>
              </a:ext>
            </a:extLst>
          </p:cNvPr>
          <p:cNvSpPr txBox="1"/>
          <p:nvPr/>
        </p:nvSpPr>
        <p:spPr>
          <a:xfrm>
            <a:off x="1000139" y="5216074"/>
            <a:ext cx="3294850" cy="369332"/>
          </a:xfrm>
          <a:prstGeom prst="rect">
            <a:avLst/>
          </a:prstGeom>
          <a:noFill/>
        </p:spPr>
        <p:txBody>
          <a:bodyPr wrap="square" rtlCol="0">
            <a:spAutoFit/>
          </a:bodyPr>
          <a:lstStyle/>
          <a:p>
            <a:r>
              <a:rPr lang="en-ZA" sz="900">
                <a:hlinkClick r:id="rId2" tooltip="https://jadedavies.wordpress.com/"/>
              </a:rPr>
              <a:t>This Photo</a:t>
            </a:r>
            <a:r>
              <a:rPr lang="en-ZA" sz="900"/>
              <a:t> by Unknown Author is licensed under </a:t>
            </a:r>
            <a:r>
              <a:rPr lang="en-ZA" sz="900">
                <a:hlinkClick r:id="rId3" tooltip="https://creativecommons.org/licenses/by-nc-nd/3.0/"/>
              </a:rPr>
              <a:t>CC BY-NC-ND</a:t>
            </a:r>
            <a:endParaRPr lang="en-ZA" sz="900"/>
          </a:p>
        </p:txBody>
      </p:sp>
      <p:sp>
        <p:nvSpPr>
          <p:cNvPr id="12" name="TextBox 11">
            <a:extLst>
              <a:ext uri="{FF2B5EF4-FFF2-40B4-BE49-F238E27FC236}">
                <a16:creationId xmlns:a16="http://schemas.microsoft.com/office/drawing/2014/main" id="{7EA4D08E-BB02-D01F-98E9-98122757806D}"/>
              </a:ext>
            </a:extLst>
          </p:cNvPr>
          <p:cNvSpPr txBox="1"/>
          <p:nvPr/>
        </p:nvSpPr>
        <p:spPr>
          <a:xfrm>
            <a:off x="406138" y="5580225"/>
            <a:ext cx="1895476" cy="369332"/>
          </a:xfrm>
          <a:prstGeom prst="rect">
            <a:avLst/>
          </a:prstGeom>
          <a:noFill/>
        </p:spPr>
        <p:txBody>
          <a:bodyPr wrap="square" rtlCol="0">
            <a:spAutoFit/>
          </a:bodyPr>
          <a:lstStyle/>
          <a:p>
            <a:r>
              <a:rPr lang="en-ZA" sz="900">
                <a:hlinkClick r:id="rId2" tooltip="https://jadedavies.wordpress.com/"/>
              </a:rPr>
              <a:t>This Photo</a:t>
            </a:r>
            <a:r>
              <a:rPr lang="en-ZA" sz="900"/>
              <a:t> by Unknown Author is licensed under </a:t>
            </a:r>
            <a:r>
              <a:rPr lang="en-ZA" sz="900">
                <a:hlinkClick r:id="rId3" tooltip="https://creativecommons.org/licenses/by-nc-nd/3.0/"/>
              </a:rPr>
              <a:t>CC BY-NC-ND</a:t>
            </a:r>
            <a:endParaRPr lang="en-ZA" sz="900"/>
          </a:p>
        </p:txBody>
      </p:sp>
      <p:pic>
        <p:nvPicPr>
          <p:cNvPr id="18" name="Picture Placeholder 17">
            <a:extLst>
              <a:ext uri="{FF2B5EF4-FFF2-40B4-BE49-F238E27FC236}">
                <a16:creationId xmlns:a16="http://schemas.microsoft.com/office/drawing/2014/main" id="{14B5B45E-9BD1-64A7-0421-88333BE42F3F}"/>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14646" b="14646"/>
          <a:stretch>
            <a:fillRect/>
          </a:stretch>
        </p:blipFill>
        <p:spPr>
          <a:xfrm>
            <a:off x="1000139" y="1921224"/>
            <a:ext cx="3294850" cy="3294850"/>
          </a:xfrm>
        </p:spPr>
      </p:pic>
      <p:pic>
        <p:nvPicPr>
          <p:cNvPr id="20" name="Picture Placeholder 19">
            <a:extLst>
              <a:ext uri="{FF2B5EF4-FFF2-40B4-BE49-F238E27FC236}">
                <a16:creationId xmlns:a16="http://schemas.microsoft.com/office/drawing/2014/main" id="{BFC1C5EC-7D21-DEDD-D17B-770D7F947B37}"/>
              </a:ext>
            </a:extLst>
          </p:cNvPr>
          <p:cNvPicPr>
            <a:picLocks noGrp="1" noChangeAspect="1"/>
          </p:cNvPicPr>
          <p:nvPr>
            <p:ph type="pic" sz="quarter" idx="14"/>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l="12500" r="12500"/>
          <a:stretch>
            <a:fillRect/>
          </a:stretch>
        </p:blipFill>
        <p:spPr/>
      </p:pic>
    </p:spTree>
    <p:extLst>
      <p:ext uri="{BB962C8B-B14F-4D97-AF65-F5344CB8AC3E}">
        <p14:creationId xmlns:p14="http://schemas.microsoft.com/office/powerpoint/2010/main" val="186862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5218" name="Object 4" hidden="1">
            <a:extLst>
              <a:ext uri="{FF2B5EF4-FFF2-40B4-BE49-F238E27FC236}">
                <a16:creationId xmlns:a16="http://schemas.microsoft.com/office/drawing/2014/main" id="{C9F281EC-DC3A-32BC-4B12-0F7ECA82E6F8}"/>
              </a:ext>
            </a:extLst>
          </p:cNvPr>
          <p:cNvGraphicFramePr>
            <a:graphicFrameLocks noChangeAspect="1"/>
          </p:cNvGraphicFramePr>
          <p:nvPr>
            <p:custDataLst>
              <p:tags r:id="rId1"/>
            </p:custDataLst>
          </p:nvPr>
        </p:nvGraphicFramePr>
        <p:xfrm>
          <a:off x="1525589" y="858839"/>
          <a:ext cx="1587" cy="1587"/>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265218" name="Object 4" hidden="1">
                        <a:extLst>
                          <a:ext uri="{FF2B5EF4-FFF2-40B4-BE49-F238E27FC236}">
                            <a16:creationId xmlns:a16="http://schemas.microsoft.com/office/drawing/2014/main" id="{C9F281EC-DC3A-32BC-4B12-0F7ECA82E6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5589" y="858839"/>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5" hidden="1">
            <a:extLst>
              <a:ext uri="{FF2B5EF4-FFF2-40B4-BE49-F238E27FC236}">
                <a16:creationId xmlns:a16="http://schemas.microsoft.com/office/drawing/2014/main" id="{B166F757-5B06-D9FB-72F2-034F9DE6F9F0}"/>
              </a:ext>
            </a:extLst>
          </p:cNvPr>
          <p:cNvSpPr/>
          <p:nvPr>
            <p:custDataLst>
              <p:tags r:id="rId2"/>
            </p:custDataLst>
          </p:nvPr>
        </p:nvSpPr>
        <p:spPr>
          <a:xfrm>
            <a:off x="1524001" y="857251"/>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ctr" defTabSz="685800">
              <a:defRPr/>
            </a:pPr>
            <a:endParaRPr lang="en-US" dirty="0">
              <a:solidFill>
                <a:srgbClr val="FFFFFF"/>
              </a:solidFill>
              <a:sym typeface="Arial" panose="020B0604020202020204" pitchFamily="34" charset="0"/>
            </a:endParaRPr>
          </a:p>
        </p:txBody>
      </p:sp>
      <p:sp>
        <p:nvSpPr>
          <p:cNvPr id="265223" name="Title 3">
            <a:extLst>
              <a:ext uri="{FF2B5EF4-FFF2-40B4-BE49-F238E27FC236}">
                <a16:creationId xmlns:a16="http://schemas.microsoft.com/office/drawing/2014/main" id="{35BF0071-BB0A-F489-EE51-D5EC7862C78D}"/>
              </a:ext>
            </a:extLst>
          </p:cNvPr>
          <p:cNvSpPr>
            <a:spLocks noGrp="1" noChangeArrowheads="1"/>
          </p:cNvSpPr>
          <p:nvPr>
            <p:ph type="title"/>
          </p:nvPr>
        </p:nvSpPr>
        <p:spPr/>
        <p:txBody>
          <a:bodyPr/>
          <a:lstStyle/>
          <a:p>
            <a:r>
              <a:rPr lang="en-US" altLang="en-US"/>
              <a:t>SHE Clarification</a:t>
            </a:r>
            <a:endParaRPr lang="en-ZA" altLang="en-US"/>
          </a:p>
        </p:txBody>
      </p:sp>
      <p:sp>
        <p:nvSpPr>
          <p:cNvPr id="32" name="Rectangle 31">
            <a:extLst>
              <a:ext uri="{FF2B5EF4-FFF2-40B4-BE49-F238E27FC236}">
                <a16:creationId xmlns:a16="http://schemas.microsoft.com/office/drawing/2014/main" id="{7D4E1FA0-6BA2-15DF-997A-0BCACB16EA34}"/>
              </a:ext>
            </a:extLst>
          </p:cNvPr>
          <p:cNvSpPr>
            <a:spLocks/>
          </p:cNvSpPr>
          <p:nvPr/>
        </p:nvSpPr>
        <p:spPr>
          <a:xfrm>
            <a:off x="361681" y="1957389"/>
            <a:ext cx="10982180" cy="3800475"/>
          </a:xfrm>
          <a:prstGeom prst="rect">
            <a:avLst/>
          </a:prstGeom>
          <a:noFill/>
          <a:ln w="9525">
            <a:solidFill>
              <a:srgbClr val="BFCDE4"/>
            </a:solidFill>
            <a:miter lim="800000"/>
            <a:headEnd/>
            <a:tailEnd/>
          </a:ln>
          <a:effectLst>
            <a:outerShdw blurRad="50800" dist="38100" dir="2700000" algn="tl" rotWithShape="0">
              <a:srgbClr val="FFFFFF">
                <a:lumMod val="50000"/>
                <a:alpha val="30000"/>
              </a:srgbClr>
            </a:outerShdw>
          </a:effectLst>
        </p:spPr>
        <p:txBody>
          <a:bodyPr wrap="none" anchor="ctr"/>
          <a:lstStyle/>
          <a:p>
            <a:pPr defTabSz="685800">
              <a:defRPr/>
            </a:pPr>
            <a:endParaRPr lang="en-ZA" sz="975" kern="0" dirty="0">
              <a:solidFill>
                <a:srgbClr val="003896"/>
              </a:solidFill>
              <a:latin typeface="Arial"/>
              <a:ea typeface="ＭＳ Ｐゴシック"/>
              <a:cs typeface="Arial"/>
            </a:endParaRPr>
          </a:p>
        </p:txBody>
      </p:sp>
      <p:sp>
        <p:nvSpPr>
          <p:cNvPr id="265225" name="object 9">
            <a:extLst>
              <a:ext uri="{FF2B5EF4-FFF2-40B4-BE49-F238E27FC236}">
                <a16:creationId xmlns:a16="http://schemas.microsoft.com/office/drawing/2014/main" id="{57409256-6108-6A36-42E4-F4C8ED174B6B}"/>
              </a:ext>
            </a:extLst>
          </p:cNvPr>
          <p:cNvSpPr txBox="1">
            <a:spLocks/>
          </p:cNvSpPr>
          <p:nvPr/>
        </p:nvSpPr>
        <p:spPr bwMode="auto">
          <a:xfrm>
            <a:off x="361681" y="1508126"/>
            <a:ext cx="10982180" cy="385763"/>
          </a:xfrm>
          <a:prstGeom prst="rect">
            <a:avLst/>
          </a:prstGeom>
          <a:solidFill>
            <a:srgbClr val="BFCDE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54007" tIns="54007" rIns="54007" bIns="54007" anchor="ctr">
            <a:spAutoFit/>
          </a:bodyPr>
          <a:lstStyle>
            <a:lvl1pPr marL="7938">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900" b="1">
                <a:solidFill>
                  <a:srgbClr val="003896"/>
                </a:solidFill>
                <a:ea typeface="MS PGothic" panose="020B0600070205080204" pitchFamily="34" charset="-128"/>
              </a:rPr>
              <a:t>As part of Eskom’s Supplier Management System, it is a requirement for all suppliers who wish to undertake work for Eskom to undergo an occupational safety, health and environment (SHE) evaluation process.</a:t>
            </a:r>
            <a:endParaRPr lang="en-ZA" altLang="en-US" sz="900" b="1">
              <a:solidFill>
                <a:srgbClr val="003896"/>
              </a:solidFill>
              <a:ea typeface="MS PGothic" panose="020B0600070205080204" pitchFamily="34" charset="-128"/>
            </a:endParaRPr>
          </a:p>
        </p:txBody>
      </p:sp>
      <p:sp>
        <p:nvSpPr>
          <p:cNvPr id="39" name="object 8">
            <a:extLst>
              <a:ext uri="{FF2B5EF4-FFF2-40B4-BE49-F238E27FC236}">
                <a16:creationId xmlns:a16="http://schemas.microsoft.com/office/drawing/2014/main" id="{441F5A86-3F4A-F4F2-EA53-B13EC4E1BF73}"/>
              </a:ext>
            </a:extLst>
          </p:cNvPr>
          <p:cNvSpPr txBox="1">
            <a:spLocks/>
          </p:cNvSpPr>
          <p:nvPr/>
        </p:nvSpPr>
        <p:spPr>
          <a:xfrm>
            <a:off x="5897564" y="2351088"/>
            <a:ext cx="4751387" cy="127000"/>
          </a:xfrm>
          <a:prstGeom prst="rect">
            <a:avLst/>
          </a:prstGeom>
        </p:spPr>
        <p:txBody>
          <a:bodyPr lIns="0" tIns="0" rIns="0" bIns="0" anchor="b">
            <a:spAutoFit/>
          </a:bodyPr>
          <a:lstStyle/>
          <a:p>
            <a:pPr marL="8473" defTabSz="685800">
              <a:defRPr/>
            </a:pPr>
            <a:r>
              <a:rPr lang="en-US" sz="825" b="1" spc="3" dirty="0">
                <a:solidFill>
                  <a:srgbClr val="003896"/>
                </a:solidFill>
                <a:latin typeface="Arial"/>
                <a:ea typeface="ＭＳ Ｐゴシック"/>
                <a:cs typeface="Arial"/>
              </a:rPr>
              <a:t>Explanation </a:t>
            </a:r>
            <a:endParaRPr lang="en-ZA" sz="825" b="1" dirty="0">
              <a:solidFill>
                <a:srgbClr val="003896"/>
              </a:solidFill>
              <a:latin typeface="Arial"/>
              <a:ea typeface="ＭＳ Ｐゴシック"/>
              <a:cs typeface="Arial"/>
            </a:endParaRPr>
          </a:p>
        </p:txBody>
      </p:sp>
      <p:sp>
        <p:nvSpPr>
          <p:cNvPr id="265227" name="Slide Number Placeholder 3">
            <a:extLst>
              <a:ext uri="{FF2B5EF4-FFF2-40B4-BE49-F238E27FC236}">
                <a16:creationId xmlns:a16="http://schemas.microsoft.com/office/drawing/2014/main" id="{7C17DC62-582E-E060-9F0F-325CA4F058AE}"/>
              </a:ext>
            </a:extLst>
          </p:cNvPr>
          <p:cNvSpPr txBox="1">
            <a:spLocks/>
          </p:cNvSpPr>
          <p:nvPr/>
        </p:nvSpPr>
        <p:spPr bwMode="auto">
          <a:xfrm>
            <a:off x="10317164" y="5757864"/>
            <a:ext cx="331787"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lnSpc>
                <a:spcPct val="90000"/>
              </a:lnSpc>
              <a:spcBef>
                <a:spcPct val="100000"/>
              </a:spcBef>
              <a:buClr>
                <a:srgbClr val="8C7F6D"/>
              </a:buClr>
              <a:buChar char="•"/>
              <a:defRPr sz="2000">
                <a:solidFill>
                  <a:srgbClr val="003896"/>
                </a:solidFill>
                <a:latin typeface="Arial" panose="020B0604020202020204" pitchFamily="34" charset="0"/>
                <a:cs typeface="Arial" panose="020B0604020202020204" pitchFamily="34" charset="0"/>
              </a:defRPr>
            </a:lvl1pPr>
            <a:lvl2pPr marL="717550" indent="-271463" defTabSz="685800">
              <a:lnSpc>
                <a:spcPct val="90000"/>
              </a:lnSpc>
              <a:spcBef>
                <a:spcPct val="100000"/>
              </a:spcBef>
              <a:buClr>
                <a:srgbClr val="8C7F6D"/>
              </a:buClr>
              <a:buChar char="•"/>
              <a:defRPr>
                <a:solidFill>
                  <a:srgbClr val="003896"/>
                </a:solidFill>
                <a:latin typeface="Arial" panose="020B0604020202020204" pitchFamily="34" charset="0"/>
                <a:cs typeface="Arial" panose="020B0604020202020204" pitchFamily="34" charset="0"/>
              </a:defRPr>
            </a:lvl2pPr>
            <a:lvl3pPr marL="1076325" indent="-179388" defTabSz="685800">
              <a:lnSpc>
                <a:spcPct val="90000"/>
              </a:lnSpc>
              <a:spcBef>
                <a:spcPct val="100000"/>
              </a:spcBef>
              <a:buClr>
                <a:srgbClr val="8C7F6D"/>
              </a:buClr>
              <a:buChar char="•"/>
              <a:defRPr sz="1600">
                <a:solidFill>
                  <a:srgbClr val="003896"/>
                </a:solidFill>
                <a:latin typeface="Arial" panose="020B0604020202020204" pitchFamily="34" charset="0"/>
                <a:cs typeface="Arial" panose="020B0604020202020204" pitchFamily="34" charset="0"/>
              </a:defRPr>
            </a:lvl3pPr>
            <a:lvl4pPr marL="1435100" indent="-179388" defTabSz="685800">
              <a:lnSpc>
                <a:spcPct val="90000"/>
              </a:lnSpc>
              <a:spcBef>
                <a:spcPct val="100000"/>
              </a:spcBef>
              <a:buClr>
                <a:srgbClr val="8C7F6D"/>
              </a:buClr>
              <a:buChar char="•"/>
              <a:defRPr sz="1400">
                <a:solidFill>
                  <a:srgbClr val="003896"/>
                </a:solidFill>
                <a:latin typeface="Arial" panose="020B0604020202020204" pitchFamily="34" charset="0"/>
                <a:cs typeface="Arial" panose="020B0604020202020204" pitchFamily="34" charset="0"/>
              </a:defRPr>
            </a:lvl4pPr>
            <a:lvl5pPr marL="1793875" indent="-179388" defTabSz="685800">
              <a:lnSpc>
                <a:spcPct val="90000"/>
              </a:lnSpc>
              <a:spcBef>
                <a:spcPct val="100000"/>
              </a:spcBef>
              <a:buClr>
                <a:srgbClr val="8C7F6D"/>
              </a:buClr>
              <a:buChar char="•"/>
              <a:defRPr sz="1400">
                <a:solidFill>
                  <a:srgbClr val="003896"/>
                </a:solidFill>
                <a:latin typeface="Arial" panose="020B0604020202020204" pitchFamily="34" charset="0"/>
                <a:cs typeface="Arial" panose="020B0604020202020204" pitchFamily="34" charset="0"/>
              </a:defRPr>
            </a:lvl5pPr>
            <a:lvl6pPr marL="2251075" indent="-179388" defTabSz="685800"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6pPr>
            <a:lvl7pPr marL="2708275" indent="-179388" defTabSz="685800"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7pPr>
            <a:lvl8pPr marL="3165475" indent="-179388" defTabSz="685800"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8pPr>
            <a:lvl9pPr marL="3622675" indent="-179388" defTabSz="685800"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9pPr>
          </a:lstStyle>
          <a:p>
            <a:pPr eaLnBrk="1" hangingPunct="1">
              <a:lnSpc>
                <a:spcPct val="100000"/>
              </a:lnSpc>
              <a:spcBef>
                <a:spcPct val="0"/>
              </a:spcBef>
              <a:buClrTx/>
              <a:buFontTx/>
              <a:buNone/>
            </a:pPr>
            <a:fld id="{AF974067-FA39-4B62-AF68-B3A7A65B14A1}" type="slidenum">
              <a:rPr lang="en-ZA" altLang="en-US" sz="900"/>
              <a:pPr eaLnBrk="1" hangingPunct="1">
                <a:lnSpc>
                  <a:spcPct val="100000"/>
                </a:lnSpc>
                <a:spcBef>
                  <a:spcPct val="0"/>
                </a:spcBef>
                <a:buClrTx/>
                <a:buFontTx/>
                <a:buNone/>
              </a:pPr>
              <a:t>2</a:t>
            </a:fld>
            <a:endParaRPr lang="en-ZA" altLang="en-US" sz="900"/>
          </a:p>
        </p:txBody>
      </p:sp>
      <p:grpSp>
        <p:nvGrpSpPr>
          <p:cNvPr id="265228" name="Group 1">
            <a:extLst>
              <a:ext uri="{FF2B5EF4-FFF2-40B4-BE49-F238E27FC236}">
                <a16:creationId xmlns:a16="http://schemas.microsoft.com/office/drawing/2014/main" id="{02982142-0C6E-91E2-8162-6E0E1B930ECF}"/>
              </a:ext>
            </a:extLst>
          </p:cNvPr>
          <p:cNvGrpSpPr>
            <a:grpSpLocks/>
          </p:cNvGrpSpPr>
          <p:nvPr/>
        </p:nvGrpSpPr>
        <p:grpSpPr bwMode="auto">
          <a:xfrm>
            <a:off x="542261" y="2341564"/>
            <a:ext cx="9413879" cy="3374036"/>
            <a:chOff x="3617804" y="1974547"/>
            <a:chExt cx="8701379" cy="4500992"/>
          </a:xfrm>
        </p:grpSpPr>
        <p:cxnSp>
          <p:nvCxnSpPr>
            <p:cNvPr id="265237" name="Straight Connector 35">
              <a:extLst>
                <a:ext uri="{FF2B5EF4-FFF2-40B4-BE49-F238E27FC236}">
                  <a16:creationId xmlns:a16="http://schemas.microsoft.com/office/drawing/2014/main" id="{0C99485D-972A-05E0-DB93-76608FE95C2C}"/>
                </a:ext>
              </a:extLst>
            </p:cNvPr>
            <p:cNvCxnSpPr>
              <a:cxnSpLocks/>
            </p:cNvCxnSpPr>
            <p:nvPr/>
          </p:nvCxnSpPr>
          <p:spPr bwMode="auto">
            <a:xfrm>
              <a:off x="3673353" y="4961799"/>
              <a:ext cx="8151893" cy="0"/>
            </a:xfrm>
            <a:prstGeom prst="line">
              <a:avLst/>
            </a:prstGeom>
            <a:noFill/>
            <a:ln w="9525" algn="ctr">
              <a:solidFill>
                <a:srgbClr val="808080"/>
              </a:solidFill>
              <a:prstDash val="sysDot"/>
              <a:round/>
              <a:headEnd/>
              <a:tailEnd/>
            </a:ln>
            <a:extLst>
              <a:ext uri="{909E8E84-426E-40DD-AFC4-6F175D3DCCD1}">
                <a14:hiddenFill xmlns:a14="http://schemas.microsoft.com/office/drawing/2010/main">
                  <a:noFill/>
                </a14:hiddenFill>
              </a:ext>
            </a:extLst>
          </p:spPr>
        </p:cxnSp>
        <p:cxnSp>
          <p:nvCxnSpPr>
            <p:cNvPr id="265238" name="Straight Connector 36">
              <a:extLst>
                <a:ext uri="{FF2B5EF4-FFF2-40B4-BE49-F238E27FC236}">
                  <a16:creationId xmlns:a16="http://schemas.microsoft.com/office/drawing/2014/main" id="{DF39DD9B-4318-87B7-ED61-23725E051A85}"/>
                </a:ext>
              </a:extLst>
            </p:cNvPr>
            <p:cNvCxnSpPr>
              <a:cxnSpLocks/>
            </p:cNvCxnSpPr>
            <p:nvPr/>
          </p:nvCxnSpPr>
          <p:spPr bwMode="auto">
            <a:xfrm>
              <a:off x="3617804" y="2170936"/>
              <a:ext cx="1963103" cy="0"/>
            </a:xfrm>
            <a:prstGeom prst="line">
              <a:avLst/>
            </a:prstGeom>
            <a:noFill/>
            <a:ln w="9525" algn="ctr">
              <a:solidFill>
                <a:srgbClr val="003896"/>
              </a:solidFill>
              <a:round/>
              <a:headEnd/>
              <a:tailEnd/>
            </a:ln>
            <a:extLst>
              <a:ext uri="{909E8E84-426E-40DD-AFC4-6F175D3DCCD1}">
                <a14:hiddenFill xmlns:a14="http://schemas.microsoft.com/office/drawing/2010/main">
                  <a:noFill/>
                </a14:hiddenFill>
              </a:ext>
            </a:extLst>
          </p:spPr>
        </p:cxnSp>
        <p:sp>
          <p:nvSpPr>
            <p:cNvPr id="38" name="object 7">
              <a:extLst>
                <a:ext uri="{FF2B5EF4-FFF2-40B4-BE49-F238E27FC236}">
                  <a16:creationId xmlns:a16="http://schemas.microsoft.com/office/drawing/2014/main" id="{ED190E15-B58C-3CAD-2373-71B3679E8C9A}"/>
                </a:ext>
              </a:extLst>
            </p:cNvPr>
            <p:cNvSpPr txBox="1">
              <a:spLocks/>
            </p:cNvSpPr>
            <p:nvPr/>
          </p:nvSpPr>
          <p:spPr>
            <a:xfrm>
              <a:off x="3641326" y="1974547"/>
              <a:ext cx="1372668" cy="169419"/>
            </a:xfrm>
            <a:prstGeom prst="rect">
              <a:avLst/>
            </a:prstGeom>
          </p:spPr>
          <p:txBody>
            <a:bodyPr lIns="0" tIns="0" rIns="0" bIns="0" anchor="b">
              <a:spAutoFit/>
            </a:bodyPr>
            <a:lstStyle/>
            <a:p>
              <a:pPr marL="8473" defTabSz="685800">
                <a:defRPr/>
              </a:pPr>
              <a:endParaRPr lang="en-ZA" sz="825" b="1" dirty="0">
                <a:solidFill>
                  <a:srgbClr val="003896"/>
                </a:solidFill>
                <a:latin typeface="Arial"/>
                <a:ea typeface="ＭＳ Ｐゴシック"/>
                <a:cs typeface="Arial"/>
              </a:endParaRPr>
            </a:p>
          </p:txBody>
        </p:sp>
        <p:cxnSp>
          <p:nvCxnSpPr>
            <p:cNvPr id="265240" name="Straight Connector 39">
              <a:extLst>
                <a:ext uri="{FF2B5EF4-FFF2-40B4-BE49-F238E27FC236}">
                  <a16:creationId xmlns:a16="http://schemas.microsoft.com/office/drawing/2014/main" id="{91262D84-F0A2-5BCB-2D14-CF364976BDAC}"/>
                </a:ext>
              </a:extLst>
            </p:cNvPr>
            <p:cNvCxnSpPr>
              <a:cxnSpLocks/>
            </p:cNvCxnSpPr>
            <p:nvPr/>
          </p:nvCxnSpPr>
          <p:spPr bwMode="auto">
            <a:xfrm>
              <a:off x="5804354" y="2170936"/>
              <a:ext cx="5884830" cy="0"/>
            </a:xfrm>
            <a:prstGeom prst="line">
              <a:avLst/>
            </a:prstGeom>
            <a:noFill/>
            <a:ln w="9525" algn="ctr">
              <a:solidFill>
                <a:srgbClr val="003896"/>
              </a:solidFill>
              <a:round/>
              <a:headEnd/>
              <a:tailEnd/>
            </a:ln>
            <a:extLst>
              <a:ext uri="{909E8E84-426E-40DD-AFC4-6F175D3DCCD1}">
                <a14:hiddenFill xmlns:a14="http://schemas.microsoft.com/office/drawing/2010/main">
                  <a:noFill/>
                </a14:hiddenFill>
              </a:ext>
            </a:extLst>
          </p:spPr>
        </p:cxnSp>
        <p:sp>
          <p:nvSpPr>
            <p:cNvPr id="265241" name="TextBox 40">
              <a:extLst>
                <a:ext uri="{FF2B5EF4-FFF2-40B4-BE49-F238E27FC236}">
                  <a16:creationId xmlns:a16="http://schemas.microsoft.com/office/drawing/2014/main" id="{ADCF801C-82C2-2868-3F25-442D99622C08}"/>
                </a:ext>
              </a:extLst>
            </p:cNvPr>
            <p:cNvSpPr txBox="1">
              <a:spLocks/>
            </p:cNvSpPr>
            <p:nvPr/>
          </p:nvSpPr>
          <p:spPr bwMode="auto">
            <a:xfrm>
              <a:off x="5555565" y="2476650"/>
              <a:ext cx="6060850" cy="615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266700" indent="-266700" defTabSz="874713">
                <a:lnSpc>
                  <a:spcPct val="90000"/>
                </a:lnSpc>
                <a:spcBef>
                  <a:spcPct val="100000"/>
                </a:spcBef>
                <a:buClr>
                  <a:srgbClr val="8C7F6D"/>
                </a:buClr>
                <a:buChar char="•"/>
                <a:defRPr sz="2000">
                  <a:solidFill>
                    <a:srgbClr val="003896"/>
                  </a:solidFill>
                  <a:latin typeface="Arial" panose="020B0604020202020204" pitchFamily="34" charset="0"/>
                  <a:cs typeface="Arial" panose="020B0604020202020204" pitchFamily="34" charset="0"/>
                </a:defRPr>
              </a:lvl1pPr>
              <a:lvl2pPr marL="1588" defTabSz="874713">
                <a:lnSpc>
                  <a:spcPct val="90000"/>
                </a:lnSpc>
                <a:spcBef>
                  <a:spcPct val="100000"/>
                </a:spcBef>
                <a:buClr>
                  <a:srgbClr val="8C7F6D"/>
                </a:buClr>
                <a:buChar char="•"/>
                <a:defRPr>
                  <a:solidFill>
                    <a:srgbClr val="003896"/>
                  </a:solidFill>
                  <a:latin typeface="Arial" panose="020B0604020202020204" pitchFamily="34" charset="0"/>
                  <a:cs typeface="Arial" panose="020B0604020202020204" pitchFamily="34" charset="0"/>
                </a:defRPr>
              </a:lvl2pPr>
              <a:lvl3pPr marL="446088" indent="-255588" defTabSz="874713">
                <a:lnSpc>
                  <a:spcPct val="90000"/>
                </a:lnSpc>
                <a:spcBef>
                  <a:spcPct val="100000"/>
                </a:spcBef>
                <a:buClr>
                  <a:srgbClr val="8C7F6D"/>
                </a:buClr>
                <a:buChar char="•"/>
                <a:defRPr sz="1600">
                  <a:solidFill>
                    <a:srgbClr val="003896"/>
                  </a:solidFill>
                  <a:latin typeface="Arial" panose="020B0604020202020204" pitchFamily="34" charset="0"/>
                  <a:cs typeface="Arial" panose="020B0604020202020204" pitchFamily="34" charset="0"/>
                </a:defRPr>
              </a:lvl3pPr>
              <a:lvl4pPr marL="600075" indent="-150813" defTabSz="874713">
                <a:lnSpc>
                  <a:spcPct val="90000"/>
                </a:lnSpc>
                <a:spcBef>
                  <a:spcPct val="100000"/>
                </a:spcBef>
                <a:buClr>
                  <a:srgbClr val="8C7F6D"/>
                </a:buClr>
                <a:buChar char="•"/>
                <a:defRPr sz="1400">
                  <a:solidFill>
                    <a:srgbClr val="003896"/>
                  </a:solidFill>
                  <a:latin typeface="Arial" panose="020B0604020202020204" pitchFamily="34" charset="0"/>
                  <a:cs typeface="Arial" panose="020B0604020202020204" pitchFamily="34" charset="0"/>
                </a:defRPr>
              </a:lvl4pPr>
              <a:lvl5pPr marL="731838" indent="-127000" defTabSz="874713">
                <a:lnSpc>
                  <a:spcPct val="90000"/>
                </a:lnSpc>
                <a:spcBef>
                  <a:spcPct val="100000"/>
                </a:spcBef>
                <a:buClr>
                  <a:srgbClr val="8C7F6D"/>
                </a:buClr>
                <a:buChar char="•"/>
                <a:defRPr sz="1400">
                  <a:solidFill>
                    <a:srgbClr val="003896"/>
                  </a:solidFill>
                  <a:latin typeface="Arial" panose="020B0604020202020204" pitchFamily="34" charset="0"/>
                  <a:cs typeface="Arial" panose="020B0604020202020204" pitchFamily="34" charset="0"/>
                </a:defRPr>
              </a:lvl5pPr>
              <a:lvl6pPr marL="11890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6pPr>
              <a:lvl7pPr marL="16462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7pPr>
              <a:lvl8pPr marL="21034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8pPr>
              <a:lvl9pPr marL="25606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9pPr>
            </a:lstStyle>
            <a:p>
              <a:pPr lvl="1" eaLnBrk="1" hangingPunct="1">
                <a:lnSpc>
                  <a:spcPct val="100000"/>
                </a:lnSpc>
                <a:spcBef>
                  <a:spcPct val="50000"/>
                </a:spcBef>
                <a:buClr>
                  <a:srgbClr val="897966"/>
                </a:buClr>
                <a:buSzPct val="125000"/>
                <a:buFontTx/>
                <a:buNone/>
              </a:pPr>
              <a:r>
                <a:rPr lang="en-US" altLang="en-US" sz="1000" dirty="0">
                  <a:ea typeface="Arial Unicode MS" pitchFamily="34" charset="-128"/>
                </a:rPr>
                <a:t>Ensure that all applicable rules and requirements are referenced in this form in order for the supplier to acknowledge and comply with them.  Ensure that this completed form is included in the enquiry procurement package.  To be signed and submitted by the tenderer.</a:t>
              </a:r>
            </a:p>
          </p:txBody>
        </p:sp>
        <p:sp>
          <p:nvSpPr>
            <p:cNvPr id="265242" name="TextBox 51">
              <a:extLst>
                <a:ext uri="{FF2B5EF4-FFF2-40B4-BE49-F238E27FC236}">
                  <a16:creationId xmlns:a16="http://schemas.microsoft.com/office/drawing/2014/main" id="{7EB9B7C0-AEAD-CD1F-ED39-7AE48AB41278}"/>
                </a:ext>
              </a:extLst>
            </p:cNvPr>
            <p:cNvSpPr txBox="1">
              <a:spLocks/>
            </p:cNvSpPr>
            <p:nvPr/>
          </p:nvSpPr>
          <p:spPr bwMode="auto">
            <a:xfrm>
              <a:off x="5555565" y="5079151"/>
              <a:ext cx="6763618" cy="139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74713">
                <a:lnSpc>
                  <a:spcPct val="90000"/>
                </a:lnSpc>
                <a:spcBef>
                  <a:spcPct val="100000"/>
                </a:spcBef>
                <a:buClr>
                  <a:srgbClr val="8C7F6D"/>
                </a:buClr>
                <a:buChar char="•"/>
                <a:defRPr sz="2000">
                  <a:solidFill>
                    <a:srgbClr val="003896"/>
                  </a:solidFill>
                  <a:latin typeface="Arial" panose="020B0604020202020204" pitchFamily="34" charset="0"/>
                  <a:cs typeface="Arial" panose="020B0604020202020204" pitchFamily="34" charset="0"/>
                </a:defRPr>
              </a:lvl1pPr>
              <a:lvl2pPr marL="188913" indent="-187325" defTabSz="874713">
                <a:lnSpc>
                  <a:spcPct val="90000"/>
                </a:lnSpc>
                <a:spcBef>
                  <a:spcPct val="100000"/>
                </a:spcBef>
                <a:buClr>
                  <a:srgbClr val="8C7F6D"/>
                </a:buClr>
                <a:buChar char="•"/>
                <a:defRPr>
                  <a:solidFill>
                    <a:srgbClr val="003896"/>
                  </a:solidFill>
                  <a:latin typeface="Arial" panose="020B0604020202020204" pitchFamily="34" charset="0"/>
                  <a:cs typeface="Arial" panose="020B0604020202020204" pitchFamily="34" charset="0"/>
                </a:defRPr>
              </a:lvl2pPr>
              <a:lvl3pPr marL="446088" indent="-255588" defTabSz="874713">
                <a:lnSpc>
                  <a:spcPct val="90000"/>
                </a:lnSpc>
                <a:spcBef>
                  <a:spcPct val="100000"/>
                </a:spcBef>
                <a:buClr>
                  <a:srgbClr val="8C7F6D"/>
                </a:buClr>
                <a:buChar char="•"/>
                <a:defRPr sz="1600">
                  <a:solidFill>
                    <a:srgbClr val="003896"/>
                  </a:solidFill>
                  <a:latin typeface="Arial" panose="020B0604020202020204" pitchFamily="34" charset="0"/>
                  <a:cs typeface="Arial" panose="020B0604020202020204" pitchFamily="34" charset="0"/>
                </a:defRPr>
              </a:lvl3pPr>
              <a:lvl4pPr marL="600075" indent="-150813" defTabSz="874713">
                <a:lnSpc>
                  <a:spcPct val="90000"/>
                </a:lnSpc>
                <a:spcBef>
                  <a:spcPct val="100000"/>
                </a:spcBef>
                <a:buClr>
                  <a:srgbClr val="8C7F6D"/>
                </a:buClr>
                <a:buChar char="•"/>
                <a:defRPr sz="1400">
                  <a:solidFill>
                    <a:srgbClr val="003896"/>
                  </a:solidFill>
                  <a:latin typeface="Arial" panose="020B0604020202020204" pitchFamily="34" charset="0"/>
                  <a:cs typeface="Arial" panose="020B0604020202020204" pitchFamily="34" charset="0"/>
                </a:defRPr>
              </a:lvl4pPr>
              <a:lvl5pPr marL="731838" indent="-127000" defTabSz="874713">
                <a:lnSpc>
                  <a:spcPct val="90000"/>
                </a:lnSpc>
                <a:spcBef>
                  <a:spcPct val="100000"/>
                </a:spcBef>
                <a:buClr>
                  <a:srgbClr val="8C7F6D"/>
                </a:buClr>
                <a:buChar char="•"/>
                <a:defRPr sz="1400">
                  <a:solidFill>
                    <a:srgbClr val="003896"/>
                  </a:solidFill>
                  <a:latin typeface="Arial" panose="020B0604020202020204" pitchFamily="34" charset="0"/>
                  <a:cs typeface="Arial" panose="020B0604020202020204" pitchFamily="34" charset="0"/>
                </a:defRPr>
              </a:lvl5pPr>
              <a:lvl6pPr marL="11890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6pPr>
              <a:lvl7pPr marL="16462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7pPr>
              <a:lvl8pPr marL="21034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8pPr>
              <a:lvl9pPr marL="25606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9pPr>
            </a:lstStyle>
            <a:p>
              <a:pPr algn="just" eaLnBrk="1" hangingPunct="1">
                <a:lnSpc>
                  <a:spcPct val="115000"/>
                </a:lnSpc>
                <a:spcBef>
                  <a:spcPct val="0"/>
                </a:spcBef>
                <a:buClr>
                  <a:schemeClr val="tx2"/>
                </a:buClr>
                <a:buFontTx/>
                <a:buNone/>
              </a:pPr>
              <a:r>
                <a:rPr lang="en-US" altLang="en-US" sz="1000" dirty="0">
                  <a:ea typeface="Arial Unicode MS" pitchFamily="34" charset="-128"/>
                </a:rPr>
                <a:t>The tenderer should submit costing for SHE management activities.</a:t>
              </a:r>
            </a:p>
            <a:p>
              <a:pPr algn="just" eaLnBrk="1" hangingPunct="1">
                <a:lnSpc>
                  <a:spcPct val="115000"/>
                </a:lnSpc>
                <a:spcBef>
                  <a:spcPct val="0"/>
                </a:spcBef>
                <a:buClr>
                  <a:schemeClr val="tx2"/>
                </a:buClr>
                <a:buFontTx/>
                <a:buNone/>
              </a:pPr>
              <a:r>
                <a:rPr lang="en-US" altLang="en-US" sz="1000" dirty="0">
                  <a:ea typeface="Arial Unicode MS" pitchFamily="34" charset="-128"/>
                </a:rPr>
                <a:t>SHE costing must reflect the amount of funds that will be allocated for SHE when the project commences (This is a breakdown of the bulk SHE costing in the bill of quantities) and it should be based on the scope of work and the associated risk. The items to be included are not limited to the following:</a:t>
              </a:r>
            </a:p>
            <a:p>
              <a:pPr algn="just" eaLnBrk="1" hangingPunct="1">
                <a:lnSpc>
                  <a:spcPct val="115000"/>
                </a:lnSpc>
                <a:spcBef>
                  <a:spcPct val="0"/>
                </a:spcBef>
                <a:buClr>
                  <a:schemeClr val="tx2"/>
                </a:buClr>
                <a:buFontTx/>
                <a:buNone/>
              </a:pPr>
              <a:r>
                <a:rPr lang="en-US" altLang="en-US" sz="1000" dirty="0">
                  <a:ea typeface="Arial Unicode MS" pitchFamily="34" charset="-128"/>
                </a:rPr>
                <a:t>PPE, SHE training, First aid equipment, Safety signs, safety campaigns or interventions, Medical examinations etc.</a:t>
              </a:r>
            </a:p>
          </p:txBody>
        </p:sp>
        <p:sp>
          <p:nvSpPr>
            <p:cNvPr id="265243" name="TextBox 29">
              <a:extLst>
                <a:ext uri="{FF2B5EF4-FFF2-40B4-BE49-F238E27FC236}">
                  <a16:creationId xmlns:a16="http://schemas.microsoft.com/office/drawing/2014/main" id="{8E3622EE-D697-C176-C360-E774458B336F}"/>
                </a:ext>
              </a:extLst>
            </p:cNvPr>
            <p:cNvSpPr txBox="1">
              <a:spLocks/>
            </p:cNvSpPr>
            <p:nvPr/>
          </p:nvSpPr>
          <p:spPr bwMode="auto">
            <a:xfrm>
              <a:off x="3718175" y="2352632"/>
              <a:ext cx="999780" cy="1121873"/>
            </a:xfrm>
            <a:prstGeom prst="rect">
              <a:avLst/>
            </a:prstGeom>
            <a:solidFill>
              <a:srgbClr val="BFCDE4"/>
            </a:solidFill>
            <a:ln w="9525">
              <a:solidFill>
                <a:srgbClr val="BFCDE4"/>
              </a:solidFill>
              <a:miter lim="800000"/>
              <a:headEnd/>
              <a:tailEnd/>
            </a:ln>
          </p:spPr>
          <p:txBody>
            <a:bodyPr lIns="25432" tIns="25432" rIns="25432" bIns="25432" anchor="ctr"/>
            <a:lstStyle>
              <a:lvl1pPr marL="11113">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800" b="1" dirty="0">
                  <a:solidFill>
                    <a:srgbClr val="003896"/>
                  </a:solidFill>
                  <a:ea typeface="MS PGothic" panose="020B0600070205080204" pitchFamily="34" charset="-128"/>
                </a:rPr>
                <a:t>1.Acknowledgement of Eskom’s rules and requirements  (Annexure B)</a:t>
              </a:r>
              <a:endParaRPr lang="en-ZA" altLang="en-US" sz="800" b="1" dirty="0">
                <a:solidFill>
                  <a:srgbClr val="003896"/>
                </a:solidFill>
                <a:ea typeface="MS PGothic" panose="020B0600070205080204" pitchFamily="34" charset="-128"/>
              </a:endParaRPr>
            </a:p>
          </p:txBody>
        </p:sp>
        <p:sp>
          <p:nvSpPr>
            <p:cNvPr id="265244" name="TextBox 30">
              <a:extLst>
                <a:ext uri="{FF2B5EF4-FFF2-40B4-BE49-F238E27FC236}">
                  <a16:creationId xmlns:a16="http://schemas.microsoft.com/office/drawing/2014/main" id="{7B20A72C-36BF-06C1-E7D3-D27E62C2269E}"/>
                </a:ext>
              </a:extLst>
            </p:cNvPr>
            <p:cNvSpPr txBox="1">
              <a:spLocks/>
            </p:cNvSpPr>
            <p:nvPr/>
          </p:nvSpPr>
          <p:spPr bwMode="auto">
            <a:xfrm>
              <a:off x="3715199" y="5211474"/>
              <a:ext cx="1001460" cy="806479"/>
            </a:xfrm>
            <a:prstGeom prst="rect">
              <a:avLst/>
            </a:prstGeom>
            <a:solidFill>
              <a:srgbClr val="BFCDE4"/>
            </a:solidFill>
            <a:ln w="9525">
              <a:solidFill>
                <a:srgbClr val="BFCDE4"/>
              </a:solidFill>
              <a:miter lim="800000"/>
              <a:headEnd/>
              <a:tailEnd/>
            </a:ln>
          </p:spPr>
          <p:txBody>
            <a:bodyPr lIns="25432" tIns="25432" rIns="25432" bIns="25432" anchor="ctr"/>
            <a:lstStyle>
              <a:lvl1pPr marL="11113">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800" b="1">
                  <a:solidFill>
                    <a:srgbClr val="003896"/>
                  </a:solidFill>
                  <a:ea typeface="MS PGothic" panose="020B0600070205080204" pitchFamily="34" charset="-128"/>
                </a:rPr>
                <a:t>3. Costing for SHE</a:t>
              </a:r>
              <a:endParaRPr lang="en-ZA" altLang="en-US" sz="800" b="1">
                <a:solidFill>
                  <a:srgbClr val="003896"/>
                </a:solidFill>
                <a:ea typeface="MS PGothic" panose="020B0600070205080204" pitchFamily="34" charset="-128"/>
              </a:endParaRPr>
            </a:p>
          </p:txBody>
        </p:sp>
      </p:grpSp>
      <p:grpSp>
        <p:nvGrpSpPr>
          <p:cNvPr id="265229" name="Group 41">
            <a:extLst>
              <a:ext uri="{FF2B5EF4-FFF2-40B4-BE49-F238E27FC236}">
                <a16:creationId xmlns:a16="http://schemas.microsoft.com/office/drawing/2014/main" id="{CFBB2787-45C2-2A87-AC9A-24437C0C1B6E}"/>
              </a:ext>
            </a:extLst>
          </p:cNvPr>
          <p:cNvGrpSpPr>
            <a:grpSpLocks/>
          </p:cNvGrpSpPr>
          <p:nvPr/>
        </p:nvGrpSpPr>
        <p:grpSpPr bwMode="auto">
          <a:xfrm>
            <a:off x="660525" y="2318211"/>
            <a:ext cx="9605838" cy="2263315"/>
            <a:chOff x="2519145" y="1930716"/>
            <a:chExt cx="9298785" cy="3017323"/>
          </a:xfrm>
        </p:grpSpPr>
        <p:cxnSp>
          <p:nvCxnSpPr>
            <p:cNvPr id="265231" name="Straight Connector 59">
              <a:extLst>
                <a:ext uri="{FF2B5EF4-FFF2-40B4-BE49-F238E27FC236}">
                  <a16:creationId xmlns:a16="http://schemas.microsoft.com/office/drawing/2014/main" id="{531C0281-6182-405F-FB0B-EC8C8DAE23C3}"/>
                </a:ext>
              </a:extLst>
            </p:cNvPr>
            <p:cNvCxnSpPr>
              <a:cxnSpLocks/>
            </p:cNvCxnSpPr>
            <p:nvPr/>
          </p:nvCxnSpPr>
          <p:spPr bwMode="auto">
            <a:xfrm>
              <a:off x="3666037" y="4948039"/>
              <a:ext cx="815189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5232" name="Straight Connector 60">
              <a:extLst>
                <a:ext uri="{FF2B5EF4-FFF2-40B4-BE49-F238E27FC236}">
                  <a16:creationId xmlns:a16="http://schemas.microsoft.com/office/drawing/2014/main" id="{5B4F8466-F5AC-E6CE-6396-7FED42E8131D}"/>
                </a:ext>
              </a:extLst>
            </p:cNvPr>
            <p:cNvCxnSpPr>
              <a:cxnSpLocks/>
            </p:cNvCxnSpPr>
            <p:nvPr/>
          </p:nvCxnSpPr>
          <p:spPr bwMode="auto">
            <a:xfrm>
              <a:off x="3617804" y="2170936"/>
              <a:ext cx="1963103" cy="0"/>
            </a:xfrm>
            <a:prstGeom prst="line">
              <a:avLst/>
            </a:prstGeom>
            <a:noFill/>
            <a:ln w="9525" algn="ctr">
              <a:solidFill>
                <a:srgbClr val="003896"/>
              </a:solidFill>
              <a:round/>
              <a:headEnd/>
              <a:tailEnd/>
            </a:ln>
            <a:extLst>
              <a:ext uri="{909E8E84-426E-40DD-AFC4-6F175D3DCCD1}">
                <a14:hiddenFill xmlns:a14="http://schemas.microsoft.com/office/drawing/2010/main">
                  <a:noFill/>
                </a14:hiddenFill>
              </a:ext>
            </a:extLst>
          </p:spPr>
        </p:cxnSp>
        <p:sp>
          <p:nvSpPr>
            <p:cNvPr id="62" name="object 7">
              <a:extLst>
                <a:ext uri="{FF2B5EF4-FFF2-40B4-BE49-F238E27FC236}">
                  <a16:creationId xmlns:a16="http://schemas.microsoft.com/office/drawing/2014/main" id="{35565BC3-076F-0D64-B571-1F79DDCD8666}"/>
                </a:ext>
              </a:extLst>
            </p:cNvPr>
            <p:cNvSpPr txBox="1">
              <a:spLocks/>
            </p:cNvSpPr>
            <p:nvPr/>
          </p:nvSpPr>
          <p:spPr>
            <a:xfrm>
              <a:off x="2519145" y="1930716"/>
              <a:ext cx="1372323" cy="169309"/>
            </a:xfrm>
            <a:prstGeom prst="rect">
              <a:avLst/>
            </a:prstGeom>
          </p:spPr>
          <p:txBody>
            <a:bodyPr lIns="0" tIns="0" rIns="0" bIns="0" anchor="b">
              <a:spAutoFit/>
            </a:bodyPr>
            <a:lstStyle/>
            <a:p>
              <a:pPr marL="8473" defTabSz="685800">
                <a:defRPr/>
              </a:pPr>
              <a:r>
                <a:rPr lang="en-ZA" sz="825" b="1" spc="10" dirty="0">
                  <a:solidFill>
                    <a:srgbClr val="003896"/>
                  </a:solidFill>
                  <a:latin typeface="Arial"/>
                  <a:ea typeface="ＭＳ Ｐゴシック"/>
                  <a:cs typeface="Arial"/>
                </a:rPr>
                <a:t>Requirements </a:t>
              </a:r>
              <a:endParaRPr lang="en-ZA" sz="825" b="1" dirty="0">
                <a:solidFill>
                  <a:srgbClr val="003896"/>
                </a:solidFill>
                <a:latin typeface="Arial"/>
                <a:ea typeface="ＭＳ Ｐゴシック"/>
                <a:cs typeface="Arial"/>
              </a:endParaRPr>
            </a:p>
          </p:txBody>
        </p:sp>
        <p:cxnSp>
          <p:nvCxnSpPr>
            <p:cNvPr id="265234" name="Straight Connector 62">
              <a:extLst>
                <a:ext uri="{FF2B5EF4-FFF2-40B4-BE49-F238E27FC236}">
                  <a16:creationId xmlns:a16="http://schemas.microsoft.com/office/drawing/2014/main" id="{9BE1F51B-489D-D775-810D-B9C529477D87}"/>
                </a:ext>
              </a:extLst>
            </p:cNvPr>
            <p:cNvCxnSpPr>
              <a:cxnSpLocks/>
            </p:cNvCxnSpPr>
            <p:nvPr/>
          </p:nvCxnSpPr>
          <p:spPr bwMode="auto">
            <a:xfrm>
              <a:off x="5804354" y="2170936"/>
              <a:ext cx="5884830" cy="0"/>
            </a:xfrm>
            <a:prstGeom prst="line">
              <a:avLst/>
            </a:prstGeom>
            <a:noFill/>
            <a:ln w="9525" algn="ctr">
              <a:solidFill>
                <a:srgbClr val="003896"/>
              </a:solidFill>
              <a:round/>
              <a:headEnd/>
              <a:tailEnd/>
            </a:ln>
            <a:extLst>
              <a:ext uri="{909E8E84-426E-40DD-AFC4-6F175D3DCCD1}">
                <a14:hiddenFill xmlns:a14="http://schemas.microsoft.com/office/drawing/2010/main">
                  <a:noFill/>
                </a14:hiddenFill>
              </a:ext>
            </a:extLst>
          </p:spPr>
        </p:cxnSp>
        <p:sp>
          <p:nvSpPr>
            <p:cNvPr id="265235" name="TextBox 64">
              <a:extLst>
                <a:ext uri="{FF2B5EF4-FFF2-40B4-BE49-F238E27FC236}">
                  <a16:creationId xmlns:a16="http://schemas.microsoft.com/office/drawing/2014/main" id="{BA22D6BC-FC1A-784D-8BDA-16846F42CB12}"/>
                </a:ext>
              </a:extLst>
            </p:cNvPr>
            <p:cNvSpPr txBox="1">
              <a:spLocks/>
            </p:cNvSpPr>
            <p:nvPr/>
          </p:nvSpPr>
          <p:spPr bwMode="auto">
            <a:xfrm>
              <a:off x="4434080" y="3854635"/>
              <a:ext cx="6481950" cy="553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874713">
                <a:lnSpc>
                  <a:spcPct val="90000"/>
                </a:lnSpc>
                <a:spcBef>
                  <a:spcPct val="100000"/>
                </a:spcBef>
                <a:buClr>
                  <a:srgbClr val="8C7F6D"/>
                </a:buClr>
                <a:buChar char="•"/>
                <a:defRPr sz="2000">
                  <a:solidFill>
                    <a:srgbClr val="003896"/>
                  </a:solidFill>
                  <a:latin typeface="Arial" panose="020B0604020202020204" pitchFamily="34" charset="0"/>
                  <a:cs typeface="Arial" panose="020B0604020202020204" pitchFamily="34" charset="0"/>
                </a:defRPr>
              </a:lvl1pPr>
              <a:lvl2pPr marL="188913" indent="-187325" defTabSz="874713">
                <a:lnSpc>
                  <a:spcPct val="90000"/>
                </a:lnSpc>
                <a:spcBef>
                  <a:spcPct val="100000"/>
                </a:spcBef>
                <a:buClr>
                  <a:srgbClr val="8C7F6D"/>
                </a:buClr>
                <a:buChar char="•"/>
                <a:defRPr>
                  <a:solidFill>
                    <a:srgbClr val="003896"/>
                  </a:solidFill>
                  <a:latin typeface="Arial" panose="020B0604020202020204" pitchFamily="34" charset="0"/>
                  <a:cs typeface="Arial" panose="020B0604020202020204" pitchFamily="34" charset="0"/>
                </a:defRPr>
              </a:lvl2pPr>
              <a:lvl3pPr marL="446088" indent="-255588" defTabSz="874713">
                <a:lnSpc>
                  <a:spcPct val="90000"/>
                </a:lnSpc>
                <a:spcBef>
                  <a:spcPct val="100000"/>
                </a:spcBef>
                <a:buClr>
                  <a:srgbClr val="8C7F6D"/>
                </a:buClr>
                <a:buChar char="•"/>
                <a:defRPr sz="1600">
                  <a:solidFill>
                    <a:srgbClr val="003896"/>
                  </a:solidFill>
                  <a:latin typeface="Arial" panose="020B0604020202020204" pitchFamily="34" charset="0"/>
                  <a:cs typeface="Arial" panose="020B0604020202020204" pitchFamily="34" charset="0"/>
                </a:defRPr>
              </a:lvl3pPr>
              <a:lvl4pPr marL="600075" indent="-150813" defTabSz="874713">
                <a:lnSpc>
                  <a:spcPct val="90000"/>
                </a:lnSpc>
                <a:spcBef>
                  <a:spcPct val="100000"/>
                </a:spcBef>
                <a:buClr>
                  <a:srgbClr val="8C7F6D"/>
                </a:buClr>
                <a:buChar char="•"/>
                <a:defRPr sz="1400">
                  <a:solidFill>
                    <a:srgbClr val="003896"/>
                  </a:solidFill>
                  <a:latin typeface="Arial" panose="020B0604020202020204" pitchFamily="34" charset="0"/>
                  <a:cs typeface="Arial" panose="020B0604020202020204" pitchFamily="34" charset="0"/>
                </a:defRPr>
              </a:lvl4pPr>
              <a:lvl5pPr marL="731838" indent="-127000" defTabSz="874713">
                <a:lnSpc>
                  <a:spcPct val="90000"/>
                </a:lnSpc>
                <a:spcBef>
                  <a:spcPct val="100000"/>
                </a:spcBef>
                <a:buClr>
                  <a:srgbClr val="8C7F6D"/>
                </a:buClr>
                <a:buChar char="•"/>
                <a:defRPr sz="1400">
                  <a:solidFill>
                    <a:srgbClr val="003896"/>
                  </a:solidFill>
                  <a:latin typeface="Arial" panose="020B0604020202020204" pitchFamily="34" charset="0"/>
                  <a:cs typeface="Arial" panose="020B0604020202020204" pitchFamily="34" charset="0"/>
                </a:defRPr>
              </a:lvl5pPr>
              <a:lvl6pPr marL="11890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6pPr>
              <a:lvl7pPr marL="16462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7pPr>
              <a:lvl8pPr marL="21034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8pPr>
              <a:lvl9pPr marL="25606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9pPr>
            </a:lstStyle>
            <a:p>
              <a:pPr>
                <a:buFontTx/>
                <a:buNone/>
              </a:pPr>
              <a:r>
                <a:rPr lang="en-ZA" altLang="en-US" sz="1000" dirty="0">
                  <a:ea typeface="Arial Unicode MS" pitchFamily="34" charset="-128"/>
                </a:rPr>
                <a:t>Means a site, activity or project documented plan in accordance with the clients SHE requirements. The plan must be scope or project based.  The plan must reflect an organised system (method statements, processes, resources etc) which the supplier will comply with and enforce to manage the SHE risk during the lifecycle of the project. </a:t>
              </a:r>
            </a:p>
          </p:txBody>
        </p:sp>
        <p:sp>
          <p:nvSpPr>
            <p:cNvPr id="265236" name="TextBox 67">
              <a:extLst>
                <a:ext uri="{FF2B5EF4-FFF2-40B4-BE49-F238E27FC236}">
                  <a16:creationId xmlns:a16="http://schemas.microsoft.com/office/drawing/2014/main" id="{CCDCBFCB-0455-367E-DFB8-23F238E36D45}"/>
                </a:ext>
              </a:extLst>
            </p:cNvPr>
            <p:cNvSpPr txBox="1">
              <a:spLocks/>
            </p:cNvSpPr>
            <p:nvPr/>
          </p:nvSpPr>
          <p:spPr bwMode="auto">
            <a:xfrm>
              <a:off x="2530920" y="3921883"/>
              <a:ext cx="1000315" cy="808595"/>
            </a:xfrm>
            <a:prstGeom prst="rect">
              <a:avLst/>
            </a:prstGeom>
            <a:solidFill>
              <a:srgbClr val="BFCDE4"/>
            </a:solidFill>
            <a:ln w="9525">
              <a:solidFill>
                <a:srgbClr val="BFCDE4"/>
              </a:solidFill>
              <a:miter lim="800000"/>
              <a:headEnd/>
              <a:tailEnd/>
            </a:ln>
          </p:spPr>
          <p:txBody>
            <a:bodyPr lIns="25432" tIns="25432" rIns="25432" bIns="25432" anchor="ctr"/>
            <a:lstStyle>
              <a:lvl1pPr marL="11113">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800" b="1" dirty="0">
                  <a:solidFill>
                    <a:srgbClr val="003896"/>
                  </a:solidFill>
                  <a:ea typeface="MS PGothic" panose="020B0600070205080204" pitchFamily="34" charset="-128"/>
                </a:rPr>
                <a:t>2.Health &amp; Safety Plan</a:t>
              </a:r>
              <a:endParaRPr lang="en-ZA" altLang="en-US" sz="800" b="1" dirty="0">
                <a:solidFill>
                  <a:srgbClr val="003896"/>
                </a:solidFill>
                <a:ea typeface="MS PGothic" panose="020B0600070205080204" pitchFamily="34" charset="-128"/>
              </a:endParaRPr>
            </a:p>
          </p:txBody>
        </p:sp>
      </p:grpSp>
      <p:cxnSp>
        <p:nvCxnSpPr>
          <p:cNvPr id="265230" name="Straight Connector 59">
            <a:extLst>
              <a:ext uri="{FF2B5EF4-FFF2-40B4-BE49-F238E27FC236}">
                <a16:creationId xmlns:a16="http://schemas.microsoft.com/office/drawing/2014/main" id="{18C0BF7E-3247-F7D0-6049-FF1C50663EC3}"/>
              </a:ext>
            </a:extLst>
          </p:cNvPr>
          <p:cNvCxnSpPr>
            <a:cxnSpLocks/>
          </p:cNvCxnSpPr>
          <p:nvPr/>
        </p:nvCxnSpPr>
        <p:spPr bwMode="auto">
          <a:xfrm>
            <a:off x="1895475" y="3573463"/>
            <a:ext cx="8421688" cy="0"/>
          </a:xfrm>
          <a:prstGeom prst="line">
            <a:avLst/>
          </a:prstGeom>
          <a:noFill/>
          <a:ln w="9525" algn="ctr">
            <a:solidFill>
              <a:srgbClr val="808080"/>
            </a:solidFill>
            <a:prstDash val="sysDot"/>
            <a:round/>
            <a:headEnd/>
            <a:tailEnd/>
          </a:ln>
          <a:extLst>
            <a:ext uri="{909E8E84-426E-40DD-AFC4-6F175D3DCCD1}">
              <a14:hiddenFill xmlns:a14="http://schemas.microsoft.com/office/drawing/2010/main">
                <a:noFill/>
              </a14:hiddenFill>
            </a:ext>
          </a:extLst>
        </p:spPr>
      </p:cxn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242" name="Object 4" hidden="1">
            <a:extLst>
              <a:ext uri="{FF2B5EF4-FFF2-40B4-BE49-F238E27FC236}">
                <a16:creationId xmlns:a16="http://schemas.microsoft.com/office/drawing/2014/main" id="{8C481891-1565-054D-AC7E-564B60BC2325}"/>
              </a:ext>
            </a:extLst>
          </p:cNvPr>
          <p:cNvGraphicFramePr>
            <a:graphicFrameLocks noChangeAspect="1"/>
          </p:cNvGraphicFramePr>
          <p:nvPr>
            <p:custDataLst>
              <p:tags r:id="rId1"/>
            </p:custDataLst>
          </p:nvPr>
        </p:nvGraphicFramePr>
        <p:xfrm>
          <a:off x="1525589" y="858839"/>
          <a:ext cx="1587" cy="1587"/>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266242" name="Object 4" hidden="1">
                        <a:extLst>
                          <a:ext uri="{FF2B5EF4-FFF2-40B4-BE49-F238E27FC236}">
                            <a16:creationId xmlns:a16="http://schemas.microsoft.com/office/drawing/2014/main" id="{8C481891-1565-054D-AC7E-564B60BC23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5589" y="858839"/>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5" hidden="1">
            <a:extLst>
              <a:ext uri="{FF2B5EF4-FFF2-40B4-BE49-F238E27FC236}">
                <a16:creationId xmlns:a16="http://schemas.microsoft.com/office/drawing/2014/main" id="{CFEED0B3-4FBF-E455-55C1-6243BF149CC3}"/>
              </a:ext>
            </a:extLst>
          </p:cNvPr>
          <p:cNvSpPr/>
          <p:nvPr>
            <p:custDataLst>
              <p:tags r:id="rId2"/>
            </p:custDataLst>
          </p:nvPr>
        </p:nvSpPr>
        <p:spPr>
          <a:xfrm>
            <a:off x="1524001" y="857251"/>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ctr" defTabSz="685800">
              <a:defRPr/>
            </a:pPr>
            <a:endParaRPr lang="en-US" dirty="0">
              <a:solidFill>
                <a:srgbClr val="FFFFFF"/>
              </a:solidFill>
              <a:sym typeface="Arial" panose="020B0604020202020204" pitchFamily="34" charset="0"/>
            </a:endParaRPr>
          </a:p>
        </p:txBody>
      </p:sp>
      <p:sp>
        <p:nvSpPr>
          <p:cNvPr id="266247" name="Title 3">
            <a:extLst>
              <a:ext uri="{FF2B5EF4-FFF2-40B4-BE49-F238E27FC236}">
                <a16:creationId xmlns:a16="http://schemas.microsoft.com/office/drawing/2014/main" id="{26966ADB-846B-28C5-8440-26ECB3E78F9A}"/>
              </a:ext>
            </a:extLst>
          </p:cNvPr>
          <p:cNvSpPr>
            <a:spLocks noGrp="1" noChangeArrowheads="1"/>
          </p:cNvSpPr>
          <p:nvPr>
            <p:ph type="title"/>
          </p:nvPr>
        </p:nvSpPr>
        <p:spPr/>
        <p:txBody>
          <a:bodyPr/>
          <a:lstStyle/>
          <a:p>
            <a:r>
              <a:rPr lang="en-US" altLang="en-US"/>
              <a:t>SHE Clarification</a:t>
            </a:r>
            <a:endParaRPr lang="en-ZA" altLang="en-US"/>
          </a:p>
        </p:txBody>
      </p:sp>
      <p:sp>
        <p:nvSpPr>
          <p:cNvPr id="266249" name="object 9">
            <a:extLst>
              <a:ext uri="{FF2B5EF4-FFF2-40B4-BE49-F238E27FC236}">
                <a16:creationId xmlns:a16="http://schemas.microsoft.com/office/drawing/2014/main" id="{D676547C-62A1-62CD-D628-057D45721960}"/>
              </a:ext>
            </a:extLst>
          </p:cNvPr>
          <p:cNvSpPr txBox="1">
            <a:spLocks/>
          </p:cNvSpPr>
          <p:nvPr/>
        </p:nvSpPr>
        <p:spPr bwMode="auto">
          <a:xfrm>
            <a:off x="701750" y="1220788"/>
            <a:ext cx="9680760" cy="385763"/>
          </a:xfrm>
          <a:prstGeom prst="rect">
            <a:avLst/>
          </a:prstGeom>
          <a:solidFill>
            <a:srgbClr val="BFCDE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54007" tIns="54007" rIns="54007" bIns="54007" anchor="ctr">
            <a:spAutoFit/>
          </a:bodyPr>
          <a:lstStyle>
            <a:lvl1pPr marL="7938">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900" b="1" dirty="0">
                <a:solidFill>
                  <a:srgbClr val="003896"/>
                </a:solidFill>
                <a:ea typeface="MS PGothic" panose="020B0600070205080204" pitchFamily="34" charset="-128"/>
              </a:rPr>
              <a:t>As part of Eskom’s Supplier Management System, it is a requirement for all suppliers who wish to undertake work for Eskom to undergo an occupational safety, health and environment (SHE) evaluation process.</a:t>
            </a:r>
            <a:endParaRPr lang="en-ZA" altLang="en-US" sz="900" b="1" dirty="0">
              <a:solidFill>
                <a:srgbClr val="003896"/>
              </a:solidFill>
              <a:ea typeface="MS PGothic" panose="020B0600070205080204" pitchFamily="34" charset="-128"/>
            </a:endParaRPr>
          </a:p>
        </p:txBody>
      </p:sp>
      <p:sp>
        <p:nvSpPr>
          <p:cNvPr id="39" name="object 8">
            <a:extLst>
              <a:ext uri="{FF2B5EF4-FFF2-40B4-BE49-F238E27FC236}">
                <a16:creationId xmlns:a16="http://schemas.microsoft.com/office/drawing/2014/main" id="{83088461-6387-5ECD-4566-D8F332A357E9}"/>
              </a:ext>
            </a:extLst>
          </p:cNvPr>
          <p:cNvSpPr txBox="1">
            <a:spLocks/>
          </p:cNvSpPr>
          <p:nvPr/>
        </p:nvSpPr>
        <p:spPr>
          <a:xfrm>
            <a:off x="5897564" y="2351088"/>
            <a:ext cx="4751387" cy="127000"/>
          </a:xfrm>
          <a:prstGeom prst="rect">
            <a:avLst/>
          </a:prstGeom>
        </p:spPr>
        <p:txBody>
          <a:bodyPr lIns="0" tIns="0" rIns="0" bIns="0" anchor="b">
            <a:spAutoFit/>
          </a:bodyPr>
          <a:lstStyle/>
          <a:p>
            <a:pPr marL="8473" defTabSz="685800">
              <a:defRPr/>
            </a:pPr>
            <a:r>
              <a:rPr lang="en-US" sz="825" b="1" spc="3" dirty="0">
                <a:solidFill>
                  <a:srgbClr val="003896"/>
                </a:solidFill>
                <a:latin typeface="Arial"/>
                <a:ea typeface="ＭＳ Ｐゴシック"/>
                <a:cs typeface="Arial"/>
              </a:rPr>
              <a:t>Explanation </a:t>
            </a:r>
            <a:endParaRPr lang="en-ZA" sz="825" b="1" dirty="0">
              <a:solidFill>
                <a:srgbClr val="003896"/>
              </a:solidFill>
              <a:latin typeface="Arial"/>
              <a:ea typeface="ＭＳ Ｐゴシック"/>
              <a:cs typeface="Arial"/>
            </a:endParaRPr>
          </a:p>
        </p:txBody>
      </p:sp>
      <p:sp>
        <p:nvSpPr>
          <p:cNvPr id="266251" name="Slide Number Placeholder 3">
            <a:extLst>
              <a:ext uri="{FF2B5EF4-FFF2-40B4-BE49-F238E27FC236}">
                <a16:creationId xmlns:a16="http://schemas.microsoft.com/office/drawing/2014/main" id="{A307B88A-EF64-22ED-6AD9-16CDB681C0F7}"/>
              </a:ext>
            </a:extLst>
          </p:cNvPr>
          <p:cNvSpPr txBox="1">
            <a:spLocks/>
          </p:cNvSpPr>
          <p:nvPr/>
        </p:nvSpPr>
        <p:spPr bwMode="auto">
          <a:xfrm>
            <a:off x="10317164" y="5757864"/>
            <a:ext cx="331787"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lnSpc>
                <a:spcPct val="90000"/>
              </a:lnSpc>
              <a:spcBef>
                <a:spcPct val="100000"/>
              </a:spcBef>
              <a:buClr>
                <a:srgbClr val="8C7F6D"/>
              </a:buClr>
              <a:buChar char="•"/>
              <a:defRPr sz="2000">
                <a:solidFill>
                  <a:srgbClr val="003896"/>
                </a:solidFill>
                <a:latin typeface="Arial" panose="020B0604020202020204" pitchFamily="34" charset="0"/>
                <a:cs typeface="Arial" panose="020B0604020202020204" pitchFamily="34" charset="0"/>
              </a:defRPr>
            </a:lvl1pPr>
            <a:lvl2pPr marL="717550" indent="-271463" defTabSz="685800">
              <a:lnSpc>
                <a:spcPct val="90000"/>
              </a:lnSpc>
              <a:spcBef>
                <a:spcPct val="100000"/>
              </a:spcBef>
              <a:buClr>
                <a:srgbClr val="8C7F6D"/>
              </a:buClr>
              <a:buChar char="•"/>
              <a:defRPr>
                <a:solidFill>
                  <a:srgbClr val="003896"/>
                </a:solidFill>
                <a:latin typeface="Arial" panose="020B0604020202020204" pitchFamily="34" charset="0"/>
                <a:cs typeface="Arial" panose="020B0604020202020204" pitchFamily="34" charset="0"/>
              </a:defRPr>
            </a:lvl2pPr>
            <a:lvl3pPr marL="1076325" indent="-179388" defTabSz="685800">
              <a:lnSpc>
                <a:spcPct val="90000"/>
              </a:lnSpc>
              <a:spcBef>
                <a:spcPct val="100000"/>
              </a:spcBef>
              <a:buClr>
                <a:srgbClr val="8C7F6D"/>
              </a:buClr>
              <a:buChar char="•"/>
              <a:defRPr sz="1600">
                <a:solidFill>
                  <a:srgbClr val="003896"/>
                </a:solidFill>
                <a:latin typeface="Arial" panose="020B0604020202020204" pitchFamily="34" charset="0"/>
                <a:cs typeface="Arial" panose="020B0604020202020204" pitchFamily="34" charset="0"/>
              </a:defRPr>
            </a:lvl3pPr>
            <a:lvl4pPr marL="1435100" indent="-179388" defTabSz="685800">
              <a:lnSpc>
                <a:spcPct val="90000"/>
              </a:lnSpc>
              <a:spcBef>
                <a:spcPct val="100000"/>
              </a:spcBef>
              <a:buClr>
                <a:srgbClr val="8C7F6D"/>
              </a:buClr>
              <a:buChar char="•"/>
              <a:defRPr sz="1400">
                <a:solidFill>
                  <a:srgbClr val="003896"/>
                </a:solidFill>
                <a:latin typeface="Arial" panose="020B0604020202020204" pitchFamily="34" charset="0"/>
                <a:cs typeface="Arial" panose="020B0604020202020204" pitchFamily="34" charset="0"/>
              </a:defRPr>
            </a:lvl4pPr>
            <a:lvl5pPr marL="1793875" indent="-179388" defTabSz="685800">
              <a:lnSpc>
                <a:spcPct val="90000"/>
              </a:lnSpc>
              <a:spcBef>
                <a:spcPct val="100000"/>
              </a:spcBef>
              <a:buClr>
                <a:srgbClr val="8C7F6D"/>
              </a:buClr>
              <a:buChar char="•"/>
              <a:defRPr sz="1400">
                <a:solidFill>
                  <a:srgbClr val="003896"/>
                </a:solidFill>
                <a:latin typeface="Arial" panose="020B0604020202020204" pitchFamily="34" charset="0"/>
                <a:cs typeface="Arial" panose="020B0604020202020204" pitchFamily="34" charset="0"/>
              </a:defRPr>
            </a:lvl5pPr>
            <a:lvl6pPr marL="2251075" indent="-179388" defTabSz="685800"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6pPr>
            <a:lvl7pPr marL="2708275" indent="-179388" defTabSz="685800"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7pPr>
            <a:lvl8pPr marL="3165475" indent="-179388" defTabSz="685800"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8pPr>
            <a:lvl9pPr marL="3622675" indent="-179388" defTabSz="685800"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9pPr>
          </a:lstStyle>
          <a:p>
            <a:pPr eaLnBrk="1" hangingPunct="1">
              <a:lnSpc>
                <a:spcPct val="100000"/>
              </a:lnSpc>
              <a:spcBef>
                <a:spcPct val="0"/>
              </a:spcBef>
              <a:buClrTx/>
              <a:buFontTx/>
              <a:buNone/>
            </a:pPr>
            <a:fld id="{3EB508AA-7E44-400E-8678-ACF1DC69CE45}" type="slidenum">
              <a:rPr lang="en-ZA" altLang="en-US" sz="900"/>
              <a:pPr eaLnBrk="1" hangingPunct="1">
                <a:lnSpc>
                  <a:spcPct val="100000"/>
                </a:lnSpc>
                <a:spcBef>
                  <a:spcPct val="0"/>
                </a:spcBef>
                <a:buClrTx/>
                <a:buFontTx/>
                <a:buNone/>
              </a:pPr>
              <a:t>3</a:t>
            </a:fld>
            <a:endParaRPr lang="en-ZA" altLang="en-US" sz="900"/>
          </a:p>
        </p:txBody>
      </p:sp>
      <p:grpSp>
        <p:nvGrpSpPr>
          <p:cNvPr id="266252" name="Group 1">
            <a:extLst>
              <a:ext uri="{FF2B5EF4-FFF2-40B4-BE49-F238E27FC236}">
                <a16:creationId xmlns:a16="http://schemas.microsoft.com/office/drawing/2014/main" id="{DE3DA87B-705B-1C59-13E9-BEB5EF8DAF57}"/>
              </a:ext>
            </a:extLst>
          </p:cNvPr>
          <p:cNvGrpSpPr>
            <a:grpSpLocks/>
          </p:cNvGrpSpPr>
          <p:nvPr/>
        </p:nvGrpSpPr>
        <p:grpSpPr bwMode="auto">
          <a:xfrm>
            <a:off x="1075530" y="2425648"/>
            <a:ext cx="8485982" cy="1598665"/>
            <a:chOff x="2931498" y="2086750"/>
            <a:chExt cx="8980772" cy="2133259"/>
          </a:xfrm>
        </p:grpSpPr>
        <p:cxnSp>
          <p:nvCxnSpPr>
            <p:cNvPr id="266267" name="Straight Connector 36">
              <a:extLst>
                <a:ext uri="{FF2B5EF4-FFF2-40B4-BE49-F238E27FC236}">
                  <a16:creationId xmlns:a16="http://schemas.microsoft.com/office/drawing/2014/main" id="{3E78B31D-9A18-64F2-8AFD-D532EC4BEED4}"/>
                </a:ext>
              </a:extLst>
            </p:cNvPr>
            <p:cNvCxnSpPr>
              <a:cxnSpLocks/>
            </p:cNvCxnSpPr>
            <p:nvPr/>
          </p:nvCxnSpPr>
          <p:spPr bwMode="auto">
            <a:xfrm>
              <a:off x="3617804" y="2170936"/>
              <a:ext cx="1963103" cy="0"/>
            </a:xfrm>
            <a:prstGeom prst="line">
              <a:avLst/>
            </a:prstGeom>
            <a:noFill/>
            <a:ln w="9525" algn="ctr">
              <a:solidFill>
                <a:srgbClr val="003896"/>
              </a:solidFill>
              <a:round/>
              <a:headEnd/>
              <a:tailEnd/>
            </a:ln>
            <a:extLst>
              <a:ext uri="{909E8E84-426E-40DD-AFC4-6F175D3DCCD1}">
                <a14:hiddenFill xmlns:a14="http://schemas.microsoft.com/office/drawing/2010/main">
                  <a:noFill/>
                </a14:hiddenFill>
              </a:ext>
            </a:extLst>
          </p:spPr>
        </p:cxnSp>
        <p:sp>
          <p:nvSpPr>
            <p:cNvPr id="38" name="object 7">
              <a:extLst>
                <a:ext uri="{FF2B5EF4-FFF2-40B4-BE49-F238E27FC236}">
                  <a16:creationId xmlns:a16="http://schemas.microsoft.com/office/drawing/2014/main" id="{666D4098-EC0D-6DF5-A632-47390A9E42BE}"/>
                </a:ext>
              </a:extLst>
            </p:cNvPr>
            <p:cNvSpPr txBox="1">
              <a:spLocks/>
            </p:cNvSpPr>
            <p:nvPr/>
          </p:nvSpPr>
          <p:spPr>
            <a:xfrm>
              <a:off x="2931498" y="2086750"/>
              <a:ext cx="1372611" cy="169469"/>
            </a:xfrm>
            <a:prstGeom prst="rect">
              <a:avLst/>
            </a:prstGeom>
          </p:spPr>
          <p:txBody>
            <a:bodyPr lIns="0" tIns="0" rIns="0" bIns="0" anchor="b">
              <a:spAutoFit/>
            </a:bodyPr>
            <a:lstStyle/>
            <a:p>
              <a:pPr marL="8473" defTabSz="685800">
                <a:defRPr/>
              </a:pPr>
              <a:endParaRPr lang="en-ZA" sz="825" b="1" dirty="0">
                <a:solidFill>
                  <a:srgbClr val="003896"/>
                </a:solidFill>
                <a:latin typeface="Arial"/>
                <a:ea typeface="ＭＳ Ｐゴシック"/>
                <a:cs typeface="Arial"/>
              </a:endParaRPr>
            </a:p>
          </p:txBody>
        </p:sp>
        <p:cxnSp>
          <p:nvCxnSpPr>
            <p:cNvPr id="266269" name="Straight Connector 39">
              <a:extLst>
                <a:ext uri="{FF2B5EF4-FFF2-40B4-BE49-F238E27FC236}">
                  <a16:creationId xmlns:a16="http://schemas.microsoft.com/office/drawing/2014/main" id="{C1540CA9-0FB4-427B-0BEE-B4EB15C32148}"/>
                </a:ext>
              </a:extLst>
            </p:cNvPr>
            <p:cNvCxnSpPr>
              <a:cxnSpLocks/>
            </p:cNvCxnSpPr>
            <p:nvPr/>
          </p:nvCxnSpPr>
          <p:spPr bwMode="auto">
            <a:xfrm>
              <a:off x="5804354" y="2170936"/>
              <a:ext cx="5884830" cy="0"/>
            </a:xfrm>
            <a:prstGeom prst="line">
              <a:avLst/>
            </a:prstGeom>
            <a:noFill/>
            <a:ln w="9525" algn="ctr">
              <a:solidFill>
                <a:srgbClr val="003896"/>
              </a:solidFill>
              <a:round/>
              <a:headEnd/>
              <a:tailEnd/>
            </a:ln>
            <a:extLst>
              <a:ext uri="{909E8E84-426E-40DD-AFC4-6F175D3DCCD1}">
                <a14:hiddenFill xmlns:a14="http://schemas.microsoft.com/office/drawing/2010/main">
                  <a:noFill/>
                </a14:hiddenFill>
              </a:ext>
            </a:extLst>
          </p:spPr>
        </p:cxnSp>
        <p:cxnSp>
          <p:nvCxnSpPr>
            <p:cNvPr id="266270" name="Straight Connector 34">
              <a:extLst>
                <a:ext uri="{FF2B5EF4-FFF2-40B4-BE49-F238E27FC236}">
                  <a16:creationId xmlns:a16="http://schemas.microsoft.com/office/drawing/2014/main" id="{EE0EEB96-B031-B3FD-59CB-6F024E2E4B6A}"/>
                </a:ext>
              </a:extLst>
            </p:cNvPr>
            <p:cNvCxnSpPr>
              <a:cxnSpLocks/>
            </p:cNvCxnSpPr>
            <p:nvPr/>
          </p:nvCxnSpPr>
          <p:spPr bwMode="auto">
            <a:xfrm>
              <a:off x="3798471" y="4220009"/>
              <a:ext cx="8113799" cy="0"/>
            </a:xfrm>
            <a:prstGeom prst="line">
              <a:avLst/>
            </a:prstGeom>
            <a:noFill/>
            <a:ln w="9525" algn="ctr">
              <a:solidFill>
                <a:srgbClr val="808080"/>
              </a:solidFill>
              <a:prstDash val="sysDot"/>
              <a:round/>
              <a:headEnd/>
              <a:tailEnd/>
            </a:ln>
            <a:extLst>
              <a:ext uri="{909E8E84-426E-40DD-AFC4-6F175D3DCCD1}">
                <a14:hiddenFill xmlns:a14="http://schemas.microsoft.com/office/drawing/2010/main">
                  <a:noFill/>
                </a14:hiddenFill>
              </a:ext>
            </a:extLst>
          </p:spPr>
        </p:cxnSp>
      </p:grpSp>
      <p:sp>
        <p:nvSpPr>
          <p:cNvPr id="266253" name="TextBox 56">
            <a:extLst>
              <a:ext uri="{FF2B5EF4-FFF2-40B4-BE49-F238E27FC236}">
                <a16:creationId xmlns:a16="http://schemas.microsoft.com/office/drawing/2014/main" id="{43C768D2-BD6C-04D8-4C2A-5964C3E7C1E5}"/>
              </a:ext>
            </a:extLst>
          </p:cNvPr>
          <p:cNvSpPr txBox="1">
            <a:spLocks/>
          </p:cNvSpPr>
          <p:nvPr/>
        </p:nvSpPr>
        <p:spPr bwMode="auto">
          <a:xfrm>
            <a:off x="2222205" y="2606675"/>
            <a:ext cx="7651253" cy="595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74713">
              <a:lnSpc>
                <a:spcPct val="90000"/>
              </a:lnSpc>
              <a:spcBef>
                <a:spcPct val="100000"/>
              </a:spcBef>
              <a:buClr>
                <a:srgbClr val="8C7F6D"/>
              </a:buClr>
              <a:buChar char="•"/>
              <a:defRPr sz="2000">
                <a:solidFill>
                  <a:srgbClr val="003896"/>
                </a:solidFill>
                <a:latin typeface="Arial" panose="020B0604020202020204" pitchFamily="34" charset="0"/>
                <a:cs typeface="Arial" panose="020B0604020202020204" pitchFamily="34" charset="0"/>
              </a:defRPr>
            </a:lvl1pPr>
            <a:lvl2pPr marL="1588" defTabSz="874713">
              <a:lnSpc>
                <a:spcPct val="90000"/>
              </a:lnSpc>
              <a:spcBef>
                <a:spcPct val="100000"/>
              </a:spcBef>
              <a:buClr>
                <a:srgbClr val="8C7F6D"/>
              </a:buClr>
              <a:buChar char="•"/>
              <a:defRPr>
                <a:solidFill>
                  <a:srgbClr val="003896"/>
                </a:solidFill>
                <a:latin typeface="Arial" panose="020B0604020202020204" pitchFamily="34" charset="0"/>
                <a:cs typeface="Arial" panose="020B0604020202020204" pitchFamily="34" charset="0"/>
              </a:defRPr>
            </a:lvl2pPr>
            <a:lvl3pPr marL="446088" indent="-255588" defTabSz="874713">
              <a:lnSpc>
                <a:spcPct val="90000"/>
              </a:lnSpc>
              <a:spcBef>
                <a:spcPct val="100000"/>
              </a:spcBef>
              <a:buClr>
                <a:srgbClr val="8C7F6D"/>
              </a:buClr>
              <a:buChar char="•"/>
              <a:defRPr sz="1600">
                <a:solidFill>
                  <a:srgbClr val="003896"/>
                </a:solidFill>
                <a:latin typeface="Arial" panose="020B0604020202020204" pitchFamily="34" charset="0"/>
                <a:cs typeface="Arial" panose="020B0604020202020204" pitchFamily="34" charset="0"/>
              </a:defRPr>
            </a:lvl3pPr>
            <a:lvl4pPr marL="600075" indent="-150813" defTabSz="874713">
              <a:lnSpc>
                <a:spcPct val="90000"/>
              </a:lnSpc>
              <a:spcBef>
                <a:spcPct val="100000"/>
              </a:spcBef>
              <a:buClr>
                <a:srgbClr val="8C7F6D"/>
              </a:buClr>
              <a:buChar char="•"/>
              <a:defRPr sz="1400">
                <a:solidFill>
                  <a:srgbClr val="003896"/>
                </a:solidFill>
                <a:latin typeface="Arial" panose="020B0604020202020204" pitchFamily="34" charset="0"/>
                <a:cs typeface="Arial" panose="020B0604020202020204" pitchFamily="34" charset="0"/>
              </a:defRPr>
            </a:lvl4pPr>
            <a:lvl5pPr marL="731838" indent="-127000" defTabSz="874713">
              <a:lnSpc>
                <a:spcPct val="90000"/>
              </a:lnSpc>
              <a:spcBef>
                <a:spcPct val="100000"/>
              </a:spcBef>
              <a:buClr>
                <a:srgbClr val="8C7F6D"/>
              </a:buClr>
              <a:buChar char="•"/>
              <a:defRPr sz="1400">
                <a:solidFill>
                  <a:srgbClr val="003896"/>
                </a:solidFill>
                <a:latin typeface="Arial" panose="020B0604020202020204" pitchFamily="34" charset="0"/>
                <a:cs typeface="Arial" panose="020B0604020202020204" pitchFamily="34" charset="0"/>
              </a:defRPr>
            </a:lvl5pPr>
            <a:lvl6pPr marL="11890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6pPr>
            <a:lvl7pPr marL="16462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7pPr>
            <a:lvl8pPr marL="21034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8pPr>
            <a:lvl9pPr marL="25606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9pPr>
          </a:lstStyle>
          <a:p>
            <a:pPr>
              <a:buFontTx/>
              <a:buNone/>
            </a:pPr>
            <a:r>
              <a:rPr lang="en-ZA" altLang="en-US" sz="900" dirty="0">
                <a:ea typeface="Arial Unicode MS" pitchFamily="34" charset="-128"/>
              </a:rPr>
              <a:t>Refers to the SHE hazards/aspect and risks/impact identified and assessed before the inception of a new project/contract and commencement of operations.  The baseline risk assessment shall include both routine and non-routine tasks.</a:t>
            </a:r>
          </a:p>
          <a:p>
            <a:pPr lvl="1" eaLnBrk="1" hangingPunct="1">
              <a:lnSpc>
                <a:spcPct val="100000"/>
              </a:lnSpc>
              <a:spcBef>
                <a:spcPct val="50000"/>
              </a:spcBef>
              <a:buClr>
                <a:srgbClr val="897966"/>
              </a:buClr>
              <a:buSzPct val="125000"/>
              <a:buFontTx/>
              <a:buNone/>
            </a:pPr>
            <a:r>
              <a:rPr lang="en-US" altLang="en-US" sz="900" dirty="0">
                <a:ea typeface="Arial Unicode MS" pitchFamily="34" charset="-128"/>
              </a:rPr>
              <a:t>The methodology used for the risk assessment must be provided together with the BRA. All risk assessments provided must be scope/project and site specific.</a:t>
            </a:r>
            <a:endParaRPr lang="en-US" altLang="en-US" sz="900" b="1" dirty="0">
              <a:ea typeface="Arial Unicode MS" pitchFamily="34" charset="-128"/>
            </a:endParaRPr>
          </a:p>
        </p:txBody>
      </p:sp>
      <p:grpSp>
        <p:nvGrpSpPr>
          <p:cNvPr id="266254" name="Group 41">
            <a:extLst>
              <a:ext uri="{FF2B5EF4-FFF2-40B4-BE49-F238E27FC236}">
                <a16:creationId xmlns:a16="http://schemas.microsoft.com/office/drawing/2014/main" id="{98F45B27-7AC0-53BB-2C35-0D724369A81A}"/>
              </a:ext>
            </a:extLst>
          </p:cNvPr>
          <p:cNvGrpSpPr>
            <a:grpSpLocks/>
          </p:cNvGrpSpPr>
          <p:nvPr/>
        </p:nvGrpSpPr>
        <p:grpSpPr bwMode="auto">
          <a:xfrm>
            <a:off x="841375" y="1594134"/>
            <a:ext cx="9257546" cy="902637"/>
            <a:chOff x="2728884" y="2170936"/>
            <a:chExt cx="8960300" cy="843746"/>
          </a:xfrm>
        </p:grpSpPr>
        <p:cxnSp>
          <p:nvCxnSpPr>
            <p:cNvPr id="266264" name="Straight Connector 60">
              <a:extLst>
                <a:ext uri="{FF2B5EF4-FFF2-40B4-BE49-F238E27FC236}">
                  <a16:creationId xmlns:a16="http://schemas.microsoft.com/office/drawing/2014/main" id="{BA332BF0-34FE-D7A2-BECE-BFED63A93005}"/>
                </a:ext>
              </a:extLst>
            </p:cNvPr>
            <p:cNvCxnSpPr>
              <a:cxnSpLocks/>
            </p:cNvCxnSpPr>
            <p:nvPr/>
          </p:nvCxnSpPr>
          <p:spPr bwMode="auto">
            <a:xfrm>
              <a:off x="3617804" y="2170936"/>
              <a:ext cx="1963103" cy="0"/>
            </a:xfrm>
            <a:prstGeom prst="line">
              <a:avLst/>
            </a:prstGeom>
            <a:noFill/>
            <a:ln w="9525" algn="ctr">
              <a:solidFill>
                <a:srgbClr val="003896"/>
              </a:solidFill>
              <a:round/>
              <a:headEnd/>
              <a:tailEnd/>
            </a:ln>
            <a:extLst>
              <a:ext uri="{909E8E84-426E-40DD-AFC4-6F175D3DCCD1}">
                <a14:hiddenFill xmlns:a14="http://schemas.microsoft.com/office/drawing/2010/main">
                  <a:noFill/>
                </a14:hiddenFill>
              </a:ext>
            </a:extLst>
          </p:spPr>
        </p:cxnSp>
        <p:sp>
          <p:nvSpPr>
            <p:cNvPr id="62" name="object 7">
              <a:extLst>
                <a:ext uri="{FF2B5EF4-FFF2-40B4-BE49-F238E27FC236}">
                  <a16:creationId xmlns:a16="http://schemas.microsoft.com/office/drawing/2014/main" id="{662D3DD4-BCAF-9D9D-7B39-8D9610C027A2}"/>
                </a:ext>
              </a:extLst>
            </p:cNvPr>
            <p:cNvSpPr txBox="1">
              <a:spLocks/>
            </p:cNvSpPr>
            <p:nvPr/>
          </p:nvSpPr>
          <p:spPr>
            <a:xfrm>
              <a:off x="2728884" y="2843965"/>
              <a:ext cx="1372120" cy="170717"/>
            </a:xfrm>
            <a:prstGeom prst="rect">
              <a:avLst/>
            </a:prstGeom>
          </p:spPr>
          <p:txBody>
            <a:bodyPr lIns="0" tIns="0" rIns="0" bIns="0" anchor="b">
              <a:spAutoFit/>
            </a:bodyPr>
            <a:lstStyle/>
            <a:p>
              <a:pPr marL="8473" defTabSz="685800">
                <a:defRPr/>
              </a:pPr>
              <a:r>
                <a:rPr lang="en-ZA" sz="825" b="1" spc="10" dirty="0">
                  <a:solidFill>
                    <a:srgbClr val="003896"/>
                  </a:solidFill>
                  <a:latin typeface="Arial"/>
                  <a:ea typeface="ＭＳ Ｐゴシック"/>
                  <a:cs typeface="Arial"/>
                </a:rPr>
                <a:t>Requirements </a:t>
              </a:r>
              <a:endParaRPr lang="en-ZA" sz="825" b="1" dirty="0">
                <a:solidFill>
                  <a:srgbClr val="003896"/>
                </a:solidFill>
                <a:latin typeface="Arial"/>
                <a:ea typeface="ＭＳ Ｐゴシック"/>
                <a:cs typeface="Arial"/>
              </a:endParaRPr>
            </a:p>
          </p:txBody>
        </p:sp>
        <p:cxnSp>
          <p:nvCxnSpPr>
            <p:cNvPr id="266266" name="Straight Connector 62">
              <a:extLst>
                <a:ext uri="{FF2B5EF4-FFF2-40B4-BE49-F238E27FC236}">
                  <a16:creationId xmlns:a16="http://schemas.microsoft.com/office/drawing/2014/main" id="{66D664E2-DDDD-445C-5685-448B04460BC7}"/>
                </a:ext>
              </a:extLst>
            </p:cNvPr>
            <p:cNvCxnSpPr>
              <a:cxnSpLocks/>
            </p:cNvCxnSpPr>
            <p:nvPr/>
          </p:nvCxnSpPr>
          <p:spPr bwMode="auto">
            <a:xfrm>
              <a:off x="5804354" y="2170936"/>
              <a:ext cx="5884830" cy="0"/>
            </a:xfrm>
            <a:prstGeom prst="line">
              <a:avLst/>
            </a:prstGeom>
            <a:noFill/>
            <a:ln w="9525" algn="ctr">
              <a:solidFill>
                <a:srgbClr val="003896"/>
              </a:solidFill>
              <a:round/>
              <a:headEnd/>
              <a:tailEnd/>
            </a:ln>
            <a:extLst>
              <a:ext uri="{909E8E84-426E-40DD-AFC4-6F175D3DCCD1}">
                <a14:hiddenFill xmlns:a14="http://schemas.microsoft.com/office/drawing/2010/main">
                  <a:noFill/>
                </a14:hiddenFill>
              </a:ext>
            </a:extLst>
          </p:spPr>
        </p:cxnSp>
      </p:grpSp>
      <p:cxnSp>
        <p:nvCxnSpPr>
          <p:cNvPr id="266255" name="Straight Connector 59">
            <a:extLst>
              <a:ext uri="{FF2B5EF4-FFF2-40B4-BE49-F238E27FC236}">
                <a16:creationId xmlns:a16="http://schemas.microsoft.com/office/drawing/2014/main" id="{8B15EA9B-E39E-2CAD-7496-F1FF24C46959}"/>
              </a:ext>
            </a:extLst>
          </p:cNvPr>
          <p:cNvCxnSpPr>
            <a:cxnSpLocks/>
          </p:cNvCxnSpPr>
          <p:nvPr/>
        </p:nvCxnSpPr>
        <p:spPr bwMode="auto">
          <a:xfrm>
            <a:off x="1895475" y="3275013"/>
            <a:ext cx="8421688" cy="0"/>
          </a:xfrm>
          <a:prstGeom prst="line">
            <a:avLst/>
          </a:prstGeom>
          <a:noFill/>
          <a:ln w="9525" algn="ctr">
            <a:solidFill>
              <a:srgbClr val="808080"/>
            </a:solidFill>
            <a:prstDash val="sysDot"/>
            <a:round/>
            <a:headEnd/>
            <a:tailEnd/>
          </a:ln>
          <a:extLst>
            <a:ext uri="{909E8E84-426E-40DD-AFC4-6F175D3DCCD1}">
              <a14:hiddenFill xmlns:a14="http://schemas.microsoft.com/office/drawing/2010/main">
                <a:noFill/>
              </a14:hiddenFill>
            </a:ext>
          </a:extLst>
        </p:spPr>
      </p:cxnSp>
      <p:sp>
        <p:nvSpPr>
          <p:cNvPr id="266256" name="TextBox 33">
            <a:extLst>
              <a:ext uri="{FF2B5EF4-FFF2-40B4-BE49-F238E27FC236}">
                <a16:creationId xmlns:a16="http://schemas.microsoft.com/office/drawing/2014/main" id="{81719A77-5010-069A-2C3F-4D35988F6C83}"/>
              </a:ext>
            </a:extLst>
          </p:cNvPr>
          <p:cNvSpPr txBox="1">
            <a:spLocks/>
          </p:cNvSpPr>
          <p:nvPr/>
        </p:nvSpPr>
        <p:spPr bwMode="auto">
          <a:xfrm>
            <a:off x="842962" y="2607700"/>
            <a:ext cx="881063" cy="628650"/>
          </a:xfrm>
          <a:prstGeom prst="rect">
            <a:avLst/>
          </a:prstGeom>
          <a:solidFill>
            <a:srgbClr val="BFCDE4"/>
          </a:solidFill>
          <a:ln w="9525">
            <a:solidFill>
              <a:srgbClr val="BFCDE4"/>
            </a:solidFill>
            <a:miter lim="800000"/>
            <a:headEnd/>
            <a:tailEnd/>
          </a:ln>
        </p:spPr>
        <p:txBody>
          <a:bodyPr lIns="25432" tIns="25432" rIns="25432" bIns="25432" anchor="ctr"/>
          <a:lstStyle>
            <a:lvl1pPr marL="11113">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800" b="1" dirty="0">
                <a:solidFill>
                  <a:srgbClr val="003896"/>
                </a:solidFill>
                <a:ea typeface="MS PGothic" panose="020B0600070205080204" pitchFamily="34" charset="-128"/>
              </a:rPr>
              <a:t>4. Baseline Risk Assessment </a:t>
            </a:r>
            <a:endParaRPr lang="en-ZA" altLang="en-US" sz="800" b="1" dirty="0">
              <a:solidFill>
                <a:srgbClr val="003896"/>
              </a:solidFill>
              <a:ea typeface="MS PGothic" panose="020B0600070205080204" pitchFamily="34" charset="-128"/>
            </a:endParaRPr>
          </a:p>
        </p:txBody>
      </p:sp>
      <p:sp>
        <p:nvSpPr>
          <p:cNvPr id="266257" name="TextBox 34">
            <a:extLst>
              <a:ext uri="{FF2B5EF4-FFF2-40B4-BE49-F238E27FC236}">
                <a16:creationId xmlns:a16="http://schemas.microsoft.com/office/drawing/2014/main" id="{60226E38-DFFA-F756-7DC5-CDA842402180}"/>
              </a:ext>
            </a:extLst>
          </p:cNvPr>
          <p:cNvSpPr txBox="1">
            <a:spLocks/>
          </p:cNvSpPr>
          <p:nvPr/>
        </p:nvSpPr>
        <p:spPr bwMode="auto">
          <a:xfrm>
            <a:off x="842962" y="3423684"/>
            <a:ext cx="871538" cy="577850"/>
          </a:xfrm>
          <a:prstGeom prst="rect">
            <a:avLst/>
          </a:prstGeom>
          <a:solidFill>
            <a:srgbClr val="BFCDE4"/>
          </a:solidFill>
          <a:ln w="9525">
            <a:solidFill>
              <a:srgbClr val="BFCDE4"/>
            </a:solidFill>
            <a:miter lim="800000"/>
            <a:headEnd/>
            <a:tailEnd/>
          </a:ln>
        </p:spPr>
        <p:txBody>
          <a:bodyPr lIns="25432" tIns="25432" rIns="25432" bIns="25432" anchor="ctr"/>
          <a:lstStyle>
            <a:lvl1pPr marL="11113">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800" b="1" dirty="0">
                <a:solidFill>
                  <a:srgbClr val="003896"/>
                </a:solidFill>
                <a:ea typeface="MS PGothic" panose="020B0600070205080204" pitchFamily="34" charset="-128"/>
              </a:rPr>
              <a:t>5. Valid letter of good standing (LoGs)</a:t>
            </a:r>
            <a:endParaRPr lang="en-ZA" altLang="en-US" sz="800" b="1" dirty="0">
              <a:solidFill>
                <a:srgbClr val="003896"/>
              </a:solidFill>
              <a:ea typeface="MS PGothic" panose="020B0600070205080204" pitchFamily="34" charset="-128"/>
            </a:endParaRPr>
          </a:p>
        </p:txBody>
      </p:sp>
      <p:sp>
        <p:nvSpPr>
          <p:cNvPr id="266258" name="TextBox 36">
            <a:extLst>
              <a:ext uri="{FF2B5EF4-FFF2-40B4-BE49-F238E27FC236}">
                <a16:creationId xmlns:a16="http://schemas.microsoft.com/office/drawing/2014/main" id="{48DA73AE-D163-9519-0C8E-F43F58FC88B4}"/>
              </a:ext>
            </a:extLst>
          </p:cNvPr>
          <p:cNvSpPr txBox="1">
            <a:spLocks/>
          </p:cNvSpPr>
          <p:nvPr/>
        </p:nvSpPr>
        <p:spPr bwMode="auto">
          <a:xfrm>
            <a:off x="2222205" y="3299904"/>
            <a:ext cx="7792823" cy="637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74713">
              <a:lnSpc>
                <a:spcPct val="90000"/>
              </a:lnSpc>
              <a:spcBef>
                <a:spcPct val="100000"/>
              </a:spcBef>
              <a:buClr>
                <a:srgbClr val="8C7F6D"/>
              </a:buClr>
              <a:buChar char="•"/>
              <a:defRPr sz="2000">
                <a:solidFill>
                  <a:srgbClr val="003896"/>
                </a:solidFill>
                <a:latin typeface="Arial" panose="020B0604020202020204" pitchFamily="34" charset="0"/>
                <a:cs typeface="Arial" panose="020B0604020202020204" pitchFamily="34" charset="0"/>
              </a:defRPr>
            </a:lvl1pPr>
            <a:lvl2pPr marL="188913" indent="-187325" defTabSz="874713">
              <a:lnSpc>
                <a:spcPct val="90000"/>
              </a:lnSpc>
              <a:spcBef>
                <a:spcPct val="100000"/>
              </a:spcBef>
              <a:buClr>
                <a:srgbClr val="8C7F6D"/>
              </a:buClr>
              <a:buChar char="•"/>
              <a:defRPr>
                <a:solidFill>
                  <a:srgbClr val="003896"/>
                </a:solidFill>
                <a:latin typeface="Arial" panose="020B0604020202020204" pitchFamily="34" charset="0"/>
                <a:cs typeface="Arial" panose="020B0604020202020204" pitchFamily="34" charset="0"/>
              </a:defRPr>
            </a:lvl2pPr>
            <a:lvl3pPr marL="446088" indent="-255588" defTabSz="874713">
              <a:lnSpc>
                <a:spcPct val="90000"/>
              </a:lnSpc>
              <a:spcBef>
                <a:spcPct val="100000"/>
              </a:spcBef>
              <a:buClr>
                <a:srgbClr val="8C7F6D"/>
              </a:buClr>
              <a:buChar char="•"/>
              <a:defRPr sz="1600">
                <a:solidFill>
                  <a:srgbClr val="003896"/>
                </a:solidFill>
                <a:latin typeface="Arial" panose="020B0604020202020204" pitchFamily="34" charset="0"/>
                <a:cs typeface="Arial" panose="020B0604020202020204" pitchFamily="34" charset="0"/>
              </a:defRPr>
            </a:lvl3pPr>
            <a:lvl4pPr marL="600075" indent="-150813" defTabSz="874713">
              <a:lnSpc>
                <a:spcPct val="90000"/>
              </a:lnSpc>
              <a:spcBef>
                <a:spcPct val="100000"/>
              </a:spcBef>
              <a:buClr>
                <a:srgbClr val="8C7F6D"/>
              </a:buClr>
              <a:buChar char="•"/>
              <a:defRPr sz="1400">
                <a:solidFill>
                  <a:srgbClr val="003896"/>
                </a:solidFill>
                <a:latin typeface="Arial" panose="020B0604020202020204" pitchFamily="34" charset="0"/>
                <a:cs typeface="Arial" panose="020B0604020202020204" pitchFamily="34" charset="0"/>
              </a:defRPr>
            </a:lvl4pPr>
            <a:lvl5pPr marL="731838" indent="-127000" defTabSz="874713">
              <a:lnSpc>
                <a:spcPct val="90000"/>
              </a:lnSpc>
              <a:spcBef>
                <a:spcPct val="100000"/>
              </a:spcBef>
              <a:buClr>
                <a:srgbClr val="8C7F6D"/>
              </a:buClr>
              <a:buChar char="•"/>
              <a:defRPr sz="1400">
                <a:solidFill>
                  <a:srgbClr val="003896"/>
                </a:solidFill>
                <a:latin typeface="Arial" panose="020B0604020202020204" pitchFamily="34" charset="0"/>
                <a:cs typeface="Arial" panose="020B0604020202020204" pitchFamily="34" charset="0"/>
              </a:defRPr>
            </a:lvl5pPr>
            <a:lvl6pPr marL="11890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6pPr>
            <a:lvl7pPr marL="16462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7pPr>
            <a:lvl8pPr marL="21034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8pPr>
            <a:lvl9pPr marL="25606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9pPr>
          </a:lstStyle>
          <a:p>
            <a:pPr>
              <a:buFontTx/>
              <a:buNone/>
            </a:pPr>
            <a:r>
              <a:rPr lang="en-US" altLang="en-US" sz="900" dirty="0">
                <a:ea typeface="Arial Unicode MS" pitchFamily="34" charset="-128"/>
              </a:rPr>
              <a:t>Registration with the Compensation Commissioner (COID) or a licensed mutual company or an equivalent of it (for international bidders). If a company has only one employee (CEO, owner), the supplier shall submit an insurance letter that covers accidental death and disability to the value of R500 000 as a minimum.</a:t>
            </a:r>
          </a:p>
          <a:p>
            <a:pPr>
              <a:buFontTx/>
              <a:buNone/>
            </a:pPr>
            <a:r>
              <a:rPr lang="en-US" altLang="en-US" sz="900" dirty="0">
                <a:ea typeface="Arial Unicode MS" pitchFamily="34" charset="-128"/>
              </a:rPr>
              <a:t>For joint ventures (JV) LoGs for all companies in the JV must be submitted</a:t>
            </a:r>
            <a:r>
              <a:rPr lang="en-US" altLang="en-US" sz="800" dirty="0">
                <a:ea typeface="Arial Unicode MS" pitchFamily="34" charset="-128"/>
              </a:rPr>
              <a:t>.</a:t>
            </a:r>
          </a:p>
        </p:txBody>
      </p:sp>
      <p:sp>
        <p:nvSpPr>
          <p:cNvPr id="266259" name="TextBox 39">
            <a:extLst>
              <a:ext uri="{FF2B5EF4-FFF2-40B4-BE49-F238E27FC236}">
                <a16:creationId xmlns:a16="http://schemas.microsoft.com/office/drawing/2014/main" id="{E770CCB4-5772-9918-8E5A-3BD2C483D199}"/>
              </a:ext>
            </a:extLst>
          </p:cNvPr>
          <p:cNvSpPr txBox="1">
            <a:spLocks/>
          </p:cNvSpPr>
          <p:nvPr/>
        </p:nvSpPr>
        <p:spPr bwMode="auto">
          <a:xfrm>
            <a:off x="841375" y="4173599"/>
            <a:ext cx="873125" cy="549275"/>
          </a:xfrm>
          <a:prstGeom prst="rect">
            <a:avLst/>
          </a:prstGeom>
          <a:solidFill>
            <a:srgbClr val="BFCDE4"/>
          </a:solidFill>
          <a:ln w="9525">
            <a:solidFill>
              <a:srgbClr val="BFCDE4"/>
            </a:solidFill>
            <a:miter lim="800000"/>
            <a:headEnd/>
            <a:tailEnd/>
          </a:ln>
        </p:spPr>
        <p:txBody>
          <a:bodyPr lIns="25432" tIns="25432" rIns="25432" bIns="25432" anchor="ctr"/>
          <a:lstStyle>
            <a:lvl1pPr marL="11113">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800" b="1" dirty="0">
                <a:solidFill>
                  <a:srgbClr val="003896"/>
                </a:solidFill>
                <a:ea typeface="MS PGothic" panose="020B0600070205080204" pitchFamily="34" charset="-128"/>
              </a:rPr>
              <a:t>6. SHEQ Policy</a:t>
            </a:r>
            <a:endParaRPr lang="en-ZA" altLang="en-US" sz="800" b="1" dirty="0">
              <a:solidFill>
                <a:srgbClr val="003896"/>
              </a:solidFill>
              <a:ea typeface="MS PGothic" panose="020B0600070205080204" pitchFamily="34" charset="-128"/>
            </a:endParaRPr>
          </a:p>
        </p:txBody>
      </p:sp>
      <p:sp>
        <p:nvSpPr>
          <p:cNvPr id="266260" name="TextBox 41">
            <a:extLst>
              <a:ext uri="{FF2B5EF4-FFF2-40B4-BE49-F238E27FC236}">
                <a16:creationId xmlns:a16="http://schemas.microsoft.com/office/drawing/2014/main" id="{9D328AA1-F40C-5AAF-55B2-9F91347FDC3A}"/>
              </a:ext>
            </a:extLst>
          </p:cNvPr>
          <p:cNvSpPr txBox="1">
            <a:spLocks/>
          </p:cNvSpPr>
          <p:nvPr/>
        </p:nvSpPr>
        <p:spPr bwMode="auto">
          <a:xfrm>
            <a:off x="2222205" y="4152077"/>
            <a:ext cx="6258719" cy="249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74713">
              <a:lnSpc>
                <a:spcPct val="90000"/>
              </a:lnSpc>
              <a:spcBef>
                <a:spcPct val="100000"/>
              </a:spcBef>
              <a:buClr>
                <a:srgbClr val="8C7F6D"/>
              </a:buClr>
              <a:buChar char="•"/>
              <a:defRPr sz="2000">
                <a:solidFill>
                  <a:srgbClr val="003896"/>
                </a:solidFill>
                <a:latin typeface="Arial" panose="020B0604020202020204" pitchFamily="34" charset="0"/>
                <a:cs typeface="Arial" panose="020B0604020202020204" pitchFamily="34" charset="0"/>
              </a:defRPr>
            </a:lvl1pPr>
            <a:lvl2pPr marL="188913" indent="-187325" defTabSz="874713">
              <a:lnSpc>
                <a:spcPct val="90000"/>
              </a:lnSpc>
              <a:spcBef>
                <a:spcPct val="100000"/>
              </a:spcBef>
              <a:buClr>
                <a:srgbClr val="8C7F6D"/>
              </a:buClr>
              <a:buChar char="•"/>
              <a:defRPr>
                <a:solidFill>
                  <a:srgbClr val="003896"/>
                </a:solidFill>
                <a:latin typeface="Arial" panose="020B0604020202020204" pitchFamily="34" charset="0"/>
                <a:cs typeface="Arial" panose="020B0604020202020204" pitchFamily="34" charset="0"/>
              </a:defRPr>
            </a:lvl2pPr>
            <a:lvl3pPr marL="446088" indent="-255588" defTabSz="874713">
              <a:lnSpc>
                <a:spcPct val="90000"/>
              </a:lnSpc>
              <a:spcBef>
                <a:spcPct val="100000"/>
              </a:spcBef>
              <a:buClr>
                <a:srgbClr val="8C7F6D"/>
              </a:buClr>
              <a:buChar char="•"/>
              <a:defRPr sz="1600">
                <a:solidFill>
                  <a:srgbClr val="003896"/>
                </a:solidFill>
                <a:latin typeface="Arial" panose="020B0604020202020204" pitchFamily="34" charset="0"/>
                <a:cs typeface="Arial" panose="020B0604020202020204" pitchFamily="34" charset="0"/>
              </a:defRPr>
            </a:lvl3pPr>
            <a:lvl4pPr marL="600075" indent="-150813" defTabSz="874713">
              <a:lnSpc>
                <a:spcPct val="90000"/>
              </a:lnSpc>
              <a:spcBef>
                <a:spcPct val="100000"/>
              </a:spcBef>
              <a:buClr>
                <a:srgbClr val="8C7F6D"/>
              </a:buClr>
              <a:buChar char="•"/>
              <a:defRPr sz="1400">
                <a:solidFill>
                  <a:srgbClr val="003896"/>
                </a:solidFill>
                <a:latin typeface="Arial" panose="020B0604020202020204" pitchFamily="34" charset="0"/>
                <a:cs typeface="Arial" panose="020B0604020202020204" pitchFamily="34" charset="0"/>
              </a:defRPr>
            </a:lvl4pPr>
            <a:lvl5pPr marL="731838" indent="-127000" defTabSz="874713">
              <a:lnSpc>
                <a:spcPct val="90000"/>
              </a:lnSpc>
              <a:spcBef>
                <a:spcPct val="100000"/>
              </a:spcBef>
              <a:buClr>
                <a:srgbClr val="8C7F6D"/>
              </a:buClr>
              <a:buChar char="•"/>
              <a:defRPr sz="1400">
                <a:solidFill>
                  <a:srgbClr val="003896"/>
                </a:solidFill>
                <a:latin typeface="Arial" panose="020B0604020202020204" pitchFamily="34" charset="0"/>
                <a:cs typeface="Arial" panose="020B0604020202020204" pitchFamily="34" charset="0"/>
              </a:defRPr>
            </a:lvl5pPr>
            <a:lvl6pPr marL="11890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6pPr>
            <a:lvl7pPr marL="16462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7pPr>
            <a:lvl8pPr marL="21034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8pPr>
            <a:lvl9pPr marL="25606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9pPr>
          </a:lstStyle>
          <a:p>
            <a:pPr>
              <a:buFontTx/>
              <a:buNone/>
            </a:pPr>
            <a:r>
              <a:rPr lang="en-ZA" altLang="en-US" sz="900" dirty="0">
                <a:ea typeface="Arial Unicode MS" pitchFamily="34" charset="-128"/>
              </a:rPr>
              <a:t>A statement of intention by the employer which provides a framework for setting SHEQ objectives to improve SHEQ performance and also emphasises management commitment to employees’ wellbeing and duty of care to the environment</a:t>
            </a:r>
            <a:r>
              <a:rPr lang="en-ZA" altLang="en-US" sz="800" dirty="0">
                <a:ea typeface="Arial Unicode MS" pitchFamily="34" charset="-128"/>
              </a:rPr>
              <a:t>.</a:t>
            </a:r>
            <a:endParaRPr lang="en-US" altLang="en-US" sz="800" dirty="0">
              <a:ea typeface="Arial Unicode MS" pitchFamily="34" charset="-128"/>
            </a:endParaRPr>
          </a:p>
        </p:txBody>
      </p:sp>
      <p:sp>
        <p:nvSpPr>
          <p:cNvPr id="266261" name="TextBox 42">
            <a:extLst>
              <a:ext uri="{FF2B5EF4-FFF2-40B4-BE49-F238E27FC236}">
                <a16:creationId xmlns:a16="http://schemas.microsoft.com/office/drawing/2014/main" id="{88D57CD9-F3B5-8F49-AB29-5263D2755192}"/>
              </a:ext>
            </a:extLst>
          </p:cNvPr>
          <p:cNvSpPr txBox="1">
            <a:spLocks/>
          </p:cNvSpPr>
          <p:nvPr/>
        </p:nvSpPr>
        <p:spPr bwMode="auto">
          <a:xfrm>
            <a:off x="871486" y="5022197"/>
            <a:ext cx="946150" cy="604838"/>
          </a:xfrm>
          <a:prstGeom prst="rect">
            <a:avLst/>
          </a:prstGeom>
          <a:solidFill>
            <a:srgbClr val="BFCDE4"/>
          </a:solidFill>
          <a:ln w="9525">
            <a:solidFill>
              <a:srgbClr val="BFCDE4"/>
            </a:solidFill>
            <a:miter lim="800000"/>
            <a:headEnd/>
            <a:tailEnd/>
          </a:ln>
        </p:spPr>
        <p:txBody>
          <a:bodyPr lIns="25432" tIns="25432" rIns="25432" bIns="25432" anchor="ctr"/>
          <a:lstStyle>
            <a:lvl1pPr marL="11113">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800" b="1" dirty="0">
                <a:solidFill>
                  <a:srgbClr val="003896"/>
                </a:solidFill>
                <a:ea typeface="MS PGothic" panose="020B0600070205080204" pitchFamily="34" charset="-128"/>
              </a:rPr>
              <a:t>7. SHE Competency</a:t>
            </a:r>
            <a:endParaRPr lang="en-ZA" altLang="en-US" sz="800" b="1" dirty="0">
              <a:solidFill>
                <a:srgbClr val="003896"/>
              </a:solidFill>
              <a:ea typeface="MS PGothic" panose="020B0600070205080204" pitchFamily="34" charset="-128"/>
            </a:endParaRPr>
          </a:p>
        </p:txBody>
      </p:sp>
      <p:cxnSp>
        <p:nvCxnSpPr>
          <p:cNvPr id="266262" name="Straight Connector 34">
            <a:extLst>
              <a:ext uri="{FF2B5EF4-FFF2-40B4-BE49-F238E27FC236}">
                <a16:creationId xmlns:a16="http://schemas.microsoft.com/office/drawing/2014/main" id="{F0173173-B09C-B0C0-8930-15509B663F2A}"/>
              </a:ext>
            </a:extLst>
          </p:cNvPr>
          <p:cNvCxnSpPr>
            <a:cxnSpLocks/>
          </p:cNvCxnSpPr>
          <p:nvPr/>
        </p:nvCxnSpPr>
        <p:spPr bwMode="auto">
          <a:xfrm>
            <a:off x="1960564" y="4797425"/>
            <a:ext cx="7666037" cy="0"/>
          </a:xfrm>
          <a:prstGeom prst="line">
            <a:avLst/>
          </a:prstGeom>
          <a:noFill/>
          <a:ln w="9525" algn="ctr">
            <a:solidFill>
              <a:srgbClr val="808080"/>
            </a:solidFill>
            <a:prstDash val="sysDot"/>
            <a:round/>
            <a:headEnd/>
            <a:tailEnd/>
          </a:ln>
          <a:extLst>
            <a:ext uri="{909E8E84-426E-40DD-AFC4-6F175D3DCCD1}">
              <a14:hiddenFill xmlns:a14="http://schemas.microsoft.com/office/drawing/2010/main">
                <a:noFill/>
              </a14:hiddenFill>
            </a:ext>
          </a:extLst>
        </p:spPr>
      </p:cxnSp>
      <p:sp>
        <p:nvSpPr>
          <p:cNvPr id="266263" name="TextBox 45">
            <a:extLst>
              <a:ext uri="{FF2B5EF4-FFF2-40B4-BE49-F238E27FC236}">
                <a16:creationId xmlns:a16="http://schemas.microsoft.com/office/drawing/2014/main" id="{E41094A3-EA0B-6BCF-4386-C2D6A5DB595F}"/>
              </a:ext>
            </a:extLst>
          </p:cNvPr>
          <p:cNvSpPr txBox="1">
            <a:spLocks/>
          </p:cNvSpPr>
          <p:nvPr/>
        </p:nvSpPr>
        <p:spPr bwMode="auto">
          <a:xfrm>
            <a:off x="2296633" y="4897315"/>
            <a:ext cx="8240981" cy="498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266700" indent="-266700" defTabSz="874713">
              <a:lnSpc>
                <a:spcPct val="90000"/>
              </a:lnSpc>
              <a:spcBef>
                <a:spcPct val="100000"/>
              </a:spcBef>
              <a:buClr>
                <a:srgbClr val="8C7F6D"/>
              </a:buClr>
              <a:buChar char="•"/>
              <a:defRPr sz="2000">
                <a:solidFill>
                  <a:srgbClr val="003896"/>
                </a:solidFill>
                <a:latin typeface="Arial" panose="020B0604020202020204" pitchFamily="34" charset="0"/>
                <a:cs typeface="Arial" panose="020B0604020202020204" pitchFamily="34" charset="0"/>
              </a:defRPr>
            </a:lvl1pPr>
            <a:lvl2pPr marL="1588" defTabSz="874713">
              <a:lnSpc>
                <a:spcPct val="90000"/>
              </a:lnSpc>
              <a:spcBef>
                <a:spcPct val="100000"/>
              </a:spcBef>
              <a:buClr>
                <a:srgbClr val="8C7F6D"/>
              </a:buClr>
              <a:buChar char="•"/>
              <a:defRPr>
                <a:solidFill>
                  <a:srgbClr val="003896"/>
                </a:solidFill>
                <a:latin typeface="Arial" panose="020B0604020202020204" pitchFamily="34" charset="0"/>
                <a:cs typeface="Arial" panose="020B0604020202020204" pitchFamily="34" charset="0"/>
              </a:defRPr>
            </a:lvl2pPr>
            <a:lvl3pPr marL="446088" indent="-255588" defTabSz="874713">
              <a:lnSpc>
                <a:spcPct val="90000"/>
              </a:lnSpc>
              <a:spcBef>
                <a:spcPct val="100000"/>
              </a:spcBef>
              <a:buClr>
                <a:srgbClr val="8C7F6D"/>
              </a:buClr>
              <a:buChar char="•"/>
              <a:defRPr sz="1600">
                <a:solidFill>
                  <a:srgbClr val="003896"/>
                </a:solidFill>
                <a:latin typeface="Arial" panose="020B0604020202020204" pitchFamily="34" charset="0"/>
                <a:cs typeface="Arial" panose="020B0604020202020204" pitchFamily="34" charset="0"/>
              </a:defRPr>
            </a:lvl3pPr>
            <a:lvl4pPr marL="600075" indent="-150813" defTabSz="874713">
              <a:lnSpc>
                <a:spcPct val="90000"/>
              </a:lnSpc>
              <a:spcBef>
                <a:spcPct val="100000"/>
              </a:spcBef>
              <a:buClr>
                <a:srgbClr val="8C7F6D"/>
              </a:buClr>
              <a:buChar char="•"/>
              <a:defRPr sz="1400">
                <a:solidFill>
                  <a:srgbClr val="003896"/>
                </a:solidFill>
                <a:latin typeface="Arial" panose="020B0604020202020204" pitchFamily="34" charset="0"/>
                <a:cs typeface="Arial" panose="020B0604020202020204" pitchFamily="34" charset="0"/>
              </a:defRPr>
            </a:lvl4pPr>
            <a:lvl5pPr marL="731838" indent="-127000" defTabSz="874713">
              <a:lnSpc>
                <a:spcPct val="90000"/>
              </a:lnSpc>
              <a:spcBef>
                <a:spcPct val="100000"/>
              </a:spcBef>
              <a:buClr>
                <a:srgbClr val="8C7F6D"/>
              </a:buClr>
              <a:buChar char="•"/>
              <a:defRPr sz="1400">
                <a:solidFill>
                  <a:srgbClr val="003896"/>
                </a:solidFill>
                <a:latin typeface="Arial" panose="020B0604020202020204" pitchFamily="34" charset="0"/>
                <a:cs typeface="Arial" panose="020B0604020202020204" pitchFamily="34" charset="0"/>
              </a:defRPr>
            </a:lvl5pPr>
            <a:lvl6pPr marL="11890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6pPr>
            <a:lvl7pPr marL="16462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7pPr>
            <a:lvl8pPr marL="21034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8pPr>
            <a:lvl9pPr marL="2560638" indent="-127000" defTabSz="874713" eaLnBrk="0" fontAlgn="base" hangingPunct="0">
              <a:lnSpc>
                <a:spcPct val="90000"/>
              </a:lnSpc>
              <a:spcBef>
                <a:spcPct val="100000"/>
              </a:spcBef>
              <a:spcAft>
                <a:spcPct val="0"/>
              </a:spcAft>
              <a:buClr>
                <a:srgbClr val="8C7F6D"/>
              </a:buClr>
              <a:buChar char="•"/>
              <a:defRPr sz="1400">
                <a:solidFill>
                  <a:srgbClr val="003896"/>
                </a:solidFill>
                <a:latin typeface="Arial" panose="020B0604020202020204" pitchFamily="34" charset="0"/>
                <a:cs typeface="Arial" panose="020B0604020202020204" pitchFamily="34" charset="0"/>
              </a:defRPr>
            </a:lvl9pPr>
          </a:lstStyle>
          <a:p>
            <a:pPr lvl="1">
              <a:buFontTx/>
              <a:buNone/>
            </a:pPr>
            <a:r>
              <a:rPr lang="en-ZA" altLang="en-US" sz="900" dirty="0">
                <a:ea typeface="Arial Unicode MS" pitchFamily="34" charset="-128"/>
              </a:rPr>
              <a:t>A person who, in respect to the work that has to be done, has the required training, knowledge and experience, and, where applicable, qualifications made under the Act. relevant to that work or task. Provided that where appropriate qualifications and training are registered in terms of the provisions of the National Qualifications Framework Act, No 67 of 2008, those qualifications and training must be regarded as the required qualifications and training and is familiar with the Act and applicable regulations </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FAF6-1BE2-9D79-C294-4B876675ADDC}"/>
              </a:ext>
            </a:extLst>
          </p:cNvPr>
          <p:cNvSpPr>
            <a:spLocks noGrp="1"/>
          </p:cNvSpPr>
          <p:nvPr>
            <p:ph type="ctrTitle"/>
          </p:nvPr>
        </p:nvSpPr>
        <p:spPr/>
        <p:txBody>
          <a:bodyPr/>
          <a:lstStyle/>
          <a:p>
            <a:r>
              <a:rPr lang="en-US" dirty="0"/>
              <a:t>QUESTIONS!!!</a:t>
            </a:r>
          </a:p>
        </p:txBody>
      </p:sp>
      <p:pic>
        <p:nvPicPr>
          <p:cNvPr id="8" name="Picture Placeholder 7" descr="A close-up of a solar panel&#10;&#10;Description automatically generated">
            <a:extLst>
              <a:ext uri="{FF2B5EF4-FFF2-40B4-BE49-F238E27FC236}">
                <a16:creationId xmlns:a16="http://schemas.microsoft.com/office/drawing/2014/main" id="{879D8634-3BC8-6BB7-58D0-B2F0F53D38AB}"/>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a:stretch>
            <a:fillRect/>
          </a:stretch>
        </p:blipFill>
        <p:spPr>
          <a:xfrm>
            <a:off x="749300" y="3363913"/>
            <a:ext cx="1895475" cy="1895475"/>
          </a:xfrm>
          <a:prstGeom prst="ellipse">
            <a:avLst/>
          </a:prstGeom>
        </p:spPr>
      </p:pic>
      <p:pic>
        <p:nvPicPr>
          <p:cNvPr id="6" name="Picture Placeholder 5" descr="A rainbow over a dam&#10;&#10;Description automatically generated with low confidence">
            <a:extLst>
              <a:ext uri="{FF2B5EF4-FFF2-40B4-BE49-F238E27FC236}">
                <a16:creationId xmlns:a16="http://schemas.microsoft.com/office/drawing/2014/main" id="{C62848E5-EDA5-8EAD-F4FE-7C7F8829439E}"/>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1343198" y="1600672"/>
            <a:ext cx="3294850" cy="3294850"/>
          </a:xfrm>
        </p:spPr>
      </p:pic>
      <p:sp>
        <p:nvSpPr>
          <p:cNvPr id="3" name="TextBox 2">
            <a:extLst>
              <a:ext uri="{FF2B5EF4-FFF2-40B4-BE49-F238E27FC236}">
                <a16:creationId xmlns:a16="http://schemas.microsoft.com/office/drawing/2014/main" id="{443160EC-2CDA-75B4-BE13-5B59BC52D3D3}"/>
              </a:ext>
            </a:extLst>
          </p:cNvPr>
          <p:cNvSpPr txBox="1"/>
          <p:nvPr/>
        </p:nvSpPr>
        <p:spPr>
          <a:xfrm>
            <a:off x="-278296" y="1262270"/>
            <a:ext cx="473206" cy="307777"/>
          </a:xfrm>
          <a:prstGeom prst="rect">
            <a:avLst/>
          </a:prstGeom>
          <a:noFill/>
        </p:spPr>
        <p:txBody>
          <a:bodyPr wrap="none" rtlCol="0">
            <a:spAutoFit/>
          </a:bodyPr>
          <a:lstStyle/>
          <a:p>
            <a:pPr marL="285750" indent="-285750">
              <a:buClr>
                <a:schemeClr val="bg1">
                  <a:lumMod val="50000"/>
                </a:schemeClr>
              </a:buClr>
              <a:buFont typeface="Wingdings" panose="05000000000000000000" pitchFamily="2" charset="2"/>
              <a:buChar char="§"/>
            </a:pPr>
            <a:endParaRPr lang="en-US" sz="1400" dirty="0" err="1"/>
          </a:p>
        </p:txBody>
      </p:sp>
    </p:spTree>
    <p:extLst>
      <p:ext uri="{BB962C8B-B14F-4D97-AF65-F5344CB8AC3E}">
        <p14:creationId xmlns:p14="http://schemas.microsoft.com/office/powerpoint/2010/main" val="18391833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I5egkIbO61Kc7EX6Zxj8b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I5egkIbO61Kc7EX6Zxj8b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heme/theme1.xml><?xml version="1.0" encoding="utf-8"?>
<a:theme xmlns:a="http://schemas.openxmlformats.org/drawingml/2006/main" name="Office Theme">
  <a:themeElements>
    <a:clrScheme name="Eskom Wide">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858705"/>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Eskom Widescreen_Without Visuals" id="{A8DDC17B-1581-4D7F-8C14-7723306C0474}" vid="{AABB89EC-0ED7-46E8-A361-2FD02679C18D}"/>
    </a:ext>
  </a:extLst>
</a:theme>
</file>

<file path=ppt/theme/theme2.xml><?xml version="1.0" encoding="utf-8"?>
<a:theme xmlns:a="http://schemas.openxmlformats.org/drawingml/2006/main" name="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69b1b3ef-f17b-48c7-a7c8-8ad8b283852f" ContentTypeId="0x0101000D8B3899A4805C44A2FA507CBAF83E58" PreviousValue="false"/>
</file>

<file path=customXml/item2.xml><?xml version="1.0" encoding="utf-8"?>
<ct:contentTypeSchema xmlns:ct="http://schemas.microsoft.com/office/2006/metadata/contentType" xmlns:ma="http://schemas.microsoft.com/office/2006/metadata/properties/metaAttributes" ct:_="" ma:_="" ma:contentTypeName="Khoro Minimum metadata" ma:contentTypeID="0x0101000D8B3899A4805C44A2FA507CBAF83E58007A63E5F34A1C904ABF73B4A044044531" ma:contentTypeVersion="3" ma:contentTypeDescription="" ma:contentTypeScope="" ma:versionID="17327965f7291ab7bae5024c4d883bde">
  <xsd:schema xmlns:xsd="http://www.w3.org/2001/XMLSchema" xmlns:xs="http://www.w3.org/2001/XMLSchema" xmlns:p="http://schemas.microsoft.com/office/2006/metadata/properties" xmlns:ns2="2c7ddca0-f18f-4514-89ec-cfc256175ba5" targetNamespace="http://schemas.microsoft.com/office/2006/metadata/properties" ma:root="true" ma:fieldsID="7a3511da6a4f6d92aec1b7a4f9927643" ns2:_="">
    <xsd:import namespace="2c7ddca0-f18f-4514-89ec-cfc256175ba5"/>
    <xsd:element name="properties">
      <xsd:complexType>
        <xsd:sequence>
          <xsd:element name="documentManagement">
            <xsd:complexType>
              <xsd:all>
                <xsd:element ref="ns2:Owner"/>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7ddca0-f18f-4514-89ec-cfc256175ba5" elementFormDefault="qualified">
    <xsd:import namespace="http://schemas.microsoft.com/office/2006/documentManagement/types"/>
    <xsd:import namespace="http://schemas.microsoft.com/office/infopath/2007/PartnerControls"/>
    <xsd:element name="Owner" ma:index="8" ma:displayName="Owner" ma:list="UserInfo" ma:SharePointGroup="0" ma:internalName="Own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Owner xmlns="2c7ddca0-f18f-4514-89ec-cfc256175ba5">
      <UserInfo>
        <DisplayName>Lebogang Manakana</DisplayName>
        <AccountId>11117</AccountId>
        <AccountType/>
      </UserInfo>
    </Owner>
  </documentManagement>
</p:properties>
</file>

<file path=customXml/itemProps1.xml><?xml version="1.0" encoding="utf-8"?>
<ds:datastoreItem xmlns:ds="http://schemas.openxmlformats.org/officeDocument/2006/customXml" ds:itemID="{72832AB3-C3A8-4024-868A-7B93B85F18C6}">
  <ds:schemaRefs>
    <ds:schemaRef ds:uri="Microsoft.SharePoint.Taxonomy.ContentTypeSync"/>
  </ds:schemaRefs>
</ds:datastoreItem>
</file>

<file path=customXml/itemProps2.xml><?xml version="1.0" encoding="utf-8"?>
<ds:datastoreItem xmlns:ds="http://schemas.openxmlformats.org/officeDocument/2006/customXml" ds:itemID="{E34207DC-B30F-4A0C-B5DE-EF409CBB8F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7ddca0-f18f-4514-89ec-cfc256175b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F75ADF6-FF55-4FFC-BA53-8A77FEA89285}">
  <ds:schemaRefs>
    <ds:schemaRef ds:uri="http://schemas.microsoft.com/sharepoint/v3/contenttype/forms"/>
  </ds:schemaRefs>
</ds:datastoreItem>
</file>

<file path=customXml/itemProps4.xml><?xml version="1.0" encoding="utf-8"?>
<ds:datastoreItem xmlns:ds="http://schemas.openxmlformats.org/officeDocument/2006/customXml" ds:itemID="{B33A1265-97A7-4CBC-A6B2-2EEAB6A71AD7}">
  <ds:schemaRefs>
    <ds:schemaRef ds:uri="http://purl.org/dc/terms/"/>
    <ds:schemaRef ds:uri="http://schemas.microsoft.com/office/2006/documentManagement/types"/>
    <ds:schemaRef ds:uri="2c7ddca0-f18f-4514-89ec-cfc256175ba5"/>
    <ds:schemaRef ds:uri="http://purl.org/dc/dcmitype/"/>
    <ds:schemaRef ds:uri="http://purl.org/dc/elements/1.1/"/>
    <ds:schemaRef ds:uri="http://schemas.microsoft.com/office/infopath/2007/PartnerControls"/>
    <ds:schemaRef ds:uri="http://schemas.microsoft.com/office/2006/metadata/properties"/>
    <ds:schemaRef ds:uri="http://www.w3.org/XML/1998/namespace"/>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
  <TotalTime>7154</TotalTime>
  <Words>652</Words>
  <Application>Microsoft Office PowerPoint</Application>
  <PresentationFormat>Widescreen</PresentationFormat>
  <Paragraphs>34</Paragraphs>
  <Slides>4</Slides>
  <Notes>0</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4</vt:i4>
      </vt:variant>
    </vt:vector>
  </HeadingPairs>
  <TitlesOfParts>
    <vt:vector size="13" baseType="lpstr">
      <vt:lpstr>MS PGothic</vt:lpstr>
      <vt:lpstr>Arial</vt:lpstr>
      <vt:lpstr>Arial Unicode MS</vt:lpstr>
      <vt:lpstr>Calibri</vt:lpstr>
      <vt:lpstr>Courier New</vt:lpstr>
      <vt:lpstr>Wingdings</vt:lpstr>
      <vt:lpstr>Office Theme</vt:lpstr>
      <vt:lpstr>Content Slide Master</vt:lpstr>
      <vt:lpstr>think-cell Slide</vt:lpstr>
      <vt:lpstr>The Provision of 24/7 Armed Close Protection Officers on “as and when” required basis for the period of three (3) years. </vt:lpstr>
      <vt:lpstr>SHE Clarification</vt:lpstr>
      <vt:lpstr>SHE Clarification</vt:lpstr>
      <vt:lpstr>QUESTIONS!!!</vt:lpstr>
    </vt:vector>
  </TitlesOfParts>
  <Company>Eskom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White 16x9</dc:title>
  <dc:creator>Hanlie Smit</dc:creator>
  <cp:lastModifiedBy>Lungile Mloyi</cp:lastModifiedBy>
  <cp:revision>105</cp:revision>
  <dcterms:created xsi:type="dcterms:W3CDTF">2020-01-06T09:48:40Z</dcterms:created>
  <dcterms:modified xsi:type="dcterms:W3CDTF">2026-06-09T12:59:23Z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0x0101000D8B3899A4805C44A2FA507CBAF83E58007A63E5F34A1C904ABF73B4A044044531</vt:lpwstr>
  </property>
</Properties>
</file>