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311" r:id="rId3"/>
    <p:sldId id="2147374378" r:id="rId4"/>
    <p:sldId id="2147374379" r:id="rId5"/>
    <p:sldId id="2147374380" r:id="rId6"/>
    <p:sldId id="2147374381" r:id="rId7"/>
    <p:sldId id="2147374383" r:id="rId8"/>
    <p:sldId id="2147374388" r:id="rId9"/>
    <p:sldId id="2147374384" r:id="rId10"/>
    <p:sldId id="2147374395" r:id="rId11"/>
    <p:sldId id="1576" r:id="rId12"/>
    <p:sldId id="2147374385" r:id="rId13"/>
    <p:sldId id="307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CAF1D-4888-7AF9-99EC-E694532B3A9D}" name="Camille Shah" initials="CS" userId="S::ShahC@eskom.co.za::b49c16eb-9c2f-4076-ae16-294c29ffbf0a" providerId="AD"/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97A00"/>
    <a:srgbClr val="D69B40"/>
    <a:srgbClr val="0DB02B"/>
    <a:srgbClr val="006D2A"/>
    <a:srgbClr val="83725B"/>
    <a:srgbClr val="CDB6AA"/>
    <a:srgbClr val="ACC3C3"/>
    <a:srgbClr val="E4BC7F"/>
    <a:srgbClr val="C2C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2FE8E-E8FC-4165-93D9-3C1A282265DB}" v="2" dt="2026-05-14T12:38:09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72FB2-3048-A3E8-FAC4-1A154E9EB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3EC01-58E5-F53E-1D93-72866D068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0778-C05C-3E46-9B06-74AA136A7A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FACD4-124B-05EE-B114-66B0345F2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3DF-093C-F399-FB34-69C3F0594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A1C4-6C35-F64A-BE83-0706739C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2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2026/05/18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085070-5ABA-31E7-632F-0611553009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" y="4132045"/>
            <a:ext cx="12192636" cy="24766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AF18338-7987-F843-7A24-C7E061E84633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916C4-EAFC-9D67-10B5-FCFACF7D35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8261" y="2110042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A18EA-0E1F-240D-DE7C-C9CC84E081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231" y="3933821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BA61F4DB-F9E7-C717-1797-CE92AFF6F58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167" y="4005258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5" name="Picture Placeholder 103">
            <a:extLst>
              <a:ext uri="{FF2B5EF4-FFF2-40B4-BE49-F238E27FC236}">
                <a16:creationId xmlns:a16="http://schemas.microsoft.com/office/drawing/2014/main" id="{3E772CB1-2E91-063A-38F9-D7BCE95D7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4168" y="2241733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2C33341-4EC4-CA2A-1DCC-EBC4ADFBDCD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83708" y="1457094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528D-C9DB-4A97-92A1-19A0912F1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179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2E1B3-D2A0-E520-6EEF-E94074B842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261" y="1529471"/>
            <a:ext cx="3937000" cy="356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52414-F8DB-56D3-1E47-029CA76AFA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7231" y="3353250"/>
            <a:ext cx="2260600" cy="2044700"/>
          </a:xfrm>
          <a:prstGeom prst="rect">
            <a:avLst/>
          </a:prstGeom>
        </p:spPr>
      </p:pic>
      <p:sp>
        <p:nvSpPr>
          <p:cNvPr id="10" name="Picture Placeholder 101">
            <a:extLst>
              <a:ext uri="{FF2B5EF4-FFF2-40B4-BE49-F238E27FC236}">
                <a16:creationId xmlns:a16="http://schemas.microsoft.com/office/drawing/2014/main" id="{301501E1-4BEF-E23F-D908-DD33B0BF36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167" y="342468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visual</a:t>
            </a:r>
          </a:p>
        </p:txBody>
      </p:sp>
      <p:sp>
        <p:nvSpPr>
          <p:cNvPr id="11" name="Picture Placeholder 103">
            <a:extLst>
              <a:ext uri="{FF2B5EF4-FFF2-40B4-BE49-F238E27FC236}">
                <a16:creationId xmlns:a16="http://schemas.microsoft.com/office/drawing/2014/main" id="{B8401596-002A-0928-7FB2-207F2EE411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4168" y="166116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3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EED64-0DEB-A705-F1C8-127F77BB42B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993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0B588-5DDE-30CA-EC06-13BBE2F3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5B7AE-1B9A-76A7-D916-F55B20FA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389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69FE3-155B-128D-402F-F1DFE335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9E52-EB23-49FA-B59C-30871B7F942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2056326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B88D3B3-9103-9A07-36E3-D7FA1556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825" y="178910"/>
            <a:ext cx="3025916" cy="11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55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892C-3B58-8843-4E69-B1E42E9824CB}"/>
              </a:ext>
            </a:extLst>
          </p:cNvPr>
          <p:cNvGrpSpPr/>
          <p:nvPr userDrawn="1"/>
        </p:nvGrpSpPr>
        <p:grpSpPr>
          <a:xfrm>
            <a:off x="9733443" y="171358"/>
            <a:ext cx="2148924" cy="651617"/>
            <a:chOff x="7522435" y="1661173"/>
            <a:chExt cx="2715828" cy="82351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8F0EFDE-1C73-CEE7-B895-29C3ED656925}"/>
                </a:ext>
              </a:extLst>
            </p:cNvPr>
            <p:cNvSpPr/>
            <p:nvPr userDrawn="1"/>
          </p:nvSpPr>
          <p:spPr>
            <a:xfrm>
              <a:off x="7522435" y="1661173"/>
              <a:ext cx="215990" cy="606778"/>
            </a:xfrm>
            <a:custGeom>
              <a:avLst/>
              <a:gdLst>
                <a:gd name="connsiteX0" fmla="*/ 0 w 215990"/>
                <a:gd name="connsiteY0" fmla="*/ 0 h 606778"/>
                <a:gd name="connsiteX1" fmla="*/ 211681 w 215990"/>
                <a:gd name="connsiteY1" fmla="*/ 0 h 606778"/>
                <a:gd name="connsiteX2" fmla="*/ 188843 w 215990"/>
                <a:gd name="connsiteY2" fmla="*/ 27680 h 606778"/>
                <a:gd name="connsiteX3" fmla="*/ 105423 w 215990"/>
                <a:gd name="connsiteY3" fmla="*/ 300778 h 606778"/>
                <a:gd name="connsiteX4" fmla="*/ 188843 w 215990"/>
                <a:gd name="connsiteY4" fmla="*/ 573876 h 606778"/>
                <a:gd name="connsiteX5" fmla="*/ 215990 w 215990"/>
                <a:gd name="connsiteY5" fmla="*/ 606778 h 606778"/>
                <a:gd name="connsiteX6" fmla="*/ 0 w 215990"/>
                <a:gd name="connsiteY6" fmla="*/ 606778 h 60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90" h="606778">
                  <a:moveTo>
                    <a:pt x="0" y="0"/>
                  </a:moveTo>
                  <a:lnTo>
                    <a:pt x="211681" y="0"/>
                  </a:lnTo>
                  <a:lnTo>
                    <a:pt x="188843" y="27680"/>
                  </a:lnTo>
                  <a:cubicBezTo>
                    <a:pt x="136176" y="105638"/>
                    <a:pt x="105423" y="199617"/>
                    <a:pt x="105423" y="300778"/>
                  </a:cubicBezTo>
                  <a:cubicBezTo>
                    <a:pt x="105423" y="401940"/>
                    <a:pt x="136176" y="495918"/>
                    <a:pt x="188843" y="573876"/>
                  </a:cubicBezTo>
                  <a:lnTo>
                    <a:pt x="215990" y="606778"/>
                  </a:lnTo>
                  <a:lnTo>
                    <a:pt x="0" y="606778"/>
                  </a:lnTo>
                  <a:close/>
                </a:path>
              </a:pathLst>
            </a:custGeom>
            <a:solidFill>
              <a:srgbClr val="C97A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5" name="Picture 24" descr="A black and white logo&#10;&#10;Description automatically generated">
              <a:extLst>
                <a:ext uri="{FF2B5EF4-FFF2-40B4-BE49-F238E27FC236}">
                  <a16:creationId xmlns:a16="http://schemas.microsoft.com/office/drawing/2014/main" id="{23B9E0D4-C21E-F6B7-D922-AE9183361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3826" y="1756056"/>
              <a:ext cx="2354437" cy="728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4" r:id="rId3"/>
    <p:sldLayoutId id="2147483659" r:id="rId4"/>
    <p:sldLayoutId id="2147483660" r:id="rId5"/>
    <p:sldLayoutId id="2147483661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E3FEA5-A775-056A-0983-BF5E78389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CD09AD-C45A-5CE5-6A89-00FA98E60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53E9CF-B0B4-E2B5-EA75-4887178A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915" y="1106299"/>
            <a:ext cx="7228114" cy="3607216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ZA" sz="2200" b="1" i="0" dirty="0">
                <a:effectLst/>
              </a:rPr>
              <a:t> </a:t>
            </a:r>
            <a:br>
              <a:rPr lang="en-US" dirty="0"/>
            </a:br>
            <a:r>
              <a:rPr lang="en-US" dirty="0"/>
              <a:t>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Presented by: Hlekani Motjiyeng</a:t>
            </a:r>
            <a:br>
              <a:rPr lang="en-ZA" sz="2200" b="1" dirty="0">
                <a:solidFill>
                  <a:schemeClr val="tx2"/>
                </a:solidFill>
              </a:rPr>
            </a:br>
            <a:br>
              <a:rPr lang="en-US" dirty="0"/>
            </a:br>
            <a:r>
              <a:rPr lang="en-US" dirty="0"/>
              <a:t>                            </a:t>
            </a:r>
            <a:r>
              <a:rPr lang="en-US" sz="3100" dirty="0"/>
              <a:t>14 May 2026</a:t>
            </a:r>
            <a:br>
              <a:rPr lang="en-US" dirty="0"/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9" descr="A group of men in a power line&#10;&#10;Description automatically generated">
            <a:extLst>
              <a:ext uri="{FF2B5EF4-FFF2-40B4-BE49-F238E27FC236}">
                <a16:creationId xmlns:a16="http://schemas.microsoft.com/office/drawing/2014/main" id="{82D95222-E527-835A-40D8-5BDF5077DA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128" y="4017255"/>
            <a:ext cx="1895475" cy="1895475"/>
          </a:xfrm>
          <a:prstGeom prst="ellipse">
            <a:avLst/>
          </a:prstGeom>
          <a:solidFill>
            <a:srgbClr val="C97A00"/>
          </a:solidFill>
          <a:ln>
            <a:noFill/>
          </a:ln>
        </p:spPr>
      </p:pic>
      <p:pic>
        <p:nvPicPr>
          <p:cNvPr id="9" name="Picture Placeholder 7" descr="A power line in the snow&#10;&#10;Description automatically generated">
            <a:extLst>
              <a:ext uri="{FF2B5EF4-FFF2-40B4-BE49-F238E27FC236}">
                <a16:creationId xmlns:a16="http://schemas.microsoft.com/office/drawing/2014/main" id="{79B4FCB5-4316-B142-E3BA-48AD6A2A83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4089" y="2249658"/>
            <a:ext cx="3294063" cy="3294063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DEA250EA-022A-3858-BEE9-75A4ECD79339}"/>
              </a:ext>
            </a:extLst>
          </p:cNvPr>
          <p:cNvSpPr txBox="1">
            <a:spLocks noChangeArrowheads="1"/>
          </p:cNvSpPr>
          <p:nvPr/>
        </p:nvSpPr>
        <p:spPr>
          <a:xfrm>
            <a:off x="5392739" y="2285333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ECD87F-2A6B-4EC8-4139-BDE093374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78971"/>
              </p:ext>
            </p:extLst>
          </p:nvPr>
        </p:nvGraphicFramePr>
        <p:xfrm>
          <a:off x="4408714" y="1106300"/>
          <a:ext cx="7600231" cy="179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0231">
                  <a:extLst>
                    <a:ext uri="{9D8B030D-6E8A-4147-A177-3AD203B41FA5}">
                      <a16:colId xmlns:a16="http://schemas.microsoft.com/office/drawing/2014/main" val="3643744620"/>
                    </a:ext>
                  </a:extLst>
                </a:gridCol>
              </a:tblGrid>
              <a:tr h="1799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Professional Services related to the development of an NTCSA Digital Transformation Strategy.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95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96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725613" y="319576"/>
            <a:ext cx="70342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r>
              <a:rPr lang="en-ZA" sz="2200" dirty="0">
                <a:solidFill>
                  <a:srgbClr val="FFFFFF"/>
                </a:solidFill>
              </a:rPr>
              <a:t>Monitoring</a:t>
            </a:r>
            <a:r>
              <a:rPr lang="en-ZA" sz="2400" dirty="0"/>
              <a:t> ation (Not a weighted Criteria)</a:t>
            </a:r>
            <a:endParaRPr lang="en-ZA" sz="2200" dirty="0">
              <a:solidFill>
                <a:srgbClr val="FFFFFF"/>
              </a:solidFill>
            </a:endParaRPr>
          </a:p>
        </p:txBody>
      </p:sp>
      <p:sp>
        <p:nvSpPr>
          <p:cNvPr id="6451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8388" y="6453189"/>
            <a:ext cx="1651000" cy="26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A815B8-D68F-4AA9-A29C-79A00C02B54B}" type="slidenum">
              <a:rPr lang="en-ZA" sz="1000">
                <a:solidFill>
                  <a:srgbClr val="83725B"/>
                </a:solidFill>
              </a:rPr>
              <a:pPr eaLnBrk="1" hangingPunct="1"/>
              <a:t>10</a:t>
            </a:fld>
            <a:endParaRPr lang="en-ZA" sz="1000" dirty="0">
              <a:solidFill>
                <a:srgbClr val="83725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0832" y="1443841"/>
            <a:ext cx="74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endParaRPr lang="en-ZA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2250832" y="1305343"/>
            <a:ext cx="7479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schedule to be submitted within a month of contract signing.</a:t>
            </a:r>
          </a:p>
          <a:p>
            <a:pPr>
              <a:buClr>
                <a:schemeClr val="tx1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Quarterly or monthly reports on progress of implementation of SD&amp;L to be submitted to the PM.</a:t>
            </a:r>
          </a:p>
          <a:p>
            <a:pPr>
              <a:buClr>
                <a:schemeClr val="tx1"/>
              </a:buCl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SDL&amp;I penalty (2.5% retention / Performance Bond)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2452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C99C9B-C349-DE37-C29E-D2DC43FC2E5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61950" y="372757"/>
            <a:ext cx="951230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r>
              <a:rPr lang="en-ZA" sz="2400" dirty="0"/>
              <a:t> </a:t>
            </a:r>
            <a:endParaRPr lang="en-ZA" sz="22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AA62E-D994-BE37-A5CD-E457FDCE205A}"/>
              </a:ext>
            </a:extLst>
          </p:cNvPr>
          <p:cNvSpPr txBox="1"/>
          <p:nvPr/>
        </p:nvSpPr>
        <p:spPr>
          <a:xfrm>
            <a:off x="806824" y="2124634"/>
            <a:ext cx="87405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Implementation schedule to be submitted within a month of contract signing.</a:t>
            </a:r>
          </a:p>
          <a:p>
            <a:pPr>
              <a:buClr>
                <a:schemeClr val="tx1"/>
              </a:buClr>
              <a:defRPr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Quarterly or monthly reports on progress of implementation of SD&amp;L to be submitted to the PM.</a:t>
            </a:r>
          </a:p>
          <a:p>
            <a:pPr>
              <a:buClr>
                <a:schemeClr val="tx1"/>
              </a:buClr>
              <a:defRPr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SDL&amp;I penalty (2.5% retention / Performance Bond)</a:t>
            </a:r>
            <a:endParaRPr lang="en-ZA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6D159-5056-0963-4E65-098FDA3E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093"/>
            <a:ext cx="12192000" cy="50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578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FAF6-1BE2-9D79-C294-4B876675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AD2719-A108-14FA-3D7A-D668FA5A259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037" y="1651335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2C57C52-6723-79BE-E47B-9C9B7E2BA21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37" y="3429621"/>
            <a:ext cx="1895475" cy="18954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574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4D6D-0DF1-12CF-5904-C6819D07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Eskom Supplier Development and Localisation Mandate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FD889-EB4A-46E6-CADF-2D75C1AF321B}"/>
              </a:ext>
            </a:extLst>
          </p:cNvPr>
          <p:cNvSpPr txBox="1"/>
          <p:nvPr/>
        </p:nvSpPr>
        <p:spPr>
          <a:xfrm>
            <a:off x="439271" y="1524000"/>
            <a:ext cx="10130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ZA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ZA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9E426-AFC6-C496-89EF-C9626027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1" y="1828800"/>
            <a:ext cx="11280500" cy="48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02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DFAC-1274-54A2-0F23-BC875D9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4" y="150942"/>
            <a:ext cx="9511777" cy="666000"/>
          </a:xfrm>
        </p:spPr>
        <p:txBody>
          <a:bodyPr/>
          <a:lstStyle/>
          <a:p>
            <a:r>
              <a:rPr lang="en-US" dirty="0"/>
              <a:t>     SD&amp;L measures impact along 5 key performance areas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03A47-3AA0-6618-94BC-D9C58A2EB6A3}"/>
              </a:ext>
            </a:extLst>
          </p:cNvPr>
          <p:cNvSpPr txBox="1"/>
          <p:nvPr/>
        </p:nvSpPr>
        <p:spPr>
          <a:xfrm>
            <a:off x="735106" y="2097741"/>
            <a:ext cx="840889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A8328-694A-1CFB-A234-8A1F09E6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7" y="1363435"/>
            <a:ext cx="10554469" cy="52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450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D610-4FA8-DEB1-AA73-D4DE89A0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E5C23-9304-7500-1F8D-3BAB92E05A40}"/>
              </a:ext>
            </a:extLst>
          </p:cNvPr>
          <p:cNvSpPr txBox="1"/>
          <p:nvPr/>
        </p:nvSpPr>
        <p:spPr>
          <a:xfrm>
            <a:off x="1434353" y="1909481"/>
            <a:ext cx="8202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80:20 or 90:10  rule will apply in this project: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B-BBEE = 20 or 10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Price = 80 or 90</a:t>
            </a:r>
          </a:p>
        </p:txBody>
      </p:sp>
    </p:spTree>
    <p:extLst>
      <p:ext uri="{BB962C8B-B14F-4D97-AF65-F5344CB8AC3E}">
        <p14:creationId xmlns:p14="http://schemas.microsoft.com/office/powerpoint/2010/main" val="12458441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E05D-5795-DAA7-ECA4-B6553CBD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Points B-BBEE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E1C62-560A-0AFF-753F-D52D46C6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94" y="1555981"/>
            <a:ext cx="7506217" cy="480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2881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6FCC-AF72-93FA-0BA0-897C8299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B-BBEE requirements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7CEA4-7B01-35BD-346A-1A9DEF8E639A}"/>
              </a:ext>
            </a:extLst>
          </p:cNvPr>
          <p:cNvSpPr txBox="1"/>
          <p:nvPr/>
        </p:nvSpPr>
        <p:spPr>
          <a:xfrm>
            <a:off x="1649506" y="2079812"/>
            <a:ext cx="74944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b="0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certificate must be valid.</a:t>
            </a:r>
          </a:p>
          <a:p>
            <a:pPr lvl="0" defTabSz="912813" eaLnBrk="0" hangingPunct="0">
              <a:buClr>
                <a:srgbClr val="8C7F6D"/>
              </a:buClr>
            </a:pPr>
            <a:endParaRPr lang="en-ZA" b="0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b="0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Agency must be SANAS accredited. </a:t>
            </a:r>
          </a:p>
          <a:p>
            <a:pPr marL="342900" lvl="0" indent="-342900" defTabSz="912813" eaLnBrk="0" hangingPunct="0">
              <a:buClr>
                <a:srgbClr val="8C7F6D"/>
              </a:buClr>
              <a:buFontTx/>
              <a:buChar char="•"/>
            </a:pPr>
            <a:endParaRPr lang="en-ZA" b="0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b="0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be a logo of SANAS on the certificate.</a:t>
            </a:r>
          </a:p>
          <a:p>
            <a:pPr lvl="0" defTabSz="912813" eaLnBrk="0" hangingPunct="0">
              <a:buClr>
                <a:srgbClr val="8C7F6D"/>
              </a:buClr>
            </a:pPr>
            <a:endParaRPr lang="en-ZA" b="0" kern="0" dirty="0">
              <a:solidFill>
                <a:srgbClr val="0038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2813" eaLnBrk="0" hangingPunct="0">
              <a:buClr>
                <a:srgbClr val="8C7F6D"/>
              </a:buClr>
              <a:buFontTx/>
              <a:buChar char="•"/>
            </a:pPr>
            <a:r>
              <a:rPr lang="en-ZA" b="0" kern="0" dirty="0">
                <a:solidFill>
                  <a:srgbClr val="0038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QSEs and EMEs – Sworn affidavit is acceptable</a:t>
            </a:r>
          </a:p>
        </p:txBody>
      </p:sp>
    </p:spTree>
    <p:extLst>
      <p:ext uri="{BB962C8B-B14F-4D97-AF65-F5344CB8AC3E}">
        <p14:creationId xmlns:p14="http://schemas.microsoft.com/office/powerpoint/2010/main" val="34010887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61D2-EE51-D050-C7B7-24CF1D73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385902"/>
          </a:xfrm>
        </p:spPr>
        <p:txBody>
          <a:bodyPr/>
          <a:lstStyle/>
          <a:p>
            <a:r>
              <a:rPr lang="en-US" dirty="0"/>
              <a:t>Validity of a BBBEE affidavit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FB477-6A36-B3A4-F7BF-8F5A17EA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6" y="1162379"/>
            <a:ext cx="11127921" cy="5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703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A68B-E37C-A66A-01F2-8443FBCD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SDL&amp;I Contractual requirement/undertakings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8BFED-4BBB-7CD5-E7F1-6C54606DE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83" y="1838960"/>
            <a:ext cx="998342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32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0EDF-7494-44EC-23D8-EE1130DC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development</a:t>
            </a:r>
            <a:endParaRPr lang="en-Z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149C46-C3FA-370D-BB14-959794FFE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56255"/>
              </p:ext>
            </p:extLst>
          </p:nvPr>
        </p:nvGraphicFramePr>
        <p:xfrm>
          <a:off x="1259840" y="2072640"/>
          <a:ext cx="8737600" cy="18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5229">
                  <a:extLst>
                    <a:ext uri="{9D8B030D-6E8A-4147-A177-3AD203B41FA5}">
                      <a16:colId xmlns:a16="http://schemas.microsoft.com/office/drawing/2014/main" val="4283185508"/>
                    </a:ext>
                  </a:extLst>
                </a:gridCol>
                <a:gridCol w="1757012">
                  <a:extLst>
                    <a:ext uri="{9D8B030D-6E8A-4147-A177-3AD203B41FA5}">
                      <a16:colId xmlns:a16="http://schemas.microsoft.com/office/drawing/2014/main" val="964200879"/>
                    </a:ext>
                  </a:extLst>
                </a:gridCol>
                <a:gridCol w="3565359">
                  <a:extLst>
                    <a:ext uri="{9D8B030D-6E8A-4147-A177-3AD203B41FA5}">
                      <a16:colId xmlns:a16="http://schemas.microsoft.com/office/drawing/2014/main" val="3189276404"/>
                    </a:ext>
                  </a:extLst>
                </a:gridCol>
              </a:tblGrid>
              <a:tr h="5504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</a:rPr>
                        <a:t>Criteria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effectLst/>
                        </a:rPr>
                        <a:t>Eskom Target </a:t>
                      </a:r>
                      <a:endParaRPr lang="en-Z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</a:rPr>
                        <a:t>Tenderer Commitment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690456"/>
                  </a:ext>
                </a:extLst>
              </a:tr>
              <a:tr h="1339344">
                <a:tc>
                  <a:txBody>
                    <a:bodyPr/>
                    <a:lstStyle/>
                    <a:p>
                      <a:pPr algn="just"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or University of technology student bursary 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160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E1EED6-34AC-EFB4-26F2-A90EBB98C4BA}"/>
              </a:ext>
            </a:extLst>
          </p:cNvPr>
          <p:cNvSpPr txBox="1"/>
          <p:nvPr/>
        </p:nvSpPr>
        <p:spPr>
          <a:xfrm>
            <a:off x="1259840" y="4563851"/>
            <a:ext cx="8890000" cy="70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***For every 3 Million rand spend the contracted supplier will be required to contribute R30 000 towards Engineering student bursary.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8205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ne4LxJJU.pKzZwPK8C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ne4LxJJU.pKzZwPK8C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270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Office Theme</vt:lpstr>
      <vt:lpstr>Content Slide Master</vt:lpstr>
      <vt:lpstr>think-cell Slide</vt:lpstr>
      <vt:lpstr>                  Presented by: Hlekani Motjiyeng                              14 May 2026 </vt:lpstr>
      <vt:lpstr>Eskom Supplier Development and Localisation Mandate</vt:lpstr>
      <vt:lpstr>     SD&amp;L measures impact along 5 key performance areas</vt:lpstr>
      <vt:lpstr>Evaluation criteria</vt:lpstr>
      <vt:lpstr>Preference Points B-BBEE</vt:lpstr>
      <vt:lpstr>B-BBEE requirements</vt:lpstr>
      <vt:lpstr>Validity of a BBBEE affidavit</vt:lpstr>
      <vt:lpstr>SDL&amp;I Contractual requirement/undertakings</vt:lpstr>
      <vt:lpstr>Skills development</vt:lpstr>
      <vt:lpstr>PowerPoint Presentation</vt:lpstr>
      <vt:lpstr> </vt:lpstr>
      <vt:lpstr>Conclusion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Hlekani Motjiyeng</cp:lastModifiedBy>
  <cp:revision>92</cp:revision>
  <cp:lastPrinted>2024-01-29T10:17:28Z</cp:lastPrinted>
  <dcterms:created xsi:type="dcterms:W3CDTF">2020-01-06T09:48:40Z</dcterms:created>
  <dcterms:modified xsi:type="dcterms:W3CDTF">2026-05-18T12:52:55Z</dcterms:modified>
</cp:coreProperties>
</file>