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65" r:id="rId2"/>
    <p:sldId id="2164" r:id="rId3"/>
    <p:sldId id="2162" r:id="rId4"/>
    <p:sldId id="2163" r:id="rId5"/>
    <p:sldId id="2166" r:id="rId6"/>
    <p:sldId id="2167" r:id="rId7"/>
    <p:sldId id="2161" r:id="rId8"/>
    <p:sldId id="2165" r:id="rId9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2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2313"/>
    <a:srgbClr val="95C11F"/>
    <a:srgbClr val="000000"/>
    <a:srgbClr val="7F7F7F"/>
    <a:srgbClr val="E77F00"/>
    <a:srgbClr val="C2BBAD"/>
    <a:srgbClr val="69614E"/>
    <a:srgbClr val="A1A250"/>
    <a:srgbClr val="A2AA3D"/>
    <a:srgbClr val="6F90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7016FC-CDD9-4668-B812-5F92D2815591}" v="1" dt="2023-07-06T08:48:08.7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8" d="100"/>
          <a:sy n="68" d="100"/>
        </p:scale>
        <p:origin x="696" y="72"/>
      </p:cViewPr>
      <p:guideLst>
        <p:guide orient="horz" pos="252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5" d="100"/>
          <a:sy n="85" d="100"/>
        </p:scale>
        <p:origin x="290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a Van Eck   Transnet Corporate   JHB" userId="4765e879-ec35-4d79-91a9-bb22d33e1d8f" providerId="ADAL" clId="{D57016FC-CDD9-4668-B812-5F92D2815591}"/>
    <pc:docChg chg="addSld delSld modSld">
      <pc:chgData name="Erika Van Eck   Transnet Corporate   JHB" userId="4765e879-ec35-4d79-91a9-bb22d33e1d8f" providerId="ADAL" clId="{D57016FC-CDD9-4668-B812-5F92D2815591}" dt="2023-07-06T08:49:42.815" v="70" actId="47"/>
      <pc:docMkLst>
        <pc:docMk/>
      </pc:docMkLst>
      <pc:sldChg chg="modSp mod">
        <pc:chgData name="Erika Van Eck   Transnet Corporate   JHB" userId="4765e879-ec35-4d79-91a9-bb22d33e1d8f" providerId="ADAL" clId="{D57016FC-CDD9-4668-B812-5F92D2815591}" dt="2023-07-06T08:47:15.839" v="9" actId="20577"/>
        <pc:sldMkLst>
          <pc:docMk/>
          <pc:sldMk cId="2752881798" sldId="2167"/>
        </pc:sldMkLst>
        <pc:graphicFrameChg chg="modGraphic">
          <ac:chgData name="Erika Van Eck   Transnet Corporate   JHB" userId="4765e879-ec35-4d79-91a9-bb22d33e1d8f" providerId="ADAL" clId="{D57016FC-CDD9-4668-B812-5F92D2815591}" dt="2023-07-06T08:47:15.839" v="9" actId="20577"/>
          <ac:graphicFrameMkLst>
            <pc:docMk/>
            <pc:sldMk cId="2752881798" sldId="2167"/>
            <ac:graphicFrameMk id="4" creationId="{00000000-0000-0000-0000-000000000000}"/>
          </ac:graphicFrameMkLst>
        </pc:graphicFrameChg>
      </pc:sldChg>
      <pc:sldChg chg="modSp add del mod">
        <pc:chgData name="Erika Van Eck   Transnet Corporate   JHB" userId="4765e879-ec35-4d79-91a9-bb22d33e1d8f" providerId="ADAL" clId="{D57016FC-CDD9-4668-B812-5F92D2815591}" dt="2023-07-06T08:49:42.815" v="70" actId="47"/>
        <pc:sldMkLst>
          <pc:docMk/>
          <pc:sldMk cId="2580079216" sldId="2168"/>
        </pc:sldMkLst>
        <pc:spChg chg="mod">
          <ac:chgData name="Erika Van Eck   Transnet Corporate   JHB" userId="4765e879-ec35-4d79-91a9-bb22d33e1d8f" providerId="ADAL" clId="{D57016FC-CDD9-4668-B812-5F92D2815591}" dt="2023-07-06T08:48:12.742" v="17" actId="20577"/>
          <ac:spMkLst>
            <pc:docMk/>
            <pc:sldMk cId="2580079216" sldId="2168"/>
            <ac:spMk id="2" creationId="{00000000-0000-0000-0000-000000000000}"/>
          </ac:spMkLst>
        </pc:spChg>
        <pc:graphicFrameChg chg="modGraphic">
          <ac:chgData name="Erika Van Eck   Transnet Corporate   JHB" userId="4765e879-ec35-4d79-91a9-bb22d33e1d8f" providerId="ADAL" clId="{D57016FC-CDD9-4668-B812-5F92D2815591}" dt="2023-07-06T08:49:37.389" v="69" actId="20577"/>
          <ac:graphicFrameMkLst>
            <pc:docMk/>
            <pc:sldMk cId="2580079216" sldId="2168"/>
            <ac:graphicFrameMk id="4" creationId="{00000000-0000-0000-0000-000000000000}"/>
          </ac:graphicFrameMkLst>
        </pc:graphicFrame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FD26062-7206-42FE-A191-BB5A3F24A24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410131-BC1B-4C83-BAA0-CD13BC2812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E9E0EE-1DCB-4F30-B077-464F007E46A9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B17F80-520F-4F97-9BFD-F218B23CB8E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D9C2C7-6FAF-40EA-AAF4-3EFD6C389A4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BB4C9-A071-41E4-892E-F03D70EA8B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1256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E7D0A-618D-469D-A0F6-7E10C3D47CE6}" type="datetimeFigureOut">
              <a:rPr lang="en-GB" smtClean="0"/>
              <a:t>27/11/2023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43C31-A911-4174-806B-8AA6C10B71F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644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9311433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EDA1C25F-7D43-4095-A0B8-45700D5B151C}"/>
              </a:ext>
            </a:extLst>
          </p:cNvPr>
          <p:cNvSpPr/>
          <p:nvPr userDrawn="1"/>
        </p:nvSpPr>
        <p:spPr>
          <a:xfrm>
            <a:off x="8499929" y="4854262"/>
            <a:ext cx="3250324" cy="16944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332918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4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800" dirty="0"/>
              <a:t>Normal text here and here and here and here</a:t>
            </a:r>
            <a:endParaRPr lang="en-GB" sz="24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DE8A4C4-F89C-4196-9B13-39D203050D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367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9417810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7" y="2085874"/>
            <a:ext cx="2995808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>
              <a:lnSpc>
                <a:spcPct val="100600"/>
              </a:lnSpc>
            </a:pPr>
            <a:endParaRPr lang="en-GB" sz="1600" dirty="0"/>
          </a:p>
        </p:txBody>
      </p:sp>
      <p:sp>
        <p:nvSpPr>
          <p:cNvPr id="11" name="object 8">
            <a:extLst>
              <a:ext uri="{FF2B5EF4-FFF2-40B4-BE49-F238E27FC236}">
                <a16:creationId xmlns:a16="http://schemas.microsoft.com/office/drawing/2014/main" id="{B7093058-1C72-42EE-AFD4-C6A337F2FC13}"/>
              </a:ext>
            </a:extLst>
          </p:cNvPr>
          <p:cNvSpPr/>
          <p:nvPr userDrawn="1"/>
        </p:nvSpPr>
        <p:spPr>
          <a:xfrm>
            <a:off x="8580474" y="3407791"/>
            <a:ext cx="3205788" cy="3090186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3A53F04-AED7-452A-9F24-9297FB349A19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21697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. CONTEN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13726504"/>
              </p:ext>
            </p:extLst>
          </p:nvPr>
        </p:nvGraphicFramePr>
        <p:xfrm>
          <a:off x="1956" y="1590"/>
          <a:ext cx="1953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56" y="1590"/>
                        <a:ext cx="1953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38A4AD69-0303-4036-A593-41BFCC83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80967" y="1139930"/>
            <a:ext cx="9291310" cy="720105"/>
          </a:xfrm>
        </p:spPr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EDIT CONTENTS SLIDE</a:t>
            </a:r>
            <a:endParaRPr lang="en-ZA" dirty="0"/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F3ED165E-15A5-4F29-AF76-14A0F953C677}"/>
              </a:ext>
            </a:extLst>
          </p:cNvPr>
          <p:cNvSpPr/>
          <p:nvPr userDrawn="1"/>
        </p:nvSpPr>
        <p:spPr>
          <a:xfrm>
            <a:off x="936478" y="765665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7C17B77-4A96-405B-A248-B1C8752AF3B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680966" y="2085874"/>
            <a:ext cx="2967233" cy="3902732"/>
          </a:xfrm>
          <a:prstGeom prst="rect">
            <a:avLst/>
          </a:prstGeom>
        </p:spPr>
        <p:txBody>
          <a:bodyPr/>
          <a:lstStyle>
            <a:lvl1pPr marL="7521" marR="361381" indent="-189904" algn="l">
              <a:lnSpc>
                <a:spcPct val="165300"/>
              </a:lnSpc>
              <a:spcBef>
                <a:spcPts val="56"/>
              </a:spcBef>
              <a:buNone/>
              <a:defRPr sz="1700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sz="2000" dirty="0">
                <a:solidFill>
                  <a:schemeClr val="accent5"/>
                </a:solidFill>
              </a:rPr>
              <a:t>Section heading here</a:t>
            </a:r>
          </a:p>
          <a:p>
            <a:r>
              <a:rPr lang="en-GB" sz="1600" dirty="0"/>
              <a:t>Normal text here and here and here and here</a:t>
            </a:r>
            <a:endParaRPr lang="en-GB" sz="2000" dirty="0"/>
          </a:p>
          <a:p>
            <a:pPr marL="197049" marR="3008" indent="-189904">
              <a:lnSpc>
                <a:spcPct val="100600"/>
              </a:lnSpc>
              <a:spcBef>
                <a:spcPts val="56"/>
              </a:spcBef>
            </a:pPr>
            <a:endParaRPr lang="en-GB" sz="1600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558145CC-D3BC-4C88-AA7C-565A0C5BCABE}"/>
              </a:ext>
            </a:extLst>
          </p:cNvPr>
          <p:cNvSpPr/>
          <p:nvPr userDrawn="1"/>
        </p:nvSpPr>
        <p:spPr>
          <a:xfrm>
            <a:off x="8189297" y="4958505"/>
            <a:ext cx="3821367" cy="1519130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0BB016E-539B-4F7E-9E4A-780487E1CEF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8030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6038948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CLICK TO ADD TITLE</a:t>
            </a:r>
            <a:br>
              <a:rPr lang="en-US" dirty="0"/>
            </a:br>
            <a:r>
              <a:rPr lang="en-US" dirty="0"/>
              <a:t>ON TWO LINES IF NECESSARY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683086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9D031-043D-4150-8D51-38680CAB1C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CUSTOM SLIDE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5899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F89E258-1D79-4E25-B592-51F1147856D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9941" y="356990"/>
            <a:ext cx="9145218" cy="661832"/>
          </a:xfrm>
          <a:prstGeom prst="rect">
            <a:avLst/>
          </a:prstGeom>
        </p:spPr>
        <p:txBody>
          <a:bodyPr anchor="b"/>
          <a:lstStyle>
            <a:lvl1pPr algn="l">
              <a:defRPr sz="2800" b="1">
                <a:solidFill>
                  <a:schemeClr val="tx1">
                    <a:lumMod val="50000"/>
                    <a:lumOff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SLIDE TITLE GOES HERE</a:t>
            </a:r>
            <a:br>
              <a:rPr lang="en-US" dirty="0"/>
            </a:br>
            <a:r>
              <a:rPr lang="en-US" dirty="0"/>
              <a:t>ON TWO LINES IF NECESSARY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7644EA8-7028-42E5-833F-BAD05B8F4B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328" y="1201381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9" name="object 11">
            <a:extLst>
              <a:ext uri="{FF2B5EF4-FFF2-40B4-BE49-F238E27FC236}">
                <a16:creationId xmlns:a16="http://schemas.microsoft.com/office/drawing/2014/main" id="{235ED689-9638-443C-9A10-E043942A6629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10972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BEC5ABC-23EE-084A-85FF-B2E1A9D42E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0"/>
            <a:ext cx="12192000" cy="685776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A168938-5473-7946-AFE1-2959A4E9E80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" y="242"/>
            <a:ext cx="12192000" cy="6857519"/>
          </a:xfrm>
          <a:prstGeom prst="rect">
            <a:avLst/>
          </a:prstGeom>
        </p:spPr>
      </p:pic>
      <p:sp>
        <p:nvSpPr>
          <p:cNvPr id="9" name="object 11">
            <a:extLst>
              <a:ext uri="{FF2B5EF4-FFF2-40B4-BE49-F238E27FC236}">
                <a16:creationId xmlns:a16="http://schemas.microsoft.com/office/drawing/2014/main" id="{B1AAE19E-3061-7C40-AEC4-9EE6CCAF43D1}"/>
              </a:ext>
            </a:extLst>
          </p:cNvPr>
          <p:cNvSpPr/>
          <p:nvPr userDrawn="1"/>
        </p:nvSpPr>
        <p:spPr>
          <a:xfrm>
            <a:off x="635835" y="3931064"/>
            <a:ext cx="848742" cy="1468636"/>
          </a:xfrm>
          <a:custGeom>
            <a:avLst/>
            <a:gdLst/>
            <a:ahLst/>
            <a:cxnLst/>
            <a:rect l="l" t="t" r="r" b="b"/>
            <a:pathLst>
              <a:path w="1399539" h="2421890">
                <a:moveTo>
                  <a:pt x="0" y="2421811"/>
                </a:moveTo>
                <a:lnTo>
                  <a:pt x="1399287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6B080B6-7194-3240-93BB-D36E2458D1B4}"/>
              </a:ext>
            </a:extLst>
          </p:cNvPr>
          <p:cNvGrpSpPr/>
          <p:nvPr userDrawn="1"/>
        </p:nvGrpSpPr>
        <p:grpSpPr>
          <a:xfrm>
            <a:off x="8986233" y="473720"/>
            <a:ext cx="2774642" cy="1163669"/>
            <a:chOff x="14817924" y="781197"/>
            <a:chExt cx="4575269" cy="1918977"/>
          </a:xfrm>
        </p:grpSpPr>
        <p:sp>
          <p:nvSpPr>
            <p:cNvPr id="11" name="object 6">
              <a:extLst>
                <a:ext uri="{FF2B5EF4-FFF2-40B4-BE49-F238E27FC236}">
                  <a16:creationId xmlns:a16="http://schemas.microsoft.com/office/drawing/2014/main" id="{169C230C-9F59-7549-9F33-17FCEEC6130C}"/>
                </a:ext>
              </a:extLst>
            </p:cNvPr>
            <p:cNvSpPr/>
            <p:nvPr/>
          </p:nvSpPr>
          <p:spPr>
            <a:xfrm>
              <a:off x="14817924" y="2494651"/>
              <a:ext cx="87452" cy="154822"/>
            </a:xfrm>
            <a:prstGeom prst="rect">
              <a:avLst/>
            </a:prstGeom>
            <a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2" name="object 7">
              <a:extLst>
                <a:ext uri="{FF2B5EF4-FFF2-40B4-BE49-F238E27FC236}">
                  <a16:creationId xmlns:a16="http://schemas.microsoft.com/office/drawing/2014/main" id="{DB7958D2-2178-E447-BA2A-02431C505DCE}"/>
                </a:ext>
              </a:extLst>
            </p:cNvPr>
            <p:cNvSpPr/>
            <p:nvPr/>
          </p:nvSpPr>
          <p:spPr>
            <a:xfrm>
              <a:off x="14931724" y="2542744"/>
              <a:ext cx="85630" cy="106719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3" name="object 8">
              <a:extLst>
                <a:ext uri="{FF2B5EF4-FFF2-40B4-BE49-F238E27FC236}">
                  <a16:creationId xmlns:a16="http://schemas.microsoft.com/office/drawing/2014/main" id="{143BB172-2124-924D-9AAC-A275C6BF467B}"/>
                </a:ext>
              </a:extLst>
            </p:cNvPr>
            <p:cNvSpPr/>
            <p:nvPr/>
          </p:nvSpPr>
          <p:spPr>
            <a:xfrm>
              <a:off x="1509614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1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14" y="28417"/>
                  </a:lnTo>
                  <a:lnTo>
                    <a:pt x="28407" y="22104"/>
                  </a:lnTo>
                  <a:lnTo>
                    <a:pt x="28407" y="6272"/>
                  </a:lnTo>
                  <a:lnTo>
                    <a:pt x="2211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4" name="object 9">
              <a:extLst>
                <a:ext uri="{FF2B5EF4-FFF2-40B4-BE49-F238E27FC236}">
                  <a16:creationId xmlns:a16="http://schemas.microsoft.com/office/drawing/2014/main" id="{F2CAB43E-A109-B64A-A95C-3E99F34FADD0}"/>
                </a:ext>
              </a:extLst>
            </p:cNvPr>
            <p:cNvSpPr/>
            <p:nvPr/>
          </p:nvSpPr>
          <p:spPr>
            <a:xfrm>
              <a:off x="16034821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21" y="48082"/>
                  </a:lnTo>
                  <a:lnTo>
                    <a:pt x="3821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24" y="0"/>
                  </a:moveTo>
                  <a:lnTo>
                    <a:pt x="629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293" y="28417"/>
                  </a:lnTo>
                  <a:lnTo>
                    <a:pt x="22124" y="28417"/>
                  </a:lnTo>
                  <a:lnTo>
                    <a:pt x="28428" y="22104"/>
                  </a:lnTo>
                  <a:lnTo>
                    <a:pt x="28428" y="6272"/>
                  </a:lnTo>
                  <a:lnTo>
                    <a:pt x="2212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5" name="object 10">
              <a:extLst>
                <a:ext uri="{FF2B5EF4-FFF2-40B4-BE49-F238E27FC236}">
                  <a16:creationId xmlns:a16="http://schemas.microsoft.com/office/drawing/2014/main" id="{FE861E66-55E8-824E-B63D-92F6BA1D3F82}"/>
                </a:ext>
              </a:extLst>
            </p:cNvPr>
            <p:cNvSpPr/>
            <p:nvPr/>
          </p:nvSpPr>
          <p:spPr>
            <a:xfrm>
              <a:off x="16678738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292" y="48082"/>
                  </a:moveTo>
                  <a:lnTo>
                    <a:pt x="3790" y="48082"/>
                  </a:lnTo>
                  <a:lnTo>
                    <a:pt x="3790" y="149524"/>
                  </a:lnTo>
                  <a:lnTo>
                    <a:pt x="24292" y="149524"/>
                  </a:lnTo>
                  <a:lnTo>
                    <a:pt x="24292" y="48082"/>
                  </a:lnTo>
                  <a:close/>
                </a:path>
                <a:path w="28575" h="149860">
                  <a:moveTo>
                    <a:pt x="22104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04" y="28417"/>
                  </a:lnTo>
                  <a:lnTo>
                    <a:pt x="28397" y="22104"/>
                  </a:lnTo>
                  <a:lnTo>
                    <a:pt x="28397" y="6272"/>
                  </a:lnTo>
                  <a:lnTo>
                    <a:pt x="2210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6" name="object 11">
              <a:extLst>
                <a:ext uri="{FF2B5EF4-FFF2-40B4-BE49-F238E27FC236}">
                  <a16:creationId xmlns:a16="http://schemas.microsoft.com/office/drawing/2014/main" id="{89F2B1CD-283D-8D49-9031-F583EEDDBD20}"/>
                </a:ext>
              </a:extLst>
            </p:cNvPr>
            <p:cNvSpPr/>
            <p:nvPr/>
          </p:nvSpPr>
          <p:spPr>
            <a:xfrm>
              <a:off x="15443530" y="2497295"/>
              <a:ext cx="28575" cy="149860"/>
            </a:xfrm>
            <a:custGeom>
              <a:avLst/>
              <a:gdLst/>
              <a:ahLst/>
              <a:cxnLst/>
              <a:rect l="l" t="t" r="r" b="b"/>
              <a:pathLst>
                <a:path w="28575" h="149860">
                  <a:moveTo>
                    <a:pt x="24302" y="48082"/>
                  </a:moveTo>
                  <a:lnTo>
                    <a:pt x="3800" y="48082"/>
                  </a:lnTo>
                  <a:lnTo>
                    <a:pt x="3800" y="149524"/>
                  </a:lnTo>
                  <a:lnTo>
                    <a:pt x="24302" y="149524"/>
                  </a:lnTo>
                  <a:lnTo>
                    <a:pt x="24302" y="48082"/>
                  </a:lnTo>
                  <a:close/>
                </a:path>
                <a:path w="28575" h="149860">
                  <a:moveTo>
                    <a:pt x="22135" y="0"/>
                  </a:moveTo>
                  <a:lnTo>
                    <a:pt x="6303" y="0"/>
                  </a:lnTo>
                  <a:lnTo>
                    <a:pt x="0" y="6272"/>
                  </a:lnTo>
                  <a:lnTo>
                    <a:pt x="0" y="22104"/>
                  </a:lnTo>
                  <a:lnTo>
                    <a:pt x="6303" y="28417"/>
                  </a:lnTo>
                  <a:lnTo>
                    <a:pt x="22135" y="28417"/>
                  </a:lnTo>
                  <a:lnTo>
                    <a:pt x="28417" y="22104"/>
                  </a:lnTo>
                  <a:lnTo>
                    <a:pt x="28417" y="6272"/>
                  </a:lnTo>
                  <a:lnTo>
                    <a:pt x="2213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7" name="object 12">
              <a:extLst>
                <a:ext uri="{FF2B5EF4-FFF2-40B4-BE49-F238E27FC236}">
                  <a16:creationId xmlns:a16="http://schemas.microsoft.com/office/drawing/2014/main" id="{A3AEED8B-2455-654D-9D56-225360A26FB8}"/>
                </a:ext>
              </a:extLst>
            </p:cNvPr>
            <p:cNvSpPr/>
            <p:nvPr/>
          </p:nvSpPr>
          <p:spPr>
            <a:xfrm>
              <a:off x="15144446" y="2542744"/>
              <a:ext cx="192678" cy="106719"/>
            </a:xfrm>
            <a:prstGeom prst="rect">
              <a:avLst/>
            </a:prstGeom>
            <a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8" name="object 13">
              <a:extLst>
                <a:ext uri="{FF2B5EF4-FFF2-40B4-BE49-F238E27FC236}">
                  <a16:creationId xmlns:a16="http://schemas.microsoft.com/office/drawing/2014/main" id="{0096DAB9-5EDF-D345-80D2-021DDBE35D6C}"/>
                </a:ext>
              </a:extLst>
            </p:cNvPr>
            <p:cNvSpPr/>
            <p:nvPr/>
          </p:nvSpPr>
          <p:spPr>
            <a:xfrm>
              <a:off x="15363480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3999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878" y="104080"/>
                  </a:lnTo>
                  <a:lnTo>
                    <a:pt x="20878" y="24135"/>
                  </a:lnTo>
                  <a:lnTo>
                    <a:pt x="26794" y="21496"/>
                  </a:lnTo>
                  <a:lnTo>
                    <a:pt x="33674" y="19255"/>
                  </a:lnTo>
                  <a:lnTo>
                    <a:pt x="59443" y="19255"/>
                  </a:lnTo>
                  <a:lnTo>
                    <a:pt x="59443" y="8303"/>
                  </a:lnTo>
                  <a:lnTo>
                    <a:pt x="16020" y="8303"/>
                  </a:lnTo>
                  <a:lnTo>
                    <a:pt x="13999" y="2628"/>
                  </a:lnTo>
                  <a:close/>
                </a:path>
                <a:path w="59690" h="104139">
                  <a:moveTo>
                    <a:pt x="59443" y="19255"/>
                  </a:moveTo>
                  <a:lnTo>
                    <a:pt x="48501" y="19255"/>
                  </a:lnTo>
                  <a:lnTo>
                    <a:pt x="54364" y="20481"/>
                  </a:lnTo>
                  <a:lnTo>
                    <a:pt x="59443" y="22302"/>
                  </a:lnTo>
                  <a:lnTo>
                    <a:pt x="59443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2" y="527"/>
                  </a:lnTo>
                  <a:lnTo>
                    <a:pt x="29764" y="2098"/>
                  </a:lnTo>
                  <a:lnTo>
                    <a:pt x="22737" y="4695"/>
                  </a:lnTo>
                  <a:lnTo>
                    <a:pt x="16020" y="8303"/>
                  </a:lnTo>
                  <a:lnTo>
                    <a:pt x="59443" y="8303"/>
                  </a:lnTo>
                  <a:lnTo>
                    <a:pt x="59443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19" name="object 14">
              <a:extLst>
                <a:ext uri="{FF2B5EF4-FFF2-40B4-BE49-F238E27FC236}">
                  <a16:creationId xmlns:a16="http://schemas.microsoft.com/office/drawing/2014/main" id="{B3D66C4D-343E-C14C-BB14-19CD1BBF4D0B}"/>
                </a:ext>
              </a:extLst>
            </p:cNvPr>
            <p:cNvSpPr/>
            <p:nvPr/>
          </p:nvSpPr>
          <p:spPr>
            <a:xfrm>
              <a:off x="15501005" y="2542734"/>
              <a:ext cx="199600" cy="157440"/>
            </a:xfrm>
            <a:prstGeom prst="rect">
              <a:avLst/>
            </a:prstGeom>
            <a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0" name="object 15">
              <a:extLst>
                <a:ext uri="{FF2B5EF4-FFF2-40B4-BE49-F238E27FC236}">
                  <a16:creationId xmlns:a16="http://schemas.microsoft.com/office/drawing/2014/main" id="{DD1990A4-57AD-874B-8888-F8607CC666CD}"/>
                </a:ext>
              </a:extLst>
            </p:cNvPr>
            <p:cNvSpPr/>
            <p:nvPr/>
          </p:nvSpPr>
          <p:spPr>
            <a:xfrm>
              <a:off x="15844767" y="2542744"/>
              <a:ext cx="59690" cy="104139"/>
            </a:xfrm>
            <a:custGeom>
              <a:avLst/>
              <a:gdLst/>
              <a:ahLst/>
              <a:cxnLst/>
              <a:rect l="l" t="t" r="r" b="b"/>
              <a:pathLst>
                <a:path w="59690" h="104139">
                  <a:moveTo>
                    <a:pt x="14020" y="2628"/>
                  </a:moveTo>
                  <a:lnTo>
                    <a:pt x="0" y="2628"/>
                  </a:lnTo>
                  <a:lnTo>
                    <a:pt x="0" y="104080"/>
                  </a:lnTo>
                  <a:lnTo>
                    <a:pt x="20920" y="104080"/>
                  </a:lnTo>
                  <a:lnTo>
                    <a:pt x="20920" y="24135"/>
                  </a:lnTo>
                  <a:lnTo>
                    <a:pt x="26774" y="21496"/>
                  </a:lnTo>
                  <a:lnTo>
                    <a:pt x="33695" y="19255"/>
                  </a:lnTo>
                  <a:lnTo>
                    <a:pt x="59464" y="19255"/>
                  </a:lnTo>
                  <a:lnTo>
                    <a:pt x="59464" y="8303"/>
                  </a:lnTo>
                  <a:lnTo>
                    <a:pt x="16041" y="8303"/>
                  </a:lnTo>
                  <a:lnTo>
                    <a:pt x="14020" y="2628"/>
                  </a:lnTo>
                  <a:close/>
                </a:path>
                <a:path w="59690" h="104139">
                  <a:moveTo>
                    <a:pt x="59464" y="19255"/>
                  </a:moveTo>
                  <a:lnTo>
                    <a:pt x="48501" y="19255"/>
                  </a:lnTo>
                  <a:lnTo>
                    <a:pt x="54385" y="20481"/>
                  </a:lnTo>
                  <a:lnTo>
                    <a:pt x="59464" y="22302"/>
                  </a:lnTo>
                  <a:lnTo>
                    <a:pt x="59464" y="19255"/>
                  </a:lnTo>
                  <a:close/>
                </a:path>
                <a:path w="59690" h="104139">
                  <a:moveTo>
                    <a:pt x="48909" y="0"/>
                  </a:moveTo>
                  <a:lnTo>
                    <a:pt x="44427" y="0"/>
                  </a:lnTo>
                  <a:lnTo>
                    <a:pt x="37025" y="527"/>
                  </a:lnTo>
                  <a:lnTo>
                    <a:pt x="29775" y="2098"/>
                  </a:lnTo>
                  <a:lnTo>
                    <a:pt x="22754" y="4695"/>
                  </a:lnTo>
                  <a:lnTo>
                    <a:pt x="16041" y="8303"/>
                  </a:lnTo>
                  <a:lnTo>
                    <a:pt x="59464" y="8303"/>
                  </a:lnTo>
                  <a:lnTo>
                    <a:pt x="59464" y="1612"/>
                  </a:lnTo>
                  <a:lnTo>
                    <a:pt x="54993" y="607"/>
                  </a:lnTo>
                  <a:lnTo>
                    <a:pt x="4890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1" name="object 16">
              <a:extLst>
                <a:ext uri="{FF2B5EF4-FFF2-40B4-BE49-F238E27FC236}">
                  <a16:creationId xmlns:a16="http://schemas.microsoft.com/office/drawing/2014/main" id="{36FFF5F6-7CF5-ED4E-AF83-0836CA4137A0}"/>
                </a:ext>
              </a:extLst>
            </p:cNvPr>
            <p:cNvSpPr/>
            <p:nvPr/>
          </p:nvSpPr>
          <p:spPr>
            <a:xfrm>
              <a:off x="15924490" y="2542744"/>
              <a:ext cx="85630" cy="106719"/>
            </a:xfrm>
            <a:prstGeom prst="rect">
              <a:avLst/>
            </a:prstGeom>
            <a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2" name="object 17">
              <a:extLst>
                <a:ext uri="{FF2B5EF4-FFF2-40B4-BE49-F238E27FC236}">
                  <a16:creationId xmlns:a16="http://schemas.microsoft.com/office/drawing/2014/main" id="{461B1837-6D25-F24D-9DCE-04A412752305}"/>
                </a:ext>
              </a:extLst>
            </p:cNvPr>
            <p:cNvSpPr/>
            <p:nvPr/>
          </p:nvSpPr>
          <p:spPr>
            <a:xfrm>
              <a:off x="16083729" y="2542734"/>
              <a:ext cx="98991" cy="157440"/>
            </a:xfrm>
            <a:prstGeom prst="rect">
              <a:avLst/>
            </a:prstGeom>
            <a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3" name="object 18">
              <a:extLst>
                <a:ext uri="{FF2B5EF4-FFF2-40B4-BE49-F238E27FC236}">
                  <a16:creationId xmlns:a16="http://schemas.microsoft.com/office/drawing/2014/main" id="{C3EA702A-F812-7F49-9722-8D11B7BF02BF}"/>
                </a:ext>
              </a:extLst>
            </p:cNvPr>
            <p:cNvSpPr/>
            <p:nvPr/>
          </p:nvSpPr>
          <p:spPr>
            <a:xfrm>
              <a:off x="16203392" y="2494664"/>
              <a:ext cx="81327" cy="152152"/>
            </a:xfrm>
            <a:prstGeom prst="rect">
              <a:avLst/>
            </a:prstGeom>
            <a:blipFill>
              <a:blip r:embed="rId9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4" name="object 19">
              <a:extLst>
                <a:ext uri="{FF2B5EF4-FFF2-40B4-BE49-F238E27FC236}">
                  <a16:creationId xmlns:a16="http://schemas.microsoft.com/office/drawing/2014/main" id="{8345B4D4-DA77-1046-BF96-101762F72EE9}"/>
                </a:ext>
              </a:extLst>
            </p:cNvPr>
            <p:cNvSpPr/>
            <p:nvPr/>
          </p:nvSpPr>
          <p:spPr>
            <a:xfrm>
              <a:off x="16435528" y="2542744"/>
              <a:ext cx="162704" cy="106719"/>
            </a:xfrm>
            <a:prstGeom prst="rect">
              <a:avLst/>
            </a:prstGeom>
            <a:blipFill>
              <a:blip r:embed="rId10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5" name="object 20">
              <a:extLst>
                <a:ext uri="{FF2B5EF4-FFF2-40B4-BE49-F238E27FC236}">
                  <a16:creationId xmlns:a16="http://schemas.microsoft.com/office/drawing/2014/main" id="{69F2EF62-B4D1-7440-BEC7-0136BC379191}"/>
                </a:ext>
              </a:extLst>
            </p:cNvPr>
            <p:cNvSpPr/>
            <p:nvPr/>
          </p:nvSpPr>
          <p:spPr>
            <a:xfrm>
              <a:off x="16733088" y="2542749"/>
              <a:ext cx="81128" cy="106708"/>
            </a:xfrm>
            <a:prstGeom prst="rect">
              <a:avLst/>
            </a:prstGeom>
            <a:blipFill>
              <a:blip r:embed="rId11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6" name="object 21">
              <a:extLst>
                <a:ext uri="{FF2B5EF4-FFF2-40B4-BE49-F238E27FC236}">
                  <a16:creationId xmlns:a16="http://schemas.microsoft.com/office/drawing/2014/main" id="{909EF317-8C6B-B14D-A0A2-7DA6B3001CC9}"/>
                </a:ext>
              </a:extLst>
            </p:cNvPr>
            <p:cNvSpPr/>
            <p:nvPr/>
          </p:nvSpPr>
          <p:spPr>
            <a:xfrm>
              <a:off x="16842601" y="2494645"/>
              <a:ext cx="87442" cy="154801"/>
            </a:xfrm>
            <a:prstGeom prst="rect">
              <a:avLst/>
            </a:prstGeom>
            <a:blipFill>
              <a:blip r:embed="rId1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7" name="object 22">
              <a:extLst>
                <a:ext uri="{FF2B5EF4-FFF2-40B4-BE49-F238E27FC236}">
                  <a16:creationId xmlns:a16="http://schemas.microsoft.com/office/drawing/2014/main" id="{75E8CB09-6577-8D47-8BD4-A59B3DDAFCE7}"/>
                </a:ext>
              </a:extLst>
            </p:cNvPr>
            <p:cNvSpPr/>
            <p:nvPr/>
          </p:nvSpPr>
          <p:spPr>
            <a:xfrm>
              <a:off x="17003059" y="2545373"/>
              <a:ext cx="94353" cy="152162"/>
            </a:xfrm>
            <a:prstGeom prst="rect">
              <a:avLst/>
            </a:prstGeom>
            <a:blipFill>
              <a:blip r:embed="rId1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8" name="object 23">
              <a:extLst>
                <a:ext uri="{FF2B5EF4-FFF2-40B4-BE49-F238E27FC236}">
                  <a16:creationId xmlns:a16="http://schemas.microsoft.com/office/drawing/2014/main" id="{CC550E6A-918F-184F-B3B0-819C05F536E6}"/>
                </a:ext>
              </a:extLst>
            </p:cNvPr>
            <p:cNvSpPr/>
            <p:nvPr/>
          </p:nvSpPr>
          <p:spPr>
            <a:xfrm>
              <a:off x="15056164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49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29" name="object 24">
              <a:extLst>
                <a:ext uri="{FF2B5EF4-FFF2-40B4-BE49-F238E27FC236}">
                  <a16:creationId xmlns:a16="http://schemas.microsoft.com/office/drawing/2014/main" id="{92A529BD-BB5C-E448-8BE2-3CED29567242}"/>
                </a:ext>
              </a:extLst>
            </p:cNvPr>
            <p:cNvSpPr/>
            <p:nvPr/>
          </p:nvSpPr>
          <p:spPr>
            <a:xfrm>
              <a:off x="1663703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12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30" name="object 25">
              <a:extLst>
                <a:ext uri="{FF2B5EF4-FFF2-40B4-BE49-F238E27FC236}">
                  <a16:creationId xmlns:a16="http://schemas.microsoft.com/office/drawing/2014/main" id="{0CBDD186-1165-8543-83F2-3CDD2EA0C4DE}"/>
                </a:ext>
              </a:extLst>
            </p:cNvPr>
            <p:cNvSpPr/>
            <p:nvPr/>
          </p:nvSpPr>
          <p:spPr>
            <a:xfrm>
              <a:off x="16968897" y="2494667"/>
              <a:ext cx="0" cy="152400"/>
            </a:xfrm>
            <a:custGeom>
              <a:avLst/>
              <a:gdLst/>
              <a:ahLst/>
              <a:cxnLst/>
              <a:rect l="l" t="t" r="r" b="b"/>
              <a:pathLst>
                <a:path h="152400">
                  <a:moveTo>
                    <a:pt x="0" y="0"/>
                  </a:moveTo>
                  <a:lnTo>
                    <a:pt x="0" y="152152"/>
                  </a:lnTo>
                </a:path>
              </a:pathLst>
            </a:custGeom>
            <a:ln w="2050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31" name="object 26">
              <a:extLst>
                <a:ext uri="{FF2B5EF4-FFF2-40B4-BE49-F238E27FC236}">
                  <a16:creationId xmlns:a16="http://schemas.microsoft.com/office/drawing/2014/main" id="{16A8DDD6-2186-CE4D-8002-00A5E1C88E7A}"/>
                </a:ext>
              </a:extLst>
            </p:cNvPr>
            <p:cNvSpPr/>
            <p:nvPr/>
          </p:nvSpPr>
          <p:spPr>
            <a:xfrm>
              <a:off x="16312543" y="2512005"/>
              <a:ext cx="51435" cy="137795"/>
            </a:xfrm>
            <a:custGeom>
              <a:avLst/>
              <a:gdLst/>
              <a:ahLst/>
              <a:cxnLst/>
              <a:rect l="l" t="t" r="r" b="b"/>
              <a:pathLst>
                <a:path w="51434" h="137794">
                  <a:moveTo>
                    <a:pt x="20805" y="0"/>
                  </a:moveTo>
                  <a:lnTo>
                    <a:pt x="0" y="5758"/>
                  </a:lnTo>
                  <a:lnTo>
                    <a:pt x="0" y="108593"/>
                  </a:lnTo>
                  <a:lnTo>
                    <a:pt x="2937" y="121631"/>
                  </a:lnTo>
                  <a:lnTo>
                    <a:pt x="10667" y="130611"/>
                  </a:lnTo>
                  <a:lnTo>
                    <a:pt x="21565" y="135801"/>
                  </a:lnTo>
                  <a:lnTo>
                    <a:pt x="34009" y="137472"/>
                  </a:lnTo>
                  <a:lnTo>
                    <a:pt x="41852" y="137472"/>
                  </a:lnTo>
                  <a:lnTo>
                    <a:pt x="46982" y="136205"/>
                  </a:lnTo>
                  <a:lnTo>
                    <a:pt x="46982" y="117849"/>
                  </a:lnTo>
                  <a:lnTo>
                    <a:pt x="26585" y="117849"/>
                  </a:lnTo>
                  <a:lnTo>
                    <a:pt x="20805" y="115399"/>
                  </a:lnTo>
                  <a:lnTo>
                    <a:pt x="20805" y="49851"/>
                  </a:lnTo>
                  <a:lnTo>
                    <a:pt x="51317" y="49851"/>
                  </a:lnTo>
                  <a:lnTo>
                    <a:pt x="51317" y="31726"/>
                  </a:lnTo>
                  <a:lnTo>
                    <a:pt x="20805" y="31726"/>
                  </a:lnTo>
                  <a:lnTo>
                    <a:pt x="20805" y="0"/>
                  </a:lnTo>
                  <a:close/>
                </a:path>
                <a:path w="51434" h="137794">
                  <a:moveTo>
                    <a:pt x="46982" y="117054"/>
                  </a:moveTo>
                  <a:lnTo>
                    <a:pt x="44731" y="117462"/>
                  </a:lnTo>
                  <a:lnTo>
                    <a:pt x="39559" y="117849"/>
                  </a:lnTo>
                  <a:lnTo>
                    <a:pt x="46982" y="117849"/>
                  </a:lnTo>
                  <a:lnTo>
                    <a:pt x="46982" y="11705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32" name="object 27">
              <a:extLst>
                <a:ext uri="{FF2B5EF4-FFF2-40B4-BE49-F238E27FC236}">
                  <a16:creationId xmlns:a16="http://schemas.microsoft.com/office/drawing/2014/main" id="{BC635C2A-9778-BD49-8F33-237C75F007B7}"/>
                </a:ext>
              </a:extLst>
            </p:cNvPr>
            <p:cNvSpPr/>
            <p:nvPr/>
          </p:nvSpPr>
          <p:spPr>
            <a:xfrm>
              <a:off x="15771907" y="2491999"/>
              <a:ext cx="51435" cy="154940"/>
            </a:xfrm>
            <a:custGeom>
              <a:avLst/>
              <a:gdLst/>
              <a:ahLst/>
              <a:cxnLst/>
              <a:rect l="l" t="t" r="r" b="b"/>
              <a:pathLst>
                <a:path w="51434" h="154939">
                  <a:moveTo>
                    <a:pt x="41831" y="0"/>
                  </a:moveTo>
                  <a:lnTo>
                    <a:pt x="34030" y="0"/>
                  </a:lnTo>
                  <a:lnTo>
                    <a:pt x="21574" y="1670"/>
                  </a:lnTo>
                  <a:lnTo>
                    <a:pt x="10669" y="6861"/>
                  </a:lnTo>
                  <a:lnTo>
                    <a:pt x="2937" y="15840"/>
                  </a:lnTo>
                  <a:lnTo>
                    <a:pt x="0" y="28878"/>
                  </a:lnTo>
                  <a:lnTo>
                    <a:pt x="0" y="154812"/>
                  </a:lnTo>
                  <a:lnTo>
                    <a:pt x="20805" y="154812"/>
                  </a:lnTo>
                  <a:lnTo>
                    <a:pt x="20805" y="71505"/>
                  </a:lnTo>
                  <a:lnTo>
                    <a:pt x="51338" y="71505"/>
                  </a:lnTo>
                  <a:lnTo>
                    <a:pt x="51338" y="53380"/>
                  </a:lnTo>
                  <a:lnTo>
                    <a:pt x="20805" y="53380"/>
                  </a:lnTo>
                  <a:lnTo>
                    <a:pt x="20805" y="22072"/>
                  </a:lnTo>
                  <a:lnTo>
                    <a:pt x="26564" y="19601"/>
                  </a:lnTo>
                  <a:lnTo>
                    <a:pt x="46982" y="19601"/>
                  </a:lnTo>
                  <a:lnTo>
                    <a:pt x="46982" y="1246"/>
                  </a:lnTo>
                  <a:lnTo>
                    <a:pt x="41831" y="0"/>
                  </a:lnTo>
                  <a:close/>
                </a:path>
                <a:path w="51434" h="154939">
                  <a:moveTo>
                    <a:pt x="46982" y="19601"/>
                  </a:moveTo>
                  <a:lnTo>
                    <a:pt x="39569" y="19601"/>
                  </a:lnTo>
                  <a:lnTo>
                    <a:pt x="44721" y="20009"/>
                  </a:lnTo>
                  <a:lnTo>
                    <a:pt x="46982" y="20418"/>
                  </a:lnTo>
                  <a:lnTo>
                    <a:pt x="46982" y="196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33" name="object 28">
              <a:extLst>
                <a:ext uri="{FF2B5EF4-FFF2-40B4-BE49-F238E27FC236}">
                  <a16:creationId xmlns:a16="http://schemas.microsoft.com/office/drawing/2014/main" id="{5B3A08FA-0503-5646-A0D3-AB66FC6D4308}"/>
                </a:ext>
              </a:extLst>
            </p:cNvPr>
            <p:cNvSpPr/>
            <p:nvPr/>
          </p:nvSpPr>
          <p:spPr>
            <a:xfrm>
              <a:off x="17093362" y="1336135"/>
              <a:ext cx="612140" cy="353695"/>
            </a:xfrm>
            <a:custGeom>
              <a:avLst/>
              <a:gdLst/>
              <a:ahLst/>
              <a:cxnLst/>
              <a:rect l="l" t="t" r="r" b="b"/>
              <a:pathLst>
                <a:path w="612140" h="353694">
                  <a:moveTo>
                    <a:pt x="611656" y="0"/>
                  </a:moveTo>
                  <a:lnTo>
                    <a:pt x="0" y="20"/>
                  </a:lnTo>
                  <a:lnTo>
                    <a:pt x="203910" y="353162"/>
                  </a:lnTo>
                  <a:lnTo>
                    <a:pt x="407767" y="353162"/>
                  </a:lnTo>
                  <a:lnTo>
                    <a:pt x="611656" y="0"/>
                  </a:lnTo>
                  <a:close/>
                </a:path>
              </a:pathLst>
            </a:custGeom>
            <a:solidFill>
              <a:srgbClr val="85BD3E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34" name="object 29">
              <a:extLst>
                <a:ext uri="{FF2B5EF4-FFF2-40B4-BE49-F238E27FC236}">
                  <a16:creationId xmlns:a16="http://schemas.microsoft.com/office/drawing/2014/main" id="{F65C85DF-78C3-F744-8EE8-11D6EE3F25C6}"/>
                </a:ext>
              </a:extLst>
            </p:cNvPr>
            <p:cNvSpPr/>
            <p:nvPr/>
          </p:nvSpPr>
          <p:spPr>
            <a:xfrm>
              <a:off x="17471866" y="1336132"/>
              <a:ext cx="1165860" cy="1009650"/>
            </a:xfrm>
            <a:custGeom>
              <a:avLst/>
              <a:gdLst/>
              <a:ahLst/>
              <a:cxnLst/>
              <a:rect l="l" t="t" r="r" b="b"/>
              <a:pathLst>
                <a:path w="1165859" h="1009650">
                  <a:moveTo>
                    <a:pt x="961363" y="0"/>
                  </a:moveTo>
                  <a:lnTo>
                    <a:pt x="378805" y="41"/>
                  </a:lnTo>
                  <a:lnTo>
                    <a:pt x="0" y="655665"/>
                  </a:lnTo>
                  <a:lnTo>
                    <a:pt x="204046" y="1009026"/>
                  </a:lnTo>
                  <a:lnTo>
                    <a:pt x="582683" y="353162"/>
                  </a:lnTo>
                  <a:lnTo>
                    <a:pt x="1165388" y="353162"/>
                  </a:lnTo>
                  <a:lnTo>
                    <a:pt x="961363" y="0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  <p:sp>
          <p:nvSpPr>
            <p:cNvPr id="35" name="object 30">
              <a:extLst>
                <a:ext uri="{FF2B5EF4-FFF2-40B4-BE49-F238E27FC236}">
                  <a16:creationId xmlns:a16="http://schemas.microsoft.com/office/drawing/2014/main" id="{77F7442E-53C4-9D45-A05C-C62843C79C6F}"/>
                </a:ext>
              </a:extLst>
            </p:cNvPr>
            <p:cNvSpPr/>
            <p:nvPr/>
          </p:nvSpPr>
          <p:spPr>
            <a:xfrm>
              <a:off x="17602493" y="781197"/>
              <a:ext cx="1790700" cy="201930"/>
            </a:xfrm>
            <a:custGeom>
              <a:avLst/>
              <a:gdLst/>
              <a:ahLst/>
              <a:cxnLst/>
              <a:rect l="l" t="t" r="r" b="b"/>
              <a:pathLst>
                <a:path w="1790700" h="201930">
                  <a:moveTo>
                    <a:pt x="328136" y="0"/>
                  </a:moveTo>
                  <a:lnTo>
                    <a:pt x="208370" y="0"/>
                  </a:lnTo>
                  <a:lnTo>
                    <a:pt x="208370" y="201784"/>
                  </a:lnTo>
                  <a:lnTo>
                    <a:pt x="258829" y="201784"/>
                  </a:lnTo>
                  <a:lnTo>
                    <a:pt x="258829" y="122991"/>
                  </a:lnTo>
                  <a:lnTo>
                    <a:pt x="364700" y="122991"/>
                  </a:lnTo>
                  <a:lnTo>
                    <a:pt x="359287" y="113609"/>
                  </a:lnTo>
                  <a:lnTo>
                    <a:pt x="369823" y="104711"/>
                  </a:lnTo>
                  <a:lnTo>
                    <a:pt x="377924" y="93525"/>
                  </a:lnTo>
                  <a:lnTo>
                    <a:pt x="383125" y="80510"/>
                  </a:lnTo>
                  <a:lnTo>
                    <a:pt x="383340" y="78824"/>
                  </a:lnTo>
                  <a:lnTo>
                    <a:pt x="258829" y="78824"/>
                  </a:lnTo>
                  <a:lnTo>
                    <a:pt x="258829" y="44145"/>
                  </a:lnTo>
                  <a:lnTo>
                    <a:pt x="382315" y="44145"/>
                  </a:lnTo>
                  <a:lnTo>
                    <a:pt x="380421" y="34716"/>
                  </a:lnTo>
                  <a:lnTo>
                    <a:pt x="368281" y="16647"/>
                  </a:lnTo>
                  <a:lnTo>
                    <a:pt x="350253" y="4466"/>
                  </a:lnTo>
                  <a:lnTo>
                    <a:pt x="328136" y="0"/>
                  </a:lnTo>
                  <a:close/>
                </a:path>
                <a:path w="1790700" h="201930">
                  <a:moveTo>
                    <a:pt x="364700" y="122991"/>
                  </a:moveTo>
                  <a:lnTo>
                    <a:pt x="313498" y="122991"/>
                  </a:lnTo>
                  <a:lnTo>
                    <a:pt x="358994" y="201784"/>
                  </a:lnTo>
                  <a:lnTo>
                    <a:pt x="410165" y="201784"/>
                  </a:lnTo>
                  <a:lnTo>
                    <a:pt x="364700" y="122991"/>
                  </a:lnTo>
                  <a:close/>
                </a:path>
                <a:path w="1790700" h="201930">
                  <a:moveTo>
                    <a:pt x="566139" y="0"/>
                  </a:moveTo>
                  <a:lnTo>
                    <a:pt x="512445" y="0"/>
                  </a:lnTo>
                  <a:lnTo>
                    <a:pt x="410165" y="201784"/>
                  </a:lnTo>
                  <a:lnTo>
                    <a:pt x="463849" y="201784"/>
                  </a:lnTo>
                  <a:lnTo>
                    <a:pt x="489398" y="151346"/>
                  </a:lnTo>
                  <a:lnTo>
                    <a:pt x="642861" y="151346"/>
                  </a:lnTo>
                  <a:lnTo>
                    <a:pt x="620472" y="107179"/>
                  </a:lnTo>
                  <a:lnTo>
                    <a:pt x="511785" y="107179"/>
                  </a:lnTo>
                  <a:lnTo>
                    <a:pt x="539282" y="52898"/>
                  </a:lnTo>
                  <a:lnTo>
                    <a:pt x="592955" y="52898"/>
                  </a:lnTo>
                  <a:lnTo>
                    <a:pt x="566139" y="0"/>
                  </a:lnTo>
                  <a:close/>
                </a:path>
                <a:path w="1790700" h="201930">
                  <a:moveTo>
                    <a:pt x="642861" y="151346"/>
                  </a:moveTo>
                  <a:lnTo>
                    <a:pt x="589186" y="151346"/>
                  </a:lnTo>
                  <a:lnTo>
                    <a:pt x="614756" y="201784"/>
                  </a:lnTo>
                  <a:lnTo>
                    <a:pt x="668429" y="201784"/>
                  </a:lnTo>
                  <a:lnTo>
                    <a:pt x="642861" y="151346"/>
                  </a:lnTo>
                  <a:close/>
                </a:path>
                <a:path w="1790700" h="201930">
                  <a:moveTo>
                    <a:pt x="592955" y="52898"/>
                  </a:moveTo>
                  <a:lnTo>
                    <a:pt x="539282" y="52898"/>
                  </a:lnTo>
                  <a:lnTo>
                    <a:pt x="566799" y="107179"/>
                  </a:lnTo>
                  <a:lnTo>
                    <a:pt x="620472" y="107179"/>
                  </a:lnTo>
                  <a:lnTo>
                    <a:pt x="592955" y="52898"/>
                  </a:lnTo>
                  <a:close/>
                </a:path>
                <a:path w="1790700" h="201930">
                  <a:moveTo>
                    <a:pt x="382315" y="44145"/>
                  </a:moveTo>
                  <a:lnTo>
                    <a:pt x="328817" y="44145"/>
                  </a:lnTo>
                  <a:lnTo>
                    <a:pt x="334492" y="49851"/>
                  </a:lnTo>
                  <a:lnTo>
                    <a:pt x="334618" y="73149"/>
                  </a:lnTo>
                  <a:lnTo>
                    <a:pt x="328911" y="78824"/>
                  </a:lnTo>
                  <a:lnTo>
                    <a:pt x="383340" y="78824"/>
                  </a:lnTo>
                  <a:lnTo>
                    <a:pt x="384962" y="66123"/>
                  </a:lnTo>
                  <a:lnTo>
                    <a:pt x="384867" y="56846"/>
                  </a:lnTo>
                  <a:lnTo>
                    <a:pt x="382315" y="44145"/>
                  </a:lnTo>
                  <a:close/>
                </a:path>
                <a:path w="1790700" h="201930">
                  <a:moveTo>
                    <a:pt x="1582820" y="0"/>
                  </a:moveTo>
                  <a:lnTo>
                    <a:pt x="1418888" y="0"/>
                  </a:lnTo>
                  <a:lnTo>
                    <a:pt x="1418888" y="201784"/>
                  </a:lnTo>
                  <a:lnTo>
                    <a:pt x="1582820" y="201784"/>
                  </a:lnTo>
                  <a:lnTo>
                    <a:pt x="1582820" y="157618"/>
                  </a:lnTo>
                  <a:lnTo>
                    <a:pt x="1469295" y="157618"/>
                  </a:lnTo>
                  <a:lnTo>
                    <a:pt x="1469295" y="122970"/>
                  </a:lnTo>
                  <a:lnTo>
                    <a:pt x="1576548" y="122970"/>
                  </a:lnTo>
                  <a:lnTo>
                    <a:pt x="1576548" y="78803"/>
                  </a:lnTo>
                  <a:lnTo>
                    <a:pt x="1469295" y="78803"/>
                  </a:lnTo>
                  <a:lnTo>
                    <a:pt x="1469295" y="44134"/>
                  </a:lnTo>
                  <a:lnTo>
                    <a:pt x="1582820" y="44134"/>
                  </a:lnTo>
                  <a:lnTo>
                    <a:pt x="1582820" y="0"/>
                  </a:lnTo>
                  <a:close/>
                </a:path>
                <a:path w="1790700" h="201930">
                  <a:moveTo>
                    <a:pt x="955436" y="150529"/>
                  </a:moveTo>
                  <a:lnTo>
                    <a:pt x="933301" y="188800"/>
                  </a:lnTo>
                  <a:lnTo>
                    <a:pt x="946596" y="194124"/>
                  </a:lnTo>
                  <a:lnTo>
                    <a:pt x="960510" y="198071"/>
                  </a:lnTo>
                  <a:lnTo>
                    <a:pt x="974981" y="200531"/>
                  </a:lnTo>
                  <a:lnTo>
                    <a:pt x="989948" y="201397"/>
                  </a:lnTo>
                  <a:lnTo>
                    <a:pt x="1065496" y="201376"/>
                  </a:lnTo>
                  <a:lnTo>
                    <a:pt x="1087569" y="196917"/>
                  </a:lnTo>
                  <a:lnTo>
                    <a:pt x="1105565" y="184757"/>
                  </a:lnTo>
                  <a:lnTo>
                    <a:pt x="1117683" y="166721"/>
                  </a:lnTo>
                  <a:lnTo>
                    <a:pt x="1119570" y="157335"/>
                  </a:lnTo>
                  <a:lnTo>
                    <a:pt x="989948" y="157335"/>
                  </a:lnTo>
                  <a:lnTo>
                    <a:pt x="980897" y="156875"/>
                  </a:lnTo>
                  <a:lnTo>
                    <a:pt x="972092" y="155558"/>
                  </a:lnTo>
                  <a:lnTo>
                    <a:pt x="963587" y="153427"/>
                  </a:lnTo>
                  <a:lnTo>
                    <a:pt x="955436" y="150529"/>
                  </a:lnTo>
                  <a:close/>
                </a:path>
                <a:path w="1790700" h="201930">
                  <a:moveTo>
                    <a:pt x="1065464" y="0"/>
                  </a:moveTo>
                  <a:lnTo>
                    <a:pt x="989948" y="0"/>
                  </a:lnTo>
                  <a:lnTo>
                    <a:pt x="967867" y="4455"/>
                  </a:lnTo>
                  <a:lnTo>
                    <a:pt x="949865" y="16610"/>
                  </a:lnTo>
                  <a:lnTo>
                    <a:pt x="937742" y="34645"/>
                  </a:lnTo>
                  <a:lnTo>
                    <a:pt x="933301" y="56741"/>
                  </a:lnTo>
                  <a:lnTo>
                    <a:pt x="933301" y="65966"/>
                  </a:lnTo>
                  <a:lnTo>
                    <a:pt x="937742" y="88065"/>
                  </a:lnTo>
                  <a:lnTo>
                    <a:pt x="949865" y="106108"/>
                  </a:lnTo>
                  <a:lnTo>
                    <a:pt x="967867" y="118270"/>
                  </a:lnTo>
                  <a:lnTo>
                    <a:pt x="989948" y="122729"/>
                  </a:lnTo>
                  <a:lnTo>
                    <a:pt x="1066176" y="122729"/>
                  </a:lnTo>
                  <a:lnTo>
                    <a:pt x="1071852" y="128393"/>
                  </a:lnTo>
                  <a:lnTo>
                    <a:pt x="1071852" y="151628"/>
                  </a:lnTo>
                  <a:lnTo>
                    <a:pt x="1066176" y="157314"/>
                  </a:lnTo>
                  <a:lnTo>
                    <a:pt x="989948" y="157335"/>
                  </a:lnTo>
                  <a:lnTo>
                    <a:pt x="1119570" y="157335"/>
                  </a:lnTo>
                  <a:lnTo>
                    <a:pt x="1122122" y="144634"/>
                  </a:lnTo>
                  <a:lnTo>
                    <a:pt x="1122122" y="135388"/>
                  </a:lnTo>
                  <a:lnTo>
                    <a:pt x="1117683" y="113313"/>
                  </a:lnTo>
                  <a:lnTo>
                    <a:pt x="1105565" y="95283"/>
                  </a:lnTo>
                  <a:lnTo>
                    <a:pt x="1087569" y="83126"/>
                  </a:lnTo>
                  <a:lnTo>
                    <a:pt x="1065496" y="78667"/>
                  </a:lnTo>
                  <a:lnTo>
                    <a:pt x="989247" y="78667"/>
                  </a:lnTo>
                  <a:lnTo>
                    <a:pt x="983551" y="72992"/>
                  </a:lnTo>
                  <a:lnTo>
                    <a:pt x="983551" y="49736"/>
                  </a:lnTo>
                  <a:lnTo>
                    <a:pt x="989247" y="44061"/>
                  </a:lnTo>
                  <a:lnTo>
                    <a:pt x="1096919" y="44061"/>
                  </a:lnTo>
                  <a:lnTo>
                    <a:pt x="1096919" y="3120"/>
                  </a:lnTo>
                  <a:lnTo>
                    <a:pt x="1089567" y="1744"/>
                  </a:lnTo>
                  <a:lnTo>
                    <a:pt x="1081738" y="770"/>
                  </a:lnTo>
                  <a:lnTo>
                    <a:pt x="1073635" y="191"/>
                  </a:lnTo>
                  <a:lnTo>
                    <a:pt x="1065464" y="0"/>
                  </a:lnTo>
                  <a:close/>
                </a:path>
                <a:path w="1790700" h="201930">
                  <a:moveTo>
                    <a:pt x="1096919" y="44061"/>
                  </a:moveTo>
                  <a:lnTo>
                    <a:pt x="1065464" y="44061"/>
                  </a:lnTo>
                  <a:lnTo>
                    <a:pt x="1072436" y="44315"/>
                  </a:lnTo>
                  <a:lnTo>
                    <a:pt x="1081957" y="44998"/>
                  </a:lnTo>
                  <a:lnTo>
                    <a:pt x="1091096" y="45996"/>
                  </a:lnTo>
                  <a:lnTo>
                    <a:pt x="1096919" y="47192"/>
                  </a:lnTo>
                  <a:lnTo>
                    <a:pt x="1096919" y="44061"/>
                  </a:lnTo>
                  <a:close/>
                </a:path>
                <a:path w="1790700" h="201930">
                  <a:moveTo>
                    <a:pt x="1639614" y="0"/>
                  </a:moveTo>
                  <a:lnTo>
                    <a:pt x="1639614" y="201784"/>
                  </a:lnTo>
                  <a:lnTo>
                    <a:pt x="1690074" y="201784"/>
                  </a:lnTo>
                  <a:lnTo>
                    <a:pt x="1690074" y="44145"/>
                  </a:lnTo>
                  <a:lnTo>
                    <a:pt x="1765150" y="44145"/>
                  </a:lnTo>
                  <a:lnTo>
                    <a:pt x="1790667" y="31"/>
                  </a:lnTo>
                  <a:lnTo>
                    <a:pt x="1639614" y="0"/>
                  </a:lnTo>
                  <a:close/>
                </a:path>
                <a:path w="1790700" h="201930">
                  <a:moveTo>
                    <a:pt x="1217093" y="0"/>
                  </a:moveTo>
                  <a:lnTo>
                    <a:pt x="1160341" y="0"/>
                  </a:lnTo>
                  <a:lnTo>
                    <a:pt x="1160341" y="201784"/>
                  </a:lnTo>
                  <a:lnTo>
                    <a:pt x="1210758" y="201784"/>
                  </a:lnTo>
                  <a:lnTo>
                    <a:pt x="1210758" y="69589"/>
                  </a:lnTo>
                  <a:lnTo>
                    <a:pt x="1266900" y="69589"/>
                  </a:lnTo>
                  <a:lnTo>
                    <a:pt x="1217093" y="0"/>
                  </a:lnTo>
                  <a:close/>
                </a:path>
                <a:path w="1790700" h="201930">
                  <a:moveTo>
                    <a:pt x="1266900" y="69589"/>
                  </a:moveTo>
                  <a:lnTo>
                    <a:pt x="1210758" y="69589"/>
                  </a:lnTo>
                  <a:lnTo>
                    <a:pt x="1305363" y="201784"/>
                  </a:lnTo>
                  <a:lnTo>
                    <a:pt x="1362136" y="201784"/>
                  </a:lnTo>
                  <a:lnTo>
                    <a:pt x="1362136" y="132194"/>
                  </a:lnTo>
                  <a:lnTo>
                    <a:pt x="1311708" y="132194"/>
                  </a:lnTo>
                  <a:lnTo>
                    <a:pt x="1266900" y="69589"/>
                  </a:lnTo>
                  <a:close/>
                </a:path>
                <a:path w="1790700" h="201930">
                  <a:moveTo>
                    <a:pt x="1362136" y="188"/>
                  </a:moveTo>
                  <a:lnTo>
                    <a:pt x="1311708" y="188"/>
                  </a:lnTo>
                  <a:lnTo>
                    <a:pt x="1311708" y="132194"/>
                  </a:lnTo>
                  <a:lnTo>
                    <a:pt x="1362136" y="132194"/>
                  </a:lnTo>
                  <a:lnTo>
                    <a:pt x="1362136" y="188"/>
                  </a:lnTo>
                  <a:close/>
                </a:path>
                <a:path w="1790700" h="201930">
                  <a:moveTo>
                    <a:pt x="151607" y="44145"/>
                  </a:moveTo>
                  <a:lnTo>
                    <a:pt x="101138" y="44145"/>
                  </a:lnTo>
                  <a:lnTo>
                    <a:pt x="101138" y="201784"/>
                  </a:lnTo>
                  <a:lnTo>
                    <a:pt x="151607" y="201784"/>
                  </a:lnTo>
                  <a:lnTo>
                    <a:pt x="151607" y="44145"/>
                  </a:lnTo>
                  <a:close/>
                </a:path>
                <a:path w="1790700" h="201930">
                  <a:moveTo>
                    <a:pt x="151607" y="0"/>
                  </a:moveTo>
                  <a:lnTo>
                    <a:pt x="0" y="31"/>
                  </a:lnTo>
                  <a:lnTo>
                    <a:pt x="25496" y="44166"/>
                  </a:lnTo>
                  <a:lnTo>
                    <a:pt x="151607" y="44145"/>
                  </a:lnTo>
                  <a:lnTo>
                    <a:pt x="151607" y="0"/>
                  </a:lnTo>
                  <a:close/>
                </a:path>
                <a:path w="1790700" h="201930">
                  <a:moveTo>
                    <a:pt x="744092" y="0"/>
                  </a:moveTo>
                  <a:lnTo>
                    <a:pt x="687350" y="0"/>
                  </a:lnTo>
                  <a:lnTo>
                    <a:pt x="687350" y="201784"/>
                  </a:lnTo>
                  <a:lnTo>
                    <a:pt x="737768" y="201784"/>
                  </a:lnTo>
                  <a:lnTo>
                    <a:pt x="737768" y="69589"/>
                  </a:lnTo>
                  <a:lnTo>
                    <a:pt x="793893" y="69589"/>
                  </a:lnTo>
                  <a:lnTo>
                    <a:pt x="744092" y="0"/>
                  </a:lnTo>
                  <a:close/>
                </a:path>
                <a:path w="1790700" h="201930">
                  <a:moveTo>
                    <a:pt x="793893" y="69589"/>
                  </a:moveTo>
                  <a:lnTo>
                    <a:pt x="737768" y="69589"/>
                  </a:lnTo>
                  <a:lnTo>
                    <a:pt x="832372" y="201784"/>
                  </a:lnTo>
                  <a:lnTo>
                    <a:pt x="889145" y="201784"/>
                  </a:lnTo>
                  <a:lnTo>
                    <a:pt x="889145" y="132194"/>
                  </a:lnTo>
                  <a:lnTo>
                    <a:pt x="838696" y="132194"/>
                  </a:lnTo>
                  <a:lnTo>
                    <a:pt x="793893" y="69589"/>
                  </a:lnTo>
                  <a:close/>
                </a:path>
                <a:path w="1790700" h="201930">
                  <a:moveTo>
                    <a:pt x="889145" y="188"/>
                  </a:moveTo>
                  <a:lnTo>
                    <a:pt x="838696" y="188"/>
                  </a:lnTo>
                  <a:lnTo>
                    <a:pt x="838696" y="132194"/>
                  </a:lnTo>
                  <a:lnTo>
                    <a:pt x="889145" y="132194"/>
                  </a:lnTo>
                  <a:lnTo>
                    <a:pt x="889145" y="188"/>
                  </a:lnTo>
                  <a:close/>
                </a:path>
              </a:pathLst>
            </a:custGeom>
            <a:solidFill>
              <a:srgbClr val="E63023"/>
            </a:solidFill>
          </p:spPr>
          <p:txBody>
            <a:bodyPr wrap="square" lIns="0" tIns="0" rIns="0" bIns="0" rtlCol="0"/>
            <a:lstStyle/>
            <a:p>
              <a:endParaRPr sz="637" b="0" i="0" dirty="0">
                <a:latin typeface="Tahoma Regular"/>
              </a:endParaRPr>
            </a:p>
          </p:txBody>
        </p:sp>
      </p:grpSp>
      <p:sp>
        <p:nvSpPr>
          <p:cNvPr id="38" name="Text Placeholder 14">
            <a:extLst>
              <a:ext uri="{FF2B5EF4-FFF2-40B4-BE49-F238E27FC236}">
                <a16:creationId xmlns:a16="http://schemas.microsoft.com/office/drawing/2014/main" id="{456D8E82-4B17-8A44-A98F-D28F51A8118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84575" y="4113726"/>
            <a:ext cx="7012180" cy="110331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None/>
              <a:defRPr sz="3320" b="1" i="0">
                <a:solidFill>
                  <a:schemeClr val="bg1"/>
                </a:solidFill>
                <a:latin typeface="Tahoma Regular"/>
              </a:defRPr>
            </a:lvl1pPr>
          </a:lstStyle>
          <a:p>
            <a:pPr lvl="0"/>
            <a:r>
              <a:rPr lang="en-US" dirty="0"/>
              <a:t>DIVIDER TITLE GOES HERE</a:t>
            </a:r>
          </a:p>
          <a:p>
            <a:pPr lvl="0"/>
            <a:r>
              <a:rPr lang="en-US" dirty="0"/>
              <a:t>ON TWO LINES IF NECESSARY</a:t>
            </a:r>
          </a:p>
        </p:txBody>
      </p:sp>
      <p:sp>
        <p:nvSpPr>
          <p:cNvPr id="39" name="Text Placeholder 16">
            <a:extLst>
              <a:ext uri="{FF2B5EF4-FFF2-40B4-BE49-F238E27FC236}">
                <a16:creationId xmlns:a16="http://schemas.microsoft.com/office/drawing/2014/main" id="{273F8075-A63D-2243-8DDD-A3E491BD42E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484371" y="5217038"/>
            <a:ext cx="6248013" cy="1518299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200" b="0" i="0">
                <a:solidFill>
                  <a:schemeClr val="bg1"/>
                </a:solidFill>
                <a:latin typeface="Tahoma Regular"/>
              </a:defRPr>
            </a:lvl1pPr>
            <a:lvl2pPr marL="446410" indent="0">
              <a:buNone/>
              <a:defRPr>
                <a:solidFill>
                  <a:schemeClr val="bg1"/>
                </a:solidFill>
              </a:defRPr>
            </a:lvl2pPr>
            <a:lvl3pPr marL="892820" indent="0">
              <a:buNone/>
              <a:defRPr>
                <a:solidFill>
                  <a:schemeClr val="bg1"/>
                </a:solidFill>
              </a:defRPr>
            </a:lvl3pPr>
            <a:lvl4pPr marL="1339230" indent="0">
              <a:buNone/>
              <a:defRPr>
                <a:solidFill>
                  <a:schemeClr val="bg1"/>
                </a:solidFill>
              </a:defRPr>
            </a:lvl4pPr>
            <a:lvl5pPr marL="178564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Presentation to:</a:t>
            </a:r>
          </a:p>
          <a:p>
            <a:pPr lvl="0"/>
            <a:r>
              <a:rPr lang="en-US" dirty="0"/>
              <a:t>Company name goes here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2020/00/00</a:t>
            </a:r>
          </a:p>
        </p:txBody>
      </p:sp>
    </p:spTree>
    <p:extLst>
      <p:ext uri="{BB962C8B-B14F-4D97-AF65-F5344CB8AC3E}">
        <p14:creationId xmlns:p14="http://schemas.microsoft.com/office/powerpoint/2010/main" val="1043140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2119" y="1590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21" imgH="420" progId="TCLayout.ActiveDocument.1">
                  <p:embed/>
                </p:oleObj>
              </mc:Choice>
              <mc:Fallback>
                <p:oleObj name="think-cell Slide" r:id="rId3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19" y="1590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7499" y="152915"/>
            <a:ext cx="10068389" cy="72010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Click to edit Master title style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7499" y="1200482"/>
            <a:ext cx="10971067" cy="529963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8675172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ags" Target="../tags/tag3.xml"/><Relationship Id="rId5" Type="http://schemas.openxmlformats.org/officeDocument/2006/relationships/slideLayout" Target="../slideLayouts/slideLayout5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495544237"/>
              </p:ext>
            </p:extLst>
          </p:nvPr>
        </p:nvGraphicFramePr>
        <p:xfrm>
          <a:off x="2119" y="1591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2" imgW="421" imgH="420" progId="TCLayout.ActiveDocument.1">
                  <p:embed/>
                </p:oleObj>
              </mc:Choice>
              <mc:Fallback>
                <p:oleObj name="think-cell Slide" r:id="rId12" imgW="421" imgH="420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119" y="1591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D9EF7B10-469F-4AF6-AFFA-216C82D8E352}"/>
              </a:ext>
            </a:extLst>
          </p:cNvPr>
          <p:cNvSpPr/>
          <p:nvPr userDrawn="1">
            <p:custDataLst>
              <p:tags r:id="rId11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i="0" baseline="0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8755" y="276058"/>
            <a:ext cx="10457775" cy="72010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SLIDE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9" y="1200483"/>
            <a:ext cx="11055343" cy="5299629"/>
          </a:xfrm>
          <a:prstGeom prst="rect">
            <a:avLst/>
          </a:prstGeom>
        </p:spPr>
        <p:txBody>
          <a:bodyPr vert="horz" lIns="36000" tIns="18000" rIns="0" bIns="18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443786" y="6292755"/>
            <a:ext cx="520704" cy="214315"/>
          </a:xfrm>
          <a:prstGeom prst="rect">
            <a:avLst/>
          </a:prstGeom>
        </p:spPr>
        <p:txBody>
          <a:bodyPr vert="horz" lIns="0" tIns="0" rIns="0" bIns="46012" rtlCol="0" anchor="b"/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fld id="{6ED65CF5-D76E-45E1-818D-9A8AC32524F3}" type="slidenum">
              <a:rPr lang="en-ZA" sz="9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Tahoma"/>
              </a:rPr>
              <a:pPr algn="r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ZA" sz="767" b="1" dirty="0">
              <a:solidFill>
                <a:schemeClr val="tx1">
                  <a:lumMod val="50000"/>
                  <a:lumOff val="50000"/>
                </a:schemeClr>
              </a:solidFill>
              <a:latin typeface="Tahoma"/>
            </a:endParaRPr>
          </a:p>
        </p:txBody>
      </p:sp>
      <p:sp>
        <p:nvSpPr>
          <p:cNvPr id="13" name="object 6">
            <a:extLst>
              <a:ext uri="{FF2B5EF4-FFF2-40B4-BE49-F238E27FC236}">
                <a16:creationId xmlns:a16="http://schemas.microsoft.com/office/drawing/2014/main" id="{C94C95BE-8722-4D8D-93E0-75343B78F809}"/>
              </a:ext>
            </a:extLst>
          </p:cNvPr>
          <p:cNvSpPr/>
          <p:nvPr userDrawn="1"/>
        </p:nvSpPr>
        <p:spPr>
          <a:xfrm>
            <a:off x="568328" y="1121575"/>
            <a:ext cx="11055343" cy="45719"/>
          </a:xfrm>
          <a:custGeom>
            <a:avLst/>
            <a:gdLst/>
            <a:ahLst/>
            <a:cxnLst/>
            <a:rect l="l" t="t" r="r" b="b"/>
            <a:pathLst>
              <a:path w="18230215">
                <a:moveTo>
                  <a:pt x="0" y="0"/>
                </a:moveTo>
                <a:lnTo>
                  <a:pt x="18229780" y="0"/>
                </a:lnTo>
              </a:path>
            </a:pathLst>
          </a:custGeom>
          <a:ln w="20941">
            <a:solidFill>
              <a:srgbClr val="8B8E91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sp>
        <p:nvSpPr>
          <p:cNvPr id="14" name="object 11">
            <a:extLst>
              <a:ext uri="{FF2B5EF4-FFF2-40B4-BE49-F238E27FC236}">
                <a16:creationId xmlns:a16="http://schemas.microsoft.com/office/drawing/2014/main" id="{8828F517-37FB-4E03-B217-C275D9590891}"/>
              </a:ext>
            </a:extLst>
          </p:cNvPr>
          <p:cNvSpPr/>
          <p:nvPr userDrawn="1"/>
        </p:nvSpPr>
        <p:spPr>
          <a:xfrm>
            <a:off x="620851" y="6136760"/>
            <a:ext cx="166575" cy="294959"/>
          </a:xfrm>
          <a:custGeom>
            <a:avLst/>
            <a:gdLst/>
            <a:ahLst/>
            <a:cxnLst/>
            <a:rect l="l" t="t" r="r" b="b"/>
            <a:pathLst>
              <a:path w="281305" h="486409">
                <a:moveTo>
                  <a:pt x="0" y="486404"/>
                </a:moveTo>
                <a:lnTo>
                  <a:pt x="281038" y="0"/>
                </a:lnTo>
              </a:path>
            </a:pathLst>
          </a:custGeom>
          <a:ln w="38679">
            <a:solidFill>
              <a:srgbClr val="E73023"/>
            </a:solidFill>
          </a:ln>
        </p:spPr>
        <p:txBody>
          <a:bodyPr wrap="square" lIns="0" tIns="0" rIns="0" bIns="0" rtlCol="0"/>
          <a:lstStyle/>
          <a:p>
            <a:endParaRPr sz="637" b="0" i="0" dirty="0">
              <a:latin typeface="Tahoma Regular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0567A0-C0A7-4B1B-AE7B-212F10FDF1C1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408861" y="116875"/>
            <a:ext cx="1335337" cy="988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125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702" r:id="rId2"/>
    <p:sldLayoutId id="2147483701" r:id="rId3"/>
    <p:sldLayoutId id="2147483673" r:id="rId4"/>
    <p:sldLayoutId id="2147483695" r:id="rId5"/>
    <p:sldLayoutId id="2147483705" r:id="rId6"/>
    <p:sldLayoutId id="2147483715" r:id="rId7"/>
    <p:sldLayoutId id="2147483716" r:id="rId8"/>
  </p:sldLayoutIdLst>
  <p:hf hdr="0" ftr="0" dt="0"/>
  <p:txStyles>
    <p:titleStyle>
      <a:lvl1pPr algn="l" defTabSz="779173" rtl="0" eaLnBrk="1" latinLnBrk="0" hangingPunct="1">
        <a:spcBef>
          <a:spcPct val="0"/>
        </a:spcBef>
        <a:buNone/>
        <a:defRPr sz="2800" b="1" kern="1200" cap="none" spc="0" baseline="0">
          <a:solidFill>
            <a:schemeClr val="tx1">
              <a:lumMod val="50000"/>
              <a:lumOff val="50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779173" rtl="0" eaLnBrk="1" latinLnBrk="0" hangingPunct="1">
        <a:lnSpc>
          <a:spcPct val="110000"/>
        </a:lnSpc>
        <a:spcBef>
          <a:spcPts val="1023"/>
        </a:spcBef>
        <a:spcAft>
          <a:spcPts val="341"/>
        </a:spcAft>
        <a:buFont typeface="Arial" pitchFamily="34" charset="0"/>
        <a:buNone/>
        <a:defRPr sz="2000" kern="1200">
          <a:solidFill>
            <a:schemeClr val="accent5"/>
          </a:solidFill>
          <a:latin typeface="+mn-lt"/>
          <a:ea typeface="+mn-ea"/>
          <a:cs typeface="+mn-cs"/>
        </a:defRPr>
      </a:lvl1pPr>
      <a:lvl2pPr marL="228612" indent="-142037" algn="l" defTabSz="779173" rtl="0" eaLnBrk="1" latinLnBrk="0" hangingPunct="1">
        <a:lnSpc>
          <a:spcPct val="110000"/>
        </a:lnSpc>
        <a:spcBef>
          <a:spcPts val="171"/>
        </a:spcBef>
        <a:spcAft>
          <a:spcPts val="171"/>
        </a:spcAft>
        <a:buFont typeface="Arial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531623" indent="-160976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›"/>
        <a:defRPr sz="16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764293" indent="-155565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–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1078126" indent="-156917" algn="l" defTabSz="779173" rtl="0" eaLnBrk="1" latinLnBrk="0" hangingPunct="1">
        <a:lnSpc>
          <a:spcPct val="110000"/>
        </a:lnSpc>
        <a:spcBef>
          <a:spcPts val="85"/>
        </a:spcBef>
        <a:spcAft>
          <a:spcPts val="171"/>
        </a:spcAft>
        <a:buFont typeface="Arial" pitchFamily="34" charset="0"/>
        <a:buChar char="»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142725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6pPr>
      <a:lvl7pPr marL="2532312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7pPr>
      <a:lvl8pPr marL="2921898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8pPr>
      <a:lvl9pPr marL="3311484" indent="-194793" algn="l" defTabSz="779173" rtl="0" eaLnBrk="1" latinLnBrk="0" hangingPunct="1">
        <a:spcBef>
          <a:spcPct val="20000"/>
        </a:spcBef>
        <a:buFont typeface="Arial" pitchFamily="34" charset="0"/>
        <a:buChar char="•"/>
        <a:defRPr sz="170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1pPr>
      <a:lvl2pPr marL="389586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2pPr>
      <a:lvl3pPr marL="779173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3pPr>
      <a:lvl4pPr marL="1168759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4pPr>
      <a:lvl5pPr marL="1558345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5pPr>
      <a:lvl6pPr marL="1947932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6pPr>
      <a:lvl7pPr marL="2337518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7pPr>
      <a:lvl8pPr marL="2727104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8pPr>
      <a:lvl9pPr marL="3116691" algn="l" defTabSz="779173" rtl="0" eaLnBrk="1" latinLnBrk="0" hangingPunct="1">
        <a:defRPr sz="15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0" userDrawn="1">
          <p15:clr>
            <a:srgbClr val="F26B43"/>
          </p15:clr>
        </p15:guide>
        <p15:guide id="4" orient="horz" pos="4156" userDrawn="1">
          <p15:clr>
            <a:srgbClr val="F26B43"/>
          </p15:clr>
        </p15:guide>
        <p15:guide id="5" orient="horz" pos="2432" userDrawn="1">
          <p15:clr>
            <a:srgbClr val="F26B43"/>
          </p15:clr>
        </p15:guide>
        <p15:guide id="7" orient="horz" pos="70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7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8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9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9.emf"/><Relationship Id="rId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FD48B49-B862-45C6-BFCD-064FEF9AC8B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sz="3600" kern="0" spc="10" dirty="0"/>
              <a:t>Insurance RFP</a:t>
            </a:r>
          </a:p>
          <a:p>
            <a:r>
              <a:rPr lang="en-GB" dirty="0"/>
              <a:t>Information on Portfolio 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D826CF-5ADC-4C79-A8A7-593A5964C3E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7521">
              <a:spcBef>
                <a:spcPts val="56"/>
              </a:spcBef>
            </a:pPr>
            <a:endParaRPr lang="en-GB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7521">
              <a:spcBef>
                <a:spcPts val="1951"/>
              </a:spcBef>
            </a:pPr>
            <a:r>
              <a:rPr lang="en-GB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6019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1369970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Portfolio A consists of: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556" y="2109937"/>
            <a:ext cx="4635613" cy="3232084"/>
          </a:xfrm>
        </p:spPr>
        <p:txBody>
          <a:bodyPr/>
          <a:lstStyle/>
          <a:p>
            <a:pPr algn="r"/>
            <a:r>
              <a:rPr lang="en-US" sz="2000" b="1" dirty="0"/>
              <a:t>	Business Travel</a:t>
            </a:r>
          </a:p>
          <a:p>
            <a:pPr algn="r"/>
            <a:r>
              <a:rPr lang="en-US" sz="2000" b="1" dirty="0"/>
              <a:t>	Group Personal Accident</a:t>
            </a:r>
          </a:p>
          <a:p>
            <a:pPr algn="r"/>
            <a:r>
              <a:rPr lang="en-US" sz="2000" b="1" dirty="0"/>
              <a:t>	Funeral Benefit Scheme</a:t>
            </a:r>
          </a:p>
          <a:p>
            <a:pPr algn="r"/>
            <a:r>
              <a:rPr lang="en-US" sz="2000" b="1" dirty="0"/>
              <a:t>	Trustees Indemnity Insurance</a:t>
            </a:r>
            <a:endParaRPr lang="en-ZA" sz="2000" b="1" dirty="0"/>
          </a:p>
        </p:txBody>
      </p:sp>
    </p:spTree>
    <p:extLst>
      <p:ext uri="{BB962C8B-B14F-4D97-AF65-F5344CB8AC3E}">
        <p14:creationId xmlns:p14="http://schemas.microsoft.com/office/powerpoint/2010/main" val="271461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48009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Liability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7496632"/>
              </p:ext>
            </p:extLst>
          </p:nvPr>
        </p:nvGraphicFramePr>
        <p:xfrm>
          <a:off x="1829856" y="1459610"/>
          <a:ext cx="7748801" cy="4172292"/>
        </p:xfrm>
        <a:graphic>
          <a:graphicData uri="http://schemas.openxmlformats.org/drawingml/2006/table">
            <a:tbl>
              <a:tblPr firstRow="1" firstCol="1" bandRow="1">
                <a:tableStyleId>{912C8C85-51F0-491E-9774-3900AFEF0FD7}</a:tableStyleId>
              </a:tblPr>
              <a:tblGrid>
                <a:gridCol w="40701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786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92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kern="1200" dirty="0">
                          <a:effectLst/>
                        </a:rPr>
                        <a:t>PORTFOLIO</a:t>
                      </a:r>
                      <a:r>
                        <a:rPr lang="en-US" sz="1400" kern="1200" baseline="0" dirty="0">
                          <a:effectLst/>
                        </a:rPr>
                        <a:t> A</a:t>
                      </a:r>
                    </a:p>
                    <a:p>
                      <a:pPr algn="ctr"/>
                      <a:r>
                        <a:rPr lang="en-GB" sz="1400" kern="1200" dirty="0">
                          <a:effectLst/>
                        </a:rPr>
                        <a:t>(Management of old, current and new claims)</a:t>
                      </a:r>
                      <a:r>
                        <a:rPr lang="en-US" sz="1400" kern="1200" dirty="0">
                          <a:effectLst/>
                        </a:rPr>
                        <a:t>                                                               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200" dirty="0">
                          <a:effectLst/>
                        </a:rPr>
                        <a:t>Travel Policies</a:t>
                      </a:r>
                      <a:endParaRPr lang="en-ZA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b="1" dirty="0">
                          <a:effectLst/>
                        </a:rPr>
                        <a:t>Limit of Indemnity</a:t>
                      </a:r>
                      <a:endParaRPr lang="en-ZA" sz="12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100" dirty="0">
                          <a:effectLst/>
                        </a:rPr>
                        <a:t>Transnet Business Travel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R150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100" dirty="0">
                          <a:effectLst/>
                        </a:rPr>
                        <a:t>Blue Train Travel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R150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AutoNum type="alphaLcParenR"/>
                      </a:pPr>
                      <a:r>
                        <a:rPr lang="en-GB" sz="1100" dirty="0">
                          <a:effectLst/>
                        </a:rPr>
                        <a:t>TNPA Cadets Travel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R150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200" dirty="0">
                          <a:effectLst/>
                        </a:rPr>
                        <a:t>Trustees</a:t>
                      </a:r>
                      <a:endParaRPr lang="en-ZA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a) Transmed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80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c) Transnet Retirement Fund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75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d) Transnet 2nd Defined Benefit Fund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75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   e) Transport Pension Fund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75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   Transnet Funeral Benefit Scheme    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R20 800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423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937924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Limits of Liability (Continue)</a:t>
            </a:r>
            <a:endParaRPr lang="en-ZA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34150"/>
              </p:ext>
            </p:extLst>
          </p:nvPr>
        </p:nvGraphicFramePr>
        <p:xfrm>
          <a:off x="1845574" y="1247000"/>
          <a:ext cx="8540372" cy="5164648"/>
        </p:xfrm>
        <a:graphic>
          <a:graphicData uri="http://schemas.openxmlformats.org/drawingml/2006/table">
            <a:tbl>
              <a:tblPr firstRow="1" firstCol="1">
                <a:tableStyleId>{10A1B5D5-9B99-4C35-A422-299274C87663}</a:tableStyleId>
              </a:tblPr>
              <a:tblGrid>
                <a:gridCol w="40775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62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8648">
                <a:tc gridSpan="2">
                  <a:txBody>
                    <a:bodyPr/>
                    <a:lstStyle/>
                    <a:p>
                      <a:r>
                        <a:rPr lang="en-US" sz="1400" kern="1200" dirty="0">
                          <a:effectLst/>
                        </a:rPr>
                        <a:t>                                                                PORTFOLIO A</a:t>
                      </a:r>
                      <a:endParaRPr lang="en-ZA" sz="1400" kern="1200" dirty="0">
                        <a:effectLst/>
                      </a:endParaRPr>
                    </a:p>
                    <a:p>
                      <a:r>
                        <a:rPr lang="en-US" sz="1400" kern="1200" dirty="0">
                          <a:effectLst/>
                        </a:rPr>
                        <a:t> </a:t>
                      </a:r>
                      <a:r>
                        <a:rPr lang="en-GB" sz="1400" kern="1200" dirty="0">
                          <a:effectLst/>
                        </a:rPr>
                        <a:t>                                      (Management of old, current and new claims)</a:t>
                      </a:r>
                      <a:endParaRPr lang="en-ZA" sz="14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000"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200" dirty="0">
                          <a:effectLst/>
                        </a:rPr>
                        <a:t>Group Personal Accident (GPA) Policies</a:t>
                      </a:r>
                      <a:endParaRPr lang="en-ZA" sz="12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just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1200" dirty="0">
                          <a:effectLst/>
                        </a:rPr>
                        <a:t>                             </a:t>
                      </a:r>
                      <a:r>
                        <a:rPr lang="en-US" sz="1200" b="1" dirty="0">
                          <a:effectLst/>
                        </a:rPr>
                        <a:t>Limit of Indemnity</a:t>
                      </a:r>
                      <a:endParaRPr lang="en-ZA" sz="1200" b="1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ahoma" panose="020B060403050404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a)  Phelophepha Healthcare Train I &amp; II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1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b)  Phelophepha Accidental Exposure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844083" rtl="0" eaLnBrk="1" fontAlgn="auto" latinLnBrk="0" hangingPunct="1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dirty="0">
                          <a:effectLst/>
                        </a:rPr>
                        <a:t>R 1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c)  TNPA’s Cadet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1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d)  Non-Executive Directors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1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e)  Transmed Trustees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2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f)  TE students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1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g)  TPT Shuttle Services (Operational Sites)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1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h)  Transnet 2nd Defined Benefit Fund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1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i</a:t>
                      </a:r>
                      <a:r>
                        <a:rPr lang="en-GB" sz="1100" dirty="0">
                          <a:effectLst/>
                        </a:rPr>
                        <a:t>)  TNPA Aviation Trainees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1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j)  Transnet Foundation Learners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1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k)   </a:t>
                      </a:r>
                      <a:r>
                        <a:rPr lang="en-GB" sz="1100" dirty="0">
                          <a:effectLst/>
                        </a:rPr>
                        <a:t>TNPA Engineering Trainees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1 Million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 ) TE Students (Group Life)</a:t>
                      </a:r>
                      <a:endParaRPr lang="en-ZA" sz="110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1100" b="0" dirty="0">
                          <a:effectLst/>
                        </a:rPr>
                        <a:t>R 50</a:t>
                      </a:r>
                      <a:r>
                        <a:rPr lang="en-US" sz="1100" b="0" baseline="0" dirty="0">
                          <a:effectLst/>
                        </a:rPr>
                        <a:t> 000</a:t>
                      </a:r>
                      <a:endParaRPr lang="en-ZA" sz="1100" b="0" dirty="0">
                        <a:effectLst/>
                        <a:latin typeface="Tahoma" panose="020B060403050404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743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History - Group Personal Accident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310062" y="1937086"/>
          <a:ext cx="7915311" cy="2165225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26384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522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POLICY YEAR </a:t>
                      </a:r>
                      <a:endParaRPr lang="en-US" sz="1100" b="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NUMBER OF INCIDENTS</a:t>
                      </a:r>
                      <a:endParaRPr lang="en-US" sz="1100" b="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GROSS</a:t>
                      </a:r>
                      <a:r>
                        <a:rPr lang="en-US" sz="1100" baseline="0" dirty="0">
                          <a:effectLst/>
                        </a:rPr>
                        <a:t> CLAIM </a:t>
                      </a:r>
                      <a:endParaRPr lang="en-US" sz="1100" b="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18 / 19</a:t>
                      </a:r>
                      <a:endParaRPr lang="en-US" sz="110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3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 3 000 000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19 / 20</a:t>
                      </a:r>
                      <a:endParaRPr lang="en-US" sz="110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20 / 21</a:t>
                      </a:r>
                      <a:endParaRPr lang="en-US" sz="110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Arial"/>
                        </a:rPr>
                        <a:t>21 / 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5302192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Arial"/>
                        </a:rPr>
                        <a:t>22 / 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R1 000 000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77241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358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3593" y="152915"/>
            <a:ext cx="10068389" cy="720105"/>
          </a:xfrm>
        </p:spPr>
        <p:txBody>
          <a:bodyPr/>
          <a:lstStyle/>
          <a:p>
            <a:r>
              <a:rPr lang="en-US" dirty="0"/>
              <a:t>Claims History - Travel</a:t>
            </a:r>
            <a:endParaRPr lang="en-ZA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173361"/>
              </p:ext>
            </p:extLst>
          </p:nvPr>
        </p:nvGraphicFramePr>
        <p:xfrm>
          <a:off x="2382251" y="1816768"/>
          <a:ext cx="6910164" cy="2172979"/>
        </p:xfrm>
        <a:graphic>
          <a:graphicData uri="http://schemas.openxmlformats.org/drawingml/2006/table">
            <a:tbl>
              <a:tblPr firstRow="1">
                <a:tableStyleId>{10A1B5D5-9B99-4C35-A422-299274C87663}</a:tableStyleId>
              </a:tblPr>
              <a:tblGrid>
                <a:gridCol w="23033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033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033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297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Policy Year </a:t>
                      </a:r>
                      <a:endParaRPr lang="en-US" sz="1100" b="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Number of Incidents</a:t>
                      </a:r>
                      <a:endParaRPr lang="en-US" sz="1100" b="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Gross</a:t>
                      </a:r>
                      <a:r>
                        <a:rPr lang="en-US" sz="1100" baseline="0" dirty="0">
                          <a:effectLst/>
                        </a:rPr>
                        <a:t> Claim </a:t>
                      </a:r>
                      <a:endParaRPr lang="en-US" sz="1100" b="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18 / 19</a:t>
                      </a:r>
                      <a:endParaRPr lang="en-US" sz="110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R 3 792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19 / 20</a:t>
                      </a:r>
                      <a:endParaRPr lang="en-US" sz="110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0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20 / 21</a:t>
                      </a:r>
                      <a:endParaRPr lang="en-US" sz="1100" dirty="0">
                        <a:effectLst/>
                        <a:latin typeface="+mn-lt"/>
                        <a:ea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0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Arial"/>
                        </a:rPr>
                        <a:t>21 / 22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R12 457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5270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  <a:latin typeface="+mn-lt"/>
                          <a:ea typeface="Arial"/>
                        </a:rPr>
                        <a:t>22 / 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0</a:t>
                      </a:r>
                      <a:endParaRPr lang="en-ZA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100" dirty="0"/>
                        <a:t>0</a:t>
                      </a:r>
                      <a:endParaRPr lang="en-ZA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94119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2881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13733433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Claims History - Trust Funds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>
                <a:solidFill>
                  <a:schemeClr val="tx1"/>
                </a:solidFill>
              </a:rPr>
              <a:t>No Claims </a:t>
            </a:r>
            <a:endParaRPr lang="en-ZA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196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071153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1" imgH="361" progId="TCLayout.ActiveDocument.1">
                  <p:embed/>
                </p:oleObj>
              </mc:Choice>
              <mc:Fallback>
                <p:oleObj name="think-cell Slide" r:id="rId4" imgW="361" imgH="361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bg2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>
              <a:lnSpc>
                <a:spcPct val="110000"/>
              </a:lnSpc>
              <a:spcBef>
                <a:spcPts val="92"/>
              </a:spcBef>
              <a:spcAft>
                <a:spcPts val="92"/>
              </a:spcAft>
            </a:pPr>
            <a:endParaRPr lang="en-US" sz="2800" b="1" dirty="0">
              <a:solidFill>
                <a:schemeClr val="tx1"/>
              </a:solidFill>
              <a:latin typeface="Tahoma" panose="020B0604030504040204" pitchFamily="34" charset="0"/>
              <a:ea typeface="+mj-ea"/>
              <a:cs typeface="+mj-cs"/>
              <a:sym typeface="Tahoma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Policy Wordings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Its deemed to be private and confidential and Transnet will not be shared the policy wording during the tender process.</a:t>
            </a:r>
            <a:endParaRPr lang="en-ZA">
              <a:solidFill>
                <a:schemeClr val="tx1"/>
              </a:solidFill>
            </a:endParaRPr>
          </a:p>
          <a:p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09803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302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Y-%m-%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3&quot;&gt;&lt;elem m_fUsage=&quot;7.62902702884040184728E+00&quot;&gt;&lt;m_msothmcolidx val=&quot;0&quot;/&gt;&lt;m_rgb r=&quot;E4&quot; g=&quot;23&quot; b=&quot;13&quot;/&gt;&lt;m_nBrightness endver=&quot;26206&quot; val=&quot;0&quot;/&gt;&lt;/elem&gt;&lt;elem m_fUsage=&quot;1.22260777346774807128E+00&quot;&gt;&lt;m_msothmcolidx val=&quot;0&quot;/&gt;&lt;m_rgb r=&quot;95&quot; g=&quot;C1&quot; b=&quot;1F&quot;/&gt;&lt;m_nBrightness endver=&quot;26206&quot; val=&quot;0&quot;/&gt;&lt;/elem&gt;&lt;elem m_fUsage=&quot;4.30467210000000155556E-01&quot;&gt;&lt;m_msothmcolidx val=&quot;0&quot;/&gt;&lt;m_rgb r=&quot;FE&quot; g=&quot;F8&quot; b=&quot;12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_o_PWAhw.mDdPQxwUuRg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KbduA63EnSydSqQe5yv0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SDyZ7.KWQEy2tuZmtNRq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BNlq40x2Zwm19dW148Cr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5KTYdD6UV5DvjsZ4ua4J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33khL7Er9Dk_hVoZUD0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O9jMTBXvzFMtL3vl2Eq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16YWAdJ4_dhCvPQuhJPh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EMPLATE MASTER">
  <a:themeElements>
    <a:clrScheme name="Transnet">
      <a:dk1>
        <a:srgbClr val="000000"/>
      </a:dk1>
      <a:lt1>
        <a:sysClr val="window" lastClr="FFFFFF"/>
      </a:lt1>
      <a:dk2>
        <a:srgbClr val="69614E"/>
      </a:dk2>
      <a:lt2>
        <a:srgbClr val="C2BBAD"/>
      </a:lt2>
      <a:accent1>
        <a:srgbClr val="A1A250"/>
      </a:accent1>
      <a:accent2>
        <a:srgbClr val="6F90A7"/>
      </a:accent2>
      <a:accent3>
        <a:srgbClr val="84B5BD"/>
      </a:accent3>
      <a:accent4>
        <a:srgbClr val="C7B400"/>
      </a:accent4>
      <a:accent5>
        <a:srgbClr val="E42313"/>
      </a:accent5>
      <a:accent6>
        <a:srgbClr val="95C11F"/>
      </a:accent6>
      <a:hlink>
        <a:srgbClr val="00B0F0"/>
      </a:hlink>
      <a:folHlink>
        <a:srgbClr val="7030A0"/>
      </a:folHlink>
    </a:clrScheme>
    <a:fontScheme name="Transnet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2"/>
        </a:solidFill>
        <a:ln w="12700">
          <a:solidFill>
            <a:schemeClr val="tx1"/>
          </a:solidFill>
        </a:ln>
      </a:spPr>
      <a:bodyPr wrap="square" lIns="36000" tIns="36000" rIns="36000" bIns="36000" rtlCol="0" anchor="ctr"/>
      <a:lstStyle>
        <a:defPPr algn="ctr">
          <a:lnSpc>
            <a:spcPct val="110000"/>
          </a:lnSpc>
          <a:spcBef>
            <a:spcPts val="92"/>
          </a:spcBef>
          <a:spcAft>
            <a:spcPts val="92"/>
          </a:spcAft>
          <a:defRPr sz="923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5875" cap="rnd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200" dirty="0" smtClean="0">
            <a:latin typeface="+mn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4982</TotalTime>
  <Words>353</Words>
  <Application>Microsoft Office PowerPoint</Application>
  <PresentationFormat>Widescreen</PresentationFormat>
  <Paragraphs>103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Tahoma</vt:lpstr>
      <vt:lpstr>Tahoma Regular</vt:lpstr>
      <vt:lpstr>TEMPLATE MASTER</vt:lpstr>
      <vt:lpstr>think-cell Slide</vt:lpstr>
      <vt:lpstr>PowerPoint Presentation</vt:lpstr>
      <vt:lpstr>Portfolio A consists of:</vt:lpstr>
      <vt:lpstr>Limits of Liability</vt:lpstr>
      <vt:lpstr>Limits of Liability (Continue)</vt:lpstr>
      <vt:lpstr>Claims History - Group Personal Accident</vt:lpstr>
      <vt:lpstr>Claims History - Travel</vt:lpstr>
      <vt:lpstr>Claims History - Trust Funds</vt:lpstr>
      <vt:lpstr>Policy Wordings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Wendy Strauss</dc:creator>
  <cp:lastModifiedBy>Tarryn Foster          Transnet Corporate   JHB</cp:lastModifiedBy>
  <cp:revision>169</cp:revision>
  <dcterms:created xsi:type="dcterms:W3CDTF">2020-05-19T16:46:16Z</dcterms:created>
  <dcterms:modified xsi:type="dcterms:W3CDTF">2023-11-27T12:12:32Z</dcterms:modified>
</cp:coreProperties>
</file>