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52" r:id="rId6"/>
  </p:sldMasterIdLst>
  <p:notesMasterIdLst>
    <p:notesMasterId r:id="rId29"/>
  </p:notesMasterIdLst>
  <p:sldIdLst>
    <p:sldId id="308" r:id="rId7"/>
    <p:sldId id="309" r:id="rId8"/>
    <p:sldId id="312" r:id="rId9"/>
    <p:sldId id="313" r:id="rId10"/>
    <p:sldId id="314" r:id="rId11"/>
    <p:sldId id="315" r:id="rId12"/>
    <p:sldId id="316" r:id="rId13"/>
    <p:sldId id="317" r:id="rId14"/>
    <p:sldId id="318" r:id="rId15"/>
    <p:sldId id="319" r:id="rId16"/>
    <p:sldId id="320" r:id="rId17"/>
    <p:sldId id="321" r:id="rId18"/>
    <p:sldId id="322" r:id="rId19"/>
    <p:sldId id="332" r:id="rId20"/>
    <p:sldId id="328" r:id="rId21"/>
    <p:sldId id="333" r:id="rId22"/>
    <p:sldId id="323" r:id="rId23"/>
    <p:sldId id="334" r:id="rId24"/>
    <p:sldId id="335" r:id="rId25"/>
    <p:sldId id="327" r:id="rId26"/>
    <p:sldId id="326" r:id="rId27"/>
    <p:sldId id="298" r:id="rId28"/>
  </p:sldIdLst>
  <p:sldSz cx="12192000" cy="6858000"/>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B4004C-EA86-176F-B3D2-BEBA069F5769}" name="Stefanie Mpiyakhe" initials="SM" userId="S::stef@bravegroup.co.za::5232a352-55aa-490d-a92f-c050863fe6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B6AA"/>
    <a:srgbClr val="ACC3C3"/>
    <a:srgbClr val="E4BC7F"/>
    <a:srgbClr val="C2C382"/>
    <a:srgbClr val="CA9987"/>
    <a:srgbClr val="B49180"/>
    <a:srgbClr val="82A5A5"/>
    <a:srgbClr val="D69B40"/>
    <a:srgbClr val="A3A543"/>
    <a:srgbClr val="B06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E52601-6C70-46CC-A245-52D665142257}" v="57" dt="2026-08-13T12:53:01.3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tags" Target="tags/tag1.xml"/><Relationship Id="rId35" Type="http://schemas.microsoft.com/office/2016/11/relationships/changesInfo" Target="changesInfos/changesInfo1.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ela Pillay" userId="0ee91b7a-8f0d-4c35-b34d-5f45cec78111" providerId="ADAL" clId="{2A229B36-C6B0-4090-8C28-8A0941551CBB}"/>
    <pc:docChg chg="undo redo custSel addSld delSld modSld sldOrd">
      <pc:chgData name="Seela Pillay" userId="0ee91b7a-8f0d-4c35-b34d-5f45cec78111" providerId="ADAL" clId="{2A229B36-C6B0-4090-8C28-8A0941551CBB}" dt="2026-08-13T12:53:39.077" v="3726" actId="2696"/>
      <pc:docMkLst>
        <pc:docMk/>
      </pc:docMkLst>
      <pc:sldChg chg="modSp mod">
        <pc:chgData name="Seela Pillay" userId="0ee91b7a-8f0d-4c35-b34d-5f45cec78111" providerId="ADAL" clId="{2A229B36-C6B0-4090-8C28-8A0941551CBB}" dt="2026-08-12T07:34:38.975" v="3057" actId="14100"/>
        <pc:sldMkLst>
          <pc:docMk/>
          <pc:sldMk cId="2347903607" sldId="308"/>
        </pc:sldMkLst>
        <pc:spChg chg="mod">
          <ac:chgData name="Seela Pillay" userId="0ee91b7a-8f0d-4c35-b34d-5f45cec78111" providerId="ADAL" clId="{2A229B36-C6B0-4090-8C28-8A0941551CBB}" dt="2026-08-12T07:34:38.975" v="3057" actId="14100"/>
          <ac:spMkLst>
            <pc:docMk/>
            <pc:sldMk cId="2347903607" sldId="308"/>
            <ac:spMk id="2" creationId="{B1022C42-D751-76B7-5228-EB4345B994A6}"/>
          </ac:spMkLst>
        </pc:spChg>
        <pc:spChg chg="mod">
          <ac:chgData name="Seela Pillay" userId="0ee91b7a-8f0d-4c35-b34d-5f45cec78111" providerId="ADAL" clId="{2A229B36-C6B0-4090-8C28-8A0941551CBB}" dt="2026-08-12T07:33:57.472" v="3048" actId="20577"/>
          <ac:spMkLst>
            <pc:docMk/>
            <pc:sldMk cId="2347903607" sldId="308"/>
            <ac:spMk id="4" creationId="{51A6FE1E-3360-456F-C936-DDBD9BABBEAC}"/>
          </ac:spMkLst>
        </pc:spChg>
      </pc:sldChg>
      <pc:sldChg chg="addSp delSp modSp mod">
        <pc:chgData name="Seela Pillay" userId="0ee91b7a-8f0d-4c35-b34d-5f45cec78111" providerId="ADAL" clId="{2A229B36-C6B0-4090-8C28-8A0941551CBB}" dt="2026-08-13T11:57:09.794" v="3417" actId="20577"/>
        <pc:sldMkLst>
          <pc:docMk/>
          <pc:sldMk cId="2467086387" sldId="309"/>
        </pc:sldMkLst>
        <pc:spChg chg="add del mod">
          <ac:chgData name="Seela Pillay" userId="0ee91b7a-8f0d-4c35-b34d-5f45cec78111" providerId="ADAL" clId="{2A229B36-C6B0-4090-8C28-8A0941551CBB}" dt="2026-08-12T07:43:19.009" v="3103" actId="478"/>
          <ac:spMkLst>
            <pc:docMk/>
            <pc:sldMk cId="2467086387" sldId="309"/>
            <ac:spMk id="5" creationId="{C1AE4005-B6A5-6417-366E-355485969425}"/>
          </ac:spMkLst>
        </pc:spChg>
        <pc:spChg chg="add del">
          <ac:chgData name="Seela Pillay" userId="0ee91b7a-8f0d-4c35-b34d-5f45cec78111" providerId="ADAL" clId="{2A229B36-C6B0-4090-8C28-8A0941551CBB}" dt="2026-08-12T07:43:19.009" v="3103" actId="478"/>
          <ac:spMkLst>
            <pc:docMk/>
            <pc:sldMk cId="2467086387" sldId="309"/>
            <ac:spMk id="7" creationId="{E47862A1-119A-ABBE-A32A-309D2C685E09}"/>
          </ac:spMkLst>
        </pc:spChg>
        <pc:graphicFrameChg chg="mod modGraphic">
          <ac:chgData name="Seela Pillay" userId="0ee91b7a-8f0d-4c35-b34d-5f45cec78111" providerId="ADAL" clId="{2A229B36-C6B0-4090-8C28-8A0941551CBB}" dt="2026-08-13T11:57:09.794" v="3417" actId="20577"/>
          <ac:graphicFrameMkLst>
            <pc:docMk/>
            <pc:sldMk cId="2467086387" sldId="309"/>
            <ac:graphicFrameMk id="3" creationId="{5CDE7148-5497-73F1-6517-6133817D3886}"/>
          </ac:graphicFrameMkLst>
        </pc:graphicFrameChg>
      </pc:sldChg>
      <pc:sldChg chg="modSp del mod">
        <pc:chgData name="Seela Pillay" userId="0ee91b7a-8f0d-4c35-b34d-5f45cec78111" providerId="ADAL" clId="{2A229B36-C6B0-4090-8C28-8A0941551CBB}" dt="2026-08-13T12:14:04.388" v="3532" actId="2696"/>
        <pc:sldMkLst>
          <pc:docMk/>
          <pc:sldMk cId="1620740267" sldId="310"/>
        </pc:sldMkLst>
        <pc:spChg chg="mod">
          <ac:chgData name="Seela Pillay" userId="0ee91b7a-8f0d-4c35-b34d-5f45cec78111" providerId="ADAL" clId="{2A229B36-C6B0-4090-8C28-8A0941551CBB}" dt="2026-08-13T12:13:13.576" v="3531" actId="20577"/>
          <ac:spMkLst>
            <pc:docMk/>
            <pc:sldMk cId="1620740267" sldId="310"/>
            <ac:spMk id="2" creationId="{7BC59188-8B3A-2C86-A2EA-9A9BB8A33E0D}"/>
          </ac:spMkLst>
        </pc:spChg>
      </pc:sldChg>
      <pc:sldChg chg="modSp mod">
        <pc:chgData name="Seela Pillay" userId="0ee91b7a-8f0d-4c35-b34d-5f45cec78111" providerId="ADAL" clId="{2A229B36-C6B0-4090-8C28-8A0941551CBB}" dt="2026-08-13T12:27:23.936" v="3619" actId="13926"/>
        <pc:sldMkLst>
          <pc:docMk/>
          <pc:sldMk cId="2484761336" sldId="312"/>
        </pc:sldMkLst>
        <pc:spChg chg="mod">
          <ac:chgData name="Seela Pillay" userId="0ee91b7a-8f0d-4c35-b34d-5f45cec78111" providerId="ADAL" clId="{2A229B36-C6B0-4090-8C28-8A0941551CBB}" dt="2026-08-13T12:15:25.527" v="3536" actId="6549"/>
          <ac:spMkLst>
            <pc:docMk/>
            <pc:sldMk cId="2484761336" sldId="312"/>
            <ac:spMk id="2" creationId="{DDA1BC04-7586-5262-3F52-C7115F464824}"/>
          </ac:spMkLst>
        </pc:spChg>
        <pc:spChg chg="mod">
          <ac:chgData name="Seela Pillay" userId="0ee91b7a-8f0d-4c35-b34d-5f45cec78111" providerId="ADAL" clId="{2A229B36-C6B0-4090-8C28-8A0941551CBB}" dt="2026-08-13T12:27:23.936" v="3619" actId="13926"/>
          <ac:spMkLst>
            <pc:docMk/>
            <pc:sldMk cId="2484761336" sldId="312"/>
            <ac:spMk id="3" creationId="{D9568BE2-AEEE-99A4-5322-0880B63BD848}"/>
          </ac:spMkLst>
        </pc:spChg>
      </pc:sldChg>
      <pc:sldChg chg="modSp mod">
        <pc:chgData name="Seela Pillay" userId="0ee91b7a-8f0d-4c35-b34d-5f45cec78111" providerId="ADAL" clId="{2A229B36-C6B0-4090-8C28-8A0941551CBB}" dt="2026-08-13T12:20:15.427" v="3547" actId="27636"/>
        <pc:sldMkLst>
          <pc:docMk/>
          <pc:sldMk cId="2618997312" sldId="313"/>
        </pc:sldMkLst>
        <pc:spChg chg="mod">
          <ac:chgData name="Seela Pillay" userId="0ee91b7a-8f0d-4c35-b34d-5f45cec78111" providerId="ADAL" clId="{2A229B36-C6B0-4090-8C28-8A0941551CBB}" dt="2026-08-13T12:18:54.912" v="3538" actId="6549"/>
          <ac:spMkLst>
            <pc:docMk/>
            <pc:sldMk cId="2618997312" sldId="313"/>
            <ac:spMk id="2" creationId="{2684577E-CB9E-ACB6-1CAC-C2055A6D788F}"/>
          </ac:spMkLst>
        </pc:spChg>
        <pc:spChg chg="mod">
          <ac:chgData name="Seela Pillay" userId="0ee91b7a-8f0d-4c35-b34d-5f45cec78111" providerId="ADAL" clId="{2A229B36-C6B0-4090-8C28-8A0941551CBB}" dt="2026-08-13T12:20:15.427" v="3547" actId="27636"/>
          <ac:spMkLst>
            <pc:docMk/>
            <pc:sldMk cId="2618997312" sldId="313"/>
            <ac:spMk id="3" creationId="{C8195344-1CC3-862E-C879-D84490290976}"/>
          </ac:spMkLst>
        </pc:spChg>
      </pc:sldChg>
      <pc:sldChg chg="delSp modSp mod">
        <pc:chgData name="Seela Pillay" userId="0ee91b7a-8f0d-4c35-b34d-5f45cec78111" providerId="ADAL" clId="{2A229B36-C6B0-4090-8C28-8A0941551CBB}" dt="2026-08-13T12:35:13.879" v="3677" actId="113"/>
        <pc:sldMkLst>
          <pc:docMk/>
          <pc:sldMk cId="1341862953" sldId="314"/>
        </pc:sldMkLst>
        <pc:spChg chg="mod">
          <ac:chgData name="Seela Pillay" userId="0ee91b7a-8f0d-4c35-b34d-5f45cec78111" providerId="ADAL" clId="{2A229B36-C6B0-4090-8C28-8A0941551CBB}" dt="2026-08-13T12:19:34.931" v="3544" actId="20577"/>
          <ac:spMkLst>
            <pc:docMk/>
            <pc:sldMk cId="1341862953" sldId="314"/>
            <ac:spMk id="2" creationId="{2FA74BC6-D924-D81E-EE44-A4C5CDEE31F8}"/>
          </ac:spMkLst>
        </pc:spChg>
        <pc:spChg chg="mod">
          <ac:chgData name="Seela Pillay" userId="0ee91b7a-8f0d-4c35-b34d-5f45cec78111" providerId="ADAL" clId="{2A229B36-C6B0-4090-8C28-8A0941551CBB}" dt="2026-08-13T12:35:13.879" v="3677" actId="113"/>
          <ac:spMkLst>
            <pc:docMk/>
            <pc:sldMk cId="1341862953" sldId="314"/>
            <ac:spMk id="3" creationId="{A379D71F-1668-27C2-777E-703C777B01D3}"/>
          </ac:spMkLst>
        </pc:spChg>
        <pc:graphicFrameChg chg="del mod modGraphic">
          <ac:chgData name="Seela Pillay" userId="0ee91b7a-8f0d-4c35-b34d-5f45cec78111" providerId="ADAL" clId="{2A229B36-C6B0-4090-8C28-8A0941551CBB}" dt="2026-08-13T12:33:19.189" v="3645" actId="478"/>
          <ac:graphicFrameMkLst>
            <pc:docMk/>
            <pc:sldMk cId="1341862953" sldId="314"/>
            <ac:graphicFrameMk id="5" creationId="{F314F011-B233-CB2B-3B03-4BB786DF36CF}"/>
          </ac:graphicFrameMkLst>
        </pc:graphicFrameChg>
      </pc:sldChg>
      <pc:sldChg chg="modSp mod">
        <pc:chgData name="Seela Pillay" userId="0ee91b7a-8f0d-4c35-b34d-5f45cec78111" providerId="ADAL" clId="{2A229B36-C6B0-4090-8C28-8A0941551CBB}" dt="2026-08-13T12:35:29.453" v="3678" actId="6549"/>
        <pc:sldMkLst>
          <pc:docMk/>
          <pc:sldMk cId="2425198830" sldId="315"/>
        </pc:sldMkLst>
        <pc:spChg chg="mod">
          <ac:chgData name="Seela Pillay" userId="0ee91b7a-8f0d-4c35-b34d-5f45cec78111" providerId="ADAL" clId="{2A229B36-C6B0-4090-8C28-8A0941551CBB}" dt="2026-08-13T12:22:03.420" v="3552" actId="20577"/>
          <ac:spMkLst>
            <pc:docMk/>
            <pc:sldMk cId="2425198830" sldId="315"/>
            <ac:spMk id="2" creationId="{FFFED98B-8A79-A6D9-7ED0-8A93D94DD8CE}"/>
          </ac:spMkLst>
        </pc:spChg>
        <pc:spChg chg="mod">
          <ac:chgData name="Seela Pillay" userId="0ee91b7a-8f0d-4c35-b34d-5f45cec78111" providerId="ADAL" clId="{2A229B36-C6B0-4090-8C28-8A0941551CBB}" dt="2026-08-13T12:35:29.453" v="3678" actId="6549"/>
          <ac:spMkLst>
            <pc:docMk/>
            <pc:sldMk cId="2425198830" sldId="315"/>
            <ac:spMk id="3" creationId="{8DC059B1-26E4-94ED-481E-8AC127035849}"/>
          </ac:spMkLst>
        </pc:spChg>
      </pc:sldChg>
      <pc:sldChg chg="modSp mod">
        <pc:chgData name="Seela Pillay" userId="0ee91b7a-8f0d-4c35-b34d-5f45cec78111" providerId="ADAL" clId="{2A229B36-C6B0-4090-8C28-8A0941551CBB}" dt="2026-08-13T12:23:59.615" v="3567" actId="20577"/>
        <pc:sldMkLst>
          <pc:docMk/>
          <pc:sldMk cId="3012902835" sldId="316"/>
        </pc:sldMkLst>
        <pc:spChg chg="mod">
          <ac:chgData name="Seela Pillay" userId="0ee91b7a-8f0d-4c35-b34d-5f45cec78111" providerId="ADAL" clId="{2A229B36-C6B0-4090-8C28-8A0941551CBB}" dt="2026-08-13T12:23:59.615" v="3567" actId="20577"/>
          <ac:spMkLst>
            <pc:docMk/>
            <pc:sldMk cId="3012902835" sldId="316"/>
            <ac:spMk id="2" creationId="{73705545-0F93-783E-4F95-13F6FCB0E17F}"/>
          </ac:spMkLst>
        </pc:spChg>
        <pc:graphicFrameChg chg="modGraphic">
          <ac:chgData name="Seela Pillay" userId="0ee91b7a-8f0d-4c35-b34d-5f45cec78111" providerId="ADAL" clId="{2A229B36-C6B0-4090-8C28-8A0941551CBB}" dt="2026-08-12T07:55:18.661" v="3320" actId="20577"/>
          <ac:graphicFrameMkLst>
            <pc:docMk/>
            <pc:sldMk cId="3012902835" sldId="316"/>
            <ac:graphicFrameMk id="4" creationId="{6D081BF9-F424-B217-B716-D0C111218974}"/>
          </ac:graphicFrameMkLst>
        </pc:graphicFrameChg>
      </pc:sldChg>
      <pc:sldChg chg="modSp mod">
        <pc:chgData name="Seela Pillay" userId="0ee91b7a-8f0d-4c35-b34d-5f45cec78111" providerId="ADAL" clId="{2A229B36-C6B0-4090-8C28-8A0941551CBB}" dt="2026-08-13T12:37:09.923" v="3689" actId="20577"/>
        <pc:sldMkLst>
          <pc:docMk/>
          <pc:sldMk cId="3814675442" sldId="317"/>
        </pc:sldMkLst>
        <pc:spChg chg="mod">
          <ac:chgData name="Seela Pillay" userId="0ee91b7a-8f0d-4c35-b34d-5f45cec78111" providerId="ADAL" clId="{2A229B36-C6B0-4090-8C28-8A0941551CBB}" dt="2026-08-13T12:25:06.759" v="3571" actId="20577"/>
          <ac:spMkLst>
            <pc:docMk/>
            <pc:sldMk cId="3814675442" sldId="317"/>
            <ac:spMk id="2" creationId="{605A12A5-E672-A19B-B077-D7CE0CA80AC3}"/>
          </ac:spMkLst>
        </pc:spChg>
        <pc:spChg chg="mod">
          <ac:chgData name="Seela Pillay" userId="0ee91b7a-8f0d-4c35-b34d-5f45cec78111" providerId="ADAL" clId="{2A229B36-C6B0-4090-8C28-8A0941551CBB}" dt="2026-08-13T12:37:09.923" v="3689" actId="20577"/>
          <ac:spMkLst>
            <pc:docMk/>
            <pc:sldMk cId="3814675442" sldId="317"/>
            <ac:spMk id="3" creationId="{0E0D7149-60B2-0B0A-3969-FEE14D5399A7}"/>
          </ac:spMkLst>
        </pc:spChg>
      </pc:sldChg>
      <pc:sldChg chg="modSp mod">
        <pc:chgData name="Seela Pillay" userId="0ee91b7a-8f0d-4c35-b34d-5f45cec78111" providerId="ADAL" clId="{2A229B36-C6B0-4090-8C28-8A0941551CBB}" dt="2026-08-13T12:25:34.596" v="3574" actId="20577"/>
        <pc:sldMkLst>
          <pc:docMk/>
          <pc:sldMk cId="2660924821" sldId="318"/>
        </pc:sldMkLst>
        <pc:spChg chg="mod">
          <ac:chgData name="Seela Pillay" userId="0ee91b7a-8f0d-4c35-b34d-5f45cec78111" providerId="ADAL" clId="{2A229B36-C6B0-4090-8C28-8A0941551CBB}" dt="2026-08-13T12:25:34.596" v="3574" actId="20577"/>
          <ac:spMkLst>
            <pc:docMk/>
            <pc:sldMk cId="2660924821" sldId="318"/>
            <ac:spMk id="2" creationId="{32D26CC0-C339-ABEE-4DBA-3364F5626B65}"/>
          </ac:spMkLst>
        </pc:spChg>
        <pc:spChg chg="mod">
          <ac:chgData name="Seela Pillay" userId="0ee91b7a-8f0d-4c35-b34d-5f45cec78111" providerId="ADAL" clId="{2A229B36-C6B0-4090-8C28-8A0941551CBB}" dt="2026-08-12T08:00:44.167" v="3344" actId="108"/>
          <ac:spMkLst>
            <pc:docMk/>
            <pc:sldMk cId="2660924821" sldId="318"/>
            <ac:spMk id="3" creationId="{B6D70FC9-67CD-8A5D-818F-2AD9B67EBE8D}"/>
          </ac:spMkLst>
        </pc:spChg>
      </pc:sldChg>
      <pc:sldChg chg="modSp mod">
        <pc:chgData name="Seela Pillay" userId="0ee91b7a-8f0d-4c35-b34d-5f45cec78111" providerId="ADAL" clId="{2A229B36-C6B0-4090-8C28-8A0941551CBB}" dt="2026-08-13T12:25:45.204" v="3578" actId="20577"/>
        <pc:sldMkLst>
          <pc:docMk/>
          <pc:sldMk cId="2041210343" sldId="319"/>
        </pc:sldMkLst>
        <pc:spChg chg="mod">
          <ac:chgData name="Seela Pillay" userId="0ee91b7a-8f0d-4c35-b34d-5f45cec78111" providerId="ADAL" clId="{2A229B36-C6B0-4090-8C28-8A0941551CBB}" dt="2026-08-13T12:25:45.204" v="3578" actId="20577"/>
          <ac:spMkLst>
            <pc:docMk/>
            <pc:sldMk cId="2041210343" sldId="319"/>
            <ac:spMk id="2" creationId="{E617C376-358B-E167-3F1C-395A7B131CF9}"/>
          </ac:spMkLst>
        </pc:spChg>
      </pc:sldChg>
      <pc:sldChg chg="modSp mod">
        <pc:chgData name="Seela Pillay" userId="0ee91b7a-8f0d-4c35-b34d-5f45cec78111" providerId="ADAL" clId="{2A229B36-C6B0-4090-8C28-8A0941551CBB}" dt="2026-08-13T12:25:51.889" v="3582" actId="20577"/>
        <pc:sldMkLst>
          <pc:docMk/>
          <pc:sldMk cId="1364940733" sldId="320"/>
        </pc:sldMkLst>
        <pc:spChg chg="mod">
          <ac:chgData name="Seela Pillay" userId="0ee91b7a-8f0d-4c35-b34d-5f45cec78111" providerId="ADAL" clId="{2A229B36-C6B0-4090-8C28-8A0941551CBB}" dt="2026-08-13T12:25:51.889" v="3582" actId="20577"/>
          <ac:spMkLst>
            <pc:docMk/>
            <pc:sldMk cId="1364940733" sldId="320"/>
            <ac:spMk id="2" creationId="{8E31B0A1-AF76-136D-018E-A9F1F4A29460}"/>
          </ac:spMkLst>
        </pc:spChg>
        <pc:spChg chg="mod">
          <ac:chgData name="Seela Pillay" userId="0ee91b7a-8f0d-4c35-b34d-5f45cec78111" providerId="ADAL" clId="{2A229B36-C6B0-4090-8C28-8A0941551CBB}" dt="2026-08-13T12:03:41.777" v="3439" actId="20577"/>
          <ac:spMkLst>
            <pc:docMk/>
            <pc:sldMk cId="1364940733" sldId="320"/>
            <ac:spMk id="3" creationId="{0167538A-18E1-A1CB-BA76-C3F9BE6BE677}"/>
          </ac:spMkLst>
        </pc:spChg>
      </pc:sldChg>
      <pc:sldChg chg="modSp mod">
        <pc:chgData name="Seela Pillay" userId="0ee91b7a-8f0d-4c35-b34d-5f45cec78111" providerId="ADAL" clId="{2A229B36-C6B0-4090-8C28-8A0941551CBB}" dt="2026-08-13T12:25:57.346" v="3586" actId="20577"/>
        <pc:sldMkLst>
          <pc:docMk/>
          <pc:sldMk cId="1560888784" sldId="321"/>
        </pc:sldMkLst>
        <pc:spChg chg="mod">
          <ac:chgData name="Seela Pillay" userId="0ee91b7a-8f0d-4c35-b34d-5f45cec78111" providerId="ADAL" clId="{2A229B36-C6B0-4090-8C28-8A0941551CBB}" dt="2026-08-13T12:25:57.346" v="3586" actId="20577"/>
          <ac:spMkLst>
            <pc:docMk/>
            <pc:sldMk cId="1560888784" sldId="321"/>
            <ac:spMk id="2" creationId="{F8B5D66D-05ED-C385-9887-C0F37D64D42D}"/>
          </ac:spMkLst>
        </pc:spChg>
        <pc:spChg chg="mod">
          <ac:chgData name="Seela Pillay" userId="0ee91b7a-8f0d-4c35-b34d-5f45cec78111" providerId="ADAL" clId="{2A229B36-C6B0-4090-8C28-8A0941551CBB}" dt="2026-08-12T09:29:49.497" v="3346" actId="20577"/>
          <ac:spMkLst>
            <pc:docMk/>
            <pc:sldMk cId="1560888784" sldId="321"/>
            <ac:spMk id="3" creationId="{55D9ED5A-4C78-A1DF-356F-8F018C1BE0D3}"/>
          </ac:spMkLst>
        </pc:spChg>
      </pc:sldChg>
      <pc:sldChg chg="modSp mod">
        <pc:chgData name="Seela Pillay" userId="0ee91b7a-8f0d-4c35-b34d-5f45cec78111" providerId="ADAL" clId="{2A229B36-C6B0-4090-8C28-8A0941551CBB}" dt="2026-08-13T12:26:03.746" v="3590" actId="20577"/>
        <pc:sldMkLst>
          <pc:docMk/>
          <pc:sldMk cId="2479026434" sldId="322"/>
        </pc:sldMkLst>
        <pc:spChg chg="mod">
          <ac:chgData name="Seela Pillay" userId="0ee91b7a-8f0d-4c35-b34d-5f45cec78111" providerId="ADAL" clId="{2A229B36-C6B0-4090-8C28-8A0941551CBB}" dt="2026-08-13T12:26:03.746" v="3590" actId="20577"/>
          <ac:spMkLst>
            <pc:docMk/>
            <pc:sldMk cId="2479026434" sldId="322"/>
            <ac:spMk id="2" creationId="{CC388966-0B83-55EB-7AAA-6AB2B601963B}"/>
          </ac:spMkLst>
        </pc:spChg>
        <pc:spChg chg="mod">
          <ac:chgData name="Seela Pillay" userId="0ee91b7a-8f0d-4c35-b34d-5f45cec78111" providerId="ADAL" clId="{2A229B36-C6B0-4090-8C28-8A0941551CBB}" dt="2026-08-13T12:04:18.229" v="3445"/>
          <ac:spMkLst>
            <pc:docMk/>
            <pc:sldMk cId="2479026434" sldId="322"/>
            <ac:spMk id="3" creationId="{3BED9907-6D58-E7D0-2221-7F8F9EB81D4A}"/>
          </ac:spMkLst>
        </pc:spChg>
      </pc:sldChg>
      <pc:sldChg chg="modSp mod">
        <pc:chgData name="Seela Pillay" userId="0ee91b7a-8f0d-4c35-b34d-5f45cec78111" providerId="ADAL" clId="{2A229B36-C6B0-4090-8C28-8A0941551CBB}" dt="2026-08-13T12:48:29.055" v="3715" actId="27636"/>
        <pc:sldMkLst>
          <pc:docMk/>
          <pc:sldMk cId="1868466777" sldId="323"/>
        </pc:sldMkLst>
        <pc:spChg chg="mod">
          <ac:chgData name="Seela Pillay" userId="0ee91b7a-8f0d-4c35-b34d-5f45cec78111" providerId="ADAL" clId="{2A229B36-C6B0-4090-8C28-8A0941551CBB}" dt="2026-08-13T12:26:26.600" v="3606" actId="20577"/>
          <ac:spMkLst>
            <pc:docMk/>
            <pc:sldMk cId="1868466777" sldId="323"/>
            <ac:spMk id="2" creationId="{F46C0CDC-E83A-4D92-8068-995431498621}"/>
          </ac:spMkLst>
        </pc:spChg>
        <pc:spChg chg="mod">
          <ac:chgData name="Seela Pillay" userId="0ee91b7a-8f0d-4c35-b34d-5f45cec78111" providerId="ADAL" clId="{2A229B36-C6B0-4090-8C28-8A0941551CBB}" dt="2026-08-13T12:48:29.055" v="3715" actId="27636"/>
          <ac:spMkLst>
            <pc:docMk/>
            <pc:sldMk cId="1868466777" sldId="323"/>
            <ac:spMk id="3" creationId="{78F8835E-53DF-9523-2D0A-3BEDA2C07090}"/>
          </ac:spMkLst>
        </pc:spChg>
      </pc:sldChg>
      <pc:sldChg chg="modSp del mod">
        <pc:chgData name="Seela Pillay" userId="0ee91b7a-8f0d-4c35-b34d-5f45cec78111" providerId="ADAL" clId="{2A229B36-C6B0-4090-8C28-8A0941551CBB}" dt="2026-08-13T12:53:39.077" v="3726" actId="2696"/>
        <pc:sldMkLst>
          <pc:docMk/>
          <pc:sldMk cId="2525618406" sldId="324"/>
        </pc:sldMkLst>
        <pc:spChg chg="mod">
          <ac:chgData name="Seela Pillay" userId="0ee91b7a-8f0d-4c35-b34d-5f45cec78111" providerId="ADAL" clId="{2A229B36-C6B0-4090-8C28-8A0941551CBB}" dt="2026-08-13T12:50:55.983" v="3716" actId="6549"/>
          <ac:spMkLst>
            <pc:docMk/>
            <pc:sldMk cId="2525618406" sldId="324"/>
            <ac:spMk id="3" creationId="{5E158277-3E7E-365D-8248-9DE26017485F}"/>
          </ac:spMkLst>
        </pc:spChg>
      </pc:sldChg>
      <pc:sldChg chg="del">
        <pc:chgData name="Seela Pillay" userId="0ee91b7a-8f0d-4c35-b34d-5f45cec78111" providerId="ADAL" clId="{2A229B36-C6B0-4090-8C28-8A0941551CBB}" dt="2026-08-13T12:51:54.056" v="3719" actId="2696"/>
        <pc:sldMkLst>
          <pc:docMk/>
          <pc:sldMk cId="1789044229" sldId="325"/>
        </pc:sldMkLst>
      </pc:sldChg>
      <pc:sldChg chg="modSp mod">
        <pc:chgData name="Seela Pillay" userId="0ee91b7a-8f0d-4c35-b34d-5f45cec78111" providerId="ADAL" clId="{2A229B36-C6B0-4090-8C28-8A0941551CBB}" dt="2026-08-13T12:53:01.358" v="3725"/>
        <pc:sldMkLst>
          <pc:docMk/>
          <pc:sldMk cId="3294708148" sldId="326"/>
        </pc:sldMkLst>
        <pc:spChg chg="mod">
          <ac:chgData name="Seela Pillay" userId="0ee91b7a-8f0d-4c35-b34d-5f45cec78111" providerId="ADAL" clId="{2A229B36-C6B0-4090-8C28-8A0941551CBB}" dt="2026-08-13T12:53:01.358" v="3725"/>
          <ac:spMkLst>
            <pc:docMk/>
            <pc:sldMk cId="3294708148" sldId="326"/>
            <ac:spMk id="2" creationId="{043F51A0-FDDA-5691-C45F-D279C689F0FB}"/>
          </ac:spMkLst>
        </pc:spChg>
        <pc:spChg chg="mod">
          <ac:chgData name="Seela Pillay" userId="0ee91b7a-8f0d-4c35-b34d-5f45cec78111" providerId="ADAL" clId="{2A229B36-C6B0-4090-8C28-8A0941551CBB}" dt="2026-08-13T12:52:39.872" v="3724" actId="27636"/>
          <ac:spMkLst>
            <pc:docMk/>
            <pc:sldMk cId="3294708148" sldId="326"/>
            <ac:spMk id="3" creationId="{0BC6F151-1E7A-8BAF-4E47-3057E3D65597}"/>
          </ac:spMkLst>
        </pc:spChg>
      </pc:sldChg>
      <pc:sldChg chg="modSp mod">
        <pc:chgData name="Seela Pillay" userId="0ee91b7a-8f0d-4c35-b34d-5f45cec78111" providerId="ADAL" clId="{2A229B36-C6B0-4090-8C28-8A0941551CBB}" dt="2026-08-13T12:51:39.805" v="3718"/>
        <pc:sldMkLst>
          <pc:docMk/>
          <pc:sldMk cId="1637064796" sldId="327"/>
        </pc:sldMkLst>
        <pc:spChg chg="mod">
          <ac:chgData name="Seela Pillay" userId="0ee91b7a-8f0d-4c35-b34d-5f45cec78111" providerId="ADAL" clId="{2A229B36-C6B0-4090-8C28-8A0941551CBB}" dt="2026-08-13T12:26:50.871" v="3618" actId="20577"/>
          <ac:spMkLst>
            <pc:docMk/>
            <pc:sldMk cId="1637064796" sldId="327"/>
            <ac:spMk id="2" creationId="{49088C23-BCD6-977F-59A6-BCB5F241BBD5}"/>
          </ac:spMkLst>
        </pc:spChg>
        <pc:spChg chg="mod">
          <ac:chgData name="Seela Pillay" userId="0ee91b7a-8f0d-4c35-b34d-5f45cec78111" providerId="ADAL" clId="{2A229B36-C6B0-4090-8C28-8A0941551CBB}" dt="2026-08-13T12:51:39.805" v="3718"/>
          <ac:spMkLst>
            <pc:docMk/>
            <pc:sldMk cId="1637064796" sldId="327"/>
            <ac:spMk id="3" creationId="{42FBB120-1EE3-E4A4-C042-7B7A21DED30B}"/>
          </ac:spMkLst>
        </pc:spChg>
      </pc:sldChg>
      <pc:sldChg chg="modSp mod">
        <pc:chgData name="Seela Pillay" userId="0ee91b7a-8f0d-4c35-b34d-5f45cec78111" providerId="ADAL" clId="{2A229B36-C6B0-4090-8C28-8A0941551CBB}" dt="2026-08-13T12:46:41.339" v="3706" actId="20577"/>
        <pc:sldMkLst>
          <pc:docMk/>
          <pc:sldMk cId="1845624879" sldId="328"/>
        </pc:sldMkLst>
        <pc:spChg chg="mod">
          <ac:chgData name="Seela Pillay" userId="0ee91b7a-8f0d-4c35-b34d-5f45cec78111" providerId="ADAL" clId="{2A229B36-C6B0-4090-8C28-8A0941551CBB}" dt="2026-08-13T12:26:16.396" v="3598" actId="20577"/>
          <ac:spMkLst>
            <pc:docMk/>
            <pc:sldMk cId="1845624879" sldId="328"/>
            <ac:spMk id="2" creationId="{9C6E104E-5F52-E0C6-35D2-89D00D813C9F}"/>
          </ac:spMkLst>
        </pc:spChg>
        <pc:spChg chg="mod">
          <ac:chgData name="Seela Pillay" userId="0ee91b7a-8f0d-4c35-b34d-5f45cec78111" providerId="ADAL" clId="{2A229B36-C6B0-4090-8C28-8A0941551CBB}" dt="2026-08-13T12:46:41.339" v="3706" actId="20577"/>
          <ac:spMkLst>
            <pc:docMk/>
            <pc:sldMk cId="1845624879" sldId="328"/>
            <ac:spMk id="3" creationId="{D1FC3BF4-E9AD-D0EB-3FB7-AD0B115C706D}"/>
          </ac:spMkLst>
        </pc:spChg>
      </pc:sldChg>
      <pc:sldChg chg="del">
        <pc:chgData name="Seela Pillay" userId="0ee91b7a-8f0d-4c35-b34d-5f45cec78111" providerId="ADAL" clId="{2A229B36-C6B0-4090-8C28-8A0941551CBB}" dt="2026-08-13T12:11:22.306" v="3495" actId="2696"/>
        <pc:sldMkLst>
          <pc:docMk/>
          <pc:sldMk cId="2812889656" sldId="331"/>
        </pc:sldMkLst>
      </pc:sldChg>
      <pc:sldChg chg="addSp new del mod">
        <pc:chgData name="Seela Pillay" userId="0ee91b7a-8f0d-4c35-b34d-5f45cec78111" providerId="ADAL" clId="{2A229B36-C6B0-4090-8C28-8A0941551CBB}" dt="2026-08-13T12:02:19.761" v="3422" actId="2696"/>
        <pc:sldMkLst>
          <pc:docMk/>
          <pc:sldMk cId="629251567" sldId="332"/>
        </pc:sldMkLst>
        <pc:spChg chg="add">
          <ac:chgData name="Seela Pillay" userId="0ee91b7a-8f0d-4c35-b34d-5f45cec78111" providerId="ADAL" clId="{2A229B36-C6B0-4090-8C28-8A0941551CBB}" dt="2026-08-13T12:01:52.635" v="3420" actId="22"/>
          <ac:spMkLst>
            <pc:docMk/>
            <pc:sldMk cId="629251567" sldId="332"/>
            <ac:spMk id="3" creationId="{AC2FF065-CA5D-5E59-5226-B0FF6714938F}"/>
          </ac:spMkLst>
        </pc:spChg>
      </pc:sldChg>
      <pc:sldChg chg="modSp new mod">
        <pc:chgData name="Seela Pillay" userId="0ee91b7a-8f0d-4c35-b34d-5f45cec78111" providerId="ADAL" clId="{2A229B36-C6B0-4090-8C28-8A0941551CBB}" dt="2026-08-13T12:26:09.860" v="3594" actId="20577"/>
        <pc:sldMkLst>
          <pc:docMk/>
          <pc:sldMk cId="3209534621" sldId="332"/>
        </pc:sldMkLst>
        <pc:spChg chg="mod">
          <ac:chgData name="Seela Pillay" userId="0ee91b7a-8f0d-4c35-b34d-5f45cec78111" providerId="ADAL" clId="{2A229B36-C6B0-4090-8C28-8A0941551CBB}" dt="2026-08-13T12:26:09.860" v="3594" actId="20577"/>
          <ac:spMkLst>
            <pc:docMk/>
            <pc:sldMk cId="3209534621" sldId="332"/>
            <ac:spMk id="2" creationId="{CFA25402-505F-186A-54CC-7131AC23EFA3}"/>
          </ac:spMkLst>
        </pc:spChg>
        <pc:spChg chg="mod">
          <ac:chgData name="Seela Pillay" userId="0ee91b7a-8f0d-4c35-b34d-5f45cec78111" providerId="ADAL" clId="{2A229B36-C6B0-4090-8C28-8A0941551CBB}" dt="2026-08-13T12:03:09.521" v="3428" actId="255"/>
          <ac:spMkLst>
            <pc:docMk/>
            <pc:sldMk cId="3209534621" sldId="332"/>
            <ac:spMk id="3" creationId="{E184B0C9-56D3-8B69-3569-99FA6FD3FE09}"/>
          </ac:spMkLst>
        </pc:spChg>
      </pc:sldChg>
      <pc:sldChg chg="add del">
        <pc:chgData name="Seela Pillay" userId="0ee91b7a-8f0d-4c35-b34d-5f45cec78111" providerId="ADAL" clId="{2A229B36-C6B0-4090-8C28-8A0941551CBB}" dt="2026-08-13T12:02:28.191" v="3423" actId="2696"/>
        <pc:sldMkLst>
          <pc:docMk/>
          <pc:sldMk cId="1611206503" sldId="333"/>
        </pc:sldMkLst>
      </pc:sldChg>
      <pc:sldChg chg="modSp new mod">
        <pc:chgData name="Seela Pillay" userId="0ee91b7a-8f0d-4c35-b34d-5f45cec78111" providerId="ADAL" clId="{2A229B36-C6B0-4090-8C28-8A0941551CBB}" dt="2026-08-13T12:26:21.671" v="3602" actId="20577"/>
        <pc:sldMkLst>
          <pc:docMk/>
          <pc:sldMk cId="2443895305" sldId="333"/>
        </pc:sldMkLst>
        <pc:spChg chg="mod">
          <ac:chgData name="Seela Pillay" userId="0ee91b7a-8f0d-4c35-b34d-5f45cec78111" providerId="ADAL" clId="{2A229B36-C6B0-4090-8C28-8A0941551CBB}" dt="2026-08-13T12:26:21.671" v="3602" actId="20577"/>
          <ac:spMkLst>
            <pc:docMk/>
            <pc:sldMk cId="2443895305" sldId="333"/>
            <ac:spMk id="2" creationId="{589DB610-AFF3-B5DC-02AB-DC81D16BDCA9}"/>
          </ac:spMkLst>
        </pc:spChg>
        <pc:spChg chg="mod">
          <ac:chgData name="Seela Pillay" userId="0ee91b7a-8f0d-4c35-b34d-5f45cec78111" providerId="ADAL" clId="{2A229B36-C6B0-4090-8C28-8A0941551CBB}" dt="2026-08-13T12:07:17.422" v="3460" actId="20577"/>
          <ac:spMkLst>
            <pc:docMk/>
            <pc:sldMk cId="2443895305" sldId="333"/>
            <ac:spMk id="3" creationId="{2E3E71FE-0CD3-D92B-11CE-5085854E9FEC}"/>
          </ac:spMkLst>
        </pc:spChg>
      </pc:sldChg>
      <pc:sldChg chg="modSp new mod">
        <pc:chgData name="Seela Pillay" userId="0ee91b7a-8f0d-4c35-b34d-5f45cec78111" providerId="ADAL" clId="{2A229B36-C6B0-4090-8C28-8A0941551CBB}" dt="2026-08-13T12:26:32.559" v="3610" actId="20577"/>
        <pc:sldMkLst>
          <pc:docMk/>
          <pc:sldMk cId="3538994599" sldId="334"/>
        </pc:sldMkLst>
        <pc:spChg chg="mod">
          <ac:chgData name="Seela Pillay" userId="0ee91b7a-8f0d-4c35-b34d-5f45cec78111" providerId="ADAL" clId="{2A229B36-C6B0-4090-8C28-8A0941551CBB}" dt="2026-08-13T12:26:32.559" v="3610" actId="20577"/>
          <ac:spMkLst>
            <pc:docMk/>
            <pc:sldMk cId="3538994599" sldId="334"/>
            <ac:spMk id="2" creationId="{23978021-48C7-5AA0-3E32-89E3E7F175E9}"/>
          </ac:spMkLst>
        </pc:spChg>
        <pc:spChg chg="mod">
          <ac:chgData name="Seela Pillay" userId="0ee91b7a-8f0d-4c35-b34d-5f45cec78111" providerId="ADAL" clId="{2A229B36-C6B0-4090-8C28-8A0941551CBB}" dt="2026-08-13T12:09:38.638" v="3476" actId="255"/>
          <ac:spMkLst>
            <pc:docMk/>
            <pc:sldMk cId="3538994599" sldId="334"/>
            <ac:spMk id="3" creationId="{54FD02F8-8B06-ABA7-D531-90A0520774C2}"/>
          </ac:spMkLst>
        </pc:spChg>
      </pc:sldChg>
      <pc:sldChg chg="modSp new mod">
        <pc:chgData name="Seela Pillay" userId="0ee91b7a-8f0d-4c35-b34d-5f45cec78111" providerId="ADAL" clId="{2A229B36-C6B0-4090-8C28-8A0941551CBB}" dt="2026-08-13T12:26:43.366" v="3614" actId="20577"/>
        <pc:sldMkLst>
          <pc:docMk/>
          <pc:sldMk cId="2401273850" sldId="335"/>
        </pc:sldMkLst>
        <pc:spChg chg="mod">
          <ac:chgData name="Seela Pillay" userId="0ee91b7a-8f0d-4c35-b34d-5f45cec78111" providerId="ADAL" clId="{2A229B36-C6B0-4090-8C28-8A0941551CBB}" dt="2026-08-13T12:26:43.366" v="3614" actId="20577"/>
          <ac:spMkLst>
            <pc:docMk/>
            <pc:sldMk cId="2401273850" sldId="335"/>
            <ac:spMk id="2" creationId="{558E8B2F-A69E-0B9E-4DD7-ECDEAFCD4F7E}"/>
          </ac:spMkLst>
        </pc:spChg>
        <pc:spChg chg="mod">
          <ac:chgData name="Seela Pillay" userId="0ee91b7a-8f0d-4c35-b34d-5f45cec78111" providerId="ADAL" clId="{2A229B36-C6B0-4090-8C28-8A0941551CBB}" dt="2026-08-13T12:10:50.440" v="3479" actId="255"/>
          <ac:spMkLst>
            <pc:docMk/>
            <pc:sldMk cId="2401273850" sldId="335"/>
            <ac:spMk id="3" creationId="{53599DAD-53B7-C3C6-79E1-88C1774EB4A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633F97-8D53-4438-B923-1624FE8853A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ZA"/>
        </a:p>
      </dgm:t>
    </dgm:pt>
    <dgm:pt modelId="{14E1D6F6-3B07-40DE-B278-E25869D90633}">
      <dgm:prSet phldrT="[Text]"/>
      <dgm:spPr>
        <a:xfrm rot="5400000">
          <a:off x="-148029" y="159752"/>
          <a:ext cx="986864" cy="690805"/>
        </a:xfrm>
        <a:solidFill>
          <a:srgbClr val="003896">
            <a:hueOff val="0"/>
            <a:satOff val="0"/>
            <a:lumOff val="0"/>
            <a:alphaOff val="0"/>
          </a:srgbClr>
        </a:solidFill>
        <a:ln w="25400" cap="flat" cmpd="sng" algn="ctr">
          <a:solidFill>
            <a:srgbClr val="003896">
              <a:hueOff val="0"/>
              <a:satOff val="0"/>
              <a:lumOff val="0"/>
              <a:alphaOff val="0"/>
            </a:srgbClr>
          </a:solidFill>
          <a:prstDash val="solid"/>
        </a:ln>
        <a:effectLst/>
      </dgm:spPr>
      <dgm:t>
        <a:bodyPr/>
        <a:lstStyle/>
        <a:p>
          <a:pPr>
            <a:buNone/>
          </a:pPr>
          <a:r>
            <a:rPr lang="en-US" altLang="en-US" dirty="0">
              <a:solidFill>
                <a:srgbClr val="FFFFFF"/>
              </a:solidFill>
              <a:latin typeface="Arial"/>
              <a:ea typeface="+mn-ea"/>
              <a:cs typeface="Arial"/>
            </a:rPr>
            <a:t>Basic Compliance</a:t>
          </a:r>
          <a:r>
            <a:rPr lang="en-US" altLang="en-US" baseline="0" dirty="0">
              <a:solidFill>
                <a:srgbClr val="FFFFFF"/>
              </a:solidFill>
              <a:latin typeface="Arial"/>
              <a:ea typeface="+mn-ea"/>
              <a:cs typeface="Arial"/>
            </a:rPr>
            <a:t> and Mandatory Evaluation</a:t>
          </a:r>
          <a:endParaRPr lang="en-ZA" dirty="0">
            <a:solidFill>
              <a:srgbClr val="FFFFFF"/>
            </a:solidFill>
            <a:latin typeface="Arial"/>
            <a:ea typeface="+mn-ea"/>
            <a:cs typeface="Arial"/>
          </a:endParaRPr>
        </a:p>
      </dgm:t>
    </dgm:pt>
    <dgm:pt modelId="{825E3F1A-14CD-4B61-A154-07A8FBF039AD}" type="parTrans" cxnId="{CCE85B57-DBF0-4C72-B7EE-B19A03807732}">
      <dgm:prSet/>
      <dgm:spPr/>
      <dgm:t>
        <a:bodyPr/>
        <a:lstStyle/>
        <a:p>
          <a:endParaRPr lang="en-ZA"/>
        </a:p>
      </dgm:t>
    </dgm:pt>
    <dgm:pt modelId="{A73E2E46-991F-4B29-8805-BCC8F1881379}" type="sibTrans" cxnId="{CCE85B57-DBF0-4C72-B7EE-B19A03807732}">
      <dgm:prSet/>
      <dgm:spPr/>
      <dgm:t>
        <a:bodyPr/>
        <a:lstStyle/>
        <a:p>
          <a:endParaRPr lang="en-ZA"/>
        </a:p>
      </dgm:t>
    </dgm:pt>
    <dgm:pt modelId="{513FFF2B-7C9C-48C0-8C17-0607F589F2D7}">
      <dgm:prSet phldrT="[Text]" custT="1"/>
      <dgm:spPr>
        <a:xfrm rot="5400000">
          <a:off x="4175259" y="-3484210"/>
          <a:ext cx="641462" cy="7688019"/>
        </a:xfrm>
        <a:solidFill>
          <a:srgbClr val="FFFFFF">
            <a:alpha val="90000"/>
            <a:hueOff val="0"/>
            <a:satOff val="0"/>
            <a:lumOff val="0"/>
            <a:alphaOff val="0"/>
          </a:srgbClr>
        </a:solidFill>
        <a:ln w="25400" cap="flat" cmpd="sng" algn="ctr">
          <a:solidFill>
            <a:srgbClr val="003896">
              <a:hueOff val="0"/>
              <a:satOff val="0"/>
              <a:lumOff val="0"/>
              <a:alphaOff val="0"/>
            </a:srgbClr>
          </a:solidFill>
          <a:prstDash val="solid"/>
        </a:ln>
        <a:effectLst/>
      </dgm:spPr>
      <dgm:t>
        <a:bodyPr/>
        <a:lstStyle/>
        <a:p>
          <a:pPr>
            <a:buChar char="•"/>
          </a:pPr>
          <a:r>
            <a:rPr lang="en-US" sz="1600" dirty="0">
              <a:solidFill>
                <a:srgbClr val="003896">
                  <a:hueOff val="0"/>
                  <a:satOff val="0"/>
                  <a:lumOff val="0"/>
                  <a:alphaOff val="0"/>
                </a:srgbClr>
              </a:solidFill>
              <a:latin typeface="Arial"/>
              <a:ea typeface="+mn-ea"/>
              <a:cs typeface="Arial"/>
            </a:rPr>
            <a:t>Basic Compliance </a:t>
          </a:r>
          <a:r>
            <a:rPr lang="en-US" sz="1600" dirty="0">
              <a:solidFill>
                <a:srgbClr val="FF0000"/>
              </a:solidFill>
              <a:latin typeface="Arial"/>
              <a:ea typeface="+mn-ea"/>
              <a:cs typeface="Arial"/>
            </a:rPr>
            <a:t>(As per page 8 of the invitation to tender)</a:t>
          </a:r>
          <a:endParaRPr lang="en-ZA" sz="1600" dirty="0">
            <a:solidFill>
              <a:srgbClr val="FF0000"/>
            </a:solidFill>
            <a:latin typeface="Arial"/>
            <a:ea typeface="+mn-ea"/>
            <a:cs typeface="Arial"/>
          </a:endParaRPr>
        </a:p>
      </dgm:t>
    </dgm:pt>
    <dgm:pt modelId="{53923E1E-8A0E-4CB4-8D67-CF7728211F39}" type="parTrans" cxnId="{04A3E71E-2F68-4B2B-8322-D209AB4F20AB}">
      <dgm:prSet/>
      <dgm:spPr/>
      <dgm:t>
        <a:bodyPr/>
        <a:lstStyle/>
        <a:p>
          <a:endParaRPr lang="en-ZA"/>
        </a:p>
      </dgm:t>
    </dgm:pt>
    <dgm:pt modelId="{52D22988-B49A-43A9-ABF5-4FE44F2D3424}" type="sibTrans" cxnId="{04A3E71E-2F68-4B2B-8322-D209AB4F20AB}">
      <dgm:prSet/>
      <dgm:spPr/>
      <dgm:t>
        <a:bodyPr/>
        <a:lstStyle/>
        <a:p>
          <a:endParaRPr lang="en-ZA"/>
        </a:p>
      </dgm:t>
    </dgm:pt>
    <dgm:pt modelId="{B7493F9D-CCD2-4435-8721-43010491684B}">
      <dgm:prSet phldrT="[Text]" custT="1"/>
      <dgm:spPr>
        <a:xfrm rot="5400000">
          <a:off x="3989116" y="-2389830"/>
          <a:ext cx="1091396" cy="7688019"/>
        </a:xfrm>
        <a:solidFill>
          <a:srgbClr val="FFFFFF">
            <a:alpha val="90000"/>
            <a:hueOff val="0"/>
            <a:satOff val="0"/>
            <a:lumOff val="0"/>
            <a:alphaOff val="0"/>
          </a:srgbClr>
        </a:solidFill>
        <a:ln w="25400" cap="flat" cmpd="sng" algn="ctr">
          <a:solidFill>
            <a:srgbClr val="003896">
              <a:hueOff val="0"/>
              <a:satOff val="0"/>
              <a:lumOff val="0"/>
              <a:alphaOff val="0"/>
            </a:srgbClr>
          </a:solidFill>
          <a:prstDash val="solid"/>
        </a:ln>
        <a:effectLst/>
      </dgm:spPr>
      <dgm:t>
        <a:bodyPr/>
        <a:lstStyle/>
        <a:p>
          <a:pPr>
            <a:buChar char="•"/>
          </a:pPr>
          <a:r>
            <a:rPr lang="en-US" altLang="en-US" sz="1600" dirty="0">
              <a:solidFill>
                <a:srgbClr val="003896">
                  <a:hueOff val="0"/>
                  <a:satOff val="0"/>
                  <a:lumOff val="0"/>
                  <a:alphaOff val="0"/>
                </a:srgbClr>
              </a:solidFill>
              <a:latin typeface="Arial"/>
              <a:ea typeface="+mn-ea"/>
              <a:cs typeface="Arial"/>
            </a:rPr>
            <a:t>Technical Folder – Folder 2 on the Eskom Tender Portal.                               </a:t>
          </a:r>
          <a:r>
            <a:rPr lang="en-US" sz="1600" dirty="0">
              <a:solidFill>
                <a:srgbClr val="003896">
                  <a:hueOff val="0"/>
                  <a:satOff val="0"/>
                  <a:lumOff val="0"/>
                  <a:alphaOff val="0"/>
                </a:srgbClr>
              </a:solidFill>
              <a:latin typeface="Arial"/>
              <a:ea typeface="+mn-ea"/>
              <a:cs typeface="Arial"/>
            </a:rPr>
            <a:t>Tenderers who do not meet the 80% threshold for functionality scoring will be disqualified</a:t>
          </a:r>
          <a:endParaRPr lang="en-ZA" sz="1600" dirty="0">
            <a:solidFill>
              <a:srgbClr val="003896">
                <a:hueOff val="0"/>
                <a:satOff val="0"/>
                <a:lumOff val="0"/>
                <a:alphaOff val="0"/>
              </a:srgbClr>
            </a:solidFill>
            <a:latin typeface="Arial"/>
            <a:ea typeface="+mn-ea"/>
            <a:cs typeface="Arial"/>
          </a:endParaRPr>
        </a:p>
      </dgm:t>
    </dgm:pt>
    <dgm:pt modelId="{7DD6E35C-A9EC-473D-A21B-8B68EE75CD3F}" type="parTrans" cxnId="{3662BF74-23D3-441A-9466-E24E9EF00205}">
      <dgm:prSet/>
      <dgm:spPr/>
      <dgm:t>
        <a:bodyPr/>
        <a:lstStyle/>
        <a:p>
          <a:endParaRPr lang="en-ZA"/>
        </a:p>
      </dgm:t>
    </dgm:pt>
    <dgm:pt modelId="{58AE41C5-4D3F-4383-AF0E-FEBF01120116}" type="sibTrans" cxnId="{3662BF74-23D3-441A-9466-E24E9EF00205}">
      <dgm:prSet/>
      <dgm:spPr/>
      <dgm:t>
        <a:bodyPr/>
        <a:lstStyle/>
        <a:p>
          <a:endParaRPr lang="en-ZA"/>
        </a:p>
      </dgm:t>
    </dgm:pt>
    <dgm:pt modelId="{8C0A239E-E7AA-40B8-A36B-38029FCFAC33}">
      <dgm:prSet phldrT="[Text]"/>
      <dgm:spPr>
        <a:xfrm rot="5400000">
          <a:off x="-148029" y="1266800"/>
          <a:ext cx="986864" cy="690805"/>
        </a:xfrm>
        <a:solidFill>
          <a:srgbClr val="003896">
            <a:hueOff val="0"/>
            <a:satOff val="0"/>
            <a:lumOff val="0"/>
            <a:alphaOff val="0"/>
          </a:srgbClr>
        </a:solidFill>
        <a:ln w="25400" cap="flat" cmpd="sng" algn="ctr">
          <a:solidFill>
            <a:srgbClr val="003896">
              <a:hueOff val="0"/>
              <a:satOff val="0"/>
              <a:lumOff val="0"/>
              <a:alphaOff val="0"/>
            </a:srgbClr>
          </a:solidFill>
          <a:prstDash val="solid"/>
        </a:ln>
        <a:effectLst/>
      </dgm:spPr>
      <dgm:t>
        <a:bodyPr/>
        <a:lstStyle/>
        <a:p>
          <a:pPr>
            <a:buNone/>
          </a:pPr>
          <a:r>
            <a:rPr lang="en-US" altLang="en-US" dirty="0">
              <a:solidFill>
                <a:srgbClr val="FFFFFF"/>
              </a:solidFill>
              <a:latin typeface="Arial"/>
              <a:ea typeface="+mn-ea"/>
              <a:cs typeface="Arial"/>
            </a:rPr>
            <a:t>Functionality</a:t>
          </a:r>
          <a:r>
            <a:rPr lang="en-US" altLang="en-US" baseline="0" dirty="0">
              <a:solidFill>
                <a:srgbClr val="FFFFFF"/>
              </a:solidFill>
              <a:latin typeface="Arial"/>
              <a:ea typeface="+mn-ea"/>
              <a:cs typeface="Arial"/>
            </a:rPr>
            <a:t>:</a:t>
          </a:r>
          <a:endParaRPr lang="en-ZA" dirty="0">
            <a:solidFill>
              <a:srgbClr val="FFFFFF"/>
            </a:solidFill>
            <a:latin typeface="Arial"/>
            <a:ea typeface="+mn-ea"/>
            <a:cs typeface="Arial"/>
          </a:endParaRPr>
        </a:p>
      </dgm:t>
    </dgm:pt>
    <dgm:pt modelId="{2066D403-FF81-4054-8D2C-DD9C79C221A3}" type="sibTrans" cxnId="{7949E93C-68E3-47C5-A08B-F89389A5B75C}">
      <dgm:prSet/>
      <dgm:spPr/>
      <dgm:t>
        <a:bodyPr/>
        <a:lstStyle/>
        <a:p>
          <a:endParaRPr lang="en-ZA"/>
        </a:p>
      </dgm:t>
    </dgm:pt>
    <dgm:pt modelId="{FEE7C710-9652-4605-AB3A-8BC05099F8C9}" type="parTrans" cxnId="{7949E93C-68E3-47C5-A08B-F89389A5B75C}">
      <dgm:prSet/>
      <dgm:spPr/>
      <dgm:t>
        <a:bodyPr/>
        <a:lstStyle/>
        <a:p>
          <a:endParaRPr lang="en-ZA"/>
        </a:p>
      </dgm:t>
    </dgm:pt>
    <dgm:pt modelId="{6C1B4D45-5DE4-4936-9A44-EE6CCE43187F}">
      <dgm:prSet/>
      <dgm:spPr>
        <a:xfrm rot="5400000">
          <a:off x="-148029" y="4194516"/>
          <a:ext cx="986864" cy="690805"/>
        </a:xfrm>
        <a:solidFill>
          <a:srgbClr val="003896">
            <a:hueOff val="0"/>
            <a:satOff val="0"/>
            <a:lumOff val="0"/>
            <a:alphaOff val="0"/>
          </a:srgbClr>
        </a:solidFill>
        <a:ln w="25400" cap="flat" cmpd="sng" algn="ctr">
          <a:solidFill>
            <a:srgbClr val="003896">
              <a:hueOff val="0"/>
              <a:satOff val="0"/>
              <a:lumOff val="0"/>
              <a:alphaOff val="0"/>
            </a:srgbClr>
          </a:solidFill>
          <a:prstDash val="solid"/>
        </a:ln>
        <a:effectLst/>
      </dgm:spPr>
      <dgm:t>
        <a:bodyPr/>
        <a:lstStyle/>
        <a:p>
          <a:pPr>
            <a:buNone/>
          </a:pPr>
          <a:r>
            <a:rPr lang="en-US" dirty="0">
              <a:solidFill>
                <a:srgbClr val="FFFFFF"/>
              </a:solidFill>
              <a:latin typeface="Arial"/>
              <a:ea typeface="+mn-ea"/>
              <a:cs typeface="Arial"/>
            </a:rPr>
            <a:t>Contractual Requirements</a:t>
          </a:r>
          <a:endParaRPr lang="en-ZA" dirty="0">
            <a:solidFill>
              <a:srgbClr val="FFFFFF"/>
            </a:solidFill>
            <a:latin typeface="Arial"/>
            <a:ea typeface="+mn-ea"/>
            <a:cs typeface="Arial"/>
          </a:endParaRPr>
        </a:p>
      </dgm:t>
    </dgm:pt>
    <dgm:pt modelId="{E36D6858-ABB7-44D8-8F98-BACA1CF78536}" type="parTrans" cxnId="{18697E7C-7872-4DBB-B86B-CF492DA9EB32}">
      <dgm:prSet/>
      <dgm:spPr/>
      <dgm:t>
        <a:bodyPr/>
        <a:lstStyle/>
        <a:p>
          <a:endParaRPr lang="en-ZA"/>
        </a:p>
      </dgm:t>
    </dgm:pt>
    <dgm:pt modelId="{8697553E-3B4E-40FF-A7FC-180D176C392A}" type="sibTrans" cxnId="{18697E7C-7872-4DBB-B86B-CF492DA9EB32}">
      <dgm:prSet/>
      <dgm:spPr/>
      <dgm:t>
        <a:bodyPr/>
        <a:lstStyle/>
        <a:p>
          <a:endParaRPr lang="en-ZA"/>
        </a:p>
      </dgm:t>
    </dgm:pt>
    <dgm:pt modelId="{8CC5B39E-4E63-487E-83F4-3D3D9A0755C1}">
      <dgm:prSet phldrT="[Text]" custT="1"/>
      <dgm:spPr>
        <a:xfrm rot="5400000">
          <a:off x="4175259" y="-3484210"/>
          <a:ext cx="641462" cy="7688019"/>
        </a:xfrm>
        <a:solidFill>
          <a:srgbClr val="FFFFFF">
            <a:alpha val="90000"/>
            <a:hueOff val="0"/>
            <a:satOff val="0"/>
            <a:lumOff val="0"/>
            <a:alphaOff val="0"/>
          </a:srgbClr>
        </a:solidFill>
        <a:ln w="25400" cap="flat" cmpd="sng" algn="ctr">
          <a:solidFill>
            <a:srgbClr val="003896">
              <a:hueOff val="0"/>
              <a:satOff val="0"/>
              <a:lumOff val="0"/>
              <a:alphaOff val="0"/>
            </a:srgbClr>
          </a:solidFill>
          <a:prstDash val="solid"/>
        </a:ln>
        <a:effectLst/>
      </dgm:spPr>
      <dgm:t>
        <a:bodyPr/>
        <a:lstStyle/>
        <a:p>
          <a:pPr>
            <a:buChar char="•"/>
          </a:pPr>
          <a:r>
            <a:rPr lang="en-US" sz="1600" dirty="0">
              <a:solidFill>
                <a:srgbClr val="003896">
                  <a:hueOff val="0"/>
                  <a:satOff val="0"/>
                  <a:lumOff val="0"/>
                  <a:alphaOff val="0"/>
                </a:srgbClr>
              </a:solidFill>
              <a:latin typeface="Arial"/>
              <a:ea typeface="+mn-ea"/>
              <a:cs typeface="Arial"/>
            </a:rPr>
            <a:t>Mandatory Tender Returnable (</a:t>
          </a:r>
          <a:r>
            <a:rPr lang="en-US" sz="1600" dirty="0">
              <a:solidFill>
                <a:srgbClr val="FF0000"/>
              </a:solidFill>
              <a:latin typeface="Arial"/>
              <a:ea typeface="+mn-ea"/>
              <a:cs typeface="Arial"/>
            </a:rPr>
            <a:t>As per page 9 of the invitation to tender):</a:t>
          </a:r>
          <a:endParaRPr lang="en-ZA" sz="1600" dirty="0">
            <a:solidFill>
              <a:srgbClr val="FF0000"/>
            </a:solidFill>
            <a:latin typeface="Arial"/>
            <a:ea typeface="+mn-ea"/>
            <a:cs typeface="Arial"/>
          </a:endParaRPr>
        </a:p>
      </dgm:t>
    </dgm:pt>
    <dgm:pt modelId="{02C72F22-9952-4880-B56E-956761029905}" type="parTrans" cxnId="{A9AE4959-5374-4167-A42B-B9FC6D352C9B}">
      <dgm:prSet/>
      <dgm:spPr/>
      <dgm:t>
        <a:bodyPr/>
        <a:lstStyle/>
        <a:p>
          <a:endParaRPr lang="en-ZA"/>
        </a:p>
      </dgm:t>
    </dgm:pt>
    <dgm:pt modelId="{7DFE80F0-A279-4A99-9AFB-60CC11B97717}" type="sibTrans" cxnId="{A9AE4959-5374-4167-A42B-B9FC6D352C9B}">
      <dgm:prSet/>
      <dgm:spPr/>
      <dgm:t>
        <a:bodyPr/>
        <a:lstStyle/>
        <a:p>
          <a:endParaRPr lang="en-ZA"/>
        </a:p>
      </dgm:t>
    </dgm:pt>
    <dgm:pt modelId="{6B396645-D481-494F-A3F5-417B4CBCDDE6}">
      <dgm:prSet custT="1"/>
      <dgm:spPr>
        <a:xfrm rot="5400000">
          <a:off x="3914620" y="538565"/>
          <a:ext cx="1204409" cy="7688019"/>
        </a:xfrm>
        <a:solidFill>
          <a:srgbClr val="FFFFFF">
            <a:alpha val="90000"/>
            <a:hueOff val="0"/>
            <a:satOff val="0"/>
            <a:lumOff val="0"/>
            <a:alphaOff val="0"/>
          </a:srgbClr>
        </a:solidFill>
        <a:ln w="25400" cap="flat" cmpd="sng" algn="ctr">
          <a:solidFill>
            <a:srgbClr val="003896">
              <a:hueOff val="0"/>
              <a:satOff val="0"/>
              <a:lumOff val="0"/>
              <a:alphaOff val="0"/>
            </a:srgbClr>
          </a:solidFill>
          <a:prstDash val="solid"/>
        </a:ln>
        <a:effectLst/>
      </dgm:spPr>
      <dgm:t>
        <a:bodyPr/>
        <a:lstStyle/>
        <a:p>
          <a:pPr rtl="0">
            <a:buChar char="•"/>
          </a:pPr>
          <a:r>
            <a:rPr lang="en-US" altLang="en-US" sz="1600" dirty="0">
              <a:solidFill>
                <a:srgbClr val="003896">
                  <a:hueOff val="0"/>
                  <a:satOff val="0"/>
                  <a:lumOff val="0"/>
                  <a:alphaOff val="0"/>
                </a:srgbClr>
              </a:solidFill>
              <a:latin typeface="Arial"/>
              <a:ea typeface="+mn-ea"/>
              <a:cs typeface="Arial"/>
            </a:rPr>
            <a:t>Financial</a:t>
          </a:r>
        </a:p>
      </dgm:t>
    </dgm:pt>
    <dgm:pt modelId="{5343DB25-99AE-41B8-BDF7-CC0654E943C0}" type="sibTrans" cxnId="{5AFB3EA3-A88C-422A-8E75-73AF1C386631}">
      <dgm:prSet/>
      <dgm:spPr/>
      <dgm:t>
        <a:bodyPr/>
        <a:lstStyle/>
        <a:p>
          <a:endParaRPr lang="en-ZA"/>
        </a:p>
      </dgm:t>
    </dgm:pt>
    <dgm:pt modelId="{73956A34-FB11-4AFA-884C-0F9DB8191B28}" type="parTrans" cxnId="{5AFB3EA3-A88C-422A-8E75-73AF1C386631}">
      <dgm:prSet/>
      <dgm:spPr/>
      <dgm:t>
        <a:bodyPr/>
        <a:lstStyle/>
        <a:p>
          <a:endParaRPr lang="en-ZA"/>
        </a:p>
      </dgm:t>
    </dgm:pt>
    <dgm:pt modelId="{C90159CE-C2E9-4838-9EE0-E8DA5F518397}">
      <dgm:prSet custT="1"/>
      <dgm:spPr>
        <a:xfrm rot="5400000">
          <a:off x="3914620" y="538565"/>
          <a:ext cx="1204409" cy="7688019"/>
        </a:xfrm>
        <a:solidFill>
          <a:srgbClr val="FFFFFF">
            <a:alpha val="90000"/>
            <a:hueOff val="0"/>
            <a:satOff val="0"/>
            <a:lumOff val="0"/>
            <a:alphaOff val="0"/>
          </a:srgbClr>
        </a:solidFill>
        <a:ln w="25400" cap="flat" cmpd="sng" algn="ctr">
          <a:solidFill>
            <a:srgbClr val="003896">
              <a:hueOff val="0"/>
              <a:satOff val="0"/>
              <a:lumOff val="0"/>
              <a:alphaOff val="0"/>
            </a:srgbClr>
          </a:solidFill>
          <a:prstDash val="solid"/>
        </a:ln>
        <a:effectLst/>
      </dgm:spPr>
      <dgm:t>
        <a:bodyPr/>
        <a:lstStyle/>
        <a:p>
          <a:pPr rtl="0">
            <a:buChar char="•"/>
          </a:pPr>
          <a:r>
            <a:rPr lang="en-US" altLang="en-US" sz="1600" dirty="0">
              <a:solidFill>
                <a:srgbClr val="003896">
                  <a:hueOff val="0"/>
                  <a:satOff val="0"/>
                  <a:lumOff val="0"/>
                  <a:alphaOff val="0"/>
                </a:srgbClr>
              </a:solidFill>
              <a:latin typeface="Arial"/>
              <a:ea typeface="+mn-ea"/>
              <a:cs typeface="Arial"/>
            </a:rPr>
            <a:t>Safety </a:t>
          </a:r>
        </a:p>
      </dgm:t>
    </dgm:pt>
    <dgm:pt modelId="{FB7D773C-1B28-4B54-8BAA-25F54B7819A1}" type="sibTrans" cxnId="{4C0C2879-6867-4774-88BB-3EBF8C805A3D}">
      <dgm:prSet/>
      <dgm:spPr/>
      <dgm:t>
        <a:bodyPr/>
        <a:lstStyle/>
        <a:p>
          <a:endParaRPr lang="en-ZA"/>
        </a:p>
      </dgm:t>
    </dgm:pt>
    <dgm:pt modelId="{C4F5666E-772C-4F37-8395-2DB45571D83E}" type="parTrans" cxnId="{4C0C2879-6867-4774-88BB-3EBF8C805A3D}">
      <dgm:prSet/>
      <dgm:spPr/>
      <dgm:t>
        <a:bodyPr/>
        <a:lstStyle/>
        <a:p>
          <a:endParaRPr lang="en-ZA"/>
        </a:p>
      </dgm:t>
    </dgm:pt>
    <dgm:pt modelId="{A54141EE-CDD1-4195-9803-3428475D52A6}">
      <dgm:prSet custT="1"/>
      <dgm:spPr>
        <a:xfrm rot="5400000">
          <a:off x="3914620" y="538565"/>
          <a:ext cx="1204409" cy="7688019"/>
        </a:xfrm>
        <a:solidFill>
          <a:srgbClr val="FFFFFF">
            <a:alpha val="90000"/>
            <a:hueOff val="0"/>
            <a:satOff val="0"/>
            <a:lumOff val="0"/>
            <a:alphaOff val="0"/>
          </a:srgbClr>
        </a:solidFill>
        <a:ln w="25400" cap="flat" cmpd="sng" algn="ctr">
          <a:solidFill>
            <a:srgbClr val="003896">
              <a:hueOff val="0"/>
              <a:satOff val="0"/>
              <a:lumOff val="0"/>
              <a:alphaOff val="0"/>
            </a:srgbClr>
          </a:solidFill>
          <a:prstDash val="solid"/>
        </a:ln>
        <a:effectLst/>
      </dgm:spPr>
      <dgm:t>
        <a:bodyPr/>
        <a:lstStyle/>
        <a:p>
          <a:pPr>
            <a:buChar char="•"/>
          </a:pPr>
          <a:r>
            <a:rPr lang="en-US" altLang="en-US" sz="1600" dirty="0">
              <a:solidFill>
                <a:srgbClr val="003896">
                  <a:hueOff val="0"/>
                  <a:satOff val="0"/>
                  <a:lumOff val="0"/>
                  <a:alphaOff val="0"/>
                </a:srgbClr>
              </a:solidFill>
              <a:latin typeface="Arial"/>
              <a:ea typeface="+mn-ea"/>
              <a:cs typeface="Arial"/>
            </a:rPr>
            <a:t>Quality</a:t>
          </a:r>
          <a:r>
            <a:rPr lang="en-US" altLang="en-US" sz="1600" baseline="0" dirty="0">
              <a:solidFill>
                <a:srgbClr val="003896">
                  <a:hueOff val="0"/>
                  <a:satOff val="0"/>
                  <a:lumOff val="0"/>
                  <a:alphaOff val="0"/>
                </a:srgbClr>
              </a:solidFill>
              <a:latin typeface="Arial"/>
              <a:ea typeface="+mn-ea"/>
              <a:cs typeface="Arial"/>
            </a:rPr>
            <a:t> </a:t>
          </a:r>
          <a:r>
            <a:rPr lang="en-US" altLang="en-US" sz="1600" dirty="0">
              <a:solidFill>
                <a:srgbClr val="003896">
                  <a:hueOff val="0"/>
                  <a:satOff val="0"/>
                  <a:lumOff val="0"/>
                  <a:alphaOff val="0"/>
                </a:srgbClr>
              </a:solidFill>
              <a:latin typeface="Arial"/>
              <a:ea typeface="+mn-ea"/>
              <a:cs typeface="Arial"/>
            </a:rPr>
            <a:t> </a:t>
          </a:r>
          <a:endParaRPr lang="en-ZA" sz="1600" dirty="0">
            <a:solidFill>
              <a:srgbClr val="003896">
                <a:hueOff val="0"/>
                <a:satOff val="0"/>
                <a:lumOff val="0"/>
                <a:alphaOff val="0"/>
              </a:srgbClr>
            </a:solidFill>
            <a:latin typeface="Arial"/>
            <a:ea typeface="+mn-ea"/>
            <a:cs typeface="Arial"/>
          </a:endParaRPr>
        </a:p>
      </dgm:t>
    </dgm:pt>
    <dgm:pt modelId="{38CF8E45-C68D-40C6-84DC-E83B1E7EBD9F}" type="sibTrans" cxnId="{9F56FCC5-425F-4252-905E-C90CCB12227B}">
      <dgm:prSet/>
      <dgm:spPr/>
      <dgm:t>
        <a:bodyPr/>
        <a:lstStyle/>
        <a:p>
          <a:endParaRPr lang="en-ZA"/>
        </a:p>
      </dgm:t>
    </dgm:pt>
    <dgm:pt modelId="{4D1A04BE-AEB8-4786-857D-4446CBDC0AC5}" type="parTrans" cxnId="{9F56FCC5-425F-4252-905E-C90CCB12227B}">
      <dgm:prSet/>
      <dgm:spPr/>
      <dgm:t>
        <a:bodyPr/>
        <a:lstStyle/>
        <a:p>
          <a:endParaRPr lang="en-ZA"/>
        </a:p>
      </dgm:t>
    </dgm:pt>
    <dgm:pt modelId="{82D5579A-A4C1-430A-929A-366BBC33A0BC}">
      <dgm:prSet/>
      <dgm:spPr>
        <a:xfrm rot="5400000">
          <a:off x="-148029" y="2148881"/>
          <a:ext cx="986864" cy="690805"/>
        </a:xfrm>
        <a:solidFill>
          <a:srgbClr val="003896">
            <a:hueOff val="0"/>
            <a:satOff val="0"/>
            <a:lumOff val="0"/>
            <a:alphaOff val="0"/>
          </a:srgbClr>
        </a:solidFill>
        <a:ln w="25400" cap="flat" cmpd="sng" algn="ctr">
          <a:solidFill>
            <a:srgbClr val="003896">
              <a:hueOff val="0"/>
              <a:satOff val="0"/>
              <a:lumOff val="0"/>
              <a:alphaOff val="0"/>
            </a:srgbClr>
          </a:solidFill>
          <a:prstDash val="solid"/>
        </a:ln>
        <a:effectLst/>
      </dgm:spPr>
      <dgm:t>
        <a:bodyPr/>
        <a:lstStyle/>
        <a:p>
          <a:pPr>
            <a:buNone/>
          </a:pPr>
          <a:r>
            <a:rPr lang="en-US" dirty="0">
              <a:solidFill>
                <a:srgbClr val="FFFFFF"/>
              </a:solidFill>
              <a:latin typeface="Arial"/>
              <a:ea typeface="+mn-ea"/>
              <a:cs typeface="Arial"/>
            </a:rPr>
            <a:t>Proposal of Rates </a:t>
          </a:r>
          <a:endParaRPr lang="en-ZA" dirty="0">
            <a:solidFill>
              <a:srgbClr val="FFFFFF"/>
            </a:solidFill>
            <a:latin typeface="Arial"/>
            <a:ea typeface="+mn-ea"/>
            <a:cs typeface="Arial"/>
          </a:endParaRPr>
        </a:p>
      </dgm:t>
    </dgm:pt>
    <dgm:pt modelId="{87DE9B15-0C74-4F28-90C7-C31CF06C118D}" type="parTrans" cxnId="{59B6F79B-8D5A-44C0-8551-B43DAFEDE5B8}">
      <dgm:prSet/>
      <dgm:spPr/>
      <dgm:t>
        <a:bodyPr/>
        <a:lstStyle/>
        <a:p>
          <a:endParaRPr lang="en-ZA"/>
        </a:p>
      </dgm:t>
    </dgm:pt>
    <dgm:pt modelId="{397A8ECA-C2BB-4938-A1B9-5FBC40A9162B}" type="sibTrans" cxnId="{59B6F79B-8D5A-44C0-8551-B43DAFEDE5B8}">
      <dgm:prSet/>
      <dgm:spPr/>
      <dgm:t>
        <a:bodyPr/>
        <a:lstStyle/>
        <a:p>
          <a:endParaRPr lang="en-ZA"/>
        </a:p>
      </dgm:t>
    </dgm:pt>
    <dgm:pt modelId="{62B8F77C-1C2D-4080-8BBB-8CBB2E68FA2C}">
      <dgm:prSet custT="1"/>
      <dgm:spPr>
        <a:xfrm rot="5400000">
          <a:off x="4214084" y="-1553242"/>
          <a:ext cx="641462" cy="7688019"/>
        </a:xfrm>
        <a:solidFill>
          <a:srgbClr val="FFFFFF">
            <a:alpha val="90000"/>
            <a:hueOff val="0"/>
            <a:satOff val="0"/>
            <a:lumOff val="0"/>
            <a:alphaOff val="0"/>
          </a:srgbClr>
        </a:solidFill>
        <a:ln w="25400" cap="flat" cmpd="sng" algn="ctr">
          <a:solidFill>
            <a:srgbClr val="003896">
              <a:hueOff val="0"/>
              <a:satOff val="0"/>
              <a:lumOff val="0"/>
              <a:alphaOff val="0"/>
            </a:srgbClr>
          </a:solidFill>
          <a:prstDash val="solid"/>
        </a:ln>
        <a:effectLst/>
      </dgm:spPr>
      <dgm:t>
        <a:bodyPr/>
        <a:lstStyle/>
        <a:p>
          <a:pPr>
            <a:buChar char="•"/>
          </a:pPr>
          <a:endParaRPr lang="en-ZA" sz="1600" dirty="0">
            <a:solidFill>
              <a:srgbClr val="FF0000"/>
            </a:solidFill>
            <a:latin typeface="Arial"/>
            <a:ea typeface="+mn-ea"/>
            <a:cs typeface="Arial"/>
          </a:endParaRPr>
        </a:p>
      </dgm:t>
    </dgm:pt>
    <dgm:pt modelId="{71FA1896-5315-4459-9FD4-495EC4357C98}" type="parTrans" cxnId="{4ACBD47A-7524-47CF-8A29-15A9902FBAB2}">
      <dgm:prSet/>
      <dgm:spPr/>
      <dgm:t>
        <a:bodyPr/>
        <a:lstStyle/>
        <a:p>
          <a:endParaRPr lang="en-ZA"/>
        </a:p>
      </dgm:t>
    </dgm:pt>
    <dgm:pt modelId="{0C2635A1-1B6B-441D-BDC4-902BD9CB10CF}" type="sibTrans" cxnId="{4ACBD47A-7524-47CF-8A29-15A9902FBAB2}">
      <dgm:prSet/>
      <dgm:spPr/>
      <dgm:t>
        <a:bodyPr/>
        <a:lstStyle/>
        <a:p>
          <a:endParaRPr lang="en-ZA"/>
        </a:p>
      </dgm:t>
    </dgm:pt>
    <dgm:pt modelId="{AA5C70B5-7082-4625-B636-BC380267C429}">
      <dgm:prSet custT="1"/>
      <dgm:spPr/>
      <dgm:t>
        <a:bodyPr/>
        <a:lstStyle/>
        <a:p>
          <a:pPr>
            <a:buChar char="•"/>
          </a:pPr>
          <a:r>
            <a:rPr lang="en-US" altLang="en-US" sz="1600" baseline="0" dirty="0">
              <a:solidFill>
                <a:srgbClr val="003896">
                  <a:hueOff val="0"/>
                  <a:satOff val="0"/>
                  <a:lumOff val="0"/>
                  <a:alphaOff val="0"/>
                </a:srgbClr>
              </a:solidFill>
              <a:latin typeface="Arial"/>
              <a:ea typeface="+mn-ea"/>
              <a:cs typeface="Arial"/>
            </a:rPr>
            <a:t>Preference Points Scoring System (ranking of tenderers)</a:t>
          </a:r>
          <a:endParaRPr lang="en-ZA" sz="1600" dirty="0">
            <a:solidFill>
              <a:srgbClr val="003896">
                <a:hueOff val="0"/>
                <a:satOff val="0"/>
                <a:lumOff val="0"/>
                <a:alphaOff val="0"/>
              </a:srgbClr>
            </a:solidFill>
            <a:latin typeface="Arial"/>
            <a:ea typeface="+mn-ea"/>
            <a:cs typeface="Arial"/>
          </a:endParaRPr>
        </a:p>
      </dgm:t>
    </dgm:pt>
    <dgm:pt modelId="{7C4B3E46-A106-4E00-A5D2-F9D2A9C3F650}" type="parTrans" cxnId="{C522234B-D95F-4D23-9C94-E14F7C4F01EF}">
      <dgm:prSet/>
      <dgm:spPr/>
      <dgm:t>
        <a:bodyPr/>
        <a:lstStyle/>
        <a:p>
          <a:endParaRPr lang="en-ZA"/>
        </a:p>
      </dgm:t>
    </dgm:pt>
    <dgm:pt modelId="{C3B62E86-C283-46E6-B008-4BEAD828F6BA}" type="sibTrans" cxnId="{C522234B-D95F-4D23-9C94-E14F7C4F01EF}">
      <dgm:prSet/>
      <dgm:spPr/>
      <dgm:t>
        <a:bodyPr/>
        <a:lstStyle/>
        <a:p>
          <a:endParaRPr lang="en-ZA"/>
        </a:p>
      </dgm:t>
    </dgm:pt>
    <dgm:pt modelId="{B946D137-5974-49BD-A338-740444B3FB1F}">
      <dgm:prSet custT="1"/>
      <dgm:spPr/>
      <dgm:t>
        <a:bodyPr/>
        <a:lstStyle/>
        <a:p>
          <a:pPr>
            <a:buChar char="•"/>
          </a:pPr>
          <a:r>
            <a:rPr lang="en-US" altLang="en-US" sz="1600" baseline="0" dirty="0">
              <a:solidFill>
                <a:srgbClr val="003896">
                  <a:hueOff val="0"/>
                  <a:satOff val="0"/>
                  <a:lumOff val="0"/>
                  <a:alphaOff val="0"/>
                </a:srgbClr>
              </a:solidFill>
              <a:latin typeface="Arial"/>
              <a:ea typeface="+mn-ea"/>
              <a:cs typeface="Arial"/>
            </a:rPr>
            <a:t>As per Item 3.18 on page 12 of the invitation:</a:t>
          </a:r>
          <a:endParaRPr lang="en-ZA" sz="1600" baseline="0" dirty="0">
            <a:solidFill>
              <a:srgbClr val="003896">
                <a:hueOff val="0"/>
                <a:satOff val="0"/>
                <a:lumOff val="0"/>
                <a:alphaOff val="0"/>
              </a:srgbClr>
            </a:solidFill>
            <a:latin typeface="Arial"/>
            <a:ea typeface="+mn-ea"/>
            <a:cs typeface="Arial"/>
          </a:endParaRPr>
        </a:p>
      </dgm:t>
    </dgm:pt>
    <dgm:pt modelId="{20B67AF1-DDC7-4F37-854D-6E8D595968AD}" type="parTrans" cxnId="{B7663AA6-2924-411E-A699-4ABBA6C9B8BB}">
      <dgm:prSet/>
      <dgm:spPr/>
      <dgm:t>
        <a:bodyPr/>
        <a:lstStyle/>
        <a:p>
          <a:endParaRPr lang="en-ZA"/>
        </a:p>
      </dgm:t>
    </dgm:pt>
    <dgm:pt modelId="{0133581E-D476-4C9E-8CB1-A4A9F9283DB3}" type="sibTrans" cxnId="{B7663AA6-2924-411E-A699-4ABBA6C9B8BB}">
      <dgm:prSet/>
      <dgm:spPr/>
      <dgm:t>
        <a:bodyPr/>
        <a:lstStyle/>
        <a:p>
          <a:endParaRPr lang="en-ZA"/>
        </a:p>
      </dgm:t>
    </dgm:pt>
    <dgm:pt modelId="{D201D796-98A5-4E44-9A9B-ADDDEA484123}">
      <dgm:prSet custT="1"/>
      <dgm:spPr/>
      <dgm:t>
        <a:bodyPr/>
        <a:lstStyle/>
        <a:p>
          <a:pPr>
            <a:buChar char="•"/>
          </a:pPr>
          <a:endParaRPr lang="en-ZA" sz="1600" baseline="0" dirty="0">
            <a:solidFill>
              <a:srgbClr val="003896">
                <a:hueOff val="0"/>
                <a:satOff val="0"/>
                <a:lumOff val="0"/>
                <a:alphaOff val="0"/>
              </a:srgbClr>
            </a:solidFill>
            <a:latin typeface="Arial"/>
            <a:ea typeface="+mn-ea"/>
            <a:cs typeface="Arial"/>
          </a:endParaRPr>
        </a:p>
      </dgm:t>
    </dgm:pt>
    <dgm:pt modelId="{17095D83-D29C-4BFD-B548-06812327CA97}" type="parTrans" cxnId="{8F073E5D-419C-4D0E-9AA8-08F4266BD3BA}">
      <dgm:prSet/>
      <dgm:spPr/>
      <dgm:t>
        <a:bodyPr/>
        <a:lstStyle/>
        <a:p>
          <a:endParaRPr lang="en-ZA"/>
        </a:p>
      </dgm:t>
    </dgm:pt>
    <dgm:pt modelId="{4352F097-9F1B-4129-888D-F2E601CBCB30}" type="sibTrans" cxnId="{8F073E5D-419C-4D0E-9AA8-08F4266BD3BA}">
      <dgm:prSet/>
      <dgm:spPr/>
      <dgm:t>
        <a:bodyPr/>
        <a:lstStyle/>
        <a:p>
          <a:endParaRPr lang="en-ZA"/>
        </a:p>
      </dgm:t>
    </dgm:pt>
    <dgm:pt modelId="{51C992C9-650F-4D6D-8C80-0A70D090F328}">
      <dgm:prSet custT="1"/>
      <dgm:spPr>
        <a:xfrm rot="5400000">
          <a:off x="3914620" y="538565"/>
          <a:ext cx="1204409" cy="7688019"/>
        </a:xfrm>
        <a:solidFill>
          <a:srgbClr val="FFFFFF">
            <a:alpha val="90000"/>
            <a:hueOff val="0"/>
            <a:satOff val="0"/>
            <a:lumOff val="0"/>
            <a:alphaOff val="0"/>
          </a:srgbClr>
        </a:solidFill>
        <a:ln w="25400" cap="flat" cmpd="sng" algn="ctr">
          <a:solidFill>
            <a:srgbClr val="003896">
              <a:hueOff val="0"/>
              <a:satOff val="0"/>
              <a:lumOff val="0"/>
              <a:alphaOff val="0"/>
            </a:srgbClr>
          </a:solidFill>
          <a:prstDash val="solid"/>
        </a:ln>
        <a:effectLst/>
      </dgm:spPr>
      <dgm:t>
        <a:bodyPr/>
        <a:lstStyle/>
        <a:p>
          <a:pPr rtl="0">
            <a:buChar char="•"/>
          </a:pPr>
          <a:r>
            <a:rPr lang="en-US" altLang="en-US" sz="1600" dirty="0">
              <a:solidFill>
                <a:srgbClr val="003896">
                  <a:hueOff val="0"/>
                  <a:satOff val="0"/>
                  <a:lumOff val="0"/>
                  <a:alphaOff val="0"/>
                </a:srgbClr>
              </a:solidFill>
              <a:latin typeface="Arial"/>
              <a:ea typeface="+mn-ea"/>
              <a:cs typeface="Arial"/>
            </a:rPr>
            <a:t>Environment </a:t>
          </a:r>
        </a:p>
      </dgm:t>
    </dgm:pt>
    <dgm:pt modelId="{C1B340CB-B7F3-455D-AFBB-0F62ED12042A}" type="parTrans" cxnId="{65C3F71F-3C72-4131-84EA-EDA3A1E4E70D}">
      <dgm:prSet/>
      <dgm:spPr/>
    </dgm:pt>
    <dgm:pt modelId="{DDE6F566-FBCE-4A0D-B261-D6378F66B00F}" type="sibTrans" cxnId="{65C3F71F-3C72-4131-84EA-EDA3A1E4E70D}">
      <dgm:prSet/>
      <dgm:spPr/>
    </dgm:pt>
    <dgm:pt modelId="{97FA7A14-35C8-4A29-A771-7C317484F65D}" type="pres">
      <dgm:prSet presAssocID="{E8633F97-8D53-4438-B923-1624FE8853A2}" presName="linearFlow" presStyleCnt="0">
        <dgm:presLayoutVars>
          <dgm:dir/>
          <dgm:animLvl val="lvl"/>
          <dgm:resizeHandles val="exact"/>
        </dgm:presLayoutVars>
      </dgm:prSet>
      <dgm:spPr/>
    </dgm:pt>
    <dgm:pt modelId="{76376448-F424-4E49-B6A9-D3CD1B8524CD}" type="pres">
      <dgm:prSet presAssocID="{14E1D6F6-3B07-40DE-B278-E25869D90633}" presName="composite" presStyleCnt="0"/>
      <dgm:spPr/>
    </dgm:pt>
    <dgm:pt modelId="{50FAE91D-D446-49C6-8191-9EF48747611B}" type="pres">
      <dgm:prSet presAssocID="{14E1D6F6-3B07-40DE-B278-E25869D90633}" presName="parentText" presStyleLbl="alignNode1" presStyleIdx="0" presStyleCnt="4">
        <dgm:presLayoutVars>
          <dgm:chMax val="1"/>
          <dgm:bulletEnabled val="1"/>
        </dgm:presLayoutVars>
      </dgm:prSet>
      <dgm:spPr>
        <a:prstGeom prst="chevron">
          <a:avLst/>
        </a:prstGeom>
      </dgm:spPr>
    </dgm:pt>
    <dgm:pt modelId="{693438CA-0258-4E3D-8690-BE959F7DD94E}" type="pres">
      <dgm:prSet presAssocID="{14E1D6F6-3B07-40DE-B278-E25869D90633}" presName="descendantText" presStyleLbl="alignAcc1" presStyleIdx="0" presStyleCnt="4" custLinFactNeighborX="-505" custLinFactNeighborY="4263">
        <dgm:presLayoutVars>
          <dgm:bulletEnabled val="1"/>
        </dgm:presLayoutVars>
      </dgm:prSet>
      <dgm:spPr>
        <a:prstGeom prst="round2SameRect">
          <a:avLst/>
        </a:prstGeom>
      </dgm:spPr>
    </dgm:pt>
    <dgm:pt modelId="{C8169371-3D5C-4A89-8E8F-5AC7E651EBF7}" type="pres">
      <dgm:prSet presAssocID="{A73E2E46-991F-4B29-8805-BCC8F1881379}" presName="sp" presStyleCnt="0"/>
      <dgm:spPr/>
    </dgm:pt>
    <dgm:pt modelId="{E9D2BBC7-FB4B-4134-AA05-7F427556003B}" type="pres">
      <dgm:prSet presAssocID="{8C0A239E-E7AA-40B8-A36B-38029FCFAC33}" presName="composite" presStyleCnt="0"/>
      <dgm:spPr/>
    </dgm:pt>
    <dgm:pt modelId="{BF8BF7C1-245D-42E2-A099-8CA6622A0F74}" type="pres">
      <dgm:prSet presAssocID="{8C0A239E-E7AA-40B8-A36B-38029FCFAC33}" presName="parentText" presStyleLbl="alignNode1" presStyleIdx="1" presStyleCnt="4">
        <dgm:presLayoutVars>
          <dgm:chMax val="1"/>
          <dgm:bulletEnabled val="1"/>
        </dgm:presLayoutVars>
      </dgm:prSet>
      <dgm:spPr>
        <a:prstGeom prst="chevron">
          <a:avLst/>
        </a:prstGeom>
      </dgm:spPr>
    </dgm:pt>
    <dgm:pt modelId="{B283D1F4-0607-49D2-9468-70F6774150D8}" type="pres">
      <dgm:prSet presAssocID="{8C0A239E-E7AA-40B8-A36B-38029FCFAC33}" presName="descendantText" presStyleLbl="alignAcc1" presStyleIdx="1" presStyleCnt="4" custScaleY="170142" custLinFactNeighborX="2705" custLinFactNeighborY="2288">
        <dgm:presLayoutVars>
          <dgm:bulletEnabled val="1"/>
        </dgm:presLayoutVars>
      </dgm:prSet>
      <dgm:spPr>
        <a:prstGeom prst="round2SameRect">
          <a:avLst/>
        </a:prstGeom>
      </dgm:spPr>
    </dgm:pt>
    <dgm:pt modelId="{F2ABF6E8-4432-4A6C-99D9-3A036E48CB19}" type="pres">
      <dgm:prSet presAssocID="{2066D403-FF81-4054-8D2C-DD9C79C221A3}" presName="sp" presStyleCnt="0"/>
      <dgm:spPr/>
    </dgm:pt>
    <dgm:pt modelId="{4A8ABFF7-9132-4F3D-A2DB-4CF1F3DDEBA1}" type="pres">
      <dgm:prSet presAssocID="{82D5579A-A4C1-430A-929A-366BBC33A0BC}" presName="composite" presStyleCnt="0"/>
      <dgm:spPr/>
    </dgm:pt>
    <dgm:pt modelId="{D2404AE8-BD04-454B-95D0-BFC15EED42D0}" type="pres">
      <dgm:prSet presAssocID="{82D5579A-A4C1-430A-929A-366BBC33A0BC}" presName="parentText" presStyleLbl="alignNode1" presStyleIdx="2" presStyleCnt="4">
        <dgm:presLayoutVars>
          <dgm:chMax val="1"/>
          <dgm:bulletEnabled val="1"/>
        </dgm:presLayoutVars>
      </dgm:prSet>
      <dgm:spPr>
        <a:prstGeom prst="chevron">
          <a:avLst/>
        </a:prstGeom>
      </dgm:spPr>
    </dgm:pt>
    <dgm:pt modelId="{A7694676-0026-48C9-B727-F9C877A8866A}" type="pres">
      <dgm:prSet presAssocID="{82D5579A-A4C1-430A-929A-366BBC33A0BC}" presName="descendantText" presStyleLbl="alignAcc1" presStyleIdx="2" presStyleCnt="4" custLinFactNeighborX="-180" custLinFactNeighborY="14635">
        <dgm:presLayoutVars>
          <dgm:bulletEnabled val="1"/>
        </dgm:presLayoutVars>
      </dgm:prSet>
      <dgm:spPr>
        <a:prstGeom prst="round2SameRect">
          <a:avLst/>
        </a:prstGeom>
      </dgm:spPr>
    </dgm:pt>
    <dgm:pt modelId="{8A49D48C-068F-4BF3-84B7-3251CD700DA6}" type="pres">
      <dgm:prSet presAssocID="{397A8ECA-C2BB-4938-A1B9-5FBC40A9162B}" presName="sp" presStyleCnt="0"/>
      <dgm:spPr/>
    </dgm:pt>
    <dgm:pt modelId="{99AF4A9D-FCBF-45C3-BBA3-6B08829439D7}" type="pres">
      <dgm:prSet presAssocID="{6C1B4D45-5DE4-4936-9A44-EE6CCE43187F}" presName="composite" presStyleCnt="0"/>
      <dgm:spPr/>
    </dgm:pt>
    <dgm:pt modelId="{66B204ED-CE3E-4429-8268-2A7092B54651}" type="pres">
      <dgm:prSet presAssocID="{6C1B4D45-5DE4-4936-9A44-EE6CCE43187F}" presName="parentText" presStyleLbl="alignNode1" presStyleIdx="3" presStyleCnt="4">
        <dgm:presLayoutVars>
          <dgm:chMax val="1"/>
          <dgm:bulletEnabled val="1"/>
        </dgm:presLayoutVars>
      </dgm:prSet>
      <dgm:spPr>
        <a:prstGeom prst="chevron">
          <a:avLst/>
        </a:prstGeom>
      </dgm:spPr>
    </dgm:pt>
    <dgm:pt modelId="{4C8CB83D-B1E4-47DF-A7DC-897A2D51CE4F}" type="pres">
      <dgm:prSet presAssocID="{6C1B4D45-5DE4-4936-9A44-EE6CCE43187F}" presName="descendantText" presStyleLbl="alignAcc1" presStyleIdx="3" presStyleCnt="4" custScaleY="187760" custLinFactNeighborX="307" custLinFactNeighborY="2394">
        <dgm:presLayoutVars>
          <dgm:bulletEnabled val="1"/>
        </dgm:presLayoutVars>
      </dgm:prSet>
      <dgm:spPr>
        <a:prstGeom prst="round2SameRect">
          <a:avLst/>
        </a:prstGeom>
      </dgm:spPr>
    </dgm:pt>
  </dgm:ptLst>
  <dgm:cxnLst>
    <dgm:cxn modelId="{B61AA012-F4D8-4123-A7A0-D91F61C1B46A}" type="presOf" srcId="{E8633F97-8D53-4438-B923-1624FE8853A2}" destId="{97FA7A14-35C8-4A29-A771-7C317484F65D}" srcOrd="0" destOrd="0" presId="urn:microsoft.com/office/officeart/2005/8/layout/chevron2"/>
    <dgm:cxn modelId="{04A3E71E-2F68-4B2B-8322-D209AB4F20AB}" srcId="{14E1D6F6-3B07-40DE-B278-E25869D90633}" destId="{513FFF2B-7C9C-48C0-8C17-0607F589F2D7}" srcOrd="0" destOrd="0" parTransId="{53923E1E-8A0E-4CB4-8D67-CF7728211F39}" sibTransId="{52D22988-B49A-43A9-ABF5-4FE44F2D3424}"/>
    <dgm:cxn modelId="{65C3F71F-3C72-4131-84EA-EDA3A1E4E70D}" srcId="{6C1B4D45-5DE4-4936-9A44-EE6CCE43187F}" destId="{51C992C9-650F-4D6D-8C80-0A70D090F328}" srcOrd="3" destOrd="0" parTransId="{C1B340CB-B7F3-455D-AFBB-0F62ED12042A}" sibTransId="{DDE6F566-FBCE-4A0D-B261-D6378F66B00F}"/>
    <dgm:cxn modelId="{26B49A21-6746-4AE4-8F2C-533FB99AE4E4}" type="presOf" srcId="{B7493F9D-CCD2-4435-8721-43010491684B}" destId="{B283D1F4-0607-49D2-9468-70F6774150D8}" srcOrd="0" destOrd="0" presId="urn:microsoft.com/office/officeart/2005/8/layout/chevron2"/>
    <dgm:cxn modelId="{7949E93C-68E3-47C5-A08B-F89389A5B75C}" srcId="{E8633F97-8D53-4438-B923-1624FE8853A2}" destId="{8C0A239E-E7AA-40B8-A36B-38029FCFAC33}" srcOrd="1" destOrd="0" parTransId="{FEE7C710-9652-4605-AB3A-8BC05099F8C9}" sibTransId="{2066D403-FF81-4054-8D2C-DD9C79C221A3}"/>
    <dgm:cxn modelId="{8F073E5D-419C-4D0E-9AA8-08F4266BD3BA}" srcId="{82D5579A-A4C1-430A-929A-366BBC33A0BC}" destId="{D201D796-98A5-4E44-9A9B-ADDDEA484123}" srcOrd="3" destOrd="0" parTransId="{17095D83-D29C-4BFD-B548-06812327CA97}" sibTransId="{4352F097-9F1B-4129-888D-F2E601CBCB30}"/>
    <dgm:cxn modelId="{0B125964-A707-45CA-9155-E4148D9A0B5E}" type="presOf" srcId="{8C0A239E-E7AA-40B8-A36B-38029FCFAC33}" destId="{BF8BF7C1-245D-42E2-A099-8CA6622A0F74}" srcOrd="0" destOrd="0" presId="urn:microsoft.com/office/officeart/2005/8/layout/chevron2"/>
    <dgm:cxn modelId="{F0E54F4A-4602-4E58-B389-72F74C35F13B}" type="presOf" srcId="{82D5579A-A4C1-430A-929A-366BBC33A0BC}" destId="{D2404AE8-BD04-454B-95D0-BFC15EED42D0}" srcOrd="0" destOrd="0" presId="urn:microsoft.com/office/officeart/2005/8/layout/chevron2"/>
    <dgm:cxn modelId="{C522234B-D95F-4D23-9C94-E14F7C4F01EF}" srcId="{82D5579A-A4C1-430A-929A-366BBC33A0BC}" destId="{AA5C70B5-7082-4625-B636-BC380267C429}" srcOrd="1" destOrd="0" parTransId="{7C4B3E46-A106-4E00-A5D2-F9D2A9C3F650}" sibTransId="{C3B62E86-C283-46E6-B008-4BEAD828F6BA}"/>
    <dgm:cxn modelId="{93289E4C-A7E7-4BC8-AA1E-8299967D947C}" type="presOf" srcId="{D201D796-98A5-4E44-9A9B-ADDDEA484123}" destId="{A7694676-0026-48C9-B727-F9C877A8866A}" srcOrd="0" destOrd="3" presId="urn:microsoft.com/office/officeart/2005/8/layout/chevron2"/>
    <dgm:cxn modelId="{E318B853-D281-4CF5-80B2-CF1343567FDC}" type="presOf" srcId="{62B8F77C-1C2D-4080-8BBB-8CBB2E68FA2C}" destId="{A7694676-0026-48C9-B727-F9C877A8866A}" srcOrd="0" destOrd="0" presId="urn:microsoft.com/office/officeart/2005/8/layout/chevron2"/>
    <dgm:cxn modelId="{3662BF74-23D3-441A-9466-E24E9EF00205}" srcId="{8C0A239E-E7AA-40B8-A36B-38029FCFAC33}" destId="{B7493F9D-CCD2-4435-8721-43010491684B}" srcOrd="0" destOrd="0" parTransId="{7DD6E35C-A9EC-473D-A21B-8B68EE75CD3F}" sibTransId="{58AE41C5-4D3F-4383-AF0E-FEBF01120116}"/>
    <dgm:cxn modelId="{CCE85B57-DBF0-4C72-B7EE-B19A03807732}" srcId="{E8633F97-8D53-4438-B923-1624FE8853A2}" destId="{14E1D6F6-3B07-40DE-B278-E25869D90633}" srcOrd="0" destOrd="0" parTransId="{825E3F1A-14CD-4B61-A154-07A8FBF039AD}" sibTransId="{A73E2E46-991F-4B29-8805-BCC8F1881379}"/>
    <dgm:cxn modelId="{4C0C2879-6867-4774-88BB-3EBF8C805A3D}" srcId="{6C1B4D45-5DE4-4936-9A44-EE6CCE43187F}" destId="{C90159CE-C2E9-4838-9EE0-E8DA5F518397}" srcOrd="1" destOrd="0" parTransId="{C4F5666E-772C-4F37-8395-2DB45571D83E}" sibTransId="{FB7D773C-1B28-4B54-8BAA-25F54B7819A1}"/>
    <dgm:cxn modelId="{A9AE4959-5374-4167-A42B-B9FC6D352C9B}" srcId="{14E1D6F6-3B07-40DE-B278-E25869D90633}" destId="{8CC5B39E-4E63-487E-83F4-3D3D9A0755C1}" srcOrd="1" destOrd="0" parTransId="{02C72F22-9952-4880-B56E-956761029905}" sibTransId="{7DFE80F0-A279-4A99-9AFB-60CC11B97717}"/>
    <dgm:cxn modelId="{4ACBD47A-7524-47CF-8A29-15A9902FBAB2}" srcId="{82D5579A-A4C1-430A-929A-366BBC33A0BC}" destId="{62B8F77C-1C2D-4080-8BBB-8CBB2E68FA2C}" srcOrd="0" destOrd="0" parTransId="{71FA1896-5315-4459-9FD4-495EC4357C98}" sibTransId="{0C2635A1-1B6B-441D-BDC4-902BD9CB10CF}"/>
    <dgm:cxn modelId="{18697E7C-7872-4DBB-B86B-CF492DA9EB32}" srcId="{E8633F97-8D53-4438-B923-1624FE8853A2}" destId="{6C1B4D45-5DE4-4936-9A44-EE6CCE43187F}" srcOrd="3" destOrd="0" parTransId="{E36D6858-ABB7-44D8-8F98-BACA1CF78536}" sibTransId="{8697553E-3B4E-40FF-A7FC-180D176C392A}"/>
    <dgm:cxn modelId="{F35FFA87-D319-485B-A486-0AD7A2F6B199}" type="presOf" srcId="{6C1B4D45-5DE4-4936-9A44-EE6CCE43187F}" destId="{66B204ED-CE3E-4429-8268-2A7092B54651}" srcOrd="0" destOrd="0" presId="urn:microsoft.com/office/officeart/2005/8/layout/chevron2"/>
    <dgm:cxn modelId="{C1C3138F-4AF3-4F95-9C93-2F96ACD7ABEF}" type="presOf" srcId="{A54141EE-CDD1-4195-9803-3428475D52A6}" destId="{4C8CB83D-B1E4-47DF-A7DC-897A2D51CE4F}" srcOrd="0" destOrd="0" presId="urn:microsoft.com/office/officeart/2005/8/layout/chevron2"/>
    <dgm:cxn modelId="{59B6F79B-8D5A-44C0-8551-B43DAFEDE5B8}" srcId="{E8633F97-8D53-4438-B923-1624FE8853A2}" destId="{82D5579A-A4C1-430A-929A-366BBC33A0BC}" srcOrd="2" destOrd="0" parTransId="{87DE9B15-0C74-4F28-90C7-C31CF06C118D}" sibTransId="{397A8ECA-C2BB-4938-A1B9-5FBC40A9162B}"/>
    <dgm:cxn modelId="{31B6059D-6F7F-4A6C-9BE6-BFF0C3B39619}" type="presOf" srcId="{51C992C9-650F-4D6D-8C80-0A70D090F328}" destId="{4C8CB83D-B1E4-47DF-A7DC-897A2D51CE4F}" srcOrd="0" destOrd="3" presId="urn:microsoft.com/office/officeart/2005/8/layout/chevron2"/>
    <dgm:cxn modelId="{5AFB3EA3-A88C-422A-8E75-73AF1C386631}" srcId="{6C1B4D45-5DE4-4936-9A44-EE6CCE43187F}" destId="{6B396645-D481-494F-A3F5-417B4CBCDDE6}" srcOrd="2" destOrd="0" parTransId="{73956A34-FB11-4AFA-884C-0F9DB8191B28}" sibTransId="{5343DB25-99AE-41B8-BDF7-CC0654E943C0}"/>
    <dgm:cxn modelId="{B7663AA6-2924-411E-A699-4ABBA6C9B8BB}" srcId="{82D5579A-A4C1-430A-929A-366BBC33A0BC}" destId="{B946D137-5974-49BD-A338-740444B3FB1F}" srcOrd="2" destOrd="0" parTransId="{20B67AF1-DDC7-4F37-854D-6E8D595968AD}" sibTransId="{0133581E-D476-4C9E-8CB1-A4A9F9283DB3}"/>
    <dgm:cxn modelId="{B01709B0-CF0C-4022-9861-C75AD7ED9DEC}" type="presOf" srcId="{513FFF2B-7C9C-48C0-8C17-0607F589F2D7}" destId="{693438CA-0258-4E3D-8690-BE959F7DD94E}" srcOrd="0" destOrd="0" presId="urn:microsoft.com/office/officeart/2005/8/layout/chevron2"/>
    <dgm:cxn modelId="{7C6FB6B2-5D8C-4701-A52E-13BA288AB606}" type="presOf" srcId="{AA5C70B5-7082-4625-B636-BC380267C429}" destId="{A7694676-0026-48C9-B727-F9C877A8866A}" srcOrd="0" destOrd="1" presId="urn:microsoft.com/office/officeart/2005/8/layout/chevron2"/>
    <dgm:cxn modelId="{95B82CBC-5281-4EEF-A51B-8FF984E6E28C}" type="presOf" srcId="{8CC5B39E-4E63-487E-83F4-3D3D9A0755C1}" destId="{693438CA-0258-4E3D-8690-BE959F7DD94E}" srcOrd="0" destOrd="1" presId="urn:microsoft.com/office/officeart/2005/8/layout/chevron2"/>
    <dgm:cxn modelId="{17697CBF-7AE0-4B2A-95C9-D9E45245A8BC}" type="presOf" srcId="{B946D137-5974-49BD-A338-740444B3FB1F}" destId="{A7694676-0026-48C9-B727-F9C877A8866A}" srcOrd="0" destOrd="2" presId="urn:microsoft.com/office/officeart/2005/8/layout/chevron2"/>
    <dgm:cxn modelId="{9F56FCC5-425F-4252-905E-C90CCB12227B}" srcId="{6C1B4D45-5DE4-4936-9A44-EE6CCE43187F}" destId="{A54141EE-CDD1-4195-9803-3428475D52A6}" srcOrd="0" destOrd="0" parTransId="{4D1A04BE-AEB8-4786-857D-4446CBDC0AC5}" sibTransId="{38CF8E45-C68D-40C6-84DC-E83B1E7EBD9F}"/>
    <dgm:cxn modelId="{6F2099C7-A4AF-488A-BD6B-B0E50B85DD21}" type="presOf" srcId="{6B396645-D481-494F-A3F5-417B4CBCDDE6}" destId="{4C8CB83D-B1E4-47DF-A7DC-897A2D51CE4F}" srcOrd="0" destOrd="2" presId="urn:microsoft.com/office/officeart/2005/8/layout/chevron2"/>
    <dgm:cxn modelId="{4BBA77E6-DD77-4F6A-A7E6-070BC18CEB3D}" type="presOf" srcId="{C90159CE-C2E9-4838-9EE0-E8DA5F518397}" destId="{4C8CB83D-B1E4-47DF-A7DC-897A2D51CE4F}" srcOrd="0" destOrd="1" presId="urn:microsoft.com/office/officeart/2005/8/layout/chevron2"/>
    <dgm:cxn modelId="{EDEFF3FF-2AB0-412B-A119-B4210A7739BF}" type="presOf" srcId="{14E1D6F6-3B07-40DE-B278-E25869D90633}" destId="{50FAE91D-D446-49C6-8191-9EF48747611B}" srcOrd="0" destOrd="0" presId="urn:microsoft.com/office/officeart/2005/8/layout/chevron2"/>
    <dgm:cxn modelId="{1812AB9E-5ADE-42B8-BC0E-A727E7E17B3A}" type="presParOf" srcId="{97FA7A14-35C8-4A29-A771-7C317484F65D}" destId="{76376448-F424-4E49-B6A9-D3CD1B8524CD}" srcOrd="0" destOrd="0" presId="urn:microsoft.com/office/officeart/2005/8/layout/chevron2"/>
    <dgm:cxn modelId="{E8C910AD-8590-477E-9294-9026DB0BCEA0}" type="presParOf" srcId="{76376448-F424-4E49-B6A9-D3CD1B8524CD}" destId="{50FAE91D-D446-49C6-8191-9EF48747611B}" srcOrd="0" destOrd="0" presId="urn:microsoft.com/office/officeart/2005/8/layout/chevron2"/>
    <dgm:cxn modelId="{2151E5F7-3266-494C-905E-A1B5C1204B7E}" type="presParOf" srcId="{76376448-F424-4E49-B6A9-D3CD1B8524CD}" destId="{693438CA-0258-4E3D-8690-BE959F7DD94E}" srcOrd="1" destOrd="0" presId="urn:microsoft.com/office/officeart/2005/8/layout/chevron2"/>
    <dgm:cxn modelId="{1E2B07EC-459E-4F10-8D68-0F1512643291}" type="presParOf" srcId="{97FA7A14-35C8-4A29-A771-7C317484F65D}" destId="{C8169371-3D5C-4A89-8E8F-5AC7E651EBF7}" srcOrd="1" destOrd="0" presId="urn:microsoft.com/office/officeart/2005/8/layout/chevron2"/>
    <dgm:cxn modelId="{12D4E993-A8F1-4B8A-B713-5E9146C3E7AC}" type="presParOf" srcId="{97FA7A14-35C8-4A29-A771-7C317484F65D}" destId="{E9D2BBC7-FB4B-4134-AA05-7F427556003B}" srcOrd="2" destOrd="0" presId="urn:microsoft.com/office/officeart/2005/8/layout/chevron2"/>
    <dgm:cxn modelId="{C42379A2-F17F-4FEE-B43B-20C87BDFF4D8}" type="presParOf" srcId="{E9D2BBC7-FB4B-4134-AA05-7F427556003B}" destId="{BF8BF7C1-245D-42E2-A099-8CA6622A0F74}" srcOrd="0" destOrd="0" presId="urn:microsoft.com/office/officeart/2005/8/layout/chevron2"/>
    <dgm:cxn modelId="{F4157396-AE30-4A38-B6E3-BC837A9F601B}" type="presParOf" srcId="{E9D2BBC7-FB4B-4134-AA05-7F427556003B}" destId="{B283D1F4-0607-49D2-9468-70F6774150D8}" srcOrd="1" destOrd="0" presId="urn:microsoft.com/office/officeart/2005/8/layout/chevron2"/>
    <dgm:cxn modelId="{CF2AC2A0-A432-422F-8CC3-1CF1275A82CD}" type="presParOf" srcId="{97FA7A14-35C8-4A29-A771-7C317484F65D}" destId="{F2ABF6E8-4432-4A6C-99D9-3A036E48CB19}" srcOrd="3" destOrd="0" presId="urn:microsoft.com/office/officeart/2005/8/layout/chevron2"/>
    <dgm:cxn modelId="{721B8998-4541-45BE-85EC-651803BD8B50}" type="presParOf" srcId="{97FA7A14-35C8-4A29-A771-7C317484F65D}" destId="{4A8ABFF7-9132-4F3D-A2DB-4CF1F3DDEBA1}" srcOrd="4" destOrd="0" presId="urn:microsoft.com/office/officeart/2005/8/layout/chevron2"/>
    <dgm:cxn modelId="{625ED1A4-7FA5-4DBB-B391-B65936EE900E}" type="presParOf" srcId="{4A8ABFF7-9132-4F3D-A2DB-4CF1F3DDEBA1}" destId="{D2404AE8-BD04-454B-95D0-BFC15EED42D0}" srcOrd="0" destOrd="0" presId="urn:microsoft.com/office/officeart/2005/8/layout/chevron2"/>
    <dgm:cxn modelId="{933D56A6-1924-4098-92EB-B96084219541}" type="presParOf" srcId="{4A8ABFF7-9132-4F3D-A2DB-4CF1F3DDEBA1}" destId="{A7694676-0026-48C9-B727-F9C877A8866A}" srcOrd="1" destOrd="0" presId="urn:microsoft.com/office/officeart/2005/8/layout/chevron2"/>
    <dgm:cxn modelId="{E67CF045-26BF-4723-B626-DDE6FE3D3537}" type="presParOf" srcId="{97FA7A14-35C8-4A29-A771-7C317484F65D}" destId="{8A49D48C-068F-4BF3-84B7-3251CD700DA6}" srcOrd="5" destOrd="0" presId="urn:microsoft.com/office/officeart/2005/8/layout/chevron2"/>
    <dgm:cxn modelId="{4E1B9FFB-DDCF-476A-9E1C-114438D0C6E8}" type="presParOf" srcId="{97FA7A14-35C8-4A29-A771-7C317484F65D}" destId="{99AF4A9D-FCBF-45C3-BBA3-6B08829439D7}" srcOrd="6" destOrd="0" presId="urn:microsoft.com/office/officeart/2005/8/layout/chevron2"/>
    <dgm:cxn modelId="{16EB8085-35D5-4753-AC29-8AA466C53127}" type="presParOf" srcId="{99AF4A9D-FCBF-45C3-BBA3-6B08829439D7}" destId="{66B204ED-CE3E-4429-8268-2A7092B54651}" srcOrd="0" destOrd="0" presId="urn:microsoft.com/office/officeart/2005/8/layout/chevron2"/>
    <dgm:cxn modelId="{F9B8CA88-D509-4374-89A2-340D876A5CBD}" type="presParOf" srcId="{99AF4A9D-FCBF-45C3-BBA3-6B08829439D7}" destId="{4C8CB83D-B1E4-47DF-A7DC-897A2D51CE4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AE91D-D446-49C6-8191-9EF48747611B}">
      <dsp:nvSpPr>
        <dsp:cNvPr id="0" name=""/>
        <dsp:cNvSpPr/>
      </dsp:nvSpPr>
      <dsp:spPr>
        <a:xfrm rot="5400000">
          <a:off x="-166909" y="171296"/>
          <a:ext cx="1112731" cy="778911"/>
        </a:xfrm>
        <a:prstGeom prst="chevron">
          <a:avLst/>
        </a:prstGeom>
        <a:solidFill>
          <a:srgbClr val="003896">
            <a:hueOff val="0"/>
            <a:satOff val="0"/>
            <a:lumOff val="0"/>
            <a:alphaOff val="0"/>
          </a:srgbClr>
        </a:solidFill>
        <a:ln w="25400" cap="flat" cmpd="sng" algn="ctr">
          <a:solidFill>
            <a:srgbClr val="00389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altLang="en-US" sz="700" kern="1200" dirty="0">
              <a:solidFill>
                <a:srgbClr val="FFFFFF"/>
              </a:solidFill>
              <a:latin typeface="Arial"/>
              <a:ea typeface="+mn-ea"/>
              <a:cs typeface="Arial"/>
            </a:rPr>
            <a:t>Basic Compliance</a:t>
          </a:r>
          <a:r>
            <a:rPr lang="en-US" altLang="en-US" sz="700" kern="1200" baseline="0" dirty="0">
              <a:solidFill>
                <a:srgbClr val="FFFFFF"/>
              </a:solidFill>
              <a:latin typeface="Arial"/>
              <a:ea typeface="+mn-ea"/>
              <a:cs typeface="Arial"/>
            </a:rPr>
            <a:t> and Mandatory Evaluation</a:t>
          </a:r>
          <a:endParaRPr lang="en-ZA" sz="700" kern="1200" dirty="0">
            <a:solidFill>
              <a:srgbClr val="FFFFFF"/>
            </a:solidFill>
            <a:latin typeface="Arial"/>
            <a:ea typeface="+mn-ea"/>
            <a:cs typeface="Arial"/>
          </a:endParaRPr>
        </a:p>
      </dsp:txBody>
      <dsp:txXfrm rot="-5400000">
        <a:off x="2" y="393842"/>
        <a:ext cx="778911" cy="333820"/>
      </dsp:txXfrm>
    </dsp:sp>
    <dsp:sp modelId="{693438CA-0258-4E3D-8690-BE959F7DD94E}">
      <dsp:nvSpPr>
        <dsp:cNvPr id="0" name=""/>
        <dsp:cNvSpPr/>
      </dsp:nvSpPr>
      <dsp:spPr>
        <a:xfrm rot="5400000">
          <a:off x="4178851" y="-3403098"/>
          <a:ext cx="723275" cy="7599913"/>
        </a:xfrm>
        <a:prstGeom prst="round2SameRect">
          <a:avLst/>
        </a:prstGeom>
        <a:solidFill>
          <a:srgbClr val="FFFFFF">
            <a:alpha val="90000"/>
            <a:hueOff val="0"/>
            <a:satOff val="0"/>
            <a:lumOff val="0"/>
            <a:alphaOff val="0"/>
          </a:srgbClr>
        </a:solidFill>
        <a:ln w="25400" cap="flat" cmpd="sng" algn="ctr">
          <a:solidFill>
            <a:srgbClr val="00389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solidFill>
                <a:srgbClr val="003896">
                  <a:hueOff val="0"/>
                  <a:satOff val="0"/>
                  <a:lumOff val="0"/>
                  <a:alphaOff val="0"/>
                </a:srgbClr>
              </a:solidFill>
              <a:latin typeface="Arial"/>
              <a:ea typeface="+mn-ea"/>
              <a:cs typeface="Arial"/>
            </a:rPr>
            <a:t>Basic Compliance </a:t>
          </a:r>
          <a:r>
            <a:rPr lang="en-US" sz="1600" kern="1200" dirty="0">
              <a:solidFill>
                <a:srgbClr val="FF0000"/>
              </a:solidFill>
              <a:latin typeface="Arial"/>
              <a:ea typeface="+mn-ea"/>
              <a:cs typeface="Arial"/>
            </a:rPr>
            <a:t>(As per page 8 of the invitation to tender)</a:t>
          </a:r>
          <a:endParaRPr lang="en-ZA" sz="1600" kern="1200" dirty="0">
            <a:solidFill>
              <a:srgbClr val="FF0000"/>
            </a:solidFill>
            <a:latin typeface="Arial"/>
            <a:ea typeface="+mn-ea"/>
            <a:cs typeface="Arial"/>
          </a:endParaRPr>
        </a:p>
        <a:p>
          <a:pPr marL="171450" lvl="1" indent="-171450" algn="l" defTabSz="711200">
            <a:lnSpc>
              <a:spcPct val="90000"/>
            </a:lnSpc>
            <a:spcBef>
              <a:spcPct val="0"/>
            </a:spcBef>
            <a:spcAft>
              <a:spcPct val="15000"/>
            </a:spcAft>
            <a:buChar char="•"/>
          </a:pPr>
          <a:r>
            <a:rPr lang="en-US" sz="1600" kern="1200" dirty="0">
              <a:solidFill>
                <a:srgbClr val="003896">
                  <a:hueOff val="0"/>
                  <a:satOff val="0"/>
                  <a:lumOff val="0"/>
                  <a:alphaOff val="0"/>
                </a:srgbClr>
              </a:solidFill>
              <a:latin typeface="Arial"/>
              <a:ea typeface="+mn-ea"/>
              <a:cs typeface="Arial"/>
            </a:rPr>
            <a:t>Mandatory Tender Returnable (</a:t>
          </a:r>
          <a:r>
            <a:rPr lang="en-US" sz="1600" kern="1200" dirty="0">
              <a:solidFill>
                <a:srgbClr val="FF0000"/>
              </a:solidFill>
              <a:latin typeface="Arial"/>
              <a:ea typeface="+mn-ea"/>
              <a:cs typeface="Arial"/>
            </a:rPr>
            <a:t>As per page 9 of the invitation to tender):</a:t>
          </a:r>
          <a:endParaRPr lang="en-ZA" sz="1600" kern="1200" dirty="0">
            <a:solidFill>
              <a:srgbClr val="FF0000"/>
            </a:solidFill>
            <a:latin typeface="Arial"/>
            <a:ea typeface="+mn-ea"/>
            <a:cs typeface="Arial"/>
          </a:endParaRPr>
        </a:p>
      </dsp:txBody>
      <dsp:txXfrm rot="-5400000">
        <a:off x="740533" y="70527"/>
        <a:ext cx="7564606" cy="652661"/>
      </dsp:txXfrm>
    </dsp:sp>
    <dsp:sp modelId="{BF8BF7C1-245D-42E2-A099-8CA6622A0F74}">
      <dsp:nvSpPr>
        <dsp:cNvPr id="0" name=""/>
        <dsp:cNvSpPr/>
      </dsp:nvSpPr>
      <dsp:spPr>
        <a:xfrm rot="5400000">
          <a:off x="-166909" y="1409386"/>
          <a:ext cx="1112731" cy="778911"/>
        </a:xfrm>
        <a:prstGeom prst="chevron">
          <a:avLst/>
        </a:prstGeom>
        <a:solidFill>
          <a:srgbClr val="003896">
            <a:hueOff val="0"/>
            <a:satOff val="0"/>
            <a:lumOff val="0"/>
            <a:alphaOff val="0"/>
          </a:srgbClr>
        </a:solidFill>
        <a:ln w="25400" cap="flat" cmpd="sng" algn="ctr">
          <a:solidFill>
            <a:srgbClr val="00389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altLang="en-US" sz="700" kern="1200" dirty="0">
              <a:solidFill>
                <a:srgbClr val="FFFFFF"/>
              </a:solidFill>
              <a:latin typeface="Arial"/>
              <a:ea typeface="+mn-ea"/>
              <a:cs typeface="Arial"/>
            </a:rPr>
            <a:t>Functionality</a:t>
          </a:r>
          <a:r>
            <a:rPr lang="en-US" altLang="en-US" sz="700" kern="1200" baseline="0" dirty="0">
              <a:solidFill>
                <a:srgbClr val="FFFFFF"/>
              </a:solidFill>
              <a:latin typeface="Arial"/>
              <a:ea typeface="+mn-ea"/>
              <a:cs typeface="Arial"/>
            </a:rPr>
            <a:t>:</a:t>
          </a:r>
          <a:endParaRPr lang="en-ZA" sz="700" kern="1200" dirty="0">
            <a:solidFill>
              <a:srgbClr val="FFFFFF"/>
            </a:solidFill>
            <a:latin typeface="Arial"/>
            <a:ea typeface="+mn-ea"/>
            <a:cs typeface="Arial"/>
          </a:endParaRPr>
        </a:p>
      </dsp:txBody>
      <dsp:txXfrm rot="-5400000">
        <a:off x="2" y="1631932"/>
        <a:ext cx="778911" cy="333820"/>
      </dsp:txXfrm>
    </dsp:sp>
    <dsp:sp modelId="{B283D1F4-0607-49D2-9468-70F6774150D8}">
      <dsp:nvSpPr>
        <dsp:cNvPr id="0" name=""/>
        <dsp:cNvSpPr/>
      </dsp:nvSpPr>
      <dsp:spPr>
        <a:xfrm rot="5400000">
          <a:off x="3963570" y="-2179293"/>
          <a:ext cx="1230594" cy="7599913"/>
        </a:xfrm>
        <a:prstGeom prst="round2SameRect">
          <a:avLst/>
        </a:prstGeom>
        <a:solidFill>
          <a:srgbClr val="FFFFFF">
            <a:alpha val="90000"/>
            <a:hueOff val="0"/>
            <a:satOff val="0"/>
            <a:lumOff val="0"/>
            <a:alphaOff val="0"/>
          </a:srgbClr>
        </a:solidFill>
        <a:ln w="25400" cap="flat" cmpd="sng" algn="ctr">
          <a:solidFill>
            <a:srgbClr val="00389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altLang="en-US" sz="1600" kern="1200" dirty="0">
              <a:solidFill>
                <a:srgbClr val="003896">
                  <a:hueOff val="0"/>
                  <a:satOff val="0"/>
                  <a:lumOff val="0"/>
                  <a:alphaOff val="0"/>
                </a:srgbClr>
              </a:solidFill>
              <a:latin typeface="Arial"/>
              <a:ea typeface="+mn-ea"/>
              <a:cs typeface="Arial"/>
            </a:rPr>
            <a:t>Technical Folder – Folder 2 on the Eskom Tender Portal.                               </a:t>
          </a:r>
          <a:r>
            <a:rPr lang="en-US" sz="1600" kern="1200" dirty="0">
              <a:solidFill>
                <a:srgbClr val="003896">
                  <a:hueOff val="0"/>
                  <a:satOff val="0"/>
                  <a:lumOff val="0"/>
                  <a:alphaOff val="0"/>
                </a:srgbClr>
              </a:solidFill>
              <a:latin typeface="Arial"/>
              <a:ea typeface="+mn-ea"/>
              <a:cs typeface="Arial"/>
            </a:rPr>
            <a:t>Tenderers who do not meet the 80% threshold for functionality scoring will be disqualified</a:t>
          </a:r>
          <a:endParaRPr lang="en-ZA" sz="1600" kern="1200" dirty="0">
            <a:solidFill>
              <a:srgbClr val="003896">
                <a:hueOff val="0"/>
                <a:satOff val="0"/>
                <a:lumOff val="0"/>
                <a:alphaOff val="0"/>
              </a:srgbClr>
            </a:solidFill>
            <a:latin typeface="Arial"/>
            <a:ea typeface="+mn-ea"/>
            <a:cs typeface="Arial"/>
          </a:endParaRPr>
        </a:p>
      </dsp:txBody>
      <dsp:txXfrm rot="-5400000">
        <a:off x="778911" y="1065439"/>
        <a:ext cx="7539840" cy="1110448"/>
      </dsp:txXfrm>
    </dsp:sp>
    <dsp:sp modelId="{D2404AE8-BD04-454B-95D0-BFC15EED42D0}">
      <dsp:nvSpPr>
        <dsp:cNvPr id="0" name=""/>
        <dsp:cNvSpPr/>
      </dsp:nvSpPr>
      <dsp:spPr>
        <a:xfrm rot="5400000">
          <a:off x="-166909" y="2393815"/>
          <a:ext cx="1112731" cy="778911"/>
        </a:xfrm>
        <a:prstGeom prst="chevron">
          <a:avLst/>
        </a:prstGeom>
        <a:solidFill>
          <a:srgbClr val="003896">
            <a:hueOff val="0"/>
            <a:satOff val="0"/>
            <a:lumOff val="0"/>
            <a:alphaOff val="0"/>
          </a:srgbClr>
        </a:solidFill>
        <a:ln w="25400" cap="flat" cmpd="sng" algn="ctr">
          <a:solidFill>
            <a:srgbClr val="00389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solidFill>
                <a:srgbClr val="FFFFFF"/>
              </a:solidFill>
              <a:latin typeface="Arial"/>
              <a:ea typeface="+mn-ea"/>
              <a:cs typeface="Arial"/>
            </a:rPr>
            <a:t>Proposal of Rates </a:t>
          </a:r>
          <a:endParaRPr lang="en-ZA" sz="700" kern="1200" dirty="0">
            <a:solidFill>
              <a:srgbClr val="FFFFFF"/>
            </a:solidFill>
            <a:latin typeface="Arial"/>
            <a:ea typeface="+mn-ea"/>
            <a:cs typeface="Arial"/>
          </a:endParaRPr>
        </a:p>
      </dsp:txBody>
      <dsp:txXfrm rot="-5400000">
        <a:off x="2" y="2616361"/>
        <a:ext cx="778911" cy="333820"/>
      </dsp:txXfrm>
    </dsp:sp>
    <dsp:sp modelId="{A7694676-0026-48C9-B727-F9C877A8866A}">
      <dsp:nvSpPr>
        <dsp:cNvPr id="0" name=""/>
        <dsp:cNvSpPr/>
      </dsp:nvSpPr>
      <dsp:spPr>
        <a:xfrm rot="5400000">
          <a:off x="4203550" y="-1105561"/>
          <a:ext cx="723275" cy="7599913"/>
        </a:xfrm>
        <a:prstGeom prst="round2SameRect">
          <a:avLst/>
        </a:prstGeom>
        <a:solidFill>
          <a:srgbClr val="FFFFFF">
            <a:alpha val="90000"/>
            <a:hueOff val="0"/>
            <a:satOff val="0"/>
            <a:lumOff val="0"/>
            <a:alphaOff val="0"/>
          </a:srgbClr>
        </a:solidFill>
        <a:ln w="25400" cap="flat" cmpd="sng" algn="ctr">
          <a:solidFill>
            <a:srgbClr val="00389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endParaRPr lang="en-ZA" sz="1600" kern="1200" dirty="0">
            <a:solidFill>
              <a:srgbClr val="FF0000"/>
            </a:solidFill>
            <a:latin typeface="Arial"/>
            <a:ea typeface="+mn-ea"/>
            <a:cs typeface="Arial"/>
          </a:endParaRPr>
        </a:p>
        <a:p>
          <a:pPr marL="171450" lvl="1" indent="-171450" algn="l" defTabSz="711200">
            <a:lnSpc>
              <a:spcPct val="90000"/>
            </a:lnSpc>
            <a:spcBef>
              <a:spcPct val="0"/>
            </a:spcBef>
            <a:spcAft>
              <a:spcPct val="15000"/>
            </a:spcAft>
            <a:buChar char="•"/>
          </a:pPr>
          <a:r>
            <a:rPr lang="en-US" altLang="en-US" sz="1600" kern="1200" baseline="0" dirty="0">
              <a:solidFill>
                <a:srgbClr val="003896">
                  <a:hueOff val="0"/>
                  <a:satOff val="0"/>
                  <a:lumOff val="0"/>
                  <a:alphaOff val="0"/>
                </a:srgbClr>
              </a:solidFill>
              <a:latin typeface="Arial"/>
              <a:ea typeface="+mn-ea"/>
              <a:cs typeface="Arial"/>
            </a:rPr>
            <a:t>Preference Points Scoring System (ranking of tenderers)</a:t>
          </a:r>
          <a:endParaRPr lang="en-ZA" sz="1600" kern="1200" dirty="0">
            <a:solidFill>
              <a:srgbClr val="003896">
                <a:hueOff val="0"/>
                <a:satOff val="0"/>
                <a:lumOff val="0"/>
                <a:alphaOff val="0"/>
              </a:srgbClr>
            </a:solidFill>
            <a:latin typeface="Arial"/>
            <a:ea typeface="+mn-ea"/>
            <a:cs typeface="Arial"/>
          </a:endParaRPr>
        </a:p>
        <a:p>
          <a:pPr marL="171450" lvl="1" indent="-171450" algn="l" defTabSz="711200">
            <a:lnSpc>
              <a:spcPct val="90000"/>
            </a:lnSpc>
            <a:spcBef>
              <a:spcPct val="0"/>
            </a:spcBef>
            <a:spcAft>
              <a:spcPct val="15000"/>
            </a:spcAft>
            <a:buChar char="•"/>
          </a:pPr>
          <a:r>
            <a:rPr lang="en-US" altLang="en-US" sz="1600" kern="1200" baseline="0" dirty="0">
              <a:solidFill>
                <a:srgbClr val="003896">
                  <a:hueOff val="0"/>
                  <a:satOff val="0"/>
                  <a:lumOff val="0"/>
                  <a:alphaOff val="0"/>
                </a:srgbClr>
              </a:solidFill>
              <a:latin typeface="Arial"/>
              <a:ea typeface="+mn-ea"/>
              <a:cs typeface="Arial"/>
            </a:rPr>
            <a:t>As per Item 3.18 on page 12 of the invitation:</a:t>
          </a:r>
          <a:endParaRPr lang="en-ZA" sz="1600" kern="1200" baseline="0" dirty="0">
            <a:solidFill>
              <a:srgbClr val="003896">
                <a:hueOff val="0"/>
                <a:satOff val="0"/>
                <a:lumOff val="0"/>
                <a:alphaOff val="0"/>
              </a:srgbClr>
            </a:solidFill>
            <a:latin typeface="Arial"/>
            <a:ea typeface="+mn-ea"/>
            <a:cs typeface="Arial"/>
          </a:endParaRPr>
        </a:p>
        <a:p>
          <a:pPr marL="171450" lvl="1" indent="-171450" algn="l" defTabSz="711200">
            <a:lnSpc>
              <a:spcPct val="90000"/>
            </a:lnSpc>
            <a:spcBef>
              <a:spcPct val="0"/>
            </a:spcBef>
            <a:spcAft>
              <a:spcPct val="15000"/>
            </a:spcAft>
            <a:buChar char="•"/>
          </a:pPr>
          <a:endParaRPr lang="en-ZA" sz="1600" kern="1200" baseline="0" dirty="0">
            <a:solidFill>
              <a:srgbClr val="003896">
                <a:hueOff val="0"/>
                <a:satOff val="0"/>
                <a:lumOff val="0"/>
                <a:alphaOff val="0"/>
              </a:srgbClr>
            </a:solidFill>
            <a:latin typeface="Arial"/>
            <a:ea typeface="+mn-ea"/>
            <a:cs typeface="Arial"/>
          </a:endParaRPr>
        </a:p>
      </dsp:txBody>
      <dsp:txXfrm rot="-5400000">
        <a:off x="765232" y="2368064"/>
        <a:ext cx="7564606" cy="652661"/>
      </dsp:txXfrm>
    </dsp:sp>
    <dsp:sp modelId="{66B204ED-CE3E-4429-8268-2A7092B54651}">
      <dsp:nvSpPr>
        <dsp:cNvPr id="0" name=""/>
        <dsp:cNvSpPr/>
      </dsp:nvSpPr>
      <dsp:spPr>
        <a:xfrm rot="5400000">
          <a:off x="-166909" y="3695618"/>
          <a:ext cx="1112731" cy="778911"/>
        </a:xfrm>
        <a:prstGeom prst="chevron">
          <a:avLst/>
        </a:prstGeom>
        <a:solidFill>
          <a:srgbClr val="003896">
            <a:hueOff val="0"/>
            <a:satOff val="0"/>
            <a:lumOff val="0"/>
            <a:alphaOff val="0"/>
          </a:srgbClr>
        </a:solidFill>
        <a:ln w="25400" cap="flat" cmpd="sng" algn="ctr">
          <a:solidFill>
            <a:srgbClr val="00389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kern="1200" dirty="0">
              <a:solidFill>
                <a:srgbClr val="FFFFFF"/>
              </a:solidFill>
              <a:latin typeface="Arial"/>
              <a:ea typeface="+mn-ea"/>
              <a:cs typeface="Arial"/>
            </a:rPr>
            <a:t>Contractual Requirements</a:t>
          </a:r>
          <a:endParaRPr lang="en-ZA" sz="700" kern="1200" dirty="0">
            <a:solidFill>
              <a:srgbClr val="FFFFFF"/>
            </a:solidFill>
            <a:latin typeface="Arial"/>
            <a:ea typeface="+mn-ea"/>
            <a:cs typeface="Arial"/>
          </a:endParaRPr>
        </a:p>
      </dsp:txBody>
      <dsp:txXfrm rot="-5400000">
        <a:off x="2" y="3918164"/>
        <a:ext cx="778911" cy="333820"/>
      </dsp:txXfrm>
    </dsp:sp>
    <dsp:sp modelId="{4C8CB83D-B1E4-47DF-A7DC-897A2D51CE4F}">
      <dsp:nvSpPr>
        <dsp:cNvPr id="0" name=""/>
        <dsp:cNvSpPr/>
      </dsp:nvSpPr>
      <dsp:spPr>
        <a:xfrm rot="5400000">
          <a:off x="3899857" y="107704"/>
          <a:ext cx="1358021" cy="7599913"/>
        </a:xfrm>
        <a:prstGeom prst="round2SameRect">
          <a:avLst/>
        </a:prstGeom>
        <a:solidFill>
          <a:srgbClr val="FFFFFF">
            <a:alpha val="90000"/>
            <a:hueOff val="0"/>
            <a:satOff val="0"/>
            <a:lumOff val="0"/>
            <a:alphaOff val="0"/>
          </a:srgbClr>
        </a:solidFill>
        <a:ln w="25400" cap="flat" cmpd="sng" algn="ctr">
          <a:solidFill>
            <a:srgbClr val="00389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altLang="en-US" sz="1600" kern="1200" dirty="0">
              <a:solidFill>
                <a:srgbClr val="003896">
                  <a:hueOff val="0"/>
                  <a:satOff val="0"/>
                  <a:lumOff val="0"/>
                  <a:alphaOff val="0"/>
                </a:srgbClr>
              </a:solidFill>
              <a:latin typeface="Arial"/>
              <a:ea typeface="+mn-ea"/>
              <a:cs typeface="Arial"/>
            </a:rPr>
            <a:t>Quality</a:t>
          </a:r>
          <a:r>
            <a:rPr lang="en-US" altLang="en-US" sz="1600" kern="1200" baseline="0" dirty="0">
              <a:solidFill>
                <a:srgbClr val="003896">
                  <a:hueOff val="0"/>
                  <a:satOff val="0"/>
                  <a:lumOff val="0"/>
                  <a:alphaOff val="0"/>
                </a:srgbClr>
              </a:solidFill>
              <a:latin typeface="Arial"/>
              <a:ea typeface="+mn-ea"/>
              <a:cs typeface="Arial"/>
            </a:rPr>
            <a:t> </a:t>
          </a:r>
          <a:r>
            <a:rPr lang="en-US" altLang="en-US" sz="1600" kern="1200" dirty="0">
              <a:solidFill>
                <a:srgbClr val="003896">
                  <a:hueOff val="0"/>
                  <a:satOff val="0"/>
                  <a:lumOff val="0"/>
                  <a:alphaOff val="0"/>
                </a:srgbClr>
              </a:solidFill>
              <a:latin typeface="Arial"/>
              <a:ea typeface="+mn-ea"/>
              <a:cs typeface="Arial"/>
            </a:rPr>
            <a:t> </a:t>
          </a:r>
          <a:endParaRPr lang="en-ZA" sz="1600" kern="1200" dirty="0">
            <a:solidFill>
              <a:srgbClr val="003896">
                <a:hueOff val="0"/>
                <a:satOff val="0"/>
                <a:lumOff val="0"/>
                <a:alphaOff val="0"/>
              </a:srgbClr>
            </a:solidFill>
            <a:latin typeface="Arial"/>
            <a:ea typeface="+mn-ea"/>
            <a:cs typeface="Arial"/>
          </a:endParaRPr>
        </a:p>
        <a:p>
          <a:pPr marL="171450" lvl="1" indent="-171450" algn="l" defTabSz="711200" rtl="0">
            <a:lnSpc>
              <a:spcPct val="90000"/>
            </a:lnSpc>
            <a:spcBef>
              <a:spcPct val="0"/>
            </a:spcBef>
            <a:spcAft>
              <a:spcPct val="15000"/>
            </a:spcAft>
            <a:buChar char="•"/>
          </a:pPr>
          <a:r>
            <a:rPr lang="en-US" altLang="en-US" sz="1600" kern="1200" dirty="0">
              <a:solidFill>
                <a:srgbClr val="003896">
                  <a:hueOff val="0"/>
                  <a:satOff val="0"/>
                  <a:lumOff val="0"/>
                  <a:alphaOff val="0"/>
                </a:srgbClr>
              </a:solidFill>
              <a:latin typeface="Arial"/>
              <a:ea typeface="+mn-ea"/>
              <a:cs typeface="Arial"/>
            </a:rPr>
            <a:t>Safety </a:t>
          </a:r>
        </a:p>
        <a:p>
          <a:pPr marL="171450" lvl="1" indent="-171450" algn="l" defTabSz="711200" rtl="0">
            <a:lnSpc>
              <a:spcPct val="90000"/>
            </a:lnSpc>
            <a:spcBef>
              <a:spcPct val="0"/>
            </a:spcBef>
            <a:spcAft>
              <a:spcPct val="15000"/>
            </a:spcAft>
            <a:buChar char="•"/>
          </a:pPr>
          <a:r>
            <a:rPr lang="en-US" altLang="en-US" sz="1600" kern="1200" dirty="0">
              <a:solidFill>
                <a:srgbClr val="003896">
                  <a:hueOff val="0"/>
                  <a:satOff val="0"/>
                  <a:lumOff val="0"/>
                  <a:alphaOff val="0"/>
                </a:srgbClr>
              </a:solidFill>
              <a:latin typeface="Arial"/>
              <a:ea typeface="+mn-ea"/>
              <a:cs typeface="Arial"/>
            </a:rPr>
            <a:t>Financial</a:t>
          </a:r>
        </a:p>
        <a:p>
          <a:pPr marL="171450" lvl="1" indent="-171450" algn="l" defTabSz="711200" rtl="0">
            <a:lnSpc>
              <a:spcPct val="90000"/>
            </a:lnSpc>
            <a:spcBef>
              <a:spcPct val="0"/>
            </a:spcBef>
            <a:spcAft>
              <a:spcPct val="15000"/>
            </a:spcAft>
            <a:buChar char="•"/>
          </a:pPr>
          <a:r>
            <a:rPr lang="en-US" altLang="en-US" sz="1600" kern="1200" dirty="0">
              <a:solidFill>
                <a:srgbClr val="003896">
                  <a:hueOff val="0"/>
                  <a:satOff val="0"/>
                  <a:lumOff val="0"/>
                  <a:alphaOff val="0"/>
                </a:srgbClr>
              </a:solidFill>
              <a:latin typeface="Arial"/>
              <a:ea typeface="+mn-ea"/>
              <a:cs typeface="Arial"/>
            </a:rPr>
            <a:t>Environment </a:t>
          </a:r>
        </a:p>
      </dsp:txBody>
      <dsp:txXfrm rot="-5400000">
        <a:off x="778912" y="3294943"/>
        <a:ext cx="7533620" cy="122543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FE79EC-29B1-4A54-B46B-ADFA5C0A41D5}" type="datetimeFigureOut">
              <a:rPr lang="en-ZA" smtClean="0"/>
              <a:t>2026/08/13</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A291F-663B-47B1-87DD-51E5B01DA0AE}" type="slidenum">
              <a:rPr lang="en-ZA" smtClean="0"/>
              <a:t>‹#›</a:t>
            </a:fld>
            <a:endParaRPr lang="en-ZA" dirty="0"/>
          </a:p>
        </p:txBody>
      </p:sp>
    </p:spTree>
    <p:extLst>
      <p:ext uri="{BB962C8B-B14F-4D97-AF65-F5344CB8AC3E}">
        <p14:creationId xmlns:p14="http://schemas.microsoft.com/office/powerpoint/2010/main" val="238564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slideMaster" Target="../slideMasters/slideMaster1.xml"/><Relationship Id="rId7" Type="http://schemas.openxmlformats.org/officeDocument/2006/relationships/image" Target="../media/image4.emf"/><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emf"/><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2.emf"/><Relationship Id="rId4" Type="http://schemas.openxmlformats.org/officeDocument/2006/relationships/oleObject" Target="../embeddings/oleObject5.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2.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2.emf"/><Relationship Id="rId4" Type="http://schemas.openxmlformats.org/officeDocument/2006/relationships/oleObject" Target="../embeddings/oleObject6.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2.emf"/><Relationship Id="rId4" Type="http://schemas.openxmlformats.org/officeDocument/2006/relationships/oleObject" Target="../embeddings/oleObject5.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DFF4CC-8DC4-7B7A-39C5-262F5C87F5B3}"/>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 y="4144544"/>
            <a:ext cx="12191995" cy="2464129"/>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618049" y="1404737"/>
            <a:ext cx="7117690" cy="676275"/>
          </a:xfrm>
          <a:prstGeom prst="rect">
            <a:avLst/>
          </a:prstGeom>
        </p:spPr>
        <p:txBody>
          <a:bodyPr anchor="b">
            <a:normAutofit/>
          </a:bodyPr>
          <a:lstStyle>
            <a:lvl1pPr algn="r">
              <a:defRPr sz="2800">
                <a:solidFill>
                  <a:schemeClr val="tx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618050" y="2924226"/>
            <a:ext cx="7117689"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618049" y="3527025"/>
            <a:ext cx="7117690" cy="327025"/>
          </a:xfrm>
          <a:prstGeom prst="rect">
            <a:avLst/>
          </a:prstGeom>
        </p:spPr>
        <p:txBody>
          <a:bodyPr>
            <a:noAutofit/>
          </a:bodyPr>
          <a:lstStyle>
            <a:lvl1pPr marL="0" indent="0" algn="r">
              <a:buNone/>
              <a:defRPr sz="1800">
                <a:solidFill>
                  <a:schemeClr val="tx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sp>
        <p:nvSpPr>
          <p:cNvPr id="107" name="Rectangle 106">
            <a:extLst>
              <a:ext uri="{FF2B5EF4-FFF2-40B4-BE49-F238E27FC236}">
                <a16:creationId xmlns:a16="http://schemas.microsoft.com/office/drawing/2014/main" id="{70F73F9A-6527-43E5-9BDC-E6533EDAECC6}"/>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B025F6DC-490B-FE96-3826-453FA05719BC}"/>
              </a:ext>
            </a:extLst>
          </p:cNvPr>
          <p:cNvSpPr/>
          <p:nvPr userDrawn="1"/>
        </p:nvSpPr>
        <p:spPr>
          <a:xfrm>
            <a:off x="504232" y="3817647"/>
            <a:ext cx="1533524" cy="1516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DBCADFDE-56B9-04C2-BCE2-05120032D0AE}"/>
              </a:ext>
            </a:extLst>
          </p:cNvPr>
          <p:cNvPicPr>
            <a:picLocks noChangeAspect="1"/>
          </p:cNvPicPr>
          <p:nvPr userDrawn="1"/>
        </p:nvPicPr>
        <p:blipFill>
          <a:blip r:embed="rId7"/>
          <a:stretch>
            <a:fillRect/>
          </a:stretch>
        </p:blipFill>
        <p:spPr>
          <a:xfrm>
            <a:off x="504232" y="1784299"/>
            <a:ext cx="3937000" cy="3568700"/>
          </a:xfrm>
          <a:prstGeom prst="rect">
            <a:avLst/>
          </a:prstGeom>
        </p:spPr>
      </p:pic>
      <p:sp>
        <p:nvSpPr>
          <p:cNvPr id="9" name="Picture Placeholder 4">
            <a:extLst>
              <a:ext uri="{FF2B5EF4-FFF2-40B4-BE49-F238E27FC236}">
                <a16:creationId xmlns:a16="http://schemas.microsoft.com/office/drawing/2014/main" id="{46C2D1BC-19FC-6DDD-3EE5-86D738105E53}"/>
              </a:ext>
            </a:extLst>
          </p:cNvPr>
          <p:cNvSpPr>
            <a:spLocks noGrp="1"/>
          </p:cNvSpPr>
          <p:nvPr>
            <p:ph type="pic" sz="quarter" idx="13" hasCustomPrompt="1"/>
          </p:nvPr>
        </p:nvSpPr>
        <p:spPr>
          <a:xfrm>
            <a:off x="1000139" y="1921224"/>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D96E0838-0F9B-EF5D-E73C-CAF299B03244}"/>
              </a:ext>
            </a:extLst>
          </p:cNvPr>
          <p:cNvSpPr/>
          <p:nvPr userDrawn="1"/>
        </p:nvSpPr>
        <p:spPr>
          <a:xfrm>
            <a:off x="329249" y="3610137"/>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1">
            <a:extLst>
              <a:ext uri="{FF2B5EF4-FFF2-40B4-BE49-F238E27FC236}">
                <a16:creationId xmlns:a16="http://schemas.microsoft.com/office/drawing/2014/main" id="{71ABA184-90EF-886D-01F7-8ED79E7BB0CC}"/>
              </a:ext>
            </a:extLst>
          </p:cNvPr>
          <p:cNvSpPr>
            <a:spLocks noGrp="1"/>
          </p:cNvSpPr>
          <p:nvPr>
            <p:ph type="pic" sz="quarter" idx="14" hasCustomPrompt="1"/>
          </p:nvPr>
        </p:nvSpPr>
        <p:spPr>
          <a:xfrm>
            <a:off x="406138" y="3684749"/>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12" name="Picture 11">
            <a:extLst>
              <a:ext uri="{FF2B5EF4-FFF2-40B4-BE49-F238E27FC236}">
                <a16:creationId xmlns:a16="http://schemas.microsoft.com/office/drawing/2014/main" id="{81417B6E-DCAF-E329-82FA-A9666987E521}"/>
              </a:ext>
            </a:extLst>
          </p:cNvPr>
          <p:cNvPicPr>
            <a:picLocks noChangeAspect="1"/>
          </p:cNvPicPr>
          <p:nvPr userDrawn="1"/>
        </p:nvPicPr>
        <p:blipFill>
          <a:blip r:embed="rId8"/>
          <a:stretch>
            <a:fillRect/>
          </a:stretch>
        </p:blipFill>
        <p:spPr>
          <a:xfrm>
            <a:off x="113202" y="3610137"/>
            <a:ext cx="2260600" cy="2044700"/>
          </a:xfrm>
          <a:prstGeom prst="rect">
            <a:avLst/>
          </a:prstGeom>
        </p:spPr>
      </p:pic>
    </p:spTree>
    <p:extLst>
      <p:ext uri="{BB962C8B-B14F-4D97-AF65-F5344CB8AC3E}">
        <p14:creationId xmlns:p14="http://schemas.microsoft.com/office/powerpoint/2010/main" val="2941499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4"/>
            <a:ext cx="121920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2566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4"/>
            <a:ext cx="39624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5287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7C3906-7D26-F847-D210-DC8F472D4016}"/>
              </a:ext>
            </a:extLst>
          </p:cNvPr>
          <p:cNvPicPr>
            <a:picLocks noChangeAspect="1"/>
          </p:cNvPicPr>
          <p:nvPr userDrawn="1"/>
        </p:nvPicPr>
        <p:blipFill>
          <a:blip r:embed="rId4"/>
          <a:stretch>
            <a:fillRect/>
          </a:stretch>
        </p:blipFill>
        <p:spPr>
          <a:xfrm>
            <a:off x="847291" y="1463747"/>
            <a:ext cx="3937000" cy="3568700"/>
          </a:xfrm>
          <a:prstGeom prst="rect">
            <a:avLst/>
          </a:prstGeom>
        </p:spPr>
      </p:pic>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35DBF5CF-E6CC-1A85-FDB1-B49B23179B88}"/>
              </a:ext>
            </a:extLst>
          </p:cNvPr>
          <p:cNvSpPr/>
          <p:nvPr userDrawn="1"/>
        </p:nvSpPr>
        <p:spPr>
          <a:xfrm>
            <a:off x="672308" y="3289585"/>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9" name="Picture 8">
            <a:extLst>
              <a:ext uri="{FF2B5EF4-FFF2-40B4-BE49-F238E27FC236}">
                <a16:creationId xmlns:a16="http://schemas.microsoft.com/office/drawing/2014/main" id="{83438781-E333-E871-DE61-8750EF6EEC4A}"/>
              </a:ext>
            </a:extLst>
          </p:cNvPr>
          <p:cNvPicPr>
            <a:picLocks noChangeAspect="1"/>
          </p:cNvPicPr>
          <p:nvPr userDrawn="1"/>
        </p:nvPicPr>
        <p:blipFill>
          <a:blip r:embed="rId7"/>
          <a:stretch>
            <a:fillRect/>
          </a:stretch>
        </p:blipFill>
        <p:spPr>
          <a:xfrm>
            <a:off x="456261" y="3289585"/>
            <a:ext cx="2260600" cy="2044700"/>
          </a:xfrm>
          <a:prstGeom prst="rect">
            <a:avLst/>
          </a:prstGeom>
        </p:spPr>
      </p:pic>
    </p:spTree>
    <p:extLst>
      <p:ext uri="{BB962C8B-B14F-4D97-AF65-F5344CB8AC3E}">
        <p14:creationId xmlns:p14="http://schemas.microsoft.com/office/powerpoint/2010/main" val="4082413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305694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Rectangle 3">
            <a:extLst>
              <a:ext uri="{FF2B5EF4-FFF2-40B4-BE49-F238E27FC236}">
                <a16:creationId xmlns:a16="http://schemas.microsoft.com/office/drawing/2014/main" id="{038ED6B3-A54B-E3D6-3B0D-0CE82331EF51}"/>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20393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2641936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Rectangle 3">
            <a:extLst>
              <a:ext uri="{FF2B5EF4-FFF2-40B4-BE49-F238E27FC236}">
                <a16:creationId xmlns:a16="http://schemas.microsoft.com/office/drawing/2014/main" id="{038ED6B3-A54B-E3D6-3B0D-0CE82331EF51}"/>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49935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ags" Target="../tags/tag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heme" Target="../theme/theme1.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slideLayout" Target="../slideLayouts/slideLayout7.xml"/><Relationship Id="rId7" Type="http://schemas.openxmlformats.org/officeDocument/2006/relationships/tags" Target="../tags/tag13.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ags" Target="../tags/tag12.xml"/><Relationship Id="rId11" Type="http://schemas.openxmlformats.org/officeDocument/2006/relationships/image" Target="../media/image7.emf"/><Relationship Id="rId5" Type="http://schemas.openxmlformats.org/officeDocument/2006/relationships/theme" Target="../theme/theme2.xml"/><Relationship Id="rId10" Type="http://schemas.openxmlformats.org/officeDocument/2006/relationships/image" Target="../media/image6.emf"/><Relationship Id="rId4" Type="http://schemas.openxmlformats.org/officeDocument/2006/relationships/slideLayout" Target="../slideLayouts/slideLayout8.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5D409B-C5D1-2BAD-D8D1-643632A66522}"/>
              </a:ext>
            </a:extLst>
          </p:cNvPr>
          <p:cNvPicPr>
            <a:picLocks noChangeAspect="1"/>
          </p:cNvPicPr>
          <p:nvPr userDrawn="1"/>
        </p:nvPicPr>
        <p:blipFill>
          <a:blip r:embed="rId8"/>
          <a:stretch>
            <a:fillRect/>
          </a:stretch>
        </p:blipFill>
        <p:spPr>
          <a:xfrm>
            <a:off x="9815492" y="531812"/>
            <a:ext cx="1841500" cy="381000"/>
          </a:xfrm>
          <a:prstGeom prst="rect">
            <a:avLst/>
          </a:prstGeom>
        </p:spPr>
      </p:pic>
      <p:graphicFrame>
        <p:nvGraphicFramePr>
          <p:cNvPr id="11" name="Object 10" hidden="1"/>
          <p:cNvGraphicFramePr>
            <a:graphicFrameLocks noChangeAspect="1"/>
          </p:cNvGraphicFramePr>
          <p:nvPr userDrawn="1">
            <p:custDataLst>
              <p:tags r:id="rId6"/>
            </p:custDataLst>
            <p:extLst>
              <p:ext uri="{D42A27DB-BD31-4B8C-83A1-F6EECF244321}">
                <p14:modId xmlns:p14="http://schemas.microsoft.com/office/powerpoint/2010/main" val="42412971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11" name="Object 10" hidden="1"/>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Tree>
    <p:extLst>
      <p:ext uri="{BB962C8B-B14F-4D97-AF65-F5344CB8AC3E}">
        <p14:creationId xmlns:p14="http://schemas.microsoft.com/office/powerpoint/2010/main" val="2030761648"/>
      </p:ext>
    </p:extLst>
  </p:cSld>
  <p:clrMap bg1="lt1" tx1="dk1" bg2="lt2" tx2="dk2" accent1="accent1" accent2="accent2" accent3="accent3" accent4="accent4" accent5="accent5" accent6="accent6" hlink="hlink" folHlink="folHlink"/>
  <p:sldLayoutIdLst>
    <p:sldLayoutId id="2147483651" r:id="rId1"/>
    <p:sldLayoutId id="2147483650" r:id="rId2"/>
    <p:sldLayoutId id="2147483657" r:id="rId3"/>
    <p:sldLayoutId id="2147483655" r:id="rId4"/>
  </p:sldLayoutIdLst>
  <p:hf hdr="0" dt="0"/>
  <p:txStyles>
    <p:titleStyle>
      <a:lvl1pPr algn="l" defTabSz="914400"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0" hidden="1"/>
          <p:cNvGraphicFramePr>
            <a:graphicFrameLocks noChangeAspect="1"/>
          </p:cNvGraphicFramePr>
          <p:nvPr userDrawn="1">
            <p:custDataLst>
              <p:tags r:id="rId6"/>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270" imgH="270" progId="TCLayout.ActiveDocument.1">
                  <p:embed/>
                </p:oleObj>
              </mc:Choice>
              <mc:Fallback>
                <p:oleObj name="think-cell Slide" r:id="rId8" imgW="270" imgH="270" progId="TCLayout.ActiveDocument.1">
                  <p:embed/>
                  <p:pic>
                    <p:nvPicPr>
                      <p:cNvPr id="11" name="Object 10" hidden="1"/>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10"/>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11"/>
          <a:stretch>
            <a:fillRect/>
          </a:stretch>
        </p:blipFill>
        <p:spPr>
          <a:xfrm>
            <a:off x="10037031" y="318311"/>
            <a:ext cx="241300" cy="368300"/>
          </a:xfrm>
          <a:prstGeom prst="rect">
            <a:avLst/>
          </a:prstGeom>
        </p:spPr>
      </p:pic>
    </p:spTree>
    <p:extLst>
      <p:ext uri="{BB962C8B-B14F-4D97-AF65-F5344CB8AC3E}">
        <p14:creationId xmlns:p14="http://schemas.microsoft.com/office/powerpoint/2010/main" val="4264861000"/>
      </p:ext>
    </p:extLst>
  </p:cSld>
  <p:clrMap bg1="lt1" tx1="dk1" bg2="lt2" tx2="dk2" accent1="accent1" accent2="accent2" accent3="accent3" accent4="accent4" accent5="accent5" accent6="accent6" hlink="hlink" folHlink="folHlink"/>
  <p:sldLayoutIdLst>
    <p:sldLayoutId id="2147483653" r:id="rId1"/>
    <p:sldLayoutId id="2147483658" r:id="rId2"/>
    <p:sldLayoutId id="2147483654" r:id="rId3"/>
    <p:sldLayoutId id="2147483659" r:id="rId4"/>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2C42-D751-76B7-5228-EB4345B994A6}"/>
              </a:ext>
            </a:extLst>
          </p:cNvPr>
          <p:cNvSpPr>
            <a:spLocks noGrp="1"/>
          </p:cNvSpPr>
          <p:nvPr>
            <p:ph type="ctrTitle"/>
          </p:nvPr>
        </p:nvSpPr>
        <p:spPr>
          <a:xfrm>
            <a:off x="4618049" y="1399309"/>
            <a:ext cx="7117690" cy="2127716"/>
          </a:xfrm>
        </p:spPr>
        <p:txBody>
          <a:bodyPr>
            <a:normAutofit fontScale="90000"/>
          </a:bodyPr>
          <a:lstStyle/>
          <a:p>
            <a:pPr algn="l"/>
            <a:br>
              <a:rPr lang="en-ZA" sz="2000" dirty="0"/>
            </a:br>
            <a:br>
              <a:rPr lang="en-ZA" sz="2000" dirty="0"/>
            </a:br>
            <a:br>
              <a:rPr lang="en-ZA" sz="2000" dirty="0"/>
            </a:br>
            <a:br>
              <a:rPr lang="en-ZA" sz="2000" dirty="0"/>
            </a:br>
            <a:br>
              <a:rPr lang="en-ZA" sz="2000" dirty="0"/>
            </a:br>
            <a:br>
              <a:rPr lang="en-ZA" sz="2000" dirty="0"/>
            </a:br>
            <a:br>
              <a:rPr lang="en-ZA" sz="2000" dirty="0"/>
            </a:br>
            <a:br>
              <a:rPr lang="en-ZA" sz="2000" dirty="0"/>
            </a:br>
            <a:br>
              <a:rPr lang="en-ZA" sz="2000" dirty="0"/>
            </a:br>
            <a:br>
              <a:rPr lang="en-ZA" sz="2000" dirty="0"/>
            </a:br>
            <a:br>
              <a:rPr lang="en-ZA" sz="2000" dirty="0"/>
            </a:br>
            <a:r>
              <a:rPr lang="en-ZA" sz="2200" dirty="0"/>
              <a:t>Commercial Clarification Presentation:</a:t>
            </a:r>
            <a:br>
              <a:rPr lang="en-ZA" sz="2200" dirty="0"/>
            </a:br>
            <a:r>
              <a:rPr lang="en-ZA" sz="2200" dirty="0"/>
              <a:t>E3302DXKZNOU</a:t>
            </a:r>
            <a:br>
              <a:rPr lang="en-ZA" sz="2200" dirty="0"/>
            </a:br>
            <a:br>
              <a:rPr lang="en-ZA" sz="2200" dirty="0"/>
            </a:br>
            <a:r>
              <a:rPr lang="en-ZA" sz="2000" dirty="0"/>
              <a:t>The establishment of an enabling agreement with a panel of 20 service providers for the provision of auditing capturing, disconnections and replacement of prepaid, faulty and tampered meters with smart meters for the Central East Cluster (KZN and Free State Operating Unit) on an as and when required basis, for a period of thirty – six (36) months</a:t>
            </a:r>
            <a:br>
              <a:rPr lang="en-ZA" dirty="0"/>
            </a:br>
            <a:br>
              <a:rPr lang="en-ZA" sz="2000" dirty="0"/>
            </a:br>
            <a:endParaRPr lang="en-US" sz="2000" dirty="0"/>
          </a:p>
        </p:txBody>
      </p:sp>
      <p:sp>
        <p:nvSpPr>
          <p:cNvPr id="3" name="Subtitle 2">
            <a:extLst>
              <a:ext uri="{FF2B5EF4-FFF2-40B4-BE49-F238E27FC236}">
                <a16:creationId xmlns:a16="http://schemas.microsoft.com/office/drawing/2014/main" id="{43357AF0-8E60-43A3-37C7-FCF9E6246441}"/>
              </a:ext>
            </a:extLst>
          </p:cNvPr>
          <p:cNvSpPr>
            <a:spLocks noGrp="1"/>
          </p:cNvSpPr>
          <p:nvPr>
            <p:ph type="subTitle" idx="1"/>
          </p:nvPr>
        </p:nvSpPr>
        <p:spPr/>
        <p:txBody>
          <a:bodyPr/>
          <a:lstStyle/>
          <a:p>
            <a:r>
              <a:rPr lang="en-US" dirty="0"/>
              <a:t>Seela Pillay</a:t>
            </a:r>
          </a:p>
        </p:txBody>
      </p:sp>
      <p:sp>
        <p:nvSpPr>
          <p:cNvPr id="4" name="Text Placeholder 3">
            <a:extLst>
              <a:ext uri="{FF2B5EF4-FFF2-40B4-BE49-F238E27FC236}">
                <a16:creationId xmlns:a16="http://schemas.microsoft.com/office/drawing/2014/main" id="{51A6FE1E-3360-456F-C936-DDBD9BABBEAC}"/>
              </a:ext>
            </a:extLst>
          </p:cNvPr>
          <p:cNvSpPr>
            <a:spLocks noGrp="1"/>
          </p:cNvSpPr>
          <p:nvPr>
            <p:ph type="body" sz="quarter" idx="10"/>
          </p:nvPr>
        </p:nvSpPr>
        <p:spPr/>
        <p:txBody>
          <a:bodyPr/>
          <a:lstStyle/>
          <a:p>
            <a:r>
              <a:rPr lang="en-US" dirty="0"/>
              <a:t>14</a:t>
            </a:r>
            <a:r>
              <a:rPr lang="en-US" baseline="30000" dirty="0"/>
              <a:t>th</a:t>
            </a:r>
            <a:r>
              <a:rPr lang="en-US" dirty="0"/>
              <a:t> August 2026</a:t>
            </a:r>
          </a:p>
        </p:txBody>
      </p:sp>
      <p:pic>
        <p:nvPicPr>
          <p:cNvPr id="7" name="Picture Placeholder 7" descr="A person using a payphone&#10;&#10;Description automatically generated">
            <a:extLst>
              <a:ext uri="{FF2B5EF4-FFF2-40B4-BE49-F238E27FC236}">
                <a16:creationId xmlns:a16="http://schemas.microsoft.com/office/drawing/2014/main" id="{AC639709-3731-8EE4-63E2-CBD135E0BFD6}"/>
              </a:ext>
            </a:extLst>
          </p:cNvPr>
          <p:cNvPicPr>
            <a:picLocks noChangeAspect="1"/>
          </p:cNvPicPr>
          <p:nvPr/>
        </p:nvPicPr>
        <p:blipFill>
          <a:blip r:embed="rId2" cstate="print">
            <a:extLst>
              <a:ext uri="{28A0092B-C50C-407E-A947-70E740481C1C}">
                <a14:useLocalDpi xmlns:a14="http://schemas.microsoft.com/office/drawing/2010/main" val="0"/>
              </a:ext>
            </a:extLst>
          </a:blip>
          <a:srcRect l="16619" r="16619"/>
          <a:stretch>
            <a:fillRect/>
          </a:stretch>
        </p:blipFill>
        <p:spPr>
          <a:xfrm>
            <a:off x="406138" y="3684749"/>
            <a:ext cx="1895476" cy="1895476"/>
          </a:xfrm>
          <a:prstGeom prst="ellipse">
            <a:avLst/>
          </a:prstGeom>
          <a:solidFill>
            <a:schemeClr val="accent2"/>
          </a:solidFill>
          <a:ln>
            <a:solidFill>
              <a:schemeClr val="bg1"/>
            </a:solidFill>
          </a:ln>
        </p:spPr>
      </p:pic>
      <p:pic>
        <p:nvPicPr>
          <p:cNvPr id="8" name="Picture Placeholder 24" descr="Several wind turbines in a field&#10;&#10;Description automatically generated">
            <a:extLst>
              <a:ext uri="{FF2B5EF4-FFF2-40B4-BE49-F238E27FC236}">
                <a16:creationId xmlns:a16="http://schemas.microsoft.com/office/drawing/2014/main" id="{1C939AD9-918F-D5C9-5E60-49AD08C4921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
          <a:stretch/>
        </p:blipFill>
        <p:spPr>
          <a:xfrm>
            <a:off x="1010376" y="1911285"/>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pic>
    </p:spTree>
    <p:extLst>
      <p:ext uri="{BB962C8B-B14F-4D97-AF65-F5344CB8AC3E}">
        <p14:creationId xmlns:p14="http://schemas.microsoft.com/office/powerpoint/2010/main" val="2347903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7C376-358B-E167-3F1C-395A7B131CF9}"/>
              </a:ext>
            </a:extLst>
          </p:cNvPr>
          <p:cNvSpPr>
            <a:spLocks noGrp="1"/>
          </p:cNvSpPr>
          <p:nvPr>
            <p:ph type="title"/>
          </p:nvPr>
        </p:nvSpPr>
        <p:spPr/>
        <p:txBody>
          <a:bodyPr/>
          <a:lstStyle/>
          <a:p>
            <a:r>
              <a:rPr lang="en-ZA" dirty="0"/>
              <a:t>E3302DXKZNOU  - </a:t>
            </a:r>
            <a:r>
              <a:rPr lang="en-US" dirty="0"/>
              <a:t>How the Tender Evaluation will Proceed</a:t>
            </a:r>
            <a:endParaRPr lang="en-ZA" dirty="0"/>
          </a:p>
        </p:txBody>
      </p:sp>
      <p:sp>
        <p:nvSpPr>
          <p:cNvPr id="3" name="Content Placeholder 2">
            <a:extLst>
              <a:ext uri="{FF2B5EF4-FFF2-40B4-BE49-F238E27FC236}">
                <a16:creationId xmlns:a16="http://schemas.microsoft.com/office/drawing/2014/main" id="{6A363F9F-73BE-145D-62AB-9518E7E917BD}"/>
              </a:ext>
            </a:extLst>
          </p:cNvPr>
          <p:cNvSpPr>
            <a:spLocks noGrp="1"/>
          </p:cNvSpPr>
          <p:nvPr>
            <p:ph idx="1"/>
          </p:nvPr>
        </p:nvSpPr>
        <p:spPr/>
        <p:txBody>
          <a:bodyPr/>
          <a:lstStyle/>
          <a:p>
            <a:endParaRPr lang="en-ZA" dirty="0"/>
          </a:p>
          <a:p>
            <a:pPr marL="0" indent="0">
              <a:buNone/>
            </a:pPr>
            <a:r>
              <a:rPr lang="en-US" sz="2000" b="1" u="sng" dirty="0"/>
              <a:t>Commercial Mandatory Returnable Required Prior to Contract Award (Non - Disqualifiable) </a:t>
            </a:r>
          </a:p>
          <a:p>
            <a:endParaRPr lang="en-US" sz="2000" b="1" u="sng" dirty="0"/>
          </a:p>
          <a:p>
            <a:r>
              <a:rPr lang="en-US" sz="1800" b="1" dirty="0"/>
              <a:t>The requested returnable (s) are required to be received by the Procurement Practitioner upon request by contract award; failure to provide the document will deem the tender non-responsive. </a:t>
            </a:r>
            <a:endParaRPr lang="en-US" sz="1800" dirty="0"/>
          </a:p>
          <a:p>
            <a:r>
              <a:rPr lang="en-US" sz="1800" dirty="0"/>
              <a:t>CSD Registration – Companies are required to provide a valid CSD (MAAA……) number. </a:t>
            </a:r>
          </a:p>
          <a:p>
            <a:endParaRPr lang="en-ZA" dirty="0"/>
          </a:p>
        </p:txBody>
      </p:sp>
    </p:spTree>
    <p:extLst>
      <p:ext uri="{BB962C8B-B14F-4D97-AF65-F5344CB8AC3E}">
        <p14:creationId xmlns:p14="http://schemas.microsoft.com/office/powerpoint/2010/main" val="2041210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1B0A1-AF76-136D-018E-A9F1F4A29460}"/>
              </a:ext>
            </a:extLst>
          </p:cNvPr>
          <p:cNvSpPr>
            <a:spLocks noGrp="1"/>
          </p:cNvSpPr>
          <p:nvPr>
            <p:ph type="title"/>
          </p:nvPr>
        </p:nvSpPr>
        <p:spPr/>
        <p:txBody>
          <a:bodyPr/>
          <a:lstStyle/>
          <a:p>
            <a:r>
              <a:rPr lang="en-ZA" dirty="0"/>
              <a:t>E3302DXKZNOU  - </a:t>
            </a:r>
            <a:r>
              <a:rPr lang="en-US" dirty="0"/>
              <a:t>How the Tender Evaluation will Proceed</a:t>
            </a:r>
            <a:endParaRPr lang="en-ZA" dirty="0"/>
          </a:p>
        </p:txBody>
      </p:sp>
      <p:sp>
        <p:nvSpPr>
          <p:cNvPr id="3" name="Content Placeholder 2">
            <a:extLst>
              <a:ext uri="{FF2B5EF4-FFF2-40B4-BE49-F238E27FC236}">
                <a16:creationId xmlns:a16="http://schemas.microsoft.com/office/drawing/2014/main" id="{0167538A-18E1-A1CB-BA76-C3F9BE6BE677}"/>
              </a:ext>
            </a:extLst>
          </p:cNvPr>
          <p:cNvSpPr>
            <a:spLocks noGrp="1"/>
          </p:cNvSpPr>
          <p:nvPr>
            <p:ph idx="1"/>
          </p:nvPr>
        </p:nvSpPr>
        <p:spPr/>
        <p:txBody>
          <a:bodyPr/>
          <a:lstStyle/>
          <a:p>
            <a:pPr marL="0" indent="0">
              <a:buNone/>
            </a:pPr>
            <a:endParaRPr lang="en-US" altLang="en-US" sz="4400" b="1" u="sng" dirty="0">
              <a:solidFill>
                <a:srgbClr val="FF0000"/>
              </a:solidFill>
            </a:endParaRPr>
          </a:p>
          <a:p>
            <a:pPr marL="0" indent="0">
              <a:buNone/>
            </a:pPr>
            <a:r>
              <a:rPr lang="en-US" altLang="en-US" sz="4400" b="1" u="sng" dirty="0">
                <a:solidFill>
                  <a:srgbClr val="FF0000"/>
                </a:solidFill>
              </a:rPr>
              <a:t>ONLY COMPANIES THAT PASS  </a:t>
            </a:r>
          </a:p>
          <a:p>
            <a:pPr marL="0" indent="0">
              <a:buNone/>
            </a:pPr>
            <a:r>
              <a:rPr lang="en-US" altLang="en-US" sz="4400" b="1" u="sng" dirty="0">
                <a:solidFill>
                  <a:srgbClr val="FF0000"/>
                </a:solidFill>
              </a:rPr>
              <a:t>ALL THE STAGE 1 </a:t>
            </a:r>
          </a:p>
          <a:p>
            <a:pPr marL="0" indent="0">
              <a:buNone/>
            </a:pPr>
            <a:r>
              <a:rPr lang="en-US" altLang="en-US" sz="4400" b="1" u="sng" dirty="0">
                <a:solidFill>
                  <a:srgbClr val="FF0000"/>
                </a:solidFill>
              </a:rPr>
              <a:t>REQUIREMENTS WILL </a:t>
            </a:r>
          </a:p>
          <a:p>
            <a:pPr marL="0" indent="0">
              <a:buNone/>
            </a:pPr>
            <a:r>
              <a:rPr lang="en-US" altLang="en-US" sz="4400" b="1" u="sng" dirty="0">
                <a:solidFill>
                  <a:srgbClr val="FF0000"/>
                </a:solidFill>
              </a:rPr>
              <a:t>PROCEED TO THE NEXT STAGE (Technical)</a:t>
            </a:r>
          </a:p>
          <a:p>
            <a:endParaRPr lang="en-ZA" dirty="0"/>
          </a:p>
        </p:txBody>
      </p:sp>
    </p:spTree>
    <p:extLst>
      <p:ext uri="{BB962C8B-B14F-4D97-AF65-F5344CB8AC3E}">
        <p14:creationId xmlns:p14="http://schemas.microsoft.com/office/powerpoint/2010/main" val="1364940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5D66D-05ED-C385-9887-C0F37D64D42D}"/>
              </a:ext>
            </a:extLst>
          </p:cNvPr>
          <p:cNvSpPr>
            <a:spLocks noGrp="1"/>
          </p:cNvSpPr>
          <p:nvPr>
            <p:ph type="title"/>
          </p:nvPr>
        </p:nvSpPr>
        <p:spPr/>
        <p:txBody>
          <a:bodyPr/>
          <a:lstStyle/>
          <a:p>
            <a:r>
              <a:rPr lang="en-ZA" dirty="0"/>
              <a:t>E3302DXKZNOU  - </a:t>
            </a:r>
            <a:r>
              <a:rPr lang="en-US" dirty="0"/>
              <a:t>How the Tender Evaluation will Proceed</a:t>
            </a:r>
            <a:endParaRPr lang="en-ZA" dirty="0"/>
          </a:p>
        </p:txBody>
      </p:sp>
      <p:sp>
        <p:nvSpPr>
          <p:cNvPr id="3" name="Content Placeholder 2">
            <a:extLst>
              <a:ext uri="{FF2B5EF4-FFF2-40B4-BE49-F238E27FC236}">
                <a16:creationId xmlns:a16="http://schemas.microsoft.com/office/drawing/2014/main" id="{55D9ED5A-4C78-A1DF-356F-8F018C1BE0D3}"/>
              </a:ext>
            </a:extLst>
          </p:cNvPr>
          <p:cNvSpPr>
            <a:spLocks noGrp="1"/>
          </p:cNvSpPr>
          <p:nvPr>
            <p:ph idx="1"/>
          </p:nvPr>
        </p:nvSpPr>
        <p:spPr/>
        <p:txBody>
          <a:bodyPr/>
          <a:lstStyle/>
          <a:p>
            <a:r>
              <a:rPr lang="en-ZA" b="1" dirty="0"/>
              <a:t>                                                    </a:t>
            </a:r>
            <a:r>
              <a:rPr lang="en-ZA" sz="1800" b="1" u="sng" dirty="0"/>
              <a:t>STAGE 2 : FUNCTIONALITY EVALUATION </a:t>
            </a:r>
            <a:endParaRPr lang="en-ZA" sz="1800" u="sng" dirty="0"/>
          </a:p>
          <a:p>
            <a:endParaRPr lang="en-ZA" dirty="0"/>
          </a:p>
          <a:p>
            <a:pPr marL="0" indent="0">
              <a:spcBef>
                <a:spcPct val="0"/>
              </a:spcBef>
              <a:buFontTx/>
              <a:buNone/>
            </a:pPr>
            <a:r>
              <a:rPr lang="en-US" altLang="en-US" sz="2000" dirty="0"/>
              <a:t>It is to be noted that these requirements can be found in the Technical Folder – Folder 2 on the Eskom Tender Portal.</a:t>
            </a:r>
          </a:p>
          <a:p>
            <a:pPr marL="0" indent="0">
              <a:spcBef>
                <a:spcPct val="0"/>
              </a:spcBef>
              <a:buFontTx/>
              <a:buNone/>
            </a:pPr>
            <a:endParaRPr lang="en-US" altLang="en-US" sz="2000" dirty="0"/>
          </a:p>
          <a:p>
            <a:pPr marL="0" indent="0">
              <a:spcBef>
                <a:spcPct val="0"/>
              </a:spcBef>
              <a:buFontTx/>
              <a:buNone/>
            </a:pPr>
            <a:r>
              <a:rPr lang="en-US" altLang="en-US" sz="2000" dirty="0"/>
              <a:t>There is an 80% threshold required in order to be deemed compliant in terms of functionality to proceed to the next stage of the evaluation.</a:t>
            </a:r>
          </a:p>
          <a:p>
            <a:pPr marL="0" indent="0">
              <a:spcBef>
                <a:spcPct val="0"/>
              </a:spcBef>
              <a:buFontTx/>
              <a:buNone/>
            </a:pPr>
            <a:endParaRPr lang="en-US" altLang="en-US" sz="2000" dirty="0"/>
          </a:p>
          <a:p>
            <a:pPr marL="0" indent="0">
              <a:spcBef>
                <a:spcPct val="0"/>
              </a:spcBef>
              <a:buFontTx/>
              <a:buNone/>
            </a:pPr>
            <a:r>
              <a:rPr lang="en-US" altLang="en-US" sz="2000" dirty="0"/>
              <a:t>Tenderers who do not meet the threshold will be disqualified at this point and will not move on to the next stage of the evaluation.</a:t>
            </a:r>
          </a:p>
          <a:p>
            <a:endParaRPr lang="en-ZA" dirty="0"/>
          </a:p>
        </p:txBody>
      </p:sp>
    </p:spTree>
    <p:extLst>
      <p:ext uri="{BB962C8B-B14F-4D97-AF65-F5344CB8AC3E}">
        <p14:creationId xmlns:p14="http://schemas.microsoft.com/office/powerpoint/2010/main" val="1560888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88966-0B83-55EB-7AAA-6AB2B601963B}"/>
              </a:ext>
            </a:extLst>
          </p:cNvPr>
          <p:cNvSpPr>
            <a:spLocks noGrp="1"/>
          </p:cNvSpPr>
          <p:nvPr>
            <p:ph type="title"/>
          </p:nvPr>
        </p:nvSpPr>
        <p:spPr/>
        <p:txBody>
          <a:bodyPr/>
          <a:lstStyle/>
          <a:p>
            <a:r>
              <a:rPr lang="en-ZA" dirty="0"/>
              <a:t>E3302DXKZNOU  - </a:t>
            </a:r>
            <a:r>
              <a:rPr lang="en-US" dirty="0"/>
              <a:t>How the Tender Evaluation will Proceed</a:t>
            </a:r>
            <a:endParaRPr lang="en-ZA" dirty="0"/>
          </a:p>
        </p:txBody>
      </p:sp>
      <p:sp>
        <p:nvSpPr>
          <p:cNvPr id="3" name="Content Placeholder 2">
            <a:extLst>
              <a:ext uri="{FF2B5EF4-FFF2-40B4-BE49-F238E27FC236}">
                <a16:creationId xmlns:a16="http://schemas.microsoft.com/office/drawing/2014/main" id="{3BED9907-6D58-E7D0-2221-7F8F9EB81D4A}"/>
              </a:ext>
            </a:extLst>
          </p:cNvPr>
          <p:cNvSpPr>
            <a:spLocks noGrp="1"/>
          </p:cNvSpPr>
          <p:nvPr>
            <p:ph idx="1"/>
          </p:nvPr>
        </p:nvSpPr>
        <p:spPr/>
        <p:txBody>
          <a:bodyPr>
            <a:normAutofit/>
          </a:bodyPr>
          <a:lstStyle/>
          <a:p>
            <a:pPr marL="0" indent="0">
              <a:buNone/>
            </a:pPr>
            <a:r>
              <a:rPr lang="en-US" sz="3600" dirty="0">
                <a:solidFill>
                  <a:srgbClr val="FF0000"/>
                </a:solidFill>
              </a:rPr>
              <a:t>  </a:t>
            </a:r>
          </a:p>
          <a:p>
            <a:pPr marL="0" indent="0">
              <a:buNone/>
            </a:pPr>
            <a:endParaRPr lang="en-US" sz="3600" dirty="0">
              <a:solidFill>
                <a:srgbClr val="FF0000"/>
              </a:solidFill>
            </a:endParaRPr>
          </a:p>
          <a:p>
            <a:pPr marL="0" indent="0">
              <a:buNone/>
            </a:pPr>
            <a:r>
              <a:rPr lang="en-US" altLang="en-US" sz="3600" b="1" u="sng" dirty="0">
                <a:solidFill>
                  <a:srgbClr val="FF0000"/>
                </a:solidFill>
              </a:rPr>
              <a:t>ONLY COMPANIES THAT PASS ALL THE STAGE 2 REQUIREMENTS WILL PROCEED TO THE NEXT STAGE (EVALUATION OF RATES)</a:t>
            </a:r>
          </a:p>
          <a:p>
            <a:pPr marL="0" indent="0">
              <a:buNone/>
            </a:pPr>
            <a:endParaRPr lang="en-US" sz="3600" dirty="0">
              <a:solidFill>
                <a:srgbClr val="FF0000"/>
              </a:solidFill>
            </a:endParaRPr>
          </a:p>
        </p:txBody>
      </p:sp>
    </p:spTree>
    <p:extLst>
      <p:ext uri="{BB962C8B-B14F-4D97-AF65-F5344CB8AC3E}">
        <p14:creationId xmlns:p14="http://schemas.microsoft.com/office/powerpoint/2010/main" val="2479026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25402-505F-186A-54CC-7131AC23EFA3}"/>
              </a:ext>
            </a:extLst>
          </p:cNvPr>
          <p:cNvSpPr>
            <a:spLocks noGrp="1"/>
          </p:cNvSpPr>
          <p:nvPr>
            <p:ph type="title"/>
          </p:nvPr>
        </p:nvSpPr>
        <p:spPr/>
        <p:txBody>
          <a:bodyPr/>
          <a:lstStyle/>
          <a:p>
            <a:r>
              <a:rPr lang="en-ZA" dirty="0"/>
              <a:t>E3302DXKZNOU  - </a:t>
            </a:r>
            <a:r>
              <a:rPr lang="en-US" dirty="0"/>
              <a:t>How the Tender Evaluation will Proceed</a:t>
            </a:r>
            <a:endParaRPr lang="en-ZA" dirty="0"/>
          </a:p>
        </p:txBody>
      </p:sp>
      <p:sp>
        <p:nvSpPr>
          <p:cNvPr id="3" name="Content Placeholder 2">
            <a:extLst>
              <a:ext uri="{FF2B5EF4-FFF2-40B4-BE49-F238E27FC236}">
                <a16:creationId xmlns:a16="http://schemas.microsoft.com/office/drawing/2014/main" id="{E184B0C9-56D3-8B69-3569-99FA6FD3FE09}"/>
              </a:ext>
            </a:extLst>
          </p:cNvPr>
          <p:cNvSpPr>
            <a:spLocks noGrp="1"/>
          </p:cNvSpPr>
          <p:nvPr>
            <p:ph idx="1"/>
          </p:nvPr>
        </p:nvSpPr>
        <p:spPr/>
        <p:txBody>
          <a:bodyPr/>
          <a:lstStyle/>
          <a:p>
            <a:pPr marL="0" lvl="0" indent="0" eaLnBrk="0" fontAlgn="base" hangingPunct="0">
              <a:spcBef>
                <a:spcPct val="100000"/>
              </a:spcBef>
              <a:spcAft>
                <a:spcPct val="0"/>
              </a:spcAft>
              <a:buClr>
                <a:srgbClr val="8C7F6D"/>
              </a:buClr>
              <a:buNone/>
              <a:defRPr/>
            </a:pPr>
            <a:r>
              <a:rPr lang="en-US" altLang="en-US" sz="3600" b="1" u="sng" kern="0" dirty="0">
                <a:solidFill>
                  <a:schemeClr val="tx1"/>
                </a:solidFill>
                <a:cs typeface="Arial"/>
              </a:rPr>
              <a:t>STAGE 3 – EVALUATION OF RATES</a:t>
            </a:r>
          </a:p>
          <a:p>
            <a:pPr marL="266700" lvl="0" indent="-266700" eaLnBrk="0" fontAlgn="base" hangingPunct="0">
              <a:spcBef>
                <a:spcPct val="100000"/>
              </a:spcBef>
              <a:spcAft>
                <a:spcPct val="0"/>
              </a:spcAft>
              <a:buClr>
                <a:srgbClr val="8C7F6D"/>
              </a:buClr>
              <a:buFontTx/>
              <a:buChar char="•"/>
              <a:defRPr/>
            </a:pPr>
            <a:r>
              <a:rPr lang="en-ZA" sz="2000" kern="0" dirty="0">
                <a:solidFill>
                  <a:srgbClr val="003896"/>
                </a:solidFill>
                <a:ea typeface="Calibri" panose="020F0502020204030204" pitchFamily="34" charset="0"/>
                <a:cs typeface="Times New Roman" panose="02020603050405020304" pitchFamily="18" charset="0"/>
              </a:rPr>
              <a:t>The rates offered by Technically compliant tenderers will be evaluated </a:t>
            </a:r>
          </a:p>
          <a:p>
            <a:pPr marL="266700" lvl="0" indent="-266700" eaLnBrk="0" fontAlgn="base" hangingPunct="0">
              <a:spcBef>
                <a:spcPct val="100000"/>
              </a:spcBef>
              <a:spcAft>
                <a:spcPct val="0"/>
              </a:spcAft>
              <a:buClr>
                <a:srgbClr val="8C7F6D"/>
              </a:buClr>
              <a:buFontTx/>
              <a:buChar char="•"/>
              <a:defRPr/>
            </a:pPr>
            <a:r>
              <a:rPr lang="en-ZA" sz="2000" kern="0" dirty="0">
                <a:solidFill>
                  <a:srgbClr val="003896"/>
                </a:solidFill>
                <a:ea typeface="Calibri" panose="020F0502020204030204" pitchFamily="34" charset="0"/>
                <a:cs typeface="Times New Roman" panose="02020603050405020304" pitchFamily="18" charset="0"/>
              </a:rPr>
              <a:t>Tenderers will be ranked for price out of 80 Points</a:t>
            </a:r>
          </a:p>
          <a:p>
            <a:pPr marL="266700" lvl="0" indent="-266700" eaLnBrk="0" fontAlgn="base" hangingPunct="0">
              <a:spcBef>
                <a:spcPct val="100000"/>
              </a:spcBef>
              <a:spcAft>
                <a:spcPct val="0"/>
              </a:spcAft>
              <a:buClr>
                <a:srgbClr val="8C7F6D"/>
              </a:buClr>
              <a:buFontTx/>
              <a:buChar char="•"/>
              <a:defRPr/>
            </a:pPr>
            <a:r>
              <a:rPr lang="en-ZA" sz="2000" kern="0" dirty="0">
                <a:solidFill>
                  <a:srgbClr val="003896"/>
                </a:solidFill>
                <a:ea typeface="Calibri" panose="020F0502020204030204" pitchFamily="34" charset="0"/>
                <a:cs typeface="Times New Roman" panose="02020603050405020304" pitchFamily="18" charset="0"/>
              </a:rPr>
              <a:t>Every item of the BOQ must be priced.</a:t>
            </a:r>
          </a:p>
          <a:p>
            <a:pPr marL="266700" lvl="0" indent="-266700" eaLnBrk="0" fontAlgn="base" hangingPunct="0">
              <a:spcBef>
                <a:spcPct val="100000"/>
              </a:spcBef>
              <a:spcAft>
                <a:spcPct val="0"/>
              </a:spcAft>
              <a:buClr>
                <a:srgbClr val="8C7F6D"/>
              </a:buClr>
              <a:buFontTx/>
              <a:buChar char="•"/>
              <a:defRPr/>
            </a:pPr>
            <a:r>
              <a:rPr lang="en-ZA" sz="2000" kern="0" dirty="0">
                <a:solidFill>
                  <a:srgbClr val="003896"/>
                </a:solidFill>
                <a:ea typeface="Calibri" panose="020F0502020204030204" pitchFamily="34" charset="0"/>
                <a:cs typeface="Times New Roman" panose="02020603050405020304" pitchFamily="18" charset="0"/>
              </a:rPr>
              <a:t>Rates must be fair, reasonable and market related.</a:t>
            </a:r>
          </a:p>
          <a:p>
            <a:endParaRPr lang="en-ZA" dirty="0"/>
          </a:p>
        </p:txBody>
      </p:sp>
    </p:spTree>
    <p:extLst>
      <p:ext uri="{BB962C8B-B14F-4D97-AF65-F5344CB8AC3E}">
        <p14:creationId xmlns:p14="http://schemas.microsoft.com/office/powerpoint/2010/main" val="3209534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E104E-5F52-E0C6-35D2-89D00D813C9F}"/>
              </a:ext>
            </a:extLst>
          </p:cNvPr>
          <p:cNvSpPr>
            <a:spLocks noGrp="1"/>
          </p:cNvSpPr>
          <p:nvPr>
            <p:ph type="title"/>
          </p:nvPr>
        </p:nvSpPr>
        <p:spPr/>
        <p:txBody>
          <a:bodyPr/>
          <a:lstStyle/>
          <a:p>
            <a:r>
              <a:rPr lang="en-ZA" dirty="0"/>
              <a:t>E3302DXKZNOU  - </a:t>
            </a:r>
            <a:r>
              <a:rPr lang="en-US" dirty="0"/>
              <a:t>How the Tender Evaluation will Proceed</a:t>
            </a:r>
            <a:endParaRPr lang="en-ZA" dirty="0"/>
          </a:p>
        </p:txBody>
      </p:sp>
      <p:sp>
        <p:nvSpPr>
          <p:cNvPr id="3" name="Content Placeholder 2">
            <a:extLst>
              <a:ext uri="{FF2B5EF4-FFF2-40B4-BE49-F238E27FC236}">
                <a16:creationId xmlns:a16="http://schemas.microsoft.com/office/drawing/2014/main" id="{D1FC3BF4-E9AD-D0EB-3FB7-AD0B115C706D}"/>
              </a:ext>
            </a:extLst>
          </p:cNvPr>
          <p:cNvSpPr>
            <a:spLocks noGrp="1"/>
          </p:cNvSpPr>
          <p:nvPr>
            <p:ph idx="1"/>
          </p:nvPr>
        </p:nvSpPr>
        <p:spPr/>
        <p:txBody>
          <a:bodyPr/>
          <a:lstStyle/>
          <a:p>
            <a:r>
              <a:rPr lang="en-US" altLang="en-US" sz="2400" b="1" u="sng" dirty="0">
                <a:solidFill>
                  <a:schemeClr val="tx1"/>
                </a:solidFill>
              </a:rPr>
              <a:t>STAGE 4 : RANKING OF SUPPLIERS</a:t>
            </a:r>
          </a:p>
          <a:p>
            <a:pPr marL="0" indent="0">
              <a:buNone/>
            </a:pPr>
            <a:endParaRPr lang="en-US" altLang="en-US" sz="2400" b="1" u="sng" dirty="0">
              <a:solidFill>
                <a:schemeClr val="tx1"/>
              </a:solidFill>
            </a:endParaRPr>
          </a:p>
          <a:p>
            <a:pPr marL="0" indent="0">
              <a:buNone/>
            </a:pPr>
            <a:r>
              <a:rPr lang="en-ZA" sz="2000" b="1" u="sng" dirty="0"/>
              <a:t> </a:t>
            </a:r>
            <a:r>
              <a:rPr lang="en-ZA" sz="2400" b="1" u="sng" dirty="0">
                <a:solidFill>
                  <a:srgbClr val="FF0000"/>
                </a:solidFill>
              </a:rPr>
              <a:t>Evaluation of Specific Goals </a:t>
            </a:r>
            <a:endParaRPr lang="en-ZA" sz="2400" u="sng" dirty="0">
              <a:solidFill>
                <a:srgbClr val="FF0000"/>
              </a:solidFill>
            </a:endParaRPr>
          </a:p>
          <a:p>
            <a:r>
              <a:rPr lang="en-US" sz="2000" dirty="0"/>
              <a:t> Specific goals will be scored out of 20 points in accordance with PPPFA. </a:t>
            </a:r>
          </a:p>
          <a:p>
            <a:r>
              <a:rPr lang="en-US" sz="2000" dirty="0"/>
              <a:t>If a tenderer fails to meet Specific goals and submit proof, the tenderer will not be disqualified. However, be awarded 80 points for price and will score 0 points for Specific goals (out of 20) </a:t>
            </a:r>
          </a:p>
          <a:p>
            <a:r>
              <a:rPr lang="en-US" sz="2000" dirty="0"/>
              <a:t>Note: Failure on the part of the supplier to submit supporting documents/proof of specific goals for purposes of evaluation and scoring by tender closing will not result in disqualification (if tenderer is otherwise deemed to be responsive/acceptable in all other aspects). The tenderer will, however, be scored zero for Specific goals for purposes of PPPFA scoring and ranking. </a:t>
            </a:r>
          </a:p>
          <a:p>
            <a:r>
              <a:rPr lang="en-US" sz="2000" dirty="0"/>
              <a:t>Eskom will then add the score from Pricing and Specific goals together and rank the Tenderers from the highest to the lowest.</a:t>
            </a:r>
          </a:p>
          <a:p>
            <a:endParaRPr lang="en-ZA" dirty="0"/>
          </a:p>
        </p:txBody>
      </p:sp>
    </p:spTree>
    <p:extLst>
      <p:ext uri="{BB962C8B-B14F-4D97-AF65-F5344CB8AC3E}">
        <p14:creationId xmlns:p14="http://schemas.microsoft.com/office/powerpoint/2010/main" val="1845624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DB610-AFF3-B5DC-02AB-DC81D16BDCA9}"/>
              </a:ext>
            </a:extLst>
          </p:cNvPr>
          <p:cNvSpPr>
            <a:spLocks noGrp="1"/>
          </p:cNvSpPr>
          <p:nvPr>
            <p:ph type="title"/>
          </p:nvPr>
        </p:nvSpPr>
        <p:spPr/>
        <p:txBody>
          <a:bodyPr/>
          <a:lstStyle/>
          <a:p>
            <a:r>
              <a:rPr lang="en-ZA" dirty="0"/>
              <a:t>E3302DXKZNOU  - </a:t>
            </a:r>
            <a:r>
              <a:rPr lang="en-US" dirty="0"/>
              <a:t>How the Tender Evaluation will Proceed</a:t>
            </a:r>
            <a:endParaRPr lang="en-ZA" dirty="0"/>
          </a:p>
        </p:txBody>
      </p:sp>
      <p:sp>
        <p:nvSpPr>
          <p:cNvPr id="3" name="Content Placeholder 2">
            <a:extLst>
              <a:ext uri="{FF2B5EF4-FFF2-40B4-BE49-F238E27FC236}">
                <a16:creationId xmlns:a16="http://schemas.microsoft.com/office/drawing/2014/main" id="{2E3E71FE-0CD3-D92B-11CE-5085854E9FEC}"/>
              </a:ext>
            </a:extLst>
          </p:cNvPr>
          <p:cNvSpPr>
            <a:spLocks noGrp="1"/>
          </p:cNvSpPr>
          <p:nvPr>
            <p:ph idx="1"/>
          </p:nvPr>
        </p:nvSpPr>
        <p:spPr/>
        <p:txBody>
          <a:bodyPr/>
          <a:lstStyle/>
          <a:p>
            <a:endParaRPr lang="en-US" dirty="0"/>
          </a:p>
          <a:p>
            <a:endParaRPr lang="en-ZA" dirty="0"/>
          </a:p>
          <a:p>
            <a:endParaRPr lang="en-ZA" dirty="0"/>
          </a:p>
          <a:p>
            <a:pPr marL="0" indent="0" algn="ctr">
              <a:buFontTx/>
              <a:buNone/>
            </a:pPr>
            <a:r>
              <a:rPr lang="en-US" altLang="en-US" sz="2800" b="1" u="sng" dirty="0">
                <a:solidFill>
                  <a:srgbClr val="FF0000"/>
                </a:solidFill>
              </a:rPr>
              <a:t>ONLY THE TOP  RANKED COMPANIES WILL PROCEED TO THE NEXT STAGE: </a:t>
            </a:r>
          </a:p>
          <a:p>
            <a:pPr marL="0" lvl="0" indent="0" algn="ctr" eaLnBrk="0" fontAlgn="base" hangingPunct="0">
              <a:spcBef>
                <a:spcPts val="1200"/>
              </a:spcBef>
              <a:spcAft>
                <a:spcPct val="0"/>
              </a:spcAft>
              <a:buClr>
                <a:srgbClr val="8C7F6D"/>
              </a:buClr>
              <a:buNone/>
              <a:defRPr/>
            </a:pPr>
            <a:r>
              <a:rPr lang="en-US" altLang="en-US" sz="2800" b="1" u="sng" kern="0" dirty="0">
                <a:solidFill>
                  <a:srgbClr val="FF0000"/>
                </a:solidFill>
                <a:latin typeface="Arial"/>
                <a:cs typeface="Arial"/>
              </a:rPr>
              <a:t>STAGE 5  EVALUATION OF SAFETY, QUALITY  AND ENVIRONMENTAL</a:t>
            </a:r>
            <a:endParaRPr lang="en-ZA" dirty="0"/>
          </a:p>
        </p:txBody>
      </p:sp>
    </p:spTree>
    <p:extLst>
      <p:ext uri="{BB962C8B-B14F-4D97-AF65-F5344CB8AC3E}">
        <p14:creationId xmlns:p14="http://schemas.microsoft.com/office/powerpoint/2010/main" val="2443895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C0CDC-E83A-4D92-8068-995431498621}"/>
              </a:ext>
            </a:extLst>
          </p:cNvPr>
          <p:cNvSpPr>
            <a:spLocks noGrp="1"/>
          </p:cNvSpPr>
          <p:nvPr>
            <p:ph type="title"/>
          </p:nvPr>
        </p:nvSpPr>
        <p:spPr/>
        <p:txBody>
          <a:bodyPr/>
          <a:lstStyle/>
          <a:p>
            <a:r>
              <a:rPr lang="en-ZA" dirty="0"/>
              <a:t>E3302DXKZNOU  - </a:t>
            </a:r>
            <a:r>
              <a:rPr lang="en-US" dirty="0"/>
              <a:t>How the Tender Evaluation will Proceed</a:t>
            </a:r>
            <a:endParaRPr lang="en-ZA" dirty="0"/>
          </a:p>
        </p:txBody>
      </p:sp>
      <p:sp>
        <p:nvSpPr>
          <p:cNvPr id="3" name="Content Placeholder 2">
            <a:extLst>
              <a:ext uri="{FF2B5EF4-FFF2-40B4-BE49-F238E27FC236}">
                <a16:creationId xmlns:a16="http://schemas.microsoft.com/office/drawing/2014/main" id="{78F8835E-53DF-9523-2D0A-3BEDA2C07090}"/>
              </a:ext>
            </a:extLst>
          </p:cNvPr>
          <p:cNvSpPr>
            <a:spLocks noGrp="1"/>
          </p:cNvSpPr>
          <p:nvPr>
            <p:ph idx="1"/>
          </p:nvPr>
        </p:nvSpPr>
        <p:spPr/>
        <p:txBody>
          <a:bodyPr>
            <a:normAutofit fontScale="92500" lnSpcReduction="10000"/>
          </a:bodyPr>
          <a:lstStyle/>
          <a:p>
            <a:pPr marL="0" indent="0">
              <a:buNone/>
              <a:defRPr/>
            </a:pPr>
            <a:r>
              <a:rPr lang="en-US" sz="2400" b="1" u="sng" dirty="0">
                <a:solidFill>
                  <a:srgbClr val="FF0000"/>
                </a:solidFill>
              </a:rPr>
              <a:t>STAGE  5 EVALUATION OF SAFETY, QUALITY AND ENVIRONMENT</a:t>
            </a:r>
          </a:p>
          <a:p>
            <a:pPr marL="0" indent="0">
              <a:buNone/>
              <a:defRPr/>
            </a:pPr>
            <a:endParaRPr lang="en-US" sz="2400" dirty="0"/>
          </a:p>
          <a:p>
            <a:pPr marL="0" indent="0">
              <a:spcBef>
                <a:spcPts val="1200"/>
              </a:spcBef>
              <a:buNone/>
              <a:defRPr/>
            </a:pPr>
            <a:r>
              <a:rPr lang="en-US" altLang="en-US" sz="2200" dirty="0"/>
              <a:t>The contractual requirements stated in the tender are not required for scoring but are prerequisites for contract award. The contract will not be awarded until these requirements are met.</a:t>
            </a:r>
          </a:p>
          <a:p>
            <a:pPr marL="0" indent="0">
              <a:buNone/>
              <a:defRPr/>
            </a:pPr>
            <a:endParaRPr lang="en-US" sz="2400" dirty="0"/>
          </a:p>
          <a:p>
            <a:pPr>
              <a:defRPr/>
            </a:pPr>
            <a:r>
              <a:rPr lang="en-US" altLang="en-US" sz="2400" b="1" u="sng" dirty="0">
                <a:ea typeface="Calibri" panose="020F0502020204030204" pitchFamily="34" charset="0"/>
              </a:rPr>
              <a:t>TO BE PRESENTED BY THE RELEVANT LEADS</a:t>
            </a:r>
          </a:p>
          <a:p>
            <a:pPr marL="0" indent="0">
              <a:buNone/>
              <a:defRPr/>
            </a:pPr>
            <a:endParaRPr lang="en-ZA" altLang="en-US" sz="2400" u="sng" dirty="0">
              <a:ea typeface="Calibri" panose="020F0502020204030204" pitchFamily="34" charset="0"/>
            </a:endParaRPr>
          </a:p>
          <a:p>
            <a:pPr marL="0" indent="0">
              <a:buNone/>
              <a:defRPr/>
            </a:pPr>
            <a:r>
              <a:rPr lang="en-US" altLang="en-US" sz="2400" b="1" dirty="0">
                <a:ea typeface="Calibri" panose="020F0502020204030204" pitchFamily="34" charset="0"/>
              </a:rPr>
              <a:t>Contractual requirements entail the following sections:</a:t>
            </a:r>
          </a:p>
          <a:p>
            <a:pPr marL="0" indent="0">
              <a:buNone/>
              <a:defRPr/>
            </a:pPr>
            <a:endParaRPr lang="en-US" altLang="en-US" sz="2400" b="1" dirty="0">
              <a:ea typeface="Calibri" panose="020F0502020204030204" pitchFamily="34" charset="0"/>
            </a:endParaRPr>
          </a:p>
          <a:p>
            <a:pPr>
              <a:defRPr/>
            </a:pPr>
            <a:r>
              <a:rPr lang="en-US" sz="2400" dirty="0"/>
              <a:t>Safety Requirements;</a:t>
            </a:r>
            <a:endParaRPr lang="en-ZA" sz="2400" dirty="0"/>
          </a:p>
          <a:p>
            <a:pPr>
              <a:defRPr/>
            </a:pPr>
            <a:r>
              <a:rPr lang="en-US" sz="2400" dirty="0"/>
              <a:t>Environmental Requirements;</a:t>
            </a:r>
            <a:endParaRPr lang="en-ZA" sz="2400" dirty="0"/>
          </a:p>
          <a:p>
            <a:pPr>
              <a:defRPr/>
            </a:pPr>
            <a:r>
              <a:rPr lang="en-US" sz="2400" dirty="0"/>
              <a:t>Quality Requirements; and</a:t>
            </a:r>
          </a:p>
          <a:p>
            <a:pPr>
              <a:defRPr/>
            </a:pPr>
            <a:endParaRPr lang="en-US" sz="2400" dirty="0"/>
          </a:p>
          <a:p>
            <a:pPr>
              <a:defRPr/>
            </a:pPr>
            <a:endParaRPr lang="en-US" sz="2400" dirty="0"/>
          </a:p>
          <a:p>
            <a:endParaRPr lang="en-ZA" dirty="0"/>
          </a:p>
        </p:txBody>
      </p:sp>
    </p:spTree>
    <p:extLst>
      <p:ext uri="{BB962C8B-B14F-4D97-AF65-F5344CB8AC3E}">
        <p14:creationId xmlns:p14="http://schemas.microsoft.com/office/powerpoint/2010/main" val="1868466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78021-48C7-5AA0-3E32-89E3E7F175E9}"/>
              </a:ext>
            </a:extLst>
          </p:cNvPr>
          <p:cNvSpPr>
            <a:spLocks noGrp="1"/>
          </p:cNvSpPr>
          <p:nvPr>
            <p:ph type="title"/>
          </p:nvPr>
        </p:nvSpPr>
        <p:spPr/>
        <p:txBody>
          <a:bodyPr/>
          <a:lstStyle/>
          <a:p>
            <a:r>
              <a:rPr lang="en-ZA" dirty="0"/>
              <a:t>E3302DXKZNOU  - </a:t>
            </a:r>
            <a:r>
              <a:rPr lang="en-US" dirty="0"/>
              <a:t>How the Tender Evaluation will Proceed</a:t>
            </a:r>
            <a:endParaRPr lang="en-ZA" dirty="0"/>
          </a:p>
        </p:txBody>
      </p:sp>
      <p:sp>
        <p:nvSpPr>
          <p:cNvPr id="3" name="Content Placeholder 2">
            <a:extLst>
              <a:ext uri="{FF2B5EF4-FFF2-40B4-BE49-F238E27FC236}">
                <a16:creationId xmlns:a16="http://schemas.microsoft.com/office/drawing/2014/main" id="{54FD02F8-8B06-ABA7-D531-90A0520774C2}"/>
              </a:ext>
            </a:extLst>
          </p:cNvPr>
          <p:cNvSpPr>
            <a:spLocks noGrp="1"/>
          </p:cNvSpPr>
          <p:nvPr>
            <p:ph idx="1"/>
          </p:nvPr>
        </p:nvSpPr>
        <p:spPr/>
        <p:txBody>
          <a:bodyPr/>
          <a:lstStyle/>
          <a:p>
            <a:endParaRPr lang="en-US" dirty="0"/>
          </a:p>
          <a:p>
            <a:pPr marL="0" indent="0">
              <a:buFontTx/>
              <a:buNone/>
              <a:defRPr/>
            </a:pPr>
            <a:r>
              <a:rPr lang="en-US" altLang="en-US" sz="2000" b="1" u="sng" dirty="0"/>
              <a:t>THIS IS VERY IMPORTANT TO NOTE:</a:t>
            </a:r>
          </a:p>
          <a:p>
            <a:pPr marL="0" indent="0">
              <a:buFontTx/>
              <a:buNone/>
              <a:defRPr/>
            </a:pPr>
            <a:endParaRPr lang="en-US" sz="2000" b="1" u="sng" dirty="0">
              <a:ea typeface="Calibri" panose="020F0502020204030204" pitchFamily="34" charset="0"/>
              <a:cs typeface="Times New Roman" panose="02020603050405020304" pitchFamily="18" charset="0"/>
            </a:endParaRPr>
          </a:p>
          <a:p>
            <a:pPr algn="just"/>
            <a:r>
              <a:rPr lang="en-US" altLang="en-US" sz="2000" kern="0" dirty="0">
                <a:solidFill>
                  <a:srgbClr val="003896"/>
                </a:solidFill>
                <a:cs typeface="Arial"/>
              </a:rPr>
              <a:t>The top ranked Tenderers identified in terms of the 80/20 preferential point scoring will be evaluated for SHEQ. </a:t>
            </a:r>
          </a:p>
          <a:p>
            <a:pPr algn="just"/>
            <a:r>
              <a:rPr lang="en-ZA" sz="2000" kern="0" dirty="0">
                <a:solidFill>
                  <a:srgbClr val="003896"/>
                </a:solidFill>
                <a:ea typeface="Calibri" panose="020F0502020204030204" pitchFamily="34" charset="0"/>
                <a:cs typeface="Arial"/>
              </a:rPr>
              <a:t>Should contractors not pass the initial evaluation they will be advised of their shortcomings and have 7 days in which to correct their shortcomings. Failure to correct the shortcomings within the stipulated time period will result in the contractor being deemed </a:t>
            </a:r>
            <a:r>
              <a:rPr lang="en-ZA" sz="2000" kern="0" dirty="0">
                <a:solidFill>
                  <a:srgbClr val="003896"/>
                </a:solidFill>
                <a:ea typeface="Calibri" panose="020F0502020204030204" pitchFamily="34" charset="0"/>
                <a:cs typeface="Times New Roman" panose="02020603050405020304" pitchFamily="18" charset="0"/>
              </a:rPr>
              <a:t>unacceptable in terms of their contractual requirements and will not be considered for the contract.</a:t>
            </a:r>
            <a:r>
              <a:rPr lang="en-ZA" sz="2000" dirty="0">
                <a:solidFill>
                  <a:srgbClr val="000000"/>
                </a:solidFill>
              </a:rPr>
              <a:t>	</a:t>
            </a:r>
          </a:p>
          <a:p>
            <a:pPr marL="0" indent="0" algn="just">
              <a:spcBef>
                <a:spcPct val="0"/>
              </a:spcBef>
              <a:buFontTx/>
              <a:buNone/>
              <a:defRPr/>
            </a:pPr>
            <a:endParaRPr lang="en-US" altLang="en-US" sz="2000" dirty="0"/>
          </a:p>
          <a:p>
            <a:pPr algn="just">
              <a:spcBef>
                <a:spcPct val="0"/>
              </a:spcBef>
              <a:defRPr/>
            </a:pPr>
            <a:r>
              <a:rPr lang="en-US" altLang="en-US" sz="2000" b="1" dirty="0">
                <a:solidFill>
                  <a:srgbClr val="FF0000"/>
                </a:solidFill>
              </a:rPr>
              <a:t>It is important to submit the SHEQ criteria at Tender Closing and try and get your SHEQ criteria 100% compliant upfront.                              </a:t>
            </a:r>
            <a:endParaRPr lang="en-US" altLang="en-US" sz="2000" b="1" u="sng" dirty="0">
              <a:solidFill>
                <a:srgbClr val="FF0000"/>
              </a:solidFill>
            </a:endParaRPr>
          </a:p>
          <a:p>
            <a:endParaRPr lang="en-ZA" dirty="0"/>
          </a:p>
        </p:txBody>
      </p:sp>
    </p:spTree>
    <p:extLst>
      <p:ext uri="{BB962C8B-B14F-4D97-AF65-F5344CB8AC3E}">
        <p14:creationId xmlns:p14="http://schemas.microsoft.com/office/powerpoint/2010/main" val="3538994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E8B2F-A69E-0B9E-4DD7-ECDEAFCD4F7E}"/>
              </a:ext>
            </a:extLst>
          </p:cNvPr>
          <p:cNvSpPr>
            <a:spLocks noGrp="1"/>
          </p:cNvSpPr>
          <p:nvPr>
            <p:ph type="title"/>
          </p:nvPr>
        </p:nvSpPr>
        <p:spPr/>
        <p:txBody>
          <a:bodyPr/>
          <a:lstStyle/>
          <a:p>
            <a:r>
              <a:rPr lang="en-ZA" dirty="0"/>
              <a:t>E3302DXKZNOU  - </a:t>
            </a:r>
            <a:r>
              <a:rPr lang="en-US" dirty="0"/>
              <a:t>Final Stage</a:t>
            </a:r>
            <a:endParaRPr lang="en-ZA" dirty="0"/>
          </a:p>
        </p:txBody>
      </p:sp>
      <p:sp>
        <p:nvSpPr>
          <p:cNvPr id="3" name="Content Placeholder 2">
            <a:extLst>
              <a:ext uri="{FF2B5EF4-FFF2-40B4-BE49-F238E27FC236}">
                <a16:creationId xmlns:a16="http://schemas.microsoft.com/office/drawing/2014/main" id="{53599DAD-53B7-C3C6-79E1-88C1774EB4A8}"/>
              </a:ext>
            </a:extLst>
          </p:cNvPr>
          <p:cNvSpPr>
            <a:spLocks noGrp="1"/>
          </p:cNvSpPr>
          <p:nvPr>
            <p:ph idx="1"/>
          </p:nvPr>
        </p:nvSpPr>
        <p:spPr/>
        <p:txBody>
          <a:bodyPr/>
          <a:lstStyle/>
          <a:p>
            <a:pPr algn="just">
              <a:lnSpc>
                <a:spcPct val="115000"/>
              </a:lnSpc>
              <a:spcAft>
                <a:spcPts val="1000"/>
              </a:spcAft>
            </a:pPr>
            <a:r>
              <a:rPr lang="en-ZA" sz="2000" dirty="0">
                <a:ea typeface="Calibri" panose="020F0502020204030204" pitchFamily="34" charset="0"/>
                <a:cs typeface="Times New Roman" panose="02020603050405020304" pitchFamily="18" charset="0"/>
              </a:rPr>
              <a:t>Once all evaluations are completed, the results will be finalised only the top ranked tenderers will be identified and recommendation will be submitted to the  Procurement Tender Committee for approval.</a:t>
            </a:r>
          </a:p>
          <a:p>
            <a:pPr algn="just">
              <a:lnSpc>
                <a:spcPct val="115000"/>
              </a:lnSpc>
              <a:spcAft>
                <a:spcPts val="1000"/>
              </a:spcAft>
            </a:pPr>
            <a:r>
              <a:rPr lang="en-US" sz="2000" dirty="0">
                <a:ea typeface="Calibri" panose="020F0502020204030204" pitchFamily="34" charset="0"/>
              </a:rPr>
              <a:t>Once approval has been obtained the rates will be proposed to the tenderers, if the rates are accepted, the contracts will be concluded and in the event that the rates are not accepted the reasons for non-acceptance will be solicited and presented to the DAA and based on the reasons provided a feedback will be presented to DAA and a revised mandate will be requested in order to enter into negotiations with the tenderers</a:t>
            </a:r>
            <a:endParaRPr lang="en-ZA" sz="2000" dirty="0"/>
          </a:p>
          <a:p>
            <a:endParaRPr lang="en-ZA" dirty="0"/>
          </a:p>
        </p:txBody>
      </p:sp>
    </p:spTree>
    <p:extLst>
      <p:ext uri="{BB962C8B-B14F-4D97-AF65-F5344CB8AC3E}">
        <p14:creationId xmlns:p14="http://schemas.microsoft.com/office/powerpoint/2010/main" val="2401273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060F2-BBFF-B899-CB1F-4835266E0F47}"/>
              </a:ext>
            </a:extLst>
          </p:cNvPr>
          <p:cNvSpPr>
            <a:spLocks noGrp="1"/>
          </p:cNvSpPr>
          <p:nvPr>
            <p:ph type="title"/>
          </p:nvPr>
        </p:nvSpPr>
        <p:spPr/>
        <p:txBody>
          <a:bodyPr/>
          <a:lstStyle/>
          <a:p>
            <a:r>
              <a:rPr lang="en-US" altLang="en-US" b="1" dirty="0"/>
              <a:t> Agenda</a:t>
            </a:r>
            <a:endParaRPr lang="en-ZA" dirty="0"/>
          </a:p>
        </p:txBody>
      </p:sp>
      <p:sp>
        <p:nvSpPr>
          <p:cNvPr id="7" name="Content Placeholder 6">
            <a:extLst>
              <a:ext uri="{FF2B5EF4-FFF2-40B4-BE49-F238E27FC236}">
                <a16:creationId xmlns:a16="http://schemas.microsoft.com/office/drawing/2014/main" id="{E47862A1-119A-ABBE-A32A-309D2C685E09}"/>
              </a:ext>
            </a:extLst>
          </p:cNvPr>
          <p:cNvSpPr>
            <a:spLocks noGrp="1"/>
          </p:cNvSpPr>
          <p:nvPr>
            <p:ph idx="1"/>
          </p:nvPr>
        </p:nvSpPr>
        <p:spPr/>
        <p:txBody>
          <a:bodyPr/>
          <a:lstStyle/>
          <a:p>
            <a:pPr marL="0" indent="0">
              <a:buNone/>
            </a:pPr>
            <a:endParaRPr lang="en-US" dirty="0"/>
          </a:p>
          <a:p>
            <a:pPr marL="0" indent="0">
              <a:buNone/>
            </a:pPr>
            <a:endParaRPr lang="en-ZA" dirty="0"/>
          </a:p>
        </p:txBody>
      </p:sp>
      <p:graphicFrame>
        <p:nvGraphicFramePr>
          <p:cNvPr id="3" name="Table 2">
            <a:extLst>
              <a:ext uri="{FF2B5EF4-FFF2-40B4-BE49-F238E27FC236}">
                <a16:creationId xmlns:a16="http://schemas.microsoft.com/office/drawing/2014/main" id="{5CDE7148-5497-73F1-6517-6133817D3886}"/>
              </a:ext>
            </a:extLst>
          </p:cNvPr>
          <p:cNvGraphicFramePr>
            <a:graphicFrameLocks noGrp="1"/>
          </p:cNvGraphicFramePr>
          <p:nvPr>
            <p:extLst>
              <p:ext uri="{D42A27DB-BD31-4B8C-83A1-F6EECF244321}">
                <p14:modId xmlns:p14="http://schemas.microsoft.com/office/powerpoint/2010/main" val="1986068896"/>
              </p:ext>
            </p:extLst>
          </p:nvPr>
        </p:nvGraphicFramePr>
        <p:xfrm>
          <a:off x="2105892" y="1690255"/>
          <a:ext cx="7767566" cy="5001080"/>
        </p:xfrm>
        <a:graphic>
          <a:graphicData uri="http://schemas.openxmlformats.org/drawingml/2006/table">
            <a:tbl>
              <a:tblPr firstRow="1" bandRow="1">
                <a:tableStyleId>{5C22544A-7EE6-4342-B048-85BDC9FD1C3A}</a:tableStyleId>
              </a:tblPr>
              <a:tblGrid>
                <a:gridCol w="3772556">
                  <a:extLst>
                    <a:ext uri="{9D8B030D-6E8A-4147-A177-3AD203B41FA5}">
                      <a16:colId xmlns:a16="http://schemas.microsoft.com/office/drawing/2014/main" val="3482276606"/>
                    </a:ext>
                  </a:extLst>
                </a:gridCol>
                <a:gridCol w="3995010">
                  <a:extLst>
                    <a:ext uri="{9D8B030D-6E8A-4147-A177-3AD203B41FA5}">
                      <a16:colId xmlns:a16="http://schemas.microsoft.com/office/drawing/2014/main" val="4234434687"/>
                    </a:ext>
                  </a:extLst>
                </a:gridCol>
              </a:tblGrid>
              <a:tr h="500108">
                <a:tc>
                  <a:txBody>
                    <a:bodyPr/>
                    <a:lstStyle/>
                    <a:p>
                      <a:pPr>
                        <a:lnSpc>
                          <a:spcPct val="107000"/>
                        </a:lnSpc>
                        <a:buNone/>
                      </a:pPr>
                      <a:endParaRPr lang="en-ZA" sz="1100" kern="100">
                        <a:effectLst/>
                        <a:latin typeface="Aptos" panose="020B0004020202020204" pitchFamily="34" charset="0"/>
                      </a:endParaRPr>
                    </a:p>
                  </a:txBody>
                  <a:tcPr/>
                </a:tc>
                <a:tc>
                  <a:txBody>
                    <a:bodyPr/>
                    <a:lstStyle/>
                    <a:p>
                      <a:pPr>
                        <a:lnSpc>
                          <a:spcPct val="107000"/>
                        </a:lnSpc>
                        <a:buNone/>
                      </a:pPr>
                      <a:endParaRPr lang="en-ZA" sz="1100" kern="100">
                        <a:effectLst/>
                        <a:latin typeface="Aptos" panose="020B0004020202020204" pitchFamily="34" charset="0"/>
                      </a:endParaRPr>
                    </a:p>
                  </a:txBody>
                  <a:tcPr/>
                </a:tc>
                <a:extLst>
                  <a:ext uri="{0D108BD9-81ED-4DB2-BD59-A6C34878D82A}">
                    <a16:rowId xmlns:a16="http://schemas.microsoft.com/office/drawing/2014/main" val="748515232"/>
                  </a:ext>
                </a:extLst>
              </a:tr>
              <a:tr h="500108">
                <a:tc>
                  <a:txBody>
                    <a:bodyPr/>
                    <a:lstStyle/>
                    <a:p>
                      <a:pPr>
                        <a:lnSpc>
                          <a:spcPct val="107000"/>
                        </a:lnSpc>
                        <a:spcAft>
                          <a:spcPts val="800"/>
                        </a:spcAft>
                        <a:buNone/>
                      </a:pPr>
                      <a:r>
                        <a:rPr lang="en-US" sz="1600" kern="100" dirty="0">
                          <a:effectLst/>
                        </a:rPr>
                        <a:t>Welcome</a:t>
                      </a:r>
                      <a:endParaRPr lang="en-Z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a:tc>
                <a:tc>
                  <a:txBody>
                    <a:bodyPr/>
                    <a:lstStyle/>
                    <a:p>
                      <a:pPr>
                        <a:lnSpc>
                          <a:spcPct val="107000"/>
                        </a:lnSpc>
                        <a:spcAft>
                          <a:spcPts val="800"/>
                        </a:spcAft>
                        <a:buNone/>
                      </a:pPr>
                      <a:r>
                        <a:rPr lang="en-US" sz="1600" kern="100">
                          <a:effectLst/>
                        </a:rPr>
                        <a:t>Seela Pillay</a:t>
                      </a:r>
                      <a:endParaRPr lang="en-ZA" sz="1600" kern="100">
                        <a:effectLst/>
                        <a:latin typeface="Aptos" panose="020B0004020202020204" pitchFamily="34" charset="0"/>
                        <a:ea typeface="Aptos" panose="020B0004020202020204" pitchFamily="34" charset="0"/>
                        <a:cs typeface="Times New Roman" panose="02020603050405020304" pitchFamily="18" charset="0"/>
                      </a:endParaRPr>
                    </a:p>
                  </a:txBody>
                  <a:tcPr/>
                </a:tc>
                <a:extLst>
                  <a:ext uri="{0D108BD9-81ED-4DB2-BD59-A6C34878D82A}">
                    <a16:rowId xmlns:a16="http://schemas.microsoft.com/office/drawing/2014/main" val="2668093303"/>
                  </a:ext>
                </a:extLst>
              </a:tr>
              <a:tr h="500108">
                <a:tc>
                  <a:txBody>
                    <a:bodyPr/>
                    <a:lstStyle/>
                    <a:p>
                      <a:pPr>
                        <a:lnSpc>
                          <a:spcPct val="107000"/>
                        </a:lnSpc>
                        <a:spcAft>
                          <a:spcPts val="800"/>
                        </a:spcAft>
                        <a:buNone/>
                      </a:pPr>
                      <a:r>
                        <a:rPr lang="en-US" sz="1600" kern="100" dirty="0">
                          <a:effectLst/>
                        </a:rPr>
                        <a:t>Safety </a:t>
                      </a:r>
                      <a:endParaRPr lang="en-Z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a:tc>
                <a:tc>
                  <a:txBody>
                    <a:bodyPr/>
                    <a:lstStyle/>
                    <a:p>
                      <a:pPr>
                        <a:lnSpc>
                          <a:spcPct val="107000"/>
                        </a:lnSpc>
                        <a:spcAft>
                          <a:spcPts val="800"/>
                        </a:spcAft>
                        <a:buNone/>
                      </a:pPr>
                      <a:r>
                        <a:rPr lang="en-ZA" sz="1600" kern="100">
                          <a:effectLst/>
                        </a:rPr>
                        <a:t>Seela Pillay</a:t>
                      </a:r>
                      <a:endParaRPr lang="en-ZA" sz="1600" kern="100">
                        <a:effectLst/>
                        <a:latin typeface="Aptos" panose="020B0004020202020204" pitchFamily="34" charset="0"/>
                        <a:ea typeface="Aptos" panose="020B0004020202020204" pitchFamily="34" charset="0"/>
                        <a:cs typeface="Times New Roman" panose="02020603050405020304" pitchFamily="18" charset="0"/>
                      </a:endParaRPr>
                    </a:p>
                  </a:txBody>
                  <a:tcPr/>
                </a:tc>
                <a:extLst>
                  <a:ext uri="{0D108BD9-81ED-4DB2-BD59-A6C34878D82A}">
                    <a16:rowId xmlns:a16="http://schemas.microsoft.com/office/drawing/2014/main" val="3782604721"/>
                  </a:ext>
                </a:extLst>
              </a:tr>
              <a:tr h="500108">
                <a:tc>
                  <a:txBody>
                    <a:bodyPr/>
                    <a:lstStyle/>
                    <a:p>
                      <a:pPr>
                        <a:lnSpc>
                          <a:spcPct val="107000"/>
                        </a:lnSpc>
                        <a:spcAft>
                          <a:spcPts val="800"/>
                        </a:spcAft>
                        <a:buNone/>
                      </a:pPr>
                      <a:r>
                        <a:rPr lang="en-US" sz="1600" kern="100">
                          <a:effectLst/>
                        </a:rPr>
                        <a:t>Commercial</a:t>
                      </a:r>
                      <a:endParaRPr lang="en-ZA" sz="1600" kern="100">
                        <a:effectLst/>
                        <a:latin typeface="Aptos" panose="020B0004020202020204" pitchFamily="34" charset="0"/>
                        <a:ea typeface="Aptos" panose="020B0004020202020204" pitchFamily="34" charset="0"/>
                        <a:cs typeface="Times New Roman" panose="02020603050405020304" pitchFamily="18" charset="0"/>
                      </a:endParaRPr>
                    </a:p>
                  </a:txBody>
                  <a:tcPr/>
                </a:tc>
                <a:tc>
                  <a:txBody>
                    <a:bodyPr/>
                    <a:lstStyle/>
                    <a:p>
                      <a:pPr>
                        <a:lnSpc>
                          <a:spcPct val="107000"/>
                        </a:lnSpc>
                        <a:spcAft>
                          <a:spcPts val="800"/>
                        </a:spcAft>
                        <a:buNone/>
                      </a:pPr>
                      <a:r>
                        <a:rPr lang="en-US" sz="1600" kern="100">
                          <a:effectLst/>
                        </a:rPr>
                        <a:t>Seela Pillay</a:t>
                      </a:r>
                      <a:endParaRPr lang="en-ZA" sz="1600" kern="100">
                        <a:effectLst/>
                        <a:latin typeface="Aptos" panose="020B0004020202020204" pitchFamily="34" charset="0"/>
                        <a:ea typeface="Aptos" panose="020B0004020202020204" pitchFamily="34" charset="0"/>
                        <a:cs typeface="Times New Roman" panose="02020603050405020304" pitchFamily="18" charset="0"/>
                      </a:endParaRPr>
                    </a:p>
                  </a:txBody>
                  <a:tcPr/>
                </a:tc>
                <a:extLst>
                  <a:ext uri="{0D108BD9-81ED-4DB2-BD59-A6C34878D82A}">
                    <a16:rowId xmlns:a16="http://schemas.microsoft.com/office/drawing/2014/main" val="808927096"/>
                  </a:ext>
                </a:extLst>
              </a:tr>
              <a:tr h="500108">
                <a:tc>
                  <a:txBody>
                    <a:bodyPr/>
                    <a:lstStyle/>
                    <a:p>
                      <a:pPr>
                        <a:lnSpc>
                          <a:spcPct val="107000"/>
                        </a:lnSpc>
                        <a:spcAft>
                          <a:spcPts val="800"/>
                        </a:spcAft>
                        <a:buNone/>
                      </a:pPr>
                      <a:r>
                        <a:rPr lang="en-US" sz="1600" kern="100" dirty="0">
                          <a:effectLst/>
                        </a:rPr>
                        <a:t>Technical</a:t>
                      </a:r>
                      <a:endParaRPr lang="en-Z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a:tc>
                <a:tc>
                  <a:txBody>
                    <a:bodyPr/>
                    <a:lstStyle/>
                    <a:p>
                      <a:pPr>
                        <a:lnSpc>
                          <a:spcPct val="107000"/>
                        </a:lnSpc>
                        <a:spcAft>
                          <a:spcPts val="800"/>
                        </a:spcAft>
                        <a:buNone/>
                      </a:pPr>
                      <a:r>
                        <a:rPr lang="en-US" sz="1600" kern="100" dirty="0">
                          <a:effectLst/>
                        </a:rPr>
                        <a:t>Lwazi Nzama</a:t>
                      </a:r>
                      <a:endParaRPr lang="en-Z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a:tc>
                <a:extLst>
                  <a:ext uri="{0D108BD9-81ED-4DB2-BD59-A6C34878D82A}">
                    <a16:rowId xmlns:a16="http://schemas.microsoft.com/office/drawing/2014/main" val="2899246612"/>
                  </a:ext>
                </a:extLst>
              </a:tr>
              <a:tr h="500108">
                <a:tc>
                  <a:txBody>
                    <a:bodyPr/>
                    <a:lstStyle/>
                    <a:p>
                      <a:pPr>
                        <a:lnSpc>
                          <a:spcPct val="107000"/>
                        </a:lnSpc>
                        <a:spcAft>
                          <a:spcPts val="800"/>
                        </a:spcAft>
                        <a:buNone/>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Environment</a:t>
                      </a:r>
                      <a:endParaRPr lang="en-Z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a:tc>
                <a:tc>
                  <a:txBody>
                    <a:bodyPr/>
                    <a:lstStyle/>
                    <a:p>
                      <a:pPr>
                        <a:lnSpc>
                          <a:spcPct val="107000"/>
                        </a:lnSpc>
                        <a:spcAft>
                          <a:spcPts val="800"/>
                        </a:spcAft>
                        <a:buNone/>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Benito Williams</a:t>
                      </a:r>
                      <a:endParaRPr lang="en-Z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a:tc>
                <a:extLst>
                  <a:ext uri="{0D108BD9-81ED-4DB2-BD59-A6C34878D82A}">
                    <a16:rowId xmlns:a16="http://schemas.microsoft.com/office/drawing/2014/main" val="2388877232"/>
                  </a:ext>
                </a:extLst>
              </a:tr>
              <a:tr h="500108">
                <a:tc>
                  <a:txBody>
                    <a:bodyPr/>
                    <a:lstStyle/>
                    <a:p>
                      <a:pPr>
                        <a:lnSpc>
                          <a:spcPct val="107000"/>
                        </a:lnSpc>
                        <a:spcAft>
                          <a:spcPts val="800"/>
                        </a:spcAft>
                        <a:buNone/>
                      </a:pPr>
                      <a:r>
                        <a:rPr lang="en-US" sz="1600" kern="100" dirty="0">
                          <a:effectLst/>
                        </a:rPr>
                        <a:t>Safety</a:t>
                      </a:r>
                      <a:endParaRPr lang="en-Z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a:tc>
                <a:tc>
                  <a:txBody>
                    <a:bodyPr/>
                    <a:lstStyle/>
                    <a:p>
                      <a:pPr>
                        <a:lnSpc>
                          <a:spcPct val="107000"/>
                        </a:lnSpc>
                        <a:spcAft>
                          <a:spcPts val="800"/>
                        </a:spcAft>
                        <a:buNone/>
                      </a:pPr>
                      <a:r>
                        <a:rPr lang="en-US" sz="1600" kern="100">
                          <a:effectLst/>
                        </a:rPr>
                        <a:t>Mxolisi Xaba</a:t>
                      </a:r>
                      <a:endParaRPr lang="en-ZA" sz="1600" kern="100">
                        <a:effectLst/>
                        <a:latin typeface="Aptos" panose="020B0004020202020204" pitchFamily="34" charset="0"/>
                        <a:ea typeface="Aptos" panose="020B0004020202020204" pitchFamily="34" charset="0"/>
                        <a:cs typeface="Times New Roman" panose="02020603050405020304" pitchFamily="18" charset="0"/>
                      </a:endParaRPr>
                    </a:p>
                  </a:txBody>
                  <a:tcPr/>
                </a:tc>
                <a:extLst>
                  <a:ext uri="{0D108BD9-81ED-4DB2-BD59-A6C34878D82A}">
                    <a16:rowId xmlns:a16="http://schemas.microsoft.com/office/drawing/2014/main" val="3079601064"/>
                  </a:ext>
                </a:extLst>
              </a:tr>
              <a:tr h="500108">
                <a:tc>
                  <a:txBody>
                    <a:bodyPr/>
                    <a:lstStyle/>
                    <a:p>
                      <a:pPr>
                        <a:lnSpc>
                          <a:spcPct val="107000"/>
                        </a:lnSpc>
                        <a:spcAft>
                          <a:spcPts val="800"/>
                        </a:spcAft>
                        <a:buNone/>
                      </a:pPr>
                      <a:r>
                        <a:rPr lang="en-US" sz="1600" kern="100">
                          <a:effectLst/>
                        </a:rPr>
                        <a:t>SDL&amp;I</a:t>
                      </a:r>
                      <a:endParaRPr lang="en-ZA" sz="1600" kern="100">
                        <a:effectLst/>
                        <a:latin typeface="Aptos" panose="020B0004020202020204" pitchFamily="34" charset="0"/>
                        <a:ea typeface="Aptos" panose="020B0004020202020204" pitchFamily="34" charset="0"/>
                        <a:cs typeface="Times New Roman" panose="02020603050405020304" pitchFamily="18" charset="0"/>
                      </a:endParaRPr>
                    </a:p>
                  </a:txBody>
                  <a:tcPr/>
                </a:tc>
                <a:tc>
                  <a:txBody>
                    <a:bodyPr/>
                    <a:lstStyle/>
                    <a:p>
                      <a:pPr>
                        <a:lnSpc>
                          <a:spcPct val="107000"/>
                        </a:lnSpc>
                        <a:spcAft>
                          <a:spcPts val="800"/>
                        </a:spcAft>
                        <a:buNone/>
                      </a:pPr>
                      <a:r>
                        <a:rPr lang="en-US" sz="1600" kern="100">
                          <a:effectLst/>
                        </a:rPr>
                        <a:t>Derna Edmund/ Gwen Alexander</a:t>
                      </a:r>
                      <a:endParaRPr lang="en-ZA" sz="1600" kern="100">
                        <a:effectLst/>
                        <a:latin typeface="Aptos" panose="020B0004020202020204" pitchFamily="34" charset="0"/>
                        <a:ea typeface="Aptos" panose="020B0004020202020204" pitchFamily="34" charset="0"/>
                        <a:cs typeface="Times New Roman" panose="02020603050405020304" pitchFamily="18" charset="0"/>
                      </a:endParaRPr>
                    </a:p>
                  </a:txBody>
                  <a:tcPr/>
                </a:tc>
                <a:extLst>
                  <a:ext uri="{0D108BD9-81ED-4DB2-BD59-A6C34878D82A}">
                    <a16:rowId xmlns:a16="http://schemas.microsoft.com/office/drawing/2014/main" val="1743105486"/>
                  </a:ext>
                </a:extLst>
              </a:tr>
              <a:tr h="500108">
                <a:tc>
                  <a:txBody>
                    <a:bodyPr/>
                    <a:lstStyle/>
                    <a:p>
                      <a:pPr>
                        <a:lnSpc>
                          <a:spcPct val="107000"/>
                        </a:lnSpc>
                        <a:spcAft>
                          <a:spcPts val="800"/>
                        </a:spcAft>
                        <a:buNone/>
                      </a:pPr>
                      <a:r>
                        <a:rPr lang="en-US" sz="1600" kern="100" dirty="0">
                          <a:effectLst/>
                        </a:rPr>
                        <a:t>Quality</a:t>
                      </a:r>
                      <a:endParaRPr lang="en-Z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a:tc>
                <a:tc>
                  <a:txBody>
                    <a:bodyPr/>
                    <a:lstStyle/>
                    <a:p>
                      <a:pPr>
                        <a:lnSpc>
                          <a:spcPct val="107000"/>
                        </a:lnSpc>
                        <a:spcAft>
                          <a:spcPts val="800"/>
                        </a:spcAft>
                        <a:buNone/>
                      </a:pPr>
                      <a:r>
                        <a:rPr lang="en-US" sz="1600" kern="100" dirty="0">
                          <a:effectLst/>
                        </a:rPr>
                        <a:t>Khelinah Dhlamini</a:t>
                      </a:r>
                      <a:endParaRPr lang="en-Z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a:tc>
                <a:extLst>
                  <a:ext uri="{0D108BD9-81ED-4DB2-BD59-A6C34878D82A}">
                    <a16:rowId xmlns:a16="http://schemas.microsoft.com/office/drawing/2014/main" val="2671234189"/>
                  </a:ext>
                </a:extLst>
              </a:tr>
              <a:tr h="500108">
                <a:tc>
                  <a:txBody>
                    <a:bodyPr/>
                    <a:lstStyle/>
                    <a:p>
                      <a:pPr>
                        <a:lnSpc>
                          <a:spcPct val="107000"/>
                        </a:lnSpc>
                        <a:spcAft>
                          <a:spcPts val="800"/>
                        </a:spcAft>
                        <a:buNone/>
                      </a:pPr>
                      <a:r>
                        <a:rPr lang="en-US" sz="1600" kern="100" dirty="0">
                          <a:effectLst/>
                        </a:rPr>
                        <a:t>Closure</a:t>
                      </a:r>
                      <a:endParaRPr lang="en-Z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a:tc>
                <a:tc>
                  <a:txBody>
                    <a:bodyPr/>
                    <a:lstStyle/>
                    <a:p>
                      <a:pPr>
                        <a:lnSpc>
                          <a:spcPct val="107000"/>
                        </a:lnSpc>
                        <a:spcAft>
                          <a:spcPts val="800"/>
                        </a:spcAft>
                        <a:buNone/>
                      </a:pPr>
                      <a:r>
                        <a:rPr lang="en-US" sz="1600" kern="100" dirty="0">
                          <a:effectLst/>
                        </a:rPr>
                        <a:t>Seela Pillay</a:t>
                      </a:r>
                      <a:endParaRPr lang="en-Z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a:tc>
                <a:extLst>
                  <a:ext uri="{0D108BD9-81ED-4DB2-BD59-A6C34878D82A}">
                    <a16:rowId xmlns:a16="http://schemas.microsoft.com/office/drawing/2014/main" val="332529509"/>
                  </a:ext>
                </a:extLst>
              </a:tr>
            </a:tbl>
          </a:graphicData>
        </a:graphic>
      </p:graphicFrame>
    </p:spTree>
    <p:extLst>
      <p:ext uri="{BB962C8B-B14F-4D97-AF65-F5344CB8AC3E}">
        <p14:creationId xmlns:p14="http://schemas.microsoft.com/office/powerpoint/2010/main" val="24670863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88C23-BCD6-977F-59A6-BCB5F241BBD5}"/>
              </a:ext>
            </a:extLst>
          </p:cNvPr>
          <p:cNvSpPr>
            <a:spLocks noGrp="1"/>
          </p:cNvSpPr>
          <p:nvPr>
            <p:ph type="title"/>
          </p:nvPr>
        </p:nvSpPr>
        <p:spPr/>
        <p:txBody>
          <a:bodyPr/>
          <a:lstStyle/>
          <a:p>
            <a:r>
              <a:rPr lang="en-ZA" dirty="0"/>
              <a:t>E3302DXKZNOU  - </a:t>
            </a:r>
            <a:r>
              <a:rPr lang="en-US" dirty="0"/>
              <a:t>General</a:t>
            </a:r>
            <a:endParaRPr lang="en-ZA" dirty="0"/>
          </a:p>
        </p:txBody>
      </p:sp>
      <p:sp>
        <p:nvSpPr>
          <p:cNvPr id="3" name="Content Placeholder 2">
            <a:extLst>
              <a:ext uri="{FF2B5EF4-FFF2-40B4-BE49-F238E27FC236}">
                <a16:creationId xmlns:a16="http://schemas.microsoft.com/office/drawing/2014/main" id="{42FBB120-1EE3-E4A4-C042-7B7A21DED30B}"/>
              </a:ext>
            </a:extLst>
          </p:cNvPr>
          <p:cNvSpPr>
            <a:spLocks noGrp="1"/>
          </p:cNvSpPr>
          <p:nvPr>
            <p:ph idx="1"/>
          </p:nvPr>
        </p:nvSpPr>
        <p:spPr/>
        <p:txBody>
          <a:bodyPr/>
          <a:lstStyle/>
          <a:p>
            <a:endParaRPr lang="en-ZA" dirty="0"/>
          </a:p>
          <a:p>
            <a:pPr marL="266700" lvl="0" indent="-266700" algn="just" eaLnBrk="0" fontAlgn="base" hangingPunct="0">
              <a:spcBef>
                <a:spcPct val="100000"/>
              </a:spcBef>
              <a:spcAft>
                <a:spcPct val="0"/>
              </a:spcAft>
              <a:buClr>
                <a:srgbClr val="8C7F6D"/>
              </a:buClr>
              <a:buFontTx/>
              <a:buChar char="•"/>
              <a:defRPr/>
            </a:pPr>
            <a:r>
              <a:rPr lang="en-US" sz="2000" kern="0" dirty="0">
                <a:solidFill>
                  <a:srgbClr val="003896"/>
                </a:solidFill>
                <a:latin typeface="Arial"/>
                <a:cs typeface="Arial"/>
              </a:rPr>
              <a:t>All presentations will serve as minutes and will be loaded to the bulletins.</a:t>
            </a:r>
          </a:p>
          <a:p>
            <a:pPr marL="266700" lvl="0" indent="-266700" algn="just" eaLnBrk="0" fontAlgn="base" hangingPunct="0">
              <a:spcBef>
                <a:spcPct val="100000"/>
              </a:spcBef>
              <a:spcAft>
                <a:spcPct val="0"/>
              </a:spcAft>
              <a:buClr>
                <a:srgbClr val="8C7F6D"/>
              </a:buClr>
              <a:buFontTx/>
              <a:buChar char="•"/>
              <a:defRPr/>
            </a:pPr>
            <a:r>
              <a:rPr lang="en-US" sz="2000" kern="0" dirty="0">
                <a:solidFill>
                  <a:srgbClr val="003896"/>
                </a:solidFill>
                <a:latin typeface="Arial"/>
                <a:cs typeface="Arial"/>
              </a:rPr>
              <a:t>All questions raised at this clarification meeting and those emailed to the Buyer will be posted to Eskom’s tender bulletin and National Treasury’s e-portal. Answers will also be posted to the same platforms.</a:t>
            </a:r>
          </a:p>
          <a:p>
            <a:pPr marL="266700" lvl="0" indent="-266700" algn="just" eaLnBrk="0" fontAlgn="base" hangingPunct="0">
              <a:spcBef>
                <a:spcPct val="100000"/>
              </a:spcBef>
              <a:spcAft>
                <a:spcPct val="0"/>
              </a:spcAft>
              <a:buClr>
                <a:srgbClr val="8C7F6D"/>
              </a:buClr>
              <a:buFontTx/>
              <a:buChar char="•"/>
              <a:defRPr/>
            </a:pPr>
            <a:r>
              <a:rPr lang="en-US" altLang="en-US" sz="2000" kern="0" dirty="0">
                <a:solidFill>
                  <a:srgbClr val="003896"/>
                </a:solidFill>
                <a:latin typeface="Arial"/>
                <a:cs typeface="Arial"/>
              </a:rPr>
              <a:t>Vendors without an Eskom Vendor Number may submit a tender.</a:t>
            </a:r>
          </a:p>
          <a:p>
            <a:pPr marL="266700" indent="-266700" algn="just" eaLnBrk="0" fontAlgn="base" hangingPunct="0">
              <a:spcBef>
                <a:spcPct val="100000"/>
              </a:spcBef>
              <a:spcAft>
                <a:spcPct val="0"/>
              </a:spcAft>
              <a:buClr>
                <a:srgbClr val="8C7F6D"/>
              </a:buClr>
              <a:buFontTx/>
              <a:buChar char="•"/>
              <a:defRPr/>
            </a:pPr>
            <a:r>
              <a:rPr lang="en-US" sz="2000" dirty="0"/>
              <a:t>Please note that Vendor Management (For companies with no vendor number) evaluations will still need to be done prior to the company being able to sign a contract. Only once all the required evaluations are done and passed successfully will the company be able to sign the contract and legible to receive work.</a:t>
            </a:r>
          </a:p>
          <a:p>
            <a:pPr marL="266700" lvl="0" indent="-266700" algn="just" eaLnBrk="0" fontAlgn="base" hangingPunct="0">
              <a:spcBef>
                <a:spcPct val="100000"/>
              </a:spcBef>
              <a:spcAft>
                <a:spcPct val="0"/>
              </a:spcAft>
              <a:buClr>
                <a:srgbClr val="8C7F6D"/>
              </a:buClr>
              <a:buFontTx/>
              <a:buChar char="•"/>
              <a:defRPr/>
            </a:pPr>
            <a:endParaRPr lang="en-US" altLang="en-US" sz="2000" kern="0" dirty="0">
              <a:solidFill>
                <a:srgbClr val="003896"/>
              </a:solidFill>
              <a:latin typeface="Arial"/>
              <a:cs typeface="Arial"/>
            </a:endParaRPr>
          </a:p>
          <a:p>
            <a:endParaRPr lang="en-ZA" dirty="0"/>
          </a:p>
        </p:txBody>
      </p:sp>
    </p:spTree>
    <p:extLst>
      <p:ext uri="{BB962C8B-B14F-4D97-AF65-F5344CB8AC3E}">
        <p14:creationId xmlns:p14="http://schemas.microsoft.com/office/powerpoint/2010/main" val="1637064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F51A0-FDDA-5691-C45F-D279C689F0FB}"/>
              </a:ext>
            </a:extLst>
          </p:cNvPr>
          <p:cNvSpPr>
            <a:spLocks noGrp="1"/>
          </p:cNvSpPr>
          <p:nvPr>
            <p:ph type="title"/>
          </p:nvPr>
        </p:nvSpPr>
        <p:spPr/>
        <p:txBody>
          <a:bodyPr/>
          <a:lstStyle/>
          <a:p>
            <a:r>
              <a:rPr lang="en-ZA" dirty="0"/>
              <a:t>E3302DXKZNOU  - </a:t>
            </a:r>
            <a:r>
              <a:rPr lang="en-US" dirty="0"/>
              <a:t>General</a:t>
            </a:r>
            <a:endParaRPr lang="en-ZA" dirty="0"/>
          </a:p>
        </p:txBody>
      </p:sp>
      <p:sp>
        <p:nvSpPr>
          <p:cNvPr id="3" name="Content Placeholder 2">
            <a:extLst>
              <a:ext uri="{FF2B5EF4-FFF2-40B4-BE49-F238E27FC236}">
                <a16:creationId xmlns:a16="http://schemas.microsoft.com/office/drawing/2014/main" id="{0BC6F151-1E7A-8BAF-4E47-3057E3D65597}"/>
              </a:ext>
            </a:extLst>
          </p:cNvPr>
          <p:cNvSpPr>
            <a:spLocks noGrp="1"/>
          </p:cNvSpPr>
          <p:nvPr>
            <p:ph idx="1"/>
          </p:nvPr>
        </p:nvSpPr>
        <p:spPr/>
        <p:txBody>
          <a:bodyPr>
            <a:normAutofit/>
          </a:bodyPr>
          <a:lstStyle/>
          <a:p>
            <a:endParaRPr lang="en-ZA" dirty="0"/>
          </a:p>
          <a:p>
            <a:r>
              <a:rPr lang="en-US" sz="2200" dirty="0"/>
              <a:t>All tendering companies will be subjected to the same evaluation criteria. Do not assume that because you have worked for Eskom prior to this, the Eskom team will know your company and know whether you have the necessary requirements in order to perform the required scope. In the functionality stage of the evaluation Eskom will </a:t>
            </a:r>
            <a:r>
              <a:rPr lang="en-US" sz="2200" u="sng" dirty="0"/>
              <a:t>ONLY</a:t>
            </a:r>
            <a:r>
              <a:rPr lang="en-US" sz="2200" dirty="0"/>
              <a:t> evaluate what documents you provide in the tender submission.</a:t>
            </a:r>
          </a:p>
          <a:p>
            <a:r>
              <a:rPr lang="en-US" sz="2200" dirty="0"/>
              <a:t>Service Providers are encouraged to ensure they double check their documents before submitting/uploading their tender </a:t>
            </a:r>
          </a:p>
          <a:p>
            <a:r>
              <a:rPr lang="en-US" sz="2200" dirty="0"/>
              <a:t>Service Providers are to ensure tender document meets all the requirements for the Tender. </a:t>
            </a:r>
          </a:p>
          <a:p>
            <a:r>
              <a:rPr lang="en-US" sz="2200" dirty="0"/>
              <a:t>Service Providers are encouraged to submit their tender documents before the closing date and not wait to submit on the day of tender closing. </a:t>
            </a:r>
          </a:p>
          <a:p>
            <a:r>
              <a:rPr lang="en-US" sz="2200" dirty="0"/>
              <a:t>This is not a compulsory meeting and therefore companies not at the clarification meeting are permitted to submit tenders.</a:t>
            </a:r>
          </a:p>
          <a:p>
            <a:endParaRPr lang="en-US" sz="2400" dirty="0"/>
          </a:p>
          <a:p>
            <a:endParaRPr lang="en-ZA" dirty="0"/>
          </a:p>
        </p:txBody>
      </p:sp>
    </p:spTree>
    <p:extLst>
      <p:ext uri="{BB962C8B-B14F-4D97-AF65-F5344CB8AC3E}">
        <p14:creationId xmlns:p14="http://schemas.microsoft.com/office/powerpoint/2010/main" val="3294708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lstStyle/>
          <a:p>
            <a:r>
              <a:rPr lang="en-US" dirty="0"/>
              <a:t>Conclusion</a:t>
            </a:r>
          </a:p>
        </p:txBody>
      </p:sp>
      <p:pic>
        <p:nvPicPr>
          <p:cNvPr id="8" name="Picture Placeholder 7" descr="A close-up of a solar panel&#10;&#10;Description automatically generated">
            <a:extLst>
              <a:ext uri="{FF2B5EF4-FFF2-40B4-BE49-F238E27FC236}">
                <a16:creationId xmlns:a16="http://schemas.microsoft.com/office/drawing/2014/main" id="{879D8634-3BC8-6BB7-58D0-B2F0F53D38AB}"/>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749300" y="3363913"/>
            <a:ext cx="1895475" cy="1895475"/>
          </a:xfrm>
          <a:prstGeom prst="ellipse">
            <a:avLst/>
          </a:prstGeom>
        </p:spPr>
      </p:pic>
      <p:pic>
        <p:nvPicPr>
          <p:cNvPr id="6" name="Picture Placeholder 5" descr="A rainbow over a dam&#10;&#10;Description automatically generated with low confidence">
            <a:extLst>
              <a:ext uri="{FF2B5EF4-FFF2-40B4-BE49-F238E27FC236}">
                <a16:creationId xmlns:a16="http://schemas.microsoft.com/office/drawing/2014/main" id="{C62848E5-EDA5-8EAD-F4FE-7C7F8829439E}"/>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1343198" y="1600672"/>
            <a:ext cx="3294850" cy="3294850"/>
          </a:xfrm>
        </p:spPr>
      </p:pic>
      <p:sp>
        <p:nvSpPr>
          <p:cNvPr id="3" name="TextBox 2">
            <a:extLst>
              <a:ext uri="{FF2B5EF4-FFF2-40B4-BE49-F238E27FC236}">
                <a16:creationId xmlns:a16="http://schemas.microsoft.com/office/drawing/2014/main" id="{443160EC-2CDA-75B4-BE13-5B59BC52D3D3}"/>
              </a:ext>
            </a:extLst>
          </p:cNvPr>
          <p:cNvSpPr txBox="1"/>
          <p:nvPr/>
        </p:nvSpPr>
        <p:spPr>
          <a:xfrm>
            <a:off x="-278296" y="1262270"/>
            <a:ext cx="473206" cy="307777"/>
          </a:xfrm>
          <a:prstGeom prst="rect">
            <a:avLst/>
          </a:prstGeom>
          <a:noFill/>
        </p:spPr>
        <p:txBody>
          <a:bodyPr wrap="none" rtlCol="0">
            <a:spAutoFit/>
          </a:bodyPr>
          <a:lstStyle/>
          <a:p>
            <a:pPr marL="285750" indent="-285750">
              <a:buClr>
                <a:schemeClr val="bg1">
                  <a:lumMod val="50000"/>
                </a:schemeClr>
              </a:buClr>
              <a:buFont typeface="Wingdings" panose="05000000000000000000" pitchFamily="2" charset="2"/>
              <a:buChar char="§"/>
            </a:pPr>
            <a:endParaRPr lang="en-US" sz="1400" dirty="0" err="1"/>
          </a:p>
        </p:txBody>
      </p:sp>
    </p:spTree>
    <p:extLst>
      <p:ext uri="{BB962C8B-B14F-4D97-AF65-F5344CB8AC3E}">
        <p14:creationId xmlns:p14="http://schemas.microsoft.com/office/powerpoint/2010/main" val="1839183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1BC04-7586-5262-3F52-C7115F464824}"/>
              </a:ext>
            </a:extLst>
          </p:cNvPr>
          <p:cNvSpPr>
            <a:spLocks noGrp="1"/>
          </p:cNvSpPr>
          <p:nvPr>
            <p:ph type="title"/>
          </p:nvPr>
        </p:nvSpPr>
        <p:spPr/>
        <p:txBody>
          <a:bodyPr/>
          <a:lstStyle/>
          <a:p>
            <a:r>
              <a:rPr lang="en-ZA" dirty="0"/>
              <a:t>E3302DXKZNOU –</a:t>
            </a:r>
            <a:r>
              <a:rPr lang="en-US" dirty="0"/>
              <a:t>Purpose of the clarification meeting</a:t>
            </a:r>
            <a:endParaRPr lang="en-ZA" dirty="0"/>
          </a:p>
        </p:txBody>
      </p:sp>
      <p:sp>
        <p:nvSpPr>
          <p:cNvPr id="3" name="Content Placeholder 2">
            <a:extLst>
              <a:ext uri="{FF2B5EF4-FFF2-40B4-BE49-F238E27FC236}">
                <a16:creationId xmlns:a16="http://schemas.microsoft.com/office/drawing/2014/main" id="{D9568BE2-AEEE-99A4-5322-0880B63BD848}"/>
              </a:ext>
            </a:extLst>
          </p:cNvPr>
          <p:cNvSpPr>
            <a:spLocks noGrp="1"/>
          </p:cNvSpPr>
          <p:nvPr>
            <p:ph idx="1"/>
          </p:nvPr>
        </p:nvSpPr>
        <p:spPr/>
        <p:txBody>
          <a:bodyPr/>
          <a:lstStyle/>
          <a:p>
            <a:pPr>
              <a:defRPr/>
            </a:pPr>
            <a:r>
              <a:rPr lang="en-US" altLang="en-US" sz="2000" kern="0" dirty="0"/>
              <a:t>To assist the Service Providers on the requirements for this tender</a:t>
            </a:r>
          </a:p>
          <a:p>
            <a:pPr>
              <a:defRPr/>
            </a:pPr>
            <a:r>
              <a:rPr lang="en-US" altLang="en-US" sz="2000" kern="0" dirty="0"/>
              <a:t>Is to explain the implications of the evaluation process and the evaluation phases which the tender will be subjected to.</a:t>
            </a:r>
          </a:p>
          <a:p>
            <a:pPr>
              <a:defRPr/>
            </a:pPr>
            <a:r>
              <a:rPr lang="en-US" altLang="en-US" sz="2000" kern="0" dirty="0"/>
              <a:t>To assist the Tenderers on how to compile the tender documents</a:t>
            </a:r>
          </a:p>
          <a:p>
            <a:pPr>
              <a:defRPr/>
            </a:pPr>
            <a:r>
              <a:rPr lang="en-US" altLang="en-US" sz="2000" kern="0" dirty="0"/>
              <a:t>This is </a:t>
            </a:r>
            <a:r>
              <a:rPr lang="en-US" altLang="en-US" sz="2000" b="1" u="sng" kern="0" dirty="0"/>
              <a:t>NOT</a:t>
            </a:r>
            <a:r>
              <a:rPr lang="en-US" altLang="en-US" sz="2000" kern="0" dirty="0"/>
              <a:t> a compulsory clarification meeting</a:t>
            </a:r>
          </a:p>
          <a:p>
            <a:pPr>
              <a:defRPr/>
            </a:pPr>
            <a:r>
              <a:rPr lang="en-US" altLang="en-US" sz="2000" kern="0" dirty="0"/>
              <a:t>All clarifications and questions with answers will be published on the Eskom Tender Bulletin and the National Treasury Website. No individual emails will be sent to the tendering companies</a:t>
            </a:r>
          </a:p>
          <a:p>
            <a:pPr>
              <a:defRPr/>
            </a:pPr>
            <a:r>
              <a:rPr lang="en-US" altLang="en-US" sz="2000" kern="0" dirty="0"/>
              <a:t>To inform all Service Providers that queries must </a:t>
            </a:r>
            <a:r>
              <a:rPr lang="en-US" altLang="en-US" sz="2000" b="1" u="sng" kern="0" dirty="0"/>
              <a:t>ONLY</a:t>
            </a:r>
            <a:r>
              <a:rPr lang="en-US" altLang="en-US" sz="2000" kern="0" dirty="0"/>
              <a:t> be addressed in writing to the buyer Seela Pillay – Email Address – </a:t>
            </a:r>
            <a:r>
              <a:rPr lang="en-US" altLang="en-US" sz="2000" u="sng" kern="0" dirty="0">
                <a:highlight>
                  <a:srgbClr val="FFFF00"/>
                </a:highlight>
              </a:rPr>
              <a:t>seela.pillay@eskom.co.za</a:t>
            </a:r>
          </a:p>
          <a:p>
            <a:endParaRPr lang="en-ZA" dirty="0"/>
          </a:p>
        </p:txBody>
      </p:sp>
    </p:spTree>
    <p:extLst>
      <p:ext uri="{BB962C8B-B14F-4D97-AF65-F5344CB8AC3E}">
        <p14:creationId xmlns:p14="http://schemas.microsoft.com/office/powerpoint/2010/main" val="2484761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4577E-CB9E-ACB6-1CAC-C2055A6D788F}"/>
              </a:ext>
            </a:extLst>
          </p:cNvPr>
          <p:cNvSpPr>
            <a:spLocks noGrp="1"/>
          </p:cNvSpPr>
          <p:nvPr>
            <p:ph type="title"/>
          </p:nvPr>
        </p:nvSpPr>
        <p:spPr/>
        <p:txBody>
          <a:bodyPr/>
          <a:lstStyle/>
          <a:p>
            <a:r>
              <a:rPr lang="en-ZA" dirty="0"/>
              <a:t>E3302DXKZNOU –</a:t>
            </a:r>
            <a:r>
              <a:rPr lang="en-US" dirty="0"/>
              <a:t>Tender Information</a:t>
            </a:r>
            <a:endParaRPr lang="en-ZA" dirty="0"/>
          </a:p>
        </p:txBody>
      </p:sp>
      <p:sp>
        <p:nvSpPr>
          <p:cNvPr id="3" name="Content Placeholder 2">
            <a:extLst>
              <a:ext uri="{FF2B5EF4-FFF2-40B4-BE49-F238E27FC236}">
                <a16:creationId xmlns:a16="http://schemas.microsoft.com/office/drawing/2014/main" id="{C8195344-1CC3-862E-C879-D84490290976}"/>
              </a:ext>
            </a:extLst>
          </p:cNvPr>
          <p:cNvSpPr>
            <a:spLocks noGrp="1"/>
          </p:cNvSpPr>
          <p:nvPr>
            <p:ph idx="1"/>
          </p:nvPr>
        </p:nvSpPr>
        <p:spPr/>
        <p:txBody>
          <a:bodyPr>
            <a:normAutofit lnSpcReduction="10000"/>
          </a:bodyPr>
          <a:lstStyle/>
          <a:p>
            <a:pPr>
              <a:defRPr/>
            </a:pPr>
            <a:r>
              <a:rPr lang="en-US" altLang="en-US" sz="2000" kern="0" dirty="0"/>
              <a:t>Enquiry Number: </a:t>
            </a:r>
            <a:r>
              <a:rPr lang="en-GB" sz="2000" kern="0" dirty="0"/>
              <a:t>E3302DXKZNOU</a:t>
            </a:r>
          </a:p>
          <a:p>
            <a:pPr>
              <a:defRPr/>
            </a:pPr>
            <a:r>
              <a:rPr lang="en-US" altLang="en-US" sz="2000" kern="0" dirty="0"/>
              <a:t>Closing Date: </a:t>
            </a:r>
            <a:r>
              <a:rPr lang="en-US" altLang="en-US" sz="2000" b="1" kern="0" dirty="0">
                <a:solidFill>
                  <a:srgbClr val="FF0000"/>
                </a:solidFill>
              </a:rPr>
              <a:t>04 September 2026 at 10</a:t>
            </a:r>
            <a:r>
              <a:rPr lang="en-US" altLang="en-US" sz="2000" b="1" kern="0" dirty="0">
                <a:solidFill>
                  <a:srgbClr val="FF0000"/>
                </a:solidFill>
                <a:sym typeface="Wingdings" panose="05000000000000000000" pitchFamily="2" charset="2"/>
              </a:rPr>
              <a:t>H00 AM</a:t>
            </a:r>
          </a:p>
          <a:p>
            <a:pPr>
              <a:defRPr/>
            </a:pPr>
            <a:r>
              <a:rPr lang="en-US" altLang="en-US" sz="2000" kern="0" dirty="0">
                <a:sym typeface="Wingdings" panose="05000000000000000000" pitchFamily="2" charset="2"/>
              </a:rPr>
              <a:t>Contract duration will be 36 months. </a:t>
            </a:r>
          </a:p>
          <a:p>
            <a:pPr>
              <a:defRPr/>
            </a:pPr>
            <a:r>
              <a:rPr lang="en-US" altLang="en-US" sz="2000" kern="0" dirty="0">
                <a:sym typeface="Wingdings" panose="05000000000000000000" pitchFamily="2" charset="2"/>
              </a:rPr>
              <a:t>Tender Validity Period: 6 months from the closing date</a:t>
            </a:r>
          </a:p>
          <a:p>
            <a:pPr>
              <a:defRPr/>
            </a:pPr>
            <a:r>
              <a:rPr lang="en-US" altLang="en-US" sz="2000" b="1" kern="0" dirty="0">
                <a:solidFill>
                  <a:srgbClr val="FF0000"/>
                </a:solidFill>
                <a:sym typeface="Wingdings" panose="05000000000000000000" pitchFamily="2" charset="2"/>
              </a:rPr>
              <a:t>Tenders are to be submitted electronically via Eskom E-tendering site by the stipulated date and time.</a:t>
            </a:r>
          </a:p>
          <a:p>
            <a:pPr>
              <a:defRPr/>
            </a:pPr>
            <a:r>
              <a:rPr lang="en-US" altLang="en-US" sz="2000" b="1" u="sng" kern="0" dirty="0">
                <a:sym typeface="Wingdings" panose="05000000000000000000" pitchFamily="2" charset="2"/>
              </a:rPr>
              <a:t>NO LATE TENDERS WILL BE ACCEPTED</a:t>
            </a:r>
            <a:r>
              <a:rPr lang="en-US" altLang="en-US" sz="2000" kern="0" dirty="0">
                <a:sym typeface="Wingdings" panose="05000000000000000000" pitchFamily="2" charset="2"/>
              </a:rPr>
              <a:t>. Only tenders submitted at the correct closing time will be accepted</a:t>
            </a:r>
          </a:p>
          <a:p>
            <a:pPr>
              <a:defRPr/>
            </a:pPr>
            <a:r>
              <a:rPr lang="en-US" altLang="en-US" sz="2000" kern="0" dirty="0">
                <a:sym typeface="Wingdings" panose="05000000000000000000" pitchFamily="2" charset="2"/>
              </a:rPr>
              <a:t> </a:t>
            </a:r>
            <a:r>
              <a:rPr lang="en-US" altLang="en-US" sz="2000" b="1" kern="0" dirty="0">
                <a:sym typeface="Wingdings" panose="05000000000000000000" pitchFamily="2" charset="2"/>
              </a:rPr>
              <a:t>No hardcopies will be accepted</a:t>
            </a:r>
          </a:p>
          <a:p>
            <a:pPr marL="266700" lvl="0" indent="-266700" algn="just" eaLnBrk="0" fontAlgn="base" hangingPunct="0">
              <a:spcBef>
                <a:spcPct val="100000"/>
              </a:spcBef>
              <a:spcAft>
                <a:spcPct val="0"/>
              </a:spcAft>
              <a:buClr>
                <a:srgbClr val="8C7F6D"/>
              </a:buClr>
              <a:buFontTx/>
              <a:buChar char="•"/>
              <a:defRPr/>
            </a:pPr>
            <a:r>
              <a:rPr lang="en-US" altLang="en-US" sz="2000" kern="0" dirty="0">
                <a:solidFill>
                  <a:srgbClr val="003896"/>
                </a:solidFill>
                <a:cs typeface="Arial"/>
              </a:rPr>
              <a:t>The closing time for clarification of queries is five (5) days before the deadline for tender submission.</a:t>
            </a:r>
          </a:p>
          <a:p>
            <a:pPr marL="266700" lvl="0" indent="-266700" algn="just" eaLnBrk="0" fontAlgn="base" hangingPunct="0">
              <a:spcBef>
                <a:spcPct val="100000"/>
              </a:spcBef>
              <a:spcAft>
                <a:spcPct val="0"/>
              </a:spcAft>
              <a:buClr>
                <a:srgbClr val="8C7F6D"/>
              </a:buClr>
              <a:buFontTx/>
              <a:buChar char="•"/>
              <a:defRPr/>
            </a:pPr>
            <a:r>
              <a:rPr lang="en-ZA" sz="2000" b="1" kern="0" dirty="0">
                <a:solidFill>
                  <a:srgbClr val="003896"/>
                </a:solidFill>
                <a:ea typeface="Calibri" panose="020F0502020204030204" pitchFamily="34" charset="0"/>
                <a:cs typeface="Times New Roman" panose="02020603050405020304" pitchFamily="18" charset="0"/>
              </a:rPr>
              <a:t>Tenderers are encouraged to continuously check the bulletins for the latest updates or addendums during the tender process.</a:t>
            </a:r>
            <a:endParaRPr lang="en-ZA" sz="2000" kern="0" dirty="0">
              <a:solidFill>
                <a:srgbClr val="003896"/>
              </a:solidFill>
              <a:ea typeface="Calibri" panose="020F0502020204030204" pitchFamily="34" charset="0"/>
              <a:cs typeface="Times New Roman" panose="02020603050405020304" pitchFamily="18" charset="0"/>
            </a:endParaRPr>
          </a:p>
          <a:p>
            <a:pPr>
              <a:defRPr/>
            </a:pPr>
            <a:endParaRPr lang="en-US" altLang="en-US" sz="2000" b="1" kern="0" dirty="0">
              <a:sym typeface="Wingdings" panose="05000000000000000000" pitchFamily="2" charset="2"/>
            </a:endParaRPr>
          </a:p>
          <a:p>
            <a:endParaRPr lang="en-ZA" dirty="0"/>
          </a:p>
        </p:txBody>
      </p:sp>
    </p:spTree>
    <p:extLst>
      <p:ext uri="{BB962C8B-B14F-4D97-AF65-F5344CB8AC3E}">
        <p14:creationId xmlns:p14="http://schemas.microsoft.com/office/powerpoint/2010/main" val="2618997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74BC6-D924-D81E-EE44-A4C5CDEE31F8}"/>
              </a:ext>
            </a:extLst>
          </p:cNvPr>
          <p:cNvSpPr>
            <a:spLocks noGrp="1"/>
          </p:cNvSpPr>
          <p:nvPr>
            <p:ph type="title"/>
          </p:nvPr>
        </p:nvSpPr>
        <p:spPr/>
        <p:txBody>
          <a:bodyPr/>
          <a:lstStyle/>
          <a:p>
            <a:r>
              <a:rPr lang="en-ZA" dirty="0"/>
              <a:t>E3302DXKZNOU  - </a:t>
            </a:r>
            <a:r>
              <a:rPr lang="en-US" dirty="0"/>
              <a:t>Tender Information</a:t>
            </a:r>
            <a:endParaRPr lang="en-ZA" dirty="0"/>
          </a:p>
        </p:txBody>
      </p:sp>
      <p:sp>
        <p:nvSpPr>
          <p:cNvPr id="3" name="Content Placeholder 2">
            <a:extLst>
              <a:ext uri="{FF2B5EF4-FFF2-40B4-BE49-F238E27FC236}">
                <a16:creationId xmlns:a16="http://schemas.microsoft.com/office/drawing/2014/main" id="{A379D71F-1668-27C2-777E-703C777B01D3}"/>
              </a:ext>
            </a:extLst>
          </p:cNvPr>
          <p:cNvSpPr>
            <a:spLocks noGrp="1"/>
          </p:cNvSpPr>
          <p:nvPr>
            <p:ph idx="1"/>
          </p:nvPr>
        </p:nvSpPr>
        <p:spPr/>
        <p:txBody>
          <a:bodyPr>
            <a:normAutofit/>
          </a:bodyPr>
          <a:lstStyle/>
          <a:p>
            <a:r>
              <a:rPr lang="en-US" sz="2000" dirty="0"/>
              <a:t>All relevant documentation for this tender has been be uploaded onto: </a:t>
            </a:r>
          </a:p>
          <a:p>
            <a:r>
              <a:rPr lang="en-ZA" sz="2000" dirty="0"/>
              <a:t>Eskom Tender Bulletin </a:t>
            </a:r>
          </a:p>
          <a:p>
            <a:r>
              <a:rPr lang="en-ZA" sz="2000" dirty="0"/>
              <a:t>National Treasury E-Tender Portal</a:t>
            </a:r>
          </a:p>
          <a:p>
            <a:r>
              <a:rPr lang="en-US" sz="2000" b="1" dirty="0">
                <a:solidFill>
                  <a:srgbClr val="FF0000"/>
                </a:solidFill>
              </a:rPr>
              <a:t>The documents need to be uploaded under the following folders: </a:t>
            </a:r>
          </a:p>
          <a:p>
            <a:pPr lvl="1">
              <a:lnSpc>
                <a:spcPct val="120000"/>
              </a:lnSpc>
              <a:spcBef>
                <a:spcPts val="0"/>
              </a:spcBef>
              <a:spcAft>
                <a:spcPts val="0"/>
              </a:spcAft>
              <a:buFont typeface="Wingdings" panose="05000000000000000000" pitchFamily="2" charset="2"/>
              <a:buChar char="Ø"/>
            </a:pPr>
            <a:r>
              <a:rPr lang="en-ZA" sz="2000" dirty="0"/>
              <a:t>Section 1 - Commercial </a:t>
            </a:r>
          </a:p>
          <a:p>
            <a:pPr lvl="1">
              <a:lnSpc>
                <a:spcPct val="120000"/>
              </a:lnSpc>
              <a:spcBef>
                <a:spcPts val="0"/>
              </a:spcBef>
              <a:spcAft>
                <a:spcPts val="0"/>
              </a:spcAft>
              <a:buFont typeface="Wingdings" panose="05000000000000000000" pitchFamily="2" charset="2"/>
              <a:buChar char="Ø"/>
            </a:pPr>
            <a:r>
              <a:rPr lang="en-ZA" sz="2000" dirty="0"/>
              <a:t>Section 2 - Technical </a:t>
            </a:r>
          </a:p>
          <a:p>
            <a:pPr lvl="1">
              <a:lnSpc>
                <a:spcPct val="120000"/>
              </a:lnSpc>
              <a:spcBef>
                <a:spcPts val="0"/>
              </a:spcBef>
              <a:spcAft>
                <a:spcPts val="0"/>
              </a:spcAft>
              <a:buFont typeface="Wingdings" panose="05000000000000000000" pitchFamily="2" charset="2"/>
              <a:buChar char="Ø"/>
            </a:pPr>
            <a:r>
              <a:rPr lang="en-ZA" sz="2000" dirty="0"/>
              <a:t>Section 3 - SDL &amp; I </a:t>
            </a:r>
          </a:p>
          <a:p>
            <a:pPr lvl="1">
              <a:lnSpc>
                <a:spcPct val="120000"/>
              </a:lnSpc>
              <a:spcBef>
                <a:spcPts val="0"/>
              </a:spcBef>
              <a:spcAft>
                <a:spcPts val="0"/>
              </a:spcAft>
              <a:buFont typeface="Wingdings" panose="05000000000000000000" pitchFamily="2" charset="2"/>
              <a:buChar char="Ø"/>
            </a:pPr>
            <a:r>
              <a:rPr lang="en-ZA" sz="2000" dirty="0"/>
              <a:t>Section 4- Quality</a:t>
            </a:r>
          </a:p>
          <a:p>
            <a:pPr lvl="1">
              <a:lnSpc>
                <a:spcPct val="120000"/>
              </a:lnSpc>
              <a:spcBef>
                <a:spcPts val="0"/>
              </a:spcBef>
              <a:buFont typeface="Wingdings" panose="05000000000000000000" pitchFamily="2" charset="2"/>
              <a:buChar char="Ø"/>
            </a:pPr>
            <a:r>
              <a:rPr lang="en-ZA" sz="2000" dirty="0"/>
              <a:t>Section 5- Safety</a:t>
            </a:r>
          </a:p>
          <a:p>
            <a:pPr lvl="1">
              <a:lnSpc>
                <a:spcPct val="120000"/>
              </a:lnSpc>
              <a:spcBef>
                <a:spcPts val="0"/>
              </a:spcBef>
              <a:buFont typeface="Wingdings" panose="05000000000000000000" pitchFamily="2" charset="2"/>
              <a:buChar char="Ø"/>
            </a:pPr>
            <a:r>
              <a:rPr lang="en-ZA" sz="2000" dirty="0"/>
              <a:t>Section 6 - Environmental</a:t>
            </a:r>
          </a:p>
          <a:p>
            <a:endParaRPr lang="en-ZA" sz="1800" dirty="0"/>
          </a:p>
        </p:txBody>
      </p:sp>
    </p:spTree>
    <p:extLst>
      <p:ext uri="{BB962C8B-B14F-4D97-AF65-F5344CB8AC3E}">
        <p14:creationId xmlns:p14="http://schemas.microsoft.com/office/powerpoint/2010/main" val="1341862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ED98B-8A79-A6D9-7ED0-8A93D94DD8CE}"/>
              </a:ext>
            </a:extLst>
          </p:cNvPr>
          <p:cNvSpPr>
            <a:spLocks noGrp="1"/>
          </p:cNvSpPr>
          <p:nvPr>
            <p:ph type="title"/>
          </p:nvPr>
        </p:nvSpPr>
        <p:spPr/>
        <p:txBody>
          <a:bodyPr/>
          <a:lstStyle/>
          <a:p>
            <a:r>
              <a:rPr lang="en-ZA" dirty="0"/>
              <a:t>E3302DXKZNOU - T</a:t>
            </a:r>
            <a:r>
              <a:rPr lang="en-US" dirty="0"/>
              <a:t>ender Information</a:t>
            </a:r>
            <a:endParaRPr lang="en-ZA" dirty="0"/>
          </a:p>
        </p:txBody>
      </p:sp>
      <p:sp>
        <p:nvSpPr>
          <p:cNvPr id="3" name="Content Placeholder 2">
            <a:extLst>
              <a:ext uri="{FF2B5EF4-FFF2-40B4-BE49-F238E27FC236}">
                <a16:creationId xmlns:a16="http://schemas.microsoft.com/office/drawing/2014/main" id="{8DC059B1-26E4-94ED-481E-8AC127035849}"/>
              </a:ext>
            </a:extLst>
          </p:cNvPr>
          <p:cNvSpPr>
            <a:spLocks noGrp="1"/>
          </p:cNvSpPr>
          <p:nvPr>
            <p:ph idx="1"/>
          </p:nvPr>
        </p:nvSpPr>
        <p:spPr/>
        <p:txBody>
          <a:bodyPr/>
          <a:lstStyle/>
          <a:p>
            <a:endParaRPr lang="en-ZA" dirty="0"/>
          </a:p>
          <a:p>
            <a:r>
              <a:rPr lang="en-US" sz="1800" dirty="0"/>
              <a:t>All documents need to be submitted in a PDF and Excel format (The limit is 500 </a:t>
            </a:r>
            <a:r>
              <a:rPr lang="en-US" sz="1800" kern="0" dirty="0">
                <a:solidFill>
                  <a:srgbClr val="003896"/>
                </a:solidFill>
                <a:latin typeface="Arial"/>
                <a:cs typeface="Arial"/>
              </a:rPr>
              <a:t>megabytes</a:t>
            </a:r>
            <a:r>
              <a:rPr lang="en-US" sz="1800" dirty="0"/>
              <a:t> per file and total submission of 4</a:t>
            </a:r>
            <a:r>
              <a:rPr lang="en-US" sz="1800" kern="0" dirty="0">
                <a:solidFill>
                  <a:srgbClr val="003896"/>
                </a:solidFill>
                <a:latin typeface="Arial"/>
                <a:cs typeface="Arial"/>
              </a:rPr>
              <a:t> gigabytes</a:t>
            </a:r>
            <a:r>
              <a:rPr lang="en-US" sz="1800" dirty="0"/>
              <a:t> per submissions). The price list needs to be submitted in PDF and a copy in excel format </a:t>
            </a:r>
          </a:p>
          <a:p>
            <a:r>
              <a:rPr lang="en-US" sz="1800" dirty="0"/>
              <a:t>No Zip/condense files can be uploaded </a:t>
            </a:r>
          </a:p>
          <a:p>
            <a:r>
              <a:rPr lang="en-US" sz="1800" dirty="0"/>
              <a:t>If for some reason you resubmit your tender, then the latest version of the tender submitted will only be accepted and all previous submission/s will be null and void. </a:t>
            </a:r>
          </a:p>
          <a:p>
            <a:r>
              <a:rPr lang="en-US" sz="1800" dirty="0"/>
              <a:t>Please ensure that the submission status is indicated as complete </a:t>
            </a:r>
          </a:p>
          <a:p>
            <a:r>
              <a:rPr lang="en-US" sz="1800" dirty="0"/>
              <a:t>Supplier Help Manual guide and video can be found on Eskom E-Tendering page</a:t>
            </a:r>
          </a:p>
          <a:p>
            <a:r>
              <a:rPr lang="en-US" altLang="en-US" sz="1800" kern="0" dirty="0">
                <a:solidFill>
                  <a:srgbClr val="003896"/>
                </a:solidFill>
                <a:latin typeface="Arial"/>
                <a:cs typeface="Arial"/>
              </a:rPr>
              <a:t>Feedback on successful / non-successful tenderers will be communicated at the end of the process.</a:t>
            </a:r>
          </a:p>
          <a:p>
            <a:r>
              <a:rPr lang="en-US" altLang="en-US" sz="1800" kern="0" dirty="0">
                <a:solidFill>
                  <a:srgbClr val="003896"/>
                </a:solidFill>
                <a:latin typeface="Arial"/>
                <a:cs typeface="Arial"/>
              </a:rPr>
              <a:t>Regret letters will be uploaded on the tender portals.</a:t>
            </a:r>
          </a:p>
          <a:p>
            <a:endParaRPr lang="en-US" sz="1800" dirty="0"/>
          </a:p>
          <a:p>
            <a:endParaRPr lang="en-ZA" dirty="0"/>
          </a:p>
        </p:txBody>
      </p:sp>
    </p:spTree>
    <p:extLst>
      <p:ext uri="{BB962C8B-B14F-4D97-AF65-F5344CB8AC3E}">
        <p14:creationId xmlns:p14="http://schemas.microsoft.com/office/powerpoint/2010/main" val="2425198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05545-0F93-783E-4F95-13F6FCB0E17F}"/>
              </a:ext>
            </a:extLst>
          </p:cNvPr>
          <p:cNvSpPr>
            <a:spLocks noGrp="1"/>
          </p:cNvSpPr>
          <p:nvPr>
            <p:ph type="title"/>
          </p:nvPr>
        </p:nvSpPr>
        <p:spPr/>
        <p:txBody>
          <a:bodyPr/>
          <a:lstStyle/>
          <a:p>
            <a:r>
              <a:rPr lang="en-ZA" dirty="0"/>
              <a:t>E3302DXKZNOU - </a:t>
            </a:r>
            <a:r>
              <a:rPr lang="en-US" dirty="0"/>
              <a:t>Tender Information</a:t>
            </a:r>
            <a:endParaRPr lang="en-ZA" dirty="0"/>
          </a:p>
        </p:txBody>
      </p:sp>
      <p:sp>
        <p:nvSpPr>
          <p:cNvPr id="3" name="Content Placeholder 2">
            <a:extLst>
              <a:ext uri="{FF2B5EF4-FFF2-40B4-BE49-F238E27FC236}">
                <a16:creationId xmlns:a16="http://schemas.microsoft.com/office/drawing/2014/main" id="{0A424286-57C5-5F88-038E-49547162A671}"/>
              </a:ext>
            </a:extLst>
          </p:cNvPr>
          <p:cNvSpPr>
            <a:spLocks noGrp="1"/>
          </p:cNvSpPr>
          <p:nvPr>
            <p:ph idx="1"/>
          </p:nvPr>
        </p:nvSpPr>
        <p:spPr/>
        <p:txBody>
          <a:bodyPr/>
          <a:lstStyle/>
          <a:p>
            <a:endParaRPr lang="en-ZA" dirty="0"/>
          </a:p>
        </p:txBody>
      </p:sp>
      <p:graphicFrame>
        <p:nvGraphicFramePr>
          <p:cNvPr id="4" name="Content Placeholder 3">
            <a:extLst>
              <a:ext uri="{FF2B5EF4-FFF2-40B4-BE49-F238E27FC236}">
                <a16:creationId xmlns:a16="http://schemas.microsoft.com/office/drawing/2014/main" id="{6D081BF9-F424-B217-B716-D0C111218974}"/>
              </a:ext>
            </a:extLst>
          </p:cNvPr>
          <p:cNvGraphicFramePr>
            <a:graphicFrameLocks/>
          </p:cNvGraphicFramePr>
          <p:nvPr>
            <p:extLst>
              <p:ext uri="{D42A27DB-BD31-4B8C-83A1-F6EECF244321}">
                <p14:modId xmlns:p14="http://schemas.microsoft.com/office/powerpoint/2010/main" val="2968837412"/>
              </p:ext>
            </p:extLst>
          </p:nvPr>
        </p:nvGraphicFramePr>
        <p:xfrm>
          <a:off x="436563" y="1436688"/>
          <a:ext cx="8378825" cy="46458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2902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A12A5-E672-A19B-B077-D7CE0CA80AC3}"/>
              </a:ext>
            </a:extLst>
          </p:cNvPr>
          <p:cNvSpPr>
            <a:spLocks noGrp="1"/>
          </p:cNvSpPr>
          <p:nvPr>
            <p:ph type="title"/>
          </p:nvPr>
        </p:nvSpPr>
        <p:spPr/>
        <p:txBody>
          <a:bodyPr/>
          <a:lstStyle/>
          <a:p>
            <a:r>
              <a:rPr lang="en-ZA" dirty="0"/>
              <a:t>E3302DXKZNOU  - </a:t>
            </a:r>
            <a:r>
              <a:rPr lang="en-US" dirty="0"/>
              <a:t>How the Tender Evaluation will proceed</a:t>
            </a:r>
            <a:endParaRPr lang="en-ZA" dirty="0"/>
          </a:p>
        </p:txBody>
      </p:sp>
      <p:sp>
        <p:nvSpPr>
          <p:cNvPr id="3" name="Content Placeholder 2">
            <a:extLst>
              <a:ext uri="{FF2B5EF4-FFF2-40B4-BE49-F238E27FC236}">
                <a16:creationId xmlns:a16="http://schemas.microsoft.com/office/drawing/2014/main" id="{0E0D7149-60B2-0B0A-3969-FEE14D5399A7}"/>
              </a:ext>
            </a:extLst>
          </p:cNvPr>
          <p:cNvSpPr>
            <a:spLocks noGrp="1"/>
          </p:cNvSpPr>
          <p:nvPr>
            <p:ph idx="1"/>
          </p:nvPr>
        </p:nvSpPr>
        <p:spPr/>
        <p:txBody>
          <a:bodyPr/>
          <a:lstStyle/>
          <a:p>
            <a:pPr marL="0" indent="0">
              <a:buNone/>
            </a:pPr>
            <a:r>
              <a:rPr lang="en-US" sz="1800" b="1" dirty="0"/>
              <a:t>   </a:t>
            </a:r>
            <a:r>
              <a:rPr lang="en-US" sz="1800" b="1" u="sng" dirty="0"/>
              <a:t>Step </a:t>
            </a:r>
            <a:r>
              <a:rPr lang="en-US" sz="1800" u="sng" dirty="0"/>
              <a:t>1: Basic </a:t>
            </a:r>
            <a:r>
              <a:rPr lang="en-US" sz="1800" b="1" u="sng" dirty="0"/>
              <a:t>Compliance Mandatory Evaluation </a:t>
            </a:r>
          </a:p>
          <a:p>
            <a:endParaRPr lang="en-US" sz="1800" dirty="0"/>
          </a:p>
          <a:p>
            <a:r>
              <a:rPr lang="en-US" sz="1800" dirty="0"/>
              <a:t>All responses to the tender enquiry will be evaluated for overall compliance to the conditions of tender and test for responsiveness </a:t>
            </a:r>
          </a:p>
          <a:p>
            <a:endParaRPr lang="en-US" sz="1800" dirty="0"/>
          </a:p>
          <a:p>
            <a:pPr marL="0" indent="0">
              <a:buNone/>
            </a:pPr>
            <a:r>
              <a:rPr lang="en-ZA" sz="1800" b="1" dirty="0"/>
              <a:t>   </a:t>
            </a:r>
            <a:r>
              <a:rPr lang="en-ZA" sz="1800" b="1" u="sng" dirty="0"/>
              <a:t>Commercial Mandatory Returnable (Disqualifiable) </a:t>
            </a:r>
            <a:endParaRPr lang="en-ZA" sz="1800" u="sng" dirty="0"/>
          </a:p>
          <a:p>
            <a:pPr marL="0" indent="0">
              <a:buNone/>
            </a:pPr>
            <a:r>
              <a:rPr lang="en-US" sz="1800" b="1" dirty="0"/>
              <a:t>These </a:t>
            </a:r>
            <a:r>
              <a:rPr lang="en-US" sz="1800" b="1" dirty="0" err="1"/>
              <a:t>returnables</a:t>
            </a:r>
            <a:r>
              <a:rPr lang="en-US" sz="1800" b="1" dirty="0"/>
              <a:t> are required to be submitted with the tender at Tender closing date and time. If not    submitted by tender closing the tender must be disqualified. </a:t>
            </a:r>
          </a:p>
          <a:p>
            <a:pPr marL="0" indent="0">
              <a:buNone/>
            </a:pPr>
            <a:endParaRPr lang="en-US" sz="1800" dirty="0"/>
          </a:p>
          <a:p>
            <a:r>
              <a:rPr lang="en-US" sz="1800" dirty="0"/>
              <a:t>Meet the eligibility criteria for a tenderer </a:t>
            </a:r>
          </a:p>
          <a:p>
            <a:r>
              <a:rPr lang="en-US" sz="1800" dirty="0"/>
              <a:t>Acceptance of the terms and conditions of the NEC3 Term Services Contract (TSC) and fully priced BOQ.</a:t>
            </a:r>
          </a:p>
          <a:p>
            <a:r>
              <a:rPr lang="en-US" sz="1800" dirty="0"/>
              <a:t>All tenders are to be submitted electronically via Eskom E-Tendering.</a:t>
            </a:r>
          </a:p>
          <a:p>
            <a:pPr lvl="1"/>
            <a:endParaRPr lang="en-ZA" dirty="0"/>
          </a:p>
        </p:txBody>
      </p:sp>
    </p:spTree>
    <p:extLst>
      <p:ext uri="{BB962C8B-B14F-4D97-AF65-F5344CB8AC3E}">
        <p14:creationId xmlns:p14="http://schemas.microsoft.com/office/powerpoint/2010/main" val="3814675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26CC0-C339-ABEE-4DBA-3364F5626B65}"/>
              </a:ext>
            </a:extLst>
          </p:cNvPr>
          <p:cNvSpPr>
            <a:spLocks noGrp="1"/>
          </p:cNvSpPr>
          <p:nvPr>
            <p:ph type="title"/>
          </p:nvPr>
        </p:nvSpPr>
        <p:spPr/>
        <p:txBody>
          <a:bodyPr/>
          <a:lstStyle/>
          <a:p>
            <a:r>
              <a:rPr lang="en-ZA" dirty="0"/>
              <a:t>E3302DXKZNOU - </a:t>
            </a:r>
            <a:r>
              <a:rPr lang="en-US" dirty="0"/>
              <a:t>How the Tender Evaluation will Proceed</a:t>
            </a:r>
            <a:endParaRPr lang="en-ZA" dirty="0"/>
          </a:p>
        </p:txBody>
      </p:sp>
      <p:sp>
        <p:nvSpPr>
          <p:cNvPr id="3" name="Content Placeholder 2">
            <a:extLst>
              <a:ext uri="{FF2B5EF4-FFF2-40B4-BE49-F238E27FC236}">
                <a16:creationId xmlns:a16="http://schemas.microsoft.com/office/drawing/2014/main" id="{B6D70FC9-67CD-8A5D-818F-2AD9B67EBE8D}"/>
              </a:ext>
            </a:extLst>
          </p:cNvPr>
          <p:cNvSpPr>
            <a:spLocks noGrp="1"/>
          </p:cNvSpPr>
          <p:nvPr>
            <p:ph idx="1"/>
          </p:nvPr>
        </p:nvSpPr>
        <p:spPr/>
        <p:txBody>
          <a:bodyPr>
            <a:normAutofit lnSpcReduction="10000"/>
          </a:bodyPr>
          <a:lstStyle/>
          <a:p>
            <a:pPr marL="0" indent="0">
              <a:buNone/>
            </a:pPr>
            <a:r>
              <a:rPr lang="en-ZA" b="1" dirty="0"/>
              <a:t>   </a:t>
            </a:r>
            <a:r>
              <a:rPr lang="en-ZA" sz="1800" b="1" u="sng" dirty="0"/>
              <a:t>Commercial Mandatory Returnable (Non - Disqualifiable) </a:t>
            </a:r>
            <a:endParaRPr lang="en-ZA" sz="1800" u="sng" dirty="0"/>
          </a:p>
          <a:p>
            <a:r>
              <a:rPr lang="en-US" sz="1600" b="1" dirty="0"/>
              <a:t>These returnable are also required to be fully completed, signed and submitted with Tender at Tender closing date and time, however, if not submitted by Tender closing, the Procurement Practitioners will request in writing the outstanding returnable to be submitted within 5 working days. If the requested returnable (s) are not fully completed, signed and/or received by the Procurement Practitioner within 5 working days of the request; the tender will be disqualified. </a:t>
            </a:r>
          </a:p>
          <a:p>
            <a:r>
              <a:rPr lang="en-ZA" sz="1600" dirty="0"/>
              <a:t>Annexure A - Authorisation Form.</a:t>
            </a:r>
          </a:p>
          <a:p>
            <a:r>
              <a:rPr lang="en-ZA" sz="1600" dirty="0"/>
              <a:t>Annexure B - Acknowledgement form.</a:t>
            </a:r>
          </a:p>
          <a:p>
            <a:r>
              <a:rPr lang="en-US" sz="1600" dirty="0"/>
              <a:t>Annexure C - Tenderer’s particulars form.</a:t>
            </a:r>
          </a:p>
          <a:p>
            <a:r>
              <a:rPr lang="en-ZA" sz="1600" dirty="0"/>
              <a:t>Annexure D - Integrity Declaration form.</a:t>
            </a:r>
            <a:endParaRPr lang="en-US" sz="1600" dirty="0"/>
          </a:p>
          <a:p>
            <a:r>
              <a:rPr lang="en-ZA" sz="1600" dirty="0"/>
              <a:t>Fully complete and sign the SBD 1 Invitation to bid form in the invitation to tender</a:t>
            </a:r>
          </a:p>
          <a:p>
            <a:r>
              <a:rPr lang="en-ZA" sz="1600" dirty="0"/>
              <a:t>Fully complete and sign the SBD 6.1 Preference claim form in the invitation to tender</a:t>
            </a:r>
          </a:p>
          <a:p>
            <a:r>
              <a:rPr lang="en-ZA" sz="1600" dirty="0"/>
              <a:t>Fully complete and sign the SBD 4 Bidders Disclosure form in the invitation to tender</a:t>
            </a:r>
          </a:p>
          <a:p>
            <a:r>
              <a:rPr lang="en-US" sz="1600" dirty="0"/>
              <a:t>E-Tenderers E-Tendering Training Acknowledgement Form to be fully completed and signed in its entirety and submitted at tender closing</a:t>
            </a:r>
          </a:p>
          <a:p>
            <a:r>
              <a:rPr lang="en-US" sz="1600" dirty="0"/>
              <a:t>Tax Evaluation Questionnaire valuation (questionnaire to determine whether a company, close corporation(CC) or Trust is a personal service provider for purposes of PAYE</a:t>
            </a:r>
          </a:p>
          <a:p>
            <a:endParaRPr lang="en-ZA" dirty="0"/>
          </a:p>
        </p:txBody>
      </p:sp>
    </p:spTree>
    <p:extLst>
      <p:ext uri="{BB962C8B-B14F-4D97-AF65-F5344CB8AC3E}">
        <p14:creationId xmlns:p14="http://schemas.microsoft.com/office/powerpoint/2010/main" val="26609248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heme/theme1.xml><?xml version="1.0" encoding="utf-8"?>
<a:theme xmlns:a="http://schemas.openxmlformats.org/drawingml/2006/main" name="Office Theme">
  <a:themeElements>
    <a:clrScheme name="Eskom Wide">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858705"/>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Widescreen_Without Visuals" id="{A8DDC17B-1581-4D7F-8C14-7723306C0474}" vid="{AABB89EC-0ED7-46E8-A361-2FD02679C18D}"/>
    </a:ext>
  </a:extLst>
</a:theme>
</file>

<file path=ppt/theme/theme2.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Owner xmlns="2c7ddca0-f18f-4514-89ec-cfc256175ba5">
      <UserInfo>
        <DisplayName>Lebogang Manakana</DisplayName>
        <AccountId>11117</AccountId>
        <AccountType/>
      </UserInfo>
    </Owner>
  </documentManagement>
</p:properties>
</file>

<file path=customXml/item3.xml><?xml version="1.0" encoding="utf-8"?>
<?mso-contentType ?>
<SharedContentType xmlns="Microsoft.SharePoint.Taxonomy.ContentTypeSync" SourceId="69b1b3ef-f17b-48c7-a7c8-8ad8b283852f" ContentTypeId="0x0101000D8B3899A4805C44A2FA507CBAF83E58" PreviousValue="false"/>
</file>

<file path=customXml/item4.xml><?xml version="1.0" encoding="utf-8"?>
<ct:contentTypeSchema xmlns:ct="http://schemas.microsoft.com/office/2006/metadata/contentType" xmlns:ma="http://schemas.microsoft.com/office/2006/metadata/properties/metaAttributes" ct:_="" ma:_="" ma:contentTypeName="Khoro Minimum metadata" ma:contentTypeID="0x0101000D8B3899A4805C44A2FA507CBAF83E58007A63E5F34A1C904ABF73B4A044044531" ma:contentTypeVersion="3" ma:contentTypeDescription="" ma:contentTypeScope="" ma:versionID="17327965f7291ab7bae5024c4d883bde">
  <xsd:schema xmlns:xsd="http://www.w3.org/2001/XMLSchema" xmlns:xs="http://www.w3.org/2001/XMLSchema" xmlns:p="http://schemas.microsoft.com/office/2006/metadata/properties" xmlns:ns2="2c7ddca0-f18f-4514-89ec-cfc256175ba5" targetNamespace="http://schemas.microsoft.com/office/2006/metadata/properties" ma:root="true" ma:fieldsID="7a3511da6a4f6d92aec1b7a4f9927643" ns2:_="">
    <xsd:import namespace="2c7ddca0-f18f-4514-89ec-cfc256175ba5"/>
    <xsd:element name="properties">
      <xsd:complexType>
        <xsd:sequence>
          <xsd:element name="documentManagement">
            <xsd:complexType>
              <xsd:all>
                <xsd:element ref="ns2:Owner"/>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ca0-f18f-4514-89ec-cfc256175ba5" elementFormDefault="qualified">
    <xsd:import namespace="http://schemas.microsoft.com/office/2006/documentManagement/types"/>
    <xsd:import namespace="http://schemas.microsoft.com/office/infopath/2007/PartnerControls"/>
    <xsd:element name="Owner" ma:index="8" ma:displayName="Owner" ma:list="UserInfo" ma:SharePointGroup="0" ma:internalName="Ow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75ADF6-FF55-4FFC-BA53-8A77FEA89285}">
  <ds:schemaRefs>
    <ds:schemaRef ds:uri="http://schemas.microsoft.com/sharepoint/v3/contenttype/forms"/>
  </ds:schemaRefs>
</ds:datastoreItem>
</file>

<file path=customXml/itemProps2.xml><?xml version="1.0" encoding="utf-8"?>
<ds:datastoreItem xmlns:ds="http://schemas.openxmlformats.org/officeDocument/2006/customXml" ds:itemID="{B33A1265-97A7-4CBC-A6B2-2EEAB6A71AD7}">
  <ds:schemaRefs>
    <ds:schemaRef ds:uri="http://schemas.openxmlformats.org/package/2006/metadata/core-properties"/>
    <ds:schemaRef ds:uri="http://www.w3.org/XML/1998/namespace"/>
    <ds:schemaRef ds:uri="http://schemas.microsoft.com/office/infopath/2007/PartnerControls"/>
    <ds:schemaRef ds:uri="http://schemas.microsoft.com/office/2006/metadata/properties"/>
    <ds:schemaRef ds:uri="http://purl.org/dc/dcmitype/"/>
    <ds:schemaRef ds:uri="http://schemas.microsoft.com/office/2006/documentManagement/types"/>
    <ds:schemaRef ds:uri="2c7ddca0-f18f-4514-89ec-cfc256175ba5"/>
    <ds:schemaRef ds:uri="http://purl.org/dc/terms/"/>
    <ds:schemaRef ds:uri="http://purl.org/dc/elements/1.1/"/>
  </ds:schemaRefs>
</ds:datastoreItem>
</file>

<file path=customXml/itemProps3.xml><?xml version="1.0" encoding="utf-8"?>
<ds:datastoreItem xmlns:ds="http://schemas.openxmlformats.org/officeDocument/2006/customXml" ds:itemID="{72832AB3-C3A8-4024-868A-7B93B85F18C6}">
  <ds:schemaRefs>
    <ds:schemaRef ds:uri="Microsoft.SharePoint.Taxonomy.ContentTypeSync"/>
  </ds:schemaRefs>
</ds:datastoreItem>
</file>

<file path=customXml/itemProps4.xml><?xml version="1.0" encoding="utf-8"?>
<ds:datastoreItem xmlns:ds="http://schemas.openxmlformats.org/officeDocument/2006/customXml" ds:itemID="{E34207DC-B30F-4A0C-B5DE-EF409CBB8F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ca0-f18f-4514-89ec-cfc256175b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3aedbdc-cc67-4652-aa12-d250a876ae79}" enabled="0" method="" siteId="{93aedbdc-cc67-4652-aa12-d250a876ae79}" removed="1"/>
</clbl:labelList>
</file>

<file path=docProps/app.xml><?xml version="1.0" encoding="utf-8"?>
<Properties xmlns="http://schemas.openxmlformats.org/officeDocument/2006/extended-properties" xmlns:vt="http://schemas.openxmlformats.org/officeDocument/2006/docPropsVTypes">
  <Template/>
  <TotalTime>3945</TotalTime>
  <Words>2010</Words>
  <Application>Microsoft Office PowerPoint</Application>
  <PresentationFormat>Widescreen</PresentationFormat>
  <Paragraphs>178</Paragraphs>
  <Slides>22</Slides>
  <Notes>0</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22</vt:i4>
      </vt:variant>
    </vt:vector>
  </HeadingPairs>
  <TitlesOfParts>
    <vt:vector size="30" baseType="lpstr">
      <vt:lpstr>Aptos</vt:lpstr>
      <vt:lpstr>Arial</vt:lpstr>
      <vt:lpstr>Calibri</vt:lpstr>
      <vt:lpstr>Courier New</vt:lpstr>
      <vt:lpstr>Wingdings</vt:lpstr>
      <vt:lpstr>Office Theme</vt:lpstr>
      <vt:lpstr>Content Slide Master</vt:lpstr>
      <vt:lpstr>think-cell Slide</vt:lpstr>
      <vt:lpstr>           Commercial Clarification Presentation: E3302DXKZNOU  The establishment of an enabling agreement with a panel of 20 service providers for the provision of auditing capturing, disconnections and replacement of prepaid, faulty and tampered meters with smart meters for the Central East Cluster (KZN and Free State Operating Unit) on an as and when required basis, for a period of thirty – six (36) months  </vt:lpstr>
      <vt:lpstr> Agenda</vt:lpstr>
      <vt:lpstr>E3302DXKZNOU –Purpose of the clarification meeting</vt:lpstr>
      <vt:lpstr>E3302DXKZNOU –Tender Information</vt:lpstr>
      <vt:lpstr>E3302DXKZNOU  - Tender Information</vt:lpstr>
      <vt:lpstr>E3302DXKZNOU - Tender Information</vt:lpstr>
      <vt:lpstr>E3302DXKZNOU - Tender Information</vt:lpstr>
      <vt:lpstr>E3302DXKZNOU  - How the Tender Evaluation will proceed</vt:lpstr>
      <vt:lpstr>E3302DXKZNOU - How the Tender Evaluation will Proceed</vt:lpstr>
      <vt:lpstr>E3302DXKZNOU  - How the Tender Evaluation will Proceed</vt:lpstr>
      <vt:lpstr>E3302DXKZNOU  - How the Tender Evaluation will Proceed</vt:lpstr>
      <vt:lpstr>E3302DXKZNOU  - How the Tender Evaluation will Proceed</vt:lpstr>
      <vt:lpstr>E3302DXKZNOU  - How the Tender Evaluation will Proceed</vt:lpstr>
      <vt:lpstr>E3302DXKZNOU  - How the Tender Evaluation will Proceed</vt:lpstr>
      <vt:lpstr>E3302DXKZNOU  - How the Tender Evaluation will Proceed</vt:lpstr>
      <vt:lpstr>E3302DXKZNOU  - How the Tender Evaluation will Proceed</vt:lpstr>
      <vt:lpstr>E3302DXKZNOU  - How the Tender Evaluation will Proceed</vt:lpstr>
      <vt:lpstr>E3302DXKZNOU  - How the Tender Evaluation will Proceed</vt:lpstr>
      <vt:lpstr>E3302DXKZNOU  - Final Stage</vt:lpstr>
      <vt:lpstr>E3302DXKZNOU  - General</vt:lpstr>
      <vt:lpstr>E3302DXKZNOU  - General</vt:lpstr>
      <vt:lpstr>Conclusion</vt:lpstr>
    </vt:vector>
  </TitlesOfParts>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White 16x9</dc:title>
  <dc:creator>Hanlie Smit</dc:creator>
  <cp:lastModifiedBy>Seela Pillay</cp:lastModifiedBy>
  <cp:revision>42</cp:revision>
  <dcterms:created xsi:type="dcterms:W3CDTF">2020-01-06T09:48:40Z</dcterms:created>
  <dcterms:modified xsi:type="dcterms:W3CDTF">2026-08-13T12:53:47Z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0x0101000D8B3899A4805C44A2FA507CBAF83E58007A63E5F34A1C904ABF73B4A044044531</vt:lpwstr>
  </property>
</Properties>
</file>