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057" r:id="rId2"/>
    <p:sldId id="2081" r:id="rId3"/>
    <p:sldId id="2082" r:id="rId4"/>
    <p:sldId id="2083" r:id="rId5"/>
    <p:sldId id="2084" r:id="rId6"/>
    <p:sldId id="2085" r:id="rId7"/>
    <p:sldId id="2086" r:id="rId8"/>
    <p:sldId id="2087" r:id="rId9"/>
    <p:sldId id="2096" r:id="rId10"/>
    <p:sldId id="2088" r:id="rId11"/>
    <p:sldId id="2089" r:id="rId12"/>
    <p:sldId id="2090" r:id="rId13"/>
    <p:sldId id="2091" r:id="rId14"/>
    <p:sldId id="2093" r:id="rId15"/>
    <p:sldId id="2094" r:id="rId16"/>
    <p:sldId id="20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C02AE-1AF4-4081-A4F8-3769912C4F2D}"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13F91-2387-44DF-9682-361FD8BABFBF}" type="slidenum">
              <a:rPr lang="en-US" smtClean="0"/>
              <a:t>‹#›</a:t>
            </a:fld>
            <a:endParaRPr lang="en-US"/>
          </a:p>
        </p:txBody>
      </p:sp>
    </p:spTree>
    <p:extLst>
      <p:ext uri="{BB962C8B-B14F-4D97-AF65-F5344CB8AC3E}">
        <p14:creationId xmlns:p14="http://schemas.microsoft.com/office/powerpoint/2010/main" val="319559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13F91-2387-44DF-9682-361FD8BABFBF}" type="slidenum">
              <a:rPr lang="en-US" smtClean="0"/>
              <a:t>10</a:t>
            </a:fld>
            <a:endParaRPr lang="en-US"/>
          </a:p>
        </p:txBody>
      </p:sp>
    </p:spTree>
    <p:extLst>
      <p:ext uri="{BB962C8B-B14F-4D97-AF65-F5344CB8AC3E}">
        <p14:creationId xmlns:p14="http://schemas.microsoft.com/office/powerpoint/2010/main" val="139159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411981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63214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16951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712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49249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74465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80616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00855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70602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1431575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84270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43319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932193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865239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3961270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26224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351950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1061655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34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019642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29282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3288078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6277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653677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amp; Graph slide 2">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4"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itles PAGE2.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751" y="0"/>
            <a:ext cx="12188249" cy="6858000"/>
          </a:xfrm>
          <a:prstGeom prst="rect">
            <a:avLst/>
          </a:prstGeom>
        </p:spPr>
      </p:pic>
      <p:cxnSp>
        <p:nvCxnSpPr>
          <p:cNvPr id="8" name="Straight Connector 7"/>
          <p:cNvCxnSpPr/>
          <p:nvPr userDrawn="1"/>
        </p:nvCxnSpPr>
        <p:spPr>
          <a:xfrm>
            <a:off x="696976" y="6527033"/>
            <a:ext cx="10773508"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1204" y="453073"/>
            <a:ext cx="10238214" cy="0"/>
          </a:xfrm>
          <a:prstGeom prst="line">
            <a:avLst/>
          </a:prstGeom>
          <a:ln w="190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6" cstate="print"/>
          <a:stretch>
            <a:fillRect/>
          </a:stretch>
        </p:blipFill>
        <p:spPr>
          <a:xfrm>
            <a:off x="10182508" y="71120"/>
            <a:ext cx="1688123" cy="647700"/>
          </a:xfrm>
          <a:prstGeom prst="rect">
            <a:avLst/>
          </a:prstGeom>
        </p:spPr>
      </p:pic>
      <p:sp>
        <p:nvSpPr>
          <p:cNvPr id="14" name="TextBox 13"/>
          <p:cNvSpPr txBox="1"/>
          <p:nvPr userDrawn="1"/>
        </p:nvSpPr>
        <p:spPr>
          <a:xfrm>
            <a:off x="587329" y="6616442"/>
            <a:ext cx="5180695" cy="215444"/>
          </a:xfrm>
          <a:prstGeom prst="rect">
            <a:avLst/>
          </a:prstGeom>
          <a:noFill/>
        </p:spPr>
        <p:txBody>
          <a:bodyPr wrap="square" rtlCol="0">
            <a:spAutoFit/>
          </a:bodyPr>
          <a:lstStyle/>
          <a:p>
            <a:pPr rtl="0"/>
            <a:r>
              <a:rPr lang="en-US" sz="1200" b="0" i="0" u="none" strike="noStrike" kern="1200" baseline="30000" dirty="0">
                <a:solidFill>
                  <a:srgbClr val="E6292B"/>
                </a:solidFill>
                <a:latin typeface="ApexSans-Book"/>
                <a:ea typeface="ＭＳ Ｐゴシック" charset="0"/>
                <a:cs typeface="ApexSans-Book"/>
              </a:rPr>
              <a:t>Results Announcement </a:t>
            </a:r>
            <a:r>
              <a:rPr lang="en-US" sz="1200" b="0" i="0" u="none" strike="noStrike" kern="1200" baseline="30000" dirty="0">
                <a:solidFill>
                  <a:srgbClr val="E6292B"/>
                </a:solidFill>
                <a:latin typeface="ApexSans-Bold"/>
                <a:ea typeface="ＭＳ Ｐゴシック" charset="0"/>
                <a:cs typeface="ApexSans-Bold"/>
              </a:rPr>
              <a:t>2016</a:t>
            </a:r>
          </a:p>
        </p:txBody>
      </p:sp>
    </p:spTree>
    <p:extLst>
      <p:ext uri="{BB962C8B-B14F-4D97-AF65-F5344CB8AC3E}">
        <p14:creationId xmlns:p14="http://schemas.microsoft.com/office/powerpoint/2010/main" val="343442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72106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515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38569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89342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985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64044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4" imgW="421" imgH="420" progId="TCLayout.ActiveDocument.1">
                  <p:embed/>
                </p:oleObj>
              </mc:Choice>
              <mc:Fallback>
                <p:oleObj name="think-cell Slide" r:id="rId34" imgW="421" imgH="420" progId="TCLayout.ActiveDocument.1">
                  <p:embed/>
                  <p:pic>
                    <p:nvPicPr>
                      <p:cNvPr id="4" name="Object 3" hidden="1"/>
                      <p:cNvPicPr/>
                      <p:nvPr/>
                    </p:nvPicPr>
                    <p:blipFill>
                      <a:blip r:embed="rId35"/>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600288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www.transnet.net/"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mailto:Nontando.Mnguni@transnet.net"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Title 22">
            <a:extLst>
              <a:ext uri="{FF2B5EF4-FFF2-40B4-BE49-F238E27FC236}">
                <a16:creationId xmlns:a16="http://schemas.microsoft.com/office/drawing/2014/main" id="{E7BDCD38-CA41-1A8B-FDAB-B28561438DC3}"/>
              </a:ext>
            </a:extLst>
          </p:cNvPr>
          <p:cNvSpPr txBox="1">
            <a:spLocks/>
          </p:cNvSpPr>
          <p:nvPr/>
        </p:nvSpPr>
        <p:spPr>
          <a:xfrm>
            <a:off x="1972970" y="1078100"/>
            <a:ext cx="8246060" cy="2677656"/>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algn="just"/>
            <a:r>
              <a:rPr lang="en-US" sz="2800" dirty="0">
                <a:solidFill>
                  <a:schemeClr val="bg1"/>
                </a:solidFill>
              </a:rPr>
              <a:t>DESCRIPTION: SUPPLY OF MATERIAL AND THE CONSTRUCTION OF STORM WATER &amp; ENVIRONMNETAL SYSTEMS AT SALDANHA TERMINAL AT THE TRANSNET PORT TERMINALS (TPT), BULK TERMINAL SALDANHA (BTS) FOR A PERIOD OF TWELVE MONTHS (12). </a:t>
            </a:r>
            <a:endParaRPr lang="en-US" sz="2800" dirty="0"/>
          </a:p>
        </p:txBody>
      </p:sp>
      <p:sp>
        <p:nvSpPr>
          <p:cNvPr id="6" name="Text Placeholder 23">
            <a:extLst>
              <a:ext uri="{FF2B5EF4-FFF2-40B4-BE49-F238E27FC236}">
                <a16:creationId xmlns:a16="http://schemas.microsoft.com/office/drawing/2014/main" id="{804EE08A-7B55-DD2B-B754-E1E2AD66BC6B}"/>
              </a:ext>
            </a:extLst>
          </p:cNvPr>
          <p:cNvSpPr txBox="1">
            <a:spLocks/>
          </p:cNvSpPr>
          <p:nvPr/>
        </p:nvSpPr>
        <p:spPr>
          <a:xfrm>
            <a:off x="2133263" y="5157440"/>
            <a:ext cx="2402967" cy="622460"/>
          </a:xfrm>
          <a:prstGeom prst="rect">
            <a:avLst/>
          </a:prstGeom>
        </p:spPr>
        <p:txBody>
          <a:bodyPr wrap="non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2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srgbClr val="FFFFFF"/>
                </a:solidFill>
              </a:rPr>
              <a:t>12 March 2025</a:t>
            </a:r>
            <a:endParaRPr kumimoji="0" lang="en-US" b="1" u="none" strike="noStrike" kern="1200" cap="none" spc="0" normalizeH="0" baseline="0" noProof="0" dirty="0">
              <a:ln>
                <a:noFill/>
              </a:ln>
              <a:solidFill>
                <a:srgbClr val="FFFFFF"/>
              </a:solidFill>
              <a:effectLst/>
              <a:uLnTx/>
              <a:uFillTx/>
            </a:endParaRP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81857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4040-D4F5-2AEB-67C3-5153067EAB30}"/>
              </a:ext>
            </a:extLst>
          </p:cNvPr>
          <p:cNvSpPr>
            <a:spLocks noGrp="1"/>
          </p:cNvSpPr>
          <p:nvPr>
            <p:ph type="title"/>
          </p:nvPr>
        </p:nvSpPr>
        <p:spPr>
          <a:xfrm>
            <a:off x="402897" y="398832"/>
            <a:ext cx="10822684" cy="523220"/>
          </a:xfrm>
        </p:spPr>
        <p:txBody>
          <a:bodyPr/>
          <a:lstStyle/>
          <a:p>
            <a:r>
              <a:rPr kumimoji="0" 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3669A69C-238F-208A-3218-FB81FE86C824}"/>
              </a:ext>
            </a:extLst>
          </p:cNvPr>
          <p:cNvSpPr>
            <a:spLocks noGrp="1"/>
          </p:cNvSpPr>
          <p:nvPr>
            <p:ph type="subTitle" idx="1"/>
          </p:nvPr>
        </p:nvSpPr>
        <p:spPr>
          <a:xfrm>
            <a:off x="402897" y="112337"/>
            <a:ext cx="12191999" cy="7062185"/>
          </a:xfrm>
        </p:spPr>
        <p:txBody>
          <a:bodyPr/>
          <a:lstStyle/>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r>
              <a:rPr kumimoji="0" lang="en-ZA" sz="20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Step </a:t>
            </a:r>
            <a:r>
              <a:rPr lang="en-ZA" b="1" dirty="0">
                <a:solidFill>
                  <a:prstClr val="black"/>
                </a:solidFill>
                <a:latin typeface="Georgia" pitchFamily="18" charset="0"/>
                <a:ea typeface="Tahoma" panose="020B0604030504040204" pitchFamily="34" charset="0"/>
              </a:rPr>
              <a:t>Three</a:t>
            </a:r>
            <a:r>
              <a:rPr kumimoji="0" lang="en-ZA" sz="20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Technical Evaluation</a:t>
            </a:r>
            <a:r>
              <a:rPr kumimoji="0" lang="en-ZA" sz="18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GB"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Minimum</a:t>
            </a:r>
            <a:r>
              <a:rPr kumimoji="0" lang="en-GB"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Threshold of 60% for Technical Criteria and Functional Requirements.  </a:t>
            </a: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Technical shall be scored in accordance with the following returnable:</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T2.2-03      Evaluation Schedule:</a:t>
            </a:r>
            <a:r>
              <a:rPr lang="en-ZA" sz="1800" dirty="0">
                <a:solidFill>
                  <a:prstClr val="black"/>
                </a:solidFill>
                <a:latin typeface="Georgia" pitchFamily="18" charset="0"/>
                <a:ea typeface="Tahoma" panose="020B0604030504040204" pitchFamily="34" charset="0"/>
              </a:rPr>
              <a:t> </a:t>
            </a: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Management and CV’s</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T2.2-04     Evaluation Schedule: Quality Management </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T2.2-05     Evaluation Schedule: Previous experience</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T2.2-06     Evaluation Schedule: Environmental Management</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T2.2-07     Evaluation Schedule: Method Statement </a:t>
            </a:r>
          </a:p>
          <a:p>
            <a:pPr algn="l">
              <a:lnSpc>
                <a:spcPct val="100000"/>
              </a:lnSpc>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T2.2-08     Evaluation Schedule: </a:t>
            </a:r>
            <a:r>
              <a:rPr kumimoji="0" lang="en-US" sz="1800" b="0" i="0" u="none" strike="noStrike" kern="1200" cap="none" spc="0" normalizeH="0" baseline="0" noProof="0" dirty="0" err="1">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Programme</a:t>
            </a: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a:t>
            </a:r>
            <a:r>
              <a:rPr kumimoji="0" lang="en-US"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he evaluation criteria is discussed in detail in the Technical presentation . </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ZA" sz="18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24488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511D-4417-67F6-ADDD-8ECDC58D47BE}"/>
              </a:ext>
            </a:extLst>
          </p:cNvPr>
          <p:cNvSpPr>
            <a:spLocks noGrp="1"/>
          </p:cNvSpPr>
          <p:nvPr>
            <p:ph type="title"/>
          </p:nvPr>
        </p:nvSpPr>
        <p:spPr>
          <a:xfrm>
            <a:off x="0" y="4518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97DBC571-954F-E4BB-CBD3-2F3116DB3584}"/>
              </a:ext>
            </a:extLst>
          </p:cNvPr>
          <p:cNvSpPr>
            <a:spLocks noGrp="1"/>
          </p:cNvSpPr>
          <p:nvPr>
            <p:ph type="subTitle" idx="1"/>
          </p:nvPr>
        </p:nvSpPr>
        <p:spPr>
          <a:xfrm>
            <a:off x="522166" y="1661513"/>
            <a:ext cx="10822684" cy="2361671"/>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000" b="1" i="0" u="none" strike="noStrike" kern="1200" cap="none" spc="0" normalizeH="0" baseline="0" noProof="0" dirty="0">
                <a:ln>
                  <a:noFill/>
                </a:ln>
                <a:solidFill>
                  <a:srgbClr val="000000"/>
                </a:solidFill>
                <a:effectLst/>
                <a:uLnTx/>
                <a:uFillTx/>
                <a:latin typeface="Georgia" pitchFamily="18" charset="0"/>
                <a:ea typeface="+mn-ea"/>
                <a:cs typeface="+mn-cs"/>
              </a:rPr>
              <a:t>Step Four: Price Criteria and B-BBEE</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Only bidders who have met or exceeded the pre-determined threshold will progress to Step 5</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Points will be allocated as follows:</a:t>
            </a:r>
          </a:p>
          <a:p>
            <a:pPr marL="800100" marR="0" lvl="1" indent="-342900" algn="l" defTabSz="457200" rtl="0" eaLnBrk="1" fontAlgn="auto" latinLnBrk="0" hangingPunct="1">
              <a:lnSpc>
                <a:spcPct val="100000"/>
              </a:lnSpc>
              <a:spcBef>
                <a:spcPts val="0"/>
              </a:spcBef>
              <a:spcAft>
                <a:spcPts val="900"/>
              </a:spcAft>
              <a:buClrTx/>
              <a:buSzTx/>
              <a:buFont typeface="Wingdings" pitchFamily="2" charset="2"/>
              <a:buChar char="ü"/>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Price Criteria (90); and</a:t>
            </a:r>
          </a:p>
          <a:p>
            <a:pPr marL="800100" marR="0" lvl="1" indent="-342900" algn="l" defTabSz="457200" rtl="0" eaLnBrk="1" fontAlgn="auto" latinLnBrk="0" hangingPunct="1">
              <a:lnSpc>
                <a:spcPct val="100000"/>
              </a:lnSpc>
              <a:spcBef>
                <a:spcPts val="0"/>
              </a:spcBef>
              <a:spcAft>
                <a:spcPts val="900"/>
              </a:spcAft>
              <a:buClrTx/>
              <a:buSzTx/>
              <a:buFont typeface="Wingdings" pitchFamily="2" charset="2"/>
              <a:buChar char="ü"/>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B-BBEE (10)</a:t>
            </a:r>
          </a:p>
          <a:p>
            <a:endParaRPr lang="en-US" dirty="0"/>
          </a:p>
        </p:txBody>
      </p:sp>
    </p:spTree>
    <p:extLst>
      <p:ext uri="{BB962C8B-B14F-4D97-AF65-F5344CB8AC3E}">
        <p14:creationId xmlns:p14="http://schemas.microsoft.com/office/powerpoint/2010/main" val="315574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6F84-4D76-3D6F-AE22-842DC0206683}"/>
              </a:ext>
            </a:extLst>
          </p:cNvPr>
          <p:cNvSpPr>
            <a:spLocks noGrp="1"/>
          </p:cNvSpPr>
          <p:nvPr>
            <p:ph type="title"/>
          </p:nvPr>
        </p:nvSpPr>
        <p:spPr>
          <a:xfrm>
            <a:off x="0" y="41208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9F555A83-F504-4525-785B-04F154463B7C}"/>
              </a:ext>
            </a:extLst>
          </p:cNvPr>
          <p:cNvSpPr>
            <a:spLocks noGrp="1"/>
          </p:cNvSpPr>
          <p:nvPr>
            <p:ph type="subTitle" idx="1"/>
          </p:nvPr>
        </p:nvSpPr>
        <p:spPr>
          <a:xfrm>
            <a:off x="410817" y="1696279"/>
            <a:ext cx="11053302" cy="516172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Georgia" pitchFamily="18" charset="0"/>
                <a:ea typeface="+mn-ea"/>
                <a:cs typeface="+mn-cs"/>
              </a:rPr>
              <a:t>Step Five: </a:t>
            </a:r>
            <a:r>
              <a:rPr kumimoji="0" lang="en-ZA" sz="1800" b="1" i="0" u="none" strike="noStrike" kern="1200" cap="none" spc="0" normalizeH="0" baseline="0" noProof="0" dirty="0">
                <a:ln>
                  <a:noFill/>
                </a:ln>
                <a:solidFill>
                  <a:prstClr val="black"/>
                </a:solidFill>
                <a:effectLst/>
                <a:uLnTx/>
                <a:uFillTx/>
                <a:latin typeface="Georgia" pitchFamily="18" charset="0"/>
                <a:ea typeface="+mn-ea"/>
                <a:cs typeface="+mn-cs"/>
              </a:rPr>
              <a:t>Post Tender Negotiations</a:t>
            </a:r>
          </a:p>
          <a:p>
            <a:pPr marL="342900" marR="0" lvl="0" indent="-342900" algn="l" defTabSz="914400" rtl="0" eaLnBrk="1" fontAlgn="auto" latinLnBrk="0" hangingPunct="1">
              <a:lnSpc>
                <a:spcPct val="100000"/>
              </a:lnSpc>
              <a:spcBef>
                <a:spcPts val="0"/>
              </a:spcBef>
              <a:spcAft>
                <a:spcPts val="900"/>
              </a:spcAft>
              <a:buClrTx/>
              <a:buSzTx/>
              <a:buFont typeface="Arial"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Georgia" pitchFamily="18" charset="0"/>
              <a:ea typeface="+mn-ea"/>
              <a:cs typeface="+mn-cs"/>
            </a:endParaRP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Bidders are to note that Transnet may not award a contract if the price offered is not market-related. In this regard, Transnet reserves the right to engage in PTN with the view to achieving a market-related price or to cancel the tender. </a:t>
            </a: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Negotiations will be done in a sequential manner i.e.: </a:t>
            </a:r>
          </a:p>
          <a:p>
            <a:pPr marL="0" marR="0" lvl="0" indent="0" algn="l" defTabSz="457200" rtl="0" eaLnBrk="1" fontAlgn="base" latinLnBrk="0" hangingPunct="1">
              <a:lnSpc>
                <a:spcPct val="100000"/>
              </a:lnSpc>
              <a:spcBef>
                <a:spcPts val="0"/>
              </a:spcBef>
              <a:spcAft>
                <a:spcPts val="9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-first negotiate with the highest ranked bidder or cancel the bid, should such negotiations fail</a:t>
            </a:r>
          </a:p>
          <a:p>
            <a:pPr marL="0" marR="0" lvl="0" indent="0" algn="l" defTabSz="457200" rtl="0" eaLnBrk="1" fontAlgn="base" latinLnBrk="0" hangingPunct="1">
              <a:lnSpc>
                <a:spcPct val="100000"/>
              </a:lnSpc>
              <a:spcBef>
                <a:spcPts val="0"/>
              </a:spcBef>
              <a:spcAft>
                <a:spcPts val="9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-negotiate with the 2nd and 3rd ranked bidders (if required) in a sequential manner.</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In the event of any bidder being notified of such short-listed/preferred bidder status, his/her bid, as well as any subsequent negotiated best and final offers (BAFO), will automatically be deemed to remain valid during the negotiation period and until the ultimate award of business.</a:t>
            </a:r>
            <a:endPar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Should Transnet conduct post tender negotiations, bidders will be requested to provide their best and final offers to Transnet based on such negotiations. Where a market related price has been achieved through negotiation, the contract will be awarded to the successful bidder(s).</a:t>
            </a:r>
            <a:endPar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endParaRPr lang="en-US" dirty="0"/>
          </a:p>
        </p:txBody>
      </p:sp>
    </p:spTree>
    <p:extLst>
      <p:ext uri="{BB962C8B-B14F-4D97-AF65-F5344CB8AC3E}">
        <p14:creationId xmlns:p14="http://schemas.microsoft.com/office/powerpoint/2010/main" val="131779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4C34-80BA-864E-5626-B2B763EC8C5B}"/>
              </a:ext>
            </a:extLst>
          </p:cNvPr>
          <p:cNvSpPr>
            <a:spLocks noGrp="1"/>
          </p:cNvSpPr>
          <p:nvPr>
            <p:ph type="title"/>
          </p:nvPr>
        </p:nvSpPr>
        <p:spPr>
          <a:xfrm>
            <a:off x="164358" y="41208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F30C4770-B220-24D9-F401-B5F4C603D46B}"/>
              </a:ext>
            </a:extLst>
          </p:cNvPr>
          <p:cNvSpPr>
            <a:spLocks noGrp="1"/>
          </p:cNvSpPr>
          <p:nvPr>
            <p:ph type="subTitle" idx="1"/>
          </p:nvPr>
        </p:nvSpPr>
        <p:spPr>
          <a:xfrm>
            <a:off x="389644" y="1056043"/>
            <a:ext cx="10822684" cy="5702566"/>
          </a:xfrm>
        </p:spPr>
        <p:txBody>
          <a:bodyPr/>
          <a:lstStyle/>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8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Step Six : Objective Criteria</a:t>
            </a:r>
            <a:endPar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Transnet reserves the right to award the business to the highest scoring bidder/s unless objective criteria justify the award to another bidder. The RFP will state that Transnet may apply the following objective criteria to the bid process:</a:t>
            </a:r>
          </a:p>
          <a:p>
            <a:pPr marL="342900" marR="0" lvl="0" indent="-342900" algn="just" defTabSz="779173" rtl="0" eaLnBrk="1" fontAlgn="auto" latinLnBrk="0" hangingPunct="1">
              <a:lnSpc>
                <a:spcPct val="165300"/>
              </a:lnSpc>
              <a:spcBef>
                <a:spcPts val="310"/>
              </a:spcBef>
              <a:spcAft>
                <a:spcPts val="0"/>
              </a:spcAft>
              <a:buClrTx/>
              <a:buSzPts val="1000"/>
              <a:buFont typeface="Tahoma" panose="020B0604030504040204" pitchFamily="34" charset="0"/>
              <a:buChar char="-"/>
              <a:tabLst>
                <a:tab pos="1314450" algn="l"/>
              </a:tabLst>
              <a:defRPr/>
            </a:pP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Geographical</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location;</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342900" marR="504825" lvl="0" indent="-342900" algn="just" defTabSz="779173" rtl="0" eaLnBrk="1" fontAlgn="auto" latinLnBrk="0" hangingPunct="1">
              <a:lnSpc>
                <a:spcPct val="150000"/>
              </a:lnSpc>
              <a:spcBef>
                <a:spcPts val="915"/>
              </a:spcBef>
              <a:spcAft>
                <a:spcPts val="0"/>
              </a:spcAft>
              <a:buClrTx/>
              <a:buSzPts val="1000"/>
              <a:buFont typeface="Tahoma" panose="020B0604030504040204" pitchFamily="34" charset="0"/>
              <a:buChar char="-"/>
              <a:tabLst>
                <a:tab pos="131508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all Risks identified during a risk assessment exercise/probity check (which may be conducted by an </a:t>
            </a:r>
            <a:r>
              <a:rPr kumimoji="0" lang="en-US" sz="1600" b="0" i="0" u="none" strike="noStrike" kern="1200" cap="none" spc="0" normalizeH="0" baseline="0" noProof="0" dirty="0" err="1">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authorised</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third party) that would be done to assess all risks, including but not limited to:</a:t>
            </a:r>
          </a:p>
          <a:p>
            <a:pPr marL="742950" marR="508000" lvl="1" indent="-285750" algn="just" defTabSz="779173" rtl="0" eaLnBrk="1" fontAlgn="auto" latinLnBrk="0" hangingPunct="1">
              <a:lnSpc>
                <a:spcPct val="150000"/>
              </a:lnSpc>
              <a:spcBef>
                <a:spcPts val="5"/>
              </a:spcBef>
              <a:spcAft>
                <a:spcPts val="0"/>
              </a:spcAft>
              <a:buClrTx/>
              <a:buSzPts val="1000"/>
              <a:buFont typeface="Wingdings" panose="05000000000000000000" pitchFamily="2" charset="2"/>
              <a:buChar char=""/>
              <a:tabLst>
                <a:tab pos="1569720" algn="l"/>
                <a:tab pos="1570990"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the financial stability of the bidder based on key ratio analysis, which would include, but not be limited to Efficiency, Profitability, Financial Risk, Liquidity, Acid Test, and Solvency;</a:t>
            </a:r>
          </a:p>
          <a:p>
            <a:pPr marL="742950" marR="0" lvl="1" indent="-285750" algn="just" defTabSz="779173" rtl="0" eaLnBrk="1" fontAlgn="auto" latinLnBrk="0" hangingPunct="1">
              <a:lnSpc>
                <a:spcPts val="1160"/>
              </a:lnSpc>
              <a:spcBef>
                <a:spcPts val="0"/>
              </a:spcBef>
              <a:spcAft>
                <a:spcPts val="0"/>
              </a:spcAft>
              <a:buClrTx/>
              <a:buSzPts val="1000"/>
              <a:buFont typeface="Wingdings" panose="05000000000000000000" pitchFamily="2" charset="2"/>
              <a:buChar char=""/>
              <a:tabLst>
                <a:tab pos="157035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due</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diligence</a:t>
            </a:r>
            <a:r>
              <a:rPr kumimoji="0" lang="en-US" sz="1600" b="0" i="0" u="none" strike="noStrike" kern="1200" cap="none" spc="-5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to</a:t>
            </a:r>
            <a:r>
              <a:rPr kumimoji="0" lang="en-US" sz="1600" b="0" i="0" u="none" strike="noStrike" kern="1200" cap="none" spc="-6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assess</a:t>
            </a:r>
            <a:r>
              <a:rPr kumimoji="0" lang="en-US" sz="1600" b="0" i="0" u="none" strike="noStrike" kern="1200" cap="none" spc="-5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functional</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capability</a:t>
            </a:r>
            <a:r>
              <a:rPr kumimoji="0" lang="en-US" sz="1600" b="0" i="0" u="none" strike="noStrike" kern="1200" cap="none" spc="-5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and</a:t>
            </a:r>
            <a:r>
              <a:rPr kumimoji="0" lang="en-US" sz="1600" b="0" i="0" u="none" strike="noStrike" kern="1200" cap="none" spc="-4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capacity.</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This</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could</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include</a:t>
            </a:r>
            <a:r>
              <a:rPr kumimoji="0" lang="en-US" sz="1600" b="0" i="0" u="none" strike="noStrike" kern="1200" cap="none" spc="-6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a:t>
            </a:r>
            <a:r>
              <a:rPr kumimoji="0" lang="en-US" sz="1600" b="0" i="0" u="none" strike="noStrike" kern="1200" cap="none" spc="-5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site</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visit;</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pPr marL="742950" marR="502285" lvl="1" indent="-285750" algn="just" defTabSz="779173" rtl="0" eaLnBrk="1" fontAlgn="auto" latinLnBrk="0" hangingPunct="1">
              <a:lnSpc>
                <a:spcPct val="150000"/>
              </a:lnSpc>
              <a:spcBef>
                <a:spcPts val="635"/>
              </a:spcBef>
              <a:spcAft>
                <a:spcPts val="0"/>
              </a:spcAft>
              <a:buClrTx/>
              <a:buSzPts val="1000"/>
              <a:buFont typeface="Wingdings" panose="05000000000000000000" pitchFamily="2" charset="2"/>
              <a:buChar char=""/>
              <a:tabLst>
                <a:tab pos="1569720" algn="l"/>
                <a:tab pos="1570990"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 commercial relationship with a Domestic Prominent Influential Person (DPIP) or Foreign Prominent Public Official (FPPO) or an entity of which such person or official is the beneficial owner; and</a:t>
            </a:r>
          </a:p>
          <a:p>
            <a:pPr marL="457200" marR="502285" lvl="1" indent="0" algn="just" defTabSz="779173" rtl="0" eaLnBrk="1" fontAlgn="auto" latinLnBrk="0" hangingPunct="1">
              <a:lnSpc>
                <a:spcPct val="150000"/>
              </a:lnSpc>
              <a:spcBef>
                <a:spcPts val="635"/>
              </a:spcBef>
              <a:spcAft>
                <a:spcPts val="0"/>
              </a:spcAft>
              <a:buClrTx/>
              <a:buSzPts val="1000"/>
              <a:buFont typeface="Arial" pitchFamily="34" charset="0"/>
              <a:buNone/>
              <a:tabLst>
                <a:tab pos="1569720" algn="l"/>
                <a:tab pos="1570990" algn="l"/>
              </a:tabLst>
              <a:defRPr/>
            </a:pP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pPr marL="742950" marR="0" lvl="1" indent="-285750" algn="just" defTabSz="779173" rtl="0" eaLnBrk="1" fontAlgn="auto" latinLnBrk="0" hangingPunct="1">
              <a:lnSpc>
                <a:spcPts val="1200"/>
              </a:lnSpc>
              <a:spcBef>
                <a:spcPts val="0"/>
              </a:spcBef>
              <a:spcAft>
                <a:spcPts val="0"/>
              </a:spcAft>
              <a:buClrTx/>
              <a:buSzPts val="1000"/>
              <a:buFont typeface="Wingdings" panose="05000000000000000000" pitchFamily="2" charset="2"/>
              <a:buChar char=""/>
              <a:tabLst>
                <a:tab pos="157035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Reputational</a:t>
            </a:r>
            <a:r>
              <a:rPr kumimoji="0" lang="en-US" sz="1600" b="0" i="0" u="none" strike="noStrike" kern="1200" cap="none" spc="-8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and</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Brand</a:t>
            </a:r>
            <a:r>
              <a:rPr kumimoji="0" lang="en-US" sz="1600" b="0" i="0" u="none" strike="noStrike" kern="1200" cap="none" spc="-7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2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risks</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endParaRPr lang="en-US" dirty="0"/>
          </a:p>
        </p:txBody>
      </p:sp>
    </p:spTree>
    <p:extLst>
      <p:ext uri="{BB962C8B-B14F-4D97-AF65-F5344CB8AC3E}">
        <p14:creationId xmlns:p14="http://schemas.microsoft.com/office/powerpoint/2010/main" val="61744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6B00-54AD-47C2-A460-64C6F2B9F654}"/>
              </a:ext>
            </a:extLst>
          </p:cNvPr>
          <p:cNvSpPr>
            <a:spLocks noGrp="1"/>
          </p:cNvSpPr>
          <p:nvPr>
            <p:ph type="title"/>
          </p:nvPr>
        </p:nvSpPr>
        <p:spPr>
          <a:xfrm>
            <a:off x="137854" y="425335"/>
            <a:ext cx="10822684" cy="523220"/>
          </a:xfrm>
        </p:spPr>
        <p:txBody>
          <a:bodyPr/>
          <a:lstStyle/>
          <a:p>
            <a:r>
              <a:rPr kumimoji="0" 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182D744D-2ECD-AF43-1C9E-D7654D13858E}"/>
              </a:ext>
            </a:extLst>
          </p:cNvPr>
          <p:cNvSpPr>
            <a:spLocks noGrp="1"/>
          </p:cNvSpPr>
          <p:nvPr>
            <p:ph type="subTitle" idx="1"/>
          </p:nvPr>
        </p:nvSpPr>
        <p:spPr>
          <a:xfrm>
            <a:off x="641435" y="1113183"/>
            <a:ext cx="10822684" cy="4956313"/>
          </a:xfrm>
        </p:spPr>
        <p:txBody>
          <a:bodyPr/>
          <a:lstStyle/>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Step</a:t>
            </a:r>
            <a:r>
              <a:rPr kumimoji="0" lang="en-US" sz="1800" b="1" i="0" u="none" strike="noStrike" kern="1200" cap="none" spc="-7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Seven:</a:t>
            </a:r>
            <a:r>
              <a:rPr kumimoji="0" lang="en-US" sz="1800" b="1" i="0" u="none" strike="noStrike" kern="1200" cap="none" spc="-7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Award</a:t>
            </a:r>
            <a:r>
              <a:rPr kumimoji="0" lang="en-US" sz="1800" b="1" i="0" u="none" strike="noStrike" kern="1200" cap="none" spc="-5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of</a:t>
            </a:r>
            <a:r>
              <a:rPr kumimoji="0" lang="en-US" sz="1800" b="1" i="0" u="none" strike="noStrike" kern="1200" cap="none" spc="-6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business</a:t>
            </a:r>
            <a:r>
              <a:rPr kumimoji="0" lang="en-US" sz="1800" b="1" i="0" u="none" strike="noStrike" kern="1200" cap="none" spc="-5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and</a:t>
            </a:r>
            <a:r>
              <a:rPr kumimoji="0" lang="en-US" sz="1800" b="1" i="0" u="none" strike="noStrike" kern="1200" cap="none" spc="-6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conclusion</a:t>
            </a:r>
            <a:r>
              <a:rPr kumimoji="0" lang="en-US" sz="1800" b="1" i="0" u="none" strike="noStrike" kern="1200" cap="none" spc="-6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of</a:t>
            </a:r>
            <a:r>
              <a:rPr kumimoji="0" lang="en-US" sz="1800" b="1" i="0" u="none" strike="noStrike" kern="1200" cap="none" spc="-5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contract</a:t>
            </a:r>
            <a:endParaRPr kumimoji="0" lang="en-US" sz="1800" b="0"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342900" marR="500380" lvl="0" indent="-342900" algn="just" defTabSz="779173" rtl="0" eaLnBrk="1" fontAlgn="auto" latinLnBrk="0" hangingPunct="1">
              <a:lnSpc>
                <a:spcPct val="150000"/>
              </a:lnSpc>
              <a:spcBef>
                <a:spcPts val="905"/>
              </a:spcBef>
              <a:spcAft>
                <a:spcPts val="0"/>
              </a:spcAft>
              <a:buClrTx/>
              <a:buSzPts val="1000"/>
              <a:buFont typeface="Wingdings" panose="05000000000000000000" pitchFamily="2" charset="2"/>
              <a:buChar char=""/>
              <a:tabLst>
                <a:tab pos="1311910" algn="l"/>
                <a:tab pos="1315085" algn="l"/>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Immediately after approval to award the contract has been received, the successful or preferred bidder(s) will be informed of the acceptance of his/their Bid by way of a Letter of Award. Thereafter the final contract will be concluded with the successful Respondent(s).</a:t>
            </a:r>
          </a:p>
          <a:p>
            <a:pPr marL="342900" marR="507365" lvl="0" indent="-342900" algn="just" defTabSz="779173" rtl="0" eaLnBrk="1" fontAlgn="auto" latinLnBrk="0" hangingPunct="1">
              <a:lnSpc>
                <a:spcPct val="150000"/>
              </a:lnSpc>
              <a:spcBef>
                <a:spcPts val="300"/>
              </a:spcBef>
              <a:spcAft>
                <a:spcPts val="0"/>
              </a:spcAft>
              <a:buClrTx/>
              <a:buSzPts val="1000"/>
              <a:buFont typeface="Wingdings" panose="05000000000000000000" pitchFamily="2" charset="2"/>
              <a:buChar char=""/>
              <a:tabLst>
                <a:tab pos="1311910" algn="l"/>
                <a:tab pos="1315085" algn="l"/>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 final contract will be concluded and entered into with the successful Bidder at the acceptance of a letter of award by the Respondent.</a:t>
            </a:r>
          </a:p>
          <a:p>
            <a:endParaRPr lang="en-US" dirty="0"/>
          </a:p>
        </p:txBody>
      </p:sp>
    </p:spTree>
    <p:extLst>
      <p:ext uri="{BB962C8B-B14F-4D97-AF65-F5344CB8AC3E}">
        <p14:creationId xmlns:p14="http://schemas.microsoft.com/office/powerpoint/2010/main" val="311590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15B-E60F-9D65-619A-99BDD71CB7E0}"/>
              </a:ext>
            </a:extLst>
          </p:cNvPr>
          <p:cNvSpPr>
            <a:spLocks noGrp="1"/>
          </p:cNvSpPr>
          <p:nvPr>
            <p:ph type="title"/>
          </p:nvPr>
        </p:nvSpPr>
        <p:spPr>
          <a:xfrm>
            <a:off x="323384" y="875909"/>
            <a:ext cx="10822684" cy="523220"/>
          </a:xfrm>
        </p:spPr>
        <p:txBody>
          <a:bodyPr/>
          <a:lstStyle/>
          <a:p>
            <a:r>
              <a:rPr kumimoji="0" lang="en-GB"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NEC ECC APPLICABLE CLAUSES </a:t>
            </a:r>
            <a:endParaRPr lang="en-US" dirty="0"/>
          </a:p>
        </p:txBody>
      </p:sp>
      <p:sp>
        <p:nvSpPr>
          <p:cNvPr id="3" name="Subtitle 2">
            <a:extLst>
              <a:ext uri="{FF2B5EF4-FFF2-40B4-BE49-F238E27FC236}">
                <a16:creationId xmlns:a16="http://schemas.microsoft.com/office/drawing/2014/main" id="{7166A0A4-2936-5A2A-622F-107AE47970C9}"/>
              </a:ext>
            </a:extLst>
          </p:cNvPr>
          <p:cNvSpPr>
            <a:spLocks noGrp="1"/>
          </p:cNvSpPr>
          <p:nvPr>
            <p:ph type="subTitle" idx="1"/>
          </p:nvPr>
        </p:nvSpPr>
        <p:spPr>
          <a:xfrm>
            <a:off x="458555" y="1830733"/>
            <a:ext cx="10822684" cy="4620017"/>
          </a:xfrm>
        </p:spPr>
        <p:txBody>
          <a:bodyPr/>
          <a:lstStyle/>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Priced contract with bill of quantities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W1:	Dispute resolution procedure</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X2:	Changes in the law</a:t>
            </a:r>
            <a:endPar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X7:  	Delay damages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X13:	Performance Bond</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X18:	Limitation of liability</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endPar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Z1:	Local Production and Content Obligations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Z2:        Additional Clauses relating to joint venture</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Z4:        Protection of Personal Information Act</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Z5:        Collusion in the Construction Industry</a:t>
            </a:r>
          </a:p>
          <a:p>
            <a:pPr marL="0" algn="l" fontAlgn="t">
              <a:lnSpc>
                <a:spcPct val="115000"/>
              </a:lnSpc>
              <a:spcBef>
                <a:spcPts val="0"/>
              </a:spcBef>
              <a:spcAft>
                <a:spcPts val="0"/>
              </a:spcAf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Z6:        Additional obligations in respect of Termination </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Z7:        Right Reserved by the Employer to Conduct Vetting through SSA</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lang="en-US" sz="1600" b="1" dirty="0">
                <a:solidFill>
                  <a:srgbClr val="000000"/>
                </a:solidFill>
                <a:latin typeface="Georgia" panose="02040502050405020303" pitchFamily="18" charset="0"/>
                <a:ea typeface="Tahoma" panose="020B0604030504040204" pitchFamily="34" charset="0"/>
                <a:cs typeface="Times New Roman" panose="02020603050405020304" pitchFamily="18" charset="0"/>
              </a:rPr>
              <a:t>Z8:        Additional Clause Relating to Collusion in the Construction Industry</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Z9:        Protection of Personal Information Act</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lang="en-US" sz="1600" b="1" dirty="0">
                <a:solidFill>
                  <a:srgbClr val="000000"/>
                </a:solidFill>
                <a:latin typeface="Georgia" panose="02040502050405020303" pitchFamily="18" charset="0"/>
                <a:ea typeface="Tahoma" panose="020B0604030504040204" pitchFamily="34" charset="0"/>
                <a:cs typeface="Times New Roman" panose="02020603050405020304" pitchFamily="18" charset="0"/>
              </a:rPr>
              <a:t>Z10:      Anti-corruption, TPT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 Indemnity        </a:t>
            </a:r>
          </a:p>
          <a:p>
            <a:endParaRPr lang="en-US" dirty="0"/>
          </a:p>
        </p:txBody>
      </p:sp>
    </p:spTree>
    <p:extLst>
      <p:ext uri="{BB962C8B-B14F-4D97-AF65-F5344CB8AC3E}">
        <p14:creationId xmlns:p14="http://schemas.microsoft.com/office/powerpoint/2010/main" val="419601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9D5A-2AB4-C2F2-F8D7-47E365C51C57}"/>
              </a:ext>
            </a:extLst>
          </p:cNvPr>
          <p:cNvSpPr>
            <a:spLocks noGrp="1"/>
          </p:cNvSpPr>
          <p:nvPr>
            <p:ph type="title"/>
          </p:nvPr>
        </p:nvSpPr>
        <p:spPr>
          <a:xfrm>
            <a:off x="641436" y="10614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CLOSING DATE AND TIME</a:t>
            </a:r>
            <a:endParaRPr lang="en-US" dirty="0"/>
          </a:p>
        </p:txBody>
      </p:sp>
      <p:sp>
        <p:nvSpPr>
          <p:cNvPr id="3" name="Subtitle 2">
            <a:extLst>
              <a:ext uri="{FF2B5EF4-FFF2-40B4-BE49-F238E27FC236}">
                <a16:creationId xmlns:a16="http://schemas.microsoft.com/office/drawing/2014/main" id="{4B3473C1-C54E-3FE0-0633-7AFC6B09806D}"/>
              </a:ext>
            </a:extLst>
          </p:cNvPr>
          <p:cNvSpPr>
            <a:spLocks noGrp="1"/>
          </p:cNvSpPr>
          <p:nvPr>
            <p:ph type="subTitle" idx="1"/>
          </p:nvPr>
        </p:nvSpPr>
        <p:spPr/>
        <p:txBody>
          <a:bodyPr/>
          <a:lstStyle/>
          <a:p>
            <a:pPr marL="2778125" marR="0" lvl="0" indent="-2778125" algn="l" defTabSz="914400" rtl="0" eaLnBrk="1" fontAlgn="auto" latinLnBrk="0" hangingPunct="1">
              <a:lnSpc>
                <a:spcPct val="100000"/>
              </a:lnSpc>
              <a:spcBef>
                <a:spcPts val="0"/>
              </a:spcBef>
              <a:spcAft>
                <a:spcPts val="0"/>
              </a:spcAft>
              <a:buClr>
                <a:srgbClr val="00B0F0"/>
              </a:buClr>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Closing date and time: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10:00am on </a:t>
            </a:r>
            <a:r>
              <a:rPr lang="en-US" sz="1600" b="1" dirty="0">
                <a:solidFill>
                  <a:srgbClr val="000000"/>
                </a:solidFill>
                <a:latin typeface="Georgia" panose="02040502050405020303" pitchFamily="18" charset="0"/>
                <a:ea typeface="+mn-ea"/>
                <a:cs typeface="+mn-cs"/>
              </a:rPr>
              <a:t>Monday, 31 March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2025</a:t>
            </a:r>
          </a:p>
          <a:p>
            <a:pPr marL="2778125" marR="0" lvl="0" indent="-2778125" algn="l" defTabSz="914400" rtl="0" eaLnBrk="1" fontAlgn="auto" latinLnBrk="0" hangingPunct="1">
              <a:lnSpc>
                <a:spcPct val="100000"/>
              </a:lnSpc>
              <a:spcBef>
                <a:spcPts val="0"/>
              </a:spcBef>
              <a:spcAft>
                <a:spcPts val="0"/>
              </a:spcAft>
              <a:buClr>
                <a:srgbClr val="00B0F0"/>
              </a:buClr>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Location: 		                   </a:t>
            </a:r>
            <a:r>
              <a:rPr kumimoji="0" lang="en-GB" sz="16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Transnet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e-Tender Submission Portal</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  </a:t>
            </a:r>
            <a:r>
              <a:rPr kumimoji="0" lang="en-US" sz="1600" b="0" i="0" u="sng" strike="noStrike" kern="1200" cap="none" spc="0" normalizeH="0" baseline="0" noProof="0" dirty="0">
                <a:ln>
                  <a:noFill/>
                </a:ln>
                <a:solidFill>
                  <a:srgbClr val="0000FF"/>
                </a:solidFill>
                <a:effectLst/>
                <a:uLnTx/>
                <a:uFillTx/>
                <a:latin typeface="Georgia" panose="02040502050405020303" pitchFamily="18" charset="0"/>
                <a:ea typeface="Times New Roman" panose="02020603050405020304" pitchFamily="18" charset="0"/>
                <a:cs typeface="Times New Roman" panose="02020603050405020304" pitchFamily="18" charset="0"/>
                <a:hlinkClick r:id="rId2"/>
              </a:rPr>
              <a:t>www.transnet.net</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endParaRPr lang="en-US" dirty="0"/>
          </a:p>
        </p:txBody>
      </p:sp>
    </p:spTree>
    <p:extLst>
      <p:ext uri="{BB962C8B-B14F-4D97-AF65-F5344CB8AC3E}">
        <p14:creationId xmlns:p14="http://schemas.microsoft.com/office/powerpoint/2010/main" val="184871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771173" y="562733"/>
            <a:ext cx="10079725" cy="461665"/>
          </a:xfrm>
        </p:spPr>
        <p:txBody>
          <a:bodyPr/>
          <a:lstStyle/>
          <a:p>
            <a:r>
              <a:rPr lang="en-US" dirty="0"/>
              <a:t>AGENDA</a:t>
            </a:r>
            <a:endParaRPr lang="en-US" sz="2400" dirty="0"/>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767" b="1" i="0" u="none" strike="noStrike" kern="1200" cap="none" spc="0" normalizeH="0" baseline="0" noProof="0">
              <a:ln>
                <a:noFill/>
              </a:ln>
              <a:solidFill>
                <a:srgbClr val="FFFFFF"/>
              </a:solidFill>
              <a:effectLst/>
              <a:uLnTx/>
              <a:uFillTx/>
              <a:latin typeface="Tahoma"/>
              <a:ea typeface="+mn-ea"/>
              <a:cs typeface="+mn-cs"/>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graphicFrame>
        <p:nvGraphicFramePr>
          <p:cNvPr id="7" name="Table 6">
            <a:extLst>
              <a:ext uri="{FF2B5EF4-FFF2-40B4-BE49-F238E27FC236}">
                <a16:creationId xmlns:a16="http://schemas.microsoft.com/office/drawing/2014/main" id="{66674020-3F75-FAD0-1048-8F042ACF8005}"/>
              </a:ext>
            </a:extLst>
          </p:cNvPr>
          <p:cNvGraphicFramePr>
            <a:graphicFrameLocks noGrp="1"/>
          </p:cNvGraphicFramePr>
          <p:nvPr>
            <p:extLst>
              <p:ext uri="{D42A27DB-BD31-4B8C-83A1-F6EECF244321}">
                <p14:modId xmlns:p14="http://schemas.microsoft.com/office/powerpoint/2010/main" val="2311315948"/>
              </p:ext>
            </p:extLst>
          </p:nvPr>
        </p:nvGraphicFramePr>
        <p:xfrm>
          <a:off x="422031" y="1858157"/>
          <a:ext cx="8127999" cy="432981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04601099"/>
                    </a:ext>
                  </a:extLst>
                </a:gridCol>
                <a:gridCol w="2709333">
                  <a:extLst>
                    <a:ext uri="{9D8B030D-6E8A-4147-A177-3AD203B41FA5}">
                      <a16:colId xmlns:a16="http://schemas.microsoft.com/office/drawing/2014/main" val="4082924647"/>
                    </a:ext>
                  </a:extLst>
                </a:gridCol>
                <a:gridCol w="2709333">
                  <a:extLst>
                    <a:ext uri="{9D8B030D-6E8A-4147-A177-3AD203B41FA5}">
                      <a16:colId xmlns:a16="http://schemas.microsoft.com/office/drawing/2014/main" val="2061824162"/>
                    </a:ext>
                  </a:extLst>
                </a:gridCol>
              </a:tblGrid>
              <a:tr h="370840">
                <a:tc>
                  <a:txBody>
                    <a:bodyPr/>
                    <a:lstStyle/>
                    <a:p>
                      <a:r>
                        <a:rPr lang="en-US" dirty="0">
                          <a:solidFill>
                            <a:schemeClr val="tx1"/>
                          </a:solidFill>
                        </a:rPr>
                        <a:t>Agenda Point </a:t>
                      </a:r>
                    </a:p>
                  </a:txBody>
                  <a:tcPr/>
                </a:tc>
                <a:tc>
                  <a:txBody>
                    <a:bodyPr/>
                    <a:lstStyle/>
                    <a:p>
                      <a:r>
                        <a:rPr lang="en-US" dirty="0">
                          <a:solidFill>
                            <a:schemeClr val="tx1"/>
                          </a:solidFill>
                        </a:rPr>
                        <a:t>Time Allocated</a:t>
                      </a:r>
                    </a:p>
                  </a:txBody>
                  <a:tcPr/>
                </a:tc>
                <a:tc>
                  <a:txBody>
                    <a:bodyPr/>
                    <a:lstStyle/>
                    <a:p>
                      <a:r>
                        <a:rPr lang="en-US" dirty="0">
                          <a:solidFill>
                            <a:schemeClr val="tx1"/>
                          </a:solidFill>
                        </a:rPr>
                        <a:t>Presenter</a:t>
                      </a:r>
                    </a:p>
                  </a:txBody>
                  <a:tcPr/>
                </a:tc>
                <a:extLst>
                  <a:ext uri="{0D108BD9-81ED-4DB2-BD59-A6C34878D82A}">
                    <a16:rowId xmlns:a16="http://schemas.microsoft.com/office/drawing/2014/main" val="4255375470"/>
                  </a:ext>
                </a:extLst>
              </a:tr>
              <a:tr h="370840">
                <a:tc>
                  <a:txBody>
                    <a:bodyPr/>
                    <a:lstStyle/>
                    <a:p>
                      <a:r>
                        <a:rPr lang="en-US" dirty="0"/>
                        <a:t>Welcome, Introduction and Rules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 minute</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baseline="0" dirty="0">
                          <a:latin typeface="+mn-lt"/>
                        </a:rPr>
                        <a:t>Nontando Mnguni</a:t>
                      </a:r>
                      <a:endParaRPr lang="en-ZA" sz="1600" dirty="0">
                        <a:latin typeface="+mn-lt"/>
                      </a:endParaRPr>
                    </a:p>
                  </a:txBody>
                  <a:tcPr/>
                </a:tc>
                <a:extLst>
                  <a:ext uri="{0D108BD9-81ED-4DB2-BD59-A6C34878D82A}">
                    <a16:rowId xmlns:a16="http://schemas.microsoft.com/office/drawing/2014/main" val="2205515412"/>
                  </a:ext>
                </a:extLst>
              </a:tr>
              <a:tr h="370840">
                <a:tc>
                  <a:txBody>
                    <a:bodyPr/>
                    <a:lstStyle/>
                    <a:p>
                      <a:r>
                        <a:rPr lang="en-US" dirty="0"/>
                        <a:t>Session rules of engagement</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5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baseline="0" dirty="0">
                          <a:latin typeface="+mn-lt"/>
                        </a:rPr>
                        <a:t>Nontando Mnguni</a:t>
                      </a:r>
                      <a:endParaRPr lang="en-ZA" sz="1600" dirty="0">
                        <a:latin typeface="+mn-lt"/>
                      </a:endParaRPr>
                    </a:p>
                  </a:txBody>
                  <a:tcPr/>
                </a:tc>
                <a:extLst>
                  <a:ext uri="{0D108BD9-81ED-4DB2-BD59-A6C34878D82A}">
                    <a16:rowId xmlns:a16="http://schemas.microsoft.com/office/drawing/2014/main" val="14974617"/>
                  </a:ext>
                </a:extLst>
              </a:tr>
              <a:tr h="370840">
                <a:tc>
                  <a:txBody>
                    <a:bodyPr/>
                    <a:lstStyle/>
                    <a:p>
                      <a:r>
                        <a:rPr lang="en-US" dirty="0"/>
                        <a:t>Procurement process briefing</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mn-lt"/>
                        </a:rPr>
                        <a:t>Nontando Mnguni</a:t>
                      </a:r>
                    </a:p>
                  </a:txBody>
                  <a:tcPr/>
                </a:tc>
                <a:extLst>
                  <a:ext uri="{0D108BD9-81ED-4DB2-BD59-A6C34878D82A}">
                    <a16:rowId xmlns:a16="http://schemas.microsoft.com/office/drawing/2014/main" val="1353476830"/>
                  </a:ext>
                </a:extLst>
              </a:tr>
              <a:tr h="370840">
                <a:tc>
                  <a:txBody>
                    <a:bodyPr/>
                    <a:lstStyle/>
                    <a:p>
                      <a:r>
                        <a:rPr lang="en-US" dirty="0"/>
                        <a:t>Supplier Development</a:t>
                      </a:r>
                    </a:p>
                    <a:p>
                      <a:endParaRPr lang="en-US" dirty="0"/>
                    </a:p>
                  </a:txBody>
                  <a:tcPr/>
                </a:tc>
                <a:tc>
                  <a:txBody>
                    <a:bodyPr/>
                    <a:lstStyle/>
                    <a:p>
                      <a:pPr algn="ctr"/>
                      <a:r>
                        <a:rPr lang="en-ZA" sz="1600" dirty="0">
                          <a:latin typeface="+mn-lt"/>
                        </a:rPr>
                        <a:t>5 minutes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mn-lt"/>
                        </a:rPr>
                        <a:t>Lungelo Manci</a:t>
                      </a:r>
                    </a:p>
                  </a:txBody>
                  <a:tcPr/>
                </a:tc>
                <a:extLst>
                  <a:ext uri="{0D108BD9-81ED-4DB2-BD59-A6C34878D82A}">
                    <a16:rowId xmlns:a16="http://schemas.microsoft.com/office/drawing/2014/main" val="298850334"/>
                  </a:ext>
                </a:extLst>
              </a:tr>
              <a:tr h="370840">
                <a:tc>
                  <a:txBody>
                    <a:bodyPr/>
                    <a:lstStyle/>
                    <a:p>
                      <a:r>
                        <a:rPr lang="en-US" dirty="0"/>
                        <a:t>Technical Scope &amp; requirements</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20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dirty="0">
                          <a:latin typeface="+mn-lt"/>
                        </a:rPr>
                        <a:t>Marks Pita</a:t>
                      </a:r>
                      <a:endParaRPr lang="en-ZA" sz="1600" dirty="0">
                        <a:latin typeface="+mn-lt"/>
                      </a:endParaRPr>
                    </a:p>
                  </a:txBody>
                  <a:tcPr/>
                </a:tc>
                <a:extLst>
                  <a:ext uri="{0D108BD9-81ED-4DB2-BD59-A6C34878D82A}">
                    <a16:rowId xmlns:a16="http://schemas.microsoft.com/office/drawing/2014/main" val="2615361983"/>
                  </a:ext>
                </a:extLst>
              </a:tr>
              <a:tr h="370840">
                <a:tc>
                  <a:txBody>
                    <a:bodyPr/>
                    <a:lstStyle/>
                    <a:p>
                      <a:r>
                        <a:rPr lang="en-US" dirty="0"/>
                        <a:t>Questions and closing</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Nontando /Marks</a:t>
                      </a:r>
                    </a:p>
                  </a:txBody>
                  <a:tcPr/>
                </a:tc>
                <a:extLst>
                  <a:ext uri="{0D108BD9-81ED-4DB2-BD59-A6C34878D82A}">
                    <a16:rowId xmlns:a16="http://schemas.microsoft.com/office/drawing/2014/main" val="2193621502"/>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58194840"/>
                  </a:ext>
                </a:extLst>
              </a:tr>
            </a:tbl>
          </a:graphicData>
        </a:graphic>
      </p:graphicFrame>
    </p:spTree>
    <p:extLst>
      <p:ext uri="{BB962C8B-B14F-4D97-AF65-F5344CB8AC3E}">
        <p14:creationId xmlns:p14="http://schemas.microsoft.com/office/powerpoint/2010/main" val="26961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684658" y="255897"/>
            <a:ext cx="10822684" cy="461665"/>
          </a:xfrm>
        </p:spPr>
        <p:txBody>
          <a:bodyPr/>
          <a:lstStyle/>
          <a:p>
            <a:pPr algn="l"/>
            <a:r>
              <a:rPr lang="en-US" sz="2400" i="0" kern="1200" dirty="0">
                <a:latin typeface="Apex New Medium" panose="02010600040501010103" pitchFamily="2" charset="77"/>
                <a:ea typeface="+mn-ea"/>
                <a:cs typeface="+mn-cs"/>
              </a:rPr>
              <a:t>Works information</a:t>
            </a:r>
            <a:endParaRPr lang="en-US" sz="2400" dirty="0"/>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641435" y="1230086"/>
            <a:ext cx="10822684" cy="5029199"/>
          </a:xfrm>
        </p:spPr>
        <p:txBody>
          <a:bodyPr/>
          <a:lstStyle/>
          <a:p>
            <a:pPr algn="l"/>
            <a:r>
              <a:rPr lang="en-ZA" sz="2400" dirty="0">
                <a:latin typeface="+mn-lt"/>
              </a:rPr>
              <a:t>			</a:t>
            </a:r>
            <a:r>
              <a:rPr lang="en-ZA" sz="2800" b="1" dirty="0">
                <a:solidFill>
                  <a:schemeClr val="tx1"/>
                </a:solidFill>
                <a:latin typeface="+mn-lt"/>
              </a:rPr>
              <a:t>SESSION RULES OF ENGAGEMENT (1/2)</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This briefing session is Compulsory </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Bidders are requested to remain for the entire duration of the briefing session as important   information pertaining to the RFP will be presented.</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An approximate time allocation of 2 +- hour.</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An opportunity for question clarifications will be provided after the briefing session.</a:t>
            </a:r>
          </a:p>
          <a:p>
            <a:pPr algn="l"/>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pPr algn="l"/>
            <a:endParaRPr lang="en-US" dirty="0"/>
          </a:p>
        </p:txBody>
      </p:sp>
    </p:spTree>
    <p:extLst>
      <p:ext uri="{BB962C8B-B14F-4D97-AF65-F5344CB8AC3E}">
        <p14:creationId xmlns:p14="http://schemas.microsoft.com/office/powerpoint/2010/main" val="134523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E01F-0F51-28F0-B73F-B7998C85CB1B}"/>
              </a:ext>
            </a:extLst>
          </p:cNvPr>
          <p:cNvSpPr>
            <a:spLocks noGrp="1"/>
          </p:cNvSpPr>
          <p:nvPr>
            <p:ph type="title"/>
          </p:nvPr>
        </p:nvSpPr>
        <p:spPr>
          <a:xfrm>
            <a:off x="641436" y="1061440"/>
            <a:ext cx="10822684" cy="523220"/>
          </a:xfrm>
        </p:spPr>
        <p:txBody>
          <a:bodyPr/>
          <a:lstStyle/>
          <a:p>
            <a:r>
              <a:rPr lang="en-ZA" dirty="0">
                <a:latin typeface="+mn-lt"/>
              </a:rPr>
              <a:t>SESSION RULES OF ENGAGEMENT (2/2)</a:t>
            </a:r>
            <a:endParaRPr lang="en-US" dirty="0">
              <a:latin typeface="+mn-lt"/>
            </a:endParaRPr>
          </a:p>
        </p:txBody>
      </p:sp>
      <p:sp>
        <p:nvSpPr>
          <p:cNvPr id="3" name="Subtitle 2">
            <a:extLst>
              <a:ext uri="{FF2B5EF4-FFF2-40B4-BE49-F238E27FC236}">
                <a16:creationId xmlns:a16="http://schemas.microsoft.com/office/drawing/2014/main" id="{35C5331B-2F3A-8504-904A-A72295958BDC}"/>
              </a:ext>
            </a:extLst>
          </p:cNvPr>
          <p:cNvSpPr>
            <a:spLocks noGrp="1"/>
          </p:cNvSpPr>
          <p:nvPr>
            <p:ph type="subTitle" idx="1"/>
          </p:nvPr>
        </p:nvSpPr>
        <p:spPr>
          <a:xfrm>
            <a:off x="641435" y="2112087"/>
            <a:ext cx="10822684" cy="3416516"/>
          </a:xfrm>
        </p:spPr>
        <p:txBody>
          <a:bodyPr/>
          <a:lstStyle/>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Any additional clarification questions hereafter will only be accepted by TPT until </a:t>
            </a:r>
            <a:r>
              <a:rPr kumimoji="0" lang="en-ZA" sz="1800" b="1" i="0" u="none" strike="noStrike" kern="0" cap="none" spc="0" normalizeH="0" baseline="0" noProof="0" dirty="0">
                <a:ln>
                  <a:noFill/>
                </a:ln>
                <a:solidFill>
                  <a:prstClr val="black"/>
                </a:solidFill>
                <a:effectLst/>
                <a:uLnTx/>
                <a:uFillTx/>
                <a:latin typeface="+mj-lt"/>
                <a:ea typeface="+mn-ea"/>
                <a:cs typeface="+mn-cs"/>
              </a:rPr>
              <a:t>16h00</a:t>
            </a:r>
            <a:r>
              <a:rPr kumimoji="0" lang="en-ZA" sz="1800" b="0" i="0" u="none" strike="noStrike" kern="0" cap="none" spc="0" normalizeH="0" baseline="0" noProof="0" dirty="0">
                <a:ln>
                  <a:noFill/>
                </a:ln>
                <a:solidFill>
                  <a:prstClr val="black"/>
                </a:solidFill>
                <a:effectLst/>
                <a:uLnTx/>
                <a:uFillTx/>
                <a:latin typeface="+mj-lt"/>
                <a:ea typeface="+mn-ea"/>
                <a:cs typeface="+mn-cs"/>
              </a:rPr>
              <a:t> </a:t>
            </a:r>
            <a:r>
              <a:rPr kumimoji="0" lang="en-ZA" sz="1800" b="1" i="0" u="none" strike="noStrike" kern="0" cap="none" spc="0" normalizeH="0" baseline="0" noProof="0" dirty="0">
                <a:ln>
                  <a:noFill/>
                </a:ln>
                <a:solidFill>
                  <a:prstClr val="black"/>
                </a:solidFill>
                <a:effectLst/>
                <a:uLnTx/>
                <a:uFillTx/>
                <a:latin typeface="+mj-lt"/>
                <a:ea typeface="+mn-ea"/>
                <a:cs typeface="+mn-cs"/>
              </a:rPr>
              <a:t>on Friday, </a:t>
            </a:r>
            <a:r>
              <a:rPr kumimoji="0" lang="en-US" sz="1800" b="1" i="0" u="none" strike="noStrike" kern="0" cap="none" spc="0" normalizeH="0" baseline="0" noProof="0" dirty="0">
                <a:ln>
                  <a:noFill/>
                </a:ln>
                <a:solidFill>
                  <a:prstClr val="black"/>
                </a:solidFill>
                <a:effectLst/>
                <a:uLnTx/>
                <a:uFillTx/>
                <a:latin typeface="+mj-lt"/>
                <a:ea typeface="+mn-ea"/>
                <a:cs typeface="+mn-cs"/>
              </a:rPr>
              <a:t>21 March 2025.</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Responses to clarification questions will be loaded onto the e-tenders management portal and National Treasury.</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All communication subsequent to this briefing session must only be directed to Nontando Mnguni </a:t>
            </a:r>
            <a:r>
              <a:rPr kumimoji="0" lang="en-ZA" sz="1800" b="0" i="0" u="none" strike="noStrike" kern="0" cap="none" spc="0" normalizeH="0" baseline="0" noProof="0" dirty="0">
                <a:ln>
                  <a:noFill/>
                </a:ln>
                <a:solidFill>
                  <a:srgbClr val="0070C0"/>
                </a:solidFill>
                <a:effectLst/>
                <a:uLnTx/>
                <a:uFillTx/>
                <a:latin typeface="+mj-lt"/>
                <a:ea typeface="+mn-ea"/>
                <a:cs typeface="+mn-cs"/>
                <a:hlinkClick r:id="rId2">
                  <a:extLst>
                    <a:ext uri="{A12FA001-AC4F-418D-AE19-62706E023703}">
                      <ahyp:hlinkClr xmlns:ahyp="http://schemas.microsoft.com/office/drawing/2018/hyperlinkcolor" val="tx"/>
                    </a:ext>
                  </a:extLst>
                </a:hlinkClick>
              </a:rPr>
              <a:t>Nontando.Mnguni@transnet.net</a:t>
            </a:r>
            <a:r>
              <a:rPr kumimoji="0" lang="en-ZA" sz="1800" b="0" i="0" u="none" strike="noStrike" kern="0" cap="none" spc="0" normalizeH="0" baseline="0" noProof="0" dirty="0">
                <a:ln>
                  <a:noFill/>
                </a:ln>
                <a:solidFill>
                  <a:srgbClr val="0070C0"/>
                </a:solidFill>
                <a:effectLst/>
                <a:uLnTx/>
                <a:uFillTx/>
                <a:latin typeface="+mj-lt"/>
                <a:ea typeface="+mn-ea"/>
                <a:cs typeface="+mn-cs"/>
              </a:rPr>
              <a:t> </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 copy of this presentation will be provided to all bidders whose attendance has been confirmed by Transnet </a:t>
            </a:r>
            <a:r>
              <a:rPr kumimoji="0" lang="en-US" sz="1800" b="0" i="0" u="none" strike="noStrike" kern="0" cap="none" spc="0" normalizeH="0" baseline="0" noProof="0" dirty="0">
                <a:ln>
                  <a:noFill/>
                </a:ln>
                <a:solidFill>
                  <a:prstClr val="black"/>
                </a:solidFill>
                <a:effectLst/>
                <a:uLnTx/>
                <a:uFillTx/>
                <a:latin typeface="+mj-lt"/>
                <a:ea typeface="+mn-ea"/>
                <a:cs typeface="+mn-cs"/>
              </a:rPr>
              <a:t>and loaded onto the  Transnet e-tenders portal and National Treasury</a:t>
            </a:r>
            <a:endParaRPr kumimoji="0" lang="en-ZA" sz="1800" b="0" i="0" u="none" strike="noStrike" kern="0" cap="none" spc="0" normalizeH="0" baseline="0" noProof="0" dirty="0">
              <a:ln>
                <a:noFill/>
              </a:ln>
              <a:solidFill>
                <a:sysClr val="windowText" lastClr="000000"/>
              </a:solidFill>
              <a:effectLst/>
              <a:uLnTx/>
              <a:uFillTx/>
              <a:latin typeface="+mj-lt"/>
              <a:ea typeface="+mn-ea"/>
              <a:cs typeface="+mn-cs"/>
            </a:endParaRPr>
          </a:p>
          <a:p>
            <a:endParaRPr lang="en-US" dirty="0"/>
          </a:p>
        </p:txBody>
      </p:sp>
    </p:spTree>
    <p:extLst>
      <p:ext uri="{BB962C8B-B14F-4D97-AF65-F5344CB8AC3E}">
        <p14:creationId xmlns:p14="http://schemas.microsoft.com/office/powerpoint/2010/main" val="69799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2399-8C6E-D171-7830-038A678C83D0}"/>
              </a:ext>
            </a:extLst>
          </p:cNvPr>
          <p:cNvSpPr>
            <a:spLocks noGrp="1"/>
          </p:cNvSpPr>
          <p:nvPr>
            <p:ph type="title"/>
          </p:nvPr>
        </p:nvSpPr>
        <p:spPr>
          <a:xfrm>
            <a:off x="467127" y="31585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TENDER PROCESS: CONTENTS OF THE RFP </a:t>
            </a:r>
            <a:endParaRPr lang="en-US" dirty="0"/>
          </a:p>
        </p:txBody>
      </p:sp>
      <p:sp>
        <p:nvSpPr>
          <p:cNvPr id="3" name="Subtitle 2">
            <a:extLst>
              <a:ext uri="{FF2B5EF4-FFF2-40B4-BE49-F238E27FC236}">
                <a16:creationId xmlns:a16="http://schemas.microsoft.com/office/drawing/2014/main" id="{73310E4A-EF0A-22FB-8468-4C0C5BAD214A}"/>
              </a:ext>
            </a:extLst>
          </p:cNvPr>
          <p:cNvSpPr>
            <a:spLocks noGrp="1"/>
          </p:cNvSpPr>
          <p:nvPr>
            <p:ph type="subTitle" idx="1"/>
          </p:nvPr>
        </p:nvSpPr>
        <p:spPr>
          <a:xfrm>
            <a:off x="641435" y="956603"/>
            <a:ext cx="10822684" cy="5901397"/>
          </a:xfrm>
        </p:spPr>
        <p:txBody>
          <a:bodyPr/>
          <a:lstStyle/>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The tender documents issued by the employer comprise:</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The Tender</a:t>
            </a:r>
            <a:endParaRPr kumimoji="0" lang="en-ZA"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T1: Tendering procedures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T1.1 Tender Notice and Invitation to Tender</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T1.2 Tender data</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T2: Returnable documents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T2.1  List of Returnable Documents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T2.2  Returnable Schedules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The Contract</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C1: Agreements and contract data</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C1.1 Forms of offer and acceptance</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C1.2 Contract data (part 1 &amp; 2)</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C2: Pricing data</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C2.1 Pricing Instructions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C2.2 Activity Schedule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C3: Scope of work</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C3.1 Scope of Services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C4: Site Information</a:t>
            </a:r>
          </a:p>
          <a:p>
            <a:endParaRPr lang="en-US" dirty="0"/>
          </a:p>
        </p:txBody>
      </p:sp>
    </p:spTree>
    <p:extLst>
      <p:ext uri="{BB962C8B-B14F-4D97-AF65-F5344CB8AC3E}">
        <p14:creationId xmlns:p14="http://schemas.microsoft.com/office/powerpoint/2010/main" val="122285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8A81C2-905B-A481-90CF-ED8A95FC8097}"/>
              </a:ext>
            </a:extLst>
          </p:cNvPr>
          <p:cNvSpPr>
            <a:spLocks noGrp="1"/>
          </p:cNvSpPr>
          <p:nvPr>
            <p:ph type="subTitle" idx="1"/>
          </p:nvPr>
        </p:nvSpPr>
        <p:spPr>
          <a:xfrm>
            <a:off x="467127" y="1083330"/>
            <a:ext cx="10822684" cy="5162725"/>
          </a:xfrm>
        </p:spPr>
        <p:txBody>
          <a:bodyPr/>
          <a:lstStyle/>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All Returnable schedules must be completed and signed, and required documents submitted.</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Submit all mandatory </a:t>
            </a:r>
            <a:r>
              <a:rPr kumimoji="0" lang="en-ZA" sz="1600" b="0" i="0" u="none" strike="noStrike" kern="1200" cap="none" spc="0" normalizeH="0" baseline="0" noProof="0" dirty="0" err="1">
                <a:ln>
                  <a:noFill/>
                </a:ln>
                <a:solidFill>
                  <a:srgbClr val="000000"/>
                </a:solidFill>
                <a:effectLst/>
                <a:uLnTx/>
                <a:uFillTx/>
                <a:latin typeface="+mj-lt"/>
                <a:ea typeface="+mn-ea"/>
                <a:cs typeface="+mn-cs"/>
              </a:rPr>
              <a:t>Returnables</a:t>
            </a:r>
            <a:r>
              <a:rPr kumimoji="0" lang="en-ZA" sz="1600" b="0" i="0" u="none" strike="noStrike" kern="1200" cap="none" spc="0" normalizeH="0" baseline="0" noProof="0" dirty="0">
                <a:ln>
                  <a:noFill/>
                </a:ln>
                <a:solidFill>
                  <a:srgbClr val="000000"/>
                </a:solidFill>
                <a:effectLst/>
                <a:uLnTx/>
                <a:uFillTx/>
                <a:latin typeface="+mj-lt"/>
                <a:ea typeface="+mn-ea"/>
                <a:cs typeface="+mn-cs"/>
              </a:rPr>
              <a:t>.</a:t>
            </a: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The following documents are also to be submitted along with the tender submission:</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ZA" sz="1600" b="0" i="0" u="none" strike="noStrike" kern="1200" cap="none" spc="0" normalizeH="0" baseline="0" noProof="0" dirty="0">
                <a:ln>
                  <a:noFill/>
                </a:ln>
                <a:solidFill>
                  <a:prstClr val="black"/>
                </a:solidFill>
                <a:effectLst/>
                <a:uLnTx/>
                <a:uFillTx/>
                <a:latin typeface="+mj-lt"/>
                <a:ea typeface="+mn-ea"/>
                <a:cs typeface="+mn-cs"/>
              </a:rPr>
              <a:t>Valid Tax Pin or Tax Clearance Certificate</a:t>
            </a: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ZA" sz="1600" b="0" i="0" u="none" strike="noStrike" kern="1200" cap="none" spc="0" normalizeH="0" baseline="0" noProof="0" dirty="0">
                <a:ln>
                  <a:noFill/>
                </a:ln>
                <a:solidFill>
                  <a:prstClr val="black"/>
                </a:solidFill>
                <a:effectLst/>
                <a:uLnTx/>
                <a:uFillTx/>
                <a:latin typeface="+mj-lt"/>
                <a:ea typeface="+mn-ea"/>
                <a:cs typeface="+mn-cs"/>
              </a:rPr>
              <a:t>Valid B-BBEE Certificate</a:t>
            </a: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Proof of registration on the Central Supplier Database</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Submit a tendered price in the form of offer and acceptance which is </a:t>
            </a:r>
            <a:r>
              <a:rPr kumimoji="0" lang="en-ZA" sz="1600" b="1" i="0" u="none" strike="noStrike" kern="1200" cap="none" spc="0" normalizeH="0" baseline="0" noProof="0" dirty="0">
                <a:ln>
                  <a:noFill/>
                </a:ln>
                <a:solidFill>
                  <a:srgbClr val="000000"/>
                </a:solidFill>
                <a:effectLst/>
                <a:uLnTx/>
                <a:uFillTx/>
                <a:latin typeface="+mj-lt"/>
                <a:ea typeface="+mn-ea"/>
                <a:cs typeface="+mn-cs"/>
              </a:rPr>
              <a:t>fixed and firm</a:t>
            </a:r>
            <a:r>
              <a:rPr kumimoji="0" lang="en-ZA" sz="1600" b="0" i="0" u="none" strike="noStrike" kern="1200" cap="none" spc="0" normalizeH="0" baseline="0" noProof="0" dirty="0">
                <a:ln>
                  <a:noFill/>
                </a:ln>
                <a:solidFill>
                  <a:srgbClr val="000000"/>
                </a:solidFill>
                <a:effectLst/>
                <a:uLnTx/>
                <a:uFillTx/>
                <a:latin typeface="+mj-lt"/>
                <a:ea typeface="+mn-ea"/>
                <a:cs typeface="+mn-cs"/>
              </a:rPr>
              <a:t> for the duration of 12 weeks.</a:t>
            </a:r>
          </a:p>
          <a:p>
            <a:endParaRPr lang="en-US" dirty="0"/>
          </a:p>
        </p:txBody>
      </p:sp>
    </p:spTree>
    <p:extLst>
      <p:ext uri="{BB962C8B-B14F-4D97-AF65-F5344CB8AC3E}">
        <p14:creationId xmlns:p14="http://schemas.microsoft.com/office/powerpoint/2010/main" val="214200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656D-95C1-9020-9EA4-74B42788CE30}"/>
              </a:ext>
            </a:extLst>
          </p:cNvPr>
          <p:cNvSpPr>
            <a:spLocks noGrp="1"/>
          </p:cNvSpPr>
          <p:nvPr>
            <p:ph type="title"/>
          </p:nvPr>
        </p:nvSpPr>
        <p:spPr>
          <a:xfrm>
            <a:off x="216880" y="387292"/>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80A4BB7A-0578-3824-37EA-4D9B030F85BF}"/>
              </a:ext>
            </a:extLst>
          </p:cNvPr>
          <p:cNvSpPr>
            <a:spLocks noGrp="1"/>
          </p:cNvSpPr>
          <p:nvPr>
            <p:ph type="subTitle" idx="1"/>
          </p:nvPr>
        </p:nvSpPr>
        <p:spPr>
          <a:xfrm>
            <a:off x="0" y="6812281"/>
            <a:ext cx="12191999" cy="45719"/>
          </a:xfrm>
        </p:spPr>
        <p:txBody>
          <a:bodyPr/>
          <a:lstStyle/>
          <a:p>
            <a:endParaRPr lang="en-US" dirty="0"/>
          </a:p>
        </p:txBody>
      </p:sp>
      <p:grpSp>
        <p:nvGrpSpPr>
          <p:cNvPr id="45" name="Group 44">
            <a:extLst>
              <a:ext uri="{FF2B5EF4-FFF2-40B4-BE49-F238E27FC236}">
                <a16:creationId xmlns:a16="http://schemas.microsoft.com/office/drawing/2014/main" id="{59AB910B-26AC-B95B-FDB4-E1E944719F1B}"/>
              </a:ext>
            </a:extLst>
          </p:cNvPr>
          <p:cNvGrpSpPr>
            <a:grpSpLocks/>
          </p:cNvGrpSpPr>
          <p:nvPr/>
        </p:nvGrpSpPr>
        <p:grpSpPr>
          <a:xfrm>
            <a:off x="493038" y="774716"/>
            <a:ext cx="10508566" cy="5913526"/>
            <a:chOff x="4762" y="14287"/>
            <a:chExt cx="7772400" cy="6223000"/>
          </a:xfrm>
        </p:grpSpPr>
        <p:sp>
          <p:nvSpPr>
            <p:cNvPr id="46" name="Graphic 35">
              <a:extLst>
                <a:ext uri="{FF2B5EF4-FFF2-40B4-BE49-F238E27FC236}">
                  <a16:creationId xmlns:a16="http://schemas.microsoft.com/office/drawing/2014/main" id="{A6EDD279-FB7C-FE6C-F853-1D8D3E025B12}"/>
                </a:ext>
              </a:extLst>
            </p:cNvPr>
            <p:cNvSpPr/>
            <p:nvPr/>
          </p:nvSpPr>
          <p:spPr>
            <a:xfrm>
              <a:off x="4762" y="518351"/>
              <a:ext cx="7551420" cy="23495"/>
            </a:xfrm>
            <a:custGeom>
              <a:avLst/>
              <a:gdLst/>
              <a:ahLst/>
              <a:cxnLst/>
              <a:rect l="l" t="t" r="r" b="b"/>
              <a:pathLst>
                <a:path w="7551420" h="23495">
                  <a:moveTo>
                    <a:pt x="7551420" y="0"/>
                  </a:moveTo>
                  <a:lnTo>
                    <a:pt x="0" y="0"/>
                  </a:lnTo>
                  <a:lnTo>
                    <a:pt x="0" y="22985"/>
                  </a:lnTo>
                  <a:lnTo>
                    <a:pt x="7551420" y="22985"/>
                  </a:lnTo>
                  <a:lnTo>
                    <a:pt x="7551420" y="0"/>
                  </a:lnTo>
                  <a:close/>
                </a:path>
              </a:pathLst>
            </a:custGeom>
            <a:solidFill>
              <a:srgbClr val="000000">
                <a:alpha val="34901"/>
              </a:srgbClr>
            </a:solidFill>
          </p:spPr>
          <p:txBody>
            <a:bodyPr wrap="square" lIns="0" tIns="0" rIns="0" bIns="0" rtlCol="0">
              <a:prstTxWarp prst="textNoShape">
                <a:avLst/>
              </a:prstTxWarp>
              <a:noAutofit/>
            </a:bodyPr>
            <a:lstStyle/>
            <a:p>
              <a:endParaRPr lang="en-US" b="1"/>
            </a:p>
          </p:txBody>
        </p:sp>
        <p:sp>
          <p:nvSpPr>
            <p:cNvPr id="47" name="Graphic 36">
              <a:extLst>
                <a:ext uri="{FF2B5EF4-FFF2-40B4-BE49-F238E27FC236}">
                  <a16:creationId xmlns:a16="http://schemas.microsoft.com/office/drawing/2014/main" id="{1C805B05-F673-3619-714E-7225765BDFDF}"/>
                </a:ext>
              </a:extLst>
            </p:cNvPr>
            <p:cNvSpPr/>
            <p:nvPr/>
          </p:nvSpPr>
          <p:spPr>
            <a:xfrm>
              <a:off x="62532" y="255927"/>
              <a:ext cx="7551420" cy="513715"/>
            </a:xfrm>
            <a:custGeom>
              <a:avLst/>
              <a:gdLst/>
              <a:ahLst/>
              <a:cxnLst/>
              <a:rect l="l" t="t" r="r" b="b"/>
              <a:pathLst>
                <a:path w="7551420" h="513715">
                  <a:moveTo>
                    <a:pt x="7551420" y="0"/>
                  </a:moveTo>
                  <a:lnTo>
                    <a:pt x="0" y="0"/>
                  </a:lnTo>
                  <a:lnTo>
                    <a:pt x="0" y="513715"/>
                  </a:lnTo>
                  <a:lnTo>
                    <a:pt x="7551420" y="513715"/>
                  </a:lnTo>
                  <a:lnTo>
                    <a:pt x="7551420" y="0"/>
                  </a:lnTo>
                  <a:close/>
                </a:path>
              </a:pathLst>
            </a:custGeom>
            <a:solidFill>
              <a:srgbClr val="C2D49B"/>
            </a:solidFill>
          </p:spPr>
          <p:txBody>
            <a:bodyPr wrap="square" lIns="0" tIns="0" rIns="0" bIns="0" rtlCol="0">
              <a:prstTxWarp prst="textNoShape">
                <a:avLst/>
              </a:prstTxWarp>
              <a:noAutofit/>
            </a:bodyPr>
            <a:lstStyle/>
            <a:p>
              <a:endParaRPr lang="en-US" b="1" dirty="0"/>
            </a:p>
          </p:txBody>
        </p:sp>
        <p:sp>
          <p:nvSpPr>
            <p:cNvPr id="49" name="Graphic 38">
              <a:extLst>
                <a:ext uri="{FF2B5EF4-FFF2-40B4-BE49-F238E27FC236}">
                  <a16:creationId xmlns:a16="http://schemas.microsoft.com/office/drawing/2014/main" id="{0278D972-E93E-84CC-F78F-EF0DE07A2EE7}"/>
                </a:ext>
              </a:extLst>
            </p:cNvPr>
            <p:cNvSpPr/>
            <p:nvPr/>
          </p:nvSpPr>
          <p:spPr>
            <a:xfrm>
              <a:off x="2532635" y="2610040"/>
              <a:ext cx="196215" cy="1212850"/>
            </a:xfrm>
            <a:custGeom>
              <a:avLst/>
              <a:gdLst/>
              <a:ahLst/>
              <a:cxnLst/>
              <a:rect l="l" t="t" r="r" b="b"/>
              <a:pathLst>
                <a:path w="196215" h="1212850">
                  <a:moveTo>
                    <a:pt x="196214" y="0"/>
                  </a:moveTo>
                  <a:lnTo>
                    <a:pt x="0" y="0"/>
                  </a:lnTo>
                  <a:lnTo>
                    <a:pt x="0" y="1212850"/>
                  </a:lnTo>
                  <a:lnTo>
                    <a:pt x="196214" y="1212850"/>
                  </a:lnTo>
                  <a:lnTo>
                    <a:pt x="196214" y="0"/>
                  </a:lnTo>
                  <a:close/>
                </a:path>
              </a:pathLst>
            </a:custGeom>
            <a:solidFill>
              <a:srgbClr val="C00000"/>
            </a:solidFill>
          </p:spPr>
          <p:txBody>
            <a:bodyPr wrap="square" lIns="0" tIns="0" rIns="0" bIns="0" rtlCol="0">
              <a:prstTxWarp prst="textNoShape">
                <a:avLst/>
              </a:prstTxWarp>
              <a:noAutofit/>
            </a:bodyPr>
            <a:lstStyle/>
            <a:p>
              <a:endParaRPr lang="en-US" b="1"/>
            </a:p>
          </p:txBody>
        </p:sp>
        <p:sp>
          <p:nvSpPr>
            <p:cNvPr id="50" name="Graphic 39">
              <a:extLst>
                <a:ext uri="{FF2B5EF4-FFF2-40B4-BE49-F238E27FC236}">
                  <a16:creationId xmlns:a16="http://schemas.microsoft.com/office/drawing/2014/main" id="{C3174D04-111D-7732-01C8-CD848C89E5B3}"/>
                </a:ext>
              </a:extLst>
            </p:cNvPr>
            <p:cNvSpPr/>
            <p:nvPr/>
          </p:nvSpPr>
          <p:spPr>
            <a:xfrm>
              <a:off x="2532635" y="2371407"/>
              <a:ext cx="196215" cy="1451610"/>
            </a:xfrm>
            <a:custGeom>
              <a:avLst/>
              <a:gdLst/>
              <a:ahLst/>
              <a:cxnLst/>
              <a:rect l="l" t="t" r="r" b="b"/>
              <a:pathLst>
                <a:path w="196215" h="1451610">
                  <a:moveTo>
                    <a:pt x="0" y="1451483"/>
                  </a:moveTo>
                  <a:lnTo>
                    <a:pt x="196214" y="1451483"/>
                  </a:lnTo>
                  <a:lnTo>
                    <a:pt x="196214" y="238633"/>
                  </a:lnTo>
                  <a:lnTo>
                    <a:pt x="0" y="238633"/>
                  </a:lnTo>
                  <a:lnTo>
                    <a:pt x="0" y="1451483"/>
                  </a:lnTo>
                  <a:close/>
                </a:path>
                <a:path w="196215" h="1451610">
                  <a:moveTo>
                    <a:pt x="0" y="279400"/>
                  </a:moveTo>
                  <a:lnTo>
                    <a:pt x="196214" y="279400"/>
                  </a:lnTo>
                  <a:lnTo>
                    <a:pt x="196214" y="0"/>
                  </a:lnTo>
                  <a:lnTo>
                    <a:pt x="0" y="0"/>
                  </a:lnTo>
                  <a:lnTo>
                    <a:pt x="0" y="279400"/>
                  </a:lnTo>
                  <a:close/>
                </a:path>
              </a:pathLst>
            </a:custGeom>
            <a:ln w="25400">
              <a:solidFill>
                <a:srgbClr val="223D5F"/>
              </a:solidFill>
              <a:prstDash val="solid"/>
            </a:ln>
          </p:spPr>
          <p:txBody>
            <a:bodyPr wrap="square" lIns="0" tIns="0" rIns="0" bIns="0" rtlCol="0">
              <a:prstTxWarp prst="textNoShape">
                <a:avLst/>
              </a:prstTxWarp>
              <a:noAutofit/>
            </a:bodyPr>
            <a:lstStyle/>
            <a:p>
              <a:endParaRPr lang="en-US" b="1"/>
            </a:p>
          </p:txBody>
        </p:sp>
        <p:sp>
          <p:nvSpPr>
            <p:cNvPr id="51" name="Graphic 40">
              <a:extLst>
                <a:ext uri="{FF2B5EF4-FFF2-40B4-BE49-F238E27FC236}">
                  <a16:creationId xmlns:a16="http://schemas.microsoft.com/office/drawing/2014/main" id="{6BDC974E-841C-05F2-253B-E1460CF29BB5}"/>
                </a:ext>
              </a:extLst>
            </p:cNvPr>
            <p:cNvSpPr/>
            <p:nvPr/>
          </p:nvSpPr>
          <p:spPr>
            <a:xfrm>
              <a:off x="279235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2" name="Graphic 41">
              <a:extLst>
                <a:ext uri="{FF2B5EF4-FFF2-40B4-BE49-F238E27FC236}">
                  <a16:creationId xmlns:a16="http://schemas.microsoft.com/office/drawing/2014/main" id="{ECDC575C-2F13-820E-0830-2029EC281AC3}"/>
                </a:ext>
              </a:extLst>
            </p:cNvPr>
            <p:cNvSpPr/>
            <p:nvPr/>
          </p:nvSpPr>
          <p:spPr>
            <a:xfrm>
              <a:off x="279235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3" name="Graphic 42">
              <a:extLst>
                <a:ext uri="{FF2B5EF4-FFF2-40B4-BE49-F238E27FC236}">
                  <a16:creationId xmlns:a16="http://schemas.microsoft.com/office/drawing/2014/main" id="{48A8DD9C-B693-06F1-0A54-20FD14C6F836}"/>
                </a:ext>
              </a:extLst>
            </p:cNvPr>
            <p:cNvSpPr/>
            <p:nvPr/>
          </p:nvSpPr>
          <p:spPr>
            <a:xfrm>
              <a:off x="3000630" y="554672"/>
              <a:ext cx="26034" cy="5682615"/>
            </a:xfrm>
            <a:custGeom>
              <a:avLst/>
              <a:gdLst/>
              <a:ahLst/>
              <a:cxnLst/>
              <a:rect l="l" t="t" r="r" b="b"/>
              <a:pathLst>
                <a:path w="26034" h="5682615">
                  <a:moveTo>
                    <a:pt x="26035" y="0"/>
                  </a:moveTo>
                  <a:lnTo>
                    <a:pt x="0" y="5682551"/>
                  </a:lnTo>
                </a:path>
              </a:pathLst>
            </a:custGeom>
            <a:ln w="22224">
              <a:solidFill>
                <a:srgbClr val="000000"/>
              </a:solidFill>
              <a:prstDash val="sysDash"/>
            </a:ln>
          </p:spPr>
          <p:txBody>
            <a:bodyPr wrap="square" lIns="0" tIns="0" rIns="0" bIns="0" rtlCol="0">
              <a:prstTxWarp prst="textNoShape">
                <a:avLst/>
              </a:prstTxWarp>
              <a:noAutofit/>
            </a:bodyPr>
            <a:lstStyle/>
            <a:p>
              <a:endParaRPr lang="en-US" b="1"/>
            </a:p>
          </p:txBody>
        </p:sp>
        <p:sp>
          <p:nvSpPr>
            <p:cNvPr id="54" name="Graphic 43">
              <a:extLst>
                <a:ext uri="{FF2B5EF4-FFF2-40B4-BE49-F238E27FC236}">
                  <a16:creationId xmlns:a16="http://schemas.microsoft.com/office/drawing/2014/main" id="{1A53E701-55EC-8417-E1DE-C1243BEEEA09}"/>
                </a:ext>
              </a:extLst>
            </p:cNvPr>
            <p:cNvSpPr/>
            <p:nvPr/>
          </p:nvSpPr>
          <p:spPr>
            <a:xfrm>
              <a:off x="4762" y="543496"/>
              <a:ext cx="7679055" cy="22225"/>
            </a:xfrm>
            <a:custGeom>
              <a:avLst/>
              <a:gdLst/>
              <a:ahLst/>
              <a:cxnLst/>
              <a:rect l="l" t="t" r="r" b="b"/>
              <a:pathLst>
                <a:path w="7679055" h="22225">
                  <a:moveTo>
                    <a:pt x="7679055" y="0"/>
                  </a:moveTo>
                  <a:lnTo>
                    <a:pt x="0" y="0"/>
                  </a:lnTo>
                  <a:lnTo>
                    <a:pt x="0" y="22225"/>
                  </a:lnTo>
                  <a:lnTo>
                    <a:pt x="7679055" y="22225"/>
                  </a:lnTo>
                  <a:lnTo>
                    <a:pt x="7679055" y="0"/>
                  </a:lnTo>
                  <a:close/>
                </a:path>
              </a:pathLst>
            </a:custGeom>
            <a:solidFill>
              <a:srgbClr val="000000"/>
            </a:solidFill>
          </p:spPr>
          <p:txBody>
            <a:bodyPr wrap="square" lIns="0" tIns="0" rIns="0" bIns="0" rtlCol="0">
              <a:prstTxWarp prst="textNoShape">
                <a:avLst/>
              </a:prstTxWarp>
              <a:noAutofit/>
            </a:bodyPr>
            <a:lstStyle/>
            <a:p>
              <a:endParaRPr lang="en-US" b="1"/>
            </a:p>
          </p:txBody>
        </p:sp>
        <p:sp>
          <p:nvSpPr>
            <p:cNvPr id="55" name="Graphic 44">
              <a:extLst>
                <a:ext uri="{FF2B5EF4-FFF2-40B4-BE49-F238E27FC236}">
                  <a16:creationId xmlns:a16="http://schemas.microsoft.com/office/drawing/2014/main" id="{16E5B617-77B0-47CE-3C49-A48BC4F05250}"/>
                </a:ext>
              </a:extLst>
            </p:cNvPr>
            <p:cNvSpPr/>
            <p:nvPr/>
          </p:nvSpPr>
          <p:spPr>
            <a:xfrm>
              <a:off x="3850260" y="2411920"/>
              <a:ext cx="208915" cy="346075"/>
            </a:xfrm>
            <a:custGeom>
              <a:avLst/>
              <a:gdLst/>
              <a:ahLst/>
              <a:cxnLst/>
              <a:rect l="l" t="t" r="r" b="b"/>
              <a:pathLst>
                <a:path w="208915" h="346075">
                  <a:moveTo>
                    <a:pt x="104648" y="0"/>
                  </a:moveTo>
                  <a:lnTo>
                    <a:pt x="104648" y="86487"/>
                  </a:lnTo>
                  <a:lnTo>
                    <a:pt x="0" y="86487"/>
                  </a:lnTo>
                  <a:lnTo>
                    <a:pt x="0" y="259587"/>
                  </a:lnTo>
                  <a:lnTo>
                    <a:pt x="104648" y="259587"/>
                  </a:lnTo>
                  <a:lnTo>
                    <a:pt x="104648" y="346075"/>
                  </a:lnTo>
                  <a:lnTo>
                    <a:pt x="208914" y="172974"/>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6" name="Graphic 45">
              <a:extLst>
                <a:ext uri="{FF2B5EF4-FFF2-40B4-BE49-F238E27FC236}">
                  <a16:creationId xmlns:a16="http://schemas.microsoft.com/office/drawing/2014/main" id="{AC3EFC1D-672E-A8B8-CDAC-4EA8850A54FA}"/>
                </a:ext>
              </a:extLst>
            </p:cNvPr>
            <p:cNvSpPr/>
            <p:nvPr/>
          </p:nvSpPr>
          <p:spPr>
            <a:xfrm>
              <a:off x="3850260" y="2411920"/>
              <a:ext cx="208915" cy="346075"/>
            </a:xfrm>
            <a:custGeom>
              <a:avLst/>
              <a:gdLst/>
              <a:ahLst/>
              <a:cxnLst/>
              <a:rect l="l" t="t" r="r" b="b"/>
              <a:pathLst>
                <a:path w="208915" h="346075">
                  <a:moveTo>
                    <a:pt x="104648" y="0"/>
                  </a:moveTo>
                  <a:lnTo>
                    <a:pt x="104648" y="86487"/>
                  </a:lnTo>
                  <a:lnTo>
                    <a:pt x="0" y="86487"/>
                  </a:lnTo>
                  <a:lnTo>
                    <a:pt x="0" y="259587"/>
                  </a:lnTo>
                  <a:lnTo>
                    <a:pt x="104648" y="259587"/>
                  </a:lnTo>
                  <a:lnTo>
                    <a:pt x="104648" y="346075"/>
                  </a:lnTo>
                  <a:lnTo>
                    <a:pt x="208914" y="172974"/>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7" name="Graphic 46">
              <a:extLst>
                <a:ext uri="{FF2B5EF4-FFF2-40B4-BE49-F238E27FC236}">
                  <a16:creationId xmlns:a16="http://schemas.microsoft.com/office/drawing/2014/main" id="{8D8B19FF-6CCC-FD2B-001C-5CF89B09FB1A}"/>
                </a:ext>
              </a:extLst>
            </p:cNvPr>
            <p:cNvSpPr/>
            <p:nvPr/>
          </p:nvSpPr>
          <p:spPr>
            <a:xfrm>
              <a:off x="644233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8" name="Graphic 47">
              <a:extLst>
                <a:ext uri="{FF2B5EF4-FFF2-40B4-BE49-F238E27FC236}">
                  <a16:creationId xmlns:a16="http://schemas.microsoft.com/office/drawing/2014/main" id="{68887465-E3DC-2214-4DEB-7C5DD8274056}"/>
                </a:ext>
              </a:extLst>
            </p:cNvPr>
            <p:cNvSpPr/>
            <p:nvPr/>
          </p:nvSpPr>
          <p:spPr>
            <a:xfrm>
              <a:off x="644233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9" name="Graphic 48">
              <a:extLst>
                <a:ext uri="{FF2B5EF4-FFF2-40B4-BE49-F238E27FC236}">
                  <a16:creationId xmlns:a16="http://schemas.microsoft.com/office/drawing/2014/main" id="{9C3F807F-50CF-1064-F149-8970FACE860D}"/>
                </a:ext>
              </a:extLst>
            </p:cNvPr>
            <p:cNvSpPr/>
            <p:nvPr/>
          </p:nvSpPr>
          <p:spPr>
            <a:xfrm>
              <a:off x="4080765" y="1596072"/>
              <a:ext cx="895985" cy="2190750"/>
            </a:xfrm>
            <a:custGeom>
              <a:avLst/>
              <a:gdLst/>
              <a:ahLst/>
              <a:cxnLst/>
              <a:rect l="l" t="t" r="r" b="b"/>
              <a:pathLst>
                <a:path w="895985" h="2190750">
                  <a:moveTo>
                    <a:pt x="895985" y="0"/>
                  </a:moveTo>
                  <a:lnTo>
                    <a:pt x="0" y="0"/>
                  </a:lnTo>
                  <a:lnTo>
                    <a:pt x="0" y="2190750"/>
                  </a:lnTo>
                  <a:lnTo>
                    <a:pt x="895985" y="2190750"/>
                  </a:lnTo>
                  <a:lnTo>
                    <a:pt x="895985" y="0"/>
                  </a:lnTo>
                  <a:close/>
                </a:path>
              </a:pathLst>
            </a:custGeom>
            <a:solidFill>
              <a:srgbClr val="F8F7F0"/>
            </a:solidFill>
          </p:spPr>
          <p:txBody>
            <a:bodyPr wrap="square" lIns="0" tIns="0" rIns="0" bIns="0" rtlCol="0">
              <a:prstTxWarp prst="textNoShape">
                <a:avLst/>
              </a:prstTxWarp>
              <a:noAutofit/>
            </a:bodyPr>
            <a:lstStyle/>
            <a:p>
              <a:endParaRPr lang="en-US" b="1"/>
            </a:p>
          </p:txBody>
        </p:sp>
        <p:sp>
          <p:nvSpPr>
            <p:cNvPr id="60" name="Graphic 49">
              <a:extLst>
                <a:ext uri="{FF2B5EF4-FFF2-40B4-BE49-F238E27FC236}">
                  <a16:creationId xmlns:a16="http://schemas.microsoft.com/office/drawing/2014/main" id="{74EB6AA9-F924-3193-94AF-A9EF1777DAC0}"/>
                </a:ext>
              </a:extLst>
            </p:cNvPr>
            <p:cNvSpPr/>
            <p:nvPr/>
          </p:nvSpPr>
          <p:spPr>
            <a:xfrm>
              <a:off x="4080765" y="1596072"/>
              <a:ext cx="895985" cy="2190750"/>
            </a:xfrm>
            <a:custGeom>
              <a:avLst/>
              <a:gdLst/>
              <a:ahLst/>
              <a:cxnLst/>
              <a:rect l="l" t="t" r="r" b="b"/>
              <a:pathLst>
                <a:path w="895985" h="2190750">
                  <a:moveTo>
                    <a:pt x="0" y="2190750"/>
                  </a:moveTo>
                  <a:lnTo>
                    <a:pt x="895985" y="2190750"/>
                  </a:lnTo>
                  <a:lnTo>
                    <a:pt x="895985" y="0"/>
                  </a:lnTo>
                  <a:lnTo>
                    <a:pt x="0" y="0"/>
                  </a:lnTo>
                  <a:lnTo>
                    <a:pt x="0" y="2190750"/>
                  </a:lnTo>
                  <a:close/>
                </a:path>
              </a:pathLst>
            </a:custGeom>
            <a:ln w="25398">
              <a:solidFill>
                <a:srgbClr val="4E5F28"/>
              </a:solidFill>
              <a:prstDash val="solid"/>
            </a:ln>
          </p:spPr>
          <p:txBody>
            <a:bodyPr wrap="square" lIns="0" tIns="0" rIns="0" bIns="0" rtlCol="0">
              <a:prstTxWarp prst="textNoShape">
                <a:avLst/>
              </a:prstTxWarp>
              <a:noAutofit/>
            </a:bodyPr>
            <a:lstStyle/>
            <a:p>
              <a:endParaRPr lang="en-US" b="1"/>
            </a:p>
          </p:txBody>
        </p:sp>
        <p:sp>
          <p:nvSpPr>
            <p:cNvPr id="61" name="Graphic 50">
              <a:extLst>
                <a:ext uri="{FF2B5EF4-FFF2-40B4-BE49-F238E27FC236}">
                  <a16:creationId xmlns:a16="http://schemas.microsoft.com/office/drawing/2014/main" id="{1B3CE991-4FC7-DDFC-2A90-16AB4B6D9A51}"/>
                </a:ext>
              </a:extLst>
            </p:cNvPr>
            <p:cNvSpPr/>
            <p:nvPr/>
          </p:nvSpPr>
          <p:spPr>
            <a:xfrm>
              <a:off x="3027935" y="1992820"/>
              <a:ext cx="777240" cy="1149985"/>
            </a:xfrm>
            <a:custGeom>
              <a:avLst/>
              <a:gdLst/>
              <a:ahLst/>
              <a:cxnLst/>
              <a:rect l="l" t="t" r="r" b="b"/>
              <a:pathLst>
                <a:path w="777240" h="1149985">
                  <a:moveTo>
                    <a:pt x="777240" y="0"/>
                  </a:moveTo>
                  <a:lnTo>
                    <a:pt x="0" y="0"/>
                  </a:lnTo>
                  <a:lnTo>
                    <a:pt x="0" y="1149985"/>
                  </a:lnTo>
                  <a:lnTo>
                    <a:pt x="777240" y="1149985"/>
                  </a:lnTo>
                  <a:lnTo>
                    <a:pt x="777240" y="0"/>
                  </a:lnTo>
                  <a:close/>
                </a:path>
              </a:pathLst>
            </a:custGeom>
            <a:solidFill>
              <a:srgbClr val="F9F9F8"/>
            </a:solidFill>
          </p:spPr>
          <p:txBody>
            <a:bodyPr wrap="square" lIns="0" tIns="0" rIns="0" bIns="0" rtlCol="0">
              <a:prstTxWarp prst="textNoShape">
                <a:avLst/>
              </a:prstTxWarp>
              <a:noAutofit/>
            </a:bodyPr>
            <a:lstStyle/>
            <a:p>
              <a:endParaRPr lang="en-US" b="1" dirty="0"/>
            </a:p>
          </p:txBody>
        </p:sp>
        <p:sp>
          <p:nvSpPr>
            <p:cNvPr id="62" name="Graphic 51">
              <a:extLst>
                <a:ext uri="{FF2B5EF4-FFF2-40B4-BE49-F238E27FC236}">
                  <a16:creationId xmlns:a16="http://schemas.microsoft.com/office/drawing/2014/main" id="{F077EF26-7675-D0E6-B363-D2BFE4AE010B}"/>
                </a:ext>
              </a:extLst>
            </p:cNvPr>
            <p:cNvSpPr/>
            <p:nvPr/>
          </p:nvSpPr>
          <p:spPr>
            <a:xfrm>
              <a:off x="3041905" y="1992820"/>
              <a:ext cx="777240" cy="1149985"/>
            </a:xfrm>
            <a:custGeom>
              <a:avLst/>
              <a:gdLst/>
              <a:ahLst/>
              <a:cxnLst/>
              <a:rect l="l" t="t" r="r" b="b"/>
              <a:pathLst>
                <a:path w="777240" h="1149985">
                  <a:moveTo>
                    <a:pt x="0" y="1149985"/>
                  </a:moveTo>
                  <a:lnTo>
                    <a:pt x="777240" y="1149985"/>
                  </a:lnTo>
                  <a:lnTo>
                    <a:pt x="777240" y="0"/>
                  </a:lnTo>
                  <a:lnTo>
                    <a:pt x="0" y="0"/>
                  </a:lnTo>
                  <a:lnTo>
                    <a:pt x="0" y="1149985"/>
                  </a:lnTo>
                  <a:close/>
                </a:path>
              </a:pathLst>
            </a:custGeom>
            <a:ln w="25400">
              <a:solidFill>
                <a:srgbClr val="4F81BB"/>
              </a:solidFill>
              <a:prstDash val="solid"/>
            </a:ln>
          </p:spPr>
          <p:txBody>
            <a:bodyPr wrap="square" lIns="0" tIns="0" rIns="0" bIns="0" rtlCol="0">
              <a:prstTxWarp prst="textNoShape">
                <a:avLst/>
              </a:prstTxWarp>
              <a:noAutofit/>
            </a:bodyPr>
            <a:lstStyle/>
            <a:p>
              <a:endParaRPr lang="en-US" b="1"/>
            </a:p>
          </p:txBody>
        </p:sp>
        <p:sp>
          <p:nvSpPr>
            <p:cNvPr id="63" name="Graphic 52">
              <a:extLst>
                <a:ext uri="{FF2B5EF4-FFF2-40B4-BE49-F238E27FC236}">
                  <a16:creationId xmlns:a16="http://schemas.microsoft.com/office/drawing/2014/main" id="{A70C9BBF-80AC-2AEF-726A-2CBE0B117173}"/>
                </a:ext>
              </a:extLst>
            </p:cNvPr>
            <p:cNvSpPr/>
            <p:nvPr/>
          </p:nvSpPr>
          <p:spPr>
            <a:xfrm>
              <a:off x="5019295" y="2396807"/>
              <a:ext cx="208915" cy="346075"/>
            </a:xfrm>
            <a:custGeom>
              <a:avLst/>
              <a:gdLst/>
              <a:ahLst/>
              <a:cxnLst/>
              <a:rect l="l" t="t" r="r" b="b"/>
              <a:pathLst>
                <a:path w="208915" h="346075">
                  <a:moveTo>
                    <a:pt x="104648" y="0"/>
                  </a:moveTo>
                  <a:lnTo>
                    <a:pt x="104648" y="86487"/>
                  </a:lnTo>
                  <a:lnTo>
                    <a:pt x="0" y="86487"/>
                  </a:lnTo>
                  <a:lnTo>
                    <a:pt x="0" y="259461"/>
                  </a:lnTo>
                  <a:lnTo>
                    <a:pt x="104648" y="259461"/>
                  </a:lnTo>
                  <a:lnTo>
                    <a:pt x="104648" y="346075"/>
                  </a:lnTo>
                  <a:lnTo>
                    <a:pt x="208914" y="172974"/>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64" name="Graphic 53">
              <a:extLst>
                <a:ext uri="{FF2B5EF4-FFF2-40B4-BE49-F238E27FC236}">
                  <a16:creationId xmlns:a16="http://schemas.microsoft.com/office/drawing/2014/main" id="{07995756-06E2-8097-6F5A-66DA8F57DF13}"/>
                </a:ext>
              </a:extLst>
            </p:cNvPr>
            <p:cNvSpPr/>
            <p:nvPr/>
          </p:nvSpPr>
          <p:spPr>
            <a:xfrm>
              <a:off x="5019295" y="2396807"/>
              <a:ext cx="208915" cy="346075"/>
            </a:xfrm>
            <a:custGeom>
              <a:avLst/>
              <a:gdLst/>
              <a:ahLst/>
              <a:cxnLst/>
              <a:rect l="l" t="t" r="r" b="b"/>
              <a:pathLst>
                <a:path w="208915" h="346075">
                  <a:moveTo>
                    <a:pt x="104648" y="0"/>
                  </a:moveTo>
                  <a:lnTo>
                    <a:pt x="104648" y="86487"/>
                  </a:lnTo>
                  <a:lnTo>
                    <a:pt x="0" y="86487"/>
                  </a:lnTo>
                  <a:lnTo>
                    <a:pt x="0" y="259461"/>
                  </a:lnTo>
                  <a:lnTo>
                    <a:pt x="104648" y="259461"/>
                  </a:lnTo>
                  <a:lnTo>
                    <a:pt x="104648" y="346075"/>
                  </a:lnTo>
                  <a:lnTo>
                    <a:pt x="208914" y="172974"/>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65" name="Graphic 54">
              <a:extLst>
                <a:ext uri="{FF2B5EF4-FFF2-40B4-BE49-F238E27FC236}">
                  <a16:creationId xmlns:a16="http://schemas.microsoft.com/office/drawing/2014/main" id="{61043CA8-E9E2-FB79-A2B0-87DAA55600EE}"/>
                </a:ext>
              </a:extLst>
            </p:cNvPr>
            <p:cNvSpPr/>
            <p:nvPr/>
          </p:nvSpPr>
          <p:spPr>
            <a:xfrm>
              <a:off x="1661415" y="1029652"/>
              <a:ext cx="1323975" cy="242570"/>
            </a:xfrm>
            <a:custGeom>
              <a:avLst/>
              <a:gdLst/>
              <a:ahLst/>
              <a:cxnLst/>
              <a:rect l="l" t="t" r="r" b="b"/>
              <a:pathLst>
                <a:path w="1323975" h="242570">
                  <a:moveTo>
                    <a:pt x="0" y="242570"/>
                  </a:moveTo>
                  <a:lnTo>
                    <a:pt x="1323975" y="242570"/>
                  </a:lnTo>
                  <a:lnTo>
                    <a:pt x="1323975" y="0"/>
                  </a:lnTo>
                  <a:lnTo>
                    <a:pt x="0" y="0"/>
                  </a:lnTo>
                  <a:lnTo>
                    <a:pt x="0" y="242570"/>
                  </a:lnTo>
                  <a:close/>
                </a:path>
              </a:pathLst>
            </a:custGeom>
            <a:ln w="25398">
              <a:solidFill>
                <a:srgbClr val="000000"/>
              </a:solidFill>
              <a:prstDash val="solid"/>
            </a:ln>
          </p:spPr>
          <p:txBody>
            <a:bodyPr wrap="square" lIns="0" tIns="0" rIns="0" bIns="0" rtlCol="0">
              <a:prstTxWarp prst="textNoShape">
                <a:avLst/>
              </a:prstTxWarp>
              <a:noAutofit/>
            </a:bodyPr>
            <a:lstStyle/>
            <a:p>
              <a:endParaRPr lang="en-US" b="1"/>
            </a:p>
          </p:txBody>
        </p:sp>
        <p:sp>
          <p:nvSpPr>
            <p:cNvPr id="66" name="Graphic 55">
              <a:extLst>
                <a:ext uri="{FF2B5EF4-FFF2-40B4-BE49-F238E27FC236}">
                  <a16:creationId xmlns:a16="http://schemas.microsoft.com/office/drawing/2014/main" id="{95E88387-0F6D-1851-13C6-D96E20DC388E}"/>
                </a:ext>
              </a:extLst>
            </p:cNvPr>
            <p:cNvSpPr/>
            <p:nvPr/>
          </p:nvSpPr>
          <p:spPr>
            <a:xfrm>
              <a:off x="1602360" y="14287"/>
              <a:ext cx="40005" cy="6165850"/>
            </a:xfrm>
            <a:custGeom>
              <a:avLst/>
              <a:gdLst/>
              <a:ahLst/>
              <a:cxnLst/>
              <a:rect l="l" t="t" r="r" b="b"/>
              <a:pathLst>
                <a:path w="40005" h="6165850">
                  <a:moveTo>
                    <a:pt x="40005" y="0"/>
                  </a:moveTo>
                  <a:lnTo>
                    <a:pt x="0" y="6165723"/>
                  </a:lnTo>
                </a:path>
              </a:pathLst>
            </a:custGeom>
            <a:ln w="22225">
              <a:solidFill>
                <a:srgbClr val="000000"/>
              </a:solidFill>
              <a:prstDash val="sysDash"/>
            </a:ln>
          </p:spPr>
          <p:txBody>
            <a:bodyPr wrap="square" lIns="0" tIns="0" rIns="0" bIns="0" rtlCol="0">
              <a:prstTxWarp prst="textNoShape">
                <a:avLst/>
              </a:prstTxWarp>
              <a:noAutofit/>
            </a:bodyPr>
            <a:lstStyle/>
            <a:p>
              <a:endParaRPr lang="en-US" b="1"/>
            </a:p>
          </p:txBody>
        </p:sp>
        <p:sp>
          <p:nvSpPr>
            <p:cNvPr id="67" name="Graphic 56">
              <a:extLst>
                <a:ext uri="{FF2B5EF4-FFF2-40B4-BE49-F238E27FC236}">
                  <a16:creationId xmlns:a16="http://schemas.microsoft.com/office/drawing/2014/main" id="{923A0D27-B2E2-43B0-3C99-F73C18F68F11}"/>
                </a:ext>
              </a:extLst>
            </p:cNvPr>
            <p:cNvSpPr/>
            <p:nvPr/>
          </p:nvSpPr>
          <p:spPr>
            <a:xfrm>
              <a:off x="4762" y="6186107"/>
              <a:ext cx="7772400" cy="22225"/>
            </a:xfrm>
            <a:custGeom>
              <a:avLst/>
              <a:gdLst/>
              <a:ahLst/>
              <a:cxnLst/>
              <a:rect l="l" t="t" r="r" b="b"/>
              <a:pathLst>
                <a:path w="7772400" h="22225">
                  <a:moveTo>
                    <a:pt x="7772400" y="0"/>
                  </a:moveTo>
                  <a:lnTo>
                    <a:pt x="0" y="0"/>
                  </a:lnTo>
                  <a:lnTo>
                    <a:pt x="0" y="22223"/>
                  </a:lnTo>
                  <a:lnTo>
                    <a:pt x="7772400" y="22223"/>
                  </a:lnTo>
                  <a:lnTo>
                    <a:pt x="7772400" y="0"/>
                  </a:lnTo>
                  <a:close/>
                </a:path>
              </a:pathLst>
            </a:custGeom>
            <a:solidFill>
              <a:srgbClr val="000000"/>
            </a:solidFill>
          </p:spPr>
          <p:txBody>
            <a:bodyPr wrap="square" lIns="0" tIns="0" rIns="0" bIns="0" rtlCol="0">
              <a:prstTxWarp prst="textNoShape">
                <a:avLst/>
              </a:prstTxWarp>
              <a:noAutofit/>
            </a:bodyPr>
            <a:lstStyle/>
            <a:p>
              <a:endParaRPr lang="en-US" b="1"/>
            </a:p>
          </p:txBody>
        </p:sp>
        <p:sp>
          <p:nvSpPr>
            <p:cNvPr id="68" name="Graphic 57">
              <a:extLst>
                <a:ext uri="{FF2B5EF4-FFF2-40B4-BE49-F238E27FC236}">
                  <a16:creationId xmlns:a16="http://schemas.microsoft.com/office/drawing/2014/main" id="{3429076E-7584-EA3E-6133-6B199041610A}"/>
                </a:ext>
              </a:extLst>
            </p:cNvPr>
            <p:cNvSpPr/>
            <p:nvPr/>
          </p:nvSpPr>
          <p:spPr>
            <a:xfrm>
              <a:off x="2114805" y="2687002"/>
              <a:ext cx="208915" cy="340360"/>
            </a:xfrm>
            <a:custGeom>
              <a:avLst/>
              <a:gdLst/>
              <a:ahLst/>
              <a:cxnLst/>
              <a:rect l="l" t="t" r="r" b="b"/>
              <a:pathLst>
                <a:path w="208915" h="340360">
                  <a:moveTo>
                    <a:pt x="104648" y="0"/>
                  </a:moveTo>
                  <a:lnTo>
                    <a:pt x="104648" y="84962"/>
                  </a:lnTo>
                  <a:lnTo>
                    <a:pt x="0" y="84962"/>
                  </a:lnTo>
                  <a:lnTo>
                    <a:pt x="0" y="255269"/>
                  </a:lnTo>
                  <a:lnTo>
                    <a:pt x="104648" y="255269"/>
                  </a:lnTo>
                  <a:lnTo>
                    <a:pt x="104648" y="340360"/>
                  </a:lnTo>
                  <a:lnTo>
                    <a:pt x="208915" y="170179"/>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69" name="Graphic 58">
              <a:extLst>
                <a:ext uri="{FF2B5EF4-FFF2-40B4-BE49-F238E27FC236}">
                  <a16:creationId xmlns:a16="http://schemas.microsoft.com/office/drawing/2014/main" id="{2E6F85A2-B67A-B2B8-DFE2-EA74CD8CBF70}"/>
                </a:ext>
              </a:extLst>
            </p:cNvPr>
            <p:cNvSpPr/>
            <p:nvPr/>
          </p:nvSpPr>
          <p:spPr>
            <a:xfrm>
              <a:off x="2114805" y="2687002"/>
              <a:ext cx="208915" cy="340360"/>
            </a:xfrm>
            <a:custGeom>
              <a:avLst/>
              <a:gdLst/>
              <a:ahLst/>
              <a:cxnLst/>
              <a:rect l="l" t="t" r="r" b="b"/>
              <a:pathLst>
                <a:path w="208915" h="340360">
                  <a:moveTo>
                    <a:pt x="104648" y="0"/>
                  </a:moveTo>
                  <a:lnTo>
                    <a:pt x="104648" y="84962"/>
                  </a:lnTo>
                  <a:lnTo>
                    <a:pt x="0" y="84962"/>
                  </a:lnTo>
                  <a:lnTo>
                    <a:pt x="0" y="255269"/>
                  </a:lnTo>
                  <a:lnTo>
                    <a:pt x="104648" y="255269"/>
                  </a:lnTo>
                  <a:lnTo>
                    <a:pt x="104648" y="340360"/>
                  </a:lnTo>
                  <a:lnTo>
                    <a:pt x="208915" y="170179"/>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70" name="Graphic 59">
              <a:extLst>
                <a:ext uri="{FF2B5EF4-FFF2-40B4-BE49-F238E27FC236}">
                  <a16:creationId xmlns:a16="http://schemas.microsoft.com/office/drawing/2014/main" id="{92C62D3E-D59D-39D5-253D-967A7326469C}"/>
                </a:ext>
              </a:extLst>
            </p:cNvPr>
            <p:cNvSpPr/>
            <p:nvPr/>
          </p:nvSpPr>
          <p:spPr>
            <a:xfrm>
              <a:off x="1759840" y="2863405"/>
              <a:ext cx="196215" cy="1192530"/>
            </a:xfrm>
            <a:custGeom>
              <a:avLst/>
              <a:gdLst/>
              <a:ahLst/>
              <a:cxnLst/>
              <a:rect l="l" t="t" r="r" b="b"/>
              <a:pathLst>
                <a:path w="196215" h="1192530">
                  <a:moveTo>
                    <a:pt x="196214" y="0"/>
                  </a:moveTo>
                  <a:lnTo>
                    <a:pt x="0" y="0"/>
                  </a:lnTo>
                  <a:lnTo>
                    <a:pt x="0" y="1192529"/>
                  </a:lnTo>
                  <a:lnTo>
                    <a:pt x="196214" y="1192529"/>
                  </a:lnTo>
                  <a:lnTo>
                    <a:pt x="196214" y="0"/>
                  </a:lnTo>
                  <a:close/>
                </a:path>
              </a:pathLst>
            </a:custGeom>
            <a:solidFill>
              <a:srgbClr val="C00000"/>
            </a:solidFill>
          </p:spPr>
          <p:txBody>
            <a:bodyPr wrap="square" lIns="0" tIns="0" rIns="0" bIns="0" rtlCol="0">
              <a:prstTxWarp prst="textNoShape">
                <a:avLst/>
              </a:prstTxWarp>
              <a:noAutofit/>
            </a:bodyPr>
            <a:lstStyle/>
            <a:p>
              <a:endParaRPr lang="en-US" b="1"/>
            </a:p>
          </p:txBody>
        </p:sp>
        <p:sp>
          <p:nvSpPr>
            <p:cNvPr id="71" name="Graphic 60">
              <a:extLst>
                <a:ext uri="{FF2B5EF4-FFF2-40B4-BE49-F238E27FC236}">
                  <a16:creationId xmlns:a16="http://schemas.microsoft.com/office/drawing/2014/main" id="{9A9062E9-A613-20BE-3855-D2AD82039C3A}"/>
                </a:ext>
              </a:extLst>
            </p:cNvPr>
            <p:cNvSpPr/>
            <p:nvPr/>
          </p:nvSpPr>
          <p:spPr>
            <a:xfrm>
              <a:off x="1759840" y="2628582"/>
              <a:ext cx="196215" cy="1427480"/>
            </a:xfrm>
            <a:custGeom>
              <a:avLst/>
              <a:gdLst/>
              <a:ahLst/>
              <a:cxnLst/>
              <a:rect l="l" t="t" r="r" b="b"/>
              <a:pathLst>
                <a:path w="196215" h="1427480">
                  <a:moveTo>
                    <a:pt x="0" y="1427353"/>
                  </a:moveTo>
                  <a:lnTo>
                    <a:pt x="196214" y="1427353"/>
                  </a:lnTo>
                  <a:lnTo>
                    <a:pt x="196214" y="234823"/>
                  </a:lnTo>
                  <a:lnTo>
                    <a:pt x="0" y="234823"/>
                  </a:lnTo>
                  <a:lnTo>
                    <a:pt x="0" y="1427353"/>
                  </a:lnTo>
                  <a:close/>
                </a:path>
                <a:path w="196215" h="1427480">
                  <a:moveTo>
                    <a:pt x="0" y="274320"/>
                  </a:moveTo>
                  <a:lnTo>
                    <a:pt x="196214" y="274320"/>
                  </a:lnTo>
                  <a:lnTo>
                    <a:pt x="196214" y="0"/>
                  </a:lnTo>
                  <a:lnTo>
                    <a:pt x="0" y="0"/>
                  </a:lnTo>
                  <a:lnTo>
                    <a:pt x="0" y="274320"/>
                  </a:lnTo>
                  <a:close/>
                </a:path>
              </a:pathLst>
            </a:custGeom>
            <a:ln w="25400">
              <a:solidFill>
                <a:srgbClr val="223D5F"/>
              </a:solidFill>
              <a:prstDash val="solid"/>
            </a:ln>
          </p:spPr>
          <p:txBody>
            <a:bodyPr wrap="square" lIns="0" tIns="0" rIns="0" bIns="0" rtlCol="0">
              <a:prstTxWarp prst="textNoShape">
                <a:avLst/>
              </a:prstTxWarp>
              <a:noAutofit/>
            </a:bodyPr>
            <a:lstStyle/>
            <a:p>
              <a:endParaRPr lang="en-US" b="1"/>
            </a:p>
          </p:txBody>
        </p:sp>
        <p:pic>
          <p:nvPicPr>
            <p:cNvPr id="72" name="Image 61">
              <a:extLst>
                <a:ext uri="{FF2B5EF4-FFF2-40B4-BE49-F238E27FC236}">
                  <a16:creationId xmlns:a16="http://schemas.microsoft.com/office/drawing/2014/main" id="{9D830289-71A2-1D9B-18EF-29E0C6B3F6FE}"/>
                </a:ext>
              </a:extLst>
            </p:cNvPr>
            <p:cNvPicPr/>
            <p:nvPr/>
          </p:nvPicPr>
          <p:blipFill>
            <a:blip r:embed="rId2" cstate="print"/>
            <a:stretch>
              <a:fillRect/>
            </a:stretch>
          </p:blipFill>
          <p:spPr>
            <a:xfrm>
              <a:off x="251461" y="2168461"/>
              <a:ext cx="373329" cy="718692"/>
            </a:xfrm>
            <a:prstGeom prst="rect">
              <a:avLst/>
            </a:prstGeom>
          </p:spPr>
        </p:pic>
        <p:sp>
          <p:nvSpPr>
            <p:cNvPr id="73" name="Graphic 62">
              <a:extLst>
                <a:ext uri="{FF2B5EF4-FFF2-40B4-BE49-F238E27FC236}">
                  <a16:creationId xmlns:a16="http://schemas.microsoft.com/office/drawing/2014/main" id="{72A15799-7637-2ACF-F32B-9F5BB8FBB2A4}"/>
                </a:ext>
              </a:extLst>
            </p:cNvPr>
            <p:cNvSpPr/>
            <p:nvPr/>
          </p:nvSpPr>
          <p:spPr>
            <a:xfrm>
              <a:off x="251461" y="2168461"/>
              <a:ext cx="360680" cy="693420"/>
            </a:xfrm>
            <a:custGeom>
              <a:avLst/>
              <a:gdLst/>
              <a:ahLst/>
              <a:cxnLst/>
              <a:rect l="l" t="t" r="r" b="b"/>
              <a:pathLst>
                <a:path w="360680" h="693420">
                  <a:moveTo>
                    <a:pt x="0" y="656970"/>
                  </a:moveTo>
                  <a:lnTo>
                    <a:pt x="10134" y="663701"/>
                  </a:lnTo>
                  <a:lnTo>
                    <a:pt x="20218" y="669163"/>
                  </a:lnTo>
                  <a:lnTo>
                    <a:pt x="30200" y="674369"/>
                  </a:lnTo>
                  <a:lnTo>
                    <a:pt x="40030" y="680212"/>
                  </a:lnTo>
                  <a:lnTo>
                    <a:pt x="48615" y="683259"/>
                  </a:lnTo>
                  <a:lnTo>
                    <a:pt x="57200" y="686180"/>
                  </a:lnTo>
                  <a:lnTo>
                    <a:pt x="65582" y="689482"/>
                  </a:lnTo>
                  <a:lnTo>
                    <a:pt x="73558" y="693292"/>
                  </a:lnTo>
                  <a:lnTo>
                    <a:pt x="90830" y="692403"/>
                  </a:lnTo>
                  <a:lnTo>
                    <a:pt x="103035" y="690117"/>
                  </a:lnTo>
                  <a:lnTo>
                    <a:pt x="111582" y="687196"/>
                  </a:lnTo>
                  <a:lnTo>
                    <a:pt x="117919" y="684529"/>
                  </a:lnTo>
                  <a:lnTo>
                    <a:pt x="124142" y="682370"/>
                  </a:lnTo>
                  <a:lnTo>
                    <a:pt x="129959" y="678560"/>
                  </a:lnTo>
                  <a:lnTo>
                    <a:pt x="135572" y="674624"/>
                  </a:lnTo>
                  <a:lnTo>
                    <a:pt x="141185" y="671449"/>
                  </a:lnTo>
                  <a:lnTo>
                    <a:pt x="146405" y="667512"/>
                  </a:lnTo>
                  <a:lnTo>
                    <a:pt x="151676" y="662813"/>
                  </a:lnTo>
                  <a:lnTo>
                    <a:pt x="157226" y="657987"/>
                  </a:lnTo>
                  <a:lnTo>
                    <a:pt x="163347" y="654050"/>
                  </a:lnTo>
                  <a:lnTo>
                    <a:pt x="168719" y="648842"/>
                  </a:lnTo>
                  <a:lnTo>
                    <a:pt x="174180" y="643889"/>
                  </a:lnTo>
                  <a:lnTo>
                    <a:pt x="179641" y="638937"/>
                  </a:lnTo>
                  <a:lnTo>
                    <a:pt x="185013" y="633729"/>
                  </a:lnTo>
                  <a:lnTo>
                    <a:pt x="191300" y="629157"/>
                  </a:lnTo>
                  <a:lnTo>
                    <a:pt x="197307" y="624331"/>
                  </a:lnTo>
                  <a:lnTo>
                    <a:pt x="203098" y="619378"/>
                  </a:lnTo>
                  <a:lnTo>
                    <a:pt x="208813" y="614806"/>
                  </a:lnTo>
                  <a:lnTo>
                    <a:pt x="215950" y="610869"/>
                  </a:lnTo>
                  <a:lnTo>
                    <a:pt x="222999" y="606170"/>
                  </a:lnTo>
                  <a:lnTo>
                    <a:pt x="230251" y="601344"/>
                  </a:lnTo>
                  <a:lnTo>
                    <a:pt x="238036" y="597407"/>
                  </a:lnTo>
                  <a:lnTo>
                    <a:pt x="245833" y="593343"/>
                  </a:lnTo>
                  <a:lnTo>
                    <a:pt x="253834" y="589788"/>
                  </a:lnTo>
                  <a:lnTo>
                    <a:pt x="262039" y="586866"/>
                  </a:lnTo>
                  <a:lnTo>
                    <a:pt x="270459" y="584326"/>
                  </a:lnTo>
                  <a:lnTo>
                    <a:pt x="280289" y="583438"/>
                  </a:lnTo>
                  <a:lnTo>
                    <a:pt x="290283" y="581532"/>
                  </a:lnTo>
                  <a:lnTo>
                    <a:pt x="300367" y="579501"/>
                  </a:lnTo>
                  <a:lnTo>
                    <a:pt x="310502" y="578612"/>
                  </a:lnTo>
                  <a:lnTo>
                    <a:pt x="310502" y="524890"/>
                  </a:lnTo>
                  <a:lnTo>
                    <a:pt x="320471" y="521715"/>
                  </a:lnTo>
                  <a:lnTo>
                    <a:pt x="333959" y="521715"/>
                  </a:lnTo>
                  <a:lnTo>
                    <a:pt x="333959" y="464438"/>
                  </a:lnTo>
                  <a:lnTo>
                    <a:pt x="346024" y="462025"/>
                  </a:lnTo>
                  <a:lnTo>
                    <a:pt x="360629" y="462025"/>
                  </a:lnTo>
                  <a:lnTo>
                    <a:pt x="360629" y="0"/>
                  </a:lnTo>
                  <a:lnTo>
                    <a:pt x="49631" y="0"/>
                  </a:lnTo>
                  <a:lnTo>
                    <a:pt x="49631" y="58292"/>
                  </a:lnTo>
                  <a:lnTo>
                    <a:pt x="25577" y="58292"/>
                  </a:lnTo>
                  <a:lnTo>
                    <a:pt x="25577" y="117982"/>
                  </a:lnTo>
                  <a:lnTo>
                    <a:pt x="0" y="117982"/>
                  </a:lnTo>
                  <a:lnTo>
                    <a:pt x="0" y="656970"/>
                  </a:lnTo>
                  <a:close/>
                </a:path>
                <a:path w="360680" h="693420">
                  <a:moveTo>
                    <a:pt x="25577" y="117982"/>
                  </a:moveTo>
                  <a:lnTo>
                    <a:pt x="310502" y="117982"/>
                  </a:lnTo>
                  <a:lnTo>
                    <a:pt x="310502" y="524890"/>
                  </a:lnTo>
                </a:path>
                <a:path w="360680" h="693420">
                  <a:moveTo>
                    <a:pt x="49631" y="58292"/>
                  </a:moveTo>
                  <a:lnTo>
                    <a:pt x="333959" y="58292"/>
                  </a:lnTo>
                  <a:lnTo>
                    <a:pt x="333959" y="464438"/>
                  </a:lnTo>
                </a:path>
              </a:pathLst>
            </a:custGeom>
            <a:ln w="12700">
              <a:solidFill>
                <a:srgbClr val="D99392"/>
              </a:solidFill>
              <a:prstDash val="solid"/>
            </a:ln>
          </p:spPr>
          <p:txBody>
            <a:bodyPr wrap="square" lIns="0" tIns="0" rIns="0" bIns="0" rtlCol="0">
              <a:prstTxWarp prst="textNoShape">
                <a:avLst/>
              </a:prstTxWarp>
              <a:noAutofit/>
            </a:bodyPr>
            <a:lstStyle/>
            <a:p>
              <a:endParaRPr lang="en-US" b="1"/>
            </a:p>
          </p:txBody>
        </p:sp>
        <p:sp>
          <p:nvSpPr>
            <p:cNvPr id="74" name="Graphic 63">
              <a:extLst>
                <a:ext uri="{FF2B5EF4-FFF2-40B4-BE49-F238E27FC236}">
                  <a16:creationId xmlns:a16="http://schemas.microsoft.com/office/drawing/2014/main" id="{45FA98A6-361F-AC61-B6AB-D8E9248667C0}"/>
                </a:ext>
              </a:extLst>
            </p:cNvPr>
            <p:cNvSpPr/>
            <p:nvPr/>
          </p:nvSpPr>
          <p:spPr>
            <a:xfrm>
              <a:off x="671196" y="2378011"/>
              <a:ext cx="208915" cy="346075"/>
            </a:xfrm>
            <a:custGeom>
              <a:avLst/>
              <a:gdLst/>
              <a:ahLst/>
              <a:cxnLst/>
              <a:rect l="l" t="t" r="r" b="b"/>
              <a:pathLst>
                <a:path w="208915" h="346075">
                  <a:moveTo>
                    <a:pt x="104660" y="0"/>
                  </a:moveTo>
                  <a:lnTo>
                    <a:pt x="104660" y="86487"/>
                  </a:lnTo>
                  <a:lnTo>
                    <a:pt x="0" y="86487"/>
                  </a:lnTo>
                  <a:lnTo>
                    <a:pt x="0" y="259587"/>
                  </a:lnTo>
                  <a:lnTo>
                    <a:pt x="104660" y="259587"/>
                  </a:lnTo>
                  <a:lnTo>
                    <a:pt x="104660" y="346075"/>
                  </a:lnTo>
                  <a:lnTo>
                    <a:pt x="208915" y="172974"/>
                  </a:lnTo>
                  <a:lnTo>
                    <a:pt x="104660"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75" name="Graphic 64">
              <a:extLst>
                <a:ext uri="{FF2B5EF4-FFF2-40B4-BE49-F238E27FC236}">
                  <a16:creationId xmlns:a16="http://schemas.microsoft.com/office/drawing/2014/main" id="{F34D5401-5603-24CF-7254-EB5E526C8141}"/>
                </a:ext>
              </a:extLst>
            </p:cNvPr>
            <p:cNvSpPr/>
            <p:nvPr/>
          </p:nvSpPr>
          <p:spPr>
            <a:xfrm>
              <a:off x="671196" y="2378011"/>
              <a:ext cx="208915" cy="346075"/>
            </a:xfrm>
            <a:custGeom>
              <a:avLst/>
              <a:gdLst/>
              <a:ahLst/>
              <a:cxnLst/>
              <a:rect l="l" t="t" r="r" b="b"/>
              <a:pathLst>
                <a:path w="208915" h="346075">
                  <a:moveTo>
                    <a:pt x="104660" y="0"/>
                  </a:moveTo>
                  <a:lnTo>
                    <a:pt x="104660" y="86487"/>
                  </a:lnTo>
                  <a:lnTo>
                    <a:pt x="0" y="86487"/>
                  </a:lnTo>
                  <a:lnTo>
                    <a:pt x="0" y="259587"/>
                  </a:lnTo>
                  <a:lnTo>
                    <a:pt x="104660" y="259587"/>
                  </a:lnTo>
                  <a:lnTo>
                    <a:pt x="104660" y="346075"/>
                  </a:lnTo>
                  <a:lnTo>
                    <a:pt x="208915" y="172974"/>
                  </a:lnTo>
                  <a:lnTo>
                    <a:pt x="104660"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76" name="Graphic 65">
              <a:extLst>
                <a:ext uri="{FF2B5EF4-FFF2-40B4-BE49-F238E27FC236}">
                  <a16:creationId xmlns:a16="http://schemas.microsoft.com/office/drawing/2014/main" id="{0F2DB69C-5BC3-365B-2DAF-2AC059BD486B}"/>
                </a:ext>
              </a:extLst>
            </p:cNvPr>
            <p:cNvSpPr/>
            <p:nvPr/>
          </p:nvSpPr>
          <p:spPr>
            <a:xfrm>
              <a:off x="932816" y="2334704"/>
              <a:ext cx="137795" cy="423545"/>
            </a:xfrm>
            <a:custGeom>
              <a:avLst/>
              <a:gdLst/>
              <a:ahLst/>
              <a:cxnLst/>
              <a:rect l="l" t="t" r="r" b="b"/>
              <a:pathLst>
                <a:path w="137795" h="423545">
                  <a:moveTo>
                    <a:pt x="62369" y="0"/>
                  </a:moveTo>
                  <a:lnTo>
                    <a:pt x="0" y="423290"/>
                  </a:lnTo>
                  <a:lnTo>
                    <a:pt x="111874" y="220852"/>
                  </a:lnTo>
                  <a:lnTo>
                    <a:pt x="68326" y="220852"/>
                  </a:lnTo>
                  <a:lnTo>
                    <a:pt x="93954" y="46862"/>
                  </a:lnTo>
                  <a:lnTo>
                    <a:pt x="131749" y="46862"/>
                  </a:lnTo>
                  <a:lnTo>
                    <a:pt x="137515" y="8889"/>
                  </a:lnTo>
                  <a:lnTo>
                    <a:pt x="98958" y="8889"/>
                  </a:lnTo>
                  <a:lnTo>
                    <a:pt x="62369" y="0"/>
                  </a:lnTo>
                  <a:close/>
                </a:path>
              </a:pathLst>
            </a:custGeom>
            <a:solidFill>
              <a:srgbClr val="C0504D"/>
            </a:solidFill>
          </p:spPr>
          <p:txBody>
            <a:bodyPr wrap="square" lIns="0" tIns="0" rIns="0" bIns="0" rtlCol="0">
              <a:prstTxWarp prst="textNoShape">
                <a:avLst/>
              </a:prstTxWarp>
              <a:noAutofit/>
            </a:bodyPr>
            <a:lstStyle/>
            <a:p>
              <a:endParaRPr lang="en-US" b="1"/>
            </a:p>
          </p:txBody>
        </p:sp>
        <p:pic>
          <p:nvPicPr>
            <p:cNvPr id="77" name="Image 66">
              <a:extLst>
                <a:ext uri="{FF2B5EF4-FFF2-40B4-BE49-F238E27FC236}">
                  <a16:creationId xmlns:a16="http://schemas.microsoft.com/office/drawing/2014/main" id="{FDF065AD-48A9-EEF9-F47B-4616BFD93814}"/>
                </a:ext>
              </a:extLst>
            </p:cNvPr>
            <p:cNvPicPr/>
            <p:nvPr/>
          </p:nvPicPr>
          <p:blipFill>
            <a:blip r:embed="rId3" cstate="print"/>
            <a:stretch>
              <a:fillRect/>
            </a:stretch>
          </p:blipFill>
          <p:spPr>
            <a:xfrm>
              <a:off x="1001142" y="2074862"/>
              <a:ext cx="333756" cy="480694"/>
            </a:xfrm>
            <a:prstGeom prst="rect">
              <a:avLst/>
            </a:prstGeom>
          </p:spPr>
        </p:pic>
        <p:sp>
          <p:nvSpPr>
            <p:cNvPr id="78" name="Graphic 67">
              <a:extLst>
                <a:ext uri="{FF2B5EF4-FFF2-40B4-BE49-F238E27FC236}">
                  <a16:creationId xmlns:a16="http://schemas.microsoft.com/office/drawing/2014/main" id="{3EDF4015-D8AF-5806-1FD1-37109CE885CA}"/>
                </a:ext>
              </a:extLst>
            </p:cNvPr>
            <p:cNvSpPr/>
            <p:nvPr/>
          </p:nvSpPr>
          <p:spPr>
            <a:xfrm>
              <a:off x="1299973" y="2377630"/>
              <a:ext cx="208915" cy="346075"/>
            </a:xfrm>
            <a:custGeom>
              <a:avLst/>
              <a:gdLst/>
              <a:ahLst/>
              <a:cxnLst/>
              <a:rect l="l" t="t" r="r" b="b"/>
              <a:pathLst>
                <a:path w="208915" h="346075">
                  <a:moveTo>
                    <a:pt x="104139" y="0"/>
                  </a:moveTo>
                  <a:lnTo>
                    <a:pt x="104139" y="86487"/>
                  </a:lnTo>
                  <a:lnTo>
                    <a:pt x="0" y="86487"/>
                  </a:lnTo>
                  <a:lnTo>
                    <a:pt x="0" y="259587"/>
                  </a:lnTo>
                  <a:lnTo>
                    <a:pt x="104139" y="259587"/>
                  </a:lnTo>
                  <a:lnTo>
                    <a:pt x="104139" y="346075"/>
                  </a:lnTo>
                  <a:lnTo>
                    <a:pt x="208914" y="172974"/>
                  </a:lnTo>
                  <a:lnTo>
                    <a:pt x="104139"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79" name="Graphic 68">
              <a:extLst>
                <a:ext uri="{FF2B5EF4-FFF2-40B4-BE49-F238E27FC236}">
                  <a16:creationId xmlns:a16="http://schemas.microsoft.com/office/drawing/2014/main" id="{55AEA8CA-A153-D780-69A7-8ACB78C432BB}"/>
                </a:ext>
              </a:extLst>
            </p:cNvPr>
            <p:cNvSpPr/>
            <p:nvPr/>
          </p:nvSpPr>
          <p:spPr>
            <a:xfrm>
              <a:off x="1299973" y="2377630"/>
              <a:ext cx="208915" cy="346075"/>
            </a:xfrm>
            <a:custGeom>
              <a:avLst/>
              <a:gdLst/>
              <a:ahLst/>
              <a:cxnLst/>
              <a:rect l="l" t="t" r="r" b="b"/>
              <a:pathLst>
                <a:path w="208915" h="346075">
                  <a:moveTo>
                    <a:pt x="104139" y="0"/>
                  </a:moveTo>
                  <a:lnTo>
                    <a:pt x="104139" y="86487"/>
                  </a:lnTo>
                  <a:lnTo>
                    <a:pt x="0" y="86487"/>
                  </a:lnTo>
                  <a:lnTo>
                    <a:pt x="0" y="259587"/>
                  </a:lnTo>
                  <a:lnTo>
                    <a:pt x="104139" y="259587"/>
                  </a:lnTo>
                  <a:lnTo>
                    <a:pt x="104139" y="346075"/>
                  </a:lnTo>
                  <a:lnTo>
                    <a:pt x="208914" y="172974"/>
                  </a:lnTo>
                  <a:lnTo>
                    <a:pt x="104139"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80" name="Textbox 69">
              <a:extLst>
                <a:ext uri="{FF2B5EF4-FFF2-40B4-BE49-F238E27FC236}">
                  <a16:creationId xmlns:a16="http://schemas.microsoft.com/office/drawing/2014/main" id="{DE43EA30-A180-F011-8F7D-823DB3EDBBF0}"/>
                </a:ext>
              </a:extLst>
            </p:cNvPr>
            <p:cNvSpPr txBox="1"/>
            <p:nvPr/>
          </p:nvSpPr>
          <p:spPr>
            <a:xfrm>
              <a:off x="4187191" y="1859928"/>
              <a:ext cx="694055" cy="524510"/>
            </a:xfrm>
            <a:prstGeom prst="rect">
              <a:avLst/>
            </a:prstGeom>
          </p:spPr>
          <p:txBody>
            <a:bodyPr wrap="square" lIns="0" tIns="0" rIns="0" bIns="0" rtlCol="0">
              <a:noAutofit/>
            </a:bodyPr>
            <a:lstStyle/>
            <a:p>
              <a:pPr marL="0" marR="11430">
                <a:spcBef>
                  <a:spcPts val="5"/>
                </a:spcBef>
                <a:spcAft>
                  <a:spcPts val="0"/>
                </a:spcAft>
                <a:tabLst>
                  <a:tab pos="397510" algn="l"/>
                </a:tabLst>
              </a:pPr>
              <a:r>
                <a:rPr lang="en-US" sz="800" b="1" spc="-20">
                  <a:effectLst/>
                  <a:latin typeface="Tahoma" panose="020B0604030504040204" pitchFamily="34" charset="0"/>
                  <a:ea typeface="Tahoma" panose="020B0604030504040204" pitchFamily="34" charset="0"/>
                </a:rPr>
                <a:t>Post</a:t>
              </a:r>
              <a:r>
                <a:rPr lang="en-US" sz="800" b="1">
                  <a:effectLst/>
                  <a:latin typeface="Tahoma" panose="020B0604030504040204" pitchFamily="34" charset="0"/>
                  <a:ea typeface="Tahoma" panose="020B0604030504040204" pitchFamily="34" charset="0"/>
                </a:rPr>
                <a:t>	</a:t>
              </a:r>
              <a:r>
                <a:rPr lang="en-US" sz="800" b="1" spc="-20">
                  <a:effectLst/>
                  <a:latin typeface="Tahoma" panose="020B0604030504040204" pitchFamily="34" charset="0"/>
                  <a:ea typeface="Tahoma" panose="020B0604030504040204" pitchFamily="34" charset="0"/>
                </a:rPr>
                <a:t>tender </a:t>
              </a:r>
              <a:r>
                <a:rPr lang="en-US" sz="800" b="1" spc="-10">
                  <a:effectLst/>
                  <a:latin typeface="Tahoma" panose="020B0604030504040204" pitchFamily="34" charset="0"/>
                  <a:ea typeface="Tahoma" panose="020B0604030504040204" pitchFamily="34" charset="0"/>
                </a:rPr>
                <a:t>negotiation</a:t>
              </a:r>
              <a:r>
                <a:rPr lang="en-US" sz="800" b="1" spc="200">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with</a:t>
              </a:r>
              <a:r>
                <a:rPr lang="en-US" sz="800" b="1" spc="165">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preferred bidder</a:t>
              </a:r>
              <a:r>
                <a:rPr lang="en-US" sz="800" b="1" spc="-5">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[2</a:t>
              </a:r>
              <a:r>
                <a:rPr lang="en-US" sz="500" b="1">
                  <a:effectLst/>
                  <a:latin typeface="Tahoma" panose="020B0604030504040204" pitchFamily="34" charset="0"/>
                  <a:ea typeface="Tahoma" panose="020B0604030504040204" pitchFamily="34" charset="0"/>
                </a:rPr>
                <a:t>nd</a:t>
              </a:r>
              <a:r>
                <a:rPr lang="en-US" sz="500" b="1" spc="105">
                  <a:effectLst/>
                  <a:latin typeface="Tahoma" panose="020B0604030504040204" pitchFamily="34" charset="0"/>
                  <a:ea typeface="Tahoma" panose="020B0604030504040204" pitchFamily="34" charset="0"/>
                </a:rPr>
                <a:t> </a:t>
              </a:r>
              <a:r>
                <a:rPr lang="en-US" sz="800" b="1" spc="-25">
                  <a:effectLst/>
                  <a:latin typeface="Tahoma" panose="020B0604030504040204" pitchFamily="34" charset="0"/>
                  <a:ea typeface="Tahoma" panose="020B0604030504040204" pitchFamily="34" charset="0"/>
                </a:rPr>
                <a:t>and</a:t>
              </a:r>
              <a:endParaRPr lang="en-US" sz="1100" b="1">
                <a:effectLst/>
                <a:latin typeface="Tahoma" panose="020B0604030504040204" pitchFamily="34" charset="0"/>
                <a:ea typeface="Tahoma" panose="020B0604030504040204" pitchFamily="34" charset="0"/>
              </a:endParaRPr>
            </a:p>
          </p:txBody>
        </p:sp>
        <p:sp>
          <p:nvSpPr>
            <p:cNvPr id="81" name="Textbox 70">
              <a:extLst>
                <a:ext uri="{FF2B5EF4-FFF2-40B4-BE49-F238E27FC236}">
                  <a16:creationId xmlns:a16="http://schemas.microsoft.com/office/drawing/2014/main" id="{B6B83ECA-4C93-C4E5-AAC3-84E457ED7830}"/>
                </a:ext>
              </a:extLst>
            </p:cNvPr>
            <p:cNvSpPr txBox="1"/>
            <p:nvPr/>
          </p:nvSpPr>
          <p:spPr>
            <a:xfrm>
              <a:off x="4187191" y="2385727"/>
              <a:ext cx="118110" cy="149225"/>
            </a:xfrm>
            <a:prstGeom prst="rect">
              <a:avLst/>
            </a:prstGeom>
          </p:spPr>
          <p:txBody>
            <a:bodyPr wrap="square" lIns="0" tIns="0" rIns="0" bIns="0" rtlCol="0">
              <a:noAutofit/>
            </a:bodyPr>
            <a:lstStyle/>
            <a:p>
              <a:pPr marL="0" marR="0">
                <a:spcBef>
                  <a:spcPts val="5"/>
                </a:spcBef>
                <a:spcAft>
                  <a:spcPts val="0"/>
                </a:spcAft>
              </a:pPr>
              <a:r>
                <a:rPr lang="en-US" sz="800" b="1" spc="-25">
                  <a:effectLst/>
                  <a:latin typeface="Tahoma" panose="020B0604030504040204" pitchFamily="34" charset="0"/>
                  <a:ea typeface="Tahoma" panose="020B0604030504040204" pitchFamily="34" charset="0"/>
                </a:rPr>
                <a:t>3</a:t>
              </a:r>
              <a:r>
                <a:rPr lang="en-US" sz="500" b="1" spc="-25">
                  <a:effectLst/>
                  <a:latin typeface="Tahoma" panose="020B0604030504040204" pitchFamily="34" charset="0"/>
                  <a:ea typeface="Tahoma" panose="020B0604030504040204" pitchFamily="34" charset="0"/>
                </a:rPr>
                <a:t>rd</a:t>
              </a:r>
              <a:endParaRPr lang="en-US" sz="1100" b="1">
                <a:effectLst/>
                <a:latin typeface="Tahoma" panose="020B0604030504040204" pitchFamily="34" charset="0"/>
                <a:ea typeface="Tahoma" panose="020B0604030504040204" pitchFamily="34" charset="0"/>
              </a:endParaRPr>
            </a:p>
          </p:txBody>
        </p:sp>
        <p:sp>
          <p:nvSpPr>
            <p:cNvPr id="82" name="Textbox 71">
              <a:extLst>
                <a:ext uri="{FF2B5EF4-FFF2-40B4-BE49-F238E27FC236}">
                  <a16:creationId xmlns:a16="http://schemas.microsoft.com/office/drawing/2014/main" id="{9F290EF9-E80A-657F-E664-C551AA9D9B7E}"/>
                </a:ext>
              </a:extLst>
            </p:cNvPr>
            <p:cNvSpPr txBox="1"/>
            <p:nvPr/>
          </p:nvSpPr>
          <p:spPr>
            <a:xfrm>
              <a:off x="4568191" y="2416188"/>
              <a:ext cx="311785" cy="123825"/>
            </a:xfrm>
            <a:prstGeom prst="rect">
              <a:avLst/>
            </a:prstGeom>
          </p:spPr>
          <p:txBody>
            <a:bodyPr wrap="square" lIns="0" tIns="0" rIns="0" bIns="0" rtlCol="0">
              <a:noAutofit/>
            </a:bodyPr>
            <a:lstStyle/>
            <a:p>
              <a:pPr marL="0" marR="0">
                <a:spcBef>
                  <a:spcPts val="5"/>
                </a:spcBef>
                <a:spcAft>
                  <a:spcPts val="0"/>
                </a:spcAft>
              </a:pPr>
              <a:r>
                <a:rPr lang="en-US" sz="800" b="1" spc="-10">
                  <a:effectLst/>
                  <a:latin typeface="Tahoma" panose="020B0604030504040204" pitchFamily="34" charset="0"/>
                  <a:ea typeface="Tahoma" panose="020B0604030504040204" pitchFamily="34" charset="0"/>
                </a:rPr>
                <a:t>ranked</a:t>
              </a:r>
              <a:endParaRPr lang="en-US" sz="1100" b="1">
                <a:effectLst/>
                <a:latin typeface="Tahoma" panose="020B0604030504040204" pitchFamily="34" charset="0"/>
                <a:ea typeface="Tahoma" panose="020B0604030504040204" pitchFamily="34" charset="0"/>
              </a:endParaRPr>
            </a:p>
          </p:txBody>
        </p:sp>
        <p:sp>
          <p:nvSpPr>
            <p:cNvPr id="83" name="Textbox 72">
              <a:extLst>
                <a:ext uri="{FF2B5EF4-FFF2-40B4-BE49-F238E27FC236}">
                  <a16:creationId xmlns:a16="http://schemas.microsoft.com/office/drawing/2014/main" id="{067DE47F-9077-83B8-CCF2-3E5FBC6F25FE}"/>
                </a:ext>
              </a:extLst>
            </p:cNvPr>
            <p:cNvSpPr txBox="1"/>
            <p:nvPr/>
          </p:nvSpPr>
          <p:spPr>
            <a:xfrm>
              <a:off x="4187191" y="2537803"/>
              <a:ext cx="696595" cy="983615"/>
            </a:xfrm>
            <a:prstGeom prst="rect">
              <a:avLst/>
            </a:prstGeom>
          </p:spPr>
          <p:txBody>
            <a:bodyPr wrap="square" lIns="0" tIns="0" rIns="0" bIns="0" rtlCol="0">
              <a:noAutofit/>
            </a:bodyPr>
            <a:lstStyle/>
            <a:p>
              <a:pPr marL="0" marR="11430">
                <a:spcBef>
                  <a:spcPts val="5"/>
                </a:spcBef>
                <a:spcAft>
                  <a:spcPts val="0"/>
                </a:spcAft>
                <a:tabLst>
                  <a:tab pos="593725" algn="l"/>
                  <a:tab pos="631825" algn="l"/>
                </a:tabLst>
              </a:pPr>
              <a:r>
                <a:rPr lang="en-US" sz="800" b="1" spc="-10" dirty="0">
                  <a:effectLst/>
                  <a:latin typeface="Tahoma" panose="020B0604030504040204" pitchFamily="34" charset="0"/>
                  <a:ea typeface="Tahoma" panose="020B0604030504040204" pitchFamily="34" charset="0"/>
                </a:rPr>
                <a:t>bidders</a:t>
              </a:r>
              <a:r>
                <a:rPr lang="en-US" sz="800" b="1" dirty="0">
                  <a:effectLst/>
                  <a:latin typeface="Tahoma" panose="020B0604030504040204" pitchFamily="34" charset="0"/>
                  <a:ea typeface="Tahoma" panose="020B0604030504040204" pitchFamily="34" charset="0"/>
                </a:rPr>
                <a:t>	</a:t>
              </a:r>
              <a:r>
                <a:rPr lang="en-US" sz="800" b="1" spc="-30" dirty="0">
                  <a:effectLst/>
                  <a:latin typeface="Tahoma" panose="020B0604030504040204" pitchFamily="34" charset="0"/>
                  <a:ea typeface="Tahoma" panose="020B0604030504040204" pitchFamily="34" charset="0"/>
                </a:rPr>
                <a:t>(if </a:t>
              </a:r>
              <a:r>
                <a:rPr lang="en-US" sz="800" b="1" dirty="0">
                  <a:effectLst/>
                  <a:latin typeface="Tahoma" panose="020B0604030504040204" pitchFamily="34" charset="0"/>
                  <a:ea typeface="Tahoma" panose="020B0604030504040204" pitchFamily="34" charset="0"/>
                </a:rPr>
                <a:t>required)</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in</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a sequential and </a:t>
              </a:r>
              <a:r>
                <a:rPr lang="en-US" sz="800" b="1" spc="-20" dirty="0">
                  <a:effectLst/>
                  <a:latin typeface="Tahoma" panose="020B0604030504040204" pitchFamily="34" charset="0"/>
                  <a:ea typeface="Tahoma" panose="020B0604030504040204" pitchFamily="34" charset="0"/>
                </a:rPr>
                <a:t>not </a:t>
              </a:r>
              <a:r>
                <a:rPr lang="en-US" sz="800" b="1" spc="-10" dirty="0">
                  <a:effectLst/>
                  <a:latin typeface="Tahoma" panose="020B0604030504040204" pitchFamily="34" charset="0"/>
                  <a:ea typeface="Tahoma" panose="020B0604030504040204" pitchFamily="34" charset="0"/>
                </a:rPr>
                <a:t>simultaneous manner]</a:t>
              </a:r>
              <a:r>
                <a:rPr lang="en-US" sz="800" b="1" dirty="0">
                  <a:effectLst/>
                  <a:latin typeface="Tahoma" panose="020B0604030504040204" pitchFamily="34" charset="0"/>
                  <a:ea typeface="Tahoma" panose="020B0604030504040204" pitchFamily="34" charset="0"/>
                </a:rPr>
                <a:t>		</a:t>
              </a:r>
              <a:r>
                <a:rPr lang="en-US" sz="800" b="1" spc="-40" dirty="0">
                  <a:effectLst/>
                  <a:latin typeface="Tahoma" panose="020B0604030504040204" pitchFamily="34" charset="0"/>
                  <a:ea typeface="Tahoma" panose="020B0604030504040204" pitchFamily="34" charset="0"/>
                </a:rPr>
                <a:t>if </a:t>
              </a:r>
              <a:r>
                <a:rPr lang="en-US" sz="800" b="1" dirty="0">
                  <a:effectLst/>
                  <a:latin typeface="Tahoma" panose="020B0604030504040204" pitchFamily="34" charset="0"/>
                  <a:ea typeface="Tahoma" panose="020B0604030504040204" pitchFamily="34" charset="0"/>
                </a:rPr>
                <a:t>pricing</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is</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not </a:t>
              </a:r>
              <a:r>
                <a:rPr lang="en-US" sz="800" b="1" spc="-10" dirty="0">
                  <a:effectLst/>
                  <a:latin typeface="Tahoma" panose="020B0604030504040204" pitchFamily="34" charset="0"/>
                  <a:ea typeface="Tahoma" panose="020B0604030504040204" pitchFamily="34" charset="0"/>
                </a:rPr>
                <a:t>market-related</a:t>
              </a:r>
              <a:endParaRPr lang="en-US" sz="1100" b="1" dirty="0">
                <a:effectLst/>
                <a:latin typeface="Tahoma" panose="020B0604030504040204" pitchFamily="34" charset="0"/>
                <a:ea typeface="Tahoma" panose="020B0604030504040204" pitchFamily="34" charset="0"/>
              </a:endParaRPr>
            </a:p>
          </p:txBody>
        </p:sp>
      </p:grpSp>
      <p:cxnSp>
        <p:nvCxnSpPr>
          <p:cNvPr id="44" name="Straight Connector 43">
            <a:extLst>
              <a:ext uri="{FF2B5EF4-FFF2-40B4-BE49-F238E27FC236}">
                <a16:creationId xmlns:a16="http://schemas.microsoft.com/office/drawing/2014/main" id="{B6A5C0F2-8706-42C3-A0E5-22835244B777}"/>
              </a:ext>
            </a:extLst>
          </p:cNvPr>
          <p:cNvCxnSpPr>
            <a:cxnSpLocks noChangeShapeType="1"/>
          </p:cNvCxnSpPr>
          <p:nvPr/>
        </p:nvCxnSpPr>
        <p:spPr bwMode="auto">
          <a:xfrm>
            <a:off x="5848350" y="7037705"/>
            <a:ext cx="7995285"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ED527AEE-73AB-4F5C-9BFE-F0999C6A8EBC}"/>
              </a:ext>
            </a:extLst>
          </p:cNvPr>
          <p:cNvSpPr txBox="1"/>
          <p:nvPr/>
        </p:nvSpPr>
        <p:spPr>
          <a:xfrm>
            <a:off x="493038" y="1542007"/>
            <a:ext cx="962475"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1</a:t>
            </a:r>
            <a:endParaRPr lang="en-US" sz="1200" dirty="0">
              <a:effectLst/>
              <a:latin typeface="Times New Roman" panose="02020603050405020304" pitchFamily="18" charset="0"/>
              <a:ea typeface="Times New Roman" panose="02020603050405020304" pitchFamily="18" charset="0"/>
            </a:endParaRPr>
          </a:p>
        </p:txBody>
      </p:sp>
      <p:sp>
        <p:nvSpPr>
          <p:cNvPr id="85" name="TextBox 84">
            <a:extLst>
              <a:ext uri="{FF2B5EF4-FFF2-40B4-BE49-F238E27FC236}">
                <a16:creationId xmlns:a16="http://schemas.microsoft.com/office/drawing/2014/main" id="{5E0D48C0-E27B-42F0-A2F8-0656BA6F8818}"/>
              </a:ext>
            </a:extLst>
          </p:cNvPr>
          <p:cNvSpPr txBox="1"/>
          <p:nvPr/>
        </p:nvSpPr>
        <p:spPr>
          <a:xfrm>
            <a:off x="1664501" y="1561737"/>
            <a:ext cx="1118386"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2</a:t>
            </a:r>
            <a:endParaRPr lang="en-US" sz="1200" dirty="0">
              <a:effectLst/>
              <a:latin typeface="Times New Roman" panose="02020603050405020304" pitchFamily="18" charset="0"/>
              <a:ea typeface="Times New Roman" panose="02020603050405020304" pitchFamily="18" charset="0"/>
            </a:endParaRPr>
          </a:p>
        </p:txBody>
      </p:sp>
      <p:sp>
        <p:nvSpPr>
          <p:cNvPr id="86" name="TextBox 85">
            <a:extLst>
              <a:ext uri="{FF2B5EF4-FFF2-40B4-BE49-F238E27FC236}">
                <a16:creationId xmlns:a16="http://schemas.microsoft.com/office/drawing/2014/main" id="{7ACA8439-C07C-43B3-A7EF-931772E10A35}"/>
              </a:ext>
            </a:extLst>
          </p:cNvPr>
          <p:cNvSpPr txBox="1"/>
          <p:nvPr/>
        </p:nvSpPr>
        <p:spPr>
          <a:xfrm>
            <a:off x="134052" y="1885038"/>
            <a:ext cx="1234029" cy="461665"/>
          </a:xfrm>
          <a:prstGeom prst="rect">
            <a:avLst/>
          </a:prstGeom>
          <a:noFill/>
        </p:spPr>
        <p:txBody>
          <a:bodyPr wrap="square">
            <a:spAutoFit/>
          </a:bodyPr>
          <a:lstStyle/>
          <a:p>
            <a:r>
              <a:rPr lang="en-US" sz="1200" kern="1200" dirty="0">
                <a:solidFill>
                  <a:srgbClr val="000000"/>
                </a:solidFill>
                <a:effectLst/>
                <a:latin typeface="Tahoma" panose="020B0604030504040204" pitchFamily="34" charset="0"/>
                <a:ea typeface="Times New Roman" panose="02020603050405020304" pitchFamily="18" charset="0"/>
              </a:rPr>
              <a:t>Administrative </a:t>
            </a:r>
          </a:p>
          <a:p>
            <a:r>
              <a:rPr lang="en-US" sz="1200" kern="1200" dirty="0">
                <a:solidFill>
                  <a:srgbClr val="000000"/>
                </a:solidFill>
                <a:effectLst/>
                <a:latin typeface="Tahoma" panose="020B0604030504040204" pitchFamily="34" charset="0"/>
                <a:ea typeface="Times New Roman" panose="02020603050405020304" pitchFamily="18" charset="0"/>
              </a:rPr>
              <a:t>responsiveness</a:t>
            </a:r>
            <a:endParaRPr lang="en-US" sz="1200" dirty="0"/>
          </a:p>
        </p:txBody>
      </p:sp>
      <p:sp>
        <p:nvSpPr>
          <p:cNvPr id="87" name="TextBox 86">
            <a:extLst>
              <a:ext uri="{FF2B5EF4-FFF2-40B4-BE49-F238E27FC236}">
                <a16:creationId xmlns:a16="http://schemas.microsoft.com/office/drawing/2014/main" id="{3F74A62E-B25B-4ACD-9AF7-B445C16A6540}"/>
              </a:ext>
            </a:extLst>
          </p:cNvPr>
          <p:cNvSpPr txBox="1"/>
          <p:nvPr/>
        </p:nvSpPr>
        <p:spPr>
          <a:xfrm>
            <a:off x="2710464" y="1745899"/>
            <a:ext cx="1835717" cy="253916"/>
          </a:xfrm>
          <a:prstGeom prst="rect">
            <a:avLst/>
          </a:prstGeom>
          <a:noFill/>
        </p:spPr>
        <p:txBody>
          <a:bodyPr wrap="square">
            <a:spAutoFit/>
          </a:bodyPr>
          <a:lstStyle/>
          <a:p>
            <a:pPr marL="0" marR="0" algn="just" fontAlgn="base"/>
            <a:r>
              <a:rPr lang="en-US" sz="1050" b="1" kern="1200" dirty="0">
                <a:solidFill>
                  <a:srgbClr val="000000"/>
                </a:solidFill>
                <a:effectLst/>
                <a:latin typeface="Tahoma" panose="020B0604030504040204" pitchFamily="34" charset="0"/>
                <a:ea typeface="Times New Roman" panose="02020603050405020304" pitchFamily="18" charset="0"/>
              </a:rPr>
              <a:t>MINIMUM THRESHOLDS</a:t>
            </a:r>
            <a:endParaRPr lang="en-US" sz="1050" b="1" dirty="0">
              <a:effectLst/>
              <a:latin typeface="Times New Roman" panose="02020603050405020304" pitchFamily="18" charset="0"/>
              <a:ea typeface="Times New Roman" panose="02020603050405020304" pitchFamily="18" charset="0"/>
            </a:endParaRPr>
          </a:p>
        </p:txBody>
      </p:sp>
      <p:sp>
        <p:nvSpPr>
          <p:cNvPr id="88" name="TextBox 87">
            <a:extLst>
              <a:ext uri="{FF2B5EF4-FFF2-40B4-BE49-F238E27FC236}">
                <a16:creationId xmlns:a16="http://schemas.microsoft.com/office/drawing/2014/main" id="{8C08ACDE-25C5-49D1-A302-346F7C966AB3}"/>
              </a:ext>
            </a:extLst>
          </p:cNvPr>
          <p:cNvSpPr txBox="1"/>
          <p:nvPr/>
        </p:nvSpPr>
        <p:spPr>
          <a:xfrm>
            <a:off x="2854592" y="1476270"/>
            <a:ext cx="1790062"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3</a:t>
            </a:r>
            <a:endParaRPr lang="en-US" sz="1200" dirty="0">
              <a:effectLst/>
              <a:latin typeface="Times New Roman" panose="02020603050405020304" pitchFamily="18" charset="0"/>
              <a:ea typeface="Times New Roman" panose="02020603050405020304" pitchFamily="18" charset="0"/>
            </a:endParaRPr>
          </a:p>
        </p:txBody>
      </p:sp>
      <p:sp>
        <p:nvSpPr>
          <p:cNvPr id="89" name="TextBox 88">
            <a:extLst>
              <a:ext uri="{FF2B5EF4-FFF2-40B4-BE49-F238E27FC236}">
                <a16:creationId xmlns:a16="http://schemas.microsoft.com/office/drawing/2014/main" id="{F880F970-84DF-445E-9DFD-FD3F32B949FF}"/>
              </a:ext>
            </a:extLst>
          </p:cNvPr>
          <p:cNvSpPr txBox="1"/>
          <p:nvPr/>
        </p:nvSpPr>
        <p:spPr>
          <a:xfrm>
            <a:off x="4767646" y="1671735"/>
            <a:ext cx="1118386" cy="276999"/>
          </a:xfrm>
          <a:prstGeom prst="rect">
            <a:avLst/>
          </a:prstGeom>
          <a:noFill/>
        </p:spPr>
        <p:txBody>
          <a:bodyPr wrap="square">
            <a:spAutoFit/>
          </a:bodyPr>
          <a:lstStyle/>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4</a:t>
            </a:r>
            <a:endParaRPr lang="en-US" sz="1200" dirty="0">
              <a:effectLst/>
              <a:latin typeface="Times New Roman" panose="02020603050405020304" pitchFamily="18" charset="0"/>
              <a:ea typeface="Times New Roman" panose="02020603050405020304" pitchFamily="18" charset="0"/>
            </a:endParaRPr>
          </a:p>
        </p:txBody>
      </p:sp>
      <p:sp>
        <p:nvSpPr>
          <p:cNvPr id="90" name="TextBox 89">
            <a:extLst>
              <a:ext uri="{FF2B5EF4-FFF2-40B4-BE49-F238E27FC236}">
                <a16:creationId xmlns:a16="http://schemas.microsoft.com/office/drawing/2014/main" id="{B95A6388-82E3-483F-9EAC-21E0C3905F9E}"/>
              </a:ext>
            </a:extLst>
          </p:cNvPr>
          <p:cNvSpPr txBox="1"/>
          <p:nvPr/>
        </p:nvSpPr>
        <p:spPr>
          <a:xfrm>
            <a:off x="6156725" y="1614223"/>
            <a:ext cx="1567663"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5</a:t>
            </a:r>
            <a:endParaRPr lang="en-US" sz="3200" dirty="0">
              <a:effectLst/>
              <a:latin typeface="Times New Roman" panose="02020603050405020304" pitchFamily="18" charset="0"/>
              <a:ea typeface="Times New Roman" panose="02020603050405020304" pitchFamily="18" charset="0"/>
            </a:endParaRPr>
          </a:p>
        </p:txBody>
      </p:sp>
      <p:sp>
        <p:nvSpPr>
          <p:cNvPr id="91" name="TextBox 90">
            <a:extLst>
              <a:ext uri="{FF2B5EF4-FFF2-40B4-BE49-F238E27FC236}">
                <a16:creationId xmlns:a16="http://schemas.microsoft.com/office/drawing/2014/main" id="{BD858C06-93F9-466C-8137-517150079088}"/>
              </a:ext>
            </a:extLst>
          </p:cNvPr>
          <p:cNvSpPr txBox="1"/>
          <p:nvPr/>
        </p:nvSpPr>
        <p:spPr>
          <a:xfrm>
            <a:off x="7959793" y="1601139"/>
            <a:ext cx="2218353"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6</a:t>
            </a:r>
            <a:endParaRPr lang="en-US" sz="3200" dirty="0">
              <a:effectLst/>
              <a:latin typeface="Times New Roman" panose="02020603050405020304" pitchFamily="18" charset="0"/>
              <a:ea typeface="Times New Roman" panose="02020603050405020304" pitchFamily="18" charset="0"/>
            </a:endParaRPr>
          </a:p>
        </p:txBody>
      </p:sp>
      <p:sp>
        <p:nvSpPr>
          <p:cNvPr id="92" name="TextBox 91">
            <a:extLst>
              <a:ext uri="{FF2B5EF4-FFF2-40B4-BE49-F238E27FC236}">
                <a16:creationId xmlns:a16="http://schemas.microsoft.com/office/drawing/2014/main" id="{F1001DF8-A5F2-4E5B-88CB-09948F051917}"/>
              </a:ext>
            </a:extLst>
          </p:cNvPr>
          <p:cNvSpPr txBox="1"/>
          <p:nvPr/>
        </p:nvSpPr>
        <p:spPr>
          <a:xfrm>
            <a:off x="9845992" y="1586591"/>
            <a:ext cx="1790062"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7</a:t>
            </a:r>
            <a:endParaRPr lang="en-US" sz="3200" dirty="0">
              <a:effectLst/>
              <a:latin typeface="Times New Roman" panose="02020603050405020304" pitchFamily="18" charset="0"/>
              <a:ea typeface="Times New Roman" panose="02020603050405020304" pitchFamily="18" charset="0"/>
            </a:endParaRPr>
          </a:p>
        </p:txBody>
      </p:sp>
      <p:sp>
        <p:nvSpPr>
          <p:cNvPr id="93" name="TextBox 92">
            <a:extLst>
              <a:ext uri="{FF2B5EF4-FFF2-40B4-BE49-F238E27FC236}">
                <a16:creationId xmlns:a16="http://schemas.microsoft.com/office/drawing/2014/main" id="{B10D6954-4A54-4230-98C6-EFF37794881F}"/>
              </a:ext>
            </a:extLst>
          </p:cNvPr>
          <p:cNvSpPr txBox="1"/>
          <p:nvPr/>
        </p:nvSpPr>
        <p:spPr>
          <a:xfrm>
            <a:off x="9734342" y="2992815"/>
            <a:ext cx="1365067" cy="1477328"/>
          </a:xfrm>
          <a:prstGeom prst="rect">
            <a:avLst/>
          </a:prstGeom>
          <a:noFill/>
        </p:spPr>
        <p:txBody>
          <a:bodyPr wrap="square">
            <a:spAutoFit/>
          </a:bodyPr>
          <a:lstStyle/>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Award</a:t>
            </a:r>
            <a:r>
              <a:rPr lang="en-US" sz="1800" kern="1200" dirty="0">
                <a:solidFill>
                  <a:srgbClr val="000000"/>
                </a:solidFill>
                <a:effectLst/>
                <a:latin typeface="Tahoma" panose="020B0604030504040204" pitchFamily="34" charset="0"/>
                <a:ea typeface="Times New Roman" panose="02020603050405020304" pitchFamily="18" charset="0"/>
              </a:rPr>
              <a:t> of business and conclusion of contract</a:t>
            </a:r>
            <a:endParaRPr lang="en-US" sz="3600" dirty="0">
              <a:effectLst/>
              <a:latin typeface="Times New Roman" panose="02020603050405020304" pitchFamily="18" charset="0"/>
              <a:ea typeface="Times New Roman" panose="02020603050405020304" pitchFamily="18" charset="0"/>
            </a:endParaRPr>
          </a:p>
        </p:txBody>
      </p:sp>
      <p:sp>
        <p:nvSpPr>
          <p:cNvPr id="94" name="TextBox 93">
            <a:extLst>
              <a:ext uri="{FF2B5EF4-FFF2-40B4-BE49-F238E27FC236}">
                <a16:creationId xmlns:a16="http://schemas.microsoft.com/office/drawing/2014/main" id="{792300BB-0762-451D-8932-906A1B3CBA04}"/>
              </a:ext>
            </a:extLst>
          </p:cNvPr>
          <p:cNvSpPr txBox="1"/>
          <p:nvPr/>
        </p:nvSpPr>
        <p:spPr>
          <a:xfrm>
            <a:off x="7667991" y="3050178"/>
            <a:ext cx="1827754" cy="2677656"/>
          </a:xfrm>
          <a:prstGeom prst="rect">
            <a:avLst/>
          </a:prstGeom>
          <a:noFill/>
        </p:spPr>
        <p:txBody>
          <a:bodyPr wrap="square">
            <a:spAutoFit/>
          </a:bodyPr>
          <a:lstStyle/>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Selection of the preferred bidder. </a:t>
            </a:r>
            <a:endParaRPr lang="en-US" sz="14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(Objective criterion to justify award to someone other than the highest ranked bidder must have been stated in the bid documents and can be used at this stage, if applicable)</a:t>
            </a:r>
            <a:endParaRPr lang="en-US" sz="1400" dirty="0">
              <a:effectLst/>
              <a:latin typeface="Times New Roman" panose="02020603050405020304" pitchFamily="18" charset="0"/>
              <a:ea typeface="Times New Roman" panose="02020603050405020304" pitchFamily="18" charset="0"/>
            </a:endParaRPr>
          </a:p>
        </p:txBody>
      </p:sp>
      <p:sp>
        <p:nvSpPr>
          <p:cNvPr id="96" name="TextBox 95">
            <a:extLst>
              <a:ext uri="{FF2B5EF4-FFF2-40B4-BE49-F238E27FC236}">
                <a16:creationId xmlns:a16="http://schemas.microsoft.com/office/drawing/2014/main" id="{51947150-D996-4E58-B8DA-3478AE47D1F0}"/>
              </a:ext>
            </a:extLst>
          </p:cNvPr>
          <p:cNvSpPr txBox="1"/>
          <p:nvPr/>
        </p:nvSpPr>
        <p:spPr>
          <a:xfrm>
            <a:off x="4595055" y="2759582"/>
            <a:ext cx="1118387" cy="938719"/>
          </a:xfrm>
          <a:prstGeom prst="rect">
            <a:avLst/>
          </a:prstGeom>
          <a:noFill/>
        </p:spPr>
        <p:txBody>
          <a:bodyPr wrap="square">
            <a:spAutoFit/>
          </a:bodyPr>
          <a:lstStyle/>
          <a:p>
            <a:r>
              <a:rPr lang="en-US" sz="1100" dirty="0"/>
              <a:t>Price (90)</a:t>
            </a:r>
          </a:p>
          <a:p>
            <a:endParaRPr lang="en-US" sz="1100" dirty="0"/>
          </a:p>
          <a:p>
            <a:endParaRPr lang="en-US" sz="1100" dirty="0"/>
          </a:p>
          <a:p>
            <a:r>
              <a:rPr lang="en-US" sz="1100" dirty="0"/>
              <a:t>B-BBEE  scorecard (10)</a:t>
            </a:r>
          </a:p>
        </p:txBody>
      </p:sp>
      <p:sp>
        <p:nvSpPr>
          <p:cNvPr id="97" name="TextBox 96">
            <a:extLst>
              <a:ext uri="{FF2B5EF4-FFF2-40B4-BE49-F238E27FC236}">
                <a16:creationId xmlns:a16="http://schemas.microsoft.com/office/drawing/2014/main" id="{3D93923B-96E0-4552-A583-1E2691F18FF9}"/>
              </a:ext>
            </a:extLst>
          </p:cNvPr>
          <p:cNvSpPr txBox="1"/>
          <p:nvPr/>
        </p:nvSpPr>
        <p:spPr>
          <a:xfrm>
            <a:off x="4555138" y="4149811"/>
            <a:ext cx="1686169" cy="584775"/>
          </a:xfrm>
          <a:prstGeom prst="rect">
            <a:avLst/>
          </a:prstGeom>
          <a:noFill/>
        </p:spPr>
        <p:txBody>
          <a:bodyPr wrap="square">
            <a:spAutoFit/>
          </a:bodyPr>
          <a:lstStyle/>
          <a:p>
            <a:pPr marL="0" marR="0" algn="just" fontAlgn="base"/>
            <a:r>
              <a:rPr lang="en-US" sz="1600" kern="1200" dirty="0">
                <a:solidFill>
                  <a:srgbClr val="000000"/>
                </a:solidFill>
                <a:effectLst/>
                <a:latin typeface="Tahoma" panose="020B0604030504040204" pitchFamily="34" charset="0"/>
                <a:ea typeface="Times New Roman" panose="02020603050405020304" pitchFamily="18" charset="0"/>
              </a:rPr>
              <a:t>WEIGHTED  SCORE</a:t>
            </a:r>
            <a:endParaRPr lang="en-US" sz="1600" dirty="0">
              <a:effectLst/>
              <a:latin typeface="Times New Roman" panose="02020603050405020304" pitchFamily="18" charset="0"/>
              <a:ea typeface="Times New Roman" panose="02020603050405020304" pitchFamily="18" charset="0"/>
            </a:endParaRPr>
          </a:p>
        </p:txBody>
      </p:sp>
      <p:sp>
        <p:nvSpPr>
          <p:cNvPr id="98" name="TextBox 97">
            <a:extLst>
              <a:ext uri="{FF2B5EF4-FFF2-40B4-BE49-F238E27FC236}">
                <a16:creationId xmlns:a16="http://schemas.microsoft.com/office/drawing/2014/main" id="{ACFA35CD-EAE3-421E-8C2E-557EE1EB7AAD}"/>
              </a:ext>
            </a:extLst>
          </p:cNvPr>
          <p:cNvSpPr txBox="1"/>
          <p:nvPr/>
        </p:nvSpPr>
        <p:spPr>
          <a:xfrm>
            <a:off x="4688667" y="1980359"/>
            <a:ext cx="1407334" cy="461665"/>
          </a:xfrm>
          <a:prstGeom prst="rect">
            <a:avLst/>
          </a:prstGeom>
          <a:noFill/>
        </p:spPr>
        <p:txBody>
          <a:bodyPr wrap="square">
            <a:spAutoFit/>
          </a:bodyPr>
          <a:lstStyle/>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Weighted</a:t>
            </a:r>
          </a:p>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scoring / 100***</a:t>
            </a:r>
            <a:endParaRPr lang="en-US" sz="1200" dirty="0">
              <a:effectLst/>
              <a:latin typeface="Times New Roman" panose="02020603050405020304" pitchFamily="18" charset="0"/>
              <a:ea typeface="Times New Roman" panose="02020603050405020304" pitchFamily="18" charset="0"/>
            </a:endParaRPr>
          </a:p>
        </p:txBody>
      </p:sp>
      <p:sp>
        <p:nvSpPr>
          <p:cNvPr id="99" name="TextBox 98">
            <a:extLst>
              <a:ext uri="{FF2B5EF4-FFF2-40B4-BE49-F238E27FC236}">
                <a16:creationId xmlns:a16="http://schemas.microsoft.com/office/drawing/2014/main" id="{D1802DAD-2F3F-4168-9410-7C2A09E06024}"/>
              </a:ext>
            </a:extLst>
          </p:cNvPr>
          <p:cNvSpPr txBox="1"/>
          <p:nvPr/>
        </p:nvSpPr>
        <p:spPr>
          <a:xfrm>
            <a:off x="2600787" y="2050886"/>
            <a:ext cx="1790062" cy="461665"/>
          </a:xfrm>
          <a:prstGeom prst="rect">
            <a:avLst/>
          </a:prstGeom>
          <a:noFill/>
        </p:spPr>
        <p:txBody>
          <a:bodyPr wrap="square">
            <a:spAutoFit/>
          </a:bodyPr>
          <a:lstStyle/>
          <a:p>
            <a:pPr marL="0" marR="0" algn="ctr" fontAlgn="base"/>
            <a:r>
              <a:rPr lang="en-US" sz="1200" kern="1200" dirty="0">
                <a:solidFill>
                  <a:srgbClr val="000000"/>
                </a:solidFill>
                <a:effectLst/>
                <a:latin typeface="Tahoma" panose="020B0604030504040204" pitchFamily="34" charset="0"/>
                <a:ea typeface="Times New Roman" panose="02020603050405020304" pitchFamily="18" charset="0"/>
              </a:rPr>
              <a:t>Functionality/ technical**</a:t>
            </a:r>
            <a:endParaRPr lang="en-US" sz="1200" dirty="0">
              <a:effectLst/>
              <a:latin typeface="Times New Roman" panose="02020603050405020304" pitchFamily="18" charset="0"/>
              <a:ea typeface="Times New Roman" panose="02020603050405020304" pitchFamily="18" charset="0"/>
            </a:endParaRPr>
          </a:p>
        </p:txBody>
      </p:sp>
      <p:sp>
        <p:nvSpPr>
          <p:cNvPr id="100" name="TextBox 99">
            <a:extLst>
              <a:ext uri="{FF2B5EF4-FFF2-40B4-BE49-F238E27FC236}">
                <a16:creationId xmlns:a16="http://schemas.microsoft.com/office/drawing/2014/main" id="{9DD8F350-91D3-4CBB-9140-9980B725DB6B}"/>
              </a:ext>
            </a:extLst>
          </p:cNvPr>
          <p:cNvSpPr txBox="1"/>
          <p:nvPr/>
        </p:nvSpPr>
        <p:spPr>
          <a:xfrm>
            <a:off x="2809879" y="2432964"/>
            <a:ext cx="1410011" cy="646331"/>
          </a:xfrm>
          <a:prstGeom prst="rect">
            <a:avLst/>
          </a:prstGeom>
          <a:noFill/>
        </p:spPr>
        <p:txBody>
          <a:bodyPr wrap="square">
            <a:spAutoFit/>
          </a:bodyPr>
          <a:lstStyle/>
          <a:p>
            <a:pPr marL="0" marR="0" algn="ctr" fontAlgn="base">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 </a:t>
            </a:r>
            <a:r>
              <a:rPr lang="en-US" sz="1200" b="1" kern="1200" dirty="0">
                <a:solidFill>
                  <a:srgbClr val="000000"/>
                </a:solidFill>
                <a:effectLst/>
                <a:latin typeface="Tahoma" panose="020B0604030504040204" pitchFamily="34" charset="0"/>
                <a:ea typeface="Times New Roman" panose="02020603050405020304" pitchFamily="18" charset="0"/>
              </a:rPr>
              <a:t>points</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US" sz="1200" kern="1200" dirty="0">
                <a:solidFill>
                  <a:srgbClr val="000000"/>
                </a:solidFill>
                <a:effectLst/>
                <a:latin typeface="Tahoma" panose="020B0604030504040204" pitchFamily="34" charset="0"/>
                <a:ea typeface="Times New Roman" panose="02020603050405020304" pitchFamily="18" charset="0"/>
              </a:rPr>
              <a:t>Minimum Threshold</a:t>
            </a:r>
            <a:endParaRPr lang="en-US" sz="1200" dirty="0">
              <a:effectLst/>
              <a:latin typeface="Times New Roman" panose="02020603050405020304" pitchFamily="18" charset="0"/>
              <a:ea typeface="Times New Roman" panose="02020603050405020304" pitchFamily="18" charset="0"/>
            </a:endParaRPr>
          </a:p>
        </p:txBody>
      </p:sp>
      <p:sp>
        <p:nvSpPr>
          <p:cNvPr id="101" name="TextBox 100">
            <a:extLst>
              <a:ext uri="{FF2B5EF4-FFF2-40B4-BE49-F238E27FC236}">
                <a16:creationId xmlns:a16="http://schemas.microsoft.com/office/drawing/2014/main" id="{CE557A1D-CEBD-49D6-9236-5A066DED93BB}"/>
              </a:ext>
            </a:extLst>
          </p:cNvPr>
          <p:cNvSpPr txBox="1"/>
          <p:nvPr/>
        </p:nvSpPr>
        <p:spPr>
          <a:xfrm>
            <a:off x="2782702" y="4812061"/>
            <a:ext cx="1737397" cy="1169551"/>
          </a:xfrm>
          <a:prstGeom prst="rect">
            <a:avLst/>
          </a:prstGeom>
          <a:noFill/>
        </p:spPr>
        <p:txBody>
          <a:bodyPr wrap="square">
            <a:spAutoFit/>
          </a:bodyPr>
          <a:lstStyle/>
          <a:p>
            <a:pPr marL="0" marR="0" algn="just" fontAlgn="base"/>
            <a:r>
              <a:rPr lang="en-US" sz="1400" kern="1200" dirty="0">
                <a:solidFill>
                  <a:srgbClr val="000000"/>
                </a:solidFill>
                <a:effectLst/>
                <a:latin typeface="Tahoma" panose="020B0604030504040204" pitchFamily="34" charset="0"/>
                <a:ea typeface="Times New Roman" panose="02020603050405020304" pitchFamily="18" charset="0"/>
              </a:rPr>
              <a:t>Technical / Functional criteria &amp; weightings must be stipulated in the tender document</a:t>
            </a:r>
            <a:endParaRPr lang="en-US" sz="1400" dirty="0">
              <a:effectLst/>
              <a:latin typeface="Times New Roman" panose="02020603050405020304" pitchFamily="18" charset="0"/>
              <a:ea typeface="Times New Roman" panose="02020603050405020304" pitchFamily="18" charset="0"/>
            </a:endParaRPr>
          </a:p>
        </p:txBody>
      </p:sp>
      <p:sp>
        <p:nvSpPr>
          <p:cNvPr id="102" name="TextBox 101">
            <a:extLst>
              <a:ext uri="{FF2B5EF4-FFF2-40B4-BE49-F238E27FC236}">
                <a16:creationId xmlns:a16="http://schemas.microsoft.com/office/drawing/2014/main" id="{70530604-DCED-4F71-B4E1-4E65F765DFF8}"/>
              </a:ext>
            </a:extLst>
          </p:cNvPr>
          <p:cNvSpPr txBox="1"/>
          <p:nvPr/>
        </p:nvSpPr>
        <p:spPr>
          <a:xfrm>
            <a:off x="207194" y="2276753"/>
            <a:ext cx="1264014" cy="646331"/>
          </a:xfrm>
          <a:prstGeom prst="rect">
            <a:avLst/>
          </a:prstGeom>
          <a:noFill/>
        </p:spPr>
        <p:txBody>
          <a:bodyPr wrap="square">
            <a:spAutoFit/>
          </a:bodyPr>
          <a:lstStyle/>
          <a:p>
            <a:pPr marL="0" marR="0" algn="just" fontAlgn="base"/>
            <a:r>
              <a:rPr lang="en-US" sz="1200" kern="1200" dirty="0">
                <a:solidFill>
                  <a:srgbClr val="000000"/>
                </a:solidFill>
                <a:effectLst/>
                <a:latin typeface="Tahoma" panose="020B0604030504040204" pitchFamily="34" charset="0"/>
                <a:ea typeface="Times New Roman" panose="02020603050405020304" pitchFamily="18" charset="0"/>
              </a:rPr>
              <a:t>Returnable documents/ schedules</a:t>
            </a:r>
            <a:endParaRPr lang="en-US" sz="1200" dirty="0">
              <a:effectLst/>
              <a:latin typeface="Times New Roman" panose="02020603050405020304" pitchFamily="18" charset="0"/>
              <a:ea typeface="Times New Roman" panose="02020603050405020304" pitchFamily="18" charset="0"/>
            </a:endParaRPr>
          </a:p>
        </p:txBody>
      </p:sp>
      <p:sp>
        <p:nvSpPr>
          <p:cNvPr id="103" name="TextBox 102">
            <a:extLst>
              <a:ext uri="{FF2B5EF4-FFF2-40B4-BE49-F238E27FC236}">
                <a16:creationId xmlns:a16="http://schemas.microsoft.com/office/drawing/2014/main" id="{18735A95-4719-4758-8CC0-9952AFB97DA0}"/>
              </a:ext>
            </a:extLst>
          </p:cNvPr>
          <p:cNvSpPr txBox="1"/>
          <p:nvPr/>
        </p:nvSpPr>
        <p:spPr>
          <a:xfrm>
            <a:off x="1796418" y="2304264"/>
            <a:ext cx="847828" cy="553998"/>
          </a:xfrm>
          <a:prstGeom prst="rect">
            <a:avLst/>
          </a:prstGeom>
          <a:noFill/>
        </p:spPr>
        <p:txBody>
          <a:bodyPr wrap="square">
            <a:spAutoFit/>
          </a:bodyPr>
          <a:lstStyle/>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Pre-qualification</a:t>
            </a:r>
            <a:endParaRPr lang="en-US" sz="1000" dirty="0">
              <a:effectLst/>
              <a:latin typeface="Times New Roman" panose="02020603050405020304" pitchFamily="18" charset="0"/>
              <a:ea typeface="Times New Roman" panose="02020603050405020304" pitchFamily="18" charset="0"/>
            </a:endParaRPr>
          </a:p>
        </p:txBody>
      </p:sp>
      <p:sp>
        <p:nvSpPr>
          <p:cNvPr id="104" name="TextBox 103">
            <a:extLst>
              <a:ext uri="{FF2B5EF4-FFF2-40B4-BE49-F238E27FC236}">
                <a16:creationId xmlns:a16="http://schemas.microsoft.com/office/drawing/2014/main" id="{11CFDB6B-8741-4914-8BFD-CAAA60D4DC62}"/>
              </a:ext>
            </a:extLst>
          </p:cNvPr>
          <p:cNvSpPr txBox="1"/>
          <p:nvPr/>
        </p:nvSpPr>
        <p:spPr>
          <a:xfrm>
            <a:off x="1543201" y="1926144"/>
            <a:ext cx="1737397" cy="400110"/>
          </a:xfrm>
          <a:prstGeom prst="rect">
            <a:avLst/>
          </a:prstGeom>
          <a:noFill/>
        </p:spPr>
        <p:txBody>
          <a:bodyPr wrap="square">
            <a:spAutoFit/>
          </a:bodyPr>
          <a:lstStyle/>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Substantive </a:t>
            </a:r>
          </a:p>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responsiveness</a:t>
            </a:r>
            <a:endParaRPr lang="en-US" sz="1000" dirty="0">
              <a:effectLst/>
              <a:latin typeface="Times New Roman" panose="02020603050405020304" pitchFamily="18" charset="0"/>
              <a:ea typeface="Times New Roman" panose="02020603050405020304" pitchFamily="18" charset="0"/>
            </a:endParaRPr>
          </a:p>
        </p:txBody>
      </p:sp>
      <p:sp>
        <p:nvSpPr>
          <p:cNvPr id="105" name="TextBox 104">
            <a:extLst>
              <a:ext uri="{FF2B5EF4-FFF2-40B4-BE49-F238E27FC236}">
                <a16:creationId xmlns:a16="http://schemas.microsoft.com/office/drawing/2014/main" id="{965D0652-73C5-4806-9D8D-8BCCA33D7E5F}"/>
              </a:ext>
            </a:extLst>
          </p:cNvPr>
          <p:cNvSpPr txBox="1"/>
          <p:nvPr/>
        </p:nvSpPr>
        <p:spPr>
          <a:xfrm>
            <a:off x="54800" y="3475782"/>
            <a:ext cx="2031610" cy="707886"/>
          </a:xfrm>
          <a:prstGeom prst="rect">
            <a:avLst/>
          </a:prstGeom>
          <a:noFill/>
        </p:spPr>
        <p:txBody>
          <a:bodyPr wrap="square">
            <a:spAutoFit/>
          </a:bodyPr>
          <a:lstStyle/>
          <a:p>
            <a:pPr marL="0" marR="0" algn="ctr" fontAlgn="base">
              <a:spcBef>
                <a:spcPts val="0"/>
              </a:spcBef>
              <a:spcAft>
                <a:spcPts val="0"/>
              </a:spcAft>
            </a:pPr>
            <a:r>
              <a:rPr lang="en-ZA" sz="1000" kern="1200" dirty="0">
                <a:solidFill>
                  <a:srgbClr val="000000"/>
                </a:solidFill>
                <a:effectLst/>
                <a:latin typeface="Tahoma" panose="020B0604030504040204" pitchFamily="34" charset="0"/>
                <a:ea typeface="Times New Roman" panose="02020603050405020304" pitchFamily="18" charset="0"/>
              </a:rPr>
              <a:t>Step 2: Preferential Procurement prequalification </a:t>
            </a:r>
            <a:r>
              <a:rPr lang="en-ZA" sz="1000" kern="1200" dirty="0" err="1">
                <a:solidFill>
                  <a:srgbClr val="000000"/>
                </a:solidFill>
                <a:effectLst/>
                <a:latin typeface="Tahoma" panose="020B0604030504040204" pitchFamily="34" charset="0"/>
                <a:ea typeface="Times New Roman" panose="02020603050405020304" pitchFamily="18" charset="0"/>
              </a:rPr>
              <a:t>criteri</a:t>
            </a:r>
            <a:r>
              <a:rPr lang="en-US" sz="1000" kern="1200" dirty="0">
                <a:solidFill>
                  <a:srgbClr val="000000"/>
                </a:solidFill>
                <a:effectLst/>
                <a:latin typeface="Tahoma" panose="020B0604030504040204" pitchFamily="34" charset="0"/>
                <a:ea typeface="Times New Roman" panose="02020603050405020304" pitchFamily="18" charset="0"/>
              </a:rPr>
              <a:t>a that only one or more of the following may participate:</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99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2B0-6E27-8090-89DA-222DB4546C33}"/>
              </a:ext>
            </a:extLst>
          </p:cNvPr>
          <p:cNvSpPr>
            <a:spLocks noGrp="1"/>
          </p:cNvSpPr>
          <p:nvPr>
            <p:ph type="title"/>
          </p:nvPr>
        </p:nvSpPr>
        <p:spPr>
          <a:xfrm>
            <a:off x="363140" y="372327"/>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FF59D387-E984-724B-9188-4323E385D2AE}"/>
              </a:ext>
            </a:extLst>
          </p:cNvPr>
          <p:cNvSpPr>
            <a:spLocks noGrp="1"/>
          </p:cNvSpPr>
          <p:nvPr>
            <p:ph type="subTitle" idx="1"/>
          </p:nvPr>
        </p:nvSpPr>
        <p:spPr>
          <a:xfrm>
            <a:off x="543981" y="1584660"/>
            <a:ext cx="10822684" cy="5273340"/>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Georgia" pitchFamily="18" charset="0"/>
                <a:ea typeface="+mn-ea"/>
                <a:cs typeface="+mn-cs"/>
              </a:rPr>
              <a:t>Step One: Administrative responsiveness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rPr>
              <a:t>Whether the bid has been lodged on time.</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Whether all Returnable Documents and/or schedules were completed and returned by the closing date and time</a:t>
            </a:r>
            <a:r>
              <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rPr>
              <a:t>.</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Verify the validity of all Returnable Documents.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It is very important for bidders to submit documents which are signed and filled in correctly.</a:t>
            </a:r>
          </a:p>
          <a:p>
            <a:pPr marL="0" marR="0" lvl="0" indent="0" algn="l" defTabSz="457200" rtl="0" eaLnBrk="1" fontAlgn="auto" latinLnBrk="0" hangingPunct="1">
              <a:lnSpc>
                <a:spcPct val="100000"/>
              </a:lnSpc>
              <a:spcBef>
                <a:spcPts val="0"/>
              </a:spcBef>
              <a:spcAft>
                <a:spcPts val="9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endParaRPr>
          </a:p>
          <a:p>
            <a:endParaRPr lang="en-US" dirty="0"/>
          </a:p>
        </p:txBody>
      </p:sp>
    </p:spTree>
    <p:extLst>
      <p:ext uri="{BB962C8B-B14F-4D97-AF65-F5344CB8AC3E}">
        <p14:creationId xmlns:p14="http://schemas.microsoft.com/office/powerpoint/2010/main" val="22751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7607-BAC7-4DB2-8BE7-B6D50BC17645}"/>
              </a:ext>
            </a:extLst>
          </p:cNvPr>
          <p:cNvSpPr>
            <a:spLocks noGrp="1"/>
          </p:cNvSpPr>
          <p:nvPr>
            <p:ph type="title"/>
          </p:nvPr>
        </p:nvSpPr>
        <p:spPr>
          <a:xfrm>
            <a:off x="641436" y="10614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AF04093E-9B43-48D9-A0AC-0125FF49F4E2}"/>
              </a:ext>
            </a:extLst>
          </p:cNvPr>
          <p:cNvSpPr>
            <a:spLocks noGrp="1"/>
          </p:cNvSpPr>
          <p:nvPr>
            <p:ph type="subTitle" idx="1"/>
          </p:nvPr>
        </p:nvSpPr>
        <p:spPr>
          <a:xfrm>
            <a:off x="641436" y="2112087"/>
            <a:ext cx="10822684" cy="4232442"/>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Georgia" pitchFamily="18" charset="0"/>
                <a:ea typeface="+mn-ea"/>
                <a:cs typeface="+mn-cs"/>
              </a:rPr>
              <a:t>Step Two: Substantive responsiveness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any general pre-qualification criteria set by Transnet, have been met. i.e., Compliance to the eligibility criteria – </a:t>
            </a:r>
            <a:r>
              <a:rPr lang="en-US" dirty="0">
                <a:solidFill>
                  <a:prstClr val="black"/>
                </a:solidFill>
                <a:latin typeface="Georgia" pitchFamily="18" charset="0"/>
                <a:ea typeface="+mn-ea"/>
                <a:cs typeface="+mn-cs"/>
              </a:rPr>
              <a:t>compulsory briefing </a:t>
            </a: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the Bid contains a Financial offer. </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the Bid materially complies with the scope and/or specification given</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lang="en-US" dirty="0">
                <a:solidFill>
                  <a:prstClr val="black"/>
                </a:solidFill>
                <a:latin typeface="Georgia" pitchFamily="18" charset="0"/>
                <a:ea typeface="+mn-ea"/>
                <a:cs typeface="+mn-cs"/>
              </a:rPr>
              <a:t>Whether the compulsory briefing session was attended</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lang="en-US" dirty="0">
                <a:solidFill>
                  <a:prstClr val="black"/>
                </a:solidFill>
                <a:latin typeface="Georgia" pitchFamily="18" charset="0"/>
                <a:ea typeface="+mn-ea"/>
                <a:cs typeface="+mn-cs"/>
              </a:rPr>
              <a:t>Whether the Proof/Confirmation of 8 CE or higher Class of Work registration with CIDB) was submitted.</a:t>
            </a:r>
          </a:p>
          <a:p>
            <a:endParaRPr lang="en-US" dirty="0"/>
          </a:p>
        </p:txBody>
      </p:sp>
    </p:spTree>
    <p:extLst>
      <p:ext uri="{BB962C8B-B14F-4D97-AF65-F5344CB8AC3E}">
        <p14:creationId xmlns:p14="http://schemas.microsoft.com/office/powerpoint/2010/main" val="3270488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4419</TotalTime>
  <Words>1471</Words>
  <Application>Microsoft Office PowerPoint</Application>
  <PresentationFormat>Widescreen</PresentationFormat>
  <Paragraphs>183</Paragraphs>
  <Slides>16</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1" baseType="lpstr">
      <vt:lpstr>Apex New Bold</vt:lpstr>
      <vt:lpstr>Apex New Book</vt:lpstr>
      <vt:lpstr>Apex New Medium</vt:lpstr>
      <vt:lpstr>Apex New Medium Italic</vt:lpstr>
      <vt:lpstr>ApexSans-Bold</vt:lpstr>
      <vt:lpstr>ApexSans-Book</vt:lpstr>
      <vt:lpstr>Arial</vt:lpstr>
      <vt:lpstr>Calibri</vt:lpstr>
      <vt:lpstr>Georgia</vt:lpstr>
      <vt:lpstr>Tahoma</vt:lpstr>
      <vt:lpstr>Tahoma Regular</vt:lpstr>
      <vt:lpstr>Times New Roman</vt:lpstr>
      <vt:lpstr>Wingdings</vt:lpstr>
      <vt:lpstr>1_TEMPLATE MASTER</vt:lpstr>
      <vt:lpstr>think-cell Slide</vt:lpstr>
      <vt:lpstr>PowerPoint Presentation</vt:lpstr>
      <vt:lpstr>AGENDA</vt:lpstr>
      <vt:lpstr>Works information</vt:lpstr>
      <vt:lpstr>SESSION RULES OF ENGAGEMENT (2/2)</vt:lpstr>
      <vt:lpstr>TENDER PROCESS: CONTENTS OF THE RFP </vt:lpstr>
      <vt:lpstr>PowerPoint Presentation</vt:lpstr>
      <vt:lpstr>EVALUATION METHODOLOGY</vt:lpstr>
      <vt:lpstr>Evaluation Methodology</vt:lpstr>
      <vt:lpstr>Evaluation Methodology</vt:lpstr>
      <vt:lpstr>Evaluation Methodology</vt:lpstr>
      <vt:lpstr>EVALUATION METHODOLOGY</vt:lpstr>
      <vt:lpstr>EVALUATION METHODOLOGY</vt:lpstr>
      <vt:lpstr>EVALUATION METHODOLOGY</vt:lpstr>
      <vt:lpstr>EVALUATION METHODOLOGY</vt:lpstr>
      <vt:lpstr>NEC ECC APPLICABLE CLAUSES </vt:lpstr>
      <vt:lpstr>CLOSING DATE AND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Kagiso Lande   Transnet Port Terminals   Durban</dc:creator>
  <cp:lastModifiedBy>Nontando Mnguni   Transnet Port Terminals   Durban</cp:lastModifiedBy>
  <cp:revision>12</cp:revision>
  <dcterms:created xsi:type="dcterms:W3CDTF">2024-08-21T06:37:13Z</dcterms:created>
  <dcterms:modified xsi:type="dcterms:W3CDTF">2025-03-11T06:28:54Z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cf86ee-526f-4536-9daf-d1ee8064d50e_Enabled">
    <vt:lpwstr>true</vt:lpwstr>
  </property>
  <property fmtid="{D5CDD505-2E9C-101B-9397-08002B2CF9AE}" pid="3" name="MSIP_Label_58cf86ee-526f-4536-9daf-d1ee8064d50e_SetDate">
    <vt:lpwstr>2025-03-11T06:28:53Z</vt:lpwstr>
  </property>
  <property fmtid="{D5CDD505-2E9C-101B-9397-08002B2CF9AE}" pid="4" name="MSIP_Label_58cf86ee-526f-4536-9daf-d1ee8064d50e_Method">
    <vt:lpwstr>Standard</vt:lpwstr>
  </property>
  <property fmtid="{D5CDD505-2E9C-101B-9397-08002B2CF9AE}" pid="5" name="MSIP_Label_58cf86ee-526f-4536-9daf-d1ee8064d50e_Name">
    <vt:lpwstr>Internal Only Information</vt:lpwstr>
  </property>
  <property fmtid="{D5CDD505-2E9C-101B-9397-08002B2CF9AE}" pid="6" name="MSIP_Label_58cf86ee-526f-4536-9daf-d1ee8064d50e_SiteId">
    <vt:lpwstr>a1a39996-f913-4016-a58a-361c60dec580</vt:lpwstr>
  </property>
  <property fmtid="{D5CDD505-2E9C-101B-9397-08002B2CF9AE}" pid="7" name="MSIP_Label_58cf86ee-526f-4536-9daf-d1ee8064d50e_ActionId">
    <vt:lpwstr>e1eda7b9-f1e6-4ac2-8199-8ab48cc3ce61</vt:lpwstr>
  </property>
  <property fmtid="{D5CDD505-2E9C-101B-9397-08002B2CF9AE}" pid="8" name="MSIP_Label_58cf86ee-526f-4536-9daf-d1ee8064d50e_ContentBits">
    <vt:lpwstr>0</vt:lpwstr>
  </property>
  <property fmtid="{D5CDD505-2E9C-101B-9397-08002B2CF9AE}" pid="9" name="MSIP_Label_58cf86ee-526f-4536-9daf-d1ee8064d50e_Tag">
    <vt:lpwstr>10, 3, 0, 1</vt:lpwstr>
  </property>
</Properties>
</file>