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057" r:id="rId2"/>
    <p:sldId id="2081" r:id="rId3"/>
    <p:sldId id="2082" r:id="rId4"/>
    <p:sldId id="2083" r:id="rId5"/>
    <p:sldId id="2084" r:id="rId6"/>
    <p:sldId id="2085" r:id="rId7"/>
    <p:sldId id="2086" r:id="rId8"/>
    <p:sldId id="2087" r:id="rId9"/>
    <p:sldId id="2096" r:id="rId10"/>
    <p:sldId id="2088" r:id="rId11"/>
    <p:sldId id="2089" r:id="rId12"/>
    <p:sldId id="2090" r:id="rId13"/>
    <p:sldId id="2091" r:id="rId14"/>
    <p:sldId id="2093" r:id="rId15"/>
    <p:sldId id="2094" r:id="rId16"/>
    <p:sldId id="20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8C02AE-1AF4-4081-A4F8-3769912C4F2D}" type="datetimeFigureOut">
              <a:rPr lang="en-US" smtClean="0"/>
              <a:t>3/11/2025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13F91-2387-44DF-9682-361FD8BABFBF}" type="slidenum">
              <a:rPr lang="en-US" smtClean="0"/>
              <a:t>‹#›</a:t>
            </a:fld>
            <a:endParaRPr lang="en-US"/>
          </a:p>
        </p:txBody>
      </p:sp>
    </p:spTree>
    <p:extLst>
      <p:ext uri="{BB962C8B-B14F-4D97-AF65-F5344CB8AC3E}">
        <p14:creationId xmlns:p14="http://schemas.microsoft.com/office/powerpoint/2010/main" val="319559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413F91-2387-44DF-9682-361FD8BABFBF}" type="slidenum">
              <a:rPr lang="en-US" smtClean="0"/>
              <a:t>10</a:t>
            </a:fld>
            <a:endParaRPr lang="en-US"/>
          </a:p>
        </p:txBody>
      </p:sp>
    </p:spTree>
    <p:extLst>
      <p:ext uri="{BB962C8B-B14F-4D97-AF65-F5344CB8AC3E}">
        <p14:creationId xmlns:p14="http://schemas.microsoft.com/office/powerpoint/2010/main" val="139159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21.emf"/><Relationship Id="rId5" Type="http://schemas.openxmlformats.org/officeDocument/2006/relationships/image" Target="../media/image20.jpeg"/><Relationship Id="rId4" Type="http://schemas.openxmlformats.org/officeDocument/2006/relationships/image" Target="../media/image19.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647456" y="1783669"/>
            <a:ext cx="4581382" cy="430887"/>
          </a:xfrm>
          <a:prstGeom prst="rect">
            <a:avLst/>
          </a:prstGeom>
        </p:spPr>
        <p:txBody>
          <a:bodyPr wrap="none" anchor="t">
            <a:spAutoFit/>
          </a:bodyPr>
          <a:lstStyle>
            <a:lvl1pPr>
              <a:defRPr>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647456" y="2728306"/>
            <a:ext cx="2810385" cy="788724"/>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2" name="Picture 1">
            <a:extLst>
              <a:ext uri="{FF2B5EF4-FFF2-40B4-BE49-F238E27FC236}">
                <a16:creationId xmlns:a16="http://schemas.microsoft.com/office/drawing/2014/main" id="{0B3F589F-2371-83D8-F684-3450621F48A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4119814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3" name="Rectangle 2">
            <a:extLst>
              <a:ext uri="{FF2B5EF4-FFF2-40B4-BE49-F238E27FC236}">
                <a16:creationId xmlns:a16="http://schemas.microsoft.com/office/drawing/2014/main" id="{CA525C38-6FFD-DE61-F2F9-A74DA63DDA63}"/>
              </a:ext>
            </a:extLst>
          </p:cNvPr>
          <p:cNvSpPr/>
          <p:nvPr userDrawn="1"/>
        </p:nvSpPr>
        <p:spPr>
          <a:xfrm>
            <a:off x="0" y="0"/>
            <a:ext cx="12192000" cy="6858000"/>
          </a:xfrm>
          <a:prstGeom prst="rect">
            <a:avLst/>
          </a:prstGeom>
          <a:solidFill>
            <a:schemeClr val="bg2">
              <a:alpha val="2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452532" y="1559081"/>
            <a:ext cx="42057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63214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3784C0-AEDF-10DD-4608-3BD04462041C}"/>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096932" y="1559081"/>
            <a:ext cx="45613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Graphic 4">
            <a:extLst>
              <a:ext uri="{FF2B5EF4-FFF2-40B4-BE49-F238E27FC236}">
                <a16:creationId xmlns:a16="http://schemas.microsoft.com/office/drawing/2014/main" id="{D1BD1A9C-0B6C-5E16-67BF-F46E6D548358}"/>
              </a:ext>
            </a:extLst>
          </p:cNvPr>
          <p:cNvSpPr/>
          <p:nvPr userDrawn="1"/>
        </p:nvSpPr>
        <p:spPr>
          <a:xfrm>
            <a:off x="629600" y="913946"/>
            <a:ext cx="9089796" cy="5365238"/>
          </a:xfrm>
          <a:custGeom>
            <a:avLst/>
            <a:gdLst>
              <a:gd name="connsiteX0" fmla="*/ 2718340 w 6829615"/>
              <a:gd name="connsiteY0" fmla="*/ 4031171 h 4031170"/>
              <a:gd name="connsiteX1" fmla="*/ 2288381 w 6829615"/>
              <a:gd name="connsiteY1" fmla="*/ 4028504 h 4031170"/>
              <a:gd name="connsiteX2" fmla="*/ 1978724 w 6829615"/>
              <a:gd name="connsiteY2" fmla="*/ 3663887 h 4031170"/>
              <a:gd name="connsiteX3" fmla="*/ 1978724 w 6829615"/>
              <a:gd name="connsiteY3" fmla="*/ 3314129 h 4031170"/>
              <a:gd name="connsiteX4" fmla="*/ 1742980 w 6829615"/>
              <a:gd name="connsiteY4" fmla="*/ 2885599 h 4031170"/>
              <a:gd name="connsiteX5" fmla="*/ 1743742 w 6829615"/>
              <a:gd name="connsiteY5" fmla="*/ 2627662 h 4031170"/>
              <a:gd name="connsiteX6" fmla="*/ 1603534 w 6829615"/>
              <a:gd name="connsiteY6" fmla="*/ 2383631 h 4031170"/>
              <a:gd name="connsiteX7" fmla="*/ 1603534 w 6829615"/>
              <a:gd name="connsiteY7" fmla="*/ 1988344 h 4031170"/>
              <a:gd name="connsiteX8" fmla="*/ 1563624 w 6829615"/>
              <a:gd name="connsiteY8" fmla="*/ 1916906 h 4031170"/>
              <a:gd name="connsiteX9" fmla="*/ 1009840 w 6829615"/>
              <a:gd name="connsiteY9" fmla="*/ 1916906 h 4031170"/>
              <a:gd name="connsiteX10" fmla="*/ 947833 w 6829615"/>
              <a:gd name="connsiteY10" fmla="*/ 2024443 h 4031170"/>
              <a:gd name="connsiteX11" fmla="*/ 351282 w 6829615"/>
              <a:gd name="connsiteY11" fmla="*/ 2024443 h 4031170"/>
              <a:gd name="connsiteX12" fmla="*/ 0 w 6829615"/>
              <a:gd name="connsiteY12" fmla="*/ 1478661 h 4031170"/>
              <a:gd name="connsiteX13" fmla="*/ 0 w 6829615"/>
              <a:gd name="connsiteY13" fmla="*/ 860965 h 4031170"/>
              <a:gd name="connsiteX14" fmla="*/ 512636 w 6829615"/>
              <a:gd name="connsiteY14" fmla="*/ 0 h 4031170"/>
              <a:gd name="connsiteX15" fmla="*/ 1361408 w 6829615"/>
              <a:gd name="connsiteY15" fmla="*/ 0 h 4031170"/>
              <a:gd name="connsiteX16" fmla="*/ 1537526 w 6829615"/>
              <a:gd name="connsiteY16" fmla="*/ 290417 h 4031170"/>
              <a:gd name="connsiteX17" fmla="*/ 1638967 w 6829615"/>
              <a:gd name="connsiteY17" fmla="*/ 289751 h 4031170"/>
              <a:gd name="connsiteX18" fmla="*/ 1798130 w 6829615"/>
              <a:gd name="connsiteY18" fmla="*/ 0 h 4031170"/>
              <a:gd name="connsiteX19" fmla="*/ 6829616 w 6829615"/>
              <a:gd name="connsiteY19" fmla="*/ 0 h 4031170"/>
              <a:gd name="connsiteX20" fmla="*/ 6829616 w 6829615"/>
              <a:gd name="connsiteY20" fmla="*/ 161925 h 4031170"/>
              <a:gd name="connsiteX21" fmla="*/ 1893951 w 6829615"/>
              <a:gd name="connsiteY21" fmla="*/ 161925 h 4031170"/>
              <a:gd name="connsiteX22" fmla="*/ 1735169 w 6829615"/>
              <a:gd name="connsiteY22" fmla="*/ 451104 h 4031170"/>
              <a:gd name="connsiteX23" fmla="*/ 1446752 w 6829615"/>
              <a:gd name="connsiteY23" fmla="*/ 452914 h 4031170"/>
              <a:gd name="connsiteX24" fmla="*/ 1270254 w 6829615"/>
              <a:gd name="connsiteY24" fmla="*/ 161925 h 4031170"/>
              <a:gd name="connsiteX25" fmla="*/ 604647 w 6829615"/>
              <a:gd name="connsiteY25" fmla="*/ 161925 h 4031170"/>
              <a:gd name="connsiteX26" fmla="*/ 161925 w 6829615"/>
              <a:gd name="connsiteY26" fmla="*/ 905447 h 4031170"/>
              <a:gd name="connsiteX27" fmla="*/ 161925 w 6829615"/>
              <a:gd name="connsiteY27" fmla="*/ 1431036 h 4031170"/>
              <a:gd name="connsiteX28" fmla="*/ 439674 w 6829615"/>
              <a:gd name="connsiteY28" fmla="*/ 1862518 h 4031170"/>
              <a:gd name="connsiteX29" fmla="*/ 854297 w 6829615"/>
              <a:gd name="connsiteY29" fmla="*/ 1862518 h 4031170"/>
              <a:gd name="connsiteX30" fmla="*/ 916305 w 6829615"/>
              <a:gd name="connsiteY30" fmla="*/ 1754981 h 4031170"/>
              <a:gd name="connsiteX31" fmla="*/ 1658684 w 6829615"/>
              <a:gd name="connsiteY31" fmla="*/ 1754981 h 4031170"/>
              <a:gd name="connsiteX32" fmla="*/ 1765459 w 6829615"/>
              <a:gd name="connsiteY32" fmla="*/ 1946148 h 4031170"/>
              <a:gd name="connsiteX33" fmla="*/ 1765459 w 6829615"/>
              <a:gd name="connsiteY33" fmla="*/ 2340388 h 4031170"/>
              <a:gd name="connsiteX34" fmla="*/ 1905762 w 6829615"/>
              <a:gd name="connsiteY34" fmla="*/ 2584704 h 4031170"/>
              <a:gd name="connsiteX35" fmla="*/ 1905000 w 6829615"/>
              <a:gd name="connsiteY35" fmla="*/ 2844260 h 4031170"/>
              <a:gd name="connsiteX36" fmla="*/ 2140649 w 6829615"/>
              <a:gd name="connsiteY36" fmla="*/ 3272504 h 4031170"/>
              <a:gd name="connsiteX37" fmla="*/ 2140649 w 6829615"/>
              <a:gd name="connsiteY37" fmla="*/ 3604451 h 4031170"/>
              <a:gd name="connsiteX38" fmla="*/ 2363724 w 6829615"/>
              <a:gd name="connsiteY38" fmla="*/ 3867055 h 4031170"/>
              <a:gd name="connsiteX39" fmla="*/ 2627090 w 6829615"/>
              <a:gd name="connsiteY39" fmla="*/ 3868674 h 4031170"/>
              <a:gd name="connsiteX40" fmla="*/ 2764250 w 6829615"/>
              <a:gd name="connsiteY40" fmla="*/ 3640646 h 4031170"/>
              <a:gd name="connsiteX41" fmla="*/ 2764250 w 6829615"/>
              <a:gd name="connsiteY41" fmla="*/ 3422047 h 4031170"/>
              <a:gd name="connsiteX42" fmla="*/ 3150203 w 6829615"/>
              <a:gd name="connsiteY42" fmla="*/ 2817019 h 4031170"/>
              <a:gd name="connsiteX43" fmla="*/ 3150203 w 6829615"/>
              <a:gd name="connsiteY43" fmla="*/ 2411444 h 4031170"/>
              <a:gd name="connsiteX44" fmla="*/ 3374231 w 6829615"/>
              <a:gd name="connsiteY44" fmla="*/ 2058067 h 4031170"/>
              <a:gd name="connsiteX45" fmla="*/ 3595973 w 6829615"/>
              <a:gd name="connsiteY45" fmla="*/ 2060448 h 4031170"/>
              <a:gd name="connsiteX46" fmla="*/ 3872960 w 6829615"/>
              <a:gd name="connsiteY46" fmla="*/ 1576007 h 4031170"/>
              <a:gd name="connsiteX47" fmla="*/ 3284982 w 6829615"/>
              <a:gd name="connsiteY47" fmla="*/ 1576007 h 4031170"/>
              <a:gd name="connsiteX48" fmla="*/ 3057049 w 6829615"/>
              <a:gd name="connsiteY48" fmla="*/ 1184529 h 4031170"/>
              <a:gd name="connsiteX49" fmla="*/ 3057525 w 6829615"/>
              <a:gd name="connsiteY49" fmla="*/ 867728 h 4031170"/>
              <a:gd name="connsiteX50" fmla="*/ 2748724 w 6829615"/>
              <a:gd name="connsiteY50" fmla="*/ 440912 h 4031170"/>
              <a:gd name="connsiteX51" fmla="*/ 2058638 w 6829615"/>
              <a:gd name="connsiteY51" fmla="*/ 440912 h 4031170"/>
              <a:gd name="connsiteX52" fmla="*/ 1873853 w 6829615"/>
              <a:gd name="connsiteY52" fmla="*/ 778097 h 4031170"/>
              <a:gd name="connsiteX53" fmla="*/ 1305116 w 6829615"/>
              <a:gd name="connsiteY53" fmla="*/ 778097 h 4031170"/>
              <a:gd name="connsiteX54" fmla="*/ 1102233 w 6829615"/>
              <a:gd name="connsiteY54" fmla="*/ 431387 h 4031170"/>
              <a:gd name="connsiteX55" fmla="*/ 739426 w 6829615"/>
              <a:gd name="connsiteY55" fmla="*/ 431387 h 4031170"/>
              <a:gd name="connsiteX56" fmla="*/ 421196 w 6829615"/>
              <a:gd name="connsiteY56" fmla="*/ 995077 h 4031170"/>
              <a:gd name="connsiteX57" fmla="*/ 428435 w 6829615"/>
              <a:gd name="connsiteY57" fmla="*/ 1339787 h 4031170"/>
              <a:gd name="connsiteX58" fmla="*/ 598075 w 6829615"/>
              <a:gd name="connsiteY58" fmla="*/ 1584389 h 4031170"/>
              <a:gd name="connsiteX59" fmla="*/ 720471 w 6829615"/>
              <a:gd name="connsiteY59" fmla="*/ 1584389 h 4031170"/>
              <a:gd name="connsiteX60" fmla="*/ 823817 w 6829615"/>
              <a:gd name="connsiteY60" fmla="*/ 1449229 h 4031170"/>
              <a:gd name="connsiteX61" fmla="*/ 1788795 w 6829615"/>
              <a:gd name="connsiteY61" fmla="*/ 1449229 h 4031170"/>
              <a:gd name="connsiteX62" fmla="*/ 2030825 w 6829615"/>
              <a:gd name="connsiteY62" fmla="*/ 1890046 h 4031170"/>
              <a:gd name="connsiteX63" fmla="*/ 2030825 w 6829615"/>
              <a:gd name="connsiteY63" fmla="*/ 2294763 h 4031170"/>
              <a:gd name="connsiteX64" fmla="*/ 2171414 w 6829615"/>
              <a:gd name="connsiteY64" fmla="*/ 2536222 h 4031170"/>
              <a:gd name="connsiteX65" fmla="*/ 2171414 w 6829615"/>
              <a:gd name="connsiteY65" fmla="*/ 2782348 h 4031170"/>
              <a:gd name="connsiteX66" fmla="*/ 2424017 w 6829615"/>
              <a:gd name="connsiteY66" fmla="*/ 3204782 h 4031170"/>
              <a:gd name="connsiteX67" fmla="*/ 2424017 w 6829615"/>
              <a:gd name="connsiteY67" fmla="*/ 3455861 h 4031170"/>
              <a:gd name="connsiteX68" fmla="*/ 2493740 w 6829615"/>
              <a:gd name="connsiteY68" fmla="*/ 3546824 h 4031170"/>
              <a:gd name="connsiteX69" fmla="*/ 2523554 w 6829615"/>
              <a:gd name="connsiteY69" fmla="*/ 3497485 h 4031170"/>
              <a:gd name="connsiteX70" fmla="*/ 2523554 w 6829615"/>
              <a:gd name="connsiteY70" fmla="*/ 3311366 h 4031170"/>
              <a:gd name="connsiteX71" fmla="*/ 2882741 w 6829615"/>
              <a:gd name="connsiteY71" fmla="*/ 2736723 h 4031170"/>
              <a:gd name="connsiteX72" fmla="*/ 2885694 w 6829615"/>
              <a:gd name="connsiteY72" fmla="*/ 2291906 h 4031170"/>
              <a:gd name="connsiteX73" fmla="*/ 3159919 w 6829615"/>
              <a:gd name="connsiteY73" fmla="*/ 1831372 h 4031170"/>
              <a:gd name="connsiteX74" fmla="*/ 3448907 w 6829615"/>
              <a:gd name="connsiteY74" fmla="*/ 1830324 h 4031170"/>
              <a:gd name="connsiteX75" fmla="*/ 3463671 w 6829615"/>
              <a:gd name="connsiteY75" fmla="*/ 1805464 h 4031170"/>
              <a:gd name="connsiteX76" fmla="*/ 3139345 w 6829615"/>
              <a:gd name="connsiteY76" fmla="*/ 1804226 h 4031170"/>
              <a:gd name="connsiteX77" fmla="*/ 2795969 w 6829615"/>
              <a:gd name="connsiteY77" fmla="*/ 1241489 h 4031170"/>
              <a:gd name="connsiteX78" fmla="*/ 2806637 w 6829615"/>
              <a:gd name="connsiteY78" fmla="*/ 959072 h 4031170"/>
              <a:gd name="connsiteX79" fmla="*/ 2635949 w 6829615"/>
              <a:gd name="connsiteY79" fmla="*/ 708470 h 4031170"/>
              <a:gd name="connsiteX80" fmla="*/ 2205990 w 6829615"/>
              <a:gd name="connsiteY80" fmla="*/ 706184 h 4031170"/>
              <a:gd name="connsiteX81" fmla="*/ 2018062 w 6829615"/>
              <a:gd name="connsiteY81" fmla="*/ 1035939 h 4031170"/>
              <a:gd name="connsiteX82" fmla="*/ 1136618 w 6829615"/>
              <a:gd name="connsiteY82" fmla="*/ 1035939 h 4031170"/>
              <a:gd name="connsiteX83" fmla="*/ 966883 w 6829615"/>
              <a:gd name="connsiteY83" fmla="*/ 719423 h 4031170"/>
              <a:gd name="connsiteX84" fmla="*/ 906685 w 6829615"/>
              <a:gd name="connsiteY84" fmla="*/ 719423 h 4031170"/>
              <a:gd name="connsiteX85" fmla="*/ 707708 w 6829615"/>
              <a:gd name="connsiteY85" fmla="*/ 1096709 h 4031170"/>
              <a:gd name="connsiteX86" fmla="*/ 708946 w 6829615"/>
              <a:gd name="connsiteY86" fmla="*/ 1153954 h 4031170"/>
              <a:gd name="connsiteX87" fmla="*/ 2203990 w 6829615"/>
              <a:gd name="connsiteY87" fmla="*/ 1154811 h 4031170"/>
              <a:gd name="connsiteX88" fmla="*/ 2355342 w 6829615"/>
              <a:gd name="connsiteY88" fmla="*/ 858298 h 4031170"/>
              <a:gd name="connsiteX89" fmla="*/ 2559749 w 6829615"/>
              <a:gd name="connsiteY89" fmla="*/ 858298 h 4031170"/>
              <a:gd name="connsiteX90" fmla="*/ 2688812 w 6829615"/>
              <a:gd name="connsiteY90" fmla="*/ 1028414 h 4031170"/>
              <a:gd name="connsiteX91" fmla="*/ 2688812 w 6829615"/>
              <a:gd name="connsiteY91" fmla="*/ 1353217 h 4031170"/>
              <a:gd name="connsiteX92" fmla="*/ 3007519 w 6829615"/>
              <a:gd name="connsiteY92" fmla="*/ 1887664 h 4031170"/>
              <a:gd name="connsiteX93" fmla="*/ 2767394 w 6829615"/>
              <a:gd name="connsiteY93" fmla="*/ 2247900 h 4031170"/>
              <a:gd name="connsiteX94" fmla="*/ 2761583 w 6829615"/>
              <a:gd name="connsiteY94" fmla="*/ 2718149 h 4031170"/>
              <a:gd name="connsiteX95" fmla="*/ 2500313 w 6829615"/>
              <a:gd name="connsiteY95" fmla="*/ 3111532 h 4031170"/>
              <a:gd name="connsiteX96" fmla="*/ 2262378 w 6829615"/>
              <a:gd name="connsiteY96" fmla="*/ 2712149 h 4031170"/>
              <a:gd name="connsiteX97" fmla="*/ 2262378 w 6829615"/>
              <a:gd name="connsiteY97" fmla="*/ 2427446 h 4031170"/>
              <a:gd name="connsiteX98" fmla="*/ 2158460 w 6829615"/>
              <a:gd name="connsiteY98" fmla="*/ 2257139 h 4031170"/>
              <a:gd name="connsiteX99" fmla="*/ 2158460 w 6829615"/>
              <a:gd name="connsiteY99" fmla="*/ 1856708 h 4031170"/>
              <a:gd name="connsiteX100" fmla="*/ 1913192 w 6829615"/>
              <a:gd name="connsiteY100" fmla="*/ 1441323 h 4031170"/>
              <a:gd name="connsiteX101" fmla="*/ 2415635 w 6829615"/>
              <a:gd name="connsiteY101" fmla="*/ 1441323 h 4031170"/>
              <a:gd name="connsiteX102" fmla="*/ 2683859 w 6829615"/>
              <a:gd name="connsiteY102" fmla="*/ 1863090 h 4031170"/>
              <a:gd name="connsiteX103" fmla="*/ 2526887 w 6829615"/>
              <a:gd name="connsiteY103" fmla="*/ 2100072 h 4031170"/>
              <a:gd name="connsiteX104" fmla="*/ 2526887 w 6829615"/>
              <a:gd name="connsiteY104" fmla="*/ 2145125 h 4031170"/>
              <a:gd name="connsiteX105" fmla="*/ 2364962 w 6829615"/>
              <a:gd name="connsiteY105" fmla="*/ 2145125 h 4031170"/>
              <a:gd name="connsiteX106" fmla="*/ 2364962 w 6829615"/>
              <a:gd name="connsiteY106" fmla="*/ 2051399 h 4031170"/>
              <a:gd name="connsiteX107" fmla="*/ 2490788 w 6829615"/>
              <a:gd name="connsiteY107" fmla="*/ 1861280 h 4031170"/>
              <a:gd name="connsiteX108" fmla="*/ 2326672 w 6829615"/>
              <a:gd name="connsiteY108" fmla="*/ 1603248 h 4031170"/>
              <a:gd name="connsiteX109" fmla="*/ 2196846 w 6829615"/>
              <a:gd name="connsiteY109" fmla="*/ 1603248 h 4031170"/>
              <a:gd name="connsiteX110" fmla="*/ 2320385 w 6829615"/>
              <a:gd name="connsiteY110" fmla="*/ 1812417 h 4031170"/>
              <a:gd name="connsiteX111" fmla="*/ 2320385 w 6829615"/>
              <a:gd name="connsiteY111" fmla="*/ 2211705 h 4031170"/>
              <a:gd name="connsiteX112" fmla="*/ 2424303 w 6829615"/>
              <a:gd name="connsiteY112" fmla="*/ 2381917 h 4031170"/>
              <a:gd name="connsiteX113" fmla="*/ 2424303 w 6829615"/>
              <a:gd name="connsiteY113" fmla="*/ 2667572 h 4031170"/>
              <a:gd name="connsiteX114" fmla="*/ 2507742 w 6829615"/>
              <a:gd name="connsiteY114" fmla="*/ 2807684 h 4031170"/>
              <a:gd name="connsiteX115" fmla="*/ 2600325 w 6829615"/>
              <a:gd name="connsiteY115" fmla="*/ 2668334 h 4031170"/>
              <a:gd name="connsiteX116" fmla="*/ 2606040 w 6829615"/>
              <a:gd name="connsiteY116" fmla="*/ 2197894 h 4031170"/>
              <a:gd name="connsiteX117" fmla="*/ 2816066 w 6829615"/>
              <a:gd name="connsiteY117" fmla="*/ 1882902 h 4031170"/>
              <a:gd name="connsiteX118" fmla="*/ 2526887 w 6829615"/>
              <a:gd name="connsiteY118" fmla="*/ 1397794 h 4031170"/>
              <a:gd name="connsiteX119" fmla="*/ 2526887 w 6829615"/>
              <a:gd name="connsiteY119" fmla="*/ 1082897 h 4031170"/>
              <a:gd name="connsiteX120" fmla="*/ 2479358 w 6829615"/>
              <a:gd name="connsiteY120" fmla="*/ 1020223 h 4031170"/>
              <a:gd name="connsiteX121" fmla="*/ 2454497 w 6829615"/>
              <a:gd name="connsiteY121" fmla="*/ 1020223 h 4031170"/>
              <a:gd name="connsiteX122" fmla="*/ 2303145 w 6829615"/>
              <a:gd name="connsiteY122" fmla="*/ 1316831 h 4031170"/>
              <a:gd name="connsiteX123" fmla="*/ 759143 w 6829615"/>
              <a:gd name="connsiteY123" fmla="*/ 1315974 h 4031170"/>
              <a:gd name="connsiteX124" fmla="*/ 686562 w 6829615"/>
              <a:gd name="connsiteY124" fmla="*/ 1377315 h 4031170"/>
              <a:gd name="connsiteX125" fmla="*/ 602647 w 6829615"/>
              <a:gd name="connsiteY125" fmla="*/ 1378744 h 4031170"/>
              <a:gd name="connsiteX126" fmla="*/ 550259 w 6829615"/>
              <a:gd name="connsiteY126" fmla="*/ 1309402 h 4031170"/>
              <a:gd name="connsiteX127" fmla="*/ 545021 w 6829615"/>
              <a:gd name="connsiteY127" fmla="*/ 1058228 h 4031170"/>
              <a:gd name="connsiteX128" fmla="*/ 808958 w 6829615"/>
              <a:gd name="connsiteY128" fmla="*/ 557498 h 4031170"/>
              <a:gd name="connsiteX129" fmla="*/ 1063752 w 6829615"/>
              <a:gd name="connsiteY129" fmla="*/ 557498 h 4031170"/>
              <a:gd name="connsiteX130" fmla="*/ 1233583 w 6829615"/>
              <a:gd name="connsiteY130" fmla="*/ 874014 h 4031170"/>
              <a:gd name="connsiteX131" fmla="*/ 1923955 w 6829615"/>
              <a:gd name="connsiteY131" fmla="*/ 874014 h 4031170"/>
              <a:gd name="connsiteX132" fmla="*/ 2112264 w 6829615"/>
              <a:gd name="connsiteY132" fmla="*/ 543687 h 4031170"/>
              <a:gd name="connsiteX133" fmla="*/ 2721864 w 6829615"/>
              <a:gd name="connsiteY133" fmla="*/ 547021 h 4031170"/>
              <a:gd name="connsiteX134" fmla="*/ 2970371 w 6829615"/>
              <a:gd name="connsiteY134" fmla="*/ 911924 h 4031170"/>
              <a:gd name="connsiteX135" fmla="*/ 2959608 w 6829615"/>
              <a:gd name="connsiteY135" fmla="*/ 1198721 h 4031170"/>
              <a:gd name="connsiteX136" fmla="*/ 3230404 w 6829615"/>
              <a:gd name="connsiteY136" fmla="*/ 1642682 h 4031170"/>
              <a:gd name="connsiteX137" fmla="*/ 3747326 w 6829615"/>
              <a:gd name="connsiteY137" fmla="*/ 1644587 h 4031170"/>
              <a:gd name="connsiteX138" fmla="*/ 3541300 w 6829615"/>
              <a:gd name="connsiteY138" fmla="*/ 1991868 h 4031170"/>
              <a:gd name="connsiteX139" fmla="*/ 3252216 w 6829615"/>
              <a:gd name="connsiteY139" fmla="*/ 1993011 h 4031170"/>
              <a:gd name="connsiteX140" fmla="*/ 3047333 w 6829615"/>
              <a:gd name="connsiteY140" fmla="*/ 2336959 h 4031170"/>
              <a:gd name="connsiteX141" fmla="*/ 3044381 w 6829615"/>
              <a:gd name="connsiteY141" fmla="*/ 2783681 h 4031170"/>
              <a:gd name="connsiteX142" fmla="*/ 2685479 w 6829615"/>
              <a:gd name="connsiteY142" fmla="*/ 3357848 h 4031170"/>
              <a:gd name="connsiteX143" fmla="*/ 2685479 w 6829615"/>
              <a:gd name="connsiteY143" fmla="*/ 3542633 h 4031170"/>
              <a:gd name="connsiteX144" fmla="*/ 2572417 w 6829615"/>
              <a:gd name="connsiteY144" fmla="*/ 3729704 h 4031170"/>
              <a:gd name="connsiteX145" fmla="*/ 2429923 w 6829615"/>
              <a:gd name="connsiteY145" fmla="*/ 3729704 h 4031170"/>
              <a:gd name="connsiteX146" fmla="*/ 2262092 w 6829615"/>
              <a:gd name="connsiteY146" fmla="*/ 3510820 h 4031170"/>
              <a:gd name="connsiteX147" fmla="*/ 2262092 w 6829615"/>
              <a:gd name="connsiteY147" fmla="*/ 3249454 h 4031170"/>
              <a:gd name="connsiteX148" fmla="*/ 2009489 w 6829615"/>
              <a:gd name="connsiteY148" fmla="*/ 2827115 h 4031170"/>
              <a:gd name="connsiteX149" fmla="*/ 2009489 w 6829615"/>
              <a:gd name="connsiteY149" fmla="*/ 2579941 h 4031170"/>
              <a:gd name="connsiteX150" fmla="*/ 1868900 w 6829615"/>
              <a:gd name="connsiteY150" fmla="*/ 2338483 h 4031170"/>
              <a:gd name="connsiteX151" fmla="*/ 1868900 w 6829615"/>
              <a:gd name="connsiteY151" fmla="*/ 1931575 h 4031170"/>
              <a:gd name="connsiteX152" fmla="*/ 1692974 w 6829615"/>
              <a:gd name="connsiteY152" fmla="*/ 1611154 h 4031170"/>
              <a:gd name="connsiteX153" fmla="*/ 903827 w 6829615"/>
              <a:gd name="connsiteY153" fmla="*/ 1611154 h 4031170"/>
              <a:gd name="connsiteX154" fmla="*/ 800481 w 6829615"/>
              <a:gd name="connsiteY154" fmla="*/ 1746314 h 4031170"/>
              <a:gd name="connsiteX155" fmla="*/ 513398 w 6829615"/>
              <a:gd name="connsiteY155" fmla="*/ 1746314 h 4031170"/>
              <a:gd name="connsiteX156" fmla="*/ 267653 w 6829615"/>
              <a:gd name="connsiteY156" fmla="*/ 1391984 h 4031170"/>
              <a:gd name="connsiteX157" fmla="*/ 258413 w 6829615"/>
              <a:gd name="connsiteY157" fmla="*/ 954119 h 4031170"/>
              <a:gd name="connsiteX158" fmla="*/ 644843 w 6829615"/>
              <a:gd name="connsiteY158" fmla="*/ 269462 h 4031170"/>
              <a:gd name="connsiteX159" fmla="*/ 1195102 w 6829615"/>
              <a:gd name="connsiteY159" fmla="*/ 269462 h 4031170"/>
              <a:gd name="connsiteX160" fmla="*/ 1397984 w 6829615"/>
              <a:gd name="connsiteY160" fmla="*/ 616172 h 4031170"/>
              <a:gd name="connsiteX161" fmla="*/ 1777937 w 6829615"/>
              <a:gd name="connsiteY161" fmla="*/ 616172 h 4031170"/>
              <a:gd name="connsiteX162" fmla="*/ 1962722 w 6829615"/>
              <a:gd name="connsiteY162" fmla="*/ 278987 h 4031170"/>
              <a:gd name="connsiteX163" fmla="*/ 2831402 w 6829615"/>
              <a:gd name="connsiteY163" fmla="*/ 278987 h 4031170"/>
              <a:gd name="connsiteX164" fmla="*/ 3219545 w 6829615"/>
              <a:gd name="connsiteY164" fmla="*/ 815435 h 4031170"/>
              <a:gd name="connsiteX165" fmla="*/ 3219069 w 6829615"/>
              <a:gd name="connsiteY165" fmla="*/ 1140905 h 4031170"/>
              <a:gd name="connsiteX166" fmla="*/ 3378041 w 6829615"/>
              <a:gd name="connsiteY166" fmla="*/ 1414082 h 4031170"/>
              <a:gd name="connsiteX167" fmla="*/ 4152138 w 6829615"/>
              <a:gd name="connsiteY167" fmla="*/ 1414082 h 4031170"/>
              <a:gd name="connsiteX168" fmla="*/ 3689318 w 6829615"/>
              <a:gd name="connsiteY168" fmla="*/ 2223326 h 4031170"/>
              <a:gd name="connsiteX169" fmla="*/ 3462719 w 6829615"/>
              <a:gd name="connsiteY169" fmla="*/ 2220944 h 4031170"/>
              <a:gd name="connsiteX170" fmla="*/ 3312128 w 6829615"/>
              <a:gd name="connsiteY170" fmla="*/ 2458498 h 4031170"/>
              <a:gd name="connsiteX171" fmla="*/ 3312128 w 6829615"/>
              <a:gd name="connsiteY171" fmla="*/ 2864263 h 4031170"/>
              <a:gd name="connsiteX172" fmla="*/ 2926175 w 6829615"/>
              <a:gd name="connsiteY172" fmla="*/ 3469386 h 4031170"/>
              <a:gd name="connsiteX173" fmla="*/ 2926175 w 6829615"/>
              <a:gd name="connsiteY173" fmla="*/ 3685604 h 4031170"/>
              <a:gd name="connsiteX174" fmla="*/ 2718340 w 6829615"/>
              <a:gd name="connsiteY174" fmla="*/ 4031171 h 403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829615" h="4031170">
                <a:moveTo>
                  <a:pt x="2718340" y="4031171"/>
                </a:moveTo>
                <a:lnTo>
                  <a:pt x="2288381" y="4028504"/>
                </a:lnTo>
                <a:lnTo>
                  <a:pt x="1978724" y="3663887"/>
                </a:lnTo>
                <a:lnTo>
                  <a:pt x="1978724" y="3314129"/>
                </a:lnTo>
                <a:lnTo>
                  <a:pt x="1742980" y="2885599"/>
                </a:lnTo>
                <a:lnTo>
                  <a:pt x="1743742" y="2627662"/>
                </a:lnTo>
                <a:lnTo>
                  <a:pt x="1603534" y="2383631"/>
                </a:lnTo>
                <a:lnTo>
                  <a:pt x="1603534" y="1988344"/>
                </a:lnTo>
                <a:lnTo>
                  <a:pt x="1563624" y="1916906"/>
                </a:lnTo>
                <a:lnTo>
                  <a:pt x="1009840" y="1916906"/>
                </a:lnTo>
                <a:lnTo>
                  <a:pt x="947833" y="2024443"/>
                </a:lnTo>
                <a:lnTo>
                  <a:pt x="351282" y="2024443"/>
                </a:lnTo>
                <a:lnTo>
                  <a:pt x="0" y="1478661"/>
                </a:lnTo>
                <a:lnTo>
                  <a:pt x="0" y="860965"/>
                </a:lnTo>
                <a:lnTo>
                  <a:pt x="512636" y="0"/>
                </a:lnTo>
                <a:lnTo>
                  <a:pt x="1361408" y="0"/>
                </a:lnTo>
                <a:lnTo>
                  <a:pt x="1537526" y="290417"/>
                </a:lnTo>
                <a:lnTo>
                  <a:pt x="1638967" y="289751"/>
                </a:lnTo>
                <a:lnTo>
                  <a:pt x="1798130" y="0"/>
                </a:lnTo>
                <a:lnTo>
                  <a:pt x="6829616" y="0"/>
                </a:lnTo>
                <a:lnTo>
                  <a:pt x="6829616" y="161925"/>
                </a:lnTo>
                <a:lnTo>
                  <a:pt x="1893951" y="161925"/>
                </a:lnTo>
                <a:lnTo>
                  <a:pt x="1735169" y="451104"/>
                </a:lnTo>
                <a:lnTo>
                  <a:pt x="1446752" y="452914"/>
                </a:lnTo>
                <a:lnTo>
                  <a:pt x="1270254" y="161925"/>
                </a:lnTo>
                <a:lnTo>
                  <a:pt x="604647" y="161925"/>
                </a:lnTo>
                <a:lnTo>
                  <a:pt x="161925" y="905447"/>
                </a:lnTo>
                <a:lnTo>
                  <a:pt x="161925" y="1431036"/>
                </a:lnTo>
                <a:lnTo>
                  <a:pt x="439674" y="1862518"/>
                </a:lnTo>
                <a:lnTo>
                  <a:pt x="854297" y="1862518"/>
                </a:lnTo>
                <a:lnTo>
                  <a:pt x="916305" y="1754981"/>
                </a:lnTo>
                <a:lnTo>
                  <a:pt x="1658684" y="1754981"/>
                </a:lnTo>
                <a:lnTo>
                  <a:pt x="1765459" y="1946148"/>
                </a:lnTo>
                <a:lnTo>
                  <a:pt x="1765459" y="2340388"/>
                </a:lnTo>
                <a:lnTo>
                  <a:pt x="1905762" y="2584704"/>
                </a:lnTo>
                <a:lnTo>
                  <a:pt x="1905000" y="2844260"/>
                </a:lnTo>
                <a:lnTo>
                  <a:pt x="2140649" y="3272504"/>
                </a:lnTo>
                <a:lnTo>
                  <a:pt x="2140649" y="3604451"/>
                </a:lnTo>
                <a:lnTo>
                  <a:pt x="2363724" y="3867055"/>
                </a:lnTo>
                <a:lnTo>
                  <a:pt x="2627090" y="3868674"/>
                </a:lnTo>
                <a:lnTo>
                  <a:pt x="2764250" y="3640646"/>
                </a:lnTo>
                <a:lnTo>
                  <a:pt x="2764250" y="3422047"/>
                </a:lnTo>
                <a:lnTo>
                  <a:pt x="3150203" y="2817019"/>
                </a:lnTo>
                <a:lnTo>
                  <a:pt x="3150203" y="2411444"/>
                </a:lnTo>
                <a:lnTo>
                  <a:pt x="3374231" y="2058067"/>
                </a:lnTo>
                <a:lnTo>
                  <a:pt x="3595973" y="2060448"/>
                </a:lnTo>
                <a:lnTo>
                  <a:pt x="3872960" y="1576007"/>
                </a:lnTo>
                <a:lnTo>
                  <a:pt x="3284982" y="1576007"/>
                </a:lnTo>
                <a:lnTo>
                  <a:pt x="3057049" y="1184529"/>
                </a:lnTo>
                <a:lnTo>
                  <a:pt x="3057525" y="867728"/>
                </a:lnTo>
                <a:lnTo>
                  <a:pt x="2748724" y="440912"/>
                </a:lnTo>
                <a:lnTo>
                  <a:pt x="2058638" y="440912"/>
                </a:lnTo>
                <a:lnTo>
                  <a:pt x="1873853" y="778097"/>
                </a:lnTo>
                <a:lnTo>
                  <a:pt x="1305116" y="778097"/>
                </a:lnTo>
                <a:lnTo>
                  <a:pt x="1102233" y="431387"/>
                </a:lnTo>
                <a:lnTo>
                  <a:pt x="739426" y="431387"/>
                </a:lnTo>
                <a:lnTo>
                  <a:pt x="421196" y="995077"/>
                </a:lnTo>
                <a:lnTo>
                  <a:pt x="428435" y="1339787"/>
                </a:lnTo>
                <a:lnTo>
                  <a:pt x="598075" y="1584389"/>
                </a:lnTo>
                <a:lnTo>
                  <a:pt x="720471" y="1584389"/>
                </a:lnTo>
                <a:lnTo>
                  <a:pt x="823817" y="1449229"/>
                </a:lnTo>
                <a:lnTo>
                  <a:pt x="1788795" y="1449229"/>
                </a:lnTo>
                <a:lnTo>
                  <a:pt x="2030825" y="1890046"/>
                </a:lnTo>
                <a:lnTo>
                  <a:pt x="2030825" y="2294763"/>
                </a:lnTo>
                <a:lnTo>
                  <a:pt x="2171414" y="2536222"/>
                </a:lnTo>
                <a:lnTo>
                  <a:pt x="2171414" y="2782348"/>
                </a:lnTo>
                <a:lnTo>
                  <a:pt x="2424017" y="3204782"/>
                </a:lnTo>
                <a:lnTo>
                  <a:pt x="2424017" y="3455861"/>
                </a:lnTo>
                <a:lnTo>
                  <a:pt x="2493740" y="3546824"/>
                </a:lnTo>
                <a:lnTo>
                  <a:pt x="2523554" y="3497485"/>
                </a:lnTo>
                <a:lnTo>
                  <a:pt x="2523554" y="3311366"/>
                </a:lnTo>
                <a:lnTo>
                  <a:pt x="2882741" y="2736723"/>
                </a:lnTo>
                <a:lnTo>
                  <a:pt x="2885694" y="2291906"/>
                </a:lnTo>
                <a:lnTo>
                  <a:pt x="3159919" y="1831372"/>
                </a:lnTo>
                <a:lnTo>
                  <a:pt x="3448907" y="1830324"/>
                </a:lnTo>
                <a:lnTo>
                  <a:pt x="3463671" y="1805464"/>
                </a:lnTo>
                <a:lnTo>
                  <a:pt x="3139345" y="1804226"/>
                </a:lnTo>
                <a:lnTo>
                  <a:pt x="2795969" y="1241489"/>
                </a:lnTo>
                <a:lnTo>
                  <a:pt x="2806637" y="959072"/>
                </a:lnTo>
                <a:lnTo>
                  <a:pt x="2635949" y="708470"/>
                </a:lnTo>
                <a:lnTo>
                  <a:pt x="2205990" y="706184"/>
                </a:lnTo>
                <a:lnTo>
                  <a:pt x="2018062" y="1035939"/>
                </a:lnTo>
                <a:lnTo>
                  <a:pt x="1136618" y="1035939"/>
                </a:lnTo>
                <a:lnTo>
                  <a:pt x="966883" y="719423"/>
                </a:lnTo>
                <a:lnTo>
                  <a:pt x="906685" y="719423"/>
                </a:lnTo>
                <a:lnTo>
                  <a:pt x="707708" y="1096709"/>
                </a:lnTo>
                <a:lnTo>
                  <a:pt x="708946" y="1153954"/>
                </a:lnTo>
                <a:lnTo>
                  <a:pt x="2203990" y="1154811"/>
                </a:lnTo>
                <a:lnTo>
                  <a:pt x="2355342" y="858298"/>
                </a:lnTo>
                <a:lnTo>
                  <a:pt x="2559749" y="858298"/>
                </a:lnTo>
                <a:lnTo>
                  <a:pt x="2688812" y="1028414"/>
                </a:lnTo>
                <a:lnTo>
                  <a:pt x="2688812" y="1353217"/>
                </a:lnTo>
                <a:lnTo>
                  <a:pt x="3007519" y="1887664"/>
                </a:lnTo>
                <a:lnTo>
                  <a:pt x="2767394" y="2247900"/>
                </a:lnTo>
                <a:lnTo>
                  <a:pt x="2761583" y="2718149"/>
                </a:lnTo>
                <a:lnTo>
                  <a:pt x="2500313" y="3111532"/>
                </a:lnTo>
                <a:lnTo>
                  <a:pt x="2262378" y="2712149"/>
                </a:lnTo>
                <a:lnTo>
                  <a:pt x="2262378" y="2427446"/>
                </a:lnTo>
                <a:lnTo>
                  <a:pt x="2158460" y="2257139"/>
                </a:lnTo>
                <a:lnTo>
                  <a:pt x="2158460" y="1856708"/>
                </a:lnTo>
                <a:lnTo>
                  <a:pt x="1913192" y="1441323"/>
                </a:lnTo>
                <a:lnTo>
                  <a:pt x="2415635" y="1441323"/>
                </a:lnTo>
                <a:lnTo>
                  <a:pt x="2683859" y="1863090"/>
                </a:lnTo>
                <a:lnTo>
                  <a:pt x="2526887" y="2100072"/>
                </a:lnTo>
                <a:lnTo>
                  <a:pt x="2526887" y="2145125"/>
                </a:lnTo>
                <a:lnTo>
                  <a:pt x="2364962" y="2145125"/>
                </a:lnTo>
                <a:lnTo>
                  <a:pt x="2364962" y="2051399"/>
                </a:lnTo>
                <a:lnTo>
                  <a:pt x="2490788" y="1861280"/>
                </a:lnTo>
                <a:lnTo>
                  <a:pt x="2326672" y="1603248"/>
                </a:lnTo>
                <a:lnTo>
                  <a:pt x="2196846" y="1603248"/>
                </a:lnTo>
                <a:lnTo>
                  <a:pt x="2320385" y="1812417"/>
                </a:lnTo>
                <a:lnTo>
                  <a:pt x="2320385" y="2211705"/>
                </a:lnTo>
                <a:lnTo>
                  <a:pt x="2424303" y="2381917"/>
                </a:lnTo>
                <a:lnTo>
                  <a:pt x="2424303" y="2667572"/>
                </a:lnTo>
                <a:lnTo>
                  <a:pt x="2507742" y="2807684"/>
                </a:lnTo>
                <a:lnTo>
                  <a:pt x="2600325" y="2668334"/>
                </a:lnTo>
                <a:lnTo>
                  <a:pt x="2606040" y="2197894"/>
                </a:lnTo>
                <a:lnTo>
                  <a:pt x="2816066" y="1882902"/>
                </a:lnTo>
                <a:lnTo>
                  <a:pt x="2526887" y="1397794"/>
                </a:lnTo>
                <a:lnTo>
                  <a:pt x="2526887" y="1082897"/>
                </a:lnTo>
                <a:lnTo>
                  <a:pt x="2479358" y="1020223"/>
                </a:lnTo>
                <a:lnTo>
                  <a:pt x="2454497" y="1020223"/>
                </a:lnTo>
                <a:lnTo>
                  <a:pt x="2303145" y="1316831"/>
                </a:lnTo>
                <a:lnTo>
                  <a:pt x="759143" y="1315974"/>
                </a:lnTo>
                <a:lnTo>
                  <a:pt x="686562" y="1377315"/>
                </a:lnTo>
                <a:lnTo>
                  <a:pt x="602647" y="1378744"/>
                </a:lnTo>
                <a:lnTo>
                  <a:pt x="550259" y="1309402"/>
                </a:lnTo>
                <a:lnTo>
                  <a:pt x="545021" y="1058228"/>
                </a:lnTo>
                <a:lnTo>
                  <a:pt x="808958" y="557498"/>
                </a:lnTo>
                <a:lnTo>
                  <a:pt x="1063752" y="557498"/>
                </a:lnTo>
                <a:lnTo>
                  <a:pt x="1233583" y="874014"/>
                </a:lnTo>
                <a:lnTo>
                  <a:pt x="1923955" y="874014"/>
                </a:lnTo>
                <a:lnTo>
                  <a:pt x="2112264" y="543687"/>
                </a:lnTo>
                <a:lnTo>
                  <a:pt x="2721864" y="547021"/>
                </a:lnTo>
                <a:lnTo>
                  <a:pt x="2970371" y="911924"/>
                </a:lnTo>
                <a:lnTo>
                  <a:pt x="2959608" y="1198721"/>
                </a:lnTo>
                <a:lnTo>
                  <a:pt x="3230404" y="1642682"/>
                </a:lnTo>
                <a:lnTo>
                  <a:pt x="3747326" y="1644587"/>
                </a:lnTo>
                <a:lnTo>
                  <a:pt x="3541300" y="1991868"/>
                </a:lnTo>
                <a:lnTo>
                  <a:pt x="3252216" y="1993011"/>
                </a:lnTo>
                <a:lnTo>
                  <a:pt x="3047333" y="2336959"/>
                </a:lnTo>
                <a:lnTo>
                  <a:pt x="3044381" y="2783681"/>
                </a:lnTo>
                <a:lnTo>
                  <a:pt x="2685479" y="3357848"/>
                </a:lnTo>
                <a:lnTo>
                  <a:pt x="2685479" y="3542633"/>
                </a:lnTo>
                <a:lnTo>
                  <a:pt x="2572417" y="3729704"/>
                </a:lnTo>
                <a:lnTo>
                  <a:pt x="2429923" y="3729704"/>
                </a:lnTo>
                <a:lnTo>
                  <a:pt x="2262092" y="3510820"/>
                </a:lnTo>
                <a:lnTo>
                  <a:pt x="2262092" y="3249454"/>
                </a:lnTo>
                <a:lnTo>
                  <a:pt x="2009489" y="2827115"/>
                </a:lnTo>
                <a:lnTo>
                  <a:pt x="2009489" y="2579941"/>
                </a:lnTo>
                <a:lnTo>
                  <a:pt x="1868900" y="2338483"/>
                </a:lnTo>
                <a:lnTo>
                  <a:pt x="1868900" y="1931575"/>
                </a:lnTo>
                <a:lnTo>
                  <a:pt x="1692974" y="1611154"/>
                </a:lnTo>
                <a:lnTo>
                  <a:pt x="903827" y="1611154"/>
                </a:lnTo>
                <a:lnTo>
                  <a:pt x="800481" y="1746314"/>
                </a:lnTo>
                <a:lnTo>
                  <a:pt x="513398" y="1746314"/>
                </a:lnTo>
                <a:lnTo>
                  <a:pt x="267653" y="1391984"/>
                </a:lnTo>
                <a:lnTo>
                  <a:pt x="258413" y="954119"/>
                </a:lnTo>
                <a:lnTo>
                  <a:pt x="644843" y="269462"/>
                </a:lnTo>
                <a:lnTo>
                  <a:pt x="1195102" y="269462"/>
                </a:lnTo>
                <a:lnTo>
                  <a:pt x="1397984" y="616172"/>
                </a:lnTo>
                <a:lnTo>
                  <a:pt x="1777937" y="616172"/>
                </a:lnTo>
                <a:lnTo>
                  <a:pt x="1962722" y="278987"/>
                </a:lnTo>
                <a:lnTo>
                  <a:pt x="2831402" y="278987"/>
                </a:lnTo>
                <a:lnTo>
                  <a:pt x="3219545" y="815435"/>
                </a:lnTo>
                <a:lnTo>
                  <a:pt x="3219069" y="1140905"/>
                </a:lnTo>
                <a:lnTo>
                  <a:pt x="3378041" y="1414082"/>
                </a:lnTo>
                <a:lnTo>
                  <a:pt x="4152138" y="1414082"/>
                </a:lnTo>
                <a:lnTo>
                  <a:pt x="3689318" y="2223326"/>
                </a:lnTo>
                <a:lnTo>
                  <a:pt x="3462719" y="2220944"/>
                </a:lnTo>
                <a:lnTo>
                  <a:pt x="3312128" y="2458498"/>
                </a:lnTo>
                <a:lnTo>
                  <a:pt x="3312128" y="2864263"/>
                </a:lnTo>
                <a:lnTo>
                  <a:pt x="2926175" y="3469386"/>
                </a:lnTo>
                <a:lnTo>
                  <a:pt x="2926175" y="3685604"/>
                </a:lnTo>
                <a:lnTo>
                  <a:pt x="2718340" y="4031171"/>
                </a:lnTo>
                <a:close/>
              </a:path>
            </a:pathLst>
          </a:custGeom>
          <a:solidFill>
            <a:srgbClr val="7DBA0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16951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10" name="Picture 9" descr="A green train on a track&#10;&#10;Description automatically generated">
            <a:extLst>
              <a:ext uri="{FF2B5EF4-FFF2-40B4-BE49-F238E27FC236}">
                <a16:creationId xmlns:a16="http://schemas.microsoft.com/office/drawing/2014/main" id="{632EF9B6-B7F2-5B68-A22D-54C283B3FF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07122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4608551" y="1078100"/>
            <a:ext cx="5071263" cy="2585323"/>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574970" y="3952119"/>
            <a:ext cx="2810385" cy="788724"/>
          </a:xfrm>
          <a:prstGeom prst="rect">
            <a:avLst/>
          </a:prstGeom>
        </p:spPr>
        <p:txBody>
          <a:bodyPr wrap="none" tIns="144000">
            <a:spAutoFit/>
          </a:bodyPr>
          <a:lstStyle>
            <a:lvl1pPr algn="r">
              <a:defRPr sz="2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492493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3" name="Picture Placeholder 433" descr="Colourful cargo containers stacked with a worker standing">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474465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8" name="Picture 7" descr="Train tracks with train cars on each side&#10;&#10;Description automatically generated">
            <a:extLst>
              <a:ext uri="{FF2B5EF4-FFF2-40B4-BE49-F238E27FC236}">
                <a16:creationId xmlns:a16="http://schemas.microsoft.com/office/drawing/2014/main" id="{2ED9AAEA-3731-AD3D-0F78-72016945F36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271"/>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984614" y="1239087"/>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3285615" y="3772254"/>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806164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pic>
        <p:nvPicPr>
          <p:cNvPr id="4" name="Picture 3" descr="A yellow pipes on a building&#10;&#10;Description automatically generated with medium confidence">
            <a:extLst>
              <a:ext uri="{FF2B5EF4-FFF2-40B4-BE49-F238E27FC236}">
                <a16:creationId xmlns:a16="http://schemas.microsoft.com/office/drawing/2014/main" id="{9EB74ED6-8907-4B51-479C-FDD3F66E7F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0085528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2" name="Picture Placeholder 115" descr="Top view of a wooden desk with a white keyboard, drawing plan and drawing compass, and pens.">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706027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618755" y="4945338"/>
            <a:ext cx="6543458" cy="615553"/>
          </a:xfrm>
          <a:prstGeom prst="rect">
            <a:avLst/>
          </a:prstGeom>
        </p:spPr>
        <p:txBody>
          <a:bodyPr wrap="none" anchor="t">
            <a:spAutoFit/>
          </a:bodyPr>
          <a:lstStyle>
            <a:lvl1pPr>
              <a:defRPr sz="4000">
                <a:solidFill>
                  <a:schemeClr val="tx1"/>
                </a:solidFill>
              </a:defRPr>
            </a:lvl1pPr>
          </a:lstStyle>
          <a:p>
            <a:r>
              <a:rPr lang="en-GB"/>
              <a:t>Click to edit Master title style</a:t>
            </a:r>
            <a:endParaRPr lang="en-US"/>
          </a:p>
        </p:txBody>
      </p:sp>
      <p:sp>
        <p:nvSpPr>
          <p:cNvPr id="2" name="Text Placeholder 18">
            <a:extLst>
              <a:ext uri="{FF2B5EF4-FFF2-40B4-BE49-F238E27FC236}">
                <a16:creationId xmlns:a16="http://schemas.microsoft.com/office/drawing/2014/main" id="{DF6E4E97-1E5E-6DDC-51DB-51A4B672C716}"/>
              </a:ext>
            </a:extLst>
          </p:cNvPr>
          <p:cNvSpPr>
            <a:spLocks noGrp="1"/>
          </p:cNvSpPr>
          <p:nvPr>
            <p:ph type="body" sz="quarter" idx="13" hasCustomPrompt="1"/>
          </p:nvPr>
        </p:nvSpPr>
        <p:spPr>
          <a:xfrm>
            <a:off x="618757" y="5572294"/>
            <a:ext cx="5032147" cy="484025"/>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Tree>
    <p:extLst>
      <p:ext uri="{BB962C8B-B14F-4D97-AF65-F5344CB8AC3E}">
        <p14:creationId xmlns:p14="http://schemas.microsoft.com/office/powerpoint/2010/main" val="1431575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994C55-28DA-03C2-35BC-75F5D854F08B}"/>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13" name="Picture Placeholder 12">
            <a:extLst>
              <a:ext uri="{FF2B5EF4-FFF2-40B4-BE49-F238E27FC236}">
                <a16:creationId xmlns:a16="http://schemas.microsoft.com/office/drawing/2014/main" id="{BC6E6505-1432-E7D8-FDE1-5E4383D36C37}"/>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26" name="Text Placeholder 13">
            <a:extLst>
              <a:ext uri="{FF2B5EF4-FFF2-40B4-BE49-F238E27FC236}">
                <a16:creationId xmlns:a16="http://schemas.microsoft.com/office/drawing/2014/main" id="{615020BA-0B93-180E-3093-EAC3BCC73BB5}"/>
              </a:ext>
            </a:extLst>
          </p:cNvPr>
          <p:cNvSpPr>
            <a:spLocks noGrp="1"/>
          </p:cNvSpPr>
          <p:nvPr>
            <p:ph type="body" sz="quarter" idx="16" hasCustomPrompt="1"/>
          </p:nvPr>
        </p:nvSpPr>
        <p:spPr>
          <a:xfrm>
            <a:off x="283474" y="517638"/>
            <a:ext cx="5889053" cy="410136"/>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Freeform 1">
            <a:extLst>
              <a:ext uri="{FF2B5EF4-FFF2-40B4-BE49-F238E27FC236}">
                <a16:creationId xmlns:a16="http://schemas.microsoft.com/office/drawing/2014/main" id="{8CE118E7-1BAE-2BED-BA49-7E01CC506DEF}"/>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3" name="Rectangle 2">
            <a:extLst>
              <a:ext uri="{FF2B5EF4-FFF2-40B4-BE49-F238E27FC236}">
                <a16:creationId xmlns:a16="http://schemas.microsoft.com/office/drawing/2014/main" id="{72C509C7-F64D-8D3C-E43B-BAD58331BD3D}"/>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549A9D43-FF02-9C81-1CFC-D9B244C57579}"/>
              </a:ext>
            </a:extLst>
          </p:cNvPr>
          <p:cNvSpPr>
            <a:spLocks noGrp="1"/>
          </p:cNvSpPr>
          <p:nvPr>
            <p:ph type="title" hasCustomPrompt="1"/>
          </p:nvPr>
        </p:nvSpPr>
        <p:spPr>
          <a:xfrm>
            <a:off x="283474" y="152400"/>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6" name="Graphic 64">
            <a:extLst>
              <a:ext uri="{FF2B5EF4-FFF2-40B4-BE49-F238E27FC236}">
                <a16:creationId xmlns:a16="http://schemas.microsoft.com/office/drawing/2014/main" id="{410252B1-98B5-8714-70E8-11601AFBFE16}"/>
              </a:ext>
            </a:extLst>
          </p:cNvPr>
          <p:cNvSpPr/>
          <p:nvPr userDrawn="1"/>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Tree>
    <p:extLst>
      <p:ext uri="{BB962C8B-B14F-4D97-AF65-F5344CB8AC3E}">
        <p14:creationId xmlns:p14="http://schemas.microsoft.com/office/powerpoint/2010/main" val="842706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3" name="Picture 2">
            <a:extLst>
              <a:ext uri="{FF2B5EF4-FFF2-40B4-BE49-F238E27FC236}">
                <a16:creationId xmlns:a16="http://schemas.microsoft.com/office/drawing/2014/main" id="{250BD579-4CC2-EDC1-6F2E-4E4E271189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433198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A12B0-5BA2-5100-AAD4-E12E3C1737AF}"/>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Picture Placeholder 1">
            <a:extLst>
              <a:ext uri="{FF2B5EF4-FFF2-40B4-BE49-F238E27FC236}">
                <a16:creationId xmlns:a16="http://schemas.microsoft.com/office/drawing/2014/main" id="{29B7C479-2D3F-2960-139A-D5BB63A41E19}"/>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10" name="Freeform 9">
            <a:extLst>
              <a:ext uri="{FF2B5EF4-FFF2-40B4-BE49-F238E27FC236}">
                <a16:creationId xmlns:a16="http://schemas.microsoft.com/office/drawing/2014/main" id="{FD2AA106-02DD-9456-5F7D-D1D25492CD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11" name="Rectangle 10">
            <a:extLst>
              <a:ext uri="{FF2B5EF4-FFF2-40B4-BE49-F238E27FC236}">
                <a16:creationId xmlns:a16="http://schemas.microsoft.com/office/drawing/2014/main" id="{05D950A5-2828-221A-996F-175C05E4BB43}"/>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8470FF30-5A43-9A43-5905-5F595AC738D5}"/>
              </a:ext>
            </a:extLst>
          </p:cNvPr>
          <p:cNvSpPr>
            <a:spLocks noGrp="1"/>
          </p:cNvSpPr>
          <p:nvPr>
            <p:ph type="title" hasCustomPrompt="1"/>
          </p:nvPr>
        </p:nvSpPr>
        <p:spPr>
          <a:xfrm>
            <a:off x="303795" y="2844800"/>
            <a:ext cx="6212351" cy="410136"/>
          </a:xfrm>
          <a:prstGeom prst="rect">
            <a:avLst/>
          </a:prstGeom>
        </p:spPr>
        <p:txBody>
          <a:bodyPr>
            <a:noAutofit/>
          </a:bodyPr>
          <a:lstStyle>
            <a:lvl1pPr>
              <a:defRPr sz="4000"/>
            </a:lvl1pPr>
          </a:lstStyle>
          <a:p>
            <a:r>
              <a:rPr lang="en-US"/>
              <a:t>Click To Edit Custom Slide</a:t>
            </a:r>
            <a:endParaRPr lang="en-GB"/>
          </a:p>
        </p:txBody>
      </p:sp>
      <p:sp>
        <p:nvSpPr>
          <p:cNvPr id="65" name="Text Placeholder 13">
            <a:extLst>
              <a:ext uri="{FF2B5EF4-FFF2-40B4-BE49-F238E27FC236}">
                <a16:creationId xmlns:a16="http://schemas.microsoft.com/office/drawing/2014/main" id="{0A8EDC15-9113-2840-B13A-8731DFA92A06}"/>
              </a:ext>
            </a:extLst>
          </p:cNvPr>
          <p:cNvSpPr>
            <a:spLocks noGrp="1"/>
          </p:cNvSpPr>
          <p:nvPr>
            <p:ph type="body" sz="quarter" idx="16" hasCustomPrompt="1"/>
          </p:nvPr>
        </p:nvSpPr>
        <p:spPr>
          <a:xfrm>
            <a:off x="303795" y="3548530"/>
            <a:ext cx="5889053" cy="410136"/>
          </a:xfrm>
          <a:prstGeom prst="rect">
            <a:avLst/>
          </a:prstGeom>
        </p:spPr>
        <p:txBody>
          <a:bodyPr wrap="none"/>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932193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93634" y="528118"/>
            <a:ext cx="5907785" cy="352276"/>
          </a:xfrm>
          <a:prstGeom prst="rect">
            <a:avLst/>
          </a:prstGeom>
        </p:spPr>
        <p:txBody>
          <a:bodyPr wrap="square">
            <a:spAutoFit/>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ext Placeholder 4">
            <a:extLst>
              <a:ext uri="{FF2B5EF4-FFF2-40B4-BE49-F238E27FC236}">
                <a16:creationId xmlns:a16="http://schemas.microsoft.com/office/drawing/2014/main" id="{EF0BAC52-79D1-6BFD-F36B-C7F59E7AB7A6}"/>
              </a:ext>
            </a:extLst>
          </p:cNvPr>
          <p:cNvSpPr>
            <a:spLocks noGrp="1"/>
          </p:cNvSpPr>
          <p:nvPr>
            <p:ph type="body" sz="quarter" idx="17" hasCustomPrompt="1"/>
          </p:nvPr>
        </p:nvSpPr>
        <p:spPr>
          <a:xfrm>
            <a:off x="618755" y="1778000"/>
            <a:ext cx="42037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3" name="Title 1">
            <a:extLst>
              <a:ext uri="{FF2B5EF4-FFF2-40B4-BE49-F238E27FC236}">
                <a16:creationId xmlns:a16="http://schemas.microsoft.com/office/drawing/2014/main" id="{3E1EFCF2-014A-C6FC-8AA7-CCC868BA8A60}"/>
              </a:ext>
            </a:extLst>
          </p:cNvPr>
          <p:cNvSpPr>
            <a:spLocks noGrp="1"/>
          </p:cNvSpPr>
          <p:nvPr>
            <p:ph type="title" hasCustomPrompt="1"/>
          </p:nvPr>
        </p:nvSpPr>
        <p:spPr>
          <a:xfrm>
            <a:off x="283474" y="158786"/>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18652397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83475" y="845445"/>
            <a:ext cx="10079724" cy="352276"/>
          </a:xfrm>
          <a:prstGeom prst="rect">
            <a:avLst/>
          </a:prstGeom>
        </p:spPr>
        <p:txBody>
          <a:bodyPr wrap="square">
            <a:spAutoFit/>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5" name="Text Placeholder 4">
            <a:extLst>
              <a:ext uri="{FF2B5EF4-FFF2-40B4-BE49-F238E27FC236}">
                <a16:creationId xmlns:a16="http://schemas.microsoft.com/office/drawing/2014/main" id="{481F9625-3BD0-8CEF-BB6E-C2D380C4041F}"/>
              </a:ext>
            </a:extLst>
          </p:cNvPr>
          <p:cNvSpPr>
            <a:spLocks noGrp="1"/>
          </p:cNvSpPr>
          <p:nvPr>
            <p:ph type="body" sz="quarter" idx="17" hasCustomPrompt="1"/>
          </p:nvPr>
        </p:nvSpPr>
        <p:spPr>
          <a:xfrm>
            <a:off x="283474" y="1778000"/>
            <a:ext cx="36720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6" name="Text Placeholder 4">
            <a:extLst>
              <a:ext uri="{FF2B5EF4-FFF2-40B4-BE49-F238E27FC236}">
                <a16:creationId xmlns:a16="http://schemas.microsoft.com/office/drawing/2014/main" id="{5CFE821C-A126-325A-A5F7-2E8FCBEC6AC0}"/>
              </a:ext>
            </a:extLst>
          </p:cNvPr>
          <p:cNvSpPr>
            <a:spLocks noGrp="1"/>
          </p:cNvSpPr>
          <p:nvPr>
            <p:ph type="body" sz="quarter" idx="18" hasCustomPrompt="1"/>
          </p:nvPr>
        </p:nvSpPr>
        <p:spPr>
          <a:xfrm>
            <a:off x="4260000"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7" name="Text Placeholder 4">
            <a:extLst>
              <a:ext uri="{FF2B5EF4-FFF2-40B4-BE49-F238E27FC236}">
                <a16:creationId xmlns:a16="http://schemas.microsoft.com/office/drawing/2014/main" id="{177C89CF-65C0-65A1-9053-1E5547FD1A35}"/>
              </a:ext>
            </a:extLst>
          </p:cNvPr>
          <p:cNvSpPr>
            <a:spLocks noGrp="1"/>
          </p:cNvSpPr>
          <p:nvPr>
            <p:ph type="body" sz="quarter" idx="19" hasCustomPrompt="1"/>
          </p:nvPr>
        </p:nvSpPr>
        <p:spPr>
          <a:xfrm>
            <a:off x="8236526"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8" name="Title 1">
            <a:extLst>
              <a:ext uri="{FF2B5EF4-FFF2-40B4-BE49-F238E27FC236}">
                <a16:creationId xmlns:a16="http://schemas.microsoft.com/office/drawing/2014/main" id="{F10E32AF-ABB5-810B-6647-AA7A03E11C8C}"/>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3961270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E057FC0-0CF3-598B-7894-CC63D03D9B7D}"/>
              </a:ext>
            </a:extLst>
          </p:cNvPr>
          <p:cNvSpPr>
            <a:spLocks noGrp="1"/>
          </p:cNvSpPr>
          <p:nvPr>
            <p:ph type="pic" sz="quarter" idx="15"/>
          </p:nvPr>
        </p:nvSpPr>
        <p:spPr>
          <a:xfrm>
            <a:off x="4610100" y="1777883"/>
            <a:ext cx="7581900" cy="3902075"/>
          </a:xfrm>
          <a:prstGeom prst="rect">
            <a:avLst/>
          </a:prstGeom>
          <a:pattFill prst="diagBrick">
            <a:fgClr>
              <a:schemeClr val="tx2">
                <a:lumMod val="20000"/>
                <a:lumOff val="80000"/>
              </a:schemeClr>
            </a:fgClr>
            <a:bgClr>
              <a:schemeClr val="bg1"/>
            </a:bgClr>
          </a:pattFill>
        </p:spPr>
        <p:txBody>
          <a:bodyPr/>
          <a:lstStyle/>
          <a:p>
            <a:endParaRPr lang="en-US"/>
          </a:p>
        </p:txBody>
      </p:sp>
      <p:sp>
        <p:nvSpPr>
          <p:cNvPr id="5" name="Subtitle 2">
            <a:extLst>
              <a:ext uri="{FF2B5EF4-FFF2-40B4-BE49-F238E27FC236}">
                <a16:creationId xmlns:a16="http://schemas.microsoft.com/office/drawing/2014/main" id="{51CA1FCD-EF11-F77D-A3FA-03915A1E7585}"/>
              </a:ext>
            </a:extLst>
          </p:cNvPr>
          <p:cNvSpPr>
            <a:spLocks noGrp="1"/>
          </p:cNvSpPr>
          <p:nvPr>
            <p:ph type="subTitle" idx="1" hasCustomPrompt="1"/>
          </p:nvPr>
        </p:nvSpPr>
        <p:spPr>
          <a:xfrm>
            <a:off x="297951" y="2466814"/>
            <a:ext cx="4139578" cy="3213144"/>
          </a:xfrm>
          <a:prstGeom prst="rect">
            <a:avLst/>
          </a:prstGeom>
        </p:spPr>
        <p:txBody>
          <a:bodyPr/>
          <a:lstStyle>
            <a:lvl1pPr marL="7521" marR="361381" indent="-189904" algn="l">
              <a:lnSpc>
                <a:spcPct val="100000"/>
              </a:lnSpc>
              <a:spcBef>
                <a:spcPts val="56"/>
              </a:spcBef>
              <a:buNone/>
              <a:defRPr sz="16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1800"/>
              <a:t>Normal text here and here and here and here</a:t>
            </a:r>
            <a:endParaRPr lang="en-GB" sz="2400"/>
          </a:p>
        </p:txBody>
      </p:sp>
      <p:sp>
        <p:nvSpPr>
          <p:cNvPr id="17" name="Text Placeholder 13">
            <a:extLst>
              <a:ext uri="{FF2B5EF4-FFF2-40B4-BE49-F238E27FC236}">
                <a16:creationId xmlns:a16="http://schemas.microsoft.com/office/drawing/2014/main" id="{77ADA2A2-B019-3E85-7EB4-24AC52AC21F0}"/>
              </a:ext>
            </a:extLst>
          </p:cNvPr>
          <p:cNvSpPr>
            <a:spLocks noGrp="1"/>
          </p:cNvSpPr>
          <p:nvPr>
            <p:ph type="body" sz="quarter" idx="16" hasCustomPrompt="1"/>
          </p:nvPr>
        </p:nvSpPr>
        <p:spPr>
          <a:xfrm>
            <a:off x="287792" y="1776016"/>
            <a:ext cx="4139578" cy="690797"/>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itle 1">
            <a:extLst>
              <a:ext uri="{FF2B5EF4-FFF2-40B4-BE49-F238E27FC236}">
                <a16:creationId xmlns:a16="http://schemas.microsoft.com/office/drawing/2014/main" id="{FBCE2CF7-1553-356D-C0BE-FEE5FC33778B}"/>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1262242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a:xfrm>
            <a:off x="641436" y="1061440"/>
            <a:ext cx="10822684" cy="430887"/>
          </a:xfrm>
          <a:prstGeom prst="rect">
            <a:avLst/>
          </a:prstGeom>
        </p:spPr>
        <p:txBody>
          <a:bodyPr wrap="square">
            <a:spAutoFit/>
          </a:bodyPr>
          <a:lstStyle>
            <a:lvl1pPr algn="ctr">
              <a:defRPr/>
            </a:lvl1pPr>
          </a:lstStyle>
          <a:p>
            <a:r>
              <a:rPr lang="en-US"/>
              <a:t>Click To Edit Custom Slide</a:t>
            </a:r>
            <a:endParaRPr lang="en-GB"/>
          </a:p>
        </p:txBody>
      </p:sp>
      <p:sp>
        <p:nvSpPr>
          <p:cNvPr id="4" name="Subtitle 2">
            <a:extLst>
              <a:ext uri="{FF2B5EF4-FFF2-40B4-BE49-F238E27FC236}">
                <a16:creationId xmlns:a16="http://schemas.microsoft.com/office/drawing/2014/main" id="{BC6647BB-83A6-68CE-A0DA-BA6CBD6AE757}"/>
              </a:ext>
            </a:extLst>
          </p:cNvPr>
          <p:cNvSpPr>
            <a:spLocks noGrp="1"/>
          </p:cNvSpPr>
          <p:nvPr>
            <p:ph type="subTitle" idx="1" hasCustomPrompt="1"/>
          </p:nvPr>
        </p:nvSpPr>
        <p:spPr>
          <a:xfrm>
            <a:off x="641435" y="2112087"/>
            <a:ext cx="10822684" cy="2361671"/>
          </a:xfrm>
          <a:prstGeom prst="rect">
            <a:avLst/>
          </a:prstGeom>
        </p:spPr>
        <p:txBody>
          <a:bodyPr/>
          <a:lstStyle>
            <a:lvl1pPr marL="7521" marR="361381" indent="-189904" algn="ctr">
              <a:lnSpc>
                <a:spcPct val="165300"/>
              </a:lnSpc>
              <a:spcBef>
                <a:spcPts val="56"/>
              </a:spcBef>
              <a:buNone/>
              <a:defRPr sz="20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 sed diam </a:t>
            </a:r>
            <a:r>
              <a:rPr lang="en-US" sz="2400" err="1"/>
              <a:t>nonummy</a:t>
            </a:r>
            <a:r>
              <a:rPr lang="en-US" sz="2400"/>
              <a:t> </a:t>
            </a:r>
            <a:r>
              <a:rPr lang="en-US" sz="2400" err="1"/>
              <a:t>nibh</a:t>
            </a:r>
            <a:r>
              <a:rPr lang="en-US" sz="2400"/>
              <a:t> </a:t>
            </a:r>
            <a:r>
              <a:rPr lang="en-US" sz="2400" err="1"/>
              <a:t>euismod</a:t>
            </a:r>
            <a:r>
              <a:rPr lang="en-US" sz="2400"/>
              <a:t> </a:t>
            </a:r>
            <a:r>
              <a:rPr lang="en-US" sz="2400" err="1"/>
              <a:t>tincidunt</a:t>
            </a:r>
            <a:r>
              <a:rPr lang="en-US" sz="2400"/>
              <a:t> </a:t>
            </a:r>
            <a:r>
              <a:rPr lang="en-US" sz="2400" err="1"/>
              <a:t>ut</a:t>
            </a:r>
            <a:r>
              <a:rPr lang="en-US" sz="2400"/>
              <a:t> </a:t>
            </a:r>
            <a:r>
              <a:rPr lang="en-US" sz="2400" err="1"/>
              <a:t>laoreet</a:t>
            </a:r>
            <a:r>
              <a:rPr lang="en-US" sz="2400"/>
              <a:t> dolore magna </a:t>
            </a:r>
            <a:r>
              <a:rPr lang="en-US" sz="2400" err="1"/>
              <a:t>aliquam</a:t>
            </a:r>
            <a:r>
              <a:rPr lang="en-US" sz="2400"/>
              <a:t> </a:t>
            </a:r>
            <a:r>
              <a:rPr lang="en-US" sz="2400" err="1"/>
              <a:t>erat</a:t>
            </a:r>
            <a:r>
              <a:rPr lang="en-US" sz="2400"/>
              <a:t> </a:t>
            </a:r>
            <a:r>
              <a:rPr lang="en-US" sz="2400" err="1"/>
              <a:t>volutpat</a:t>
            </a:r>
            <a:r>
              <a:rPr lang="en-US" sz="2400"/>
              <a:t>. Ut </a:t>
            </a:r>
            <a:r>
              <a:rPr lang="en-US" sz="2400" err="1"/>
              <a:t>wisi</a:t>
            </a:r>
            <a:r>
              <a:rPr lang="en-US" sz="2400"/>
              <a:t> </a:t>
            </a:r>
            <a:r>
              <a:rPr lang="en-US" sz="2400" err="1"/>
              <a:t>enim</a:t>
            </a:r>
            <a:r>
              <a:rPr lang="en-US" sz="2400"/>
              <a:t> ad minim </a:t>
            </a:r>
            <a:r>
              <a:rPr lang="en-US" sz="2400" err="1"/>
              <a:t>veniam</a:t>
            </a:r>
            <a:r>
              <a:rPr lang="en-US" sz="2400"/>
              <a:t>, </a:t>
            </a:r>
            <a:r>
              <a:rPr lang="en-US" sz="2400" err="1"/>
              <a:t>quis</a:t>
            </a:r>
            <a:r>
              <a:rPr lang="en-US" sz="2400"/>
              <a:t> </a:t>
            </a:r>
            <a:r>
              <a:rPr lang="en-US" sz="2400" err="1"/>
              <a:t>nostrud</a:t>
            </a:r>
            <a:r>
              <a:rPr lang="en-US" sz="2400"/>
              <a:t> </a:t>
            </a:r>
            <a:r>
              <a:rPr lang="en-US" sz="2400" err="1"/>
              <a:t>exerci</a:t>
            </a:r>
            <a:r>
              <a:rPr lang="en-US" sz="2400"/>
              <a:t> </a:t>
            </a:r>
            <a:r>
              <a:rPr lang="en-US" sz="2400" err="1"/>
              <a:t>tation</a:t>
            </a:r>
            <a:r>
              <a:rPr lang="en-US" sz="2400"/>
              <a:t> </a:t>
            </a:r>
            <a:r>
              <a:rPr lang="en-US" sz="2400" err="1"/>
              <a:t>ullamcorper</a:t>
            </a:r>
            <a:r>
              <a:rPr lang="en-US" sz="2400"/>
              <a:t> </a:t>
            </a:r>
            <a:r>
              <a:rPr lang="en-US" sz="2400" err="1"/>
              <a:t>suscipit</a:t>
            </a:r>
            <a:r>
              <a:rPr lang="en-US" sz="2400"/>
              <a:t> </a:t>
            </a:r>
            <a:r>
              <a:rPr lang="en-US" sz="2400" err="1"/>
              <a:t>lobortis</a:t>
            </a:r>
            <a:r>
              <a:rPr lang="en-US" sz="2400"/>
              <a:t> </a:t>
            </a:r>
            <a:r>
              <a:rPr lang="en-US" sz="2400" err="1"/>
              <a:t>nisl</a:t>
            </a:r>
            <a:r>
              <a:rPr lang="en-US" sz="2400"/>
              <a:t> </a:t>
            </a:r>
            <a:r>
              <a:rPr lang="en-US" sz="2400" err="1"/>
              <a:t>ut</a:t>
            </a:r>
            <a:r>
              <a:rPr lang="en-US" sz="2400"/>
              <a:t> </a:t>
            </a:r>
            <a:r>
              <a:rPr lang="en-US" sz="2400" err="1"/>
              <a:t>aliquip</a:t>
            </a:r>
            <a:r>
              <a:rPr lang="en-US" sz="2400"/>
              <a:t> ex </a:t>
            </a:r>
            <a:r>
              <a:rPr lang="en-US" sz="2400" err="1"/>
              <a:t>ea</a:t>
            </a:r>
            <a:r>
              <a:rPr lang="en-US" sz="2400"/>
              <a:t> </a:t>
            </a:r>
            <a:r>
              <a:rPr lang="en-US" sz="2400" err="1"/>
              <a:t>commodo</a:t>
            </a:r>
            <a:r>
              <a:rPr lang="en-US" sz="2400"/>
              <a:t> </a:t>
            </a:r>
            <a:r>
              <a:rPr lang="en-US" sz="2400" err="1"/>
              <a:t>consequat</a:t>
            </a:r>
            <a:r>
              <a:rPr lang="en-US" sz="2400"/>
              <a:t>.</a:t>
            </a:r>
          </a:p>
        </p:txBody>
      </p:sp>
      <p:sp>
        <p:nvSpPr>
          <p:cNvPr id="5" name="Text Placeholder 7">
            <a:extLst>
              <a:ext uri="{FF2B5EF4-FFF2-40B4-BE49-F238E27FC236}">
                <a16:creationId xmlns:a16="http://schemas.microsoft.com/office/drawing/2014/main" id="{CBA122D4-C660-4B51-E621-0749C8299F41}"/>
              </a:ext>
            </a:extLst>
          </p:cNvPr>
          <p:cNvSpPr>
            <a:spLocks noGrp="1"/>
          </p:cNvSpPr>
          <p:nvPr>
            <p:ph type="body" sz="quarter" idx="11" hasCustomPrompt="1"/>
          </p:nvPr>
        </p:nvSpPr>
        <p:spPr>
          <a:xfrm>
            <a:off x="4996657" y="4689172"/>
            <a:ext cx="1763624" cy="238527"/>
          </a:xfrm>
          <a:prstGeom prst="rect">
            <a:avLst/>
          </a:prstGeom>
          <a:solidFill>
            <a:schemeClr val="bg1"/>
          </a:solidFill>
        </p:spPr>
        <p:txBody>
          <a:bodyPr wrap="none">
            <a:spAutoFit/>
          </a:bodyPr>
          <a:lstStyle>
            <a:lvl1pPr>
              <a:defRPr sz="900" b="0" i="1">
                <a:solidFill>
                  <a:srgbClr val="66594C"/>
                </a:solidFill>
                <a:latin typeface="Apex New Medium Italic" panose="02010600040501010103" pitchFamily="2" charset="77"/>
                <a:ea typeface="Apex New Medium Italic" panose="02010600040501010103" pitchFamily="2" charset="77"/>
              </a:defRPr>
            </a:lvl1pPr>
          </a:lstStyle>
          <a:p>
            <a:pPr lvl="0"/>
            <a:r>
              <a:rPr lang="en-GB"/>
              <a:t>Click to edit master text styles.  </a:t>
            </a:r>
          </a:p>
        </p:txBody>
      </p:sp>
    </p:spTree>
    <p:extLst>
      <p:ext uri="{BB962C8B-B14F-4D97-AF65-F5344CB8AC3E}">
        <p14:creationId xmlns:p14="http://schemas.microsoft.com/office/powerpoint/2010/main" val="35195071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E62448-174A-A466-FFFC-726AD162454F}"/>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10" name="Text Placeholder 13">
            <a:extLst>
              <a:ext uri="{FF2B5EF4-FFF2-40B4-BE49-F238E27FC236}">
                <a16:creationId xmlns:a16="http://schemas.microsoft.com/office/drawing/2014/main" id="{7820E3CC-DF6C-09AC-D76A-4F15CB3254AD}"/>
              </a:ext>
            </a:extLst>
          </p:cNvPr>
          <p:cNvSpPr>
            <a:spLocks noGrp="1"/>
          </p:cNvSpPr>
          <p:nvPr>
            <p:ph type="body" sz="quarter" idx="16" hasCustomPrompt="1"/>
          </p:nvPr>
        </p:nvSpPr>
        <p:spPr>
          <a:xfrm>
            <a:off x="283475" y="831283"/>
            <a:ext cx="5889053" cy="410136"/>
          </a:xfrm>
          <a:prstGeom prst="rect">
            <a:avLst/>
          </a:prstGeom>
        </p:spPr>
        <p:txBody>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10616551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5346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Freeform 1">
            <a:extLst>
              <a:ext uri="{FF2B5EF4-FFF2-40B4-BE49-F238E27FC236}">
                <a16:creationId xmlns:a16="http://schemas.microsoft.com/office/drawing/2014/main" id="{9356F0B1-A2E8-1558-F23B-6FD74C52E4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4" name="Rectangle 3">
            <a:extLst>
              <a:ext uri="{FF2B5EF4-FFF2-40B4-BE49-F238E27FC236}">
                <a16:creationId xmlns:a16="http://schemas.microsoft.com/office/drawing/2014/main" id="{F1325288-7D19-894A-52D8-9A820BF0B847}"/>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Tree>
    <p:extLst>
      <p:ext uri="{BB962C8B-B14F-4D97-AF65-F5344CB8AC3E}">
        <p14:creationId xmlns:p14="http://schemas.microsoft.com/office/powerpoint/2010/main" val="2019642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0" y="0"/>
            <a:ext cx="12192000" cy="603754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2928215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 CONTENTS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513726504"/>
              </p:ext>
            </p:ext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8A4AD69-0303-4036-A593-41BFCC83BF37}"/>
              </a:ext>
            </a:extLst>
          </p:cNvPr>
          <p:cNvSpPr>
            <a:spLocks noGrp="1"/>
          </p:cNvSpPr>
          <p:nvPr>
            <p:ph type="title" hasCustomPrompt="1"/>
          </p:nvPr>
        </p:nvSpPr>
        <p:spPr>
          <a:xfrm>
            <a:off x="1680967" y="1139930"/>
            <a:ext cx="9291310" cy="720105"/>
          </a:xfrm>
        </p:spPr>
        <p:txBody>
          <a:bodyPr/>
          <a:lstStyle>
            <a:lvl1pPr>
              <a:defRPr sz="2800" b="1">
                <a:solidFill>
                  <a:schemeClr val="tx1">
                    <a:lumMod val="50000"/>
                    <a:lumOff val="50000"/>
                  </a:schemeClr>
                </a:solidFill>
              </a:defRPr>
            </a:lvl1pPr>
          </a:lstStyle>
          <a:p>
            <a:r>
              <a:rPr lang="en-US" dirty="0"/>
              <a:t>CLICK TO EDIT CONTENTS SLIDE</a:t>
            </a:r>
            <a:endParaRPr lang="en-ZA" dirty="0"/>
          </a:p>
        </p:txBody>
      </p:sp>
      <p:sp>
        <p:nvSpPr>
          <p:cNvPr id="10" name="object 4">
            <a:extLst>
              <a:ext uri="{FF2B5EF4-FFF2-40B4-BE49-F238E27FC236}">
                <a16:creationId xmlns:a16="http://schemas.microsoft.com/office/drawing/2014/main" id="{F3ED165E-15A5-4F29-AF76-14A0F953C677}"/>
              </a:ext>
            </a:extLst>
          </p:cNvPr>
          <p:cNvSpPr/>
          <p:nvPr userDrawn="1"/>
        </p:nvSpPr>
        <p:spPr>
          <a:xfrm>
            <a:off x="936478" y="765665"/>
            <a:ext cx="848742" cy="1468636"/>
          </a:xfrm>
          <a:custGeom>
            <a:avLst/>
            <a:gdLst/>
            <a:ahLst/>
            <a:cxnLst/>
            <a:rect l="l" t="t" r="r" b="b"/>
            <a:pathLst>
              <a:path w="1399539" h="2421890">
                <a:moveTo>
                  <a:pt x="0" y="2421811"/>
                </a:moveTo>
                <a:lnTo>
                  <a:pt x="1399287" y="0"/>
                </a:lnTo>
              </a:path>
            </a:pathLst>
          </a:custGeom>
          <a:ln w="38679">
            <a:solidFill>
              <a:srgbClr val="E73023"/>
            </a:solidFill>
          </a:ln>
        </p:spPr>
        <p:txBody>
          <a:bodyPr wrap="square" lIns="0" tIns="0" rIns="0" bIns="0" rtlCol="0"/>
          <a:lstStyle/>
          <a:p>
            <a:endParaRPr sz="637" b="0" i="0" dirty="0">
              <a:latin typeface="Tahoma Regular"/>
            </a:endParaRPr>
          </a:p>
        </p:txBody>
      </p:sp>
      <p:sp>
        <p:nvSpPr>
          <p:cNvPr id="13" name="Subtitle 2">
            <a:extLst>
              <a:ext uri="{FF2B5EF4-FFF2-40B4-BE49-F238E27FC236}">
                <a16:creationId xmlns:a16="http://schemas.microsoft.com/office/drawing/2014/main" id="{77C17B77-4A96-405B-A248-B1C8752AF3B0}"/>
              </a:ext>
            </a:extLst>
          </p:cNvPr>
          <p:cNvSpPr>
            <a:spLocks noGrp="1"/>
          </p:cNvSpPr>
          <p:nvPr>
            <p:ph type="subTitle" idx="1" hasCustomPrompt="1"/>
          </p:nvPr>
        </p:nvSpPr>
        <p:spPr>
          <a:xfrm>
            <a:off x="1680966" y="2085874"/>
            <a:ext cx="2967233" cy="3902732"/>
          </a:xfrm>
          <a:prstGeom prst="rect">
            <a:avLst/>
          </a:prstGeom>
        </p:spPr>
        <p:txBody>
          <a:bodyPr/>
          <a:lstStyle>
            <a:lvl1pPr marL="7521" marR="361381" indent="-189904" algn="l">
              <a:lnSpc>
                <a:spcPct val="165300"/>
              </a:lnSpc>
              <a:spcBef>
                <a:spcPts val="56"/>
              </a:spcBef>
              <a:buNone/>
              <a:defRPr sz="170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solidFill>
                  <a:schemeClr val="accent5"/>
                </a:solidFill>
              </a:rPr>
              <a:t>Section heading here</a:t>
            </a:r>
          </a:p>
          <a:p>
            <a:r>
              <a:rPr lang="en-GB" sz="1600" dirty="0"/>
              <a:t>Normal text here and here and here and here</a:t>
            </a:r>
            <a:endParaRPr lang="en-GB" sz="2000" dirty="0"/>
          </a:p>
          <a:p>
            <a:pPr marL="197049" marR="3008" indent="-189904">
              <a:lnSpc>
                <a:spcPct val="100600"/>
              </a:lnSpc>
              <a:spcBef>
                <a:spcPts val="56"/>
              </a:spcBef>
            </a:pPr>
            <a:endParaRPr lang="en-GB" sz="16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object 8">
            <a:extLst>
              <a:ext uri="{FF2B5EF4-FFF2-40B4-BE49-F238E27FC236}">
                <a16:creationId xmlns:a16="http://schemas.microsoft.com/office/drawing/2014/main" id="{558145CC-D3BC-4C88-AA7C-565A0C5BCABE}"/>
              </a:ext>
            </a:extLst>
          </p:cNvPr>
          <p:cNvSpPr/>
          <p:nvPr userDrawn="1"/>
        </p:nvSpPr>
        <p:spPr>
          <a:xfrm>
            <a:off x="8189297" y="4958505"/>
            <a:ext cx="3821367" cy="151913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637" b="0" i="0" dirty="0">
              <a:latin typeface="Tahoma Regular"/>
            </a:endParaRPr>
          </a:p>
        </p:txBody>
      </p:sp>
      <p:pic>
        <p:nvPicPr>
          <p:cNvPr id="12" name="Picture 11">
            <a:extLst>
              <a:ext uri="{FF2B5EF4-FFF2-40B4-BE49-F238E27FC236}">
                <a16:creationId xmlns:a16="http://schemas.microsoft.com/office/drawing/2014/main" id="{70BB016E-539B-4F7E-9E4A-780487E1CEF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408861" y="116875"/>
            <a:ext cx="1335337" cy="988105"/>
          </a:xfrm>
          <a:prstGeom prst="rect">
            <a:avLst/>
          </a:prstGeom>
        </p:spPr>
      </p:pic>
    </p:spTree>
    <p:extLst>
      <p:ext uri="{BB962C8B-B14F-4D97-AF65-F5344CB8AC3E}">
        <p14:creationId xmlns:p14="http://schemas.microsoft.com/office/powerpoint/2010/main" val="132880782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3" name="Picture Placeholder 433" descr="A desk with technical drawings, pencil and tools">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3065186"/>
            <a:ext cx="2735044" cy="788724"/>
          </a:xfrm>
          <a:prstGeom prst="rect">
            <a:avLst/>
          </a:prstGeom>
        </p:spPr>
        <p:txBody>
          <a:bodyPr wrap="none" tIns="144000">
            <a:spAutoFit/>
          </a:bodyPr>
          <a:lstStyle>
            <a:lvl1pPr algn="r">
              <a:defRPr sz="1800" b="0" i="0">
                <a:solidFill>
                  <a:schemeClr val="tx1">
                    <a:lumMod val="50000"/>
                    <a:lumOff val="50000"/>
                  </a:schemeClr>
                </a:solidFill>
                <a:latin typeface="Apex New Book" panose="02010600040501010103" pitchFamily="2" charset="77"/>
                <a:ea typeface="Apex New Book"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962771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421" imgH="420" progId="TCLayout.ActiveDocument.1">
                  <p:embed/>
                </p:oleObj>
              </mc:Choice>
              <mc:Fallback>
                <p:oleObj name="think-cell Slide" r:id="rId3" imgW="421" imgH="42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3653677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Title &amp; Graph slide 2">
    <p:spTree>
      <p:nvGrpSpPr>
        <p:cNvPr id="1" name=""/>
        <p:cNvGrpSpPr/>
        <p:nvPr/>
      </p:nvGrpSpPr>
      <p:grpSpPr>
        <a:xfrm>
          <a:off x="0" y="0"/>
          <a:ext cx="0" cy="0"/>
          <a:chOff x="0" y="0"/>
          <a:chExt cx="0" cy="0"/>
        </a:xfrm>
      </p:grpSpPr>
      <p:graphicFrame>
        <p:nvGraphicFramePr>
          <p:cNvPr id="4" name="Object 6" hidden="1"/>
          <p:cNvGraphicFramePr>
            <a:graphicFrameLocks noChangeAspect="1"/>
          </p:cNvGraphicFramePr>
          <p:nvPr>
            <p:custDataLst>
              <p:tags r:id="rId1"/>
            </p:custData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4" name="Object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6" y="1591"/>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6" descr="Titles PAGE2.jpg"/>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751" y="0"/>
            <a:ext cx="12188249" cy="6858000"/>
          </a:xfrm>
          <a:prstGeom prst="rect">
            <a:avLst/>
          </a:prstGeom>
        </p:spPr>
      </p:pic>
      <p:cxnSp>
        <p:nvCxnSpPr>
          <p:cNvPr id="8" name="Straight Connector 7"/>
          <p:cNvCxnSpPr/>
          <p:nvPr userDrawn="1"/>
        </p:nvCxnSpPr>
        <p:spPr>
          <a:xfrm>
            <a:off x="696976" y="6527033"/>
            <a:ext cx="10773508" cy="0"/>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userDrawn="1"/>
        </p:nvCxnSpPr>
        <p:spPr>
          <a:xfrm>
            <a:off x="-11204" y="453073"/>
            <a:ext cx="10238214" cy="0"/>
          </a:xfrm>
          <a:prstGeom prst="line">
            <a:avLst/>
          </a:prstGeom>
          <a:ln w="19050" cmpd="sng">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pic>
        <p:nvPicPr>
          <p:cNvPr id="10" name="Picture 9"/>
          <p:cNvPicPr>
            <a:picLocks noChangeAspect="1"/>
          </p:cNvPicPr>
          <p:nvPr userDrawn="1"/>
        </p:nvPicPr>
        <p:blipFill>
          <a:blip r:embed="rId6" cstate="print"/>
          <a:stretch>
            <a:fillRect/>
          </a:stretch>
        </p:blipFill>
        <p:spPr>
          <a:xfrm>
            <a:off x="10182508" y="71120"/>
            <a:ext cx="1688123" cy="647700"/>
          </a:xfrm>
          <a:prstGeom prst="rect">
            <a:avLst/>
          </a:prstGeom>
        </p:spPr>
      </p:pic>
      <p:sp>
        <p:nvSpPr>
          <p:cNvPr id="14" name="TextBox 13"/>
          <p:cNvSpPr txBox="1"/>
          <p:nvPr userDrawn="1"/>
        </p:nvSpPr>
        <p:spPr>
          <a:xfrm>
            <a:off x="587329" y="6616442"/>
            <a:ext cx="5180695" cy="215444"/>
          </a:xfrm>
          <a:prstGeom prst="rect">
            <a:avLst/>
          </a:prstGeom>
          <a:noFill/>
        </p:spPr>
        <p:txBody>
          <a:bodyPr wrap="square" rtlCol="0">
            <a:spAutoFit/>
          </a:bodyPr>
          <a:lstStyle/>
          <a:p>
            <a:pPr rtl="0"/>
            <a:r>
              <a:rPr lang="en-US" sz="1200" b="0" i="0" u="none" strike="noStrike" kern="1200" baseline="30000" dirty="0">
                <a:solidFill>
                  <a:srgbClr val="E6292B"/>
                </a:solidFill>
                <a:latin typeface="ApexSans-Book"/>
                <a:ea typeface="ＭＳ Ｐゴシック" charset="0"/>
                <a:cs typeface="ApexSans-Book"/>
              </a:rPr>
              <a:t>Results Announcement </a:t>
            </a:r>
            <a:r>
              <a:rPr lang="en-US" sz="1200" b="0" i="0" u="none" strike="noStrike" kern="1200" baseline="30000" dirty="0">
                <a:solidFill>
                  <a:srgbClr val="E6292B"/>
                </a:solidFill>
                <a:latin typeface="ApexSans-Bold"/>
                <a:ea typeface="ＭＳ Ｐゴシック" charset="0"/>
                <a:cs typeface="ApexSans-Bold"/>
              </a:rPr>
              <a:t>2016</a:t>
            </a:r>
          </a:p>
        </p:txBody>
      </p:sp>
    </p:spTree>
    <p:extLst>
      <p:ext uri="{BB962C8B-B14F-4D97-AF65-F5344CB8AC3E}">
        <p14:creationId xmlns:p14="http://schemas.microsoft.com/office/powerpoint/2010/main" val="3434424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6A86DB4-8A0E-5852-A8CA-D1F0D4A0FEF2}"/>
              </a:ext>
            </a:extLst>
          </p:cNvPr>
          <p:cNvSpPr/>
          <p:nvPr userDrawn="1"/>
        </p:nvSpPr>
        <p:spPr>
          <a:xfrm>
            <a:off x="0" y="0"/>
            <a:ext cx="12192000" cy="6858000"/>
          </a:xfrm>
          <a:prstGeom prst="rect">
            <a:avLst/>
          </a:prstGeom>
          <a:solidFill>
            <a:schemeClr val="bg2">
              <a:alpha val="16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3065186"/>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72106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4" name="Picture Placeholder 115" descr="Aerial view of container ship">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951592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4" name="Picture Placeholder 115">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847895" y="339079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2" name="Title 1">
            <a:extLst>
              <a:ext uri="{FF2B5EF4-FFF2-40B4-BE49-F238E27FC236}">
                <a16:creationId xmlns:a16="http://schemas.microsoft.com/office/drawing/2014/main" id="{86077D36-9B62-FD3B-4F96-ED9C71D7AA9A}"/>
              </a:ext>
            </a:extLst>
          </p:cNvPr>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3856966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3419BA2B-CD57-53EE-397D-95B77E2910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847895" y="3429000"/>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Title 1">
            <a:extLst>
              <a:ext uri="{FF2B5EF4-FFF2-40B4-BE49-F238E27FC236}">
                <a16:creationId xmlns:a16="http://schemas.microsoft.com/office/drawing/2014/main" id="{1323907A-9933-E4B0-2CF7-72CC82888E5C}"/>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893424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3419BA2B-CD57-53EE-397D-95B77E2910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4558506" y="3308789"/>
            <a:ext cx="5099774" cy="484025"/>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
        <p:nvSpPr>
          <p:cNvPr id="8" name="Title 1">
            <a:extLst>
              <a:ext uri="{FF2B5EF4-FFF2-40B4-BE49-F238E27FC236}">
                <a16:creationId xmlns:a16="http://schemas.microsoft.com/office/drawing/2014/main" id="{2B194933-7819-E06D-72CA-3D249A06F17A}"/>
              </a:ext>
            </a:extLst>
          </p:cNvPr>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99856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640447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3"/>
            </p:custDataLst>
            <p:extLst>
              <p:ext uri="{D42A27DB-BD31-4B8C-83A1-F6EECF244321}">
                <p14:modId xmlns:p14="http://schemas.microsoft.com/office/powerpoint/2010/main" val="248978833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4" imgW="421" imgH="420" progId="TCLayout.ActiveDocument.1">
                  <p:embed/>
                </p:oleObj>
              </mc:Choice>
              <mc:Fallback>
                <p:oleObj name="think-cell Slide" r:id="rId34" imgW="421" imgH="420" progId="TCLayout.ActiveDocument.1">
                  <p:embed/>
                  <p:pic>
                    <p:nvPicPr>
                      <p:cNvPr id="4" name="Object 3" hidden="1"/>
                      <p:cNvPicPr/>
                      <p:nvPr/>
                    </p:nvPicPr>
                    <p:blipFill>
                      <a:blip r:embed="rId35"/>
                      <a:stretch>
                        <a:fillRect/>
                      </a:stretch>
                    </p:blipFill>
                    <p:spPr>
                      <a:xfrm>
                        <a:off x="2119" y="1591"/>
                        <a:ext cx="2116" cy="1587"/>
                      </a:xfrm>
                      <a:prstGeom prst="rect">
                        <a:avLst/>
                      </a:prstGeom>
                    </p:spPr>
                  </p:pic>
                </p:oleObj>
              </mc:Fallback>
            </mc:AlternateContent>
          </a:graphicData>
        </a:graphic>
      </p:graphicFrame>
      <p:sp>
        <p:nvSpPr>
          <p:cNvPr id="5" name="Freeform 4">
            <a:extLst>
              <a:ext uri="{FF2B5EF4-FFF2-40B4-BE49-F238E27FC236}">
                <a16:creationId xmlns:a16="http://schemas.microsoft.com/office/drawing/2014/main" id="{A3145E3B-53D8-24D2-49B8-FC9BEF07CE71}"/>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6" name="Rectangle 5">
            <a:extLst>
              <a:ext uri="{FF2B5EF4-FFF2-40B4-BE49-F238E27FC236}">
                <a16:creationId xmlns:a16="http://schemas.microsoft.com/office/drawing/2014/main" id="{D5E2766E-0E28-428C-7713-F6A0FCA419FF}"/>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7" name="Graphic 64">
            <a:extLst>
              <a:ext uri="{FF2B5EF4-FFF2-40B4-BE49-F238E27FC236}">
                <a16:creationId xmlns:a16="http://schemas.microsoft.com/office/drawing/2014/main" id="{238245C2-535F-687F-738F-83FEEB859035}"/>
              </a:ext>
            </a:extLst>
          </p:cNvPr>
          <p:cNvSpPr/>
          <p:nvPr userDrawn="1"/>
        </p:nvSpPr>
        <p:spPr>
          <a:xfrm>
            <a:off x="209511" y="825398"/>
            <a:ext cx="10134961" cy="647434"/>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 name="connsiteX0" fmla="*/ 14996512 w 14996512"/>
              <a:gd name="connsiteY0" fmla="*/ 19893 h 963549"/>
              <a:gd name="connsiteX1" fmla="*/ 439579 w 14996512"/>
              <a:gd name="connsiteY1" fmla="*/ 0 h 963549"/>
              <a:gd name="connsiteX2" fmla="*/ 399955 w 14996512"/>
              <a:gd name="connsiteY2" fmla="*/ 72009 h 963549"/>
              <a:gd name="connsiteX3" fmla="*/ 351377 w 14996512"/>
              <a:gd name="connsiteY3" fmla="*/ 72390 h 963549"/>
              <a:gd name="connsiteX4" fmla="*/ 307467 w 14996512"/>
              <a:gd name="connsiteY4" fmla="*/ 0 h 963549"/>
              <a:gd name="connsiteX5" fmla="*/ 118967 w 14996512"/>
              <a:gd name="connsiteY5" fmla="*/ 0 h 963549"/>
              <a:gd name="connsiteX6" fmla="*/ 0 w 14996512"/>
              <a:gd name="connsiteY6" fmla="*/ 199739 h 963549"/>
              <a:gd name="connsiteX7" fmla="*/ 0 w 14996512"/>
              <a:gd name="connsiteY7" fmla="*/ 342138 h 963549"/>
              <a:gd name="connsiteX8" fmla="*/ 78296 w 14996512"/>
              <a:gd name="connsiteY8" fmla="*/ 463772 h 963549"/>
              <a:gd name="connsiteX9" fmla="*/ 204216 w 14996512"/>
              <a:gd name="connsiteY9" fmla="*/ 463772 h 963549"/>
              <a:gd name="connsiteX10" fmla="*/ 219647 w 14996512"/>
              <a:gd name="connsiteY10" fmla="*/ 437007 h 963549"/>
              <a:gd name="connsiteX11" fmla="*/ 381000 w 14996512"/>
              <a:gd name="connsiteY11" fmla="*/ 437007 h 963549"/>
              <a:gd name="connsiteX12" fmla="*/ 399288 w 14996512"/>
              <a:gd name="connsiteY12" fmla="*/ 469773 h 963549"/>
              <a:gd name="connsiteX13" fmla="*/ 399288 w 14996512"/>
              <a:gd name="connsiteY13" fmla="*/ 568071 h 963549"/>
              <a:gd name="connsiteX14" fmla="*/ 434245 w 14996512"/>
              <a:gd name="connsiteY14" fmla="*/ 628841 h 963549"/>
              <a:gd name="connsiteX15" fmla="*/ 434054 w 14996512"/>
              <a:gd name="connsiteY15" fmla="*/ 693325 h 963549"/>
              <a:gd name="connsiteX16" fmla="*/ 492728 w 14996512"/>
              <a:gd name="connsiteY16" fmla="*/ 800005 h 963549"/>
              <a:gd name="connsiteX17" fmla="*/ 492728 w 14996512"/>
              <a:gd name="connsiteY17" fmla="*/ 884873 h 963549"/>
              <a:gd name="connsiteX18" fmla="*/ 559118 w 14996512"/>
              <a:gd name="connsiteY18" fmla="*/ 962978 h 963549"/>
              <a:gd name="connsiteX19" fmla="*/ 645414 w 14996512"/>
              <a:gd name="connsiteY19" fmla="*/ 963549 h 963549"/>
              <a:gd name="connsiteX20" fmla="*/ 688372 w 14996512"/>
              <a:gd name="connsiteY20" fmla="*/ 892112 h 963549"/>
              <a:gd name="connsiteX21" fmla="*/ 688372 w 14996512"/>
              <a:gd name="connsiteY21" fmla="*/ 837914 h 963549"/>
              <a:gd name="connsiteX22" fmla="*/ 784479 w 14996512"/>
              <a:gd name="connsiteY22" fmla="*/ 687229 h 963549"/>
              <a:gd name="connsiteX23" fmla="*/ 784479 w 14996512"/>
              <a:gd name="connsiteY23" fmla="*/ 586169 h 963549"/>
              <a:gd name="connsiteX24" fmla="*/ 831152 w 14996512"/>
              <a:gd name="connsiteY24" fmla="*/ 512636 h 963549"/>
              <a:gd name="connsiteX25" fmla="*/ 886968 w 14996512"/>
              <a:gd name="connsiteY25" fmla="*/ 513207 h 963549"/>
              <a:gd name="connsiteX26" fmla="*/ 979075 w 14996512"/>
              <a:gd name="connsiteY26" fmla="*/ 352139 h 963549"/>
              <a:gd name="connsiteX27" fmla="*/ 809530 w 14996512"/>
              <a:gd name="connsiteY27" fmla="*/ 352139 h 963549"/>
              <a:gd name="connsiteX28" fmla="*/ 761333 w 14996512"/>
              <a:gd name="connsiteY28" fmla="*/ 269367 h 963549"/>
              <a:gd name="connsiteX29" fmla="*/ 761429 w 14996512"/>
              <a:gd name="connsiteY29" fmla="*/ 189357 h 963549"/>
              <a:gd name="connsiteX30" fmla="*/ 681419 w 14996512"/>
              <a:gd name="connsiteY30" fmla="*/ 77438 h 963549"/>
              <a:gd name="connsiteX31" fmla="*/ 655511 w 14996512"/>
              <a:gd name="connsiteY31" fmla="*/ 77438 h 963549"/>
              <a:gd name="connsiteX32" fmla="*/ 487299 w 14996512"/>
              <a:gd name="connsiteY32" fmla="*/ 77438 h 963549"/>
              <a:gd name="connsiteX33" fmla="*/ 443293 w 14996512"/>
              <a:gd name="connsiteY33" fmla="*/ 153448 h 963549"/>
              <a:gd name="connsiteX34" fmla="*/ 316421 w 14996512"/>
              <a:gd name="connsiteY34" fmla="*/ 153448 h 963549"/>
              <a:gd name="connsiteX35" fmla="*/ 265843 w 14996512"/>
              <a:gd name="connsiteY35" fmla="*/ 67056 h 963549"/>
              <a:gd name="connsiteX36" fmla="*/ 159639 w 14996512"/>
              <a:gd name="connsiteY36" fmla="*/ 67056 h 963549"/>
              <a:gd name="connsiteX37" fmla="*/ 71914 w 14996512"/>
              <a:gd name="connsiteY37" fmla="*/ 225457 h 963549"/>
              <a:gd name="connsiteX38" fmla="*/ 71914 w 14996512"/>
              <a:gd name="connsiteY38" fmla="*/ 311753 h 963549"/>
              <a:gd name="connsiteX39" fmla="*/ 121825 w 14996512"/>
              <a:gd name="connsiteY39" fmla="*/ 393192 h 963549"/>
              <a:gd name="connsiteX40" fmla="*/ 160687 w 14996512"/>
              <a:gd name="connsiteY40" fmla="*/ 393192 h 963549"/>
              <a:gd name="connsiteX41" fmla="*/ 173260 w 14996512"/>
              <a:gd name="connsiteY41" fmla="*/ 370332 h 963549"/>
              <a:gd name="connsiteX42" fmla="*/ 416433 w 14996512"/>
              <a:gd name="connsiteY42" fmla="*/ 370332 h 963549"/>
              <a:gd name="connsiteX43" fmla="*/ 465392 w 14996512"/>
              <a:gd name="connsiteY43" fmla="*/ 455676 h 963549"/>
              <a:gd name="connsiteX44" fmla="*/ 465392 w 14996512"/>
              <a:gd name="connsiteY44" fmla="*/ 556736 h 963549"/>
              <a:gd name="connsiteX45" fmla="*/ 500443 w 14996512"/>
              <a:gd name="connsiteY45" fmla="*/ 616839 h 963549"/>
              <a:gd name="connsiteX46" fmla="*/ 500443 w 14996512"/>
              <a:gd name="connsiteY46" fmla="*/ 678275 h 963549"/>
              <a:gd name="connsiteX47" fmla="*/ 563309 w 14996512"/>
              <a:gd name="connsiteY47" fmla="*/ 783527 h 963549"/>
              <a:gd name="connsiteX48" fmla="*/ 563309 w 14996512"/>
              <a:gd name="connsiteY48" fmla="*/ 847344 h 963549"/>
              <a:gd name="connsiteX49" fmla="*/ 594932 w 14996512"/>
              <a:gd name="connsiteY49" fmla="*/ 888492 h 963549"/>
              <a:gd name="connsiteX50" fmla="*/ 609124 w 14996512"/>
              <a:gd name="connsiteY50" fmla="*/ 888492 h 963549"/>
              <a:gd name="connsiteX51" fmla="*/ 628460 w 14996512"/>
              <a:gd name="connsiteY51" fmla="*/ 856488 h 963549"/>
              <a:gd name="connsiteX52" fmla="*/ 628460 w 14996512"/>
              <a:gd name="connsiteY52" fmla="*/ 810292 h 963549"/>
              <a:gd name="connsiteX53" fmla="*/ 717899 w 14996512"/>
              <a:gd name="connsiteY53" fmla="*/ 667226 h 963549"/>
              <a:gd name="connsiteX54" fmla="*/ 718566 w 14996512"/>
              <a:gd name="connsiteY54" fmla="*/ 556165 h 963549"/>
              <a:gd name="connsiteX55" fmla="*/ 790956 w 14996512"/>
              <a:gd name="connsiteY55" fmla="*/ 448056 h 963549"/>
              <a:gd name="connsiteX56" fmla="*/ 843725 w 14996512"/>
              <a:gd name="connsiteY56" fmla="*/ 447770 h 963549"/>
              <a:gd name="connsiteX57" fmla="*/ 861060 w 14996512"/>
              <a:gd name="connsiteY57" fmla="*/ 419957 h 963549"/>
              <a:gd name="connsiteX58" fmla="*/ 767239 w 14996512"/>
              <a:gd name="connsiteY58" fmla="*/ 419957 h 963549"/>
              <a:gd name="connsiteX59" fmla="*/ 691229 w 14996512"/>
              <a:gd name="connsiteY59" fmla="*/ 291370 h 963549"/>
              <a:gd name="connsiteX60" fmla="*/ 689229 w 14996512"/>
              <a:gd name="connsiteY60" fmla="*/ 210407 h 963549"/>
              <a:gd name="connsiteX61" fmla="*/ 640271 w 14996512"/>
              <a:gd name="connsiteY61" fmla="*/ 144399 h 963549"/>
              <a:gd name="connsiteX62" fmla="*/ 532352 w 14996512"/>
              <a:gd name="connsiteY62" fmla="*/ 143447 h 963549"/>
              <a:gd name="connsiteX63" fmla="*/ 483108 w 14996512"/>
              <a:gd name="connsiteY63" fmla="*/ 228410 h 963549"/>
              <a:gd name="connsiteX64" fmla="*/ 271082 w 14996512"/>
              <a:gd name="connsiteY64" fmla="*/ 228410 h 963549"/>
              <a:gd name="connsiteX65" fmla="*/ 227743 w 14996512"/>
              <a:gd name="connsiteY65" fmla="*/ 156782 h 963549"/>
              <a:gd name="connsiteX66" fmla="*/ 200216 w 14996512"/>
              <a:gd name="connsiteY66" fmla="*/ 156782 h 963549"/>
              <a:gd name="connsiteX67" fmla="*/ 152019 w 14996512"/>
              <a:gd name="connsiteY67" fmla="*/ 248126 h 963549"/>
              <a:gd name="connsiteX68" fmla="*/ 150781 w 14996512"/>
              <a:gd name="connsiteY68" fmla="*/ 298990 h 963549"/>
              <a:gd name="connsiteX69" fmla="*/ 153638 w 14996512"/>
              <a:gd name="connsiteY69" fmla="*/ 303562 h 963549"/>
              <a:gd name="connsiteX70" fmla="*/ 157353 w 14996512"/>
              <a:gd name="connsiteY70" fmla="*/ 303467 h 963549"/>
              <a:gd name="connsiteX71" fmla="*/ 161068 w 14996512"/>
              <a:gd name="connsiteY71" fmla="*/ 298990 h 963549"/>
              <a:gd name="connsiteX72" fmla="*/ 525304 w 14996512"/>
              <a:gd name="connsiteY72" fmla="*/ 299180 h 963549"/>
              <a:gd name="connsiteX73" fmla="*/ 578739 w 14996512"/>
              <a:gd name="connsiteY73" fmla="*/ 213741 h 963549"/>
              <a:gd name="connsiteX74" fmla="*/ 607314 w 14996512"/>
              <a:gd name="connsiteY74" fmla="*/ 213741 h 963549"/>
              <a:gd name="connsiteX75" fmla="*/ 629317 w 14996512"/>
              <a:gd name="connsiteY75" fmla="*/ 242697 h 963549"/>
              <a:gd name="connsiteX76" fmla="*/ 629317 w 14996512"/>
              <a:gd name="connsiteY76" fmla="*/ 322326 h 963549"/>
              <a:gd name="connsiteX77" fmla="*/ 704945 w 14996512"/>
              <a:gd name="connsiteY77" fmla="*/ 449294 h 963549"/>
              <a:gd name="connsiteX78" fmla="*/ 648938 w 14996512"/>
              <a:gd name="connsiteY78" fmla="*/ 533400 h 963549"/>
              <a:gd name="connsiteX79" fmla="*/ 647510 w 14996512"/>
              <a:gd name="connsiteY79" fmla="*/ 650558 h 963549"/>
              <a:gd name="connsiteX80" fmla="*/ 603409 w 14996512"/>
              <a:gd name="connsiteY80" fmla="*/ 716852 h 963549"/>
              <a:gd name="connsiteX81" fmla="*/ 563404 w 14996512"/>
              <a:gd name="connsiteY81" fmla="*/ 649700 h 963549"/>
              <a:gd name="connsiteX82" fmla="*/ 563404 w 14996512"/>
              <a:gd name="connsiteY82" fmla="*/ 578644 h 963549"/>
              <a:gd name="connsiteX83" fmla="*/ 537496 w 14996512"/>
              <a:gd name="connsiteY83" fmla="*/ 536258 h 963549"/>
              <a:gd name="connsiteX84" fmla="*/ 537496 w 14996512"/>
              <a:gd name="connsiteY84" fmla="*/ 436721 h 963549"/>
              <a:gd name="connsiteX85" fmla="*/ 498824 w 14996512"/>
              <a:gd name="connsiteY85" fmla="*/ 368999 h 963549"/>
              <a:gd name="connsiteX86" fmla="*/ 581120 w 14996512"/>
              <a:gd name="connsiteY86" fmla="*/ 368999 h 963549"/>
              <a:gd name="connsiteX87" fmla="*/ 627698 w 14996512"/>
              <a:gd name="connsiteY87" fmla="*/ 443579 h 963549"/>
              <a:gd name="connsiteX88" fmla="*/ 592550 w 14996512"/>
              <a:gd name="connsiteY88" fmla="*/ 496729 h 963549"/>
              <a:gd name="connsiteX0" fmla="*/ 15115867 w 15115867"/>
              <a:gd name="connsiteY0" fmla="*/ 0 h 1023226"/>
              <a:gd name="connsiteX1" fmla="*/ 439579 w 15115867"/>
              <a:gd name="connsiteY1" fmla="*/ 59677 h 1023226"/>
              <a:gd name="connsiteX2" fmla="*/ 399955 w 15115867"/>
              <a:gd name="connsiteY2" fmla="*/ 131686 h 1023226"/>
              <a:gd name="connsiteX3" fmla="*/ 351377 w 15115867"/>
              <a:gd name="connsiteY3" fmla="*/ 132067 h 1023226"/>
              <a:gd name="connsiteX4" fmla="*/ 307467 w 15115867"/>
              <a:gd name="connsiteY4" fmla="*/ 59677 h 1023226"/>
              <a:gd name="connsiteX5" fmla="*/ 118967 w 15115867"/>
              <a:gd name="connsiteY5" fmla="*/ 59677 h 1023226"/>
              <a:gd name="connsiteX6" fmla="*/ 0 w 15115867"/>
              <a:gd name="connsiteY6" fmla="*/ 259416 h 1023226"/>
              <a:gd name="connsiteX7" fmla="*/ 0 w 15115867"/>
              <a:gd name="connsiteY7" fmla="*/ 401815 h 1023226"/>
              <a:gd name="connsiteX8" fmla="*/ 78296 w 15115867"/>
              <a:gd name="connsiteY8" fmla="*/ 523449 h 1023226"/>
              <a:gd name="connsiteX9" fmla="*/ 204216 w 15115867"/>
              <a:gd name="connsiteY9" fmla="*/ 523449 h 1023226"/>
              <a:gd name="connsiteX10" fmla="*/ 219647 w 15115867"/>
              <a:gd name="connsiteY10" fmla="*/ 496684 h 1023226"/>
              <a:gd name="connsiteX11" fmla="*/ 381000 w 15115867"/>
              <a:gd name="connsiteY11" fmla="*/ 496684 h 1023226"/>
              <a:gd name="connsiteX12" fmla="*/ 399288 w 15115867"/>
              <a:gd name="connsiteY12" fmla="*/ 529450 h 1023226"/>
              <a:gd name="connsiteX13" fmla="*/ 399288 w 15115867"/>
              <a:gd name="connsiteY13" fmla="*/ 627748 h 1023226"/>
              <a:gd name="connsiteX14" fmla="*/ 434245 w 15115867"/>
              <a:gd name="connsiteY14" fmla="*/ 688518 h 1023226"/>
              <a:gd name="connsiteX15" fmla="*/ 434054 w 15115867"/>
              <a:gd name="connsiteY15" fmla="*/ 753002 h 1023226"/>
              <a:gd name="connsiteX16" fmla="*/ 492728 w 15115867"/>
              <a:gd name="connsiteY16" fmla="*/ 859682 h 1023226"/>
              <a:gd name="connsiteX17" fmla="*/ 492728 w 15115867"/>
              <a:gd name="connsiteY17" fmla="*/ 944550 h 1023226"/>
              <a:gd name="connsiteX18" fmla="*/ 559118 w 15115867"/>
              <a:gd name="connsiteY18" fmla="*/ 1022655 h 1023226"/>
              <a:gd name="connsiteX19" fmla="*/ 645414 w 15115867"/>
              <a:gd name="connsiteY19" fmla="*/ 1023226 h 1023226"/>
              <a:gd name="connsiteX20" fmla="*/ 688372 w 15115867"/>
              <a:gd name="connsiteY20" fmla="*/ 951789 h 1023226"/>
              <a:gd name="connsiteX21" fmla="*/ 688372 w 15115867"/>
              <a:gd name="connsiteY21" fmla="*/ 897591 h 1023226"/>
              <a:gd name="connsiteX22" fmla="*/ 784479 w 15115867"/>
              <a:gd name="connsiteY22" fmla="*/ 746906 h 1023226"/>
              <a:gd name="connsiteX23" fmla="*/ 784479 w 15115867"/>
              <a:gd name="connsiteY23" fmla="*/ 645846 h 1023226"/>
              <a:gd name="connsiteX24" fmla="*/ 831152 w 15115867"/>
              <a:gd name="connsiteY24" fmla="*/ 572313 h 1023226"/>
              <a:gd name="connsiteX25" fmla="*/ 886968 w 15115867"/>
              <a:gd name="connsiteY25" fmla="*/ 572884 h 1023226"/>
              <a:gd name="connsiteX26" fmla="*/ 979075 w 15115867"/>
              <a:gd name="connsiteY26" fmla="*/ 411816 h 1023226"/>
              <a:gd name="connsiteX27" fmla="*/ 809530 w 15115867"/>
              <a:gd name="connsiteY27" fmla="*/ 411816 h 1023226"/>
              <a:gd name="connsiteX28" fmla="*/ 761333 w 15115867"/>
              <a:gd name="connsiteY28" fmla="*/ 329044 h 1023226"/>
              <a:gd name="connsiteX29" fmla="*/ 761429 w 15115867"/>
              <a:gd name="connsiteY29" fmla="*/ 249034 h 1023226"/>
              <a:gd name="connsiteX30" fmla="*/ 681419 w 15115867"/>
              <a:gd name="connsiteY30" fmla="*/ 137115 h 1023226"/>
              <a:gd name="connsiteX31" fmla="*/ 655511 w 15115867"/>
              <a:gd name="connsiteY31" fmla="*/ 137115 h 1023226"/>
              <a:gd name="connsiteX32" fmla="*/ 487299 w 15115867"/>
              <a:gd name="connsiteY32" fmla="*/ 137115 h 1023226"/>
              <a:gd name="connsiteX33" fmla="*/ 443293 w 15115867"/>
              <a:gd name="connsiteY33" fmla="*/ 213125 h 1023226"/>
              <a:gd name="connsiteX34" fmla="*/ 316421 w 15115867"/>
              <a:gd name="connsiteY34" fmla="*/ 213125 h 1023226"/>
              <a:gd name="connsiteX35" fmla="*/ 265843 w 15115867"/>
              <a:gd name="connsiteY35" fmla="*/ 126733 h 1023226"/>
              <a:gd name="connsiteX36" fmla="*/ 159639 w 15115867"/>
              <a:gd name="connsiteY36" fmla="*/ 126733 h 1023226"/>
              <a:gd name="connsiteX37" fmla="*/ 71914 w 15115867"/>
              <a:gd name="connsiteY37" fmla="*/ 285134 h 1023226"/>
              <a:gd name="connsiteX38" fmla="*/ 71914 w 15115867"/>
              <a:gd name="connsiteY38" fmla="*/ 371430 h 1023226"/>
              <a:gd name="connsiteX39" fmla="*/ 121825 w 15115867"/>
              <a:gd name="connsiteY39" fmla="*/ 452869 h 1023226"/>
              <a:gd name="connsiteX40" fmla="*/ 160687 w 15115867"/>
              <a:gd name="connsiteY40" fmla="*/ 452869 h 1023226"/>
              <a:gd name="connsiteX41" fmla="*/ 173260 w 15115867"/>
              <a:gd name="connsiteY41" fmla="*/ 430009 h 1023226"/>
              <a:gd name="connsiteX42" fmla="*/ 416433 w 15115867"/>
              <a:gd name="connsiteY42" fmla="*/ 430009 h 1023226"/>
              <a:gd name="connsiteX43" fmla="*/ 465392 w 15115867"/>
              <a:gd name="connsiteY43" fmla="*/ 515353 h 1023226"/>
              <a:gd name="connsiteX44" fmla="*/ 465392 w 15115867"/>
              <a:gd name="connsiteY44" fmla="*/ 616413 h 1023226"/>
              <a:gd name="connsiteX45" fmla="*/ 500443 w 15115867"/>
              <a:gd name="connsiteY45" fmla="*/ 676516 h 1023226"/>
              <a:gd name="connsiteX46" fmla="*/ 500443 w 15115867"/>
              <a:gd name="connsiteY46" fmla="*/ 737952 h 1023226"/>
              <a:gd name="connsiteX47" fmla="*/ 563309 w 15115867"/>
              <a:gd name="connsiteY47" fmla="*/ 843204 h 1023226"/>
              <a:gd name="connsiteX48" fmla="*/ 563309 w 15115867"/>
              <a:gd name="connsiteY48" fmla="*/ 907021 h 1023226"/>
              <a:gd name="connsiteX49" fmla="*/ 594932 w 15115867"/>
              <a:gd name="connsiteY49" fmla="*/ 948169 h 1023226"/>
              <a:gd name="connsiteX50" fmla="*/ 609124 w 15115867"/>
              <a:gd name="connsiteY50" fmla="*/ 948169 h 1023226"/>
              <a:gd name="connsiteX51" fmla="*/ 628460 w 15115867"/>
              <a:gd name="connsiteY51" fmla="*/ 916165 h 1023226"/>
              <a:gd name="connsiteX52" fmla="*/ 628460 w 15115867"/>
              <a:gd name="connsiteY52" fmla="*/ 869969 h 1023226"/>
              <a:gd name="connsiteX53" fmla="*/ 717899 w 15115867"/>
              <a:gd name="connsiteY53" fmla="*/ 726903 h 1023226"/>
              <a:gd name="connsiteX54" fmla="*/ 718566 w 15115867"/>
              <a:gd name="connsiteY54" fmla="*/ 615842 h 1023226"/>
              <a:gd name="connsiteX55" fmla="*/ 790956 w 15115867"/>
              <a:gd name="connsiteY55" fmla="*/ 507733 h 1023226"/>
              <a:gd name="connsiteX56" fmla="*/ 843725 w 15115867"/>
              <a:gd name="connsiteY56" fmla="*/ 507447 h 1023226"/>
              <a:gd name="connsiteX57" fmla="*/ 861060 w 15115867"/>
              <a:gd name="connsiteY57" fmla="*/ 479634 h 1023226"/>
              <a:gd name="connsiteX58" fmla="*/ 767239 w 15115867"/>
              <a:gd name="connsiteY58" fmla="*/ 479634 h 1023226"/>
              <a:gd name="connsiteX59" fmla="*/ 691229 w 15115867"/>
              <a:gd name="connsiteY59" fmla="*/ 351047 h 1023226"/>
              <a:gd name="connsiteX60" fmla="*/ 689229 w 15115867"/>
              <a:gd name="connsiteY60" fmla="*/ 270084 h 1023226"/>
              <a:gd name="connsiteX61" fmla="*/ 640271 w 15115867"/>
              <a:gd name="connsiteY61" fmla="*/ 204076 h 1023226"/>
              <a:gd name="connsiteX62" fmla="*/ 532352 w 15115867"/>
              <a:gd name="connsiteY62" fmla="*/ 203124 h 1023226"/>
              <a:gd name="connsiteX63" fmla="*/ 483108 w 15115867"/>
              <a:gd name="connsiteY63" fmla="*/ 288087 h 1023226"/>
              <a:gd name="connsiteX64" fmla="*/ 271082 w 15115867"/>
              <a:gd name="connsiteY64" fmla="*/ 288087 h 1023226"/>
              <a:gd name="connsiteX65" fmla="*/ 227743 w 15115867"/>
              <a:gd name="connsiteY65" fmla="*/ 216459 h 1023226"/>
              <a:gd name="connsiteX66" fmla="*/ 200216 w 15115867"/>
              <a:gd name="connsiteY66" fmla="*/ 216459 h 1023226"/>
              <a:gd name="connsiteX67" fmla="*/ 152019 w 15115867"/>
              <a:gd name="connsiteY67" fmla="*/ 307803 h 1023226"/>
              <a:gd name="connsiteX68" fmla="*/ 150781 w 15115867"/>
              <a:gd name="connsiteY68" fmla="*/ 358667 h 1023226"/>
              <a:gd name="connsiteX69" fmla="*/ 153638 w 15115867"/>
              <a:gd name="connsiteY69" fmla="*/ 363239 h 1023226"/>
              <a:gd name="connsiteX70" fmla="*/ 157353 w 15115867"/>
              <a:gd name="connsiteY70" fmla="*/ 363144 h 1023226"/>
              <a:gd name="connsiteX71" fmla="*/ 161068 w 15115867"/>
              <a:gd name="connsiteY71" fmla="*/ 358667 h 1023226"/>
              <a:gd name="connsiteX72" fmla="*/ 525304 w 15115867"/>
              <a:gd name="connsiteY72" fmla="*/ 358857 h 1023226"/>
              <a:gd name="connsiteX73" fmla="*/ 578739 w 15115867"/>
              <a:gd name="connsiteY73" fmla="*/ 273418 h 1023226"/>
              <a:gd name="connsiteX74" fmla="*/ 607314 w 15115867"/>
              <a:gd name="connsiteY74" fmla="*/ 273418 h 1023226"/>
              <a:gd name="connsiteX75" fmla="*/ 629317 w 15115867"/>
              <a:gd name="connsiteY75" fmla="*/ 302374 h 1023226"/>
              <a:gd name="connsiteX76" fmla="*/ 629317 w 15115867"/>
              <a:gd name="connsiteY76" fmla="*/ 382003 h 1023226"/>
              <a:gd name="connsiteX77" fmla="*/ 704945 w 15115867"/>
              <a:gd name="connsiteY77" fmla="*/ 508971 h 1023226"/>
              <a:gd name="connsiteX78" fmla="*/ 648938 w 15115867"/>
              <a:gd name="connsiteY78" fmla="*/ 593077 h 1023226"/>
              <a:gd name="connsiteX79" fmla="*/ 647510 w 15115867"/>
              <a:gd name="connsiteY79" fmla="*/ 710235 h 1023226"/>
              <a:gd name="connsiteX80" fmla="*/ 603409 w 15115867"/>
              <a:gd name="connsiteY80" fmla="*/ 776529 h 1023226"/>
              <a:gd name="connsiteX81" fmla="*/ 563404 w 15115867"/>
              <a:gd name="connsiteY81" fmla="*/ 709377 h 1023226"/>
              <a:gd name="connsiteX82" fmla="*/ 563404 w 15115867"/>
              <a:gd name="connsiteY82" fmla="*/ 638321 h 1023226"/>
              <a:gd name="connsiteX83" fmla="*/ 537496 w 15115867"/>
              <a:gd name="connsiteY83" fmla="*/ 595935 h 1023226"/>
              <a:gd name="connsiteX84" fmla="*/ 537496 w 15115867"/>
              <a:gd name="connsiteY84" fmla="*/ 496398 h 1023226"/>
              <a:gd name="connsiteX85" fmla="*/ 498824 w 15115867"/>
              <a:gd name="connsiteY85" fmla="*/ 428676 h 1023226"/>
              <a:gd name="connsiteX86" fmla="*/ 581120 w 15115867"/>
              <a:gd name="connsiteY86" fmla="*/ 428676 h 1023226"/>
              <a:gd name="connsiteX87" fmla="*/ 627698 w 15115867"/>
              <a:gd name="connsiteY87" fmla="*/ 503256 h 1023226"/>
              <a:gd name="connsiteX88" fmla="*/ 592550 w 15115867"/>
              <a:gd name="connsiteY88" fmla="*/ 556406 h 1023226"/>
              <a:gd name="connsiteX0" fmla="*/ 15083451 w 15083451"/>
              <a:gd name="connsiteY0" fmla="*/ 5158 h 963549"/>
              <a:gd name="connsiteX1" fmla="*/ 439579 w 15083451"/>
              <a:gd name="connsiteY1" fmla="*/ 0 h 963549"/>
              <a:gd name="connsiteX2" fmla="*/ 399955 w 15083451"/>
              <a:gd name="connsiteY2" fmla="*/ 72009 h 963549"/>
              <a:gd name="connsiteX3" fmla="*/ 351377 w 15083451"/>
              <a:gd name="connsiteY3" fmla="*/ 72390 h 963549"/>
              <a:gd name="connsiteX4" fmla="*/ 307467 w 15083451"/>
              <a:gd name="connsiteY4" fmla="*/ 0 h 963549"/>
              <a:gd name="connsiteX5" fmla="*/ 118967 w 15083451"/>
              <a:gd name="connsiteY5" fmla="*/ 0 h 963549"/>
              <a:gd name="connsiteX6" fmla="*/ 0 w 15083451"/>
              <a:gd name="connsiteY6" fmla="*/ 199739 h 963549"/>
              <a:gd name="connsiteX7" fmla="*/ 0 w 15083451"/>
              <a:gd name="connsiteY7" fmla="*/ 342138 h 963549"/>
              <a:gd name="connsiteX8" fmla="*/ 78296 w 15083451"/>
              <a:gd name="connsiteY8" fmla="*/ 463772 h 963549"/>
              <a:gd name="connsiteX9" fmla="*/ 204216 w 15083451"/>
              <a:gd name="connsiteY9" fmla="*/ 463772 h 963549"/>
              <a:gd name="connsiteX10" fmla="*/ 219647 w 15083451"/>
              <a:gd name="connsiteY10" fmla="*/ 437007 h 963549"/>
              <a:gd name="connsiteX11" fmla="*/ 381000 w 15083451"/>
              <a:gd name="connsiteY11" fmla="*/ 437007 h 963549"/>
              <a:gd name="connsiteX12" fmla="*/ 399288 w 15083451"/>
              <a:gd name="connsiteY12" fmla="*/ 469773 h 963549"/>
              <a:gd name="connsiteX13" fmla="*/ 399288 w 15083451"/>
              <a:gd name="connsiteY13" fmla="*/ 568071 h 963549"/>
              <a:gd name="connsiteX14" fmla="*/ 434245 w 15083451"/>
              <a:gd name="connsiteY14" fmla="*/ 628841 h 963549"/>
              <a:gd name="connsiteX15" fmla="*/ 434054 w 15083451"/>
              <a:gd name="connsiteY15" fmla="*/ 693325 h 963549"/>
              <a:gd name="connsiteX16" fmla="*/ 492728 w 15083451"/>
              <a:gd name="connsiteY16" fmla="*/ 800005 h 963549"/>
              <a:gd name="connsiteX17" fmla="*/ 492728 w 15083451"/>
              <a:gd name="connsiteY17" fmla="*/ 884873 h 963549"/>
              <a:gd name="connsiteX18" fmla="*/ 559118 w 15083451"/>
              <a:gd name="connsiteY18" fmla="*/ 962978 h 963549"/>
              <a:gd name="connsiteX19" fmla="*/ 645414 w 15083451"/>
              <a:gd name="connsiteY19" fmla="*/ 963549 h 963549"/>
              <a:gd name="connsiteX20" fmla="*/ 688372 w 15083451"/>
              <a:gd name="connsiteY20" fmla="*/ 892112 h 963549"/>
              <a:gd name="connsiteX21" fmla="*/ 688372 w 15083451"/>
              <a:gd name="connsiteY21" fmla="*/ 837914 h 963549"/>
              <a:gd name="connsiteX22" fmla="*/ 784479 w 15083451"/>
              <a:gd name="connsiteY22" fmla="*/ 687229 h 963549"/>
              <a:gd name="connsiteX23" fmla="*/ 784479 w 15083451"/>
              <a:gd name="connsiteY23" fmla="*/ 586169 h 963549"/>
              <a:gd name="connsiteX24" fmla="*/ 831152 w 15083451"/>
              <a:gd name="connsiteY24" fmla="*/ 512636 h 963549"/>
              <a:gd name="connsiteX25" fmla="*/ 886968 w 15083451"/>
              <a:gd name="connsiteY25" fmla="*/ 513207 h 963549"/>
              <a:gd name="connsiteX26" fmla="*/ 979075 w 15083451"/>
              <a:gd name="connsiteY26" fmla="*/ 352139 h 963549"/>
              <a:gd name="connsiteX27" fmla="*/ 809530 w 15083451"/>
              <a:gd name="connsiteY27" fmla="*/ 352139 h 963549"/>
              <a:gd name="connsiteX28" fmla="*/ 761333 w 15083451"/>
              <a:gd name="connsiteY28" fmla="*/ 269367 h 963549"/>
              <a:gd name="connsiteX29" fmla="*/ 761429 w 15083451"/>
              <a:gd name="connsiteY29" fmla="*/ 189357 h 963549"/>
              <a:gd name="connsiteX30" fmla="*/ 681419 w 15083451"/>
              <a:gd name="connsiteY30" fmla="*/ 77438 h 963549"/>
              <a:gd name="connsiteX31" fmla="*/ 655511 w 15083451"/>
              <a:gd name="connsiteY31" fmla="*/ 77438 h 963549"/>
              <a:gd name="connsiteX32" fmla="*/ 487299 w 15083451"/>
              <a:gd name="connsiteY32" fmla="*/ 77438 h 963549"/>
              <a:gd name="connsiteX33" fmla="*/ 443293 w 15083451"/>
              <a:gd name="connsiteY33" fmla="*/ 153448 h 963549"/>
              <a:gd name="connsiteX34" fmla="*/ 316421 w 15083451"/>
              <a:gd name="connsiteY34" fmla="*/ 153448 h 963549"/>
              <a:gd name="connsiteX35" fmla="*/ 265843 w 15083451"/>
              <a:gd name="connsiteY35" fmla="*/ 67056 h 963549"/>
              <a:gd name="connsiteX36" fmla="*/ 159639 w 15083451"/>
              <a:gd name="connsiteY36" fmla="*/ 67056 h 963549"/>
              <a:gd name="connsiteX37" fmla="*/ 71914 w 15083451"/>
              <a:gd name="connsiteY37" fmla="*/ 225457 h 963549"/>
              <a:gd name="connsiteX38" fmla="*/ 71914 w 15083451"/>
              <a:gd name="connsiteY38" fmla="*/ 311753 h 963549"/>
              <a:gd name="connsiteX39" fmla="*/ 121825 w 15083451"/>
              <a:gd name="connsiteY39" fmla="*/ 393192 h 963549"/>
              <a:gd name="connsiteX40" fmla="*/ 160687 w 15083451"/>
              <a:gd name="connsiteY40" fmla="*/ 393192 h 963549"/>
              <a:gd name="connsiteX41" fmla="*/ 173260 w 15083451"/>
              <a:gd name="connsiteY41" fmla="*/ 370332 h 963549"/>
              <a:gd name="connsiteX42" fmla="*/ 416433 w 15083451"/>
              <a:gd name="connsiteY42" fmla="*/ 370332 h 963549"/>
              <a:gd name="connsiteX43" fmla="*/ 465392 w 15083451"/>
              <a:gd name="connsiteY43" fmla="*/ 455676 h 963549"/>
              <a:gd name="connsiteX44" fmla="*/ 465392 w 15083451"/>
              <a:gd name="connsiteY44" fmla="*/ 556736 h 963549"/>
              <a:gd name="connsiteX45" fmla="*/ 500443 w 15083451"/>
              <a:gd name="connsiteY45" fmla="*/ 616839 h 963549"/>
              <a:gd name="connsiteX46" fmla="*/ 500443 w 15083451"/>
              <a:gd name="connsiteY46" fmla="*/ 678275 h 963549"/>
              <a:gd name="connsiteX47" fmla="*/ 563309 w 15083451"/>
              <a:gd name="connsiteY47" fmla="*/ 783527 h 963549"/>
              <a:gd name="connsiteX48" fmla="*/ 563309 w 15083451"/>
              <a:gd name="connsiteY48" fmla="*/ 847344 h 963549"/>
              <a:gd name="connsiteX49" fmla="*/ 594932 w 15083451"/>
              <a:gd name="connsiteY49" fmla="*/ 888492 h 963549"/>
              <a:gd name="connsiteX50" fmla="*/ 609124 w 15083451"/>
              <a:gd name="connsiteY50" fmla="*/ 888492 h 963549"/>
              <a:gd name="connsiteX51" fmla="*/ 628460 w 15083451"/>
              <a:gd name="connsiteY51" fmla="*/ 856488 h 963549"/>
              <a:gd name="connsiteX52" fmla="*/ 628460 w 15083451"/>
              <a:gd name="connsiteY52" fmla="*/ 810292 h 963549"/>
              <a:gd name="connsiteX53" fmla="*/ 717899 w 15083451"/>
              <a:gd name="connsiteY53" fmla="*/ 667226 h 963549"/>
              <a:gd name="connsiteX54" fmla="*/ 718566 w 15083451"/>
              <a:gd name="connsiteY54" fmla="*/ 556165 h 963549"/>
              <a:gd name="connsiteX55" fmla="*/ 790956 w 15083451"/>
              <a:gd name="connsiteY55" fmla="*/ 448056 h 963549"/>
              <a:gd name="connsiteX56" fmla="*/ 843725 w 15083451"/>
              <a:gd name="connsiteY56" fmla="*/ 447770 h 963549"/>
              <a:gd name="connsiteX57" fmla="*/ 861060 w 15083451"/>
              <a:gd name="connsiteY57" fmla="*/ 419957 h 963549"/>
              <a:gd name="connsiteX58" fmla="*/ 767239 w 15083451"/>
              <a:gd name="connsiteY58" fmla="*/ 419957 h 963549"/>
              <a:gd name="connsiteX59" fmla="*/ 691229 w 15083451"/>
              <a:gd name="connsiteY59" fmla="*/ 291370 h 963549"/>
              <a:gd name="connsiteX60" fmla="*/ 689229 w 15083451"/>
              <a:gd name="connsiteY60" fmla="*/ 210407 h 963549"/>
              <a:gd name="connsiteX61" fmla="*/ 640271 w 15083451"/>
              <a:gd name="connsiteY61" fmla="*/ 144399 h 963549"/>
              <a:gd name="connsiteX62" fmla="*/ 532352 w 15083451"/>
              <a:gd name="connsiteY62" fmla="*/ 143447 h 963549"/>
              <a:gd name="connsiteX63" fmla="*/ 483108 w 15083451"/>
              <a:gd name="connsiteY63" fmla="*/ 228410 h 963549"/>
              <a:gd name="connsiteX64" fmla="*/ 271082 w 15083451"/>
              <a:gd name="connsiteY64" fmla="*/ 228410 h 963549"/>
              <a:gd name="connsiteX65" fmla="*/ 227743 w 15083451"/>
              <a:gd name="connsiteY65" fmla="*/ 156782 h 963549"/>
              <a:gd name="connsiteX66" fmla="*/ 200216 w 15083451"/>
              <a:gd name="connsiteY66" fmla="*/ 156782 h 963549"/>
              <a:gd name="connsiteX67" fmla="*/ 152019 w 15083451"/>
              <a:gd name="connsiteY67" fmla="*/ 248126 h 963549"/>
              <a:gd name="connsiteX68" fmla="*/ 150781 w 15083451"/>
              <a:gd name="connsiteY68" fmla="*/ 298990 h 963549"/>
              <a:gd name="connsiteX69" fmla="*/ 153638 w 15083451"/>
              <a:gd name="connsiteY69" fmla="*/ 303562 h 963549"/>
              <a:gd name="connsiteX70" fmla="*/ 157353 w 15083451"/>
              <a:gd name="connsiteY70" fmla="*/ 303467 h 963549"/>
              <a:gd name="connsiteX71" fmla="*/ 161068 w 15083451"/>
              <a:gd name="connsiteY71" fmla="*/ 298990 h 963549"/>
              <a:gd name="connsiteX72" fmla="*/ 525304 w 15083451"/>
              <a:gd name="connsiteY72" fmla="*/ 299180 h 963549"/>
              <a:gd name="connsiteX73" fmla="*/ 578739 w 15083451"/>
              <a:gd name="connsiteY73" fmla="*/ 213741 h 963549"/>
              <a:gd name="connsiteX74" fmla="*/ 607314 w 15083451"/>
              <a:gd name="connsiteY74" fmla="*/ 213741 h 963549"/>
              <a:gd name="connsiteX75" fmla="*/ 629317 w 15083451"/>
              <a:gd name="connsiteY75" fmla="*/ 242697 h 963549"/>
              <a:gd name="connsiteX76" fmla="*/ 629317 w 15083451"/>
              <a:gd name="connsiteY76" fmla="*/ 322326 h 963549"/>
              <a:gd name="connsiteX77" fmla="*/ 704945 w 15083451"/>
              <a:gd name="connsiteY77" fmla="*/ 449294 h 963549"/>
              <a:gd name="connsiteX78" fmla="*/ 648938 w 15083451"/>
              <a:gd name="connsiteY78" fmla="*/ 533400 h 963549"/>
              <a:gd name="connsiteX79" fmla="*/ 647510 w 15083451"/>
              <a:gd name="connsiteY79" fmla="*/ 650558 h 963549"/>
              <a:gd name="connsiteX80" fmla="*/ 603409 w 15083451"/>
              <a:gd name="connsiteY80" fmla="*/ 716852 h 963549"/>
              <a:gd name="connsiteX81" fmla="*/ 563404 w 15083451"/>
              <a:gd name="connsiteY81" fmla="*/ 649700 h 963549"/>
              <a:gd name="connsiteX82" fmla="*/ 563404 w 15083451"/>
              <a:gd name="connsiteY82" fmla="*/ 578644 h 963549"/>
              <a:gd name="connsiteX83" fmla="*/ 537496 w 15083451"/>
              <a:gd name="connsiteY83" fmla="*/ 536258 h 963549"/>
              <a:gd name="connsiteX84" fmla="*/ 537496 w 15083451"/>
              <a:gd name="connsiteY84" fmla="*/ 436721 h 963549"/>
              <a:gd name="connsiteX85" fmla="*/ 498824 w 15083451"/>
              <a:gd name="connsiteY85" fmla="*/ 368999 h 963549"/>
              <a:gd name="connsiteX86" fmla="*/ 581120 w 15083451"/>
              <a:gd name="connsiteY86" fmla="*/ 368999 h 963549"/>
              <a:gd name="connsiteX87" fmla="*/ 627698 w 15083451"/>
              <a:gd name="connsiteY87" fmla="*/ 443579 h 963549"/>
              <a:gd name="connsiteX88" fmla="*/ 592550 w 15083451"/>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5083451" h="963549">
                <a:moveTo>
                  <a:pt x="15083451" y="5158"/>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
        <p:nvSpPr>
          <p:cNvPr id="33" name="Rectangle 32">
            <a:extLst>
              <a:ext uri="{FF2B5EF4-FFF2-40B4-BE49-F238E27FC236}">
                <a16:creationId xmlns:a16="http://schemas.microsoft.com/office/drawing/2014/main" id="{940B27B1-9BEE-85F0-5F8D-2FE6D5DDD203}"/>
              </a:ext>
            </a:extLst>
          </p:cNvPr>
          <p:cNvSpPr/>
          <p:nvPr userDrawn="1"/>
        </p:nvSpPr>
        <p:spPr>
          <a:xfrm>
            <a:off x="501343" y="85754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4" name="Rectangle 33">
            <a:extLst>
              <a:ext uri="{FF2B5EF4-FFF2-40B4-BE49-F238E27FC236}">
                <a16:creationId xmlns:a16="http://schemas.microsoft.com/office/drawing/2014/main" id="{4A1B3B9E-600F-FC15-707B-431B65AD49C7}"/>
              </a:ext>
            </a:extLst>
          </p:cNvPr>
          <p:cNvSpPr/>
          <p:nvPr userDrawn="1"/>
        </p:nvSpPr>
        <p:spPr>
          <a:xfrm>
            <a:off x="380693" y="91469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5" name="Rectangle 34">
            <a:extLst>
              <a:ext uri="{FF2B5EF4-FFF2-40B4-BE49-F238E27FC236}">
                <a16:creationId xmlns:a16="http://schemas.microsoft.com/office/drawing/2014/main" id="{ED1B1B81-36CD-9D78-49C8-71B7E7E54A6F}"/>
              </a:ext>
            </a:extLst>
          </p:cNvPr>
          <p:cNvSpPr/>
          <p:nvPr userDrawn="1"/>
        </p:nvSpPr>
        <p:spPr>
          <a:xfrm>
            <a:off x="69295" y="867068"/>
            <a:ext cx="362505"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pic>
        <p:nvPicPr>
          <p:cNvPr id="3" name="Picture 2">
            <a:extLst>
              <a:ext uri="{FF2B5EF4-FFF2-40B4-BE49-F238E27FC236}">
                <a16:creationId xmlns:a16="http://schemas.microsoft.com/office/drawing/2014/main" id="{E5342909-EEA3-22BC-20EC-DD8352F176C2}"/>
              </a:ext>
            </a:extLst>
          </p:cNvPr>
          <p:cNvPicPr>
            <a:picLocks noChangeAspect="1"/>
          </p:cNvPicPr>
          <p:nvPr userDrawn="1"/>
        </p:nvPicPr>
        <p:blipFill>
          <a:blip r:embed="rId36"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6002887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hf hdr="0" ftr="0" dt="0"/>
  <p:txStyles>
    <p:titleStyle>
      <a:lvl1pPr algn="l" defTabSz="779173" rtl="0" eaLnBrk="1" latinLnBrk="0" hangingPunct="1">
        <a:spcBef>
          <a:spcPct val="0"/>
        </a:spcBef>
        <a:buNone/>
        <a:defRPr sz="2800" b="1" i="0" kern="1200" cap="none" spc="0" baseline="0">
          <a:solidFill>
            <a:schemeClr val="tx1"/>
          </a:solidFill>
          <a:latin typeface="Apex New Bold" panose="02010600040501010103" pitchFamily="2" charset="77"/>
          <a:ea typeface="Apex New Bold" panose="02010600040501010103" pitchFamily="2" charset="77"/>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p15:clr>
            <a:srgbClr val="F26B43"/>
          </p15:clr>
        </p15:guide>
        <p15:guide id="4" orient="horz" pos="4156">
          <p15:clr>
            <a:srgbClr val="F26B43"/>
          </p15:clr>
        </p15:guide>
        <p15:guide id="5" orient="horz" pos="2432">
          <p15:clr>
            <a:srgbClr val="F26B43"/>
          </p15:clr>
        </p15:guide>
        <p15:guide id="7" orient="horz" pos="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hyperlink" Target="http://www.transnet.net/" TargetMode="Externa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hyperlink" Target="mailto:Nontando.Mnguni@transnet.net" TargetMode="Externa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79831F-24C1-0B67-AEC8-F87EA3B9088A}"/>
              </a:ext>
            </a:extLst>
          </p:cNvPr>
          <p:cNvSpPr/>
          <p:nvPr/>
        </p:nvSpPr>
        <p:spPr>
          <a:xfrm>
            <a:off x="0" y="0"/>
            <a:ext cx="12192000" cy="6858000"/>
          </a:xfrm>
          <a:prstGeom prst="rect">
            <a:avLst/>
          </a:prstGeom>
          <a:solidFill>
            <a:schemeClr val="tx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0" marR="0" lvl="0" indent="0" algn="ctr" defTabSz="457200" rtl="0" eaLnBrk="1" fontAlgn="auto" latinLnBrk="0" hangingPunct="1">
              <a:lnSpc>
                <a:spcPct val="110000"/>
              </a:lnSpc>
              <a:spcBef>
                <a:spcPts val="92"/>
              </a:spcBef>
              <a:spcAft>
                <a:spcPts val="92"/>
              </a:spcAft>
              <a:buClrTx/>
              <a:buSzTx/>
              <a:buFontTx/>
              <a:buNone/>
              <a:tabLst/>
              <a:defRPr/>
            </a:pPr>
            <a:endParaRPr kumimoji="0" lang="en-US" sz="923" b="0" i="0" u="none" strike="noStrike" kern="1200" cap="none" spc="0" normalizeH="0" baseline="0" noProof="0">
              <a:ln>
                <a:noFill/>
              </a:ln>
              <a:solidFill>
                <a:srgbClr val="000000"/>
              </a:solidFill>
              <a:effectLst/>
              <a:uLnTx/>
              <a:uFillTx/>
              <a:latin typeface="Tahoma"/>
              <a:ea typeface="+mn-ea"/>
              <a:cs typeface="+mn-cs"/>
            </a:endParaRPr>
          </a:p>
        </p:txBody>
      </p:sp>
      <p:sp>
        <p:nvSpPr>
          <p:cNvPr id="5" name="Title 22">
            <a:extLst>
              <a:ext uri="{FF2B5EF4-FFF2-40B4-BE49-F238E27FC236}">
                <a16:creationId xmlns:a16="http://schemas.microsoft.com/office/drawing/2014/main" id="{E7BDCD38-CA41-1A8B-FDAB-B28561438DC3}"/>
              </a:ext>
            </a:extLst>
          </p:cNvPr>
          <p:cNvSpPr txBox="1">
            <a:spLocks/>
          </p:cNvSpPr>
          <p:nvPr/>
        </p:nvSpPr>
        <p:spPr>
          <a:xfrm>
            <a:off x="1972970" y="1078100"/>
            <a:ext cx="8246060" cy="2677656"/>
          </a:xfrm>
          <a:prstGeom prst="rect">
            <a:avLst/>
          </a:prstGeom>
        </p:spPr>
        <p:txBody>
          <a:bodyPr wrap="square" anchor="t">
            <a:spAutoFit/>
          </a:bodyPr>
          <a:lstStyle>
            <a:lvl1pPr algn="r" defTabSz="779173" rtl="0" eaLnBrk="1" latinLnBrk="0" hangingPunct="1">
              <a:spcBef>
                <a:spcPct val="0"/>
              </a:spcBef>
              <a:buNone/>
              <a:defRPr sz="5400" b="1" i="0" kern="1200" cap="none" spc="0" baseline="0">
                <a:solidFill>
                  <a:schemeClr val="tx1"/>
                </a:solidFill>
                <a:latin typeface="Apex New Bold" panose="02010600040501010103" pitchFamily="2" charset="77"/>
                <a:ea typeface="Apex New Bold" panose="02010600040501010103" pitchFamily="2" charset="77"/>
                <a:cs typeface="+mj-cs"/>
              </a:defRPr>
            </a:lvl1pPr>
          </a:lstStyle>
          <a:p>
            <a:pPr algn="just"/>
            <a:r>
              <a:rPr lang="en-US" sz="2800" dirty="0">
                <a:solidFill>
                  <a:schemeClr val="bg1"/>
                </a:solidFill>
              </a:rPr>
              <a:t>DESCRIPTION: SUPPLY OF MATERIAL AND THE CONSTRUCTION OF STORM WATER &amp; ENVIRONMNETAL SYSTEMS AT SALDANHA TERMINAL AT THE TRANSNET PORT TERMINALS (TPT), BULK TERMINAL SALDANHA (BTS) FOR A PERIOD OF TWELVE MONTHS (12). </a:t>
            </a:r>
            <a:endParaRPr lang="en-US" sz="2800" dirty="0"/>
          </a:p>
        </p:txBody>
      </p:sp>
      <p:sp>
        <p:nvSpPr>
          <p:cNvPr id="6" name="Text Placeholder 23">
            <a:extLst>
              <a:ext uri="{FF2B5EF4-FFF2-40B4-BE49-F238E27FC236}">
                <a16:creationId xmlns:a16="http://schemas.microsoft.com/office/drawing/2014/main" id="{804EE08A-7B55-DD2B-B754-E1E2AD66BC6B}"/>
              </a:ext>
            </a:extLst>
          </p:cNvPr>
          <p:cNvSpPr txBox="1">
            <a:spLocks/>
          </p:cNvSpPr>
          <p:nvPr/>
        </p:nvSpPr>
        <p:spPr>
          <a:xfrm>
            <a:off x="2133263" y="5157440"/>
            <a:ext cx="2402967" cy="622460"/>
          </a:xfrm>
          <a:prstGeom prst="rect">
            <a:avLst/>
          </a:prstGeom>
        </p:spPr>
        <p:txBody>
          <a:bodyPr wrap="none" tIns="144000">
            <a:spAutoFit/>
          </a:bodyPr>
          <a:lstStyle>
            <a:lvl1pPr marL="0" indent="0" algn="r" defTabSz="779173" rtl="0" eaLnBrk="1" latinLnBrk="0" hangingPunct="1">
              <a:lnSpc>
                <a:spcPct val="110000"/>
              </a:lnSpc>
              <a:spcBef>
                <a:spcPts val="1023"/>
              </a:spcBef>
              <a:spcAft>
                <a:spcPts val="341"/>
              </a:spcAft>
              <a:buFont typeface="Arial" pitchFamily="34" charset="0"/>
              <a:buNone/>
              <a:defRPr sz="2800" b="0" i="0" kern="1200">
                <a:solidFill>
                  <a:schemeClr val="tx1">
                    <a:lumMod val="50000"/>
                    <a:lumOff val="50000"/>
                  </a:schemeClr>
                </a:solidFill>
                <a:latin typeface="Apex New Medium" panose="02010600040501010103" pitchFamily="2" charset="77"/>
                <a:ea typeface="Apex New Medium" panose="02010600040501010103" pitchFamily="2" charset="77"/>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lang="en-US" b="1" dirty="0">
                <a:solidFill>
                  <a:srgbClr val="FFFFFF"/>
                </a:solidFill>
              </a:rPr>
              <a:t>12 March 2025</a:t>
            </a:r>
            <a:endParaRPr kumimoji="0" lang="en-US" b="1" u="none" strike="noStrike" kern="1200" cap="none" spc="0" normalizeH="0" baseline="0" noProof="0" dirty="0">
              <a:ln>
                <a:noFill/>
              </a:ln>
              <a:solidFill>
                <a:srgbClr val="FFFFFF"/>
              </a:solidFill>
              <a:effectLst/>
              <a:uLnTx/>
              <a:uFillTx/>
            </a:endParaRPr>
          </a:p>
        </p:txBody>
      </p:sp>
      <p:sp>
        <p:nvSpPr>
          <p:cNvPr id="7" name="Graphic 64">
            <a:extLst>
              <a:ext uri="{FF2B5EF4-FFF2-40B4-BE49-F238E27FC236}">
                <a16:creationId xmlns:a16="http://schemas.microsoft.com/office/drawing/2014/main" id="{BA8126ED-FB81-D62D-3EBC-3AB56BFDD6D6}"/>
              </a:ext>
            </a:extLst>
          </p:cNvPr>
          <p:cNvSpPr/>
          <p:nvPr/>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5B6E9585-D81D-3238-730E-F5CB4E6A7E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72596" y="571621"/>
            <a:ext cx="1391803" cy="948397"/>
          </a:xfrm>
          <a:prstGeom prst="rect">
            <a:avLst/>
          </a:prstGeom>
        </p:spPr>
      </p:pic>
    </p:spTree>
    <p:extLst>
      <p:ext uri="{BB962C8B-B14F-4D97-AF65-F5344CB8AC3E}">
        <p14:creationId xmlns:p14="http://schemas.microsoft.com/office/powerpoint/2010/main" val="818571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14040-D4F5-2AEB-67C3-5153067EAB30}"/>
              </a:ext>
            </a:extLst>
          </p:cNvPr>
          <p:cNvSpPr>
            <a:spLocks noGrp="1"/>
          </p:cNvSpPr>
          <p:nvPr>
            <p:ph type="title"/>
          </p:nvPr>
        </p:nvSpPr>
        <p:spPr>
          <a:xfrm>
            <a:off x="402897" y="398832"/>
            <a:ext cx="10822684" cy="523220"/>
          </a:xfrm>
        </p:spPr>
        <p:txBody>
          <a:bodyPr/>
          <a:lstStyle/>
          <a:p>
            <a:r>
              <a:rPr kumimoji="0" lang="en-US"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3669A69C-238F-208A-3218-FB81FE86C824}"/>
              </a:ext>
            </a:extLst>
          </p:cNvPr>
          <p:cNvSpPr>
            <a:spLocks noGrp="1"/>
          </p:cNvSpPr>
          <p:nvPr>
            <p:ph type="subTitle" idx="1"/>
          </p:nvPr>
        </p:nvSpPr>
        <p:spPr>
          <a:xfrm>
            <a:off x="402897" y="112337"/>
            <a:ext cx="12191999" cy="7062185"/>
          </a:xfrm>
        </p:spPr>
        <p:txBody>
          <a:bodyPr/>
          <a:lstStyle/>
          <a:p>
            <a:pPr marL="7521" marR="361381" lvl="0" indent="-189904" algn="l" defTabSz="779173" rtl="0" eaLnBrk="1" fontAlgn="auto" latinLnBrk="0" hangingPunct="1">
              <a:lnSpc>
                <a:spcPct val="165300"/>
              </a:lnSpc>
              <a:spcBef>
                <a:spcPts val="56"/>
              </a:spcBef>
              <a:spcAft>
                <a:spcPts val="900"/>
              </a:spcAft>
              <a:buClrTx/>
              <a:buSzTx/>
              <a:buFont typeface="Arial" pitchFamily="34" charset="0"/>
              <a:buNone/>
              <a:tabLst/>
              <a:defRPr/>
            </a:pPr>
            <a:r>
              <a:rPr kumimoji="0" lang="en-ZA" sz="2000" b="1"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Step </a:t>
            </a:r>
            <a:r>
              <a:rPr lang="en-ZA" b="1" dirty="0">
                <a:solidFill>
                  <a:prstClr val="black"/>
                </a:solidFill>
                <a:latin typeface="Georgia" pitchFamily="18" charset="0"/>
                <a:ea typeface="Tahoma" panose="020B0604030504040204" pitchFamily="34" charset="0"/>
              </a:rPr>
              <a:t>Three</a:t>
            </a:r>
            <a:r>
              <a:rPr kumimoji="0" lang="en-ZA" sz="2000" b="1"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 Technical Evaluation</a:t>
            </a:r>
            <a:r>
              <a:rPr kumimoji="0" lang="en-ZA" sz="1800" b="1"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 </a:t>
            </a:r>
          </a:p>
          <a:p>
            <a:pPr marL="7521" marR="361381" lvl="0" indent="-189904" algn="l" defTabSz="779173" rtl="0" eaLnBrk="1" fontAlgn="auto" latinLnBrk="0" hangingPunct="1">
              <a:lnSpc>
                <a:spcPct val="165300"/>
              </a:lnSpc>
              <a:spcBef>
                <a:spcPts val="56"/>
              </a:spcBef>
              <a:spcAft>
                <a:spcPts val="900"/>
              </a:spcAft>
              <a:buClrTx/>
              <a:buSzTx/>
              <a:buFont typeface="Arial" pitchFamily="34" charset="0"/>
              <a:buNone/>
              <a:tabLst/>
              <a:defRPr/>
            </a:pPr>
            <a:endParaRPr kumimoji="0" lang="en-GB"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endParaRPr>
          </a:p>
          <a:p>
            <a:pPr marL="7521" marR="361381" lvl="0" indent="-189904" algn="l" defTabSz="779173" rtl="0" eaLnBrk="1" fontAlgn="auto" latinLnBrk="0" hangingPunct="1">
              <a:lnSpc>
                <a:spcPct val="165300"/>
              </a:lnSpc>
              <a:spcBef>
                <a:spcPts val="56"/>
              </a:spcBef>
              <a:spcAft>
                <a:spcPts val="900"/>
              </a:spcAft>
              <a:buClrTx/>
              <a:buSzTx/>
              <a:buFont typeface="Arial" pitchFamily="34" charset="0"/>
              <a:buNone/>
              <a:tabLst/>
              <a:defRPr/>
            </a:pPr>
            <a:r>
              <a:rPr kumimoji="0" lang="en-GB"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Minimum</a:t>
            </a:r>
            <a:r>
              <a:rPr kumimoji="0" lang="en-GB"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 Threshold of 60% for Technical Criteria and Functional Requirements.  </a:t>
            </a:r>
            <a:r>
              <a:rPr kumimoji="0" lang="en-ZA"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Technical shall be scored in accordance with the following returnable:</a:t>
            </a:r>
          </a:p>
          <a:p>
            <a:pPr marL="7521" marR="361381" lvl="0" indent="-189904" algn="l" defTabSz="779173" rtl="0" eaLnBrk="1" fontAlgn="auto" latinLnBrk="0" hangingPunct="1">
              <a:lnSpc>
                <a:spcPct val="165300"/>
              </a:lnSpc>
              <a:spcBef>
                <a:spcPts val="56"/>
              </a:spcBef>
              <a:spcAft>
                <a:spcPts val="900"/>
              </a:spcAft>
              <a:buClrTx/>
              <a:buSzTx/>
              <a:buFont typeface="Arial" pitchFamily="34" charset="0"/>
              <a:buNone/>
              <a:tabLst/>
              <a:defRPr/>
            </a:pPr>
            <a:endParaRPr kumimoji="0" lang="en-ZA"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endParaRP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r>
              <a:rPr kumimoji="0" lang="en-ZA"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T2.2-03      Evaluation Schedule:</a:t>
            </a:r>
            <a:r>
              <a:rPr lang="en-ZA" sz="1800" dirty="0">
                <a:solidFill>
                  <a:prstClr val="black"/>
                </a:solidFill>
                <a:latin typeface="Georgia" pitchFamily="18" charset="0"/>
                <a:ea typeface="Tahoma" panose="020B0604030504040204" pitchFamily="34" charset="0"/>
              </a:rPr>
              <a:t> </a:t>
            </a:r>
            <a:r>
              <a:rPr kumimoji="0" lang="en-ZA"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Management and CV’s</a:t>
            </a: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r>
              <a:rPr kumimoji="0" lang="en-US"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T2.2-04     Evaluation Schedule: Quality Management </a:t>
            </a: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r>
              <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T2.2-05     Evaluation Schedule: Previous experience</a:t>
            </a: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r>
              <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T2.2-06     Evaluation Schedule: Environmental Management</a:t>
            </a: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r>
              <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T2.2-07     Evaluation Schedule: Method Statement </a:t>
            </a:r>
          </a:p>
          <a:p>
            <a:pPr algn="l">
              <a:lnSpc>
                <a:spcPct val="100000"/>
              </a:lnSpc>
              <a:defRPr/>
            </a:pPr>
            <a:r>
              <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T2.2-08     Evaluation Schedule: </a:t>
            </a:r>
            <a:r>
              <a:rPr kumimoji="0" lang="en-US" sz="1800" b="0" i="0" u="none" strike="noStrike" kern="1200" cap="none" spc="0" normalizeH="0" baseline="0" noProof="0" dirty="0" err="1">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Programme</a:t>
            </a:r>
            <a:endPar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endParaRP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endPar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endParaRPr>
          </a:p>
          <a:p>
            <a:pPr marL="7521" marR="361381" lvl="0" indent="-189904" algn="l" defTabSz="779173" rtl="0" eaLnBrk="1" fontAlgn="auto" latinLnBrk="0" hangingPunct="1">
              <a:lnSpc>
                <a:spcPct val="100000"/>
              </a:lnSpc>
              <a:spcBef>
                <a:spcPts val="56"/>
              </a:spcBef>
              <a:spcAft>
                <a:spcPts val="341"/>
              </a:spcAft>
              <a:buClrTx/>
              <a:buSzTx/>
              <a:buFont typeface="Arial" pitchFamily="34" charset="0"/>
              <a:buNone/>
              <a:tabLst/>
              <a:defRPr/>
            </a:pPr>
            <a:r>
              <a:rPr kumimoji="0" lang="en-GB"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T</a:t>
            </a:r>
            <a:r>
              <a:rPr kumimoji="0" lang="en-US" sz="1800" b="0"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rPr>
              <a:t>he evaluation criteria is discussed in detail in the Technical presentation . </a:t>
            </a:r>
          </a:p>
          <a:p>
            <a:pPr marL="7521" marR="361381" lvl="0" indent="-189904" algn="l" defTabSz="779173" rtl="0" eaLnBrk="1" fontAlgn="auto" latinLnBrk="0" hangingPunct="1">
              <a:lnSpc>
                <a:spcPct val="165300"/>
              </a:lnSpc>
              <a:spcBef>
                <a:spcPts val="56"/>
              </a:spcBef>
              <a:spcAft>
                <a:spcPts val="900"/>
              </a:spcAft>
              <a:buClrTx/>
              <a:buSzTx/>
              <a:buFont typeface="Arial" pitchFamily="34" charset="0"/>
              <a:buNone/>
              <a:tabLst/>
              <a:defRPr/>
            </a:pPr>
            <a:endParaRPr kumimoji="0" lang="en-ZA" sz="1800" b="1" i="0" u="none" strike="noStrike" kern="1200" cap="none" spc="0" normalizeH="0" baseline="0" noProof="0" dirty="0">
              <a:ln>
                <a:noFill/>
              </a:ln>
              <a:solidFill>
                <a:prstClr val="black"/>
              </a:solidFill>
              <a:effectLst/>
              <a:uLnTx/>
              <a:uFillTx/>
              <a:latin typeface="Georgia" pitchFamily="18" charset="0"/>
              <a:ea typeface="Tahoma" panose="020B0604030504040204" pitchFamily="34" charset="0"/>
              <a:cs typeface="Tahoma" panose="020B0604030504040204" pitchFamily="34" charset="0"/>
            </a:endParaRPr>
          </a:p>
          <a:p>
            <a:endParaRPr lang="en-US" dirty="0"/>
          </a:p>
        </p:txBody>
      </p:sp>
    </p:spTree>
    <p:extLst>
      <p:ext uri="{BB962C8B-B14F-4D97-AF65-F5344CB8AC3E}">
        <p14:creationId xmlns:p14="http://schemas.microsoft.com/office/powerpoint/2010/main" val="4244882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C511D-4417-67F6-ADDD-8ECDC58D47BE}"/>
              </a:ext>
            </a:extLst>
          </p:cNvPr>
          <p:cNvSpPr>
            <a:spLocks noGrp="1"/>
          </p:cNvSpPr>
          <p:nvPr>
            <p:ph type="title"/>
          </p:nvPr>
        </p:nvSpPr>
        <p:spPr>
          <a:xfrm>
            <a:off x="0" y="451840"/>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97DBC571-954F-E4BB-CBD3-2F3116DB3584}"/>
              </a:ext>
            </a:extLst>
          </p:cNvPr>
          <p:cNvSpPr>
            <a:spLocks noGrp="1"/>
          </p:cNvSpPr>
          <p:nvPr>
            <p:ph type="subTitle" idx="1"/>
          </p:nvPr>
        </p:nvSpPr>
        <p:spPr>
          <a:xfrm>
            <a:off x="522166" y="1661513"/>
            <a:ext cx="10822684" cy="2361671"/>
          </a:xfrm>
        </p:spPr>
        <p:txBody>
          <a:bodyPr/>
          <a:lstStyle/>
          <a:p>
            <a:pPr marL="0" marR="0" lvl="0" indent="0" algn="l" defTabSz="457200" rtl="0" eaLnBrk="1" fontAlgn="auto" latinLnBrk="0" hangingPunct="1">
              <a:lnSpc>
                <a:spcPct val="100000"/>
              </a:lnSpc>
              <a:spcBef>
                <a:spcPts val="0"/>
              </a:spcBef>
              <a:spcAft>
                <a:spcPts val="900"/>
              </a:spcAft>
              <a:buClrTx/>
              <a:buSzTx/>
              <a:buFontTx/>
              <a:buNone/>
              <a:tabLst/>
              <a:defRPr/>
            </a:pPr>
            <a:r>
              <a:rPr kumimoji="0" lang="en-ZA" sz="2000" b="1" i="0" u="none" strike="noStrike" kern="1200" cap="none" spc="0" normalizeH="0" baseline="0" noProof="0" dirty="0">
                <a:ln>
                  <a:noFill/>
                </a:ln>
                <a:solidFill>
                  <a:srgbClr val="000000"/>
                </a:solidFill>
                <a:effectLst/>
                <a:uLnTx/>
                <a:uFillTx/>
                <a:latin typeface="Georgia" pitchFamily="18" charset="0"/>
                <a:ea typeface="+mn-ea"/>
                <a:cs typeface="+mn-cs"/>
              </a:rPr>
              <a:t>Step Four: Price Criteria and B-BBEE</a:t>
            </a:r>
          </a:p>
          <a:p>
            <a:pPr marL="342900" marR="0" lvl="0" indent="-342900" algn="l" defTabSz="457200" rtl="0" eaLnBrk="1" fontAlgn="base" latinLnBrk="0" hangingPunct="1">
              <a:lnSpc>
                <a:spcPct val="100000"/>
              </a:lnSpc>
              <a:spcBef>
                <a:spcPts val="0"/>
              </a:spcBef>
              <a:spcAft>
                <a:spcPts val="900"/>
              </a:spcAft>
              <a:buClrTx/>
              <a:buSzTx/>
              <a:buFont typeface="Arial" pitchFamily="34" charset="0"/>
              <a:buChar char="•"/>
              <a:tabLst/>
              <a:defRPr/>
            </a:pPr>
            <a:r>
              <a:rPr kumimoji="0" lang="en-ZA" sz="2000" b="0" i="0" u="none" strike="noStrike" kern="1200" cap="none" spc="0" normalizeH="0" baseline="0" noProof="0" dirty="0">
                <a:ln>
                  <a:noFill/>
                </a:ln>
                <a:solidFill>
                  <a:srgbClr val="000000"/>
                </a:solidFill>
                <a:effectLst/>
                <a:uLnTx/>
                <a:uFillTx/>
                <a:latin typeface="Georgia" pitchFamily="18" charset="0"/>
                <a:ea typeface="+mn-ea"/>
                <a:cs typeface="+mn-cs"/>
              </a:rPr>
              <a:t>Only bidders who have met or exceeded the pre-determined threshold will progress to Step 5</a:t>
            </a:r>
          </a:p>
          <a:p>
            <a:pPr marL="342900" marR="0" lvl="0" indent="-342900" algn="l" defTabSz="457200" rtl="0" eaLnBrk="1" fontAlgn="base" latinLnBrk="0" hangingPunct="1">
              <a:lnSpc>
                <a:spcPct val="100000"/>
              </a:lnSpc>
              <a:spcBef>
                <a:spcPts val="0"/>
              </a:spcBef>
              <a:spcAft>
                <a:spcPts val="900"/>
              </a:spcAft>
              <a:buClrTx/>
              <a:buSzTx/>
              <a:buFont typeface="Arial" pitchFamily="34" charset="0"/>
              <a:buChar char="•"/>
              <a:tabLst/>
              <a:defRPr/>
            </a:pPr>
            <a:r>
              <a:rPr kumimoji="0" lang="en-ZA" sz="2000" b="0" i="0" u="none" strike="noStrike" kern="1200" cap="none" spc="0" normalizeH="0" baseline="0" noProof="0" dirty="0">
                <a:ln>
                  <a:noFill/>
                </a:ln>
                <a:solidFill>
                  <a:srgbClr val="000000"/>
                </a:solidFill>
                <a:effectLst/>
                <a:uLnTx/>
                <a:uFillTx/>
                <a:latin typeface="Georgia" pitchFamily="18" charset="0"/>
                <a:ea typeface="+mn-ea"/>
                <a:cs typeface="+mn-cs"/>
              </a:rPr>
              <a:t>Points will be allocated as follows:</a:t>
            </a:r>
          </a:p>
          <a:p>
            <a:pPr marL="800100" marR="0" lvl="1" indent="-342900" algn="l" defTabSz="457200" rtl="0" eaLnBrk="1" fontAlgn="auto" latinLnBrk="0" hangingPunct="1">
              <a:lnSpc>
                <a:spcPct val="100000"/>
              </a:lnSpc>
              <a:spcBef>
                <a:spcPts val="0"/>
              </a:spcBef>
              <a:spcAft>
                <a:spcPts val="900"/>
              </a:spcAft>
              <a:buClrTx/>
              <a:buSzTx/>
              <a:buFont typeface="Wingdings" pitchFamily="2" charset="2"/>
              <a:buChar char="ü"/>
              <a:tabLst/>
              <a:defRPr/>
            </a:pPr>
            <a:r>
              <a:rPr kumimoji="0" lang="en-ZA" sz="2000" b="0" i="0" u="none" strike="noStrike" kern="1200" cap="none" spc="0" normalizeH="0" baseline="0" noProof="0" dirty="0">
                <a:ln>
                  <a:noFill/>
                </a:ln>
                <a:solidFill>
                  <a:srgbClr val="000000"/>
                </a:solidFill>
                <a:effectLst/>
                <a:uLnTx/>
                <a:uFillTx/>
                <a:latin typeface="Georgia" pitchFamily="18" charset="0"/>
                <a:ea typeface="+mn-ea"/>
                <a:cs typeface="+mn-cs"/>
              </a:rPr>
              <a:t>Price Criteria (90); and</a:t>
            </a:r>
          </a:p>
          <a:p>
            <a:pPr marL="800100" marR="0" lvl="1" indent="-342900" algn="l" defTabSz="457200" rtl="0" eaLnBrk="1" fontAlgn="auto" latinLnBrk="0" hangingPunct="1">
              <a:lnSpc>
                <a:spcPct val="100000"/>
              </a:lnSpc>
              <a:spcBef>
                <a:spcPts val="0"/>
              </a:spcBef>
              <a:spcAft>
                <a:spcPts val="900"/>
              </a:spcAft>
              <a:buClrTx/>
              <a:buSzTx/>
              <a:buFont typeface="Wingdings" pitchFamily="2" charset="2"/>
              <a:buChar char="ü"/>
              <a:tabLst/>
              <a:defRPr/>
            </a:pPr>
            <a:r>
              <a:rPr kumimoji="0" lang="en-ZA" sz="2000" b="0" i="0" u="none" strike="noStrike" kern="1200" cap="none" spc="0" normalizeH="0" baseline="0" noProof="0" dirty="0">
                <a:ln>
                  <a:noFill/>
                </a:ln>
                <a:solidFill>
                  <a:srgbClr val="000000"/>
                </a:solidFill>
                <a:effectLst/>
                <a:uLnTx/>
                <a:uFillTx/>
                <a:latin typeface="Georgia" pitchFamily="18" charset="0"/>
                <a:ea typeface="+mn-ea"/>
                <a:cs typeface="+mn-cs"/>
              </a:rPr>
              <a:t>B-BBEE (10)</a:t>
            </a:r>
          </a:p>
          <a:p>
            <a:endParaRPr lang="en-US" dirty="0"/>
          </a:p>
        </p:txBody>
      </p:sp>
    </p:spTree>
    <p:extLst>
      <p:ext uri="{BB962C8B-B14F-4D97-AF65-F5344CB8AC3E}">
        <p14:creationId xmlns:p14="http://schemas.microsoft.com/office/powerpoint/2010/main" val="3155748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C6F84-4D76-3D6F-AE22-842DC0206683}"/>
              </a:ext>
            </a:extLst>
          </p:cNvPr>
          <p:cNvSpPr>
            <a:spLocks noGrp="1"/>
          </p:cNvSpPr>
          <p:nvPr>
            <p:ph type="title"/>
          </p:nvPr>
        </p:nvSpPr>
        <p:spPr>
          <a:xfrm>
            <a:off x="0" y="412083"/>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9F555A83-F504-4525-785B-04F154463B7C}"/>
              </a:ext>
            </a:extLst>
          </p:cNvPr>
          <p:cNvSpPr>
            <a:spLocks noGrp="1"/>
          </p:cNvSpPr>
          <p:nvPr>
            <p:ph type="subTitle" idx="1"/>
          </p:nvPr>
        </p:nvSpPr>
        <p:spPr>
          <a:xfrm>
            <a:off x="410817" y="1696279"/>
            <a:ext cx="11053302" cy="5161722"/>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000000"/>
                </a:solidFill>
                <a:effectLst/>
                <a:uLnTx/>
                <a:uFillTx/>
                <a:latin typeface="Georgia" pitchFamily="18" charset="0"/>
                <a:ea typeface="+mn-ea"/>
                <a:cs typeface="+mn-cs"/>
              </a:rPr>
              <a:t>Step Five: </a:t>
            </a:r>
            <a:r>
              <a:rPr kumimoji="0" lang="en-ZA" sz="1800" b="1" i="0" u="none" strike="noStrike" kern="1200" cap="none" spc="0" normalizeH="0" baseline="0" noProof="0" dirty="0">
                <a:ln>
                  <a:noFill/>
                </a:ln>
                <a:solidFill>
                  <a:prstClr val="black"/>
                </a:solidFill>
                <a:effectLst/>
                <a:uLnTx/>
                <a:uFillTx/>
                <a:latin typeface="Georgia" pitchFamily="18" charset="0"/>
                <a:ea typeface="+mn-ea"/>
                <a:cs typeface="+mn-cs"/>
              </a:rPr>
              <a:t>Post Tender Negotiations</a:t>
            </a:r>
          </a:p>
          <a:p>
            <a:pPr marL="342900" marR="0" lvl="0" indent="-342900" algn="l" defTabSz="914400" rtl="0" eaLnBrk="1" fontAlgn="auto" latinLnBrk="0" hangingPunct="1">
              <a:lnSpc>
                <a:spcPct val="100000"/>
              </a:lnSpc>
              <a:spcBef>
                <a:spcPts val="0"/>
              </a:spcBef>
              <a:spcAft>
                <a:spcPts val="900"/>
              </a:spcAft>
              <a:buClrTx/>
              <a:buSzTx/>
              <a:buFont typeface="Arial"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Georgia" pitchFamily="18" charset="0"/>
              <a:ea typeface="+mn-ea"/>
              <a:cs typeface="+mn-cs"/>
            </a:endParaRPr>
          </a:p>
          <a:p>
            <a:pPr marL="342900" marR="0" lvl="0" indent="-342900" algn="l" defTabSz="457200" rtl="0" eaLnBrk="1" fontAlgn="base" latinLnBrk="0" hangingPunct="1">
              <a:lnSpc>
                <a:spcPct val="100000"/>
              </a:lnSpc>
              <a:spcBef>
                <a:spcPts val="0"/>
              </a:spcBef>
              <a:spcAft>
                <a:spcPts val="90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Bidders are to note that Transnet may not award a contract if the price offered is not market-related. In this regard, Transnet reserves the right to engage in PTN with the view to achieving a market-related price or to cancel the tender. </a:t>
            </a:r>
            <a:r>
              <a:rPr kumimoji="0" lang="en-ZA"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Negotiations will be done in a sequential manner i.e.: </a:t>
            </a:r>
          </a:p>
          <a:p>
            <a:pPr marL="0" marR="0" lvl="0" indent="0" algn="l" defTabSz="457200" rtl="0" eaLnBrk="1" fontAlgn="base" latinLnBrk="0" hangingPunct="1">
              <a:lnSpc>
                <a:spcPct val="100000"/>
              </a:lnSpc>
              <a:spcBef>
                <a:spcPts val="0"/>
              </a:spcBef>
              <a:spcAft>
                <a:spcPts val="9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-first negotiate with the highest ranked bidder or cancel the bid, should such negotiations fail</a:t>
            </a:r>
          </a:p>
          <a:p>
            <a:pPr marL="0" marR="0" lvl="0" indent="0" algn="l" defTabSz="457200" rtl="0" eaLnBrk="1" fontAlgn="base" latinLnBrk="0" hangingPunct="1">
              <a:lnSpc>
                <a:spcPct val="100000"/>
              </a:lnSpc>
              <a:spcBef>
                <a:spcPts val="0"/>
              </a:spcBef>
              <a:spcAft>
                <a:spcPts val="9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-negotiate with the 2nd and 3rd ranked bidders (if required) in a sequential manner.</a:t>
            </a:r>
          </a:p>
          <a:p>
            <a:pPr marL="342900" marR="0" lvl="0" indent="-342900" algn="l" defTabSz="457200" rtl="0" eaLnBrk="1" fontAlgn="base" latinLnBrk="0" hangingPunct="1">
              <a:lnSpc>
                <a:spcPct val="100000"/>
              </a:lnSpc>
              <a:spcBef>
                <a:spcPts val="0"/>
              </a:spcBef>
              <a:spcAft>
                <a:spcPts val="90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In the event of any bidder being notified of such short-listed/preferred bidder status, his/her bid, as well as any subsequent negotiated best and final offers (BAFO), will automatically be deemed to remain valid during the negotiation period and until the ultimate award of business.</a:t>
            </a:r>
            <a:endParaRPr kumimoji="0" lang="en-ZA"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342900" marR="0" lvl="0" indent="-342900" algn="l" defTabSz="457200" rtl="0" eaLnBrk="1" fontAlgn="base" latinLnBrk="0" hangingPunct="1">
              <a:lnSpc>
                <a:spcPct val="100000"/>
              </a:lnSpc>
              <a:spcBef>
                <a:spcPts val="0"/>
              </a:spcBef>
              <a:spcAft>
                <a:spcPts val="90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Should Transnet conduct post tender negotiations, bidders will be requested to provide their best and final offers to Transnet based on such negotiations. Where a market related price has been achieved through negotiation, the contract will be awarded to the successful bidder(s).</a:t>
            </a:r>
            <a:endParaRPr kumimoji="0" lang="en-ZA"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endParaRPr lang="en-US" dirty="0"/>
          </a:p>
        </p:txBody>
      </p:sp>
    </p:spTree>
    <p:extLst>
      <p:ext uri="{BB962C8B-B14F-4D97-AF65-F5344CB8AC3E}">
        <p14:creationId xmlns:p14="http://schemas.microsoft.com/office/powerpoint/2010/main" val="1317794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34C34-80BA-864E-5626-B2B763EC8C5B}"/>
              </a:ext>
            </a:extLst>
          </p:cNvPr>
          <p:cNvSpPr>
            <a:spLocks noGrp="1"/>
          </p:cNvSpPr>
          <p:nvPr>
            <p:ph type="title"/>
          </p:nvPr>
        </p:nvSpPr>
        <p:spPr>
          <a:xfrm>
            <a:off x="164358" y="412083"/>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F30C4770-B220-24D9-F401-B5F4C603D46B}"/>
              </a:ext>
            </a:extLst>
          </p:cNvPr>
          <p:cNvSpPr>
            <a:spLocks noGrp="1"/>
          </p:cNvSpPr>
          <p:nvPr>
            <p:ph type="subTitle" idx="1"/>
          </p:nvPr>
        </p:nvSpPr>
        <p:spPr>
          <a:xfrm>
            <a:off x="389644" y="1056043"/>
            <a:ext cx="10822684" cy="5702566"/>
          </a:xfrm>
        </p:spPr>
        <p:txBody>
          <a:bodyPr/>
          <a:lstStyle/>
          <a:p>
            <a:pPr marL="7521" marR="361381" lvl="0" indent="-189904" algn="l" defTabSz="779173" rtl="0" eaLnBrk="1" fontAlgn="auto" latinLnBrk="0" hangingPunct="1">
              <a:lnSpc>
                <a:spcPct val="165300"/>
              </a:lnSpc>
              <a:spcBef>
                <a:spcPts val="56"/>
              </a:spcBef>
              <a:spcAft>
                <a:spcPts val="341"/>
              </a:spcAft>
              <a:buClrTx/>
              <a:buSzTx/>
              <a:buFont typeface="Arial" pitchFamily="34" charset="0"/>
              <a:buNone/>
              <a:tabLst/>
              <a:defRPr/>
            </a:pPr>
            <a:r>
              <a:rPr kumimoji="0" lang="en-US" sz="18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Step Six : Objective Criteria</a:t>
            </a:r>
            <a:endPar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endParaRPr>
          </a:p>
          <a:p>
            <a:pPr marL="7521" marR="361381" lvl="0" indent="-189904" algn="l" defTabSz="779173" rtl="0" eaLnBrk="1" fontAlgn="auto" latinLnBrk="0" hangingPunct="1">
              <a:lnSpc>
                <a:spcPct val="165300"/>
              </a:lnSpc>
              <a:spcBef>
                <a:spcPts val="56"/>
              </a:spcBef>
              <a:spcAft>
                <a:spcPts val="341"/>
              </a:spcAft>
              <a:buClrTx/>
              <a:buSzTx/>
              <a:buFont typeface="Arial" pitchFamily="34" charset="0"/>
              <a:buNone/>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Transnet reserves the right to award the business to the highest scoring bidder/s unless objective criteria justify the award to another bidder. The RFP will state that Transnet may apply the following objective criteria to the bid process:</a:t>
            </a:r>
          </a:p>
          <a:p>
            <a:pPr marL="342900" marR="0" lvl="0" indent="-342900" algn="just" defTabSz="779173" rtl="0" eaLnBrk="1" fontAlgn="auto" latinLnBrk="0" hangingPunct="1">
              <a:lnSpc>
                <a:spcPct val="165300"/>
              </a:lnSpc>
              <a:spcBef>
                <a:spcPts val="310"/>
              </a:spcBef>
              <a:spcAft>
                <a:spcPts val="0"/>
              </a:spcAft>
              <a:buClrTx/>
              <a:buSzPts val="1000"/>
              <a:buFont typeface="Tahoma" panose="020B0604030504040204" pitchFamily="34" charset="0"/>
              <a:buChar char="-"/>
              <a:tabLst>
                <a:tab pos="1314450" algn="l"/>
              </a:tabLst>
              <a:defRPr/>
            </a:pPr>
            <a:r>
              <a:rPr kumimoji="0" lang="en-US" sz="1600" b="0" i="0" u="none" strike="noStrike" kern="1200" cap="none" spc="-1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Geographical</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600" b="0" i="0" u="none" strike="noStrike" kern="1200" cap="none" spc="-1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location;</a:t>
            </a:r>
            <a:endPar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endParaRPr>
          </a:p>
          <a:p>
            <a:pPr marL="342900" marR="504825" lvl="0" indent="-342900" algn="just" defTabSz="779173" rtl="0" eaLnBrk="1" fontAlgn="auto" latinLnBrk="0" hangingPunct="1">
              <a:lnSpc>
                <a:spcPct val="150000"/>
              </a:lnSpc>
              <a:spcBef>
                <a:spcPts val="915"/>
              </a:spcBef>
              <a:spcAft>
                <a:spcPts val="0"/>
              </a:spcAft>
              <a:buClrTx/>
              <a:buSzPts val="1000"/>
              <a:buFont typeface="Tahoma" panose="020B0604030504040204" pitchFamily="34" charset="0"/>
              <a:buChar char="-"/>
              <a:tabLst>
                <a:tab pos="1315085" algn="l"/>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all Risks identified during a risk assessment exercise/probity check (which may be conducted by an </a:t>
            </a:r>
            <a:r>
              <a:rPr kumimoji="0" lang="en-US" sz="1600" b="0" i="0" u="none" strike="noStrike" kern="1200" cap="none" spc="0" normalizeH="0" baseline="0" noProof="0" dirty="0" err="1">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authorised</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third party) that would be done to assess all risks, including but not limited to:</a:t>
            </a:r>
          </a:p>
          <a:p>
            <a:pPr marL="742950" marR="508000" lvl="1" indent="-285750" algn="just" defTabSz="779173" rtl="0" eaLnBrk="1" fontAlgn="auto" latinLnBrk="0" hangingPunct="1">
              <a:lnSpc>
                <a:spcPct val="150000"/>
              </a:lnSpc>
              <a:spcBef>
                <a:spcPts val="5"/>
              </a:spcBef>
              <a:spcAft>
                <a:spcPts val="0"/>
              </a:spcAft>
              <a:buClrTx/>
              <a:buSzPts val="1000"/>
              <a:buFont typeface="Wingdings" panose="05000000000000000000" pitchFamily="2" charset="2"/>
              <a:buChar char=""/>
              <a:tabLst>
                <a:tab pos="1569720" algn="l"/>
                <a:tab pos="1570990" algn="l"/>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the financial stability of the bidder based on key ratio analysis, which would include, but not be limited to Efficiency, Profitability, Financial Risk, Liquidity, Acid Test, and Solvency;</a:t>
            </a:r>
          </a:p>
          <a:p>
            <a:pPr marL="742950" marR="0" lvl="1" indent="-285750" algn="just" defTabSz="779173" rtl="0" eaLnBrk="1" fontAlgn="auto" latinLnBrk="0" hangingPunct="1">
              <a:lnSpc>
                <a:spcPts val="1160"/>
              </a:lnSpc>
              <a:spcBef>
                <a:spcPts val="0"/>
              </a:spcBef>
              <a:spcAft>
                <a:spcPts val="0"/>
              </a:spcAft>
              <a:buClrTx/>
              <a:buSzPts val="1000"/>
              <a:buFont typeface="Wingdings" panose="05000000000000000000" pitchFamily="2" charset="2"/>
              <a:buChar char=""/>
              <a:tabLst>
                <a:tab pos="1570355" algn="l"/>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due</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diligence</a:t>
            </a:r>
            <a:r>
              <a:rPr kumimoji="0" lang="en-US" sz="1600" b="0" i="0" u="none" strike="noStrike" kern="1200" cap="none" spc="-5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to</a:t>
            </a:r>
            <a:r>
              <a:rPr kumimoji="0" lang="en-US" sz="1600" b="0" i="0" u="none" strike="noStrike" kern="1200" cap="none" spc="-6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assess</a:t>
            </a:r>
            <a:r>
              <a:rPr kumimoji="0" lang="en-US" sz="1600" b="0" i="0" u="none" strike="noStrike" kern="1200" cap="none" spc="-5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functional</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capability</a:t>
            </a:r>
            <a:r>
              <a:rPr kumimoji="0" lang="en-US" sz="1600" b="0" i="0" u="none" strike="noStrike" kern="1200" cap="none" spc="-5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and</a:t>
            </a:r>
            <a:r>
              <a:rPr kumimoji="0" lang="en-US" sz="1600" b="0" i="0" u="none" strike="noStrike" kern="1200" cap="none" spc="-4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capacity.</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This</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could</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include</a:t>
            </a:r>
            <a:r>
              <a:rPr kumimoji="0" lang="en-US" sz="1600" b="0" i="0" u="none" strike="noStrike" kern="1200" cap="none" spc="-6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a:t>
            </a:r>
            <a:r>
              <a:rPr kumimoji="0" lang="en-US" sz="1600" b="0" i="0" u="none" strike="noStrike" kern="1200" cap="none" spc="-5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site</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1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visit;</a:t>
            </a:r>
            <a:endPar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endParaRPr>
          </a:p>
          <a:p>
            <a:pPr marL="742950" marR="502285" lvl="1" indent="-285750" algn="just" defTabSz="779173" rtl="0" eaLnBrk="1" fontAlgn="auto" latinLnBrk="0" hangingPunct="1">
              <a:lnSpc>
                <a:spcPct val="150000"/>
              </a:lnSpc>
              <a:spcBef>
                <a:spcPts val="635"/>
              </a:spcBef>
              <a:spcAft>
                <a:spcPts val="0"/>
              </a:spcAft>
              <a:buClrTx/>
              <a:buSzPts val="1000"/>
              <a:buFont typeface="Wingdings" panose="05000000000000000000" pitchFamily="2" charset="2"/>
              <a:buChar char=""/>
              <a:tabLst>
                <a:tab pos="1569720" algn="l"/>
                <a:tab pos="1570990" algn="l"/>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 commercial relationship with a Domestic Prominent Influential Person (DPIP) or Foreign Prominent Public Official (FPPO) or an entity of which such person or official is the beneficial owner; and</a:t>
            </a:r>
          </a:p>
          <a:p>
            <a:pPr marL="457200" marR="502285" lvl="1" indent="0" algn="just" defTabSz="779173" rtl="0" eaLnBrk="1" fontAlgn="auto" latinLnBrk="0" hangingPunct="1">
              <a:lnSpc>
                <a:spcPct val="150000"/>
              </a:lnSpc>
              <a:spcBef>
                <a:spcPts val="635"/>
              </a:spcBef>
              <a:spcAft>
                <a:spcPts val="0"/>
              </a:spcAft>
              <a:buClrTx/>
              <a:buSzPts val="1000"/>
              <a:buFont typeface="Arial" pitchFamily="34" charset="0"/>
              <a:buNone/>
              <a:tabLst>
                <a:tab pos="1569720" algn="l"/>
                <a:tab pos="1570990" algn="l"/>
              </a:tabLst>
              <a:defRPr/>
            </a:pPr>
            <a:endPar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endParaRPr>
          </a:p>
          <a:p>
            <a:pPr marL="742950" marR="0" lvl="1" indent="-285750" algn="just" defTabSz="779173" rtl="0" eaLnBrk="1" fontAlgn="auto" latinLnBrk="0" hangingPunct="1">
              <a:lnSpc>
                <a:spcPts val="1200"/>
              </a:lnSpc>
              <a:spcBef>
                <a:spcPts val="0"/>
              </a:spcBef>
              <a:spcAft>
                <a:spcPts val="0"/>
              </a:spcAft>
              <a:buClrTx/>
              <a:buSzPts val="1000"/>
              <a:buFont typeface="Wingdings" panose="05000000000000000000" pitchFamily="2" charset="2"/>
              <a:buChar char=""/>
              <a:tabLst>
                <a:tab pos="1570355" algn="l"/>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Reputational</a:t>
            </a:r>
            <a:r>
              <a:rPr kumimoji="0" lang="en-US" sz="1600" b="0" i="0" u="none" strike="noStrike" kern="1200" cap="none" spc="-8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and</a:t>
            </a:r>
            <a:r>
              <a:rPr kumimoji="0" lang="en-US" sz="1600" b="0" i="0" u="none" strike="noStrike" kern="1200" cap="none" spc="-65"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Brand</a:t>
            </a:r>
            <a:r>
              <a:rPr kumimoji="0" lang="en-US" sz="1600" b="0" i="0" u="none" strike="noStrike" kern="1200" cap="none" spc="-7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 </a:t>
            </a:r>
            <a:r>
              <a:rPr kumimoji="0" lang="en-US" sz="1600" b="0" i="0" u="none" strike="noStrike" kern="1200" cap="none" spc="-2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risks</a:t>
            </a:r>
            <a:endPar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endParaRPr>
          </a:p>
          <a:p>
            <a:endParaRPr lang="en-US" dirty="0"/>
          </a:p>
        </p:txBody>
      </p:sp>
    </p:spTree>
    <p:extLst>
      <p:ext uri="{BB962C8B-B14F-4D97-AF65-F5344CB8AC3E}">
        <p14:creationId xmlns:p14="http://schemas.microsoft.com/office/powerpoint/2010/main" val="617448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C6B00-54AD-47C2-A460-64C6F2B9F654}"/>
              </a:ext>
            </a:extLst>
          </p:cNvPr>
          <p:cNvSpPr>
            <a:spLocks noGrp="1"/>
          </p:cNvSpPr>
          <p:nvPr>
            <p:ph type="title"/>
          </p:nvPr>
        </p:nvSpPr>
        <p:spPr>
          <a:xfrm>
            <a:off x="137854" y="425335"/>
            <a:ext cx="10822684" cy="523220"/>
          </a:xfrm>
        </p:spPr>
        <p:txBody>
          <a:bodyPr/>
          <a:lstStyle/>
          <a:p>
            <a:r>
              <a:rPr kumimoji="0" lang="en-US"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182D744D-2ECD-AF43-1C9E-D7654D13858E}"/>
              </a:ext>
            </a:extLst>
          </p:cNvPr>
          <p:cNvSpPr>
            <a:spLocks noGrp="1"/>
          </p:cNvSpPr>
          <p:nvPr>
            <p:ph type="subTitle" idx="1"/>
          </p:nvPr>
        </p:nvSpPr>
        <p:spPr>
          <a:xfrm>
            <a:off x="641435" y="1113183"/>
            <a:ext cx="10822684" cy="4956313"/>
          </a:xfrm>
        </p:spPr>
        <p:txBody>
          <a:bodyPr/>
          <a:lstStyle/>
          <a:p>
            <a:pPr marL="7521" marR="361381" lvl="0" indent="-189904" algn="l" defTabSz="779173" rtl="0" eaLnBrk="1" fontAlgn="auto" latinLnBrk="0" hangingPunct="1">
              <a:lnSpc>
                <a:spcPct val="165300"/>
              </a:lnSpc>
              <a:spcBef>
                <a:spcPts val="56"/>
              </a:spcBef>
              <a:spcAft>
                <a:spcPts val="341"/>
              </a:spcAft>
              <a:buClrTx/>
              <a:buSzTx/>
              <a:buFont typeface="Arial" pitchFamily="34" charset="0"/>
              <a:buNone/>
              <a:tabLst/>
              <a:defRPr/>
            </a:pP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Step</a:t>
            </a:r>
            <a:r>
              <a:rPr kumimoji="0" lang="en-US" sz="1800" b="1" i="0" u="none" strike="noStrike" kern="1200" cap="none" spc="-7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Seven:</a:t>
            </a:r>
            <a:r>
              <a:rPr kumimoji="0" lang="en-US" sz="1800" b="1" i="0" u="none" strike="noStrike" kern="1200" cap="none" spc="-7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Award</a:t>
            </a:r>
            <a:r>
              <a:rPr kumimoji="0" lang="en-US" sz="1800" b="1" i="0" u="none" strike="noStrike" kern="1200" cap="none" spc="-5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of</a:t>
            </a:r>
            <a:r>
              <a:rPr kumimoji="0" lang="en-US" sz="1800" b="1" i="0" u="none" strike="noStrike" kern="1200" cap="none" spc="-6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business</a:t>
            </a:r>
            <a:r>
              <a:rPr kumimoji="0" lang="en-US" sz="1800" b="1" i="0" u="none" strike="noStrike" kern="1200" cap="none" spc="-5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and</a:t>
            </a:r>
            <a:r>
              <a:rPr kumimoji="0" lang="en-US" sz="1800" b="1" i="0" u="none" strike="noStrike" kern="1200" cap="none" spc="-6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conclusion</a:t>
            </a:r>
            <a:r>
              <a:rPr kumimoji="0" lang="en-US" sz="1800" b="1" i="0" u="none" strike="noStrike" kern="1200" cap="none" spc="-6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of</a:t>
            </a:r>
            <a:r>
              <a:rPr kumimoji="0" lang="en-US" sz="1800" b="1" i="0" u="none" strike="noStrike" kern="1200" cap="none" spc="-5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 </a:t>
            </a:r>
            <a:r>
              <a:rPr kumimoji="0" lang="en-US" sz="1800" b="1" i="0" u="none" strike="noStrike" kern="1200" cap="none" spc="-10"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rPr>
              <a:t>contract</a:t>
            </a:r>
            <a:endParaRPr kumimoji="0" lang="en-US" sz="1800" b="0" i="0" u="none" strike="noStrike" kern="1200" cap="none" spc="-5" normalizeH="0" baseline="0" noProof="0" dirty="0">
              <a:ln>
                <a:noFill/>
              </a:ln>
              <a:solidFill>
                <a:srgbClr val="000000"/>
              </a:solidFill>
              <a:effectLst/>
              <a:uLnTx/>
              <a:uFillTx/>
              <a:latin typeface="Georgia" panose="02040502050405020303" pitchFamily="18" charset="0"/>
              <a:ea typeface="Tahoma" panose="020B0604030504040204" pitchFamily="34" charset="0"/>
              <a:cs typeface="Tahoma" panose="020B0604030504040204" pitchFamily="34" charset="0"/>
            </a:endParaRPr>
          </a:p>
          <a:p>
            <a:pPr marL="342900" marR="500380" lvl="0" indent="-342900" algn="just" defTabSz="779173" rtl="0" eaLnBrk="1" fontAlgn="auto" latinLnBrk="0" hangingPunct="1">
              <a:lnSpc>
                <a:spcPct val="150000"/>
              </a:lnSpc>
              <a:spcBef>
                <a:spcPts val="905"/>
              </a:spcBef>
              <a:spcAft>
                <a:spcPts val="0"/>
              </a:spcAft>
              <a:buClrTx/>
              <a:buSzPts val="1000"/>
              <a:buFont typeface="Wingdings" panose="05000000000000000000" pitchFamily="2" charset="2"/>
              <a:buChar char=""/>
              <a:tabLst>
                <a:tab pos="1311910" algn="l"/>
                <a:tab pos="1315085" algn="l"/>
              </a:tabLst>
              <a:defRPr/>
            </a:pPr>
            <a:r>
              <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Immediately after approval to award the contract has been received, the successful or preferred bidder(s) will be informed of the acceptance of his/their Bid by way of a Letter of Award. Thereafter the final contract will be concluded with the successful Respondent(s).</a:t>
            </a:r>
          </a:p>
          <a:p>
            <a:pPr marL="342900" marR="507365" lvl="0" indent="-342900" algn="just" defTabSz="779173" rtl="0" eaLnBrk="1" fontAlgn="auto" latinLnBrk="0" hangingPunct="1">
              <a:lnSpc>
                <a:spcPct val="150000"/>
              </a:lnSpc>
              <a:spcBef>
                <a:spcPts val="300"/>
              </a:spcBef>
              <a:spcAft>
                <a:spcPts val="0"/>
              </a:spcAft>
              <a:buClrTx/>
              <a:buSzPts val="1000"/>
              <a:buFont typeface="Wingdings" panose="05000000000000000000" pitchFamily="2" charset="2"/>
              <a:buChar char=""/>
              <a:tabLst>
                <a:tab pos="1311910" algn="l"/>
                <a:tab pos="1315085" algn="l"/>
              </a:tabLst>
              <a:defRPr/>
            </a:pPr>
            <a:r>
              <a:rPr kumimoji="0" lang="en-US" sz="1800" b="0" i="0" u="none" strike="noStrike" kern="1200" cap="none" spc="0" normalizeH="0" baseline="0" noProof="0" dirty="0">
                <a:ln>
                  <a:noFill/>
                </a:ln>
                <a:solidFill>
                  <a:srgbClr val="000000"/>
                </a:solidFill>
                <a:effectLst/>
                <a:uLnTx/>
                <a:uFillTx/>
                <a:latin typeface="Georgia" panose="02040502050405020303" pitchFamily="18" charset="0"/>
                <a:ea typeface="Wingdings" panose="05000000000000000000" pitchFamily="2" charset="2"/>
                <a:cs typeface="Wingdings" panose="05000000000000000000" pitchFamily="2" charset="2"/>
              </a:rPr>
              <a:t>A final contract will be concluded and entered into with the successful Bidder at the acceptance of a letter of award by the Respondent.</a:t>
            </a:r>
          </a:p>
          <a:p>
            <a:endParaRPr lang="en-US" dirty="0"/>
          </a:p>
        </p:txBody>
      </p:sp>
    </p:spTree>
    <p:extLst>
      <p:ext uri="{BB962C8B-B14F-4D97-AF65-F5344CB8AC3E}">
        <p14:creationId xmlns:p14="http://schemas.microsoft.com/office/powerpoint/2010/main" val="3115907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8915B-E60F-9D65-619A-99BDD71CB7E0}"/>
              </a:ext>
            </a:extLst>
          </p:cNvPr>
          <p:cNvSpPr>
            <a:spLocks noGrp="1"/>
          </p:cNvSpPr>
          <p:nvPr>
            <p:ph type="title"/>
          </p:nvPr>
        </p:nvSpPr>
        <p:spPr>
          <a:xfrm>
            <a:off x="323384" y="875909"/>
            <a:ext cx="10822684" cy="523220"/>
          </a:xfrm>
        </p:spPr>
        <p:txBody>
          <a:bodyPr/>
          <a:lstStyle/>
          <a:p>
            <a:r>
              <a:rPr kumimoji="0" lang="en-GB"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NEC ECC APPLICABLE CLAUSES </a:t>
            </a:r>
            <a:endParaRPr lang="en-US" dirty="0"/>
          </a:p>
        </p:txBody>
      </p:sp>
      <p:sp>
        <p:nvSpPr>
          <p:cNvPr id="3" name="Subtitle 2">
            <a:extLst>
              <a:ext uri="{FF2B5EF4-FFF2-40B4-BE49-F238E27FC236}">
                <a16:creationId xmlns:a16="http://schemas.microsoft.com/office/drawing/2014/main" id="{7166A0A4-2936-5A2A-622F-107AE47970C9}"/>
              </a:ext>
            </a:extLst>
          </p:cNvPr>
          <p:cNvSpPr>
            <a:spLocks noGrp="1"/>
          </p:cNvSpPr>
          <p:nvPr>
            <p:ph type="subTitle" idx="1"/>
          </p:nvPr>
        </p:nvSpPr>
        <p:spPr>
          <a:xfrm>
            <a:off x="458555" y="1830733"/>
            <a:ext cx="10822684" cy="4620017"/>
          </a:xfrm>
        </p:spPr>
        <p:txBody>
          <a:bodyPr/>
          <a:lstStyle/>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B:          Priced contract with bill of quantities</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ZA"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W1:	Dispute resolution procedure</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X2:	Changes in the law</a:t>
            </a:r>
            <a:endParaRPr kumimoji="0" lang="en-ZA"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ZA"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X7:  	Delay damages</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ZA"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X13:	Performance Bond</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ZA"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X18:	Limitation of liability</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endParaRPr kumimoji="0" lang="en-ZA" sz="16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ZA" sz="16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Z1:	Local Production and Content Obligations</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Z2:        Additional Clauses relating to joint venture</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Z4:        Protection of Personal Information Act</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Z5:        Collusion in the Construction Industry</a:t>
            </a:r>
          </a:p>
          <a:p>
            <a:pPr marL="0" algn="l" fontAlgn="t">
              <a:lnSpc>
                <a:spcPct val="115000"/>
              </a:lnSpc>
              <a:spcBef>
                <a:spcPts val="0"/>
              </a:spcBef>
              <a:spcAft>
                <a:spcPts val="0"/>
              </a:spcAf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Z6:        Additional obligations in respect of Termination </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Z7:        Right Reserved by the Employer to Conduct Vetting through SSA</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lang="en-US" sz="1600" b="1" dirty="0">
                <a:solidFill>
                  <a:srgbClr val="000000"/>
                </a:solidFill>
                <a:latin typeface="Georgia" panose="02040502050405020303" pitchFamily="18" charset="0"/>
                <a:ea typeface="Tahoma" panose="020B0604030504040204" pitchFamily="34" charset="0"/>
                <a:cs typeface="Times New Roman" panose="02020603050405020304" pitchFamily="18" charset="0"/>
              </a:rPr>
              <a:t>Z8:        Additional Clause Relating to Collusion in the Construction Industry</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Z9:        Protection of Personal Information Act</a:t>
            </a:r>
          </a:p>
          <a:p>
            <a:pPr marL="0" marR="361381" lvl="0" indent="-189904" algn="l" defTabSz="779173" rtl="0" eaLnBrk="1" fontAlgn="t" latinLnBrk="0" hangingPunct="1">
              <a:lnSpc>
                <a:spcPct val="115000"/>
              </a:lnSpc>
              <a:spcBef>
                <a:spcPts val="0"/>
              </a:spcBef>
              <a:spcAft>
                <a:spcPts val="0"/>
              </a:spcAft>
              <a:buClrTx/>
              <a:buSzTx/>
              <a:buFont typeface="Arial" pitchFamily="34" charset="0"/>
              <a:buNone/>
              <a:tabLst/>
              <a:defRPr/>
            </a:pPr>
            <a:r>
              <a:rPr lang="en-US" sz="1600" b="1" dirty="0">
                <a:solidFill>
                  <a:srgbClr val="000000"/>
                </a:solidFill>
                <a:latin typeface="Georgia" panose="02040502050405020303" pitchFamily="18" charset="0"/>
                <a:ea typeface="Tahoma" panose="020B0604030504040204" pitchFamily="34" charset="0"/>
                <a:cs typeface="Times New Roman" panose="02020603050405020304" pitchFamily="18" charset="0"/>
              </a:rPr>
              <a:t>Z10:      Anti-corruption, TPT </a:t>
            </a: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ahoma" panose="020B0604030504040204" pitchFamily="34" charset="0"/>
                <a:cs typeface="Times New Roman" panose="02020603050405020304" pitchFamily="18" charset="0"/>
              </a:rPr>
              <a:t> Indemnity        </a:t>
            </a:r>
          </a:p>
          <a:p>
            <a:endParaRPr lang="en-US" dirty="0"/>
          </a:p>
        </p:txBody>
      </p:sp>
    </p:spTree>
    <p:extLst>
      <p:ext uri="{BB962C8B-B14F-4D97-AF65-F5344CB8AC3E}">
        <p14:creationId xmlns:p14="http://schemas.microsoft.com/office/powerpoint/2010/main" val="4196010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49D5A-2AB4-C2F2-F8D7-47E365C51C57}"/>
              </a:ext>
            </a:extLst>
          </p:cNvPr>
          <p:cNvSpPr>
            <a:spLocks noGrp="1"/>
          </p:cNvSpPr>
          <p:nvPr>
            <p:ph type="title"/>
          </p:nvPr>
        </p:nvSpPr>
        <p:spPr>
          <a:xfrm>
            <a:off x="641436" y="1061440"/>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CLOSING DATE AND TIME</a:t>
            </a:r>
            <a:endParaRPr lang="en-US" dirty="0"/>
          </a:p>
        </p:txBody>
      </p:sp>
      <p:sp>
        <p:nvSpPr>
          <p:cNvPr id="3" name="Subtitle 2">
            <a:extLst>
              <a:ext uri="{FF2B5EF4-FFF2-40B4-BE49-F238E27FC236}">
                <a16:creationId xmlns:a16="http://schemas.microsoft.com/office/drawing/2014/main" id="{4B3473C1-C54E-3FE0-0633-7AFC6B09806D}"/>
              </a:ext>
            </a:extLst>
          </p:cNvPr>
          <p:cNvSpPr>
            <a:spLocks noGrp="1"/>
          </p:cNvSpPr>
          <p:nvPr>
            <p:ph type="subTitle" idx="1"/>
          </p:nvPr>
        </p:nvSpPr>
        <p:spPr/>
        <p:txBody>
          <a:bodyPr/>
          <a:lstStyle/>
          <a:p>
            <a:pPr marL="2778125" marR="0" lvl="0" indent="-2778125" algn="l" defTabSz="914400" rtl="0" eaLnBrk="1" fontAlgn="auto" latinLnBrk="0" hangingPunct="1">
              <a:lnSpc>
                <a:spcPct val="100000"/>
              </a:lnSpc>
              <a:spcBef>
                <a:spcPts val="0"/>
              </a:spcBef>
              <a:spcAft>
                <a:spcPts val="0"/>
              </a:spcAft>
              <a:buClr>
                <a:srgbClr val="00B0F0"/>
              </a:buClr>
              <a:buSzTx/>
              <a:buFontTx/>
              <a:buNone/>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Closing date and time:               </a:t>
            </a: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10:00am on </a:t>
            </a:r>
            <a:r>
              <a:rPr lang="en-US" sz="1600" b="1" dirty="0">
                <a:solidFill>
                  <a:srgbClr val="000000"/>
                </a:solidFill>
                <a:latin typeface="Georgia" panose="02040502050405020303" pitchFamily="18" charset="0"/>
                <a:ea typeface="+mn-ea"/>
                <a:cs typeface="+mn-cs"/>
              </a:rPr>
              <a:t>Monday, 31 March </a:t>
            </a: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2025</a:t>
            </a:r>
          </a:p>
          <a:p>
            <a:pPr marL="2778125" marR="0" lvl="0" indent="-2778125" algn="l" defTabSz="914400" rtl="0" eaLnBrk="1" fontAlgn="auto" latinLnBrk="0" hangingPunct="1">
              <a:lnSpc>
                <a:spcPct val="100000"/>
              </a:lnSpc>
              <a:spcBef>
                <a:spcPts val="0"/>
              </a:spcBef>
              <a:spcAft>
                <a:spcPts val="0"/>
              </a:spcAft>
              <a:buClr>
                <a:srgbClr val="00B0F0"/>
              </a:buClr>
              <a:buSzTx/>
              <a:buFontTx/>
              <a:buNone/>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Location: 		                   </a:t>
            </a:r>
            <a:r>
              <a:rPr kumimoji="0" lang="en-GB" sz="1600" b="1" i="0" u="none" strike="noStrike" kern="1200" cap="none" spc="0" normalizeH="0" baseline="0" noProof="0" dirty="0">
                <a:ln>
                  <a:noFill/>
                </a:ln>
                <a:solidFill>
                  <a:srgbClr val="000000"/>
                </a:solidFill>
                <a:effectLst/>
                <a:uLnTx/>
                <a:uFillTx/>
                <a:latin typeface="Georgia" panose="02040502050405020303" pitchFamily="18" charset="0"/>
                <a:ea typeface="Times New Roman" panose="02020603050405020304" pitchFamily="18" charset="0"/>
                <a:cs typeface="Tahoma" panose="020B0604030504040204" pitchFamily="34" charset="0"/>
              </a:rPr>
              <a:t>Transnet </a:t>
            </a:r>
            <a:r>
              <a:rPr kumimoji="0" lang="en-US" sz="1600" b="1" i="0" u="none" strike="noStrike" kern="1200" cap="none" spc="0" normalizeH="0" baseline="0" noProof="0" dirty="0">
                <a:ln>
                  <a:noFill/>
                </a:ln>
                <a:solidFill>
                  <a:srgbClr val="000000"/>
                </a:solidFill>
                <a:effectLst/>
                <a:uLnTx/>
                <a:uFillTx/>
                <a:latin typeface="Georgia" panose="02040502050405020303" pitchFamily="18" charset="0"/>
                <a:ea typeface="Times New Roman" panose="02020603050405020304" pitchFamily="18" charset="0"/>
                <a:cs typeface="Tahoma" panose="020B0604030504040204" pitchFamily="34" charset="0"/>
              </a:rPr>
              <a:t>e-Tender Submission Portal</a:t>
            </a:r>
            <a:r>
              <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Times New Roman" panose="02020603050405020304" pitchFamily="18" charset="0"/>
                <a:cs typeface="Tahoma" panose="020B0604030504040204" pitchFamily="34" charset="0"/>
              </a:rPr>
              <a:t>:  </a:t>
            </a:r>
            <a:r>
              <a:rPr kumimoji="0" lang="en-US" sz="1600" b="0" i="0" u="sng" strike="noStrike" kern="1200" cap="none" spc="0" normalizeH="0" baseline="0" noProof="0" dirty="0">
                <a:ln>
                  <a:noFill/>
                </a:ln>
                <a:solidFill>
                  <a:srgbClr val="0000FF"/>
                </a:solidFill>
                <a:effectLst/>
                <a:uLnTx/>
                <a:uFillTx/>
                <a:latin typeface="Georgia" panose="02040502050405020303" pitchFamily="18" charset="0"/>
                <a:ea typeface="Times New Roman" panose="02020603050405020304" pitchFamily="18" charset="0"/>
                <a:cs typeface="Times New Roman" panose="02020603050405020304" pitchFamily="18" charset="0"/>
                <a:hlinkClick r:id="rId2"/>
              </a:rPr>
              <a:t>www.transnet.net</a:t>
            </a:r>
            <a:endParaRPr kumimoji="0" lang="en-US" sz="16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endParaRPr>
          </a:p>
          <a:p>
            <a:endParaRPr lang="en-US" dirty="0"/>
          </a:p>
        </p:txBody>
      </p:sp>
    </p:spTree>
    <p:extLst>
      <p:ext uri="{BB962C8B-B14F-4D97-AF65-F5344CB8AC3E}">
        <p14:creationId xmlns:p14="http://schemas.microsoft.com/office/powerpoint/2010/main" val="1848712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D67AB93-ED85-B750-50F4-E7B5B17E4456}"/>
              </a:ext>
            </a:extLst>
          </p:cNvPr>
          <p:cNvPicPr>
            <a:picLocks noGrp="1" noChangeAspect="1"/>
          </p:cNvPicPr>
          <p:nvPr>
            <p:ph type="pic" sz="quarter" idx="12"/>
          </p:nvPr>
        </p:nvPicPr>
        <p:blipFill rotWithShape="1">
          <a:blip r:embed="rId2" cstate="email">
            <a:extLst>
              <a:ext uri="{28A0092B-C50C-407E-A947-70E740481C1C}">
                <a14:useLocalDpi xmlns:a14="http://schemas.microsoft.com/office/drawing/2010/main"/>
              </a:ext>
            </a:extLst>
          </a:blip>
          <a:srcRect/>
          <a:stretch/>
        </p:blipFill>
        <p:spPr/>
      </p:pic>
      <p:sp>
        <p:nvSpPr>
          <p:cNvPr id="16" name="Title 15">
            <a:extLst>
              <a:ext uri="{FF2B5EF4-FFF2-40B4-BE49-F238E27FC236}">
                <a16:creationId xmlns:a16="http://schemas.microsoft.com/office/drawing/2014/main" id="{C94B949C-E472-BAD8-DE07-71DC0F64E36F}"/>
              </a:ext>
            </a:extLst>
          </p:cNvPr>
          <p:cNvSpPr>
            <a:spLocks noGrp="1"/>
          </p:cNvSpPr>
          <p:nvPr>
            <p:ph type="title"/>
          </p:nvPr>
        </p:nvSpPr>
        <p:spPr>
          <a:xfrm>
            <a:off x="771173" y="562733"/>
            <a:ext cx="10079725" cy="461665"/>
          </a:xfrm>
        </p:spPr>
        <p:txBody>
          <a:bodyPr/>
          <a:lstStyle/>
          <a:p>
            <a:r>
              <a:rPr lang="en-US" dirty="0"/>
              <a:t>AGENDA</a:t>
            </a:r>
            <a:endParaRPr lang="en-US" sz="2400" dirty="0"/>
          </a:p>
        </p:txBody>
      </p:sp>
      <p:sp>
        <p:nvSpPr>
          <p:cNvPr id="9" name="Freeform 8">
            <a:extLst>
              <a:ext uri="{FF2B5EF4-FFF2-40B4-BE49-F238E27FC236}">
                <a16:creationId xmlns:a16="http://schemas.microsoft.com/office/drawing/2014/main" id="{8F916133-BAB0-4E18-8CDD-4D070D9292DA}"/>
              </a:ext>
            </a:extLst>
          </p:cNvPr>
          <p:cNvSpPr/>
          <p:nvPr/>
        </p:nvSpPr>
        <p:spPr>
          <a:xfrm>
            <a:off x="7282543" y="-3175"/>
            <a:ext cx="4911471" cy="6870319"/>
          </a:xfrm>
          <a:custGeom>
            <a:avLst/>
            <a:gdLst>
              <a:gd name="connsiteX0" fmla="*/ 0 w 4911471"/>
              <a:gd name="connsiteY0" fmla="*/ 0 h 6870319"/>
              <a:gd name="connsiteX1" fmla="*/ 4243959 w 4911471"/>
              <a:gd name="connsiteY1" fmla="*/ 6870319 h 6870319"/>
              <a:gd name="connsiteX2" fmla="*/ 4911471 w 4911471"/>
              <a:gd name="connsiteY2" fmla="*/ 6870319 h 6870319"/>
              <a:gd name="connsiteX3" fmla="*/ 4911471 w 4911471"/>
              <a:gd name="connsiteY3" fmla="*/ 3175 h 6870319"/>
              <a:gd name="connsiteX4" fmla="*/ 0 w 4911471"/>
              <a:gd name="connsiteY4" fmla="*/ 0 h 6870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1471" h="6870319">
                <a:moveTo>
                  <a:pt x="0" y="0"/>
                </a:moveTo>
                <a:lnTo>
                  <a:pt x="4243959" y="6870319"/>
                </a:lnTo>
                <a:lnTo>
                  <a:pt x="4911471" y="6870319"/>
                </a:lnTo>
                <a:lnTo>
                  <a:pt x="4911471" y="3175"/>
                </a:lnTo>
                <a:lnTo>
                  <a:pt x="0" y="0"/>
                </a:lnTo>
                <a:close/>
              </a:path>
            </a:pathLst>
          </a:custGeom>
          <a:solidFill>
            <a:schemeClr val="tx1">
              <a:alpha val="20698"/>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0" marR="0" lvl="0" indent="0" algn="ctr" defTabSz="457200" rtl="0" eaLnBrk="1" fontAlgn="auto" latinLnBrk="0" hangingPunct="1">
              <a:lnSpc>
                <a:spcPct val="110000"/>
              </a:lnSpc>
              <a:spcBef>
                <a:spcPts val="92"/>
              </a:spcBef>
              <a:spcAft>
                <a:spcPts val="92"/>
              </a:spcAft>
              <a:buClrTx/>
              <a:buSzTx/>
              <a:buFontTx/>
              <a:buNone/>
              <a:tabLst/>
              <a:defRPr/>
            </a:pPr>
            <a:endParaRPr kumimoji="0" lang="en-US" sz="923" b="0" i="0" u="none" strike="noStrike" kern="1200" cap="none" spc="0" normalizeH="0" baseline="0" noProof="0" dirty="0">
              <a:ln>
                <a:noFill/>
              </a:ln>
              <a:solidFill>
                <a:srgbClr val="000000"/>
              </a:solidFill>
              <a:effectLst/>
              <a:uLnTx/>
              <a:uFillTx/>
              <a:latin typeface="Tahoma"/>
              <a:ea typeface="+mn-ea"/>
              <a:cs typeface="+mn-cs"/>
            </a:endParaRPr>
          </a:p>
        </p:txBody>
      </p:sp>
      <p:sp>
        <p:nvSpPr>
          <p:cNvPr id="3" name="Freeform 2">
            <a:extLst>
              <a:ext uri="{FF2B5EF4-FFF2-40B4-BE49-F238E27FC236}">
                <a16:creationId xmlns:a16="http://schemas.microsoft.com/office/drawing/2014/main" id="{4938AFD7-9AAD-E832-42B0-CA139FBC7801}"/>
              </a:ext>
            </a:extLst>
          </p:cNvPr>
          <p:cNvSpPr/>
          <p:nvPr/>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marL="0" marR="0" lvl="0" indent="0" algn="ctr" defTabSz="457200" rtl="0" eaLnBrk="1" fontAlgn="auto" latinLnBrk="0" hangingPunct="1">
              <a:lnSpc>
                <a:spcPct val="110000"/>
              </a:lnSpc>
              <a:spcBef>
                <a:spcPts val="92"/>
              </a:spcBef>
              <a:spcAft>
                <a:spcPts val="92"/>
              </a:spcAft>
              <a:buClrTx/>
              <a:buSzTx/>
              <a:buFontTx/>
              <a:buNone/>
              <a:tabLst/>
              <a:defRPr/>
            </a:pPr>
            <a:endParaRPr kumimoji="0" lang="en-US" sz="923" b="0" i="0" u="none" strike="noStrike" kern="1200" cap="none" spc="0" normalizeH="0" baseline="0" noProof="0" dirty="0">
              <a:ln>
                <a:noFill/>
              </a:ln>
              <a:solidFill>
                <a:srgbClr val="000000"/>
              </a:solidFill>
              <a:effectLst/>
              <a:uLnTx/>
              <a:uFillTx/>
              <a:latin typeface="Tahoma"/>
              <a:ea typeface="+mn-ea"/>
              <a:cs typeface="+mn-cs"/>
            </a:endParaRPr>
          </a:p>
        </p:txBody>
      </p:sp>
      <p:sp>
        <p:nvSpPr>
          <p:cNvPr id="4" name="Rectangle 3">
            <a:extLst>
              <a:ext uri="{FF2B5EF4-FFF2-40B4-BE49-F238E27FC236}">
                <a16:creationId xmlns:a16="http://schemas.microsoft.com/office/drawing/2014/main" id="{3AD35E6F-C541-D374-FB49-03D8E64073E3}"/>
              </a:ext>
            </a:extLst>
          </p:cNvPr>
          <p:cNvSpPr/>
          <p:nvPr/>
        </p:nvSpPr>
        <p:spPr>
          <a:xfrm>
            <a:off x="11588593" y="6534855"/>
            <a:ext cx="520704" cy="214315"/>
          </a:xfrm>
          <a:prstGeom prst="rect">
            <a:avLst/>
          </a:prstGeom>
        </p:spPr>
        <p:txBody>
          <a:bodyPr vert="horz" lIns="0" tIns="0" rIns="0" bIns="46012" rtlCol="0" anchor="b"/>
          <a:lstStyle/>
          <a:p>
            <a:pPr marL="0" marR="0" lvl="0" indent="0" algn="r" defTabSz="457200" rtl="0" eaLnBrk="1" fontAlgn="auto" latinLnBrk="0" hangingPunct="1">
              <a:lnSpc>
                <a:spcPct val="100000"/>
              </a:lnSpc>
              <a:spcBef>
                <a:spcPts val="0"/>
              </a:spcBef>
              <a:spcAft>
                <a:spcPts val="0"/>
              </a:spcAft>
              <a:buClrTx/>
              <a:buSzTx/>
              <a:buFontTx/>
              <a:buNone/>
              <a:tabLst/>
              <a:defRPr/>
            </a:pPr>
            <a:fld id="{6ED65CF5-D76E-45E1-818D-9A8AC32524F3}" type="slidenum">
              <a:rPr kumimoji="0" lang="en-ZA" sz="900" b="1" i="0" u="none" strike="noStrike" kern="1200" cap="none" spc="0" normalizeH="0" baseline="0" noProof="0" smtClean="0">
                <a:ln>
                  <a:noFill/>
                </a:ln>
                <a:solidFill>
                  <a:srgbClr val="FFFFFF"/>
                </a:solidFill>
                <a:effectLst/>
                <a:uLnTx/>
                <a:uFillTx/>
                <a:latin typeface="Tahom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ZA" sz="767" b="1" i="0" u="none" strike="noStrike" kern="1200" cap="none" spc="0" normalizeH="0" baseline="0" noProof="0">
              <a:ln>
                <a:noFill/>
              </a:ln>
              <a:solidFill>
                <a:srgbClr val="FFFFFF"/>
              </a:solidFill>
              <a:effectLst/>
              <a:uLnTx/>
              <a:uFillTx/>
              <a:latin typeface="Tahoma"/>
              <a:ea typeface="+mn-ea"/>
              <a:cs typeface="+mn-cs"/>
            </a:endParaRPr>
          </a:p>
        </p:txBody>
      </p:sp>
      <p:pic>
        <p:nvPicPr>
          <p:cNvPr id="5" name="Picture 4">
            <a:extLst>
              <a:ext uri="{FF2B5EF4-FFF2-40B4-BE49-F238E27FC236}">
                <a16:creationId xmlns:a16="http://schemas.microsoft.com/office/drawing/2014/main" id="{00D190C1-ADE5-D0B0-A729-9F1FFB8847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72596" y="571621"/>
            <a:ext cx="1391803" cy="948397"/>
          </a:xfrm>
          <a:prstGeom prst="rect">
            <a:avLst/>
          </a:prstGeom>
        </p:spPr>
      </p:pic>
      <p:graphicFrame>
        <p:nvGraphicFramePr>
          <p:cNvPr id="7" name="Table 6">
            <a:extLst>
              <a:ext uri="{FF2B5EF4-FFF2-40B4-BE49-F238E27FC236}">
                <a16:creationId xmlns:a16="http://schemas.microsoft.com/office/drawing/2014/main" id="{66674020-3F75-FAD0-1048-8F042ACF8005}"/>
              </a:ext>
            </a:extLst>
          </p:cNvPr>
          <p:cNvGraphicFramePr>
            <a:graphicFrameLocks noGrp="1"/>
          </p:cNvGraphicFramePr>
          <p:nvPr>
            <p:extLst>
              <p:ext uri="{D42A27DB-BD31-4B8C-83A1-F6EECF244321}">
                <p14:modId xmlns:p14="http://schemas.microsoft.com/office/powerpoint/2010/main" val="2311315948"/>
              </p:ext>
            </p:extLst>
          </p:nvPr>
        </p:nvGraphicFramePr>
        <p:xfrm>
          <a:off x="422031" y="1858157"/>
          <a:ext cx="8127999" cy="4329811"/>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104601099"/>
                    </a:ext>
                  </a:extLst>
                </a:gridCol>
                <a:gridCol w="2709333">
                  <a:extLst>
                    <a:ext uri="{9D8B030D-6E8A-4147-A177-3AD203B41FA5}">
                      <a16:colId xmlns:a16="http://schemas.microsoft.com/office/drawing/2014/main" val="4082924647"/>
                    </a:ext>
                  </a:extLst>
                </a:gridCol>
                <a:gridCol w="2709333">
                  <a:extLst>
                    <a:ext uri="{9D8B030D-6E8A-4147-A177-3AD203B41FA5}">
                      <a16:colId xmlns:a16="http://schemas.microsoft.com/office/drawing/2014/main" val="2061824162"/>
                    </a:ext>
                  </a:extLst>
                </a:gridCol>
              </a:tblGrid>
              <a:tr h="370840">
                <a:tc>
                  <a:txBody>
                    <a:bodyPr/>
                    <a:lstStyle/>
                    <a:p>
                      <a:r>
                        <a:rPr lang="en-US" dirty="0">
                          <a:solidFill>
                            <a:schemeClr val="tx1"/>
                          </a:solidFill>
                        </a:rPr>
                        <a:t>Agenda Point </a:t>
                      </a:r>
                    </a:p>
                  </a:txBody>
                  <a:tcPr/>
                </a:tc>
                <a:tc>
                  <a:txBody>
                    <a:bodyPr/>
                    <a:lstStyle/>
                    <a:p>
                      <a:r>
                        <a:rPr lang="en-US" dirty="0">
                          <a:solidFill>
                            <a:schemeClr val="tx1"/>
                          </a:solidFill>
                        </a:rPr>
                        <a:t>Time Allocated</a:t>
                      </a:r>
                    </a:p>
                  </a:txBody>
                  <a:tcPr/>
                </a:tc>
                <a:tc>
                  <a:txBody>
                    <a:bodyPr/>
                    <a:lstStyle/>
                    <a:p>
                      <a:r>
                        <a:rPr lang="en-US" dirty="0">
                          <a:solidFill>
                            <a:schemeClr val="tx1"/>
                          </a:solidFill>
                        </a:rPr>
                        <a:t>Presenter</a:t>
                      </a:r>
                    </a:p>
                  </a:txBody>
                  <a:tcPr/>
                </a:tc>
                <a:extLst>
                  <a:ext uri="{0D108BD9-81ED-4DB2-BD59-A6C34878D82A}">
                    <a16:rowId xmlns:a16="http://schemas.microsoft.com/office/drawing/2014/main" val="4255375470"/>
                  </a:ext>
                </a:extLst>
              </a:tr>
              <a:tr h="370840">
                <a:tc>
                  <a:txBody>
                    <a:bodyPr/>
                    <a:lstStyle/>
                    <a:p>
                      <a:r>
                        <a:rPr lang="en-US" dirty="0"/>
                        <a:t>Welcome, Introduction and Rules</a:t>
                      </a:r>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ZA" sz="1600" dirty="0">
                          <a:latin typeface="+mn-lt"/>
                        </a:rPr>
                        <a:t>1 minute</a:t>
                      </a:r>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US" sz="1600" baseline="0" dirty="0">
                          <a:latin typeface="+mn-lt"/>
                        </a:rPr>
                        <a:t>Nontando Mnguni</a:t>
                      </a:r>
                      <a:endParaRPr lang="en-ZA" sz="1600" dirty="0">
                        <a:latin typeface="+mn-lt"/>
                      </a:endParaRPr>
                    </a:p>
                  </a:txBody>
                  <a:tcPr/>
                </a:tc>
                <a:extLst>
                  <a:ext uri="{0D108BD9-81ED-4DB2-BD59-A6C34878D82A}">
                    <a16:rowId xmlns:a16="http://schemas.microsoft.com/office/drawing/2014/main" val="2205515412"/>
                  </a:ext>
                </a:extLst>
              </a:tr>
              <a:tr h="370840">
                <a:tc>
                  <a:txBody>
                    <a:bodyPr/>
                    <a:lstStyle/>
                    <a:p>
                      <a:r>
                        <a:rPr lang="en-US" dirty="0"/>
                        <a:t>Session rules of engagement</a:t>
                      </a:r>
                    </a:p>
                    <a:p>
                      <a:endParaRPr lang="en-US" dirty="0"/>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ZA" sz="1600" dirty="0">
                          <a:latin typeface="+mn-lt"/>
                        </a:rPr>
                        <a:t>5 minutes</a:t>
                      </a:r>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US" sz="1600" baseline="0" dirty="0">
                          <a:latin typeface="+mn-lt"/>
                        </a:rPr>
                        <a:t>Nontando Mnguni</a:t>
                      </a:r>
                      <a:endParaRPr lang="en-ZA" sz="1600" dirty="0">
                        <a:latin typeface="+mn-lt"/>
                      </a:endParaRPr>
                    </a:p>
                  </a:txBody>
                  <a:tcPr/>
                </a:tc>
                <a:extLst>
                  <a:ext uri="{0D108BD9-81ED-4DB2-BD59-A6C34878D82A}">
                    <a16:rowId xmlns:a16="http://schemas.microsoft.com/office/drawing/2014/main" val="14974617"/>
                  </a:ext>
                </a:extLst>
              </a:tr>
              <a:tr h="370840">
                <a:tc>
                  <a:txBody>
                    <a:bodyPr/>
                    <a:lstStyle/>
                    <a:p>
                      <a:r>
                        <a:rPr lang="en-US" dirty="0"/>
                        <a:t>Procurement process briefing</a:t>
                      </a:r>
                    </a:p>
                    <a:p>
                      <a:endParaRPr lang="en-US" dirty="0"/>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ZA" sz="1600" dirty="0">
                          <a:latin typeface="+mn-lt"/>
                        </a:rPr>
                        <a:t>10 minutes</a:t>
                      </a:r>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latin typeface="+mn-lt"/>
                        </a:rPr>
                        <a:t>Nontando Mnguni</a:t>
                      </a:r>
                    </a:p>
                  </a:txBody>
                  <a:tcPr/>
                </a:tc>
                <a:extLst>
                  <a:ext uri="{0D108BD9-81ED-4DB2-BD59-A6C34878D82A}">
                    <a16:rowId xmlns:a16="http://schemas.microsoft.com/office/drawing/2014/main" val="1353476830"/>
                  </a:ext>
                </a:extLst>
              </a:tr>
              <a:tr h="370840">
                <a:tc>
                  <a:txBody>
                    <a:bodyPr/>
                    <a:lstStyle/>
                    <a:p>
                      <a:r>
                        <a:rPr lang="en-US" dirty="0"/>
                        <a:t>Supplier Development</a:t>
                      </a:r>
                    </a:p>
                    <a:p>
                      <a:endParaRPr lang="en-US" dirty="0"/>
                    </a:p>
                  </a:txBody>
                  <a:tcPr/>
                </a:tc>
                <a:tc>
                  <a:txBody>
                    <a:bodyPr/>
                    <a:lstStyle/>
                    <a:p>
                      <a:pPr algn="ctr"/>
                      <a:r>
                        <a:rPr lang="en-ZA" sz="1600" dirty="0">
                          <a:latin typeface="+mn-lt"/>
                        </a:rPr>
                        <a:t>5 minutes</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latin typeface="+mn-lt"/>
                        </a:rPr>
                        <a:t>Lungelo Manci</a:t>
                      </a:r>
                    </a:p>
                  </a:txBody>
                  <a:tcPr/>
                </a:tc>
                <a:extLst>
                  <a:ext uri="{0D108BD9-81ED-4DB2-BD59-A6C34878D82A}">
                    <a16:rowId xmlns:a16="http://schemas.microsoft.com/office/drawing/2014/main" val="298850334"/>
                  </a:ext>
                </a:extLst>
              </a:tr>
              <a:tr h="370840">
                <a:tc>
                  <a:txBody>
                    <a:bodyPr/>
                    <a:lstStyle/>
                    <a:p>
                      <a:r>
                        <a:rPr lang="en-US" dirty="0"/>
                        <a:t>Technical Scope &amp; requirements</a:t>
                      </a:r>
                    </a:p>
                    <a:p>
                      <a:endParaRPr lang="en-US" dirty="0"/>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ZA" sz="1600" dirty="0">
                          <a:latin typeface="+mn-lt"/>
                        </a:rPr>
                        <a:t>20 minutes</a:t>
                      </a:r>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US" sz="1600" dirty="0">
                          <a:latin typeface="+mn-lt"/>
                        </a:rPr>
                        <a:t>Marks Pita</a:t>
                      </a:r>
                      <a:endParaRPr lang="en-ZA" sz="1600" dirty="0">
                        <a:latin typeface="+mn-lt"/>
                      </a:endParaRPr>
                    </a:p>
                  </a:txBody>
                  <a:tcPr/>
                </a:tc>
                <a:extLst>
                  <a:ext uri="{0D108BD9-81ED-4DB2-BD59-A6C34878D82A}">
                    <a16:rowId xmlns:a16="http://schemas.microsoft.com/office/drawing/2014/main" val="2615361983"/>
                  </a:ext>
                </a:extLst>
              </a:tr>
              <a:tr h="370840">
                <a:tc>
                  <a:txBody>
                    <a:bodyPr/>
                    <a:lstStyle/>
                    <a:p>
                      <a:r>
                        <a:rPr lang="en-US" dirty="0"/>
                        <a:t>Questions and closing</a:t>
                      </a:r>
                    </a:p>
                    <a:p>
                      <a:endParaRPr lang="en-US" dirty="0"/>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ZA" sz="1600" dirty="0">
                          <a:latin typeface="+mn-lt"/>
                        </a:rPr>
                        <a:t>10 minutes</a:t>
                      </a:r>
                    </a:p>
                  </a:txBody>
                  <a:tcPr/>
                </a:tc>
                <a:tc>
                  <a:txBody>
                    <a:bodyPr/>
                    <a:lstStyle>
                      <a:lvl1pPr marL="0" algn="l" defTabSz="779173" rtl="0" eaLnBrk="1" latinLnBrk="0" hangingPunct="1">
                        <a:defRPr sz="1534" kern="1200">
                          <a:solidFill>
                            <a:schemeClr val="dk1"/>
                          </a:solidFill>
                          <a:latin typeface="Calibri"/>
                        </a:defRPr>
                      </a:lvl1pPr>
                      <a:lvl2pPr marL="389586" algn="l" defTabSz="779173" rtl="0" eaLnBrk="1" latinLnBrk="0" hangingPunct="1">
                        <a:defRPr sz="1534" kern="1200">
                          <a:solidFill>
                            <a:schemeClr val="dk1"/>
                          </a:solidFill>
                          <a:latin typeface="Calibri"/>
                        </a:defRPr>
                      </a:lvl2pPr>
                      <a:lvl3pPr marL="779173" algn="l" defTabSz="779173" rtl="0" eaLnBrk="1" latinLnBrk="0" hangingPunct="1">
                        <a:defRPr sz="1534" kern="1200">
                          <a:solidFill>
                            <a:schemeClr val="dk1"/>
                          </a:solidFill>
                          <a:latin typeface="Calibri"/>
                        </a:defRPr>
                      </a:lvl3pPr>
                      <a:lvl4pPr marL="1168759" algn="l" defTabSz="779173" rtl="0" eaLnBrk="1" latinLnBrk="0" hangingPunct="1">
                        <a:defRPr sz="1534" kern="1200">
                          <a:solidFill>
                            <a:schemeClr val="dk1"/>
                          </a:solidFill>
                          <a:latin typeface="Calibri"/>
                        </a:defRPr>
                      </a:lvl4pPr>
                      <a:lvl5pPr marL="1558345" algn="l" defTabSz="779173" rtl="0" eaLnBrk="1" latinLnBrk="0" hangingPunct="1">
                        <a:defRPr sz="1534" kern="1200">
                          <a:solidFill>
                            <a:schemeClr val="dk1"/>
                          </a:solidFill>
                          <a:latin typeface="Calibri"/>
                        </a:defRPr>
                      </a:lvl5pPr>
                      <a:lvl6pPr marL="1947932" algn="l" defTabSz="779173" rtl="0" eaLnBrk="1" latinLnBrk="0" hangingPunct="1">
                        <a:defRPr sz="1534" kern="1200">
                          <a:solidFill>
                            <a:schemeClr val="dk1"/>
                          </a:solidFill>
                          <a:latin typeface="Calibri"/>
                        </a:defRPr>
                      </a:lvl6pPr>
                      <a:lvl7pPr marL="2337518" algn="l" defTabSz="779173" rtl="0" eaLnBrk="1" latinLnBrk="0" hangingPunct="1">
                        <a:defRPr sz="1534" kern="1200">
                          <a:solidFill>
                            <a:schemeClr val="dk1"/>
                          </a:solidFill>
                          <a:latin typeface="Calibri"/>
                        </a:defRPr>
                      </a:lvl7pPr>
                      <a:lvl8pPr marL="2727104" algn="l" defTabSz="779173" rtl="0" eaLnBrk="1" latinLnBrk="0" hangingPunct="1">
                        <a:defRPr sz="1534" kern="1200">
                          <a:solidFill>
                            <a:schemeClr val="dk1"/>
                          </a:solidFill>
                          <a:latin typeface="Calibri"/>
                        </a:defRPr>
                      </a:lvl8pPr>
                      <a:lvl9pPr marL="3116691" algn="l" defTabSz="779173" rtl="0" eaLnBrk="1" latinLnBrk="0" hangingPunct="1">
                        <a:defRPr sz="1534" kern="1200">
                          <a:solidFill>
                            <a:schemeClr val="dk1"/>
                          </a:solidFill>
                          <a:latin typeface="Calibri"/>
                        </a:defRPr>
                      </a:lvl9pPr>
                    </a:lstStyle>
                    <a:p>
                      <a:pPr algn="ctr"/>
                      <a:r>
                        <a:rPr lang="en-ZA" sz="1600" dirty="0">
                          <a:latin typeface="+mn-lt"/>
                        </a:rPr>
                        <a:t>Nontando /Marks</a:t>
                      </a:r>
                    </a:p>
                  </a:txBody>
                  <a:tcPr/>
                </a:tc>
                <a:extLst>
                  <a:ext uri="{0D108BD9-81ED-4DB2-BD59-A6C34878D82A}">
                    <a16:rowId xmlns:a16="http://schemas.microsoft.com/office/drawing/2014/main" val="2193621502"/>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158194840"/>
                  </a:ext>
                </a:extLst>
              </a:tr>
            </a:tbl>
          </a:graphicData>
        </a:graphic>
      </p:graphicFrame>
    </p:spTree>
    <p:extLst>
      <p:ext uri="{BB962C8B-B14F-4D97-AF65-F5344CB8AC3E}">
        <p14:creationId xmlns:p14="http://schemas.microsoft.com/office/powerpoint/2010/main" val="269619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CAEE95CE-0534-BB78-0583-46700DCC573A}"/>
              </a:ext>
            </a:extLst>
          </p:cNvPr>
          <p:cNvSpPr>
            <a:spLocks noGrp="1"/>
          </p:cNvSpPr>
          <p:nvPr>
            <p:ph type="title"/>
          </p:nvPr>
        </p:nvSpPr>
        <p:spPr>
          <a:xfrm>
            <a:off x="684658" y="255897"/>
            <a:ext cx="10822684" cy="461665"/>
          </a:xfrm>
        </p:spPr>
        <p:txBody>
          <a:bodyPr/>
          <a:lstStyle/>
          <a:p>
            <a:pPr algn="l"/>
            <a:r>
              <a:rPr lang="en-US" sz="2400" i="0" kern="1200" dirty="0">
                <a:latin typeface="Apex New Medium" panose="02010600040501010103" pitchFamily="2" charset="77"/>
                <a:ea typeface="+mn-ea"/>
                <a:cs typeface="+mn-cs"/>
              </a:rPr>
              <a:t>Works information</a:t>
            </a:r>
            <a:endParaRPr lang="en-US" sz="2400" dirty="0"/>
          </a:p>
        </p:txBody>
      </p:sp>
      <p:sp>
        <p:nvSpPr>
          <p:cNvPr id="30" name="Subtitle 29">
            <a:extLst>
              <a:ext uri="{FF2B5EF4-FFF2-40B4-BE49-F238E27FC236}">
                <a16:creationId xmlns:a16="http://schemas.microsoft.com/office/drawing/2014/main" id="{2F56EA8E-0941-B701-6CDC-1D6811AC694E}"/>
              </a:ext>
            </a:extLst>
          </p:cNvPr>
          <p:cNvSpPr>
            <a:spLocks noGrp="1"/>
          </p:cNvSpPr>
          <p:nvPr>
            <p:ph type="subTitle" idx="1"/>
          </p:nvPr>
        </p:nvSpPr>
        <p:spPr>
          <a:xfrm>
            <a:off x="641435" y="1230086"/>
            <a:ext cx="10822684" cy="5029199"/>
          </a:xfrm>
        </p:spPr>
        <p:txBody>
          <a:bodyPr/>
          <a:lstStyle/>
          <a:p>
            <a:pPr algn="l"/>
            <a:r>
              <a:rPr lang="en-ZA" sz="2400" dirty="0">
                <a:latin typeface="+mn-lt"/>
              </a:rPr>
              <a:t>			</a:t>
            </a:r>
            <a:r>
              <a:rPr lang="en-ZA" sz="2800" b="1" dirty="0">
                <a:solidFill>
                  <a:schemeClr val="tx1"/>
                </a:solidFill>
                <a:latin typeface="+mn-lt"/>
              </a:rPr>
              <a:t>SESSION RULES OF ENGAGEMENT (1/2)</a:t>
            </a:r>
          </a:p>
          <a:p>
            <a:pPr marL="103367"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This briefing session is Compulsory </a:t>
            </a:r>
          </a:p>
          <a:p>
            <a:pPr marL="285750"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Bidders are requested to remain for the entire duration of the briefing session as important   information pertaining to the RFP will be presented.</a:t>
            </a:r>
          </a:p>
          <a:p>
            <a:pPr marL="103367"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An approximate time allocation of 2 +- hour.</a:t>
            </a:r>
          </a:p>
          <a:p>
            <a:pPr marL="103367" indent="-285750" algn="l">
              <a:buFont typeface="Arial" panose="020B0604020202020204" pitchFamily="34" charset="0"/>
              <a:buChar char="•"/>
            </a:pPr>
            <a:r>
              <a:rPr lang="en-US" sz="1800" b="0" i="0" u="none" strike="noStrike" baseline="0" dirty="0">
                <a:solidFill>
                  <a:srgbClr val="000000"/>
                </a:solidFill>
                <a:latin typeface="Arial" panose="020B0604020202020204" pitchFamily="34" charset="0"/>
              </a:rPr>
              <a:t>An opportunity for question clarifications will be provided after the briefing session.</a:t>
            </a:r>
          </a:p>
          <a:p>
            <a:pPr algn="l"/>
            <a:endParaRPr lang="en-ZA"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pPr algn="l"/>
            <a:endParaRPr lang="en-US" dirty="0"/>
          </a:p>
        </p:txBody>
      </p:sp>
    </p:spTree>
    <p:extLst>
      <p:ext uri="{BB962C8B-B14F-4D97-AF65-F5344CB8AC3E}">
        <p14:creationId xmlns:p14="http://schemas.microsoft.com/office/powerpoint/2010/main" val="134523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DE01F-0F51-28F0-B73F-B7998C85CB1B}"/>
              </a:ext>
            </a:extLst>
          </p:cNvPr>
          <p:cNvSpPr>
            <a:spLocks noGrp="1"/>
          </p:cNvSpPr>
          <p:nvPr>
            <p:ph type="title"/>
          </p:nvPr>
        </p:nvSpPr>
        <p:spPr>
          <a:xfrm>
            <a:off x="641436" y="1061440"/>
            <a:ext cx="10822684" cy="523220"/>
          </a:xfrm>
        </p:spPr>
        <p:txBody>
          <a:bodyPr/>
          <a:lstStyle/>
          <a:p>
            <a:r>
              <a:rPr lang="en-ZA" dirty="0">
                <a:latin typeface="+mn-lt"/>
              </a:rPr>
              <a:t>SESSION RULES OF ENGAGEMENT (2/2)</a:t>
            </a:r>
            <a:endParaRPr lang="en-US" dirty="0">
              <a:latin typeface="+mn-lt"/>
            </a:endParaRPr>
          </a:p>
        </p:txBody>
      </p:sp>
      <p:sp>
        <p:nvSpPr>
          <p:cNvPr id="3" name="Subtitle 2">
            <a:extLst>
              <a:ext uri="{FF2B5EF4-FFF2-40B4-BE49-F238E27FC236}">
                <a16:creationId xmlns:a16="http://schemas.microsoft.com/office/drawing/2014/main" id="{35C5331B-2F3A-8504-904A-A72295958BDC}"/>
              </a:ext>
            </a:extLst>
          </p:cNvPr>
          <p:cNvSpPr>
            <a:spLocks noGrp="1"/>
          </p:cNvSpPr>
          <p:nvPr>
            <p:ph type="subTitle" idx="1"/>
          </p:nvPr>
        </p:nvSpPr>
        <p:spPr>
          <a:xfrm>
            <a:off x="641435" y="2112087"/>
            <a:ext cx="10822684" cy="3416516"/>
          </a:xfrm>
        </p:spPr>
        <p:txBody>
          <a:bodyPr/>
          <a:lstStyle/>
          <a:p>
            <a:pPr marL="342900" marR="0" lvl="0" indent="-342900" algn="l" defTabSz="844083" rtl="0" eaLnBrk="1" fontAlgn="auto" latinLnBrk="0" hangingPunct="1">
              <a:lnSpc>
                <a:spcPct val="110000"/>
              </a:lnSpc>
              <a:spcBef>
                <a:spcPts val="0"/>
              </a:spcBef>
              <a:spcAft>
                <a:spcPts val="900"/>
              </a:spcAft>
              <a:buClrTx/>
              <a:buSzTx/>
              <a:buFont typeface="Arial" pitchFamily="34" charset="0"/>
              <a:buChar char="•"/>
              <a:tabLst/>
              <a:defRPr/>
            </a:pPr>
            <a:r>
              <a:rPr kumimoji="0" lang="en-ZA" sz="1800" b="0" i="0" u="none" strike="noStrike" kern="0" cap="none" spc="0" normalizeH="0" baseline="0" noProof="0" dirty="0">
                <a:ln>
                  <a:noFill/>
                </a:ln>
                <a:solidFill>
                  <a:prstClr val="black"/>
                </a:solidFill>
                <a:effectLst/>
                <a:uLnTx/>
                <a:uFillTx/>
                <a:latin typeface="+mj-lt"/>
                <a:ea typeface="+mn-ea"/>
                <a:cs typeface="+mn-cs"/>
              </a:rPr>
              <a:t>Any additional clarification questions hereafter will only be accepted by TPT until </a:t>
            </a:r>
            <a:r>
              <a:rPr kumimoji="0" lang="en-ZA" sz="1800" b="1" i="0" u="none" strike="noStrike" kern="0" cap="none" spc="0" normalizeH="0" baseline="0" noProof="0" dirty="0">
                <a:ln>
                  <a:noFill/>
                </a:ln>
                <a:solidFill>
                  <a:prstClr val="black"/>
                </a:solidFill>
                <a:effectLst/>
                <a:uLnTx/>
                <a:uFillTx/>
                <a:latin typeface="+mj-lt"/>
                <a:ea typeface="+mn-ea"/>
                <a:cs typeface="+mn-cs"/>
              </a:rPr>
              <a:t>16h00</a:t>
            </a:r>
            <a:r>
              <a:rPr kumimoji="0" lang="en-ZA" sz="1800" b="0" i="0" u="none" strike="noStrike" kern="0" cap="none" spc="0" normalizeH="0" baseline="0" noProof="0" dirty="0">
                <a:ln>
                  <a:noFill/>
                </a:ln>
                <a:solidFill>
                  <a:prstClr val="black"/>
                </a:solidFill>
                <a:effectLst/>
                <a:uLnTx/>
                <a:uFillTx/>
                <a:latin typeface="+mj-lt"/>
                <a:ea typeface="+mn-ea"/>
                <a:cs typeface="+mn-cs"/>
              </a:rPr>
              <a:t> </a:t>
            </a:r>
            <a:r>
              <a:rPr kumimoji="0" lang="en-ZA" sz="1800" b="1" i="0" u="none" strike="noStrike" kern="0" cap="none" spc="0" normalizeH="0" baseline="0" noProof="0" dirty="0">
                <a:ln>
                  <a:noFill/>
                </a:ln>
                <a:solidFill>
                  <a:prstClr val="black"/>
                </a:solidFill>
                <a:effectLst/>
                <a:uLnTx/>
                <a:uFillTx/>
                <a:latin typeface="+mj-lt"/>
                <a:ea typeface="+mn-ea"/>
                <a:cs typeface="+mn-cs"/>
              </a:rPr>
              <a:t>on Friday, </a:t>
            </a:r>
            <a:r>
              <a:rPr kumimoji="0" lang="en-US" sz="1800" b="1" i="0" u="none" strike="noStrike" kern="0" cap="none" spc="0" normalizeH="0" baseline="0" noProof="0" dirty="0">
                <a:ln>
                  <a:noFill/>
                </a:ln>
                <a:solidFill>
                  <a:prstClr val="black"/>
                </a:solidFill>
                <a:effectLst/>
                <a:uLnTx/>
                <a:uFillTx/>
                <a:latin typeface="+mj-lt"/>
                <a:ea typeface="+mn-ea"/>
                <a:cs typeface="+mn-cs"/>
              </a:rPr>
              <a:t>21 March 2025.</a:t>
            </a:r>
          </a:p>
          <a:p>
            <a:pPr marL="342900" marR="0" lvl="0" indent="-342900" algn="l" defTabSz="844083" rtl="0" eaLnBrk="1" fontAlgn="auto" latinLnBrk="0" hangingPunct="1">
              <a:lnSpc>
                <a:spcPct val="110000"/>
              </a:lnSpc>
              <a:spcBef>
                <a:spcPts val="0"/>
              </a:spcBef>
              <a:spcAft>
                <a:spcPts val="900"/>
              </a:spcAft>
              <a:buClrTx/>
              <a:buSzTx/>
              <a:buFont typeface="Arial" pitchFamily="34" charset="0"/>
              <a:buChar char="•"/>
              <a:tabLst/>
              <a:defRPr/>
            </a:pPr>
            <a:r>
              <a:rPr kumimoji="0" lang="en-ZA" sz="1800" b="0" i="0" u="none" strike="noStrike" kern="0" cap="none" spc="0" normalizeH="0" baseline="0" noProof="0" dirty="0">
                <a:ln>
                  <a:noFill/>
                </a:ln>
                <a:solidFill>
                  <a:prstClr val="black"/>
                </a:solidFill>
                <a:effectLst/>
                <a:uLnTx/>
                <a:uFillTx/>
                <a:latin typeface="+mj-lt"/>
                <a:ea typeface="+mn-ea"/>
                <a:cs typeface="+mn-cs"/>
              </a:rPr>
              <a:t>Responses to clarification questions will be loaded onto the e-tenders management portal and National Treasury.</a:t>
            </a:r>
          </a:p>
          <a:p>
            <a:pPr marL="342900" marR="0" lvl="0" indent="-342900" algn="l" defTabSz="844083" rtl="0" eaLnBrk="1" fontAlgn="auto" latinLnBrk="0" hangingPunct="1">
              <a:lnSpc>
                <a:spcPct val="110000"/>
              </a:lnSpc>
              <a:spcBef>
                <a:spcPts val="0"/>
              </a:spcBef>
              <a:spcAft>
                <a:spcPts val="900"/>
              </a:spcAft>
              <a:buClrTx/>
              <a:buSzTx/>
              <a:buFont typeface="Arial" pitchFamily="34" charset="0"/>
              <a:buChar char="•"/>
              <a:tabLst/>
              <a:defRPr/>
            </a:pPr>
            <a:r>
              <a:rPr kumimoji="0" lang="en-ZA" sz="1800" b="0" i="0" u="none" strike="noStrike" kern="0" cap="none" spc="0" normalizeH="0" baseline="0" noProof="0" dirty="0">
                <a:ln>
                  <a:noFill/>
                </a:ln>
                <a:solidFill>
                  <a:prstClr val="black"/>
                </a:solidFill>
                <a:effectLst/>
                <a:uLnTx/>
                <a:uFillTx/>
                <a:latin typeface="+mj-lt"/>
                <a:ea typeface="+mn-ea"/>
                <a:cs typeface="+mn-cs"/>
              </a:rPr>
              <a:t>All communication subsequent to this briefing session must only be directed to Nontando Mnguni </a:t>
            </a:r>
            <a:r>
              <a:rPr kumimoji="0" lang="en-ZA" sz="1800" b="0" i="0" u="none" strike="noStrike" kern="0" cap="none" spc="0" normalizeH="0" baseline="0" noProof="0" dirty="0">
                <a:ln>
                  <a:noFill/>
                </a:ln>
                <a:solidFill>
                  <a:srgbClr val="0070C0"/>
                </a:solidFill>
                <a:effectLst/>
                <a:uLnTx/>
                <a:uFillTx/>
                <a:latin typeface="+mj-lt"/>
                <a:ea typeface="+mn-ea"/>
                <a:cs typeface="+mn-cs"/>
                <a:hlinkClick r:id="rId2">
                  <a:extLst>
                    <a:ext uri="{A12FA001-AC4F-418D-AE19-62706E023703}">
                      <ahyp:hlinkClr xmlns:ahyp="http://schemas.microsoft.com/office/drawing/2018/hyperlinkcolor" val="tx"/>
                    </a:ext>
                  </a:extLst>
                </a:hlinkClick>
              </a:rPr>
              <a:t>Nontando.Mnguni@transnet.net</a:t>
            </a:r>
            <a:r>
              <a:rPr kumimoji="0" lang="en-ZA" sz="1800" b="0" i="0" u="none" strike="noStrike" kern="0" cap="none" spc="0" normalizeH="0" baseline="0" noProof="0" dirty="0">
                <a:ln>
                  <a:noFill/>
                </a:ln>
                <a:solidFill>
                  <a:srgbClr val="0070C0"/>
                </a:solidFill>
                <a:effectLst/>
                <a:uLnTx/>
                <a:uFillTx/>
                <a:latin typeface="+mj-lt"/>
                <a:ea typeface="+mn-ea"/>
                <a:cs typeface="+mn-cs"/>
              </a:rPr>
              <a:t> </a:t>
            </a:r>
          </a:p>
          <a:p>
            <a:pPr marL="342900" marR="0" lvl="0" indent="-342900" algn="l" defTabSz="844083" rtl="0" eaLnBrk="1" fontAlgn="auto" latinLnBrk="0" hangingPunct="1">
              <a:lnSpc>
                <a:spcPct val="110000"/>
              </a:lnSpc>
              <a:spcBef>
                <a:spcPts val="0"/>
              </a:spcBef>
              <a:spcAft>
                <a:spcPts val="900"/>
              </a:spcAft>
              <a:buClrTx/>
              <a:buSzTx/>
              <a:buFont typeface="Arial" pitchFamily="34" charset="0"/>
              <a:buChar char="•"/>
              <a:tabLst/>
              <a:defRPr/>
            </a:pPr>
            <a:r>
              <a:rPr kumimoji="0" lang="en-ZA" sz="1800" b="0" i="0" u="none" strike="noStrike" kern="0" cap="none" spc="0" normalizeH="0" baseline="0" noProof="0" dirty="0">
                <a:ln>
                  <a:noFill/>
                </a:ln>
                <a:solidFill>
                  <a:prstClr val="black"/>
                </a:solidFill>
                <a:effectLst/>
                <a:uLnTx/>
                <a:uFillTx/>
                <a:latin typeface="+mj-lt"/>
                <a:ea typeface="+mn-ea"/>
                <a:cs typeface="+mn-cs"/>
              </a:rPr>
              <a:t>A copy of this presentation will be provided to all bidders whose attendance has been confirmed by Transnet </a:t>
            </a:r>
            <a:r>
              <a:rPr kumimoji="0" lang="en-US" sz="1800" b="0" i="0" u="none" strike="noStrike" kern="0" cap="none" spc="0" normalizeH="0" baseline="0" noProof="0" dirty="0">
                <a:ln>
                  <a:noFill/>
                </a:ln>
                <a:solidFill>
                  <a:prstClr val="black"/>
                </a:solidFill>
                <a:effectLst/>
                <a:uLnTx/>
                <a:uFillTx/>
                <a:latin typeface="+mj-lt"/>
                <a:ea typeface="+mn-ea"/>
                <a:cs typeface="+mn-cs"/>
              </a:rPr>
              <a:t>and loaded onto the  Transnet e-tenders portal and National Treasury</a:t>
            </a:r>
            <a:endParaRPr kumimoji="0" lang="en-ZA" sz="1800" b="0" i="0" u="none" strike="noStrike" kern="0" cap="none" spc="0" normalizeH="0" baseline="0" noProof="0" dirty="0">
              <a:ln>
                <a:noFill/>
              </a:ln>
              <a:solidFill>
                <a:sysClr val="windowText" lastClr="000000"/>
              </a:solidFill>
              <a:effectLst/>
              <a:uLnTx/>
              <a:uFillTx/>
              <a:latin typeface="+mj-lt"/>
              <a:ea typeface="+mn-ea"/>
              <a:cs typeface="+mn-cs"/>
            </a:endParaRPr>
          </a:p>
          <a:p>
            <a:endParaRPr lang="en-US" dirty="0"/>
          </a:p>
        </p:txBody>
      </p:sp>
    </p:spTree>
    <p:extLst>
      <p:ext uri="{BB962C8B-B14F-4D97-AF65-F5344CB8AC3E}">
        <p14:creationId xmlns:p14="http://schemas.microsoft.com/office/powerpoint/2010/main" val="697998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42399-8C6E-D171-7830-038A678C83D0}"/>
              </a:ext>
            </a:extLst>
          </p:cNvPr>
          <p:cNvSpPr>
            <a:spLocks noGrp="1"/>
          </p:cNvSpPr>
          <p:nvPr>
            <p:ph type="title"/>
          </p:nvPr>
        </p:nvSpPr>
        <p:spPr>
          <a:xfrm>
            <a:off x="467127" y="315853"/>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TENDER PROCESS: CONTENTS OF THE RFP </a:t>
            </a:r>
            <a:endParaRPr lang="en-US" dirty="0"/>
          </a:p>
        </p:txBody>
      </p:sp>
      <p:sp>
        <p:nvSpPr>
          <p:cNvPr id="3" name="Subtitle 2">
            <a:extLst>
              <a:ext uri="{FF2B5EF4-FFF2-40B4-BE49-F238E27FC236}">
                <a16:creationId xmlns:a16="http://schemas.microsoft.com/office/drawing/2014/main" id="{73310E4A-EF0A-22FB-8468-4C0C5BAD214A}"/>
              </a:ext>
            </a:extLst>
          </p:cNvPr>
          <p:cNvSpPr>
            <a:spLocks noGrp="1"/>
          </p:cNvSpPr>
          <p:nvPr>
            <p:ph type="subTitle" idx="1"/>
          </p:nvPr>
        </p:nvSpPr>
        <p:spPr>
          <a:xfrm>
            <a:off x="641435" y="956603"/>
            <a:ext cx="10822684" cy="5901397"/>
          </a:xfrm>
        </p:spPr>
        <p:txBody>
          <a:bodyPr/>
          <a:lstStyle/>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The tender documents issued by the employer comprise:</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The Tender</a:t>
            </a:r>
            <a:endParaRPr kumimoji="0" lang="en-ZA" sz="1400" b="1"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Part T1: Tendering procedures </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T1.1 Tender Notice and Invitation to Tender</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T1.2 Tender data</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endParaRPr kumimoji="0" lang="en-GB" sz="1400" b="1"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Part T2: Returnable documents</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T2.1  List of Returnable Documents</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T2.2  Returnable Schedules </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endParaRPr kumimoji="0" lang="en-GB" sz="1400" b="1"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The Contract</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Part C1: Agreements and contract data</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C1.1 Forms of offer and acceptance</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C1.2 Contract data (part 1 &amp; 2)</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endParaRPr kumimoji="0" lang="en-GB" sz="1400" b="1"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Part C2: Pricing data</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C2.1 Pricing Instructions</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C2.2 Activity Schedule </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Part C3: Scope of work</a:t>
            </a:r>
            <a:endParaRPr kumimoji="0" lang="en-ZA"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0" i="0" u="none" strike="noStrike" kern="1200" cap="none" spc="0" normalizeH="0" baseline="0" noProof="0" dirty="0">
                <a:ln>
                  <a:noFill/>
                </a:ln>
                <a:solidFill>
                  <a:srgbClr val="000000"/>
                </a:solidFill>
                <a:effectLst/>
                <a:uLnTx/>
                <a:uFillTx/>
                <a:latin typeface="Tahoma"/>
                <a:ea typeface="+mn-ea"/>
                <a:cs typeface="+mn-cs"/>
              </a:rPr>
              <a:t>C3.1 Scope of Services </a:t>
            </a: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844083" rtl="0" eaLnBrk="1" fontAlgn="auto" latinLnBrk="0" hangingPunct="1">
              <a:lnSpc>
                <a:spcPct val="110000"/>
              </a:lnSpc>
              <a:spcBef>
                <a:spcPts val="0"/>
              </a:spcBef>
              <a:spcAft>
                <a:spcPts val="0"/>
              </a:spcAft>
              <a:buClrTx/>
              <a:buSzTx/>
              <a:buFont typeface="Arial" pitchFamily="34" charset="0"/>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Part C4: Site Information</a:t>
            </a:r>
          </a:p>
          <a:p>
            <a:endParaRPr lang="en-US" dirty="0"/>
          </a:p>
        </p:txBody>
      </p:sp>
    </p:spTree>
    <p:extLst>
      <p:ext uri="{BB962C8B-B14F-4D97-AF65-F5344CB8AC3E}">
        <p14:creationId xmlns:p14="http://schemas.microsoft.com/office/powerpoint/2010/main" val="1222853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68A81C2-905B-A481-90CF-ED8A95FC8097}"/>
              </a:ext>
            </a:extLst>
          </p:cNvPr>
          <p:cNvSpPr>
            <a:spLocks noGrp="1"/>
          </p:cNvSpPr>
          <p:nvPr>
            <p:ph type="subTitle" idx="1"/>
          </p:nvPr>
        </p:nvSpPr>
        <p:spPr>
          <a:xfrm>
            <a:off x="467127" y="1083330"/>
            <a:ext cx="10822684" cy="5162725"/>
          </a:xfrm>
        </p:spPr>
        <p:txBody>
          <a:bodyPr/>
          <a:lstStyle/>
          <a:p>
            <a:pPr marL="495293" marR="0" lvl="0" indent="-285750" algn="just" defTabSz="914400" rtl="0" eaLnBrk="1" fontAlgn="auto" latinLnBrk="0" hangingPunct="1">
              <a:lnSpc>
                <a:spcPct val="100000"/>
              </a:lnSpc>
              <a:spcBef>
                <a:spcPct val="0"/>
              </a:spcBef>
              <a:spcAft>
                <a:spcPct val="0"/>
              </a:spcAft>
              <a:buClrTx/>
              <a:buSzTx/>
              <a:buFont typeface="Arial" pitchFamily="34" charset="0"/>
              <a:buChar char="•"/>
              <a:tabLst/>
              <a:defRPr/>
            </a:pPr>
            <a:r>
              <a:rPr kumimoji="0" lang="en-ZA" sz="1600" b="0" i="0" u="none" strike="noStrike" kern="1200" cap="none" spc="0" normalizeH="0" baseline="0" noProof="0" dirty="0">
                <a:ln>
                  <a:noFill/>
                </a:ln>
                <a:solidFill>
                  <a:srgbClr val="000000"/>
                </a:solidFill>
                <a:effectLst/>
                <a:uLnTx/>
                <a:uFillTx/>
                <a:latin typeface="+mj-lt"/>
                <a:ea typeface="+mn-ea"/>
                <a:cs typeface="+mn-cs"/>
              </a:rPr>
              <a:t>All Returnable schedules must be completed and signed, and required documents submitted.</a:t>
            </a:r>
          </a:p>
          <a:p>
            <a:pPr marL="209543" marR="0" lvl="0" indent="0" algn="just" defTabSz="914400" rtl="0" eaLnBrk="1" fontAlgn="auto" latinLnBrk="0" hangingPunct="1">
              <a:lnSpc>
                <a:spcPct val="100000"/>
              </a:lnSpc>
              <a:spcBef>
                <a:spcPct val="0"/>
              </a:spcBef>
              <a:spcAft>
                <a:spcPct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mj-lt"/>
              <a:ea typeface="+mn-ea"/>
              <a:cs typeface="+mn-cs"/>
            </a:endParaRPr>
          </a:p>
          <a:p>
            <a:pPr marL="495293" marR="0" lvl="0" indent="-285750" algn="just" defTabSz="914400" rtl="0" eaLnBrk="1" fontAlgn="auto" latinLnBrk="0" hangingPunct="1">
              <a:lnSpc>
                <a:spcPct val="100000"/>
              </a:lnSpc>
              <a:spcBef>
                <a:spcPct val="0"/>
              </a:spcBef>
              <a:spcAft>
                <a:spcPct val="0"/>
              </a:spcAft>
              <a:buClrTx/>
              <a:buSzTx/>
              <a:buFont typeface="Arial" pitchFamily="34" charset="0"/>
              <a:buChar char="•"/>
              <a:tabLst/>
              <a:defRPr/>
            </a:pPr>
            <a:r>
              <a:rPr kumimoji="0" lang="en-ZA" sz="1600" b="0" i="0" u="none" strike="noStrike" kern="1200" cap="none" spc="0" normalizeH="0" baseline="0" noProof="0" dirty="0">
                <a:ln>
                  <a:noFill/>
                </a:ln>
                <a:solidFill>
                  <a:srgbClr val="000000"/>
                </a:solidFill>
                <a:effectLst/>
                <a:uLnTx/>
                <a:uFillTx/>
                <a:latin typeface="+mj-lt"/>
                <a:ea typeface="+mn-ea"/>
                <a:cs typeface="+mn-cs"/>
              </a:rPr>
              <a:t>Submit all mandatory </a:t>
            </a:r>
            <a:r>
              <a:rPr kumimoji="0" lang="en-ZA" sz="1600" b="0" i="0" u="none" strike="noStrike" kern="1200" cap="none" spc="0" normalizeH="0" baseline="0" noProof="0" dirty="0" err="1">
                <a:ln>
                  <a:noFill/>
                </a:ln>
                <a:solidFill>
                  <a:srgbClr val="000000"/>
                </a:solidFill>
                <a:effectLst/>
                <a:uLnTx/>
                <a:uFillTx/>
                <a:latin typeface="+mj-lt"/>
                <a:ea typeface="+mn-ea"/>
                <a:cs typeface="+mn-cs"/>
              </a:rPr>
              <a:t>Returnables</a:t>
            </a:r>
            <a:r>
              <a:rPr kumimoji="0" lang="en-ZA" sz="1600" b="0" i="0" u="none" strike="noStrike" kern="1200" cap="none" spc="0" normalizeH="0" baseline="0" noProof="0" dirty="0">
                <a:ln>
                  <a:noFill/>
                </a:ln>
                <a:solidFill>
                  <a:srgbClr val="000000"/>
                </a:solidFill>
                <a:effectLst/>
                <a:uLnTx/>
                <a:uFillTx/>
                <a:latin typeface="+mj-lt"/>
                <a:ea typeface="+mn-ea"/>
                <a:cs typeface="+mn-cs"/>
              </a:rPr>
              <a:t>.</a:t>
            </a:r>
          </a:p>
          <a:p>
            <a:pPr marL="495293" marR="0" lvl="0" indent="-285750" algn="just" defTabSz="914400" rtl="0" eaLnBrk="1" fontAlgn="auto" latinLnBrk="0" hangingPunct="1">
              <a:lnSpc>
                <a:spcPct val="100000"/>
              </a:lnSpc>
              <a:spcBef>
                <a:spcPct val="0"/>
              </a:spcBef>
              <a:spcAft>
                <a:spcPct val="0"/>
              </a:spcAft>
              <a:buClrTx/>
              <a:buSzTx/>
              <a:buFont typeface="Arial" pitchFamily="34" charset="0"/>
              <a:buChar char="•"/>
              <a:tabLst/>
              <a:defRPr/>
            </a:pPr>
            <a:endParaRPr kumimoji="0" lang="en-ZA" sz="1600" b="0" i="0" u="none" strike="noStrike" kern="1200" cap="none" spc="0" normalizeH="0" baseline="0" noProof="0" dirty="0">
              <a:ln>
                <a:noFill/>
              </a:ln>
              <a:solidFill>
                <a:srgbClr val="000000"/>
              </a:solidFill>
              <a:effectLst/>
              <a:uLnTx/>
              <a:uFillTx/>
              <a:latin typeface="+mj-lt"/>
              <a:ea typeface="+mn-ea"/>
              <a:cs typeface="+mn-cs"/>
            </a:endParaRPr>
          </a:p>
          <a:p>
            <a:pPr marL="495293" marR="0" lvl="0" indent="-285750" algn="just" defTabSz="914400" rtl="0" eaLnBrk="1" fontAlgn="auto" latinLnBrk="0" hangingPunct="1">
              <a:lnSpc>
                <a:spcPct val="100000"/>
              </a:lnSpc>
              <a:spcBef>
                <a:spcPct val="0"/>
              </a:spcBef>
              <a:spcAft>
                <a:spcPct val="0"/>
              </a:spcAft>
              <a:buClrTx/>
              <a:buSzTx/>
              <a:buFont typeface="Arial" pitchFamily="34" charset="0"/>
              <a:buChar char="•"/>
              <a:tabLst/>
              <a:defRPr/>
            </a:pPr>
            <a:r>
              <a:rPr kumimoji="0" lang="en-ZA" sz="1600" b="0" i="0" u="none" strike="noStrike" kern="1200" cap="none" spc="0" normalizeH="0" baseline="0" noProof="0" dirty="0">
                <a:ln>
                  <a:noFill/>
                </a:ln>
                <a:solidFill>
                  <a:srgbClr val="000000"/>
                </a:solidFill>
                <a:effectLst/>
                <a:uLnTx/>
                <a:uFillTx/>
                <a:latin typeface="+mj-lt"/>
                <a:ea typeface="+mn-ea"/>
                <a:cs typeface="+mn-cs"/>
              </a:rPr>
              <a:t>The following documents are also to be submitted along with the tender submission:</a:t>
            </a:r>
          </a:p>
          <a:p>
            <a:pPr marL="209543" marR="0" lvl="0" indent="0" algn="just" defTabSz="914400" rtl="0" eaLnBrk="1" fontAlgn="auto" latinLnBrk="0" hangingPunct="1">
              <a:lnSpc>
                <a:spcPct val="100000"/>
              </a:lnSpc>
              <a:spcBef>
                <a:spcPct val="0"/>
              </a:spcBef>
              <a:spcAft>
                <a:spcPct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mj-lt"/>
              <a:ea typeface="+mn-ea"/>
              <a:cs typeface="+mn-cs"/>
            </a:endParaRPr>
          </a:p>
          <a:p>
            <a:pPr marL="495293" marR="0" lvl="0" indent="-285750" algn="just" defTabSz="914400" rtl="0" eaLnBrk="1" fontAlgn="auto" latinLnBrk="0" hangingPunct="1">
              <a:lnSpc>
                <a:spcPct val="100000"/>
              </a:lnSpc>
              <a:spcBef>
                <a:spcPct val="0"/>
              </a:spcBef>
              <a:spcAft>
                <a:spcPct val="0"/>
              </a:spcAft>
              <a:buClrTx/>
              <a:buSzTx/>
              <a:buFont typeface="Wingdings" panose="05000000000000000000" pitchFamily="2" charset="2"/>
              <a:buChar char="Ø"/>
              <a:tabLst/>
              <a:defRPr/>
            </a:pPr>
            <a:r>
              <a:rPr kumimoji="0" lang="en-ZA" sz="1600" b="0" i="0" u="none" strike="noStrike" kern="1200" cap="none" spc="0" normalizeH="0" baseline="0" noProof="0" dirty="0">
                <a:ln>
                  <a:noFill/>
                </a:ln>
                <a:solidFill>
                  <a:prstClr val="black"/>
                </a:solidFill>
                <a:effectLst/>
                <a:uLnTx/>
                <a:uFillTx/>
                <a:latin typeface="+mj-lt"/>
                <a:ea typeface="+mn-ea"/>
                <a:cs typeface="+mn-cs"/>
              </a:rPr>
              <a:t>Valid Tax Pin or Tax Clearance Certificate</a:t>
            </a:r>
          </a:p>
          <a:p>
            <a:pPr marL="495293" marR="0" lvl="0" indent="-285750" algn="just" defTabSz="914400" rtl="0" eaLnBrk="1" fontAlgn="auto" latinLnBrk="0" hangingPunct="1">
              <a:lnSpc>
                <a:spcPct val="100000"/>
              </a:lnSpc>
              <a:spcBef>
                <a:spcPct val="0"/>
              </a:spcBef>
              <a:spcAft>
                <a:spcPct val="0"/>
              </a:spcAft>
              <a:buClrTx/>
              <a:buSzTx/>
              <a:buFont typeface="Wingdings" panose="05000000000000000000" pitchFamily="2" charset="2"/>
              <a:buChar char="Ø"/>
              <a:tabLst/>
              <a:defRPr/>
            </a:pPr>
            <a:r>
              <a:rPr kumimoji="0" lang="en-ZA" sz="1600" b="0" i="0" u="none" strike="noStrike" kern="1200" cap="none" spc="0" normalizeH="0" baseline="0" noProof="0" dirty="0">
                <a:ln>
                  <a:noFill/>
                </a:ln>
                <a:solidFill>
                  <a:prstClr val="black"/>
                </a:solidFill>
                <a:effectLst/>
                <a:uLnTx/>
                <a:uFillTx/>
                <a:latin typeface="+mj-lt"/>
                <a:ea typeface="+mn-ea"/>
                <a:cs typeface="+mn-cs"/>
              </a:rPr>
              <a:t>Valid B-BBEE Certificate</a:t>
            </a:r>
          </a:p>
          <a:p>
            <a:pPr marL="495293" marR="0" lvl="0" indent="-285750" algn="just" defTabSz="914400" rtl="0" eaLnBrk="1" fontAlgn="auto" latinLnBrk="0" hangingPunct="1">
              <a:lnSpc>
                <a:spcPct val="100000"/>
              </a:lnSpc>
              <a:spcBef>
                <a:spcPct val="0"/>
              </a:spcBef>
              <a:spcAft>
                <a:spcPct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mj-lt"/>
                <a:ea typeface="+mn-ea"/>
                <a:cs typeface="+mn-cs"/>
              </a:rPr>
              <a:t>Proof of registration on the Central Supplier Database</a:t>
            </a:r>
          </a:p>
          <a:p>
            <a:pPr marL="209543" marR="0" lvl="0" indent="0" algn="just" defTabSz="914400" rtl="0" eaLnBrk="1" fontAlgn="auto" latinLnBrk="0" hangingPunct="1">
              <a:lnSpc>
                <a:spcPct val="100000"/>
              </a:lnSpc>
              <a:spcBef>
                <a:spcPct val="0"/>
              </a:spcBef>
              <a:spcAft>
                <a:spcPct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mj-lt"/>
              <a:ea typeface="+mn-ea"/>
              <a:cs typeface="+mn-cs"/>
            </a:endParaRPr>
          </a:p>
          <a:p>
            <a:pPr marL="495293" marR="0" lvl="0" indent="-285750" algn="just" defTabSz="914400" rtl="0" eaLnBrk="1" fontAlgn="auto" latinLnBrk="0" hangingPunct="1">
              <a:lnSpc>
                <a:spcPct val="100000"/>
              </a:lnSpc>
              <a:spcBef>
                <a:spcPct val="0"/>
              </a:spcBef>
              <a:spcAft>
                <a:spcPct val="0"/>
              </a:spcAft>
              <a:buClrTx/>
              <a:buSzTx/>
              <a:buFont typeface="Arial" pitchFamily="34" charset="0"/>
              <a:buChar char="•"/>
              <a:tabLst/>
              <a:defRPr/>
            </a:pPr>
            <a:r>
              <a:rPr kumimoji="0" lang="en-ZA" sz="1600" b="0" i="0" u="none" strike="noStrike" kern="1200" cap="none" spc="0" normalizeH="0" baseline="0" noProof="0" dirty="0">
                <a:ln>
                  <a:noFill/>
                </a:ln>
                <a:solidFill>
                  <a:srgbClr val="000000"/>
                </a:solidFill>
                <a:effectLst/>
                <a:uLnTx/>
                <a:uFillTx/>
                <a:latin typeface="+mj-lt"/>
                <a:ea typeface="+mn-ea"/>
                <a:cs typeface="+mn-cs"/>
              </a:rPr>
              <a:t>Submit a tendered price in the form of offer and acceptance which is </a:t>
            </a:r>
            <a:r>
              <a:rPr kumimoji="0" lang="en-ZA" sz="1600" b="1" i="0" u="none" strike="noStrike" kern="1200" cap="none" spc="0" normalizeH="0" baseline="0" noProof="0" dirty="0">
                <a:ln>
                  <a:noFill/>
                </a:ln>
                <a:solidFill>
                  <a:srgbClr val="000000"/>
                </a:solidFill>
                <a:effectLst/>
                <a:uLnTx/>
                <a:uFillTx/>
                <a:latin typeface="+mj-lt"/>
                <a:ea typeface="+mn-ea"/>
                <a:cs typeface="+mn-cs"/>
              </a:rPr>
              <a:t>fixed and firm</a:t>
            </a:r>
            <a:r>
              <a:rPr kumimoji="0" lang="en-ZA" sz="1600" b="0" i="0" u="none" strike="noStrike" kern="1200" cap="none" spc="0" normalizeH="0" baseline="0" noProof="0" dirty="0">
                <a:ln>
                  <a:noFill/>
                </a:ln>
                <a:solidFill>
                  <a:srgbClr val="000000"/>
                </a:solidFill>
                <a:effectLst/>
                <a:uLnTx/>
                <a:uFillTx/>
                <a:latin typeface="+mj-lt"/>
                <a:ea typeface="+mn-ea"/>
                <a:cs typeface="+mn-cs"/>
              </a:rPr>
              <a:t> for the duration of 12 weeks.</a:t>
            </a:r>
          </a:p>
          <a:p>
            <a:endParaRPr lang="en-US" dirty="0"/>
          </a:p>
        </p:txBody>
      </p:sp>
    </p:spTree>
    <p:extLst>
      <p:ext uri="{BB962C8B-B14F-4D97-AF65-F5344CB8AC3E}">
        <p14:creationId xmlns:p14="http://schemas.microsoft.com/office/powerpoint/2010/main" val="2142009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2656D-95C1-9020-9EA4-74B42788CE30}"/>
              </a:ext>
            </a:extLst>
          </p:cNvPr>
          <p:cNvSpPr>
            <a:spLocks noGrp="1"/>
          </p:cNvSpPr>
          <p:nvPr>
            <p:ph type="title"/>
          </p:nvPr>
        </p:nvSpPr>
        <p:spPr>
          <a:xfrm>
            <a:off x="216880" y="387292"/>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80A4BB7A-0578-3824-37EA-4D9B030F85BF}"/>
              </a:ext>
            </a:extLst>
          </p:cNvPr>
          <p:cNvSpPr>
            <a:spLocks noGrp="1"/>
          </p:cNvSpPr>
          <p:nvPr>
            <p:ph type="subTitle" idx="1"/>
          </p:nvPr>
        </p:nvSpPr>
        <p:spPr>
          <a:xfrm>
            <a:off x="0" y="6812281"/>
            <a:ext cx="12191999" cy="45719"/>
          </a:xfrm>
        </p:spPr>
        <p:txBody>
          <a:bodyPr/>
          <a:lstStyle/>
          <a:p>
            <a:endParaRPr lang="en-US" dirty="0"/>
          </a:p>
        </p:txBody>
      </p:sp>
      <p:grpSp>
        <p:nvGrpSpPr>
          <p:cNvPr id="45" name="Group 44">
            <a:extLst>
              <a:ext uri="{FF2B5EF4-FFF2-40B4-BE49-F238E27FC236}">
                <a16:creationId xmlns:a16="http://schemas.microsoft.com/office/drawing/2014/main" id="{59AB910B-26AC-B95B-FDB4-E1E944719F1B}"/>
              </a:ext>
            </a:extLst>
          </p:cNvPr>
          <p:cNvGrpSpPr>
            <a:grpSpLocks/>
          </p:cNvGrpSpPr>
          <p:nvPr/>
        </p:nvGrpSpPr>
        <p:grpSpPr>
          <a:xfrm>
            <a:off x="493038" y="774716"/>
            <a:ext cx="10508566" cy="5913526"/>
            <a:chOff x="4762" y="14287"/>
            <a:chExt cx="7772400" cy="6223000"/>
          </a:xfrm>
        </p:grpSpPr>
        <p:sp>
          <p:nvSpPr>
            <p:cNvPr id="46" name="Graphic 35">
              <a:extLst>
                <a:ext uri="{FF2B5EF4-FFF2-40B4-BE49-F238E27FC236}">
                  <a16:creationId xmlns:a16="http://schemas.microsoft.com/office/drawing/2014/main" id="{A6EDD279-FB7C-FE6C-F853-1D8D3E025B12}"/>
                </a:ext>
              </a:extLst>
            </p:cNvPr>
            <p:cNvSpPr/>
            <p:nvPr/>
          </p:nvSpPr>
          <p:spPr>
            <a:xfrm>
              <a:off x="4762" y="518351"/>
              <a:ext cx="7551420" cy="23495"/>
            </a:xfrm>
            <a:custGeom>
              <a:avLst/>
              <a:gdLst/>
              <a:ahLst/>
              <a:cxnLst/>
              <a:rect l="l" t="t" r="r" b="b"/>
              <a:pathLst>
                <a:path w="7551420" h="23495">
                  <a:moveTo>
                    <a:pt x="7551420" y="0"/>
                  </a:moveTo>
                  <a:lnTo>
                    <a:pt x="0" y="0"/>
                  </a:lnTo>
                  <a:lnTo>
                    <a:pt x="0" y="22985"/>
                  </a:lnTo>
                  <a:lnTo>
                    <a:pt x="7551420" y="22985"/>
                  </a:lnTo>
                  <a:lnTo>
                    <a:pt x="7551420" y="0"/>
                  </a:lnTo>
                  <a:close/>
                </a:path>
              </a:pathLst>
            </a:custGeom>
            <a:solidFill>
              <a:srgbClr val="000000">
                <a:alpha val="34901"/>
              </a:srgbClr>
            </a:solidFill>
          </p:spPr>
          <p:txBody>
            <a:bodyPr wrap="square" lIns="0" tIns="0" rIns="0" bIns="0" rtlCol="0">
              <a:prstTxWarp prst="textNoShape">
                <a:avLst/>
              </a:prstTxWarp>
              <a:noAutofit/>
            </a:bodyPr>
            <a:lstStyle/>
            <a:p>
              <a:endParaRPr lang="en-US" b="1"/>
            </a:p>
          </p:txBody>
        </p:sp>
        <p:sp>
          <p:nvSpPr>
            <p:cNvPr id="47" name="Graphic 36">
              <a:extLst>
                <a:ext uri="{FF2B5EF4-FFF2-40B4-BE49-F238E27FC236}">
                  <a16:creationId xmlns:a16="http://schemas.microsoft.com/office/drawing/2014/main" id="{1C805B05-F673-3619-714E-7225765BDFDF}"/>
                </a:ext>
              </a:extLst>
            </p:cNvPr>
            <p:cNvSpPr/>
            <p:nvPr/>
          </p:nvSpPr>
          <p:spPr>
            <a:xfrm>
              <a:off x="62532" y="255927"/>
              <a:ext cx="7551420" cy="513715"/>
            </a:xfrm>
            <a:custGeom>
              <a:avLst/>
              <a:gdLst/>
              <a:ahLst/>
              <a:cxnLst/>
              <a:rect l="l" t="t" r="r" b="b"/>
              <a:pathLst>
                <a:path w="7551420" h="513715">
                  <a:moveTo>
                    <a:pt x="7551420" y="0"/>
                  </a:moveTo>
                  <a:lnTo>
                    <a:pt x="0" y="0"/>
                  </a:lnTo>
                  <a:lnTo>
                    <a:pt x="0" y="513715"/>
                  </a:lnTo>
                  <a:lnTo>
                    <a:pt x="7551420" y="513715"/>
                  </a:lnTo>
                  <a:lnTo>
                    <a:pt x="7551420" y="0"/>
                  </a:lnTo>
                  <a:close/>
                </a:path>
              </a:pathLst>
            </a:custGeom>
            <a:solidFill>
              <a:srgbClr val="C2D49B"/>
            </a:solidFill>
          </p:spPr>
          <p:txBody>
            <a:bodyPr wrap="square" lIns="0" tIns="0" rIns="0" bIns="0" rtlCol="0">
              <a:prstTxWarp prst="textNoShape">
                <a:avLst/>
              </a:prstTxWarp>
              <a:noAutofit/>
            </a:bodyPr>
            <a:lstStyle/>
            <a:p>
              <a:endParaRPr lang="en-US" b="1" dirty="0"/>
            </a:p>
          </p:txBody>
        </p:sp>
        <p:sp>
          <p:nvSpPr>
            <p:cNvPr id="49" name="Graphic 38">
              <a:extLst>
                <a:ext uri="{FF2B5EF4-FFF2-40B4-BE49-F238E27FC236}">
                  <a16:creationId xmlns:a16="http://schemas.microsoft.com/office/drawing/2014/main" id="{0278D972-E93E-84CC-F78F-EF0DE07A2EE7}"/>
                </a:ext>
              </a:extLst>
            </p:cNvPr>
            <p:cNvSpPr/>
            <p:nvPr/>
          </p:nvSpPr>
          <p:spPr>
            <a:xfrm>
              <a:off x="2532635" y="2610040"/>
              <a:ext cx="196215" cy="1212850"/>
            </a:xfrm>
            <a:custGeom>
              <a:avLst/>
              <a:gdLst/>
              <a:ahLst/>
              <a:cxnLst/>
              <a:rect l="l" t="t" r="r" b="b"/>
              <a:pathLst>
                <a:path w="196215" h="1212850">
                  <a:moveTo>
                    <a:pt x="196214" y="0"/>
                  </a:moveTo>
                  <a:lnTo>
                    <a:pt x="0" y="0"/>
                  </a:lnTo>
                  <a:lnTo>
                    <a:pt x="0" y="1212850"/>
                  </a:lnTo>
                  <a:lnTo>
                    <a:pt x="196214" y="1212850"/>
                  </a:lnTo>
                  <a:lnTo>
                    <a:pt x="196214" y="0"/>
                  </a:lnTo>
                  <a:close/>
                </a:path>
              </a:pathLst>
            </a:custGeom>
            <a:solidFill>
              <a:srgbClr val="C00000"/>
            </a:solidFill>
          </p:spPr>
          <p:txBody>
            <a:bodyPr wrap="square" lIns="0" tIns="0" rIns="0" bIns="0" rtlCol="0">
              <a:prstTxWarp prst="textNoShape">
                <a:avLst/>
              </a:prstTxWarp>
              <a:noAutofit/>
            </a:bodyPr>
            <a:lstStyle/>
            <a:p>
              <a:endParaRPr lang="en-US" b="1"/>
            </a:p>
          </p:txBody>
        </p:sp>
        <p:sp>
          <p:nvSpPr>
            <p:cNvPr id="50" name="Graphic 39">
              <a:extLst>
                <a:ext uri="{FF2B5EF4-FFF2-40B4-BE49-F238E27FC236}">
                  <a16:creationId xmlns:a16="http://schemas.microsoft.com/office/drawing/2014/main" id="{C3174D04-111D-7732-01C8-CD848C89E5B3}"/>
                </a:ext>
              </a:extLst>
            </p:cNvPr>
            <p:cNvSpPr/>
            <p:nvPr/>
          </p:nvSpPr>
          <p:spPr>
            <a:xfrm>
              <a:off x="2532635" y="2371407"/>
              <a:ext cx="196215" cy="1451610"/>
            </a:xfrm>
            <a:custGeom>
              <a:avLst/>
              <a:gdLst/>
              <a:ahLst/>
              <a:cxnLst/>
              <a:rect l="l" t="t" r="r" b="b"/>
              <a:pathLst>
                <a:path w="196215" h="1451610">
                  <a:moveTo>
                    <a:pt x="0" y="1451483"/>
                  </a:moveTo>
                  <a:lnTo>
                    <a:pt x="196214" y="1451483"/>
                  </a:lnTo>
                  <a:lnTo>
                    <a:pt x="196214" y="238633"/>
                  </a:lnTo>
                  <a:lnTo>
                    <a:pt x="0" y="238633"/>
                  </a:lnTo>
                  <a:lnTo>
                    <a:pt x="0" y="1451483"/>
                  </a:lnTo>
                  <a:close/>
                </a:path>
                <a:path w="196215" h="1451610">
                  <a:moveTo>
                    <a:pt x="0" y="279400"/>
                  </a:moveTo>
                  <a:lnTo>
                    <a:pt x="196214" y="279400"/>
                  </a:lnTo>
                  <a:lnTo>
                    <a:pt x="196214" y="0"/>
                  </a:lnTo>
                  <a:lnTo>
                    <a:pt x="0" y="0"/>
                  </a:lnTo>
                  <a:lnTo>
                    <a:pt x="0" y="279400"/>
                  </a:lnTo>
                  <a:close/>
                </a:path>
              </a:pathLst>
            </a:custGeom>
            <a:ln w="25400">
              <a:solidFill>
                <a:srgbClr val="223D5F"/>
              </a:solidFill>
              <a:prstDash val="solid"/>
            </a:ln>
          </p:spPr>
          <p:txBody>
            <a:bodyPr wrap="square" lIns="0" tIns="0" rIns="0" bIns="0" rtlCol="0">
              <a:prstTxWarp prst="textNoShape">
                <a:avLst/>
              </a:prstTxWarp>
              <a:noAutofit/>
            </a:bodyPr>
            <a:lstStyle/>
            <a:p>
              <a:endParaRPr lang="en-US" b="1"/>
            </a:p>
          </p:txBody>
        </p:sp>
        <p:sp>
          <p:nvSpPr>
            <p:cNvPr id="51" name="Graphic 40">
              <a:extLst>
                <a:ext uri="{FF2B5EF4-FFF2-40B4-BE49-F238E27FC236}">
                  <a16:creationId xmlns:a16="http://schemas.microsoft.com/office/drawing/2014/main" id="{6BDC974E-841C-05F2-253B-E1460CF29BB5}"/>
                </a:ext>
              </a:extLst>
            </p:cNvPr>
            <p:cNvSpPr/>
            <p:nvPr/>
          </p:nvSpPr>
          <p:spPr>
            <a:xfrm>
              <a:off x="2792350" y="2404427"/>
              <a:ext cx="208915" cy="346075"/>
            </a:xfrm>
            <a:custGeom>
              <a:avLst/>
              <a:gdLst/>
              <a:ahLst/>
              <a:cxnLst/>
              <a:rect l="l" t="t" r="r" b="b"/>
              <a:pathLst>
                <a:path w="208915" h="346075">
                  <a:moveTo>
                    <a:pt x="104647" y="0"/>
                  </a:moveTo>
                  <a:lnTo>
                    <a:pt x="104647" y="86487"/>
                  </a:lnTo>
                  <a:lnTo>
                    <a:pt x="0" y="86487"/>
                  </a:lnTo>
                  <a:lnTo>
                    <a:pt x="0" y="259461"/>
                  </a:lnTo>
                  <a:lnTo>
                    <a:pt x="104647" y="259461"/>
                  </a:lnTo>
                  <a:lnTo>
                    <a:pt x="104647" y="346075"/>
                  </a:lnTo>
                  <a:lnTo>
                    <a:pt x="208914" y="172974"/>
                  </a:lnTo>
                  <a:lnTo>
                    <a:pt x="104647"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52" name="Graphic 41">
              <a:extLst>
                <a:ext uri="{FF2B5EF4-FFF2-40B4-BE49-F238E27FC236}">
                  <a16:creationId xmlns:a16="http://schemas.microsoft.com/office/drawing/2014/main" id="{ECDC575C-2F13-820E-0830-2029EC281AC3}"/>
                </a:ext>
              </a:extLst>
            </p:cNvPr>
            <p:cNvSpPr/>
            <p:nvPr/>
          </p:nvSpPr>
          <p:spPr>
            <a:xfrm>
              <a:off x="2792350" y="2404427"/>
              <a:ext cx="208915" cy="346075"/>
            </a:xfrm>
            <a:custGeom>
              <a:avLst/>
              <a:gdLst/>
              <a:ahLst/>
              <a:cxnLst/>
              <a:rect l="l" t="t" r="r" b="b"/>
              <a:pathLst>
                <a:path w="208915" h="346075">
                  <a:moveTo>
                    <a:pt x="104647" y="0"/>
                  </a:moveTo>
                  <a:lnTo>
                    <a:pt x="104647" y="86487"/>
                  </a:lnTo>
                  <a:lnTo>
                    <a:pt x="0" y="86487"/>
                  </a:lnTo>
                  <a:lnTo>
                    <a:pt x="0" y="259461"/>
                  </a:lnTo>
                  <a:lnTo>
                    <a:pt x="104647" y="259461"/>
                  </a:lnTo>
                  <a:lnTo>
                    <a:pt x="104647" y="346075"/>
                  </a:lnTo>
                  <a:lnTo>
                    <a:pt x="208914" y="172974"/>
                  </a:lnTo>
                  <a:lnTo>
                    <a:pt x="104647"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53" name="Graphic 42">
              <a:extLst>
                <a:ext uri="{FF2B5EF4-FFF2-40B4-BE49-F238E27FC236}">
                  <a16:creationId xmlns:a16="http://schemas.microsoft.com/office/drawing/2014/main" id="{48A8DD9C-B693-06F1-0A54-20FD14C6F836}"/>
                </a:ext>
              </a:extLst>
            </p:cNvPr>
            <p:cNvSpPr/>
            <p:nvPr/>
          </p:nvSpPr>
          <p:spPr>
            <a:xfrm>
              <a:off x="3000630" y="554672"/>
              <a:ext cx="26034" cy="5682615"/>
            </a:xfrm>
            <a:custGeom>
              <a:avLst/>
              <a:gdLst/>
              <a:ahLst/>
              <a:cxnLst/>
              <a:rect l="l" t="t" r="r" b="b"/>
              <a:pathLst>
                <a:path w="26034" h="5682615">
                  <a:moveTo>
                    <a:pt x="26035" y="0"/>
                  </a:moveTo>
                  <a:lnTo>
                    <a:pt x="0" y="5682551"/>
                  </a:lnTo>
                </a:path>
              </a:pathLst>
            </a:custGeom>
            <a:ln w="22224">
              <a:solidFill>
                <a:srgbClr val="000000"/>
              </a:solidFill>
              <a:prstDash val="sysDash"/>
            </a:ln>
          </p:spPr>
          <p:txBody>
            <a:bodyPr wrap="square" lIns="0" tIns="0" rIns="0" bIns="0" rtlCol="0">
              <a:prstTxWarp prst="textNoShape">
                <a:avLst/>
              </a:prstTxWarp>
              <a:noAutofit/>
            </a:bodyPr>
            <a:lstStyle/>
            <a:p>
              <a:endParaRPr lang="en-US" b="1"/>
            </a:p>
          </p:txBody>
        </p:sp>
        <p:sp>
          <p:nvSpPr>
            <p:cNvPr id="54" name="Graphic 43">
              <a:extLst>
                <a:ext uri="{FF2B5EF4-FFF2-40B4-BE49-F238E27FC236}">
                  <a16:creationId xmlns:a16="http://schemas.microsoft.com/office/drawing/2014/main" id="{1A53E701-55EC-8417-E1DE-C1243BEEEA09}"/>
                </a:ext>
              </a:extLst>
            </p:cNvPr>
            <p:cNvSpPr/>
            <p:nvPr/>
          </p:nvSpPr>
          <p:spPr>
            <a:xfrm>
              <a:off x="4762" y="543496"/>
              <a:ext cx="7679055" cy="22225"/>
            </a:xfrm>
            <a:custGeom>
              <a:avLst/>
              <a:gdLst/>
              <a:ahLst/>
              <a:cxnLst/>
              <a:rect l="l" t="t" r="r" b="b"/>
              <a:pathLst>
                <a:path w="7679055" h="22225">
                  <a:moveTo>
                    <a:pt x="7679055" y="0"/>
                  </a:moveTo>
                  <a:lnTo>
                    <a:pt x="0" y="0"/>
                  </a:lnTo>
                  <a:lnTo>
                    <a:pt x="0" y="22225"/>
                  </a:lnTo>
                  <a:lnTo>
                    <a:pt x="7679055" y="22225"/>
                  </a:lnTo>
                  <a:lnTo>
                    <a:pt x="7679055" y="0"/>
                  </a:lnTo>
                  <a:close/>
                </a:path>
              </a:pathLst>
            </a:custGeom>
            <a:solidFill>
              <a:srgbClr val="000000"/>
            </a:solidFill>
          </p:spPr>
          <p:txBody>
            <a:bodyPr wrap="square" lIns="0" tIns="0" rIns="0" bIns="0" rtlCol="0">
              <a:prstTxWarp prst="textNoShape">
                <a:avLst/>
              </a:prstTxWarp>
              <a:noAutofit/>
            </a:bodyPr>
            <a:lstStyle/>
            <a:p>
              <a:endParaRPr lang="en-US" b="1"/>
            </a:p>
          </p:txBody>
        </p:sp>
        <p:sp>
          <p:nvSpPr>
            <p:cNvPr id="55" name="Graphic 44">
              <a:extLst>
                <a:ext uri="{FF2B5EF4-FFF2-40B4-BE49-F238E27FC236}">
                  <a16:creationId xmlns:a16="http://schemas.microsoft.com/office/drawing/2014/main" id="{16E5B617-77B0-47CE-3C49-A48BC4F05250}"/>
                </a:ext>
              </a:extLst>
            </p:cNvPr>
            <p:cNvSpPr/>
            <p:nvPr/>
          </p:nvSpPr>
          <p:spPr>
            <a:xfrm>
              <a:off x="3850260" y="2411920"/>
              <a:ext cx="208915" cy="346075"/>
            </a:xfrm>
            <a:custGeom>
              <a:avLst/>
              <a:gdLst/>
              <a:ahLst/>
              <a:cxnLst/>
              <a:rect l="l" t="t" r="r" b="b"/>
              <a:pathLst>
                <a:path w="208915" h="346075">
                  <a:moveTo>
                    <a:pt x="104648" y="0"/>
                  </a:moveTo>
                  <a:lnTo>
                    <a:pt x="104648" y="86487"/>
                  </a:lnTo>
                  <a:lnTo>
                    <a:pt x="0" y="86487"/>
                  </a:lnTo>
                  <a:lnTo>
                    <a:pt x="0" y="259587"/>
                  </a:lnTo>
                  <a:lnTo>
                    <a:pt x="104648" y="259587"/>
                  </a:lnTo>
                  <a:lnTo>
                    <a:pt x="104648" y="346075"/>
                  </a:lnTo>
                  <a:lnTo>
                    <a:pt x="208914" y="172974"/>
                  </a:lnTo>
                  <a:lnTo>
                    <a:pt x="104648"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56" name="Graphic 45">
              <a:extLst>
                <a:ext uri="{FF2B5EF4-FFF2-40B4-BE49-F238E27FC236}">
                  <a16:creationId xmlns:a16="http://schemas.microsoft.com/office/drawing/2014/main" id="{AC3EFC1D-672E-A8B8-CDAC-4EA8850A54FA}"/>
                </a:ext>
              </a:extLst>
            </p:cNvPr>
            <p:cNvSpPr/>
            <p:nvPr/>
          </p:nvSpPr>
          <p:spPr>
            <a:xfrm>
              <a:off x="3850260" y="2411920"/>
              <a:ext cx="208915" cy="346075"/>
            </a:xfrm>
            <a:custGeom>
              <a:avLst/>
              <a:gdLst/>
              <a:ahLst/>
              <a:cxnLst/>
              <a:rect l="l" t="t" r="r" b="b"/>
              <a:pathLst>
                <a:path w="208915" h="346075">
                  <a:moveTo>
                    <a:pt x="104648" y="0"/>
                  </a:moveTo>
                  <a:lnTo>
                    <a:pt x="104648" y="86487"/>
                  </a:lnTo>
                  <a:lnTo>
                    <a:pt x="0" y="86487"/>
                  </a:lnTo>
                  <a:lnTo>
                    <a:pt x="0" y="259587"/>
                  </a:lnTo>
                  <a:lnTo>
                    <a:pt x="104648" y="259587"/>
                  </a:lnTo>
                  <a:lnTo>
                    <a:pt x="104648" y="346075"/>
                  </a:lnTo>
                  <a:lnTo>
                    <a:pt x="208914" y="172974"/>
                  </a:lnTo>
                  <a:lnTo>
                    <a:pt x="104648"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57" name="Graphic 46">
              <a:extLst>
                <a:ext uri="{FF2B5EF4-FFF2-40B4-BE49-F238E27FC236}">
                  <a16:creationId xmlns:a16="http://schemas.microsoft.com/office/drawing/2014/main" id="{8D8B19FF-6CCC-FD2B-001C-5CF89B09FB1A}"/>
                </a:ext>
              </a:extLst>
            </p:cNvPr>
            <p:cNvSpPr/>
            <p:nvPr/>
          </p:nvSpPr>
          <p:spPr>
            <a:xfrm>
              <a:off x="6442330" y="2404427"/>
              <a:ext cx="208915" cy="346075"/>
            </a:xfrm>
            <a:custGeom>
              <a:avLst/>
              <a:gdLst/>
              <a:ahLst/>
              <a:cxnLst/>
              <a:rect l="l" t="t" r="r" b="b"/>
              <a:pathLst>
                <a:path w="208915" h="346075">
                  <a:moveTo>
                    <a:pt x="104647" y="0"/>
                  </a:moveTo>
                  <a:lnTo>
                    <a:pt x="104647" y="86487"/>
                  </a:lnTo>
                  <a:lnTo>
                    <a:pt x="0" y="86487"/>
                  </a:lnTo>
                  <a:lnTo>
                    <a:pt x="0" y="259461"/>
                  </a:lnTo>
                  <a:lnTo>
                    <a:pt x="104647" y="259461"/>
                  </a:lnTo>
                  <a:lnTo>
                    <a:pt x="104647" y="346075"/>
                  </a:lnTo>
                  <a:lnTo>
                    <a:pt x="208914" y="172974"/>
                  </a:lnTo>
                  <a:lnTo>
                    <a:pt x="104647"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58" name="Graphic 47">
              <a:extLst>
                <a:ext uri="{FF2B5EF4-FFF2-40B4-BE49-F238E27FC236}">
                  <a16:creationId xmlns:a16="http://schemas.microsoft.com/office/drawing/2014/main" id="{68887465-E3DC-2214-4DEB-7C5DD8274056}"/>
                </a:ext>
              </a:extLst>
            </p:cNvPr>
            <p:cNvSpPr/>
            <p:nvPr/>
          </p:nvSpPr>
          <p:spPr>
            <a:xfrm>
              <a:off x="6442330" y="2404427"/>
              <a:ext cx="208915" cy="346075"/>
            </a:xfrm>
            <a:custGeom>
              <a:avLst/>
              <a:gdLst/>
              <a:ahLst/>
              <a:cxnLst/>
              <a:rect l="l" t="t" r="r" b="b"/>
              <a:pathLst>
                <a:path w="208915" h="346075">
                  <a:moveTo>
                    <a:pt x="104647" y="0"/>
                  </a:moveTo>
                  <a:lnTo>
                    <a:pt x="104647" y="86487"/>
                  </a:lnTo>
                  <a:lnTo>
                    <a:pt x="0" y="86487"/>
                  </a:lnTo>
                  <a:lnTo>
                    <a:pt x="0" y="259461"/>
                  </a:lnTo>
                  <a:lnTo>
                    <a:pt x="104647" y="259461"/>
                  </a:lnTo>
                  <a:lnTo>
                    <a:pt x="104647" y="346075"/>
                  </a:lnTo>
                  <a:lnTo>
                    <a:pt x="208914" y="172974"/>
                  </a:lnTo>
                  <a:lnTo>
                    <a:pt x="104647"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59" name="Graphic 48">
              <a:extLst>
                <a:ext uri="{FF2B5EF4-FFF2-40B4-BE49-F238E27FC236}">
                  <a16:creationId xmlns:a16="http://schemas.microsoft.com/office/drawing/2014/main" id="{9C3F807F-50CF-1064-F149-8970FACE860D}"/>
                </a:ext>
              </a:extLst>
            </p:cNvPr>
            <p:cNvSpPr/>
            <p:nvPr/>
          </p:nvSpPr>
          <p:spPr>
            <a:xfrm>
              <a:off x="4080765" y="1596072"/>
              <a:ext cx="895985" cy="2190750"/>
            </a:xfrm>
            <a:custGeom>
              <a:avLst/>
              <a:gdLst/>
              <a:ahLst/>
              <a:cxnLst/>
              <a:rect l="l" t="t" r="r" b="b"/>
              <a:pathLst>
                <a:path w="895985" h="2190750">
                  <a:moveTo>
                    <a:pt x="895985" y="0"/>
                  </a:moveTo>
                  <a:lnTo>
                    <a:pt x="0" y="0"/>
                  </a:lnTo>
                  <a:lnTo>
                    <a:pt x="0" y="2190750"/>
                  </a:lnTo>
                  <a:lnTo>
                    <a:pt x="895985" y="2190750"/>
                  </a:lnTo>
                  <a:lnTo>
                    <a:pt x="895985" y="0"/>
                  </a:lnTo>
                  <a:close/>
                </a:path>
              </a:pathLst>
            </a:custGeom>
            <a:solidFill>
              <a:srgbClr val="F8F7F0"/>
            </a:solidFill>
          </p:spPr>
          <p:txBody>
            <a:bodyPr wrap="square" lIns="0" tIns="0" rIns="0" bIns="0" rtlCol="0">
              <a:prstTxWarp prst="textNoShape">
                <a:avLst/>
              </a:prstTxWarp>
              <a:noAutofit/>
            </a:bodyPr>
            <a:lstStyle/>
            <a:p>
              <a:endParaRPr lang="en-US" b="1"/>
            </a:p>
          </p:txBody>
        </p:sp>
        <p:sp>
          <p:nvSpPr>
            <p:cNvPr id="60" name="Graphic 49">
              <a:extLst>
                <a:ext uri="{FF2B5EF4-FFF2-40B4-BE49-F238E27FC236}">
                  <a16:creationId xmlns:a16="http://schemas.microsoft.com/office/drawing/2014/main" id="{74EB6AA9-F924-3193-94AF-A9EF1777DAC0}"/>
                </a:ext>
              </a:extLst>
            </p:cNvPr>
            <p:cNvSpPr/>
            <p:nvPr/>
          </p:nvSpPr>
          <p:spPr>
            <a:xfrm>
              <a:off x="4080765" y="1596072"/>
              <a:ext cx="895985" cy="2190750"/>
            </a:xfrm>
            <a:custGeom>
              <a:avLst/>
              <a:gdLst/>
              <a:ahLst/>
              <a:cxnLst/>
              <a:rect l="l" t="t" r="r" b="b"/>
              <a:pathLst>
                <a:path w="895985" h="2190750">
                  <a:moveTo>
                    <a:pt x="0" y="2190750"/>
                  </a:moveTo>
                  <a:lnTo>
                    <a:pt x="895985" y="2190750"/>
                  </a:lnTo>
                  <a:lnTo>
                    <a:pt x="895985" y="0"/>
                  </a:lnTo>
                  <a:lnTo>
                    <a:pt x="0" y="0"/>
                  </a:lnTo>
                  <a:lnTo>
                    <a:pt x="0" y="2190750"/>
                  </a:lnTo>
                  <a:close/>
                </a:path>
              </a:pathLst>
            </a:custGeom>
            <a:ln w="25398">
              <a:solidFill>
                <a:srgbClr val="4E5F28"/>
              </a:solidFill>
              <a:prstDash val="solid"/>
            </a:ln>
          </p:spPr>
          <p:txBody>
            <a:bodyPr wrap="square" lIns="0" tIns="0" rIns="0" bIns="0" rtlCol="0">
              <a:prstTxWarp prst="textNoShape">
                <a:avLst/>
              </a:prstTxWarp>
              <a:noAutofit/>
            </a:bodyPr>
            <a:lstStyle/>
            <a:p>
              <a:endParaRPr lang="en-US" b="1"/>
            </a:p>
          </p:txBody>
        </p:sp>
        <p:sp>
          <p:nvSpPr>
            <p:cNvPr id="61" name="Graphic 50">
              <a:extLst>
                <a:ext uri="{FF2B5EF4-FFF2-40B4-BE49-F238E27FC236}">
                  <a16:creationId xmlns:a16="http://schemas.microsoft.com/office/drawing/2014/main" id="{1B3CE991-4FC7-DDFC-2A90-16AB4B6D9A51}"/>
                </a:ext>
              </a:extLst>
            </p:cNvPr>
            <p:cNvSpPr/>
            <p:nvPr/>
          </p:nvSpPr>
          <p:spPr>
            <a:xfrm>
              <a:off x="3027935" y="1992820"/>
              <a:ext cx="777240" cy="1149985"/>
            </a:xfrm>
            <a:custGeom>
              <a:avLst/>
              <a:gdLst/>
              <a:ahLst/>
              <a:cxnLst/>
              <a:rect l="l" t="t" r="r" b="b"/>
              <a:pathLst>
                <a:path w="777240" h="1149985">
                  <a:moveTo>
                    <a:pt x="777240" y="0"/>
                  </a:moveTo>
                  <a:lnTo>
                    <a:pt x="0" y="0"/>
                  </a:lnTo>
                  <a:lnTo>
                    <a:pt x="0" y="1149985"/>
                  </a:lnTo>
                  <a:lnTo>
                    <a:pt x="777240" y="1149985"/>
                  </a:lnTo>
                  <a:lnTo>
                    <a:pt x="777240" y="0"/>
                  </a:lnTo>
                  <a:close/>
                </a:path>
              </a:pathLst>
            </a:custGeom>
            <a:solidFill>
              <a:srgbClr val="F9F9F8"/>
            </a:solidFill>
          </p:spPr>
          <p:txBody>
            <a:bodyPr wrap="square" lIns="0" tIns="0" rIns="0" bIns="0" rtlCol="0">
              <a:prstTxWarp prst="textNoShape">
                <a:avLst/>
              </a:prstTxWarp>
              <a:noAutofit/>
            </a:bodyPr>
            <a:lstStyle/>
            <a:p>
              <a:endParaRPr lang="en-US" b="1" dirty="0"/>
            </a:p>
          </p:txBody>
        </p:sp>
        <p:sp>
          <p:nvSpPr>
            <p:cNvPr id="62" name="Graphic 51">
              <a:extLst>
                <a:ext uri="{FF2B5EF4-FFF2-40B4-BE49-F238E27FC236}">
                  <a16:creationId xmlns:a16="http://schemas.microsoft.com/office/drawing/2014/main" id="{F077EF26-7675-D0E6-B363-D2BFE4AE010B}"/>
                </a:ext>
              </a:extLst>
            </p:cNvPr>
            <p:cNvSpPr/>
            <p:nvPr/>
          </p:nvSpPr>
          <p:spPr>
            <a:xfrm>
              <a:off x="3041905" y="1992820"/>
              <a:ext cx="777240" cy="1149985"/>
            </a:xfrm>
            <a:custGeom>
              <a:avLst/>
              <a:gdLst/>
              <a:ahLst/>
              <a:cxnLst/>
              <a:rect l="l" t="t" r="r" b="b"/>
              <a:pathLst>
                <a:path w="777240" h="1149985">
                  <a:moveTo>
                    <a:pt x="0" y="1149985"/>
                  </a:moveTo>
                  <a:lnTo>
                    <a:pt x="777240" y="1149985"/>
                  </a:lnTo>
                  <a:lnTo>
                    <a:pt x="777240" y="0"/>
                  </a:lnTo>
                  <a:lnTo>
                    <a:pt x="0" y="0"/>
                  </a:lnTo>
                  <a:lnTo>
                    <a:pt x="0" y="1149985"/>
                  </a:lnTo>
                  <a:close/>
                </a:path>
              </a:pathLst>
            </a:custGeom>
            <a:ln w="25400">
              <a:solidFill>
                <a:srgbClr val="4F81BB"/>
              </a:solidFill>
              <a:prstDash val="solid"/>
            </a:ln>
          </p:spPr>
          <p:txBody>
            <a:bodyPr wrap="square" lIns="0" tIns="0" rIns="0" bIns="0" rtlCol="0">
              <a:prstTxWarp prst="textNoShape">
                <a:avLst/>
              </a:prstTxWarp>
              <a:noAutofit/>
            </a:bodyPr>
            <a:lstStyle/>
            <a:p>
              <a:endParaRPr lang="en-US" b="1"/>
            </a:p>
          </p:txBody>
        </p:sp>
        <p:sp>
          <p:nvSpPr>
            <p:cNvPr id="63" name="Graphic 52">
              <a:extLst>
                <a:ext uri="{FF2B5EF4-FFF2-40B4-BE49-F238E27FC236}">
                  <a16:creationId xmlns:a16="http://schemas.microsoft.com/office/drawing/2014/main" id="{A70C9BBF-80AC-2AEF-726A-2CBE0B117173}"/>
                </a:ext>
              </a:extLst>
            </p:cNvPr>
            <p:cNvSpPr/>
            <p:nvPr/>
          </p:nvSpPr>
          <p:spPr>
            <a:xfrm>
              <a:off x="5019295" y="2396807"/>
              <a:ext cx="208915" cy="346075"/>
            </a:xfrm>
            <a:custGeom>
              <a:avLst/>
              <a:gdLst/>
              <a:ahLst/>
              <a:cxnLst/>
              <a:rect l="l" t="t" r="r" b="b"/>
              <a:pathLst>
                <a:path w="208915" h="346075">
                  <a:moveTo>
                    <a:pt x="104648" y="0"/>
                  </a:moveTo>
                  <a:lnTo>
                    <a:pt x="104648" y="86487"/>
                  </a:lnTo>
                  <a:lnTo>
                    <a:pt x="0" y="86487"/>
                  </a:lnTo>
                  <a:lnTo>
                    <a:pt x="0" y="259461"/>
                  </a:lnTo>
                  <a:lnTo>
                    <a:pt x="104648" y="259461"/>
                  </a:lnTo>
                  <a:lnTo>
                    <a:pt x="104648" y="346075"/>
                  </a:lnTo>
                  <a:lnTo>
                    <a:pt x="208914" y="172974"/>
                  </a:lnTo>
                  <a:lnTo>
                    <a:pt x="104648"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64" name="Graphic 53">
              <a:extLst>
                <a:ext uri="{FF2B5EF4-FFF2-40B4-BE49-F238E27FC236}">
                  <a16:creationId xmlns:a16="http://schemas.microsoft.com/office/drawing/2014/main" id="{07995756-06E2-8097-6F5A-66DA8F57DF13}"/>
                </a:ext>
              </a:extLst>
            </p:cNvPr>
            <p:cNvSpPr/>
            <p:nvPr/>
          </p:nvSpPr>
          <p:spPr>
            <a:xfrm>
              <a:off x="5019295" y="2396807"/>
              <a:ext cx="208915" cy="346075"/>
            </a:xfrm>
            <a:custGeom>
              <a:avLst/>
              <a:gdLst/>
              <a:ahLst/>
              <a:cxnLst/>
              <a:rect l="l" t="t" r="r" b="b"/>
              <a:pathLst>
                <a:path w="208915" h="346075">
                  <a:moveTo>
                    <a:pt x="104648" y="0"/>
                  </a:moveTo>
                  <a:lnTo>
                    <a:pt x="104648" y="86487"/>
                  </a:lnTo>
                  <a:lnTo>
                    <a:pt x="0" y="86487"/>
                  </a:lnTo>
                  <a:lnTo>
                    <a:pt x="0" y="259461"/>
                  </a:lnTo>
                  <a:lnTo>
                    <a:pt x="104648" y="259461"/>
                  </a:lnTo>
                  <a:lnTo>
                    <a:pt x="104648" y="346075"/>
                  </a:lnTo>
                  <a:lnTo>
                    <a:pt x="208914" y="172974"/>
                  </a:lnTo>
                  <a:lnTo>
                    <a:pt x="104648"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65" name="Graphic 54">
              <a:extLst>
                <a:ext uri="{FF2B5EF4-FFF2-40B4-BE49-F238E27FC236}">
                  <a16:creationId xmlns:a16="http://schemas.microsoft.com/office/drawing/2014/main" id="{61043CA8-E9E2-FB79-A2B0-87DAA55600EE}"/>
                </a:ext>
              </a:extLst>
            </p:cNvPr>
            <p:cNvSpPr/>
            <p:nvPr/>
          </p:nvSpPr>
          <p:spPr>
            <a:xfrm>
              <a:off x="1661415" y="1029652"/>
              <a:ext cx="1323975" cy="242570"/>
            </a:xfrm>
            <a:custGeom>
              <a:avLst/>
              <a:gdLst/>
              <a:ahLst/>
              <a:cxnLst/>
              <a:rect l="l" t="t" r="r" b="b"/>
              <a:pathLst>
                <a:path w="1323975" h="242570">
                  <a:moveTo>
                    <a:pt x="0" y="242570"/>
                  </a:moveTo>
                  <a:lnTo>
                    <a:pt x="1323975" y="242570"/>
                  </a:lnTo>
                  <a:lnTo>
                    <a:pt x="1323975" y="0"/>
                  </a:lnTo>
                  <a:lnTo>
                    <a:pt x="0" y="0"/>
                  </a:lnTo>
                  <a:lnTo>
                    <a:pt x="0" y="242570"/>
                  </a:lnTo>
                  <a:close/>
                </a:path>
              </a:pathLst>
            </a:custGeom>
            <a:ln w="25398">
              <a:solidFill>
                <a:srgbClr val="000000"/>
              </a:solidFill>
              <a:prstDash val="solid"/>
            </a:ln>
          </p:spPr>
          <p:txBody>
            <a:bodyPr wrap="square" lIns="0" tIns="0" rIns="0" bIns="0" rtlCol="0">
              <a:prstTxWarp prst="textNoShape">
                <a:avLst/>
              </a:prstTxWarp>
              <a:noAutofit/>
            </a:bodyPr>
            <a:lstStyle/>
            <a:p>
              <a:endParaRPr lang="en-US" b="1"/>
            </a:p>
          </p:txBody>
        </p:sp>
        <p:sp>
          <p:nvSpPr>
            <p:cNvPr id="66" name="Graphic 55">
              <a:extLst>
                <a:ext uri="{FF2B5EF4-FFF2-40B4-BE49-F238E27FC236}">
                  <a16:creationId xmlns:a16="http://schemas.microsoft.com/office/drawing/2014/main" id="{95E88387-0F6D-1851-13C6-D96E20DC388E}"/>
                </a:ext>
              </a:extLst>
            </p:cNvPr>
            <p:cNvSpPr/>
            <p:nvPr/>
          </p:nvSpPr>
          <p:spPr>
            <a:xfrm>
              <a:off x="1602360" y="14287"/>
              <a:ext cx="40005" cy="6165850"/>
            </a:xfrm>
            <a:custGeom>
              <a:avLst/>
              <a:gdLst/>
              <a:ahLst/>
              <a:cxnLst/>
              <a:rect l="l" t="t" r="r" b="b"/>
              <a:pathLst>
                <a:path w="40005" h="6165850">
                  <a:moveTo>
                    <a:pt x="40005" y="0"/>
                  </a:moveTo>
                  <a:lnTo>
                    <a:pt x="0" y="6165723"/>
                  </a:lnTo>
                </a:path>
              </a:pathLst>
            </a:custGeom>
            <a:ln w="22225">
              <a:solidFill>
                <a:srgbClr val="000000"/>
              </a:solidFill>
              <a:prstDash val="sysDash"/>
            </a:ln>
          </p:spPr>
          <p:txBody>
            <a:bodyPr wrap="square" lIns="0" tIns="0" rIns="0" bIns="0" rtlCol="0">
              <a:prstTxWarp prst="textNoShape">
                <a:avLst/>
              </a:prstTxWarp>
              <a:noAutofit/>
            </a:bodyPr>
            <a:lstStyle/>
            <a:p>
              <a:endParaRPr lang="en-US" b="1"/>
            </a:p>
          </p:txBody>
        </p:sp>
        <p:sp>
          <p:nvSpPr>
            <p:cNvPr id="67" name="Graphic 56">
              <a:extLst>
                <a:ext uri="{FF2B5EF4-FFF2-40B4-BE49-F238E27FC236}">
                  <a16:creationId xmlns:a16="http://schemas.microsoft.com/office/drawing/2014/main" id="{923A0D27-B2E2-43B0-3C99-F73C18F68F11}"/>
                </a:ext>
              </a:extLst>
            </p:cNvPr>
            <p:cNvSpPr/>
            <p:nvPr/>
          </p:nvSpPr>
          <p:spPr>
            <a:xfrm>
              <a:off x="4762" y="6186107"/>
              <a:ext cx="7772400" cy="22225"/>
            </a:xfrm>
            <a:custGeom>
              <a:avLst/>
              <a:gdLst/>
              <a:ahLst/>
              <a:cxnLst/>
              <a:rect l="l" t="t" r="r" b="b"/>
              <a:pathLst>
                <a:path w="7772400" h="22225">
                  <a:moveTo>
                    <a:pt x="7772400" y="0"/>
                  </a:moveTo>
                  <a:lnTo>
                    <a:pt x="0" y="0"/>
                  </a:lnTo>
                  <a:lnTo>
                    <a:pt x="0" y="22223"/>
                  </a:lnTo>
                  <a:lnTo>
                    <a:pt x="7772400" y="22223"/>
                  </a:lnTo>
                  <a:lnTo>
                    <a:pt x="7772400" y="0"/>
                  </a:lnTo>
                  <a:close/>
                </a:path>
              </a:pathLst>
            </a:custGeom>
            <a:solidFill>
              <a:srgbClr val="000000"/>
            </a:solidFill>
          </p:spPr>
          <p:txBody>
            <a:bodyPr wrap="square" lIns="0" tIns="0" rIns="0" bIns="0" rtlCol="0">
              <a:prstTxWarp prst="textNoShape">
                <a:avLst/>
              </a:prstTxWarp>
              <a:noAutofit/>
            </a:bodyPr>
            <a:lstStyle/>
            <a:p>
              <a:endParaRPr lang="en-US" b="1"/>
            </a:p>
          </p:txBody>
        </p:sp>
        <p:sp>
          <p:nvSpPr>
            <p:cNvPr id="68" name="Graphic 57">
              <a:extLst>
                <a:ext uri="{FF2B5EF4-FFF2-40B4-BE49-F238E27FC236}">
                  <a16:creationId xmlns:a16="http://schemas.microsoft.com/office/drawing/2014/main" id="{3429076E-7584-EA3E-6133-6B199041610A}"/>
                </a:ext>
              </a:extLst>
            </p:cNvPr>
            <p:cNvSpPr/>
            <p:nvPr/>
          </p:nvSpPr>
          <p:spPr>
            <a:xfrm>
              <a:off x="2114805" y="2687002"/>
              <a:ext cx="208915" cy="340360"/>
            </a:xfrm>
            <a:custGeom>
              <a:avLst/>
              <a:gdLst/>
              <a:ahLst/>
              <a:cxnLst/>
              <a:rect l="l" t="t" r="r" b="b"/>
              <a:pathLst>
                <a:path w="208915" h="340360">
                  <a:moveTo>
                    <a:pt x="104648" y="0"/>
                  </a:moveTo>
                  <a:lnTo>
                    <a:pt x="104648" y="84962"/>
                  </a:lnTo>
                  <a:lnTo>
                    <a:pt x="0" y="84962"/>
                  </a:lnTo>
                  <a:lnTo>
                    <a:pt x="0" y="255269"/>
                  </a:lnTo>
                  <a:lnTo>
                    <a:pt x="104648" y="255269"/>
                  </a:lnTo>
                  <a:lnTo>
                    <a:pt x="104648" y="340360"/>
                  </a:lnTo>
                  <a:lnTo>
                    <a:pt x="208915" y="170179"/>
                  </a:lnTo>
                  <a:lnTo>
                    <a:pt x="104648"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69" name="Graphic 58">
              <a:extLst>
                <a:ext uri="{FF2B5EF4-FFF2-40B4-BE49-F238E27FC236}">
                  <a16:creationId xmlns:a16="http://schemas.microsoft.com/office/drawing/2014/main" id="{2E6F85A2-B67A-B2B8-DFE2-EA74CD8CBF70}"/>
                </a:ext>
              </a:extLst>
            </p:cNvPr>
            <p:cNvSpPr/>
            <p:nvPr/>
          </p:nvSpPr>
          <p:spPr>
            <a:xfrm>
              <a:off x="2114805" y="2687002"/>
              <a:ext cx="208915" cy="340360"/>
            </a:xfrm>
            <a:custGeom>
              <a:avLst/>
              <a:gdLst/>
              <a:ahLst/>
              <a:cxnLst/>
              <a:rect l="l" t="t" r="r" b="b"/>
              <a:pathLst>
                <a:path w="208915" h="340360">
                  <a:moveTo>
                    <a:pt x="104648" y="0"/>
                  </a:moveTo>
                  <a:lnTo>
                    <a:pt x="104648" y="84962"/>
                  </a:lnTo>
                  <a:lnTo>
                    <a:pt x="0" y="84962"/>
                  </a:lnTo>
                  <a:lnTo>
                    <a:pt x="0" y="255269"/>
                  </a:lnTo>
                  <a:lnTo>
                    <a:pt x="104648" y="255269"/>
                  </a:lnTo>
                  <a:lnTo>
                    <a:pt x="104648" y="340360"/>
                  </a:lnTo>
                  <a:lnTo>
                    <a:pt x="208915" y="170179"/>
                  </a:lnTo>
                  <a:lnTo>
                    <a:pt x="104648"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70" name="Graphic 59">
              <a:extLst>
                <a:ext uri="{FF2B5EF4-FFF2-40B4-BE49-F238E27FC236}">
                  <a16:creationId xmlns:a16="http://schemas.microsoft.com/office/drawing/2014/main" id="{92C62D3E-D59D-39D5-253D-967A7326469C}"/>
                </a:ext>
              </a:extLst>
            </p:cNvPr>
            <p:cNvSpPr/>
            <p:nvPr/>
          </p:nvSpPr>
          <p:spPr>
            <a:xfrm>
              <a:off x="1759840" y="2863405"/>
              <a:ext cx="196215" cy="1192530"/>
            </a:xfrm>
            <a:custGeom>
              <a:avLst/>
              <a:gdLst/>
              <a:ahLst/>
              <a:cxnLst/>
              <a:rect l="l" t="t" r="r" b="b"/>
              <a:pathLst>
                <a:path w="196215" h="1192530">
                  <a:moveTo>
                    <a:pt x="196214" y="0"/>
                  </a:moveTo>
                  <a:lnTo>
                    <a:pt x="0" y="0"/>
                  </a:lnTo>
                  <a:lnTo>
                    <a:pt x="0" y="1192529"/>
                  </a:lnTo>
                  <a:lnTo>
                    <a:pt x="196214" y="1192529"/>
                  </a:lnTo>
                  <a:lnTo>
                    <a:pt x="196214" y="0"/>
                  </a:lnTo>
                  <a:close/>
                </a:path>
              </a:pathLst>
            </a:custGeom>
            <a:solidFill>
              <a:srgbClr val="C00000"/>
            </a:solidFill>
          </p:spPr>
          <p:txBody>
            <a:bodyPr wrap="square" lIns="0" tIns="0" rIns="0" bIns="0" rtlCol="0">
              <a:prstTxWarp prst="textNoShape">
                <a:avLst/>
              </a:prstTxWarp>
              <a:noAutofit/>
            </a:bodyPr>
            <a:lstStyle/>
            <a:p>
              <a:endParaRPr lang="en-US" b="1"/>
            </a:p>
          </p:txBody>
        </p:sp>
        <p:sp>
          <p:nvSpPr>
            <p:cNvPr id="71" name="Graphic 60">
              <a:extLst>
                <a:ext uri="{FF2B5EF4-FFF2-40B4-BE49-F238E27FC236}">
                  <a16:creationId xmlns:a16="http://schemas.microsoft.com/office/drawing/2014/main" id="{9A9062E9-A613-20BE-3855-D2AD82039C3A}"/>
                </a:ext>
              </a:extLst>
            </p:cNvPr>
            <p:cNvSpPr/>
            <p:nvPr/>
          </p:nvSpPr>
          <p:spPr>
            <a:xfrm>
              <a:off x="1759840" y="2628582"/>
              <a:ext cx="196215" cy="1427480"/>
            </a:xfrm>
            <a:custGeom>
              <a:avLst/>
              <a:gdLst/>
              <a:ahLst/>
              <a:cxnLst/>
              <a:rect l="l" t="t" r="r" b="b"/>
              <a:pathLst>
                <a:path w="196215" h="1427480">
                  <a:moveTo>
                    <a:pt x="0" y="1427353"/>
                  </a:moveTo>
                  <a:lnTo>
                    <a:pt x="196214" y="1427353"/>
                  </a:lnTo>
                  <a:lnTo>
                    <a:pt x="196214" y="234823"/>
                  </a:lnTo>
                  <a:lnTo>
                    <a:pt x="0" y="234823"/>
                  </a:lnTo>
                  <a:lnTo>
                    <a:pt x="0" y="1427353"/>
                  </a:lnTo>
                  <a:close/>
                </a:path>
                <a:path w="196215" h="1427480">
                  <a:moveTo>
                    <a:pt x="0" y="274320"/>
                  </a:moveTo>
                  <a:lnTo>
                    <a:pt x="196214" y="274320"/>
                  </a:lnTo>
                  <a:lnTo>
                    <a:pt x="196214" y="0"/>
                  </a:lnTo>
                  <a:lnTo>
                    <a:pt x="0" y="0"/>
                  </a:lnTo>
                  <a:lnTo>
                    <a:pt x="0" y="274320"/>
                  </a:lnTo>
                  <a:close/>
                </a:path>
              </a:pathLst>
            </a:custGeom>
            <a:ln w="25400">
              <a:solidFill>
                <a:srgbClr val="223D5F"/>
              </a:solidFill>
              <a:prstDash val="solid"/>
            </a:ln>
          </p:spPr>
          <p:txBody>
            <a:bodyPr wrap="square" lIns="0" tIns="0" rIns="0" bIns="0" rtlCol="0">
              <a:prstTxWarp prst="textNoShape">
                <a:avLst/>
              </a:prstTxWarp>
              <a:noAutofit/>
            </a:bodyPr>
            <a:lstStyle/>
            <a:p>
              <a:endParaRPr lang="en-US" b="1"/>
            </a:p>
          </p:txBody>
        </p:sp>
        <p:pic>
          <p:nvPicPr>
            <p:cNvPr id="72" name="Image 61">
              <a:extLst>
                <a:ext uri="{FF2B5EF4-FFF2-40B4-BE49-F238E27FC236}">
                  <a16:creationId xmlns:a16="http://schemas.microsoft.com/office/drawing/2014/main" id="{9D830289-71A2-1D9B-18EF-29E0C6B3F6FE}"/>
                </a:ext>
              </a:extLst>
            </p:cNvPr>
            <p:cNvPicPr/>
            <p:nvPr/>
          </p:nvPicPr>
          <p:blipFill>
            <a:blip r:embed="rId2" cstate="print"/>
            <a:stretch>
              <a:fillRect/>
            </a:stretch>
          </p:blipFill>
          <p:spPr>
            <a:xfrm>
              <a:off x="251461" y="2168461"/>
              <a:ext cx="373329" cy="718692"/>
            </a:xfrm>
            <a:prstGeom prst="rect">
              <a:avLst/>
            </a:prstGeom>
          </p:spPr>
        </p:pic>
        <p:sp>
          <p:nvSpPr>
            <p:cNvPr id="73" name="Graphic 62">
              <a:extLst>
                <a:ext uri="{FF2B5EF4-FFF2-40B4-BE49-F238E27FC236}">
                  <a16:creationId xmlns:a16="http://schemas.microsoft.com/office/drawing/2014/main" id="{72A15799-7637-2ACF-F32B-9F5BB8FBB2A4}"/>
                </a:ext>
              </a:extLst>
            </p:cNvPr>
            <p:cNvSpPr/>
            <p:nvPr/>
          </p:nvSpPr>
          <p:spPr>
            <a:xfrm>
              <a:off x="251461" y="2168461"/>
              <a:ext cx="360680" cy="693420"/>
            </a:xfrm>
            <a:custGeom>
              <a:avLst/>
              <a:gdLst/>
              <a:ahLst/>
              <a:cxnLst/>
              <a:rect l="l" t="t" r="r" b="b"/>
              <a:pathLst>
                <a:path w="360680" h="693420">
                  <a:moveTo>
                    <a:pt x="0" y="656970"/>
                  </a:moveTo>
                  <a:lnTo>
                    <a:pt x="10134" y="663701"/>
                  </a:lnTo>
                  <a:lnTo>
                    <a:pt x="20218" y="669163"/>
                  </a:lnTo>
                  <a:lnTo>
                    <a:pt x="30200" y="674369"/>
                  </a:lnTo>
                  <a:lnTo>
                    <a:pt x="40030" y="680212"/>
                  </a:lnTo>
                  <a:lnTo>
                    <a:pt x="48615" y="683259"/>
                  </a:lnTo>
                  <a:lnTo>
                    <a:pt x="57200" y="686180"/>
                  </a:lnTo>
                  <a:lnTo>
                    <a:pt x="65582" y="689482"/>
                  </a:lnTo>
                  <a:lnTo>
                    <a:pt x="73558" y="693292"/>
                  </a:lnTo>
                  <a:lnTo>
                    <a:pt x="90830" y="692403"/>
                  </a:lnTo>
                  <a:lnTo>
                    <a:pt x="103035" y="690117"/>
                  </a:lnTo>
                  <a:lnTo>
                    <a:pt x="111582" y="687196"/>
                  </a:lnTo>
                  <a:lnTo>
                    <a:pt x="117919" y="684529"/>
                  </a:lnTo>
                  <a:lnTo>
                    <a:pt x="124142" y="682370"/>
                  </a:lnTo>
                  <a:lnTo>
                    <a:pt x="129959" y="678560"/>
                  </a:lnTo>
                  <a:lnTo>
                    <a:pt x="135572" y="674624"/>
                  </a:lnTo>
                  <a:lnTo>
                    <a:pt x="141185" y="671449"/>
                  </a:lnTo>
                  <a:lnTo>
                    <a:pt x="146405" y="667512"/>
                  </a:lnTo>
                  <a:lnTo>
                    <a:pt x="151676" y="662813"/>
                  </a:lnTo>
                  <a:lnTo>
                    <a:pt x="157226" y="657987"/>
                  </a:lnTo>
                  <a:lnTo>
                    <a:pt x="163347" y="654050"/>
                  </a:lnTo>
                  <a:lnTo>
                    <a:pt x="168719" y="648842"/>
                  </a:lnTo>
                  <a:lnTo>
                    <a:pt x="174180" y="643889"/>
                  </a:lnTo>
                  <a:lnTo>
                    <a:pt x="179641" y="638937"/>
                  </a:lnTo>
                  <a:lnTo>
                    <a:pt x="185013" y="633729"/>
                  </a:lnTo>
                  <a:lnTo>
                    <a:pt x="191300" y="629157"/>
                  </a:lnTo>
                  <a:lnTo>
                    <a:pt x="197307" y="624331"/>
                  </a:lnTo>
                  <a:lnTo>
                    <a:pt x="203098" y="619378"/>
                  </a:lnTo>
                  <a:lnTo>
                    <a:pt x="208813" y="614806"/>
                  </a:lnTo>
                  <a:lnTo>
                    <a:pt x="215950" y="610869"/>
                  </a:lnTo>
                  <a:lnTo>
                    <a:pt x="222999" y="606170"/>
                  </a:lnTo>
                  <a:lnTo>
                    <a:pt x="230251" y="601344"/>
                  </a:lnTo>
                  <a:lnTo>
                    <a:pt x="238036" y="597407"/>
                  </a:lnTo>
                  <a:lnTo>
                    <a:pt x="245833" y="593343"/>
                  </a:lnTo>
                  <a:lnTo>
                    <a:pt x="253834" y="589788"/>
                  </a:lnTo>
                  <a:lnTo>
                    <a:pt x="262039" y="586866"/>
                  </a:lnTo>
                  <a:lnTo>
                    <a:pt x="270459" y="584326"/>
                  </a:lnTo>
                  <a:lnTo>
                    <a:pt x="280289" y="583438"/>
                  </a:lnTo>
                  <a:lnTo>
                    <a:pt x="290283" y="581532"/>
                  </a:lnTo>
                  <a:lnTo>
                    <a:pt x="300367" y="579501"/>
                  </a:lnTo>
                  <a:lnTo>
                    <a:pt x="310502" y="578612"/>
                  </a:lnTo>
                  <a:lnTo>
                    <a:pt x="310502" y="524890"/>
                  </a:lnTo>
                  <a:lnTo>
                    <a:pt x="320471" y="521715"/>
                  </a:lnTo>
                  <a:lnTo>
                    <a:pt x="333959" y="521715"/>
                  </a:lnTo>
                  <a:lnTo>
                    <a:pt x="333959" y="464438"/>
                  </a:lnTo>
                  <a:lnTo>
                    <a:pt x="346024" y="462025"/>
                  </a:lnTo>
                  <a:lnTo>
                    <a:pt x="360629" y="462025"/>
                  </a:lnTo>
                  <a:lnTo>
                    <a:pt x="360629" y="0"/>
                  </a:lnTo>
                  <a:lnTo>
                    <a:pt x="49631" y="0"/>
                  </a:lnTo>
                  <a:lnTo>
                    <a:pt x="49631" y="58292"/>
                  </a:lnTo>
                  <a:lnTo>
                    <a:pt x="25577" y="58292"/>
                  </a:lnTo>
                  <a:lnTo>
                    <a:pt x="25577" y="117982"/>
                  </a:lnTo>
                  <a:lnTo>
                    <a:pt x="0" y="117982"/>
                  </a:lnTo>
                  <a:lnTo>
                    <a:pt x="0" y="656970"/>
                  </a:lnTo>
                  <a:close/>
                </a:path>
                <a:path w="360680" h="693420">
                  <a:moveTo>
                    <a:pt x="25577" y="117982"/>
                  </a:moveTo>
                  <a:lnTo>
                    <a:pt x="310502" y="117982"/>
                  </a:lnTo>
                  <a:lnTo>
                    <a:pt x="310502" y="524890"/>
                  </a:lnTo>
                </a:path>
                <a:path w="360680" h="693420">
                  <a:moveTo>
                    <a:pt x="49631" y="58292"/>
                  </a:moveTo>
                  <a:lnTo>
                    <a:pt x="333959" y="58292"/>
                  </a:lnTo>
                  <a:lnTo>
                    <a:pt x="333959" y="464438"/>
                  </a:lnTo>
                </a:path>
              </a:pathLst>
            </a:custGeom>
            <a:ln w="12700">
              <a:solidFill>
                <a:srgbClr val="D99392"/>
              </a:solidFill>
              <a:prstDash val="solid"/>
            </a:ln>
          </p:spPr>
          <p:txBody>
            <a:bodyPr wrap="square" lIns="0" tIns="0" rIns="0" bIns="0" rtlCol="0">
              <a:prstTxWarp prst="textNoShape">
                <a:avLst/>
              </a:prstTxWarp>
              <a:noAutofit/>
            </a:bodyPr>
            <a:lstStyle/>
            <a:p>
              <a:endParaRPr lang="en-US" b="1"/>
            </a:p>
          </p:txBody>
        </p:sp>
        <p:sp>
          <p:nvSpPr>
            <p:cNvPr id="74" name="Graphic 63">
              <a:extLst>
                <a:ext uri="{FF2B5EF4-FFF2-40B4-BE49-F238E27FC236}">
                  <a16:creationId xmlns:a16="http://schemas.microsoft.com/office/drawing/2014/main" id="{45FA98A6-361F-AC61-B6AB-D8E9248667C0}"/>
                </a:ext>
              </a:extLst>
            </p:cNvPr>
            <p:cNvSpPr/>
            <p:nvPr/>
          </p:nvSpPr>
          <p:spPr>
            <a:xfrm>
              <a:off x="671196" y="2378011"/>
              <a:ext cx="208915" cy="346075"/>
            </a:xfrm>
            <a:custGeom>
              <a:avLst/>
              <a:gdLst/>
              <a:ahLst/>
              <a:cxnLst/>
              <a:rect l="l" t="t" r="r" b="b"/>
              <a:pathLst>
                <a:path w="208915" h="346075">
                  <a:moveTo>
                    <a:pt x="104660" y="0"/>
                  </a:moveTo>
                  <a:lnTo>
                    <a:pt x="104660" y="86487"/>
                  </a:lnTo>
                  <a:lnTo>
                    <a:pt x="0" y="86487"/>
                  </a:lnTo>
                  <a:lnTo>
                    <a:pt x="0" y="259587"/>
                  </a:lnTo>
                  <a:lnTo>
                    <a:pt x="104660" y="259587"/>
                  </a:lnTo>
                  <a:lnTo>
                    <a:pt x="104660" y="346075"/>
                  </a:lnTo>
                  <a:lnTo>
                    <a:pt x="208915" y="172974"/>
                  </a:lnTo>
                  <a:lnTo>
                    <a:pt x="104660"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75" name="Graphic 64">
              <a:extLst>
                <a:ext uri="{FF2B5EF4-FFF2-40B4-BE49-F238E27FC236}">
                  <a16:creationId xmlns:a16="http://schemas.microsoft.com/office/drawing/2014/main" id="{F34D5401-5603-24CF-7254-EB5E526C8141}"/>
                </a:ext>
              </a:extLst>
            </p:cNvPr>
            <p:cNvSpPr/>
            <p:nvPr/>
          </p:nvSpPr>
          <p:spPr>
            <a:xfrm>
              <a:off x="671196" y="2378011"/>
              <a:ext cx="208915" cy="346075"/>
            </a:xfrm>
            <a:custGeom>
              <a:avLst/>
              <a:gdLst/>
              <a:ahLst/>
              <a:cxnLst/>
              <a:rect l="l" t="t" r="r" b="b"/>
              <a:pathLst>
                <a:path w="208915" h="346075">
                  <a:moveTo>
                    <a:pt x="104660" y="0"/>
                  </a:moveTo>
                  <a:lnTo>
                    <a:pt x="104660" y="86487"/>
                  </a:lnTo>
                  <a:lnTo>
                    <a:pt x="0" y="86487"/>
                  </a:lnTo>
                  <a:lnTo>
                    <a:pt x="0" y="259587"/>
                  </a:lnTo>
                  <a:lnTo>
                    <a:pt x="104660" y="259587"/>
                  </a:lnTo>
                  <a:lnTo>
                    <a:pt x="104660" y="346075"/>
                  </a:lnTo>
                  <a:lnTo>
                    <a:pt x="208915" y="172974"/>
                  </a:lnTo>
                  <a:lnTo>
                    <a:pt x="104660"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76" name="Graphic 65">
              <a:extLst>
                <a:ext uri="{FF2B5EF4-FFF2-40B4-BE49-F238E27FC236}">
                  <a16:creationId xmlns:a16="http://schemas.microsoft.com/office/drawing/2014/main" id="{0F2DB69C-5BC3-365B-2DAF-2AC059BD486B}"/>
                </a:ext>
              </a:extLst>
            </p:cNvPr>
            <p:cNvSpPr/>
            <p:nvPr/>
          </p:nvSpPr>
          <p:spPr>
            <a:xfrm>
              <a:off x="932816" y="2334704"/>
              <a:ext cx="137795" cy="423545"/>
            </a:xfrm>
            <a:custGeom>
              <a:avLst/>
              <a:gdLst/>
              <a:ahLst/>
              <a:cxnLst/>
              <a:rect l="l" t="t" r="r" b="b"/>
              <a:pathLst>
                <a:path w="137795" h="423545">
                  <a:moveTo>
                    <a:pt x="62369" y="0"/>
                  </a:moveTo>
                  <a:lnTo>
                    <a:pt x="0" y="423290"/>
                  </a:lnTo>
                  <a:lnTo>
                    <a:pt x="111874" y="220852"/>
                  </a:lnTo>
                  <a:lnTo>
                    <a:pt x="68326" y="220852"/>
                  </a:lnTo>
                  <a:lnTo>
                    <a:pt x="93954" y="46862"/>
                  </a:lnTo>
                  <a:lnTo>
                    <a:pt x="131749" y="46862"/>
                  </a:lnTo>
                  <a:lnTo>
                    <a:pt x="137515" y="8889"/>
                  </a:lnTo>
                  <a:lnTo>
                    <a:pt x="98958" y="8889"/>
                  </a:lnTo>
                  <a:lnTo>
                    <a:pt x="62369" y="0"/>
                  </a:lnTo>
                  <a:close/>
                </a:path>
              </a:pathLst>
            </a:custGeom>
            <a:solidFill>
              <a:srgbClr val="C0504D"/>
            </a:solidFill>
          </p:spPr>
          <p:txBody>
            <a:bodyPr wrap="square" lIns="0" tIns="0" rIns="0" bIns="0" rtlCol="0">
              <a:prstTxWarp prst="textNoShape">
                <a:avLst/>
              </a:prstTxWarp>
              <a:noAutofit/>
            </a:bodyPr>
            <a:lstStyle/>
            <a:p>
              <a:endParaRPr lang="en-US" b="1"/>
            </a:p>
          </p:txBody>
        </p:sp>
        <p:pic>
          <p:nvPicPr>
            <p:cNvPr id="77" name="Image 66">
              <a:extLst>
                <a:ext uri="{FF2B5EF4-FFF2-40B4-BE49-F238E27FC236}">
                  <a16:creationId xmlns:a16="http://schemas.microsoft.com/office/drawing/2014/main" id="{FDF065AD-48A9-EEF9-F47B-4616BFD93814}"/>
                </a:ext>
              </a:extLst>
            </p:cNvPr>
            <p:cNvPicPr/>
            <p:nvPr/>
          </p:nvPicPr>
          <p:blipFill>
            <a:blip r:embed="rId3" cstate="print"/>
            <a:stretch>
              <a:fillRect/>
            </a:stretch>
          </p:blipFill>
          <p:spPr>
            <a:xfrm>
              <a:off x="1001142" y="2074862"/>
              <a:ext cx="333756" cy="480694"/>
            </a:xfrm>
            <a:prstGeom prst="rect">
              <a:avLst/>
            </a:prstGeom>
          </p:spPr>
        </p:pic>
        <p:sp>
          <p:nvSpPr>
            <p:cNvPr id="78" name="Graphic 67">
              <a:extLst>
                <a:ext uri="{FF2B5EF4-FFF2-40B4-BE49-F238E27FC236}">
                  <a16:creationId xmlns:a16="http://schemas.microsoft.com/office/drawing/2014/main" id="{3EDF4015-D8AF-5806-1FD1-37109CE885CA}"/>
                </a:ext>
              </a:extLst>
            </p:cNvPr>
            <p:cNvSpPr/>
            <p:nvPr/>
          </p:nvSpPr>
          <p:spPr>
            <a:xfrm>
              <a:off x="1299973" y="2377630"/>
              <a:ext cx="208915" cy="346075"/>
            </a:xfrm>
            <a:custGeom>
              <a:avLst/>
              <a:gdLst/>
              <a:ahLst/>
              <a:cxnLst/>
              <a:rect l="l" t="t" r="r" b="b"/>
              <a:pathLst>
                <a:path w="208915" h="346075">
                  <a:moveTo>
                    <a:pt x="104139" y="0"/>
                  </a:moveTo>
                  <a:lnTo>
                    <a:pt x="104139" y="86487"/>
                  </a:lnTo>
                  <a:lnTo>
                    <a:pt x="0" y="86487"/>
                  </a:lnTo>
                  <a:lnTo>
                    <a:pt x="0" y="259587"/>
                  </a:lnTo>
                  <a:lnTo>
                    <a:pt x="104139" y="259587"/>
                  </a:lnTo>
                  <a:lnTo>
                    <a:pt x="104139" y="346075"/>
                  </a:lnTo>
                  <a:lnTo>
                    <a:pt x="208914" y="172974"/>
                  </a:lnTo>
                  <a:lnTo>
                    <a:pt x="104139" y="0"/>
                  </a:lnTo>
                  <a:close/>
                </a:path>
              </a:pathLst>
            </a:custGeom>
            <a:solidFill>
              <a:srgbClr val="F8C090"/>
            </a:solidFill>
          </p:spPr>
          <p:txBody>
            <a:bodyPr wrap="square" lIns="0" tIns="0" rIns="0" bIns="0" rtlCol="0">
              <a:prstTxWarp prst="textNoShape">
                <a:avLst/>
              </a:prstTxWarp>
              <a:noAutofit/>
            </a:bodyPr>
            <a:lstStyle/>
            <a:p>
              <a:endParaRPr lang="en-US" b="1"/>
            </a:p>
          </p:txBody>
        </p:sp>
        <p:sp>
          <p:nvSpPr>
            <p:cNvPr id="79" name="Graphic 68">
              <a:extLst>
                <a:ext uri="{FF2B5EF4-FFF2-40B4-BE49-F238E27FC236}">
                  <a16:creationId xmlns:a16="http://schemas.microsoft.com/office/drawing/2014/main" id="{55AEA8CA-A153-D780-69A7-8ACB78C432BB}"/>
                </a:ext>
              </a:extLst>
            </p:cNvPr>
            <p:cNvSpPr/>
            <p:nvPr/>
          </p:nvSpPr>
          <p:spPr>
            <a:xfrm>
              <a:off x="1299973" y="2377630"/>
              <a:ext cx="208915" cy="346075"/>
            </a:xfrm>
            <a:custGeom>
              <a:avLst/>
              <a:gdLst/>
              <a:ahLst/>
              <a:cxnLst/>
              <a:rect l="l" t="t" r="r" b="b"/>
              <a:pathLst>
                <a:path w="208915" h="346075">
                  <a:moveTo>
                    <a:pt x="104139" y="0"/>
                  </a:moveTo>
                  <a:lnTo>
                    <a:pt x="104139" y="86487"/>
                  </a:lnTo>
                  <a:lnTo>
                    <a:pt x="0" y="86487"/>
                  </a:lnTo>
                  <a:lnTo>
                    <a:pt x="0" y="259587"/>
                  </a:lnTo>
                  <a:lnTo>
                    <a:pt x="104139" y="259587"/>
                  </a:lnTo>
                  <a:lnTo>
                    <a:pt x="104139" y="346075"/>
                  </a:lnTo>
                  <a:lnTo>
                    <a:pt x="208914" y="172974"/>
                  </a:lnTo>
                  <a:lnTo>
                    <a:pt x="104139" y="0"/>
                  </a:lnTo>
                  <a:close/>
                </a:path>
              </a:pathLst>
            </a:custGeom>
            <a:ln w="9525">
              <a:solidFill>
                <a:srgbClr val="301212"/>
              </a:solidFill>
              <a:prstDash val="solid"/>
            </a:ln>
          </p:spPr>
          <p:txBody>
            <a:bodyPr wrap="square" lIns="0" tIns="0" rIns="0" bIns="0" rtlCol="0">
              <a:prstTxWarp prst="textNoShape">
                <a:avLst/>
              </a:prstTxWarp>
              <a:noAutofit/>
            </a:bodyPr>
            <a:lstStyle/>
            <a:p>
              <a:endParaRPr lang="en-US" b="1"/>
            </a:p>
          </p:txBody>
        </p:sp>
        <p:sp>
          <p:nvSpPr>
            <p:cNvPr id="80" name="Textbox 69">
              <a:extLst>
                <a:ext uri="{FF2B5EF4-FFF2-40B4-BE49-F238E27FC236}">
                  <a16:creationId xmlns:a16="http://schemas.microsoft.com/office/drawing/2014/main" id="{DE43EA30-A180-F011-8F7D-823DB3EDBBF0}"/>
                </a:ext>
              </a:extLst>
            </p:cNvPr>
            <p:cNvSpPr txBox="1"/>
            <p:nvPr/>
          </p:nvSpPr>
          <p:spPr>
            <a:xfrm>
              <a:off x="4187191" y="1859928"/>
              <a:ext cx="694055" cy="524510"/>
            </a:xfrm>
            <a:prstGeom prst="rect">
              <a:avLst/>
            </a:prstGeom>
          </p:spPr>
          <p:txBody>
            <a:bodyPr wrap="square" lIns="0" tIns="0" rIns="0" bIns="0" rtlCol="0">
              <a:noAutofit/>
            </a:bodyPr>
            <a:lstStyle/>
            <a:p>
              <a:pPr marL="0" marR="11430">
                <a:spcBef>
                  <a:spcPts val="5"/>
                </a:spcBef>
                <a:spcAft>
                  <a:spcPts val="0"/>
                </a:spcAft>
                <a:tabLst>
                  <a:tab pos="397510" algn="l"/>
                </a:tabLst>
              </a:pPr>
              <a:r>
                <a:rPr lang="en-US" sz="800" b="1" spc="-20">
                  <a:effectLst/>
                  <a:latin typeface="Tahoma" panose="020B0604030504040204" pitchFamily="34" charset="0"/>
                  <a:ea typeface="Tahoma" panose="020B0604030504040204" pitchFamily="34" charset="0"/>
                </a:rPr>
                <a:t>Post</a:t>
              </a:r>
              <a:r>
                <a:rPr lang="en-US" sz="800" b="1">
                  <a:effectLst/>
                  <a:latin typeface="Tahoma" panose="020B0604030504040204" pitchFamily="34" charset="0"/>
                  <a:ea typeface="Tahoma" panose="020B0604030504040204" pitchFamily="34" charset="0"/>
                </a:rPr>
                <a:t>	</a:t>
              </a:r>
              <a:r>
                <a:rPr lang="en-US" sz="800" b="1" spc="-20">
                  <a:effectLst/>
                  <a:latin typeface="Tahoma" panose="020B0604030504040204" pitchFamily="34" charset="0"/>
                  <a:ea typeface="Tahoma" panose="020B0604030504040204" pitchFamily="34" charset="0"/>
                </a:rPr>
                <a:t>tender </a:t>
              </a:r>
              <a:r>
                <a:rPr lang="en-US" sz="800" b="1" spc="-10">
                  <a:effectLst/>
                  <a:latin typeface="Tahoma" panose="020B0604030504040204" pitchFamily="34" charset="0"/>
                  <a:ea typeface="Tahoma" panose="020B0604030504040204" pitchFamily="34" charset="0"/>
                </a:rPr>
                <a:t>negotiation</a:t>
              </a:r>
              <a:r>
                <a:rPr lang="en-US" sz="800" b="1" spc="200">
                  <a:effectLst/>
                  <a:latin typeface="Tahoma" panose="020B0604030504040204" pitchFamily="34" charset="0"/>
                  <a:ea typeface="Tahoma" panose="020B0604030504040204" pitchFamily="34" charset="0"/>
                </a:rPr>
                <a:t> </a:t>
              </a:r>
              <a:r>
                <a:rPr lang="en-US" sz="800" b="1">
                  <a:effectLst/>
                  <a:latin typeface="Tahoma" panose="020B0604030504040204" pitchFamily="34" charset="0"/>
                  <a:ea typeface="Tahoma" panose="020B0604030504040204" pitchFamily="34" charset="0"/>
                </a:rPr>
                <a:t>with</a:t>
              </a:r>
              <a:r>
                <a:rPr lang="en-US" sz="800" b="1" spc="165">
                  <a:effectLst/>
                  <a:latin typeface="Tahoma" panose="020B0604030504040204" pitchFamily="34" charset="0"/>
                  <a:ea typeface="Tahoma" panose="020B0604030504040204" pitchFamily="34" charset="0"/>
                </a:rPr>
                <a:t> </a:t>
              </a:r>
              <a:r>
                <a:rPr lang="en-US" sz="800" b="1">
                  <a:effectLst/>
                  <a:latin typeface="Tahoma" panose="020B0604030504040204" pitchFamily="34" charset="0"/>
                  <a:ea typeface="Tahoma" panose="020B0604030504040204" pitchFamily="34" charset="0"/>
                </a:rPr>
                <a:t>preferred bidder</a:t>
              </a:r>
              <a:r>
                <a:rPr lang="en-US" sz="800" b="1" spc="-5">
                  <a:effectLst/>
                  <a:latin typeface="Tahoma" panose="020B0604030504040204" pitchFamily="34" charset="0"/>
                  <a:ea typeface="Tahoma" panose="020B0604030504040204" pitchFamily="34" charset="0"/>
                </a:rPr>
                <a:t> </a:t>
              </a:r>
              <a:r>
                <a:rPr lang="en-US" sz="800" b="1">
                  <a:effectLst/>
                  <a:latin typeface="Tahoma" panose="020B0604030504040204" pitchFamily="34" charset="0"/>
                  <a:ea typeface="Tahoma" panose="020B0604030504040204" pitchFamily="34" charset="0"/>
                </a:rPr>
                <a:t>[2</a:t>
              </a:r>
              <a:r>
                <a:rPr lang="en-US" sz="500" b="1">
                  <a:effectLst/>
                  <a:latin typeface="Tahoma" panose="020B0604030504040204" pitchFamily="34" charset="0"/>
                  <a:ea typeface="Tahoma" panose="020B0604030504040204" pitchFamily="34" charset="0"/>
                </a:rPr>
                <a:t>nd</a:t>
              </a:r>
              <a:r>
                <a:rPr lang="en-US" sz="500" b="1" spc="105">
                  <a:effectLst/>
                  <a:latin typeface="Tahoma" panose="020B0604030504040204" pitchFamily="34" charset="0"/>
                  <a:ea typeface="Tahoma" panose="020B0604030504040204" pitchFamily="34" charset="0"/>
                </a:rPr>
                <a:t> </a:t>
              </a:r>
              <a:r>
                <a:rPr lang="en-US" sz="800" b="1" spc="-25">
                  <a:effectLst/>
                  <a:latin typeface="Tahoma" panose="020B0604030504040204" pitchFamily="34" charset="0"/>
                  <a:ea typeface="Tahoma" panose="020B0604030504040204" pitchFamily="34" charset="0"/>
                </a:rPr>
                <a:t>and</a:t>
              </a:r>
              <a:endParaRPr lang="en-US" sz="1100" b="1">
                <a:effectLst/>
                <a:latin typeface="Tahoma" panose="020B0604030504040204" pitchFamily="34" charset="0"/>
                <a:ea typeface="Tahoma" panose="020B0604030504040204" pitchFamily="34" charset="0"/>
              </a:endParaRPr>
            </a:p>
          </p:txBody>
        </p:sp>
        <p:sp>
          <p:nvSpPr>
            <p:cNvPr id="81" name="Textbox 70">
              <a:extLst>
                <a:ext uri="{FF2B5EF4-FFF2-40B4-BE49-F238E27FC236}">
                  <a16:creationId xmlns:a16="http://schemas.microsoft.com/office/drawing/2014/main" id="{B6B83ECA-4C93-C4E5-AAC3-84E457ED7830}"/>
                </a:ext>
              </a:extLst>
            </p:cNvPr>
            <p:cNvSpPr txBox="1"/>
            <p:nvPr/>
          </p:nvSpPr>
          <p:spPr>
            <a:xfrm>
              <a:off x="4187191" y="2385727"/>
              <a:ext cx="118110" cy="149225"/>
            </a:xfrm>
            <a:prstGeom prst="rect">
              <a:avLst/>
            </a:prstGeom>
          </p:spPr>
          <p:txBody>
            <a:bodyPr wrap="square" lIns="0" tIns="0" rIns="0" bIns="0" rtlCol="0">
              <a:noAutofit/>
            </a:bodyPr>
            <a:lstStyle/>
            <a:p>
              <a:pPr marL="0" marR="0">
                <a:spcBef>
                  <a:spcPts val="5"/>
                </a:spcBef>
                <a:spcAft>
                  <a:spcPts val="0"/>
                </a:spcAft>
              </a:pPr>
              <a:r>
                <a:rPr lang="en-US" sz="800" b="1" spc="-25">
                  <a:effectLst/>
                  <a:latin typeface="Tahoma" panose="020B0604030504040204" pitchFamily="34" charset="0"/>
                  <a:ea typeface="Tahoma" panose="020B0604030504040204" pitchFamily="34" charset="0"/>
                </a:rPr>
                <a:t>3</a:t>
              </a:r>
              <a:r>
                <a:rPr lang="en-US" sz="500" b="1" spc="-25">
                  <a:effectLst/>
                  <a:latin typeface="Tahoma" panose="020B0604030504040204" pitchFamily="34" charset="0"/>
                  <a:ea typeface="Tahoma" panose="020B0604030504040204" pitchFamily="34" charset="0"/>
                </a:rPr>
                <a:t>rd</a:t>
              </a:r>
              <a:endParaRPr lang="en-US" sz="1100" b="1">
                <a:effectLst/>
                <a:latin typeface="Tahoma" panose="020B0604030504040204" pitchFamily="34" charset="0"/>
                <a:ea typeface="Tahoma" panose="020B0604030504040204" pitchFamily="34" charset="0"/>
              </a:endParaRPr>
            </a:p>
          </p:txBody>
        </p:sp>
        <p:sp>
          <p:nvSpPr>
            <p:cNvPr id="82" name="Textbox 71">
              <a:extLst>
                <a:ext uri="{FF2B5EF4-FFF2-40B4-BE49-F238E27FC236}">
                  <a16:creationId xmlns:a16="http://schemas.microsoft.com/office/drawing/2014/main" id="{9F290EF9-E80A-657F-E664-C551AA9D9B7E}"/>
                </a:ext>
              </a:extLst>
            </p:cNvPr>
            <p:cNvSpPr txBox="1"/>
            <p:nvPr/>
          </p:nvSpPr>
          <p:spPr>
            <a:xfrm>
              <a:off x="4568191" y="2416188"/>
              <a:ext cx="311785" cy="123825"/>
            </a:xfrm>
            <a:prstGeom prst="rect">
              <a:avLst/>
            </a:prstGeom>
          </p:spPr>
          <p:txBody>
            <a:bodyPr wrap="square" lIns="0" tIns="0" rIns="0" bIns="0" rtlCol="0">
              <a:noAutofit/>
            </a:bodyPr>
            <a:lstStyle/>
            <a:p>
              <a:pPr marL="0" marR="0">
                <a:spcBef>
                  <a:spcPts val="5"/>
                </a:spcBef>
                <a:spcAft>
                  <a:spcPts val="0"/>
                </a:spcAft>
              </a:pPr>
              <a:r>
                <a:rPr lang="en-US" sz="800" b="1" spc="-10">
                  <a:effectLst/>
                  <a:latin typeface="Tahoma" panose="020B0604030504040204" pitchFamily="34" charset="0"/>
                  <a:ea typeface="Tahoma" panose="020B0604030504040204" pitchFamily="34" charset="0"/>
                </a:rPr>
                <a:t>ranked</a:t>
              </a:r>
              <a:endParaRPr lang="en-US" sz="1100" b="1">
                <a:effectLst/>
                <a:latin typeface="Tahoma" panose="020B0604030504040204" pitchFamily="34" charset="0"/>
                <a:ea typeface="Tahoma" panose="020B0604030504040204" pitchFamily="34" charset="0"/>
              </a:endParaRPr>
            </a:p>
          </p:txBody>
        </p:sp>
        <p:sp>
          <p:nvSpPr>
            <p:cNvPr id="83" name="Textbox 72">
              <a:extLst>
                <a:ext uri="{FF2B5EF4-FFF2-40B4-BE49-F238E27FC236}">
                  <a16:creationId xmlns:a16="http://schemas.microsoft.com/office/drawing/2014/main" id="{067DE47F-9077-83B8-CCF2-3E5FBC6F25FE}"/>
                </a:ext>
              </a:extLst>
            </p:cNvPr>
            <p:cNvSpPr txBox="1"/>
            <p:nvPr/>
          </p:nvSpPr>
          <p:spPr>
            <a:xfrm>
              <a:off x="4187191" y="2537803"/>
              <a:ext cx="696595" cy="983615"/>
            </a:xfrm>
            <a:prstGeom prst="rect">
              <a:avLst/>
            </a:prstGeom>
          </p:spPr>
          <p:txBody>
            <a:bodyPr wrap="square" lIns="0" tIns="0" rIns="0" bIns="0" rtlCol="0">
              <a:noAutofit/>
            </a:bodyPr>
            <a:lstStyle/>
            <a:p>
              <a:pPr marL="0" marR="11430">
                <a:spcBef>
                  <a:spcPts val="5"/>
                </a:spcBef>
                <a:spcAft>
                  <a:spcPts val="0"/>
                </a:spcAft>
                <a:tabLst>
                  <a:tab pos="593725" algn="l"/>
                  <a:tab pos="631825" algn="l"/>
                </a:tabLst>
              </a:pPr>
              <a:r>
                <a:rPr lang="en-US" sz="800" b="1" spc="-10" dirty="0">
                  <a:effectLst/>
                  <a:latin typeface="Tahoma" panose="020B0604030504040204" pitchFamily="34" charset="0"/>
                  <a:ea typeface="Tahoma" panose="020B0604030504040204" pitchFamily="34" charset="0"/>
                </a:rPr>
                <a:t>bidders</a:t>
              </a:r>
              <a:r>
                <a:rPr lang="en-US" sz="800" b="1" dirty="0">
                  <a:effectLst/>
                  <a:latin typeface="Tahoma" panose="020B0604030504040204" pitchFamily="34" charset="0"/>
                  <a:ea typeface="Tahoma" panose="020B0604030504040204" pitchFamily="34" charset="0"/>
                </a:rPr>
                <a:t>	</a:t>
              </a:r>
              <a:r>
                <a:rPr lang="en-US" sz="800" b="1" spc="-30" dirty="0">
                  <a:effectLst/>
                  <a:latin typeface="Tahoma" panose="020B0604030504040204" pitchFamily="34" charset="0"/>
                  <a:ea typeface="Tahoma" panose="020B0604030504040204" pitchFamily="34" charset="0"/>
                </a:rPr>
                <a:t>(if </a:t>
              </a:r>
              <a:r>
                <a:rPr lang="en-US" sz="800" b="1" dirty="0">
                  <a:effectLst/>
                  <a:latin typeface="Tahoma" panose="020B0604030504040204" pitchFamily="34" charset="0"/>
                  <a:ea typeface="Tahoma" panose="020B0604030504040204" pitchFamily="34" charset="0"/>
                </a:rPr>
                <a:t>required)</a:t>
              </a:r>
              <a:r>
                <a:rPr lang="en-US" sz="800" b="1" spc="200" dirty="0">
                  <a:effectLst/>
                  <a:latin typeface="Tahoma" panose="020B0604030504040204" pitchFamily="34" charset="0"/>
                  <a:ea typeface="Tahoma" panose="020B0604030504040204" pitchFamily="34" charset="0"/>
                </a:rPr>
                <a:t> </a:t>
              </a:r>
              <a:r>
                <a:rPr lang="en-US" sz="800" b="1" dirty="0">
                  <a:effectLst/>
                  <a:latin typeface="Tahoma" panose="020B0604030504040204" pitchFamily="34" charset="0"/>
                  <a:ea typeface="Tahoma" panose="020B0604030504040204" pitchFamily="34" charset="0"/>
                </a:rPr>
                <a:t>in</a:t>
              </a:r>
              <a:r>
                <a:rPr lang="en-US" sz="800" b="1" spc="200" dirty="0">
                  <a:effectLst/>
                  <a:latin typeface="Tahoma" panose="020B0604030504040204" pitchFamily="34" charset="0"/>
                  <a:ea typeface="Tahoma" panose="020B0604030504040204" pitchFamily="34" charset="0"/>
                </a:rPr>
                <a:t> </a:t>
              </a:r>
              <a:r>
                <a:rPr lang="en-US" sz="800" b="1" dirty="0">
                  <a:effectLst/>
                  <a:latin typeface="Tahoma" panose="020B0604030504040204" pitchFamily="34" charset="0"/>
                  <a:ea typeface="Tahoma" panose="020B0604030504040204" pitchFamily="34" charset="0"/>
                </a:rPr>
                <a:t>a sequential and </a:t>
              </a:r>
              <a:r>
                <a:rPr lang="en-US" sz="800" b="1" spc="-20" dirty="0">
                  <a:effectLst/>
                  <a:latin typeface="Tahoma" panose="020B0604030504040204" pitchFamily="34" charset="0"/>
                  <a:ea typeface="Tahoma" panose="020B0604030504040204" pitchFamily="34" charset="0"/>
                </a:rPr>
                <a:t>not </a:t>
              </a:r>
              <a:r>
                <a:rPr lang="en-US" sz="800" b="1" spc="-10" dirty="0">
                  <a:effectLst/>
                  <a:latin typeface="Tahoma" panose="020B0604030504040204" pitchFamily="34" charset="0"/>
                  <a:ea typeface="Tahoma" panose="020B0604030504040204" pitchFamily="34" charset="0"/>
                </a:rPr>
                <a:t>simultaneous manner]</a:t>
              </a:r>
              <a:r>
                <a:rPr lang="en-US" sz="800" b="1" dirty="0">
                  <a:effectLst/>
                  <a:latin typeface="Tahoma" panose="020B0604030504040204" pitchFamily="34" charset="0"/>
                  <a:ea typeface="Tahoma" panose="020B0604030504040204" pitchFamily="34" charset="0"/>
                </a:rPr>
                <a:t>		</a:t>
              </a:r>
              <a:r>
                <a:rPr lang="en-US" sz="800" b="1" spc="-40" dirty="0">
                  <a:effectLst/>
                  <a:latin typeface="Tahoma" panose="020B0604030504040204" pitchFamily="34" charset="0"/>
                  <a:ea typeface="Tahoma" panose="020B0604030504040204" pitchFamily="34" charset="0"/>
                </a:rPr>
                <a:t>if </a:t>
              </a:r>
              <a:r>
                <a:rPr lang="en-US" sz="800" b="1" dirty="0">
                  <a:effectLst/>
                  <a:latin typeface="Tahoma" panose="020B0604030504040204" pitchFamily="34" charset="0"/>
                  <a:ea typeface="Tahoma" panose="020B0604030504040204" pitchFamily="34" charset="0"/>
                </a:rPr>
                <a:t>pricing</a:t>
              </a:r>
              <a:r>
                <a:rPr lang="en-US" sz="800" b="1" spc="200" dirty="0">
                  <a:effectLst/>
                  <a:latin typeface="Tahoma" panose="020B0604030504040204" pitchFamily="34" charset="0"/>
                  <a:ea typeface="Tahoma" panose="020B0604030504040204" pitchFamily="34" charset="0"/>
                </a:rPr>
                <a:t> </a:t>
              </a:r>
              <a:r>
                <a:rPr lang="en-US" sz="800" b="1" dirty="0">
                  <a:effectLst/>
                  <a:latin typeface="Tahoma" panose="020B0604030504040204" pitchFamily="34" charset="0"/>
                  <a:ea typeface="Tahoma" panose="020B0604030504040204" pitchFamily="34" charset="0"/>
                </a:rPr>
                <a:t>is</a:t>
              </a:r>
              <a:r>
                <a:rPr lang="en-US" sz="800" b="1" spc="200" dirty="0">
                  <a:effectLst/>
                  <a:latin typeface="Tahoma" panose="020B0604030504040204" pitchFamily="34" charset="0"/>
                  <a:ea typeface="Tahoma" panose="020B0604030504040204" pitchFamily="34" charset="0"/>
                </a:rPr>
                <a:t> </a:t>
              </a:r>
              <a:r>
                <a:rPr lang="en-US" sz="800" b="1" dirty="0">
                  <a:effectLst/>
                  <a:latin typeface="Tahoma" panose="020B0604030504040204" pitchFamily="34" charset="0"/>
                  <a:ea typeface="Tahoma" panose="020B0604030504040204" pitchFamily="34" charset="0"/>
                </a:rPr>
                <a:t>not </a:t>
              </a:r>
              <a:r>
                <a:rPr lang="en-US" sz="800" b="1" spc="-10" dirty="0">
                  <a:effectLst/>
                  <a:latin typeface="Tahoma" panose="020B0604030504040204" pitchFamily="34" charset="0"/>
                  <a:ea typeface="Tahoma" panose="020B0604030504040204" pitchFamily="34" charset="0"/>
                </a:rPr>
                <a:t>market-related</a:t>
              </a:r>
              <a:endParaRPr lang="en-US" sz="1100" b="1" dirty="0">
                <a:effectLst/>
                <a:latin typeface="Tahoma" panose="020B0604030504040204" pitchFamily="34" charset="0"/>
                <a:ea typeface="Tahoma" panose="020B0604030504040204" pitchFamily="34" charset="0"/>
              </a:endParaRPr>
            </a:p>
          </p:txBody>
        </p:sp>
      </p:grpSp>
      <p:cxnSp>
        <p:nvCxnSpPr>
          <p:cNvPr id="44" name="Straight Connector 43">
            <a:extLst>
              <a:ext uri="{FF2B5EF4-FFF2-40B4-BE49-F238E27FC236}">
                <a16:creationId xmlns:a16="http://schemas.microsoft.com/office/drawing/2014/main" id="{B6A5C0F2-8706-42C3-A0E5-22835244B777}"/>
              </a:ext>
            </a:extLst>
          </p:cNvPr>
          <p:cNvCxnSpPr>
            <a:cxnSpLocks noChangeShapeType="1"/>
          </p:cNvCxnSpPr>
          <p:nvPr/>
        </p:nvCxnSpPr>
        <p:spPr bwMode="auto">
          <a:xfrm>
            <a:off x="5848350" y="7037705"/>
            <a:ext cx="7995285" cy="0"/>
          </a:xfrm>
          <a:prstGeom prst="line">
            <a:avLst/>
          </a:prstGeom>
          <a:noFill/>
          <a:ln w="222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TextBox 47">
            <a:extLst>
              <a:ext uri="{FF2B5EF4-FFF2-40B4-BE49-F238E27FC236}">
                <a16:creationId xmlns:a16="http://schemas.microsoft.com/office/drawing/2014/main" id="{ED527AEE-73AB-4F5C-9BFE-F0999C6A8EBC}"/>
              </a:ext>
            </a:extLst>
          </p:cNvPr>
          <p:cNvSpPr txBox="1"/>
          <p:nvPr/>
        </p:nvSpPr>
        <p:spPr>
          <a:xfrm>
            <a:off x="493038" y="1542007"/>
            <a:ext cx="962475" cy="276999"/>
          </a:xfrm>
          <a:prstGeom prst="rect">
            <a:avLst/>
          </a:prstGeom>
          <a:noFill/>
        </p:spPr>
        <p:txBody>
          <a:bodyPr wrap="square">
            <a:spAutoFit/>
          </a:bodyPr>
          <a:lstStyle/>
          <a:p>
            <a:pPr marL="0" marR="0" algn="just" fontAlgn="base"/>
            <a:r>
              <a:rPr lang="en-US" sz="1200" b="1" kern="1200" dirty="0">
                <a:solidFill>
                  <a:srgbClr val="000000"/>
                </a:solidFill>
                <a:effectLst/>
                <a:latin typeface="Tahoma" panose="020B0604030504040204" pitchFamily="34" charset="0"/>
                <a:ea typeface="Times New Roman" panose="02020603050405020304" pitchFamily="18" charset="0"/>
              </a:rPr>
              <a:t>Step 1</a:t>
            </a:r>
            <a:endParaRPr lang="en-US" sz="1200" dirty="0">
              <a:effectLst/>
              <a:latin typeface="Times New Roman" panose="02020603050405020304" pitchFamily="18" charset="0"/>
              <a:ea typeface="Times New Roman" panose="02020603050405020304" pitchFamily="18" charset="0"/>
            </a:endParaRPr>
          </a:p>
        </p:txBody>
      </p:sp>
      <p:sp>
        <p:nvSpPr>
          <p:cNvPr id="85" name="TextBox 84">
            <a:extLst>
              <a:ext uri="{FF2B5EF4-FFF2-40B4-BE49-F238E27FC236}">
                <a16:creationId xmlns:a16="http://schemas.microsoft.com/office/drawing/2014/main" id="{5E0D48C0-E27B-42F0-A2F8-0656BA6F8818}"/>
              </a:ext>
            </a:extLst>
          </p:cNvPr>
          <p:cNvSpPr txBox="1"/>
          <p:nvPr/>
        </p:nvSpPr>
        <p:spPr>
          <a:xfrm>
            <a:off x="1664501" y="1561737"/>
            <a:ext cx="1118386" cy="276999"/>
          </a:xfrm>
          <a:prstGeom prst="rect">
            <a:avLst/>
          </a:prstGeom>
          <a:noFill/>
        </p:spPr>
        <p:txBody>
          <a:bodyPr wrap="square">
            <a:spAutoFit/>
          </a:bodyPr>
          <a:lstStyle/>
          <a:p>
            <a:pPr marL="0" marR="0" algn="just" fontAlgn="base"/>
            <a:r>
              <a:rPr lang="en-US" sz="1200" b="1" kern="1200" dirty="0">
                <a:solidFill>
                  <a:srgbClr val="000000"/>
                </a:solidFill>
                <a:effectLst/>
                <a:latin typeface="Tahoma" panose="020B0604030504040204" pitchFamily="34" charset="0"/>
                <a:ea typeface="Times New Roman" panose="02020603050405020304" pitchFamily="18" charset="0"/>
              </a:rPr>
              <a:t>Step 2</a:t>
            </a:r>
            <a:endParaRPr lang="en-US" sz="1200" dirty="0">
              <a:effectLst/>
              <a:latin typeface="Times New Roman" panose="02020603050405020304" pitchFamily="18" charset="0"/>
              <a:ea typeface="Times New Roman" panose="02020603050405020304" pitchFamily="18" charset="0"/>
            </a:endParaRPr>
          </a:p>
        </p:txBody>
      </p:sp>
      <p:sp>
        <p:nvSpPr>
          <p:cNvPr id="86" name="TextBox 85">
            <a:extLst>
              <a:ext uri="{FF2B5EF4-FFF2-40B4-BE49-F238E27FC236}">
                <a16:creationId xmlns:a16="http://schemas.microsoft.com/office/drawing/2014/main" id="{7ACA8439-C07C-43B3-A7EF-931772E10A35}"/>
              </a:ext>
            </a:extLst>
          </p:cNvPr>
          <p:cNvSpPr txBox="1"/>
          <p:nvPr/>
        </p:nvSpPr>
        <p:spPr>
          <a:xfrm>
            <a:off x="134052" y="1885038"/>
            <a:ext cx="1234029" cy="461665"/>
          </a:xfrm>
          <a:prstGeom prst="rect">
            <a:avLst/>
          </a:prstGeom>
          <a:noFill/>
        </p:spPr>
        <p:txBody>
          <a:bodyPr wrap="square">
            <a:spAutoFit/>
          </a:bodyPr>
          <a:lstStyle/>
          <a:p>
            <a:r>
              <a:rPr lang="en-US" sz="1200" kern="1200" dirty="0">
                <a:solidFill>
                  <a:srgbClr val="000000"/>
                </a:solidFill>
                <a:effectLst/>
                <a:latin typeface="Tahoma" panose="020B0604030504040204" pitchFamily="34" charset="0"/>
                <a:ea typeface="Times New Roman" panose="02020603050405020304" pitchFamily="18" charset="0"/>
              </a:rPr>
              <a:t>Administrative </a:t>
            </a:r>
          </a:p>
          <a:p>
            <a:r>
              <a:rPr lang="en-US" sz="1200" kern="1200" dirty="0">
                <a:solidFill>
                  <a:srgbClr val="000000"/>
                </a:solidFill>
                <a:effectLst/>
                <a:latin typeface="Tahoma" panose="020B0604030504040204" pitchFamily="34" charset="0"/>
                <a:ea typeface="Times New Roman" panose="02020603050405020304" pitchFamily="18" charset="0"/>
              </a:rPr>
              <a:t>responsiveness</a:t>
            </a:r>
            <a:endParaRPr lang="en-US" sz="1200" dirty="0"/>
          </a:p>
        </p:txBody>
      </p:sp>
      <p:sp>
        <p:nvSpPr>
          <p:cNvPr id="87" name="TextBox 86">
            <a:extLst>
              <a:ext uri="{FF2B5EF4-FFF2-40B4-BE49-F238E27FC236}">
                <a16:creationId xmlns:a16="http://schemas.microsoft.com/office/drawing/2014/main" id="{3F74A62E-B25B-4ACD-9AF7-B445C16A6540}"/>
              </a:ext>
            </a:extLst>
          </p:cNvPr>
          <p:cNvSpPr txBox="1"/>
          <p:nvPr/>
        </p:nvSpPr>
        <p:spPr>
          <a:xfrm>
            <a:off x="2710464" y="1745899"/>
            <a:ext cx="1835717" cy="253916"/>
          </a:xfrm>
          <a:prstGeom prst="rect">
            <a:avLst/>
          </a:prstGeom>
          <a:noFill/>
        </p:spPr>
        <p:txBody>
          <a:bodyPr wrap="square">
            <a:spAutoFit/>
          </a:bodyPr>
          <a:lstStyle/>
          <a:p>
            <a:pPr marL="0" marR="0" algn="just" fontAlgn="base"/>
            <a:r>
              <a:rPr lang="en-US" sz="1050" b="1" kern="1200" dirty="0">
                <a:solidFill>
                  <a:srgbClr val="000000"/>
                </a:solidFill>
                <a:effectLst/>
                <a:latin typeface="Tahoma" panose="020B0604030504040204" pitchFamily="34" charset="0"/>
                <a:ea typeface="Times New Roman" panose="02020603050405020304" pitchFamily="18" charset="0"/>
              </a:rPr>
              <a:t>MINIMUM THRESHOLDS</a:t>
            </a:r>
            <a:endParaRPr lang="en-US" sz="1050" b="1" dirty="0">
              <a:effectLst/>
              <a:latin typeface="Times New Roman" panose="02020603050405020304" pitchFamily="18" charset="0"/>
              <a:ea typeface="Times New Roman" panose="02020603050405020304" pitchFamily="18" charset="0"/>
            </a:endParaRPr>
          </a:p>
        </p:txBody>
      </p:sp>
      <p:sp>
        <p:nvSpPr>
          <p:cNvPr id="88" name="TextBox 87">
            <a:extLst>
              <a:ext uri="{FF2B5EF4-FFF2-40B4-BE49-F238E27FC236}">
                <a16:creationId xmlns:a16="http://schemas.microsoft.com/office/drawing/2014/main" id="{8C08ACDE-25C5-49D1-A302-346F7C966AB3}"/>
              </a:ext>
            </a:extLst>
          </p:cNvPr>
          <p:cNvSpPr txBox="1"/>
          <p:nvPr/>
        </p:nvSpPr>
        <p:spPr>
          <a:xfrm>
            <a:off x="2854592" y="1476270"/>
            <a:ext cx="1790062" cy="276999"/>
          </a:xfrm>
          <a:prstGeom prst="rect">
            <a:avLst/>
          </a:prstGeom>
          <a:noFill/>
        </p:spPr>
        <p:txBody>
          <a:bodyPr wrap="square">
            <a:spAutoFit/>
          </a:bodyPr>
          <a:lstStyle/>
          <a:p>
            <a:pPr marL="0" marR="0" algn="just" fontAlgn="base"/>
            <a:r>
              <a:rPr lang="en-US" sz="1200" b="1" kern="1200" dirty="0">
                <a:solidFill>
                  <a:srgbClr val="000000"/>
                </a:solidFill>
                <a:effectLst/>
                <a:latin typeface="Tahoma" panose="020B0604030504040204" pitchFamily="34" charset="0"/>
                <a:ea typeface="Times New Roman" panose="02020603050405020304" pitchFamily="18" charset="0"/>
              </a:rPr>
              <a:t>Step 3</a:t>
            </a:r>
            <a:endParaRPr lang="en-US" sz="1200" dirty="0">
              <a:effectLst/>
              <a:latin typeface="Times New Roman" panose="02020603050405020304" pitchFamily="18" charset="0"/>
              <a:ea typeface="Times New Roman" panose="02020603050405020304" pitchFamily="18" charset="0"/>
            </a:endParaRPr>
          </a:p>
        </p:txBody>
      </p:sp>
      <p:sp>
        <p:nvSpPr>
          <p:cNvPr id="89" name="TextBox 88">
            <a:extLst>
              <a:ext uri="{FF2B5EF4-FFF2-40B4-BE49-F238E27FC236}">
                <a16:creationId xmlns:a16="http://schemas.microsoft.com/office/drawing/2014/main" id="{F880F970-84DF-445E-9DFD-FD3F32B949FF}"/>
              </a:ext>
            </a:extLst>
          </p:cNvPr>
          <p:cNvSpPr txBox="1"/>
          <p:nvPr/>
        </p:nvSpPr>
        <p:spPr>
          <a:xfrm>
            <a:off x="4767646" y="1671735"/>
            <a:ext cx="1118386" cy="276999"/>
          </a:xfrm>
          <a:prstGeom prst="rect">
            <a:avLst/>
          </a:prstGeom>
          <a:noFill/>
        </p:spPr>
        <p:txBody>
          <a:bodyPr wrap="square">
            <a:spAutoFit/>
          </a:bodyPr>
          <a:lstStyle/>
          <a:p>
            <a:pPr marL="0" marR="0" algn="just" fontAlgn="base"/>
            <a:r>
              <a:rPr lang="en-US"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4</a:t>
            </a:r>
            <a:endParaRPr lang="en-US" sz="1200" dirty="0">
              <a:effectLst/>
              <a:latin typeface="Times New Roman" panose="02020603050405020304" pitchFamily="18" charset="0"/>
              <a:ea typeface="Times New Roman" panose="02020603050405020304" pitchFamily="18" charset="0"/>
            </a:endParaRPr>
          </a:p>
        </p:txBody>
      </p:sp>
      <p:sp>
        <p:nvSpPr>
          <p:cNvPr id="90" name="TextBox 89">
            <a:extLst>
              <a:ext uri="{FF2B5EF4-FFF2-40B4-BE49-F238E27FC236}">
                <a16:creationId xmlns:a16="http://schemas.microsoft.com/office/drawing/2014/main" id="{B95A6388-82E3-483F-9EAC-21E0C3905F9E}"/>
              </a:ext>
            </a:extLst>
          </p:cNvPr>
          <p:cNvSpPr txBox="1"/>
          <p:nvPr/>
        </p:nvSpPr>
        <p:spPr>
          <a:xfrm>
            <a:off x="6156725" y="1614223"/>
            <a:ext cx="1567663" cy="369332"/>
          </a:xfrm>
          <a:prstGeom prst="rect">
            <a:avLst/>
          </a:prstGeom>
          <a:noFill/>
        </p:spPr>
        <p:txBody>
          <a:bodyPr wrap="square">
            <a:spAutoFit/>
          </a:bodyPr>
          <a:lstStyle/>
          <a:p>
            <a:pPr marL="0" marR="0" algn="just" fontAlgn="base"/>
            <a:r>
              <a:rPr lang="en-US" sz="1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5</a:t>
            </a:r>
            <a:endParaRPr lang="en-US" sz="3200" dirty="0">
              <a:effectLst/>
              <a:latin typeface="Times New Roman" panose="02020603050405020304" pitchFamily="18" charset="0"/>
              <a:ea typeface="Times New Roman" panose="02020603050405020304" pitchFamily="18" charset="0"/>
            </a:endParaRPr>
          </a:p>
        </p:txBody>
      </p:sp>
      <p:sp>
        <p:nvSpPr>
          <p:cNvPr id="91" name="TextBox 90">
            <a:extLst>
              <a:ext uri="{FF2B5EF4-FFF2-40B4-BE49-F238E27FC236}">
                <a16:creationId xmlns:a16="http://schemas.microsoft.com/office/drawing/2014/main" id="{BD858C06-93F9-466C-8137-517150079088}"/>
              </a:ext>
            </a:extLst>
          </p:cNvPr>
          <p:cNvSpPr txBox="1"/>
          <p:nvPr/>
        </p:nvSpPr>
        <p:spPr>
          <a:xfrm>
            <a:off x="7959793" y="1601139"/>
            <a:ext cx="2218353" cy="369332"/>
          </a:xfrm>
          <a:prstGeom prst="rect">
            <a:avLst/>
          </a:prstGeom>
          <a:noFill/>
        </p:spPr>
        <p:txBody>
          <a:bodyPr wrap="square">
            <a:spAutoFit/>
          </a:bodyPr>
          <a:lstStyle/>
          <a:p>
            <a:pPr marL="0" marR="0" algn="just" fontAlgn="base"/>
            <a:r>
              <a:rPr lang="en-US" sz="1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6</a:t>
            </a:r>
            <a:endParaRPr lang="en-US" sz="3200" dirty="0">
              <a:effectLst/>
              <a:latin typeface="Times New Roman" panose="02020603050405020304" pitchFamily="18" charset="0"/>
              <a:ea typeface="Times New Roman" panose="02020603050405020304" pitchFamily="18" charset="0"/>
            </a:endParaRPr>
          </a:p>
        </p:txBody>
      </p:sp>
      <p:sp>
        <p:nvSpPr>
          <p:cNvPr id="92" name="TextBox 91">
            <a:extLst>
              <a:ext uri="{FF2B5EF4-FFF2-40B4-BE49-F238E27FC236}">
                <a16:creationId xmlns:a16="http://schemas.microsoft.com/office/drawing/2014/main" id="{F1001DF8-A5F2-4E5B-88CB-09948F051917}"/>
              </a:ext>
            </a:extLst>
          </p:cNvPr>
          <p:cNvSpPr txBox="1"/>
          <p:nvPr/>
        </p:nvSpPr>
        <p:spPr>
          <a:xfrm>
            <a:off x="9845992" y="1586591"/>
            <a:ext cx="1790062" cy="369332"/>
          </a:xfrm>
          <a:prstGeom prst="rect">
            <a:avLst/>
          </a:prstGeom>
          <a:noFill/>
        </p:spPr>
        <p:txBody>
          <a:bodyPr wrap="square">
            <a:spAutoFit/>
          </a:bodyPr>
          <a:lstStyle/>
          <a:p>
            <a:pPr marL="0" marR="0" algn="just" fontAlgn="base"/>
            <a:r>
              <a:rPr lang="en-US" sz="1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7</a:t>
            </a:r>
            <a:endParaRPr lang="en-US" sz="3200" dirty="0">
              <a:effectLst/>
              <a:latin typeface="Times New Roman" panose="02020603050405020304" pitchFamily="18" charset="0"/>
              <a:ea typeface="Times New Roman" panose="02020603050405020304" pitchFamily="18" charset="0"/>
            </a:endParaRPr>
          </a:p>
        </p:txBody>
      </p:sp>
      <p:sp>
        <p:nvSpPr>
          <p:cNvPr id="93" name="TextBox 92">
            <a:extLst>
              <a:ext uri="{FF2B5EF4-FFF2-40B4-BE49-F238E27FC236}">
                <a16:creationId xmlns:a16="http://schemas.microsoft.com/office/drawing/2014/main" id="{B10D6954-4A54-4230-98C6-EFF37794881F}"/>
              </a:ext>
            </a:extLst>
          </p:cNvPr>
          <p:cNvSpPr txBox="1"/>
          <p:nvPr/>
        </p:nvSpPr>
        <p:spPr>
          <a:xfrm>
            <a:off x="9734342" y="2992815"/>
            <a:ext cx="1365067" cy="1477328"/>
          </a:xfrm>
          <a:prstGeom prst="rect">
            <a:avLst/>
          </a:prstGeom>
          <a:noFill/>
        </p:spPr>
        <p:txBody>
          <a:bodyPr wrap="square">
            <a:spAutoFit/>
          </a:bodyPr>
          <a:lstStyle/>
          <a:p>
            <a:pPr marL="0" marR="0" algn="just" fontAlgn="base">
              <a:spcBef>
                <a:spcPts val="0"/>
              </a:spcBef>
              <a:spcAft>
                <a:spcPts val="0"/>
              </a:spcAft>
            </a:pPr>
            <a:r>
              <a:rPr lang="en-US" sz="1400" kern="1200" dirty="0">
                <a:solidFill>
                  <a:srgbClr val="000000"/>
                </a:solidFill>
                <a:effectLst/>
                <a:latin typeface="Tahoma" panose="020B0604030504040204" pitchFamily="34" charset="0"/>
                <a:ea typeface="Times New Roman" panose="02020603050405020304" pitchFamily="18" charset="0"/>
              </a:rPr>
              <a:t>Award</a:t>
            </a:r>
            <a:r>
              <a:rPr lang="en-US" sz="1800" kern="1200" dirty="0">
                <a:solidFill>
                  <a:srgbClr val="000000"/>
                </a:solidFill>
                <a:effectLst/>
                <a:latin typeface="Tahoma" panose="020B0604030504040204" pitchFamily="34" charset="0"/>
                <a:ea typeface="Times New Roman" panose="02020603050405020304" pitchFamily="18" charset="0"/>
              </a:rPr>
              <a:t> of business and conclusion of contract</a:t>
            </a:r>
            <a:endParaRPr lang="en-US" sz="3600" dirty="0">
              <a:effectLst/>
              <a:latin typeface="Times New Roman" panose="02020603050405020304" pitchFamily="18" charset="0"/>
              <a:ea typeface="Times New Roman" panose="02020603050405020304" pitchFamily="18" charset="0"/>
            </a:endParaRPr>
          </a:p>
        </p:txBody>
      </p:sp>
      <p:sp>
        <p:nvSpPr>
          <p:cNvPr id="94" name="TextBox 93">
            <a:extLst>
              <a:ext uri="{FF2B5EF4-FFF2-40B4-BE49-F238E27FC236}">
                <a16:creationId xmlns:a16="http://schemas.microsoft.com/office/drawing/2014/main" id="{792300BB-0762-451D-8932-906A1B3CBA04}"/>
              </a:ext>
            </a:extLst>
          </p:cNvPr>
          <p:cNvSpPr txBox="1"/>
          <p:nvPr/>
        </p:nvSpPr>
        <p:spPr>
          <a:xfrm>
            <a:off x="7667991" y="3050178"/>
            <a:ext cx="1827754" cy="2677656"/>
          </a:xfrm>
          <a:prstGeom prst="rect">
            <a:avLst/>
          </a:prstGeom>
          <a:noFill/>
        </p:spPr>
        <p:txBody>
          <a:bodyPr wrap="square">
            <a:spAutoFit/>
          </a:bodyPr>
          <a:lstStyle/>
          <a:p>
            <a:pPr marL="0" marR="0" algn="just" fontAlgn="base">
              <a:spcBef>
                <a:spcPts val="0"/>
              </a:spcBef>
              <a:spcAft>
                <a:spcPts val="0"/>
              </a:spcAft>
            </a:pPr>
            <a:r>
              <a:rPr lang="en-US" sz="1400" kern="1200" dirty="0">
                <a:solidFill>
                  <a:srgbClr val="000000"/>
                </a:solidFill>
                <a:effectLst/>
                <a:latin typeface="Tahoma" panose="020B0604030504040204" pitchFamily="34" charset="0"/>
                <a:ea typeface="Times New Roman" panose="02020603050405020304" pitchFamily="18" charset="0"/>
              </a:rPr>
              <a:t>Selection of the preferred bidder. </a:t>
            </a:r>
            <a:endParaRPr lang="en-US" sz="1400" dirty="0">
              <a:effectLst/>
              <a:latin typeface="Times New Roman" panose="02020603050405020304" pitchFamily="18" charset="0"/>
              <a:ea typeface="Times New Roman" panose="02020603050405020304" pitchFamily="18" charset="0"/>
            </a:endParaRPr>
          </a:p>
          <a:p>
            <a:pPr marL="0" marR="0" algn="just" fontAlgn="base">
              <a:spcBef>
                <a:spcPts val="0"/>
              </a:spcBef>
              <a:spcAft>
                <a:spcPts val="0"/>
              </a:spcAft>
            </a:pPr>
            <a:r>
              <a:rPr lang="en-US" sz="1400" kern="1200" dirty="0">
                <a:solidFill>
                  <a:srgbClr val="000000"/>
                </a:solidFill>
                <a:effectLst/>
                <a:latin typeface="Tahoma" panose="020B0604030504040204" pitchFamily="34"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0" marR="0" algn="just" fontAlgn="base">
              <a:spcBef>
                <a:spcPts val="0"/>
              </a:spcBef>
              <a:spcAft>
                <a:spcPts val="0"/>
              </a:spcAft>
            </a:pPr>
            <a:r>
              <a:rPr lang="en-US" sz="1400" kern="1200" dirty="0">
                <a:solidFill>
                  <a:srgbClr val="000000"/>
                </a:solidFill>
                <a:effectLst/>
                <a:latin typeface="Tahoma" panose="020B0604030504040204" pitchFamily="34" charset="0"/>
                <a:ea typeface="Times New Roman" panose="02020603050405020304" pitchFamily="18" charset="0"/>
              </a:rPr>
              <a:t>(Objective criterion to justify award to someone other than the highest ranked bidder must have been stated in the bid documents and can be used at this stage, if applicable)</a:t>
            </a:r>
            <a:endParaRPr lang="en-US" sz="1400" dirty="0">
              <a:effectLst/>
              <a:latin typeface="Times New Roman" panose="02020603050405020304" pitchFamily="18" charset="0"/>
              <a:ea typeface="Times New Roman" panose="02020603050405020304" pitchFamily="18" charset="0"/>
            </a:endParaRPr>
          </a:p>
        </p:txBody>
      </p:sp>
      <p:sp>
        <p:nvSpPr>
          <p:cNvPr id="96" name="TextBox 95">
            <a:extLst>
              <a:ext uri="{FF2B5EF4-FFF2-40B4-BE49-F238E27FC236}">
                <a16:creationId xmlns:a16="http://schemas.microsoft.com/office/drawing/2014/main" id="{51947150-D996-4E58-B8DA-3478AE47D1F0}"/>
              </a:ext>
            </a:extLst>
          </p:cNvPr>
          <p:cNvSpPr txBox="1"/>
          <p:nvPr/>
        </p:nvSpPr>
        <p:spPr>
          <a:xfrm>
            <a:off x="4595055" y="2759582"/>
            <a:ext cx="1118387" cy="938719"/>
          </a:xfrm>
          <a:prstGeom prst="rect">
            <a:avLst/>
          </a:prstGeom>
          <a:noFill/>
        </p:spPr>
        <p:txBody>
          <a:bodyPr wrap="square">
            <a:spAutoFit/>
          </a:bodyPr>
          <a:lstStyle/>
          <a:p>
            <a:r>
              <a:rPr lang="en-US" sz="1100" dirty="0"/>
              <a:t>Price (90)</a:t>
            </a:r>
          </a:p>
          <a:p>
            <a:endParaRPr lang="en-US" sz="1100" dirty="0"/>
          </a:p>
          <a:p>
            <a:endParaRPr lang="en-US" sz="1100" dirty="0"/>
          </a:p>
          <a:p>
            <a:r>
              <a:rPr lang="en-US" sz="1100" dirty="0"/>
              <a:t>B-BBEE  scorecard (10)</a:t>
            </a:r>
          </a:p>
        </p:txBody>
      </p:sp>
      <p:sp>
        <p:nvSpPr>
          <p:cNvPr id="97" name="TextBox 96">
            <a:extLst>
              <a:ext uri="{FF2B5EF4-FFF2-40B4-BE49-F238E27FC236}">
                <a16:creationId xmlns:a16="http://schemas.microsoft.com/office/drawing/2014/main" id="{3D93923B-96E0-4552-A583-1E2691F18FF9}"/>
              </a:ext>
            </a:extLst>
          </p:cNvPr>
          <p:cNvSpPr txBox="1"/>
          <p:nvPr/>
        </p:nvSpPr>
        <p:spPr>
          <a:xfrm>
            <a:off x="4555138" y="4149811"/>
            <a:ext cx="1686169" cy="584775"/>
          </a:xfrm>
          <a:prstGeom prst="rect">
            <a:avLst/>
          </a:prstGeom>
          <a:noFill/>
        </p:spPr>
        <p:txBody>
          <a:bodyPr wrap="square">
            <a:spAutoFit/>
          </a:bodyPr>
          <a:lstStyle/>
          <a:p>
            <a:pPr marL="0" marR="0" algn="just" fontAlgn="base"/>
            <a:r>
              <a:rPr lang="en-US" sz="1600" kern="1200" dirty="0">
                <a:solidFill>
                  <a:srgbClr val="000000"/>
                </a:solidFill>
                <a:effectLst/>
                <a:latin typeface="Tahoma" panose="020B0604030504040204" pitchFamily="34" charset="0"/>
                <a:ea typeface="Times New Roman" panose="02020603050405020304" pitchFamily="18" charset="0"/>
              </a:rPr>
              <a:t>WEIGHTED  SCORE</a:t>
            </a:r>
            <a:endParaRPr lang="en-US" sz="1600" dirty="0">
              <a:effectLst/>
              <a:latin typeface="Times New Roman" panose="02020603050405020304" pitchFamily="18" charset="0"/>
              <a:ea typeface="Times New Roman" panose="02020603050405020304" pitchFamily="18" charset="0"/>
            </a:endParaRPr>
          </a:p>
        </p:txBody>
      </p:sp>
      <p:sp>
        <p:nvSpPr>
          <p:cNvPr id="98" name="TextBox 97">
            <a:extLst>
              <a:ext uri="{FF2B5EF4-FFF2-40B4-BE49-F238E27FC236}">
                <a16:creationId xmlns:a16="http://schemas.microsoft.com/office/drawing/2014/main" id="{ACFA35CD-EAE3-421E-8C2E-557EE1EB7AAD}"/>
              </a:ext>
            </a:extLst>
          </p:cNvPr>
          <p:cNvSpPr txBox="1"/>
          <p:nvPr/>
        </p:nvSpPr>
        <p:spPr>
          <a:xfrm>
            <a:off x="4688667" y="1980359"/>
            <a:ext cx="1407334" cy="461665"/>
          </a:xfrm>
          <a:prstGeom prst="rect">
            <a:avLst/>
          </a:prstGeom>
          <a:noFill/>
        </p:spPr>
        <p:txBody>
          <a:bodyPr wrap="square">
            <a:spAutoFit/>
          </a:bodyPr>
          <a:lstStyle/>
          <a:p>
            <a:pPr marL="0" marR="0" algn="just" fontAlgn="base"/>
            <a:r>
              <a:rPr lang="en-US"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Weighted</a:t>
            </a:r>
          </a:p>
          <a:p>
            <a:pPr marL="0" marR="0" algn="just" fontAlgn="base"/>
            <a:r>
              <a:rPr lang="en-US"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scoring / 100***</a:t>
            </a:r>
            <a:endParaRPr lang="en-US" sz="1200" dirty="0">
              <a:effectLst/>
              <a:latin typeface="Times New Roman" panose="02020603050405020304" pitchFamily="18" charset="0"/>
              <a:ea typeface="Times New Roman" panose="02020603050405020304" pitchFamily="18" charset="0"/>
            </a:endParaRPr>
          </a:p>
        </p:txBody>
      </p:sp>
      <p:sp>
        <p:nvSpPr>
          <p:cNvPr id="99" name="TextBox 98">
            <a:extLst>
              <a:ext uri="{FF2B5EF4-FFF2-40B4-BE49-F238E27FC236}">
                <a16:creationId xmlns:a16="http://schemas.microsoft.com/office/drawing/2014/main" id="{D1802DAD-2F3F-4168-9410-7C2A09E06024}"/>
              </a:ext>
            </a:extLst>
          </p:cNvPr>
          <p:cNvSpPr txBox="1"/>
          <p:nvPr/>
        </p:nvSpPr>
        <p:spPr>
          <a:xfrm>
            <a:off x="2600787" y="2050886"/>
            <a:ext cx="1790062" cy="461665"/>
          </a:xfrm>
          <a:prstGeom prst="rect">
            <a:avLst/>
          </a:prstGeom>
          <a:noFill/>
        </p:spPr>
        <p:txBody>
          <a:bodyPr wrap="square">
            <a:spAutoFit/>
          </a:bodyPr>
          <a:lstStyle/>
          <a:p>
            <a:pPr marL="0" marR="0" algn="ctr" fontAlgn="base"/>
            <a:r>
              <a:rPr lang="en-US" sz="1200" kern="1200" dirty="0">
                <a:solidFill>
                  <a:srgbClr val="000000"/>
                </a:solidFill>
                <a:effectLst/>
                <a:latin typeface="Tahoma" panose="020B0604030504040204" pitchFamily="34" charset="0"/>
                <a:ea typeface="Times New Roman" panose="02020603050405020304" pitchFamily="18" charset="0"/>
              </a:rPr>
              <a:t>Functionality/ technical**</a:t>
            </a:r>
            <a:endParaRPr lang="en-US" sz="1200" dirty="0">
              <a:effectLst/>
              <a:latin typeface="Times New Roman" panose="02020603050405020304" pitchFamily="18" charset="0"/>
              <a:ea typeface="Times New Roman" panose="02020603050405020304" pitchFamily="18" charset="0"/>
            </a:endParaRPr>
          </a:p>
        </p:txBody>
      </p:sp>
      <p:sp>
        <p:nvSpPr>
          <p:cNvPr id="100" name="TextBox 99">
            <a:extLst>
              <a:ext uri="{FF2B5EF4-FFF2-40B4-BE49-F238E27FC236}">
                <a16:creationId xmlns:a16="http://schemas.microsoft.com/office/drawing/2014/main" id="{9DD8F350-91D3-4CBB-9140-9980B725DB6B}"/>
              </a:ext>
            </a:extLst>
          </p:cNvPr>
          <p:cNvSpPr txBox="1"/>
          <p:nvPr/>
        </p:nvSpPr>
        <p:spPr>
          <a:xfrm>
            <a:off x="2809879" y="2432964"/>
            <a:ext cx="1410011" cy="646331"/>
          </a:xfrm>
          <a:prstGeom prst="rect">
            <a:avLst/>
          </a:prstGeom>
          <a:noFill/>
        </p:spPr>
        <p:txBody>
          <a:bodyPr wrap="square">
            <a:spAutoFit/>
          </a:bodyPr>
          <a:lstStyle/>
          <a:p>
            <a:pPr marL="0" marR="0" algn="ctr" fontAlgn="base">
              <a:spcBef>
                <a:spcPts val="0"/>
              </a:spcBef>
              <a:spcAft>
                <a:spcPts val="0"/>
              </a:spcAft>
            </a:pPr>
            <a:r>
              <a:rPr lang="en-US"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60 </a:t>
            </a:r>
            <a:r>
              <a:rPr lang="en-US" sz="1200" b="1" kern="1200" dirty="0">
                <a:solidFill>
                  <a:srgbClr val="000000"/>
                </a:solidFill>
                <a:effectLst/>
                <a:latin typeface="Tahoma" panose="020B0604030504040204" pitchFamily="34" charset="0"/>
                <a:ea typeface="Times New Roman" panose="02020603050405020304" pitchFamily="18" charset="0"/>
              </a:rPr>
              <a:t>points</a:t>
            </a:r>
            <a:endParaRPr lang="en-US" sz="1200" dirty="0">
              <a:effectLst/>
              <a:latin typeface="Times New Roman" panose="02020603050405020304" pitchFamily="18" charset="0"/>
              <a:ea typeface="Times New Roman" panose="02020603050405020304" pitchFamily="18" charset="0"/>
            </a:endParaRPr>
          </a:p>
          <a:p>
            <a:pPr marL="0" marR="0" algn="ctr" fontAlgn="base">
              <a:spcBef>
                <a:spcPts val="0"/>
              </a:spcBef>
              <a:spcAft>
                <a:spcPts val="0"/>
              </a:spcAft>
            </a:pPr>
            <a:r>
              <a:rPr lang="en-US" sz="1200" kern="1200" dirty="0">
                <a:solidFill>
                  <a:srgbClr val="000000"/>
                </a:solidFill>
                <a:effectLst/>
                <a:latin typeface="Tahoma" panose="020B0604030504040204" pitchFamily="34" charset="0"/>
                <a:ea typeface="Times New Roman" panose="02020603050405020304" pitchFamily="18" charset="0"/>
              </a:rPr>
              <a:t>Minimum Threshold</a:t>
            </a:r>
            <a:endParaRPr lang="en-US" sz="1200" dirty="0">
              <a:effectLst/>
              <a:latin typeface="Times New Roman" panose="02020603050405020304" pitchFamily="18" charset="0"/>
              <a:ea typeface="Times New Roman" panose="02020603050405020304" pitchFamily="18" charset="0"/>
            </a:endParaRPr>
          </a:p>
        </p:txBody>
      </p:sp>
      <p:sp>
        <p:nvSpPr>
          <p:cNvPr id="101" name="TextBox 100">
            <a:extLst>
              <a:ext uri="{FF2B5EF4-FFF2-40B4-BE49-F238E27FC236}">
                <a16:creationId xmlns:a16="http://schemas.microsoft.com/office/drawing/2014/main" id="{CE557A1D-CEBD-49D6-9236-5A066DED93BB}"/>
              </a:ext>
            </a:extLst>
          </p:cNvPr>
          <p:cNvSpPr txBox="1"/>
          <p:nvPr/>
        </p:nvSpPr>
        <p:spPr>
          <a:xfrm>
            <a:off x="2782702" y="4812061"/>
            <a:ext cx="1737397" cy="1169551"/>
          </a:xfrm>
          <a:prstGeom prst="rect">
            <a:avLst/>
          </a:prstGeom>
          <a:noFill/>
        </p:spPr>
        <p:txBody>
          <a:bodyPr wrap="square">
            <a:spAutoFit/>
          </a:bodyPr>
          <a:lstStyle/>
          <a:p>
            <a:pPr marL="0" marR="0" algn="just" fontAlgn="base"/>
            <a:r>
              <a:rPr lang="en-US" sz="1400" kern="1200" dirty="0">
                <a:solidFill>
                  <a:srgbClr val="000000"/>
                </a:solidFill>
                <a:effectLst/>
                <a:latin typeface="Tahoma" panose="020B0604030504040204" pitchFamily="34" charset="0"/>
                <a:ea typeface="Times New Roman" panose="02020603050405020304" pitchFamily="18" charset="0"/>
              </a:rPr>
              <a:t>Technical / Functional criteria &amp; weightings must be stipulated in the tender document</a:t>
            </a:r>
            <a:endParaRPr lang="en-US" sz="1400" dirty="0">
              <a:effectLst/>
              <a:latin typeface="Times New Roman" panose="02020603050405020304" pitchFamily="18" charset="0"/>
              <a:ea typeface="Times New Roman" panose="02020603050405020304" pitchFamily="18" charset="0"/>
            </a:endParaRPr>
          </a:p>
        </p:txBody>
      </p:sp>
      <p:sp>
        <p:nvSpPr>
          <p:cNvPr id="102" name="TextBox 101">
            <a:extLst>
              <a:ext uri="{FF2B5EF4-FFF2-40B4-BE49-F238E27FC236}">
                <a16:creationId xmlns:a16="http://schemas.microsoft.com/office/drawing/2014/main" id="{70530604-DCED-4F71-B4E1-4E65F765DFF8}"/>
              </a:ext>
            </a:extLst>
          </p:cNvPr>
          <p:cNvSpPr txBox="1"/>
          <p:nvPr/>
        </p:nvSpPr>
        <p:spPr>
          <a:xfrm>
            <a:off x="207194" y="2276753"/>
            <a:ext cx="1264014" cy="646331"/>
          </a:xfrm>
          <a:prstGeom prst="rect">
            <a:avLst/>
          </a:prstGeom>
          <a:noFill/>
        </p:spPr>
        <p:txBody>
          <a:bodyPr wrap="square">
            <a:spAutoFit/>
          </a:bodyPr>
          <a:lstStyle/>
          <a:p>
            <a:pPr marL="0" marR="0" algn="just" fontAlgn="base"/>
            <a:r>
              <a:rPr lang="en-US" sz="1200" kern="1200" dirty="0">
                <a:solidFill>
                  <a:srgbClr val="000000"/>
                </a:solidFill>
                <a:effectLst/>
                <a:latin typeface="Tahoma" panose="020B0604030504040204" pitchFamily="34" charset="0"/>
                <a:ea typeface="Times New Roman" panose="02020603050405020304" pitchFamily="18" charset="0"/>
              </a:rPr>
              <a:t>Returnable documents/ schedules</a:t>
            </a:r>
            <a:endParaRPr lang="en-US" sz="1200" dirty="0">
              <a:effectLst/>
              <a:latin typeface="Times New Roman" panose="02020603050405020304" pitchFamily="18" charset="0"/>
              <a:ea typeface="Times New Roman" panose="02020603050405020304" pitchFamily="18" charset="0"/>
            </a:endParaRPr>
          </a:p>
        </p:txBody>
      </p:sp>
      <p:sp>
        <p:nvSpPr>
          <p:cNvPr id="103" name="TextBox 102">
            <a:extLst>
              <a:ext uri="{FF2B5EF4-FFF2-40B4-BE49-F238E27FC236}">
                <a16:creationId xmlns:a16="http://schemas.microsoft.com/office/drawing/2014/main" id="{18735A95-4719-4758-8CC0-9952AFB97DA0}"/>
              </a:ext>
            </a:extLst>
          </p:cNvPr>
          <p:cNvSpPr txBox="1"/>
          <p:nvPr/>
        </p:nvSpPr>
        <p:spPr>
          <a:xfrm>
            <a:off x="1796418" y="2304264"/>
            <a:ext cx="847828" cy="553998"/>
          </a:xfrm>
          <a:prstGeom prst="rect">
            <a:avLst/>
          </a:prstGeom>
          <a:noFill/>
        </p:spPr>
        <p:txBody>
          <a:bodyPr wrap="square">
            <a:spAutoFit/>
          </a:bodyPr>
          <a:lstStyle/>
          <a:p>
            <a:pPr marL="0" marR="0" algn="just" fontAlgn="base"/>
            <a:r>
              <a:rPr lang="en-US" sz="1000" kern="1200" dirty="0">
                <a:solidFill>
                  <a:srgbClr val="000000"/>
                </a:solidFill>
                <a:effectLst/>
                <a:latin typeface="Tahoma" panose="020B0604030504040204" pitchFamily="34" charset="0"/>
                <a:ea typeface="Times New Roman" panose="02020603050405020304" pitchFamily="18" charset="0"/>
              </a:rPr>
              <a:t>Pre-qualification</a:t>
            </a:r>
            <a:endParaRPr lang="en-US" sz="1000" dirty="0">
              <a:effectLst/>
              <a:latin typeface="Times New Roman" panose="02020603050405020304" pitchFamily="18" charset="0"/>
              <a:ea typeface="Times New Roman" panose="02020603050405020304" pitchFamily="18" charset="0"/>
            </a:endParaRPr>
          </a:p>
        </p:txBody>
      </p:sp>
      <p:sp>
        <p:nvSpPr>
          <p:cNvPr id="104" name="TextBox 103">
            <a:extLst>
              <a:ext uri="{FF2B5EF4-FFF2-40B4-BE49-F238E27FC236}">
                <a16:creationId xmlns:a16="http://schemas.microsoft.com/office/drawing/2014/main" id="{11CFDB6B-8741-4914-8BFD-CAAA60D4DC62}"/>
              </a:ext>
            </a:extLst>
          </p:cNvPr>
          <p:cNvSpPr txBox="1"/>
          <p:nvPr/>
        </p:nvSpPr>
        <p:spPr>
          <a:xfrm>
            <a:off x="1543201" y="1926144"/>
            <a:ext cx="1737397" cy="400110"/>
          </a:xfrm>
          <a:prstGeom prst="rect">
            <a:avLst/>
          </a:prstGeom>
          <a:noFill/>
        </p:spPr>
        <p:txBody>
          <a:bodyPr wrap="square">
            <a:spAutoFit/>
          </a:bodyPr>
          <a:lstStyle/>
          <a:p>
            <a:pPr marL="0" marR="0" algn="just" fontAlgn="base"/>
            <a:r>
              <a:rPr lang="en-US" sz="1000" kern="1200" dirty="0">
                <a:solidFill>
                  <a:srgbClr val="000000"/>
                </a:solidFill>
                <a:effectLst/>
                <a:latin typeface="Tahoma" panose="020B0604030504040204" pitchFamily="34" charset="0"/>
                <a:ea typeface="Times New Roman" panose="02020603050405020304" pitchFamily="18" charset="0"/>
              </a:rPr>
              <a:t>Substantive </a:t>
            </a:r>
          </a:p>
          <a:p>
            <a:pPr marL="0" marR="0" algn="just" fontAlgn="base"/>
            <a:r>
              <a:rPr lang="en-US" sz="1000" kern="1200" dirty="0">
                <a:solidFill>
                  <a:srgbClr val="000000"/>
                </a:solidFill>
                <a:effectLst/>
                <a:latin typeface="Tahoma" panose="020B0604030504040204" pitchFamily="34" charset="0"/>
                <a:ea typeface="Times New Roman" panose="02020603050405020304" pitchFamily="18" charset="0"/>
              </a:rPr>
              <a:t>responsiveness</a:t>
            </a:r>
            <a:endParaRPr lang="en-US" sz="1000" dirty="0">
              <a:effectLst/>
              <a:latin typeface="Times New Roman" panose="02020603050405020304" pitchFamily="18" charset="0"/>
              <a:ea typeface="Times New Roman" panose="02020603050405020304" pitchFamily="18" charset="0"/>
            </a:endParaRPr>
          </a:p>
        </p:txBody>
      </p:sp>
      <p:sp>
        <p:nvSpPr>
          <p:cNvPr id="105" name="TextBox 104">
            <a:extLst>
              <a:ext uri="{FF2B5EF4-FFF2-40B4-BE49-F238E27FC236}">
                <a16:creationId xmlns:a16="http://schemas.microsoft.com/office/drawing/2014/main" id="{965D0652-73C5-4806-9D8D-8BCCA33D7E5F}"/>
              </a:ext>
            </a:extLst>
          </p:cNvPr>
          <p:cNvSpPr txBox="1"/>
          <p:nvPr/>
        </p:nvSpPr>
        <p:spPr>
          <a:xfrm>
            <a:off x="54800" y="3475782"/>
            <a:ext cx="2031610" cy="707886"/>
          </a:xfrm>
          <a:prstGeom prst="rect">
            <a:avLst/>
          </a:prstGeom>
          <a:noFill/>
        </p:spPr>
        <p:txBody>
          <a:bodyPr wrap="square">
            <a:spAutoFit/>
          </a:bodyPr>
          <a:lstStyle/>
          <a:p>
            <a:pPr marL="0" marR="0" algn="ctr" fontAlgn="base">
              <a:spcBef>
                <a:spcPts val="0"/>
              </a:spcBef>
              <a:spcAft>
                <a:spcPts val="0"/>
              </a:spcAft>
            </a:pPr>
            <a:r>
              <a:rPr lang="en-ZA" sz="1000" kern="1200" dirty="0">
                <a:solidFill>
                  <a:srgbClr val="000000"/>
                </a:solidFill>
                <a:effectLst/>
                <a:latin typeface="Tahoma" panose="020B0604030504040204" pitchFamily="34" charset="0"/>
                <a:ea typeface="Times New Roman" panose="02020603050405020304" pitchFamily="18" charset="0"/>
              </a:rPr>
              <a:t>Step 2: Preferential Procurement prequalification </a:t>
            </a:r>
            <a:r>
              <a:rPr lang="en-ZA" sz="1000" kern="1200" dirty="0" err="1">
                <a:solidFill>
                  <a:srgbClr val="000000"/>
                </a:solidFill>
                <a:effectLst/>
                <a:latin typeface="Tahoma" panose="020B0604030504040204" pitchFamily="34" charset="0"/>
                <a:ea typeface="Times New Roman" panose="02020603050405020304" pitchFamily="18" charset="0"/>
              </a:rPr>
              <a:t>criteri</a:t>
            </a:r>
            <a:r>
              <a:rPr lang="en-US" sz="1000" kern="1200" dirty="0">
                <a:solidFill>
                  <a:srgbClr val="000000"/>
                </a:solidFill>
                <a:effectLst/>
                <a:latin typeface="Tahoma" panose="020B0604030504040204" pitchFamily="34" charset="0"/>
                <a:ea typeface="Times New Roman" panose="02020603050405020304" pitchFamily="18" charset="0"/>
              </a:rPr>
              <a:t>a that only one or more of the following may participate:</a:t>
            </a:r>
            <a:endParaRPr lang="en-US"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9998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072B0-6E27-8090-89DA-222DB4546C33}"/>
              </a:ext>
            </a:extLst>
          </p:cNvPr>
          <p:cNvSpPr>
            <a:spLocks noGrp="1"/>
          </p:cNvSpPr>
          <p:nvPr>
            <p:ph type="title"/>
          </p:nvPr>
        </p:nvSpPr>
        <p:spPr>
          <a:xfrm>
            <a:off x="363140" y="372327"/>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FF59D387-E984-724B-9188-4323E385D2AE}"/>
              </a:ext>
            </a:extLst>
          </p:cNvPr>
          <p:cNvSpPr>
            <a:spLocks noGrp="1"/>
          </p:cNvSpPr>
          <p:nvPr>
            <p:ph type="subTitle" idx="1"/>
          </p:nvPr>
        </p:nvSpPr>
        <p:spPr>
          <a:xfrm>
            <a:off x="543981" y="1584660"/>
            <a:ext cx="10822684" cy="5273340"/>
          </a:xfrm>
        </p:spPr>
        <p:txBody>
          <a:bodyPr/>
          <a:lstStyle/>
          <a:p>
            <a:pPr marL="0" marR="0" lvl="0" indent="0" algn="l" defTabSz="457200" rtl="0" eaLnBrk="1" fontAlgn="auto" latinLnBrk="0" hangingPunct="1">
              <a:lnSpc>
                <a:spcPct val="100000"/>
              </a:lnSpc>
              <a:spcBef>
                <a:spcPts val="0"/>
              </a:spcBef>
              <a:spcAft>
                <a:spcPts val="900"/>
              </a:spcAft>
              <a:buClrTx/>
              <a:buSzTx/>
              <a:buFontTx/>
              <a:buNone/>
              <a:tabLst/>
              <a:defRPr/>
            </a:pPr>
            <a:r>
              <a:rPr kumimoji="0" lang="en-ZA" sz="2000" b="1" i="0" u="none" strike="noStrike" kern="1200" cap="none" spc="0" normalizeH="0" baseline="0" noProof="0" dirty="0">
                <a:ln>
                  <a:noFill/>
                </a:ln>
                <a:solidFill>
                  <a:prstClr val="black"/>
                </a:solidFill>
                <a:effectLst/>
                <a:uLnTx/>
                <a:uFillTx/>
                <a:latin typeface="Georgia" pitchFamily="18" charset="0"/>
                <a:ea typeface="+mn-ea"/>
                <a:cs typeface="+mn-cs"/>
              </a:rPr>
              <a:t>Step One: Administrative responsiveness</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ZA" sz="1800" b="0" i="0" u="none" strike="noStrike" kern="1200" cap="none" spc="0" normalizeH="0" baseline="0" noProof="0" dirty="0">
                <a:ln>
                  <a:noFill/>
                </a:ln>
                <a:solidFill>
                  <a:prstClr val="black"/>
                </a:solidFill>
                <a:effectLst/>
                <a:uLnTx/>
                <a:uFillTx/>
                <a:latin typeface="Georgia" pitchFamily="18" charset="0"/>
                <a:ea typeface="+mn-ea"/>
                <a:cs typeface="+mn-cs"/>
              </a:rPr>
              <a:t>Whether the bid has been lodged on time.</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Georgia" pitchFamily="18" charset="0"/>
                <a:ea typeface="+mn-ea"/>
                <a:cs typeface="+mn-cs"/>
              </a:rPr>
              <a:t>Whether all Returnable Documents and/or schedules were completed and returned by the closing date and time</a:t>
            </a:r>
            <a:r>
              <a:rPr kumimoji="0" lang="en-ZA" sz="1800" b="0" i="0" u="none" strike="noStrike" kern="1200" cap="none" spc="0" normalizeH="0" baseline="0" noProof="0" dirty="0">
                <a:ln>
                  <a:noFill/>
                </a:ln>
                <a:solidFill>
                  <a:prstClr val="black"/>
                </a:solidFill>
                <a:effectLst/>
                <a:uLnTx/>
                <a:uFillTx/>
                <a:latin typeface="Georgia" pitchFamily="18" charset="0"/>
                <a:ea typeface="+mn-ea"/>
                <a:cs typeface="+mn-cs"/>
              </a:rPr>
              <a:t>.</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Georgia" pitchFamily="18" charset="0"/>
                <a:ea typeface="+mn-ea"/>
                <a:cs typeface="+mn-cs"/>
              </a:rPr>
              <a:t>Verify the validity of all Returnable Documents.</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GB" sz="1800" b="0" i="0" u="none" strike="noStrike" kern="1200" cap="none" spc="0" normalizeH="0" baseline="0" noProof="0" dirty="0">
                <a:ln>
                  <a:noFill/>
                </a:ln>
                <a:solidFill>
                  <a:prstClr val="black"/>
                </a:solidFill>
                <a:effectLst/>
                <a:uLnTx/>
                <a:uFillTx/>
                <a:latin typeface="Georgia" pitchFamily="18" charset="0"/>
                <a:ea typeface="+mn-ea"/>
                <a:cs typeface="+mn-cs"/>
              </a:rPr>
              <a:t>It is very important for bidders to submit documents which are signed and filled in correctly.</a:t>
            </a:r>
          </a:p>
          <a:p>
            <a:pPr marL="0" marR="0" lvl="0" indent="0" algn="l" defTabSz="457200" rtl="0" eaLnBrk="1" fontAlgn="auto" latinLnBrk="0" hangingPunct="1">
              <a:lnSpc>
                <a:spcPct val="100000"/>
              </a:lnSpc>
              <a:spcBef>
                <a:spcPts val="0"/>
              </a:spcBef>
              <a:spcAft>
                <a:spcPts val="90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Georgia" pitchFamily="18" charset="0"/>
              <a:ea typeface="+mn-ea"/>
              <a:cs typeface="+mn-cs"/>
            </a:endParaRPr>
          </a:p>
          <a:p>
            <a:endParaRPr lang="en-US" dirty="0"/>
          </a:p>
        </p:txBody>
      </p:sp>
    </p:spTree>
    <p:extLst>
      <p:ext uri="{BB962C8B-B14F-4D97-AF65-F5344CB8AC3E}">
        <p14:creationId xmlns:p14="http://schemas.microsoft.com/office/powerpoint/2010/main" val="2275164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C7607-BAC7-4DB2-8BE7-B6D50BC17645}"/>
              </a:ext>
            </a:extLst>
          </p:cNvPr>
          <p:cNvSpPr>
            <a:spLocks noGrp="1"/>
          </p:cNvSpPr>
          <p:nvPr>
            <p:ph type="title"/>
          </p:nvPr>
        </p:nvSpPr>
        <p:spPr>
          <a:xfrm>
            <a:off x="641436" y="1061440"/>
            <a:ext cx="10822684" cy="523220"/>
          </a:xfrm>
        </p:spPr>
        <p:txBody>
          <a:bodyPr/>
          <a:lstStyle/>
          <a:p>
            <a:r>
              <a:rPr kumimoji="0" lang="en-ZA" sz="2800" b="1" i="0" u="none" strike="noStrike" kern="1200" cap="none" spc="0" normalizeH="0" baseline="0" noProof="0" dirty="0">
                <a:ln>
                  <a:noFill/>
                </a:ln>
                <a:solidFill>
                  <a:srgbClr val="000000">
                    <a:lumMod val="50000"/>
                    <a:lumOff val="50000"/>
                  </a:srgbClr>
                </a:solidFill>
                <a:effectLst/>
                <a:uLnTx/>
                <a:uFillTx/>
                <a:latin typeface="Tahoma"/>
                <a:ea typeface="+mj-ea"/>
                <a:cs typeface="+mj-cs"/>
              </a:rPr>
              <a:t>Evaluation Methodology</a:t>
            </a:r>
            <a:endParaRPr lang="en-US" dirty="0"/>
          </a:p>
        </p:txBody>
      </p:sp>
      <p:sp>
        <p:nvSpPr>
          <p:cNvPr id="3" name="Subtitle 2">
            <a:extLst>
              <a:ext uri="{FF2B5EF4-FFF2-40B4-BE49-F238E27FC236}">
                <a16:creationId xmlns:a16="http://schemas.microsoft.com/office/drawing/2014/main" id="{AF04093E-9B43-48D9-A0AC-0125FF49F4E2}"/>
              </a:ext>
            </a:extLst>
          </p:cNvPr>
          <p:cNvSpPr>
            <a:spLocks noGrp="1"/>
          </p:cNvSpPr>
          <p:nvPr>
            <p:ph type="subTitle" idx="1"/>
          </p:nvPr>
        </p:nvSpPr>
        <p:spPr>
          <a:xfrm>
            <a:off x="641436" y="2112087"/>
            <a:ext cx="10822684" cy="4232442"/>
          </a:xfrm>
        </p:spPr>
        <p:txBody>
          <a:bodyPr/>
          <a:lstStyle/>
          <a:p>
            <a:pPr marL="0" marR="0" lvl="0" indent="0" algn="l" defTabSz="457200" rtl="0" eaLnBrk="1" fontAlgn="auto" latinLnBrk="0" hangingPunct="1">
              <a:lnSpc>
                <a:spcPct val="100000"/>
              </a:lnSpc>
              <a:spcBef>
                <a:spcPts val="0"/>
              </a:spcBef>
              <a:spcAft>
                <a:spcPts val="900"/>
              </a:spcAft>
              <a:buClrTx/>
              <a:buSzTx/>
              <a:buFontTx/>
              <a:buNone/>
              <a:tabLst/>
              <a:defRPr/>
            </a:pPr>
            <a:r>
              <a:rPr kumimoji="0" lang="en-ZA" sz="2400" b="1" i="0" u="none" strike="noStrike" kern="1200" cap="none" spc="0" normalizeH="0" baseline="0" noProof="0" dirty="0">
                <a:ln>
                  <a:noFill/>
                </a:ln>
                <a:solidFill>
                  <a:prstClr val="black"/>
                </a:solidFill>
                <a:effectLst/>
                <a:uLnTx/>
                <a:uFillTx/>
                <a:latin typeface="Georgia" pitchFamily="18" charset="0"/>
                <a:ea typeface="+mn-ea"/>
                <a:cs typeface="+mn-cs"/>
              </a:rPr>
              <a:t>Step Two: Substantive responsiveness</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GB" sz="2000" b="0" i="0" u="none" strike="noStrike" kern="1200" cap="none" spc="0" normalizeH="0" baseline="0" noProof="0" dirty="0">
                <a:ln>
                  <a:noFill/>
                </a:ln>
                <a:solidFill>
                  <a:prstClr val="black"/>
                </a:solidFill>
                <a:effectLst/>
                <a:uLnTx/>
                <a:uFillTx/>
                <a:latin typeface="Georgia" pitchFamily="18" charset="0"/>
                <a:ea typeface="+mn-ea"/>
                <a:cs typeface="+mn-cs"/>
              </a:rPr>
              <a:t>Whether any general pre-qualification criteria set by Transnet, have been met. i.e., Compliance to the eligibility criteria – </a:t>
            </a:r>
            <a:r>
              <a:rPr lang="en-US" dirty="0">
                <a:solidFill>
                  <a:prstClr val="black"/>
                </a:solidFill>
                <a:latin typeface="Georgia" pitchFamily="18" charset="0"/>
                <a:ea typeface="+mn-ea"/>
                <a:cs typeface="+mn-cs"/>
              </a:rPr>
              <a:t>compulsory briefing </a:t>
            </a:r>
            <a:r>
              <a:rPr kumimoji="0" lang="en-GB" sz="2000" b="0" i="0" u="none" strike="noStrike" kern="1200" cap="none" spc="0" normalizeH="0" baseline="0" noProof="0" dirty="0">
                <a:ln>
                  <a:noFill/>
                </a:ln>
                <a:solidFill>
                  <a:prstClr val="black"/>
                </a:solidFill>
                <a:effectLst/>
                <a:uLnTx/>
                <a:uFillTx/>
                <a:latin typeface="Georgia" pitchFamily="18" charset="0"/>
                <a:ea typeface="+mn-ea"/>
                <a:cs typeface="+mn-cs"/>
              </a:rPr>
              <a:t>.</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GB" sz="2000" b="0" i="0" u="none" strike="noStrike" kern="1200" cap="none" spc="0" normalizeH="0" baseline="0" noProof="0" dirty="0">
                <a:ln>
                  <a:noFill/>
                </a:ln>
                <a:solidFill>
                  <a:prstClr val="black"/>
                </a:solidFill>
                <a:effectLst/>
                <a:uLnTx/>
                <a:uFillTx/>
                <a:latin typeface="Georgia" pitchFamily="18" charset="0"/>
                <a:ea typeface="+mn-ea"/>
                <a:cs typeface="+mn-cs"/>
              </a:rPr>
              <a:t>Whether the Bid contains a Financial offer. </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kumimoji="0" lang="en-GB" sz="2000" b="0" i="0" u="none" strike="noStrike" kern="1200" cap="none" spc="0" normalizeH="0" baseline="0" noProof="0" dirty="0">
                <a:ln>
                  <a:noFill/>
                </a:ln>
                <a:solidFill>
                  <a:prstClr val="black"/>
                </a:solidFill>
                <a:effectLst/>
                <a:uLnTx/>
                <a:uFillTx/>
                <a:latin typeface="Georgia" pitchFamily="18" charset="0"/>
                <a:ea typeface="+mn-ea"/>
                <a:cs typeface="+mn-cs"/>
              </a:rPr>
              <a:t>Whether the Bid materially complies with the scope and/or specification given</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lang="en-US" dirty="0">
                <a:solidFill>
                  <a:prstClr val="black"/>
                </a:solidFill>
                <a:latin typeface="Georgia" pitchFamily="18" charset="0"/>
                <a:ea typeface="+mn-ea"/>
                <a:cs typeface="+mn-cs"/>
              </a:rPr>
              <a:t>Whether the compulsory briefing session was attended</a:t>
            </a:r>
          </a:p>
          <a:p>
            <a:pPr marL="342900" marR="0" lvl="0" indent="-342900" algn="l" defTabSz="457200" rtl="0" eaLnBrk="1" fontAlgn="auto" latinLnBrk="0" hangingPunct="1">
              <a:lnSpc>
                <a:spcPct val="100000"/>
              </a:lnSpc>
              <a:spcBef>
                <a:spcPts val="0"/>
              </a:spcBef>
              <a:spcAft>
                <a:spcPts val="900"/>
              </a:spcAft>
              <a:buClrTx/>
              <a:buSzTx/>
              <a:buFont typeface="Arial" pitchFamily="34" charset="0"/>
              <a:buChar char="•"/>
              <a:tabLst/>
              <a:defRPr/>
            </a:pPr>
            <a:r>
              <a:rPr lang="en-US" dirty="0">
                <a:solidFill>
                  <a:prstClr val="black"/>
                </a:solidFill>
                <a:latin typeface="Georgia" pitchFamily="18" charset="0"/>
                <a:ea typeface="+mn-ea"/>
                <a:cs typeface="+mn-cs"/>
              </a:rPr>
              <a:t>Whether the Proof/Confirmation of 8 CE or higher Class of Work registration with CIDB) was submitted.</a:t>
            </a:r>
          </a:p>
          <a:p>
            <a:endParaRPr lang="en-US" dirty="0"/>
          </a:p>
        </p:txBody>
      </p:sp>
    </p:spTree>
    <p:extLst>
      <p:ext uri="{BB962C8B-B14F-4D97-AF65-F5344CB8AC3E}">
        <p14:creationId xmlns:p14="http://schemas.microsoft.com/office/powerpoint/2010/main" val="32704887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EMPLATE MASTER">
  <a:themeElements>
    <a:clrScheme name="Transnet colours">
      <a:dk1>
        <a:srgbClr val="000000"/>
      </a:dk1>
      <a:lt1>
        <a:srgbClr val="FFFFFF"/>
      </a:lt1>
      <a:dk2>
        <a:srgbClr val="69614E"/>
      </a:dk2>
      <a:lt2>
        <a:srgbClr val="C2BBAD"/>
      </a:lt2>
      <a:accent1>
        <a:srgbClr val="D32E12"/>
      </a:accent1>
      <a:accent2>
        <a:srgbClr val="7DBA00"/>
      </a:accent2>
      <a:accent3>
        <a:srgbClr val="66594D"/>
      </a:accent3>
      <a:accent4>
        <a:srgbClr val="8C934D"/>
      </a:accent4>
      <a:accent5>
        <a:srgbClr val="7D8F28"/>
      </a:accent5>
      <a:accent6>
        <a:srgbClr val="5C788F"/>
      </a:accent6>
      <a:hlink>
        <a:srgbClr val="87ADB0"/>
      </a:hlink>
      <a:folHlink>
        <a:srgbClr val="E9970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rgbClr val="E63C2B"/>
          </a:solidFill>
        </a:ln>
      </a:spPr>
      <a:bodyPr wrap="square" lIns="36000" tIns="36000" rIns="36000" bIns="36000" rtlCol="0" anchor="ctr"/>
      <a:lstStyle>
        <a:defPPr algn="ctr">
          <a:lnSpc>
            <a:spcPct val="110000"/>
          </a:lnSpc>
          <a:spcBef>
            <a:spcPts val="92"/>
          </a:spcBef>
          <a:spcAft>
            <a:spcPts val="92"/>
          </a:spcAft>
          <a:defRPr sz="923"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4419</TotalTime>
  <Words>1471</Words>
  <Application>Microsoft Office PowerPoint</Application>
  <PresentationFormat>Widescreen</PresentationFormat>
  <Paragraphs>183</Paragraphs>
  <Slides>16</Slides>
  <Notes>1</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31" baseType="lpstr">
      <vt:lpstr>Apex New Bold</vt:lpstr>
      <vt:lpstr>Apex New Book</vt:lpstr>
      <vt:lpstr>Apex New Medium</vt:lpstr>
      <vt:lpstr>Apex New Medium Italic</vt:lpstr>
      <vt:lpstr>ApexSans-Bold</vt:lpstr>
      <vt:lpstr>ApexSans-Book</vt:lpstr>
      <vt:lpstr>Arial</vt:lpstr>
      <vt:lpstr>Calibri</vt:lpstr>
      <vt:lpstr>Georgia</vt:lpstr>
      <vt:lpstr>Tahoma</vt:lpstr>
      <vt:lpstr>Tahoma Regular</vt:lpstr>
      <vt:lpstr>Times New Roman</vt:lpstr>
      <vt:lpstr>Wingdings</vt:lpstr>
      <vt:lpstr>1_TEMPLATE MASTER</vt:lpstr>
      <vt:lpstr>think-cell Slide</vt:lpstr>
      <vt:lpstr>PowerPoint Presentation</vt:lpstr>
      <vt:lpstr>AGENDA</vt:lpstr>
      <vt:lpstr>Works information</vt:lpstr>
      <vt:lpstr>SESSION RULES OF ENGAGEMENT (2/2)</vt:lpstr>
      <vt:lpstr>TENDER PROCESS: CONTENTS OF THE RFP </vt:lpstr>
      <vt:lpstr>PowerPoint Presentation</vt:lpstr>
      <vt:lpstr>EVALUATION METHODOLOGY</vt:lpstr>
      <vt:lpstr>Evaluation Methodology</vt:lpstr>
      <vt:lpstr>Evaluation Methodology</vt:lpstr>
      <vt:lpstr>Evaluation Methodology</vt:lpstr>
      <vt:lpstr>EVALUATION METHODOLOGY</vt:lpstr>
      <vt:lpstr>EVALUATION METHODOLOGY</vt:lpstr>
      <vt:lpstr>EVALUATION METHODOLOGY</vt:lpstr>
      <vt:lpstr>EVALUATION METHODOLOGY</vt:lpstr>
      <vt:lpstr>NEC ECC APPLICABLE CLAUSES </vt:lpstr>
      <vt:lpstr>CLOSING DATE AND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Kagiso Lande   Transnet Port Terminals   Durban</dc:creator>
  <cp:lastModifiedBy>Nontando Mnguni   Transnet Port Terminals   Durban</cp:lastModifiedBy>
  <cp:revision>12</cp:revision>
  <dcterms:created xsi:type="dcterms:W3CDTF">2024-08-21T06:37:13Z</dcterms:created>
  <dcterms:modified xsi:type="dcterms:W3CDTF">2025-03-11T06:28:54Z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8cf86ee-526f-4536-9daf-d1ee8064d50e_Enabled">
    <vt:lpwstr>true</vt:lpwstr>
  </property>
  <property fmtid="{D5CDD505-2E9C-101B-9397-08002B2CF9AE}" pid="3" name="MSIP_Label_58cf86ee-526f-4536-9daf-d1ee8064d50e_SetDate">
    <vt:lpwstr>2025-03-11T06:28:53Z</vt:lpwstr>
  </property>
  <property fmtid="{D5CDD505-2E9C-101B-9397-08002B2CF9AE}" pid="4" name="MSIP_Label_58cf86ee-526f-4536-9daf-d1ee8064d50e_Method">
    <vt:lpwstr>Standard</vt:lpwstr>
  </property>
  <property fmtid="{D5CDD505-2E9C-101B-9397-08002B2CF9AE}" pid="5" name="MSIP_Label_58cf86ee-526f-4536-9daf-d1ee8064d50e_Name">
    <vt:lpwstr>Internal Only Information</vt:lpwstr>
  </property>
  <property fmtid="{D5CDD505-2E9C-101B-9397-08002B2CF9AE}" pid="6" name="MSIP_Label_58cf86ee-526f-4536-9daf-d1ee8064d50e_SiteId">
    <vt:lpwstr>a1a39996-f913-4016-a58a-361c60dec580</vt:lpwstr>
  </property>
  <property fmtid="{D5CDD505-2E9C-101B-9397-08002B2CF9AE}" pid="7" name="MSIP_Label_58cf86ee-526f-4536-9daf-d1ee8064d50e_ActionId">
    <vt:lpwstr>e1eda7b9-f1e6-4ac2-8199-8ab48cc3ce61</vt:lpwstr>
  </property>
  <property fmtid="{D5CDD505-2E9C-101B-9397-08002B2CF9AE}" pid="8" name="MSIP_Label_58cf86ee-526f-4536-9daf-d1ee8064d50e_ContentBits">
    <vt:lpwstr>0</vt:lpwstr>
  </property>
  <property fmtid="{D5CDD505-2E9C-101B-9397-08002B2CF9AE}" pid="9" name="MSIP_Label_58cf86ee-526f-4536-9daf-d1ee8064d50e_Tag">
    <vt:lpwstr>10, 3, 0, 1</vt:lpwstr>
  </property>
</Properties>
</file>