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3.xml" ContentType="application/vnd.openxmlformats-officedocument.them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heme/theme4.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52" r:id="rId5"/>
    <p:sldMasterId id="2147483658" r:id="rId6"/>
  </p:sldMasterIdLst>
  <p:notesMasterIdLst>
    <p:notesMasterId r:id="rId16"/>
  </p:notesMasterIdLst>
  <p:sldIdLst>
    <p:sldId id="295" r:id="rId7"/>
    <p:sldId id="279" r:id="rId8"/>
    <p:sldId id="1794" r:id="rId9"/>
    <p:sldId id="1792" r:id="rId10"/>
    <p:sldId id="1793" r:id="rId11"/>
    <p:sldId id="1797" r:id="rId12"/>
    <p:sldId id="1806" r:id="rId13"/>
    <p:sldId id="1798" r:id="rId14"/>
    <p:sldId id="1775" r:id="rId15"/>
  </p:sldIdLst>
  <p:sldSz cx="12192000" cy="6858000"/>
  <p:notesSz cx="6858000" cy="9144000"/>
  <p:custDataLst>
    <p:tags r:id="rId1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BB4004C-EA86-176F-B3D2-BEBA069F5769}" name="Stefanie Mpiyakhe" initials="SM" userId="S::stef@bravegroup.co.za::5232a352-55aa-490d-a92f-c050863fe62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ADC3C3"/>
    <a:srgbClr val="CDB6AA"/>
    <a:srgbClr val="ACC3C3"/>
    <a:srgbClr val="E4BC7F"/>
    <a:srgbClr val="C2C382"/>
    <a:srgbClr val="CA9987"/>
    <a:srgbClr val="B49180"/>
    <a:srgbClr val="82A5A5"/>
    <a:srgbClr val="D69B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6CA4EB-14E7-4FAC-AC99-E8E24B8D0264}" v="72" dt="2026-08-17T05:45:35.5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95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slide" Target="slides/slide9.xml"/><Relationship Id="rId23" Type="http://schemas.microsoft.com/office/2018/10/relationships/authors" Target="authors.xml"/><Relationship Id="rId10" Type="http://schemas.openxmlformats.org/officeDocument/2006/relationships/slide" Target="slides/slide4.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FE79EC-29B1-4A54-B46B-ADFA5C0A41D5}" type="datetimeFigureOut">
              <a:rPr lang="en-ZA" smtClean="0"/>
              <a:t>2026/08/17</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ZA"/>
              <a:t>Edit Master text styles</a:t>
            </a:r>
          </a:p>
          <a:p>
            <a:pPr lvl="1"/>
            <a:r>
              <a:rPr lang="en-ZA"/>
              <a:t>Second level</a:t>
            </a:r>
          </a:p>
          <a:p>
            <a:pPr lvl="2"/>
            <a:r>
              <a:rPr lang="en-ZA"/>
              <a:t>Third level</a:t>
            </a:r>
          </a:p>
          <a:p>
            <a:pPr lvl="3"/>
            <a:r>
              <a:rPr lang="en-ZA"/>
              <a:t>Fourth level</a:t>
            </a:r>
          </a:p>
          <a:p>
            <a:pPr lvl="4"/>
            <a:r>
              <a:rPr lang="en-ZA"/>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CA291F-663B-47B1-87DD-51E5B01DA0AE}" type="slidenum">
              <a:rPr lang="en-ZA" smtClean="0"/>
              <a:t>‹#›</a:t>
            </a:fld>
            <a:endParaRPr lang="en-ZA"/>
          </a:p>
        </p:txBody>
      </p:sp>
    </p:spTree>
    <p:extLst>
      <p:ext uri="{BB962C8B-B14F-4D97-AF65-F5344CB8AC3E}">
        <p14:creationId xmlns:p14="http://schemas.microsoft.com/office/powerpoint/2010/main" val="23856458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41CA291F-663B-47B1-87DD-51E5B01DA0AE}" type="slidenum">
              <a:rPr lang="en-ZA" smtClean="0"/>
              <a:t>5</a:t>
            </a:fld>
            <a:endParaRPr lang="en-ZA"/>
          </a:p>
        </p:txBody>
      </p:sp>
    </p:spTree>
    <p:extLst>
      <p:ext uri="{BB962C8B-B14F-4D97-AF65-F5344CB8AC3E}">
        <p14:creationId xmlns:p14="http://schemas.microsoft.com/office/powerpoint/2010/main" val="16289150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slideMaster" Target="../slideMasters/slideMaster1.xml"/><Relationship Id="rId7" Type="http://schemas.openxmlformats.org/officeDocument/2006/relationships/image" Target="../media/image1.emf"/><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oleObject" Target="../embeddings/oleObject2.bin"/><Relationship Id="rId5" Type="http://schemas.openxmlformats.org/officeDocument/2006/relationships/image" Target="../media/image5.emf"/><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slideMaster" Target="../slideMasters/slideMaster1.xml"/><Relationship Id="rId7" Type="http://schemas.openxmlformats.org/officeDocument/2006/relationships/image" Target="../media/image1.emf"/><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oleObject" Target="../embeddings/oleObject2.bin"/><Relationship Id="rId5" Type="http://schemas.openxmlformats.org/officeDocument/2006/relationships/image" Target="../media/image5.emf"/><Relationship Id="rId4" Type="http://schemas.openxmlformats.org/officeDocument/2006/relationships/image" Target="../media/image4.jpeg"/></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6.emf"/><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5.emf"/><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6.emf"/><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5.emf"/><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5.xml"/><Relationship Id="rId1" Type="http://schemas.openxmlformats.org/officeDocument/2006/relationships/tags" Target="../tags/tag24.xml"/><Relationship Id="rId5" Type="http://schemas.openxmlformats.org/officeDocument/2006/relationships/image" Target="../media/image1.emf"/><Relationship Id="rId4" Type="http://schemas.openxmlformats.org/officeDocument/2006/relationships/oleObject" Target="../embeddings/oleObject5.bin"/></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607F45E-2B15-7373-829E-FA06F90D6D96}"/>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3" y="4118011"/>
            <a:ext cx="12191990" cy="2464127"/>
          </a:xfrm>
          <a:prstGeom prst="rect">
            <a:avLst/>
          </a:prstGeom>
        </p:spPr>
      </p:pic>
      <p:pic>
        <p:nvPicPr>
          <p:cNvPr id="105" name="Picture 104">
            <a:extLst>
              <a:ext uri="{FF2B5EF4-FFF2-40B4-BE49-F238E27FC236}">
                <a16:creationId xmlns:a16="http://schemas.microsoft.com/office/drawing/2014/main" id="{8BE0A2D5-4897-AEFE-6F06-B6A2F82DFA4A}"/>
              </a:ext>
            </a:extLst>
          </p:cNvPr>
          <p:cNvPicPr>
            <a:picLocks noChangeAspect="1"/>
          </p:cNvPicPr>
          <p:nvPr userDrawn="1"/>
        </p:nvPicPr>
        <p:blipFill>
          <a:blip r:embed="rId5"/>
          <a:stretch>
            <a:fillRect/>
          </a:stretch>
        </p:blipFill>
        <p:spPr>
          <a:xfrm>
            <a:off x="485443" y="2396081"/>
            <a:ext cx="3937000" cy="3568700"/>
          </a:xfrm>
          <a:prstGeom prst="rect">
            <a:avLst/>
          </a:prstGeom>
        </p:spPr>
      </p:pic>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7" name="Object 6"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4440238" y="1404737"/>
            <a:ext cx="7295501" cy="676275"/>
          </a:xfrm>
          <a:prstGeom prst="rect">
            <a:avLst/>
          </a:prstGeom>
        </p:spPr>
        <p:txBody>
          <a:bodyPr anchor="b">
            <a:normAutofit/>
          </a:bodyPr>
          <a:lstStyle>
            <a:lvl1pPr algn="r">
              <a:defRPr sz="2800">
                <a:solidFill>
                  <a:schemeClr val="bg1"/>
                </a:solidFill>
                <a:latin typeface="+mj-lt"/>
                <a:cs typeface="Arial" panose="020B0604020202020204" pitchFamily="34" charset="0"/>
              </a:defRPr>
            </a:lvl1pPr>
          </a:lstStyle>
          <a:p>
            <a:r>
              <a:rPr lang="en-US" noProof="0"/>
              <a:t>Title of presentation</a:t>
            </a:r>
            <a:endParaRPr lang="en-ZA" noProof="0"/>
          </a:p>
        </p:txBody>
      </p:sp>
      <p:sp>
        <p:nvSpPr>
          <p:cNvPr id="64" name="Rectangle 4"/>
          <p:cNvSpPr>
            <a:spLocks noGrp="1" noChangeArrowheads="1"/>
          </p:cNvSpPr>
          <p:nvPr>
            <p:ph type="subTitle" idx="1" hasCustomPrompt="1"/>
          </p:nvPr>
        </p:nvSpPr>
        <p:spPr>
          <a:xfrm>
            <a:off x="4440238" y="2924226"/>
            <a:ext cx="7295501" cy="365126"/>
          </a:xfrm>
          <a:prstGeom prst="rect">
            <a:avLst/>
          </a:prstGeom>
        </p:spPr>
        <p:txBody>
          <a:bodyPr>
            <a:noAutofit/>
          </a:bodyPr>
          <a:lstStyle>
            <a:lvl1pPr marL="0" indent="0" algn="r">
              <a:buFontTx/>
              <a:buNone/>
              <a:defRPr sz="2000" b="1">
                <a:solidFill>
                  <a:srgbClr val="83725B"/>
                </a:solidFill>
                <a:latin typeface="+mn-lt"/>
                <a:cs typeface="Arial" panose="020B0604020202020204" pitchFamily="34" charset="0"/>
              </a:defRPr>
            </a:lvl1pPr>
          </a:lstStyle>
          <a:p>
            <a:r>
              <a:rPr lang="en-US" noProof="0"/>
              <a:t>Presented by:</a:t>
            </a:r>
            <a:endParaRPr lang="en-ZA" noProof="0"/>
          </a:p>
        </p:txBody>
      </p:sp>
      <p:sp>
        <p:nvSpPr>
          <p:cNvPr id="69" name="Text Placeholder 68">
            <a:extLst>
              <a:ext uri="{FF2B5EF4-FFF2-40B4-BE49-F238E27FC236}">
                <a16:creationId xmlns:a16="http://schemas.microsoft.com/office/drawing/2014/main" id="{FC9B13AD-CB38-ECF0-A13D-FF807AEA7663}"/>
              </a:ext>
            </a:extLst>
          </p:cNvPr>
          <p:cNvSpPr>
            <a:spLocks noGrp="1"/>
          </p:cNvSpPr>
          <p:nvPr>
            <p:ph type="body" sz="quarter" idx="10" hasCustomPrompt="1"/>
          </p:nvPr>
        </p:nvSpPr>
        <p:spPr>
          <a:xfrm>
            <a:off x="4439589" y="3527025"/>
            <a:ext cx="7296150" cy="327025"/>
          </a:xfrm>
          <a:prstGeom prst="rect">
            <a:avLst/>
          </a:prstGeom>
        </p:spPr>
        <p:txBody>
          <a:bodyPr>
            <a:noAutofit/>
          </a:bodyPr>
          <a:lstStyle>
            <a:lvl1pPr marL="0" indent="0" algn="r">
              <a:buNone/>
              <a:defRPr sz="1800">
                <a:solidFill>
                  <a:schemeClr val="bg1"/>
                </a:solidFill>
              </a:defRPr>
            </a:lvl1pPr>
            <a:lvl2pPr algn="r">
              <a:defRPr>
                <a:solidFill>
                  <a:schemeClr val="bg1"/>
                </a:solidFill>
              </a:defRPr>
            </a:lvl2pPr>
            <a:lvl3pPr algn="r">
              <a:defRPr>
                <a:solidFill>
                  <a:schemeClr val="bg1"/>
                </a:solidFill>
              </a:defRPr>
            </a:lvl3pPr>
            <a:lvl4pPr algn="r">
              <a:defRPr>
                <a:solidFill>
                  <a:schemeClr val="bg1"/>
                </a:solidFill>
              </a:defRPr>
            </a:lvl4pPr>
            <a:lvl5pPr algn="r">
              <a:defRPr>
                <a:solidFill>
                  <a:schemeClr val="bg1"/>
                </a:solidFill>
              </a:defRPr>
            </a:lvl5pPr>
          </a:lstStyle>
          <a:p>
            <a:pPr lvl="0"/>
            <a:r>
              <a:rPr lang="en-GB"/>
              <a:t>Date:</a:t>
            </a:r>
            <a:endParaRPr lang="en-US"/>
          </a:p>
        </p:txBody>
      </p:sp>
      <p:pic>
        <p:nvPicPr>
          <p:cNvPr id="82" name="Picture 81">
            <a:extLst>
              <a:ext uri="{FF2B5EF4-FFF2-40B4-BE49-F238E27FC236}">
                <a16:creationId xmlns:a16="http://schemas.microsoft.com/office/drawing/2014/main" id="{5751479E-E24F-097C-9992-2F6EDD86852A}"/>
              </a:ext>
            </a:extLst>
          </p:cNvPr>
          <p:cNvPicPr>
            <a:picLocks noChangeAspect="1"/>
          </p:cNvPicPr>
          <p:nvPr userDrawn="1"/>
        </p:nvPicPr>
        <p:blipFill>
          <a:blip r:embed="rId8"/>
          <a:stretch>
            <a:fillRect/>
          </a:stretch>
        </p:blipFill>
        <p:spPr>
          <a:xfrm>
            <a:off x="94413" y="4219860"/>
            <a:ext cx="2260600" cy="2044700"/>
          </a:xfrm>
          <a:prstGeom prst="rect">
            <a:avLst/>
          </a:prstGeom>
        </p:spPr>
      </p:pic>
      <p:sp>
        <p:nvSpPr>
          <p:cNvPr id="102" name="Picture Placeholder 101">
            <a:extLst>
              <a:ext uri="{FF2B5EF4-FFF2-40B4-BE49-F238E27FC236}">
                <a16:creationId xmlns:a16="http://schemas.microsoft.com/office/drawing/2014/main" id="{C4067DE9-8827-ACDD-EA61-EE0F0A44163F}"/>
              </a:ext>
            </a:extLst>
          </p:cNvPr>
          <p:cNvSpPr>
            <a:spLocks noGrp="1"/>
          </p:cNvSpPr>
          <p:nvPr>
            <p:ph type="pic" sz="quarter" idx="14" hasCustomPrompt="1"/>
          </p:nvPr>
        </p:nvSpPr>
        <p:spPr>
          <a:xfrm>
            <a:off x="387349" y="4291297"/>
            <a:ext cx="1895476" cy="1895476"/>
          </a:xfrm>
          <a:prstGeom prst="ellipse">
            <a:avLst/>
          </a:prstGeom>
          <a:solidFill>
            <a:schemeClr val="accent5"/>
          </a:solidFill>
          <a:ln>
            <a:solidFill>
              <a:schemeClr val="bg1"/>
            </a:solidFill>
          </a:ln>
        </p:spPr>
        <p:txBody>
          <a:bodyPr anchor="ctr"/>
          <a:lstStyle>
            <a:lvl1pPr marL="0" indent="0" algn="ctr">
              <a:buNone/>
              <a:defRPr sz="2400">
                <a:solidFill>
                  <a:schemeClr val="bg1"/>
                </a:solidFill>
              </a:defRPr>
            </a:lvl1pPr>
          </a:lstStyle>
          <a:p>
            <a:r>
              <a:rPr lang="en-US"/>
              <a:t>Insert visual</a:t>
            </a:r>
          </a:p>
        </p:txBody>
      </p:sp>
      <p:sp>
        <p:nvSpPr>
          <p:cNvPr id="104" name="Picture Placeholder 103">
            <a:extLst>
              <a:ext uri="{FF2B5EF4-FFF2-40B4-BE49-F238E27FC236}">
                <a16:creationId xmlns:a16="http://schemas.microsoft.com/office/drawing/2014/main" id="{B5312EC4-EEAC-7185-C191-930CB9ED57C2}"/>
              </a:ext>
            </a:extLst>
          </p:cNvPr>
          <p:cNvSpPr>
            <a:spLocks noGrp="1"/>
          </p:cNvSpPr>
          <p:nvPr>
            <p:ph type="pic" sz="quarter" idx="13" hasCustomPrompt="1"/>
          </p:nvPr>
        </p:nvSpPr>
        <p:spPr>
          <a:xfrm>
            <a:off x="981350" y="2527772"/>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chemeClr val="tx2"/>
          </a:solidFill>
          <a:ln>
            <a:solidFill>
              <a:schemeClr val="bg1"/>
            </a:solidFill>
          </a:ln>
        </p:spPr>
        <p:txBody>
          <a:bodyPr wrap="square" anchor="ctr">
            <a:noAutofit/>
          </a:bodyPr>
          <a:lstStyle>
            <a:lvl1pPr marL="0" indent="0" algn="ctr">
              <a:buNone/>
              <a:defRPr sz="3200">
                <a:solidFill>
                  <a:schemeClr val="bg1"/>
                </a:solidFill>
              </a:defRPr>
            </a:lvl1pPr>
          </a:lstStyle>
          <a:p>
            <a:r>
              <a:rPr lang="en-US"/>
              <a:t>Insert </a:t>
            </a:r>
            <a:br>
              <a:rPr lang="en-US"/>
            </a:br>
            <a:r>
              <a:rPr lang="en-US"/>
              <a:t>visual</a:t>
            </a:r>
          </a:p>
        </p:txBody>
      </p:sp>
      <p:sp>
        <p:nvSpPr>
          <p:cNvPr id="107" name="Rectangle 106">
            <a:extLst>
              <a:ext uri="{FF2B5EF4-FFF2-40B4-BE49-F238E27FC236}">
                <a16:creationId xmlns:a16="http://schemas.microsoft.com/office/drawing/2014/main" id="{70F73F9A-6527-43E5-9BDC-E6533EDAECC6}"/>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41499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27521923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a:latin typeface="Arial" panose="020B0604020202020204" pitchFamily="34" charset="0"/>
              <a:ea typeface="+mj-ea"/>
              <a:cs typeface="+mj-cs"/>
              <a:sym typeface="Arial" panose="020B0604020202020204" pitchFamily="34" charset="0"/>
            </a:endParaRPr>
          </a:p>
        </p:txBody>
      </p:sp>
      <p:sp>
        <p:nvSpPr>
          <p:cNvPr id="2" name="Title 1"/>
          <p:cNvSpPr>
            <a:spLocks noGrp="1"/>
          </p:cNvSpPr>
          <p:nvPr>
            <p:ph type="title"/>
          </p:nvPr>
        </p:nvSpPr>
        <p:spPr/>
        <p:txBody>
          <a:bodyPr>
            <a:noAutofit/>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Footer Placeholder 4">
            <a:extLst>
              <a:ext uri="{FF2B5EF4-FFF2-40B4-BE49-F238E27FC236}">
                <a16:creationId xmlns:a16="http://schemas.microsoft.com/office/drawing/2014/main" id="{33A6B3C0-BE11-BB1E-37B2-3F2CECBAC164}"/>
              </a:ext>
            </a:extLst>
          </p:cNvPr>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a:p>
        </p:txBody>
      </p:sp>
      <p:sp>
        <p:nvSpPr>
          <p:cNvPr id="9" name="Slide Number Placeholder 5">
            <a:extLst>
              <a:ext uri="{FF2B5EF4-FFF2-40B4-BE49-F238E27FC236}">
                <a16:creationId xmlns:a16="http://schemas.microsoft.com/office/drawing/2014/main" id="{9AA2B460-5729-C216-9BDA-BB746E74BCD5}"/>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a:p>
        </p:txBody>
      </p:sp>
    </p:spTree>
    <p:extLst>
      <p:ext uri="{BB962C8B-B14F-4D97-AF65-F5344CB8AC3E}">
        <p14:creationId xmlns:p14="http://schemas.microsoft.com/office/powerpoint/2010/main" val="801110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30BAC82-9DB7-9CA7-748B-B6106F432A46}"/>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3" y="4118011"/>
            <a:ext cx="12191990" cy="2464127"/>
          </a:xfrm>
          <a:prstGeom prst="rect">
            <a:avLst/>
          </a:prstGeom>
        </p:spPr>
      </p:pic>
      <p:pic>
        <p:nvPicPr>
          <p:cNvPr id="105" name="Picture 104">
            <a:extLst>
              <a:ext uri="{FF2B5EF4-FFF2-40B4-BE49-F238E27FC236}">
                <a16:creationId xmlns:a16="http://schemas.microsoft.com/office/drawing/2014/main" id="{8BE0A2D5-4897-AEFE-6F06-B6A2F82DFA4A}"/>
              </a:ext>
            </a:extLst>
          </p:cNvPr>
          <p:cNvPicPr>
            <a:picLocks noChangeAspect="1"/>
          </p:cNvPicPr>
          <p:nvPr userDrawn="1"/>
        </p:nvPicPr>
        <p:blipFill>
          <a:blip r:embed="rId5"/>
          <a:stretch>
            <a:fillRect/>
          </a:stretch>
        </p:blipFill>
        <p:spPr>
          <a:xfrm>
            <a:off x="485443" y="2396081"/>
            <a:ext cx="3937000" cy="3568700"/>
          </a:xfrm>
          <a:prstGeom prst="rect">
            <a:avLst/>
          </a:prstGeom>
        </p:spPr>
      </p:pic>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7" name="Object 6"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4440238" y="1404737"/>
            <a:ext cx="7295501" cy="676275"/>
          </a:xfrm>
          <a:prstGeom prst="rect">
            <a:avLst/>
          </a:prstGeom>
        </p:spPr>
        <p:txBody>
          <a:bodyPr anchor="b">
            <a:normAutofit/>
          </a:bodyPr>
          <a:lstStyle>
            <a:lvl1pPr algn="r">
              <a:defRPr sz="2800">
                <a:solidFill>
                  <a:schemeClr val="bg1"/>
                </a:solidFill>
                <a:latin typeface="+mj-lt"/>
                <a:cs typeface="Arial" panose="020B0604020202020204" pitchFamily="34" charset="0"/>
              </a:defRPr>
            </a:lvl1pPr>
          </a:lstStyle>
          <a:p>
            <a:r>
              <a:rPr lang="en-US" noProof="0"/>
              <a:t>Title of presentation</a:t>
            </a:r>
            <a:endParaRPr lang="en-ZA" noProof="0"/>
          </a:p>
        </p:txBody>
      </p:sp>
      <p:sp>
        <p:nvSpPr>
          <p:cNvPr id="64" name="Rectangle 4"/>
          <p:cNvSpPr>
            <a:spLocks noGrp="1" noChangeArrowheads="1"/>
          </p:cNvSpPr>
          <p:nvPr>
            <p:ph type="subTitle" idx="1" hasCustomPrompt="1"/>
          </p:nvPr>
        </p:nvSpPr>
        <p:spPr>
          <a:xfrm>
            <a:off x="4440238" y="2924226"/>
            <a:ext cx="7295501" cy="365126"/>
          </a:xfrm>
          <a:prstGeom prst="rect">
            <a:avLst/>
          </a:prstGeom>
        </p:spPr>
        <p:txBody>
          <a:bodyPr>
            <a:noAutofit/>
          </a:bodyPr>
          <a:lstStyle>
            <a:lvl1pPr marL="0" indent="0" algn="r">
              <a:buFontTx/>
              <a:buNone/>
              <a:defRPr sz="2000" b="1">
                <a:solidFill>
                  <a:srgbClr val="83725B"/>
                </a:solidFill>
                <a:latin typeface="+mn-lt"/>
                <a:cs typeface="Arial" panose="020B0604020202020204" pitchFamily="34" charset="0"/>
              </a:defRPr>
            </a:lvl1pPr>
          </a:lstStyle>
          <a:p>
            <a:r>
              <a:rPr lang="en-US" noProof="0"/>
              <a:t>Presented by:</a:t>
            </a:r>
            <a:endParaRPr lang="en-ZA" noProof="0"/>
          </a:p>
        </p:txBody>
      </p:sp>
      <p:sp>
        <p:nvSpPr>
          <p:cNvPr id="69" name="Text Placeholder 68">
            <a:extLst>
              <a:ext uri="{FF2B5EF4-FFF2-40B4-BE49-F238E27FC236}">
                <a16:creationId xmlns:a16="http://schemas.microsoft.com/office/drawing/2014/main" id="{FC9B13AD-CB38-ECF0-A13D-FF807AEA7663}"/>
              </a:ext>
            </a:extLst>
          </p:cNvPr>
          <p:cNvSpPr>
            <a:spLocks noGrp="1"/>
          </p:cNvSpPr>
          <p:nvPr>
            <p:ph type="body" sz="quarter" idx="10" hasCustomPrompt="1"/>
          </p:nvPr>
        </p:nvSpPr>
        <p:spPr>
          <a:xfrm>
            <a:off x="4439589" y="3527025"/>
            <a:ext cx="7296150" cy="327025"/>
          </a:xfrm>
          <a:prstGeom prst="rect">
            <a:avLst/>
          </a:prstGeom>
        </p:spPr>
        <p:txBody>
          <a:bodyPr>
            <a:noAutofit/>
          </a:bodyPr>
          <a:lstStyle>
            <a:lvl1pPr marL="0" indent="0" algn="r">
              <a:buNone/>
              <a:defRPr sz="1800">
                <a:solidFill>
                  <a:schemeClr val="bg1"/>
                </a:solidFill>
              </a:defRPr>
            </a:lvl1pPr>
            <a:lvl2pPr algn="r">
              <a:defRPr>
                <a:solidFill>
                  <a:schemeClr val="bg1"/>
                </a:solidFill>
              </a:defRPr>
            </a:lvl2pPr>
            <a:lvl3pPr algn="r">
              <a:defRPr>
                <a:solidFill>
                  <a:schemeClr val="bg1"/>
                </a:solidFill>
              </a:defRPr>
            </a:lvl3pPr>
            <a:lvl4pPr algn="r">
              <a:defRPr>
                <a:solidFill>
                  <a:schemeClr val="bg1"/>
                </a:solidFill>
              </a:defRPr>
            </a:lvl4pPr>
            <a:lvl5pPr algn="r">
              <a:defRPr>
                <a:solidFill>
                  <a:schemeClr val="bg1"/>
                </a:solidFill>
              </a:defRPr>
            </a:lvl5pPr>
          </a:lstStyle>
          <a:p>
            <a:pPr lvl="0"/>
            <a:r>
              <a:rPr lang="en-GB"/>
              <a:t>Date:</a:t>
            </a:r>
            <a:endParaRPr lang="en-US"/>
          </a:p>
        </p:txBody>
      </p:sp>
      <p:pic>
        <p:nvPicPr>
          <p:cNvPr id="82" name="Picture 81">
            <a:extLst>
              <a:ext uri="{FF2B5EF4-FFF2-40B4-BE49-F238E27FC236}">
                <a16:creationId xmlns:a16="http://schemas.microsoft.com/office/drawing/2014/main" id="{5751479E-E24F-097C-9992-2F6EDD86852A}"/>
              </a:ext>
            </a:extLst>
          </p:cNvPr>
          <p:cNvPicPr>
            <a:picLocks noChangeAspect="1"/>
          </p:cNvPicPr>
          <p:nvPr userDrawn="1"/>
        </p:nvPicPr>
        <p:blipFill>
          <a:blip r:embed="rId8"/>
          <a:stretch>
            <a:fillRect/>
          </a:stretch>
        </p:blipFill>
        <p:spPr>
          <a:xfrm>
            <a:off x="94413" y="4219860"/>
            <a:ext cx="2260600" cy="2044700"/>
          </a:xfrm>
          <a:prstGeom prst="rect">
            <a:avLst/>
          </a:prstGeom>
        </p:spPr>
      </p:pic>
      <p:sp>
        <p:nvSpPr>
          <p:cNvPr id="9" name="Content Placeholder 8">
            <a:extLst>
              <a:ext uri="{FF2B5EF4-FFF2-40B4-BE49-F238E27FC236}">
                <a16:creationId xmlns:a16="http://schemas.microsoft.com/office/drawing/2014/main" id="{1669C941-D846-CAA6-9EF5-7B15E34B195A}"/>
              </a:ext>
            </a:extLst>
          </p:cNvPr>
          <p:cNvSpPr>
            <a:spLocks noGrp="1"/>
          </p:cNvSpPr>
          <p:nvPr>
            <p:ph sz="quarter" idx="15" hasCustomPrompt="1"/>
          </p:nvPr>
        </p:nvSpPr>
        <p:spPr>
          <a:xfrm>
            <a:off x="1000524" y="2500271"/>
            <a:ext cx="3294850" cy="3360318"/>
          </a:xfrm>
          <a:custGeom>
            <a:avLst/>
            <a:gdLst>
              <a:gd name="connsiteX0" fmla="*/ 1647425 w 3294850"/>
              <a:gd name="connsiteY0" fmla="*/ 0 h 3360318"/>
              <a:gd name="connsiteX1" fmla="*/ 3294850 w 3294850"/>
              <a:gd name="connsiteY1" fmla="*/ 1680159 h 3360318"/>
              <a:gd name="connsiteX2" fmla="*/ 1647425 w 3294850"/>
              <a:gd name="connsiteY2" fmla="*/ 3360318 h 3360318"/>
              <a:gd name="connsiteX3" fmla="*/ 1157531 w 3294850"/>
              <a:gd name="connsiteY3" fmla="*/ 3284782 h 3360318"/>
              <a:gd name="connsiteX4" fmla="*/ 1121439 w 3294850"/>
              <a:gd name="connsiteY4" fmla="*/ 3271309 h 3360318"/>
              <a:gd name="connsiteX5" fmla="*/ 1123633 w 3294850"/>
              <a:gd name="connsiteY5" fmla="*/ 3268653 h 3360318"/>
              <a:gd name="connsiteX6" fmla="*/ 1285660 w 3294850"/>
              <a:gd name="connsiteY6" fmla="*/ 2738764 h 3360318"/>
              <a:gd name="connsiteX7" fmla="*/ 336937 w 3294850"/>
              <a:gd name="connsiteY7" fmla="*/ 1791026 h 3360318"/>
              <a:gd name="connsiteX8" fmla="*/ 54816 w 3294850"/>
              <a:gd name="connsiteY8" fmla="*/ 1833635 h 3360318"/>
              <a:gd name="connsiteX9" fmla="*/ 8438 w 3294850"/>
              <a:gd name="connsiteY9" fmla="*/ 1850592 h 3360318"/>
              <a:gd name="connsiteX10" fmla="*/ 0 w 3294850"/>
              <a:gd name="connsiteY10" fmla="*/ 1680159 h 3360318"/>
              <a:gd name="connsiteX11" fmla="*/ 1647425 w 3294850"/>
              <a:gd name="connsiteY11" fmla="*/ 0 h 3360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360318">
                <a:moveTo>
                  <a:pt x="1647425" y="0"/>
                </a:moveTo>
                <a:cubicBezTo>
                  <a:pt x="2557273" y="0"/>
                  <a:pt x="3294850" y="752233"/>
                  <a:pt x="3294850" y="1680159"/>
                </a:cubicBezTo>
                <a:cubicBezTo>
                  <a:pt x="3294850" y="2608085"/>
                  <a:pt x="2557273" y="3360318"/>
                  <a:pt x="1647425" y="3360318"/>
                </a:cubicBezTo>
                <a:cubicBezTo>
                  <a:pt x="1476829" y="3360318"/>
                  <a:pt x="1312289" y="3333873"/>
                  <a:pt x="1157531" y="3284782"/>
                </a:cubicBezTo>
                <a:lnTo>
                  <a:pt x="1121439" y="3271309"/>
                </a:lnTo>
                <a:lnTo>
                  <a:pt x="1123633" y="3268653"/>
                </a:lnTo>
                <a:cubicBezTo>
                  <a:pt x="1225929" y="3117394"/>
                  <a:pt x="1285660" y="2935047"/>
                  <a:pt x="1285660" y="2738764"/>
                </a:cubicBezTo>
                <a:cubicBezTo>
                  <a:pt x="1285660" y="2215343"/>
                  <a:pt x="860902" y="1791026"/>
                  <a:pt x="336937" y="1791026"/>
                </a:cubicBezTo>
                <a:cubicBezTo>
                  <a:pt x="238694" y="1791026"/>
                  <a:pt x="143938" y="1805944"/>
                  <a:pt x="54816" y="1833635"/>
                </a:cubicBezTo>
                <a:lnTo>
                  <a:pt x="8438" y="1850592"/>
                </a:lnTo>
                <a:lnTo>
                  <a:pt x="0" y="1680159"/>
                </a:lnTo>
                <a:cubicBezTo>
                  <a:pt x="0" y="752233"/>
                  <a:pt x="737577" y="0"/>
                  <a:pt x="1647425" y="0"/>
                </a:cubicBezTo>
                <a:close/>
              </a:path>
            </a:pathLst>
          </a:custGeom>
          <a:solidFill>
            <a:schemeClr val="accent5"/>
          </a:solidFill>
        </p:spPr>
        <p:txBody>
          <a:bodyPr wrap="square" anchor="ctr">
            <a:noAutofit/>
          </a:bodyPr>
          <a:lstStyle>
            <a:lvl1pPr marL="0" indent="0" algn="ctr">
              <a:buNone/>
              <a:defRPr sz="3000">
                <a:solidFill>
                  <a:schemeClr val="bg1"/>
                </a:solidFill>
              </a:defRPr>
            </a:lvl1pPr>
            <a:lvl2pPr marL="457200" indent="0">
              <a:buNone/>
              <a:defRPr sz="3000">
                <a:solidFill>
                  <a:schemeClr val="bg1"/>
                </a:solidFill>
              </a:defRPr>
            </a:lvl2pPr>
            <a:lvl3pPr marL="914400" indent="0">
              <a:buNone/>
              <a:defRPr sz="3000">
                <a:solidFill>
                  <a:schemeClr val="bg1"/>
                </a:solidFill>
              </a:defRPr>
            </a:lvl3pPr>
            <a:lvl4pPr marL="1371600" indent="0">
              <a:buNone/>
              <a:defRPr sz="3000">
                <a:solidFill>
                  <a:schemeClr val="bg1"/>
                </a:solidFill>
              </a:defRPr>
            </a:lvl4pPr>
            <a:lvl5pPr marL="1828800" indent="0">
              <a:buNone/>
              <a:defRPr sz="3000">
                <a:solidFill>
                  <a:schemeClr val="bg1"/>
                </a:solidFill>
              </a:defRPr>
            </a:lvl5pPr>
          </a:lstStyle>
          <a:p>
            <a:pPr lvl="0"/>
            <a:r>
              <a:rPr lang="en-GB"/>
              <a:t>Add</a:t>
            </a:r>
            <a:br>
              <a:rPr lang="en-GB"/>
            </a:br>
            <a:r>
              <a:rPr lang="en-GB"/>
              <a:t>text</a:t>
            </a:r>
            <a:endParaRPr lang="en-US"/>
          </a:p>
        </p:txBody>
      </p:sp>
      <p:sp>
        <p:nvSpPr>
          <p:cNvPr id="13" name="Content Placeholder 12">
            <a:extLst>
              <a:ext uri="{FF2B5EF4-FFF2-40B4-BE49-F238E27FC236}">
                <a16:creationId xmlns:a16="http://schemas.microsoft.com/office/drawing/2014/main" id="{69B1B5BA-3EE2-ED8A-DA67-E8E259990A55}"/>
              </a:ext>
            </a:extLst>
          </p:cNvPr>
          <p:cNvSpPr>
            <a:spLocks noGrp="1"/>
          </p:cNvSpPr>
          <p:nvPr>
            <p:ph sz="quarter" idx="16" hasCustomPrompt="1"/>
          </p:nvPr>
        </p:nvSpPr>
        <p:spPr>
          <a:xfrm>
            <a:off x="369084" y="4283752"/>
            <a:ext cx="1916916" cy="1916915"/>
          </a:xfrm>
          <a:prstGeom prst="ellipse">
            <a:avLst/>
          </a:prstGeom>
          <a:solidFill>
            <a:schemeClr val="tx2"/>
          </a:solidFill>
        </p:spPr>
        <p:txBody>
          <a:bodyPr anchor="ctr"/>
          <a:lstStyle>
            <a:lvl1pPr marL="0" indent="0" algn="ctr">
              <a:buNone/>
              <a:defRPr sz="2000">
                <a:solidFill>
                  <a:schemeClr val="bg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GB"/>
              <a:t>Add </a:t>
            </a:r>
            <a:br>
              <a:rPr lang="en-GB"/>
            </a:br>
            <a:r>
              <a:rPr lang="en-GB"/>
              <a:t>text</a:t>
            </a:r>
            <a:endParaRPr lang="en-US"/>
          </a:p>
        </p:txBody>
      </p:sp>
      <p:sp>
        <p:nvSpPr>
          <p:cNvPr id="4" name="Rectangle 3">
            <a:extLst>
              <a:ext uri="{FF2B5EF4-FFF2-40B4-BE49-F238E27FC236}">
                <a16:creationId xmlns:a16="http://schemas.microsoft.com/office/drawing/2014/main" id="{A0634911-A5D7-8BE2-2352-7421B9E94B8F}"/>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6402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ter divsion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70AA778-541B-E885-5A78-44A4C7F4B690}"/>
              </a:ext>
            </a:extLst>
          </p:cNvPr>
          <p:cNvSpPr/>
          <p:nvPr userDrawn="1"/>
        </p:nvSpPr>
        <p:spPr>
          <a:xfrm>
            <a:off x="0" y="4142874"/>
            <a:ext cx="12192000" cy="2466974"/>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40206027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a:latin typeface="Arial" panose="020B0604020202020204" pitchFamily="34" charset="0"/>
              <a:ea typeface="+mj-ea"/>
              <a:cs typeface="+mj-cs"/>
              <a:sym typeface="Arial" panose="020B0604020202020204" pitchFamily="34" charset="0"/>
            </a:endParaRPr>
          </a:p>
        </p:txBody>
      </p:sp>
      <p:sp>
        <p:nvSpPr>
          <p:cNvPr id="10" name="Rectangle 3">
            <a:extLst>
              <a:ext uri="{FF2B5EF4-FFF2-40B4-BE49-F238E27FC236}">
                <a16:creationId xmlns:a16="http://schemas.microsoft.com/office/drawing/2014/main" id="{CDD01BF2-A391-2350-F502-B39704CC06F8}"/>
              </a:ext>
            </a:extLst>
          </p:cNvPr>
          <p:cNvSpPr>
            <a:spLocks noGrp="1" noChangeArrowheads="1"/>
          </p:cNvSpPr>
          <p:nvPr>
            <p:ph type="ctrTitle" hasCustomPrompt="1"/>
          </p:nvPr>
        </p:nvSpPr>
        <p:spPr>
          <a:xfrm>
            <a:off x="706438" y="2241800"/>
            <a:ext cx="6343001" cy="676275"/>
          </a:xfrm>
          <a:prstGeom prst="rect">
            <a:avLst/>
          </a:prstGeom>
        </p:spPr>
        <p:txBody>
          <a:bodyPr anchor="b">
            <a:normAutofit/>
          </a:bodyPr>
          <a:lstStyle>
            <a:lvl1pPr algn="l">
              <a:defRPr sz="2800">
                <a:solidFill>
                  <a:schemeClr val="bg1"/>
                </a:solidFill>
                <a:latin typeface="+mj-lt"/>
                <a:cs typeface="Arial" panose="020B0604020202020204" pitchFamily="34" charset="0"/>
              </a:defRPr>
            </a:lvl1pPr>
          </a:lstStyle>
          <a:p>
            <a:r>
              <a:rPr lang="en-US" noProof="0"/>
              <a:t>Divider Slide</a:t>
            </a:r>
            <a:endParaRPr lang="en-ZA" noProof="0"/>
          </a:p>
        </p:txBody>
      </p:sp>
      <p:sp>
        <p:nvSpPr>
          <p:cNvPr id="11" name="Picture Placeholder 5">
            <a:extLst>
              <a:ext uri="{FF2B5EF4-FFF2-40B4-BE49-F238E27FC236}">
                <a16:creationId xmlns:a16="http://schemas.microsoft.com/office/drawing/2014/main" id="{53E77A3B-B320-4C09-0FDF-7F1B0E81B64C}"/>
              </a:ext>
            </a:extLst>
          </p:cNvPr>
          <p:cNvSpPr>
            <a:spLocks noGrp="1"/>
          </p:cNvSpPr>
          <p:nvPr>
            <p:ph type="pic" sz="quarter" idx="10" hasCustomPrompt="1"/>
          </p:nvPr>
        </p:nvSpPr>
        <p:spPr>
          <a:xfrm>
            <a:off x="0" y="4142874"/>
            <a:ext cx="12192000" cy="2451601"/>
          </a:xfrm>
          <a:prstGeom prst="rect">
            <a:avLst/>
          </a:prstGeom>
        </p:spPr>
        <p:txBody>
          <a:bodyPr anchor="ctr"/>
          <a:lstStyle>
            <a:lvl1pPr marL="0" indent="0" algn="ctr">
              <a:buNone/>
              <a:defRPr sz="2400">
                <a:solidFill>
                  <a:schemeClr val="accent1"/>
                </a:solidFill>
              </a:defRPr>
            </a:lvl1pPr>
          </a:lstStyle>
          <a:p>
            <a:r>
              <a:rPr lang="en-US"/>
              <a:t>Insert </a:t>
            </a:r>
            <a:br>
              <a:rPr lang="en-US"/>
            </a:br>
            <a:r>
              <a:rPr lang="en-US"/>
              <a:t>visual</a:t>
            </a:r>
          </a:p>
        </p:txBody>
      </p:sp>
      <p:sp>
        <p:nvSpPr>
          <p:cNvPr id="2" name="Rectangle 1">
            <a:extLst>
              <a:ext uri="{FF2B5EF4-FFF2-40B4-BE49-F238E27FC236}">
                <a16:creationId xmlns:a16="http://schemas.microsoft.com/office/drawing/2014/main" id="{5EA9F132-5B21-E13F-3DD4-5A76269137FE}"/>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25663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hapter divsion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70AA778-541B-E885-5A78-44A4C7F4B690}"/>
              </a:ext>
            </a:extLst>
          </p:cNvPr>
          <p:cNvSpPr/>
          <p:nvPr userDrawn="1"/>
        </p:nvSpPr>
        <p:spPr>
          <a:xfrm>
            <a:off x="0" y="4142874"/>
            <a:ext cx="12192000" cy="2466974"/>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5">
            <a:extLst>
              <a:ext uri="{FF2B5EF4-FFF2-40B4-BE49-F238E27FC236}">
                <a16:creationId xmlns:a16="http://schemas.microsoft.com/office/drawing/2014/main" id="{F447FC08-0CA1-C812-957B-303369CEC0B0}"/>
              </a:ext>
            </a:extLst>
          </p:cNvPr>
          <p:cNvSpPr>
            <a:spLocks noGrp="1"/>
          </p:cNvSpPr>
          <p:nvPr>
            <p:ph type="pic" sz="quarter" idx="10" hasCustomPrompt="1"/>
          </p:nvPr>
        </p:nvSpPr>
        <p:spPr>
          <a:xfrm>
            <a:off x="0" y="4142874"/>
            <a:ext cx="4114800" cy="2451601"/>
          </a:xfrm>
          <a:prstGeom prst="rect">
            <a:avLst/>
          </a:prstGeom>
        </p:spPr>
        <p:txBody>
          <a:bodyPr anchor="ctr"/>
          <a:lstStyle>
            <a:lvl1pPr marL="0" indent="0" algn="ctr">
              <a:buNone/>
              <a:defRPr sz="2400">
                <a:solidFill>
                  <a:schemeClr val="accent1"/>
                </a:solidFill>
              </a:defRPr>
            </a:lvl1pPr>
          </a:lstStyle>
          <a:p>
            <a:r>
              <a:rPr lang="en-US"/>
              <a:t>Insert </a:t>
            </a:r>
            <a:br>
              <a:rPr lang="en-US"/>
            </a:br>
            <a:r>
              <a:rPr lang="en-US"/>
              <a:t>visual</a:t>
            </a:r>
          </a:p>
        </p:txBody>
      </p:sp>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40206027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a:latin typeface="Arial" panose="020B0604020202020204" pitchFamily="34" charset="0"/>
              <a:ea typeface="+mj-ea"/>
              <a:cs typeface="+mj-cs"/>
              <a:sym typeface="Arial" panose="020B0604020202020204" pitchFamily="34" charset="0"/>
            </a:endParaRPr>
          </a:p>
        </p:txBody>
      </p:sp>
      <p:sp>
        <p:nvSpPr>
          <p:cNvPr id="10" name="Rectangle 3">
            <a:extLst>
              <a:ext uri="{FF2B5EF4-FFF2-40B4-BE49-F238E27FC236}">
                <a16:creationId xmlns:a16="http://schemas.microsoft.com/office/drawing/2014/main" id="{CDD01BF2-A391-2350-F502-B39704CC06F8}"/>
              </a:ext>
            </a:extLst>
          </p:cNvPr>
          <p:cNvSpPr>
            <a:spLocks noGrp="1" noChangeArrowheads="1"/>
          </p:cNvSpPr>
          <p:nvPr>
            <p:ph type="ctrTitle" hasCustomPrompt="1"/>
          </p:nvPr>
        </p:nvSpPr>
        <p:spPr>
          <a:xfrm>
            <a:off x="706438" y="2241800"/>
            <a:ext cx="6343001" cy="676275"/>
          </a:xfrm>
          <a:prstGeom prst="rect">
            <a:avLst/>
          </a:prstGeom>
        </p:spPr>
        <p:txBody>
          <a:bodyPr anchor="b">
            <a:normAutofit/>
          </a:bodyPr>
          <a:lstStyle>
            <a:lvl1pPr algn="l">
              <a:defRPr sz="2800">
                <a:solidFill>
                  <a:schemeClr val="bg1"/>
                </a:solidFill>
                <a:latin typeface="+mj-lt"/>
                <a:cs typeface="Arial" panose="020B0604020202020204" pitchFamily="34" charset="0"/>
              </a:defRPr>
            </a:lvl1pPr>
          </a:lstStyle>
          <a:p>
            <a:r>
              <a:rPr lang="en-US" noProof="0"/>
              <a:t>Divider Slide</a:t>
            </a:r>
            <a:endParaRPr lang="en-ZA" noProof="0"/>
          </a:p>
        </p:txBody>
      </p:sp>
      <p:sp>
        <p:nvSpPr>
          <p:cNvPr id="5" name="Picture Placeholder 5">
            <a:extLst>
              <a:ext uri="{FF2B5EF4-FFF2-40B4-BE49-F238E27FC236}">
                <a16:creationId xmlns:a16="http://schemas.microsoft.com/office/drawing/2014/main" id="{DBBB6FBC-E3C9-3B31-3EF0-38D626E1E1D4}"/>
              </a:ext>
            </a:extLst>
          </p:cNvPr>
          <p:cNvSpPr>
            <a:spLocks noGrp="1"/>
          </p:cNvSpPr>
          <p:nvPr>
            <p:ph type="pic" sz="quarter" idx="11" hasCustomPrompt="1"/>
          </p:nvPr>
        </p:nvSpPr>
        <p:spPr>
          <a:xfrm>
            <a:off x="4114800" y="4142874"/>
            <a:ext cx="4114800" cy="2451601"/>
          </a:xfrm>
          <a:prstGeom prst="rect">
            <a:avLst/>
          </a:prstGeom>
        </p:spPr>
        <p:txBody>
          <a:bodyPr anchor="ctr"/>
          <a:lstStyle>
            <a:lvl1pPr marL="0" indent="0" algn="ctr">
              <a:buNone/>
              <a:defRPr sz="2400">
                <a:solidFill>
                  <a:schemeClr val="accent1"/>
                </a:solidFill>
              </a:defRPr>
            </a:lvl1pPr>
          </a:lstStyle>
          <a:p>
            <a:r>
              <a:rPr lang="en-US"/>
              <a:t>Insert </a:t>
            </a:r>
            <a:br>
              <a:rPr lang="en-US"/>
            </a:br>
            <a:r>
              <a:rPr lang="en-US"/>
              <a:t>visual</a:t>
            </a:r>
          </a:p>
        </p:txBody>
      </p:sp>
      <p:sp>
        <p:nvSpPr>
          <p:cNvPr id="11" name="Picture Placeholder 5">
            <a:extLst>
              <a:ext uri="{FF2B5EF4-FFF2-40B4-BE49-F238E27FC236}">
                <a16:creationId xmlns:a16="http://schemas.microsoft.com/office/drawing/2014/main" id="{5AF0A9FC-BFA5-B482-1275-4088CD882898}"/>
              </a:ext>
            </a:extLst>
          </p:cNvPr>
          <p:cNvSpPr>
            <a:spLocks noGrp="1"/>
          </p:cNvSpPr>
          <p:nvPr>
            <p:ph type="pic" sz="quarter" idx="12" hasCustomPrompt="1"/>
          </p:nvPr>
        </p:nvSpPr>
        <p:spPr>
          <a:xfrm>
            <a:off x="8229600" y="4142874"/>
            <a:ext cx="3962400" cy="2451601"/>
          </a:xfrm>
          <a:prstGeom prst="rect">
            <a:avLst/>
          </a:prstGeom>
        </p:spPr>
        <p:txBody>
          <a:bodyPr anchor="ctr"/>
          <a:lstStyle>
            <a:lvl1pPr marL="0" indent="0" algn="ctr">
              <a:buNone/>
              <a:defRPr sz="2400">
                <a:solidFill>
                  <a:schemeClr val="accent1"/>
                </a:solidFill>
              </a:defRPr>
            </a:lvl1pPr>
          </a:lstStyle>
          <a:p>
            <a:r>
              <a:rPr lang="en-US"/>
              <a:t>Insert </a:t>
            </a:r>
            <a:br>
              <a:rPr lang="en-US"/>
            </a:br>
            <a:r>
              <a:rPr lang="en-US"/>
              <a:t>visual</a:t>
            </a:r>
          </a:p>
        </p:txBody>
      </p:sp>
      <p:sp>
        <p:nvSpPr>
          <p:cNvPr id="2" name="Rectangle 1">
            <a:extLst>
              <a:ext uri="{FF2B5EF4-FFF2-40B4-BE49-F238E27FC236}">
                <a16:creationId xmlns:a16="http://schemas.microsoft.com/office/drawing/2014/main" id="{C37B8CCE-72D0-1BBF-D066-4AF8ED0D6F84}"/>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5287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clusion Chapter Slide">
    <p:bg>
      <p:bgPr>
        <a:solidFill>
          <a:schemeClr val="tx1"/>
        </a:solidFill>
        <a:effectLst/>
      </p:bgPr>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5392738" y="2867097"/>
            <a:ext cx="6343001" cy="676275"/>
          </a:xfrm>
          <a:prstGeom prst="rect">
            <a:avLst/>
          </a:prstGeom>
        </p:spPr>
        <p:txBody>
          <a:bodyPr anchor="b">
            <a:normAutofit/>
          </a:bodyPr>
          <a:lstStyle>
            <a:lvl1pPr algn="l">
              <a:defRPr sz="2800">
                <a:solidFill>
                  <a:schemeClr val="bg1"/>
                </a:solidFill>
                <a:latin typeface="+mj-lt"/>
                <a:cs typeface="Arial" panose="020B0604020202020204" pitchFamily="34" charset="0"/>
              </a:defRPr>
            </a:lvl1pPr>
          </a:lstStyle>
          <a:p>
            <a:r>
              <a:rPr lang="en-US" noProof="0"/>
              <a:t>Divider Slide</a:t>
            </a:r>
            <a:endParaRPr lang="en-ZA" noProof="0"/>
          </a:p>
        </p:txBody>
      </p:sp>
      <p:sp>
        <p:nvSpPr>
          <p:cNvPr id="6" name="Rectangle 5">
            <a:extLst>
              <a:ext uri="{FF2B5EF4-FFF2-40B4-BE49-F238E27FC236}">
                <a16:creationId xmlns:a16="http://schemas.microsoft.com/office/drawing/2014/main" id="{F9736D61-2B9F-B39D-FA43-E377D86AA7B3}"/>
              </a:ext>
            </a:extLst>
          </p:cNvPr>
          <p:cNvSpPr/>
          <p:nvPr userDrawn="1"/>
        </p:nvSpPr>
        <p:spPr>
          <a:xfrm>
            <a:off x="0" y="6593974"/>
            <a:ext cx="12192000" cy="264026"/>
          </a:xfrm>
          <a:prstGeom prst="rect">
            <a:avLst/>
          </a:prstGeom>
          <a:solidFill>
            <a:schemeClr val="tx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5535C61B-929A-C0EC-5C58-CD9ED99EF73B}"/>
              </a:ext>
            </a:extLst>
          </p:cNvPr>
          <p:cNvPicPr>
            <a:picLocks noChangeAspect="1"/>
          </p:cNvPicPr>
          <p:nvPr userDrawn="1"/>
        </p:nvPicPr>
        <p:blipFill>
          <a:blip r:embed="rId6"/>
          <a:stretch>
            <a:fillRect/>
          </a:stretch>
        </p:blipFill>
        <p:spPr>
          <a:xfrm>
            <a:off x="847291" y="1468981"/>
            <a:ext cx="3937000" cy="3568700"/>
          </a:xfrm>
          <a:prstGeom prst="rect">
            <a:avLst/>
          </a:prstGeom>
        </p:spPr>
      </p:pic>
      <p:pic>
        <p:nvPicPr>
          <p:cNvPr id="3" name="Picture 2">
            <a:extLst>
              <a:ext uri="{FF2B5EF4-FFF2-40B4-BE49-F238E27FC236}">
                <a16:creationId xmlns:a16="http://schemas.microsoft.com/office/drawing/2014/main" id="{3E8E6140-30DC-D3CB-A911-288044C11DAB}"/>
              </a:ext>
            </a:extLst>
          </p:cNvPr>
          <p:cNvPicPr>
            <a:picLocks noChangeAspect="1"/>
          </p:cNvPicPr>
          <p:nvPr userDrawn="1"/>
        </p:nvPicPr>
        <p:blipFill>
          <a:blip r:embed="rId7"/>
          <a:stretch>
            <a:fillRect/>
          </a:stretch>
        </p:blipFill>
        <p:spPr>
          <a:xfrm>
            <a:off x="456261" y="3292760"/>
            <a:ext cx="2260600" cy="2044700"/>
          </a:xfrm>
          <a:prstGeom prst="rect">
            <a:avLst/>
          </a:prstGeom>
        </p:spPr>
      </p:pic>
      <p:sp>
        <p:nvSpPr>
          <p:cNvPr id="4" name="Picture Placeholder 101">
            <a:extLst>
              <a:ext uri="{FF2B5EF4-FFF2-40B4-BE49-F238E27FC236}">
                <a16:creationId xmlns:a16="http://schemas.microsoft.com/office/drawing/2014/main" id="{F5F2CF35-ACC4-A108-DD87-92F9426534E9}"/>
              </a:ext>
            </a:extLst>
          </p:cNvPr>
          <p:cNvSpPr>
            <a:spLocks noGrp="1"/>
          </p:cNvSpPr>
          <p:nvPr>
            <p:ph type="pic" sz="quarter" idx="14" hasCustomPrompt="1"/>
          </p:nvPr>
        </p:nvSpPr>
        <p:spPr>
          <a:xfrm>
            <a:off x="749197" y="3364197"/>
            <a:ext cx="1895476" cy="1895476"/>
          </a:xfrm>
          <a:prstGeom prst="ellipse">
            <a:avLst/>
          </a:prstGeom>
          <a:solidFill>
            <a:schemeClr val="accent5"/>
          </a:solidFill>
          <a:ln>
            <a:solidFill>
              <a:schemeClr val="bg1"/>
            </a:solidFill>
          </a:ln>
        </p:spPr>
        <p:txBody>
          <a:bodyPr anchor="ctr"/>
          <a:lstStyle>
            <a:lvl1pPr marL="0" indent="0" algn="ctr">
              <a:buNone/>
              <a:defRPr sz="2400">
                <a:solidFill>
                  <a:schemeClr val="bg1"/>
                </a:solidFill>
              </a:defRPr>
            </a:lvl1pPr>
          </a:lstStyle>
          <a:p>
            <a:r>
              <a:rPr lang="en-US"/>
              <a:t>Insert visual</a:t>
            </a:r>
          </a:p>
        </p:txBody>
      </p:sp>
      <p:sp>
        <p:nvSpPr>
          <p:cNvPr id="5" name="Picture Placeholder 4">
            <a:extLst>
              <a:ext uri="{FF2B5EF4-FFF2-40B4-BE49-F238E27FC236}">
                <a16:creationId xmlns:a16="http://schemas.microsoft.com/office/drawing/2014/main" id="{F87BD48D-91A6-B706-71D6-9D1F30170652}"/>
              </a:ext>
            </a:extLst>
          </p:cNvPr>
          <p:cNvSpPr>
            <a:spLocks noGrp="1"/>
          </p:cNvSpPr>
          <p:nvPr>
            <p:ph type="pic" sz="quarter" idx="13" hasCustomPrompt="1"/>
          </p:nvPr>
        </p:nvSpPr>
        <p:spPr>
          <a:xfrm>
            <a:off x="1343198" y="1600672"/>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chemeClr val="tx2"/>
          </a:solidFill>
          <a:ln>
            <a:solidFill>
              <a:schemeClr val="bg1"/>
            </a:solidFill>
          </a:ln>
        </p:spPr>
        <p:txBody>
          <a:bodyPr wrap="square" anchor="ctr">
            <a:noAutofit/>
          </a:bodyPr>
          <a:lstStyle>
            <a:lvl1pPr marL="0" indent="0" algn="ctr">
              <a:buNone/>
              <a:defRPr sz="3200">
                <a:solidFill>
                  <a:schemeClr val="bg1"/>
                </a:solidFill>
              </a:defRPr>
            </a:lvl1pPr>
          </a:lstStyle>
          <a:p>
            <a:r>
              <a:rPr lang="en-US"/>
              <a:t>Insert </a:t>
            </a:r>
            <a:br>
              <a:rPr lang="en-US"/>
            </a:br>
            <a:r>
              <a:rPr lang="en-US"/>
              <a:t>visual</a:t>
            </a:r>
          </a:p>
        </p:txBody>
      </p:sp>
    </p:spTree>
    <p:extLst>
      <p:ext uri="{BB962C8B-B14F-4D97-AF65-F5344CB8AC3E}">
        <p14:creationId xmlns:p14="http://schemas.microsoft.com/office/powerpoint/2010/main" val="4082413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1365650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Footer Placeholder 4">
            <a:extLst>
              <a:ext uri="{FF2B5EF4-FFF2-40B4-BE49-F238E27FC236}">
                <a16:creationId xmlns:a16="http://schemas.microsoft.com/office/drawing/2014/main" id="{206292CE-35FA-6E16-4E5E-A68EE9A5D682}"/>
              </a:ext>
            </a:extLst>
          </p:cNvPr>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a:p>
        </p:txBody>
      </p:sp>
      <p:sp>
        <p:nvSpPr>
          <p:cNvPr id="3" name="Slide Number Placeholder 5">
            <a:extLst>
              <a:ext uri="{FF2B5EF4-FFF2-40B4-BE49-F238E27FC236}">
                <a16:creationId xmlns:a16="http://schemas.microsoft.com/office/drawing/2014/main" id="{8DDBAB9D-F630-EF72-1E01-F6D8D4E5B081}"/>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a:p>
        </p:txBody>
      </p:sp>
    </p:spTree>
    <p:extLst>
      <p:ext uri="{BB962C8B-B14F-4D97-AF65-F5344CB8AC3E}">
        <p14:creationId xmlns:p14="http://schemas.microsoft.com/office/powerpoint/2010/main" val="3056944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27521923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a:latin typeface="Arial" panose="020B0604020202020204" pitchFamily="34" charset="0"/>
              <a:ea typeface="+mj-ea"/>
              <a:cs typeface="+mj-cs"/>
              <a:sym typeface="Arial" panose="020B0604020202020204" pitchFamily="34" charset="0"/>
            </a:endParaRPr>
          </a:p>
        </p:txBody>
      </p:sp>
      <p:sp>
        <p:nvSpPr>
          <p:cNvPr id="2" name="Title 1"/>
          <p:cNvSpPr>
            <a:spLocks noGrp="1"/>
          </p:cNvSpPr>
          <p:nvPr>
            <p:ph type="title"/>
          </p:nvPr>
        </p:nvSpPr>
        <p:spPr/>
        <p:txBody>
          <a:bodyPr>
            <a:noAutofit/>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Footer Placeholder 4">
            <a:extLst>
              <a:ext uri="{FF2B5EF4-FFF2-40B4-BE49-F238E27FC236}">
                <a16:creationId xmlns:a16="http://schemas.microsoft.com/office/drawing/2014/main" id="{33A6B3C0-BE11-BB1E-37B2-3F2CECBAC164}"/>
              </a:ext>
            </a:extLst>
          </p:cNvPr>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a:p>
        </p:txBody>
      </p:sp>
      <p:sp>
        <p:nvSpPr>
          <p:cNvPr id="9" name="Slide Number Placeholder 5">
            <a:extLst>
              <a:ext uri="{FF2B5EF4-FFF2-40B4-BE49-F238E27FC236}">
                <a16:creationId xmlns:a16="http://schemas.microsoft.com/office/drawing/2014/main" id="{9AA2B460-5729-C216-9BDA-BB746E74BCD5}"/>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a:p>
        </p:txBody>
      </p:sp>
    </p:spTree>
    <p:extLst>
      <p:ext uri="{BB962C8B-B14F-4D97-AF65-F5344CB8AC3E}">
        <p14:creationId xmlns:p14="http://schemas.microsoft.com/office/powerpoint/2010/main" val="2641936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Conclusion Chapter Slide">
    <p:bg>
      <p:bgPr>
        <a:solidFill>
          <a:schemeClr val="tx1"/>
        </a:solidFill>
        <a:effectLst/>
      </p:bgPr>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5392738" y="2867097"/>
            <a:ext cx="6343001" cy="676275"/>
          </a:xfrm>
          <a:prstGeom prst="rect">
            <a:avLst/>
          </a:prstGeom>
        </p:spPr>
        <p:txBody>
          <a:bodyPr anchor="b">
            <a:normAutofit/>
          </a:bodyPr>
          <a:lstStyle>
            <a:lvl1pPr algn="l">
              <a:defRPr sz="2800">
                <a:solidFill>
                  <a:schemeClr val="bg1"/>
                </a:solidFill>
                <a:latin typeface="+mj-lt"/>
                <a:cs typeface="Arial" panose="020B0604020202020204" pitchFamily="34" charset="0"/>
              </a:defRPr>
            </a:lvl1pPr>
          </a:lstStyle>
          <a:p>
            <a:r>
              <a:rPr lang="en-US" noProof="0"/>
              <a:t>Divider Slide</a:t>
            </a:r>
            <a:endParaRPr lang="en-ZA" noProof="0"/>
          </a:p>
        </p:txBody>
      </p:sp>
      <p:sp>
        <p:nvSpPr>
          <p:cNvPr id="6" name="Rectangle 5">
            <a:extLst>
              <a:ext uri="{FF2B5EF4-FFF2-40B4-BE49-F238E27FC236}">
                <a16:creationId xmlns:a16="http://schemas.microsoft.com/office/drawing/2014/main" id="{F9736D61-2B9F-B39D-FA43-E377D86AA7B3}"/>
              </a:ext>
            </a:extLst>
          </p:cNvPr>
          <p:cNvSpPr/>
          <p:nvPr userDrawn="1"/>
        </p:nvSpPr>
        <p:spPr>
          <a:xfrm>
            <a:off x="0" y="6593974"/>
            <a:ext cx="12192000" cy="264026"/>
          </a:xfrm>
          <a:prstGeom prst="rect">
            <a:avLst/>
          </a:prstGeom>
          <a:solidFill>
            <a:schemeClr val="tx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5535C61B-929A-C0EC-5C58-CD9ED99EF73B}"/>
              </a:ext>
            </a:extLst>
          </p:cNvPr>
          <p:cNvPicPr>
            <a:picLocks noChangeAspect="1"/>
          </p:cNvPicPr>
          <p:nvPr userDrawn="1"/>
        </p:nvPicPr>
        <p:blipFill>
          <a:blip r:embed="rId6"/>
          <a:stretch>
            <a:fillRect/>
          </a:stretch>
        </p:blipFill>
        <p:spPr>
          <a:xfrm>
            <a:off x="847291" y="1468981"/>
            <a:ext cx="3937000" cy="3568700"/>
          </a:xfrm>
          <a:prstGeom prst="rect">
            <a:avLst/>
          </a:prstGeom>
        </p:spPr>
      </p:pic>
      <p:pic>
        <p:nvPicPr>
          <p:cNvPr id="3" name="Picture 2">
            <a:extLst>
              <a:ext uri="{FF2B5EF4-FFF2-40B4-BE49-F238E27FC236}">
                <a16:creationId xmlns:a16="http://schemas.microsoft.com/office/drawing/2014/main" id="{3E8E6140-30DC-D3CB-A911-288044C11DAB}"/>
              </a:ext>
            </a:extLst>
          </p:cNvPr>
          <p:cNvPicPr>
            <a:picLocks noChangeAspect="1"/>
          </p:cNvPicPr>
          <p:nvPr userDrawn="1"/>
        </p:nvPicPr>
        <p:blipFill>
          <a:blip r:embed="rId7"/>
          <a:stretch>
            <a:fillRect/>
          </a:stretch>
        </p:blipFill>
        <p:spPr>
          <a:xfrm>
            <a:off x="456261" y="3292760"/>
            <a:ext cx="2260600" cy="2044700"/>
          </a:xfrm>
          <a:prstGeom prst="rect">
            <a:avLst/>
          </a:prstGeom>
        </p:spPr>
      </p:pic>
      <p:sp>
        <p:nvSpPr>
          <p:cNvPr id="4" name="Picture Placeholder 101">
            <a:extLst>
              <a:ext uri="{FF2B5EF4-FFF2-40B4-BE49-F238E27FC236}">
                <a16:creationId xmlns:a16="http://schemas.microsoft.com/office/drawing/2014/main" id="{F5F2CF35-ACC4-A108-DD87-92F9426534E9}"/>
              </a:ext>
            </a:extLst>
          </p:cNvPr>
          <p:cNvSpPr>
            <a:spLocks noGrp="1"/>
          </p:cNvSpPr>
          <p:nvPr>
            <p:ph type="pic" sz="quarter" idx="14" hasCustomPrompt="1"/>
          </p:nvPr>
        </p:nvSpPr>
        <p:spPr>
          <a:xfrm>
            <a:off x="749197" y="3364197"/>
            <a:ext cx="1895476" cy="1895476"/>
          </a:xfrm>
          <a:prstGeom prst="ellipse">
            <a:avLst/>
          </a:prstGeom>
          <a:solidFill>
            <a:schemeClr val="accent5"/>
          </a:solidFill>
          <a:ln>
            <a:solidFill>
              <a:schemeClr val="bg1"/>
            </a:solidFill>
          </a:ln>
        </p:spPr>
        <p:txBody>
          <a:bodyPr anchor="ctr"/>
          <a:lstStyle>
            <a:lvl1pPr marL="0" indent="0" algn="ctr">
              <a:buNone/>
              <a:defRPr sz="2400">
                <a:solidFill>
                  <a:schemeClr val="bg1"/>
                </a:solidFill>
              </a:defRPr>
            </a:lvl1pPr>
          </a:lstStyle>
          <a:p>
            <a:r>
              <a:rPr lang="en-US"/>
              <a:t>Insert visual</a:t>
            </a:r>
          </a:p>
        </p:txBody>
      </p:sp>
      <p:sp>
        <p:nvSpPr>
          <p:cNvPr id="5" name="Picture Placeholder 4">
            <a:extLst>
              <a:ext uri="{FF2B5EF4-FFF2-40B4-BE49-F238E27FC236}">
                <a16:creationId xmlns:a16="http://schemas.microsoft.com/office/drawing/2014/main" id="{F87BD48D-91A6-B706-71D6-9D1F30170652}"/>
              </a:ext>
            </a:extLst>
          </p:cNvPr>
          <p:cNvSpPr>
            <a:spLocks noGrp="1"/>
          </p:cNvSpPr>
          <p:nvPr>
            <p:ph type="pic" sz="quarter" idx="13" hasCustomPrompt="1"/>
          </p:nvPr>
        </p:nvSpPr>
        <p:spPr>
          <a:xfrm>
            <a:off x="1343198" y="1600672"/>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chemeClr val="tx2"/>
          </a:solidFill>
          <a:ln>
            <a:solidFill>
              <a:schemeClr val="bg1"/>
            </a:solidFill>
          </a:ln>
        </p:spPr>
        <p:txBody>
          <a:bodyPr wrap="square" anchor="ctr">
            <a:noAutofit/>
          </a:bodyPr>
          <a:lstStyle>
            <a:lvl1pPr marL="0" indent="0" algn="ctr">
              <a:buNone/>
              <a:defRPr sz="3200">
                <a:solidFill>
                  <a:schemeClr val="bg1"/>
                </a:solidFill>
              </a:defRPr>
            </a:lvl1pPr>
          </a:lstStyle>
          <a:p>
            <a:r>
              <a:rPr lang="en-US"/>
              <a:t>Insert </a:t>
            </a:r>
            <a:br>
              <a:rPr lang="en-US"/>
            </a:br>
            <a:r>
              <a:rPr lang="en-US"/>
              <a:t>visual</a:t>
            </a:r>
          </a:p>
        </p:txBody>
      </p:sp>
    </p:spTree>
    <p:extLst>
      <p:ext uri="{BB962C8B-B14F-4D97-AF65-F5344CB8AC3E}">
        <p14:creationId xmlns:p14="http://schemas.microsoft.com/office/powerpoint/2010/main" val="1644466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1365650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Footer Placeholder 4">
            <a:extLst>
              <a:ext uri="{FF2B5EF4-FFF2-40B4-BE49-F238E27FC236}">
                <a16:creationId xmlns:a16="http://schemas.microsoft.com/office/drawing/2014/main" id="{206292CE-35FA-6E16-4E5E-A68EE9A5D682}"/>
              </a:ext>
            </a:extLst>
          </p:cNvPr>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a:p>
        </p:txBody>
      </p:sp>
      <p:sp>
        <p:nvSpPr>
          <p:cNvPr id="3" name="Slide Number Placeholder 5">
            <a:extLst>
              <a:ext uri="{FF2B5EF4-FFF2-40B4-BE49-F238E27FC236}">
                <a16:creationId xmlns:a16="http://schemas.microsoft.com/office/drawing/2014/main" id="{8DDBAB9D-F630-EF72-1E01-F6D8D4E5B081}"/>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a:p>
        </p:txBody>
      </p:sp>
      <p:sp>
        <p:nvSpPr>
          <p:cNvPr id="4" name="Title 1">
            <a:extLst>
              <a:ext uri="{FF2B5EF4-FFF2-40B4-BE49-F238E27FC236}">
                <a16:creationId xmlns:a16="http://schemas.microsoft.com/office/drawing/2014/main" id="{9A5B62EC-B6C1-F2E0-BCEA-0FBCE2710A8C}"/>
              </a:ext>
            </a:extLst>
          </p:cNvPr>
          <p:cNvSpPr>
            <a:spLocks noGrp="1"/>
          </p:cNvSpPr>
          <p:nvPr>
            <p:ph type="title"/>
          </p:nvPr>
        </p:nvSpPr>
        <p:spPr>
          <a:xfrm>
            <a:off x="361681" y="205769"/>
            <a:ext cx="9511777" cy="666000"/>
          </a:xfrm>
        </p:spPr>
        <p:txBody>
          <a:bodyPr>
            <a:noAutofit/>
          </a:bodyPr>
          <a:lstStyle/>
          <a:p>
            <a:r>
              <a:rPr lang="en-US"/>
              <a:t>Click to edit Master title style</a:t>
            </a:r>
            <a:endParaRPr lang="en-ZA"/>
          </a:p>
        </p:txBody>
      </p:sp>
      <p:sp>
        <p:nvSpPr>
          <p:cNvPr id="5" name="Content Placeholder 2">
            <a:extLst>
              <a:ext uri="{FF2B5EF4-FFF2-40B4-BE49-F238E27FC236}">
                <a16:creationId xmlns:a16="http://schemas.microsoft.com/office/drawing/2014/main" id="{E8C84CC2-2711-547D-23F8-A313AB59ECF8}"/>
              </a:ext>
            </a:extLst>
          </p:cNvPr>
          <p:cNvSpPr>
            <a:spLocks noGrp="1"/>
          </p:cNvSpPr>
          <p:nvPr>
            <p:ph idx="1"/>
          </p:nvPr>
        </p:nvSpPr>
        <p:spPr>
          <a:xfrm>
            <a:off x="361681" y="1223493"/>
            <a:ext cx="11383851" cy="4859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12416714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3.xml"/><Relationship Id="rId3" Type="http://schemas.openxmlformats.org/officeDocument/2006/relationships/slideLayout" Target="../slideLayouts/slideLayout3.xml"/><Relationship Id="rId7" Type="http://schemas.openxmlformats.org/officeDocument/2006/relationships/tags" Target="../tags/tag2.xml"/><Relationship Id="rId12" Type="http://schemas.openxmlformats.org/officeDocument/2006/relationships/image" Target="../media/image3.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image" Target="../media/image2.emf"/><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8.xml"/><Relationship Id="rId7"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ags" Target="../tags/tag15.xml"/><Relationship Id="rId5" Type="http://schemas.openxmlformats.org/officeDocument/2006/relationships/tags" Target="../tags/tag14.xml"/><Relationship Id="rId10" Type="http://schemas.openxmlformats.org/officeDocument/2006/relationships/image" Target="../media/image3.emf"/><Relationship Id="rId4" Type="http://schemas.openxmlformats.org/officeDocument/2006/relationships/theme" Target="../theme/theme2.xml"/><Relationship Id="rId9" Type="http://schemas.openxmlformats.org/officeDocument/2006/relationships/image" Target="../media/image2.emf"/></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theme" Target="../theme/theme3.xml"/><Relationship Id="rId7" Type="http://schemas.openxmlformats.org/officeDocument/2006/relationships/image" Target="../media/image1.emf"/><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oleObject" Target="../embeddings/oleObject4.bin"/><Relationship Id="rId5" Type="http://schemas.openxmlformats.org/officeDocument/2006/relationships/tags" Target="../tags/tag23.xml"/><Relationship Id="rId4" Type="http://schemas.openxmlformats.org/officeDocument/2006/relationships/tags" Target="../tags/tag22.xml"/><Relationship Id="rId9" Type="http://schemas.openxmlformats.org/officeDocument/2006/relationships/image" Target="../media/image3.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userDrawn="1">
            <p:custDataLst>
              <p:tags r:id="rId7"/>
            </p:custDataLst>
            <p:extLst>
              <p:ext uri="{D42A27DB-BD31-4B8C-83A1-F6EECF244321}">
                <p14:modId xmlns:p14="http://schemas.microsoft.com/office/powerpoint/2010/main" val="42412971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270" imgH="270" progId="TCLayout.ActiveDocument.1">
                  <p:embed/>
                </p:oleObj>
              </mc:Choice>
              <mc:Fallback>
                <p:oleObj name="think-cell Slide" r:id="rId9" imgW="270" imgH="270" progId="TCLayout.ActiveDocument.1">
                  <p:embed/>
                  <p:pic>
                    <p:nvPicPr>
                      <p:cNvPr id="11" name="Object 10" hidden="1"/>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10" name="Rectangle 9" hidden="1"/>
          <p:cNvSpPr/>
          <p:nvPr userDrawn="1">
            <p:custDataLst>
              <p:tags r:id="rId8"/>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a:latin typeface="Arial" panose="020B0604020202020204" pitchFamily="34" charset="0"/>
              <a:ea typeface="+mj-ea"/>
              <a:cs typeface="+mj-cs"/>
              <a:sym typeface="Arial" panose="020B0604020202020204" pitchFamily="34" charset="0"/>
            </a:endParaRPr>
          </a:p>
        </p:txBody>
      </p:sp>
      <p:sp>
        <p:nvSpPr>
          <p:cNvPr id="15" name="Rectangle 14">
            <a:extLst>
              <a:ext uri="{FF2B5EF4-FFF2-40B4-BE49-F238E27FC236}">
                <a16:creationId xmlns:a16="http://schemas.microsoft.com/office/drawing/2014/main" id="{B61B89DF-EAC8-9D04-A4FE-29DE4D44D116}"/>
              </a:ext>
            </a:extLst>
          </p:cNvPr>
          <p:cNvSpPr/>
          <p:nvPr userDrawn="1"/>
        </p:nvSpPr>
        <p:spPr>
          <a:xfrm>
            <a:off x="0" y="0"/>
            <a:ext cx="12192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2CDCE3E3-9DDD-720F-B114-D73CEB41A5FD}"/>
              </a:ext>
            </a:extLst>
          </p:cNvPr>
          <p:cNvPicPr>
            <a:picLocks noChangeAspect="1"/>
          </p:cNvPicPr>
          <p:nvPr userDrawn="1"/>
        </p:nvPicPr>
        <p:blipFill>
          <a:blip r:embed="rId11"/>
          <a:stretch>
            <a:fillRect/>
          </a:stretch>
        </p:blipFill>
        <p:spPr>
          <a:xfrm>
            <a:off x="10234592" y="544512"/>
            <a:ext cx="1422400" cy="368300"/>
          </a:xfrm>
          <a:prstGeom prst="rect">
            <a:avLst/>
          </a:prstGeom>
        </p:spPr>
      </p:pic>
      <p:pic>
        <p:nvPicPr>
          <p:cNvPr id="17" name="Picture 16">
            <a:extLst>
              <a:ext uri="{FF2B5EF4-FFF2-40B4-BE49-F238E27FC236}">
                <a16:creationId xmlns:a16="http://schemas.microsoft.com/office/drawing/2014/main" id="{FBDB45C7-CE4D-C529-B1D9-402A7799F835}"/>
              </a:ext>
            </a:extLst>
          </p:cNvPr>
          <p:cNvPicPr>
            <a:picLocks noChangeAspect="1"/>
          </p:cNvPicPr>
          <p:nvPr userDrawn="1"/>
        </p:nvPicPr>
        <p:blipFill>
          <a:blip r:embed="rId12"/>
          <a:stretch>
            <a:fillRect/>
          </a:stretch>
        </p:blipFill>
        <p:spPr>
          <a:xfrm>
            <a:off x="9829719" y="550086"/>
            <a:ext cx="241300" cy="368300"/>
          </a:xfrm>
          <a:prstGeom prst="rect">
            <a:avLst/>
          </a:prstGeom>
        </p:spPr>
      </p:pic>
    </p:spTree>
    <p:extLst>
      <p:ext uri="{BB962C8B-B14F-4D97-AF65-F5344CB8AC3E}">
        <p14:creationId xmlns:p14="http://schemas.microsoft.com/office/powerpoint/2010/main" val="2030761648"/>
      </p:ext>
    </p:extLst>
  </p:cSld>
  <p:clrMap bg1="lt1" tx1="dk1" bg2="lt2" tx2="dk2" accent1="accent1" accent2="accent2" accent3="accent3" accent4="accent4" accent5="accent5" accent6="accent6" hlink="hlink" folHlink="folHlink"/>
  <p:sldLayoutIdLst>
    <p:sldLayoutId id="2147483651" r:id="rId1"/>
    <p:sldLayoutId id="2147483656" r:id="rId2"/>
    <p:sldLayoutId id="2147483650" r:id="rId3"/>
    <p:sldLayoutId id="2147483657" r:id="rId4"/>
    <p:sldLayoutId id="2147483655" r:id="rId5"/>
  </p:sldLayoutIdLst>
  <p:hf hdr="0" dt="0"/>
  <p:txStyles>
    <p:titleStyle>
      <a:lvl1pPr algn="l" defTabSz="914400" rtl="0" eaLnBrk="1" latinLnBrk="0" hangingPunct="1">
        <a:lnSpc>
          <a:spcPct val="90000"/>
        </a:lnSpc>
        <a:spcBef>
          <a:spcPct val="0"/>
        </a:spcBef>
        <a:buNone/>
        <a:defRPr sz="21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bg1">
            <a:lumMod val="50000"/>
          </a:schemeClr>
        </a:buClr>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bg1">
            <a:lumMod val="50000"/>
          </a:schemeClr>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bg1">
            <a:lumMod val="50000"/>
          </a:schemeClr>
        </a:buClr>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bg1">
            <a:lumMod val="50000"/>
          </a:schemeClr>
        </a:buClr>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bg1">
            <a:lumMod val="50000"/>
          </a:schemeClr>
        </a:buClr>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A7057F0-5F5E-786F-613E-0CBEA464107A}"/>
              </a:ext>
            </a:extLst>
          </p:cNvPr>
          <p:cNvSpPr/>
          <p:nvPr userDrawn="1"/>
        </p:nvSpPr>
        <p:spPr>
          <a:xfrm>
            <a:off x="0" y="0"/>
            <a:ext cx="121920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Object 10" hidden="1"/>
          <p:cNvGraphicFramePr>
            <a:graphicFrameLocks noChangeAspect="1"/>
          </p:cNvGraphicFramePr>
          <p:nvPr userDrawn="1">
            <p:custDataLst>
              <p:tags r:id="rId5"/>
            </p:custDataLst>
            <p:extLst>
              <p:ext uri="{D42A27DB-BD31-4B8C-83A1-F6EECF244321}">
                <p14:modId xmlns:p14="http://schemas.microsoft.com/office/powerpoint/2010/main" val="32727672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270" imgH="270" progId="TCLayout.ActiveDocument.1">
                  <p:embed/>
                </p:oleObj>
              </mc:Choice>
              <mc:Fallback>
                <p:oleObj name="think-cell Slide" r:id="rId7" imgW="270" imgH="270" progId="TCLayout.ActiveDocument.1">
                  <p:embed/>
                  <p:pic>
                    <p:nvPicPr>
                      <p:cNvPr id="11" name="Object 10" hidden="1"/>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10" name="Rectangle 9" hidden="1"/>
          <p:cNvSpPr/>
          <p:nvPr userDrawn="1">
            <p:custDataLst>
              <p:tags r:id="rId6"/>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a:latin typeface="Arial" panose="020B0604020202020204" pitchFamily="34" charset="0"/>
              <a:ea typeface="+mj-ea"/>
              <a:cs typeface="+mj-cs"/>
              <a:sym typeface="Arial" panose="020B0604020202020204" pitchFamily="34" charset="0"/>
            </a:endParaRPr>
          </a:p>
        </p:txBody>
      </p:sp>
      <p:sp>
        <p:nvSpPr>
          <p:cNvPr id="3" name="Text Placeholder 2"/>
          <p:cNvSpPr>
            <a:spLocks noGrp="1"/>
          </p:cNvSpPr>
          <p:nvPr>
            <p:ph type="body" idx="1"/>
          </p:nvPr>
        </p:nvSpPr>
        <p:spPr>
          <a:xfrm>
            <a:off x="361681" y="1223493"/>
            <a:ext cx="11383851" cy="4859022"/>
          </a:xfrm>
          <a:prstGeom prst="rect">
            <a:avLst/>
          </a:prstGeom>
        </p:spPr>
        <p:txBody>
          <a:bodyPr vert="horz" lIns="91440" tIns="45720" rIns="91440" bIns="45720" rtlCol="0">
            <a:normAutofit/>
          </a:bodyPr>
          <a:lstStyle/>
          <a:p>
            <a:pPr lvl="0"/>
            <a:r>
              <a:rPr lang="en-ZA"/>
              <a:t>Edit Master text styles</a:t>
            </a:r>
          </a:p>
          <a:p>
            <a:pPr lvl="1"/>
            <a:r>
              <a:rPr lang="en-ZA"/>
              <a:t>Second level</a:t>
            </a:r>
          </a:p>
          <a:p>
            <a:pPr lvl="2"/>
            <a:r>
              <a:rPr lang="en-ZA"/>
              <a:t>Third level</a:t>
            </a:r>
          </a:p>
          <a:p>
            <a:pPr lvl="3"/>
            <a:r>
              <a:rPr lang="en-ZA"/>
              <a:t>Fourth level</a:t>
            </a:r>
          </a:p>
          <a:p>
            <a:pPr lvl="4"/>
            <a:r>
              <a:rPr lang="en-ZA"/>
              <a:t>Fifth level</a:t>
            </a:r>
          </a:p>
        </p:txBody>
      </p:sp>
      <p:sp>
        <p:nvSpPr>
          <p:cNvPr id="5" name="Footer Placeholder 4"/>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a:p>
        </p:txBody>
      </p:sp>
      <p:sp>
        <p:nvSpPr>
          <p:cNvPr id="6" name="Slide Number Placeholder 5"/>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a:p>
        </p:txBody>
      </p:sp>
      <p:sp>
        <p:nvSpPr>
          <p:cNvPr id="2" name="Title Placeholder 1"/>
          <p:cNvSpPr>
            <a:spLocks noGrp="1"/>
          </p:cNvSpPr>
          <p:nvPr>
            <p:ph type="title"/>
          </p:nvPr>
        </p:nvSpPr>
        <p:spPr>
          <a:xfrm>
            <a:off x="361681" y="205769"/>
            <a:ext cx="9511777" cy="666000"/>
          </a:xfrm>
          <a:prstGeom prst="rect">
            <a:avLst/>
          </a:prstGeom>
        </p:spPr>
        <p:txBody>
          <a:bodyPr vert="horz" lIns="91440" tIns="45720" rIns="91440" bIns="45720" rtlCol="0" anchor="ctr">
            <a:noAutofit/>
          </a:bodyPr>
          <a:lstStyle/>
          <a:p>
            <a:r>
              <a:rPr lang="en-US" noProof="0"/>
              <a:t>Click to edit Master title style</a:t>
            </a:r>
            <a:endParaRPr lang="en-ZA" noProof="0"/>
          </a:p>
        </p:txBody>
      </p:sp>
      <p:pic>
        <p:nvPicPr>
          <p:cNvPr id="13" name="Picture 12">
            <a:extLst>
              <a:ext uri="{FF2B5EF4-FFF2-40B4-BE49-F238E27FC236}">
                <a16:creationId xmlns:a16="http://schemas.microsoft.com/office/drawing/2014/main" id="{2A1EFD3B-809C-B8A0-4D86-16532E5E7488}"/>
              </a:ext>
            </a:extLst>
          </p:cNvPr>
          <p:cNvPicPr>
            <a:picLocks noChangeAspect="1"/>
          </p:cNvPicPr>
          <p:nvPr userDrawn="1"/>
        </p:nvPicPr>
        <p:blipFill>
          <a:blip r:embed="rId9"/>
          <a:stretch>
            <a:fillRect/>
          </a:stretch>
        </p:blipFill>
        <p:spPr>
          <a:xfrm>
            <a:off x="10441904" y="312737"/>
            <a:ext cx="1422400" cy="368300"/>
          </a:xfrm>
          <a:prstGeom prst="rect">
            <a:avLst/>
          </a:prstGeom>
        </p:spPr>
      </p:pic>
      <p:pic>
        <p:nvPicPr>
          <p:cNvPr id="14" name="Picture 13">
            <a:extLst>
              <a:ext uri="{FF2B5EF4-FFF2-40B4-BE49-F238E27FC236}">
                <a16:creationId xmlns:a16="http://schemas.microsoft.com/office/drawing/2014/main" id="{39A3506A-6DD2-E9D5-DD05-B23171DA1339}"/>
              </a:ext>
            </a:extLst>
          </p:cNvPr>
          <p:cNvPicPr>
            <a:picLocks noChangeAspect="1"/>
          </p:cNvPicPr>
          <p:nvPr userDrawn="1"/>
        </p:nvPicPr>
        <p:blipFill>
          <a:blip r:embed="rId10"/>
          <a:stretch>
            <a:fillRect/>
          </a:stretch>
        </p:blipFill>
        <p:spPr>
          <a:xfrm>
            <a:off x="10037031" y="318311"/>
            <a:ext cx="241300" cy="368300"/>
          </a:xfrm>
          <a:prstGeom prst="rect">
            <a:avLst/>
          </a:prstGeom>
        </p:spPr>
      </p:pic>
      <p:sp>
        <p:nvSpPr>
          <p:cNvPr id="15" name="Rectangle 14">
            <a:extLst>
              <a:ext uri="{FF2B5EF4-FFF2-40B4-BE49-F238E27FC236}">
                <a16:creationId xmlns:a16="http://schemas.microsoft.com/office/drawing/2014/main" id="{B56DB893-999D-78A5-DBD6-5B38A7382F94}"/>
              </a:ext>
            </a:extLst>
          </p:cNvPr>
          <p:cNvSpPr/>
          <p:nvPr userDrawn="1"/>
        </p:nvSpPr>
        <p:spPr>
          <a:xfrm>
            <a:off x="0" y="6176963"/>
            <a:ext cx="12192000" cy="4571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64861000"/>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61" r:id="rId3"/>
  </p:sldLayoutIdLst>
  <p:txStyles>
    <p:titleStyle>
      <a:lvl1pPr algn="l" defTabSz="914400" rtl="0" eaLnBrk="1" latinLnBrk="0" hangingPunct="1">
        <a:lnSpc>
          <a:spcPct val="90000"/>
        </a:lnSpc>
        <a:spcBef>
          <a:spcPct val="0"/>
        </a:spcBef>
        <a:buNone/>
        <a:defRPr sz="2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A7057F0-5F5E-786F-613E-0CBEA464107A}"/>
              </a:ext>
            </a:extLst>
          </p:cNvPr>
          <p:cNvSpPr/>
          <p:nvPr userDrawn="1"/>
        </p:nvSpPr>
        <p:spPr>
          <a:xfrm>
            <a:off x="0" y="0"/>
            <a:ext cx="121920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Object 10" hidden="1"/>
          <p:cNvGraphicFramePr>
            <a:graphicFrameLocks noChangeAspect="1"/>
          </p:cNvGraphicFramePr>
          <p:nvPr userDrawn="1">
            <p:custDataLst>
              <p:tags r:id="rId4"/>
            </p:custDataLst>
            <p:extLst>
              <p:ext uri="{D42A27DB-BD31-4B8C-83A1-F6EECF244321}">
                <p14:modId xmlns:p14="http://schemas.microsoft.com/office/powerpoint/2010/main" val="32727672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11" name="Object 10"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0" name="Rectangle 9" hidden="1"/>
          <p:cNvSpPr/>
          <p:nvPr userDrawn="1">
            <p:custDataLst>
              <p:tags r:id="rId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a:latin typeface="Arial" panose="020B0604020202020204" pitchFamily="34" charset="0"/>
              <a:ea typeface="+mj-ea"/>
              <a:cs typeface="+mj-cs"/>
              <a:sym typeface="Arial" panose="020B0604020202020204" pitchFamily="34" charset="0"/>
            </a:endParaRPr>
          </a:p>
        </p:txBody>
      </p:sp>
      <p:sp>
        <p:nvSpPr>
          <p:cNvPr id="3" name="Text Placeholder 2"/>
          <p:cNvSpPr>
            <a:spLocks noGrp="1"/>
          </p:cNvSpPr>
          <p:nvPr>
            <p:ph type="body" idx="1"/>
          </p:nvPr>
        </p:nvSpPr>
        <p:spPr>
          <a:xfrm>
            <a:off x="361681" y="1223493"/>
            <a:ext cx="11383851" cy="4859022"/>
          </a:xfrm>
          <a:prstGeom prst="rect">
            <a:avLst/>
          </a:prstGeom>
        </p:spPr>
        <p:txBody>
          <a:bodyPr vert="horz" lIns="91440" tIns="45720" rIns="91440" bIns="45720" rtlCol="0">
            <a:normAutofit/>
          </a:bodyPr>
          <a:lstStyle/>
          <a:p>
            <a:pPr lvl="0"/>
            <a:r>
              <a:rPr lang="en-ZA"/>
              <a:t>Edit Master text styles</a:t>
            </a:r>
          </a:p>
          <a:p>
            <a:pPr lvl="1"/>
            <a:r>
              <a:rPr lang="en-ZA"/>
              <a:t>Second level</a:t>
            </a:r>
          </a:p>
          <a:p>
            <a:pPr lvl="2"/>
            <a:r>
              <a:rPr lang="en-ZA"/>
              <a:t>Third level</a:t>
            </a:r>
          </a:p>
          <a:p>
            <a:pPr lvl="3"/>
            <a:r>
              <a:rPr lang="en-ZA"/>
              <a:t>Fourth level</a:t>
            </a:r>
          </a:p>
          <a:p>
            <a:pPr lvl="4"/>
            <a:r>
              <a:rPr lang="en-ZA"/>
              <a:t>Fifth level</a:t>
            </a:r>
          </a:p>
        </p:txBody>
      </p:sp>
      <p:sp>
        <p:nvSpPr>
          <p:cNvPr id="5" name="Footer Placeholder 4"/>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a:p>
        </p:txBody>
      </p:sp>
      <p:sp>
        <p:nvSpPr>
          <p:cNvPr id="6" name="Slide Number Placeholder 5"/>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a:p>
        </p:txBody>
      </p:sp>
      <p:sp>
        <p:nvSpPr>
          <p:cNvPr id="2" name="Title Placeholder 1"/>
          <p:cNvSpPr>
            <a:spLocks noGrp="1"/>
          </p:cNvSpPr>
          <p:nvPr>
            <p:ph type="title"/>
          </p:nvPr>
        </p:nvSpPr>
        <p:spPr>
          <a:xfrm>
            <a:off x="361681" y="205769"/>
            <a:ext cx="9511777" cy="666000"/>
          </a:xfrm>
          <a:prstGeom prst="rect">
            <a:avLst/>
          </a:prstGeom>
        </p:spPr>
        <p:txBody>
          <a:bodyPr vert="horz" lIns="91440" tIns="45720" rIns="91440" bIns="45720" rtlCol="0" anchor="ctr">
            <a:noAutofit/>
          </a:bodyPr>
          <a:lstStyle/>
          <a:p>
            <a:r>
              <a:rPr lang="en-US" noProof="0"/>
              <a:t>Click to edit Master title style</a:t>
            </a:r>
            <a:endParaRPr lang="en-ZA" noProof="0"/>
          </a:p>
        </p:txBody>
      </p:sp>
      <p:pic>
        <p:nvPicPr>
          <p:cNvPr id="13" name="Picture 12">
            <a:extLst>
              <a:ext uri="{FF2B5EF4-FFF2-40B4-BE49-F238E27FC236}">
                <a16:creationId xmlns:a16="http://schemas.microsoft.com/office/drawing/2014/main" id="{2A1EFD3B-809C-B8A0-4D86-16532E5E7488}"/>
              </a:ext>
            </a:extLst>
          </p:cNvPr>
          <p:cNvPicPr>
            <a:picLocks noChangeAspect="1"/>
          </p:cNvPicPr>
          <p:nvPr userDrawn="1"/>
        </p:nvPicPr>
        <p:blipFill>
          <a:blip r:embed="rId8"/>
          <a:stretch>
            <a:fillRect/>
          </a:stretch>
        </p:blipFill>
        <p:spPr>
          <a:xfrm>
            <a:off x="10441904" y="312737"/>
            <a:ext cx="1422400" cy="368300"/>
          </a:xfrm>
          <a:prstGeom prst="rect">
            <a:avLst/>
          </a:prstGeom>
        </p:spPr>
      </p:pic>
      <p:pic>
        <p:nvPicPr>
          <p:cNvPr id="14" name="Picture 13">
            <a:extLst>
              <a:ext uri="{FF2B5EF4-FFF2-40B4-BE49-F238E27FC236}">
                <a16:creationId xmlns:a16="http://schemas.microsoft.com/office/drawing/2014/main" id="{39A3506A-6DD2-E9D5-DD05-B23171DA1339}"/>
              </a:ext>
            </a:extLst>
          </p:cNvPr>
          <p:cNvPicPr>
            <a:picLocks noChangeAspect="1"/>
          </p:cNvPicPr>
          <p:nvPr userDrawn="1"/>
        </p:nvPicPr>
        <p:blipFill>
          <a:blip r:embed="rId9"/>
          <a:stretch>
            <a:fillRect/>
          </a:stretch>
        </p:blipFill>
        <p:spPr>
          <a:xfrm>
            <a:off x="10037031" y="318311"/>
            <a:ext cx="241300" cy="368300"/>
          </a:xfrm>
          <a:prstGeom prst="rect">
            <a:avLst/>
          </a:prstGeom>
        </p:spPr>
      </p:pic>
    </p:spTree>
    <p:extLst>
      <p:ext uri="{BB962C8B-B14F-4D97-AF65-F5344CB8AC3E}">
        <p14:creationId xmlns:p14="http://schemas.microsoft.com/office/powerpoint/2010/main" val="2540211694"/>
      </p:ext>
    </p:extLst>
  </p:cSld>
  <p:clrMap bg1="lt1" tx1="dk1" bg2="lt2" tx2="dk2" accent1="accent1" accent2="accent2" accent3="accent3" accent4="accent4" accent5="accent5" accent6="accent6" hlink="hlink" folHlink="folHlink"/>
  <p:sldLayoutIdLst>
    <p:sldLayoutId id="2147483659" r:id="rId1"/>
    <p:sldLayoutId id="2147483660" r:id="rId2"/>
  </p:sldLayoutIdLst>
  <p:txStyles>
    <p:titleStyle>
      <a:lvl1pPr algn="l" defTabSz="914400" rtl="0" eaLnBrk="1" latinLnBrk="0" hangingPunct="1">
        <a:lnSpc>
          <a:spcPct val="90000"/>
        </a:lnSpc>
        <a:spcBef>
          <a:spcPct val="0"/>
        </a:spcBef>
        <a:buNone/>
        <a:defRPr sz="2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83981-0676-B4BE-E2C1-016DCD399BF1}"/>
              </a:ext>
            </a:extLst>
          </p:cNvPr>
          <p:cNvSpPr>
            <a:spLocks noGrp="1"/>
          </p:cNvSpPr>
          <p:nvPr>
            <p:ph type="ctrTitle"/>
          </p:nvPr>
        </p:nvSpPr>
        <p:spPr>
          <a:xfrm>
            <a:off x="3517429" y="1851497"/>
            <a:ext cx="8402616" cy="676275"/>
          </a:xfrm>
        </p:spPr>
        <p:txBody>
          <a:bodyPr>
            <a:noAutofit/>
          </a:bodyPr>
          <a:lstStyle/>
          <a:p>
            <a:pPr>
              <a:lnSpc>
                <a:spcPct val="150000"/>
              </a:lnSpc>
            </a:pPr>
            <a:r>
              <a:rPr lang="en-US" dirty="0"/>
              <a:t>Waste to Energy Test Facility: Clarification Meeting</a:t>
            </a:r>
          </a:p>
        </p:txBody>
      </p:sp>
      <p:sp>
        <p:nvSpPr>
          <p:cNvPr id="4" name="Text Placeholder 3">
            <a:extLst>
              <a:ext uri="{FF2B5EF4-FFF2-40B4-BE49-F238E27FC236}">
                <a16:creationId xmlns:a16="http://schemas.microsoft.com/office/drawing/2014/main" id="{A1E3E007-85FD-6A38-301F-BC4870BEDB78}"/>
              </a:ext>
            </a:extLst>
          </p:cNvPr>
          <p:cNvSpPr>
            <a:spLocks noGrp="1"/>
          </p:cNvSpPr>
          <p:nvPr>
            <p:ph type="body" sz="quarter" idx="10"/>
          </p:nvPr>
        </p:nvSpPr>
        <p:spPr/>
        <p:txBody>
          <a:bodyPr/>
          <a:lstStyle/>
          <a:p>
            <a:r>
              <a:rPr lang="en-US" dirty="0"/>
              <a:t>18 August 2026</a:t>
            </a:r>
          </a:p>
        </p:txBody>
      </p:sp>
      <p:pic>
        <p:nvPicPr>
          <p:cNvPr id="10" name="Picture Placeholder 9">
            <a:extLst>
              <a:ext uri="{FF2B5EF4-FFF2-40B4-BE49-F238E27FC236}">
                <a16:creationId xmlns:a16="http://schemas.microsoft.com/office/drawing/2014/main" id="{E5F77460-8E9F-1567-7170-702027539AA5}"/>
              </a:ext>
            </a:extLst>
          </p:cNvPr>
          <p:cNvPicPr>
            <a:picLocks noGrp="1" noChangeAspect="1"/>
          </p:cNvPicPr>
          <p:nvPr>
            <p:ph type="pic" sz="quarter" idx="14"/>
          </p:nvPr>
        </p:nvPicPr>
        <p:blipFill>
          <a:blip r:embed="rId2" cstate="screen">
            <a:extLst>
              <a:ext uri="{28A0092B-C50C-407E-A947-70E740481C1C}">
                <a14:useLocalDpi xmlns:a14="http://schemas.microsoft.com/office/drawing/2010/main"/>
              </a:ext>
            </a:extLst>
          </a:blip>
          <a:srcRect/>
          <a:stretch>
            <a:fillRect/>
          </a:stretch>
        </p:blipFill>
        <p:spPr/>
      </p:pic>
      <p:pic>
        <p:nvPicPr>
          <p:cNvPr id="14" name="Picture Placeholder 13">
            <a:extLst>
              <a:ext uri="{FF2B5EF4-FFF2-40B4-BE49-F238E27FC236}">
                <a16:creationId xmlns:a16="http://schemas.microsoft.com/office/drawing/2014/main" id="{22F19F1E-CB43-D25A-2C75-6E321D77C0C4}"/>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355240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EB16E-EB8A-E11E-92B4-24253E78DC0F}"/>
              </a:ext>
            </a:extLst>
          </p:cNvPr>
          <p:cNvSpPr>
            <a:spLocks noGrp="1"/>
          </p:cNvSpPr>
          <p:nvPr>
            <p:ph type="title"/>
          </p:nvPr>
        </p:nvSpPr>
        <p:spPr/>
        <p:txBody>
          <a:bodyPr/>
          <a:lstStyle/>
          <a:p>
            <a:r>
              <a:rPr lang="en-US"/>
              <a:t>Content</a:t>
            </a:r>
          </a:p>
        </p:txBody>
      </p:sp>
      <p:sp>
        <p:nvSpPr>
          <p:cNvPr id="3" name="Content Placeholder 2">
            <a:extLst>
              <a:ext uri="{FF2B5EF4-FFF2-40B4-BE49-F238E27FC236}">
                <a16:creationId xmlns:a16="http://schemas.microsoft.com/office/drawing/2014/main" id="{0A50A51C-64F1-E345-9891-68F3C607B6A2}"/>
              </a:ext>
            </a:extLst>
          </p:cNvPr>
          <p:cNvSpPr>
            <a:spLocks noGrp="1"/>
          </p:cNvSpPr>
          <p:nvPr>
            <p:ph idx="1"/>
          </p:nvPr>
        </p:nvSpPr>
        <p:spPr>
          <a:xfrm>
            <a:off x="446469" y="4683637"/>
            <a:ext cx="11383851" cy="752660"/>
          </a:xfrm>
        </p:spPr>
        <p:txBody>
          <a:bodyPr/>
          <a:lstStyle/>
          <a:p>
            <a:pPr marL="0" indent="0" algn="just">
              <a:spcBef>
                <a:spcPct val="30000"/>
              </a:spcBef>
              <a:spcAft>
                <a:spcPct val="0"/>
              </a:spcAft>
              <a:buNone/>
              <a:defRPr/>
            </a:pPr>
            <a:r>
              <a:rPr lang="en-US" altLang="en-US" sz="2000" dirty="0"/>
              <a:t>Request for proposals for the design, supply, construction and commissioning of a 50-100kW thermal Waste to Energy Test Facility</a:t>
            </a:r>
            <a:endParaRPr lang="en-US" dirty="0"/>
          </a:p>
        </p:txBody>
      </p:sp>
      <p:sp>
        <p:nvSpPr>
          <p:cNvPr id="5" name="Slide Number Placeholder 5">
            <a:extLst>
              <a:ext uri="{FF2B5EF4-FFF2-40B4-BE49-F238E27FC236}">
                <a16:creationId xmlns:a16="http://schemas.microsoft.com/office/drawing/2014/main" id="{2EAA7AAA-6E3B-D37C-1F87-DF5919800C85}"/>
              </a:ext>
            </a:extLst>
          </p:cNvPr>
          <p:cNvSpPr>
            <a:spLocks noGrp="1"/>
          </p:cNvSpPr>
          <p:nvPr>
            <p:ph type="sldNum" sz="quarter" idx="4"/>
          </p:nvPr>
        </p:nvSpPr>
        <p:spPr>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2</a:t>
            </a:fld>
            <a:endParaRPr lang="en-ZA"/>
          </a:p>
        </p:txBody>
      </p:sp>
      <p:sp>
        <p:nvSpPr>
          <p:cNvPr id="6" name="Content Placeholder 2">
            <a:extLst>
              <a:ext uri="{FF2B5EF4-FFF2-40B4-BE49-F238E27FC236}">
                <a16:creationId xmlns:a16="http://schemas.microsoft.com/office/drawing/2014/main" id="{5E0217B0-89F5-E145-BB36-5700CF17B1CC}"/>
              </a:ext>
            </a:extLst>
          </p:cNvPr>
          <p:cNvSpPr txBox="1">
            <a:spLocks/>
          </p:cNvSpPr>
          <p:nvPr/>
        </p:nvSpPr>
        <p:spPr>
          <a:xfrm>
            <a:off x="361679" y="1290002"/>
            <a:ext cx="11383851" cy="169119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mj-lt"/>
              <a:buAutoNum type="arabicPeriod"/>
            </a:pPr>
            <a:r>
              <a:rPr lang="en-ZA" sz="2000"/>
              <a:t>Location</a:t>
            </a:r>
          </a:p>
          <a:p>
            <a:pPr marL="342900" indent="-342900">
              <a:buFont typeface="+mj-lt"/>
              <a:buAutoNum type="arabicPeriod"/>
            </a:pPr>
            <a:r>
              <a:rPr lang="en-ZA" sz="2000"/>
              <a:t>Scope – Functional</a:t>
            </a:r>
          </a:p>
          <a:p>
            <a:pPr marL="342900" indent="-342900">
              <a:buFont typeface="+mj-lt"/>
              <a:buAutoNum type="arabicPeriod"/>
            </a:pPr>
            <a:r>
              <a:rPr lang="en-ZA" sz="2000"/>
              <a:t>Scope – Contractors </a:t>
            </a:r>
          </a:p>
          <a:p>
            <a:pPr marL="342900" indent="-342900">
              <a:buFont typeface="+mj-lt"/>
              <a:buAutoNum type="arabicPeriod"/>
            </a:pPr>
            <a:r>
              <a:rPr lang="en-ZA" sz="2000"/>
              <a:t>Tender Evaluation</a:t>
            </a:r>
          </a:p>
        </p:txBody>
      </p:sp>
      <p:sp>
        <p:nvSpPr>
          <p:cNvPr id="7" name="Content Placeholder 2">
            <a:extLst>
              <a:ext uri="{FF2B5EF4-FFF2-40B4-BE49-F238E27FC236}">
                <a16:creationId xmlns:a16="http://schemas.microsoft.com/office/drawing/2014/main" id="{D12EF5FC-E100-2826-0DEF-1B2C7DD8EF0D}"/>
              </a:ext>
            </a:extLst>
          </p:cNvPr>
          <p:cNvSpPr txBox="1">
            <a:spLocks/>
          </p:cNvSpPr>
          <p:nvPr/>
        </p:nvSpPr>
        <p:spPr>
          <a:xfrm>
            <a:off x="361680" y="3329269"/>
            <a:ext cx="11383851" cy="187226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endParaRPr lang="en-ZA" sz="1600"/>
          </a:p>
        </p:txBody>
      </p:sp>
    </p:spTree>
    <p:extLst>
      <p:ext uri="{BB962C8B-B14F-4D97-AF65-F5344CB8AC3E}">
        <p14:creationId xmlns:p14="http://schemas.microsoft.com/office/powerpoint/2010/main" val="39460265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6C27F7B5-2A86-5BAE-5439-489214BCFCBE}"/>
              </a:ext>
            </a:extLst>
          </p:cNvPr>
          <p:cNvSpPr txBox="1">
            <a:spLocks/>
          </p:cNvSpPr>
          <p:nvPr/>
        </p:nvSpPr>
        <p:spPr>
          <a:xfrm>
            <a:off x="361681" y="205769"/>
            <a:ext cx="9511777" cy="666000"/>
          </a:xfrm>
          <a:prstGeom prst="rect">
            <a:avLst/>
          </a:prstGeom>
        </p:spPr>
        <p:txBody>
          <a:bodyPr/>
          <a:lstStyle>
            <a:lvl1pPr algn="l" defTabSz="914400" rtl="0" eaLnBrk="1" latinLnBrk="0" hangingPunct="1">
              <a:lnSpc>
                <a:spcPct val="90000"/>
              </a:lnSpc>
              <a:spcBef>
                <a:spcPct val="0"/>
              </a:spcBef>
              <a:buNone/>
              <a:defRPr sz="2400" kern="1200">
                <a:solidFill>
                  <a:schemeClr val="bg1"/>
                </a:solidFill>
                <a:latin typeface="+mj-lt"/>
                <a:ea typeface="+mj-ea"/>
                <a:cs typeface="+mj-cs"/>
              </a:defRPr>
            </a:lvl1pPr>
          </a:lstStyle>
          <a:p>
            <a:r>
              <a:rPr lang="en-ZA"/>
              <a:t>Location</a:t>
            </a:r>
          </a:p>
        </p:txBody>
      </p:sp>
      <p:pic>
        <p:nvPicPr>
          <p:cNvPr id="3" name="Picture 2">
            <a:extLst>
              <a:ext uri="{FF2B5EF4-FFF2-40B4-BE49-F238E27FC236}">
                <a16:creationId xmlns:a16="http://schemas.microsoft.com/office/drawing/2014/main" id="{07A7F4D3-5B55-8A36-41BA-075A842D1411}"/>
              </a:ext>
            </a:extLst>
          </p:cNvPr>
          <p:cNvPicPr>
            <a:picLocks noChangeAspect="1"/>
          </p:cNvPicPr>
          <p:nvPr/>
        </p:nvPicPr>
        <p:blipFill>
          <a:blip r:embed="rId2"/>
          <a:srcRect t="10629" r="3950" b="14564"/>
          <a:stretch/>
        </p:blipFill>
        <p:spPr>
          <a:xfrm>
            <a:off x="1562100" y="1085849"/>
            <a:ext cx="8547099" cy="4807743"/>
          </a:xfrm>
          <a:prstGeom prst="rect">
            <a:avLst/>
          </a:prstGeom>
        </p:spPr>
      </p:pic>
    </p:spTree>
    <p:extLst>
      <p:ext uri="{BB962C8B-B14F-4D97-AF65-F5344CB8AC3E}">
        <p14:creationId xmlns:p14="http://schemas.microsoft.com/office/powerpoint/2010/main" val="15079399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7863D-7791-FAFD-95E9-55853A46A3F6}"/>
              </a:ext>
            </a:extLst>
          </p:cNvPr>
          <p:cNvSpPr>
            <a:spLocks noGrp="1"/>
          </p:cNvSpPr>
          <p:nvPr>
            <p:ph type="title"/>
          </p:nvPr>
        </p:nvSpPr>
        <p:spPr/>
        <p:txBody>
          <a:bodyPr/>
          <a:lstStyle/>
          <a:p>
            <a:r>
              <a:rPr lang="en-ZA"/>
              <a:t>Scope - Functional</a:t>
            </a:r>
          </a:p>
        </p:txBody>
      </p:sp>
      <p:sp>
        <p:nvSpPr>
          <p:cNvPr id="3" name="Content Placeholder 2">
            <a:extLst>
              <a:ext uri="{FF2B5EF4-FFF2-40B4-BE49-F238E27FC236}">
                <a16:creationId xmlns:a16="http://schemas.microsoft.com/office/drawing/2014/main" id="{7FE3F8DD-F6F3-1C64-4D2A-4886BDD64AAB}"/>
              </a:ext>
            </a:extLst>
          </p:cNvPr>
          <p:cNvSpPr>
            <a:spLocks noGrp="1"/>
          </p:cNvSpPr>
          <p:nvPr>
            <p:ph idx="1"/>
          </p:nvPr>
        </p:nvSpPr>
        <p:spPr>
          <a:xfrm>
            <a:off x="155816" y="1146678"/>
            <a:ext cx="11685931" cy="4859022"/>
          </a:xfrm>
        </p:spPr>
        <p:txBody>
          <a:bodyPr vert="horz" lIns="91440" tIns="45720" rIns="91440" bIns="45720" rtlCol="0" anchor="t">
            <a:normAutofit/>
          </a:bodyPr>
          <a:lstStyle/>
          <a:p>
            <a:pPr marL="0" indent="0">
              <a:buNone/>
            </a:pPr>
            <a:r>
              <a:rPr lang="en-US" dirty="0">
                <a:latin typeface="Arial"/>
                <a:cs typeface="Arial"/>
              </a:rPr>
              <a:t>The required thermal Waste to Energy Testing Facility shall:</a:t>
            </a:r>
          </a:p>
          <a:p>
            <a:r>
              <a:rPr lang="en-US" dirty="0">
                <a:latin typeface="Arial"/>
                <a:cs typeface="Arial"/>
              </a:rPr>
              <a:t>Have a maximum thermal input of approximately 50 to 100 kW. This is dependent on the site evaluation.</a:t>
            </a:r>
          </a:p>
          <a:p>
            <a:r>
              <a:rPr lang="en-US" dirty="0">
                <a:latin typeface="Arial"/>
                <a:cs typeface="Arial"/>
              </a:rPr>
              <a:t>Process different types of representative waste streams.</a:t>
            </a:r>
          </a:p>
          <a:p>
            <a:r>
              <a:rPr lang="en-US" dirty="0">
                <a:latin typeface="Arial"/>
                <a:cs typeface="Arial"/>
              </a:rPr>
              <a:t>Evaluate combustion efficiency and thermal performance.</a:t>
            </a:r>
          </a:p>
          <a:p>
            <a:r>
              <a:rPr lang="en-US" dirty="0">
                <a:latin typeface="Arial"/>
                <a:cs typeface="Arial"/>
              </a:rPr>
              <a:t>The designed and built plant must comply to meet environmental compliance.</a:t>
            </a:r>
          </a:p>
          <a:p>
            <a:r>
              <a:rPr lang="en-US" dirty="0">
                <a:latin typeface="Arial"/>
                <a:cs typeface="Arial"/>
              </a:rPr>
              <a:t>Produce performance data for future scale-up.</a:t>
            </a:r>
          </a:p>
          <a:p>
            <a:r>
              <a:rPr lang="en-US" dirty="0">
                <a:latin typeface="Arial"/>
                <a:cs typeface="Arial"/>
              </a:rPr>
              <a:t>Support research, development, and training activities.</a:t>
            </a:r>
          </a:p>
          <a:p>
            <a:r>
              <a:rPr lang="en-US" dirty="0">
                <a:latin typeface="Arial"/>
                <a:cs typeface="Arial"/>
              </a:rPr>
              <a:t>Enable future modifications for alternative fuel and co-firing studies.</a:t>
            </a:r>
          </a:p>
          <a:p>
            <a:pPr marL="0" indent="0">
              <a:buNone/>
            </a:pPr>
            <a:r>
              <a:rPr lang="en-US" dirty="0"/>
              <a:t>The facility shall be designed to accommodate the following feedstock composition: </a:t>
            </a:r>
          </a:p>
          <a:p>
            <a:pPr lvl="1">
              <a:buFont typeface="Wingdings" panose="05000000000000000000" pitchFamily="2" charset="2"/>
              <a:buChar char="Ø"/>
            </a:pPr>
            <a:r>
              <a:rPr lang="en-US" dirty="0"/>
              <a:t>Wood, Paper, Cardboard, Nonrecyclable Plastic, Textile Rubber, Leather, biomass as well as coal. </a:t>
            </a:r>
          </a:p>
          <a:p>
            <a:r>
              <a:rPr lang="en-US" dirty="0">
                <a:latin typeface="Arial"/>
                <a:cs typeface="Arial"/>
              </a:rPr>
              <a:t>The design shall include preprocessing, drying and feeding as well as flue gas cleaning equipment. </a:t>
            </a:r>
          </a:p>
          <a:p>
            <a:r>
              <a:rPr lang="en-US" dirty="0">
                <a:latin typeface="Arial"/>
                <a:cs typeface="Arial"/>
              </a:rPr>
              <a:t>The design shall include consideration for combustion testing and emissions testing that incorporates direct injection sorbets for research purposes. </a:t>
            </a:r>
          </a:p>
          <a:p>
            <a:r>
              <a:rPr lang="en-US" dirty="0">
                <a:latin typeface="Arial"/>
                <a:cs typeface="Arial"/>
              </a:rPr>
              <a:t>The design shall include flue-gas cleaning equipment with consideration of the feedstock and NEMA Act (National Environmental Management) requirements. </a:t>
            </a:r>
          </a:p>
          <a:p>
            <a:r>
              <a:rPr lang="en-US" dirty="0">
                <a:latin typeface="Arial"/>
                <a:cs typeface="Arial"/>
              </a:rPr>
              <a:t>The design shall be in line with applicable South African National Standards (SANS). </a:t>
            </a:r>
          </a:p>
          <a:p>
            <a:endParaRPr lang="en-US" dirty="0"/>
          </a:p>
          <a:p>
            <a:endParaRPr lang="en-ZA" dirty="0"/>
          </a:p>
        </p:txBody>
      </p:sp>
    </p:spTree>
    <p:extLst>
      <p:ext uri="{BB962C8B-B14F-4D97-AF65-F5344CB8AC3E}">
        <p14:creationId xmlns:p14="http://schemas.microsoft.com/office/powerpoint/2010/main" val="9504851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5BEDD-AB46-53F5-8DC6-9AB2EC548E98}"/>
              </a:ext>
            </a:extLst>
          </p:cNvPr>
          <p:cNvSpPr>
            <a:spLocks noGrp="1"/>
          </p:cNvSpPr>
          <p:nvPr>
            <p:ph type="title"/>
          </p:nvPr>
        </p:nvSpPr>
        <p:spPr/>
        <p:txBody>
          <a:bodyPr/>
          <a:lstStyle/>
          <a:p>
            <a:r>
              <a:rPr lang="en-ZA"/>
              <a:t>Tender Document</a:t>
            </a:r>
          </a:p>
        </p:txBody>
      </p:sp>
      <p:sp>
        <p:nvSpPr>
          <p:cNvPr id="3" name="Content Placeholder 2">
            <a:extLst>
              <a:ext uri="{FF2B5EF4-FFF2-40B4-BE49-F238E27FC236}">
                <a16:creationId xmlns:a16="http://schemas.microsoft.com/office/drawing/2014/main" id="{9506C142-CC89-0635-B66C-E0B9EC3E93C1}"/>
              </a:ext>
            </a:extLst>
          </p:cNvPr>
          <p:cNvSpPr>
            <a:spLocks noGrp="1"/>
          </p:cNvSpPr>
          <p:nvPr>
            <p:ph idx="1"/>
          </p:nvPr>
        </p:nvSpPr>
        <p:spPr>
          <a:xfrm>
            <a:off x="361681" y="1115123"/>
            <a:ext cx="11383851" cy="4509064"/>
          </a:xfrm>
        </p:spPr>
        <p:txBody>
          <a:bodyPr>
            <a:normAutofit/>
          </a:bodyPr>
          <a:lstStyle/>
          <a:p>
            <a:pPr marL="0" indent="0">
              <a:lnSpc>
                <a:spcPct val="110000"/>
              </a:lnSpc>
              <a:buNone/>
            </a:pPr>
            <a:r>
              <a:rPr lang="en-ZA" sz="1600" b="1" dirty="0"/>
              <a:t>Scope:</a:t>
            </a:r>
          </a:p>
          <a:p>
            <a:pPr>
              <a:lnSpc>
                <a:spcPct val="110000"/>
              </a:lnSpc>
            </a:pPr>
            <a:r>
              <a:rPr lang="en-US" sz="1600" dirty="0"/>
              <a:t>E3322CXMWP_Invitation to </a:t>
            </a:r>
            <a:r>
              <a:rPr lang="en-US" sz="1600" dirty="0" err="1"/>
              <a:t>Tender_Waste</a:t>
            </a:r>
            <a:r>
              <a:rPr lang="en-US" sz="1600" dirty="0"/>
              <a:t> to Energy Test Facility_04 August 2026</a:t>
            </a:r>
          </a:p>
          <a:p>
            <a:pPr marL="0" indent="0">
              <a:lnSpc>
                <a:spcPct val="110000"/>
              </a:lnSpc>
              <a:buNone/>
            </a:pPr>
            <a:r>
              <a:rPr lang="en-ZA" sz="1600" b="1" dirty="0"/>
              <a:t>Tender Evaluation:</a:t>
            </a:r>
          </a:p>
          <a:p>
            <a:pPr>
              <a:lnSpc>
                <a:spcPct val="110000"/>
              </a:lnSpc>
            </a:pPr>
            <a:r>
              <a:rPr lang="en-US" sz="1600" dirty="0"/>
              <a:t>TECHNICAL EVALUATION CRITERIA</a:t>
            </a:r>
          </a:p>
          <a:p>
            <a:pPr marL="0" indent="0">
              <a:lnSpc>
                <a:spcPct val="110000"/>
              </a:lnSpc>
              <a:buNone/>
            </a:pPr>
            <a:r>
              <a:rPr lang="en-ZA" sz="1600" b="1" dirty="0"/>
              <a:t>Costing:</a:t>
            </a:r>
          </a:p>
          <a:p>
            <a:pPr>
              <a:lnSpc>
                <a:spcPct val="110000"/>
              </a:lnSpc>
            </a:pPr>
            <a:r>
              <a:rPr lang="en-ZA" sz="1600" dirty="0"/>
              <a:t>Refer to NEC pricing option</a:t>
            </a:r>
          </a:p>
          <a:p>
            <a:pPr marL="0" indent="0">
              <a:lnSpc>
                <a:spcPct val="110000"/>
              </a:lnSpc>
              <a:buNone/>
            </a:pPr>
            <a:r>
              <a:rPr lang="en-ZA" sz="1600" b="1" dirty="0"/>
              <a:t>NEC:</a:t>
            </a:r>
          </a:p>
          <a:p>
            <a:pPr>
              <a:lnSpc>
                <a:spcPct val="110000"/>
              </a:lnSpc>
            </a:pPr>
            <a:r>
              <a:rPr lang="en-US" sz="1600" dirty="0"/>
              <a:t>NEC ECC3_Waste_ </a:t>
            </a:r>
            <a:r>
              <a:rPr lang="en-US" sz="1600" dirty="0" err="1"/>
              <a:t>to_Energy_EPC_Contract</a:t>
            </a:r>
            <a:endParaRPr lang="en-ZA" sz="1600" dirty="0"/>
          </a:p>
        </p:txBody>
      </p:sp>
    </p:spTree>
    <p:extLst>
      <p:ext uri="{BB962C8B-B14F-4D97-AF65-F5344CB8AC3E}">
        <p14:creationId xmlns:p14="http://schemas.microsoft.com/office/powerpoint/2010/main" val="23754321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CC97D-8F91-E67D-6B88-F0E1172056EE}"/>
              </a:ext>
            </a:extLst>
          </p:cNvPr>
          <p:cNvSpPr>
            <a:spLocks noGrp="1"/>
          </p:cNvSpPr>
          <p:nvPr>
            <p:ph type="title"/>
          </p:nvPr>
        </p:nvSpPr>
        <p:spPr/>
        <p:txBody>
          <a:bodyPr/>
          <a:lstStyle/>
          <a:p>
            <a:r>
              <a:rPr lang="en-ZA"/>
              <a:t>Tender Evaluation: Mandatory Criteria</a:t>
            </a:r>
          </a:p>
        </p:txBody>
      </p:sp>
      <p:graphicFrame>
        <p:nvGraphicFramePr>
          <p:cNvPr id="4" name="Content Placeholder 3">
            <a:extLst>
              <a:ext uri="{FF2B5EF4-FFF2-40B4-BE49-F238E27FC236}">
                <a16:creationId xmlns:a16="http://schemas.microsoft.com/office/drawing/2014/main" id="{6246F3AC-30B2-6249-FB64-73B9CDF7DBFA}"/>
              </a:ext>
            </a:extLst>
          </p:cNvPr>
          <p:cNvGraphicFramePr>
            <a:graphicFrameLocks noGrp="1"/>
          </p:cNvGraphicFramePr>
          <p:nvPr>
            <p:ph idx="1"/>
            <p:extLst>
              <p:ext uri="{D42A27DB-BD31-4B8C-83A1-F6EECF244321}">
                <p14:modId xmlns:p14="http://schemas.microsoft.com/office/powerpoint/2010/main" val="2706683294"/>
              </p:ext>
            </p:extLst>
          </p:nvPr>
        </p:nvGraphicFramePr>
        <p:xfrm>
          <a:off x="520700" y="2267252"/>
          <a:ext cx="11405068" cy="1864360"/>
        </p:xfrm>
        <a:graphic>
          <a:graphicData uri="http://schemas.openxmlformats.org/drawingml/2006/table">
            <a:tbl>
              <a:tblPr firstRow="1" bandRow="1">
                <a:tableStyleId>{5C22544A-7EE6-4342-B048-85BDC9FD1C3A}</a:tableStyleId>
              </a:tblPr>
              <a:tblGrid>
                <a:gridCol w="779296">
                  <a:extLst>
                    <a:ext uri="{9D8B030D-6E8A-4147-A177-3AD203B41FA5}">
                      <a16:colId xmlns:a16="http://schemas.microsoft.com/office/drawing/2014/main" val="3371331515"/>
                    </a:ext>
                  </a:extLst>
                </a:gridCol>
                <a:gridCol w="6831118">
                  <a:extLst>
                    <a:ext uri="{9D8B030D-6E8A-4147-A177-3AD203B41FA5}">
                      <a16:colId xmlns:a16="http://schemas.microsoft.com/office/drawing/2014/main" val="579420381"/>
                    </a:ext>
                  </a:extLst>
                </a:gridCol>
                <a:gridCol w="3794654">
                  <a:extLst>
                    <a:ext uri="{9D8B030D-6E8A-4147-A177-3AD203B41FA5}">
                      <a16:colId xmlns:a16="http://schemas.microsoft.com/office/drawing/2014/main" val="3186018521"/>
                    </a:ext>
                  </a:extLst>
                </a:gridCol>
              </a:tblGrid>
              <a:tr h="370840">
                <a:tc>
                  <a:txBody>
                    <a:bodyPr/>
                    <a:lstStyle/>
                    <a:p>
                      <a:pPr marL="0" algn="just" defTabSz="914400" rtl="0" eaLnBrk="1" latinLnBrk="0" hangingPunct="1">
                        <a:spcBef>
                          <a:spcPts val="0"/>
                        </a:spcBef>
                        <a:spcAft>
                          <a:spcPts val="0"/>
                        </a:spcAft>
                        <a:buNone/>
                        <a:tabLst>
                          <a:tab pos="252095" algn="l"/>
                          <a:tab pos="504190" algn="l"/>
                          <a:tab pos="756285" algn="l"/>
                          <a:tab pos="1007745" algn="l"/>
                          <a:tab pos="1259840" algn="l"/>
                          <a:tab pos="1511935" algn="l"/>
                          <a:tab pos="1764030" algn="l"/>
                          <a:tab pos="2016125" algn="l"/>
                          <a:tab pos="2268220" algn="l"/>
                        </a:tabLst>
                      </a:pPr>
                      <a:r>
                        <a:rPr lang="en-ZA" sz="1800" b="1" kern="1200">
                          <a:solidFill>
                            <a:schemeClr val="lt1"/>
                          </a:solidFill>
                          <a:latin typeface="+mj-lt"/>
                          <a:ea typeface="+mn-ea"/>
                          <a:cs typeface="+mn-cs"/>
                        </a:rPr>
                        <a:t> Ref</a:t>
                      </a:r>
                    </a:p>
                  </a:txBody>
                  <a:tcPr marL="68580" marR="68580" marT="0" marB="0" anchor="ctr"/>
                </a:tc>
                <a:tc>
                  <a:txBody>
                    <a:bodyPr/>
                    <a:lstStyle/>
                    <a:p>
                      <a:pPr marL="0" algn="just" defTabSz="914400" rtl="0" eaLnBrk="1" latinLnBrk="0" hangingPunct="1">
                        <a:spcBef>
                          <a:spcPts val="0"/>
                        </a:spcBef>
                        <a:spcAft>
                          <a:spcPts val="0"/>
                        </a:spcAft>
                        <a:buNone/>
                        <a:tabLst>
                          <a:tab pos="252095" algn="l"/>
                          <a:tab pos="504190" algn="l"/>
                          <a:tab pos="756285" algn="l"/>
                          <a:tab pos="1007745" algn="l"/>
                          <a:tab pos="1259840" algn="l"/>
                          <a:tab pos="1511935" algn="l"/>
                          <a:tab pos="1764030" algn="l"/>
                          <a:tab pos="2016125" algn="l"/>
                          <a:tab pos="2268220" algn="l"/>
                        </a:tabLst>
                      </a:pPr>
                      <a:r>
                        <a:rPr lang="en-ZA" sz="1800" b="1" kern="1200">
                          <a:solidFill>
                            <a:schemeClr val="lt1"/>
                          </a:solidFill>
                          <a:latin typeface="+mj-lt"/>
                          <a:ea typeface="+mn-ea"/>
                          <a:cs typeface="+mn-cs"/>
                        </a:rPr>
                        <a:t>Mandatory Technical Criteria Description</a:t>
                      </a:r>
                    </a:p>
                  </a:txBody>
                  <a:tcPr marL="68580" marR="68580" marT="0" marB="0" anchor="ctr"/>
                </a:tc>
                <a:tc>
                  <a:txBody>
                    <a:bodyPr/>
                    <a:lstStyle/>
                    <a:p>
                      <a:pPr marL="0" algn="just" defTabSz="914400" rtl="0" eaLnBrk="1" latinLnBrk="0" hangingPunct="1">
                        <a:spcBef>
                          <a:spcPts val="0"/>
                        </a:spcBef>
                        <a:spcAft>
                          <a:spcPts val="0"/>
                        </a:spcAft>
                        <a:buNone/>
                        <a:tabLst>
                          <a:tab pos="252095" algn="l"/>
                          <a:tab pos="504190" algn="l"/>
                          <a:tab pos="756285" algn="l"/>
                          <a:tab pos="1007745" algn="l"/>
                          <a:tab pos="1259840" algn="l"/>
                          <a:tab pos="1511935" algn="l"/>
                          <a:tab pos="1764030" algn="l"/>
                          <a:tab pos="2016125" algn="l"/>
                          <a:tab pos="2268220" algn="l"/>
                        </a:tabLst>
                      </a:pPr>
                      <a:r>
                        <a:rPr lang="en-ZA" sz="1800" b="1" kern="1200">
                          <a:solidFill>
                            <a:schemeClr val="lt1"/>
                          </a:solidFill>
                          <a:latin typeface="+mj-lt"/>
                          <a:ea typeface="+mn-ea"/>
                          <a:cs typeface="+mn-cs"/>
                        </a:rPr>
                        <a:t>Motivation for use of Criteria</a:t>
                      </a:r>
                    </a:p>
                  </a:txBody>
                  <a:tcPr marL="68580" marR="68580" marT="0" marB="0" anchor="ctr"/>
                </a:tc>
                <a:extLst>
                  <a:ext uri="{0D108BD9-81ED-4DB2-BD59-A6C34878D82A}">
                    <a16:rowId xmlns:a16="http://schemas.microsoft.com/office/drawing/2014/main" val="618802281"/>
                  </a:ext>
                </a:extLst>
              </a:tr>
              <a:tr h="370840">
                <a:tc>
                  <a:txBody>
                    <a:bodyPr/>
                    <a:lstStyle/>
                    <a:p>
                      <a:pPr algn="just">
                        <a:spcBef>
                          <a:spcPts val="200"/>
                        </a:spcBef>
                        <a:spcAft>
                          <a:spcPts val="200"/>
                        </a:spcAft>
                        <a:buNone/>
                        <a:tabLst>
                          <a:tab pos="252095" algn="l"/>
                          <a:tab pos="504190" algn="l"/>
                          <a:tab pos="756285" algn="l"/>
                          <a:tab pos="1007745" algn="l"/>
                          <a:tab pos="1259840" algn="l"/>
                          <a:tab pos="1511935" algn="l"/>
                          <a:tab pos="1764030" algn="l"/>
                          <a:tab pos="2016125" algn="l"/>
                          <a:tab pos="2268220" algn="l"/>
                        </a:tabLst>
                      </a:pPr>
                      <a:r>
                        <a:rPr lang="en-ZA" sz="1400" dirty="0">
                          <a:effectLst/>
                          <a:latin typeface="Arial" panose="020B0604020202020204" pitchFamily="34" charset="0"/>
                          <a:ea typeface="Calibri" panose="020F0502020204030204" pitchFamily="34" charset="0"/>
                        </a:rPr>
                        <a:t>1.</a:t>
                      </a:r>
                      <a:endParaRPr lang="en-ZA" sz="1100" dirty="0">
                        <a:effectLst/>
                        <a:latin typeface="Arial" panose="020B0604020202020204" pitchFamily="34" charset="0"/>
                        <a:ea typeface="Times New Roman" panose="02020603050405020304" pitchFamily="18" charset="0"/>
                      </a:endParaRPr>
                    </a:p>
                  </a:txBody>
                  <a:tcPr marL="68580" marR="68580" marT="0" marB="0"/>
                </a:tc>
                <a:tc>
                  <a:txBody>
                    <a:bodyPr/>
                    <a:lstStyle/>
                    <a:p>
                      <a:pPr marL="20955" algn="just">
                        <a:spcAft>
                          <a:spcPts val="600"/>
                        </a:spcAft>
                        <a:buNone/>
                        <a:tabLst>
                          <a:tab pos="252095" algn="l"/>
                          <a:tab pos="575945" algn="l"/>
                          <a:tab pos="828040" algn="l"/>
                          <a:tab pos="1332230" algn="l"/>
                          <a:tab pos="1583690" algn="l"/>
                          <a:tab pos="1835785" algn="l"/>
                          <a:tab pos="2087880" algn="l"/>
                          <a:tab pos="2339975" algn="l"/>
                          <a:tab pos="2592070" algn="l"/>
                          <a:tab pos="2844165" algn="l"/>
                        </a:tabLst>
                      </a:pPr>
                      <a:r>
                        <a:rPr lang="en-US" sz="1400" dirty="0">
                          <a:effectLst/>
                          <a:latin typeface="Arial" panose="020B0604020202020204" pitchFamily="34" charset="0"/>
                          <a:ea typeface="Times New Roman" panose="02020603050405020304" pitchFamily="18" charset="0"/>
                        </a:rPr>
                        <a:t>Ability to design and construct an integrated waste reception, drying/feed preparation, incineration,  flue gas treatment, stack monitoring, instrumentation and data acquisition facility</a:t>
                      </a:r>
                      <a:r>
                        <a:rPr lang="en-US" sz="1400" kern="1200" dirty="0">
                          <a:solidFill>
                            <a:schemeClr val="dk1"/>
                          </a:solidFill>
                          <a:effectLst/>
                          <a:latin typeface="Arial MT"/>
                          <a:ea typeface="Arial MT"/>
                          <a:cs typeface="Arial MT"/>
                        </a:rPr>
                        <a:t>.</a:t>
                      </a:r>
                      <a:endParaRPr lang="en-ZA" sz="1400" kern="1200" dirty="0">
                        <a:solidFill>
                          <a:schemeClr val="dk1"/>
                        </a:solidFill>
                        <a:effectLst/>
                        <a:latin typeface="Arial MT"/>
                        <a:ea typeface="Arial MT"/>
                        <a:cs typeface="Arial MT"/>
                      </a:endParaRPr>
                    </a:p>
                  </a:txBody>
                  <a:tcPr marL="68580" marR="68580" marT="0" marB="0"/>
                </a:tc>
                <a:tc>
                  <a:txBody>
                    <a:bodyPr/>
                    <a:lstStyle/>
                    <a:p>
                      <a:pPr algn="just">
                        <a:spcAft>
                          <a:spcPts val="600"/>
                        </a:spcAft>
                        <a:buNone/>
                        <a:tabLst>
                          <a:tab pos="252095" algn="l"/>
                          <a:tab pos="575945" algn="l"/>
                          <a:tab pos="828040" algn="l"/>
                          <a:tab pos="1332230" algn="l"/>
                          <a:tab pos="1583690" algn="l"/>
                          <a:tab pos="1835785" algn="l"/>
                          <a:tab pos="2087880" algn="l"/>
                          <a:tab pos="2339975" algn="l"/>
                          <a:tab pos="2592070" algn="l"/>
                          <a:tab pos="2844165" algn="l"/>
                          <a:tab pos="457200" algn="l"/>
                        </a:tabLst>
                      </a:pPr>
                      <a:r>
                        <a:rPr lang="en-US" sz="1400" dirty="0">
                          <a:effectLst/>
                          <a:latin typeface="Arial" panose="020B0604020202020204" pitchFamily="34" charset="0"/>
                          <a:ea typeface="Times New Roman" panose="02020603050405020304" pitchFamily="18" charset="0"/>
                        </a:rPr>
                        <a:t>Technical proposal, process description, preliminary PFD, preliminary GA layout and equipment list.</a:t>
                      </a:r>
                      <a:endParaRPr lang="en-ZA" sz="1400" dirty="0">
                        <a:effectLst/>
                        <a:latin typeface="Arial" panose="020B060402020202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3275252382"/>
                  </a:ext>
                </a:extLst>
              </a:tr>
              <a:tr h="0">
                <a:tc>
                  <a:txBody>
                    <a:bodyPr/>
                    <a:lstStyle/>
                    <a:p>
                      <a:pPr marL="0" algn="just" defTabSz="914400" rtl="0" eaLnBrk="1" latinLnBrk="0" hangingPunct="1">
                        <a:spcBef>
                          <a:spcPts val="200"/>
                        </a:spcBef>
                        <a:spcAft>
                          <a:spcPts val="200"/>
                        </a:spcAft>
                        <a:buNone/>
                        <a:tabLst>
                          <a:tab pos="252095" algn="l"/>
                          <a:tab pos="504190" algn="l"/>
                          <a:tab pos="756285" algn="l"/>
                          <a:tab pos="1007745" algn="l"/>
                          <a:tab pos="1259840" algn="l"/>
                          <a:tab pos="1511935" algn="l"/>
                          <a:tab pos="1764030" algn="l"/>
                          <a:tab pos="2016125" algn="l"/>
                          <a:tab pos="2268220" algn="l"/>
                        </a:tabLst>
                      </a:pPr>
                      <a:r>
                        <a:rPr lang="en-US" sz="1400" kern="1200" dirty="0">
                          <a:solidFill>
                            <a:schemeClr val="dk1"/>
                          </a:solidFill>
                          <a:effectLst/>
                          <a:latin typeface="Arial" panose="020B0604020202020204" pitchFamily="34" charset="0"/>
                          <a:ea typeface="Calibri" panose="020F0502020204030204" pitchFamily="34" charset="0"/>
                          <a:cs typeface="+mn-cs"/>
                        </a:rPr>
                        <a:t>2.</a:t>
                      </a:r>
                      <a:endParaRPr lang="en-ZA" sz="1400" kern="1200" dirty="0">
                        <a:solidFill>
                          <a:schemeClr val="dk1"/>
                        </a:solidFill>
                        <a:effectLst/>
                        <a:latin typeface="Arial" panose="020B0604020202020204" pitchFamily="34" charset="0"/>
                        <a:ea typeface="Calibri" panose="020F0502020204030204" pitchFamily="34" charset="0"/>
                        <a:cs typeface="+mn-cs"/>
                      </a:endParaRPr>
                    </a:p>
                  </a:txBody>
                  <a:tcPr marL="68580" marR="68580" marT="0" marB="0"/>
                </a:tc>
                <a:tc>
                  <a:txBody>
                    <a:bodyPr/>
                    <a:lstStyle/>
                    <a:p>
                      <a:pPr marL="20955" algn="just" defTabSz="914400" rtl="0" eaLnBrk="1" latinLnBrk="0" hangingPunct="1">
                        <a:spcAft>
                          <a:spcPts val="600"/>
                        </a:spcAft>
                        <a:buNone/>
                        <a:tabLst>
                          <a:tab pos="252095" algn="l"/>
                          <a:tab pos="575945" algn="l"/>
                          <a:tab pos="828040" algn="l"/>
                          <a:tab pos="1332230" algn="l"/>
                          <a:tab pos="1583690" algn="l"/>
                          <a:tab pos="1835785" algn="l"/>
                          <a:tab pos="2087880" algn="l"/>
                          <a:tab pos="2339975" algn="l"/>
                          <a:tab pos="2592070" algn="l"/>
                          <a:tab pos="2844165" algn="l"/>
                        </a:tabLst>
                      </a:pPr>
                      <a:r>
                        <a:rPr lang="en-US" sz="1400" kern="1200" dirty="0">
                          <a:solidFill>
                            <a:schemeClr val="dk1"/>
                          </a:solidFill>
                          <a:effectLst/>
                          <a:latin typeface="Arial" panose="020B0604020202020204" pitchFamily="34" charset="0"/>
                          <a:ea typeface="Arial MT"/>
                          <a:cs typeface="+mn-cs"/>
                        </a:rPr>
                        <a:t>Compliance with applicable South African environmental, safety and engineering requirements including NEMA, relevant SANS requirements and </a:t>
                      </a:r>
                      <a:r>
                        <a:rPr lang="en-US" sz="1400" kern="1200" dirty="0">
                          <a:solidFill>
                            <a:schemeClr val="dk1"/>
                          </a:solidFill>
                          <a:effectLst/>
                          <a:latin typeface="Arial MT"/>
                          <a:ea typeface="Arial MT"/>
                          <a:cs typeface="Arial MT"/>
                        </a:rPr>
                        <a:t>Eskom site requirements.</a:t>
                      </a:r>
                      <a:endParaRPr lang="en-ZA" sz="1400" kern="1200" dirty="0">
                        <a:solidFill>
                          <a:schemeClr val="dk1"/>
                        </a:solidFill>
                        <a:effectLst/>
                        <a:latin typeface="Arial MT"/>
                        <a:ea typeface="Arial MT"/>
                        <a:cs typeface="Arial MT"/>
                      </a:endParaRPr>
                    </a:p>
                  </a:txBody>
                  <a:tcPr marL="68580" marR="68580" marT="0" marB="0"/>
                </a:tc>
                <a:tc>
                  <a:txBody>
                    <a:bodyPr/>
                    <a:lstStyle/>
                    <a:p>
                      <a:pPr algn="just">
                        <a:spcAft>
                          <a:spcPts val="600"/>
                        </a:spcAft>
                        <a:buNone/>
                        <a:tabLst>
                          <a:tab pos="252095" algn="l"/>
                          <a:tab pos="575945" algn="l"/>
                          <a:tab pos="828040" algn="l"/>
                          <a:tab pos="1332230" algn="l"/>
                          <a:tab pos="1583690" algn="l"/>
                          <a:tab pos="1835785" algn="l"/>
                          <a:tab pos="2087880" algn="l"/>
                          <a:tab pos="2339975" algn="l"/>
                          <a:tab pos="2592070" algn="l"/>
                          <a:tab pos="2844165" algn="l"/>
                          <a:tab pos="457200" algn="l"/>
                        </a:tabLst>
                      </a:pPr>
                      <a:r>
                        <a:rPr lang="en-US" sz="1400" dirty="0">
                          <a:effectLst/>
                          <a:latin typeface="Arial" panose="020B0604020202020204" pitchFamily="34" charset="0"/>
                          <a:ea typeface="Times New Roman" panose="02020603050405020304" pitchFamily="18" charset="0"/>
                        </a:rPr>
                        <a:t>Compliance matrix and proposed approach to statutory approvals, environmental compliance, occupational health and safety, and emissions management.</a:t>
                      </a:r>
                      <a:endParaRPr lang="en-ZA" sz="1400" dirty="0">
                        <a:effectLst/>
                        <a:latin typeface="Arial" panose="020B060402020202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2029658478"/>
                  </a:ext>
                </a:extLst>
              </a:tr>
            </a:tbl>
          </a:graphicData>
        </a:graphic>
      </p:graphicFrame>
      <p:sp>
        <p:nvSpPr>
          <p:cNvPr id="5" name="TextBox 4">
            <a:extLst>
              <a:ext uri="{FF2B5EF4-FFF2-40B4-BE49-F238E27FC236}">
                <a16:creationId xmlns:a16="http://schemas.microsoft.com/office/drawing/2014/main" id="{DED1A011-D827-0D84-A851-42EA3820EF77}"/>
              </a:ext>
            </a:extLst>
          </p:cNvPr>
          <p:cNvSpPr txBox="1"/>
          <p:nvPr/>
        </p:nvSpPr>
        <p:spPr>
          <a:xfrm>
            <a:off x="449893" y="1154012"/>
            <a:ext cx="11292213" cy="830997"/>
          </a:xfrm>
          <a:prstGeom prst="rect">
            <a:avLst/>
          </a:prstGeom>
          <a:noFill/>
        </p:spPr>
        <p:txBody>
          <a:bodyPr wrap="square">
            <a:spAutoFit/>
          </a:bodyPr>
          <a:lstStyle/>
          <a:p>
            <a:pPr algn="just"/>
            <a:r>
              <a:rPr lang="en-US" sz="1600"/>
              <a:t>Mandatory Technical Evaluation Criteria (gatekeepers) are ‘must meet’ criteria. These criteria shall not be weighted, or point scored but shall be assessed on a Yes/No basis as to whether or not the criteria are met. An assessment of ‘No’ against any criterion shall technically disqualify the tenderer and shall not be further evaluated against Qualitative Criteria.</a:t>
            </a:r>
            <a:endParaRPr lang="en-ZA" sz="1600"/>
          </a:p>
        </p:txBody>
      </p:sp>
    </p:spTree>
    <p:extLst>
      <p:ext uri="{BB962C8B-B14F-4D97-AF65-F5344CB8AC3E}">
        <p14:creationId xmlns:p14="http://schemas.microsoft.com/office/powerpoint/2010/main" val="2323197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E274C-3C22-374B-0DE9-E50052B12DAA}"/>
              </a:ext>
            </a:extLst>
          </p:cNvPr>
          <p:cNvSpPr>
            <a:spLocks noGrp="1"/>
          </p:cNvSpPr>
          <p:nvPr>
            <p:ph type="title"/>
          </p:nvPr>
        </p:nvSpPr>
        <p:spPr/>
        <p:txBody>
          <a:bodyPr/>
          <a:lstStyle/>
          <a:p>
            <a:r>
              <a:rPr lang="en-ZA" dirty="0"/>
              <a:t>Tender Evaluation: Qualitative Criteria</a:t>
            </a:r>
          </a:p>
        </p:txBody>
      </p:sp>
      <p:sp>
        <p:nvSpPr>
          <p:cNvPr id="3" name="Content Placeholder 2">
            <a:extLst>
              <a:ext uri="{FF2B5EF4-FFF2-40B4-BE49-F238E27FC236}">
                <a16:creationId xmlns:a16="http://schemas.microsoft.com/office/drawing/2014/main" id="{798788E7-B28C-2315-4CFA-79B94821619A}"/>
              </a:ext>
            </a:extLst>
          </p:cNvPr>
          <p:cNvSpPr>
            <a:spLocks noGrp="1"/>
          </p:cNvSpPr>
          <p:nvPr>
            <p:ph idx="1"/>
          </p:nvPr>
        </p:nvSpPr>
        <p:spPr>
          <a:xfrm>
            <a:off x="361681" y="1223493"/>
            <a:ext cx="11383851" cy="905932"/>
          </a:xfrm>
        </p:spPr>
        <p:txBody>
          <a:bodyPr>
            <a:normAutofit lnSpcReduction="10000"/>
          </a:bodyPr>
          <a:lstStyle/>
          <a:p>
            <a:pPr marL="0" indent="0" algn="just">
              <a:buNone/>
            </a:pPr>
            <a:r>
              <a:rPr lang="en-US" sz="1600"/>
              <a:t>Qualitative Technical Evaluation Criteria are weighted evaluation criteria used to identify the highest technically ranked tenderer after determining that all the Mandatory Evaluation Criteria have been met. The Qualitative Evaluation Criteria are weighted to reflect the relevant importance of each criterion. The minimum weighted final score (threshold) required for a tender to be considered from a technical perspective is 70%.</a:t>
            </a:r>
            <a:endParaRPr lang="en-ZA" sz="1600"/>
          </a:p>
          <a:p>
            <a:endParaRPr lang="en-ZA" sz="1600"/>
          </a:p>
        </p:txBody>
      </p:sp>
      <p:graphicFrame>
        <p:nvGraphicFramePr>
          <p:cNvPr id="4" name="Table 3">
            <a:extLst>
              <a:ext uri="{FF2B5EF4-FFF2-40B4-BE49-F238E27FC236}">
                <a16:creationId xmlns:a16="http://schemas.microsoft.com/office/drawing/2014/main" id="{57C349BA-FE87-2A09-A658-A57852CEF42C}"/>
              </a:ext>
            </a:extLst>
          </p:cNvPr>
          <p:cNvGraphicFramePr>
            <a:graphicFrameLocks noGrp="1"/>
          </p:cNvGraphicFramePr>
          <p:nvPr>
            <p:extLst>
              <p:ext uri="{D42A27DB-BD31-4B8C-83A1-F6EECF244321}">
                <p14:modId xmlns:p14="http://schemas.microsoft.com/office/powerpoint/2010/main" val="1953627664"/>
              </p:ext>
            </p:extLst>
          </p:nvPr>
        </p:nvGraphicFramePr>
        <p:xfrm>
          <a:off x="1686076" y="2573866"/>
          <a:ext cx="9080984" cy="2529840"/>
        </p:xfrm>
        <a:graphic>
          <a:graphicData uri="http://schemas.openxmlformats.org/drawingml/2006/table">
            <a:tbl>
              <a:tblPr firstRow="1" bandRow="1">
                <a:tableStyleId>{5C22544A-7EE6-4342-B048-85BDC9FD1C3A}</a:tableStyleId>
              </a:tblPr>
              <a:tblGrid>
                <a:gridCol w="619760">
                  <a:extLst>
                    <a:ext uri="{9D8B030D-6E8A-4147-A177-3AD203B41FA5}">
                      <a16:colId xmlns:a16="http://schemas.microsoft.com/office/drawing/2014/main" val="3826774354"/>
                    </a:ext>
                  </a:extLst>
                </a:gridCol>
                <a:gridCol w="7463790">
                  <a:extLst>
                    <a:ext uri="{9D8B030D-6E8A-4147-A177-3AD203B41FA5}">
                      <a16:colId xmlns:a16="http://schemas.microsoft.com/office/drawing/2014/main" val="817052325"/>
                    </a:ext>
                  </a:extLst>
                </a:gridCol>
                <a:gridCol w="997434">
                  <a:extLst>
                    <a:ext uri="{9D8B030D-6E8A-4147-A177-3AD203B41FA5}">
                      <a16:colId xmlns:a16="http://schemas.microsoft.com/office/drawing/2014/main" val="634258048"/>
                    </a:ext>
                  </a:extLst>
                </a:gridCol>
              </a:tblGrid>
              <a:tr h="0">
                <a:tc>
                  <a:txBody>
                    <a:bodyPr/>
                    <a:lstStyle/>
                    <a:p>
                      <a:pPr algn="ctr"/>
                      <a:r>
                        <a:rPr lang="en-ZA" sz="1400"/>
                        <a:t>No.</a:t>
                      </a:r>
                    </a:p>
                  </a:txBody>
                  <a:tcPr/>
                </a:tc>
                <a:tc>
                  <a:txBody>
                    <a:bodyPr/>
                    <a:lstStyle/>
                    <a:p>
                      <a:r>
                        <a:rPr lang="en-ZA" sz="1400" dirty="0"/>
                        <a:t>Criteria</a:t>
                      </a:r>
                    </a:p>
                  </a:txBody>
                  <a:tcPr/>
                </a:tc>
                <a:tc>
                  <a:txBody>
                    <a:bodyPr/>
                    <a:lstStyle/>
                    <a:p>
                      <a:pPr algn="ctr"/>
                      <a:r>
                        <a:rPr lang="en-ZA" sz="1400"/>
                        <a:t>Weight</a:t>
                      </a:r>
                    </a:p>
                  </a:txBody>
                  <a:tcPr/>
                </a:tc>
                <a:extLst>
                  <a:ext uri="{0D108BD9-81ED-4DB2-BD59-A6C34878D82A}">
                    <a16:rowId xmlns:a16="http://schemas.microsoft.com/office/drawing/2014/main" val="3284167357"/>
                  </a:ext>
                </a:extLst>
              </a:tr>
              <a:tr h="370840">
                <a:tc>
                  <a:txBody>
                    <a:bodyPr/>
                    <a:lstStyle/>
                    <a:p>
                      <a:pPr algn="ctr"/>
                      <a:r>
                        <a:rPr lang="en-ZA" sz="1400" b="0" dirty="0"/>
                        <a:t>1.</a:t>
                      </a:r>
                    </a:p>
                  </a:txBody>
                  <a:tcPr/>
                </a:tc>
                <a:tc>
                  <a:txBody>
                    <a:bodyPr/>
                    <a:lstStyle/>
                    <a:p>
                      <a:r>
                        <a:rPr lang="en-US" sz="1400" b="0" kern="1200" dirty="0">
                          <a:solidFill>
                            <a:schemeClr val="dk1"/>
                          </a:solidFill>
                          <a:effectLst/>
                          <a:latin typeface="+mn-lt"/>
                          <a:ea typeface="+mn-ea"/>
                          <a:cs typeface="+mn-cs"/>
                        </a:rPr>
                        <a:t>Company experience and reference projects</a:t>
                      </a:r>
                      <a:endParaRPr lang="en-ZA" sz="1400" b="0" dirty="0"/>
                    </a:p>
                  </a:txBody>
                  <a:tcPr/>
                </a:tc>
                <a:tc>
                  <a:txBody>
                    <a:bodyPr/>
                    <a:lstStyle/>
                    <a:p>
                      <a:pPr algn="ctr"/>
                      <a:r>
                        <a:rPr lang="en-ZA" sz="1400" b="0" dirty="0"/>
                        <a:t>20 %</a:t>
                      </a:r>
                    </a:p>
                  </a:txBody>
                  <a:tcPr/>
                </a:tc>
                <a:extLst>
                  <a:ext uri="{0D108BD9-81ED-4DB2-BD59-A6C34878D82A}">
                    <a16:rowId xmlns:a16="http://schemas.microsoft.com/office/drawing/2014/main" val="3747357720"/>
                  </a:ext>
                </a:extLst>
              </a:tr>
              <a:tr h="370840">
                <a:tc>
                  <a:txBody>
                    <a:bodyPr/>
                    <a:lstStyle/>
                    <a:p>
                      <a:pPr algn="ctr"/>
                      <a:r>
                        <a:rPr lang="en-ZA" sz="1400" b="0" dirty="0"/>
                        <a:t>2.</a:t>
                      </a:r>
                    </a:p>
                  </a:txBody>
                  <a:tcPr/>
                </a:tc>
                <a:tc>
                  <a:txBody>
                    <a:bodyPr/>
                    <a:lstStyle/>
                    <a:p>
                      <a:r>
                        <a:rPr lang="en-US" sz="1400" b="0" kern="1200" dirty="0">
                          <a:solidFill>
                            <a:schemeClr val="dk1"/>
                          </a:solidFill>
                          <a:effectLst/>
                          <a:latin typeface="+mn-lt"/>
                          <a:ea typeface="+mn-ea"/>
                          <a:cs typeface="+mn-cs"/>
                        </a:rPr>
                        <a:t>Technical solution, methodology and design approach</a:t>
                      </a:r>
                      <a:endParaRPr lang="en-ZA" sz="1400" b="0" dirty="0"/>
                    </a:p>
                  </a:txBody>
                  <a:tcPr/>
                </a:tc>
                <a:tc>
                  <a:txBody>
                    <a:bodyPr/>
                    <a:lstStyle/>
                    <a:p>
                      <a:pPr algn="ctr"/>
                      <a:r>
                        <a:rPr lang="en-ZA" sz="1400" b="0" dirty="0"/>
                        <a:t>25 %</a:t>
                      </a:r>
                    </a:p>
                  </a:txBody>
                  <a:tcPr/>
                </a:tc>
                <a:extLst>
                  <a:ext uri="{0D108BD9-81ED-4DB2-BD59-A6C34878D82A}">
                    <a16:rowId xmlns:a16="http://schemas.microsoft.com/office/drawing/2014/main" val="2017971198"/>
                  </a:ext>
                </a:extLst>
              </a:tr>
              <a:tr h="370840">
                <a:tc>
                  <a:txBody>
                    <a:bodyPr/>
                    <a:lstStyle/>
                    <a:p>
                      <a:pPr algn="ctr"/>
                      <a:r>
                        <a:rPr lang="en-ZA" sz="1400" b="0" dirty="0"/>
                        <a:t>3.</a:t>
                      </a:r>
                    </a:p>
                  </a:txBody>
                  <a:tcPr/>
                </a:tc>
                <a:tc>
                  <a:txBody>
                    <a:bodyPr/>
                    <a:lstStyle/>
                    <a:p>
                      <a:r>
                        <a:rPr lang="en-US" sz="1400" b="0" kern="1200" dirty="0">
                          <a:solidFill>
                            <a:schemeClr val="dk1"/>
                          </a:solidFill>
                          <a:effectLst/>
                          <a:latin typeface="+mn-lt"/>
                          <a:ea typeface="+mn-ea"/>
                          <a:cs typeface="+mn-cs"/>
                        </a:rPr>
                        <a:t>Resource capability and key personnel</a:t>
                      </a:r>
                      <a:endParaRPr lang="en-ZA" sz="1400" b="0" dirty="0"/>
                    </a:p>
                  </a:txBody>
                  <a:tcPr/>
                </a:tc>
                <a:tc>
                  <a:txBody>
                    <a:bodyPr/>
                    <a:lstStyle/>
                    <a:p>
                      <a:pPr algn="ctr"/>
                      <a:r>
                        <a:rPr lang="en-ZA" sz="1400" b="0" dirty="0"/>
                        <a:t>20%</a:t>
                      </a:r>
                    </a:p>
                  </a:txBody>
                  <a:tcPr/>
                </a:tc>
                <a:extLst>
                  <a:ext uri="{0D108BD9-81ED-4DB2-BD59-A6C34878D82A}">
                    <a16:rowId xmlns:a16="http://schemas.microsoft.com/office/drawing/2014/main" val="3641923107"/>
                  </a:ext>
                </a:extLst>
              </a:tr>
              <a:tr h="370840">
                <a:tc>
                  <a:txBody>
                    <a:bodyPr/>
                    <a:lstStyle/>
                    <a:p>
                      <a:pPr algn="ctr"/>
                      <a:r>
                        <a:rPr lang="en-US" sz="1400" b="0" dirty="0"/>
                        <a:t>4.</a:t>
                      </a:r>
                      <a:endParaRPr lang="en-ZA" sz="1400" b="0" dirty="0"/>
                    </a:p>
                  </a:txBody>
                  <a:tcPr/>
                </a:tc>
                <a:tc>
                  <a:txBody>
                    <a:bodyPr/>
                    <a:lstStyle/>
                    <a:p>
                      <a:r>
                        <a:rPr lang="en-US" sz="1400" b="0" dirty="0"/>
                        <a:t>Project </a:t>
                      </a:r>
                      <a:r>
                        <a:rPr lang="en-US" sz="1400" b="0" dirty="0" err="1"/>
                        <a:t>programme</a:t>
                      </a:r>
                      <a:r>
                        <a:rPr lang="en-US" sz="1400" b="0" dirty="0"/>
                        <a:t> and delivery capability</a:t>
                      </a:r>
                      <a:endParaRPr lang="en-ZA" sz="1400" b="0" dirty="0"/>
                    </a:p>
                  </a:txBody>
                  <a:tcPr/>
                </a:tc>
                <a:tc>
                  <a:txBody>
                    <a:bodyPr/>
                    <a:lstStyle/>
                    <a:p>
                      <a:pPr algn="ctr"/>
                      <a:r>
                        <a:rPr lang="en-US" sz="1400" b="0" dirty="0"/>
                        <a:t>15%</a:t>
                      </a:r>
                      <a:endParaRPr lang="en-ZA" sz="1400" b="0" dirty="0"/>
                    </a:p>
                  </a:txBody>
                  <a:tcPr/>
                </a:tc>
                <a:extLst>
                  <a:ext uri="{0D108BD9-81ED-4DB2-BD59-A6C34878D82A}">
                    <a16:rowId xmlns:a16="http://schemas.microsoft.com/office/drawing/2014/main" val="2221702486"/>
                  </a:ext>
                </a:extLst>
              </a:tr>
              <a:tr h="370840">
                <a:tc>
                  <a:txBody>
                    <a:bodyPr/>
                    <a:lstStyle/>
                    <a:p>
                      <a:pPr algn="ctr"/>
                      <a:r>
                        <a:rPr lang="en-US" sz="1400" b="0" dirty="0"/>
                        <a:t>5.</a:t>
                      </a:r>
                      <a:endParaRPr lang="en-ZA" sz="1400" b="0" dirty="0"/>
                    </a:p>
                  </a:txBody>
                  <a:tcPr/>
                </a:tc>
                <a:tc>
                  <a:txBody>
                    <a:bodyPr/>
                    <a:lstStyle/>
                    <a:p>
                      <a:r>
                        <a:rPr lang="en-US" sz="1400" b="0" dirty="0"/>
                        <a:t>Compliance, safety, quality and environmental Management</a:t>
                      </a:r>
                      <a:endParaRPr lang="en-ZA" sz="1400" b="0" dirty="0"/>
                    </a:p>
                  </a:txBody>
                  <a:tcPr/>
                </a:tc>
                <a:tc>
                  <a:txBody>
                    <a:bodyPr/>
                    <a:lstStyle/>
                    <a:p>
                      <a:pPr algn="ctr"/>
                      <a:r>
                        <a:rPr lang="en-US" sz="1400" b="0" dirty="0"/>
                        <a:t>10%</a:t>
                      </a:r>
                      <a:endParaRPr lang="en-ZA" sz="1400" b="0" dirty="0"/>
                    </a:p>
                  </a:txBody>
                  <a:tcPr/>
                </a:tc>
                <a:extLst>
                  <a:ext uri="{0D108BD9-81ED-4DB2-BD59-A6C34878D82A}">
                    <a16:rowId xmlns:a16="http://schemas.microsoft.com/office/drawing/2014/main" val="651556323"/>
                  </a:ext>
                </a:extLst>
              </a:tr>
              <a:tr h="370840">
                <a:tc>
                  <a:txBody>
                    <a:bodyPr/>
                    <a:lstStyle/>
                    <a:p>
                      <a:pPr algn="ctr"/>
                      <a:r>
                        <a:rPr lang="en-US" sz="1400" b="0" dirty="0"/>
                        <a:t>6.</a:t>
                      </a:r>
                      <a:endParaRPr lang="en-ZA" sz="1400" b="0" dirty="0"/>
                    </a:p>
                  </a:txBody>
                  <a:tcPr/>
                </a:tc>
                <a:tc>
                  <a:txBody>
                    <a:bodyPr/>
                    <a:lstStyle/>
                    <a:p>
                      <a:r>
                        <a:rPr lang="en-US" sz="1400" b="0" dirty="0"/>
                        <a:t>Commissioning, performance testing, documentation and Training</a:t>
                      </a:r>
                      <a:endParaRPr lang="en-ZA" sz="1400" b="0" dirty="0"/>
                    </a:p>
                  </a:txBody>
                  <a:tcPr/>
                </a:tc>
                <a:tc>
                  <a:txBody>
                    <a:bodyPr/>
                    <a:lstStyle/>
                    <a:p>
                      <a:pPr algn="ctr"/>
                      <a:r>
                        <a:rPr lang="en-US" sz="1400" b="0" dirty="0"/>
                        <a:t>10%</a:t>
                      </a:r>
                      <a:endParaRPr lang="en-ZA" sz="1400" b="0" dirty="0"/>
                    </a:p>
                  </a:txBody>
                  <a:tcPr/>
                </a:tc>
                <a:extLst>
                  <a:ext uri="{0D108BD9-81ED-4DB2-BD59-A6C34878D82A}">
                    <a16:rowId xmlns:a16="http://schemas.microsoft.com/office/drawing/2014/main" val="1857563059"/>
                  </a:ext>
                </a:extLst>
              </a:tr>
            </a:tbl>
          </a:graphicData>
        </a:graphic>
      </p:graphicFrame>
    </p:spTree>
    <p:extLst>
      <p:ext uri="{BB962C8B-B14F-4D97-AF65-F5344CB8AC3E}">
        <p14:creationId xmlns:p14="http://schemas.microsoft.com/office/powerpoint/2010/main" val="1697348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C212A-0FC6-9A2C-5219-500B409A27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E81670-A08C-E3D2-88CD-466D1116933E}"/>
              </a:ext>
            </a:extLst>
          </p:cNvPr>
          <p:cNvSpPr>
            <a:spLocks noGrp="1"/>
          </p:cNvSpPr>
          <p:nvPr>
            <p:ph type="title"/>
          </p:nvPr>
        </p:nvSpPr>
        <p:spPr>
          <a:xfrm>
            <a:off x="336000" y="207478"/>
            <a:ext cx="9511777" cy="666000"/>
          </a:xfrm>
        </p:spPr>
        <p:txBody>
          <a:bodyPr/>
          <a:lstStyle/>
          <a:p>
            <a:r>
              <a:rPr lang="en-US" dirty="0"/>
              <a:t>Tender Evaluation: Qualitative Criteria</a:t>
            </a:r>
            <a:endParaRPr lang="en-GB" dirty="0"/>
          </a:p>
        </p:txBody>
      </p:sp>
      <p:graphicFrame>
        <p:nvGraphicFramePr>
          <p:cNvPr id="4" name="Table 3">
            <a:extLst>
              <a:ext uri="{FF2B5EF4-FFF2-40B4-BE49-F238E27FC236}">
                <a16:creationId xmlns:a16="http://schemas.microsoft.com/office/drawing/2014/main" id="{95DFB761-B8C2-69FC-5179-869704CD5617}"/>
              </a:ext>
            </a:extLst>
          </p:cNvPr>
          <p:cNvGraphicFramePr>
            <a:graphicFrameLocks noGrp="1"/>
          </p:cNvGraphicFramePr>
          <p:nvPr>
            <p:extLst>
              <p:ext uri="{D42A27DB-BD31-4B8C-83A1-F6EECF244321}">
                <p14:modId xmlns:p14="http://schemas.microsoft.com/office/powerpoint/2010/main" val="382409107"/>
              </p:ext>
            </p:extLst>
          </p:nvPr>
        </p:nvGraphicFramePr>
        <p:xfrm>
          <a:off x="336000" y="1066800"/>
          <a:ext cx="11520000" cy="5010683"/>
        </p:xfrm>
        <a:graphic>
          <a:graphicData uri="http://schemas.openxmlformats.org/drawingml/2006/table">
            <a:tbl>
              <a:tblPr firstRow="1" bandRow="1">
                <a:tableStyleId>{5C22544A-7EE6-4342-B048-85BDC9FD1C3A}</a:tableStyleId>
              </a:tblPr>
              <a:tblGrid>
                <a:gridCol w="720000">
                  <a:extLst>
                    <a:ext uri="{9D8B030D-6E8A-4147-A177-3AD203B41FA5}">
                      <a16:colId xmlns:a16="http://schemas.microsoft.com/office/drawing/2014/main" val="2303644984"/>
                    </a:ext>
                  </a:extLst>
                </a:gridCol>
                <a:gridCol w="10080000">
                  <a:extLst>
                    <a:ext uri="{9D8B030D-6E8A-4147-A177-3AD203B41FA5}">
                      <a16:colId xmlns:a16="http://schemas.microsoft.com/office/drawing/2014/main" val="303456039"/>
                    </a:ext>
                  </a:extLst>
                </a:gridCol>
                <a:gridCol w="720000">
                  <a:extLst>
                    <a:ext uri="{9D8B030D-6E8A-4147-A177-3AD203B41FA5}">
                      <a16:colId xmlns:a16="http://schemas.microsoft.com/office/drawing/2014/main" val="2824297179"/>
                    </a:ext>
                  </a:extLst>
                </a:gridCol>
              </a:tblGrid>
              <a:tr h="366328">
                <a:tc>
                  <a:txBody>
                    <a:bodyPr/>
                    <a:lstStyle/>
                    <a:p>
                      <a:pPr marL="0" algn="l" defTabSz="914400" rtl="0" eaLnBrk="1" latinLnBrk="0" hangingPunct="1">
                        <a:spcBef>
                          <a:spcPts val="0"/>
                        </a:spcBef>
                        <a:spcAft>
                          <a:spcPts val="0"/>
                        </a:spcAft>
                        <a:buNone/>
                        <a:tabLst>
                          <a:tab pos="252095" algn="l"/>
                          <a:tab pos="504190" algn="l"/>
                          <a:tab pos="756285" algn="l"/>
                          <a:tab pos="1007745" algn="l"/>
                          <a:tab pos="1259840" algn="l"/>
                          <a:tab pos="1511935" algn="l"/>
                          <a:tab pos="1764030" algn="l"/>
                          <a:tab pos="2016125" algn="l"/>
                          <a:tab pos="2268220" algn="l"/>
                        </a:tabLst>
                      </a:pPr>
                      <a:r>
                        <a:rPr lang="en-ZA" sz="1600" b="1" kern="1200">
                          <a:solidFill>
                            <a:schemeClr val="lt1"/>
                          </a:solidFill>
                        </a:rPr>
                        <a:t>Ref</a:t>
                      </a:r>
                      <a:endParaRPr lang="en-ZA" sz="1600" b="1" kern="1200">
                        <a:solidFill>
                          <a:schemeClr val="lt1"/>
                        </a:solidFill>
                        <a:latin typeface="+mj-lt"/>
                        <a:ea typeface="+mn-ea"/>
                        <a:cs typeface="+mn-cs"/>
                      </a:endParaRPr>
                    </a:p>
                  </a:txBody>
                  <a:tcPr/>
                </a:tc>
                <a:tc>
                  <a:txBody>
                    <a:bodyPr/>
                    <a:lstStyle/>
                    <a:p>
                      <a:pPr marL="0" algn="l" defTabSz="914400" rtl="0" eaLnBrk="1" latinLnBrk="0" hangingPunct="1">
                        <a:spcBef>
                          <a:spcPts val="0"/>
                        </a:spcBef>
                        <a:spcAft>
                          <a:spcPts val="0"/>
                        </a:spcAft>
                        <a:buNone/>
                        <a:tabLst>
                          <a:tab pos="252095" algn="l"/>
                          <a:tab pos="504190" algn="l"/>
                          <a:tab pos="756285" algn="l"/>
                          <a:tab pos="1007745" algn="l"/>
                          <a:tab pos="1259840" algn="l"/>
                          <a:tab pos="1511935" algn="l"/>
                          <a:tab pos="1764030" algn="l"/>
                          <a:tab pos="2016125" algn="l"/>
                          <a:tab pos="2268220" algn="l"/>
                        </a:tabLst>
                      </a:pPr>
                      <a:r>
                        <a:rPr lang="en-ZA" sz="1600" b="1" kern="1200" dirty="0">
                          <a:solidFill>
                            <a:schemeClr val="lt1"/>
                          </a:solidFill>
                        </a:rPr>
                        <a:t>Criteria</a:t>
                      </a:r>
                      <a:endParaRPr lang="en-ZA" sz="1600" b="1" kern="1200" dirty="0">
                        <a:solidFill>
                          <a:schemeClr val="lt1"/>
                        </a:solidFill>
                        <a:latin typeface="+mj-lt"/>
                        <a:ea typeface="+mn-ea"/>
                        <a:cs typeface="+mn-cs"/>
                      </a:endParaRPr>
                    </a:p>
                  </a:txBody>
                  <a:tcPr/>
                </a:tc>
                <a:tc>
                  <a:txBody>
                    <a:bodyPr/>
                    <a:lstStyle/>
                    <a:p>
                      <a:pPr marL="0" algn="l" defTabSz="914400" rtl="0" eaLnBrk="1" latinLnBrk="0" hangingPunct="1">
                        <a:spcBef>
                          <a:spcPts val="0"/>
                        </a:spcBef>
                        <a:spcAft>
                          <a:spcPts val="0"/>
                        </a:spcAft>
                        <a:buNone/>
                        <a:tabLst>
                          <a:tab pos="252095" algn="l"/>
                          <a:tab pos="504190" algn="l"/>
                          <a:tab pos="756285" algn="l"/>
                          <a:tab pos="1007745" algn="l"/>
                          <a:tab pos="1259840" algn="l"/>
                          <a:tab pos="1511935" algn="l"/>
                          <a:tab pos="1764030" algn="l"/>
                          <a:tab pos="2016125" algn="l"/>
                          <a:tab pos="2268220" algn="l"/>
                        </a:tabLst>
                      </a:pPr>
                      <a:r>
                        <a:rPr lang="en-ZA" sz="1600" b="1" kern="1200">
                          <a:solidFill>
                            <a:schemeClr val="lt1"/>
                          </a:solidFill>
                        </a:rPr>
                        <a:t>Wt.</a:t>
                      </a:r>
                      <a:endParaRPr lang="en-ZA" sz="1600" b="1" kern="1200">
                        <a:solidFill>
                          <a:schemeClr val="lt1"/>
                        </a:solidFill>
                        <a:latin typeface="+mj-lt"/>
                        <a:ea typeface="+mn-ea"/>
                        <a:cs typeface="+mn-cs"/>
                      </a:endParaRPr>
                    </a:p>
                  </a:txBody>
                  <a:tcPr/>
                </a:tc>
                <a:extLst>
                  <a:ext uri="{0D108BD9-81ED-4DB2-BD59-A6C34878D82A}">
                    <a16:rowId xmlns:a16="http://schemas.microsoft.com/office/drawing/2014/main" val="4104604638"/>
                  </a:ext>
                </a:extLst>
              </a:tr>
              <a:tr h="254139">
                <a:tc gridSpan="3">
                  <a:txBody>
                    <a:bodyPr/>
                    <a:lstStyle/>
                    <a:p>
                      <a:pPr algn="ctr"/>
                      <a:r>
                        <a:rPr lang="en-US" sz="1600" b="1" u="none" strike="noStrike" kern="1200" baseline="0" dirty="0">
                          <a:solidFill>
                            <a:schemeClr val="dk1"/>
                          </a:solidFill>
                        </a:rPr>
                        <a:t>Company experience and reference projects</a:t>
                      </a:r>
                      <a:endParaRPr lang="en-ZA" sz="1600" b="1" i="0" u="none" strike="noStrike" kern="1200" baseline="0" dirty="0">
                        <a:solidFill>
                          <a:schemeClr val="dk1"/>
                        </a:solidFill>
                        <a:latin typeface="+mn-lt"/>
                        <a:ea typeface="+mn-ea"/>
                        <a:cs typeface="+mn-cs"/>
                      </a:endParaRPr>
                    </a:p>
                  </a:txBody>
                  <a:tcPr marL="68580" marR="68580" marT="0" marB="0"/>
                </a:tc>
                <a:tc hMerge="1">
                  <a:txBody>
                    <a:bodyPr/>
                    <a:lstStyle/>
                    <a:p>
                      <a:pPr algn="just"/>
                      <a:endParaRPr lang="en-ZA" sz="1100" b="0" i="0" u="none" strike="noStrike" kern="1200" baseline="0" dirty="0">
                        <a:solidFill>
                          <a:schemeClr val="dk1"/>
                        </a:solidFill>
                        <a:latin typeface="+mn-lt"/>
                        <a:ea typeface="+mn-ea"/>
                        <a:cs typeface="+mn-cs"/>
                      </a:endParaRPr>
                    </a:p>
                  </a:txBody>
                  <a:tcPr marL="68580" marR="68580" marT="0" marB="0"/>
                </a:tc>
                <a:tc hMerge="1">
                  <a:txBody>
                    <a:bodyPr/>
                    <a:lstStyle/>
                    <a:p>
                      <a:pPr>
                        <a:spcAft>
                          <a:spcPts val="600"/>
                        </a:spcAft>
                        <a:buNone/>
                        <a:tabLst>
                          <a:tab pos="252095" algn="l"/>
                          <a:tab pos="575945" algn="l"/>
                          <a:tab pos="828040" algn="l"/>
                          <a:tab pos="1332230" algn="l"/>
                          <a:tab pos="1583690" algn="l"/>
                          <a:tab pos="1835785" algn="l"/>
                          <a:tab pos="2087880" algn="l"/>
                          <a:tab pos="2339975" algn="l"/>
                          <a:tab pos="2592070" algn="l"/>
                          <a:tab pos="2844165" algn="l"/>
                          <a:tab pos="457200" algn="l"/>
                        </a:tabLst>
                      </a:pPr>
                      <a:endParaRPr lang="en-ZA" sz="1100" dirty="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213922939"/>
                  </a:ext>
                </a:extLst>
              </a:tr>
              <a:tr h="595456">
                <a:tc>
                  <a:txBody>
                    <a:bodyPr/>
                    <a:lstStyle/>
                    <a:p>
                      <a:pPr marL="23495" indent="-6985" algn="l">
                        <a:spcBef>
                          <a:spcPts val="200"/>
                        </a:spcBef>
                        <a:spcAft>
                          <a:spcPts val="200"/>
                        </a:spcAft>
                        <a:buNone/>
                        <a:tabLst>
                          <a:tab pos="252095" algn="l"/>
                          <a:tab pos="504190" algn="l"/>
                          <a:tab pos="756285" algn="l"/>
                          <a:tab pos="1007745" algn="l"/>
                          <a:tab pos="1259840" algn="l"/>
                          <a:tab pos="1511935" algn="l"/>
                          <a:tab pos="1764030" algn="l"/>
                          <a:tab pos="2016125" algn="l"/>
                          <a:tab pos="2268220" algn="l"/>
                          <a:tab pos="106045" algn="l"/>
                          <a:tab pos="504190" algn="l"/>
                          <a:tab pos="756285" algn="l"/>
                          <a:tab pos="1007745" algn="l"/>
                          <a:tab pos="1259840" algn="l"/>
                          <a:tab pos="1511935" algn="l"/>
                          <a:tab pos="1764030" algn="l"/>
                          <a:tab pos="2016125" algn="l"/>
                          <a:tab pos="2268220" algn="l"/>
                        </a:tabLst>
                      </a:pPr>
                      <a:r>
                        <a:rPr lang="en-US" sz="1300" dirty="0">
                          <a:effectLst/>
                        </a:rPr>
                        <a:t>1</a:t>
                      </a:r>
                      <a:r>
                        <a:rPr lang="en-ZA" sz="1300" dirty="0">
                          <a:effectLst/>
                        </a:rPr>
                        <a:t>.</a:t>
                      </a:r>
                      <a:endParaRPr lang="en-ZA" sz="1300" dirty="0">
                        <a:effectLst/>
                        <a:latin typeface="+mn-lt"/>
                        <a:ea typeface="Times New Roman" panose="02020603050405020304" pitchFamily="18" charset="0"/>
                      </a:endParaRPr>
                    </a:p>
                  </a:txBody>
                  <a:tcPr marL="68580" marR="68580" marT="0" marB="0"/>
                </a:tc>
                <a:tc>
                  <a:txBody>
                    <a:bodyPr/>
                    <a:lstStyle/>
                    <a:p>
                      <a:pPr algn="just"/>
                      <a:r>
                        <a:rPr lang="en-US" sz="1300" b="0" u="none" strike="noStrike" kern="1200" baseline="0" dirty="0">
                          <a:solidFill>
                            <a:schemeClr val="dk1"/>
                          </a:solidFill>
                        </a:rPr>
                        <a:t>Evidence of completed projects of similar complexity involving waste-</a:t>
                      </a:r>
                      <a:r>
                        <a:rPr lang="en-US" sz="1300" b="0" u="none" strike="noStrike" kern="1200" baseline="0" dirty="0" err="1">
                          <a:solidFill>
                            <a:schemeClr val="dk1"/>
                          </a:solidFill>
                        </a:rPr>
                        <a:t>toenergy</a:t>
                      </a:r>
                      <a:r>
                        <a:rPr lang="en-US" sz="1300" b="0" u="none" strike="noStrike" kern="1200" baseline="0" dirty="0">
                          <a:solidFill>
                            <a:schemeClr val="dk1"/>
                          </a:solidFill>
                        </a:rPr>
                        <a:t>, incineration, thermal </a:t>
                      </a:r>
                      <a:r>
                        <a:rPr lang="en-US" sz="1300" b="0" u="none" strike="noStrike" kern="1200" baseline="0" dirty="0" err="1">
                          <a:solidFill>
                            <a:schemeClr val="dk1"/>
                          </a:solidFill>
                        </a:rPr>
                        <a:t>treatment,combustion</a:t>
                      </a:r>
                      <a:r>
                        <a:rPr lang="en-US" sz="1300" b="0" u="none" strike="noStrike" kern="1200" baseline="0" dirty="0">
                          <a:solidFill>
                            <a:schemeClr val="dk1"/>
                          </a:solidFill>
                        </a:rPr>
                        <a:t> systems, flue gas treatment, pilot/test/commercial plants. </a:t>
                      </a:r>
                      <a:r>
                        <a:rPr lang="en-US" sz="1300" b="0" u="none" strike="noStrike" kern="1200" baseline="0" dirty="0" err="1">
                          <a:solidFill>
                            <a:schemeClr val="dk1"/>
                          </a:solidFill>
                        </a:rPr>
                        <a:t>Returnables</a:t>
                      </a:r>
                      <a:r>
                        <a:rPr lang="en-US" sz="1300" b="0" u="none" strike="noStrike" kern="1200" baseline="0" dirty="0">
                          <a:solidFill>
                            <a:schemeClr val="dk1"/>
                          </a:solidFill>
                        </a:rPr>
                        <a:t> must include project name, client, scope, value, start and completion dates, commissioning status and traceable references.</a:t>
                      </a:r>
                      <a:endParaRPr lang="en-ZA" sz="1300" b="0" i="0" u="none" strike="noStrike" kern="1200" baseline="0" dirty="0">
                        <a:solidFill>
                          <a:schemeClr val="dk1"/>
                        </a:solidFill>
                        <a:latin typeface="+mn-lt"/>
                        <a:ea typeface="+mn-ea"/>
                        <a:cs typeface="+mn-cs"/>
                      </a:endParaRPr>
                    </a:p>
                  </a:txBody>
                  <a:tcPr marL="68580" marR="68580" marT="0" marB="0"/>
                </a:tc>
                <a:tc>
                  <a:txBody>
                    <a:bodyPr/>
                    <a:lstStyle/>
                    <a:p>
                      <a:pPr>
                        <a:spcAft>
                          <a:spcPts val="600"/>
                        </a:spcAft>
                        <a:buNone/>
                        <a:tabLst>
                          <a:tab pos="252095" algn="l"/>
                          <a:tab pos="575945" algn="l"/>
                          <a:tab pos="828040" algn="l"/>
                          <a:tab pos="1332230" algn="l"/>
                          <a:tab pos="1583690" algn="l"/>
                          <a:tab pos="1835785" algn="l"/>
                          <a:tab pos="2087880" algn="l"/>
                          <a:tab pos="2339975" algn="l"/>
                          <a:tab pos="2592070" algn="l"/>
                          <a:tab pos="2844165" algn="l"/>
                          <a:tab pos="457200" algn="l"/>
                        </a:tabLst>
                      </a:pPr>
                      <a:r>
                        <a:rPr lang="en-ZA" sz="1300" dirty="0">
                          <a:effectLst/>
                        </a:rPr>
                        <a:t>20</a:t>
                      </a:r>
                      <a:endParaRPr lang="en-ZA" sz="1300" dirty="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549684525"/>
                  </a:ext>
                </a:extLst>
              </a:tr>
              <a:tr h="243145">
                <a:tc gridSpan="3">
                  <a:txBody>
                    <a:bodyPr/>
                    <a:lstStyle/>
                    <a:p>
                      <a:pPr marL="0" marR="0" lvl="0" indent="0" algn="ctr" defTabSz="914400" rtl="0" eaLnBrk="1" fontAlgn="auto" latinLnBrk="0" hangingPunct="1">
                        <a:lnSpc>
                          <a:spcPct val="100000"/>
                        </a:lnSpc>
                        <a:spcBef>
                          <a:spcPts val="200"/>
                        </a:spcBef>
                        <a:spcAft>
                          <a:spcPts val="200"/>
                        </a:spcAft>
                        <a:buClrTx/>
                        <a:buSzTx/>
                        <a:buFontTx/>
                        <a:buNone/>
                        <a:tabLst>
                          <a:tab pos="252095" algn="l"/>
                          <a:tab pos="504190" algn="l"/>
                          <a:tab pos="756285" algn="l"/>
                          <a:tab pos="1007745" algn="l"/>
                          <a:tab pos="1259840" algn="l"/>
                          <a:tab pos="1511935" algn="l"/>
                          <a:tab pos="1764030" algn="l"/>
                          <a:tab pos="2016125" algn="l"/>
                          <a:tab pos="2268220" algn="l"/>
                        </a:tabLst>
                        <a:defRPr/>
                      </a:pPr>
                      <a:r>
                        <a:rPr lang="en-US" sz="1600" b="1" u="none" strike="noStrike" kern="1200" baseline="0" dirty="0">
                          <a:solidFill>
                            <a:schemeClr val="dk1"/>
                          </a:solidFill>
                        </a:rPr>
                        <a:t>Technical solution, methodology and design approach</a:t>
                      </a:r>
                      <a:endParaRPr lang="en-ZA" sz="1600" b="1" i="0" u="none" strike="noStrike" kern="1200" baseline="0" dirty="0">
                        <a:solidFill>
                          <a:schemeClr val="dk1"/>
                        </a:solidFill>
                        <a:latin typeface="+mn-lt"/>
                        <a:ea typeface="+mn-ea"/>
                        <a:cs typeface="+mn-cs"/>
                      </a:endParaRPr>
                    </a:p>
                  </a:txBody>
                  <a:tcPr marL="68580" marR="68580" marT="0" marB="0"/>
                </a:tc>
                <a:tc hMerge="1">
                  <a:txBody>
                    <a:bodyPr/>
                    <a:lstStyle/>
                    <a:p>
                      <a:pPr>
                        <a:spcAft>
                          <a:spcPts val="600"/>
                        </a:spcAft>
                        <a:buNone/>
                        <a:tabLst>
                          <a:tab pos="252095" algn="l"/>
                          <a:tab pos="575945" algn="l"/>
                          <a:tab pos="828040" algn="l"/>
                          <a:tab pos="1332230" algn="l"/>
                          <a:tab pos="1583690" algn="l"/>
                          <a:tab pos="1835785" algn="l"/>
                          <a:tab pos="2087880" algn="l"/>
                          <a:tab pos="2339975" algn="l"/>
                          <a:tab pos="2592070" algn="l"/>
                          <a:tab pos="2844165" algn="l"/>
                        </a:tabLst>
                      </a:pPr>
                      <a:endParaRPr lang="en-ZA" sz="1100" b="0" i="0" u="none" strike="noStrike" kern="1200" baseline="0" dirty="0">
                        <a:solidFill>
                          <a:schemeClr val="dk1"/>
                        </a:solidFill>
                        <a:latin typeface="+mn-lt"/>
                        <a:ea typeface="+mn-ea"/>
                        <a:cs typeface="+mn-cs"/>
                      </a:endParaRPr>
                    </a:p>
                  </a:txBody>
                  <a:tcPr marL="68580" marR="68580" marT="0" marB="0"/>
                </a:tc>
                <a:tc hMerge="1">
                  <a:txBody>
                    <a:bodyPr/>
                    <a:lstStyle/>
                    <a:p>
                      <a:pPr>
                        <a:spcAft>
                          <a:spcPts val="600"/>
                        </a:spcAft>
                        <a:buNone/>
                        <a:tabLst>
                          <a:tab pos="252095" algn="l"/>
                          <a:tab pos="575945" algn="l"/>
                          <a:tab pos="828040" algn="l"/>
                          <a:tab pos="1332230" algn="l"/>
                          <a:tab pos="1583690" algn="l"/>
                          <a:tab pos="1835785" algn="l"/>
                          <a:tab pos="2087880" algn="l"/>
                          <a:tab pos="2339975" algn="l"/>
                          <a:tab pos="2592070" algn="l"/>
                          <a:tab pos="2844165" algn="l"/>
                        </a:tabLst>
                      </a:pPr>
                      <a:endParaRPr lang="en-ZA" sz="1100">
                        <a:effectLst/>
                        <a:latin typeface="+mn-lt"/>
                        <a:ea typeface="Arial MT"/>
                        <a:cs typeface="Arial MT"/>
                      </a:endParaRPr>
                    </a:p>
                  </a:txBody>
                  <a:tcPr marL="68580" marR="68580" marT="0" marB="0"/>
                </a:tc>
                <a:extLst>
                  <a:ext uri="{0D108BD9-81ED-4DB2-BD59-A6C34878D82A}">
                    <a16:rowId xmlns:a16="http://schemas.microsoft.com/office/drawing/2014/main" val="3568787572"/>
                  </a:ext>
                </a:extLst>
              </a:tr>
              <a:tr h="580570">
                <a:tc>
                  <a:txBody>
                    <a:bodyPr/>
                    <a:lstStyle/>
                    <a:p>
                      <a:pPr marL="23495" indent="-6985" algn="l">
                        <a:spcBef>
                          <a:spcPts val="200"/>
                        </a:spcBef>
                        <a:spcAft>
                          <a:spcPts val="200"/>
                        </a:spcAft>
                        <a:buNone/>
                        <a:tabLst>
                          <a:tab pos="252095" algn="l"/>
                          <a:tab pos="504190" algn="l"/>
                          <a:tab pos="756285" algn="l"/>
                          <a:tab pos="1007745" algn="l"/>
                          <a:tab pos="1259840" algn="l"/>
                          <a:tab pos="1511935" algn="l"/>
                          <a:tab pos="1764030" algn="l"/>
                          <a:tab pos="2016125" algn="l"/>
                          <a:tab pos="2268220" algn="l"/>
                          <a:tab pos="106045" algn="l"/>
                          <a:tab pos="504190" algn="l"/>
                          <a:tab pos="756285" algn="l"/>
                          <a:tab pos="1007745" algn="l"/>
                          <a:tab pos="1259840" algn="l"/>
                          <a:tab pos="1511935" algn="l"/>
                          <a:tab pos="1764030" algn="l"/>
                          <a:tab pos="2016125" algn="l"/>
                          <a:tab pos="2268220" algn="l"/>
                        </a:tabLst>
                      </a:pPr>
                      <a:r>
                        <a:rPr lang="en-US" sz="1300" dirty="0">
                          <a:effectLst/>
                        </a:rPr>
                        <a:t>2.</a:t>
                      </a:r>
                      <a:endParaRPr lang="en-ZA" sz="1300" dirty="0">
                        <a:effectLst/>
                        <a:latin typeface="+mn-lt"/>
                        <a:ea typeface="Times New Roman" panose="02020603050405020304" pitchFamily="18" charset="0"/>
                      </a:endParaRPr>
                    </a:p>
                  </a:txBody>
                  <a:tcPr marL="68580" marR="68580" marT="0" marB="0"/>
                </a:tc>
                <a:tc>
                  <a:txBody>
                    <a:bodyPr/>
                    <a:lstStyle/>
                    <a:p>
                      <a:r>
                        <a:rPr lang="en-US" sz="1300" b="0" u="none" strike="noStrike" kern="1200" baseline="0" dirty="0">
                          <a:solidFill>
                            <a:schemeClr val="dk1"/>
                          </a:solidFill>
                        </a:rPr>
                        <a:t>Assessment of proposed technical solution for the 50 to 100 kW test facility, including but not limited to waste reception, storage, drying/feed preparation, controlled incineration, flue gas treatment, stack/emissions monitoring, instrumentation, control and data acquisition.</a:t>
                      </a:r>
                      <a:endParaRPr lang="en-ZA" sz="1300" b="0" i="0" u="none" strike="noStrike" kern="1200" baseline="0" dirty="0">
                        <a:solidFill>
                          <a:schemeClr val="dk1"/>
                        </a:solidFill>
                        <a:latin typeface="+mn-lt"/>
                        <a:ea typeface="+mn-ea"/>
                        <a:cs typeface="+mn-cs"/>
                      </a:endParaRPr>
                    </a:p>
                  </a:txBody>
                  <a:tcPr marL="68580" marR="68580" marT="0" marB="0"/>
                </a:tc>
                <a:tc>
                  <a:txBody>
                    <a:bodyPr/>
                    <a:lstStyle/>
                    <a:p>
                      <a:pPr marL="0" lvl="0" indent="0" algn="l">
                        <a:spcBef>
                          <a:spcPts val="200"/>
                        </a:spcBef>
                        <a:spcAft>
                          <a:spcPts val="200"/>
                        </a:spcAft>
                        <a:buFont typeface="Symbol" panose="05050102010706020507" pitchFamily="18" charset="2"/>
                        <a:buNone/>
                        <a:tabLst>
                          <a:tab pos="252095" algn="l"/>
                          <a:tab pos="504190" algn="l"/>
                          <a:tab pos="756285" algn="l"/>
                          <a:tab pos="1007745" algn="l"/>
                          <a:tab pos="1259840" algn="l"/>
                          <a:tab pos="1511935" algn="l"/>
                          <a:tab pos="1764030" algn="l"/>
                          <a:tab pos="2016125" algn="l"/>
                          <a:tab pos="2268220" algn="l"/>
                          <a:tab pos="252095" algn="l"/>
                          <a:tab pos="504190" algn="l"/>
                          <a:tab pos="756285" algn="l"/>
                          <a:tab pos="1007745" algn="l"/>
                          <a:tab pos="1259840" algn="l"/>
                          <a:tab pos="1511935" algn="l"/>
                          <a:tab pos="1764030" algn="l"/>
                          <a:tab pos="2016125" algn="l"/>
                          <a:tab pos="2268220" algn="l"/>
                        </a:tabLst>
                      </a:pPr>
                      <a:r>
                        <a:rPr lang="en-US" sz="1300" dirty="0">
                          <a:effectLst/>
                        </a:rPr>
                        <a:t>25</a:t>
                      </a:r>
                      <a:endParaRPr lang="en-ZA" sz="1300" dirty="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2548325027"/>
                  </a:ext>
                </a:extLst>
              </a:tr>
              <a:tr h="238182">
                <a:tc>
                  <a:txBody>
                    <a:bodyPr/>
                    <a:lstStyle/>
                    <a:p>
                      <a:pPr marL="23495" indent="-6985" algn="l">
                        <a:spcBef>
                          <a:spcPts val="200"/>
                        </a:spcBef>
                        <a:spcAft>
                          <a:spcPts val="200"/>
                        </a:spcAft>
                        <a:buNone/>
                        <a:tabLst>
                          <a:tab pos="252095" algn="l"/>
                          <a:tab pos="504190" algn="l"/>
                          <a:tab pos="756285" algn="l"/>
                          <a:tab pos="1007745" algn="l"/>
                          <a:tab pos="1259840" algn="l"/>
                          <a:tab pos="1511935" algn="l"/>
                          <a:tab pos="1764030" algn="l"/>
                          <a:tab pos="2016125" algn="l"/>
                          <a:tab pos="2268220" algn="l"/>
                          <a:tab pos="106045" algn="l"/>
                          <a:tab pos="504190" algn="l"/>
                          <a:tab pos="756285" algn="l"/>
                          <a:tab pos="1007745" algn="l"/>
                          <a:tab pos="1259840" algn="l"/>
                          <a:tab pos="1511935" algn="l"/>
                          <a:tab pos="1764030" algn="l"/>
                          <a:tab pos="2016125" algn="l"/>
                          <a:tab pos="2268220" algn="l"/>
                        </a:tabLst>
                      </a:pPr>
                      <a:endParaRPr lang="en-ZA" sz="1100" dirty="0">
                        <a:effectLst/>
                        <a:latin typeface="+mn-lt"/>
                        <a:ea typeface="Times New Roman" panose="02020603050405020304" pitchFamily="18" charset="0"/>
                      </a:endParaRPr>
                    </a:p>
                  </a:txBody>
                  <a:tcPr marL="68580" marR="68580" marT="0" marB="0"/>
                </a:tc>
                <a:tc gridSpan="2">
                  <a:txBody>
                    <a:bodyPr/>
                    <a:lstStyle/>
                    <a:p>
                      <a:pPr marL="0" marR="0" lvl="0" indent="0" algn="ctr" defTabSz="914400" rtl="0" eaLnBrk="1" fontAlgn="auto" latinLnBrk="0" hangingPunct="1">
                        <a:lnSpc>
                          <a:spcPct val="100000"/>
                        </a:lnSpc>
                        <a:spcBef>
                          <a:spcPts val="200"/>
                        </a:spcBef>
                        <a:spcAft>
                          <a:spcPts val="200"/>
                        </a:spcAft>
                        <a:buClrTx/>
                        <a:buSzTx/>
                        <a:buFontTx/>
                        <a:buNone/>
                        <a:tabLst>
                          <a:tab pos="252095" algn="l"/>
                          <a:tab pos="504190" algn="l"/>
                          <a:tab pos="756285" algn="l"/>
                          <a:tab pos="1007745" algn="l"/>
                          <a:tab pos="1259840" algn="l"/>
                          <a:tab pos="1511935" algn="l"/>
                          <a:tab pos="1764030" algn="l"/>
                          <a:tab pos="2016125" algn="l"/>
                          <a:tab pos="2268220" algn="l"/>
                        </a:tabLst>
                        <a:defRPr/>
                      </a:pPr>
                      <a:r>
                        <a:rPr lang="en-US" sz="1600" b="1" u="none" strike="noStrike" kern="1200" baseline="0" dirty="0">
                          <a:solidFill>
                            <a:schemeClr val="dk1"/>
                          </a:solidFill>
                        </a:rPr>
                        <a:t>Resource capability and key personnel</a:t>
                      </a:r>
                      <a:endParaRPr lang="en-ZA" sz="1600" b="1" i="0" u="none" strike="noStrike" kern="1200" baseline="0" dirty="0">
                        <a:solidFill>
                          <a:schemeClr val="dk1"/>
                        </a:solidFill>
                        <a:latin typeface="+mn-lt"/>
                        <a:ea typeface="+mn-ea"/>
                        <a:cs typeface="+mn-cs"/>
                      </a:endParaRPr>
                    </a:p>
                  </a:txBody>
                  <a:tcPr marL="68580" marR="68580" marT="0" marB="0"/>
                </a:tc>
                <a:tc hMerge="1">
                  <a:txBody>
                    <a:bodyPr/>
                    <a:lstStyle/>
                    <a:p>
                      <a:pPr marL="0" lvl="0" indent="0" algn="l">
                        <a:spcBef>
                          <a:spcPts val="200"/>
                        </a:spcBef>
                        <a:spcAft>
                          <a:spcPts val="200"/>
                        </a:spcAft>
                        <a:buFont typeface="Symbol" panose="05050102010706020507" pitchFamily="18" charset="2"/>
                        <a:buNone/>
                        <a:tabLst>
                          <a:tab pos="252095" algn="l"/>
                          <a:tab pos="504190" algn="l"/>
                          <a:tab pos="756285" algn="l"/>
                          <a:tab pos="1007745" algn="l"/>
                          <a:tab pos="1259840" algn="l"/>
                          <a:tab pos="1511935" algn="l"/>
                          <a:tab pos="1764030" algn="l"/>
                          <a:tab pos="2016125" algn="l"/>
                          <a:tab pos="2268220" algn="l"/>
                          <a:tab pos="252095" algn="l"/>
                          <a:tab pos="504190" algn="l"/>
                          <a:tab pos="756285" algn="l"/>
                          <a:tab pos="1007745" algn="l"/>
                          <a:tab pos="1259840" algn="l"/>
                          <a:tab pos="1511935" algn="l"/>
                          <a:tab pos="1764030" algn="l"/>
                          <a:tab pos="2016125" algn="l"/>
                          <a:tab pos="2268220" algn="l"/>
                        </a:tabLst>
                      </a:pPr>
                      <a:endParaRPr lang="en-ZA" sz="1100" dirty="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2784021275"/>
                  </a:ext>
                </a:extLst>
              </a:tr>
              <a:tr h="580570">
                <a:tc>
                  <a:txBody>
                    <a:bodyPr/>
                    <a:lstStyle/>
                    <a:p>
                      <a:pPr marL="23495" indent="-6985" algn="l">
                        <a:spcBef>
                          <a:spcPts val="200"/>
                        </a:spcBef>
                        <a:spcAft>
                          <a:spcPts val="200"/>
                        </a:spcAft>
                        <a:buNone/>
                        <a:tabLst>
                          <a:tab pos="252095" algn="l"/>
                          <a:tab pos="504190" algn="l"/>
                          <a:tab pos="756285" algn="l"/>
                          <a:tab pos="1007745" algn="l"/>
                          <a:tab pos="1259840" algn="l"/>
                          <a:tab pos="1511935" algn="l"/>
                          <a:tab pos="1764030" algn="l"/>
                          <a:tab pos="2016125" algn="l"/>
                          <a:tab pos="2268220" algn="l"/>
                          <a:tab pos="106045" algn="l"/>
                          <a:tab pos="504190" algn="l"/>
                          <a:tab pos="756285" algn="l"/>
                          <a:tab pos="1007745" algn="l"/>
                          <a:tab pos="1259840" algn="l"/>
                          <a:tab pos="1511935" algn="l"/>
                          <a:tab pos="1764030" algn="l"/>
                          <a:tab pos="2016125" algn="l"/>
                          <a:tab pos="2268220" algn="l"/>
                        </a:tabLst>
                      </a:pPr>
                      <a:r>
                        <a:rPr lang="en-US" sz="1300" dirty="0">
                          <a:effectLst/>
                        </a:rPr>
                        <a:t>3.</a:t>
                      </a:r>
                      <a:endParaRPr lang="en-ZA" sz="1300" dirty="0">
                        <a:effectLst/>
                        <a:latin typeface="+mn-lt"/>
                        <a:ea typeface="Times New Roman" panose="02020603050405020304" pitchFamily="18" charset="0"/>
                      </a:endParaRPr>
                    </a:p>
                  </a:txBody>
                  <a:tcPr marL="68580" marR="68580" marT="0" marB="0"/>
                </a:tc>
                <a:tc>
                  <a:txBody>
                    <a:bodyPr/>
                    <a:lstStyle/>
                    <a:p>
                      <a:r>
                        <a:rPr lang="en-US" sz="1300" b="0" u="none" strike="noStrike" kern="1200" baseline="0" dirty="0">
                          <a:solidFill>
                            <a:schemeClr val="dk1"/>
                          </a:solidFill>
                        </a:rPr>
                        <a:t>Relevant qualified and experienced personnel for civil/structural, mechanical, electrical, control and instrumentation, process/chemical engineering, project management, construction supervision, SHEQ an  commissioning. CVs, statutory registrations where applicable and project roles must be provided.</a:t>
                      </a:r>
                      <a:endParaRPr lang="en-ZA" sz="1300" b="0" i="0" u="none" strike="noStrike" kern="1200" baseline="0" dirty="0">
                        <a:solidFill>
                          <a:schemeClr val="dk1"/>
                        </a:solidFill>
                        <a:latin typeface="+mn-lt"/>
                        <a:ea typeface="+mn-ea"/>
                        <a:cs typeface="+mn-cs"/>
                      </a:endParaRPr>
                    </a:p>
                  </a:txBody>
                  <a:tcPr marL="68580" marR="68580" marT="0" marB="0"/>
                </a:tc>
                <a:tc>
                  <a:txBody>
                    <a:bodyPr/>
                    <a:lstStyle/>
                    <a:p>
                      <a:r>
                        <a:rPr lang="en-US" sz="1300" b="0" i="0" u="none" strike="noStrike" kern="1200" baseline="0" dirty="0">
                          <a:solidFill>
                            <a:schemeClr val="dk1"/>
                          </a:solidFill>
                          <a:latin typeface="+mn-lt"/>
                          <a:ea typeface="+mn-ea"/>
                          <a:cs typeface="+mn-cs"/>
                        </a:rPr>
                        <a:t>20</a:t>
                      </a:r>
                      <a:endParaRPr lang="en-ZA" sz="1300" b="0" i="0" u="none" strike="noStrike" kern="1200" baseline="0" dirty="0">
                        <a:solidFill>
                          <a:schemeClr val="dk1"/>
                        </a:solidFill>
                        <a:latin typeface="+mn-lt"/>
                        <a:ea typeface="+mn-ea"/>
                        <a:cs typeface="+mn-cs"/>
                      </a:endParaRPr>
                    </a:p>
                  </a:txBody>
                  <a:tcPr marL="68580" marR="68580" marT="0" marB="0"/>
                </a:tc>
                <a:extLst>
                  <a:ext uri="{0D108BD9-81ED-4DB2-BD59-A6C34878D82A}">
                    <a16:rowId xmlns:a16="http://schemas.microsoft.com/office/drawing/2014/main" val="966573531"/>
                  </a:ext>
                </a:extLst>
              </a:tr>
              <a:tr h="238182">
                <a:tc gridSpan="3">
                  <a:txBody>
                    <a:bodyPr/>
                    <a:lstStyle/>
                    <a:p>
                      <a:pPr marL="0" marR="0" lvl="0" indent="0" algn="ctr" defTabSz="914400" rtl="0" eaLnBrk="1" fontAlgn="auto" latinLnBrk="0" hangingPunct="1">
                        <a:lnSpc>
                          <a:spcPct val="100000"/>
                        </a:lnSpc>
                        <a:spcBef>
                          <a:spcPts val="200"/>
                        </a:spcBef>
                        <a:spcAft>
                          <a:spcPts val="200"/>
                        </a:spcAft>
                        <a:buClrTx/>
                        <a:buSzTx/>
                        <a:buFontTx/>
                        <a:buNone/>
                        <a:tabLst>
                          <a:tab pos="252095" algn="l"/>
                          <a:tab pos="504190" algn="l"/>
                          <a:tab pos="756285" algn="l"/>
                          <a:tab pos="1007745" algn="l"/>
                          <a:tab pos="1259840" algn="l"/>
                          <a:tab pos="1511935" algn="l"/>
                          <a:tab pos="1764030" algn="l"/>
                          <a:tab pos="2016125" algn="l"/>
                          <a:tab pos="2268220" algn="l"/>
                        </a:tabLst>
                        <a:defRPr/>
                      </a:pPr>
                      <a:r>
                        <a:rPr lang="en-US" sz="1600" b="1" u="none" strike="noStrike" kern="1200" baseline="0" dirty="0">
                          <a:solidFill>
                            <a:schemeClr val="dk1"/>
                          </a:solidFill>
                        </a:rPr>
                        <a:t>Project </a:t>
                      </a:r>
                      <a:r>
                        <a:rPr lang="en-US" sz="1600" b="1" u="none" strike="noStrike" kern="1200" baseline="0" dirty="0" err="1">
                          <a:solidFill>
                            <a:schemeClr val="dk1"/>
                          </a:solidFill>
                        </a:rPr>
                        <a:t>programme</a:t>
                      </a:r>
                      <a:r>
                        <a:rPr lang="en-US" sz="1600" b="1" u="none" strike="noStrike" kern="1200" baseline="0" dirty="0">
                          <a:solidFill>
                            <a:schemeClr val="dk1"/>
                          </a:solidFill>
                        </a:rPr>
                        <a:t> and delivery capability</a:t>
                      </a:r>
                      <a:endParaRPr lang="en-US" sz="1600" b="1" i="0" u="none" strike="noStrike" kern="1200" baseline="0" dirty="0">
                        <a:solidFill>
                          <a:schemeClr val="dk1"/>
                        </a:solidFill>
                        <a:latin typeface="+mn-lt"/>
                        <a:ea typeface="+mn-ea"/>
                        <a:cs typeface="+mn-cs"/>
                      </a:endParaRPr>
                    </a:p>
                  </a:txBody>
                  <a:tcPr marL="68580" marR="68580" marT="0" marB="0"/>
                </a:tc>
                <a:tc hMerge="1">
                  <a:txBody>
                    <a:bodyPr/>
                    <a:lstStyle/>
                    <a:p>
                      <a:endParaRPr lang="en-ZA" sz="1800" b="0" i="0" u="none" strike="noStrike" kern="1200" baseline="0" dirty="0">
                        <a:solidFill>
                          <a:schemeClr val="dk1"/>
                        </a:solidFill>
                        <a:latin typeface="+mn-lt"/>
                        <a:ea typeface="+mn-ea"/>
                        <a:cs typeface="+mn-cs"/>
                      </a:endParaRPr>
                    </a:p>
                  </a:txBody>
                  <a:tcPr marL="68580" marR="68580" marT="0" marB="0"/>
                </a:tc>
                <a:tc hMerge="1">
                  <a:txBody>
                    <a:bodyPr/>
                    <a:lstStyle/>
                    <a:p>
                      <a:endParaRPr lang="en-ZA"/>
                    </a:p>
                  </a:txBody>
                  <a:tcPr/>
                </a:tc>
                <a:extLst>
                  <a:ext uri="{0D108BD9-81ED-4DB2-BD59-A6C34878D82A}">
                    <a16:rowId xmlns:a16="http://schemas.microsoft.com/office/drawing/2014/main" val="3793263574"/>
                  </a:ext>
                </a:extLst>
              </a:tr>
              <a:tr h="387046">
                <a:tc>
                  <a:txBody>
                    <a:bodyPr/>
                    <a:lstStyle/>
                    <a:p>
                      <a:pPr marL="23495" indent="-6985" algn="l">
                        <a:spcBef>
                          <a:spcPts val="200"/>
                        </a:spcBef>
                        <a:spcAft>
                          <a:spcPts val="200"/>
                        </a:spcAft>
                        <a:buNone/>
                        <a:tabLst>
                          <a:tab pos="252095" algn="l"/>
                          <a:tab pos="504190" algn="l"/>
                          <a:tab pos="756285" algn="l"/>
                          <a:tab pos="1007745" algn="l"/>
                          <a:tab pos="1259840" algn="l"/>
                          <a:tab pos="1511935" algn="l"/>
                          <a:tab pos="1764030" algn="l"/>
                          <a:tab pos="2016125" algn="l"/>
                          <a:tab pos="2268220" algn="l"/>
                          <a:tab pos="106045" algn="l"/>
                          <a:tab pos="504190" algn="l"/>
                          <a:tab pos="756285" algn="l"/>
                          <a:tab pos="1007745" algn="l"/>
                          <a:tab pos="1259840" algn="l"/>
                          <a:tab pos="1511935" algn="l"/>
                          <a:tab pos="1764030" algn="l"/>
                          <a:tab pos="2016125" algn="l"/>
                          <a:tab pos="2268220" algn="l"/>
                        </a:tabLst>
                      </a:pPr>
                      <a:r>
                        <a:rPr lang="en-US" sz="1300" dirty="0">
                          <a:effectLst/>
                        </a:rPr>
                        <a:t>4.</a:t>
                      </a:r>
                      <a:endParaRPr lang="en-ZA" sz="1300" dirty="0">
                        <a:effectLst/>
                        <a:latin typeface="+mn-lt"/>
                        <a:ea typeface="Times New Roman" panose="02020603050405020304" pitchFamily="18" charset="0"/>
                      </a:endParaRPr>
                    </a:p>
                  </a:txBody>
                  <a:tcPr marL="68580" marR="68580" marT="0" marB="0"/>
                </a:tc>
                <a:tc>
                  <a:txBody>
                    <a:bodyPr/>
                    <a:lstStyle/>
                    <a:p>
                      <a:pPr marL="0" algn="l" defTabSz="914400" rtl="0" eaLnBrk="1" latinLnBrk="0" hangingPunct="1"/>
                      <a:r>
                        <a:rPr lang="en-US" sz="1300" b="0" u="none" strike="noStrike" kern="1200" baseline="0" dirty="0">
                          <a:solidFill>
                            <a:schemeClr val="dk1"/>
                          </a:solidFill>
                        </a:rPr>
                        <a:t>Detailed </a:t>
                      </a:r>
                      <a:r>
                        <a:rPr lang="en-US" sz="1300" b="0" u="none" strike="noStrike" kern="1200" baseline="0" dirty="0" err="1">
                          <a:solidFill>
                            <a:schemeClr val="dk1"/>
                          </a:solidFill>
                        </a:rPr>
                        <a:t>programme</a:t>
                      </a:r>
                      <a:r>
                        <a:rPr lang="en-US" sz="1300" b="0" u="none" strike="noStrike" kern="1200" baseline="0" dirty="0">
                          <a:solidFill>
                            <a:schemeClr val="dk1"/>
                          </a:solidFill>
                        </a:rPr>
                        <a:t> for design, procurement, construction, installation, commissioning, performance testing, documentation handover and training. The </a:t>
                      </a:r>
                      <a:r>
                        <a:rPr lang="en-US" sz="1300" b="0" u="none" strike="noStrike" kern="1200" baseline="0" dirty="0" err="1">
                          <a:solidFill>
                            <a:schemeClr val="dk1"/>
                          </a:solidFill>
                        </a:rPr>
                        <a:t>programme</a:t>
                      </a:r>
                      <a:r>
                        <a:rPr lang="en-US" sz="1300" b="0" u="none" strike="noStrike" kern="1200" baseline="0" dirty="0">
                          <a:solidFill>
                            <a:schemeClr val="dk1"/>
                          </a:solidFill>
                        </a:rPr>
                        <a:t> must identify critical path activities, interfaces, assumptions and key risks. </a:t>
                      </a:r>
                    </a:p>
                  </a:txBody>
                  <a:tcPr marL="68580" marR="68580" marT="0" marB="0"/>
                </a:tc>
                <a:tc>
                  <a:txBody>
                    <a:bodyPr/>
                    <a:lstStyle/>
                    <a:p>
                      <a:pPr marL="0" algn="l" defTabSz="914400" rtl="0" eaLnBrk="1" latinLnBrk="0" hangingPunct="1"/>
                      <a:r>
                        <a:rPr lang="en-US" sz="1300" b="0" u="none" strike="noStrike" kern="1200" baseline="0" dirty="0">
                          <a:solidFill>
                            <a:schemeClr val="dk1"/>
                          </a:solidFill>
                          <a:latin typeface="+mn-lt"/>
                          <a:ea typeface="+mn-ea"/>
                          <a:cs typeface="+mn-cs"/>
                        </a:rPr>
                        <a:t>15</a:t>
                      </a:r>
                      <a:endParaRPr lang="en-ZA" sz="1300" b="0" u="none" strike="noStrike" kern="1200" baseline="0" dirty="0">
                        <a:solidFill>
                          <a:schemeClr val="dk1"/>
                        </a:solidFill>
                        <a:latin typeface="+mn-lt"/>
                        <a:ea typeface="+mn-ea"/>
                        <a:cs typeface="+mn-cs"/>
                      </a:endParaRPr>
                    </a:p>
                  </a:txBody>
                  <a:tcPr marL="68580" marR="68580" marT="0" marB="0"/>
                </a:tc>
                <a:extLst>
                  <a:ext uri="{0D108BD9-81ED-4DB2-BD59-A6C34878D82A}">
                    <a16:rowId xmlns:a16="http://schemas.microsoft.com/office/drawing/2014/main" val="2330887079"/>
                  </a:ext>
                </a:extLst>
              </a:tr>
              <a:tr h="238182">
                <a:tc gridSpan="3">
                  <a:txBody>
                    <a:bodyPr/>
                    <a:lstStyle/>
                    <a:p>
                      <a:pPr marL="0" marR="0" lvl="0" indent="0" algn="ctr" defTabSz="914400" rtl="0" eaLnBrk="1" fontAlgn="auto" latinLnBrk="0" hangingPunct="1">
                        <a:lnSpc>
                          <a:spcPct val="100000"/>
                        </a:lnSpc>
                        <a:spcBef>
                          <a:spcPts val="200"/>
                        </a:spcBef>
                        <a:spcAft>
                          <a:spcPts val="200"/>
                        </a:spcAft>
                        <a:buClrTx/>
                        <a:buSzTx/>
                        <a:buFontTx/>
                        <a:buNone/>
                        <a:tabLst>
                          <a:tab pos="252095" algn="l"/>
                          <a:tab pos="504190" algn="l"/>
                          <a:tab pos="756285" algn="l"/>
                          <a:tab pos="1007745" algn="l"/>
                          <a:tab pos="1259840" algn="l"/>
                          <a:tab pos="1511935" algn="l"/>
                          <a:tab pos="1764030" algn="l"/>
                          <a:tab pos="2016125" algn="l"/>
                          <a:tab pos="2268220" algn="l"/>
                        </a:tabLst>
                        <a:defRPr/>
                      </a:pPr>
                      <a:r>
                        <a:rPr lang="en-US" sz="1600" b="1" u="none" strike="noStrike" kern="1200" baseline="0" dirty="0">
                          <a:solidFill>
                            <a:schemeClr val="dk1"/>
                          </a:solidFill>
                        </a:rPr>
                        <a:t>Compliance, safety, quality and environmental Management</a:t>
                      </a:r>
                      <a:endParaRPr lang="en-ZA" sz="1100" dirty="0">
                        <a:effectLst/>
                        <a:latin typeface="+mn-lt"/>
                        <a:ea typeface="Times New Roman" panose="02020603050405020304" pitchFamily="18" charset="0"/>
                      </a:endParaRPr>
                    </a:p>
                  </a:txBody>
                  <a:tcPr marL="68580" marR="68580" marT="0" marB="0"/>
                </a:tc>
                <a:tc hMerge="1">
                  <a:txBody>
                    <a:bodyPr/>
                    <a:lstStyle/>
                    <a:p>
                      <a:endParaRPr lang="en-ZA" sz="1800" b="0" i="0" u="none" strike="noStrike" kern="1200" baseline="0" dirty="0">
                        <a:solidFill>
                          <a:schemeClr val="dk1"/>
                        </a:solidFill>
                        <a:latin typeface="+mn-lt"/>
                        <a:ea typeface="+mn-ea"/>
                        <a:cs typeface="+mn-cs"/>
                      </a:endParaRPr>
                    </a:p>
                  </a:txBody>
                  <a:tcPr marL="68580" marR="68580" marT="0" marB="0"/>
                </a:tc>
                <a:tc hMerge="1">
                  <a:txBody>
                    <a:bodyPr/>
                    <a:lstStyle/>
                    <a:p>
                      <a:endParaRPr lang="en-ZA"/>
                    </a:p>
                  </a:txBody>
                  <a:tcPr/>
                </a:tc>
                <a:extLst>
                  <a:ext uri="{0D108BD9-81ED-4DB2-BD59-A6C34878D82A}">
                    <a16:rowId xmlns:a16="http://schemas.microsoft.com/office/drawing/2014/main" val="2313228991"/>
                  </a:ext>
                </a:extLst>
              </a:tr>
              <a:tr h="387046">
                <a:tc>
                  <a:txBody>
                    <a:bodyPr/>
                    <a:lstStyle/>
                    <a:p>
                      <a:pPr marL="0" indent="-6985" algn="l" defTabSz="914400" rtl="0" eaLnBrk="1" latinLnBrk="0" hangingPunct="1">
                        <a:spcBef>
                          <a:spcPts val="200"/>
                        </a:spcBef>
                        <a:spcAft>
                          <a:spcPts val="200"/>
                        </a:spcAft>
                        <a:buNone/>
                        <a:tabLst>
                          <a:tab pos="252095" algn="l"/>
                          <a:tab pos="504190" algn="l"/>
                          <a:tab pos="756285" algn="l"/>
                          <a:tab pos="1007745" algn="l"/>
                          <a:tab pos="1259840" algn="l"/>
                          <a:tab pos="1511935" algn="l"/>
                          <a:tab pos="1764030" algn="l"/>
                          <a:tab pos="2016125" algn="l"/>
                          <a:tab pos="2268220" algn="l"/>
                          <a:tab pos="106045" algn="l"/>
                          <a:tab pos="504190" algn="l"/>
                          <a:tab pos="756285" algn="l"/>
                          <a:tab pos="1007745" algn="l"/>
                          <a:tab pos="1259840" algn="l"/>
                          <a:tab pos="1511935" algn="l"/>
                          <a:tab pos="1764030" algn="l"/>
                          <a:tab pos="2016125" algn="l"/>
                          <a:tab pos="2268220" algn="l"/>
                        </a:tabLst>
                      </a:pPr>
                      <a:r>
                        <a:rPr lang="en-US" sz="1300" b="0" u="none" strike="noStrike" kern="1200" baseline="0" dirty="0">
                          <a:solidFill>
                            <a:schemeClr val="dk1"/>
                          </a:solidFill>
                        </a:rPr>
                        <a:t>5.</a:t>
                      </a:r>
                      <a:endParaRPr lang="en-ZA" sz="1300" b="0" u="none" strike="noStrike" kern="1200" baseline="0" dirty="0">
                        <a:solidFill>
                          <a:schemeClr val="dk1"/>
                        </a:solidFill>
                        <a:latin typeface="+mn-lt"/>
                        <a:ea typeface="+mn-ea"/>
                        <a:cs typeface="+mn-cs"/>
                      </a:endParaRPr>
                    </a:p>
                  </a:txBody>
                  <a:tcPr marL="68580" marR="68580" marT="0" marB="0"/>
                </a:tc>
                <a:tc>
                  <a:txBody>
                    <a:bodyPr/>
                    <a:lstStyle/>
                    <a:p>
                      <a:pPr marL="0" algn="l" defTabSz="914400" rtl="0" eaLnBrk="1" latinLnBrk="0" hangingPunct="1"/>
                      <a:r>
                        <a:rPr lang="en-US" sz="1300" b="0" u="none" strike="noStrike" kern="1200" baseline="0" dirty="0">
                          <a:solidFill>
                            <a:schemeClr val="dk1"/>
                          </a:solidFill>
                        </a:rPr>
                        <a:t>Approach to statutory compliance, environmental management, emissions control, occupational health and safety, QA/QC, inspection and testing, risk management.</a:t>
                      </a:r>
                      <a:endParaRPr lang="en-ZA" sz="1300" b="0" u="none" strike="noStrike" kern="1200" baseline="0" dirty="0">
                        <a:solidFill>
                          <a:schemeClr val="dk1"/>
                        </a:solidFill>
                        <a:latin typeface="+mn-lt"/>
                        <a:ea typeface="+mn-ea"/>
                        <a:cs typeface="+mn-cs"/>
                      </a:endParaRPr>
                    </a:p>
                  </a:txBody>
                  <a:tcPr marL="68580" marR="68580" marT="0" marB="0"/>
                </a:tc>
                <a:tc>
                  <a:txBody>
                    <a:bodyPr/>
                    <a:lstStyle/>
                    <a:p>
                      <a:pPr marL="0" algn="l" defTabSz="914400" rtl="0" eaLnBrk="1" latinLnBrk="0" hangingPunct="1"/>
                      <a:r>
                        <a:rPr lang="en-US" sz="1300" b="0" u="none" strike="noStrike" kern="1200" baseline="0" dirty="0">
                          <a:solidFill>
                            <a:schemeClr val="dk1"/>
                          </a:solidFill>
                          <a:latin typeface="+mn-lt"/>
                          <a:ea typeface="+mn-ea"/>
                          <a:cs typeface="+mn-cs"/>
                        </a:rPr>
                        <a:t>10</a:t>
                      </a:r>
                      <a:endParaRPr lang="en-ZA" sz="1300" b="0" u="none" strike="noStrike" kern="1200" baseline="0" dirty="0">
                        <a:solidFill>
                          <a:schemeClr val="dk1"/>
                        </a:solidFill>
                        <a:latin typeface="+mn-lt"/>
                        <a:ea typeface="+mn-ea"/>
                        <a:cs typeface="+mn-cs"/>
                      </a:endParaRPr>
                    </a:p>
                  </a:txBody>
                  <a:tcPr marL="68580" marR="68580" marT="0" marB="0"/>
                </a:tc>
                <a:extLst>
                  <a:ext uri="{0D108BD9-81ED-4DB2-BD59-A6C34878D82A}">
                    <a16:rowId xmlns:a16="http://schemas.microsoft.com/office/drawing/2014/main" val="370432619"/>
                  </a:ext>
                </a:extLst>
              </a:tr>
              <a:tr h="238182">
                <a:tc>
                  <a:txBody>
                    <a:bodyPr/>
                    <a:lstStyle/>
                    <a:p>
                      <a:pPr marL="0" marR="0" lvl="0" indent="0" algn="ctr" defTabSz="914400" rtl="0" eaLnBrk="1" fontAlgn="auto" latinLnBrk="0" hangingPunct="1">
                        <a:lnSpc>
                          <a:spcPct val="100000"/>
                        </a:lnSpc>
                        <a:spcBef>
                          <a:spcPts val="200"/>
                        </a:spcBef>
                        <a:spcAft>
                          <a:spcPts val="200"/>
                        </a:spcAft>
                        <a:buClrTx/>
                        <a:buSzTx/>
                        <a:buFontTx/>
                        <a:buNone/>
                        <a:tabLst>
                          <a:tab pos="252095" algn="l"/>
                          <a:tab pos="504190" algn="l"/>
                          <a:tab pos="756285" algn="l"/>
                          <a:tab pos="1007745" algn="l"/>
                          <a:tab pos="1259840" algn="l"/>
                          <a:tab pos="1511935" algn="l"/>
                          <a:tab pos="1764030" algn="l"/>
                          <a:tab pos="2016125" algn="l"/>
                          <a:tab pos="2268220" algn="l"/>
                        </a:tabLst>
                        <a:defRPr/>
                      </a:pPr>
                      <a:endParaRPr lang="en-ZA" sz="1600" b="1" u="none" strike="noStrike" kern="1200" baseline="0" dirty="0">
                        <a:solidFill>
                          <a:schemeClr val="dk1"/>
                        </a:solidFill>
                        <a:latin typeface="+mn-lt"/>
                        <a:ea typeface="+mn-ea"/>
                        <a:cs typeface="+mn-cs"/>
                      </a:endParaRPr>
                    </a:p>
                  </a:txBody>
                  <a:tcPr marL="68580" marR="68580" marT="0" marB="0"/>
                </a:tc>
                <a:tc gridSpan="2">
                  <a:txBody>
                    <a:bodyPr/>
                    <a:lstStyle/>
                    <a:p>
                      <a:pPr marL="0" marR="0" lvl="0" indent="0" algn="ctr" defTabSz="914400" rtl="0" eaLnBrk="1" fontAlgn="auto" latinLnBrk="0" hangingPunct="1">
                        <a:lnSpc>
                          <a:spcPct val="100000"/>
                        </a:lnSpc>
                        <a:spcBef>
                          <a:spcPts val="200"/>
                        </a:spcBef>
                        <a:spcAft>
                          <a:spcPts val="200"/>
                        </a:spcAft>
                        <a:buClrTx/>
                        <a:buSzTx/>
                        <a:buFontTx/>
                        <a:buNone/>
                        <a:tabLst>
                          <a:tab pos="252095" algn="l"/>
                          <a:tab pos="504190" algn="l"/>
                          <a:tab pos="756285" algn="l"/>
                          <a:tab pos="1007745" algn="l"/>
                          <a:tab pos="1259840" algn="l"/>
                          <a:tab pos="1511935" algn="l"/>
                          <a:tab pos="1764030" algn="l"/>
                          <a:tab pos="2016125" algn="l"/>
                          <a:tab pos="2268220" algn="l"/>
                        </a:tabLst>
                        <a:defRPr/>
                      </a:pPr>
                      <a:r>
                        <a:rPr lang="en-US" sz="1600" b="1" u="none" strike="noStrike" kern="1200" baseline="0" dirty="0">
                          <a:solidFill>
                            <a:schemeClr val="dk1"/>
                          </a:solidFill>
                        </a:rPr>
                        <a:t>Commissioning, performance testing, documentation and Training</a:t>
                      </a:r>
                      <a:endParaRPr lang="en-ZA" sz="1600" b="1" u="none" strike="noStrike" kern="1200" baseline="0" dirty="0">
                        <a:solidFill>
                          <a:schemeClr val="dk1"/>
                        </a:solidFill>
                        <a:latin typeface="+mn-lt"/>
                        <a:ea typeface="+mn-ea"/>
                        <a:cs typeface="+mn-cs"/>
                      </a:endParaRPr>
                    </a:p>
                  </a:txBody>
                  <a:tcPr marL="68580" marR="68580" marT="0" marB="0"/>
                </a:tc>
                <a:tc hMerge="1">
                  <a:txBody>
                    <a:bodyPr/>
                    <a:lstStyle/>
                    <a:p>
                      <a:endParaRPr lang="en-ZA"/>
                    </a:p>
                  </a:txBody>
                  <a:tcPr/>
                </a:tc>
                <a:extLst>
                  <a:ext uri="{0D108BD9-81ED-4DB2-BD59-A6C34878D82A}">
                    <a16:rowId xmlns:a16="http://schemas.microsoft.com/office/drawing/2014/main" val="2942002105"/>
                  </a:ext>
                </a:extLst>
              </a:tr>
              <a:tr h="580570">
                <a:tc>
                  <a:txBody>
                    <a:bodyPr/>
                    <a:lstStyle/>
                    <a:p>
                      <a:pPr marL="23495" indent="-6985" algn="l">
                        <a:spcBef>
                          <a:spcPts val="200"/>
                        </a:spcBef>
                        <a:spcAft>
                          <a:spcPts val="200"/>
                        </a:spcAft>
                        <a:buNone/>
                        <a:tabLst>
                          <a:tab pos="252095" algn="l"/>
                          <a:tab pos="504190" algn="l"/>
                          <a:tab pos="756285" algn="l"/>
                          <a:tab pos="1007745" algn="l"/>
                          <a:tab pos="1259840" algn="l"/>
                          <a:tab pos="1511935" algn="l"/>
                          <a:tab pos="1764030" algn="l"/>
                          <a:tab pos="2016125" algn="l"/>
                          <a:tab pos="2268220" algn="l"/>
                          <a:tab pos="106045" algn="l"/>
                          <a:tab pos="504190" algn="l"/>
                          <a:tab pos="756285" algn="l"/>
                          <a:tab pos="1007745" algn="l"/>
                          <a:tab pos="1259840" algn="l"/>
                          <a:tab pos="1511935" algn="l"/>
                          <a:tab pos="1764030" algn="l"/>
                          <a:tab pos="2016125" algn="l"/>
                          <a:tab pos="2268220" algn="l"/>
                        </a:tabLst>
                      </a:pPr>
                      <a:r>
                        <a:rPr lang="en-US" sz="1300" dirty="0">
                          <a:effectLst/>
                        </a:rPr>
                        <a:t>6.</a:t>
                      </a:r>
                      <a:endParaRPr lang="en-ZA" sz="1300" dirty="0">
                        <a:effectLst/>
                        <a:latin typeface="+mn-lt"/>
                        <a:ea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b="0" u="none" strike="noStrike" kern="1200" baseline="0" dirty="0">
                          <a:solidFill>
                            <a:schemeClr val="dk1"/>
                          </a:solidFill>
                        </a:rPr>
                        <a:t>Commissioning plan, performance test procedure, acceptance criteria, operating and maintenance manuals/plans, training plan and post-commissioning support. </a:t>
                      </a:r>
                    </a:p>
                    <a:p>
                      <a:endParaRPr lang="en-ZA" sz="1300" b="0" i="0" u="none" strike="noStrike" kern="1200" baseline="0" dirty="0">
                        <a:solidFill>
                          <a:schemeClr val="dk1"/>
                        </a:solidFill>
                        <a:latin typeface="+mn-lt"/>
                        <a:ea typeface="+mn-ea"/>
                        <a:cs typeface="+mn-cs"/>
                      </a:endParaRPr>
                    </a:p>
                  </a:txBody>
                  <a:tcPr marL="68580" marR="68580" marT="0" marB="0"/>
                </a:tc>
                <a:tc>
                  <a:txBody>
                    <a:bodyPr/>
                    <a:lstStyle/>
                    <a:p>
                      <a:r>
                        <a:rPr lang="en-US" sz="1300" b="0" u="none" strike="noStrike" kern="1200" baseline="0" dirty="0">
                          <a:solidFill>
                            <a:schemeClr val="dk1"/>
                          </a:solidFill>
                          <a:latin typeface="+mn-lt"/>
                          <a:ea typeface="+mn-ea"/>
                          <a:cs typeface="+mn-cs"/>
                        </a:rPr>
                        <a:t>10</a:t>
                      </a:r>
                      <a:endParaRPr lang="en-ZA" sz="1300" b="0" u="none" strike="noStrike" kern="1200" baseline="0" dirty="0">
                        <a:solidFill>
                          <a:schemeClr val="dk1"/>
                        </a:solidFill>
                        <a:latin typeface="+mn-lt"/>
                        <a:ea typeface="+mn-ea"/>
                        <a:cs typeface="+mn-cs"/>
                      </a:endParaRPr>
                    </a:p>
                  </a:txBody>
                  <a:tcPr marL="68580" marR="68580" marT="0" marB="0"/>
                </a:tc>
                <a:extLst>
                  <a:ext uri="{0D108BD9-81ED-4DB2-BD59-A6C34878D82A}">
                    <a16:rowId xmlns:a16="http://schemas.microsoft.com/office/drawing/2014/main" val="2255234730"/>
                  </a:ext>
                </a:extLst>
              </a:tr>
            </a:tbl>
          </a:graphicData>
        </a:graphic>
      </p:graphicFrame>
    </p:spTree>
    <p:extLst>
      <p:ext uri="{BB962C8B-B14F-4D97-AF65-F5344CB8AC3E}">
        <p14:creationId xmlns:p14="http://schemas.microsoft.com/office/powerpoint/2010/main" val="25898221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0FAF6-1BE2-9D79-C294-4B876675ADDC}"/>
              </a:ext>
            </a:extLst>
          </p:cNvPr>
          <p:cNvSpPr>
            <a:spLocks noGrp="1"/>
          </p:cNvSpPr>
          <p:nvPr>
            <p:ph type="ctrTitle"/>
          </p:nvPr>
        </p:nvSpPr>
        <p:spPr/>
        <p:txBody>
          <a:bodyPr/>
          <a:lstStyle/>
          <a:p>
            <a:r>
              <a:rPr lang="en-US"/>
              <a:t>Questions</a:t>
            </a:r>
          </a:p>
        </p:txBody>
      </p:sp>
      <p:pic>
        <p:nvPicPr>
          <p:cNvPr id="5" name="Picture Placeholder 13">
            <a:extLst>
              <a:ext uri="{FF2B5EF4-FFF2-40B4-BE49-F238E27FC236}">
                <a16:creationId xmlns:a16="http://schemas.microsoft.com/office/drawing/2014/main" id="{6E99402F-8A77-7BBE-6995-6D693F9EC085}"/>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a:fillRect/>
          </a:stretch>
        </p:blipFill>
        <p:spPr>
          <a:xfrm>
            <a:off x="1343025" y="1600200"/>
            <a:ext cx="3295650" cy="3295650"/>
          </a:xfrm>
        </p:spPr>
      </p:pic>
      <p:pic>
        <p:nvPicPr>
          <p:cNvPr id="6" name="Picture Placeholder 9">
            <a:extLst>
              <a:ext uri="{FF2B5EF4-FFF2-40B4-BE49-F238E27FC236}">
                <a16:creationId xmlns:a16="http://schemas.microsoft.com/office/drawing/2014/main" id="{9FA28929-8DC6-6EAD-1482-241785E915B0}"/>
              </a:ext>
            </a:extLst>
          </p:cNvPr>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a:fillRect/>
          </a:stretch>
        </p:blipFill>
        <p:spPr>
          <a:xfrm>
            <a:off x="749300" y="3363913"/>
            <a:ext cx="1895475" cy="1895475"/>
          </a:xfrm>
        </p:spPr>
      </p:pic>
    </p:spTree>
    <p:extLst>
      <p:ext uri="{BB962C8B-B14F-4D97-AF65-F5344CB8AC3E}">
        <p14:creationId xmlns:p14="http://schemas.microsoft.com/office/powerpoint/2010/main" val="98765410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heme/theme1.xml><?xml version="1.0" encoding="utf-8"?>
<a:theme xmlns:a="http://schemas.openxmlformats.org/drawingml/2006/main" name="Office Theme">
  <a:themeElements>
    <a:clrScheme name="Eskom">
      <a:dk1>
        <a:srgbClr val="003896"/>
      </a:dk1>
      <a:lt1>
        <a:srgbClr val="FFFFFF"/>
      </a:lt1>
      <a:dk2>
        <a:srgbClr val="83725B"/>
      </a:dk2>
      <a:lt2>
        <a:srgbClr val="DDDDDD"/>
      </a:lt2>
      <a:accent1>
        <a:srgbClr val="003896"/>
      </a:accent1>
      <a:accent2>
        <a:srgbClr val="9B6D56"/>
      </a:accent2>
      <a:accent3>
        <a:srgbClr val="96330F"/>
      </a:accent3>
      <a:accent4>
        <a:srgbClr val="C97A00"/>
      </a:accent4>
      <a:accent5>
        <a:srgbClr val="598787"/>
      </a:accent5>
      <a:accent6>
        <a:srgbClr val="0DAF2B"/>
      </a:accent6>
      <a:hlink>
        <a:srgbClr val="83725B"/>
      </a:hlink>
      <a:folHlink>
        <a:srgbClr val="C97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Eskom Widescreen_Without Visuals" id="{A8DDC17B-1581-4D7F-8C14-7723306C0474}" vid="{AABB89EC-0ED7-46E8-A361-2FD02679C18D}"/>
    </a:ext>
  </a:extLst>
</a:theme>
</file>

<file path=ppt/theme/theme2.xml><?xml version="1.0" encoding="utf-8"?>
<a:theme xmlns:a="http://schemas.openxmlformats.org/drawingml/2006/main" name="Content Slide Master">
  <a:themeElements>
    <a:clrScheme name="Eskom">
      <a:dk1>
        <a:srgbClr val="003896"/>
      </a:dk1>
      <a:lt1>
        <a:srgbClr val="FFFFFF"/>
      </a:lt1>
      <a:dk2>
        <a:srgbClr val="83725B"/>
      </a:dk2>
      <a:lt2>
        <a:srgbClr val="DDDDDD"/>
      </a:lt2>
      <a:accent1>
        <a:srgbClr val="003896"/>
      </a:accent1>
      <a:accent2>
        <a:srgbClr val="9B6D56"/>
      </a:accent2>
      <a:accent3>
        <a:srgbClr val="96330F"/>
      </a:accent3>
      <a:accent4>
        <a:srgbClr val="C97A00"/>
      </a:accent4>
      <a:accent5>
        <a:srgbClr val="598787"/>
      </a:accent5>
      <a:accent6>
        <a:srgbClr val="0DAF2B"/>
      </a:accent6>
      <a:hlink>
        <a:srgbClr val="83725B"/>
      </a:hlink>
      <a:folHlink>
        <a:srgbClr val="C97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Presentation1" id="{1E5B683E-D731-44A3-995F-FBDD736D6143}" vid="{6AEA1211-FEE5-49DA-A65B-5350B454C766}"/>
    </a:ext>
  </a:extLst>
</a:theme>
</file>

<file path=ppt/theme/theme3.xml><?xml version="1.0" encoding="utf-8"?>
<a:theme xmlns:a="http://schemas.openxmlformats.org/drawingml/2006/main" name="1_Content Slide Master">
  <a:themeElements>
    <a:clrScheme name="Eskom">
      <a:dk1>
        <a:srgbClr val="003896"/>
      </a:dk1>
      <a:lt1>
        <a:srgbClr val="FFFFFF"/>
      </a:lt1>
      <a:dk2>
        <a:srgbClr val="83725B"/>
      </a:dk2>
      <a:lt2>
        <a:srgbClr val="DDDDDD"/>
      </a:lt2>
      <a:accent1>
        <a:srgbClr val="003896"/>
      </a:accent1>
      <a:accent2>
        <a:srgbClr val="9B6D56"/>
      </a:accent2>
      <a:accent3>
        <a:srgbClr val="96330F"/>
      </a:accent3>
      <a:accent4>
        <a:srgbClr val="C97A00"/>
      </a:accent4>
      <a:accent5>
        <a:srgbClr val="598787"/>
      </a:accent5>
      <a:accent6>
        <a:srgbClr val="0DAF2B"/>
      </a:accent6>
      <a:hlink>
        <a:srgbClr val="83725B"/>
      </a:hlink>
      <a:folHlink>
        <a:srgbClr val="C97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Presentation1" id="{1E5B683E-D731-44A3-995F-FBDD736D6143}" vid="{6AEA1211-FEE5-49DA-A65B-5350B454C766}"/>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2055239-ec6e-4208-9c85-62a9dca2d3dd" xsi:nil="true"/>
    <lcf76f155ced4ddcb4097134ff3c332f xmlns="1ae4e9f2-dc39-4e02-b989-bdf9eff3ae3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5ED3F2E9BDCD84C8530860B5726C35C" ma:contentTypeVersion="8" ma:contentTypeDescription="Create a new document." ma:contentTypeScope="" ma:versionID="22dac8c38512c401f6e706f392c31d84">
  <xsd:schema xmlns:xsd="http://www.w3.org/2001/XMLSchema" xmlns:xs="http://www.w3.org/2001/XMLSchema" xmlns:p="http://schemas.microsoft.com/office/2006/metadata/properties" xmlns:ns2="1ae4e9f2-dc39-4e02-b989-bdf9eff3ae3d" xmlns:ns3="82055239-ec6e-4208-9c85-62a9dca2d3dd" targetNamespace="http://schemas.microsoft.com/office/2006/metadata/properties" ma:root="true" ma:fieldsID="e9355cabaee8c2e932fc114c2e5ea3ec" ns2:_="" ns3:_="">
    <xsd:import namespace="1ae4e9f2-dc39-4e02-b989-bdf9eff3ae3d"/>
    <xsd:import namespace="82055239-ec6e-4208-9c85-62a9dca2d3d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e4e9f2-dc39-4e02-b989-bdf9eff3ae3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5fa3029-581b-4330-9c67-5ed5a891eaa2"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2055239-ec6e-4208-9c85-62a9dca2d3d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baf0194-7a52-4dce-85dc-16118d1ee4df}" ma:internalName="TaxCatchAll" ma:showField="CatchAllData" ma:web="82055239-ec6e-4208-9c85-62a9dca2d3d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0234F84-9DE2-4D36-8982-C85E6D744628}">
  <ds:schemaRefs>
    <ds:schemaRef ds:uri="1ae4e9f2-dc39-4e02-b989-bdf9eff3ae3d"/>
    <ds:schemaRef ds:uri="82055239-ec6e-4208-9c85-62a9dca2d3d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BA5BE93-E09E-4A0B-9DA6-435092CBA349}">
  <ds:schemaRefs>
    <ds:schemaRef ds:uri="1ae4e9f2-dc39-4e02-b989-bdf9eff3ae3d"/>
    <ds:schemaRef ds:uri="82055239-ec6e-4208-9c85-62a9dca2d3d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ECF7CC5-0788-47AF-9C4D-141820F3636D}">
  <ds:schemaRefs>
    <ds:schemaRef ds:uri="http://schemas.microsoft.com/sharepoint/v3/contenttype/forms"/>
  </ds:schemaRefs>
</ds:datastoreItem>
</file>

<file path=docMetadata/LabelInfo.xml><?xml version="1.0" encoding="utf-8"?>
<clbl:labelList xmlns:clbl="http://schemas.microsoft.com/office/2020/mipLabelMetadata">
  <clbl:label id="{93aedbdc-cc67-4652-aa12-d250a876ae79}" enabled="0" method="" siteId="{93aedbdc-cc67-4652-aa12-d250a876ae79}" removed="1"/>
</clbl:labelList>
</file>

<file path=docProps/app.xml><?xml version="1.0" encoding="utf-8"?>
<Properties xmlns="http://schemas.openxmlformats.org/officeDocument/2006/extended-properties" xmlns:vt="http://schemas.openxmlformats.org/officeDocument/2006/docPropsVTypes">
  <Template/>
  <TotalTime>56</TotalTime>
  <Words>894</Words>
  <Application>Microsoft Office PowerPoint</Application>
  <PresentationFormat>Widescreen</PresentationFormat>
  <Paragraphs>98</Paragraphs>
  <Slides>9</Slides>
  <Notes>1</Notes>
  <HiddenSlides>0</HiddenSlides>
  <MMClips>0</MMClips>
  <ScaleCrop>false</ScaleCrop>
  <HeadingPairs>
    <vt:vector size="8" baseType="variant">
      <vt:variant>
        <vt:lpstr>Fonts Used</vt:lpstr>
      </vt:variant>
      <vt:variant>
        <vt:i4>6</vt:i4>
      </vt:variant>
      <vt:variant>
        <vt:lpstr>Theme</vt:lpstr>
      </vt:variant>
      <vt:variant>
        <vt:i4>3</vt:i4>
      </vt:variant>
      <vt:variant>
        <vt:lpstr>Embedded OLE Servers</vt:lpstr>
      </vt:variant>
      <vt:variant>
        <vt:i4>1</vt:i4>
      </vt:variant>
      <vt:variant>
        <vt:lpstr>Slide Titles</vt:lpstr>
      </vt:variant>
      <vt:variant>
        <vt:i4>9</vt:i4>
      </vt:variant>
    </vt:vector>
  </HeadingPairs>
  <TitlesOfParts>
    <vt:vector size="19" baseType="lpstr">
      <vt:lpstr>Arial</vt:lpstr>
      <vt:lpstr>Arial MT</vt:lpstr>
      <vt:lpstr>Calibri</vt:lpstr>
      <vt:lpstr>Courier New</vt:lpstr>
      <vt:lpstr>Symbol</vt:lpstr>
      <vt:lpstr>Wingdings</vt:lpstr>
      <vt:lpstr>Office Theme</vt:lpstr>
      <vt:lpstr>Content Slide Master</vt:lpstr>
      <vt:lpstr>1_Content Slide Master</vt:lpstr>
      <vt:lpstr>think-cell Slide</vt:lpstr>
      <vt:lpstr>Waste to Energy Test Facility: Clarification Meeting</vt:lpstr>
      <vt:lpstr>Content</vt:lpstr>
      <vt:lpstr>PowerPoint Presentation</vt:lpstr>
      <vt:lpstr>Scope - Functional</vt:lpstr>
      <vt:lpstr>Tender Document</vt:lpstr>
      <vt:lpstr>Tender Evaluation: Mandatory Criteria</vt:lpstr>
      <vt:lpstr>Tender Evaluation: Qualitative Criteria</vt:lpstr>
      <vt:lpstr>Tender Evaluation: Qualitative Criteria</vt:lpstr>
      <vt:lpstr>Questions</vt:lpstr>
    </vt:vector>
  </TitlesOfParts>
  <Company>Eskom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Hanlie Smit</dc:creator>
  <cp:lastModifiedBy>Jeanette Makume</cp:lastModifiedBy>
  <cp:revision>3</cp:revision>
  <dcterms:created xsi:type="dcterms:W3CDTF">2020-01-06T09:48:40Z</dcterms:created>
  <dcterms:modified xsi:type="dcterms:W3CDTF">2026-08-17T06:20:10Z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0x01010065ED3F2E9BDCD84C8530860B5726C35C</vt:lpwstr>
  </property>
  <property fmtid="{D5CDD505-2E9C-101B-9397-08002B2CF9AE}" pid="3" name="MediaServiceImageTags">
    <vt:lpwstr/>
  </property>
</Properties>
</file>