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4"/>
    <p:sldMasterId id="2147483665" r:id="rId5"/>
  </p:sldMasterIdLst>
  <p:notesMasterIdLst>
    <p:notesMasterId r:id="rId7"/>
  </p:notesMasterIdLst>
  <p:sldIdLst>
    <p:sldId id="269" r:id="rId6"/>
  </p:sldIdLst>
  <p:sldSz cx="12192000" cy="6858000"/>
  <p:notesSz cx="6858000" cy="9144000"/>
  <p:custDataLst>
    <p:tags r:id="rId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BB4004C-EA86-176F-B3D2-BEBA069F5769}" name="Stefanie Mpiyakhe" initials="SM" userId="S::stef@bravegroup.co.za::5232a352-55aa-490d-a92f-c050863fe62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C3C3"/>
    <a:srgbClr val="CDB6AA"/>
    <a:srgbClr val="E4BC7F"/>
    <a:srgbClr val="C2C382"/>
    <a:srgbClr val="CA9987"/>
    <a:srgbClr val="B49180"/>
    <a:srgbClr val="82A5A5"/>
    <a:srgbClr val="D69B40"/>
    <a:srgbClr val="A3A543"/>
    <a:srgbClr val="B066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6" autoAdjust="0"/>
    <p:restoredTop sz="94660"/>
  </p:normalViewPr>
  <p:slideViewPr>
    <p:cSldViewPr snapToGrid="0">
      <p:cViewPr varScale="1">
        <p:scale>
          <a:sx n="62" d="100"/>
          <a:sy n="62" d="100"/>
        </p:scale>
        <p:origin x="10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FE79EC-29B1-4A54-B46B-ADFA5C0A41D5}" type="datetimeFigureOut">
              <a:rPr lang="en-ZA" smtClean="0"/>
              <a:t>2023/10/27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>
              <a:defRPr sz="1200"/>
            </a:lvl1pPr>
          </a:lstStyle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CA291F-663B-47B1-87DD-51E5B01DA0AE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85645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emf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4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06292CE-35FA-6E16-4E5E-A68EE9A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0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2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56944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43F263-A55F-4EFA-A98A-F8E04165B659}" type="datetime5">
              <a:rPr lang="en-US" smtClean="0"/>
              <a:t>27-Oct-23</a:t>
            </a:fld>
            <a:endParaRPr lang="en-ZA" dirty="0"/>
          </a:p>
        </p:txBody>
      </p:sp>
      <p:sp>
        <p:nvSpPr>
          <p:cNvPr id="8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9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B72702-9873-419A-9866-26FF1E78A88E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13108657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7E5557-5742-4DB5-B917-9F18E13C0E80}" type="datetime5">
              <a:rPr lang="en-US" smtClean="0"/>
              <a:t>27-Oct-23</a:t>
            </a:fld>
            <a:endParaRPr lang="en-ZA" dirty="0"/>
          </a:p>
        </p:txBody>
      </p:sp>
      <p:sp>
        <p:nvSpPr>
          <p:cNvPr id="4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5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9790DB-73A8-442D-AE33-4717B71D347D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733182771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E528B-E99C-4741-9F24-D3D668A1DF93}" type="datetime5">
              <a:rPr lang="en-US" smtClean="0"/>
              <a:t>27-Oct-23</a:t>
            </a:fld>
            <a:endParaRPr lang="en-ZA" dirty="0"/>
          </a:p>
        </p:txBody>
      </p:sp>
      <p:sp>
        <p:nvSpPr>
          <p:cNvPr id="3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4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593CF2-09CB-4155-8804-ED99FD11A5C1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537180252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ABE4A9-7568-4FD0-9477-2F83B73A6239}" type="datetime5">
              <a:rPr lang="en-US" smtClean="0"/>
              <a:t>27-Oct-23</a:t>
            </a:fld>
            <a:endParaRPr lang="en-ZA" dirty="0"/>
          </a:p>
        </p:txBody>
      </p:sp>
      <p:sp>
        <p:nvSpPr>
          <p:cNvPr id="6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7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6E03A4-3DF1-431E-B9AD-23392BC2873A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571906849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ZA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4C9A43-3C69-4FEA-9CA6-1B0F405B3532}" type="datetime5">
              <a:rPr lang="en-US" smtClean="0"/>
              <a:t>27-Oct-23</a:t>
            </a:fld>
            <a:endParaRPr lang="en-ZA" dirty="0"/>
          </a:p>
        </p:txBody>
      </p:sp>
      <p:sp>
        <p:nvSpPr>
          <p:cNvPr id="6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7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102400-CE11-40B9-9584-EF6BE6E60F2C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42771634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2A153F-DF5B-4D3E-A4E4-48C635629353}" type="datetime5">
              <a:rPr lang="en-US" smtClean="0"/>
              <a:t>27-Oct-23</a:t>
            </a:fld>
            <a:endParaRPr lang="en-ZA" dirty="0"/>
          </a:p>
        </p:txBody>
      </p:sp>
      <p:sp>
        <p:nvSpPr>
          <p:cNvPr id="5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1B7073-D2CC-4ED7-8218-A64CF6EE2FEE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922694950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61967" y="166689"/>
            <a:ext cx="2791884" cy="63150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2084" y="166689"/>
            <a:ext cx="8176683" cy="63150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F0B009-4F58-4A70-A280-8ED428FCB582}" type="datetime5">
              <a:rPr lang="en-US" smtClean="0"/>
              <a:t>27-Oct-23</a:t>
            </a:fld>
            <a:endParaRPr lang="en-ZA" dirty="0"/>
          </a:p>
        </p:txBody>
      </p:sp>
      <p:sp>
        <p:nvSpPr>
          <p:cNvPr id="5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C88D12-80AE-484E-A95E-337B46E60F21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182448703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084" y="166688"/>
            <a:ext cx="8693149" cy="6667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582085" y="1436689"/>
            <a:ext cx="11171767" cy="5045075"/>
          </a:xfrm>
        </p:spPr>
        <p:txBody>
          <a:bodyPr/>
          <a:lstStyle/>
          <a:p>
            <a:pPr lvl="0"/>
            <a:endParaRPr lang="en-ZA" noProof="0" dirty="0"/>
          </a:p>
        </p:txBody>
      </p:sp>
      <p:sp>
        <p:nvSpPr>
          <p:cNvPr id="4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933C2D-5979-49FD-BAD2-7A936685609C}" type="datetime5">
              <a:rPr lang="en-US" smtClean="0"/>
              <a:t>27-Oct-23</a:t>
            </a:fld>
            <a:endParaRPr lang="en-ZA" dirty="0"/>
          </a:p>
        </p:txBody>
      </p:sp>
      <p:sp>
        <p:nvSpPr>
          <p:cNvPr id="5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BBB323-4461-4C9E-A459-2A0F742B7FAB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031253927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82085" y="166689"/>
            <a:ext cx="11171767" cy="6315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3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31AD25-2820-4EDA-B656-77223533B484}" type="datetime5">
              <a:rPr lang="en-US" smtClean="0"/>
              <a:t>27-Oct-23</a:t>
            </a:fld>
            <a:endParaRPr lang="en-ZA" dirty="0"/>
          </a:p>
        </p:txBody>
      </p:sp>
      <p:sp>
        <p:nvSpPr>
          <p:cNvPr id="4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5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530228-40A9-40E3-9CB9-DFEF4017E834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830034614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21923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3A6B3C0-BE11-BB1E-37B2-3F2CECBAC1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0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AA2B460-5729-C216-9BDA-BB746E74B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3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41936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pter div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70AA778-541B-E885-5A78-44A4C7F4B690}"/>
              </a:ext>
            </a:extLst>
          </p:cNvPr>
          <p:cNvSpPr/>
          <p:nvPr userDrawn="1"/>
        </p:nvSpPr>
        <p:spPr>
          <a:xfrm>
            <a:off x="0" y="4142874"/>
            <a:ext cx="12192000" cy="2466974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060273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1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CDD01BF2-A391-2350-F502-B39704CC06F8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706438" y="2241800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53E77A3B-B320-4C09-0FDF-7F1B0E81B64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4142874"/>
            <a:ext cx="121920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A9F132-5B21-E13F-3DD4-5A76269137FE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659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ter div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70AA778-541B-E885-5A78-44A4C7F4B690}"/>
              </a:ext>
            </a:extLst>
          </p:cNvPr>
          <p:cNvSpPr/>
          <p:nvPr userDrawn="1"/>
        </p:nvSpPr>
        <p:spPr>
          <a:xfrm>
            <a:off x="0" y="4142874"/>
            <a:ext cx="12192000" cy="2466974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447FC08-0CA1-C812-957B-303369CEC0B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4142874"/>
            <a:ext cx="41148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060273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1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CDD01BF2-A391-2350-F502-B39704CC06F8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706438" y="2241800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DBBB6FBC-E3C9-3B31-3EF0-38D626E1E1D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14800" y="4142874"/>
            <a:ext cx="41148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5AF0A9FC-BFA5-B482-1275-4088CD88289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229600" y="4142874"/>
            <a:ext cx="39624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7B8CCE-72D0-1BBF-D066-4AF8ED0D6F84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287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Chapter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3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5392738" y="2867097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736D61-2B9F-B39D-FA43-E377D86AA7B3}"/>
              </a:ext>
            </a:extLst>
          </p:cNvPr>
          <p:cNvSpPr/>
          <p:nvPr userDrawn="1"/>
        </p:nvSpPr>
        <p:spPr>
          <a:xfrm>
            <a:off x="0" y="6593974"/>
            <a:ext cx="12192000" cy="264026"/>
          </a:xfrm>
          <a:prstGeom prst="rect">
            <a:avLst/>
          </a:prstGeom>
          <a:solidFill>
            <a:schemeClr val="tx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535C61B-929A-C0EC-5C58-CD9ED99EF73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47291" y="1468981"/>
            <a:ext cx="3937000" cy="35687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8E6140-30DC-D3CB-A911-288044C11DA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56261" y="3292760"/>
            <a:ext cx="2260600" cy="2044700"/>
          </a:xfrm>
          <a:prstGeom prst="rect">
            <a:avLst/>
          </a:prstGeom>
        </p:spPr>
      </p:pic>
      <p:sp>
        <p:nvSpPr>
          <p:cNvPr id="4" name="Picture Placeholder 101">
            <a:extLst>
              <a:ext uri="{FF2B5EF4-FFF2-40B4-BE49-F238E27FC236}">
                <a16:creationId xmlns:a16="http://schemas.microsoft.com/office/drawing/2014/main" id="{F5F2CF35-ACC4-A108-DD87-92F9426534E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49197" y="3364197"/>
            <a:ext cx="1895476" cy="1895476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visual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87BD48D-91A6-B706-71D6-9D1F3017065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43198" y="1600672"/>
            <a:ext cx="3294850" cy="32948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chemeClr val="tx2"/>
          </a:solidFill>
          <a:ln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</p:spTree>
    <p:extLst>
      <p:ext uri="{BB962C8B-B14F-4D97-AF65-F5344CB8AC3E}">
        <p14:creationId xmlns:p14="http://schemas.microsoft.com/office/powerpoint/2010/main" val="4082413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0"/>
          <p:cNvGrpSpPr>
            <a:grpSpLocks/>
          </p:cNvGrpSpPr>
          <p:nvPr/>
        </p:nvGrpSpPr>
        <p:grpSpPr bwMode="auto">
          <a:xfrm>
            <a:off x="-6350" y="0"/>
            <a:ext cx="12198351" cy="6858000"/>
            <a:chOff x="-3" y="0"/>
            <a:chExt cx="5763" cy="4320"/>
          </a:xfrm>
        </p:grpSpPr>
        <p:pic>
          <p:nvPicPr>
            <p:cNvPr id="5" name="Picture 148" descr="logo small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8" y="326"/>
              <a:ext cx="1352" cy="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91"/>
            <p:cNvSpPr>
              <a:spLocks noChangeArrowheads="1"/>
            </p:cNvSpPr>
            <p:nvPr userDrawn="1"/>
          </p:nvSpPr>
          <p:spPr bwMode="auto">
            <a:xfrm>
              <a:off x="-3" y="0"/>
              <a:ext cx="5763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 dirty="0"/>
            </a:p>
          </p:txBody>
        </p:sp>
        <p:pic>
          <p:nvPicPr>
            <p:cNvPr id="7" name="Picture 23" descr="dd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" y="0"/>
              <a:ext cx="115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Oval 101"/>
            <p:cNvSpPr>
              <a:spLocks noChangeArrowheads="1"/>
            </p:cNvSpPr>
            <p:nvPr userDrawn="1"/>
          </p:nvSpPr>
          <p:spPr bwMode="auto">
            <a:xfrm>
              <a:off x="232" y="819"/>
              <a:ext cx="1448" cy="14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9" name="Oval 102" descr="coolers"/>
            <p:cNvSpPr>
              <a:spLocks noChangeArrowheads="1"/>
            </p:cNvSpPr>
            <p:nvPr userDrawn="1"/>
          </p:nvSpPr>
          <p:spPr bwMode="auto">
            <a:xfrm>
              <a:off x="275" y="858"/>
              <a:ext cx="1362" cy="1369"/>
            </a:xfrm>
            <a:prstGeom prst="ellipse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10" name="Oval 103"/>
            <p:cNvSpPr>
              <a:spLocks noChangeArrowheads="1"/>
            </p:cNvSpPr>
            <p:nvPr userDrawn="1"/>
          </p:nvSpPr>
          <p:spPr bwMode="auto">
            <a:xfrm>
              <a:off x="217" y="772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11" name="Oval 104"/>
            <p:cNvSpPr>
              <a:spLocks noChangeArrowheads="1"/>
            </p:cNvSpPr>
            <p:nvPr userDrawn="1"/>
          </p:nvSpPr>
          <p:spPr bwMode="auto">
            <a:xfrm>
              <a:off x="162" y="772"/>
              <a:ext cx="1487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12" name="Oval 105"/>
            <p:cNvSpPr>
              <a:spLocks noChangeArrowheads="1"/>
            </p:cNvSpPr>
            <p:nvPr userDrawn="1"/>
          </p:nvSpPr>
          <p:spPr bwMode="auto">
            <a:xfrm>
              <a:off x="240" y="803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13" name="Oval 106"/>
            <p:cNvSpPr>
              <a:spLocks noChangeArrowheads="1"/>
            </p:cNvSpPr>
            <p:nvPr userDrawn="1"/>
          </p:nvSpPr>
          <p:spPr bwMode="auto">
            <a:xfrm>
              <a:off x="194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14" name="Oval 107"/>
            <p:cNvSpPr>
              <a:spLocks noChangeArrowheads="1"/>
            </p:cNvSpPr>
            <p:nvPr userDrawn="1"/>
          </p:nvSpPr>
          <p:spPr bwMode="auto">
            <a:xfrm>
              <a:off x="279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15" name="Oval 108"/>
            <p:cNvSpPr>
              <a:spLocks noChangeArrowheads="1"/>
            </p:cNvSpPr>
            <p:nvPr userDrawn="1"/>
          </p:nvSpPr>
          <p:spPr bwMode="auto">
            <a:xfrm>
              <a:off x="108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16" name="Oval 109"/>
            <p:cNvSpPr>
              <a:spLocks noChangeArrowheads="1"/>
            </p:cNvSpPr>
            <p:nvPr userDrawn="1"/>
          </p:nvSpPr>
          <p:spPr bwMode="auto">
            <a:xfrm>
              <a:off x="287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17" name="Oval 110"/>
            <p:cNvSpPr>
              <a:spLocks noChangeArrowheads="1"/>
            </p:cNvSpPr>
            <p:nvPr userDrawn="1"/>
          </p:nvSpPr>
          <p:spPr bwMode="auto">
            <a:xfrm>
              <a:off x="614" y="422"/>
              <a:ext cx="739" cy="7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18" name="Oval 111"/>
            <p:cNvSpPr>
              <a:spLocks noChangeArrowheads="1"/>
            </p:cNvSpPr>
            <p:nvPr userDrawn="1"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C7F6D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19" name="Oval 112"/>
            <p:cNvSpPr>
              <a:spLocks noChangeArrowheads="1"/>
            </p:cNvSpPr>
            <p:nvPr userDrawn="1"/>
          </p:nvSpPr>
          <p:spPr bwMode="auto">
            <a:xfrm>
              <a:off x="598" y="399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20" name="Oval 113"/>
            <p:cNvSpPr>
              <a:spLocks noChangeArrowheads="1"/>
            </p:cNvSpPr>
            <p:nvPr userDrawn="1"/>
          </p:nvSpPr>
          <p:spPr bwMode="auto">
            <a:xfrm>
              <a:off x="575" y="399"/>
              <a:ext cx="762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21" name="Oval 114"/>
            <p:cNvSpPr>
              <a:spLocks noChangeArrowheads="1"/>
            </p:cNvSpPr>
            <p:nvPr userDrawn="1"/>
          </p:nvSpPr>
          <p:spPr bwMode="auto">
            <a:xfrm>
              <a:off x="614" y="414"/>
              <a:ext cx="770" cy="771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22" name="Oval 115"/>
            <p:cNvSpPr>
              <a:spLocks noChangeArrowheads="1"/>
            </p:cNvSpPr>
            <p:nvPr userDrawn="1"/>
          </p:nvSpPr>
          <p:spPr bwMode="auto">
            <a:xfrm>
              <a:off x="590" y="391"/>
              <a:ext cx="763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23" name="Oval 116"/>
            <p:cNvSpPr>
              <a:spLocks noChangeArrowheads="1"/>
            </p:cNvSpPr>
            <p:nvPr userDrawn="1"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24" name="Oval 117"/>
            <p:cNvSpPr>
              <a:spLocks noChangeArrowheads="1"/>
            </p:cNvSpPr>
            <p:nvPr userDrawn="1"/>
          </p:nvSpPr>
          <p:spPr bwMode="auto">
            <a:xfrm>
              <a:off x="637" y="445"/>
              <a:ext cx="693" cy="693"/>
            </a:xfrm>
            <a:prstGeom prst="ellipse">
              <a:avLst/>
            </a:prstGeom>
            <a:noFill/>
            <a:ln w="0">
              <a:solidFill>
                <a:srgbClr val="83725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25" name="Oval 118" descr="face"/>
            <p:cNvSpPr>
              <a:spLocks noChangeArrowheads="1"/>
            </p:cNvSpPr>
            <p:nvPr userDrawn="1"/>
          </p:nvSpPr>
          <p:spPr bwMode="auto">
            <a:xfrm>
              <a:off x="633" y="445"/>
              <a:ext cx="700" cy="701"/>
            </a:xfrm>
            <a:prstGeom prst="ellipse">
              <a:avLst/>
            </a:prstGeom>
            <a:blipFill dpi="0" rotWithShape="1">
              <a:blip r:embed="rId5">
                <a:lum contrast="6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26" name="Oval 119"/>
            <p:cNvSpPr>
              <a:spLocks noChangeArrowheads="1"/>
            </p:cNvSpPr>
            <p:nvPr userDrawn="1"/>
          </p:nvSpPr>
          <p:spPr bwMode="auto">
            <a:xfrm>
              <a:off x="637" y="391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27" name="Oval 120"/>
            <p:cNvSpPr>
              <a:spLocks noChangeArrowheads="1"/>
            </p:cNvSpPr>
            <p:nvPr userDrawn="1"/>
          </p:nvSpPr>
          <p:spPr bwMode="auto">
            <a:xfrm>
              <a:off x="544" y="438"/>
              <a:ext cx="770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28" name="Oval 121"/>
            <p:cNvSpPr>
              <a:spLocks noChangeArrowheads="1"/>
            </p:cNvSpPr>
            <p:nvPr userDrawn="1"/>
          </p:nvSpPr>
          <p:spPr bwMode="auto">
            <a:xfrm>
              <a:off x="637" y="438"/>
              <a:ext cx="763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29" name="Oval 122"/>
            <p:cNvSpPr>
              <a:spLocks noChangeArrowheads="1"/>
            </p:cNvSpPr>
            <p:nvPr userDrawn="1"/>
          </p:nvSpPr>
          <p:spPr bwMode="auto">
            <a:xfrm>
              <a:off x="264" y="2002"/>
              <a:ext cx="1213" cy="1205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30" name="Oval 123"/>
            <p:cNvSpPr>
              <a:spLocks noChangeArrowheads="1"/>
            </p:cNvSpPr>
            <p:nvPr userDrawn="1"/>
          </p:nvSpPr>
          <p:spPr bwMode="auto">
            <a:xfrm>
              <a:off x="303" y="2033"/>
              <a:ext cx="1135" cy="1143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31" name="Oval 124"/>
            <p:cNvSpPr>
              <a:spLocks noChangeArrowheads="1"/>
            </p:cNvSpPr>
            <p:nvPr userDrawn="1"/>
          </p:nvSpPr>
          <p:spPr bwMode="auto">
            <a:xfrm>
              <a:off x="248" y="1963"/>
              <a:ext cx="1245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32" name="Oval 125"/>
            <p:cNvSpPr>
              <a:spLocks noChangeArrowheads="1"/>
            </p:cNvSpPr>
            <p:nvPr userDrawn="1"/>
          </p:nvSpPr>
          <p:spPr bwMode="auto">
            <a:xfrm>
              <a:off x="209" y="1963"/>
              <a:ext cx="1237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33" name="Oval 126"/>
            <p:cNvSpPr>
              <a:spLocks noChangeArrowheads="1"/>
            </p:cNvSpPr>
            <p:nvPr userDrawn="1"/>
          </p:nvSpPr>
          <p:spPr bwMode="auto">
            <a:xfrm>
              <a:off x="271" y="1986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34" name="Oval 127"/>
            <p:cNvSpPr>
              <a:spLocks noChangeArrowheads="1"/>
            </p:cNvSpPr>
            <p:nvPr userDrawn="1"/>
          </p:nvSpPr>
          <p:spPr bwMode="auto">
            <a:xfrm>
              <a:off x="232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35" name="Oval 128" descr="new smal workers"/>
            <p:cNvSpPr>
              <a:spLocks noChangeArrowheads="1"/>
            </p:cNvSpPr>
            <p:nvPr userDrawn="1"/>
          </p:nvSpPr>
          <p:spPr bwMode="auto">
            <a:xfrm>
              <a:off x="304" y="2033"/>
              <a:ext cx="1135" cy="1143"/>
            </a:xfrm>
            <a:prstGeom prst="ellipse">
              <a:avLst/>
            </a:prstGeom>
            <a:blipFill dpi="0" rotWithShape="1">
              <a:blip r:embed="rId6">
                <a:lum contrast="12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36" name="Oval 129"/>
            <p:cNvSpPr>
              <a:spLocks noChangeArrowheads="1"/>
            </p:cNvSpPr>
            <p:nvPr userDrawn="1"/>
          </p:nvSpPr>
          <p:spPr bwMode="auto">
            <a:xfrm>
              <a:off x="162" y="2017"/>
              <a:ext cx="1238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37" name="Oval 130"/>
            <p:cNvSpPr>
              <a:spLocks noChangeArrowheads="1"/>
            </p:cNvSpPr>
            <p:nvPr userDrawn="1"/>
          </p:nvSpPr>
          <p:spPr bwMode="auto">
            <a:xfrm>
              <a:off x="310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38" name="Oval 131"/>
            <p:cNvSpPr>
              <a:spLocks noChangeArrowheads="1"/>
            </p:cNvSpPr>
            <p:nvPr userDrawn="1"/>
          </p:nvSpPr>
          <p:spPr bwMode="auto">
            <a:xfrm>
              <a:off x="303" y="2017"/>
              <a:ext cx="1244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39" name="Oval 132"/>
            <p:cNvSpPr>
              <a:spLocks noChangeArrowheads="1"/>
            </p:cNvSpPr>
            <p:nvPr userDrawn="1"/>
          </p:nvSpPr>
          <p:spPr bwMode="auto">
            <a:xfrm>
              <a:off x="614" y="2990"/>
              <a:ext cx="1003" cy="1011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40" name="Oval 133"/>
            <p:cNvSpPr>
              <a:spLocks noChangeArrowheads="1"/>
            </p:cNvSpPr>
            <p:nvPr userDrawn="1"/>
          </p:nvSpPr>
          <p:spPr bwMode="auto">
            <a:xfrm>
              <a:off x="645" y="3021"/>
              <a:ext cx="941" cy="949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41" name="Oval 134"/>
            <p:cNvSpPr>
              <a:spLocks noChangeArrowheads="1"/>
            </p:cNvSpPr>
            <p:nvPr userDrawn="1"/>
          </p:nvSpPr>
          <p:spPr bwMode="auto">
            <a:xfrm>
              <a:off x="598" y="2959"/>
              <a:ext cx="1035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42" name="Oval 135"/>
            <p:cNvSpPr>
              <a:spLocks noChangeArrowheads="1"/>
            </p:cNvSpPr>
            <p:nvPr userDrawn="1"/>
          </p:nvSpPr>
          <p:spPr bwMode="auto">
            <a:xfrm>
              <a:off x="567" y="2959"/>
              <a:ext cx="1027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43" name="Oval 136"/>
            <p:cNvSpPr>
              <a:spLocks noChangeArrowheads="1"/>
            </p:cNvSpPr>
            <p:nvPr userDrawn="1"/>
          </p:nvSpPr>
          <p:spPr bwMode="auto">
            <a:xfrm>
              <a:off x="622" y="2982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44" name="Oval 137"/>
            <p:cNvSpPr>
              <a:spLocks noChangeArrowheads="1"/>
            </p:cNvSpPr>
            <p:nvPr userDrawn="1"/>
          </p:nvSpPr>
          <p:spPr bwMode="auto">
            <a:xfrm>
              <a:off x="583" y="2951"/>
              <a:ext cx="1034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45" name="Oval 138" descr="boom"/>
            <p:cNvSpPr>
              <a:spLocks noChangeArrowheads="1"/>
            </p:cNvSpPr>
            <p:nvPr userDrawn="1"/>
          </p:nvSpPr>
          <p:spPr bwMode="auto">
            <a:xfrm>
              <a:off x="638" y="3018"/>
              <a:ext cx="949" cy="957"/>
            </a:xfrm>
            <a:prstGeom prst="ellipse">
              <a:avLst/>
            </a:prstGeom>
            <a:blipFill dpi="0" rotWithShape="1">
              <a:blip r:embed="rId7">
                <a:lum contrast="6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46" name="Oval 139"/>
            <p:cNvSpPr>
              <a:spLocks noChangeArrowheads="1"/>
            </p:cNvSpPr>
            <p:nvPr userDrawn="1"/>
          </p:nvSpPr>
          <p:spPr bwMode="auto">
            <a:xfrm>
              <a:off x="528" y="3005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47" name="Oval 140"/>
            <p:cNvSpPr>
              <a:spLocks noChangeArrowheads="1"/>
            </p:cNvSpPr>
            <p:nvPr userDrawn="1"/>
          </p:nvSpPr>
          <p:spPr bwMode="auto">
            <a:xfrm>
              <a:off x="645" y="3005"/>
              <a:ext cx="1035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48" name="Oval 141"/>
            <p:cNvSpPr>
              <a:spLocks noChangeArrowheads="1"/>
            </p:cNvSpPr>
            <p:nvPr userDrawn="1"/>
          </p:nvSpPr>
          <p:spPr bwMode="auto">
            <a:xfrm>
              <a:off x="653" y="2951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</p:grp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078818" y="3271839"/>
            <a:ext cx="7393516" cy="676275"/>
          </a:xfrm>
        </p:spPr>
        <p:txBody>
          <a:bodyPr anchor="b"/>
          <a:lstStyle>
            <a:lvl1pPr>
              <a:defRPr>
                <a:solidFill>
                  <a:srgbClr val="003896"/>
                </a:solidFill>
              </a:defRPr>
            </a:lvl1pPr>
          </a:lstStyle>
          <a:p>
            <a:r>
              <a:rPr lang="en-ZA"/>
              <a:t>Click to edit Master 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078818" y="4092576"/>
            <a:ext cx="7393516" cy="2220913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83725B"/>
                </a:solidFill>
              </a:defRPr>
            </a:lvl1pPr>
          </a:lstStyle>
          <a:p>
            <a:r>
              <a:rPr lang="en-ZA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53988613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E9B48F-7265-4764-A1BA-D38C99DF7783}" type="datetime5">
              <a:rPr lang="en-US" smtClean="0"/>
              <a:t>27-Oct-23</a:t>
            </a:fld>
            <a:endParaRPr lang="en-ZA" dirty="0"/>
          </a:p>
        </p:txBody>
      </p:sp>
      <p:sp>
        <p:nvSpPr>
          <p:cNvPr id="5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86B232-EAE7-45B2-99B0-38A290B01042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61111866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56D650-4D0E-4C42-BE24-4DBF045E4CEB}" type="datetime5">
              <a:rPr lang="en-US" smtClean="0"/>
              <a:t>27-Oct-23</a:t>
            </a:fld>
            <a:endParaRPr lang="en-ZA" dirty="0"/>
          </a:p>
        </p:txBody>
      </p:sp>
      <p:sp>
        <p:nvSpPr>
          <p:cNvPr id="5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671D24-B5D9-4745-B31F-809BAA44DEBE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404306228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2084" y="1436689"/>
            <a:ext cx="5484283" cy="5045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9567" y="1436689"/>
            <a:ext cx="5484284" cy="5045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B1D21-8F46-4CD3-8F4E-2644BB9B8D0C}" type="datetime5">
              <a:rPr lang="en-US" smtClean="0"/>
              <a:t>27-Oct-23</a:t>
            </a:fld>
            <a:endParaRPr lang="en-ZA" dirty="0"/>
          </a:p>
        </p:txBody>
      </p:sp>
      <p:sp>
        <p:nvSpPr>
          <p:cNvPr id="6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7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1526C4-9BB4-4B85-B014-C0DCF9002EA8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199100642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3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2.xml"/><Relationship Id="rId12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2.emf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image" Target="../media/image6.jpeg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7057F0-5F5E-786F-613E-0CBEA464107A}"/>
              </a:ext>
            </a:extLst>
          </p:cNvPr>
          <p:cNvSpPr/>
          <p:nvPr userDrawn="1"/>
        </p:nvSpPr>
        <p:spPr>
          <a:xfrm>
            <a:off x="0" y="0"/>
            <a:ext cx="121920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2727672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8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681" y="1223493"/>
            <a:ext cx="11383851" cy="4859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1680" y="6356350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97802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1681" y="205769"/>
            <a:ext cx="9511777" cy="66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noProof="0" dirty="0"/>
              <a:t>Click to edit Master title style</a:t>
            </a:r>
            <a:endParaRPr lang="en-ZA" noProof="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A1EFD3B-809C-B8A0-4D86-16532E5E7488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441904" y="312737"/>
            <a:ext cx="1422400" cy="3683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9A3506A-6DD2-E9D5-DD05-B23171DA1339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0037031" y="318311"/>
            <a:ext cx="241300" cy="3683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56DB893-999D-78A5-DBD6-5B38A7382F94}"/>
              </a:ext>
            </a:extLst>
          </p:cNvPr>
          <p:cNvSpPr/>
          <p:nvPr userDrawn="1"/>
        </p:nvSpPr>
        <p:spPr>
          <a:xfrm>
            <a:off x="0" y="6176963"/>
            <a:ext cx="12192000" cy="4571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861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89" r:id="rId3"/>
    <p:sldLayoutId id="2147483657" r:id="rId4"/>
    <p:sldLayoutId id="214748365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3E88"/>
        </a:buClr>
        <a:buFont typeface="Calibri" panose="020F0502020204030204" pitchFamily="34" charset="0"/>
        <a:buChar char="-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3" descr="logo small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7151" y="341313"/>
            <a:ext cx="1564216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17" descr="topsolid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121900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82084" y="166688"/>
            <a:ext cx="8693149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ZA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82085" y="1436689"/>
            <a:ext cx="11171767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ZA"/>
              <a:t>Click to edit Master text styles</a:t>
            </a:r>
          </a:p>
          <a:p>
            <a:pPr lvl="1"/>
            <a:r>
              <a:rPr lang="en-ZA"/>
              <a:t>Second level</a:t>
            </a:r>
          </a:p>
          <a:p>
            <a:pPr lvl="2"/>
            <a:r>
              <a:rPr lang="en-ZA"/>
              <a:t>Third level</a:t>
            </a:r>
          </a:p>
          <a:p>
            <a:pPr lvl="3"/>
            <a:r>
              <a:rPr lang="en-ZA"/>
              <a:t>Fourth level</a:t>
            </a:r>
          </a:p>
          <a:p>
            <a:pPr lvl="4"/>
            <a:r>
              <a:rPr lang="en-ZA"/>
              <a:t>Fifth level</a:t>
            </a:r>
          </a:p>
        </p:txBody>
      </p:sp>
      <p:sp>
        <p:nvSpPr>
          <p:cNvPr id="1061" name="Rectangle 3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1" y="6453189"/>
            <a:ext cx="2317751" cy="268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83725B"/>
                </a:solidFill>
              </a:defRPr>
            </a:lvl1pPr>
          </a:lstStyle>
          <a:p>
            <a:pPr>
              <a:defRPr/>
            </a:pPr>
            <a:fld id="{B87A43BC-FA68-401D-AAC5-EEBBF45D96B7}" type="datetime5">
              <a:rPr lang="en-US" smtClean="0"/>
              <a:t>27-Oct-23</a:t>
            </a:fld>
            <a:endParaRPr lang="en-ZA" dirty="0"/>
          </a:p>
        </p:txBody>
      </p:sp>
      <p:sp>
        <p:nvSpPr>
          <p:cNvPr id="1062" name="Rectangle 3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76185" y="6453189"/>
            <a:ext cx="3839633" cy="268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83725B"/>
                </a:solidFill>
              </a:defRPr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1063" name="Rectangle 3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552518" y="6453189"/>
            <a:ext cx="2201333" cy="268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3725B"/>
                </a:solidFill>
              </a:defRPr>
            </a:lvl1pPr>
          </a:lstStyle>
          <a:p>
            <a:pPr>
              <a:defRPr/>
            </a:pPr>
            <a:fld id="{67F45492-87A1-4311-8485-5EA684FF9A2B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02734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</p:sldLayoutIdLst>
  <p:transition spd="slow">
    <p:fade/>
  </p:transition>
  <p:hf hdr="0" ftr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266700" indent="-266700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2000">
          <a:solidFill>
            <a:srgbClr val="003896"/>
          </a:solidFill>
          <a:latin typeface="+mn-lt"/>
          <a:ea typeface="+mn-ea"/>
          <a:cs typeface="+mn-cs"/>
        </a:defRPr>
      </a:lvl1pPr>
      <a:lvl2pPr marL="717550" indent="-271463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>
          <a:solidFill>
            <a:srgbClr val="003896"/>
          </a:solidFill>
          <a:latin typeface="+mn-lt"/>
          <a:cs typeface="+mn-cs"/>
        </a:defRPr>
      </a:lvl2pPr>
      <a:lvl3pPr marL="1076325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600">
          <a:solidFill>
            <a:srgbClr val="003896"/>
          </a:solidFill>
          <a:latin typeface="+mn-lt"/>
          <a:cs typeface="+mn-cs"/>
        </a:defRPr>
      </a:lvl3pPr>
      <a:lvl4pPr marL="1435100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4pPr>
      <a:lvl5pPr marL="1793875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5pPr>
      <a:lvl6pPr marL="22510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6pPr>
      <a:lvl7pPr marL="27082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7pPr>
      <a:lvl8pPr marL="31654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8pPr>
      <a:lvl9pPr marL="36226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b="1" dirty="0"/>
              <a:t>1. ENVIRONMENTAL POLICY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 fontAlgn="t">
              <a:buAutoNum type="arabicPeriod"/>
            </a:pPr>
            <a:r>
              <a:rPr lang="en-ZA" sz="2400" b="1" u="sng" dirty="0">
                <a:solidFill>
                  <a:srgbClr val="002060"/>
                </a:solidFill>
              </a:rPr>
              <a:t>Environmental Policy (or SHEQ Policy</a:t>
            </a:r>
            <a:r>
              <a:rPr lang="en-ZA" sz="2400" b="1" dirty="0">
                <a:solidFill>
                  <a:srgbClr val="002060"/>
                </a:solidFill>
              </a:rPr>
              <a:t>) </a:t>
            </a:r>
            <a:r>
              <a:rPr lang="en-US" sz="2400" b="1" dirty="0">
                <a:solidFill>
                  <a:srgbClr val="002060"/>
                </a:solidFill>
              </a:rPr>
              <a:t>must be NAMED &amp; SIGNED the by CEO or a Managing member of the </a:t>
            </a:r>
            <a:r>
              <a:rPr lang="en-US" sz="2400" b="1">
                <a:solidFill>
                  <a:srgbClr val="002060"/>
                </a:solidFill>
              </a:rPr>
              <a:t>contractor company</a:t>
            </a:r>
            <a:endParaRPr lang="en-US" sz="2400" b="1" dirty="0">
              <a:solidFill>
                <a:srgbClr val="002060"/>
              </a:solidFill>
            </a:endParaRPr>
          </a:p>
          <a:p>
            <a:pPr marL="342900" indent="-342900" fontAlgn="t">
              <a:buAutoNum type="arabicPeriod"/>
            </a:pPr>
            <a:endParaRPr lang="en-US" sz="2400" b="1" dirty="0">
              <a:solidFill>
                <a:srgbClr val="002060"/>
              </a:solidFill>
            </a:endParaRPr>
          </a:p>
          <a:p>
            <a:pPr marL="342900" indent="-342900" fontAlgn="t">
              <a:buAutoNum type="arabicPeriod"/>
            </a:pPr>
            <a:r>
              <a:rPr lang="en-US" sz="2400" b="1" u="sng" dirty="0">
                <a:solidFill>
                  <a:srgbClr val="002060"/>
                </a:solidFill>
              </a:rPr>
              <a:t>MUST INCLUDE:</a:t>
            </a:r>
          </a:p>
          <a:p>
            <a:pPr marL="793750" lvl="1" indent="-342900" fontAlgn="t"/>
            <a:r>
              <a:rPr lang="en-US" sz="2400" dirty="0">
                <a:solidFill>
                  <a:srgbClr val="002060"/>
                </a:solidFill>
              </a:rPr>
              <a:t>Commitment to: compliance to South African &amp; Eskom  environmental compliance obligations; and,</a:t>
            </a:r>
          </a:p>
          <a:p>
            <a:pPr marL="793750" lvl="1" indent="-342900" fontAlgn="t"/>
            <a:r>
              <a:rPr lang="en-US" sz="2400" dirty="0">
                <a:solidFill>
                  <a:srgbClr val="002060"/>
                </a:solidFill>
              </a:rPr>
              <a:t>Environmental duty of care, prevention of pollution &amp; environmental degradation.</a:t>
            </a:r>
            <a:endParaRPr lang="en-ZA" sz="2400" dirty="0">
              <a:solidFill>
                <a:srgbClr val="002060"/>
              </a:solidFill>
            </a:endParaRPr>
          </a:p>
          <a:p>
            <a:pPr fontAlgn="t"/>
            <a:endParaRPr lang="en-US" sz="2400" dirty="0">
              <a:solidFill>
                <a:schemeClr val="accent4"/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95F064C-0D4B-461D-A461-6E2CF11F294C}" type="slidenum">
              <a:rPr lang="en-ZA" altLang="en-US" smtClean="0"/>
              <a:pPr>
                <a:defRPr/>
              </a:pPr>
              <a:t>1</a:t>
            </a:fld>
            <a:endParaRPr lang="en-ZA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pPr>
              <a:defRPr/>
            </a:pPr>
            <a:fld id="{FDDC633D-0B52-4A0F-B7F4-47471054D4CD}" type="datetime1">
              <a:rPr lang="en-ZA" altLang="en-US" smtClean="0"/>
              <a:pPr>
                <a:defRPr/>
              </a:pPr>
              <a:t>2023/10/27</a:t>
            </a:fld>
            <a:endParaRPr lang="en-ZA" altLang="en-US" dirty="0"/>
          </a:p>
        </p:txBody>
      </p:sp>
    </p:spTree>
    <p:extLst>
      <p:ext uri="{BB962C8B-B14F-4D97-AF65-F5344CB8AC3E}">
        <p14:creationId xmlns:p14="http://schemas.microsoft.com/office/powerpoint/2010/main" val="652089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heme/theme1.xml><?xml version="1.0" encoding="utf-8"?>
<a:theme xmlns:a="http://schemas.openxmlformats.org/drawingml/2006/main" name="Content Slide Master">
  <a:themeElements>
    <a:clrScheme name="Eskom">
      <a:dk1>
        <a:srgbClr val="003896"/>
      </a:dk1>
      <a:lt1>
        <a:srgbClr val="FFFFFF"/>
      </a:lt1>
      <a:dk2>
        <a:srgbClr val="83725B"/>
      </a:dk2>
      <a:lt2>
        <a:srgbClr val="DDDDDD"/>
      </a:lt2>
      <a:accent1>
        <a:srgbClr val="003896"/>
      </a:accent1>
      <a:accent2>
        <a:srgbClr val="9B6D56"/>
      </a:accent2>
      <a:accent3>
        <a:srgbClr val="96330F"/>
      </a:accent3>
      <a:accent4>
        <a:srgbClr val="C97A00"/>
      </a:accent4>
      <a:accent5>
        <a:srgbClr val="598787"/>
      </a:accent5>
      <a:accent6>
        <a:srgbClr val="0DAF2B"/>
      </a:accent6>
      <a:hlink>
        <a:srgbClr val="83725B"/>
      </a:hlink>
      <a:folHlink>
        <a:srgbClr val="C97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bg1">
              <a:lumMod val="50000"/>
            </a:schemeClr>
          </a:buClr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1E5B683E-D731-44A3-995F-FBDD736D6143}" vid="{6AEA1211-FEE5-49DA-A65B-5350B454C766}"/>
    </a:ext>
  </a:extLst>
</a:theme>
</file>

<file path=ppt/theme/theme2.xml><?xml version="1.0" encoding="utf-8"?>
<a:theme xmlns:a="http://schemas.openxmlformats.org/drawingml/2006/main" name="Default Design">
  <a:themeElements>
    <a:clrScheme name="">
      <a:dk1>
        <a:srgbClr val="003896"/>
      </a:dk1>
      <a:lt1>
        <a:srgbClr val="FFFFFF"/>
      </a:lt1>
      <a:dk2>
        <a:srgbClr val="FFFFFF"/>
      </a:dk2>
      <a:lt2>
        <a:srgbClr val="DDDDDD"/>
      </a:lt2>
      <a:accent1>
        <a:srgbClr val="003896"/>
      </a:accent1>
      <a:accent2>
        <a:srgbClr val="83725B"/>
      </a:accent2>
      <a:accent3>
        <a:srgbClr val="FFFFFF"/>
      </a:accent3>
      <a:accent4>
        <a:srgbClr val="002E7F"/>
      </a:accent4>
      <a:accent5>
        <a:srgbClr val="AAAEC9"/>
      </a:accent5>
      <a:accent6>
        <a:srgbClr val="766752"/>
      </a:accent6>
      <a:hlink>
        <a:srgbClr val="83725B"/>
      </a:hlink>
      <a:folHlink>
        <a:srgbClr val="858705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83725B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6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83725B"/>
        </a:hlink>
        <a:folHlink>
          <a:srgbClr val="85870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Image" ma:contentTypeID="0x0101009148F5A04DDD49CBA7127AADA5FB792B00AADE34325A8B49CDA8BB4DB53328F21400B0A6D8BFE48B5B4C98C9B506E18E4C4F" ma:contentTypeVersion="2" ma:contentTypeDescription="Upload an image." ma:contentTypeScope="" ma:versionID="faf5921d99471c51c746d233a2595df0">
  <xsd:schema xmlns:xsd="http://www.w3.org/2001/XMLSchema" xmlns:xs="http://www.w3.org/2001/XMLSchema" xmlns:p="http://schemas.microsoft.com/office/2006/metadata/properties" xmlns:ns1="http://schemas.microsoft.com/sharepoint/v3" xmlns:ns2="9AA987DC-C9A7-4495-B0EB-A7EB0F9343F3" xmlns:ns3="http://schemas.microsoft.com/sharepoint/v3/fields" xmlns:ns4="b066638b-8533-4687-a48b-8877f492106b" targetNamespace="http://schemas.microsoft.com/office/2006/metadata/properties" ma:root="true" ma:fieldsID="83d4262b44be4079de954f019704b229" ns1:_="" ns2:_="" ns3:_="" ns4:_="">
    <xsd:import namespace="http://schemas.microsoft.com/sharepoint/v3"/>
    <xsd:import namespace="9AA987DC-C9A7-4495-B0EB-A7EB0F9343F3"/>
    <xsd:import namespace="http://schemas.microsoft.com/sharepoint/v3/fields"/>
    <xsd:import namespace="b066638b-8533-4687-a48b-8877f492106b"/>
    <xsd:element name="properties">
      <xsd:complexType>
        <xsd:sequence>
          <xsd:element name="documentManagement">
            <xsd:complexType>
              <xsd:all>
                <xsd:element ref="ns1:FileRef" minOccurs="0"/>
                <xsd:element ref="ns1:File_x0020_Type" minOccurs="0"/>
                <xsd:element ref="ns1:HTML_x0020_File_x0020_Type" minOccurs="0"/>
                <xsd:element ref="ns1:FSObjType" minOccurs="0"/>
                <xsd:element ref="ns2:ThumbnailExists" minOccurs="0"/>
                <xsd:element ref="ns2:PreviewExists" minOccurs="0"/>
                <xsd:element ref="ns2:ImageWidth" minOccurs="0"/>
                <xsd:element ref="ns2:ImageHeight" minOccurs="0"/>
                <xsd:element ref="ns2:ImageCreateDate" minOccurs="0"/>
                <xsd:element ref="ns3:wic_System_Copyright" minOccurs="0"/>
                <xsd:element ref="ns1:PublishingStartDate" minOccurs="0"/>
                <xsd:element ref="ns1:PublishingExpirationDate" minOccurs="0"/>
                <xsd:element ref="ns4:Gallery_x0020_Keywor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ileRef" ma:index="8" nillable="true" ma:displayName="URL Path" ma:hidden="true" ma:list="Docs" ma:internalName="FileRef" ma:readOnly="true" ma:showField="FullUrl">
      <xsd:simpleType>
        <xsd:restriction base="dms:Lookup"/>
      </xsd:simpleType>
    </xsd:element>
    <xsd:element name="File_x0020_Type" ma:index="9" nillable="true" ma:displayName="File Type" ma:hidden="true" ma:internalName="File_x0020_Type" ma:readOnly="true">
      <xsd:simpleType>
        <xsd:restriction base="dms:Text"/>
      </xsd:simpleType>
    </xsd:element>
    <xsd:element name="HTML_x0020_File_x0020_Type" ma:index="10" nillable="true" ma:displayName="HTML File Type" ma:hidden="true" ma:internalName="HTML_x0020_File_x0020_Type" ma:readOnly="true">
      <xsd:simpleType>
        <xsd:restriction base="dms:Text"/>
      </xsd:simpleType>
    </xsd:element>
    <xsd:element name="FSObjType" ma:index="11" nillable="true" ma:displayName="Item Type" ma:hidden="true" ma:list="Docs" ma:internalName="FSObjType" ma:readOnly="true" ma:showField="FSType">
      <xsd:simpleType>
        <xsd:restriction base="dms:Lookup"/>
      </xsd:simpleType>
    </xsd:element>
    <xsd:element name="PublishingStartDate" ma:index="27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28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A987DC-C9A7-4495-B0EB-A7EB0F9343F3" elementFormDefault="qualified">
    <xsd:import namespace="http://schemas.microsoft.com/office/2006/documentManagement/types"/>
    <xsd:import namespace="http://schemas.microsoft.com/office/infopath/2007/PartnerControls"/>
    <xsd:element name="ThumbnailExists" ma:index="18" nillable="true" ma:displayName="Thumbnail Exists" ma:default="FALSE" ma:hidden="true" ma:internalName="ThumbnailExists" ma:readOnly="true">
      <xsd:simpleType>
        <xsd:restriction base="dms:Boolean"/>
      </xsd:simpleType>
    </xsd:element>
    <xsd:element name="PreviewExists" ma:index="19" nillable="true" ma:displayName="Preview Exists" ma:default="FALSE" ma:hidden="true" ma:internalName="PreviewExists" ma:readOnly="true">
      <xsd:simpleType>
        <xsd:restriction base="dms:Boolean"/>
      </xsd:simpleType>
    </xsd:element>
    <xsd:element name="ImageWidth" ma:index="20" nillable="true" ma:displayName="Width" ma:internalName="ImageWidth" ma:readOnly="true">
      <xsd:simpleType>
        <xsd:restriction base="dms:Unknown"/>
      </xsd:simpleType>
    </xsd:element>
    <xsd:element name="ImageHeight" ma:index="22" nillable="true" ma:displayName="Height" ma:internalName="ImageHeight" ma:readOnly="true">
      <xsd:simpleType>
        <xsd:restriction base="dms:Unknown"/>
      </xsd:simpleType>
    </xsd:element>
    <xsd:element name="ImageCreateDate" ma:index="25" nillable="true" ma:displayName="Date Picture Taken" ma:format="DateTime" ma:hidden="true" ma:internalName="ImageCreate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wic_System_Copyright" ma:index="26" nillable="true" ma:displayName="Copyright" ma:internalName="wic_System_Copyrigh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66638b-8533-4687-a48b-8877f492106b" elementFormDefault="qualified">
    <xsd:import namespace="http://schemas.microsoft.com/office/2006/documentManagement/types"/>
    <xsd:import namespace="http://schemas.microsoft.com/office/infopath/2007/PartnerControls"/>
    <xsd:element name="Gallery_x0020_Keywords" ma:index="29" nillable="true" ma:displayName="Gallery Keywords" ma:internalName="Gallery_x0020_Keywords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24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 ma:index="23" ma:displayName="Comments"/>
        <xsd:element name="keywords" minOccurs="0" maxOccurs="1" type="xsd:string" ma:index="14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Gallery_x0020_Keywords xmlns="b066638b-8533-4687-a48b-8877f492106b" xsi:nil="true"/>
    <ImageCreateDate xmlns="9AA987DC-C9A7-4495-B0EB-A7EB0F9343F3" xsi:nil="true"/>
    <PublishingExpirationDate xmlns="http://schemas.microsoft.com/sharepoint/v3" xsi:nil="true"/>
    <PublishingStartDate xmlns="http://schemas.microsoft.com/sharepoint/v3" xsi:nil="true"/>
    <wic_System_Copyright xmlns="http://schemas.microsoft.com/sharepoint/v3/fields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4C14A18-89E5-4E51-A111-2EDA3AAE8F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9AA987DC-C9A7-4495-B0EB-A7EB0F9343F3"/>
    <ds:schemaRef ds:uri="http://schemas.microsoft.com/sharepoint/v3/fields"/>
    <ds:schemaRef ds:uri="b066638b-8533-4687-a48b-8877f492106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90325F2-1199-4A7E-B87D-734C0A3EB286}">
  <ds:schemaRefs>
    <ds:schemaRef ds:uri="http://purl.org/dc/terms/"/>
    <ds:schemaRef ds:uri="http://schemas.microsoft.com/office/2006/documentManagement/types"/>
    <ds:schemaRef ds:uri="b066638b-8533-4687-a48b-8877f492106b"/>
    <ds:schemaRef ds:uri="http://schemas.microsoft.com/sharepoint/v3/fields"/>
    <ds:schemaRef ds:uri="http://www.w3.org/XML/1998/namespace"/>
    <ds:schemaRef ds:uri="9AA987DC-C9A7-4495-B0EB-A7EB0F9343F3"/>
    <ds:schemaRef ds:uri="http://purl.org/dc/elements/1.1/"/>
    <ds:schemaRef ds:uri="http://schemas.microsoft.com/office/infopath/2007/PartnerControls"/>
    <ds:schemaRef ds:uri="http://schemas.microsoft.com/sharepoint/v3"/>
    <ds:schemaRef ds:uri="http://purl.org/dc/dcmitype/"/>
    <ds:schemaRef ds:uri="http://schemas.openxmlformats.org/package/2006/metadata/core-properti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BEA031EA-53D5-474F-8205-0E1513F0960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8779</TotalTime>
  <Words>59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Wingdings</vt:lpstr>
      <vt:lpstr>Content Slide Master</vt:lpstr>
      <vt:lpstr>Default Design</vt:lpstr>
      <vt:lpstr>think-cell Slide</vt:lpstr>
      <vt:lpstr>1. ENVIRONMENTAL POLICY</vt:lpstr>
    </vt:vector>
  </TitlesOfParts>
  <Company>Eskom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 T</dc:creator>
  <cp:lastModifiedBy>Kebone Mogase</cp:lastModifiedBy>
  <cp:revision>139</cp:revision>
  <dcterms:created xsi:type="dcterms:W3CDTF">2020-01-06T09:48:40Z</dcterms:created>
  <dcterms:modified xsi:type="dcterms:W3CDTF">2023-10-27T10:40:22Z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0x0101009148F5A04DDD49CBA7127AADA5FB792B00AADE34325A8B49CDA8BB4DB53328F21400B0A6D8BFE48B5B4C98C9B506E18E4C4F</vt:lpwstr>
  </property>
</Properties>
</file>