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14">
  <p:sldMasterIdLst>
    <p:sldMasterId id="2147483648" r:id="rId1"/>
  </p:sldMasterIdLst>
  <p:notesMasterIdLst>
    <p:notesMasterId r:id="rId8"/>
  </p:notesMasterIdLst>
  <p:sldIdLst>
    <p:sldId id="256" r:id="rId2"/>
    <p:sldId id="257" r:id="rId3"/>
    <p:sldId id="265" r:id="rId4"/>
    <p:sldId id="263" r:id="rId5"/>
    <p:sldId id="258" r:id="rId6"/>
    <p:sldId id="262" r:id="rId7"/>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92"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48AB7D43-0D12-4A6B-A27F-57A3A65550B5}" type="datetimeFigureOut">
              <a:rPr lang="en-ZA" smtClean="0"/>
              <a:t>2024/02/26</a:t>
            </a:fld>
            <a:endParaRPr lang="en-ZA"/>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DE9E4A0-E8CC-4528-9BDD-A0825EABFD93}" type="slidenum">
              <a:rPr lang="en-ZA" smtClean="0"/>
              <a:t>‹#›</a:t>
            </a:fld>
            <a:endParaRPr lang="en-ZA"/>
          </a:p>
        </p:txBody>
      </p:sp>
    </p:spTree>
    <p:extLst>
      <p:ext uri="{BB962C8B-B14F-4D97-AF65-F5344CB8AC3E}">
        <p14:creationId xmlns:p14="http://schemas.microsoft.com/office/powerpoint/2010/main" val="58676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6DE9E4A0-E8CC-4528-9BDD-A0825EABFD93}" type="slidenum">
              <a:rPr lang="en-ZA" smtClean="0"/>
              <a:t>4</a:t>
            </a:fld>
            <a:endParaRPr lang="en-ZA"/>
          </a:p>
        </p:txBody>
      </p:sp>
    </p:spTree>
    <p:extLst>
      <p:ext uri="{BB962C8B-B14F-4D97-AF65-F5344CB8AC3E}">
        <p14:creationId xmlns:p14="http://schemas.microsoft.com/office/powerpoint/2010/main" val="25037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2/26/2024</a:t>
            </a:fld>
            <a:endParaRPr lang="en-US"/>
          </a:p>
        </p:txBody>
      </p:sp>
      <p:sp>
        <p:nvSpPr>
          <p:cNvPr id="6" name="Holder 6"/>
          <p:cNvSpPr>
            <a:spLocks noGrp="1"/>
          </p:cNvSpPr>
          <p:nvPr>
            <p:ph type="sldNum" sz="quarter" idx="7"/>
          </p:nvPr>
        </p:nvSpPr>
        <p:spPr/>
        <p:txBody>
          <a:bodyPr lIns="0" tIns="0" rIns="0" bIns="0"/>
          <a:lstStyle>
            <a:lvl1pPr>
              <a:defRPr sz="900" b="1" i="0">
                <a:solidFill>
                  <a:srgbClr val="7E7E7E"/>
                </a:solidFill>
                <a:latin typeface="Tahoma"/>
                <a:cs typeface="Tahoma"/>
              </a:defRPr>
            </a:lvl1pPr>
          </a:lstStyle>
          <a:p>
            <a:pPr marL="38100">
              <a:lnSpc>
                <a:spcPct val="100000"/>
              </a:lnSpc>
              <a:spcBef>
                <a:spcPts val="100"/>
              </a:spcBef>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chemeClr val="bg1"/>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2/26/2024</a:t>
            </a:fld>
            <a:endParaRPr lang="en-US"/>
          </a:p>
        </p:txBody>
      </p:sp>
      <p:sp>
        <p:nvSpPr>
          <p:cNvPr id="6" name="Holder 6"/>
          <p:cNvSpPr>
            <a:spLocks noGrp="1"/>
          </p:cNvSpPr>
          <p:nvPr>
            <p:ph type="sldNum" sz="quarter" idx="7"/>
          </p:nvPr>
        </p:nvSpPr>
        <p:spPr/>
        <p:txBody>
          <a:bodyPr lIns="0" tIns="0" rIns="0" bIns="0"/>
          <a:lstStyle>
            <a:lvl1pPr>
              <a:defRPr sz="900" b="1" i="0">
                <a:solidFill>
                  <a:srgbClr val="7E7E7E"/>
                </a:solidFill>
                <a:latin typeface="Tahoma"/>
                <a:cs typeface="Tahoma"/>
              </a:defRPr>
            </a:lvl1pPr>
          </a:lstStyle>
          <a:p>
            <a:pPr marL="38100">
              <a:lnSpc>
                <a:spcPct val="100000"/>
              </a:lnSpc>
              <a:spcBef>
                <a:spcPts val="100"/>
              </a:spcBef>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chemeClr val="bg1"/>
                </a:solidFill>
                <a:latin typeface="Tahoma"/>
                <a:cs typeface="Tahom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2/26/2024</a:t>
            </a:fld>
            <a:endParaRPr lang="en-US"/>
          </a:p>
        </p:txBody>
      </p:sp>
      <p:sp>
        <p:nvSpPr>
          <p:cNvPr id="7" name="Holder 7"/>
          <p:cNvSpPr>
            <a:spLocks noGrp="1"/>
          </p:cNvSpPr>
          <p:nvPr>
            <p:ph type="sldNum" sz="quarter" idx="7"/>
          </p:nvPr>
        </p:nvSpPr>
        <p:spPr/>
        <p:txBody>
          <a:bodyPr lIns="0" tIns="0" rIns="0" bIns="0"/>
          <a:lstStyle>
            <a:lvl1pPr>
              <a:defRPr sz="900" b="1" i="0">
                <a:solidFill>
                  <a:srgbClr val="7E7E7E"/>
                </a:solidFill>
                <a:latin typeface="Tahoma"/>
                <a:cs typeface="Tahoma"/>
              </a:defRPr>
            </a:lvl1pPr>
          </a:lstStyle>
          <a:p>
            <a:pPr marL="38100">
              <a:lnSpc>
                <a:spcPct val="100000"/>
              </a:lnSpc>
              <a:spcBef>
                <a:spcPts val="100"/>
              </a:spcBef>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chemeClr val="bg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2/26/2024</a:t>
            </a:fld>
            <a:endParaRPr lang="en-US"/>
          </a:p>
        </p:txBody>
      </p:sp>
      <p:sp>
        <p:nvSpPr>
          <p:cNvPr id="5" name="Holder 5"/>
          <p:cNvSpPr>
            <a:spLocks noGrp="1"/>
          </p:cNvSpPr>
          <p:nvPr>
            <p:ph type="sldNum" sz="quarter" idx="7"/>
          </p:nvPr>
        </p:nvSpPr>
        <p:spPr/>
        <p:txBody>
          <a:bodyPr lIns="0" tIns="0" rIns="0" bIns="0"/>
          <a:lstStyle>
            <a:lvl1pPr>
              <a:defRPr sz="900" b="1" i="0">
                <a:solidFill>
                  <a:srgbClr val="7E7E7E"/>
                </a:solidFill>
                <a:latin typeface="Tahoma"/>
                <a:cs typeface="Tahoma"/>
              </a:defRPr>
            </a:lvl1pPr>
          </a:lstStyle>
          <a:p>
            <a:pPr marL="38100">
              <a:lnSpc>
                <a:spcPct val="100000"/>
              </a:lnSpc>
              <a:spcBef>
                <a:spcPts val="100"/>
              </a:spcBef>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2/26/2024</a:t>
            </a:fld>
            <a:endParaRPr lang="en-US"/>
          </a:p>
        </p:txBody>
      </p:sp>
      <p:sp>
        <p:nvSpPr>
          <p:cNvPr id="4" name="Holder 4"/>
          <p:cNvSpPr>
            <a:spLocks noGrp="1"/>
          </p:cNvSpPr>
          <p:nvPr>
            <p:ph type="sldNum" sz="quarter" idx="7"/>
          </p:nvPr>
        </p:nvSpPr>
        <p:spPr/>
        <p:txBody>
          <a:bodyPr lIns="0" tIns="0" rIns="0" bIns="0"/>
          <a:lstStyle>
            <a:lvl1pPr>
              <a:defRPr sz="900" b="1" i="0">
                <a:solidFill>
                  <a:srgbClr val="7E7E7E"/>
                </a:solidFill>
                <a:latin typeface="Tahoma"/>
                <a:cs typeface="Tahoma"/>
              </a:defRPr>
            </a:lvl1pPr>
          </a:lstStyle>
          <a:p>
            <a:pPr marL="38100">
              <a:lnSpc>
                <a:spcPct val="100000"/>
              </a:lnSpc>
              <a:spcBef>
                <a:spcPts val="100"/>
              </a:spcBef>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68451" y="1121663"/>
            <a:ext cx="11055350" cy="0"/>
          </a:xfrm>
          <a:custGeom>
            <a:avLst/>
            <a:gdLst/>
            <a:ahLst/>
            <a:cxnLst/>
            <a:rect l="l" t="t" r="r" b="b"/>
            <a:pathLst>
              <a:path w="11055350">
                <a:moveTo>
                  <a:pt x="0" y="0"/>
                </a:moveTo>
                <a:lnTo>
                  <a:pt x="11054842" y="0"/>
                </a:lnTo>
              </a:path>
            </a:pathLst>
          </a:custGeom>
          <a:ln w="21336">
            <a:solidFill>
              <a:srgbClr val="8A8E91"/>
            </a:solidFill>
          </a:ln>
        </p:spPr>
        <p:txBody>
          <a:bodyPr wrap="square" lIns="0" tIns="0" rIns="0" bIns="0" rtlCol="0"/>
          <a:lstStyle/>
          <a:p>
            <a:endParaRPr/>
          </a:p>
        </p:txBody>
      </p:sp>
      <p:sp>
        <p:nvSpPr>
          <p:cNvPr id="17" name="bg object 17"/>
          <p:cNvSpPr/>
          <p:nvPr/>
        </p:nvSpPr>
        <p:spPr>
          <a:xfrm>
            <a:off x="621030" y="6137909"/>
            <a:ext cx="167640" cy="294640"/>
          </a:xfrm>
          <a:custGeom>
            <a:avLst/>
            <a:gdLst/>
            <a:ahLst/>
            <a:cxnLst/>
            <a:rect l="l" t="t" r="r" b="b"/>
            <a:pathLst>
              <a:path w="167640" h="294639">
                <a:moveTo>
                  <a:pt x="0" y="294131"/>
                </a:moveTo>
                <a:lnTo>
                  <a:pt x="167474" y="0"/>
                </a:lnTo>
              </a:path>
            </a:pathLst>
          </a:custGeom>
          <a:ln w="38100">
            <a:solidFill>
              <a:srgbClr val="E72F22"/>
            </a:solidFill>
          </a:ln>
        </p:spPr>
        <p:txBody>
          <a:bodyPr wrap="square" lIns="0" tIns="0" rIns="0" bIns="0" rtlCol="0"/>
          <a:lstStyle/>
          <a:p>
            <a:endParaRPr/>
          </a:p>
        </p:txBody>
      </p:sp>
      <p:sp>
        <p:nvSpPr>
          <p:cNvPr id="18" name="bg object 18"/>
          <p:cNvSpPr/>
          <p:nvPr/>
        </p:nvSpPr>
        <p:spPr>
          <a:xfrm>
            <a:off x="10560314" y="264332"/>
            <a:ext cx="1096463" cy="744108"/>
          </a:xfrm>
          <a:prstGeom prst="rect">
            <a:avLst/>
          </a:prstGeom>
          <a:blipFill>
            <a:blip r:embed="rId7" cstate="print"/>
            <a:stretch>
              <a:fillRect/>
            </a:stretch>
          </a:blipFill>
        </p:spPr>
        <p:txBody>
          <a:bodyPr wrap="square" lIns="0" tIns="0" rIns="0" bIns="0" rtlCol="0"/>
          <a:lstStyle/>
          <a:p>
            <a:endParaRPr/>
          </a:p>
        </p:txBody>
      </p:sp>
      <p:sp>
        <p:nvSpPr>
          <p:cNvPr id="19" name="bg object 19"/>
          <p:cNvSpPr/>
          <p:nvPr/>
        </p:nvSpPr>
        <p:spPr>
          <a:xfrm>
            <a:off x="621030" y="6137909"/>
            <a:ext cx="167640" cy="294640"/>
          </a:xfrm>
          <a:custGeom>
            <a:avLst/>
            <a:gdLst/>
            <a:ahLst/>
            <a:cxnLst/>
            <a:rect l="l" t="t" r="r" b="b"/>
            <a:pathLst>
              <a:path w="167640" h="294639">
                <a:moveTo>
                  <a:pt x="0" y="294131"/>
                </a:moveTo>
                <a:lnTo>
                  <a:pt x="167474" y="0"/>
                </a:lnTo>
              </a:path>
            </a:pathLst>
          </a:custGeom>
          <a:ln w="38100">
            <a:solidFill>
              <a:srgbClr val="E72F22"/>
            </a:solidFill>
          </a:ln>
        </p:spPr>
        <p:txBody>
          <a:bodyPr wrap="square" lIns="0" tIns="0" rIns="0" bIns="0" rtlCol="0"/>
          <a:lstStyle/>
          <a:p>
            <a:endParaRPr/>
          </a:p>
        </p:txBody>
      </p:sp>
      <p:sp>
        <p:nvSpPr>
          <p:cNvPr id="2" name="Holder 2"/>
          <p:cNvSpPr>
            <a:spLocks noGrp="1"/>
          </p:cNvSpPr>
          <p:nvPr>
            <p:ph type="title"/>
          </p:nvPr>
        </p:nvSpPr>
        <p:spPr>
          <a:xfrm>
            <a:off x="1590294" y="3164839"/>
            <a:ext cx="9011411" cy="589279"/>
          </a:xfrm>
          <a:prstGeom prst="rect">
            <a:avLst/>
          </a:prstGeom>
        </p:spPr>
        <p:txBody>
          <a:bodyPr wrap="square" lIns="0" tIns="0" rIns="0" bIns="0">
            <a:spAutoFit/>
          </a:bodyPr>
          <a:lstStyle>
            <a:lvl1pPr>
              <a:defRPr sz="3700" b="1" i="0">
                <a:solidFill>
                  <a:schemeClr val="bg1"/>
                </a:solidFill>
                <a:latin typeface="Tahoma"/>
                <a:cs typeface="Tahoma"/>
              </a:defRPr>
            </a:lvl1pPr>
          </a:lstStyle>
          <a:p>
            <a:endParaRPr/>
          </a:p>
        </p:txBody>
      </p:sp>
      <p:sp>
        <p:nvSpPr>
          <p:cNvPr id="3" name="Holder 3"/>
          <p:cNvSpPr>
            <a:spLocks noGrp="1"/>
          </p:cNvSpPr>
          <p:nvPr>
            <p:ph type="body" idx="1"/>
          </p:nvPr>
        </p:nvSpPr>
        <p:spPr>
          <a:xfrm>
            <a:off x="551307" y="1382648"/>
            <a:ext cx="11089385" cy="3470910"/>
          </a:xfrm>
          <a:prstGeom prst="rect">
            <a:avLst/>
          </a:prstGeom>
        </p:spPr>
        <p:txBody>
          <a:bodyPr wrap="square" lIns="0" tIns="0" rIns="0" bIns="0">
            <a:spAutoFit/>
          </a:bodyPr>
          <a:lstStyle>
            <a:lvl1pPr>
              <a:defRPr sz="1800" b="0" i="0">
                <a:solidFill>
                  <a:schemeClr val="tx1"/>
                </a:solidFill>
                <a:latin typeface="Tahoma"/>
                <a:cs typeface="Tahom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2/26/2024</a:t>
            </a:fld>
            <a:endParaRPr lang="en-US"/>
          </a:p>
        </p:txBody>
      </p:sp>
      <p:sp>
        <p:nvSpPr>
          <p:cNvPr id="6" name="Holder 6"/>
          <p:cNvSpPr>
            <a:spLocks noGrp="1"/>
          </p:cNvSpPr>
          <p:nvPr>
            <p:ph type="sldNum" sz="quarter" idx="7"/>
          </p:nvPr>
        </p:nvSpPr>
        <p:spPr>
          <a:xfrm>
            <a:off x="853744" y="6312148"/>
            <a:ext cx="149225" cy="163829"/>
          </a:xfrm>
          <a:prstGeom prst="rect">
            <a:avLst/>
          </a:prstGeom>
        </p:spPr>
        <p:txBody>
          <a:bodyPr wrap="square" lIns="0" tIns="0" rIns="0" bIns="0">
            <a:spAutoFit/>
          </a:bodyPr>
          <a:lstStyle>
            <a:lvl1pPr>
              <a:defRPr sz="900" b="1" i="0">
                <a:solidFill>
                  <a:srgbClr val="7E7E7E"/>
                </a:solidFill>
                <a:latin typeface="Tahoma"/>
                <a:cs typeface="Tahoma"/>
              </a:defRPr>
            </a:lvl1pPr>
          </a:lstStyle>
          <a:p>
            <a:pPr marL="38100">
              <a:lnSpc>
                <a:spcPct val="100000"/>
              </a:lnSpc>
              <a:spcBef>
                <a:spcPts val="100"/>
              </a:spcBef>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91844" y="6324848"/>
            <a:ext cx="73025" cy="138430"/>
          </a:xfrm>
          <a:prstGeom prst="rect">
            <a:avLst/>
          </a:prstGeom>
        </p:spPr>
        <p:txBody>
          <a:bodyPr vert="horz" wrap="square" lIns="0" tIns="0" rIns="0" bIns="0" rtlCol="0">
            <a:spAutoFit/>
          </a:bodyPr>
          <a:lstStyle/>
          <a:p>
            <a:pPr>
              <a:lnSpc>
                <a:spcPct val="100000"/>
              </a:lnSpc>
            </a:pPr>
            <a:r>
              <a:rPr sz="900" b="1" dirty="0">
                <a:solidFill>
                  <a:srgbClr val="7E7E7E"/>
                </a:solidFill>
                <a:latin typeface="Tahoma"/>
                <a:cs typeface="Tahoma"/>
              </a:rPr>
              <a:t>1</a:t>
            </a:r>
            <a:endParaRPr sz="900">
              <a:latin typeface="Tahoma"/>
              <a:cs typeface="Tahoma"/>
            </a:endParaRPr>
          </a:p>
        </p:txBody>
      </p:sp>
      <p:sp>
        <p:nvSpPr>
          <p:cNvPr id="3" name="object 3"/>
          <p:cNvSpPr/>
          <p:nvPr/>
        </p:nvSpPr>
        <p:spPr>
          <a:xfrm>
            <a:off x="568451" y="1121663"/>
            <a:ext cx="11055350" cy="0"/>
          </a:xfrm>
          <a:custGeom>
            <a:avLst/>
            <a:gdLst/>
            <a:ahLst/>
            <a:cxnLst/>
            <a:rect l="l" t="t" r="r" b="b"/>
            <a:pathLst>
              <a:path w="11055350">
                <a:moveTo>
                  <a:pt x="0" y="0"/>
                </a:moveTo>
                <a:lnTo>
                  <a:pt x="11054842" y="0"/>
                </a:lnTo>
              </a:path>
            </a:pathLst>
          </a:custGeom>
          <a:ln w="21336">
            <a:solidFill>
              <a:srgbClr val="8A8E91"/>
            </a:solidFill>
          </a:ln>
        </p:spPr>
        <p:txBody>
          <a:bodyPr wrap="square" lIns="0" tIns="0" rIns="0" bIns="0" rtlCol="0"/>
          <a:lstStyle/>
          <a:p>
            <a:endParaRPr/>
          </a:p>
        </p:txBody>
      </p:sp>
      <p:sp>
        <p:nvSpPr>
          <p:cNvPr id="4" name="object 4"/>
          <p:cNvSpPr/>
          <p:nvPr/>
        </p:nvSpPr>
        <p:spPr>
          <a:xfrm>
            <a:off x="621030" y="6137909"/>
            <a:ext cx="167640" cy="294640"/>
          </a:xfrm>
          <a:custGeom>
            <a:avLst/>
            <a:gdLst/>
            <a:ahLst/>
            <a:cxnLst/>
            <a:rect l="l" t="t" r="r" b="b"/>
            <a:pathLst>
              <a:path w="167640" h="294639">
                <a:moveTo>
                  <a:pt x="0" y="294131"/>
                </a:moveTo>
                <a:lnTo>
                  <a:pt x="167474" y="0"/>
                </a:lnTo>
              </a:path>
            </a:pathLst>
          </a:custGeom>
          <a:ln w="38100">
            <a:solidFill>
              <a:srgbClr val="E72F22"/>
            </a:solidFill>
          </a:ln>
        </p:spPr>
        <p:txBody>
          <a:bodyPr wrap="square" lIns="0" tIns="0" rIns="0" bIns="0" rtlCol="0"/>
          <a:lstStyle/>
          <a:p>
            <a:endParaRPr/>
          </a:p>
        </p:txBody>
      </p:sp>
      <p:grpSp>
        <p:nvGrpSpPr>
          <p:cNvPr id="5" name="object 5"/>
          <p:cNvGrpSpPr/>
          <p:nvPr/>
        </p:nvGrpSpPr>
        <p:grpSpPr>
          <a:xfrm>
            <a:off x="0" y="0"/>
            <a:ext cx="12192000" cy="6858000"/>
            <a:chOff x="0" y="0"/>
            <a:chExt cx="12192000" cy="6858000"/>
          </a:xfrm>
        </p:grpSpPr>
        <p:sp>
          <p:nvSpPr>
            <p:cNvPr id="6" name="object 6"/>
            <p:cNvSpPr/>
            <p:nvPr/>
          </p:nvSpPr>
          <p:spPr>
            <a:xfrm>
              <a:off x="10560314" y="264332"/>
              <a:ext cx="1096463" cy="744108"/>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0" y="0"/>
              <a:ext cx="12192000" cy="6857998"/>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636269" y="3931158"/>
              <a:ext cx="848994" cy="1469390"/>
            </a:xfrm>
            <a:custGeom>
              <a:avLst/>
              <a:gdLst/>
              <a:ahLst/>
              <a:cxnLst/>
              <a:rect l="l" t="t" r="r" b="b"/>
              <a:pathLst>
                <a:path w="848994" h="1469389">
                  <a:moveTo>
                    <a:pt x="0" y="1469136"/>
                  </a:moveTo>
                  <a:lnTo>
                    <a:pt x="848741" y="0"/>
                  </a:lnTo>
                </a:path>
              </a:pathLst>
            </a:custGeom>
            <a:ln w="38099">
              <a:solidFill>
                <a:srgbClr val="E72F22"/>
              </a:solidFill>
            </a:ln>
          </p:spPr>
          <p:txBody>
            <a:bodyPr wrap="square" lIns="0" tIns="0" rIns="0" bIns="0" rtlCol="0"/>
            <a:lstStyle/>
            <a:p>
              <a:endParaRPr/>
            </a:p>
          </p:txBody>
        </p:sp>
        <p:sp>
          <p:nvSpPr>
            <p:cNvPr id="9" name="object 9"/>
            <p:cNvSpPr/>
            <p:nvPr/>
          </p:nvSpPr>
          <p:spPr>
            <a:xfrm>
              <a:off x="8985504" y="1513332"/>
              <a:ext cx="121920" cy="92963"/>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9154668" y="1514855"/>
              <a:ext cx="977265" cy="90170"/>
            </a:xfrm>
            <a:custGeom>
              <a:avLst/>
              <a:gdLst/>
              <a:ahLst/>
              <a:cxnLst/>
              <a:rect l="l" t="t" r="r" b="b"/>
              <a:pathLst>
                <a:path w="977265" h="90169">
                  <a:moveTo>
                    <a:pt x="15532" y="28803"/>
                  </a:moveTo>
                  <a:lnTo>
                    <a:pt x="2413" y="28803"/>
                  </a:lnTo>
                  <a:lnTo>
                    <a:pt x="2413" y="89662"/>
                  </a:lnTo>
                  <a:lnTo>
                    <a:pt x="15532" y="89662"/>
                  </a:lnTo>
                  <a:lnTo>
                    <a:pt x="15532" y="28803"/>
                  </a:lnTo>
                  <a:close/>
                </a:path>
                <a:path w="977265" h="90169">
                  <a:moveTo>
                    <a:pt x="18161" y="3810"/>
                  </a:moveTo>
                  <a:lnTo>
                    <a:pt x="14097" y="0"/>
                  </a:lnTo>
                  <a:lnTo>
                    <a:pt x="4064" y="0"/>
                  </a:lnTo>
                  <a:lnTo>
                    <a:pt x="0" y="3810"/>
                  </a:lnTo>
                  <a:lnTo>
                    <a:pt x="0" y="13208"/>
                  </a:lnTo>
                  <a:lnTo>
                    <a:pt x="4064" y="17018"/>
                  </a:lnTo>
                  <a:lnTo>
                    <a:pt x="14097" y="17018"/>
                  </a:lnTo>
                  <a:lnTo>
                    <a:pt x="18161" y="13208"/>
                  </a:lnTo>
                  <a:lnTo>
                    <a:pt x="18161" y="3810"/>
                  </a:lnTo>
                  <a:close/>
                </a:path>
                <a:path w="977265" h="90169">
                  <a:moveTo>
                    <a:pt x="225844" y="28803"/>
                  </a:moveTo>
                  <a:lnTo>
                    <a:pt x="212725" y="28803"/>
                  </a:lnTo>
                  <a:lnTo>
                    <a:pt x="212725" y="89662"/>
                  </a:lnTo>
                  <a:lnTo>
                    <a:pt x="225844" y="89662"/>
                  </a:lnTo>
                  <a:lnTo>
                    <a:pt x="225844" y="28803"/>
                  </a:lnTo>
                  <a:close/>
                </a:path>
                <a:path w="977265" h="90169">
                  <a:moveTo>
                    <a:pt x="228473" y="3810"/>
                  </a:moveTo>
                  <a:lnTo>
                    <a:pt x="224536" y="0"/>
                  </a:lnTo>
                  <a:lnTo>
                    <a:pt x="214376" y="0"/>
                  </a:lnTo>
                  <a:lnTo>
                    <a:pt x="210312" y="3810"/>
                  </a:lnTo>
                  <a:lnTo>
                    <a:pt x="210312" y="13208"/>
                  </a:lnTo>
                  <a:lnTo>
                    <a:pt x="214376" y="17018"/>
                  </a:lnTo>
                  <a:lnTo>
                    <a:pt x="224536" y="17018"/>
                  </a:lnTo>
                  <a:lnTo>
                    <a:pt x="228473" y="13208"/>
                  </a:lnTo>
                  <a:lnTo>
                    <a:pt x="228473" y="3810"/>
                  </a:lnTo>
                  <a:close/>
                </a:path>
                <a:path w="977265" h="90169">
                  <a:moveTo>
                    <a:pt x="974305" y="28803"/>
                  </a:moveTo>
                  <a:lnTo>
                    <a:pt x="962279" y="28803"/>
                  </a:lnTo>
                  <a:lnTo>
                    <a:pt x="962279" y="89662"/>
                  </a:lnTo>
                  <a:lnTo>
                    <a:pt x="974305" y="89662"/>
                  </a:lnTo>
                  <a:lnTo>
                    <a:pt x="974305" y="28803"/>
                  </a:lnTo>
                  <a:close/>
                </a:path>
                <a:path w="977265" h="90169">
                  <a:moveTo>
                    <a:pt x="976757" y="3810"/>
                  </a:moveTo>
                  <a:lnTo>
                    <a:pt x="973074" y="0"/>
                  </a:lnTo>
                  <a:lnTo>
                    <a:pt x="963803" y="0"/>
                  </a:lnTo>
                  <a:lnTo>
                    <a:pt x="960120" y="3810"/>
                  </a:lnTo>
                  <a:lnTo>
                    <a:pt x="960120" y="13208"/>
                  </a:lnTo>
                  <a:lnTo>
                    <a:pt x="963803" y="17018"/>
                  </a:lnTo>
                  <a:lnTo>
                    <a:pt x="973074" y="17018"/>
                  </a:lnTo>
                  <a:lnTo>
                    <a:pt x="976757" y="13208"/>
                  </a:lnTo>
                  <a:lnTo>
                    <a:pt x="976757" y="3810"/>
                  </a:lnTo>
                  <a:close/>
                </a:path>
              </a:pathLst>
            </a:custGeom>
            <a:solidFill>
              <a:srgbClr val="FFFFFF"/>
            </a:solidFill>
          </p:spPr>
          <p:txBody>
            <a:bodyPr wrap="square" lIns="0" tIns="0" rIns="0" bIns="0" rtlCol="0"/>
            <a:lstStyle/>
            <a:p>
              <a:endParaRPr/>
            </a:p>
          </p:txBody>
        </p:sp>
        <p:sp>
          <p:nvSpPr>
            <p:cNvPr id="11" name="object 11"/>
            <p:cNvSpPr/>
            <p:nvPr/>
          </p:nvSpPr>
          <p:spPr>
            <a:xfrm>
              <a:off x="9183623" y="1542288"/>
              <a:ext cx="117348" cy="64008"/>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9317736" y="1542287"/>
              <a:ext cx="34925" cy="62865"/>
            </a:xfrm>
            <a:custGeom>
              <a:avLst/>
              <a:gdLst/>
              <a:ahLst/>
              <a:cxnLst/>
              <a:rect l="l" t="t" r="r" b="b"/>
              <a:pathLst>
                <a:path w="34925" h="62865">
                  <a:moveTo>
                    <a:pt x="34925" y="1016"/>
                  </a:moveTo>
                  <a:lnTo>
                    <a:pt x="32258" y="381"/>
                  </a:lnTo>
                  <a:lnTo>
                    <a:pt x="28702" y="0"/>
                  </a:lnTo>
                  <a:lnTo>
                    <a:pt x="21717" y="254"/>
                  </a:lnTo>
                  <a:lnTo>
                    <a:pt x="17526" y="1270"/>
                  </a:lnTo>
                  <a:lnTo>
                    <a:pt x="13335" y="2794"/>
                  </a:lnTo>
                  <a:lnTo>
                    <a:pt x="9398" y="4953"/>
                  </a:lnTo>
                  <a:lnTo>
                    <a:pt x="8255" y="1524"/>
                  </a:lnTo>
                  <a:lnTo>
                    <a:pt x="0" y="1524"/>
                  </a:lnTo>
                  <a:lnTo>
                    <a:pt x="0" y="62484"/>
                  </a:lnTo>
                  <a:lnTo>
                    <a:pt x="12319" y="62484"/>
                  </a:lnTo>
                  <a:lnTo>
                    <a:pt x="12319" y="14478"/>
                  </a:lnTo>
                  <a:lnTo>
                    <a:pt x="15748" y="12954"/>
                  </a:lnTo>
                  <a:lnTo>
                    <a:pt x="19812" y="11557"/>
                  </a:lnTo>
                  <a:lnTo>
                    <a:pt x="28448" y="11557"/>
                  </a:lnTo>
                  <a:lnTo>
                    <a:pt x="31877" y="12319"/>
                  </a:lnTo>
                  <a:lnTo>
                    <a:pt x="34925" y="13335"/>
                  </a:lnTo>
                  <a:lnTo>
                    <a:pt x="34925" y="11557"/>
                  </a:lnTo>
                  <a:lnTo>
                    <a:pt x="34925" y="4953"/>
                  </a:lnTo>
                  <a:lnTo>
                    <a:pt x="34925" y="1016"/>
                  </a:lnTo>
                  <a:close/>
                </a:path>
              </a:pathLst>
            </a:custGeom>
            <a:solidFill>
              <a:srgbClr val="FFFFFF"/>
            </a:solidFill>
          </p:spPr>
          <p:txBody>
            <a:bodyPr wrap="square" lIns="0" tIns="0" rIns="0" bIns="0" rtlCol="0"/>
            <a:lstStyle/>
            <a:p>
              <a:endParaRPr/>
            </a:p>
          </p:txBody>
        </p:sp>
        <p:sp>
          <p:nvSpPr>
            <p:cNvPr id="13" name="object 13"/>
            <p:cNvSpPr/>
            <p:nvPr/>
          </p:nvSpPr>
          <p:spPr>
            <a:xfrm>
              <a:off x="9400031" y="1542288"/>
              <a:ext cx="121920" cy="94487"/>
            </a:xfrm>
            <a:prstGeom prst="rect">
              <a:avLst/>
            </a:prstGeom>
            <a:blipFill>
              <a:blip r:embed="rId6" cstate="print"/>
              <a:stretch>
                <a:fillRect/>
              </a:stretch>
            </a:blipFill>
          </p:spPr>
          <p:txBody>
            <a:bodyPr wrap="square" lIns="0" tIns="0" rIns="0" bIns="0" rtlCol="0"/>
            <a:lstStyle/>
            <a:p>
              <a:endParaRPr/>
            </a:p>
          </p:txBody>
        </p:sp>
        <p:sp>
          <p:nvSpPr>
            <p:cNvPr id="14" name="object 14"/>
            <p:cNvSpPr/>
            <p:nvPr/>
          </p:nvSpPr>
          <p:spPr>
            <a:xfrm>
              <a:off x="9608819" y="1514855"/>
              <a:ext cx="132460" cy="91440"/>
            </a:xfrm>
            <a:prstGeom prst="rect">
              <a:avLst/>
            </a:prstGeom>
            <a:blipFill>
              <a:blip r:embed="rId7" cstate="print"/>
              <a:stretch>
                <a:fillRect/>
              </a:stretch>
            </a:blipFill>
          </p:spPr>
          <p:txBody>
            <a:bodyPr wrap="square" lIns="0" tIns="0" rIns="0" bIns="0" rtlCol="0"/>
            <a:lstStyle/>
            <a:p>
              <a:endParaRPr/>
            </a:p>
          </p:txBody>
        </p:sp>
        <p:sp>
          <p:nvSpPr>
            <p:cNvPr id="15" name="object 15"/>
            <p:cNvSpPr/>
            <p:nvPr/>
          </p:nvSpPr>
          <p:spPr>
            <a:xfrm>
              <a:off x="9618598" y="1542288"/>
              <a:ext cx="26670" cy="5080"/>
            </a:xfrm>
            <a:custGeom>
              <a:avLst/>
              <a:gdLst/>
              <a:ahLst/>
              <a:cxnLst/>
              <a:rect l="l" t="t" r="r" b="b"/>
              <a:pathLst>
                <a:path w="26670" h="5080">
                  <a:moveTo>
                    <a:pt x="20193" y="0"/>
                  </a:moveTo>
                  <a:lnTo>
                    <a:pt x="12953" y="253"/>
                  </a:lnTo>
                  <a:lnTo>
                    <a:pt x="8508" y="1270"/>
                  </a:lnTo>
                  <a:lnTo>
                    <a:pt x="4191" y="2794"/>
                  </a:lnTo>
                  <a:lnTo>
                    <a:pt x="0" y="4952"/>
                  </a:lnTo>
                  <a:lnTo>
                    <a:pt x="26670" y="4952"/>
                  </a:lnTo>
                  <a:lnTo>
                    <a:pt x="26670" y="1015"/>
                  </a:lnTo>
                  <a:lnTo>
                    <a:pt x="23875" y="381"/>
                  </a:lnTo>
                  <a:lnTo>
                    <a:pt x="20193" y="0"/>
                  </a:lnTo>
                  <a:close/>
                </a:path>
              </a:pathLst>
            </a:custGeom>
            <a:solidFill>
              <a:srgbClr val="FFFFFF"/>
            </a:solidFill>
          </p:spPr>
          <p:txBody>
            <a:bodyPr wrap="square" lIns="0" tIns="0" rIns="0" bIns="0" rtlCol="0"/>
            <a:lstStyle/>
            <a:p>
              <a:endParaRPr/>
            </a:p>
          </p:txBody>
        </p:sp>
        <p:sp>
          <p:nvSpPr>
            <p:cNvPr id="16" name="object 16"/>
            <p:cNvSpPr/>
            <p:nvPr/>
          </p:nvSpPr>
          <p:spPr>
            <a:xfrm>
              <a:off x="9753600" y="1513332"/>
              <a:ext cx="121920" cy="123443"/>
            </a:xfrm>
            <a:prstGeom prst="rect">
              <a:avLst/>
            </a:prstGeom>
            <a:blipFill>
              <a:blip r:embed="rId8" cstate="print"/>
              <a:stretch>
                <a:fillRect/>
              </a:stretch>
            </a:blipFill>
          </p:spPr>
          <p:txBody>
            <a:bodyPr wrap="square" lIns="0" tIns="0" rIns="0" bIns="0" rtlCol="0"/>
            <a:lstStyle/>
            <a:p>
              <a:endParaRPr/>
            </a:p>
          </p:txBody>
        </p:sp>
        <p:sp>
          <p:nvSpPr>
            <p:cNvPr id="17" name="object 17"/>
            <p:cNvSpPr/>
            <p:nvPr/>
          </p:nvSpPr>
          <p:spPr>
            <a:xfrm>
              <a:off x="9966959" y="1542288"/>
              <a:ext cx="99059" cy="64008"/>
            </a:xfrm>
            <a:prstGeom prst="rect">
              <a:avLst/>
            </a:prstGeom>
            <a:blipFill>
              <a:blip r:embed="rId9" cstate="print"/>
              <a:stretch>
                <a:fillRect/>
              </a:stretch>
            </a:blipFill>
          </p:spPr>
          <p:txBody>
            <a:bodyPr wrap="square" lIns="0" tIns="0" rIns="0" bIns="0" rtlCol="0"/>
            <a:lstStyle/>
            <a:p>
              <a:endParaRPr/>
            </a:p>
          </p:txBody>
        </p:sp>
        <p:sp>
          <p:nvSpPr>
            <p:cNvPr id="18" name="object 18"/>
            <p:cNvSpPr/>
            <p:nvPr/>
          </p:nvSpPr>
          <p:spPr>
            <a:xfrm>
              <a:off x="10148316" y="1513332"/>
              <a:ext cx="118872" cy="92963"/>
            </a:xfrm>
            <a:prstGeom prst="rect">
              <a:avLst/>
            </a:prstGeom>
            <a:blipFill>
              <a:blip r:embed="rId10" cstate="print"/>
              <a:stretch>
                <a:fillRect/>
              </a:stretch>
            </a:blipFill>
          </p:spPr>
          <p:txBody>
            <a:bodyPr wrap="square" lIns="0" tIns="0" rIns="0" bIns="0" rtlCol="0"/>
            <a:lstStyle/>
            <a:p>
              <a:endParaRPr/>
            </a:p>
          </p:txBody>
        </p:sp>
        <p:sp>
          <p:nvSpPr>
            <p:cNvPr id="19" name="object 19"/>
            <p:cNvSpPr/>
            <p:nvPr/>
          </p:nvSpPr>
          <p:spPr>
            <a:xfrm>
              <a:off x="10311383" y="1543811"/>
              <a:ext cx="57911" cy="91439"/>
            </a:xfrm>
            <a:prstGeom prst="rect">
              <a:avLst/>
            </a:prstGeom>
            <a:blipFill>
              <a:blip r:embed="rId11" cstate="print"/>
              <a:stretch>
                <a:fillRect/>
              </a:stretch>
            </a:blipFill>
          </p:spPr>
          <p:txBody>
            <a:bodyPr wrap="square" lIns="0" tIns="0" rIns="0" bIns="0" rtlCol="0"/>
            <a:lstStyle/>
            <a:p>
              <a:endParaRPr/>
            </a:p>
          </p:txBody>
        </p:sp>
        <p:sp>
          <p:nvSpPr>
            <p:cNvPr id="20" name="object 20"/>
            <p:cNvSpPr/>
            <p:nvPr/>
          </p:nvSpPr>
          <p:spPr>
            <a:xfrm>
              <a:off x="9131045" y="1514094"/>
              <a:ext cx="1160145" cy="91440"/>
            </a:xfrm>
            <a:custGeom>
              <a:avLst/>
              <a:gdLst/>
              <a:ahLst/>
              <a:cxnLst/>
              <a:rect l="l" t="t" r="r" b="b"/>
              <a:pathLst>
                <a:path w="1160145" h="91440">
                  <a:moveTo>
                    <a:pt x="0" y="0"/>
                  </a:moveTo>
                  <a:lnTo>
                    <a:pt x="0" y="91312"/>
                  </a:lnTo>
                </a:path>
                <a:path w="1160145" h="91440">
                  <a:moveTo>
                    <a:pt x="958596" y="0"/>
                  </a:moveTo>
                  <a:lnTo>
                    <a:pt x="958596" y="91312"/>
                  </a:lnTo>
                </a:path>
                <a:path w="1160145" h="91440">
                  <a:moveTo>
                    <a:pt x="1159763" y="0"/>
                  </a:moveTo>
                  <a:lnTo>
                    <a:pt x="1159763" y="91312"/>
                  </a:lnTo>
                </a:path>
              </a:pathLst>
            </a:custGeom>
            <a:ln w="19812">
              <a:solidFill>
                <a:srgbClr val="FFFFFF"/>
              </a:solidFill>
            </a:ln>
          </p:spPr>
          <p:txBody>
            <a:bodyPr wrap="square" lIns="0" tIns="0" rIns="0" bIns="0" rtlCol="0"/>
            <a:lstStyle/>
            <a:p>
              <a:endParaRPr/>
            </a:p>
          </p:txBody>
        </p:sp>
        <p:sp>
          <p:nvSpPr>
            <p:cNvPr id="21" name="object 21"/>
            <p:cNvSpPr/>
            <p:nvPr/>
          </p:nvSpPr>
          <p:spPr>
            <a:xfrm>
              <a:off x="9564624" y="1511807"/>
              <a:ext cx="360045" cy="94615"/>
            </a:xfrm>
            <a:custGeom>
              <a:avLst/>
              <a:gdLst/>
              <a:ahLst/>
              <a:cxnLst/>
              <a:rect l="l" t="t" r="r" b="b"/>
              <a:pathLst>
                <a:path w="360045" h="94615">
                  <a:moveTo>
                    <a:pt x="32004" y="32004"/>
                  </a:moveTo>
                  <a:lnTo>
                    <a:pt x="12954" y="32004"/>
                  </a:lnTo>
                  <a:lnTo>
                    <a:pt x="12954" y="13208"/>
                  </a:lnTo>
                  <a:lnTo>
                    <a:pt x="16510" y="11811"/>
                  </a:lnTo>
                  <a:lnTo>
                    <a:pt x="24638" y="11811"/>
                  </a:lnTo>
                  <a:lnTo>
                    <a:pt x="29210" y="12192"/>
                  </a:lnTo>
                  <a:lnTo>
                    <a:pt x="29210" y="11811"/>
                  </a:lnTo>
                  <a:lnTo>
                    <a:pt x="29210" y="762"/>
                  </a:lnTo>
                  <a:lnTo>
                    <a:pt x="26035" y="0"/>
                  </a:lnTo>
                  <a:lnTo>
                    <a:pt x="21209" y="0"/>
                  </a:lnTo>
                  <a:lnTo>
                    <a:pt x="13462" y="1016"/>
                  </a:lnTo>
                  <a:lnTo>
                    <a:pt x="6604" y="4064"/>
                  </a:lnTo>
                  <a:lnTo>
                    <a:pt x="1778" y="9525"/>
                  </a:lnTo>
                  <a:lnTo>
                    <a:pt x="0" y="17272"/>
                  </a:lnTo>
                  <a:lnTo>
                    <a:pt x="0" y="92837"/>
                  </a:lnTo>
                  <a:lnTo>
                    <a:pt x="12954" y="92837"/>
                  </a:lnTo>
                  <a:lnTo>
                    <a:pt x="12954" y="42926"/>
                  </a:lnTo>
                  <a:lnTo>
                    <a:pt x="32004" y="42926"/>
                  </a:lnTo>
                  <a:lnTo>
                    <a:pt x="32004" y="32004"/>
                  </a:lnTo>
                  <a:close/>
                </a:path>
                <a:path w="360045" h="94615">
                  <a:moveTo>
                    <a:pt x="359537" y="31115"/>
                  </a:moveTo>
                  <a:lnTo>
                    <a:pt x="340614" y="31115"/>
                  </a:lnTo>
                  <a:lnTo>
                    <a:pt x="340614" y="12192"/>
                  </a:lnTo>
                  <a:lnTo>
                    <a:pt x="327660" y="15621"/>
                  </a:lnTo>
                  <a:lnTo>
                    <a:pt x="327660" y="77089"/>
                  </a:lnTo>
                  <a:lnTo>
                    <a:pt x="329438" y="84836"/>
                  </a:lnTo>
                  <a:lnTo>
                    <a:pt x="334264" y="90170"/>
                  </a:lnTo>
                  <a:lnTo>
                    <a:pt x="341122" y="93345"/>
                  </a:lnTo>
                  <a:lnTo>
                    <a:pt x="348869" y="94234"/>
                  </a:lnTo>
                  <a:lnTo>
                    <a:pt x="353695" y="94234"/>
                  </a:lnTo>
                  <a:lnTo>
                    <a:pt x="356870" y="93599"/>
                  </a:lnTo>
                  <a:lnTo>
                    <a:pt x="356870" y="82550"/>
                  </a:lnTo>
                  <a:lnTo>
                    <a:pt x="356870" y="82042"/>
                  </a:lnTo>
                  <a:lnTo>
                    <a:pt x="355473" y="82296"/>
                  </a:lnTo>
                  <a:lnTo>
                    <a:pt x="352298" y="82550"/>
                  </a:lnTo>
                  <a:lnTo>
                    <a:pt x="344170" y="82550"/>
                  </a:lnTo>
                  <a:lnTo>
                    <a:pt x="340614" y="81153"/>
                  </a:lnTo>
                  <a:lnTo>
                    <a:pt x="340614" y="41910"/>
                  </a:lnTo>
                  <a:lnTo>
                    <a:pt x="359537" y="41910"/>
                  </a:lnTo>
                  <a:lnTo>
                    <a:pt x="359537" y="31115"/>
                  </a:lnTo>
                  <a:close/>
                </a:path>
              </a:pathLst>
            </a:custGeom>
            <a:solidFill>
              <a:srgbClr val="FFFFFF"/>
            </a:solidFill>
          </p:spPr>
          <p:txBody>
            <a:bodyPr wrap="square" lIns="0" tIns="0" rIns="0" bIns="0" rtlCol="0"/>
            <a:lstStyle/>
            <a:p>
              <a:endParaRPr/>
            </a:p>
          </p:txBody>
        </p:sp>
        <p:sp>
          <p:nvSpPr>
            <p:cNvPr id="22" name="object 22"/>
            <p:cNvSpPr/>
            <p:nvPr/>
          </p:nvSpPr>
          <p:spPr>
            <a:xfrm>
              <a:off x="10366247" y="810768"/>
              <a:ext cx="372110" cy="213360"/>
            </a:xfrm>
            <a:custGeom>
              <a:avLst/>
              <a:gdLst/>
              <a:ahLst/>
              <a:cxnLst/>
              <a:rect l="l" t="t" r="r" b="b"/>
              <a:pathLst>
                <a:path w="372109" h="213359">
                  <a:moveTo>
                    <a:pt x="371601" y="0"/>
                  </a:moveTo>
                  <a:lnTo>
                    <a:pt x="0" y="0"/>
                  </a:lnTo>
                  <a:lnTo>
                    <a:pt x="123825" y="212979"/>
                  </a:lnTo>
                  <a:lnTo>
                    <a:pt x="247650" y="212979"/>
                  </a:lnTo>
                  <a:lnTo>
                    <a:pt x="371601" y="0"/>
                  </a:lnTo>
                  <a:close/>
                </a:path>
              </a:pathLst>
            </a:custGeom>
            <a:solidFill>
              <a:srgbClr val="85BC3D"/>
            </a:solidFill>
          </p:spPr>
          <p:txBody>
            <a:bodyPr wrap="square" lIns="0" tIns="0" rIns="0" bIns="0" rtlCol="0"/>
            <a:lstStyle/>
            <a:p>
              <a:endParaRPr/>
            </a:p>
          </p:txBody>
        </p:sp>
        <p:sp>
          <p:nvSpPr>
            <p:cNvPr id="23" name="object 23"/>
            <p:cNvSpPr/>
            <p:nvPr/>
          </p:nvSpPr>
          <p:spPr>
            <a:xfrm>
              <a:off x="10596372" y="473709"/>
              <a:ext cx="1038860" cy="948055"/>
            </a:xfrm>
            <a:custGeom>
              <a:avLst/>
              <a:gdLst/>
              <a:ahLst/>
              <a:cxnLst/>
              <a:rect l="l" t="t" r="r" b="b"/>
              <a:pathLst>
                <a:path w="1038859" h="948055">
                  <a:moveTo>
                    <a:pt x="327787" y="122047"/>
                  </a:moveTo>
                  <a:lnTo>
                    <a:pt x="300228" y="74549"/>
                  </a:lnTo>
                  <a:lnTo>
                    <a:pt x="296926" y="68834"/>
                  </a:lnTo>
                  <a:lnTo>
                    <a:pt x="303403" y="63500"/>
                  </a:lnTo>
                  <a:lnTo>
                    <a:pt x="308229" y="56769"/>
                  </a:lnTo>
                  <a:lnTo>
                    <a:pt x="311404" y="48895"/>
                  </a:lnTo>
                  <a:lnTo>
                    <a:pt x="311531" y="47879"/>
                  </a:lnTo>
                  <a:lnTo>
                    <a:pt x="312547" y="40132"/>
                  </a:lnTo>
                  <a:lnTo>
                    <a:pt x="312420" y="34544"/>
                  </a:lnTo>
                  <a:lnTo>
                    <a:pt x="310896" y="26924"/>
                  </a:lnTo>
                  <a:lnTo>
                    <a:pt x="309753" y="21209"/>
                  </a:lnTo>
                  <a:lnTo>
                    <a:pt x="302387" y="10287"/>
                  </a:lnTo>
                  <a:lnTo>
                    <a:pt x="291465" y="2921"/>
                  </a:lnTo>
                  <a:lnTo>
                    <a:pt x="282067" y="1041"/>
                  </a:lnTo>
                  <a:lnTo>
                    <a:pt x="282067" y="44450"/>
                  </a:lnTo>
                  <a:lnTo>
                    <a:pt x="278511" y="47879"/>
                  </a:lnTo>
                  <a:lnTo>
                    <a:pt x="236093" y="47879"/>
                  </a:lnTo>
                  <a:lnTo>
                    <a:pt x="236093" y="26924"/>
                  </a:lnTo>
                  <a:lnTo>
                    <a:pt x="278511" y="26924"/>
                  </a:lnTo>
                  <a:lnTo>
                    <a:pt x="281940" y="30353"/>
                  </a:lnTo>
                  <a:lnTo>
                    <a:pt x="282067" y="44450"/>
                  </a:lnTo>
                  <a:lnTo>
                    <a:pt x="282067" y="1041"/>
                  </a:lnTo>
                  <a:lnTo>
                    <a:pt x="278130" y="254"/>
                  </a:lnTo>
                  <a:lnTo>
                    <a:pt x="205486" y="254"/>
                  </a:lnTo>
                  <a:lnTo>
                    <a:pt x="205486" y="122047"/>
                  </a:lnTo>
                  <a:lnTo>
                    <a:pt x="236093" y="122047"/>
                  </a:lnTo>
                  <a:lnTo>
                    <a:pt x="236093" y="74549"/>
                  </a:lnTo>
                  <a:lnTo>
                    <a:pt x="269240" y="74549"/>
                  </a:lnTo>
                  <a:lnTo>
                    <a:pt x="296799" y="122047"/>
                  </a:lnTo>
                  <a:lnTo>
                    <a:pt x="327787" y="122047"/>
                  </a:lnTo>
                  <a:close/>
                </a:path>
                <a:path w="1038859" h="948055">
                  <a:moveTo>
                    <a:pt x="484251" y="122047"/>
                  </a:moveTo>
                  <a:lnTo>
                    <a:pt x="468757" y="91694"/>
                  </a:lnTo>
                  <a:lnTo>
                    <a:pt x="455168" y="65024"/>
                  </a:lnTo>
                  <a:lnTo>
                    <a:pt x="438531" y="32131"/>
                  </a:lnTo>
                  <a:lnTo>
                    <a:pt x="422656" y="1003"/>
                  </a:lnTo>
                  <a:lnTo>
                    <a:pt x="422656" y="65024"/>
                  </a:lnTo>
                  <a:lnTo>
                    <a:pt x="389382" y="65024"/>
                  </a:lnTo>
                  <a:lnTo>
                    <a:pt x="406019" y="32131"/>
                  </a:lnTo>
                  <a:lnTo>
                    <a:pt x="422656" y="65024"/>
                  </a:lnTo>
                  <a:lnTo>
                    <a:pt x="422656" y="1003"/>
                  </a:lnTo>
                  <a:lnTo>
                    <a:pt x="422275" y="254"/>
                  </a:lnTo>
                  <a:lnTo>
                    <a:pt x="389763" y="254"/>
                  </a:lnTo>
                  <a:lnTo>
                    <a:pt x="327787" y="122047"/>
                  </a:lnTo>
                  <a:lnTo>
                    <a:pt x="360299" y="122047"/>
                  </a:lnTo>
                  <a:lnTo>
                    <a:pt x="375793" y="91694"/>
                  </a:lnTo>
                  <a:lnTo>
                    <a:pt x="436245" y="91694"/>
                  </a:lnTo>
                  <a:lnTo>
                    <a:pt x="451739" y="122047"/>
                  </a:lnTo>
                  <a:lnTo>
                    <a:pt x="484251" y="122047"/>
                  </a:lnTo>
                  <a:close/>
                </a:path>
                <a:path w="1038859" h="948055">
                  <a:moveTo>
                    <a:pt x="705358" y="550799"/>
                  </a:moveTo>
                  <a:lnTo>
                    <a:pt x="581787" y="337058"/>
                  </a:lnTo>
                  <a:lnTo>
                    <a:pt x="229235" y="337058"/>
                  </a:lnTo>
                  <a:lnTo>
                    <a:pt x="0" y="733933"/>
                  </a:lnTo>
                  <a:lnTo>
                    <a:pt x="123444" y="947801"/>
                  </a:lnTo>
                  <a:lnTo>
                    <a:pt x="352679" y="550799"/>
                  </a:lnTo>
                  <a:lnTo>
                    <a:pt x="705358" y="550799"/>
                  </a:lnTo>
                  <a:close/>
                </a:path>
                <a:path w="1038859" h="948055">
                  <a:moveTo>
                    <a:pt x="1038352" y="0"/>
                  </a:moveTo>
                  <a:lnTo>
                    <a:pt x="939038" y="0"/>
                  </a:lnTo>
                  <a:lnTo>
                    <a:pt x="939038" y="26670"/>
                  </a:lnTo>
                  <a:lnTo>
                    <a:pt x="939038" y="48260"/>
                  </a:lnTo>
                  <a:lnTo>
                    <a:pt x="939038" y="74930"/>
                  </a:lnTo>
                  <a:lnTo>
                    <a:pt x="939038" y="95250"/>
                  </a:lnTo>
                  <a:lnTo>
                    <a:pt x="939038" y="121920"/>
                  </a:lnTo>
                  <a:lnTo>
                    <a:pt x="1038352" y="121920"/>
                  </a:lnTo>
                  <a:lnTo>
                    <a:pt x="1038352" y="95250"/>
                  </a:lnTo>
                  <a:lnTo>
                    <a:pt x="969518" y="95250"/>
                  </a:lnTo>
                  <a:lnTo>
                    <a:pt x="969518" y="74930"/>
                  </a:lnTo>
                  <a:lnTo>
                    <a:pt x="1034542" y="74930"/>
                  </a:lnTo>
                  <a:lnTo>
                    <a:pt x="1034542" y="48260"/>
                  </a:lnTo>
                  <a:lnTo>
                    <a:pt x="969518" y="48260"/>
                  </a:lnTo>
                  <a:lnTo>
                    <a:pt x="969518" y="26670"/>
                  </a:lnTo>
                  <a:lnTo>
                    <a:pt x="1038352" y="26670"/>
                  </a:lnTo>
                  <a:lnTo>
                    <a:pt x="1038352" y="0"/>
                  </a:lnTo>
                  <a:close/>
                </a:path>
              </a:pathLst>
            </a:custGeom>
            <a:solidFill>
              <a:srgbClr val="E62F22"/>
            </a:solidFill>
          </p:spPr>
          <p:txBody>
            <a:bodyPr wrap="square" lIns="0" tIns="0" rIns="0" bIns="0" rtlCol="0"/>
            <a:lstStyle/>
            <a:p>
              <a:endParaRPr/>
            </a:p>
          </p:txBody>
        </p:sp>
        <p:sp>
          <p:nvSpPr>
            <p:cNvPr id="24" name="object 24"/>
            <p:cNvSpPr/>
            <p:nvPr/>
          </p:nvSpPr>
          <p:spPr>
            <a:xfrm>
              <a:off x="11241151" y="473963"/>
              <a:ext cx="114426" cy="121538"/>
            </a:xfrm>
            <a:prstGeom prst="rect">
              <a:avLst/>
            </a:prstGeom>
            <a:blipFill>
              <a:blip r:embed="rId12" cstate="print"/>
              <a:stretch>
                <a:fillRect/>
              </a:stretch>
            </a:blipFill>
          </p:spPr>
          <p:txBody>
            <a:bodyPr wrap="square" lIns="0" tIns="0" rIns="0" bIns="0" rtlCol="0"/>
            <a:lstStyle/>
            <a:p>
              <a:endParaRPr/>
            </a:p>
          </p:txBody>
        </p:sp>
        <p:sp>
          <p:nvSpPr>
            <p:cNvPr id="25" name="object 25"/>
            <p:cNvSpPr/>
            <p:nvPr/>
          </p:nvSpPr>
          <p:spPr>
            <a:xfrm>
              <a:off x="11669141" y="473963"/>
              <a:ext cx="91566" cy="121793"/>
            </a:xfrm>
            <a:prstGeom prst="rect">
              <a:avLst/>
            </a:prstGeom>
            <a:blipFill>
              <a:blip r:embed="rId13" cstate="print"/>
              <a:stretch>
                <a:fillRect/>
              </a:stretch>
            </a:blipFill>
          </p:spPr>
          <p:txBody>
            <a:bodyPr wrap="square" lIns="0" tIns="0" rIns="0" bIns="0" rtlCol="0"/>
            <a:lstStyle/>
            <a:p>
              <a:endParaRPr/>
            </a:p>
          </p:txBody>
        </p:sp>
        <p:sp>
          <p:nvSpPr>
            <p:cNvPr id="26" name="object 26"/>
            <p:cNvSpPr/>
            <p:nvPr/>
          </p:nvSpPr>
          <p:spPr>
            <a:xfrm>
              <a:off x="11378692" y="473963"/>
              <a:ext cx="122378" cy="121793"/>
            </a:xfrm>
            <a:prstGeom prst="rect">
              <a:avLst/>
            </a:prstGeom>
            <a:blipFill>
              <a:blip r:embed="rId14" cstate="print"/>
              <a:stretch>
                <a:fillRect/>
              </a:stretch>
            </a:blipFill>
          </p:spPr>
          <p:txBody>
            <a:bodyPr wrap="square" lIns="0" tIns="0" rIns="0" bIns="0" rtlCol="0"/>
            <a:lstStyle/>
            <a:p>
              <a:endParaRPr/>
            </a:p>
          </p:txBody>
        </p:sp>
        <p:sp>
          <p:nvSpPr>
            <p:cNvPr id="27" name="object 27"/>
            <p:cNvSpPr/>
            <p:nvPr/>
          </p:nvSpPr>
          <p:spPr>
            <a:xfrm>
              <a:off x="10675620" y="473963"/>
              <a:ext cx="539115" cy="121920"/>
            </a:xfrm>
            <a:custGeom>
              <a:avLst/>
              <a:gdLst/>
              <a:ahLst/>
              <a:cxnLst/>
              <a:rect l="l" t="t" r="r" b="b"/>
              <a:pathLst>
                <a:path w="539115" h="121920">
                  <a:moveTo>
                    <a:pt x="91922" y="26619"/>
                  </a:moveTo>
                  <a:lnTo>
                    <a:pt x="91821" y="0"/>
                  </a:lnTo>
                  <a:lnTo>
                    <a:pt x="0" y="0"/>
                  </a:lnTo>
                  <a:lnTo>
                    <a:pt x="15494" y="26670"/>
                  </a:lnTo>
                  <a:lnTo>
                    <a:pt x="61341" y="26670"/>
                  </a:lnTo>
                  <a:lnTo>
                    <a:pt x="61341" y="121793"/>
                  </a:lnTo>
                  <a:lnTo>
                    <a:pt x="91922" y="121793"/>
                  </a:lnTo>
                  <a:lnTo>
                    <a:pt x="91922" y="26619"/>
                  </a:lnTo>
                  <a:close/>
                </a:path>
                <a:path w="539115" h="121920">
                  <a:moveTo>
                    <a:pt x="538822" y="63"/>
                  </a:moveTo>
                  <a:lnTo>
                    <a:pt x="508254" y="63"/>
                  </a:lnTo>
                  <a:lnTo>
                    <a:pt x="508254" y="79756"/>
                  </a:lnTo>
                  <a:lnTo>
                    <a:pt x="481076" y="42037"/>
                  </a:lnTo>
                  <a:lnTo>
                    <a:pt x="450850" y="0"/>
                  </a:lnTo>
                  <a:lnTo>
                    <a:pt x="416560" y="0"/>
                  </a:lnTo>
                  <a:lnTo>
                    <a:pt x="416560" y="121793"/>
                  </a:lnTo>
                  <a:lnTo>
                    <a:pt x="447040" y="121793"/>
                  </a:lnTo>
                  <a:lnTo>
                    <a:pt x="447040" y="42037"/>
                  </a:lnTo>
                  <a:lnTo>
                    <a:pt x="504444" y="121793"/>
                  </a:lnTo>
                  <a:lnTo>
                    <a:pt x="538734" y="121793"/>
                  </a:lnTo>
                  <a:lnTo>
                    <a:pt x="538734" y="79756"/>
                  </a:lnTo>
                  <a:lnTo>
                    <a:pt x="538822" y="63"/>
                  </a:lnTo>
                  <a:close/>
                </a:path>
              </a:pathLst>
            </a:custGeom>
            <a:solidFill>
              <a:srgbClr val="E62F22"/>
            </a:solidFill>
          </p:spPr>
          <p:txBody>
            <a:bodyPr wrap="square" lIns="0" tIns="0" rIns="0" bIns="0" rtlCol="0"/>
            <a:lstStyle/>
            <a:p>
              <a:endParaRPr/>
            </a:p>
          </p:txBody>
        </p:sp>
      </p:grpSp>
      <p:sp>
        <p:nvSpPr>
          <p:cNvPr id="28" name="object 28"/>
          <p:cNvSpPr txBox="1"/>
          <p:nvPr/>
        </p:nvSpPr>
        <p:spPr>
          <a:xfrm>
            <a:off x="1339722" y="3974338"/>
            <a:ext cx="10404475" cy="2188420"/>
          </a:xfrm>
          <a:prstGeom prst="rect">
            <a:avLst/>
          </a:prstGeom>
        </p:spPr>
        <p:txBody>
          <a:bodyPr vert="horz" wrap="square" lIns="0" tIns="86995" rIns="0" bIns="0" rtlCol="0">
            <a:spAutoFit/>
          </a:bodyPr>
          <a:lstStyle/>
          <a:p>
            <a:pPr marL="12700">
              <a:lnSpc>
                <a:spcPct val="100000"/>
              </a:lnSpc>
              <a:spcBef>
                <a:spcPts val="685"/>
              </a:spcBef>
            </a:pPr>
            <a:r>
              <a:rPr lang="en-US" sz="2000" b="1" spc="-15" dirty="0">
                <a:solidFill>
                  <a:srgbClr val="FFFFFF"/>
                </a:solidFill>
                <a:latin typeface="Calibri" panose="020F0502020204030204" pitchFamily="34" charset="0"/>
                <a:cs typeface="Calibri" panose="020F0502020204030204" pitchFamily="34" charset="0"/>
              </a:rPr>
              <a:t>HOAC-HO</a:t>
            </a:r>
            <a:r>
              <a:rPr lang="en-US" sz="2000" b="1" spc="-15" dirty="0">
                <a:solidFill>
                  <a:schemeClr val="bg1"/>
                </a:solidFill>
                <a:latin typeface="Calibri" panose="020F0502020204030204" pitchFamily="34" charset="0"/>
                <a:cs typeface="Calibri" panose="020F0502020204030204" pitchFamily="34" charset="0"/>
              </a:rPr>
              <a:t>-</a:t>
            </a:r>
            <a:r>
              <a:rPr lang="en-GB" sz="20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43080</a:t>
            </a:r>
            <a:endParaRPr lang="en-US" sz="2000" b="1" spc="-15" dirty="0">
              <a:solidFill>
                <a:schemeClr val="bg1"/>
              </a:solidFill>
              <a:latin typeface="Calibri" panose="020F0502020204030204" pitchFamily="34" charset="0"/>
              <a:cs typeface="Calibri" panose="020F0502020204030204" pitchFamily="34" charset="0"/>
            </a:endParaRPr>
          </a:p>
          <a:p>
            <a:pPr algn="just">
              <a:lnSpc>
                <a:spcPct val="150000"/>
              </a:lnSpc>
              <a:spcBef>
                <a:spcPts val="300"/>
              </a:spcBef>
            </a:pPr>
            <a:r>
              <a:rPr lang="en-GB" sz="20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RFP FOR </a:t>
            </a:r>
            <a:r>
              <a:rPr lang="en-GB" sz="1600" b="1" dirty="0">
                <a:solidFill>
                  <a:schemeClr val="bg1"/>
                </a:solidFill>
                <a:effectLst/>
                <a:latin typeface="Tahoma" panose="020B0604030504040204" pitchFamily="34" charset="0"/>
                <a:ea typeface="Times New Roman" panose="02020603050405020304" pitchFamily="18" charset="0"/>
                <a:cs typeface="Times New Roman" panose="02020603050405020304" pitchFamily="18" charset="0"/>
              </a:rPr>
              <a:t>THE </a:t>
            </a:r>
            <a:r>
              <a:rPr lang="en-GB" sz="1600" b="1" dirty="0">
                <a:solidFill>
                  <a:schemeClr val="bg1"/>
                </a:solidFill>
                <a:effectLst/>
                <a:latin typeface="Tahoma" panose="020B0604030504040204" pitchFamily="34" charset="0"/>
                <a:ea typeface="Times New Roman" panose="02020603050405020304" pitchFamily="18" charset="0"/>
                <a:cs typeface="Tahoma" panose="020B0604030504040204" pitchFamily="34" charset="0"/>
              </a:rPr>
              <a:t>FOR MAINTENANCE, MONITORING, VERIFICATION AND EMERGENCY REPAIRS OF THE IN-MOTION WEIGHBRIDGES COUNTRYWIDE FOR A PERIOD OF THREE (3) YEARS</a:t>
            </a:r>
            <a:endParaRPr lang="en-ZA" sz="1600" dirty="0">
              <a:solidFill>
                <a:schemeClr val="bg1"/>
              </a:solidFill>
              <a:effectLst/>
              <a:latin typeface="Tahoma" panose="020B0604030504040204" pitchFamily="34" charset="0"/>
              <a:ea typeface="Times New Roman" panose="02020603050405020304" pitchFamily="18" charset="0"/>
              <a:cs typeface="Times New Roman" panose="02020603050405020304" pitchFamily="18" charset="0"/>
            </a:endParaRPr>
          </a:p>
          <a:p>
            <a:r>
              <a:rPr lang="en-US" sz="2000" b="1" dirty="0">
                <a:solidFill>
                  <a:schemeClr val="bg1"/>
                </a:solidFill>
                <a:latin typeface="Calibri" panose="020F0502020204030204" pitchFamily="34" charset="0"/>
                <a:cs typeface="Calibri" panose="020F0502020204030204" pitchFamily="34" charset="0"/>
              </a:rPr>
              <a:t>ISSUE DATE : 27 FEBRUARY 2024</a:t>
            </a:r>
          </a:p>
          <a:p>
            <a:r>
              <a:rPr lang="en-GB" sz="2000" b="1" dirty="0">
                <a:solidFill>
                  <a:schemeClr val="bg1"/>
                </a:solidFill>
                <a:latin typeface="Calibri" panose="020F0502020204030204" pitchFamily="34" charset="0"/>
                <a:cs typeface="Calibri" panose="020F0502020204030204" pitchFamily="34" charset="0"/>
              </a:rPr>
              <a:t>CLOSING DATE : 19 MARCH 2024</a:t>
            </a:r>
          </a:p>
          <a:p>
            <a:r>
              <a:rPr lang="en-GB" sz="2000" b="1" dirty="0">
                <a:solidFill>
                  <a:schemeClr val="bg1"/>
                </a:solidFill>
                <a:latin typeface="Calibri" panose="020F0502020204030204" pitchFamily="34" charset="0"/>
                <a:cs typeface="Calibri" panose="020F0502020204030204" pitchFamily="34" charset="0"/>
              </a:rPr>
              <a:t>BID CLARIFICATION : 11 MARCH 2024</a:t>
            </a:r>
            <a:endParaRPr lang="en-ZA" sz="20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609600"/>
            <a:ext cx="7696200" cy="443070"/>
          </a:xfrm>
          <a:prstGeom prst="rect">
            <a:avLst/>
          </a:prstGeom>
        </p:spPr>
        <p:txBody>
          <a:bodyPr vert="horz" wrap="square" lIns="0" tIns="12065" rIns="0" bIns="0" rtlCol="0">
            <a:spAutoFit/>
          </a:bodyPr>
          <a:lstStyle/>
          <a:p>
            <a:pPr marL="12700">
              <a:lnSpc>
                <a:spcPct val="100000"/>
              </a:lnSpc>
              <a:spcBef>
                <a:spcPts val="95"/>
              </a:spcBef>
            </a:pPr>
            <a:r>
              <a:rPr lang="en-ZA" sz="2800" spc="-5" dirty="0">
                <a:solidFill>
                  <a:srgbClr val="7E7E7E"/>
                </a:solidFill>
              </a:rPr>
              <a:t>HOAC-HO-43080 </a:t>
            </a:r>
            <a:r>
              <a:rPr sz="2800" spc="-10" dirty="0">
                <a:solidFill>
                  <a:srgbClr val="7E7E7E"/>
                </a:solidFill>
              </a:rPr>
              <a:t>TENDER</a:t>
            </a:r>
            <a:r>
              <a:rPr lang="en-US" sz="2800" spc="-10" dirty="0">
                <a:solidFill>
                  <a:srgbClr val="7E7E7E"/>
                </a:solidFill>
              </a:rPr>
              <a:t> D</a:t>
            </a:r>
            <a:r>
              <a:rPr sz="2800" spc="-10" dirty="0">
                <a:solidFill>
                  <a:srgbClr val="7E7E7E"/>
                </a:solidFill>
              </a:rPr>
              <a:t>ESCRIPTION</a:t>
            </a:r>
            <a:endParaRPr sz="2800" dirty="0"/>
          </a:p>
        </p:txBody>
      </p:sp>
      <p:sp>
        <p:nvSpPr>
          <p:cNvPr id="4" name="object 4"/>
          <p:cNvSpPr txBox="1">
            <a:spLocks noGrp="1"/>
          </p:cNvSpPr>
          <p:nvPr>
            <p:ph type="sldNum" sz="quarter" idx="7"/>
          </p:nvPr>
        </p:nvSpPr>
        <p:spPr>
          <a:prstGeom prst="rect">
            <a:avLst/>
          </a:prstGeom>
        </p:spPr>
        <p:txBody>
          <a:bodyPr vert="horz" wrap="square" lIns="0" tIns="12700" rIns="0" bIns="0" rtlCol="0">
            <a:spAutoFit/>
          </a:bodyPr>
          <a:lstStyle/>
          <a:p>
            <a:pPr marL="38100">
              <a:lnSpc>
                <a:spcPct val="100000"/>
              </a:lnSpc>
              <a:spcBef>
                <a:spcPts val="100"/>
              </a:spcBef>
            </a:pPr>
            <a:fld id="{81D60167-4931-47E6-BA6A-407CBD079E47}" type="slidenum">
              <a:rPr dirty="0"/>
              <a:t>2</a:t>
            </a:fld>
            <a:endParaRPr dirty="0"/>
          </a:p>
        </p:txBody>
      </p:sp>
      <p:sp>
        <p:nvSpPr>
          <p:cNvPr id="3" name="object 3"/>
          <p:cNvSpPr txBox="1"/>
          <p:nvPr/>
        </p:nvSpPr>
        <p:spPr>
          <a:xfrm>
            <a:off x="613359" y="1310613"/>
            <a:ext cx="9907270" cy="3434272"/>
          </a:xfrm>
          <a:prstGeom prst="rect">
            <a:avLst/>
          </a:prstGeom>
        </p:spPr>
        <p:txBody>
          <a:bodyPr vert="horz" wrap="square" lIns="0" tIns="116839" rIns="0" bIns="0" rtlCol="0">
            <a:spAutoFit/>
          </a:bodyPr>
          <a:lstStyle/>
          <a:p>
            <a:pPr marL="12700">
              <a:lnSpc>
                <a:spcPct val="100000"/>
              </a:lnSpc>
              <a:spcBef>
                <a:spcPts val="919"/>
              </a:spcBef>
            </a:pPr>
            <a:r>
              <a:rPr sz="2000" dirty="0">
                <a:latin typeface="Tahoma"/>
                <a:cs typeface="Tahoma"/>
              </a:rPr>
              <a:t>THE </a:t>
            </a:r>
            <a:r>
              <a:rPr sz="2000" spc="-5" dirty="0">
                <a:latin typeface="Tahoma"/>
                <a:cs typeface="Tahoma"/>
              </a:rPr>
              <a:t>TENDER SHALL </a:t>
            </a:r>
            <a:r>
              <a:rPr sz="2000" dirty="0">
                <a:latin typeface="Tahoma"/>
                <a:cs typeface="Tahoma"/>
              </a:rPr>
              <a:t>MAKE </a:t>
            </a:r>
            <a:r>
              <a:rPr sz="2000" spc="-5" dirty="0">
                <a:latin typeface="Tahoma"/>
                <a:cs typeface="Tahoma"/>
              </a:rPr>
              <a:t>PROVISION</a:t>
            </a:r>
            <a:r>
              <a:rPr sz="2000" spc="-85" dirty="0">
                <a:latin typeface="Tahoma"/>
                <a:cs typeface="Tahoma"/>
              </a:rPr>
              <a:t> </a:t>
            </a:r>
            <a:r>
              <a:rPr lang="en-ZA" sz="2000" spc="-85" dirty="0">
                <a:latin typeface="Tahoma"/>
                <a:cs typeface="Tahoma"/>
              </a:rPr>
              <a:t>TO</a:t>
            </a:r>
            <a:r>
              <a:rPr sz="2000" spc="-5" dirty="0">
                <a:latin typeface="Tahoma"/>
                <a:cs typeface="Tahoma"/>
              </a:rPr>
              <a:t>:</a:t>
            </a:r>
            <a:endParaRPr sz="2000" dirty="0">
              <a:latin typeface="Tahoma"/>
              <a:cs typeface="Tahoma"/>
            </a:endParaRPr>
          </a:p>
          <a:p>
            <a:pPr marL="449263" indent="-449263">
              <a:lnSpc>
                <a:spcPct val="150000"/>
              </a:lnSpc>
              <a:spcBef>
                <a:spcPct val="0"/>
              </a:spcBef>
              <a:buClr>
                <a:srgbClr val="699E00"/>
              </a:buClr>
              <a:buFont typeface="Wingdings" panose="05000000000000000000" pitchFamily="2" charset="2"/>
              <a:buChar char="q"/>
              <a:defRPr/>
            </a:pPr>
            <a:r>
              <a:rPr lang="en-US" sz="1600" b="1" dirty="0">
                <a:ea typeface="Tahoma" pitchFamily="34" charset="0"/>
                <a:cs typeface="Tahoma" pitchFamily="34" charset="0"/>
              </a:rPr>
              <a:t>The closing date for questions/bid clarifications is on the 27 February 2024.</a:t>
            </a:r>
          </a:p>
          <a:p>
            <a:pPr marL="449263" indent="-449263">
              <a:lnSpc>
                <a:spcPct val="150000"/>
              </a:lnSpc>
              <a:spcBef>
                <a:spcPct val="0"/>
              </a:spcBef>
              <a:buClr>
                <a:srgbClr val="699E00"/>
              </a:buClr>
              <a:buFont typeface="Wingdings" panose="05000000000000000000" pitchFamily="2" charset="2"/>
              <a:buChar char="q"/>
              <a:defRPr/>
            </a:pPr>
            <a:r>
              <a:rPr lang="en-US" sz="1600" dirty="0">
                <a:solidFill>
                  <a:srgbClr val="000000"/>
                </a:solidFill>
                <a:ea typeface="Tahoma" pitchFamily="34" charset="0"/>
                <a:cs typeface="Tahoma" pitchFamily="34" charset="0"/>
              </a:rPr>
              <a:t>Questions/</a:t>
            </a:r>
            <a:r>
              <a:rPr lang="en-GB" sz="1600" dirty="0">
                <a:solidFill>
                  <a:srgbClr val="000000"/>
                </a:solidFill>
                <a:ea typeface="Tahoma" pitchFamily="34" charset="0"/>
                <a:cs typeface="Tahoma" pitchFamily="34" charset="0"/>
              </a:rPr>
              <a:t>bid clarifications</a:t>
            </a:r>
            <a:r>
              <a:rPr lang="en-US" sz="1600" dirty="0">
                <a:solidFill>
                  <a:srgbClr val="000000"/>
                </a:solidFill>
                <a:ea typeface="Tahoma" pitchFamily="34" charset="0"/>
                <a:cs typeface="Tahoma" pitchFamily="34" charset="0"/>
              </a:rPr>
              <a:t> prior to the closing of the RFP must be channeled   through Gladys Mtambo via e-mail:- Gladys.mtambo@transnet.net; </a:t>
            </a:r>
            <a:endParaRPr lang="en-GB" sz="1600" dirty="0">
              <a:solidFill>
                <a:srgbClr val="000000"/>
              </a:solidFill>
              <a:ea typeface="Tahoma" pitchFamily="34" charset="0"/>
              <a:cs typeface="Tahoma" pitchFamily="34" charset="0"/>
            </a:endParaRPr>
          </a:p>
          <a:p>
            <a:pPr marL="449263" indent="-449263">
              <a:lnSpc>
                <a:spcPct val="150000"/>
              </a:lnSpc>
              <a:spcBef>
                <a:spcPct val="0"/>
              </a:spcBef>
              <a:buClr>
                <a:srgbClr val="699E00"/>
              </a:buClr>
              <a:buFont typeface="Wingdings" panose="05000000000000000000" pitchFamily="2" charset="2"/>
              <a:buChar char="q"/>
              <a:defRPr/>
            </a:pPr>
            <a:r>
              <a:rPr lang="en-GB" sz="1600" dirty="0">
                <a:solidFill>
                  <a:srgbClr val="000000"/>
                </a:solidFill>
                <a:ea typeface="Tahoma" pitchFamily="34" charset="0"/>
                <a:cs typeface="Tahoma" pitchFamily="34" charset="0"/>
              </a:rPr>
              <a:t>Response to questions/bid </a:t>
            </a:r>
            <a:r>
              <a:rPr lang="en-US" sz="1600" dirty="0">
                <a:solidFill>
                  <a:srgbClr val="000000"/>
                </a:solidFill>
                <a:ea typeface="Tahoma" pitchFamily="34" charset="0"/>
                <a:cs typeface="Tahoma" pitchFamily="34" charset="0"/>
              </a:rPr>
              <a:t>clarifications will be sent to all Respondents.</a:t>
            </a:r>
          </a:p>
          <a:p>
            <a:pPr marL="449263" indent="-449263">
              <a:lnSpc>
                <a:spcPct val="150000"/>
              </a:lnSpc>
              <a:spcBef>
                <a:spcPct val="0"/>
              </a:spcBef>
              <a:buClr>
                <a:srgbClr val="699E00"/>
              </a:buClr>
              <a:buFont typeface="Wingdings" panose="05000000000000000000" pitchFamily="2" charset="2"/>
              <a:buChar char="q"/>
              <a:defRPr/>
            </a:pPr>
            <a:r>
              <a:rPr lang="en-ZA" sz="1600" b="1" dirty="0">
                <a:ea typeface="Tahoma" pitchFamily="34" charset="0"/>
                <a:cs typeface="Tahoma" pitchFamily="34" charset="0"/>
              </a:rPr>
              <a:t>The RFP closes punctually at 10:00 on 19 Tuesday March 2024</a:t>
            </a:r>
            <a:r>
              <a:rPr lang="en-US" sz="1600" b="1" dirty="0">
                <a:ea typeface="Tahoma" pitchFamily="34" charset="0"/>
                <a:cs typeface="Tahoma" pitchFamily="34" charset="0"/>
              </a:rPr>
              <a:t>.</a:t>
            </a:r>
          </a:p>
          <a:p>
            <a:pPr marL="449263" indent="-449263">
              <a:lnSpc>
                <a:spcPct val="150000"/>
              </a:lnSpc>
              <a:spcBef>
                <a:spcPct val="0"/>
              </a:spcBef>
              <a:buClr>
                <a:srgbClr val="699E00"/>
              </a:buClr>
              <a:buFont typeface="Wingdings" panose="05000000000000000000" pitchFamily="2" charset="2"/>
              <a:buChar char="q"/>
              <a:defRPr/>
            </a:pPr>
            <a:r>
              <a:rPr lang="en-ZA" sz="1600" dirty="0">
                <a:solidFill>
                  <a:srgbClr val="000000"/>
                </a:solidFill>
                <a:ea typeface="Tahoma" pitchFamily="34" charset="0"/>
                <a:cs typeface="Tahoma" pitchFamily="34" charset="0"/>
              </a:rPr>
              <a:t>Respondents must ensure all the required returnable documents are submitted with their proposals – Section 2: </a:t>
            </a:r>
            <a:r>
              <a:rPr lang="en-GB" sz="1600" b="1" dirty="0"/>
              <a:t>RETURNABLE DOCUMENTS</a:t>
            </a:r>
            <a:r>
              <a:rPr lang="en-ZA" sz="1600" dirty="0">
                <a:solidFill>
                  <a:srgbClr val="000000"/>
                </a:solidFill>
                <a:ea typeface="Tahoma" pitchFamily="34" charset="0"/>
                <a:cs typeface="Tahoma" pitchFamily="34" charset="0"/>
              </a:rPr>
              <a:t> NB: Mandatory and Essential documents page (25 &amp; 26 of the RFP)</a:t>
            </a:r>
          </a:p>
          <a:p>
            <a:pPr marL="1083945" marR="5080" lvl="1" indent="-447040" algn="just">
              <a:lnSpc>
                <a:spcPct val="150000"/>
              </a:lnSpc>
              <a:spcBef>
                <a:spcPts val="509"/>
              </a:spcBef>
              <a:buAutoNum type="arabicPeriod"/>
              <a:tabLst>
                <a:tab pos="1099185" algn="l"/>
              </a:tabLst>
            </a:pPr>
            <a:endParaRPr spc="-5" dirty="0">
              <a:latin typeface="Tahoma"/>
              <a:cs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51307" y="1447800"/>
            <a:ext cx="11089385" cy="2369880"/>
          </a:xfrm>
        </p:spPr>
        <p:txBody>
          <a:bodyPr/>
          <a:lstStyle/>
          <a:p>
            <a:pPr defTabSz="914400">
              <a:buClr>
                <a:srgbClr val="699E00"/>
              </a:buClr>
              <a:buFont typeface="Wingdings" panose="05000000000000000000" pitchFamily="2" charset="2"/>
              <a:buChar char="q"/>
              <a:defRPr/>
            </a:pPr>
            <a:r>
              <a:rPr lang="en-ZA" altLang="en-US" sz="1600" u="sng" dirty="0">
                <a:solidFill>
                  <a:srgbClr val="000000"/>
                </a:solidFill>
              </a:rPr>
              <a:t>Mandatory documents</a:t>
            </a:r>
            <a:endParaRPr lang="en-ZA" altLang="en-US" sz="1600" u="sng" dirty="0"/>
          </a:p>
          <a:p>
            <a:pPr lvl="1" defTabSz="914400">
              <a:lnSpc>
                <a:spcPct val="150000"/>
              </a:lnSpc>
              <a:buClr>
                <a:srgbClr val="699E00"/>
              </a:buClr>
              <a:buFont typeface="Wingdings" panose="05000000000000000000" pitchFamily="2" charset="2"/>
              <a:buChar char="ü"/>
              <a:defRPr/>
            </a:pPr>
            <a:r>
              <a:rPr lang="en-GB" altLang="en-US" sz="1600" dirty="0"/>
              <a:t>SECTION 4: Quotation form</a:t>
            </a:r>
          </a:p>
          <a:p>
            <a:pPr lvl="1" defTabSz="914400">
              <a:lnSpc>
                <a:spcPct val="150000"/>
              </a:lnSpc>
              <a:buClr>
                <a:srgbClr val="699E00"/>
              </a:buClr>
              <a:buFont typeface="Wingdings" panose="05000000000000000000" pitchFamily="2" charset="2"/>
              <a:buChar char="ü"/>
              <a:defRPr/>
            </a:pPr>
            <a:r>
              <a:rPr lang="en-GB" altLang="en-US" sz="1600" dirty="0"/>
              <a:t>SECTION 1 : SBDI Form</a:t>
            </a:r>
          </a:p>
          <a:p>
            <a:pPr lvl="1" defTabSz="914400">
              <a:lnSpc>
                <a:spcPct val="150000"/>
              </a:lnSpc>
              <a:buClr>
                <a:srgbClr val="699E00"/>
              </a:buClr>
              <a:defRPr/>
            </a:pPr>
            <a:endParaRPr lang="en-US" altLang="en-US" sz="1600" dirty="0"/>
          </a:p>
          <a:p>
            <a:pPr marL="263525" lvl="1" indent="0" defTabSz="914400">
              <a:lnSpc>
                <a:spcPct val="150000"/>
              </a:lnSpc>
              <a:buClr>
                <a:srgbClr val="699E00"/>
              </a:buClr>
              <a:defRPr/>
            </a:pPr>
            <a:endParaRPr lang="en-GB" altLang="en-US" sz="1600" dirty="0"/>
          </a:p>
          <a:p>
            <a:pPr marL="263525" lvl="1" indent="0" defTabSz="914400">
              <a:lnSpc>
                <a:spcPct val="150000"/>
              </a:lnSpc>
              <a:buClr>
                <a:srgbClr val="699E00"/>
              </a:buClr>
              <a:defRPr/>
            </a:pPr>
            <a:endParaRPr lang="en-GB" altLang="en-US" sz="1600" dirty="0"/>
          </a:p>
          <a:p>
            <a:endParaRPr lang="en-ZA" dirty="0"/>
          </a:p>
        </p:txBody>
      </p:sp>
    </p:spTree>
    <p:extLst>
      <p:ext uri="{BB962C8B-B14F-4D97-AF65-F5344CB8AC3E}">
        <p14:creationId xmlns:p14="http://schemas.microsoft.com/office/powerpoint/2010/main" val="2237728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7392" y="577672"/>
            <a:ext cx="8261808" cy="443070"/>
          </a:xfrm>
          <a:prstGeom prst="rect">
            <a:avLst/>
          </a:prstGeom>
        </p:spPr>
        <p:txBody>
          <a:bodyPr vert="horz" wrap="square" lIns="0" tIns="12065" rIns="0" bIns="0" rtlCol="0">
            <a:spAutoFit/>
          </a:bodyPr>
          <a:lstStyle/>
          <a:p>
            <a:pPr marL="12700">
              <a:lnSpc>
                <a:spcPct val="100000"/>
              </a:lnSpc>
              <a:spcBef>
                <a:spcPts val="95"/>
              </a:spcBef>
            </a:pPr>
            <a:r>
              <a:rPr lang="en-ZA" sz="2800" spc="-10" dirty="0">
                <a:solidFill>
                  <a:srgbClr val="7E7E7E"/>
                </a:solidFill>
              </a:rPr>
              <a:t>EVALUATION METHODOLOGY</a:t>
            </a:r>
            <a:endParaRPr lang="en-ZA" sz="2800" dirty="0"/>
          </a:p>
        </p:txBody>
      </p:sp>
      <p:sp>
        <p:nvSpPr>
          <p:cNvPr id="4" name="object 4"/>
          <p:cNvSpPr txBox="1">
            <a:spLocks noGrp="1"/>
          </p:cNvSpPr>
          <p:nvPr>
            <p:ph type="sldNum" sz="quarter" idx="7"/>
          </p:nvPr>
        </p:nvSpPr>
        <p:spPr>
          <a:prstGeom prst="rect">
            <a:avLst/>
          </a:prstGeom>
        </p:spPr>
        <p:txBody>
          <a:bodyPr vert="horz" wrap="square" lIns="0" tIns="12700" rIns="0" bIns="0" rtlCol="0">
            <a:spAutoFit/>
          </a:bodyPr>
          <a:lstStyle/>
          <a:p>
            <a:pPr marL="38100">
              <a:lnSpc>
                <a:spcPct val="100000"/>
              </a:lnSpc>
              <a:spcBef>
                <a:spcPts val="100"/>
              </a:spcBef>
            </a:pPr>
            <a:fld id="{81D60167-4931-47E6-BA6A-407CBD079E47}" type="slidenum">
              <a:rPr smtClean="0"/>
              <a:t>4</a:t>
            </a:fld>
            <a:endParaRPr dirty="0"/>
          </a:p>
        </p:txBody>
      </p:sp>
      <p:sp>
        <p:nvSpPr>
          <p:cNvPr id="3" name="object 3"/>
          <p:cNvSpPr txBox="1"/>
          <p:nvPr/>
        </p:nvSpPr>
        <p:spPr>
          <a:xfrm>
            <a:off x="508798" y="3429000"/>
            <a:ext cx="12746827" cy="707886"/>
          </a:xfrm>
          <a:prstGeom prst="rect">
            <a:avLst/>
          </a:prstGeom>
        </p:spPr>
        <p:txBody>
          <a:bodyPr vert="horz" wrap="square" lIns="0" tIns="40640" rIns="0" bIns="0" rtlCol="0">
            <a:spAutoFit/>
          </a:bodyPr>
          <a:lstStyle/>
          <a:p>
            <a:pPr marL="12700">
              <a:lnSpc>
                <a:spcPct val="100000"/>
              </a:lnSpc>
              <a:spcBef>
                <a:spcPts val="320"/>
              </a:spcBef>
            </a:pPr>
            <a:endParaRPr sz="2100" dirty="0">
              <a:latin typeface="Tahoma"/>
              <a:cs typeface="Tahoma"/>
            </a:endParaRPr>
          </a:p>
          <a:p>
            <a:pPr>
              <a:lnSpc>
                <a:spcPct val="100000"/>
              </a:lnSpc>
              <a:spcBef>
                <a:spcPts val="55"/>
              </a:spcBef>
            </a:pPr>
            <a:endParaRPr sz="2150" dirty="0">
              <a:latin typeface="Tahoma"/>
              <a:cs typeface="Tahoma"/>
            </a:endParaRPr>
          </a:p>
        </p:txBody>
      </p:sp>
      <p:sp>
        <p:nvSpPr>
          <p:cNvPr id="22" name="TextBox 21"/>
          <p:cNvSpPr txBox="1"/>
          <p:nvPr/>
        </p:nvSpPr>
        <p:spPr>
          <a:xfrm>
            <a:off x="171179" y="839909"/>
            <a:ext cx="11132092" cy="369332"/>
          </a:xfrm>
          <a:prstGeom prst="rect">
            <a:avLst/>
          </a:prstGeom>
          <a:noFill/>
        </p:spPr>
        <p:txBody>
          <a:bodyPr wrap="squar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Transnet will utilize the following methodology and criteria in selecting a preferred Supplier</a:t>
            </a:r>
            <a:r>
              <a:rPr lang="en-ZA" dirty="0">
                <a:latin typeface="Tahoma" panose="020B0604030504040204" pitchFamily="34" charset="0"/>
                <a:ea typeface="Tahoma" panose="020B0604030504040204" pitchFamily="34" charset="0"/>
                <a:cs typeface="Tahoma" panose="020B0604030504040204" pitchFamily="34" charset="0"/>
              </a:rPr>
              <a:t> </a:t>
            </a:r>
          </a:p>
        </p:txBody>
      </p:sp>
      <p:sp>
        <p:nvSpPr>
          <p:cNvPr id="5" name="TextBox 3">
            <a:extLst>
              <a:ext uri="{FF2B5EF4-FFF2-40B4-BE49-F238E27FC236}">
                <a16:creationId xmlns:a16="http://schemas.microsoft.com/office/drawing/2014/main" id="{08267E0A-0D4C-4C73-BFF5-035A9DF3C46D}"/>
              </a:ext>
            </a:extLst>
          </p:cNvPr>
          <p:cNvSpPr txBox="1">
            <a:spLocks noChangeArrowheads="1"/>
          </p:cNvSpPr>
          <p:nvPr/>
        </p:nvSpPr>
        <p:spPr bwMode="auto">
          <a:xfrm>
            <a:off x="1261110" y="-928530"/>
            <a:ext cx="1690688" cy="1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cxnSp>
        <p:nvCxnSpPr>
          <p:cNvPr id="49" name="Straight Connector 48">
            <a:extLst>
              <a:ext uri="{FF2B5EF4-FFF2-40B4-BE49-F238E27FC236}">
                <a16:creationId xmlns:a16="http://schemas.microsoft.com/office/drawing/2014/main" id="{8BA0DD7C-8501-4BF5-BF52-71D5BD006804}"/>
              </a:ext>
            </a:extLst>
          </p:cNvPr>
          <p:cNvCxnSpPr>
            <a:cxnSpLocks noChangeShapeType="1"/>
          </p:cNvCxnSpPr>
          <p:nvPr/>
        </p:nvCxnSpPr>
        <p:spPr bwMode="auto">
          <a:xfrm>
            <a:off x="1261110" y="6171405"/>
            <a:ext cx="7610475" cy="19050"/>
          </a:xfrm>
          <a:prstGeom prst="line">
            <a:avLst/>
          </a:prstGeom>
          <a:noFill/>
          <a:ln w="222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43">
            <a:extLst>
              <a:ext uri="{FF2B5EF4-FFF2-40B4-BE49-F238E27FC236}">
                <a16:creationId xmlns:a16="http://schemas.microsoft.com/office/drawing/2014/main" id="{DA36C1AC-279E-4DCA-99E6-1CA5F0619E27}"/>
              </a:ext>
            </a:extLst>
          </p:cNvPr>
          <p:cNvSpPr>
            <a:spLocks noChangeArrowheads="1"/>
          </p:cNvSpPr>
          <p:nvPr/>
        </p:nvSpPr>
        <p:spPr bwMode="auto">
          <a:xfrm>
            <a:off x="1261110" y="-173815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50" name="Rectangle 69">
            <a:extLst>
              <a:ext uri="{FF2B5EF4-FFF2-40B4-BE49-F238E27FC236}">
                <a16:creationId xmlns:a16="http://schemas.microsoft.com/office/drawing/2014/main" id="{7900C406-B60B-4342-B812-27AF013C25D8}"/>
              </a:ext>
            </a:extLst>
          </p:cNvPr>
          <p:cNvSpPr>
            <a:spLocks noChangeArrowheads="1"/>
          </p:cNvSpPr>
          <p:nvPr/>
        </p:nvSpPr>
        <p:spPr bwMode="auto">
          <a:xfrm>
            <a:off x="1261110" y="-124285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900" b="0" i="0" u="none" strike="noStrike" cap="none" normalizeH="0" baseline="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6.1 Transnet will utilise the following methodology and criteria in selecting a preferred Service provider: </a:t>
            </a:r>
            <a:endParaRPr kumimoji="0" lang="en-ZA" altLang="en-US" sz="1200" b="0" i="0" u="none" strike="noStrike" cap="none" normalizeH="0" baseline="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1800" b="0" i="0" u="none" strike="noStrike" cap="none" normalizeH="0" baseline="0">
              <a:ln>
                <a:noFill/>
              </a:ln>
              <a:solidFill>
                <a:schemeClr val="tx1"/>
              </a:solidFill>
              <a:effectLst/>
              <a:latin typeface="Arial" panose="020B0604020202020204" pitchFamily="34" charset="0"/>
            </a:endParaRPr>
          </a:p>
        </p:txBody>
      </p:sp>
      <p:sp>
        <p:nvSpPr>
          <p:cNvPr id="51" name="Rectangle 71">
            <a:extLst>
              <a:ext uri="{FF2B5EF4-FFF2-40B4-BE49-F238E27FC236}">
                <a16:creationId xmlns:a16="http://schemas.microsoft.com/office/drawing/2014/main" id="{3263F233-819F-44D4-88D5-FA3F2E1B96EA}"/>
              </a:ext>
            </a:extLst>
          </p:cNvPr>
          <p:cNvSpPr>
            <a:spLocks noChangeArrowheads="1"/>
          </p:cNvSpPr>
          <p:nvPr/>
        </p:nvSpPr>
        <p:spPr bwMode="auto">
          <a:xfrm>
            <a:off x="1261110" y="-124285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459" tIns="38088"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ZA" altLang="en-US" sz="1800" b="0" i="0" u="none" strike="noStrike" cap="none" normalizeH="0" baseline="0">
                <a:ln>
                  <a:noFill/>
                </a:ln>
                <a:solidFill>
                  <a:schemeClr val="tx1"/>
                </a:solidFill>
                <a:effectLst/>
                <a:latin typeface="Arial" panose="020B0604020202020204" pitchFamily="34" charset="0"/>
              </a:rPr>
            </a:br>
            <a:endParaRPr kumimoji="0" lang="en-GB" altLang="en-US" sz="900" b="0" i="0" u="none" strike="noStrike" cap="none" normalizeH="0" baseline="0">
              <a:ln>
                <a:noFill/>
              </a:ln>
              <a:solidFill>
                <a:schemeClr val="tx1"/>
              </a:solidFill>
              <a:effectLst/>
              <a:latin typeface="Tahoma" panose="020B060403050404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en-US" sz="900" b="0" i="0" u="none" strike="noStrike" cap="none" normalizeH="0" baseline="0">
                <a:ln>
                  <a:noFill/>
                </a:ln>
                <a:solidFill>
                  <a:schemeClr val="tx1"/>
                </a:solidFill>
                <a:effectLst/>
                <a:latin typeface="Tahoma" panose="020B0604030504040204" pitchFamily="34" charset="0"/>
                <a:cs typeface="Tahoma" panose="020B0604030504040204" pitchFamily="34" charset="0"/>
              </a:rPr>
              <a:t>NB: Evaluation of the various stages will normally take place in a sequential manner. However, in order to expedite the process, Transnet reserves the right to conduct the different steps of the evaluation process in parallel. In such instances the evaluation of bidders at any given stage must not be interpreted to mean that bidders have necessarily passed any previous stage(s).</a:t>
            </a:r>
            <a:endParaRPr kumimoji="0" lang="en-GB" altLang="en-US" sz="900" b="0" i="0" u="none" strike="noStrike" cap="none" normalizeH="0" baseline="0">
              <a:ln>
                <a:noFill/>
              </a:ln>
              <a:solidFill>
                <a:schemeClr val="tx1"/>
              </a:solidFill>
              <a:effectLst/>
              <a:latin typeface="Tahoma" panose="020B060403050404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78" name="Text Box 213">
            <a:extLst>
              <a:ext uri="{FF2B5EF4-FFF2-40B4-BE49-F238E27FC236}">
                <a16:creationId xmlns:a16="http://schemas.microsoft.com/office/drawing/2014/main" id="{5E954673-6E9D-460C-BE17-13524FCAE9B4}"/>
              </a:ext>
            </a:extLst>
          </p:cNvPr>
          <p:cNvSpPr txBox="1">
            <a:spLocks noChangeArrowheads="1"/>
          </p:cNvSpPr>
          <p:nvPr/>
        </p:nvSpPr>
        <p:spPr bwMode="auto">
          <a:xfrm>
            <a:off x="-567250" y="3450611"/>
            <a:ext cx="847725"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5" name="Rectangle 224">
            <a:extLst>
              <a:ext uri="{FF2B5EF4-FFF2-40B4-BE49-F238E27FC236}">
                <a16:creationId xmlns:a16="http://schemas.microsoft.com/office/drawing/2014/main" id="{51767804-6875-47C7-BADA-2C1CF4F7E3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206" name="Rectangle 248">
            <a:extLst>
              <a:ext uri="{FF2B5EF4-FFF2-40B4-BE49-F238E27FC236}">
                <a16:creationId xmlns:a16="http://schemas.microsoft.com/office/drawing/2014/main" id="{4B33E0AD-4841-48A0-B2AC-695BB81090DD}"/>
              </a:ext>
            </a:extLst>
          </p:cNvPr>
          <p:cNvSpPr>
            <a:spLocks noChangeArrowheads="1"/>
          </p:cNvSpPr>
          <p:nvPr/>
        </p:nvSpPr>
        <p:spPr bwMode="auto">
          <a:xfrm>
            <a:off x="3475037" y="762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9" name="TextBox 16">
            <a:extLst>
              <a:ext uri="{FF2B5EF4-FFF2-40B4-BE49-F238E27FC236}">
                <a16:creationId xmlns:a16="http://schemas.microsoft.com/office/drawing/2014/main" id="{27BDBD90-9238-497D-922E-A02FC32FC8A5}"/>
              </a:ext>
            </a:extLst>
          </p:cNvPr>
          <p:cNvSpPr txBox="1">
            <a:spLocks noChangeArrowheads="1"/>
          </p:cNvSpPr>
          <p:nvPr/>
        </p:nvSpPr>
        <p:spPr bwMode="auto">
          <a:xfrm>
            <a:off x="3275013" y="1387301"/>
            <a:ext cx="619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Step 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 Box 34">
            <a:extLst>
              <a:ext uri="{FF2B5EF4-FFF2-40B4-BE49-F238E27FC236}">
                <a16:creationId xmlns:a16="http://schemas.microsoft.com/office/drawing/2014/main" id="{7BB1C9BB-74BF-42B8-89A7-E87C67DC56C5}"/>
              </a:ext>
            </a:extLst>
          </p:cNvPr>
          <p:cNvSpPr txBox="1">
            <a:spLocks noChangeArrowheads="1"/>
          </p:cNvSpPr>
          <p:nvPr/>
        </p:nvSpPr>
        <p:spPr bwMode="auto">
          <a:xfrm>
            <a:off x="1077912" y="1652413"/>
            <a:ext cx="88265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Administrative responsiveness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Text Box 33">
            <a:extLst>
              <a:ext uri="{FF2B5EF4-FFF2-40B4-BE49-F238E27FC236}">
                <a16:creationId xmlns:a16="http://schemas.microsoft.com/office/drawing/2014/main" id="{8851FF35-039A-471F-A12F-FA64E505E255}"/>
              </a:ext>
            </a:extLst>
          </p:cNvPr>
          <p:cNvSpPr txBox="1">
            <a:spLocks noChangeArrowheads="1"/>
          </p:cNvSpPr>
          <p:nvPr/>
        </p:nvSpPr>
        <p:spPr bwMode="auto">
          <a:xfrm>
            <a:off x="1960562" y="1666701"/>
            <a:ext cx="914401"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Substantive responsiveness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 Box 32">
            <a:extLst>
              <a:ext uri="{FF2B5EF4-FFF2-40B4-BE49-F238E27FC236}">
                <a16:creationId xmlns:a16="http://schemas.microsoft.com/office/drawing/2014/main" id="{4165C856-1FF9-4823-9111-D4E3245147E4}"/>
              </a:ext>
            </a:extLst>
          </p:cNvPr>
          <p:cNvSpPr txBox="1">
            <a:spLocks noChangeArrowheads="1"/>
          </p:cNvSpPr>
          <p:nvPr/>
        </p:nvSpPr>
        <p:spPr bwMode="auto">
          <a:xfrm>
            <a:off x="4191000" y="1773063"/>
            <a:ext cx="110648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Weighted scoring / 100***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AutoShape 13">
            <a:extLst>
              <a:ext uri="{FF2B5EF4-FFF2-40B4-BE49-F238E27FC236}">
                <a16:creationId xmlns:a16="http://schemas.microsoft.com/office/drawing/2014/main" id="{43397010-7CF7-43D6-BFF5-5CD054E638F1}"/>
              </a:ext>
            </a:extLst>
          </p:cNvPr>
          <p:cNvSpPr>
            <a:spLocks noChangeArrowheads="1"/>
          </p:cNvSpPr>
          <p:nvPr/>
        </p:nvSpPr>
        <p:spPr bwMode="auto">
          <a:xfrm>
            <a:off x="1354137" y="2984326"/>
            <a:ext cx="360363" cy="671512"/>
          </a:xfrm>
          <a:prstGeom prst="flowChartMultidocument">
            <a:avLst/>
          </a:prstGeom>
          <a:gradFill rotWithShape="0">
            <a:gsLst>
              <a:gs pos="0">
                <a:srgbClr val="FFFFFF"/>
              </a:gs>
              <a:gs pos="100000">
                <a:srgbClr val="E5B8B7"/>
              </a:gs>
            </a:gsLst>
            <a:lin ang="5400000" scaled="1"/>
          </a:gradFill>
          <a:ln w="12700">
            <a:solidFill>
              <a:srgbClr val="D99594"/>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en-ZA"/>
          </a:p>
        </p:txBody>
      </p:sp>
      <p:sp>
        <p:nvSpPr>
          <p:cNvPr id="14" name="Right Arrow 28824">
            <a:extLst>
              <a:ext uri="{FF2B5EF4-FFF2-40B4-BE49-F238E27FC236}">
                <a16:creationId xmlns:a16="http://schemas.microsoft.com/office/drawing/2014/main" id="{E8410603-D263-40A8-B94D-92B9DD27F950}"/>
              </a:ext>
            </a:extLst>
          </p:cNvPr>
          <p:cNvSpPr>
            <a:spLocks noChangeArrowheads="1"/>
          </p:cNvSpPr>
          <p:nvPr/>
        </p:nvSpPr>
        <p:spPr bwMode="auto">
          <a:xfrm>
            <a:off x="1868487" y="3208163"/>
            <a:ext cx="209551" cy="334963"/>
          </a:xfrm>
          <a:prstGeom prst="rightArrow">
            <a:avLst>
              <a:gd name="adj1" fmla="val 50000"/>
              <a:gd name="adj2" fmla="val 49903"/>
            </a:avLst>
          </a:prstGeom>
          <a:solidFill>
            <a:srgbClr val="FAC090"/>
          </a:solidFill>
          <a:ln w="9525">
            <a:solidFill>
              <a:srgbClr val="321212"/>
            </a:solidFill>
            <a:miter lim="800000"/>
            <a:headEnd/>
            <a:tailEnd/>
          </a:ln>
        </p:spPr>
        <p:txBody>
          <a:bodyPr vert="horz" wrap="square" lIns="270000" tIns="45720" rIns="91440" bIns="45720" numCol="1" anchor="ctr" anchorCtr="0" compatLnSpc="1">
            <a:prstTxWarp prst="textNoShape">
              <a:avLst/>
            </a:prstTxWarp>
          </a:bodyPr>
          <a:lstStyle/>
          <a:p>
            <a:endParaRPr lang="en-ZA"/>
          </a:p>
        </p:txBody>
      </p:sp>
      <p:sp>
        <p:nvSpPr>
          <p:cNvPr id="15" name="AutoShape 15">
            <a:extLst>
              <a:ext uri="{FF2B5EF4-FFF2-40B4-BE49-F238E27FC236}">
                <a16:creationId xmlns:a16="http://schemas.microsoft.com/office/drawing/2014/main" id="{322A1BA4-5980-4BAD-A736-DA1763C8493C}"/>
              </a:ext>
            </a:extLst>
          </p:cNvPr>
          <p:cNvSpPr>
            <a:spLocks noChangeArrowheads="1"/>
          </p:cNvSpPr>
          <p:nvPr/>
        </p:nvSpPr>
        <p:spPr bwMode="auto">
          <a:xfrm rot="3171260">
            <a:off x="2174875" y="2916064"/>
            <a:ext cx="276225" cy="501650"/>
          </a:xfrm>
          <a:prstGeom prst="lightningBolt">
            <a:avLst/>
          </a:prstGeom>
          <a:solidFill>
            <a:srgbClr val="FFFFFF"/>
          </a:solidFill>
          <a:ln w="63500" cmpd="thickThin">
            <a:solidFill>
              <a:srgbClr val="C0504D"/>
            </a:solidFill>
            <a:miter lim="800000"/>
            <a:headEnd/>
            <a:tailEnd/>
          </a:ln>
        </p:spPr>
        <p:txBody>
          <a:bodyPr vert="horz" wrap="square" lIns="91440" tIns="45720" rIns="91440" bIns="45720" numCol="1" anchor="t" anchorCtr="0" compatLnSpc="1">
            <a:prstTxWarp prst="textNoShape">
              <a:avLst/>
            </a:prstTxWarp>
          </a:bodyPr>
          <a:lstStyle/>
          <a:p>
            <a:endParaRPr lang="en-ZA"/>
          </a:p>
        </p:txBody>
      </p:sp>
      <p:sp>
        <p:nvSpPr>
          <p:cNvPr id="16" name="Right Arrow 28826">
            <a:extLst>
              <a:ext uri="{FF2B5EF4-FFF2-40B4-BE49-F238E27FC236}">
                <a16:creationId xmlns:a16="http://schemas.microsoft.com/office/drawing/2014/main" id="{EDDD26DC-56BC-445F-897A-5FB926D5660F}"/>
              </a:ext>
            </a:extLst>
          </p:cNvPr>
          <p:cNvSpPr>
            <a:spLocks noChangeArrowheads="1"/>
          </p:cNvSpPr>
          <p:nvPr/>
        </p:nvSpPr>
        <p:spPr bwMode="auto">
          <a:xfrm>
            <a:off x="2573338" y="3208163"/>
            <a:ext cx="209550" cy="334963"/>
          </a:xfrm>
          <a:prstGeom prst="rightArrow">
            <a:avLst>
              <a:gd name="adj1" fmla="val 50000"/>
              <a:gd name="adj2" fmla="val 50125"/>
            </a:avLst>
          </a:prstGeom>
          <a:solidFill>
            <a:srgbClr val="FAC090"/>
          </a:solidFill>
          <a:ln w="9525">
            <a:solidFill>
              <a:srgbClr val="321212"/>
            </a:solidFill>
            <a:miter lim="800000"/>
            <a:headEnd/>
            <a:tailEnd/>
          </a:ln>
        </p:spPr>
        <p:txBody>
          <a:bodyPr vert="horz" wrap="square" lIns="270000" tIns="45720" rIns="91440" bIns="45720" numCol="1" anchor="ctr" anchorCtr="0" compatLnSpc="1">
            <a:prstTxWarp prst="textNoShape">
              <a:avLst/>
            </a:prstTxWarp>
          </a:bodyPr>
          <a:lstStyle/>
          <a:p>
            <a:endParaRPr lang="en-ZA"/>
          </a:p>
        </p:txBody>
      </p:sp>
      <p:sp>
        <p:nvSpPr>
          <p:cNvPr id="17" name="Text Box 27">
            <a:extLst>
              <a:ext uri="{FF2B5EF4-FFF2-40B4-BE49-F238E27FC236}">
                <a16:creationId xmlns:a16="http://schemas.microsoft.com/office/drawing/2014/main" id="{DE26A54B-710B-4425-AD1F-5C74113EFFDE}"/>
              </a:ext>
            </a:extLst>
          </p:cNvPr>
          <p:cNvSpPr txBox="1">
            <a:spLocks noChangeArrowheads="1"/>
          </p:cNvSpPr>
          <p:nvPr/>
        </p:nvSpPr>
        <p:spPr bwMode="auto">
          <a:xfrm>
            <a:off x="1130300" y="2185813"/>
            <a:ext cx="847725"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Returnable documents/ schedules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Text Box 26">
            <a:extLst>
              <a:ext uri="{FF2B5EF4-FFF2-40B4-BE49-F238E27FC236}">
                <a16:creationId xmlns:a16="http://schemas.microsoft.com/office/drawing/2014/main" id="{5E0CE606-472A-4508-A062-05E3022411E9}"/>
              </a:ext>
            </a:extLst>
          </p:cNvPr>
          <p:cNvSpPr txBox="1">
            <a:spLocks noChangeArrowheads="1"/>
          </p:cNvSpPr>
          <p:nvPr/>
        </p:nvSpPr>
        <p:spPr bwMode="auto">
          <a:xfrm>
            <a:off x="2011363" y="2306463"/>
            <a:ext cx="83343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Pre-qualification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 name="TextBox 8">
            <a:extLst>
              <a:ext uri="{FF2B5EF4-FFF2-40B4-BE49-F238E27FC236}">
                <a16:creationId xmlns:a16="http://schemas.microsoft.com/office/drawing/2014/main" id="{27604AA5-25D3-4357-9CD9-98E72550F2D1}"/>
              </a:ext>
            </a:extLst>
          </p:cNvPr>
          <p:cNvSpPr txBox="1">
            <a:spLocks noChangeArrowheads="1"/>
          </p:cNvSpPr>
          <p:nvPr/>
        </p:nvSpPr>
        <p:spPr bwMode="auto">
          <a:xfrm>
            <a:off x="2870200" y="4770263"/>
            <a:ext cx="132397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Technical / Functional criteria &amp; weightings must be stipulated in the tender document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 Box 24">
            <a:extLst>
              <a:ext uri="{FF2B5EF4-FFF2-40B4-BE49-F238E27FC236}">
                <a16:creationId xmlns:a16="http://schemas.microsoft.com/office/drawing/2014/main" id="{147EC021-DF24-45A3-BC7A-E230F0A2C08E}"/>
              </a:ext>
            </a:extLst>
          </p:cNvPr>
          <p:cNvSpPr txBox="1">
            <a:spLocks noChangeArrowheads="1"/>
          </p:cNvSpPr>
          <p:nvPr/>
        </p:nvSpPr>
        <p:spPr bwMode="auto">
          <a:xfrm>
            <a:off x="4292600" y="4017788"/>
            <a:ext cx="79375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WEIGHTED  SCORE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28831">
            <a:extLst>
              <a:ext uri="{FF2B5EF4-FFF2-40B4-BE49-F238E27FC236}">
                <a16:creationId xmlns:a16="http://schemas.microsoft.com/office/drawing/2014/main" id="{9AECF80C-87AA-487B-AA6F-11073C5237A1}"/>
              </a:ext>
            </a:extLst>
          </p:cNvPr>
          <p:cNvSpPr>
            <a:spLocks noChangeArrowheads="1"/>
          </p:cNvSpPr>
          <p:nvPr/>
        </p:nvSpPr>
        <p:spPr bwMode="auto">
          <a:xfrm>
            <a:off x="3338513" y="3400251"/>
            <a:ext cx="196850" cy="1174750"/>
          </a:xfrm>
          <a:prstGeom prst="rect">
            <a:avLst/>
          </a:prstGeom>
          <a:solidFill>
            <a:srgbClr val="C00000"/>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endParaRPr lang="en-ZA"/>
          </a:p>
        </p:txBody>
      </p:sp>
      <p:sp>
        <p:nvSpPr>
          <p:cNvPr id="23" name="Rectangle 28832">
            <a:extLst>
              <a:ext uri="{FF2B5EF4-FFF2-40B4-BE49-F238E27FC236}">
                <a16:creationId xmlns:a16="http://schemas.microsoft.com/office/drawing/2014/main" id="{6FFEDD7D-66C0-47E2-8825-5D0B06CF1D56}"/>
              </a:ext>
            </a:extLst>
          </p:cNvPr>
          <p:cNvSpPr>
            <a:spLocks noChangeArrowheads="1"/>
          </p:cNvSpPr>
          <p:nvPr/>
        </p:nvSpPr>
        <p:spPr bwMode="auto">
          <a:xfrm>
            <a:off x="3338513" y="3154188"/>
            <a:ext cx="196850" cy="269875"/>
          </a:xfrm>
          <a:prstGeom prst="rect">
            <a:avLst/>
          </a:prstGeom>
          <a:noFill/>
          <a:ln w="12700">
            <a:solidFill>
              <a:srgbClr val="41719C"/>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en-ZA"/>
          </a:p>
        </p:txBody>
      </p:sp>
      <p:sp>
        <p:nvSpPr>
          <p:cNvPr id="24" name="Right Arrow 28833">
            <a:extLst>
              <a:ext uri="{FF2B5EF4-FFF2-40B4-BE49-F238E27FC236}">
                <a16:creationId xmlns:a16="http://schemas.microsoft.com/office/drawing/2014/main" id="{D5112792-5297-4CEB-BD63-1CBC3EFFEA93}"/>
              </a:ext>
            </a:extLst>
          </p:cNvPr>
          <p:cNvSpPr>
            <a:spLocks noChangeArrowheads="1"/>
          </p:cNvSpPr>
          <p:nvPr/>
        </p:nvSpPr>
        <p:spPr bwMode="auto">
          <a:xfrm>
            <a:off x="3684588" y="3252613"/>
            <a:ext cx="209550" cy="334963"/>
          </a:xfrm>
          <a:prstGeom prst="rightArrow">
            <a:avLst>
              <a:gd name="adj1" fmla="val 50000"/>
              <a:gd name="adj2" fmla="val 49903"/>
            </a:avLst>
          </a:prstGeom>
          <a:solidFill>
            <a:srgbClr val="FAC090"/>
          </a:solidFill>
          <a:ln w="9525">
            <a:solidFill>
              <a:srgbClr val="321212"/>
            </a:solidFill>
            <a:miter lim="800000"/>
            <a:headEnd/>
            <a:tailEnd/>
          </a:ln>
        </p:spPr>
        <p:txBody>
          <a:bodyPr vert="horz" wrap="square" lIns="270000" tIns="45720" rIns="91440" bIns="45720" numCol="1" anchor="ctr" anchorCtr="0" compatLnSpc="1">
            <a:prstTxWarp prst="textNoShape">
              <a:avLst/>
            </a:prstTxWarp>
          </a:bodyPr>
          <a:lstStyle/>
          <a:p>
            <a:endParaRPr lang="en-ZA"/>
          </a:p>
        </p:txBody>
      </p:sp>
      <p:sp>
        <p:nvSpPr>
          <p:cNvPr id="25" name="Text Box 20">
            <a:extLst>
              <a:ext uri="{FF2B5EF4-FFF2-40B4-BE49-F238E27FC236}">
                <a16:creationId xmlns:a16="http://schemas.microsoft.com/office/drawing/2014/main" id="{69FA7167-8685-41D5-A665-21DB41EDBAD4}"/>
              </a:ext>
            </a:extLst>
          </p:cNvPr>
          <p:cNvSpPr txBox="1">
            <a:spLocks noChangeArrowheads="1"/>
          </p:cNvSpPr>
          <p:nvPr/>
        </p:nvSpPr>
        <p:spPr bwMode="auto">
          <a:xfrm>
            <a:off x="2811463" y="2152476"/>
            <a:ext cx="135731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Functiona1 80  </a:t>
            </a:r>
            <a:r>
              <a:rPr kumimoji="0" lang="en-US" altLang="en-US" sz="800" b="1" i="0" u="none" strike="noStrike" cap="none" normalizeH="0" baseline="0" dirty="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points</a:t>
            </a:r>
            <a:endParaRPr kumimoji="0" lang="en-US" altLang="en-US" sz="1200" b="0" i="0" u="none" strike="noStrike" cap="none" normalizeH="0" baseline="0" dirty="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Minimum Threshold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6" name="Text Box 19">
            <a:extLst>
              <a:ext uri="{FF2B5EF4-FFF2-40B4-BE49-F238E27FC236}">
                <a16:creationId xmlns:a16="http://schemas.microsoft.com/office/drawing/2014/main" id="{2F36E0FA-6093-49AF-B552-08AF40E1AB90}"/>
              </a:ext>
            </a:extLst>
          </p:cNvPr>
          <p:cNvSpPr txBox="1">
            <a:spLocks noChangeArrowheads="1"/>
          </p:cNvSpPr>
          <p:nvPr/>
        </p:nvSpPr>
        <p:spPr bwMode="auto">
          <a:xfrm>
            <a:off x="2179638" y="1333326"/>
            <a:ext cx="647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Step 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Text Box 18">
            <a:extLst>
              <a:ext uri="{FF2B5EF4-FFF2-40B4-BE49-F238E27FC236}">
                <a16:creationId xmlns:a16="http://schemas.microsoft.com/office/drawing/2014/main" id="{8B22B482-86E9-4142-8319-4A43DF9CDF6C}"/>
              </a:ext>
            </a:extLst>
          </p:cNvPr>
          <p:cNvSpPr txBox="1">
            <a:spLocks noChangeArrowheads="1"/>
          </p:cNvSpPr>
          <p:nvPr/>
        </p:nvSpPr>
        <p:spPr bwMode="auto">
          <a:xfrm>
            <a:off x="1350964" y="1287288"/>
            <a:ext cx="58896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Step 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Text Box 17">
            <a:extLst>
              <a:ext uri="{FF2B5EF4-FFF2-40B4-BE49-F238E27FC236}">
                <a16:creationId xmlns:a16="http://schemas.microsoft.com/office/drawing/2014/main" id="{AD1C51A5-473E-437E-AEBF-A671823F82F2}"/>
              </a:ext>
            </a:extLst>
          </p:cNvPr>
          <p:cNvSpPr txBox="1">
            <a:spLocks noChangeArrowheads="1"/>
          </p:cNvSpPr>
          <p:nvPr/>
        </p:nvSpPr>
        <p:spPr bwMode="auto">
          <a:xfrm>
            <a:off x="4322019" y="1291568"/>
            <a:ext cx="646112"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Step 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Straight Connector 28838">
            <a:extLst>
              <a:ext uri="{FF2B5EF4-FFF2-40B4-BE49-F238E27FC236}">
                <a16:creationId xmlns:a16="http://schemas.microsoft.com/office/drawing/2014/main" id="{F5E34B99-FFD0-4206-92CD-C089BBA0C5F3}"/>
              </a:ext>
            </a:extLst>
          </p:cNvPr>
          <p:cNvSpPr>
            <a:spLocks noChangeShapeType="1"/>
          </p:cNvSpPr>
          <p:nvPr/>
        </p:nvSpPr>
        <p:spPr bwMode="auto">
          <a:xfrm>
            <a:off x="4191000" y="879301"/>
            <a:ext cx="33338" cy="5167312"/>
          </a:xfrm>
          <a:prstGeom prst="line">
            <a:avLst/>
          </a:prstGeom>
          <a:noFill/>
          <a:ln w="222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a:p>
        </p:txBody>
      </p:sp>
      <p:sp>
        <p:nvSpPr>
          <p:cNvPr id="30" name="Text Box 15">
            <a:extLst>
              <a:ext uri="{FF2B5EF4-FFF2-40B4-BE49-F238E27FC236}">
                <a16:creationId xmlns:a16="http://schemas.microsoft.com/office/drawing/2014/main" id="{94DE25E6-39A1-4DB2-9E83-231949FFBA99}"/>
              </a:ext>
            </a:extLst>
          </p:cNvPr>
          <p:cNvSpPr txBox="1">
            <a:spLocks noChangeArrowheads="1"/>
          </p:cNvSpPr>
          <p:nvPr/>
        </p:nvSpPr>
        <p:spPr bwMode="auto">
          <a:xfrm>
            <a:off x="3009900" y="961851"/>
            <a:ext cx="85725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STAGE 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Text Box 14">
            <a:extLst>
              <a:ext uri="{FF2B5EF4-FFF2-40B4-BE49-F238E27FC236}">
                <a16:creationId xmlns:a16="http://schemas.microsoft.com/office/drawing/2014/main" id="{27689C16-1843-45B5-86DE-50FD419A3440}"/>
              </a:ext>
            </a:extLst>
          </p:cNvPr>
          <p:cNvSpPr txBox="1">
            <a:spLocks noChangeArrowheads="1"/>
          </p:cNvSpPr>
          <p:nvPr/>
        </p:nvSpPr>
        <p:spPr bwMode="auto">
          <a:xfrm>
            <a:off x="5370513" y="972963"/>
            <a:ext cx="942975"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STAGE 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 name="Straight Connector 28842">
            <a:extLst>
              <a:ext uri="{FF2B5EF4-FFF2-40B4-BE49-F238E27FC236}">
                <a16:creationId xmlns:a16="http://schemas.microsoft.com/office/drawing/2014/main" id="{A29CF720-F081-439F-8A07-E462BFFE1D3E}"/>
              </a:ext>
            </a:extLst>
          </p:cNvPr>
          <p:cNvSpPr>
            <a:spLocks noChangeShapeType="1"/>
          </p:cNvSpPr>
          <p:nvPr/>
        </p:nvSpPr>
        <p:spPr bwMode="auto">
          <a:xfrm flipV="1">
            <a:off x="1096962" y="1357138"/>
            <a:ext cx="7558088" cy="26988"/>
          </a:xfrm>
          <a:prstGeom prst="line">
            <a:avLst/>
          </a:prstGeom>
          <a:noFill/>
          <a:ln w="222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E7E6E6"/>
                  </a:outerShdw>
                </a:effectLst>
              </a14:hiddenEffects>
            </a:ext>
          </a:extLst>
        </p:spPr>
        <p:txBody>
          <a:bodyPr vert="horz" wrap="square" lIns="91440" tIns="45720" rIns="91440" bIns="45720" numCol="1" anchor="t" anchorCtr="0" compatLnSpc="1">
            <a:prstTxWarp prst="textNoShape">
              <a:avLst/>
            </a:prstTxWarp>
          </a:bodyPr>
          <a:lstStyle/>
          <a:p>
            <a:endParaRPr lang="en-ZA"/>
          </a:p>
        </p:txBody>
      </p:sp>
      <p:sp>
        <p:nvSpPr>
          <p:cNvPr id="33" name="Right Arrow 28844">
            <a:extLst>
              <a:ext uri="{FF2B5EF4-FFF2-40B4-BE49-F238E27FC236}">
                <a16:creationId xmlns:a16="http://schemas.microsoft.com/office/drawing/2014/main" id="{27996BFA-2636-4FF2-BA83-FD46507155A9}"/>
              </a:ext>
            </a:extLst>
          </p:cNvPr>
          <p:cNvSpPr>
            <a:spLocks noChangeArrowheads="1"/>
          </p:cNvSpPr>
          <p:nvPr/>
        </p:nvSpPr>
        <p:spPr bwMode="auto">
          <a:xfrm>
            <a:off x="5057775" y="3219276"/>
            <a:ext cx="209550" cy="334962"/>
          </a:xfrm>
          <a:prstGeom prst="rightArrow">
            <a:avLst>
              <a:gd name="adj1" fmla="val 50000"/>
              <a:gd name="adj2" fmla="val 49903"/>
            </a:avLst>
          </a:prstGeom>
          <a:solidFill>
            <a:srgbClr val="FAC090"/>
          </a:solidFill>
          <a:ln w="9525">
            <a:solidFill>
              <a:srgbClr val="321212"/>
            </a:solidFill>
            <a:miter lim="800000"/>
            <a:headEnd/>
            <a:tailEnd/>
          </a:ln>
        </p:spPr>
        <p:txBody>
          <a:bodyPr vert="horz" wrap="square" lIns="270000" tIns="45720" rIns="91440" bIns="45720" numCol="1" anchor="ctr" anchorCtr="0" compatLnSpc="1">
            <a:prstTxWarp prst="textNoShape">
              <a:avLst/>
            </a:prstTxWarp>
          </a:bodyPr>
          <a:lstStyle/>
          <a:p>
            <a:endParaRPr lang="en-ZA"/>
          </a:p>
        </p:txBody>
      </p:sp>
      <p:sp>
        <p:nvSpPr>
          <p:cNvPr id="34" name="Rectangle 28845">
            <a:extLst>
              <a:ext uri="{FF2B5EF4-FFF2-40B4-BE49-F238E27FC236}">
                <a16:creationId xmlns:a16="http://schemas.microsoft.com/office/drawing/2014/main" id="{3E212137-C72A-4EA5-A4D8-11740B57DA17}"/>
              </a:ext>
            </a:extLst>
          </p:cNvPr>
          <p:cNvSpPr>
            <a:spLocks noChangeArrowheads="1"/>
          </p:cNvSpPr>
          <p:nvPr/>
        </p:nvSpPr>
        <p:spPr bwMode="auto">
          <a:xfrm>
            <a:off x="6435725" y="2569988"/>
            <a:ext cx="1073150" cy="1758950"/>
          </a:xfrm>
          <a:prstGeom prst="rect">
            <a:avLst/>
          </a:prstGeom>
          <a:solidFill>
            <a:srgbClr val="D9D9D9"/>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Selection of the preferred bidder. </a:t>
            </a:r>
            <a:endParaRPr kumimoji="0" lang="en-US" altLang="en-US" sz="1200" b="0" i="0" u="none" strike="noStrike" cap="none" normalizeH="0" baseline="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(Objective criterion to justify award to someone other than the highest ranked bidder must have been stated in the bid documents and can be used at this stage, if applicable)</a:t>
            </a:r>
            <a:endParaRPr kumimoji="0" lang="en-US" altLang="en-US" sz="1200" b="0" i="0" u="none" strike="noStrike" cap="none" normalizeH="0" baseline="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28846">
            <a:extLst>
              <a:ext uri="{FF2B5EF4-FFF2-40B4-BE49-F238E27FC236}">
                <a16:creationId xmlns:a16="http://schemas.microsoft.com/office/drawing/2014/main" id="{2EA3E012-C076-4031-A0DA-C410252186B5}"/>
              </a:ext>
            </a:extLst>
          </p:cNvPr>
          <p:cNvSpPr>
            <a:spLocks noChangeArrowheads="1"/>
          </p:cNvSpPr>
          <p:nvPr/>
        </p:nvSpPr>
        <p:spPr bwMode="auto">
          <a:xfrm>
            <a:off x="7753350" y="2803351"/>
            <a:ext cx="677863" cy="1017587"/>
          </a:xfrm>
          <a:prstGeom prst="rect">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Award of business and conclusion of contract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Right Arrow 28847">
            <a:extLst>
              <a:ext uri="{FF2B5EF4-FFF2-40B4-BE49-F238E27FC236}">
                <a16:creationId xmlns:a16="http://schemas.microsoft.com/office/drawing/2014/main" id="{6D62EAA9-5DA5-45F0-836A-36862101F037}"/>
              </a:ext>
            </a:extLst>
          </p:cNvPr>
          <p:cNvSpPr>
            <a:spLocks noChangeArrowheads="1"/>
          </p:cNvSpPr>
          <p:nvPr/>
        </p:nvSpPr>
        <p:spPr bwMode="auto">
          <a:xfrm>
            <a:off x="7543800" y="3204988"/>
            <a:ext cx="209550" cy="334963"/>
          </a:xfrm>
          <a:prstGeom prst="rightArrow">
            <a:avLst>
              <a:gd name="adj1" fmla="val 50000"/>
              <a:gd name="adj2" fmla="val 49903"/>
            </a:avLst>
          </a:prstGeom>
          <a:solidFill>
            <a:srgbClr val="FAC090"/>
          </a:solidFill>
          <a:ln w="9525">
            <a:solidFill>
              <a:srgbClr val="321212"/>
            </a:solidFill>
            <a:miter lim="800000"/>
            <a:headEnd/>
            <a:tailEnd/>
          </a:ln>
        </p:spPr>
        <p:txBody>
          <a:bodyPr vert="horz" wrap="square" lIns="270000" tIns="45720" rIns="91440" bIns="45720" numCol="1" anchor="ctr" anchorCtr="0" compatLnSpc="1">
            <a:prstTxWarp prst="textNoShape">
              <a:avLst/>
            </a:prstTxWarp>
          </a:bodyPr>
          <a:lstStyle/>
          <a:p>
            <a:endParaRPr lang="en-ZA"/>
          </a:p>
        </p:txBody>
      </p:sp>
      <p:sp>
        <p:nvSpPr>
          <p:cNvPr id="37" name="TextBox 105">
            <a:extLst>
              <a:ext uri="{FF2B5EF4-FFF2-40B4-BE49-F238E27FC236}">
                <a16:creationId xmlns:a16="http://schemas.microsoft.com/office/drawing/2014/main" id="{15A9CCAB-405D-4FC3-94AD-1AA5DCC298B0}"/>
              </a:ext>
            </a:extLst>
          </p:cNvPr>
          <p:cNvSpPr txBox="1">
            <a:spLocks noChangeArrowheads="1"/>
          </p:cNvSpPr>
          <p:nvPr/>
        </p:nvSpPr>
        <p:spPr bwMode="auto">
          <a:xfrm>
            <a:off x="5289550" y="2376313"/>
            <a:ext cx="895350" cy="2066925"/>
          </a:xfrm>
          <a:prstGeom prst="rect">
            <a:avLst/>
          </a:prstGeom>
          <a:solidFill>
            <a:srgbClr val="F5F5F5"/>
          </a:solidFill>
          <a:ln w="12700">
            <a:solidFill>
              <a:srgbClr val="787878"/>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Post tender negotiation with preferred bidder [2</a:t>
            </a:r>
            <a:r>
              <a:rPr kumimoji="0" lang="en-US" altLang="en-US" sz="800" b="0" i="0" u="none" strike="noStrike" cap="none" normalizeH="0" baseline="3000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nd</a:t>
            </a: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and 3</a:t>
            </a:r>
            <a:r>
              <a:rPr kumimoji="0" lang="en-US" altLang="en-US" sz="800" b="0" i="0" u="none" strike="noStrike" cap="none" normalizeH="0" baseline="3000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rd </a:t>
            </a: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ranked bidders (if required) in a sequential and not simultaneous manner] if pricing is not market-related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28849">
            <a:extLst>
              <a:ext uri="{FF2B5EF4-FFF2-40B4-BE49-F238E27FC236}">
                <a16:creationId xmlns:a16="http://schemas.microsoft.com/office/drawing/2014/main" id="{1D6DE912-29E9-4DC2-8F50-EFB811A75A76}"/>
              </a:ext>
            </a:extLst>
          </p:cNvPr>
          <p:cNvSpPr>
            <a:spLocks noChangeArrowheads="1"/>
          </p:cNvSpPr>
          <p:nvPr/>
        </p:nvSpPr>
        <p:spPr bwMode="auto">
          <a:xfrm>
            <a:off x="4260850" y="2765251"/>
            <a:ext cx="777875" cy="1114425"/>
          </a:xfrm>
          <a:prstGeom prst="rect">
            <a:avLst/>
          </a:prstGeom>
          <a:solidFill>
            <a:srgbClr val="FAFAFA"/>
          </a:solidFill>
          <a:ln w="12700">
            <a:solidFill>
              <a:srgbClr val="5B9BD5"/>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Price (80)</a:t>
            </a:r>
            <a:endParaRPr kumimoji="0" lang="en-GB" altLang="en-US" sz="1200" b="0" i="0" u="none" strike="noStrike" cap="none" normalizeH="0" baseline="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Specific goals </a:t>
            </a:r>
            <a:r>
              <a:rPr kumimoji="0" lang="en-GB"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(20)</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39" name="Right Arrow 28850">
            <a:extLst>
              <a:ext uri="{FF2B5EF4-FFF2-40B4-BE49-F238E27FC236}">
                <a16:creationId xmlns:a16="http://schemas.microsoft.com/office/drawing/2014/main" id="{5B957EFD-71A7-407A-BF22-0C534E0D97A2}"/>
              </a:ext>
            </a:extLst>
          </p:cNvPr>
          <p:cNvSpPr>
            <a:spLocks noChangeArrowheads="1"/>
          </p:cNvSpPr>
          <p:nvPr/>
        </p:nvSpPr>
        <p:spPr bwMode="auto">
          <a:xfrm>
            <a:off x="6207125" y="3198638"/>
            <a:ext cx="209550" cy="334963"/>
          </a:xfrm>
          <a:prstGeom prst="rightArrow">
            <a:avLst>
              <a:gd name="adj1" fmla="val 50000"/>
              <a:gd name="adj2" fmla="val 49903"/>
            </a:avLst>
          </a:prstGeom>
          <a:solidFill>
            <a:srgbClr val="FAC090"/>
          </a:solidFill>
          <a:ln w="9525">
            <a:solidFill>
              <a:srgbClr val="321212"/>
            </a:solidFill>
            <a:miter lim="800000"/>
            <a:headEnd/>
            <a:tailEnd/>
          </a:ln>
        </p:spPr>
        <p:txBody>
          <a:bodyPr vert="horz" wrap="square" lIns="270000" tIns="45720" rIns="91440" bIns="45720" numCol="1" anchor="ctr" anchorCtr="0" compatLnSpc="1">
            <a:prstTxWarp prst="textNoShape">
              <a:avLst/>
            </a:prstTxWarp>
          </a:bodyPr>
          <a:lstStyle/>
          <a:p>
            <a:endParaRPr lang="en-ZA"/>
          </a:p>
        </p:txBody>
      </p:sp>
      <p:sp>
        <p:nvSpPr>
          <p:cNvPr id="40" name="Text Box 5">
            <a:extLst>
              <a:ext uri="{FF2B5EF4-FFF2-40B4-BE49-F238E27FC236}">
                <a16:creationId xmlns:a16="http://schemas.microsoft.com/office/drawing/2014/main" id="{4798E6F0-B925-488D-AE61-CD272A04070B}"/>
              </a:ext>
            </a:extLst>
          </p:cNvPr>
          <p:cNvSpPr txBox="1">
            <a:spLocks noChangeArrowheads="1"/>
          </p:cNvSpPr>
          <p:nvPr/>
        </p:nvSpPr>
        <p:spPr bwMode="auto">
          <a:xfrm>
            <a:off x="2844800" y="1782588"/>
            <a:ext cx="1323975" cy="4540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Tahoma" panose="020B0604030504040204" pitchFamily="34" charset="0"/>
                <a:ea typeface="Times New Roman" panose="02020603050405020304" pitchFamily="18" charset="0"/>
                <a:cs typeface="Tahoma" panose="020B0604030504040204" pitchFamily="34" charset="0"/>
              </a:rPr>
              <a:t>MINIMUM THRESHOLDS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 name="Text Box 4">
            <a:extLst>
              <a:ext uri="{FF2B5EF4-FFF2-40B4-BE49-F238E27FC236}">
                <a16:creationId xmlns:a16="http://schemas.microsoft.com/office/drawing/2014/main" id="{5D47936F-82AF-45DB-B18E-415E4EB5410F}"/>
              </a:ext>
            </a:extLst>
          </p:cNvPr>
          <p:cNvSpPr txBox="1">
            <a:spLocks noChangeArrowheads="1"/>
          </p:cNvSpPr>
          <p:nvPr/>
        </p:nvSpPr>
        <p:spPr bwMode="auto">
          <a:xfrm>
            <a:off x="5356225" y="1360313"/>
            <a:ext cx="65881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Step 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Text Box 3">
            <a:extLst>
              <a:ext uri="{FF2B5EF4-FFF2-40B4-BE49-F238E27FC236}">
                <a16:creationId xmlns:a16="http://schemas.microsoft.com/office/drawing/2014/main" id="{AA822776-9119-421E-9BB6-966C33B4D4DF}"/>
              </a:ext>
            </a:extLst>
          </p:cNvPr>
          <p:cNvSpPr txBox="1">
            <a:spLocks noChangeArrowheads="1"/>
          </p:cNvSpPr>
          <p:nvPr/>
        </p:nvSpPr>
        <p:spPr bwMode="auto">
          <a:xfrm>
            <a:off x="6604000" y="1355551"/>
            <a:ext cx="64611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Step 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 name="Text Box 2">
            <a:extLst>
              <a:ext uri="{FF2B5EF4-FFF2-40B4-BE49-F238E27FC236}">
                <a16:creationId xmlns:a16="http://schemas.microsoft.com/office/drawing/2014/main" id="{7A3AEF3D-C2EF-4C8D-A0AA-39B78D85F8D9}"/>
              </a:ext>
            </a:extLst>
          </p:cNvPr>
          <p:cNvSpPr txBox="1">
            <a:spLocks noChangeArrowheads="1"/>
          </p:cNvSpPr>
          <p:nvPr/>
        </p:nvSpPr>
        <p:spPr bwMode="auto">
          <a:xfrm>
            <a:off x="7851775" y="1358726"/>
            <a:ext cx="57785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Step 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 name="Straight Connector 28859">
            <a:extLst>
              <a:ext uri="{FF2B5EF4-FFF2-40B4-BE49-F238E27FC236}">
                <a16:creationId xmlns:a16="http://schemas.microsoft.com/office/drawing/2014/main" id="{8DEEA4E1-BF81-47D2-8537-759FAD377C78}"/>
              </a:ext>
            </a:extLst>
          </p:cNvPr>
          <p:cNvSpPr>
            <a:spLocks noChangeShapeType="1"/>
          </p:cNvSpPr>
          <p:nvPr/>
        </p:nvSpPr>
        <p:spPr bwMode="auto">
          <a:xfrm>
            <a:off x="2771775" y="879301"/>
            <a:ext cx="11113" cy="5157787"/>
          </a:xfrm>
          <a:prstGeom prst="line">
            <a:avLst/>
          </a:prstGeom>
          <a:noFill/>
          <a:ln w="222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ZA"/>
          </a:p>
        </p:txBody>
      </p:sp>
      <p:sp>
        <p:nvSpPr>
          <p:cNvPr id="45" name="Rectangle 38">
            <a:extLst>
              <a:ext uri="{FF2B5EF4-FFF2-40B4-BE49-F238E27FC236}">
                <a16:creationId xmlns:a16="http://schemas.microsoft.com/office/drawing/2014/main" id="{C290FB49-1E9A-4772-BD7E-55028C56CF7F}"/>
              </a:ext>
            </a:extLst>
          </p:cNvPr>
          <p:cNvSpPr>
            <a:spLocks noChangeArrowheads="1"/>
          </p:cNvSpPr>
          <p:nvPr/>
        </p:nvSpPr>
        <p:spPr bwMode="auto">
          <a:xfrm>
            <a:off x="1987550" y="3252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46" name="Rectangle 62">
            <a:extLst>
              <a:ext uri="{FF2B5EF4-FFF2-40B4-BE49-F238E27FC236}">
                <a16:creationId xmlns:a16="http://schemas.microsoft.com/office/drawing/2014/main" id="{493D4763-0D8D-4B08-A143-B06ADA464B7F}"/>
              </a:ext>
            </a:extLst>
          </p:cNvPr>
          <p:cNvSpPr>
            <a:spLocks noChangeArrowheads="1"/>
          </p:cNvSpPr>
          <p:nvPr/>
        </p:nvSpPr>
        <p:spPr bwMode="auto">
          <a:xfrm>
            <a:off x="1987550" y="8205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Tree>
    <p:extLst>
      <p:ext uri="{BB962C8B-B14F-4D97-AF65-F5344CB8AC3E}">
        <p14:creationId xmlns:p14="http://schemas.microsoft.com/office/powerpoint/2010/main" val="2056939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7392" y="577672"/>
            <a:ext cx="8261808" cy="443070"/>
          </a:xfrm>
          <a:prstGeom prst="rect">
            <a:avLst/>
          </a:prstGeom>
        </p:spPr>
        <p:txBody>
          <a:bodyPr vert="horz" wrap="square" lIns="0" tIns="12065" rIns="0" bIns="0" rtlCol="0">
            <a:spAutoFit/>
          </a:bodyPr>
          <a:lstStyle/>
          <a:p>
            <a:pPr marL="12700">
              <a:lnSpc>
                <a:spcPct val="100000"/>
              </a:lnSpc>
              <a:spcBef>
                <a:spcPts val="95"/>
              </a:spcBef>
            </a:pPr>
            <a:r>
              <a:rPr lang="en-ZA" sz="2800" kern="0" spc="-10" dirty="0">
                <a:solidFill>
                  <a:srgbClr val="7E7E7E"/>
                </a:solidFill>
              </a:rPr>
              <a:t>SUMMARY OF TECHNICAL SPECIFICATONS</a:t>
            </a:r>
            <a:endParaRPr sz="2800" dirty="0"/>
          </a:p>
        </p:txBody>
      </p:sp>
      <p:sp>
        <p:nvSpPr>
          <p:cNvPr id="4" name="object 4"/>
          <p:cNvSpPr txBox="1">
            <a:spLocks noGrp="1"/>
          </p:cNvSpPr>
          <p:nvPr>
            <p:ph type="sldNum" sz="quarter" idx="7"/>
          </p:nvPr>
        </p:nvSpPr>
        <p:spPr>
          <a:prstGeom prst="rect">
            <a:avLst/>
          </a:prstGeom>
        </p:spPr>
        <p:txBody>
          <a:bodyPr vert="horz" wrap="square" lIns="0" tIns="12700" rIns="0" bIns="0" rtlCol="0">
            <a:spAutoFit/>
          </a:bodyPr>
          <a:lstStyle/>
          <a:p>
            <a:pPr marL="38100">
              <a:lnSpc>
                <a:spcPct val="100000"/>
              </a:lnSpc>
              <a:spcBef>
                <a:spcPts val="100"/>
              </a:spcBef>
            </a:pPr>
            <a:fld id="{81D60167-4931-47E6-BA6A-407CBD079E47}" type="slidenum">
              <a:rPr dirty="0"/>
              <a:t>5</a:t>
            </a:fld>
            <a:endParaRPr dirty="0"/>
          </a:p>
        </p:txBody>
      </p:sp>
      <p:sp>
        <p:nvSpPr>
          <p:cNvPr id="3" name="object 3"/>
          <p:cNvSpPr txBox="1"/>
          <p:nvPr/>
        </p:nvSpPr>
        <p:spPr>
          <a:xfrm>
            <a:off x="613359" y="1241652"/>
            <a:ext cx="10969041" cy="687368"/>
          </a:xfrm>
          <a:prstGeom prst="rect">
            <a:avLst/>
          </a:prstGeom>
        </p:spPr>
        <p:txBody>
          <a:bodyPr vert="horz" wrap="square" lIns="0" tIns="40640" rIns="0" bIns="0" rtlCol="0">
            <a:spAutoFit/>
          </a:bodyPr>
          <a:lstStyle/>
          <a:p>
            <a:endParaRPr lang="en-US" dirty="0"/>
          </a:p>
          <a:p>
            <a:endParaRPr lang="en-ZA" sz="2400" dirty="0"/>
          </a:p>
        </p:txBody>
      </p:sp>
      <p:sp>
        <p:nvSpPr>
          <p:cNvPr id="6" name="TextBox 5">
            <a:extLst>
              <a:ext uri="{FF2B5EF4-FFF2-40B4-BE49-F238E27FC236}">
                <a16:creationId xmlns:a16="http://schemas.microsoft.com/office/drawing/2014/main" id="{2A2A5344-A813-DE8A-F751-FC1DA9D82B1E}"/>
              </a:ext>
            </a:extLst>
          </p:cNvPr>
          <p:cNvSpPr txBox="1"/>
          <p:nvPr/>
        </p:nvSpPr>
        <p:spPr>
          <a:xfrm>
            <a:off x="457200" y="1403135"/>
            <a:ext cx="11506200" cy="2939266"/>
          </a:xfrm>
          <a:prstGeom prst="rect">
            <a:avLst/>
          </a:prstGeom>
          <a:noFill/>
        </p:spPr>
        <p:txBody>
          <a:bodyPr wrap="square">
            <a:spAutoFit/>
          </a:bodyPr>
          <a:lstStyle/>
          <a:p>
            <a:pPr marL="640080" indent="-285750">
              <a:spcBef>
                <a:spcPts val="600"/>
              </a:spcBef>
              <a:spcAft>
                <a:spcPts val="0"/>
              </a:spcAft>
              <a:buFont typeface="Wingdings" panose="05000000000000000000" pitchFamily="2" charset="2"/>
              <a:buChar char="q"/>
            </a:pPr>
            <a:r>
              <a:rPr lang="en-ZA" sz="1800" dirty="0">
                <a:solidFill>
                  <a:srgbClr val="000000"/>
                </a:solidFill>
                <a:effectLst/>
                <a:latin typeface="Tahoma" panose="020B0604030504040204" pitchFamily="34" charset="0"/>
                <a:ea typeface="Calibri" panose="020F0502020204030204" pitchFamily="34" charset="0"/>
              </a:rPr>
              <a:t>The contract comprises of </a:t>
            </a:r>
            <a:r>
              <a:rPr lang="en-US" dirty="0">
                <a:effectLst/>
                <a:latin typeface="Arial" panose="020B0604020202020204" pitchFamily="34" charset="0"/>
                <a:ea typeface="Arial" panose="020B0604020202020204" pitchFamily="34" charset="0"/>
              </a:rPr>
              <a:t>the following:</a:t>
            </a:r>
            <a:endParaRPr lang="en-US" dirty="0">
              <a:latin typeface="Arial" panose="020B0604020202020204" pitchFamily="34" charset="0"/>
              <a:ea typeface="Arial" panose="020B0604020202020204" pitchFamily="34" charset="0"/>
            </a:endParaRPr>
          </a:p>
          <a:p>
            <a:pPr marL="354330">
              <a:spcBef>
                <a:spcPts val="600"/>
              </a:spcBef>
              <a:spcAft>
                <a:spcPts val="0"/>
              </a:spcAft>
            </a:pPr>
            <a:endParaRPr lang="en-ZA" sz="1800" b="0" i="0" u="none" strike="noStrike" baseline="0" dirty="0">
              <a:solidFill>
                <a:srgbClr val="000000"/>
              </a:solidFill>
              <a:latin typeface="Arial" panose="020B0604020202020204" pitchFamily="34" charset="0"/>
            </a:endParaRPr>
          </a:p>
          <a:p>
            <a:pPr marL="742950" lvl="1" indent="-285750">
              <a:buFont typeface="Arial" panose="020B0604020202020204" pitchFamily="34" charset="0"/>
              <a:buChar char="•"/>
            </a:pPr>
            <a:r>
              <a:rPr lang="en-US" b="0" i="0" u="none" strike="noStrike" baseline="0" dirty="0">
                <a:solidFill>
                  <a:srgbClr val="000000"/>
                </a:solidFill>
                <a:latin typeface="Arial" panose="020B0604020202020204" pitchFamily="34" charset="0"/>
              </a:rPr>
              <a:t>Install a remote monitoring tool at the </a:t>
            </a:r>
            <a:r>
              <a:rPr lang="en-US" b="0" i="1" u="none" strike="noStrike" baseline="0" dirty="0">
                <a:solidFill>
                  <a:srgbClr val="000000"/>
                </a:solidFill>
                <a:latin typeface="Arial" panose="020B0604020202020204" pitchFamily="34" charset="0"/>
              </a:rPr>
              <a:t>Site </a:t>
            </a:r>
            <a:r>
              <a:rPr lang="en-US" b="0" i="0" u="none" strike="noStrike" baseline="0" dirty="0">
                <a:solidFill>
                  <a:srgbClr val="000000"/>
                </a:solidFill>
                <a:latin typeface="Arial" panose="020B0604020202020204" pitchFamily="34" charset="0"/>
              </a:rPr>
              <a:t>(as defined in Annexure B). </a:t>
            </a:r>
          </a:p>
          <a:p>
            <a:pPr marL="742950" lvl="1" indent="-285750">
              <a:buFont typeface="Arial" panose="020B0604020202020204" pitchFamily="34" charset="0"/>
              <a:buChar char="•"/>
            </a:pPr>
            <a:r>
              <a:rPr lang="en-US" b="0" i="0" u="none" strike="noStrike" baseline="0" dirty="0">
                <a:solidFill>
                  <a:srgbClr val="000000"/>
                </a:solidFill>
                <a:latin typeface="Arial" panose="020B0604020202020204" pitchFamily="34" charset="0"/>
              </a:rPr>
              <a:t>Remotely monitor system reliability and availability (as defined in Annexure A) for commercial and safety use. </a:t>
            </a:r>
          </a:p>
          <a:p>
            <a:pPr marL="742950" lvl="1" indent="-285750">
              <a:buFont typeface="Arial" panose="020B0604020202020204" pitchFamily="34" charset="0"/>
              <a:buChar char="•"/>
            </a:pPr>
            <a:r>
              <a:rPr lang="en-US" b="0" i="0" u="none" strike="noStrike" baseline="0" dirty="0">
                <a:solidFill>
                  <a:srgbClr val="000000"/>
                </a:solidFill>
                <a:latin typeface="Arial" panose="020B0604020202020204" pitchFamily="34" charset="0"/>
              </a:rPr>
              <a:t>Restore the system(s) at the </a:t>
            </a:r>
            <a:r>
              <a:rPr lang="en-US" b="0" i="1" u="none" strike="noStrike" baseline="0" dirty="0">
                <a:solidFill>
                  <a:srgbClr val="000000"/>
                </a:solidFill>
                <a:latin typeface="Arial" panose="020B0604020202020204" pitchFamily="34" charset="0"/>
              </a:rPr>
              <a:t>Site.</a:t>
            </a:r>
            <a:endParaRPr lang="en-US" b="0" i="0" u="none" strike="noStrike" baseline="0" dirty="0">
              <a:solidFill>
                <a:srgbClr val="000000"/>
              </a:solidFill>
              <a:latin typeface="Arial" panose="020B0604020202020204" pitchFamily="34" charset="0"/>
            </a:endParaRPr>
          </a:p>
          <a:p>
            <a:pPr marL="742950" lvl="1" indent="-285750">
              <a:buFont typeface="Arial" panose="020B0604020202020204" pitchFamily="34" charset="0"/>
              <a:buChar char="•"/>
            </a:pPr>
            <a:r>
              <a:rPr lang="en-ZA" b="0" i="0" u="none" strike="noStrike" baseline="0" dirty="0">
                <a:solidFill>
                  <a:srgbClr val="000000"/>
                </a:solidFill>
                <a:latin typeface="Arial" panose="020B0604020202020204" pitchFamily="34" charset="0"/>
              </a:rPr>
              <a:t>Do routine preventative maintenance. </a:t>
            </a:r>
          </a:p>
          <a:p>
            <a:pPr marL="742950" lvl="1" indent="-285750">
              <a:buFont typeface="Arial" panose="020B0604020202020204" pitchFamily="34" charset="0"/>
              <a:buChar char="•"/>
            </a:pPr>
            <a:r>
              <a:rPr lang="en-ZA" b="0" i="0" u="none" strike="noStrike" baseline="0" dirty="0">
                <a:solidFill>
                  <a:srgbClr val="000000"/>
                </a:solidFill>
                <a:latin typeface="Arial" panose="020B0604020202020204" pitchFamily="34" charset="0"/>
              </a:rPr>
              <a:t>Do corrective preventative maintenance. </a:t>
            </a:r>
          </a:p>
          <a:p>
            <a:pPr marL="742950" lvl="1" indent="-285750">
              <a:buFont typeface="Arial" panose="020B0604020202020204" pitchFamily="34" charset="0"/>
              <a:buChar char="•"/>
            </a:pPr>
            <a:r>
              <a:rPr lang="en-ZA" b="0" i="0" u="none" strike="noStrike" baseline="0" dirty="0">
                <a:solidFill>
                  <a:srgbClr val="000000"/>
                </a:solidFill>
                <a:latin typeface="Arial" panose="020B0604020202020204" pitchFamily="34" charset="0"/>
              </a:rPr>
              <a:t>Do system breakdown repairs. </a:t>
            </a:r>
          </a:p>
          <a:p>
            <a:pPr marL="742950" lvl="1" indent="-285750">
              <a:buFont typeface="Arial" panose="020B0604020202020204" pitchFamily="34" charset="0"/>
              <a:buChar char="•"/>
            </a:pPr>
            <a:r>
              <a:rPr lang="en-US" b="0" i="0" u="none" strike="noStrike" baseline="0" dirty="0">
                <a:solidFill>
                  <a:srgbClr val="000000"/>
                </a:solidFill>
                <a:latin typeface="Arial" panose="020B0604020202020204" pitchFamily="34" charset="0"/>
              </a:rPr>
              <a:t>Calibration and verification of in-motion weighbridges.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91844" y="6324848"/>
            <a:ext cx="73025" cy="138430"/>
          </a:xfrm>
          <a:prstGeom prst="rect">
            <a:avLst/>
          </a:prstGeom>
        </p:spPr>
        <p:txBody>
          <a:bodyPr vert="horz" wrap="square" lIns="0" tIns="0" rIns="0" bIns="0" rtlCol="0">
            <a:spAutoFit/>
          </a:bodyPr>
          <a:lstStyle/>
          <a:p>
            <a:pPr>
              <a:lnSpc>
                <a:spcPct val="100000"/>
              </a:lnSpc>
            </a:pPr>
            <a:r>
              <a:rPr sz="900" b="1" dirty="0">
                <a:solidFill>
                  <a:srgbClr val="7E7E7E"/>
                </a:solidFill>
                <a:latin typeface="Tahoma"/>
                <a:cs typeface="Tahoma"/>
              </a:rPr>
              <a:t>7</a:t>
            </a:r>
            <a:endParaRPr sz="900">
              <a:latin typeface="Tahoma"/>
              <a:cs typeface="Tahoma"/>
            </a:endParaRPr>
          </a:p>
        </p:txBody>
      </p:sp>
      <p:sp>
        <p:nvSpPr>
          <p:cNvPr id="3" name="object 3"/>
          <p:cNvSpPr/>
          <p:nvPr/>
        </p:nvSpPr>
        <p:spPr>
          <a:xfrm>
            <a:off x="568451" y="1121663"/>
            <a:ext cx="11055350" cy="0"/>
          </a:xfrm>
          <a:custGeom>
            <a:avLst/>
            <a:gdLst/>
            <a:ahLst/>
            <a:cxnLst/>
            <a:rect l="l" t="t" r="r" b="b"/>
            <a:pathLst>
              <a:path w="11055350">
                <a:moveTo>
                  <a:pt x="0" y="0"/>
                </a:moveTo>
                <a:lnTo>
                  <a:pt x="11054842" y="0"/>
                </a:lnTo>
              </a:path>
            </a:pathLst>
          </a:custGeom>
          <a:ln w="21336">
            <a:solidFill>
              <a:srgbClr val="8A8E91"/>
            </a:solidFill>
          </a:ln>
        </p:spPr>
        <p:txBody>
          <a:bodyPr wrap="square" lIns="0" tIns="0" rIns="0" bIns="0" rtlCol="0"/>
          <a:lstStyle/>
          <a:p>
            <a:endParaRPr/>
          </a:p>
        </p:txBody>
      </p:sp>
      <p:sp>
        <p:nvSpPr>
          <p:cNvPr id="4" name="object 4"/>
          <p:cNvSpPr/>
          <p:nvPr/>
        </p:nvSpPr>
        <p:spPr>
          <a:xfrm>
            <a:off x="621030" y="6137909"/>
            <a:ext cx="167640" cy="294640"/>
          </a:xfrm>
          <a:custGeom>
            <a:avLst/>
            <a:gdLst/>
            <a:ahLst/>
            <a:cxnLst/>
            <a:rect l="l" t="t" r="r" b="b"/>
            <a:pathLst>
              <a:path w="167640" h="294639">
                <a:moveTo>
                  <a:pt x="0" y="294131"/>
                </a:moveTo>
                <a:lnTo>
                  <a:pt x="167474" y="0"/>
                </a:lnTo>
              </a:path>
            </a:pathLst>
          </a:custGeom>
          <a:ln w="38100">
            <a:solidFill>
              <a:srgbClr val="E72F22"/>
            </a:solidFill>
          </a:ln>
        </p:spPr>
        <p:txBody>
          <a:bodyPr wrap="square" lIns="0" tIns="0" rIns="0" bIns="0" rtlCol="0"/>
          <a:lstStyle/>
          <a:p>
            <a:endParaRPr/>
          </a:p>
        </p:txBody>
      </p:sp>
      <p:grpSp>
        <p:nvGrpSpPr>
          <p:cNvPr id="5" name="object 5"/>
          <p:cNvGrpSpPr/>
          <p:nvPr/>
        </p:nvGrpSpPr>
        <p:grpSpPr>
          <a:xfrm>
            <a:off x="0" y="0"/>
            <a:ext cx="12192000" cy="6858000"/>
            <a:chOff x="0" y="0"/>
            <a:chExt cx="12192000" cy="6858000"/>
          </a:xfrm>
        </p:grpSpPr>
        <p:sp>
          <p:nvSpPr>
            <p:cNvPr id="6" name="object 6"/>
            <p:cNvSpPr/>
            <p:nvPr/>
          </p:nvSpPr>
          <p:spPr>
            <a:xfrm>
              <a:off x="10560314" y="264332"/>
              <a:ext cx="1096463" cy="744108"/>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0" y="0"/>
              <a:ext cx="12192000" cy="6857998"/>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9154668" y="1342643"/>
              <a:ext cx="977265" cy="91440"/>
            </a:xfrm>
            <a:custGeom>
              <a:avLst/>
              <a:gdLst/>
              <a:ahLst/>
              <a:cxnLst/>
              <a:rect l="l" t="t" r="r" b="b"/>
              <a:pathLst>
                <a:path w="977265" h="91440">
                  <a:moveTo>
                    <a:pt x="15532" y="29298"/>
                  </a:moveTo>
                  <a:lnTo>
                    <a:pt x="2413" y="29298"/>
                  </a:lnTo>
                  <a:lnTo>
                    <a:pt x="2413" y="91186"/>
                  </a:lnTo>
                  <a:lnTo>
                    <a:pt x="15532" y="91186"/>
                  </a:lnTo>
                  <a:lnTo>
                    <a:pt x="15532" y="29298"/>
                  </a:lnTo>
                  <a:close/>
                </a:path>
                <a:path w="977265" h="91440">
                  <a:moveTo>
                    <a:pt x="18161" y="3810"/>
                  </a:moveTo>
                  <a:lnTo>
                    <a:pt x="14097" y="0"/>
                  </a:lnTo>
                  <a:lnTo>
                    <a:pt x="4064" y="0"/>
                  </a:lnTo>
                  <a:lnTo>
                    <a:pt x="0" y="3810"/>
                  </a:lnTo>
                  <a:lnTo>
                    <a:pt x="0" y="13462"/>
                  </a:lnTo>
                  <a:lnTo>
                    <a:pt x="4064" y="17399"/>
                  </a:lnTo>
                  <a:lnTo>
                    <a:pt x="14097" y="17399"/>
                  </a:lnTo>
                  <a:lnTo>
                    <a:pt x="18161" y="13462"/>
                  </a:lnTo>
                  <a:lnTo>
                    <a:pt x="18161" y="3810"/>
                  </a:lnTo>
                  <a:close/>
                </a:path>
                <a:path w="977265" h="91440">
                  <a:moveTo>
                    <a:pt x="225844" y="29298"/>
                  </a:moveTo>
                  <a:lnTo>
                    <a:pt x="212725" y="29298"/>
                  </a:lnTo>
                  <a:lnTo>
                    <a:pt x="212725" y="91186"/>
                  </a:lnTo>
                  <a:lnTo>
                    <a:pt x="225844" y="91186"/>
                  </a:lnTo>
                  <a:lnTo>
                    <a:pt x="225844" y="29298"/>
                  </a:lnTo>
                  <a:close/>
                </a:path>
                <a:path w="977265" h="91440">
                  <a:moveTo>
                    <a:pt x="228473" y="3810"/>
                  </a:moveTo>
                  <a:lnTo>
                    <a:pt x="224536" y="0"/>
                  </a:lnTo>
                  <a:lnTo>
                    <a:pt x="214376" y="0"/>
                  </a:lnTo>
                  <a:lnTo>
                    <a:pt x="210312" y="3810"/>
                  </a:lnTo>
                  <a:lnTo>
                    <a:pt x="210312" y="13462"/>
                  </a:lnTo>
                  <a:lnTo>
                    <a:pt x="214376" y="17399"/>
                  </a:lnTo>
                  <a:lnTo>
                    <a:pt x="224536" y="17399"/>
                  </a:lnTo>
                  <a:lnTo>
                    <a:pt x="228473" y="13462"/>
                  </a:lnTo>
                  <a:lnTo>
                    <a:pt x="228473" y="3810"/>
                  </a:lnTo>
                  <a:close/>
                </a:path>
                <a:path w="977265" h="91440">
                  <a:moveTo>
                    <a:pt x="974305" y="29298"/>
                  </a:moveTo>
                  <a:lnTo>
                    <a:pt x="962279" y="29298"/>
                  </a:lnTo>
                  <a:lnTo>
                    <a:pt x="962279" y="91186"/>
                  </a:lnTo>
                  <a:lnTo>
                    <a:pt x="974305" y="91186"/>
                  </a:lnTo>
                  <a:lnTo>
                    <a:pt x="974305" y="29298"/>
                  </a:lnTo>
                  <a:close/>
                </a:path>
                <a:path w="977265" h="91440">
                  <a:moveTo>
                    <a:pt x="976757" y="3810"/>
                  </a:moveTo>
                  <a:lnTo>
                    <a:pt x="973074" y="0"/>
                  </a:lnTo>
                  <a:lnTo>
                    <a:pt x="963803" y="0"/>
                  </a:lnTo>
                  <a:lnTo>
                    <a:pt x="960120" y="3810"/>
                  </a:lnTo>
                  <a:lnTo>
                    <a:pt x="960120" y="13462"/>
                  </a:lnTo>
                  <a:lnTo>
                    <a:pt x="963803" y="17399"/>
                  </a:lnTo>
                  <a:lnTo>
                    <a:pt x="973074" y="17399"/>
                  </a:lnTo>
                  <a:lnTo>
                    <a:pt x="976757" y="13462"/>
                  </a:lnTo>
                  <a:lnTo>
                    <a:pt x="976757" y="3810"/>
                  </a:lnTo>
                  <a:close/>
                </a:path>
              </a:pathLst>
            </a:custGeom>
            <a:solidFill>
              <a:srgbClr val="FFFFFF"/>
            </a:solidFill>
          </p:spPr>
          <p:txBody>
            <a:bodyPr wrap="square" lIns="0" tIns="0" rIns="0" bIns="0" rtlCol="0"/>
            <a:lstStyle/>
            <a:p>
              <a:endParaRPr/>
            </a:p>
          </p:txBody>
        </p:sp>
        <p:sp>
          <p:nvSpPr>
            <p:cNvPr id="9" name="object 9"/>
            <p:cNvSpPr/>
            <p:nvPr/>
          </p:nvSpPr>
          <p:spPr>
            <a:xfrm>
              <a:off x="9183623" y="1370075"/>
              <a:ext cx="117348" cy="65532"/>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9317736" y="1370075"/>
              <a:ext cx="34925" cy="64135"/>
            </a:xfrm>
            <a:custGeom>
              <a:avLst/>
              <a:gdLst/>
              <a:ahLst/>
              <a:cxnLst/>
              <a:rect l="l" t="t" r="r" b="b"/>
              <a:pathLst>
                <a:path w="34925" h="64134">
                  <a:moveTo>
                    <a:pt x="34925" y="1016"/>
                  </a:moveTo>
                  <a:lnTo>
                    <a:pt x="32258" y="381"/>
                  </a:lnTo>
                  <a:lnTo>
                    <a:pt x="28702" y="0"/>
                  </a:lnTo>
                  <a:lnTo>
                    <a:pt x="26035" y="0"/>
                  </a:lnTo>
                  <a:lnTo>
                    <a:pt x="21717" y="381"/>
                  </a:lnTo>
                  <a:lnTo>
                    <a:pt x="17526" y="1270"/>
                  </a:lnTo>
                  <a:lnTo>
                    <a:pt x="13335" y="2921"/>
                  </a:lnTo>
                  <a:lnTo>
                    <a:pt x="9398" y="5080"/>
                  </a:lnTo>
                  <a:lnTo>
                    <a:pt x="8255" y="1651"/>
                  </a:lnTo>
                  <a:lnTo>
                    <a:pt x="0" y="1651"/>
                  </a:lnTo>
                  <a:lnTo>
                    <a:pt x="0" y="64008"/>
                  </a:lnTo>
                  <a:lnTo>
                    <a:pt x="12319" y="64008"/>
                  </a:lnTo>
                  <a:lnTo>
                    <a:pt x="12319" y="14859"/>
                  </a:lnTo>
                  <a:lnTo>
                    <a:pt x="15748" y="13208"/>
                  </a:lnTo>
                  <a:lnTo>
                    <a:pt x="19812" y="11811"/>
                  </a:lnTo>
                  <a:lnTo>
                    <a:pt x="28448" y="11811"/>
                  </a:lnTo>
                  <a:lnTo>
                    <a:pt x="31877" y="12573"/>
                  </a:lnTo>
                  <a:lnTo>
                    <a:pt x="34925" y="13716"/>
                  </a:lnTo>
                  <a:lnTo>
                    <a:pt x="34925" y="11811"/>
                  </a:lnTo>
                  <a:lnTo>
                    <a:pt x="34925" y="5080"/>
                  </a:lnTo>
                  <a:lnTo>
                    <a:pt x="34925" y="1016"/>
                  </a:lnTo>
                  <a:close/>
                </a:path>
              </a:pathLst>
            </a:custGeom>
            <a:solidFill>
              <a:srgbClr val="FFFFFF"/>
            </a:solidFill>
          </p:spPr>
          <p:txBody>
            <a:bodyPr wrap="square" lIns="0" tIns="0" rIns="0" bIns="0" rtlCol="0"/>
            <a:lstStyle/>
            <a:p>
              <a:endParaRPr/>
            </a:p>
          </p:txBody>
        </p:sp>
        <p:sp>
          <p:nvSpPr>
            <p:cNvPr id="11" name="object 11"/>
            <p:cNvSpPr/>
            <p:nvPr/>
          </p:nvSpPr>
          <p:spPr>
            <a:xfrm>
              <a:off x="9400031" y="1370075"/>
              <a:ext cx="121920" cy="96012"/>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9608819" y="1342644"/>
              <a:ext cx="132460" cy="92963"/>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9618598" y="1370075"/>
              <a:ext cx="26670" cy="5080"/>
            </a:xfrm>
            <a:custGeom>
              <a:avLst/>
              <a:gdLst/>
              <a:ahLst/>
              <a:cxnLst/>
              <a:rect l="l" t="t" r="r" b="b"/>
              <a:pathLst>
                <a:path w="26670" h="5080">
                  <a:moveTo>
                    <a:pt x="20193" y="0"/>
                  </a:moveTo>
                  <a:lnTo>
                    <a:pt x="17399" y="0"/>
                  </a:lnTo>
                  <a:lnTo>
                    <a:pt x="12953" y="381"/>
                  </a:lnTo>
                  <a:lnTo>
                    <a:pt x="8508" y="1270"/>
                  </a:lnTo>
                  <a:lnTo>
                    <a:pt x="4191" y="2921"/>
                  </a:lnTo>
                  <a:lnTo>
                    <a:pt x="0" y="5079"/>
                  </a:lnTo>
                  <a:lnTo>
                    <a:pt x="26670" y="5079"/>
                  </a:lnTo>
                  <a:lnTo>
                    <a:pt x="26670" y="1015"/>
                  </a:lnTo>
                  <a:lnTo>
                    <a:pt x="23875" y="381"/>
                  </a:lnTo>
                  <a:lnTo>
                    <a:pt x="20193" y="0"/>
                  </a:lnTo>
                  <a:close/>
                </a:path>
              </a:pathLst>
            </a:custGeom>
            <a:solidFill>
              <a:srgbClr val="FFFFFF"/>
            </a:solidFill>
          </p:spPr>
          <p:txBody>
            <a:bodyPr wrap="square" lIns="0" tIns="0" rIns="0" bIns="0" rtlCol="0"/>
            <a:lstStyle/>
            <a:p>
              <a:endParaRPr/>
            </a:p>
          </p:txBody>
        </p:sp>
        <p:sp>
          <p:nvSpPr>
            <p:cNvPr id="14" name="object 14"/>
            <p:cNvSpPr/>
            <p:nvPr/>
          </p:nvSpPr>
          <p:spPr>
            <a:xfrm>
              <a:off x="9753600" y="1341119"/>
              <a:ext cx="121920" cy="124967"/>
            </a:xfrm>
            <a:prstGeom prst="rect">
              <a:avLst/>
            </a:prstGeom>
            <a:blipFill>
              <a:blip r:embed="rId7" cstate="print"/>
              <a:stretch>
                <a:fillRect/>
              </a:stretch>
            </a:blipFill>
          </p:spPr>
          <p:txBody>
            <a:bodyPr wrap="square" lIns="0" tIns="0" rIns="0" bIns="0" rtlCol="0"/>
            <a:lstStyle/>
            <a:p>
              <a:endParaRPr/>
            </a:p>
          </p:txBody>
        </p:sp>
        <p:sp>
          <p:nvSpPr>
            <p:cNvPr id="15" name="object 15"/>
            <p:cNvSpPr/>
            <p:nvPr/>
          </p:nvSpPr>
          <p:spPr>
            <a:xfrm>
              <a:off x="9966959" y="1370075"/>
              <a:ext cx="99059" cy="65532"/>
            </a:xfrm>
            <a:prstGeom prst="rect">
              <a:avLst/>
            </a:prstGeom>
            <a:blipFill>
              <a:blip r:embed="rId8" cstate="print"/>
              <a:stretch>
                <a:fillRect/>
              </a:stretch>
            </a:blipFill>
          </p:spPr>
          <p:txBody>
            <a:bodyPr wrap="square" lIns="0" tIns="0" rIns="0" bIns="0" rtlCol="0"/>
            <a:lstStyle/>
            <a:p>
              <a:endParaRPr/>
            </a:p>
          </p:txBody>
        </p:sp>
        <p:sp>
          <p:nvSpPr>
            <p:cNvPr id="16" name="object 16"/>
            <p:cNvSpPr/>
            <p:nvPr/>
          </p:nvSpPr>
          <p:spPr>
            <a:xfrm>
              <a:off x="10148316" y="1341119"/>
              <a:ext cx="118872" cy="94487"/>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10311383" y="1371600"/>
              <a:ext cx="57911" cy="92963"/>
            </a:xfrm>
            <a:prstGeom prst="rect">
              <a:avLst/>
            </a:prstGeom>
            <a:blipFill>
              <a:blip r:embed="rId10" cstate="print"/>
              <a:stretch>
                <a:fillRect/>
              </a:stretch>
            </a:blipFill>
          </p:spPr>
          <p:txBody>
            <a:bodyPr wrap="square" lIns="0" tIns="0" rIns="0" bIns="0" rtlCol="0"/>
            <a:lstStyle/>
            <a:p>
              <a:endParaRPr/>
            </a:p>
          </p:txBody>
        </p:sp>
        <p:sp>
          <p:nvSpPr>
            <p:cNvPr id="18" name="object 18"/>
            <p:cNvSpPr/>
            <p:nvPr/>
          </p:nvSpPr>
          <p:spPr>
            <a:xfrm>
              <a:off x="9131045" y="1341882"/>
              <a:ext cx="1160145" cy="93345"/>
            </a:xfrm>
            <a:custGeom>
              <a:avLst/>
              <a:gdLst/>
              <a:ahLst/>
              <a:cxnLst/>
              <a:rect l="l" t="t" r="r" b="b"/>
              <a:pathLst>
                <a:path w="1160145" h="93344">
                  <a:moveTo>
                    <a:pt x="0" y="0"/>
                  </a:moveTo>
                  <a:lnTo>
                    <a:pt x="0" y="92837"/>
                  </a:lnTo>
                </a:path>
                <a:path w="1160145" h="93344">
                  <a:moveTo>
                    <a:pt x="958596" y="0"/>
                  </a:moveTo>
                  <a:lnTo>
                    <a:pt x="958596" y="92837"/>
                  </a:lnTo>
                </a:path>
                <a:path w="1160145" h="93344">
                  <a:moveTo>
                    <a:pt x="1159763" y="0"/>
                  </a:moveTo>
                  <a:lnTo>
                    <a:pt x="1159763" y="92837"/>
                  </a:lnTo>
                </a:path>
              </a:pathLst>
            </a:custGeom>
            <a:ln w="19812">
              <a:solidFill>
                <a:srgbClr val="FFFFFF"/>
              </a:solidFill>
            </a:ln>
          </p:spPr>
          <p:txBody>
            <a:bodyPr wrap="square" lIns="0" tIns="0" rIns="0" bIns="0" rtlCol="0"/>
            <a:lstStyle/>
            <a:p>
              <a:endParaRPr/>
            </a:p>
          </p:txBody>
        </p:sp>
        <p:sp>
          <p:nvSpPr>
            <p:cNvPr id="19" name="object 19"/>
            <p:cNvSpPr/>
            <p:nvPr/>
          </p:nvSpPr>
          <p:spPr>
            <a:xfrm>
              <a:off x="9564624" y="1339595"/>
              <a:ext cx="360045" cy="95885"/>
            </a:xfrm>
            <a:custGeom>
              <a:avLst/>
              <a:gdLst/>
              <a:ahLst/>
              <a:cxnLst/>
              <a:rect l="l" t="t" r="r" b="b"/>
              <a:pathLst>
                <a:path w="360045" h="95884">
                  <a:moveTo>
                    <a:pt x="32004" y="32512"/>
                  </a:moveTo>
                  <a:lnTo>
                    <a:pt x="12954" y="32512"/>
                  </a:lnTo>
                  <a:lnTo>
                    <a:pt x="12954" y="13462"/>
                  </a:lnTo>
                  <a:lnTo>
                    <a:pt x="16510" y="11938"/>
                  </a:lnTo>
                  <a:lnTo>
                    <a:pt x="24638" y="11938"/>
                  </a:lnTo>
                  <a:lnTo>
                    <a:pt x="27813" y="12192"/>
                  </a:lnTo>
                  <a:lnTo>
                    <a:pt x="29210" y="12446"/>
                  </a:lnTo>
                  <a:lnTo>
                    <a:pt x="29210" y="11938"/>
                  </a:lnTo>
                  <a:lnTo>
                    <a:pt x="29210" y="762"/>
                  </a:lnTo>
                  <a:lnTo>
                    <a:pt x="26035" y="0"/>
                  </a:lnTo>
                  <a:lnTo>
                    <a:pt x="21209" y="0"/>
                  </a:lnTo>
                  <a:lnTo>
                    <a:pt x="13462" y="1016"/>
                  </a:lnTo>
                  <a:lnTo>
                    <a:pt x="6604" y="4191"/>
                  </a:lnTo>
                  <a:lnTo>
                    <a:pt x="1778" y="9652"/>
                  </a:lnTo>
                  <a:lnTo>
                    <a:pt x="0" y="17653"/>
                  </a:lnTo>
                  <a:lnTo>
                    <a:pt x="0" y="94361"/>
                  </a:lnTo>
                  <a:lnTo>
                    <a:pt x="12954" y="94361"/>
                  </a:lnTo>
                  <a:lnTo>
                    <a:pt x="12954" y="43561"/>
                  </a:lnTo>
                  <a:lnTo>
                    <a:pt x="32004" y="43561"/>
                  </a:lnTo>
                  <a:lnTo>
                    <a:pt x="32004" y="32512"/>
                  </a:lnTo>
                  <a:close/>
                </a:path>
                <a:path w="360045" h="95884">
                  <a:moveTo>
                    <a:pt x="359537" y="31496"/>
                  </a:moveTo>
                  <a:lnTo>
                    <a:pt x="340614" y="31496"/>
                  </a:lnTo>
                  <a:lnTo>
                    <a:pt x="340614" y="12192"/>
                  </a:lnTo>
                  <a:lnTo>
                    <a:pt x="327660" y="15748"/>
                  </a:lnTo>
                  <a:lnTo>
                    <a:pt x="327660" y="78232"/>
                  </a:lnTo>
                  <a:lnTo>
                    <a:pt x="329438" y="86233"/>
                  </a:lnTo>
                  <a:lnTo>
                    <a:pt x="334264" y="91694"/>
                  </a:lnTo>
                  <a:lnTo>
                    <a:pt x="341122" y="94742"/>
                  </a:lnTo>
                  <a:lnTo>
                    <a:pt x="348869" y="95758"/>
                  </a:lnTo>
                  <a:lnTo>
                    <a:pt x="353695" y="95758"/>
                  </a:lnTo>
                  <a:lnTo>
                    <a:pt x="356870" y="94996"/>
                  </a:lnTo>
                  <a:lnTo>
                    <a:pt x="356870" y="83820"/>
                  </a:lnTo>
                  <a:lnTo>
                    <a:pt x="356870" y="83439"/>
                  </a:lnTo>
                  <a:lnTo>
                    <a:pt x="355473" y="83693"/>
                  </a:lnTo>
                  <a:lnTo>
                    <a:pt x="352298" y="83820"/>
                  </a:lnTo>
                  <a:lnTo>
                    <a:pt x="344170" y="83820"/>
                  </a:lnTo>
                  <a:lnTo>
                    <a:pt x="340614" y="82423"/>
                  </a:lnTo>
                  <a:lnTo>
                    <a:pt x="340614" y="42545"/>
                  </a:lnTo>
                  <a:lnTo>
                    <a:pt x="359537" y="42545"/>
                  </a:lnTo>
                  <a:lnTo>
                    <a:pt x="359537" y="31496"/>
                  </a:lnTo>
                  <a:close/>
                </a:path>
              </a:pathLst>
            </a:custGeom>
            <a:solidFill>
              <a:srgbClr val="FFFFFF"/>
            </a:solidFill>
          </p:spPr>
          <p:txBody>
            <a:bodyPr wrap="square" lIns="0" tIns="0" rIns="0" bIns="0" rtlCol="0"/>
            <a:lstStyle/>
            <a:p>
              <a:endParaRPr/>
            </a:p>
          </p:txBody>
        </p:sp>
        <p:sp>
          <p:nvSpPr>
            <p:cNvPr id="20" name="object 20"/>
            <p:cNvSpPr/>
            <p:nvPr/>
          </p:nvSpPr>
          <p:spPr>
            <a:xfrm>
              <a:off x="10366247" y="638555"/>
              <a:ext cx="372110" cy="214629"/>
            </a:xfrm>
            <a:custGeom>
              <a:avLst/>
              <a:gdLst/>
              <a:ahLst/>
              <a:cxnLst/>
              <a:rect l="l" t="t" r="r" b="b"/>
              <a:pathLst>
                <a:path w="372109" h="214630">
                  <a:moveTo>
                    <a:pt x="371601" y="0"/>
                  </a:moveTo>
                  <a:lnTo>
                    <a:pt x="0" y="0"/>
                  </a:lnTo>
                  <a:lnTo>
                    <a:pt x="123825" y="214503"/>
                  </a:lnTo>
                  <a:lnTo>
                    <a:pt x="247650" y="214503"/>
                  </a:lnTo>
                  <a:lnTo>
                    <a:pt x="371601" y="0"/>
                  </a:lnTo>
                  <a:close/>
                </a:path>
              </a:pathLst>
            </a:custGeom>
            <a:solidFill>
              <a:srgbClr val="85BC3D"/>
            </a:solidFill>
          </p:spPr>
          <p:txBody>
            <a:bodyPr wrap="square" lIns="0" tIns="0" rIns="0" bIns="0" rtlCol="0"/>
            <a:lstStyle/>
            <a:p>
              <a:endParaRPr/>
            </a:p>
          </p:txBody>
        </p:sp>
        <p:sp>
          <p:nvSpPr>
            <p:cNvPr id="21" name="object 21"/>
            <p:cNvSpPr/>
            <p:nvPr/>
          </p:nvSpPr>
          <p:spPr>
            <a:xfrm>
              <a:off x="10596372" y="301751"/>
              <a:ext cx="1038860" cy="949325"/>
            </a:xfrm>
            <a:custGeom>
              <a:avLst/>
              <a:gdLst/>
              <a:ahLst/>
              <a:cxnLst/>
              <a:rect l="l" t="t" r="r" b="b"/>
              <a:pathLst>
                <a:path w="1038859" h="949325">
                  <a:moveTo>
                    <a:pt x="327787" y="123317"/>
                  </a:moveTo>
                  <a:lnTo>
                    <a:pt x="300228" y="75184"/>
                  </a:lnTo>
                  <a:lnTo>
                    <a:pt x="296926" y="69469"/>
                  </a:lnTo>
                  <a:lnTo>
                    <a:pt x="303403" y="64008"/>
                  </a:lnTo>
                  <a:lnTo>
                    <a:pt x="308229" y="57150"/>
                  </a:lnTo>
                  <a:lnTo>
                    <a:pt x="311404" y="49276"/>
                  </a:lnTo>
                  <a:lnTo>
                    <a:pt x="311531" y="48133"/>
                  </a:lnTo>
                  <a:lnTo>
                    <a:pt x="312547" y="40398"/>
                  </a:lnTo>
                  <a:lnTo>
                    <a:pt x="291465" y="2667"/>
                  </a:lnTo>
                  <a:lnTo>
                    <a:pt x="282067" y="787"/>
                  </a:lnTo>
                  <a:lnTo>
                    <a:pt x="282067" y="44704"/>
                  </a:lnTo>
                  <a:lnTo>
                    <a:pt x="278511" y="48133"/>
                  </a:lnTo>
                  <a:lnTo>
                    <a:pt x="236093" y="48133"/>
                  </a:lnTo>
                  <a:lnTo>
                    <a:pt x="236093" y="26924"/>
                  </a:lnTo>
                  <a:lnTo>
                    <a:pt x="278511" y="26924"/>
                  </a:lnTo>
                  <a:lnTo>
                    <a:pt x="281940" y="30480"/>
                  </a:lnTo>
                  <a:lnTo>
                    <a:pt x="282067" y="44704"/>
                  </a:lnTo>
                  <a:lnTo>
                    <a:pt x="282067" y="787"/>
                  </a:lnTo>
                  <a:lnTo>
                    <a:pt x="278130" y="0"/>
                  </a:lnTo>
                  <a:lnTo>
                    <a:pt x="205486" y="0"/>
                  </a:lnTo>
                  <a:lnTo>
                    <a:pt x="205486" y="123317"/>
                  </a:lnTo>
                  <a:lnTo>
                    <a:pt x="236093" y="123317"/>
                  </a:lnTo>
                  <a:lnTo>
                    <a:pt x="236093" y="75184"/>
                  </a:lnTo>
                  <a:lnTo>
                    <a:pt x="269240" y="75184"/>
                  </a:lnTo>
                  <a:lnTo>
                    <a:pt x="296799" y="123317"/>
                  </a:lnTo>
                  <a:lnTo>
                    <a:pt x="327787" y="123317"/>
                  </a:lnTo>
                  <a:close/>
                </a:path>
                <a:path w="1038859" h="949325">
                  <a:moveTo>
                    <a:pt x="484251" y="123317"/>
                  </a:moveTo>
                  <a:lnTo>
                    <a:pt x="468757" y="92583"/>
                  </a:lnTo>
                  <a:lnTo>
                    <a:pt x="455168" y="65532"/>
                  </a:lnTo>
                  <a:lnTo>
                    <a:pt x="438531" y="32385"/>
                  </a:lnTo>
                  <a:lnTo>
                    <a:pt x="422656" y="762"/>
                  </a:lnTo>
                  <a:lnTo>
                    <a:pt x="422656" y="65532"/>
                  </a:lnTo>
                  <a:lnTo>
                    <a:pt x="389382" y="65532"/>
                  </a:lnTo>
                  <a:lnTo>
                    <a:pt x="406019" y="32385"/>
                  </a:lnTo>
                  <a:lnTo>
                    <a:pt x="422656" y="65532"/>
                  </a:lnTo>
                  <a:lnTo>
                    <a:pt x="422656" y="762"/>
                  </a:lnTo>
                  <a:lnTo>
                    <a:pt x="422275" y="0"/>
                  </a:lnTo>
                  <a:lnTo>
                    <a:pt x="389763" y="0"/>
                  </a:lnTo>
                  <a:lnTo>
                    <a:pt x="327787" y="123317"/>
                  </a:lnTo>
                  <a:lnTo>
                    <a:pt x="360299" y="123317"/>
                  </a:lnTo>
                  <a:lnTo>
                    <a:pt x="375793" y="92583"/>
                  </a:lnTo>
                  <a:lnTo>
                    <a:pt x="436245" y="92583"/>
                  </a:lnTo>
                  <a:lnTo>
                    <a:pt x="451739" y="123317"/>
                  </a:lnTo>
                  <a:lnTo>
                    <a:pt x="484251" y="123317"/>
                  </a:lnTo>
                  <a:close/>
                </a:path>
                <a:path w="1038859" h="949325">
                  <a:moveTo>
                    <a:pt x="705358" y="551053"/>
                  </a:moveTo>
                  <a:lnTo>
                    <a:pt x="581787" y="336804"/>
                  </a:lnTo>
                  <a:lnTo>
                    <a:pt x="229235" y="336804"/>
                  </a:lnTo>
                  <a:lnTo>
                    <a:pt x="0" y="734695"/>
                  </a:lnTo>
                  <a:lnTo>
                    <a:pt x="123444" y="949071"/>
                  </a:lnTo>
                  <a:lnTo>
                    <a:pt x="352679" y="551053"/>
                  </a:lnTo>
                  <a:lnTo>
                    <a:pt x="705358" y="551053"/>
                  </a:lnTo>
                  <a:close/>
                </a:path>
                <a:path w="1038859" h="949325">
                  <a:moveTo>
                    <a:pt x="1038352" y="508"/>
                  </a:moveTo>
                  <a:lnTo>
                    <a:pt x="939038" y="508"/>
                  </a:lnTo>
                  <a:lnTo>
                    <a:pt x="939038" y="27178"/>
                  </a:lnTo>
                  <a:lnTo>
                    <a:pt x="939038" y="48768"/>
                  </a:lnTo>
                  <a:lnTo>
                    <a:pt x="939038" y="75438"/>
                  </a:lnTo>
                  <a:lnTo>
                    <a:pt x="939038" y="97028"/>
                  </a:lnTo>
                  <a:lnTo>
                    <a:pt x="939038" y="123698"/>
                  </a:lnTo>
                  <a:lnTo>
                    <a:pt x="1038352" y="123698"/>
                  </a:lnTo>
                  <a:lnTo>
                    <a:pt x="1038352" y="97028"/>
                  </a:lnTo>
                  <a:lnTo>
                    <a:pt x="969518" y="97028"/>
                  </a:lnTo>
                  <a:lnTo>
                    <a:pt x="969518" y="75438"/>
                  </a:lnTo>
                  <a:lnTo>
                    <a:pt x="1034542" y="75438"/>
                  </a:lnTo>
                  <a:lnTo>
                    <a:pt x="1034542" y="48768"/>
                  </a:lnTo>
                  <a:lnTo>
                    <a:pt x="969518" y="48768"/>
                  </a:lnTo>
                  <a:lnTo>
                    <a:pt x="969518" y="27178"/>
                  </a:lnTo>
                  <a:lnTo>
                    <a:pt x="1038352" y="27178"/>
                  </a:lnTo>
                  <a:lnTo>
                    <a:pt x="1038352" y="508"/>
                  </a:lnTo>
                  <a:close/>
                </a:path>
              </a:pathLst>
            </a:custGeom>
            <a:solidFill>
              <a:srgbClr val="E62F22"/>
            </a:solidFill>
          </p:spPr>
          <p:txBody>
            <a:bodyPr wrap="square" lIns="0" tIns="0" rIns="0" bIns="0" rtlCol="0"/>
            <a:lstStyle/>
            <a:p>
              <a:endParaRPr/>
            </a:p>
          </p:txBody>
        </p:sp>
        <p:sp>
          <p:nvSpPr>
            <p:cNvPr id="22" name="object 22"/>
            <p:cNvSpPr/>
            <p:nvPr/>
          </p:nvSpPr>
          <p:spPr>
            <a:xfrm>
              <a:off x="11241151" y="301752"/>
              <a:ext cx="114426" cy="123062"/>
            </a:xfrm>
            <a:prstGeom prst="rect">
              <a:avLst/>
            </a:prstGeom>
            <a:blipFill>
              <a:blip r:embed="rId11" cstate="print"/>
              <a:stretch>
                <a:fillRect/>
              </a:stretch>
            </a:blipFill>
          </p:spPr>
          <p:txBody>
            <a:bodyPr wrap="square" lIns="0" tIns="0" rIns="0" bIns="0" rtlCol="0"/>
            <a:lstStyle/>
            <a:p>
              <a:endParaRPr/>
            </a:p>
          </p:txBody>
        </p:sp>
        <p:sp>
          <p:nvSpPr>
            <p:cNvPr id="23" name="object 23"/>
            <p:cNvSpPr/>
            <p:nvPr/>
          </p:nvSpPr>
          <p:spPr>
            <a:xfrm>
              <a:off x="11669141" y="301752"/>
              <a:ext cx="91566" cy="123317"/>
            </a:xfrm>
            <a:prstGeom prst="rect">
              <a:avLst/>
            </a:prstGeom>
            <a:blipFill>
              <a:blip r:embed="rId12" cstate="print"/>
              <a:stretch>
                <a:fillRect/>
              </a:stretch>
            </a:blipFill>
          </p:spPr>
          <p:txBody>
            <a:bodyPr wrap="square" lIns="0" tIns="0" rIns="0" bIns="0" rtlCol="0"/>
            <a:lstStyle/>
            <a:p>
              <a:endParaRPr/>
            </a:p>
          </p:txBody>
        </p:sp>
        <p:sp>
          <p:nvSpPr>
            <p:cNvPr id="24" name="object 24"/>
            <p:cNvSpPr/>
            <p:nvPr/>
          </p:nvSpPr>
          <p:spPr>
            <a:xfrm>
              <a:off x="11378692" y="301752"/>
              <a:ext cx="122378" cy="123317"/>
            </a:xfrm>
            <a:prstGeom prst="rect">
              <a:avLst/>
            </a:prstGeom>
            <a:blipFill>
              <a:blip r:embed="rId13" cstate="print"/>
              <a:stretch>
                <a:fillRect/>
              </a:stretch>
            </a:blipFill>
          </p:spPr>
          <p:txBody>
            <a:bodyPr wrap="square" lIns="0" tIns="0" rIns="0" bIns="0" rtlCol="0"/>
            <a:lstStyle/>
            <a:p>
              <a:endParaRPr/>
            </a:p>
          </p:txBody>
        </p:sp>
        <p:sp>
          <p:nvSpPr>
            <p:cNvPr id="25" name="object 25"/>
            <p:cNvSpPr/>
            <p:nvPr/>
          </p:nvSpPr>
          <p:spPr>
            <a:xfrm>
              <a:off x="10675620" y="301751"/>
              <a:ext cx="539115" cy="123825"/>
            </a:xfrm>
            <a:custGeom>
              <a:avLst/>
              <a:gdLst/>
              <a:ahLst/>
              <a:cxnLst/>
              <a:rect l="l" t="t" r="r" b="b"/>
              <a:pathLst>
                <a:path w="539115" h="123825">
                  <a:moveTo>
                    <a:pt x="91922" y="26962"/>
                  </a:moveTo>
                  <a:lnTo>
                    <a:pt x="68922" y="26962"/>
                  </a:lnTo>
                  <a:lnTo>
                    <a:pt x="91821" y="26924"/>
                  </a:lnTo>
                  <a:lnTo>
                    <a:pt x="91821" y="0"/>
                  </a:lnTo>
                  <a:lnTo>
                    <a:pt x="0" y="0"/>
                  </a:lnTo>
                  <a:lnTo>
                    <a:pt x="15494" y="27051"/>
                  </a:lnTo>
                  <a:lnTo>
                    <a:pt x="61341" y="26974"/>
                  </a:lnTo>
                  <a:lnTo>
                    <a:pt x="61341" y="123317"/>
                  </a:lnTo>
                  <a:lnTo>
                    <a:pt x="91922" y="123317"/>
                  </a:lnTo>
                  <a:lnTo>
                    <a:pt x="91922" y="26962"/>
                  </a:lnTo>
                  <a:close/>
                </a:path>
                <a:path w="539115" h="123825">
                  <a:moveTo>
                    <a:pt x="538822" y="76"/>
                  </a:moveTo>
                  <a:lnTo>
                    <a:pt x="508254" y="76"/>
                  </a:lnTo>
                  <a:lnTo>
                    <a:pt x="508254" y="80772"/>
                  </a:lnTo>
                  <a:lnTo>
                    <a:pt x="481076" y="42545"/>
                  </a:lnTo>
                  <a:lnTo>
                    <a:pt x="450850" y="0"/>
                  </a:lnTo>
                  <a:lnTo>
                    <a:pt x="416560" y="0"/>
                  </a:lnTo>
                  <a:lnTo>
                    <a:pt x="416560" y="123317"/>
                  </a:lnTo>
                  <a:lnTo>
                    <a:pt x="447040" y="123317"/>
                  </a:lnTo>
                  <a:lnTo>
                    <a:pt x="447040" y="42545"/>
                  </a:lnTo>
                  <a:lnTo>
                    <a:pt x="504444" y="123317"/>
                  </a:lnTo>
                  <a:lnTo>
                    <a:pt x="538734" y="123317"/>
                  </a:lnTo>
                  <a:lnTo>
                    <a:pt x="538734" y="80772"/>
                  </a:lnTo>
                  <a:lnTo>
                    <a:pt x="538822" y="76"/>
                  </a:lnTo>
                  <a:close/>
                </a:path>
              </a:pathLst>
            </a:custGeom>
            <a:solidFill>
              <a:srgbClr val="E62F22"/>
            </a:solidFill>
          </p:spPr>
          <p:txBody>
            <a:bodyPr wrap="square" lIns="0" tIns="0" rIns="0" bIns="0" rtlCol="0"/>
            <a:lstStyle/>
            <a:p>
              <a:endParaRPr/>
            </a:p>
          </p:txBody>
        </p:sp>
        <p:sp>
          <p:nvSpPr>
            <p:cNvPr id="26" name="object 26"/>
            <p:cNvSpPr/>
            <p:nvPr/>
          </p:nvSpPr>
          <p:spPr>
            <a:xfrm>
              <a:off x="636269" y="2664714"/>
              <a:ext cx="848994" cy="1469390"/>
            </a:xfrm>
            <a:custGeom>
              <a:avLst/>
              <a:gdLst/>
              <a:ahLst/>
              <a:cxnLst/>
              <a:rect l="l" t="t" r="r" b="b"/>
              <a:pathLst>
                <a:path w="848994" h="1469389">
                  <a:moveTo>
                    <a:pt x="0" y="1469136"/>
                  </a:moveTo>
                  <a:lnTo>
                    <a:pt x="848741" y="0"/>
                  </a:lnTo>
                </a:path>
              </a:pathLst>
            </a:custGeom>
            <a:ln w="38099">
              <a:solidFill>
                <a:srgbClr val="E72F22"/>
              </a:solidFill>
            </a:ln>
          </p:spPr>
          <p:txBody>
            <a:bodyPr wrap="square" lIns="0" tIns="0" rIns="0" bIns="0" rtlCol="0"/>
            <a:lstStyle/>
            <a:p>
              <a:endParaRPr/>
            </a:p>
          </p:txBody>
        </p:sp>
      </p:grpSp>
      <p:sp>
        <p:nvSpPr>
          <p:cNvPr id="27" name="object 27"/>
          <p:cNvSpPr txBox="1">
            <a:spLocks noGrp="1"/>
          </p:cNvSpPr>
          <p:nvPr>
            <p:ph type="title"/>
          </p:nvPr>
        </p:nvSpPr>
        <p:spPr>
          <a:xfrm>
            <a:off x="1590294" y="3164839"/>
            <a:ext cx="2820035" cy="589280"/>
          </a:xfrm>
          <a:prstGeom prst="rect">
            <a:avLst/>
          </a:prstGeom>
        </p:spPr>
        <p:txBody>
          <a:bodyPr vert="horz" wrap="square" lIns="0" tIns="12065" rIns="0" bIns="0" rtlCol="0">
            <a:spAutoFit/>
          </a:bodyPr>
          <a:lstStyle/>
          <a:p>
            <a:pPr marL="12700">
              <a:lnSpc>
                <a:spcPct val="100000"/>
              </a:lnSpc>
              <a:spcBef>
                <a:spcPts val="95"/>
              </a:spcBef>
            </a:pPr>
            <a:r>
              <a:rPr spc="-10" dirty="0"/>
              <a:t>THANK</a:t>
            </a:r>
            <a:r>
              <a:rPr spc="-140" dirty="0"/>
              <a:t> </a:t>
            </a:r>
            <a:r>
              <a:rPr spc="-40" dirty="0"/>
              <a:t>YOU</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6013</TotalTime>
  <Words>496</Words>
  <Application>Microsoft Office PowerPoint</Application>
  <PresentationFormat>Widescreen</PresentationFormat>
  <Paragraphs>66</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Tahoma</vt:lpstr>
      <vt:lpstr>Times New Roman</vt:lpstr>
      <vt:lpstr>Wingdings</vt:lpstr>
      <vt:lpstr>Office Theme</vt:lpstr>
      <vt:lpstr>PowerPoint Presentation</vt:lpstr>
      <vt:lpstr>HOAC-HO-43080 TENDER DESCRIPTION</vt:lpstr>
      <vt:lpstr>PowerPoint Presentation</vt:lpstr>
      <vt:lpstr>EVALUATION METHODOLOGY</vt:lpstr>
      <vt:lpstr>SUMMARY OF TECHNICAL SPECIFICATONS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Strauss</dc:creator>
  <cp:lastModifiedBy>Gladys Mtambo         Transnet Freight Rail   JHB</cp:lastModifiedBy>
  <cp:revision>80</cp:revision>
  <dcterms:created xsi:type="dcterms:W3CDTF">2020-07-07T05:39:05Z</dcterms:created>
  <dcterms:modified xsi:type="dcterms:W3CDTF">2024-02-26T12:57:13Z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2020-06-04T00:00:00Z</vt:filetime>
  </property>
  <property fmtid="{D5CDD505-2E9C-101B-9397-08002B2CF9AE}" pid="3" name="Creator">
    <vt:lpwstr>Microsoft® PowerPoint® 2013</vt:lpwstr>
  </property>
  <property fmtid="{D5CDD505-2E9C-101B-9397-08002B2CF9AE}" pid="4" name="LastSaved">
    <vt:filetime>2020-07-07T00:00:00Z</vt:filetime>
  </property>
</Properties>
</file>