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62" r:id="rId4"/>
    <p:sldId id="264" r:id="rId5"/>
    <p:sldId id="265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60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rgbClr val="000034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CF5"/>
          </a:solidFill>
        </a:fill>
      </a:tcStyle>
    </a:wholeTbl>
    <a:band2H>
      <a:tcTxStyle/>
      <a:tcStyle>
        <a:tcBdr/>
        <a:fill>
          <a:solidFill>
            <a:srgbClr val="E7E7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CEE"/>
          </a:solidFill>
        </a:fill>
      </a:tcStyle>
    </a:wholeTbl>
    <a:band2H>
      <a:tcTxStyle/>
      <a:tcStyle>
        <a:tcBdr/>
        <a:fill>
          <a:solidFill>
            <a:srgbClr val="E9FD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D1CF"/>
          </a:solidFill>
        </a:fill>
      </a:tcStyle>
    </a:wholeTbl>
    <a:band2H>
      <a:tcTxStyle/>
      <a:tcStyle>
        <a:tcBdr/>
        <a:fill>
          <a:solidFill>
            <a:srgbClr val="FF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34"/>
        </a:fontRef>
        <a:srgbClr val="00003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34"/>
              </a:solidFill>
              <a:prstDash val="solid"/>
              <a:round/>
            </a:ln>
          </a:top>
          <a:bottom>
            <a:ln w="254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34"/>
              </a:solidFill>
              <a:prstDash val="solid"/>
              <a:round/>
            </a:ln>
          </a:top>
          <a:bottom>
            <a:ln w="254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C"/>
          </a:solidFill>
        </a:fill>
      </a:tcStyle>
    </a:wholeTbl>
    <a:band2H>
      <a:tcTxStyle/>
      <a:tcStyle>
        <a:tcBdr/>
        <a:fill>
          <a:solidFill>
            <a:srgbClr val="E6E6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34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34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34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000034"/>
              </a:solidFill>
              <a:prstDash val="solid"/>
              <a:round/>
            </a:ln>
          </a:left>
          <a:right>
            <a:ln w="12700" cap="flat">
              <a:solidFill>
                <a:srgbClr val="000034"/>
              </a:solidFill>
              <a:prstDash val="solid"/>
              <a:round/>
            </a:ln>
          </a:right>
          <a:top>
            <a:ln w="12700" cap="flat">
              <a:solidFill>
                <a:srgbClr val="000034"/>
              </a:solidFill>
              <a:prstDash val="solid"/>
              <a:round/>
            </a:ln>
          </a:top>
          <a:bottom>
            <a:ln w="127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solidFill>
                <a:srgbClr val="000034"/>
              </a:solidFill>
              <a:prstDash val="solid"/>
              <a:round/>
            </a:ln>
          </a:insideH>
          <a:insideV>
            <a:ln w="12700" cap="flat">
              <a:solidFill>
                <a:srgbClr val="000034"/>
              </a:solidFill>
              <a:prstDash val="solid"/>
              <a:round/>
            </a:ln>
          </a:insideV>
        </a:tcBdr>
        <a:fill>
          <a:solidFill>
            <a:srgbClr val="000034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000034"/>
              </a:solidFill>
              <a:prstDash val="solid"/>
              <a:round/>
            </a:ln>
          </a:left>
          <a:right>
            <a:ln w="12700" cap="flat">
              <a:solidFill>
                <a:srgbClr val="000034"/>
              </a:solidFill>
              <a:prstDash val="solid"/>
              <a:round/>
            </a:ln>
          </a:right>
          <a:top>
            <a:ln w="12700" cap="flat">
              <a:solidFill>
                <a:srgbClr val="000034"/>
              </a:solidFill>
              <a:prstDash val="solid"/>
              <a:round/>
            </a:ln>
          </a:top>
          <a:bottom>
            <a:ln w="127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solidFill>
                <a:srgbClr val="000034"/>
              </a:solidFill>
              <a:prstDash val="solid"/>
              <a:round/>
            </a:ln>
          </a:insideH>
          <a:insideV>
            <a:ln w="12700" cap="flat">
              <a:solidFill>
                <a:srgbClr val="000034"/>
              </a:solidFill>
              <a:prstDash val="solid"/>
              <a:round/>
            </a:ln>
          </a:insideV>
        </a:tcBdr>
        <a:fill>
          <a:solidFill>
            <a:srgbClr val="000034">
              <a:alpha val="20000"/>
            </a:srgbClr>
          </a:solidFill>
        </a:fill>
      </a:tcStyle>
    </a:firstCol>
    <a:lastRow>
      <a:tcTxStyle b="on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000034"/>
              </a:solidFill>
              <a:prstDash val="solid"/>
              <a:round/>
            </a:ln>
          </a:left>
          <a:right>
            <a:ln w="12700" cap="flat">
              <a:solidFill>
                <a:srgbClr val="000034"/>
              </a:solidFill>
              <a:prstDash val="solid"/>
              <a:round/>
            </a:ln>
          </a:right>
          <a:top>
            <a:ln w="50800" cap="flat">
              <a:solidFill>
                <a:srgbClr val="000034"/>
              </a:solidFill>
              <a:prstDash val="solid"/>
              <a:round/>
            </a:ln>
          </a:top>
          <a:bottom>
            <a:ln w="127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solidFill>
                <a:srgbClr val="000034"/>
              </a:solidFill>
              <a:prstDash val="solid"/>
              <a:round/>
            </a:ln>
          </a:insideH>
          <a:insideV>
            <a:ln w="12700" cap="flat">
              <a:solidFill>
                <a:srgbClr val="000034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34"/>
        </a:fontRef>
        <a:srgbClr val="000034"/>
      </a:tcTxStyle>
      <a:tcStyle>
        <a:tcBdr>
          <a:left>
            <a:ln w="12700" cap="flat">
              <a:solidFill>
                <a:srgbClr val="000034"/>
              </a:solidFill>
              <a:prstDash val="solid"/>
              <a:round/>
            </a:ln>
          </a:left>
          <a:right>
            <a:ln w="12700" cap="flat">
              <a:solidFill>
                <a:srgbClr val="000034"/>
              </a:solidFill>
              <a:prstDash val="solid"/>
              <a:round/>
            </a:ln>
          </a:right>
          <a:top>
            <a:ln w="12700" cap="flat">
              <a:solidFill>
                <a:srgbClr val="000034"/>
              </a:solidFill>
              <a:prstDash val="solid"/>
              <a:round/>
            </a:ln>
          </a:top>
          <a:bottom>
            <a:ln w="25400" cap="flat">
              <a:solidFill>
                <a:srgbClr val="000034"/>
              </a:solidFill>
              <a:prstDash val="solid"/>
              <a:round/>
            </a:ln>
          </a:bottom>
          <a:insideH>
            <a:ln w="12700" cap="flat">
              <a:solidFill>
                <a:srgbClr val="000034"/>
              </a:solidFill>
              <a:prstDash val="solid"/>
              <a:round/>
            </a:ln>
          </a:insideH>
          <a:insideV>
            <a:ln w="12700" cap="flat">
              <a:solidFill>
                <a:srgbClr val="000034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9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and Water Powerpoint Template2.jpg" descr="Rand Water Powerpoint Templat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" y="7826"/>
            <a:ext cx="24372170" cy="13700347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ub-heading 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4689314" y="9158296"/>
            <a:ext cx="8258256" cy="555248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defRPr sz="2800" b="1" cap="all" spc="100">
                <a:solidFill>
                  <a:srgbClr val="53A2CC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Sub-heading title</a:t>
            </a:r>
          </a:p>
        </p:txBody>
      </p:sp>
      <p:sp>
        <p:nvSpPr>
          <p:cNvPr id="17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4689314" y="11351390"/>
            <a:ext cx="8258256" cy="555248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defRPr sz="2800" b="1" cap="all" spc="100">
                <a:solidFill>
                  <a:srgbClr val="40649C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Author and date</a:t>
            </a:r>
          </a:p>
        </p:txBody>
      </p:sp>
      <p:pic>
        <p:nvPicPr>
          <p:cNvPr id="18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2852" y="1025275"/>
            <a:ext cx="5547032" cy="16474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0115" y="12580091"/>
            <a:ext cx="2603770" cy="555248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Presentation Title"/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9248489" y="7947966"/>
            <a:ext cx="13696131" cy="1121967"/>
          </a:xfrm>
          <a:prstGeom prst="rect">
            <a:avLst/>
          </a:prstGeom>
        </p:spPr>
        <p:txBody>
          <a:bodyPr anchor="ctr">
            <a:spAutoFit/>
          </a:bodyPr>
          <a:lstStyle>
            <a:lvl1pPr algn="r" defTabSz="584200">
              <a:lnSpc>
                <a:spcPct val="100000"/>
              </a:lnSpc>
              <a:spcBef>
                <a:spcPts val="2400"/>
              </a:spcBef>
              <a:tabLst>
                <a:tab pos="584200" algn="l"/>
              </a:tabLst>
              <a:defRPr b="1" spc="239">
                <a:solidFill>
                  <a:srgbClr val="315D9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7120105" y="-3"/>
            <a:ext cx="7263897" cy="5323852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82768" y="12236694"/>
            <a:ext cx="3054854" cy="907306"/>
          </a:xfrm>
          <a:prstGeom prst="rect">
            <a:avLst/>
          </a:prstGeom>
          <a:ln w="12700">
            <a:miter lim="400000"/>
          </a:ln>
        </p:spPr>
      </p:pic>
      <p:pic>
        <p:nvPicPr>
          <p:cNvPr id="49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0115" y="12580091"/>
            <a:ext cx="2603770" cy="555248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Slide 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336481" y="992608"/>
            <a:ext cx="15928531" cy="1512885"/>
          </a:xfrm>
          <a:prstGeom prst="rect">
            <a:avLst/>
          </a:prstGeom>
        </p:spPr>
        <p:txBody>
          <a:bodyPr/>
          <a:lstStyle>
            <a:lvl1pPr>
              <a:defRPr b="1" spc="-159">
                <a:solidFill>
                  <a:srgbClr val="335E9A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Slide Title</a:t>
            </a:r>
          </a:p>
        </p:txBody>
      </p:sp>
      <p:sp>
        <p:nvSpPr>
          <p:cNvPr id="51" name="Body Level One…"/>
          <p:cNvSpPr txBox="1">
            <a:spLocks noGrp="1"/>
          </p:cNvSpPr>
          <p:nvPr>
            <p:ph type="body" idx="22"/>
          </p:nvPr>
        </p:nvSpPr>
        <p:spPr>
          <a:xfrm>
            <a:off x="1336481" y="2523121"/>
            <a:ext cx="18524676" cy="9817125"/>
          </a:xfrm>
          <a:prstGeom prst="rect">
            <a:avLst/>
          </a:prstGeom>
        </p:spPr>
        <p:txBody>
          <a:bodyPr numCol="2" spcCol="926231"/>
          <a:lstStyle>
            <a:lvl1pPr>
              <a:spcBef>
                <a:spcPts val="1200"/>
              </a:spcBef>
              <a:buClr>
                <a:srgbClr val="335E9A"/>
              </a:buClr>
              <a:defRPr sz="2800" spc="-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457200">
              <a:spcBef>
                <a:spcPts val="1200"/>
              </a:spcBef>
              <a:buClr>
                <a:srgbClr val="335E9A"/>
              </a:buClr>
              <a:defRPr sz="2800" spc="-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914400">
              <a:spcBef>
                <a:spcPts val="1200"/>
              </a:spcBef>
              <a:buClr>
                <a:srgbClr val="335E9A"/>
              </a:buClr>
              <a:defRPr sz="2800" spc="-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371600">
              <a:spcBef>
                <a:spcPts val="1200"/>
              </a:spcBef>
              <a:buClr>
                <a:srgbClr val="335E9A"/>
              </a:buClr>
              <a:defRPr sz="2800" spc="-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828800">
              <a:spcBef>
                <a:spcPts val="1200"/>
              </a:spcBef>
              <a:buClr>
                <a:srgbClr val="335E9A"/>
              </a:buClr>
              <a:defRPr sz="2800" spc="-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 Body Level One</a:t>
            </a:r>
            <a:endParaRPr spc="-28"/>
          </a:p>
          <a:p>
            <a:pPr lvl="1"/>
            <a:r>
              <a:t>Body Level Two</a:t>
            </a:r>
            <a:endParaRPr spc="-28"/>
          </a:p>
          <a:p>
            <a:pPr lvl="2"/>
            <a:r>
              <a:t>Body Level Three</a:t>
            </a:r>
            <a:endParaRPr spc="-28"/>
          </a:p>
          <a:p>
            <a:pPr lvl="3"/>
            <a:r>
              <a:t>Body Level Four</a:t>
            </a:r>
            <a:endParaRPr spc="-28"/>
          </a:p>
          <a:p>
            <a:pPr lvl="4"/>
            <a:r>
              <a:t>Body Level Five</a:t>
            </a:r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ink flamingo with its nose to the water"/>
          <p:cNvSpPr>
            <a:spLocks noGrp="1"/>
          </p:cNvSpPr>
          <p:nvPr>
            <p:ph type="pic" sz="half" idx="21"/>
          </p:nvPr>
        </p:nvSpPr>
        <p:spPr>
          <a:xfrm>
            <a:off x="12192000" y="-1003300"/>
            <a:ext cx="11557000" cy="76792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0" name="Black iguana with its baby on its back"/>
          <p:cNvSpPr>
            <a:spLocks noGrp="1"/>
          </p:cNvSpPr>
          <p:nvPr>
            <p:ph type="pic" sz="half" idx="22"/>
          </p:nvPr>
        </p:nvSpPr>
        <p:spPr>
          <a:xfrm>
            <a:off x="12192000" y="5397500"/>
            <a:ext cx="11557000" cy="7749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Blue-footed booby bird on sand"/>
          <p:cNvSpPr>
            <a:spLocks noGrp="1"/>
          </p:cNvSpPr>
          <p:nvPr>
            <p:ph type="pic" idx="23"/>
          </p:nvPr>
        </p:nvSpPr>
        <p:spPr>
          <a:xfrm>
            <a:off x="571500" y="-698500"/>
            <a:ext cx="11684000" cy="144264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a turtle swimming underwater"/>
          <p:cNvSpPr>
            <a:spLocks noGrp="1"/>
          </p:cNvSpPr>
          <p:nvPr>
            <p:ph type="pic" idx="21"/>
          </p:nvPr>
        </p:nvSpPr>
        <p:spPr>
          <a:xfrm>
            <a:off x="0" y="-2984500"/>
            <a:ext cx="28333700" cy="17480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0115" y="12580091"/>
            <a:ext cx="2603770" cy="555248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Image" descr="Image"/>
          <p:cNvPicPr>
            <a:picLocks noChangeAspect="1"/>
          </p:cNvPicPr>
          <p:nvPr/>
        </p:nvPicPr>
        <p:blipFill>
          <a:blip r:embed="rId2"/>
          <a:srcRect b="25924"/>
          <a:stretch>
            <a:fillRect/>
          </a:stretch>
        </p:blipFill>
        <p:spPr>
          <a:xfrm>
            <a:off x="0" y="0"/>
            <a:ext cx="24400021" cy="10160000"/>
          </a:xfrm>
          <a:prstGeom prst="rect">
            <a:avLst/>
          </a:prstGeom>
          <a:ln w="12700">
            <a:miter lim="400000"/>
          </a:ln>
        </p:spPr>
      </p:pic>
      <p:sp>
        <p:nvSpPr>
          <p:cNvPr id="86" name="Thank you!"/>
          <p:cNvSpPr txBox="1"/>
          <p:nvPr/>
        </p:nvSpPr>
        <p:spPr>
          <a:xfrm>
            <a:off x="574426" y="5244870"/>
            <a:ext cx="23235148" cy="1723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70000"/>
              </a:lnSpc>
              <a:spcBef>
                <a:spcPts val="0"/>
              </a:spcBef>
              <a:tabLst/>
              <a:defRPr sz="9200" b="1" spc="-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Thank you!</a:t>
            </a:r>
          </a:p>
        </p:txBody>
      </p:sp>
      <p:sp>
        <p:nvSpPr>
          <p:cNvPr id="87" name="Head Office: Physical: 522 Impala Road, Glenvista 2058, South Africa…"/>
          <p:cNvSpPr txBox="1"/>
          <p:nvPr/>
        </p:nvSpPr>
        <p:spPr>
          <a:xfrm>
            <a:off x="1825442" y="10942749"/>
            <a:ext cx="7082643" cy="2068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825500">
              <a:spcBef>
                <a:spcPts val="0"/>
              </a:spcBef>
              <a:tabLst/>
              <a:defRPr sz="2800" b="1" spc="100">
                <a:solidFill>
                  <a:srgbClr val="335E9A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Head Office: Physical: 522 Impala Road, Glenvista 2058, South Africa</a:t>
            </a:r>
            <a:endParaRPr spc="168"/>
          </a:p>
          <a:p>
            <a:pPr algn="l" defTabSz="825500">
              <a:spcBef>
                <a:spcPts val="0"/>
              </a:spcBef>
              <a:tabLst/>
              <a:defRPr sz="2800" b="1" spc="100">
                <a:solidFill>
                  <a:srgbClr val="335E9A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Tel: +27 (0)11 682 0911</a:t>
            </a:r>
            <a:endParaRPr spc="168"/>
          </a:p>
          <a:p>
            <a:pPr algn="l" defTabSz="825500">
              <a:spcBef>
                <a:spcPts val="0"/>
              </a:spcBef>
              <a:tabLst/>
              <a:defRPr sz="2800" b="1" spc="100">
                <a:solidFill>
                  <a:srgbClr val="335E9A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customerservice@randwater.co.za </a:t>
            </a:r>
          </a:p>
        </p:txBody>
      </p:sp>
      <p:pic>
        <p:nvPicPr>
          <p:cNvPr id="88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0115" y="12580091"/>
            <a:ext cx="2603770" cy="555248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04371" y="11241478"/>
            <a:ext cx="4099067" cy="1217442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17120105" y="-3"/>
            <a:ext cx="7263896" cy="53238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" descr="Imag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482768" y="12236694"/>
            <a:ext cx="3054854" cy="90730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" descr="Image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90115" y="12580091"/>
            <a:ext cx="2603770" cy="555248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Contents"/>
          <p:cNvSpPr txBox="1"/>
          <p:nvPr/>
        </p:nvSpPr>
        <p:spPr>
          <a:xfrm>
            <a:off x="1336481" y="992608"/>
            <a:ext cx="15928531" cy="1512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825500">
              <a:lnSpc>
                <a:spcPct val="80000"/>
              </a:lnSpc>
              <a:spcBef>
                <a:spcPts val="0"/>
              </a:spcBef>
              <a:tabLst/>
              <a:defRPr sz="8000" b="1" spc="-159">
                <a:solidFill>
                  <a:srgbClr val="335E9A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Contents</a:t>
            </a:r>
          </a:p>
        </p:txBody>
      </p:sp>
      <p:sp>
        <p:nvSpPr>
          <p:cNvPr id="6" name="Contents"/>
          <p:cNvSpPr txBox="1">
            <a:spLocks noGrp="1"/>
          </p:cNvSpPr>
          <p:nvPr>
            <p:ph type="title" hasCustomPrompt="1"/>
          </p:nvPr>
        </p:nvSpPr>
        <p:spPr>
          <a:xfrm>
            <a:off x="1336481" y="992608"/>
            <a:ext cx="15768919" cy="1512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Contents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13610166" y="4876800"/>
            <a:ext cx="9550401" cy="883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431500" y="12268201"/>
            <a:ext cx="371756" cy="55524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825500">
              <a:spcBef>
                <a:spcPts val="0"/>
              </a:spcBef>
              <a:tabLst/>
              <a:defRPr sz="2800" spc="28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xStyles>
    <p:titleStyle>
      <a:lvl1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-159" baseline="0">
          <a:solidFill>
            <a:srgbClr val="335E9A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1pPr>
      <a:lvl2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2pPr>
      <a:lvl3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3pPr>
      <a:lvl4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4pPr>
      <a:lvl5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5pPr>
      <a:lvl6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6pPr>
      <a:lvl7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7pPr>
      <a:lvl8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8pPr>
      <a:lvl9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rgbClr val="FFFFFF"/>
          </a:solidFill>
          <a:uFillTx/>
          <a:latin typeface="Founders Grotesk"/>
          <a:ea typeface="Founders Grotesk"/>
          <a:cs typeface="Founders Grotesk"/>
          <a:sym typeface="Founders Grotesk"/>
        </a:defRPr>
      </a:lvl9pPr>
    </p:bodyStyle>
    <p:otherStyle>
      <a:lvl1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1pPr>
      <a:lvl2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2pPr>
      <a:lvl3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3pPr>
      <a:lvl4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4pPr>
      <a:lvl5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5pPr>
      <a:lvl6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6pPr>
      <a:lvl7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7pPr>
      <a:lvl8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8pPr>
      <a:lvl9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ub-heading titl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pc="168">
                <a:solidFill>
                  <a:srgbClr val="48A0CD"/>
                </a:solidFill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BRIEFING PRESENTATION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Presentation Title"/>
          <p:cNvSpPr txBox="1">
            <a:spLocks noGrp="1"/>
          </p:cNvSpPr>
          <p:nvPr>
            <p:ph type="body" idx="23"/>
          </p:nvPr>
        </p:nvSpPr>
        <p:spPr>
          <a:xfrm>
            <a:off x="9248489" y="8242210"/>
            <a:ext cx="14278261" cy="533479"/>
          </a:xfrm>
          <a:prstGeom prst="rect">
            <a:avLst/>
          </a:prstGeom>
        </p:spPr>
        <p:txBody>
          <a:bodyPr/>
          <a:lstStyle/>
          <a:p>
            <a:pPr defTabSz="825500">
              <a:spcBef>
                <a:spcPts val="0"/>
              </a:spcBef>
              <a:tabLst/>
              <a:defRPr spc="168">
                <a:solidFill>
                  <a:srgbClr val="48A0CD"/>
                </a:solidFill>
              </a:defRPr>
            </a:pPr>
            <a:r>
              <a:rPr lang="en-ZA" sz="2800" cap="all" spc="168" dirty="0">
                <a:solidFill>
                  <a:srgbClr val="48A0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 NUMBER : RW 10405935/24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BEE4F-0F7C-199F-8933-18176051514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601739" y="10556260"/>
            <a:ext cx="13411200" cy="179311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70000"/>
              </a:lnSpc>
              <a:defRPr spc="168">
                <a:solidFill>
                  <a:srgbClr val="48A0CD"/>
                </a:solidFill>
              </a:defRPr>
            </a:pPr>
            <a:r>
              <a:rPr lang="en-US" sz="7200" spc="168" dirty="0">
                <a:solidFill>
                  <a:srgbClr val="48A0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63: PROVISION OF PROFESSIONAL SERVICES FOR NON-REVENUE WATER REDUCTION AND REVENUE ENHANCEMENT AT</a:t>
            </a:r>
          </a:p>
          <a:p>
            <a:pPr algn="just">
              <a:lnSpc>
                <a:spcPct val="170000"/>
              </a:lnSpc>
              <a:defRPr spc="168">
                <a:solidFill>
                  <a:srgbClr val="48A0CD"/>
                </a:solidFill>
              </a:defRPr>
            </a:pPr>
            <a:r>
              <a:rPr lang="en-US" sz="7200" spc="168" dirty="0">
                <a:solidFill>
                  <a:srgbClr val="48A0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EMFULENI LOCAL MUNICIPALITY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EVALUATION PROCESS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GB" sz="58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 Water conducts a two-stage evaluation process for all bids, intending to provide services or goods to the organization as follows:</a:t>
            </a:r>
          </a:p>
          <a:p>
            <a:pPr>
              <a:lnSpc>
                <a:spcPct val="170000"/>
              </a:lnSpc>
            </a:pPr>
            <a:r>
              <a:rPr lang="en-GB" sz="58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•First part of the evaluation process is the functionality evaluation (Technical part of the tender document).</a:t>
            </a:r>
          </a:p>
          <a:p>
            <a:pPr>
              <a:lnSpc>
                <a:spcPct val="170000"/>
              </a:lnSpc>
            </a:pPr>
            <a:r>
              <a:rPr lang="en-GB" sz="58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•All bids evaluated at this stage must achieve a minimum of 60% scoring.</a:t>
            </a:r>
          </a:p>
          <a:p>
            <a:pPr>
              <a:lnSpc>
                <a:spcPct val="170000"/>
              </a:lnSpc>
            </a:pPr>
            <a:r>
              <a:rPr lang="en-GB" sz="58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•Below 60 % will not be considered to second stage of the evaluation.</a:t>
            </a:r>
          </a:p>
          <a:p>
            <a:endParaRPr lang="en-ZA" sz="65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ZA" sz="51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dirty="0">
              <a:latin typeface="Arial" panose="020B0604020202020204" pitchFamily="34" charset="0"/>
            </a:endParaRP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96489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EVALUATION PROCESS CONTINUED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xfrm>
            <a:off x="822130" y="2885071"/>
            <a:ext cx="20418619" cy="10136924"/>
          </a:xfrm>
          <a:prstGeom prst="rect">
            <a:avLst/>
          </a:prstGeom>
        </p:spPr>
        <p:txBody>
          <a:bodyPr numCol="1">
            <a:normAutofit fontScale="25000" lnSpcReduction="20000"/>
          </a:bodyPr>
          <a:lstStyle/>
          <a:p>
            <a:endParaRPr lang="en-ZA" sz="14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Evaluation will be based on: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Record of Previous Experience relevant to the current scope/ work (with contactable client ref.)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Overall Performance on Previous Work</a:t>
            </a: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Quality Management Systems</a:t>
            </a: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Human Resource Capacity</a:t>
            </a: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Equipment Resource Capacity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f) Risk Introduced by Bid Qualifications </a:t>
            </a: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g) Project Risk Management</a:t>
            </a: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h) Detailed Project Programme</a:t>
            </a:r>
          </a:p>
          <a:p>
            <a:pPr>
              <a:lnSpc>
                <a:spcPct val="170000"/>
              </a:lnSpc>
            </a:pPr>
            <a:r>
              <a:rPr lang="en-ZA" sz="14400" b="1" spc="-159" dirty="0" err="1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Method Statement</a:t>
            </a:r>
          </a:p>
          <a:p>
            <a:pPr>
              <a:lnSpc>
                <a:spcPct val="170000"/>
              </a:lnSpc>
            </a:pPr>
            <a:r>
              <a:rPr lang="en-ZA" sz="51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dirty="0">
              <a:latin typeface="Arial" panose="020B0604020202020204" pitchFamily="34" charset="0"/>
            </a:endParaRP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72905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EVALUATION  PROCESS  CONTINUED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 fontScale="32500" lnSpcReduction="20000"/>
          </a:bodyPr>
          <a:lstStyle/>
          <a:p>
            <a:endParaRPr lang="en-ZA" sz="14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ZA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j) SHERQ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•Rand Water shall then apply the objective criteria in accordance with the PPPFA that will determine the evaluation outcome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•Part of the functionality evaluation Rand Water also uses a Financial Tolerance Range </a:t>
            </a:r>
          </a:p>
          <a:p>
            <a:pPr>
              <a:lnSpc>
                <a:spcPct val="170000"/>
              </a:lnSpc>
            </a:pPr>
            <a:r>
              <a:rPr lang="en-GB" sz="144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•Award is then based on the preferential point system. NB: award based on quality of submission not reputation</a:t>
            </a:r>
          </a:p>
          <a:p>
            <a:pPr>
              <a:lnSpc>
                <a:spcPct val="170000"/>
              </a:lnSpc>
            </a:pPr>
            <a:r>
              <a:rPr lang="en-ZA" sz="51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dirty="0">
              <a:latin typeface="Arial" panose="020B0604020202020204" pitchFamily="34" charset="0"/>
            </a:endParaRP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23715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RETURNABLE DOCUMENTS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xfrm>
            <a:off x="1184081" y="2408821"/>
            <a:ext cx="18524676" cy="9817125"/>
          </a:xfrm>
          <a:prstGeom prst="rect">
            <a:avLst/>
          </a:prstGeom>
        </p:spPr>
        <p:txBody>
          <a:bodyPr numCol="1">
            <a:normAutofit fontScale="92500" lnSpcReduction="20000"/>
          </a:bodyPr>
          <a:lstStyle/>
          <a:p>
            <a:pPr algn="l"/>
            <a:endParaRPr lang="en-ZA" sz="5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n-ZA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 attention to all returnable documents under section T2 and ensure that they are appropriately returned.</a:t>
            </a:r>
          </a:p>
          <a:p>
            <a:pPr>
              <a:lnSpc>
                <a:spcPct val="160000"/>
              </a:lnSpc>
            </a:pPr>
            <a:endParaRPr lang="en-ZA" sz="39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n-GB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submission of any item listed only under the column “Required for Bid Evaluation” may result in the bid being rejected by the Employer</a:t>
            </a:r>
          </a:p>
          <a:p>
            <a:pPr>
              <a:lnSpc>
                <a:spcPct val="160000"/>
              </a:lnSpc>
            </a:pPr>
            <a:endParaRPr lang="en-GB" sz="39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n-GB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Explanations for all for returnable are included</a:t>
            </a:r>
            <a:endParaRPr lang="en-ZA" sz="39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14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ZA" sz="51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dirty="0">
              <a:latin typeface="Arial" panose="020B0604020202020204" pitchFamily="34" charset="0"/>
            </a:endParaRP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06926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idx="21"/>
          </p:nvPr>
        </p:nvSpPr>
        <p:spPr>
          <a:xfrm>
            <a:off x="609118" y="929290"/>
            <a:ext cx="15928531" cy="115962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RAND WATER TEAM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F6C17-2D68-D5FF-8E55-75E9DB907630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09118" y="2567726"/>
            <a:ext cx="18524676" cy="9817125"/>
          </a:xfrm>
        </p:spPr>
        <p:txBody>
          <a:bodyPr numCol="1"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Team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Team</a:t>
            </a:r>
          </a:p>
          <a:p>
            <a:pPr algn="just"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94272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PROCEDURE TO BE OBSERVED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/>
          </a:bodyPr>
          <a:lstStyle/>
          <a:p>
            <a:pPr algn="l"/>
            <a:endParaRPr lang="en-ZA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documents are available on the National Treasury website.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 Date : Monday, 04 March 2024.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Date: Friday, 05 April 2024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Submissions must be deposited before 12:00 noon at </a:t>
            </a:r>
            <a:r>
              <a:rPr lang="en-US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 Water Head Office, 522 Impala Road, </a:t>
            </a:r>
            <a:r>
              <a:rPr lang="en-US" sz="3600" b="1" spc="-159" dirty="0" err="1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Glenvista</a:t>
            </a:r>
            <a:r>
              <a:rPr lang="en-US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2058 (in the Bid Submissions Box at the Main Gate)</a:t>
            </a:r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submissions after closing date will be rejected.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persons: Ntikane Radebe / Bonolo Ramohlala (Supply Chain).</a:t>
            </a:r>
          </a:p>
          <a:p>
            <a:endParaRPr lang="en-ZA" sz="6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6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9177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3. VALIDITY PERIOD</a:t>
            </a: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tender shall remain valid for a period of 180 days from the date of closing of the tender.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 Water reserves the right to extend the validity period if required</a:t>
            </a:r>
            <a:endParaRPr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54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PRE-QUALIFIERS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Fully Completed and signed Form of Offer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of Good Standing from the Department of Labour or an Accredited Institution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use of correction fluid or any other similar substance to make corrections is not permitted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registration with a professional body for Engineers in South Africa. The following evidence must be submitted:</a:t>
            </a:r>
          </a:p>
          <a:p>
            <a:pPr lvl="2">
              <a:lnSpc>
                <a:spcPct val="150000"/>
              </a:lnSpc>
            </a:pPr>
            <a:r>
              <a:rPr lang="en-US" sz="39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Registration certificate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39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94705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 COMMERCIAL-RETURNABLES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Section</a:t>
            </a: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ZA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36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13-15 of 63 –Detailed list of required returnable.</a:t>
            </a:r>
          </a:p>
          <a:p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1100" b="0" i="0" u="none" strike="noStrike" baseline="0" dirty="0">
                <a:solidFill>
                  <a:srgbClr val="888888"/>
                </a:solidFill>
                <a:latin typeface="Arial" panose="020B0604020202020204" pitchFamily="34" charset="0"/>
              </a:rPr>
              <a:t>8</a:t>
            </a:r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8428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 TECHNICAL PART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xfrm>
            <a:off x="954157" y="2523121"/>
            <a:ext cx="22422678" cy="9817125"/>
          </a:xfrm>
          <a:prstGeom prst="rect">
            <a:avLst/>
          </a:prstGeom>
        </p:spPr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3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				</a:t>
            </a:r>
          </a:p>
          <a:p>
            <a:r>
              <a:rPr lang="en-ZA" sz="3600" b="1" dirty="0">
                <a:latin typeface="Arial" panose="020B0604020202020204" pitchFamily="34" charset="0"/>
              </a:rPr>
              <a:t>                                   </a:t>
            </a: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3600" b="1" dirty="0">
              <a:latin typeface="Arial" panose="020B0604020202020204" pitchFamily="34" charset="0"/>
            </a:endParaRPr>
          </a:p>
          <a:p>
            <a:endParaRPr lang="en-ZA" sz="36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ZA" sz="33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				 BID NUMBER: RW 10405935/24</a:t>
            </a:r>
          </a:p>
          <a:p>
            <a:r>
              <a:rPr lang="en-ZA" sz="1050" b="0" i="0" u="none" strike="noStrike" baseline="0" dirty="0">
                <a:solidFill>
                  <a:srgbClr val="888888"/>
                </a:solidFill>
                <a:latin typeface="Arial" panose="020B0604020202020204" pitchFamily="34" charset="0"/>
              </a:rPr>
              <a:t>9</a:t>
            </a:r>
            <a:endParaRPr lang="en-ZA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3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72472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 SCOPE OF WORK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xfrm>
            <a:off x="1393630" y="2542171"/>
            <a:ext cx="21168195" cy="11173829"/>
          </a:xfrm>
          <a:prstGeom prst="rect">
            <a:avLst/>
          </a:prstGeom>
        </p:spPr>
        <p:txBody>
          <a:bodyPr numCol="1">
            <a:noAutofit/>
          </a:bodyPr>
          <a:lstStyle/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scope of work for the professional service provider includes the following: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	Conduct desktop and field assessments in line with the 4 work packages provided, to evaluate the current state of infrastructure and assets within the municipality with the objective of identifying the primary causes of excessive non-revenue water and physical water losses within the municipality.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	Development of a comprehensive scope of works and bill of quantities for the work packages.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	Development and implementation of Revenue Enhancement Strategies 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	Supervision and monitoring of all the sub-contractors </a:t>
            </a:r>
            <a:r>
              <a:rPr lang="en-US" sz="4000" b="1" u="sng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(only during Implementation phase)</a:t>
            </a:r>
          </a:p>
          <a:p>
            <a:pPr algn="just">
              <a:lnSpc>
                <a:spcPct val="140000"/>
              </a:lnSpc>
            </a:pPr>
            <a:endParaRPr lang="en-US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  <a:p>
            <a:pPr algn="just">
              <a:lnSpc>
                <a:spcPct val="170000"/>
              </a:lnSpc>
            </a:pPr>
            <a:endParaRPr lang="en-ZA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ZA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ZA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ZA" sz="40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n-ZA" sz="4000" b="0" i="0" u="none" strike="noStrike" baseline="0" dirty="0">
                <a:solidFill>
                  <a:srgbClr val="888888"/>
                </a:solidFill>
                <a:latin typeface="Arial" panose="020B0604020202020204" pitchFamily="34" charset="0"/>
              </a:rPr>
              <a:t> 8</a:t>
            </a:r>
            <a:endParaRPr lang="en-ZA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ZA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48708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Title"/>
          <p:cNvSpPr txBox="1">
            <a:spLocks noGrp="1"/>
          </p:cNvSpPr>
          <p:nvPr>
            <p:ph type="body" sz="quarter" idx="21"/>
          </p:nvPr>
        </p:nvSpPr>
        <p:spPr>
          <a:xfrm>
            <a:off x="440261" y="1055955"/>
            <a:ext cx="15928531" cy="9806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ZA" sz="6000" dirty="0">
                <a:latin typeface="Arial" panose="020B0604020202020204" pitchFamily="34" charset="0"/>
                <a:cs typeface="Arial" panose="020B0604020202020204" pitchFamily="34" charset="0"/>
              </a:rPr>
              <a:t>SCOPE OF WORK CONTINUED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idx="22"/>
          </p:nvPr>
        </p:nvSpPr>
        <p:spPr>
          <a:xfrm>
            <a:off x="1336480" y="2523121"/>
            <a:ext cx="21066319" cy="9817125"/>
          </a:xfrm>
          <a:prstGeom prst="rect">
            <a:avLst/>
          </a:prstGeom>
        </p:spPr>
        <p:txBody>
          <a:bodyPr numCol="1">
            <a:noAutofit/>
          </a:bodyPr>
          <a:lstStyle/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total scope of work to be carried out has been sub divided into 4 individual but complementary work packages:</a:t>
            </a:r>
          </a:p>
          <a:p>
            <a:pPr algn="just">
              <a:lnSpc>
                <a:spcPct val="140000"/>
              </a:lnSpc>
            </a:pPr>
            <a:endParaRPr lang="en-US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Billing and revenue collection 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Auditing and Reinstatement of pressure reducing valves</a:t>
            </a:r>
          </a:p>
          <a:p>
            <a:pPr algn="just">
              <a:lnSpc>
                <a:spcPct val="140000"/>
              </a:lnSpc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Meter audit and replacement</a:t>
            </a:r>
          </a:p>
          <a:p>
            <a:pPr marL="742950" indent="-742950" algn="just">
              <a:lnSpc>
                <a:spcPct val="140000"/>
              </a:lnSpc>
              <a:buAutoNum type="arabicPeriod" startAt="4"/>
            </a:pPr>
            <a:r>
              <a:rPr lang="en-US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Leak detection and infrastructure leak repairs</a:t>
            </a:r>
          </a:p>
          <a:p>
            <a:pPr algn="just">
              <a:lnSpc>
                <a:spcPct val="140000"/>
              </a:lnSpc>
            </a:pPr>
            <a:endParaRPr lang="en-US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Bidder must refer to Annexure C 3.2 Scope of Work (including drawings, where applicable) provided with this bid document</a:t>
            </a:r>
            <a:r>
              <a:rPr lang="en-ZA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>
              <a:lnSpc>
                <a:spcPct val="150000"/>
              </a:lnSpc>
            </a:pPr>
            <a:r>
              <a:rPr lang="en-ZA" sz="4000" b="1" spc="-159" dirty="0">
                <a:solidFill>
                  <a:srgbClr val="335E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</a:p>
          <a:p>
            <a:endParaRPr lang="en-ZA" sz="40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4000" b="1" dirty="0">
              <a:latin typeface="Arial" panose="020B0604020202020204" pitchFamily="34" charset="0"/>
            </a:endParaRPr>
          </a:p>
          <a:p>
            <a:endParaRPr lang="en-ZA" sz="40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ZA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000" b="1" spc="-159" dirty="0">
              <a:solidFill>
                <a:srgbClr val="335E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8360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8_Academy">
  <a:themeElements>
    <a:clrScheme name="28_Academy">
      <a:dk1>
        <a:srgbClr val="000034"/>
      </a:dk1>
      <a:lt1>
        <a:srgbClr val="FFFFFF"/>
      </a:lt1>
      <a:dk2>
        <a:srgbClr val="A7A7A7"/>
      </a:dk2>
      <a:lt2>
        <a:srgbClr val="535353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rgbClr val="000034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rgbClr val="000034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8_Academy">
  <a:themeElements>
    <a:clrScheme name="28_Academ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rgbClr val="000034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rgbClr val="000034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1613</TotalTime>
  <Words>718</Words>
  <Application>Microsoft Office PowerPoint</Application>
  <PresentationFormat>Custom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Founders Grotesk</vt:lpstr>
      <vt:lpstr>Founders Grotesk Condensed</vt:lpstr>
      <vt:lpstr>Helvetica Neue</vt:lpstr>
      <vt:lpstr>28_Academy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Lydia Radebe</dc:creator>
  <cp:lastModifiedBy>Bonolo Ramohlala</cp:lastModifiedBy>
  <cp:revision>23</cp:revision>
  <dcterms:modified xsi:type="dcterms:W3CDTF">2024-03-01T09:33:09Z</dcterms:modified>
</cp:coreProperties>
</file>