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  <p:sldMasterId id="2147483677" r:id="rId3"/>
  </p:sldMasterIdLst>
  <p:notesMasterIdLst>
    <p:notesMasterId r:id="rId12"/>
  </p:notesMasterIdLst>
  <p:handoutMasterIdLst>
    <p:handoutMasterId r:id="rId13"/>
  </p:handoutMasterIdLst>
  <p:sldIdLst>
    <p:sldId id="734" r:id="rId4"/>
    <p:sldId id="735" r:id="rId5"/>
    <p:sldId id="736" r:id="rId6"/>
    <p:sldId id="737" r:id="rId7"/>
    <p:sldId id="738" r:id="rId8"/>
    <p:sldId id="739" r:id="rId9"/>
    <p:sldId id="742" r:id="rId10"/>
    <p:sldId id="741" r:id="rId11"/>
  </p:sldIdLst>
  <p:sldSz cx="9144000" cy="6858000" type="screen4x3"/>
  <p:notesSz cx="9601200" cy="7315200"/>
  <p:defaultTextStyle>
    <a:defPPr>
      <a:defRPr lang="en-Z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CF66B201-59DA-4746-832F-E052144C3895}">
          <p14:sldIdLst>
            <p14:sldId id="734"/>
            <p14:sldId id="735"/>
            <p14:sldId id="736"/>
            <p14:sldId id="737"/>
            <p14:sldId id="738"/>
            <p14:sldId id="739"/>
            <p14:sldId id="742"/>
            <p14:sldId id="741"/>
          </p14:sldIdLst>
        </p14:section>
        <p14:section name="Untitled Section" id="{D7334DEC-F0B8-4AA1-BEF6-01A01EDAACB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253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orient="horz" pos="3657">
          <p15:clr>
            <a:srgbClr val="A4A3A4"/>
          </p15:clr>
        </p15:guide>
        <p15:guide id="4" orient="horz" pos="1752">
          <p15:clr>
            <a:srgbClr val="A4A3A4"/>
          </p15:clr>
        </p15:guide>
        <p15:guide id="5" orient="horz" pos="4156">
          <p15:clr>
            <a:srgbClr val="A4A3A4"/>
          </p15:clr>
        </p15:guide>
        <p15:guide id="6" orient="horz" pos="3475">
          <p15:clr>
            <a:srgbClr val="A4A3A4"/>
          </p15:clr>
        </p15:guide>
        <p15:guide id="7" pos="5556">
          <p15:clr>
            <a:srgbClr val="A4A3A4"/>
          </p15:clr>
        </p15:guide>
        <p15:guide id="8" pos="5420">
          <p15:clr>
            <a:srgbClr val="A4A3A4"/>
          </p15:clr>
        </p15:guide>
        <p15:guide id="9" pos="340">
          <p15:clr>
            <a:srgbClr val="A4A3A4"/>
          </p15:clr>
        </p15:guide>
        <p15:guide id="10" pos="567">
          <p15:clr>
            <a:srgbClr val="A4A3A4"/>
          </p15:clr>
        </p15:guide>
        <p15:guide id="11" pos="410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97A00"/>
    <a:srgbClr val="000308"/>
    <a:srgbClr val="96330F"/>
    <a:srgbClr val="83725B"/>
    <a:srgbClr val="003896"/>
    <a:srgbClr val="B2B2B2"/>
    <a:srgbClr val="C0C0C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 autoAdjust="0"/>
    <p:restoredTop sz="85437" autoAdjust="0"/>
  </p:normalViewPr>
  <p:slideViewPr>
    <p:cSldViewPr snapToObjects="1">
      <p:cViewPr varScale="1">
        <p:scale>
          <a:sx n="61" d="100"/>
          <a:sy n="61" d="100"/>
        </p:scale>
        <p:origin x="1596" y="78"/>
      </p:cViewPr>
      <p:guideLst>
        <p:guide orient="horz" pos="1253"/>
        <p:guide orient="horz" pos="890"/>
        <p:guide orient="horz" pos="3657"/>
        <p:guide orient="horz" pos="1752"/>
        <p:guide orient="horz" pos="4156"/>
        <p:guide orient="horz" pos="3475"/>
        <p:guide pos="5556"/>
        <p:guide pos="5420"/>
        <p:guide pos="340"/>
        <p:guide pos="567"/>
        <p:guide pos="41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69" d="100"/>
          <a:sy n="69" d="100"/>
        </p:scale>
        <p:origin x="-1632" y="-90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160216" cy="36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9464" y="1"/>
            <a:ext cx="4160216" cy="36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A16A3A3-EE35-4DA1-AF29-4CB8FB931874}" type="datetimeFigureOut">
              <a:rPr lang="en-GB"/>
              <a:pPr>
                <a:defRPr/>
              </a:pPr>
              <a:t>23/11/2021</a:t>
            </a:fld>
            <a:endParaRPr lang="en-GB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947671"/>
            <a:ext cx="4160216" cy="36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9464" y="6947671"/>
            <a:ext cx="4160216" cy="36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56CF31D-B3FC-401A-A29B-F94C30BA6E1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562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160216" cy="365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7" tIns="47804" rIns="95607" bIns="4780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28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9464" y="1"/>
            <a:ext cx="4160216" cy="365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7" tIns="47804" rIns="95607" bIns="4780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4975" y="550863"/>
            <a:ext cx="3652838" cy="2741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8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9817" y="3474678"/>
            <a:ext cx="7681568" cy="329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7" tIns="47804" rIns="95607" bIns="478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/>
              <a:t>Click to edit Master text styles</a:t>
            </a:r>
          </a:p>
          <a:p>
            <a:pPr lvl="1"/>
            <a:r>
              <a:rPr lang="en-ZA" noProof="0"/>
              <a:t>Second level</a:t>
            </a:r>
          </a:p>
          <a:p>
            <a:pPr lvl="2"/>
            <a:r>
              <a:rPr lang="en-ZA" noProof="0"/>
              <a:t>Third level</a:t>
            </a:r>
          </a:p>
          <a:p>
            <a:pPr lvl="3"/>
            <a:r>
              <a:rPr lang="en-ZA" noProof="0"/>
              <a:t>Fourth level</a:t>
            </a:r>
          </a:p>
          <a:p>
            <a:pPr lvl="4"/>
            <a:r>
              <a:rPr lang="en-ZA" noProof="0"/>
              <a:t>Fifth level</a:t>
            </a:r>
          </a:p>
        </p:txBody>
      </p:sp>
      <p:sp>
        <p:nvSpPr>
          <p:cNvPr id="528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947671"/>
            <a:ext cx="4160216" cy="36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7" tIns="47804" rIns="95607" bIns="4780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28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9464" y="6947671"/>
            <a:ext cx="4160216" cy="36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7" tIns="47804" rIns="95607" bIns="4780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916D729-1961-4787-BE41-FC4E63E50D4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07158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3" descr="logo smal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topsolid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6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361BB131-973B-45F5-9AD0-37D8C449A0EC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FFE7E355-9717-4462-8326-359C48FF530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08849044"/>
      </p:ext>
    </p:extLst>
  </p:cSld>
  <p:clrMapOvr>
    <a:masterClrMapping/>
  </p:clrMapOvr>
  <p:transition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C75E3-6900-4D79-8195-120179DA9FD2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E28F5-2B74-4F7F-9E64-19B5743F1644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3158371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93AF-6782-4EA8-B93A-D476E1C054BF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A2E3-5D1D-403B-8341-7EB38328B27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8569895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66688"/>
            <a:ext cx="2093913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166688"/>
            <a:ext cx="6132512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3AF2A-C8F1-4D87-906E-64B94668C67C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BD449-7B62-4036-9E57-C2EC1F29871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112670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36563" y="166688"/>
            <a:ext cx="8378825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5EF31-2A2E-4228-ADE8-7FFF0FEA8C9D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F9DBB-0118-4EFC-BEDD-D08F9F1E8DD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7388497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63" y="166688"/>
            <a:ext cx="6519862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68855-C008-4B76-873B-7D2B945D5FD8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CA2F2-C2F8-4901-99F6-2ED74BEF7C9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6822542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63" y="166688"/>
            <a:ext cx="6519862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36563" y="1436688"/>
            <a:ext cx="8378825" cy="5045075"/>
          </a:xfrm>
        </p:spPr>
        <p:txBody>
          <a:bodyPr/>
          <a:lstStyle/>
          <a:p>
            <a:pPr lvl="0"/>
            <a:endParaRPr lang="en-ZA" noProof="0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2A106-9671-4171-81EA-4224AC5ED104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57FC6-AC7C-4FF9-AAB6-30C904F51886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1000923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929287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821288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253761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21849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59113" y="3271838"/>
            <a:ext cx="5545137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r>
              <a:rPr lang="en-Z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59113" y="4092575"/>
            <a:ext cx="5545137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r>
              <a:rPr lang="en-ZA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0983346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12946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395652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682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93447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944358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075785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66688"/>
            <a:ext cx="2093913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166688"/>
            <a:ext cx="6132512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343983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3" descr="logo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topsol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837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6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535511B9-EAB8-44B7-A990-8001FECC8446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8EE07200-75AD-4686-9AB1-F693577C69C4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95277466"/>
      </p:ext>
    </p:extLst>
  </p:cSld>
  <p:clrMapOvr>
    <a:masterClrMapping/>
  </p:clrMapOvr>
  <p:transition/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E6C07-1AC1-4D89-A904-A67A73B65150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D7123-5BF8-4474-BF22-C9E7192BB8D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3526004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41D49-5E38-48C0-AC45-AD972E714B7E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8E610-469E-4AA6-8C9D-D671B512424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4540790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04E5A-98F2-4855-BBC0-1AD28A716CD5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2F3B3-CA1D-4656-A275-D95A6764A04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0268649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D41BC-01C8-4D87-80E7-40EC665836F3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7A206-C4A6-429B-9B2A-807D5C823049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2190911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700A0-0D1A-472E-9C21-961D83436B37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C400C-5FF8-40F6-9781-B6A881A9FB6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9657950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56995-B502-47BC-AA14-64CB25E4E89C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56D4D-C6D4-4D4F-A9C2-FCDA55980179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9313291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24A0E-C1DA-4675-9D1A-3A279430EF72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603C7-80ED-423F-A566-A4D0B6342F9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5775512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5F6B4-DBCE-43F1-BA41-F10B891BCF70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251A7-0D1A-4C6E-8527-105943C0D23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848785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552AE-514F-44B1-8AA0-47D8265AC376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5F16A-48DC-4A20-90FD-74D7E4E72C9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8343022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FA688-E77F-4A7B-B852-A572147EC9F7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DC3E1-70E8-4C67-939E-F170355F3F7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1955904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66688"/>
            <a:ext cx="2093913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166688"/>
            <a:ext cx="6132512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2F5F6-853F-4F79-80DF-8B49F3B237A0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B438-7D5F-4762-AF1C-CD2B3F3B5743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2450440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79A83-7E88-4313-8966-BB71A59B6784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7A582-7FD8-4A2B-B429-FC7B41BB0B4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949239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BF06C-45C4-4A9C-AF21-16AAA360A75C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FA627-BCFE-40FB-BF60-957F98DC6F3A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1089265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3A407-A121-4A12-B971-AC2A4DF5B988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93E9-2EB7-4BC4-BCA4-6D02CE1F86B9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1092153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3B2B6-5AD5-42F0-9050-2ED8001CC4E9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7505B-2A6E-475A-B1BD-11213C00A4C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9809364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794C8-00A4-42D5-88C7-3FAD59293BF4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2C84D-D587-4C42-A665-F23BDEAC50F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7758567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D7A85-5D6C-4373-ADF4-A8BD77924C26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BCF0A-5987-406F-B7F0-360E4C33A17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3063543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jpeg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3" descr="logo small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topsolid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6563" y="166688"/>
            <a:ext cx="651986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436688"/>
            <a:ext cx="837882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0FB6AC-492B-459F-B7FD-87F356FBB0DA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453188"/>
            <a:ext cx="2879725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53188"/>
            <a:ext cx="1651000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BAF8918-91B4-4061-94A3-B8E33D1A6A1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8" r:id="rId1"/>
    <p:sldLayoutId id="2147484619" r:id="rId2"/>
    <p:sldLayoutId id="2147484620" r:id="rId3"/>
    <p:sldLayoutId id="2147484621" r:id="rId4"/>
    <p:sldLayoutId id="2147484622" r:id="rId5"/>
    <p:sldLayoutId id="2147484623" r:id="rId6"/>
    <p:sldLayoutId id="2147484624" r:id="rId7"/>
    <p:sldLayoutId id="2147484625" r:id="rId8"/>
    <p:sldLayoutId id="2147484626" r:id="rId9"/>
    <p:sldLayoutId id="2147484627" r:id="rId10"/>
    <p:sldLayoutId id="2147484628" r:id="rId11"/>
    <p:sldLayoutId id="2147484629" r:id="rId12"/>
    <p:sldLayoutId id="2147484630" r:id="rId13"/>
    <p:sldLayoutId id="2147484595" r:id="rId14"/>
    <p:sldLayoutId id="2147484596" r:id="rId15"/>
  </p:sldLayoutIdLst>
  <p:transition/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800"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50"/>
          <p:cNvGrpSpPr>
            <a:grpSpLocks/>
          </p:cNvGrpSpPr>
          <p:nvPr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2098" name="Picture 148" descr="logo small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99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2100" name="Picture 23" descr="dd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1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2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1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3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4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5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6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7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8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9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0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1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2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3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4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5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6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7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8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16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9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0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1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2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3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4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5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6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7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8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17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9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0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1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2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3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4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5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6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7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8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18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9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0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6563" y="166688"/>
            <a:ext cx="651986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436688"/>
            <a:ext cx="837882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grpSp>
        <p:nvGrpSpPr>
          <p:cNvPr id="2053" name="Group 150"/>
          <p:cNvGrpSpPr>
            <a:grpSpLocks/>
          </p:cNvGrpSpPr>
          <p:nvPr userDrawn="1"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2054" name="Picture 148" descr="logo small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2056" name="Picture 23" descr="dd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8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1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9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0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1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2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4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5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6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7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8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9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0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1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2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3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4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16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5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6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7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0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1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2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3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4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17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5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6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7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8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9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0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1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2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3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4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18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5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6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7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7" r:id="rId1"/>
    <p:sldLayoutId id="2147484598" r:id="rId2"/>
    <p:sldLayoutId id="2147484599" r:id="rId3"/>
    <p:sldLayoutId id="2147484600" r:id="rId4"/>
    <p:sldLayoutId id="2147484601" r:id="rId5"/>
    <p:sldLayoutId id="2147484602" r:id="rId6"/>
    <p:sldLayoutId id="2147484603" r:id="rId7"/>
    <p:sldLayoutId id="2147484604" r:id="rId8"/>
    <p:sldLayoutId id="2147484605" r:id="rId9"/>
    <p:sldLayoutId id="2147484606" r:id="rId10"/>
    <p:sldLayoutId id="2147484607" r:id="rId11"/>
  </p:sldLayoutIdLst>
  <p:transition/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800"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3" descr="logo smal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7" descr="topsoli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6563" y="166688"/>
            <a:ext cx="651986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436688"/>
            <a:ext cx="837882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9A499A-EC2A-4CFC-8534-CEF2862FD52E}" type="datetime1">
              <a:rPr lang="en-ZA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453188"/>
            <a:ext cx="2879725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53188"/>
            <a:ext cx="1651000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C46DB4-043C-47C1-873B-98C50CC16C06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608" r:id="rId2"/>
    <p:sldLayoutId id="2147484609" r:id="rId3"/>
    <p:sldLayoutId id="2147484610" r:id="rId4"/>
    <p:sldLayoutId id="2147484611" r:id="rId5"/>
    <p:sldLayoutId id="2147484612" r:id="rId6"/>
    <p:sldLayoutId id="2147484613" r:id="rId7"/>
    <p:sldLayoutId id="2147484614" r:id="rId8"/>
    <p:sldLayoutId id="2147484615" r:id="rId9"/>
    <p:sldLayoutId id="2147484616" r:id="rId10"/>
    <p:sldLayoutId id="2147484617" r:id="rId11"/>
  </p:sldLayoutIdLst>
  <p:transition/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800"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sbank.co.za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        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1436688"/>
            <a:ext cx="5827713" cy="5045075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sz="2800" dirty="0">
                <a:solidFill>
                  <a:schemeClr val="tx1"/>
                </a:solidFill>
              </a:rPr>
              <a:t>        </a:t>
            </a:r>
          </a:p>
          <a:p>
            <a:pPr algn="ctr">
              <a:buFontTx/>
              <a:buNone/>
            </a:pPr>
            <a:r>
              <a:rPr lang="en-ZA" sz="3200" b="1" dirty="0"/>
              <a:t>         </a:t>
            </a:r>
          </a:p>
          <a:p>
            <a:pPr algn="ctr">
              <a:buFontTx/>
              <a:buNone/>
            </a:pPr>
            <a:r>
              <a:rPr lang="en-ZA" sz="3200" b="1" dirty="0"/>
              <a:t>         Eskom Requirements regarding any Importation</a:t>
            </a:r>
            <a:r>
              <a:rPr lang="en-GB" dirty="0">
                <a:solidFill>
                  <a:schemeClr val="tx1"/>
                </a:solidFill>
              </a:rPr>
              <a:t>		</a:t>
            </a:r>
          </a:p>
          <a:p>
            <a:pPr>
              <a:buFontTx/>
              <a:buNone/>
            </a:pPr>
            <a:r>
              <a:rPr lang="en-GB" dirty="0">
                <a:solidFill>
                  <a:schemeClr val="tx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06069307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If the tenderer is importing goods/services :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exchange rates to be used for the tender must be the exchange rate as published on the South African Reserve Bank website (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www.resbank.co.za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on the date that the tender was advertised.</a:t>
            </a:r>
            <a:r>
              <a:rPr lang="en-US" sz="18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Foreign Currency and Foreign currency amounts must be clearly indicated on the pricing schedule provided in the tender. 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Exchange Rate variation/adjustment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be part of any CPA formula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tenderer is to confirm with Eskom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tender close  whether the foreign currency  to be used by them is acceptable to Eskom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Any Bonds and/or Guarantees must be through Eskom Treasury approved institutions</a:t>
            </a:r>
          </a:p>
          <a:p>
            <a:pPr marL="0" indent="0" algn="just">
              <a:buNone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342900" indent="-3429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  <a:p>
            <a:pPr marL="457200" indent="-457200">
              <a:buFont typeface="+mj-lt"/>
              <a:buAutoNum type="arabicPeriod"/>
              <a:defRPr/>
            </a:pPr>
            <a:endParaRPr lang="en-US" sz="1800" dirty="0"/>
          </a:p>
        </p:txBody>
      </p:sp>
      <p:sp>
        <p:nvSpPr>
          <p:cNvPr id="1843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481763"/>
            <a:ext cx="1738313" cy="239712"/>
          </a:xfrm>
          <a:noFill/>
        </p:spPr>
        <p:txBody>
          <a:bodyPr/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ZA" sz="1000" dirty="0">
              <a:solidFill>
                <a:srgbClr val="83725B"/>
              </a:solidFill>
            </a:endParaRP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2C5221C-3CB0-4DDF-A939-51DF326273F5}" type="slidenum">
              <a:rPr lang="en-ZA" altLang="en-US" sz="1000" smtClean="0">
                <a:solidFill>
                  <a:srgbClr val="83725B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ZA" altLang="en-US" sz="1000" dirty="0">
              <a:solidFill>
                <a:srgbClr val="83725B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Importation</a:t>
            </a:r>
            <a:r>
              <a:rPr lang="en-US" dirty="0"/>
              <a:t> </a:t>
            </a:r>
            <a:r>
              <a:rPr lang="en-US" b="1" dirty="0"/>
              <a:t>issues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393847219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Importation</a:t>
            </a:r>
            <a:r>
              <a:rPr lang="en-US" dirty="0"/>
              <a:t> </a:t>
            </a:r>
            <a:r>
              <a:rPr lang="en-US" b="1" dirty="0"/>
              <a:t>issues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For the payment of the import Goods/Services, tenderers are required to select one of the following Eskom payment methods:</a:t>
            </a: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Payment Method 1A</a:t>
            </a:r>
          </a:p>
          <a:p>
            <a:pPr marL="446088" indent="-176213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Eskom makes a payment in foreign currency directly overseas to a nominated foreign beneficiary.</a:t>
            </a:r>
          </a:p>
          <a:p>
            <a:pPr marL="446088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of importation will be required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46088" indent="0">
              <a:buNone/>
            </a:pP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	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A1B63-55D9-4437-9586-F9C516F3AA12}" type="slidenum">
              <a:rPr lang="en-ZA" smtClean="0"/>
              <a:pPr>
                <a:defRPr/>
              </a:pPr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644912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Importation</a:t>
            </a:r>
            <a:r>
              <a:rPr lang="en-US" dirty="0"/>
              <a:t> </a:t>
            </a:r>
            <a:r>
              <a:rPr lang="en-US" b="1" dirty="0"/>
              <a:t>issues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80728"/>
            <a:ext cx="8510588" cy="53387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Payment Method 1B</a:t>
            </a:r>
          </a:p>
          <a:p>
            <a:pPr marL="269875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Eskom will pay a local supplier in foreign currency into a local CFC (Customer Foreign Currency ) bank account. </a:t>
            </a:r>
          </a:p>
          <a:p>
            <a:pPr marL="269875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However: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Eskom will require  documentary evidence of the approval application made to the Reserve Bank and the official response from the Reserve Bank.  (response from Reserve Bank must be on a SARB on SARB’s letterhead. NO copy and paste).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commercial (overseas)  invoice and a local tax invoice required to be submitted at time of payment request. The foreign currency amounts on both invoices must be the same.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Eskom will not pay profit in foreign currency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tenderer must be the direct importer.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Eskom requires proof of importation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A1B63-55D9-4437-9586-F9C516F3AA12}" type="slidenum">
              <a:rPr lang="en-ZA" smtClean="0"/>
              <a:pPr>
                <a:defRPr/>
              </a:pPr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2984338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Importation</a:t>
            </a:r>
            <a:r>
              <a:rPr lang="en-US" dirty="0"/>
              <a:t> </a:t>
            </a:r>
            <a:r>
              <a:rPr lang="en-US" b="1" dirty="0"/>
              <a:t>issues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0">
              <a:buNone/>
            </a:pPr>
            <a:endParaRPr lang="en-ZA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Payment Method  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This is a  ZAR based payment  linked to an exchange rate movement.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Eskom will hedge the exposure and payment to the supplier will be done at the spot rate of exchange at which Eskom sells the forward cover in the market.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Tenderers will have to provide a letter of  stating that they will not take out forward cover.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Tenderers are required to  apply for approval to use this payment method via the  Procurement Practitioner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 tender close. If approval is not sought prior to tender close, Eskom will then apply Payment Method 1A.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of importation will be required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55625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tenderer must be the direct importer</a:t>
            </a:r>
          </a:p>
          <a:p>
            <a:pPr marL="269875" indent="0">
              <a:buNone/>
            </a:pP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A1B63-55D9-4437-9586-F9C516F3AA12}" type="slidenum">
              <a:rPr lang="en-ZA" smtClean="0"/>
              <a:pPr>
                <a:defRPr/>
              </a:pPr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0147056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Importation</a:t>
            </a:r>
            <a:r>
              <a:rPr lang="en-US" dirty="0"/>
              <a:t> </a:t>
            </a:r>
            <a:r>
              <a:rPr lang="en-US" b="1" dirty="0"/>
              <a:t>issues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Fixed ZAR contract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Fixed in terms of exchange rate movement..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Eskom will  allow the tenderer to hedge the exchange rate movement     by  means of forward cover.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(This means that the supplier takes the foreign currency and/or exchange rate risk for the full exposure of the contract)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Eskom  will  require that a simultaneous exercise is done to ensure that the exchange rates for the tenderer’s forward cover is market related.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Proof of importation will be required.</a:t>
            </a:r>
            <a:endParaRPr lang="en-Z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A1B63-55D9-4437-9586-F9C516F3AA12}" type="slidenum">
              <a:rPr lang="en-ZA" smtClean="0"/>
              <a:pPr>
                <a:defRPr/>
              </a:pPr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1368638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Importation</a:t>
            </a:r>
            <a:r>
              <a:rPr lang="en-US" dirty="0"/>
              <a:t> </a:t>
            </a:r>
            <a:r>
              <a:rPr lang="en-US" b="1" dirty="0"/>
              <a:t>issues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Important Notice: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If the  contracting party sources from a local supplier, then the pricing to Eskom must be in ZAR</a:t>
            </a:r>
          </a:p>
          <a:p>
            <a:r>
              <a:rPr lang="en-US" dirty="0"/>
              <a:t>If the contracting party sources from a local supplier, where the local supplier is the importer, the pricing to Eskom must be in ZAR – with no link to any foreign currency or exchange rate movement.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604E5A-98F2-4855-BBC0-1AD28A716CD5}" type="datetime1">
              <a:rPr lang="en-ZA" smtClean="0"/>
              <a:pPr>
                <a:defRPr/>
              </a:pPr>
              <a:t>2021/11/23</a:t>
            </a:fld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2F3B3-CA1D-4656-A275-D95A6764A040}" type="slidenum">
              <a:rPr lang="en-ZA" smtClean="0"/>
              <a:pPr>
                <a:defRPr/>
              </a:pPr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6122578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3600" b="1" dirty="0"/>
          </a:p>
          <a:p>
            <a:pPr marL="0" indent="0" algn="ctr">
              <a:buNone/>
            </a:pPr>
            <a:r>
              <a:rPr lang="en-GB" sz="3600" b="1" dirty="0"/>
              <a:t>?</a:t>
            </a:r>
          </a:p>
          <a:p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2F3B3-CA1D-4656-A275-D95A6764A040}" type="slidenum">
              <a:rPr lang="en-ZA" smtClean="0"/>
              <a:pPr>
                <a:defRPr/>
              </a:pPr>
              <a:t>8</a:t>
            </a:fld>
            <a:endParaRPr lang="en-Z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6792"/>
            <a:ext cx="2916324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74812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12288</TotalTime>
  <Words>590</Words>
  <Application>Microsoft Office PowerPoint</Application>
  <PresentationFormat>On-screen Show (4:3)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Wingdings</vt:lpstr>
      <vt:lpstr>Default Design</vt:lpstr>
      <vt:lpstr>2_Default Design</vt:lpstr>
      <vt:lpstr>3_Default Design</vt:lpstr>
      <vt:lpstr>         </vt:lpstr>
      <vt:lpstr>Importation issues</vt:lpstr>
      <vt:lpstr>Importation issues</vt:lpstr>
      <vt:lpstr>Importation issues</vt:lpstr>
      <vt:lpstr>Importation issues</vt:lpstr>
      <vt:lpstr>Importation issues</vt:lpstr>
      <vt:lpstr>Importation issues</vt:lpstr>
      <vt:lpstr>QUESTIONS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engelight</dc:creator>
  <cp:lastModifiedBy>Takalani Singo</cp:lastModifiedBy>
  <cp:revision>752</cp:revision>
  <cp:lastPrinted>2017-10-23T11:17:17Z</cp:lastPrinted>
  <dcterms:created xsi:type="dcterms:W3CDTF">2009-06-02T18:15:51Z</dcterms:created>
  <dcterms:modified xsi:type="dcterms:W3CDTF">2021-11-23T07:09:14Z</dcterms:modified>
</cp:coreProperties>
</file>