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sldIdLst>
    <p:sldId id="261" r:id="rId7"/>
    <p:sldId id="258" r:id="rId8"/>
    <p:sldId id="262" r:id="rId9"/>
    <p:sldId id="263" r:id="rId10"/>
    <p:sldId id="264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19E-1336-4626-93EB-838593FEDA5E}" type="datetimeFigureOut">
              <a:rPr lang="en-ZA" smtClean="0"/>
              <a:t>2020/10/20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A0BF-D3CA-456E-950B-054E16DDA8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540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19E-1336-4626-93EB-838593FEDA5E}" type="datetimeFigureOut">
              <a:rPr lang="en-ZA" smtClean="0"/>
              <a:t>2020/10/20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A0BF-D3CA-456E-950B-054E16DDA8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127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19E-1336-4626-93EB-838593FEDA5E}" type="datetimeFigureOut">
              <a:rPr lang="en-ZA" smtClean="0"/>
              <a:t>2020/10/20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A0BF-D3CA-456E-950B-054E16DDA8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071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0"/>
          <p:cNvGrpSpPr>
            <a:grpSpLocks/>
          </p:cNvGrpSpPr>
          <p:nvPr userDrawn="1"/>
        </p:nvGrpSpPr>
        <p:grpSpPr bwMode="auto">
          <a:xfrm>
            <a:off x="-4763" y="0"/>
            <a:ext cx="9148763" cy="6858000"/>
            <a:chOff x="-3" y="0"/>
            <a:chExt cx="5763" cy="4320"/>
          </a:xfrm>
        </p:grpSpPr>
        <p:pic>
          <p:nvPicPr>
            <p:cNvPr id="5" name="Picture 148" descr="logo sma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1"/>
            <p:cNvSpPr>
              <a:spLocks noChangeArrowheads="1"/>
            </p:cNvSpPr>
            <p:nvPr userDrawn="1"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pic>
          <p:nvPicPr>
            <p:cNvPr id="7" name="Picture 23" descr="dd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101"/>
            <p:cNvSpPr>
              <a:spLocks noChangeArrowheads="1"/>
            </p:cNvSpPr>
            <p:nvPr userDrawn="1"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9" name="Oval 102" descr="coolers"/>
            <p:cNvSpPr>
              <a:spLocks noChangeArrowheads="1"/>
            </p:cNvSpPr>
            <p:nvPr userDrawn="1"/>
          </p:nvSpPr>
          <p:spPr bwMode="auto">
            <a:xfrm>
              <a:off x="275" y="858"/>
              <a:ext cx="1362" cy="1369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0" name="Oval 103"/>
            <p:cNvSpPr>
              <a:spLocks noChangeArrowheads="1"/>
            </p:cNvSpPr>
            <p:nvPr userDrawn="1"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1" name="Oval 104"/>
            <p:cNvSpPr>
              <a:spLocks noChangeArrowheads="1"/>
            </p:cNvSpPr>
            <p:nvPr userDrawn="1"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2" name="Oval 105"/>
            <p:cNvSpPr>
              <a:spLocks noChangeArrowheads="1"/>
            </p:cNvSpPr>
            <p:nvPr userDrawn="1"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3" name="Oval 106"/>
            <p:cNvSpPr>
              <a:spLocks noChangeArrowheads="1"/>
            </p:cNvSpPr>
            <p:nvPr userDrawn="1"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4" name="Oval 107"/>
            <p:cNvSpPr>
              <a:spLocks noChangeArrowheads="1"/>
            </p:cNvSpPr>
            <p:nvPr userDrawn="1"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5" name="Oval 108"/>
            <p:cNvSpPr>
              <a:spLocks noChangeArrowheads="1"/>
            </p:cNvSpPr>
            <p:nvPr userDrawn="1"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6" name="Oval 109"/>
            <p:cNvSpPr>
              <a:spLocks noChangeArrowheads="1"/>
            </p:cNvSpPr>
            <p:nvPr userDrawn="1"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7" name="Oval 110"/>
            <p:cNvSpPr>
              <a:spLocks noChangeArrowheads="1"/>
            </p:cNvSpPr>
            <p:nvPr userDrawn="1"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8" name="Oval 111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9" name="Oval 112"/>
            <p:cNvSpPr>
              <a:spLocks noChangeArrowheads="1"/>
            </p:cNvSpPr>
            <p:nvPr userDrawn="1"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0" name="Oval 113"/>
            <p:cNvSpPr>
              <a:spLocks noChangeArrowheads="1"/>
            </p:cNvSpPr>
            <p:nvPr userDrawn="1"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1" name="Oval 114"/>
            <p:cNvSpPr>
              <a:spLocks noChangeArrowheads="1"/>
            </p:cNvSpPr>
            <p:nvPr userDrawn="1"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2" name="Oval 115"/>
            <p:cNvSpPr>
              <a:spLocks noChangeArrowheads="1"/>
            </p:cNvSpPr>
            <p:nvPr userDrawn="1"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3" name="Oval 116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4" name="Oval 117"/>
            <p:cNvSpPr>
              <a:spLocks noChangeArrowheads="1"/>
            </p:cNvSpPr>
            <p:nvPr userDrawn="1"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5" name="Oval 118" descr="face"/>
            <p:cNvSpPr>
              <a:spLocks noChangeArrowheads="1"/>
            </p:cNvSpPr>
            <p:nvPr userDrawn="1"/>
          </p:nvSpPr>
          <p:spPr bwMode="auto">
            <a:xfrm>
              <a:off x="633" y="445"/>
              <a:ext cx="700" cy="701"/>
            </a:xfrm>
            <a:prstGeom prst="ellipse">
              <a:avLst/>
            </a:prstGeom>
            <a:blipFill dpi="0" rotWithShape="1">
              <a:blip r:embed="rId5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6" name="Oval 119"/>
            <p:cNvSpPr>
              <a:spLocks noChangeArrowheads="1"/>
            </p:cNvSpPr>
            <p:nvPr userDrawn="1"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7" name="Oval 120"/>
            <p:cNvSpPr>
              <a:spLocks noChangeArrowheads="1"/>
            </p:cNvSpPr>
            <p:nvPr userDrawn="1"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8" name="Oval 121"/>
            <p:cNvSpPr>
              <a:spLocks noChangeArrowheads="1"/>
            </p:cNvSpPr>
            <p:nvPr userDrawn="1"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" name="Oval 122"/>
            <p:cNvSpPr>
              <a:spLocks noChangeArrowheads="1"/>
            </p:cNvSpPr>
            <p:nvPr userDrawn="1"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0" name="Oval 123"/>
            <p:cNvSpPr>
              <a:spLocks noChangeArrowheads="1"/>
            </p:cNvSpPr>
            <p:nvPr userDrawn="1"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1" name="Oval 124"/>
            <p:cNvSpPr>
              <a:spLocks noChangeArrowheads="1"/>
            </p:cNvSpPr>
            <p:nvPr userDrawn="1"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2" name="Oval 125"/>
            <p:cNvSpPr>
              <a:spLocks noChangeArrowheads="1"/>
            </p:cNvSpPr>
            <p:nvPr userDrawn="1"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3" name="Oval 126"/>
            <p:cNvSpPr>
              <a:spLocks noChangeArrowheads="1"/>
            </p:cNvSpPr>
            <p:nvPr userDrawn="1"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4" name="Oval 127"/>
            <p:cNvSpPr>
              <a:spLocks noChangeArrowheads="1"/>
            </p:cNvSpPr>
            <p:nvPr userDrawn="1"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5" name="Oval 128" descr="new smal workers"/>
            <p:cNvSpPr>
              <a:spLocks noChangeArrowheads="1"/>
            </p:cNvSpPr>
            <p:nvPr userDrawn="1"/>
          </p:nvSpPr>
          <p:spPr bwMode="auto">
            <a:xfrm>
              <a:off x="304" y="2033"/>
              <a:ext cx="1135" cy="1143"/>
            </a:xfrm>
            <a:prstGeom prst="ellipse">
              <a:avLst/>
            </a:prstGeom>
            <a:blipFill dpi="0" rotWithShape="1">
              <a:blip r:embed="rId6">
                <a:lum contrast="1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6" name="Oval 129"/>
            <p:cNvSpPr>
              <a:spLocks noChangeArrowheads="1"/>
            </p:cNvSpPr>
            <p:nvPr userDrawn="1"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7" name="Oval 130"/>
            <p:cNvSpPr>
              <a:spLocks noChangeArrowheads="1"/>
            </p:cNvSpPr>
            <p:nvPr userDrawn="1"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8" name="Oval 131"/>
            <p:cNvSpPr>
              <a:spLocks noChangeArrowheads="1"/>
            </p:cNvSpPr>
            <p:nvPr userDrawn="1"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9" name="Oval 132"/>
            <p:cNvSpPr>
              <a:spLocks noChangeArrowheads="1"/>
            </p:cNvSpPr>
            <p:nvPr userDrawn="1"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0" name="Oval 133"/>
            <p:cNvSpPr>
              <a:spLocks noChangeArrowheads="1"/>
            </p:cNvSpPr>
            <p:nvPr userDrawn="1"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1" name="Oval 134"/>
            <p:cNvSpPr>
              <a:spLocks noChangeArrowheads="1"/>
            </p:cNvSpPr>
            <p:nvPr userDrawn="1"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2" name="Oval 135"/>
            <p:cNvSpPr>
              <a:spLocks noChangeArrowheads="1"/>
            </p:cNvSpPr>
            <p:nvPr userDrawn="1"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3" name="Oval 136"/>
            <p:cNvSpPr>
              <a:spLocks noChangeArrowheads="1"/>
            </p:cNvSpPr>
            <p:nvPr userDrawn="1"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4" name="Oval 137"/>
            <p:cNvSpPr>
              <a:spLocks noChangeArrowheads="1"/>
            </p:cNvSpPr>
            <p:nvPr userDrawn="1"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5" name="Oval 138" descr="boom"/>
            <p:cNvSpPr>
              <a:spLocks noChangeArrowheads="1"/>
            </p:cNvSpPr>
            <p:nvPr userDrawn="1"/>
          </p:nvSpPr>
          <p:spPr bwMode="auto">
            <a:xfrm>
              <a:off x="638" y="3018"/>
              <a:ext cx="949" cy="957"/>
            </a:xfrm>
            <a:prstGeom prst="ellipse">
              <a:avLst/>
            </a:prstGeom>
            <a:blipFill dpi="0" rotWithShape="1">
              <a:blip r:embed="rId7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6" name="Oval 139"/>
            <p:cNvSpPr>
              <a:spLocks noChangeArrowheads="1"/>
            </p:cNvSpPr>
            <p:nvPr userDrawn="1"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7" name="Oval 140"/>
            <p:cNvSpPr>
              <a:spLocks noChangeArrowheads="1"/>
            </p:cNvSpPr>
            <p:nvPr userDrawn="1"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8" name="Oval 141"/>
            <p:cNvSpPr>
              <a:spLocks noChangeArrowheads="1"/>
            </p:cNvSpPr>
            <p:nvPr userDrawn="1"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59113" y="3271838"/>
            <a:ext cx="5545137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pPr lvl="0"/>
            <a:r>
              <a:rPr lang="en-ZA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092575"/>
            <a:ext cx="5545137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pPr lvl="0"/>
            <a:r>
              <a:rPr lang="en-ZA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53864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A287-CB76-4074-8086-EBE2EE6AE65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676581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C4F7-947B-44F3-B3CC-E97EBEC5DD8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310027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563" y="1436688"/>
            <a:ext cx="4113212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436688"/>
            <a:ext cx="411321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D2CA5-8257-418D-B37B-8233DE22301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017703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AEBE3-1E90-4E0F-AD4C-69C99219077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252328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73FD-BFA2-4347-A18A-19519947725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967357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130E-B37F-4475-A992-5312D85D041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82097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6D9C-F9AD-481A-97AE-9BD57F142FE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067512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19E-1336-4626-93EB-838593FEDA5E}" type="datetimeFigureOut">
              <a:rPr lang="en-ZA" smtClean="0"/>
              <a:t>2020/10/20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A0BF-D3CA-456E-950B-054E16DDA8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7369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63B6-6DCA-4A51-90BD-1E831C48257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294939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4956B-B463-459D-8087-7B90FF0299E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244634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166688"/>
            <a:ext cx="2093913" cy="6315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66688"/>
            <a:ext cx="6132512" cy="6315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213C-D4B0-4C94-AB3F-08639A56AF0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622393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6563" y="166688"/>
            <a:ext cx="8378825" cy="6315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51275" y="6453188"/>
            <a:ext cx="100806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23015-B378-49AE-87A6-B021B837172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91389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0"/>
          <p:cNvGrpSpPr>
            <a:grpSpLocks/>
          </p:cNvGrpSpPr>
          <p:nvPr userDrawn="1"/>
        </p:nvGrpSpPr>
        <p:grpSpPr bwMode="auto">
          <a:xfrm>
            <a:off x="-4763" y="0"/>
            <a:ext cx="9148763" cy="6858000"/>
            <a:chOff x="-3" y="0"/>
            <a:chExt cx="5763" cy="4320"/>
          </a:xfrm>
        </p:grpSpPr>
        <p:pic>
          <p:nvPicPr>
            <p:cNvPr id="5" name="Picture 148" descr="logo sma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1"/>
            <p:cNvSpPr>
              <a:spLocks noChangeArrowheads="1"/>
            </p:cNvSpPr>
            <p:nvPr userDrawn="1"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pic>
          <p:nvPicPr>
            <p:cNvPr id="7" name="Picture 23" descr="dd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101"/>
            <p:cNvSpPr>
              <a:spLocks noChangeArrowheads="1"/>
            </p:cNvSpPr>
            <p:nvPr userDrawn="1"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9" name="Oval 102" descr="coolers"/>
            <p:cNvSpPr>
              <a:spLocks noChangeArrowheads="1"/>
            </p:cNvSpPr>
            <p:nvPr userDrawn="1"/>
          </p:nvSpPr>
          <p:spPr bwMode="auto">
            <a:xfrm>
              <a:off x="275" y="858"/>
              <a:ext cx="1362" cy="1369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0" name="Oval 103"/>
            <p:cNvSpPr>
              <a:spLocks noChangeArrowheads="1"/>
            </p:cNvSpPr>
            <p:nvPr userDrawn="1"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1" name="Oval 104"/>
            <p:cNvSpPr>
              <a:spLocks noChangeArrowheads="1"/>
            </p:cNvSpPr>
            <p:nvPr userDrawn="1"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2" name="Oval 105"/>
            <p:cNvSpPr>
              <a:spLocks noChangeArrowheads="1"/>
            </p:cNvSpPr>
            <p:nvPr userDrawn="1"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3" name="Oval 106"/>
            <p:cNvSpPr>
              <a:spLocks noChangeArrowheads="1"/>
            </p:cNvSpPr>
            <p:nvPr userDrawn="1"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4" name="Oval 107"/>
            <p:cNvSpPr>
              <a:spLocks noChangeArrowheads="1"/>
            </p:cNvSpPr>
            <p:nvPr userDrawn="1"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5" name="Oval 108"/>
            <p:cNvSpPr>
              <a:spLocks noChangeArrowheads="1"/>
            </p:cNvSpPr>
            <p:nvPr userDrawn="1"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6" name="Oval 109"/>
            <p:cNvSpPr>
              <a:spLocks noChangeArrowheads="1"/>
            </p:cNvSpPr>
            <p:nvPr userDrawn="1"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7" name="Oval 110"/>
            <p:cNvSpPr>
              <a:spLocks noChangeArrowheads="1"/>
            </p:cNvSpPr>
            <p:nvPr userDrawn="1"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8" name="Oval 111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19" name="Oval 112"/>
            <p:cNvSpPr>
              <a:spLocks noChangeArrowheads="1"/>
            </p:cNvSpPr>
            <p:nvPr userDrawn="1"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0" name="Oval 113"/>
            <p:cNvSpPr>
              <a:spLocks noChangeArrowheads="1"/>
            </p:cNvSpPr>
            <p:nvPr userDrawn="1"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1" name="Oval 114"/>
            <p:cNvSpPr>
              <a:spLocks noChangeArrowheads="1"/>
            </p:cNvSpPr>
            <p:nvPr userDrawn="1"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2" name="Oval 115"/>
            <p:cNvSpPr>
              <a:spLocks noChangeArrowheads="1"/>
            </p:cNvSpPr>
            <p:nvPr userDrawn="1"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3" name="Oval 116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4" name="Oval 117"/>
            <p:cNvSpPr>
              <a:spLocks noChangeArrowheads="1"/>
            </p:cNvSpPr>
            <p:nvPr userDrawn="1"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5" name="Oval 118" descr="face"/>
            <p:cNvSpPr>
              <a:spLocks noChangeArrowheads="1"/>
            </p:cNvSpPr>
            <p:nvPr userDrawn="1"/>
          </p:nvSpPr>
          <p:spPr bwMode="auto">
            <a:xfrm>
              <a:off x="633" y="445"/>
              <a:ext cx="700" cy="701"/>
            </a:xfrm>
            <a:prstGeom prst="ellipse">
              <a:avLst/>
            </a:prstGeom>
            <a:blipFill dpi="0" rotWithShape="1">
              <a:blip r:embed="rId5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6" name="Oval 119"/>
            <p:cNvSpPr>
              <a:spLocks noChangeArrowheads="1"/>
            </p:cNvSpPr>
            <p:nvPr userDrawn="1"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7" name="Oval 120"/>
            <p:cNvSpPr>
              <a:spLocks noChangeArrowheads="1"/>
            </p:cNvSpPr>
            <p:nvPr userDrawn="1"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8" name="Oval 121"/>
            <p:cNvSpPr>
              <a:spLocks noChangeArrowheads="1"/>
            </p:cNvSpPr>
            <p:nvPr userDrawn="1"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" name="Oval 122"/>
            <p:cNvSpPr>
              <a:spLocks noChangeArrowheads="1"/>
            </p:cNvSpPr>
            <p:nvPr userDrawn="1"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0" name="Oval 123"/>
            <p:cNvSpPr>
              <a:spLocks noChangeArrowheads="1"/>
            </p:cNvSpPr>
            <p:nvPr userDrawn="1"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1" name="Oval 124"/>
            <p:cNvSpPr>
              <a:spLocks noChangeArrowheads="1"/>
            </p:cNvSpPr>
            <p:nvPr userDrawn="1"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2" name="Oval 125"/>
            <p:cNvSpPr>
              <a:spLocks noChangeArrowheads="1"/>
            </p:cNvSpPr>
            <p:nvPr userDrawn="1"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3" name="Oval 126"/>
            <p:cNvSpPr>
              <a:spLocks noChangeArrowheads="1"/>
            </p:cNvSpPr>
            <p:nvPr userDrawn="1"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4" name="Oval 127"/>
            <p:cNvSpPr>
              <a:spLocks noChangeArrowheads="1"/>
            </p:cNvSpPr>
            <p:nvPr userDrawn="1"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5" name="Oval 128" descr="new smal workers"/>
            <p:cNvSpPr>
              <a:spLocks noChangeArrowheads="1"/>
            </p:cNvSpPr>
            <p:nvPr userDrawn="1"/>
          </p:nvSpPr>
          <p:spPr bwMode="auto">
            <a:xfrm>
              <a:off x="304" y="2033"/>
              <a:ext cx="1135" cy="1143"/>
            </a:xfrm>
            <a:prstGeom prst="ellipse">
              <a:avLst/>
            </a:prstGeom>
            <a:blipFill dpi="0" rotWithShape="1">
              <a:blip r:embed="rId6">
                <a:lum contrast="1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6" name="Oval 129"/>
            <p:cNvSpPr>
              <a:spLocks noChangeArrowheads="1"/>
            </p:cNvSpPr>
            <p:nvPr userDrawn="1"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7" name="Oval 130"/>
            <p:cNvSpPr>
              <a:spLocks noChangeArrowheads="1"/>
            </p:cNvSpPr>
            <p:nvPr userDrawn="1"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8" name="Oval 131"/>
            <p:cNvSpPr>
              <a:spLocks noChangeArrowheads="1"/>
            </p:cNvSpPr>
            <p:nvPr userDrawn="1"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39" name="Oval 132"/>
            <p:cNvSpPr>
              <a:spLocks noChangeArrowheads="1"/>
            </p:cNvSpPr>
            <p:nvPr userDrawn="1"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0" name="Oval 133"/>
            <p:cNvSpPr>
              <a:spLocks noChangeArrowheads="1"/>
            </p:cNvSpPr>
            <p:nvPr userDrawn="1"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1" name="Oval 134"/>
            <p:cNvSpPr>
              <a:spLocks noChangeArrowheads="1"/>
            </p:cNvSpPr>
            <p:nvPr userDrawn="1"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2" name="Oval 135"/>
            <p:cNvSpPr>
              <a:spLocks noChangeArrowheads="1"/>
            </p:cNvSpPr>
            <p:nvPr userDrawn="1"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3" name="Oval 136"/>
            <p:cNvSpPr>
              <a:spLocks noChangeArrowheads="1"/>
            </p:cNvSpPr>
            <p:nvPr userDrawn="1"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4" name="Oval 137"/>
            <p:cNvSpPr>
              <a:spLocks noChangeArrowheads="1"/>
            </p:cNvSpPr>
            <p:nvPr userDrawn="1"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5" name="Oval 138" descr="boom"/>
            <p:cNvSpPr>
              <a:spLocks noChangeArrowheads="1"/>
            </p:cNvSpPr>
            <p:nvPr userDrawn="1"/>
          </p:nvSpPr>
          <p:spPr bwMode="auto">
            <a:xfrm>
              <a:off x="638" y="3018"/>
              <a:ext cx="949" cy="957"/>
            </a:xfrm>
            <a:prstGeom prst="ellipse">
              <a:avLst/>
            </a:prstGeom>
            <a:blipFill dpi="0" rotWithShape="1">
              <a:blip r:embed="rId7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6" name="Oval 139"/>
            <p:cNvSpPr>
              <a:spLocks noChangeArrowheads="1"/>
            </p:cNvSpPr>
            <p:nvPr userDrawn="1"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7" name="Oval 140"/>
            <p:cNvSpPr>
              <a:spLocks noChangeArrowheads="1"/>
            </p:cNvSpPr>
            <p:nvPr userDrawn="1"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48" name="Oval 141"/>
            <p:cNvSpPr>
              <a:spLocks noChangeArrowheads="1"/>
            </p:cNvSpPr>
            <p:nvPr userDrawn="1"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59113" y="3271838"/>
            <a:ext cx="5545137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pPr lvl="0"/>
            <a:r>
              <a:rPr lang="en-ZA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092575"/>
            <a:ext cx="5545137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pPr lvl="0"/>
            <a:r>
              <a:rPr lang="en-ZA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548812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A287-CB76-4074-8086-EBE2EE6AE65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761180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C4F7-947B-44F3-B3CC-E97EBEC5DD8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178061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563" y="1436688"/>
            <a:ext cx="4113212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436688"/>
            <a:ext cx="411321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D2CA5-8257-418D-B37B-8233DE22301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147979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AEBE3-1E90-4E0F-AD4C-69C99219077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480039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73FD-BFA2-4347-A18A-19519947725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757794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19E-1336-4626-93EB-838593FEDA5E}" type="datetimeFigureOut">
              <a:rPr lang="en-ZA" smtClean="0"/>
              <a:t>2020/10/20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A0BF-D3CA-456E-950B-054E16DDA8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6797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130E-B37F-4475-A992-5312D85D041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154501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6D9C-F9AD-481A-97AE-9BD57F142FE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257926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63B6-6DCA-4A51-90BD-1E831C48257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635447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4956B-B463-459D-8087-7B90FF0299E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3661748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166688"/>
            <a:ext cx="2093913" cy="6315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66688"/>
            <a:ext cx="6132512" cy="6315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213C-D4B0-4C94-AB3F-08639A56AF0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0518749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6563" y="166688"/>
            <a:ext cx="8378825" cy="6315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51275" y="6453188"/>
            <a:ext cx="100806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23015-B378-49AE-87A6-B021B837172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177495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19E-1336-4626-93EB-838593FEDA5E}" type="datetimeFigureOut">
              <a:rPr lang="en-ZA" smtClean="0"/>
              <a:t>2020/10/20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A0BF-D3CA-456E-950B-054E16DDA8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806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19E-1336-4626-93EB-838593FEDA5E}" type="datetimeFigureOut">
              <a:rPr lang="en-ZA" smtClean="0"/>
              <a:t>2020/10/20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A0BF-D3CA-456E-950B-054E16DDA8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745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19E-1336-4626-93EB-838593FEDA5E}" type="datetimeFigureOut">
              <a:rPr lang="en-ZA" smtClean="0"/>
              <a:t>2020/10/20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A0BF-D3CA-456E-950B-054E16DDA8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651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19E-1336-4626-93EB-838593FEDA5E}" type="datetimeFigureOut">
              <a:rPr lang="en-ZA" smtClean="0"/>
              <a:t>2020/10/20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A0BF-D3CA-456E-950B-054E16DDA8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719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19E-1336-4626-93EB-838593FEDA5E}" type="datetimeFigureOut">
              <a:rPr lang="en-ZA" smtClean="0"/>
              <a:t>2020/10/20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A0BF-D3CA-456E-950B-054E16DDA8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252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19E-1336-4626-93EB-838593FEDA5E}" type="datetimeFigureOut">
              <a:rPr lang="en-ZA" smtClean="0"/>
              <a:t>2020/10/20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A0BF-D3CA-456E-950B-054E16DDA8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369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019E-1336-4626-93EB-838593FEDA5E}" type="datetimeFigureOut">
              <a:rPr lang="en-ZA" smtClean="0"/>
              <a:t>2020/10/20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A0BF-D3CA-456E-950B-054E16DDA86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07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3" descr="logo sm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341313"/>
            <a:ext cx="11731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7" descr="topsoli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14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6563" y="166688"/>
            <a:ext cx="65198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3" y="1436688"/>
            <a:ext cx="837882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 smtClean="0"/>
              <a:t>Click to edit Master text styles</a:t>
            </a:r>
          </a:p>
          <a:p>
            <a:pPr lvl="1"/>
            <a:r>
              <a:rPr lang="en-ZA" altLang="en-US" smtClean="0"/>
              <a:t>Second level</a:t>
            </a:r>
          </a:p>
          <a:p>
            <a:pPr lvl="2"/>
            <a:r>
              <a:rPr lang="en-ZA" altLang="en-US" smtClean="0"/>
              <a:t>Third level</a:t>
            </a:r>
          </a:p>
          <a:p>
            <a:pPr lvl="3"/>
            <a:r>
              <a:rPr lang="en-ZA" altLang="en-US" smtClean="0"/>
              <a:t>Fourth level</a:t>
            </a:r>
          </a:p>
          <a:p>
            <a:pPr lvl="4"/>
            <a:r>
              <a:rPr lang="en-ZA" altLang="en-US" smtClean="0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17383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24300" y="6453188"/>
            <a:ext cx="9350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3725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84AB7-6116-49C8-B579-4E9A78616FE1}" type="slidenum">
              <a:rPr lang="en-Z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dirty="0"/>
          </a:p>
        </p:txBody>
      </p:sp>
      <p:pic>
        <p:nvPicPr>
          <p:cNvPr id="4104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98" b="17091"/>
          <a:stretch>
            <a:fillRect/>
          </a:stretch>
        </p:blipFill>
        <p:spPr bwMode="auto">
          <a:xfrm>
            <a:off x="8318500" y="6118225"/>
            <a:ext cx="5746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23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107632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3" descr="logo sm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341313"/>
            <a:ext cx="11731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7" descr="topsoli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14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6563" y="166688"/>
            <a:ext cx="65198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3" y="1436688"/>
            <a:ext cx="837882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 smtClean="0"/>
              <a:t>Click to edit Master text styles</a:t>
            </a:r>
          </a:p>
          <a:p>
            <a:pPr lvl="1"/>
            <a:r>
              <a:rPr lang="en-ZA" altLang="en-US" smtClean="0"/>
              <a:t>Second level</a:t>
            </a:r>
          </a:p>
          <a:p>
            <a:pPr lvl="2"/>
            <a:r>
              <a:rPr lang="en-ZA" altLang="en-US" smtClean="0"/>
              <a:t>Third level</a:t>
            </a:r>
          </a:p>
          <a:p>
            <a:pPr lvl="3"/>
            <a:r>
              <a:rPr lang="en-ZA" altLang="en-US" smtClean="0"/>
              <a:t>Fourth level</a:t>
            </a:r>
          </a:p>
          <a:p>
            <a:pPr lvl="4"/>
            <a:r>
              <a:rPr lang="en-ZA" altLang="en-US" smtClean="0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17383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24300" y="6453188"/>
            <a:ext cx="9350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3725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84AB7-6116-49C8-B579-4E9A78616FE1}" type="slidenum">
              <a:rPr lang="en-Z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dirty="0"/>
          </a:p>
        </p:txBody>
      </p:sp>
      <p:pic>
        <p:nvPicPr>
          <p:cNvPr id="4104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98" b="17091"/>
          <a:stretch>
            <a:fillRect/>
          </a:stretch>
        </p:blipFill>
        <p:spPr bwMode="auto">
          <a:xfrm>
            <a:off x="8318500" y="6118225"/>
            <a:ext cx="5746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17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107632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26" Type="http://schemas.openxmlformats.org/officeDocument/2006/relationships/image" Target="../media/image33.png"/><Relationship Id="rId3" Type="http://schemas.microsoft.com/office/2007/relationships/hdphoto" Target="../media/hdphoto1.wdp"/><Relationship Id="rId21" Type="http://schemas.openxmlformats.org/officeDocument/2006/relationships/image" Target="../media/image29.png"/><Relationship Id="rId7" Type="http://schemas.openxmlformats.org/officeDocument/2006/relationships/image" Target="../media/image20.png"/><Relationship Id="rId12" Type="http://schemas.microsoft.com/office/2007/relationships/hdphoto" Target="../media/hdphoto4.wdp"/><Relationship Id="rId17" Type="http://schemas.openxmlformats.org/officeDocument/2006/relationships/image" Target="../media/image25.png"/><Relationship Id="rId25" Type="http://schemas.microsoft.com/office/2007/relationships/hdphoto" Target="../media/hdphoto7.wdp"/><Relationship Id="rId2" Type="http://schemas.openxmlformats.org/officeDocument/2006/relationships/image" Target="../media/image16.png"/><Relationship Id="rId16" Type="http://schemas.microsoft.com/office/2007/relationships/hdphoto" Target="../media/hdphoto6.wdp"/><Relationship Id="rId20" Type="http://schemas.openxmlformats.org/officeDocument/2006/relationships/image" Target="../media/image28.png"/><Relationship Id="rId29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24" Type="http://schemas.openxmlformats.org/officeDocument/2006/relationships/image" Target="../media/image32.pn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28" Type="http://schemas.openxmlformats.org/officeDocument/2006/relationships/image" Target="../media/image34.png"/><Relationship Id="rId10" Type="http://schemas.microsoft.com/office/2007/relationships/hdphoto" Target="../media/hdphoto3.wdp"/><Relationship Id="rId19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microsoft.com/office/2007/relationships/hdphoto" Target="../media/hdphoto5.wdp"/><Relationship Id="rId22" Type="http://schemas.openxmlformats.org/officeDocument/2006/relationships/image" Target="../media/image30.png"/><Relationship Id="rId27" Type="http://schemas.microsoft.com/office/2007/relationships/hdphoto" Target="../media/hdphoto8.wdp"/><Relationship Id="rId30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lekaLG@Eskom.co.za" TargetMode="External"/><Relationship Id="rId2" Type="http://schemas.openxmlformats.org/officeDocument/2006/relationships/hyperlink" Target="mailto:dKlerkQ@eskom.co.za" TargetMode="Externa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0591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9699" name="Group 162"/>
          <p:cNvGrpSpPr>
            <a:grpSpLocks/>
          </p:cNvGrpSpPr>
          <p:nvPr/>
        </p:nvGrpSpPr>
        <p:grpSpPr bwMode="auto">
          <a:xfrm>
            <a:off x="-4763" y="0"/>
            <a:ext cx="9148763" cy="6858000"/>
            <a:chOff x="-3" y="0"/>
            <a:chExt cx="5763" cy="4320"/>
          </a:xfrm>
        </p:grpSpPr>
        <p:pic>
          <p:nvPicPr>
            <p:cNvPr id="29756" name="Picture 23" descr="d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7" name="Rectangle 91"/>
            <p:cNvSpPr>
              <a:spLocks noChangeArrowheads="1"/>
            </p:cNvSpPr>
            <p:nvPr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pic>
          <p:nvPicPr>
            <p:cNvPr id="29758" name="Picture 161" descr="logo 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0" name="Group 155"/>
          <p:cNvGrpSpPr>
            <a:grpSpLocks/>
          </p:cNvGrpSpPr>
          <p:nvPr/>
        </p:nvGrpSpPr>
        <p:grpSpPr bwMode="auto">
          <a:xfrm>
            <a:off x="257175" y="1201738"/>
            <a:ext cx="2482850" cy="2444750"/>
            <a:chOff x="162" y="757"/>
            <a:chExt cx="1564" cy="1540"/>
          </a:xfrm>
        </p:grpSpPr>
        <p:sp>
          <p:nvSpPr>
            <p:cNvPr id="29751" name="Oval 101"/>
            <p:cNvSpPr>
              <a:spLocks noChangeArrowheads="1"/>
            </p:cNvSpPr>
            <p:nvPr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52" name="Oval 103"/>
            <p:cNvSpPr>
              <a:spLocks noChangeArrowheads="1"/>
            </p:cNvSpPr>
            <p:nvPr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53" name="Oval 104"/>
            <p:cNvSpPr>
              <a:spLocks noChangeArrowheads="1"/>
            </p:cNvSpPr>
            <p:nvPr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54" name="Oval 105"/>
            <p:cNvSpPr>
              <a:spLocks noChangeArrowheads="1"/>
            </p:cNvSpPr>
            <p:nvPr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55" name="Oval 106"/>
            <p:cNvSpPr>
              <a:spLocks noChangeArrowheads="1"/>
            </p:cNvSpPr>
            <p:nvPr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</p:grpSp>
      <p:sp>
        <p:nvSpPr>
          <p:cNvPr id="19462" name="Oval 102"/>
          <p:cNvSpPr>
            <a:spLocks noChangeArrowheads="1"/>
          </p:cNvSpPr>
          <p:nvPr/>
        </p:nvSpPr>
        <p:spPr bwMode="auto">
          <a:xfrm>
            <a:off x="436563" y="1362075"/>
            <a:ext cx="2162175" cy="217328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6" b="-166"/>
            </a:stretch>
          </a:blip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000" dirty="0">
              <a:solidFill>
                <a:srgbClr val="003896"/>
              </a:solidFill>
            </a:endParaRPr>
          </a:p>
        </p:txBody>
      </p:sp>
      <p:grpSp>
        <p:nvGrpSpPr>
          <p:cNvPr id="29704" name="Group 156"/>
          <p:cNvGrpSpPr>
            <a:grpSpLocks/>
          </p:cNvGrpSpPr>
          <p:nvPr/>
        </p:nvGrpSpPr>
        <p:grpSpPr bwMode="auto">
          <a:xfrm>
            <a:off x="171450" y="1201738"/>
            <a:ext cx="2643188" cy="2493962"/>
            <a:chOff x="108" y="757"/>
            <a:chExt cx="1665" cy="1571"/>
          </a:xfrm>
        </p:grpSpPr>
        <p:sp>
          <p:nvSpPr>
            <p:cNvPr id="29748" name="Oval 107"/>
            <p:cNvSpPr>
              <a:spLocks noChangeArrowheads="1"/>
            </p:cNvSpPr>
            <p:nvPr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49" name="Oval 108"/>
            <p:cNvSpPr>
              <a:spLocks noChangeArrowheads="1"/>
            </p:cNvSpPr>
            <p:nvPr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50" name="Oval 109"/>
            <p:cNvSpPr>
              <a:spLocks noChangeArrowheads="1"/>
            </p:cNvSpPr>
            <p:nvPr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</p:grpSp>
      <p:grpSp>
        <p:nvGrpSpPr>
          <p:cNvPr id="29705" name="Group 146"/>
          <p:cNvGrpSpPr>
            <a:grpSpLocks/>
          </p:cNvGrpSpPr>
          <p:nvPr/>
        </p:nvGrpSpPr>
        <p:grpSpPr bwMode="auto">
          <a:xfrm>
            <a:off x="912813" y="620713"/>
            <a:ext cx="1284287" cy="1260475"/>
            <a:chOff x="575" y="391"/>
            <a:chExt cx="809" cy="794"/>
          </a:xfrm>
        </p:grpSpPr>
        <p:sp>
          <p:nvSpPr>
            <p:cNvPr id="29740" name="Oval 147"/>
            <p:cNvSpPr>
              <a:spLocks noChangeArrowheads="1"/>
            </p:cNvSpPr>
            <p:nvPr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41" name="Oval 148"/>
            <p:cNvSpPr>
              <a:spLocks noChangeArrowheads="1"/>
            </p:cNvSpPr>
            <p:nvPr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42" name="Oval 149"/>
            <p:cNvSpPr>
              <a:spLocks noChangeArrowheads="1"/>
            </p:cNvSpPr>
            <p:nvPr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43" name="Oval 150"/>
            <p:cNvSpPr>
              <a:spLocks noChangeArrowheads="1"/>
            </p:cNvSpPr>
            <p:nvPr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44" name="Oval 151"/>
            <p:cNvSpPr>
              <a:spLocks noChangeArrowheads="1"/>
            </p:cNvSpPr>
            <p:nvPr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45" name="Oval 152"/>
            <p:cNvSpPr>
              <a:spLocks noChangeArrowheads="1"/>
            </p:cNvSpPr>
            <p:nvPr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46" name="Oval 153"/>
            <p:cNvSpPr>
              <a:spLocks noChangeArrowheads="1"/>
            </p:cNvSpPr>
            <p:nvPr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47" name="Oval 154"/>
            <p:cNvSpPr>
              <a:spLocks noChangeArrowheads="1"/>
            </p:cNvSpPr>
            <p:nvPr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</p:grpSp>
      <p:sp>
        <p:nvSpPr>
          <p:cNvPr id="29706" name="Oval 118"/>
          <p:cNvSpPr>
            <a:spLocks noChangeArrowheads="1"/>
          </p:cNvSpPr>
          <p:nvPr/>
        </p:nvSpPr>
        <p:spPr bwMode="auto">
          <a:xfrm>
            <a:off x="1004888" y="706438"/>
            <a:ext cx="1111250" cy="11128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00" smtClean="0">
              <a:solidFill>
                <a:srgbClr val="003896"/>
              </a:solidFill>
            </a:endParaRPr>
          </a:p>
        </p:txBody>
      </p:sp>
      <p:grpSp>
        <p:nvGrpSpPr>
          <p:cNvPr id="29707" name="Group 145"/>
          <p:cNvGrpSpPr>
            <a:grpSpLocks/>
          </p:cNvGrpSpPr>
          <p:nvPr/>
        </p:nvGrpSpPr>
        <p:grpSpPr bwMode="auto">
          <a:xfrm>
            <a:off x="863600" y="620713"/>
            <a:ext cx="1370013" cy="1284287"/>
            <a:chOff x="544" y="391"/>
            <a:chExt cx="863" cy="809"/>
          </a:xfrm>
        </p:grpSpPr>
        <p:sp>
          <p:nvSpPr>
            <p:cNvPr id="29737" name="Oval 119"/>
            <p:cNvSpPr>
              <a:spLocks noChangeArrowheads="1"/>
            </p:cNvSpPr>
            <p:nvPr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38" name="Oval 120"/>
            <p:cNvSpPr>
              <a:spLocks noChangeArrowheads="1"/>
            </p:cNvSpPr>
            <p:nvPr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39" name="Oval 121"/>
            <p:cNvSpPr>
              <a:spLocks noChangeArrowheads="1"/>
            </p:cNvSpPr>
            <p:nvPr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</p:grpSp>
      <p:grpSp>
        <p:nvGrpSpPr>
          <p:cNvPr id="29708" name="Group 157"/>
          <p:cNvGrpSpPr>
            <a:grpSpLocks/>
          </p:cNvGrpSpPr>
          <p:nvPr/>
        </p:nvGrpSpPr>
        <p:grpSpPr bwMode="auto">
          <a:xfrm>
            <a:off x="331788" y="3090863"/>
            <a:ext cx="2074862" cy="2038350"/>
            <a:chOff x="209" y="1947"/>
            <a:chExt cx="1307" cy="1284"/>
          </a:xfrm>
        </p:grpSpPr>
        <p:sp>
          <p:nvSpPr>
            <p:cNvPr id="29731" name="Oval 122"/>
            <p:cNvSpPr>
              <a:spLocks noChangeArrowheads="1"/>
            </p:cNvSpPr>
            <p:nvPr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32" name="Oval 123"/>
            <p:cNvSpPr>
              <a:spLocks noChangeArrowheads="1"/>
            </p:cNvSpPr>
            <p:nvPr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33" name="Oval 124"/>
            <p:cNvSpPr>
              <a:spLocks noChangeArrowheads="1"/>
            </p:cNvSpPr>
            <p:nvPr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34" name="Oval 125"/>
            <p:cNvSpPr>
              <a:spLocks noChangeArrowheads="1"/>
            </p:cNvSpPr>
            <p:nvPr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35" name="Oval 126"/>
            <p:cNvSpPr>
              <a:spLocks noChangeArrowheads="1"/>
            </p:cNvSpPr>
            <p:nvPr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36" name="Oval 127"/>
            <p:cNvSpPr>
              <a:spLocks noChangeArrowheads="1"/>
            </p:cNvSpPr>
            <p:nvPr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</p:grpSp>
      <p:sp>
        <p:nvSpPr>
          <p:cNvPr id="29709" name="Oval 128"/>
          <p:cNvSpPr>
            <a:spLocks noChangeArrowheads="1"/>
          </p:cNvSpPr>
          <p:nvPr/>
        </p:nvSpPr>
        <p:spPr bwMode="auto">
          <a:xfrm>
            <a:off x="482600" y="3227388"/>
            <a:ext cx="1801813" cy="1814512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000" smtClean="0">
              <a:solidFill>
                <a:srgbClr val="C0C0C0"/>
              </a:solidFill>
            </a:endParaRPr>
          </a:p>
        </p:txBody>
      </p:sp>
      <p:grpSp>
        <p:nvGrpSpPr>
          <p:cNvPr id="29710" name="Group 158"/>
          <p:cNvGrpSpPr>
            <a:grpSpLocks/>
          </p:cNvGrpSpPr>
          <p:nvPr/>
        </p:nvGrpSpPr>
        <p:grpSpPr bwMode="auto">
          <a:xfrm>
            <a:off x="257175" y="3090863"/>
            <a:ext cx="2211388" cy="2087562"/>
            <a:chOff x="162" y="1947"/>
            <a:chExt cx="1393" cy="1315"/>
          </a:xfrm>
        </p:grpSpPr>
        <p:sp>
          <p:nvSpPr>
            <p:cNvPr id="29728" name="Oval 129"/>
            <p:cNvSpPr>
              <a:spLocks noChangeArrowheads="1"/>
            </p:cNvSpPr>
            <p:nvPr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29" name="Oval 130"/>
            <p:cNvSpPr>
              <a:spLocks noChangeArrowheads="1"/>
            </p:cNvSpPr>
            <p:nvPr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30" name="Oval 131"/>
            <p:cNvSpPr>
              <a:spLocks noChangeArrowheads="1"/>
            </p:cNvSpPr>
            <p:nvPr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</p:grpSp>
      <p:grpSp>
        <p:nvGrpSpPr>
          <p:cNvPr id="29711" name="Group 159"/>
          <p:cNvGrpSpPr>
            <a:grpSpLocks/>
          </p:cNvGrpSpPr>
          <p:nvPr/>
        </p:nvGrpSpPr>
        <p:grpSpPr bwMode="auto">
          <a:xfrm>
            <a:off x="900113" y="4684713"/>
            <a:ext cx="1717675" cy="1692275"/>
            <a:chOff x="567" y="2951"/>
            <a:chExt cx="1082" cy="1066"/>
          </a:xfrm>
        </p:grpSpPr>
        <p:sp>
          <p:nvSpPr>
            <p:cNvPr id="29722" name="Oval 132"/>
            <p:cNvSpPr>
              <a:spLocks noChangeArrowheads="1"/>
            </p:cNvSpPr>
            <p:nvPr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23" name="Oval 133"/>
            <p:cNvSpPr>
              <a:spLocks noChangeArrowheads="1"/>
            </p:cNvSpPr>
            <p:nvPr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24" name="Oval 134"/>
            <p:cNvSpPr>
              <a:spLocks noChangeArrowheads="1"/>
            </p:cNvSpPr>
            <p:nvPr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25" name="Oval 135"/>
            <p:cNvSpPr>
              <a:spLocks noChangeArrowheads="1"/>
            </p:cNvSpPr>
            <p:nvPr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26" name="Oval 136"/>
            <p:cNvSpPr>
              <a:spLocks noChangeArrowheads="1"/>
            </p:cNvSpPr>
            <p:nvPr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27" name="Oval 137"/>
            <p:cNvSpPr>
              <a:spLocks noChangeArrowheads="1"/>
            </p:cNvSpPr>
            <p:nvPr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</p:grpSp>
      <p:sp>
        <p:nvSpPr>
          <p:cNvPr id="19471" name="Oval 138"/>
          <p:cNvSpPr>
            <a:spLocks noChangeArrowheads="1"/>
          </p:cNvSpPr>
          <p:nvPr/>
        </p:nvSpPr>
        <p:spPr bwMode="auto">
          <a:xfrm>
            <a:off x="1014413" y="4791075"/>
            <a:ext cx="1506537" cy="1519238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9" r="-219"/>
            </a:stretch>
          </a:blip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900" dirty="0">
              <a:solidFill>
                <a:srgbClr val="C0C0C0"/>
              </a:solidFill>
            </a:endParaRPr>
          </a:p>
        </p:txBody>
      </p:sp>
      <p:grpSp>
        <p:nvGrpSpPr>
          <p:cNvPr id="29715" name="Group 160"/>
          <p:cNvGrpSpPr>
            <a:grpSpLocks/>
          </p:cNvGrpSpPr>
          <p:nvPr/>
        </p:nvGrpSpPr>
        <p:grpSpPr bwMode="auto">
          <a:xfrm>
            <a:off x="838200" y="4684713"/>
            <a:ext cx="1828800" cy="1728787"/>
            <a:chOff x="528" y="2951"/>
            <a:chExt cx="1152" cy="1089"/>
          </a:xfrm>
        </p:grpSpPr>
        <p:sp>
          <p:nvSpPr>
            <p:cNvPr id="29719" name="Oval 139"/>
            <p:cNvSpPr>
              <a:spLocks noChangeArrowheads="1"/>
            </p:cNvSpPr>
            <p:nvPr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20" name="Oval 140"/>
            <p:cNvSpPr>
              <a:spLocks noChangeArrowheads="1"/>
            </p:cNvSpPr>
            <p:nvPr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9721" name="Oval 141"/>
            <p:cNvSpPr>
              <a:spLocks noChangeArrowheads="1"/>
            </p:cNvSpPr>
            <p:nvPr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</p:grpSp>
      <p:sp>
        <p:nvSpPr>
          <p:cNvPr id="2971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 smtClean="0"/>
              <a:t>Online Tendering System</a:t>
            </a:r>
          </a:p>
        </p:txBody>
      </p:sp>
      <p:sp>
        <p:nvSpPr>
          <p:cNvPr id="2971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Date August 2015</a:t>
            </a:r>
          </a:p>
        </p:txBody>
      </p:sp>
      <p:pic>
        <p:nvPicPr>
          <p:cNvPr id="29718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5843588"/>
            <a:ext cx="3273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467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3864" y="847623"/>
            <a:ext cx="2844000" cy="5724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05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7864" y="850940"/>
            <a:ext cx="2844000" cy="5724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05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96837" y="844996"/>
            <a:ext cx="2844000" cy="5724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05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 rot="16200000">
            <a:off x="-651285" y="1655278"/>
            <a:ext cx="1944000" cy="396000"/>
          </a:xfrm>
          <a:prstGeom prst="rect">
            <a:avLst/>
          </a:prstGeom>
          <a:solidFill>
            <a:srgbClr val="002E7F">
              <a:lumMod val="60000"/>
              <a:lumOff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spc="50" dirty="0">
              <a:ln w="13500">
                <a:solidFill>
                  <a:srgbClr val="C1B8AD">
                    <a:shade val="2500"/>
                    <a:alpha val="6500"/>
                  </a:srgbClr>
                </a:solidFill>
                <a:prstDash val="solid"/>
              </a:ln>
              <a:solidFill>
                <a:srgbClr val="C1B8A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 rot="16200000">
            <a:off x="-655190" y="3590075"/>
            <a:ext cx="1944000" cy="396000"/>
          </a:xfrm>
          <a:prstGeom prst="rect">
            <a:avLst/>
          </a:prstGeom>
          <a:solidFill>
            <a:srgbClr val="002E7F">
              <a:lumMod val="60000"/>
              <a:lumOff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spc="50" dirty="0">
              <a:ln w="13500">
                <a:solidFill>
                  <a:srgbClr val="C1B8AD">
                    <a:shade val="2500"/>
                    <a:alpha val="6500"/>
                  </a:srgbClr>
                </a:solidFill>
                <a:prstDash val="solid"/>
              </a:ln>
              <a:solidFill>
                <a:srgbClr val="C1B8A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-660329" y="5414015"/>
            <a:ext cx="1944000" cy="396000"/>
          </a:xfrm>
          <a:prstGeom prst="rect">
            <a:avLst/>
          </a:prstGeom>
          <a:solidFill>
            <a:srgbClr val="002E7F">
              <a:lumMod val="60000"/>
              <a:lumOff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spc="50" dirty="0">
                <a:ln w="13500">
                  <a:solidFill>
                    <a:srgbClr val="C1B8A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1B8A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SharePoint</a:t>
            </a:r>
          </a:p>
        </p:txBody>
      </p:sp>
      <p:sp>
        <p:nvSpPr>
          <p:cNvPr id="34" name="Round Same Side Corner Rectangle 33"/>
          <p:cNvSpPr/>
          <p:nvPr/>
        </p:nvSpPr>
        <p:spPr>
          <a:xfrm>
            <a:off x="107504" y="36096"/>
            <a:ext cx="8928000" cy="849988"/>
          </a:xfrm>
          <a:prstGeom prst="round2SameRect">
            <a:avLst/>
          </a:prstGeom>
          <a:solidFill>
            <a:srgbClr val="002E7F">
              <a:lumMod val="60000"/>
              <a:lumOff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spc="50" dirty="0">
                <a:ln w="13500">
                  <a:solidFill>
                    <a:srgbClr val="C1B8A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1B8A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STEP BY STEP GUIDE TO INFORMAL TENDERING</a:t>
            </a:r>
          </a:p>
        </p:txBody>
      </p:sp>
      <p:sp>
        <p:nvSpPr>
          <p:cNvPr id="14" name="Round Same Side Corner Rectangle 13"/>
          <p:cNvSpPr/>
          <p:nvPr/>
        </p:nvSpPr>
        <p:spPr>
          <a:xfrm>
            <a:off x="503864" y="462488"/>
            <a:ext cx="2844000" cy="396000"/>
          </a:xfrm>
          <a:prstGeom prst="round2SameRect">
            <a:avLst/>
          </a:prstGeom>
          <a:solidFill>
            <a:srgbClr val="002E7F">
              <a:lumMod val="60000"/>
              <a:lumOff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spc="50" dirty="0">
              <a:ln w="13500">
                <a:solidFill>
                  <a:srgbClr val="C1B8AD">
                    <a:shade val="2500"/>
                    <a:alpha val="6500"/>
                  </a:srgbClr>
                </a:solidFill>
                <a:prstDash val="solid"/>
              </a:ln>
              <a:solidFill>
                <a:srgbClr val="C1B8A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0267" y="391468"/>
            <a:ext cx="1232517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Prepare</a:t>
            </a:r>
          </a:p>
        </p:txBody>
      </p:sp>
      <p:sp>
        <p:nvSpPr>
          <p:cNvPr id="16" name="Round Same Side Corner Rectangle 15"/>
          <p:cNvSpPr/>
          <p:nvPr/>
        </p:nvSpPr>
        <p:spPr>
          <a:xfrm>
            <a:off x="3347864" y="472536"/>
            <a:ext cx="2844000" cy="396000"/>
          </a:xfrm>
          <a:prstGeom prst="round2SameRect">
            <a:avLst/>
          </a:prstGeom>
          <a:solidFill>
            <a:srgbClr val="002E7F">
              <a:lumMod val="60000"/>
              <a:lumOff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spc="50" dirty="0">
              <a:ln w="13500">
                <a:solidFill>
                  <a:srgbClr val="C1B8AD">
                    <a:shade val="2500"/>
                    <a:alpha val="6500"/>
                  </a:srgbClr>
                </a:solidFill>
                <a:prstDash val="solid"/>
              </a:ln>
              <a:solidFill>
                <a:srgbClr val="C1B8A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92740" y="1460827"/>
            <a:ext cx="1466248" cy="744037"/>
          </a:xfrm>
          <a:prstGeom prst="rect">
            <a:avLst/>
          </a:prstGeom>
          <a:noFill/>
          <a:ln w="31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4BACC6">
                    <a:lumMod val="50000"/>
                  </a:srgbClr>
                </a:solidFill>
              </a:rPr>
              <a:t>Create Enquiry </a:t>
            </a:r>
            <a:r>
              <a:rPr lang="en-US" sz="1100" dirty="0">
                <a:solidFill>
                  <a:srgbClr val="4BACC6">
                    <a:lumMod val="50000"/>
                  </a:srgbClr>
                </a:solidFill>
              </a:rPr>
              <a:t>No.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BACC6">
                    <a:lumMod val="50000"/>
                  </a:srgbClr>
                </a:solidFill>
              </a:rPr>
              <a:t>Closing </a:t>
            </a:r>
            <a:r>
              <a:rPr lang="en-US" sz="900" dirty="0" smtClean="0">
                <a:solidFill>
                  <a:srgbClr val="4BACC6">
                    <a:lumMod val="50000"/>
                  </a:srgbClr>
                </a:solidFill>
              </a:rPr>
              <a:t>Date &amp; Time</a:t>
            </a:r>
            <a:endParaRPr lang="en-US" sz="900" dirty="0">
              <a:solidFill>
                <a:srgbClr val="4BACC6">
                  <a:lumMod val="50000"/>
                </a:srgb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BACC6">
                    <a:lumMod val="50000"/>
                  </a:srgbClr>
                </a:solidFill>
              </a:rPr>
              <a:t>PR number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BACC6">
                    <a:lumMod val="50000"/>
                  </a:srgbClr>
                </a:solidFill>
              </a:rPr>
              <a:t>Description </a:t>
            </a:r>
            <a:endParaRPr lang="en-ZA" sz="900" dirty="0">
              <a:solidFill>
                <a:srgbClr val="4BACC6">
                  <a:lumMod val="50000"/>
                </a:srgbClr>
              </a:solidFill>
            </a:endParaRPr>
          </a:p>
          <a:p>
            <a:pPr algn="ctr"/>
            <a:endParaRPr lang="en-ZA" sz="1100" dirty="0">
              <a:solidFill>
                <a:srgbClr val="4BACC6">
                  <a:lumMod val="5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80303" y="2807348"/>
            <a:ext cx="8460000" cy="22539"/>
          </a:xfrm>
          <a:prstGeom prst="line">
            <a:avLst/>
          </a:prstGeom>
          <a:ln w="539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 rot="16200000">
            <a:off x="-547589" y="1561413"/>
            <a:ext cx="169200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Procurement</a:t>
            </a:r>
            <a:endParaRPr lang="en-US" sz="20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1" name="Round Same Side Corner Rectangle 40"/>
          <p:cNvSpPr/>
          <p:nvPr/>
        </p:nvSpPr>
        <p:spPr>
          <a:xfrm>
            <a:off x="6192496" y="468430"/>
            <a:ext cx="2844000" cy="396000"/>
          </a:xfrm>
          <a:prstGeom prst="round2SameRect">
            <a:avLst/>
          </a:prstGeom>
          <a:solidFill>
            <a:srgbClr val="002E7F">
              <a:lumMod val="60000"/>
              <a:lumOff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spc="50" dirty="0">
              <a:ln w="13500">
                <a:solidFill>
                  <a:srgbClr val="C1B8AD">
                    <a:shade val="2500"/>
                    <a:alpha val="6500"/>
                  </a:srgbClr>
                </a:solidFill>
                <a:prstDash val="solid"/>
              </a:ln>
              <a:solidFill>
                <a:srgbClr val="C1B8A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47706" y="425067"/>
            <a:ext cx="1018099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Notify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16616" y="414985"/>
            <a:ext cx="1211229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Receive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587765" y="4643577"/>
            <a:ext cx="8460000" cy="22539"/>
          </a:xfrm>
          <a:prstGeom prst="line">
            <a:avLst/>
          </a:prstGeom>
          <a:ln w="539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306853" y="5387071"/>
            <a:ext cx="1320931" cy="79208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ZA" sz="1100" b="1" dirty="0" smtClean="0">
                <a:solidFill>
                  <a:srgbClr val="4BACC6">
                    <a:lumMod val="50000"/>
                  </a:srgbClr>
                </a:solidFill>
              </a:rPr>
              <a:t>List: </a:t>
            </a:r>
            <a:r>
              <a:rPr lang="en-ZA" sz="1100" dirty="0" smtClean="0">
                <a:solidFill>
                  <a:srgbClr val="4BACC6">
                    <a:lumMod val="50000"/>
                  </a:srgbClr>
                </a:solidFill>
              </a:rPr>
              <a:t>Creates </a:t>
            </a:r>
            <a:r>
              <a:rPr lang="en-ZA" sz="1100" dirty="0">
                <a:solidFill>
                  <a:srgbClr val="4BACC6">
                    <a:lumMod val="50000"/>
                  </a:srgbClr>
                </a:solidFill>
              </a:rPr>
              <a:t>list and auto generate Enquiry number</a:t>
            </a:r>
          </a:p>
        </p:txBody>
      </p:sp>
      <p:sp>
        <p:nvSpPr>
          <p:cNvPr id="48" name="Rectangle 47"/>
          <p:cNvSpPr/>
          <p:nvPr/>
        </p:nvSpPr>
        <p:spPr>
          <a:xfrm rot="16200000">
            <a:off x="-451055" y="3531584"/>
            <a:ext cx="1498936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Tenderers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06" y="4910725"/>
            <a:ext cx="432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30" y="536246"/>
            <a:ext cx="32400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33" y="543997"/>
            <a:ext cx="32400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73" y="3012948"/>
            <a:ext cx="432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Elbow Connector 66"/>
          <p:cNvCxnSpPr>
            <a:stCxn id="28" idx="2"/>
            <a:endCxn id="2050" idx="0"/>
          </p:cNvCxnSpPr>
          <p:nvPr/>
        </p:nvCxnSpPr>
        <p:spPr>
          <a:xfrm rot="5400000">
            <a:off x="570105" y="3554965"/>
            <a:ext cx="2705861" cy="5658"/>
          </a:xfrm>
          <a:prstGeom prst="bentConnector3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4876607" y="2958948"/>
            <a:ext cx="1188000" cy="540000"/>
          </a:xfrm>
          <a:prstGeom prst="roundRect">
            <a:avLst/>
          </a:prstGeom>
          <a:noFill/>
          <a:ln w="31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rgbClr val="4BACC6">
                    <a:lumMod val="50000"/>
                  </a:srgbClr>
                </a:solidFill>
              </a:rPr>
              <a:t>Supplier receives RFQ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810303" y="3753096"/>
            <a:ext cx="1345873" cy="684016"/>
          </a:xfrm>
          <a:prstGeom prst="roundRect">
            <a:avLst/>
          </a:prstGeom>
          <a:noFill/>
          <a:ln w="31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rgbClr val="4BACC6">
                    <a:lumMod val="50000"/>
                  </a:srgbClr>
                </a:solidFill>
              </a:rPr>
              <a:t>Supplier submits RFQ to </a:t>
            </a:r>
            <a:r>
              <a:rPr lang="en-ZA" sz="1100" dirty="0" smtClean="0">
                <a:solidFill>
                  <a:srgbClr val="4BACC6">
                    <a:lumMod val="50000"/>
                  </a:srgbClr>
                </a:solidFill>
              </a:rPr>
              <a:t>informaltendering@eskom.co.za</a:t>
            </a:r>
            <a:endParaRPr lang="en-ZA" sz="1100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386687" y="5369223"/>
            <a:ext cx="1517100" cy="828000"/>
          </a:xfrm>
          <a:prstGeom prst="roundRect">
            <a:avLst/>
          </a:prstGeom>
          <a:noFill/>
          <a:ln w="31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ZA" sz="1100" b="1" dirty="0" smtClean="0">
                <a:solidFill>
                  <a:srgbClr val="4BACC6">
                    <a:lumMod val="50000"/>
                  </a:srgbClr>
                </a:solidFill>
              </a:rPr>
              <a:t>Rule: </a:t>
            </a:r>
            <a:r>
              <a:rPr lang="en-ZA" sz="1100" dirty="0" smtClean="0">
                <a:solidFill>
                  <a:srgbClr val="4BACC6">
                    <a:lumMod val="50000"/>
                  </a:srgbClr>
                </a:solidFill>
              </a:rPr>
              <a:t>Informal </a:t>
            </a:r>
            <a:r>
              <a:rPr lang="en-ZA" sz="1100" dirty="0">
                <a:solidFill>
                  <a:srgbClr val="4BACC6">
                    <a:lumMod val="50000"/>
                  </a:srgbClr>
                </a:solidFill>
              </a:rPr>
              <a:t>tender e-mail </a:t>
            </a:r>
            <a:r>
              <a:rPr lang="en-ZA" sz="1100" dirty="0" smtClean="0">
                <a:solidFill>
                  <a:srgbClr val="4BACC6">
                    <a:lumMod val="50000"/>
                  </a:srgbClr>
                </a:solidFill>
              </a:rPr>
              <a:t>forwards </a:t>
            </a:r>
            <a:r>
              <a:rPr lang="en-ZA" sz="1100" dirty="0">
                <a:solidFill>
                  <a:srgbClr val="4BACC6">
                    <a:lumMod val="50000"/>
                  </a:srgbClr>
                </a:solidFill>
              </a:rPr>
              <a:t>to </a:t>
            </a:r>
            <a:r>
              <a:rPr lang="en-ZA" sz="1100" dirty="0" smtClean="0">
                <a:solidFill>
                  <a:srgbClr val="4BACC6">
                    <a:lumMod val="50000"/>
                  </a:srgbClr>
                </a:solidFill>
              </a:rPr>
              <a:t>SharePoint e-mail. Docs stored in library according to Enquiry number</a:t>
            </a:r>
            <a:endParaRPr lang="en-ZA" sz="1100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4827799" y="5377936"/>
            <a:ext cx="1368000" cy="828000"/>
          </a:xfrm>
          <a:prstGeom prst="roundRect">
            <a:avLst/>
          </a:prstGeom>
          <a:noFill/>
          <a:ln w="31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ZA" sz="1100" b="1" dirty="0" smtClean="0">
                <a:solidFill>
                  <a:srgbClr val="4BACC6">
                    <a:lumMod val="50000"/>
                  </a:srgbClr>
                </a:solidFill>
              </a:rPr>
              <a:t>Filter:</a:t>
            </a:r>
            <a:r>
              <a:rPr lang="en-ZA" sz="1100" dirty="0" smtClean="0">
                <a:solidFill>
                  <a:srgbClr val="4BACC6">
                    <a:lumMod val="50000"/>
                  </a:srgbClr>
                </a:solidFill>
              </a:rPr>
              <a:t> List linked to library </a:t>
            </a:r>
            <a:endParaRPr lang="en-ZA" sz="1100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7260571" y="5377936"/>
            <a:ext cx="1584176" cy="792088"/>
          </a:xfrm>
          <a:prstGeom prst="roundRect">
            <a:avLst/>
          </a:prstGeom>
          <a:noFill/>
          <a:ln w="31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ZA" sz="1100" b="1" dirty="0" smtClean="0">
                <a:solidFill>
                  <a:srgbClr val="4BACC6">
                    <a:lumMod val="50000"/>
                  </a:srgbClr>
                </a:solidFill>
              </a:rPr>
              <a:t>Rule: </a:t>
            </a:r>
            <a:r>
              <a:rPr lang="en-ZA" sz="1100" dirty="0" smtClean="0">
                <a:solidFill>
                  <a:srgbClr val="4BACC6">
                    <a:lumMod val="50000"/>
                  </a:srgbClr>
                </a:solidFill>
              </a:rPr>
              <a:t>View </a:t>
            </a:r>
            <a:r>
              <a:rPr lang="en-ZA" sz="1100" dirty="0">
                <a:solidFill>
                  <a:srgbClr val="4BACC6">
                    <a:lumMod val="50000"/>
                  </a:srgbClr>
                </a:solidFill>
              </a:rPr>
              <a:t>with rules created to display closed tenders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819922" y="1516130"/>
            <a:ext cx="1855553" cy="904758"/>
          </a:xfrm>
          <a:prstGeom prst="roundRect">
            <a:avLst/>
          </a:prstGeom>
          <a:noFill/>
          <a:ln w="31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100" dirty="0" smtClean="0">
                <a:solidFill>
                  <a:srgbClr val="4BACC6">
                    <a:lumMod val="50000"/>
                  </a:srgbClr>
                </a:solidFill>
              </a:rPr>
              <a:t>View  Created tenders</a:t>
            </a:r>
          </a:p>
          <a:p>
            <a:endParaRPr lang="en-ZA" sz="1100" dirty="0">
              <a:solidFill>
                <a:srgbClr val="4BACC6">
                  <a:lumMod val="50000"/>
                </a:srgbClr>
              </a:solidFill>
            </a:endParaRPr>
          </a:p>
          <a:p>
            <a:r>
              <a:rPr lang="en-ZA" sz="1100" dirty="0" smtClean="0">
                <a:solidFill>
                  <a:srgbClr val="4BACC6">
                    <a:lumMod val="50000"/>
                  </a:srgbClr>
                </a:solidFill>
              </a:rPr>
              <a:t>View Closed Tenders</a:t>
            </a:r>
          </a:p>
          <a:p>
            <a:endParaRPr lang="en-ZA" sz="1100" dirty="0" smtClean="0">
              <a:solidFill>
                <a:srgbClr val="4BACC6">
                  <a:lumMod val="50000"/>
                </a:srgbClr>
              </a:solidFill>
            </a:endParaRPr>
          </a:p>
          <a:p>
            <a:r>
              <a:rPr lang="en-ZA" sz="1100" dirty="0" smtClean="0">
                <a:solidFill>
                  <a:srgbClr val="4BACC6">
                    <a:lumMod val="50000"/>
                  </a:srgbClr>
                </a:solidFill>
              </a:rPr>
              <a:t>View Late submissions</a:t>
            </a:r>
            <a:endParaRPr lang="en-ZA" sz="1100" dirty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95" name="Picture 18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62" y="3789096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Strokes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91" y="4799287"/>
            <a:ext cx="18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1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76" y="4892808"/>
            <a:ext cx="432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26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9" y="514245"/>
            <a:ext cx="32400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1" name="Elbow Connector 100"/>
          <p:cNvCxnSpPr>
            <a:stCxn id="144" idx="2"/>
            <a:endCxn id="65" idx="0"/>
          </p:cNvCxnSpPr>
          <p:nvPr/>
        </p:nvCxnSpPr>
        <p:spPr>
          <a:xfrm rot="16200000" flipH="1">
            <a:off x="3964601" y="2259176"/>
            <a:ext cx="920818" cy="58672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>
                <a:lumMod val="75000"/>
              </a:schemeClr>
            </a:solidFill>
            <a:headEnd type="oval" w="med" len="med"/>
            <a:tailEnd type="stealt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65" idx="2"/>
            <a:endCxn id="95" idx="0"/>
          </p:cNvCxnSpPr>
          <p:nvPr/>
        </p:nvCxnSpPr>
        <p:spPr>
          <a:xfrm rot="5400000">
            <a:off x="4545894" y="3616617"/>
            <a:ext cx="344148" cy="81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>
                <a:lumMod val="75000"/>
              </a:schemeClr>
            </a:solidFill>
            <a:headEnd type="oval" w="med" len="med"/>
            <a:tailEnd type="stealt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130" idx="3"/>
            <a:endCxn id="135" idx="1"/>
          </p:cNvCxnSpPr>
          <p:nvPr/>
        </p:nvCxnSpPr>
        <p:spPr>
          <a:xfrm flipV="1">
            <a:off x="4211960" y="5107112"/>
            <a:ext cx="1080168" cy="5806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95" idx="2"/>
            <a:endCxn id="130" idx="0"/>
          </p:cNvCxnSpPr>
          <p:nvPr/>
        </p:nvCxnSpPr>
        <p:spPr>
          <a:xfrm rot="5400000">
            <a:off x="4054850" y="4234206"/>
            <a:ext cx="603822" cy="72160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>
                <a:lumMod val="75000"/>
              </a:schemeClr>
            </a:solidFill>
            <a:headEnd type="oval" w="med" len="med"/>
            <a:tailEnd type="stealt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135" idx="3"/>
            <a:endCxn id="97" idx="1"/>
          </p:cNvCxnSpPr>
          <p:nvPr/>
        </p:nvCxnSpPr>
        <p:spPr>
          <a:xfrm>
            <a:off x="5724128" y="5107112"/>
            <a:ext cx="1800248" cy="1696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97" idx="0"/>
            <a:endCxn id="82" idx="2"/>
          </p:cNvCxnSpPr>
          <p:nvPr/>
        </p:nvCxnSpPr>
        <p:spPr>
          <a:xfrm rot="5400000" flipH="1" flipV="1">
            <a:off x="6508077" y="3653187"/>
            <a:ext cx="2471920" cy="7323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ounded Rectangle 143"/>
          <p:cNvSpPr/>
          <p:nvPr/>
        </p:nvSpPr>
        <p:spPr>
          <a:xfrm>
            <a:off x="3386687" y="1418164"/>
            <a:ext cx="1489920" cy="673966"/>
          </a:xfrm>
          <a:prstGeom prst="roundRect">
            <a:avLst/>
          </a:prstGeom>
          <a:noFill/>
          <a:ln w="31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 smtClean="0">
                <a:solidFill>
                  <a:srgbClr val="4BACC6">
                    <a:lumMod val="50000"/>
                  </a:srgbClr>
                </a:solidFill>
              </a:rPr>
              <a:t>E-mail – Buyer on behalf of informaltendering@eskom.co.za</a:t>
            </a:r>
          </a:p>
          <a:p>
            <a:pPr algn="ctr"/>
            <a:endParaRPr lang="en-ZA" sz="1100" dirty="0">
              <a:solidFill>
                <a:srgbClr val="4BACC6">
                  <a:lumMod val="50000"/>
                </a:srgbClr>
              </a:solidFill>
            </a:endParaRPr>
          </a:p>
        </p:txBody>
      </p:sp>
      <p:cxnSp>
        <p:nvCxnSpPr>
          <p:cNvPr id="151" name="Elbow Connector 150"/>
          <p:cNvCxnSpPr>
            <a:stCxn id="28" idx="3"/>
            <a:endCxn id="126" idx="1"/>
          </p:cNvCxnSpPr>
          <p:nvPr/>
        </p:nvCxnSpPr>
        <p:spPr>
          <a:xfrm flipV="1">
            <a:off x="2658988" y="1162245"/>
            <a:ext cx="1345410" cy="67060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>
                <a:lumMod val="75000"/>
              </a:schemeClr>
            </a:solidFill>
            <a:headEnd type="oval" w="med" len="med"/>
            <a:tailEnd type="stealt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4" name="Rounded Rectangle 173"/>
          <p:cNvSpPr/>
          <p:nvPr/>
        </p:nvSpPr>
        <p:spPr>
          <a:xfrm>
            <a:off x="5004048" y="1617077"/>
            <a:ext cx="798959" cy="443771"/>
          </a:xfrm>
          <a:prstGeom prst="roundRect">
            <a:avLst/>
          </a:prstGeom>
          <a:noFill/>
          <a:ln w="31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rgbClr val="4BACC6">
                    <a:lumMod val="50000"/>
                  </a:srgbClr>
                </a:solidFill>
              </a:rPr>
              <a:t>Tender Bulletin</a:t>
            </a:r>
          </a:p>
        </p:txBody>
      </p:sp>
      <p:pic>
        <p:nvPicPr>
          <p:cNvPr id="176" name="Picture 11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43198"/>
            <a:ext cx="432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6" name="Elbow Connector 185"/>
          <p:cNvCxnSpPr>
            <a:stCxn id="126" idx="3"/>
            <a:endCxn id="176" idx="1"/>
          </p:cNvCxnSpPr>
          <p:nvPr/>
        </p:nvCxnSpPr>
        <p:spPr>
          <a:xfrm flipV="1">
            <a:off x="4436398" y="1159198"/>
            <a:ext cx="855682" cy="3047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>
                <a:lumMod val="75000"/>
              </a:schemeClr>
            </a:solidFill>
            <a:prstDash val="sysDash"/>
            <a:headEnd type="oval" w="med" len="med"/>
            <a:tailEnd type="stealt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8" name="Elbow Connector 197"/>
          <p:cNvCxnSpPr>
            <a:stCxn id="174" idx="2"/>
            <a:endCxn id="65" idx="0"/>
          </p:cNvCxnSpPr>
          <p:nvPr/>
        </p:nvCxnSpPr>
        <p:spPr>
          <a:xfrm rot="5400000">
            <a:off x="4584901" y="2194321"/>
            <a:ext cx="952100" cy="685155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5">
                <a:lumMod val="75000"/>
              </a:schemeClr>
            </a:solidFill>
            <a:prstDash val="sysDash"/>
            <a:headEnd type="oval" w="med" len="med"/>
            <a:tailEnd type="stealt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9" y="1361317"/>
            <a:ext cx="252000" cy="252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40" y="1196752"/>
            <a:ext cx="252000" cy="2520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84" y="3465032"/>
            <a:ext cx="252000" cy="2520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72" y="1196752"/>
            <a:ext cx="252000" cy="252000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4247706" y="917546"/>
            <a:ext cx="798959" cy="443771"/>
          </a:xfrm>
          <a:prstGeom prst="roundRect">
            <a:avLst/>
          </a:prstGeom>
          <a:noFill/>
          <a:ln w="31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 smtClean="0">
                <a:solidFill>
                  <a:srgbClr val="4BACC6">
                    <a:lumMod val="50000"/>
                  </a:srgbClr>
                </a:solidFill>
              </a:rPr>
              <a:t>or</a:t>
            </a:r>
            <a:endParaRPr lang="en-ZA" sz="1100" dirty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73" y="908720"/>
            <a:ext cx="649128" cy="649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0" y="911999"/>
            <a:ext cx="649128" cy="649128"/>
          </a:xfrm>
          <a:prstGeom prst="rect">
            <a:avLst/>
          </a:prstGeom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60" y="1858944"/>
            <a:ext cx="201904" cy="20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1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64" y="2204864"/>
            <a:ext cx="201600" cy="2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2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12" y="1556792"/>
            <a:ext cx="201600" cy="2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2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98" y="946245"/>
            <a:ext cx="432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3"/>
          <p:cNvPicPr>
            <a:picLocks noChangeAspect="1" noChangeArrowheads="1"/>
          </p:cNvPicPr>
          <p:nvPr/>
        </p:nvPicPr>
        <p:blipFill>
          <a:blip r:embed="rId3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60" y="4896918"/>
            <a:ext cx="432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28" y="4891112"/>
            <a:ext cx="432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2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83725B"/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AC628B-4122-4247-9221-480C03263232}" type="slidenum">
              <a:rPr lang="en-ZA" altLang="en-US" smtClean="0">
                <a:solidFill>
                  <a:srgbClr val="83725B"/>
                </a:solidFill>
              </a:rPr>
              <a:pPr eaLnBrk="1" hangingPunct="1"/>
              <a:t>3</a:t>
            </a:fld>
            <a:endParaRPr lang="en-ZA" altLang="en-US" smtClean="0">
              <a:solidFill>
                <a:srgbClr val="83725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499241"/>
            <a:ext cx="7632848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libri"/>
              </a:rPr>
              <a:t>Purpose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ZA" sz="2800" dirty="0">
                <a:solidFill>
                  <a:prstClr val="black"/>
                </a:solidFill>
                <a:latin typeface="Calibri"/>
              </a:rPr>
              <a:t>Monitor Informal Tendering Process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ZA" sz="2800" dirty="0">
                <a:solidFill>
                  <a:prstClr val="black"/>
                </a:solidFill>
                <a:latin typeface="Calibri"/>
              </a:rPr>
              <a:t>Create virtual tender office environment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ZA" sz="2800" dirty="0">
                <a:solidFill>
                  <a:prstClr val="black"/>
                </a:solidFill>
                <a:latin typeface="Calibri"/>
              </a:rPr>
              <a:t>Streamline and simplify Informal Tendering Process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38150" y="166688"/>
            <a:ext cx="651986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Informal Tendering – Purpose </a:t>
            </a:r>
          </a:p>
        </p:txBody>
      </p:sp>
    </p:spTree>
    <p:extLst>
      <p:ext uri="{BB962C8B-B14F-4D97-AF65-F5344CB8AC3E}">
        <p14:creationId xmlns:p14="http://schemas.microsoft.com/office/powerpoint/2010/main" val="1127259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623015-B378-49AE-87A6-B021B8371722}" type="slidenum">
              <a:rPr lang="en-ZA" smtClean="0"/>
              <a:pPr>
                <a:defRPr/>
              </a:pPr>
              <a:t>4</a:t>
            </a:fld>
            <a:endParaRPr lang="en-ZA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8150" y="166688"/>
            <a:ext cx="651986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Current vs Proposed Informal Tendering System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293789"/>
              </p:ext>
            </p:extLst>
          </p:nvPr>
        </p:nvGraphicFramePr>
        <p:xfrm>
          <a:off x="323528" y="1412776"/>
          <a:ext cx="8385469" cy="3672408"/>
        </p:xfrm>
        <a:graphic>
          <a:graphicData uri="http://schemas.openxmlformats.org/drawingml/2006/table">
            <a:tbl>
              <a:tblPr/>
              <a:tblGrid>
                <a:gridCol w="608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1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4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libri" panose="020F0502020204030204" pitchFamily="34" charset="0"/>
                        </a:rPr>
                        <a:t>Step</a:t>
                      </a:r>
                      <a:endParaRPr lang="en-ZA" sz="1600" b="1" i="0" u="none" strike="noStrike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libri" panose="020F0502020204030204" pitchFamily="34" charset="0"/>
                        </a:rPr>
                        <a:t>Description</a:t>
                      </a:r>
                      <a:endParaRPr lang="en-ZA" sz="1600" b="1" i="0" u="none" strike="noStrike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libri" panose="020F0502020204030204" pitchFamily="34" charset="0"/>
                        </a:rPr>
                        <a:t>Current</a:t>
                      </a:r>
                      <a:endParaRPr lang="en-ZA" sz="1600" b="1" i="0" u="none" strike="noStrike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libri" panose="020F0502020204030204" pitchFamily="34" charset="0"/>
                        </a:rPr>
                        <a:t>No Change</a:t>
                      </a:r>
                      <a:endParaRPr lang="en-ZA" sz="1600" b="1" i="0" u="none" strike="noStrike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libri" panose="020F0502020204030204" pitchFamily="34" charset="0"/>
                        </a:rPr>
                        <a:t>Proposed</a:t>
                      </a:r>
                      <a:endParaRPr lang="en-ZA" sz="1600" b="1" i="0" u="none" strike="noStrike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alibri" panose="020F0502020204030204" pitchFamily="34" charset="0"/>
                        </a:rPr>
                        <a:t>Create enquiry number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  <a:latin typeface="Calibri" panose="020F0502020204030204" pitchFamily="34" charset="0"/>
                        </a:rPr>
                        <a:t>sap </a:t>
                      </a:r>
                      <a:r>
                        <a:rPr lang="en-ZA" sz="1200" u="none" strike="noStrike" dirty="0" err="1">
                          <a:effectLst/>
                          <a:latin typeface="Calibri" panose="020F0502020204030204" pitchFamily="34" charset="0"/>
                        </a:rPr>
                        <a:t>srm</a:t>
                      </a:r>
                      <a:r>
                        <a:rPr lang="en-ZA" sz="1200" u="none" strike="noStrike" dirty="0">
                          <a:effectLst/>
                          <a:latin typeface="Calibri" panose="020F0502020204030204" pitchFamily="34" charset="0"/>
                        </a:rPr>
                        <a:t>/manual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alibri" panose="020F0502020204030204" pitchFamily="34" charset="0"/>
                        </a:rPr>
                        <a:t>Sharepoint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  <a:latin typeface="Calibri" panose="020F0502020204030204" pitchFamily="34" charset="0"/>
                        </a:rPr>
                        <a:t>Complete RFQ documents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alibri" panose="020F0502020204030204" pitchFamily="34" charset="0"/>
                        </a:rPr>
                        <a:t>buyer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alibri" panose="020F0502020204030204" pitchFamily="34" charset="0"/>
                        </a:rPr>
                        <a:t>Notify market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alibri" panose="020F0502020204030204" pitchFamily="34" charset="0"/>
                        </a:rPr>
                        <a:t>from buyers e-mail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alibri" panose="020F0502020204030204" pitchFamily="34" charset="0"/>
                        </a:rPr>
                        <a:t>tender bulletin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alibri" panose="020F0502020204030204" pitchFamily="34" charset="0"/>
                        </a:rPr>
                        <a:t>from informal tendering e-mail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  <a:latin typeface="Calibri" panose="020F0502020204030204" pitchFamily="34" charset="0"/>
                        </a:rPr>
                        <a:t>supplier receives submission documents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alibri" panose="020F0502020204030204" pitchFamily="34" charset="0"/>
                        </a:rPr>
                        <a:t>from buyers e-mail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alibri" panose="020F0502020204030204" pitchFamily="34" charset="0"/>
                        </a:rPr>
                        <a:t>from informal tendering e-mail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alibri" panose="020F0502020204030204" pitchFamily="34" charset="0"/>
                        </a:rPr>
                        <a:t>clarifications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alibri" panose="020F0502020204030204" pitchFamily="34" charset="0"/>
                        </a:rPr>
                        <a:t>to buyers e-mail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alibri" panose="020F0502020204030204" pitchFamily="34" charset="0"/>
                        </a:rPr>
                        <a:t>to contact buyer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alibri" panose="020F0502020204030204" pitchFamily="34" charset="0"/>
                        </a:rPr>
                        <a:t>supplier submits RFQ documents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alibri" panose="020F0502020204030204" pitchFamily="34" charset="0"/>
                        </a:rPr>
                        <a:t>to buyers e-mail/by hand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alibri" panose="020F0502020204030204" pitchFamily="34" charset="0"/>
                        </a:rPr>
                        <a:t>to informal tendering e-mail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alibri" panose="020F0502020204030204" pitchFamily="34" charset="0"/>
                        </a:rPr>
                        <a:t>receive RFQ documents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alibri" panose="020F0502020204030204" pitchFamily="34" charset="0"/>
                        </a:rPr>
                        <a:t>via buyer e-mail/by hand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  <a:latin typeface="Calibri" panose="020F0502020204030204" pitchFamily="34" charset="0"/>
                        </a:rPr>
                        <a:t>via </a:t>
                      </a:r>
                      <a:r>
                        <a:rPr lang="en-ZA" sz="1200" u="none" strike="noStrike" dirty="0" err="1">
                          <a:effectLst/>
                          <a:latin typeface="Calibri" panose="020F0502020204030204" pitchFamily="34" charset="0"/>
                        </a:rPr>
                        <a:t>sharepoint</a:t>
                      </a:r>
                      <a:r>
                        <a:rPr lang="en-ZA" sz="1200" u="none" strike="noStrike" dirty="0">
                          <a:effectLst/>
                          <a:latin typeface="Calibri" panose="020F0502020204030204" pitchFamily="34" charset="0"/>
                        </a:rPr>
                        <a:t> portal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149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>
                <a:solidFill>
                  <a:schemeClr val="bg1"/>
                </a:solidFill>
              </a:rPr>
              <a:t>Contacts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623015-B378-49AE-87A6-B021B8371722}" type="slidenum">
              <a:rPr lang="en-ZA" smtClean="0"/>
              <a:pPr>
                <a:defRPr/>
              </a:pPr>
              <a:t>5</a:t>
            </a:fld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2267744" y="2492896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/>
              <a:t>Quintin De Klerk </a:t>
            </a:r>
            <a:r>
              <a:rPr lang="en-ZA" sz="2400" dirty="0" smtClean="0">
                <a:hlinkClick r:id="rId2"/>
              </a:rPr>
              <a:t>dKlerkQ@eskom.co.za</a:t>
            </a:r>
            <a:r>
              <a:rPr lang="en-ZA" sz="2400" dirty="0" smtClean="0"/>
              <a:t> </a:t>
            </a:r>
          </a:p>
          <a:p>
            <a:pPr algn="ctr"/>
            <a:r>
              <a:rPr lang="en-ZA" sz="2400" dirty="0" smtClean="0"/>
              <a:t> </a:t>
            </a:r>
          </a:p>
          <a:p>
            <a:pPr algn="ctr"/>
            <a:r>
              <a:rPr lang="en-ZA" sz="2400" dirty="0" smtClean="0"/>
              <a:t>Gao Seleka</a:t>
            </a:r>
          </a:p>
          <a:p>
            <a:pPr algn="ctr"/>
            <a:r>
              <a:rPr lang="en-ZA" sz="2400" dirty="0" smtClean="0">
                <a:hlinkClick r:id="rId3"/>
              </a:rPr>
              <a:t>SelekaLG@Eskom.co.za</a:t>
            </a:r>
            <a:r>
              <a:rPr lang="en-ZA" sz="2400" dirty="0" smtClean="0"/>
              <a:t>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35405673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869D41D382134682A154EE57E45F00" ma:contentTypeVersion="0" ma:contentTypeDescription="Create a new document." ma:contentTypeScope="" ma:versionID="bebcb95b43bbb17b9f63d95ad01379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28d89f78009691a57185fe02a1b5e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34D4AF-4132-48EE-8E2D-5EC57BB1F581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F39C7DF-3CA5-4C6C-9184-94120BD566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099F26-4F90-41DD-85AB-AB04D397B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18382</TotalTime>
  <Words>205</Words>
  <Application>Microsoft Office PowerPoint</Application>
  <PresentationFormat>On-screen Show (4:3)</PresentationFormat>
  <Paragraphs>67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Office Theme</vt:lpstr>
      <vt:lpstr>Default Design</vt:lpstr>
      <vt:lpstr>1_Default Design</vt:lpstr>
      <vt:lpstr>Online Tendering System</vt:lpstr>
      <vt:lpstr>PowerPoint Presentation</vt:lpstr>
      <vt:lpstr>PowerPoint Presentation</vt:lpstr>
      <vt:lpstr>PowerPoint Presentation</vt:lpstr>
      <vt:lpstr>PowerPoint Presentation</vt:lpstr>
    </vt:vector>
  </TitlesOfParts>
  <Company>Eskom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Quintin De Klerk</dc:creator>
  <cp:lastModifiedBy>Tshogarebone Thobejane</cp:lastModifiedBy>
  <cp:revision>47</cp:revision>
  <cp:lastPrinted>2015-06-10T11:58:45Z</cp:lastPrinted>
  <dcterms:created xsi:type="dcterms:W3CDTF">2015-03-20T11:35:25Z</dcterms:created>
  <dcterms:modified xsi:type="dcterms:W3CDTF">2020-10-20T17:14:35Z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0x0101000F869D41D382134682A154EE57E45F00</vt:lpwstr>
  </property>
</Properties>
</file>