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4"/>
    <p:sldMasterId id="2147483672" r:id="rId5"/>
    <p:sldMasterId id="2147483684" r:id="rId6"/>
    <p:sldMasterId id="2147483744" r:id="rId7"/>
    <p:sldMasterId id="2147483708" r:id="rId8"/>
    <p:sldMasterId id="2147483720" r:id="rId9"/>
    <p:sldMasterId id="2147483732" r:id="rId10"/>
    <p:sldMasterId id="2147483746" r:id="rId11"/>
  </p:sldMasterIdLst>
  <p:notesMasterIdLst>
    <p:notesMasterId r:id="rId30"/>
  </p:notesMasterIdLst>
  <p:handoutMasterIdLst>
    <p:handoutMasterId r:id="rId31"/>
  </p:handoutMasterIdLst>
  <p:sldIdLst>
    <p:sldId id="268" r:id="rId12"/>
    <p:sldId id="489" r:id="rId13"/>
    <p:sldId id="440" r:id="rId14"/>
    <p:sldId id="443" r:id="rId15"/>
    <p:sldId id="448" r:id="rId16"/>
    <p:sldId id="449" r:id="rId17"/>
    <p:sldId id="597" r:id="rId18"/>
    <p:sldId id="491" r:id="rId19"/>
    <p:sldId id="465" r:id="rId20"/>
    <p:sldId id="613" r:id="rId21"/>
    <p:sldId id="466" r:id="rId22"/>
    <p:sldId id="610" r:id="rId23"/>
    <p:sldId id="472" r:id="rId24"/>
    <p:sldId id="473" r:id="rId25"/>
    <p:sldId id="339" r:id="rId26"/>
    <p:sldId id="605" r:id="rId27"/>
    <p:sldId id="617" r:id="rId28"/>
    <p:sldId id="604"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F1BA9E-5338-4CAC-9762-54DC1F26CB58}">
          <p14:sldIdLst>
            <p14:sldId id="268"/>
            <p14:sldId id="489"/>
            <p14:sldId id="440"/>
            <p14:sldId id="443"/>
            <p14:sldId id="448"/>
            <p14:sldId id="449"/>
            <p14:sldId id="597"/>
            <p14:sldId id="491"/>
            <p14:sldId id="465"/>
            <p14:sldId id="613"/>
            <p14:sldId id="466"/>
            <p14:sldId id="610"/>
            <p14:sldId id="472"/>
            <p14:sldId id="473"/>
          </p14:sldIdLst>
        </p14:section>
        <p14:section name="Untitled Section" id="{B13B2418-B568-4DA1-81BD-1019F0808FBE}">
          <p14:sldIdLst>
            <p14:sldId id="339"/>
            <p14:sldId id="605"/>
            <p14:sldId id="617"/>
          </p14:sldIdLst>
        </p14:section>
        <p14:section name="Untitled Section" id="{FE61F5D3-0147-4F4E-B68D-B0A8B0DCBA21}">
          <p14:sldIdLst>
            <p14:sldId id="60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ris Simpson (HO)" initials="DS(" lastIdx="2" clrIdx="0">
    <p:extLst>
      <p:ext uri="{19B8F6BF-5375-455C-9EA6-DF929625EA0E}">
        <p15:presenceInfo xmlns:p15="http://schemas.microsoft.com/office/powerpoint/2012/main" userId="S-1-5-21-1004336348-362288127-725345543-320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2157" autoAdjust="0"/>
  </p:normalViewPr>
  <p:slideViewPr>
    <p:cSldViewPr snapToGrid="0" snapToObjects="1">
      <p:cViewPr varScale="1">
        <p:scale>
          <a:sx n="82" d="100"/>
          <a:sy n="82" d="100"/>
        </p:scale>
        <p:origin x="590" y="48"/>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F1A93-BB0E-4920-A1B7-8FA430CC798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8F73F999-0BBF-478D-B69E-A0F7676CFCA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2AECE1-CBFE-47CC-A635-982FBA65946D}" type="datetimeFigureOut">
              <a:rPr lang="en-ZA" smtClean="0"/>
              <a:t>2023/11/29</a:t>
            </a:fld>
            <a:endParaRPr lang="en-ZA"/>
          </a:p>
        </p:txBody>
      </p:sp>
      <p:sp>
        <p:nvSpPr>
          <p:cNvPr id="4" name="Footer Placeholder 3">
            <a:extLst>
              <a:ext uri="{FF2B5EF4-FFF2-40B4-BE49-F238E27FC236}">
                <a16:creationId xmlns:a16="http://schemas.microsoft.com/office/drawing/2014/main" id="{ADBC2A01-7B2B-47DF-8B33-0DF1BB8FA49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075A9942-3C45-4B5D-8285-5B774C9F240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D1B6494-8AC2-424E-A9EB-DF30872049F6}" type="slidenum">
              <a:rPr lang="en-ZA" smtClean="0"/>
              <a:t>‹#›</a:t>
            </a:fld>
            <a:endParaRPr lang="en-ZA"/>
          </a:p>
        </p:txBody>
      </p:sp>
    </p:spTree>
    <p:extLst>
      <p:ext uri="{BB962C8B-B14F-4D97-AF65-F5344CB8AC3E}">
        <p14:creationId xmlns:p14="http://schemas.microsoft.com/office/powerpoint/2010/main" val="3359262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876B33-77BE-DF46-B65D-2676E7AE754D}" type="datetimeFigureOut">
              <a:rPr lang="en-US" smtClean="0"/>
              <a:t>11/29/2023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680BA5-8312-0B4D-BE92-45C5D065CBD9}" type="slidenum">
              <a:rPr lang="en-US" smtClean="0"/>
              <a:t>‹#›</a:t>
            </a:fld>
            <a:endParaRPr lang="en-US"/>
          </a:p>
        </p:txBody>
      </p:sp>
    </p:spTree>
    <p:extLst>
      <p:ext uri="{BB962C8B-B14F-4D97-AF65-F5344CB8AC3E}">
        <p14:creationId xmlns:p14="http://schemas.microsoft.com/office/powerpoint/2010/main" val="1478576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19BBE36-90F2-4E6C-9B3B-59AD5DB62B46}" type="slidenum">
              <a:rPr lang="en-GB" smtClean="0"/>
              <a:pPr>
                <a:defRPr/>
              </a:pPr>
              <a:t>1</a:t>
            </a:fld>
            <a:endParaRPr lang="en-GB" dirty="0"/>
          </a:p>
        </p:txBody>
      </p:sp>
    </p:spTree>
    <p:extLst>
      <p:ext uri="{BB962C8B-B14F-4D97-AF65-F5344CB8AC3E}">
        <p14:creationId xmlns:p14="http://schemas.microsoft.com/office/powerpoint/2010/main" val="3360791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15</a:t>
            </a:fld>
            <a:endParaRPr lang="en-US"/>
          </a:p>
        </p:txBody>
      </p:sp>
    </p:spTree>
    <p:extLst>
      <p:ext uri="{BB962C8B-B14F-4D97-AF65-F5344CB8AC3E}">
        <p14:creationId xmlns:p14="http://schemas.microsoft.com/office/powerpoint/2010/main" val="211971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16</a:t>
            </a:fld>
            <a:endParaRPr lang="en-US"/>
          </a:p>
        </p:txBody>
      </p:sp>
    </p:spTree>
    <p:extLst>
      <p:ext uri="{BB962C8B-B14F-4D97-AF65-F5344CB8AC3E}">
        <p14:creationId xmlns:p14="http://schemas.microsoft.com/office/powerpoint/2010/main" val="212273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2</a:t>
            </a:fld>
            <a:endParaRPr lang="en-US"/>
          </a:p>
        </p:txBody>
      </p:sp>
    </p:spTree>
    <p:extLst>
      <p:ext uri="{BB962C8B-B14F-4D97-AF65-F5344CB8AC3E}">
        <p14:creationId xmlns:p14="http://schemas.microsoft.com/office/powerpoint/2010/main" val="20255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5</a:t>
            </a:fld>
            <a:endParaRPr lang="en-US"/>
          </a:p>
        </p:txBody>
      </p:sp>
    </p:spTree>
    <p:extLst>
      <p:ext uri="{BB962C8B-B14F-4D97-AF65-F5344CB8AC3E}">
        <p14:creationId xmlns:p14="http://schemas.microsoft.com/office/powerpoint/2010/main" val="336996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7</a:t>
            </a:fld>
            <a:endParaRPr lang="en-US"/>
          </a:p>
        </p:txBody>
      </p:sp>
    </p:spTree>
    <p:extLst>
      <p:ext uri="{BB962C8B-B14F-4D97-AF65-F5344CB8AC3E}">
        <p14:creationId xmlns:p14="http://schemas.microsoft.com/office/powerpoint/2010/main" val="335245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8</a:t>
            </a:fld>
            <a:endParaRPr lang="en-US"/>
          </a:p>
        </p:txBody>
      </p:sp>
    </p:spTree>
    <p:extLst>
      <p:ext uri="{BB962C8B-B14F-4D97-AF65-F5344CB8AC3E}">
        <p14:creationId xmlns:p14="http://schemas.microsoft.com/office/powerpoint/2010/main" val="418580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9</a:t>
            </a:fld>
            <a:endParaRPr lang="en-US"/>
          </a:p>
        </p:txBody>
      </p:sp>
    </p:spTree>
    <p:extLst>
      <p:ext uri="{BB962C8B-B14F-4D97-AF65-F5344CB8AC3E}">
        <p14:creationId xmlns:p14="http://schemas.microsoft.com/office/powerpoint/2010/main" val="198995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D680BA5-8312-0B4D-BE92-45C5D065CBD9}" type="slidenum">
              <a:rPr lang="en-US" smtClean="0"/>
              <a:t>10</a:t>
            </a:fld>
            <a:endParaRPr lang="en-US"/>
          </a:p>
        </p:txBody>
      </p:sp>
    </p:spTree>
    <p:extLst>
      <p:ext uri="{BB962C8B-B14F-4D97-AF65-F5344CB8AC3E}">
        <p14:creationId xmlns:p14="http://schemas.microsoft.com/office/powerpoint/2010/main" val="188827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19BBE36-90F2-4E6C-9B3B-59AD5DB62B46}" type="slidenum">
              <a:rPr lang="en-GB" smtClean="0"/>
              <a:pPr>
                <a:defRPr/>
              </a:pPr>
              <a:t>13</a:t>
            </a:fld>
            <a:endParaRPr lang="en-GB" dirty="0"/>
          </a:p>
        </p:txBody>
      </p:sp>
    </p:spTree>
    <p:extLst>
      <p:ext uri="{BB962C8B-B14F-4D97-AF65-F5344CB8AC3E}">
        <p14:creationId xmlns:p14="http://schemas.microsoft.com/office/powerpoint/2010/main" val="2915791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14</a:t>
            </a:fld>
            <a:endParaRPr lang="en-US"/>
          </a:p>
        </p:txBody>
      </p:sp>
    </p:spTree>
    <p:extLst>
      <p:ext uri="{BB962C8B-B14F-4D97-AF65-F5344CB8AC3E}">
        <p14:creationId xmlns:p14="http://schemas.microsoft.com/office/powerpoint/2010/main" val="111876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282" y="6321182"/>
            <a:ext cx="2057400" cy="365125"/>
          </a:xfrm>
          <a:prstGeom prst="rect">
            <a:avLst/>
          </a:prstGeom>
        </p:spPr>
        <p:txBody>
          <a:bodyPr/>
          <a:lstStyle>
            <a:lvl1pPr algn="l">
              <a:defRPr>
                <a:solidFill>
                  <a:schemeClr val="bg1"/>
                </a:solidFill>
              </a:defRPr>
            </a:lvl1pPr>
          </a:lstStyle>
          <a:p>
            <a:fld id="{B434A977-0727-E746-9AA8-61F0648F7947}" type="slidenum">
              <a:rPr lang="en-US" smtClean="0"/>
              <a:pPr/>
              <a:t>‹#›</a:t>
            </a:fld>
            <a:endParaRPr lang="en-US" dirty="0"/>
          </a:p>
        </p:txBody>
      </p:sp>
      <p:sp>
        <p:nvSpPr>
          <p:cNvPr id="3" name="Rectangle 2">
            <a:extLst>
              <a:ext uri="{FF2B5EF4-FFF2-40B4-BE49-F238E27FC236}">
                <a16:creationId xmlns:a16="http://schemas.microsoft.com/office/drawing/2014/main" id="{8E2AC917-84B0-C444-AF45-4E23FF55CE9D}"/>
              </a:ext>
            </a:extLst>
          </p:cNvPr>
          <p:cNvSpPr/>
          <p:nvPr userDrawn="1"/>
        </p:nvSpPr>
        <p:spPr>
          <a:xfrm>
            <a:off x="132458" y="6650946"/>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spTree>
    <p:extLst>
      <p:ext uri="{BB962C8B-B14F-4D97-AF65-F5344CB8AC3E}">
        <p14:creationId xmlns:p14="http://schemas.microsoft.com/office/powerpoint/2010/main" val="40828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8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12"/>
          <p:cNvSpPr>
            <a:spLocks noGrp="1" noChangeArrowheads="1"/>
          </p:cNvSpPr>
          <p:nvPr>
            <p:ph type="dt" sz="half"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49464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6644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162658" y="6215675"/>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0720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2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6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3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91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A19C-CA4F-C445-9D7A-10AF5EF49CF9}" type="datetime1">
              <a:rPr lang="en-ZA" smtClean="0"/>
              <a:t>2023/11/29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0"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sp>
        <p:nvSpPr>
          <p:cNvPr id="13" name="Rectangle 12">
            <a:extLst>
              <a:ext uri="{FF2B5EF4-FFF2-40B4-BE49-F238E27FC236}">
                <a16:creationId xmlns:a16="http://schemas.microsoft.com/office/drawing/2014/main" id="{C14A10DB-786C-F741-814B-4A063D272CB9}"/>
              </a:ext>
            </a:extLst>
          </p:cNvPr>
          <p:cNvSpPr/>
          <p:nvPr userDrawn="1"/>
        </p:nvSpPr>
        <p:spPr>
          <a:xfrm>
            <a:off x="1340061" y="2807235"/>
            <a:ext cx="6650131" cy="114688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7"/>
          <a:stretch>
            <a:fillRect/>
          </a:stretch>
        </p:blipFill>
        <p:spPr>
          <a:xfrm>
            <a:off x="7287780" y="5282540"/>
            <a:ext cx="1600930" cy="1450507"/>
          </a:xfrm>
          <a:prstGeom prst="rect">
            <a:avLst/>
          </a:prstGeom>
        </p:spPr>
      </p:pic>
    </p:spTree>
    <p:extLst>
      <p:ext uri="{BB962C8B-B14F-4D97-AF65-F5344CB8AC3E}">
        <p14:creationId xmlns:p14="http://schemas.microsoft.com/office/powerpoint/2010/main" val="1682031696"/>
      </p:ext>
    </p:extLst>
  </p:cSld>
  <p:clrMap bg1="lt1" tx1="dk1" bg2="lt2" tx2="dk2" accent1="accent1" accent2="accent2" accent3="accent3" accent4="accent4" accent5="accent5" accent6="accent6" hlink="hlink" folHlink="folHlink"/>
  <p:sldLayoutIdLst>
    <p:sldLayoutId id="2147483661" r:id="rId1"/>
    <p:sldLayoutId id="2147483748" r:id="rId2"/>
    <p:sldLayoutId id="2147483751"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538B19-2B1B-2449-B01E-9D5FF01039A7}"/>
              </a:ext>
            </a:extLst>
          </p:cNvPr>
          <p:cNvPicPr>
            <a:picLocks noChangeAspect="1"/>
          </p:cNvPicPr>
          <p:nvPr userDrawn="1"/>
        </p:nvPicPr>
        <p:blipFill>
          <a:blip r:embed="rId3">
            <a:lum bright="9000"/>
            <a:extLst>
              <a:ext uri="{28A0092B-C50C-407E-A947-70E740481C1C}">
                <a14:useLocalDpi xmlns:a14="http://schemas.microsoft.com/office/drawing/2010/main" val="0"/>
              </a:ext>
            </a:extLst>
          </a:blip>
          <a:stretch>
            <a:fillRect/>
          </a:stretch>
        </p:blipFill>
        <p:spPr>
          <a:xfrm>
            <a:off x="0" y="1"/>
            <a:ext cx="9144000" cy="6857999"/>
          </a:xfrm>
          <a:prstGeom prst="rect">
            <a:avLst/>
          </a:prstGeom>
          <a:solidFill>
            <a:srgbClr val="0B7764"/>
          </a:solidFill>
        </p:spPr>
      </p:pic>
      <p:sp>
        <p:nvSpPr>
          <p:cNvPr id="17" name="Rectangle 16">
            <a:extLst>
              <a:ext uri="{FF2B5EF4-FFF2-40B4-BE49-F238E27FC236}">
                <a16:creationId xmlns:a16="http://schemas.microsoft.com/office/drawing/2014/main" id="{351C0560-4F30-974E-A868-768678A60BB0}"/>
              </a:ext>
            </a:extLst>
          </p:cNvPr>
          <p:cNvSpPr/>
          <p:nvPr userDrawn="1"/>
        </p:nvSpPr>
        <p:spPr>
          <a:xfrm>
            <a:off x="132458" y="6531304"/>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pic>
        <p:nvPicPr>
          <p:cNvPr id="12" name="Picture 11">
            <a:extLst>
              <a:ext uri="{FF2B5EF4-FFF2-40B4-BE49-F238E27FC236}">
                <a16:creationId xmlns:a16="http://schemas.microsoft.com/office/drawing/2014/main" id="{ACEF47A4-8389-7647-B3C8-80B5A7F6B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sp>
        <p:nvSpPr>
          <p:cNvPr id="14" name="Rectangle 13">
            <a:extLst>
              <a:ext uri="{FF2B5EF4-FFF2-40B4-BE49-F238E27FC236}">
                <a16:creationId xmlns:a16="http://schemas.microsoft.com/office/drawing/2014/main" id="{9955F0F6-65D7-3145-90F7-3F43EF7C3216}"/>
              </a:ext>
            </a:extLst>
          </p:cNvPr>
          <p:cNvSpPr/>
          <p:nvPr userDrawn="1"/>
        </p:nvSpPr>
        <p:spPr>
          <a:xfrm>
            <a:off x="1340061"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id="{A2781B7B-0E3A-DF47-BCAB-93268CAE306E}"/>
              </a:ext>
            </a:extLst>
          </p:cNvPr>
          <p:cNvPicPr>
            <a:picLocks noChangeAspect="1"/>
          </p:cNvPicPr>
          <p:nvPr userDrawn="1"/>
        </p:nvPicPr>
        <p:blipFill>
          <a:blip r:embed="rId5"/>
          <a:stretch>
            <a:fillRect/>
          </a:stretch>
        </p:blipFill>
        <p:spPr>
          <a:xfrm>
            <a:off x="7287780" y="5181530"/>
            <a:ext cx="1600930" cy="1450507"/>
          </a:xfrm>
          <a:prstGeom prst="rect">
            <a:avLst/>
          </a:prstGeom>
        </p:spPr>
      </p:pic>
    </p:spTree>
    <p:extLst>
      <p:ext uri="{BB962C8B-B14F-4D97-AF65-F5344CB8AC3E}">
        <p14:creationId xmlns:p14="http://schemas.microsoft.com/office/powerpoint/2010/main" val="372937084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EEEAB8-1B1B-A74A-9FF1-1C98952A67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A4CEF-6E34-E649-ABE5-1F30A6820B5F}" type="datetimeFigureOut">
              <a:rPr lang="en-US" smtClean="0"/>
              <a:t>11/29/2023</a:t>
            </a:fld>
            <a:endParaRPr lang="en-US"/>
          </a:p>
        </p:txBody>
      </p:sp>
      <p:sp>
        <p:nvSpPr>
          <p:cNvPr id="6" name="Slide Number Placeholder 5">
            <a:extLst>
              <a:ext uri="{FF2B5EF4-FFF2-40B4-BE49-F238E27FC236}">
                <a16:creationId xmlns:a16="http://schemas.microsoft.com/office/drawing/2014/main" id="{452D2833-9808-BE42-9620-B10999F535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a:p>
        </p:txBody>
      </p:sp>
      <p:sp>
        <p:nvSpPr>
          <p:cNvPr id="8" name="Rectangle 7">
            <a:extLst>
              <a:ext uri="{FF2B5EF4-FFF2-40B4-BE49-F238E27FC236}">
                <a16:creationId xmlns:a16="http://schemas.microsoft.com/office/drawing/2014/main"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447A3AE9-9DD8-4747-A49F-CDC150D981CA}"/>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66567487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01E0E-5891-E447-8200-1484DAA757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3BF8104F-51BB-094A-AF2E-7AA816F7B279}"/>
              </a:ext>
            </a:extLst>
          </p:cNvPr>
          <p:cNvSpPr/>
          <p:nvPr userDrawn="1"/>
        </p:nvSpPr>
        <p:spPr>
          <a:xfrm>
            <a:off x="1226373" y="2893299"/>
            <a:ext cx="6852620" cy="1146884"/>
          </a:xfrm>
          <a:prstGeom prst="rect">
            <a:avLst/>
          </a:prstGeom>
          <a:solidFill>
            <a:srgbClr val="F36F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A3194A97-BE1E-814B-ADB7-0AA899113CA1}"/>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752867251"/>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AB529-48F1-B743-8A18-1A17DC7CF3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3A8C1838-A62F-0845-B532-3E5CDEE791A9}"/>
              </a:ext>
            </a:extLst>
          </p:cNvPr>
          <p:cNvSpPr/>
          <p:nvPr userDrawn="1"/>
        </p:nvSpPr>
        <p:spPr>
          <a:xfrm>
            <a:off x="1149794" y="2850267"/>
            <a:ext cx="6835367"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Slide Number Placeholder 5">
            <a:extLst>
              <a:ext uri="{FF2B5EF4-FFF2-40B4-BE49-F238E27FC236}">
                <a16:creationId xmlns:a16="http://schemas.microsoft.com/office/drawing/2014/main" id="{FDBA46AD-0852-1440-95F0-29D439E669DC}"/>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210785234"/>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674C20-88E0-104E-8C4D-D5B7FB0AC057}"/>
              </a:ext>
            </a:extLst>
          </p:cNvPr>
          <p:cNvSpPr/>
          <p:nvPr userDrawn="1"/>
        </p:nvSpPr>
        <p:spPr>
          <a:xfrm>
            <a:off x="0" y="-1"/>
            <a:ext cx="9144000" cy="6858000"/>
          </a:xfrm>
          <a:prstGeom prst="rect">
            <a:avLst/>
          </a:prstGeom>
          <a:solidFill>
            <a:srgbClr val="007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Slide Number Placeholder 5">
            <a:extLst>
              <a:ext uri="{FF2B5EF4-FFF2-40B4-BE49-F238E27FC236}">
                <a16:creationId xmlns:a16="http://schemas.microsoft.com/office/drawing/2014/main" id="{2C872CF1-E701-2349-B1E3-631BB30EBAAD}"/>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12300799"/>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3"/>
          <a:stretch>
            <a:fillRect/>
          </a:stretch>
        </p:blipFill>
        <p:spPr>
          <a:xfrm>
            <a:off x="0" y="0"/>
            <a:ext cx="1845128" cy="1645054"/>
          </a:xfrm>
          <a:prstGeom prst="rect">
            <a:avLst/>
          </a:prstGeom>
        </p:spPr>
      </p:pic>
      <p:sp>
        <p:nvSpPr>
          <p:cNvPr id="4" name="Slide Number Placeholder 5">
            <a:extLst>
              <a:ext uri="{FF2B5EF4-FFF2-40B4-BE49-F238E27FC236}">
                <a16:creationId xmlns:a16="http://schemas.microsoft.com/office/drawing/2014/main" id="{40A22530-6692-494B-8166-9312375691C2}"/>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587657541"/>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F21E5E6-4467-AC43-AFF7-B9E2D6BD6BBF}"/>
              </a:ext>
            </a:extLst>
          </p:cNvPr>
          <p:cNvSpPr txBox="1">
            <a:spLocks/>
          </p:cNvSpPr>
          <p:nvPr userDrawn="1"/>
        </p:nvSpPr>
        <p:spPr>
          <a:xfrm>
            <a:off x="171450" y="6435478"/>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30628662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mailto:buthelezia@nra.co.za"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677952" y="106615"/>
            <a:ext cx="7511071" cy="5679041"/>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54000" rIns="54000" anchorCtr="0">
            <a:noAutofit/>
          </a:bodyPr>
          <a:lstStyle/>
          <a:p>
            <a:pPr algn="ctr">
              <a:defRPr/>
            </a:pP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br>
              <a:rPr lang="en-US" sz="2000" b="1" dirty="0">
                <a:solidFill>
                  <a:srgbClr val="FF0000"/>
                </a:solidFill>
                <a:effectLst/>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CONTRACT SANRAL HO </a:t>
            </a:r>
            <a:r>
              <a:rPr lang="en-ZA" sz="4000" b="1" dirty="0">
                <a:latin typeface="Arial" panose="020B0604020202020204" pitchFamily="34" charset="0"/>
                <a:cs typeface="Arial" panose="020B0604020202020204" pitchFamily="34" charset="0"/>
              </a:rPr>
              <a:t>1006/58700/2023/02R</a:t>
            </a:r>
            <a:br>
              <a:rPr lang="en-ZA" sz="1800" dirty="0">
                <a:effectLst/>
                <a:latin typeface="Arial" panose="020B0604020202020204" pitchFamily="34" charset="0"/>
                <a:ea typeface="Times New Roman" panose="02020603050405020304" pitchFamily="18" charset="0"/>
                <a:cs typeface="Times New Roman" panose="02020603050405020304" pitchFamily="18" charset="0"/>
              </a:rPr>
            </a:br>
            <a:br>
              <a:rPr lang="en-ZA"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REQUEST FOR TENDER </a:t>
            </a:r>
            <a:r>
              <a:rPr lang="en-US" sz="24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THE APPOINTMENT OF A SERVICE PROVIDER TO PROVIDE ONLINE VACANCY ADVERTISING PORTAL FOR SANRAL FOR THE PERIOD OF THIRTY -SIX (36) MONTHS.</a:t>
            </a:r>
            <a:br>
              <a:rPr lang="en-ZA" sz="28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4000" b="1" dirty="0">
                <a:cs typeface="Arial" panose="020B0604020202020204" pitchFamily="34" charset="0"/>
              </a:rPr>
            </a:br>
            <a:br>
              <a:rPr lang="en-US" sz="4000" b="1" dirty="0">
                <a:cs typeface="Arial" panose="020B0604020202020204" pitchFamily="34" charset="0"/>
              </a:rPr>
            </a:br>
            <a:br>
              <a:rPr lang="en-US" b="1" dirty="0">
                <a:solidFill>
                  <a:schemeClr val="bg1"/>
                </a:solidFill>
                <a:latin typeface="+mn-lt"/>
                <a:cs typeface="Arial" panose="020B0604020202020204" pitchFamily="34" charset="0"/>
              </a:rPr>
            </a:br>
            <a:br>
              <a:rPr lang="en-US" b="1" dirty="0">
                <a:solidFill>
                  <a:schemeClr val="bg1"/>
                </a:solidFill>
                <a:latin typeface="+mn-lt"/>
                <a:cs typeface="Arial" panose="020B0604020202020204" pitchFamily="34" charset="0"/>
              </a:rPr>
            </a:br>
            <a:endParaRPr lang="en-GB" b="1" dirty="0">
              <a:solidFill>
                <a:schemeClr val="bg1"/>
              </a:solidFill>
              <a:effectLst/>
              <a:latin typeface="+mn-lt"/>
            </a:endParaRPr>
          </a:p>
        </p:txBody>
      </p:sp>
      <p:sp>
        <p:nvSpPr>
          <p:cNvPr id="4" name="Rectangle 2">
            <a:extLst>
              <a:ext uri="{FF2B5EF4-FFF2-40B4-BE49-F238E27FC236}">
                <a16:creationId xmlns:a16="http://schemas.microsoft.com/office/drawing/2014/main" id="{8101C695-FCDA-4D89-B94B-71705B737B99}"/>
              </a:ext>
            </a:extLst>
          </p:cNvPr>
          <p:cNvSpPr txBox="1">
            <a:spLocks noChangeArrowheads="1"/>
          </p:cNvSpPr>
          <p:nvPr/>
        </p:nvSpPr>
        <p:spPr>
          <a:xfrm>
            <a:off x="66582" y="3789431"/>
            <a:ext cx="9144000" cy="1996225"/>
          </a:xfrm>
          <a:prstGeom prst="rect">
            <a:avLst/>
          </a:prstGeom>
        </p:spPr>
        <p:txBody>
          <a:bodyPr vert="horz" lIns="54000" tIns="45720" rIns="5400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GB" sz="1800" b="1" dirty="0">
              <a:solidFill>
                <a:schemeClr val="bg1"/>
              </a:solidFill>
              <a:latin typeface="+mn-lt"/>
            </a:endParaRPr>
          </a:p>
        </p:txBody>
      </p:sp>
      <p:sp>
        <p:nvSpPr>
          <p:cNvPr id="3" name="Subtitle 2">
            <a:extLst>
              <a:ext uri="{FF2B5EF4-FFF2-40B4-BE49-F238E27FC236}">
                <a16:creationId xmlns:a16="http://schemas.microsoft.com/office/drawing/2014/main" id="{44C5CB7D-F279-194A-BC15-B1634AF535A5}"/>
              </a:ext>
            </a:extLst>
          </p:cNvPr>
          <p:cNvSpPr>
            <a:spLocks noGrp="1"/>
          </p:cNvSpPr>
          <p:nvPr>
            <p:ph type="subTitle" idx="1"/>
          </p:nvPr>
        </p:nvSpPr>
        <p:spPr>
          <a:xfrm>
            <a:off x="304800" y="5919216"/>
            <a:ext cx="3486914" cy="694944"/>
          </a:xfrm>
        </p:spPr>
        <p:txBody>
          <a:bodyPr>
            <a:normAutofit fontScale="70000" lnSpcReduction="20000"/>
          </a:bodyPr>
          <a:lstStyle/>
          <a:p>
            <a:r>
              <a:rPr lang="en-ZA" dirty="0">
                <a:solidFill>
                  <a:schemeClr val="bg1"/>
                </a:solidFill>
              </a:rPr>
              <a:t>HEAD OFFICE</a:t>
            </a:r>
          </a:p>
          <a:p>
            <a:r>
              <a:rPr lang="en-ZA" dirty="0">
                <a:solidFill>
                  <a:schemeClr val="bg1"/>
                </a:solidFill>
              </a:rPr>
              <a:t>29 NOVEMBER 2023</a:t>
            </a:r>
          </a:p>
        </p:txBody>
      </p:sp>
    </p:spTree>
    <p:extLst>
      <p:ext uri="{BB962C8B-B14F-4D97-AF65-F5344CB8AC3E}">
        <p14:creationId xmlns:p14="http://schemas.microsoft.com/office/powerpoint/2010/main" val="1355985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D2715-79A2-0D32-3448-3D564FF825A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algn="ctr"/>
            <a:r>
              <a:rPr lang="en-ZA" sz="1800" b="1" dirty="0">
                <a:solidFill>
                  <a:schemeClr val="bg2"/>
                </a:solidFill>
              </a:rPr>
              <a:t>TENDER DATA</a:t>
            </a:r>
          </a:p>
        </p:txBody>
      </p:sp>
      <p:graphicFrame>
        <p:nvGraphicFramePr>
          <p:cNvPr id="4" name="Table 3">
            <a:extLst>
              <a:ext uri="{FF2B5EF4-FFF2-40B4-BE49-F238E27FC236}">
                <a16:creationId xmlns:a16="http://schemas.microsoft.com/office/drawing/2014/main" id="{AC2C63F7-7B5B-CB18-6FFE-80845A8EEEFE}"/>
              </a:ext>
            </a:extLst>
          </p:cNvPr>
          <p:cNvGraphicFramePr>
            <a:graphicFrameLocks noGrp="1"/>
          </p:cNvGraphicFramePr>
          <p:nvPr>
            <p:extLst>
              <p:ext uri="{D42A27DB-BD31-4B8C-83A1-F6EECF244321}">
                <p14:modId xmlns:p14="http://schemas.microsoft.com/office/powerpoint/2010/main" val="1542624979"/>
              </p:ext>
            </p:extLst>
          </p:nvPr>
        </p:nvGraphicFramePr>
        <p:xfrm>
          <a:off x="109214" y="1558212"/>
          <a:ext cx="8694295" cy="5147187"/>
        </p:xfrm>
        <a:graphic>
          <a:graphicData uri="http://schemas.openxmlformats.org/drawingml/2006/table">
            <a:tbl>
              <a:tblPr firstRow="1" firstCol="1" lastRow="1" lastCol="1" bandRow="1" bandCol="1"/>
              <a:tblGrid>
                <a:gridCol w="911243">
                  <a:extLst>
                    <a:ext uri="{9D8B030D-6E8A-4147-A177-3AD203B41FA5}">
                      <a16:colId xmlns:a16="http://schemas.microsoft.com/office/drawing/2014/main" val="20000"/>
                    </a:ext>
                  </a:extLst>
                </a:gridCol>
                <a:gridCol w="7783052">
                  <a:extLst>
                    <a:ext uri="{9D8B030D-6E8A-4147-A177-3AD203B41FA5}">
                      <a16:colId xmlns:a16="http://schemas.microsoft.com/office/drawing/2014/main" val="20001"/>
                    </a:ext>
                  </a:extLst>
                </a:gridCol>
              </a:tblGrid>
              <a:tr h="5147187">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5.11.8</a:t>
                      </a:r>
                      <a:endParaRPr lang="en-ZA" sz="1400" dirty="0">
                        <a:effectLst/>
                        <a:latin typeface="+mn-lt"/>
                        <a:ea typeface="Times New Roman" panose="02020603050405020304" pitchFamily="18" charset="0"/>
                        <a:cs typeface="Times New Roman" panose="02020603050405020304" pitchFamily="18" charset="0"/>
                      </a:endParaRPr>
                    </a:p>
                    <a:p>
                      <a:pPr>
                        <a:spcAft>
                          <a:spcPts val="0"/>
                        </a:spcAft>
                      </a:pPr>
                      <a:r>
                        <a:rPr lang="en-ZA" sz="1400" dirty="0">
                          <a:effectLst/>
                          <a:latin typeface="+mn-lt"/>
                          <a:ea typeface="Times New Roman" panose="02020603050405020304" pitchFamily="18" charset="0"/>
                          <a:cs typeface="Arial" panose="020B0604020202020204" pitchFamily="34" charset="0"/>
                        </a:rPr>
                        <a:t> </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8" name="Picture 7">
            <a:extLst>
              <a:ext uri="{FF2B5EF4-FFF2-40B4-BE49-F238E27FC236}">
                <a16:creationId xmlns:a16="http://schemas.microsoft.com/office/drawing/2014/main" id="{E3550A07-0C4B-067E-2DD3-1893FF4C8E2D}"/>
              </a:ext>
            </a:extLst>
          </p:cNvPr>
          <p:cNvPicPr>
            <a:picLocks noChangeAspect="1"/>
          </p:cNvPicPr>
          <p:nvPr/>
        </p:nvPicPr>
        <p:blipFill>
          <a:blip r:embed="rId3"/>
          <a:stretch>
            <a:fillRect/>
          </a:stretch>
        </p:blipFill>
        <p:spPr>
          <a:xfrm>
            <a:off x="1012698" y="2199894"/>
            <a:ext cx="7118604" cy="2458212"/>
          </a:xfrm>
          <a:prstGeom prst="rect">
            <a:avLst/>
          </a:prstGeom>
        </p:spPr>
      </p:pic>
    </p:spTree>
    <p:extLst>
      <p:ext uri="{BB962C8B-B14F-4D97-AF65-F5344CB8AC3E}">
        <p14:creationId xmlns:p14="http://schemas.microsoft.com/office/powerpoint/2010/main" val="349346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495D47-342C-8351-6E75-760ED3D22519}"/>
              </a:ext>
            </a:extLst>
          </p:cNvPr>
          <p:cNvGraphicFramePr>
            <a:graphicFrameLocks noGrp="1"/>
          </p:cNvGraphicFramePr>
          <p:nvPr>
            <p:extLst>
              <p:ext uri="{D42A27DB-BD31-4B8C-83A1-F6EECF244321}">
                <p14:modId xmlns:p14="http://schemas.microsoft.com/office/powerpoint/2010/main" val="2065039735"/>
              </p:ext>
            </p:extLst>
          </p:nvPr>
        </p:nvGraphicFramePr>
        <p:xfrm>
          <a:off x="0" y="410547"/>
          <a:ext cx="8877670" cy="6447452"/>
        </p:xfrm>
        <a:graphic>
          <a:graphicData uri="http://schemas.openxmlformats.org/drawingml/2006/table">
            <a:tbl>
              <a:tblPr firstRow="1" firstCol="1" lastRow="1" lastCol="1" bandRow="1" bandCol="1"/>
              <a:tblGrid>
                <a:gridCol w="1094568">
                  <a:extLst>
                    <a:ext uri="{9D8B030D-6E8A-4147-A177-3AD203B41FA5}">
                      <a16:colId xmlns:a16="http://schemas.microsoft.com/office/drawing/2014/main" val="20000"/>
                    </a:ext>
                  </a:extLst>
                </a:gridCol>
                <a:gridCol w="7783102">
                  <a:extLst>
                    <a:ext uri="{9D8B030D-6E8A-4147-A177-3AD203B41FA5}">
                      <a16:colId xmlns:a16="http://schemas.microsoft.com/office/drawing/2014/main" val="20001"/>
                    </a:ext>
                  </a:extLst>
                </a:gridCol>
              </a:tblGrid>
              <a:tr h="6447452">
                <a:tc>
                  <a:txBody>
                    <a:bodyPr/>
                    <a:lstStyle/>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r>
                        <a:rPr lang="en-ZA" sz="1200" dirty="0">
                          <a:effectLst/>
                          <a:latin typeface="+mn-lt"/>
                          <a:ea typeface="Times New Roman" panose="02020603050405020304" pitchFamily="18" charset="0"/>
                          <a:cs typeface="Arial" panose="020B0604020202020204" pitchFamily="34" charset="0"/>
                        </a:rPr>
                        <a:t>5.11.8</a:t>
                      </a:r>
                    </a:p>
                    <a:p>
                      <a:pPr>
                        <a:spcAft>
                          <a:spcPts val="0"/>
                        </a:spcAft>
                      </a:pPr>
                      <a:r>
                        <a:rPr lang="en-ZA" sz="1200" dirty="0">
                          <a:effectLst/>
                          <a:latin typeface="+mn-lt"/>
                          <a:ea typeface="Times New Roman" panose="02020603050405020304" pitchFamily="18" charset="0"/>
                          <a:cs typeface="Arial" panose="020B0604020202020204" pitchFamily="34" charset="0"/>
                        </a:rPr>
                        <a:t>(Continued)</a:t>
                      </a:r>
                      <a:endParaRPr lang="en-ZA" sz="12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A tenderers’ scorecard shall be a B-BBEE Verification Certificate issued in accordance with: </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The amended Information and Communication Technology (ICT) Codes of Good Practice issued in terms of government gazette No. 40407, issued on 7 November 2016; or</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The Amended Generic Codes of Good Practice issued in terms of government gazette No. 42496, issued on 31 May 2019.</a:t>
                      </a:r>
                    </a:p>
                    <a:p>
                      <a:pPr algn="just">
                        <a:spcAft>
                          <a:spcPts val="0"/>
                        </a:spcAft>
                      </a:pP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i</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The scorecard shall be submitted as a certificate attached to Returnable Schedule Form A14; and</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ii)	The certificate shall:</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Be valid at the closing date;</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Have been issued by a verification agency accredited by the South African National Accreditation System (SANAS); </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Be in the form of a sworn affidavit (accompanied by an audited financial statement or Management Account on the latest financial year) or a certificate issued by the Companies and Intellectual Property Commission in the case of an Exempted Micro Enterprise (EME); and</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Have a date of issue less than 12 (twelve) months prior to the tender closing date (see Tender Data 4.15); and </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iii)	A valid BBBEE Certificates shall contain: </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Name of enterprise as per enterprise registration documents issued by CIPC, and enterprise business address.</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Value-Added Tax number, where applicable. </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The B-BBEE Scorecard against which the certificate is issued, indicating all elements and scores achieved for each element. The actual score achieved must be linked to the total points as per the relevant Codes.</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B-BBEE status with corresponding procurement recognition level. </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The relevant Codes used to issue the B-BBEE verification certificate. </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Have a date of issue and expiry (e.g. 9 June 2018 to 8 June 2019). Where    a measured entity was subjected to a re-verification process, due to material change, the B-BBEE Verification Certificate must reflect the initial date of issue, date of re-issue and the initial date of expiry. Re-verification does not extend the lifespan of the B-BBEE Verification Certificate.</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Financial period which was used to issue the B-BBEE Verification Certificate.</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iv)</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 valid Sworn Affidavit must contain the following:  </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Name/s of deponent as they appear in the identity document and the identity number.</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Designation of the deponent as either the director, owner or member must be indicated in order to know that person is duly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authorised</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to depose of an affidavit.</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Name of enterprise as per enterprise registration documents issued by the CIPC, where applicable, and enterprise business address.</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Percentage black ownership, black female ownership and whether they fall within a designated group.</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Indicate total revenue for the year under review and whether it is based on audited financial statements or management accounts.</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Financial year-end (must be in the format dd/mm/</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yyyy</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as per the enterprise’s registration documents, which was used to determine the total revenue.</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B-BBEE status level. An enterprise can only have one status level.</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Date deponent signed and date of Commissioner of Oath must be the same.</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Commissioner of Oath cannot be an employee or ex officio of the enterprise because, a person cannot by law, commission a sworn affidavit in which t      they have an interest.</a:t>
                      </a:r>
                    </a:p>
                    <a:p>
                      <a:pPr algn="just">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v)	In an event of an un-incorporated Joint Venture (JV), a valid project specific (must contain SANRAL project name and number) consolidated B-BBEE Verification Certificate in the name of the JV shall be submitted.  </a:t>
                      </a:r>
                    </a:p>
                    <a:p>
                      <a:pPr algn="just">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9345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5610228"/>
              </p:ext>
            </p:extLst>
          </p:nvPr>
        </p:nvGraphicFramePr>
        <p:xfrm>
          <a:off x="179596" y="624985"/>
          <a:ext cx="8877670" cy="6130922"/>
        </p:xfrm>
        <a:graphic>
          <a:graphicData uri="http://schemas.openxmlformats.org/drawingml/2006/table">
            <a:tbl>
              <a:tblPr firstRow="1" firstCol="1" lastRow="1" lastCol="1" bandRow="1" bandCol="1"/>
              <a:tblGrid>
                <a:gridCol w="1135516">
                  <a:extLst>
                    <a:ext uri="{9D8B030D-6E8A-4147-A177-3AD203B41FA5}">
                      <a16:colId xmlns:a16="http://schemas.microsoft.com/office/drawing/2014/main" val="20000"/>
                    </a:ext>
                  </a:extLst>
                </a:gridCol>
                <a:gridCol w="7742154">
                  <a:extLst>
                    <a:ext uri="{9D8B030D-6E8A-4147-A177-3AD203B41FA5}">
                      <a16:colId xmlns:a16="http://schemas.microsoft.com/office/drawing/2014/main" val="20001"/>
                    </a:ext>
                  </a:extLst>
                </a:gridCol>
              </a:tblGrid>
              <a:tr h="6130922">
                <a:tc>
                  <a:txBody>
                    <a:bodyPr/>
                    <a:lstStyle/>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endParaRPr lang="en-ZA" sz="1300" dirty="0">
                        <a:effectLst/>
                        <a:latin typeface="+mn-lt"/>
                        <a:ea typeface="Times New Roman" panose="02020603050405020304" pitchFamily="18" charset="0"/>
                        <a:cs typeface="Arial" panose="020B0604020202020204" pitchFamily="34" charset="0"/>
                      </a:endParaRPr>
                    </a:p>
                    <a:p>
                      <a:pPr>
                        <a:spcAft>
                          <a:spcPts val="0"/>
                        </a:spcAft>
                      </a:pPr>
                      <a:r>
                        <a:rPr lang="en-ZA" sz="1400" dirty="0">
                          <a:effectLst/>
                          <a:latin typeface="+mn-lt"/>
                          <a:ea typeface="Times New Roman" panose="02020603050405020304" pitchFamily="18" charset="0"/>
                          <a:cs typeface="Arial" panose="020B0604020202020204" pitchFamily="34" charset="0"/>
                        </a:rPr>
                        <a:t>5.11.8</a:t>
                      </a:r>
                    </a:p>
                    <a:p>
                      <a:pPr>
                        <a:spcAft>
                          <a:spcPts val="0"/>
                        </a:spcAft>
                      </a:pPr>
                      <a:r>
                        <a:rPr lang="en-ZA" sz="1400" dirty="0">
                          <a:effectLst/>
                          <a:latin typeface="+mn-lt"/>
                          <a:ea typeface="Times New Roman" panose="02020603050405020304" pitchFamily="18" charset="0"/>
                          <a:cs typeface="Arial" panose="020B0604020202020204" pitchFamily="34" charset="0"/>
                        </a:rPr>
                        <a:t>(Continued)</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mn-lt"/>
                          <a:ea typeface="+mn-ea"/>
                          <a:cs typeface="+mn-cs"/>
                        </a:rPr>
                        <a:t>Criteria for breaking deadlock</a:t>
                      </a:r>
                      <a:r>
                        <a:rPr kumimoji="0" lang="en-ZA"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mn-lt"/>
                          <a:ea typeface="+mn-ea"/>
                          <a:cs typeface="+mn-cs"/>
                        </a:rPr>
                        <a:t> </a:t>
                      </a:r>
                    </a:p>
                    <a:p>
                      <a:pPr marL="90170" marR="107950" lvl="0" indent="0" algn="just" defTabSz="914400" rtl="0" eaLnBrk="1" fontAlgn="auto" latinLnBrk="0" hangingPunct="1">
                        <a:lnSpc>
                          <a:spcPct val="100000"/>
                        </a:lnSpc>
                        <a:spcBef>
                          <a:spcPts val="0"/>
                        </a:spcBef>
                        <a:spcAft>
                          <a:spcPts val="80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 two or more tenders score the same number of points and these tenders are also the highest ranked tenders, the tender with the highest preference points will be recommended for award.</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90170" marR="107950" lvl="0" indent="0" algn="just" defTabSz="914400" rtl="0" eaLnBrk="1" fontAlgn="auto" latinLnBrk="0" hangingPunct="1">
                        <a:lnSpc>
                          <a:spcPct val="100000"/>
                        </a:lnSpc>
                        <a:spcBef>
                          <a:spcPts val="0"/>
                        </a:spcBef>
                        <a:spcAft>
                          <a:spcPts val="80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 functionality is part of the evaluation process and two or more tenders score equal total points and equal preference points, the tender that scored the highest points for functionality will be recommended for award.</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90170" marR="107950" lvl="0" indent="0" algn="just" defTabSz="914400" rtl="0" eaLnBrk="1" fontAlgn="auto" latinLnBrk="0" hangingPunct="1">
                        <a:lnSpc>
                          <a:spcPct val="100000"/>
                        </a:lnSpc>
                        <a:spcBef>
                          <a:spcPts val="0"/>
                        </a:spcBef>
                        <a:spcAft>
                          <a:spcPts val="80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 two or more tenders score the same number of financial points and preference points and these tenders are also the highest ranked tenders, the tenderer to be recommended for award will be decided by the drawing of lots.</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1876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9406" y="2797688"/>
            <a:ext cx="6631619" cy="646331"/>
          </a:xfrm>
          <a:prstGeom prst="rect">
            <a:avLst/>
          </a:prstGeom>
          <a:noFill/>
        </p:spPr>
        <p:txBody>
          <a:bodyPr wrap="square" rtlCol="0">
            <a:spAutoFit/>
          </a:bodyPr>
          <a:lstStyle/>
          <a:p>
            <a:pPr algn="ctr"/>
            <a:r>
              <a:rPr lang="en-ZA" sz="3600" b="1" dirty="0">
                <a:solidFill>
                  <a:schemeClr val="tx2">
                    <a:lumMod val="50000"/>
                  </a:schemeClr>
                </a:solidFill>
              </a:rPr>
              <a:t>PART B: RETURNABLE SCHEDULES</a:t>
            </a:r>
          </a:p>
        </p:txBody>
      </p:sp>
    </p:spTree>
    <p:extLst>
      <p:ext uri="{BB962C8B-B14F-4D97-AF65-F5344CB8AC3E}">
        <p14:creationId xmlns:p14="http://schemas.microsoft.com/office/powerpoint/2010/main" val="117311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5343"/>
            <a:ext cx="9147706" cy="369332"/>
          </a:xfrm>
          <a:prstGeom prst="rect">
            <a:avLst/>
          </a:prstGeom>
          <a:solidFill>
            <a:schemeClr val="bg2">
              <a:lumMod val="65000"/>
            </a:schemeClr>
          </a:solidFill>
        </p:spPr>
        <p:txBody>
          <a:bodyPr wrap="square" rtlCol="0">
            <a:spAutoFit/>
          </a:bodyPr>
          <a:lstStyle/>
          <a:p>
            <a:pPr algn="ctr"/>
            <a:r>
              <a:rPr lang="en-ZA" sz="1800" b="1" dirty="0">
                <a:solidFill>
                  <a:schemeClr val="bg2"/>
                </a:solidFill>
              </a:rPr>
              <a:t>PART T2: RETURNABLE SCHEDULES</a:t>
            </a:r>
          </a:p>
        </p:txBody>
      </p:sp>
      <p:graphicFrame>
        <p:nvGraphicFramePr>
          <p:cNvPr id="3" name="Table 2">
            <a:extLst>
              <a:ext uri="{FF2B5EF4-FFF2-40B4-BE49-F238E27FC236}">
                <a16:creationId xmlns:a16="http://schemas.microsoft.com/office/drawing/2014/main" id="{048FD14C-8E73-9BFC-2609-1C763F2E516E}"/>
              </a:ext>
            </a:extLst>
          </p:cNvPr>
          <p:cNvGraphicFramePr>
            <a:graphicFrameLocks noGrp="1"/>
          </p:cNvGraphicFramePr>
          <p:nvPr>
            <p:extLst>
              <p:ext uri="{D42A27DB-BD31-4B8C-83A1-F6EECF244321}">
                <p14:modId xmlns:p14="http://schemas.microsoft.com/office/powerpoint/2010/main" val="3741226187"/>
              </p:ext>
            </p:extLst>
          </p:nvPr>
        </p:nvGraphicFramePr>
        <p:xfrm>
          <a:off x="1567543" y="1732820"/>
          <a:ext cx="4991877" cy="4403539"/>
        </p:xfrm>
        <a:graphic>
          <a:graphicData uri="http://schemas.openxmlformats.org/drawingml/2006/table">
            <a:tbl>
              <a:tblPr firstRow="1" firstCol="1" lastRow="1" lastCol="1" bandRow="1" bandCol="1">
                <a:tableStyleId>{5C22544A-7EE6-4342-B048-85BDC9FD1C3A}</a:tableStyleId>
              </a:tblPr>
              <a:tblGrid>
                <a:gridCol w="478766">
                  <a:extLst>
                    <a:ext uri="{9D8B030D-6E8A-4147-A177-3AD203B41FA5}">
                      <a16:colId xmlns:a16="http://schemas.microsoft.com/office/drawing/2014/main" val="2859359032"/>
                    </a:ext>
                  </a:extLst>
                </a:gridCol>
                <a:gridCol w="3476254">
                  <a:extLst>
                    <a:ext uri="{9D8B030D-6E8A-4147-A177-3AD203B41FA5}">
                      <a16:colId xmlns:a16="http://schemas.microsoft.com/office/drawing/2014/main" val="3395016907"/>
                    </a:ext>
                  </a:extLst>
                </a:gridCol>
                <a:gridCol w="1036857">
                  <a:extLst>
                    <a:ext uri="{9D8B030D-6E8A-4147-A177-3AD203B41FA5}">
                      <a16:colId xmlns:a16="http://schemas.microsoft.com/office/drawing/2014/main" val="230578510"/>
                    </a:ext>
                  </a:extLst>
                </a:gridCol>
              </a:tblGrid>
              <a:tr h="287875">
                <a:tc>
                  <a:txBody>
                    <a:bodyPr/>
                    <a:lstStyle/>
                    <a:p>
                      <a:pPr algn="ctr">
                        <a:lnSpc>
                          <a:spcPct val="107000"/>
                        </a:lnSpc>
                        <a:spcAft>
                          <a:spcPts val="800"/>
                        </a:spcAft>
                      </a:pPr>
                      <a:r>
                        <a:rPr lang="en-ZA" sz="500" cap="all">
                          <a:effectLst/>
                        </a:rPr>
                        <a:t>FORM</a:t>
                      </a:r>
                      <a:endParaRPr lang="en-ZA" sz="600">
                        <a:effectLst/>
                      </a:endParaRPr>
                    </a:p>
                    <a:p>
                      <a:pPr algn="ctr">
                        <a:lnSpc>
                          <a:spcPct val="107000"/>
                        </a:lnSpc>
                        <a:spcAft>
                          <a:spcPts val="800"/>
                        </a:spcAft>
                      </a:pPr>
                      <a:r>
                        <a:rPr lang="en-ZA" sz="500" cap="all">
                          <a:effectLst/>
                        </a:rPr>
                        <a:t>NO</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FORM DESCRIPTION</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INITIAL if cOM­PLETED</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1802984317"/>
                  </a:ext>
                </a:extLst>
              </a:tr>
              <a:tr h="126644">
                <a:tc>
                  <a:txBody>
                    <a:bodyPr/>
                    <a:lstStyle/>
                    <a:p>
                      <a:pPr>
                        <a:lnSpc>
                          <a:spcPct val="107000"/>
                        </a:lnSpc>
                        <a:spcAft>
                          <a:spcPts val="800"/>
                        </a:spcAft>
                      </a:pPr>
                      <a:r>
                        <a:rPr lang="en-ZA" sz="500" cap="all">
                          <a:effectLst/>
                        </a:rPr>
                        <a:t>A1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certificate OF TENDERER’S BRIEFING </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3555852708"/>
                  </a:ext>
                </a:extLst>
              </a:tr>
              <a:tr h="126989">
                <a:tc>
                  <a:txBody>
                    <a:bodyPr/>
                    <a:lstStyle/>
                    <a:p>
                      <a:pPr>
                        <a:lnSpc>
                          <a:spcPct val="107000"/>
                        </a:lnSpc>
                        <a:spcAft>
                          <a:spcPts val="800"/>
                        </a:spcAft>
                      </a:pPr>
                      <a:r>
                        <a:rPr lang="en-ZA" sz="500" cap="all">
                          <a:effectLst/>
                        </a:rPr>
                        <a:t>A2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CERTIFICATE OF INTENTION TO SUBMIT A TENDER</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1082276576"/>
                  </a:ext>
                </a:extLst>
              </a:tr>
              <a:tr h="126989">
                <a:tc>
                  <a:txBody>
                    <a:bodyPr/>
                    <a:lstStyle/>
                    <a:p>
                      <a:pPr>
                        <a:lnSpc>
                          <a:spcPct val="107000"/>
                        </a:lnSpc>
                        <a:spcAft>
                          <a:spcPts val="800"/>
                        </a:spcAft>
                      </a:pPr>
                      <a:r>
                        <a:rPr lang="en-ZA" sz="500" cap="all">
                          <a:effectLst/>
                        </a:rPr>
                        <a:t>a3</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certificate of authority for signatory</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4169918393"/>
                  </a:ext>
                </a:extLst>
              </a:tr>
              <a:tr h="153281">
                <a:tc>
                  <a:txBody>
                    <a:bodyPr/>
                    <a:lstStyle/>
                    <a:p>
                      <a:pPr>
                        <a:lnSpc>
                          <a:spcPct val="107000"/>
                        </a:lnSpc>
                        <a:spcAft>
                          <a:spcPts val="800"/>
                        </a:spcAft>
                      </a:pPr>
                      <a:r>
                        <a:rPr lang="en-ZA" sz="500" cap="all">
                          <a:effectLst/>
                        </a:rPr>
                        <a:t>A4</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declaration of tenderer’s current status of any debt outstanding to sanral</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586792323"/>
                  </a:ext>
                </a:extLst>
              </a:tr>
              <a:tr h="126989">
                <a:tc>
                  <a:txBody>
                    <a:bodyPr/>
                    <a:lstStyle/>
                    <a:p>
                      <a:pPr>
                        <a:lnSpc>
                          <a:spcPct val="107000"/>
                        </a:lnSpc>
                        <a:spcAft>
                          <a:spcPts val="800"/>
                        </a:spcAft>
                      </a:pPr>
                      <a:r>
                        <a:rPr lang="en-ZA" sz="500" cap="all">
                          <a:effectLst/>
                        </a:rPr>
                        <a:t>A5</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CERTIFICATE OF SINGLE TENDER SUBMISSION</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184320312"/>
                  </a:ext>
                </a:extLst>
              </a:tr>
              <a:tr h="126989">
                <a:tc>
                  <a:txBody>
                    <a:bodyPr/>
                    <a:lstStyle/>
                    <a:p>
                      <a:pPr>
                        <a:lnSpc>
                          <a:spcPct val="107000"/>
                        </a:lnSpc>
                        <a:spcAft>
                          <a:spcPts val="800"/>
                        </a:spcAft>
                      </a:pPr>
                      <a:r>
                        <a:rPr lang="en-ZA" sz="500" cap="all">
                          <a:effectLst/>
                        </a:rPr>
                        <a:t>A6</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CERTIFICATE OF FRONTING PRACTICES</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973020018"/>
                  </a:ext>
                </a:extLst>
              </a:tr>
              <a:tr h="153281">
                <a:tc>
                  <a:txBody>
                    <a:bodyPr/>
                    <a:lstStyle/>
                    <a:p>
                      <a:pPr>
                        <a:lnSpc>
                          <a:spcPct val="107000"/>
                        </a:lnSpc>
                        <a:spcAft>
                          <a:spcPts val="800"/>
                        </a:spcAft>
                      </a:pPr>
                      <a:r>
                        <a:rPr lang="en-ZA" sz="500" cap="all">
                          <a:effectLst/>
                        </a:rPr>
                        <a:t>A7</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DECLARATION – MANAGEMENT OF PROMINENT INFLUENTIAL PERSONS</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575663950"/>
                  </a:ext>
                </a:extLst>
              </a:tr>
              <a:tr h="153281">
                <a:tc>
                  <a:txBody>
                    <a:bodyPr/>
                    <a:lstStyle/>
                    <a:p>
                      <a:pPr>
                        <a:lnSpc>
                          <a:spcPct val="107000"/>
                        </a:lnSpc>
                        <a:spcAft>
                          <a:spcPts val="800"/>
                        </a:spcAft>
                      </a:pPr>
                      <a:r>
                        <a:rPr lang="en-ZA" sz="500" cap="all">
                          <a:effectLst/>
                        </a:rPr>
                        <a:t>A8</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CERTIFICATE OF PERMISSION TO CONDUCT DUE DILIGENCE INVESTIGATION</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4263129170"/>
                  </a:ext>
                </a:extLst>
              </a:tr>
              <a:tr h="126989">
                <a:tc>
                  <a:txBody>
                    <a:bodyPr/>
                    <a:lstStyle/>
                    <a:p>
                      <a:pPr>
                        <a:lnSpc>
                          <a:spcPct val="107000"/>
                        </a:lnSpc>
                        <a:spcAft>
                          <a:spcPts val="800"/>
                        </a:spcAft>
                      </a:pPr>
                      <a:r>
                        <a:rPr lang="en-ZA" sz="500" cap="all">
                          <a:effectLst/>
                        </a:rPr>
                        <a:t>a9</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BIDDER’S DISCLOSURE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1062556759"/>
                  </a:ext>
                </a:extLst>
              </a:tr>
              <a:tr h="153281">
                <a:tc>
                  <a:txBody>
                    <a:bodyPr/>
                    <a:lstStyle/>
                    <a:p>
                      <a:pPr>
                        <a:lnSpc>
                          <a:spcPct val="107000"/>
                        </a:lnSpc>
                        <a:spcAft>
                          <a:spcPts val="800"/>
                        </a:spcAft>
                      </a:pPr>
                      <a:r>
                        <a:rPr lang="en-ZA" sz="500" cap="all">
                          <a:effectLst/>
                        </a:rPr>
                        <a:t>A10</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registration on national treAsury central supplier database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91689150"/>
                  </a:ext>
                </a:extLst>
              </a:tr>
              <a:tr h="153281">
                <a:tc>
                  <a:txBody>
                    <a:bodyPr/>
                    <a:lstStyle/>
                    <a:p>
                      <a:pPr>
                        <a:lnSpc>
                          <a:spcPct val="107000"/>
                        </a:lnSpc>
                        <a:spcAft>
                          <a:spcPts val="800"/>
                        </a:spcAft>
                      </a:pPr>
                      <a:r>
                        <a:rPr lang="en-ZA" sz="500" cap="all">
                          <a:effectLst/>
                        </a:rPr>
                        <a:t>a11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SCHEDULE OF DEVIATIONS OR QUALIFICATIONS BY TENDERER</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3794009041"/>
                  </a:ext>
                </a:extLst>
              </a:tr>
              <a:tr h="126644">
                <a:tc>
                  <a:txBody>
                    <a:bodyPr/>
                    <a:lstStyle/>
                    <a:p>
                      <a:pPr>
                        <a:lnSpc>
                          <a:spcPct val="107000"/>
                        </a:lnSpc>
                        <a:spcAft>
                          <a:spcPts val="800"/>
                        </a:spcAft>
                      </a:pPr>
                      <a:r>
                        <a:rPr lang="en-ZA" sz="500" cap="all">
                          <a:effectLst/>
                        </a:rPr>
                        <a:t>a12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SCHEDULE OF ADDENDA TO TENDER DOCUMENTS</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83374301"/>
                  </a:ext>
                </a:extLst>
              </a:tr>
              <a:tr h="126989">
                <a:tc>
                  <a:txBody>
                    <a:bodyPr/>
                    <a:lstStyle/>
                    <a:p>
                      <a:pPr>
                        <a:lnSpc>
                          <a:spcPct val="107000"/>
                        </a:lnSpc>
                        <a:spcAft>
                          <a:spcPts val="800"/>
                        </a:spcAft>
                      </a:pPr>
                      <a:r>
                        <a:rPr lang="en-ZA" sz="500" cap="all">
                          <a:effectLst/>
                        </a:rPr>
                        <a:t>A13</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CERTIFICATES OF TAX COMPLIANCE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3691623966"/>
                  </a:ext>
                </a:extLst>
              </a:tr>
              <a:tr h="126989">
                <a:tc>
                  <a:txBody>
                    <a:bodyPr/>
                    <a:lstStyle/>
                    <a:p>
                      <a:pPr>
                        <a:lnSpc>
                          <a:spcPct val="107000"/>
                        </a:lnSpc>
                        <a:spcAft>
                          <a:spcPts val="800"/>
                        </a:spcAft>
                      </a:pPr>
                      <a:r>
                        <a:rPr lang="en-ZA" sz="500" cap="all">
                          <a:effectLst/>
                        </a:rPr>
                        <a:t>A14</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tenderer’s B-Bbee VERIFICATION CERTIFICATE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 </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3644142692"/>
                  </a:ext>
                </a:extLst>
              </a:tr>
              <a:tr h="126989">
                <a:tc>
                  <a:txBody>
                    <a:bodyPr/>
                    <a:lstStyle/>
                    <a:p>
                      <a:pPr>
                        <a:lnSpc>
                          <a:spcPct val="107000"/>
                        </a:lnSpc>
                        <a:spcAft>
                          <a:spcPts val="800"/>
                        </a:spcAft>
                      </a:pPr>
                      <a:r>
                        <a:rPr lang="en-ZA" sz="500" cap="all">
                          <a:effectLst/>
                        </a:rPr>
                        <a:t>A15</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DECLARATION OF TENDERER’S LITIGATION HISTORY</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36537467"/>
                  </a:ext>
                </a:extLst>
              </a:tr>
              <a:tr h="126989">
                <a:tc>
                  <a:txBody>
                    <a:bodyPr/>
                    <a:lstStyle/>
                    <a:p>
                      <a:pPr>
                        <a:lnSpc>
                          <a:spcPct val="107000"/>
                        </a:lnSpc>
                        <a:spcAft>
                          <a:spcPts val="800"/>
                        </a:spcAft>
                      </a:pPr>
                      <a:r>
                        <a:rPr lang="en-ZA" sz="500" cap="all">
                          <a:effectLst/>
                        </a:rPr>
                        <a:t>A16</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joint venture agreement (IF APPLICABLE)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*1&amp;*2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2083762921"/>
                  </a:ext>
                </a:extLst>
              </a:tr>
              <a:tr h="153281">
                <a:tc>
                  <a:txBody>
                    <a:bodyPr/>
                    <a:lstStyle/>
                    <a:p>
                      <a:pPr>
                        <a:lnSpc>
                          <a:spcPct val="107000"/>
                        </a:lnSpc>
                        <a:spcAft>
                          <a:spcPts val="800"/>
                        </a:spcAft>
                      </a:pPr>
                      <a:r>
                        <a:rPr lang="en-ZA" sz="500" cap="all">
                          <a:effectLst/>
                        </a:rPr>
                        <a:t>A17</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INVITATION TO BID AND TERMS AND CONDITIONS FOR BIDDING</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2312370020"/>
                  </a:ext>
                </a:extLst>
              </a:tr>
              <a:tr h="312344">
                <a:tc>
                  <a:txBody>
                    <a:bodyPr/>
                    <a:lstStyle/>
                    <a:p>
                      <a:pPr>
                        <a:lnSpc>
                          <a:spcPct val="107000"/>
                        </a:lnSpc>
                        <a:spcAft>
                          <a:spcPts val="800"/>
                        </a:spcAft>
                      </a:pPr>
                      <a:r>
                        <a:rPr lang="en-ZA" sz="500" cap="all">
                          <a:effectLst/>
                        </a:rPr>
                        <a:t>A18</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DECLARATION CERTIFICATE FOR LOCAL PRODUCTION AND CONTENT FOR DESIGNATED SECTORS (Incorporating SBD6.2) -Not APPLICABLE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tc>
                <a:extLst>
                  <a:ext uri="{0D108BD9-81ED-4DB2-BD59-A6C34878D82A}">
                    <a16:rowId xmlns:a16="http://schemas.microsoft.com/office/drawing/2014/main" val="1064204140"/>
                  </a:ext>
                </a:extLst>
              </a:tr>
              <a:tr h="153281">
                <a:tc>
                  <a:txBody>
                    <a:bodyPr/>
                    <a:lstStyle/>
                    <a:p>
                      <a:pPr>
                        <a:lnSpc>
                          <a:spcPct val="107000"/>
                        </a:lnSpc>
                        <a:spcAft>
                          <a:spcPts val="800"/>
                        </a:spcAft>
                      </a:pPr>
                      <a:r>
                        <a:rPr lang="en-ZA" sz="500">
                          <a:effectLst/>
                        </a:rPr>
                        <a:t>A19</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LOCAL CONTENT DECLARATION: SUMMARY SCHEDULE (ANNEXURE C) -NOT APPLICABLE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tc>
                <a:extLst>
                  <a:ext uri="{0D108BD9-81ED-4DB2-BD59-A6C34878D82A}">
                    <a16:rowId xmlns:a16="http://schemas.microsoft.com/office/drawing/2014/main" val="3464542906"/>
                  </a:ext>
                </a:extLst>
              </a:tr>
              <a:tr h="153281">
                <a:tc>
                  <a:txBody>
                    <a:bodyPr/>
                    <a:lstStyle/>
                    <a:p>
                      <a:pPr>
                        <a:lnSpc>
                          <a:spcPct val="107000"/>
                        </a:lnSpc>
                        <a:spcAft>
                          <a:spcPts val="800"/>
                        </a:spcAft>
                      </a:pPr>
                      <a:r>
                        <a:rPr lang="en-ZA" sz="500" cap="all">
                          <a:effectLst/>
                        </a:rPr>
                        <a:t>A20</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DECLARATION OF TENDERER’S PAST SUPPLY CHAIN MANAGEMENT PRACTICES</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tc>
                <a:extLst>
                  <a:ext uri="{0D108BD9-81ED-4DB2-BD59-A6C34878D82A}">
                    <a16:rowId xmlns:a16="http://schemas.microsoft.com/office/drawing/2014/main" val="537076775"/>
                  </a:ext>
                </a:extLst>
              </a:tr>
              <a:tr h="126989">
                <a:tc>
                  <a:txBody>
                    <a:bodyPr/>
                    <a:lstStyle/>
                    <a:p>
                      <a:pPr>
                        <a:lnSpc>
                          <a:spcPct val="107000"/>
                        </a:lnSpc>
                        <a:spcAft>
                          <a:spcPts val="800"/>
                        </a:spcAft>
                      </a:pPr>
                      <a:r>
                        <a:rPr lang="en-ZA" sz="500" cap="all">
                          <a:effectLst/>
                        </a:rPr>
                        <a:t>B1.1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TENDERER’S EXPERIENCE: REFERENCE LETTERS</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3573795892"/>
                  </a:ext>
                </a:extLst>
              </a:tr>
              <a:tr h="153281">
                <a:tc>
                  <a:txBody>
                    <a:bodyPr/>
                    <a:lstStyle/>
                    <a:p>
                      <a:pPr>
                        <a:lnSpc>
                          <a:spcPct val="107000"/>
                        </a:lnSpc>
                        <a:spcAft>
                          <a:spcPts val="800"/>
                        </a:spcAft>
                      </a:pPr>
                      <a:r>
                        <a:rPr lang="en-ZA" sz="500" cap="all">
                          <a:effectLst/>
                        </a:rPr>
                        <a:t>B1.2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TENDERER’S PREVIOUS EXPERIENCE: SUBSCRIPTION OF CANDIDATES</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988302145"/>
                  </a:ext>
                </a:extLst>
              </a:tr>
              <a:tr h="126989">
                <a:tc>
                  <a:txBody>
                    <a:bodyPr/>
                    <a:lstStyle/>
                    <a:p>
                      <a:pPr>
                        <a:lnSpc>
                          <a:spcPct val="107000"/>
                        </a:lnSpc>
                        <a:spcAft>
                          <a:spcPts val="800"/>
                        </a:spcAft>
                      </a:pPr>
                      <a:r>
                        <a:rPr lang="en-ZA" sz="500" cap="all">
                          <a:effectLst/>
                        </a:rPr>
                        <a:t>B1.3</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TENDERER’S REPORTS</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tc>
                <a:tc>
                  <a:txBody>
                    <a:bodyPr/>
                    <a:lstStyle/>
                    <a:p>
                      <a:pPr algn="ctr">
                        <a:lnSpc>
                          <a:spcPct val="107000"/>
                        </a:lnSpc>
                        <a:spcAft>
                          <a:spcPts val="800"/>
                        </a:spcAft>
                      </a:pPr>
                      <a:r>
                        <a:rPr lang="en-ZA" sz="500" cap="all">
                          <a:effectLst/>
                        </a:rPr>
                        <a:t>*1</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3487883958"/>
                  </a:ext>
                </a:extLst>
              </a:tr>
              <a:tr h="232813">
                <a:tc>
                  <a:txBody>
                    <a:bodyPr/>
                    <a:lstStyle/>
                    <a:p>
                      <a:pPr>
                        <a:lnSpc>
                          <a:spcPct val="107000"/>
                        </a:lnSpc>
                        <a:spcAft>
                          <a:spcPts val="800"/>
                        </a:spcAft>
                      </a:pPr>
                      <a:r>
                        <a:rPr lang="en-ZA" sz="500" cap="all">
                          <a:effectLst/>
                        </a:rPr>
                        <a:t>c1.1.1/SBD7</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FORM OF OFFER</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2942263184"/>
                  </a:ext>
                </a:extLst>
              </a:tr>
              <a:tr h="153281">
                <a:tc>
                  <a:txBody>
                    <a:bodyPr/>
                    <a:lstStyle/>
                    <a:p>
                      <a:pPr>
                        <a:lnSpc>
                          <a:spcPct val="107000"/>
                        </a:lnSpc>
                        <a:spcAft>
                          <a:spcPts val="800"/>
                        </a:spcAft>
                      </a:pPr>
                      <a:r>
                        <a:rPr lang="en-ZA" sz="500" cap="all">
                          <a:effectLst/>
                        </a:rPr>
                        <a:t>C1.2.3</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CONTRACT DATA – INFORMATION PROVIDED BY THE TENDERER</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1778176084"/>
                  </a:ext>
                </a:extLst>
              </a:tr>
              <a:tr h="208344">
                <a:tc>
                  <a:txBody>
                    <a:bodyPr/>
                    <a:lstStyle/>
                    <a:p>
                      <a:pPr>
                        <a:lnSpc>
                          <a:spcPct val="107000"/>
                        </a:lnSpc>
                        <a:spcAft>
                          <a:spcPts val="800"/>
                        </a:spcAft>
                      </a:pPr>
                      <a:r>
                        <a:rPr lang="en-ZA" sz="500" cap="all">
                          <a:effectLst/>
                        </a:rPr>
                        <a:t>C2.2/</a:t>
                      </a:r>
                      <a:endParaRPr lang="en-ZA" sz="600">
                        <a:effectLst/>
                      </a:endParaRPr>
                    </a:p>
                    <a:p>
                      <a:pPr>
                        <a:lnSpc>
                          <a:spcPct val="107000"/>
                        </a:lnSpc>
                        <a:spcAft>
                          <a:spcPts val="800"/>
                        </a:spcAft>
                      </a:pPr>
                      <a:r>
                        <a:rPr lang="en-ZA" sz="500" cap="all">
                          <a:effectLst/>
                        </a:rPr>
                        <a:t>SBD3</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PRICING SCHEDULE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a:effectLst/>
                        </a:rPr>
                        <a:t>*1 &amp; *2</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1356673179"/>
                  </a:ext>
                </a:extLst>
              </a:tr>
              <a:tr h="126989">
                <a:tc>
                  <a:txBody>
                    <a:bodyPr/>
                    <a:lstStyle/>
                    <a:p>
                      <a:pPr>
                        <a:lnSpc>
                          <a:spcPct val="107000"/>
                        </a:lnSpc>
                        <a:spcAft>
                          <a:spcPts val="800"/>
                        </a:spcAft>
                      </a:pPr>
                      <a:r>
                        <a:rPr lang="en-ZA" sz="500" cap="all">
                          <a:effectLst/>
                        </a:rPr>
                        <a:t>c2.3</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nSpc>
                          <a:spcPct val="107000"/>
                        </a:lnSpc>
                        <a:spcAft>
                          <a:spcPts val="800"/>
                        </a:spcAft>
                      </a:pPr>
                      <a:r>
                        <a:rPr lang="en-ZA" sz="500" cap="all">
                          <a:effectLst/>
                        </a:rPr>
                        <a:t>SUMMARY OF PRICING SCHEDULE</a:t>
                      </a:r>
                      <a:endParaRPr lang="en-ZA" sz="60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tc>
                  <a:txBody>
                    <a:bodyPr/>
                    <a:lstStyle/>
                    <a:p>
                      <a:pPr algn="ctr">
                        <a:lnSpc>
                          <a:spcPct val="107000"/>
                        </a:lnSpc>
                        <a:spcAft>
                          <a:spcPts val="800"/>
                        </a:spcAft>
                      </a:pPr>
                      <a:r>
                        <a:rPr lang="en-ZA" sz="500" cap="all" dirty="0">
                          <a:effectLst/>
                        </a:rPr>
                        <a:t>*1 &amp; *2</a:t>
                      </a:r>
                      <a:endParaRPr lang="en-ZA" sz="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9252" marR="29252" marT="0" marB="0" anchor="ctr"/>
                </a:tc>
                <a:extLst>
                  <a:ext uri="{0D108BD9-81ED-4DB2-BD59-A6C34878D82A}">
                    <a16:rowId xmlns:a16="http://schemas.microsoft.com/office/drawing/2014/main" val="3029774174"/>
                  </a:ext>
                </a:extLst>
              </a:tr>
            </a:tbl>
          </a:graphicData>
        </a:graphic>
      </p:graphicFrame>
    </p:spTree>
    <p:extLst>
      <p:ext uri="{BB962C8B-B14F-4D97-AF65-F5344CB8AC3E}">
        <p14:creationId xmlns:p14="http://schemas.microsoft.com/office/powerpoint/2010/main" val="181828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65AA1B-C153-462A-8AD6-21EE23DEC860}"/>
              </a:ext>
            </a:extLst>
          </p:cNvPr>
          <p:cNvSpPr txBox="1"/>
          <p:nvPr/>
        </p:nvSpPr>
        <p:spPr>
          <a:xfrm>
            <a:off x="1349406" y="2797688"/>
            <a:ext cx="6631619" cy="646331"/>
          </a:xfrm>
          <a:prstGeom prst="rect">
            <a:avLst/>
          </a:prstGeom>
          <a:noFill/>
        </p:spPr>
        <p:txBody>
          <a:bodyPr wrap="square" rtlCol="0">
            <a:spAutoFit/>
          </a:bodyPr>
          <a:lstStyle/>
          <a:p>
            <a:pPr algn="ctr"/>
            <a:r>
              <a:rPr lang="en-ZA" sz="3600" b="1" dirty="0">
                <a:solidFill>
                  <a:schemeClr val="tx2">
                    <a:lumMod val="50000"/>
                  </a:schemeClr>
                </a:solidFill>
              </a:rPr>
              <a:t>PART F: SCOPE OF WORKS</a:t>
            </a:r>
          </a:p>
        </p:txBody>
      </p:sp>
    </p:spTree>
    <p:extLst>
      <p:ext uri="{BB962C8B-B14F-4D97-AF65-F5344CB8AC3E}">
        <p14:creationId xmlns:p14="http://schemas.microsoft.com/office/powerpoint/2010/main" val="311913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B78CA-A417-456C-BAD3-3EF076D9BDF9}"/>
              </a:ext>
            </a:extLst>
          </p:cNvPr>
          <p:cNvSpPr txBox="1"/>
          <p:nvPr/>
        </p:nvSpPr>
        <p:spPr>
          <a:xfrm>
            <a:off x="-34543" y="927634"/>
            <a:ext cx="9147706" cy="369332"/>
          </a:xfrm>
          <a:prstGeom prst="rect">
            <a:avLst/>
          </a:prstGeom>
          <a:solidFill>
            <a:schemeClr val="bg2">
              <a:lumMod val="65000"/>
            </a:schemeClr>
          </a:solidFill>
        </p:spPr>
        <p:txBody>
          <a:bodyPr wrap="square" rtlCol="0">
            <a:spAutoFit/>
          </a:bodyPr>
          <a:lstStyle/>
          <a:p>
            <a:pPr algn="ctr"/>
            <a:r>
              <a:rPr lang="en-ZA" sz="1800" b="1" dirty="0">
                <a:effectLst/>
                <a:latin typeface="Arial" panose="020B0604020202020204" pitchFamily="34" charset="0"/>
                <a:ea typeface="Times New Roman" panose="02020603050405020304" pitchFamily="18" charset="0"/>
              </a:rPr>
              <a:t>C3	SCOPE OF SERVICES </a:t>
            </a:r>
            <a:endParaRPr lang="en-ZA" b="1" dirty="0">
              <a:solidFill>
                <a:schemeClr val="bg2"/>
              </a:solidFill>
            </a:endParaRPr>
          </a:p>
        </p:txBody>
      </p:sp>
      <p:pic>
        <p:nvPicPr>
          <p:cNvPr id="4" name="Picture 3">
            <a:extLst>
              <a:ext uri="{FF2B5EF4-FFF2-40B4-BE49-F238E27FC236}">
                <a16:creationId xmlns:a16="http://schemas.microsoft.com/office/drawing/2014/main" id="{6F850F8D-6624-D82D-51CF-76E3FB015DE5}"/>
              </a:ext>
            </a:extLst>
          </p:cNvPr>
          <p:cNvPicPr>
            <a:picLocks noChangeAspect="1"/>
          </p:cNvPicPr>
          <p:nvPr/>
        </p:nvPicPr>
        <p:blipFill>
          <a:blip r:embed="rId3"/>
          <a:stretch>
            <a:fillRect/>
          </a:stretch>
        </p:blipFill>
        <p:spPr>
          <a:xfrm>
            <a:off x="2062724" y="1595534"/>
            <a:ext cx="5018552" cy="5262465"/>
          </a:xfrm>
          <a:prstGeom prst="rect">
            <a:avLst/>
          </a:prstGeom>
        </p:spPr>
      </p:pic>
    </p:spTree>
    <p:extLst>
      <p:ext uri="{BB962C8B-B14F-4D97-AF65-F5344CB8AC3E}">
        <p14:creationId xmlns:p14="http://schemas.microsoft.com/office/powerpoint/2010/main" val="293331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352D55-FC69-A511-7C71-CB237ADBA9D2}"/>
              </a:ext>
            </a:extLst>
          </p:cNvPr>
          <p:cNvSpPr txBox="1"/>
          <p:nvPr/>
        </p:nvSpPr>
        <p:spPr>
          <a:xfrm>
            <a:off x="-1" y="927634"/>
            <a:ext cx="9113163" cy="369332"/>
          </a:xfrm>
          <a:prstGeom prst="rect">
            <a:avLst/>
          </a:prstGeom>
          <a:solidFill>
            <a:schemeClr val="bg2">
              <a:lumMod val="65000"/>
            </a:schemeClr>
          </a:solidFill>
        </p:spPr>
        <p:txBody>
          <a:bodyPr wrap="square" rtlCol="0">
            <a:spAutoFit/>
          </a:bodyPr>
          <a:lstStyle/>
          <a:p>
            <a:pPr algn="ctr"/>
            <a:r>
              <a:rPr lang="en-ZA" sz="1800" b="1" dirty="0">
                <a:effectLst/>
                <a:latin typeface="Arial" panose="020B0604020202020204" pitchFamily="34" charset="0"/>
                <a:ea typeface="Times New Roman" panose="02020603050405020304" pitchFamily="18" charset="0"/>
              </a:rPr>
              <a:t>C3	SCOPE OF SERVICES </a:t>
            </a:r>
            <a:endParaRPr lang="en-ZA" b="1" dirty="0">
              <a:solidFill>
                <a:schemeClr val="bg2"/>
              </a:solidFill>
            </a:endParaRPr>
          </a:p>
        </p:txBody>
      </p:sp>
      <p:pic>
        <p:nvPicPr>
          <p:cNvPr id="3" name="Picture 2">
            <a:extLst>
              <a:ext uri="{FF2B5EF4-FFF2-40B4-BE49-F238E27FC236}">
                <a16:creationId xmlns:a16="http://schemas.microsoft.com/office/drawing/2014/main" id="{C3FD54E3-9E3F-67C9-13B3-B2D987313778}"/>
              </a:ext>
            </a:extLst>
          </p:cNvPr>
          <p:cNvPicPr>
            <a:picLocks noChangeAspect="1"/>
          </p:cNvPicPr>
          <p:nvPr/>
        </p:nvPicPr>
        <p:blipFill>
          <a:blip r:embed="rId2"/>
          <a:stretch>
            <a:fillRect/>
          </a:stretch>
        </p:blipFill>
        <p:spPr>
          <a:xfrm>
            <a:off x="1052322" y="2013204"/>
            <a:ext cx="7039356" cy="2831592"/>
          </a:xfrm>
          <a:prstGeom prst="rect">
            <a:avLst/>
          </a:prstGeom>
        </p:spPr>
      </p:pic>
    </p:spTree>
    <p:extLst>
      <p:ext uri="{BB962C8B-B14F-4D97-AF65-F5344CB8AC3E}">
        <p14:creationId xmlns:p14="http://schemas.microsoft.com/office/powerpoint/2010/main" val="3073106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785792"/>
            <a:ext cx="9458035" cy="1661993"/>
          </a:xfrm>
          <a:prstGeom prst="rect">
            <a:avLst/>
          </a:prstGeom>
          <a:noFill/>
        </p:spPr>
        <p:txBody>
          <a:bodyPr wrap="square" rtlCol="0">
            <a:spAutoFit/>
          </a:bodyPr>
          <a:lstStyle/>
          <a:p>
            <a:pPr algn="ctr"/>
            <a:r>
              <a:rPr lang="en-ZA" sz="6600" b="1" dirty="0">
                <a:solidFill>
                  <a:schemeClr val="tx2">
                    <a:lumMod val="50000"/>
                  </a:schemeClr>
                </a:solidFill>
              </a:rPr>
              <a:t>THANK YOU</a:t>
            </a:r>
          </a:p>
          <a:p>
            <a:pPr algn="ctr"/>
            <a:endParaRPr lang="en-ZA" sz="3600" b="1" dirty="0">
              <a:solidFill>
                <a:schemeClr val="tx2">
                  <a:lumMod val="50000"/>
                </a:schemeClr>
              </a:solidFill>
            </a:endParaRPr>
          </a:p>
        </p:txBody>
      </p:sp>
    </p:spTree>
    <p:extLst>
      <p:ext uri="{BB962C8B-B14F-4D97-AF65-F5344CB8AC3E}">
        <p14:creationId xmlns:p14="http://schemas.microsoft.com/office/powerpoint/2010/main" val="46285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361218" cy="830997"/>
          </a:xfrm>
          <a:prstGeom prst="rect">
            <a:avLst/>
          </a:prstGeom>
          <a:noFill/>
        </p:spPr>
        <p:txBody>
          <a:bodyPr wrap="square" rtlCol="0">
            <a:spAutoFit/>
          </a:bodyPr>
          <a:lstStyle/>
          <a:p>
            <a:pPr algn="just"/>
            <a:r>
              <a:rPr lang="en-ZA" sz="2400" dirty="0"/>
              <a:t>PLEASE NOTE:</a:t>
            </a:r>
          </a:p>
          <a:p>
            <a:pPr algn="just"/>
            <a:r>
              <a:rPr lang="en-US" sz="2400" dirty="0"/>
              <a:t>Form A2: CERTIFICATE OF INTENTION TO SUBMIT A TENDER</a:t>
            </a:r>
            <a:endParaRPr lang="en-ZA" sz="2400" cap="all" dirty="0"/>
          </a:p>
        </p:txBody>
      </p:sp>
      <p:graphicFrame>
        <p:nvGraphicFramePr>
          <p:cNvPr id="3" name="Table 2">
            <a:extLst>
              <a:ext uri="{FF2B5EF4-FFF2-40B4-BE49-F238E27FC236}">
                <a16:creationId xmlns:a16="http://schemas.microsoft.com/office/drawing/2014/main" id="{E49AF3BF-620F-4B88-92D7-20217237E796}"/>
              </a:ext>
            </a:extLst>
          </p:cNvPr>
          <p:cNvGraphicFramePr>
            <a:graphicFrameLocks noGrp="1"/>
          </p:cNvGraphicFramePr>
          <p:nvPr>
            <p:extLst>
              <p:ext uri="{D42A27DB-BD31-4B8C-83A1-F6EECF244321}">
                <p14:modId xmlns:p14="http://schemas.microsoft.com/office/powerpoint/2010/main" val="3683324908"/>
              </p:ext>
            </p:extLst>
          </p:nvPr>
        </p:nvGraphicFramePr>
        <p:xfrm>
          <a:off x="477982" y="1847273"/>
          <a:ext cx="8476488" cy="4596071"/>
        </p:xfrm>
        <a:graphic>
          <a:graphicData uri="http://schemas.openxmlformats.org/drawingml/2006/table">
            <a:tbl>
              <a:tblPr firstRow="1" bandRow="1">
                <a:tableStyleId>{5C22544A-7EE6-4342-B048-85BDC9FD1C3A}</a:tableStyleId>
              </a:tblPr>
              <a:tblGrid>
                <a:gridCol w="1053913">
                  <a:extLst>
                    <a:ext uri="{9D8B030D-6E8A-4147-A177-3AD203B41FA5}">
                      <a16:colId xmlns:a16="http://schemas.microsoft.com/office/drawing/2014/main" val="1170292261"/>
                    </a:ext>
                  </a:extLst>
                </a:gridCol>
                <a:gridCol w="7422575">
                  <a:extLst>
                    <a:ext uri="{9D8B030D-6E8A-4147-A177-3AD203B41FA5}">
                      <a16:colId xmlns:a16="http://schemas.microsoft.com/office/drawing/2014/main" val="2857220358"/>
                    </a:ext>
                  </a:extLst>
                </a:gridCol>
              </a:tblGrid>
              <a:tr h="4596071">
                <a:tc>
                  <a:txBody>
                    <a:bodyPr/>
                    <a:lstStyle/>
                    <a:p>
                      <a:endParaRPr lang="en-ZA"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kern="1200" dirty="0">
                          <a:solidFill>
                            <a:schemeClr val="dk1"/>
                          </a:solidFill>
                          <a:effectLst/>
                          <a:latin typeface="+mn-lt"/>
                          <a:ea typeface="+mn-ea"/>
                          <a:cs typeface="+mn-cs"/>
                        </a:rPr>
                        <a:t>FORM A2: CERTIFICATE OF INTENTION TO SUBMIT A TENDER</a:t>
                      </a:r>
                    </a:p>
                    <a:p>
                      <a:endParaRPr lang="en-US" sz="1100" b="1" kern="1200" dirty="0">
                        <a:solidFill>
                          <a:schemeClr val="dk1"/>
                        </a:solidFill>
                        <a:effectLst/>
                        <a:latin typeface="+mn-lt"/>
                        <a:ea typeface="+mn-ea"/>
                        <a:cs typeface="+mn-cs"/>
                      </a:endParaRPr>
                    </a:p>
                    <a:p>
                      <a:endParaRPr lang="en-US" sz="14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772789"/>
                  </a:ext>
                </a:extLst>
              </a:tr>
            </a:tbl>
          </a:graphicData>
        </a:graphic>
      </p:graphicFrame>
      <p:pic>
        <p:nvPicPr>
          <p:cNvPr id="5" name="Picture 4">
            <a:extLst>
              <a:ext uri="{FF2B5EF4-FFF2-40B4-BE49-F238E27FC236}">
                <a16:creationId xmlns:a16="http://schemas.microsoft.com/office/drawing/2014/main" id="{2E860BBF-7931-ABD8-C50F-120309771830}"/>
              </a:ext>
            </a:extLst>
          </p:cNvPr>
          <p:cNvPicPr>
            <a:picLocks noChangeAspect="1"/>
          </p:cNvPicPr>
          <p:nvPr/>
        </p:nvPicPr>
        <p:blipFill>
          <a:blip r:embed="rId3"/>
          <a:stretch>
            <a:fillRect/>
          </a:stretch>
        </p:blipFill>
        <p:spPr>
          <a:xfrm>
            <a:off x="2113612" y="2308484"/>
            <a:ext cx="5978065" cy="2976747"/>
          </a:xfrm>
          <a:prstGeom prst="rect">
            <a:avLst/>
          </a:prstGeom>
        </p:spPr>
      </p:pic>
    </p:spTree>
    <p:extLst>
      <p:ext uri="{BB962C8B-B14F-4D97-AF65-F5344CB8AC3E}">
        <p14:creationId xmlns:p14="http://schemas.microsoft.com/office/powerpoint/2010/main" val="128742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0528" y="2773869"/>
            <a:ext cx="6640497" cy="646331"/>
          </a:xfrm>
          <a:prstGeom prst="rect">
            <a:avLst/>
          </a:prstGeom>
          <a:noFill/>
        </p:spPr>
        <p:txBody>
          <a:bodyPr wrap="square" rtlCol="0">
            <a:spAutoFit/>
          </a:bodyPr>
          <a:lstStyle/>
          <a:p>
            <a:pPr algn="ctr"/>
            <a:r>
              <a:rPr lang="en-ZA" sz="3600" b="1" dirty="0">
                <a:solidFill>
                  <a:schemeClr val="tx2">
                    <a:lumMod val="50000"/>
                  </a:schemeClr>
                </a:solidFill>
              </a:rPr>
              <a:t>PART A: TENDER DATA</a:t>
            </a:r>
          </a:p>
        </p:txBody>
      </p:sp>
    </p:spTree>
    <p:extLst>
      <p:ext uri="{BB962C8B-B14F-4D97-AF65-F5344CB8AC3E}">
        <p14:creationId xmlns:p14="http://schemas.microsoft.com/office/powerpoint/2010/main" val="345892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12312" y="1750591"/>
            <a:ext cx="8458200" cy="5594096"/>
          </a:xfrm>
          <a:prstGeom prst="rect">
            <a:avLst/>
          </a:prstGeom>
        </p:spPr>
        <p:txBody>
          <a:bodyPr wrap="square" lIns="54000" rIns="54000">
            <a:spAutoFit/>
          </a:bodyPr>
          <a:lstStyle/>
          <a:p>
            <a:r>
              <a:rPr lang="en-US" sz="1600" b="1" dirty="0"/>
              <a:t>Note to tenderer:</a:t>
            </a:r>
          </a:p>
          <a:p>
            <a:endParaRPr lang="en-US" sz="1600" b="1" dirty="0"/>
          </a:p>
          <a:p>
            <a:endParaRPr lang="en-US" sz="1600" b="1" dirty="0"/>
          </a:p>
          <a:p>
            <a:r>
              <a:rPr lang="en-US" sz="1600" b="1" dirty="0"/>
              <a:t>The Conditions of Tender are the Standard Conditions of Tender as contained in SANS 10845-3:2015 Edition 1.</a:t>
            </a:r>
          </a:p>
          <a:p>
            <a:endParaRPr lang="en-US" sz="1600" b="1" dirty="0"/>
          </a:p>
          <a:p>
            <a:r>
              <a:rPr lang="en-US" sz="1600" b="1" dirty="0"/>
              <a:t>SANS 10845-3:2015 Edition 1 is obtainable from: </a:t>
            </a:r>
          </a:p>
          <a:p>
            <a:r>
              <a:rPr lang="en-US" sz="1600" b="1" dirty="0"/>
              <a:t>SABS Standards Division</a:t>
            </a:r>
          </a:p>
          <a:p>
            <a:r>
              <a:rPr lang="en-US" sz="1600" b="1" dirty="0"/>
              <a:t>1 Dr Lategan Road</a:t>
            </a:r>
          </a:p>
          <a:p>
            <a:r>
              <a:rPr lang="en-US" sz="1600" b="1" dirty="0" err="1"/>
              <a:t>Groenkloof</a:t>
            </a:r>
            <a:endParaRPr lang="en-US" sz="1600" b="1" dirty="0"/>
          </a:p>
          <a:p>
            <a:endParaRPr lang="en-US" sz="1600" b="1" dirty="0"/>
          </a:p>
          <a:p>
            <a:r>
              <a:rPr lang="en-US" sz="1600" b="1" dirty="0"/>
              <a:t>or </a:t>
            </a:r>
          </a:p>
          <a:p>
            <a:endParaRPr lang="en-US" sz="1600" b="1" dirty="0"/>
          </a:p>
          <a:p>
            <a:r>
              <a:rPr lang="en-US" sz="1600" b="1" dirty="0"/>
              <a:t>Private Bag X191</a:t>
            </a:r>
          </a:p>
          <a:p>
            <a:r>
              <a:rPr lang="en-US" sz="1600" b="1" dirty="0"/>
              <a:t>Pretoria</a:t>
            </a:r>
          </a:p>
          <a:p>
            <a:r>
              <a:rPr lang="en-US" sz="1600" b="1" dirty="0"/>
              <a:t>0001</a:t>
            </a:r>
          </a:p>
          <a:p>
            <a:endParaRPr lang="en-US" sz="1600" b="1" dirty="0"/>
          </a:p>
          <a:p>
            <a:r>
              <a:rPr lang="en-US" sz="1600" b="1" dirty="0"/>
              <a:t>Tel: +27 12 428 7911 </a:t>
            </a:r>
          </a:p>
          <a:p>
            <a:r>
              <a:rPr lang="en-US" sz="1600" b="1" dirty="0"/>
              <a:t>Fax: +27 12 344 1568</a:t>
            </a:r>
          </a:p>
          <a:p>
            <a:r>
              <a:rPr lang="en-US" sz="1600" b="1" dirty="0"/>
              <a:t>website:  www.sabs.co.za.</a:t>
            </a:r>
          </a:p>
          <a:p>
            <a:endParaRPr lang="en-GB" sz="1600" b="1" dirty="0"/>
          </a:p>
          <a:p>
            <a:pPr marL="0" marR="0" lvl="0" indent="0" defTabSz="914400" rtl="0" eaLnBrk="1" fontAlgn="base" latinLnBrk="0" hangingPunct="1">
              <a:lnSpc>
                <a:spcPct val="150000"/>
              </a:lnSpc>
              <a:spcBef>
                <a:spcPct val="0"/>
              </a:spcBef>
              <a:spcAft>
                <a:spcPct val="0"/>
              </a:spcAft>
              <a:buClrTx/>
              <a:buSzTx/>
              <a:buFontTx/>
              <a:buNone/>
              <a:tabLst/>
              <a:defRPr/>
            </a:pPr>
            <a:r>
              <a:rPr kumimoji="0" lang="en-US" sz="1600" i="0" u="none" strike="noStrike" kern="0" cap="none" spc="0" normalizeH="0" noProof="0" dirty="0">
                <a:ln>
                  <a:noFill/>
                </a:ln>
                <a:uLnTx/>
                <a:uFillTx/>
                <a:latin typeface="+mn-lt"/>
                <a:ea typeface="+mj-ea"/>
                <a:cs typeface="+mj-cs"/>
              </a:rPr>
              <a:t> </a:t>
            </a:r>
            <a:endParaRPr kumimoji="0" lang="en-GB" sz="1600" i="0" u="none" strike="noStrike" kern="0" cap="none" spc="0" normalizeH="0" noProof="0" dirty="0">
              <a:ln>
                <a:noFill/>
              </a:ln>
              <a:uLnTx/>
              <a:uFillTx/>
              <a:latin typeface="+mn-lt"/>
              <a:ea typeface="+mj-ea"/>
              <a:cs typeface="+mj-cs"/>
            </a:endParaRPr>
          </a:p>
        </p:txBody>
      </p:sp>
      <p:sp>
        <p:nvSpPr>
          <p:cNvPr id="5" name="TextBox 4"/>
          <p:cNvSpPr txBox="1"/>
          <p:nvPr/>
        </p:nvSpPr>
        <p:spPr>
          <a:xfrm>
            <a:off x="-2118" y="1210733"/>
            <a:ext cx="9147706" cy="369332"/>
          </a:xfrm>
          <a:prstGeom prst="rect">
            <a:avLst/>
          </a:prstGeom>
          <a:solidFill>
            <a:schemeClr val="bg2">
              <a:lumMod val="65000"/>
            </a:schemeClr>
          </a:solidFill>
        </p:spPr>
        <p:txBody>
          <a:bodyPr wrap="square" rtlCol="0">
            <a:spAutoFit/>
          </a:bodyPr>
          <a:lstStyle/>
          <a:p>
            <a:pPr algn="ctr"/>
            <a:r>
              <a:rPr lang="en-ZA" sz="1800" b="1" dirty="0">
                <a:solidFill>
                  <a:schemeClr val="bg2"/>
                </a:solidFill>
              </a:rPr>
              <a:t>CONDITIONS OF TENDER</a:t>
            </a:r>
          </a:p>
        </p:txBody>
      </p:sp>
    </p:spTree>
    <p:extLst>
      <p:ext uri="{BB962C8B-B14F-4D97-AF65-F5344CB8AC3E}">
        <p14:creationId xmlns:p14="http://schemas.microsoft.com/office/powerpoint/2010/main" val="291317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algn="ctr"/>
            <a:r>
              <a:rPr lang="en-ZA" sz="1600" b="1" dirty="0">
                <a:solidFill>
                  <a:schemeClr val="bg2"/>
                </a:solidFill>
              </a:rPr>
              <a:t>TENDER</a:t>
            </a:r>
            <a:r>
              <a:rPr lang="en-ZA" sz="1600" b="1" dirty="0">
                <a:solidFill>
                  <a:schemeClr val="bg2"/>
                </a:solidFill>
                <a:effectLst>
                  <a:outerShdw blurRad="38100" dist="38100" dir="2700000" algn="tl">
                    <a:srgbClr val="000000">
                      <a:alpha val="43137"/>
                    </a:srgbClr>
                  </a:outerShdw>
                </a:effectLst>
              </a:rPr>
              <a:t> </a:t>
            </a:r>
            <a:r>
              <a:rPr lang="en-ZA" sz="1600" b="1" dirty="0">
                <a:solidFill>
                  <a:schemeClr val="bg2"/>
                </a:solidFill>
              </a:rPr>
              <a:t>DATA</a:t>
            </a:r>
          </a:p>
        </p:txBody>
      </p:sp>
      <p:sp>
        <p:nvSpPr>
          <p:cNvPr id="3" name="TextBox 2"/>
          <p:cNvSpPr txBox="1"/>
          <p:nvPr/>
        </p:nvSpPr>
        <p:spPr>
          <a:xfrm>
            <a:off x="362464" y="1502916"/>
            <a:ext cx="8386120" cy="1015663"/>
          </a:xfrm>
          <a:prstGeom prst="rect">
            <a:avLst/>
          </a:prstGeom>
          <a:noFill/>
        </p:spPr>
        <p:txBody>
          <a:bodyPr wrap="square" rtlCol="0">
            <a:spAutoFit/>
          </a:bodyPr>
          <a:lstStyle/>
          <a:p>
            <a:pPr algn="just"/>
            <a:r>
              <a:rPr lang="en-US" sz="1200" dirty="0"/>
              <a:t>The standard conditions of tender make several references to the tender data for details that apply specifically to this tender. The tender data shall have precedence in the interpretation of any ambiguity or inconsistency between the tender data and the standard conditions of tender.</a:t>
            </a:r>
          </a:p>
          <a:p>
            <a:pPr algn="just"/>
            <a:endParaRPr lang="en-US" sz="1200" dirty="0"/>
          </a:p>
          <a:p>
            <a:pPr algn="just"/>
            <a:r>
              <a:rPr lang="en-US" sz="1200" dirty="0"/>
              <a:t>Each item of data given below is cross-referenced to the clause in the standard conditions of tender to which it mainly applies</a:t>
            </a:r>
          </a:p>
        </p:txBody>
      </p:sp>
      <p:graphicFrame>
        <p:nvGraphicFramePr>
          <p:cNvPr id="5" name="Table 4">
            <a:extLst>
              <a:ext uri="{FF2B5EF4-FFF2-40B4-BE49-F238E27FC236}">
                <a16:creationId xmlns:a16="http://schemas.microsoft.com/office/drawing/2014/main" id="{62814666-C6E3-4959-BC40-FAE662FAE00A}"/>
              </a:ext>
            </a:extLst>
          </p:cNvPr>
          <p:cNvGraphicFramePr>
            <a:graphicFrameLocks noGrp="1"/>
          </p:cNvGraphicFramePr>
          <p:nvPr>
            <p:extLst>
              <p:ext uri="{D42A27DB-BD31-4B8C-83A1-F6EECF244321}">
                <p14:modId xmlns:p14="http://schemas.microsoft.com/office/powerpoint/2010/main" val="1168551124"/>
              </p:ext>
            </p:extLst>
          </p:nvPr>
        </p:nvGraphicFramePr>
        <p:xfrm>
          <a:off x="457200" y="2724540"/>
          <a:ext cx="8291384" cy="3275640"/>
        </p:xfrm>
        <a:graphic>
          <a:graphicData uri="http://schemas.openxmlformats.org/drawingml/2006/table">
            <a:tbl>
              <a:tblPr firstRow="1" firstCol="1" bandRow="1"/>
              <a:tblGrid>
                <a:gridCol w="1166679">
                  <a:extLst>
                    <a:ext uri="{9D8B030D-6E8A-4147-A177-3AD203B41FA5}">
                      <a16:colId xmlns:a16="http://schemas.microsoft.com/office/drawing/2014/main" val="624707089"/>
                    </a:ext>
                  </a:extLst>
                </a:gridCol>
                <a:gridCol w="7124705">
                  <a:extLst>
                    <a:ext uri="{9D8B030D-6E8A-4147-A177-3AD203B41FA5}">
                      <a16:colId xmlns:a16="http://schemas.microsoft.com/office/drawing/2014/main" val="848870794"/>
                    </a:ext>
                  </a:extLst>
                </a:gridCol>
              </a:tblGrid>
              <a:tr h="227640">
                <a:tc>
                  <a:txBody>
                    <a:bodyPr/>
                    <a:lstStyle/>
                    <a:p>
                      <a:pPr algn="just">
                        <a:lnSpc>
                          <a:spcPct val="107000"/>
                        </a:lnSpc>
                        <a:spcAft>
                          <a:spcPts val="0"/>
                        </a:spcAft>
                      </a:pPr>
                      <a:r>
                        <a:rPr lang="en-GB" sz="1000" b="1">
                          <a:effectLst/>
                          <a:latin typeface="Arial" panose="020B0604020202020204" pitchFamily="34" charset="0"/>
                          <a:ea typeface="Times New Roman" panose="02020603050405020304" pitchFamily="18" charset="0"/>
                          <a:cs typeface="Arial" panose="020B0604020202020204" pitchFamily="34" charset="0"/>
                        </a:rPr>
                        <a:t>Clause Number</a:t>
                      </a:r>
                      <a:endParaRPr lang="en-ZA"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Arial" panose="020B0604020202020204" pitchFamily="34" charset="0"/>
                          <a:ea typeface="Times New Roman" panose="02020603050405020304" pitchFamily="18" charset="0"/>
                          <a:cs typeface="Arial" panose="020B0604020202020204" pitchFamily="34" charset="0"/>
                        </a:rPr>
                        <a:t>Tender Data</a:t>
                      </a:r>
                      <a:endParaRPr lang="en-ZA" sz="1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546158"/>
                  </a:ext>
                </a:extLst>
              </a:tr>
              <a:tr h="2543552">
                <a:tc>
                  <a:txBody>
                    <a:bodyPr/>
                    <a:lstStyle/>
                    <a:p>
                      <a:pPr algn="just">
                        <a:lnSpc>
                          <a:spcPct val="107000"/>
                        </a:lnSpc>
                        <a:spcAft>
                          <a:spcPts val="0"/>
                        </a:spcAft>
                      </a:pPr>
                      <a:r>
                        <a:rPr lang="en-GB" sz="1000" dirty="0">
                          <a:effectLst/>
                          <a:latin typeface="Arial" panose="020B0604020202020204" pitchFamily="34" charset="0"/>
                          <a:ea typeface="Calibri" panose="020F0502020204030204" pitchFamily="34" charset="0"/>
                          <a:cs typeface="Arial" panose="020B0604020202020204" pitchFamily="34" charset="0"/>
                        </a:rPr>
                        <a:t>4,1,1</a:t>
                      </a:r>
                      <a:endParaRPr lang="en-ZA" sz="1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1000" b="1" dirty="0">
                          <a:effectLst/>
                          <a:latin typeface="Arial" panose="020B0604020202020204" pitchFamily="34" charset="0"/>
                          <a:ea typeface="Times New Roman" panose="02020603050405020304" pitchFamily="18" charset="0"/>
                          <a:cs typeface="Arial" panose="020B0604020202020204" pitchFamily="34" charset="0"/>
                        </a:rPr>
                        <a:t>Eligibility</a:t>
                      </a:r>
                    </a:p>
                    <a:p>
                      <a:pPr algn="just"/>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Only those tenderers who satisfy the following criteria are eligible to submit tenders:</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LcParenR"/>
                      </a:pPr>
                      <a:r>
                        <a:rPr lang="en-ZA" sz="1000" dirty="0">
                          <a:effectLst/>
                          <a:latin typeface="Arial" panose="020B0604020202020204" pitchFamily="34" charset="0"/>
                          <a:ea typeface="Times New Roman" panose="02020603050405020304" pitchFamily="18" charset="0"/>
                          <a:cs typeface="Arial" panose="020B0604020202020204" pitchFamily="34" charset="0"/>
                        </a:rPr>
                        <a:t>Registered on National Treasury Central Supplier Database at the closing of tender.</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03200" algn="just"/>
                      <a:r>
                        <a:rPr lang="en-ZA" sz="1000" dirty="0">
                          <a:effectLst/>
                          <a:latin typeface="Arial" panose="020B0604020202020204" pitchFamily="34" charset="0"/>
                          <a:ea typeface="Times New Roman" panose="02020603050405020304" pitchFamily="18" charset="0"/>
                          <a:cs typeface="Arial" panose="020B0604020202020204" pitchFamily="34" charset="0"/>
                        </a:rPr>
                        <a:t>Tenderers, or in the event of a Joint Venture or a Designated group, each member of the Joint Venture or Designated group, shall be registered on the National Treasury Central Supplier Database at the closing date for tender submissions. If not registered as verified online at tender closing; the tender will be declared non-responsive.</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mj-lt"/>
                        <a:buAutoNum type="alphaLcParenR"/>
                      </a:pPr>
                      <a:r>
                        <a:rPr lang="en-ZA" sz="1000" dirty="0">
                          <a:effectLst/>
                          <a:latin typeface="Arial" panose="020B0604020202020204" pitchFamily="34" charset="0"/>
                          <a:ea typeface="Times New Roman" panose="02020603050405020304" pitchFamily="18" charset="0"/>
                          <a:cs typeface="Arial" panose="020B0604020202020204" pitchFamily="34" charset="0"/>
                        </a:rPr>
                        <a:t>Mandatory technical requirements: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buFont typeface="+mj-lt"/>
                        <a:buAutoNum type="romanLcPeriod"/>
                      </a:pPr>
                      <a:r>
                        <a:rPr lang="en-ZA" sz="1000" dirty="0">
                          <a:effectLst/>
                          <a:latin typeface="Arial" panose="020B0604020202020204" pitchFamily="34" charset="0"/>
                          <a:ea typeface="Times New Roman" panose="02020603050405020304" pitchFamily="18" charset="0"/>
                          <a:cs typeface="Arial" panose="020B0604020202020204" pitchFamily="34" charset="0"/>
                        </a:rPr>
                        <a:t>A tenderer must submit list of a minimum of five contactable reference letters not older than three (3) years for similar work required.</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buFont typeface="+mj-lt"/>
                        <a:buAutoNum type="romanLcPeriod"/>
                      </a:pPr>
                      <a:r>
                        <a:rPr lang="en-ZA" sz="1000" dirty="0">
                          <a:effectLst/>
                          <a:latin typeface="Arial" panose="020B0604020202020204" pitchFamily="34" charset="0"/>
                          <a:ea typeface="Times New Roman" panose="02020603050405020304" pitchFamily="18" charset="0"/>
                          <a:cs typeface="Arial" panose="020B0604020202020204" pitchFamily="34" charset="0"/>
                        </a:rPr>
                        <a:t>A minimum of one report describing a weekly and monthly number of vacancies advertised for another client.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buFont typeface="+mj-lt"/>
                        <a:buAutoNum type="romanLcPeriod"/>
                      </a:pPr>
                      <a:r>
                        <a:rPr lang="en-ZA" sz="1000" dirty="0">
                          <a:effectLst/>
                          <a:latin typeface="Arial" panose="020B0604020202020204" pitchFamily="34" charset="0"/>
                          <a:ea typeface="Times New Roman" panose="02020603050405020304" pitchFamily="18" charset="0"/>
                          <a:cs typeface="Arial" panose="020B0604020202020204" pitchFamily="34" charset="0"/>
                        </a:rPr>
                        <a:t>A report confirming the current number of active candidates who are subscribed to the job portal within the past two years.</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i="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Failure to satisfy the eligibility criteria will result in a non-responsive tender.</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394222"/>
                  </a:ext>
                </a:extLst>
              </a:tr>
            </a:tbl>
          </a:graphicData>
        </a:graphic>
      </p:graphicFrame>
    </p:spTree>
    <p:extLst>
      <p:ext uri="{BB962C8B-B14F-4D97-AF65-F5344CB8AC3E}">
        <p14:creationId xmlns:p14="http://schemas.microsoft.com/office/powerpoint/2010/main" val="420328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algn="ctr"/>
            <a:r>
              <a:rPr lang="en-ZA" sz="1600" b="1" dirty="0">
                <a:solidFill>
                  <a:schemeClr val="bg2"/>
                </a:solidFill>
              </a:rPr>
              <a:t>TENDER</a:t>
            </a:r>
            <a:r>
              <a:rPr lang="en-ZA" sz="1600" b="1" dirty="0">
                <a:solidFill>
                  <a:schemeClr val="bg2"/>
                </a:solidFill>
                <a:effectLst>
                  <a:outerShdw blurRad="38100" dist="38100" dir="2700000" algn="tl">
                    <a:srgbClr val="000000">
                      <a:alpha val="43137"/>
                    </a:srgbClr>
                  </a:outerShdw>
                </a:effectLst>
              </a:rPr>
              <a:t> </a:t>
            </a:r>
            <a:r>
              <a:rPr lang="en-ZA" sz="1600" b="1" dirty="0">
                <a:solidFill>
                  <a:schemeClr val="bg2"/>
                </a:solidFill>
              </a:rPr>
              <a:t>DATA</a:t>
            </a:r>
          </a:p>
        </p:txBody>
      </p:sp>
      <p:graphicFrame>
        <p:nvGraphicFramePr>
          <p:cNvPr id="5" name="Table 4">
            <a:extLst>
              <a:ext uri="{FF2B5EF4-FFF2-40B4-BE49-F238E27FC236}">
                <a16:creationId xmlns:a16="http://schemas.microsoft.com/office/drawing/2014/main" id="{63A4EE6C-9E9E-479F-8213-46288783839A}"/>
              </a:ext>
            </a:extLst>
          </p:cNvPr>
          <p:cNvGraphicFramePr>
            <a:graphicFrameLocks noGrp="1"/>
          </p:cNvGraphicFramePr>
          <p:nvPr>
            <p:extLst>
              <p:ext uri="{D42A27DB-BD31-4B8C-83A1-F6EECF244321}">
                <p14:modId xmlns:p14="http://schemas.microsoft.com/office/powerpoint/2010/main" val="3081280298"/>
              </p:ext>
            </p:extLst>
          </p:nvPr>
        </p:nvGraphicFramePr>
        <p:xfrm>
          <a:off x="378940" y="1412439"/>
          <a:ext cx="8386120" cy="2936914"/>
        </p:xfrm>
        <a:graphic>
          <a:graphicData uri="http://schemas.openxmlformats.org/drawingml/2006/table">
            <a:tbl>
              <a:tblPr firstRow="1" bandRow="1">
                <a:tableStyleId>{5C22544A-7EE6-4342-B048-85BDC9FD1C3A}</a:tableStyleId>
              </a:tblPr>
              <a:tblGrid>
                <a:gridCol w="1036568">
                  <a:extLst>
                    <a:ext uri="{9D8B030D-6E8A-4147-A177-3AD203B41FA5}">
                      <a16:colId xmlns:a16="http://schemas.microsoft.com/office/drawing/2014/main" val="20000"/>
                    </a:ext>
                  </a:extLst>
                </a:gridCol>
                <a:gridCol w="7349552">
                  <a:extLst>
                    <a:ext uri="{9D8B030D-6E8A-4147-A177-3AD203B41FA5}">
                      <a16:colId xmlns:a16="http://schemas.microsoft.com/office/drawing/2014/main" val="20001"/>
                    </a:ext>
                  </a:extLst>
                </a:gridCol>
              </a:tblGrid>
              <a:tr h="341190">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algn="l" defTabSz="914400" rtl="0" eaLnBrk="1" latinLnBrk="0" hangingPunct="1"/>
                      <a:r>
                        <a:rPr lang="en-ZA" sz="1400" b="0" kern="1200" dirty="0">
                          <a:solidFill>
                            <a:schemeClr val="dk1"/>
                          </a:solidFill>
                          <a:effectLst/>
                          <a:latin typeface="+mn-lt"/>
                          <a:ea typeface="+mn-ea"/>
                          <a:cs typeface="+mn-cs"/>
                        </a:rPr>
                        <a:t>4,15,2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kern="1200" dirty="0">
                          <a:solidFill>
                            <a:schemeClr val="dk1"/>
                          </a:solidFill>
                          <a:effectLst/>
                          <a:latin typeface="+mn-lt"/>
                          <a:ea typeface="+mn-ea"/>
                          <a:cs typeface="+mn-cs"/>
                        </a:rPr>
                        <a:t>The time for opening of tenders   via live streaming are:</a:t>
                      </a:r>
                    </a:p>
                    <a:p>
                      <a:r>
                        <a:rPr lang="en-ZA" sz="1800" kern="1200" dirty="0">
                          <a:solidFill>
                            <a:schemeClr val="dk1"/>
                          </a:solidFill>
                          <a:effectLst/>
                          <a:latin typeface="+mn-lt"/>
                          <a:ea typeface="+mn-ea"/>
                          <a:cs typeface="+mn-cs"/>
                        </a:rPr>
                        <a:t> </a:t>
                      </a:r>
                    </a:p>
                    <a:p>
                      <a:r>
                        <a:rPr lang="en-ZA" sz="1800" b="1" kern="1200" dirty="0">
                          <a:solidFill>
                            <a:schemeClr val="dk1"/>
                          </a:solidFill>
                          <a:effectLst/>
                          <a:latin typeface="+mn-lt"/>
                          <a:ea typeface="+mn-ea"/>
                          <a:cs typeface="+mn-cs"/>
                        </a:rPr>
                        <a:t>Time</a:t>
                      </a:r>
                      <a:r>
                        <a:rPr lang="en-ZA" sz="1800" kern="1200" dirty="0">
                          <a:solidFill>
                            <a:schemeClr val="dk1"/>
                          </a:solidFill>
                          <a:effectLst/>
                          <a:latin typeface="+mn-lt"/>
                          <a:ea typeface="+mn-ea"/>
                          <a:cs typeface="+mn-cs"/>
                        </a:rPr>
                        <a:t>: 11h00 am on Thursday, 14 December 2023</a:t>
                      </a:r>
                      <a:r>
                        <a:rPr lang="en-ZA" sz="1800" i="1" kern="1200" dirty="0">
                          <a:solidFill>
                            <a:schemeClr val="dk1"/>
                          </a:solidFill>
                          <a:effectLst/>
                          <a:latin typeface="+mn-lt"/>
                          <a:ea typeface="+mn-ea"/>
                          <a:cs typeface="+mn-cs"/>
                        </a:rPr>
                        <a:t> </a:t>
                      </a:r>
                      <a:endParaRPr lang="en-ZA" sz="1800" kern="1200" dirty="0">
                        <a:solidFill>
                          <a:schemeClr val="dk1"/>
                        </a:solidFill>
                        <a:effectLst/>
                        <a:latin typeface="+mn-lt"/>
                        <a:ea typeface="+mn-ea"/>
                        <a:cs typeface="+mn-cs"/>
                      </a:endParaRPr>
                    </a:p>
                    <a:p>
                      <a:r>
                        <a:rPr lang="en-ZA" sz="1800" kern="1200" dirty="0">
                          <a:solidFill>
                            <a:schemeClr val="dk1"/>
                          </a:solidFill>
                          <a:effectLst/>
                          <a:latin typeface="+mn-lt"/>
                          <a:ea typeface="+mn-ea"/>
                          <a:cs typeface="+mn-cs"/>
                        </a:rPr>
                        <a:t> </a:t>
                      </a:r>
                    </a:p>
                    <a:p>
                      <a:r>
                        <a:rPr lang="en-ZA" sz="1800" b="1" kern="1200" dirty="0">
                          <a:solidFill>
                            <a:schemeClr val="dk1"/>
                          </a:solidFill>
                          <a:effectLst/>
                          <a:latin typeface="+mn-lt"/>
                          <a:ea typeface="+mn-ea"/>
                          <a:cs typeface="+mn-cs"/>
                        </a:rPr>
                        <a:t>Location: </a:t>
                      </a:r>
                      <a:r>
                        <a:rPr lang="en-ZA" sz="1800" kern="1200" dirty="0">
                          <a:solidFill>
                            <a:schemeClr val="dk1"/>
                          </a:solidFill>
                          <a:effectLst/>
                          <a:latin typeface="+mn-lt"/>
                          <a:ea typeface="+mn-ea"/>
                          <a:cs typeface="+mn-cs"/>
                        </a:rPr>
                        <a:t>The link will be provided at a later stage.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72834">
                <a:tc>
                  <a:txBody>
                    <a:bodyPr/>
                    <a:lstStyle/>
                    <a:p>
                      <a:r>
                        <a:rPr lang="en-ZA" sz="1400" b="0" kern="1200" dirty="0">
                          <a:solidFill>
                            <a:schemeClr val="dk1"/>
                          </a:solidFill>
                          <a:effectLst/>
                          <a:latin typeface="+mn-lt"/>
                          <a:ea typeface="+mn-ea"/>
                          <a:cs typeface="+mn-cs"/>
                        </a:rPr>
                        <a:t>4,13,5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800" dirty="0">
                          <a:effectLst/>
                          <a:latin typeface="Arial" panose="020B0604020202020204" pitchFamily="34" charset="0"/>
                          <a:ea typeface="Calibri" panose="020F0502020204030204" pitchFamily="34" charset="0"/>
                          <a:cs typeface="Arial" panose="020B0604020202020204" pitchFamily="34" charset="0"/>
                        </a:rPr>
                        <a:t>A Single envelope procedure will apply </a:t>
                      </a:r>
                    </a:p>
                    <a:p>
                      <a:pPr algn="just"/>
                      <a:r>
                        <a:rPr lang="en-ZA" sz="1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318515"/>
                  </a:ext>
                </a:extLst>
              </a:tr>
            </a:tbl>
          </a:graphicData>
        </a:graphic>
      </p:graphicFrame>
      <p:sp>
        <p:nvSpPr>
          <p:cNvPr id="3" name="Rectangle 2">
            <a:extLst>
              <a:ext uri="{FF2B5EF4-FFF2-40B4-BE49-F238E27FC236}">
                <a16:creationId xmlns:a16="http://schemas.microsoft.com/office/drawing/2014/main" id="{FB6B24F9-84FF-4565-AEBF-3CDFD279567E}"/>
              </a:ext>
            </a:extLst>
          </p:cNvPr>
          <p:cNvSpPr/>
          <p:nvPr/>
        </p:nvSpPr>
        <p:spPr>
          <a:xfrm>
            <a:off x="596265" y="5171547"/>
            <a:ext cx="7724775" cy="821059"/>
          </a:xfrm>
          <a:prstGeom prst="rect">
            <a:avLst/>
          </a:prstGeom>
        </p:spPr>
        <p:txBody>
          <a:bodyPr wrap="square">
            <a:spAutoFit/>
          </a:bodyPr>
          <a:lstStyle/>
          <a:p>
            <a:pPr algn="just">
              <a:lnSpc>
                <a:spcPct val="115000"/>
              </a:lnSpc>
              <a:spcAft>
                <a:spcPts val="0"/>
              </a:spcAft>
            </a:pPr>
            <a:r>
              <a:rPr lang="en-ZA" sz="1400" dirty="0">
                <a:ea typeface="Calibri" panose="020F0502020204030204" pitchFamily="34" charset="0"/>
                <a:cs typeface="Times New Roman" panose="02020603050405020304" pitchFamily="18" charset="0"/>
              </a:rPr>
              <a:t>Queries relating to issues arising from this tender process may be addressed to:</a:t>
            </a:r>
            <a:endParaRPr lang="en-ZA" sz="1200" dirty="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ea typeface="Calibri" panose="020F0502020204030204" pitchFamily="34" charset="0"/>
                <a:cs typeface="Times New Roman" panose="02020603050405020304" pitchFamily="18" charset="0"/>
              </a:rPr>
              <a:t> </a:t>
            </a:r>
            <a:endParaRPr lang="en-ZA" sz="1200" dirty="0">
              <a:ea typeface="Calibri" panose="020F0502020204030204" pitchFamily="34" charset="0"/>
              <a:cs typeface="Times New Roman" panose="02020603050405020304" pitchFamily="18" charset="0"/>
            </a:endParaRPr>
          </a:p>
          <a:p>
            <a:pPr algn="just">
              <a:lnSpc>
                <a:spcPct val="115000"/>
              </a:lnSpc>
              <a:spcAft>
                <a:spcPts val="0"/>
              </a:spcAft>
            </a:pPr>
            <a:r>
              <a:rPr lang="en-ZA" sz="1400" dirty="0">
                <a:ea typeface="Calibri" panose="020F0502020204030204" pitchFamily="34" charset="0"/>
                <a:cs typeface="Times New Roman" panose="02020603050405020304" pitchFamily="18" charset="0"/>
              </a:rPr>
              <a:t>Email 		</a:t>
            </a:r>
            <a:r>
              <a:rPr lang="en-ZA" sz="1400" u="sng" dirty="0">
                <a:solidFill>
                  <a:srgbClr val="0563C1"/>
                </a:solidFill>
                <a:ea typeface="Calibri" panose="020F0502020204030204" pitchFamily="34" charset="0"/>
                <a:cs typeface="Times New Roman" panose="02020603050405020304" pitchFamily="18" charset="0"/>
              </a:rPr>
              <a:t>ProcurementHO11</a:t>
            </a:r>
            <a:r>
              <a:rPr lang="en-ZA" sz="1400" u="sng" dirty="0">
                <a:solidFill>
                  <a:srgbClr val="0563C1"/>
                </a:solidFill>
                <a:ea typeface="Calibri" panose="020F0502020204030204" pitchFamily="34" charset="0"/>
                <a:cs typeface="Times New Roman" panose="02020603050405020304" pitchFamily="18" charset="0"/>
                <a:hlinkClick r:id="rId2"/>
              </a:rPr>
              <a:t>@sanral.co.za</a:t>
            </a:r>
            <a:r>
              <a:rPr lang="en-ZA" sz="1400" dirty="0">
                <a:ea typeface="Calibri" panose="020F0502020204030204" pitchFamily="34" charset="0"/>
                <a:cs typeface="Times New Roman" panose="02020603050405020304" pitchFamily="18" charset="0"/>
              </a:rPr>
              <a:t> 	</a:t>
            </a:r>
            <a:endParaRPr lang="en-ZA" sz="9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34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696350"/>
              </p:ext>
            </p:extLst>
          </p:nvPr>
        </p:nvGraphicFramePr>
        <p:xfrm>
          <a:off x="176473" y="1593836"/>
          <a:ext cx="8476488" cy="5022171"/>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724491">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03373">
                <a:tc>
                  <a:txBody>
                    <a:bodyPr/>
                    <a:lstStyle/>
                    <a:p>
                      <a:r>
                        <a:rPr lang="en-ZA" sz="1400" dirty="0">
                          <a:solidFill>
                            <a:schemeClr val="tx1"/>
                          </a:solidFill>
                        </a:rPr>
                        <a:t>4.15.1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6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Submission</a:t>
                      </a:r>
                      <a:r>
                        <a:rPr lang="en-ZA" sz="1000" b="1" dirty="0">
                          <a:effectLst/>
                          <a:latin typeface="Arial" panose="020B0604020202020204" pitchFamily="34" charset="0"/>
                          <a:ea typeface="Calibri" panose="020F0502020204030204" pitchFamily="34" charset="0"/>
                          <a:cs typeface="Arial" panose="020B0604020202020204" pitchFamily="34" charset="0"/>
                        </a:rPr>
                        <a:t> </a:t>
                      </a:r>
                      <a:r>
                        <a:rPr lang="en-ZA" sz="16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in Tender box</a:t>
                      </a:r>
                      <a:r>
                        <a:rPr lang="en-ZA" sz="1000" b="1" dirty="0">
                          <a:effectLst/>
                          <a:latin typeface="Arial" panose="020B0604020202020204" pitchFamily="34" charset="0"/>
                          <a:ea typeface="Calibri" panose="020F0502020204030204" pitchFamily="34" charset="0"/>
                          <a:cs typeface="Arial" panose="020B0604020202020204" pitchFamily="34" charset="0"/>
                        </a:rPr>
                        <a:t>:</a:t>
                      </a:r>
                    </a:p>
                    <a:p>
                      <a:pPr algn="just"/>
                      <a:r>
                        <a:rPr lang="en-ZA" sz="1000" dirty="0">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r>
                        <a:rPr lang="en-ZA" sz="1600" kern="1200" dirty="0">
                          <a:solidFill>
                            <a:schemeClr val="dk1"/>
                          </a:solidFill>
                          <a:effectLst/>
                          <a:latin typeface="+mn-lt"/>
                          <a:ea typeface="+mn-ea"/>
                          <a:cs typeface="+mn-cs"/>
                        </a:rPr>
                        <a:t>Electronic submissions will not be accepted. The Employer’s address for delivery of tender offers and identification details to be shown on each tender offer package are Location of tender box: </a:t>
                      </a:r>
                    </a:p>
                    <a:p>
                      <a:endParaRPr lang="en-ZA" sz="1600" kern="1200" dirty="0">
                        <a:solidFill>
                          <a:schemeClr val="dk1"/>
                        </a:solidFill>
                        <a:effectLst/>
                        <a:latin typeface="+mn-lt"/>
                        <a:ea typeface="+mn-ea"/>
                        <a:cs typeface="+mn-cs"/>
                      </a:endParaRPr>
                    </a:p>
                    <a:p>
                      <a:r>
                        <a:rPr lang="en-US" sz="1600" b="1" kern="1200" dirty="0">
                          <a:solidFill>
                            <a:schemeClr val="dk1"/>
                          </a:solidFill>
                          <a:effectLst/>
                          <a:latin typeface="+mn-lt"/>
                          <a:ea typeface="+mn-ea"/>
                          <a:cs typeface="+mn-cs"/>
                        </a:rPr>
                        <a:t>SANRAL Northern Regional Offices</a:t>
                      </a:r>
                      <a:endParaRPr lang="en-ZA"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Physical Address: </a:t>
                      </a:r>
                      <a:endParaRPr lang="en-ZA"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38 Ida Street, Menlo Park, Pretoria</a:t>
                      </a:r>
                      <a:endParaRPr lang="en-ZA" sz="1600" kern="1200" dirty="0">
                        <a:solidFill>
                          <a:schemeClr val="dk1"/>
                        </a:solidFill>
                        <a:effectLst/>
                        <a:latin typeface="+mn-lt"/>
                        <a:ea typeface="+mn-ea"/>
                        <a:cs typeface="+mn-cs"/>
                      </a:endParaRPr>
                    </a:p>
                    <a:p>
                      <a:r>
                        <a:rPr lang="en-US" sz="1600" kern="1200" dirty="0">
                          <a:solidFill>
                            <a:schemeClr val="dk1"/>
                          </a:solidFill>
                          <a:effectLst/>
                          <a:latin typeface="+mn-lt"/>
                          <a:ea typeface="+mn-ea"/>
                          <a:cs typeface="+mn-cs"/>
                        </a:rPr>
                        <a:t>(GPS </a:t>
                      </a:r>
                      <a:r>
                        <a:rPr lang="en-US" sz="1600" kern="1200" dirty="0" err="1">
                          <a:solidFill>
                            <a:schemeClr val="dk1"/>
                          </a:solidFill>
                          <a:effectLst/>
                          <a:latin typeface="+mn-lt"/>
                          <a:ea typeface="+mn-ea"/>
                          <a:cs typeface="+mn-cs"/>
                        </a:rPr>
                        <a:t>dms</a:t>
                      </a:r>
                      <a:r>
                        <a:rPr lang="en-US" sz="1600" kern="1200" dirty="0">
                          <a:solidFill>
                            <a:schemeClr val="dk1"/>
                          </a:solidFill>
                          <a:effectLst/>
                          <a:latin typeface="+mn-lt"/>
                          <a:ea typeface="+mn-ea"/>
                          <a:cs typeface="+mn-cs"/>
                        </a:rPr>
                        <a:t> (WGS84) 25˚ 46̍ 39.9 ̎ S and 28˚ 16̍ 29.4̎ E)</a:t>
                      </a:r>
                      <a:endParaRPr lang="en-ZA" sz="1600" kern="1200" dirty="0">
                        <a:solidFill>
                          <a:schemeClr val="dk1"/>
                        </a:solidFill>
                        <a:effectLst/>
                        <a:latin typeface="+mn-lt"/>
                        <a:ea typeface="+mn-ea"/>
                        <a:cs typeface="+mn-cs"/>
                      </a:endParaRPr>
                    </a:p>
                    <a:p>
                      <a:r>
                        <a:rPr lang="en-ZA" sz="1600" i="1" kern="1200" dirty="0">
                          <a:solidFill>
                            <a:schemeClr val="dk1"/>
                          </a:solidFill>
                          <a:effectLst/>
                          <a:latin typeface="+mn-lt"/>
                          <a:ea typeface="+mn-ea"/>
                          <a:cs typeface="+mn-cs"/>
                        </a:rPr>
                        <a:t>Identification details:	Place the signed original tender offer in a package marked</a:t>
                      </a:r>
                      <a:endParaRPr lang="en-ZA" sz="1600" kern="1200" dirty="0">
                        <a:solidFill>
                          <a:schemeClr val="dk1"/>
                        </a:solidFill>
                        <a:effectLst/>
                        <a:latin typeface="+mn-lt"/>
                        <a:ea typeface="+mn-ea"/>
                        <a:cs typeface="+mn-cs"/>
                      </a:endParaRPr>
                    </a:p>
                    <a:p>
                      <a:r>
                        <a:rPr lang="en-ZA" sz="1600" i="1" kern="1200" dirty="0">
                          <a:solidFill>
                            <a:schemeClr val="dk1"/>
                          </a:solidFill>
                          <a:effectLst/>
                          <a:latin typeface="+mn-lt"/>
                          <a:ea typeface="+mn-ea"/>
                          <a:cs typeface="+mn-cs"/>
                        </a:rPr>
                        <a:t>	TENDER SANRAL </a:t>
                      </a:r>
                      <a:r>
                        <a:rPr lang="en-ZA" sz="1600" kern="1200" dirty="0">
                          <a:solidFill>
                            <a:schemeClr val="dk1"/>
                          </a:solidFill>
                          <a:effectLst/>
                          <a:latin typeface="+mn-lt"/>
                          <a:ea typeface="+mn-ea"/>
                          <a:cs typeface="+mn-cs"/>
                        </a:rPr>
                        <a:t>HO 1006/58700/2023/02R</a:t>
                      </a:r>
                    </a:p>
                    <a:p>
                      <a:r>
                        <a:rPr lang="en-ZA" sz="1600" i="1" kern="1200" dirty="0">
                          <a:solidFill>
                            <a:schemeClr val="dk1"/>
                          </a:solidFill>
                          <a:effectLst/>
                          <a:latin typeface="+mn-lt"/>
                          <a:ea typeface="+mn-ea"/>
                          <a:cs typeface="+mn-cs"/>
                        </a:rPr>
                        <a:t> </a:t>
                      </a:r>
                      <a:endParaRPr lang="en-ZA" sz="1600" kern="1200" dirty="0">
                        <a:solidFill>
                          <a:schemeClr val="dk1"/>
                        </a:solidFill>
                        <a:effectLst/>
                        <a:latin typeface="+mn-lt"/>
                        <a:ea typeface="+mn-ea"/>
                        <a:cs typeface="+mn-cs"/>
                      </a:endParaRPr>
                    </a:p>
                    <a:p>
                      <a:r>
                        <a:rPr lang="en-ZA" sz="1600" kern="1200" dirty="0">
                          <a:solidFill>
                            <a:schemeClr val="dk1"/>
                          </a:solidFill>
                          <a:effectLst/>
                          <a:latin typeface="+mn-lt"/>
                          <a:ea typeface="+mn-ea"/>
                          <a:cs typeface="+mn-cs"/>
                        </a:rPr>
                        <a:t>Tenders must be submitted during office hours (09:00 to 16:00) Monday to Friday at the Employer’s address.</a:t>
                      </a:r>
                    </a:p>
                    <a:p>
                      <a:r>
                        <a:rPr lang="en-ZA" sz="1600" kern="1200" dirty="0">
                          <a:solidFill>
                            <a:schemeClr val="dk1"/>
                          </a:solidFill>
                          <a:effectLst/>
                          <a:latin typeface="+mn-lt"/>
                          <a:ea typeface="+mn-ea"/>
                          <a:cs typeface="+mn-cs"/>
                        </a:rPr>
                        <a:t> </a:t>
                      </a:r>
                    </a:p>
                    <a:p>
                      <a:r>
                        <a:rPr lang="en-ZA" sz="1600" kern="1200" dirty="0">
                          <a:solidFill>
                            <a:schemeClr val="dk1"/>
                          </a:solidFill>
                          <a:effectLst/>
                          <a:latin typeface="+mn-lt"/>
                          <a:ea typeface="+mn-ea"/>
                          <a:cs typeface="+mn-cs"/>
                        </a:rPr>
                        <a:t>It is in the tenderer’s interest to ensure that the delivery of the tender offer is recorded in the Employer’s tenders received register and deposited in the tender box.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FBB8555-BCCE-4487-BDDD-5A29365D0C52}"/>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algn="ctr"/>
            <a:r>
              <a:rPr lang="en-ZA" sz="1800" b="1" dirty="0">
                <a:solidFill>
                  <a:schemeClr val="bg2"/>
                </a:solidFill>
              </a:rPr>
              <a:t>TENDER DATA</a:t>
            </a:r>
          </a:p>
        </p:txBody>
      </p:sp>
    </p:spTree>
    <p:extLst>
      <p:ext uri="{BB962C8B-B14F-4D97-AF65-F5344CB8AC3E}">
        <p14:creationId xmlns:p14="http://schemas.microsoft.com/office/powerpoint/2010/main" val="295241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46989946"/>
              </p:ext>
            </p:extLst>
          </p:nvPr>
        </p:nvGraphicFramePr>
        <p:xfrm>
          <a:off x="785091" y="1663412"/>
          <a:ext cx="7740073" cy="1063007"/>
        </p:xfrm>
        <a:graphic>
          <a:graphicData uri="http://schemas.openxmlformats.org/drawingml/2006/table">
            <a:tbl>
              <a:tblPr firstRow="1" bandRow="1">
                <a:tableStyleId>{5C22544A-7EE6-4342-B048-85BDC9FD1C3A}</a:tableStyleId>
              </a:tblPr>
              <a:tblGrid>
                <a:gridCol w="1118354">
                  <a:extLst>
                    <a:ext uri="{9D8B030D-6E8A-4147-A177-3AD203B41FA5}">
                      <a16:colId xmlns:a16="http://schemas.microsoft.com/office/drawing/2014/main" val="20000"/>
                    </a:ext>
                  </a:extLst>
                </a:gridCol>
                <a:gridCol w="6621719">
                  <a:extLst>
                    <a:ext uri="{9D8B030D-6E8A-4147-A177-3AD203B41FA5}">
                      <a16:colId xmlns:a16="http://schemas.microsoft.com/office/drawing/2014/main" val="20001"/>
                    </a:ext>
                  </a:extLst>
                </a:gridCol>
              </a:tblGrid>
              <a:tr h="487866">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44847">
                <a:tc>
                  <a:txBody>
                    <a:bodyPr/>
                    <a:lstStyle/>
                    <a:p>
                      <a:r>
                        <a:rPr lang="en-ZA" sz="1400" b="0" dirty="0">
                          <a:solidFill>
                            <a:schemeClr val="tx1"/>
                          </a:solidFill>
                        </a:rPr>
                        <a:t>4.16.1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u="none" strike="noStrike" kern="1200" baseline="0" dirty="0">
                          <a:solidFill>
                            <a:schemeClr val="tx1"/>
                          </a:solidFill>
                          <a:latin typeface="+mn-lt"/>
                          <a:ea typeface="+mn-ea"/>
                          <a:cs typeface="+mn-cs"/>
                        </a:rPr>
                        <a:t>The tender offer validity period is 180 calendar days.</a:t>
                      </a:r>
                    </a:p>
                    <a:p>
                      <a:endParaRPr lang="en-US"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46464834"/>
              </p:ext>
            </p:extLst>
          </p:nvPr>
        </p:nvGraphicFramePr>
        <p:xfrm>
          <a:off x="785091" y="2726419"/>
          <a:ext cx="7740073" cy="3291840"/>
        </p:xfrm>
        <a:graphic>
          <a:graphicData uri="http://schemas.openxmlformats.org/drawingml/2006/table">
            <a:tbl>
              <a:tblPr firstRow="1" bandRow="1">
                <a:tableStyleId>{5C22544A-7EE6-4342-B048-85BDC9FD1C3A}</a:tableStyleId>
              </a:tblPr>
              <a:tblGrid>
                <a:gridCol w="1105752">
                  <a:extLst>
                    <a:ext uri="{9D8B030D-6E8A-4147-A177-3AD203B41FA5}">
                      <a16:colId xmlns:a16="http://schemas.microsoft.com/office/drawing/2014/main" val="20000"/>
                    </a:ext>
                  </a:extLst>
                </a:gridCol>
                <a:gridCol w="6634321">
                  <a:extLst>
                    <a:ext uri="{9D8B030D-6E8A-4147-A177-3AD203B41FA5}">
                      <a16:colId xmlns:a16="http://schemas.microsoft.com/office/drawing/2014/main" val="20001"/>
                    </a:ext>
                  </a:extLst>
                </a:gridCol>
              </a:tblGrid>
              <a:tr h="705170">
                <a:tc>
                  <a:txBody>
                    <a:bodyPr/>
                    <a:lstStyle/>
                    <a:p>
                      <a:r>
                        <a:rPr lang="en-ZA" sz="1400" b="0" dirty="0">
                          <a:solidFill>
                            <a:schemeClr val="tx1"/>
                          </a:solidFill>
                        </a:rPr>
                        <a:t>4.16.3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1200" dirty="0">
                          <a:solidFill>
                            <a:schemeClr val="dk1"/>
                          </a:solidFill>
                          <a:effectLst/>
                          <a:latin typeface="+mn-lt"/>
                          <a:ea typeface="+mn-ea"/>
                          <a:cs typeface="+mn-cs"/>
                        </a:rPr>
                        <a:t>Where a tenderer, at any time after the opening of his tender offer but prior to entering into a contract based on his tender offer:</a:t>
                      </a:r>
                    </a:p>
                    <a:p>
                      <a:r>
                        <a:rPr lang="en-US" sz="1400" b="0" kern="1200" dirty="0">
                          <a:solidFill>
                            <a:schemeClr val="dk1"/>
                          </a:solidFill>
                          <a:effectLst/>
                          <a:latin typeface="+mn-lt"/>
                          <a:ea typeface="+mn-ea"/>
                          <a:cs typeface="+mn-cs"/>
                        </a:rPr>
                        <a:t>(a)	withdraws his tender;</a:t>
                      </a:r>
                    </a:p>
                    <a:p>
                      <a:r>
                        <a:rPr lang="en-US" sz="1400" b="0" kern="1200" dirty="0">
                          <a:solidFill>
                            <a:schemeClr val="dk1"/>
                          </a:solidFill>
                          <a:effectLst/>
                          <a:latin typeface="+mn-lt"/>
                          <a:ea typeface="+mn-ea"/>
                          <a:cs typeface="+mn-cs"/>
                        </a:rPr>
                        <a:t>(b)	gives notice of his inability to execute the contract in terms of his tender; or</a:t>
                      </a:r>
                    </a:p>
                    <a:p>
                      <a:pPr marL="342900" indent="-342900">
                        <a:buAutoNum type="alphaLcParenBoth" startAt="3"/>
                      </a:pPr>
                      <a:r>
                        <a:rPr lang="en-US" sz="1400" b="0" kern="1200" dirty="0">
                          <a:solidFill>
                            <a:schemeClr val="dk1"/>
                          </a:solidFill>
                          <a:effectLst/>
                          <a:latin typeface="+mn-lt"/>
                          <a:ea typeface="+mn-ea"/>
                          <a:cs typeface="+mn-cs"/>
                        </a:rPr>
                        <a:t>fails to comply with a request made in terms of 4.17, 4.18, 5.9 or 5.13;</a:t>
                      </a:r>
                    </a:p>
                    <a:p>
                      <a:pPr marL="0" indent="0">
                        <a:buNone/>
                      </a:pPr>
                      <a:endParaRPr lang="en-US" sz="1400" b="0" kern="1200" dirty="0">
                        <a:solidFill>
                          <a:schemeClr val="dk1"/>
                        </a:solidFill>
                        <a:effectLst/>
                        <a:latin typeface="+mn-lt"/>
                        <a:ea typeface="+mn-ea"/>
                        <a:cs typeface="+mn-cs"/>
                      </a:endParaRPr>
                    </a:p>
                    <a:p>
                      <a:r>
                        <a:rPr lang="en-US" sz="1400" b="0" kern="1200" dirty="0">
                          <a:solidFill>
                            <a:schemeClr val="dk1"/>
                          </a:solidFill>
                          <a:effectLst/>
                          <a:latin typeface="+mn-lt"/>
                          <a:ea typeface="+mn-ea"/>
                          <a:cs typeface="+mn-cs"/>
                        </a:rPr>
                        <a:t>such tenderer shall be barred from tendering on any of the Employer’s tenders for a period to be determined by the Employer, but not less than 6 (six) months from a date determined by the Employer. This sanction also applies to tenders under evaluation and not yet awarded. This sanction does not apply to tenders under evaluation where a request for extension for the validity period was not accepted by the tenderer. The Employer may fully or partly exempt a tenderer from the provisions of this conditions if he is of the opinion that the circumstances justify the exemption.</a:t>
                      </a:r>
                    </a:p>
                    <a:p>
                      <a:endParaRPr lang="en-US" sz="1400" b="0" kern="1200" dirty="0">
                        <a:solidFill>
                          <a:schemeClr val="dk1"/>
                        </a:solidFill>
                        <a:effectLst/>
                        <a:latin typeface="+mn-lt"/>
                        <a:ea typeface="+mn-ea"/>
                        <a:cs typeface="+mn-cs"/>
                      </a:endParaRPr>
                    </a:p>
                    <a:p>
                      <a:endParaRPr lang="en-ZA" sz="1400" b="0" i="0" u="none" strike="noStrike" kern="1200" baseline="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3820172"/>
                  </a:ext>
                </a:extLst>
              </a:tr>
            </a:tbl>
          </a:graphicData>
        </a:graphic>
      </p:graphicFrame>
      <p:sp>
        <p:nvSpPr>
          <p:cNvPr id="7" name="TextBox 6">
            <a:extLst>
              <a:ext uri="{FF2B5EF4-FFF2-40B4-BE49-F238E27FC236}">
                <a16:creationId xmlns:a16="http://schemas.microsoft.com/office/drawing/2014/main" id="{5BA9CB6D-DFF0-4CC1-BF7C-15728EDED0DB}"/>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algn="ctr"/>
            <a:r>
              <a:rPr lang="en-ZA" sz="1800" b="1" dirty="0">
                <a:solidFill>
                  <a:schemeClr val="bg2"/>
                </a:solidFill>
              </a:rPr>
              <a:t>TENDER DATA</a:t>
            </a:r>
          </a:p>
        </p:txBody>
      </p:sp>
    </p:spTree>
    <p:extLst>
      <p:ext uri="{BB962C8B-B14F-4D97-AF65-F5344CB8AC3E}">
        <p14:creationId xmlns:p14="http://schemas.microsoft.com/office/powerpoint/2010/main" val="28047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3480124"/>
              </p:ext>
            </p:extLst>
          </p:nvPr>
        </p:nvGraphicFramePr>
        <p:xfrm>
          <a:off x="239843" y="1478465"/>
          <a:ext cx="8694295" cy="5147187"/>
        </p:xfrm>
        <a:graphic>
          <a:graphicData uri="http://schemas.openxmlformats.org/drawingml/2006/table">
            <a:tbl>
              <a:tblPr firstRow="1" firstCol="1" lastRow="1" lastCol="1" bandRow="1" bandCol="1"/>
              <a:tblGrid>
                <a:gridCol w="911243">
                  <a:extLst>
                    <a:ext uri="{9D8B030D-6E8A-4147-A177-3AD203B41FA5}">
                      <a16:colId xmlns:a16="http://schemas.microsoft.com/office/drawing/2014/main" val="20000"/>
                    </a:ext>
                  </a:extLst>
                </a:gridCol>
                <a:gridCol w="7783052">
                  <a:extLst>
                    <a:ext uri="{9D8B030D-6E8A-4147-A177-3AD203B41FA5}">
                      <a16:colId xmlns:a16="http://schemas.microsoft.com/office/drawing/2014/main" val="20001"/>
                    </a:ext>
                  </a:extLst>
                </a:gridCol>
              </a:tblGrid>
              <a:tr h="5147187">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5.11.7</a:t>
                      </a:r>
                      <a:endParaRPr lang="en-ZA" sz="1400" dirty="0">
                        <a:effectLst/>
                        <a:latin typeface="+mn-lt"/>
                        <a:ea typeface="Times New Roman" panose="02020603050405020304" pitchFamily="18" charset="0"/>
                        <a:cs typeface="Times New Roman" panose="02020603050405020304" pitchFamily="18" charset="0"/>
                      </a:endParaRPr>
                    </a:p>
                    <a:p>
                      <a:pPr>
                        <a:spcAft>
                          <a:spcPts val="0"/>
                        </a:spcAft>
                      </a:pPr>
                      <a:r>
                        <a:rPr lang="en-ZA" sz="1400" dirty="0">
                          <a:effectLst/>
                          <a:latin typeface="+mn-lt"/>
                          <a:ea typeface="Times New Roman" panose="02020603050405020304" pitchFamily="18" charset="0"/>
                          <a:cs typeface="Arial" panose="020B0604020202020204" pitchFamily="34" charset="0"/>
                        </a:rPr>
                        <a:t> </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Scoring Financial offers:</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07950" lvl="0" indent="-342900" algn="just">
                        <a:spcAft>
                          <a:spcPts val="0"/>
                        </a:spcAft>
                        <a:buFont typeface="+mj-lt"/>
                        <a:buAutoNum type="arabicPeriod"/>
                        <a:tabLst>
                          <a:tab pos="222885" algn="l"/>
                        </a:tabLst>
                      </a:pPr>
                      <a:r>
                        <a:rPr lang="en-ZA" sz="1000" b="1" dirty="0">
                          <a:effectLst/>
                          <a:latin typeface="Arial" panose="020B0604020202020204" pitchFamily="34" charset="0"/>
                          <a:ea typeface="Times New Roman" panose="02020603050405020304" pitchFamily="18" charset="0"/>
                          <a:cs typeface="Arial" panose="020B0604020202020204" pitchFamily="34" charset="0"/>
                        </a:rPr>
                        <a:t>80/20 preference point system for acquisition of goods and services for Rand value equal to or above R30 000 and up to R50 million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107950" algn="just">
                        <a:spcAft>
                          <a:spcPts val="0"/>
                        </a:spcAft>
                      </a:pPr>
                      <a:r>
                        <a:rPr lang="en-ZA"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0170" marR="107950" algn="just">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The following formula will be used to calculate thee points out of 80 for price:</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R="107950" algn="just"/>
                      <a:r>
                        <a:rPr lang="en-ZA"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0170" marR="107950" algn="just">
                        <a:lnSpc>
                          <a:spcPct val="150000"/>
                        </a:lnSpc>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Ps =80(1-(Pt-Pm)/Pm)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0170" marR="107950" algn="just">
                        <a:lnSpc>
                          <a:spcPct val="150000"/>
                        </a:lnSpc>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Where:</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07950" lvl="0" indent="-342900" algn="just">
                        <a:lnSpc>
                          <a:spcPct val="150000"/>
                        </a:lnSpc>
                        <a:spcAft>
                          <a:spcPts val="0"/>
                        </a:spcAft>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Arial" panose="020B0604020202020204" pitchFamily="34" charset="0"/>
                        </a:rPr>
                        <a:t>Ps is the points scored for price of tender under consideration.</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07950" lvl="0" indent="-342900" algn="just">
                        <a:lnSpc>
                          <a:spcPct val="150000"/>
                        </a:lnSpc>
                        <a:spcAft>
                          <a:spcPts val="0"/>
                        </a:spcAft>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Arial" panose="020B0604020202020204" pitchFamily="34" charset="0"/>
                        </a:rPr>
                        <a:t>Pt is the price of the tender under consideration; and</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07950" lvl="0" indent="-342900" algn="just">
                        <a:lnSpc>
                          <a:spcPct val="150000"/>
                        </a:lnSpc>
                        <a:spcAft>
                          <a:spcPts val="0"/>
                        </a:spcAft>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Arial" panose="020B0604020202020204" pitchFamily="34" charset="0"/>
                        </a:rPr>
                        <a:t>Pm is the price of the lowest acceptable tender.</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R="107950" algn="just"/>
                      <a:r>
                        <a:rPr lang="en-ZA"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07950" lvl="0" indent="-342900" algn="just">
                        <a:spcAft>
                          <a:spcPts val="0"/>
                        </a:spcAft>
                        <a:buFont typeface="+mj-lt"/>
                        <a:buAutoNum type="arabicPeriod"/>
                        <a:tabLst>
                          <a:tab pos="222885" algn="l"/>
                        </a:tabLst>
                      </a:pPr>
                      <a:r>
                        <a:rPr lang="en-ZA" sz="1000" b="1" dirty="0">
                          <a:effectLst/>
                          <a:latin typeface="Arial" panose="020B0604020202020204" pitchFamily="34" charset="0"/>
                          <a:ea typeface="Times New Roman" panose="02020603050405020304" pitchFamily="18" charset="0"/>
                          <a:cs typeface="Arial" panose="020B0604020202020204" pitchFamily="34" charset="0"/>
                        </a:rPr>
                        <a:t>90/10 preference point system for acquisition of goods and services for Rand value above R50 million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R="107950" algn="just"/>
                      <a:r>
                        <a:rPr lang="en-ZA"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R="107950" algn="just"/>
                      <a:r>
                        <a:rPr lang="en-ZA" sz="1000" dirty="0">
                          <a:effectLst/>
                          <a:latin typeface="Arial" panose="020B0604020202020204" pitchFamily="34" charset="0"/>
                          <a:ea typeface="Times New Roman" panose="02020603050405020304" pitchFamily="18" charset="0"/>
                          <a:cs typeface="Arial" panose="020B0604020202020204" pitchFamily="34" charset="0"/>
                        </a:rPr>
                        <a:t>The following formula will be used to calculate thee points out of 90 for price:</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R="107950" algn="just"/>
                      <a:r>
                        <a:rPr lang="en-ZA" sz="1000" b="1"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0170" marR="107950" algn="just">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Ps =90(1-(Pt-Pm)/Pm)</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0170" marR="107950" algn="just">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0170" marR="107950" algn="just">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Where:</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07950" lvl="0" indent="-342900" algn="just">
                        <a:lnSpc>
                          <a:spcPct val="150000"/>
                        </a:lnSpc>
                        <a:spcAft>
                          <a:spcPts val="0"/>
                        </a:spcAft>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Arial" panose="020B0604020202020204" pitchFamily="34" charset="0"/>
                        </a:rPr>
                        <a:t>Ps is the points scored for price of tender under consideration.</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07950" lvl="0" indent="-342900" algn="just">
                        <a:lnSpc>
                          <a:spcPct val="150000"/>
                        </a:lnSpc>
                        <a:spcAft>
                          <a:spcPts val="0"/>
                        </a:spcAft>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Arial" panose="020B0604020202020204" pitchFamily="34" charset="0"/>
                        </a:rPr>
                        <a:t>Pt is the price of the tender under consideration; and</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107950" lvl="0" indent="-342900" algn="just">
                        <a:lnSpc>
                          <a:spcPct val="150000"/>
                        </a:lnSpc>
                        <a:spcAft>
                          <a:spcPts val="0"/>
                        </a:spcAft>
                        <a:buFont typeface="Arial" panose="020B0604020202020204" pitchFamily="34" charset="0"/>
                        <a:buChar char="-"/>
                      </a:pPr>
                      <a:r>
                        <a:rPr lang="en-ZA" sz="1000" dirty="0">
                          <a:effectLst/>
                          <a:latin typeface="Arial" panose="020B0604020202020204" pitchFamily="34" charset="0"/>
                          <a:ea typeface="Times New Roman" panose="02020603050405020304" pitchFamily="18" charset="0"/>
                          <a:cs typeface="Arial" panose="020B0604020202020204" pitchFamily="34" charset="0"/>
                        </a:rPr>
                        <a:t>Pm is the price of the lowest acceptable tender.</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In the event that the calculated value is negative, the allocated score shall be 0 (zero).</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CF025CDA-3769-454E-B504-209B81DF70D0}"/>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algn="ctr"/>
            <a:r>
              <a:rPr lang="en-ZA" sz="1800" b="1" dirty="0">
                <a:solidFill>
                  <a:schemeClr val="bg2"/>
                </a:solidFill>
              </a:rPr>
              <a:t>TENDER DATA</a:t>
            </a:r>
          </a:p>
        </p:txBody>
      </p:sp>
      <p:graphicFrame>
        <p:nvGraphicFramePr>
          <p:cNvPr id="2" name="Table 1">
            <a:extLst>
              <a:ext uri="{FF2B5EF4-FFF2-40B4-BE49-F238E27FC236}">
                <a16:creationId xmlns:a16="http://schemas.microsoft.com/office/drawing/2014/main" id="{5307C335-9F53-4616-A462-A62479CBFB45}"/>
              </a:ext>
            </a:extLst>
          </p:cNvPr>
          <p:cNvGraphicFramePr>
            <a:graphicFrameLocks noGrp="1"/>
          </p:cNvGraphicFramePr>
          <p:nvPr>
            <p:extLst>
              <p:ext uri="{D42A27DB-BD31-4B8C-83A1-F6EECF244321}">
                <p14:modId xmlns:p14="http://schemas.microsoft.com/office/powerpoint/2010/main" val="2936650819"/>
              </p:ext>
            </p:extLst>
          </p:nvPr>
        </p:nvGraphicFramePr>
        <p:xfrm>
          <a:off x="4047344" y="7884825"/>
          <a:ext cx="1873770" cy="2379494"/>
        </p:xfrm>
        <a:graphic>
          <a:graphicData uri="http://schemas.openxmlformats.org/drawingml/2006/table">
            <a:tbl>
              <a:tblPr firstRow="1" bandRow="1">
                <a:tableStyleId>{F5AB1C69-6EDB-4FF4-983F-18BD219EF322}</a:tableStyleId>
              </a:tblPr>
              <a:tblGrid>
                <a:gridCol w="532294">
                  <a:extLst>
                    <a:ext uri="{9D8B030D-6E8A-4147-A177-3AD203B41FA5}">
                      <a16:colId xmlns:a16="http://schemas.microsoft.com/office/drawing/2014/main" val="2741121120"/>
                    </a:ext>
                  </a:extLst>
                </a:gridCol>
                <a:gridCol w="974524">
                  <a:extLst>
                    <a:ext uri="{9D8B030D-6E8A-4147-A177-3AD203B41FA5}">
                      <a16:colId xmlns:a16="http://schemas.microsoft.com/office/drawing/2014/main" val="1895822888"/>
                    </a:ext>
                  </a:extLst>
                </a:gridCol>
                <a:gridCol w="366952">
                  <a:extLst>
                    <a:ext uri="{9D8B030D-6E8A-4147-A177-3AD203B41FA5}">
                      <a16:colId xmlns:a16="http://schemas.microsoft.com/office/drawing/2014/main" val="2552857292"/>
                    </a:ext>
                  </a:extLst>
                </a:gridCol>
              </a:tblGrid>
              <a:tr h="1257574">
                <a:tc>
                  <a:txBody>
                    <a:bodyPr/>
                    <a:lstStyle/>
                    <a:p>
                      <a:pPr marR="180340" algn="ctr">
                        <a:lnSpc>
                          <a:spcPct val="150000"/>
                        </a:lnSpc>
                        <a:spcAft>
                          <a:spcPts val="0"/>
                        </a:spcAf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2924309"/>
                  </a:ext>
                </a:extLst>
              </a:tr>
              <a:tr h="265052">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7742015"/>
                  </a:ext>
                </a:extLst>
              </a:tr>
              <a:tr h="265052">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2090502"/>
                  </a:ext>
                </a:extLst>
              </a:tr>
              <a:tr h="265052">
                <a:tc>
                  <a:txBody>
                    <a:bodyPr/>
                    <a:lstStyle/>
                    <a:p>
                      <a:pPr marR="180340" algn="ctr">
                        <a:lnSpc>
                          <a:spcPct val="150000"/>
                        </a:lnSpc>
                        <a:spcAft>
                          <a:spcPts val="0"/>
                        </a:spcAft>
                      </a:pP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739807"/>
                  </a:ext>
                </a:extLst>
              </a:tr>
              <a:tr h="265052">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80340" algn="ctr">
                        <a:lnSpc>
                          <a:spcPct val="1500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938332"/>
                  </a:ext>
                </a:extLst>
              </a:tr>
            </a:tbl>
          </a:graphicData>
        </a:graphic>
      </p:graphicFrame>
    </p:spTree>
    <p:extLst>
      <p:ext uri="{BB962C8B-B14F-4D97-AF65-F5344CB8AC3E}">
        <p14:creationId xmlns:p14="http://schemas.microsoft.com/office/powerpoint/2010/main" val="581118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7DCD77A2D7754391160DDDF056C008" ma:contentTypeVersion="13" ma:contentTypeDescription="Create a new document." ma:contentTypeScope="" ma:versionID="539e57b89f346ded6fd6bead0523a1b6">
  <xsd:schema xmlns:xsd="http://www.w3.org/2001/XMLSchema" xmlns:xs="http://www.w3.org/2001/XMLSchema" xmlns:p="http://schemas.microsoft.com/office/2006/metadata/properties" xmlns:ns3="2bcf1cf8-fffd-4316-a949-79ebdae58ead" xmlns:ns4="f6c9db62-c5e0-4e29-be14-92f4d57c864a" targetNamespace="http://schemas.microsoft.com/office/2006/metadata/properties" ma:root="true" ma:fieldsID="4a743a647d9d2bc7127ff7c77e9217fa" ns3:_="" ns4:_="">
    <xsd:import namespace="2bcf1cf8-fffd-4316-a949-79ebdae58ead"/>
    <xsd:import namespace="f6c9db62-c5e0-4e29-be14-92f4d57c864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f1cf8-fffd-4316-a949-79ebdae58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c9db62-c5e0-4e29-be14-92f4d57c86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8104BB-C8AE-4C78-AA66-D5BBACB4573E}">
  <ds:schemaRefs>
    <ds:schemaRef ds:uri="http://purl.org/dc/terms/"/>
    <ds:schemaRef ds:uri="2bcf1cf8-fffd-4316-a949-79ebdae58ead"/>
    <ds:schemaRef ds:uri="f6c9db62-c5e0-4e29-be14-92f4d57c864a"/>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51D5048-ADE9-456B-8864-B2E57B00E4BA}">
  <ds:schemaRefs>
    <ds:schemaRef ds:uri="http://schemas.microsoft.com/sharepoint/v3/contenttype/forms"/>
  </ds:schemaRefs>
</ds:datastoreItem>
</file>

<file path=customXml/itemProps3.xml><?xml version="1.0" encoding="utf-8"?>
<ds:datastoreItem xmlns:ds="http://schemas.openxmlformats.org/officeDocument/2006/customXml" ds:itemID="{F3C62F37-4ADD-4BBE-8CE9-415D1C895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f1cf8-fffd-4316-a949-79ebdae58ead"/>
    <ds:schemaRef ds:uri="f6c9db62-c5e0-4e29-be14-92f4d57c86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3400</TotalTime>
  <Words>2173</Words>
  <Application>Microsoft Office PowerPoint</Application>
  <PresentationFormat>On-screen Show (4:3)</PresentationFormat>
  <Paragraphs>281</Paragraphs>
  <Slides>18</Slides>
  <Notes>11</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18</vt:i4>
      </vt:variant>
    </vt:vector>
  </HeadingPairs>
  <TitlesOfParts>
    <vt:vector size="30" baseType="lpstr">
      <vt:lpstr>Arial</vt:lpstr>
      <vt:lpstr>Calibri</vt:lpstr>
      <vt:lpstr>Calibri Light</vt:lpstr>
      <vt:lpstr>Exo 2 Light</vt:lpstr>
      <vt:lpstr>Office Theme</vt:lpstr>
      <vt:lpstr>Custom Design</vt:lpstr>
      <vt:lpstr>1_Custom Design</vt:lpstr>
      <vt:lpstr>6_Custom Design</vt:lpstr>
      <vt:lpstr>3_Custom Design</vt:lpstr>
      <vt:lpstr>4_Custom Design</vt:lpstr>
      <vt:lpstr>5_Custom Design</vt:lpstr>
      <vt:lpstr>7_Custom Design</vt:lpstr>
      <vt:lpstr>              CONTRACT SANRAL HO 1006/58700/2023/02R   REQUEST FOR TENDER -THE APPOINTMENT OF A SERVICE PROVIDER TO PROVIDE ONLINE VACANCY ADVERTISING PORTAL FOR SANRAL FOR THE PERIOD OF THIRTY -SIX (36) MONTHS.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CONSULTANTS’ TENDER BRIEFING</dc:title>
  <dc:creator>Smangele Nkambule (ER)</dc:creator>
  <cp:lastModifiedBy>Lungile Mngomezulu (HO)</cp:lastModifiedBy>
  <cp:revision>121</cp:revision>
  <dcterms:created xsi:type="dcterms:W3CDTF">2019-02-21T14:40:26Z</dcterms:created>
  <dcterms:modified xsi:type="dcterms:W3CDTF">2023-11-29T16:28:07Z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0x010100F37DCD77A2D7754391160DDDF056C008</vt:lpwstr>
  </property>
</Properties>
</file>