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65" r:id="rId2"/>
    <p:sldId id="1798" r:id="rId3"/>
    <p:sldId id="1799" r:id="rId4"/>
    <p:sldId id="1804" r:id="rId5"/>
    <p:sldId id="1805" r:id="rId6"/>
    <p:sldId id="1807" r:id="rId7"/>
    <p:sldId id="1808" r:id="rId8"/>
    <p:sldId id="1809" r:id="rId9"/>
    <p:sldId id="1810" r:id="rId10"/>
    <p:sldId id="1811" r:id="rId11"/>
    <p:sldId id="1812" r:id="rId12"/>
    <p:sldId id="1813" r:id="rId13"/>
    <p:sldId id="1792" r:id="rId14"/>
    <p:sldId id="1800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313"/>
    <a:srgbClr val="E77F00"/>
    <a:srgbClr val="C2BBAD"/>
    <a:srgbClr val="69614E"/>
    <a:srgbClr val="A1A250"/>
    <a:srgbClr val="A2AA3D"/>
    <a:srgbClr val="6F90A7"/>
    <a:srgbClr val="84B5BD"/>
    <a:srgbClr val="C7B400"/>
    <a:srgbClr val="C6B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2" y="72"/>
      </p:cViewPr>
      <p:guideLst>
        <p:guide orient="horz" pos="252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5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Van Eck   Transnet Corporate   JHB" userId="4765e879-ec35-4d79-91a9-bb22d33e1d8f" providerId="ADAL" clId="{F6B29352-4B7D-4EAB-86B1-C2FECEB9D157}"/>
    <pc:docChg chg="modSld">
      <pc:chgData name="Erika Van Eck   Transnet Corporate   JHB" userId="4765e879-ec35-4d79-91a9-bb22d33e1d8f" providerId="ADAL" clId="{F6B29352-4B7D-4EAB-86B1-C2FECEB9D157}" dt="2023-07-06T07:57:38.969" v="2" actId="20577"/>
      <pc:docMkLst>
        <pc:docMk/>
      </pc:docMkLst>
      <pc:sldChg chg="modSp mod">
        <pc:chgData name="Erika Van Eck   Transnet Corporate   JHB" userId="4765e879-ec35-4d79-91a9-bb22d33e1d8f" providerId="ADAL" clId="{F6B29352-4B7D-4EAB-86B1-C2FECEB9D157}" dt="2023-07-06T07:57:38.969" v="2" actId="20577"/>
        <pc:sldMkLst>
          <pc:docMk/>
          <pc:sldMk cId="3099601995" sldId="265"/>
        </pc:sldMkLst>
        <pc:spChg chg="mod">
          <ac:chgData name="Erika Van Eck   Transnet Corporate   JHB" userId="4765e879-ec35-4d79-91a9-bb22d33e1d8f" providerId="ADAL" clId="{F6B29352-4B7D-4EAB-86B1-C2FECEB9D157}" dt="2023-07-06T07:57:38.969" v="2" actId="20577"/>
          <ac:spMkLst>
            <pc:docMk/>
            <pc:sldMk cId="3099601995" sldId="265"/>
            <ac:spMk id="3" creationId="{CDD826CF-5ADC-4C79-A8A7-593A5964C3E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D26062-7206-42FE-A191-BB5A3F24A2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10131-BC1B-4C83-BAA0-CD13BC2812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9E0EE-1DCB-4F30-B077-464F007E46A9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17F80-520F-4F97-9BFD-F218B23CB8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9C2C7-6FAF-40EA-AAF4-3EFD6C389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BB4C9-A071-41E4-892E-F03D70EA8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25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E7D0A-618D-469D-A0F6-7E10C3D47CE6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43C31-A911-4174-806B-8AA6C10B7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64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9311433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DA1C25F-7D43-4095-A0B8-45700D5B151C}"/>
              </a:ext>
            </a:extLst>
          </p:cNvPr>
          <p:cNvSpPr/>
          <p:nvPr userDrawn="1"/>
        </p:nvSpPr>
        <p:spPr>
          <a:xfrm>
            <a:off x="8499929" y="4854262"/>
            <a:ext cx="3250324" cy="169443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6" y="2085874"/>
            <a:ext cx="3329183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4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800" dirty="0"/>
              <a:t>Normal text here and here and here and here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E8A4C4-F89C-4196-9B13-39D203050D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36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9417810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7" y="2085874"/>
            <a:ext cx="2995808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600" dirty="0"/>
              <a:t>Normal text here and here and here and here</a:t>
            </a:r>
            <a:endParaRPr lang="en-GB" sz="2000" dirty="0"/>
          </a:p>
          <a:p>
            <a:pPr marL="197049" marR="3008">
              <a:lnSpc>
                <a:spcPct val="100600"/>
              </a:lnSpc>
            </a:pPr>
            <a:endParaRPr lang="en-GB" sz="1600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7093058-1C72-42EE-AFD4-C6A337F2FC13}"/>
              </a:ext>
            </a:extLst>
          </p:cNvPr>
          <p:cNvSpPr/>
          <p:nvPr userDrawn="1"/>
        </p:nvSpPr>
        <p:spPr>
          <a:xfrm>
            <a:off x="8580474" y="3407791"/>
            <a:ext cx="3205788" cy="309018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A53F04-AED7-452A-9F24-9297FB349A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16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3726504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6" y="2085874"/>
            <a:ext cx="2967233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600" dirty="0"/>
              <a:t>Normal text here and here and here and here</a:t>
            </a:r>
            <a:endParaRPr lang="en-GB" sz="2000" dirty="0"/>
          </a:p>
          <a:p>
            <a:pPr marL="197049" marR="3008" indent="-189904">
              <a:lnSpc>
                <a:spcPct val="100600"/>
              </a:lnSpc>
              <a:spcBef>
                <a:spcPts val="56"/>
              </a:spcBef>
            </a:pPr>
            <a:endParaRPr lang="en-GB" sz="16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58145CC-D3BC-4C88-AA7C-565A0C5BCABE}"/>
              </a:ext>
            </a:extLst>
          </p:cNvPr>
          <p:cNvSpPr/>
          <p:nvPr userDrawn="1"/>
        </p:nvSpPr>
        <p:spPr>
          <a:xfrm>
            <a:off x="8189297" y="4958505"/>
            <a:ext cx="3821367" cy="151913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BB016E-539B-4F7E-9E4A-780487E1CE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80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6038948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ON TWO LINES IF NECESSARY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308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D031-043D-4150-8D51-38680CAB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CUSTOM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58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89E258-1D79-4E25-B592-51F1147856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941" y="356990"/>
            <a:ext cx="9145218" cy="66183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ON TWO LINES IF NECESSARY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644EA8-7028-42E5-833F-BAD05B8F4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28" y="1201381"/>
            <a:ext cx="11055343" cy="5299629"/>
          </a:xfrm>
          <a:prstGeom prst="rect">
            <a:avLst/>
          </a:prstGeom>
        </p:spPr>
        <p:txBody>
          <a:bodyPr vert="horz" lIns="36000" tIns="18000" rIns="0" bIns="18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235ED689-9638-443C-9A10-E043942A6629}"/>
              </a:ext>
            </a:extLst>
          </p:cNvPr>
          <p:cNvSpPr/>
          <p:nvPr userDrawn="1"/>
        </p:nvSpPr>
        <p:spPr>
          <a:xfrm>
            <a:off x="620851" y="6136760"/>
            <a:ext cx="166575" cy="294959"/>
          </a:xfrm>
          <a:custGeom>
            <a:avLst/>
            <a:gdLst/>
            <a:ahLst/>
            <a:cxnLst/>
            <a:rect l="l" t="t" r="r" b="b"/>
            <a:pathLst>
              <a:path w="281305" h="486409">
                <a:moveTo>
                  <a:pt x="0" y="486404"/>
                </a:moveTo>
                <a:lnTo>
                  <a:pt x="281038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0972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800A1350-7746-0E4A-91DF-E2AB607ADA5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32444" y="1806576"/>
            <a:ext cx="11039295" cy="418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14A6C0-0093-4A32-90F2-B8823E3AAB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941" y="356990"/>
            <a:ext cx="9145218" cy="66183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ON TWO LINES IF NECESSARY</a:t>
            </a:r>
          </a:p>
        </p:txBody>
      </p:sp>
    </p:spTree>
    <p:extLst>
      <p:ext uri="{BB962C8B-B14F-4D97-AF65-F5344CB8AC3E}">
        <p14:creationId xmlns:p14="http://schemas.microsoft.com/office/powerpoint/2010/main" val="382937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EC5ABC-23EE-084A-85FF-B2E1A9D42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2" y="0"/>
            <a:ext cx="12186639" cy="6857760"/>
          </a:xfrm>
          <a:prstGeom prst="rect">
            <a:avLst/>
          </a:prstGeom>
        </p:spPr>
      </p:pic>
      <p:sp>
        <p:nvSpPr>
          <p:cNvPr id="9" name="object 11">
            <a:extLst>
              <a:ext uri="{FF2B5EF4-FFF2-40B4-BE49-F238E27FC236}">
                <a16:creationId xmlns:a16="http://schemas.microsoft.com/office/drawing/2014/main" id="{B1AAE19E-3061-7C40-AEC4-9EE6CCAF43D1}"/>
              </a:ext>
            </a:extLst>
          </p:cNvPr>
          <p:cNvSpPr/>
          <p:nvPr userDrawn="1"/>
        </p:nvSpPr>
        <p:spPr>
          <a:xfrm>
            <a:off x="635835" y="3931064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456D8E82-4B17-8A44-A98F-D28F51A811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4575" y="4113726"/>
            <a:ext cx="7012180" cy="1103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320" b="1" i="0">
                <a:solidFill>
                  <a:schemeClr val="bg1"/>
                </a:solidFill>
                <a:latin typeface="Tahoma Regular"/>
              </a:defRPr>
            </a:lvl1pPr>
          </a:lstStyle>
          <a:p>
            <a:pPr lvl="0"/>
            <a:r>
              <a:rPr lang="en-US" dirty="0"/>
              <a:t>DIVIDER TITLE GOES HERE</a:t>
            </a:r>
          </a:p>
          <a:p>
            <a:pPr lvl="0"/>
            <a:r>
              <a:rPr lang="en-US" dirty="0"/>
              <a:t>ON TWO LINES IF NECESSARY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273F8075-A63D-2243-8DDD-A3E491BD42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4371" y="5217038"/>
            <a:ext cx="6248013" cy="1518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bg1"/>
                </a:solidFill>
                <a:latin typeface="Tahoma Regular"/>
              </a:defRPr>
            </a:lvl1pPr>
            <a:lvl2pPr marL="446410" indent="0">
              <a:buNone/>
              <a:defRPr>
                <a:solidFill>
                  <a:schemeClr val="bg1"/>
                </a:solidFill>
              </a:defRPr>
            </a:lvl2pPr>
            <a:lvl3pPr marL="892820" indent="0">
              <a:buNone/>
              <a:defRPr>
                <a:solidFill>
                  <a:schemeClr val="bg1"/>
                </a:solidFill>
              </a:defRPr>
            </a:lvl3pPr>
            <a:lvl4pPr marL="1339230" indent="0">
              <a:buNone/>
              <a:defRPr>
                <a:solidFill>
                  <a:schemeClr val="bg1"/>
                </a:solidFill>
              </a:defRPr>
            </a:lvl4pPr>
            <a:lvl5pPr marL="17856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to:</a:t>
            </a:r>
          </a:p>
          <a:p>
            <a:pPr lvl="0"/>
            <a:r>
              <a:rPr lang="en-US" dirty="0"/>
              <a:t>Company name goes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2020/00/00</a:t>
            </a:r>
          </a:p>
        </p:txBody>
      </p:sp>
    </p:spTree>
    <p:extLst>
      <p:ext uri="{BB962C8B-B14F-4D97-AF65-F5344CB8AC3E}">
        <p14:creationId xmlns:p14="http://schemas.microsoft.com/office/powerpoint/2010/main" val="104314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499" y="152915"/>
            <a:ext cx="10068389" cy="72010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499" y="1200482"/>
            <a:ext cx="10971067" cy="52996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447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930215571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21" imgH="420" progId="TCLayout.ActiveDocument.1">
                  <p:embed/>
                </p:oleObj>
              </mc:Choice>
              <mc:Fallback>
                <p:oleObj name="think-cell Slide" r:id="rId13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800" b="1" i="0" baseline="0" dirty="0">
              <a:solidFill>
                <a:schemeClr val="tx1"/>
              </a:solidFill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55" y="276058"/>
            <a:ext cx="10457775" cy="720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SLIDE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9" y="1200483"/>
            <a:ext cx="11055343" cy="5299629"/>
          </a:xfrm>
          <a:prstGeom prst="rect">
            <a:avLst/>
          </a:prstGeom>
        </p:spPr>
        <p:txBody>
          <a:bodyPr vert="horz" lIns="36000" tIns="18000" rIns="0" bIns="18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3786" y="62927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C94C95BE-8722-4D8D-93E0-75343B78F809}"/>
              </a:ext>
            </a:extLst>
          </p:cNvPr>
          <p:cNvSpPr/>
          <p:nvPr userDrawn="1"/>
        </p:nvSpPr>
        <p:spPr>
          <a:xfrm>
            <a:off x="568328" y="1121575"/>
            <a:ext cx="11055343" cy="45719"/>
          </a:xfrm>
          <a:custGeom>
            <a:avLst/>
            <a:gdLst/>
            <a:ahLst/>
            <a:cxnLst/>
            <a:rect l="l" t="t" r="r" b="b"/>
            <a:pathLst>
              <a:path w="18230215">
                <a:moveTo>
                  <a:pt x="0" y="0"/>
                </a:moveTo>
                <a:lnTo>
                  <a:pt x="18229780" y="0"/>
                </a:lnTo>
              </a:path>
            </a:pathLst>
          </a:custGeom>
          <a:ln w="20941">
            <a:solidFill>
              <a:srgbClr val="8B8E91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8828F517-37FB-4E03-B217-C275D9590891}"/>
              </a:ext>
            </a:extLst>
          </p:cNvPr>
          <p:cNvSpPr/>
          <p:nvPr userDrawn="1"/>
        </p:nvSpPr>
        <p:spPr>
          <a:xfrm>
            <a:off x="620851" y="6136760"/>
            <a:ext cx="166575" cy="294959"/>
          </a:xfrm>
          <a:custGeom>
            <a:avLst/>
            <a:gdLst/>
            <a:ahLst/>
            <a:cxnLst/>
            <a:rect l="l" t="t" r="r" b="b"/>
            <a:pathLst>
              <a:path w="281305" h="486409">
                <a:moveTo>
                  <a:pt x="0" y="486404"/>
                </a:moveTo>
                <a:lnTo>
                  <a:pt x="281038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567A0-C0A7-4B1B-AE7B-212F10FDF1C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2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2" r:id="rId2"/>
    <p:sldLayoutId id="2147483701" r:id="rId3"/>
    <p:sldLayoutId id="2147483673" r:id="rId4"/>
    <p:sldLayoutId id="2147483695" r:id="rId5"/>
    <p:sldLayoutId id="2147483705" r:id="rId6"/>
    <p:sldLayoutId id="2147483688" r:id="rId7"/>
    <p:sldLayoutId id="2147483715" r:id="rId8"/>
    <p:sldLayoutId id="2147483716" r:id="rId9"/>
  </p:sldLayoutIdLst>
  <p:hf hdr="0" ftr="0" dt="0"/>
  <p:txStyles>
    <p:titleStyle>
      <a:lvl1pPr algn="l" defTabSz="779173" rtl="0" eaLnBrk="1" latinLnBrk="0" hangingPunct="1">
        <a:spcBef>
          <a:spcPct val="0"/>
        </a:spcBef>
        <a:buNone/>
        <a:defRPr sz="2800" b="1" kern="1200" cap="none" spc="0" baseline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779173" rtl="0" eaLnBrk="1" latinLnBrk="0" hangingPunct="1">
        <a:lnSpc>
          <a:spcPct val="110000"/>
        </a:lnSpc>
        <a:spcBef>
          <a:spcPts val="1023"/>
        </a:spcBef>
        <a:spcAft>
          <a:spcPts val="341"/>
        </a:spcAft>
        <a:buFont typeface="Arial" pitchFamily="34" charset="0"/>
        <a:buNone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28612" indent="-142037" algn="l" defTabSz="779173" rtl="0" eaLnBrk="1" latinLnBrk="0" hangingPunct="1">
        <a:lnSpc>
          <a:spcPct val="110000"/>
        </a:lnSpc>
        <a:spcBef>
          <a:spcPts val="171"/>
        </a:spcBef>
        <a:spcAft>
          <a:spcPts val="171"/>
        </a:spcAft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531623" indent="-160976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764293" indent="-155565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–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078126" indent="-156917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142725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2921898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311484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0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orient="horz" pos="2432" userDrawn="1">
          <p15:clr>
            <a:srgbClr val="F26B43"/>
          </p15:clr>
        </p15:guide>
        <p15:guide id="7" orient="horz" pos="7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D48B49-B862-45C6-BFCD-064FEF9AC8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sz="3200" kern="0" spc="10" dirty="0"/>
              <a:t>Insurance RFP</a:t>
            </a:r>
          </a:p>
          <a:p>
            <a:r>
              <a:rPr lang="en-GB" sz="3200" dirty="0"/>
              <a:t>Information on Portfolio 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826CF-5ADC-4C79-A8A7-593A5964C3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  <a:p>
            <a:r>
              <a:rPr lang="en-GB"/>
              <a:t>2023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601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GB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2444" y="381703"/>
            <a:ext cx="9145218" cy="661832"/>
          </a:xfrm>
        </p:spPr>
        <p:txBody>
          <a:bodyPr/>
          <a:lstStyle/>
          <a:p>
            <a:r>
              <a:rPr lang="en-US" dirty="0"/>
              <a:t>Claims History - </a:t>
            </a:r>
            <a:r>
              <a:rPr lang="en-GB" dirty="0"/>
              <a:t>Commercial Crime Policy</a:t>
            </a:r>
            <a:endParaRPr lang="en-ZA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862A6DD5-CCEB-40B8-9C58-D5C5641A7702}"/>
              </a:ext>
            </a:extLst>
          </p:cNvPr>
          <p:cNvGraphicFramePr>
            <a:graphicFrameLocks/>
          </p:cNvGraphicFramePr>
          <p:nvPr/>
        </p:nvGraphicFramePr>
        <p:xfrm>
          <a:off x="3212737" y="1534631"/>
          <a:ext cx="5278120" cy="3215500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1454266">
                  <a:extLst>
                    <a:ext uri="{9D8B030D-6E8A-4147-A177-3AD203B41FA5}">
                      <a16:colId xmlns:a16="http://schemas.microsoft.com/office/drawing/2014/main" val="1961563348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2605989052"/>
                    </a:ext>
                  </a:extLst>
                </a:gridCol>
                <a:gridCol w="2125683">
                  <a:extLst>
                    <a:ext uri="{9D8B030D-6E8A-4147-A177-3AD203B41FA5}">
                      <a16:colId xmlns:a16="http://schemas.microsoft.com/office/drawing/2014/main" val="3525632256"/>
                    </a:ext>
                  </a:extLst>
                </a:gridCol>
              </a:tblGrid>
              <a:tr h="479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POLICY YEAR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NUMBER OF INCIDENTS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GROSS CLAIMS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10546294"/>
                  </a:ext>
                </a:extLst>
              </a:tr>
              <a:tr h="54711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2018 / 2019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                                                                                                     -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87028570"/>
                  </a:ext>
                </a:extLst>
              </a:tr>
              <a:tr h="54711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2019 / 2020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                                          </a:t>
                      </a:r>
                    </a:p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                                                  37 734 440.00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74039965"/>
                  </a:ext>
                </a:extLst>
              </a:tr>
              <a:tr h="54711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2020 / 2021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65203472"/>
                  </a:ext>
                </a:extLst>
              </a:tr>
              <a:tr h="5471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/ 2022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4672627"/>
                  </a:ext>
                </a:extLst>
              </a:tr>
              <a:tr h="5471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/ 2023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954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83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GB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Claims History - </a:t>
            </a:r>
            <a:r>
              <a:rPr lang="en-GB" dirty="0"/>
              <a:t>PCI (Contract Works)</a:t>
            </a:r>
            <a:endParaRPr lang="en-ZA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455DF74-0AAF-42E7-B9DF-ACC15384267F}"/>
              </a:ext>
            </a:extLst>
          </p:cNvPr>
          <p:cNvGraphicFramePr>
            <a:graphicFrameLocks/>
          </p:cNvGraphicFramePr>
          <p:nvPr/>
        </p:nvGraphicFramePr>
        <p:xfrm>
          <a:off x="3370803" y="1536747"/>
          <a:ext cx="5036928" cy="3190875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1581207">
                  <a:extLst>
                    <a:ext uri="{9D8B030D-6E8A-4147-A177-3AD203B41FA5}">
                      <a16:colId xmlns:a16="http://schemas.microsoft.com/office/drawing/2014/main" val="3725938293"/>
                    </a:ext>
                  </a:extLst>
                </a:gridCol>
                <a:gridCol w="1781299">
                  <a:extLst>
                    <a:ext uri="{9D8B030D-6E8A-4147-A177-3AD203B41FA5}">
                      <a16:colId xmlns:a16="http://schemas.microsoft.com/office/drawing/2014/main" val="1685842010"/>
                    </a:ext>
                  </a:extLst>
                </a:gridCol>
                <a:gridCol w="1674422">
                  <a:extLst>
                    <a:ext uri="{9D8B030D-6E8A-4147-A177-3AD203B41FA5}">
                      <a16:colId xmlns:a16="http://schemas.microsoft.com/office/drawing/2014/main" val="2136346516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POLICY YEAR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NUMBER OF INCIDENTS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GROSS CLAIMS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256794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2018 / 2019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                                                                                                      -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8964106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2019 / 2020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                                                                                             847,601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277528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2020 / 2021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                                                                                             500,000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8052673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/ 2022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2954286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/ 2023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9 482 189.07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0168383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80203" y="5245547"/>
            <a:ext cx="7596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>
                <a:latin typeface="+mn-lt"/>
              </a:rPr>
              <a:t>The number of claims for 2022/2023 include the Jet and Dry Dock claims, the values are above the PCI limit </a:t>
            </a:r>
          </a:p>
        </p:txBody>
      </p:sp>
    </p:spTree>
    <p:extLst>
      <p:ext uri="{BB962C8B-B14F-4D97-AF65-F5344CB8AC3E}">
        <p14:creationId xmlns:p14="http://schemas.microsoft.com/office/powerpoint/2010/main" val="181755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GB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1DE33C-15A4-4B51-B5B0-103523929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Claims History - </a:t>
            </a:r>
            <a:r>
              <a:rPr lang="en-GB" dirty="0"/>
              <a:t>PCI (Public Liability)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79423A7-2C9B-45B3-9ACA-82EAC9799324}"/>
              </a:ext>
            </a:extLst>
          </p:cNvPr>
          <p:cNvGraphicFramePr>
            <a:graphicFrameLocks/>
          </p:cNvGraphicFramePr>
          <p:nvPr/>
        </p:nvGraphicFramePr>
        <p:xfrm>
          <a:off x="2024741" y="1790683"/>
          <a:ext cx="8176439" cy="3171825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1575512">
                  <a:extLst>
                    <a:ext uri="{9D8B030D-6E8A-4147-A177-3AD203B41FA5}">
                      <a16:colId xmlns:a16="http://schemas.microsoft.com/office/drawing/2014/main" val="618827083"/>
                    </a:ext>
                  </a:extLst>
                </a:gridCol>
                <a:gridCol w="1546866">
                  <a:extLst>
                    <a:ext uri="{9D8B030D-6E8A-4147-A177-3AD203B41FA5}">
                      <a16:colId xmlns:a16="http://schemas.microsoft.com/office/drawing/2014/main" val="1661095459"/>
                    </a:ext>
                  </a:extLst>
                </a:gridCol>
                <a:gridCol w="1647126">
                  <a:extLst>
                    <a:ext uri="{9D8B030D-6E8A-4147-A177-3AD203B41FA5}">
                      <a16:colId xmlns:a16="http://schemas.microsoft.com/office/drawing/2014/main" val="2029420056"/>
                    </a:ext>
                  </a:extLst>
                </a:gridCol>
                <a:gridCol w="1575512">
                  <a:extLst>
                    <a:ext uri="{9D8B030D-6E8A-4147-A177-3AD203B41FA5}">
                      <a16:colId xmlns:a16="http://schemas.microsoft.com/office/drawing/2014/main" val="2024191260"/>
                    </a:ext>
                  </a:extLst>
                </a:gridCol>
                <a:gridCol w="1831423">
                  <a:extLst>
                    <a:ext uri="{9D8B030D-6E8A-4147-A177-3AD203B41FA5}">
                      <a16:colId xmlns:a16="http://schemas.microsoft.com/office/drawing/2014/main" val="2862721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POLICY YEAR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NUMBER OF INCIDENTS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GROSS CLAIMS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INNER DEDUCTIBLE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AMOUNT TO INSURER 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0775691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2018 / 2019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                     1,756,673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                      278,410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                     1,453,263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25072279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2019 / 2020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                         71,704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                        25,000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                          46,704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1419540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2020 / 2021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396 724.32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448 901.90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6 947 822.42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6312620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/ 2022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27 458 068.99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77197689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/ 2023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5 000 000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3943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11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Policies With No Claims For The Past 5 Years</a:t>
            </a:r>
            <a:endParaRPr lang="en-ZA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615311E-E8E7-44F9-A835-EF72E49C5098}"/>
              </a:ext>
            </a:extLst>
          </p:cNvPr>
          <p:cNvSpPr txBox="1">
            <a:spLocks/>
          </p:cNvSpPr>
          <p:nvPr/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>
            <a:lvl1pPr marL="0" indent="0" algn="l" defTabSz="779173" rtl="0" eaLnBrk="1" latinLnBrk="0" hangingPunct="1">
              <a:lnSpc>
                <a:spcPct val="110000"/>
              </a:lnSpc>
              <a:spcBef>
                <a:spcPts val="1023"/>
              </a:spcBef>
              <a:spcAft>
                <a:spcPts val="341"/>
              </a:spcAft>
              <a:buFont typeface="Arial" pitchFamily="34" charset="0"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28612" indent="-142037" algn="l" defTabSz="779173" rtl="0" eaLnBrk="1" latinLnBrk="0" hangingPunct="1">
              <a:lnSpc>
                <a:spcPct val="110000"/>
              </a:lnSpc>
              <a:spcBef>
                <a:spcPts val="171"/>
              </a:spcBef>
              <a:spcAft>
                <a:spcPts val="171"/>
              </a:spcAft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1623" indent="-160976" algn="l" defTabSz="779173" rtl="0" eaLnBrk="1" latinLnBrk="0" hangingPunct="1">
              <a:lnSpc>
                <a:spcPct val="110000"/>
              </a:lnSpc>
              <a:spcBef>
                <a:spcPts val="85"/>
              </a:spcBef>
              <a:spcAft>
                <a:spcPts val="171"/>
              </a:spcAft>
              <a:buFont typeface="Arial" pitchFamily="34" charset="0"/>
              <a:buChar char="›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64293" indent="-155565" algn="l" defTabSz="779173" rtl="0" eaLnBrk="1" latinLnBrk="0" hangingPunct="1">
              <a:lnSpc>
                <a:spcPct val="110000"/>
              </a:lnSpc>
              <a:spcBef>
                <a:spcPts val="85"/>
              </a:spcBef>
              <a:spcAft>
                <a:spcPts val="171"/>
              </a:spcAft>
              <a:buFont typeface="Arial" pitchFamily="34" charset="0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8126" indent="-156917" algn="l" defTabSz="779173" rtl="0" eaLnBrk="1" latinLnBrk="0" hangingPunct="1">
              <a:lnSpc>
                <a:spcPct val="110000"/>
              </a:lnSpc>
              <a:spcBef>
                <a:spcPts val="85"/>
              </a:spcBef>
              <a:spcAft>
                <a:spcPts val="171"/>
              </a:spcAft>
              <a:buFont typeface="Arial" pitchFamily="34" charset="0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2725" indent="-194793" algn="l" defTabSz="779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312" indent="-194793" algn="l" defTabSz="779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898" indent="-194793" algn="l" defTabSz="779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484" indent="-194793" algn="l" defTabSz="779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62" dirty="0">
                <a:solidFill>
                  <a:srgbClr val="000000"/>
                </a:solidFill>
                <a:latin typeface="Tahoma"/>
              </a:rPr>
              <a:t>Cyber Liability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62" dirty="0">
                <a:solidFill>
                  <a:srgbClr val="000000"/>
                </a:solidFill>
                <a:latin typeface="Tahoma"/>
              </a:rPr>
              <a:t>Special Contingency Cover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62" dirty="0">
                <a:solidFill>
                  <a:srgbClr val="000000"/>
                </a:solidFill>
                <a:latin typeface="Tahoma"/>
              </a:rPr>
              <a:t>Contract Works Professional Indemnity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62" dirty="0">
                <a:solidFill>
                  <a:srgbClr val="000000"/>
                </a:solidFill>
                <a:latin typeface="Tahoma"/>
              </a:rPr>
              <a:t>PCI Professional Indemnity	</a:t>
            </a:r>
          </a:p>
          <a:p>
            <a:endParaRPr lang="en-US" sz="1662" dirty="0">
              <a:solidFill>
                <a:srgbClr val="000000"/>
              </a:solidFill>
              <a:latin typeface="Tahom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4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1" imgH="361" progId="TCLayout.ActiveDocument.1">
                  <p:embed/>
                </p:oleObj>
              </mc:Choice>
              <mc:Fallback>
                <p:oleObj name="think-cell Slide" r:id="rId4" imgW="361" imgH="36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Wordings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Its deemed to be private and confidential and Transnet will not be shared the policy wording during the tender process.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0367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1" imgH="361" progId="TCLayout.ActiveDocument.1">
                  <p:embed/>
                </p:oleObj>
              </mc:Choice>
              <mc:Fallback>
                <p:oleObj name="think-cell Slide" r:id="rId4" imgW="361" imgH="36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B consists of: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390" y="2109937"/>
            <a:ext cx="7185780" cy="3232084"/>
          </a:xfrm>
        </p:spPr>
        <p:txBody>
          <a:bodyPr/>
          <a:lstStyle/>
          <a:p>
            <a:pPr lvl="0" algn="r"/>
            <a:r>
              <a:rPr lang="en-US" sz="2000" dirty="0"/>
              <a:t>	</a:t>
            </a:r>
            <a:r>
              <a:rPr lang="en-ZA" sz="2000" dirty="0"/>
              <a:t>Asset All Risk Insurance</a:t>
            </a:r>
          </a:p>
          <a:p>
            <a:pPr lvl="0" algn="r"/>
            <a:r>
              <a:rPr lang="en-ZA" sz="2000" dirty="0"/>
              <a:t>General Liability</a:t>
            </a:r>
          </a:p>
          <a:p>
            <a:pPr lvl="0" algn="r"/>
            <a:r>
              <a:rPr lang="en-ZA" sz="2000" dirty="0"/>
              <a:t>Director's and Officers liability</a:t>
            </a:r>
          </a:p>
          <a:p>
            <a:pPr lvl="0" algn="r"/>
            <a:r>
              <a:rPr lang="en-ZA" sz="2000" dirty="0"/>
              <a:t>Cyber Liability</a:t>
            </a:r>
          </a:p>
          <a:p>
            <a:pPr lvl="0" algn="r"/>
            <a:r>
              <a:rPr lang="en-ZA" sz="2000" dirty="0"/>
              <a:t>Commercial crime</a:t>
            </a:r>
          </a:p>
          <a:p>
            <a:pPr lvl="0" algn="r"/>
            <a:r>
              <a:rPr lang="en-ZA" sz="2000" dirty="0"/>
              <a:t>Crime and Civil Liability</a:t>
            </a:r>
          </a:p>
          <a:p>
            <a:pPr lvl="0" algn="r"/>
            <a:r>
              <a:rPr lang="en-ZA" sz="2000" dirty="0"/>
              <a:t>Construction Insurance (PCI)</a:t>
            </a:r>
          </a:p>
        </p:txBody>
      </p:sp>
    </p:spTree>
    <p:extLst>
      <p:ext uri="{BB962C8B-B14F-4D97-AF65-F5344CB8AC3E}">
        <p14:creationId xmlns:p14="http://schemas.microsoft.com/office/powerpoint/2010/main" val="409473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628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1" imgH="361" progId="TCLayout.ActiveDocument.1">
                  <p:embed/>
                </p:oleObj>
              </mc:Choice>
              <mc:Fallback>
                <p:oleObj name="think-cell Slide" r:id="rId4" imgW="361" imgH="36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941" y="307562"/>
            <a:ext cx="9145218" cy="661832"/>
          </a:xfrm>
        </p:spPr>
        <p:txBody>
          <a:bodyPr/>
          <a:lstStyle/>
          <a:p>
            <a:r>
              <a:rPr lang="en-US" dirty="0"/>
              <a:t>Limits of Liability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13715"/>
              </p:ext>
            </p:extLst>
          </p:nvPr>
        </p:nvGraphicFramePr>
        <p:xfrm>
          <a:off x="1695818" y="1459486"/>
          <a:ext cx="8380536" cy="3750469"/>
        </p:xfrm>
        <a:graphic>
          <a:graphicData uri="http://schemas.openxmlformats.org/drawingml/2006/table">
            <a:tbl>
              <a:tblPr firstRow="1" firstCol="1">
                <a:tableStyleId>{10A1B5D5-9B99-4C35-A422-299274C87663}</a:tableStyleId>
              </a:tblPr>
              <a:tblGrid>
                <a:gridCol w="4068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1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1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LIMIT</a:t>
                      </a:r>
                      <a:r>
                        <a:rPr lang="en-US" sz="1200" baseline="0" dirty="0">
                          <a:effectLst/>
                        </a:rPr>
                        <a:t> OF INDEMNITY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3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Assets</a:t>
                      </a:r>
                      <a:r>
                        <a:rPr lang="en-US" sz="1200" baseline="0" dirty="0">
                          <a:effectLst/>
                        </a:rPr>
                        <a:t> All Risk &amp; Business Interruption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 3 Billion per</a:t>
                      </a:r>
                      <a:r>
                        <a:rPr lang="en-US" sz="1200" baseline="0" dirty="0">
                          <a:effectLst/>
                        </a:rPr>
                        <a:t> occurrence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3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General Public Liability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 750 Million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Crime &amp; Civil Liability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R 100 Million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3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Commercial Crime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R 100 Million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3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Cyber Liability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 50 Million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3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Directors &amp; Officers 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 2,1 Billion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7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PCI (Annual Contract Works) 75% M &amp; D 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 1</a:t>
                      </a:r>
                      <a:r>
                        <a:rPr lang="en-US" sz="1200" baseline="0" dirty="0">
                          <a:effectLst/>
                        </a:rPr>
                        <a:t> Billion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3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PCI Public Liability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R 100</a:t>
                      </a:r>
                      <a:r>
                        <a:rPr lang="en-US" sz="1200" baseline="0" dirty="0">
                          <a:effectLst/>
                        </a:rPr>
                        <a:t> Million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3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PCI Professional Indemnity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R 100</a:t>
                      </a:r>
                      <a:r>
                        <a:rPr lang="en-US" sz="1200" baseline="0" dirty="0">
                          <a:effectLst/>
                        </a:rPr>
                        <a:t> Million</a:t>
                      </a:r>
                      <a:endParaRPr lang="en-ZA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93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02048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1" imgH="361" progId="TCLayout.ActiveDocument.1">
                  <p:embed/>
                </p:oleObj>
              </mc:Choice>
              <mc:Fallback>
                <p:oleObj name="think-cell Slide" r:id="rId4" imgW="361" imgH="36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Assets All Risk &amp; Business Interruption Policy Structure</a:t>
            </a:r>
            <a:endParaRPr lang="en-ZA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4044D8-6D91-4813-7830-1CE389896704}"/>
              </a:ext>
            </a:extLst>
          </p:cNvPr>
          <p:cNvGrpSpPr/>
          <p:nvPr/>
        </p:nvGrpSpPr>
        <p:grpSpPr>
          <a:xfrm>
            <a:off x="3364730" y="1399578"/>
            <a:ext cx="3651248" cy="5305507"/>
            <a:chOff x="353670" y="1478288"/>
            <a:chExt cx="3651248" cy="530550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6BDBAC4-14DD-2C81-1D77-E7921124A8D5}"/>
                </a:ext>
              </a:extLst>
            </p:cNvPr>
            <p:cNvGrpSpPr/>
            <p:nvPr/>
          </p:nvGrpSpPr>
          <p:grpSpPr>
            <a:xfrm>
              <a:off x="353670" y="1478288"/>
              <a:ext cx="3628783" cy="5305507"/>
              <a:chOff x="321641" y="1288763"/>
              <a:chExt cx="5518254" cy="530550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8A2481A-EA24-7A15-44AA-32F8FCBE8D04}"/>
                  </a:ext>
                </a:extLst>
              </p:cNvPr>
              <p:cNvSpPr/>
              <p:nvPr/>
            </p:nvSpPr>
            <p:spPr>
              <a:xfrm>
                <a:off x="321641" y="5102499"/>
                <a:ext cx="5514313" cy="149177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 anchor="ctr"/>
              <a:lstStyle/>
              <a:p>
                <a:pPr algn="ctr">
                  <a:lnSpc>
                    <a:spcPct val="110000"/>
                  </a:lnSpc>
                  <a:spcBef>
                    <a:spcPts val="92"/>
                  </a:spcBef>
                  <a:spcAft>
                    <a:spcPts val="92"/>
                  </a:spcAft>
                </a:pPr>
                <a:r>
                  <a:rPr lang="en-US" sz="1050" b="1" dirty="0">
                    <a:solidFill>
                      <a:schemeClr val="tx1"/>
                    </a:solidFill>
                  </a:rPr>
                  <a:t>Residual Deductibles </a:t>
                </a:r>
              </a:p>
              <a:p>
                <a:pPr algn="ctr">
                  <a:lnSpc>
                    <a:spcPct val="110000"/>
                  </a:lnSpc>
                  <a:spcBef>
                    <a:spcPts val="92"/>
                  </a:spcBef>
                  <a:spcAft>
                    <a:spcPts val="92"/>
                  </a:spcAft>
                </a:pPr>
                <a:r>
                  <a:rPr lang="en-US" sz="800" b="1" dirty="0">
                    <a:solidFill>
                      <a:schemeClr val="tx1"/>
                    </a:solidFill>
                  </a:rPr>
                  <a:t>(after Aggregate has been absorbed; replaces inner and stop loss):</a:t>
                </a:r>
              </a:p>
              <a:p>
                <a:pPr>
                  <a:lnSpc>
                    <a:spcPct val="110000"/>
                  </a:lnSpc>
                  <a:spcBef>
                    <a:spcPts val="92"/>
                  </a:spcBef>
                  <a:spcAft>
                    <a:spcPts val="92"/>
                  </a:spcAft>
                </a:pPr>
                <a:r>
                  <a:rPr lang="en-US" sz="1000" dirty="0">
                    <a:solidFill>
                      <a:schemeClr val="tx1"/>
                    </a:solidFill>
                  </a:rPr>
                  <a:t>Transnet Freight Rail:</a:t>
                </a:r>
              </a:p>
              <a:p>
                <a:pPr marL="171450" indent="-171450">
                  <a:lnSpc>
                    <a:spcPct val="110000"/>
                  </a:lnSpc>
                  <a:spcBef>
                    <a:spcPts val="92"/>
                  </a:spcBef>
                  <a:spcAft>
                    <a:spcPts val="92"/>
                  </a:spcAft>
                  <a:buFontTx/>
                  <a:buChar char="-"/>
                </a:pPr>
                <a:r>
                  <a:rPr lang="en-US" sz="1000" dirty="0">
                    <a:solidFill>
                      <a:schemeClr val="tx1"/>
                    </a:solidFill>
                  </a:rPr>
                  <a:t>Rolling Stock			R5 000 000 per occurrence</a:t>
                </a:r>
              </a:p>
              <a:p>
                <a:pPr marL="171450" indent="-171450">
                  <a:lnSpc>
                    <a:spcPct val="110000"/>
                  </a:lnSpc>
                  <a:spcBef>
                    <a:spcPts val="92"/>
                  </a:spcBef>
                  <a:spcAft>
                    <a:spcPts val="92"/>
                  </a:spcAft>
                  <a:buFontTx/>
                  <a:buChar char="-"/>
                </a:pPr>
                <a:r>
                  <a:rPr lang="en-US" sz="1000" dirty="0">
                    <a:solidFill>
                      <a:schemeClr val="tx1"/>
                    </a:solidFill>
                  </a:rPr>
                  <a:t>Non Rolling Stock Losses	R2 000 000 per occurrence</a:t>
                </a:r>
              </a:p>
              <a:p>
                <a:pPr>
                  <a:lnSpc>
                    <a:spcPct val="110000"/>
                  </a:lnSpc>
                  <a:spcBef>
                    <a:spcPts val="92"/>
                  </a:spcBef>
                  <a:spcAft>
                    <a:spcPts val="92"/>
                  </a:spcAft>
                </a:pPr>
                <a:r>
                  <a:rPr lang="en-US" sz="1000" dirty="0">
                    <a:solidFill>
                      <a:schemeClr val="tx1"/>
                    </a:solidFill>
                  </a:rPr>
                  <a:t>National Ports Authority		R2 000 000 per occurrence</a:t>
                </a:r>
              </a:p>
              <a:p>
                <a:pPr>
                  <a:lnSpc>
                    <a:spcPct val="110000"/>
                  </a:lnSpc>
                  <a:spcBef>
                    <a:spcPts val="92"/>
                  </a:spcBef>
                  <a:spcAft>
                    <a:spcPts val="92"/>
                  </a:spcAft>
                </a:pPr>
                <a:r>
                  <a:rPr lang="en-US" sz="1000" dirty="0">
                    <a:solidFill>
                      <a:schemeClr val="tx1"/>
                    </a:solidFill>
                  </a:rPr>
                  <a:t>Port Terminals			R1 000 000 per occurrence</a:t>
                </a:r>
              </a:p>
              <a:p>
                <a:pPr>
                  <a:lnSpc>
                    <a:spcPct val="110000"/>
                  </a:lnSpc>
                  <a:spcBef>
                    <a:spcPts val="92"/>
                  </a:spcBef>
                  <a:spcAft>
                    <a:spcPts val="92"/>
                  </a:spcAft>
                </a:pPr>
                <a:r>
                  <a:rPr lang="en-US" sz="1000" dirty="0">
                    <a:solidFill>
                      <a:schemeClr val="tx1"/>
                    </a:solidFill>
                  </a:rPr>
                  <a:t>All Other Divisions		R500 000 per occurrence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53ECE0E-CDDD-2EA4-0DFD-138C0AEACAE7}"/>
                  </a:ext>
                </a:extLst>
              </p:cNvPr>
              <p:cNvSpPr/>
              <p:nvPr/>
            </p:nvSpPr>
            <p:spPr>
              <a:xfrm>
                <a:off x="325584" y="1288763"/>
                <a:ext cx="5514311" cy="13249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 anchor="ctr"/>
              <a:lstStyle/>
              <a:p>
                <a:pPr algn="ctr">
                  <a:lnSpc>
                    <a:spcPct val="110000"/>
                  </a:lnSpc>
                  <a:spcBef>
                    <a:spcPts val="92"/>
                  </a:spcBef>
                  <a:spcAft>
                    <a:spcPts val="92"/>
                  </a:spcAft>
                </a:pPr>
                <a:r>
                  <a:rPr lang="en-US" sz="1000" b="1" dirty="0">
                    <a:solidFill>
                      <a:schemeClr val="tx1"/>
                    </a:solidFill>
                  </a:rPr>
                  <a:t>Inner Deductibles:</a:t>
                </a:r>
              </a:p>
              <a:p>
                <a:pPr>
                  <a:lnSpc>
                    <a:spcPct val="110000"/>
                  </a:lnSpc>
                  <a:spcBef>
                    <a:spcPts val="92"/>
                  </a:spcBef>
                  <a:spcAft>
                    <a:spcPts val="92"/>
                  </a:spcAft>
                </a:pPr>
                <a:r>
                  <a:rPr lang="en-US" sz="1000" dirty="0">
                    <a:solidFill>
                      <a:schemeClr val="tx1"/>
                    </a:solidFill>
                  </a:rPr>
                  <a:t>Transnet Freight Rail:		R100 000 per occurrence</a:t>
                </a:r>
              </a:p>
              <a:p>
                <a:pPr>
                  <a:lnSpc>
                    <a:spcPct val="110000"/>
                  </a:lnSpc>
                  <a:spcBef>
                    <a:spcPts val="92"/>
                  </a:spcBef>
                  <a:spcAft>
                    <a:spcPts val="92"/>
                  </a:spcAft>
                </a:pPr>
                <a:r>
                  <a:rPr lang="en-US" sz="1000" dirty="0">
                    <a:solidFill>
                      <a:schemeClr val="tx1"/>
                    </a:solidFill>
                  </a:rPr>
                  <a:t>All Other Divisions		R50 000 per occurrence</a:t>
                </a:r>
              </a:p>
              <a:p>
                <a:pPr>
                  <a:lnSpc>
                    <a:spcPct val="110000"/>
                  </a:lnSpc>
                  <a:spcBef>
                    <a:spcPts val="92"/>
                  </a:spcBef>
                  <a:spcAft>
                    <a:spcPts val="92"/>
                  </a:spcAft>
                </a:pPr>
                <a:r>
                  <a:rPr lang="en-US" sz="1000" dirty="0">
                    <a:solidFill>
                      <a:schemeClr val="tx1"/>
                    </a:solidFill>
                  </a:rPr>
                  <a:t>Mobile Plant &amp; Cranes		R50 000 per occurrence</a:t>
                </a:r>
              </a:p>
              <a:p>
                <a:pPr>
                  <a:lnSpc>
                    <a:spcPct val="110000"/>
                  </a:lnSpc>
                  <a:spcBef>
                    <a:spcPts val="92"/>
                  </a:spcBef>
                  <a:spcAft>
                    <a:spcPts val="92"/>
                  </a:spcAft>
                </a:pPr>
                <a:r>
                  <a:rPr lang="en-US" sz="1000" dirty="0">
                    <a:solidFill>
                      <a:schemeClr val="tx1"/>
                    </a:solidFill>
                  </a:rPr>
                  <a:t>Motor Vehicles All Divisions:	R7 500 per occurrence	</a:t>
                </a:r>
              </a:p>
              <a:p>
                <a:pPr>
                  <a:lnSpc>
                    <a:spcPct val="110000"/>
                  </a:lnSpc>
                  <a:spcBef>
                    <a:spcPts val="92"/>
                  </a:spcBef>
                  <a:spcAft>
                    <a:spcPts val="92"/>
                  </a:spcAft>
                </a:pPr>
                <a:r>
                  <a:rPr lang="en-US" sz="1000" dirty="0">
                    <a:solidFill>
                      <a:schemeClr val="tx1"/>
                    </a:solidFill>
                  </a:rPr>
                  <a:t>Business Interruption:	5 days on an Average Daily Cost basis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92004E-4192-125A-446B-F7C974950E09}"/>
                </a:ext>
              </a:extLst>
            </p:cNvPr>
            <p:cNvSpPr/>
            <p:nvPr/>
          </p:nvSpPr>
          <p:spPr>
            <a:xfrm>
              <a:off x="3018329" y="2923796"/>
              <a:ext cx="986589" cy="10156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algn="ctr">
                <a:lnSpc>
                  <a:spcPct val="110000"/>
                </a:lnSpc>
                <a:spcBef>
                  <a:spcPts val="92"/>
                </a:spcBef>
                <a:spcAft>
                  <a:spcPts val="92"/>
                </a:spcAft>
              </a:pPr>
              <a:r>
                <a:rPr lang="en-US" sz="1000" b="1" dirty="0">
                  <a:solidFill>
                    <a:schemeClr val="tx1"/>
                  </a:solidFill>
                </a:rPr>
                <a:t>Transnet Aggregate R1,5billion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309B4B-2164-9919-3DBF-90F0DED664F0}"/>
                </a:ext>
              </a:extLst>
            </p:cNvPr>
            <p:cNvSpPr/>
            <p:nvPr/>
          </p:nvSpPr>
          <p:spPr>
            <a:xfrm>
              <a:off x="353670" y="4638089"/>
              <a:ext cx="3646973" cy="4925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algn="ctr">
                <a:lnSpc>
                  <a:spcPct val="110000"/>
                </a:lnSpc>
                <a:spcBef>
                  <a:spcPts val="92"/>
                </a:spcBef>
                <a:spcAft>
                  <a:spcPts val="92"/>
                </a:spcAft>
              </a:pPr>
              <a:r>
                <a:rPr lang="en-US" sz="1000" b="1" dirty="0">
                  <a:solidFill>
                    <a:schemeClr val="tx1"/>
                  </a:solidFill>
                </a:rPr>
                <a:t>Loss Limit R 3billion in excess of inner and aggregate</a:t>
              </a:r>
              <a:endParaRPr lang="en-ZA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C880DE-631D-AC5C-64E4-3E21D2BE297C}"/>
                </a:ext>
              </a:extLst>
            </p:cNvPr>
            <p:cNvSpPr/>
            <p:nvPr/>
          </p:nvSpPr>
          <p:spPr>
            <a:xfrm>
              <a:off x="356260" y="2923796"/>
              <a:ext cx="2662069" cy="10156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algn="ctr">
                <a:lnSpc>
                  <a:spcPct val="110000"/>
                </a:lnSpc>
                <a:spcBef>
                  <a:spcPts val="92"/>
                </a:spcBef>
                <a:spcAft>
                  <a:spcPts val="92"/>
                </a:spcAft>
              </a:pPr>
              <a:r>
                <a:rPr lang="en-US" sz="1000" b="1" dirty="0">
                  <a:solidFill>
                    <a:schemeClr val="tx1"/>
                  </a:solidFill>
                </a:rPr>
                <a:t>Stop Loss – towards the aggregate</a:t>
              </a:r>
            </a:p>
            <a:p>
              <a:pPr algn="ctr">
                <a:lnSpc>
                  <a:spcPct val="110000"/>
                </a:lnSpc>
                <a:spcBef>
                  <a:spcPts val="92"/>
                </a:spcBef>
                <a:spcAft>
                  <a:spcPts val="92"/>
                </a:spcAft>
              </a:pPr>
              <a:r>
                <a:rPr lang="en-US" sz="1000" dirty="0">
                  <a:solidFill>
                    <a:schemeClr val="tx1"/>
                  </a:solidFill>
                </a:rPr>
                <a:t>TFR – R250 million per occurrence</a:t>
              </a:r>
            </a:p>
            <a:p>
              <a:pPr algn="ctr">
                <a:lnSpc>
                  <a:spcPct val="110000"/>
                </a:lnSpc>
                <a:spcBef>
                  <a:spcPts val="92"/>
                </a:spcBef>
                <a:spcAft>
                  <a:spcPts val="92"/>
                </a:spcAft>
              </a:pPr>
              <a:r>
                <a:rPr lang="en-US" sz="1000" dirty="0">
                  <a:solidFill>
                    <a:schemeClr val="tx1"/>
                  </a:solidFill>
                </a:rPr>
                <a:t>Fire – R250 million per occurrence</a:t>
              </a:r>
            </a:p>
            <a:p>
              <a:pPr algn="ctr">
                <a:lnSpc>
                  <a:spcPct val="110000"/>
                </a:lnSpc>
                <a:spcBef>
                  <a:spcPts val="92"/>
                </a:spcBef>
                <a:spcAft>
                  <a:spcPts val="92"/>
                </a:spcAft>
              </a:pPr>
              <a:r>
                <a:rPr lang="en-US" sz="1000" dirty="0">
                  <a:solidFill>
                    <a:schemeClr val="tx1"/>
                  </a:solidFill>
                </a:rPr>
                <a:t>Storm – R250 million per occurrence</a:t>
              </a:r>
            </a:p>
            <a:p>
              <a:pPr algn="ctr">
                <a:lnSpc>
                  <a:spcPct val="110000"/>
                </a:lnSpc>
                <a:spcBef>
                  <a:spcPts val="92"/>
                </a:spcBef>
                <a:spcAft>
                  <a:spcPts val="92"/>
                </a:spcAft>
              </a:pPr>
              <a:r>
                <a:rPr lang="en-US" sz="1000" dirty="0">
                  <a:solidFill>
                    <a:schemeClr val="tx1"/>
                  </a:solidFill>
                </a:rPr>
                <a:t>All other losses – R30 million per occurrence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3C98834-2E25-D48F-0576-966CA3383872}"/>
                </a:ext>
              </a:extLst>
            </p:cNvPr>
            <p:cNvSpPr/>
            <p:nvPr/>
          </p:nvSpPr>
          <p:spPr>
            <a:xfrm>
              <a:off x="357944" y="4004890"/>
              <a:ext cx="3646974" cy="56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algn="ctr">
                <a:lnSpc>
                  <a:spcPct val="110000"/>
                </a:lnSpc>
                <a:spcBef>
                  <a:spcPts val="92"/>
                </a:spcBef>
                <a:spcAft>
                  <a:spcPts val="92"/>
                </a:spcAft>
              </a:pPr>
              <a:r>
                <a:rPr lang="en-US" sz="1000" b="1" dirty="0">
                  <a:solidFill>
                    <a:schemeClr val="tx1"/>
                  </a:solidFill>
                </a:rPr>
                <a:t>Primary Equalizer Retention</a:t>
              </a:r>
            </a:p>
            <a:p>
              <a:pPr algn="ctr">
                <a:lnSpc>
                  <a:spcPct val="110000"/>
                </a:lnSpc>
                <a:spcBef>
                  <a:spcPts val="92"/>
                </a:spcBef>
                <a:spcAft>
                  <a:spcPts val="92"/>
                </a:spcAft>
              </a:pPr>
              <a:r>
                <a:rPr lang="en-US" sz="1000" dirty="0">
                  <a:solidFill>
                    <a:schemeClr val="tx1"/>
                  </a:solidFill>
                </a:rPr>
                <a:t>R500 000 000 in the Aggregate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223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9157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1" imgH="361" progId="TCLayout.ActiveDocument.1">
                  <p:embed/>
                </p:oleObj>
              </mc:Choice>
              <mc:Fallback>
                <p:oleObj name="think-cell Slide" r:id="rId4" imgW="361" imgH="36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Public Liability Policy Structure</a:t>
            </a:r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BCB757-D67B-6D1D-6DCD-C78918D79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770" y="1460665"/>
            <a:ext cx="11470127" cy="39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4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1" imgH="361" progId="TCLayout.ActiveDocument.1">
                  <p:embed/>
                </p:oleObj>
              </mc:Choice>
              <mc:Fallback>
                <p:oleObj name="think-cell Slide" r:id="rId4" imgW="361" imgH="36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GB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Claims History - </a:t>
            </a:r>
            <a:r>
              <a:rPr lang="en-GB" dirty="0"/>
              <a:t>Assets and Business Interruption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89941" y="1306286"/>
          <a:ext cx="10964749" cy="4206861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1215108">
                  <a:extLst>
                    <a:ext uri="{9D8B030D-6E8A-4147-A177-3AD203B41FA5}">
                      <a16:colId xmlns:a16="http://schemas.microsoft.com/office/drawing/2014/main" val="571978876"/>
                    </a:ext>
                  </a:extLst>
                </a:gridCol>
                <a:gridCol w="1234713">
                  <a:extLst>
                    <a:ext uri="{9D8B030D-6E8A-4147-A177-3AD203B41FA5}">
                      <a16:colId xmlns:a16="http://schemas.microsoft.com/office/drawing/2014/main" val="610164952"/>
                    </a:ext>
                  </a:extLst>
                </a:gridCol>
                <a:gridCol w="1252152">
                  <a:extLst>
                    <a:ext uri="{9D8B030D-6E8A-4147-A177-3AD203B41FA5}">
                      <a16:colId xmlns:a16="http://schemas.microsoft.com/office/drawing/2014/main" val="2206563090"/>
                    </a:ext>
                  </a:extLst>
                </a:gridCol>
                <a:gridCol w="1079156">
                  <a:extLst>
                    <a:ext uri="{9D8B030D-6E8A-4147-A177-3AD203B41FA5}">
                      <a16:colId xmlns:a16="http://schemas.microsoft.com/office/drawing/2014/main" val="1162858992"/>
                    </a:ext>
                  </a:extLst>
                </a:gridCol>
                <a:gridCol w="1089505">
                  <a:extLst>
                    <a:ext uri="{9D8B030D-6E8A-4147-A177-3AD203B41FA5}">
                      <a16:colId xmlns:a16="http://schemas.microsoft.com/office/drawing/2014/main" val="2836878680"/>
                    </a:ext>
                  </a:extLst>
                </a:gridCol>
                <a:gridCol w="1219660">
                  <a:extLst>
                    <a:ext uri="{9D8B030D-6E8A-4147-A177-3AD203B41FA5}">
                      <a16:colId xmlns:a16="http://schemas.microsoft.com/office/drawing/2014/main" val="557561206"/>
                    </a:ext>
                  </a:extLst>
                </a:gridCol>
                <a:gridCol w="1187136">
                  <a:extLst>
                    <a:ext uri="{9D8B030D-6E8A-4147-A177-3AD203B41FA5}">
                      <a16:colId xmlns:a16="http://schemas.microsoft.com/office/drawing/2014/main" val="439963374"/>
                    </a:ext>
                  </a:extLst>
                </a:gridCol>
                <a:gridCol w="1235923">
                  <a:extLst>
                    <a:ext uri="{9D8B030D-6E8A-4147-A177-3AD203B41FA5}">
                      <a16:colId xmlns:a16="http://schemas.microsoft.com/office/drawing/2014/main" val="1354283624"/>
                    </a:ext>
                  </a:extLst>
                </a:gridCol>
                <a:gridCol w="1451396">
                  <a:extLst>
                    <a:ext uri="{9D8B030D-6E8A-4147-A177-3AD203B41FA5}">
                      <a16:colId xmlns:a16="http://schemas.microsoft.com/office/drawing/2014/main" val="3550704558"/>
                    </a:ext>
                  </a:extLst>
                </a:gridCol>
              </a:tblGrid>
              <a:tr h="93347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PERIOD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NUMBER OF INCIDENTS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GROSS AMOUNT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PAID NET OF EXCESS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AGGREGATE</a:t>
                      </a:r>
                      <a:r>
                        <a:rPr lang="en-ZA" sz="1100" u="none" strike="noStrike" baseline="0" dirty="0">
                          <a:effectLst/>
                        </a:rPr>
                        <a:t> RETENTION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SELF RETENSION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INSURER</a:t>
                      </a:r>
                      <a:r>
                        <a:rPr lang="en-ZA" sz="1100" u="none" strike="noStrike" baseline="0" dirty="0">
                          <a:effectLst/>
                        </a:rPr>
                        <a:t> OUTSTANDING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PAID BY INSURERS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OUTSTANDING</a:t>
                      </a:r>
                      <a:r>
                        <a:rPr lang="en-ZA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ZA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AMOUNT</a:t>
                      </a:r>
                    </a:p>
                    <a:p>
                      <a:pPr algn="ctr" fontAlgn="ctr"/>
                      <a:r>
                        <a:rPr lang="en-ZA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 OF INNER EXCESS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950519"/>
                  </a:ext>
                </a:extLst>
              </a:tr>
              <a:tr h="56319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  <a:latin typeface="+mn-lt"/>
                        </a:rPr>
                        <a:t>2018 / 2019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849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u="none" strike="noStrike" dirty="0">
                          <a:effectLst/>
                          <a:latin typeface="+mn-lt"/>
                        </a:rPr>
                        <a:t>974 265 129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893 645 491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u="none" strike="noStrike" dirty="0">
                          <a:effectLst/>
                          <a:latin typeface="+mn-lt"/>
                        </a:rPr>
                        <a:t>      697 637 446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u="none" strike="noStrike" dirty="0">
                          <a:effectLst/>
                          <a:latin typeface="+mn-lt"/>
                        </a:rPr>
                        <a:t>146 008 225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u="none" strike="noStrike" dirty="0">
                          <a:effectLst/>
                          <a:latin typeface="+mn-lt"/>
                        </a:rPr>
                        <a:t>                         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77917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u="none" strike="noStrike" dirty="0">
                          <a:effectLst/>
                          <a:latin typeface="+mn-lt"/>
                        </a:rPr>
                        <a:t>26 914 638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2427337"/>
                  </a:ext>
                </a:extLst>
              </a:tr>
              <a:tr h="56319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  <a:latin typeface="+mn-lt"/>
                        </a:rPr>
                        <a:t>2019 / 2020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                            1089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u="none" strike="noStrike" dirty="0">
                          <a:effectLst/>
                          <a:latin typeface="+mn-lt"/>
                        </a:rPr>
                        <a:t>    1 086 349 233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948 404 311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u="none" strike="noStrike" dirty="0">
                          <a:effectLst/>
                          <a:latin typeface="+mn-lt"/>
                        </a:rPr>
                        <a:t>577 906 273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u="none" strike="noStrike" dirty="0">
                          <a:effectLst/>
                          <a:latin typeface="+mn-lt"/>
                        </a:rPr>
                        <a:t>237 922 739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u="none" strike="noStrike" dirty="0">
                          <a:effectLst/>
                          <a:latin typeface="+mn-lt"/>
                        </a:rPr>
                        <a:t>76 975 298                             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67 450 429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8356232"/>
                  </a:ext>
                </a:extLst>
              </a:tr>
              <a:tr h="71566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  <a:latin typeface="+mn-lt"/>
                        </a:rPr>
                        <a:t>2020 / 2021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762 319 230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693 959 322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586 709 856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14 914 354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212 697 905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5882263"/>
                  </a:ext>
                </a:extLst>
              </a:tr>
              <a:tr h="71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/ 2022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2 922 825 440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256 556 618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2 794 015 988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2 537 459 371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3545480"/>
                  </a:ext>
                </a:extLst>
              </a:tr>
              <a:tr h="71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/ 2023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5 447 740 793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17 506 636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267 506 636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 R 349 900 000</a:t>
                      </a:r>
                    </a:p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 R 600 000 000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5 239 844 407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953004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78011" y="5708822"/>
            <a:ext cx="8791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2022/2023 Claim include  Durban storms and the 2021/2022 include Richardsbay Fire – Both at an estimate of R 1 Bn. Estimate has not been revised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Down pending decision by TPT as to whether they will institute legal action against ESCAP. Possible revised estimate is R 362 703 078. </a:t>
            </a:r>
          </a:p>
        </p:txBody>
      </p:sp>
    </p:spTree>
    <p:extLst>
      <p:ext uri="{BB962C8B-B14F-4D97-AF65-F5344CB8AC3E}">
        <p14:creationId xmlns:p14="http://schemas.microsoft.com/office/powerpoint/2010/main" val="133016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1" imgH="361" progId="TCLayout.ActiveDocument.1">
                  <p:embed/>
                </p:oleObj>
              </mc:Choice>
              <mc:Fallback>
                <p:oleObj name="think-cell Slide" r:id="rId4" imgW="361" imgH="36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Claims History - PDBI SASRIA</a:t>
            </a:r>
            <a:endParaRPr lang="en-ZA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C04B7F25-0596-4005-94B3-7EFBA4450115}"/>
              </a:ext>
            </a:extLst>
          </p:cNvPr>
          <p:cNvGraphicFramePr>
            <a:graphicFrameLocks/>
          </p:cNvGraphicFramePr>
          <p:nvPr/>
        </p:nvGraphicFramePr>
        <p:xfrm>
          <a:off x="459870" y="1448650"/>
          <a:ext cx="10797937" cy="4462946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1746725">
                  <a:extLst>
                    <a:ext uri="{9D8B030D-6E8A-4147-A177-3AD203B41FA5}">
                      <a16:colId xmlns:a16="http://schemas.microsoft.com/office/drawing/2014/main" val="3206311771"/>
                    </a:ext>
                  </a:extLst>
                </a:gridCol>
                <a:gridCol w="1222707">
                  <a:extLst>
                    <a:ext uri="{9D8B030D-6E8A-4147-A177-3AD203B41FA5}">
                      <a16:colId xmlns:a16="http://schemas.microsoft.com/office/drawing/2014/main" val="65866110"/>
                    </a:ext>
                  </a:extLst>
                </a:gridCol>
                <a:gridCol w="1445018">
                  <a:extLst>
                    <a:ext uri="{9D8B030D-6E8A-4147-A177-3AD203B41FA5}">
                      <a16:colId xmlns:a16="http://schemas.microsoft.com/office/drawing/2014/main" val="183441073"/>
                    </a:ext>
                  </a:extLst>
                </a:gridCol>
                <a:gridCol w="1381501">
                  <a:extLst>
                    <a:ext uri="{9D8B030D-6E8A-4147-A177-3AD203B41FA5}">
                      <a16:colId xmlns:a16="http://schemas.microsoft.com/office/drawing/2014/main" val="694052430"/>
                    </a:ext>
                  </a:extLst>
                </a:gridCol>
                <a:gridCol w="1794363">
                  <a:extLst>
                    <a:ext uri="{9D8B030D-6E8A-4147-A177-3AD203B41FA5}">
                      <a16:colId xmlns:a16="http://schemas.microsoft.com/office/drawing/2014/main" val="2027047488"/>
                    </a:ext>
                  </a:extLst>
                </a:gridCol>
                <a:gridCol w="1826122">
                  <a:extLst>
                    <a:ext uri="{9D8B030D-6E8A-4147-A177-3AD203B41FA5}">
                      <a16:colId xmlns:a16="http://schemas.microsoft.com/office/drawing/2014/main" val="1573892501"/>
                    </a:ext>
                  </a:extLst>
                </a:gridCol>
                <a:gridCol w="1381501">
                  <a:extLst>
                    <a:ext uri="{9D8B030D-6E8A-4147-A177-3AD203B41FA5}">
                      <a16:colId xmlns:a16="http://schemas.microsoft.com/office/drawing/2014/main" val="2111457718"/>
                    </a:ext>
                  </a:extLst>
                </a:gridCol>
              </a:tblGrid>
              <a:tr h="75466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PERIOD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NUMBER OF INCIDENTS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GROSS CLAIMS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INNER DEDUCTIBLE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NET OF INNER DEDUCTIBLE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AMOUNT TO INSURER 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CLAIMS ABOVE INNER DEDUCTIBLE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extLst>
                  <a:ext uri="{0D108BD9-81ED-4DB2-BD59-A6C34878D82A}">
                    <a16:rowId xmlns:a16="http://schemas.microsoft.com/office/drawing/2014/main" val="3117962669"/>
                  </a:ext>
                </a:extLst>
              </a:tr>
              <a:tr h="74165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2018 / 2019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extLst>
                  <a:ext uri="{0D108BD9-81ED-4DB2-BD59-A6C34878D82A}">
                    <a16:rowId xmlns:a16="http://schemas.microsoft.com/office/drawing/2014/main" val="2889209346"/>
                  </a:ext>
                </a:extLst>
              </a:tr>
              <a:tr h="74165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2019 / 2020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extLst>
                  <a:ext uri="{0D108BD9-81ED-4DB2-BD59-A6C34878D82A}">
                    <a16:rowId xmlns:a16="http://schemas.microsoft.com/office/drawing/2014/main" val="1426130780"/>
                  </a:ext>
                </a:extLst>
              </a:tr>
              <a:tr h="74165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2020 / 2021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4 123 959.92</a:t>
                      </a: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2 000 000</a:t>
                      </a: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2 123 959.92</a:t>
                      </a: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2 123 959.92</a:t>
                      </a: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extLst>
                  <a:ext uri="{0D108BD9-81ED-4DB2-BD59-A6C34878D82A}">
                    <a16:rowId xmlns:a16="http://schemas.microsoft.com/office/drawing/2014/main" val="3406342600"/>
                  </a:ext>
                </a:extLst>
              </a:tr>
              <a:tr h="7416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/ 2022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extLst>
                  <a:ext uri="{0D108BD9-81ED-4DB2-BD59-A6C34878D82A}">
                    <a16:rowId xmlns:a16="http://schemas.microsoft.com/office/drawing/2014/main" val="1778897105"/>
                  </a:ext>
                </a:extLst>
              </a:tr>
              <a:tr h="7416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/ 2023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1" marR="6051" marT="6051" marB="0" anchor="ctr"/>
                </a:tc>
                <a:extLst>
                  <a:ext uri="{0D108BD9-81ED-4DB2-BD59-A6C34878D82A}">
                    <a16:rowId xmlns:a16="http://schemas.microsoft.com/office/drawing/2014/main" val="3537318060"/>
                  </a:ext>
                </a:extLst>
              </a:tr>
            </a:tbl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EAE5054-6816-490F-8869-2D1CEA5449AC}"/>
              </a:ext>
            </a:extLst>
          </p:cNvPr>
          <p:cNvSpPr txBox="1">
            <a:spLocks/>
          </p:cNvSpPr>
          <p:nvPr/>
        </p:nvSpPr>
        <p:spPr>
          <a:xfrm>
            <a:off x="3028207" y="6202924"/>
            <a:ext cx="8229600" cy="276999"/>
          </a:xfrm>
          <a:prstGeom prst="rect">
            <a:avLst/>
          </a:prstGeom>
        </p:spPr>
        <p:txBody>
          <a:bodyPr/>
          <a:lstStyle>
            <a:lvl1pPr marL="0" indent="0" algn="l" defTabSz="779173" rtl="0" eaLnBrk="1" latinLnBrk="0" hangingPunct="1">
              <a:lnSpc>
                <a:spcPct val="110000"/>
              </a:lnSpc>
              <a:spcBef>
                <a:spcPts val="1023"/>
              </a:spcBef>
              <a:spcAft>
                <a:spcPts val="341"/>
              </a:spcAft>
              <a:buFont typeface="Arial" pitchFamily="34" charset="0"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28612" indent="-142037" algn="l" defTabSz="779173" rtl="0" eaLnBrk="1" latinLnBrk="0" hangingPunct="1">
              <a:lnSpc>
                <a:spcPct val="110000"/>
              </a:lnSpc>
              <a:spcBef>
                <a:spcPts val="171"/>
              </a:spcBef>
              <a:spcAft>
                <a:spcPts val="171"/>
              </a:spcAft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1623" indent="-160976" algn="l" defTabSz="779173" rtl="0" eaLnBrk="1" latinLnBrk="0" hangingPunct="1">
              <a:lnSpc>
                <a:spcPct val="110000"/>
              </a:lnSpc>
              <a:spcBef>
                <a:spcPts val="85"/>
              </a:spcBef>
              <a:spcAft>
                <a:spcPts val="171"/>
              </a:spcAft>
              <a:buFont typeface="Arial" pitchFamily="34" charset="0"/>
              <a:buChar char="›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64293" indent="-155565" algn="l" defTabSz="779173" rtl="0" eaLnBrk="1" latinLnBrk="0" hangingPunct="1">
              <a:lnSpc>
                <a:spcPct val="110000"/>
              </a:lnSpc>
              <a:spcBef>
                <a:spcPts val="85"/>
              </a:spcBef>
              <a:spcAft>
                <a:spcPts val="171"/>
              </a:spcAft>
              <a:buFont typeface="Arial" pitchFamily="34" charset="0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8126" indent="-156917" algn="l" defTabSz="779173" rtl="0" eaLnBrk="1" latinLnBrk="0" hangingPunct="1">
              <a:lnSpc>
                <a:spcPct val="110000"/>
              </a:lnSpc>
              <a:spcBef>
                <a:spcPts val="85"/>
              </a:spcBef>
              <a:spcAft>
                <a:spcPts val="171"/>
              </a:spcAft>
              <a:buFont typeface="Arial" pitchFamily="34" charset="0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2725" indent="-194793" algn="l" defTabSz="779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312" indent="-194793" algn="l" defTabSz="779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898" indent="-194793" algn="l" defTabSz="779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484" indent="-194793" algn="l" defTabSz="779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i="1" dirty="0">
                <a:solidFill>
                  <a:schemeClr val="tx1"/>
                </a:solidFill>
              </a:rPr>
              <a:t>R2m voluntary deductible Applicable for Assets Claims</a:t>
            </a:r>
            <a:endParaRPr 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3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GB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89940" y="356990"/>
            <a:ext cx="9789735" cy="661832"/>
          </a:xfrm>
        </p:spPr>
        <p:txBody>
          <a:bodyPr/>
          <a:lstStyle/>
          <a:p>
            <a:r>
              <a:rPr lang="en-US" dirty="0"/>
              <a:t>Claims History - </a:t>
            </a:r>
            <a:r>
              <a:rPr lang="en-GB" dirty="0"/>
              <a:t>General Public Liability</a:t>
            </a:r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89941" y="1306286"/>
          <a:ext cx="11316983" cy="3749460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1463592">
                  <a:extLst>
                    <a:ext uri="{9D8B030D-6E8A-4147-A177-3AD203B41FA5}">
                      <a16:colId xmlns:a16="http://schemas.microsoft.com/office/drawing/2014/main" val="571978876"/>
                    </a:ext>
                  </a:extLst>
                </a:gridCol>
                <a:gridCol w="1273867">
                  <a:extLst>
                    <a:ext uri="{9D8B030D-6E8A-4147-A177-3AD203B41FA5}">
                      <a16:colId xmlns:a16="http://schemas.microsoft.com/office/drawing/2014/main" val="61016495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20656309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162858992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836878680"/>
                    </a:ext>
                  </a:extLst>
                </a:gridCol>
                <a:gridCol w="1123669">
                  <a:extLst>
                    <a:ext uri="{9D8B030D-6E8A-4147-A177-3AD203B41FA5}">
                      <a16:colId xmlns:a16="http://schemas.microsoft.com/office/drawing/2014/main" val="557561206"/>
                    </a:ext>
                  </a:extLst>
                </a:gridCol>
                <a:gridCol w="1187136">
                  <a:extLst>
                    <a:ext uri="{9D8B030D-6E8A-4147-A177-3AD203B41FA5}">
                      <a16:colId xmlns:a16="http://schemas.microsoft.com/office/drawing/2014/main" val="439963374"/>
                    </a:ext>
                  </a:extLst>
                </a:gridCol>
                <a:gridCol w="1235923">
                  <a:extLst>
                    <a:ext uri="{9D8B030D-6E8A-4147-A177-3AD203B41FA5}">
                      <a16:colId xmlns:a16="http://schemas.microsoft.com/office/drawing/2014/main" val="1354283624"/>
                    </a:ext>
                  </a:extLst>
                </a:gridCol>
                <a:gridCol w="1451396">
                  <a:extLst>
                    <a:ext uri="{9D8B030D-6E8A-4147-A177-3AD203B41FA5}">
                      <a16:colId xmlns:a16="http://schemas.microsoft.com/office/drawing/2014/main" val="3550704558"/>
                    </a:ext>
                  </a:extLst>
                </a:gridCol>
              </a:tblGrid>
              <a:tr h="93347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PERIOD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NUMBER OF INCIDENTS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>
                          <a:effectLst/>
                        </a:rPr>
                        <a:t>RESERVE AMOUNT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>
                          <a:effectLst/>
                        </a:rPr>
                        <a:t>CLAIM AMOUNT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>
                          <a:effectLst/>
                        </a:rPr>
                        <a:t>PENDING AMOUNT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PAID WITHIN EXCESS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>
                          <a:effectLst/>
                        </a:rPr>
                        <a:t>PAID WITHIN AGGREGATE FUND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>
                          <a:effectLst/>
                        </a:rPr>
                        <a:t>PAID BY INSURERS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>
                          <a:effectLst/>
                        </a:rPr>
                        <a:t>GROSS PAID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950519"/>
                  </a:ext>
                </a:extLst>
              </a:tr>
              <a:tr h="56319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2018 / 2019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7 521 634.55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6 200 630.36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6 010 926.62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39 970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747.70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272 717.70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2427337"/>
                  </a:ext>
                </a:extLst>
              </a:tr>
              <a:tr h="56319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2019 / 2020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43 118 372.34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21 455 639.82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7 868 847.71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8 950.00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8 950.00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8356232"/>
                  </a:ext>
                </a:extLst>
              </a:tr>
              <a:tr h="56319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2020 / 2021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51 580 622.47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77917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285 698 118.82</a:t>
                      </a:r>
                    </a:p>
                    <a:p>
                      <a:pPr algn="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676 218.17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20 768.55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20 768.55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5941390"/>
                  </a:ext>
                </a:extLst>
              </a:tr>
              <a:tr h="563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/ 2022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53 900 181.54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31 993 248.25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44 431.66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12 995.00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12 995.00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0817774"/>
                  </a:ext>
                </a:extLst>
              </a:tr>
              <a:tr h="563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/ 2023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3 526 853 140.46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3 506 994 274.40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3 506 757 039.28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3 138 998.10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38 210.31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3 081 187.58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4454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76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1" imgH="361" progId="TCLayout.ActiveDocument.1">
                  <p:embed/>
                </p:oleObj>
              </mc:Choice>
              <mc:Fallback>
                <p:oleObj name="think-cell Slide" r:id="rId4" imgW="361" imgH="36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Claims History - Directors &amp; Officers Liability</a:t>
            </a:r>
            <a:endParaRPr lang="en-ZA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465C767E-4629-49E0-954A-F3045998DAFF}"/>
              </a:ext>
            </a:extLst>
          </p:cNvPr>
          <p:cNvGraphicFramePr>
            <a:graphicFrameLocks/>
          </p:cNvGraphicFramePr>
          <p:nvPr/>
        </p:nvGraphicFramePr>
        <p:xfrm>
          <a:off x="2119425" y="1819534"/>
          <a:ext cx="7710375" cy="3205901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1550050">
                  <a:extLst>
                    <a:ext uri="{9D8B030D-6E8A-4147-A177-3AD203B41FA5}">
                      <a16:colId xmlns:a16="http://schemas.microsoft.com/office/drawing/2014/main" val="3313749180"/>
                    </a:ext>
                  </a:extLst>
                </a:gridCol>
                <a:gridCol w="1218540">
                  <a:extLst>
                    <a:ext uri="{9D8B030D-6E8A-4147-A177-3AD203B41FA5}">
                      <a16:colId xmlns:a16="http://schemas.microsoft.com/office/drawing/2014/main" val="4243379523"/>
                    </a:ext>
                  </a:extLst>
                </a:gridCol>
                <a:gridCol w="2128540">
                  <a:extLst>
                    <a:ext uri="{9D8B030D-6E8A-4147-A177-3AD203B41FA5}">
                      <a16:colId xmlns:a16="http://schemas.microsoft.com/office/drawing/2014/main" val="341894071"/>
                    </a:ext>
                  </a:extLst>
                </a:gridCol>
                <a:gridCol w="1190791">
                  <a:extLst>
                    <a:ext uri="{9D8B030D-6E8A-4147-A177-3AD203B41FA5}">
                      <a16:colId xmlns:a16="http://schemas.microsoft.com/office/drawing/2014/main" val="1958008210"/>
                    </a:ext>
                  </a:extLst>
                </a:gridCol>
                <a:gridCol w="1622454">
                  <a:extLst>
                    <a:ext uri="{9D8B030D-6E8A-4147-A177-3AD203B41FA5}">
                      <a16:colId xmlns:a16="http://schemas.microsoft.com/office/drawing/2014/main" val="897925883"/>
                    </a:ext>
                  </a:extLst>
                </a:gridCol>
              </a:tblGrid>
              <a:tr h="491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PERIOD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 OF INCIDENTS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NO OF CLAIMS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GROSS CLAIM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INCIDENT 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420976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2018 / 2019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6954789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2019 / 2020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-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Harbour</a:t>
                      </a:r>
                      <a:r>
                        <a:rPr lang="en-US" sz="1100" u="none" strike="noStrike" dirty="0">
                          <a:effectLst/>
                        </a:rPr>
                        <a:t> Master Claim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7829464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2020 / 2021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12720399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/ 2022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2828279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/ 2023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59928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8400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o_PWAhw.mDdPQxwUuRg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31SPwMC9zICVGzMPlHZ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zGUT8T_CyVD0FroUcLj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07paV_Y4xUFjwvjhybi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5EeRpZUz1HoqvCLdmtv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RHF7esLod2KR5167Mn3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F7ThW.dbYaFJqnVkHcC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Lptr6vQ51vQJLRKcWK4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dHCV5yzXGalFcdX3tZs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Cu1kNG_OWeFODM1AR0L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w3qIVVQDCOGVVXnS73Q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nB7oWlvDQFwqSlMlqCz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yPxWGi.GicTfs5_N6KC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9jMTBXvzFMtL3vl2Eq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 MASTER">
  <a:themeElements>
    <a:clrScheme name="Transnet">
      <a:dk1>
        <a:srgbClr val="000000"/>
      </a:dk1>
      <a:lt1>
        <a:sysClr val="window" lastClr="FFFFFF"/>
      </a:lt1>
      <a:dk2>
        <a:srgbClr val="69614E"/>
      </a:dk2>
      <a:lt2>
        <a:srgbClr val="C2BBAD"/>
      </a:lt2>
      <a:accent1>
        <a:srgbClr val="A1A250"/>
      </a:accent1>
      <a:accent2>
        <a:srgbClr val="6F90A7"/>
      </a:accent2>
      <a:accent3>
        <a:srgbClr val="84B5BD"/>
      </a:accent3>
      <a:accent4>
        <a:srgbClr val="C7B400"/>
      </a:accent4>
      <a:accent5>
        <a:srgbClr val="E42313"/>
      </a:accent5>
      <a:accent6>
        <a:srgbClr val="95C11F"/>
      </a:accent6>
      <a:hlink>
        <a:srgbClr val="00B0F0"/>
      </a:hlink>
      <a:folHlink>
        <a:srgbClr val="7030A0"/>
      </a:folHlink>
    </a:clrScheme>
    <a:fontScheme name="Transn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chemeClr val="tx1"/>
          </a:solidFill>
        </a:ln>
      </a:spPr>
      <a:bodyPr wrap="square" lIns="36000" tIns="36000" rIns="36000" bIns="36000" rtlCol="0" anchor="ctr"/>
      <a:lstStyle>
        <a:defPPr algn="ctr">
          <a:lnSpc>
            <a:spcPct val="110000"/>
          </a:lnSpc>
          <a:spcBef>
            <a:spcPts val="92"/>
          </a:spcBef>
          <a:spcAft>
            <a:spcPts val="92"/>
          </a:spcAft>
          <a:defRPr sz="923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 cap="rnd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5251</TotalTime>
  <Words>973</Words>
  <Application>Microsoft Office PowerPoint</Application>
  <PresentationFormat>Widescreen</PresentationFormat>
  <Paragraphs>287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Tahoma</vt:lpstr>
      <vt:lpstr>Tahoma Regular</vt:lpstr>
      <vt:lpstr>Wingdings</vt:lpstr>
      <vt:lpstr>TEMPLATE MASTER</vt:lpstr>
      <vt:lpstr>think-cell Slide</vt:lpstr>
      <vt:lpstr>PowerPoint Presentation</vt:lpstr>
      <vt:lpstr>Portfolio B consists of:</vt:lpstr>
      <vt:lpstr>Limits of Liability</vt:lpstr>
      <vt:lpstr>Assets All Risk &amp; Business Interruption Policy Structure</vt:lpstr>
      <vt:lpstr>General Public Liability Policy Structure</vt:lpstr>
      <vt:lpstr>Claims History - Assets and Business Interruption</vt:lpstr>
      <vt:lpstr>Claims History - PDBI SASRIA</vt:lpstr>
      <vt:lpstr>Claims History - General Public Liability</vt:lpstr>
      <vt:lpstr>Claims History - Directors &amp; Officers Liability</vt:lpstr>
      <vt:lpstr>Claims History - Commercial Crime Policy</vt:lpstr>
      <vt:lpstr>Claims History - PCI (Contract Works)</vt:lpstr>
      <vt:lpstr>Claims History - PCI (Public Liability)</vt:lpstr>
      <vt:lpstr>Policies With No Claims For The Past 5 Years</vt:lpstr>
      <vt:lpstr>Policy Wordings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Strauss</dc:creator>
  <cp:lastModifiedBy>Tarryn Foster          Transnet Corporate   JHB</cp:lastModifiedBy>
  <cp:revision>147</cp:revision>
  <dcterms:created xsi:type="dcterms:W3CDTF">2020-05-19T16:46:16Z</dcterms:created>
  <dcterms:modified xsi:type="dcterms:W3CDTF">2023-11-27T12:12:57Z</dcterms:modified>
</cp:coreProperties>
</file>