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id w:val="391311504"/>
        <w:placeholder>
          <w:docPart w:val="E4473D9A77C44D24941F38917CFC9483"/>
        </w:placeholder>
      </w:sdtPr>
      <w:sdtContent>
        <w:sdt>
          <w:sdtPr>
            <w:id w:val="-1462265599"/>
            <w:lock w:val="sdtContentLocked"/>
            <w:placeholder>
              <w:docPart w:val="E4473D9A77C44D24941F38917CFC9483"/>
            </w:placeholder>
            <w15:appearance w15:val="hidden"/>
          </w:sdtPr>
          <w:sdtContent>
            <w:p w14:paraId="21C668B7" w14:textId="77777777" w:rsidR="00AB0B86" w:rsidRDefault="00AB0B86" w:rsidP="00AB0B86">
              <w:pPr>
                <w:jc w:val="center"/>
              </w:pPr>
            </w:p>
            <w:p w14:paraId="53ABEE2D" w14:textId="77777777" w:rsidR="00AB0B86" w:rsidRDefault="007C6533" w:rsidP="00AB0B86">
              <w:pPr>
                <w:jc w:val="center"/>
              </w:pPr>
              <w:r>
                <w:rPr>
                  <w:noProof/>
                  <w:lang w:val="en-GB" w:eastAsia="en-GB"/>
                </w:rPr>
                <w:drawing>
                  <wp:anchor distT="0" distB="0" distL="114300" distR="114300" simplePos="0" relativeHeight="251660288" behindDoc="0" locked="0" layoutInCell="1" allowOverlap="1" wp14:anchorId="2845693E" wp14:editId="09E34A1E">
                    <wp:simplePos x="0" y="0"/>
                    <wp:positionH relativeFrom="column">
                      <wp:posOffset>2628900</wp:posOffset>
                    </wp:positionH>
                    <wp:positionV relativeFrom="paragraph">
                      <wp:posOffset>271145</wp:posOffset>
                    </wp:positionV>
                    <wp:extent cx="863600" cy="1079500"/>
                    <wp:effectExtent l="0" t="0" r="0" b="635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863600" cy="1079500"/>
                            </a:xfrm>
                            <a:prstGeom prst="rect">
                              <a:avLst/>
                            </a:prstGeom>
                            <a:noFill/>
                          </pic:spPr>
                        </pic:pic>
                      </a:graphicData>
                    </a:graphic>
                  </wp:anchor>
                </w:drawing>
              </w:r>
            </w:p>
            <w:p w14:paraId="05DD08F2" w14:textId="77777777" w:rsidR="00A06C58" w:rsidRDefault="00087CD2" w:rsidP="00AB0B86">
              <w:pPr>
                <w:jc w:val="center"/>
              </w:pPr>
              <w:r>
                <w:rPr>
                  <w:noProof/>
                  <w:lang w:val="en-GB" w:eastAsia="en-GB"/>
                </w:rPr>
                <w:drawing>
                  <wp:anchor distT="0" distB="0" distL="114300" distR="114300" simplePos="0" relativeHeight="251659264" behindDoc="1" locked="1" layoutInCell="1" allowOverlap="0" wp14:anchorId="6F9F0529" wp14:editId="4295F2CD">
                    <wp:simplePos x="0" y="0"/>
                    <wp:positionH relativeFrom="page">
                      <wp:posOffset>5353050</wp:posOffset>
                    </wp:positionH>
                    <wp:positionV relativeFrom="page">
                      <wp:posOffset>0</wp:posOffset>
                    </wp:positionV>
                    <wp:extent cx="2201545" cy="4644390"/>
                    <wp:effectExtent l="0" t="0" r="8255" b="381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rot="10800000" flipH="1">
                              <a:off x="0" y="0"/>
                              <a:ext cx="2201545" cy="4644390"/>
                            </a:xfrm>
                            <a:prstGeom prst="rect">
                              <a:avLst/>
                            </a:prstGeom>
                            <a:noFill/>
                          </pic:spPr>
                        </pic:pic>
                      </a:graphicData>
                    </a:graphic>
                    <wp14:sizeRelH relativeFrom="margin">
                      <wp14:pctWidth>0</wp14:pctWidth>
                    </wp14:sizeRelH>
                    <wp14:sizeRelV relativeFrom="margin">
                      <wp14:pctHeight>0</wp14:pctHeight>
                    </wp14:sizeRelV>
                  </wp:anchor>
                </w:drawing>
              </w:r>
            </w:p>
            <w:p w14:paraId="0BACE22A" w14:textId="77777777" w:rsidR="00AB0B86" w:rsidRDefault="00AB0B86" w:rsidP="00AB0B86">
              <w:pPr>
                <w:jc w:val="center"/>
              </w:pPr>
            </w:p>
            <w:p w14:paraId="026D2C38" w14:textId="77777777" w:rsidR="00AB0B86" w:rsidRDefault="00AB0B86" w:rsidP="00AB0B86">
              <w:pPr>
                <w:jc w:val="center"/>
              </w:pPr>
            </w:p>
            <w:p w14:paraId="31461458" w14:textId="77777777" w:rsidR="00AB0B86" w:rsidRDefault="00AB0B86" w:rsidP="00AB0B86">
              <w:pPr>
                <w:jc w:val="center"/>
              </w:pPr>
            </w:p>
            <w:p w14:paraId="6887500E" w14:textId="77777777" w:rsidR="00AB0B86" w:rsidRDefault="00AB0B86" w:rsidP="00AB0B86">
              <w:pPr>
                <w:jc w:val="center"/>
              </w:pPr>
            </w:p>
            <w:p w14:paraId="2A1722FF" w14:textId="77777777" w:rsidR="00AB0B86" w:rsidRDefault="00AB0B86" w:rsidP="00AB0B86">
              <w:pPr>
                <w:jc w:val="center"/>
              </w:pPr>
            </w:p>
            <w:p w14:paraId="54A6586B" w14:textId="77777777" w:rsidR="00AB0B86" w:rsidRDefault="00AB0B86" w:rsidP="00AB0B86">
              <w:pPr>
                <w:jc w:val="center"/>
              </w:pPr>
            </w:p>
            <w:p w14:paraId="0C9ADB2A" w14:textId="77777777" w:rsidR="00AB0B86" w:rsidRDefault="00AB0B86" w:rsidP="00AB0B86">
              <w:pPr>
                <w:jc w:val="center"/>
              </w:pPr>
            </w:p>
            <w:p w14:paraId="2BD68904" w14:textId="77777777" w:rsidR="00F70A16" w:rsidRPr="00912911" w:rsidRDefault="00000000" w:rsidP="00AB0B86">
              <w:pPr>
                <w:jc w:val="center"/>
                <w:rPr>
                  <w:b/>
                  <w:bCs/>
                  <w:sz w:val="36"/>
                  <w:szCs w:val="36"/>
                </w:rPr>
              </w:pPr>
            </w:p>
          </w:sdtContent>
        </w:sdt>
      </w:sdtContent>
    </w:sdt>
    <w:p w14:paraId="60531F1D" w14:textId="77777777" w:rsidR="00513DED" w:rsidRPr="00912911" w:rsidRDefault="00912911">
      <w:pPr>
        <w:jc w:val="left"/>
        <w:rPr>
          <w:b/>
          <w:bCs/>
          <w:sz w:val="36"/>
          <w:szCs w:val="36"/>
        </w:rPr>
      </w:pPr>
      <w:r>
        <w:rPr>
          <w:b/>
          <w:bCs/>
          <w:sz w:val="36"/>
          <w:szCs w:val="36"/>
        </w:rPr>
        <w:tab/>
      </w:r>
      <w:r>
        <w:rPr>
          <w:b/>
          <w:bCs/>
          <w:sz w:val="36"/>
          <w:szCs w:val="36"/>
        </w:rPr>
        <w:tab/>
      </w:r>
      <w:r>
        <w:rPr>
          <w:b/>
          <w:bCs/>
          <w:sz w:val="36"/>
          <w:szCs w:val="36"/>
        </w:rPr>
        <w:tab/>
      </w:r>
      <w:r>
        <w:rPr>
          <w:b/>
          <w:bCs/>
          <w:sz w:val="36"/>
          <w:szCs w:val="36"/>
        </w:rPr>
        <w:tab/>
      </w:r>
      <w:r>
        <w:rPr>
          <w:b/>
          <w:bCs/>
          <w:sz w:val="36"/>
          <w:szCs w:val="36"/>
        </w:rPr>
        <w:tab/>
      </w:r>
      <w:r>
        <w:rPr>
          <w:b/>
          <w:bCs/>
          <w:sz w:val="36"/>
          <w:szCs w:val="36"/>
        </w:rPr>
        <w:tab/>
      </w:r>
      <w:r w:rsidRPr="00912911">
        <w:rPr>
          <w:rFonts w:asciiTheme="majorHAnsi" w:hAnsiTheme="majorHAnsi"/>
          <w:b/>
          <w:color w:val="0E1B8D"/>
          <w:sz w:val="36"/>
          <w:szCs w:val="36"/>
        </w:rPr>
        <w:t>Invitation to Bid</w:t>
      </w:r>
      <w:r>
        <w:rPr>
          <w:rFonts w:asciiTheme="majorHAnsi" w:hAnsiTheme="majorHAnsi"/>
          <w:b/>
          <w:color w:val="0E1B8D"/>
          <w:sz w:val="36"/>
          <w:szCs w:val="36"/>
        </w:rPr>
        <w:t xml:space="preserve"> </w:t>
      </w:r>
    </w:p>
    <w:p w14:paraId="6FDD925E" w14:textId="77777777" w:rsidR="00912911" w:rsidRDefault="00912911">
      <w:pPr>
        <w:jc w:val="left"/>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539"/>
        <w:gridCol w:w="6089"/>
      </w:tblGrid>
      <w:tr w:rsidR="00B6276C" w:rsidRPr="00B6276C" w14:paraId="5DC6BFC3" w14:textId="77777777" w:rsidTr="00F91DE2">
        <w:trPr>
          <w:trHeight w:val="567"/>
        </w:trPr>
        <w:tc>
          <w:tcPr>
            <w:tcW w:w="3539" w:type="dxa"/>
            <w:shd w:val="clear" w:color="auto" w:fill="DBE5F1" w:themeFill="accent1" w:themeFillTint="33"/>
            <w:vAlign w:val="center"/>
          </w:tcPr>
          <w:p w14:paraId="22452380" w14:textId="28FF6DC1" w:rsidR="00B6276C" w:rsidRPr="00B6276C" w:rsidRDefault="00D41F1F" w:rsidP="00B6276C">
            <w:pPr>
              <w:rPr>
                <w:rFonts w:asciiTheme="majorHAnsi" w:hAnsiTheme="majorHAnsi"/>
                <w:b/>
                <w:color w:val="0E1B8D"/>
              </w:rPr>
            </w:pPr>
            <w:proofErr w:type="gramStart"/>
            <w:r>
              <w:rPr>
                <w:rFonts w:asciiTheme="majorHAnsi" w:hAnsiTheme="majorHAnsi"/>
                <w:b/>
                <w:color w:val="0E1B8D"/>
              </w:rPr>
              <w:t>RF</w:t>
            </w:r>
            <w:r w:rsidR="00E14B24">
              <w:rPr>
                <w:rFonts w:asciiTheme="majorHAnsi" w:hAnsiTheme="majorHAnsi"/>
                <w:b/>
                <w:color w:val="0E1B8D"/>
              </w:rPr>
              <w:t>B</w:t>
            </w:r>
            <w:r w:rsidR="00B6276C" w:rsidRPr="00B6276C">
              <w:rPr>
                <w:rFonts w:asciiTheme="majorHAnsi" w:hAnsiTheme="majorHAnsi"/>
                <w:b/>
                <w:color w:val="0E1B8D"/>
              </w:rPr>
              <w:t xml:space="preserve">  No</w:t>
            </w:r>
            <w:proofErr w:type="gramEnd"/>
            <w:r w:rsidR="00B6276C" w:rsidRPr="00B6276C">
              <w:rPr>
                <w:rFonts w:asciiTheme="majorHAnsi" w:hAnsiTheme="majorHAnsi"/>
                <w:b/>
                <w:color w:val="0E1B8D"/>
              </w:rPr>
              <w:t>:</w:t>
            </w:r>
          </w:p>
        </w:tc>
        <w:tc>
          <w:tcPr>
            <w:tcW w:w="6089" w:type="dxa"/>
            <w:vAlign w:val="center"/>
          </w:tcPr>
          <w:p w14:paraId="43B3A4D1" w14:textId="58D3B61E" w:rsidR="00B6276C" w:rsidRPr="004E3E3D" w:rsidRDefault="00055933" w:rsidP="00B6276C">
            <w:pPr>
              <w:rPr>
                <w:rFonts w:asciiTheme="majorHAnsi" w:hAnsiTheme="majorHAnsi"/>
                <w:bCs/>
                <w:color w:val="0E1B8D"/>
              </w:rPr>
            </w:pPr>
            <w:r w:rsidRPr="00055933">
              <w:rPr>
                <w:rFonts w:asciiTheme="majorHAnsi" w:hAnsiTheme="majorHAnsi"/>
                <w:b/>
                <w:color w:val="0E1B8D"/>
              </w:rPr>
              <w:t>RFB 31</w:t>
            </w:r>
            <w:r w:rsidR="009617B9">
              <w:rPr>
                <w:rFonts w:asciiTheme="majorHAnsi" w:hAnsiTheme="majorHAnsi"/>
                <w:b/>
                <w:color w:val="0E1B8D"/>
              </w:rPr>
              <w:t>76</w:t>
            </w:r>
            <w:r w:rsidRPr="00055933">
              <w:rPr>
                <w:rFonts w:asciiTheme="majorHAnsi" w:hAnsiTheme="majorHAnsi"/>
                <w:b/>
                <w:color w:val="0E1B8D"/>
              </w:rPr>
              <w:t>-2025</w:t>
            </w:r>
          </w:p>
        </w:tc>
      </w:tr>
      <w:tr w:rsidR="00B6276C" w:rsidRPr="00B6276C" w14:paraId="613EB9B6" w14:textId="77777777" w:rsidTr="00F91DE2">
        <w:trPr>
          <w:trHeight w:val="567"/>
        </w:trPr>
        <w:tc>
          <w:tcPr>
            <w:tcW w:w="3539" w:type="dxa"/>
            <w:shd w:val="clear" w:color="auto" w:fill="DBE5F1" w:themeFill="accent1" w:themeFillTint="33"/>
            <w:vAlign w:val="center"/>
          </w:tcPr>
          <w:p w14:paraId="2CB793E0" w14:textId="77777777" w:rsidR="00B6276C" w:rsidRPr="00B6276C" w:rsidRDefault="00B6276C" w:rsidP="004E3E3D">
            <w:pPr>
              <w:jc w:val="left"/>
              <w:rPr>
                <w:rFonts w:asciiTheme="majorHAnsi" w:hAnsiTheme="majorHAnsi"/>
                <w:b/>
                <w:color w:val="0E1B8D"/>
              </w:rPr>
            </w:pPr>
            <w:r w:rsidRPr="00B6276C">
              <w:rPr>
                <w:rFonts w:asciiTheme="majorHAnsi" w:hAnsiTheme="majorHAnsi"/>
                <w:b/>
                <w:color w:val="0E1B8D"/>
              </w:rPr>
              <w:t>Description</w:t>
            </w:r>
          </w:p>
        </w:tc>
        <w:tc>
          <w:tcPr>
            <w:tcW w:w="6089" w:type="dxa"/>
            <w:vAlign w:val="center"/>
          </w:tcPr>
          <w:p w14:paraId="2F6C1A6E" w14:textId="5D984948" w:rsidR="00B6276C" w:rsidRPr="00B6276C" w:rsidRDefault="007261C7" w:rsidP="007D5B57">
            <w:pPr>
              <w:rPr>
                <w:rFonts w:asciiTheme="majorHAnsi" w:hAnsiTheme="majorHAnsi"/>
                <w:b/>
                <w:color w:val="0E1B8D"/>
              </w:rPr>
            </w:pPr>
            <w:r>
              <w:rPr>
                <w:rFonts w:asciiTheme="majorHAnsi" w:hAnsiTheme="majorHAnsi"/>
                <w:b/>
                <w:color w:val="0E1B8D"/>
              </w:rPr>
              <w:t>R</w:t>
            </w:r>
            <w:r w:rsidRPr="009617B9">
              <w:rPr>
                <w:rFonts w:asciiTheme="majorHAnsi" w:hAnsiTheme="majorHAnsi"/>
                <w:b/>
                <w:color w:val="0E1B8D"/>
              </w:rPr>
              <w:t xml:space="preserve">equest for bid for the </w:t>
            </w:r>
            <w:r>
              <w:rPr>
                <w:rFonts w:asciiTheme="majorHAnsi" w:hAnsiTheme="majorHAnsi"/>
                <w:b/>
                <w:color w:val="0E1B8D"/>
              </w:rPr>
              <w:t>P</w:t>
            </w:r>
            <w:r w:rsidRPr="009617B9">
              <w:rPr>
                <w:rFonts w:asciiTheme="majorHAnsi" w:hAnsiTheme="majorHAnsi"/>
                <w:b/>
                <w:color w:val="0E1B8D"/>
              </w:rPr>
              <w:t xml:space="preserve">rocurement of an Audit Management System for KWAZULU Natal (KZN) </w:t>
            </w:r>
            <w:r>
              <w:rPr>
                <w:rFonts w:asciiTheme="majorHAnsi" w:hAnsiTheme="majorHAnsi"/>
                <w:b/>
                <w:color w:val="0E1B8D"/>
              </w:rPr>
              <w:t>P</w:t>
            </w:r>
            <w:r w:rsidRPr="009617B9">
              <w:rPr>
                <w:rFonts w:asciiTheme="majorHAnsi" w:hAnsiTheme="majorHAnsi"/>
                <w:b/>
                <w:color w:val="0E1B8D"/>
              </w:rPr>
              <w:t xml:space="preserve">rovincial </w:t>
            </w:r>
            <w:r>
              <w:rPr>
                <w:rFonts w:asciiTheme="majorHAnsi" w:hAnsiTheme="majorHAnsi"/>
                <w:b/>
                <w:color w:val="0E1B8D"/>
              </w:rPr>
              <w:t>T</w:t>
            </w:r>
            <w:r w:rsidRPr="009617B9">
              <w:rPr>
                <w:rFonts w:asciiTheme="majorHAnsi" w:hAnsiTheme="majorHAnsi"/>
                <w:b/>
                <w:color w:val="0E1B8D"/>
              </w:rPr>
              <w:t xml:space="preserve">reasury for a </w:t>
            </w:r>
            <w:r>
              <w:rPr>
                <w:rFonts w:asciiTheme="majorHAnsi" w:hAnsiTheme="majorHAnsi"/>
                <w:b/>
                <w:color w:val="0E1B8D"/>
              </w:rPr>
              <w:t>P</w:t>
            </w:r>
            <w:r w:rsidRPr="009617B9">
              <w:rPr>
                <w:rFonts w:asciiTheme="majorHAnsi" w:hAnsiTheme="majorHAnsi"/>
                <w:b/>
                <w:color w:val="0E1B8D"/>
              </w:rPr>
              <w:t>eriod of Three Years</w:t>
            </w:r>
            <w:r w:rsidR="009617B9" w:rsidRPr="009617B9">
              <w:rPr>
                <w:rFonts w:asciiTheme="majorHAnsi" w:hAnsiTheme="majorHAnsi"/>
                <w:b/>
                <w:color w:val="0E1B8D"/>
              </w:rPr>
              <w:t>.</w:t>
            </w:r>
          </w:p>
        </w:tc>
      </w:tr>
      <w:tr w:rsidR="00B6276C" w:rsidRPr="00B6276C" w14:paraId="4FBBE22E" w14:textId="77777777" w:rsidTr="00F91DE2">
        <w:trPr>
          <w:trHeight w:val="567"/>
        </w:trPr>
        <w:tc>
          <w:tcPr>
            <w:tcW w:w="3539" w:type="dxa"/>
            <w:shd w:val="clear" w:color="auto" w:fill="DBE5F1" w:themeFill="accent1" w:themeFillTint="33"/>
            <w:vAlign w:val="center"/>
          </w:tcPr>
          <w:p w14:paraId="3E676D75" w14:textId="6AD709F8" w:rsidR="00B6276C" w:rsidRPr="00B6276C" w:rsidRDefault="00B6276C" w:rsidP="004E3E3D">
            <w:pPr>
              <w:jc w:val="left"/>
              <w:rPr>
                <w:rFonts w:asciiTheme="majorHAnsi" w:hAnsiTheme="majorHAnsi"/>
                <w:b/>
                <w:color w:val="0E1B8D"/>
              </w:rPr>
            </w:pPr>
            <w:r w:rsidRPr="00B6276C">
              <w:rPr>
                <w:rFonts w:asciiTheme="majorHAnsi" w:hAnsiTheme="majorHAnsi"/>
                <w:b/>
                <w:color w:val="0E1B8D"/>
              </w:rPr>
              <w:t xml:space="preserve">Virtual Briefing Session </w:t>
            </w:r>
          </w:p>
          <w:p w14:paraId="20DF0263" w14:textId="47B2A341" w:rsidR="00B6276C" w:rsidRPr="00B6276C" w:rsidRDefault="00B6276C" w:rsidP="004E3E3D">
            <w:pPr>
              <w:jc w:val="left"/>
              <w:rPr>
                <w:rFonts w:asciiTheme="majorHAnsi" w:hAnsiTheme="majorHAnsi"/>
                <w:b/>
                <w:color w:val="0E1B8D"/>
              </w:rPr>
            </w:pPr>
          </w:p>
        </w:tc>
        <w:tc>
          <w:tcPr>
            <w:tcW w:w="6089" w:type="dxa"/>
            <w:vAlign w:val="center"/>
          </w:tcPr>
          <w:p w14:paraId="266B647C" w14:textId="12595261" w:rsidR="00B6276C" w:rsidRPr="005048EE" w:rsidRDefault="00B6276C" w:rsidP="00B6276C">
            <w:pPr>
              <w:rPr>
                <w:rFonts w:asciiTheme="majorHAnsi" w:hAnsiTheme="majorHAnsi"/>
                <w:bCs/>
                <w:color w:val="0E1B8D"/>
              </w:rPr>
            </w:pPr>
            <w:r w:rsidRPr="00D27468">
              <w:rPr>
                <w:rFonts w:asciiTheme="majorHAnsi" w:hAnsiTheme="majorHAnsi"/>
                <w:bCs/>
                <w:color w:val="0E1B8D"/>
              </w:rPr>
              <w:t>Compulsory</w:t>
            </w:r>
            <w:r w:rsidR="00380BD8">
              <w:rPr>
                <w:rFonts w:asciiTheme="majorHAnsi" w:hAnsiTheme="majorHAnsi"/>
                <w:bCs/>
                <w:color w:val="0E1B8D"/>
              </w:rPr>
              <w:t xml:space="preserve"> </w:t>
            </w:r>
            <w:r w:rsidR="00055933">
              <w:rPr>
                <w:rFonts w:asciiTheme="majorHAnsi" w:hAnsiTheme="majorHAnsi"/>
                <w:bCs/>
                <w:color w:val="0E1B8D"/>
              </w:rPr>
              <w:t>Virtual</w:t>
            </w:r>
            <w:r w:rsidR="00055933" w:rsidRPr="00D27468">
              <w:rPr>
                <w:rFonts w:asciiTheme="majorHAnsi" w:hAnsiTheme="majorHAnsi"/>
                <w:bCs/>
                <w:color w:val="0E1B8D"/>
              </w:rPr>
              <w:t xml:space="preserve"> Briefing</w:t>
            </w:r>
            <w:r w:rsidR="004E3E3D" w:rsidRPr="005048EE">
              <w:rPr>
                <w:rFonts w:asciiTheme="majorHAnsi" w:hAnsiTheme="majorHAnsi"/>
                <w:bCs/>
                <w:color w:val="0E1B8D"/>
              </w:rPr>
              <w:t xml:space="preserve"> </w:t>
            </w:r>
            <w:r w:rsidRPr="005048EE">
              <w:rPr>
                <w:rFonts w:asciiTheme="majorHAnsi" w:hAnsiTheme="majorHAnsi"/>
                <w:bCs/>
                <w:color w:val="0E1B8D"/>
              </w:rPr>
              <w:t>Session will be held as follows:</w:t>
            </w:r>
          </w:p>
          <w:p w14:paraId="00FABEB2" w14:textId="2BF478D5" w:rsidR="00B6276C" w:rsidRPr="004E3E3D" w:rsidRDefault="00B6276C" w:rsidP="00B6276C">
            <w:pPr>
              <w:rPr>
                <w:rFonts w:asciiTheme="majorHAnsi" w:hAnsiTheme="majorHAnsi"/>
                <w:bCs/>
                <w:color w:val="0E1B8D"/>
              </w:rPr>
            </w:pPr>
            <w:r w:rsidRPr="00B6276C">
              <w:rPr>
                <w:rFonts w:asciiTheme="majorHAnsi" w:hAnsiTheme="majorHAnsi"/>
                <w:b/>
                <w:color w:val="0E1B8D"/>
              </w:rPr>
              <w:t>Date:</w:t>
            </w:r>
            <w:r w:rsidR="009617B9">
              <w:rPr>
                <w:rFonts w:asciiTheme="majorHAnsi" w:hAnsiTheme="majorHAnsi"/>
                <w:b/>
                <w:color w:val="EE0000"/>
              </w:rPr>
              <w:t>24 November</w:t>
            </w:r>
            <w:r w:rsidR="00055933">
              <w:rPr>
                <w:rFonts w:asciiTheme="majorHAnsi" w:hAnsiTheme="majorHAnsi"/>
                <w:b/>
                <w:color w:val="EE0000"/>
              </w:rPr>
              <w:t xml:space="preserve"> </w:t>
            </w:r>
            <w:r w:rsidR="007D5B57" w:rsidRPr="00D57862">
              <w:rPr>
                <w:rFonts w:asciiTheme="majorHAnsi" w:hAnsiTheme="majorHAnsi"/>
                <w:b/>
                <w:color w:val="EE0000"/>
              </w:rPr>
              <w:t>2025</w:t>
            </w:r>
          </w:p>
          <w:p w14:paraId="2E725761" w14:textId="69CB47EA" w:rsidR="00B6276C" w:rsidRPr="004E3E3D" w:rsidRDefault="009617B9" w:rsidP="00B6276C">
            <w:pPr>
              <w:rPr>
                <w:rFonts w:asciiTheme="majorHAnsi" w:hAnsiTheme="majorHAnsi"/>
                <w:bCs/>
                <w:color w:val="0E1B8D"/>
              </w:rPr>
            </w:pPr>
            <w:r w:rsidRPr="00B6276C">
              <w:rPr>
                <w:rFonts w:asciiTheme="majorHAnsi" w:hAnsiTheme="majorHAnsi"/>
                <w:b/>
                <w:color w:val="0E1B8D"/>
              </w:rPr>
              <w:t>Time:</w:t>
            </w:r>
            <w:r>
              <w:rPr>
                <w:rFonts w:asciiTheme="majorHAnsi" w:hAnsiTheme="majorHAnsi"/>
                <w:b/>
                <w:color w:val="0E1B8D"/>
              </w:rPr>
              <w:t xml:space="preserve"> 11:00</w:t>
            </w:r>
            <w:r w:rsidR="007D5B57">
              <w:rPr>
                <w:rFonts w:asciiTheme="majorHAnsi" w:hAnsiTheme="majorHAnsi"/>
                <w:b/>
                <w:color w:val="0E1B8D"/>
              </w:rPr>
              <w:t xml:space="preserve">am South </w:t>
            </w:r>
            <w:r w:rsidR="00055933">
              <w:rPr>
                <w:rFonts w:asciiTheme="majorHAnsi" w:hAnsiTheme="majorHAnsi"/>
                <w:b/>
                <w:color w:val="0E1B8D"/>
              </w:rPr>
              <w:t>African Telkom</w:t>
            </w:r>
            <w:r w:rsidR="007D5B57">
              <w:rPr>
                <w:rFonts w:asciiTheme="majorHAnsi" w:hAnsiTheme="majorHAnsi"/>
                <w:b/>
                <w:color w:val="0E1B8D"/>
              </w:rPr>
              <w:t xml:space="preserve"> Time</w:t>
            </w:r>
          </w:p>
          <w:p w14:paraId="6ECF3D11" w14:textId="122B38D4" w:rsidR="00B6276C" w:rsidRDefault="00B6276C" w:rsidP="00B6276C">
            <w:pPr>
              <w:rPr>
                <w:rFonts w:asciiTheme="majorHAnsi" w:hAnsiTheme="majorHAnsi"/>
                <w:b/>
                <w:color w:val="0E1B8D"/>
              </w:rPr>
            </w:pPr>
            <w:r w:rsidRPr="00B6276C">
              <w:rPr>
                <w:rFonts w:asciiTheme="majorHAnsi" w:hAnsiTheme="majorHAnsi"/>
                <w:b/>
                <w:color w:val="0E1B8D"/>
              </w:rPr>
              <w:t xml:space="preserve">Place: </w:t>
            </w:r>
            <w:r w:rsidR="00055933">
              <w:rPr>
                <w:rFonts w:asciiTheme="majorHAnsi" w:hAnsiTheme="majorHAnsi"/>
                <w:b/>
                <w:color w:val="0E1B8D"/>
              </w:rPr>
              <w:t xml:space="preserve"> Virtual through MS Teams</w:t>
            </w:r>
          </w:p>
          <w:p w14:paraId="11DA7D54" w14:textId="77777777" w:rsidR="00055933" w:rsidRDefault="00055933" w:rsidP="00B6276C">
            <w:pPr>
              <w:rPr>
                <w:rFonts w:asciiTheme="majorHAnsi" w:hAnsiTheme="majorHAnsi"/>
                <w:b/>
                <w:color w:val="0E1B8D"/>
              </w:rPr>
            </w:pPr>
          </w:p>
          <w:p w14:paraId="64532420" w14:textId="77777777" w:rsidR="00BC0FC3" w:rsidRPr="00BC0FC3" w:rsidRDefault="00BC0FC3" w:rsidP="00BC0FC3">
            <w:pPr>
              <w:jc w:val="left"/>
              <w:rPr>
                <w:rFonts w:ascii="Segoe UI" w:eastAsia="Times New Roman" w:hAnsi="Segoe UI" w:cs="Segoe UI"/>
                <w:color w:val="242424"/>
                <w:kern w:val="2"/>
                <w:sz w:val="24"/>
                <w:szCs w:val="24"/>
                <w:lang w:val="en-US"/>
                <w14:ligatures w14:val="standardContextual"/>
              </w:rPr>
            </w:pPr>
            <w:r w:rsidRPr="00BC0FC3">
              <w:rPr>
                <w:rFonts w:ascii="Segoe UI" w:eastAsia="Times New Roman" w:hAnsi="Segoe UI" w:cs="Segoe UI"/>
                <w:b/>
                <w:bCs/>
                <w:color w:val="242424"/>
                <w:kern w:val="2"/>
                <w:sz w:val="36"/>
                <w:szCs w:val="36"/>
                <w:lang w:val="en-US"/>
                <w14:ligatures w14:val="standardContextual"/>
              </w:rPr>
              <w:t>Microsoft Teams</w:t>
            </w:r>
            <w:r w:rsidRPr="00BC0FC3">
              <w:rPr>
                <w:rFonts w:ascii="Segoe UI" w:eastAsia="Times New Roman" w:hAnsi="Segoe UI" w:cs="Segoe UI"/>
                <w:color w:val="242424"/>
                <w:kern w:val="2"/>
                <w:sz w:val="24"/>
                <w:szCs w:val="24"/>
                <w:lang w:val="en-US"/>
                <w14:ligatures w14:val="standardContextual"/>
              </w:rPr>
              <w:t xml:space="preserve"> </w:t>
            </w:r>
            <w:hyperlink r:id="rId14" w:history="1">
              <w:r w:rsidRPr="00BC0FC3">
                <w:rPr>
                  <w:rFonts w:ascii="Segoe UI" w:eastAsia="Times New Roman" w:hAnsi="Segoe UI" w:cs="Segoe UI"/>
                  <w:color w:val="5B5FC7"/>
                  <w:kern w:val="2"/>
                  <w:sz w:val="21"/>
                  <w:szCs w:val="21"/>
                  <w:u w:val="single"/>
                  <w:lang w:val="en-US"/>
                  <w14:ligatures w14:val="standardContextual"/>
                </w:rPr>
                <w:t>Need help?</w:t>
              </w:r>
            </w:hyperlink>
            <w:r w:rsidRPr="00BC0FC3">
              <w:rPr>
                <w:rFonts w:ascii="Segoe UI" w:eastAsia="Times New Roman" w:hAnsi="Segoe UI" w:cs="Segoe UI"/>
                <w:color w:val="242424"/>
                <w:kern w:val="2"/>
                <w:sz w:val="24"/>
                <w:szCs w:val="24"/>
                <w:lang w:val="en-US"/>
                <w14:ligatures w14:val="standardContextual"/>
              </w:rPr>
              <w:t xml:space="preserve"> </w:t>
            </w:r>
          </w:p>
          <w:p w14:paraId="649DDCFA" w14:textId="77777777" w:rsidR="00BC0FC3" w:rsidRPr="00BC0FC3" w:rsidRDefault="00BC0FC3" w:rsidP="00BC0FC3">
            <w:pPr>
              <w:jc w:val="left"/>
              <w:rPr>
                <w:rFonts w:ascii="Segoe UI" w:eastAsia="Times New Roman" w:hAnsi="Segoe UI" w:cs="Segoe UI"/>
                <w:color w:val="242424"/>
                <w:kern w:val="2"/>
                <w:sz w:val="24"/>
                <w:szCs w:val="24"/>
                <w:lang w:val="en-US"/>
                <w14:ligatures w14:val="standardContextual"/>
              </w:rPr>
            </w:pPr>
            <w:hyperlink r:id="rId15" w:tgtFrame="_blank" w:tooltip="Meeting join link" w:history="1">
              <w:r w:rsidRPr="00BC0FC3">
                <w:rPr>
                  <w:rFonts w:ascii="Segoe UI" w:eastAsia="Times New Roman" w:hAnsi="Segoe UI" w:cs="Segoe UI"/>
                  <w:b/>
                  <w:bCs/>
                  <w:color w:val="5B5FC7"/>
                  <w:kern w:val="2"/>
                  <w:sz w:val="30"/>
                  <w:szCs w:val="30"/>
                  <w:u w:val="single"/>
                  <w:lang w:val="en-US"/>
                  <w14:ligatures w14:val="standardContextual"/>
                </w:rPr>
                <w:t>Join the meeting now</w:t>
              </w:r>
            </w:hyperlink>
            <w:r w:rsidRPr="00BC0FC3">
              <w:rPr>
                <w:rFonts w:ascii="Segoe UI" w:eastAsia="Times New Roman" w:hAnsi="Segoe UI" w:cs="Segoe UI"/>
                <w:color w:val="242424"/>
                <w:kern w:val="2"/>
                <w:sz w:val="24"/>
                <w:szCs w:val="24"/>
                <w:lang w:val="en-US"/>
                <w14:ligatures w14:val="standardContextual"/>
              </w:rPr>
              <w:t xml:space="preserve"> </w:t>
            </w:r>
          </w:p>
          <w:p w14:paraId="17335E9B" w14:textId="77777777" w:rsidR="00BC0FC3" w:rsidRPr="00BC0FC3" w:rsidRDefault="00BC0FC3" w:rsidP="00BC0FC3">
            <w:pPr>
              <w:jc w:val="left"/>
              <w:rPr>
                <w:rFonts w:ascii="Segoe UI" w:eastAsia="Times New Roman" w:hAnsi="Segoe UI" w:cs="Segoe UI"/>
                <w:color w:val="242424"/>
                <w:kern w:val="2"/>
                <w:sz w:val="24"/>
                <w:szCs w:val="24"/>
                <w:lang w:val="en-US"/>
                <w14:ligatures w14:val="standardContextual"/>
              </w:rPr>
            </w:pPr>
            <w:r w:rsidRPr="00BC0FC3">
              <w:rPr>
                <w:rFonts w:ascii="Segoe UI" w:eastAsia="Times New Roman" w:hAnsi="Segoe UI" w:cs="Segoe UI"/>
                <w:color w:val="616161"/>
                <w:kern w:val="2"/>
                <w:sz w:val="21"/>
                <w:szCs w:val="21"/>
                <w:lang w:val="en-US"/>
                <w14:ligatures w14:val="standardContextual"/>
              </w:rPr>
              <w:t xml:space="preserve">Meeting ID: </w:t>
            </w:r>
            <w:r w:rsidRPr="00BC0FC3">
              <w:rPr>
                <w:rFonts w:ascii="Segoe UI" w:eastAsia="Times New Roman" w:hAnsi="Segoe UI" w:cs="Segoe UI"/>
                <w:color w:val="242424"/>
                <w:kern w:val="2"/>
                <w:sz w:val="21"/>
                <w:szCs w:val="21"/>
                <w:lang w:val="en-US"/>
                <w14:ligatures w14:val="standardContextual"/>
              </w:rPr>
              <w:t>332 161 582 518 39</w:t>
            </w:r>
            <w:r w:rsidRPr="00BC0FC3">
              <w:rPr>
                <w:rFonts w:ascii="Segoe UI" w:eastAsia="Times New Roman" w:hAnsi="Segoe UI" w:cs="Segoe UI"/>
                <w:color w:val="242424"/>
                <w:kern w:val="2"/>
                <w:sz w:val="24"/>
                <w:szCs w:val="24"/>
                <w:lang w:val="en-US"/>
                <w14:ligatures w14:val="standardContextual"/>
              </w:rPr>
              <w:t xml:space="preserve"> </w:t>
            </w:r>
          </w:p>
          <w:p w14:paraId="738EFE3A" w14:textId="6B04273F" w:rsidR="007D5B57" w:rsidRPr="00BC0FC3" w:rsidRDefault="00BC0FC3" w:rsidP="00BC0FC3">
            <w:pPr>
              <w:jc w:val="left"/>
              <w:rPr>
                <w:rFonts w:ascii="Segoe UI" w:eastAsia="Times New Roman" w:hAnsi="Segoe UI" w:cs="Segoe UI"/>
                <w:color w:val="242424"/>
                <w:kern w:val="2"/>
                <w:sz w:val="24"/>
                <w:szCs w:val="24"/>
                <w:lang w:val="en-US"/>
                <w14:ligatures w14:val="standardContextual"/>
              </w:rPr>
            </w:pPr>
            <w:r w:rsidRPr="00BC0FC3">
              <w:rPr>
                <w:rFonts w:ascii="Segoe UI" w:eastAsia="Times New Roman" w:hAnsi="Segoe UI" w:cs="Segoe UI"/>
                <w:color w:val="616161"/>
                <w:kern w:val="2"/>
                <w:sz w:val="21"/>
                <w:szCs w:val="21"/>
                <w:lang w:val="en-US"/>
                <w14:ligatures w14:val="standardContextual"/>
              </w:rPr>
              <w:t xml:space="preserve">Passcode: </w:t>
            </w:r>
            <w:r w:rsidRPr="00BC0FC3">
              <w:rPr>
                <w:rFonts w:ascii="Segoe UI" w:eastAsia="Times New Roman" w:hAnsi="Segoe UI" w:cs="Segoe UI"/>
                <w:color w:val="242424"/>
                <w:kern w:val="2"/>
                <w:sz w:val="21"/>
                <w:szCs w:val="21"/>
                <w:lang w:val="en-US"/>
                <w14:ligatures w14:val="standardContextual"/>
              </w:rPr>
              <w:t>U5c3H9NJ</w:t>
            </w:r>
            <w:r w:rsidRPr="00BC0FC3">
              <w:rPr>
                <w:rFonts w:ascii="Segoe UI" w:eastAsia="Times New Roman" w:hAnsi="Segoe UI" w:cs="Segoe UI"/>
                <w:color w:val="242424"/>
                <w:kern w:val="2"/>
                <w:sz w:val="24"/>
                <w:szCs w:val="24"/>
                <w:lang w:val="en-US"/>
                <w14:ligatures w14:val="standardContextual"/>
              </w:rPr>
              <w:t xml:space="preserve"> </w:t>
            </w:r>
          </w:p>
        </w:tc>
      </w:tr>
      <w:tr w:rsidR="00B6276C" w:rsidRPr="00B6276C" w14:paraId="2B72C3FC" w14:textId="77777777" w:rsidTr="00F91DE2">
        <w:trPr>
          <w:trHeight w:val="567"/>
        </w:trPr>
        <w:tc>
          <w:tcPr>
            <w:tcW w:w="3539" w:type="dxa"/>
            <w:shd w:val="clear" w:color="auto" w:fill="DBE5F1" w:themeFill="accent1" w:themeFillTint="33"/>
            <w:vAlign w:val="center"/>
          </w:tcPr>
          <w:p w14:paraId="75E0DE8B" w14:textId="77777777" w:rsidR="00B6276C" w:rsidRPr="00B6276C" w:rsidRDefault="00B6276C" w:rsidP="004E3E3D">
            <w:pPr>
              <w:jc w:val="left"/>
              <w:rPr>
                <w:rFonts w:asciiTheme="majorHAnsi" w:hAnsiTheme="majorHAnsi"/>
                <w:b/>
                <w:color w:val="0E1B8D"/>
              </w:rPr>
            </w:pPr>
            <w:r w:rsidRPr="00B6276C">
              <w:rPr>
                <w:rFonts w:asciiTheme="majorHAnsi" w:hAnsiTheme="majorHAnsi"/>
                <w:b/>
                <w:color w:val="0E1B8D"/>
              </w:rPr>
              <w:t>Closing Date for questions / queries</w:t>
            </w:r>
          </w:p>
        </w:tc>
        <w:tc>
          <w:tcPr>
            <w:tcW w:w="6089" w:type="dxa"/>
            <w:vAlign w:val="center"/>
          </w:tcPr>
          <w:p w14:paraId="4EC6608C" w14:textId="4F0FF6D8" w:rsidR="00B6276C" w:rsidRPr="004E3E3D" w:rsidRDefault="007524A5" w:rsidP="00B6276C">
            <w:pPr>
              <w:rPr>
                <w:rFonts w:asciiTheme="majorHAnsi" w:hAnsiTheme="majorHAnsi"/>
                <w:bCs/>
                <w:color w:val="0E1B8D"/>
              </w:rPr>
            </w:pPr>
            <w:r>
              <w:rPr>
                <w:rFonts w:asciiTheme="majorHAnsi" w:hAnsiTheme="majorHAnsi"/>
                <w:bCs/>
                <w:color w:val="EE0000"/>
              </w:rPr>
              <w:t xml:space="preserve">28 November </w:t>
            </w:r>
            <w:r w:rsidR="0067196F" w:rsidRPr="00D57862">
              <w:rPr>
                <w:rFonts w:asciiTheme="majorHAnsi" w:hAnsiTheme="majorHAnsi"/>
                <w:bCs/>
                <w:color w:val="EE0000"/>
              </w:rPr>
              <w:t xml:space="preserve">2025 </w:t>
            </w:r>
            <w:r w:rsidR="00615065" w:rsidRPr="00D57862">
              <w:rPr>
                <w:rFonts w:asciiTheme="majorHAnsi" w:hAnsiTheme="majorHAnsi"/>
                <w:bCs/>
                <w:color w:val="EE0000"/>
              </w:rPr>
              <w:t xml:space="preserve"> </w:t>
            </w:r>
          </w:p>
        </w:tc>
      </w:tr>
      <w:tr w:rsidR="00B6276C" w:rsidRPr="00B6276C" w14:paraId="39AC8D70" w14:textId="77777777" w:rsidTr="00F91DE2">
        <w:trPr>
          <w:trHeight w:val="567"/>
        </w:trPr>
        <w:tc>
          <w:tcPr>
            <w:tcW w:w="3539" w:type="dxa"/>
            <w:shd w:val="clear" w:color="auto" w:fill="DBE5F1" w:themeFill="accent1" w:themeFillTint="33"/>
            <w:vAlign w:val="center"/>
          </w:tcPr>
          <w:p w14:paraId="6CD56E50" w14:textId="77777777" w:rsidR="00B6276C" w:rsidRPr="00B6276C" w:rsidRDefault="00154098" w:rsidP="004E3E3D">
            <w:pPr>
              <w:jc w:val="left"/>
              <w:rPr>
                <w:rFonts w:asciiTheme="majorHAnsi" w:hAnsiTheme="majorHAnsi"/>
                <w:b/>
                <w:color w:val="0E1B8D"/>
              </w:rPr>
            </w:pPr>
            <w:r>
              <w:rPr>
                <w:rFonts w:asciiTheme="majorHAnsi" w:hAnsiTheme="majorHAnsi"/>
                <w:b/>
                <w:color w:val="0E1B8D"/>
              </w:rPr>
              <w:t>Bid Response</w:t>
            </w:r>
            <w:r w:rsidR="00B6276C" w:rsidRPr="00B6276C">
              <w:rPr>
                <w:rFonts w:asciiTheme="majorHAnsi" w:hAnsiTheme="majorHAnsi"/>
                <w:b/>
                <w:color w:val="0E1B8D"/>
              </w:rPr>
              <w:t xml:space="preserve"> Submission Address </w:t>
            </w:r>
          </w:p>
        </w:tc>
        <w:tc>
          <w:tcPr>
            <w:tcW w:w="6089" w:type="dxa"/>
            <w:vAlign w:val="center"/>
          </w:tcPr>
          <w:p w14:paraId="52F5F61C" w14:textId="77777777" w:rsidR="005048EE" w:rsidRDefault="005048EE" w:rsidP="00B6276C">
            <w:pPr>
              <w:rPr>
                <w:rFonts w:asciiTheme="majorHAnsi" w:hAnsiTheme="majorHAnsi"/>
                <w:bCs/>
                <w:color w:val="0E1B8D"/>
              </w:rPr>
            </w:pPr>
          </w:p>
          <w:bookmarkStart w:id="0" w:name="_Hlk213942109"/>
          <w:p w14:paraId="40EF8489" w14:textId="5BE20AC9" w:rsidR="00B6276C" w:rsidRPr="004E3E3D" w:rsidRDefault="00B6276C" w:rsidP="00B6276C">
            <w:pPr>
              <w:rPr>
                <w:rFonts w:asciiTheme="majorHAnsi" w:hAnsiTheme="majorHAnsi"/>
                <w:bCs/>
                <w:color w:val="0E1B8D"/>
              </w:rPr>
            </w:pPr>
            <w:r w:rsidRPr="004E3E3D">
              <w:rPr>
                <w:rFonts w:asciiTheme="majorHAnsi" w:hAnsiTheme="majorHAnsi"/>
                <w:bCs/>
                <w:color w:val="0E1B8D"/>
              </w:rPr>
              <w:fldChar w:fldCharType="begin"/>
            </w:r>
            <w:r w:rsidRPr="004E3E3D">
              <w:rPr>
                <w:rFonts w:asciiTheme="majorHAnsi" w:hAnsiTheme="majorHAnsi"/>
                <w:bCs/>
                <w:color w:val="0E1B8D"/>
              </w:rPr>
              <w:instrText>HYPERLINK "D:\\Users\\thulanimt\\Documents\\SCM Policy\\RFX Templates 05_2022\\Tender Officer</w:instrText>
            </w:r>
            <w:r w:rsidRPr="004E3E3D">
              <w:rPr>
                <w:rFonts w:asciiTheme="majorHAnsi" w:hAnsiTheme="majorHAnsi"/>
                <w:bCs/>
                <w:color w:val="0E1B8D"/>
              </w:rPr>
              <w:cr/>
              <w:instrText>459"</w:instrText>
            </w:r>
            <w:r w:rsidRPr="004E3E3D">
              <w:rPr>
                <w:rFonts w:asciiTheme="majorHAnsi" w:hAnsiTheme="majorHAnsi"/>
                <w:bCs/>
                <w:color w:val="0E1B8D"/>
              </w:rPr>
            </w:r>
            <w:r w:rsidRPr="004E3E3D">
              <w:rPr>
                <w:rFonts w:asciiTheme="majorHAnsi" w:hAnsiTheme="majorHAnsi"/>
                <w:bCs/>
                <w:color w:val="0E1B8D"/>
              </w:rPr>
              <w:fldChar w:fldCharType="separate"/>
            </w:r>
            <w:r w:rsidRPr="004E3E3D">
              <w:rPr>
                <w:rFonts w:asciiTheme="majorHAnsi" w:hAnsiTheme="majorHAnsi"/>
                <w:bCs/>
                <w:color w:val="0E1B8D"/>
              </w:rPr>
              <w:t>Tender Offic</w:t>
            </w:r>
            <w:r w:rsidR="004E3E3D" w:rsidRPr="004E3E3D">
              <w:rPr>
                <w:rFonts w:asciiTheme="majorHAnsi" w:hAnsiTheme="majorHAnsi"/>
                <w:bCs/>
                <w:color w:val="0E1B8D"/>
              </w:rPr>
              <w:t>e</w:t>
            </w:r>
            <w:r w:rsidR="007524A5">
              <w:rPr>
                <w:rFonts w:asciiTheme="majorHAnsi" w:hAnsiTheme="majorHAnsi"/>
                <w:bCs/>
                <w:color w:val="0E1B8D"/>
              </w:rPr>
              <w:t>-Apollo</w:t>
            </w:r>
            <w:r w:rsidR="00D61917">
              <w:rPr>
                <w:rFonts w:asciiTheme="majorHAnsi" w:hAnsiTheme="majorHAnsi"/>
                <w:bCs/>
                <w:color w:val="0E1B8D"/>
              </w:rPr>
              <w:t xml:space="preserve"> Building</w:t>
            </w:r>
          </w:p>
          <w:p w14:paraId="3FBC58FB" w14:textId="77777777" w:rsidR="00B6276C" w:rsidRPr="004E3E3D" w:rsidRDefault="00B6276C" w:rsidP="00B6276C">
            <w:pPr>
              <w:rPr>
                <w:rFonts w:asciiTheme="majorHAnsi" w:hAnsiTheme="majorHAnsi"/>
                <w:bCs/>
                <w:color w:val="0E1B8D"/>
              </w:rPr>
            </w:pPr>
            <w:r w:rsidRPr="004E3E3D">
              <w:rPr>
                <w:rFonts w:asciiTheme="majorHAnsi" w:hAnsiTheme="majorHAnsi"/>
                <w:bCs/>
                <w:color w:val="0E1B8D"/>
              </w:rPr>
              <w:t>459</w:t>
            </w:r>
            <w:r w:rsidRPr="004E3E3D">
              <w:rPr>
                <w:rFonts w:asciiTheme="majorHAnsi" w:hAnsiTheme="majorHAnsi"/>
                <w:bCs/>
                <w:color w:val="0E1B8D"/>
              </w:rPr>
              <w:fldChar w:fldCharType="end"/>
            </w:r>
            <w:r w:rsidRPr="004E3E3D">
              <w:rPr>
                <w:rFonts w:asciiTheme="majorHAnsi" w:hAnsiTheme="majorHAnsi"/>
                <w:bCs/>
                <w:color w:val="0E1B8D"/>
              </w:rPr>
              <w:t xml:space="preserve"> </w:t>
            </w:r>
            <w:proofErr w:type="spellStart"/>
            <w:r w:rsidRPr="004E3E3D">
              <w:rPr>
                <w:rFonts w:asciiTheme="majorHAnsi" w:hAnsiTheme="majorHAnsi"/>
                <w:bCs/>
                <w:color w:val="0E1B8D"/>
              </w:rPr>
              <w:t>Tsitsa</w:t>
            </w:r>
            <w:proofErr w:type="spellEnd"/>
            <w:r w:rsidRPr="004E3E3D">
              <w:rPr>
                <w:rFonts w:asciiTheme="majorHAnsi" w:hAnsiTheme="majorHAnsi"/>
                <w:bCs/>
                <w:color w:val="0E1B8D"/>
              </w:rPr>
              <w:t xml:space="preserve"> Street, </w:t>
            </w:r>
            <w:proofErr w:type="spellStart"/>
            <w:r w:rsidRPr="004E3E3D">
              <w:rPr>
                <w:rFonts w:asciiTheme="majorHAnsi" w:hAnsiTheme="majorHAnsi"/>
                <w:bCs/>
                <w:color w:val="0E1B8D"/>
              </w:rPr>
              <w:t>Erasmuskloof</w:t>
            </w:r>
            <w:proofErr w:type="spellEnd"/>
            <w:r w:rsidRPr="004E3E3D">
              <w:rPr>
                <w:rFonts w:asciiTheme="majorHAnsi" w:hAnsiTheme="majorHAnsi"/>
                <w:bCs/>
                <w:color w:val="0E1B8D"/>
              </w:rPr>
              <w:t>, Pretoria, 0105</w:t>
            </w:r>
          </w:p>
          <w:bookmarkEnd w:id="0"/>
          <w:p w14:paraId="37AE6D86" w14:textId="77777777" w:rsidR="004E3E3D" w:rsidRPr="00B6276C" w:rsidRDefault="004E3E3D" w:rsidP="00B6276C">
            <w:pPr>
              <w:rPr>
                <w:rFonts w:asciiTheme="majorHAnsi" w:hAnsiTheme="majorHAnsi"/>
                <w:b/>
                <w:color w:val="0E1B8D"/>
              </w:rPr>
            </w:pPr>
          </w:p>
        </w:tc>
      </w:tr>
      <w:tr w:rsidR="00B6276C" w:rsidRPr="00B6276C" w14:paraId="5B48A06F" w14:textId="77777777" w:rsidTr="00F91DE2">
        <w:trPr>
          <w:trHeight w:val="567"/>
        </w:trPr>
        <w:tc>
          <w:tcPr>
            <w:tcW w:w="3539" w:type="dxa"/>
            <w:shd w:val="clear" w:color="auto" w:fill="DBE5F1" w:themeFill="accent1" w:themeFillTint="33"/>
            <w:vAlign w:val="center"/>
          </w:tcPr>
          <w:p w14:paraId="2BBAE0C6" w14:textId="6B2DBCA2" w:rsidR="00B6276C" w:rsidRPr="00B6276C" w:rsidRDefault="00D41F1F" w:rsidP="004E3E3D">
            <w:pPr>
              <w:jc w:val="left"/>
              <w:rPr>
                <w:rFonts w:asciiTheme="majorHAnsi" w:hAnsiTheme="majorHAnsi"/>
                <w:b/>
                <w:color w:val="0E1B8D"/>
              </w:rPr>
            </w:pPr>
            <w:r>
              <w:rPr>
                <w:rFonts w:asciiTheme="majorHAnsi" w:hAnsiTheme="majorHAnsi"/>
                <w:b/>
                <w:color w:val="0E1B8D"/>
              </w:rPr>
              <w:t>RF</w:t>
            </w:r>
            <w:r w:rsidR="00615065">
              <w:rPr>
                <w:rFonts w:asciiTheme="majorHAnsi" w:hAnsiTheme="majorHAnsi"/>
                <w:b/>
                <w:color w:val="0E1B8D"/>
              </w:rPr>
              <w:t>B</w:t>
            </w:r>
            <w:r w:rsidR="00B6276C" w:rsidRPr="00B6276C">
              <w:rPr>
                <w:rFonts w:asciiTheme="majorHAnsi" w:hAnsiTheme="majorHAnsi"/>
                <w:b/>
                <w:color w:val="0E1B8D"/>
              </w:rPr>
              <w:t xml:space="preserve"> Closing Details and </w:t>
            </w:r>
            <w:r w:rsidR="004E3E3D">
              <w:rPr>
                <w:rFonts w:asciiTheme="majorHAnsi" w:hAnsiTheme="majorHAnsi"/>
                <w:b/>
                <w:color w:val="0E1B8D"/>
              </w:rPr>
              <w:t>Time</w:t>
            </w:r>
          </w:p>
        </w:tc>
        <w:tc>
          <w:tcPr>
            <w:tcW w:w="6089" w:type="dxa"/>
            <w:vAlign w:val="center"/>
          </w:tcPr>
          <w:p w14:paraId="3B4DD2AA" w14:textId="77777777" w:rsidR="005048EE" w:rsidRDefault="005048EE" w:rsidP="00B6276C">
            <w:pPr>
              <w:rPr>
                <w:rFonts w:asciiTheme="majorHAnsi" w:hAnsiTheme="majorHAnsi"/>
                <w:b/>
                <w:color w:val="0E1B8D"/>
              </w:rPr>
            </w:pPr>
          </w:p>
          <w:p w14:paraId="33978938" w14:textId="582597F1" w:rsidR="00B6276C" w:rsidRPr="00B6276C" w:rsidRDefault="00B6276C" w:rsidP="00B6276C">
            <w:pPr>
              <w:rPr>
                <w:rFonts w:asciiTheme="majorHAnsi" w:hAnsiTheme="majorHAnsi"/>
                <w:b/>
                <w:color w:val="0E1B8D"/>
              </w:rPr>
            </w:pPr>
            <w:r w:rsidRPr="00B6276C">
              <w:rPr>
                <w:rFonts w:asciiTheme="majorHAnsi" w:hAnsiTheme="majorHAnsi"/>
                <w:b/>
                <w:color w:val="0E1B8D"/>
              </w:rPr>
              <w:t xml:space="preserve">Date: </w:t>
            </w:r>
            <w:r w:rsidRPr="004E3E3D">
              <w:rPr>
                <w:rFonts w:asciiTheme="majorHAnsi" w:hAnsiTheme="majorHAnsi"/>
                <w:bCs/>
                <w:color w:val="0E1B8D"/>
              </w:rPr>
              <w:t xml:space="preserve"> </w:t>
            </w:r>
            <w:r w:rsidR="00D61917" w:rsidRPr="001F1C2D">
              <w:rPr>
                <w:rFonts w:asciiTheme="majorHAnsi" w:hAnsiTheme="majorHAnsi"/>
                <w:b/>
                <w:color w:val="EE0000"/>
              </w:rPr>
              <w:t>9 De</w:t>
            </w:r>
            <w:r w:rsidR="001F1C2D" w:rsidRPr="001F1C2D">
              <w:rPr>
                <w:rFonts w:asciiTheme="majorHAnsi" w:hAnsiTheme="majorHAnsi"/>
                <w:b/>
                <w:color w:val="EE0000"/>
              </w:rPr>
              <w:t>cember</w:t>
            </w:r>
            <w:r w:rsidR="00615065" w:rsidRPr="001F1C2D">
              <w:rPr>
                <w:rFonts w:asciiTheme="majorHAnsi" w:hAnsiTheme="majorHAnsi"/>
                <w:b/>
                <w:color w:val="EE0000"/>
              </w:rPr>
              <w:t xml:space="preserve"> </w:t>
            </w:r>
            <w:r w:rsidR="00615065" w:rsidRPr="0067196F">
              <w:rPr>
                <w:rFonts w:asciiTheme="majorHAnsi" w:hAnsiTheme="majorHAnsi"/>
                <w:b/>
                <w:color w:val="FF0000"/>
              </w:rPr>
              <w:t>2025</w:t>
            </w:r>
          </w:p>
          <w:p w14:paraId="5777EB6E" w14:textId="183B5014" w:rsidR="00B6276C" w:rsidRDefault="00B6276C" w:rsidP="004E3E3D">
            <w:pPr>
              <w:rPr>
                <w:rFonts w:asciiTheme="majorHAnsi" w:hAnsiTheme="majorHAnsi"/>
                <w:b/>
                <w:color w:val="0E1B8D"/>
              </w:rPr>
            </w:pPr>
            <w:r w:rsidRPr="00B6276C">
              <w:rPr>
                <w:rFonts w:asciiTheme="majorHAnsi" w:hAnsiTheme="majorHAnsi"/>
                <w:b/>
                <w:color w:val="0E1B8D"/>
              </w:rPr>
              <w:t xml:space="preserve">Time: </w:t>
            </w:r>
            <w:r w:rsidRPr="004E3E3D">
              <w:rPr>
                <w:rFonts w:asciiTheme="majorHAnsi" w:hAnsiTheme="majorHAnsi"/>
                <w:bCs/>
                <w:color w:val="0E1B8D"/>
              </w:rPr>
              <w:t>11:00</w:t>
            </w:r>
            <w:r w:rsidR="00615065">
              <w:rPr>
                <w:rFonts w:asciiTheme="majorHAnsi" w:hAnsiTheme="majorHAnsi"/>
                <w:bCs/>
                <w:color w:val="0E1B8D"/>
              </w:rPr>
              <w:t>a</w:t>
            </w:r>
            <w:r w:rsidR="0067196F">
              <w:rPr>
                <w:rFonts w:asciiTheme="majorHAnsi" w:hAnsiTheme="majorHAnsi"/>
                <w:bCs/>
                <w:color w:val="0E1B8D"/>
              </w:rPr>
              <w:t>.</w:t>
            </w:r>
            <w:r w:rsidR="00615065">
              <w:rPr>
                <w:rFonts w:asciiTheme="majorHAnsi" w:hAnsiTheme="majorHAnsi"/>
                <w:bCs/>
                <w:color w:val="0E1B8D"/>
              </w:rPr>
              <w:t>m</w:t>
            </w:r>
            <w:r w:rsidRPr="004E3E3D">
              <w:rPr>
                <w:rFonts w:asciiTheme="majorHAnsi" w:hAnsiTheme="majorHAnsi"/>
                <w:bCs/>
                <w:color w:val="0E1B8D"/>
              </w:rPr>
              <w:t xml:space="preserve"> (South African Time)</w:t>
            </w:r>
          </w:p>
          <w:p w14:paraId="2E8FBCBE" w14:textId="77777777" w:rsidR="004E3E3D" w:rsidRPr="00B6276C" w:rsidRDefault="004E3E3D" w:rsidP="004E3E3D">
            <w:pPr>
              <w:rPr>
                <w:rFonts w:asciiTheme="majorHAnsi" w:hAnsiTheme="majorHAnsi"/>
                <w:b/>
                <w:color w:val="0E1B8D"/>
              </w:rPr>
            </w:pPr>
          </w:p>
        </w:tc>
      </w:tr>
      <w:tr w:rsidR="00B6276C" w:rsidRPr="00B6276C" w14:paraId="6C1E922C" w14:textId="77777777" w:rsidTr="00F91DE2">
        <w:trPr>
          <w:trHeight w:val="567"/>
        </w:trPr>
        <w:tc>
          <w:tcPr>
            <w:tcW w:w="3539" w:type="dxa"/>
            <w:shd w:val="clear" w:color="auto" w:fill="DBE5F1" w:themeFill="accent1" w:themeFillTint="33"/>
            <w:vAlign w:val="center"/>
          </w:tcPr>
          <w:p w14:paraId="0C3FB33F" w14:textId="4F0F637A" w:rsidR="00B6276C" w:rsidRPr="00B6276C" w:rsidRDefault="00D41F1F" w:rsidP="004E3E3D">
            <w:pPr>
              <w:jc w:val="left"/>
              <w:rPr>
                <w:rFonts w:asciiTheme="majorHAnsi" w:hAnsiTheme="majorHAnsi"/>
                <w:b/>
                <w:color w:val="0E1B8D"/>
              </w:rPr>
            </w:pPr>
            <w:r>
              <w:rPr>
                <w:rFonts w:asciiTheme="majorHAnsi" w:hAnsiTheme="majorHAnsi"/>
                <w:b/>
                <w:color w:val="0E1B8D"/>
              </w:rPr>
              <w:t>RF</w:t>
            </w:r>
            <w:r w:rsidR="00615065">
              <w:rPr>
                <w:rFonts w:asciiTheme="majorHAnsi" w:hAnsiTheme="majorHAnsi"/>
                <w:b/>
                <w:color w:val="0E1B8D"/>
              </w:rPr>
              <w:t>B</w:t>
            </w:r>
            <w:r w:rsidR="00B6276C" w:rsidRPr="00B6276C">
              <w:rPr>
                <w:rFonts w:asciiTheme="majorHAnsi" w:hAnsiTheme="majorHAnsi"/>
                <w:b/>
                <w:color w:val="0E1B8D"/>
              </w:rPr>
              <w:t xml:space="preserve"> Validity Period</w:t>
            </w:r>
          </w:p>
        </w:tc>
        <w:tc>
          <w:tcPr>
            <w:tcW w:w="6089" w:type="dxa"/>
            <w:vAlign w:val="center"/>
          </w:tcPr>
          <w:p w14:paraId="02CC211A" w14:textId="1C68309D" w:rsidR="00B6276C" w:rsidRPr="004E3E3D" w:rsidRDefault="00615065" w:rsidP="00B6276C">
            <w:pPr>
              <w:rPr>
                <w:rFonts w:asciiTheme="majorHAnsi" w:hAnsiTheme="majorHAnsi"/>
                <w:bCs/>
                <w:color w:val="0E1B8D"/>
              </w:rPr>
            </w:pPr>
            <w:r>
              <w:rPr>
                <w:rFonts w:asciiTheme="majorHAnsi" w:hAnsiTheme="majorHAnsi"/>
                <w:bCs/>
                <w:color w:val="FF0000"/>
              </w:rPr>
              <w:t>200</w:t>
            </w:r>
            <w:r w:rsidR="00B6276C" w:rsidRPr="005048EE">
              <w:rPr>
                <w:rFonts w:asciiTheme="majorHAnsi" w:hAnsiTheme="majorHAnsi"/>
                <w:bCs/>
                <w:color w:val="FF0000"/>
              </w:rPr>
              <w:t xml:space="preserve"> </w:t>
            </w:r>
            <w:r w:rsidR="00B6276C" w:rsidRPr="004E3E3D">
              <w:rPr>
                <w:rFonts w:asciiTheme="majorHAnsi" w:hAnsiTheme="majorHAnsi"/>
                <w:bCs/>
                <w:color w:val="0E1B8D"/>
              </w:rPr>
              <w:t xml:space="preserve">Days from the Closing Date </w:t>
            </w:r>
          </w:p>
        </w:tc>
      </w:tr>
    </w:tbl>
    <w:p w14:paraId="6BDA96DF" w14:textId="2E0C3AF1" w:rsidR="000E6F8E" w:rsidRPr="00380BD8" w:rsidRDefault="000E6F8E">
      <w:pPr>
        <w:jc w:val="left"/>
        <w:rPr>
          <w:b/>
          <w:color w:val="EE0000"/>
          <w:sz w:val="20"/>
          <w:szCs w:val="20"/>
        </w:rPr>
      </w:pPr>
      <w:r w:rsidRPr="00380BD8">
        <w:rPr>
          <w:b/>
          <w:color w:val="EE0000"/>
          <w:sz w:val="20"/>
          <w:szCs w:val="20"/>
        </w:rPr>
        <w:t xml:space="preserve">NOTES TO </w:t>
      </w:r>
      <w:r w:rsidR="00674BF7" w:rsidRPr="00380BD8">
        <w:rPr>
          <w:b/>
          <w:color w:val="EE0000"/>
          <w:sz w:val="20"/>
          <w:szCs w:val="20"/>
        </w:rPr>
        <w:t>BIDDERS:</w:t>
      </w:r>
      <w:r w:rsidRPr="00380BD8">
        <w:rPr>
          <w:b/>
          <w:color w:val="EE0000"/>
          <w:sz w:val="20"/>
          <w:szCs w:val="20"/>
        </w:rPr>
        <w:t xml:space="preserve"> </w:t>
      </w:r>
      <w:r w:rsidR="00674BF7" w:rsidRPr="00380BD8">
        <w:rPr>
          <w:b/>
          <w:color w:val="EE0000"/>
          <w:sz w:val="20"/>
          <w:szCs w:val="20"/>
        </w:rPr>
        <w:t>PLEASE FILL IN ALL TABLES FULLY ON BIDDER’S DISCLOSURE (SBD 4)- AS PER YOUR CSD REPORT</w:t>
      </w:r>
      <w:r w:rsidR="0085625E" w:rsidRPr="00380BD8">
        <w:rPr>
          <w:b/>
          <w:color w:val="EE0000"/>
          <w:sz w:val="20"/>
          <w:szCs w:val="20"/>
        </w:rPr>
        <w:t xml:space="preserve">, </w:t>
      </w:r>
      <w:r w:rsidR="0085625E" w:rsidRPr="00380BD8">
        <w:rPr>
          <w:b/>
          <w:color w:val="EE0000"/>
          <w:sz w:val="20"/>
          <w:szCs w:val="20"/>
        </w:rPr>
        <w:tab/>
        <w:t>WRITE THE NAMES OF THE COMPANIES AND THE MAAA NUMBER INVOLVED IN</w:t>
      </w:r>
      <w:r w:rsidR="00674BF7" w:rsidRPr="00380BD8">
        <w:rPr>
          <w:b/>
          <w:color w:val="EE0000"/>
          <w:sz w:val="20"/>
          <w:szCs w:val="20"/>
        </w:rPr>
        <w:t>)</w:t>
      </w:r>
    </w:p>
    <w:p w14:paraId="7A220EF9" w14:textId="77777777" w:rsidR="00055933" w:rsidRDefault="00055933" w:rsidP="00C2646C">
      <w:pPr>
        <w:pStyle w:val="Title"/>
        <w:rPr>
          <w:bCs/>
          <w:color w:val="000099"/>
        </w:rPr>
      </w:pPr>
    </w:p>
    <w:p w14:paraId="6D4C6B24" w14:textId="77777777" w:rsidR="00055933" w:rsidRDefault="00055933" w:rsidP="00C2646C">
      <w:pPr>
        <w:pStyle w:val="Title"/>
        <w:rPr>
          <w:bCs/>
          <w:color w:val="000099"/>
        </w:rPr>
      </w:pPr>
    </w:p>
    <w:p w14:paraId="3121DB00" w14:textId="77777777" w:rsidR="0073466B" w:rsidRPr="0073466B" w:rsidRDefault="0073466B" w:rsidP="0073466B"/>
    <w:p w14:paraId="634FDE2A" w14:textId="07A558CD" w:rsidR="00A44D99" w:rsidRPr="006C0A8D" w:rsidRDefault="00615065" w:rsidP="00C2646C">
      <w:pPr>
        <w:pStyle w:val="Title"/>
      </w:pPr>
      <w:r w:rsidRPr="00D27468">
        <w:rPr>
          <w:bCs/>
          <w:color w:val="000099"/>
        </w:rPr>
        <w:t>RFB</w:t>
      </w:r>
      <w:r w:rsidR="00380BD8">
        <w:rPr>
          <w:bCs/>
          <w:color w:val="000099"/>
        </w:rPr>
        <w:t xml:space="preserve"> </w:t>
      </w:r>
      <w:r w:rsidR="00A44D99" w:rsidRPr="006C0A8D">
        <w:t>Contents</w:t>
      </w:r>
    </w:p>
    <w:p w14:paraId="23361A3F" w14:textId="77DD4CF4" w:rsidR="00D27468" w:rsidRDefault="00A44D99">
      <w:pPr>
        <w:pStyle w:val="TOC1"/>
        <w:rPr>
          <w:rFonts w:asciiTheme="minorHAnsi" w:eastAsiaTheme="minorEastAsia" w:hAnsiTheme="minorHAnsi" w:cstheme="minorBidi"/>
          <w:b w:val="0"/>
          <w:noProof/>
          <w:kern w:val="2"/>
          <w:sz w:val="24"/>
          <w:szCs w:val="24"/>
          <w:lang w:eastAsia="en-ZA"/>
          <w14:ligatures w14:val="standardContextual"/>
        </w:rPr>
      </w:pPr>
      <w:r>
        <w:fldChar w:fldCharType="begin"/>
      </w:r>
      <w:r>
        <w:instrText xml:space="preserve"> TOC \o "2-2" \h \z \t "Heading 1,1,Heading 3,3,Annex H1,1" </w:instrText>
      </w:r>
      <w:r>
        <w:fldChar w:fldCharType="separate"/>
      </w:r>
      <w:hyperlink w:anchor="_Toc192605668" w:history="1">
        <w:r w:rsidR="00D27468" w:rsidRPr="006A7C6F">
          <w:rPr>
            <w:rStyle w:val="Hyperlink"/>
            <w:noProof/>
          </w:rPr>
          <w:t>1.</w:t>
        </w:r>
        <w:r w:rsidR="00D27468">
          <w:rPr>
            <w:rFonts w:asciiTheme="minorHAnsi" w:eastAsiaTheme="minorEastAsia" w:hAnsiTheme="minorHAnsi" w:cstheme="minorBidi"/>
            <w:b w:val="0"/>
            <w:noProof/>
            <w:kern w:val="2"/>
            <w:sz w:val="24"/>
            <w:szCs w:val="24"/>
            <w:lang w:eastAsia="en-ZA"/>
            <w14:ligatures w14:val="standardContextual"/>
          </w:rPr>
          <w:tab/>
        </w:r>
        <w:r w:rsidR="00D27468" w:rsidRPr="006A7C6F">
          <w:rPr>
            <w:rStyle w:val="Hyperlink"/>
            <w:noProof/>
          </w:rPr>
          <w:t>Invitation to Bid (SBD 1)</w:t>
        </w:r>
        <w:r w:rsidR="00D27468">
          <w:rPr>
            <w:noProof/>
            <w:webHidden/>
          </w:rPr>
          <w:tab/>
        </w:r>
        <w:r w:rsidR="00D27468">
          <w:rPr>
            <w:noProof/>
            <w:webHidden/>
          </w:rPr>
          <w:fldChar w:fldCharType="begin"/>
        </w:r>
        <w:r w:rsidR="00D27468">
          <w:rPr>
            <w:noProof/>
            <w:webHidden/>
          </w:rPr>
          <w:instrText xml:space="preserve"> PAGEREF _Toc192605668 \h </w:instrText>
        </w:r>
        <w:r w:rsidR="00D27468">
          <w:rPr>
            <w:noProof/>
            <w:webHidden/>
          </w:rPr>
        </w:r>
        <w:r w:rsidR="00D27468">
          <w:rPr>
            <w:noProof/>
            <w:webHidden/>
          </w:rPr>
          <w:fldChar w:fldCharType="separate"/>
        </w:r>
        <w:r w:rsidR="00D27468">
          <w:rPr>
            <w:noProof/>
            <w:webHidden/>
          </w:rPr>
          <w:t>6</w:t>
        </w:r>
        <w:r w:rsidR="00D27468">
          <w:rPr>
            <w:noProof/>
            <w:webHidden/>
          </w:rPr>
          <w:fldChar w:fldCharType="end"/>
        </w:r>
      </w:hyperlink>
    </w:p>
    <w:p w14:paraId="6D999C34" w14:textId="3C81967E"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69" w:history="1">
        <w:r w:rsidRPr="006A7C6F">
          <w:rPr>
            <w:rStyle w:val="Hyperlink"/>
            <w:noProof/>
          </w:rPr>
          <w:t>1.1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Bid Submission Requirements</w:t>
        </w:r>
        <w:r>
          <w:rPr>
            <w:noProof/>
            <w:webHidden/>
          </w:rPr>
          <w:tab/>
        </w:r>
        <w:r>
          <w:rPr>
            <w:noProof/>
            <w:webHidden/>
          </w:rPr>
          <w:fldChar w:fldCharType="begin"/>
        </w:r>
        <w:r>
          <w:rPr>
            <w:noProof/>
            <w:webHidden/>
          </w:rPr>
          <w:instrText xml:space="preserve"> PAGEREF _Toc192605669 \h </w:instrText>
        </w:r>
        <w:r>
          <w:rPr>
            <w:noProof/>
            <w:webHidden/>
          </w:rPr>
        </w:r>
        <w:r>
          <w:rPr>
            <w:noProof/>
            <w:webHidden/>
          </w:rPr>
          <w:fldChar w:fldCharType="separate"/>
        </w:r>
        <w:r>
          <w:rPr>
            <w:noProof/>
            <w:webHidden/>
          </w:rPr>
          <w:t>7</w:t>
        </w:r>
        <w:r>
          <w:rPr>
            <w:noProof/>
            <w:webHidden/>
          </w:rPr>
          <w:fldChar w:fldCharType="end"/>
        </w:r>
      </w:hyperlink>
    </w:p>
    <w:p w14:paraId="390A755F" w14:textId="00BCA0B2"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70" w:history="1">
        <w:r w:rsidRPr="006A7C6F">
          <w:rPr>
            <w:rStyle w:val="Hyperlink"/>
            <w:noProof/>
          </w:rPr>
          <w:t>1.2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Bid Submission Instructions</w:t>
        </w:r>
        <w:r>
          <w:rPr>
            <w:noProof/>
            <w:webHidden/>
          </w:rPr>
          <w:tab/>
        </w:r>
        <w:r>
          <w:rPr>
            <w:noProof/>
            <w:webHidden/>
          </w:rPr>
          <w:fldChar w:fldCharType="begin"/>
        </w:r>
        <w:r>
          <w:rPr>
            <w:noProof/>
            <w:webHidden/>
          </w:rPr>
          <w:instrText xml:space="preserve"> PAGEREF _Toc192605670 \h </w:instrText>
        </w:r>
        <w:r>
          <w:rPr>
            <w:noProof/>
            <w:webHidden/>
          </w:rPr>
        </w:r>
        <w:r>
          <w:rPr>
            <w:noProof/>
            <w:webHidden/>
          </w:rPr>
          <w:fldChar w:fldCharType="separate"/>
        </w:r>
        <w:r>
          <w:rPr>
            <w:noProof/>
            <w:webHidden/>
          </w:rPr>
          <w:t>8</w:t>
        </w:r>
        <w:r>
          <w:rPr>
            <w:noProof/>
            <w:webHidden/>
          </w:rPr>
          <w:fldChar w:fldCharType="end"/>
        </w:r>
      </w:hyperlink>
    </w:p>
    <w:p w14:paraId="6145885D" w14:textId="5FC25448"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71" w:history="1">
        <w:r w:rsidRPr="006A7C6F">
          <w:rPr>
            <w:rStyle w:val="Hyperlink"/>
            <w:noProof/>
          </w:rPr>
          <w:t>1.3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Bid Submission Conditions</w:t>
        </w:r>
        <w:r>
          <w:rPr>
            <w:noProof/>
            <w:webHidden/>
          </w:rPr>
          <w:tab/>
        </w:r>
        <w:r>
          <w:rPr>
            <w:noProof/>
            <w:webHidden/>
          </w:rPr>
          <w:fldChar w:fldCharType="begin"/>
        </w:r>
        <w:r>
          <w:rPr>
            <w:noProof/>
            <w:webHidden/>
          </w:rPr>
          <w:instrText xml:space="preserve"> PAGEREF _Toc192605671 \h </w:instrText>
        </w:r>
        <w:r>
          <w:rPr>
            <w:noProof/>
            <w:webHidden/>
          </w:rPr>
        </w:r>
        <w:r>
          <w:rPr>
            <w:noProof/>
            <w:webHidden/>
          </w:rPr>
          <w:fldChar w:fldCharType="separate"/>
        </w:r>
        <w:r>
          <w:rPr>
            <w:noProof/>
            <w:webHidden/>
          </w:rPr>
          <w:t>8</w:t>
        </w:r>
        <w:r>
          <w:rPr>
            <w:noProof/>
            <w:webHidden/>
          </w:rPr>
          <w:fldChar w:fldCharType="end"/>
        </w:r>
      </w:hyperlink>
    </w:p>
    <w:p w14:paraId="438D433C" w14:textId="6D02EA32"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72" w:history="1">
        <w:r w:rsidRPr="006A7C6F">
          <w:rPr>
            <w:rStyle w:val="Hyperlink"/>
            <w:noProof/>
          </w:rPr>
          <w:t>1.4</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Tax Compliance Requirements</w:t>
        </w:r>
        <w:r>
          <w:rPr>
            <w:noProof/>
            <w:webHidden/>
          </w:rPr>
          <w:tab/>
        </w:r>
        <w:r>
          <w:rPr>
            <w:noProof/>
            <w:webHidden/>
          </w:rPr>
          <w:fldChar w:fldCharType="begin"/>
        </w:r>
        <w:r>
          <w:rPr>
            <w:noProof/>
            <w:webHidden/>
          </w:rPr>
          <w:instrText xml:space="preserve"> PAGEREF _Toc192605672 \h </w:instrText>
        </w:r>
        <w:r>
          <w:rPr>
            <w:noProof/>
            <w:webHidden/>
          </w:rPr>
        </w:r>
        <w:r>
          <w:rPr>
            <w:noProof/>
            <w:webHidden/>
          </w:rPr>
          <w:fldChar w:fldCharType="separate"/>
        </w:r>
        <w:r>
          <w:rPr>
            <w:noProof/>
            <w:webHidden/>
          </w:rPr>
          <w:t>9</w:t>
        </w:r>
        <w:r>
          <w:rPr>
            <w:noProof/>
            <w:webHidden/>
          </w:rPr>
          <w:fldChar w:fldCharType="end"/>
        </w:r>
      </w:hyperlink>
    </w:p>
    <w:p w14:paraId="1D591A68" w14:textId="2CA5BED5" w:rsidR="00D27468" w:rsidRDefault="00D27468">
      <w:pPr>
        <w:pStyle w:val="TOC1"/>
        <w:rPr>
          <w:rFonts w:asciiTheme="minorHAnsi" w:eastAsiaTheme="minorEastAsia" w:hAnsiTheme="minorHAnsi" w:cstheme="minorBidi"/>
          <w:b w:val="0"/>
          <w:noProof/>
          <w:kern w:val="2"/>
          <w:sz w:val="24"/>
          <w:szCs w:val="24"/>
          <w:lang w:eastAsia="en-ZA"/>
          <w14:ligatures w14:val="standardContextual"/>
        </w:rPr>
      </w:pPr>
      <w:hyperlink w:anchor="_Toc192605673" w:history="1">
        <w:r w:rsidRPr="006A7C6F">
          <w:rPr>
            <w:rStyle w:val="Hyperlink"/>
            <w:noProof/>
          </w:rPr>
          <w:t>2.</w:t>
        </w:r>
        <w:r>
          <w:rPr>
            <w:rFonts w:asciiTheme="minorHAnsi" w:eastAsiaTheme="minorEastAsia" w:hAnsiTheme="minorHAnsi" w:cstheme="minorBidi"/>
            <w:b w:val="0"/>
            <w:noProof/>
            <w:kern w:val="2"/>
            <w:sz w:val="24"/>
            <w:szCs w:val="24"/>
            <w:lang w:eastAsia="en-ZA"/>
            <w14:ligatures w14:val="standardContextual"/>
          </w:rPr>
          <w:tab/>
        </w:r>
        <w:r w:rsidRPr="006A7C6F">
          <w:rPr>
            <w:rStyle w:val="Hyperlink"/>
            <w:noProof/>
          </w:rPr>
          <w:t>Bid Terms and Conditions</w:t>
        </w:r>
        <w:r>
          <w:rPr>
            <w:noProof/>
            <w:webHidden/>
          </w:rPr>
          <w:tab/>
        </w:r>
        <w:r>
          <w:rPr>
            <w:noProof/>
            <w:webHidden/>
          </w:rPr>
          <w:fldChar w:fldCharType="begin"/>
        </w:r>
        <w:r>
          <w:rPr>
            <w:noProof/>
            <w:webHidden/>
          </w:rPr>
          <w:instrText xml:space="preserve"> PAGEREF _Toc192605673 \h </w:instrText>
        </w:r>
        <w:r>
          <w:rPr>
            <w:noProof/>
            <w:webHidden/>
          </w:rPr>
        </w:r>
        <w:r>
          <w:rPr>
            <w:noProof/>
            <w:webHidden/>
          </w:rPr>
          <w:fldChar w:fldCharType="separate"/>
        </w:r>
        <w:r>
          <w:rPr>
            <w:noProof/>
            <w:webHidden/>
          </w:rPr>
          <w:t>10</w:t>
        </w:r>
        <w:r>
          <w:rPr>
            <w:noProof/>
            <w:webHidden/>
          </w:rPr>
          <w:fldChar w:fldCharType="end"/>
        </w:r>
      </w:hyperlink>
    </w:p>
    <w:p w14:paraId="7E56D7CD" w14:textId="33AB7AEC"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74" w:history="1">
        <w:r w:rsidRPr="006A7C6F">
          <w:rPr>
            <w:rStyle w:val="Hyperlink"/>
            <w:noProof/>
          </w:rPr>
          <w:t>2.1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General rules and instructions</w:t>
        </w:r>
        <w:r>
          <w:rPr>
            <w:noProof/>
            <w:webHidden/>
          </w:rPr>
          <w:tab/>
        </w:r>
        <w:r>
          <w:rPr>
            <w:noProof/>
            <w:webHidden/>
          </w:rPr>
          <w:fldChar w:fldCharType="begin"/>
        </w:r>
        <w:r>
          <w:rPr>
            <w:noProof/>
            <w:webHidden/>
          </w:rPr>
          <w:instrText xml:space="preserve"> PAGEREF _Toc192605674 \h </w:instrText>
        </w:r>
        <w:r>
          <w:rPr>
            <w:noProof/>
            <w:webHidden/>
          </w:rPr>
        </w:r>
        <w:r>
          <w:rPr>
            <w:noProof/>
            <w:webHidden/>
          </w:rPr>
          <w:fldChar w:fldCharType="separate"/>
        </w:r>
        <w:r>
          <w:rPr>
            <w:noProof/>
            <w:webHidden/>
          </w:rPr>
          <w:t>10</w:t>
        </w:r>
        <w:r>
          <w:rPr>
            <w:noProof/>
            <w:webHidden/>
          </w:rPr>
          <w:fldChar w:fldCharType="end"/>
        </w:r>
      </w:hyperlink>
    </w:p>
    <w:p w14:paraId="64A1D360" w14:textId="79E03EB5"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75" w:history="1">
        <w:r w:rsidRPr="006A7C6F">
          <w:rPr>
            <w:rStyle w:val="Hyperlink"/>
            <w:bCs/>
            <w:noProof/>
          </w:rPr>
          <w:t>2.1.1</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News and press releases</w:t>
        </w:r>
        <w:r>
          <w:rPr>
            <w:noProof/>
            <w:webHidden/>
          </w:rPr>
          <w:tab/>
        </w:r>
        <w:r>
          <w:rPr>
            <w:noProof/>
            <w:webHidden/>
          </w:rPr>
          <w:fldChar w:fldCharType="begin"/>
        </w:r>
        <w:r>
          <w:rPr>
            <w:noProof/>
            <w:webHidden/>
          </w:rPr>
          <w:instrText xml:space="preserve"> PAGEREF _Toc192605675 \h </w:instrText>
        </w:r>
        <w:r>
          <w:rPr>
            <w:noProof/>
            <w:webHidden/>
          </w:rPr>
        </w:r>
        <w:r>
          <w:rPr>
            <w:noProof/>
            <w:webHidden/>
          </w:rPr>
          <w:fldChar w:fldCharType="separate"/>
        </w:r>
        <w:r>
          <w:rPr>
            <w:noProof/>
            <w:webHidden/>
          </w:rPr>
          <w:t>10</w:t>
        </w:r>
        <w:r>
          <w:rPr>
            <w:noProof/>
            <w:webHidden/>
          </w:rPr>
          <w:fldChar w:fldCharType="end"/>
        </w:r>
      </w:hyperlink>
    </w:p>
    <w:p w14:paraId="2F36E61D" w14:textId="04D9062C"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76" w:history="1">
        <w:r w:rsidRPr="006A7C6F">
          <w:rPr>
            <w:rStyle w:val="Hyperlink"/>
            <w:bCs/>
            <w:noProof/>
          </w:rPr>
          <w:t>2.1.2</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Precedence of documents</w:t>
        </w:r>
        <w:r>
          <w:rPr>
            <w:noProof/>
            <w:webHidden/>
          </w:rPr>
          <w:tab/>
        </w:r>
        <w:r>
          <w:rPr>
            <w:noProof/>
            <w:webHidden/>
          </w:rPr>
          <w:fldChar w:fldCharType="begin"/>
        </w:r>
        <w:r>
          <w:rPr>
            <w:noProof/>
            <w:webHidden/>
          </w:rPr>
          <w:instrText xml:space="preserve"> PAGEREF _Toc192605676 \h </w:instrText>
        </w:r>
        <w:r>
          <w:rPr>
            <w:noProof/>
            <w:webHidden/>
          </w:rPr>
        </w:r>
        <w:r>
          <w:rPr>
            <w:noProof/>
            <w:webHidden/>
          </w:rPr>
          <w:fldChar w:fldCharType="separate"/>
        </w:r>
        <w:r>
          <w:rPr>
            <w:noProof/>
            <w:webHidden/>
          </w:rPr>
          <w:t>10</w:t>
        </w:r>
        <w:r>
          <w:rPr>
            <w:noProof/>
            <w:webHidden/>
          </w:rPr>
          <w:fldChar w:fldCharType="end"/>
        </w:r>
      </w:hyperlink>
    </w:p>
    <w:p w14:paraId="6826B103" w14:textId="2DC3DE98"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77" w:history="1">
        <w:r w:rsidRPr="006A7C6F">
          <w:rPr>
            <w:rStyle w:val="Hyperlink"/>
            <w:bCs/>
            <w:noProof/>
          </w:rPr>
          <w:t>2.1.3</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Preferential Procurement reform</w:t>
        </w:r>
        <w:r>
          <w:rPr>
            <w:noProof/>
            <w:webHidden/>
          </w:rPr>
          <w:tab/>
        </w:r>
        <w:r>
          <w:rPr>
            <w:noProof/>
            <w:webHidden/>
          </w:rPr>
          <w:fldChar w:fldCharType="begin"/>
        </w:r>
        <w:r>
          <w:rPr>
            <w:noProof/>
            <w:webHidden/>
          </w:rPr>
          <w:instrText xml:space="preserve"> PAGEREF _Toc192605677 \h </w:instrText>
        </w:r>
        <w:r>
          <w:rPr>
            <w:noProof/>
            <w:webHidden/>
          </w:rPr>
        </w:r>
        <w:r>
          <w:rPr>
            <w:noProof/>
            <w:webHidden/>
          </w:rPr>
          <w:fldChar w:fldCharType="separate"/>
        </w:r>
        <w:r>
          <w:rPr>
            <w:noProof/>
            <w:webHidden/>
          </w:rPr>
          <w:t>10</w:t>
        </w:r>
        <w:r>
          <w:rPr>
            <w:noProof/>
            <w:webHidden/>
          </w:rPr>
          <w:fldChar w:fldCharType="end"/>
        </w:r>
      </w:hyperlink>
    </w:p>
    <w:p w14:paraId="2F61AF0F" w14:textId="276BEBE8"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78" w:history="1">
        <w:r w:rsidRPr="00D27468">
          <w:rPr>
            <w:rStyle w:val="Hyperlink"/>
            <w:bCs/>
            <w:noProof/>
          </w:rPr>
          <w:t>2.1.4</w:t>
        </w:r>
        <w:r w:rsidRPr="00D27468">
          <w:rPr>
            <w:rFonts w:asciiTheme="minorHAnsi" w:eastAsiaTheme="minorEastAsia" w:hAnsiTheme="minorHAnsi" w:cstheme="minorBidi"/>
            <w:noProof/>
            <w:kern w:val="2"/>
            <w:sz w:val="24"/>
            <w:szCs w:val="24"/>
            <w:lang w:eastAsia="en-ZA"/>
            <w14:ligatures w14:val="standardContextual"/>
          </w:rPr>
          <w:tab/>
        </w:r>
        <w:r w:rsidRPr="00D27468">
          <w:rPr>
            <w:rStyle w:val="Hyperlink"/>
            <w:bCs/>
            <w:noProof/>
          </w:rPr>
          <w:t>National Industrial Participation Programme</w:t>
        </w:r>
        <w:r w:rsidRPr="00D27468">
          <w:rPr>
            <w:noProof/>
            <w:webHidden/>
          </w:rPr>
          <w:tab/>
        </w:r>
        <w:r w:rsidRPr="00D27468">
          <w:rPr>
            <w:noProof/>
            <w:webHidden/>
          </w:rPr>
          <w:fldChar w:fldCharType="begin"/>
        </w:r>
        <w:r w:rsidRPr="00D27468">
          <w:rPr>
            <w:noProof/>
            <w:webHidden/>
          </w:rPr>
          <w:instrText xml:space="preserve"> PAGEREF _Toc192605678 \h </w:instrText>
        </w:r>
        <w:r w:rsidRPr="00D27468">
          <w:rPr>
            <w:noProof/>
            <w:webHidden/>
          </w:rPr>
        </w:r>
        <w:r w:rsidRPr="00D27468">
          <w:rPr>
            <w:noProof/>
            <w:webHidden/>
          </w:rPr>
          <w:fldChar w:fldCharType="separate"/>
        </w:r>
        <w:r w:rsidRPr="00D27468">
          <w:rPr>
            <w:noProof/>
            <w:webHidden/>
          </w:rPr>
          <w:t>10</w:t>
        </w:r>
        <w:r w:rsidRPr="00D27468">
          <w:rPr>
            <w:noProof/>
            <w:webHidden/>
          </w:rPr>
          <w:fldChar w:fldCharType="end"/>
        </w:r>
      </w:hyperlink>
    </w:p>
    <w:p w14:paraId="5185ACAA" w14:textId="59E9EE7A"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79" w:history="1">
        <w:r w:rsidRPr="006A7C6F">
          <w:rPr>
            <w:rStyle w:val="Hyperlink"/>
            <w:bCs/>
            <w:noProof/>
          </w:rPr>
          <w:t>2.1.5</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Language</w:t>
        </w:r>
        <w:r>
          <w:rPr>
            <w:noProof/>
            <w:webHidden/>
          </w:rPr>
          <w:tab/>
        </w:r>
        <w:r>
          <w:rPr>
            <w:noProof/>
            <w:webHidden/>
          </w:rPr>
          <w:fldChar w:fldCharType="begin"/>
        </w:r>
        <w:r>
          <w:rPr>
            <w:noProof/>
            <w:webHidden/>
          </w:rPr>
          <w:instrText xml:space="preserve"> PAGEREF _Toc192605679 \h </w:instrText>
        </w:r>
        <w:r>
          <w:rPr>
            <w:noProof/>
            <w:webHidden/>
          </w:rPr>
        </w:r>
        <w:r>
          <w:rPr>
            <w:noProof/>
            <w:webHidden/>
          </w:rPr>
          <w:fldChar w:fldCharType="separate"/>
        </w:r>
        <w:r>
          <w:rPr>
            <w:noProof/>
            <w:webHidden/>
          </w:rPr>
          <w:t>11</w:t>
        </w:r>
        <w:r>
          <w:rPr>
            <w:noProof/>
            <w:webHidden/>
          </w:rPr>
          <w:fldChar w:fldCharType="end"/>
        </w:r>
      </w:hyperlink>
    </w:p>
    <w:p w14:paraId="103DC3E9" w14:textId="5102457A"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0" w:history="1">
        <w:r w:rsidRPr="006A7C6F">
          <w:rPr>
            <w:rStyle w:val="Hyperlink"/>
            <w:bCs/>
            <w:noProof/>
          </w:rPr>
          <w:t>2.1.6</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Gender</w:t>
        </w:r>
        <w:r>
          <w:rPr>
            <w:noProof/>
            <w:webHidden/>
          </w:rPr>
          <w:tab/>
        </w:r>
        <w:r>
          <w:rPr>
            <w:noProof/>
            <w:webHidden/>
          </w:rPr>
          <w:fldChar w:fldCharType="begin"/>
        </w:r>
        <w:r>
          <w:rPr>
            <w:noProof/>
            <w:webHidden/>
          </w:rPr>
          <w:instrText xml:space="preserve"> PAGEREF _Toc192605680 \h </w:instrText>
        </w:r>
        <w:r>
          <w:rPr>
            <w:noProof/>
            <w:webHidden/>
          </w:rPr>
        </w:r>
        <w:r>
          <w:rPr>
            <w:noProof/>
            <w:webHidden/>
          </w:rPr>
          <w:fldChar w:fldCharType="separate"/>
        </w:r>
        <w:r>
          <w:rPr>
            <w:noProof/>
            <w:webHidden/>
          </w:rPr>
          <w:t>11</w:t>
        </w:r>
        <w:r>
          <w:rPr>
            <w:noProof/>
            <w:webHidden/>
          </w:rPr>
          <w:fldChar w:fldCharType="end"/>
        </w:r>
      </w:hyperlink>
    </w:p>
    <w:p w14:paraId="2C91866E" w14:textId="7171C9D2"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1" w:history="1">
        <w:r w:rsidRPr="006A7C6F">
          <w:rPr>
            <w:rStyle w:val="Hyperlink"/>
            <w:bCs/>
            <w:noProof/>
          </w:rPr>
          <w:t>2.1.7</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Headings</w:t>
        </w:r>
        <w:r>
          <w:rPr>
            <w:noProof/>
            <w:webHidden/>
          </w:rPr>
          <w:tab/>
        </w:r>
        <w:r>
          <w:rPr>
            <w:noProof/>
            <w:webHidden/>
          </w:rPr>
          <w:fldChar w:fldCharType="begin"/>
        </w:r>
        <w:r>
          <w:rPr>
            <w:noProof/>
            <w:webHidden/>
          </w:rPr>
          <w:instrText xml:space="preserve"> PAGEREF _Toc192605681 \h </w:instrText>
        </w:r>
        <w:r>
          <w:rPr>
            <w:noProof/>
            <w:webHidden/>
          </w:rPr>
        </w:r>
        <w:r>
          <w:rPr>
            <w:noProof/>
            <w:webHidden/>
          </w:rPr>
          <w:fldChar w:fldCharType="separate"/>
        </w:r>
        <w:r>
          <w:rPr>
            <w:noProof/>
            <w:webHidden/>
          </w:rPr>
          <w:t>11</w:t>
        </w:r>
        <w:r>
          <w:rPr>
            <w:noProof/>
            <w:webHidden/>
          </w:rPr>
          <w:fldChar w:fldCharType="end"/>
        </w:r>
      </w:hyperlink>
    </w:p>
    <w:p w14:paraId="65DEFA0F" w14:textId="57B96D7E"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2" w:history="1">
        <w:r w:rsidRPr="006A7C6F">
          <w:rPr>
            <w:rStyle w:val="Hyperlink"/>
            <w:bCs/>
            <w:noProof/>
          </w:rPr>
          <w:t>2.1.8</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Bid Clarification</w:t>
        </w:r>
        <w:r>
          <w:rPr>
            <w:noProof/>
            <w:webHidden/>
          </w:rPr>
          <w:tab/>
        </w:r>
        <w:r>
          <w:rPr>
            <w:noProof/>
            <w:webHidden/>
          </w:rPr>
          <w:fldChar w:fldCharType="begin"/>
        </w:r>
        <w:r>
          <w:rPr>
            <w:noProof/>
            <w:webHidden/>
          </w:rPr>
          <w:instrText xml:space="preserve"> PAGEREF _Toc192605682 \h </w:instrText>
        </w:r>
        <w:r>
          <w:rPr>
            <w:noProof/>
            <w:webHidden/>
          </w:rPr>
        </w:r>
        <w:r>
          <w:rPr>
            <w:noProof/>
            <w:webHidden/>
          </w:rPr>
          <w:fldChar w:fldCharType="separate"/>
        </w:r>
        <w:r>
          <w:rPr>
            <w:noProof/>
            <w:webHidden/>
          </w:rPr>
          <w:t>11</w:t>
        </w:r>
        <w:r>
          <w:rPr>
            <w:noProof/>
            <w:webHidden/>
          </w:rPr>
          <w:fldChar w:fldCharType="end"/>
        </w:r>
      </w:hyperlink>
    </w:p>
    <w:p w14:paraId="362BF1F5" w14:textId="76A485A0"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3" w:history="1">
        <w:r w:rsidRPr="006A7C6F">
          <w:rPr>
            <w:rStyle w:val="Hyperlink"/>
            <w:bCs/>
            <w:noProof/>
          </w:rPr>
          <w:t>2.1.9</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Cancellation of Bid</w:t>
        </w:r>
        <w:r>
          <w:rPr>
            <w:noProof/>
            <w:webHidden/>
          </w:rPr>
          <w:tab/>
        </w:r>
        <w:r>
          <w:rPr>
            <w:noProof/>
            <w:webHidden/>
          </w:rPr>
          <w:fldChar w:fldCharType="begin"/>
        </w:r>
        <w:r>
          <w:rPr>
            <w:noProof/>
            <w:webHidden/>
          </w:rPr>
          <w:instrText xml:space="preserve"> PAGEREF _Toc192605683 \h </w:instrText>
        </w:r>
        <w:r>
          <w:rPr>
            <w:noProof/>
            <w:webHidden/>
          </w:rPr>
        </w:r>
        <w:r>
          <w:rPr>
            <w:noProof/>
            <w:webHidden/>
          </w:rPr>
          <w:fldChar w:fldCharType="separate"/>
        </w:r>
        <w:r>
          <w:rPr>
            <w:noProof/>
            <w:webHidden/>
          </w:rPr>
          <w:t>11</w:t>
        </w:r>
        <w:r>
          <w:rPr>
            <w:noProof/>
            <w:webHidden/>
          </w:rPr>
          <w:fldChar w:fldCharType="end"/>
        </w:r>
      </w:hyperlink>
    </w:p>
    <w:p w14:paraId="4EEE1C0B" w14:textId="12E75ADC"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4" w:history="1">
        <w:r w:rsidRPr="006A7C6F">
          <w:rPr>
            <w:rStyle w:val="Hyperlink"/>
            <w:bCs/>
            <w:noProof/>
          </w:rPr>
          <w:t>2.1.10</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Bid Validity period</w:t>
        </w:r>
        <w:r>
          <w:rPr>
            <w:noProof/>
            <w:webHidden/>
          </w:rPr>
          <w:tab/>
        </w:r>
        <w:r>
          <w:rPr>
            <w:noProof/>
            <w:webHidden/>
          </w:rPr>
          <w:fldChar w:fldCharType="begin"/>
        </w:r>
        <w:r>
          <w:rPr>
            <w:noProof/>
            <w:webHidden/>
          </w:rPr>
          <w:instrText xml:space="preserve"> PAGEREF _Toc192605684 \h </w:instrText>
        </w:r>
        <w:r>
          <w:rPr>
            <w:noProof/>
            <w:webHidden/>
          </w:rPr>
        </w:r>
        <w:r>
          <w:rPr>
            <w:noProof/>
            <w:webHidden/>
          </w:rPr>
          <w:fldChar w:fldCharType="separate"/>
        </w:r>
        <w:r>
          <w:rPr>
            <w:noProof/>
            <w:webHidden/>
          </w:rPr>
          <w:t>11</w:t>
        </w:r>
        <w:r>
          <w:rPr>
            <w:noProof/>
            <w:webHidden/>
          </w:rPr>
          <w:fldChar w:fldCharType="end"/>
        </w:r>
      </w:hyperlink>
    </w:p>
    <w:p w14:paraId="1FB6BC3F" w14:textId="4AD26570"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5" w:history="1">
        <w:r w:rsidRPr="006A7C6F">
          <w:rPr>
            <w:rStyle w:val="Hyperlink"/>
            <w:bCs/>
            <w:noProof/>
          </w:rPr>
          <w:t>2.1.11</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Occupational Injuries and Diseases Act 13 of 1993</w:t>
        </w:r>
        <w:r>
          <w:rPr>
            <w:noProof/>
            <w:webHidden/>
          </w:rPr>
          <w:tab/>
        </w:r>
        <w:r>
          <w:rPr>
            <w:noProof/>
            <w:webHidden/>
          </w:rPr>
          <w:fldChar w:fldCharType="begin"/>
        </w:r>
        <w:r>
          <w:rPr>
            <w:noProof/>
            <w:webHidden/>
          </w:rPr>
          <w:instrText xml:space="preserve"> PAGEREF _Toc192605685 \h </w:instrText>
        </w:r>
        <w:r>
          <w:rPr>
            <w:noProof/>
            <w:webHidden/>
          </w:rPr>
        </w:r>
        <w:r>
          <w:rPr>
            <w:noProof/>
            <w:webHidden/>
          </w:rPr>
          <w:fldChar w:fldCharType="separate"/>
        </w:r>
        <w:r>
          <w:rPr>
            <w:noProof/>
            <w:webHidden/>
          </w:rPr>
          <w:t>11</w:t>
        </w:r>
        <w:r>
          <w:rPr>
            <w:noProof/>
            <w:webHidden/>
          </w:rPr>
          <w:fldChar w:fldCharType="end"/>
        </w:r>
      </w:hyperlink>
    </w:p>
    <w:p w14:paraId="40608618" w14:textId="4BD82B29"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6" w:history="1">
        <w:r w:rsidRPr="006A7C6F">
          <w:rPr>
            <w:rStyle w:val="Hyperlink"/>
            <w:bCs/>
            <w:noProof/>
          </w:rPr>
          <w:t>2.1.12</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Processing of the Bidder’s Personal Information</w:t>
        </w:r>
        <w:r>
          <w:rPr>
            <w:noProof/>
            <w:webHidden/>
          </w:rPr>
          <w:tab/>
        </w:r>
        <w:r>
          <w:rPr>
            <w:noProof/>
            <w:webHidden/>
          </w:rPr>
          <w:fldChar w:fldCharType="begin"/>
        </w:r>
        <w:r>
          <w:rPr>
            <w:noProof/>
            <w:webHidden/>
          </w:rPr>
          <w:instrText xml:space="preserve"> PAGEREF _Toc192605686 \h </w:instrText>
        </w:r>
        <w:r>
          <w:rPr>
            <w:noProof/>
            <w:webHidden/>
          </w:rPr>
        </w:r>
        <w:r>
          <w:rPr>
            <w:noProof/>
            <w:webHidden/>
          </w:rPr>
          <w:fldChar w:fldCharType="separate"/>
        </w:r>
        <w:r>
          <w:rPr>
            <w:noProof/>
            <w:webHidden/>
          </w:rPr>
          <w:t>11</w:t>
        </w:r>
        <w:r>
          <w:rPr>
            <w:noProof/>
            <w:webHidden/>
          </w:rPr>
          <w:fldChar w:fldCharType="end"/>
        </w:r>
      </w:hyperlink>
    </w:p>
    <w:p w14:paraId="52050BF4" w14:textId="0FFF7BEE"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7" w:history="1">
        <w:r w:rsidRPr="006A7C6F">
          <w:rPr>
            <w:rStyle w:val="Hyperlink"/>
            <w:bCs/>
            <w:noProof/>
          </w:rPr>
          <w:t>2.1.13</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Formal contract</w:t>
        </w:r>
        <w:r>
          <w:rPr>
            <w:noProof/>
            <w:webHidden/>
          </w:rPr>
          <w:tab/>
        </w:r>
        <w:r>
          <w:rPr>
            <w:noProof/>
            <w:webHidden/>
          </w:rPr>
          <w:fldChar w:fldCharType="begin"/>
        </w:r>
        <w:r>
          <w:rPr>
            <w:noProof/>
            <w:webHidden/>
          </w:rPr>
          <w:instrText xml:space="preserve"> PAGEREF _Toc192605687 \h </w:instrText>
        </w:r>
        <w:r>
          <w:rPr>
            <w:noProof/>
            <w:webHidden/>
          </w:rPr>
        </w:r>
        <w:r>
          <w:rPr>
            <w:noProof/>
            <w:webHidden/>
          </w:rPr>
          <w:fldChar w:fldCharType="separate"/>
        </w:r>
        <w:r>
          <w:rPr>
            <w:noProof/>
            <w:webHidden/>
          </w:rPr>
          <w:t>12</w:t>
        </w:r>
        <w:r>
          <w:rPr>
            <w:noProof/>
            <w:webHidden/>
          </w:rPr>
          <w:fldChar w:fldCharType="end"/>
        </w:r>
      </w:hyperlink>
    </w:p>
    <w:p w14:paraId="26A86330" w14:textId="22A6DE58"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8" w:history="1">
        <w:r w:rsidRPr="006A7C6F">
          <w:rPr>
            <w:rStyle w:val="Hyperlink"/>
            <w:bCs/>
            <w:noProof/>
          </w:rPr>
          <w:t>2.1.14</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Failure to agree before contract conclusion</w:t>
        </w:r>
        <w:r>
          <w:rPr>
            <w:noProof/>
            <w:webHidden/>
          </w:rPr>
          <w:tab/>
        </w:r>
        <w:r>
          <w:rPr>
            <w:noProof/>
            <w:webHidden/>
          </w:rPr>
          <w:fldChar w:fldCharType="begin"/>
        </w:r>
        <w:r>
          <w:rPr>
            <w:noProof/>
            <w:webHidden/>
          </w:rPr>
          <w:instrText xml:space="preserve"> PAGEREF _Toc192605688 \h </w:instrText>
        </w:r>
        <w:r>
          <w:rPr>
            <w:noProof/>
            <w:webHidden/>
          </w:rPr>
        </w:r>
        <w:r>
          <w:rPr>
            <w:noProof/>
            <w:webHidden/>
          </w:rPr>
          <w:fldChar w:fldCharType="separate"/>
        </w:r>
        <w:r>
          <w:rPr>
            <w:noProof/>
            <w:webHidden/>
          </w:rPr>
          <w:t>12</w:t>
        </w:r>
        <w:r>
          <w:rPr>
            <w:noProof/>
            <w:webHidden/>
          </w:rPr>
          <w:fldChar w:fldCharType="end"/>
        </w:r>
      </w:hyperlink>
    </w:p>
    <w:p w14:paraId="24F1F039" w14:textId="5FC22992"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9" w:history="1">
        <w:r w:rsidRPr="006A7C6F">
          <w:rPr>
            <w:rStyle w:val="Hyperlink"/>
            <w:bCs/>
            <w:noProof/>
          </w:rPr>
          <w:t>2.1.15</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Withdrawal of proposal after award</w:t>
        </w:r>
        <w:r>
          <w:rPr>
            <w:noProof/>
            <w:webHidden/>
          </w:rPr>
          <w:tab/>
        </w:r>
        <w:r>
          <w:rPr>
            <w:noProof/>
            <w:webHidden/>
          </w:rPr>
          <w:fldChar w:fldCharType="begin"/>
        </w:r>
        <w:r>
          <w:rPr>
            <w:noProof/>
            <w:webHidden/>
          </w:rPr>
          <w:instrText xml:space="preserve"> PAGEREF _Toc192605689 \h </w:instrText>
        </w:r>
        <w:r>
          <w:rPr>
            <w:noProof/>
            <w:webHidden/>
          </w:rPr>
        </w:r>
        <w:r>
          <w:rPr>
            <w:noProof/>
            <w:webHidden/>
          </w:rPr>
          <w:fldChar w:fldCharType="separate"/>
        </w:r>
        <w:r>
          <w:rPr>
            <w:noProof/>
            <w:webHidden/>
          </w:rPr>
          <w:t>13</w:t>
        </w:r>
        <w:r>
          <w:rPr>
            <w:noProof/>
            <w:webHidden/>
          </w:rPr>
          <w:fldChar w:fldCharType="end"/>
        </w:r>
      </w:hyperlink>
    </w:p>
    <w:p w14:paraId="70996EA1" w14:textId="3B8A6CDD"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90" w:history="1">
        <w:r w:rsidRPr="006A7C6F">
          <w:rPr>
            <w:rStyle w:val="Hyperlink"/>
            <w:bCs/>
            <w:noProof/>
          </w:rPr>
          <w:t>2.1.16</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Oral presentations</w:t>
        </w:r>
        <w:r>
          <w:rPr>
            <w:noProof/>
            <w:webHidden/>
          </w:rPr>
          <w:tab/>
        </w:r>
        <w:r>
          <w:rPr>
            <w:noProof/>
            <w:webHidden/>
          </w:rPr>
          <w:fldChar w:fldCharType="begin"/>
        </w:r>
        <w:r>
          <w:rPr>
            <w:noProof/>
            <w:webHidden/>
          </w:rPr>
          <w:instrText xml:space="preserve"> PAGEREF _Toc192605690 \h </w:instrText>
        </w:r>
        <w:r>
          <w:rPr>
            <w:noProof/>
            <w:webHidden/>
          </w:rPr>
        </w:r>
        <w:r>
          <w:rPr>
            <w:noProof/>
            <w:webHidden/>
          </w:rPr>
          <w:fldChar w:fldCharType="separate"/>
        </w:r>
        <w:r>
          <w:rPr>
            <w:noProof/>
            <w:webHidden/>
          </w:rPr>
          <w:t>13</w:t>
        </w:r>
        <w:r>
          <w:rPr>
            <w:noProof/>
            <w:webHidden/>
          </w:rPr>
          <w:fldChar w:fldCharType="end"/>
        </w:r>
      </w:hyperlink>
    </w:p>
    <w:p w14:paraId="493611F8" w14:textId="4C522599"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91" w:history="1">
        <w:r w:rsidRPr="006A7C6F">
          <w:rPr>
            <w:rStyle w:val="Hyperlink"/>
            <w:bCs/>
            <w:noProof/>
          </w:rPr>
          <w:t>2.1.17</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Objection to brand specific requirements</w:t>
        </w:r>
        <w:r>
          <w:rPr>
            <w:noProof/>
            <w:webHidden/>
          </w:rPr>
          <w:tab/>
        </w:r>
        <w:r>
          <w:rPr>
            <w:noProof/>
            <w:webHidden/>
          </w:rPr>
          <w:fldChar w:fldCharType="begin"/>
        </w:r>
        <w:r>
          <w:rPr>
            <w:noProof/>
            <w:webHidden/>
          </w:rPr>
          <w:instrText xml:space="preserve"> PAGEREF _Toc192605691 \h </w:instrText>
        </w:r>
        <w:r>
          <w:rPr>
            <w:noProof/>
            <w:webHidden/>
          </w:rPr>
        </w:r>
        <w:r>
          <w:rPr>
            <w:noProof/>
            <w:webHidden/>
          </w:rPr>
          <w:fldChar w:fldCharType="separate"/>
        </w:r>
        <w:r>
          <w:rPr>
            <w:noProof/>
            <w:webHidden/>
          </w:rPr>
          <w:t>13</w:t>
        </w:r>
        <w:r>
          <w:rPr>
            <w:noProof/>
            <w:webHidden/>
          </w:rPr>
          <w:fldChar w:fldCharType="end"/>
        </w:r>
      </w:hyperlink>
    </w:p>
    <w:p w14:paraId="3A5C3E1F" w14:textId="5F11EA98"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92" w:history="1">
        <w:r w:rsidRPr="006A7C6F">
          <w:rPr>
            <w:rStyle w:val="Hyperlink"/>
            <w:rFonts w:cs="Arial"/>
            <w:iCs/>
            <w:noProof/>
            <w:lang w:val="en-GB"/>
          </w:rPr>
          <w:t>2.2</w:t>
        </w:r>
        <w:r>
          <w:rPr>
            <w:rFonts w:asciiTheme="minorHAnsi" w:eastAsiaTheme="minorEastAsia" w:hAnsiTheme="minorHAnsi" w:cstheme="minorBidi"/>
            <w:noProof/>
            <w:kern w:val="2"/>
            <w:sz w:val="24"/>
            <w:szCs w:val="24"/>
            <w:lang w:eastAsia="en-ZA"/>
            <w14:ligatures w14:val="standardContextual"/>
          </w:rPr>
          <w:tab/>
        </w:r>
        <w:r w:rsidRPr="006A7C6F">
          <w:rPr>
            <w:rStyle w:val="Hyperlink"/>
            <w:rFonts w:cs="Arial"/>
            <w:iCs/>
            <w:noProof/>
            <w:lang w:val="en-GB"/>
          </w:rPr>
          <w:t>RFB Returnables</w:t>
        </w:r>
        <w:r>
          <w:rPr>
            <w:noProof/>
            <w:webHidden/>
          </w:rPr>
          <w:tab/>
        </w:r>
        <w:r>
          <w:rPr>
            <w:noProof/>
            <w:webHidden/>
          </w:rPr>
          <w:fldChar w:fldCharType="begin"/>
        </w:r>
        <w:r>
          <w:rPr>
            <w:noProof/>
            <w:webHidden/>
          </w:rPr>
          <w:instrText xml:space="preserve"> PAGEREF _Toc192605692 \h </w:instrText>
        </w:r>
        <w:r>
          <w:rPr>
            <w:noProof/>
            <w:webHidden/>
          </w:rPr>
        </w:r>
        <w:r>
          <w:rPr>
            <w:noProof/>
            <w:webHidden/>
          </w:rPr>
          <w:fldChar w:fldCharType="separate"/>
        </w:r>
        <w:r>
          <w:rPr>
            <w:noProof/>
            <w:webHidden/>
          </w:rPr>
          <w:t>13</w:t>
        </w:r>
        <w:r>
          <w:rPr>
            <w:noProof/>
            <w:webHidden/>
          </w:rPr>
          <w:fldChar w:fldCharType="end"/>
        </w:r>
      </w:hyperlink>
    </w:p>
    <w:p w14:paraId="7FC7FBBB" w14:textId="1F94323A"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93" w:history="1">
        <w:r w:rsidRPr="006A7C6F">
          <w:rPr>
            <w:rStyle w:val="Hyperlink"/>
            <w:noProof/>
          </w:rPr>
          <w:t>2.2.1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Administrative Returnable Documents</w:t>
        </w:r>
        <w:r>
          <w:rPr>
            <w:noProof/>
            <w:webHidden/>
          </w:rPr>
          <w:tab/>
        </w:r>
        <w:r>
          <w:rPr>
            <w:noProof/>
            <w:webHidden/>
          </w:rPr>
          <w:fldChar w:fldCharType="begin"/>
        </w:r>
        <w:r>
          <w:rPr>
            <w:noProof/>
            <w:webHidden/>
          </w:rPr>
          <w:instrText xml:space="preserve"> PAGEREF _Toc192605693 \h </w:instrText>
        </w:r>
        <w:r>
          <w:rPr>
            <w:noProof/>
            <w:webHidden/>
          </w:rPr>
        </w:r>
        <w:r>
          <w:rPr>
            <w:noProof/>
            <w:webHidden/>
          </w:rPr>
          <w:fldChar w:fldCharType="separate"/>
        </w:r>
        <w:r>
          <w:rPr>
            <w:noProof/>
            <w:webHidden/>
          </w:rPr>
          <w:t>13</w:t>
        </w:r>
        <w:r>
          <w:rPr>
            <w:noProof/>
            <w:webHidden/>
          </w:rPr>
          <w:fldChar w:fldCharType="end"/>
        </w:r>
      </w:hyperlink>
    </w:p>
    <w:p w14:paraId="36113849" w14:textId="5F8CE190"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94" w:history="1">
        <w:r w:rsidRPr="006A7C6F">
          <w:rPr>
            <w:rStyle w:val="Hyperlink"/>
            <w:noProof/>
          </w:rPr>
          <w:t>2.2.2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Mandatory Returnable Documents</w:t>
        </w:r>
        <w:r>
          <w:rPr>
            <w:noProof/>
            <w:webHidden/>
          </w:rPr>
          <w:tab/>
        </w:r>
        <w:r>
          <w:rPr>
            <w:noProof/>
            <w:webHidden/>
          </w:rPr>
          <w:fldChar w:fldCharType="begin"/>
        </w:r>
        <w:r>
          <w:rPr>
            <w:noProof/>
            <w:webHidden/>
          </w:rPr>
          <w:instrText xml:space="preserve"> PAGEREF _Toc192605694 \h </w:instrText>
        </w:r>
        <w:r>
          <w:rPr>
            <w:noProof/>
            <w:webHidden/>
          </w:rPr>
        </w:r>
        <w:r>
          <w:rPr>
            <w:noProof/>
            <w:webHidden/>
          </w:rPr>
          <w:fldChar w:fldCharType="separate"/>
        </w:r>
        <w:r>
          <w:rPr>
            <w:noProof/>
            <w:webHidden/>
          </w:rPr>
          <w:t>13</w:t>
        </w:r>
        <w:r>
          <w:rPr>
            <w:noProof/>
            <w:webHidden/>
          </w:rPr>
          <w:fldChar w:fldCharType="end"/>
        </w:r>
      </w:hyperlink>
    </w:p>
    <w:p w14:paraId="4DA90C08" w14:textId="39975C4B"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95" w:history="1">
        <w:r w:rsidRPr="006A7C6F">
          <w:rPr>
            <w:rStyle w:val="Hyperlink"/>
            <w:noProof/>
          </w:rPr>
          <w:t>2.2.3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Evaluation Returnable Documents</w:t>
        </w:r>
        <w:r>
          <w:rPr>
            <w:noProof/>
            <w:webHidden/>
          </w:rPr>
          <w:tab/>
        </w:r>
        <w:r>
          <w:rPr>
            <w:noProof/>
            <w:webHidden/>
          </w:rPr>
          <w:fldChar w:fldCharType="begin"/>
        </w:r>
        <w:r>
          <w:rPr>
            <w:noProof/>
            <w:webHidden/>
          </w:rPr>
          <w:instrText xml:space="preserve"> PAGEREF _Toc192605695 \h </w:instrText>
        </w:r>
        <w:r>
          <w:rPr>
            <w:noProof/>
            <w:webHidden/>
          </w:rPr>
        </w:r>
        <w:r>
          <w:rPr>
            <w:noProof/>
            <w:webHidden/>
          </w:rPr>
          <w:fldChar w:fldCharType="separate"/>
        </w:r>
        <w:r>
          <w:rPr>
            <w:noProof/>
            <w:webHidden/>
          </w:rPr>
          <w:t>13</w:t>
        </w:r>
        <w:r>
          <w:rPr>
            <w:noProof/>
            <w:webHidden/>
          </w:rPr>
          <w:fldChar w:fldCharType="end"/>
        </w:r>
      </w:hyperlink>
    </w:p>
    <w:p w14:paraId="693F5BA1" w14:textId="6D3C920C" w:rsidR="00D27468" w:rsidRDefault="00D27468">
      <w:pPr>
        <w:pStyle w:val="TOC1"/>
        <w:rPr>
          <w:rFonts w:asciiTheme="minorHAnsi" w:eastAsiaTheme="minorEastAsia" w:hAnsiTheme="minorHAnsi" w:cstheme="minorBidi"/>
          <w:b w:val="0"/>
          <w:noProof/>
          <w:kern w:val="2"/>
          <w:sz w:val="24"/>
          <w:szCs w:val="24"/>
          <w:lang w:eastAsia="en-ZA"/>
          <w14:ligatures w14:val="standardContextual"/>
        </w:rPr>
      </w:pPr>
      <w:hyperlink w:anchor="_Toc192605696" w:history="1">
        <w:r w:rsidRPr="006A7C6F">
          <w:rPr>
            <w:rStyle w:val="Hyperlink"/>
            <w:noProof/>
          </w:rPr>
          <w:t>3.</w:t>
        </w:r>
        <w:r>
          <w:rPr>
            <w:rFonts w:asciiTheme="minorHAnsi" w:eastAsiaTheme="minorEastAsia" w:hAnsiTheme="minorHAnsi" w:cstheme="minorBidi"/>
            <w:b w:val="0"/>
            <w:noProof/>
            <w:kern w:val="2"/>
            <w:sz w:val="24"/>
            <w:szCs w:val="24"/>
            <w:lang w:eastAsia="en-ZA"/>
            <w14:ligatures w14:val="standardContextual"/>
          </w:rPr>
          <w:tab/>
        </w:r>
        <w:r w:rsidRPr="006A7C6F">
          <w:rPr>
            <w:rStyle w:val="Hyperlink"/>
            <w:noProof/>
          </w:rPr>
          <w:t>Bidder’s disclosure (SBD 4)- (PLEASE FILL IN THIS SECTION FULLY AS PER YOUR CSD REPORT)</w:t>
        </w:r>
        <w:r>
          <w:rPr>
            <w:noProof/>
            <w:webHidden/>
          </w:rPr>
          <w:tab/>
        </w:r>
        <w:r>
          <w:rPr>
            <w:noProof/>
            <w:webHidden/>
          </w:rPr>
          <w:fldChar w:fldCharType="begin"/>
        </w:r>
        <w:r>
          <w:rPr>
            <w:noProof/>
            <w:webHidden/>
          </w:rPr>
          <w:instrText xml:space="preserve"> PAGEREF _Toc192605696 \h </w:instrText>
        </w:r>
        <w:r>
          <w:rPr>
            <w:noProof/>
            <w:webHidden/>
          </w:rPr>
        </w:r>
        <w:r>
          <w:rPr>
            <w:noProof/>
            <w:webHidden/>
          </w:rPr>
          <w:fldChar w:fldCharType="separate"/>
        </w:r>
        <w:r>
          <w:rPr>
            <w:noProof/>
            <w:webHidden/>
          </w:rPr>
          <w:t>15</w:t>
        </w:r>
        <w:r>
          <w:rPr>
            <w:noProof/>
            <w:webHidden/>
          </w:rPr>
          <w:fldChar w:fldCharType="end"/>
        </w:r>
      </w:hyperlink>
    </w:p>
    <w:p w14:paraId="3EAB2FB1" w14:textId="6AE46407"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97" w:history="1">
        <w:r w:rsidRPr="006A7C6F">
          <w:rPr>
            <w:rStyle w:val="Hyperlink"/>
            <w:noProof/>
            <w:lang w:val="en-GB"/>
          </w:rPr>
          <w:t>3.1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lang w:val="en-GB"/>
          </w:rPr>
          <w:t>Purpose of disclosure</w:t>
        </w:r>
        <w:r>
          <w:rPr>
            <w:noProof/>
            <w:webHidden/>
          </w:rPr>
          <w:tab/>
        </w:r>
        <w:r>
          <w:rPr>
            <w:noProof/>
            <w:webHidden/>
          </w:rPr>
          <w:fldChar w:fldCharType="begin"/>
        </w:r>
        <w:r>
          <w:rPr>
            <w:noProof/>
            <w:webHidden/>
          </w:rPr>
          <w:instrText xml:space="preserve"> PAGEREF _Toc192605697 \h </w:instrText>
        </w:r>
        <w:r>
          <w:rPr>
            <w:noProof/>
            <w:webHidden/>
          </w:rPr>
        </w:r>
        <w:r>
          <w:rPr>
            <w:noProof/>
            <w:webHidden/>
          </w:rPr>
          <w:fldChar w:fldCharType="separate"/>
        </w:r>
        <w:r>
          <w:rPr>
            <w:noProof/>
            <w:webHidden/>
          </w:rPr>
          <w:t>15</w:t>
        </w:r>
        <w:r>
          <w:rPr>
            <w:noProof/>
            <w:webHidden/>
          </w:rPr>
          <w:fldChar w:fldCharType="end"/>
        </w:r>
      </w:hyperlink>
    </w:p>
    <w:p w14:paraId="48516AF9" w14:textId="02B2EA7A"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98" w:history="1">
        <w:r w:rsidRPr="006A7C6F">
          <w:rPr>
            <w:rStyle w:val="Hyperlink"/>
            <w:noProof/>
            <w:lang w:val="en-GB"/>
          </w:rPr>
          <w:t>3.2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lang w:val="en-GB"/>
          </w:rPr>
          <w:t>Bidder’s Disclosure</w:t>
        </w:r>
        <w:r>
          <w:rPr>
            <w:noProof/>
            <w:webHidden/>
          </w:rPr>
          <w:tab/>
        </w:r>
        <w:r>
          <w:rPr>
            <w:noProof/>
            <w:webHidden/>
          </w:rPr>
          <w:fldChar w:fldCharType="begin"/>
        </w:r>
        <w:r>
          <w:rPr>
            <w:noProof/>
            <w:webHidden/>
          </w:rPr>
          <w:instrText xml:space="preserve"> PAGEREF _Toc192605698 \h </w:instrText>
        </w:r>
        <w:r>
          <w:rPr>
            <w:noProof/>
            <w:webHidden/>
          </w:rPr>
        </w:r>
        <w:r>
          <w:rPr>
            <w:noProof/>
            <w:webHidden/>
          </w:rPr>
          <w:fldChar w:fldCharType="separate"/>
        </w:r>
        <w:r>
          <w:rPr>
            <w:noProof/>
            <w:webHidden/>
          </w:rPr>
          <w:t>15</w:t>
        </w:r>
        <w:r>
          <w:rPr>
            <w:noProof/>
            <w:webHidden/>
          </w:rPr>
          <w:fldChar w:fldCharType="end"/>
        </w:r>
      </w:hyperlink>
    </w:p>
    <w:p w14:paraId="7681ABD8" w14:textId="3D9227EE"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99" w:history="1">
        <w:r w:rsidRPr="006A7C6F">
          <w:rPr>
            <w:rStyle w:val="Hyperlink"/>
            <w:noProof/>
            <w:lang w:val="en-GB"/>
          </w:rPr>
          <w:t>3.3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lang w:val="en-GB"/>
          </w:rPr>
          <w:t>Bidder’s Declaration</w:t>
        </w:r>
        <w:r>
          <w:rPr>
            <w:noProof/>
            <w:webHidden/>
          </w:rPr>
          <w:tab/>
        </w:r>
        <w:r>
          <w:rPr>
            <w:noProof/>
            <w:webHidden/>
          </w:rPr>
          <w:fldChar w:fldCharType="begin"/>
        </w:r>
        <w:r>
          <w:rPr>
            <w:noProof/>
            <w:webHidden/>
          </w:rPr>
          <w:instrText xml:space="preserve"> PAGEREF _Toc192605699 \h </w:instrText>
        </w:r>
        <w:r>
          <w:rPr>
            <w:noProof/>
            <w:webHidden/>
          </w:rPr>
        </w:r>
        <w:r>
          <w:rPr>
            <w:noProof/>
            <w:webHidden/>
          </w:rPr>
          <w:fldChar w:fldCharType="separate"/>
        </w:r>
        <w:r>
          <w:rPr>
            <w:noProof/>
            <w:webHidden/>
          </w:rPr>
          <w:t>16</w:t>
        </w:r>
        <w:r>
          <w:rPr>
            <w:noProof/>
            <w:webHidden/>
          </w:rPr>
          <w:fldChar w:fldCharType="end"/>
        </w:r>
      </w:hyperlink>
    </w:p>
    <w:p w14:paraId="67AA720E" w14:textId="42A945E3" w:rsidR="00D27468" w:rsidRDefault="00D27468">
      <w:pPr>
        <w:pStyle w:val="TOC1"/>
        <w:rPr>
          <w:rFonts w:asciiTheme="minorHAnsi" w:eastAsiaTheme="minorEastAsia" w:hAnsiTheme="minorHAnsi" w:cstheme="minorBidi"/>
          <w:b w:val="0"/>
          <w:noProof/>
          <w:kern w:val="2"/>
          <w:sz w:val="24"/>
          <w:szCs w:val="24"/>
          <w:lang w:eastAsia="en-ZA"/>
          <w14:ligatures w14:val="standardContextual"/>
        </w:rPr>
      </w:pPr>
      <w:hyperlink w:anchor="_Toc192605700" w:history="1">
        <w:r w:rsidRPr="006A7C6F">
          <w:rPr>
            <w:rStyle w:val="Hyperlink"/>
            <w:noProof/>
          </w:rPr>
          <w:t>4.</w:t>
        </w:r>
        <w:r>
          <w:rPr>
            <w:rFonts w:asciiTheme="minorHAnsi" w:eastAsiaTheme="minorEastAsia" w:hAnsiTheme="minorHAnsi" w:cstheme="minorBidi"/>
            <w:b w:val="0"/>
            <w:noProof/>
            <w:kern w:val="2"/>
            <w:sz w:val="24"/>
            <w:szCs w:val="24"/>
            <w:lang w:eastAsia="en-ZA"/>
            <w14:ligatures w14:val="standardContextual"/>
          </w:rPr>
          <w:tab/>
        </w:r>
        <w:r w:rsidRPr="006A7C6F">
          <w:rPr>
            <w:rStyle w:val="Hyperlink"/>
            <w:noProof/>
          </w:rPr>
          <w:t>Preferential Procurement Claim Form (SBD 6.1)</w:t>
        </w:r>
        <w:r>
          <w:rPr>
            <w:noProof/>
            <w:webHidden/>
          </w:rPr>
          <w:tab/>
        </w:r>
        <w:r>
          <w:rPr>
            <w:noProof/>
            <w:webHidden/>
          </w:rPr>
          <w:fldChar w:fldCharType="begin"/>
        </w:r>
        <w:r>
          <w:rPr>
            <w:noProof/>
            <w:webHidden/>
          </w:rPr>
          <w:instrText xml:space="preserve"> PAGEREF _Toc192605700 \h </w:instrText>
        </w:r>
        <w:r>
          <w:rPr>
            <w:noProof/>
            <w:webHidden/>
          </w:rPr>
        </w:r>
        <w:r>
          <w:rPr>
            <w:noProof/>
            <w:webHidden/>
          </w:rPr>
          <w:fldChar w:fldCharType="separate"/>
        </w:r>
        <w:r>
          <w:rPr>
            <w:noProof/>
            <w:webHidden/>
          </w:rPr>
          <w:t>18</w:t>
        </w:r>
        <w:r>
          <w:rPr>
            <w:noProof/>
            <w:webHidden/>
          </w:rPr>
          <w:fldChar w:fldCharType="end"/>
        </w:r>
      </w:hyperlink>
    </w:p>
    <w:p w14:paraId="10E67534" w14:textId="7EA1A8F3"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1" w:history="1">
        <w:r w:rsidRPr="006A7C6F">
          <w:rPr>
            <w:rStyle w:val="Hyperlink"/>
            <w:noProof/>
          </w:rPr>
          <w:t>4.1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Specific conditions for this bid</w:t>
        </w:r>
        <w:r>
          <w:rPr>
            <w:noProof/>
            <w:webHidden/>
          </w:rPr>
          <w:tab/>
        </w:r>
        <w:r>
          <w:rPr>
            <w:noProof/>
            <w:webHidden/>
          </w:rPr>
          <w:fldChar w:fldCharType="begin"/>
        </w:r>
        <w:r>
          <w:rPr>
            <w:noProof/>
            <w:webHidden/>
          </w:rPr>
          <w:instrText xml:space="preserve"> PAGEREF _Toc192605701 \h </w:instrText>
        </w:r>
        <w:r>
          <w:rPr>
            <w:noProof/>
            <w:webHidden/>
          </w:rPr>
        </w:r>
        <w:r>
          <w:rPr>
            <w:noProof/>
            <w:webHidden/>
          </w:rPr>
          <w:fldChar w:fldCharType="separate"/>
        </w:r>
        <w:r>
          <w:rPr>
            <w:noProof/>
            <w:webHidden/>
          </w:rPr>
          <w:t>18</w:t>
        </w:r>
        <w:r>
          <w:rPr>
            <w:noProof/>
            <w:webHidden/>
          </w:rPr>
          <w:fldChar w:fldCharType="end"/>
        </w:r>
      </w:hyperlink>
    </w:p>
    <w:p w14:paraId="742B17DD" w14:textId="2C9249CE"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2" w:history="1">
        <w:r w:rsidRPr="006A7C6F">
          <w:rPr>
            <w:rStyle w:val="Hyperlink"/>
            <w:rFonts w:cstheme="minorHAnsi"/>
            <w:noProof/>
          </w:rPr>
          <w:t>4.2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Formulae for procurement of goods and services</w:t>
        </w:r>
        <w:r>
          <w:rPr>
            <w:noProof/>
            <w:webHidden/>
          </w:rPr>
          <w:tab/>
        </w:r>
        <w:r>
          <w:rPr>
            <w:noProof/>
            <w:webHidden/>
          </w:rPr>
          <w:fldChar w:fldCharType="begin"/>
        </w:r>
        <w:r>
          <w:rPr>
            <w:noProof/>
            <w:webHidden/>
          </w:rPr>
          <w:instrText xml:space="preserve"> PAGEREF _Toc192605702 \h </w:instrText>
        </w:r>
        <w:r>
          <w:rPr>
            <w:noProof/>
            <w:webHidden/>
          </w:rPr>
        </w:r>
        <w:r>
          <w:rPr>
            <w:noProof/>
            <w:webHidden/>
          </w:rPr>
          <w:fldChar w:fldCharType="separate"/>
        </w:r>
        <w:r>
          <w:rPr>
            <w:noProof/>
            <w:webHidden/>
          </w:rPr>
          <w:t>18</w:t>
        </w:r>
        <w:r>
          <w:rPr>
            <w:noProof/>
            <w:webHidden/>
          </w:rPr>
          <w:fldChar w:fldCharType="end"/>
        </w:r>
      </w:hyperlink>
    </w:p>
    <w:p w14:paraId="343F8088" w14:textId="34F29B83"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703" w:history="1">
        <w:r w:rsidRPr="006A7C6F">
          <w:rPr>
            <w:rStyle w:val="Hyperlink"/>
            <w:rFonts w:cstheme="minorHAnsi"/>
            <w:noProof/>
          </w:rPr>
          <w:t>4.2.1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Points awarded for price</w:t>
        </w:r>
        <w:r>
          <w:rPr>
            <w:noProof/>
            <w:webHidden/>
          </w:rPr>
          <w:tab/>
        </w:r>
        <w:r>
          <w:rPr>
            <w:noProof/>
            <w:webHidden/>
          </w:rPr>
          <w:fldChar w:fldCharType="begin"/>
        </w:r>
        <w:r>
          <w:rPr>
            <w:noProof/>
            <w:webHidden/>
          </w:rPr>
          <w:instrText xml:space="preserve"> PAGEREF _Toc192605703 \h </w:instrText>
        </w:r>
        <w:r>
          <w:rPr>
            <w:noProof/>
            <w:webHidden/>
          </w:rPr>
        </w:r>
        <w:r>
          <w:rPr>
            <w:noProof/>
            <w:webHidden/>
          </w:rPr>
          <w:fldChar w:fldCharType="separate"/>
        </w:r>
        <w:r>
          <w:rPr>
            <w:noProof/>
            <w:webHidden/>
          </w:rPr>
          <w:t>18</w:t>
        </w:r>
        <w:r>
          <w:rPr>
            <w:noProof/>
            <w:webHidden/>
          </w:rPr>
          <w:fldChar w:fldCharType="end"/>
        </w:r>
      </w:hyperlink>
    </w:p>
    <w:p w14:paraId="0332B601" w14:textId="1C3EAEAB"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4" w:history="1">
        <w:r w:rsidRPr="006A7C6F">
          <w:rPr>
            <w:rStyle w:val="Hyperlink"/>
            <w:noProof/>
          </w:rPr>
          <w:t>4.3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Preference points awarded for specific goals</w:t>
        </w:r>
        <w:r>
          <w:rPr>
            <w:noProof/>
            <w:webHidden/>
          </w:rPr>
          <w:tab/>
        </w:r>
        <w:r>
          <w:rPr>
            <w:noProof/>
            <w:webHidden/>
          </w:rPr>
          <w:fldChar w:fldCharType="begin"/>
        </w:r>
        <w:r>
          <w:rPr>
            <w:noProof/>
            <w:webHidden/>
          </w:rPr>
          <w:instrText xml:space="preserve"> PAGEREF _Toc192605704 \h </w:instrText>
        </w:r>
        <w:r>
          <w:rPr>
            <w:noProof/>
            <w:webHidden/>
          </w:rPr>
        </w:r>
        <w:r>
          <w:rPr>
            <w:noProof/>
            <w:webHidden/>
          </w:rPr>
          <w:fldChar w:fldCharType="separate"/>
        </w:r>
        <w:r>
          <w:rPr>
            <w:noProof/>
            <w:webHidden/>
          </w:rPr>
          <w:t>19</w:t>
        </w:r>
        <w:r>
          <w:rPr>
            <w:noProof/>
            <w:webHidden/>
          </w:rPr>
          <w:fldChar w:fldCharType="end"/>
        </w:r>
      </w:hyperlink>
    </w:p>
    <w:p w14:paraId="4B7CFA9C" w14:textId="570B7727"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5" w:history="1">
        <w:r w:rsidRPr="006A7C6F">
          <w:rPr>
            <w:rStyle w:val="Hyperlink"/>
            <w:noProof/>
          </w:rPr>
          <w:t>4.4</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Sub-Contracting</w:t>
        </w:r>
        <w:r>
          <w:rPr>
            <w:noProof/>
            <w:webHidden/>
          </w:rPr>
          <w:tab/>
        </w:r>
        <w:r>
          <w:rPr>
            <w:noProof/>
            <w:webHidden/>
          </w:rPr>
          <w:fldChar w:fldCharType="begin"/>
        </w:r>
        <w:r>
          <w:rPr>
            <w:noProof/>
            <w:webHidden/>
          </w:rPr>
          <w:instrText xml:space="preserve"> PAGEREF _Toc192605705 \h </w:instrText>
        </w:r>
        <w:r>
          <w:rPr>
            <w:noProof/>
            <w:webHidden/>
          </w:rPr>
        </w:r>
        <w:r>
          <w:rPr>
            <w:noProof/>
            <w:webHidden/>
          </w:rPr>
          <w:fldChar w:fldCharType="separate"/>
        </w:r>
        <w:r>
          <w:rPr>
            <w:noProof/>
            <w:webHidden/>
          </w:rPr>
          <w:t>19</w:t>
        </w:r>
        <w:r>
          <w:rPr>
            <w:noProof/>
            <w:webHidden/>
          </w:rPr>
          <w:fldChar w:fldCharType="end"/>
        </w:r>
      </w:hyperlink>
    </w:p>
    <w:p w14:paraId="14A71FFF" w14:textId="7752E109"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6" w:history="1">
        <w:r w:rsidRPr="006A7C6F">
          <w:rPr>
            <w:rStyle w:val="Hyperlink"/>
            <w:noProof/>
          </w:rPr>
          <w:t>4.5</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Declaration with regard to Company / Firm</w:t>
        </w:r>
        <w:r>
          <w:rPr>
            <w:noProof/>
            <w:webHidden/>
          </w:rPr>
          <w:tab/>
        </w:r>
        <w:r>
          <w:rPr>
            <w:noProof/>
            <w:webHidden/>
          </w:rPr>
          <w:fldChar w:fldCharType="begin"/>
        </w:r>
        <w:r>
          <w:rPr>
            <w:noProof/>
            <w:webHidden/>
          </w:rPr>
          <w:instrText xml:space="preserve"> PAGEREF _Toc192605706 \h </w:instrText>
        </w:r>
        <w:r>
          <w:rPr>
            <w:noProof/>
            <w:webHidden/>
          </w:rPr>
        </w:r>
        <w:r>
          <w:rPr>
            <w:noProof/>
            <w:webHidden/>
          </w:rPr>
          <w:fldChar w:fldCharType="separate"/>
        </w:r>
        <w:r>
          <w:rPr>
            <w:noProof/>
            <w:webHidden/>
          </w:rPr>
          <w:t>19</w:t>
        </w:r>
        <w:r>
          <w:rPr>
            <w:noProof/>
            <w:webHidden/>
          </w:rPr>
          <w:fldChar w:fldCharType="end"/>
        </w:r>
      </w:hyperlink>
    </w:p>
    <w:p w14:paraId="6A8344A3" w14:textId="7D465A69" w:rsidR="00D27468" w:rsidRDefault="00D27468">
      <w:pPr>
        <w:pStyle w:val="TOC1"/>
        <w:rPr>
          <w:rFonts w:asciiTheme="minorHAnsi" w:eastAsiaTheme="minorEastAsia" w:hAnsiTheme="minorHAnsi" w:cstheme="minorBidi"/>
          <w:b w:val="0"/>
          <w:noProof/>
          <w:kern w:val="2"/>
          <w:sz w:val="24"/>
          <w:szCs w:val="24"/>
          <w:lang w:eastAsia="en-ZA"/>
          <w14:ligatures w14:val="standardContextual"/>
        </w:rPr>
      </w:pPr>
      <w:hyperlink w:anchor="_Toc192605707" w:history="1">
        <w:r w:rsidRPr="006A7C6F">
          <w:rPr>
            <w:rStyle w:val="Hyperlink"/>
            <w:noProof/>
          </w:rPr>
          <w:t>5.</w:t>
        </w:r>
        <w:r>
          <w:rPr>
            <w:rFonts w:asciiTheme="minorHAnsi" w:eastAsiaTheme="minorEastAsia" w:hAnsiTheme="minorHAnsi" w:cstheme="minorBidi"/>
            <w:b w:val="0"/>
            <w:noProof/>
            <w:kern w:val="2"/>
            <w:sz w:val="24"/>
            <w:szCs w:val="24"/>
            <w:lang w:eastAsia="en-ZA"/>
            <w14:ligatures w14:val="standardContextual"/>
          </w:rPr>
          <w:tab/>
        </w:r>
        <w:r w:rsidRPr="006A7C6F">
          <w:rPr>
            <w:rStyle w:val="Hyperlink"/>
            <w:noProof/>
          </w:rPr>
          <w:t>Government Procurement: General Conditions of Contract (GCC)</w:t>
        </w:r>
        <w:r>
          <w:rPr>
            <w:noProof/>
            <w:webHidden/>
          </w:rPr>
          <w:tab/>
        </w:r>
        <w:r>
          <w:rPr>
            <w:noProof/>
            <w:webHidden/>
          </w:rPr>
          <w:fldChar w:fldCharType="begin"/>
        </w:r>
        <w:r>
          <w:rPr>
            <w:noProof/>
            <w:webHidden/>
          </w:rPr>
          <w:instrText xml:space="preserve"> PAGEREF _Toc192605707 \h </w:instrText>
        </w:r>
        <w:r>
          <w:rPr>
            <w:noProof/>
            <w:webHidden/>
          </w:rPr>
        </w:r>
        <w:r>
          <w:rPr>
            <w:noProof/>
            <w:webHidden/>
          </w:rPr>
          <w:fldChar w:fldCharType="separate"/>
        </w:r>
        <w:r>
          <w:rPr>
            <w:noProof/>
            <w:webHidden/>
          </w:rPr>
          <w:t>20</w:t>
        </w:r>
        <w:r>
          <w:rPr>
            <w:noProof/>
            <w:webHidden/>
          </w:rPr>
          <w:fldChar w:fldCharType="end"/>
        </w:r>
      </w:hyperlink>
    </w:p>
    <w:p w14:paraId="48ED1A99" w14:textId="6F985397"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8" w:history="1">
        <w:r w:rsidRPr="006A7C6F">
          <w:rPr>
            <w:rStyle w:val="Hyperlink"/>
            <w:noProof/>
            <w:lang w:val="en-GB"/>
          </w:rPr>
          <w:t>5.1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lang w:val="en-GB"/>
          </w:rPr>
          <w:t>Purpose</w:t>
        </w:r>
        <w:r>
          <w:rPr>
            <w:noProof/>
            <w:webHidden/>
          </w:rPr>
          <w:tab/>
        </w:r>
        <w:r>
          <w:rPr>
            <w:noProof/>
            <w:webHidden/>
          </w:rPr>
          <w:fldChar w:fldCharType="begin"/>
        </w:r>
        <w:r>
          <w:rPr>
            <w:noProof/>
            <w:webHidden/>
          </w:rPr>
          <w:instrText xml:space="preserve"> PAGEREF _Toc192605708 \h </w:instrText>
        </w:r>
        <w:r>
          <w:rPr>
            <w:noProof/>
            <w:webHidden/>
          </w:rPr>
        </w:r>
        <w:r>
          <w:rPr>
            <w:noProof/>
            <w:webHidden/>
          </w:rPr>
          <w:fldChar w:fldCharType="separate"/>
        </w:r>
        <w:r>
          <w:rPr>
            <w:noProof/>
            <w:webHidden/>
          </w:rPr>
          <w:t>20</w:t>
        </w:r>
        <w:r>
          <w:rPr>
            <w:noProof/>
            <w:webHidden/>
          </w:rPr>
          <w:fldChar w:fldCharType="end"/>
        </w:r>
      </w:hyperlink>
    </w:p>
    <w:p w14:paraId="4B224350" w14:textId="45377C53"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9" w:history="1">
        <w:r w:rsidRPr="006A7C6F">
          <w:rPr>
            <w:rStyle w:val="Hyperlink"/>
            <w:noProof/>
          </w:rPr>
          <w:t>5.2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Application</w:t>
        </w:r>
        <w:r>
          <w:rPr>
            <w:noProof/>
            <w:webHidden/>
          </w:rPr>
          <w:tab/>
        </w:r>
        <w:r>
          <w:rPr>
            <w:noProof/>
            <w:webHidden/>
          </w:rPr>
          <w:fldChar w:fldCharType="begin"/>
        </w:r>
        <w:r>
          <w:rPr>
            <w:noProof/>
            <w:webHidden/>
          </w:rPr>
          <w:instrText xml:space="preserve"> PAGEREF _Toc192605709 \h </w:instrText>
        </w:r>
        <w:r>
          <w:rPr>
            <w:noProof/>
            <w:webHidden/>
          </w:rPr>
        </w:r>
        <w:r>
          <w:rPr>
            <w:noProof/>
            <w:webHidden/>
          </w:rPr>
          <w:fldChar w:fldCharType="separate"/>
        </w:r>
        <w:r>
          <w:rPr>
            <w:noProof/>
            <w:webHidden/>
          </w:rPr>
          <w:t>21</w:t>
        </w:r>
        <w:r>
          <w:rPr>
            <w:noProof/>
            <w:webHidden/>
          </w:rPr>
          <w:fldChar w:fldCharType="end"/>
        </w:r>
      </w:hyperlink>
    </w:p>
    <w:p w14:paraId="7C7D24D5" w14:textId="65EB9E53"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0" w:history="1">
        <w:r w:rsidRPr="006A7C6F">
          <w:rPr>
            <w:rStyle w:val="Hyperlink"/>
            <w:noProof/>
          </w:rPr>
          <w:t>5.3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General</w:t>
        </w:r>
        <w:r>
          <w:rPr>
            <w:noProof/>
            <w:webHidden/>
          </w:rPr>
          <w:tab/>
        </w:r>
        <w:r>
          <w:rPr>
            <w:noProof/>
            <w:webHidden/>
          </w:rPr>
          <w:fldChar w:fldCharType="begin"/>
        </w:r>
        <w:r>
          <w:rPr>
            <w:noProof/>
            <w:webHidden/>
          </w:rPr>
          <w:instrText xml:space="preserve"> PAGEREF _Toc192605710 \h </w:instrText>
        </w:r>
        <w:r>
          <w:rPr>
            <w:noProof/>
            <w:webHidden/>
          </w:rPr>
        </w:r>
        <w:r>
          <w:rPr>
            <w:noProof/>
            <w:webHidden/>
          </w:rPr>
          <w:fldChar w:fldCharType="separate"/>
        </w:r>
        <w:r>
          <w:rPr>
            <w:noProof/>
            <w:webHidden/>
          </w:rPr>
          <w:t>21</w:t>
        </w:r>
        <w:r>
          <w:rPr>
            <w:noProof/>
            <w:webHidden/>
          </w:rPr>
          <w:fldChar w:fldCharType="end"/>
        </w:r>
      </w:hyperlink>
    </w:p>
    <w:p w14:paraId="67FAF83C" w14:textId="5C699F6E"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1" w:history="1">
        <w:r w:rsidRPr="006A7C6F">
          <w:rPr>
            <w:rStyle w:val="Hyperlink"/>
            <w:noProof/>
          </w:rPr>
          <w:t>5.4</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Standards</w:t>
        </w:r>
        <w:r>
          <w:rPr>
            <w:noProof/>
            <w:webHidden/>
          </w:rPr>
          <w:tab/>
        </w:r>
        <w:r>
          <w:rPr>
            <w:noProof/>
            <w:webHidden/>
          </w:rPr>
          <w:fldChar w:fldCharType="begin"/>
        </w:r>
        <w:r>
          <w:rPr>
            <w:noProof/>
            <w:webHidden/>
          </w:rPr>
          <w:instrText xml:space="preserve"> PAGEREF _Toc192605711 \h </w:instrText>
        </w:r>
        <w:r>
          <w:rPr>
            <w:noProof/>
            <w:webHidden/>
          </w:rPr>
        </w:r>
        <w:r>
          <w:rPr>
            <w:noProof/>
            <w:webHidden/>
          </w:rPr>
          <w:fldChar w:fldCharType="separate"/>
        </w:r>
        <w:r>
          <w:rPr>
            <w:noProof/>
            <w:webHidden/>
          </w:rPr>
          <w:t>21</w:t>
        </w:r>
        <w:r>
          <w:rPr>
            <w:noProof/>
            <w:webHidden/>
          </w:rPr>
          <w:fldChar w:fldCharType="end"/>
        </w:r>
      </w:hyperlink>
    </w:p>
    <w:p w14:paraId="2212158D" w14:textId="4D41F858"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2" w:history="1">
        <w:r w:rsidRPr="006A7C6F">
          <w:rPr>
            <w:rStyle w:val="Hyperlink"/>
            <w:noProof/>
          </w:rPr>
          <w:t>5.5</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Use of contract documents, information and inspection</w:t>
        </w:r>
        <w:r>
          <w:rPr>
            <w:noProof/>
            <w:webHidden/>
          </w:rPr>
          <w:tab/>
        </w:r>
        <w:r>
          <w:rPr>
            <w:noProof/>
            <w:webHidden/>
          </w:rPr>
          <w:fldChar w:fldCharType="begin"/>
        </w:r>
        <w:r>
          <w:rPr>
            <w:noProof/>
            <w:webHidden/>
          </w:rPr>
          <w:instrText xml:space="preserve"> PAGEREF _Toc192605712 \h </w:instrText>
        </w:r>
        <w:r>
          <w:rPr>
            <w:noProof/>
            <w:webHidden/>
          </w:rPr>
        </w:r>
        <w:r>
          <w:rPr>
            <w:noProof/>
            <w:webHidden/>
          </w:rPr>
          <w:fldChar w:fldCharType="separate"/>
        </w:r>
        <w:r>
          <w:rPr>
            <w:noProof/>
            <w:webHidden/>
          </w:rPr>
          <w:t>21</w:t>
        </w:r>
        <w:r>
          <w:rPr>
            <w:noProof/>
            <w:webHidden/>
          </w:rPr>
          <w:fldChar w:fldCharType="end"/>
        </w:r>
      </w:hyperlink>
    </w:p>
    <w:p w14:paraId="2AD19073" w14:textId="4E3FDFBF"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3" w:history="1">
        <w:r w:rsidRPr="006A7C6F">
          <w:rPr>
            <w:rStyle w:val="Hyperlink"/>
            <w:noProof/>
          </w:rPr>
          <w:t>5.6</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Patent rights</w:t>
        </w:r>
        <w:r>
          <w:rPr>
            <w:noProof/>
            <w:webHidden/>
          </w:rPr>
          <w:tab/>
        </w:r>
        <w:r>
          <w:rPr>
            <w:noProof/>
            <w:webHidden/>
          </w:rPr>
          <w:fldChar w:fldCharType="begin"/>
        </w:r>
        <w:r>
          <w:rPr>
            <w:noProof/>
            <w:webHidden/>
          </w:rPr>
          <w:instrText xml:space="preserve"> PAGEREF _Toc192605713 \h </w:instrText>
        </w:r>
        <w:r>
          <w:rPr>
            <w:noProof/>
            <w:webHidden/>
          </w:rPr>
        </w:r>
        <w:r>
          <w:rPr>
            <w:noProof/>
            <w:webHidden/>
          </w:rPr>
          <w:fldChar w:fldCharType="separate"/>
        </w:r>
        <w:r>
          <w:rPr>
            <w:noProof/>
            <w:webHidden/>
          </w:rPr>
          <w:t>21</w:t>
        </w:r>
        <w:r>
          <w:rPr>
            <w:noProof/>
            <w:webHidden/>
          </w:rPr>
          <w:fldChar w:fldCharType="end"/>
        </w:r>
      </w:hyperlink>
    </w:p>
    <w:p w14:paraId="449F5788" w14:textId="16449118"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4" w:history="1">
        <w:r w:rsidRPr="006A7C6F">
          <w:rPr>
            <w:rStyle w:val="Hyperlink"/>
            <w:noProof/>
          </w:rPr>
          <w:t>5.7</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Performance security</w:t>
        </w:r>
        <w:r>
          <w:rPr>
            <w:noProof/>
            <w:webHidden/>
          </w:rPr>
          <w:tab/>
        </w:r>
        <w:r>
          <w:rPr>
            <w:noProof/>
            <w:webHidden/>
          </w:rPr>
          <w:fldChar w:fldCharType="begin"/>
        </w:r>
        <w:r>
          <w:rPr>
            <w:noProof/>
            <w:webHidden/>
          </w:rPr>
          <w:instrText xml:space="preserve"> PAGEREF _Toc192605714 \h </w:instrText>
        </w:r>
        <w:r>
          <w:rPr>
            <w:noProof/>
            <w:webHidden/>
          </w:rPr>
        </w:r>
        <w:r>
          <w:rPr>
            <w:noProof/>
            <w:webHidden/>
          </w:rPr>
          <w:fldChar w:fldCharType="separate"/>
        </w:r>
        <w:r>
          <w:rPr>
            <w:noProof/>
            <w:webHidden/>
          </w:rPr>
          <w:t>21</w:t>
        </w:r>
        <w:r>
          <w:rPr>
            <w:noProof/>
            <w:webHidden/>
          </w:rPr>
          <w:fldChar w:fldCharType="end"/>
        </w:r>
      </w:hyperlink>
    </w:p>
    <w:p w14:paraId="2FEDC863" w14:textId="21858575"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5" w:history="1">
        <w:r w:rsidRPr="006A7C6F">
          <w:rPr>
            <w:rStyle w:val="Hyperlink"/>
            <w:noProof/>
          </w:rPr>
          <w:t>5.8</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Inspections, tests and analyses</w:t>
        </w:r>
        <w:r>
          <w:rPr>
            <w:noProof/>
            <w:webHidden/>
          </w:rPr>
          <w:tab/>
        </w:r>
        <w:r>
          <w:rPr>
            <w:noProof/>
            <w:webHidden/>
          </w:rPr>
          <w:fldChar w:fldCharType="begin"/>
        </w:r>
        <w:r>
          <w:rPr>
            <w:noProof/>
            <w:webHidden/>
          </w:rPr>
          <w:instrText xml:space="preserve"> PAGEREF _Toc192605715 \h </w:instrText>
        </w:r>
        <w:r>
          <w:rPr>
            <w:noProof/>
            <w:webHidden/>
          </w:rPr>
        </w:r>
        <w:r>
          <w:rPr>
            <w:noProof/>
            <w:webHidden/>
          </w:rPr>
          <w:fldChar w:fldCharType="separate"/>
        </w:r>
        <w:r>
          <w:rPr>
            <w:noProof/>
            <w:webHidden/>
          </w:rPr>
          <w:t>22</w:t>
        </w:r>
        <w:r>
          <w:rPr>
            <w:noProof/>
            <w:webHidden/>
          </w:rPr>
          <w:fldChar w:fldCharType="end"/>
        </w:r>
      </w:hyperlink>
    </w:p>
    <w:p w14:paraId="502D387C" w14:textId="31EDDF7B"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6" w:history="1">
        <w:r w:rsidRPr="006A7C6F">
          <w:rPr>
            <w:rStyle w:val="Hyperlink"/>
            <w:noProof/>
          </w:rPr>
          <w:t>5.9</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Packing</w:t>
        </w:r>
        <w:r>
          <w:rPr>
            <w:noProof/>
            <w:webHidden/>
          </w:rPr>
          <w:tab/>
        </w:r>
        <w:r>
          <w:rPr>
            <w:noProof/>
            <w:webHidden/>
          </w:rPr>
          <w:fldChar w:fldCharType="begin"/>
        </w:r>
        <w:r>
          <w:rPr>
            <w:noProof/>
            <w:webHidden/>
          </w:rPr>
          <w:instrText xml:space="preserve"> PAGEREF _Toc192605716 \h </w:instrText>
        </w:r>
        <w:r>
          <w:rPr>
            <w:noProof/>
            <w:webHidden/>
          </w:rPr>
        </w:r>
        <w:r>
          <w:rPr>
            <w:noProof/>
            <w:webHidden/>
          </w:rPr>
          <w:fldChar w:fldCharType="separate"/>
        </w:r>
        <w:r>
          <w:rPr>
            <w:noProof/>
            <w:webHidden/>
          </w:rPr>
          <w:t>22</w:t>
        </w:r>
        <w:r>
          <w:rPr>
            <w:noProof/>
            <w:webHidden/>
          </w:rPr>
          <w:fldChar w:fldCharType="end"/>
        </w:r>
      </w:hyperlink>
    </w:p>
    <w:p w14:paraId="71DCC190" w14:textId="1F4E269A"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7" w:history="1">
        <w:r w:rsidRPr="006A7C6F">
          <w:rPr>
            <w:rStyle w:val="Hyperlink"/>
            <w:noProof/>
          </w:rPr>
          <w:t>5.10</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Delivery and documents</w:t>
        </w:r>
        <w:r>
          <w:rPr>
            <w:noProof/>
            <w:webHidden/>
          </w:rPr>
          <w:tab/>
        </w:r>
        <w:r>
          <w:rPr>
            <w:noProof/>
            <w:webHidden/>
          </w:rPr>
          <w:fldChar w:fldCharType="begin"/>
        </w:r>
        <w:r>
          <w:rPr>
            <w:noProof/>
            <w:webHidden/>
          </w:rPr>
          <w:instrText xml:space="preserve"> PAGEREF _Toc192605717 \h </w:instrText>
        </w:r>
        <w:r>
          <w:rPr>
            <w:noProof/>
            <w:webHidden/>
          </w:rPr>
        </w:r>
        <w:r>
          <w:rPr>
            <w:noProof/>
            <w:webHidden/>
          </w:rPr>
          <w:fldChar w:fldCharType="separate"/>
        </w:r>
        <w:r>
          <w:rPr>
            <w:noProof/>
            <w:webHidden/>
          </w:rPr>
          <w:t>23</w:t>
        </w:r>
        <w:r>
          <w:rPr>
            <w:noProof/>
            <w:webHidden/>
          </w:rPr>
          <w:fldChar w:fldCharType="end"/>
        </w:r>
      </w:hyperlink>
    </w:p>
    <w:p w14:paraId="3CFAAD52" w14:textId="3517434C"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8" w:history="1">
        <w:r w:rsidRPr="006A7C6F">
          <w:rPr>
            <w:rStyle w:val="Hyperlink"/>
            <w:noProof/>
          </w:rPr>
          <w:t>5.11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Insurance</w:t>
        </w:r>
        <w:r>
          <w:rPr>
            <w:noProof/>
            <w:webHidden/>
          </w:rPr>
          <w:tab/>
        </w:r>
        <w:r>
          <w:rPr>
            <w:noProof/>
            <w:webHidden/>
          </w:rPr>
          <w:fldChar w:fldCharType="begin"/>
        </w:r>
        <w:r>
          <w:rPr>
            <w:noProof/>
            <w:webHidden/>
          </w:rPr>
          <w:instrText xml:space="preserve"> PAGEREF _Toc192605718 \h </w:instrText>
        </w:r>
        <w:r>
          <w:rPr>
            <w:noProof/>
            <w:webHidden/>
          </w:rPr>
        </w:r>
        <w:r>
          <w:rPr>
            <w:noProof/>
            <w:webHidden/>
          </w:rPr>
          <w:fldChar w:fldCharType="separate"/>
        </w:r>
        <w:r>
          <w:rPr>
            <w:noProof/>
            <w:webHidden/>
          </w:rPr>
          <w:t>23</w:t>
        </w:r>
        <w:r>
          <w:rPr>
            <w:noProof/>
            <w:webHidden/>
          </w:rPr>
          <w:fldChar w:fldCharType="end"/>
        </w:r>
      </w:hyperlink>
    </w:p>
    <w:p w14:paraId="77D7EDF0" w14:textId="649F1029"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9" w:history="1">
        <w:r w:rsidRPr="006A7C6F">
          <w:rPr>
            <w:rStyle w:val="Hyperlink"/>
            <w:noProof/>
          </w:rPr>
          <w:t>5.12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Transportation</w:t>
        </w:r>
        <w:r>
          <w:rPr>
            <w:noProof/>
            <w:webHidden/>
          </w:rPr>
          <w:tab/>
        </w:r>
        <w:r>
          <w:rPr>
            <w:noProof/>
            <w:webHidden/>
          </w:rPr>
          <w:fldChar w:fldCharType="begin"/>
        </w:r>
        <w:r>
          <w:rPr>
            <w:noProof/>
            <w:webHidden/>
          </w:rPr>
          <w:instrText xml:space="preserve"> PAGEREF _Toc192605719 \h </w:instrText>
        </w:r>
        <w:r>
          <w:rPr>
            <w:noProof/>
            <w:webHidden/>
          </w:rPr>
        </w:r>
        <w:r>
          <w:rPr>
            <w:noProof/>
            <w:webHidden/>
          </w:rPr>
          <w:fldChar w:fldCharType="separate"/>
        </w:r>
        <w:r>
          <w:rPr>
            <w:noProof/>
            <w:webHidden/>
          </w:rPr>
          <w:t>23</w:t>
        </w:r>
        <w:r>
          <w:rPr>
            <w:noProof/>
            <w:webHidden/>
          </w:rPr>
          <w:fldChar w:fldCharType="end"/>
        </w:r>
      </w:hyperlink>
    </w:p>
    <w:p w14:paraId="31D01782" w14:textId="68AB6371"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0" w:history="1">
        <w:r w:rsidRPr="006A7C6F">
          <w:rPr>
            <w:rStyle w:val="Hyperlink"/>
            <w:noProof/>
          </w:rPr>
          <w:t>5.13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Incidental services</w:t>
        </w:r>
        <w:r>
          <w:rPr>
            <w:noProof/>
            <w:webHidden/>
          </w:rPr>
          <w:tab/>
        </w:r>
        <w:r>
          <w:rPr>
            <w:noProof/>
            <w:webHidden/>
          </w:rPr>
          <w:fldChar w:fldCharType="begin"/>
        </w:r>
        <w:r>
          <w:rPr>
            <w:noProof/>
            <w:webHidden/>
          </w:rPr>
          <w:instrText xml:space="preserve"> PAGEREF _Toc192605720 \h </w:instrText>
        </w:r>
        <w:r>
          <w:rPr>
            <w:noProof/>
            <w:webHidden/>
          </w:rPr>
        </w:r>
        <w:r>
          <w:rPr>
            <w:noProof/>
            <w:webHidden/>
          </w:rPr>
          <w:fldChar w:fldCharType="separate"/>
        </w:r>
        <w:r>
          <w:rPr>
            <w:noProof/>
            <w:webHidden/>
          </w:rPr>
          <w:t>23</w:t>
        </w:r>
        <w:r>
          <w:rPr>
            <w:noProof/>
            <w:webHidden/>
          </w:rPr>
          <w:fldChar w:fldCharType="end"/>
        </w:r>
      </w:hyperlink>
    </w:p>
    <w:p w14:paraId="1722B1DE" w14:textId="64CE42A0"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1" w:history="1">
        <w:r w:rsidRPr="006A7C6F">
          <w:rPr>
            <w:rStyle w:val="Hyperlink"/>
            <w:noProof/>
          </w:rPr>
          <w:t>5.14</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Spare parts</w:t>
        </w:r>
        <w:r>
          <w:rPr>
            <w:noProof/>
            <w:webHidden/>
          </w:rPr>
          <w:tab/>
        </w:r>
        <w:r>
          <w:rPr>
            <w:noProof/>
            <w:webHidden/>
          </w:rPr>
          <w:fldChar w:fldCharType="begin"/>
        </w:r>
        <w:r>
          <w:rPr>
            <w:noProof/>
            <w:webHidden/>
          </w:rPr>
          <w:instrText xml:space="preserve"> PAGEREF _Toc192605721 \h </w:instrText>
        </w:r>
        <w:r>
          <w:rPr>
            <w:noProof/>
            <w:webHidden/>
          </w:rPr>
        </w:r>
        <w:r>
          <w:rPr>
            <w:noProof/>
            <w:webHidden/>
          </w:rPr>
          <w:fldChar w:fldCharType="separate"/>
        </w:r>
        <w:r>
          <w:rPr>
            <w:noProof/>
            <w:webHidden/>
          </w:rPr>
          <w:t>23</w:t>
        </w:r>
        <w:r>
          <w:rPr>
            <w:noProof/>
            <w:webHidden/>
          </w:rPr>
          <w:fldChar w:fldCharType="end"/>
        </w:r>
      </w:hyperlink>
    </w:p>
    <w:p w14:paraId="290E4ABF" w14:textId="4BD26240"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2" w:history="1">
        <w:r w:rsidRPr="006A7C6F">
          <w:rPr>
            <w:rStyle w:val="Hyperlink"/>
            <w:noProof/>
          </w:rPr>
          <w:t>5.15</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Warranty</w:t>
        </w:r>
        <w:r>
          <w:rPr>
            <w:noProof/>
            <w:webHidden/>
          </w:rPr>
          <w:tab/>
        </w:r>
        <w:r>
          <w:rPr>
            <w:noProof/>
            <w:webHidden/>
          </w:rPr>
          <w:fldChar w:fldCharType="begin"/>
        </w:r>
        <w:r>
          <w:rPr>
            <w:noProof/>
            <w:webHidden/>
          </w:rPr>
          <w:instrText xml:space="preserve"> PAGEREF _Toc192605722 \h </w:instrText>
        </w:r>
        <w:r>
          <w:rPr>
            <w:noProof/>
            <w:webHidden/>
          </w:rPr>
        </w:r>
        <w:r>
          <w:rPr>
            <w:noProof/>
            <w:webHidden/>
          </w:rPr>
          <w:fldChar w:fldCharType="separate"/>
        </w:r>
        <w:r>
          <w:rPr>
            <w:noProof/>
            <w:webHidden/>
          </w:rPr>
          <w:t>24</w:t>
        </w:r>
        <w:r>
          <w:rPr>
            <w:noProof/>
            <w:webHidden/>
          </w:rPr>
          <w:fldChar w:fldCharType="end"/>
        </w:r>
      </w:hyperlink>
    </w:p>
    <w:p w14:paraId="24564499" w14:textId="35DD2916"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3" w:history="1">
        <w:r w:rsidRPr="006A7C6F">
          <w:rPr>
            <w:rStyle w:val="Hyperlink"/>
            <w:noProof/>
          </w:rPr>
          <w:t>5.16</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Payment</w:t>
        </w:r>
        <w:r>
          <w:rPr>
            <w:noProof/>
            <w:webHidden/>
          </w:rPr>
          <w:tab/>
        </w:r>
        <w:r>
          <w:rPr>
            <w:noProof/>
            <w:webHidden/>
          </w:rPr>
          <w:fldChar w:fldCharType="begin"/>
        </w:r>
        <w:r>
          <w:rPr>
            <w:noProof/>
            <w:webHidden/>
          </w:rPr>
          <w:instrText xml:space="preserve"> PAGEREF _Toc192605723 \h </w:instrText>
        </w:r>
        <w:r>
          <w:rPr>
            <w:noProof/>
            <w:webHidden/>
          </w:rPr>
        </w:r>
        <w:r>
          <w:rPr>
            <w:noProof/>
            <w:webHidden/>
          </w:rPr>
          <w:fldChar w:fldCharType="separate"/>
        </w:r>
        <w:r>
          <w:rPr>
            <w:noProof/>
            <w:webHidden/>
          </w:rPr>
          <w:t>24</w:t>
        </w:r>
        <w:r>
          <w:rPr>
            <w:noProof/>
            <w:webHidden/>
          </w:rPr>
          <w:fldChar w:fldCharType="end"/>
        </w:r>
      </w:hyperlink>
    </w:p>
    <w:p w14:paraId="1C9278CD" w14:textId="170A76C3"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4" w:history="1">
        <w:r w:rsidRPr="006A7C6F">
          <w:rPr>
            <w:rStyle w:val="Hyperlink"/>
            <w:noProof/>
          </w:rPr>
          <w:t>5.17</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Prices</w:t>
        </w:r>
        <w:r>
          <w:rPr>
            <w:noProof/>
            <w:webHidden/>
          </w:rPr>
          <w:tab/>
        </w:r>
        <w:r>
          <w:rPr>
            <w:noProof/>
            <w:webHidden/>
          </w:rPr>
          <w:fldChar w:fldCharType="begin"/>
        </w:r>
        <w:r>
          <w:rPr>
            <w:noProof/>
            <w:webHidden/>
          </w:rPr>
          <w:instrText xml:space="preserve"> PAGEREF _Toc192605724 \h </w:instrText>
        </w:r>
        <w:r>
          <w:rPr>
            <w:noProof/>
            <w:webHidden/>
          </w:rPr>
        </w:r>
        <w:r>
          <w:rPr>
            <w:noProof/>
            <w:webHidden/>
          </w:rPr>
          <w:fldChar w:fldCharType="separate"/>
        </w:r>
        <w:r>
          <w:rPr>
            <w:noProof/>
            <w:webHidden/>
          </w:rPr>
          <w:t>24</w:t>
        </w:r>
        <w:r>
          <w:rPr>
            <w:noProof/>
            <w:webHidden/>
          </w:rPr>
          <w:fldChar w:fldCharType="end"/>
        </w:r>
      </w:hyperlink>
    </w:p>
    <w:p w14:paraId="3A31146F" w14:textId="662F51BF"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5" w:history="1">
        <w:r w:rsidRPr="006A7C6F">
          <w:rPr>
            <w:rStyle w:val="Hyperlink"/>
            <w:noProof/>
          </w:rPr>
          <w:t>5.18</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Contract amendments</w:t>
        </w:r>
        <w:r>
          <w:rPr>
            <w:noProof/>
            <w:webHidden/>
          </w:rPr>
          <w:tab/>
        </w:r>
        <w:r>
          <w:rPr>
            <w:noProof/>
            <w:webHidden/>
          </w:rPr>
          <w:fldChar w:fldCharType="begin"/>
        </w:r>
        <w:r>
          <w:rPr>
            <w:noProof/>
            <w:webHidden/>
          </w:rPr>
          <w:instrText xml:space="preserve"> PAGEREF _Toc192605725 \h </w:instrText>
        </w:r>
        <w:r>
          <w:rPr>
            <w:noProof/>
            <w:webHidden/>
          </w:rPr>
        </w:r>
        <w:r>
          <w:rPr>
            <w:noProof/>
            <w:webHidden/>
          </w:rPr>
          <w:fldChar w:fldCharType="separate"/>
        </w:r>
        <w:r>
          <w:rPr>
            <w:noProof/>
            <w:webHidden/>
          </w:rPr>
          <w:t>24</w:t>
        </w:r>
        <w:r>
          <w:rPr>
            <w:noProof/>
            <w:webHidden/>
          </w:rPr>
          <w:fldChar w:fldCharType="end"/>
        </w:r>
      </w:hyperlink>
    </w:p>
    <w:p w14:paraId="07E9B680" w14:textId="751E2CC9"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6" w:history="1">
        <w:r w:rsidRPr="006A7C6F">
          <w:rPr>
            <w:rStyle w:val="Hyperlink"/>
            <w:noProof/>
          </w:rPr>
          <w:t>5.19</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Assignment</w:t>
        </w:r>
        <w:r>
          <w:rPr>
            <w:noProof/>
            <w:webHidden/>
          </w:rPr>
          <w:tab/>
        </w:r>
        <w:r>
          <w:rPr>
            <w:noProof/>
            <w:webHidden/>
          </w:rPr>
          <w:fldChar w:fldCharType="begin"/>
        </w:r>
        <w:r>
          <w:rPr>
            <w:noProof/>
            <w:webHidden/>
          </w:rPr>
          <w:instrText xml:space="preserve"> PAGEREF _Toc192605726 \h </w:instrText>
        </w:r>
        <w:r>
          <w:rPr>
            <w:noProof/>
            <w:webHidden/>
          </w:rPr>
        </w:r>
        <w:r>
          <w:rPr>
            <w:noProof/>
            <w:webHidden/>
          </w:rPr>
          <w:fldChar w:fldCharType="separate"/>
        </w:r>
        <w:r>
          <w:rPr>
            <w:noProof/>
            <w:webHidden/>
          </w:rPr>
          <w:t>25</w:t>
        </w:r>
        <w:r>
          <w:rPr>
            <w:noProof/>
            <w:webHidden/>
          </w:rPr>
          <w:fldChar w:fldCharType="end"/>
        </w:r>
      </w:hyperlink>
    </w:p>
    <w:p w14:paraId="2C0B0D9D" w14:textId="7007D83D"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7" w:history="1">
        <w:r w:rsidRPr="006A7C6F">
          <w:rPr>
            <w:rStyle w:val="Hyperlink"/>
            <w:noProof/>
          </w:rPr>
          <w:t>5.20</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Subcontracts</w:t>
        </w:r>
        <w:r>
          <w:rPr>
            <w:noProof/>
            <w:webHidden/>
          </w:rPr>
          <w:tab/>
        </w:r>
        <w:r>
          <w:rPr>
            <w:noProof/>
            <w:webHidden/>
          </w:rPr>
          <w:fldChar w:fldCharType="begin"/>
        </w:r>
        <w:r>
          <w:rPr>
            <w:noProof/>
            <w:webHidden/>
          </w:rPr>
          <w:instrText xml:space="preserve"> PAGEREF _Toc192605727 \h </w:instrText>
        </w:r>
        <w:r>
          <w:rPr>
            <w:noProof/>
            <w:webHidden/>
          </w:rPr>
        </w:r>
        <w:r>
          <w:rPr>
            <w:noProof/>
            <w:webHidden/>
          </w:rPr>
          <w:fldChar w:fldCharType="separate"/>
        </w:r>
        <w:r>
          <w:rPr>
            <w:noProof/>
            <w:webHidden/>
          </w:rPr>
          <w:t>25</w:t>
        </w:r>
        <w:r>
          <w:rPr>
            <w:noProof/>
            <w:webHidden/>
          </w:rPr>
          <w:fldChar w:fldCharType="end"/>
        </w:r>
      </w:hyperlink>
    </w:p>
    <w:p w14:paraId="3F1613F5" w14:textId="40C03355"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8" w:history="1">
        <w:r w:rsidRPr="006A7C6F">
          <w:rPr>
            <w:rStyle w:val="Hyperlink"/>
            <w:noProof/>
          </w:rPr>
          <w:t>5.21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Delays in the supplier’s performance</w:t>
        </w:r>
        <w:r>
          <w:rPr>
            <w:noProof/>
            <w:webHidden/>
          </w:rPr>
          <w:tab/>
        </w:r>
        <w:r>
          <w:rPr>
            <w:noProof/>
            <w:webHidden/>
          </w:rPr>
          <w:fldChar w:fldCharType="begin"/>
        </w:r>
        <w:r>
          <w:rPr>
            <w:noProof/>
            <w:webHidden/>
          </w:rPr>
          <w:instrText xml:space="preserve"> PAGEREF _Toc192605728 \h </w:instrText>
        </w:r>
        <w:r>
          <w:rPr>
            <w:noProof/>
            <w:webHidden/>
          </w:rPr>
        </w:r>
        <w:r>
          <w:rPr>
            <w:noProof/>
            <w:webHidden/>
          </w:rPr>
          <w:fldChar w:fldCharType="separate"/>
        </w:r>
        <w:r>
          <w:rPr>
            <w:noProof/>
            <w:webHidden/>
          </w:rPr>
          <w:t>25</w:t>
        </w:r>
        <w:r>
          <w:rPr>
            <w:noProof/>
            <w:webHidden/>
          </w:rPr>
          <w:fldChar w:fldCharType="end"/>
        </w:r>
      </w:hyperlink>
    </w:p>
    <w:p w14:paraId="4D086243" w14:textId="407C9FA2"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9" w:history="1">
        <w:r w:rsidRPr="006A7C6F">
          <w:rPr>
            <w:rStyle w:val="Hyperlink"/>
            <w:noProof/>
          </w:rPr>
          <w:t>5.22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Penalties</w:t>
        </w:r>
        <w:r>
          <w:rPr>
            <w:noProof/>
            <w:webHidden/>
          </w:rPr>
          <w:tab/>
        </w:r>
        <w:r>
          <w:rPr>
            <w:noProof/>
            <w:webHidden/>
          </w:rPr>
          <w:fldChar w:fldCharType="begin"/>
        </w:r>
        <w:r>
          <w:rPr>
            <w:noProof/>
            <w:webHidden/>
          </w:rPr>
          <w:instrText xml:space="preserve"> PAGEREF _Toc192605729 \h </w:instrText>
        </w:r>
        <w:r>
          <w:rPr>
            <w:noProof/>
            <w:webHidden/>
          </w:rPr>
        </w:r>
        <w:r>
          <w:rPr>
            <w:noProof/>
            <w:webHidden/>
          </w:rPr>
          <w:fldChar w:fldCharType="separate"/>
        </w:r>
        <w:r>
          <w:rPr>
            <w:noProof/>
            <w:webHidden/>
          </w:rPr>
          <w:t>25</w:t>
        </w:r>
        <w:r>
          <w:rPr>
            <w:noProof/>
            <w:webHidden/>
          </w:rPr>
          <w:fldChar w:fldCharType="end"/>
        </w:r>
      </w:hyperlink>
    </w:p>
    <w:p w14:paraId="55AE9063" w14:textId="25EAED47"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0" w:history="1">
        <w:r w:rsidRPr="006A7C6F">
          <w:rPr>
            <w:rStyle w:val="Hyperlink"/>
            <w:noProof/>
          </w:rPr>
          <w:t>5.23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Termination for default</w:t>
        </w:r>
        <w:r>
          <w:rPr>
            <w:noProof/>
            <w:webHidden/>
          </w:rPr>
          <w:tab/>
        </w:r>
        <w:r>
          <w:rPr>
            <w:noProof/>
            <w:webHidden/>
          </w:rPr>
          <w:fldChar w:fldCharType="begin"/>
        </w:r>
        <w:r>
          <w:rPr>
            <w:noProof/>
            <w:webHidden/>
          </w:rPr>
          <w:instrText xml:space="preserve"> PAGEREF _Toc192605730 \h </w:instrText>
        </w:r>
        <w:r>
          <w:rPr>
            <w:noProof/>
            <w:webHidden/>
          </w:rPr>
        </w:r>
        <w:r>
          <w:rPr>
            <w:noProof/>
            <w:webHidden/>
          </w:rPr>
          <w:fldChar w:fldCharType="separate"/>
        </w:r>
        <w:r>
          <w:rPr>
            <w:noProof/>
            <w:webHidden/>
          </w:rPr>
          <w:t>25</w:t>
        </w:r>
        <w:r>
          <w:rPr>
            <w:noProof/>
            <w:webHidden/>
          </w:rPr>
          <w:fldChar w:fldCharType="end"/>
        </w:r>
      </w:hyperlink>
    </w:p>
    <w:p w14:paraId="24E5FCF5" w14:textId="261B8235"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1" w:history="1">
        <w:r w:rsidRPr="006A7C6F">
          <w:rPr>
            <w:rStyle w:val="Hyperlink"/>
            <w:noProof/>
          </w:rPr>
          <w:t>5.24</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Anti-dumping and countervailing duties and rights</w:t>
        </w:r>
        <w:r>
          <w:rPr>
            <w:noProof/>
            <w:webHidden/>
          </w:rPr>
          <w:tab/>
        </w:r>
        <w:r>
          <w:rPr>
            <w:noProof/>
            <w:webHidden/>
          </w:rPr>
          <w:fldChar w:fldCharType="begin"/>
        </w:r>
        <w:r>
          <w:rPr>
            <w:noProof/>
            <w:webHidden/>
          </w:rPr>
          <w:instrText xml:space="preserve"> PAGEREF _Toc192605731 \h </w:instrText>
        </w:r>
        <w:r>
          <w:rPr>
            <w:noProof/>
            <w:webHidden/>
          </w:rPr>
        </w:r>
        <w:r>
          <w:rPr>
            <w:noProof/>
            <w:webHidden/>
          </w:rPr>
          <w:fldChar w:fldCharType="separate"/>
        </w:r>
        <w:r>
          <w:rPr>
            <w:noProof/>
            <w:webHidden/>
          </w:rPr>
          <w:t>26</w:t>
        </w:r>
        <w:r>
          <w:rPr>
            <w:noProof/>
            <w:webHidden/>
          </w:rPr>
          <w:fldChar w:fldCharType="end"/>
        </w:r>
      </w:hyperlink>
    </w:p>
    <w:p w14:paraId="2626186D" w14:textId="66313225"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2" w:history="1">
        <w:r w:rsidRPr="006A7C6F">
          <w:rPr>
            <w:rStyle w:val="Hyperlink"/>
            <w:noProof/>
          </w:rPr>
          <w:t>5.25</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Force majeure</w:t>
        </w:r>
        <w:r>
          <w:rPr>
            <w:noProof/>
            <w:webHidden/>
          </w:rPr>
          <w:tab/>
        </w:r>
        <w:r>
          <w:rPr>
            <w:noProof/>
            <w:webHidden/>
          </w:rPr>
          <w:fldChar w:fldCharType="begin"/>
        </w:r>
        <w:r>
          <w:rPr>
            <w:noProof/>
            <w:webHidden/>
          </w:rPr>
          <w:instrText xml:space="preserve"> PAGEREF _Toc192605732 \h </w:instrText>
        </w:r>
        <w:r>
          <w:rPr>
            <w:noProof/>
            <w:webHidden/>
          </w:rPr>
        </w:r>
        <w:r>
          <w:rPr>
            <w:noProof/>
            <w:webHidden/>
          </w:rPr>
          <w:fldChar w:fldCharType="separate"/>
        </w:r>
        <w:r>
          <w:rPr>
            <w:noProof/>
            <w:webHidden/>
          </w:rPr>
          <w:t>27</w:t>
        </w:r>
        <w:r>
          <w:rPr>
            <w:noProof/>
            <w:webHidden/>
          </w:rPr>
          <w:fldChar w:fldCharType="end"/>
        </w:r>
      </w:hyperlink>
    </w:p>
    <w:p w14:paraId="1E83C3C6" w14:textId="05161291"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3" w:history="1">
        <w:r w:rsidRPr="006A7C6F">
          <w:rPr>
            <w:rStyle w:val="Hyperlink"/>
            <w:noProof/>
          </w:rPr>
          <w:t>5.26</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Termination for insolvency</w:t>
        </w:r>
        <w:r>
          <w:rPr>
            <w:noProof/>
            <w:webHidden/>
          </w:rPr>
          <w:tab/>
        </w:r>
        <w:r>
          <w:rPr>
            <w:noProof/>
            <w:webHidden/>
          </w:rPr>
          <w:fldChar w:fldCharType="begin"/>
        </w:r>
        <w:r>
          <w:rPr>
            <w:noProof/>
            <w:webHidden/>
          </w:rPr>
          <w:instrText xml:space="preserve"> PAGEREF _Toc192605733 \h </w:instrText>
        </w:r>
        <w:r>
          <w:rPr>
            <w:noProof/>
            <w:webHidden/>
          </w:rPr>
        </w:r>
        <w:r>
          <w:rPr>
            <w:noProof/>
            <w:webHidden/>
          </w:rPr>
          <w:fldChar w:fldCharType="separate"/>
        </w:r>
        <w:r>
          <w:rPr>
            <w:noProof/>
            <w:webHidden/>
          </w:rPr>
          <w:t>27</w:t>
        </w:r>
        <w:r>
          <w:rPr>
            <w:noProof/>
            <w:webHidden/>
          </w:rPr>
          <w:fldChar w:fldCharType="end"/>
        </w:r>
      </w:hyperlink>
    </w:p>
    <w:p w14:paraId="3FFA42EB" w14:textId="64514824"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4" w:history="1">
        <w:r w:rsidRPr="006A7C6F">
          <w:rPr>
            <w:rStyle w:val="Hyperlink"/>
            <w:noProof/>
          </w:rPr>
          <w:t>5.27</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Settlement of disputes</w:t>
        </w:r>
        <w:r>
          <w:rPr>
            <w:noProof/>
            <w:webHidden/>
          </w:rPr>
          <w:tab/>
        </w:r>
        <w:r>
          <w:rPr>
            <w:noProof/>
            <w:webHidden/>
          </w:rPr>
          <w:fldChar w:fldCharType="begin"/>
        </w:r>
        <w:r>
          <w:rPr>
            <w:noProof/>
            <w:webHidden/>
          </w:rPr>
          <w:instrText xml:space="preserve"> PAGEREF _Toc192605734 \h </w:instrText>
        </w:r>
        <w:r>
          <w:rPr>
            <w:noProof/>
            <w:webHidden/>
          </w:rPr>
        </w:r>
        <w:r>
          <w:rPr>
            <w:noProof/>
            <w:webHidden/>
          </w:rPr>
          <w:fldChar w:fldCharType="separate"/>
        </w:r>
        <w:r>
          <w:rPr>
            <w:noProof/>
            <w:webHidden/>
          </w:rPr>
          <w:t>27</w:t>
        </w:r>
        <w:r>
          <w:rPr>
            <w:noProof/>
            <w:webHidden/>
          </w:rPr>
          <w:fldChar w:fldCharType="end"/>
        </w:r>
      </w:hyperlink>
    </w:p>
    <w:p w14:paraId="7EE60FDA" w14:textId="535295A2"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5" w:history="1">
        <w:r w:rsidRPr="006A7C6F">
          <w:rPr>
            <w:rStyle w:val="Hyperlink"/>
            <w:noProof/>
          </w:rPr>
          <w:t>5.28</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Limitation of liability</w:t>
        </w:r>
        <w:r>
          <w:rPr>
            <w:noProof/>
            <w:webHidden/>
          </w:rPr>
          <w:tab/>
        </w:r>
        <w:r>
          <w:rPr>
            <w:noProof/>
            <w:webHidden/>
          </w:rPr>
          <w:fldChar w:fldCharType="begin"/>
        </w:r>
        <w:r>
          <w:rPr>
            <w:noProof/>
            <w:webHidden/>
          </w:rPr>
          <w:instrText xml:space="preserve"> PAGEREF _Toc192605735 \h </w:instrText>
        </w:r>
        <w:r>
          <w:rPr>
            <w:noProof/>
            <w:webHidden/>
          </w:rPr>
        </w:r>
        <w:r>
          <w:rPr>
            <w:noProof/>
            <w:webHidden/>
          </w:rPr>
          <w:fldChar w:fldCharType="separate"/>
        </w:r>
        <w:r>
          <w:rPr>
            <w:noProof/>
            <w:webHidden/>
          </w:rPr>
          <w:t>27</w:t>
        </w:r>
        <w:r>
          <w:rPr>
            <w:noProof/>
            <w:webHidden/>
          </w:rPr>
          <w:fldChar w:fldCharType="end"/>
        </w:r>
      </w:hyperlink>
    </w:p>
    <w:p w14:paraId="5AFB2045" w14:textId="14CF00FC"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6" w:history="1">
        <w:r w:rsidRPr="006A7C6F">
          <w:rPr>
            <w:rStyle w:val="Hyperlink"/>
            <w:noProof/>
          </w:rPr>
          <w:t>5.29</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Governing language</w:t>
        </w:r>
        <w:r>
          <w:rPr>
            <w:noProof/>
            <w:webHidden/>
          </w:rPr>
          <w:tab/>
        </w:r>
        <w:r>
          <w:rPr>
            <w:noProof/>
            <w:webHidden/>
          </w:rPr>
          <w:fldChar w:fldCharType="begin"/>
        </w:r>
        <w:r>
          <w:rPr>
            <w:noProof/>
            <w:webHidden/>
          </w:rPr>
          <w:instrText xml:space="preserve"> PAGEREF _Toc192605736 \h </w:instrText>
        </w:r>
        <w:r>
          <w:rPr>
            <w:noProof/>
            <w:webHidden/>
          </w:rPr>
        </w:r>
        <w:r>
          <w:rPr>
            <w:noProof/>
            <w:webHidden/>
          </w:rPr>
          <w:fldChar w:fldCharType="separate"/>
        </w:r>
        <w:r>
          <w:rPr>
            <w:noProof/>
            <w:webHidden/>
          </w:rPr>
          <w:t>28</w:t>
        </w:r>
        <w:r>
          <w:rPr>
            <w:noProof/>
            <w:webHidden/>
          </w:rPr>
          <w:fldChar w:fldCharType="end"/>
        </w:r>
      </w:hyperlink>
    </w:p>
    <w:p w14:paraId="6F11DD7E" w14:textId="3AA0C12B"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7" w:history="1">
        <w:r w:rsidRPr="006A7C6F">
          <w:rPr>
            <w:rStyle w:val="Hyperlink"/>
            <w:noProof/>
          </w:rPr>
          <w:t>5.30</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Applicable law</w:t>
        </w:r>
        <w:r>
          <w:rPr>
            <w:noProof/>
            <w:webHidden/>
          </w:rPr>
          <w:tab/>
        </w:r>
        <w:r>
          <w:rPr>
            <w:noProof/>
            <w:webHidden/>
          </w:rPr>
          <w:fldChar w:fldCharType="begin"/>
        </w:r>
        <w:r>
          <w:rPr>
            <w:noProof/>
            <w:webHidden/>
          </w:rPr>
          <w:instrText xml:space="preserve"> PAGEREF _Toc192605737 \h </w:instrText>
        </w:r>
        <w:r>
          <w:rPr>
            <w:noProof/>
            <w:webHidden/>
          </w:rPr>
        </w:r>
        <w:r>
          <w:rPr>
            <w:noProof/>
            <w:webHidden/>
          </w:rPr>
          <w:fldChar w:fldCharType="separate"/>
        </w:r>
        <w:r>
          <w:rPr>
            <w:noProof/>
            <w:webHidden/>
          </w:rPr>
          <w:t>28</w:t>
        </w:r>
        <w:r>
          <w:rPr>
            <w:noProof/>
            <w:webHidden/>
          </w:rPr>
          <w:fldChar w:fldCharType="end"/>
        </w:r>
      </w:hyperlink>
    </w:p>
    <w:p w14:paraId="1B6B103B" w14:textId="1F1A675F"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8" w:history="1">
        <w:r w:rsidRPr="006A7C6F">
          <w:rPr>
            <w:rStyle w:val="Hyperlink"/>
            <w:noProof/>
          </w:rPr>
          <w:t>5.31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Notices</w:t>
        </w:r>
        <w:r>
          <w:rPr>
            <w:noProof/>
            <w:webHidden/>
          </w:rPr>
          <w:tab/>
        </w:r>
        <w:r>
          <w:rPr>
            <w:noProof/>
            <w:webHidden/>
          </w:rPr>
          <w:fldChar w:fldCharType="begin"/>
        </w:r>
        <w:r>
          <w:rPr>
            <w:noProof/>
            <w:webHidden/>
          </w:rPr>
          <w:instrText xml:space="preserve"> PAGEREF _Toc192605738 \h </w:instrText>
        </w:r>
        <w:r>
          <w:rPr>
            <w:noProof/>
            <w:webHidden/>
          </w:rPr>
        </w:r>
        <w:r>
          <w:rPr>
            <w:noProof/>
            <w:webHidden/>
          </w:rPr>
          <w:fldChar w:fldCharType="separate"/>
        </w:r>
        <w:r>
          <w:rPr>
            <w:noProof/>
            <w:webHidden/>
          </w:rPr>
          <w:t>28</w:t>
        </w:r>
        <w:r>
          <w:rPr>
            <w:noProof/>
            <w:webHidden/>
          </w:rPr>
          <w:fldChar w:fldCharType="end"/>
        </w:r>
      </w:hyperlink>
    </w:p>
    <w:p w14:paraId="755A58CF" w14:textId="348840B1"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9" w:history="1">
        <w:r w:rsidRPr="006A7C6F">
          <w:rPr>
            <w:rStyle w:val="Hyperlink"/>
            <w:noProof/>
          </w:rPr>
          <w:t>5.32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Taxes and duties</w:t>
        </w:r>
        <w:r>
          <w:rPr>
            <w:noProof/>
            <w:webHidden/>
          </w:rPr>
          <w:tab/>
        </w:r>
        <w:r>
          <w:rPr>
            <w:noProof/>
            <w:webHidden/>
          </w:rPr>
          <w:fldChar w:fldCharType="begin"/>
        </w:r>
        <w:r>
          <w:rPr>
            <w:noProof/>
            <w:webHidden/>
          </w:rPr>
          <w:instrText xml:space="preserve"> PAGEREF _Toc192605739 \h </w:instrText>
        </w:r>
        <w:r>
          <w:rPr>
            <w:noProof/>
            <w:webHidden/>
          </w:rPr>
        </w:r>
        <w:r>
          <w:rPr>
            <w:noProof/>
            <w:webHidden/>
          </w:rPr>
          <w:fldChar w:fldCharType="separate"/>
        </w:r>
        <w:r>
          <w:rPr>
            <w:noProof/>
            <w:webHidden/>
          </w:rPr>
          <w:t>28</w:t>
        </w:r>
        <w:r>
          <w:rPr>
            <w:noProof/>
            <w:webHidden/>
          </w:rPr>
          <w:fldChar w:fldCharType="end"/>
        </w:r>
      </w:hyperlink>
    </w:p>
    <w:p w14:paraId="260DF1F0" w14:textId="7EBF22F3"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40" w:history="1">
        <w:r w:rsidRPr="006A7C6F">
          <w:rPr>
            <w:rStyle w:val="Hyperlink"/>
            <w:noProof/>
          </w:rPr>
          <w:t>5.33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National Industrial Participation (NIPP) Programme</w:t>
        </w:r>
        <w:r>
          <w:rPr>
            <w:noProof/>
            <w:webHidden/>
          </w:rPr>
          <w:tab/>
        </w:r>
        <w:r>
          <w:rPr>
            <w:noProof/>
            <w:webHidden/>
          </w:rPr>
          <w:fldChar w:fldCharType="begin"/>
        </w:r>
        <w:r>
          <w:rPr>
            <w:noProof/>
            <w:webHidden/>
          </w:rPr>
          <w:instrText xml:space="preserve"> PAGEREF _Toc192605740 \h </w:instrText>
        </w:r>
        <w:r>
          <w:rPr>
            <w:noProof/>
            <w:webHidden/>
          </w:rPr>
        </w:r>
        <w:r>
          <w:rPr>
            <w:noProof/>
            <w:webHidden/>
          </w:rPr>
          <w:fldChar w:fldCharType="separate"/>
        </w:r>
        <w:r>
          <w:rPr>
            <w:noProof/>
            <w:webHidden/>
          </w:rPr>
          <w:t>28</w:t>
        </w:r>
        <w:r>
          <w:rPr>
            <w:noProof/>
            <w:webHidden/>
          </w:rPr>
          <w:fldChar w:fldCharType="end"/>
        </w:r>
      </w:hyperlink>
    </w:p>
    <w:p w14:paraId="00075E08" w14:textId="252DE077"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41" w:history="1">
        <w:r w:rsidRPr="006A7C6F">
          <w:rPr>
            <w:rStyle w:val="Hyperlink"/>
            <w:noProof/>
          </w:rPr>
          <w:t>5.34</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Prohibition of restrictive practices</w:t>
        </w:r>
        <w:r>
          <w:rPr>
            <w:noProof/>
            <w:webHidden/>
          </w:rPr>
          <w:tab/>
        </w:r>
        <w:r>
          <w:rPr>
            <w:noProof/>
            <w:webHidden/>
          </w:rPr>
          <w:fldChar w:fldCharType="begin"/>
        </w:r>
        <w:r>
          <w:rPr>
            <w:noProof/>
            <w:webHidden/>
          </w:rPr>
          <w:instrText xml:space="preserve"> PAGEREF _Toc192605741 \h </w:instrText>
        </w:r>
        <w:r>
          <w:rPr>
            <w:noProof/>
            <w:webHidden/>
          </w:rPr>
        </w:r>
        <w:r>
          <w:rPr>
            <w:noProof/>
            <w:webHidden/>
          </w:rPr>
          <w:fldChar w:fldCharType="separate"/>
        </w:r>
        <w:r>
          <w:rPr>
            <w:noProof/>
            <w:webHidden/>
          </w:rPr>
          <w:t>28</w:t>
        </w:r>
        <w:r>
          <w:rPr>
            <w:noProof/>
            <w:webHidden/>
          </w:rPr>
          <w:fldChar w:fldCharType="end"/>
        </w:r>
      </w:hyperlink>
    </w:p>
    <w:p w14:paraId="35AF0437" w14:textId="3739CF06" w:rsidR="00D27468" w:rsidRDefault="00D27468">
      <w:pPr>
        <w:pStyle w:val="TOC1"/>
        <w:rPr>
          <w:rFonts w:asciiTheme="minorHAnsi" w:eastAsiaTheme="minorEastAsia" w:hAnsiTheme="minorHAnsi" w:cstheme="minorBidi"/>
          <w:b w:val="0"/>
          <w:noProof/>
          <w:kern w:val="2"/>
          <w:sz w:val="24"/>
          <w:szCs w:val="24"/>
          <w:lang w:eastAsia="en-ZA"/>
          <w14:ligatures w14:val="standardContextual"/>
        </w:rPr>
      </w:pPr>
      <w:hyperlink w:anchor="_Toc192605742" w:history="1">
        <w:r w:rsidRPr="006A7C6F">
          <w:rPr>
            <w:rStyle w:val="Hyperlink"/>
            <w:noProof/>
            <w14:scene3d>
              <w14:camera w14:prst="orthographicFront"/>
              <w14:lightRig w14:rig="threePt" w14:dir="t">
                <w14:rot w14:lat="0" w14:lon="0" w14:rev="0"/>
              </w14:lightRig>
            </w14:scene3d>
          </w:rPr>
          <w:t>Annex A:</w:t>
        </w:r>
        <w:r w:rsidRPr="006A7C6F">
          <w:rPr>
            <w:rStyle w:val="Hyperlink"/>
            <w:noProof/>
          </w:rPr>
          <w:t xml:space="preserve"> Abbreviations, Terms and Definitions</w:t>
        </w:r>
        <w:r>
          <w:rPr>
            <w:noProof/>
            <w:webHidden/>
          </w:rPr>
          <w:tab/>
        </w:r>
        <w:r>
          <w:rPr>
            <w:noProof/>
            <w:webHidden/>
          </w:rPr>
          <w:fldChar w:fldCharType="begin"/>
        </w:r>
        <w:r>
          <w:rPr>
            <w:noProof/>
            <w:webHidden/>
          </w:rPr>
          <w:instrText xml:space="preserve"> PAGEREF _Toc192605742 \h </w:instrText>
        </w:r>
        <w:r>
          <w:rPr>
            <w:noProof/>
            <w:webHidden/>
          </w:rPr>
        </w:r>
        <w:r>
          <w:rPr>
            <w:noProof/>
            <w:webHidden/>
          </w:rPr>
          <w:fldChar w:fldCharType="separate"/>
        </w:r>
        <w:r>
          <w:rPr>
            <w:noProof/>
            <w:webHidden/>
          </w:rPr>
          <w:t>30</w:t>
        </w:r>
        <w:r>
          <w:rPr>
            <w:noProof/>
            <w:webHidden/>
          </w:rPr>
          <w:fldChar w:fldCharType="end"/>
        </w:r>
      </w:hyperlink>
    </w:p>
    <w:p w14:paraId="16418B60" w14:textId="3D47BEE6"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43" w:history="1">
        <w:r w:rsidRPr="006A7C6F">
          <w:rPr>
            <w:rStyle w:val="Hyperlink"/>
            <w:noProof/>
          </w:rPr>
          <w:t>A.1 Abbreviations and Acronyms</w:t>
        </w:r>
        <w:r>
          <w:rPr>
            <w:noProof/>
            <w:webHidden/>
          </w:rPr>
          <w:tab/>
        </w:r>
        <w:r>
          <w:rPr>
            <w:noProof/>
            <w:webHidden/>
          </w:rPr>
          <w:fldChar w:fldCharType="begin"/>
        </w:r>
        <w:r>
          <w:rPr>
            <w:noProof/>
            <w:webHidden/>
          </w:rPr>
          <w:instrText xml:space="preserve"> PAGEREF _Toc192605743 \h </w:instrText>
        </w:r>
        <w:r>
          <w:rPr>
            <w:noProof/>
            <w:webHidden/>
          </w:rPr>
        </w:r>
        <w:r>
          <w:rPr>
            <w:noProof/>
            <w:webHidden/>
          </w:rPr>
          <w:fldChar w:fldCharType="separate"/>
        </w:r>
        <w:r>
          <w:rPr>
            <w:noProof/>
            <w:webHidden/>
          </w:rPr>
          <w:t>30</w:t>
        </w:r>
        <w:r>
          <w:rPr>
            <w:noProof/>
            <w:webHidden/>
          </w:rPr>
          <w:fldChar w:fldCharType="end"/>
        </w:r>
      </w:hyperlink>
    </w:p>
    <w:p w14:paraId="6B8C975F" w14:textId="03AC71AF"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44" w:history="1">
        <w:r w:rsidRPr="006A7C6F">
          <w:rPr>
            <w:rStyle w:val="Hyperlink"/>
            <w:noProof/>
          </w:rPr>
          <w:t>A.2 Terms and Definitions</w:t>
        </w:r>
        <w:r>
          <w:rPr>
            <w:noProof/>
            <w:webHidden/>
          </w:rPr>
          <w:tab/>
        </w:r>
        <w:r>
          <w:rPr>
            <w:noProof/>
            <w:webHidden/>
          </w:rPr>
          <w:fldChar w:fldCharType="begin"/>
        </w:r>
        <w:r>
          <w:rPr>
            <w:noProof/>
            <w:webHidden/>
          </w:rPr>
          <w:instrText xml:space="preserve"> PAGEREF _Toc192605744 \h </w:instrText>
        </w:r>
        <w:r>
          <w:rPr>
            <w:noProof/>
            <w:webHidden/>
          </w:rPr>
        </w:r>
        <w:r>
          <w:rPr>
            <w:noProof/>
            <w:webHidden/>
          </w:rPr>
          <w:fldChar w:fldCharType="separate"/>
        </w:r>
        <w:r>
          <w:rPr>
            <w:noProof/>
            <w:webHidden/>
          </w:rPr>
          <w:t>31</w:t>
        </w:r>
        <w:r>
          <w:rPr>
            <w:noProof/>
            <w:webHidden/>
          </w:rPr>
          <w:fldChar w:fldCharType="end"/>
        </w:r>
      </w:hyperlink>
    </w:p>
    <w:p w14:paraId="3D03FC98" w14:textId="77777777" w:rsidR="00A44D99" w:rsidRDefault="00A44D99" w:rsidP="00A44D99">
      <w:r>
        <w:rPr>
          <w:rFonts w:asciiTheme="minorHAnsi" w:hAnsiTheme="minorHAnsi"/>
          <w:b/>
          <w:bCs/>
          <w:caps/>
          <w:sz w:val="20"/>
        </w:rPr>
        <w:fldChar w:fldCharType="end"/>
      </w:r>
    </w:p>
    <w:p w14:paraId="5CFE2437" w14:textId="77777777" w:rsidR="00E14656" w:rsidRPr="00E14656" w:rsidRDefault="00223B97" w:rsidP="00E14656">
      <w:pPr>
        <w:rPr>
          <w:rFonts w:asciiTheme="majorHAnsi" w:eastAsiaTheme="majorEastAsia" w:hAnsiTheme="majorHAnsi"/>
          <w:b/>
          <w:color w:val="0E1B8D"/>
        </w:rPr>
      </w:pPr>
      <w:r>
        <w:br w:type="page"/>
      </w:r>
      <w:bookmarkStart w:id="1" w:name="_Toc498843305"/>
      <w:bookmarkStart w:id="2" w:name="_Toc505652256"/>
      <w:bookmarkStart w:id="3" w:name="_Toc394775450"/>
      <w:bookmarkStart w:id="4" w:name="_Toc394778357"/>
      <w:bookmarkStart w:id="5" w:name="_Toc488498837"/>
      <w:bookmarkStart w:id="6" w:name="_Toc498843318"/>
      <w:bookmarkStart w:id="7" w:name="_Toc505652265"/>
    </w:p>
    <w:p w14:paraId="1CC03962" w14:textId="77777777" w:rsidR="00E14656" w:rsidRDefault="00E14656" w:rsidP="00E14656">
      <w:pPr>
        <w:pStyle w:val="Heading1"/>
      </w:pPr>
      <w:bookmarkStart w:id="8" w:name="_Toc192605668"/>
      <w:r w:rsidRPr="0056332A">
        <w:lastRenderedPageBreak/>
        <w:t>Invitation to Bid</w:t>
      </w:r>
      <w:r w:rsidR="00187131">
        <w:t xml:space="preserve"> (SBD 1)</w:t>
      </w:r>
      <w:bookmarkEnd w:id="8"/>
    </w:p>
    <w:p w14:paraId="1566318E" w14:textId="77777777" w:rsidR="005048EE" w:rsidRDefault="005048EE" w:rsidP="005048EE">
      <w:pPr>
        <w:rPr>
          <w:lang w:val="en-GB"/>
        </w:rPr>
      </w:pPr>
      <w:r>
        <w:rPr>
          <w:lang w:val="en-GB"/>
        </w:rPr>
        <w:t xml:space="preserve">You are hereby invited to bid </w:t>
      </w:r>
      <w:r w:rsidR="00AA33FF">
        <w:rPr>
          <w:lang w:val="en-GB"/>
        </w:rPr>
        <w:t>on the following SITA Requirements:</w:t>
      </w:r>
    </w:p>
    <w:p w14:paraId="0C87DCF8" w14:textId="33A19150" w:rsidR="00AA33FF" w:rsidRDefault="00615065" w:rsidP="005048EE">
      <w:pPr>
        <w:rPr>
          <w:lang w:val="en-GB"/>
        </w:rPr>
      </w:pPr>
      <w:r>
        <w:rPr>
          <w:lang w:val="en-GB"/>
        </w:rPr>
        <w:t>RFB</w:t>
      </w:r>
      <w:r w:rsidR="00AA33FF">
        <w:rPr>
          <w:lang w:val="en-GB"/>
        </w:rPr>
        <w:t xml:space="preserve"> number:</w:t>
      </w:r>
      <w:r w:rsidR="00AA33FF">
        <w:rPr>
          <w:lang w:val="en-GB"/>
        </w:rPr>
        <w:tab/>
        <w:t xml:space="preserve"> </w:t>
      </w:r>
      <w:r w:rsidR="00055933" w:rsidRPr="00055933">
        <w:rPr>
          <w:color w:val="FF0000"/>
          <w:lang w:val="en-GB"/>
        </w:rPr>
        <w:t>RFB 31</w:t>
      </w:r>
      <w:r w:rsidR="0073466B">
        <w:rPr>
          <w:color w:val="FF0000"/>
          <w:lang w:val="en-GB"/>
        </w:rPr>
        <w:t>76</w:t>
      </w:r>
      <w:r w:rsidR="00055933" w:rsidRPr="00055933">
        <w:rPr>
          <w:color w:val="FF0000"/>
          <w:lang w:val="en-GB"/>
        </w:rPr>
        <w:t>-2025</w:t>
      </w:r>
    </w:p>
    <w:p w14:paraId="5334DB67" w14:textId="0C125941" w:rsidR="00AA33FF" w:rsidRDefault="00AA33FF" w:rsidP="005048EE">
      <w:pPr>
        <w:rPr>
          <w:lang w:val="en-GB"/>
        </w:rPr>
      </w:pPr>
      <w:r>
        <w:rPr>
          <w:lang w:val="en-GB"/>
        </w:rPr>
        <w:t xml:space="preserve">Description: </w:t>
      </w:r>
      <w:r w:rsidR="00B46544" w:rsidRPr="00B46544">
        <w:rPr>
          <w:rFonts w:asciiTheme="majorHAnsi" w:hAnsiTheme="majorHAnsi"/>
          <w:b/>
          <w:color w:val="0E1B8D"/>
        </w:rPr>
        <w:t>WO70143-RFB 3176 2025 REQUEST FOR BID FOR THE PROCUREMENT OF AN AUDIT MANAGEMENT SYSTEM FOR KWAZULU NATAL (KZN) PROVINCIAL TREASURY FOR A PERIOD OF THREE YEARS.</w:t>
      </w:r>
    </w:p>
    <w:p w14:paraId="2DD1D8EF" w14:textId="19558956" w:rsidR="00AA33FF" w:rsidRDefault="00AA33FF" w:rsidP="005048EE">
      <w:pPr>
        <w:rPr>
          <w:lang w:val="en-GB"/>
        </w:rPr>
      </w:pPr>
      <w:r>
        <w:rPr>
          <w:lang w:val="en-GB"/>
        </w:rPr>
        <w:t xml:space="preserve">Closing date and time of </w:t>
      </w:r>
      <w:r w:rsidR="00615065">
        <w:rPr>
          <w:lang w:val="en-GB"/>
        </w:rPr>
        <w:t>RFB</w:t>
      </w:r>
      <w:r>
        <w:rPr>
          <w:lang w:val="en-GB"/>
        </w:rPr>
        <w:t xml:space="preserve">: </w:t>
      </w:r>
      <w:r w:rsidR="00B46544">
        <w:rPr>
          <w:color w:val="FF0000"/>
          <w:lang w:val="en-GB"/>
        </w:rPr>
        <w:t>9 December</w:t>
      </w:r>
      <w:r w:rsidR="00380BD8">
        <w:rPr>
          <w:color w:val="FF0000"/>
          <w:lang w:val="en-GB"/>
        </w:rPr>
        <w:t xml:space="preserve"> 2025</w:t>
      </w:r>
      <w:r w:rsidR="00674BF7">
        <w:rPr>
          <w:color w:val="FF0000"/>
          <w:lang w:val="en-GB"/>
        </w:rPr>
        <w:t xml:space="preserve"> @11:00am South African Telkom Time</w:t>
      </w:r>
    </w:p>
    <w:p w14:paraId="667C0C7C" w14:textId="77777777" w:rsidR="00AA33FF" w:rsidRDefault="00AA33FF" w:rsidP="005048EE">
      <w:pPr>
        <w:rPr>
          <w:lang w:val="en-GB"/>
        </w:rPr>
      </w:pPr>
      <w:r>
        <w:rPr>
          <w:lang w:val="en-GB"/>
        </w:rPr>
        <w:t>Bidding procedure Enquiries may be directed to:</w:t>
      </w:r>
    </w:p>
    <w:p w14:paraId="3FF7CBB6" w14:textId="63E1D1DC" w:rsidR="00AA33FF" w:rsidRPr="00AA33FF" w:rsidRDefault="00B46544" w:rsidP="005048EE">
      <w:pPr>
        <w:rPr>
          <w:color w:val="FF0000"/>
          <w:lang w:val="en-GB"/>
        </w:rPr>
      </w:pPr>
      <w:r w:rsidRPr="00B46544">
        <w:rPr>
          <w:lang w:val="en-GB"/>
        </w:rPr>
        <w:t>Mongezi Masinga</w:t>
      </w:r>
      <w:r w:rsidR="00AA33FF" w:rsidRPr="00B46544">
        <w:rPr>
          <w:lang w:val="en-GB"/>
        </w:rPr>
        <w:t xml:space="preserve">, and </w:t>
      </w:r>
      <w:hyperlink r:id="rId16" w:history="1">
        <w:r w:rsidRPr="00E84D59">
          <w:rPr>
            <w:rStyle w:val="Hyperlink"/>
            <w:lang w:val="en-GB"/>
          </w:rPr>
          <w:t>mongezi.masinga@sita.co.za</w:t>
        </w:r>
      </w:hyperlink>
      <w:r w:rsidR="00055933">
        <w:rPr>
          <w:color w:val="FF0000"/>
          <w:lang w:val="en-GB"/>
        </w:rPr>
        <w:t xml:space="preserve"> </w:t>
      </w:r>
    </w:p>
    <w:p w14:paraId="204ED6B7" w14:textId="77777777" w:rsidR="00AA33FF" w:rsidRDefault="00AA33FF" w:rsidP="005048EE">
      <w:pPr>
        <w:rPr>
          <w:lang w:val="en-GB"/>
        </w:rPr>
      </w:pPr>
      <w:r>
        <w:rPr>
          <w:lang w:val="en-GB"/>
        </w:rPr>
        <w:t>Technical enquiries may be directed to:</w:t>
      </w:r>
    </w:p>
    <w:p w14:paraId="456D8523" w14:textId="77777777" w:rsidR="00B46544" w:rsidRPr="00AA33FF" w:rsidRDefault="00B46544" w:rsidP="00B46544">
      <w:pPr>
        <w:rPr>
          <w:color w:val="FF0000"/>
          <w:lang w:val="en-GB"/>
        </w:rPr>
      </w:pPr>
      <w:bookmarkStart w:id="9" w:name="_Toc107394435"/>
      <w:r w:rsidRPr="00B46544">
        <w:rPr>
          <w:lang w:val="en-GB"/>
        </w:rPr>
        <w:t xml:space="preserve">Mongezi Masinga, and </w:t>
      </w:r>
      <w:hyperlink r:id="rId17" w:history="1">
        <w:r w:rsidRPr="00E84D59">
          <w:rPr>
            <w:rStyle w:val="Hyperlink"/>
            <w:lang w:val="en-GB"/>
          </w:rPr>
          <w:t>mongezi.masinga@sita.co.za</w:t>
        </w:r>
      </w:hyperlink>
      <w:r>
        <w:rPr>
          <w:color w:val="FF0000"/>
          <w:lang w:val="en-GB"/>
        </w:rPr>
        <w:t xml:space="preserve"> </w:t>
      </w:r>
    </w:p>
    <w:p w14:paraId="2DE5FC44" w14:textId="77777777" w:rsidR="00AA33FF" w:rsidRDefault="00CA6749" w:rsidP="00CA6749">
      <w:pPr>
        <w:pStyle w:val="Caption"/>
        <w:rPr>
          <w:b w:val="0"/>
          <w:bCs/>
        </w:rPr>
      </w:pPr>
      <w:r>
        <w:t xml:space="preserve">Table </w:t>
      </w:r>
      <w:r>
        <w:fldChar w:fldCharType="begin"/>
      </w:r>
      <w:r>
        <w:instrText xml:space="preserve"> SEQ Table \* ARABIC </w:instrText>
      </w:r>
      <w:r>
        <w:fldChar w:fldCharType="separate"/>
      </w:r>
      <w:r w:rsidR="007D5B57">
        <w:rPr>
          <w:noProof/>
        </w:rPr>
        <w:t>1</w:t>
      </w:r>
      <w:r>
        <w:fldChar w:fldCharType="end"/>
      </w:r>
      <w:r>
        <w:t>: Supplier Information</w:t>
      </w:r>
      <w:bookmarkEnd w:id="9"/>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6419"/>
      </w:tblGrid>
      <w:tr w:rsidR="006B23DE" w14:paraId="170F2D0E" w14:textId="77777777" w:rsidTr="00F91DE2">
        <w:tc>
          <w:tcPr>
            <w:tcW w:w="3209" w:type="dxa"/>
          </w:tcPr>
          <w:p w14:paraId="6B0B8814" w14:textId="77777777" w:rsidR="006B23DE" w:rsidRDefault="006B23DE" w:rsidP="005048EE">
            <w:pPr>
              <w:rPr>
                <w:lang w:val="en-GB"/>
              </w:rPr>
            </w:pPr>
            <w:r>
              <w:rPr>
                <w:lang w:val="en-GB"/>
              </w:rPr>
              <w:t>Name of Bidder</w:t>
            </w:r>
          </w:p>
          <w:p w14:paraId="34705D21" w14:textId="77777777" w:rsidR="006B23DE" w:rsidRDefault="006B23DE" w:rsidP="005048EE">
            <w:pPr>
              <w:rPr>
                <w:lang w:val="en-GB"/>
              </w:rPr>
            </w:pPr>
          </w:p>
        </w:tc>
        <w:tc>
          <w:tcPr>
            <w:tcW w:w="6419" w:type="dxa"/>
          </w:tcPr>
          <w:p w14:paraId="55B18A30" w14:textId="77777777" w:rsidR="006B23DE" w:rsidRDefault="006B23DE" w:rsidP="005048EE">
            <w:pPr>
              <w:rPr>
                <w:lang w:val="en-GB"/>
              </w:rPr>
            </w:pPr>
          </w:p>
        </w:tc>
      </w:tr>
      <w:tr w:rsidR="006B23DE" w14:paraId="6F6D508E" w14:textId="77777777" w:rsidTr="00F91DE2">
        <w:tc>
          <w:tcPr>
            <w:tcW w:w="3209" w:type="dxa"/>
          </w:tcPr>
          <w:p w14:paraId="3C402EDA" w14:textId="77777777" w:rsidR="006B23DE" w:rsidRDefault="006B23DE" w:rsidP="005048EE">
            <w:pPr>
              <w:rPr>
                <w:lang w:val="en-GB"/>
              </w:rPr>
            </w:pPr>
            <w:r>
              <w:rPr>
                <w:lang w:val="en-GB"/>
              </w:rPr>
              <w:t>Postal Address</w:t>
            </w:r>
          </w:p>
          <w:p w14:paraId="055246F4" w14:textId="77777777" w:rsidR="006B23DE" w:rsidRDefault="006B23DE" w:rsidP="005048EE">
            <w:pPr>
              <w:rPr>
                <w:lang w:val="en-GB"/>
              </w:rPr>
            </w:pPr>
          </w:p>
        </w:tc>
        <w:tc>
          <w:tcPr>
            <w:tcW w:w="6419" w:type="dxa"/>
          </w:tcPr>
          <w:p w14:paraId="4078A561" w14:textId="77777777" w:rsidR="006B23DE" w:rsidRDefault="006B23DE" w:rsidP="005048EE">
            <w:pPr>
              <w:rPr>
                <w:lang w:val="en-GB"/>
              </w:rPr>
            </w:pPr>
          </w:p>
        </w:tc>
      </w:tr>
      <w:tr w:rsidR="006B23DE" w14:paraId="38A8DE93" w14:textId="77777777" w:rsidTr="00F91DE2">
        <w:tc>
          <w:tcPr>
            <w:tcW w:w="3209" w:type="dxa"/>
          </w:tcPr>
          <w:p w14:paraId="4FB83B04" w14:textId="77777777" w:rsidR="006B23DE" w:rsidRDefault="006B23DE" w:rsidP="005048EE">
            <w:pPr>
              <w:rPr>
                <w:lang w:val="en-GB"/>
              </w:rPr>
            </w:pPr>
            <w:r>
              <w:rPr>
                <w:lang w:val="en-GB"/>
              </w:rPr>
              <w:t>Street Address</w:t>
            </w:r>
          </w:p>
          <w:p w14:paraId="69BCE3CA" w14:textId="77777777" w:rsidR="006B23DE" w:rsidRDefault="006B23DE" w:rsidP="005048EE">
            <w:pPr>
              <w:rPr>
                <w:lang w:val="en-GB"/>
              </w:rPr>
            </w:pPr>
          </w:p>
        </w:tc>
        <w:tc>
          <w:tcPr>
            <w:tcW w:w="6419" w:type="dxa"/>
          </w:tcPr>
          <w:p w14:paraId="0E7BA656" w14:textId="77777777" w:rsidR="006B23DE" w:rsidRDefault="006B23DE" w:rsidP="005048EE">
            <w:pPr>
              <w:rPr>
                <w:lang w:val="en-GB"/>
              </w:rPr>
            </w:pPr>
          </w:p>
        </w:tc>
      </w:tr>
      <w:tr w:rsidR="006B23DE" w14:paraId="69B814CE" w14:textId="77777777" w:rsidTr="00F91DE2">
        <w:tc>
          <w:tcPr>
            <w:tcW w:w="3209" w:type="dxa"/>
          </w:tcPr>
          <w:p w14:paraId="416F831F" w14:textId="77777777" w:rsidR="006B23DE" w:rsidRDefault="006B23DE" w:rsidP="005048EE">
            <w:pPr>
              <w:rPr>
                <w:lang w:val="en-GB"/>
              </w:rPr>
            </w:pPr>
            <w:r>
              <w:rPr>
                <w:lang w:val="en-GB"/>
              </w:rPr>
              <w:t>Telephone number</w:t>
            </w:r>
          </w:p>
          <w:p w14:paraId="6E060E4E" w14:textId="77777777" w:rsidR="006B23DE" w:rsidRDefault="006B23DE" w:rsidP="005048EE">
            <w:pPr>
              <w:rPr>
                <w:lang w:val="en-GB"/>
              </w:rPr>
            </w:pPr>
          </w:p>
        </w:tc>
        <w:tc>
          <w:tcPr>
            <w:tcW w:w="6419" w:type="dxa"/>
          </w:tcPr>
          <w:p w14:paraId="795FC290" w14:textId="77777777" w:rsidR="006B23DE" w:rsidRDefault="006B23DE" w:rsidP="005048EE">
            <w:pPr>
              <w:rPr>
                <w:lang w:val="en-GB"/>
              </w:rPr>
            </w:pPr>
          </w:p>
        </w:tc>
      </w:tr>
      <w:tr w:rsidR="006B23DE" w14:paraId="20023FAA" w14:textId="77777777" w:rsidTr="00F91DE2">
        <w:tc>
          <w:tcPr>
            <w:tcW w:w="3209" w:type="dxa"/>
          </w:tcPr>
          <w:p w14:paraId="560324D6" w14:textId="77777777" w:rsidR="006B23DE" w:rsidRDefault="006B23DE" w:rsidP="005048EE">
            <w:pPr>
              <w:rPr>
                <w:lang w:val="en-GB"/>
              </w:rPr>
            </w:pPr>
            <w:r>
              <w:rPr>
                <w:lang w:val="en-GB"/>
              </w:rPr>
              <w:t>Mobile number</w:t>
            </w:r>
          </w:p>
          <w:p w14:paraId="51A90533" w14:textId="77777777" w:rsidR="006B23DE" w:rsidRDefault="006B23DE" w:rsidP="005048EE">
            <w:pPr>
              <w:rPr>
                <w:lang w:val="en-GB"/>
              </w:rPr>
            </w:pPr>
          </w:p>
        </w:tc>
        <w:tc>
          <w:tcPr>
            <w:tcW w:w="6419" w:type="dxa"/>
          </w:tcPr>
          <w:p w14:paraId="5C395F1A" w14:textId="77777777" w:rsidR="006B23DE" w:rsidRDefault="006B23DE" w:rsidP="005048EE">
            <w:pPr>
              <w:rPr>
                <w:lang w:val="en-GB"/>
              </w:rPr>
            </w:pPr>
          </w:p>
        </w:tc>
      </w:tr>
      <w:tr w:rsidR="006B23DE" w14:paraId="087A5976" w14:textId="77777777" w:rsidTr="00F91DE2">
        <w:tc>
          <w:tcPr>
            <w:tcW w:w="3209" w:type="dxa"/>
          </w:tcPr>
          <w:p w14:paraId="115120B9" w14:textId="77777777" w:rsidR="006B23DE" w:rsidRDefault="006B23DE" w:rsidP="005048EE">
            <w:pPr>
              <w:rPr>
                <w:lang w:val="en-GB"/>
              </w:rPr>
            </w:pPr>
            <w:r>
              <w:rPr>
                <w:lang w:val="en-GB"/>
              </w:rPr>
              <w:t>e-mail address</w:t>
            </w:r>
          </w:p>
          <w:p w14:paraId="70610304" w14:textId="77777777" w:rsidR="006B23DE" w:rsidRDefault="006B23DE" w:rsidP="005048EE">
            <w:pPr>
              <w:rPr>
                <w:lang w:val="en-GB"/>
              </w:rPr>
            </w:pPr>
          </w:p>
        </w:tc>
        <w:tc>
          <w:tcPr>
            <w:tcW w:w="6419" w:type="dxa"/>
          </w:tcPr>
          <w:p w14:paraId="54BD97EE" w14:textId="77777777" w:rsidR="006B23DE" w:rsidRDefault="006B23DE" w:rsidP="005048EE">
            <w:pPr>
              <w:rPr>
                <w:lang w:val="en-GB"/>
              </w:rPr>
            </w:pPr>
          </w:p>
        </w:tc>
      </w:tr>
      <w:tr w:rsidR="006B23DE" w14:paraId="58D05896" w14:textId="77777777" w:rsidTr="00F91DE2">
        <w:tc>
          <w:tcPr>
            <w:tcW w:w="3209" w:type="dxa"/>
          </w:tcPr>
          <w:p w14:paraId="58C6A8BB" w14:textId="77777777" w:rsidR="006B23DE" w:rsidRDefault="006B23DE" w:rsidP="005048EE">
            <w:pPr>
              <w:rPr>
                <w:lang w:val="en-GB"/>
              </w:rPr>
            </w:pPr>
            <w:r>
              <w:rPr>
                <w:lang w:val="en-GB"/>
              </w:rPr>
              <w:t>VAT Registration number</w:t>
            </w:r>
          </w:p>
          <w:p w14:paraId="5843F5DC" w14:textId="77777777" w:rsidR="006B23DE" w:rsidRDefault="006B23DE" w:rsidP="005048EE">
            <w:pPr>
              <w:rPr>
                <w:lang w:val="en-GB"/>
              </w:rPr>
            </w:pPr>
          </w:p>
        </w:tc>
        <w:tc>
          <w:tcPr>
            <w:tcW w:w="6419" w:type="dxa"/>
          </w:tcPr>
          <w:p w14:paraId="423BD04A" w14:textId="77777777" w:rsidR="006B23DE" w:rsidRDefault="006B23DE" w:rsidP="005048EE">
            <w:pPr>
              <w:rPr>
                <w:lang w:val="en-GB"/>
              </w:rPr>
            </w:pPr>
          </w:p>
          <w:p w14:paraId="0BB278C8" w14:textId="77777777" w:rsidR="006B23DE" w:rsidRDefault="006B23DE" w:rsidP="005048EE">
            <w:pPr>
              <w:rPr>
                <w:lang w:val="en-GB"/>
              </w:rPr>
            </w:pPr>
          </w:p>
        </w:tc>
      </w:tr>
    </w:tbl>
    <w:p w14:paraId="4BE35AB8" w14:textId="77777777" w:rsidR="006B23DE" w:rsidRDefault="006B23DE" w:rsidP="006B23DE">
      <w:pPr>
        <w:pStyle w:val="Caption"/>
      </w:pPr>
    </w:p>
    <w:p w14:paraId="6C1C11B8" w14:textId="77777777" w:rsidR="006B23DE" w:rsidRDefault="006B23DE" w:rsidP="006B23DE">
      <w:pPr>
        <w:pStyle w:val="Caption"/>
      </w:pPr>
      <w:bookmarkStart w:id="10" w:name="_Toc107394436"/>
      <w:r>
        <w:t xml:space="preserve">Table </w:t>
      </w:r>
      <w:r>
        <w:fldChar w:fldCharType="begin"/>
      </w:r>
      <w:r>
        <w:instrText xml:space="preserve"> SEQ Table \* ARABIC </w:instrText>
      </w:r>
      <w:r>
        <w:fldChar w:fldCharType="separate"/>
      </w:r>
      <w:r w:rsidR="007D5B57">
        <w:rPr>
          <w:noProof/>
        </w:rPr>
        <w:t>2</w:t>
      </w:r>
      <w:r>
        <w:fldChar w:fldCharType="end"/>
      </w:r>
      <w:r>
        <w:t>: Supplier Compliance Status</w:t>
      </w:r>
      <w:bookmarkEnd w:id="10"/>
    </w:p>
    <w:tbl>
      <w:tblPr>
        <w:tblW w:w="12144" w:type="dxa"/>
        <w:tblLook w:val="04A0" w:firstRow="1" w:lastRow="0" w:firstColumn="1" w:lastColumn="0" w:noHBand="0" w:noVBand="1"/>
      </w:tblPr>
      <w:tblGrid>
        <w:gridCol w:w="9865"/>
        <w:gridCol w:w="222"/>
        <w:gridCol w:w="222"/>
        <w:gridCol w:w="222"/>
        <w:gridCol w:w="174"/>
        <w:gridCol w:w="331"/>
        <w:gridCol w:w="1108"/>
      </w:tblGrid>
      <w:tr w:rsidR="006B23DE" w:rsidRPr="0056332A" w14:paraId="4EC2BC2E" w14:textId="77777777" w:rsidTr="00486053">
        <w:trPr>
          <w:trHeight w:val="57"/>
        </w:trPr>
        <w:tc>
          <w:tcPr>
            <w:tcW w:w="9865" w:type="dxa"/>
          </w:tcPr>
          <w:tbl>
            <w:tblPr>
              <w:tblStyle w:val="TableGrid"/>
              <w:tblW w:w="9639"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2127"/>
              <w:gridCol w:w="1559"/>
              <w:gridCol w:w="709"/>
              <w:gridCol w:w="2693"/>
              <w:gridCol w:w="2551"/>
            </w:tblGrid>
            <w:tr w:rsidR="004C5620" w14:paraId="6C56BFC0" w14:textId="77777777" w:rsidTr="00F91DE2">
              <w:tc>
                <w:tcPr>
                  <w:tcW w:w="2127" w:type="dxa"/>
                </w:tcPr>
                <w:p w14:paraId="0BE0A79F"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Tax Compliance system PIN</w:t>
                  </w:r>
                </w:p>
                <w:p w14:paraId="448B4844" w14:textId="77777777" w:rsidR="00381611" w:rsidRPr="001E3F54" w:rsidRDefault="00381611"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tc>
              <w:tc>
                <w:tcPr>
                  <w:tcW w:w="1559" w:type="dxa"/>
                </w:tcPr>
                <w:p w14:paraId="2E6039D0"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tc>
              <w:tc>
                <w:tcPr>
                  <w:tcW w:w="709" w:type="dxa"/>
                </w:tcPr>
                <w:p w14:paraId="3C96A3A0"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p>
                <w:p w14:paraId="7A0FFA67"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r w:rsidRPr="001E3F54">
                    <w:rPr>
                      <w:rFonts w:asciiTheme="minorHAnsi" w:hAnsiTheme="minorHAnsi" w:cs="Arial"/>
                      <w:b/>
                      <w:bCs/>
                      <w:u w:val="single"/>
                    </w:rPr>
                    <w:t>OR</w:t>
                  </w:r>
                </w:p>
              </w:tc>
              <w:tc>
                <w:tcPr>
                  <w:tcW w:w="2693" w:type="dxa"/>
                </w:tcPr>
                <w:p w14:paraId="520633FC"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53051A0C"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Central Supplier Database number</w:t>
                  </w:r>
                </w:p>
                <w:p w14:paraId="05C50D7D"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tc>
              <w:tc>
                <w:tcPr>
                  <w:tcW w:w="2551" w:type="dxa"/>
                </w:tcPr>
                <w:p w14:paraId="73A320B1"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542A0D8D"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MAAA</w:t>
                  </w:r>
                  <w:r w:rsidR="00381611" w:rsidRPr="001E3F54">
                    <w:rPr>
                      <w:rFonts w:asciiTheme="minorHAnsi" w:hAnsiTheme="minorHAnsi" w:cs="Arial"/>
                    </w:rPr>
                    <w:t xml:space="preserve"> </w:t>
                  </w:r>
                </w:p>
              </w:tc>
            </w:tr>
            <w:tr w:rsidR="004C5620" w14:paraId="249C077B" w14:textId="77777777" w:rsidTr="00F91DE2">
              <w:tc>
                <w:tcPr>
                  <w:tcW w:w="2127" w:type="dxa"/>
                </w:tcPr>
                <w:p w14:paraId="5707074F" w14:textId="77777777" w:rsidR="006B23DE" w:rsidRPr="00D27468"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D27468">
                    <w:rPr>
                      <w:rFonts w:asciiTheme="minorHAnsi" w:hAnsiTheme="minorHAnsi" w:cs="Arial"/>
                    </w:rPr>
                    <w:t xml:space="preserve">B-BBEE Status Level </w:t>
                  </w:r>
                  <w:r w:rsidR="001C63F1" w:rsidRPr="00D27468">
                    <w:rPr>
                      <w:rFonts w:asciiTheme="minorHAnsi" w:hAnsiTheme="minorHAnsi" w:cs="Arial"/>
                    </w:rPr>
                    <w:t>V</w:t>
                  </w:r>
                  <w:r w:rsidRPr="00D27468">
                    <w:rPr>
                      <w:rFonts w:asciiTheme="minorHAnsi" w:hAnsiTheme="minorHAnsi" w:cs="Arial"/>
                    </w:rPr>
                    <w:t>erification Certificate</w:t>
                  </w:r>
                </w:p>
                <w:p w14:paraId="43B04488" w14:textId="77777777" w:rsidR="00381611" w:rsidRPr="00D27468" w:rsidRDefault="00381611"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tc>
              <w:tc>
                <w:tcPr>
                  <w:tcW w:w="1559" w:type="dxa"/>
                </w:tcPr>
                <w:p w14:paraId="5C41DF49" w14:textId="77777777" w:rsidR="00486053" w:rsidRPr="00D27468"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661FD11A" w14:textId="77777777" w:rsidR="006B23DE" w:rsidRPr="00D27468" w:rsidRDefault="00381611"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D27468">
                    <w:rPr>
                      <w:rFonts w:asciiTheme="minorHAnsi" w:hAnsiTheme="minorHAnsi" w:cs="Arial"/>
                    </w:rPr>
                    <w:t>Yes / No</w:t>
                  </w:r>
                </w:p>
              </w:tc>
              <w:tc>
                <w:tcPr>
                  <w:tcW w:w="709" w:type="dxa"/>
                </w:tcPr>
                <w:p w14:paraId="6DA5CDA0" w14:textId="77777777" w:rsidR="00486053" w:rsidRPr="00D27468" w:rsidRDefault="00486053"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p>
                <w:p w14:paraId="0CCE64A5" w14:textId="77777777" w:rsidR="006B23DE" w:rsidRPr="00D27468" w:rsidRDefault="006B23DE"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r w:rsidRPr="00D27468">
                    <w:rPr>
                      <w:rFonts w:asciiTheme="minorHAnsi" w:hAnsiTheme="minorHAnsi" w:cs="Arial"/>
                      <w:b/>
                      <w:bCs/>
                      <w:u w:val="single"/>
                    </w:rPr>
                    <w:t>OR</w:t>
                  </w:r>
                </w:p>
              </w:tc>
              <w:tc>
                <w:tcPr>
                  <w:tcW w:w="2693" w:type="dxa"/>
                </w:tcPr>
                <w:p w14:paraId="64F7C89C" w14:textId="77777777" w:rsidR="00486053" w:rsidRPr="00D27468"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10D7EB21" w14:textId="77777777" w:rsidR="006B23DE" w:rsidRPr="00D27468"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D27468">
                    <w:rPr>
                      <w:rFonts w:asciiTheme="minorHAnsi" w:hAnsiTheme="minorHAnsi" w:cs="Arial"/>
                    </w:rPr>
                    <w:t xml:space="preserve">B-BBEE Status level </w:t>
                  </w:r>
                  <w:proofErr w:type="gramStart"/>
                  <w:r w:rsidRPr="00D27468">
                    <w:rPr>
                      <w:rFonts w:asciiTheme="minorHAnsi" w:hAnsiTheme="minorHAnsi" w:cs="Arial"/>
                    </w:rPr>
                    <w:t>sworn affidavit</w:t>
                  </w:r>
                  <w:proofErr w:type="gramEnd"/>
                </w:p>
              </w:tc>
              <w:tc>
                <w:tcPr>
                  <w:tcW w:w="2551" w:type="dxa"/>
                </w:tcPr>
                <w:p w14:paraId="46641E64" w14:textId="77777777" w:rsidR="00486053" w:rsidRPr="00D27468"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09EEAE29" w14:textId="77777777" w:rsidR="006B23DE" w:rsidRPr="00D27468" w:rsidRDefault="00381611"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D27468">
                    <w:rPr>
                      <w:rFonts w:asciiTheme="minorHAnsi" w:hAnsiTheme="minorHAnsi" w:cs="Arial"/>
                    </w:rPr>
                    <w:t>Yes / No</w:t>
                  </w:r>
                </w:p>
              </w:tc>
            </w:tr>
            <w:tr w:rsidR="00486053" w14:paraId="3628F0CD" w14:textId="77777777" w:rsidTr="00F91DE2">
              <w:tc>
                <w:tcPr>
                  <w:tcW w:w="2127" w:type="dxa"/>
                </w:tcPr>
                <w:p w14:paraId="10D7B016"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Are you the accredited representative in South Africa for the goods / services / works offered?</w:t>
                  </w:r>
                </w:p>
              </w:tc>
              <w:tc>
                <w:tcPr>
                  <w:tcW w:w="1559" w:type="dxa"/>
                </w:tcPr>
                <w:p w14:paraId="3D8AEA86"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1553E8CE"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Yes / No</w:t>
                  </w:r>
                </w:p>
                <w:p w14:paraId="4F16DD4F"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3B34FB90"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w:t>
                  </w:r>
                  <w:r w:rsidR="001C63F1" w:rsidRPr="001E3F54">
                    <w:rPr>
                      <w:rFonts w:asciiTheme="minorHAnsi" w:hAnsiTheme="minorHAnsi" w:cs="Arial"/>
                    </w:rPr>
                    <w:t>I</w:t>
                  </w:r>
                  <w:r w:rsidRPr="001E3F54">
                    <w:rPr>
                      <w:rFonts w:asciiTheme="minorHAnsi" w:hAnsiTheme="minorHAnsi" w:cs="Arial"/>
                    </w:rPr>
                    <w:t>f yes, please enclose proof)</w:t>
                  </w:r>
                </w:p>
              </w:tc>
              <w:tc>
                <w:tcPr>
                  <w:tcW w:w="709" w:type="dxa"/>
                </w:tcPr>
                <w:p w14:paraId="7AA3914F"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p>
                <w:p w14:paraId="700A8745"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r w:rsidRPr="001E3F54">
                    <w:rPr>
                      <w:rFonts w:asciiTheme="minorHAnsi" w:hAnsiTheme="minorHAnsi" w:cs="Arial"/>
                      <w:b/>
                      <w:bCs/>
                      <w:u w:val="single"/>
                    </w:rPr>
                    <w:t>OR</w:t>
                  </w:r>
                </w:p>
              </w:tc>
              <w:tc>
                <w:tcPr>
                  <w:tcW w:w="2693" w:type="dxa"/>
                </w:tcPr>
                <w:p w14:paraId="5EF460C5"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60314566"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Are you a foreign based supplier for the goods / services / works offered?</w:t>
                  </w:r>
                </w:p>
              </w:tc>
              <w:tc>
                <w:tcPr>
                  <w:tcW w:w="2551" w:type="dxa"/>
                </w:tcPr>
                <w:p w14:paraId="5D40401B"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04E834C9"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Yes / No</w:t>
                  </w:r>
                </w:p>
                <w:p w14:paraId="5B3DC8DA"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6C4F381F"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(If yes, please complete the questionnaire below)</w:t>
                  </w:r>
                </w:p>
              </w:tc>
            </w:tr>
          </w:tbl>
          <w:p w14:paraId="5BAAC5E8" w14:textId="77777777" w:rsidR="006B23DE" w:rsidRDefault="006B23DE"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p w14:paraId="41774287" w14:textId="77777777" w:rsidR="006B23DE" w:rsidRDefault="00381611" w:rsidP="00E14656">
            <w:pPr>
              <w:tabs>
                <w:tab w:val="left" w:pos="720"/>
                <w:tab w:val="left" w:pos="1134"/>
                <w:tab w:val="left" w:pos="1944"/>
                <w:tab w:val="left" w:pos="3384"/>
                <w:tab w:val="left" w:pos="3744"/>
                <w:tab w:val="left" w:pos="4644"/>
                <w:tab w:val="left" w:pos="5760"/>
                <w:tab w:val="left" w:pos="7920"/>
              </w:tabs>
              <w:rPr>
                <w:rFonts w:asciiTheme="minorHAnsi" w:hAnsiTheme="minorHAnsi" w:cstheme="minorHAnsi"/>
                <w:b/>
                <w:bCs/>
              </w:rPr>
            </w:pPr>
            <w:r w:rsidRPr="00D27468">
              <w:rPr>
                <w:rFonts w:asciiTheme="minorHAnsi" w:hAnsiTheme="minorHAnsi" w:cstheme="minorHAnsi"/>
                <w:b/>
                <w:bCs/>
                <w:u w:val="single"/>
              </w:rPr>
              <w:t>PLEASE NOTE</w:t>
            </w:r>
            <w:r w:rsidR="00001DE5" w:rsidRPr="00D27468">
              <w:rPr>
                <w:rFonts w:asciiTheme="minorHAnsi" w:hAnsiTheme="minorHAnsi" w:cstheme="minorHAnsi"/>
                <w:b/>
                <w:bCs/>
              </w:rPr>
              <w:t xml:space="preserve">: </w:t>
            </w:r>
            <w:r w:rsidR="00001DE5" w:rsidRPr="00D27468">
              <w:rPr>
                <w:rFonts w:asciiTheme="minorHAnsi" w:hAnsiTheme="minorHAnsi" w:cstheme="minorHAnsi"/>
              </w:rPr>
              <w:t xml:space="preserve">A valid B-BBEE status level verification certificate / </w:t>
            </w:r>
            <w:proofErr w:type="gramStart"/>
            <w:r w:rsidR="00001DE5" w:rsidRPr="00D27468">
              <w:rPr>
                <w:rFonts w:asciiTheme="minorHAnsi" w:hAnsiTheme="minorHAnsi" w:cstheme="minorHAnsi"/>
              </w:rPr>
              <w:t>sworn affidavit</w:t>
            </w:r>
            <w:proofErr w:type="gramEnd"/>
            <w:r w:rsidR="00001DE5" w:rsidRPr="00D27468">
              <w:rPr>
                <w:rFonts w:asciiTheme="minorHAnsi" w:hAnsiTheme="minorHAnsi" w:cstheme="minorHAnsi"/>
              </w:rPr>
              <w:t xml:space="preserve"> (for EME’s and QSE’s) must be submitted </w:t>
            </w:r>
            <w:proofErr w:type="gramStart"/>
            <w:r w:rsidR="00001DE5" w:rsidRPr="00D27468">
              <w:rPr>
                <w:rFonts w:asciiTheme="minorHAnsi" w:hAnsiTheme="minorHAnsi" w:cstheme="minorHAnsi"/>
              </w:rPr>
              <w:t>in order to</w:t>
            </w:r>
            <w:proofErr w:type="gramEnd"/>
            <w:r w:rsidR="00001DE5" w:rsidRPr="00D27468">
              <w:rPr>
                <w:rFonts w:asciiTheme="minorHAnsi" w:hAnsiTheme="minorHAnsi" w:cstheme="minorHAnsi"/>
              </w:rPr>
              <w:t xml:space="preserve"> qualify for preference points for B-BBEE.</w:t>
            </w:r>
            <w:r w:rsidR="00001DE5" w:rsidRPr="009F515B">
              <w:rPr>
                <w:rFonts w:asciiTheme="minorHAnsi" w:hAnsiTheme="minorHAnsi" w:cstheme="minorHAnsi"/>
              </w:rPr>
              <w:t xml:space="preserve"> </w:t>
            </w:r>
          </w:p>
          <w:p w14:paraId="17400871" w14:textId="77777777" w:rsidR="006B23DE" w:rsidRDefault="006B23DE"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p w14:paraId="0E9090E6" w14:textId="77777777" w:rsidR="00486053" w:rsidRPr="00486053" w:rsidRDefault="00486053" w:rsidP="00486053">
            <w:pPr>
              <w:pStyle w:val="Caption"/>
            </w:pPr>
            <w:bookmarkStart w:id="11" w:name="_Toc107394437"/>
            <w:r>
              <w:t xml:space="preserve">Table </w:t>
            </w:r>
            <w:r>
              <w:fldChar w:fldCharType="begin"/>
            </w:r>
            <w:r>
              <w:instrText xml:space="preserve"> SEQ Table \* ARABIC </w:instrText>
            </w:r>
            <w:r>
              <w:fldChar w:fldCharType="separate"/>
            </w:r>
            <w:r w:rsidR="007D5B57">
              <w:rPr>
                <w:noProof/>
              </w:rPr>
              <w:t>3</w:t>
            </w:r>
            <w:r>
              <w:fldChar w:fldCharType="end"/>
            </w:r>
            <w:r>
              <w:t>: Foreign Suppliers Questionnaire</w:t>
            </w:r>
            <w:bookmarkEnd w:id="11"/>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6408"/>
              <w:gridCol w:w="3231"/>
            </w:tblGrid>
            <w:tr w:rsidR="00486053" w14:paraId="1BD93A48" w14:textId="77777777" w:rsidTr="00F91DE2">
              <w:tc>
                <w:tcPr>
                  <w:tcW w:w="6408" w:type="dxa"/>
                </w:tcPr>
                <w:p w14:paraId="5B1383B9" w14:textId="77777777" w:rsidR="00486053" w:rsidRPr="009F515B" w:rsidRDefault="00486053"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Is the entity a resident of the Republic of South Africa (RSA)?</w:t>
                  </w:r>
                </w:p>
                <w:p w14:paraId="16B12494"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24D50979" w14:textId="77777777" w:rsidR="00486053" w:rsidRPr="009F515B" w:rsidRDefault="00486053"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 Yes / No</w:t>
                  </w:r>
                </w:p>
              </w:tc>
            </w:tr>
            <w:tr w:rsidR="00941064" w14:paraId="24A0D7F6" w14:textId="77777777" w:rsidTr="00F91DE2">
              <w:tc>
                <w:tcPr>
                  <w:tcW w:w="6408" w:type="dxa"/>
                </w:tcPr>
                <w:p w14:paraId="779D8F08"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Does the enti</w:t>
                  </w:r>
                  <w:r w:rsidR="00A1486E">
                    <w:rPr>
                      <w:rFonts w:asciiTheme="minorHAnsi" w:hAnsiTheme="minorHAnsi" w:cs="Arial"/>
                    </w:rPr>
                    <w:t>t</w:t>
                  </w:r>
                  <w:r w:rsidRPr="009F515B">
                    <w:rPr>
                      <w:rFonts w:asciiTheme="minorHAnsi" w:hAnsiTheme="minorHAnsi" w:cs="Arial"/>
                    </w:rPr>
                    <w:t xml:space="preserve">y have a branch in the </w:t>
                  </w:r>
                  <w:r w:rsidR="00F54CE2" w:rsidRPr="009F515B">
                    <w:rPr>
                      <w:rFonts w:asciiTheme="minorHAnsi" w:hAnsiTheme="minorHAnsi" w:cs="Arial"/>
                    </w:rPr>
                    <w:t>RSA?</w:t>
                  </w:r>
                </w:p>
                <w:p w14:paraId="72850C8E"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753F9E17"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Yes / No</w:t>
                  </w:r>
                </w:p>
              </w:tc>
            </w:tr>
            <w:tr w:rsidR="00941064" w14:paraId="4E6C39B2" w14:textId="77777777" w:rsidTr="00F91DE2">
              <w:tc>
                <w:tcPr>
                  <w:tcW w:w="6408" w:type="dxa"/>
                </w:tcPr>
                <w:p w14:paraId="4989B8BB"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Does the entity have a permanent establishment in the </w:t>
                  </w:r>
                  <w:r w:rsidR="00F54CE2" w:rsidRPr="009F515B">
                    <w:rPr>
                      <w:rFonts w:asciiTheme="minorHAnsi" w:hAnsiTheme="minorHAnsi" w:cs="Arial"/>
                    </w:rPr>
                    <w:t>RSA?</w:t>
                  </w:r>
                </w:p>
                <w:p w14:paraId="4380B8E6"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3C4216AA"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Yes / No</w:t>
                  </w:r>
                </w:p>
              </w:tc>
            </w:tr>
            <w:tr w:rsidR="00941064" w14:paraId="50CB1CE6" w14:textId="77777777" w:rsidTr="00F91DE2">
              <w:tc>
                <w:tcPr>
                  <w:tcW w:w="6408" w:type="dxa"/>
                </w:tcPr>
                <w:p w14:paraId="28EE3583"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Does the entity have any source of income in the </w:t>
                  </w:r>
                  <w:r w:rsidR="00F54CE2" w:rsidRPr="009F515B">
                    <w:rPr>
                      <w:rFonts w:asciiTheme="minorHAnsi" w:hAnsiTheme="minorHAnsi" w:cs="Arial"/>
                    </w:rPr>
                    <w:t>RSA?</w:t>
                  </w:r>
                </w:p>
                <w:p w14:paraId="55879FE1"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4F0D6AE8"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Yes / No</w:t>
                  </w:r>
                </w:p>
              </w:tc>
            </w:tr>
            <w:tr w:rsidR="00941064" w14:paraId="2E71D424" w14:textId="77777777" w:rsidTr="00F91DE2">
              <w:tc>
                <w:tcPr>
                  <w:tcW w:w="6408" w:type="dxa"/>
                </w:tcPr>
                <w:p w14:paraId="1B207C7F"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Is the entity liable in the RSA for any form of </w:t>
                  </w:r>
                  <w:r w:rsidR="00F54CE2" w:rsidRPr="009F515B">
                    <w:rPr>
                      <w:rFonts w:asciiTheme="minorHAnsi" w:hAnsiTheme="minorHAnsi" w:cs="Arial"/>
                    </w:rPr>
                    <w:t>taxation?</w:t>
                  </w:r>
                </w:p>
                <w:p w14:paraId="4854DEEA"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7AF89B7C"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Yes / No</w:t>
                  </w:r>
                </w:p>
              </w:tc>
            </w:tr>
          </w:tbl>
          <w:p w14:paraId="5FE438BA" w14:textId="77777777" w:rsidR="00486053" w:rsidRDefault="00486053"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p w14:paraId="516114A1" w14:textId="77777777" w:rsidR="00E14656" w:rsidRPr="00941064" w:rsidRDefault="009F515B" w:rsidP="00E14656">
            <w:pPr>
              <w:tabs>
                <w:tab w:val="left" w:pos="720"/>
                <w:tab w:val="left" w:pos="1134"/>
                <w:tab w:val="left" w:pos="1944"/>
                <w:tab w:val="left" w:pos="3384"/>
                <w:tab w:val="left" w:pos="3744"/>
                <w:tab w:val="left" w:pos="4644"/>
                <w:tab w:val="left" w:pos="5760"/>
                <w:tab w:val="left" w:pos="7920"/>
              </w:tabs>
              <w:rPr>
                <w:rFonts w:asciiTheme="minorHAnsi" w:hAnsiTheme="minorHAnsi" w:cstheme="minorHAnsi"/>
              </w:rPr>
            </w:pPr>
            <w:r>
              <w:rPr>
                <w:rFonts w:asciiTheme="minorHAnsi" w:hAnsiTheme="minorHAnsi" w:cstheme="minorHAnsi"/>
                <w:b/>
              </w:rPr>
              <w:t xml:space="preserve">PLEASE NOTE: </w:t>
            </w:r>
            <w:r w:rsidR="001E3F54" w:rsidRPr="009F515B">
              <w:rPr>
                <w:rFonts w:asciiTheme="minorHAnsi" w:hAnsiTheme="minorHAnsi" w:cstheme="minorHAnsi"/>
                <w:bCs/>
              </w:rPr>
              <w:t xml:space="preserve">If the answer is ‘NO’ to </w:t>
            </w:r>
            <w:r w:rsidR="00F54CE2" w:rsidRPr="009F515B">
              <w:rPr>
                <w:rFonts w:asciiTheme="minorHAnsi" w:hAnsiTheme="minorHAnsi" w:cstheme="minorHAnsi"/>
                <w:bCs/>
              </w:rPr>
              <w:t>all</w:t>
            </w:r>
            <w:r w:rsidR="001E3F54" w:rsidRPr="009F515B">
              <w:rPr>
                <w:rFonts w:asciiTheme="minorHAnsi" w:hAnsiTheme="minorHAnsi" w:cstheme="minorHAnsi"/>
                <w:bCs/>
              </w:rPr>
              <w:t xml:space="preserve"> the above questions it is not a requirement to register for a tax compliance status system PIN code from the South African Revenue Service (SARS). If </w:t>
            </w:r>
            <w:r w:rsidR="00D44BDF">
              <w:rPr>
                <w:rFonts w:asciiTheme="minorHAnsi" w:hAnsiTheme="minorHAnsi" w:cstheme="minorHAnsi"/>
                <w:bCs/>
              </w:rPr>
              <w:t>not, the bidder is required to register in accordance with par 1.4 below.</w:t>
            </w:r>
            <w:r w:rsidR="00941064" w:rsidRPr="00941064">
              <w:rPr>
                <w:rFonts w:asciiTheme="minorHAnsi" w:hAnsiTheme="minorHAnsi" w:cstheme="minorHAnsi"/>
                <w:b/>
              </w:rPr>
              <w:t xml:space="preserve"> </w:t>
            </w:r>
          </w:p>
        </w:tc>
        <w:tc>
          <w:tcPr>
            <w:tcW w:w="222" w:type="dxa"/>
          </w:tcPr>
          <w:p w14:paraId="14615542"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lang w:val="en-GB"/>
              </w:rPr>
            </w:pPr>
          </w:p>
        </w:tc>
        <w:tc>
          <w:tcPr>
            <w:tcW w:w="222" w:type="dxa"/>
          </w:tcPr>
          <w:p w14:paraId="7510869C"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lang w:val="en-GB"/>
              </w:rPr>
            </w:pPr>
          </w:p>
        </w:tc>
        <w:tc>
          <w:tcPr>
            <w:tcW w:w="222" w:type="dxa"/>
          </w:tcPr>
          <w:p w14:paraId="1609135F"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b/>
                <w:sz w:val="20"/>
                <w:lang w:val="en-GB"/>
              </w:rPr>
            </w:pPr>
          </w:p>
        </w:tc>
        <w:tc>
          <w:tcPr>
            <w:tcW w:w="505" w:type="dxa"/>
            <w:gridSpan w:val="2"/>
          </w:tcPr>
          <w:p w14:paraId="7538F15C"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lang w:val="en-GB"/>
              </w:rPr>
            </w:pPr>
          </w:p>
        </w:tc>
        <w:tc>
          <w:tcPr>
            <w:tcW w:w="1108" w:type="dxa"/>
          </w:tcPr>
          <w:p w14:paraId="24904C10"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lang w:val="en-GB"/>
              </w:rPr>
            </w:pPr>
          </w:p>
        </w:tc>
      </w:tr>
      <w:tr w:rsidR="00486053" w:rsidRPr="0056332A" w14:paraId="7DF94AFB" w14:textId="77777777" w:rsidTr="00486053">
        <w:trPr>
          <w:trHeight w:val="2978"/>
        </w:trPr>
        <w:tc>
          <w:tcPr>
            <w:tcW w:w="9865" w:type="dxa"/>
          </w:tcPr>
          <w:p w14:paraId="1FBA1DA9" w14:textId="77777777" w:rsidR="00E14656" w:rsidRPr="0042144E" w:rsidRDefault="0042144E" w:rsidP="0042144E">
            <w:pPr>
              <w:pStyle w:val="Caption"/>
            </w:pPr>
            <w:bookmarkStart w:id="12" w:name="_Toc107394438"/>
            <w:r>
              <w:t xml:space="preserve">Table </w:t>
            </w:r>
            <w:r>
              <w:fldChar w:fldCharType="begin"/>
            </w:r>
            <w:r>
              <w:instrText xml:space="preserve"> SEQ Table \* ARABIC </w:instrText>
            </w:r>
            <w:r>
              <w:fldChar w:fldCharType="separate"/>
            </w:r>
            <w:r w:rsidR="007D5B57">
              <w:rPr>
                <w:noProof/>
              </w:rPr>
              <w:t>4</w:t>
            </w:r>
            <w:r>
              <w:fldChar w:fldCharType="end"/>
            </w:r>
            <w:r>
              <w:t>: Bid Structure</w:t>
            </w:r>
            <w:bookmarkEnd w:id="12"/>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715"/>
              <w:gridCol w:w="5924"/>
            </w:tblGrid>
            <w:tr w:rsidR="0042144E" w14:paraId="110768B4" w14:textId="77777777" w:rsidTr="001F62B5">
              <w:tc>
                <w:tcPr>
                  <w:tcW w:w="9639" w:type="dxa"/>
                  <w:gridSpan w:val="2"/>
                </w:tcPr>
                <w:p w14:paraId="421093EB" w14:textId="77777777" w:rsidR="0042144E" w:rsidRPr="009F515B" w:rsidRDefault="0042144E" w:rsidP="00F951FD">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(Mark with </w:t>
                  </w:r>
                  <w:r w:rsidR="00F951FD" w:rsidRPr="009F515B">
                    <w:rPr>
                      <w:rFonts w:asciiTheme="minorHAnsi" w:hAnsiTheme="minorHAnsi" w:cs="Arial"/>
                    </w:rPr>
                    <w:t>X</w:t>
                  </w:r>
                  <w:r w:rsidRPr="009F515B">
                    <w:rPr>
                      <w:rFonts w:asciiTheme="minorHAnsi" w:hAnsiTheme="minorHAnsi" w:cs="Arial"/>
                    </w:rPr>
                    <w:t xml:space="preserve"> next to applicable structure)</w:t>
                  </w:r>
                </w:p>
              </w:tc>
            </w:tr>
            <w:tr w:rsidR="0042144E" w14:paraId="5E7D0766" w14:textId="77777777" w:rsidTr="001F62B5">
              <w:tc>
                <w:tcPr>
                  <w:tcW w:w="3715" w:type="dxa"/>
                </w:tcPr>
                <w:p w14:paraId="64487C0F"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Individual Bidder</w:t>
                  </w:r>
                </w:p>
                <w:p w14:paraId="4BCC2DE8"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7309EAAE"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42144E" w14:paraId="12D8DDFB" w14:textId="77777777" w:rsidTr="001F62B5">
              <w:tc>
                <w:tcPr>
                  <w:tcW w:w="3715" w:type="dxa"/>
                </w:tcPr>
                <w:p w14:paraId="7D91CD5C"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Joint Venture</w:t>
                  </w:r>
                </w:p>
                <w:p w14:paraId="5D80458B"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1CF8E0E8"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42144E" w14:paraId="719155B4" w14:textId="77777777" w:rsidTr="001F62B5">
              <w:tc>
                <w:tcPr>
                  <w:tcW w:w="3715" w:type="dxa"/>
                </w:tcPr>
                <w:p w14:paraId="24C8946B"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Consortium</w:t>
                  </w:r>
                </w:p>
                <w:p w14:paraId="3DF2831F"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1B9D0339"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42144E" w14:paraId="134FF06B" w14:textId="77777777" w:rsidTr="001F62B5">
              <w:tc>
                <w:tcPr>
                  <w:tcW w:w="3715" w:type="dxa"/>
                </w:tcPr>
                <w:p w14:paraId="6F91DCD7" w14:textId="77777777" w:rsidR="0042144E" w:rsidRPr="009F515B" w:rsidRDefault="00F54CE2"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Sub-Contracting</w:t>
                  </w:r>
                </w:p>
                <w:p w14:paraId="49D20716"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1966AEE3"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42144E" w14:paraId="36B30A72" w14:textId="77777777" w:rsidTr="001F62B5">
              <w:tc>
                <w:tcPr>
                  <w:tcW w:w="3715" w:type="dxa"/>
                </w:tcPr>
                <w:p w14:paraId="7CC6E3F4"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Other</w:t>
                  </w:r>
                </w:p>
                <w:p w14:paraId="7523F27C"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7F1A8025"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F951FD" w14:paraId="7CB8C40B" w14:textId="77777777" w:rsidTr="001F62B5">
              <w:tc>
                <w:tcPr>
                  <w:tcW w:w="9639" w:type="dxa"/>
                  <w:gridSpan w:val="2"/>
                </w:tcPr>
                <w:p w14:paraId="0DA48CC3"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If the response is submitted as a Consortium, Joint </w:t>
                  </w:r>
                  <w:r w:rsidR="001C63F1" w:rsidRPr="009F515B">
                    <w:rPr>
                      <w:rFonts w:asciiTheme="minorHAnsi" w:hAnsiTheme="minorHAnsi" w:cs="Arial"/>
                    </w:rPr>
                    <w:t>V</w:t>
                  </w:r>
                  <w:r w:rsidRPr="009F515B">
                    <w:rPr>
                      <w:rFonts w:asciiTheme="minorHAnsi" w:hAnsiTheme="minorHAnsi" w:cs="Arial"/>
                    </w:rPr>
                    <w:t xml:space="preserve">enture or </w:t>
                  </w:r>
                  <w:proofErr w:type="gramStart"/>
                  <w:r w:rsidRPr="009F515B">
                    <w:rPr>
                      <w:rFonts w:asciiTheme="minorHAnsi" w:hAnsiTheme="minorHAnsi" w:cs="Arial"/>
                    </w:rPr>
                    <w:t>Sub Contracting</w:t>
                  </w:r>
                  <w:proofErr w:type="gramEnd"/>
                  <w:r w:rsidRPr="009F515B">
                    <w:rPr>
                      <w:rFonts w:asciiTheme="minorHAnsi" w:hAnsiTheme="minorHAnsi" w:cs="Arial"/>
                    </w:rPr>
                    <w:t xml:space="preserve"> </w:t>
                  </w:r>
                  <w:r w:rsidR="001C63F1" w:rsidRPr="009F515B">
                    <w:rPr>
                      <w:rFonts w:asciiTheme="minorHAnsi" w:hAnsiTheme="minorHAnsi" w:cs="Arial"/>
                    </w:rPr>
                    <w:t>A</w:t>
                  </w:r>
                  <w:r w:rsidRPr="009F515B">
                    <w:rPr>
                      <w:rFonts w:asciiTheme="minorHAnsi" w:hAnsiTheme="minorHAnsi" w:cs="Arial"/>
                    </w:rPr>
                    <w:t>rrangement</w:t>
                  </w:r>
                  <w:r w:rsidR="001C63F1" w:rsidRPr="009F515B">
                    <w:rPr>
                      <w:rFonts w:asciiTheme="minorHAnsi" w:hAnsiTheme="minorHAnsi" w:cs="Arial"/>
                    </w:rPr>
                    <w:t>,</w:t>
                  </w:r>
                  <w:r w:rsidRPr="009F515B">
                    <w:rPr>
                      <w:rFonts w:asciiTheme="minorHAnsi" w:hAnsiTheme="minorHAnsi" w:cs="Arial"/>
                    </w:rPr>
                    <w:t xml:space="preserve"> list the members of such structure below:</w:t>
                  </w:r>
                </w:p>
              </w:tc>
            </w:tr>
            <w:tr w:rsidR="00F951FD" w14:paraId="4D10717F" w14:textId="77777777" w:rsidTr="001F62B5">
              <w:tc>
                <w:tcPr>
                  <w:tcW w:w="9639" w:type="dxa"/>
                  <w:gridSpan w:val="2"/>
                </w:tcPr>
                <w:p w14:paraId="5745C478"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2A8F0DC8"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a) </w:t>
                  </w:r>
                </w:p>
              </w:tc>
            </w:tr>
            <w:tr w:rsidR="00F951FD" w14:paraId="39B776B9" w14:textId="77777777" w:rsidTr="001F62B5">
              <w:tc>
                <w:tcPr>
                  <w:tcW w:w="9639" w:type="dxa"/>
                  <w:gridSpan w:val="2"/>
                </w:tcPr>
                <w:p w14:paraId="0ADEE5B0"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241E4E88"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b) </w:t>
                  </w:r>
                </w:p>
              </w:tc>
            </w:tr>
            <w:tr w:rsidR="00F951FD" w14:paraId="7BA2620C" w14:textId="77777777" w:rsidTr="001F62B5">
              <w:tc>
                <w:tcPr>
                  <w:tcW w:w="9639" w:type="dxa"/>
                  <w:gridSpan w:val="2"/>
                </w:tcPr>
                <w:p w14:paraId="4E525D57"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48D3AD0B"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c) </w:t>
                  </w:r>
                </w:p>
              </w:tc>
            </w:tr>
            <w:tr w:rsidR="00F951FD" w14:paraId="6BCF9097" w14:textId="77777777" w:rsidTr="001F62B5">
              <w:tc>
                <w:tcPr>
                  <w:tcW w:w="9639" w:type="dxa"/>
                  <w:gridSpan w:val="2"/>
                </w:tcPr>
                <w:p w14:paraId="1F986B82"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35612B86"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d) </w:t>
                  </w:r>
                </w:p>
              </w:tc>
            </w:tr>
            <w:tr w:rsidR="00F951FD" w14:paraId="7FA59F61" w14:textId="77777777" w:rsidTr="001F62B5">
              <w:tc>
                <w:tcPr>
                  <w:tcW w:w="9639" w:type="dxa"/>
                  <w:gridSpan w:val="2"/>
                </w:tcPr>
                <w:p w14:paraId="14EAD3B0"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0FC7D0E5"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e) </w:t>
                  </w:r>
                </w:p>
              </w:tc>
            </w:tr>
            <w:tr w:rsidR="00F951FD" w14:paraId="152367CF" w14:textId="77777777" w:rsidTr="001F62B5">
              <w:tc>
                <w:tcPr>
                  <w:tcW w:w="9639" w:type="dxa"/>
                  <w:gridSpan w:val="2"/>
                </w:tcPr>
                <w:p w14:paraId="0FE0434D"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2982AC94"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f)</w:t>
                  </w:r>
                </w:p>
              </w:tc>
            </w:tr>
          </w:tbl>
          <w:p w14:paraId="0A5232F7" w14:textId="77777777" w:rsidR="0042144E" w:rsidRPr="0056332A" w:rsidRDefault="0042144E"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tc>
        <w:tc>
          <w:tcPr>
            <w:tcW w:w="444" w:type="dxa"/>
            <w:gridSpan w:val="2"/>
          </w:tcPr>
          <w:p w14:paraId="0E79DB24"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lang w:val="en-GB"/>
              </w:rPr>
            </w:pPr>
          </w:p>
        </w:tc>
        <w:tc>
          <w:tcPr>
            <w:tcW w:w="396" w:type="dxa"/>
            <w:gridSpan w:val="2"/>
          </w:tcPr>
          <w:p w14:paraId="73D8AA66"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tc>
        <w:tc>
          <w:tcPr>
            <w:tcW w:w="1439" w:type="dxa"/>
            <w:gridSpan w:val="2"/>
          </w:tcPr>
          <w:p w14:paraId="5A0DFF58"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szCs w:val="16"/>
                <w:lang w:val="en-GB"/>
              </w:rPr>
            </w:pPr>
            <w:r w:rsidRPr="0056332A">
              <w:rPr>
                <w:rFonts w:ascii="Arial" w:hAnsi="Arial" w:cs="Arial"/>
                <w:sz w:val="20"/>
                <w:szCs w:val="16"/>
                <w:lang w:val="en-GB"/>
              </w:rPr>
              <w:t>[TICK APPLICABLE BOX]</w:t>
            </w:r>
          </w:p>
          <w:p w14:paraId="6609A936"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szCs w:val="16"/>
                <w:lang w:val="en-GB"/>
              </w:rPr>
            </w:pPr>
          </w:p>
          <w:p w14:paraId="1BAD5915"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szCs w:val="16"/>
                <w:lang w:val="en-GB"/>
              </w:rPr>
            </w:pPr>
          </w:p>
          <w:p w14:paraId="643F33A6"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lang w:val="en-GB"/>
              </w:rPr>
            </w:pPr>
            <w:r w:rsidRPr="0056332A">
              <w:rPr>
                <w:rFonts w:ascii="Arial" w:hAnsi="Arial" w:cs="Arial"/>
                <w:sz w:val="20"/>
                <w:lang w:val="en-GB"/>
              </w:rPr>
              <w:fldChar w:fldCharType="begin">
                <w:ffData>
                  <w:name w:val="Check1"/>
                  <w:enabled/>
                  <w:calcOnExit w:val="0"/>
                  <w:checkBox>
                    <w:sizeAuto/>
                    <w:default w:val="0"/>
                  </w:checkBox>
                </w:ffData>
              </w:fldChar>
            </w:r>
            <w:r w:rsidRPr="0056332A">
              <w:rPr>
                <w:rFonts w:ascii="Arial" w:hAnsi="Arial" w:cs="Arial"/>
                <w:sz w:val="20"/>
                <w:lang w:val="en-GB"/>
              </w:rPr>
              <w:instrText xml:space="preserve"> FORMCHECKBOX </w:instrText>
            </w:r>
            <w:r w:rsidRPr="0056332A">
              <w:rPr>
                <w:rFonts w:ascii="Arial" w:hAnsi="Arial" w:cs="Arial"/>
                <w:sz w:val="20"/>
                <w:lang w:val="en-GB"/>
              </w:rPr>
            </w:r>
            <w:r w:rsidRPr="0056332A">
              <w:rPr>
                <w:rFonts w:ascii="Arial" w:hAnsi="Arial" w:cs="Arial"/>
                <w:sz w:val="20"/>
                <w:lang w:val="en-GB"/>
              </w:rPr>
              <w:fldChar w:fldCharType="separate"/>
            </w:r>
            <w:r w:rsidRPr="0056332A">
              <w:rPr>
                <w:rFonts w:ascii="Arial" w:hAnsi="Arial" w:cs="Arial"/>
                <w:sz w:val="20"/>
                <w:lang w:val="en-GB"/>
              </w:rPr>
              <w:fldChar w:fldCharType="end"/>
            </w:r>
            <w:r w:rsidRPr="0056332A">
              <w:rPr>
                <w:rFonts w:ascii="Arial" w:hAnsi="Arial" w:cs="Arial"/>
                <w:sz w:val="20"/>
                <w:lang w:val="en-GB"/>
              </w:rPr>
              <w:t xml:space="preserve"> Yes                  </w:t>
            </w:r>
            <w:r w:rsidRPr="0056332A">
              <w:rPr>
                <w:rFonts w:ascii="Arial" w:hAnsi="Arial" w:cs="Arial"/>
                <w:sz w:val="20"/>
                <w:lang w:val="en-GB"/>
              </w:rPr>
              <w:fldChar w:fldCharType="begin">
                <w:ffData>
                  <w:name w:val="Check2"/>
                  <w:enabled/>
                  <w:calcOnExit w:val="0"/>
                  <w:checkBox>
                    <w:sizeAuto/>
                    <w:default w:val="0"/>
                  </w:checkBox>
                </w:ffData>
              </w:fldChar>
            </w:r>
            <w:r w:rsidRPr="0056332A">
              <w:rPr>
                <w:rFonts w:ascii="Arial" w:hAnsi="Arial" w:cs="Arial"/>
                <w:sz w:val="20"/>
                <w:lang w:val="en-GB"/>
              </w:rPr>
              <w:instrText xml:space="preserve"> FORMCHECKBOX </w:instrText>
            </w:r>
            <w:r w:rsidRPr="0056332A">
              <w:rPr>
                <w:rFonts w:ascii="Arial" w:hAnsi="Arial" w:cs="Arial"/>
                <w:sz w:val="20"/>
                <w:lang w:val="en-GB"/>
              </w:rPr>
            </w:r>
            <w:r w:rsidRPr="0056332A">
              <w:rPr>
                <w:rFonts w:ascii="Arial" w:hAnsi="Arial" w:cs="Arial"/>
                <w:sz w:val="20"/>
                <w:lang w:val="en-GB"/>
              </w:rPr>
              <w:fldChar w:fldCharType="separate"/>
            </w:r>
            <w:r w:rsidRPr="0056332A">
              <w:rPr>
                <w:rFonts w:ascii="Arial" w:hAnsi="Arial" w:cs="Arial"/>
                <w:sz w:val="20"/>
                <w:lang w:val="en-GB"/>
              </w:rPr>
              <w:fldChar w:fldCharType="end"/>
            </w:r>
            <w:r w:rsidRPr="0056332A">
              <w:rPr>
                <w:rFonts w:ascii="Arial" w:hAnsi="Arial" w:cs="Arial"/>
                <w:sz w:val="20"/>
                <w:lang w:val="en-GB"/>
              </w:rPr>
              <w:t xml:space="preserve"> No</w:t>
            </w:r>
          </w:p>
          <w:p w14:paraId="67AD49E9"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lang w:val="en-GB"/>
              </w:rPr>
            </w:pPr>
          </w:p>
        </w:tc>
      </w:tr>
      <w:tr w:rsidR="00486053" w:rsidRPr="0056332A" w14:paraId="4252B4EC" w14:textId="77777777" w:rsidTr="00486053">
        <w:trPr>
          <w:trHeight w:val="864"/>
        </w:trPr>
        <w:tc>
          <w:tcPr>
            <w:tcW w:w="9865" w:type="dxa"/>
          </w:tcPr>
          <w:p w14:paraId="5FBE6921" w14:textId="77777777" w:rsidR="00E14656" w:rsidRDefault="00E14656" w:rsidP="00E14656">
            <w:pPr>
              <w:tabs>
                <w:tab w:val="left" w:pos="0"/>
                <w:tab w:val="left" w:pos="426"/>
              </w:tabs>
              <w:autoSpaceDE w:val="0"/>
              <w:autoSpaceDN w:val="0"/>
              <w:adjustRightInd w:val="0"/>
              <w:spacing w:before="120"/>
              <w:rPr>
                <w:rFonts w:ascii="Arial" w:hAnsi="Arial" w:cs="Arial"/>
                <w:sz w:val="20"/>
              </w:rPr>
            </w:pPr>
          </w:p>
          <w:p w14:paraId="26D41133" w14:textId="77777777" w:rsidR="00F951FD" w:rsidRPr="0090233F" w:rsidRDefault="00F951FD" w:rsidP="0090233F">
            <w:pPr>
              <w:pStyle w:val="Heading2"/>
            </w:pPr>
            <w:bookmarkStart w:id="13" w:name="_Toc192605669"/>
            <w:r w:rsidRPr="0090233F">
              <w:t>Bid Submission Requirements</w:t>
            </w:r>
            <w:bookmarkEnd w:id="13"/>
          </w:p>
          <w:p w14:paraId="30A48ED2" w14:textId="77777777" w:rsidR="00F951FD" w:rsidRDefault="00F951FD" w:rsidP="00C81B24">
            <w:pPr>
              <w:pStyle w:val="ListParagraph"/>
              <w:numPr>
                <w:ilvl w:val="0"/>
                <w:numId w:val="29"/>
              </w:numPr>
            </w:pPr>
            <w:r>
              <w:t>Bids must be delivered by the stipulated closing date and time to the correct address</w:t>
            </w:r>
          </w:p>
          <w:p w14:paraId="3407D818" w14:textId="77777777" w:rsidR="00F951FD" w:rsidRDefault="00F951FD" w:rsidP="00C81B24">
            <w:pPr>
              <w:pStyle w:val="ListParagraph"/>
              <w:numPr>
                <w:ilvl w:val="0"/>
                <w:numId w:val="29"/>
              </w:numPr>
            </w:pPr>
            <w:r w:rsidRPr="003E54A0">
              <w:rPr>
                <w:b/>
                <w:bCs/>
              </w:rPr>
              <w:t>NO</w:t>
            </w:r>
            <w:r>
              <w:t xml:space="preserve"> late bids will be accepted</w:t>
            </w:r>
          </w:p>
          <w:p w14:paraId="2BF9E756" w14:textId="77777777" w:rsidR="00F951FD" w:rsidRDefault="00F951FD" w:rsidP="00C81B24">
            <w:pPr>
              <w:pStyle w:val="ListParagraph"/>
              <w:numPr>
                <w:ilvl w:val="0"/>
                <w:numId w:val="29"/>
              </w:numPr>
            </w:pPr>
            <w:r>
              <w:t>All bids must be submitted on the official forms provided (no forms may be re-typed) or in the manner as prescribed in the bid document</w:t>
            </w:r>
          </w:p>
          <w:p w14:paraId="2D2CA72F" w14:textId="77777777" w:rsidR="00F77F1B" w:rsidRPr="00F77F1B" w:rsidRDefault="00F77F1B" w:rsidP="00F77F1B">
            <w:pPr>
              <w:ind w:firstLine="567"/>
            </w:pPr>
          </w:p>
          <w:p w14:paraId="251680DB" w14:textId="77777777" w:rsidR="00123562" w:rsidRDefault="008C208C" w:rsidP="00C81B24">
            <w:pPr>
              <w:pStyle w:val="ListParagraph"/>
              <w:numPr>
                <w:ilvl w:val="0"/>
                <w:numId w:val="29"/>
              </w:numPr>
            </w:pPr>
            <w:r>
              <w:t>All bidders are required to accept the general conditions of contract (GCC) and, if applicable</w:t>
            </w:r>
            <w:r w:rsidR="00123562">
              <w:t xml:space="preserve"> any special conditions of contract.</w:t>
            </w:r>
          </w:p>
          <w:p w14:paraId="6B5A0FAC" w14:textId="77777777" w:rsidR="00122972" w:rsidRDefault="00122972" w:rsidP="00C81B24">
            <w:pPr>
              <w:pStyle w:val="ListParagraph"/>
              <w:numPr>
                <w:ilvl w:val="0"/>
                <w:numId w:val="29"/>
              </w:numPr>
            </w:pPr>
            <w:r>
              <w:t>In the case of Consortia, Joint Ventures or Subcontractors, bidders are required to provide copies of signed agreements stipulating the split of the work and revenue.</w:t>
            </w:r>
          </w:p>
          <w:p w14:paraId="79182993" w14:textId="77777777" w:rsidR="00122972" w:rsidRDefault="00122972" w:rsidP="00C81B24">
            <w:pPr>
              <w:pStyle w:val="ListParagraph"/>
              <w:numPr>
                <w:ilvl w:val="0"/>
                <w:numId w:val="29"/>
              </w:numPr>
            </w:pPr>
            <w:r>
              <w:t>Where applicable, bidders who are distributors, resellers and installers of network equipment are required to submit back-to-back agreements or certification from their OEM/OSM</w:t>
            </w:r>
          </w:p>
          <w:p w14:paraId="2EFFE26A" w14:textId="77777777" w:rsidR="00960F83" w:rsidRDefault="00960F83" w:rsidP="00960F83">
            <w:pPr>
              <w:pStyle w:val="ListParagraph"/>
              <w:ind w:left="1134"/>
            </w:pPr>
          </w:p>
          <w:p w14:paraId="299DD9A5" w14:textId="77777777" w:rsidR="00960F83" w:rsidRPr="0090233F" w:rsidRDefault="00960F83" w:rsidP="0090233F">
            <w:pPr>
              <w:pStyle w:val="Heading2"/>
            </w:pPr>
            <w:bookmarkStart w:id="14" w:name="_Toc192605670"/>
            <w:r w:rsidRPr="0090233F">
              <w:t>Bid Submission Instructions</w:t>
            </w:r>
            <w:bookmarkEnd w:id="14"/>
          </w:p>
          <w:p w14:paraId="27B36051" w14:textId="77777777" w:rsidR="00960F83" w:rsidRPr="00D27468" w:rsidRDefault="00960F83" w:rsidP="00C81B24">
            <w:pPr>
              <w:pStyle w:val="ListParagraph"/>
              <w:numPr>
                <w:ilvl w:val="0"/>
                <w:numId w:val="30"/>
              </w:numPr>
              <w:rPr>
                <w:b/>
                <w:bCs/>
                <w:color w:val="FF0000"/>
                <w:highlight w:val="yellow"/>
              </w:rPr>
            </w:pPr>
            <w:r w:rsidRPr="00D27468">
              <w:rPr>
                <w:b/>
                <w:bCs/>
                <w:color w:val="FF0000"/>
              </w:rPr>
              <w:tab/>
            </w:r>
            <w:r w:rsidRPr="00D27468">
              <w:rPr>
                <w:b/>
                <w:bCs/>
                <w:color w:val="FF0000"/>
                <w:highlight w:val="yellow"/>
              </w:rPr>
              <w:t>Bidders must submit an original proposal in hard copy and an electronic version of the original using a flash drive</w:t>
            </w:r>
            <w:r w:rsidR="009D7991" w:rsidRPr="00D27468">
              <w:rPr>
                <w:b/>
                <w:bCs/>
                <w:color w:val="FF0000"/>
                <w:highlight w:val="yellow"/>
              </w:rPr>
              <w:t xml:space="preserve"> (USB).</w:t>
            </w:r>
          </w:p>
          <w:p w14:paraId="2782C0F2" w14:textId="214D2D31" w:rsidR="00960F83" w:rsidRDefault="00960F83" w:rsidP="00C81B24">
            <w:pPr>
              <w:pStyle w:val="ListParagraph"/>
              <w:numPr>
                <w:ilvl w:val="0"/>
                <w:numId w:val="30"/>
              </w:numPr>
            </w:pPr>
            <w:r w:rsidRPr="00960F83">
              <w:t xml:space="preserve">The proposal must be </w:t>
            </w:r>
            <w:r w:rsidRPr="0090233F">
              <w:rPr>
                <w:u w:val="single"/>
              </w:rPr>
              <w:t>signed</w:t>
            </w:r>
            <w:r w:rsidRPr="00960F83">
              <w:t xml:space="preserve"> by an authorised employee, agent or representative of the </w:t>
            </w:r>
            <w:r>
              <w:t>b</w:t>
            </w:r>
            <w:r w:rsidRPr="00960F83">
              <w:t xml:space="preserve">idder. The proposal must bear the initials of the signatory </w:t>
            </w:r>
            <w:r>
              <w:t xml:space="preserve">at the bottom of every page </w:t>
            </w:r>
            <w:r w:rsidRPr="00960F83">
              <w:t xml:space="preserve">as an indication that the </w:t>
            </w:r>
            <w:r>
              <w:t>b</w:t>
            </w:r>
            <w:r w:rsidRPr="00960F83">
              <w:t xml:space="preserve">idder has familiarised itself with the terms and conditions of this </w:t>
            </w:r>
            <w:r w:rsidR="00615065">
              <w:t>RFB</w:t>
            </w:r>
            <w:r w:rsidRPr="00960F83">
              <w:t xml:space="preserve"> document.</w:t>
            </w:r>
          </w:p>
          <w:p w14:paraId="5E30BC42" w14:textId="77777777" w:rsidR="00960F83" w:rsidRPr="00D27468" w:rsidRDefault="0090233F" w:rsidP="00C81B24">
            <w:pPr>
              <w:pStyle w:val="ListParagraph"/>
              <w:numPr>
                <w:ilvl w:val="0"/>
                <w:numId w:val="30"/>
              </w:numPr>
              <w:rPr>
                <w:b/>
                <w:bCs/>
                <w:color w:val="FF0000"/>
                <w:highlight w:val="yellow"/>
              </w:rPr>
            </w:pPr>
            <w:r w:rsidRPr="00D27468">
              <w:rPr>
                <w:b/>
                <w:bCs/>
                <w:color w:val="FF0000"/>
                <w:highlight w:val="yellow"/>
              </w:rPr>
              <w:t>Faxed or e-mailed bids will not be accepted.</w:t>
            </w:r>
          </w:p>
          <w:p w14:paraId="0EB32099" w14:textId="77777777" w:rsidR="0090233F" w:rsidRPr="0090233F" w:rsidRDefault="0090233F" w:rsidP="00C81B24">
            <w:pPr>
              <w:pStyle w:val="ListParagraph"/>
              <w:numPr>
                <w:ilvl w:val="0"/>
                <w:numId w:val="30"/>
              </w:numPr>
              <w:rPr>
                <w:rFonts w:cstheme="minorHAnsi"/>
              </w:rPr>
            </w:pPr>
            <w:r w:rsidRPr="0090233F">
              <w:rPr>
                <w:rFonts w:cstheme="minorHAnsi"/>
              </w:rPr>
              <w:t xml:space="preserve">Bidders shall submit proposal responses in accordance with the prescribed manner of submission as specified in this document. </w:t>
            </w:r>
            <w:r w:rsidRPr="0090233F">
              <w:rPr>
                <w:rFonts w:cstheme="minorHAnsi"/>
                <w:b/>
              </w:rPr>
              <w:t>Failure to comply with the bid submission requirements will lead to disqualification.</w:t>
            </w:r>
          </w:p>
          <w:p w14:paraId="08F64149" w14:textId="77777777" w:rsidR="0090233F" w:rsidRDefault="0090233F" w:rsidP="00C81B24">
            <w:pPr>
              <w:pStyle w:val="ListParagraph"/>
              <w:numPr>
                <w:ilvl w:val="0"/>
                <w:numId w:val="30"/>
              </w:numPr>
              <w:rPr>
                <w:rFonts w:cstheme="minorHAnsi"/>
              </w:rPr>
            </w:pPr>
            <w:r w:rsidRPr="0090233F">
              <w:rPr>
                <w:rFonts w:cstheme="minorHAnsi"/>
              </w:rPr>
              <w:t>Bidders are required to submit all returnable documents/information together with their Bids/proposals on or before the closing time and date of the Bids/proposals.</w:t>
            </w:r>
          </w:p>
          <w:p w14:paraId="6A334DBB" w14:textId="77777777" w:rsidR="00F73867" w:rsidRPr="0090233F" w:rsidRDefault="00F73867" w:rsidP="00C81B24">
            <w:pPr>
              <w:pStyle w:val="ListParagraph"/>
              <w:numPr>
                <w:ilvl w:val="0"/>
                <w:numId w:val="30"/>
              </w:numPr>
              <w:rPr>
                <w:rFonts w:cstheme="minorHAnsi"/>
              </w:rPr>
            </w:pPr>
            <w:r w:rsidRPr="00F73867">
              <w:rPr>
                <w:rFonts w:cstheme="minorHAnsi"/>
              </w:rPr>
              <w:t>All services supplied in accordance with th</w:t>
            </w:r>
            <w:r>
              <w:rPr>
                <w:rFonts w:cstheme="minorHAnsi"/>
              </w:rPr>
              <w:t>e bidder’s</w:t>
            </w:r>
            <w:r w:rsidRPr="00F73867">
              <w:rPr>
                <w:rFonts w:cstheme="minorHAnsi"/>
              </w:rPr>
              <w:t xml:space="preserve"> proposal must be in accordance </w:t>
            </w:r>
            <w:r>
              <w:rPr>
                <w:rFonts w:cstheme="minorHAnsi"/>
              </w:rPr>
              <w:t>with</w:t>
            </w:r>
            <w:r w:rsidRPr="00F73867">
              <w:rPr>
                <w:rFonts w:cstheme="minorHAnsi"/>
              </w:rPr>
              <w:t xml:space="preserve"> </w:t>
            </w:r>
            <w:r>
              <w:rPr>
                <w:rFonts w:cstheme="minorHAnsi"/>
              </w:rPr>
              <w:t xml:space="preserve">all </w:t>
            </w:r>
            <w:r w:rsidRPr="00F73867">
              <w:rPr>
                <w:rFonts w:cstheme="minorHAnsi"/>
              </w:rPr>
              <w:t xml:space="preserve">applicable legal requirements in terms of South African law, policies and </w:t>
            </w:r>
            <w:r>
              <w:rPr>
                <w:rFonts w:cstheme="minorHAnsi"/>
              </w:rPr>
              <w:t>regulations.</w:t>
            </w:r>
          </w:p>
          <w:p w14:paraId="4D39F253" w14:textId="77777777" w:rsidR="00960F83" w:rsidRDefault="00960F83" w:rsidP="00960F83"/>
          <w:p w14:paraId="43122980" w14:textId="77777777" w:rsidR="00960F83" w:rsidRPr="0090233F" w:rsidRDefault="00960F83" w:rsidP="0090233F">
            <w:pPr>
              <w:pStyle w:val="Heading2"/>
            </w:pPr>
            <w:bookmarkStart w:id="15" w:name="_Toc192605671"/>
            <w:r w:rsidRPr="0090233F">
              <w:t xml:space="preserve">Bid </w:t>
            </w:r>
            <w:r w:rsidR="00820BBC">
              <w:t xml:space="preserve">Submission </w:t>
            </w:r>
            <w:r w:rsidRPr="0090233F">
              <w:t>Conditions</w:t>
            </w:r>
            <w:bookmarkEnd w:id="15"/>
          </w:p>
          <w:p w14:paraId="2ACEFB0D" w14:textId="77777777" w:rsidR="00960F83" w:rsidRDefault="00960F83" w:rsidP="00C81B24">
            <w:pPr>
              <w:pStyle w:val="ListParagraph"/>
              <w:numPr>
                <w:ilvl w:val="0"/>
                <w:numId w:val="31"/>
              </w:numPr>
            </w:pPr>
            <w:r w:rsidRPr="00960F83">
              <w:t xml:space="preserve">The original </w:t>
            </w:r>
            <w:r>
              <w:t>proposal</w:t>
            </w:r>
            <w:r w:rsidRPr="00960F83">
              <w:t xml:space="preserve"> will be the legal and binding document that will be used for the purposes of evaluation. SITA will not assume any liability </w:t>
            </w:r>
            <w:r>
              <w:t>for</w:t>
            </w:r>
            <w:r w:rsidRPr="00960F83">
              <w:t xml:space="preserve"> disqualifying a </w:t>
            </w:r>
            <w:r>
              <w:t>b</w:t>
            </w:r>
            <w:r w:rsidRPr="00960F83">
              <w:t>idder due to the information not being contained in the origin</w:t>
            </w:r>
            <w:r>
              <w:t>al</w:t>
            </w:r>
            <w:r w:rsidRPr="00960F83">
              <w:t xml:space="preserve"> proposal, even when such information appears in a duplicate copy submitted by the </w:t>
            </w:r>
            <w:r>
              <w:t>b</w:t>
            </w:r>
            <w:r w:rsidRPr="00960F83">
              <w:t>idder.</w:t>
            </w:r>
          </w:p>
          <w:p w14:paraId="6181FC9C" w14:textId="77777777" w:rsidR="0090233F" w:rsidRDefault="0090233F" w:rsidP="00C81B24">
            <w:pPr>
              <w:pStyle w:val="ListParagraph"/>
              <w:numPr>
                <w:ilvl w:val="0"/>
                <w:numId w:val="31"/>
              </w:numPr>
            </w:pPr>
            <w:r>
              <w:t xml:space="preserve">The successful bidder will be required to </w:t>
            </w:r>
            <w:proofErr w:type="gramStart"/>
            <w:r>
              <w:t>enter into</w:t>
            </w:r>
            <w:proofErr w:type="gramEnd"/>
            <w:r>
              <w:t xml:space="preserve"> a written contract for the delivery of the goods / services / works awarded to them.</w:t>
            </w:r>
          </w:p>
          <w:p w14:paraId="52C4D32C" w14:textId="77777777" w:rsidR="0090233F" w:rsidRDefault="0090233F" w:rsidP="00C81B24">
            <w:pPr>
              <w:pStyle w:val="ListParagraph"/>
              <w:numPr>
                <w:ilvl w:val="0"/>
                <w:numId w:val="31"/>
              </w:numPr>
              <w:outlineLvl w:val="9"/>
              <w:rPr>
                <w:rFonts w:cstheme="minorHAnsi"/>
              </w:rPr>
            </w:pPr>
            <w:r w:rsidRPr="0090233F">
              <w:rPr>
                <w:rFonts w:cstheme="minorHAnsi"/>
              </w:rPr>
              <w:t>SITA reserves the right to disqualify any Bid/proposal that is not submitted in accordance with any of the instructions prescribed above.</w:t>
            </w:r>
          </w:p>
          <w:p w14:paraId="63E62B67" w14:textId="77777777" w:rsidR="0090233F" w:rsidRDefault="0090233F" w:rsidP="00C81B24">
            <w:pPr>
              <w:pStyle w:val="ListParagraph"/>
              <w:numPr>
                <w:ilvl w:val="0"/>
                <w:numId w:val="31"/>
              </w:numPr>
              <w:outlineLvl w:val="9"/>
              <w:rPr>
                <w:rFonts w:cstheme="minorHAnsi"/>
              </w:rPr>
            </w:pPr>
            <w:r w:rsidRPr="0090233F">
              <w:rPr>
                <w:rFonts w:cstheme="minorHAnsi"/>
              </w:rPr>
              <w:t>SITA reserves the right to request the administrative returnable documents after the closing date and time, in instances where the Bidder has not returned the documents. However, SITA is under no obligation to request such documents or information and may elect to disqualify the Bidder that has not returned the requisite document.</w:t>
            </w:r>
          </w:p>
          <w:p w14:paraId="101C0841" w14:textId="28CB6FD1" w:rsidR="00122972" w:rsidRDefault="00122972" w:rsidP="00C81B24">
            <w:pPr>
              <w:pStyle w:val="ListParagraph"/>
              <w:numPr>
                <w:ilvl w:val="0"/>
                <w:numId w:val="31"/>
              </w:numPr>
              <w:outlineLvl w:val="9"/>
              <w:rPr>
                <w:rFonts w:cstheme="minorHAnsi"/>
              </w:rPr>
            </w:pPr>
            <w:r w:rsidRPr="00122972">
              <w:rPr>
                <w:rFonts w:cstheme="minorHAnsi"/>
              </w:rPr>
              <w:t xml:space="preserve">SITA reserves the right to conduct a due-diligence exercise to evaluate the Bidder’s capabilities to meet the requirements specified in the </w:t>
            </w:r>
            <w:r w:rsidR="00615065">
              <w:rPr>
                <w:rFonts w:cstheme="minorHAnsi"/>
              </w:rPr>
              <w:t>RFB</w:t>
            </w:r>
            <w:r w:rsidRPr="00122972">
              <w:rPr>
                <w:rFonts w:cstheme="minorHAnsi"/>
              </w:rPr>
              <w:t xml:space="preserve"> and supporting documents</w:t>
            </w:r>
          </w:p>
          <w:p w14:paraId="1E75666E" w14:textId="77777777" w:rsidR="00122972" w:rsidRDefault="00122972" w:rsidP="00C81B24">
            <w:pPr>
              <w:pStyle w:val="ListParagraph"/>
              <w:numPr>
                <w:ilvl w:val="0"/>
                <w:numId w:val="31"/>
              </w:numPr>
              <w:outlineLvl w:val="9"/>
              <w:rPr>
                <w:rFonts w:cstheme="minorHAnsi"/>
              </w:rPr>
            </w:pPr>
            <w:r w:rsidRPr="00122972">
              <w:rPr>
                <w:rFonts w:cstheme="minorHAnsi"/>
              </w:rPr>
              <w:t>Where applicable, SITA reserves the right to conduct benchmarks on prices and/or product/services offered during and after the evaluation</w:t>
            </w:r>
          </w:p>
          <w:p w14:paraId="18E74203" w14:textId="1F8D758D" w:rsidR="00122972" w:rsidRDefault="00122972" w:rsidP="00C81B24">
            <w:pPr>
              <w:pStyle w:val="ListParagraph"/>
              <w:numPr>
                <w:ilvl w:val="0"/>
                <w:numId w:val="31"/>
              </w:numPr>
              <w:outlineLvl w:val="9"/>
              <w:rPr>
                <w:rFonts w:cstheme="minorHAnsi"/>
              </w:rPr>
            </w:pPr>
            <w:r w:rsidRPr="00122972">
              <w:rPr>
                <w:rFonts w:cstheme="minorHAnsi"/>
              </w:rPr>
              <w:t xml:space="preserve">Where the </w:t>
            </w:r>
            <w:r w:rsidR="00615065">
              <w:rPr>
                <w:rFonts w:cstheme="minorHAnsi"/>
              </w:rPr>
              <w:t>RFB</w:t>
            </w:r>
            <w:r w:rsidRPr="00122972">
              <w:rPr>
                <w:rFonts w:cstheme="minorHAnsi"/>
              </w:rPr>
              <w:t xml:space="preserve"> calls for already available solutions, bidders who offer to provide future based solutions </w:t>
            </w:r>
            <w:r w:rsidRPr="00154098">
              <w:rPr>
                <w:rFonts w:cstheme="minorHAnsi"/>
                <w:highlight w:val="yellow"/>
              </w:rPr>
              <w:t>will/may</w:t>
            </w:r>
            <w:r w:rsidRPr="00122972">
              <w:rPr>
                <w:rFonts w:cstheme="minorHAnsi"/>
              </w:rPr>
              <w:t xml:space="preserve"> be disqualified</w:t>
            </w:r>
            <w:r>
              <w:rPr>
                <w:rFonts w:cstheme="minorHAnsi"/>
              </w:rPr>
              <w:t>.</w:t>
            </w:r>
          </w:p>
          <w:p w14:paraId="7ADC1B78" w14:textId="14DB4C7E" w:rsidR="00886179" w:rsidRDefault="00886179" w:rsidP="00C81B24">
            <w:pPr>
              <w:pStyle w:val="ListParagraph"/>
              <w:numPr>
                <w:ilvl w:val="0"/>
                <w:numId w:val="31"/>
              </w:numPr>
              <w:outlineLvl w:val="9"/>
              <w:rPr>
                <w:rFonts w:cstheme="minorHAnsi"/>
              </w:rPr>
            </w:pPr>
            <w:r w:rsidRPr="00886179">
              <w:rPr>
                <w:rFonts w:cstheme="minorHAnsi"/>
              </w:rPr>
              <w:t xml:space="preserve">Failure or neglect by SITA to (at any time) enforce any of the provisions of this </w:t>
            </w:r>
            <w:r w:rsidR="00615065">
              <w:rPr>
                <w:rFonts w:cstheme="minorHAnsi"/>
              </w:rPr>
              <w:t>RFB</w:t>
            </w:r>
            <w:r w:rsidRPr="00886179">
              <w:rPr>
                <w:rFonts w:cstheme="minorHAnsi"/>
              </w:rPr>
              <w:t xml:space="preserve"> shall not in any manner, be construed to be a waiver of any of SITA’s rights in that regard and in terms of this </w:t>
            </w:r>
            <w:r w:rsidR="00615065">
              <w:rPr>
                <w:rFonts w:cstheme="minorHAnsi"/>
              </w:rPr>
              <w:t>RFB</w:t>
            </w:r>
            <w:r w:rsidRPr="00886179">
              <w:rPr>
                <w:rFonts w:cstheme="minorHAnsi"/>
              </w:rPr>
              <w:t xml:space="preserve">. Such failure or neglect shall not, in any manner, affect the continued, unaltered validity of this </w:t>
            </w:r>
            <w:r w:rsidR="00615065">
              <w:rPr>
                <w:rFonts w:cstheme="minorHAnsi"/>
              </w:rPr>
              <w:lastRenderedPageBreak/>
              <w:t>RFB</w:t>
            </w:r>
            <w:r w:rsidRPr="00886179">
              <w:rPr>
                <w:rFonts w:cstheme="minorHAnsi"/>
              </w:rPr>
              <w:t xml:space="preserve"> or prejudice the right of SITA to institute action or to exercise any other right available to SITA by law</w:t>
            </w:r>
          </w:p>
          <w:p w14:paraId="6916B524" w14:textId="536E4A25" w:rsidR="00F73867" w:rsidRDefault="00F73867" w:rsidP="00C81B24">
            <w:pPr>
              <w:pStyle w:val="ListParagraph"/>
              <w:numPr>
                <w:ilvl w:val="0"/>
                <w:numId w:val="31"/>
              </w:numPr>
              <w:outlineLvl w:val="9"/>
              <w:rPr>
                <w:rFonts w:cstheme="minorHAnsi"/>
              </w:rPr>
            </w:pPr>
            <w:r w:rsidRPr="00F73867">
              <w:rPr>
                <w:rFonts w:cstheme="minorHAnsi"/>
              </w:rPr>
              <w:t xml:space="preserve">The onus is on the bidder to continuously check the SITA website for any communication and changes on the </w:t>
            </w:r>
            <w:r w:rsidR="00615065">
              <w:rPr>
                <w:rFonts w:cstheme="minorHAnsi"/>
              </w:rPr>
              <w:t>RFB</w:t>
            </w:r>
            <w:r w:rsidRPr="00F73867">
              <w:rPr>
                <w:rFonts w:cstheme="minorHAnsi"/>
              </w:rPr>
              <w:t xml:space="preserve"> document. SITA will not be held responsible for any failure by the </w:t>
            </w:r>
            <w:r>
              <w:rPr>
                <w:rFonts w:cstheme="minorHAnsi"/>
              </w:rPr>
              <w:t>b</w:t>
            </w:r>
            <w:r w:rsidRPr="00F73867">
              <w:rPr>
                <w:rFonts w:cstheme="minorHAnsi"/>
              </w:rPr>
              <w:t xml:space="preserve">idder to check updates on the </w:t>
            </w:r>
            <w:r w:rsidR="00615065">
              <w:rPr>
                <w:rFonts w:cstheme="minorHAnsi"/>
              </w:rPr>
              <w:t>RFB</w:t>
            </w:r>
            <w:r w:rsidRPr="00F73867">
              <w:rPr>
                <w:rFonts w:cstheme="minorHAnsi"/>
              </w:rPr>
              <w:t xml:space="preserve"> document</w:t>
            </w:r>
          </w:p>
          <w:p w14:paraId="792E9862" w14:textId="77777777" w:rsidR="0090233F" w:rsidRDefault="0090233F" w:rsidP="0090233F">
            <w:pPr>
              <w:pStyle w:val="ListParagraph"/>
              <w:ind w:left="1134"/>
              <w:outlineLvl w:val="9"/>
              <w:rPr>
                <w:rFonts w:cstheme="minorHAnsi"/>
              </w:rPr>
            </w:pPr>
          </w:p>
          <w:p w14:paraId="0B98DAC5" w14:textId="77777777" w:rsidR="00123562" w:rsidRPr="0090233F" w:rsidRDefault="00123562" w:rsidP="0090233F">
            <w:pPr>
              <w:pStyle w:val="Heading2"/>
            </w:pPr>
            <w:bookmarkStart w:id="16" w:name="_Toc192605672"/>
            <w:r w:rsidRPr="0090233F">
              <w:t>Tax Compliance Requirements</w:t>
            </w:r>
            <w:bookmarkEnd w:id="16"/>
          </w:p>
          <w:p w14:paraId="020D7217" w14:textId="77777777" w:rsidR="00F951FD" w:rsidRDefault="00123562" w:rsidP="00C81B24">
            <w:pPr>
              <w:pStyle w:val="ListParagraph"/>
              <w:numPr>
                <w:ilvl w:val="0"/>
                <w:numId w:val="32"/>
              </w:numPr>
            </w:pPr>
            <w:r>
              <w:t>Bidders must ensure compliance with their tax obligations</w:t>
            </w:r>
          </w:p>
          <w:p w14:paraId="58DE8A83" w14:textId="77777777" w:rsidR="00123562" w:rsidRDefault="00123562" w:rsidP="00C81B24">
            <w:pPr>
              <w:pStyle w:val="ListParagraph"/>
              <w:numPr>
                <w:ilvl w:val="0"/>
                <w:numId w:val="32"/>
              </w:numPr>
            </w:pPr>
            <w:r>
              <w:t>Bidders are required to provide their unique personal Identification Number (PIN)</w:t>
            </w:r>
            <w:r w:rsidR="004F260E">
              <w:t xml:space="preserve"> issued by SARS to enable the SITA to verify the taxpayer’s profile and tax status.</w:t>
            </w:r>
          </w:p>
          <w:p w14:paraId="6C74993C" w14:textId="77777777" w:rsidR="004F260E" w:rsidRDefault="004F260E" w:rsidP="00C81B24">
            <w:pPr>
              <w:pStyle w:val="ListParagraph"/>
              <w:numPr>
                <w:ilvl w:val="0"/>
                <w:numId w:val="32"/>
              </w:numPr>
            </w:pPr>
            <w:r>
              <w:t xml:space="preserve">Application for Tax Compliance Status (TCS) may be made via e-filing through the SARS website, </w:t>
            </w:r>
            <w:hyperlink r:id="rId18" w:history="1">
              <w:r w:rsidRPr="00802767">
                <w:rPr>
                  <w:rStyle w:val="Hyperlink"/>
                </w:rPr>
                <w:t>www.sars.gov.xza</w:t>
              </w:r>
            </w:hyperlink>
          </w:p>
          <w:p w14:paraId="502774E1" w14:textId="77777777" w:rsidR="004F260E" w:rsidRDefault="004F260E" w:rsidP="00C81B24">
            <w:pPr>
              <w:pStyle w:val="ListParagraph"/>
              <w:numPr>
                <w:ilvl w:val="0"/>
                <w:numId w:val="32"/>
              </w:numPr>
            </w:pPr>
            <w:r>
              <w:t>Bidders may also submit a hard copy TCS certificate with their bid</w:t>
            </w:r>
          </w:p>
          <w:p w14:paraId="14BBACBD" w14:textId="77777777" w:rsidR="004F260E" w:rsidRDefault="003E54A0" w:rsidP="00C81B24">
            <w:pPr>
              <w:pStyle w:val="ListParagraph"/>
              <w:numPr>
                <w:ilvl w:val="0"/>
                <w:numId w:val="32"/>
              </w:numPr>
            </w:pPr>
            <w:r>
              <w:t>In bids where a consortium, joint venture or sub-contractors are involved, each part must submit a separate TCS PIN / CSD registration number</w:t>
            </w:r>
          </w:p>
          <w:p w14:paraId="7EDE8FB2" w14:textId="77777777" w:rsidR="003E54A0" w:rsidRDefault="003E54A0" w:rsidP="00C81B24">
            <w:pPr>
              <w:pStyle w:val="ListParagraph"/>
              <w:numPr>
                <w:ilvl w:val="0"/>
                <w:numId w:val="32"/>
              </w:numPr>
            </w:pPr>
            <w:r>
              <w:t>No bids will be accepted from government employees, companies with directors who are government employees or close</w:t>
            </w:r>
            <w:r w:rsidR="00DC769E">
              <w:t>d</w:t>
            </w:r>
            <w:r>
              <w:t xml:space="preserve"> corporations with members who are government employees.</w:t>
            </w:r>
          </w:p>
          <w:p w14:paraId="3B3B92FB" w14:textId="77777777" w:rsidR="003E54A0" w:rsidRDefault="003E54A0" w:rsidP="003E54A0">
            <w:pPr>
              <w:pStyle w:val="ListParagraph"/>
              <w:ind w:left="1134"/>
            </w:pPr>
          </w:p>
          <w:p w14:paraId="77826FA3" w14:textId="77777777" w:rsidR="003E54A0" w:rsidRPr="00F951FD" w:rsidRDefault="003E54A0" w:rsidP="003E54A0">
            <w:pPr>
              <w:pStyle w:val="ListParagraph"/>
              <w:ind w:left="601"/>
            </w:pPr>
            <w:r w:rsidRPr="003E54A0">
              <w:rPr>
                <w:rFonts w:cstheme="minorHAnsi"/>
                <w:b/>
              </w:rPr>
              <w:t xml:space="preserve">PLEASE NOTE: </w:t>
            </w:r>
            <w:r w:rsidR="0090233F" w:rsidRPr="0090233F">
              <w:rPr>
                <w:rFonts w:cstheme="minorHAnsi"/>
                <w:bCs/>
              </w:rPr>
              <w:t>Failure to provide or comply with any of the above requirements and instructions may render the bid invalid.</w:t>
            </w:r>
            <w:r w:rsidR="0090233F">
              <w:rPr>
                <w:rFonts w:cstheme="minorHAnsi"/>
                <w:b/>
              </w:rPr>
              <w:t xml:space="preserve"> </w:t>
            </w:r>
          </w:p>
        </w:tc>
        <w:tc>
          <w:tcPr>
            <w:tcW w:w="444" w:type="dxa"/>
            <w:gridSpan w:val="2"/>
          </w:tcPr>
          <w:p w14:paraId="6201B2DA"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szCs w:val="20"/>
                <w:lang w:val="en-GB"/>
              </w:rPr>
            </w:pPr>
          </w:p>
        </w:tc>
        <w:tc>
          <w:tcPr>
            <w:tcW w:w="396" w:type="dxa"/>
            <w:gridSpan w:val="2"/>
          </w:tcPr>
          <w:p w14:paraId="76375219" w14:textId="77777777" w:rsidR="00E14656" w:rsidRPr="0056332A" w:rsidRDefault="00E14656" w:rsidP="00E14656">
            <w:pPr>
              <w:pStyle w:val="Heading4"/>
              <w:numPr>
                <w:ilvl w:val="0"/>
                <w:numId w:val="0"/>
              </w:numPr>
              <w:ind w:hanging="851"/>
              <w:rPr>
                <w:rFonts w:cs="Arial"/>
                <w:sz w:val="20"/>
              </w:rPr>
            </w:pPr>
          </w:p>
        </w:tc>
        <w:tc>
          <w:tcPr>
            <w:tcW w:w="1439" w:type="dxa"/>
            <w:gridSpan w:val="2"/>
          </w:tcPr>
          <w:p w14:paraId="4355816B"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szCs w:val="20"/>
              </w:rPr>
            </w:pPr>
          </w:p>
        </w:tc>
      </w:tr>
      <w:tr w:rsidR="00E14656" w:rsidRPr="0056332A" w14:paraId="0F84E085" w14:textId="77777777" w:rsidTr="00486053">
        <w:trPr>
          <w:trHeight w:val="20"/>
        </w:trPr>
        <w:tc>
          <w:tcPr>
            <w:tcW w:w="12144" w:type="dxa"/>
            <w:gridSpan w:val="7"/>
          </w:tcPr>
          <w:p w14:paraId="79F38D69" w14:textId="77777777" w:rsidR="00E14656" w:rsidRPr="0056332A" w:rsidRDefault="00E14656" w:rsidP="00E14656">
            <w:pPr>
              <w:tabs>
                <w:tab w:val="left" w:pos="426"/>
              </w:tabs>
              <w:spacing w:line="215" w:lineRule="auto"/>
              <w:rPr>
                <w:rFonts w:ascii="Arial" w:hAnsi="Arial" w:cs="Arial"/>
                <w:sz w:val="20"/>
                <w:lang w:val="en-GB"/>
              </w:rPr>
            </w:pPr>
          </w:p>
        </w:tc>
      </w:tr>
      <w:tr w:rsidR="00E14656" w:rsidRPr="0056332A" w14:paraId="48CB4A86" w14:textId="77777777" w:rsidTr="00486053">
        <w:trPr>
          <w:trHeight w:val="397"/>
        </w:trPr>
        <w:tc>
          <w:tcPr>
            <w:tcW w:w="12144" w:type="dxa"/>
            <w:gridSpan w:val="7"/>
          </w:tcPr>
          <w:p w14:paraId="77A60D07" w14:textId="77777777" w:rsidR="00E14656" w:rsidRDefault="00E14656" w:rsidP="00E14656">
            <w:pPr>
              <w:pStyle w:val="Header"/>
              <w:spacing w:line="360" w:lineRule="auto"/>
              <w:jc w:val="left"/>
              <w:rPr>
                <w:rFonts w:ascii="Arial" w:hAnsi="Arial" w:cs="Arial"/>
                <w:b/>
              </w:rPr>
            </w:pPr>
          </w:p>
          <w:p w14:paraId="384EC705" w14:textId="77777777" w:rsidR="003E54A0" w:rsidRPr="00B3466C" w:rsidRDefault="003E54A0" w:rsidP="00E14656">
            <w:pPr>
              <w:pStyle w:val="Header"/>
              <w:spacing w:line="360" w:lineRule="auto"/>
              <w:jc w:val="left"/>
              <w:rPr>
                <w:rFonts w:asciiTheme="minorHAnsi" w:hAnsiTheme="minorHAnsi" w:cstheme="minorHAnsi"/>
                <w:bCs/>
              </w:rPr>
            </w:pPr>
            <w:r w:rsidRPr="00154098">
              <w:rPr>
                <w:rFonts w:asciiTheme="minorHAnsi" w:hAnsiTheme="minorHAnsi" w:cstheme="minorHAnsi"/>
                <w:b/>
              </w:rPr>
              <w:t xml:space="preserve">Signature of authorised Bidder Representative: </w:t>
            </w:r>
            <w:r w:rsidRPr="00B3466C">
              <w:rPr>
                <w:rFonts w:asciiTheme="minorHAnsi" w:hAnsiTheme="minorHAnsi" w:cstheme="minorHAnsi"/>
                <w:bCs/>
              </w:rPr>
              <w:t xml:space="preserve"> _________________________________</w:t>
            </w:r>
          </w:p>
          <w:p w14:paraId="4135DFDC" w14:textId="77777777" w:rsidR="003E54A0" w:rsidRPr="00B3466C" w:rsidRDefault="003E54A0" w:rsidP="00E14656">
            <w:pPr>
              <w:pStyle w:val="Header"/>
              <w:spacing w:line="360" w:lineRule="auto"/>
              <w:jc w:val="left"/>
              <w:rPr>
                <w:rFonts w:asciiTheme="minorHAnsi" w:hAnsiTheme="minorHAnsi" w:cstheme="minorHAnsi"/>
                <w:bCs/>
              </w:rPr>
            </w:pPr>
          </w:p>
          <w:p w14:paraId="4AD9DAFB" w14:textId="77777777" w:rsidR="00B3466C" w:rsidRPr="00B3466C" w:rsidRDefault="00B3466C" w:rsidP="00E14656">
            <w:pPr>
              <w:pStyle w:val="Header"/>
              <w:spacing w:line="360" w:lineRule="auto"/>
              <w:jc w:val="left"/>
              <w:rPr>
                <w:rFonts w:asciiTheme="minorHAnsi" w:hAnsiTheme="minorHAnsi" w:cstheme="minorHAnsi"/>
                <w:bCs/>
              </w:rPr>
            </w:pPr>
            <w:r w:rsidRPr="00154098">
              <w:rPr>
                <w:rFonts w:asciiTheme="minorHAnsi" w:hAnsiTheme="minorHAnsi" w:cstheme="minorHAnsi"/>
                <w:b/>
              </w:rPr>
              <w:t>Capacity under which this response is signed:</w:t>
            </w:r>
            <w:r w:rsidRPr="00B3466C">
              <w:rPr>
                <w:rFonts w:asciiTheme="minorHAnsi" w:hAnsiTheme="minorHAnsi" w:cstheme="minorHAnsi"/>
                <w:bCs/>
              </w:rPr>
              <w:t xml:space="preserve">  __________________________________</w:t>
            </w:r>
          </w:p>
          <w:p w14:paraId="22B2A3C8" w14:textId="77777777" w:rsidR="00B3466C" w:rsidRPr="00B3466C" w:rsidRDefault="00B3466C" w:rsidP="00E14656">
            <w:pPr>
              <w:pStyle w:val="Header"/>
              <w:spacing w:line="360" w:lineRule="auto"/>
              <w:jc w:val="left"/>
              <w:rPr>
                <w:rFonts w:asciiTheme="minorHAnsi" w:hAnsiTheme="minorHAnsi" w:cstheme="minorHAnsi"/>
                <w:bCs/>
              </w:rPr>
            </w:pPr>
            <w:r w:rsidRPr="00B3466C">
              <w:rPr>
                <w:rFonts w:asciiTheme="minorHAnsi" w:hAnsiTheme="minorHAnsi" w:cstheme="minorHAnsi"/>
                <w:bCs/>
              </w:rPr>
              <w:t xml:space="preserve">(Proof of authority </w:t>
            </w:r>
            <w:r w:rsidR="00F54CE2" w:rsidRPr="00B3466C">
              <w:rPr>
                <w:rFonts w:asciiTheme="minorHAnsi" w:hAnsiTheme="minorHAnsi" w:cstheme="minorHAnsi"/>
                <w:bCs/>
              </w:rPr>
              <w:t>e.g.</w:t>
            </w:r>
            <w:r w:rsidRPr="00B3466C">
              <w:rPr>
                <w:rFonts w:asciiTheme="minorHAnsi" w:hAnsiTheme="minorHAnsi" w:cstheme="minorHAnsi"/>
                <w:bCs/>
              </w:rPr>
              <w:t xml:space="preserve"> Company Resolution must be submitted)</w:t>
            </w:r>
          </w:p>
          <w:p w14:paraId="3A41E5E8" w14:textId="77777777" w:rsidR="00B3466C" w:rsidRPr="00B3466C" w:rsidRDefault="00B3466C" w:rsidP="00E14656">
            <w:pPr>
              <w:pStyle w:val="Header"/>
              <w:spacing w:line="360" w:lineRule="auto"/>
              <w:jc w:val="left"/>
              <w:rPr>
                <w:rFonts w:asciiTheme="minorHAnsi" w:hAnsiTheme="minorHAnsi" w:cstheme="minorHAnsi"/>
                <w:bCs/>
              </w:rPr>
            </w:pPr>
          </w:p>
          <w:p w14:paraId="0D1DBC3E" w14:textId="77777777" w:rsidR="00B3466C" w:rsidRPr="003E54A0" w:rsidRDefault="00B3466C" w:rsidP="00E14656">
            <w:pPr>
              <w:pStyle w:val="Header"/>
              <w:spacing w:line="360" w:lineRule="auto"/>
              <w:jc w:val="left"/>
              <w:rPr>
                <w:rFonts w:ascii="Arial" w:hAnsi="Arial" w:cs="Arial"/>
                <w:bCs/>
              </w:rPr>
            </w:pPr>
            <w:r w:rsidRPr="00154098">
              <w:rPr>
                <w:rFonts w:asciiTheme="minorHAnsi" w:hAnsiTheme="minorHAnsi" w:cstheme="minorHAnsi"/>
                <w:b/>
              </w:rPr>
              <w:t>Date:</w:t>
            </w:r>
            <w:r w:rsidRPr="00B3466C">
              <w:rPr>
                <w:rFonts w:asciiTheme="minorHAnsi" w:hAnsiTheme="minorHAnsi" w:cstheme="minorHAnsi"/>
                <w:bCs/>
              </w:rPr>
              <w:t xml:space="preserve"> ___________________</w:t>
            </w:r>
          </w:p>
        </w:tc>
      </w:tr>
    </w:tbl>
    <w:p w14:paraId="39F6D2C4" w14:textId="77777777" w:rsidR="00B3466C" w:rsidRDefault="00B3466C" w:rsidP="00E14656">
      <w:pPr>
        <w:autoSpaceDE w:val="0"/>
        <w:autoSpaceDN w:val="0"/>
        <w:adjustRightInd w:val="0"/>
        <w:ind w:left="720" w:hanging="720"/>
        <w:rPr>
          <w:rFonts w:ascii="Arial" w:hAnsi="Arial" w:cs="Arial"/>
        </w:rPr>
      </w:pPr>
    </w:p>
    <w:p w14:paraId="4D008C1C" w14:textId="77777777" w:rsidR="00B3466C" w:rsidRDefault="00B3466C">
      <w:pPr>
        <w:jc w:val="left"/>
        <w:rPr>
          <w:rFonts w:ascii="Arial" w:hAnsi="Arial" w:cs="Arial"/>
        </w:rPr>
      </w:pPr>
      <w:r>
        <w:rPr>
          <w:rFonts w:ascii="Arial" w:hAnsi="Arial" w:cs="Arial"/>
        </w:rPr>
        <w:br w:type="page"/>
      </w:r>
    </w:p>
    <w:p w14:paraId="290BDF05" w14:textId="77777777" w:rsidR="00E14656" w:rsidRDefault="00B3466C" w:rsidP="00B3466C">
      <w:pPr>
        <w:pStyle w:val="Heading1"/>
      </w:pPr>
      <w:bookmarkStart w:id="17" w:name="_Toc192605673"/>
      <w:r w:rsidRPr="00B3466C">
        <w:lastRenderedPageBreak/>
        <w:t>Bid Terms and Conditions</w:t>
      </w:r>
      <w:bookmarkEnd w:id="17"/>
    </w:p>
    <w:p w14:paraId="47779C48" w14:textId="77777777" w:rsidR="00B3466C" w:rsidRDefault="00B3466C" w:rsidP="00B3466C">
      <w:pPr>
        <w:rPr>
          <w:rFonts w:asciiTheme="minorHAnsi" w:hAnsiTheme="minorHAnsi" w:cstheme="minorHAnsi"/>
          <w:snapToGrid w:val="0"/>
        </w:rPr>
      </w:pPr>
      <w:r w:rsidRPr="00B3466C">
        <w:rPr>
          <w:rFonts w:asciiTheme="minorHAnsi" w:hAnsiTheme="minorHAnsi" w:cstheme="minorHAnsi"/>
          <w:snapToGrid w:val="0"/>
        </w:rPr>
        <w:t>The State Information Technology Agency SOC Ltd [hereinafter referred to as SITA] is a company with limited liability duly incorporated in accordance with the Companies Act of the Republic of South Africa with company registration number 1999/001899/30, and in terms of the State Information Technology Agency Act No. 88 of 1998 [Hereinafter referred to as “SITA Act”] as amended by SITA Amendment Act (Act 38 of 2002).</w:t>
      </w:r>
    </w:p>
    <w:p w14:paraId="52B34B59" w14:textId="77777777" w:rsidR="00B3466C" w:rsidRPr="00B3466C" w:rsidRDefault="00B3466C" w:rsidP="00B3466C">
      <w:pPr>
        <w:rPr>
          <w:rFonts w:asciiTheme="minorHAnsi" w:hAnsiTheme="minorHAnsi" w:cstheme="minorHAnsi"/>
          <w:lang w:val="en-GB"/>
        </w:rPr>
      </w:pPr>
      <w:r w:rsidRPr="00B3466C">
        <w:rPr>
          <w:rFonts w:asciiTheme="minorHAnsi" w:hAnsiTheme="minorHAnsi" w:cstheme="minorHAnsi"/>
          <w:lang w:val="en-GB"/>
        </w:rPr>
        <w:t>SITA is mandated in accordance with section 7(g) of the Act to render Information and Communications Technology (ICT) services to Organs of State/government and to act as the Information Communications Technology procurement agency for the Government.</w:t>
      </w:r>
    </w:p>
    <w:p w14:paraId="435E8354" w14:textId="77777777" w:rsidR="00E14656" w:rsidRPr="00290E84" w:rsidRDefault="00E14656" w:rsidP="00805BE2">
      <w:pPr>
        <w:pStyle w:val="Heading2"/>
      </w:pPr>
      <w:bookmarkStart w:id="18" w:name="_Toc150587193"/>
      <w:bookmarkStart w:id="19" w:name="_Toc199296471"/>
      <w:bookmarkStart w:id="20" w:name="_Toc454470837"/>
      <w:bookmarkStart w:id="21" w:name="_Toc459824251"/>
      <w:bookmarkStart w:id="22" w:name="_Toc94521921"/>
      <w:bookmarkStart w:id="23" w:name="_Toc94528456"/>
      <w:bookmarkStart w:id="24" w:name="_Toc192605674"/>
      <w:bookmarkStart w:id="25" w:name="_Toc97010978"/>
      <w:r w:rsidRPr="00CB20EE">
        <w:t>General rules and instructions</w:t>
      </w:r>
      <w:bookmarkEnd w:id="18"/>
      <w:bookmarkEnd w:id="19"/>
      <w:bookmarkEnd w:id="20"/>
      <w:bookmarkEnd w:id="21"/>
      <w:bookmarkEnd w:id="22"/>
      <w:bookmarkEnd w:id="23"/>
      <w:bookmarkEnd w:id="24"/>
    </w:p>
    <w:p w14:paraId="1BE0F9DF" w14:textId="77777777" w:rsidR="00E14656" w:rsidRPr="00805BE2" w:rsidRDefault="00E14656" w:rsidP="00D41F1F">
      <w:pPr>
        <w:pStyle w:val="Heading3"/>
        <w:spacing w:before="240" w:after="60" w:line="276" w:lineRule="auto"/>
        <w:rPr>
          <w:bCs/>
        </w:rPr>
      </w:pPr>
      <w:bookmarkStart w:id="26" w:name="_Toc192605675"/>
      <w:r w:rsidRPr="00805BE2">
        <w:rPr>
          <w:bCs/>
        </w:rPr>
        <w:t>News and press releases</w:t>
      </w:r>
      <w:bookmarkEnd w:id="26"/>
    </w:p>
    <w:p w14:paraId="20DE9703" w14:textId="22C951A1" w:rsidR="00E14656" w:rsidRPr="00D41F1F" w:rsidRDefault="00E14656" w:rsidP="00C81B24">
      <w:pPr>
        <w:pStyle w:val="ListParagraph"/>
        <w:numPr>
          <w:ilvl w:val="0"/>
          <w:numId w:val="20"/>
        </w:numPr>
        <w:tabs>
          <w:tab w:val="num" w:pos="567"/>
        </w:tabs>
        <w:rPr>
          <w:rFonts w:cstheme="minorHAnsi"/>
        </w:rPr>
      </w:pPr>
      <w:r w:rsidRPr="00D41F1F">
        <w:rPr>
          <w:rFonts w:cstheme="minorHAnsi"/>
        </w:rPr>
        <w:t xml:space="preserve">Bidders or their agents shall not make any news releases concerning this </w:t>
      </w:r>
      <w:r w:rsidR="00615065">
        <w:rPr>
          <w:rFonts w:cstheme="minorHAnsi"/>
        </w:rPr>
        <w:t>RFB</w:t>
      </w:r>
      <w:r w:rsidRPr="00D41F1F">
        <w:rPr>
          <w:rFonts w:cstheme="minorHAnsi"/>
        </w:rPr>
        <w:t xml:space="preserve"> or the awarding of the same or any resulting agreement(s) without the consent of and then only in collaboration with SITA and its Client.</w:t>
      </w:r>
    </w:p>
    <w:p w14:paraId="16540E02" w14:textId="77777777" w:rsidR="00E14656" w:rsidRPr="00D41F1F" w:rsidRDefault="00E14656" w:rsidP="00D41F1F">
      <w:pPr>
        <w:pStyle w:val="Heading3"/>
        <w:spacing w:before="240" w:after="60" w:line="276" w:lineRule="auto"/>
        <w:rPr>
          <w:bCs/>
        </w:rPr>
      </w:pPr>
      <w:bookmarkStart w:id="27" w:name="_Toc192605676"/>
      <w:r w:rsidRPr="00D41F1F">
        <w:rPr>
          <w:bCs/>
        </w:rPr>
        <w:t>Precedence of documents</w:t>
      </w:r>
      <w:bookmarkEnd w:id="27"/>
    </w:p>
    <w:p w14:paraId="31AA13E1" w14:textId="4B5E06DC" w:rsidR="00E14656" w:rsidRPr="00D41F1F" w:rsidRDefault="00E14656" w:rsidP="00C81B24">
      <w:pPr>
        <w:pStyle w:val="ListParagraph"/>
        <w:numPr>
          <w:ilvl w:val="0"/>
          <w:numId w:val="21"/>
        </w:numPr>
        <w:rPr>
          <w:rFonts w:cstheme="minorHAnsi"/>
        </w:rPr>
      </w:pPr>
      <w:r w:rsidRPr="00D41F1F">
        <w:rPr>
          <w:rFonts w:cstheme="minorHAnsi"/>
        </w:rPr>
        <w:t xml:space="preserve">This </w:t>
      </w:r>
      <w:r w:rsidR="00615065">
        <w:rPr>
          <w:rFonts w:cstheme="minorHAnsi"/>
        </w:rPr>
        <w:t>RFB</w:t>
      </w:r>
      <w:r w:rsidRPr="00D41F1F">
        <w:rPr>
          <w:rFonts w:cstheme="minorHAnsi"/>
        </w:rPr>
        <w:t xml:space="preserve"> also incorporates Annexures/Schedules. Where there is a contradiction in terms between the clauses, phrases, words, stipulations or terms and herein referred to generally as stipulations in this </w:t>
      </w:r>
      <w:r w:rsidR="00615065">
        <w:rPr>
          <w:rFonts w:cstheme="minorHAnsi"/>
        </w:rPr>
        <w:t>RFB</w:t>
      </w:r>
      <w:r w:rsidRPr="00D41F1F">
        <w:rPr>
          <w:rFonts w:cstheme="minorHAnsi"/>
        </w:rPr>
        <w:t xml:space="preserve"> and the stipulations in any other document attached hereto or the proposal submitted in response thereto, the relevant stipulations in this </w:t>
      </w:r>
      <w:r w:rsidR="00615065">
        <w:rPr>
          <w:rFonts w:cstheme="minorHAnsi"/>
        </w:rPr>
        <w:t>RFB</w:t>
      </w:r>
      <w:r w:rsidRPr="00D41F1F">
        <w:rPr>
          <w:rFonts w:cstheme="minorHAnsi"/>
        </w:rPr>
        <w:t xml:space="preserve"> shall take precedence.</w:t>
      </w:r>
    </w:p>
    <w:p w14:paraId="64C97E92" w14:textId="35630052" w:rsidR="00886179" w:rsidRPr="00E225F2" w:rsidRDefault="00E14656" w:rsidP="00C81B24">
      <w:pPr>
        <w:pStyle w:val="ListParagraph"/>
        <w:numPr>
          <w:ilvl w:val="0"/>
          <w:numId w:val="21"/>
        </w:numPr>
        <w:tabs>
          <w:tab w:val="num" w:pos="567"/>
        </w:tabs>
        <w:rPr>
          <w:rFonts w:cstheme="minorHAnsi"/>
        </w:rPr>
      </w:pPr>
      <w:r w:rsidRPr="0060074E">
        <w:rPr>
          <w:rFonts w:cstheme="minorHAnsi"/>
        </w:rPr>
        <w:t xml:space="preserve">Where this </w:t>
      </w:r>
      <w:r w:rsidR="00615065">
        <w:rPr>
          <w:rFonts w:cstheme="minorHAnsi"/>
        </w:rPr>
        <w:t>RFB</w:t>
      </w:r>
      <w:r w:rsidRPr="0060074E">
        <w:rPr>
          <w:rFonts w:cstheme="minorHAnsi"/>
        </w:rPr>
        <w:t xml:space="preserve"> </w:t>
      </w:r>
      <w:r w:rsidRPr="00D41F1F">
        <w:rPr>
          <w:rFonts w:cstheme="minorHAnsi"/>
        </w:rPr>
        <w:t xml:space="preserve">is silent on any matter, the relevant stipulations addressing such matter shall take precedence to the extent that they do not contradict any applicable law, policy or standard. Bidders shall refrain from incorporating any additional stipulations or making amendments to the </w:t>
      </w:r>
      <w:r w:rsidR="00615065">
        <w:rPr>
          <w:rFonts w:cstheme="minorHAnsi"/>
        </w:rPr>
        <w:t>RFB</w:t>
      </w:r>
      <w:r w:rsidRPr="00D41F1F">
        <w:rPr>
          <w:rFonts w:cstheme="minorHAnsi"/>
        </w:rPr>
        <w:t xml:space="preserve"> document in their proposals submitted in response to this </w:t>
      </w:r>
      <w:r w:rsidR="00615065">
        <w:rPr>
          <w:rFonts w:cstheme="minorHAnsi"/>
        </w:rPr>
        <w:t>RFB</w:t>
      </w:r>
      <w:r w:rsidRPr="00D41F1F">
        <w:rPr>
          <w:rFonts w:cstheme="minorHAnsi"/>
        </w:rPr>
        <w:t xml:space="preserve"> document. </w:t>
      </w:r>
      <w:r w:rsidRPr="00E225F2">
        <w:rPr>
          <w:rFonts w:cstheme="minorHAnsi"/>
        </w:rPr>
        <w:t xml:space="preserve">Where any additions or amendments are proposed they should be clearly marked on a separate letter and SITA will exercise its discretion whether to accept the proposal or not. </w:t>
      </w:r>
    </w:p>
    <w:p w14:paraId="21098D18" w14:textId="77777777" w:rsidR="00F73867" w:rsidRPr="00E225F2" w:rsidRDefault="00886179" w:rsidP="00C81B24">
      <w:pPr>
        <w:pStyle w:val="ListParagraph"/>
        <w:numPr>
          <w:ilvl w:val="0"/>
          <w:numId w:val="21"/>
        </w:numPr>
        <w:tabs>
          <w:tab w:val="num" w:pos="567"/>
        </w:tabs>
        <w:rPr>
          <w:rFonts w:cstheme="minorHAnsi"/>
        </w:rPr>
      </w:pPr>
      <w:r w:rsidRPr="00E225F2">
        <w:rPr>
          <w:rFonts w:cstheme="minorHAnsi"/>
        </w:rPr>
        <w:t>Any amendment or change of any nature made to this document shall only be of force and effect if it is in writing, signed by the delegated SITA signatory and added to this document as an addendum</w:t>
      </w:r>
    </w:p>
    <w:p w14:paraId="06769455" w14:textId="3210280D" w:rsidR="00E14656" w:rsidRDefault="00F73867" w:rsidP="00C81B24">
      <w:pPr>
        <w:pStyle w:val="ListParagraph"/>
        <w:numPr>
          <w:ilvl w:val="0"/>
          <w:numId w:val="21"/>
        </w:numPr>
        <w:tabs>
          <w:tab w:val="num" w:pos="567"/>
        </w:tabs>
        <w:rPr>
          <w:rFonts w:cstheme="minorHAnsi"/>
        </w:rPr>
      </w:pPr>
      <w:r w:rsidRPr="00E225F2">
        <w:rPr>
          <w:rFonts w:cstheme="minorHAnsi"/>
        </w:rPr>
        <w:t>Should the bidder change any wording or phrase in this document</w:t>
      </w:r>
      <w:r w:rsidR="00E225F2" w:rsidRPr="00E225F2">
        <w:rPr>
          <w:rFonts w:cstheme="minorHAnsi"/>
        </w:rPr>
        <w:t xml:space="preserve"> without compliance to </w:t>
      </w:r>
      <w:r w:rsidR="0000743F">
        <w:rPr>
          <w:rFonts w:cstheme="minorHAnsi"/>
        </w:rPr>
        <w:t xml:space="preserve">2.1.2 </w:t>
      </w:r>
      <w:r w:rsidR="00E225F2" w:rsidRPr="00E225F2">
        <w:rPr>
          <w:rFonts w:cstheme="minorHAnsi"/>
        </w:rPr>
        <w:t>(b) and (c) above</w:t>
      </w:r>
      <w:r w:rsidRPr="00E225F2">
        <w:rPr>
          <w:rFonts w:cstheme="minorHAnsi"/>
        </w:rPr>
        <w:t xml:space="preserve">, the </w:t>
      </w:r>
      <w:r w:rsidR="00615065">
        <w:rPr>
          <w:rFonts w:cstheme="minorHAnsi"/>
        </w:rPr>
        <w:t>RFB</w:t>
      </w:r>
      <w:r w:rsidRPr="00E225F2">
        <w:rPr>
          <w:rFonts w:cstheme="minorHAnsi"/>
        </w:rPr>
        <w:t xml:space="preserve"> shall be evaluated as though no change has been made and the original wording or phrases shall be used</w:t>
      </w:r>
      <w:r w:rsidR="00E225F2" w:rsidRPr="00E225F2">
        <w:rPr>
          <w:rFonts w:cstheme="minorHAnsi"/>
        </w:rPr>
        <w:t>.</w:t>
      </w:r>
    </w:p>
    <w:p w14:paraId="0E2546B7" w14:textId="3327CAD6" w:rsidR="0000743F" w:rsidRDefault="0000743F" w:rsidP="00C81B24">
      <w:pPr>
        <w:pStyle w:val="ListParagraph"/>
        <w:numPr>
          <w:ilvl w:val="0"/>
          <w:numId w:val="21"/>
        </w:numPr>
        <w:tabs>
          <w:tab w:val="num" w:pos="567"/>
        </w:tabs>
        <w:rPr>
          <w:rFonts w:cstheme="minorHAnsi"/>
        </w:rPr>
      </w:pPr>
      <w:r w:rsidRPr="0068682D">
        <w:rPr>
          <w:rFonts w:cstheme="minorHAnsi"/>
        </w:rPr>
        <w:t xml:space="preserve">By submitting a proposal in response to this </w:t>
      </w:r>
      <w:r w:rsidR="00615065">
        <w:rPr>
          <w:rFonts w:cstheme="minorHAnsi"/>
        </w:rPr>
        <w:t>RFB</w:t>
      </w:r>
      <w:r w:rsidRPr="0068682D">
        <w:rPr>
          <w:rFonts w:cstheme="minorHAnsi"/>
        </w:rPr>
        <w:t>, the Bidder hereby accepts all the terms and conditions contained in this document.</w:t>
      </w:r>
    </w:p>
    <w:p w14:paraId="4716990C" w14:textId="58C69C14" w:rsidR="00641D13" w:rsidRDefault="007B3879" w:rsidP="00C81B24">
      <w:pPr>
        <w:pStyle w:val="ListParagraph"/>
        <w:numPr>
          <w:ilvl w:val="0"/>
          <w:numId w:val="21"/>
        </w:numPr>
        <w:tabs>
          <w:tab w:val="num" w:pos="567"/>
        </w:tabs>
        <w:rPr>
          <w:rFonts w:cstheme="minorHAnsi"/>
        </w:rPr>
      </w:pPr>
      <w:r w:rsidRPr="007B3879">
        <w:rPr>
          <w:rFonts w:cstheme="minorHAnsi"/>
        </w:rPr>
        <w:t xml:space="preserve">This </w:t>
      </w:r>
      <w:r w:rsidR="00615065">
        <w:rPr>
          <w:rFonts w:cstheme="minorHAnsi"/>
        </w:rPr>
        <w:t>RFB</w:t>
      </w:r>
      <w:r w:rsidRPr="007B3879">
        <w:rPr>
          <w:rFonts w:cstheme="minorHAnsi"/>
        </w:rPr>
        <w:t xml:space="preserve"> is subject to the General Conditions of Contract referred to in this </w:t>
      </w:r>
      <w:r w:rsidR="00615065">
        <w:rPr>
          <w:rFonts w:cstheme="minorHAnsi"/>
        </w:rPr>
        <w:t>RFB</w:t>
      </w:r>
      <w:r w:rsidRPr="007B3879">
        <w:rPr>
          <w:rFonts w:cstheme="minorHAnsi"/>
        </w:rPr>
        <w:t xml:space="preserve"> document which are only negotiable at SITA’s discretion.</w:t>
      </w:r>
    </w:p>
    <w:p w14:paraId="48FA2E89" w14:textId="77777777" w:rsidR="00641D13" w:rsidRPr="00552EE5" w:rsidRDefault="00641D13" w:rsidP="00641D13">
      <w:pPr>
        <w:pStyle w:val="Heading3"/>
        <w:spacing w:before="240" w:after="60" w:line="276" w:lineRule="auto"/>
        <w:rPr>
          <w:bCs/>
        </w:rPr>
      </w:pPr>
      <w:bookmarkStart w:id="28" w:name="_Toc192605677"/>
      <w:r w:rsidRPr="00552EE5">
        <w:rPr>
          <w:bCs/>
        </w:rPr>
        <w:t>Preferential Procurement reform</w:t>
      </w:r>
      <w:bookmarkEnd w:id="28"/>
    </w:p>
    <w:p w14:paraId="40D81B0E" w14:textId="77777777" w:rsidR="00641D13" w:rsidRPr="00552EE5" w:rsidRDefault="00641D13" w:rsidP="00641D13">
      <w:pPr>
        <w:rPr>
          <w:lang w:val="en-GB"/>
        </w:rPr>
      </w:pPr>
      <w:r w:rsidRPr="00552EE5">
        <w:rPr>
          <w:lang w:val="en-GB"/>
        </w:rPr>
        <w:t xml:space="preserve">The SITA supports the objects of the B-BBEE Act as ingredients of its business. </w:t>
      </w:r>
    </w:p>
    <w:p w14:paraId="4A21FAF9" w14:textId="77777777" w:rsidR="00E14656" w:rsidRPr="00E8640E" w:rsidRDefault="00E14656" w:rsidP="00D41F1F">
      <w:pPr>
        <w:pStyle w:val="Heading3"/>
        <w:spacing w:before="240" w:after="60" w:line="276" w:lineRule="auto"/>
        <w:rPr>
          <w:bCs/>
        </w:rPr>
      </w:pPr>
      <w:bookmarkStart w:id="29" w:name="_Toc192605679"/>
      <w:r w:rsidRPr="00E8640E">
        <w:rPr>
          <w:bCs/>
        </w:rPr>
        <w:t>Language</w:t>
      </w:r>
      <w:bookmarkEnd w:id="29"/>
    </w:p>
    <w:p w14:paraId="14A60C09" w14:textId="77777777" w:rsidR="00E14656" w:rsidRPr="00E8640E" w:rsidRDefault="00E14656" w:rsidP="00C81B24">
      <w:pPr>
        <w:pStyle w:val="ListParagraph"/>
        <w:numPr>
          <w:ilvl w:val="0"/>
          <w:numId w:val="23"/>
        </w:numPr>
        <w:rPr>
          <w:rStyle w:val="Hyperlink"/>
          <w:color w:val="auto"/>
          <w:u w:val="none"/>
        </w:rPr>
      </w:pPr>
      <w:r w:rsidRPr="00E8640E">
        <w:rPr>
          <w:rStyle w:val="Hyperlink"/>
          <w:color w:val="auto"/>
          <w:u w:val="none"/>
        </w:rPr>
        <w:t>Bids shall be prepared in English.</w:t>
      </w:r>
    </w:p>
    <w:p w14:paraId="4128661F" w14:textId="77777777" w:rsidR="00E14656" w:rsidRPr="00E8640E" w:rsidRDefault="00E14656" w:rsidP="00D41F1F">
      <w:pPr>
        <w:pStyle w:val="Heading3"/>
        <w:spacing w:before="240" w:after="60" w:line="276" w:lineRule="auto"/>
        <w:rPr>
          <w:bCs/>
        </w:rPr>
      </w:pPr>
      <w:bookmarkStart w:id="30" w:name="_Toc192605680"/>
      <w:r w:rsidRPr="00E8640E">
        <w:rPr>
          <w:bCs/>
        </w:rPr>
        <w:lastRenderedPageBreak/>
        <w:t>Gender</w:t>
      </w:r>
      <w:bookmarkEnd w:id="30"/>
    </w:p>
    <w:p w14:paraId="45E29D96" w14:textId="77777777" w:rsidR="00E14656" w:rsidRPr="00E8640E" w:rsidRDefault="00805BE2" w:rsidP="00C81B24">
      <w:pPr>
        <w:pStyle w:val="ListParagraph"/>
        <w:numPr>
          <w:ilvl w:val="0"/>
          <w:numId w:val="99"/>
        </w:numPr>
        <w:rPr>
          <w:rStyle w:val="Hyperlink"/>
          <w:color w:val="auto"/>
          <w:u w:val="none"/>
        </w:rPr>
      </w:pPr>
      <w:r w:rsidRPr="00E8640E">
        <w:rPr>
          <w:rStyle w:val="Hyperlink"/>
          <w:color w:val="auto"/>
          <w:u w:val="none"/>
        </w:rPr>
        <w:tab/>
      </w:r>
      <w:r w:rsidR="00E14656" w:rsidRPr="00E8640E">
        <w:rPr>
          <w:rStyle w:val="Hyperlink"/>
          <w:color w:val="auto"/>
          <w:u w:val="none"/>
        </w:rPr>
        <w:t>Any word implying any gender shall be interpreted to imply all other genders.</w:t>
      </w:r>
    </w:p>
    <w:p w14:paraId="21C453AB" w14:textId="77777777" w:rsidR="00E14656" w:rsidRPr="00E8640E" w:rsidRDefault="00E14656" w:rsidP="00D41F1F">
      <w:pPr>
        <w:pStyle w:val="Heading3"/>
        <w:spacing w:before="240" w:after="60" w:line="276" w:lineRule="auto"/>
        <w:rPr>
          <w:bCs/>
        </w:rPr>
      </w:pPr>
      <w:bookmarkStart w:id="31" w:name="_Toc192605681"/>
      <w:r w:rsidRPr="00E8640E">
        <w:rPr>
          <w:bCs/>
        </w:rPr>
        <w:t>Headings</w:t>
      </w:r>
      <w:bookmarkEnd w:id="31"/>
    </w:p>
    <w:p w14:paraId="03CA883D" w14:textId="07A2FAC1" w:rsidR="00122972" w:rsidRDefault="00E14656" w:rsidP="00C81B24">
      <w:pPr>
        <w:pStyle w:val="ListParagraph"/>
        <w:numPr>
          <w:ilvl w:val="0"/>
          <w:numId w:val="24"/>
        </w:numPr>
        <w:rPr>
          <w:rStyle w:val="Hyperlink"/>
          <w:color w:val="auto"/>
          <w:u w:val="none"/>
        </w:rPr>
      </w:pPr>
      <w:r w:rsidRPr="00E8640E">
        <w:rPr>
          <w:rStyle w:val="Hyperlink"/>
          <w:color w:val="auto"/>
          <w:u w:val="none"/>
        </w:rPr>
        <w:t xml:space="preserve">Headings are incorporated into this </w:t>
      </w:r>
      <w:r w:rsidR="00615065">
        <w:rPr>
          <w:rStyle w:val="Hyperlink"/>
          <w:color w:val="auto"/>
          <w:u w:val="none"/>
        </w:rPr>
        <w:t>RFB</w:t>
      </w:r>
      <w:r w:rsidRPr="00E8640E">
        <w:rPr>
          <w:rStyle w:val="Hyperlink"/>
          <w:color w:val="auto"/>
          <w:u w:val="none"/>
        </w:rPr>
        <w:t xml:space="preserve"> document for ease of reference only and shall not be used for the purposes of interpreting any aspect of this </w:t>
      </w:r>
      <w:r w:rsidR="00615065">
        <w:rPr>
          <w:rStyle w:val="Hyperlink"/>
          <w:color w:val="auto"/>
          <w:u w:val="none"/>
        </w:rPr>
        <w:t>RFB</w:t>
      </w:r>
      <w:r w:rsidRPr="00E8640E">
        <w:rPr>
          <w:rStyle w:val="Hyperlink"/>
          <w:color w:val="auto"/>
          <w:u w:val="none"/>
        </w:rPr>
        <w:t xml:space="preserve"> document.</w:t>
      </w:r>
    </w:p>
    <w:p w14:paraId="0BD939B8" w14:textId="77777777" w:rsidR="00122972" w:rsidRPr="00820BBC" w:rsidRDefault="00122972" w:rsidP="00122972">
      <w:pPr>
        <w:pStyle w:val="Heading3"/>
        <w:spacing w:before="240" w:after="60" w:line="276" w:lineRule="auto"/>
        <w:rPr>
          <w:bCs/>
        </w:rPr>
      </w:pPr>
      <w:bookmarkStart w:id="32" w:name="_Toc192605682"/>
      <w:r w:rsidRPr="00820BBC">
        <w:rPr>
          <w:bCs/>
        </w:rPr>
        <w:t>Bid Clarification</w:t>
      </w:r>
      <w:bookmarkEnd w:id="32"/>
    </w:p>
    <w:p w14:paraId="27880C1B" w14:textId="7E813E3B" w:rsidR="00122972" w:rsidRPr="00886179" w:rsidRDefault="00122972" w:rsidP="00C81B24">
      <w:pPr>
        <w:pStyle w:val="ListParagraph"/>
        <w:numPr>
          <w:ilvl w:val="0"/>
          <w:numId w:val="37"/>
        </w:numPr>
        <w:tabs>
          <w:tab w:val="left" w:pos="-1440"/>
          <w:tab w:val="left" w:pos="-720"/>
          <w:tab w:val="left" w:pos="567"/>
          <w:tab w:val="left" w:pos="60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rFonts w:cstheme="minorHAnsi"/>
          <w:bCs/>
        </w:rPr>
      </w:pPr>
      <w:r w:rsidRPr="00820BBC">
        <w:rPr>
          <w:rFonts w:cstheme="minorHAnsi"/>
        </w:rPr>
        <w:t xml:space="preserve">SITA SCM may request written clarification regarding any aspect of this </w:t>
      </w:r>
      <w:r w:rsidR="00615065">
        <w:rPr>
          <w:rFonts w:cstheme="minorHAnsi"/>
        </w:rPr>
        <w:t>RFB</w:t>
      </w:r>
      <w:r w:rsidRPr="00820BBC">
        <w:rPr>
          <w:rFonts w:cstheme="minorHAnsi"/>
        </w:rPr>
        <w:t xml:space="preserve"> and Bids in response to the </w:t>
      </w:r>
      <w:r w:rsidR="00615065">
        <w:rPr>
          <w:rFonts w:cstheme="minorHAnsi"/>
        </w:rPr>
        <w:t>RFB</w:t>
      </w:r>
      <w:r w:rsidRPr="00820BBC">
        <w:rPr>
          <w:rFonts w:cstheme="minorHAnsi"/>
        </w:rPr>
        <w:t xml:space="preserve">. The Bidders must supply the requested information in writing within the specified time frames after the request has been made, otherwise the proposal shall be disqualified. The supplied information shall not change the material aspects of the submission, i.e. bid price, the firmness of the price and technical/functionality, </w:t>
      </w:r>
      <w:r w:rsidRPr="00820BBC">
        <w:rPr>
          <w:rFonts w:cstheme="minorHAnsi"/>
          <w:i/>
        </w:rPr>
        <w:t>et cetera</w:t>
      </w:r>
      <w:r w:rsidRPr="00820BBC">
        <w:rPr>
          <w:rFonts w:cstheme="minorHAnsi"/>
        </w:rPr>
        <w:t>.</w:t>
      </w:r>
    </w:p>
    <w:p w14:paraId="29452D7E" w14:textId="77777777" w:rsidR="00886179" w:rsidRPr="001203AD" w:rsidRDefault="00886179" w:rsidP="001203AD">
      <w:pPr>
        <w:pStyle w:val="Heading3"/>
        <w:spacing w:before="240" w:after="60" w:line="276" w:lineRule="auto"/>
        <w:rPr>
          <w:bCs/>
        </w:rPr>
      </w:pPr>
      <w:bookmarkStart w:id="33" w:name="_Toc192605683"/>
      <w:r w:rsidRPr="001203AD">
        <w:rPr>
          <w:bCs/>
        </w:rPr>
        <w:t>Cancellation of Bid</w:t>
      </w:r>
      <w:bookmarkEnd w:id="33"/>
    </w:p>
    <w:p w14:paraId="5DEF11C4" w14:textId="3F3D5A57" w:rsidR="001203AD" w:rsidRDefault="001203AD" w:rsidP="00C81B24">
      <w:pPr>
        <w:pStyle w:val="ListParagraph"/>
        <w:numPr>
          <w:ilvl w:val="0"/>
          <w:numId w:val="26"/>
        </w:numPr>
        <w:rPr>
          <w:rStyle w:val="Hyperlink"/>
          <w:rFonts w:cstheme="minorHAnsi"/>
          <w:color w:val="auto"/>
          <w:u w:val="none"/>
        </w:rPr>
      </w:pPr>
      <w:r w:rsidRPr="001203AD">
        <w:rPr>
          <w:rStyle w:val="Hyperlink"/>
          <w:rFonts w:cstheme="minorHAnsi"/>
          <w:color w:val="auto"/>
          <w:u w:val="none"/>
        </w:rPr>
        <w:t xml:space="preserve">SITA reserves the right to cancel this </w:t>
      </w:r>
      <w:r w:rsidR="00615065">
        <w:rPr>
          <w:rStyle w:val="Hyperlink"/>
          <w:rFonts w:cstheme="minorHAnsi"/>
          <w:color w:val="auto"/>
          <w:u w:val="none"/>
        </w:rPr>
        <w:t>RFB</w:t>
      </w:r>
      <w:r w:rsidRPr="001203AD">
        <w:rPr>
          <w:rStyle w:val="Hyperlink"/>
          <w:rFonts w:cstheme="minorHAnsi"/>
          <w:color w:val="auto"/>
          <w:u w:val="none"/>
        </w:rPr>
        <w:t>, reject any proposal and to not award the contract to the lowest Bidder or to award parts of the proposal to different bidders.</w:t>
      </w:r>
    </w:p>
    <w:p w14:paraId="3789619F" w14:textId="77777777" w:rsidR="00F73867" w:rsidRPr="00F73867" w:rsidRDefault="00F73867" w:rsidP="00F73867">
      <w:pPr>
        <w:pStyle w:val="Heading3"/>
        <w:spacing w:before="240" w:after="60" w:line="276" w:lineRule="auto"/>
        <w:rPr>
          <w:bCs/>
        </w:rPr>
      </w:pPr>
      <w:bookmarkStart w:id="34" w:name="_Toc192605684"/>
      <w:r w:rsidRPr="00F73867">
        <w:rPr>
          <w:bCs/>
        </w:rPr>
        <w:t>Bid Validity</w:t>
      </w:r>
      <w:r w:rsidR="004419A0">
        <w:rPr>
          <w:bCs/>
        </w:rPr>
        <w:t xml:space="preserve"> period</w:t>
      </w:r>
      <w:bookmarkEnd w:id="34"/>
    </w:p>
    <w:p w14:paraId="2C72ED4D" w14:textId="62AA1589" w:rsidR="00F73867" w:rsidRDefault="00F73867" w:rsidP="00C81B24">
      <w:pPr>
        <w:pStyle w:val="ListParagraph"/>
        <w:numPr>
          <w:ilvl w:val="0"/>
          <w:numId w:val="40"/>
        </w:numPr>
        <w:outlineLvl w:val="9"/>
        <w:rPr>
          <w:rFonts w:cstheme="minorHAnsi"/>
        </w:rPr>
      </w:pPr>
      <w:r w:rsidRPr="001203AD">
        <w:rPr>
          <w:rFonts w:cstheme="minorHAnsi"/>
        </w:rPr>
        <w:t xml:space="preserve">SITA has a discretion to extend the validity period should the evaluation of this </w:t>
      </w:r>
      <w:r w:rsidR="00615065">
        <w:rPr>
          <w:rFonts w:cstheme="minorHAnsi"/>
        </w:rPr>
        <w:t>RFB</w:t>
      </w:r>
      <w:r w:rsidRPr="001203AD">
        <w:rPr>
          <w:rFonts w:cstheme="minorHAnsi"/>
        </w:rPr>
        <w:t xml:space="preserve"> not be completed within the stipulated validity period. Any </w:t>
      </w:r>
      <w:r>
        <w:rPr>
          <w:rFonts w:cstheme="minorHAnsi"/>
        </w:rPr>
        <w:t>b</w:t>
      </w:r>
      <w:r w:rsidRPr="001203AD">
        <w:rPr>
          <w:rFonts w:cstheme="minorHAnsi"/>
        </w:rPr>
        <w:t>idder that refuses to extend its validity period without any justifiable reasons will be disqualified</w:t>
      </w:r>
    </w:p>
    <w:p w14:paraId="500662F6" w14:textId="5F69D946" w:rsidR="00F73867" w:rsidRPr="0090233F" w:rsidRDefault="00F73867" w:rsidP="00C81B24">
      <w:pPr>
        <w:pStyle w:val="ListParagraph"/>
        <w:numPr>
          <w:ilvl w:val="0"/>
          <w:numId w:val="40"/>
        </w:numPr>
        <w:outlineLvl w:val="9"/>
        <w:rPr>
          <w:rFonts w:cstheme="minorHAnsi"/>
        </w:rPr>
      </w:pPr>
      <w:r w:rsidRPr="00F73867">
        <w:rPr>
          <w:rFonts w:cstheme="minorHAnsi"/>
        </w:rPr>
        <w:t xml:space="preserve">Upon receipt of the request to extend the validity period of the </w:t>
      </w:r>
      <w:r w:rsidR="00615065">
        <w:rPr>
          <w:rFonts w:cstheme="minorHAnsi"/>
        </w:rPr>
        <w:t>RFB</w:t>
      </w:r>
      <w:r w:rsidRPr="00F73867">
        <w:rPr>
          <w:rFonts w:cstheme="minorHAnsi"/>
        </w:rPr>
        <w:t xml:space="preserve">, the bidder must respond within the required time frames and in writing on </w:t>
      </w:r>
      <w:proofErr w:type="gramStart"/>
      <w:r w:rsidRPr="00F73867">
        <w:rPr>
          <w:rFonts w:cstheme="minorHAnsi"/>
        </w:rPr>
        <w:t>whether or not</w:t>
      </w:r>
      <w:proofErr w:type="gramEnd"/>
      <w:r w:rsidRPr="00F73867">
        <w:rPr>
          <w:rFonts w:cstheme="minorHAnsi"/>
        </w:rPr>
        <w:t xml:space="preserve"> it agrees to hold his original </w:t>
      </w:r>
      <w:r w:rsidR="00615065">
        <w:rPr>
          <w:rFonts w:cstheme="minorHAnsi"/>
        </w:rPr>
        <w:t>RFB</w:t>
      </w:r>
      <w:r w:rsidRPr="00F73867">
        <w:rPr>
          <w:rFonts w:cstheme="minorHAnsi"/>
        </w:rPr>
        <w:t xml:space="preserve"> response valid under the same terms and conditions for a further period.</w:t>
      </w:r>
    </w:p>
    <w:p w14:paraId="200F55DB" w14:textId="77777777" w:rsidR="00E14656" w:rsidRPr="00E8640E" w:rsidRDefault="00E14656" w:rsidP="00D41F1F">
      <w:pPr>
        <w:pStyle w:val="Heading3"/>
        <w:spacing w:before="240" w:after="60" w:line="276" w:lineRule="auto"/>
        <w:rPr>
          <w:bCs/>
        </w:rPr>
      </w:pPr>
      <w:bookmarkStart w:id="35" w:name="_Toc192605685"/>
      <w:r w:rsidRPr="00E8640E">
        <w:rPr>
          <w:bCs/>
        </w:rPr>
        <w:t>Occupational Injuries and Diseases Act 13 of 1993</w:t>
      </w:r>
      <w:bookmarkEnd w:id="35"/>
    </w:p>
    <w:p w14:paraId="075D67E9" w14:textId="60675DC1" w:rsidR="00E14656" w:rsidRPr="00E8640E" w:rsidRDefault="00E14656" w:rsidP="00C81B24">
      <w:pPr>
        <w:pStyle w:val="ListParagraph"/>
        <w:numPr>
          <w:ilvl w:val="0"/>
          <w:numId w:val="25"/>
        </w:numPr>
        <w:rPr>
          <w:rStyle w:val="Hyperlink"/>
          <w:color w:val="auto"/>
          <w:u w:val="none"/>
        </w:rPr>
      </w:pPr>
      <w:r w:rsidRPr="00E8640E">
        <w:rPr>
          <w:rStyle w:val="Hyperlink"/>
          <w:color w:val="auto"/>
          <w:u w:val="none"/>
        </w:rPr>
        <w:t xml:space="preserve">The Bidder warrants that all its employees (including the employees of any sub-contractor that may be appointed) are covered in terms of the Compensation for Occupational Injuries and Diseases Act 13 of 1993 and that the cover shall remain in force for the duration of the adjudication of this </w:t>
      </w:r>
      <w:r w:rsidR="00615065">
        <w:rPr>
          <w:rStyle w:val="Hyperlink"/>
          <w:color w:val="auto"/>
          <w:u w:val="none"/>
        </w:rPr>
        <w:t>RFB</w:t>
      </w:r>
      <w:r w:rsidRPr="00E8640E">
        <w:rPr>
          <w:rStyle w:val="Hyperlink"/>
          <w:color w:val="auto"/>
          <w:u w:val="none"/>
        </w:rPr>
        <w:t xml:space="preserve"> and/ or subsequent agreement. SITA reserves the right to request the Bidder to submit documentary proof of the Bidder’s registration and “good standing” with the Compensation Fund, or similar proof acceptable to SITA.</w:t>
      </w:r>
    </w:p>
    <w:p w14:paraId="256815B6" w14:textId="77777777" w:rsidR="00E14656" w:rsidRPr="00E8640E" w:rsidRDefault="00E14656" w:rsidP="00D41F1F">
      <w:pPr>
        <w:pStyle w:val="Heading3"/>
        <w:spacing w:before="240" w:after="60" w:line="276" w:lineRule="auto"/>
        <w:rPr>
          <w:bCs/>
        </w:rPr>
      </w:pPr>
      <w:bookmarkStart w:id="36" w:name="_Toc192605686"/>
      <w:bookmarkStart w:id="37" w:name="_Hlk68880043"/>
      <w:r w:rsidRPr="00E8640E">
        <w:rPr>
          <w:bCs/>
        </w:rPr>
        <w:t>Processing of the Bidder’s Personal Information</w:t>
      </w:r>
      <w:bookmarkEnd w:id="36"/>
    </w:p>
    <w:bookmarkEnd w:id="37"/>
    <w:p w14:paraId="2515A635" w14:textId="1180EBE6"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All </w:t>
      </w:r>
      <w:r w:rsidR="00A1486E">
        <w:rPr>
          <w:rStyle w:val="Hyperlink"/>
          <w:rFonts w:cstheme="minorHAnsi"/>
          <w:color w:val="auto"/>
          <w:u w:val="none"/>
        </w:rPr>
        <w:t>p</w:t>
      </w:r>
      <w:r w:rsidRPr="00D41F1F">
        <w:rPr>
          <w:rStyle w:val="Hyperlink"/>
          <w:rFonts w:cstheme="minorHAnsi"/>
          <w:color w:val="auto"/>
          <w:u w:val="none"/>
        </w:rPr>
        <w:t xml:space="preserve">ersonal </w:t>
      </w:r>
      <w:r w:rsidR="00A1486E">
        <w:rPr>
          <w:rStyle w:val="Hyperlink"/>
          <w:rFonts w:cstheme="minorHAnsi"/>
          <w:color w:val="auto"/>
          <w:u w:val="none"/>
        </w:rPr>
        <w:t>i</w:t>
      </w:r>
      <w:r w:rsidRPr="00D41F1F">
        <w:rPr>
          <w:rStyle w:val="Hyperlink"/>
          <w:rFonts w:cstheme="minorHAnsi"/>
          <w:color w:val="auto"/>
          <w:u w:val="none"/>
        </w:rPr>
        <w:t xml:space="preserve">nformation of the Bidder, its employees, representatives, </w:t>
      </w:r>
      <w:r w:rsidR="00F54CE2" w:rsidRPr="00D41F1F">
        <w:rPr>
          <w:rStyle w:val="Hyperlink"/>
          <w:rFonts w:cstheme="minorHAnsi"/>
          <w:color w:val="auto"/>
          <w:u w:val="none"/>
        </w:rPr>
        <w:t>associates,</w:t>
      </w:r>
      <w:r w:rsidRPr="00D41F1F">
        <w:rPr>
          <w:rStyle w:val="Hyperlink"/>
          <w:rFonts w:cstheme="minorHAnsi"/>
          <w:color w:val="auto"/>
          <w:u w:val="none"/>
        </w:rPr>
        <w:t xml:space="preserve"> and sub-contractors (“Bidder Personal Information”) required under this </w:t>
      </w:r>
      <w:r w:rsidR="00615065">
        <w:rPr>
          <w:rStyle w:val="Hyperlink"/>
          <w:rFonts w:cstheme="minorHAnsi"/>
          <w:color w:val="auto"/>
          <w:u w:val="none"/>
        </w:rPr>
        <w:t>RFB</w:t>
      </w:r>
      <w:r w:rsidRPr="00D41F1F">
        <w:rPr>
          <w:rStyle w:val="Hyperlink"/>
          <w:rFonts w:cstheme="minorHAnsi"/>
          <w:color w:val="auto"/>
          <w:u w:val="none"/>
        </w:rPr>
        <w:t xml:space="preserve"> is collected and processed for the purpose of assessing the strength and competitiveness of the proposal.  The evaluation and award of the contract shall be conducted in accordance with applicable legislation, policies and standards.  The Bidder is advised that Bidder Personal Information may be passed on to </w:t>
      </w:r>
      <w:proofErr w:type="gramStart"/>
      <w:r w:rsidRPr="00D41F1F">
        <w:rPr>
          <w:rStyle w:val="Hyperlink"/>
          <w:rFonts w:cstheme="minorHAnsi"/>
          <w:color w:val="auto"/>
          <w:u w:val="none"/>
        </w:rPr>
        <w:t>third-parties</w:t>
      </w:r>
      <w:proofErr w:type="gramEnd"/>
      <w:r w:rsidRPr="00D41F1F">
        <w:rPr>
          <w:rStyle w:val="Hyperlink"/>
          <w:rFonts w:cstheme="minorHAnsi"/>
          <w:color w:val="auto"/>
          <w:u w:val="none"/>
        </w:rPr>
        <w:t xml:space="preserve"> to whom SITA is compelled by law to provide such information.  For example, where appropriate, SITA is compelled to submit information to </w:t>
      </w:r>
      <w:r w:rsidRPr="00D41F1F">
        <w:rPr>
          <w:rFonts w:cstheme="minorHAnsi"/>
        </w:rPr>
        <w:t xml:space="preserve">National Treasury’s Database of Restricted Suppliers.  </w:t>
      </w:r>
    </w:p>
    <w:p w14:paraId="4A9616D8" w14:textId="77777777"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All Personal Information collected will be processed in accordance with POPIA and the SITA Data Privacy Policy. </w:t>
      </w:r>
    </w:p>
    <w:p w14:paraId="7AF74344" w14:textId="77777777"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The following persons will have access to the Personal Information that has been collected: </w:t>
      </w:r>
    </w:p>
    <w:p w14:paraId="7ADC8FFF" w14:textId="77777777" w:rsidR="00E14656" w:rsidRPr="00D41F1F" w:rsidRDefault="00E14656" w:rsidP="00C81B24">
      <w:pPr>
        <w:pStyle w:val="ListParagraph"/>
        <w:numPr>
          <w:ilvl w:val="1"/>
          <w:numId w:val="98"/>
        </w:numPr>
        <w:rPr>
          <w:rStyle w:val="Hyperlink"/>
          <w:rFonts w:cstheme="minorHAnsi"/>
          <w:color w:val="auto"/>
          <w:u w:val="none"/>
        </w:rPr>
      </w:pPr>
      <w:r w:rsidRPr="00D41F1F">
        <w:rPr>
          <w:rStyle w:val="Hyperlink"/>
          <w:rFonts w:cstheme="minorHAnsi"/>
          <w:color w:val="auto"/>
          <w:u w:val="none"/>
        </w:rPr>
        <w:lastRenderedPageBreak/>
        <w:t>SITA personnel participating in procurement/award procedures; and</w:t>
      </w:r>
    </w:p>
    <w:p w14:paraId="7A8D130F" w14:textId="77777777" w:rsidR="00E14656" w:rsidRPr="00D41F1F" w:rsidRDefault="00E14656" w:rsidP="00C81B24">
      <w:pPr>
        <w:pStyle w:val="ListParagraph"/>
        <w:numPr>
          <w:ilvl w:val="1"/>
          <w:numId w:val="98"/>
        </w:numPr>
        <w:rPr>
          <w:rStyle w:val="Hyperlink"/>
          <w:rFonts w:cstheme="minorHAnsi"/>
          <w:color w:val="auto"/>
          <w:u w:val="none"/>
        </w:rPr>
      </w:pPr>
      <w:r w:rsidRPr="00D41F1F">
        <w:rPr>
          <w:rStyle w:val="Hyperlink"/>
          <w:rFonts w:cstheme="minorHAnsi"/>
          <w:color w:val="auto"/>
          <w:u w:val="none"/>
        </w:rPr>
        <w:t>Members of the public: within seven working days from the time the bid is awarded, the following information will have to be made available on National Treasury’s e-Tender portal:</w:t>
      </w:r>
    </w:p>
    <w:p w14:paraId="1121162C"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contract description and bid number</w:t>
      </w:r>
    </w:p>
    <w:p w14:paraId="3D5C42DE"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names of the successful bidder(s) and preference points claimed</w:t>
      </w:r>
    </w:p>
    <w:p w14:paraId="177E10EC"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the contract price(s) (if possible)</w:t>
      </w:r>
    </w:p>
    <w:p w14:paraId="5A5BF225"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contract period</w:t>
      </w:r>
    </w:p>
    <w:p w14:paraId="14654910"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 xml:space="preserve"> names of directors; and </w:t>
      </w:r>
    </w:p>
    <w:p w14:paraId="0CB0B991"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date of completion/award.</w:t>
      </w:r>
    </w:p>
    <w:p w14:paraId="72CB9F7A" w14:textId="77777777"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SITA will ensure that the rights of the Bidder and of its employees or representatives (i.e. the right of access and the right to rectify) are effectively guaranteed in accordance with the procedures as specified in the SITA PAIA manual.  </w:t>
      </w:r>
    </w:p>
    <w:p w14:paraId="08B2072E" w14:textId="77777777"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In signing this document, the Bidder consents to the use of its Personal Information for the purposes as specified in </w:t>
      </w:r>
      <w:r w:rsidR="00BD6091">
        <w:rPr>
          <w:rStyle w:val="Hyperlink"/>
          <w:rFonts w:cstheme="minorHAnsi"/>
          <w:color w:val="auto"/>
          <w:u w:val="none"/>
        </w:rPr>
        <w:t>par</w:t>
      </w:r>
      <w:r w:rsidR="00BD6091" w:rsidRPr="00EE5364">
        <w:rPr>
          <w:rStyle w:val="Hyperlink"/>
          <w:rFonts w:cstheme="minorHAnsi"/>
          <w:color w:val="auto"/>
          <w:u w:val="none"/>
        </w:rPr>
        <w:t>. 2.1.12</w:t>
      </w:r>
      <w:r w:rsidR="00BD6091">
        <w:rPr>
          <w:rStyle w:val="Hyperlink"/>
          <w:rFonts w:cstheme="minorHAnsi"/>
          <w:color w:val="auto"/>
          <w:u w:val="none"/>
        </w:rPr>
        <w:t xml:space="preserve"> </w:t>
      </w:r>
      <w:r w:rsidR="0002713C">
        <w:rPr>
          <w:rStyle w:val="Hyperlink"/>
          <w:rFonts w:cstheme="minorHAnsi"/>
          <w:color w:val="auto"/>
          <w:u w:val="none"/>
        </w:rPr>
        <w:t>above.</w:t>
      </w:r>
    </w:p>
    <w:p w14:paraId="30CA2CEE" w14:textId="77777777" w:rsidR="00E14656" w:rsidRPr="00E8640E" w:rsidRDefault="00E14656" w:rsidP="00E8640E">
      <w:pPr>
        <w:pStyle w:val="Heading3"/>
        <w:spacing w:before="240" w:after="60" w:line="276" w:lineRule="auto"/>
        <w:rPr>
          <w:bCs/>
        </w:rPr>
      </w:pPr>
      <w:bookmarkStart w:id="38" w:name="_Toc192605687"/>
      <w:r w:rsidRPr="00E8640E">
        <w:rPr>
          <w:bCs/>
        </w:rPr>
        <w:t>Formal contract</w:t>
      </w:r>
      <w:bookmarkEnd w:id="38"/>
    </w:p>
    <w:p w14:paraId="572A694C" w14:textId="13D93452" w:rsidR="00E14656" w:rsidRPr="00E8640E" w:rsidRDefault="00E14656" w:rsidP="00C81B24">
      <w:pPr>
        <w:pStyle w:val="ListParagraph"/>
        <w:numPr>
          <w:ilvl w:val="0"/>
          <w:numId w:val="27"/>
        </w:numPr>
        <w:rPr>
          <w:rStyle w:val="Hyperlink"/>
          <w:color w:val="auto"/>
          <w:u w:val="none"/>
        </w:rPr>
      </w:pPr>
      <w:r w:rsidRPr="00E8640E">
        <w:rPr>
          <w:rStyle w:val="Hyperlink"/>
          <w:color w:val="auto"/>
          <w:u w:val="none"/>
        </w:rPr>
        <w:t xml:space="preserve">This </w:t>
      </w:r>
      <w:r w:rsidR="00615065">
        <w:rPr>
          <w:rStyle w:val="Hyperlink"/>
          <w:color w:val="auto"/>
          <w:u w:val="none"/>
        </w:rPr>
        <w:t>RFB</w:t>
      </w:r>
      <w:r w:rsidRPr="00E8640E">
        <w:rPr>
          <w:rStyle w:val="Hyperlink"/>
          <w:color w:val="auto"/>
          <w:u w:val="none"/>
        </w:rPr>
        <w:t xml:space="preserve">, all the appended documentation and the proposal in response thereto read together, form the basis for a formal contract to be negotiated and finalised between SITA and/or its clients and the enterprise(s) to whom SITA awards the </w:t>
      </w:r>
      <w:r w:rsidR="00615065">
        <w:rPr>
          <w:rStyle w:val="Hyperlink"/>
          <w:color w:val="auto"/>
          <w:u w:val="none"/>
        </w:rPr>
        <w:t>RFB</w:t>
      </w:r>
      <w:r w:rsidRPr="00E8640E">
        <w:rPr>
          <w:rStyle w:val="Hyperlink"/>
          <w:color w:val="auto"/>
          <w:u w:val="none"/>
        </w:rPr>
        <w:t xml:space="preserve"> in whole or in part. </w:t>
      </w:r>
    </w:p>
    <w:p w14:paraId="1116635A" w14:textId="77777777" w:rsidR="00E14656" w:rsidRPr="00E8640E" w:rsidRDefault="00E14656" w:rsidP="00C81B24">
      <w:pPr>
        <w:pStyle w:val="ListParagraph"/>
        <w:numPr>
          <w:ilvl w:val="0"/>
          <w:numId w:val="27"/>
        </w:numPr>
        <w:rPr>
          <w:rStyle w:val="Hyperlink"/>
          <w:color w:val="auto"/>
          <w:u w:val="none"/>
        </w:rPr>
      </w:pPr>
      <w:r w:rsidRPr="00E8640E">
        <w:rPr>
          <w:rStyle w:val="Hyperlink"/>
          <w:color w:val="auto"/>
          <w:u w:val="none"/>
        </w:rPr>
        <w:t xml:space="preserve">Any offer and/or acceptance </w:t>
      </w:r>
      <w:proofErr w:type="gramStart"/>
      <w:r w:rsidRPr="00E8640E">
        <w:rPr>
          <w:rStyle w:val="Hyperlink"/>
          <w:color w:val="auto"/>
          <w:u w:val="none"/>
        </w:rPr>
        <w:t>entered</w:t>
      </w:r>
      <w:r w:rsidR="00E8640E">
        <w:rPr>
          <w:rStyle w:val="Hyperlink"/>
          <w:color w:val="auto"/>
          <w:u w:val="none"/>
        </w:rPr>
        <w:t xml:space="preserve"> into</w:t>
      </w:r>
      <w:proofErr w:type="gramEnd"/>
      <w:r w:rsidRPr="00E8640E">
        <w:rPr>
          <w:rStyle w:val="Hyperlink"/>
          <w:color w:val="auto"/>
          <w:u w:val="none"/>
        </w:rPr>
        <w:t xml:space="preserve"> verbally between SITA and any Bidder will neither constitute a contract nor be binding on the parties.</w:t>
      </w:r>
    </w:p>
    <w:p w14:paraId="22EE25E6" w14:textId="699A91DA" w:rsidR="00E14656" w:rsidRPr="00E8640E" w:rsidRDefault="00E14656" w:rsidP="00C81B24">
      <w:pPr>
        <w:pStyle w:val="ListParagraph"/>
        <w:numPr>
          <w:ilvl w:val="0"/>
          <w:numId w:val="27"/>
        </w:numPr>
        <w:rPr>
          <w:rStyle w:val="Hyperlink"/>
          <w:color w:val="auto"/>
          <w:u w:val="none"/>
        </w:rPr>
      </w:pPr>
      <w:r w:rsidRPr="00E8640E">
        <w:rPr>
          <w:rStyle w:val="Hyperlink"/>
          <w:color w:val="auto"/>
          <w:u w:val="none"/>
        </w:rPr>
        <w:t xml:space="preserve">This </w:t>
      </w:r>
      <w:r w:rsidR="00615065">
        <w:rPr>
          <w:rStyle w:val="Hyperlink"/>
          <w:color w:val="auto"/>
          <w:u w:val="none"/>
        </w:rPr>
        <w:t>RFB</w:t>
      </w:r>
      <w:r w:rsidRPr="00E8640E">
        <w:rPr>
          <w:rStyle w:val="Hyperlink"/>
          <w:color w:val="auto"/>
          <w:u w:val="none"/>
        </w:rPr>
        <w:t xml:space="preserve"> is subject to Government Procurement: General Contract Conditions, Special Contract Conditions and any other conditions to be finalised during the contracting stage.</w:t>
      </w:r>
      <w:r w:rsidR="00820BBC">
        <w:rPr>
          <w:rStyle w:val="Hyperlink"/>
          <w:color w:val="auto"/>
          <w:u w:val="none"/>
        </w:rPr>
        <w:t xml:space="preserve"> These conditions are only negotiable at the SITA’s discretion.</w:t>
      </w:r>
    </w:p>
    <w:p w14:paraId="2530B6DB" w14:textId="4F8EB519" w:rsidR="00E14656" w:rsidRDefault="00E14656" w:rsidP="00C81B24">
      <w:pPr>
        <w:pStyle w:val="ListParagraph"/>
        <w:numPr>
          <w:ilvl w:val="0"/>
          <w:numId w:val="27"/>
        </w:numPr>
        <w:rPr>
          <w:rStyle w:val="Hyperlink"/>
          <w:color w:val="auto"/>
          <w:u w:val="none"/>
        </w:rPr>
      </w:pPr>
      <w:r w:rsidRPr="00E8640E">
        <w:rPr>
          <w:rStyle w:val="Hyperlink"/>
          <w:color w:val="auto"/>
          <w:u w:val="none"/>
        </w:rPr>
        <w:t xml:space="preserve">The laws of the RSA shall govern this </w:t>
      </w:r>
      <w:proofErr w:type="gramStart"/>
      <w:r w:rsidR="00615065">
        <w:rPr>
          <w:rStyle w:val="Hyperlink"/>
          <w:color w:val="auto"/>
          <w:u w:val="none"/>
        </w:rPr>
        <w:t>RFB</w:t>
      </w:r>
      <w:proofErr w:type="gramEnd"/>
      <w:r w:rsidRPr="00E8640E">
        <w:rPr>
          <w:rStyle w:val="Hyperlink"/>
          <w:color w:val="auto"/>
          <w:u w:val="none"/>
        </w:rPr>
        <w:t xml:space="preserve"> and the bidders hereby accept that the courts of the Republic of South Africa shall have jurisdiction over any dispute arising from this </w:t>
      </w:r>
      <w:r w:rsidR="00615065">
        <w:rPr>
          <w:rStyle w:val="Hyperlink"/>
          <w:color w:val="auto"/>
          <w:u w:val="none"/>
        </w:rPr>
        <w:t>RFB</w:t>
      </w:r>
      <w:r w:rsidRPr="00E8640E">
        <w:rPr>
          <w:rStyle w:val="Hyperlink"/>
          <w:color w:val="auto"/>
          <w:u w:val="none"/>
        </w:rPr>
        <w:t xml:space="preserve"> document or the award of a contract in relation to it.</w:t>
      </w:r>
    </w:p>
    <w:p w14:paraId="58E3C247" w14:textId="77777777" w:rsidR="00886179" w:rsidRDefault="00886179" w:rsidP="00C81B24">
      <w:pPr>
        <w:pStyle w:val="ListParagraph"/>
        <w:numPr>
          <w:ilvl w:val="0"/>
          <w:numId w:val="27"/>
        </w:numPr>
        <w:rPr>
          <w:rStyle w:val="Hyperlink"/>
          <w:color w:val="auto"/>
          <w:u w:val="none"/>
        </w:rPr>
      </w:pPr>
      <w:r w:rsidRPr="00886179">
        <w:rPr>
          <w:rStyle w:val="Hyperlink"/>
          <w:color w:val="auto"/>
          <w:u w:val="none"/>
        </w:rPr>
        <w:t xml:space="preserve">The </w:t>
      </w:r>
      <w:r>
        <w:rPr>
          <w:rStyle w:val="Hyperlink"/>
          <w:color w:val="auto"/>
          <w:u w:val="none"/>
        </w:rPr>
        <w:t xml:space="preserve">bid </w:t>
      </w:r>
      <w:r w:rsidRPr="00886179">
        <w:rPr>
          <w:rStyle w:val="Hyperlink"/>
          <w:color w:val="auto"/>
          <w:u w:val="none"/>
        </w:rPr>
        <w:t>will be awarded to the Prime Contractor and/or Bidder who shall be responsible for the management of the awarded contract. No separate contract shall be entered into between SITA and any subcontractors</w:t>
      </w:r>
    </w:p>
    <w:p w14:paraId="34A10C03" w14:textId="30C6701A" w:rsidR="00F73867" w:rsidRPr="00F73867" w:rsidRDefault="00F73867" w:rsidP="00C81B24">
      <w:pPr>
        <w:pStyle w:val="ListParagraph"/>
        <w:numPr>
          <w:ilvl w:val="0"/>
          <w:numId w:val="27"/>
        </w:numPr>
        <w:rPr>
          <w:rStyle w:val="Hyperlink"/>
          <w:rFonts w:cstheme="minorHAnsi"/>
          <w:color w:val="auto"/>
          <w:u w:val="none"/>
        </w:rPr>
      </w:pPr>
      <w:r w:rsidRPr="00F73867">
        <w:rPr>
          <w:rFonts w:cstheme="minorHAnsi"/>
          <w:color w:val="000000" w:themeColor="text1"/>
        </w:rPr>
        <w:t xml:space="preserve">The Bidders’ response to this </w:t>
      </w:r>
      <w:r w:rsidR="00615065">
        <w:rPr>
          <w:rFonts w:cstheme="minorHAnsi"/>
          <w:color w:val="000000" w:themeColor="text1"/>
        </w:rPr>
        <w:t>RFB</w:t>
      </w:r>
      <w:r w:rsidRPr="00F73867">
        <w:rPr>
          <w:rFonts w:cstheme="minorHAnsi"/>
          <w:color w:val="000000" w:themeColor="text1"/>
        </w:rPr>
        <w:t xml:space="preserve"> or parts of the response, shall be included as a whole or by reference in the final contract to the extent that it is acceptable to SITA</w:t>
      </w:r>
    </w:p>
    <w:p w14:paraId="2156B059" w14:textId="77777777" w:rsidR="00886179" w:rsidRPr="00886179" w:rsidRDefault="001203AD" w:rsidP="00886179">
      <w:pPr>
        <w:pStyle w:val="Heading3"/>
        <w:spacing w:before="240" w:after="60" w:line="276" w:lineRule="auto"/>
        <w:rPr>
          <w:bCs/>
        </w:rPr>
      </w:pPr>
      <w:bookmarkStart w:id="39" w:name="_Toc192605688"/>
      <w:r>
        <w:rPr>
          <w:bCs/>
        </w:rPr>
        <w:t>Failure to agree before contract conclusion</w:t>
      </w:r>
      <w:bookmarkEnd w:id="39"/>
      <w:r>
        <w:rPr>
          <w:bCs/>
        </w:rPr>
        <w:t xml:space="preserve"> </w:t>
      </w:r>
    </w:p>
    <w:p w14:paraId="15B81755" w14:textId="77777777" w:rsidR="00122972" w:rsidRDefault="00122972" w:rsidP="00C81B24">
      <w:pPr>
        <w:pStyle w:val="ListParagraph"/>
        <w:numPr>
          <w:ilvl w:val="0"/>
          <w:numId w:val="38"/>
        </w:numPr>
        <w:rPr>
          <w:rStyle w:val="Hyperlink"/>
          <w:color w:val="auto"/>
          <w:u w:val="none"/>
        </w:rPr>
      </w:pPr>
      <w:r w:rsidRPr="00122972">
        <w:rPr>
          <w:rStyle w:val="Hyperlink"/>
          <w:color w:val="auto"/>
          <w:u w:val="none"/>
        </w:rPr>
        <w:t xml:space="preserve">Should the parties at any time before and/or after the communication of the award but prior to the conclusion of the contract fail to agree on any significant product price or service price adjustments, change in technical specification and/or change in services, </w:t>
      </w:r>
      <w:r w:rsidRPr="00A1486E">
        <w:rPr>
          <w:rStyle w:val="Hyperlink"/>
          <w:i/>
          <w:iCs/>
          <w:color w:val="auto"/>
          <w:u w:val="none"/>
        </w:rPr>
        <w:t>et</w:t>
      </w:r>
      <w:r w:rsidR="00A1486E" w:rsidRPr="00A1486E">
        <w:rPr>
          <w:rStyle w:val="Hyperlink"/>
          <w:i/>
          <w:iCs/>
          <w:color w:val="auto"/>
          <w:u w:val="none"/>
        </w:rPr>
        <w:t xml:space="preserve"> </w:t>
      </w:r>
      <w:r w:rsidRPr="00A1486E">
        <w:rPr>
          <w:rStyle w:val="Hyperlink"/>
          <w:i/>
          <w:iCs/>
          <w:color w:val="auto"/>
          <w:u w:val="none"/>
        </w:rPr>
        <w:t>cetera</w:t>
      </w:r>
      <w:r w:rsidRPr="00122972">
        <w:rPr>
          <w:rStyle w:val="Hyperlink"/>
          <w:color w:val="auto"/>
          <w:u w:val="none"/>
        </w:rPr>
        <w:t>, SITA shall be entitled within 14 (fourteen) days of such failure to agree, to recall the letter of award after giving the Bidder not less than 14 (fourteen) days written notice of such cancellation, in which event all fees on which the parties failed to agree increases or decreases shall, for the duration of such notice period, remain fixed on those fee/price applicable prior to the cancel</w:t>
      </w:r>
      <w:r w:rsidR="00A1486E">
        <w:rPr>
          <w:rStyle w:val="Hyperlink"/>
          <w:color w:val="auto"/>
          <w:u w:val="none"/>
        </w:rPr>
        <w:t>l</w:t>
      </w:r>
      <w:r w:rsidRPr="00122972">
        <w:rPr>
          <w:rStyle w:val="Hyperlink"/>
          <w:color w:val="auto"/>
          <w:u w:val="none"/>
        </w:rPr>
        <w:t>ation</w:t>
      </w:r>
      <w:r w:rsidR="00A1486E">
        <w:rPr>
          <w:rStyle w:val="Hyperlink"/>
          <w:color w:val="auto"/>
          <w:u w:val="none"/>
        </w:rPr>
        <w:t>.</w:t>
      </w:r>
    </w:p>
    <w:p w14:paraId="5263D8EA" w14:textId="77777777" w:rsidR="00886179" w:rsidRDefault="00886179" w:rsidP="00C81B24">
      <w:pPr>
        <w:pStyle w:val="ListParagraph"/>
        <w:numPr>
          <w:ilvl w:val="0"/>
          <w:numId w:val="38"/>
        </w:numPr>
        <w:rPr>
          <w:rStyle w:val="Hyperlink"/>
          <w:color w:val="auto"/>
          <w:u w:val="none"/>
        </w:rPr>
      </w:pPr>
      <w:r w:rsidRPr="00886179">
        <w:rPr>
          <w:rStyle w:val="Hyperlink"/>
          <w:color w:val="auto"/>
          <w:u w:val="none"/>
        </w:rPr>
        <w:t>Such cancellation shall mean that SITA reserves the right to award the same proposal to next best bidders as it deems fit.</w:t>
      </w:r>
    </w:p>
    <w:p w14:paraId="5B857C52" w14:textId="77777777" w:rsidR="001203AD" w:rsidRPr="001203AD" w:rsidRDefault="001203AD" w:rsidP="001203AD">
      <w:pPr>
        <w:pStyle w:val="Heading3"/>
        <w:spacing w:before="240" w:after="60" w:line="276" w:lineRule="auto"/>
        <w:rPr>
          <w:bCs/>
        </w:rPr>
      </w:pPr>
      <w:bookmarkStart w:id="40" w:name="_Toc192605689"/>
      <w:r w:rsidRPr="001203AD">
        <w:rPr>
          <w:bCs/>
        </w:rPr>
        <w:lastRenderedPageBreak/>
        <w:t>Withdrawal of proposal after award</w:t>
      </w:r>
      <w:bookmarkEnd w:id="40"/>
    </w:p>
    <w:p w14:paraId="2AFF4489" w14:textId="4672D2CF" w:rsidR="001203AD" w:rsidRPr="001203AD" w:rsidRDefault="001203AD" w:rsidP="00C81B24">
      <w:pPr>
        <w:pStyle w:val="ListParagraph"/>
        <w:numPr>
          <w:ilvl w:val="0"/>
          <w:numId w:val="39"/>
        </w:numPr>
        <w:rPr>
          <w:rStyle w:val="Hyperlink"/>
          <w:color w:val="auto"/>
          <w:u w:val="none"/>
        </w:rPr>
      </w:pPr>
      <w:r w:rsidRPr="001203AD">
        <w:rPr>
          <w:rStyle w:val="Hyperlink"/>
          <w:color w:val="auto"/>
          <w:u w:val="none"/>
        </w:rPr>
        <w:t xml:space="preserve">Should a Bidder withdraw its proposal after accepting the award, SITA reserves the right to recover any additional expenses incurred by SITA for having to accept any less favourable proposal or the additional expenditure incurred by SITA in the preparation of a new </w:t>
      </w:r>
      <w:r w:rsidR="00615065">
        <w:rPr>
          <w:rStyle w:val="Hyperlink"/>
          <w:color w:val="auto"/>
          <w:u w:val="none"/>
        </w:rPr>
        <w:t>RFB</w:t>
      </w:r>
    </w:p>
    <w:p w14:paraId="1DF50115" w14:textId="77777777" w:rsidR="00E14656" w:rsidRPr="00E8640E" w:rsidRDefault="00E14656" w:rsidP="00E8640E">
      <w:pPr>
        <w:pStyle w:val="Heading3"/>
        <w:spacing w:before="240" w:after="60" w:line="276" w:lineRule="auto"/>
        <w:rPr>
          <w:bCs/>
        </w:rPr>
      </w:pPr>
      <w:bookmarkStart w:id="41" w:name="_Toc454470839"/>
      <w:bookmarkStart w:id="42" w:name="_Toc459824253"/>
      <w:bookmarkStart w:id="43" w:name="_Toc68878751"/>
      <w:bookmarkStart w:id="44" w:name="_Toc94521922"/>
      <w:bookmarkStart w:id="45" w:name="_Toc94528457"/>
      <w:bookmarkStart w:id="46" w:name="_Toc192605690"/>
      <w:bookmarkStart w:id="47" w:name="_Toc150587198"/>
      <w:bookmarkStart w:id="48" w:name="_Toc199296475"/>
      <w:r w:rsidRPr="00E8640E">
        <w:rPr>
          <w:bCs/>
        </w:rPr>
        <w:t>Oral presentations</w:t>
      </w:r>
      <w:bookmarkEnd w:id="41"/>
      <w:bookmarkEnd w:id="42"/>
      <w:bookmarkEnd w:id="43"/>
      <w:bookmarkEnd w:id="44"/>
      <w:bookmarkEnd w:id="45"/>
      <w:bookmarkEnd w:id="46"/>
      <w:r w:rsidRPr="00E8640E">
        <w:rPr>
          <w:bCs/>
        </w:rPr>
        <w:t xml:space="preserve"> </w:t>
      </w:r>
      <w:bookmarkEnd w:id="47"/>
      <w:bookmarkEnd w:id="48"/>
    </w:p>
    <w:p w14:paraId="5B3736C7" w14:textId="3DEAB198" w:rsidR="00E14656" w:rsidRPr="0002713C" w:rsidRDefault="00E14656" w:rsidP="00C81B24">
      <w:pPr>
        <w:pStyle w:val="ListParagraph"/>
        <w:numPr>
          <w:ilvl w:val="0"/>
          <w:numId w:val="28"/>
        </w:numPr>
        <w:rPr>
          <w:rStyle w:val="Hyperlink"/>
          <w:color w:val="auto"/>
          <w:u w:val="none"/>
        </w:rPr>
      </w:pPr>
      <w:r w:rsidRPr="0002713C">
        <w:rPr>
          <w:rStyle w:val="Hyperlink"/>
          <w:color w:val="auto"/>
          <w:u w:val="none"/>
        </w:rPr>
        <w:t xml:space="preserve">Bidders who submit Bids in response to this </w:t>
      </w:r>
      <w:r w:rsidR="00615065">
        <w:rPr>
          <w:rStyle w:val="Hyperlink"/>
          <w:color w:val="auto"/>
          <w:u w:val="none"/>
        </w:rPr>
        <w:t>RFB</w:t>
      </w:r>
      <w:r w:rsidRPr="0002713C">
        <w:rPr>
          <w:rStyle w:val="Hyperlink"/>
          <w:color w:val="auto"/>
          <w:u w:val="none"/>
        </w:rPr>
        <w:t xml:space="preserve"> may be required to give an oral presentation, which may include, but is not limited to, an equipment/service demonstration of their proposal to SITA. This provides an opportunity for the Bidder to clarify or elaborate on the proposal. This is a fact finding and explanation session only which will not include negotiations. SITA shall schedule the time and location of these presentations. Oral presentations will be held at SITA’s discretion.</w:t>
      </w:r>
    </w:p>
    <w:p w14:paraId="703D5A50" w14:textId="77777777" w:rsidR="00E14656" w:rsidRPr="0002713C" w:rsidRDefault="00E14656" w:rsidP="0002713C">
      <w:pPr>
        <w:pStyle w:val="Heading3"/>
        <w:spacing w:before="240" w:after="60" w:line="276" w:lineRule="auto"/>
        <w:rPr>
          <w:bCs/>
        </w:rPr>
      </w:pPr>
      <w:bookmarkStart w:id="49" w:name="_Toc192605691"/>
      <w:r w:rsidRPr="0002713C">
        <w:rPr>
          <w:bCs/>
        </w:rPr>
        <w:t>Objection to brand specific requirements</w:t>
      </w:r>
      <w:bookmarkEnd w:id="49"/>
    </w:p>
    <w:p w14:paraId="7CBEB016" w14:textId="792105DF" w:rsidR="00E14656" w:rsidRDefault="00E14656" w:rsidP="00C81B24">
      <w:pPr>
        <w:pStyle w:val="ListParagraph"/>
        <w:numPr>
          <w:ilvl w:val="0"/>
          <w:numId w:val="33"/>
        </w:numPr>
        <w:rPr>
          <w:rStyle w:val="Hyperlink"/>
          <w:color w:val="auto"/>
          <w:u w:val="none"/>
        </w:rPr>
      </w:pPr>
      <w:r w:rsidRPr="0002713C">
        <w:rPr>
          <w:rStyle w:val="Hyperlink"/>
          <w:color w:val="auto"/>
          <w:u w:val="none"/>
        </w:rPr>
        <w:t xml:space="preserve">Any bidder who has reasons to believe that the </w:t>
      </w:r>
      <w:r w:rsidR="00615065">
        <w:rPr>
          <w:rStyle w:val="Hyperlink"/>
          <w:color w:val="auto"/>
          <w:u w:val="none"/>
        </w:rPr>
        <w:t>RFB</w:t>
      </w:r>
      <w:r w:rsidRPr="0002713C">
        <w:rPr>
          <w:rStyle w:val="Hyperlink"/>
          <w:color w:val="auto"/>
          <w:u w:val="none"/>
        </w:rPr>
        <w:t xml:space="preserve"> specification is based on a specific brand must inform SITA within five (5) days from the date of the publication of this </w:t>
      </w:r>
      <w:r w:rsidR="00615065">
        <w:rPr>
          <w:rStyle w:val="Hyperlink"/>
          <w:color w:val="auto"/>
          <w:u w:val="none"/>
        </w:rPr>
        <w:t>RFB</w:t>
      </w:r>
      <w:r w:rsidRPr="0002713C">
        <w:rPr>
          <w:rStyle w:val="Hyperlink"/>
          <w:color w:val="auto"/>
          <w:u w:val="none"/>
        </w:rPr>
        <w:t xml:space="preserve"> document. </w:t>
      </w:r>
      <w:r w:rsidR="00BD6091">
        <w:rPr>
          <w:rStyle w:val="Hyperlink"/>
          <w:color w:val="auto"/>
          <w:u w:val="none"/>
        </w:rPr>
        <w:t>F</w:t>
      </w:r>
      <w:r w:rsidRPr="0002713C">
        <w:rPr>
          <w:rStyle w:val="Hyperlink"/>
          <w:color w:val="auto"/>
          <w:u w:val="none"/>
        </w:rPr>
        <w:t>ailure to notify SITA within the stipulated timeframes may result in SITA not considering the concern.</w:t>
      </w:r>
    </w:p>
    <w:p w14:paraId="3A76341A" w14:textId="02EB3387" w:rsidR="0090233F" w:rsidRPr="0090233F" w:rsidRDefault="00615065" w:rsidP="0090233F">
      <w:pPr>
        <w:pStyle w:val="Heading2"/>
        <w:rPr>
          <w:rFonts w:cs="Arial"/>
          <w:iCs/>
          <w:color w:val="000080"/>
          <w:szCs w:val="28"/>
          <w:lang w:val="en-GB"/>
        </w:rPr>
      </w:pPr>
      <w:bookmarkStart w:id="50" w:name="_Toc192605692"/>
      <w:r>
        <w:rPr>
          <w:rFonts w:cs="Arial"/>
          <w:iCs/>
          <w:color w:val="000080"/>
          <w:szCs w:val="28"/>
          <w:lang w:val="en-GB"/>
        </w:rPr>
        <w:t>RFB</w:t>
      </w:r>
      <w:r w:rsidR="0090233F" w:rsidRPr="0090233F">
        <w:rPr>
          <w:rFonts w:cs="Arial"/>
          <w:iCs/>
          <w:color w:val="000080"/>
          <w:szCs w:val="28"/>
          <w:lang w:val="en-GB"/>
        </w:rPr>
        <w:t xml:space="preserve"> </w:t>
      </w:r>
      <w:proofErr w:type="spellStart"/>
      <w:r w:rsidR="0090233F" w:rsidRPr="0090233F">
        <w:rPr>
          <w:rFonts w:cs="Arial"/>
          <w:iCs/>
          <w:color w:val="000080"/>
          <w:szCs w:val="28"/>
          <w:lang w:val="en-GB"/>
        </w:rPr>
        <w:t>Returnables</w:t>
      </w:r>
      <w:bookmarkEnd w:id="50"/>
      <w:proofErr w:type="spellEnd"/>
    </w:p>
    <w:p w14:paraId="63B9A9E0" w14:textId="77777777" w:rsidR="00E14656" w:rsidRDefault="0090233F" w:rsidP="0090233F">
      <w:pPr>
        <w:pStyle w:val="Heading3"/>
      </w:pPr>
      <w:bookmarkStart w:id="51" w:name="_Toc192605693"/>
      <w:bookmarkStart w:id="52" w:name="Response"/>
      <w:bookmarkStart w:id="53" w:name="_Toc150587194"/>
      <w:bookmarkStart w:id="54" w:name="_Toc199296472"/>
      <w:r>
        <w:t xml:space="preserve">Administrative </w:t>
      </w:r>
      <w:r w:rsidRPr="0056332A">
        <w:t>Returnable Documents</w:t>
      </w:r>
      <w:bookmarkEnd w:id="51"/>
    </w:p>
    <w:p w14:paraId="64B6EDCF" w14:textId="77777777" w:rsidR="0090233F" w:rsidRPr="004E1D55" w:rsidRDefault="004E1D55" w:rsidP="00C81B24">
      <w:pPr>
        <w:pStyle w:val="ListParagraph"/>
        <w:numPr>
          <w:ilvl w:val="0"/>
          <w:numId w:val="34"/>
        </w:numPr>
        <w:rPr>
          <w:rStyle w:val="Hyperlink"/>
          <w:color w:val="auto"/>
          <w:u w:val="none"/>
        </w:rPr>
      </w:pPr>
      <w:r w:rsidRPr="004E1D55">
        <w:rPr>
          <w:rStyle w:val="Hyperlink"/>
          <w:color w:val="auto"/>
          <w:u w:val="none"/>
        </w:rPr>
        <w:t>SBD 4 – Bidder’s Disclosure</w:t>
      </w:r>
    </w:p>
    <w:p w14:paraId="58CE0C91" w14:textId="77777777" w:rsidR="004E1D55" w:rsidRDefault="004E1D55" w:rsidP="00C81B24">
      <w:pPr>
        <w:pStyle w:val="ListParagraph"/>
        <w:numPr>
          <w:ilvl w:val="0"/>
          <w:numId w:val="34"/>
        </w:numPr>
        <w:rPr>
          <w:rStyle w:val="Hyperlink"/>
          <w:color w:val="auto"/>
          <w:u w:val="none"/>
        </w:rPr>
      </w:pPr>
      <w:r w:rsidRPr="004E1D55">
        <w:rPr>
          <w:rStyle w:val="Hyperlink"/>
          <w:color w:val="auto"/>
          <w:u w:val="none"/>
        </w:rPr>
        <w:t>SBD 6.1- Preferential Procurement Claim form</w:t>
      </w:r>
      <w:r w:rsidR="00D51798">
        <w:rPr>
          <w:rStyle w:val="Hyperlink"/>
          <w:color w:val="auto"/>
          <w:u w:val="none"/>
        </w:rPr>
        <w:t xml:space="preserve"> and the appropriate evidence required in paragraph 4.5 of SBD 6.1 must be submitted together with the bid for each specific goal claimed.</w:t>
      </w:r>
    </w:p>
    <w:p w14:paraId="73C505DE" w14:textId="77777777" w:rsidR="004E1D55" w:rsidRDefault="004E1D55" w:rsidP="00C81B24">
      <w:pPr>
        <w:pStyle w:val="ListParagraph"/>
        <w:numPr>
          <w:ilvl w:val="0"/>
          <w:numId w:val="34"/>
        </w:numPr>
        <w:rPr>
          <w:rStyle w:val="Hyperlink"/>
          <w:color w:val="auto"/>
          <w:u w:val="none"/>
        </w:rPr>
      </w:pPr>
      <w:r>
        <w:rPr>
          <w:rStyle w:val="Hyperlink"/>
          <w:color w:val="auto"/>
          <w:u w:val="none"/>
        </w:rPr>
        <w:t>Government Procurement General Conditions of Contract</w:t>
      </w:r>
    </w:p>
    <w:p w14:paraId="6BE6BB6D" w14:textId="77777777" w:rsidR="004E1D55" w:rsidRPr="00474B6B" w:rsidRDefault="004E1D55" w:rsidP="004E1D55">
      <w:pPr>
        <w:pStyle w:val="Heading3"/>
      </w:pPr>
      <w:bookmarkStart w:id="55" w:name="_Toc192605694"/>
      <w:r w:rsidRPr="00474B6B">
        <w:t>Mandatory Returnable Documents</w:t>
      </w:r>
      <w:bookmarkEnd w:id="55"/>
    </w:p>
    <w:p w14:paraId="0DB137D7" w14:textId="541F539D" w:rsidR="004E1D55" w:rsidRPr="00474B6B" w:rsidRDefault="004E1D55" w:rsidP="00C81B24">
      <w:pPr>
        <w:pStyle w:val="ListParagraph"/>
        <w:numPr>
          <w:ilvl w:val="0"/>
          <w:numId w:val="35"/>
        </w:numPr>
        <w:rPr>
          <w:rStyle w:val="Hyperlink"/>
          <w:color w:val="auto"/>
          <w:u w:val="none"/>
        </w:rPr>
      </w:pPr>
      <w:r w:rsidRPr="00474B6B">
        <w:rPr>
          <w:rStyle w:val="Hyperlink"/>
          <w:color w:val="auto"/>
          <w:u w:val="none"/>
        </w:rPr>
        <w:t xml:space="preserve">Cover letter (Provide an overview of the operating structure and geographical locations of the firm at the national, regional, and local levels, a brief profile of the bidder, a summary of the bidder’s proposal and contact person and details for this </w:t>
      </w:r>
      <w:r w:rsidR="00615065" w:rsidRPr="00474B6B">
        <w:rPr>
          <w:rStyle w:val="Hyperlink"/>
          <w:color w:val="auto"/>
          <w:u w:val="none"/>
        </w:rPr>
        <w:t>RFB</w:t>
      </w:r>
      <w:r w:rsidRPr="00474B6B">
        <w:rPr>
          <w:rStyle w:val="Hyperlink"/>
          <w:color w:val="auto"/>
          <w:u w:val="none"/>
        </w:rPr>
        <w:t>).</w:t>
      </w:r>
    </w:p>
    <w:p w14:paraId="62B7F4AA" w14:textId="77777777" w:rsidR="004E1D55" w:rsidRPr="00474B6B" w:rsidRDefault="004E1D55" w:rsidP="00C81B24">
      <w:pPr>
        <w:pStyle w:val="ListParagraph"/>
        <w:numPr>
          <w:ilvl w:val="0"/>
          <w:numId w:val="35"/>
        </w:numPr>
        <w:rPr>
          <w:rStyle w:val="Hyperlink"/>
          <w:color w:val="auto"/>
          <w:u w:val="none"/>
        </w:rPr>
      </w:pPr>
      <w:r w:rsidRPr="00474B6B">
        <w:rPr>
          <w:rStyle w:val="Hyperlink"/>
          <w:color w:val="auto"/>
          <w:u w:val="none"/>
        </w:rPr>
        <w:t>Technical / Functionality response/OEM or OSM accreditation letter</w:t>
      </w:r>
    </w:p>
    <w:p w14:paraId="46321B7D" w14:textId="77777777" w:rsidR="004E1D55" w:rsidRPr="00474B6B" w:rsidRDefault="004E1D55" w:rsidP="00C81B24">
      <w:pPr>
        <w:pStyle w:val="ListParagraph"/>
        <w:numPr>
          <w:ilvl w:val="0"/>
          <w:numId w:val="35"/>
        </w:numPr>
        <w:rPr>
          <w:rStyle w:val="Hyperlink"/>
          <w:color w:val="auto"/>
          <w:u w:val="none"/>
        </w:rPr>
      </w:pPr>
      <w:r w:rsidRPr="00474B6B">
        <w:rPr>
          <w:rStyle w:val="Hyperlink"/>
          <w:color w:val="auto"/>
          <w:u w:val="none"/>
        </w:rPr>
        <w:t>Pricing / Costing</w:t>
      </w:r>
    </w:p>
    <w:p w14:paraId="64048473" w14:textId="00FA0AA0" w:rsidR="00615065" w:rsidRPr="00474B6B" w:rsidRDefault="00674BF7" w:rsidP="00615065">
      <w:pPr>
        <w:pStyle w:val="ListParagraph"/>
        <w:numPr>
          <w:ilvl w:val="0"/>
          <w:numId w:val="35"/>
        </w:numPr>
        <w:rPr>
          <w:rStyle w:val="Hyperlink"/>
          <w:color w:val="auto"/>
          <w:u w:val="none"/>
        </w:rPr>
      </w:pPr>
      <w:r w:rsidRPr="00474B6B">
        <w:rPr>
          <w:rStyle w:val="Hyperlink"/>
          <w:color w:val="auto"/>
          <w:u w:val="none"/>
        </w:rPr>
        <w:t>-</w:t>
      </w:r>
      <w:r w:rsidR="00615065" w:rsidRPr="00474B6B">
        <w:rPr>
          <w:rStyle w:val="Hyperlink"/>
          <w:color w:val="auto"/>
          <w:u w:val="none"/>
        </w:rPr>
        <w:t>Special Conditions of Contract</w:t>
      </w:r>
    </w:p>
    <w:p w14:paraId="64C30AA1" w14:textId="77777777" w:rsidR="004E1D55" w:rsidRPr="00474B6B" w:rsidRDefault="004E1D55" w:rsidP="00C81B24">
      <w:pPr>
        <w:pStyle w:val="ListParagraph"/>
        <w:numPr>
          <w:ilvl w:val="0"/>
          <w:numId w:val="35"/>
        </w:numPr>
        <w:rPr>
          <w:rStyle w:val="Hyperlink"/>
          <w:color w:val="auto"/>
          <w:u w:val="none"/>
        </w:rPr>
      </w:pPr>
    </w:p>
    <w:p w14:paraId="297BAAB7" w14:textId="77777777" w:rsidR="004E1D55" w:rsidRPr="00474B6B" w:rsidRDefault="004E1D55" w:rsidP="00227CFB">
      <w:pPr>
        <w:pStyle w:val="Heading3"/>
      </w:pPr>
      <w:bookmarkStart w:id="56" w:name="_Toc192605695"/>
      <w:r w:rsidRPr="00474B6B">
        <w:t>Evaluation Returnable Documents</w:t>
      </w:r>
      <w:bookmarkEnd w:id="56"/>
    </w:p>
    <w:p w14:paraId="0850FB5C" w14:textId="77777777" w:rsidR="00227CFB" w:rsidRPr="00474B6B" w:rsidRDefault="00227CFB" w:rsidP="00C81B24">
      <w:pPr>
        <w:pStyle w:val="ListParagraph"/>
        <w:numPr>
          <w:ilvl w:val="0"/>
          <w:numId w:val="36"/>
        </w:numPr>
        <w:rPr>
          <w:rStyle w:val="Hyperlink"/>
          <w:color w:val="auto"/>
          <w:u w:val="none"/>
        </w:rPr>
      </w:pPr>
      <w:r w:rsidRPr="00474B6B">
        <w:rPr>
          <w:rStyle w:val="Hyperlink"/>
          <w:color w:val="auto"/>
          <w:u w:val="none"/>
        </w:rPr>
        <w:t>Copies of Curriculum Vitae of the Project team</w:t>
      </w:r>
    </w:p>
    <w:p w14:paraId="25C7B9D6" w14:textId="77777777" w:rsidR="00227CFB" w:rsidRPr="00474B6B" w:rsidRDefault="00227CFB" w:rsidP="00C81B24">
      <w:pPr>
        <w:pStyle w:val="ListParagraph"/>
        <w:numPr>
          <w:ilvl w:val="0"/>
          <w:numId w:val="36"/>
        </w:numPr>
        <w:rPr>
          <w:rStyle w:val="Hyperlink"/>
          <w:color w:val="auto"/>
          <w:u w:val="none"/>
        </w:rPr>
      </w:pPr>
      <w:r w:rsidRPr="00474B6B">
        <w:rPr>
          <w:rStyle w:val="Hyperlink"/>
          <w:color w:val="auto"/>
          <w:u w:val="none"/>
        </w:rPr>
        <w:t>Project Plan</w:t>
      </w:r>
    </w:p>
    <w:p w14:paraId="7A31102B" w14:textId="77777777" w:rsidR="00227CFB" w:rsidRPr="00474B6B" w:rsidRDefault="00227CFB" w:rsidP="00C81B24">
      <w:pPr>
        <w:pStyle w:val="ListParagraph"/>
        <w:numPr>
          <w:ilvl w:val="0"/>
          <w:numId w:val="36"/>
        </w:numPr>
        <w:rPr>
          <w:rStyle w:val="Hyperlink"/>
          <w:color w:val="auto"/>
          <w:u w:val="none"/>
        </w:rPr>
      </w:pPr>
      <w:r w:rsidRPr="00474B6B">
        <w:rPr>
          <w:rStyle w:val="Hyperlink"/>
          <w:color w:val="auto"/>
          <w:u w:val="none"/>
        </w:rPr>
        <w:t>Technical Proposal</w:t>
      </w:r>
    </w:p>
    <w:p w14:paraId="4746421F" w14:textId="77777777" w:rsidR="00D51798" w:rsidRPr="00E225F2" w:rsidRDefault="00D51798" w:rsidP="00D51798">
      <w:pPr>
        <w:pStyle w:val="ListParagraph"/>
        <w:ind w:left="1134"/>
        <w:rPr>
          <w:rStyle w:val="Hyperlink"/>
          <w:color w:val="auto"/>
          <w:u w:val="none"/>
        </w:rPr>
      </w:pPr>
    </w:p>
    <w:p w14:paraId="6D638CE1" w14:textId="77777777" w:rsidR="004E1D55" w:rsidRDefault="004E1D55" w:rsidP="0090233F">
      <w:pPr>
        <w:rPr>
          <w:lang w:val="en-GB"/>
        </w:rPr>
      </w:pPr>
    </w:p>
    <w:p w14:paraId="1F2089FA" w14:textId="77777777" w:rsidR="001B41E3" w:rsidRDefault="00227CFB" w:rsidP="0090233F">
      <w:pPr>
        <w:rPr>
          <w:rFonts w:asciiTheme="minorHAnsi" w:hAnsiTheme="minorHAnsi" w:cstheme="minorHAnsi"/>
        </w:rPr>
      </w:pPr>
      <w:r w:rsidRPr="00227CFB">
        <w:rPr>
          <w:b/>
          <w:bCs/>
          <w:lang w:val="en-GB"/>
        </w:rPr>
        <w:t>PLEASE NOTE:</w:t>
      </w:r>
      <w:r>
        <w:rPr>
          <w:lang w:val="en-GB"/>
        </w:rPr>
        <w:t xml:space="preserve"> </w:t>
      </w:r>
      <w:r w:rsidRPr="00227CFB">
        <w:rPr>
          <w:rFonts w:asciiTheme="minorHAnsi" w:hAnsiTheme="minorHAnsi" w:cstheme="minorHAnsi"/>
        </w:rPr>
        <w:t xml:space="preserve">Failure to submit the evaluation returnable documents will lead to the </w:t>
      </w:r>
      <w:r>
        <w:rPr>
          <w:rFonts w:asciiTheme="minorHAnsi" w:hAnsiTheme="minorHAnsi" w:cstheme="minorHAnsi"/>
        </w:rPr>
        <w:t>b</w:t>
      </w:r>
      <w:r w:rsidRPr="00227CFB">
        <w:rPr>
          <w:rFonts w:asciiTheme="minorHAnsi" w:hAnsiTheme="minorHAnsi" w:cstheme="minorHAnsi"/>
        </w:rPr>
        <w:t xml:space="preserve">idder being scored low as provided for in the evaluation criteria </w:t>
      </w:r>
      <w:r>
        <w:rPr>
          <w:rFonts w:asciiTheme="minorHAnsi" w:hAnsiTheme="minorHAnsi" w:cstheme="minorHAnsi"/>
        </w:rPr>
        <w:t>but</w:t>
      </w:r>
      <w:r w:rsidRPr="00227CFB">
        <w:rPr>
          <w:rFonts w:asciiTheme="minorHAnsi" w:hAnsiTheme="minorHAnsi" w:cstheme="minorHAnsi"/>
        </w:rPr>
        <w:t xml:space="preserve"> </w:t>
      </w:r>
      <w:r>
        <w:rPr>
          <w:rFonts w:asciiTheme="minorHAnsi" w:hAnsiTheme="minorHAnsi" w:cstheme="minorHAnsi"/>
        </w:rPr>
        <w:t>will</w:t>
      </w:r>
      <w:r w:rsidRPr="00227CFB">
        <w:rPr>
          <w:rFonts w:asciiTheme="minorHAnsi" w:hAnsiTheme="minorHAnsi" w:cstheme="minorHAnsi"/>
        </w:rPr>
        <w:t xml:space="preserve"> not necessarily lead to the </w:t>
      </w:r>
      <w:r>
        <w:rPr>
          <w:rFonts w:asciiTheme="minorHAnsi" w:hAnsiTheme="minorHAnsi" w:cstheme="minorHAnsi"/>
        </w:rPr>
        <w:t>b</w:t>
      </w:r>
      <w:r w:rsidRPr="00227CFB">
        <w:rPr>
          <w:rFonts w:asciiTheme="minorHAnsi" w:hAnsiTheme="minorHAnsi" w:cstheme="minorHAnsi"/>
        </w:rPr>
        <w:t>idder being disqualified from the bidding process.</w:t>
      </w:r>
    </w:p>
    <w:p w14:paraId="3E5A0793" w14:textId="77777777" w:rsidR="001B41E3" w:rsidRDefault="001B41E3">
      <w:pPr>
        <w:jc w:val="left"/>
        <w:rPr>
          <w:rFonts w:asciiTheme="minorHAnsi" w:hAnsiTheme="minorHAnsi" w:cstheme="minorHAnsi"/>
        </w:rPr>
      </w:pPr>
      <w:r>
        <w:rPr>
          <w:rFonts w:asciiTheme="minorHAnsi" w:hAnsiTheme="minorHAnsi" w:cstheme="minorHAnsi"/>
        </w:rPr>
        <w:br w:type="page"/>
      </w:r>
    </w:p>
    <w:p w14:paraId="1EE15E62" w14:textId="5BEA6A18" w:rsidR="001E3F54" w:rsidRDefault="001E3F54" w:rsidP="001E3F54">
      <w:pPr>
        <w:pStyle w:val="Heading1"/>
      </w:pPr>
      <w:bookmarkStart w:id="57" w:name="_Toc192605696"/>
      <w:r>
        <w:lastRenderedPageBreak/>
        <w:t>Bidder’s disclosure (SBD 4)</w:t>
      </w:r>
      <w:r w:rsidR="00674BF7">
        <w:t>-</w:t>
      </w:r>
      <w:r w:rsidR="00674BF7" w:rsidRPr="00674BF7">
        <w:t xml:space="preserve"> </w:t>
      </w:r>
      <w:r w:rsidR="00674BF7" w:rsidRPr="00055933">
        <w:rPr>
          <w:color w:val="EE0000"/>
        </w:rPr>
        <w:t>(PLEASE FILL IN THIS SECTION FULLY AS PER YOUR CSD REPORT</w:t>
      </w:r>
      <w:r w:rsidR="00055933" w:rsidRPr="00055933">
        <w:rPr>
          <w:color w:val="EE0000"/>
        </w:rPr>
        <w:t xml:space="preserve">, WRITE MAAA </w:t>
      </w:r>
      <w:proofErr w:type="gramStart"/>
      <w:r w:rsidR="00055933" w:rsidRPr="00055933">
        <w:rPr>
          <w:color w:val="EE0000"/>
        </w:rPr>
        <w:t xml:space="preserve">NUMBER </w:t>
      </w:r>
      <w:r w:rsidR="00055933">
        <w:rPr>
          <w:color w:val="EE0000"/>
        </w:rPr>
        <w:t xml:space="preserve"> ON</w:t>
      </w:r>
      <w:proofErr w:type="gramEnd"/>
      <w:r w:rsidR="00055933">
        <w:rPr>
          <w:color w:val="EE0000"/>
        </w:rPr>
        <w:t xml:space="preserve"> TABLE 7 </w:t>
      </w:r>
      <w:r w:rsidR="00055933" w:rsidRPr="00055933">
        <w:rPr>
          <w:color w:val="EE0000"/>
        </w:rPr>
        <w:t>AND THE NAME OF COMPANY</w:t>
      </w:r>
      <w:r w:rsidR="00674BF7" w:rsidRPr="00055933">
        <w:rPr>
          <w:color w:val="EE0000"/>
        </w:rPr>
        <w:t>)</w:t>
      </w:r>
      <w:bookmarkEnd w:id="57"/>
    </w:p>
    <w:p w14:paraId="46EE901F" w14:textId="77777777" w:rsidR="001E3F54" w:rsidRPr="001E3F54" w:rsidRDefault="001E3F54" w:rsidP="001E3F54">
      <w:pPr>
        <w:pStyle w:val="Heading2"/>
        <w:rPr>
          <w:lang w:val="en-GB"/>
        </w:rPr>
      </w:pPr>
      <w:bookmarkStart w:id="58" w:name="_Toc192605697"/>
      <w:r>
        <w:rPr>
          <w:lang w:val="en-GB"/>
        </w:rPr>
        <w:t>Purpose of disclosure</w:t>
      </w:r>
      <w:bookmarkEnd w:id="58"/>
    </w:p>
    <w:bookmarkEnd w:id="52"/>
    <w:bookmarkEnd w:id="53"/>
    <w:bookmarkEnd w:id="54"/>
    <w:p w14:paraId="491BC9C8" w14:textId="77777777" w:rsidR="00E14656" w:rsidRPr="001E3F54" w:rsidRDefault="001E3F54" w:rsidP="00E225F2">
      <w:pPr>
        <w:pStyle w:val="NoSpacing"/>
        <w:jc w:val="both"/>
        <w:rPr>
          <w:rStyle w:val="Hyperlink"/>
          <w:rFonts w:eastAsiaTheme="minorHAnsi" w:cstheme="majorBidi"/>
          <w:color w:val="auto"/>
          <w:u w:val="none"/>
        </w:rPr>
      </w:pPr>
      <w:r w:rsidRPr="001E3F54">
        <w:rPr>
          <w:rStyle w:val="Hyperlink"/>
          <w:rFonts w:eastAsiaTheme="minorHAnsi" w:cstheme="majorBidi"/>
          <w:color w:val="auto"/>
          <w:u w:val="none"/>
        </w:rPr>
        <w:t>Any person (natural or juristic) may make an offer or offers in terms of this invitation to bid. In line with the principles of transparency, accountability, impartiality, and ethics as enshrined in the Constitution of the Republic of South Africa and further expressed in various pieces of legislation, it is required for the bidder to make this declaration in respect of the details required hereunder</w:t>
      </w:r>
      <w:r>
        <w:rPr>
          <w:rStyle w:val="Hyperlink"/>
          <w:rFonts w:eastAsiaTheme="minorHAnsi" w:cstheme="majorBidi"/>
          <w:color w:val="auto"/>
          <w:u w:val="none"/>
        </w:rPr>
        <w:t>.</w:t>
      </w:r>
    </w:p>
    <w:p w14:paraId="4A18D34D" w14:textId="77777777" w:rsidR="0060074E" w:rsidRDefault="0060074E" w:rsidP="001E3F54">
      <w:pPr>
        <w:rPr>
          <w:rFonts w:asciiTheme="minorHAnsi" w:hAnsiTheme="minorHAnsi" w:cstheme="minorHAnsi"/>
          <w:lang w:val="en-GB"/>
        </w:rPr>
      </w:pPr>
      <w:bookmarkStart w:id="59" w:name="_Toc381779723"/>
      <w:bookmarkStart w:id="60" w:name="_Toc381780668"/>
      <w:bookmarkStart w:id="61" w:name="_Toc384898807"/>
      <w:bookmarkEnd w:id="25"/>
      <w:bookmarkEnd w:id="59"/>
      <w:bookmarkEnd w:id="60"/>
      <w:bookmarkEnd w:id="61"/>
    </w:p>
    <w:p w14:paraId="356EFC0D" w14:textId="77777777" w:rsidR="001E3F54" w:rsidRDefault="001E3F54" w:rsidP="001E3F54">
      <w:pPr>
        <w:rPr>
          <w:rFonts w:asciiTheme="minorHAnsi" w:hAnsiTheme="minorHAnsi" w:cstheme="minorHAnsi"/>
          <w:lang w:val="en-GB"/>
        </w:rPr>
      </w:pPr>
      <w:r w:rsidRPr="001E3F54">
        <w:rPr>
          <w:rFonts w:asciiTheme="minorHAnsi" w:hAnsiTheme="minorHAnsi" w:cstheme="minorHAnsi"/>
          <w:lang w:val="en-GB"/>
        </w:rPr>
        <w:t>Where a person/s are listed in the Register for Tender Defaulters and / or the List of Restricted Suppliers, that person will automatically be disqualified from the bid process</w:t>
      </w:r>
    </w:p>
    <w:p w14:paraId="7DC858B5" w14:textId="77777777" w:rsidR="00E14656" w:rsidRPr="001E3F54" w:rsidRDefault="001E3F54" w:rsidP="001E3F54">
      <w:pPr>
        <w:pStyle w:val="Heading2"/>
        <w:rPr>
          <w:lang w:val="en-GB"/>
        </w:rPr>
      </w:pPr>
      <w:bookmarkStart w:id="62" w:name="_Toc192605698"/>
      <w:r w:rsidRPr="001E3F54">
        <w:rPr>
          <w:lang w:val="en-GB"/>
        </w:rPr>
        <w:t>Bidder’s D</w:t>
      </w:r>
      <w:r w:rsidR="00F6669C">
        <w:rPr>
          <w:lang w:val="en-GB"/>
        </w:rPr>
        <w:t>isclosure</w:t>
      </w:r>
      <w:bookmarkEnd w:id="62"/>
    </w:p>
    <w:tbl>
      <w:tblPr>
        <w:tblStyle w:val="TableGrid"/>
        <w:tblpPr w:leftFromText="180" w:rightFromText="180" w:vertAnchor="text" w:horzAnchor="page" w:tblpX="2881" w:tblpY="643"/>
        <w:tblW w:w="0" w:type="auto"/>
        <w:tblLook w:val="04A0" w:firstRow="1" w:lastRow="0" w:firstColumn="1" w:lastColumn="0" w:noHBand="0" w:noVBand="1"/>
      </w:tblPr>
      <w:tblGrid>
        <w:gridCol w:w="514"/>
        <w:gridCol w:w="474"/>
        <w:gridCol w:w="472"/>
        <w:gridCol w:w="378"/>
      </w:tblGrid>
      <w:tr w:rsidR="00EE5364" w14:paraId="438C3821" w14:textId="77777777" w:rsidTr="000B3D25">
        <w:tc>
          <w:tcPr>
            <w:tcW w:w="514" w:type="dxa"/>
          </w:tcPr>
          <w:p w14:paraId="0A001DBB" w14:textId="77777777" w:rsidR="00EE5364" w:rsidRDefault="00EE5364" w:rsidP="00EE5364">
            <w:pPr>
              <w:widowControl w:val="0"/>
              <w:tabs>
                <w:tab w:val="left" w:pos="-963"/>
                <w:tab w:val="left" w:pos="-720"/>
              </w:tabs>
              <w:rPr>
                <w:rFonts w:asciiTheme="minorHAnsi" w:hAnsiTheme="minorHAnsi" w:cs="Arial"/>
                <w:b/>
                <w:lang w:val="en-GB"/>
              </w:rPr>
            </w:pPr>
            <w:r>
              <w:rPr>
                <w:rFonts w:asciiTheme="minorHAnsi" w:hAnsiTheme="minorHAnsi" w:cs="Arial"/>
                <w:b/>
                <w:lang w:val="en-GB"/>
              </w:rPr>
              <w:t>Yes</w:t>
            </w:r>
          </w:p>
        </w:tc>
        <w:tc>
          <w:tcPr>
            <w:tcW w:w="474" w:type="dxa"/>
          </w:tcPr>
          <w:p w14:paraId="418139B8" w14:textId="77777777" w:rsidR="00EE5364" w:rsidRDefault="00EE5364" w:rsidP="00EE5364">
            <w:pPr>
              <w:widowControl w:val="0"/>
              <w:tabs>
                <w:tab w:val="left" w:pos="-963"/>
                <w:tab w:val="left" w:pos="-720"/>
              </w:tabs>
              <w:rPr>
                <w:rFonts w:asciiTheme="minorHAnsi" w:hAnsiTheme="minorHAnsi" w:cs="Arial"/>
                <w:b/>
                <w:lang w:val="en-GB"/>
              </w:rPr>
            </w:pPr>
          </w:p>
        </w:tc>
        <w:tc>
          <w:tcPr>
            <w:tcW w:w="330" w:type="dxa"/>
          </w:tcPr>
          <w:p w14:paraId="159016D2" w14:textId="77777777" w:rsidR="00EE5364" w:rsidRDefault="00EE5364" w:rsidP="00EE5364">
            <w:pPr>
              <w:widowControl w:val="0"/>
              <w:tabs>
                <w:tab w:val="left" w:pos="-963"/>
                <w:tab w:val="left" w:pos="-720"/>
              </w:tabs>
              <w:rPr>
                <w:rFonts w:asciiTheme="minorHAnsi" w:hAnsiTheme="minorHAnsi" w:cs="Arial"/>
                <w:b/>
                <w:lang w:val="en-GB"/>
              </w:rPr>
            </w:pPr>
            <w:r>
              <w:rPr>
                <w:rFonts w:asciiTheme="minorHAnsi" w:hAnsiTheme="minorHAnsi" w:cs="Arial"/>
                <w:b/>
                <w:lang w:val="en-GB"/>
              </w:rPr>
              <w:t>No</w:t>
            </w:r>
          </w:p>
        </w:tc>
        <w:tc>
          <w:tcPr>
            <w:tcW w:w="378" w:type="dxa"/>
          </w:tcPr>
          <w:p w14:paraId="53C83AFF" w14:textId="77777777" w:rsidR="00EE5364" w:rsidRDefault="00EE5364" w:rsidP="00EE5364">
            <w:pPr>
              <w:widowControl w:val="0"/>
              <w:tabs>
                <w:tab w:val="left" w:pos="-963"/>
                <w:tab w:val="left" w:pos="-720"/>
              </w:tabs>
              <w:rPr>
                <w:rFonts w:asciiTheme="minorHAnsi" w:hAnsiTheme="minorHAnsi" w:cs="Arial"/>
                <w:b/>
                <w:lang w:val="en-GB"/>
              </w:rPr>
            </w:pPr>
          </w:p>
        </w:tc>
      </w:tr>
    </w:tbl>
    <w:p w14:paraId="75522E9D" w14:textId="77777777" w:rsidR="00EE5364" w:rsidRDefault="00EE5364" w:rsidP="00E14656">
      <w:pPr>
        <w:widowControl w:val="0"/>
        <w:tabs>
          <w:tab w:val="left" w:pos="-963"/>
          <w:tab w:val="left" w:pos="-720"/>
        </w:tabs>
        <w:rPr>
          <w:rFonts w:asciiTheme="minorHAnsi" w:hAnsiTheme="minorHAnsi" w:cs="Arial"/>
          <w:b/>
          <w:lang w:val="en-GB"/>
        </w:rPr>
      </w:pPr>
      <w:r w:rsidRPr="009F515B">
        <w:rPr>
          <w:rFonts w:asciiTheme="minorHAnsi" w:hAnsiTheme="minorHAnsi" w:cs="Arial"/>
          <w:bCs/>
          <w:lang w:val="en-GB"/>
        </w:rPr>
        <w:t xml:space="preserve"> </w:t>
      </w:r>
      <w:r w:rsidR="009F515B" w:rsidRPr="009F515B">
        <w:rPr>
          <w:rFonts w:asciiTheme="minorHAnsi" w:hAnsiTheme="minorHAnsi" w:cs="Arial"/>
          <w:bCs/>
          <w:lang w:val="en-GB"/>
        </w:rPr>
        <w:t>I</w:t>
      </w:r>
      <w:r w:rsidR="009F515B">
        <w:rPr>
          <w:rFonts w:asciiTheme="minorHAnsi" w:hAnsiTheme="minorHAnsi" w:cs="Arial"/>
          <w:bCs/>
          <w:lang w:val="en-GB"/>
        </w:rPr>
        <w:t xml:space="preserve">s the bidder </w:t>
      </w:r>
      <w:r w:rsidR="009F515B" w:rsidRPr="009F515B">
        <w:rPr>
          <w:rFonts w:asciiTheme="minorHAnsi" w:hAnsiTheme="minorHAnsi" w:cs="Arial"/>
          <w:bCs/>
          <w:lang w:val="en-GB"/>
        </w:rPr>
        <w:t>or any of its directors / trustees / shareholders / members / partners or any person having a controlling interest</w:t>
      </w:r>
      <w:r w:rsidR="009F515B" w:rsidRPr="009F515B">
        <w:rPr>
          <w:rStyle w:val="FootnoteReference"/>
          <w:rFonts w:asciiTheme="minorHAnsi" w:hAnsiTheme="minorHAnsi" w:cs="Arial"/>
          <w:bCs/>
          <w:lang w:val="en-GB"/>
        </w:rPr>
        <w:footnoteReference w:id="1"/>
      </w:r>
      <w:r w:rsidR="009F515B" w:rsidRPr="009F515B">
        <w:rPr>
          <w:rFonts w:asciiTheme="minorHAnsi" w:hAnsiTheme="minorHAnsi" w:cs="Arial"/>
          <w:bCs/>
          <w:lang w:val="en-GB"/>
        </w:rPr>
        <w:t xml:space="preserve"> in the enterprise, employed by the </w:t>
      </w:r>
      <w:r w:rsidR="009F515B">
        <w:rPr>
          <w:rFonts w:asciiTheme="minorHAnsi" w:hAnsiTheme="minorHAnsi" w:cs="Arial"/>
          <w:bCs/>
          <w:lang w:val="en-GB"/>
        </w:rPr>
        <w:t>S</w:t>
      </w:r>
      <w:r w:rsidR="009F515B" w:rsidRPr="009F515B">
        <w:rPr>
          <w:rFonts w:asciiTheme="minorHAnsi" w:hAnsiTheme="minorHAnsi" w:cs="Arial"/>
          <w:bCs/>
          <w:lang w:val="en-GB"/>
        </w:rPr>
        <w:t>tate</w:t>
      </w:r>
      <w:r w:rsidR="009F515B">
        <w:rPr>
          <w:rFonts w:asciiTheme="minorHAnsi" w:hAnsiTheme="minorHAnsi" w:cs="Arial"/>
          <w:bCs/>
          <w:lang w:val="en-GB"/>
        </w:rPr>
        <w:t xml:space="preserve"> / South African Government</w:t>
      </w:r>
      <w:r w:rsidR="009F515B" w:rsidRPr="009F515B">
        <w:rPr>
          <w:rFonts w:asciiTheme="minorHAnsi" w:hAnsiTheme="minorHAnsi" w:cs="Arial"/>
          <w:bCs/>
          <w:lang w:val="en-GB"/>
        </w:rPr>
        <w:t>?</w:t>
      </w:r>
      <w:r w:rsidR="00520716">
        <w:rPr>
          <w:rFonts w:asciiTheme="minorHAnsi" w:hAnsiTheme="minorHAnsi" w:cs="Arial"/>
          <w:bCs/>
          <w:lang w:val="en-GB"/>
        </w:rPr>
        <w:t xml:space="preserve">  </w:t>
      </w:r>
      <w:r>
        <w:rPr>
          <w:rFonts w:asciiTheme="minorHAnsi" w:hAnsiTheme="minorHAnsi" w:cs="Arial"/>
          <w:bCs/>
          <w:lang w:val="en-GB"/>
        </w:rPr>
        <w:t xml:space="preserve">(mark applicable </w:t>
      </w:r>
      <w:r w:rsidR="00E8131F">
        <w:rPr>
          <w:rFonts w:asciiTheme="minorHAnsi" w:hAnsiTheme="minorHAnsi" w:cs="Arial"/>
          <w:bCs/>
          <w:lang w:val="en-GB"/>
        </w:rPr>
        <w:t>box</w:t>
      </w:r>
      <w:r>
        <w:rPr>
          <w:rFonts w:asciiTheme="minorHAnsi" w:hAnsiTheme="minorHAnsi" w:cs="Arial"/>
          <w:bCs/>
          <w:lang w:val="en-GB"/>
        </w:rPr>
        <w:t xml:space="preserve"> with a X)</w:t>
      </w:r>
    </w:p>
    <w:p w14:paraId="6CD33B10" w14:textId="77777777" w:rsidR="00520716" w:rsidRDefault="00520716" w:rsidP="00E14656">
      <w:pPr>
        <w:widowControl w:val="0"/>
        <w:tabs>
          <w:tab w:val="left" w:pos="-963"/>
          <w:tab w:val="left" w:pos="-720"/>
        </w:tabs>
        <w:rPr>
          <w:rFonts w:asciiTheme="minorHAnsi" w:hAnsiTheme="minorHAnsi" w:cs="Arial"/>
          <w:bCs/>
          <w:lang w:val="en-GB"/>
        </w:rPr>
      </w:pPr>
      <w:r w:rsidRPr="00520716">
        <w:rPr>
          <w:rFonts w:asciiTheme="minorHAnsi" w:hAnsiTheme="minorHAnsi" w:cs="Arial"/>
          <w:bCs/>
          <w:lang w:val="en-GB"/>
        </w:rPr>
        <w:t xml:space="preserve">If </w:t>
      </w:r>
      <w:r>
        <w:rPr>
          <w:rFonts w:asciiTheme="minorHAnsi" w:hAnsiTheme="minorHAnsi" w:cs="Arial"/>
          <w:bCs/>
          <w:lang w:val="en-GB"/>
        </w:rPr>
        <w:t>yes</w:t>
      </w:r>
      <w:r w:rsidRPr="00520716">
        <w:rPr>
          <w:rFonts w:asciiTheme="minorHAnsi" w:hAnsiTheme="minorHAnsi" w:cs="Arial"/>
          <w:bCs/>
          <w:lang w:val="en-GB"/>
        </w:rPr>
        <w:t xml:space="preserve">, furnish particulars of the names, individual identity numbers, and, if applicable, state </w:t>
      </w:r>
      <w:r w:rsidR="00A21FCD">
        <w:rPr>
          <w:rFonts w:asciiTheme="minorHAnsi" w:hAnsiTheme="minorHAnsi" w:cs="Arial"/>
          <w:bCs/>
          <w:lang w:val="en-GB"/>
        </w:rPr>
        <w:t>identity</w:t>
      </w:r>
      <w:r w:rsidRPr="00520716">
        <w:rPr>
          <w:rFonts w:asciiTheme="minorHAnsi" w:hAnsiTheme="minorHAnsi" w:cs="Arial"/>
          <w:bCs/>
          <w:lang w:val="en-GB"/>
        </w:rPr>
        <w:t xml:space="preserve"> numbers of sole proprietor/ directors / trustees / shareholders / members/ partners or any person having a controlling interest in the enterprise, in table below.</w:t>
      </w:r>
    </w:p>
    <w:p w14:paraId="7E8DC2BB" w14:textId="464CEA2B" w:rsidR="00520716" w:rsidRDefault="00A21FCD" w:rsidP="00A21FCD">
      <w:pPr>
        <w:pStyle w:val="Caption"/>
        <w:rPr>
          <w:rFonts w:cs="Arial"/>
          <w:bCs/>
        </w:rPr>
      </w:pPr>
      <w:bookmarkStart w:id="63" w:name="_Toc107394439"/>
      <w:r>
        <w:t xml:space="preserve">Table </w:t>
      </w:r>
      <w:r>
        <w:fldChar w:fldCharType="begin"/>
      </w:r>
      <w:r>
        <w:instrText xml:space="preserve"> SEQ Table \* ARABIC </w:instrText>
      </w:r>
      <w:r>
        <w:fldChar w:fldCharType="separate"/>
      </w:r>
      <w:r w:rsidR="007D5B57">
        <w:rPr>
          <w:noProof/>
        </w:rPr>
        <w:t>5</w:t>
      </w:r>
      <w:r>
        <w:fldChar w:fldCharType="end"/>
      </w:r>
      <w:r>
        <w:t xml:space="preserve">: Government </w:t>
      </w:r>
      <w:proofErr w:type="gramStart"/>
      <w:r>
        <w:t>Employees</w:t>
      </w:r>
      <w:bookmarkEnd w:id="63"/>
      <w:r w:rsidR="00674BF7" w:rsidRPr="00674BF7">
        <w:t>(</w:t>
      </w:r>
      <w:proofErr w:type="gramEnd"/>
      <w:r w:rsidR="00674BF7" w:rsidRPr="00674BF7">
        <w:t>PLEASE FILL IN THIS TABLE AS PER YOUR CSD REPORT)</w:t>
      </w: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3209"/>
        <w:gridCol w:w="3210"/>
      </w:tblGrid>
      <w:tr w:rsidR="00A21FCD" w14:paraId="25994706" w14:textId="77777777" w:rsidTr="001F62B5">
        <w:tc>
          <w:tcPr>
            <w:tcW w:w="3209" w:type="dxa"/>
            <w:shd w:val="clear" w:color="auto" w:fill="DBE5F1" w:themeFill="accent1" w:themeFillTint="33"/>
          </w:tcPr>
          <w:p w14:paraId="1F746BC2" w14:textId="77777777" w:rsidR="00A21FCD" w:rsidRPr="001F62B5" w:rsidRDefault="00A21FCD" w:rsidP="00E14656">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Full Names and Surname</w:t>
            </w:r>
          </w:p>
        </w:tc>
        <w:tc>
          <w:tcPr>
            <w:tcW w:w="3209" w:type="dxa"/>
            <w:shd w:val="clear" w:color="auto" w:fill="DBE5F1" w:themeFill="accent1" w:themeFillTint="33"/>
          </w:tcPr>
          <w:p w14:paraId="5056B3A3" w14:textId="77777777" w:rsidR="00A21FCD" w:rsidRPr="001F62B5" w:rsidRDefault="00A21FCD" w:rsidP="00E14656">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Identity Number</w:t>
            </w:r>
          </w:p>
        </w:tc>
        <w:tc>
          <w:tcPr>
            <w:tcW w:w="3210" w:type="dxa"/>
            <w:shd w:val="clear" w:color="auto" w:fill="DBE5F1" w:themeFill="accent1" w:themeFillTint="33"/>
          </w:tcPr>
          <w:p w14:paraId="29365CF7" w14:textId="77777777" w:rsidR="00A21FCD" w:rsidRPr="001F62B5" w:rsidRDefault="00A21FCD" w:rsidP="00E14656">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Name of State institution</w:t>
            </w:r>
          </w:p>
        </w:tc>
      </w:tr>
      <w:tr w:rsidR="00A21FCD" w14:paraId="33F3665A" w14:textId="77777777" w:rsidTr="001F62B5">
        <w:tc>
          <w:tcPr>
            <w:tcW w:w="3209" w:type="dxa"/>
          </w:tcPr>
          <w:p w14:paraId="04467C1D" w14:textId="77777777" w:rsidR="00A21FCD" w:rsidRDefault="00A21FCD" w:rsidP="00E14656">
            <w:pPr>
              <w:widowControl w:val="0"/>
              <w:tabs>
                <w:tab w:val="left" w:pos="-963"/>
                <w:tab w:val="left" w:pos="-720"/>
              </w:tabs>
              <w:rPr>
                <w:rFonts w:asciiTheme="minorHAnsi" w:hAnsiTheme="minorHAnsi" w:cs="Arial"/>
                <w:bCs/>
                <w:lang w:val="en-GB"/>
              </w:rPr>
            </w:pPr>
          </w:p>
          <w:p w14:paraId="1F140A3A" w14:textId="77777777" w:rsidR="0060074E" w:rsidRDefault="0060074E" w:rsidP="00E14656">
            <w:pPr>
              <w:widowControl w:val="0"/>
              <w:tabs>
                <w:tab w:val="left" w:pos="-963"/>
                <w:tab w:val="left" w:pos="-720"/>
              </w:tabs>
              <w:rPr>
                <w:rFonts w:asciiTheme="minorHAnsi" w:hAnsiTheme="minorHAnsi" w:cs="Arial"/>
                <w:bCs/>
                <w:lang w:val="en-GB"/>
              </w:rPr>
            </w:pPr>
          </w:p>
        </w:tc>
        <w:tc>
          <w:tcPr>
            <w:tcW w:w="3209" w:type="dxa"/>
          </w:tcPr>
          <w:p w14:paraId="5ED9148E" w14:textId="77777777" w:rsidR="00A21FCD" w:rsidRDefault="00A21FCD" w:rsidP="00E14656">
            <w:pPr>
              <w:widowControl w:val="0"/>
              <w:tabs>
                <w:tab w:val="left" w:pos="-963"/>
                <w:tab w:val="left" w:pos="-720"/>
              </w:tabs>
              <w:rPr>
                <w:rFonts w:asciiTheme="minorHAnsi" w:hAnsiTheme="minorHAnsi" w:cs="Arial"/>
                <w:bCs/>
                <w:lang w:val="en-GB"/>
              </w:rPr>
            </w:pPr>
          </w:p>
        </w:tc>
        <w:tc>
          <w:tcPr>
            <w:tcW w:w="3210" w:type="dxa"/>
          </w:tcPr>
          <w:p w14:paraId="48F68259" w14:textId="77777777" w:rsidR="00A21FCD" w:rsidRDefault="00A21FCD" w:rsidP="00E14656">
            <w:pPr>
              <w:widowControl w:val="0"/>
              <w:tabs>
                <w:tab w:val="left" w:pos="-963"/>
                <w:tab w:val="left" w:pos="-720"/>
              </w:tabs>
              <w:rPr>
                <w:rFonts w:asciiTheme="minorHAnsi" w:hAnsiTheme="minorHAnsi" w:cs="Arial"/>
                <w:bCs/>
                <w:lang w:val="en-GB"/>
              </w:rPr>
            </w:pPr>
          </w:p>
        </w:tc>
      </w:tr>
      <w:tr w:rsidR="00A21FCD" w14:paraId="21391B75" w14:textId="77777777" w:rsidTr="001F62B5">
        <w:tc>
          <w:tcPr>
            <w:tcW w:w="3209" w:type="dxa"/>
          </w:tcPr>
          <w:p w14:paraId="1BAA5241" w14:textId="77777777" w:rsidR="00A21FCD" w:rsidRDefault="00A21FCD" w:rsidP="00E14656">
            <w:pPr>
              <w:widowControl w:val="0"/>
              <w:tabs>
                <w:tab w:val="left" w:pos="-963"/>
                <w:tab w:val="left" w:pos="-720"/>
              </w:tabs>
              <w:rPr>
                <w:rFonts w:asciiTheme="minorHAnsi" w:hAnsiTheme="minorHAnsi" w:cs="Arial"/>
                <w:bCs/>
                <w:lang w:val="en-GB"/>
              </w:rPr>
            </w:pPr>
          </w:p>
          <w:p w14:paraId="70224CFF" w14:textId="77777777" w:rsidR="0060074E" w:rsidRDefault="0060074E" w:rsidP="00E14656">
            <w:pPr>
              <w:widowControl w:val="0"/>
              <w:tabs>
                <w:tab w:val="left" w:pos="-963"/>
                <w:tab w:val="left" w:pos="-720"/>
              </w:tabs>
              <w:rPr>
                <w:rFonts w:asciiTheme="minorHAnsi" w:hAnsiTheme="minorHAnsi" w:cs="Arial"/>
                <w:bCs/>
                <w:lang w:val="en-GB"/>
              </w:rPr>
            </w:pPr>
          </w:p>
        </w:tc>
        <w:tc>
          <w:tcPr>
            <w:tcW w:w="3209" w:type="dxa"/>
          </w:tcPr>
          <w:p w14:paraId="6EF0B41E" w14:textId="77777777" w:rsidR="00A21FCD" w:rsidRDefault="00A21FCD" w:rsidP="00E14656">
            <w:pPr>
              <w:widowControl w:val="0"/>
              <w:tabs>
                <w:tab w:val="left" w:pos="-963"/>
                <w:tab w:val="left" w:pos="-720"/>
              </w:tabs>
              <w:rPr>
                <w:rFonts w:asciiTheme="minorHAnsi" w:hAnsiTheme="minorHAnsi" w:cs="Arial"/>
                <w:bCs/>
                <w:lang w:val="en-GB"/>
              </w:rPr>
            </w:pPr>
          </w:p>
        </w:tc>
        <w:tc>
          <w:tcPr>
            <w:tcW w:w="3210" w:type="dxa"/>
          </w:tcPr>
          <w:p w14:paraId="233AC8E1" w14:textId="77777777" w:rsidR="00A21FCD" w:rsidRDefault="00A21FCD" w:rsidP="00E14656">
            <w:pPr>
              <w:widowControl w:val="0"/>
              <w:tabs>
                <w:tab w:val="left" w:pos="-963"/>
                <w:tab w:val="left" w:pos="-720"/>
              </w:tabs>
              <w:rPr>
                <w:rFonts w:asciiTheme="minorHAnsi" w:hAnsiTheme="minorHAnsi" w:cs="Arial"/>
                <w:bCs/>
                <w:lang w:val="en-GB"/>
              </w:rPr>
            </w:pPr>
          </w:p>
        </w:tc>
      </w:tr>
      <w:tr w:rsidR="00A21FCD" w14:paraId="2BA1E2A2" w14:textId="77777777" w:rsidTr="001F62B5">
        <w:tc>
          <w:tcPr>
            <w:tcW w:w="3209" w:type="dxa"/>
          </w:tcPr>
          <w:p w14:paraId="26DF286E" w14:textId="77777777" w:rsidR="00A21FCD" w:rsidRDefault="00A21FCD" w:rsidP="00E14656">
            <w:pPr>
              <w:widowControl w:val="0"/>
              <w:tabs>
                <w:tab w:val="left" w:pos="-963"/>
                <w:tab w:val="left" w:pos="-720"/>
              </w:tabs>
              <w:rPr>
                <w:rFonts w:asciiTheme="minorHAnsi" w:hAnsiTheme="minorHAnsi" w:cs="Arial"/>
                <w:bCs/>
                <w:lang w:val="en-GB"/>
              </w:rPr>
            </w:pPr>
          </w:p>
          <w:p w14:paraId="5A1EBE07" w14:textId="77777777" w:rsidR="0060074E" w:rsidRDefault="0060074E" w:rsidP="00E14656">
            <w:pPr>
              <w:widowControl w:val="0"/>
              <w:tabs>
                <w:tab w:val="left" w:pos="-963"/>
                <w:tab w:val="left" w:pos="-720"/>
              </w:tabs>
              <w:rPr>
                <w:rFonts w:asciiTheme="minorHAnsi" w:hAnsiTheme="minorHAnsi" w:cs="Arial"/>
                <w:bCs/>
                <w:lang w:val="en-GB"/>
              </w:rPr>
            </w:pPr>
          </w:p>
        </w:tc>
        <w:tc>
          <w:tcPr>
            <w:tcW w:w="3209" w:type="dxa"/>
          </w:tcPr>
          <w:p w14:paraId="686D09FA" w14:textId="77777777" w:rsidR="00A21FCD" w:rsidRDefault="00A21FCD" w:rsidP="00E14656">
            <w:pPr>
              <w:widowControl w:val="0"/>
              <w:tabs>
                <w:tab w:val="left" w:pos="-963"/>
                <w:tab w:val="left" w:pos="-720"/>
              </w:tabs>
              <w:rPr>
                <w:rFonts w:asciiTheme="minorHAnsi" w:hAnsiTheme="minorHAnsi" w:cs="Arial"/>
                <w:bCs/>
                <w:lang w:val="en-GB"/>
              </w:rPr>
            </w:pPr>
          </w:p>
        </w:tc>
        <w:tc>
          <w:tcPr>
            <w:tcW w:w="3210" w:type="dxa"/>
          </w:tcPr>
          <w:p w14:paraId="3A24AA31" w14:textId="77777777" w:rsidR="00A21FCD" w:rsidRDefault="00A21FCD" w:rsidP="00E14656">
            <w:pPr>
              <w:widowControl w:val="0"/>
              <w:tabs>
                <w:tab w:val="left" w:pos="-963"/>
                <w:tab w:val="left" w:pos="-720"/>
              </w:tabs>
              <w:rPr>
                <w:rFonts w:asciiTheme="minorHAnsi" w:hAnsiTheme="minorHAnsi" w:cs="Arial"/>
                <w:bCs/>
                <w:lang w:val="en-GB"/>
              </w:rPr>
            </w:pPr>
          </w:p>
        </w:tc>
      </w:tr>
      <w:tr w:rsidR="00A21FCD" w14:paraId="188E73DB" w14:textId="77777777" w:rsidTr="001F62B5">
        <w:tc>
          <w:tcPr>
            <w:tcW w:w="3209" w:type="dxa"/>
          </w:tcPr>
          <w:p w14:paraId="7C80299B" w14:textId="77777777" w:rsidR="00A21FCD" w:rsidRDefault="00A21FCD" w:rsidP="00E14656">
            <w:pPr>
              <w:widowControl w:val="0"/>
              <w:tabs>
                <w:tab w:val="left" w:pos="-963"/>
                <w:tab w:val="left" w:pos="-720"/>
              </w:tabs>
              <w:rPr>
                <w:rFonts w:asciiTheme="minorHAnsi" w:hAnsiTheme="minorHAnsi" w:cs="Arial"/>
                <w:bCs/>
                <w:lang w:val="en-GB"/>
              </w:rPr>
            </w:pPr>
          </w:p>
          <w:p w14:paraId="5BC90775" w14:textId="77777777" w:rsidR="0060074E" w:rsidRDefault="0060074E" w:rsidP="00E14656">
            <w:pPr>
              <w:widowControl w:val="0"/>
              <w:tabs>
                <w:tab w:val="left" w:pos="-963"/>
                <w:tab w:val="left" w:pos="-720"/>
              </w:tabs>
              <w:rPr>
                <w:rFonts w:asciiTheme="minorHAnsi" w:hAnsiTheme="minorHAnsi" w:cs="Arial"/>
                <w:bCs/>
                <w:lang w:val="en-GB"/>
              </w:rPr>
            </w:pPr>
          </w:p>
        </w:tc>
        <w:tc>
          <w:tcPr>
            <w:tcW w:w="3209" w:type="dxa"/>
          </w:tcPr>
          <w:p w14:paraId="4A2FFFED" w14:textId="77777777" w:rsidR="00A21FCD" w:rsidRDefault="00A21FCD" w:rsidP="00E14656">
            <w:pPr>
              <w:widowControl w:val="0"/>
              <w:tabs>
                <w:tab w:val="left" w:pos="-963"/>
                <w:tab w:val="left" w:pos="-720"/>
              </w:tabs>
              <w:rPr>
                <w:rFonts w:asciiTheme="minorHAnsi" w:hAnsiTheme="minorHAnsi" w:cs="Arial"/>
                <w:bCs/>
                <w:lang w:val="en-GB"/>
              </w:rPr>
            </w:pPr>
          </w:p>
        </w:tc>
        <w:tc>
          <w:tcPr>
            <w:tcW w:w="3210" w:type="dxa"/>
          </w:tcPr>
          <w:p w14:paraId="2E79FA92" w14:textId="77777777" w:rsidR="00A21FCD" w:rsidRDefault="00A21FCD" w:rsidP="00E14656">
            <w:pPr>
              <w:widowControl w:val="0"/>
              <w:tabs>
                <w:tab w:val="left" w:pos="-963"/>
                <w:tab w:val="left" w:pos="-720"/>
              </w:tabs>
              <w:rPr>
                <w:rFonts w:asciiTheme="minorHAnsi" w:hAnsiTheme="minorHAnsi" w:cs="Arial"/>
                <w:bCs/>
                <w:lang w:val="en-GB"/>
              </w:rPr>
            </w:pPr>
          </w:p>
        </w:tc>
      </w:tr>
    </w:tbl>
    <w:p w14:paraId="2BFF509B" w14:textId="77777777" w:rsidR="00E14656" w:rsidRPr="0056332A" w:rsidRDefault="00E14656" w:rsidP="00E14656">
      <w:pPr>
        <w:tabs>
          <w:tab w:val="left" w:pos="-963"/>
          <w:tab w:val="left" w:pos="-720"/>
          <w:tab w:val="left" w:pos="900"/>
          <w:tab w:val="left" w:pos="1215"/>
          <w:tab w:val="left" w:pos="2250"/>
          <w:tab w:val="left" w:pos="7363"/>
        </w:tabs>
        <w:rPr>
          <w:rFonts w:ascii="Arial" w:hAnsi="Arial" w:cs="Arial"/>
          <w:sz w:val="20"/>
          <w:szCs w:val="20"/>
          <w:lang w:val="en-GB"/>
        </w:rPr>
      </w:pPr>
    </w:p>
    <w:tbl>
      <w:tblPr>
        <w:tblStyle w:val="TableGrid"/>
        <w:tblpPr w:leftFromText="180" w:rightFromText="180" w:vertAnchor="text" w:horzAnchor="page" w:tblpX="6397" w:tblpY="339"/>
        <w:tblW w:w="0" w:type="auto"/>
        <w:tblLook w:val="04A0" w:firstRow="1" w:lastRow="0" w:firstColumn="1" w:lastColumn="0" w:noHBand="0" w:noVBand="1"/>
      </w:tblPr>
      <w:tblGrid>
        <w:gridCol w:w="514"/>
        <w:gridCol w:w="474"/>
        <w:gridCol w:w="472"/>
        <w:gridCol w:w="520"/>
      </w:tblGrid>
      <w:tr w:rsidR="000B3D25" w14:paraId="2894BA6A" w14:textId="77777777" w:rsidTr="000B3D25">
        <w:tc>
          <w:tcPr>
            <w:tcW w:w="514" w:type="dxa"/>
          </w:tcPr>
          <w:p w14:paraId="7CC41F0D" w14:textId="77777777" w:rsidR="000B3D25" w:rsidRDefault="000B3D25" w:rsidP="000B3D25">
            <w:pPr>
              <w:widowControl w:val="0"/>
              <w:tabs>
                <w:tab w:val="left" w:pos="-963"/>
                <w:tab w:val="left" w:pos="-720"/>
              </w:tabs>
              <w:rPr>
                <w:rFonts w:asciiTheme="minorHAnsi" w:hAnsiTheme="minorHAnsi" w:cs="Arial"/>
                <w:b/>
                <w:lang w:val="en-GB"/>
              </w:rPr>
            </w:pPr>
            <w:r>
              <w:rPr>
                <w:rFonts w:asciiTheme="minorHAnsi" w:hAnsiTheme="minorHAnsi" w:cs="Arial"/>
                <w:b/>
                <w:lang w:val="en-GB"/>
              </w:rPr>
              <w:t>Yes</w:t>
            </w:r>
          </w:p>
        </w:tc>
        <w:tc>
          <w:tcPr>
            <w:tcW w:w="474" w:type="dxa"/>
          </w:tcPr>
          <w:p w14:paraId="0AE82046" w14:textId="77777777" w:rsidR="000B3D25" w:rsidRDefault="000B3D25" w:rsidP="000B3D25">
            <w:pPr>
              <w:widowControl w:val="0"/>
              <w:tabs>
                <w:tab w:val="left" w:pos="-963"/>
                <w:tab w:val="left" w:pos="-720"/>
              </w:tabs>
              <w:rPr>
                <w:rFonts w:asciiTheme="minorHAnsi" w:hAnsiTheme="minorHAnsi" w:cs="Arial"/>
                <w:b/>
                <w:lang w:val="en-GB"/>
              </w:rPr>
            </w:pPr>
          </w:p>
        </w:tc>
        <w:tc>
          <w:tcPr>
            <w:tcW w:w="472" w:type="dxa"/>
          </w:tcPr>
          <w:p w14:paraId="062ADC4C" w14:textId="77777777" w:rsidR="000B3D25" w:rsidRDefault="000B3D25" w:rsidP="000B3D25">
            <w:pPr>
              <w:widowControl w:val="0"/>
              <w:tabs>
                <w:tab w:val="left" w:pos="-963"/>
                <w:tab w:val="left" w:pos="-720"/>
              </w:tabs>
              <w:rPr>
                <w:rFonts w:asciiTheme="minorHAnsi" w:hAnsiTheme="minorHAnsi" w:cs="Arial"/>
                <w:b/>
                <w:lang w:val="en-GB"/>
              </w:rPr>
            </w:pPr>
            <w:r>
              <w:rPr>
                <w:rFonts w:asciiTheme="minorHAnsi" w:hAnsiTheme="minorHAnsi" w:cs="Arial"/>
                <w:b/>
                <w:lang w:val="en-GB"/>
              </w:rPr>
              <w:t>No</w:t>
            </w:r>
          </w:p>
        </w:tc>
        <w:tc>
          <w:tcPr>
            <w:tcW w:w="520" w:type="dxa"/>
          </w:tcPr>
          <w:p w14:paraId="3552124C" w14:textId="77777777" w:rsidR="000B3D25" w:rsidRDefault="000B3D25" w:rsidP="000B3D25">
            <w:pPr>
              <w:widowControl w:val="0"/>
              <w:tabs>
                <w:tab w:val="left" w:pos="-963"/>
                <w:tab w:val="left" w:pos="-720"/>
              </w:tabs>
              <w:rPr>
                <w:rFonts w:asciiTheme="minorHAnsi" w:hAnsiTheme="minorHAnsi" w:cs="Arial"/>
                <w:b/>
                <w:lang w:val="en-GB"/>
              </w:rPr>
            </w:pPr>
          </w:p>
        </w:tc>
      </w:tr>
    </w:tbl>
    <w:p w14:paraId="6CC02EF3" w14:textId="77777777" w:rsidR="000B3D25" w:rsidRDefault="00A21FCD" w:rsidP="000B3D25">
      <w:pPr>
        <w:tabs>
          <w:tab w:val="left" w:pos="-963"/>
          <w:tab w:val="left" w:pos="-720"/>
          <w:tab w:val="left" w:pos="900"/>
          <w:tab w:val="left" w:pos="1215"/>
          <w:tab w:val="left" w:pos="2250"/>
          <w:tab w:val="left" w:pos="7363"/>
        </w:tabs>
        <w:rPr>
          <w:rFonts w:asciiTheme="minorHAnsi" w:hAnsiTheme="minorHAnsi" w:cs="Arial"/>
          <w:b/>
          <w:bCs/>
          <w:lang w:val="en-GB"/>
        </w:rPr>
      </w:pPr>
      <w:r w:rsidRPr="00A21FCD">
        <w:rPr>
          <w:rFonts w:asciiTheme="minorHAnsi" w:hAnsiTheme="minorHAnsi" w:cs="Arial"/>
          <w:lang w:val="en-GB"/>
        </w:rPr>
        <w:t>Do you, or any person connected with the bidder, have a relationship with any person who is employed by the procuring institution?</w:t>
      </w:r>
      <w:r w:rsidR="000B3D25">
        <w:rPr>
          <w:rFonts w:asciiTheme="minorHAnsi" w:hAnsiTheme="minorHAnsi" w:cs="Arial"/>
          <w:lang w:val="en-GB"/>
        </w:rPr>
        <w:t xml:space="preserve"> </w:t>
      </w:r>
      <w:r w:rsidR="000B3D25">
        <w:rPr>
          <w:rFonts w:asciiTheme="minorHAnsi" w:hAnsiTheme="minorHAnsi" w:cs="Arial"/>
          <w:bCs/>
          <w:lang w:val="en-GB"/>
        </w:rPr>
        <w:t xml:space="preserve">(mark applicable </w:t>
      </w:r>
      <w:r w:rsidR="00E8131F">
        <w:rPr>
          <w:rFonts w:asciiTheme="minorHAnsi" w:hAnsiTheme="minorHAnsi" w:cs="Arial"/>
          <w:bCs/>
          <w:lang w:val="en-GB"/>
        </w:rPr>
        <w:t>box</w:t>
      </w:r>
      <w:r w:rsidR="000B3D25">
        <w:rPr>
          <w:rFonts w:asciiTheme="minorHAnsi" w:hAnsiTheme="minorHAnsi" w:cs="Arial"/>
          <w:bCs/>
          <w:lang w:val="en-GB"/>
        </w:rPr>
        <w:t xml:space="preserve"> with a X)</w:t>
      </w:r>
      <w:r w:rsidR="000B3D25" w:rsidRPr="00A21FCD">
        <w:rPr>
          <w:rFonts w:asciiTheme="minorHAnsi" w:hAnsiTheme="minorHAnsi" w:cs="Arial"/>
          <w:lang w:val="en-GB"/>
        </w:rPr>
        <w:t xml:space="preserve"> </w:t>
      </w:r>
      <w:r w:rsidR="000B3D25">
        <w:rPr>
          <w:rFonts w:asciiTheme="minorHAnsi" w:hAnsiTheme="minorHAnsi" w:cs="Arial"/>
          <w:b/>
          <w:bCs/>
          <w:lang w:val="en-GB"/>
        </w:rPr>
        <w:t xml:space="preserve"> </w:t>
      </w:r>
    </w:p>
    <w:p w14:paraId="23D61432" w14:textId="77777777" w:rsidR="00A21FCD" w:rsidRDefault="000B3D25" w:rsidP="00E14656">
      <w:pPr>
        <w:tabs>
          <w:tab w:val="left" w:pos="-963"/>
          <w:tab w:val="left" w:pos="-720"/>
          <w:tab w:val="left" w:pos="900"/>
          <w:tab w:val="left" w:pos="1215"/>
          <w:tab w:val="left" w:pos="2250"/>
          <w:tab w:val="left" w:pos="7363"/>
        </w:tabs>
        <w:rPr>
          <w:rFonts w:asciiTheme="minorHAnsi" w:hAnsiTheme="minorHAnsi" w:cs="Arial"/>
          <w:lang w:val="en-GB"/>
        </w:rPr>
      </w:pPr>
      <w:r>
        <w:rPr>
          <w:rFonts w:asciiTheme="minorHAnsi" w:hAnsiTheme="minorHAnsi" w:cs="Arial"/>
          <w:lang w:val="en-GB"/>
        </w:rPr>
        <w:t xml:space="preserve"> </w:t>
      </w:r>
      <w:r w:rsidR="00A21FCD" w:rsidRPr="00A21FCD">
        <w:rPr>
          <w:rFonts w:asciiTheme="minorHAnsi" w:hAnsiTheme="minorHAnsi" w:cs="Arial"/>
          <w:lang w:val="en-GB"/>
        </w:rPr>
        <w:t>If yes provide particulars in the table below:</w:t>
      </w:r>
    </w:p>
    <w:p w14:paraId="66D175A3" w14:textId="7167997F" w:rsidR="00A21FCD" w:rsidRDefault="00A21FCD" w:rsidP="00A21FCD">
      <w:pPr>
        <w:pStyle w:val="Caption"/>
        <w:rPr>
          <w:rFonts w:cs="Arial"/>
        </w:rPr>
      </w:pPr>
      <w:bookmarkStart w:id="64" w:name="_Toc107394440"/>
      <w:r>
        <w:t xml:space="preserve">Table </w:t>
      </w:r>
      <w:r>
        <w:fldChar w:fldCharType="begin"/>
      </w:r>
      <w:r>
        <w:instrText xml:space="preserve"> SEQ Table \* ARABIC </w:instrText>
      </w:r>
      <w:r>
        <w:fldChar w:fldCharType="separate"/>
      </w:r>
      <w:r w:rsidR="007D5B57">
        <w:rPr>
          <w:noProof/>
        </w:rPr>
        <w:t>6</w:t>
      </w:r>
      <w:r>
        <w:fldChar w:fldCharType="end"/>
      </w:r>
      <w:r>
        <w:t xml:space="preserve">: Connections with procuring </w:t>
      </w:r>
      <w:proofErr w:type="gramStart"/>
      <w:r>
        <w:t>institution</w:t>
      </w:r>
      <w:bookmarkEnd w:id="64"/>
      <w:r w:rsidR="00674BF7" w:rsidRPr="00674BF7">
        <w:t>(</w:t>
      </w:r>
      <w:proofErr w:type="gramEnd"/>
      <w:r w:rsidR="00674BF7" w:rsidRPr="00674BF7">
        <w:t>PLEASE FILL IN THIS TABLE AS PER YOUR CSD REPORT)</w:t>
      </w: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3209"/>
        <w:gridCol w:w="3210"/>
      </w:tblGrid>
      <w:tr w:rsidR="00A21FCD" w14:paraId="3E2A5597" w14:textId="77777777" w:rsidTr="001F62B5">
        <w:tc>
          <w:tcPr>
            <w:tcW w:w="3209" w:type="dxa"/>
            <w:shd w:val="clear" w:color="auto" w:fill="DBE5F1" w:themeFill="accent1" w:themeFillTint="33"/>
          </w:tcPr>
          <w:p w14:paraId="0C9AE641" w14:textId="77777777" w:rsidR="00A21FCD" w:rsidRPr="001F62B5" w:rsidRDefault="00A21FCD"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Full names and surname</w:t>
            </w:r>
          </w:p>
        </w:tc>
        <w:tc>
          <w:tcPr>
            <w:tcW w:w="3209" w:type="dxa"/>
            <w:shd w:val="clear" w:color="auto" w:fill="DBE5F1" w:themeFill="accent1" w:themeFillTint="33"/>
          </w:tcPr>
          <w:p w14:paraId="2D7FFEA4" w14:textId="77777777" w:rsidR="00A21FCD" w:rsidRPr="001F62B5" w:rsidRDefault="00A21FCD"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Identity Number</w:t>
            </w:r>
          </w:p>
        </w:tc>
        <w:tc>
          <w:tcPr>
            <w:tcW w:w="3210" w:type="dxa"/>
            <w:shd w:val="clear" w:color="auto" w:fill="DBE5F1" w:themeFill="accent1" w:themeFillTint="33"/>
          </w:tcPr>
          <w:p w14:paraId="2258A7CE" w14:textId="77777777" w:rsidR="00A21FCD" w:rsidRPr="001F62B5" w:rsidRDefault="00A21FCD"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Nature of Relationship</w:t>
            </w:r>
          </w:p>
        </w:tc>
      </w:tr>
      <w:tr w:rsidR="00A21FCD" w14:paraId="7B908FA5" w14:textId="77777777" w:rsidTr="001F62B5">
        <w:tc>
          <w:tcPr>
            <w:tcW w:w="3209" w:type="dxa"/>
          </w:tcPr>
          <w:p w14:paraId="79224DD4"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p w14:paraId="3410C543" w14:textId="77777777" w:rsidR="0060074E" w:rsidRDefault="0060074E"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026C6FF0"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150F0070"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r>
      <w:tr w:rsidR="00A21FCD" w14:paraId="582D93CF" w14:textId="77777777" w:rsidTr="001F62B5">
        <w:tc>
          <w:tcPr>
            <w:tcW w:w="3209" w:type="dxa"/>
          </w:tcPr>
          <w:p w14:paraId="73E39E4E"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p w14:paraId="7E3D0FCB" w14:textId="77777777" w:rsidR="0060074E" w:rsidRDefault="0060074E"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0793C986"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4BA6C703"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r>
      <w:tr w:rsidR="00A21FCD" w14:paraId="1EF0047D" w14:textId="77777777" w:rsidTr="001F62B5">
        <w:tc>
          <w:tcPr>
            <w:tcW w:w="3209" w:type="dxa"/>
          </w:tcPr>
          <w:p w14:paraId="678C3E3E"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p w14:paraId="0A3CCCC2" w14:textId="77777777" w:rsidR="0060074E" w:rsidRDefault="0060074E"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5987E818"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4DDFD4B5"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r>
    </w:tbl>
    <w:p w14:paraId="78E8F5FD" w14:textId="77777777" w:rsidR="00A21FCD" w:rsidRP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bl>
      <w:tblPr>
        <w:tblStyle w:val="TableGrid"/>
        <w:tblpPr w:leftFromText="180" w:rightFromText="180" w:vertAnchor="text" w:horzAnchor="page" w:tblpX="6625" w:tblpY="645"/>
        <w:tblW w:w="0" w:type="auto"/>
        <w:tblLook w:val="04A0" w:firstRow="1" w:lastRow="0" w:firstColumn="1" w:lastColumn="0" w:noHBand="0" w:noVBand="1"/>
      </w:tblPr>
      <w:tblGrid>
        <w:gridCol w:w="514"/>
        <w:gridCol w:w="474"/>
        <w:gridCol w:w="472"/>
        <w:gridCol w:w="520"/>
      </w:tblGrid>
      <w:tr w:rsidR="000B3D25" w14:paraId="4E07AA80" w14:textId="77777777" w:rsidTr="000B3D25">
        <w:tc>
          <w:tcPr>
            <w:tcW w:w="514" w:type="dxa"/>
          </w:tcPr>
          <w:p w14:paraId="1C31EF29" w14:textId="77777777" w:rsidR="000B3D25" w:rsidRDefault="000B3D25" w:rsidP="000B3D25">
            <w:pPr>
              <w:widowControl w:val="0"/>
              <w:tabs>
                <w:tab w:val="left" w:pos="-963"/>
                <w:tab w:val="left" w:pos="-720"/>
              </w:tabs>
              <w:rPr>
                <w:rFonts w:asciiTheme="minorHAnsi" w:hAnsiTheme="minorHAnsi" w:cs="Arial"/>
                <w:b/>
                <w:lang w:val="en-GB"/>
              </w:rPr>
            </w:pPr>
            <w:r>
              <w:rPr>
                <w:rFonts w:asciiTheme="minorHAnsi" w:hAnsiTheme="minorHAnsi" w:cs="Arial"/>
                <w:b/>
                <w:lang w:val="en-GB"/>
              </w:rPr>
              <w:t>Yes</w:t>
            </w:r>
          </w:p>
        </w:tc>
        <w:tc>
          <w:tcPr>
            <w:tcW w:w="474" w:type="dxa"/>
          </w:tcPr>
          <w:p w14:paraId="42B0C24C" w14:textId="77777777" w:rsidR="000B3D25" w:rsidRDefault="000B3D25" w:rsidP="000B3D25">
            <w:pPr>
              <w:widowControl w:val="0"/>
              <w:tabs>
                <w:tab w:val="left" w:pos="-963"/>
                <w:tab w:val="left" w:pos="-720"/>
              </w:tabs>
              <w:rPr>
                <w:rFonts w:asciiTheme="minorHAnsi" w:hAnsiTheme="minorHAnsi" w:cs="Arial"/>
                <w:b/>
                <w:lang w:val="en-GB"/>
              </w:rPr>
            </w:pPr>
          </w:p>
        </w:tc>
        <w:tc>
          <w:tcPr>
            <w:tcW w:w="472" w:type="dxa"/>
          </w:tcPr>
          <w:p w14:paraId="121AC59D" w14:textId="77777777" w:rsidR="000B3D25" w:rsidRDefault="000B3D25" w:rsidP="000B3D25">
            <w:pPr>
              <w:widowControl w:val="0"/>
              <w:tabs>
                <w:tab w:val="left" w:pos="-963"/>
                <w:tab w:val="left" w:pos="-720"/>
              </w:tabs>
              <w:rPr>
                <w:rFonts w:asciiTheme="minorHAnsi" w:hAnsiTheme="minorHAnsi" w:cs="Arial"/>
                <w:b/>
                <w:lang w:val="en-GB"/>
              </w:rPr>
            </w:pPr>
            <w:r>
              <w:rPr>
                <w:rFonts w:asciiTheme="minorHAnsi" w:hAnsiTheme="minorHAnsi" w:cs="Arial"/>
                <w:b/>
                <w:lang w:val="en-GB"/>
              </w:rPr>
              <w:t>No</w:t>
            </w:r>
          </w:p>
        </w:tc>
        <w:tc>
          <w:tcPr>
            <w:tcW w:w="520" w:type="dxa"/>
          </w:tcPr>
          <w:p w14:paraId="281BD002" w14:textId="77777777" w:rsidR="000B3D25" w:rsidRDefault="000B3D25" w:rsidP="000B3D25">
            <w:pPr>
              <w:widowControl w:val="0"/>
              <w:tabs>
                <w:tab w:val="left" w:pos="-963"/>
                <w:tab w:val="left" w:pos="-720"/>
              </w:tabs>
              <w:rPr>
                <w:rFonts w:asciiTheme="minorHAnsi" w:hAnsiTheme="minorHAnsi" w:cs="Arial"/>
                <w:b/>
                <w:lang w:val="en-GB"/>
              </w:rPr>
            </w:pPr>
          </w:p>
        </w:tc>
      </w:tr>
    </w:tbl>
    <w:p w14:paraId="1724DF2C" w14:textId="77777777" w:rsidR="000B3D25" w:rsidRPr="00474B6B" w:rsidRDefault="00A21FCD" w:rsidP="00E14656">
      <w:pPr>
        <w:tabs>
          <w:tab w:val="left" w:pos="-963"/>
          <w:tab w:val="left" w:pos="-720"/>
          <w:tab w:val="left" w:pos="900"/>
          <w:tab w:val="left" w:pos="1215"/>
          <w:tab w:val="left" w:pos="2250"/>
          <w:tab w:val="left" w:pos="7363"/>
        </w:tabs>
        <w:rPr>
          <w:rFonts w:asciiTheme="minorHAnsi" w:hAnsiTheme="minorHAnsi" w:cs="Arial"/>
          <w:color w:val="FF0000"/>
          <w:lang w:val="en-GB"/>
        </w:rPr>
      </w:pPr>
      <w:r w:rsidRPr="00474B6B">
        <w:rPr>
          <w:rFonts w:asciiTheme="minorHAnsi" w:hAnsiTheme="minorHAnsi" w:cs="Arial"/>
          <w:color w:val="FF0000"/>
        </w:rPr>
        <w:t xml:space="preserve">Does the bidder or any of its directors / trustees / shareholders / members / partners or any person having a controlling interest in the enterprise have any interest in any other related enterprise </w:t>
      </w:r>
      <w:proofErr w:type="gramStart"/>
      <w:r w:rsidRPr="00474B6B">
        <w:rPr>
          <w:rFonts w:asciiTheme="minorHAnsi" w:hAnsiTheme="minorHAnsi" w:cs="Arial"/>
          <w:color w:val="FF0000"/>
        </w:rPr>
        <w:t>whether or not</w:t>
      </w:r>
      <w:proofErr w:type="gramEnd"/>
      <w:r w:rsidRPr="00474B6B">
        <w:rPr>
          <w:rFonts w:asciiTheme="minorHAnsi" w:hAnsiTheme="minorHAnsi" w:cs="Arial"/>
          <w:color w:val="FF0000"/>
        </w:rPr>
        <w:t xml:space="preserve"> they are bidding for this contract?</w:t>
      </w:r>
      <w:r w:rsidR="00F6669C" w:rsidRPr="00474B6B">
        <w:rPr>
          <w:rFonts w:asciiTheme="minorHAnsi" w:hAnsiTheme="minorHAnsi" w:cs="Arial"/>
          <w:color w:val="FF0000"/>
        </w:rPr>
        <w:t xml:space="preserve">  </w:t>
      </w:r>
      <w:r w:rsidR="000B3D25" w:rsidRPr="00474B6B">
        <w:rPr>
          <w:rFonts w:asciiTheme="minorHAnsi" w:hAnsiTheme="minorHAnsi" w:cs="Arial"/>
          <w:color w:val="FF0000"/>
        </w:rPr>
        <w:t xml:space="preserve">(mark applicable </w:t>
      </w:r>
      <w:r w:rsidR="00E8131F" w:rsidRPr="00474B6B">
        <w:rPr>
          <w:rFonts w:asciiTheme="minorHAnsi" w:hAnsiTheme="minorHAnsi" w:cs="Arial"/>
          <w:color w:val="FF0000"/>
        </w:rPr>
        <w:t>box</w:t>
      </w:r>
      <w:r w:rsidR="000B3D25" w:rsidRPr="00474B6B">
        <w:rPr>
          <w:rFonts w:asciiTheme="minorHAnsi" w:hAnsiTheme="minorHAnsi" w:cs="Arial"/>
          <w:color w:val="FF0000"/>
        </w:rPr>
        <w:t xml:space="preserve"> with a X)  </w:t>
      </w:r>
    </w:p>
    <w:p w14:paraId="7C925952" w14:textId="77777777" w:rsidR="00A21FCD" w:rsidRPr="00F6669C" w:rsidRDefault="000B3D25" w:rsidP="00E14656">
      <w:pPr>
        <w:tabs>
          <w:tab w:val="left" w:pos="-963"/>
          <w:tab w:val="left" w:pos="-720"/>
          <w:tab w:val="left" w:pos="900"/>
          <w:tab w:val="left" w:pos="1215"/>
          <w:tab w:val="left" w:pos="2250"/>
          <w:tab w:val="left" w:pos="7363"/>
        </w:tabs>
        <w:rPr>
          <w:rFonts w:asciiTheme="minorHAnsi" w:hAnsiTheme="minorHAnsi" w:cs="Arial"/>
          <w:lang w:val="en-GB"/>
        </w:rPr>
      </w:pPr>
      <w:r>
        <w:rPr>
          <w:rFonts w:asciiTheme="minorHAnsi" w:hAnsiTheme="minorHAnsi" w:cs="Arial"/>
          <w:lang w:val="en-GB"/>
        </w:rPr>
        <w:t xml:space="preserve">If </w:t>
      </w:r>
      <w:proofErr w:type="gramStart"/>
      <w:r>
        <w:rPr>
          <w:rFonts w:asciiTheme="minorHAnsi" w:hAnsiTheme="minorHAnsi" w:cs="Arial"/>
          <w:lang w:val="en-GB"/>
        </w:rPr>
        <w:t>Yes</w:t>
      </w:r>
      <w:proofErr w:type="gramEnd"/>
      <w:r>
        <w:rPr>
          <w:rFonts w:asciiTheme="minorHAnsi" w:hAnsiTheme="minorHAnsi" w:cs="Arial"/>
          <w:lang w:val="en-GB"/>
        </w:rPr>
        <w:t>, provide the following details:</w:t>
      </w:r>
    </w:p>
    <w:p w14:paraId="1579A3CA" w14:textId="7F8557B9" w:rsidR="00E14656" w:rsidRDefault="00F6669C" w:rsidP="00F6669C">
      <w:pPr>
        <w:pStyle w:val="Caption"/>
        <w:rPr>
          <w:rFonts w:ascii="Arial" w:hAnsi="Arial" w:cs="Arial"/>
          <w:sz w:val="20"/>
          <w:szCs w:val="20"/>
        </w:rPr>
      </w:pPr>
      <w:bookmarkStart w:id="65" w:name="_Toc107394441"/>
      <w:r>
        <w:t xml:space="preserve">Table </w:t>
      </w:r>
      <w:r>
        <w:fldChar w:fldCharType="begin"/>
      </w:r>
      <w:r>
        <w:instrText xml:space="preserve"> SEQ Table \* ARABIC </w:instrText>
      </w:r>
      <w:r>
        <w:fldChar w:fldCharType="separate"/>
      </w:r>
      <w:r w:rsidR="007D5B57">
        <w:rPr>
          <w:noProof/>
        </w:rPr>
        <w:t>7</w:t>
      </w:r>
      <w:r>
        <w:fldChar w:fldCharType="end"/>
      </w:r>
      <w:r>
        <w:t xml:space="preserve">: Related Enterprise </w:t>
      </w:r>
      <w:proofErr w:type="gramStart"/>
      <w:r>
        <w:t>Details</w:t>
      </w:r>
      <w:bookmarkEnd w:id="65"/>
      <w:r w:rsidR="00674BF7">
        <w:t>(</w:t>
      </w:r>
      <w:proofErr w:type="gramEnd"/>
      <w:r w:rsidR="00674BF7">
        <w:t xml:space="preserve">PLEASE FILL IN THIS TABLE AS PER YOUR CSD REPORT) </w:t>
      </w: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3209"/>
        <w:gridCol w:w="3210"/>
      </w:tblGrid>
      <w:tr w:rsidR="00F6669C" w14:paraId="71DF359F" w14:textId="77777777" w:rsidTr="001F62B5">
        <w:tc>
          <w:tcPr>
            <w:tcW w:w="3209" w:type="dxa"/>
            <w:shd w:val="solid" w:color="DBE5F1" w:themeColor="accent1" w:themeTint="33" w:fill="DBE5F1" w:themeFill="accent1" w:themeFillTint="33"/>
          </w:tcPr>
          <w:p w14:paraId="768D3FBE" w14:textId="77777777" w:rsidR="00F6669C" w:rsidRPr="001F62B5" w:rsidRDefault="00F6669C"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Full names and surname</w:t>
            </w:r>
          </w:p>
        </w:tc>
        <w:tc>
          <w:tcPr>
            <w:tcW w:w="3209" w:type="dxa"/>
            <w:shd w:val="solid" w:color="DBE5F1" w:themeColor="accent1" w:themeTint="33" w:fill="DBE5F1" w:themeFill="accent1" w:themeFillTint="33"/>
          </w:tcPr>
          <w:p w14:paraId="23D3412E" w14:textId="77777777" w:rsidR="00F6669C" w:rsidRPr="001F62B5" w:rsidRDefault="00F6669C"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Identity Number</w:t>
            </w:r>
          </w:p>
        </w:tc>
        <w:tc>
          <w:tcPr>
            <w:tcW w:w="3210" w:type="dxa"/>
            <w:shd w:val="solid" w:color="DBE5F1" w:themeColor="accent1" w:themeTint="33" w:fill="DBE5F1" w:themeFill="accent1" w:themeFillTint="33"/>
          </w:tcPr>
          <w:p w14:paraId="7A783D93" w14:textId="77777777" w:rsidR="00F6669C" w:rsidRPr="001F62B5" w:rsidRDefault="00F6669C"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Related Enterprise Name</w:t>
            </w:r>
          </w:p>
        </w:tc>
      </w:tr>
      <w:tr w:rsidR="00F6669C" w14:paraId="18594A40" w14:textId="77777777" w:rsidTr="001F62B5">
        <w:tc>
          <w:tcPr>
            <w:tcW w:w="3209" w:type="dxa"/>
          </w:tcPr>
          <w:p w14:paraId="1B191378"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p w14:paraId="2C0C9C11" w14:textId="77777777" w:rsidR="0060074E" w:rsidRDefault="0060074E"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7ACBF7DD"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7DF0C242"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r>
      <w:tr w:rsidR="00F6669C" w14:paraId="06E53FDA" w14:textId="77777777" w:rsidTr="001F62B5">
        <w:tc>
          <w:tcPr>
            <w:tcW w:w="3209" w:type="dxa"/>
          </w:tcPr>
          <w:p w14:paraId="34823EDC"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p w14:paraId="03B24DF3" w14:textId="77777777" w:rsidR="0060074E" w:rsidRDefault="0060074E"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6A651673"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431B3C4D"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r>
      <w:tr w:rsidR="00F6669C" w14:paraId="6381E69E" w14:textId="77777777" w:rsidTr="001F62B5">
        <w:tc>
          <w:tcPr>
            <w:tcW w:w="3209" w:type="dxa"/>
          </w:tcPr>
          <w:p w14:paraId="23CF3490"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p w14:paraId="5F202BC9" w14:textId="77777777" w:rsidR="0060074E" w:rsidRDefault="0060074E"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703CB60D"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64211079"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r>
    </w:tbl>
    <w:p w14:paraId="0979347C" w14:textId="77777777" w:rsidR="00F6669C" w:rsidRPr="00F6669C" w:rsidRDefault="00F6669C" w:rsidP="00F6669C">
      <w:pPr>
        <w:pStyle w:val="Heading2"/>
        <w:rPr>
          <w:lang w:val="en-GB"/>
        </w:rPr>
      </w:pPr>
      <w:bookmarkStart w:id="66" w:name="_Toc192605699"/>
      <w:r w:rsidRPr="00F6669C">
        <w:rPr>
          <w:lang w:val="en-GB"/>
        </w:rPr>
        <w:t>Bidder’s Declaration</w:t>
      </w:r>
      <w:bookmarkEnd w:id="66"/>
    </w:p>
    <w:p w14:paraId="09DF40E8" w14:textId="77777777" w:rsidR="00F6669C" w:rsidRPr="00625CDD" w:rsidRDefault="00F6669C" w:rsidP="00E14656">
      <w:pPr>
        <w:rPr>
          <w:rFonts w:asciiTheme="minorHAnsi" w:hAnsiTheme="minorHAnsi" w:cstheme="minorHAnsi"/>
        </w:rPr>
      </w:pPr>
      <w:r w:rsidRPr="00625CDD">
        <w:rPr>
          <w:rFonts w:asciiTheme="minorHAnsi" w:hAnsiTheme="minorHAnsi" w:cstheme="minorHAnsi"/>
        </w:rPr>
        <w:t xml:space="preserve">I, the undersigned, (name in </w:t>
      </w:r>
      <w:proofErr w:type="gramStart"/>
      <w:r w:rsidRPr="00625CDD">
        <w:rPr>
          <w:rFonts w:asciiTheme="minorHAnsi" w:hAnsiTheme="minorHAnsi" w:cstheme="minorHAnsi"/>
        </w:rPr>
        <w:t>print)_</w:t>
      </w:r>
      <w:proofErr w:type="gramEnd"/>
      <w:r w:rsidRPr="00625CDD">
        <w:rPr>
          <w:rFonts w:asciiTheme="minorHAnsi" w:hAnsiTheme="minorHAnsi" w:cstheme="minorHAnsi"/>
        </w:rPr>
        <w:t>__________________________________________ in submitting the accompanying bid, do hereby make the following statements that I certify to be true and complete in every respect:</w:t>
      </w:r>
    </w:p>
    <w:p w14:paraId="54C9BF2D" w14:textId="77777777" w:rsidR="00E14656" w:rsidRPr="00625CDD" w:rsidRDefault="00F6669C" w:rsidP="00C81B24">
      <w:pPr>
        <w:pStyle w:val="ListParagraph"/>
        <w:numPr>
          <w:ilvl w:val="3"/>
          <w:numId w:val="41"/>
        </w:numPr>
        <w:ind w:left="709" w:hanging="425"/>
        <w:rPr>
          <w:rFonts w:cstheme="minorHAnsi"/>
        </w:rPr>
      </w:pPr>
      <w:r w:rsidRPr="00625CDD">
        <w:rPr>
          <w:rFonts w:cstheme="minorHAnsi"/>
        </w:rPr>
        <w:t>I have read and I understand the contents of this disclosure</w:t>
      </w:r>
    </w:p>
    <w:p w14:paraId="5AB7F258" w14:textId="77777777" w:rsidR="00F6669C" w:rsidRPr="00625CDD" w:rsidRDefault="00F6669C" w:rsidP="00C81B24">
      <w:pPr>
        <w:pStyle w:val="ListParagraph"/>
        <w:numPr>
          <w:ilvl w:val="3"/>
          <w:numId w:val="41"/>
        </w:numPr>
        <w:ind w:left="709" w:hanging="425"/>
        <w:rPr>
          <w:rFonts w:cstheme="minorHAnsi"/>
        </w:rPr>
      </w:pPr>
      <w:r w:rsidRPr="00625CDD">
        <w:rPr>
          <w:rFonts w:cstheme="minorHAnsi"/>
        </w:rPr>
        <w:t>The bidder has arrived at the accompanying bid independently from, and without consultation, communication, agreement or arrangement with any competitor. However, communication between partners in a joint venture or consortium</w:t>
      </w:r>
      <w:r w:rsidR="00625CDD" w:rsidRPr="00625CDD">
        <w:rPr>
          <w:rStyle w:val="FootnoteReference"/>
          <w:rFonts w:cstheme="minorHAnsi"/>
          <w:bCs/>
          <w:lang w:val="en-GB"/>
        </w:rPr>
        <w:t>2</w:t>
      </w:r>
      <w:r w:rsidRPr="00625CDD">
        <w:rPr>
          <w:rFonts w:cstheme="minorHAnsi"/>
        </w:rPr>
        <w:t xml:space="preserve"> will not be construed as collusive bidding</w:t>
      </w:r>
    </w:p>
    <w:p w14:paraId="5DD9015E" w14:textId="77777777" w:rsidR="00F6669C" w:rsidRPr="00625CDD" w:rsidRDefault="00F6669C" w:rsidP="00C81B24">
      <w:pPr>
        <w:pStyle w:val="ListParagraph"/>
        <w:numPr>
          <w:ilvl w:val="3"/>
          <w:numId w:val="41"/>
        </w:numPr>
        <w:ind w:left="709" w:hanging="425"/>
        <w:rPr>
          <w:rFonts w:cstheme="minorHAnsi"/>
        </w:rPr>
      </w:pPr>
      <w:r w:rsidRPr="00625CDD">
        <w:rPr>
          <w:rFonts w:cstheme="minorHAnsi"/>
        </w:rPr>
        <w:t>In addition, there have been no consultations, communications, agreements or arrangements with any competitor regarding the quality, quantity, specifications, prices, including methods, factors or formulas used to calculate prices, market allocation, the intention or decision to submit or not to submit the bid, bidding with the intention not to win the bid and conditions or delivery particulars of the products or services to which this bid invitation relates</w:t>
      </w:r>
    </w:p>
    <w:p w14:paraId="69166676" w14:textId="77777777" w:rsidR="00F6669C" w:rsidRPr="00625CDD" w:rsidRDefault="00F6669C" w:rsidP="00C81B24">
      <w:pPr>
        <w:pStyle w:val="ListParagraph"/>
        <w:numPr>
          <w:ilvl w:val="3"/>
          <w:numId w:val="41"/>
        </w:numPr>
        <w:ind w:left="709" w:hanging="425"/>
        <w:rPr>
          <w:rFonts w:cstheme="minorHAnsi"/>
        </w:rPr>
      </w:pPr>
      <w:r w:rsidRPr="00625CDD">
        <w:rPr>
          <w:rFonts w:cstheme="minorHAnsi"/>
        </w:rPr>
        <w:t>The terms of the accompanying bid have not been, and will not be, disclosed by the bidder, directly or indirectly, to any competitor prior to the date and time of the official bid opening or of the awarding of the contract</w:t>
      </w:r>
    </w:p>
    <w:p w14:paraId="1B65AB9D" w14:textId="77777777" w:rsidR="008F2913" w:rsidRPr="00625CDD" w:rsidRDefault="008F2913" w:rsidP="00C81B24">
      <w:pPr>
        <w:pStyle w:val="ListParagraph"/>
        <w:numPr>
          <w:ilvl w:val="3"/>
          <w:numId w:val="41"/>
        </w:numPr>
        <w:ind w:left="709" w:hanging="425"/>
        <w:rPr>
          <w:rFonts w:cstheme="minorHAnsi"/>
        </w:rPr>
      </w:pPr>
      <w:r w:rsidRPr="00625CDD">
        <w:rPr>
          <w:rFonts w:cstheme="minorHAnsi"/>
        </w:rPr>
        <w:t>I understand that the accompanying bid will be disqualified if this disclosure is found not to be true and complete in every respect</w:t>
      </w:r>
    </w:p>
    <w:p w14:paraId="26756B59" w14:textId="77777777" w:rsidR="008F2913" w:rsidRPr="00625CDD" w:rsidRDefault="008F2913" w:rsidP="00C81B24">
      <w:pPr>
        <w:pStyle w:val="ListParagraph"/>
        <w:numPr>
          <w:ilvl w:val="3"/>
          <w:numId w:val="41"/>
        </w:numPr>
        <w:ind w:left="709" w:hanging="425"/>
        <w:rPr>
          <w:rFonts w:cstheme="minorHAnsi"/>
        </w:rPr>
      </w:pPr>
      <w:r w:rsidRPr="00625CDD">
        <w:rPr>
          <w:rFonts w:cstheme="minorHAnsi"/>
        </w:rPr>
        <w:t>There have been no consultations, communications, agreements or arrangements made by the bidder with any official of the procuring institution in relation to this procurement process prior to and during the bidding process except to provide clarification on the bid submitted where so required by the institution; and the bidder was not involved in the drafting of the specifications or terms of reference for this bid</w:t>
      </w:r>
    </w:p>
    <w:p w14:paraId="01A3E97C" w14:textId="77777777" w:rsidR="008F2913" w:rsidRDefault="008F2913" w:rsidP="00C81B24">
      <w:pPr>
        <w:pStyle w:val="ListParagraph"/>
        <w:numPr>
          <w:ilvl w:val="3"/>
          <w:numId w:val="41"/>
        </w:numPr>
        <w:ind w:left="709" w:hanging="425"/>
        <w:rPr>
          <w:rFonts w:cstheme="minorHAnsi"/>
        </w:rPr>
      </w:pPr>
      <w:r w:rsidRPr="00625CDD">
        <w:rPr>
          <w:rFonts w:cstheme="minorHAnsi"/>
        </w:rPr>
        <w:t>I am aware that, in addition and without prejudice to any other remedy provided to combat any restrictive practices related to bids and contracts, bids that are suspicious will be reported to the Competition Commission for investigation and possible imposition of administrative penalties in terms of section 59 of the Competition Act No 89 of 1998 and or may be reported to the National Prosecuting Authority (NPA) for criminal investigation and or may be restricted from conducting business with the public sector for a period not exceeding ten (10) years in terms of the Prevention and Combating of Corrupt Activities Act No 12 of 2004 or any other applicable legislation</w:t>
      </w:r>
    </w:p>
    <w:p w14:paraId="0840FDB6" w14:textId="77777777" w:rsidR="00625CDD" w:rsidRDefault="00625CDD" w:rsidP="00625CDD">
      <w:pPr>
        <w:pStyle w:val="ListParagraph"/>
        <w:ind w:left="2268"/>
        <w:rPr>
          <w:rFonts w:cstheme="minorHAnsi"/>
        </w:rPr>
      </w:pPr>
    </w:p>
    <w:p w14:paraId="4051E36B" w14:textId="77777777" w:rsidR="00625CDD" w:rsidRDefault="00625CDD" w:rsidP="00625CDD">
      <w:pPr>
        <w:pStyle w:val="ListParagraph"/>
        <w:ind w:left="2268"/>
        <w:rPr>
          <w:rFonts w:cstheme="minorHAnsi"/>
        </w:rPr>
      </w:pPr>
    </w:p>
    <w:p w14:paraId="208E5CF9" w14:textId="77777777" w:rsidR="00625CDD" w:rsidRPr="00625CDD" w:rsidRDefault="00625CDD" w:rsidP="00625CDD">
      <w:pPr>
        <w:pStyle w:val="FootnoteText"/>
        <w:rPr>
          <w:rStyle w:val="FootnoteReference"/>
          <w:sz w:val="16"/>
          <w:szCs w:val="16"/>
        </w:rPr>
      </w:pPr>
      <w:r w:rsidRPr="00625CDD">
        <w:rPr>
          <w:rStyle w:val="FootnoteReference"/>
          <w:b/>
          <w:bCs/>
          <w:sz w:val="16"/>
          <w:szCs w:val="16"/>
        </w:rPr>
        <w:lastRenderedPageBreak/>
        <w:t>2</w:t>
      </w:r>
      <w:r w:rsidRPr="00625CDD">
        <w:rPr>
          <w:sz w:val="16"/>
          <w:szCs w:val="16"/>
        </w:rPr>
        <w:t xml:space="preserve"> Joint venture or Consortium means an association of persons for the purpose of combining their expertise, property, capital, efforts, skill and knowledge in an activity for the execution of a contract</w:t>
      </w:r>
    </w:p>
    <w:p w14:paraId="10917734" w14:textId="77777777" w:rsidR="008F2913" w:rsidRDefault="008F2913" w:rsidP="00C81B24">
      <w:pPr>
        <w:pStyle w:val="ListParagraph"/>
        <w:numPr>
          <w:ilvl w:val="3"/>
          <w:numId w:val="41"/>
        </w:numPr>
        <w:ind w:left="709" w:hanging="425"/>
        <w:rPr>
          <w:rFonts w:cstheme="minorHAnsi"/>
        </w:rPr>
      </w:pPr>
      <w:r w:rsidRPr="00625CDD">
        <w:rPr>
          <w:rFonts w:cstheme="minorHAnsi"/>
        </w:rPr>
        <w:t xml:space="preserve">I certify that the information furnished in paragraph 3 of this document is correct and true. I accept that the SITA may reject the bid or act against me in terms of paragraph 6 of the PFMA and/or </w:t>
      </w:r>
      <w:r w:rsidR="000B3D25">
        <w:rPr>
          <w:rFonts w:cstheme="minorHAnsi"/>
        </w:rPr>
        <w:t xml:space="preserve">National Treasury </w:t>
      </w:r>
      <w:r w:rsidRPr="00625CDD">
        <w:rPr>
          <w:rFonts w:cstheme="minorHAnsi"/>
        </w:rPr>
        <w:t xml:space="preserve">Instruction Note 3 of 2021/22 on preventing and combating </w:t>
      </w:r>
      <w:r w:rsidR="001A12A9">
        <w:rPr>
          <w:rFonts w:cstheme="minorHAnsi"/>
        </w:rPr>
        <w:t xml:space="preserve">of </w:t>
      </w:r>
      <w:r w:rsidRPr="00625CDD">
        <w:rPr>
          <w:rFonts w:cstheme="minorHAnsi"/>
        </w:rPr>
        <w:t>abuse in the Supply Chain Management system should this declaration prove to be false.</w:t>
      </w:r>
    </w:p>
    <w:p w14:paraId="3796C8F4" w14:textId="77777777" w:rsidR="00625CDD" w:rsidRPr="00625CDD" w:rsidRDefault="00625CDD" w:rsidP="00625CDD">
      <w:pPr>
        <w:pStyle w:val="ListParagraph"/>
        <w:ind w:left="709"/>
        <w:rPr>
          <w:rFonts w:cstheme="minorHAnsi"/>
        </w:rPr>
      </w:pPr>
    </w:p>
    <w:p w14:paraId="2EA801EC" w14:textId="77777777" w:rsidR="00534B6F" w:rsidRPr="00625CDD" w:rsidRDefault="00534B6F" w:rsidP="008F2913">
      <w:pPr>
        <w:pStyle w:val="ListParagraph"/>
        <w:ind w:left="709"/>
        <w:rPr>
          <w:rFonts w:cstheme="minorHAnsi"/>
        </w:rPr>
      </w:pPr>
    </w:p>
    <w:p w14:paraId="7E5E86EF" w14:textId="77777777" w:rsidR="00E14656" w:rsidRPr="00625CDD" w:rsidRDefault="008F2913" w:rsidP="008F2913">
      <w:pPr>
        <w:ind w:left="709"/>
        <w:rPr>
          <w:rFonts w:asciiTheme="minorHAnsi" w:hAnsiTheme="minorHAnsi" w:cstheme="minorHAnsi"/>
        </w:rPr>
      </w:pPr>
      <w:r w:rsidRPr="00625CDD">
        <w:rPr>
          <w:rFonts w:asciiTheme="minorHAnsi" w:hAnsiTheme="minorHAnsi" w:cstheme="minorHAnsi"/>
        </w:rPr>
        <w:t>__________________________</w:t>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t>__________________</w:t>
      </w:r>
    </w:p>
    <w:p w14:paraId="0B6B749D" w14:textId="77777777" w:rsidR="001A12A9" w:rsidRDefault="008F2913" w:rsidP="008F2913">
      <w:pPr>
        <w:ind w:left="709"/>
        <w:rPr>
          <w:rFonts w:asciiTheme="minorHAnsi" w:hAnsiTheme="minorHAnsi" w:cstheme="minorHAnsi"/>
          <w:b/>
          <w:bCs/>
        </w:rPr>
      </w:pPr>
      <w:r w:rsidRPr="001A12A9">
        <w:rPr>
          <w:rFonts w:asciiTheme="minorHAnsi" w:hAnsiTheme="minorHAnsi" w:cstheme="minorHAnsi"/>
          <w:b/>
          <w:bCs/>
        </w:rPr>
        <w:t>Signature</w:t>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sidRPr="001A12A9">
        <w:rPr>
          <w:rFonts w:asciiTheme="minorHAnsi" w:hAnsiTheme="minorHAnsi" w:cstheme="minorHAnsi"/>
          <w:b/>
          <w:bCs/>
        </w:rPr>
        <w:t>Date</w:t>
      </w:r>
    </w:p>
    <w:p w14:paraId="34657331" w14:textId="77777777" w:rsidR="008F2913" w:rsidRPr="001A12A9" w:rsidRDefault="008F2913" w:rsidP="008F2913">
      <w:pPr>
        <w:ind w:left="709"/>
        <w:rPr>
          <w:rFonts w:asciiTheme="minorHAnsi" w:hAnsiTheme="minorHAnsi" w:cstheme="minorHAnsi"/>
          <w:b/>
          <w:bCs/>
        </w:rPr>
      </w:pP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p>
    <w:p w14:paraId="3300F592" w14:textId="77777777" w:rsidR="001B41E3" w:rsidRPr="00625CDD" w:rsidRDefault="008F2913" w:rsidP="008F2913">
      <w:pPr>
        <w:ind w:left="709"/>
        <w:rPr>
          <w:rFonts w:asciiTheme="minorHAnsi" w:hAnsiTheme="minorHAnsi" w:cstheme="minorHAnsi"/>
        </w:rPr>
      </w:pPr>
      <w:r w:rsidRPr="00625CDD">
        <w:rPr>
          <w:rFonts w:asciiTheme="minorHAnsi" w:hAnsiTheme="minorHAnsi" w:cstheme="minorHAnsi"/>
        </w:rPr>
        <w:t>_____________________</w:t>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t>___________________</w:t>
      </w:r>
      <w:r w:rsidRPr="00625CDD">
        <w:rPr>
          <w:rFonts w:asciiTheme="minorHAnsi" w:hAnsiTheme="minorHAnsi" w:cstheme="minorHAnsi"/>
        </w:rPr>
        <w:tab/>
      </w:r>
    </w:p>
    <w:p w14:paraId="46D9A28D" w14:textId="77777777" w:rsidR="008F2913" w:rsidRDefault="00534B6F" w:rsidP="008F2913">
      <w:pPr>
        <w:ind w:left="709"/>
        <w:rPr>
          <w:rFonts w:asciiTheme="minorHAnsi" w:hAnsiTheme="minorHAnsi" w:cstheme="minorHAnsi"/>
          <w:b/>
          <w:bCs/>
        </w:rPr>
      </w:pPr>
      <w:r w:rsidRPr="001A12A9">
        <w:rPr>
          <w:rFonts w:asciiTheme="minorHAnsi" w:hAnsiTheme="minorHAnsi" w:cstheme="minorHAnsi"/>
          <w:b/>
          <w:bCs/>
        </w:rPr>
        <w:t>Position</w:t>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t>Name of Bidder</w:t>
      </w:r>
    </w:p>
    <w:p w14:paraId="263DE420" w14:textId="77777777" w:rsidR="001A12A9" w:rsidRPr="001A12A9" w:rsidRDefault="001A12A9" w:rsidP="008F2913">
      <w:pPr>
        <w:ind w:left="709"/>
        <w:rPr>
          <w:rFonts w:asciiTheme="minorHAnsi" w:hAnsiTheme="minorHAnsi" w:cstheme="minorHAnsi"/>
          <w:b/>
          <w:bCs/>
        </w:rPr>
      </w:pPr>
    </w:p>
    <w:p w14:paraId="2F655E7E" w14:textId="77777777" w:rsidR="00625CDD" w:rsidRDefault="00625CDD">
      <w:pPr>
        <w:jc w:val="left"/>
        <w:rPr>
          <w:rFonts w:asciiTheme="minorHAnsi" w:hAnsiTheme="minorHAnsi" w:cstheme="minorHAnsi"/>
        </w:rPr>
      </w:pPr>
    </w:p>
    <w:p w14:paraId="5EE6CA75" w14:textId="77777777" w:rsidR="00625CDD" w:rsidRDefault="00625CDD">
      <w:pPr>
        <w:jc w:val="left"/>
        <w:rPr>
          <w:rFonts w:asciiTheme="minorHAnsi" w:hAnsiTheme="minorHAnsi" w:cstheme="minorHAnsi"/>
        </w:rPr>
      </w:pPr>
    </w:p>
    <w:p w14:paraId="56F1DDAB" w14:textId="77777777" w:rsidR="00625CDD" w:rsidRDefault="00625CDD">
      <w:pPr>
        <w:jc w:val="left"/>
        <w:rPr>
          <w:rFonts w:asciiTheme="minorHAnsi" w:hAnsiTheme="minorHAnsi" w:cstheme="minorHAnsi"/>
        </w:rPr>
      </w:pPr>
    </w:p>
    <w:p w14:paraId="17D1C9EE" w14:textId="77777777" w:rsidR="00625CDD" w:rsidRDefault="00625CDD">
      <w:pPr>
        <w:jc w:val="left"/>
        <w:rPr>
          <w:rFonts w:asciiTheme="minorHAnsi" w:hAnsiTheme="minorHAnsi" w:cstheme="minorHAnsi"/>
        </w:rPr>
      </w:pPr>
    </w:p>
    <w:p w14:paraId="663C7D02" w14:textId="77777777" w:rsidR="00625CDD" w:rsidRDefault="00625CDD">
      <w:pPr>
        <w:jc w:val="left"/>
        <w:rPr>
          <w:rFonts w:asciiTheme="minorHAnsi" w:hAnsiTheme="minorHAnsi" w:cstheme="minorHAnsi"/>
        </w:rPr>
      </w:pPr>
    </w:p>
    <w:p w14:paraId="3994B5DB" w14:textId="77777777" w:rsidR="00625CDD" w:rsidRDefault="00625CDD">
      <w:pPr>
        <w:jc w:val="left"/>
        <w:rPr>
          <w:rFonts w:asciiTheme="minorHAnsi" w:hAnsiTheme="minorHAnsi" w:cstheme="minorHAnsi"/>
        </w:rPr>
      </w:pPr>
    </w:p>
    <w:p w14:paraId="19115D44" w14:textId="77777777" w:rsidR="00625CDD" w:rsidRDefault="00625CDD">
      <w:pPr>
        <w:jc w:val="left"/>
        <w:rPr>
          <w:rFonts w:asciiTheme="minorHAnsi" w:hAnsiTheme="minorHAnsi" w:cstheme="minorHAnsi"/>
        </w:rPr>
      </w:pPr>
    </w:p>
    <w:p w14:paraId="4A33B0DA" w14:textId="77777777" w:rsidR="00625CDD" w:rsidRDefault="00625CDD">
      <w:pPr>
        <w:jc w:val="left"/>
        <w:rPr>
          <w:rFonts w:asciiTheme="minorHAnsi" w:hAnsiTheme="minorHAnsi" w:cstheme="minorHAnsi"/>
        </w:rPr>
      </w:pPr>
    </w:p>
    <w:p w14:paraId="3C14690C" w14:textId="77777777" w:rsidR="00625CDD" w:rsidRDefault="00625CDD">
      <w:pPr>
        <w:jc w:val="left"/>
        <w:rPr>
          <w:rFonts w:asciiTheme="minorHAnsi" w:hAnsiTheme="minorHAnsi" w:cstheme="minorHAnsi"/>
        </w:rPr>
      </w:pPr>
    </w:p>
    <w:p w14:paraId="760EC0A1" w14:textId="77777777" w:rsidR="00625CDD" w:rsidRDefault="00625CDD">
      <w:pPr>
        <w:jc w:val="left"/>
        <w:rPr>
          <w:rFonts w:asciiTheme="minorHAnsi" w:hAnsiTheme="minorHAnsi" w:cstheme="minorHAnsi"/>
        </w:rPr>
      </w:pPr>
    </w:p>
    <w:p w14:paraId="2F00E76F" w14:textId="77777777" w:rsidR="00625CDD" w:rsidRDefault="00625CDD">
      <w:pPr>
        <w:jc w:val="left"/>
        <w:rPr>
          <w:rFonts w:asciiTheme="minorHAnsi" w:hAnsiTheme="minorHAnsi" w:cstheme="minorHAnsi"/>
        </w:rPr>
      </w:pPr>
    </w:p>
    <w:p w14:paraId="50BB6C68" w14:textId="77777777" w:rsidR="00625CDD" w:rsidRDefault="00625CDD">
      <w:pPr>
        <w:jc w:val="left"/>
        <w:rPr>
          <w:rFonts w:asciiTheme="minorHAnsi" w:hAnsiTheme="minorHAnsi" w:cstheme="minorHAnsi"/>
        </w:rPr>
      </w:pPr>
    </w:p>
    <w:p w14:paraId="413ABEE1" w14:textId="77777777" w:rsidR="00625CDD" w:rsidRDefault="00625CDD">
      <w:pPr>
        <w:jc w:val="left"/>
        <w:rPr>
          <w:rFonts w:asciiTheme="minorHAnsi" w:hAnsiTheme="minorHAnsi" w:cstheme="minorHAnsi"/>
        </w:rPr>
      </w:pPr>
    </w:p>
    <w:p w14:paraId="05B98333" w14:textId="77777777" w:rsidR="00625CDD" w:rsidRDefault="00625CDD">
      <w:pPr>
        <w:jc w:val="left"/>
        <w:rPr>
          <w:rFonts w:asciiTheme="minorHAnsi" w:hAnsiTheme="minorHAnsi" w:cstheme="minorHAnsi"/>
        </w:rPr>
      </w:pPr>
    </w:p>
    <w:p w14:paraId="38EAFD9D" w14:textId="77777777" w:rsidR="00625CDD" w:rsidRDefault="00625CDD">
      <w:pPr>
        <w:jc w:val="left"/>
        <w:rPr>
          <w:rFonts w:asciiTheme="minorHAnsi" w:hAnsiTheme="minorHAnsi" w:cstheme="minorHAnsi"/>
        </w:rPr>
      </w:pPr>
    </w:p>
    <w:p w14:paraId="2A1051D1" w14:textId="77777777" w:rsidR="00625CDD" w:rsidRDefault="00625CDD">
      <w:pPr>
        <w:jc w:val="left"/>
        <w:rPr>
          <w:rFonts w:asciiTheme="minorHAnsi" w:hAnsiTheme="minorHAnsi" w:cstheme="minorHAnsi"/>
        </w:rPr>
      </w:pPr>
    </w:p>
    <w:p w14:paraId="4F1F9A56" w14:textId="77777777" w:rsidR="00625CDD" w:rsidRDefault="00625CDD">
      <w:pPr>
        <w:jc w:val="left"/>
        <w:rPr>
          <w:rFonts w:asciiTheme="minorHAnsi" w:hAnsiTheme="minorHAnsi" w:cstheme="minorHAnsi"/>
        </w:rPr>
      </w:pPr>
    </w:p>
    <w:p w14:paraId="0A70C62A" w14:textId="77777777" w:rsidR="00625CDD" w:rsidRDefault="00625CDD">
      <w:pPr>
        <w:jc w:val="left"/>
        <w:rPr>
          <w:rFonts w:asciiTheme="minorHAnsi" w:hAnsiTheme="minorHAnsi" w:cstheme="minorHAnsi"/>
        </w:rPr>
      </w:pPr>
    </w:p>
    <w:p w14:paraId="236EE278" w14:textId="77777777" w:rsidR="00625CDD" w:rsidRDefault="00625CDD">
      <w:pPr>
        <w:jc w:val="left"/>
        <w:rPr>
          <w:rFonts w:asciiTheme="minorHAnsi" w:hAnsiTheme="minorHAnsi" w:cstheme="minorHAnsi"/>
        </w:rPr>
      </w:pPr>
    </w:p>
    <w:p w14:paraId="6FF2EBAF" w14:textId="77777777" w:rsidR="00625CDD" w:rsidRDefault="00625CDD">
      <w:pPr>
        <w:jc w:val="left"/>
        <w:rPr>
          <w:rFonts w:asciiTheme="minorHAnsi" w:hAnsiTheme="minorHAnsi" w:cstheme="minorHAnsi"/>
        </w:rPr>
      </w:pPr>
    </w:p>
    <w:p w14:paraId="55488D76" w14:textId="77777777" w:rsidR="00625CDD" w:rsidRDefault="00625CDD">
      <w:pPr>
        <w:jc w:val="left"/>
        <w:rPr>
          <w:rFonts w:asciiTheme="minorHAnsi" w:hAnsiTheme="minorHAnsi" w:cstheme="minorHAnsi"/>
        </w:rPr>
      </w:pPr>
    </w:p>
    <w:p w14:paraId="5B67CF7E" w14:textId="77777777" w:rsidR="00625CDD" w:rsidRDefault="00625CDD">
      <w:pPr>
        <w:jc w:val="left"/>
        <w:rPr>
          <w:rFonts w:asciiTheme="minorHAnsi" w:hAnsiTheme="minorHAnsi" w:cstheme="minorHAnsi"/>
        </w:rPr>
      </w:pPr>
    </w:p>
    <w:p w14:paraId="388FF6A1" w14:textId="77777777" w:rsidR="00625CDD" w:rsidRDefault="00625CDD">
      <w:pPr>
        <w:jc w:val="left"/>
        <w:rPr>
          <w:rFonts w:asciiTheme="minorHAnsi" w:hAnsiTheme="minorHAnsi" w:cstheme="minorHAnsi"/>
        </w:rPr>
      </w:pPr>
      <w:r>
        <w:rPr>
          <w:rFonts w:asciiTheme="minorHAnsi" w:hAnsiTheme="minorHAnsi" w:cstheme="minorHAnsi"/>
        </w:rPr>
        <w:br w:type="page"/>
      </w:r>
    </w:p>
    <w:p w14:paraId="05F560DF" w14:textId="77777777" w:rsidR="00E14656" w:rsidRDefault="007531A4" w:rsidP="007531A4">
      <w:pPr>
        <w:pStyle w:val="Heading1"/>
      </w:pPr>
      <w:bookmarkStart w:id="67" w:name="_Toc192605700"/>
      <w:r w:rsidRPr="007531A4">
        <w:lastRenderedPageBreak/>
        <w:t>Preferential Procurement Claim</w:t>
      </w:r>
      <w:r>
        <w:t xml:space="preserve"> Form</w:t>
      </w:r>
      <w:r w:rsidR="00B21670">
        <w:t xml:space="preserve"> (SBD 6.1)</w:t>
      </w:r>
      <w:bookmarkEnd w:id="67"/>
    </w:p>
    <w:p w14:paraId="31921172" w14:textId="77777777" w:rsidR="00E14656" w:rsidRPr="00E83E33" w:rsidRDefault="00E83E33" w:rsidP="00E14656">
      <w:pPr>
        <w:tabs>
          <w:tab w:val="left" w:pos="900"/>
          <w:tab w:val="left" w:pos="2880"/>
          <w:tab w:val="left" w:pos="5760"/>
          <w:tab w:val="left" w:pos="7920"/>
        </w:tabs>
        <w:rPr>
          <w:rFonts w:asciiTheme="minorHAnsi" w:hAnsiTheme="minorHAnsi" w:cstheme="minorHAnsi"/>
          <w:lang w:val="en-GB"/>
        </w:rPr>
      </w:pPr>
      <w:r w:rsidRPr="00E83E33">
        <w:rPr>
          <w:rFonts w:asciiTheme="minorHAnsi" w:hAnsiTheme="minorHAnsi" w:cstheme="minorHAnsi"/>
          <w:b/>
          <w:bCs/>
          <w:lang w:val="en-GB"/>
        </w:rPr>
        <w:t>PLEASE NOTE:</w:t>
      </w:r>
      <w:r w:rsidRPr="00E83E33">
        <w:rPr>
          <w:rFonts w:asciiTheme="minorHAnsi" w:hAnsiTheme="minorHAnsi" w:cstheme="minorHAnsi"/>
          <w:lang w:val="en-GB"/>
        </w:rPr>
        <w:t xml:space="preserve"> Before completing this form, bidders must study the general </w:t>
      </w:r>
      <w:r w:rsidR="007750E3">
        <w:rPr>
          <w:rFonts w:asciiTheme="minorHAnsi" w:hAnsiTheme="minorHAnsi" w:cstheme="minorHAnsi"/>
          <w:lang w:val="en-GB"/>
        </w:rPr>
        <w:t>c</w:t>
      </w:r>
      <w:r w:rsidRPr="00E83E33">
        <w:rPr>
          <w:rFonts w:asciiTheme="minorHAnsi" w:hAnsiTheme="minorHAnsi" w:cstheme="minorHAnsi"/>
          <w:lang w:val="en-GB"/>
        </w:rPr>
        <w:t xml:space="preserve">onditions, definitions and directives applicable </w:t>
      </w:r>
      <w:r w:rsidR="00DC36C3">
        <w:rPr>
          <w:rFonts w:asciiTheme="minorHAnsi" w:hAnsiTheme="minorHAnsi" w:cstheme="minorHAnsi"/>
          <w:lang w:val="en-GB"/>
        </w:rPr>
        <w:t>in respect of the Tender and Preferential Procurement Regulations, 2022</w:t>
      </w:r>
    </w:p>
    <w:p w14:paraId="4BB4125D" w14:textId="77777777" w:rsidR="007A76D4" w:rsidRPr="00FD5364" w:rsidRDefault="007A76D4" w:rsidP="00FD5364">
      <w:pPr>
        <w:pStyle w:val="Heading2"/>
      </w:pPr>
      <w:bookmarkStart w:id="68" w:name="_Toc192605701"/>
      <w:r w:rsidRPr="00FD5364">
        <w:t>Specific conditions for this bid</w:t>
      </w:r>
      <w:bookmarkEnd w:id="68"/>
    </w:p>
    <w:p w14:paraId="56314C5B" w14:textId="10EBE665" w:rsidR="007A76D4" w:rsidRPr="000E703C" w:rsidRDefault="007A76D4" w:rsidP="00D27468">
      <w:pPr>
        <w:pStyle w:val="CM9"/>
        <w:spacing w:line="276" w:lineRule="auto"/>
        <w:ind w:left="1134"/>
        <w:jc w:val="both"/>
        <w:rPr>
          <w:rFonts w:asciiTheme="minorHAnsi" w:hAnsiTheme="minorHAnsi" w:cs="Arial"/>
          <w:sz w:val="22"/>
          <w:szCs w:val="22"/>
          <w:highlight w:val="yellow"/>
        </w:rPr>
      </w:pPr>
    </w:p>
    <w:p w14:paraId="3C4B1F58" w14:textId="77777777" w:rsidR="007A76D4" w:rsidRPr="00391659" w:rsidRDefault="007A76D4" w:rsidP="00C81B24">
      <w:pPr>
        <w:pStyle w:val="CM9"/>
        <w:numPr>
          <w:ilvl w:val="0"/>
          <w:numId w:val="100"/>
        </w:numPr>
        <w:spacing w:line="276" w:lineRule="auto"/>
        <w:jc w:val="both"/>
        <w:rPr>
          <w:rFonts w:asciiTheme="minorHAnsi" w:hAnsiTheme="minorHAnsi" w:cs="Arial"/>
          <w:sz w:val="22"/>
          <w:szCs w:val="22"/>
        </w:rPr>
      </w:pPr>
      <w:r w:rsidRPr="00391659">
        <w:rPr>
          <w:rFonts w:asciiTheme="minorHAnsi" w:hAnsiTheme="minorHAnsi" w:cs="Arial"/>
          <w:sz w:val="22"/>
          <w:szCs w:val="22"/>
        </w:rPr>
        <w:t>The applicable preference point system for this tender is the 80/20 preference point system.</w:t>
      </w:r>
    </w:p>
    <w:p w14:paraId="3B6E7A0F" w14:textId="77777777" w:rsidR="007A76D4" w:rsidRPr="000E703C" w:rsidRDefault="007A76D4" w:rsidP="00C81B24">
      <w:pPr>
        <w:pStyle w:val="ListParagraph"/>
        <w:widowControl w:val="0"/>
        <w:numPr>
          <w:ilvl w:val="0"/>
          <w:numId w:val="100"/>
        </w:numPr>
        <w:tabs>
          <w:tab w:val="left" w:pos="2880"/>
          <w:tab w:val="left" w:pos="5760"/>
          <w:tab w:val="left" w:pos="7920"/>
        </w:tabs>
        <w:spacing w:after="120" w:line="240" w:lineRule="auto"/>
        <w:contextualSpacing/>
        <w:outlineLvl w:val="9"/>
        <w:rPr>
          <w:rFonts w:cstheme="minorHAnsi"/>
          <w:snapToGrid w:val="0"/>
          <w:lang w:val="en-GB"/>
        </w:rPr>
      </w:pPr>
      <w:r w:rsidRPr="000E703C">
        <w:rPr>
          <w:rFonts w:cstheme="minorHAnsi"/>
          <w:snapToGrid w:val="0"/>
          <w:lang w:val="en-GB"/>
        </w:rPr>
        <w:t xml:space="preserve">Points for this tender shall be awarded for: </w:t>
      </w:r>
    </w:p>
    <w:p w14:paraId="184D5988" w14:textId="77777777" w:rsidR="007A76D4" w:rsidRPr="000E703C" w:rsidRDefault="007A76D4" w:rsidP="00C81B24">
      <w:pPr>
        <w:pStyle w:val="ListParagraph"/>
        <w:numPr>
          <w:ilvl w:val="1"/>
          <w:numId w:val="101"/>
        </w:numPr>
        <w:rPr>
          <w:rStyle w:val="Hyperlink"/>
          <w:color w:val="auto"/>
          <w:u w:val="none"/>
        </w:rPr>
      </w:pPr>
      <w:r w:rsidRPr="000E703C">
        <w:rPr>
          <w:rStyle w:val="Hyperlink"/>
          <w:color w:val="auto"/>
          <w:u w:val="none"/>
        </w:rPr>
        <w:t>Price; and</w:t>
      </w:r>
    </w:p>
    <w:p w14:paraId="6A708634" w14:textId="77777777" w:rsidR="007A76D4" w:rsidRPr="000E703C" w:rsidRDefault="00646787" w:rsidP="00C81B24">
      <w:pPr>
        <w:pStyle w:val="ListParagraph"/>
        <w:numPr>
          <w:ilvl w:val="1"/>
          <w:numId w:val="101"/>
        </w:numPr>
        <w:rPr>
          <w:rStyle w:val="Hyperlink"/>
          <w:color w:val="auto"/>
          <w:u w:val="none"/>
        </w:rPr>
      </w:pPr>
      <w:r>
        <w:rPr>
          <w:rStyle w:val="Hyperlink"/>
          <w:color w:val="auto"/>
          <w:u w:val="none"/>
        </w:rPr>
        <w:t>Preference points for s</w:t>
      </w:r>
      <w:r w:rsidR="007A76D4" w:rsidRPr="000E703C">
        <w:rPr>
          <w:rStyle w:val="Hyperlink"/>
          <w:color w:val="auto"/>
          <w:u w:val="none"/>
        </w:rPr>
        <w:t xml:space="preserve">pecific </w:t>
      </w:r>
      <w:r>
        <w:rPr>
          <w:rStyle w:val="Hyperlink"/>
          <w:color w:val="auto"/>
          <w:u w:val="none"/>
        </w:rPr>
        <w:t>g</w:t>
      </w:r>
      <w:r w:rsidR="007A76D4" w:rsidRPr="000E703C">
        <w:rPr>
          <w:rStyle w:val="Hyperlink"/>
          <w:color w:val="auto"/>
          <w:u w:val="none"/>
        </w:rPr>
        <w:t>oals.</w:t>
      </w:r>
    </w:p>
    <w:p w14:paraId="79D963E3" w14:textId="77777777" w:rsidR="0055137F" w:rsidRPr="0055137F" w:rsidRDefault="0055137F" w:rsidP="0055137F">
      <w:pPr>
        <w:pStyle w:val="ListParagraph"/>
        <w:ind w:left="1701"/>
        <w:rPr>
          <w:rStyle w:val="Hyperlink"/>
          <w:rFonts w:cstheme="minorHAnsi"/>
          <w:color w:val="auto"/>
          <w:u w:val="none"/>
        </w:rPr>
      </w:pPr>
    </w:p>
    <w:p w14:paraId="23D9E3FE" w14:textId="77D7CA4B" w:rsidR="00E14656" w:rsidRDefault="00E14656" w:rsidP="00C81B24">
      <w:pPr>
        <w:pStyle w:val="CM9"/>
        <w:numPr>
          <w:ilvl w:val="0"/>
          <w:numId w:val="100"/>
        </w:numPr>
        <w:spacing w:line="276" w:lineRule="auto"/>
        <w:jc w:val="both"/>
        <w:rPr>
          <w:rFonts w:asciiTheme="minorHAnsi" w:hAnsiTheme="minorHAnsi" w:cs="Arial"/>
          <w:sz w:val="22"/>
          <w:szCs w:val="22"/>
        </w:rPr>
      </w:pPr>
      <w:r w:rsidRPr="0055137F">
        <w:rPr>
          <w:rFonts w:asciiTheme="minorHAnsi" w:hAnsiTheme="minorHAnsi" w:cs="Arial"/>
          <w:sz w:val="22"/>
          <w:szCs w:val="22"/>
        </w:rPr>
        <w:t xml:space="preserve">The maximum points for this </w:t>
      </w:r>
      <w:r w:rsidR="00615065">
        <w:rPr>
          <w:rFonts w:asciiTheme="minorHAnsi" w:hAnsiTheme="minorHAnsi" w:cs="Arial"/>
          <w:sz w:val="22"/>
          <w:szCs w:val="22"/>
        </w:rPr>
        <w:t>RFB</w:t>
      </w:r>
      <w:r w:rsidRPr="0055137F">
        <w:rPr>
          <w:rFonts w:asciiTheme="minorHAnsi" w:hAnsiTheme="minorHAnsi" w:cs="Arial"/>
          <w:sz w:val="22"/>
          <w:szCs w:val="22"/>
        </w:rPr>
        <w:t xml:space="preserve"> </w:t>
      </w:r>
      <w:r w:rsidR="007750E3">
        <w:rPr>
          <w:rFonts w:asciiTheme="minorHAnsi" w:hAnsiTheme="minorHAnsi" w:cs="Arial"/>
          <w:sz w:val="22"/>
          <w:szCs w:val="22"/>
        </w:rPr>
        <w:t>will be</w:t>
      </w:r>
      <w:r w:rsidRPr="0055137F">
        <w:rPr>
          <w:rFonts w:asciiTheme="minorHAnsi" w:hAnsiTheme="minorHAnsi" w:cs="Arial"/>
          <w:sz w:val="22"/>
          <w:szCs w:val="22"/>
        </w:rPr>
        <w:t xml:space="preserve"> allocated as follows</w:t>
      </w:r>
      <w:r w:rsidR="004452B2" w:rsidRPr="00391659">
        <w:rPr>
          <w:rFonts w:asciiTheme="minorHAnsi" w:hAnsiTheme="minorHAnsi" w:cs="Arial"/>
          <w:sz w:val="22"/>
          <w:szCs w:val="22"/>
        </w:rPr>
        <w:t>, subject to par 4.1 (</w:t>
      </w:r>
      <w:r w:rsidR="00646787" w:rsidRPr="00391659">
        <w:rPr>
          <w:rFonts w:asciiTheme="minorHAnsi" w:hAnsiTheme="minorHAnsi" w:cs="Arial"/>
          <w:sz w:val="22"/>
          <w:szCs w:val="22"/>
        </w:rPr>
        <w:t>c)</w:t>
      </w:r>
      <w:r w:rsidR="00CB489E" w:rsidRPr="00D27468">
        <w:rPr>
          <w:rFonts w:asciiTheme="minorHAnsi" w:hAnsiTheme="minorHAnsi" w:cs="Arial"/>
          <w:sz w:val="22"/>
          <w:szCs w:val="22"/>
        </w:rPr>
        <w:t>.</w:t>
      </w:r>
    </w:p>
    <w:p w14:paraId="790C49BB" w14:textId="77777777" w:rsidR="0055137F" w:rsidRPr="0055137F" w:rsidRDefault="0055137F" w:rsidP="001F62B5">
      <w:pPr>
        <w:pStyle w:val="Caption"/>
        <w:jc w:val="left"/>
      </w:pPr>
      <w:r>
        <w:tab/>
      </w:r>
      <w:r>
        <w:tab/>
      </w:r>
      <w:r w:rsidR="004452B2">
        <w:tab/>
      </w:r>
      <w:r w:rsidR="004452B2">
        <w:tab/>
      </w:r>
      <w:r w:rsidR="004452B2">
        <w:tab/>
      </w:r>
      <w:r w:rsidR="004452B2">
        <w:tab/>
      </w:r>
      <w:bookmarkStart w:id="69" w:name="_Toc107394442"/>
      <w:r w:rsidR="00AC0513">
        <w:t xml:space="preserve">Table </w:t>
      </w:r>
      <w:r w:rsidR="00AC0513">
        <w:fldChar w:fldCharType="begin"/>
      </w:r>
      <w:r w:rsidR="00AC0513">
        <w:instrText xml:space="preserve"> SEQ Table \* ARABIC </w:instrText>
      </w:r>
      <w:r w:rsidR="00AC0513">
        <w:fldChar w:fldCharType="separate"/>
      </w:r>
      <w:r w:rsidR="007D5B57">
        <w:rPr>
          <w:noProof/>
        </w:rPr>
        <w:t>8</w:t>
      </w:r>
      <w:r w:rsidR="00AC0513">
        <w:fldChar w:fldCharType="end"/>
      </w:r>
      <w:r w:rsidR="00AC0513">
        <w:t>: Points allocation</w:t>
      </w:r>
      <w:bookmarkEnd w:id="69"/>
    </w:p>
    <w:tbl>
      <w:tblPr>
        <w:tblStyle w:val="TableGrid"/>
        <w:tblW w:w="0" w:type="auto"/>
        <w:tblInd w:w="1694"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957"/>
        <w:gridCol w:w="1275"/>
      </w:tblGrid>
      <w:tr w:rsidR="0055137F" w14:paraId="4134C9A5" w14:textId="77777777" w:rsidTr="004452B2">
        <w:tc>
          <w:tcPr>
            <w:tcW w:w="4957" w:type="dxa"/>
            <w:shd w:val="solid" w:color="DBE5F1" w:themeColor="accent1" w:themeTint="33" w:fill="DBE5F1" w:themeFill="accent1" w:themeFillTint="33"/>
          </w:tcPr>
          <w:p w14:paraId="67758F8E" w14:textId="77777777" w:rsidR="0055137F" w:rsidRPr="00AC0513" w:rsidRDefault="007F2F8F" w:rsidP="0055137F">
            <w:pPr>
              <w:pStyle w:val="Default"/>
              <w:rPr>
                <w:rFonts w:asciiTheme="minorHAnsi" w:hAnsiTheme="minorHAnsi" w:cstheme="minorHAnsi"/>
                <w:b/>
                <w:bCs/>
                <w:color w:val="002060"/>
              </w:rPr>
            </w:pPr>
            <w:r>
              <w:rPr>
                <w:rFonts w:asciiTheme="minorHAnsi" w:hAnsiTheme="minorHAnsi" w:cstheme="minorHAnsi"/>
                <w:b/>
                <w:bCs/>
                <w:color w:val="002060"/>
              </w:rPr>
              <w:t>Description</w:t>
            </w:r>
          </w:p>
        </w:tc>
        <w:tc>
          <w:tcPr>
            <w:tcW w:w="1275" w:type="dxa"/>
            <w:shd w:val="solid" w:color="DBE5F1" w:themeColor="accent1" w:themeTint="33" w:fill="DBE5F1" w:themeFill="accent1" w:themeFillTint="33"/>
          </w:tcPr>
          <w:p w14:paraId="241127E9" w14:textId="77777777" w:rsidR="0055137F" w:rsidRPr="00AC0513" w:rsidRDefault="0055137F" w:rsidP="0055137F">
            <w:pPr>
              <w:pStyle w:val="Default"/>
              <w:rPr>
                <w:rFonts w:asciiTheme="minorHAnsi" w:hAnsiTheme="minorHAnsi" w:cstheme="minorHAnsi"/>
                <w:b/>
                <w:bCs/>
                <w:color w:val="002060"/>
              </w:rPr>
            </w:pPr>
            <w:r w:rsidRPr="00AC0513">
              <w:rPr>
                <w:rFonts w:asciiTheme="minorHAnsi" w:hAnsiTheme="minorHAnsi" w:cstheme="minorHAnsi"/>
                <w:b/>
                <w:bCs/>
                <w:color w:val="002060"/>
              </w:rPr>
              <w:t>Points</w:t>
            </w:r>
          </w:p>
        </w:tc>
      </w:tr>
      <w:tr w:rsidR="0055137F" w14:paraId="28F892A0" w14:textId="77777777" w:rsidTr="004452B2">
        <w:tc>
          <w:tcPr>
            <w:tcW w:w="4957" w:type="dxa"/>
          </w:tcPr>
          <w:p w14:paraId="21289B08" w14:textId="77777777" w:rsidR="0055137F" w:rsidRPr="00AC0513" w:rsidRDefault="0055137F" w:rsidP="0055137F">
            <w:pPr>
              <w:pStyle w:val="Default"/>
              <w:rPr>
                <w:rFonts w:asciiTheme="minorHAnsi" w:hAnsiTheme="minorHAnsi" w:cstheme="minorHAnsi"/>
                <w:sz w:val="22"/>
                <w:szCs w:val="22"/>
              </w:rPr>
            </w:pPr>
            <w:r w:rsidRPr="00AC0513">
              <w:rPr>
                <w:rFonts w:asciiTheme="minorHAnsi" w:hAnsiTheme="minorHAnsi" w:cstheme="minorHAnsi"/>
                <w:sz w:val="22"/>
                <w:szCs w:val="22"/>
              </w:rPr>
              <w:t>Price</w:t>
            </w:r>
          </w:p>
        </w:tc>
        <w:tc>
          <w:tcPr>
            <w:tcW w:w="1275" w:type="dxa"/>
          </w:tcPr>
          <w:p w14:paraId="2DD03E73" w14:textId="58D453C6" w:rsidR="0055137F" w:rsidRPr="00391659" w:rsidRDefault="0055137F" w:rsidP="0055137F">
            <w:pPr>
              <w:pStyle w:val="Default"/>
              <w:rPr>
                <w:rFonts w:asciiTheme="minorHAnsi" w:hAnsiTheme="minorHAnsi" w:cstheme="minorHAnsi"/>
                <w:sz w:val="22"/>
                <w:szCs w:val="22"/>
              </w:rPr>
            </w:pPr>
            <w:r w:rsidRPr="00391659">
              <w:rPr>
                <w:rFonts w:asciiTheme="minorHAnsi" w:hAnsiTheme="minorHAnsi" w:cstheme="minorHAnsi"/>
                <w:sz w:val="22"/>
                <w:szCs w:val="22"/>
              </w:rPr>
              <w:t>80</w:t>
            </w:r>
          </w:p>
        </w:tc>
      </w:tr>
      <w:tr w:rsidR="0055137F" w14:paraId="7C101D5A" w14:textId="77777777" w:rsidTr="004452B2">
        <w:tc>
          <w:tcPr>
            <w:tcW w:w="4957" w:type="dxa"/>
          </w:tcPr>
          <w:p w14:paraId="631DDD96" w14:textId="77777777" w:rsidR="0055137F" w:rsidRPr="00AC0513" w:rsidRDefault="00646787" w:rsidP="0055137F">
            <w:pPr>
              <w:pStyle w:val="Default"/>
              <w:rPr>
                <w:rFonts w:asciiTheme="minorHAnsi" w:hAnsiTheme="minorHAnsi" w:cstheme="minorHAnsi"/>
                <w:sz w:val="22"/>
                <w:szCs w:val="22"/>
              </w:rPr>
            </w:pPr>
            <w:r>
              <w:rPr>
                <w:rFonts w:asciiTheme="minorHAnsi" w:hAnsiTheme="minorHAnsi" w:cstheme="minorHAnsi"/>
                <w:sz w:val="22"/>
                <w:szCs w:val="22"/>
              </w:rPr>
              <w:t>Preference points for s</w:t>
            </w:r>
            <w:r w:rsidR="007A76D4">
              <w:rPr>
                <w:rFonts w:asciiTheme="minorHAnsi" w:hAnsiTheme="minorHAnsi" w:cstheme="minorHAnsi"/>
                <w:sz w:val="22"/>
                <w:szCs w:val="22"/>
              </w:rPr>
              <w:t>pecific goals</w:t>
            </w:r>
          </w:p>
        </w:tc>
        <w:tc>
          <w:tcPr>
            <w:tcW w:w="1275" w:type="dxa"/>
          </w:tcPr>
          <w:p w14:paraId="0BCABF0D" w14:textId="37CC826D" w:rsidR="0055137F" w:rsidRPr="00391659" w:rsidRDefault="0055137F" w:rsidP="0055137F">
            <w:pPr>
              <w:pStyle w:val="Default"/>
              <w:rPr>
                <w:rFonts w:asciiTheme="minorHAnsi" w:hAnsiTheme="minorHAnsi" w:cstheme="minorHAnsi"/>
                <w:sz w:val="22"/>
                <w:szCs w:val="22"/>
              </w:rPr>
            </w:pPr>
            <w:r w:rsidRPr="00391659">
              <w:rPr>
                <w:rFonts w:asciiTheme="minorHAnsi" w:hAnsiTheme="minorHAnsi" w:cstheme="minorHAnsi"/>
                <w:sz w:val="22"/>
                <w:szCs w:val="22"/>
              </w:rPr>
              <w:t>20</w:t>
            </w:r>
          </w:p>
        </w:tc>
      </w:tr>
      <w:tr w:rsidR="0055137F" w14:paraId="39E96803" w14:textId="77777777" w:rsidTr="004452B2">
        <w:tc>
          <w:tcPr>
            <w:tcW w:w="4957" w:type="dxa"/>
          </w:tcPr>
          <w:p w14:paraId="1142F86A" w14:textId="77777777" w:rsidR="0055137F" w:rsidRPr="00AC0513" w:rsidRDefault="0055137F" w:rsidP="0055137F">
            <w:pPr>
              <w:pStyle w:val="Default"/>
              <w:rPr>
                <w:rFonts w:asciiTheme="minorHAnsi" w:hAnsiTheme="minorHAnsi" w:cstheme="minorHAnsi"/>
                <w:sz w:val="22"/>
                <w:szCs w:val="22"/>
              </w:rPr>
            </w:pPr>
            <w:r w:rsidRPr="00AC0513">
              <w:rPr>
                <w:rFonts w:asciiTheme="minorHAnsi" w:hAnsiTheme="minorHAnsi" w:cstheme="minorHAnsi"/>
                <w:sz w:val="22"/>
                <w:szCs w:val="22"/>
              </w:rPr>
              <w:t>Total points for Price and</w:t>
            </w:r>
            <w:r w:rsidR="007A76D4">
              <w:rPr>
                <w:rFonts w:asciiTheme="minorHAnsi" w:hAnsiTheme="minorHAnsi" w:cstheme="minorHAnsi"/>
                <w:sz w:val="22"/>
                <w:szCs w:val="22"/>
              </w:rPr>
              <w:t xml:space="preserve"> </w:t>
            </w:r>
            <w:r w:rsidR="00646787">
              <w:rPr>
                <w:rFonts w:asciiTheme="minorHAnsi" w:hAnsiTheme="minorHAnsi" w:cstheme="minorHAnsi"/>
                <w:sz w:val="22"/>
                <w:szCs w:val="22"/>
              </w:rPr>
              <w:t xml:space="preserve">preference points for </w:t>
            </w:r>
            <w:r w:rsidR="007A76D4">
              <w:rPr>
                <w:rFonts w:asciiTheme="minorHAnsi" w:hAnsiTheme="minorHAnsi" w:cstheme="minorHAnsi"/>
                <w:sz w:val="22"/>
                <w:szCs w:val="22"/>
              </w:rPr>
              <w:t>specific goals</w:t>
            </w:r>
          </w:p>
        </w:tc>
        <w:tc>
          <w:tcPr>
            <w:tcW w:w="1275" w:type="dxa"/>
          </w:tcPr>
          <w:p w14:paraId="5140B194" w14:textId="77777777" w:rsidR="0055137F" w:rsidRPr="00AC0513" w:rsidRDefault="0055137F" w:rsidP="0055137F">
            <w:pPr>
              <w:pStyle w:val="Default"/>
              <w:rPr>
                <w:rFonts w:asciiTheme="minorHAnsi" w:hAnsiTheme="minorHAnsi" w:cstheme="minorHAnsi"/>
                <w:sz w:val="22"/>
                <w:szCs w:val="22"/>
              </w:rPr>
            </w:pPr>
            <w:r w:rsidRPr="00AC0513">
              <w:rPr>
                <w:rFonts w:asciiTheme="minorHAnsi" w:hAnsiTheme="minorHAnsi" w:cstheme="minorHAnsi"/>
                <w:sz w:val="22"/>
                <w:szCs w:val="22"/>
              </w:rPr>
              <w:t>100</w:t>
            </w:r>
          </w:p>
        </w:tc>
      </w:tr>
    </w:tbl>
    <w:p w14:paraId="4A480E7C" w14:textId="77777777" w:rsidR="0055137F" w:rsidRDefault="0055137F" w:rsidP="0055137F">
      <w:pPr>
        <w:pStyle w:val="Default"/>
      </w:pPr>
    </w:p>
    <w:p w14:paraId="49608B41" w14:textId="77777777" w:rsidR="00286FBD" w:rsidRDefault="00286FBD" w:rsidP="00C81B24">
      <w:pPr>
        <w:pStyle w:val="CM9"/>
        <w:numPr>
          <w:ilvl w:val="0"/>
          <w:numId w:val="100"/>
        </w:numPr>
        <w:spacing w:line="276" w:lineRule="auto"/>
        <w:jc w:val="both"/>
        <w:rPr>
          <w:rFonts w:asciiTheme="minorHAnsi" w:hAnsiTheme="minorHAnsi" w:cs="Arial"/>
          <w:sz w:val="22"/>
          <w:szCs w:val="22"/>
        </w:rPr>
      </w:pPr>
      <w:r w:rsidRPr="00286FBD">
        <w:rPr>
          <w:rFonts w:asciiTheme="minorHAnsi" w:hAnsiTheme="minorHAnsi" w:cs="Arial"/>
          <w:sz w:val="22"/>
          <w:szCs w:val="22"/>
        </w:rPr>
        <w:t>Failure on the part of a</w:t>
      </w:r>
      <w:r>
        <w:rPr>
          <w:rFonts w:asciiTheme="minorHAnsi" w:hAnsiTheme="minorHAnsi" w:cs="Arial"/>
          <w:sz w:val="22"/>
          <w:szCs w:val="22"/>
        </w:rPr>
        <w:t xml:space="preserve"> bidder</w:t>
      </w:r>
      <w:r w:rsidRPr="00286FBD">
        <w:rPr>
          <w:rFonts w:asciiTheme="minorHAnsi" w:hAnsiTheme="minorHAnsi" w:cs="Arial"/>
          <w:sz w:val="22"/>
          <w:szCs w:val="22"/>
        </w:rPr>
        <w:t xml:space="preserve"> to submit proof or documentation required in terms of this tender to claim </w:t>
      </w:r>
      <w:r w:rsidR="00646787">
        <w:rPr>
          <w:rFonts w:asciiTheme="minorHAnsi" w:hAnsiTheme="minorHAnsi" w:cs="Arial"/>
          <w:sz w:val="22"/>
          <w:szCs w:val="22"/>
        </w:rPr>
        <w:t xml:space="preserve">preference </w:t>
      </w:r>
      <w:r w:rsidRPr="00286FBD">
        <w:rPr>
          <w:rFonts w:asciiTheme="minorHAnsi" w:hAnsiTheme="minorHAnsi" w:cs="Arial"/>
          <w:sz w:val="22"/>
          <w:szCs w:val="22"/>
        </w:rPr>
        <w:t>points for specific goals with the tender, will be interpreted to mean that preference points for specific goals are not claimed</w:t>
      </w:r>
      <w:r>
        <w:rPr>
          <w:rFonts w:asciiTheme="minorHAnsi" w:hAnsiTheme="minorHAnsi" w:cs="Arial"/>
          <w:sz w:val="22"/>
          <w:szCs w:val="22"/>
        </w:rPr>
        <w:t>.</w:t>
      </w:r>
    </w:p>
    <w:p w14:paraId="17CB1F26" w14:textId="77777777" w:rsidR="00E14656" w:rsidRPr="00AC0513" w:rsidRDefault="00E14656" w:rsidP="00C81B24">
      <w:pPr>
        <w:pStyle w:val="CM9"/>
        <w:numPr>
          <w:ilvl w:val="0"/>
          <w:numId w:val="100"/>
        </w:numPr>
        <w:spacing w:line="276" w:lineRule="auto"/>
        <w:jc w:val="both"/>
        <w:rPr>
          <w:rFonts w:asciiTheme="minorHAnsi" w:hAnsiTheme="minorHAnsi" w:cstheme="minorHAnsi"/>
          <w:sz w:val="22"/>
          <w:szCs w:val="22"/>
        </w:rPr>
      </w:pPr>
      <w:r w:rsidRPr="00AC0513">
        <w:rPr>
          <w:rFonts w:asciiTheme="minorHAnsi" w:hAnsiTheme="minorHAnsi" w:cs="Arial"/>
          <w:sz w:val="22"/>
          <w:szCs w:val="22"/>
        </w:rPr>
        <w:t xml:space="preserve">SITA reserves the right to </w:t>
      </w:r>
      <w:proofErr w:type="gramStart"/>
      <w:r w:rsidRPr="00AC0513">
        <w:rPr>
          <w:rFonts w:asciiTheme="minorHAnsi" w:hAnsiTheme="minorHAnsi" w:cs="Arial"/>
          <w:sz w:val="22"/>
          <w:szCs w:val="22"/>
        </w:rPr>
        <w:t>require of</w:t>
      </w:r>
      <w:proofErr w:type="gramEnd"/>
      <w:r w:rsidRPr="00AC0513">
        <w:rPr>
          <w:rFonts w:asciiTheme="minorHAnsi" w:hAnsiTheme="minorHAnsi" w:cs="Arial"/>
          <w:sz w:val="22"/>
          <w:szCs w:val="22"/>
        </w:rPr>
        <w:t xml:space="preserve"> a Bidder, either before a bid is adjudicated or at any time subsequently, to substantiate any claim with regards to preferences, in any manner required </w:t>
      </w:r>
      <w:r w:rsidRPr="00AC0513">
        <w:rPr>
          <w:rFonts w:asciiTheme="minorHAnsi" w:hAnsiTheme="minorHAnsi" w:cstheme="minorHAnsi"/>
          <w:sz w:val="22"/>
          <w:szCs w:val="22"/>
        </w:rPr>
        <w:t>by SITA.</w:t>
      </w:r>
    </w:p>
    <w:p w14:paraId="6676A2CF" w14:textId="77777777" w:rsidR="005F6B08" w:rsidRPr="000E703C" w:rsidRDefault="005F6B08" w:rsidP="00AC0513">
      <w:pPr>
        <w:pStyle w:val="Heading2"/>
        <w:rPr>
          <w:rFonts w:asciiTheme="minorHAnsi" w:hAnsiTheme="minorHAnsi" w:cstheme="minorHAnsi"/>
        </w:rPr>
      </w:pPr>
      <w:bookmarkStart w:id="70" w:name="_Toc192605702"/>
      <w:r>
        <w:t>Formulae for procurement of goods and services</w:t>
      </w:r>
      <w:bookmarkEnd w:id="70"/>
    </w:p>
    <w:p w14:paraId="7050CD44" w14:textId="77777777" w:rsidR="00AC0513" w:rsidRPr="00AC0513" w:rsidRDefault="00AC0513" w:rsidP="000E703C">
      <w:pPr>
        <w:pStyle w:val="Heading3"/>
        <w:rPr>
          <w:rFonts w:asciiTheme="minorHAnsi" w:hAnsiTheme="minorHAnsi" w:cstheme="minorHAnsi"/>
        </w:rPr>
      </w:pPr>
      <w:bookmarkStart w:id="71" w:name="_Toc192605703"/>
      <w:r w:rsidRPr="00AC0513">
        <w:t>Points awarded for price</w:t>
      </w:r>
      <w:bookmarkEnd w:id="71"/>
    </w:p>
    <w:p w14:paraId="66DFA362" w14:textId="13603DCF" w:rsidR="00E14656" w:rsidRPr="00AC0513" w:rsidRDefault="00E14656" w:rsidP="00C81B24">
      <w:pPr>
        <w:pStyle w:val="CM9"/>
        <w:numPr>
          <w:ilvl w:val="0"/>
          <w:numId w:val="92"/>
        </w:numPr>
        <w:spacing w:line="276" w:lineRule="auto"/>
        <w:jc w:val="both"/>
        <w:rPr>
          <w:rFonts w:asciiTheme="minorHAnsi" w:hAnsiTheme="minorHAnsi" w:cs="Arial"/>
          <w:sz w:val="22"/>
          <w:szCs w:val="22"/>
        </w:rPr>
      </w:pPr>
      <w:r w:rsidRPr="00AC0513">
        <w:rPr>
          <w:rFonts w:asciiTheme="minorHAnsi" w:hAnsiTheme="minorHAnsi" w:cs="Arial"/>
          <w:sz w:val="22"/>
          <w:szCs w:val="22"/>
        </w:rPr>
        <w:tab/>
        <w:t xml:space="preserve">A maximum of </w:t>
      </w:r>
      <w:r w:rsidRPr="00D27468">
        <w:rPr>
          <w:rFonts w:asciiTheme="minorHAnsi" w:hAnsiTheme="minorHAnsi" w:cs="Arial"/>
          <w:sz w:val="22"/>
          <w:szCs w:val="22"/>
        </w:rPr>
        <w:t xml:space="preserve">80 </w:t>
      </w:r>
      <w:r w:rsidRPr="00AC0513">
        <w:rPr>
          <w:rFonts w:asciiTheme="minorHAnsi" w:hAnsiTheme="minorHAnsi" w:cs="Arial"/>
          <w:sz w:val="22"/>
          <w:szCs w:val="22"/>
        </w:rPr>
        <w:t>points is allocated for price on the following basis:</w:t>
      </w:r>
    </w:p>
    <w:p w14:paraId="2C8BE635" w14:textId="6E2FFC7F" w:rsidR="00E14656" w:rsidRPr="00D27468" w:rsidRDefault="00E14656" w:rsidP="00E14656">
      <w:pPr>
        <w:ind w:left="180" w:firstLine="720"/>
        <w:rPr>
          <w:rFonts w:asciiTheme="minorHAnsi" w:hAnsiTheme="minorHAnsi" w:cstheme="minorHAnsi"/>
          <w:b/>
        </w:rPr>
      </w:pPr>
      <w:r w:rsidRPr="00D27468">
        <w:rPr>
          <w:rFonts w:asciiTheme="minorHAnsi" w:hAnsiTheme="minorHAnsi" w:cstheme="minorHAnsi"/>
          <w:b/>
        </w:rPr>
        <w:t>80/20</w:t>
      </w:r>
      <w:r w:rsidRPr="00D27468">
        <w:rPr>
          <w:rFonts w:asciiTheme="minorHAnsi" w:hAnsiTheme="minorHAnsi" w:cstheme="minorHAnsi"/>
          <w:b/>
        </w:rPr>
        <w:tab/>
      </w:r>
      <w:r w:rsidR="00CB489E" w:rsidRPr="00D27468">
        <w:rPr>
          <w:rFonts w:asciiTheme="minorHAnsi" w:hAnsiTheme="minorHAnsi" w:cstheme="minorHAnsi"/>
          <w:b/>
        </w:rPr>
        <w:tab/>
      </w:r>
      <w:r w:rsidR="00CB489E" w:rsidRPr="00D27468">
        <w:rPr>
          <w:rFonts w:asciiTheme="minorHAnsi" w:hAnsiTheme="minorHAnsi" w:cstheme="minorHAnsi"/>
          <w:b/>
        </w:rPr>
        <w:tab/>
      </w:r>
      <w:r w:rsidR="00CB489E" w:rsidRPr="00D27468">
        <w:rPr>
          <w:rFonts w:asciiTheme="minorHAnsi" w:hAnsiTheme="minorHAnsi" w:cstheme="minorHAnsi"/>
          <w:b/>
        </w:rPr>
        <w:tab/>
      </w:r>
      <w:r w:rsidR="00CB489E" w:rsidRPr="00D27468">
        <w:rPr>
          <w:rFonts w:asciiTheme="minorHAnsi" w:hAnsiTheme="minorHAnsi" w:cstheme="minorHAnsi"/>
          <w:b/>
        </w:rPr>
        <w:tab/>
      </w:r>
    </w:p>
    <w:p w14:paraId="0E0B3F8C" w14:textId="2A948B91" w:rsidR="00E14656" w:rsidRPr="00AC0513" w:rsidRDefault="00E14656" w:rsidP="00E14656">
      <w:pPr>
        <w:tabs>
          <w:tab w:val="left" w:pos="900"/>
          <w:tab w:val="left" w:pos="1440"/>
          <w:tab w:val="left" w:pos="2340"/>
          <w:tab w:val="left" w:pos="4050"/>
          <w:tab w:val="left" w:pos="5310"/>
          <w:tab w:val="left" w:pos="7920"/>
        </w:tabs>
        <w:ind w:left="900" w:hanging="900"/>
        <w:rPr>
          <w:rFonts w:asciiTheme="minorHAnsi" w:hAnsiTheme="minorHAnsi" w:cstheme="minorHAnsi"/>
        </w:rPr>
      </w:pPr>
      <w:r w:rsidRPr="00D27468">
        <w:rPr>
          <w:rFonts w:asciiTheme="minorHAnsi" w:hAnsiTheme="minorHAnsi" w:cstheme="minorHAnsi"/>
          <w:b/>
        </w:rPr>
        <w:tab/>
      </w:r>
      <w:r w:rsidRPr="00D27468">
        <w:rPr>
          <w:rFonts w:asciiTheme="minorHAnsi" w:hAnsiTheme="minorHAnsi" w:cstheme="minorHAnsi"/>
          <w:b/>
          <w:position w:val="-28"/>
        </w:rPr>
        <w:object w:dxaOrig="2420" w:dyaOrig="680" w14:anchorId="0D90748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23pt;height:36pt" o:ole="" fillcolor="window">
            <v:imagedata r:id="rId19" o:title=""/>
          </v:shape>
          <o:OLEObject Type="Embed" ProgID="Equation.3" ShapeID="_x0000_i1025" DrawAspect="Content" ObjectID="_1824631100" r:id="rId20"/>
        </w:object>
      </w:r>
      <w:r w:rsidRPr="00D27468">
        <w:rPr>
          <w:rFonts w:asciiTheme="minorHAnsi" w:hAnsiTheme="minorHAnsi" w:cstheme="minorHAnsi"/>
          <w:b/>
        </w:rPr>
        <w:tab/>
      </w:r>
    </w:p>
    <w:p w14:paraId="60918B7D" w14:textId="77777777" w:rsidR="00E14656" w:rsidRPr="00AC0513" w:rsidRDefault="00E14656" w:rsidP="00E14656">
      <w:pPr>
        <w:tabs>
          <w:tab w:val="left" w:pos="900"/>
          <w:tab w:val="left" w:pos="1620"/>
          <w:tab w:val="left" w:pos="2160"/>
          <w:tab w:val="left" w:pos="2700"/>
          <w:tab w:val="left" w:pos="7920"/>
        </w:tabs>
        <w:rPr>
          <w:rFonts w:asciiTheme="minorHAnsi" w:hAnsiTheme="minorHAnsi" w:cstheme="minorHAnsi"/>
          <w:color w:val="FF0000"/>
          <w:lang w:val="en-GB"/>
        </w:rPr>
      </w:pPr>
      <w:r w:rsidRPr="00AC0513">
        <w:rPr>
          <w:rFonts w:asciiTheme="minorHAnsi" w:hAnsiTheme="minorHAnsi" w:cstheme="minorHAnsi"/>
          <w:color w:val="FF0000"/>
          <w:lang w:val="en-GB"/>
        </w:rPr>
        <w:tab/>
      </w:r>
      <w:proofErr w:type="gramStart"/>
      <w:r w:rsidRPr="00AC0513">
        <w:rPr>
          <w:rFonts w:asciiTheme="minorHAnsi" w:hAnsiTheme="minorHAnsi" w:cstheme="minorHAnsi"/>
          <w:lang w:val="en-GB"/>
        </w:rPr>
        <w:t>Where</w:t>
      </w:r>
      <w:proofErr w:type="gramEnd"/>
    </w:p>
    <w:p w14:paraId="4AA12C00" w14:textId="77777777" w:rsidR="00E14656" w:rsidRPr="00AC0513" w:rsidRDefault="00E14656" w:rsidP="00E14656">
      <w:pPr>
        <w:tabs>
          <w:tab w:val="left" w:pos="900"/>
          <w:tab w:val="left" w:pos="1620"/>
          <w:tab w:val="left" w:pos="2160"/>
          <w:tab w:val="left" w:pos="2700"/>
          <w:tab w:val="left" w:pos="7920"/>
        </w:tabs>
        <w:rPr>
          <w:rFonts w:asciiTheme="minorHAnsi" w:hAnsiTheme="minorHAnsi" w:cstheme="minorHAnsi"/>
          <w:lang w:val="en-GB"/>
        </w:rPr>
      </w:pPr>
      <w:r w:rsidRPr="00AC0513">
        <w:rPr>
          <w:rFonts w:asciiTheme="minorHAnsi" w:hAnsiTheme="minorHAnsi" w:cstheme="minorHAnsi"/>
          <w:lang w:val="en-GB"/>
        </w:rPr>
        <w:tab/>
        <w:t>Ps</w:t>
      </w:r>
      <w:r w:rsidRPr="00AC0513">
        <w:rPr>
          <w:rFonts w:asciiTheme="minorHAnsi" w:hAnsiTheme="minorHAnsi" w:cstheme="minorHAnsi"/>
          <w:lang w:val="en-GB"/>
        </w:rPr>
        <w:tab/>
        <w:t>=</w:t>
      </w:r>
      <w:r w:rsidRPr="00AC0513">
        <w:rPr>
          <w:rFonts w:asciiTheme="minorHAnsi" w:hAnsiTheme="minorHAnsi" w:cstheme="minorHAnsi"/>
          <w:lang w:val="en-GB"/>
        </w:rPr>
        <w:tab/>
        <w:t>Points scored for price of bid under consideration</w:t>
      </w:r>
    </w:p>
    <w:p w14:paraId="2421E3ED" w14:textId="77777777" w:rsidR="00E14656" w:rsidRPr="00AC0513" w:rsidRDefault="00E14656" w:rsidP="00E14656">
      <w:pPr>
        <w:tabs>
          <w:tab w:val="left" w:pos="900"/>
          <w:tab w:val="left" w:pos="1620"/>
          <w:tab w:val="left" w:pos="2160"/>
          <w:tab w:val="left" w:pos="2700"/>
          <w:tab w:val="left" w:pos="7920"/>
        </w:tabs>
        <w:rPr>
          <w:rFonts w:asciiTheme="minorHAnsi" w:hAnsiTheme="minorHAnsi" w:cstheme="minorHAnsi"/>
          <w:lang w:val="en-GB"/>
        </w:rPr>
      </w:pPr>
      <w:r w:rsidRPr="00AC0513">
        <w:rPr>
          <w:rFonts w:asciiTheme="minorHAnsi" w:hAnsiTheme="minorHAnsi" w:cstheme="minorHAnsi"/>
          <w:lang w:val="en-GB"/>
        </w:rPr>
        <w:tab/>
        <w:t>Pt</w:t>
      </w:r>
      <w:r w:rsidRPr="00AC0513">
        <w:rPr>
          <w:rFonts w:asciiTheme="minorHAnsi" w:hAnsiTheme="minorHAnsi" w:cstheme="minorHAnsi"/>
          <w:lang w:val="en-GB"/>
        </w:rPr>
        <w:tab/>
        <w:t>=</w:t>
      </w:r>
      <w:r w:rsidRPr="00AC0513">
        <w:rPr>
          <w:rFonts w:asciiTheme="minorHAnsi" w:hAnsiTheme="minorHAnsi" w:cstheme="minorHAnsi"/>
          <w:lang w:val="en-GB"/>
        </w:rPr>
        <w:tab/>
        <w:t>Price of bid under consideration</w:t>
      </w:r>
    </w:p>
    <w:p w14:paraId="4331D277" w14:textId="77777777" w:rsidR="00E14656" w:rsidRDefault="00E14656" w:rsidP="00E14656">
      <w:pPr>
        <w:tabs>
          <w:tab w:val="left" w:pos="900"/>
          <w:tab w:val="left" w:pos="1620"/>
          <w:tab w:val="left" w:pos="2160"/>
          <w:tab w:val="left" w:pos="2700"/>
          <w:tab w:val="left" w:pos="7920"/>
        </w:tabs>
        <w:rPr>
          <w:rFonts w:asciiTheme="minorHAnsi" w:hAnsiTheme="minorHAnsi" w:cstheme="minorHAnsi"/>
          <w:lang w:val="en-GB"/>
        </w:rPr>
      </w:pPr>
      <w:r w:rsidRPr="00AC0513">
        <w:rPr>
          <w:rFonts w:asciiTheme="minorHAnsi" w:hAnsiTheme="minorHAnsi" w:cstheme="minorHAnsi"/>
          <w:lang w:val="en-GB"/>
        </w:rPr>
        <w:tab/>
      </w:r>
      <w:proofErr w:type="spellStart"/>
      <w:r w:rsidRPr="00AC0513">
        <w:rPr>
          <w:rFonts w:asciiTheme="minorHAnsi" w:hAnsiTheme="minorHAnsi" w:cstheme="minorHAnsi"/>
          <w:lang w:val="en-GB"/>
        </w:rPr>
        <w:t>Pmin</w:t>
      </w:r>
      <w:proofErr w:type="spellEnd"/>
      <w:r w:rsidRPr="00AC0513">
        <w:rPr>
          <w:rFonts w:asciiTheme="minorHAnsi" w:hAnsiTheme="minorHAnsi" w:cstheme="minorHAnsi"/>
          <w:lang w:val="en-GB"/>
        </w:rPr>
        <w:tab/>
        <w:t>=</w:t>
      </w:r>
      <w:r w:rsidRPr="00AC0513">
        <w:rPr>
          <w:rFonts w:asciiTheme="minorHAnsi" w:hAnsiTheme="minorHAnsi" w:cstheme="minorHAnsi"/>
          <w:lang w:val="en-GB"/>
        </w:rPr>
        <w:tab/>
        <w:t>Price of lowest acceptable bid</w:t>
      </w:r>
    </w:p>
    <w:p w14:paraId="6963F120" w14:textId="77777777" w:rsidR="00E14656" w:rsidRDefault="00AC0513" w:rsidP="00AC0513">
      <w:pPr>
        <w:pStyle w:val="Heading2"/>
      </w:pPr>
      <w:bookmarkStart w:id="72" w:name="_Toc192605704"/>
      <w:r>
        <w:t>P</w:t>
      </w:r>
      <w:r w:rsidR="008B2782">
        <w:t xml:space="preserve">reference points </w:t>
      </w:r>
      <w:r>
        <w:t xml:space="preserve">awarded for </w:t>
      </w:r>
      <w:r w:rsidR="00760521">
        <w:t>specific goals</w:t>
      </w:r>
      <w:bookmarkEnd w:id="72"/>
    </w:p>
    <w:p w14:paraId="3A2646EC" w14:textId="77777777" w:rsidR="00760521" w:rsidRDefault="00E14656" w:rsidP="00C81B24">
      <w:pPr>
        <w:pStyle w:val="CM9"/>
        <w:numPr>
          <w:ilvl w:val="0"/>
          <w:numId w:val="93"/>
        </w:numPr>
        <w:spacing w:line="276" w:lineRule="auto"/>
        <w:jc w:val="both"/>
        <w:rPr>
          <w:rFonts w:asciiTheme="minorHAnsi" w:hAnsiTheme="minorHAnsi" w:cstheme="minorHAnsi"/>
          <w:sz w:val="22"/>
          <w:szCs w:val="22"/>
          <w:lang w:val="en-GB"/>
        </w:rPr>
      </w:pPr>
      <w:r w:rsidRPr="00AC0513">
        <w:rPr>
          <w:rFonts w:asciiTheme="minorHAnsi" w:hAnsiTheme="minorHAnsi" w:cstheme="minorHAnsi"/>
          <w:sz w:val="22"/>
          <w:szCs w:val="22"/>
          <w:lang w:val="en-GB"/>
        </w:rPr>
        <w:t>In</w:t>
      </w:r>
      <w:r w:rsidR="00760521">
        <w:rPr>
          <w:rFonts w:asciiTheme="minorHAnsi" w:hAnsiTheme="minorHAnsi" w:cstheme="minorHAnsi"/>
          <w:sz w:val="22"/>
          <w:szCs w:val="22"/>
          <w:lang w:val="en-GB"/>
        </w:rPr>
        <w:t xml:space="preserve"> </w:t>
      </w:r>
      <w:r w:rsidR="00760521" w:rsidRPr="00760521">
        <w:rPr>
          <w:rFonts w:asciiTheme="minorHAnsi" w:hAnsiTheme="minorHAnsi" w:cstheme="minorHAnsi"/>
          <w:sz w:val="22"/>
          <w:szCs w:val="22"/>
          <w:lang w:val="en-GB"/>
        </w:rPr>
        <w:t xml:space="preserve">terms of Regulation 4(2); 5(2); 6(2) and 7(2) of the Preferential Procurement Regulations, </w:t>
      </w:r>
      <w:r w:rsidR="00760521" w:rsidRPr="00760521">
        <w:rPr>
          <w:rFonts w:asciiTheme="minorHAnsi" w:hAnsiTheme="minorHAnsi" w:cstheme="minorHAnsi"/>
          <w:sz w:val="22"/>
          <w:szCs w:val="22"/>
          <w:lang w:val="en-GB"/>
        </w:rPr>
        <w:lastRenderedPageBreak/>
        <w:t xml:space="preserve">preference points must be awarded for specific goals stated in the tender. For the purposes of this tender the tenderer will be allocated points based on the </w:t>
      </w:r>
      <w:r w:rsidR="008B2782">
        <w:rPr>
          <w:rFonts w:asciiTheme="minorHAnsi" w:hAnsiTheme="minorHAnsi" w:cstheme="minorHAnsi"/>
          <w:sz w:val="22"/>
          <w:szCs w:val="22"/>
          <w:lang w:val="en-GB"/>
        </w:rPr>
        <w:t xml:space="preserve">specific </w:t>
      </w:r>
      <w:r w:rsidR="00760521" w:rsidRPr="00760521">
        <w:rPr>
          <w:rFonts w:asciiTheme="minorHAnsi" w:hAnsiTheme="minorHAnsi" w:cstheme="minorHAnsi"/>
          <w:sz w:val="22"/>
          <w:szCs w:val="22"/>
          <w:lang w:val="en-GB"/>
        </w:rPr>
        <w:t xml:space="preserve">goals stated in </w:t>
      </w:r>
      <w:r w:rsidR="00760521">
        <w:rPr>
          <w:rFonts w:asciiTheme="minorHAnsi" w:hAnsiTheme="minorHAnsi" w:cstheme="minorHAnsi"/>
          <w:sz w:val="22"/>
          <w:szCs w:val="22"/>
          <w:lang w:val="en-GB"/>
        </w:rPr>
        <w:t xml:space="preserve">the </w:t>
      </w:r>
      <w:r w:rsidR="00760521" w:rsidRPr="00760521">
        <w:rPr>
          <w:rFonts w:asciiTheme="minorHAnsi" w:hAnsiTheme="minorHAnsi" w:cstheme="minorHAnsi"/>
          <w:sz w:val="22"/>
          <w:szCs w:val="22"/>
          <w:lang w:val="en-GB"/>
        </w:rPr>
        <w:t>table below as supported by proof/ documentation stated in the conditions of this tender</w:t>
      </w:r>
      <w:r w:rsidR="00760521">
        <w:rPr>
          <w:rFonts w:asciiTheme="minorHAnsi" w:hAnsiTheme="minorHAnsi" w:cstheme="minorHAnsi"/>
          <w:sz w:val="22"/>
          <w:szCs w:val="22"/>
          <w:lang w:val="en-GB"/>
        </w:rPr>
        <w:t>.</w:t>
      </w:r>
    </w:p>
    <w:p w14:paraId="697B8D98" w14:textId="77777777" w:rsidR="00912911" w:rsidRPr="00792D4C" w:rsidRDefault="00912911" w:rsidP="00912911">
      <w:pPr>
        <w:pStyle w:val="Default"/>
        <w:rPr>
          <w:rFonts w:asciiTheme="majorHAnsi" w:hAnsiTheme="majorHAnsi" w:cstheme="majorHAnsi"/>
          <w:b/>
          <w:bCs/>
          <w:color w:val="auto"/>
          <w:u w:val="single"/>
          <w:lang w:val="en-GB"/>
        </w:rPr>
      </w:pPr>
      <w:r w:rsidRPr="00792D4C">
        <w:rPr>
          <w:rFonts w:asciiTheme="majorHAnsi" w:hAnsiTheme="majorHAnsi" w:cstheme="majorHAnsi"/>
          <w:b/>
          <w:bCs/>
          <w:color w:val="auto"/>
          <w:u w:val="single"/>
          <w:lang w:val="en-GB"/>
        </w:rPr>
        <w:t>IMPORTANT NOTE:</w:t>
      </w:r>
    </w:p>
    <w:p w14:paraId="43F3F375" w14:textId="77777777" w:rsidR="00912911" w:rsidRPr="00792D4C" w:rsidRDefault="00912911" w:rsidP="00912911">
      <w:pPr>
        <w:pStyle w:val="CM9"/>
        <w:numPr>
          <w:ilvl w:val="0"/>
          <w:numId w:val="93"/>
        </w:numPr>
        <w:spacing w:line="276" w:lineRule="auto"/>
        <w:jc w:val="both"/>
        <w:rPr>
          <w:rFonts w:asciiTheme="minorHAnsi" w:hAnsiTheme="minorHAnsi" w:cstheme="minorHAnsi"/>
          <w:sz w:val="22"/>
          <w:szCs w:val="22"/>
          <w:u w:val="single"/>
          <w:lang w:val="en-GB"/>
        </w:rPr>
      </w:pPr>
      <w:r w:rsidRPr="00792D4C">
        <w:rPr>
          <w:rFonts w:asciiTheme="minorHAnsi" w:hAnsiTheme="minorHAnsi" w:cstheme="minorHAnsi"/>
          <w:sz w:val="22"/>
          <w:szCs w:val="22"/>
          <w:u w:val="single"/>
          <w:lang w:val="en-GB"/>
        </w:rPr>
        <w:t>Please refer to Annexure 1 Bid Specification for the details of the specific goals for this tender.</w:t>
      </w:r>
    </w:p>
    <w:p w14:paraId="00CFB749" w14:textId="77777777" w:rsidR="00A9736F" w:rsidRPr="008C2D3B" w:rsidRDefault="00A9736F" w:rsidP="00A9736F">
      <w:pPr>
        <w:pStyle w:val="Heading2"/>
      </w:pPr>
      <w:bookmarkStart w:id="73" w:name="_Toc192605705"/>
      <w:r>
        <w:t>Sub-Contracting</w:t>
      </w:r>
      <w:bookmarkEnd w:id="73"/>
    </w:p>
    <w:tbl>
      <w:tblPr>
        <w:tblStyle w:val="TableGrid"/>
        <w:tblpPr w:leftFromText="180" w:rightFromText="180" w:vertAnchor="text" w:horzAnchor="page" w:tblpX="7093" w:tblpY="3"/>
        <w:tblW w:w="0" w:type="auto"/>
        <w:tblLook w:val="04A0" w:firstRow="1" w:lastRow="0" w:firstColumn="1" w:lastColumn="0" w:noHBand="0" w:noVBand="1"/>
      </w:tblPr>
      <w:tblGrid>
        <w:gridCol w:w="514"/>
        <w:gridCol w:w="474"/>
        <w:gridCol w:w="472"/>
        <w:gridCol w:w="520"/>
      </w:tblGrid>
      <w:tr w:rsidR="00A9736F" w14:paraId="122D2137" w14:textId="77777777" w:rsidTr="00912911">
        <w:tc>
          <w:tcPr>
            <w:tcW w:w="514" w:type="dxa"/>
          </w:tcPr>
          <w:p w14:paraId="3BB70E96" w14:textId="77777777" w:rsidR="00A9736F" w:rsidRDefault="00A9736F" w:rsidP="00912911">
            <w:pPr>
              <w:widowControl w:val="0"/>
              <w:tabs>
                <w:tab w:val="left" w:pos="-963"/>
                <w:tab w:val="left" w:pos="-720"/>
              </w:tabs>
              <w:rPr>
                <w:rFonts w:asciiTheme="minorHAnsi" w:hAnsiTheme="minorHAnsi" w:cs="Arial"/>
                <w:b/>
                <w:lang w:val="en-GB"/>
              </w:rPr>
            </w:pPr>
            <w:r>
              <w:rPr>
                <w:rFonts w:asciiTheme="minorHAnsi" w:hAnsiTheme="minorHAnsi" w:cs="Arial"/>
                <w:b/>
                <w:lang w:val="en-GB"/>
              </w:rPr>
              <w:t>Yes</w:t>
            </w:r>
          </w:p>
        </w:tc>
        <w:tc>
          <w:tcPr>
            <w:tcW w:w="474" w:type="dxa"/>
          </w:tcPr>
          <w:p w14:paraId="78B76AA1" w14:textId="77777777" w:rsidR="00A9736F" w:rsidRDefault="00A9736F" w:rsidP="00912911">
            <w:pPr>
              <w:widowControl w:val="0"/>
              <w:tabs>
                <w:tab w:val="left" w:pos="-963"/>
                <w:tab w:val="left" w:pos="-720"/>
              </w:tabs>
              <w:rPr>
                <w:rFonts w:asciiTheme="minorHAnsi" w:hAnsiTheme="minorHAnsi" w:cs="Arial"/>
                <w:b/>
                <w:lang w:val="en-GB"/>
              </w:rPr>
            </w:pPr>
          </w:p>
        </w:tc>
        <w:tc>
          <w:tcPr>
            <w:tcW w:w="472" w:type="dxa"/>
          </w:tcPr>
          <w:p w14:paraId="2F829B80" w14:textId="77777777" w:rsidR="00A9736F" w:rsidRDefault="00A9736F" w:rsidP="00912911">
            <w:pPr>
              <w:widowControl w:val="0"/>
              <w:tabs>
                <w:tab w:val="left" w:pos="-963"/>
                <w:tab w:val="left" w:pos="-720"/>
              </w:tabs>
              <w:rPr>
                <w:rFonts w:asciiTheme="minorHAnsi" w:hAnsiTheme="minorHAnsi" w:cs="Arial"/>
                <w:b/>
                <w:lang w:val="en-GB"/>
              </w:rPr>
            </w:pPr>
            <w:r>
              <w:rPr>
                <w:rFonts w:asciiTheme="minorHAnsi" w:hAnsiTheme="minorHAnsi" w:cs="Arial"/>
                <w:b/>
                <w:lang w:val="en-GB"/>
              </w:rPr>
              <w:t>No</w:t>
            </w:r>
          </w:p>
        </w:tc>
        <w:tc>
          <w:tcPr>
            <w:tcW w:w="520" w:type="dxa"/>
          </w:tcPr>
          <w:p w14:paraId="40943E77" w14:textId="77777777" w:rsidR="00A9736F" w:rsidRDefault="00A9736F" w:rsidP="00912911">
            <w:pPr>
              <w:widowControl w:val="0"/>
              <w:tabs>
                <w:tab w:val="left" w:pos="-963"/>
                <w:tab w:val="left" w:pos="-720"/>
              </w:tabs>
              <w:rPr>
                <w:rFonts w:asciiTheme="minorHAnsi" w:hAnsiTheme="minorHAnsi" w:cs="Arial"/>
                <w:b/>
                <w:lang w:val="en-GB"/>
              </w:rPr>
            </w:pPr>
          </w:p>
        </w:tc>
      </w:tr>
    </w:tbl>
    <w:p w14:paraId="6860077B" w14:textId="77777777" w:rsidR="00A9736F" w:rsidRDefault="00A9736F" w:rsidP="00C81B24">
      <w:pPr>
        <w:pStyle w:val="CM9"/>
        <w:numPr>
          <w:ilvl w:val="0"/>
          <w:numId w:val="94"/>
        </w:numPr>
        <w:spacing w:line="276" w:lineRule="auto"/>
        <w:jc w:val="both"/>
        <w:rPr>
          <w:rFonts w:asciiTheme="minorHAnsi" w:hAnsiTheme="minorHAnsi" w:cstheme="minorHAnsi"/>
          <w:sz w:val="22"/>
          <w:szCs w:val="22"/>
          <w:lang w:val="en-GB"/>
        </w:rPr>
      </w:pPr>
      <w:r w:rsidRPr="008C2D3B">
        <w:rPr>
          <w:rFonts w:asciiTheme="minorHAnsi" w:hAnsiTheme="minorHAnsi" w:cstheme="minorHAnsi"/>
          <w:sz w:val="22"/>
          <w:szCs w:val="22"/>
          <w:lang w:val="en-GB"/>
        </w:rPr>
        <w:t xml:space="preserve">Will any portion of the contract be sub-contracted?  </w:t>
      </w:r>
    </w:p>
    <w:p w14:paraId="470BE4FB" w14:textId="77777777" w:rsidR="00A9736F" w:rsidRDefault="00A9736F" w:rsidP="00A9736F">
      <w:pPr>
        <w:pStyle w:val="CM9"/>
        <w:spacing w:line="276" w:lineRule="auto"/>
        <w:ind w:left="1134"/>
        <w:jc w:val="both"/>
        <w:rPr>
          <w:rFonts w:asciiTheme="minorHAnsi" w:hAnsiTheme="minorHAnsi" w:cstheme="minorHAnsi"/>
          <w:sz w:val="22"/>
          <w:szCs w:val="22"/>
          <w:lang w:val="en-GB"/>
        </w:rPr>
      </w:pPr>
      <w:r w:rsidRPr="008C2D3B">
        <w:rPr>
          <w:rFonts w:asciiTheme="minorHAnsi" w:hAnsiTheme="minorHAnsi" w:cstheme="minorHAnsi"/>
          <w:sz w:val="22"/>
          <w:szCs w:val="22"/>
          <w:lang w:val="en-GB"/>
        </w:rPr>
        <w:t xml:space="preserve">If </w:t>
      </w:r>
      <w:proofErr w:type="gramStart"/>
      <w:r w:rsidRPr="008C2D3B">
        <w:rPr>
          <w:rFonts w:asciiTheme="minorHAnsi" w:hAnsiTheme="minorHAnsi" w:cstheme="minorHAnsi"/>
          <w:sz w:val="22"/>
          <w:szCs w:val="22"/>
          <w:lang w:val="en-GB"/>
        </w:rPr>
        <w:t>Yes</w:t>
      </w:r>
      <w:proofErr w:type="gramEnd"/>
      <w:r w:rsidRPr="008C2D3B">
        <w:rPr>
          <w:rFonts w:asciiTheme="minorHAnsi" w:hAnsiTheme="minorHAnsi" w:cstheme="minorHAnsi"/>
          <w:sz w:val="22"/>
          <w:szCs w:val="22"/>
          <w:lang w:val="en-GB"/>
        </w:rPr>
        <w:t xml:space="preserve"> please complete the following information</w:t>
      </w:r>
    </w:p>
    <w:p w14:paraId="2E5C4F38" w14:textId="2C789A94" w:rsidR="00A9736F" w:rsidRPr="008C2D3B" w:rsidRDefault="00A9736F" w:rsidP="00A9736F">
      <w:pPr>
        <w:pStyle w:val="Caption"/>
      </w:pPr>
      <w:r>
        <w:t xml:space="preserve">Table </w:t>
      </w:r>
      <w:r>
        <w:fldChar w:fldCharType="begin"/>
      </w:r>
      <w:r>
        <w:instrText xml:space="preserve"> SEQ Table \* ARABIC </w:instrText>
      </w:r>
      <w:r>
        <w:fldChar w:fldCharType="separate"/>
      </w:r>
      <w:r w:rsidR="007D5B57">
        <w:rPr>
          <w:noProof/>
        </w:rPr>
        <w:t>9</w:t>
      </w:r>
      <w:r>
        <w:fldChar w:fldCharType="end"/>
      </w:r>
      <w:r>
        <w:t>: Sub-Contracting</w:t>
      </w:r>
    </w:p>
    <w:tbl>
      <w:tblPr>
        <w:tblStyle w:val="TableGrid"/>
        <w:tblW w:w="0" w:type="auto"/>
        <w:tblInd w:w="1484"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5524"/>
        <w:gridCol w:w="1134"/>
      </w:tblGrid>
      <w:tr w:rsidR="00A9736F" w14:paraId="2F3AEE13" w14:textId="77777777" w:rsidTr="00912911">
        <w:tc>
          <w:tcPr>
            <w:tcW w:w="5524" w:type="dxa"/>
          </w:tcPr>
          <w:p w14:paraId="2657EF9C"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What percentage of the contract will be sub-contracted</w:t>
            </w:r>
          </w:p>
        </w:tc>
        <w:tc>
          <w:tcPr>
            <w:tcW w:w="1134" w:type="dxa"/>
          </w:tcPr>
          <w:p w14:paraId="16900C77" w14:textId="77777777" w:rsidR="00A9736F" w:rsidRPr="00525C33" w:rsidRDefault="00A9736F" w:rsidP="00912911">
            <w:pPr>
              <w:pStyle w:val="Default"/>
              <w:rPr>
                <w:rFonts w:asciiTheme="minorHAnsi" w:hAnsiTheme="minorHAnsi" w:cstheme="minorHAnsi"/>
                <w:sz w:val="22"/>
                <w:szCs w:val="22"/>
                <w:lang w:val="en-GB"/>
              </w:rPr>
            </w:pPr>
          </w:p>
        </w:tc>
      </w:tr>
      <w:tr w:rsidR="00A9736F" w14:paraId="07171999" w14:textId="77777777" w:rsidTr="00912911">
        <w:tc>
          <w:tcPr>
            <w:tcW w:w="5524" w:type="dxa"/>
          </w:tcPr>
          <w:p w14:paraId="02CC1544" w14:textId="77777777" w:rsidR="00A9736F"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Name of the sub-contractor</w:t>
            </w:r>
          </w:p>
          <w:p w14:paraId="6A587451" w14:textId="77777777" w:rsidR="00A9736F" w:rsidRPr="00525C33" w:rsidRDefault="00A9736F" w:rsidP="00912911">
            <w:pPr>
              <w:pStyle w:val="Default"/>
              <w:rPr>
                <w:rFonts w:asciiTheme="minorHAnsi" w:hAnsiTheme="minorHAnsi" w:cstheme="minorHAnsi"/>
                <w:sz w:val="22"/>
                <w:szCs w:val="22"/>
                <w:lang w:val="en-GB"/>
              </w:rPr>
            </w:pPr>
          </w:p>
        </w:tc>
        <w:tc>
          <w:tcPr>
            <w:tcW w:w="1134" w:type="dxa"/>
          </w:tcPr>
          <w:p w14:paraId="5E73447B" w14:textId="77777777" w:rsidR="00A9736F" w:rsidRPr="00525C33" w:rsidRDefault="00A9736F" w:rsidP="00912911">
            <w:pPr>
              <w:pStyle w:val="Default"/>
              <w:rPr>
                <w:rFonts w:asciiTheme="minorHAnsi" w:hAnsiTheme="minorHAnsi" w:cstheme="minorHAnsi"/>
                <w:sz w:val="22"/>
                <w:szCs w:val="22"/>
                <w:lang w:val="en-GB"/>
              </w:rPr>
            </w:pPr>
          </w:p>
        </w:tc>
      </w:tr>
      <w:tr w:rsidR="00A9736F" w14:paraId="590468E4" w14:textId="77777777" w:rsidTr="00912911">
        <w:tc>
          <w:tcPr>
            <w:tcW w:w="5524" w:type="dxa"/>
          </w:tcPr>
          <w:p w14:paraId="1C3DC02D"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B-BBEE status level of the sub-contractor</w:t>
            </w:r>
          </w:p>
        </w:tc>
        <w:tc>
          <w:tcPr>
            <w:tcW w:w="1134" w:type="dxa"/>
          </w:tcPr>
          <w:p w14:paraId="08023DAA" w14:textId="77777777" w:rsidR="00A9736F" w:rsidRPr="00525C33" w:rsidRDefault="00A9736F" w:rsidP="00912911">
            <w:pPr>
              <w:pStyle w:val="Default"/>
              <w:rPr>
                <w:rFonts w:asciiTheme="minorHAnsi" w:hAnsiTheme="minorHAnsi" w:cstheme="minorHAnsi"/>
                <w:sz w:val="22"/>
                <w:szCs w:val="22"/>
                <w:lang w:val="en-GB"/>
              </w:rPr>
            </w:pPr>
          </w:p>
        </w:tc>
      </w:tr>
      <w:tr w:rsidR="00A9736F" w14:paraId="0F4FCD44" w14:textId="77777777" w:rsidTr="00912911">
        <w:tc>
          <w:tcPr>
            <w:tcW w:w="5524" w:type="dxa"/>
          </w:tcPr>
          <w:p w14:paraId="1938CD45"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Sub-contractor is a</w:t>
            </w:r>
            <w:r>
              <w:rPr>
                <w:rFonts w:asciiTheme="minorHAnsi" w:hAnsiTheme="minorHAnsi" w:cstheme="minorHAnsi"/>
                <w:sz w:val="22"/>
                <w:szCs w:val="22"/>
                <w:lang w:val="en-GB"/>
              </w:rPr>
              <w:t>n</w:t>
            </w:r>
            <w:r w:rsidRPr="00525C33">
              <w:rPr>
                <w:rFonts w:asciiTheme="minorHAnsi" w:hAnsiTheme="minorHAnsi" w:cstheme="minorHAnsi"/>
                <w:sz w:val="22"/>
                <w:szCs w:val="22"/>
                <w:lang w:val="en-GB"/>
              </w:rPr>
              <w:t xml:space="preserve"> EME</w:t>
            </w:r>
          </w:p>
        </w:tc>
        <w:tc>
          <w:tcPr>
            <w:tcW w:w="1134" w:type="dxa"/>
          </w:tcPr>
          <w:p w14:paraId="33278CC2"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Yes / No</w:t>
            </w:r>
          </w:p>
        </w:tc>
      </w:tr>
      <w:tr w:rsidR="00A9736F" w14:paraId="37AB1A91" w14:textId="77777777" w:rsidTr="00912911">
        <w:tc>
          <w:tcPr>
            <w:tcW w:w="5524" w:type="dxa"/>
          </w:tcPr>
          <w:p w14:paraId="03825491"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Sub-contractor is a QSE</w:t>
            </w:r>
          </w:p>
        </w:tc>
        <w:tc>
          <w:tcPr>
            <w:tcW w:w="1134" w:type="dxa"/>
          </w:tcPr>
          <w:p w14:paraId="39F2EE42"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Yes / No</w:t>
            </w:r>
          </w:p>
        </w:tc>
      </w:tr>
    </w:tbl>
    <w:p w14:paraId="3A26F62E" w14:textId="77777777" w:rsidR="00716354" w:rsidRDefault="00716354" w:rsidP="008C2D3B">
      <w:pPr>
        <w:pStyle w:val="Default"/>
        <w:rPr>
          <w:lang w:val="en-GB"/>
        </w:rPr>
      </w:pPr>
    </w:p>
    <w:p w14:paraId="03BF23D2" w14:textId="77777777" w:rsidR="00E14656" w:rsidRDefault="00525C33" w:rsidP="00525C33">
      <w:pPr>
        <w:pStyle w:val="Heading2"/>
      </w:pPr>
      <w:bookmarkStart w:id="74" w:name="_Toc192605706"/>
      <w:r>
        <w:t xml:space="preserve">Declaration </w:t>
      </w:r>
      <w:proofErr w:type="gramStart"/>
      <w:r>
        <w:t>with regard to</w:t>
      </w:r>
      <w:proofErr w:type="gramEnd"/>
      <w:r>
        <w:t xml:space="preserve"> Company / Firm</w:t>
      </w:r>
      <w:bookmarkEnd w:id="74"/>
    </w:p>
    <w:p w14:paraId="56CDF259" w14:textId="77777777" w:rsidR="004814E8" w:rsidRPr="004814E8" w:rsidRDefault="004814E8" w:rsidP="004814E8">
      <w:pPr>
        <w:pStyle w:val="Caption"/>
      </w:pPr>
      <w:bookmarkStart w:id="75" w:name="_Toc107394446"/>
      <w:r>
        <w:t xml:space="preserve">Table </w:t>
      </w:r>
      <w:r>
        <w:fldChar w:fldCharType="begin"/>
      </w:r>
      <w:r>
        <w:instrText xml:space="preserve"> SEQ Table \* ARABIC </w:instrText>
      </w:r>
      <w:r>
        <w:fldChar w:fldCharType="separate"/>
      </w:r>
      <w:r w:rsidR="007D5B57">
        <w:rPr>
          <w:noProof/>
        </w:rPr>
        <w:t>10</w:t>
      </w:r>
      <w:r>
        <w:fldChar w:fldCharType="end"/>
      </w:r>
      <w:r>
        <w:t xml:space="preserve">: Company </w:t>
      </w:r>
      <w:r w:rsidR="00C15393">
        <w:t>declaration</w:t>
      </w:r>
      <w:bookmarkEnd w:id="75"/>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5291"/>
        <w:gridCol w:w="1128"/>
      </w:tblGrid>
      <w:tr w:rsidR="00C15393" w14:paraId="51D64977" w14:textId="77777777" w:rsidTr="00564988">
        <w:tc>
          <w:tcPr>
            <w:tcW w:w="3209" w:type="dxa"/>
          </w:tcPr>
          <w:p w14:paraId="35D72FFA" w14:textId="77777777" w:rsidR="00C15393" w:rsidRDefault="00C15393" w:rsidP="00525C33">
            <w:r>
              <w:t>Name of Company / Firm</w:t>
            </w:r>
          </w:p>
        </w:tc>
        <w:tc>
          <w:tcPr>
            <w:tcW w:w="6419" w:type="dxa"/>
            <w:gridSpan w:val="2"/>
          </w:tcPr>
          <w:p w14:paraId="1B585606" w14:textId="77777777" w:rsidR="00C15393" w:rsidRDefault="00C15393" w:rsidP="00525C33"/>
          <w:p w14:paraId="26E8F39B" w14:textId="77777777" w:rsidR="00C15393" w:rsidRDefault="00C15393" w:rsidP="00525C33"/>
        </w:tc>
      </w:tr>
      <w:tr w:rsidR="00C15393" w14:paraId="1A7A77A4" w14:textId="77777777" w:rsidTr="00564988">
        <w:tc>
          <w:tcPr>
            <w:tcW w:w="3209" w:type="dxa"/>
          </w:tcPr>
          <w:p w14:paraId="24CD3100" w14:textId="77777777" w:rsidR="00C15393" w:rsidRDefault="00C15393" w:rsidP="00525C33">
            <w:r>
              <w:t>Company Registration number</w:t>
            </w:r>
          </w:p>
        </w:tc>
        <w:tc>
          <w:tcPr>
            <w:tcW w:w="6419" w:type="dxa"/>
            <w:gridSpan w:val="2"/>
          </w:tcPr>
          <w:p w14:paraId="6EDD8D83" w14:textId="77777777" w:rsidR="00C15393" w:rsidRDefault="00C15393" w:rsidP="004814E8">
            <w:pPr>
              <w:jc w:val="left"/>
            </w:pPr>
          </w:p>
          <w:p w14:paraId="448AC37D" w14:textId="77777777" w:rsidR="00C15393" w:rsidRDefault="00C15393" w:rsidP="00525C33"/>
        </w:tc>
      </w:tr>
      <w:tr w:rsidR="004814E8" w14:paraId="1868E609" w14:textId="77777777" w:rsidTr="00564988">
        <w:tc>
          <w:tcPr>
            <w:tcW w:w="3209" w:type="dxa"/>
          </w:tcPr>
          <w:p w14:paraId="674C9143" w14:textId="77777777" w:rsidR="004814E8" w:rsidRDefault="004814E8" w:rsidP="00525C33">
            <w:r>
              <w:t>Type of Company / Firm</w:t>
            </w:r>
            <w:r w:rsidR="00C15393">
              <w:t xml:space="preserve"> (mark the applicable option with X)</w:t>
            </w:r>
          </w:p>
        </w:tc>
        <w:tc>
          <w:tcPr>
            <w:tcW w:w="5291" w:type="dxa"/>
          </w:tcPr>
          <w:p w14:paraId="7F6DAA80" w14:textId="77777777" w:rsidR="004814E8" w:rsidRDefault="004814E8" w:rsidP="004814E8">
            <w:pPr>
              <w:jc w:val="left"/>
            </w:pPr>
            <w:r>
              <w:t>Partnership / Joint Venture / Consortium</w:t>
            </w:r>
          </w:p>
          <w:p w14:paraId="2D32F7AC" w14:textId="77777777" w:rsidR="004814E8" w:rsidRDefault="004814E8" w:rsidP="004814E8">
            <w:pPr>
              <w:jc w:val="left"/>
            </w:pPr>
          </w:p>
        </w:tc>
        <w:tc>
          <w:tcPr>
            <w:tcW w:w="1128" w:type="dxa"/>
          </w:tcPr>
          <w:p w14:paraId="17544F0A" w14:textId="77777777" w:rsidR="004814E8" w:rsidRDefault="004814E8" w:rsidP="00525C33"/>
        </w:tc>
      </w:tr>
      <w:tr w:rsidR="004814E8" w14:paraId="3A174A05" w14:textId="77777777" w:rsidTr="00564988">
        <w:tc>
          <w:tcPr>
            <w:tcW w:w="3209" w:type="dxa"/>
          </w:tcPr>
          <w:p w14:paraId="0B4DB1FA" w14:textId="77777777" w:rsidR="004814E8" w:rsidRDefault="004814E8" w:rsidP="00525C33"/>
        </w:tc>
        <w:tc>
          <w:tcPr>
            <w:tcW w:w="5291" w:type="dxa"/>
          </w:tcPr>
          <w:p w14:paraId="3EB17AF8" w14:textId="77777777" w:rsidR="004814E8" w:rsidRDefault="004814E8" w:rsidP="004814E8">
            <w:pPr>
              <w:jc w:val="left"/>
            </w:pPr>
            <w:r>
              <w:t>One person business / Sole proprietor</w:t>
            </w:r>
          </w:p>
          <w:p w14:paraId="39C749F2" w14:textId="77777777" w:rsidR="004814E8" w:rsidRDefault="004814E8" w:rsidP="004814E8">
            <w:pPr>
              <w:jc w:val="left"/>
            </w:pPr>
          </w:p>
        </w:tc>
        <w:tc>
          <w:tcPr>
            <w:tcW w:w="1128" w:type="dxa"/>
          </w:tcPr>
          <w:p w14:paraId="2D6C9831" w14:textId="77777777" w:rsidR="004814E8" w:rsidRDefault="004814E8" w:rsidP="00525C33"/>
        </w:tc>
      </w:tr>
      <w:tr w:rsidR="004814E8" w14:paraId="6F88A70E" w14:textId="77777777" w:rsidTr="00564988">
        <w:tc>
          <w:tcPr>
            <w:tcW w:w="3209" w:type="dxa"/>
          </w:tcPr>
          <w:p w14:paraId="2A7F80D4" w14:textId="77777777" w:rsidR="004814E8" w:rsidRDefault="004814E8" w:rsidP="00525C33"/>
        </w:tc>
        <w:tc>
          <w:tcPr>
            <w:tcW w:w="5291" w:type="dxa"/>
          </w:tcPr>
          <w:p w14:paraId="787E04C7" w14:textId="77777777" w:rsidR="004814E8" w:rsidRDefault="004814E8" w:rsidP="004814E8">
            <w:pPr>
              <w:jc w:val="left"/>
            </w:pPr>
            <w:r>
              <w:t>Closed Corporation</w:t>
            </w:r>
          </w:p>
          <w:p w14:paraId="158A363D" w14:textId="77777777" w:rsidR="004814E8" w:rsidRDefault="004814E8" w:rsidP="004814E8">
            <w:pPr>
              <w:jc w:val="left"/>
            </w:pPr>
          </w:p>
        </w:tc>
        <w:tc>
          <w:tcPr>
            <w:tcW w:w="1128" w:type="dxa"/>
          </w:tcPr>
          <w:p w14:paraId="724F8405" w14:textId="77777777" w:rsidR="004814E8" w:rsidRDefault="004814E8" w:rsidP="00525C33"/>
        </w:tc>
      </w:tr>
      <w:tr w:rsidR="004814E8" w14:paraId="46F711C3" w14:textId="77777777" w:rsidTr="00564988">
        <w:tc>
          <w:tcPr>
            <w:tcW w:w="3209" w:type="dxa"/>
          </w:tcPr>
          <w:p w14:paraId="687DAC02" w14:textId="77777777" w:rsidR="004814E8" w:rsidRDefault="004814E8" w:rsidP="00525C33"/>
        </w:tc>
        <w:tc>
          <w:tcPr>
            <w:tcW w:w="5291" w:type="dxa"/>
          </w:tcPr>
          <w:p w14:paraId="383CC688" w14:textId="77777777" w:rsidR="004814E8" w:rsidRDefault="00E01861" w:rsidP="004814E8">
            <w:pPr>
              <w:jc w:val="left"/>
            </w:pPr>
            <w:r>
              <w:t xml:space="preserve">Public </w:t>
            </w:r>
            <w:r w:rsidR="004814E8">
              <w:t>Company</w:t>
            </w:r>
          </w:p>
          <w:p w14:paraId="0E992846" w14:textId="77777777" w:rsidR="004814E8" w:rsidRDefault="004814E8" w:rsidP="004814E8">
            <w:pPr>
              <w:jc w:val="left"/>
            </w:pPr>
          </w:p>
        </w:tc>
        <w:tc>
          <w:tcPr>
            <w:tcW w:w="1128" w:type="dxa"/>
          </w:tcPr>
          <w:p w14:paraId="24AAC93E" w14:textId="77777777" w:rsidR="004814E8" w:rsidRDefault="004814E8" w:rsidP="00525C33"/>
        </w:tc>
      </w:tr>
      <w:tr w:rsidR="004814E8" w14:paraId="6BF87D63" w14:textId="77777777" w:rsidTr="00564988">
        <w:tc>
          <w:tcPr>
            <w:tcW w:w="3209" w:type="dxa"/>
          </w:tcPr>
          <w:p w14:paraId="0F712F33" w14:textId="77777777" w:rsidR="004814E8" w:rsidRDefault="004814E8" w:rsidP="00525C33"/>
        </w:tc>
        <w:tc>
          <w:tcPr>
            <w:tcW w:w="5291" w:type="dxa"/>
          </w:tcPr>
          <w:p w14:paraId="042C6457" w14:textId="77777777" w:rsidR="004814E8" w:rsidRDefault="00E01861">
            <w:pPr>
              <w:jc w:val="left"/>
            </w:pPr>
            <w:r>
              <w:t>Personal Liability Company</w:t>
            </w:r>
          </w:p>
        </w:tc>
        <w:tc>
          <w:tcPr>
            <w:tcW w:w="1128" w:type="dxa"/>
          </w:tcPr>
          <w:p w14:paraId="3612028C" w14:textId="77777777" w:rsidR="004814E8" w:rsidRDefault="004814E8" w:rsidP="00525C33"/>
        </w:tc>
      </w:tr>
      <w:tr w:rsidR="00E01861" w14:paraId="7AF37588" w14:textId="77777777" w:rsidTr="00564988">
        <w:tc>
          <w:tcPr>
            <w:tcW w:w="3209" w:type="dxa"/>
          </w:tcPr>
          <w:p w14:paraId="36EF3893" w14:textId="77777777" w:rsidR="00E01861" w:rsidRDefault="00E01861" w:rsidP="00525C33"/>
        </w:tc>
        <w:tc>
          <w:tcPr>
            <w:tcW w:w="5291" w:type="dxa"/>
          </w:tcPr>
          <w:p w14:paraId="125A31C0" w14:textId="77777777" w:rsidR="00E01861" w:rsidRDefault="00E01861" w:rsidP="004814E8">
            <w:pPr>
              <w:jc w:val="left"/>
            </w:pPr>
            <w:r>
              <w:t>(Pty) Limited</w:t>
            </w:r>
          </w:p>
          <w:p w14:paraId="29335E21" w14:textId="77777777" w:rsidR="00E01861" w:rsidRDefault="00E01861" w:rsidP="004814E8">
            <w:pPr>
              <w:jc w:val="left"/>
            </w:pPr>
          </w:p>
        </w:tc>
        <w:tc>
          <w:tcPr>
            <w:tcW w:w="1128" w:type="dxa"/>
          </w:tcPr>
          <w:p w14:paraId="32AEE77D" w14:textId="77777777" w:rsidR="00E01861" w:rsidRDefault="00E01861" w:rsidP="00525C33"/>
        </w:tc>
      </w:tr>
      <w:tr w:rsidR="00E01861" w14:paraId="00AB6095" w14:textId="77777777" w:rsidTr="00564988">
        <w:tc>
          <w:tcPr>
            <w:tcW w:w="3209" w:type="dxa"/>
          </w:tcPr>
          <w:p w14:paraId="68F0DB6A" w14:textId="77777777" w:rsidR="00E01861" w:rsidRDefault="00E01861" w:rsidP="00525C33"/>
        </w:tc>
        <w:tc>
          <w:tcPr>
            <w:tcW w:w="5291" w:type="dxa"/>
          </w:tcPr>
          <w:p w14:paraId="7B1E58D5" w14:textId="77777777" w:rsidR="00E01861" w:rsidRDefault="00E01861" w:rsidP="004814E8">
            <w:pPr>
              <w:jc w:val="left"/>
            </w:pPr>
            <w:r>
              <w:t>Non-profit company</w:t>
            </w:r>
          </w:p>
          <w:p w14:paraId="5642CFB9" w14:textId="77777777" w:rsidR="00E01861" w:rsidRDefault="00E01861" w:rsidP="004814E8">
            <w:pPr>
              <w:jc w:val="left"/>
            </w:pPr>
          </w:p>
        </w:tc>
        <w:tc>
          <w:tcPr>
            <w:tcW w:w="1128" w:type="dxa"/>
          </w:tcPr>
          <w:p w14:paraId="5C27DF38" w14:textId="77777777" w:rsidR="00E01861" w:rsidRDefault="00E01861" w:rsidP="00525C33"/>
        </w:tc>
      </w:tr>
      <w:tr w:rsidR="00E01861" w14:paraId="642C9CA9" w14:textId="77777777" w:rsidTr="00564988">
        <w:tc>
          <w:tcPr>
            <w:tcW w:w="3209" w:type="dxa"/>
          </w:tcPr>
          <w:p w14:paraId="49A4E38F" w14:textId="77777777" w:rsidR="00E01861" w:rsidRDefault="00E01861" w:rsidP="00525C33"/>
        </w:tc>
        <w:tc>
          <w:tcPr>
            <w:tcW w:w="5291" w:type="dxa"/>
          </w:tcPr>
          <w:p w14:paraId="55BABDF7" w14:textId="77777777" w:rsidR="00E01861" w:rsidRDefault="00E01861" w:rsidP="004814E8">
            <w:pPr>
              <w:jc w:val="left"/>
            </w:pPr>
            <w:r>
              <w:t>State Owned Company</w:t>
            </w:r>
          </w:p>
          <w:p w14:paraId="781689F0" w14:textId="77777777" w:rsidR="00E01861" w:rsidRDefault="00E01861" w:rsidP="004814E8">
            <w:pPr>
              <w:jc w:val="left"/>
            </w:pPr>
          </w:p>
        </w:tc>
        <w:tc>
          <w:tcPr>
            <w:tcW w:w="1128" w:type="dxa"/>
          </w:tcPr>
          <w:p w14:paraId="13B6BAE5" w14:textId="77777777" w:rsidR="00E01861" w:rsidRDefault="00E01861" w:rsidP="00525C33"/>
        </w:tc>
      </w:tr>
    </w:tbl>
    <w:p w14:paraId="1E82E573" w14:textId="77777777" w:rsidR="004814E8" w:rsidRDefault="004814E8" w:rsidP="00E14656">
      <w:pPr>
        <w:tabs>
          <w:tab w:val="left" w:pos="900"/>
        </w:tabs>
        <w:spacing w:line="312" w:lineRule="auto"/>
        <w:ind w:left="1571"/>
        <w:rPr>
          <w:rFonts w:ascii="Arial" w:hAnsi="Arial" w:cs="Arial"/>
          <w:sz w:val="20"/>
          <w:szCs w:val="20"/>
          <w:lang w:val="en-GB"/>
        </w:rPr>
      </w:pPr>
    </w:p>
    <w:p w14:paraId="1EA92F64" w14:textId="77777777" w:rsidR="00E14656" w:rsidRPr="00C15393" w:rsidRDefault="00E01861" w:rsidP="00C81B24">
      <w:pPr>
        <w:pStyle w:val="CM9"/>
        <w:numPr>
          <w:ilvl w:val="0"/>
          <w:numId w:val="96"/>
        </w:numPr>
        <w:spacing w:line="276" w:lineRule="auto"/>
        <w:jc w:val="both"/>
        <w:rPr>
          <w:rFonts w:asciiTheme="minorHAnsi" w:hAnsiTheme="minorHAnsi" w:cstheme="minorHAnsi"/>
          <w:sz w:val="22"/>
          <w:szCs w:val="22"/>
          <w:lang w:val="en-GB"/>
        </w:rPr>
      </w:pPr>
      <w:r w:rsidRPr="00E01861">
        <w:rPr>
          <w:rFonts w:asciiTheme="minorHAnsi" w:hAnsiTheme="minorHAnsi" w:cstheme="minorHAnsi"/>
          <w:sz w:val="22"/>
          <w:szCs w:val="22"/>
          <w:lang w:val="en-GB"/>
        </w:rPr>
        <w:t xml:space="preserve">I, the undersigned, who is duly authorised to do so on behalf of the company/firm, certify that the points claimed, based on the specific goals as advised in the tender, qualifies the company/ firm for the preference(s) shown and I acknowledge </w:t>
      </w:r>
      <w:proofErr w:type="gramStart"/>
      <w:r w:rsidRPr="00E01861">
        <w:rPr>
          <w:rFonts w:asciiTheme="minorHAnsi" w:hAnsiTheme="minorHAnsi" w:cstheme="minorHAnsi"/>
          <w:sz w:val="22"/>
          <w:szCs w:val="22"/>
          <w:lang w:val="en-GB"/>
        </w:rPr>
        <w:t>that</w:t>
      </w:r>
      <w:r>
        <w:rPr>
          <w:rFonts w:asciiTheme="minorHAnsi" w:hAnsiTheme="minorHAnsi" w:cstheme="minorHAnsi"/>
          <w:sz w:val="22"/>
          <w:szCs w:val="22"/>
          <w:lang w:val="en-GB"/>
        </w:rPr>
        <w:t>:</w:t>
      </w:r>
      <w:r w:rsidR="00E14656" w:rsidRPr="00C15393">
        <w:rPr>
          <w:rFonts w:asciiTheme="minorHAnsi" w:hAnsiTheme="minorHAnsi" w:cstheme="minorHAnsi"/>
          <w:sz w:val="22"/>
          <w:szCs w:val="22"/>
          <w:lang w:val="en-GB"/>
        </w:rPr>
        <w:t>:</w:t>
      </w:r>
      <w:proofErr w:type="gramEnd"/>
    </w:p>
    <w:p w14:paraId="5B8BD529" w14:textId="77777777" w:rsidR="00E14656" w:rsidRPr="00C15393" w:rsidRDefault="00E14656" w:rsidP="00C81B24">
      <w:pPr>
        <w:pStyle w:val="ListParagraph"/>
        <w:numPr>
          <w:ilvl w:val="1"/>
          <w:numId w:val="95"/>
        </w:numPr>
        <w:rPr>
          <w:rStyle w:val="Hyperlink"/>
          <w:rFonts w:cstheme="minorHAnsi"/>
          <w:color w:val="auto"/>
          <w:u w:val="none"/>
        </w:rPr>
      </w:pPr>
      <w:r w:rsidRPr="00C15393">
        <w:rPr>
          <w:rStyle w:val="Hyperlink"/>
          <w:rFonts w:cstheme="minorHAnsi"/>
          <w:color w:val="auto"/>
          <w:u w:val="none"/>
        </w:rPr>
        <w:t xml:space="preserve">The information furnished is true and </w:t>
      </w:r>
      <w:proofErr w:type="gramStart"/>
      <w:r w:rsidRPr="00C15393">
        <w:rPr>
          <w:rStyle w:val="Hyperlink"/>
          <w:rFonts w:cstheme="minorHAnsi"/>
          <w:color w:val="auto"/>
          <w:u w:val="none"/>
        </w:rPr>
        <w:t>correct;</w:t>
      </w:r>
      <w:proofErr w:type="gramEnd"/>
    </w:p>
    <w:p w14:paraId="1E7D6AD3" w14:textId="77777777" w:rsidR="00C15393" w:rsidRDefault="00E14656" w:rsidP="00C81B24">
      <w:pPr>
        <w:pStyle w:val="ListParagraph"/>
        <w:numPr>
          <w:ilvl w:val="1"/>
          <w:numId w:val="95"/>
        </w:numPr>
        <w:rPr>
          <w:rStyle w:val="Hyperlink"/>
          <w:rFonts w:cstheme="minorHAnsi"/>
          <w:color w:val="auto"/>
          <w:u w:val="none"/>
        </w:rPr>
      </w:pPr>
      <w:r w:rsidRPr="00C15393">
        <w:rPr>
          <w:rStyle w:val="Hyperlink"/>
          <w:rFonts w:cstheme="minorHAnsi"/>
          <w:color w:val="auto"/>
          <w:u w:val="none"/>
        </w:rPr>
        <w:lastRenderedPageBreak/>
        <w:t xml:space="preserve">The preference points claimed are in accordance with the General Conditions as indicated in paragraph </w:t>
      </w:r>
      <w:proofErr w:type="gramStart"/>
      <w:r w:rsidR="00E01861" w:rsidRPr="00552EE5">
        <w:rPr>
          <w:rStyle w:val="Hyperlink"/>
          <w:rFonts w:cstheme="minorHAnsi"/>
          <w:color w:val="auto"/>
          <w:u w:val="none"/>
        </w:rPr>
        <w:t xml:space="preserve">4.1 </w:t>
      </w:r>
      <w:r w:rsidRPr="00C15393">
        <w:rPr>
          <w:rStyle w:val="Hyperlink"/>
          <w:rFonts w:cstheme="minorHAnsi"/>
          <w:color w:val="auto"/>
          <w:u w:val="none"/>
        </w:rPr>
        <w:t xml:space="preserve"> of</w:t>
      </w:r>
      <w:proofErr w:type="gramEnd"/>
      <w:r w:rsidRPr="00C15393">
        <w:rPr>
          <w:rStyle w:val="Hyperlink"/>
          <w:rFonts w:cstheme="minorHAnsi"/>
          <w:color w:val="auto"/>
          <w:u w:val="none"/>
        </w:rPr>
        <w:t xml:space="preserve"> this </w:t>
      </w:r>
      <w:proofErr w:type="gramStart"/>
      <w:r w:rsidR="00E01861">
        <w:rPr>
          <w:rStyle w:val="Hyperlink"/>
          <w:rFonts w:cstheme="minorHAnsi"/>
          <w:color w:val="auto"/>
          <w:u w:val="none"/>
        </w:rPr>
        <w:t>document</w:t>
      </w:r>
      <w:r w:rsidRPr="00C15393">
        <w:rPr>
          <w:rStyle w:val="Hyperlink"/>
          <w:rFonts w:cstheme="minorHAnsi"/>
          <w:color w:val="auto"/>
          <w:u w:val="none"/>
        </w:rPr>
        <w:t>;</w:t>
      </w:r>
      <w:proofErr w:type="gramEnd"/>
    </w:p>
    <w:p w14:paraId="4C77EDD4" w14:textId="77777777" w:rsidR="00E14656" w:rsidRPr="00C15393" w:rsidRDefault="00E14656" w:rsidP="00C81B24">
      <w:pPr>
        <w:pStyle w:val="CM9"/>
        <w:numPr>
          <w:ilvl w:val="0"/>
          <w:numId w:val="96"/>
        </w:numPr>
        <w:spacing w:line="276" w:lineRule="auto"/>
        <w:jc w:val="both"/>
        <w:rPr>
          <w:rFonts w:asciiTheme="minorHAnsi" w:hAnsiTheme="minorHAnsi" w:cstheme="minorHAnsi"/>
          <w:sz w:val="22"/>
          <w:szCs w:val="22"/>
          <w:lang w:val="en-GB"/>
        </w:rPr>
      </w:pPr>
      <w:r w:rsidRPr="00C15393">
        <w:rPr>
          <w:rFonts w:asciiTheme="minorHAnsi" w:hAnsiTheme="minorHAnsi" w:cstheme="minorHAnsi"/>
          <w:sz w:val="22"/>
          <w:szCs w:val="22"/>
          <w:lang w:val="en-GB"/>
        </w:rPr>
        <w:t xml:space="preserve">In the event of a contract being awarded </w:t>
      </w:r>
      <w:proofErr w:type="gramStart"/>
      <w:r w:rsidRPr="00C15393">
        <w:rPr>
          <w:rFonts w:asciiTheme="minorHAnsi" w:hAnsiTheme="minorHAnsi" w:cstheme="minorHAnsi"/>
          <w:sz w:val="22"/>
          <w:szCs w:val="22"/>
          <w:lang w:val="en-GB"/>
        </w:rPr>
        <w:t>as a result of</w:t>
      </w:r>
      <w:proofErr w:type="gramEnd"/>
      <w:r w:rsidRPr="00C15393">
        <w:rPr>
          <w:rFonts w:asciiTheme="minorHAnsi" w:hAnsiTheme="minorHAnsi" w:cstheme="minorHAnsi"/>
          <w:sz w:val="22"/>
          <w:szCs w:val="22"/>
          <w:lang w:val="en-GB"/>
        </w:rPr>
        <w:t xml:space="preserve"> points claimed as shown in</w:t>
      </w:r>
      <w:r w:rsidR="00A9736F">
        <w:rPr>
          <w:rFonts w:asciiTheme="minorHAnsi" w:hAnsiTheme="minorHAnsi" w:cstheme="minorHAnsi"/>
          <w:sz w:val="22"/>
          <w:szCs w:val="22"/>
          <w:lang w:val="en-GB"/>
        </w:rPr>
        <w:t xml:space="preserve"> paragraph </w:t>
      </w:r>
      <w:proofErr w:type="gramStart"/>
      <w:r w:rsidR="00A9736F">
        <w:rPr>
          <w:rFonts w:asciiTheme="minorHAnsi" w:hAnsiTheme="minorHAnsi" w:cstheme="minorHAnsi"/>
          <w:sz w:val="22"/>
          <w:szCs w:val="22"/>
          <w:lang w:val="en-GB"/>
        </w:rPr>
        <w:t>4.3</w:t>
      </w:r>
      <w:r w:rsidRPr="00C15393">
        <w:rPr>
          <w:rFonts w:asciiTheme="minorHAnsi" w:hAnsiTheme="minorHAnsi" w:cstheme="minorHAnsi"/>
          <w:sz w:val="22"/>
          <w:szCs w:val="22"/>
          <w:lang w:val="en-GB"/>
        </w:rPr>
        <w:t xml:space="preserve">  the</w:t>
      </w:r>
      <w:proofErr w:type="gramEnd"/>
      <w:r w:rsidRPr="00C15393">
        <w:rPr>
          <w:rFonts w:asciiTheme="minorHAnsi" w:hAnsiTheme="minorHAnsi" w:cstheme="minorHAnsi"/>
          <w:sz w:val="22"/>
          <w:szCs w:val="22"/>
          <w:lang w:val="en-GB"/>
        </w:rPr>
        <w:t xml:space="preserve"> contractor may be required to furnish documentary proof to the satisfaction of the purchaser that the claims are </w:t>
      </w:r>
      <w:proofErr w:type="gramStart"/>
      <w:r w:rsidRPr="00C15393">
        <w:rPr>
          <w:rFonts w:asciiTheme="minorHAnsi" w:hAnsiTheme="minorHAnsi" w:cstheme="minorHAnsi"/>
          <w:sz w:val="22"/>
          <w:szCs w:val="22"/>
          <w:lang w:val="en-GB"/>
        </w:rPr>
        <w:t>correct;</w:t>
      </w:r>
      <w:proofErr w:type="gramEnd"/>
      <w:r w:rsidRPr="00C15393">
        <w:rPr>
          <w:rFonts w:asciiTheme="minorHAnsi" w:hAnsiTheme="minorHAnsi" w:cstheme="minorHAnsi"/>
          <w:sz w:val="22"/>
          <w:szCs w:val="22"/>
          <w:lang w:val="en-GB"/>
        </w:rPr>
        <w:t xml:space="preserve"> </w:t>
      </w:r>
    </w:p>
    <w:p w14:paraId="2FEBBB4D" w14:textId="77777777" w:rsidR="00E14656" w:rsidRPr="00C15393" w:rsidRDefault="00E14656" w:rsidP="00C81B24">
      <w:pPr>
        <w:pStyle w:val="CM9"/>
        <w:numPr>
          <w:ilvl w:val="0"/>
          <w:numId w:val="96"/>
        </w:numPr>
        <w:spacing w:line="276" w:lineRule="auto"/>
        <w:jc w:val="both"/>
        <w:rPr>
          <w:rFonts w:asciiTheme="minorHAnsi" w:hAnsiTheme="minorHAnsi" w:cstheme="minorHAnsi"/>
          <w:sz w:val="22"/>
          <w:szCs w:val="22"/>
          <w:lang w:val="en-GB"/>
        </w:rPr>
      </w:pPr>
      <w:r w:rsidRPr="00C15393">
        <w:rPr>
          <w:rFonts w:asciiTheme="minorHAnsi" w:hAnsiTheme="minorHAnsi" w:cstheme="minorHAnsi"/>
          <w:sz w:val="22"/>
          <w:szCs w:val="22"/>
          <w:lang w:val="en-GB"/>
        </w:rPr>
        <w:t xml:space="preserve">If the </w:t>
      </w:r>
      <w:r w:rsidR="00BB048D">
        <w:rPr>
          <w:rFonts w:asciiTheme="minorHAnsi" w:hAnsiTheme="minorHAnsi" w:cstheme="minorHAnsi"/>
          <w:sz w:val="22"/>
          <w:szCs w:val="22"/>
          <w:lang w:val="en-GB"/>
        </w:rPr>
        <w:t xml:space="preserve">preference points for </w:t>
      </w:r>
      <w:r w:rsidR="006875BE">
        <w:rPr>
          <w:rFonts w:asciiTheme="minorHAnsi" w:hAnsiTheme="minorHAnsi" w:cstheme="minorHAnsi"/>
          <w:sz w:val="22"/>
          <w:szCs w:val="22"/>
          <w:lang w:val="en-GB"/>
        </w:rPr>
        <w:t>specific goals have</w:t>
      </w:r>
      <w:r w:rsidRPr="00C15393">
        <w:rPr>
          <w:rFonts w:asciiTheme="minorHAnsi" w:hAnsiTheme="minorHAnsi" w:cstheme="minorHAnsi"/>
          <w:sz w:val="22"/>
          <w:szCs w:val="22"/>
          <w:lang w:val="en-GB"/>
        </w:rPr>
        <w:t xml:space="preserve"> been claimed or obtained on a fraudulent basis or any of the conditions of contract have not been fulfilled, the purchaser may, in addition to any other remedy it may have –</w:t>
      </w:r>
    </w:p>
    <w:p w14:paraId="017D5849" w14:textId="77777777" w:rsidR="00E14656" w:rsidRPr="00EB29DD" w:rsidRDefault="00E14656" w:rsidP="00C81B24">
      <w:pPr>
        <w:pStyle w:val="ListParagraph"/>
        <w:numPr>
          <w:ilvl w:val="1"/>
          <w:numId w:val="97"/>
        </w:numPr>
        <w:rPr>
          <w:rStyle w:val="Hyperlink"/>
          <w:rFonts w:cstheme="minorHAnsi"/>
          <w:color w:val="auto"/>
          <w:u w:val="none"/>
        </w:rPr>
      </w:pPr>
      <w:r w:rsidRPr="00EB29DD">
        <w:rPr>
          <w:rStyle w:val="Hyperlink"/>
          <w:rFonts w:cstheme="minorHAnsi"/>
          <w:color w:val="auto"/>
          <w:u w:val="none"/>
        </w:rPr>
        <w:t xml:space="preserve">disqualify the person from the bidding </w:t>
      </w:r>
      <w:proofErr w:type="gramStart"/>
      <w:r w:rsidRPr="00EB29DD">
        <w:rPr>
          <w:rStyle w:val="Hyperlink"/>
          <w:rFonts w:cstheme="minorHAnsi"/>
          <w:color w:val="auto"/>
          <w:u w:val="none"/>
        </w:rPr>
        <w:t>process;</w:t>
      </w:r>
      <w:proofErr w:type="gramEnd"/>
    </w:p>
    <w:p w14:paraId="40B09DCB" w14:textId="77777777" w:rsidR="00E14656" w:rsidRPr="00EB29DD" w:rsidRDefault="00E14656" w:rsidP="00C81B24">
      <w:pPr>
        <w:pStyle w:val="ListParagraph"/>
        <w:numPr>
          <w:ilvl w:val="1"/>
          <w:numId w:val="97"/>
        </w:numPr>
        <w:rPr>
          <w:rStyle w:val="Hyperlink"/>
          <w:rFonts w:cstheme="minorHAnsi"/>
          <w:color w:val="auto"/>
          <w:u w:val="none"/>
        </w:rPr>
      </w:pPr>
      <w:r w:rsidRPr="00EB29DD">
        <w:rPr>
          <w:rStyle w:val="Hyperlink"/>
          <w:rFonts w:cstheme="minorHAnsi"/>
          <w:color w:val="auto"/>
          <w:u w:val="none"/>
        </w:rPr>
        <w:t xml:space="preserve">recover costs, losses or damages it has incurred or suffered </w:t>
      </w:r>
      <w:proofErr w:type="gramStart"/>
      <w:r w:rsidRPr="00EB29DD">
        <w:rPr>
          <w:rStyle w:val="Hyperlink"/>
          <w:rFonts w:cstheme="minorHAnsi"/>
          <w:color w:val="auto"/>
          <w:u w:val="none"/>
        </w:rPr>
        <w:t>as a result of</w:t>
      </w:r>
      <w:proofErr w:type="gramEnd"/>
      <w:r w:rsidRPr="00EB29DD">
        <w:rPr>
          <w:rStyle w:val="Hyperlink"/>
          <w:rFonts w:cstheme="minorHAnsi"/>
          <w:color w:val="auto"/>
          <w:u w:val="none"/>
        </w:rPr>
        <w:t xml:space="preserve"> that person’s </w:t>
      </w:r>
      <w:proofErr w:type="gramStart"/>
      <w:r w:rsidRPr="00EB29DD">
        <w:rPr>
          <w:rStyle w:val="Hyperlink"/>
          <w:rFonts w:cstheme="minorHAnsi"/>
          <w:color w:val="auto"/>
          <w:u w:val="none"/>
        </w:rPr>
        <w:t>conduct;</w:t>
      </w:r>
      <w:proofErr w:type="gramEnd"/>
    </w:p>
    <w:p w14:paraId="52A25435" w14:textId="77777777" w:rsidR="00E14656" w:rsidRPr="00EB29DD" w:rsidRDefault="00E14656" w:rsidP="00C81B24">
      <w:pPr>
        <w:pStyle w:val="ListParagraph"/>
        <w:numPr>
          <w:ilvl w:val="1"/>
          <w:numId w:val="97"/>
        </w:numPr>
        <w:rPr>
          <w:rStyle w:val="Hyperlink"/>
          <w:rFonts w:cstheme="minorHAnsi"/>
          <w:color w:val="auto"/>
          <w:u w:val="none"/>
        </w:rPr>
      </w:pPr>
      <w:r w:rsidRPr="00EB29DD">
        <w:rPr>
          <w:rStyle w:val="Hyperlink"/>
          <w:rFonts w:cstheme="minorHAnsi"/>
          <w:color w:val="auto"/>
          <w:u w:val="none"/>
        </w:rPr>
        <w:t xml:space="preserve">cancel the contract and claim any damages which it has suffered </w:t>
      </w:r>
      <w:proofErr w:type="gramStart"/>
      <w:r w:rsidRPr="00EB29DD">
        <w:rPr>
          <w:rStyle w:val="Hyperlink"/>
          <w:rFonts w:cstheme="minorHAnsi"/>
          <w:color w:val="auto"/>
          <w:u w:val="none"/>
        </w:rPr>
        <w:t>as a result of</w:t>
      </w:r>
      <w:proofErr w:type="gramEnd"/>
      <w:r w:rsidRPr="00EB29DD">
        <w:rPr>
          <w:rStyle w:val="Hyperlink"/>
          <w:rFonts w:cstheme="minorHAnsi"/>
          <w:color w:val="auto"/>
          <w:u w:val="none"/>
        </w:rPr>
        <w:t xml:space="preserve"> having to make less favourable arrangements due to such </w:t>
      </w:r>
      <w:proofErr w:type="gramStart"/>
      <w:r w:rsidRPr="00EB29DD">
        <w:rPr>
          <w:rStyle w:val="Hyperlink"/>
          <w:rFonts w:cstheme="minorHAnsi"/>
          <w:color w:val="auto"/>
          <w:u w:val="none"/>
        </w:rPr>
        <w:t>cancellation;</w:t>
      </w:r>
      <w:proofErr w:type="gramEnd"/>
    </w:p>
    <w:p w14:paraId="388543EE" w14:textId="77777777" w:rsidR="00E14656" w:rsidRPr="00EB29DD" w:rsidRDefault="00E14656" w:rsidP="00C81B24">
      <w:pPr>
        <w:pStyle w:val="ListParagraph"/>
        <w:numPr>
          <w:ilvl w:val="1"/>
          <w:numId w:val="97"/>
        </w:numPr>
        <w:rPr>
          <w:rStyle w:val="Hyperlink"/>
          <w:rFonts w:cstheme="minorHAnsi"/>
          <w:color w:val="auto"/>
          <w:u w:val="none"/>
        </w:rPr>
      </w:pPr>
      <w:r w:rsidRPr="00EB29DD">
        <w:rPr>
          <w:rStyle w:val="Hyperlink"/>
          <w:rFonts w:cstheme="minorHAnsi"/>
          <w:color w:val="auto"/>
          <w:u w:val="none"/>
        </w:rPr>
        <w:t xml:space="preserve">recommend that the bidder or contractor, its shareholders and directors, or only the shareholders and directors who acted on a fraudulent basis, be restricted by the National Treasury from obtaining business from any organ of state for a period not exceeding 10 years, after the </w:t>
      </w:r>
      <w:proofErr w:type="spellStart"/>
      <w:r w:rsidRPr="00EB29DD">
        <w:rPr>
          <w:rStyle w:val="Hyperlink"/>
          <w:rFonts w:cstheme="minorHAnsi"/>
          <w:color w:val="auto"/>
          <w:u w:val="none"/>
        </w:rPr>
        <w:t>audi</w:t>
      </w:r>
      <w:proofErr w:type="spellEnd"/>
      <w:r w:rsidRPr="00EB29DD">
        <w:rPr>
          <w:rStyle w:val="Hyperlink"/>
          <w:rFonts w:cstheme="minorHAnsi"/>
          <w:color w:val="auto"/>
          <w:u w:val="none"/>
        </w:rPr>
        <w:t xml:space="preserve"> alteram partem (hear the other side) rule has been applied; and</w:t>
      </w:r>
    </w:p>
    <w:p w14:paraId="6B8BD0A8" w14:textId="77777777" w:rsidR="00E14656" w:rsidRDefault="00E14656" w:rsidP="00C81B24">
      <w:pPr>
        <w:pStyle w:val="ListParagraph"/>
        <w:numPr>
          <w:ilvl w:val="1"/>
          <w:numId w:val="97"/>
        </w:numPr>
        <w:rPr>
          <w:rFonts w:ascii="Arial" w:hAnsi="Arial" w:cs="Arial"/>
          <w:sz w:val="20"/>
          <w:szCs w:val="20"/>
          <w:lang w:val="en-GB"/>
        </w:rPr>
      </w:pPr>
      <w:r w:rsidRPr="00EB29DD">
        <w:rPr>
          <w:rStyle w:val="Hyperlink"/>
          <w:rFonts w:cstheme="minorHAnsi"/>
          <w:color w:val="auto"/>
          <w:u w:val="none"/>
        </w:rPr>
        <w:t>forward the matter for criminal prosecution</w:t>
      </w:r>
      <w:r w:rsidR="006875BE" w:rsidRPr="000E703C">
        <w:rPr>
          <w:rFonts w:cstheme="minorHAnsi"/>
          <w:lang w:val="en-GB"/>
        </w:rPr>
        <w:t>, if deemed necessary</w:t>
      </w:r>
    </w:p>
    <w:p w14:paraId="6DD0BD02" w14:textId="77777777" w:rsidR="0060074E" w:rsidRDefault="0060074E" w:rsidP="0060074E">
      <w:pPr>
        <w:rPr>
          <w:rFonts w:ascii="Arial" w:hAnsi="Arial" w:cs="Arial"/>
          <w:sz w:val="20"/>
          <w:szCs w:val="20"/>
          <w:lang w:val="en-GB"/>
        </w:rPr>
      </w:pPr>
    </w:p>
    <w:p w14:paraId="7BEFD8DA" w14:textId="77777777" w:rsidR="00EB29DD" w:rsidRDefault="00EB29DD" w:rsidP="00EB29DD">
      <w:pPr>
        <w:rPr>
          <w:rFonts w:ascii="Arial" w:hAnsi="Arial" w:cs="Arial"/>
          <w:sz w:val="20"/>
          <w:szCs w:val="20"/>
          <w:lang w:val="en-GB"/>
        </w:rPr>
      </w:pPr>
    </w:p>
    <w:p w14:paraId="3B5F2F63" w14:textId="77777777" w:rsidR="00EB29DD" w:rsidRPr="0060074E" w:rsidRDefault="00EB29DD" w:rsidP="00EB29DD">
      <w:pPr>
        <w:rPr>
          <w:rFonts w:asciiTheme="minorHAnsi" w:hAnsiTheme="minorHAnsi" w:cstheme="minorHAnsi"/>
          <w:lang w:val="en-GB"/>
        </w:rPr>
      </w:pPr>
      <w:r w:rsidRPr="009C21F4">
        <w:rPr>
          <w:rFonts w:asciiTheme="minorHAnsi" w:hAnsiTheme="minorHAnsi" w:cstheme="minorHAnsi"/>
          <w:b/>
          <w:bCs/>
          <w:lang w:val="en-GB"/>
        </w:rPr>
        <w:t>Signature of Bidder(s)</w:t>
      </w:r>
      <w:r w:rsidRPr="0060074E">
        <w:rPr>
          <w:rFonts w:asciiTheme="minorHAnsi" w:hAnsiTheme="minorHAnsi" w:cstheme="minorHAnsi"/>
          <w:lang w:val="en-GB"/>
        </w:rPr>
        <w:t>___________________________________________________________</w:t>
      </w:r>
    </w:p>
    <w:p w14:paraId="4DA9BD1C" w14:textId="77777777" w:rsidR="00EB29DD" w:rsidRPr="0060074E" w:rsidRDefault="00EB29DD" w:rsidP="00EB29DD">
      <w:pPr>
        <w:rPr>
          <w:rFonts w:asciiTheme="minorHAnsi" w:hAnsiTheme="minorHAnsi" w:cstheme="minorHAnsi"/>
          <w:lang w:val="en-GB"/>
        </w:rPr>
      </w:pPr>
    </w:p>
    <w:p w14:paraId="03C8B457" w14:textId="77777777" w:rsidR="00EB29DD" w:rsidRPr="0060074E" w:rsidRDefault="00EB29DD" w:rsidP="00EB29DD">
      <w:pPr>
        <w:rPr>
          <w:rFonts w:asciiTheme="minorHAnsi" w:hAnsiTheme="minorHAnsi" w:cstheme="minorHAnsi"/>
          <w:lang w:val="en-GB"/>
        </w:rPr>
      </w:pPr>
      <w:r w:rsidRPr="009C21F4">
        <w:rPr>
          <w:rFonts w:asciiTheme="minorHAnsi" w:hAnsiTheme="minorHAnsi" w:cstheme="minorHAnsi"/>
          <w:b/>
          <w:bCs/>
          <w:lang w:val="en-GB"/>
        </w:rPr>
        <w:t>Address</w:t>
      </w:r>
      <w:r w:rsidRPr="0060074E">
        <w:rPr>
          <w:rFonts w:asciiTheme="minorHAnsi" w:hAnsiTheme="minorHAnsi" w:cstheme="minorHAnsi"/>
          <w:lang w:val="en-GB"/>
        </w:rPr>
        <w:t>_______________________________________________________________________</w:t>
      </w:r>
    </w:p>
    <w:p w14:paraId="45BB26ED" w14:textId="77777777" w:rsidR="00EB29DD" w:rsidRPr="0060074E" w:rsidRDefault="00EB29DD" w:rsidP="00EB29DD">
      <w:pPr>
        <w:rPr>
          <w:rFonts w:asciiTheme="minorHAnsi" w:hAnsiTheme="minorHAnsi" w:cstheme="minorHAnsi"/>
          <w:lang w:val="en-GB"/>
        </w:rPr>
      </w:pPr>
    </w:p>
    <w:p w14:paraId="37D12A37" w14:textId="77777777" w:rsidR="00EB29DD" w:rsidRPr="0060074E" w:rsidRDefault="00EB29DD" w:rsidP="00EB29DD">
      <w:pPr>
        <w:rPr>
          <w:rFonts w:asciiTheme="minorHAnsi" w:hAnsiTheme="minorHAnsi" w:cstheme="minorHAnsi"/>
          <w:lang w:val="en-GB"/>
        </w:rPr>
      </w:pPr>
      <w:r w:rsidRPr="009C21F4">
        <w:rPr>
          <w:rFonts w:asciiTheme="minorHAnsi" w:hAnsiTheme="minorHAnsi" w:cstheme="minorHAnsi"/>
          <w:b/>
          <w:bCs/>
          <w:lang w:val="en-GB"/>
        </w:rPr>
        <w:t>Date</w:t>
      </w:r>
      <w:r w:rsidRPr="0060074E">
        <w:rPr>
          <w:rFonts w:asciiTheme="minorHAnsi" w:hAnsiTheme="minorHAnsi" w:cstheme="minorHAnsi"/>
          <w:lang w:val="en-GB"/>
        </w:rPr>
        <w:t>____________________</w:t>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9C21F4">
        <w:rPr>
          <w:rFonts w:asciiTheme="minorHAnsi" w:hAnsiTheme="minorHAnsi" w:cstheme="minorHAnsi"/>
          <w:b/>
          <w:bCs/>
          <w:lang w:val="en-GB"/>
        </w:rPr>
        <w:t>Witnesses</w:t>
      </w:r>
      <w:r w:rsidRPr="0060074E">
        <w:rPr>
          <w:rFonts w:asciiTheme="minorHAnsi" w:hAnsiTheme="minorHAnsi" w:cstheme="minorHAnsi"/>
          <w:lang w:val="en-GB"/>
        </w:rPr>
        <w:tab/>
      </w:r>
      <w:proofErr w:type="gramStart"/>
      <w:r w:rsidRPr="0060074E">
        <w:rPr>
          <w:rFonts w:asciiTheme="minorHAnsi" w:hAnsiTheme="minorHAnsi" w:cstheme="minorHAnsi"/>
          <w:lang w:val="en-GB"/>
        </w:rPr>
        <w:t>1)_</w:t>
      </w:r>
      <w:proofErr w:type="gramEnd"/>
      <w:r w:rsidRPr="0060074E">
        <w:rPr>
          <w:rFonts w:asciiTheme="minorHAnsi" w:hAnsiTheme="minorHAnsi" w:cstheme="minorHAnsi"/>
          <w:lang w:val="en-GB"/>
        </w:rPr>
        <w:t>_____________________________</w:t>
      </w:r>
    </w:p>
    <w:p w14:paraId="6E4D4AD5" w14:textId="77777777" w:rsidR="00EB29DD" w:rsidRPr="0060074E" w:rsidRDefault="00EB29DD" w:rsidP="00EB29DD">
      <w:pPr>
        <w:rPr>
          <w:rFonts w:asciiTheme="minorHAnsi" w:hAnsiTheme="minorHAnsi" w:cstheme="minorHAnsi"/>
          <w:lang w:val="en-GB"/>
        </w:rPr>
      </w:pPr>
    </w:p>
    <w:p w14:paraId="263CB8D4" w14:textId="77777777" w:rsidR="00EB29DD" w:rsidRPr="0060074E" w:rsidRDefault="00EB29DD" w:rsidP="00EB29DD">
      <w:pPr>
        <w:rPr>
          <w:rFonts w:asciiTheme="minorHAnsi" w:hAnsiTheme="minorHAnsi" w:cstheme="minorHAnsi"/>
          <w:lang w:val="en-GB"/>
        </w:rPr>
      </w:pP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t>2)______________________________</w:t>
      </w:r>
    </w:p>
    <w:p w14:paraId="028B62C7" w14:textId="77777777" w:rsidR="00EB29DD" w:rsidRDefault="00EB29DD" w:rsidP="00EB29DD">
      <w:pPr>
        <w:pStyle w:val="ListParagraph"/>
        <w:ind w:left="1701"/>
        <w:rPr>
          <w:rFonts w:ascii="Arial" w:hAnsi="Arial" w:cs="Arial"/>
          <w:sz w:val="20"/>
          <w:szCs w:val="20"/>
          <w:lang w:val="en-GB"/>
        </w:rPr>
      </w:pPr>
    </w:p>
    <w:p w14:paraId="712A55C4" w14:textId="77777777" w:rsidR="00380BD8" w:rsidRDefault="00380BD8" w:rsidP="00EB29DD">
      <w:pPr>
        <w:pStyle w:val="ListParagraph"/>
        <w:ind w:left="1701"/>
        <w:rPr>
          <w:rFonts w:ascii="Arial" w:hAnsi="Arial" w:cs="Arial"/>
          <w:sz w:val="20"/>
          <w:szCs w:val="20"/>
          <w:lang w:val="en-GB"/>
        </w:rPr>
      </w:pPr>
    </w:p>
    <w:p w14:paraId="4A116219" w14:textId="77777777" w:rsidR="00380BD8" w:rsidRDefault="00380BD8" w:rsidP="00EB29DD">
      <w:pPr>
        <w:pStyle w:val="ListParagraph"/>
        <w:ind w:left="1701"/>
        <w:rPr>
          <w:rFonts w:ascii="Arial" w:hAnsi="Arial" w:cs="Arial"/>
          <w:sz w:val="20"/>
          <w:szCs w:val="20"/>
          <w:lang w:val="en-GB"/>
        </w:rPr>
      </w:pPr>
    </w:p>
    <w:p w14:paraId="7FD05E6C" w14:textId="77777777" w:rsidR="00380BD8" w:rsidRDefault="00380BD8" w:rsidP="00EB29DD">
      <w:pPr>
        <w:pStyle w:val="ListParagraph"/>
        <w:ind w:left="1701"/>
        <w:rPr>
          <w:rFonts w:ascii="Arial" w:hAnsi="Arial" w:cs="Arial"/>
          <w:sz w:val="20"/>
          <w:szCs w:val="20"/>
          <w:lang w:val="en-GB"/>
        </w:rPr>
      </w:pPr>
    </w:p>
    <w:p w14:paraId="19C031E3" w14:textId="77777777" w:rsidR="00380BD8" w:rsidRDefault="00380BD8" w:rsidP="00EB29DD">
      <w:pPr>
        <w:pStyle w:val="ListParagraph"/>
        <w:ind w:left="1701"/>
        <w:rPr>
          <w:rFonts w:ascii="Arial" w:hAnsi="Arial" w:cs="Arial"/>
          <w:sz w:val="20"/>
          <w:szCs w:val="20"/>
          <w:lang w:val="en-GB"/>
        </w:rPr>
      </w:pPr>
    </w:p>
    <w:p w14:paraId="150AE75D" w14:textId="77777777" w:rsidR="00380BD8" w:rsidRDefault="00380BD8" w:rsidP="00EB29DD">
      <w:pPr>
        <w:pStyle w:val="ListParagraph"/>
        <w:ind w:left="1701"/>
        <w:rPr>
          <w:rFonts w:ascii="Arial" w:hAnsi="Arial" w:cs="Arial"/>
          <w:sz w:val="20"/>
          <w:szCs w:val="20"/>
          <w:lang w:val="en-GB"/>
        </w:rPr>
      </w:pPr>
    </w:p>
    <w:p w14:paraId="5588D58F" w14:textId="77777777" w:rsidR="00380BD8" w:rsidRDefault="00380BD8" w:rsidP="00EB29DD">
      <w:pPr>
        <w:pStyle w:val="ListParagraph"/>
        <w:ind w:left="1701"/>
        <w:rPr>
          <w:rFonts w:ascii="Arial" w:hAnsi="Arial" w:cs="Arial"/>
          <w:sz w:val="20"/>
          <w:szCs w:val="20"/>
          <w:lang w:val="en-GB"/>
        </w:rPr>
      </w:pPr>
    </w:p>
    <w:p w14:paraId="27E44785" w14:textId="77777777" w:rsidR="00380BD8" w:rsidRDefault="00380BD8" w:rsidP="00EB29DD">
      <w:pPr>
        <w:pStyle w:val="ListParagraph"/>
        <w:ind w:left="1701"/>
        <w:rPr>
          <w:rFonts w:ascii="Arial" w:hAnsi="Arial" w:cs="Arial"/>
          <w:sz w:val="20"/>
          <w:szCs w:val="20"/>
          <w:lang w:val="en-GB"/>
        </w:rPr>
      </w:pPr>
    </w:p>
    <w:p w14:paraId="24165C73" w14:textId="77777777" w:rsidR="00380BD8" w:rsidRDefault="00380BD8" w:rsidP="00EB29DD">
      <w:pPr>
        <w:pStyle w:val="ListParagraph"/>
        <w:ind w:left="1701"/>
        <w:rPr>
          <w:rFonts w:ascii="Arial" w:hAnsi="Arial" w:cs="Arial"/>
          <w:sz w:val="20"/>
          <w:szCs w:val="20"/>
          <w:lang w:val="en-GB"/>
        </w:rPr>
      </w:pPr>
    </w:p>
    <w:p w14:paraId="6742E0B9" w14:textId="77777777" w:rsidR="00380BD8" w:rsidRDefault="00380BD8" w:rsidP="00EB29DD">
      <w:pPr>
        <w:pStyle w:val="ListParagraph"/>
        <w:ind w:left="1701"/>
        <w:rPr>
          <w:rFonts w:ascii="Arial" w:hAnsi="Arial" w:cs="Arial"/>
          <w:sz w:val="20"/>
          <w:szCs w:val="20"/>
          <w:lang w:val="en-GB"/>
        </w:rPr>
      </w:pPr>
    </w:p>
    <w:p w14:paraId="166AEC64" w14:textId="77777777" w:rsidR="00380BD8" w:rsidRDefault="00380BD8" w:rsidP="00EB29DD">
      <w:pPr>
        <w:pStyle w:val="ListParagraph"/>
        <w:ind w:left="1701"/>
        <w:rPr>
          <w:rFonts w:ascii="Arial" w:hAnsi="Arial" w:cs="Arial"/>
          <w:sz w:val="20"/>
          <w:szCs w:val="20"/>
          <w:lang w:val="en-GB"/>
        </w:rPr>
      </w:pPr>
    </w:p>
    <w:p w14:paraId="2E0793A6" w14:textId="77777777" w:rsidR="00380BD8" w:rsidRDefault="00380BD8" w:rsidP="00EB29DD">
      <w:pPr>
        <w:pStyle w:val="ListParagraph"/>
        <w:ind w:left="1701"/>
        <w:rPr>
          <w:rFonts w:ascii="Arial" w:hAnsi="Arial" w:cs="Arial"/>
          <w:sz w:val="20"/>
          <w:szCs w:val="20"/>
          <w:lang w:val="en-GB"/>
        </w:rPr>
      </w:pPr>
    </w:p>
    <w:p w14:paraId="385923E4" w14:textId="77777777" w:rsidR="0060074E" w:rsidRDefault="0060074E">
      <w:pPr>
        <w:jc w:val="left"/>
        <w:rPr>
          <w:rFonts w:ascii="Arial" w:hAnsi="Arial" w:cs="Arial"/>
          <w:b/>
          <w:color w:val="000080"/>
          <w:sz w:val="28"/>
          <w:szCs w:val="28"/>
          <w:u w:val="single"/>
        </w:rPr>
      </w:pPr>
    </w:p>
    <w:p w14:paraId="4EC2B321" w14:textId="77777777" w:rsidR="00B21670" w:rsidRDefault="00B21670" w:rsidP="00B21670">
      <w:pPr>
        <w:pStyle w:val="Heading1"/>
      </w:pPr>
      <w:bookmarkStart w:id="76" w:name="_Toc192605707"/>
      <w:r w:rsidRPr="007531A4">
        <w:lastRenderedPageBreak/>
        <w:t>Government Procurement: General Conditions of Contract</w:t>
      </w:r>
      <w:r w:rsidR="009C21F4">
        <w:t xml:space="preserve"> (GCC)</w:t>
      </w:r>
      <w:bookmarkEnd w:id="76"/>
    </w:p>
    <w:p w14:paraId="1E5EC68B" w14:textId="77777777" w:rsidR="00B21670" w:rsidRPr="008A2B1A" w:rsidRDefault="00B21670" w:rsidP="00B21670">
      <w:pPr>
        <w:pStyle w:val="Heading2"/>
        <w:rPr>
          <w:lang w:val="en-GB"/>
        </w:rPr>
      </w:pPr>
      <w:bookmarkStart w:id="77" w:name="_Toc192605708"/>
      <w:r>
        <w:rPr>
          <w:lang w:val="en-GB"/>
        </w:rPr>
        <w:t>Purpose</w:t>
      </w:r>
      <w:bookmarkEnd w:id="77"/>
    </w:p>
    <w:p w14:paraId="34F375E6" w14:textId="77777777" w:rsidR="00B21670" w:rsidRPr="009D4A00" w:rsidRDefault="00B21670" w:rsidP="00C81B24">
      <w:pPr>
        <w:pStyle w:val="Tabletext0"/>
        <w:numPr>
          <w:ilvl w:val="0"/>
          <w:numId w:val="49"/>
        </w:numPr>
        <w:spacing w:line="276" w:lineRule="auto"/>
        <w:rPr>
          <w:rFonts w:asciiTheme="minorHAnsi" w:hAnsiTheme="minorHAnsi" w:cstheme="minorHAnsi"/>
          <w:sz w:val="22"/>
          <w:szCs w:val="22"/>
        </w:rPr>
      </w:pPr>
      <w:r w:rsidRPr="009D4A00">
        <w:rPr>
          <w:rFonts w:asciiTheme="minorHAnsi" w:hAnsiTheme="minorHAnsi" w:cstheme="minorHAnsi"/>
          <w:sz w:val="22"/>
          <w:szCs w:val="22"/>
        </w:rPr>
        <w:t xml:space="preserve">The purpose of this document is to: </w:t>
      </w:r>
    </w:p>
    <w:p w14:paraId="7AFEC341" w14:textId="77777777" w:rsidR="00B21670" w:rsidRDefault="00B21670" w:rsidP="00C81B24">
      <w:pPr>
        <w:pStyle w:val="ListParagraph"/>
        <w:numPr>
          <w:ilvl w:val="1"/>
          <w:numId w:val="50"/>
        </w:numPr>
        <w:rPr>
          <w:rStyle w:val="Hyperlink"/>
          <w:color w:val="auto"/>
          <w:u w:val="none"/>
        </w:rPr>
      </w:pPr>
      <w:r w:rsidRPr="009D4A00">
        <w:rPr>
          <w:rStyle w:val="Hyperlink"/>
          <w:color w:val="auto"/>
          <w:u w:val="none"/>
        </w:rPr>
        <w:t>Draw special attention to certain general conditions</w:t>
      </w:r>
      <w:r w:rsidR="005E4CC1">
        <w:rPr>
          <w:rStyle w:val="Hyperlink"/>
          <w:color w:val="auto"/>
          <w:u w:val="none"/>
        </w:rPr>
        <w:t xml:space="preserve"> (clauses)</w:t>
      </w:r>
      <w:r w:rsidRPr="009D4A00">
        <w:rPr>
          <w:rStyle w:val="Hyperlink"/>
          <w:color w:val="auto"/>
          <w:u w:val="none"/>
        </w:rPr>
        <w:t xml:space="preserve"> applicable to government </w:t>
      </w:r>
      <w:r w:rsidR="005E4CC1">
        <w:rPr>
          <w:rStyle w:val="Hyperlink"/>
          <w:color w:val="auto"/>
          <w:u w:val="none"/>
        </w:rPr>
        <w:t>b</w:t>
      </w:r>
      <w:r w:rsidRPr="009D4A00">
        <w:rPr>
          <w:rStyle w:val="Hyperlink"/>
          <w:color w:val="auto"/>
          <w:u w:val="none"/>
        </w:rPr>
        <w:t>ids, contracts and orders; and</w:t>
      </w:r>
    </w:p>
    <w:p w14:paraId="1A95987D" w14:textId="77777777" w:rsidR="00B21670" w:rsidRPr="009D4A00" w:rsidRDefault="00B21670" w:rsidP="00C81B24">
      <w:pPr>
        <w:pStyle w:val="ListParagraph"/>
        <w:numPr>
          <w:ilvl w:val="1"/>
          <w:numId w:val="50"/>
        </w:numPr>
        <w:rPr>
          <w:rStyle w:val="Hyperlink"/>
          <w:color w:val="auto"/>
          <w:u w:val="none"/>
        </w:rPr>
      </w:pPr>
      <w:r w:rsidRPr="009D4A00">
        <w:rPr>
          <w:rStyle w:val="Hyperlink"/>
          <w:color w:val="auto"/>
          <w:u w:val="none"/>
        </w:rPr>
        <w:t xml:space="preserve">To ensure that clients are familiar </w:t>
      </w:r>
      <w:proofErr w:type="gramStart"/>
      <w:r w:rsidRPr="009D4A00">
        <w:rPr>
          <w:rStyle w:val="Hyperlink"/>
          <w:color w:val="auto"/>
          <w:u w:val="none"/>
        </w:rPr>
        <w:t>with regard to</w:t>
      </w:r>
      <w:proofErr w:type="gramEnd"/>
      <w:r w:rsidRPr="009D4A00">
        <w:rPr>
          <w:rStyle w:val="Hyperlink"/>
          <w:color w:val="auto"/>
          <w:u w:val="none"/>
        </w:rPr>
        <w:t xml:space="preserve"> the rights and obligations of all parties involved in doing business with government.</w:t>
      </w:r>
    </w:p>
    <w:p w14:paraId="7807C142" w14:textId="77777777" w:rsidR="00B21670" w:rsidRDefault="00B21670" w:rsidP="00C81B24">
      <w:pPr>
        <w:pStyle w:val="ListParagraph"/>
        <w:numPr>
          <w:ilvl w:val="0"/>
          <w:numId w:val="50"/>
        </w:numPr>
        <w:rPr>
          <w:lang w:val="en-US"/>
        </w:rPr>
      </w:pPr>
      <w:r w:rsidRPr="009D4A00">
        <w:rPr>
          <w:lang w:val="en-US"/>
        </w:rPr>
        <w:t>In this document words in the singular also mean in the plural and vice versa and words in the masculine also mean in the feminine and neuter.</w:t>
      </w:r>
    </w:p>
    <w:p w14:paraId="5C8DF69D" w14:textId="77777777" w:rsidR="00B21670" w:rsidRDefault="00B21670" w:rsidP="00C81B24">
      <w:pPr>
        <w:pStyle w:val="ListParagraph"/>
        <w:numPr>
          <w:ilvl w:val="0"/>
          <w:numId w:val="50"/>
        </w:numPr>
        <w:rPr>
          <w:lang w:val="en-US"/>
        </w:rPr>
      </w:pPr>
      <w:r w:rsidRPr="009D4A00">
        <w:rPr>
          <w:lang w:val="en-US"/>
        </w:rPr>
        <w:t>The GCC will form part of all bid documents and may not be amended</w:t>
      </w:r>
    </w:p>
    <w:p w14:paraId="4D3AC5C4" w14:textId="77777777" w:rsidR="00B21670" w:rsidRPr="004533CB" w:rsidRDefault="00B21670" w:rsidP="00C81B24">
      <w:pPr>
        <w:pStyle w:val="ListParagraph"/>
        <w:numPr>
          <w:ilvl w:val="0"/>
          <w:numId w:val="50"/>
        </w:numPr>
        <w:rPr>
          <w:lang w:val="en-US"/>
        </w:rPr>
      </w:pPr>
      <w:r w:rsidRPr="004533CB">
        <w:rPr>
          <w:rFonts w:cstheme="minorHAnsi"/>
        </w:rPr>
        <w:t xml:space="preserve">Conditions of </w:t>
      </w:r>
      <w:r w:rsidR="004533CB" w:rsidRPr="004533CB">
        <w:rPr>
          <w:rFonts w:cstheme="minorHAnsi"/>
        </w:rPr>
        <w:t>c</w:t>
      </w:r>
      <w:r w:rsidRPr="004533CB">
        <w:rPr>
          <w:rFonts w:cstheme="minorHAnsi"/>
        </w:rPr>
        <w:t xml:space="preserve">ontract relevant to </w:t>
      </w:r>
      <w:r w:rsidR="004533CB" w:rsidRPr="004533CB">
        <w:rPr>
          <w:rFonts w:cstheme="minorHAnsi"/>
        </w:rPr>
        <w:t>this</w:t>
      </w:r>
      <w:r w:rsidRPr="004533CB">
        <w:rPr>
          <w:rFonts w:cstheme="minorHAnsi"/>
        </w:rPr>
        <w:t xml:space="preserve"> bid, </w:t>
      </w:r>
      <w:r w:rsidR="004533CB" w:rsidRPr="004533CB">
        <w:rPr>
          <w:rFonts w:cstheme="minorHAnsi"/>
        </w:rPr>
        <w:t>will</w:t>
      </w:r>
      <w:r w:rsidRPr="004533CB">
        <w:rPr>
          <w:rFonts w:cstheme="minorHAnsi"/>
        </w:rPr>
        <w:t xml:space="preserve"> be compiled separately (if</w:t>
      </w:r>
      <w:r w:rsidR="004533CB" w:rsidRPr="004533CB">
        <w:rPr>
          <w:rFonts w:cstheme="minorHAnsi"/>
        </w:rPr>
        <w:t xml:space="preserve"> </w:t>
      </w:r>
      <w:r w:rsidRPr="004533CB">
        <w:rPr>
          <w:rFonts w:cstheme="minorHAnsi"/>
        </w:rPr>
        <w:t xml:space="preserve">applicable) and will supplement the GCC.  Whenever there is a conflict, the provisions in the </w:t>
      </w:r>
      <w:r w:rsidR="004533CB" w:rsidRPr="004533CB">
        <w:rPr>
          <w:rFonts w:cstheme="minorHAnsi"/>
        </w:rPr>
        <w:t>contract</w:t>
      </w:r>
      <w:r w:rsidRPr="004533CB">
        <w:rPr>
          <w:rFonts w:cstheme="minorHAnsi"/>
        </w:rPr>
        <w:t xml:space="preserve"> shall prevail</w:t>
      </w:r>
    </w:p>
    <w:p w14:paraId="62C1DD26" w14:textId="77777777" w:rsidR="00B21670" w:rsidRPr="0056332A" w:rsidRDefault="00B21670" w:rsidP="00B21670">
      <w:pPr>
        <w:pStyle w:val="Heading2"/>
      </w:pPr>
      <w:bookmarkStart w:id="78" w:name="_Toc192605709"/>
      <w:r w:rsidRPr="0056332A">
        <w:t>Application</w:t>
      </w:r>
      <w:bookmarkEnd w:id="78"/>
    </w:p>
    <w:p w14:paraId="424DD8B1" w14:textId="77777777" w:rsidR="00B21670" w:rsidRPr="008A2B1A" w:rsidRDefault="00B21670" w:rsidP="00C81B24">
      <w:pPr>
        <w:pStyle w:val="ListParagraph"/>
        <w:numPr>
          <w:ilvl w:val="0"/>
          <w:numId w:val="51"/>
        </w:numPr>
        <w:rPr>
          <w:rFonts w:cstheme="minorHAnsi"/>
        </w:rPr>
      </w:pPr>
      <w:r>
        <w:rPr>
          <w:rFonts w:ascii="Arial" w:hAnsi="Arial" w:cs="Arial"/>
          <w:sz w:val="20"/>
        </w:rPr>
        <w:tab/>
      </w:r>
      <w:r w:rsidRPr="008A2B1A">
        <w:rPr>
          <w:rFonts w:cstheme="minorHAnsi"/>
        </w:rPr>
        <w:t xml:space="preserve">These general conditions are applicable to all </w:t>
      </w:r>
      <w:r w:rsidR="005E4CC1">
        <w:rPr>
          <w:rFonts w:cstheme="minorHAnsi"/>
        </w:rPr>
        <w:t>b</w:t>
      </w:r>
      <w:r w:rsidRPr="008A2B1A">
        <w:rPr>
          <w:rFonts w:cstheme="minorHAnsi"/>
        </w:rPr>
        <w:t xml:space="preserve">ids, contracts and orders including </w:t>
      </w:r>
      <w:r w:rsidR="005E4CC1">
        <w:rPr>
          <w:rFonts w:cstheme="minorHAnsi"/>
        </w:rPr>
        <w:t>b</w:t>
      </w:r>
      <w:r w:rsidRPr="008A2B1A">
        <w:rPr>
          <w:rFonts w:cstheme="minorHAnsi"/>
        </w:rPr>
        <w:t xml:space="preserve">ids for functional and professional services, sales, hiring, letting and the granting or acquiring of rights, but excluding immovable property, unless otherwise indicated in the bidding documents. </w:t>
      </w:r>
    </w:p>
    <w:p w14:paraId="3F7EC8A1" w14:textId="77777777" w:rsidR="00B21670" w:rsidRPr="004533CB" w:rsidRDefault="00B21670" w:rsidP="00C81B24">
      <w:pPr>
        <w:pStyle w:val="ListParagraph"/>
        <w:numPr>
          <w:ilvl w:val="0"/>
          <w:numId w:val="51"/>
        </w:numPr>
        <w:rPr>
          <w:rFonts w:cstheme="minorHAnsi"/>
        </w:rPr>
      </w:pPr>
      <w:r w:rsidRPr="008A2B1A">
        <w:rPr>
          <w:rFonts w:cstheme="minorHAnsi"/>
        </w:rPr>
        <w:tab/>
      </w:r>
      <w:r w:rsidRPr="004533CB">
        <w:rPr>
          <w:rFonts w:cstheme="minorHAnsi"/>
        </w:rPr>
        <w:t xml:space="preserve">Where applicable, </w:t>
      </w:r>
      <w:r w:rsidR="004533CB" w:rsidRPr="004533CB">
        <w:rPr>
          <w:rFonts w:cstheme="minorHAnsi"/>
        </w:rPr>
        <w:t>contractual provisions will be</w:t>
      </w:r>
      <w:r w:rsidRPr="004533CB">
        <w:rPr>
          <w:rFonts w:cstheme="minorHAnsi"/>
        </w:rPr>
        <w:t xml:space="preserve"> </w:t>
      </w:r>
      <w:r w:rsidR="004533CB" w:rsidRPr="004533CB">
        <w:rPr>
          <w:rFonts w:cstheme="minorHAnsi"/>
        </w:rPr>
        <w:t>drafted</w:t>
      </w:r>
      <w:r w:rsidRPr="004533CB">
        <w:rPr>
          <w:rFonts w:cstheme="minorHAnsi"/>
        </w:rPr>
        <w:t xml:space="preserve"> to cover specific supplies, services or works.  </w:t>
      </w:r>
    </w:p>
    <w:p w14:paraId="7DE3A984" w14:textId="77777777" w:rsidR="00B21670" w:rsidRPr="0056332A" w:rsidRDefault="00B21670" w:rsidP="00B21670">
      <w:pPr>
        <w:pStyle w:val="Heading2"/>
      </w:pPr>
      <w:bookmarkStart w:id="79" w:name="_Toc192605710"/>
      <w:r w:rsidRPr="0056332A">
        <w:t>General</w:t>
      </w:r>
      <w:bookmarkEnd w:id="79"/>
    </w:p>
    <w:p w14:paraId="21EB35C6" w14:textId="77777777" w:rsidR="009C21F4" w:rsidRPr="004533CB" w:rsidRDefault="00B21670" w:rsidP="00C81B24">
      <w:pPr>
        <w:pStyle w:val="ListParagraph"/>
        <w:numPr>
          <w:ilvl w:val="0"/>
          <w:numId w:val="52"/>
        </w:numPr>
        <w:rPr>
          <w:rFonts w:cstheme="minorHAnsi"/>
        </w:rPr>
      </w:pPr>
      <w:r w:rsidRPr="008A2B1A">
        <w:rPr>
          <w:rFonts w:cstheme="minorHAnsi"/>
        </w:rPr>
        <w:tab/>
        <w:t xml:space="preserve">Unless otherwise indicated in the bidding documents, the purchaser shall not be liable for any expense incurred in the preparation and submission of a bid. Where applicable a non-refundable fee for documents may be charged. </w:t>
      </w:r>
      <w:r w:rsidRPr="004533CB">
        <w:rPr>
          <w:rFonts w:cstheme="minorHAnsi"/>
        </w:rPr>
        <w:t xml:space="preserve"> </w:t>
      </w:r>
    </w:p>
    <w:p w14:paraId="577ABA7B" w14:textId="77777777" w:rsidR="00B21670" w:rsidRPr="0056332A" w:rsidRDefault="00B21670" w:rsidP="00B21670">
      <w:pPr>
        <w:pStyle w:val="Heading2"/>
      </w:pPr>
      <w:bookmarkStart w:id="80" w:name="_Toc192605711"/>
      <w:r w:rsidRPr="0056332A">
        <w:t>Standards</w:t>
      </w:r>
      <w:bookmarkEnd w:id="80"/>
    </w:p>
    <w:p w14:paraId="1A50DA73" w14:textId="77777777" w:rsidR="00B21670" w:rsidRPr="008A2B1A" w:rsidRDefault="00B21670" w:rsidP="00C81B24">
      <w:pPr>
        <w:pStyle w:val="ListParagraph"/>
        <w:numPr>
          <w:ilvl w:val="0"/>
          <w:numId w:val="53"/>
        </w:numPr>
        <w:rPr>
          <w:rFonts w:cstheme="minorHAnsi"/>
        </w:rPr>
      </w:pPr>
      <w:r w:rsidRPr="008A2B1A">
        <w:rPr>
          <w:rFonts w:cstheme="minorHAnsi"/>
        </w:rPr>
        <w:t xml:space="preserve">The goods supplied shall conform to the standards mentioned in the bidding documents and specifications. </w:t>
      </w:r>
    </w:p>
    <w:p w14:paraId="2AD9387C" w14:textId="77777777" w:rsidR="00B21670" w:rsidRPr="0056332A" w:rsidRDefault="00B21670" w:rsidP="00B21670">
      <w:pPr>
        <w:pStyle w:val="Heading2"/>
      </w:pPr>
      <w:bookmarkStart w:id="81" w:name="_Toc192605712"/>
      <w:r w:rsidRPr="0056332A">
        <w:t>Use of contract documents</w:t>
      </w:r>
      <w:r w:rsidR="00C32641">
        <w:t>,</w:t>
      </w:r>
      <w:r w:rsidRPr="0056332A">
        <w:t xml:space="preserve"> information</w:t>
      </w:r>
      <w:r w:rsidR="00C32641">
        <w:t xml:space="preserve"> and</w:t>
      </w:r>
      <w:r w:rsidRPr="0056332A">
        <w:t xml:space="preserve"> inspection</w:t>
      </w:r>
      <w:bookmarkEnd w:id="81"/>
    </w:p>
    <w:p w14:paraId="6A58A431" w14:textId="77777777" w:rsidR="00B21670" w:rsidRPr="0056332A" w:rsidRDefault="00B21670" w:rsidP="00C81B24">
      <w:pPr>
        <w:pStyle w:val="ListParagraph"/>
        <w:numPr>
          <w:ilvl w:val="0"/>
          <w:numId w:val="54"/>
        </w:numPr>
        <w:rPr>
          <w:rFonts w:ascii="Arial" w:hAnsi="Arial" w:cs="Arial"/>
          <w:sz w:val="20"/>
        </w:rPr>
      </w:pPr>
      <w:r>
        <w:rPr>
          <w:rFonts w:ascii="Arial" w:hAnsi="Arial" w:cs="Arial"/>
          <w:sz w:val="20"/>
        </w:rPr>
        <w:tab/>
      </w:r>
      <w:r w:rsidRPr="0075293C">
        <w:rPr>
          <w:rFonts w:cstheme="minorHAnsi"/>
        </w:rPr>
        <w:t>The supplier shall not, without the purchaser’s prior written consent, disclose the contract, or any provision thereof, or any specification, plan, drawing, pattern, sample, or information furnished by or on behalf of the purchaser in connection therewith, to any person other than a person employed by the supplier in the performance of the contract.  Disclosure to any such employed person shall be made in confidence and shall extend only so far as may be necessary for purposes of such performance.</w:t>
      </w:r>
      <w:r w:rsidRPr="0056332A">
        <w:rPr>
          <w:rFonts w:ascii="Arial" w:hAnsi="Arial" w:cs="Arial"/>
          <w:sz w:val="20"/>
        </w:rPr>
        <w:t xml:space="preserve"> </w:t>
      </w:r>
    </w:p>
    <w:p w14:paraId="659FE003" w14:textId="77777777" w:rsidR="00B21670" w:rsidRPr="0075293C" w:rsidRDefault="00B21670" w:rsidP="00C81B24">
      <w:pPr>
        <w:pStyle w:val="ListParagraph"/>
        <w:numPr>
          <w:ilvl w:val="0"/>
          <w:numId w:val="54"/>
        </w:numPr>
        <w:rPr>
          <w:rFonts w:cstheme="minorHAnsi"/>
        </w:rPr>
      </w:pPr>
      <w:r w:rsidRPr="0075293C">
        <w:rPr>
          <w:rFonts w:cstheme="minorHAnsi"/>
        </w:rPr>
        <w:t xml:space="preserve">The supplier shall not, without the purchaser’s prior written consent, make use of any document or information mentioned in </w:t>
      </w:r>
      <w:r w:rsidR="00DC2B91">
        <w:rPr>
          <w:rFonts w:cstheme="minorHAnsi"/>
        </w:rPr>
        <w:t xml:space="preserve">GCC </w:t>
      </w:r>
      <w:r w:rsidR="005E4CC1">
        <w:rPr>
          <w:rFonts w:cstheme="minorHAnsi"/>
        </w:rPr>
        <w:t>clause</w:t>
      </w:r>
      <w:r w:rsidRPr="0075293C">
        <w:rPr>
          <w:rFonts w:cstheme="minorHAnsi"/>
        </w:rPr>
        <w:t xml:space="preserve"> </w:t>
      </w:r>
      <w:r w:rsidR="009C21F4">
        <w:rPr>
          <w:rFonts w:cstheme="minorHAnsi"/>
        </w:rPr>
        <w:t>5</w:t>
      </w:r>
      <w:r>
        <w:rPr>
          <w:rFonts w:cstheme="minorHAnsi"/>
        </w:rPr>
        <w:t>.5(a)</w:t>
      </w:r>
      <w:r w:rsidRPr="0075293C">
        <w:rPr>
          <w:rFonts w:cstheme="minorHAnsi"/>
        </w:rPr>
        <w:t xml:space="preserve"> except for purposes of performing the contract. </w:t>
      </w:r>
    </w:p>
    <w:p w14:paraId="4161C8BA" w14:textId="77777777" w:rsidR="00B21670" w:rsidRPr="0075293C" w:rsidRDefault="00B21670" w:rsidP="00C81B24">
      <w:pPr>
        <w:pStyle w:val="ListParagraph"/>
        <w:numPr>
          <w:ilvl w:val="0"/>
          <w:numId w:val="54"/>
        </w:numPr>
        <w:rPr>
          <w:rFonts w:cstheme="minorHAnsi"/>
        </w:rPr>
      </w:pPr>
      <w:r>
        <w:rPr>
          <w:rFonts w:cstheme="minorHAnsi"/>
        </w:rPr>
        <w:tab/>
      </w:r>
      <w:r w:rsidRPr="0075293C">
        <w:rPr>
          <w:rFonts w:cstheme="minorHAnsi"/>
        </w:rPr>
        <w:t xml:space="preserve">Any document, other than the contract itself mentioned in </w:t>
      </w:r>
      <w:r w:rsidR="00DC2B91">
        <w:rPr>
          <w:rFonts w:cstheme="minorHAnsi"/>
        </w:rPr>
        <w:t xml:space="preserve">GCC </w:t>
      </w:r>
      <w:r w:rsidR="005E4CC1">
        <w:rPr>
          <w:rFonts w:cstheme="minorHAnsi"/>
        </w:rPr>
        <w:t>clause</w:t>
      </w:r>
      <w:r w:rsidRPr="0075293C">
        <w:rPr>
          <w:rFonts w:cstheme="minorHAnsi"/>
        </w:rPr>
        <w:t xml:space="preserve"> </w:t>
      </w:r>
      <w:r w:rsidR="009C21F4">
        <w:rPr>
          <w:rFonts w:cstheme="minorHAnsi"/>
        </w:rPr>
        <w:t>5</w:t>
      </w:r>
      <w:r w:rsidRPr="0075293C">
        <w:rPr>
          <w:rFonts w:cstheme="minorHAnsi"/>
        </w:rPr>
        <w:t xml:space="preserve">.5(a) shall remain the property of the purchaser and shall be returned (all copies) to the purchaser on completion of the supplier’s performance under the contract if </w:t>
      </w:r>
      <w:proofErr w:type="gramStart"/>
      <w:r w:rsidRPr="0075293C">
        <w:rPr>
          <w:rFonts w:cstheme="minorHAnsi"/>
        </w:rPr>
        <w:t>so</w:t>
      </w:r>
      <w:proofErr w:type="gramEnd"/>
      <w:r w:rsidRPr="0075293C">
        <w:rPr>
          <w:rFonts w:cstheme="minorHAnsi"/>
        </w:rPr>
        <w:t xml:space="preserve"> required by the purchaser. </w:t>
      </w:r>
    </w:p>
    <w:p w14:paraId="5F5E6827" w14:textId="77777777" w:rsidR="00B21670" w:rsidRPr="0075293C" w:rsidRDefault="00B21670" w:rsidP="00C81B24">
      <w:pPr>
        <w:pStyle w:val="ListParagraph"/>
        <w:numPr>
          <w:ilvl w:val="0"/>
          <w:numId w:val="54"/>
        </w:numPr>
        <w:rPr>
          <w:rFonts w:cstheme="minorHAnsi"/>
        </w:rPr>
      </w:pPr>
      <w:r w:rsidRPr="0075293C">
        <w:rPr>
          <w:rFonts w:cstheme="minorHAnsi"/>
        </w:rPr>
        <w:tab/>
        <w:t xml:space="preserve">The supplier shall permit the purchaser to inspect the supplier’s records relating to the performance of the supplier and to have them audited by auditors appointed by the purchaser, if </w:t>
      </w:r>
      <w:proofErr w:type="gramStart"/>
      <w:r w:rsidRPr="0075293C">
        <w:rPr>
          <w:rFonts w:cstheme="minorHAnsi"/>
        </w:rPr>
        <w:t>so</w:t>
      </w:r>
      <w:proofErr w:type="gramEnd"/>
      <w:r w:rsidRPr="0075293C">
        <w:rPr>
          <w:rFonts w:cstheme="minorHAnsi"/>
        </w:rPr>
        <w:t xml:space="preserve"> required by the purchaser. </w:t>
      </w:r>
    </w:p>
    <w:p w14:paraId="43CE7F2D" w14:textId="77777777" w:rsidR="00B21670" w:rsidRPr="0056332A" w:rsidRDefault="00B21670" w:rsidP="00B21670">
      <w:pPr>
        <w:pStyle w:val="Heading2"/>
      </w:pPr>
      <w:bookmarkStart w:id="82" w:name="_Toc192605713"/>
      <w:r w:rsidRPr="0056332A">
        <w:lastRenderedPageBreak/>
        <w:t>Patent rights</w:t>
      </w:r>
      <w:bookmarkEnd w:id="82"/>
    </w:p>
    <w:p w14:paraId="63F1C779" w14:textId="77777777" w:rsidR="00B21670" w:rsidRPr="0075293C" w:rsidRDefault="00B21670" w:rsidP="00C81B24">
      <w:pPr>
        <w:pStyle w:val="ListParagraph"/>
        <w:numPr>
          <w:ilvl w:val="0"/>
          <w:numId w:val="55"/>
        </w:numPr>
        <w:rPr>
          <w:rFonts w:cstheme="minorHAnsi"/>
        </w:rPr>
      </w:pPr>
      <w:r w:rsidRPr="0075293C">
        <w:rPr>
          <w:rFonts w:cstheme="minorHAnsi"/>
        </w:rPr>
        <w:t>The supplier shall indemnify the purchaser against all third-party claims of infringement of patent, trademark, or industrial design rights arising from use of the goods or any part thereof by the purchaser.</w:t>
      </w:r>
    </w:p>
    <w:p w14:paraId="4D7E5CE6" w14:textId="77777777" w:rsidR="00B21670" w:rsidRPr="0056332A" w:rsidRDefault="00B21670" w:rsidP="00B21670">
      <w:pPr>
        <w:pStyle w:val="Heading2"/>
      </w:pPr>
      <w:bookmarkStart w:id="83" w:name="_Toc192605714"/>
      <w:r w:rsidRPr="0056332A">
        <w:t>Performance security</w:t>
      </w:r>
      <w:bookmarkEnd w:id="83"/>
    </w:p>
    <w:p w14:paraId="03BECBA2" w14:textId="77777777" w:rsidR="00B21670" w:rsidRPr="0075293C" w:rsidRDefault="00B21670" w:rsidP="00C81B24">
      <w:pPr>
        <w:pStyle w:val="ListParagraph"/>
        <w:numPr>
          <w:ilvl w:val="0"/>
          <w:numId w:val="56"/>
        </w:numPr>
        <w:rPr>
          <w:rFonts w:cstheme="minorHAnsi"/>
        </w:rPr>
      </w:pPr>
      <w:r w:rsidRPr="0075293C">
        <w:rPr>
          <w:rFonts w:cstheme="minorHAnsi"/>
        </w:rPr>
        <w:tab/>
        <w:t xml:space="preserve">Within thirty (30) days of receipt of the notification of contract award, the successful bidder shall furnish to the purchaser the performance security of the amount specified in </w:t>
      </w:r>
      <w:r w:rsidR="009C21F4">
        <w:rPr>
          <w:rFonts w:cstheme="minorHAnsi"/>
        </w:rPr>
        <w:t>the contract</w:t>
      </w:r>
      <w:r w:rsidRPr="0075293C">
        <w:rPr>
          <w:rFonts w:cstheme="minorHAnsi"/>
        </w:rPr>
        <w:t xml:space="preserve">. </w:t>
      </w:r>
    </w:p>
    <w:p w14:paraId="4996C4CB" w14:textId="77777777" w:rsidR="00B21670" w:rsidRPr="0075293C" w:rsidRDefault="00B21670" w:rsidP="00C81B24">
      <w:pPr>
        <w:pStyle w:val="ListParagraph"/>
        <w:numPr>
          <w:ilvl w:val="0"/>
          <w:numId w:val="56"/>
        </w:numPr>
        <w:rPr>
          <w:rFonts w:cstheme="minorHAnsi"/>
        </w:rPr>
      </w:pPr>
      <w:r w:rsidRPr="0075293C">
        <w:rPr>
          <w:rFonts w:cstheme="minorHAnsi"/>
        </w:rPr>
        <w:t xml:space="preserve">The proceeds of the performance security shall be payable to the purchaser as compensation for any loss resulting from the supplier’s failure to complete his obligations under the contract. </w:t>
      </w:r>
    </w:p>
    <w:p w14:paraId="38086967" w14:textId="77777777" w:rsidR="00B21670" w:rsidRPr="0075293C" w:rsidRDefault="00B21670" w:rsidP="00C81B24">
      <w:pPr>
        <w:pStyle w:val="ListParagraph"/>
        <w:numPr>
          <w:ilvl w:val="0"/>
          <w:numId w:val="56"/>
        </w:numPr>
        <w:rPr>
          <w:rFonts w:cstheme="minorHAnsi"/>
        </w:rPr>
      </w:pPr>
      <w:r w:rsidRPr="0075293C">
        <w:rPr>
          <w:rFonts w:cstheme="minorHAnsi"/>
        </w:rPr>
        <w:t xml:space="preserve">The performance security shall be denominated in the currency of the contract, or in a freely convertible currency acceptable to the purchaser and shall be in one of the following forms: </w:t>
      </w:r>
    </w:p>
    <w:p w14:paraId="35C05D19" w14:textId="77777777" w:rsidR="00B21670" w:rsidRDefault="00B21670" w:rsidP="00C81B24">
      <w:pPr>
        <w:pStyle w:val="ListParagraph"/>
        <w:numPr>
          <w:ilvl w:val="1"/>
          <w:numId w:val="57"/>
        </w:numPr>
        <w:rPr>
          <w:rFonts w:ascii="Arial" w:hAnsi="Arial" w:cs="Arial"/>
          <w:sz w:val="20"/>
        </w:rPr>
      </w:pPr>
      <w:r>
        <w:rPr>
          <w:rFonts w:ascii="Arial" w:hAnsi="Arial" w:cs="Arial"/>
          <w:sz w:val="20"/>
        </w:rPr>
        <w:tab/>
      </w:r>
      <w:r w:rsidRPr="0075293C">
        <w:rPr>
          <w:rStyle w:val="Hyperlink"/>
          <w:rFonts w:cstheme="minorHAnsi"/>
          <w:color w:val="auto"/>
          <w:u w:val="none"/>
        </w:rPr>
        <w:t>a bank guarantee or an irrevocable letter of credit issued by a reputable bank located in the purchaser’s country or abroad, acceptable to the purchaser, in the form provided in the bidding documents or another form acceptable to the purchaser; or</w:t>
      </w:r>
    </w:p>
    <w:p w14:paraId="2FC06944" w14:textId="77777777" w:rsidR="00B21670" w:rsidRPr="0075293C" w:rsidRDefault="00B21670" w:rsidP="00C81B24">
      <w:pPr>
        <w:pStyle w:val="ListParagraph"/>
        <w:numPr>
          <w:ilvl w:val="1"/>
          <w:numId w:val="57"/>
        </w:numPr>
        <w:rPr>
          <w:rFonts w:cstheme="minorHAnsi"/>
        </w:rPr>
      </w:pPr>
      <w:r w:rsidRPr="0075293C">
        <w:rPr>
          <w:rFonts w:cstheme="minorHAnsi"/>
        </w:rPr>
        <w:t>a cashier’s or certified cheque</w:t>
      </w:r>
      <w:r w:rsidRPr="0075293C">
        <w:rPr>
          <w:rFonts w:ascii="Arial" w:hAnsi="Arial" w:cs="Arial"/>
          <w:sz w:val="20"/>
        </w:rPr>
        <w:t xml:space="preserve"> </w:t>
      </w:r>
    </w:p>
    <w:p w14:paraId="03931FBC" w14:textId="77777777" w:rsidR="00B21670" w:rsidRPr="0075293C" w:rsidRDefault="00B21670" w:rsidP="00C81B24">
      <w:pPr>
        <w:pStyle w:val="ListParagraph"/>
        <w:numPr>
          <w:ilvl w:val="0"/>
          <w:numId w:val="56"/>
        </w:numPr>
        <w:rPr>
          <w:rFonts w:cstheme="minorHAnsi"/>
        </w:rPr>
      </w:pPr>
      <w:r>
        <w:rPr>
          <w:rFonts w:cstheme="minorHAnsi"/>
        </w:rPr>
        <w:tab/>
      </w:r>
      <w:r w:rsidRPr="0075293C">
        <w:rPr>
          <w:rFonts w:cstheme="minorHAnsi"/>
        </w:rPr>
        <w:t xml:space="preserve">The performance security will be discharged by the purchaser and returned to the supplier not later than thirty (30) days following the date of completion of the supplier’s performance obligations under the contract, including any warranty obligations, unless otherwise specified in </w:t>
      </w:r>
      <w:r w:rsidR="009C21F4">
        <w:rPr>
          <w:rFonts w:cstheme="minorHAnsi"/>
        </w:rPr>
        <w:t>the contract.</w:t>
      </w:r>
    </w:p>
    <w:p w14:paraId="3E353475" w14:textId="77777777" w:rsidR="00B21670" w:rsidRDefault="00B21670" w:rsidP="00B21670">
      <w:pPr>
        <w:pStyle w:val="Heading2"/>
      </w:pPr>
      <w:bookmarkStart w:id="84" w:name="_Toc192605715"/>
      <w:r w:rsidRPr="0056332A">
        <w:t>Inspections, tests and analyses</w:t>
      </w:r>
      <w:bookmarkEnd w:id="84"/>
    </w:p>
    <w:p w14:paraId="1A2A3915" w14:textId="77777777" w:rsidR="00B21670" w:rsidRPr="000A01AD" w:rsidRDefault="00B21670" w:rsidP="00C81B24">
      <w:pPr>
        <w:pStyle w:val="ListParagraph"/>
        <w:numPr>
          <w:ilvl w:val="0"/>
          <w:numId w:val="58"/>
        </w:numPr>
        <w:rPr>
          <w:rFonts w:cstheme="minorHAnsi"/>
        </w:rPr>
      </w:pPr>
      <w:r w:rsidRPr="000A01AD">
        <w:rPr>
          <w:rFonts w:cstheme="minorHAnsi"/>
        </w:rPr>
        <w:tab/>
      </w:r>
      <w:r w:rsidRPr="0075293C">
        <w:rPr>
          <w:rFonts w:cstheme="minorHAnsi"/>
        </w:rPr>
        <w:t xml:space="preserve">All pre-bidding testing will be for the account of the bidder. </w:t>
      </w:r>
    </w:p>
    <w:p w14:paraId="60DCA688" w14:textId="77777777" w:rsidR="00B21670" w:rsidRPr="0075293C" w:rsidRDefault="00B21670" w:rsidP="00C81B24">
      <w:pPr>
        <w:pStyle w:val="ListParagraph"/>
        <w:numPr>
          <w:ilvl w:val="0"/>
          <w:numId w:val="58"/>
        </w:numPr>
        <w:rPr>
          <w:rFonts w:cstheme="minorHAnsi"/>
        </w:rPr>
      </w:pPr>
      <w:r>
        <w:rPr>
          <w:rFonts w:cstheme="minorHAnsi"/>
        </w:rPr>
        <w:tab/>
      </w:r>
      <w:r w:rsidRPr="0075293C">
        <w:rPr>
          <w:rFonts w:cstheme="minorHAnsi"/>
        </w:rPr>
        <w:t xml:space="preserve">If it is a bid condition that supplies to be produced or services to be rendered should at any stage during production or execution or on completion be subject to inspection, the premises of the bidder or contractor shall be open, at all reasonable hours, for inspection by a representative of the Department or an organisation acting on behalf of the Department. </w:t>
      </w:r>
    </w:p>
    <w:p w14:paraId="0BED8953" w14:textId="77777777" w:rsidR="00B21670" w:rsidRPr="0075293C" w:rsidRDefault="00B21670" w:rsidP="00C81B24">
      <w:pPr>
        <w:pStyle w:val="ListParagraph"/>
        <w:numPr>
          <w:ilvl w:val="0"/>
          <w:numId w:val="58"/>
        </w:numPr>
        <w:rPr>
          <w:rFonts w:cstheme="minorHAnsi"/>
        </w:rPr>
      </w:pPr>
      <w:r w:rsidRPr="0075293C">
        <w:rPr>
          <w:rFonts w:cstheme="minorHAnsi"/>
        </w:rPr>
        <w:t xml:space="preserve">If there are no inspection requirements indicated in the bidding documents and no mention is made in the contract, but during the contract period it is decided that inspections shall be carried out, the purchaser shall itself make the necessary arrangements, including payment arrangements with the testing authority concerned. </w:t>
      </w:r>
    </w:p>
    <w:p w14:paraId="32B9E76E" w14:textId="77777777" w:rsidR="00B21670" w:rsidRPr="0075293C" w:rsidRDefault="00B21670" w:rsidP="00C81B24">
      <w:pPr>
        <w:pStyle w:val="ListParagraph"/>
        <w:numPr>
          <w:ilvl w:val="0"/>
          <w:numId w:val="58"/>
        </w:numPr>
        <w:rPr>
          <w:rFonts w:cstheme="minorHAnsi"/>
        </w:rPr>
      </w:pPr>
      <w:r w:rsidRPr="0075293C">
        <w:rPr>
          <w:rFonts w:cstheme="minorHAnsi"/>
        </w:rPr>
        <w:t xml:space="preserve">If the inspections, tests and analyses referred to in </w:t>
      </w:r>
      <w:r w:rsidR="003238E8">
        <w:rPr>
          <w:rFonts w:cstheme="minorHAnsi"/>
        </w:rPr>
        <w:t xml:space="preserve">GCC </w:t>
      </w:r>
      <w:r w:rsidRPr="0075293C">
        <w:rPr>
          <w:rFonts w:cstheme="minorHAnsi"/>
        </w:rPr>
        <w:t xml:space="preserve">clauses </w:t>
      </w:r>
      <w:r w:rsidR="009C21F4">
        <w:rPr>
          <w:rFonts w:cstheme="minorHAnsi"/>
        </w:rPr>
        <w:t>5</w:t>
      </w:r>
      <w:r w:rsidRPr="0075293C">
        <w:rPr>
          <w:rFonts w:cstheme="minorHAnsi"/>
        </w:rPr>
        <w:t>.</w:t>
      </w:r>
      <w:r>
        <w:rPr>
          <w:rFonts w:cstheme="minorHAnsi"/>
        </w:rPr>
        <w:t>8(b)</w:t>
      </w:r>
      <w:r w:rsidRPr="0075293C">
        <w:rPr>
          <w:rFonts w:cstheme="minorHAnsi"/>
        </w:rPr>
        <w:t xml:space="preserve"> and </w:t>
      </w:r>
      <w:r w:rsidR="009C21F4">
        <w:rPr>
          <w:rFonts w:cstheme="minorHAnsi"/>
        </w:rPr>
        <w:t>5</w:t>
      </w:r>
      <w:r w:rsidRPr="0075293C">
        <w:rPr>
          <w:rFonts w:cstheme="minorHAnsi"/>
        </w:rPr>
        <w:t>.</w:t>
      </w:r>
      <w:r>
        <w:rPr>
          <w:rFonts w:cstheme="minorHAnsi"/>
        </w:rPr>
        <w:t>8(c)</w:t>
      </w:r>
      <w:r w:rsidRPr="0075293C">
        <w:rPr>
          <w:rFonts w:cstheme="minorHAnsi"/>
        </w:rPr>
        <w:t xml:space="preserve"> show the supplies to be in accordance with the contract requirements, the cost of the inspections, tests and analyses shall be defrayed by the purchaser. </w:t>
      </w:r>
    </w:p>
    <w:p w14:paraId="20F03C3B" w14:textId="77777777" w:rsidR="00B21670" w:rsidRPr="0075293C" w:rsidRDefault="00B21670" w:rsidP="00C81B24">
      <w:pPr>
        <w:pStyle w:val="ListParagraph"/>
        <w:numPr>
          <w:ilvl w:val="0"/>
          <w:numId w:val="58"/>
        </w:numPr>
        <w:rPr>
          <w:rFonts w:cstheme="minorHAnsi"/>
        </w:rPr>
      </w:pPr>
      <w:r>
        <w:rPr>
          <w:rFonts w:cstheme="minorHAnsi"/>
        </w:rPr>
        <w:tab/>
      </w:r>
      <w:r w:rsidRPr="0075293C">
        <w:rPr>
          <w:rFonts w:cstheme="minorHAnsi"/>
        </w:rPr>
        <w:t xml:space="preserve">Where the supplies or services referred to in </w:t>
      </w:r>
      <w:r w:rsidR="003238E8">
        <w:rPr>
          <w:rFonts w:cstheme="minorHAnsi"/>
        </w:rPr>
        <w:t xml:space="preserve">GCC </w:t>
      </w:r>
      <w:r w:rsidRPr="0075293C">
        <w:rPr>
          <w:rFonts w:cstheme="minorHAnsi"/>
        </w:rPr>
        <w:t xml:space="preserve">clauses </w:t>
      </w:r>
      <w:r w:rsidR="009C21F4">
        <w:rPr>
          <w:rFonts w:cstheme="minorHAnsi"/>
        </w:rPr>
        <w:t>5</w:t>
      </w:r>
      <w:r w:rsidRPr="0075293C">
        <w:rPr>
          <w:rFonts w:cstheme="minorHAnsi"/>
        </w:rPr>
        <w:t>.</w:t>
      </w:r>
      <w:r>
        <w:rPr>
          <w:rFonts w:cstheme="minorHAnsi"/>
        </w:rPr>
        <w:t>8(b)</w:t>
      </w:r>
      <w:r w:rsidRPr="0075293C">
        <w:rPr>
          <w:rFonts w:cstheme="minorHAnsi"/>
        </w:rPr>
        <w:t xml:space="preserve"> and </w:t>
      </w:r>
      <w:r w:rsidR="009C21F4">
        <w:rPr>
          <w:rFonts w:cstheme="minorHAnsi"/>
        </w:rPr>
        <w:t>5</w:t>
      </w:r>
      <w:r w:rsidRPr="0075293C">
        <w:rPr>
          <w:rFonts w:cstheme="minorHAnsi"/>
        </w:rPr>
        <w:t>.</w:t>
      </w:r>
      <w:r>
        <w:rPr>
          <w:rFonts w:cstheme="minorHAnsi"/>
        </w:rPr>
        <w:t>8(c)</w:t>
      </w:r>
      <w:r w:rsidRPr="0075293C">
        <w:rPr>
          <w:rFonts w:cstheme="minorHAnsi"/>
        </w:rPr>
        <w:t xml:space="preserve"> do not comply with the contract requirements, irrespective of whether such supplies or services are accepted or not, the cost in connection with these inspections, tests or analyses shall be defrayed by the supplier. </w:t>
      </w:r>
    </w:p>
    <w:p w14:paraId="3B437209" w14:textId="77777777" w:rsidR="00B21670" w:rsidRPr="0075293C" w:rsidRDefault="00B21670" w:rsidP="00C81B24">
      <w:pPr>
        <w:pStyle w:val="ListParagraph"/>
        <w:numPr>
          <w:ilvl w:val="0"/>
          <w:numId w:val="58"/>
        </w:numPr>
        <w:rPr>
          <w:rFonts w:cstheme="minorHAnsi"/>
        </w:rPr>
      </w:pPr>
      <w:r w:rsidRPr="0075293C">
        <w:rPr>
          <w:rFonts w:cstheme="minorHAnsi"/>
        </w:rPr>
        <w:t xml:space="preserve">Supplies and services which are referred to in </w:t>
      </w:r>
      <w:r w:rsidR="003238E8">
        <w:rPr>
          <w:rFonts w:cstheme="minorHAnsi"/>
        </w:rPr>
        <w:t xml:space="preserve">GCC </w:t>
      </w:r>
      <w:r w:rsidRPr="0075293C">
        <w:rPr>
          <w:rFonts w:cstheme="minorHAnsi"/>
        </w:rPr>
        <w:t xml:space="preserve">clauses </w:t>
      </w:r>
      <w:r w:rsidR="009C21F4">
        <w:rPr>
          <w:rFonts w:cstheme="minorHAnsi"/>
        </w:rPr>
        <w:t>5</w:t>
      </w:r>
      <w:r w:rsidRPr="0075293C">
        <w:rPr>
          <w:rFonts w:cstheme="minorHAnsi"/>
        </w:rPr>
        <w:t>.</w:t>
      </w:r>
      <w:r>
        <w:rPr>
          <w:rFonts w:cstheme="minorHAnsi"/>
        </w:rPr>
        <w:t>8(b)</w:t>
      </w:r>
      <w:r w:rsidRPr="0075293C">
        <w:rPr>
          <w:rFonts w:cstheme="minorHAnsi"/>
        </w:rPr>
        <w:t xml:space="preserve"> and </w:t>
      </w:r>
      <w:r w:rsidR="009C21F4">
        <w:rPr>
          <w:rFonts w:cstheme="minorHAnsi"/>
        </w:rPr>
        <w:t>5</w:t>
      </w:r>
      <w:r w:rsidRPr="0075293C">
        <w:rPr>
          <w:rFonts w:cstheme="minorHAnsi"/>
        </w:rPr>
        <w:t>.</w:t>
      </w:r>
      <w:r>
        <w:rPr>
          <w:rFonts w:cstheme="minorHAnsi"/>
        </w:rPr>
        <w:t>8(c)</w:t>
      </w:r>
      <w:r w:rsidRPr="0075293C">
        <w:rPr>
          <w:rFonts w:cstheme="minorHAnsi"/>
        </w:rPr>
        <w:t xml:space="preserve"> and which do not comply with the contract requirements may be rejected.  </w:t>
      </w:r>
    </w:p>
    <w:p w14:paraId="257A8B81" w14:textId="77777777" w:rsidR="00B21670" w:rsidRPr="000A01AD" w:rsidRDefault="00B21670" w:rsidP="00C81B24">
      <w:pPr>
        <w:pStyle w:val="ListParagraph"/>
        <w:numPr>
          <w:ilvl w:val="0"/>
          <w:numId w:val="58"/>
        </w:numPr>
        <w:rPr>
          <w:rFonts w:cstheme="minorHAnsi"/>
        </w:rPr>
      </w:pPr>
      <w:r w:rsidRPr="0075293C">
        <w:rPr>
          <w:rFonts w:cstheme="minorHAnsi"/>
        </w:rPr>
        <w:t>Any contract supplies may on or after delivery be inspected, tested or analy</w:t>
      </w:r>
      <w:r>
        <w:rPr>
          <w:rFonts w:cstheme="minorHAnsi"/>
        </w:rPr>
        <w:t>s</w:t>
      </w:r>
      <w:r w:rsidRPr="0075293C">
        <w:rPr>
          <w:rFonts w:cstheme="minorHAnsi"/>
        </w:rPr>
        <w:t>ed and may be rejected if found not to comply with the requirements of the contract. Such rejected supplies shall be held at</w:t>
      </w:r>
      <w:r w:rsidRPr="000A01AD">
        <w:rPr>
          <w:rFonts w:cstheme="minorHAnsi"/>
        </w:rPr>
        <w:t xml:space="preserve"> the cost and risk of the supplier who shall, when called upon, remove them immediately at his own cost and forthwith substitute them with supplies which do comply with the requirements of the contract. Failing such </w:t>
      </w:r>
      <w:r w:rsidR="00DE2482" w:rsidRPr="000A01AD">
        <w:rPr>
          <w:rFonts w:cstheme="minorHAnsi"/>
        </w:rPr>
        <w:t>removal,</w:t>
      </w:r>
      <w:r w:rsidRPr="000A01AD">
        <w:rPr>
          <w:rFonts w:cstheme="minorHAnsi"/>
        </w:rPr>
        <w:t xml:space="preserve"> the rejected supplies shall be returned at the suppliers cost and risk. Should the supplier fail to provide the substitute supplies forthwith, the purchaser may, without giving the supplier further opportunity to substitute the rejected supplies, purchase such supplies as may be necessary at the expense of the supplier. </w:t>
      </w:r>
    </w:p>
    <w:p w14:paraId="69468B3C" w14:textId="77777777" w:rsidR="00B21670" w:rsidRPr="000A01AD" w:rsidRDefault="00B21670" w:rsidP="00C81B24">
      <w:pPr>
        <w:pStyle w:val="ListParagraph"/>
        <w:numPr>
          <w:ilvl w:val="0"/>
          <w:numId w:val="58"/>
        </w:numPr>
        <w:rPr>
          <w:rFonts w:cstheme="minorHAnsi"/>
        </w:rPr>
      </w:pPr>
      <w:r w:rsidRPr="000A01AD">
        <w:rPr>
          <w:rFonts w:cstheme="minorHAnsi"/>
        </w:rPr>
        <w:lastRenderedPageBreak/>
        <w:t xml:space="preserve">The provisions of </w:t>
      </w:r>
      <w:r w:rsidR="003238E8">
        <w:rPr>
          <w:rFonts w:cstheme="minorHAnsi"/>
        </w:rPr>
        <w:t xml:space="preserve">GCC </w:t>
      </w:r>
      <w:r w:rsidRPr="000A01AD">
        <w:rPr>
          <w:rFonts w:cstheme="minorHAnsi"/>
        </w:rPr>
        <w:t xml:space="preserve">clauses </w:t>
      </w:r>
      <w:r w:rsidR="005E4CC1">
        <w:rPr>
          <w:rFonts w:cstheme="minorHAnsi"/>
        </w:rPr>
        <w:t>5</w:t>
      </w:r>
      <w:r w:rsidRPr="000A01AD">
        <w:rPr>
          <w:rFonts w:cstheme="minorHAnsi"/>
        </w:rPr>
        <w:t>.</w:t>
      </w:r>
      <w:r>
        <w:rPr>
          <w:rFonts w:cstheme="minorHAnsi"/>
        </w:rPr>
        <w:t>8(d)</w:t>
      </w:r>
      <w:r w:rsidRPr="000A01AD">
        <w:rPr>
          <w:rFonts w:cstheme="minorHAnsi"/>
        </w:rPr>
        <w:t xml:space="preserve"> to </w:t>
      </w:r>
      <w:r w:rsidR="005E4CC1">
        <w:rPr>
          <w:rFonts w:cstheme="minorHAnsi"/>
        </w:rPr>
        <w:t>5</w:t>
      </w:r>
      <w:r w:rsidRPr="000A01AD">
        <w:rPr>
          <w:rFonts w:cstheme="minorHAnsi"/>
        </w:rPr>
        <w:t>.</w:t>
      </w:r>
      <w:r>
        <w:rPr>
          <w:rFonts w:cstheme="minorHAnsi"/>
        </w:rPr>
        <w:t>8(</w:t>
      </w:r>
      <w:r w:rsidR="005E4CC1">
        <w:rPr>
          <w:rFonts w:cstheme="minorHAnsi"/>
        </w:rPr>
        <w:t>g</w:t>
      </w:r>
      <w:r>
        <w:rPr>
          <w:rFonts w:cstheme="minorHAnsi"/>
        </w:rPr>
        <w:t>)</w:t>
      </w:r>
      <w:r w:rsidRPr="000A01AD">
        <w:rPr>
          <w:rFonts w:cstheme="minorHAnsi"/>
        </w:rPr>
        <w:t xml:space="preserve"> shall not prejudice the right of the purchaser to cancel the contract on account of a breach of the conditions thereof, or to act in terms of </w:t>
      </w:r>
      <w:r w:rsidR="005E4CC1">
        <w:rPr>
          <w:rFonts w:cstheme="minorHAnsi"/>
        </w:rPr>
        <w:t>c</w:t>
      </w:r>
      <w:r w:rsidRPr="00BA33F1">
        <w:rPr>
          <w:rFonts w:cstheme="minorHAnsi"/>
        </w:rPr>
        <w:t xml:space="preserve">lause </w:t>
      </w:r>
      <w:r w:rsidR="005E4CC1">
        <w:rPr>
          <w:rFonts w:cstheme="minorHAnsi"/>
        </w:rPr>
        <w:t>5</w:t>
      </w:r>
      <w:r w:rsidRPr="00BA33F1">
        <w:rPr>
          <w:rFonts w:cstheme="minorHAnsi"/>
        </w:rPr>
        <w:t xml:space="preserve">.23 </w:t>
      </w:r>
      <w:r w:rsidRPr="000A01AD">
        <w:rPr>
          <w:rFonts w:cstheme="minorHAnsi"/>
        </w:rPr>
        <w:t xml:space="preserve">of </w:t>
      </w:r>
      <w:r w:rsidR="005E4CC1">
        <w:rPr>
          <w:rFonts w:cstheme="minorHAnsi"/>
        </w:rPr>
        <w:t xml:space="preserve">the </w:t>
      </w:r>
      <w:r w:rsidRPr="000A01AD">
        <w:rPr>
          <w:rFonts w:cstheme="minorHAnsi"/>
        </w:rPr>
        <w:t xml:space="preserve">GCC.  </w:t>
      </w:r>
    </w:p>
    <w:p w14:paraId="52585F8D" w14:textId="77777777" w:rsidR="00B21670" w:rsidRPr="0056332A" w:rsidRDefault="00B21670" w:rsidP="00B21670">
      <w:pPr>
        <w:pStyle w:val="Heading2"/>
      </w:pPr>
      <w:bookmarkStart w:id="85" w:name="_Toc192605716"/>
      <w:r w:rsidRPr="0056332A">
        <w:t>Packing</w:t>
      </w:r>
      <w:bookmarkEnd w:id="85"/>
    </w:p>
    <w:p w14:paraId="23568D80" w14:textId="77777777" w:rsidR="00B21670" w:rsidRPr="000A01AD" w:rsidRDefault="00B21670" w:rsidP="00C81B24">
      <w:pPr>
        <w:pStyle w:val="ListParagraph"/>
        <w:numPr>
          <w:ilvl w:val="0"/>
          <w:numId w:val="59"/>
        </w:numPr>
        <w:rPr>
          <w:rFonts w:cstheme="minorHAnsi"/>
        </w:rPr>
      </w:pPr>
      <w:r>
        <w:rPr>
          <w:rFonts w:cstheme="minorHAnsi"/>
        </w:rPr>
        <w:tab/>
      </w:r>
      <w:r w:rsidRPr="000A01AD">
        <w:rPr>
          <w:rFonts w:cstheme="minorHAnsi"/>
        </w:rPr>
        <w:t xml:space="preserve">The supplier shall provide such packing of the goods as is required to prevent their damage or deterioration during transit to their </w:t>
      </w:r>
      <w:proofErr w:type="gramStart"/>
      <w:r w:rsidRPr="000A01AD">
        <w:rPr>
          <w:rFonts w:cstheme="minorHAnsi"/>
        </w:rPr>
        <w:t>final destination</w:t>
      </w:r>
      <w:proofErr w:type="gramEnd"/>
      <w:r w:rsidRPr="000A01AD">
        <w:rPr>
          <w:rFonts w:cstheme="minorHAnsi"/>
        </w:rPr>
        <w:t xml:space="preserve">, as indicated in the contract.  The packing shall be sufficient to withstand, without limitation, rough handling during transit and exposure to extreme temperatures, salt and precipitation during transit, and open storage.  Packing, case size and weights shall take into consideration, where appropriate, the remoteness of the goods’ </w:t>
      </w:r>
      <w:proofErr w:type="gramStart"/>
      <w:r w:rsidRPr="000A01AD">
        <w:rPr>
          <w:rFonts w:cstheme="minorHAnsi"/>
        </w:rPr>
        <w:t>final destination</w:t>
      </w:r>
      <w:proofErr w:type="gramEnd"/>
      <w:r w:rsidRPr="000A01AD">
        <w:rPr>
          <w:rFonts w:cstheme="minorHAnsi"/>
        </w:rPr>
        <w:t xml:space="preserve"> and the absence of heavy handling facilities at all points in transit. </w:t>
      </w:r>
    </w:p>
    <w:p w14:paraId="4A7F22D8" w14:textId="77777777" w:rsidR="00B21670" w:rsidRPr="000A01AD" w:rsidRDefault="00B21670" w:rsidP="00C81B24">
      <w:pPr>
        <w:pStyle w:val="ListParagraph"/>
        <w:numPr>
          <w:ilvl w:val="0"/>
          <w:numId w:val="59"/>
        </w:numPr>
        <w:rPr>
          <w:rFonts w:cstheme="minorHAnsi"/>
        </w:rPr>
      </w:pPr>
      <w:r w:rsidRPr="000A01AD">
        <w:rPr>
          <w:rFonts w:cstheme="minorHAnsi"/>
        </w:rPr>
        <w:t xml:space="preserve">The packing, marking, and documentation within and outside the packages shall comply strictly with such special requirements as shall be expressly provided for in the contract, including additional requirements, if any, specified in </w:t>
      </w:r>
      <w:r w:rsidR="005E4CC1">
        <w:rPr>
          <w:rFonts w:cstheme="minorHAnsi"/>
        </w:rPr>
        <w:t>the contract</w:t>
      </w:r>
      <w:r w:rsidRPr="000A01AD">
        <w:rPr>
          <w:rFonts w:cstheme="minorHAnsi"/>
        </w:rPr>
        <w:t xml:space="preserve">, and in any subsequent instructions ordered by the purchaser. </w:t>
      </w:r>
    </w:p>
    <w:p w14:paraId="0A688CEB" w14:textId="77777777" w:rsidR="00B21670" w:rsidRPr="0056332A" w:rsidRDefault="00B21670" w:rsidP="00B21670">
      <w:pPr>
        <w:pStyle w:val="Heading2"/>
      </w:pPr>
      <w:bookmarkStart w:id="86" w:name="_Toc192605717"/>
      <w:r w:rsidRPr="0056332A">
        <w:t>Delivery and documents</w:t>
      </w:r>
      <w:bookmarkEnd w:id="86"/>
      <w:r w:rsidRPr="0056332A">
        <w:t xml:space="preserve"> </w:t>
      </w:r>
    </w:p>
    <w:p w14:paraId="67F2BBAE" w14:textId="77777777" w:rsidR="00B21670" w:rsidRPr="000A01AD" w:rsidRDefault="00B21670" w:rsidP="00C81B24">
      <w:pPr>
        <w:pStyle w:val="ListParagraph"/>
        <w:numPr>
          <w:ilvl w:val="0"/>
          <w:numId w:val="60"/>
        </w:numPr>
        <w:rPr>
          <w:rFonts w:cstheme="minorHAnsi"/>
        </w:rPr>
      </w:pPr>
      <w:r w:rsidRPr="000A01AD">
        <w:rPr>
          <w:rFonts w:cstheme="minorHAnsi"/>
        </w:rPr>
        <w:t xml:space="preserve">Delivery of the goods shall be made by the supplier in accordance with the terms specified in the contract.  The details of shipping and/or other documents to be furnished by the supplier are specified in </w:t>
      </w:r>
      <w:r w:rsidR="005E4CC1">
        <w:rPr>
          <w:rFonts w:cstheme="minorHAnsi"/>
        </w:rPr>
        <w:t>the contract</w:t>
      </w:r>
      <w:r w:rsidRPr="000A01AD">
        <w:rPr>
          <w:rFonts w:cstheme="minorHAnsi"/>
        </w:rPr>
        <w:t xml:space="preserve">. </w:t>
      </w:r>
    </w:p>
    <w:p w14:paraId="6616F7C5" w14:textId="77777777" w:rsidR="00B21670" w:rsidRPr="000A01AD" w:rsidRDefault="00B21670" w:rsidP="00C81B24">
      <w:pPr>
        <w:pStyle w:val="ListParagraph"/>
        <w:numPr>
          <w:ilvl w:val="0"/>
          <w:numId w:val="60"/>
        </w:numPr>
        <w:rPr>
          <w:rFonts w:cstheme="minorHAnsi"/>
        </w:rPr>
      </w:pPr>
      <w:r w:rsidRPr="000A01AD">
        <w:rPr>
          <w:rFonts w:cstheme="minorHAnsi"/>
        </w:rPr>
        <w:t xml:space="preserve">Documents to be submitted by the supplier are specified in </w:t>
      </w:r>
      <w:r w:rsidR="005E4CC1">
        <w:rPr>
          <w:rFonts w:cstheme="minorHAnsi"/>
        </w:rPr>
        <w:t>the contract</w:t>
      </w:r>
      <w:r w:rsidRPr="000A01AD">
        <w:rPr>
          <w:rFonts w:cstheme="minorHAnsi"/>
        </w:rPr>
        <w:t xml:space="preserve">. </w:t>
      </w:r>
    </w:p>
    <w:p w14:paraId="1A2C408C" w14:textId="77777777" w:rsidR="00B21670" w:rsidRPr="000A01AD" w:rsidRDefault="00B21670" w:rsidP="00B21670">
      <w:pPr>
        <w:pStyle w:val="Heading2"/>
      </w:pPr>
      <w:bookmarkStart w:id="87" w:name="_Toc192605718"/>
      <w:r w:rsidRPr="000A01AD">
        <w:t>Insurance</w:t>
      </w:r>
      <w:bookmarkEnd w:id="87"/>
    </w:p>
    <w:p w14:paraId="2EB4F7A1" w14:textId="77777777" w:rsidR="00B21670" w:rsidRPr="000A01AD" w:rsidRDefault="00B21670" w:rsidP="00C81B24">
      <w:pPr>
        <w:pStyle w:val="ListParagraph"/>
        <w:numPr>
          <w:ilvl w:val="0"/>
          <w:numId w:val="61"/>
        </w:numPr>
        <w:rPr>
          <w:rFonts w:cstheme="minorHAnsi"/>
        </w:rPr>
      </w:pPr>
      <w:r w:rsidRPr="000A01AD">
        <w:rPr>
          <w:rFonts w:cstheme="minorHAnsi"/>
        </w:rPr>
        <w:t xml:space="preserve">The goods supplied under the contract shall be fully insured in a freely convertible currency against loss or damage incidental to manufacture or acquisition, transportation, storage and delivery in the manner specified in the </w:t>
      </w:r>
      <w:r w:rsidR="005E4CC1">
        <w:rPr>
          <w:rFonts w:cstheme="minorHAnsi"/>
        </w:rPr>
        <w:t>contract</w:t>
      </w:r>
      <w:r w:rsidRPr="000A01AD">
        <w:rPr>
          <w:rFonts w:cstheme="minorHAnsi"/>
        </w:rPr>
        <w:t xml:space="preserve">. </w:t>
      </w:r>
    </w:p>
    <w:p w14:paraId="6F8C9AE0" w14:textId="77777777" w:rsidR="00B21670" w:rsidRPr="000A01AD" w:rsidRDefault="00B21670" w:rsidP="00B21670">
      <w:pPr>
        <w:pStyle w:val="Heading2"/>
      </w:pPr>
      <w:bookmarkStart w:id="88" w:name="_Toc192605719"/>
      <w:r w:rsidRPr="000A01AD">
        <w:t>Transportation</w:t>
      </w:r>
      <w:bookmarkEnd w:id="88"/>
    </w:p>
    <w:p w14:paraId="001E76D8" w14:textId="77777777" w:rsidR="00B21670" w:rsidRPr="000A01AD" w:rsidRDefault="00B21670" w:rsidP="00C81B24">
      <w:pPr>
        <w:pStyle w:val="ListParagraph"/>
        <w:numPr>
          <w:ilvl w:val="0"/>
          <w:numId w:val="62"/>
        </w:numPr>
        <w:rPr>
          <w:rFonts w:cstheme="minorHAnsi"/>
        </w:rPr>
      </w:pPr>
      <w:r w:rsidRPr="000A01AD">
        <w:rPr>
          <w:rFonts w:cstheme="minorHAnsi"/>
        </w:rPr>
        <w:t xml:space="preserve">Should a price other than an all-inclusive delivered price be required, this shall be specified in the </w:t>
      </w:r>
      <w:r w:rsidR="005E4CC1">
        <w:rPr>
          <w:rFonts w:cstheme="minorHAnsi"/>
        </w:rPr>
        <w:t>contract.</w:t>
      </w:r>
    </w:p>
    <w:p w14:paraId="2BC1EC80" w14:textId="77777777" w:rsidR="00B21670" w:rsidRPr="000A01AD" w:rsidRDefault="00B21670" w:rsidP="00B21670">
      <w:pPr>
        <w:pStyle w:val="Heading2"/>
      </w:pPr>
      <w:bookmarkStart w:id="89" w:name="_Toc192605720"/>
      <w:r>
        <w:t>I</w:t>
      </w:r>
      <w:r w:rsidRPr="000A01AD">
        <w:t>ncidental services</w:t>
      </w:r>
      <w:bookmarkEnd w:id="89"/>
    </w:p>
    <w:p w14:paraId="499AAE89" w14:textId="77777777" w:rsidR="00B21670" w:rsidRPr="000A01AD" w:rsidRDefault="00B21670" w:rsidP="00C81B24">
      <w:pPr>
        <w:pStyle w:val="ListParagraph"/>
        <w:numPr>
          <w:ilvl w:val="0"/>
          <w:numId w:val="63"/>
        </w:numPr>
        <w:rPr>
          <w:rFonts w:cstheme="minorHAnsi"/>
        </w:rPr>
      </w:pPr>
      <w:r w:rsidRPr="000A01AD">
        <w:rPr>
          <w:rFonts w:cstheme="minorHAnsi"/>
        </w:rPr>
        <w:t xml:space="preserve">The supplier may be required to provide any or </w:t>
      </w:r>
      <w:proofErr w:type="gramStart"/>
      <w:r w:rsidRPr="000A01AD">
        <w:rPr>
          <w:rFonts w:cstheme="minorHAnsi"/>
        </w:rPr>
        <w:t>all of</w:t>
      </w:r>
      <w:proofErr w:type="gramEnd"/>
      <w:r w:rsidRPr="000A01AD">
        <w:rPr>
          <w:rFonts w:cstheme="minorHAnsi"/>
        </w:rPr>
        <w:t xml:space="preserve"> the following services, including additional services, if any, specified in </w:t>
      </w:r>
      <w:r w:rsidR="005E4CC1">
        <w:rPr>
          <w:rFonts w:cstheme="minorHAnsi"/>
        </w:rPr>
        <w:t>the contract</w:t>
      </w:r>
      <w:r w:rsidRPr="000A01AD">
        <w:rPr>
          <w:rFonts w:cstheme="minorHAnsi"/>
        </w:rPr>
        <w:t xml:space="preserve">: </w:t>
      </w:r>
    </w:p>
    <w:p w14:paraId="4E26A34C" w14:textId="77777777" w:rsidR="00B21670" w:rsidRPr="001F64EB" w:rsidRDefault="00B21670" w:rsidP="00C81B24">
      <w:pPr>
        <w:pStyle w:val="ListParagraph"/>
        <w:numPr>
          <w:ilvl w:val="1"/>
          <w:numId w:val="64"/>
        </w:numPr>
        <w:rPr>
          <w:rFonts w:cstheme="minorHAnsi"/>
        </w:rPr>
      </w:pPr>
      <w:r w:rsidRPr="001F64EB">
        <w:rPr>
          <w:rFonts w:cstheme="minorHAnsi"/>
        </w:rPr>
        <w:tab/>
        <w:t xml:space="preserve">performance or supervision of on-site assembly and/or commissioning of the supplied </w:t>
      </w:r>
      <w:proofErr w:type="gramStart"/>
      <w:r w:rsidRPr="001F64EB">
        <w:rPr>
          <w:rFonts w:cstheme="minorHAnsi"/>
        </w:rPr>
        <w:t>goods;</w:t>
      </w:r>
      <w:proofErr w:type="gramEnd"/>
      <w:r w:rsidRPr="001F64EB">
        <w:rPr>
          <w:rFonts w:cstheme="minorHAnsi"/>
        </w:rPr>
        <w:t xml:space="preserve"> </w:t>
      </w:r>
    </w:p>
    <w:p w14:paraId="3B53792B" w14:textId="77777777" w:rsidR="00B21670" w:rsidRPr="001F64EB" w:rsidRDefault="00B21670" w:rsidP="00C81B24">
      <w:pPr>
        <w:pStyle w:val="ListParagraph"/>
        <w:numPr>
          <w:ilvl w:val="1"/>
          <w:numId w:val="64"/>
        </w:numPr>
        <w:rPr>
          <w:rFonts w:cstheme="minorHAnsi"/>
        </w:rPr>
      </w:pPr>
      <w:r w:rsidRPr="001F64EB">
        <w:rPr>
          <w:rFonts w:cstheme="minorHAnsi"/>
        </w:rPr>
        <w:tab/>
        <w:t xml:space="preserve">furnishing of tools required for assembly and/or maintenance of the supplied </w:t>
      </w:r>
      <w:proofErr w:type="gramStart"/>
      <w:r w:rsidRPr="001F64EB">
        <w:rPr>
          <w:rFonts w:cstheme="minorHAnsi"/>
        </w:rPr>
        <w:t>goods;</w:t>
      </w:r>
      <w:proofErr w:type="gramEnd"/>
      <w:r w:rsidRPr="001F64EB">
        <w:rPr>
          <w:rFonts w:cstheme="minorHAnsi"/>
        </w:rPr>
        <w:t xml:space="preserve"> </w:t>
      </w:r>
    </w:p>
    <w:p w14:paraId="0C5C494E" w14:textId="77777777" w:rsidR="00B21670" w:rsidRPr="001F64EB" w:rsidRDefault="00B21670" w:rsidP="00B21670">
      <w:pPr>
        <w:pStyle w:val="ListParagraph"/>
        <w:ind w:left="1701"/>
        <w:rPr>
          <w:rFonts w:cstheme="minorHAnsi"/>
        </w:rPr>
      </w:pPr>
      <w:r w:rsidRPr="001F64EB">
        <w:rPr>
          <w:rFonts w:cstheme="minorHAnsi"/>
        </w:rPr>
        <w:tab/>
        <w:t xml:space="preserve">furnishing of a detailed operations and maintenance manual for each appropriate unit of the supplied </w:t>
      </w:r>
      <w:proofErr w:type="gramStart"/>
      <w:r w:rsidRPr="001F64EB">
        <w:rPr>
          <w:rFonts w:cstheme="minorHAnsi"/>
        </w:rPr>
        <w:t>goods;</w:t>
      </w:r>
      <w:proofErr w:type="gramEnd"/>
      <w:r w:rsidRPr="001F64EB">
        <w:rPr>
          <w:rFonts w:cstheme="minorHAnsi"/>
        </w:rPr>
        <w:t xml:space="preserve"> </w:t>
      </w:r>
    </w:p>
    <w:p w14:paraId="4B74F147" w14:textId="77777777" w:rsidR="00B21670" w:rsidRPr="001F64EB" w:rsidRDefault="00B21670" w:rsidP="00C81B24">
      <w:pPr>
        <w:pStyle w:val="ListParagraph"/>
        <w:numPr>
          <w:ilvl w:val="1"/>
          <w:numId w:val="64"/>
        </w:numPr>
        <w:rPr>
          <w:rFonts w:cstheme="minorHAnsi"/>
        </w:rPr>
      </w:pPr>
      <w:r w:rsidRPr="001F64EB">
        <w:rPr>
          <w:rFonts w:cstheme="minorHAnsi"/>
        </w:rPr>
        <w:t>performance or supervision or maintenance and/or repair of the supplied goods, for</w:t>
      </w:r>
      <w:r w:rsidR="003238E8">
        <w:rPr>
          <w:rFonts w:cstheme="minorHAnsi"/>
        </w:rPr>
        <w:t xml:space="preserve"> </w:t>
      </w:r>
      <w:proofErr w:type="gramStart"/>
      <w:r w:rsidRPr="001F64EB">
        <w:rPr>
          <w:rFonts w:cstheme="minorHAnsi"/>
        </w:rPr>
        <w:t>a</w:t>
      </w:r>
      <w:r w:rsidR="003238E8">
        <w:rPr>
          <w:rFonts w:cstheme="minorHAnsi"/>
        </w:rPr>
        <w:t xml:space="preserve"> </w:t>
      </w:r>
      <w:r w:rsidRPr="001F64EB">
        <w:rPr>
          <w:rFonts w:cstheme="minorHAnsi"/>
        </w:rPr>
        <w:t>period of time</w:t>
      </w:r>
      <w:proofErr w:type="gramEnd"/>
      <w:r w:rsidRPr="001F64EB">
        <w:rPr>
          <w:rFonts w:cstheme="minorHAnsi"/>
        </w:rPr>
        <w:t xml:space="preserve"> agreed by the parties, provided that this service shall not relieve the supplier of any warranty obligations under this contract; and </w:t>
      </w:r>
    </w:p>
    <w:p w14:paraId="6059169E" w14:textId="77777777" w:rsidR="00B21670" w:rsidRPr="001F64EB" w:rsidRDefault="00B21670" w:rsidP="00C81B24">
      <w:pPr>
        <w:pStyle w:val="ListParagraph"/>
        <w:numPr>
          <w:ilvl w:val="1"/>
          <w:numId w:val="64"/>
        </w:numPr>
        <w:rPr>
          <w:rFonts w:cstheme="minorHAnsi"/>
        </w:rPr>
      </w:pPr>
      <w:r w:rsidRPr="001F64EB">
        <w:rPr>
          <w:rFonts w:cstheme="minorHAnsi"/>
        </w:rPr>
        <w:t xml:space="preserve">training of the purchaser’s personnel, at the supplier’s plant and/or on-site, in assembly, start-up, operation, maintenance, and/or repair of the supplied goods. </w:t>
      </w:r>
    </w:p>
    <w:p w14:paraId="54C5A5D5" w14:textId="77777777" w:rsidR="00B21670" w:rsidRPr="001F64EB" w:rsidRDefault="00B21670" w:rsidP="00C81B24">
      <w:pPr>
        <w:pStyle w:val="ListParagraph"/>
        <w:numPr>
          <w:ilvl w:val="0"/>
          <w:numId w:val="62"/>
        </w:numPr>
        <w:rPr>
          <w:rFonts w:cstheme="minorHAnsi"/>
        </w:rPr>
      </w:pPr>
      <w:r w:rsidRPr="001F64EB">
        <w:rPr>
          <w:rFonts w:cstheme="minorHAnsi"/>
        </w:rPr>
        <w:t xml:space="preserve">Prices charged by the supplier for incidental services, if not included in the contract price for the goods, shall be agreed upon in advance by the parties and shall not exceed the prevailing rates charged to other parties by the supplier for similar services. </w:t>
      </w:r>
    </w:p>
    <w:p w14:paraId="3D77AE93" w14:textId="77777777" w:rsidR="00B21670" w:rsidRPr="000A01AD" w:rsidRDefault="00B21670" w:rsidP="00B21670">
      <w:pPr>
        <w:pStyle w:val="Heading2"/>
      </w:pPr>
      <w:bookmarkStart w:id="90" w:name="_Toc192605721"/>
      <w:r w:rsidRPr="000A01AD">
        <w:lastRenderedPageBreak/>
        <w:t>Spare parts</w:t>
      </w:r>
      <w:bookmarkEnd w:id="90"/>
    </w:p>
    <w:p w14:paraId="33712135" w14:textId="77777777" w:rsidR="00B21670" w:rsidRPr="000A01AD" w:rsidRDefault="00B21670" w:rsidP="00C81B24">
      <w:pPr>
        <w:pStyle w:val="ListParagraph"/>
        <w:numPr>
          <w:ilvl w:val="0"/>
          <w:numId w:val="65"/>
        </w:numPr>
        <w:rPr>
          <w:rFonts w:cstheme="minorHAnsi"/>
        </w:rPr>
      </w:pPr>
      <w:r w:rsidRPr="000A01AD">
        <w:rPr>
          <w:rFonts w:cstheme="minorHAnsi"/>
        </w:rPr>
        <w:t xml:space="preserve">As specified in </w:t>
      </w:r>
      <w:r w:rsidR="005E4CC1">
        <w:rPr>
          <w:rFonts w:cstheme="minorHAnsi"/>
        </w:rPr>
        <w:t>the contract</w:t>
      </w:r>
      <w:r w:rsidRPr="000A01AD">
        <w:rPr>
          <w:rFonts w:cstheme="minorHAnsi"/>
        </w:rPr>
        <w:t xml:space="preserve">, the supplier may be required to provide any or </w:t>
      </w:r>
      <w:proofErr w:type="gramStart"/>
      <w:r w:rsidRPr="000A01AD">
        <w:rPr>
          <w:rFonts w:cstheme="minorHAnsi"/>
        </w:rPr>
        <w:t>all of</w:t>
      </w:r>
      <w:proofErr w:type="gramEnd"/>
      <w:r w:rsidRPr="000A01AD">
        <w:rPr>
          <w:rFonts w:cstheme="minorHAnsi"/>
        </w:rPr>
        <w:t xml:space="preserve"> the following materials, notifications, and information pertaining to spare parts manufactured or distributed by the supplier: </w:t>
      </w:r>
    </w:p>
    <w:p w14:paraId="1613C5FF" w14:textId="77777777" w:rsidR="00B21670" w:rsidRPr="000A01AD" w:rsidRDefault="00B21670" w:rsidP="00C81B24">
      <w:pPr>
        <w:pStyle w:val="ListParagraph"/>
        <w:numPr>
          <w:ilvl w:val="1"/>
          <w:numId w:val="66"/>
        </w:numPr>
        <w:rPr>
          <w:rFonts w:cstheme="minorHAnsi"/>
        </w:rPr>
      </w:pPr>
      <w:r w:rsidRPr="000A01AD">
        <w:rPr>
          <w:rFonts w:cstheme="minorHAnsi"/>
        </w:rPr>
        <w:t xml:space="preserve">such spare parts as the purchaser may elect to purchase from the supplier, provided that this election shall not relieve the supplier of any warranty obligations under the contract; and </w:t>
      </w:r>
    </w:p>
    <w:p w14:paraId="0F9F9604" w14:textId="77777777" w:rsidR="00B21670" w:rsidRPr="000A01AD" w:rsidRDefault="00B21670" w:rsidP="00C81B24">
      <w:pPr>
        <w:pStyle w:val="ListParagraph"/>
        <w:numPr>
          <w:ilvl w:val="1"/>
          <w:numId w:val="66"/>
        </w:numPr>
        <w:rPr>
          <w:rFonts w:cstheme="minorHAnsi"/>
        </w:rPr>
      </w:pPr>
      <w:r w:rsidRPr="000A01AD">
        <w:rPr>
          <w:rFonts w:cstheme="minorHAnsi"/>
        </w:rPr>
        <w:tab/>
        <w:t xml:space="preserve">in the event of termination of production of the spare parts: </w:t>
      </w:r>
    </w:p>
    <w:p w14:paraId="784ACAC7" w14:textId="77777777" w:rsidR="00B21670" w:rsidRPr="000A01AD" w:rsidRDefault="00B21670" w:rsidP="00C81B24">
      <w:pPr>
        <w:pStyle w:val="ListParagraph"/>
        <w:numPr>
          <w:ilvl w:val="2"/>
          <w:numId w:val="67"/>
        </w:numPr>
        <w:rPr>
          <w:rFonts w:cstheme="minorHAnsi"/>
        </w:rPr>
      </w:pPr>
      <w:r>
        <w:rPr>
          <w:rFonts w:cstheme="minorHAnsi"/>
        </w:rPr>
        <w:tab/>
      </w:r>
      <w:r w:rsidRPr="00A56683">
        <w:rPr>
          <w:rStyle w:val="Hyperlink"/>
          <w:color w:val="auto"/>
          <w:u w:val="none"/>
        </w:rPr>
        <w:t>Advance notification to the purchaser of the pending termination, in sufficient time to permit the purchaser to procure needed requirements; and</w:t>
      </w:r>
      <w:r w:rsidRPr="000A01AD">
        <w:rPr>
          <w:rFonts w:cstheme="minorHAnsi"/>
        </w:rPr>
        <w:t xml:space="preserve"> </w:t>
      </w:r>
    </w:p>
    <w:p w14:paraId="68521E64" w14:textId="77777777" w:rsidR="00B21670" w:rsidRPr="000A01AD" w:rsidRDefault="00B21670" w:rsidP="00C81B24">
      <w:pPr>
        <w:pStyle w:val="ListParagraph"/>
        <w:numPr>
          <w:ilvl w:val="2"/>
          <w:numId w:val="67"/>
        </w:numPr>
        <w:rPr>
          <w:rFonts w:cstheme="minorHAnsi"/>
        </w:rPr>
      </w:pPr>
      <w:r>
        <w:rPr>
          <w:rFonts w:cstheme="minorHAnsi"/>
        </w:rPr>
        <w:tab/>
      </w:r>
      <w:r w:rsidRPr="000A01AD">
        <w:rPr>
          <w:rFonts w:cstheme="minorHAnsi"/>
        </w:rPr>
        <w:t xml:space="preserve">following such termination, furnishing at no cost to the purchaser, the blueprints, drawings, and specifications of the spare parts, if requested. </w:t>
      </w:r>
    </w:p>
    <w:p w14:paraId="3164C3F6" w14:textId="77777777" w:rsidR="00B21670" w:rsidRPr="00A56683" w:rsidRDefault="00B21670" w:rsidP="00B21670">
      <w:pPr>
        <w:pStyle w:val="Heading2"/>
      </w:pPr>
      <w:bookmarkStart w:id="91" w:name="_Toc192605722"/>
      <w:r w:rsidRPr="00A56683">
        <w:t>Warranty</w:t>
      </w:r>
      <w:bookmarkEnd w:id="91"/>
    </w:p>
    <w:p w14:paraId="01BE81D9" w14:textId="77777777" w:rsidR="00B21670" w:rsidRPr="00A56683" w:rsidRDefault="00B21670" w:rsidP="00C81B24">
      <w:pPr>
        <w:pStyle w:val="ListParagraph"/>
        <w:numPr>
          <w:ilvl w:val="0"/>
          <w:numId w:val="68"/>
        </w:numPr>
        <w:rPr>
          <w:rFonts w:cstheme="minorHAnsi"/>
        </w:rPr>
      </w:pPr>
      <w:r>
        <w:rPr>
          <w:rFonts w:cstheme="minorHAnsi"/>
        </w:rPr>
        <w:tab/>
      </w:r>
      <w:r w:rsidRPr="00A56683">
        <w:rPr>
          <w:rFonts w:cstheme="minorHAnsi"/>
        </w:rPr>
        <w:t xml:space="preserve">The supplier warrants that the goods supplied under the contract are new, unused, of the most recent or current models, and that they incorporate all recent improvements in design and materials unless provided otherwise in the contract.  The supplier further warrants that all goods supplied under this contract shall have no defect, arising from design, materials, or workmanship (except when the design and/or material is required by the purchaser’s specifications) or from any act or omission of the supplier, that may develop under normal use of the supplied goods in the conditions prevailing in the country of final destination. </w:t>
      </w:r>
    </w:p>
    <w:p w14:paraId="04880E45" w14:textId="77777777" w:rsidR="00B21670" w:rsidRPr="00A56683" w:rsidRDefault="00B21670" w:rsidP="00C81B24">
      <w:pPr>
        <w:pStyle w:val="ListParagraph"/>
        <w:numPr>
          <w:ilvl w:val="0"/>
          <w:numId w:val="68"/>
        </w:numPr>
        <w:rPr>
          <w:rFonts w:cstheme="minorHAnsi"/>
        </w:rPr>
      </w:pPr>
      <w:r>
        <w:rPr>
          <w:rFonts w:cstheme="minorHAnsi"/>
        </w:rPr>
        <w:tab/>
      </w:r>
      <w:r w:rsidRPr="00A56683">
        <w:rPr>
          <w:rFonts w:cstheme="minorHAnsi"/>
        </w:rPr>
        <w:t xml:space="preserve">This warranty shall remain valid for twelve (12) months after the goods, or any portion thereof as the case may be, have been delivered to and accepted at the final destination indicated in the contract, or for eighteen (18) months after the date of shipment from the port or place of loading in the source country, whichever period concludes earlier, unless specified otherwise in </w:t>
      </w:r>
      <w:r w:rsidR="005E4CC1">
        <w:rPr>
          <w:rFonts w:cstheme="minorHAnsi"/>
        </w:rPr>
        <w:t>the contract</w:t>
      </w:r>
      <w:r w:rsidRPr="00A56683">
        <w:rPr>
          <w:rFonts w:cstheme="minorHAnsi"/>
        </w:rPr>
        <w:t xml:space="preserve">. </w:t>
      </w:r>
    </w:p>
    <w:p w14:paraId="72981587" w14:textId="77777777" w:rsidR="00B21670" w:rsidRPr="000A01AD" w:rsidRDefault="00B21670" w:rsidP="00C81B24">
      <w:pPr>
        <w:pStyle w:val="ListParagraph"/>
        <w:numPr>
          <w:ilvl w:val="0"/>
          <w:numId w:val="68"/>
        </w:numPr>
        <w:rPr>
          <w:rFonts w:cstheme="minorHAnsi"/>
        </w:rPr>
      </w:pPr>
      <w:r>
        <w:rPr>
          <w:rFonts w:cstheme="minorHAnsi"/>
        </w:rPr>
        <w:tab/>
      </w:r>
      <w:r w:rsidRPr="00A56683">
        <w:rPr>
          <w:rFonts w:cstheme="minorHAnsi"/>
        </w:rPr>
        <w:t>The purchaser shall promptly notify the supplier in writing of any claims arising under this warranty</w:t>
      </w:r>
      <w:r w:rsidRPr="000A01AD">
        <w:rPr>
          <w:rFonts w:cstheme="minorHAnsi"/>
        </w:rPr>
        <w:t xml:space="preserve">. </w:t>
      </w:r>
    </w:p>
    <w:p w14:paraId="4F7ED02C" w14:textId="77777777" w:rsidR="00B21670" w:rsidRPr="000A01AD" w:rsidRDefault="00B21670" w:rsidP="00C81B24">
      <w:pPr>
        <w:pStyle w:val="ListParagraph"/>
        <w:numPr>
          <w:ilvl w:val="0"/>
          <w:numId w:val="68"/>
        </w:numPr>
        <w:rPr>
          <w:rFonts w:cstheme="minorHAnsi"/>
        </w:rPr>
      </w:pPr>
      <w:r>
        <w:rPr>
          <w:rFonts w:cstheme="minorHAnsi"/>
        </w:rPr>
        <w:tab/>
      </w:r>
      <w:r w:rsidRPr="000A01AD">
        <w:rPr>
          <w:rFonts w:cstheme="minorHAnsi"/>
        </w:rPr>
        <w:t>Upon receipt of such notice, the supplier shall, within the period specified in</w:t>
      </w:r>
      <w:r w:rsidR="005E4CC1">
        <w:rPr>
          <w:rFonts w:cstheme="minorHAnsi"/>
        </w:rPr>
        <w:t xml:space="preserve"> the contract</w:t>
      </w:r>
      <w:r w:rsidRPr="000A01AD">
        <w:rPr>
          <w:rFonts w:cstheme="minorHAnsi"/>
        </w:rPr>
        <w:t xml:space="preserve"> and with all reasonable speed, repair or replace the defective goods or parts thereof, without costs to the purchaser. </w:t>
      </w:r>
    </w:p>
    <w:p w14:paraId="4F050784" w14:textId="77777777" w:rsidR="00B21670" w:rsidRPr="000A01AD" w:rsidRDefault="00B21670" w:rsidP="00C81B24">
      <w:pPr>
        <w:pStyle w:val="ListParagraph"/>
        <w:numPr>
          <w:ilvl w:val="0"/>
          <w:numId w:val="68"/>
        </w:numPr>
        <w:rPr>
          <w:rFonts w:cstheme="minorHAnsi"/>
        </w:rPr>
      </w:pPr>
      <w:r>
        <w:rPr>
          <w:rFonts w:cstheme="minorHAnsi"/>
        </w:rPr>
        <w:tab/>
      </w:r>
      <w:r w:rsidRPr="000A01AD">
        <w:rPr>
          <w:rFonts w:cstheme="minorHAnsi"/>
        </w:rPr>
        <w:t xml:space="preserve">If the supplier, having been notified, fails to remedy the defect(s) within the period specified in </w:t>
      </w:r>
      <w:r w:rsidR="005E4CC1">
        <w:rPr>
          <w:rFonts w:cstheme="minorHAnsi"/>
        </w:rPr>
        <w:t>the contract</w:t>
      </w:r>
      <w:r w:rsidRPr="000A01AD">
        <w:rPr>
          <w:rFonts w:cstheme="minorHAnsi"/>
        </w:rPr>
        <w:t xml:space="preserve">, the purchaser may proceed to take such remedial action as may be necessary, at the supplier’s risk and expense and without prejudice to any other rights which the purchaser may have against the supplier under the contract. </w:t>
      </w:r>
    </w:p>
    <w:p w14:paraId="0EFE4380" w14:textId="77777777" w:rsidR="00B21670" w:rsidRPr="00A56683" w:rsidRDefault="00B21670" w:rsidP="00B21670">
      <w:pPr>
        <w:pStyle w:val="Heading2"/>
      </w:pPr>
      <w:bookmarkStart w:id="92" w:name="_Toc192605723"/>
      <w:r w:rsidRPr="00A56683">
        <w:t>Payment</w:t>
      </w:r>
      <w:bookmarkEnd w:id="92"/>
    </w:p>
    <w:p w14:paraId="4B70323B" w14:textId="77777777" w:rsidR="00B21670" w:rsidRPr="00A56683" w:rsidRDefault="00B21670" w:rsidP="00C81B24">
      <w:pPr>
        <w:pStyle w:val="ListParagraph"/>
        <w:numPr>
          <w:ilvl w:val="0"/>
          <w:numId w:val="69"/>
        </w:numPr>
        <w:rPr>
          <w:rFonts w:cstheme="minorHAnsi"/>
        </w:rPr>
      </w:pPr>
      <w:r>
        <w:rPr>
          <w:rFonts w:cstheme="minorHAnsi"/>
        </w:rPr>
        <w:tab/>
      </w:r>
      <w:r w:rsidRPr="00A56683">
        <w:rPr>
          <w:rFonts w:cstheme="minorHAnsi"/>
        </w:rPr>
        <w:t xml:space="preserve">The method and conditions of payment to be made to the supplier under this contract shall be specified in </w:t>
      </w:r>
      <w:r w:rsidR="005E4CC1">
        <w:rPr>
          <w:rFonts w:cstheme="minorHAnsi"/>
        </w:rPr>
        <w:t>the contract</w:t>
      </w:r>
      <w:r w:rsidRPr="00A56683">
        <w:rPr>
          <w:rFonts w:cstheme="minorHAnsi"/>
        </w:rPr>
        <w:t xml:space="preserve">. </w:t>
      </w:r>
    </w:p>
    <w:p w14:paraId="2A43EC22" w14:textId="77777777" w:rsidR="00B21670" w:rsidRPr="00A56683" w:rsidRDefault="00B21670" w:rsidP="00C81B24">
      <w:pPr>
        <w:pStyle w:val="ListParagraph"/>
        <w:numPr>
          <w:ilvl w:val="0"/>
          <w:numId w:val="69"/>
        </w:numPr>
        <w:rPr>
          <w:rFonts w:cstheme="minorHAnsi"/>
        </w:rPr>
      </w:pPr>
      <w:r w:rsidRPr="00A56683">
        <w:rPr>
          <w:rFonts w:cstheme="minorHAnsi"/>
        </w:rPr>
        <w:tab/>
        <w:t xml:space="preserve">The supplier shall furnish the purchaser with an invoice accompanied by a copy of the delivery note and upon fulfilment of other obligations stipulated in the contract. </w:t>
      </w:r>
    </w:p>
    <w:p w14:paraId="0AC6A102" w14:textId="77777777" w:rsidR="00B21670" w:rsidRPr="000A01AD" w:rsidRDefault="00B21670" w:rsidP="00C81B24">
      <w:pPr>
        <w:pStyle w:val="ListParagraph"/>
        <w:numPr>
          <w:ilvl w:val="0"/>
          <w:numId w:val="69"/>
        </w:numPr>
        <w:rPr>
          <w:rFonts w:cstheme="minorHAnsi"/>
        </w:rPr>
      </w:pPr>
      <w:r>
        <w:rPr>
          <w:rFonts w:cstheme="minorHAnsi"/>
        </w:rPr>
        <w:tab/>
      </w:r>
      <w:r w:rsidRPr="000A01AD">
        <w:rPr>
          <w:rFonts w:cstheme="minorHAnsi"/>
        </w:rPr>
        <w:t>Payments shall be made promptly by the purchaser</w:t>
      </w:r>
      <w:r w:rsidR="002E2228">
        <w:rPr>
          <w:rFonts w:cstheme="minorHAnsi"/>
        </w:rPr>
        <w:t xml:space="preserve"> in accordance with the terms and conditions of contract.</w:t>
      </w:r>
      <w:r w:rsidRPr="000A01AD">
        <w:rPr>
          <w:rFonts w:cstheme="minorHAnsi"/>
        </w:rPr>
        <w:t xml:space="preserve"> </w:t>
      </w:r>
    </w:p>
    <w:p w14:paraId="011B763D" w14:textId="77777777" w:rsidR="00B21670" w:rsidRPr="000A01AD" w:rsidRDefault="00B21670" w:rsidP="00C81B24">
      <w:pPr>
        <w:pStyle w:val="ListParagraph"/>
        <w:numPr>
          <w:ilvl w:val="0"/>
          <w:numId w:val="69"/>
        </w:numPr>
        <w:rPr>
          <w:rFonts w:cstheme="minorHAnsi"/>
        </w:rPr>
      </w:pPr>
      <w:r>
        <w:rPr>
          <w:rFonts w:cstheme="minorHAnsi"/>
        </w:rPr>
        <w:tab/>
      </w:r>
      <w:r w:rsidRPr="000A01AD">
        <w:rPr>
          <w:rFonts w:cstheme="minorHAnsi"/>
        </w:rPr>
        <w:t xml:space="preserve">Payment will be made in </w:t>
      </w:r>
      <w:r>
        <w:rPr>
          <w:rFonts w:cstheme="minorHAnsi"/>
        </w:rPr>
        <w:t>South African R</w:t>
      </w:r>
      <w:r w:rsidRPr="000A01AD">
        <w:rPr>
          <w:rFonts w:cstheme="minorHAnsi"/>
        </w:rPr>
        <w:t>and</w:t>
      </w:r>
      <w:r>
        <w:rPr>
          <w:rFonts w:cstheme="minorHAnsi"/>
        </w:rPr>
        <w:t xml:space="preserve"> (ZAR)</w:t>
      </w:r>
      <w:r w:rsidRPr="000A01AD">
        <w:rPr>
          <w:rFonts w:cstheme="minorHAnsi"/>
        </w:rPr>
        <w:t xml:space="preserve"> unless otherwise stipulated in </w:t>
      </w:r>
      <w:r w:rsidR="00471487">
        <w:rPr>
          <w:rFonts w:cstheme="minorHAnsi"/>
        </w:rPr>
        <w:t>the contract.</w:t>
      </w:r>
      <w:r w:rsidRPr="000A01AD">
        <w:rPr>
          <w:rFonts w:cstheme="minorHAnsi"/>
        </w:rPr>
        <w:t xml:space="preserve"> </w:t>
      </w:r>
    </w:p>
    <w:p w14:paraId="1593B198" w14:textId="77777777" w:rsidR="00B21670" w:rsidRPr="00A56683" w:rsidRDefault="00B21670" w:rsidP="00B21670">
      <w:pPr>
        <w:pStyle w:val="Heading2"/>
      </w:pPr>
      <w:bookmarkStart w:id="93" w:name="_Toc192605724"/>
      <w:r w:rsidRPr="00A56683">
        <w:lastRenderedPageBreak/>
        <w:t>Prices</w:t>
      </w:r>
      <w:bookmarkEnd w:id="93"/>
    </w:p>
    <w:p w14:paraId="5E10C6DF" w14:textId="77777777" w:rsidR="00B21670" w:rsidRPr="000A01AD" w:rsidRDefault="00B21670" w:rsidP="00C81B24">
      <w:pPr>
        <w:pStyle w:val="ListParagraph"/>
        <w:numPr>
          <w:ilvl w:val="0"/>
          <w:numId w:val="70"/>
        </w:numPr>
        <w:rPr>
          <w:rFonts w:cstheme="minorHAnsi"/>
        </w:rPr>
      </w:pPr>
      <w:r>
        <w:rPr>
          <w:rFonts w:cstheme="minorHAnsi"/>
        </w:rPr>
        <w:tab/>
      </w:r>
      <w:r w:rsidRPr="000A01AD">
        <w:rPr>
          <w:rFonts w:cstheme="minorHAnsi"/>
        </w:rPr>
        <w:t xml:space="preserve">Prices charged by the supplier for goods delivered and services performed under the contract shall not vary from the prices quoted by the supplier in his bid, </w:t>
      </w:r>
      <w:proofErr w:type="gramStart"/>
      <w:r w:rsidRPr="000A01AD">
        <w:rPr>
          <w:rFonts w:cstheme="minorHAnsi"/>
        </w:rPr>
        <w:t>with the exception of</w:t>
      </w:r>
      <w:proofErr w:type="gramEnd"/>
      <w:r w:rsidRPr="000A01AD">
        <w:rPr>
          <w:rFonts w:cstheme="minorHAnsi"/>
        </w:rPr>
        <w:t xml:space="preserve"> any price adjustments authorised in </w:t>
      </w:r>
      <w:r w:rsidR="00DC2B91">
        <w:rPr>
          <w:rFonts w:cstheme="minorHAnsi"/>
        </w:rPr>
        <w:t>the contract</w:t>
      </w:r>
      <w:r w:rsidRPr="000A01AD">
        <w:rPr>
          <w:rFonts w:cstheme="minorHAnsi"/>
        </w:rPr>
        <w:t xml:space="preserve"> or in the purchaser’s Request for Quotation validity </w:t>
      </w:r>
      <w:proofErr w:type="gramStart"/>
      <w:r w:rsidRPr="000A01AD">
        <w:rPr>
          <w:rFonts w:cstheme="minorHAnsi"/>
        </w:rPr>
        <w:t>extension, as the case may be</w:t>
      </w:r>
      <w:proofErr w:type="gramEnd"/>
      <w:r w:rsidRPr="000A01AD">
        <w:rPr>
          <w:rFonts w:cstheme="minorHAnsi"/>
        </w:rPr>
        <w:t xml:space="preserve">. </w:t>
      </w:r>
    </w:p>
    <w:p w14:paraId="44AA3643" w14:textId="77777777" w:rsidR="00B21670" w:rsidRPr="005721E2" w:rsidRDefault="00B21670" w:rsidP="00B21670">
      <w:pPr>
        <w:pStyle w:val="Heading2"/>
      </w:pPr>
      <w:bookmarkStart w:id="94" w:name="_Toc192605725"/>
      <w:r w:rsidRPr="005721E2">
        <w:t>Contract amendments</w:t>
      </w:r>
      <w:bookmarkEnd w:id="94"/>
      <w:r w:rsidRPr="005721E2">
        <w:t xml:space="preserve"> </w:t>
      </w:r>
    </w:p>
    <w:p w14:paraId="50F07105" w14:textId="77777777" w:rsidR="00B21670" w:rsidRPr="000A01AD" w:rsidRDefault="00B21670" w:rsidP="00C81B24">
      <w:pPr>
        <w:pStyle w:val="ListParagraph"/>
        <w:numPr>
          <w:ilvl w:val="0"/>
          <w:numId w:val="71"/>
        </w:numPr>
        <w:rPr>
          <w:rFonts w:cstheme="minorHAnsi"/>
        </w:rPr>
      </w:pPr>
      <w:r>
        <w:rPr>
          <w:rFonts w:cstheme="minorHAnsi"/>
        </w:rPr>
        <w:tab/>
      </w:r>
      <w:r w:rsidRPr="000A01AD">
        <w:rPr>
          <w:rFonts w:cstheme="minorHAnsi"/>
        </w:rPr>
        <w:t xml:space="preserve">No variation in or modification of the terms of the contract shall be made except by written amendment signed by the parties concerned. </w:t>
      </w:r>
    </w:p>
    <w:p w14:paraId="332CAE00" w14:textId="77777777" w:rsidR="00B21670" w:rsidRPr="005721E2" w:rsidRDefault="00B21670" w:rsidP="00B21670">
      <w:pPr>
        <w:pStyle w:val="Heading2"/>
      </w:pPr>
      <w:bookmarkStart w:id="95" w:name="_Toc192605726"/>
      <w:r w:rsidRPr="005721E2">
        <w:t>Assignment</w:t>
      </w:r>
      <w:bookmarkEnd w:id="95"/>
      <w:r w:rsidRPr="005721E2">
        <w:t xml:space="preserve"> </w:t>
      </w:r>
    </w:p>
    <w:p w14:paraId="541C0007" w14:textId="77777777" w:rsidR="00B21670" w:rsidRPr="005721E2" w:rsidRDefault="00B21670" w:rsidP="00C81B24">
      <w:pPr>
        <w:pStyle w:val="ListParagraph"/>
        <w:numPr>
          <w:ilvl w:val="0"/>
          <w:numId w:val="72"/>
        </w:numPr>
        <w:rPr>
          <w:rFonts w:cstheme="minorHAnsi"/>
        </w:rPr>
      </w:pPr>
      <w:r>
        <w:rPr>
          <w:rFonts w:cstheme="minorHAnsi"/>
        </w:rPr>
        <w:tab/>
      </w:r>
      <w:r w:rsidRPr="005721E2">
        <w:rPr>
          <w:rFonts w:cstheme="minorHAnsi"/>
        </w:rPr>
        <w:t xml:space="preserve">The supplier shall not assign, in whole or in part, its obligations to perform under the contract, except with the purchaser’s prior written consent.  </w:t>
      </w:r>
    </w:p>
    <w:p w14:paraId="5139F810" w14:textId="77777777" w:rsidR="00B21670" w:rsidRPr="005721E2" w:rsidRDefault="00B21670" w:rsidP="00B21670">
      <w:pPr>
        <w:pStyle w:val="Heading2"/>
      </w:pPr>
      <w:bookmarkStart w:id="96" w:name="_Toc192605727"/>
      <w:r w:rsidRPr="005721E2">
        <w:t>Subcontracts</w:t>
      </w:r>
      <w:bookmarkEnd w:id="96"/>
      <w:r w:rsidRPr="005721E2">
        <w:t xml:space="preserve"> </w:t>
      </w:r>
    </w:p>
    <w:p w14:paraId="37EE70C1" w14:textId="77777777" w:rsidR="00B21670" w:rsidRPr="000A01AD" w:rsidRDefault="00B21670" w:rsidP="00C81B24">
      <w:pPr>
        <w:pStyle w:val="ListParagraph"/>
        <w:numPr>
          <w:ilvl w:val="0"/>
          <w:numId w:val="73"/>
        </w:numPr>
        <w:rPr>
          <w:rFonts w:cstheme="minorHAnsi"/>
        </w:rPr>
      </w:pPr>
      <w:r w:rsidRPr="000A01AD">
        <w:rPr>
          <w:rFonts w:cstheme="minorHAnsi"/>
        </w:rPr>
        <w:t>The supplier shall notify the purchaser in writing of all subcontracts awarded under this contract if not already specified in the bid.  Such notification, in the original bid or later, shall not relieve the supplier from any liability or obligation under the contract.</w:t>
      </w:r>
    </w:p>
    <w:p w14:paraId="51686804" w14:textId="77777777" w:rsidR="00B21670" w:rsidRPr="005721E2" w:rsidRDefault="00B21670" w:rsidP="00B21670">
      <w:pPr>
        <w:pStyle w:val="Heading2"/>
      </w:pPr>
      <w:bookmarkStart w:id="97" w:name="_Toc192605728"/>
      <w:r w:rsidRPr="005721E2">
        <w:t>Delays in the supplier’s performance</w:t>
      </w:r>
      <w:bookmarkEnd w:id="97"/>
    </w:p>
    <w:p w14:paraId="2D6B3B5E"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Delivery of the goods and performance of services shall be made by the supplier in accordance with the time schedule prescribed by the purchaser in the contract. </w:t>
      </w:r>
    </w:p>
    <w:p w14:paraId="05D15DCB"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If at any time during performance of the contract, the supplier or its subcontractor(s) should encounter conditions impeding timely delivery of the goods and performance of services, the supplier shall promptly notify the purchaser in writing of the fact of the delay, its likely duration and its cause(s). As soon as practicable after receipt of the supplier’s notice, the purchaser shall evaluate the situation and may at his discretion extend the supplier’s time for performance, with or without the imposition of penalties, in which case the extension shall be ratified by the parties by amendment of contract. </w:t>
      </w:r>
    </w:p>
    <w:p w14:paraId="4C07E3A7"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No provision in a contract shall be deemed to prohibit the obtaining of supplies or services from a national department, provincial department, or a local authority. </w:t>
      </w:r>
    </w:p>
    <w:p w14:paraId="65B54C44"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The right is reserved to procure outside of the contract small quantities or to have minor essential services executed if an emergency arises, the supplier’s point of supply is not situated at or near the place where the supplies are required, or the supplier’s services are not readily available. </w:t>
      </w:r>
    </w:p>
    <w:p w14:paraId="773BBB4B" w14:textId="77777777" w:rsidR="00B21670" w:rsidRPr="00BA33F1" w:rsidRDefault="00B21670" w:rsidP="00C81B24">
      <w:pPr>
        <w:pStyle w:val="ListParagraph"/>
        <w:numPr>
          <w:ilvl w:val="0"/>
          <w:numId w:val="74"/>
        </w:numPr>
        <w:rPr>
          <w:rFonts w:cstheme="minorHAnsi"/>
        </w:rPr>
      </w:pPr>
      <w:r w:rsidRPr="00BA33F1">
        <w:rPr>
          <w:rFonts w:cstheme="minorHAnsi"/>
        </w:rPr>
        <w:tab/>
        <w:t xml:space="preserve">Except as provided </w:t>
      </w:r>
      <w:r w:rsidRPr="00DC2B91">
        <w:rPr>
          <w:rFonts w:cstheme="minorHAnsi"/>
        </w:rPr>
        <w:t xml:space="preserve">under </w:t>
      </w:r>
      <w:r w:rsidR="00DC2B91">
        <w:rPr>
          <w:rFonts w:cstheme="minorHAnsi"/>
        </w:rPr>
        <w:t xml:space="preserve">GCC </w:t>
      </w:r>
      <w:r w:rsidR="00DC2B91" w:rsidRPr="00DC2B91">
        <w:rPr>
          <w:rFonts w:cstheme="minorHAnsi"/>
        </w:rPr>
        <w:t>c</w:t>
      </w:r>
      <w:r w:rsidRPr="00DC2B91">
        <w:rPr>
          <w:rFonts w:cstheme="minorHAnsi"/>
        </w:rPr>
        <w:t xml:space="preserve">lause </w:t>
      </w:r>
      <w:r w:rsidR="00DC2B91" w:rsidRPr="00DC2B91">
        <w:rPr>
          <w:rFonts w:cstheme="minorHAnsi"/>
        </w:rPr>
        <w:t>5</w:t>
      </w:r>
      <w:r w:rsidRPr="00DC2B91">
        <w:rPr>
          <w:rFonts w:cstheme="minorHAnsi"/>
        </w:rPr>
        <w:t>.25</w:t>
      </w:r>
      <w:r w:rsidRPr="00BA33F1">
        <w:rPr>
          <w:rFonts w:cstheme="minorHAnsi"/>
        </w:rPr>
        <w:t xml:space="preserve">, a delay by the supplier in the performance of its delivery obligations shall render the supplier liable to the imposition of penalties, pursuant to GCC </w:t>
      </w:r>
      <w:r w:rsidR="00DC2B91">
        <w:rPr>
          <w:rFonts w:cstheme="minorHAnsi"/>
        </w:rPr>
        <w:t>c</w:t>
      </w:r>
      <w:r w:rsidRPr="00BA33F1">
        <w:rPr>
          <w:rFonts w:cstheme="minorHAnsi"/>
        </w:rPr>
        <w:t xml:space="preserve">lause </w:t>
      </w:r>
      <w:r w:rsidR="00DC2B91">
        <w:rPr>
          <w:rFonts w:cstheme="minorHAnsi"/>
        </w:rPr>
        <w:t>5</w:t>
      </w:r>
      <w:r w:rsidRPr="00BA33F1">
        <w:rPr>
          <w:rFonts w:cstheme="minorHAnsi"/>
        </w:rPr>
        <w:t xml:space="preserve">.22, unless an extension of time is agreed upon pursuant to GCC </w:t>
      </w:r>
      <w:r w:rsidR="00DC2B91">
        <w:rPr>
          <w:rFonts w:cstheme="minorHAnsi"/>
        </w:rPr>
        <w:t>c</w:t>
      </w:r>
      <w:r w:rsidRPr="00BA33F1">
        <w:rPr>
          <w:rFonts w:cstheme="minorHAnsi"/>
        </w:rPr>
        <w:t xml:space="preserve">lause </w:t>
      </w:r>
      <w:r w:rsidR="00DC2B91">
        <w:rPr>
          <w:rFonts w:cstheme="minorHAnsi"/>
        </w:rPr>
        <w:t>5</w:t>
      </w:r>
      <w:r w:rsidRPr="00BA33F1">
        <w:rPr>
          <w:rFonts w:cstheme="minorHAnsi"/>
        </w:rPr>
        <w:t xml:space="preserve">.21(b) without the application of penalties. </w:t>
      </w:r>
    </w:p>
    <w:p w14:paraId="498D3058"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Upon any delay beyond the delivery period in the case of a supplies contract, the purchaser shall, without cancelling the contract, be entitled to purchase supplies of a similar quality and up to the same quantity in substitution of the goods not supplied in conformity with the contract and to return any goods delivered  later at the supplier’s expense and risk, or to cancel the contract and buy such goods as may be required to complete the contract and without prejudice to his other rights, be entitled to claim damages from the supplier. </w:t>
      </w:r>
    </w:p>
    <w:p w14:paraId="488482CD" w14:textId="77777777" w:rsidR="00B21670" w:rsidRPr="005721E2" w:rsidRDefault="00B21670" w:rsidP="00B21670">
      <w:pPr>
        <w:pStyle w:val="Heading2"/>
      </w:pPr>
      <w:bookmarkStart w:id="98" w:name="_Toc192605729"/>
      <w:r w:rsidRPr="005721E2">
        <w:lastRenderedPageBreak/>
        <w:t>Penalties</w:t>
      </w:r>
      <w:bookmarkEnd w:id="98"/>
    </w:p>
    <w:p w14:paraId="1E9ABC5B" w14:textId="77777777" w:rsidR="00B21670" w:rsidRPr="00FC2616" w:rsidRDefault="00B21670" w:rsidP="00C81B24">
      <w:pPr>
        <w:pStyle w:val="ListParagraph"/>
        <w:numPr>
          <w:ilvl w:val="0"/>
          <w:numId w:val="75"/>
        </w:numPr>
        <w:tabs>
          <w:tab w:val="left" w:pos="851"/>
        </w:tabs>
        <w:ind w:left="851" w:hanging="851"/>
        <w:rPr>
          <w:rFonts w:cstheme="minorHAnsi"/>
        </w:rPr>
      </w:pPr>
      <w:r w:rsidRPr="00FC2616">
        <w:rPr>
          <w:rFonts w:cstheme="minorHAnsi"/>
        </w:rPr>
        <w:t xml:space="preserve">Subject to GCC </w:t>
      </w:r>
      <w:r w:rsidRPr="00BA33F1">
        <w:rPr>
          <w:rFonts w:cstheme="minorHAnsi"/>
        </w:rPr>
        <w:t xml:space="preserve">clause </w:t>
      </w:r>
      <w:r w:rsidR="00DC2B91">
        <w:rPr>
          <w:rFonts w:cstheme="minorHAnsi"/>
        </w:rPr>
        <w:t>5</w:t>
      </w:r>
      <w:r w:rsidRPr="00BA33F1">
        <w:rPr>
          <w:rFonts w:cstheme="minorHAnsi"/>
        </w:rPr>
        <w:t>.25</w:t>
      </w:r>
      <w:r w:rsidRPr="00FC2616">
        <w:rPr>
          <w:rFonts w:cstheme="minorHAnsi"/>
        </w:rPr>
        <w:t>, if the supplier fails to deliver any or all of the goods or to perform the services within the period(s) specified in the contract, the purchaser shall, without prejudice to its other remedies under the contract, deduct from the contract price, as a penalty, a sum calculated on the delivered price of the delayed goods or unperformed services using the current prime interest rate calculated for each day of the delay until actual delivery or performance. The purchaser may also consider termination of the contract pursuant to</w:t>
      </w:r>
      <w:r>
        <w:rPr>
          <w:rFonts w:cstheme="minorHAnsi"/>
        </w:rPr>
        <w:t xml:space="preserve"> GCC </w:t>
      </w:r>
      <w:r w:rsidR="00DC2B91">
        <w:rPr>
          <w:rFonts w:cstheme="minorHAnsi"/>
        </w:rPr>
        <w:t>cl</w:t>
      </w:r>
      <w:r>
        <w:rPr>
          <w:rFonts w:cstheme="minorHAnsi"/>
        </w:rPr>
        <w:t xml:space="preserve">ause </w:t>
      </w:r>
      <w:r w:rsidR="00DC2B91">
        <w:rPr>
          <w:rFonts w:cstheme="minorHAnsi"/>
        </w:rPr>
        <w:t>5</w:t>
      </w:r>
      <w:r>
        <w:rPr>
          <w:rFonts w:cstheme="minorHAnsi"/>
        </w:rPr>
        <w:t>.23.</w:t>
      </w:r>
      <w:r w:rsidRPr="00FC2616">
        <w:rPr>
          <w:rFonts w:cstheme="minorHAnsi"/>
        </w:rPr>
        <w:t xml:space="preserve"> </w:t>
      </w:r>
    </w:p>
    <w:p w14:paraId="3138A648" w14:textId="77777777" w:rsidR="00B21670" w:rsidRPr="005721E2" w:rsidRDefault="00B21670" w:rsidP="00B21670">
      <w:pPr>
        <w:pStyle w:val="Heading2"/>
      </w:pPr>
      <w:bookmarkStart w:id="99" w:name="_Toc192605730"/>
      <w:r w:rsidRPr="005721E2">
        <w:t>Termination for default</w:t>
      </w:r>
      <w:bookmarkEnd w:id="99"/>
      <w:r w:rsidRPr="005721E2">
        <w:t xml:space="preserve"> </w:t>
      </w:r>
    </w:p>
    <w:p w14:paraId="654FECF9" w14:textId="77777777" w:rsidR="00B21670" w:rsidRPr="000A01AD" w:rsidRDefault="00B21670" w:rsidP="00C81B24">
      <w:pPr>
        <w:pStyle w:val="ListParagraph"/>
        <w:numPr>
          <w:ilvl w:val="0"/>
          <w:numId w:val="77"/>
        </w:numPr>
        <w:ind w:left="851" w:hanging="851"/>
        <w:rPr>
          <w:rFonts w:cstheme="minorHAnsi"/>
        </w:rPr>
      </w:pPr>
      <w:r w:rsidRPr="000A01AD">
        <w:rPr>
          <w:rFonts w:cstheme="minorHAnsi"/>
        </w:rPr>
        <w:t xml:space="preserve">The purchaser, without prejudice to any other remedy for breach of contract, by written notice of default sent to the supplier, may terminate this contract in whole or in part: </w:t>
      </w:r>
    </w:p>
    <w:p w14:paraId="4642FDF9" w14:textId="77777777" w:rsidR="00B21670" w:rsidRPr="000A01AD" w:rsidRDefault="00B21670" w:rsidP="00C81B24">
      <w:pPr>
        <w:pStyle w:val="ListParagraph"/>
        <w:numPr>
          <w:ilvl w:val="1"/>
          <w:numId w:val="76"/>
        </w:numPr>
        <w:rPr>
          <w:rFonts w:cstheme="minorHAnsi"/>
        </w:rPr>
      </w:pPr>
      <w:r w:rsidRPr="000A01AD">
        <w:rPr>
          <w:rFonts w:cstheme="minorHAnsi"/>
        </w:rPr>
        <w:tab/>
        <w:t xml:space="preserve">if the supplier fails to deliver any or </w:t>
      </w:r>
      <w:proofErr w:type="gramStart"/>
      <w:r w:rsidRPr="000A01AD">
        <w:rPr>
          <w:rFonts w:cstheme="minorHAnsi"/>
        </w:rPr>
        <w:t>all of</w:t>
      </w:r>
      <w:proofErr w:type="gramEnd"/>
      <w:r w:rsidRPr="000A01AD">
        <w:rPr>
          <w:rFonts w:cstheme="minorHAnsi"/>
        </w:rPr>
        <w:t xml:space="preserve"> the goods within the period(s) specified in the contract, or within any extension thereof granted by the purchaser pursuant to GCC </w:t>
      </w:r>
      <w:r w:rsidR="003238E8">
        <w:rPr>
          <w:rFonts w:cstheme="minorHAnsi"/>
        </w:rPr>
        <w:t>c</w:t>
      </w:r>
      <w:r w:rsidRPr="000A01AD">
        <w:rPr>
          <w:rFonts w:cstheme="minorHAnsi"/>
        </w:rPr>
        <w:t xml:space="preserve">lause </w:t>
      </w:r>
      <w:r w:rsidR="00DC2B91">
        <w:rPr>
          <w:rFonts w:cstheme="minorHAnsi"/>
        </w:rPr>
        <w:t>5</w:t>
      </w:r>
      <w:r w:rsidRPr="00BA33F1">
        <w:rPr>
          <w:rFonts w:cstheme="minorHAnsi"/>
        </w:rPr>
        <w:t xml:space="preserve">.21(b)  </w:t>
      </w:r>
    </w:p>
    <w:p w14:paraId="13161A6B" w14:textId="77777777" w:rsidR="00B21670" w:rsidRPr="000A01AD" w:rsidRDefault="00B21670" w:rsidP="00C81B24">
      <w:pPr>
        <w:pStyle w:val="ListParagraph"/>
        <w:numPr>
          <w:ilvl w:val="1"/>
          <w:numId w:val="76"/>
        </w:numPr>
        <w:rPr>
          <w:rFonts w:cstheme="minorHAnsi"/>
        </w:rPr>
      </w:pPr>
      <w:r w:rsidRPr="000A01AD">
        <w:rPr>
          <w:rFonts w:cstheme="minorHAnsi"/>
        </w:rPr>
        <w:tab/>
        <w:t xml:space="preserve">if the Supplier fails to perform any other obligation(s) under the contract; or </w:t>
      </w:r>
    </w:p>
    <w:p w14:paraId="52002FFF" w14:textId="77777777" w:rsidR="00B21670" w:rsidRPr="000A01AD" w:rsidRDefault="00B21670" w:rsidP="00C81B24">
      <w:pPr>
        <w:pStyle w:val="ListParagraph"/>
        <w:numPr>
          <w:ilvl w:val="1"/>
          <w:numId w:val="76"/>
        </w:numPr>
        <w:rPr>
          <w:rFonts w:cstheme="minorHAnsi"/>
        </w:rPr>
      </w:pPr>
      <w:r w:rsidRPr="000A01AD">
        <w:rPr>
          <w:rFonts w:cstheme="minorHAnsi"/>
        </w:rPr>
        <w:t xml:space="preserve">if the supplier, in the judgment of the purchaser, has engaged in corrupt or fraudulent practices in competing for or in executing the contract. </w:t>
      </w:r>
    </w:p>
    <w:p w14:paraId="6C3E1B28" w14:textId="77777777" w:rsidR="00B21670" w:rsidRPr="000A01AD" w:rsidRDefault="00B21670" w:rsidP="00C81B24">
      <w:pPr>
        <w:pStyle w:val="ListParagraph"/>
        <w:numPr>
          <w:ilvl w:val="0"/>
          <w:numId w:val="77"/>
        </w:numPr>
        <w:tabs>
          <w:tab w:val="left" w:pos="851"/>
        </w:tabs>
        <w:ind w:left="851" w:hanging="851"/>
        <w:rPr>
          <w:rFonts w:cstheme="minorHAnsi"/>
        </w:rPr>
      </w:pPr>
      <w:r w:rsidRPr="000A01AD">
        <w:rPr>
          <w:rFonts w:cstheme="minorHAnsi"/>
        </w:rPr>
        <w:t xml:space="preserve">In the event the purchaser terminates the contract in whole or in part, the purchaser may procure, upon such terms and in such manner as it deems appropriate, goods, works or services </w:t>
      </w:r>
      <w:proofErr w:type="gramStart"/>
      <w:r w:rsidRPr="000A01AD">
        <w:rPr>
          <w:rFonts w:cstheme="minorHAnsi"/>
        </w:rPr>
        <w:t>similar to</w:t>
      </w:r>
      <w:proofErr w:type="gramEnd"/>
      <w:r w:rsidRPr="000A01AD">
        <w:rPr>
          <w:rFonts w:cstheme="minorHAnsi"/>
        </w:rPr>
        <w:t xml:space="preserve"> those undelivered, and the supplier shall be liable to the purchaser for any excess costs for such similar goods, works or services.  However, the supplier shall continue performance of the contract to the extent not terminated. </w:t>
      </w:r>
    </w:p>
    <w:p w14:paraId="25A4BF59" w14:textId="77777777" w:rsidR="00B21670" w:rsidRPr="000A01AD" w:rsidRDefault="00B21670" w:rsidP="00C81B24">
      <w:pPr>
        <w:pStyle w:val="ListParagraph"/>
        <w:numPr>
          <w:ilvl w:val="0"/>
          <w:numId w:val="77"/>
        </w:numPr>
        <w:tabs>
          <w:tab w:val="left" w:pos="851"/>
        </w:tabs>
        <w:ind w:left="851" w:hanging="851"/>
        <w:rPr>
          <w:rFonts w:cstheme="minorHAnsi"/>
        </w:rPr>
      </w:pPr>
      <w:r w:rsidRPr="000A01AD">
        <w:rPr>
          <w:rFonts w:cstheme="minorHAnsi"/>
        </w:rPr>
        <w:t xml:space="preserve">Where the purchaser terminates the contract in whole or in part, the purchaser may decide to impose a restriction penalty on the supplier by prohibiting such supplier from doing business with the public sector for a period not exceeding 10 years. </w:t>
      </w:r>
    </w:p>
    <w:p w14:paraId="3C4D8FE0" w14:textId="77777777" w:rsidR="00B21670" w:rsidRPr="000A01AD" w:rsidRDefault="00B21670" w:rsidP="00C81B24">
      <w:pPr>
        <w:pStyle w:val="ListParagraph"/>
        <w:numPr>
          <w:ilvl w:val="0"/>
          <w:numId w:val="77"/>
        </w:numPr>
        <w:tabs>
          <w:tab w:val="left" w:pos="851"/>
        </w:tabs>
        <w:ind w:left="851" w:hanging="851"/>
        <w:rPr>
          <w:rFonts w:cstheme="minorHAnsi"/>
        </w:rPr>
      </w:pPr>
      <w:r w:rsidRPr="000A01AD">
        <w:rPr>
          <w:rFonts w:cstheme="minorHAnsi"/>
        </w:rPr>
        <w:t xml:space="preserve">If a purchaser intends imposing a restriction on a supplier or any person associated with the supplier, the supplier will be allowed </w:t>
      </w:r>
      <w:proofErr w:type="gramStart"/>
      <w:r w:rsidRPr="000A01AD">
        <w:rPr>
          <w:rFonts w:cstheme="minorHAnsi"/>
        </w:rPr>
        <w:t>a time period</w:t>
      </w:r>
      <w:proofErr w:type="gramEnd"/>
      <w:r w:rsidRPr="000A01AD">
        <w:rPr>
          <w:rFonts w:cstheme="minorHAnsi"/>
        </w:rPr>
        <w:t xml:space="preserve"> of not more than fourteen (14) days to provide reasons why the envisaged restriction should not be imposed.  Should the supplier fail to respond within the stipulated fourteen (14) days the purchaser may regard the intended penalty as not objected against and may impose it on the supplier. </w:t>
      </w:r>
    </w:p>
    <w:p w14:paraId="0695565A" w14:textId="77777777" w:rsidR="00B21670" w:rsidRPr="00FC2616" w:rsidRDefault="00B21670" w:rsidP="00C81B24">
      <w:pPr>
        <w:pStyle w:val="ListParagraph"/>
        <w:numPr>
          <w:ilvl w:val="0"/>
          <w:numId w:val="77"/>
        </w:numPr>
        <w:tabs>
          <w:tab w:val="left" w:pos="851"/>
        </w:tabs>
        <w:ind w:left="851" w:hanging="851"/>
        <w:rPr>
          <w:rFonts w:cstheme="minorHAnsi"/>
        </w:rPr>
      </w:pPr>
      <w:r w:rsidRPr="00FC2616">
        <w:rPr>
          <w:rFonts w:cstheme="minorHAnsi"/>
        </w:rPr>
        <w:t xml:space="preserve">Any restriction imposed on any person by the Accounting Officer / Authority will, at the discretion of the Accounting Officer / Authority, also be applicable to any other enterprise or any partner, manager, director or other person who wholly or partly exercises or exercised or may exercise control over the enterprise of the first-mentioned person, and with which enterprise or person the first-mentioned person, is or was in the opinion of the Accounting Officer / Authority actively associated. </w:t>
      </w:r>
    </w:p>
    <w:p w14:paraId="2A1E633C" w14:textId="77777777" w:rsidR="00B21670" w:rsidRPr="00961F82" w:rsidRDefault="00B21670" w:rsidP="00C81B24">
      <w:pPr>
        <w:pStyle w:val="ListParagraph"/>
        <w:numPr>
          <w:ilvl w:val="0"/>
          <w:numId w:val="77"/>
        </w:numPr>
        <w:tabs>
          <w:tab w:val="left" w:pos="851"/>
        </w:tabs>
        <w:ind w:left="851" w:hanging="851"/>
        <w:rPr>
          <w:rFonts w:cstheme="minorHAnsi"/>
        </w:rPr>
      </w:pPr>
      <w:r w:rsidRPr="00FC2616">
        <w:rPr>
          <w:rFonts w:cstheme="minorHAnsi"/>
        </w:rPr>
        <w:t xml:space="preserve">If a restriction is imposed, the purchaser must, within five (5) working days of such imposition, furnish the National Treasury, with the following information: </w:t>
      </w:r>
    </w:p>
    <w:p w14:paraId="6AD1B289" w14:textId="77777777" w:rsidR="00B21670" w:rsidRPr="00FC2616" w:rsidRDefault="00B21670" w:rsidP="00C81B24">
      <w:pPr>
        <w:pStyle w:val="ListParagraph"/>
        <w:numPr>
          <w:ilvl w:val="1"/>
          <w:numId w:val="78"/>
        </w:numPr>
        <w:rPr>
          <w:rFonts w:cstheme="minorHAnsi"/>
        </w:rPr>
      </w:pPr>
      <w:r>
        <w:rPr>
          <w:rFonts w:ascii="Arial" w:hAnsi="Arial" w:cs="Arial"/>
          <w:sz w:val="20"/>
        </w:rPr>
        <w:tab/>
      </w:r>
      <w:r w:rsidRPr="00FC2616">
        <w:rPr>
          <w:rFonts w:cstheme="minorHAnsi"/>
        </w:rPr>
        <w:t xml:space="preserve">the name and address of the supplier and / or person restricted by the </w:t>
      </w:r>
      <w:proofErr w:type="gramStart"/>
      <w:r w:rsidRPr="00FC2616">
        <w:rPr>
          <w:rFonts w:cstheme="minorHAnsi"/>
        </w:rPr>
        <w:t>purchaser;</w:t>
      </w:r>
      <w:proofErr w:type="gramEnd"/>
      <w:r w:rsidRPr="00FC2616">
        <w:rPr>
          <w:rFonts w:cstheme="minorHAnsi"/>
        </w:rPr>
        <w:t xml:space="preserve"> </w:t>
      </w:r>
    </w:p>
    <w:p w14:paraId="09BB2563" w14:textId="77777777" w:rsidR="00B21670" w:rsidRPr="00FC2616" w:rsidRDefault="00B21670" w:rsidP="00C81B24">
      <w:pPr>
        <w:pStyle w:val="ListParagraph"/>
        <w:numPr>
          <w:ilvl w:val="1"/>
          <w:numId w:val="78"/>
        </w:numPr>
        <w:rPr>
          <w:rFonts w:cstheme="minorHAnsi"/>
        </w:rPr>
      </w:pPr>
      <w:r w:rsidRPr="00FC2616">
        <w:rPr>
          <w:rFonts w:cstheme="minorHAnsi"/>
        </w:rPr>
        <w:tab/>
        <w:t xml:space="preserve">the date of commencement of the restriction </w:t>
      </w:r>
    </w:p>
    <w:p w14:paraId="6B9604EE" w14:textId="77777777" w:rsidR="00B21670" w:rsidRPr="00FC2616" w:rsidRDefault="00B21670" w:rsidP="00C81B24">
      <w:pPr>
        <w:pStyle w:val="ListParagraph"/>
        <w:numPr>
          <w:ilvl w:val="1"/>
          <w:numId w:val="78"/>
        </w:numPr>
        <w:rPr>
          <w:rFonts w:cstheme="minorHAnsi"/>
        </w:rPr>
      </w:pPr>
      <w:r w:rsidRPr="00FC2616">
        <w:rPr>
          <w:rFonts w:cstheme="minorHAnsi"/>
        </w:rPr>
        <w:tab/>
        <w:t xml:space="preserve">the period of restriction; and  </w:t>
      </w:r>
    </w:p>
    <w:p w14:paraId="7548009D" w14:textId="77777777" w:rsidR="00B21670" w:rsidRPr="00961F82" w:rsidRDefault="00B21670" w:rsidP="00C81B24">
      <w:pPr>
        <w:pStyle w:val="ListParagraph"/>
        <w:numPr>
          <w:ilvl w:val="1"/>
          <w:numId w:val="78"/>
        </w:numPr>
        <w:rPr>
          <w:rFonts w:cstheme="minorHAnsi"/>
        </w:rPr>
      </w:pPr>
      <w:r w:rsidRPr="00FC2616">
        <w:rPr>
          <w:rFonts w:cstheme="minorHAnsi"/>
        </w:rPr>
        <w:tab/>
        <w:t xml:space="preserve">the reasons for the restriction. </w:t>
      </w:r>
      <w:r w:rsidRPr="00961F82">
        <w:rPr>
          <w:rFonts w:cstheme="minorHAnsi"/>
        </w:rPr>
        <w:t xml:space="preserve"> </w:t>
      </w:r>
    </w:p>
    <w:p w14:paraId="664C8570" w14:textId="77777777" w:rsidR="00B21670" w:rsidRPr="00FC2616" w:rsidRDefault="00B21670" w:rsidP="00C81B24">
      <w:pPr>
        <w:pStyle w:val="ListParagraph"/>
        <w:numPr>
          <w:ilvl w:val="0"/>
          <w:numId w:val="77"/>
        </w:numPr>
        <w:tabs>
          <w:tab w:val="left" w:pos="851"/>
        </w:tabs>
        <w:ind w:left="851" w:hanging="851"/>
        <w:rPr>
          <w:rFonts w:cstheme="minorHAnsi"/>
        </w:rPr>
      </w:pPr>
      <w:r w:rsidRPr="00FC2616">
        <w:rPr>
          <w:rFonts w:cstheme="minorHAnsi"/>
        </w:rPr>
        <w:t xml:space="preserve">These details will be loaded in the National Treasury’s central database of suppliers or persons prohibited from doing business with the public sector. </w:t>
      </w:r>
    </w:p>
    <w:p w14:paraId="20A80403" w14:textId="77777777" w:rsidR="00B21670" w:rsidRPr="00961F82" w:rsidRDefault="00B21670" w:rsidP="00C81B24">
      <w:pPr>
        <w:pStyle w:val="ListParagraph"/>
        <w:numPr>
          <w:ilvl w:val="0"/>
          <w:numId w:val="77"/>
        </w:numPr>
        <w:tabs>
          <w:tab w:val="left" w:pos="851"/>
        </w:tabs>
        <w:ind w:left="851" w:hanging="851"/>
        <w:rPr>
          <w:rFonts w:cstheme="minorHAnsi"/>
        </w:rPr>
      </w:pPr>
      <w:r w:rsidRPr="00FC2616">
        <w:rPr>
          <w:rFonts w:cstheme="minorHAnsi"/>
        </w:rPr>
        <w:t xml:space="preserve">If a court of law convicts a person of an offence as contemplated in sections 12 or 13 of the Prevention and Combating of Corrupt Activities Act, No. 12 of 2004, the court may also rule that such </w:t>
      </w:r>
      <w:r w:rsidRPr="00FC2616">
        <w:rPr>
          <w:rFonts w:cstheme="minorHAnsi"/>
        </w:rPr>
        <w:lastRenderedPageBreak/>
        <w:t xml:space="preserve">person’s name be endorsed on the Register for Tender Defaulters.  When a person’s name has been endorsed on the Register, the person will be prohibited from doing business with the public sector for a period not less than five years and not more than 10 years. The National Treasury is empowered to determine the period of </w:t>
      </w:r>
      <w:proofErr w:type="gramStart"/>
      <w:r w:rsidRPr="00FC2616">
        <w:rPr>
          <w:rFonts w:cstheme="minorHAnsi"/>
        </w:rPr>
        <w:t>restriction</w:t>
      </w:r>
      <w:proofErr w:type="gramEnd"/>
      <w:r w:rsidRPr="00FC2616">
        <w:rPr>
          <w:rFonts w:cstheme="minorHAnsi"/>
        </w:rPr>
        <w:t xml:space="preserve"> and each case will be dealt with on its own merits. According to section 32 of the Act the Register must be open to the public. The Register can be perused on the National Treasury website. </w:t>
      </w:r>
    </w:p>
    <w:p w14:paraId="68AEB743" w14:textId="77777777" w:rsidR="00B21670" w:rsidRPr="005721E2" w:rsidRDefault="00B21670" w:rsidP="00B21670">
      <w:pPr>
        <w:pStyle w:val="Heading2"/>
      </w:pPr>
      <w:bookmarkStart w:id="100" w:name="_Toc192605731"/>
      <w:r w:rsidRPr="005721E2">
        <w:t>Anti-dumping and countervailing duties and rights</w:t>
      </w:r>
      <w:bookmarkEnd w:id="100"/>
      <w:r w:rsidRPr="005721E2">
        <w:t xml:space="preserve"> </w:t>
      </w:r>
    </w:p>
    <w:p w14:paraId="11B96CD2" w14:textId="77777777" w:rsidR="00B21670" w:rsidRPr="00961F82" w:rsidRDefault="00B21670" w:rsidP="00C81B24">
      <w:pPr>
        <w:pStyle w:val="ListParagraph"/>
        <w:numPr>
          <w:ilvl w:val="0"/>
          <w:numId w:val="79"/>
        </w:numPr>
        <w:tabs>
          <w:tab w:val="left" w:pos="851"/>
        </w:tabs>
        <w:ind w:left="851" w:hanging="851"/>
        <w:rPr>
          <w:rFonts w:cstheme="minorHAnsi"/>
        </w:rPr>
      </w:pPr>
      <w:r w:rsidRPr="00FC2616">
        <w:rPr>
          <w:rFonts w:cstheme="minorHAnsi"/>
        </w:rPr>
        <w:t xml:space="preserve">When, after the date of bid, provisional payments are required, or anti-dumping or countervailing duties are imposed, or the amount of a provisional payment or anti-dumping or countervailing right is increased in respect of any dumped or subsidized import, the State is not liable for any amount so required or imposed, or </w:t>
      </w:r>
      <w:proofErr w:type="gramStart"/>
      <w:r w:rsidRPr="00FC2616">
        <w:rPr>
          <w:rFonts w:cstheme="minorHAnsi"/>
        </w:rPr>
        <w:t>for the amount of</w:t>
      </w:r>
      <w:proofErr w:type="gramEnd"/>
      <w:r w:rsidRPr="00FC2616">
        <w:rPr>
          <w:rFonts w:cstheme="minorHAnsi"/>
        </w:rPr>
        <w:t xml:space="preserve"> any such increase. When, after the said date, such a provisional payment is no longer required or any such anti-dumping or countervailing right is abolished, or where the amount of such provisional payment or any such right is reduced, any such favourable difference shall on demand be paid forthwith by the contractor to the State or the State may deduct such amounts from moneys (if any) which may otherwise be due to the contractor in regard to supplies or services which he delivered or rendered, or is to deliver or render in terms of the contract or any other contract or any other amount which may be due to him.</w:t>
      </w:r>
    </w:p>
    <w:p w14:paraId="119061D9" w14:textId="77777777" w:rsidR="00B21670" w:rsidRPr="005721E2" w:rsidRDefault="00B21670" w:rsidP="00B21670">
      <w:pPr>
        <w:pStyle w:val="Heading2"/>
      </w:pPr>
      <w:bookmarkStart w:id="101" w:name="_Toc192605732"/>
      <w:r w:rsidRPr="005721E2">
        <w:t>Force majeure</w:t>
      </w:r>
      <w:bookmarkEnd w:id="101"/>
    </w:p>
    <w:p w14:paraId="6B068617" w14:textId="77777777" w:rsidR="00B21670" w:rsidRPr="00961F82" w:rsidRDefault="00B21670" w:rsidP="00C81B24">
      <w:pPr>
        <w:pStyle w:val="ListParagraph"/>
        <w:numPr>
          <w:ilvl w:val="0"/>
          <w:numId w:val="80"/>
        </w:numPr>
        <w:tabs>
          <w:tab w:val="left" w:pos="851"/>
        </w:tabs>
        <w:ind w:left="851" w:hanging="851"/>
        <w:rPr>
          <w:rFonts w:cstheme="minorHAnsi"/>
        </w:rPr>
      </w:pPr>
      <w:r w:rsidRPr="00961F82">
        <w:rPr>
          <w:rFonts w:cstheme="minorHAnsi"/>
        </w:rPr>
        <w:t xml:space="preserve">Notwithstanding the provisions of GCC </w:t>
      </w:r>
      <w:r w:rsidR="00A232F5">
        <w:rPr>
          <w:rFonts w:cstheme="minorHAnsi"/>
        </w:rPr>
        <w:t>c</w:t>
      </w:r>
      <w:r w:rsidRPr="00961F82">
        <w:rPr>
          <w:rFonts w:cstheme="minorHAnsi"/>
        </w:rPr>
        <w:t xml:space="preserve">lauses </w:t>
      </w:r>
      <w:r w:rsidR="003238E8">
        <w:rPr>
          <w:rFonts w:cstheme="minorHAnsi"/>
        </w:rPr>
        <w:t>5</w:t>
      </w:r>
      <w:r>
        <w:rPr>
          <w:rFonts w:cstheme="minorHAnsi"/>
        </w:rPr>
        <w:t>.</w:t>
      </w:r>
      <w:r w:rsidRPr="00961F82">
        <w:rPr>
          <w:rFonts w:cstheme="minorHAnsi"/>
        </w:rPr>
        <w:t xml:space="preserve">22 and </w:t>
      </w:r>
      <w:r w:rsidR="003238E8">
        <w:rPr>
          <w:rFonts w:cstheme="minorHAnsi"/>
        </w:rPr>
        <w:t>5</w:t>
      </w:r>
      <w:r>
        <w:rPr>
          <w:rFonts w:cstheme="minorHAnsi"/>
        </w:rPr>
        <w:t>.</w:t>
      </w:r>
      <w:r w:rsidRPr="00961F82">
        <w:rPr>
          <w:rFonts w:cstheme="minorHAnsi"/>
        </w:rPr>
        <w:t xml:space="preserve">23, the supplier shall not be liable for forfeiture of its performance security, damages, or termination for default if and to the extent that his delay in performance or other failure to perform his obligations under the contract is the result of an event of force majeure. </w:t>
      </w:r>
    </w:p>
    <w:p w14:paraId="74530C66" w14:textId="77777777" w:rsidR="00B21670" w:rsidRPr="00961F82" w:rsidRDefault="00B21670" w:rsidP="00C81B24">
      <w:pPr>
        <w:pStyle w:val="ListParagraph"/>
        <w:numPr>
          <w:ilvl w:val="0"/>
          <w:numId w:val="80"/>
        </w:numPr>
        <w:tabs>
          <w:tab w:val="left" w:pos="851"/>
        </w:tabs>
        <w:ind w:left="851" w:hanging="851"/>
        <w:rPr>
          <w:rFonts w:cstheme="minorHAnsi"/>
        </w:rPr>
      </w:pPr>
      <w:r w:rsidRPr="00961F82">
        <w:rPr>
          <w:rFonts w:cstheme="minorHAnsi"/>
        </w:rPr>
        <w:t xml:space="preserve">If a force majeure situation arises, the supplier shall promptly notify the purchaser in writing of such condition and the cause thereof. Unless otherwise directed by the purchaser in writing, the supplier shall continue to perform its obligations under the contract as far as is reasonably practical and shall seek all reasonable alternative means for performance not prevented by the force majeure event. </w:t>
      </w:r>
    </w:p>
    <w:p w14:paraId="310FA290" w14:textId="77777777" w:rsidR="00B21670" w:rsidRPr="005721E2" w:rsidRDefault="00B21670" w:rsidP="00B21670">
      <w:pPr>
        <w:pStyle w:val="Heading2"/>
      </w:pPr>
      <w:bookmarkStart w:id="102" w:name="_Toc192605733"/>
      <w:r w:rsidRPr="005721E2">
        <w:t>Termination for insolvency</w:t>
      </w:r>
      <w:bookmarkEnd w:id="102"/>
    </w:p>
    <w:p w14:paraId="3FDC2B61" w14:textId="77777777" w:rsidR="00B21670" w:rsidRPr="00961F82" w:rsidRDefault="00B21670" w:rsidP="00C81B24">
      <w:pPr>
        <w:pStyle w:val="ListParagraph"/>
        <w:numPr>
          <w:ilvl w:val="0"/>
          <w:numId w:val="81"/>
        </w:numPr>
        <w:tabs>
          <w:tab w:val="left" w:pos="851"/>
        </w:tabs>
        <w:ind w:left="709" w:hanging="709"/>
        <w:rPr>
          <w:rFonts w:cstheme="minorHAnsi"/>
        </w:rPr>
      </w:pPr>
      <w:r w:rsidRPr="00961F82">
        <w:rPr>
          <w:rFonts w:cstheme="minorHAnsi"/>
        </w:rPr>
        <w:t xml:space="preserve">The purchaser may at any time terminate the contract by giving written notice to the supplier if the supplier becomes bankrupt or otherwise insolvent. In this event, termination will be without compensation to the supplier, provided that such termination will not prejudice or affect any right of action or remedy which has accrued or will accrue thereafter to the purchaser. </w:t>
      </w:r>
    </w:p>
    <w:p w14:paraId="7C79037F" w14:textId="77777777" w:rsidR="00B21670" w:rsidRPr="005721E2" w:rsidRDefault="00B21670" w:rsidP="00B21670">
      <w:pPr>
        <w:pStyle w:val="Heading2"/>
      </w:pPr>
      <w:bookmarkStart w:id="103" w:name="_Toc192605734"/>
      <w:r w:rsidRPr="005721E2">
        <w:t>Settlement of disputes</w:t>
      </w:r>
      <w:bookmarkEnd w:id="103"/>
      <w:r w:rsidRPr="005721E2">
        <w:t xml:space="preserve"> </w:t>
      </w:r>
    </w:p>
    <w:p w14:paraId="4988287B"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t xml:space="preserve">If any dispute or difference of any kind whatsoever arises between the purchaser and the supplier in connection with or arising out of the contract, the parties shall make every effort to resolve amicably such dispute or difference by mutual consultation. </w:t>
      </w:r>
    </w:p>
    <w:p w14:paraId="0785CE94"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t xml:space="preserve">If, after thirty (30) days, the parties have failed to resolve their dispute or difference by such mutual consultation, then either the purchaser or the supplier may give notice to the other party of his intention to commence with mediation. No mediation in respect of this matter may be commenced unless such notice is given to the other party. </w:t>
      </w:r>
    </w:p>
    <w:p w14:paraId="3352B9B7"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t xml:space="preserve">Should it not be possible to settle a dispute by means of mediation, it may be settled in a South African court of law. </w:t>
      </w:r>
    </w:p>
    <w:p w14:paraId="07AB72EE"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t xml:space="preserve">Mediation proceedings shall be conducted in accordance with the rules of procedure specified in the </w:t>
      </w:r>
      <w:r w:rsidR="00A232F5">
        <w:rPr>
          <w:rFonts w:cstheme="minorHAnsi"/>
        </w:rPr>
        <w:t>contract.</w:t>
      </w:r>
      <w:r w:rsidRPr="00961F82">
        <w:rPr>
          <w:rFonts w:cstheme="minorHAnsi"/>
        </w:rPr>
        <w:t xml:space="preserve"> </w:t>
      </w:r>
    </w:p>
    <w:p w14:paraId="5764D8F2"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lastRenderedPageBreak/>
        <w:t>Notwithstanding any reference to mediation and/or court proceedings herein</w:t>
      </w:r>
      <w:r>
        <w:rPr>
          <w:rFonts w:cstheme="minorHAnsi"/>
        </w:rPr>
        <w:t>:</w:t>
      </w:r>
      <w:r w:rsidRPr="00961F82">
        <w:rPr>
          <w:rFonts w:cstheme="minorHAnsi"/>
        </w:rPr>
        <w:t xml:space="preserve">  </w:t>
      </w:r>
    </w:p>
    <w:p w14:paraId="52E39680" w14:textId="77777777" w:rsidR="00B21670" w:rsidRPr="00AF0DD3" w:rsidRDefault="00B21670" w:rsidP="00C81B24">
      <w:pPr>
        <w:pStyle w:val="ListParagraph"/>
        <w:numPr>
          <w:ilvl w:val="1"/>
          <w:numId w:val="83"/>
        </w:numPr>
        <w:rPr>
          <w:rFonts w:cstheme="minorHAnsi"/>
        </w:rPr>
      </w:pPr>
      <w:r w:rsidRPr="00AF0DD3">
        <w:rPr>
          <w:rFonts w:cstheme="minorHAnsi"/>
        </w:rPr>
        <w:t xml:space="preserve">the parties shall continue to perform their respective obligations under the contract unless they otherwise agree; and </w:t>
      </w:r>
    </w:p>
    <w:p w14:paraId="00119D7F" w14:textId="77777777" w:rsidR="00B21670" w:rsidRPr="00AF0DD3" w:rsidRDefault="00B21670" w:rsidP="00C81B24">
      <w:pPr>
        <w:pStyle w:val="ListParagraph"/>
        <w:numPr>
          <w:ilvl w:val="1"/>
          <w:numId w:val="83"/>
        </w:numPr>
        <w:rPr>
          <w:rFonts w:cstheme="minorHAnsi"/>
        </w:rPr>
      </w:pPr>
      <w:r w:rsidRPr="00AF0DD3">
        <w:rPr>
          <w:rFonts w:cstheme="minorHAnsi"/>
        </w:rPr>
        <w:tab/>
        <w:t xml:space="preserve">the purchaser shall pay the supplier any monies due </w:t>
      </w:r>
      <w:r w:rsidR="00A232F5">
        <w:rPr>
          <w:rFonts w:cstheme="minorHAnsi"/>
        </w:rPr>
        <w:t xml:space="preserve">to </w:t>
      </w:r>
      <w:r w:rsidRPr="00AF0DD3">
        <w:rPr>
          <w:rFonts w:cstheme="minorHAnsi"/>
        </w:rPr>
        <w:t>the supplier.</w:t>
      </w:r>
    </w:p>
    <w:p w14:paraId="3ED3C151" w14:textId="77777777" w:rsidR="00B21670" w:rsidRPr="005721E2" w:rsidRDefault="00B21670" w:rsidP="00B21670">
      <w:pPr>
        <w:pStyle w:val="Heading2"/>
        <w:ind w:left="-142" w:firstLine="142"/>
      </w:pPr>
      <w:bookmarkStart w:id="104" w:name="_Toc192605735"/>
      <w:r w:rsidRPr="005721E2">
        <w:t>Limitation of liability</w:t>
      </w:r>
      <w:bookmarkEnd w:id="104"/>
    </w:p>
    <w:p w14:paraId="5CAC1266" w14:textId="77777777" w:rsidR="00B21670" w:rsidRPr="00AF0DD3" w:rsidRDefault="00B21670" w:rsidP="00C81B24">
      <w:pPr>
        <w:pStyle w:val="ListParagraph"/>
        <w:numPr>
          <w:ilvl w:val="0"/>
          <w:numId w:val="84"/>
        </w:numPr>
        <w:tabs>
          <w:tab w:val="left" w:pos="851"/>
        </w:tabs>
        <w:ind w:left="851" w:hanging="851"/>
        <w:rPr>
          <w:rFonts w:cstheme="minorHAnsi"/>
        </w:rPr>
      </w:pPr>
      <w:r w:rsidRPr="00AF0DD3">
        <w:rPr>
          <w:rFonts w:cstheme="minorHAnsi"/>
        </w:rPr>
        <w:t xml:space="preserve">Except in cases of criminal negligence or wilful misconduct, and in the case of infringement pursuant </w:t>
      </w:r>
      <w:r w:rsidRPr="00EA6A84">
        <w:rPr>
          <w:rFonts w:cstheme="minorHAnsi"/>
        </w:rPr>
        <w:t xml:space="preserve">to </w:t>
      </w:r>
      <w:r w:rsidR="00DC2B91">
        <w:rPr>
          <w:rFonts w:cstheme="minorHAnsi"/>
        </w:rPr>
        <w:t>GCC c</w:t>
      </w:r>
      <w:r w:rsidRPr="00EA6A84">
        <w:rPr>
          <w:rFonts w:cstheme="minorHAnsi"/>
        </w:rPr>
        <w:t xml:space="preserve">lause </w:t>
      </w:r>
      <w:r w:rsidR="003238E8">
        <w:rPr>
          <w:rFonts w:cstheme="minorHAnsi"/>
        </w:rPr>
        <w:t>5</w:t>
      </w:r>
      <w:r w:rsidRPr="00EA6A84">
        <w:rPr>
          <w:rFonts w:cstheme="minorHAnsi"/>
        </w:rPr>
        <w:t>.6</w:t>
      </w:r>
      <w:r>
        <w:rPr>
          <w:rFonts w:cstheme="minorHAnsi"/>
        </w:rPr>
        <w:t>:</w:t>
      </w:r>
      <w:r w:rsidRPr="00EA6A84">
        <w:rPr>
          <w:rFonts w:cstheme="minorHAnsi"/>
        </w:rPr>
        <w:t xml:space="preserve"> </w:t>
      </w:r>
    </w:p>
    <w:p w14:paraId="504AAF97" w14:textId="77777777" w:rsidR="00B21670" w:rsidRPr="00AF0DD3" w:rsidRDefault="00B21670" w:rsidP="00C81B24">
      <w:pPr>
        <w:pStyle w:val="ListParagraph"/>
        <w:numPr>
          <w:ilvl w:val="1"/>
          <w:numId w:val="85"/>
        </w:numPr>
        <w:rPr>
          <w:rFonts w:cstheme="minorHAnsi"/>
        </w:rPr>
      </w:pPr>
      <w:r>
        <w:rPr>
          <w:rFonts w:ascii="Arial" w:hAnsi="Arial" w:cs="Arial"/>
          <w:sz w:val="20"/>
        </w:rPr>
        <w:tab/>
      </w:r>
      <w:r w:rsidRPr="00AF0DD3">
        <w:rPr>
          <w:rFonts w:cstheme="minorHAnsi"/>
        </w:rPr>
        <w:t xml:space="preserve">the supplier shall not be liable to the purchaser, whether in contract, tort, or otherwise, for any indirect or consequential loss or damage, loss of use, loss of production, or loss of profits or interest costs, provided that this exclusion shall not apply to any obligation of the supplier to pay penalties and/or damages to the purchaser; and </w:t>
      </w:r>
    </w:p>
    <w:p w14:paraId="5C3F1A35" w14:textId="77777777" w:rsidR="00B21670" w:rsidRPr="0056332A" w:rsidRDefault="00B21670" w:rsidP="00C81B24">
      <w:pPr>
        <w:pStyle w:val="ListParagraph"/>
        <w:numPr>
          <w:ilvl w:val="1"/>
          <w:numId w:val="85"/>
        </w:numPr>
        <w:rPr>
          <w:rFonts w:ascii="Arial" w:hAnsi="Arial" w:cs="Arial"/>
          <w:sz w:val="20"/>
        </w:rPr>
      </w:pPr>
      <w:r w:rsidRPr="00AF0DD3">
        <w:rPr>
          <w:rFonts w:cstheme="minorHAnsi"/>
        </w:rPr>
        <w:tab/>
        <w:t>the aggregate liability of the supplier to the purchaser, whether under the contract, in tort or otherwise, shall not exceed the total contract price, provided that this limitation shall not apply to the cost of repairing or replacing defective equipment.</w:t>
      </w:r>
      <w:r w:rsidRPr="0056332A">
        <w:rPr>
          <w:rFonts w:ascii="Arial" w:hAnsi="Arial" w:cs="Arial"/>
          <w:sz w:val="20"/>
        </w:rPr>
        <w:t xml:space="preserve"> </w:t>
      </w:r>
    </w:p>
    <w:p w14:paraId="7BDD41BC" w14:textId="77777777" w:rsidR="00B21670" w:rsidRPr="005721E2" w:rsidRDefault="00B21670" w:rsidP="00B21670">
      <w:pPr>
        <w:pStyle w:val="Heading2"/>
      </w:pPr>
      <w:bookmarkStart w:id="105" w:name="_Toc192605736"/>
      <w:r w:rsidRPr="005721E2">
        <w:t>Governing language</w:t>
      </w:r>
      <w:bookmarkEnd w:id="105"/>
      <w:r w:rsidRPr="005721E2">
        <w:t xml:space="preserve"> </w:t>
      </w:r>
    </w:p>
    <w:p w14:paraId="722FCB5F" w14:textId="77777777" w:rsidR="00B21670" w:rsidRPr="00C43725" w:rsidRDefault="00B21670" w:rsidP="00C81B24">
      <w:pPr>
        <w:pStyle w:val="ListParagraph"/>
        <w:numPr>
          <w:ilvl w:val="0"/>
          <w:numId w:val="86"/>
        </w:numPr>
        <w:tabs>
          <w:tab w:val="left" w:pos="851"/>
        </w:tabs>
        <w:ind w:left="851" w:hanging="851"/>
        <w:rPr>
          <w:rFonts w:cstheme="minorHAnsi"/>
        </w:rPr>
      </w:pPr>
      <w:r w:rsidRPr="00C43725">
        <w:rPr>
          <w:rFonts w:cstheme="minorHAnsi"/>
        </w:rPr>
        <w:t xml:space="preserve">The contract shall be written in English. All correspondence and other documents pertaining to the contract that is exchanged by the parties shall also be written in English. </w:t>
      </w:r>
    </w:p>
    <w:p w14:paraId="2E99E1F1" w14:textId="77777777" w:rsidR="00B21670" w:rsidRPr="005721E2" w:rsidRDefault="00B21670" w:rsidP="00B21670">
      <w:pPr>
        <w:pStyle w:val="Heading2"/>
      </w:pPr>
      <w:bookmarkStart w:id="106" w:name="_Toc192605737"/>
      <w:r w:rsidRPr="005721E2">
        <w:t>Applicable law</w:t>
      </w:r>
      <w:bookmarkEnd w:id="106"/>
      <w:r w:rsidRPr="005721E2">
        <w:t xml:space="preserve"> </w:t>
      </w:r>
    </w:p>
    <w:p w14:paraId="607D99B7" w14:textId="77777777" w:rsidR="00B21670" w:rsidRPr="00C43725" w:rsidRDefault="00B21670" w:rsidP="00C81B24">
      <w:pPr>
        <w:pStyle w:val="ListParagraph"/>
        <w:numPr>
          <w:ilvl w:val="0"/>
          <w:numId w:val="87"/>
        </w:numPr>
        <w:tabs>
          <w:tab w:val="left" w:pos="851"/>
        </w:tabs>
        <w:ind w:left="851" w:hanging="851"/>
        <w:rPr>
          <w:rFonts w:cstheme="minorHAnsi"/>
        </w:rPr>
      </w:pPr>
      <w:r w:rsidRPr="00C43725">
        <w:rPr>
          <w:rFonts w:cstheme="minorHAnsi"/>
        </w:rPr>
        <w:t>The contract shall be interpreted in accordance with South African laws, unless otherwise specified</w:t>
      </w:r>
      <w:r>
        <w:rPr>
          <w:rFonts w:cstheme="minorHAnsi"/>
        </w:rPr>
        <w:t xml:space="preserve"> </w:t>
      </w:r>
      <w:r w:rsidRPr="00C43725">
        <w:rPr>
          <w:rFonts w:cstheme="minorHAnsi"/>
        </w:rPr>
        <w:t xml:space="preserve">in </w:t>
      </w:r>
      <w:r w:rsidR="003238E8">
        <w:rPr>
          <w:rFonts w:cstheme="minorHAnsi"/>
        </w:rPr>
        <w:t>the contract</w:t>
      </w:r>
      <w:r w:rsidRPr="00C43725">
        <w:rPr>
          <w:rFonts w:cstheme="minorHAnsi"/>
        </w:rPr>
        <w:t xml:space="preserve">. </w:t>
      </w:r>
    </w:p>
    <w:p w14:paraId="4D7EE00A" w14:textId="77777777" w:rsidR="00B21670" w:rsidRPr="00AF0DD3" w:rsidRDefault="00B21670" w:rsidP="00B21670">
      <w:pPr>
        <w:pStyle w:val="Heading2"/>
      </w:pPr>
      <w:bookmarkStart w:id="107" w:name="_Toc192605738"/>
      <w:r w:rsidRPr="005721E2">
        <w:t>Notices</w:t>
      </w:r>
      <w:bookmarkEnd w:id="107"/>
    </w:p>
    <w:p w14:paraId="1765C251" w14:textId="77777777" w:rsidR="00B21670" w:rsidRPr="0051571F" w:rsidRDefault="004533CB" w:rsidP="00C81B24">
      <w:pPr>
        <w:pStyle w:val="ListParagraph"/>
        <w:numPr>
          <w:ilvl w:val="0"/>
          <w:numId w:val="88"/>
        </w:numPr>
        <w:tabs>
          <w:tab w:val="left" w:pos="851"/>
        </w:tabs>
        <w:ind w:left="851" w:hanging="851"/>
        <w:rPr>
          <w:rFonts w:cstheme="minorHAnsi"/>
        </w:rPr>
      </w:pPr>
      <w:r w:rsidRPr="0051571F">
        <w:rPr>
          <w:rFonts w:cstheme="minorHAnsi"/>
        </w:rPr>
        <w:t>The</w:t>
      </w:r>
      <w:r w:rsidR="00B21670" w:rsidRPr="0051571F">
        <w:rPr>
          <w:rFonts w:cstheme="minorHAnsi"/>
        </w:rPr>
        <w:t xml:space="preserve"> written acceptance of a bid </w:t>
      </w:r>
      <w:r w:rsidRPr="0051571F">
        <w:rPr>
          <w:rFonts w:cstheme="minorHAnsi"/>
        </w:rPr>
        <w:t>will</w:t>
      </w:r>
      <w:r w:rsidR="00B21670" w:rsidRPr="0051571F">
        <w:rPr>
          <w:rFonts w:cstheme="minorHAnsi"/>
        </w:rPr>
        <w:t xml:space="preserve"> be </w:t>
      </w:r>
      <w:r w:rsidRPr="0051571F">
        <w:rPr>
          <w:rFonts w:cstheme="minorHAnsi"/>
        </w:rPr>
        <w:t>forwarde</w:t>
      </w:r>
      <w:r w:rsidR="00B21670" w:rsidRPr="0051571F">
        <w:rPr>
          <w:rFonts w:cstheme="minorHAnsi"/>
        </w:rPr>
        <w:t xml:space="preserve">d to the supplier </w:t>
      </w:r>
      <w:r w:rsidR="0051571F" w:rsidRPr="0051571F">
        <w:rPr>
          <w:rFonts w:cstheme="minorHAnsi"/>
        </w:rPr>
        <w:t>through a formal written letter of award.</w:t>
      </w:r>
      <w:r w:rsidR="00B21670" w:rsidRPr="0051571F">
        <w:rPr>
          <w:rFonts w:cstheme="minorHAnsi"/>
        </w:rPr>
        <w:t xml:space="preserve"> </w:t>
      </w:r>
    </w:p>
    <w:p w14:paraId="35DC595F" w14:textId="77777777" w:rsidR="00B21670" w:rsidRPr="0051571F" w:rsidRDefault="00B21670" w:rsidP="00C81B24">
      <w:pPr>
        <w:pStyle w:val="ListParagraph"/>
        <w:numPr>
          <w:ilvl w:val="0"/>
          <w:numId w:val="88"/>
        </w:numPr>
        <w:tabs>
          <w:tab w:val="left" w:pos="851"/>
        </w:tabs>
        <w:ind w:left="851" w:hanging="851"/>
        <w:rPr>
          <w:rFonts w:cstheme="minorHAnsi"/>
        </w:rPr>
      </w:pPr>
      <w:r w:rsidRPr="00C43725">
        <w:rPr>
          <w:rFonts w:cstheme="minorHAnsi"/>
        </w:rPr>
        <w:t>The time mentioned in the contract documents for performing any act after such aforesaid notice has been given, shall be</w:t>
      </w:r>
      <w:r w:rsidR="0051571F">
        <w:rPr>
          <w:rFonts w:cstheme="minorHAnsi"/>
        </w:rPr>
        <w:t xml:space="preserve"> communicated on the letter.</w:t>
      </w:r>
      <w:r w:rsidRPr="00C43725">
        <w:rPr>
          <w:rFonts w:cstheme="minorHAnsi"/>
        </w:rPr>
        <w:t xml:space="preserve"> </w:t>
      </w:r>
    </w:p>
    <w:p w14:paraId="615D50F9" w14:textId="77777777" w:rsidR="00B21670" w:rsidRPr="005721E2" w:rsidRDefault="00B21670" w:rsidP="00B21670">
      <w:pPr>
        <w:pStyle w:val="Heading2"/>
      </w:pPr>
      <w:bookmarkStart w:id="108" w:name="_Toc192605739"/>
      <w:r w:rsidRPr="005721E2">
        <w:t>Taxes and duties</w:t>
      </w:r>
      <w:bookmarkEnd w:id="108"/>
    </w:p>
    <w:p w14:paraId="53F85AE4" w14:textId="77777777" w:rsidR="00B21670" w:rsidRPr="00C43725" w:rsidRDefault="00B21670" w:rsidP="00C81B24">
      <w:pPr>
        <w:pStyle w:val="ListParagraph"/>
        <w:numPr>
          <w:ilvl w:val="0"/>
          <w:numId w:val="89"/>
        </w:numPr>
        <w:tabs>
          <w:tab w:val="left" w:pos="851"/>
        </w:tabs>
        <w:ind w:left="851" w:hanging="851"/>
        <w:rPr>
          <w:rFonts w:cstheme="minorHAnsi"/>
        </w:rPr>
      </w:pPr>
      <w:r w:rsidRPr="00C43725">
        <w:rPr>
          <w:rFonts w:cstheme="minorHAnsi"/>
        </w:rPr>
        <w:t xml:space="preserve">A foreign supplier shall be entirely responsible for all taxes, stamp duties, license fees, and other such levies imposed outside the purchaser’s country. </w:t>
      </w:r>
    </w:p>
    <w:p w14:paraId="79C3AF05" w14:textId="77777777" w:rsidR="00B21670" w:rsidRPr="00C43725" w:rsidRDefault="00B21670" w:rsidP="00C81B24">
      <w:pPr>
        <w:pStyle w:val="ListParagraph"/>
        <w:numPr>
          <w:ilvl w:val="0"/>
          <w:numId w:val="89"/>
        </w:numPr>
        <w:tabs>
          <w:tab w:val="left" w:pos="851"/>
        </w:tabs>
        <w:ind w:left="851" w:hanging="851"/>
        <w:rPr>
          <w:rFonts w:cstheme="minorHAnsi"/>
        </w:rPr>
      </w:pPr>
      <w:r w:rsidRPr="00C43725">
        <w:rPr>
          <w:rFonts w:cstheme="minorHAnsi"/>
        </w:rPr>
        <w:t xml:space="preserve">A local supplier shall be entirely responsible for all taxes, duties, license fees, etc., incurred until delivery of the contracted goods to the purchaser. </w:t>
      </w:r>
    </w:p>
    <w:p w14:paraId="631E5CFB" w14:textId="77777777" w:rsidR="00B21670" w:rsidRPr="0056332A" w:rsidRDefault="00B21670" w:rsidP="00C81B24">
      <w:pPr>
        <w:pStyle w:val="ListParagraph"/>
        <w:numPr>
          <w:ilvl w:val="0"/>
          <w:numId w:val="89"/>
        </w:numPr>
        <w:tabs>
          <w:tab w:val="left" w:pos="851"/>
        </w:tabs>
        <w:ind w:left="851" w:hanging="851"/>
        <w:rPr>
          <w:rFonts w:ascii="Arial" w:hAnsi="Arial" w:cs="Arial"/>
          <w:sz w:val="20"/>
        </w:rPr>
      </w:pPr>
      <w:r w:rsidRPr="00C43725">
        <w:rPr>
          <w:rFonts w:cstheme="minorHAnsi"/>
        </w:rPr>
        <w:t>No contract shall be concluded with any bidder whose tax matters are not in order.  Prior to the award of a bid the Department must be in possession of a tax clearance certificate, submitted by the bidder.  This certificate must be an original issued by the SARS.</w:t>
      </w:r>
      <w:r w:rsidRPr="0056332A">
        <w:rPr>
          <w:rFonts w:ascii="Arial" w:hAnsi="Arial" w:cs="Arial"/>
          <w:sz w:val="20"/>
        </w:rPr>
        <w:t xml:space="preserve"> </w:t>
      </w:r>
    </w:p>
    <w:p w14:paraId="1EE2074A" w14:textId="77777777" w:rsidR="00B21670" w:rsidRPr="005721E2" w:rsidRDefault="00B21670" w:rsidP="00B21670">
      <w:pPr>
        <w:pStyle w:val="Heading2"/>
      </w:pPr>
      <w:bookmarkStart w:id="109" w:name="_Toc192605740"/>
      <w:r w:rsidRPr="005721E2">
        <w:t>National Industrial Participation (</w:t>
      </w:r>
      <w:r w:rsidR="00B313D3">
        <w:t>NIPP</w:t>
      </w:r>
      <w:r w:rsidRPr="005721E2">
        <w:t>) Programme</w:t>
      </w:r>
      <w:bookmarkEnd w:id="109"/>
    </w:p>
    <w:p w14:paraId="603E7042" w14:textId="77777777" w:rsidR="00B21670" w:rsidRPr="00C43725" w:rsidRDefault="00B21670" w:rsidP="00C81B24">
      <w:pPr>
        <w:pStyle w:val="ListParagraph"/>
        <w:numPr>
          <w:ilvl w:val="0"/>
          <w:numId w:val="90"/>
        </w:numPr>
        <w:tabs>
          <w:tab w:val="left" w:pos="851"/>
        </w:tabs>
        <w:ind w:left="851" w:hanging="709"/>
        <w:rPr>
          <w:rFonts w:cstheme="minorHAnsi"/>
        </w:rPr>
      </w:pPr>
      <w:r w:rsidRPr="00C43725">
        <w:rPr>
          <w:rFonts w:cstheme="minorHAnsi"/>
        </w:rPr>
        <w:t xml:space="preserve">The </w:t>
      </w:r>
      <w:r>
        <w:rPr>
          <w:rFonts w:cstheme="minorHAnsi"/>
        </w:rPr>
        <w:t>NIPP</w:t>
      </w:r>
      <w:r w:rsidRPr="00C43725">
        <w:rPr>
          <w:rFonts w:cstheme="minorHAnsi"/>
        </w:rPr>
        <w:t xml:space="preserve"> Programme administered by the </w:t>
      </w:r>
      <w:r w:rsidR="002E1E41">
        <w:rPr>
          <w:rFonts w:cstheme="minorHAnsi"/>
        </w:rPr>
        <w:t>DTIC</w:t>
      </w:r>
      <w:r w:rsidRPr="00C43725">
        <w:rPr>
          <w:rFonts w:cstheme="minorHAnsi"/>
        </w:rPr>
        <w:t xml:space="preserve"> shall be applicable to all contracts that are subject to the </w:t>
      </w:r>
      <w:r>
        <w:rPr>
          <w:rFonts w:cstheme="minorHAnsi"/>
        </w:rPr>
        <w:t>NIPP</w:t>
      </w:r>
      <w:r w:rsidRPr="00C43725">
        <w:rPr>
          <w:rFonts w:cstheme="minorHAnsi"/>
        </w:rPr>
        <w:t xml:space="preserve"> obligation. </w:t>
      </w:r>
    </w:p>
    <w:p w14:paraId="56656DAA" w14:textId="77777777" w:rsidR="00B21670" w:rsidRPr="005721E2" w:rsidRDefault="00B21670" w:rsidP="00B21670">
      <w:pPr>
        <w:pStyle w:val="Heading2"/>
      </w:pPr>
      <w:bookmarkStart w:id="110" w:name="_Toc192605741"/>
      <w:r w:rsidRPr="005721E2">
        <w:t>Prohibition of restrictive practices</w:t>
      </w:r>
      <w:bookmarkEnd w:id="110"/>
    </w:p>
    <w:p w14:paraId="0C2CFCDC" w14:textId="77777777" w:rsidR="00B21670" w:rsidRPr="00E83E33" w:rsidRDefault="00B21670" w:rsidP="00C81B24">
      <w:pPr>
        <w:pStyle w:val="ListParagraph"/>
        <w:numPr>
          <w:ilvl w:val="0"/>
          <w:numId w:val="91"/>
        </w:numPr>
        <w:tabs>
          <w:tab w:val="left" w:pos="851"/>
        </w:tabs>
        <w:ind w:left="851" w:hanging="709"/>
        <w:rPr>
          <w:rFonts w:cstheme="minorHAnsi"/>
        </w:rPr>
      </w:pPr>
      <w:r w:rsidRPr="00E83E33">
        <w:rPr>
          <w:rFonts w:cstheme="minorHAnsi"/>
        </w:rPr>
        <w:t xml:space="preserve">In terms of section 4(1) (b) (iii) of the Competition Act No. 89 of 1998, as amended, an agreement </w:t>
      </w:r>
      <w:r>
        <w:rPr>
          <w:rFonts w:cstheme="minorHAnsi"/>
        </w:rPr>
        <w:t>b</w:t>
      </w:r>
      <w:r w:rsidRPr="00E83E33">
        <w:rPr>
          <w:rFonts w:cstheme="minorHAnsi"/>
        </w:rPr>
        <w:t xml:space="preserve">etween, or concerted practice by, firms, or a decision by an association of firms, is prohibited if it is between parties in a horizontal relationship and if a bidder (s) is / are or a contractor(s) was / were involved in collusive bidding (or bid rigging). </w:t>
      </w:r>
    </w:p>
    <w:p w14:paraId="34ED3F31" w14:textId="77777777" w:rsidR="00B21670" w:rsidRPr="00E83E33" w:rsidRDefault="00B21670" w:rsidP="00C81B24">
      <w:pPr>
        <w:pStyle w:val="ListParagraph"/>
        <w:numPr>
          <w:ilvl w:val="0"/>
          <w:numId w:val="91"/>
        </w:numPr>
        <w:tabs>
          <w:tab w:val="left" w:pos="851"/>
        </w:tabs>
        <w:ind w:left="851" w:hanging="709"/>
        <w:rPr>
          <w:rFonts w:cstheme="minorHAnsi"/>
        </w:rPr>
      </w:pPr>
      <w:r w:rsidRPr="00E83E33">
        <w:rPr>
          <w:rFonts w:cstheme="minorHAnsi"/>
        </w:rPr>
        <w:lastRenderedPageBreak/>
        <w:t xml:space="preserve">If a bidder(s) or contractor(s), based on reasonable grounds or evidence obtained by the purchaser, has / have engaged in the restrictive practice referred to above, the purchaser may refer the matter to the Competition Commission for investigation and possible imposition of administrative penalties as contemplated in the Competition Act No. 89 of 1998. </w:t>
      </w:r>
    </w:p>
    <w:p w14:paraId="0C9E0848" w14:textId="77777777" w:rsidR="00B21670" w:rsidRDefault="00B21670" w:rsidP="00C81B24">
      <w:pPr>
        <w:pStyle w:val="ListParagraph"/>
        <w:numPr>
          <w:ilvl w:val="0"/>
          <w:numId w:val="91"/>
        </w:numPr>
        <w:tabs>
          <w:tab w:val="left" w:pos="851"/>
        </w:tabs>
        <w:ind w:left="851" w:hanging="709"/>
        <w:rPr>
          <w:rFonts w:cstheme="minorHAnsi"/>
        </w:rPr>
      </w:pPr>
      <w:r w:rsidRPr="00E83E33">
        <w:rPr>
          <w:rFonts w:cstheme="minorHAnsi"/>
        </w:rPr>
        <w:t>If a bidder(s) or contractor(s), has / have been found guilty by the Competition Commission of the restrictive practice referred to above, the purchaser may, in addition and without prejudice to any other remedy provided for, invalidate the bid(s) for such item(s) offered, and / or terminate the contract in whole or part, and / or restrict the bidder(s) or contractor(s) from conducting business with the public sector for a period not exceeding ten (10) years and / or claim damages from the bidder(s) or contractor(s) concerned.</w:t>
      </w:r>
    </w:p>
    <w:p w14:paraId="25B05E97" w14:textId="77777777" w:rsidR="00B21670" w:rsidRDefault="00B21670" w:rsidP="00B21670">
      <w:pPr>
        <w:tabs>
          <w:tab w:val="left" w:pos="851"/>
        </w:tabs>
        <w:rPr>
          <w:rFonts w:cstheme="minorHAnsi"/>
        </w:rPr>
      </w:pPr>
    </w:p>
    <w:p w14:paraId="7A2995AD" w14:textId="77777777" w:rsidR="00B21670" w:rsidRDefault="00B21670" w:rsidP="00B21670">
      <w:pPr>
        <w:tabs>
          <w:tab w:val="left" w:pos="851"/>
        </w:tabs>
        <w:rPr>
          <w:rFonts w:cstheme="minorHAnsi"/>
        </w:rPr>
      </w:pPr>
      <w:r>
        <w:rPr>
          <w:rFonts w:cstheme="minorHAnsi"/>
        </w:rPr>
        <w:t>The above General Conditions of Contract are accepted by:</w:t>
      </w:r>
    </w:p>
    <w:p w14:paraId="28601159" w14:textId="77777777" w:rsidR="00B21670" w:rsidRDefault="00B21670" w:rsidP="00B21670">
      <w:pPr>
        <w:tabs>
          <w:tab w:val="left" w:pos="851"/>
        </w:tabs>
        <w:rPr>
          <w:rFonts w:cstheme="minorHAnsi"/>
        </w:rPr>
      </w:pPr>
    </w:p>
    <w:p w14:paraId="088654C8" w14:textId="77777777" w:rsidR="00B21670" w:rsidRDefault="00B21670" w:rsidP="00B21670">
      <w:pPr>
        <w:tabs>
          <w:tab w:val="left" w:pos="851"/>
        </w:tabs>
        <w:rPr>
          <w:rFonts w:cstheme="minorHAnsi"/>
        </w:rPr>
      </w:pPr>
      <w:r w:rsidRPr="00A232F5">
        <w:rPr>
          <w:rFonts w:cstheme="minorHAnsi"/>
          <w:b/>
          <w:bCs/>
        </w:rPr>
        <w:t>Name and Surname</w:t>
      </w:r>
      <w:r>
        <w:rPr>
          <w:rFonts w:cstheme="minorHAnsi"/>
        </w:rPr>
        <w:t>_______________________________</w:t>
      </w:r>
      <w:r>
        <w:rPr>
          <w:rFonts w:cstheme="minorHAnsi"/>
        </w:rPr>
        <w:tab/>
      </w:r>
      <w:r w:rsidRPr="00A232F5">
        <w:rPr>
          <w:rFonts w:cstheme="minorHAnsi"/>
          <w:b/>
          <w:bCs/>
        </w:rPr>
        <w:t>Designation</w:t>
      </w:r>
      <w:r>
        <w:rPr>
          <w:rFonts w:cstheme="minorHAnsi"/>
        </w:rPr>
        <w:t>_____________________</w:t>
      </w:r>
    </w:p>
    <w:p w14:paraId="246F4125" w14:textId="77777777" w:rsidR="00B21670" w:rsidRDefault="00B21670" w:rsidP="00B21670">
      <w:pPr>
        <w:tabs>
          <w:tab w:val="left" w:pos="851"/>
        </w:tabs>
        <w:rPr>
          <w:rFonts w:cstheme="minorHAnsi"/>
        </w:rPr>
      </w:pPr>
    </w:p>
    <w:p w14:paraId="5B22DCAA" w14:textId="77777777" w:rsidR="00B21670" w:rsidRDefault="00B21670" w:rsidP="00B21670">
      <w:pPr>
        <w:tabs>
          <w:tab w:val="left" w:pos="851"/>
        </w:tabs>
        <w:rPr>
          <w:rFonts w:cstheme="minorHAnsi"/>
        </w:rPr>
      </w:pPr>
      <w:proofErr w:type="gramStart"/>
      <w:r w:rsidRPr="00A232F5">
        <w:rPr>
          <w:rFonts w:cstheme="minorHAnsi"/>
          <w:b/>
          <w:bCs/>
        </w:rPr>
        <w:t>Bidder:</w:t>
      </w:r>
      <w:r>
        <w:rPr>
          <w:rFonts w:cstheme="minorHAnsi"/>
        </w:rPr>
        <w:t>_</w:t>
      </w:r>
      <w:proofErr w:type="gramEnd"/>
      <w:r>
        <w:rPr>
          <w:rFonts w:cstheme="minorHAnsi"/>
        </w:rPr>
        <w:t>________________________________________</w:t>
      </w:r>
      <w:r>
        <w:rPr>
          <w:rFonts w:cstheme="minorHAnsi"/>
        </w:rPr>
        <w:tab/>
      </w:r>
      <w:proofErr w:type="gramStart"/>
      <w:r w:rsidRPr="00A232F5">
        <w:rPr>
          <w:rFonts w:cstheme="minorHAnsi"/>
          <w:b/>
          <w:bCs/>
        </w:rPr>
        <w:t>Signature:</w:t>
      </w:r>
      <w:r>
        <w:rPr>
          <w:rFonts w:cstheme="minorHAnsi"/>
        </w:rPr>
        <w:t>_</w:t>
      </w:r>
      <w:proofErr w:type="gramEnd"/>
      <w:r>
        <w:rPr>
          <w:rFonts w:cstheme="minorHAnsi"/>
        </w:rPr>
        <w:t>______________________</w:t>
      </w:r>
    </w:p>
    <w:p w14:paraId="637856BF" w14:textId="77777777" w:rsidR="00B21670" w:rsidRDefault="00B21670" w:rsidP="00B21670">
      <w:pPr>
        <w:tabs>
          <w:tab w:val="left" w:pos="851"/>
        </w:tabs>
        <w:rPr>
          <w:rFonts w:cstheme="minorHAnsi"/>
        </w:rPr>
      </w:pPr>
    </w:p>
    <w:p w14:paraId="1AA4DA4B" w14:textId="77777777" w:rsidR="00B21670" w:rsidRPr="00E83E33" w:rsidRDefault="00B21670" w:rsidP="00B21670">
      <w:pPr>
        <w:tabs>
          <w:tab w:val="left" w:pos="851"/>
        </w:tabs>
        <w:rPr>
          <w:rFonts w:cstheme="minorHAnsi"/>
        </w:rPr>
      </w:pPr>
      <w:proofErr w:type="gramStart"/>
      <w:r w:rsidRPr="00A232F5">
        <w:rPr>
          <w:rFonts w:cstheme="minorHAnsi"/>
          <w:b/>
          <w:bCs/>
        </w:rPr>
        <w:t>Date:</w:t>
      </w:r>
      <w:r>
        <w:rPr>
          <w:rFonts w:cstheme="minorHAnsi"/>
        </w:rPr>
        <w:t>_</w:t>
      </w:r>
      <w:proofErr w:type="gramEnd"/>
      <w:r>
        <w:rPr>
          <w:rFonts w:cstheme="minorHAnsi"/>
        </w:rPr>
        <w:t>________________</w:t>
      </w:r>
    </w:p>
    <w:p w14:paraId="41574138" w14:textId="77777777" w:rsidR="00B21670" w:rsidRDefault="00B21670">
      <w:pPr>
        <w:jc w:val="left"/>
        <w:rPr>
          <w:highlight w:val="yellow"/>
          <w:lang w:val="en-GB"/>
        </w:rPr>
      </w:pPr>
      <w:r>
        <w:rPr>
          <w:highlight w:val="yellow"/>
          <w:lang w:val="en-GB"/>
        </w:rPr>
        <w:br w:type="page"/>
      </w:r>
    </w:p>
    <w:p w14:paraId="74332877" w14:textId="77777777" w:rsidR="001313AD" w:rsidRPr="00B7255B" w:rsidRDefault="001313AD" w:rsidP="00B7255B">
      <w:pPr>
        <w:pStyle w:val="AnnexH1"/>
      </w:pPr>
      <w:bookmarkStart w:id="111" w:name="_Toc488498846"/>
      <w:bookmarkStart w:id="112" w:name="_Toc192605742"/>
      <w:bookmarkEnd w:id="1"/>
      <w:bookmarkEnd w:id="2"/>
      <w:bookmarkEnd w:id="3"/>
      <w:bookmarkEnd w:id="4"/>
      <w:bookmarkEnd w:id="5"/>
      <w:r w:rsidRPr="00B7255B">
        <w:lastRenderedPageBreak/>
        <w:t>Abbreviations, Terms and Definitions</w:t>
      </w:r>
      <w:bookmarkEnd w:id="111"/>
      <w:bookmarkEnd w:id="112"/>
    </w:p>
    <w:p w14:paraId="69A43FE9" w14:textId="77777777" w:rsidR="001313AD" w:rsidRDefault="001313AD" w:rsidP="00710F8D">
      <w:pPr>
        <w:pStyle w:val="AnnexH2"/>
      </w:pPr>
      <w:bookmarkStart w:id="113" w:name="_Toc498843319"/>
      <w:bookmarkStart w:id="114" w:name="_Toc505652266"/>
      <w:bookmarkStart w:id="115" w:name="_Toc394778368"/>
      <w:bookmarkStart w:id="116" w:name="_Toc488498847"/>
      <w:bookmarkStart w:id="117" w:name="_Toc192605743"/>
      <w:bookmarkEnd w:id="6"/>
      <w:bookmarkEnd w:id="7"/>
      <w:r w:rsidRPr="00B80FF6">
        <w:t>Abbreviations</w:t>
      </w:r>
      <w:bookmarkEnd w:id="113"/>
      <w:bookmarkEnd w:id="114"/>
      <w:bookmarkEnd w:id="115"/>
      <w:bookmarkEnd w:id="116"/>
      <w:r w:rsidR="00D41F1F">
        <w:t xml:space="preserve"> and Acronyms</w:t>
      </w:r>
      <w:bookmarkEnd w:id="117"/>
    </w:p>
    <w:p w14:paraId="5D34B006" w14:textId="77777777" w:rsidR="00BA256A" w:rsidRDefault="00BA256A" w:rsidP="001A421B">
      <w:pPr>
        <w:spacing w:line="240" w:lineRule="auto"/>
        <w:rPr>
          <w:rFonts w:asciiTheme="minorHAnsi" w:hAnsiTheme="minorHAnsi" w:cstheme="minorHAnsi"/>
          <w:lang w:val="en-GB"/>
        </w:rPr>
      </w:pPr>
      <w:r>
        <w:rPr>
          <w:rFonts w:asciiTheme="minorHAnsi" w:hAnsiTheme="minorHAnsi" w:cstheme="minorHAnsi"/>
          <w:lang w:val="en-GB"/>
        </w:rPr>
        <w:t>AA</w:t>
      </w:r>
      <w:r>
        <w:rPr>
          <w:rFonts w:asciiTheme="minorHAnsi" w:hAnsiTheme="minorHAnsi" w:cstheme="minorHAnsi"/>
          <w:lang w:val="en-GB"/>
        </w:rPr>
        <w:tab/>
      </w:r>
      <w:r>
        <w:rPr>
          <w:rFonts w:asciiTheme="minorHAnsi" w:hAnsiTheme="minorHAnsi" w:cstheme="minorHAnsi"/>
          <w:lang w:val="en-GB"/>
        </w:rPr>
        <w:tab/>
      </w:r>
      <w:r>
        <w:rPr>
          <w:rFonts w:asciiTheme="minorHAnsi" w:hAnsiTheme="minorHAnsi" w:cstheme="minorHAnsi"/>
          <w:lang w:val="en-GB"/>
        </w:rPr>
        <w:tab/>
        <w:t>Accounting Authority</w:t>
      </w:r>
    </w:p>
    <w:p w14:paraId="4951C2FA" w14:textId="77777777" w:rsidR="00BA256A" w:rsidRDefault="00BA256A" w:rsidP="001A421B">
      <w:pPr>
        <w:spacing w:line="240" w:lineRule="auto"/>
        <w:rPr>
          <w:rFonts w:asciiTheme="minorHAnsi" w:hAnsiTheme="minorHAnsi" w:cstheme="minorHAnsi"/>
          <w:lang w:val="en-GB"/>
        </w:rPr>
      </w:pPr>
      <w:r>
        <w:rPr>
          <w:rFonts w:asciiTheme="minorHAnsi" w:hAnsiTheme="minorHAnsi" w:cstheme="minorHAnsi"/>
          <w:lang w:val="en-GB"/>
        </w:rPr>
        <w:t>AO</w:t>
      </w:r>
      <w:r>
        <w:rPr>
          <w:rFonts w:asciiTheme="minorHAnsi" w:hAnsiTheme="minorHAnsi" w:cstheme="minorHAnsi"/>
          <w:lang w:val="en-GB"/>
        </w:rPr>
        <w:tab/>
      </w:r>
      <w:r>
        <w:rPr>
          <w:rFonts w:asciiTheme="minorHAnsi" w:hAnsiTheme="minorHAnsi" w:cstheme="minorHAnsi"/>
          <w:lang w:val="en-GB"/>
        </w:rPr>
        <w:tab/>
      </w:r>
      <w:r>
        <w:rPr>
          <w:rFonts w:asciiTheme="minorHAnsi" w:hAnsiTheme="minorHAnsi" w:cstheme="minorHAnsi"/>
          <w:lang w:val="en-GB"/>
        </w:rPr>
        <w:tab/>
        <w:t>Accounting Officer</w:t>
      </w:r>
    </w:p>
    <w:p w14:paraId="60B1C0C4" w14:textId="77777777" w:rsidR="003C2D74" w:rsidRPr="00EA6A84" w:rsidRDefault="008A3D63" w:rsidP="001A421B">
      <w:pPr>
        <w:spacing w:line="240" w:lineRule="auto"/>
        <w:rPr>
          <w:rFonts w:asciiTheme="minorHAnsi" w:hAnsiTheme="minorHAnsi" w:cstheme="minorHAnsi"/>
          <w:lang w:val="en-GB"/>
        </w:rPr>
      </w:pPr>
      <w:r w:rsidRPr="00EA6A84">
        <w:rPr>
          <w:rFonts w:asciiTheme="minorHAnsi" w:hAnsiTheme="minorHAnsi" w:cstheme="minorHAnsi"/>
          <w:lang w:val="en-GB"/>
        </w:rPr>
        <w:t>B-BBEE</w:t>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snapToGrid w:val="0"/>
        </w:rPr>
        <w:t>Broad-Based Black Economic Empowerment</w:t>
      </w:r>
    </w:p>
    <w:p w14:paraId="1E3D1824" w14:textId="77777777" w:rsidR="008A3D63" w:rsidRPr="00EA6A84" w:rsidRDefault="008A3D63" w:rsidP="001A421B">
      <w:pPr>
        <w:spacing w:line="240" w:lineRule="auto"/>
        <w:rPr>
          <w:rFonts w:asciiTheme="minorHAnsi" w:hAnsiTheme="minorHAnsi" w:cstheme="minorHAnsi"/>
          <w:snapToGrid w:val="0"/>
        </w:rPr>
      </w:pPr>
      <w:r w:rsidRPr="00EA6A84">
        <w:rPr>
          <w:rFonts w:asciiTheme="minorHAnsi" w:hAnsiTheme="minorHAnsi" w:cstheme="minorHAnsi"/>
          <w:lang w:val="en-GB"/>
        </w:rPr>
        <w:t>BEE</w:t>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snapToGrid w:val="0"/>
        </w:rPr>
        <w:t>Black Economic Empowerment</w:t>
      </w:r>
    </w:p>
    <w:p w14:paraId="28D3D700" w14:textId="77777777" w:rsidR="008A3D63" w:rsidRPr="00EA6A84" w:rsidRDefault="008A3D63" w:rsidP="001A421B">
      <w:pPr>
        <w:spacing w:line="240" w:lineRule="auto"/>
        <w:rPr>
          <w:rFonts w:asciiTheme="minorHAnsi" w:hAnsiTheme="minorHAnsi" w:cstheme="minorHAnsi"/>
          <w:snapToGrid w:val="0"/>
        </w:rPr>
      </w:pPr>
      <w:r w:rsidRPr="00EA6A84">
        <w:rPr>
          <w:rFonts w:asciiTheme="minorHAnsi" w:hAnsiTheme="minorHAnsi" w:cstheme="minorHAnsi"/>
          <w:snapToGrid w:val="0"/>
        </w:rPr>
        <w:t>CPI</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Consumer Price Index</w:t>
      </w:r>
    </w:p>
    <w:p w14:paraId="61EBDE22" w14:textId="77777777" w:rsidR="008A3D63" w:rsidRDefault="008A3D63" w:rsidP="001A421B">
      <w:pPr>
        <w:spacing w:line="240" w:lineRule="auto"/>
        <w:rPr>
          <w:rFonts w:asciiTheme="minorHAnsi" w:hAnsiTheme="minorHAnsi" w:cstheme="minorHAnsi"/>
          <w:snapToGrid w:val="0"/>
        </w:rPr>
      </w:pPr>
      <w:r w:rsidRPr="00EA6A84">
        <w:rPr>
          <w:rFonts w:asciiTheme="minorHAnsi" w:hAnsiTheme="minorHAnsi" w:cstheme="minorHAnsi"/>
          <w:snapToGrid w:val="0"/>
        </w:rPr>
        <w:t>CSD</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Central Supplier Database</w:t>
      </w:r>
    </w:p>
    <w:p w14:paraId="30B5B4F7" w14:textId="77777777" w:rsidR="00BA256A" w:rsidRPr="00EA6A84" w:rsidRDefault="00BA256A" w:rsidP="001A421B">
      <w:pPr>
        <w:spacing w:line="240" w:lineRule="auto"/>
        <w:rPr>
          <w:rFonts w:asciiTheme="minorHAnsi" w:hAnsiTheme="minorHAnsi" w:cstheme="minorHAnsi"/>
          <w:snapToGrid w:val="0"/>
        </w:rPr>
      </w:pPr>
      <w:r>
        <w:rPr>
          <w:rFonts w:asciiTheme="minorHAnsi" w:hAnsiTheme="minorHAnsi" w:cstheme="minorHAnsi"/>
          <w:snapToGrid w:val="0"/>
        </w:rPr>
        <w:t>DTIC</w:t>
      </w:r>
      <w:r>
        <w:rPr>
          <w:rFonts w:asciiTheme="minorHAnsi" w:hAnsiTheme="minorHAnsi" w:cstheme="minorHAnsi"/>
          <w:snapToGrid w:val="0"/>
        </w:rPr>
        <w:tab/>
      </w:r>
      <w:r>
        <w:rPr>
          <w:rFonts w:asciiTheme="minorHAnsi" w:hAnsiTheme="minorHAnsi" w:cstheme="minorHAnsi"/>
          <w:snapToGrid w:val="0"/>
        </w:rPr>
        <w:tab/>
      </w:r>
      <w:r>
        <w:rPr>
          <w:rFonts w:asciiTheme="minorHAnsi" w:hAnsiTheme="minorHAnsi" w:cstheme="minorHAnsi"/>
          <w:snapToGrid w:val="0"/>
        </w:rPr>
        <w:tab/>
        <w:t>Department of Trade, Industry and Competition</w:t>
      </w:r>
    </w:p>
    <w:p w14:paraId="45EC2FD0" w14:textId="77777777" w:rsidR="008A3D63" w:rsidRPr="00EA6A84" w:rsidRDefault="008A3D63" w:rsidP="001A421B">
      <w:pPr>
        <w:spacing w:line="240" w:lineRule="auto"/>
        <w:rPr>
          <w:rFonts w:asciiTheme="minorHAnsi" w:hAnsiTheme="minorHAnsi" w:cstheme="minorHAnsi"/>
          <w:snapToGrid w:val="0"/>
        </w:rPr>
      </w:pPr>
      <w:r w:rsidRPr="00EA6A84">
        <w:rPr>
          <w:rFonts w:asciiTheme="minorHAnsi" w:hAnsiTheme="minorHAnsi" w:cstheme="minorHAnsi"/>
          <w:snapToGrid w:val="0"/>
        </w:rPr>
        <w:t>EME</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Exempted M</w:t>
      </w:r>
      <w:r w:rsidR="001A421B" w:rsidRPr="00EA6A84">
        <w:rPr>
          <w:rFonts w:asciiTheme="minorHAnsi" w:hAnsiTheme="minorHAnsi" w:cstheme="minorHAnsi"/>
          <w:snapToGrid w:val="0"/>
        </w:rPr>
        <w:t>icro</w:t>
      </w:r>
      <w:r w:rsidRPr="00EA6A84">
        <w:rPr>
          <w:rFonts w:asciiTheme="minorHAnsi" w:hAnsiTheme="minorHAnsi" w:cstheme="minorHAnsi"/>
          <w:snapToGrid w:val="0"/>
        </w:rPr>
        <w:t xml:space="preserve"> Enterprise</w:t>
      </w:r>
    </w:p>
    <w:p w14:paraId="10F30E5D" w14:textId="77777777" w:rsidR="008A3D63" w:rsidRPr="00EA6A84" w:rsidRDefault="008A3D63" w:rsidP="001A421B">
      <w:pPr>
        <w:spacing w:line="240" w:lineRule="auto"/>
        <w:rPr>
          <w:rFonts w:asciiTheme="minorHAnsi" w:hAnsiTheme="minorHAnsi" w:cstheme="minorHAnsi"/>
          <w:snapToGrid w:val="0"/>
        </w:rPr>
      </w:pPr>
      <w:r w:rsidRPr="00EA6A84">
        <w:rPr>
          <w:rFonts w:asciiTheme="minorHAnsi" w:hAnsiTheme="minorHAnsi" w:cstheme="minorHAnsi"/>
          <w:snapToGrid w:val="0"/>
        </w:rPr>
        <w:t>EOI</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Expression of Interest</w:t>
      </w:r>
    </w:p>
    <w:p w14:paraId="577ACA6B" w14:textId="77777777" w:rsidR="00E76D07" w:rsidRPr="00EA6A84" w:rsidRDefault="00E76D07" w:rsidP="001A421B">
      <w:pPr>
        <w:spacing w:line="240" w:lineRule="auto"/>
        <w:rPr>
          <w:rFonts w:asciiTheme="minorHAnsi" w:hAnsiTheme="minorHAnsi" w:cstheme="minorHAnsi"/>
          <w:snapToGrid w:val="0"/>
        </w:rPr>
      </w:pPr>
      <w:r w:rsidRPr="00EA6A84">
        <w:rPr>
          <w:rFonts w:asciiTheme="minorHAnsi" w:hAnsiTheme="minorHAnsi" w:cstheme="minorHAnsi"/>
          <w:snapToGrid w:val="0"/>
        </w:rPr>
        <w:t>GCC</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General Conditions of Contract</w:t>
      </w:r>
    </w:p>
    <w:p w14:paraId="1CB45366" w14:textId="77777777" w:rsidR="008A3D63" w:rsidRPr="00EA6A84" w:rsidRDefault="008A3D63" w:rsidP="001A421B">
      <w:pPr>
        <w:spacing w:line="240" w:lineRule="auto"/>
        <w:rPr>
          <w:rFonts w:asciiTheme="minorHAnsi" w:hAnsiTheme="minorHAnsi" w:cstheme="minorHAnsi"/>
          <w:lang w:val="en-GB"/>
        </w:rPr>
      </w:pPr>
      <w:r w:rsidRPr="00EA6A84">
        <w:rPr>
          <w:rFonts w:asciiTheme="minorHAnsi" w:hAnsiTheme="minorHAnsi" w:cstheme="minorHAnsi"/>
          <w:lang w:val="en-GB"/>
        </w:rPr>
        <w:t>ICT</w:t>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lang w:val="en-GB"/>
        </w:rPr>
        <w:tab/>
        <w:t>Information and Communication Technology</w:t>
      </w:r>
    </w:p>
    <w:p w14:paraId="4CF03271" w14:textId="77777777" w:rsidR="008A3D63" w:rsidRDefault="008A3D63" w:rsidP="001A421B">
      <w:pPr>
        <w:spacing w:line="240" w:lineRule="auto"/>
        <w:rPr>
          <w:lang w:val="en-GB"/>
        </w:rPr>
      </w:pPr>
      <w:r>
        <w:rPr>
          <w:lang w:val="en-GB"/>
        </w:rPr>
        <w:t>IS</w:t>
      </w:r>
      <w:r>
        <w:rPr>
          <w:lang w:val="en-GB"/>
        </w:rPr>
        <w:tab/>
      </w:r>
      <w:r>
        <w:rPr>
          <w:lang w:val="en-GB"/>
        </w:rPr>
        <w:tab/>
      </w:r>
      <w:r>
        <w:rPr>
          <w:lang w:val="en-GB"/>
        </w:rPr>
        <w:tab/>
        <w:t>Information Systems</w:t>
      </w:r>
    </w:p>
    <w:p w14:paraId="35CBF058" w14:textId="77777777" w:rsidR="008A3D63" w:rsidRDefault="008A3D63" w:rsidP="001A421B">
      <w:pPr>
        <w:spacing w:line="240" w:lineRule="auto"/>
        <w:rPr>
          <w:lang w:val="en-GB"/>
        </w:rPr>
      </w:pPr>
      <w:r>
        <w:rPr>
          <w:lang w:val="en-GB"/>
        </w:rPr>
        <w:t>ISO</w:t>
      </w:r>
      <w:r>
        <w:rPr>
          <w:lang w:val="en-GB"/>
        </w:rPr>
        <w:tab/>
      </w:r>
      <w:r>
        <w:rPr>
          <w:lang w:val="en-GB"/>
        </w:rPr>
        <w:tab/>
      </w:r>
      <w:r>
        <w:rPr>
          <w:lang w:val="en-GB"/>
        </w:rPr>
        <w:tab/>
        <w:t>International Standards Organisation</w:t>
      </w:r>
    </w:p>
    <w:p w14:paraId="6BD02AE5" w14:textId="77777777" w:rsidR="008A3D63" w:rsidRDefault="008A3D63" w:rsidP="001A421B">
      <w:pPr>
        <w:spacing w:line="240" w:lineRule="auto"/>
        <w:rPr>
          <w:lang w:val="en-GB"/>
        </w:rPr>
      </w:pPr>
      <w:r>
        <w:rPr>
          <w:lang w:val="en-GB"/>
        </w:rPr>
        <w:t>IT</w:t>
      </w:r>
      <w:r>
        <w:rPr>
          <w:lang w:val="en-GB"/>
        </w:rPr>
        <w:tab/>
      </w:r>
      <w:r>
        <w:rPr>
          <w:lang w:val="en-GB"/>
        </w:rPr>
        <w:tab/>
      </w:r>
      <w:r>
        <w:rPr>
          <w:lang w:val="en-GB"/>
        </w:rPr>
        <w:tab/>
        <w:t>Information Technology</w:t>
      </w:r>
    </w:p>
    <w:p w14:paraId="2C0A859C" w14:textId="77777777" w:rsidR="008A3D63" w:rsidRDefault="008A3D63" w:rsidP="001A421B">
      <w:pPr>
        <w:spacing w:line="240" w:lineRule="auto"/>
        <w:rPr>
          <w:lang w:val="en-GB"/>
        </w:rPr>
      </w:pPr>
      <w:r>
        <w:rPr>
          <w:lang w:val="en-GB"/>
        </w:rPr>
        <w:t>ITC</w:t>
      </w:r>
      <w:r>
        <w:rPr>
          <w:lang w:val="en-GB"/>
        </w:rPr>
        <w:tab/>
      </w:r>
      <w:r>
        <w:rPr>
          <w:lang w:val="en-GB"/>
        </w:rPr>
        <w:tab/>
      </w:r>
      <w:r>
        <w:rPr>
          <w:lang w:val="en-GB"/>
        </w:rPr>
        <w:tab/>
        <w:t>Information Technology Committee</w:t>
      </w:r>
    </w:p>
    <w:p w14:paraId="2AB4733C" w14:textId="77777777" w:rsidR="00BC35B1" w:rsidRDefault="00BC35B1" w:rsidP="001A421B">
      <w:pPr>
        <w:spacing w:line="240" w:lineRule="auto"/>
        <w:rPr>
          <w:lang w:val="en-GB"/>
        </w:rPr>
      </w:pPr>
      <w:r>
        <w:rPr>
          <w:lang w:val="en-GB"/>
        </w:rPr>
        <w:t>JV</w:t>
      </w:r>
      <w:r>
        <w:rPr>
          <w:lang w:val="en-GB"/>
        </w:rPr>
        <w:tab/>
      </w:r>
      <w:r>
        <w:rPr>
          <w:lang w:val="en-GB"/>
        </w:rPr>
        <w:tab/>
      </w:r>
      <w:r>
        <w:rPr>
          <w:lang w:val="en-GB"/>
        </w:rPr>
        <w:tab/>
        <w:t>Joint Venture</w:t>
      </w:r>
    </w:p>
    <w:p w14:paraId="67B59C29" w14:textId="77777777" w:rsidR="008A3D63" w:rsidRDefault="00B313D3" w:rsidP="001A421B">
      <w:pPr>
        <w:spacing w:line="240" w:lineRule="auto"/>
        <w:rPr>
          <w:lang w:val="en-GB"/>
        </w:rPr>
      </w:pPr>
      <w:r>
        <w:rPr>
          <w:lang w:val="en-GB"/>
        </w:rPr>
        <w:t>NIPP</w:t>
      </w:r>
      <w:r w:rsidR="008A3D63">
        <w:rPr>
          <w:lang w:val="en-GB"/>
        </w:rPr>
        <w:tab/>
      </w:r>
      <w:r w:rsidR="008A3D63">
        <w:rPr>
          <w:lang w:val="en-GB"/>
        </w:rPr>
        <w:tab/>
      </w:r>
      <w:r w:rsidR="008A3D63">
        <w:rPr>
          <w:lang w:val="en-GB"/>
        </w:rPr>
        <w:tab/>
        <w:t>National Industrial Participation Programme</w:t>
      </w:r>
    </w:p>
    <w:p w14:paraId="3D34C928" w14:textId="77777777" w:rsidR="00E76D07" w:rsidRDefault="00E76D07" w:rsidP="001A421B">
      <w:pPr>
        <w:spacing w:line="240" w:lineRule="auto"/>
        <w:rPr>
          <w:lang w:val="en-GB"/>
        </w:rPr>
      </w:pPr>
      <w:r>
        <w:rPr>
          <w:lang w:val="en-GB"/>
        </w:rPr>
        <w:t>PIN</w:t>
      </w:r>
      <w:r>
        <w:rPr>
          <w:lang w:val="en-GB"/>
        </w:rPr>
        <w:tab/>
      </w:r>
      <w:r>
        <w:rPr>
          <w:lang w:val="en-GB"/>
        </w:rPr>
        <w:tab/>
      </w:r>
      <w:r>
        <w:rPr>
          <w:lang w:val="en-GB"/>
        </w:rPr>
        <w:tab/>
        <w:t xml:space="preserve">Personal </w:t>
      </w:r>
      <w:r w:rsidR="00BC35B1">
        <w:rPr>
          <w:lang w:val="en-GB"/>
        </w:rPr>
        <w:t>I</w:t>
      </w:r>
      <w:r>
        <w:rPr>
          <w:lang w:val="en-GB"/>
        </w:rPr>
        <w:t>dentification Number</w:t>
      </w:r>
    </w:p>
    <w:p w14:paraId="2D15CB77" w14:textId="77777777" w:rsidR="008A3D63" w:rsidRDefault="008A3D63" w:rsidP="001A421B">
      <w:pPr>
        <w:spacing w:line="240" w:lineRule="auto"/>
        <w:rPr>
          <w:lang w:val="en-GB"/>
        </w:rPr>
      </w:pPr>
      <w:r>
        <w:rPr>
          <w:lang w:val="en-GB"/>
        </w:rPr>
        <w:t>OEM</w:t>
      </w:r>
      <w:r>
        <w:rPr>
          <w:lang w:val="en-GB"/>
        </w:rPr>
        <w:tab/>
      </w:r>
      <w:r>
        <w:rPr>
          <w:lang w:val="en-GB"/>
        </w:rPr>
        <w:tab/>
      </w:r>
      <w:r>
        <w:rPr>
          <w:lang w:val="en-GB"/>
        </w:rPr>
        <w:tab/>
        <w:t>Original Equipment Manufacturer</w:t>
      </w:r>
    </w:p>
    <w:p w14:paraId="382B5618" w14:textId="77777777" w:rsidR="008A3D63" w:rsidRDefault="008A3D63" w:rsidP="001A421B">
      <w:pPr>
        <w:spacing w:line="240" w:lineRule="auto"/>
        <w:rPr>
          <w:lang w:val="en-GB"/>
        </w:rPr>
      </w:pPr>
      <w:r>
        <w:rPr>
          <w:lang w:val="en-GB"/>
        </w:rPr>
        <w:t>OSM</w:t>
      </w:r>
      <w:r>
        <w:rPr>
          <w:lang w:val="en-GB"/>
        </w:rPr>
        <w:tab/>
      </w:r>
      <w:r>
        <w:rPr>
          <w:lang w:val="en-GB"/>
        </w:rPr>
        <w:tab/>
      </w:r>
      <w:r>
        <w:rPr>
          <w:lang w:val="en-GB"/>
        </w:rPr>
        <w:tab/>
        <w:t>Original Software Manufacturer</w:t>
      </w:r>
    </w:p>
    <w:p w14:paraId="7192A398" w14:textId="77777777" w:rsidR="00E76D07" w:rsidRPr="00EA6A84" w:rsidRDefault="00E76D07" w:rsidP="001A421B">
      <w:pPr>
        <w:spacing w:line="240" w:lineRule="auto"/>
        <w:rPr>
          <w:rFonts w:asciiTheme="minorHAnsi" w:hAnsiTheme="minorHAnsi" w:cstheme="minorHAnsi"/>
          <w:snapToGrid w:val="0"/>
        </w:rPr>
      </w:pPr>
      <w:r w:rsidRPr="00EA6A84">
        <w:rPr>
          <w:rFonts w:asciiTheme="minorHAnsi" w:hAnsiTheme="minorHAnsi" w:cstheme="minorHAnsi"/>
          <w:lang w:val="en-GB"/>
        </w:rPr>
        <w:t>PAIA</w:t>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snapToGrid w:val="0"/>
        </w:rPr>
        <w:t>Promotion of Access to Information Act, 2 of 2000</w:t>
      </w:r>
    </w:p>
    <w:p w14:paraId="219AE5FF" w14:textId="77777777" w:rsidR="00E76D07" w:rsidRPr="00EA6A84" w:rsidRDefault="00E76D07" w:rsidP="001A421B">
      <w:pPr>
        <w:pStyle w:val="Normal1"/>
        <w:spacing w:before="60" w:after="60"/>
        <w:ind w:right="-1"/>
        <w:rPr>
          <w:rFonts w:asciiTheme="minorHAnsi" w:hAnsiTheme="minorHAnsi" w:cstheme="minorHAnsi"/>
          <w:snapToGrid w:val="0"/>
          <w:sz w:val="22"/>
          <w:szCs w:val="22"/>
        </w:rPr>
      </w:pPr>
      <w:r w:rsidRPr="00EA6A84">
        <w:rPr>
          <w:rFonts w:asciiTheme="minorHAnsi" w:hAnsiTheme="minorHAnsi" w:cstheme="minorHAnsi"/>
          <w:snapToGrid w:val="0"/>
          <w:sz w:val="22"/>
          <w:szCs w:val="22"/>
        </w:rPr>
        <w:t>POPIA</w:t>
      </w:r>
      <w:r w:rsidRPr="00EA6A84">
        <w:rPr>
          <w:rFonts w:asciiTheme="minorHAnsi" w:hAnsiTheme="minorHAnsi" w:cstheme="minorHAnsi"/>
          <w:snapToGrid w:val="0"/>
          <w:sz w:val="22"/>
          <w:szCs w:val="22"/>
        </w:rPr>
        <w:tab/>
      </w:r>
      <w:r w:rsidRPr="00EA6A84">
        <w:rPr>
          <w:rFonts w:asciiTheme="minorHAnsi" w:hAnsiTheme="minorHAnsi" w:cstheme="minorHAnsi"/>
          <w:snapToGrid w:val="0"/>
          <w:sz w:val="22"/>
          <w:szCs w:val="22"/>
        </w:rPr>
        <w:tab/>
      </w:r>
      <w:r w:rsidRPr="00EA6A84">
        <w:rPr>
          <w:rFonts w:asciiTheme="minorHAnsi" w:hAnsiTheme="minorHAnsi" w:cstheme="minorHAnsi"/>
          <w:snapToGrid w:val="0"/>
          <w:sz w:val="22"/>
          <w:szCs w:val="22"/>
        </w:rPr>
        <w:tab/>
        <w:t>Protection of Personal Information Act, 4 of 2013</w:t>
      </w:r>
    </w:p>
    <w:p w14:paraId="4E763124" w14:textId="77777777" w:rsidR="008A3D63" w:rsidRDefault="008A3D63" w:rsidP="001A421B">
      <w:pPr>
        <w:spacing w:line="240" w:lineRule="auto"/>
        <w:rPr>
          <w:lang w:val="en-GB"/>
        </w:rPr>
      </w:pPr>
      <w:r>
        <w:rPr>
          <w:lang w:val="en-GB"/>
        </w:rPr>
        <w:t>QSE</w:t>
      </w:r>
      <w:r>
        <w:rPr>
          <w:lang w:val="en-GB"/>
        </w:rPr>
        <w:tab/>
      </w:r>
      <w:r>
        <w:rPr>
          <w:lang w:val="en-GB"/>
        </w:rPr>
        <w:tab/>
      </w:r>
      <w:r>
        <w:rPr>
          <w:lang w:val="en-GB"/>
        </w:rPr>
        <w:tab/>
        <w:t>Qualifying Small Enterprise</w:t>
      </w:r>
    </w:p>
    <w:p w14:paraId="27481330" w14:textId="77777777" w:rsidR="008A3D63" w:rsidRDefault="008A3D63" w:rsidP="001A421B">
      <w:pPr>
        <w:spacing w:line="240" w:lineRule="auto"/>
        <w:rPr>
          <w:lang w:val="en-GB"/>
        </w:rPr>
      </w:pPr>
      <w:r>
        <w:rPr>
          <w:lang w:val="en-GB"/>
        </w:rPr>
        <w:t>RFA</w:t>
      </w:r>
      <w:r>
        <w:rPr>
          <w:lang w:val="en-GB"/>
        </w:rPr>
        <w:tab/>
      </w:r>
      <w:r>
        <w:rPr>
          <w:lang w:val="en-GB"/>
        </w:rPr>
        <w:tab/>
      </w:r>
      <w:r>
        <w:rPr>
          <w:lang w:val="en-GB"/>
        </w:rPr>
        <w:tab/>
        <w:t>Request for Accreditation</w:t>
      </w:r>
    </w:p>
    <w:p w14:paraId="1314DB80" w14:textId="77777777" w:rsidR="008A3D63" w:rsidRDefault="008A3D63" w:rsidP="001A421B">
      <w:pPr>
        <w:spacing w:line="240" w:lineRule="auto"/>
        <w:rPr>
          <w:lang w:val="en-GB"/>
        </w:rPr>
      </w:pPr>
      <w:r>
        <w:rPr>
          <w:lang w:val="en-GB"/>
        </w:rPr>
        <w:t>RFB</w:t>
      </w:r>
      <w:r>
        <w:rPr>
          <w:lang w:val="en-GB"/>
        </w:rPr>
        <w:tab/>
      </w:r>
      <w:r>
        <w:rPr>
          <w:lang w:val="en-GB"/>
        </w:rPr>
        <w:tab/>
      </w:r>
      <w:r>
        <w:rPr>
          <w:lang w:val="en-GB"/>
        </w:rPr>
        <w:tab/>
        <w:t>Request for Bid</w:t>
      </w:r>
    </w:p>
    <w:p w14:paraId="223586C8" w14:textId="77777777" w:rsidR="008A3D63" w:rsidRDefault="008A3D63" w:rsidP="001A421B">
      <w:pPr>
        <w:spacing w:line="240" w:lineRule="auto"/>
        <w:rPr>
          <w:lang w:val="en-GB"/>
        </w:rPr>
      </w:pPr>
      <w:r>
        <w:rPr>
          <w:lang w:val="en-GB"/>
        </w:rPr>
        <w:t>RFI</w:t>
      </w:r>
      <w:r>
        <w:rPr>
          <w:lang w:val="en-GB"/>
        </w:rPr>
        <w:tab/>
      </w:r>
      <w:r>
        <w:rPr>
          <w:lang w:val="en-GB"/>
        </w:rPr>
        <w:tab/>
      </w:r>
      <w:r>
        <w:rPr>
          <w:lang w:val="en-GB"/>
        </w:rPr>
        <w:tab/>
        <w:t>Request for Information</w:t>
      </w:r>
    </w:p>
    <w:p w14:paraId="7A8072DB" w14:textId="77777777" w:rsidR="008A3D63" w:rsidRDefault="008A3D63" w:rsidP="001A421B">
      <w:pPr>
        <w:spacing w:line="240" w:lineRule="auto"/>
        <w:rPr>
          <w:lang w:val="en-GB"/>
        </w:rPr>
      </w:pPr>
      <w:r>
        <w:rPr>
          <w:lang w:val="en-GB"/>
        </w:rPr>
        <w:t>RFP</w:t>
      </w:r>
      <w:r>
        <w:rPr>
          <w:lang w:val="en-GB"/>
        </w:rPr>
        <w:tab/>
      </w:r>
      <w:r>
        <w:rPr>
          <w:lang w:val="en-GB"/>
        </w:rPr>
        <w:tab/>
      </w:r>
      <w:r>
        <w:rPr>
          <w:lang w:val="en-GB"/>
        </w:rPr>
        <w:tab/>
        <w:t>Request for Proposal</w:t>
      </w:r>
    </w:p>
    <w:p w14:paraId="2CC33159" w14:textId="77777777" w:rsidR="008A3D63" w:rsidRDefault="00D41F1F" w:rsidP="001A421B">
      <w:pPr>
        <w:spacing w:line="240" w:lineRule="auto"/>
        <w:rPr>
          <w:lang w:val="en-GB"/>
        </w:rPr>
      </w:pPr>
      <w:r>
        <w:rPr>
          <w:lang w:val="en-GB"/>
        </w:rPr>
        <w:t>RF</w:t>
      </w:r>
      <w:r w:rsidR="006374D3">
        <w:rPr>
          <w:lang w:val="en-GB"/>
        </w:rPr>
        <w:t>Q</w:t>
      </w:r>
      <w:r w:rsidR="008A3D63">
        <w:rPr>
          <w:lang w:val="en-GB"/>
        </w:rPr>
        <w:tab/>
      </w:r>
      <w:r w:rsidR="008A3D63">
        <w:rPr>
          <w:lang w:val="en-GB"/>
        </w:rPr>
        <w:tab/>
      </w:r>
      <w:r w:rsidR="008A3D63">
        <w:rPr>
          <w:lang w:val="en-GB"/>
        </w:rPr>
        <w:tab/>
        <w:t xml:space="preserve">Request for </w:t>
      </w:r>
      <w:r w:rsidR="006374D3">
        <w:rPr>
          <w:lang w:val="en-GB"/>
        </w:rPr>
        <w:t>Quotation</w:t>
      </w:r>
    </w:p>
    <w:p w14:paraId="5748EB7D" w14:textId="77777777" w:rsidR="00E76D07" w:rsidRDefault="00E76D07" w:rsidP="001A421B">
      <w:pPr>
        <w:spacing w:line="240" w:lineRule="auto"/>
        <w:rPr>
          <w:lang w:val="en-GB"/>
        </w:rPr>
      </w:pPr>
      <w:r>
        <w:rPr>
          <w:lang w:val="en-GB"/>
        </w:rPr>
        <w:t>RSA</w:t>
      </w:r>
      <w:r>
        <w:rPr>
          <w:lang w:val="en-GB"/>
        </w:rPr>
        <w:tab/>
      </w:r>
      <w:r>
        <w:rPr>
          <w:lang w:val="en-GB"/>
        </w:rPr>
        <w:tab/>
      </w:r>
      <w:r>
        <w:rPr>
          <w:lang w:val="en-GB"/>
        </w:rPr>
        <w:tab/>
        <w:t>Republic of South Africa</w:t>
      </w:r>
    </w:p>
    <w:p w14:paraId="237EF12E" w14:textId="77777777" w:rsidR="00612C00" w:rsidRDefault="00612C00" w:rsidP="001A421B">
      <w:pPr>
        <w:spacing w:line="240" w:lineRule="auto"/>
        <w:rPr>
          <w:lang w:val="en-GB"/>
        </w:rPr>
      </w:pPr>
      <w:r>
        <w:rPr>
          <w:lang w:val="en-GB"/>
        </w:rPr>
        <w:t>SARB</w:t>
      </w:r>
      <w:r>
        <w:rPr>
          <w:lang w:val="en-GB"/>
        </w:rPr>
        <w:tab/>
      </w:r>
      <w:r>
        <w:rPr>
          <w:lang w:val="en-GB"/>
        </w:rPr>
        <w:tab/>
      </w:r>
      <w:r>
        <w:rPr>
          <w:lang w:val="en-GB"/>
        </w:rPr>
        <w:tab/>
        <w:t>South African Reserve Bank</w:t>
      </w:r>
    </w:p>
    <w:p w14:paraId="57F73239" w14:textId="77777777" w:rsidR="00BC35B1" w:rsidRDefault="00BC35B1" w:rsidP="001A421B">
      <w:pPr>
        <w:spacing w:line="240" w:lineRule="auto"/>
        <w:rPr>
          <w:lang w:val="en-GB"/>
        </w:rPr>
      </w:pPr>
      <w:r>
        <w:rPr>
          <w:lang w:val="en-GB"/>
        </w:rPr>
        <w:t>SARS</w:t>
      </w:r>
      <w:r>
        <w:rPr>
          <w:lang w:val="en-GB"/>
        </w:rPr>
        <w:tab/>
      </w:r>
      <w:r>
        <w:rPr>
          <w:lang w:val="en-GB"/>
        </w:rPr>
        <w:tab/>
      </w:r>
      <w:r>
        <w:rPr>
          <w:lang w:val="en-GB"/>
        </w:rPr>
        <w:tab/>
        <w:t>South African Revenue Service</w:t>
      </w:r>
    </w:p>
    <w:p w14:paraId="414E9D9B" w14:textId="77777777" w:rsidR="00E8640E" w:rsidRDefault="00E8640E" w:rsidP="001A421B">
      <w:pPr>
        <w:spacing w:line="240" w:lineRule="auto"/>
        <w:rPr>
          <w:lang w:val="en-GB"/>
        </w:rPr>
      </w:pPr>
      <w:r>
        <w:rPr>
          <w:lang w:val="en-GB"/>
        </w:rPr>
        <w:t>SBD</w:t>
      </w:r>
      <w:r>
        <w:rPr>
          <w:lang w:val="en-GB"/>
        </w:rPr>
        <w:tab/>
      </w:r>
      <w:r>
        <w:rPr>
          <w:lang w:val="en-GB"/>
        </w:rPr>
        <w:tab/>
      </w:r>
      <w:r>
        <w:rPr>
          <w:lang w:val="en-GB"/>
        </w:rPr>
        <w:tab/>
        <w:t>Standard Bid Document</w:t>
      </w:r>
    </w:p>
    <w:p w14:paraId="0001288A" w14:textId="77777777" w:rsidR="00E76D07" w:rsidRDefault="00E76D07" w:rsidP="001A421B">
      <w:pPr>
        <w:spacing w:line="240" w:lineRule="auto"/>
        <w:rPr>
          <w:lang w:val="en-GB"/>
        </w:rPr>
      </w:pPr>
      <w:r>
        <w:rPr>
          <w:lang w:val="en-GB"/>
        </w:rPr>
        <w:t>SITA</w:t>
      </w:r>
      <w:r>
        <w:rPr>
          <w:lang w:val="en-GB"/>
        </w:rPr>
        <w:tab/>
      </w:r>
      <w:r>
        <w:rPr>
          <w:lang w:val="en-GB"/>
        </w:rPr>
        <w:tab/>
      </w:r>
      <w:r>
        <w:rPr>
          <w:lang w:val="en-GB"/>
        </w:rPr>
        <w:tab/>
        <w:t>State Information Technology Agency</w:t>
      </w:r>
    </w:p>
    <w:p w14:paraId="477CF8D2" w14:textId="77777777" w:rsidR="00E76D07" w:rsidRDefault="00E76D07" w:rsidP="001A421B">
      <w:pPr>
        <w:spacing w:line="240" w:lineRule="auto"/>
        <w:rPr>
          <w:lang w:val="en-GB"/>
        </w:rPr>
      </w:pPr>
      <w:r>
        <w:rPr>
          <w:lang w:val="en-GB"/>
        </w:rPr>
        <w:t>SLA</w:t>
      </w:r>
      <w:r>
        <w:rPr>
          <w:lang w:val="en-GB"/>
        </w:rPr>
        <w:tab/>
      </w:r>
      <w:r>
        <w:rPr>
          <w:lang w:val="en-GB"/>
        </w:rPr>
        <w:tab/>
      </w:r>
      <w:r>
        <w:rPr>
          <w:lang w:val="en-GB"/>
        </w:rPr>
        <w:tab/>
        <w:t>Service Level Agreement</w:t>
      </w:r>
    </w:p>
    <w:p w14:paraId="20625D18" w14:textId="77777777" w:rsidR="00E76D07" w:rsidRDefault="00E76D07" w:rsidP="001A421B">
      <w:pPr>
        <w:spacing w:line="240" w:lineRule="auto"/>
        <w:rPr>
          <w:lang w:val="en-GB"/>
        </w:rPr>
      </w:pPr>
      <w:r>
        <w:rPr>
          <w:lang w:val="en-GB"/>
        </w:rPr>
        <w:lastRenderedPageBreak/>
        <w:t>SSA</w:t>
      </w:r>
      <w:r>
        <w:rPr>
          <w:lang w:val="en-GB"/>
        </w:rPr>
        <w:tab/>
      </w:r>
      <w:r>
        <w:rPr>
          <w:lang w:val="en-GB"/>
        </w:rPr>
        <w:tab/>
      </w:r>
      <w:r>
        <w:rPr>
          <w:lang w:val="en-GB"/>
        </w:rPr>
        <w:tab/>
        <w:t>State Security Agency</w:t>
      </w:r>
    </w:p>
    <w:p w14:paraId="789A2A05" w14:textId="77777777" w:rsidR="00E76D07" w:rsidRDefault="00E76D07" w:rsidP="001A421B">
      <w:pPr>
        <w:spacing w:line="240" w:lineRule="auto"/>
        <w:rPr>
          <w:lang w:val="en-GB"/>
        </w:rPr>
      </w:pPr>
      <w:r>
        <w:rPr>
          <w:lang w:val="en-GB"/>
        </w:rPr>
        <w:t>TCS</w:t>
      </w:r>
      <w:r>
        <w:rPr>
          <w:lang w:val="en-GB"/>
        </w:rPr>
        <w:tab/>
      </w:r>
      <w:r>
        <w:rPr>
          <w:lang w:val="en-GB"/>
        </w:rPr>
        <w:tab/>
      </w:r>
      <w:r>
        <w:rPr>
          <w:lang w:val="en-GB"/>
        </w:rPr>
        <w:tab/>
        <w:t>Tax Compliance Status</w:t>
      </w:r>
    </w:p>
    <w:p w14:paraId="4D4B0CE2" w14:textId="77777777" w:rsidR="00E76D07" w:rsidRDefault="00E76D07" w:rsidP="001A421B">
      <w:pPr>
        <w:spacing w:line="240" w:lineRule="auto"/>
        <w:rPr>
          <w:lang w:val="en-GB"/>
        </w:rPr>
      </w:pPr>
      <w:r>
        <w:rPr>
          <w:lang w:val="en-GB"/>
        </w:rPr>
        <w:t>URS</w:t>
      </w:r>
      <w:r>
        <w:rPr>
          <w:lang w:val="en-GB"/>
        </w:rPr>
        <w:tab/>
      </w:r>
      <w:r>
        <w:rPr>
          <w:lang w:val="en-GB"/>
        </w:rPr>
        <w:tab/>
      </w:r>
      <w:r>
        <w:rPr>
          <w:lang w:val="en-GB"/>
        </w:rPr>
        <w:tab/>
        <w:t>User Requirement Specification</w:t>
      </w:r>
    </w:p>
    <w:p w14:paraId="533A18BC" w14:textId="77777777" w:rsidR="00E76D07" w:rsidRDefault="00E76D07" w:rsidP="001A421B">
      <w:pPr>
        <w:spacing w:line="240" w:lineRule="auto"/>
        <w:rPr>
          <w:lang w:val="en-GB"/>
        </w:rPr>
      </w:pPr>
      <w:r>
        <w:rPr>
          <w:lang w:val="en-GB"/>
        </w:rPr>
        <w:t>VAT</w:t>
      </w:r>
      <w:r>
        <w:rPr>
          <w:lang w:val="en-GB"/>
        </w:rPr>
        <w:tab/>
      </w:r>
      <w:r>
        <w:rPr>
          <w:lang w:val="en-GB"/>
        </w:rPr>
        <w:tab/>
      </w:r>
      <w:r>
        <w:rPr>
          <w:lang w:val="en-GB"/>
        </w:rPr>
        <w:tab/>
        <w:t>Value Added Tax</w:t>
      </w:r>
    </w:p>
    <w:p w14:paraId="76D3CDF1" w14:textId="77777777" w:rsidR="006C5BF1" w:rsidRDefault="006C5BF1" w:rsidP="001A421B">
      <w:pPr>
        <w:spacing w:line="240" w:lineRule="auto"/>
        <w:rPr>
          <w:lang w:val="en-GB"/>
        </w:rPr>
      </w:pPr>
    </w:p>
    <w:p w14:paraId="3658AF16" w14:textId="77777777" w:rsidR="00391659" w:rsidRDefault="00391659" w:rsidP="001A421B">
      <w:pPr>
        <w:spacing w:line="240" w:lineRule="auto"/>
        <w:rPr>
          <w:lang w:val="en-GB"/>
        </w:rPr>
      </w:pPr>
    </w:p>
    <w:p w14:paraId="36ABD240" w14:textId="77777777" w:rsidR="00391659" w:rsidRDefault="00391659" w:rsidP="001A421B">
      <w:pPr>
        <w:spacing w:line="240" w:lineRule="auto"/>
        <w:rPr>
          <w:lang w:val="en-GB"/>
        </w:rPr>
      </w:pPr>
    </w:p>
    <w:p w14:paraId="24C14FED" w14:textId="77777777" w:rsidR="00391659" w:rsidRDefault="00391659" w:rsidP="001A421B">
      <w:pPr>
        <w:spacing w:line="240" w:lineRule="auto"/>
        <w:rPr>
          <w:lang w:val="en-GB"/>
        </w:rPr>
      </w:pPr>
    </w:p>
    <w:p w14:paraId="31B6BA9D" w14:textId="77777777" w:rsidR="00391659" w:rsidRDefault="00391659" w:rsidP="001A421B">
      <w:pPr>
        <w:spacing w:line="240" w:lineRule="auto"/>
        <w:rPr>
          <w:lang w:val="en-GB"/>
        </w:rPr>
      </w:pPr>
    </w:p>
    <w:p w14:paraId="4719972B" w14:textId="77777777" w:rsidR="00391659" w:rsidRDefault="00391659" w:rsidP="001A421B">
      <w:pPr>
        <w:spacing w:line="240" w:lineRule="auto"/>
        <w:rPr>
          <w:lang w:val="en-GB"/>
        </w:rPr>
      </w:pPr>
    </w:p>
    <w:p w14:paraId="24D9B06A" w14:textId="77777777" w:rsidR="00391659" w:rsidRDefault="00391659" w:rsidP="001A421B">
      <w:pPr>
        <w:spacing w:line="240" w:lineRule="auto"/>
        <w:rPr>
          <w:lang w:val="en-GB"/>
        </w:rPr>
      </w:pPr>
    </w:p>
    <w:p w14:paraId="2F5BC8E7" w14:textId="77777777" w:rsidR="00391659" w:rsidRDefault="00391659" w:rsidP="001A421B">
      <w:pPr>
        <w:spacing w:line="240" w:lineRule="auto"/>
        <w:rPr>
          <w:lang w:val="en-GB"/>
        </w:rPr>
      </w:pPr>
    </w:p>
    <w:p w14:paraId="34422C63" w14:textId="77777777" w:rsidR="00391659" w:rsidRDefault="00391659" w:rsidP="001A421B">
      <w:pPr>
        <w:spacing w:line="240" w:lineRule="auto"/>
        <w:rPr>
          <w:lang w:val="en-GB"/>
        </w:rPr>
      </w:pPr>
    </w:p>
    <w:p w14:paraId="0B4B3991" w14:textId="77777777" w:rsidR="00391659" w:rsidRDefault="00391659" w:rsidP="001A421B">
      <w:pPr>
        <w:spacing w:line="240" w:lineRule="auto"/>
        <w:rPr>
          <w:lang w:val="en-GB"/>
        </w:rPr>
      </w:pPr>
    </w:p>
    <w:p w14:paraId="03C0E238" w14:textId="77777777" w:rsidR="00391659" w:rsidRDefault="00391659" w:rsidP="001A421B">
      <w:pPr>
        <w:spacing w:line="240" w:lineRule="auto"/>
        <w:rPr>
          <w:lang w:val="en-GB"/>
        </w:rPr>
      </w:pPr>
    </w:p>
    <w:p w14:paraId="22DFA206" w14:textId="77777777" w:rsidR="00391659" w:rsidRDefault="00391659" w:rsidP="001A421B">
      <w:pPr>
        <w:spacing w:line="240" w:lineRule="auto"/>
        <w:rPr>
          <w:lang w:val="en-GB"/>
        </w:rPr>
      </w:pPr>
    </w:p>
    <w:p w14:paraId="013A47BC" w14:textId="77777777" w:rsidR="00391659" w:rsidRDefault="00391659" w:rsidP="001A421B">
      <w:pPr>
        <w:spacing w:line="240" w:lineRule="auto"/>
        <w:rPr>
          <w:lang w:val="en-GB"/>
        </w:rPr>
      </w:pPr>
    </w:p>
    <w:p w14:paraId="38F44FC7" w14:textId="77777777" w:rsidR="00391659" w:rsidRDefault="00391659" w:rsidP="001A421B">
      <w:pPr>
        <w:spacing w:line="240" w:lineRule="auto"/>
        <w:rPr>
          <w:lang w:val="en-GB"/>
        </w:rPr>
      </w:pPr>
    </w:p>
    <w:p w14:paraId="35A857CC" w14:textId="77777777" w:rsidR="00391659" w:rsidRDefault="00391659" w:rsidP="001A421B">
      <w:pPr>
        <w:spacing w:line="240" w:lineRule="auto"/>
        <w:rPr>
          <w:lang w:val="en-GB"/>
        </w:rPr>
      </w:pPr>
    </w:p>
    <w:p w14:paraId="25B3E73D" w14:textId="77777777" w:rsidR="00391659" w:rsidRDefault="00391659" w:rsidP="001A421B">
      <w:pPr>
        <w:spacing w:line="240" w:lineRule="auto"/>
        <w:rPr>
          <w:lang w:val="en-GB"/>
        </w:rPr>
      </w:pPr>
    </w:p>
    <w:p w14:paraId="50C6C172" w14:textId="77777777" w:rsidR="00391659" w:rsidRDefault="00391659" w:rsidP="001A421B">
      <w:pPr>
        <w:spacing w:line="240" w:lineRule="auto"/>
        <w:rPr>
          <w:lang w:val="en-GB"/>
        </w:rPr>
      </w:pPr>
    </w:p>
    <w:p w14:paraId="374EA747" w14:textId="77777777" w:rsidR="00391659" w:rsidRDefault="00391659" w:rsidP="001A421B">
      <w:pPr>
        <w:spacing w:line="240" w:lineRule="auto"/>
        <w:rPr>
          <w:lang w:val="en-GB"/>
        </w:rPr>
      </w:pPr>
    </w:p>
    <w:p w14:paraId="0D46F5BD" w14:textId="77777777" w:rsidR="00391659" w:rsidRDefault="00391659" w:rsidP="001A421B">
      <w:pPr>
        <w:spacing w:line="240" w:lineRule="auto"/>
        <w:rPr>
          <w:lang w:val="en-GB"/>
        </w:rPr>
      </w:pPr>
    </w:p>
    <w:p w14:paraId="47D64BF5" w14:textId="77777777" w:rsidR="00391659" w:rsidRDefault="00391659" w:rsidP="001A421B">
      <w:pPr>
        <w:spacing w:line="240" w:lineRule="auto"/>
        <w:rPr>
          <w:lang w:val="en-GB"/>
        </w:rPr>
      </w:pPr>
    </w:p>
    <w:p w14:paraId="685D25C0" w14:textId="77777777" w:rsidR="00391659" w:rsidRDefault="00391659" w:rsidP="001A421B">
      <w:pPr>
        <w:spacing w:line="240" w:lineRule="auto"/>
        <w:rPr>
          <w:lang w:val="en-GB"/>
        </w:rPr>
      </w:pPr>
    </w:p>
    <w:p w14:paraId="21AF013F" w14:textId="77777777" w:rsidR="00391659" w:rsidRDefault="00391659" w:rsidP="001A421B">
      <w:pPr>
        <w:spacing w:line="240" w:lineRule="auto"/>
        <w:rPr>
          <w:lang w:val="en-GB"/>
        </w:rPr>
      </w:pPr>
    </w:p>
    <w:p w14:paraId="02BE2715" w14:textId="77777777" w:rsidR="00391659" w:rsidRDefault="00391659" w:rsidP="001A421B">
      <w:pPr>
        <w:spacing w:line="240" w:lineRule="auto"/>
        <w:rPr>
          <w:lang w:val="en-GB"/>
        </w:rPr>
      </w:pPr>
    </w:p>
    <w:p w14:paraId="68AF64C5" w14:textId="77777777" w:rsidR="00391659" w:rsidRDefault="00391659" w:rsidP="001A421B">
      <w:pPr>
        <w:spacing w:line="240" w:lineRule="auto"/>
        <w:rPr>
          <w:lang w:val="en-GB"/>
        </w:rPr>
      </w:pPr>
    </w:p>
    <w:p w14:paraId="36553D6B" w14:textId="77777777" w:rsidR="00391659" w:rsidRDefault="00391659" w:rsidP="001A421B">
      <w:pPr>
        <w:spacing w:line="240" w:lineRule="auto"/>
        <w:rPr>
          <w:lang w:val="en-GB"/>
        </w:rPr>
      </w:pPr>
    </w:p>
    <w:p w14:paraId="1C375CE6" w14:textId="77777777" w:rsidR="00391659" w:rsidRDefault="00391659" w:rsidP="001A421B">
      <w:pPr>
        <w:spacing w:line="240" w:lineRule="auto"/>
        <w:rPr>
          <w:lang w:val="en-GB"/>
        </w:rPr>
      </w:pPr>
    </w:p>
    <w:p w14:paraId="3D292E75" w14:textId="77777777" w:rsidR="00391659" w:rsidRDefault="00391659" w:rsidP="001A421B">
      <w:pPr>
        <w:spacing w:line="240" w:lineRule="auto"/>
        <w:rPr>
          <w:lang w:val="en-GB"/>
        </w:rPr>
      </w:pPr>
    </w:p>
    <w:p w14:paraId="20662946" w14:textId="77777777" w:rsidR="00391659" w:rsidRDefault="00391659" w:rsidP="001A421B">
      <w:pPr>
        <w:spacing w:line="240" w:lineRule="auto"/>
        <w:rPr>
          <w:lang w:val="en-GB"/>
        </w:rPr>
      </w:pPr>
    </w:p>
    <w:p w14:paraId="01BB1408" w14:textId="77777777" w:rsidR="00391659" w:rsidRDefault="00391659" w:rsidP="001A421B">
      <w:pPr>
        <w:spacing w:line="240" w:lineRule="auto"/>
        <w:rPr>
          <w:lang w:val="en-GB"/>
        </w:rPr>
      </w:pPr>
    </w:p>
    <w:p w14:paraId="77F8EB29" w14:textId="77777777" w:rsidR="00391659" w:rsidRDefault="00391659" w:rsidP="001A421B">
      <w:pPr>
        <w:spacing w:line="240" w:lineRule="auto"/>
        <w:rPr>
          <w:lang w:val="en-GB"/>
        </w:rPr>
      </w:pPr>
    </w:p>
    <w:p w14:paraId="1853A8CF" w14:textId="77777777" w:rsidR="00391659" w:rsidRDefault="00391659" w:rsidP="001A421B">
      <w:pPr>
        <w:spacing w:line="240" w:lineRule="auto"/>
        <w:rPr>
          <w:lang w:val="en-GB"/>
        </w:rPr>
      </w:pPr>
    </w:p>
    <w:p w14:paraId="36909B1A" w14:textId="77777777" w:rsidR="001313AD" w:rsidRDefault="001313AD" w:rsidP="00837D22">
      <w:pPr>
        <w:pStyle w:val="AnnexH2"/>
      </w:pPr>
      <w:bookmarkStart w:id="118" w:name="_Toc488498848"/>
      <w:bookmarkStart w:id="119" w:name="_Toc192605744"/>
      <w:r>
        <w:lastRenderedPageBreak/>
        <w:t>Terms and Definitions</w:t>
      </w:r>
      <w:bookmarkEnd w:id="118"/>
      <w:bookmarkEnd w:id="119"/>
    </w:p>
    <w:p w14:paraId="649AF45B" w14:textId="7A03A521"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Acceptable Bid</w:t>
      </w:r>
      <w:r w:rsidRPr="00B3466C">
        <w:rPr>
          <w:rFonts w:asciiTheme="minorHAnsi" w:hAnsiTheme="minorHAnsi" w:cstheme="minorHAnsi"/>
          <w:snapToGrid w:val="0"/>
        </w:rPr>
        <w:t xml:space="preserve"> </w:t>
      </w:r>
      <w:r w:rsidR="005F493D">
        <w:rPr>
          <w:rFonts w:asciiTheme="minorHAnsi" w:hAnsiTheme="minorHAnsi" w:cstheme="minorHAnsi"/>
          <w:snapToGrid w:val="0"/>
        </w:rPr>
        <w:t>-</w:t>
      </w:r>
      <w:r w:rsidRPr="00B3466C">
        <w:rPr>
          <w:rFonts w:asciiTheme="minorHAnsi" w:hAnsiTheme="minorHAnsi" w:cstheme="minorHAnsi"/>
          <w:snapToGrid w:val="0"/>
        </w:rPr>
        <w:t xml:space="preserve"> any bid which in all respects materially complies with the specifications and conditions set</w:t>
      </w:r>
      <w:r w:rsidR="005F493D">
        <w:rPr>
          <w:rFonts w:asciiTheme="minorHAnsi" w:hAnsiTheme="minorHAnsi" w:cstheme="minorHAnsi"/>
          <w:snapToGrid w:val="0"/>
        </w:rPr>
        <w:t xml:space="preserve"> </w:t>
      </w:r>
      <w:r w:rsidRPr="00B3466C">
        <w:rPr>
          <w:rFonts w:asciiTheme="minorHAnsi" w:hAnsiTheme="minorHAnsi" w:cstheme="minorHAnsi"/>
          <w:snapToGrid w:val="0"/>
        </w:rPr>
        <w:t xml:space="preserve">out in this </w:t>
      </w:r>
      <w:r w:rsidR="00615065">
        <w:rPr>
          <w:rFonts w:asciiTheme="minorHAnsi" w:hAnsiTheme="minorHAnsi" w:cstheme="minorHAnsi"/>
          <w:snapToGrid w:val="0"/>
        </w:rPr>
        <w:t>RFB</w:t>
      </w:r>
      <w:r w:rsidRPr="00B3466C">
        <w:rPr>
          <w:rFonts w:asciiTheme="minorHAnsi" w:hAnsiTheme="minorHAnsi" w:cstheme="minorHAnsi"/>
          <w:snapToGrid w:val="0"/>
        </w:rPr>
        <w:t xml:space="preserve"> document.</w:t>
      </w:r>
    </w:p>
    <w:p w14:paraId="279D44F1" w14:textId="77777777" w:rsidR="005F6B08" w:rsidRPr="00B3466C" w:rsidRDefault="005F6B08" w:rsidP="00EE5BC5">
      <w:pPr>
        <w:ind w:right="-1"/>
        <w:rPr>
          <w:rFonts w:asciiTheme="minorHAnsi" w:hAnsiTheme="minorHAnsi" w:cstheme="minorHAnsi"/>
          <w:snapToGrid w:val="0"/>
        </w:rPr>
      </w:pPr>
      <w:r w:rsidRPr="005F6B08">
        <w:rPr>
          <w:rFonts w:asciiTheme="minorHAnsi" w:hAnsiTheme="minorHAnsi" w:cstheme="minorHAnsi"/>
          <w:b/>
          <w:bCs/>
          <w:snapToGrid w:val="0"/>
        </w:rPr>
        <w:t>Act</w:t>
      </w:r>
      <w:r w:rsidRPr="005F6B08">
        <w:rPr>
          <w:rFonts w:asciiTheme="minorHAnsi" w:hAnsiTheme="minorHAnsi" w:cstheme="minorHAnsi"/>
          <w:snapToGrid w:val="0"/>
        </w:rPr>
        <w:t xml:space="preserve"> </w:t>
      </w:r>
      <w:r>
        <w:rPr>
          <w:rFonts w:asciiTheme="minorHAnsi" w:hAnsiTheme="minorHAnsi" w:cstheme="minorHAnsi"/>
          <w:snapToGrid w:val="0"/>
        </w:rPr>
        <w:t xml:space="preserve">- </w:t>
      </w:r>
      <w:r w:rsidRPr="005F6B08">
        <w:rPr>
          <w:rFonts w:asciiTheme="minorHAnsi" w:hAnsiTheme="minorHAnsi" w:cstheme="minorHAnsi"/>
          <w:snapToGrid w:val="0"/>
        </w:rPr>
        <w:t xml:space="preserve">means the Preferential Procurement Policy Framework Act, 2000 (Act No. 5 of 2000).  </w:t>
      </w:r>
    </w:p>
    <w:p w14:paraId="576A8B05"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B-BBEE</w:t>
      </w:r>
      <w:r w:rsidR="005F493D">
        <w:rPr>
          <w:rFonts w:asciiTheme="minorHAnsi" w:hAnsiTheme="minorHAnsi" w:cstheme="minorHAnsi"/>
          <w:snapToGrid w:val="0"/>
        </w:rPr>
        <w:t xml:space="preserve"> - B</w:t>
      </w:r>
      <w:r w:rsidRPr="00B3466C">
        <w:rPr>
          <w:rFonts w:asciiTheme="minorHAnsi" w:hAnsiTheme="minorHAnsi" w:cstheme="minorHAnsi"/>
          <w:snapToGrid w:val="0"/>
        </w:rPr>
        <w:t>road-based black economic empowerment as defined in section 1 of the Broad-Based Black Economic Empowerment Act.</w:t>
      </w:r>
    </w:p>
    <w:p w14:paraId="2D6424DF"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B-BBEE contributor status level of contributor</w:t>
      </w:r>
      <w:r w:rsidRPr="00B3466C">
        <w:rPr>
          <w:rFonts w:asciiTheme="minorHAnsi" w:hAnsiTheme="minorHAnsi" w:cstheme="minorHAnsi"/>
          <w:snapToGrid w:val="0"/>
        </w:rPr>
        <w:t xml:space="preserve"> - the B-BBEE status received by a measured entity based on its overall performance using the relevant scorecard contained in the Codes of Good Practice or Sector Code on Black Economic Empowerment, issued in terms of section 9(1) of the Broad-Based Black Economic Empowerment Act.</w:t>
      </w:r>
    </w:p>
    <w:p w14:paraId="75E7419F"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Bid</w:t>
      </w:r>
      <w:r w:rsidRPr="00B3466C">
        <w:rPr>
          <w:rFonts w:asciiTheme="minorHAnsi" w:hAnsiTheme="minorHAnsi" w:cstheme="minorHAnsi"/>
          <w:snapToGrid w:val="0"/>
        </w:rPr>
        <w:t xml:space="preserve"> - a written offer in a prescribed or stipulated form in response to an invitation from SITA for the provision of services, works or goods through price quotations, advertised bidding processes or proposals.</w:t>
      </w:r>
    </w:p>
    <w:p w14:paraId="43CD5CF5" w14:textId="77777777" w:rsidR="00911873" w:rsidRPr="00B3466C" w:rsidRDefault="00911873" w:rsidP="00EE5BC5">
      <w:pPr>
        <w:ind w:right="-1"/>
        <w:rPr>
          <w:rFonts w:asciiTheme="minorHAnsi" w:hAnsiTheme="minorHAnsi" w:cstheme="minorHAnsi"/>
          <w:snapToGrid w:val="0"/>
        </w:rPr>
      </w:pPr>
      <w:r w:rsidRPr="00911873">
        <w:rPr>
          <w:rFonts w:asciiTheme="minorHAnsi" w:hAnsiTheme="minorHAnsi" w:cstheme="minorHAnsi"/>
          <w:b/>
          <w:bCs/>
          <w:snapToGrid w:val="0"/>
        </w:rPr>
        <w:t>Bid price</w:t>
      </w:r>
      <w:r>
        <w:rPr>
          <w:rFonts w:asciiTheme="minorHAnsi" w:hAnsiTheme="minorHAnsi" w:cstheme="minorHAnsi"/>
          <w:snapToGrid w:val="0"/>
        </w:rPr>
        <w:t xml:space="preserve"> - </w:t>
      </w:r>
      <w:r>
        <w:t>price offered by the bidder, excluding value added tax (VAT)</w:t>
      </w:r>
    </w:p>
    <w:p w14:paraId="387407EF"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 xml:space="preserve">Bidder </w:t>
      </w:r>
      <w:r w:rsidRPr="00B3466C">
        <w:rPr>
          <w:rFonts w:asciiTheme="minorHAnsi" w:hAnsiTheme="minorHAnsi" w:cstheme="minorHAnsi"/>
          <w:snapToGrid w:val="0"/>
        </w:rPr>
        <w:t>- any juristic/natural person, enterprise, Consortium, partnership, Joint Venture (“JV”) or</w:t>
      </w:r>
      <w:r w:rsidR="005F493D">
        <w:rPr>
          <w:rFonts w:asciiTheme="minorHAnsi" w:hAnsiTheme="minorHAnsi" w:cstheme="minorHAnsi"/>
          <w:snapToGrid w:val="0"/>
        </w:rPr>
        <w:t xml:space="preserve"> </w:t>
      </w:r>
      <w:r w:rsidRPr="00B3466C">
        <w:rPr>
          <w:rFonts w:asciiTheme="minorHAnsi" w:hAnsiTheme="minorHAnsi" w:cstheme="minorHAnsi"/>
          <w:snapToGrid w:val="0"/>
        </w:rPr>
        <w:t>firm that submits a Bid in response to this Bid invitation.</w:t>
      </w:r>
    </w:p>
    <w:p w14:paraId="56612900" w14:textId="77777777" w:rsidR="00E65022"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Broad-Based Black Economic Empowerment Act</w:t>
      </w:r>
      <w:r w:rsidR="005F493D">
        <w:rPr>
          <w:rFonts w:asciiTheme="minorHAnsi" w:hAnsiTheme="minorHAnsi" w:cstheme="minorHAnsi"/>
          <w:b/>
          <w:snapToGrid w:val="0"/>
        </w:rPr>
        <w:t xml:space="preserve"> - </w:t>
      </w:r>
      <w:r w:rsidRPr="00B3466C">
        <w:rPr>
          <w:rFonts w:asciiTheme="minorHAnsi" w:hAnsiTheme="minorHAnsi" w:cstheme="minorHAnsi"/>
          <w:snapToGrid w:val="0"/>
        </w:rPr>
        <w:t>the Broad-Based Black Economic Empowerment Act, 2003 (Act No. 53 of 2003).</w:t>
      </w:r>
    </w:p>
    <w:p w14:paraId="686EC249" w14:textId="77777777" w:rsidR="00E65022"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Client</w:t>
      </w:r>
      <w:r w:rsidR="005F493D">
        <w:rPr>
          <w:rFonts w:asciiTheme="minorHAnsi" w:hAnsiTheme="minorHAnsi" w:cstheme="minorHAnsi"/>
          <w:b/>
          <w:snapToGrid w:val="0"/>
        </w:rPr>
        <w:t xml:space="preserve"> -</w:t>
      </w:r>
      <w:r w:rsidRPr="00B3466C">
        <w:rPr>
          <w:rFonts w:asciiTheme="minorHAnsi" w:hAnsiTheme="minorHAnsi" w:cstheme="minorHAnsi"/>
          <w:snapToGrid w:val="0"/>
        </w:rPr>
        <w:t xml:space="preserve"> means Organs of State that enlists the services of SITA as a procurement agent, service provider and/or call-off from SITA transversal agreements as well as panels of accredited suppliers/service providers.</w:t>
      </w:r>
    </w:p>
    <w:p w14:paraId="7C2049D3" w14:textId="77777777" w:rsidR="00B3466C" w:rsidRPr="00B3466C" w:rsidRDefault="00E65022" w:rsidP="00EE5BC5">
      <w:pPr>
        <w:ind w:right="-1"/>
        <w:rPr>
          <w:rFonts w:asciiTheme="minorHAnsi" w:hAnsiTheme="minorHAnsi" w:cstheme="minorHAnsi"/>
          <w:snapToGrid w:val="0"/>
        </w:rPr>
      </w:pPr>
      <w:r w:rsidRPr="00E65022">
        <w:rPr>
          <w:rFonts w:asciiTheme="minorHAnsi" w:hAnsiTheme="minorHAnsi" w:cstheme="minorHAnsi"/>
          <w:b/>
          <w:bCs/>
          <w:snapToGrid w:val="0"/>
        </w:rPr>
        <w:t>Closing time</w:t>
      </w:r>
      <w:r w:rsidRPr="00E65022">
        <w:rPr>
          <w:rFonts w:asciiTheme="minorHAnsi" w:hAnsiTheme="minorHAnsi" w:cstheme="minorHAnsi"/>
          <w:snapToGrid w:val="0"/>
        </w:rPr>
        <w:t xml:space="preserve"> means the date and hour specified in the bidding documents for the receipt of Bids. </w:t>
      </w:r>
      <w:r w:rsidR="00B3466C" w:rsidRPr="00B3466C">
        <w:rPr>
          <w:rFonts w:asciiTheme="minorHAnsi" w:hAnsiTheme="minorHAnsi" w:cstheme="minorHAnsi"/>
          <w:snapToGrid w:val="0"/>
        </w:rPr>
        <w:t xml:space="preserve"> </w:t>
      </w:r>
    </w:p>
    <w:p w14:paraId="7DBD25A6"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Comparative Price</w:t>
      </w:r>
      <w:r w:rsidR="005F493D">
        <w:rPr>
          <w:rFonts w:asciiTheme="minorHAnsi" w:hAnsiTheme="minorHAnsi" w:cstheme="minorHAnsi"/>
          <w:snapToGrid w:val="0"/>
        </w:rPr>
        <w:t xml:space="preserve"> - </w:t>
      </w:r>
      <w:r w:rsidRPr="00B3466C">
        <w:rPr>
          <w:rFonts w:asciiTheme="minorHAnsi" w:hAnsiTheme="minorHAnsi" w:cstheme="minorHAnsi"/>
          <w:snapToGrid w:val="0"/>
        </w:rPr>
        <w:t xml:space="preserve">the price which includes all applicable taxes calculated after the addition or deduction of variable costs and conditional/unconditional discounts, </w:t>
      </w:r>
      <w:r w:rsidR="00A1486E">
        <w:rPr>
          <w:rFonts w:asciiTheme="minorHAnsi" w:hAnsiTheme="minorHAnsi" w:cstheme="minorHAnsi"/>
          <w:i/>
          <w:snapToGrid w:val="0"/>
        </w:rPr>
        <w:t>et cetera</w:t>
      </w:r>
      <w:r w:rsidRPr="00B3466C">
        <w:rPr>
          <w:rFonts w:asciiTheme="minorHAnsi" w:hAnsiTheme="minorHAnsi" w:cstheme="minorHAnsi"/>
          <w:snapToGrid w:val="0"/>
        </w:rPr>
        <w:t xml:space="preserve">.  </w:t>
      </w:r>
    </w:p>
    <w:p w14:paraId="5C5A5733"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Consortium</w:t>
      </w:r>
      <w:r w:rsidR="005F493D">
        <w:rPr>
          <w:rFonts w:asciiTheme="minorHAnsi" w:hAnsiTheme="minorHAnsi" w:cstheme="minorHAnsi"/>
          <w:snapToGrid w:val="0"/>
        </w:rPr>
        <w:t xml:space="preserve"> - </w:t>
      </w:r>
      <w:r w:rsidRPr="00B3466C">
        <w:rPr>
          <w:rFonts w:asciiTheme="minorHAnsi" w:hAnsiTheme="minorHAnsi" w:cstheme="minorHAnsi"/>
          <w:snapToGrid w:val="0"/>
        </w:rPr>
        <w:t>two or more entities joining forces as an umbrella entity to gain a strategic collaborative advantage by combining their expertise, capital, efforts, skills and knowledge for the purpose of delivering the requisite goods, works or services.</w:t>
      </w:r>
    </w:p>
    <w:p w14:paraId="10D03026" w14:textId="77777777" w:rsidR="00E65022" w:rsidRPr="00B3466C" w:rsidRDefault="00E65022" w:rsidP="00EE5BC5">
      <w:pPr>
        <w:ind w:right="-1"/>
        <w:rPr>
          <w:rFonts w:asciiTheme="minorHAnsi" w:hAnsiTheme="minorHAnsi" w:cstheme="minorHAnsi"/>
          <w:snapToGrid w:val="0"/>
        </w:rPr>
      </w:pPr>
      <w:r w:rsidRPr="00E65022">
        <w:rPr>
          <w:rFonts w:asciiTheme="minorHAnsi" w:hAnsiTheme="minorHAnsi" w:cstheme="minorHAnsi"/>
          <w:b/>
          <w:bCs/>
          <w:snapToGrid w:val="0"/>
        </w:rPr>
        <w:t xml:space="preserve">Contract </w:t>
      </w:r>
      <w:r w:rsidR="005F6B08">
        <w:rPr>
          <w:rFonts w:asciiTheme="minorHAnsi" w:hAnsiTheme="minorHAnsi" w:cstheme="minorHAnsi"/>
          <w:b/>
          <w:bCs/>
          <w:snapToGrid w:val="0"/>
        </w:rPr>
        <w:t xml:space="preserve">- </w:t>
      </w:r>
      <w:r w:rsidRPr="00E65022">
        <w:rPr>
          <w:rFonts w:asciiTheme="minorHAnsi" w:hAnsiTheme="minorHAnsi" w:cstheme="minorHAnsi"/>
          <w:snapToGrid w:val="0"/>
        </w:rPr>
        <w:t xml:space="preserve">means the written agreement </w:t>
      </w:r>
      <w:proofErr w:type="gramStart"/>
      <w:r w:rsidRPr="00E65022">
        <w:rPr>
          <w:rFonts w:asciiTheme="minorHAnsi" w:hAnsiTheme="minorHAnsi" w:cstheme="minorHAnsi"/>
          <w:snapToGrid w:val="0"/>
        </w:rPr>
        <w:t>entered into</w:t>
      </w:r>
      <w:proofErr w:type="gramEnd"/>
      <w:r w:rsidRPr="00E65022">
        <w:rPr>
          <w:rFonts w:asciiTheme="minorHAnsi" w:hAnsiTheme="minorHAnsi" w:cstheme="minorHAnsi"/>
          <w:snapToGrid w:val="0"/>
        </w:rPr>
        <w:t xml:space="preserve"> between the purchaser and the supplier, as recorded in the contract form signed by the parties, including all attachments and appendices thereto and all documents incorporated by reference therein.</w:t>
      </w:r>
    </w:p>
    <w:p w14:paraId="1DD3D582"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 xml:space="preserve">Contractor Agent </w:t>
      </w:r>
      <w:r w:rsidRPr="00B3466C">
        <w:rPr>
          <w:rFonts w:asciiTheme="minorHAnsi" w:hAnsiTheme="minorHAnsi" w:cstheme="minorHAnsi"/>
          <w:snapToGrid w:val="0"/>
        </w:rPr>
        <w:t>- any person mandated by a Prime Contractor or consortium/joint venture to do business for and on behalf of, or to represent in a business transaction, the Prime Contractor and thereby acquire rights for the Prime Contractor or consortium/joint venture against SITA or an organ of state and incur obligations binding the Prime Contractor or consortium/joint venture in favour of SITA or an organ of state.</w:t>
      </w:r>
    </w:p>
    <w:p w14:paraId="62B29C70" w14:textId="77777777" w:rsidR="00E65022" w:rsidRPr="00B3466C" w:rsidRDefault="00E65022" w:rsidP="00EE5BC5">
      <w:pPr>
        <w:ind w:right="-1"/>
        <w:rPr>
          <w:rFonts w:asciiTheme="minorHAnsi" w:hAnsiTheme="minorHAnsi" w:cstheme="minorHAnsi"/>
          <w:snapToGrid w:val="0"/>
        </w:rPr>
      </w:pPr>
      <w:r w:rsidRPr="00E65022">
        <w:rPr>
          <w:rFonts w:asciiTheme="minorHAnsi" w:hAnsiTheme="minorHAnsi" w:cstheme="minorHAnsi"/>
          <w:b/>
          <w:bCs/>
          <w:snapToGrid w:val="0"/>
        </w:rPr>
        <w:t>Contract price</w:t>
      </w:r>
      <w:r>
        <w:rPr>
          <w:rFonts w:asciiTheme="minorHAnsi" w:hAnsiTheme="minorHAnsi" w:cstheme="minorHAnsi"/>
          <w:snapToGrid w:val="0"/>
        </w:rPr>
        <w:t xml:space="preserve"> </w:t>
      </w:r>
      <w:r w:rsidR="005F6B08">
        <w:rPr>
          <w:rFonts w:asciiTheme="minorHAnsi" w:hAnsiTheme="minorHAnsi" w:cstheme="minorHAnsi"/>
          <w:snapToGrid w:val="0"/>
        </w:rPr>
        <w:t xml:space="preserve">- </w:t>
      </w:r>
      <w:r w:rsidRPr="00E65022">
        <w:rPr>
          <w:rFonts w:asciiTheme="minorHAnsi" w:hAnsiTheme="minorHAnsi" w:cstheme="minorHAnsi"/>
          <w:snapToGrid w:val="0"/>
        </w:rPr>
        <w:t>means the price payable to the supplier under the contract for the full and proper performance of his contractual obligations</w:t>
      </w:r>
    </w:p>
    <w:p w14:paraId="79286813"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Co-operative</w:t>
      </w:r>
      <w:r w:rsidR="005F493D">
        <w:rPr>
          <w:rFonts w:asciiTheme="minorHAnsi" w:hAnsiTheme="minorHAnsi" w:cstheme="minorHAnsi"/>
          <w:b/>
          <w:snapToGrid w:val="0"/>
        </w:rPr>
        <w:t xml:space="preserve"> - </w:t>
      </w:r>
      <w:r w:rsidRPr="00B3466C">
        <w:rPr>
          <w:rFonts w:asciiTheme="minorHAnsi" w:hAnsiTheme="minorHAnsi" w:cstheme="minorHAnsi"/>
          <w:snapToGrid w:val="0"/>
        </w:rPr>
        <w:t>an autonomous association of persons united voluntarily to meet their common economic and social needs and aspirations through jointly owned and democratically controlled enterprise organised and operated on co-operative principles.</w:t>
      </w:r>
    </w:p>
    <w:p w14:paraId="1E2D969E" w14:textId="77777777" w:rsidR="00E65022" w:rsidRDefault="00E65022" w:rsidP="00E65022">
      <w:pPr>
        <w:ind w:right="-1"/>
        <w:rPr>
          <w:rFonts w:cstheme="minorHAnsi"/>
          <w:snapToGrid w:val="0"/>
        </w:rPr>
      </w:pPr>
      <w:r w:rsidRPr="00E65022">
        <w:rPr>
          <w:rFonts w:cstheme="minorHAnsi"/>
          <w:b/>
          <w:bCs/>
          <w:snapToGrid w:val="0"/>
        </w:rPr>
        <w:t>Corrupt practice</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means the offering, giving, receiving, or soliciting of anything of value to influence the action of a public official in the procurement process or in contract execution</w:t>
      </w:r>
    </w:p>
    <w:p w14:paraId="55F7ECA9" w14:textId="77777777" w:rsidR="00E65022" w:rsidRDefault="00E65022" w:rsidP="00E65022">
      <w:pPr>
        <w:ind w:right="-1"/>
        <w:rPr>
          <w:rFonts w:cstheme="minorHAnsi"/>
          <w:snapToGrid w:val="0"/>
        </w:rPr>
      </w:pPr>
      <w:r w:rsidRPr="00E65022">
        <w:rPr>
          <w:rFonts w:cstheme="minorHAnsi"/>
          <w:b/>
          <w:bCs/>
          <w:snapToGrid w:val="0"/>
        </w:rPr>
        <w:lastRenderedPageBreak/>
        <w:t>Countervailing duties</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are imposed in cases where an enterprise abroad is subsidized by its government and encouraged to market its products internationally</w:t>
      </w:r>
    </w:p>
    <w:p w14:paraId="233EF141" w14:textId="77777777" w:rsidR="00E65022" w:rsidRDefault="00E65022" w:rsidP="00E65022">
      <w:pPr>
        <w:ind w:right="-1"/>
        <w:rPr>
          <w:rFonts w:cstheme="minorHAnsi"/>
          <w:snapToGrid w:val="0"/>
        </w:rPr>
      </w:pPr>
      <w:r w:rsidRPr="00E65022">
        <w:rPr>
          <w:rFonts w:cstheme="minorHAnsi"/>
          <w:b/>
          <w:bCs/>
          <w:snapToGrid w:val="0"/>
        </w:rPr>
        <w:t>Country of origin</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means the place where the goods were mined, grown or produced or from which the services are supplied. Goods are produced when, through manufacturing, processing or substantial and major assembly of components, a commercially recognized new product results that is substantially different in basic characteristics or in purpose or utility from its components</w:t>
      </w:r>
    </w:p>
    <w:p w14:paraId="40BA06A2" w14:textId="77777777" w:rsidR="00E65022" w:rsidRDefault="00E65022" w:rsidP="00E65022">
      <w:pPr>
        <w:ind w:right="-1"/>
        <w:rPr>
          <w:rFonts w:cstheme="minorHAnsi"/>
          <w:snapToGrid w:val="0"/>
        </w:rPr>
      </w:pPr>
      <w:r w:rsidRPr="00E65022">
        <w:rPr>
          <w:rFonts w:cstheme="minorHAnsi"/>
          <w:b/>
          <w:bCs/>
          <w:snapToGrid w:val="0"/>
        </w:rPr>
        <w:t>Day</w:t>
      </w:r>
      <w:r w:rsidRPr="00E65022">
        <w:rPr>
          <w:rFonts w:cstheme="minorHAnsi"/>
          <w:snapToGrid w:val="0"/>
        </w:rPr>
        <w:t xml:space="preserve"> means calendar day</w:t>
      </w:r>
    </w:p>
    <w:p w14:paraId="3B9D3B49" w14:textId="77777777" w:rsidR="00E65022" w:rsidRDefault="00E65022" w:rsidP="00E65022">
      <w:pPr>
        <w:ind w:right="-1"/>
        <w:rPr>
          <w:rFonts w:cstheme="minorHAnsi"/>
          <w:snapToGrid w:val="0"/>
        </w:rPr>
      </w:pPr>
      <w:r w:rsidRPr="00E65022">
        <w:rPr>
          <w:rFonts w:cstheme="minorHAnsi"/>
          <w:b/>
          <w:bCs/>
          <w:snapToGrid w:val="0"/>
        </w:rPr>
        <w:t>Delivery</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means delivery in compliance of the conditions of the contract or order</w:t>
      </w:r>
    </w:p>
    <w:p w14:paraId="19F82F78" w14:textId="77777777" w:rsidR="00E65022" w:rsidRDefault="00E65022" w:rsidP="00E65022">
      <w:pPr>
        <w:ind w:right="-1"/>
        <w:rPr>
          <w:rFonts w:cstheme="minorHAnsi"/>
          <w:snapToGrid w:val="0"/>
        </w:rPr>
      </w:pPr>
      <w:r w:rsidRPr="00E65022">
        <w:rPr>
          <w:rFonts w:cstheme="minorHAnsi"/>
          <w:b/>
          <w:bCs/>
          <w:snapToGrid w:val="0"/>
        </w:rPr>
        <w:t>Delivery ex stock</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 xml:space="preserve">means immediate delivery directly from stock </w:t>
      </w:r>
      <w:proofErr w:type="gramStart"/>
      <w:r w:rsidRPr="00E65022">
        <w:rPr>
          <w:rFonts w:cstheme="minorHAnsi"/>
          <w:snapToGrid w:val="0"/>
        </w:rPr>
        <w:t>actually on</w:t>
      </w:r>
      <w:proofErr w:type="gramEnd"/>
      <w:r w:rsidRPr="00E65022">
        <w:rPr>
          <w:rFonts w:cstheme="minorHAnsi"/>
          <w:snapToGrid w:val="0"/>
        </w:rPr>
        <w:t xml:space="preserve"> hand.</w:t>
      </w:r>
    </w:p>
    <w:p w14:paraId="6141E12A" w14:textId="77777777" w:rsidR="00312B9B" w:rsidRDefault="00312B9B" w:rsidP="00E65022">
      <w:pPr>
        <w:ind w:right="-1"/>
        <w:rPr>
          <w:rFonts w:cstheme="minorHAnsi"/>
          <w:snapToGrid w:val="0"/>
        </w:rPr>
      </w:pPr>
      <w:r w:rsidRPr="00312B9B">
        <w:rPr>
          <w:rFonts w:cstheme="minorHAnsi"/>
          <w:b/>
          <w:bCs/>
          <w:snapToGrid w:val="0"/>
        </w:rPr>
        <w:t xml:space="preserve">Delivery into </w:t>
      </w:r>
      <w:r w:rsidR="00F54CE2" w:rsidRPr="00312B9B">
        <w:rPr>
          <w:rFonts w:cstheme="minorHAnsi"/>
          <w:b/>
          <w:bCs/>
          <w:snapToGrid w:val="0"/>
        </w:rPr>
        <w:t>consignee’s</w:t>
      </w:r>
      <w:r w:rsidRPr="00312B9B">
        <w:rPr>
          <w:rFonts w:cstheme="minorHAnsi"/>
          <w:b/>
          <w:bCs/>
          <w:snapToGrid w:val="0"/>
        </w:rPr>
        <w:t xml:space="preserve"> store or to his site</w:t>
      </w:r>
      <w:r w:rsidRPr="00312B9B">
        <w:rPr>
          <w:rFonts w:cstheme="minorHAnsi"/>
          <w:snapToGrid w:val="0"/>
        </w:rPr>
        <w:t xml:space="preserve"> </w:t>
      </w:r>
      <w:r w:rsidR="005F6B08">
        <w:rPr>
          <w:rFonts w:cstheme="minorHAnsi"/>
          <w:snapToGrid w:val="0"/>
        </w:rPr>
        <w:t xml:space="preserve">- </w:t>
      </w:r>
      <w:r w:rsidRPr="00312B9B">
        <w:rPr>
          <w:rFonts w:cstheme="minorHAnsi"/>
          <w:snapToGrid w:val="0"/>
        </w:rPr>
        <w:t xml:space="preserve">means delivered and unloaded in the specified store </w:t>
      </w:r>
      <w:r w:rsidR="00F54CE2" w:rsidRPr="00312B9B">
        <w:rPr>
          <w:rFonts w:cstheme="minorHAnsi"/>
          <w:snapToGrid w:val="0"/>
        </w:rPr>
        <w:t>or depot</w:t>
      </w:r>
      <w:r w:rsidRPr="00312B9B">
        <w:rPr>
          <w:rFonts w:cstheme="minorHAnsi"/>
          <w:snapToGrid w:val="0"/>
        </w:rPr>
        <w:t xml:space="preserve"> or on the specified site in compliance with the conditions of the contract or order, the supplier bearing all risks and charges involved until the supplies are so delivered and a valid receipt is obtained.</w:t>
      </w:r>
    </w:p>
    <w:p w14:paraId="3767E88B" w14:textId="77777777" w:rsidR="00911873" w:rsidRPr="006374D3" w:rsidRDefault="00911873" w:rsidP="00911873">
      <w:pPr>
        <w:ind w:left="851" w:right="-1" w:hanging="851"/>
        <w:rPr>
          <w:rFonts w:asciiTheme="minorHAnsi" w:hAnsiTheme="minorHAnsi" w:cstheme="minorHAnsi"/>
          <w:snapToGrid w:val="0"/>
        </w:rPr>
      </w:pPr>
      <w:r w:rsidRPr="006374D3">
        <w:rPr>
          <w:rFonts w:asciiTheme="minorHAnsi" w:hAnsiTheme="minorHAnsi" w:cstheme="minorHAnsi"/>
          <w:b/>
          <w:snapToGrid w:val="0"/>
        </w:rPr>
        <w:t>Designated Group</w:t>
      </w:r>
      <w:r w:rsidRPr="006374D3">
        <w:rPr>
          <w:rFonts w:asciiTheme="minorHAnsi" w:hAnsiTheme="minorHAnsi" w:cstheme="minorHAnsi"/>
          <w:snapToGrid w:val="0"/>
        </w:rPr>
        <w:t xml:space="preserve"> means:</w:t>
      </w:r>
    </w:p>
    <w:p w14:paraId="2850DFA2" w14:textId="77777777" w:rsidR="00911873" w:rsidRPr="006374D3" w:rsidRDefault="00911873" w:rsidP="009A6CDE">
      <w:pPr>
        <w:pStyle w:val="ListParagraph"/>
        <w:numPr>
          <w:ilvl w:val="0"/>
          <w:numId w:val="16"/>
        </w:numPr>
        <w:ind w:left="284" w:right="-1" w:hanging="284"/>
        <w:outlineLvl w:val="9"/>
        <w:rPr>
          <w:rFonts w:cstheme="minorHAnsi"/>
          <w:snapToGrid w:val="0"/>
        </w:rPr>
      </w:pPr>
      <w:r w:rsidRPr="006374D3">
        <w:rPr>
          <w:rFonts w:cstheme="minorHAnsi"/>
          <w:snapToGrid w:val="0"/>
        </w:rPr>
        <w:t xml:space="preserve">Black designated </w:t>
      </w:r>
      <w:proofErr w:type="gramStart"/>
      <w:r w:rsidRPr="006374D3">
        <w:rPr>
          <w:rFonts w:cstheme="minorHAnsi"/>
          <w:snapToGrid w:val="0"/>
        </w:rPr>
        <w:t>groups;</w:t>
      </w:r>
      <w:proofErr w:type="gramEnd"/>
    </w:p>
    <w:p w14:paraId="41A01A1A"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Black </w:t>
      </w:r>
      <w:proofErr w:type="gramStart"/>
      <w:r w:rsidRPr="006374D3">
        <w:rPr>
          <w:rFonts w:cstheme="minorHAnsi"/>
          <w:snapToGrid w:val="0"/>
        </w:rPr>
        <w:t>people;</w:t>
      </w:r>
      <w:proofErr w:type="gramEnd"/>
    </w:p>
    <w:p w14:paraId="36161F87"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 Exempted Micro Enterprises (“EME”</w:t>
      </w:r>
      <w:proofErr w:type="gramStart"/>
      <w:r w:rsidRPr="006374D3">
        <w:rPr>
          <w:rFonts w:cstheme="minorHAnsi"/>
          <w:snapToGrid w:val="0"/>
        </w:rPr>
        <w:t>);</w:t>
      </w:r>
      <w:proofErr w:type="gramEnd"/>
    </w:p>
    <w:p w14:paraId="09C44DD8" w14:textId="77777777" w:rsidR="00911873" w:rsidRPr="006374D3" w:rsidRDefault="00911873" w:rsidP="009A6CDE">
      <w:pPr>
        <w:pStyle w:val="ListParagraph"/>
        <w:numPr>
          <w:ilvl w:val="0"/>
          <w:numId w:val="16"/>
        </w:numPr>
        <w:ind w:left="284" w:right="-1" w:hanging="295"/>
        <w:outlineLvl w:val="9"/>
        <w:rPr>
          <w:rFonts w:cstheme="minorHAnsi"/>
          <w:snapToGrid w:val="0"/>
        </w:rPr>
      </w:pPr>
      <w:proofErr w:type="gramStart"/>
      <w:r w:rsidRPr="006374D3">
        <w:rPr>
          <w:rFonts w:cstheme="minorHAnsi"/>
          <w:snapToGrid w:val="0"/>
        </w:rPr>
        <w:t>Women;</w:t>
      </w:r>
      <w:proofErr w:type="gramEnd"/>
    </w:p>
    <w:p w14:paraId="4AEB1C1A"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People with </w:t>
      </w:r>
      <w:proofErr w:type="gramStart"/>
      <w:r w:rsidRPr="006374D3">
        <w:rPr>
          <w:rFonts w:cstheme="minorHAnsi"/>
          <w:snapToGrid w:val="0"/>
        </w:rPr>
        <w:t>disabilities;</w:t>
      </w:r>
      <w:proofErr w:type="gramEnd"/>
      <w:r w:rsidRPr="006374D3">
        <w:rPr>
          <w:rFonts w:cstheme="minorHAnsi"/>
          <w:snapToGrid w:val="0"/>
        </w:rPr>
        <w:t xml:space="preserve"> </w:t>
      </w:r>
    </w:p>
    <w:p w14:paraId="38A1F9F9"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Small enterprises as defined in sections 1 of the National Small Enterprise Act, 1996 (Act No. 102 of 1996</w:t>
      </w:r>
      <w:proofErr w:type="gramStart"/>
      <w:r w:rsidRPr="006374D3">
        <w:rPr>
          <w:rFonts w:cstheme="minorHAnsi"/>
          <w:snapToGrid w:val="0"/>
        </w:rPr>
        <w:t>);</w:t>
      </w:r>
      <w:proofErr w:type="gramEnd"/>
      <w:r w:rsidRPr="006374D3">
        <w:rPr>
          <w:rFonts w:cstheme="minorHAnsi"/>
          <w:snapToGrid w:val="0"/>
        </w:rPr>
        <w:t xml:space="preserve"> </w:t>
      </w:r>
    </w:p>
    <w:p w14:paraId="38FF87D8"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 Qualifying Small Enterprises (“QSE”); and/or</w:t>
      </w:r>
    </w:p>
    <w:p w14:paraId="3E0B40C3"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 Youth.</w:t>
      </w:r>
    </w:p>
    <w:p w14:paraId="50C043C4" w14:textId="77777777" w:rsidR="00B3466C" w:rsidRPr="006374D3" w:rsidRDefault="00B3466C" w:rsidP="00EE5BC5">
      <w:pPr>
        <w:ind w:right="-1"/>
      </w:pPr>
      <w:r w:rsidRPr="006374D3">
        <w:rPr>
          <w:rFonts w:asciiTheme="minorHAnsi" w:hAnsiTheme="minorHAnsi" w:cstheme="minorHAnsi"/>
          <w:b/>
          <w:snapToGrid w:val="0"/>
        </w:rPr>
        <w:t>Designated Sector</w:t>
      </w:r>
      <w:r w:rsidR="005F493D" w:rsidRPr="006374D3">
        <w:rPr>
          <w:rFonts w:asciiTheme="minorHAnsi" w:hAnsiTheme="minorHAnsi" w:cstheme="minorHAnsi"/>
          <w:b/>
          <w:snapToGrid w:val="0"/>
        </w:rPr>
        <w:t xml:space="preserve"> - </w:t>
      </w:r>
      <w:r w:rsidR="00911873" w:rsidRPr="006374D3">
        <w:t xml:space="preserve">a sector, sub-sector or industry that has been designated by the </w:t>
      </w:r>
      <w:r w:rsidR="002E1E41" w:rsidRPr="006374D3">
        <w:t>Department of Trade, Industry and Competition</w:t>
      </w:r>
      <w:r w:rsidR="00911873" w:rsidRPr="006374D3">
        <w:t xml:space="preserve"> in line with national development and industrial policies for local production, where only locally produced services, works or goods or locally manufactured goods meet the stipulated minimum threshold for local production and </w:t>
      </w:r>
      <w:proofErr w:type="gramStart"/>
      <w:r w:rsidR="00911873" w:rsidRPr="006374D3">
        <w:t>content;</w:t>
      </w:r>
      <w:proofErr w:type="gramEnd"/>
    </w:p>
    <w:p w14:paraId="7AF4A89E" w14:textId="77777777" w:rsidR="00911873" w:rsidRDefault="00911873" w:rsidP="00EE5BC5">
      <w:pPr>
        <w:ind w:right="-1"/>
        <w:rPr>
          <w:rFonts w:asciiTheme="minorHAnsi" w:hAnsiTheme="minorHAnsi" w:cstheme="minorHAnsi"/>
          <w:snapToGrid w:val="0"/>
        </w:rPr>
      </w:pPr>
      <w:r w:rsidRPr="006374D3">
        <w:rPr>
          <w:b/>
          <w:bCs/>
        </w:rPr>
        <w:t>Duly sign</w:t>
      </w:r>
      <w:r w:rsidRPr="006374D3">
        <w:t xml:space="preserve"> - a Declaration Certificate for Local Content that has been signed by the Chief Financial Officer or other legally responsible person nominated in writing by the Chief Executive, or senior member / person with management responsibility</w:t>
      </w:r>
      <w:r w:rsidR="00BC35B1">
        <w:t xml:space="preserve"> </w:t>
      </w:r>
      <w:r w:rsidRPr="006374D3">
        <w:t>(close corporation, partnership or individual)</w:t>
      </w:r>
    </w:p>
    <w:p w14:paraId="16F59D40" w14:textId="77777777" w:rsidR="00312B9B" w:rsidRDefault="00312B9B" w:rsidP="00EE5BC5">
      <w:pPr>
        <w:ind w:right="-1"/>
        <w:rPr>
          <w:rFonts w:asciiTheme="minorHAnsi" w:hAnsiTheme="minorHAnsi" w:cstheme="minorHAnsi"/>
          <w:snapToGrid w:val="0"/>
        </w:rPr>
      </w:pPr>
      <w:r w:rsidRPr="00312B9B">
        <w:rPr>
          <w:rFonts w:asciiTheme="minorHAnsi" w:hAnsiTheme="minorHAnsi" w:cstheme="minorHAnsi"/>
          <w:b/>
          <w:bCs/>
          <w:snapToGrid w:val="0"/>
        </w:rPr>
        <w:t>Dumping</w:t>
      </w:r>
      <w:r w:rsidRPr="00312B9B">
        <w:rPr>
          <w:rFonts w:asciiTheme="minorHAnsi" w:hAnsiTheme="minorHAnsi" w:cstheme="minorHAnsi"/>
          <w:snapToGrid w:val="0"/>
        </w:rPr>
        <w:t xml:space="preserve"> occurs when a private enterprise abroad </w:t>
      </w:r>
      <w:r w:rsidR="00F54CE2" w:rsidRPr="00312B9B">
        <w:rPr>
          <w:rFonts w:asciiTheme="minorHAnsi" w:hAnsiTheme="minorHAnsi" w:cstheme="minorHAnsi"/>
          <w:snapToGrid w:val="0"/>
        </w:rPr>
        <w:t>markets</w:t>
      </w:r>
      <w:r w:rsidRPr="00312B9B">
        <w:rPr>
          <w:rFonts w:asciiTheme="minorHAnsi" w:hAnsiTheme="minorHAnsi" w:cstheme="minorHAnsi"/>
          <w:snapToGrid w:val="0"/>
        </w:rPr>
        <w:t xml:space="preserve"> its goods on own initiative in the RSA at lower prices than that of the country of origin and which have the potential to harm the local industries in the RSA</w:t>
      </w:r>
    </w:p>
    <w:p w14:paraId="679E70CC" w14:textId="77777777" w:rsidR="002911F2" w:rsidRPr="00B3466C" w:rsidRDefault="002911F2" w:rsidP="00EE5BC5">
      <w:pPr>
        <w:ind w:right="-1"/>
        <w:rPr>
          <w:rFonts w:asciiTheme="minorHAnsi" w:hAnsiTheme="minorHAnsi" w:cstheme="minorHAnsi"/>
          <w:snapToGrid w:val="0"/>
        </w:rPr>
      </w:pPr>
      <w:r w:rsidRPr="002911F2">
        <w:rPr>
          <w:rFonts w:asciiTheme="minorHAnsi" w:hAnsiTheme="minorHAnsi" w:cstheme="minorHAnsi"/>
          <w:b/>
          <w:bCs/>
          <w:snapToGrid w:val="0"/>
        </w:rPr>
        <w:t xml:space="preserve">Et cetera </w:t>
      </w:r>
      <w:r>
        <w:rPr>
          <w:rFonts w:asciiTheme="minorHAnsi" w:hAnsiTheme="minorHAnsi" w:cstheme="minorHAnsi"/>
          <w:snapToGrid w:val="0"/>
        </w:rPr>
        <w:t xml:space="preserve">– means </w:t>
      </w:r>
      <w:proofErr w:type="gramStart"/>
      <w:r>
        <w:rPr>
          <w:rFonts w:asciiTheme="minorHAnsi" w:hAnsiTheme="minorHAnsi" w:cstheme="minorHAnsi"/>
          <w:snapToGrid w:val="0"/>
        </w:rPr>
        <w:t>And</w:t>
      </w:r>
      <w:proofErr w:type="gramEnd"/>
      <w:r>
        <w:rPr>
          <w:rFonts w:asciiTheme="minorHAnsi" w:hAnsiTheme="minorHAnsi" w:cstheme="minorHAnsi"/>
          <w:snapToGrid w:val="0"/>
        </w:rPr>
        <w:t xml:space="preserve"> so forth</w:t>
      </w:r>
    </w:p>
    <w:p w14:paraId="445A2610" w14:textId="77777777" w:rsid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Exempted Micro Enterprise (EME)</w:t>
      </w:r>
      <w:r w:rsidRPr="00B3466C">
        <w:rPr>
          <w:rFonts w:asciiTheme="minorHAnsi" w:hAnsiTheme="minorHAnsi" w:cstheme="minorHAnsi"/>
          <w:snapToGrid w:val="0"/>
        </w:rPr>
        <w:t xml:space="preserve"> – An entity with an annual turnover of R 10 (ten) million or less.</w:t>
      </w:r>
    </w:p>
    <w:p w14:paraId="5173197D"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Firm Price</w:t>
      </w:r>
      <w:r w:rsidRPr="00B3466C">
        <w:rPr>
          <w:rFonts w:asciiTheme="minorHAnsi" w:hAnsiTheme="minorHAnsi" w:cstheme="minorHAnsi"/>
          <w:snapToGrid w:val="0"/>
        </w:rPr>
        <w:t xml:space="preserve"> - the price that is only subject to adjustments in accordance with the actual increase or decrease resulting from the change, imposition or abolition of customs or excise duty and any other duty, levy or tax which, in terms of a law or regulation is binding on the contractor and demonstrably has influence on the price of any supplies or the rendering cost of any service, for the execution of a contract.</w:t>
      </w:r>
    </w:p>
    <w:p w14:paraId="47A5BCE8" w14:textId="77777777" w:rsidR="00312B9B" w:rsidRDefault="00312B9B" w:rsidP="00EE5BC5">
      <w:pPr>
        <w:ind w:right="-1"/>
        <w:rPr>
          <w:rFonts w:asciiTheme="minorHAnsi" w:hAnsiTheme="minorHAnsi" w:cstheme="minorHAnsi"/>
          <w:snapToGrid w:val="0"/>
        </w:rPr>
      </w:pPr>
      <w:r w:rsidRPr="00312B9B">
        <w:rPr>
          <w:rFonts w:asciiTheme="minorHAnsi" w:hAnsiTheme="minorHAnsi" w:cstheme="minorHAnsi"/>
          <w:b/>
          <w:bCs/>
          <w:snapToGrid w:val="0"/>
        </w:rPr>
        <w:t>Force majeure</w:t>
      </w:r>
      <w:r w:rsidRPr="00312B9B">
        <w:rPr>
          <w:rFonts w:asciiTheme="minorHAnsi" w:hAnsiTheme="minorHAnsi" w:cstheme="minorHAnsi"/>
          <w:snapToGrid w:val="0"/>
        </w:rPr>
        <w:t xml:space="preserve"> means an event beyond the control of the supplier and not involving the supplier’s fault or negligence and not foreseeable. Such events may include, but is not restricted to, acts of the purchaser in its sovereign capacity, wars or revolutions, fires, floods, epidemics, quarantine restrictions and freight embargoes</w:t>
      </w:r>
    </w:p>
    <w:p w14:paraId="3C4CEAB8" w14:textId="77777777" w:rsidR="00312B9B" w:rsidRPr="00B3466C" w:rsidRDefault="00312B9B" w:rsidP="00EE5BC5">
      <w:pPr>
        <w:ind w:right="-1"/>
        <w:rPr>
          <w:rFonts w:asciiTheme="minorHAnsi" w:hAnsiTheme="minorHAnsi" w:cstheme="minorHAnsi"/>
          <w:snapToGrid w:val="0"/>
        </w:rPr>
      </w:pPr>
      <w:r w:rsidRPr="00312B9B">
        <w:rPr>
          <w:rFonts w:asciiTheme="minorHAnsi" w:hAnsiTheme="minorHAnsi" w:cstheme="minorHAnsi"/>
          <w:b/>
          <w:bCs/>
          <w:snapToGrid w:val="0"/>
        </w:rPr>
        <w:t>Fraudulent practice</w:t>
      </w:r>
      <w:r w:rsidRPr="00312B9B">
        <w:rPr>
          <w:rFonts w:asciiTheme="minorHAnsi" w:hAnsiTheme="minorHAnsi" w:cstheme="minorHAnsi"/>
          <w:snapToGrid w:val="0"/>
        </w:rPr>
        <w:t xml:space="preserve"> means a misrepresentation of facts </w:t>
      </w:r>
      <w:proofErr w:type="gramStart"/>
      <w:r w:rsidRPr="00312B9B">
        <w:rPr>
          <w:rFonts w:asciiTheme="minorHAnsi" w:hAnsiTheme="minorHAnsi" w:cstheme="minorHAnsi"/>
          <w:snapToGrid w:val="0"/>
        </w:rPr>
        <w:t>in order to</w:t>
      </w:r>
      <w:proofErr w:type="gramEnd"/>
      <w:r w:rsidRPr="00312B9B">
        <w:rPr>
          <w:rFonts w:asciiTheme="minorHAnsi" w:hAnsiTheme="minorHAnsi" w:cstheme="minorHAnsi"/>
          <w:snapToGrid w:val="0"/>
        </w:rPr>
        <w:t xml:space="preserve"> influence a procurement process or the execution of a contract to the detriment of any </w:t>
      </w:r>
      <w:proofErr w:type="gramStart"/>
      <w:r w:rsidRPr="00312B9B">
        <w:rPr>
          <w:rFonts w:asciiTheme="minorHAnsi" w:hAnsiTheme="minorHAnsi" w:cstheme="minorHAnsi"/>
          <w:snapToGrid w:val="0"/>
        </w:rPr>
        <w:t>bidder, and</w:t>
      </w:r>
      <w:proofErr w:type="gramEnd"/>
      <w:r w:rsidRPr="00312B9B">
        <w:rPr>
          <w:rFonts w:asciiTheme="minorHAnsi" w:hAnsiTheme="minorHAnsi" w:cstheme="minorHAnsi"/>
          <w:snapToGrid w:val="0"/>
        </w:rPr>
        <w:t xml:space="preserve"> includes collusive practice among bidders (prior to </w:t>
      </w:r>
      <w:r w:rsidRPr="00312B9B">
        <w:rPr>
          <w:rFonts w:asciiTheme="minorHAnsi" w:hAnsiTheme="minorHAnsi" w:cstheme="minorHAnsi"/>
          <w:snapToGrid w:val="0"/>
        </w:rPr>
        <w:lastRenderedPageBreak/>
        <w:t>or after bid submission) designed to establish bid prices at artificial non-competitive levels and to deprive the bidder of the benefits of free and open competition.</w:t>
      </w:r>
    </w:p>
    <w:p w14:paraId="6DD577E5"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Goods</w:t>
      </w:r>
      <w:r w:rsidRPr="00B3466C">
        <w:rPr>
          <w:rFonts w:asciiTheme="minorHAnsi" w:hAnsiTheme="minorHAnsi" w:cstheme="minorHAnsi"/>
          <w:snapToGrid w:val="0"/>
        </w:rPr>
        <w:t xml:space="preserve"> – any work, equipment, machinery, tools, materials or anything of whatever nature to be rendered to SITA or SITA’s delegate by the Successful Bidder in terms of this bid.</w:t>
      </w:r>
    </w:p>
    <w:p w14:paraId="31659157" w14:textId="77777777" w:rsidR="00B3466C" w:rsidRPr="006374D3" w:rsidRDefault="00B3466C" w:rsidP="00EE5BC5">
      <w:pPr>
        <w:ind w:right="-1"/>
        <w:rPr>
          <w:rFonts w:asciiTheme="minorHAnsi" w:hAnsiTheme="minorHAnsi" w:cstheme="minorHAnsi"/>
          <w:snapToGrid w:val="0"/>
        </w:rPr>
      </w:pPr>
      <w:r w:rsidRPr="006374D3">
        <w:rPr>
          <w:rFonts w:asciiTheme="minorHAnsi" w:hAnsiTheme="minorHAnsi" w:cstheme="minorHAnsi"/>
          <w:b/>
          <w:snapToGrid w:val="0"/>
        </w:rPr>
        <w:t>Imported Content</w:t>
      </w:r>
      <w:r w:rsidR="005F493D" w:rsidRPr="006374D3">
        <w:rPr>
          <w:rFonts w:asciiTheme="minorHAnsi" w:hAnsiTheme="minorHAnsi" w:cstheme="minorHAnsi"/>
          <w:snapToGrid w:val="0"/>
        </w:rPr>
        <w:t xml:space="preserve"> - </w:t>
      </w:r>
      <w:r w:rsidRPr="006374D3">
        <w:rPr>
          <w:rFonts w:asciiTheme="minorHAnsi" w:hAnsiTheme="minorHAnsi" w:cstheme="minorHAnsi"/>
          <w:snapToGrid w:val="0"/>
        </w:rPr>
        <w:t>that portion of the tender price represented by the cost of components, parts or materials which have been or are still to be imported (whether by the supplier or its subcontractors) and which costs are inclusive of the costs abroad, plus freight and other direct importation costs, such as landing costs, dock dues, import duty, sales duty or other similar tax or duty at the South African port of entry.</w:t>
      </w:r>
    </w:p>
    <w:p w14:paraId="208587E8" w14:textId="77777777" w:rsidR="00B3466C" w:rsidRPr="006374D3" w:rsidRDefault="00B3466C" w:rsidP="00EE5BC5">
      <w:pPr>
        <w:ind w:right="-1"/>
        <w:rPr>
          <w:rFonts w:asciiTheme="minorHAnsi" w:hAnsiTheme="minorHAnsi" w:cstheme="minorHAnsi"/>
          <w:snapToGrid w:val="0"/>
        </w:rPr>
      </w:pPr>
      <w:r w:rsidRPr="006374D3">
        <w:rPr>
          <w:rFonts w:asciiTheme="minorHAnsi" w:hAnsiTheme="minorHAnsi" w:cstheme="minorHAnsi"/>
          <w:b/>
          <w:snapToGrid w:val="0"/>
        </w:rPr>
        <w:t>Joint Venture</w:t>
      </w:r>
      <w:r w:rsidRPr="006374D3">
        <w:rPr>
          <w:rFonts w:asciiTheme="minorHAnsi" w:hAnsiTheme="minorHAnsi" w:cstheme="minorHAnsi"/>
          <w:snapToGrid w:val="0"/>
        </w:rPr>
        <w:t xml:space="preserve"> - two or more entities/persons joining together under a contractual agreement to conduct a specific business enterprise with both parties sharing profit and losses. The venture is for one specific project only, rather than for a continuing business relationship as in a strategic alliance. It is about sharing risk with others and providing one or more missing and needed assets and competencies.</w:t>
      </w:r>
    </w:p>
    <w:p w14:paraId="3DBB85D4" w14:textId="77777777" w:rsidR="00B3466C" w:rsidRPr="006374D3" w:rsidRDefault="00B3466C" w:rsidP="00EE5BC5">
      <w:pPr>
        <w:ind w:right="-1"/>
        <w:rPr>
          <w:rFonts w:asciiTheme="minorHAnsi" w:hAnsiTheme="minorHAnsi" w:cstheme="minorHAnsi"/>
          <w:snapToGrid w:val="0"/>
        </w:rPr>
      </w:pPr>
      <w:r w:rsidRPr="006374D3">
        <w:rPr>
          <w:rFonts w:asciiTheme="minorHAnsi" w:hAnsiTheme="minorHAnsi" w:cstheme="minorHAnsi"/>
          <w:b/>
          <w:snapToGrid w:val="0"/>
        </w:rPr>
        <w:t>Local content</w:t>
      </w:r>
      <w:r w:rsidR="005F493D" w:rsidRPr="006374D3">
        <w:rPr>
          <w:rFonts w:asciiTheme="minorHAnsi" w:hAnsiTheme="minorHAnsi" w:cstheme="minorHAnsi"/>
          <w:snapToGrid w:val="0"/>
        </w:rPr>
        <w:t xml:space="preserve"> - </w:t>
      </w:r>
      <w:r w:rsidRPr="006374D3">
        <w:rPr>
          <w:rFonts w:asciiTheme="minorHAnsi" w:hAnsiTheme="minorHAnsi" w:cstheme="minorHAnsi"/>
          <w:snapToGrid w:val="0"/>
        </w:rPr>
        <w:t xml:space="preserve">that portion of the tender </w:t>
      </w:r>
      <w:proofErr w:type="gramStart"/>
      <w:r w:rsidRPr="006374D3">
        <w:rPr>
          <w:rFonts w:asciiTheme="minorHAnsi" w:hAnsiTheme="minorHAnsi" w:cstheme="minorHAnsi"/>
          <w:snapToGrid w:val="0"/>
        </w:rPr>
        <w:t>price</w:t>
      </w:r>
      <w:proofErr w:type="gramEnd"/>
      <w:r w:rsidRPr="006374D3">
        <w:rPr>
          <w:rFonts w:asciiTheme="minorHAnsi" w:hAnsiTheme="minorHAnsi" w:cstheme="minorHAnsi"/>
          <w:snapToGrid w:val="0"/>
        </w:rPr>
        <w:t xml:space="preserve"> which is not included in the imported content, provided that local manufacturing does take </w:t>
      </w:r>
      <w:proofErr w:type="gramStart"/>
      <w:r w:rsidRPr="006374D3">
        <w:rPr>
          <w:rFonts w:asciiTheme="minorHAnsi" w:hAnsiTheme="minorHAnsi" w:cstheme="minorHAnsi"/>
          <w:snapToGrid w:val="0"/>
        </w:rPr>
        <w:t>place;</w:t>
      </w:r>
      <w:proofErr w:type="gramEnd"/>
      <w:r w:rsidRPr="006374D3">
        <w:rPr>
          <w:rFonts w:asciiTheme="minorHAnsi" w:hAnsiTheme="minorHAnsi" w:cstheme="minorHAnsi"/>
          <w:snapToGrid w:val="0"/>
        </w:rPr>
        <w:t xml:space="preserve"> </w:t>
      </w:r>
    </w:p>
    <w:p w14:paraId="5E09F8D8" w14:textId="77777777" w:rsidR="00312B9B" w:rsidRDefault="00312B9B" w:rsidP="00EE5BC5">
      <w:pPr>
        <w:ind w:right="-1"/>
        <w:rPr>
          <w:rFonts w:asciiTheme="minorHAnsi" w:hAnsiTheme="minorHAnsi" w:cstheme="minorHAnsi"/>
          <w:snapToGrid w:val="0"/>
          <w:highlight w:val="yellow"/>
        </w:rPr>
      </w:pPr>
      <w:r w:rsidRPr="00312B9B">
        <w:rPr>
          <w:rFonts w:asciiTheme="minorHAnsi" w:hAnsiTheme="minorHAnsi" w:cstheme="minorHAnsi"/>
          <w:b/>
          <w:bCs/>
          <w:snapToGrid w:val="0"/>
        </w:rPr>
        <w:t>Manufacture</w:t>
      </w:r>
      <w:r w:rsidRPr="00312B9B">
        <w:rPr>
          <w:rFonts w:asciiTheme="minorHAnsi" w:hAnsiTheme="minorHAnsi" w:cstheme="minorHAnsi"/>
          <w:snapToGrid w:val="0"/>
        </w:rPr>
        <w:t xml:space="preserve"> means the production of products in a factory using labour, materials, components and machinery and includes other related value-adding activities</w:t>
      </w:r>
    </w:p>
    <w:p w14:paraId="3F9C66B6"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Military Veterans</w:t>
      </w:r>
      <w:r w:rsidR="005F493D">
        <w:rPr>
          <w:rFonts w:asciiTheme="minorHAnsi" w:hAnsiTheme="minorHAnsi" w:cstheme="minorHAnsi"/>
          <w:b/>
          <w:snapToGrid w:val="0"/>
        </w:rPr>
        <w:t xml:space="preserve"> -</w:t>
      </w:r>
      <w:r w:rsidRPr="00B3466C">
        <w:rPr>
          <w:rFonts w:asciiTheme="minorHAnsi" w:hAnsiTheme="minorHAnsi" w:cstheme="minorHAnsi"/>
          <w:snapToGrid w:val="0"/>
        </w:rPr>
        <w:t xml:space="preserve"> has the meaning assigned to it in section 1 of the Military Veterans Act, 2011 (Act No. 18 of 2011).</w:t>
      </w:r>
    </w:p>
    <w:p w14:paraId="6E1D31B3" w14:textId="77777777" w:rsid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 xml:space="preserve">Non-firm Price(s) </w:t>
      </w:r>
      <w:r w:rsidRPr="00B3466C">
        <w:rPr>
          <w:rFonts w:asciiTheme="minorHAnsi" w:hAnsiTheme="minorHAnsi" w:cstheme="minorHAnsi"/>
          <w:snapToGrid w:val="0"/>
        </w:rPr>
        <w:t>- all price(s) other than “firm” price(s).</w:t>
      </w:r>
    </w:p>
    <w:p w14:paraId="71089B35" w14:textId="77777777" w:rsidR="00312B9B" w:rsidRPr="00B3466C" w:rsidRDefault="009D4A00" w:rsidP="00EE5BC5">
      <w:pPr>
        <w:ind w:left="993" w:right="-1" w:hanging="993"/>
        <w:rPr>
          <w:rFonts w:asciiTheme="minorHAnsi" w:hAnsiTheme="minorHAnsi" w:cstheme="minorHAnsi"/>
          <w:snapToGrid w:val="0"/>
        </w:rPr>
      </w:pPr>
      <w:r w:rsidRPr="009D4A00">
        <w:rPr>
          <w:rFonts w:asciiTheme="minorHAnsi" w:hAnsiTheme="minorHAnsi" w:cstheme="minorHAnsi"/>
          <w:b/>
          <w:bCs/>
          <w:snapToGrid w:val="0"/>
        </w:rPr>
        <w:t>Order</w:t>
      </w:r>
      <w:r w:rsidRPr="009D4A00">
        <w:rPr>
          <w:rFonts w:asciiTheme="minorHAnsi" w:hAnsiTheme="minorHAnsi" w:cstheme="minorHAnsi"/>
          <w:snapToGrid w:val="0"/>
        </w:rPr>
        <w:t xml:space="preserve"> means an official written order issued for the supply of goods or works or the rendering of a service</w:t>
      </w:r>
    </w:p>
    <w:p w14:paraId="723731C4"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Organ of State</w:t>
      </w:r>
      <w:r w:rsidRPr="00B3466C">
        <w:rPr>
          <w:rFonts w:asciiTheme="minorHAnsi" w:hAnsiTheme="minorHAnsi" w:cstheme="minorHAnsi"/>
          <w:snapToGrid w:val="0"/>
        </w:rPr>
        <w:t xml:space="preserve"> – means Organ of the State as defined in terms of section 239 of the Constitution of the Republic of South Africa Act 108 0f 1996 (as amended).</w:t>
      </w:r>
    </w:p>
    <w:p w14:paraId="4A7D3399"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People with disabilities</w:t>
      </w:r>
      <w:r w:rsidR="005F493D">
        <w:rPr>
          <w:rFonts w:asciiTheme="minorHAnsi" w:hAnsiTheme="minorHAnsi" w:cstheme="minorHAnsi"/>
          <w:b/>
          <w:snapToGrid w:val="0"/>
        </w:rPr>
        <w:t xml:space="preserve"> -</w:t>
      </w:r>
      <w:r w:rsidRPr="00B3466C">
        <w:rPr>
          <w:rFonts w:asciiTheme="minorHAnsi" w:hAnsiTheme="minorHAnsi" w:cstheme="minorHAnsi"/>
          <w:snapToGrid w:val="0"/>
        </w:rPr>
        <w:t xml:space="preserve"> people who have a long term or recurring physical or mental impairment which substantially limits their prospects of entry into or advancement in employment or any other economic activity.</w:t>
      </w:r>
    </w:p>
    <w:p w14:paraId="4031571D" w14:textId="77777777" w:rsidR="00B3466C" w:rsidRP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Person(s)</w:t>
      </w:r>
      <w:r w:rsidRPr="00B3466C">
        <w:rPr>
          <w:rFonts w:asciiTheme="minorHAnsi" w:hAnsiTheme="minorHAnsi" w:cstheme="minorHAnsi"/>
          <w:snapToGrid w:val="0"/>
        </w:rPr>
        <w:t xml:space="preserve"> - a natural and/or juristic person(s).</w:t>
      </w:r>
    </w:p>
    <w:p w14:paraId="3FE7C7E8" w14:textId="77777777" w:rsidR="00B3466C" w:rsidRPr="00B3466C" w:rsidRDefault="005F493D" w:rsidP="00EE5BC5">
      <w:pPr>
        <w:ind w:right="-1"/>
        <w:rPr>
          <w:rFonts w:asciiTheme="minorHAnsi" w:hAnsiTheme="minorHAnsi" w:cstheme="minorHAnsi"/>
          <w:snapToGrid w:val="0"/>
        </w:rPr>
      </w:pPr>
      <w:r>
        <w:rPr>
          <w:rFonts w:asciiTheme="minorHAnsi" w:hAnsiTheme="minorHAnsi" w:cstheme="minorHAnsi"/>
          <w:b/>
          <w:snapToGrid w:val="0"/>
        </w:rPr>
        <w:t>P</w:t>
      </w:r>
      <w:r w:rsidR="00B3466C" w:rsidRPr="00B3466C">
        <w:rPr>
          <w:rFonts w:asciiTheme="minorHAnsi" w:hAnsiTheme="minorHAnsi" w:cstheme="minorHAnsi"/>
          <w:b/>
          <w:snapToGrid w:val="0"/>
        </w:rPr>
        <w:t xml:space="preserve">ersonal Information </w:t>
      </w:r>
      <w:r w:rsidR="00B3466C" w:rsidRPr="00B3466C">
        <w:rPr>
          <w:rFonts w:asciiTheme="minorHAnsi" w:hAnsiTheme="minorHAnsi" w:cstheme="minorHAnsi"/>
          <w:snapToGrid w:val="0"/>
        </w:rPr>
        <w:t xml:space="preserve">means personal information as defined in section 1 of the Protection of Personal Information Act, 4 of 2013. </w:t>
      </w:r>
    </w:p>
    <w:p w14:paraId="39ECD6FD" w14:textId="77777777" w:rsidR="00B3466C" w:rsidRPr="00B3466C" w:rsidRDefault="00B3466C" w:rsidP="005F6B08">
      <w:pPr>
        <w:ind w:right="-1"/>
        <w:rPr>
          <w:rFonts w:asciiTheme="minorHAnsi" w:hAnsiTheme="minorHAnsi" w:cstheme="minorHAnsi"/>
          <w:snapToGrid w:val="0"/>
        </w:rPr>
      </w:pPr>
      <w:proofErr w:type="gramStart"/>
      <w:r w:rsidRPr="00B3466C">
        <w:rPr>
          <w:rFonts w:asciiTheme="minorHAnsi" w:hAnsiTheme="minorHAnsi" w:cstheme="minorHAnsi"/>
          <w:b/>
          <w:snapToGrid w:val="0"/>
        </w:rPr>
        <w:t>Price</w:t>
      </w:r>
      <w:r w:rsidRPr="00B3466C">
        <w:rPr>
          <w:rFonts w:asciiTheme="minorHAnsi" w:hAnsiTheme="minorHAnsi" w:cstheme="minorHAnsi"/>
          <w:snapToGrid w:val="0"/>
        </w:rPr>
        <w:t xml:space="preserve"> </w:t>
      </w:r>
      <w:r w:rsidR="006F7F77">
        <w:rPr>
          <w:rFonts w:asciiTheme="minorHAnsi" w:hAnsiTheme="minorHAnsi" w:cstheme="minorHAnsi"/>
          <w:snapToGrid w:val="0"/>
        </w:rPr>
        <w:t xml:space="preserve"> </w:t>
      </w:r>
      <w:r w:rsidR="005F6B08">
        <w:rPr>
          <w:rFonts w:asciiTheme="minorHAnsi" w:hAnsiTheme="minorHAnsi" w:cstheme="minorHAnsi"/>
          <w:snapToGrid w:val="0"/>
        </w:rPr>
        <w:t>-</w:t>
      </w:r>
      <w:proofErr w:type="gramEnd"/>
      <w:r w:rsidR="005F6B08">
        <w:rPr>
          <w:rFonts w:asciiTheme="minorHAnsi" w:hAnsiTheme="minorHAnsi" w:cstheme="minorHAnsi"/>
          <w:snapToGrid w:val="0"/>
        </w:rPr>
        <w:t xml:space="preserve"> </w:t>
      </w:r>
      <w:r w:rsidR="006F7F77" w:rsidRPr="006F7F77">
        <w:rPr>
          <w:rFonts w:asciiTheme="minorHAnsi" w:hAnsiTheme="minorHAnsi" w:cstheme="minorHAnsi"/>
          <w:snapToGrid w:val="0"/>
        </w:rPr>
        <w:t>means an amount of money tendered for goods or services, and includes all applicable taxes less all</w:t>
      </w:r>
      <w:r w:rsidR="006F7F77">
        <w:rPr>
          <w:rFonts w:asciiTheme="minorHAnsi" w:hAnsiTheme="minorHAnsi" w:cstheme="minorHAnsi"/>
          <w:snapToGrid w:val="0"/>
        </w:rPr>
        <w:t xml:space="preserve"> </w:t>
      </w:r>
      <w:r w:rsidR="006F7F77" w:rsidRPr="006F7F77">
        <w:rPr>
          <w:rFonts w:asciiTheme="minorHAnsi" w:hAnsiTheme="minorHAnsi" w:cstheme="minorHAnsi"/>
          <w:snapToGrid w:val="0"/>
        </w:rPr>
        <w:t>unconditional discounts</w:t>
      </w:r>
      <w:r w:rsidR="006F7F77" w:rsidRPr="006F7F77" w:rsidDel="006F7F77">
        <w:rPr>
          <w:rFonts w:asciiTheme="minorHAnsi" w:hAnsiTheme="minorHAnsi" w:cstheme="minorHAnsi"/>
          <w:snapToGrid w:val="0"/>
        </w:rPr>
        <w:t xml:space="preserve"> </w:t>
      </w:r>
    </w:p>
    <w:p w14:paraId="4E007B3B" w14:textId="78E2D0C1"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Prime Contractor</w:t>
      </w:r>
      <w:r w:rsidRPr="00B3466C">
        <w:rPr>
          <w:rFonts w:asciiTheme="minorHAnsi" w:hAnsiTheme="minorHAnsi" w:cstheme="minorHAnsi"/>
          <w:snapToGrid w:val="0"/>
        </w:rPr>
        <w:t xml:space="preserve"> –any person (natural or juristic) who forwards an acceptable proposal in response to this </w:t>
      </w:r>
      <w:r w:rsidR="00615065">
        <w:rPr>
          <w:rFonts w:asciiTheme="minorHAnsi" w:hAnsiTheme="minorHAnsi" w:cstheme="minorHAnsi"/>
          <w:snapToGrid w:val="0"/>
        </w:rPr>
        <w:t>RFB</w:t>
      </w:r>
      <w:r w:rsidRPr="00B3466C">
        <w:rPr>
          <w:rFonts w:asciiTheme="minorHAnsi" w:hAnsiTheme="minorHAnsi" w:cstheme="minorHAnsi"/>
          <w:snapToGrid w:val="0"/>
        </w:rPr>
        <w:t xml:space="preserve"> with the intention of being the main contractor should the proposal be awarded to him/her.</w:t>
      </w:r>
    </w:p>
    <w:p w14:paraId="03845FAD" w14:textId="77777777" w:rsidR="009D4A00" w:rsidRPr="00B3466C" w:rsidRDefault="009D4A00" w:rsidP="00EE5BC5">
      <w:pPr>
        <w:ind w:right="-1"/>
        <w:rPr>
          <w:rFonts w:asciiTheme="minorHAnsi" w:hAnsiTheme="minorHAnsi" w:cstheme="minorHAnsi"/>
          <w:snapToGrid w:val="0"/>
        </w:rPr>
      </w:pPr>
      <w:r w:rsidRPr="009D4A00">
        <w:rPr>
          <w:rFonts w:asciiTheme="minorHAnsi" w:hAnsiTheme="minorHAnsi" w:cstheme="minorHAnsi"/>
          <w:b/>
          <w:bCs/>
          <w:snapToGrid w:val="0"/>
        </w:rPr>
        <w:t>Project site</w:t>
      </w:r>
      <w:r w:rsidRPr="009D4A00">
        <w:rPr>
          <w:rFonts w:asciiTheme="minorHAnsi" w:hAnsiTheme="minorHAnsi" w:cstheme="minorHAnsi"/>
          <w:snapToGrid w:val="0"/>
        </w:rPr>
        <w:t xml:space="preserve"> where applicable, means the place indicated in bidding documents</w:t>
      </w:r>
    </w:p>
    <w:p w14:paraId="08573024" w14:textId="77777777" w:rsidR="00B3466C" w:rsidRP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Proof of B-BBEE contributor status leve</w:t>
      </w:r>
      <w:r w:rsidR="003C2D74">
        <w:rPr>
          <w:rFonts w:asciiTheme="minorHAnsi" w:hAnsiTheme="minorHAnsi" w:cstheme="minorHAnsi"/>
          <w:b/>
          <w:snapToGrid w:val="0"/>
        </w:rPr>
        <w:t xml:space="preserve">l </w:t>
      </w:r>
      <w:r w:rsidRPr="00B3466C">
        <w:rPr>
          <w:rFonts w:asciiTheme="minorHAnsi" w:hAnsiTheme="minorHAnsi" w:cstheme="minorHAnsi"/>
          <w:snapToGrid w:val="0"/>
        </w:rPr>
        <w:t>means:</w:t>
      </w:r>
    </w:p>
    <w:p w14:paraId="13DE82B6" w14:textId="77777777" w:rsidR="00B3466C" w:rsidRPr="00B3466C" w:rsidRDefault="00B3466C" w:rsidP="009A6CDE">
      <w:pPr>
        <w:pStyle w:val="ListParagraph"/>
        <w:numPr>
          <w:ilvl w:val="0"/>
          <w:numId w:val="17"/>
        </w:numPr>
        <w:ind w:left="284" w:right="-1" w:hanging="284"/>
        <w:outlineLvl w:val="9"/>
        <w:rPr>
          <w:rFonts w:cstheme="minorHAnsi"/>
          <w:snapToGrid w:val="0"/>
        </w:rPr>
      </w:pPr>
      <w:r w:rsidRPr="00B3466C">
        <w:rPr>
          <w:rFonts w:cstheme="minorHAnsi"/>
          <w:snapToGrid w:val="0"/>
        </w:rPr>
        <w:t xml:space="preserve">the B-BBEE status level certificate issued by an authorised body or person in terms of the B-BBEE </w:t>
      </w:r>
      <w:proofErr w:type="gramStart"/>
      <w:r w:rsidRPr="00B3466C">
        <w:rPr>
          <w:rFonts w:cstheme="minorHAnsi"/>
          <w:snapToGrid w:val="0"/>
        </w:rPr>
        <w:t>legislation;</w:t>
      </w:r>
      <w:proofErr w:type="gramEnd"/>
    </w:p>
    <w:p w14:paraId="5A494B58" w14:textId="77777777" w:rsidR="00B3466C" w:rsidRPr="00B3466C" w:rsidRDefault="00B3466C" w:rsidP="009A6CDE">
      <w:pPr>
        <w:pStyle w:val="ListParagraph"/>
        <w:numPr>
          <w:ilvl w:val="0"/>
          <w:numId w:val="17"/>
        </w:numPr>
        <w:ind w:left="284" w:right="-1" w:hanging="284"/>
        <w:outlineLvl w:val="9"/>
        <w:rPr>
          <w:rFonts w:cstheme="minorHAnsi"/>
          <w:snapToGrid w:val="0"/>
        </w:rPr>
      </w:pPr>
      <w:proofErr w:type="gramStart"/>
      <w:r w:rsidRPr="00B3466C">
        <w:rPr>
          <w:rFonts w:cstheme="minorHAnsi"/>
          <w:snapToGrid w:val="0"/>
        </w:rPr>
        <w:t>a sworn affidavit</w:t>
      </w:r>
      <w:proofErr w:type="gramEnd"/>
      <w:r w:rsidRPr="00B3466C">
        <w:rPr>
          <w:rFonts w:cstheme="minorHAnsi"/>
          <w:snapToGrid w:val="0"/>
        </w:rPr>
        <w:t xml:space="preserve"> as prescribed by the B-BBEE Code of Good Practice; or</w:t>
      </w:r>
    </w:p>
    <w:p w14:paraId="48DC56E5" w14:textId="77777777" w:rsidR="009D4A00" w:rsidRDefault="00B3466C" w:rsidP="009A6CDE">
      <w:pPr>
        <w:pStyle w:val="ListParagraph"/>
        <w:numPr>
          <w:ilvl w:val="0"/>
          <w:numId w:val="17"/>
        </w:numPr>
        <w:ind w:left="284" w:right="-1" w:hanging="284"/>
        <w:outlineLvl w:val="9"/>
        <w:rPr>
          <w:rFonts w:cstheme="minorHAnsi"/>
          <w:snapToGrid w:val="0"/>
        </w:rPr>
      </w:pPr>
      <w:r w:rsidRPr="00B3466C">
        <w:rPr>
          <w:rFonts w:cstheme="minorHAnsi"/>
          <w:snapToGrid w:val="0"/>
        </w:rPr>
        <w:t>any other requirement prescribed in terms of the Broad-Based Black Economic Empowerment Act.</w:t>
      </w:r>
    </w:p>
    <w:p w14:paraId="47FE668F" w14:textId="77777777" w:rsidR="00B3466C" w:rsidRPr="009D4A00" w:rsidRDefault="009D4A00" w:rsidP="009D4A00">
      <w:pPr>
        <w:ind w:right="-1"/>
        <w:rPr>
          <w:rFonts w:cstheme="minorHAnsi"/>
          <w:snapToGrid w:val="0"/>
        </w:rPr>
      </w:pPr>
      <w:r w:rsidRPr="009D4A00">
        <w:rPr>
          <w:rFonts w:cstheme="minorHAnsi"/>
          <w:b/>
          <w:bCs/>
          <w:snapToGrid w:val="0"/>
        </w:rPr>
        <w:t xml:space="preserve">Purchaser </w:t>
      </w:r>
      <w:r w:rsidRPr="009D4A00">
        <w:rPr>
          <w:rFonts w:cstheme="minorHAnsi"/>
          <w:snapToGrid w:val="0"/>
        </w:rPr>
        <w:t>means the organisation purchasing the goods</w:t>
      </w:r>
      <w:r w:rsidR="00B3466C" w:rsidRPr="009D4A00">
        <w:rPr>
          <w:rFonts w:cstheme="minorHAnsi"/>
          <w:snapToGrid w:val="0"/>
        </w:rPr>
        <w:t xml:space="preserve"> </w:t>
      </w:r>
    </w:p>
    <w:p w14:paraId="05B14DDA"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Rand Value</w:t>
      </w:r>
      <w:r w:rsidRPr="00B3466C">
        <w:rPr>
          <w:rFonts w:asciiTheme="minorHAnsi" w:hAnsiTheme="minorHAnsi" w:cstheme="minorHAnsi"/>
          <w:snapToGrid w:val="0"/>
        </w:rPr>
        <w:t xml:space="preserve"> - the total estimated value of a contract in Rand, calculated at the time </w:t>
      </w:r>
      <w:r w:rsidR="006F7F77">
        <w:rPr>
          <w:rFonts w:asciiTheme="minorHAnsi" w:hAnsiTheme="minorHAnsi" w:cstheme="minorHAnsi"/>
          <w:snapToGrid w:val="0"/>
        </w:rPr>
        <w:t>of bid invitation</w:t>
      </w:r>
      <w:r w:rsidR="003C12EB">
        <w:rPr>
          <w:rFonts w:asciiTheme="minorHAnsi" w:hAnsiTheme="minorHAnsi" w:cstheme="minorHAnsi"/>
          <w:snapToGrid w:val="0"/>
        </w:rPr>
        <w:t xml:space="preserve"> </w:t>
      </w:r>
      <w:r w:rsidRPr="00B3466C">
        <w:rPr>
          <w:rFonts w:asciiTheme="minorHAnsi" w:hAnsiTheme="minorHAnsi" w:cstheme="minorHAnsi"/>
          <w:snapToGrid w:val="0"/>
        </w:rPr>
        <w:t xml:space="preserve">and includes all applicable taxes </w:t>
      </w:r>
      <w:r w:rsidRPr="000E703C">
        <w:rPr>
          <w:rFonts w:asciiTheme="minorHAnsi" w:hAnsiTheme="minorHAnsi" w:cstheme="minorHAnsi"/>
          <w:snapToGrid w:val="0"/>
        </w:rPr>
        <w:t>as well as excise duties</w:t>
      </w:r>
      <w:r w:rsidRPr="00B3466C">
        <w:rPr>
          <w:rFonts w:asciiTheme="minorHAnsi" w:hAnsiTheme="minorHAnsi" w:cstheme="minorHAnsi"/>
          <w:snapToGrid w:val="0"/>
        </w:rPr>
        <w:t>.</w:t>
      </w:r>
    </w:p>
    <w:p w14:paraId="7E0445C2" w14:textId="306F805D" w:rsidR="008A3D63" w:rsidRDefault="00615065" w:rsidP="00EE5BC5">
      <w:pPr>
        <w:rPr>
          <w:lang w:val="en-GB"/>
        </w:rPr>
      </w:pPr>
      <w:r>
        <w:rPr>
          <w:b/>
          <w:bCs/>
          <w:lang w:val="en-GB"/>
        </w:rPr>
        <w:lastRenderedPageBreak/>
        <w:t>RFB</w:t>
      </w:r>
      <w:r w:rsidR="008A3D63">
        <w:rPr>
          <w:lang w:val="en-GB"/>
        </w:rPr>
        <w:t xml:space="preserve"> - Collective name for any type of procurement request, including RFB, </w:t>
      </w:r>
      <w:r w:rsidR="00D41F1F">
        <w:rPr>
          <w:lang w:val="en-GB"/>
        </w:rPr>
        <w:t>RF</w:t>
      </w:r>
      <w:r w:rsidR="00EA6A84">
        <w:rPr>
          <w:lang w:val="en-GB"/>
        </w:rPr>
        <w:t>Q</w:t>
      </w:r>
      <w:r w:rsidR="008A3D63">
        <w:rPr>
          <w:lang w:val="en-GB"/>
        </w:rPr>
        <w:t>, RFA, RFI, EOI etc</w:t>
      </w:r>
    </w:p>
    <w:p w14:paraId="04F53212" w14:textId="77777777" w:rsidR="00B3466C" w:rsidRP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Rural area</w:t>
      </w:r>
      <w:r w:rsidRPr="00B3466C">
        <w:rPr>
          <w:rFonts w:asciiTheme="minorHAnsi" w:hAnsiTheme="minorHAnsi" w:cstheme="minorHAnsi"/>
          <w:snapToGrid w:val="0"/>
        </w:rPr>
        <w:t xml:space="preserve"> – means</w:t>
      </w:r>
    </w:p>
    <w:p w14:paraId="4D8E8320" w14:textId="77777777" w:rsidR="00B3466C" w:rsidRPr="00B3466C" w:rsidRDefault="00B3466C" w:rsidP="009A6CDE">
      <w:pPr>
        <w:pStyle w:val="ListParagraph"/>
        <w:numPr>
          <w:ilvl w:val="0"/>
          <w:numId w:val="18"/>
        </w:numPr>
        <w:ind w:left="284" w:right="-1" w:hanging="284"/>
        <w:outlineLvl w:val="9"/>
        <w:rPr>
          <w:rFonts w:cstheme="minorHAnsi"/>
          <w:snapToGrid w:val="0"/>
        </w:rPr>
      </w:pPr>
      <w:r w:rsidRPr="00B3466C">
        <w:rPr>
          <w:rFonts w:cstheme="minorHAnsi"/>
          <w:snapToGrid w:val="0"/>
        </w:rPr>
        <w:t xml:space="preserve"> a sparsely populated area in which people farm or depend on natural resources, including villages and small towns that are dispersed through the area; or</w:t>
      </w:r>
    </w:p>
    <w:p w14:paraId="6F49515E" w14:textId="77777777" w:rsidR="009D4A00" w:rsidRDefault="00B3466C" w:rsidP="009A6CDE">
      <w:pPr>
        <w:pStyle w:val="ListParagraph"/>
        <w:numPr>
          <w:ilvl w:val="0"/>
          <w:numId w:val="18"/>
        </w:numPr>
        <w:ind w:left="284" w:right="-1" w:hanging="284"/>
        <w:outlineLvl w:val="9"/>
        <w:rPr>
          <w:rFonts w:cstheme="minorHAnsi"/>
          <w:snapToGrid w:val="0"/>
        </w:rPr>
      </w:pPr>
      <w:r w:rsidRPr="00B3466C">
        <w:rPr>
          <w:rFonts w:cstheme="minorHAnsi"/>
          <w:snapToGrid w:val="0"/>
        </w:rPr>
        <w:t xml:space="preserve"> an area including a large settlement which depends on migratory labour and remittances and governmental social grants for survival and may have a traditional land tenure system.</w:t>
      </w:r>
    </w:p>
    <w:p w14:paraId="6AC36ED1" w14:textId="77777777" w:rsidR="009D4A00" w:rsidRPr="009D4A00" w:rsidRDefault="009D4A00" w:rsidP="009D4A00">
      <w:pPr>
        <w:ind w:right="-1"/>
        <w:rPr>
          <w:rFonts w:cstheme="minorHAnsi"/>
          <w:snapToGrid w:val="0"/>
        </w:rPr>
      </w:pPr>
      <w:r w:rsidRPr="009D4A00">
        <w:rPr>
          <w:rFonts w:cstheme="minorHAnsi"/>
          <w:b/>
          <w:bCs/>
          <w:snapToGrid w:val="0"/>
        </w:rPr>
        <w:t>Services</w:t>
      </w:r>
      <w:r w:rsidRPr="009D4A00">
        <w:rPr>
          <w:rFonts w:cstheme="minorHAnsi"/>
          <w:snapToGrid w:val="0"/>
        </w:rPr>
        <w:t xml:space="preserve"> means </w:t>
      </w:r>
      <w:proofErr w:type="gramStart"/>
      <w:r w:rsidRPr="009D4A00">
        <w:rPr>
          <w:rFonts w:cstheme="minorHAnsi"/>
          <w:snapToGrid w:val="0"/>
        </w:rPr>
        <w:t>those functional services ancillary</w:t>
      </w:r>
      <w:proofErr w:type="gramEnd"/>
      <w:r w:rsidRPr="009D4A00">
        <w:rPr>
          <w:rFonts w:cstheme="minorHAnsi"/>
          <w:snapToGrid w:val="0"/>
        </w:rPr>
        <w:t xml:space="preserve"> to the supply of the goods, such as transportation and any other incidental services, such as installation, commissioning, provision of technical assistance, training, catering, gardening, security, maintenance and other such obligations of the supplier covered under the contract</w:t>
      </w:r>
    </w:p>
    <w:p w14:paraId="667F48E0"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SMME</w:t>
      </w:r>
      <w:r w:rsidR="003C2D74">
        <w:rPr>
          <w:rFonts w:asciiTheme="minorHAnsi" w:hAnsiTheme="minorHAnsi" w:cstheme="minorHAnsi"/>
          <w:b/>
          <w:snapToGrid w:val="0"/>
        </w:rPr>
        <w:t xml:space="preserve"> -</w:t>
      </w:r>
      <w:r w:rsidRPr="00B3466C">
        <w:rPr>
          <w:rFonts w:asciiTheme="minorHAnsi" w:hAnsiTheme="minorHAnsi" w:cstheme="minorHAnsi"/>
          <w:snapToGrid w:val="0"/>
        </w:rPr>
        <w:t xml:space="preserve"> bears the same meaning </w:t>
      </w:r>
      <w:r w:rsidR="001A421B">
        <w:rPr>
          <w:rFonts w:asciiTheme="minorHAnsi" w:hAnsiTheme="minorHAnsi" w:cstheme="minorHAnsi"/>
          <w:snapToGrid w:val="0"/>
        </w:rPr>
        <w:t xml:space="preserve">as </w:t>
      </w:r>
      <w:r w:rsidRPr="00B3466C">
        <w:rPr>
          <w:rFonts w:asciiTheme="minorHAnsi" w:hAnsiTheme="minorHAnsi" w:cstheme="minorHAnsi"/>
          <w:snapToGrid w:val="0"/>
        </w:rPr>
        <w:t>assigned to this expression in the National Small Business Act, 1996 (Act No. 102 of 1996).</w:t>
      </w:r>
    </w:p>
    <w:p w14:paraId="3C1BAA5E" w14:textId="77777777" w:rsidR="00911873" w:rsidRPr="00B3466C" w:rsidRDefault="00911873" w:rsidP="00EE5BC5">
      <w:pPr>
        <w:ind w:right="-1"/>
        <w:rPr>
          <w:rFonts w:asciiTheme="minorHAnsi" w:hAnsiTheme="minorHAnsi" w:cstheme="minorHAnsi"/>
          <w:snapToGrid w:val="0"/>
        </w:rPr>
      </w:pPr>
      <w:r w:rsidRPr="006374D3">
        <w:rPr>
          <w:rFonts w:asciiTheme="minorHAnsi" w:hAnsiTheme="minorHAnsi" w:cstheme="minorHAnsi"/>
          <w:b/>
          <w:bCs/>
          <w:snapToGrid w:val="0"/>
        </w:rPr>
        <w:t>Stipulated minimum threshold</w:t>
      </w:r>
      <w:r w:rsidRPr="006374D3">
        <w:rPr>
          <w:rFonts w:asciiTheme="minorHAnsi" w:hAnsiTheme="minorHAnsi" w:cstheme="minorHAnsi"/>
          <w:snapToGrid w:val="0"/>
        </w:rPr>
        <w:t xml:space="preserve"> - </w:t>
      </w:r>
      <w:r w:rsidR="00025CF4" w:rsidRPr="006374D3">
        <w:t xml:space="preserve">that portion of local production and content as determined by the </w:t>
      </w:r>
      <w:r w:rsidR="002E1E41" w:rsidRPr="006374D3">
        <w:t>Department of Trade, Industry and Competition</w:t>
      </w:r>
    </w:p>
    <w:p w14:paraId="0C63AEB2"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Sub-contract</w:t>
      </w:r>
      <w:r w:rsidR="003C2D74">
        <w:rPr>
          <w:rFonts w:asciiTheme="minorHAnsi" w:hAnsiTheme="minorHAnsi" w:cstheme="minorHAnsi"/>
          <w:snapToGrid w:val="0"/>
        </w:rPr>
        <w:t xml:space="preserve"> - </w:t>
      </w:r>
      <w:r w:rsidRPr="00B3466C">
        <w:rPr>
          <w:rFonts w:asciiTheme="minorHAnsi" w:hAnsiTheme="minorHAnsi" w:cstheme="minorHAnsi"/>
          <w:snapToGrid w:val="0"/>
        </w:rPr>
        <w:t xml:space="preserve">the Prime Contractor’s and/or Bidder assigning, leasing, making out work to, or employing, another person to support such Prime contractor and/or Bidder in the execution of a part of the contractual obligations for the provision of goods, works or services. </w:t>
      </w:r>
    </w:p>
    <w:p w14:paraId="67318E45"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Subcontractor</w:t>
      </w:r>
      <w:r w:rsidRPr="00B3466C">
        <w:rPr>
          <w:rFonts w:asciiTheme="minorHAnsi" w:hAnsiTheme="minorHAnsi" w:cstheme="minorHAnsi"/>
          <w:snapToGrid w:val="0"/>
        </w:rPr>
        <w:t xml:space="preserve"> - any person (natural or juristic) who is subcontracted a portion of an existing contract by a Prime Contractor. The Subcontractor is not a Bidder.</w:t>
      </w:r>
    </w:p>
    <w:p w14:paraId="732BE254"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Successful Bidder</w:t>
      </w:r>
      <w:r w:rsidR="003C2D74">
        <w:rPr>
          <w:rFonts w:asciiTheme="minorHAnsi" w:hAnsiTheme="minorHAnsi" w:cstheme="minorHAnsi"/>
          <w:snapToGrid w:val="0"/>
        </w:rPr>
        <w:t xml:space="preserve"> - </w:t>
      </w:r>
      <w:r w:rsidRPr="00B3466C">
        <w:rPr>
          <w:rFonts w:asciiTheme="minorHAnsi" w:hAnsiTheme="minorHAnsi" w:cstheme="minorHAnsi"/>
          <w:snapToGrid w:val="0"/>
        </w:rPr>
        <w:t xml:space="preserve">the organisation or person with whom the order is placed and who is contracted to execute the work as detailed in the </w:t>
      </w:r>
      <w:r w:rsidR="00EE5BC5">
        <w:rPr>
          <w:rFonts w:asciiTheme="minorHAnsi" w:hAnsiTheme="minorHAnsi" w:cstheme="minorHAnsi"/>
          <w:snapToGrid w:val="0"/>
        </w:rPr>
        <w:t xml:space="preserve">bid </w:t>
      </w:r>
      <w:r w:rsidR="001A421B">
        <w:rPr>
          <w:rFonts w:asciiTheme="minorHAnsi" w:hAnsiTheme="minorHAnsi" w:cstheme="minorHAnsi"/>
          <w:snapToGrid w:val="0"/>
        </w:rPr>
        <w:t>response.</w:t>
      </w:r>
    </w:p>
    <w:p w14:paraId="7596949E" w14:textId="77777777" w:rsidR="00B3466C" w:rsidRDefault="00B3466C" w:rsidP="00EE5BC5">
      <w:pPr>
        <w:widowControl w:val="0"/>
        <w:tabs>
          <w:tab w:val="left" w:pos="7920"/>
        </w:tabs>
        <w:rPr>
          <w:rFonts w:asciiTheme="minorHAnsi" w:hAnsiTheme="minorHAnsi" w:cstheme="minorHAnsi"/>
        </w:rPr>
      </w:pPr>
      <w:r w:rsidRPr="00B3466C">
        <w:rPr>
          <w:rFonts w:asciiTheme="minorHAnsi" w:hAnsiTheme="minorHAnsi" w:cstheme="minorHAnsi"/>
          <w:b/>
          <w:snapToGrid w:val="0"/>
        </w:rPr>
        <w:t>Technical</w:t>
      </w:r>
      <w:r w:rsidRPr="00B3466C">
        <w:rPr>
          <w:rFonts w:asciiTheme="minorHAnsi" w:hAnsiTheme="minorHAnsi" w:cstheme="minorHAnsi"/>
          <w:snapToGrid w:val="0"/>
        </w:rPr>
        <w:t>/</w:t>
      </w:r>
      <w:r w:rsidRPr="00B3466C">
        <w:rPr>
          <w:rFonts w:asciiTheme="minorHAnsi" w:hAnsiTheme="minorHAnsi" w:cstheme="minorHAnsi"/>
          <w:b/>
        </w:rPr>
        <w:t xml:space="preserve">functionality </w:t>
      </w:r>
      <w:r w:rsidRPr="00B3466C">
        <w:rPr>
          <w:rFonts w:asciiTheme="minorHAnsi" w:hAnsiTheme="minorHAnsi" w:cstheme="minorHAnsi"/>
        </w:rPr>
        <w:t>means the ability of a tenderer to provide goods or services in accordance with specifications as set out in the tender documents.</w:t>
      </w:r>
    </w:p>
    <w:p w14:paraId="2CD06504" w14:textId="77777777" w:rsidR="006F7F77" w:rsidRDefault="006F7F77" w:rsidP="00EE5BC5">
      <w:pPr>
        <w:widowControl w:val="0"/>
        <w:tabs>
          <w:tab w:val="left" w:pos="7920"/>
        </w:tabs>
        <w:rPr>
          <w:rFonts w:asciiTheme="minorHAnsi" w:hAnsiTheme="minorHAnsi" w:cstheme="minorHAnsi"/>
        </w:rPr>
      </w:pPr>
      <w:r w:rsidRPr="000E703C">
        <w:rPr>
          <w:rFonts w:asciiTheme="minorHAnsi" w:hAnsiTheme="minorHAnsi" w:cstheme="minorHAnsi"/>
          <w:b/>
          <w:bCs/>
        </w:rPr>
        <w:t>Tender</w:t>
      </w:r>
      <w:r>
        <w:rPr>
          <w:rFonts w:asciiTheme="minorHAnsi" w:hAnsiTheme="minorHAnsi" w:cstheme="minorHAnsi"/>
          <w:b/>
          <w:bCs/>
        </w:rPr>
        <w:t xml:space="preserve"> </w:t>
      </w:r>
      <w:r w:rsidR="005F6B08">
        <w:rPr>
          <w:rFonts w:asciiTheme="minorHAnsi" w:hAnsiTheme="minorHAnsi" w:cstheme="minorHAnsi"/>
          <w:b/>
          <w:bCs/>
        </w:rPr>
        <w:t xml:space="preserve">- </w:t>
      </w:r>
      <w:r w:rsidRPr="000E703C">
        <w:rPr>
          <w:rFonts w:asciiTheme="minorHAnsi" w:hAnsiTheme="minorHAnsi" w:cstheme="minorHAnsi"/>
        </w:rPr>
        <w:t>means</w:t>
      </w:r>
      <w:r>
        <w:rPr>
          <w:rFonts w:asciiTheme="minorHAnsi" w:hAnsiTheme="minorHAnsi" w:cstheme="minorHAnsi"/>
        </w:rPr>
        <w:t xml:space="preserve"> </w:t>
      </w:r>
      <w:r w:rsidRPr="006F7F77">
        <w:rPr>
          <w:rFonts w:asciiTheme="minorHAnsi" w:hAnsiTheme="minorHAnsi" w:cstheme="minorHAnsi"/>
        </w:rPr>
        <w:t>a written offer in the form determined by an organ of state in response to an invitation to provide goods or services through price quotations, competitive tendering process or any other method envisaged in legislation</w:t>
      </w:r>
      <w:r>
        <w:rPr>
          <w:rFonts w:asciiTheme="minorHAnsi" w:hAnsiTheme="minorHAnsi" w:cstheme="minorHAnsi"/>
        </w:rPr>
        <w:t>.</w:t>
      </w:r>
    </w:p>
    <w:p w14:paraId="51C0086B" w14:textId="77777777" w:rsidR="006F7F77" w:rsidRPr="000E703C" w:rsidRDefault="005F6B08" w:rsidP="00EE5BC5">
      <w:pPr>
        <w:widowControl w:val="0"/>
        <w:tabs>
          <w:tab w:val="left" w:pos="7920"/>
        </w:tabs>
        <w:rPr>
          <w:rFonts w:asciiTheme="minorHAnsi" w:hAnsiTheme="minorHAnsi" w:cstheme="minorHAnsi"/>
          <w:b/>
          <w:bCs/>
        </w:rPr>
      </w:pPr>
      <w:r>
        <w:rPr>
          <w:rFonts w:asciiTheme="minorHAnsi" w:hAnsiTheme="minorHAnsi" w:cstheme="minorHAnsi"/>
          <w:b/>
          <w:bCs/>
        </w:rPr>
        <w:t>T</w:t>
      </w:r>
      <w:r w:rsidR="006F7F77" w:rsidRPr="006F7F77">
        <w:rPr>
          <w:rFonts w:asciiTheme="minorHAnsi" w:hAnsiTheme="minorHAnsi" w:cstheme="minorHAnsi"/>
          <w:b/>
          <w:bCs/>
        </w:rPr>
        <w:t>ender for income-generating contracts</w:t>
      </w:r>
      <w:r>
        <w:rPr>
          <w:rFonts w:asciiTheme="minorHAnsi" w:hAnsiTheme="minorHAnsi" w:cstheme="minorHAnsi"/>
          <w:b/>
          <w:bCs/>
        </w:rPr>
        <w:t xml:space="preserve"> - </w:t>
      </w:r>
      <w:r w:rsidR="006F7F77" w:rsidRPr="006F7F77">
        <w:rPr>
          <w:rFonts w:asciiTheme="minorHAnsi" w:hAnsiTheme="minorHAnsi" w:cstheme="minorHAnsi"/>
          <w:b/>
          <w:bCs/>
        </w:rPr>
        <w:t xml:space="preserve"> </w:t>
      </w:r>
      <w:r w:rsidR="006F7F77" w:rsidRPr="000E703C">
        <w:rPr>
          <w:rFonts w:asciiTheme="minorHAnsi" w:hAnsiTheme="minorHAnsi" w:cstheme="minorHAnsi"/>
        </w:rPr>
        <w:t xml:space="preserve">means a written offer in the form determined by </w:t>
      </w:r>
      <w:r>
        <w:rPr>
          <w:rFonts w:asciiTheme="minorHAnsi" w:hAnsiTheme="minorHAnsi" w:cstheme="minorHAnsi"/>
        </w:rPr>
        <w:t>the SITA</w:t>
      </w:r>
      <w:r w:rsidR="006F7F77" w:rsidRPr="000E703C">
        <w:rPr>
          <w:rFonts w:asciiTheme="minorHAnsi" w:hAnsiTheme="minorHAnsi" w:cstheme="minorHAnsi"/>
        </w:rPr>
        <w:t xml:space="preserve"> in response to an invitation for the origination of income-generating contracts through any method envisaged in legislation that will result in a legal agreement between the </w:t>
      </w:r>
      <w:r>
        <w:rPr>
          <w:rFonts w:asciiTheme="minorHAnsi" w:hAnsiTheme="minorHAnsi" w:cstheme="minorHAnsi"/>
        </w:rPr>
        <w:t>SITA</w:t>
      </w:r>
      <w:r w:rsidR="006F7F77" w:rsidRPr="000E703C">
        <w:rPr>
          <w:rFonts w:asciiTheme="minorHAnsi" w:hAnsiTheme="minorHAnsi" w:cstheme="minorHAnsi"/>
        </w:rPr>
        <w:t xml:space="preserve"> and a third party that produces revenue for the </w:t>
      </w:r>
      <w:r>
        <w:rPr>
          <w:rFonts w:asciiTheme="minorHAnsi" w:hAnsiTheme="minorHAnsi" w:cstheme="minorHAnsi"/>
        </w:rPr>
        <w:t>SITA</w:t>
      </w:r>
      <w:r w:rsidR="006F7F77" w:rsidRPr="000E703C">
        <w:rPr>
          <w:rFonts w:asciiTheme="minorHAnsi" w:hAnsiTheme="minorHAnsi" w:cstheme="minorHAnsi"/>
        </w:rPr>
        <w:t>, and includes, but is not limited to, leasing and disposal of assets and concession contracts, excluding direct sales and disposal of assets through public auctions</w:t>
      </w:r>
    </w:p>
    <w:p w14:paraId="4F0FD307"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Township</w:t>
      </w:r>
      <w:r w:rsidR="003C2D74">
        <w:rPr>
          <w:rFonts w:asciiTheme="minorHAnsi" w:hAnsiTheme="minorHAnsi" w:cstheme="minorHAnsi"/>
          <w:b/>
          <w:snapToGrid w:val="0"/>
        </w:rPr>
        <w:t xml:space="preserve"> -</w:t>
      </w:r>
      <w:r w:rsidRPr="00B3466C">
        <w:rPr>
          <w:rFonts w:asciiTheme="minorHAnsi" w:hAnsiTheme="minorHAnsi" w:cstheme="minorHAnsi"/>
          <w:snapToGrid w:val="0"/>
        </w:rPr>
        <w:t xml:space="preserve"> an urban living area that any time from late 19</w:t>
      </w:r>
      <w:r w:rsidRPr="00B3466C">
        <w:rPr>
          <w:rFonts w:asciiTheme="minorHAnsi" w:hAnsiTheme="minorHAnsi" w:cstheme="minorHAnsi"/>
          <w:snapToGrid w:val="0"/>
          <w:vertAlign w:val="superscript"/>
        </w:rPr>
        <w:t>th</w:t>
      </w:r>
      <w:r w:rsidRPr="00B3466C">
        <w:rPr>
          <w:rFonts w:asciiTheme="minorHAnsi" w:hAnsiTheme="minorHAnsi" w:cstheme="minorHAnsi"/>
          <w:snapToGrid w:val="0"/>
        </w:rPr>
        <w:t xml:space="preserve"> century until 27 April 1994, was reserved for black people, including areas developed for historically disadvantaged individuals post 27 April 1994.</w:t>
      </w:r>
    </w:p>
    <w:p w14:paraId="2D1F8B6F" w14:textId="77777777" w:rsidR="009D4A00" w:rsidRPr="00B3466C" w:rsidRDefault="009D4A00" w:rsidP="00EE5BC5">
      <w:pPr>
        <w:ind w:right="-1"/>
        <w:rPr>
          <w:rFonts w:asciiTheme="minorHAnsi" w:hAnsiTheme="minorHAnsi" w:cstheme="minorHAnsi"/>
          <w:snapToGrid w:val="0"/>
        </w:rPr>
      </w:pPr>
      <w:r w:rsidRPr="009D4A00">
        <w:rPr>
          <w:rFonts w:asciiTheme="minorHAnsi" w:hAnsiTheme="minorHAnsi" w:cstheme="minorHAnsi"/>
          <w:b/>
          <w:bCs/>
          <w:snapToGrid w:val="0"/>
        </w:rPr>
        <w:t>Written</w:t>
      </w:r>
      <w:r w:rsidRPr="009D4A00">
        <w:rPr>
          <w:rFonts w:asciiTheme="minorHAnsi" w:hAnsiTheme="minorHAnsi" w:cstheme="minorHAnsi"/>
          <w:snapToGrid w:val="0"/>
        </w:rPr>
        <w:t xml:space="preserve"> or </w:t>
      </w:r>
      <w:r w:rsidRPr="009D4A00">
        <w:rPr>
          <w:rFonts w:asciiTheme="minorHAnsi" w:hAnsiTheme="minorHAnsi" w:cstheme="minorHAnsi"/>
          <w:b/>
          <w:bCs/>
          <w:snapToGrid w:val="0"/>
        </w:rPr>
        <w:t>in writing</w:t>
      </w:r>
      <w:r w:rsidRPr="009D4A00">
        <w:rPr>
          <w:rFonts w:asciiTheme="minorHAnsi" w:hAnsiTheme="minorHAnsi" w:cstheme="minorHAnsi"/>
          <w:snapToGrid w:val="0"/>
        </w:rPr>
        <w:t xml:space="preserve"> means handwritten in ink or any form of electronic or mechanical writing.</w:t>
      </w:r>
    </w:p>
    <w:p w14:paraId="2E34FDA3" w14:textId="77777777" w:rsidR="001313AD" w:rsidRDefault="00B3466C" w:rsidP="006C5BF1">
      <w:pPr>
        <w:ind w:left="994" w:right="-1" w:hanging="994"/>
        <w:rPr>
          <w:rFonts w:asciiTheme="minorHAnsi" w:hAnsiTheme="minorHAnsi" w:cstheme="minorHAnsi"/>
          <w:bCs/>
          <w:snapToGrid w:val="0"/>
        </w:rPr>
      </w:pPr>
      <w:r w:rsidRPr="003C2D74">
        <w:rPr>
          <w:rFonts w:asciiTheme="minorHAnsi" w:hAnsiTheme="minorHAnsi" w:cstheme="minorHAnsi"/>
          <w:b/>
          <w:snapToGrid w:val="0"/>
        </w:rPr>
        <w:t>Youth</w:t>
      </w:r>
      <w:r w:rsidR="003C2D74" w:rsidRPr="003C2D74">
        <w:rPr>
          <w:rFonts w:asciiTheme="minorHAnsi" w:hAnsiTheme="minorHAnsi" w:cstheme="minorHAnsi"/>
          <w:b/>
          <w:snapToGrid w:val="0"/>
        </w:rPr>
        <w:t xml:space="preserve"> - </w:t>
      </w:r>
      <w:r w:rsidR="003C2D74">
        <w:rPr>
          <w:rFonts w:asciiTheme="minorHAnsi" w:hAnsiTheme="minorHAnsi" w:cstheme="minorHAnsi"/>
          <w:bCs/>
          <w:snapToGrid w:val="0"/>
        </w:rPr>
        <w:t>P</w:t>
      </w:r>
      <w:r w:rsidRPr="003C2D74">
        <w:rPr>
          <w:rFonts w:asciiTheme="minorHAnsi" w:hAnsiTheme="minorHAnsi" w:cstheme="minorHAnsi"/>
          <w:bCs/>
          <w:snapToGrid w:val="0"/>
        </w:rPr>
        <w:t>ersons between the ages of 14 and 35 as defined in the National Youth Commission Act 19 of 1996.</w:t>
      </w:r>
    </w:p>
    <w:p w14:paraId="56917261" w14:textId="77777777" w:rsidR="00474B6B" w:rsidRDefault="00474B6B" w:rsidP="006C5BF1">
      <w:pPr>
        <w:ind w:left="994" w:right="-1" w:hanging="994"/>
      </w:pPr>
    </w:p>
    <w:p w14:paraId="6CAD5389" w14:textId="77777777" w:rsidR="00391659" w:rsidRDefault="00391659" w:rsidP="006C5BF1">
      <w:pPr>
        <w:ind w:left="994" w:right="-1" w:hanging="994"/>
      </w:pPr>
    </w:p>
    <w:p w14:paraId="3B870E05" w14:textId="77777777" w:rsidR="00391659" w:rsidRDefault="00391659" w:rsidP="006C5BF1">
      <w:pPr>
        <w:ind w:left="994" w:right="-1" w:hanging="994"/>
      </w:pPr>
    </w:p>
    <w:p w14:paraId="728138A4" w14:textId="77777777" w:rsidR="00391659" w:rsidRDefault="00391659" w:rsidP="006C5BF1">
      <w:pPr>
        <w:ind w:left="994" w:right="-1" w:hanging="994"/>
      </w:pPr>
    </w:p>
    <w:p w14:paraId="79E6A447" w14:textId="77777777" w:rsidR="00391659" w:rsidRDefault="00391659" w:rsidP="006C5BF1">
      <w:pPr>
        <w:ind w:left="994" w:right="-1" w:hanging="994"/>
      </w:pPr>
    </w:p>
    <w:p w14:paraId="60ACC862" w14:textId="0C563BA1" w:rsidR="00474B6B" w:rsidRPr="00391659" w:rsidRDefault="00391659" w:rsidP="00474B6B">
      <w:pPr>
        <w:pStyle w:val="ListParagraph"/>
        <w:tabs>
          <w:tab w:val="left" w:pos="450"/>
        </w:tabs>
        <w:spacing w:line="240" w:lineRule="auto"/>
        <w:outlineLvl w:val="9"/>
        <w:rPr>
          <w:rFonts w:cs="Calibri Light"/>
          <w:b/>
        </w:rPr>
      </w:pPr>
      <w:r w:rsidRPr="00391659">
        <w:rPr>
          <w:rFonts w:cs="Calibri Light"/>
          <w:b/>
        </w:rPr>
        <w:lastRenderedPageBreak/>
        <w:tab/>
      </w:r>
      <w:r w:rsidR="00474B6B" w:rsidRPr="00391659">
        <w:rPr>
          <w:rFonts w:cs="Calibri Light"/>
          <w:b/>
        </w:rPr>
        <w:tab/>
      </w:r>
      <w:r w:rsidR="00474B6B" w:rsidRPr="00391659">
        <w:rPr>
          <w:rFonts w:cs="Calibri Light"/>
          <w:b/>
        </w:rPr>
        <w:tab/>
        <w:t>BIDDER DETAILS CHECK</w:t>
      </w:r>
    </w:p>
    <w:p w14:paraId="5F9035EF" w14:textId="77777777" w:rsidR="00474B6B" w:rsidRPr="0009098E" w:rsidRDefault="00474B6B" w:rsidP="00474B6B">
      <w:pPr>
        <w:pStyle w:val="NoSpacing"/>
        <w:ind w:left="567"/>
        <w:jc w:val="both"/>
        <w:rPr>
          <w:rFonts w:cs="Calibri Light"/>
        </w:rPr>
      </w:pPr>
    </w:p>
    <w:tbl>
      <w:tblPr>
        <w:tblW w:w="9214" w:type="dxa"/>
        <w:tblInd w:w="6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567"/>
        <w:gridCol w:w="4962"/>
        <w:gridCol w:w="3685"/>
      </w:tblGrid>
      <w:tr w:rsidR="00474B6B" w:rsidRPr="007E1DB0" w14:paraId="7DEE6500" w14:textId="77777777" w:rsidTr="00C9687E">
        <w:trPr>
          <w:trHeight w:val="454"/>
          <w:tblHeader/>
        </w:trPr>
        <w:tc>
          <w:tcPr>
            <w:tcW w:w="567" w:type="dxa"/>
            <w:shd w:val="clear" w:color="auto" w:fill="002060"/>
            <w:tcMar>
              <w:top w:w="0" w:type="dxa"/>
              <w:left w:w="108" w:type="dxa"/>
              <w:bottom w:w="0" w:type="dxa"/>
              <w:right w:w="108" w:type="dxa"/>
            </w:tcMar>
            <w:vAlign w:val="center"/>
            <w:hideMark/>
          </w:tcPr>
          <w:p w14:paraId="435B9D09" w14:textId="77777777" w:rsidR="00474B6B" w:rsidRPr="007E1DB0" w:rsidRDefault="00474B6B" w:rsidP="00C9687E">
            <w:pPr>
              <w:pStyle w:val="NoSpacing"/>
              <w:spacing w:line="360" w:lineRule="auto"/>
              <w:jc w:val="both"/>
              <w:rPr>
                <w:rFonts w:cs="Calibri Light"/>
                <w:b/>
                <w:bCs/>
                <w:color w:val="FFFFFF"/>
                <w:sz w:val="20"/>
                <w:szCs w:val="20"/>
              </w:rPr>
            </w:pPr>
            <w:bookmarkStart w:id="120" w:name="_Hlk99619019"/>
            <w:r w:rsidRPr="007E1DB0">
              <w:rPr>
                <w:rFonts w:cs="Calibri Light"/>
                <w:b/>
                <w:bCs/>
                <w:color w:val="FFFFFF"/>
                <w:sz w:val="20"/>
                <w:szCs w:val="20"/>
              </w:rPr>
              <w:t>No.</w:t>
            </w:r>
          </w:p>
        </w:tc>
        <w:tc>
          <w:tcPr>
            <w:tcW w:w="4962" w:type="dxa"/>
            <w:shd w:val="clear" w:color="auto" w:fill="002060"/>
            <w:tcMar>
              <w:top w:w="0" w:type="dxa"/>
              <w:left w:w="108" w:type="dxa"/>
              <w:bottom w:w="0" w:type="dxa"/>
              <w:right w:w="108" w:type="dxa"/>
            </w:tcMar>
            <w:vAlign w:val="center"/>
            <w:hideMark/>
          </w:tcPr>
          <w:p w14:paraId="2CA446FA" w14:textId="77777777" w:rsidR="00474B6B" w:rsidRPr="007E1DB0" w:rsidRDefault="00474B6B" w:rsidP="00C9687E">
            <w:pPr>
              <w:pStyle w:val="NoSpacing"/>
              <w:spacing w:line="360" w:lineRule="auto"/>
              <w:jc w:val="both"/>
              <w:rPr>
                <w:rFonts w:cs="Calibri Light"/>
                <w:b/>
                <w:bCs/>
                <w:color w:val="FFFFFF"/>
                <w:sz w:val="20"/>
                <w:szCs w:val="20"/>
              </w:rPr>
            </w:pPr>
            <w:r w:rsidRPr="007E1DB0">
              <w:rPr>
                <w:rFonts w:cs="Calibri Light"/>
                <w:b/>
                <w:bCs/>
                <w:color w:val="FFFFFF"/>
                <w:sz w:val="20"/>
                <w:szCs w:val="20"/>
              </w:rPr>
              <w:t>Information Type</w:t>
            </w:r>
          </w:p>
        </w:tc>
        <w:tc>
          <w:tcPr>
            <w:tcW w:w="3685" w:type="dxa"/>
            <w:tcBorders>
              <w:top w:val="single" w:sz="4" w:space="0" w:color="auto"/>
              <w:left w:val="single" w:sz="4" w:space="0" w:color="auto"/>
              <w:bottom w:val="single" w:sz="4" w:space="0" w:color="auto"/>
              <w:right w:val="single" w:sz="4" w:space="0" w:color="auto"/>
            </w:tcBorders>
            <w:shd w:val="clear" w:color="auto" w:fill="002060"/>
            <w:tcMar>
              <w:top w:w="0" w:type="dxa"/>
              <w:left w:w="108" w:type="dxa"/>
              <w:bottom w:w="0" w:type="dxa"/>
              <w:right w:w="108" w:type="dxa"/>
            </w:tcMar>
            <w:hideMark/>
          </w:tcPr>
          <w:p w14:paraId="35439D18" w14:textId="1B9D5594" w:rsidR="00474B6B" w:rsidRPr="007E1DB0" w:rsidRDefault="00474B6B" w:rsidP="00C9687E">
            <w:pPr>
              <w:spacing w:line="240" w:lineRule="auto"/>
              <w:rPr>
                <w:rFonts w:eastAsia="Calibri" w:cs="Calibri Light"/>
                <w:b/>
                <w:bCs/>
                <w:sz w:val="20"/>
                <w:szCs w:val="20"/>
              </w:rPr>
            </w:pPr>
          </w:p>
        </w:tc>
      </w:tr>
      <w:tr w:rsidR="00474B6B" w:rsidRPr="007E1DB0" w14:paraId="2846E745" w14:textId="77777777" w:rsidTr="00C9687E">
        <w:trPr>
          <w:trHeight w:val="454"/>
        </w:trPr>
        <w:tc>
          <w:tcPr>
            <w:tcW w:w="567" w:type="dxa"/>
            <w:tcMar>
              <w:top w:w="0" w:type="dxa"/>
              <w:left w:w="108" w:type="dxa"/>
              <w:bottom w:w="0" w:type="dxa"/>
              <w:right w:w="108" w:type="dxa"/>
            </w:tcMar>
            <w:vAlign w:val="center"/>
            <w:hideMark/>
          </w:tcPr>
          <w:p w14:paraId="3DA5B58C"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1.</w:t>
            </w:r>
          </w:p>
        </w:tc>
        <w:tc>
          <w:tcPr>
            <w:tcW w:w="4962" w:type="dxa"/>
            <w:tcMar>
              <w:top w:w="0" w:type="dxa"/>
              <w:left w:w="108" w:type="dxa"/>
              <w:bottom w:w="0" w:type="dxa"/>
              <w:right w:w="108" w:type="dxa"/>
            </w:tcMar>
            <w:hideMark/>
          </w:tcPr>
          <w:p w14:paraId="1932A224" w14:textId="77777777" w:rsidR="00474B6B" w:rsidRPr="00AC31CF" w:rsidRDefault="00474B6B" w:rsidP="00C9687E">
            <w:pPr>
              <w:pStyle w:val="NoSpacing"/>
              <w:rPr>
                <w:rFonts w:cs="Calibri Light"/>
                <w:sz w:val="16"/>
                <w:szCs w:val="16"/>
              </w:rPr>
            </w:pPr>
            <w:r w:rsidRPr="00AC31CF">
              <w:rPr>
                <w:rFonts w:cs="Calibri Light"/>
                <w:sz w:val="16"/>
                <w:szCs w:val="16"/>
              </w:rPr>
              <w:t>B-BBEE Level</w:t>
            </w:r>
          </w:p>
        </w:tc>
        <w:tc>
          <w:tcPr>
            <w:tcW w:w="3685" w:type="dxa"/>
            <w:tcMar>
              <w:top w:w="0" w:type="dxa"/>
              <w:left w:w="108" w:type="dxa"/>
              <w:bottom w:w="0" w:type="dxa"/>
              <w:right w:w="108" w:type="dxa"/>
            </w:tcMar>
          </w:tcPr>
          <w:p w14:paraId="4682F03B" w14:textId="313ECB84" w:rsidR="00474B6B" w:rsidRPr="00AC31CF" w:rsidRDefault="00474B6B" w:rsidP="00C9687E">
            <w:pPr>
              <w:spacing w:line="240" w:lineRule="auto"/>
              <w:jc w:val="left"/>
              <w:rPr>
                <w:rFonts w:cs="Calibri Light"/>
                <w:sz w:val="16"/>
                <w:szCs w:val="16"/>
              </w:rPr>
            </w:pPr>
          </w:p>
        </w:tc>
      </w:tr>
      <w:tr w:rsidR="00474B6B" w:rsidRPr="007E1DB0" w14:paraId="74D8B05D" w14:textId="77777777" w:rsidTr="00C9687E">
        <w:trPr>
          <w:trHeight w:val="454"/>
        </w:trPr>
        <w:tc>
          <w:tcPr>
            <w:tcW w:w="567" w:type="dxa"/>
            <w:tcMar>
              <w:top w:w="0" w:type="dxa"/>
              <w:left w:w="108" w:type="dxa"/>
              <w:bottom w:w="0" w:type="dxa"/>
              <w:right w:w="108" w:type="dxa"/>
            </w:tcMar>
            <w:vAlign w:val="center"/>
            <w:hideMark/>
          </w:tcPr>
          <w:p w14:paraId="432301C1"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2.</w:t>
            </w:r>
          </w:p>
        </w:tc>
        <w:tc>
          <w:tcPr>
            <w:tcW w:w="4962" w:type="dxa"/>
            <w:tcMar>
              <w:top w:w="0" w:type="dxa"/>
              <w:left w:w="108" w:type="dxa"/>
              <w:bottom w:w="0" w:type="dxa"/>
              <w:right w:w="108" w:type="dxa"/>
            </w:tcMar>
            <w:hideMark/>
          </w:tcPr>
          <w:p w14:paraId="31073217" w14:textId="77777777" w:rsidR="00474B6B" w:rsidRPr="00AC31CF" w:rsidRDefault="00474B6B" w:rsidP="00C9687E">
            <w:pPr>
              <w:pStyle w:val="NoSpacing"/>
              <w:rPr>
                <w:rFonts w:cs="Calibri Light"/>
                <w:sz w:val="16"/>
                <w:szCs w:val="16"/>
              </w:rPr>
            </w:pPr>
            <w:r w:rsidRPr="00AC31CF">
              <w:rPr>
                <w:rFonts w:cs="Calibri Light"/>
                <w:sz w:val="16"/>
                <w:szCs w:val="16"/>
              </w:rPr>
              <w:t>B-BBEE Expiry Date</w:t>
            </w:r>
          </w:p>
        </w:tc>
        <w:tc>
          <w:tcPr>
            <w:tcW w:w="3685" w:type="dxa"/>
            <w:tcMar>
              <w:top w:w="0" w:type="dxa"/>
              <w:left w:w="108" w:type="dxa"/>
              <w:bottom w:w="0" w:type="dxa"/>
              <w:right w:w="108" w:type="dxa"/>
            </w:tcMar>
          </w:tcPr>
          <w:p w14:paraId="7C19622F" w14:textId="46B998B5" w:rsidR="00474B6B" w:rsidRPr="00AC31CF" w:rsidRDefault="00474B6B" w:rsidP="00C9687E">
            <w:pPr>
              <w:spacing w:line="240" w:lineRule="auto"/>
              <w:jc w:val="left"/>
              <w:rPr>
                <w:rFonts w:cs="Calibri Light"/>
                <w:color w:val="000000"/>
                <w:sz w:val="16"/>
                <w:szCs w:val="16"/>
              </w:rPr>
            </w:pPr>
          </w:p>
        </w:tc>
      </w:tr>
      <w:tr w:rsidR="00474B6B" w:rsidRPr="007E1DB0" w14:paraId="6AA20B84" w14:textId="77777777" w:rsidTr="00C9687E">
        <w:trPr>
          <w:trHeight w:val="454"/>
        </w:trPr>
        <w:tc>
          <w:tcPr>
            <w:tcW w:w="567" w:type="dxa"/>
            <w:tcMar>
              <w:top w:w="0" w:type="dxa"/>
              <w:left w:w="108" w:type="dxa"/>
              <w:bottom w:w="0" w:type="dxa"/>
              <w:right w:w="108" w:type="dxa"/>
            </w:tcMar>
            <w:vAlign w:val="center"/>
            <w:hideMark/>
          </w:tcPr>
          <w:p w14:paraId="37F2D366"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3.</w:t>
            </w:r>
          </w:p>
        </w:tc>
        <w:tc>
          <w:tcPr>
            <w:tcW w:w="4962" w:type="dxa"/>
            <w:tcMar>
              <w:top w:w="0" w:type="dxa"/>
              <w:left w:w="108" w:type="dxa"/>
              <w:bottom w:w="0" w:type="dxa"/>
              <w:right w:w="108" w:type="dxa"/>
            </w:tcMar>
            <w:hideMark/>
          </w:tcPr>
          <w:p w14:paraId="79A4D461" w14:textId="77777777" w:rsidR="00474B6B" w:rsidRPr="00AC31CF" w:rsidRDefault="00474B6B" w:rsidP="00C9687E">
            <w:pPr>
              <w:pStyle w:val="NoSpacing"/>
              <w:rPr>
                <w:rFonts w:cs="Calibri Light"/>
                <w:sz w:val="16"/>
                <w:szCs w:val="16"/>
              </w:rPr>
            </w:pPr>
            <w:r w:rsidRPr="00AC31CF">
              <w:rPr>
                <w:rFonts w:cs="Calibri Light"/>
                <w:sz w:val="16"/>
                <w:szCs w:val="16"/>
              </w:rPr>
              <w:t>Tax Compliant status</w:t>
            </w:r>
          </w:p>
        </w:tc>
        <w:tc>
          <w:tcPr>
            <w:tcW w:w="3685" w:type="dxa"/>
            <w:tcMar>
              <w:top w:w="0" w:type="dxa"/>
              <w:left w:w="108" w:type="dxa"/>
              <w:bottom w:w="0" w:type="dxa"/>
              <w:right w:w="108" w:type="dxa"/>
            </w:tcMar>
          </w:tcPr>
          <w:p w14:paraId="437495C2" w14:textId="36E53C49" w:rsidR="00474B6B" w:rsidRPr="00AC31CF" w:rsidRDefault="00474B6B" w:rsidP="00C9687E">
            <w:pPr>
              <w:spacing w:line="240" w:lineRule="auto"/>
              <w:jc w:val="left"/>
              <w:rPr>
                <w:rFonts w:cs="Calibri Light"/>
                <w:sz w:val="16"/>
                <w:szCs w:val="16"/>
              </w:rPr>
            </w:pPr>
          </w:p>
        </w:tc>
      </w:tr>
      <w:tr w:rsidR="00474B6B" w:rsidRPr="007E1DB0" w14:paraId="2D8893F9" w14:textId="77777777" w:rsidTr="00C9687E">
        <w:trPr>
          <w:trHeight w:val="454"/>
        </w:trPr>
        <w:tc>
          <w:tcPr>
            <w:tcW w:w="567" w:type="dxa"/>
            <w:tcMar>
              <w:top w:w="0" w:type="dxa"/>
              <w:left w:w="108" w:type="dxa"/>
              <w:bottom w:w="0" w:type="dxa"/>
              <w:right w:w="108" w:type="dxa"/>
            </w:tcMar>
            <w:vAlign w:val="center"/>
            <w:hideMark/>
          </w:tcPr>
          <w:p w14:paraId="65A0B133"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4</w:t>
            </w:r>
          </w:p>
        </w:tc>
        <w:tc>
          <w:tcPr>
            <w:tcW w:w="4962" w:type="dxa"/>
            <w:tcMar>
              <w:top w:w="0" w:type="dxa"/>
              <w:left w:w="108" w:type="dxa"/>
              <w:bottom w:w="0" w:type="dxa"/>
              <w:right w:w="108" w:type="dxa"/>
            </w:tcMar>
            <w:hideMark/>
          </w:tcPr>
          <w:p w14:paraId="60BAE118" w14:textId="77777777" w:rsidR="00474B6B" w:rsidRPr="00AC31CF" w:rsidRDefault="00474B6B" w:rsidP="00C9687E">
            <w:pPr>
              <w:pStyle w:val="NoSpacing"/>
              <w:rPr>
                <w:rFonts w:cs="Calibri Light"/>
                <w:sz w:val="16"/>
                <w:szCs w:val="16"/>
              </w:rPr>
            </w:pPr>
            <w:r w:rsidRPr="00AC31CF">
              <w:rPr>
                <w:rFonts w:cs="Calibri Light"/>
                <w:sz w:val="16"/>
                <w:szCs w:val="16"/>
              </w:rPr>
              <w:t>Company Registration No.</w:t>
            </w:r>
          </w:p>
        </w:tc>
        <w:tc>
          <w:tcPr>
            <w:tcW w:w="3685" w:type="dxa"/>
            <w:tcMar>
              <w:top w:w="0" w:type="dxa"/>
              <w:left w:w="108" w:type="dxa"/>
              <w:bottom w:w="0" w:type="dxa"/>
              <w:right w:w="108" w:type="dxa"/>
            </w:tcMar>
          </w:tcPr>
          <w:p w14:paraId="7C5A4150" w14:textId="134684C1" w:rsidR="00474B6B" w:rsidRPr="00AC31CF" w:rsidRDefault="00474B6B" w:rsidP="00C9687E">
            <w:pPr>
              <w:spacing w:line="240" w:lineRule="auto"/>
              <w:jc w:val="left"/>
              <w:rPr>
                <w:rFonts w:cs="Calibri Light"/>
                <w:sz w:val="16"/>
                <w:szCs w:val="16"/>
              </w:rPr>
            </w:pPr>
          </w:p>
        </w:tc>
      </w:tr>
      <w:tr w:rsidR="00474B6B" w:rsidRPr="007E1DB0" w14:paraId="63F70129" w14:textId="77777777" w:rsidTr="00C9687E">
        <w:trPr>
          <w:trHeight w:val="454"/>
        </w:trPr>
        <w:tc>
          <w:tcPr>
            <w:tcW w:w="567" w:type="dxa"/>
            <w:tcMar>
              <w:top w:w="0" w:type="dxa"/>
              <w:left w:w="108" w:type="dxa"/>
              <w:bottom w:w="0" w:type="dxa"/>
              <w:right w:w="108" w:type="dxa"/>
            </w:tcMar>
            <w:vAlign w:val="center"/>
            <w:hideMark/>
          </w:tcPr>
          <w:p w14:paraId="6BA17F50"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5</w:t>
            </w:r>
          </w:p>
        </w:tc>
        <w:tc>
          <w:tcPr>
            <w:tcW w:w="4962" w:type="dxa"/>
            <w:tcMar>
              <w:top w:w="0" w:type="dxa"/>
              <w:left w:w="108" w:type="dxa"/>
              <w:bottom w:w="0" w:type="dxa"/>
              <w:right w:w="108" w:type="dxa"/>
            </w:tcMar>
            <w:hideMark/>
          </w:tcPr>
          <w:p w14:paraId="2D9E0152" w14:textId="77777777" w:rsidR="00474B6B" w:rsidRPr="00AC31CF" w:rsidRDefault="00474B6B" w:rsidP="00C9687E">
            <w:pPr>
              <w:pStyle w:val="NoSpacing"/>
              <w:rPr>
                <w:rFonts w:cs="Calibri Light"/>
                <w:sz w:val="16"/>
                <w:szCs w:val="16"/>
              </w:rPr>
            </w:pPr>
            <w:r w:rsidRPr="00AC31CF">
              <w:rPr>
                <w:rFonts w:cs="Calibri Light"/>
                <w:sz w:val="16"/>
                <w:szCs w:val="16"/>
              </w:rPr>
              <w:t>Date of Registration</w:t>
            </w:r>
          </w:p>
        </w:tc>
        <w:tc>
          <w:tcPr>
            <w:tcW w:w="3685" w:type="dxa"/>
            <w:tcMar>
              <w:top w:w="0" w:type="dxa"/>
              <w:left w:w="108" w:type="dxa"/>
              <w:bottom w:w="0" w:type="dxa"/>
              <w:right w:w="108" w:type="dxa"/>
            </w:tcMar>
          </w:tcPr>
          <w:p w14:paraId="21A577F0" w14:textId="135F977D" w:rsidR="00474B6B" w:rsidRPr="00AC31CF" w:rsidRDefault="00474B6B" w:rsidP="00C9687E">
            <w:pPr>
              <w:spacing w:line="240" w:lineRule="auto"/>
              <w:jc w:val="left"/>
              <w:rPr>
                <w:rFonts w:cs="Calibri Light"/>
                <w:sz w:val="16"/>
                <w:szCs w:val="16"/>
              </w:rPr>
            </w:pPr>
          </w:p>
        </w:tc>
      </w:tr>
      <w:tr w:rsidR="00474B6B" w:rsidRPr="007E1DB0" w14:paraId="0E21F4E9" w14:textId="77777777" w:rsidTr="00C9687E">
        <w:trPr>
          <w:trHeight w:val="454"/>
        </w:trPr>
        <w:tc>
          <w:tcPr>
            <w:tcW w:w="567" w:type="dxa"/>
            <w:tcMar>
              <w:top w:w="0" w:type="dxa"/>
              <w:left w:w="108" w:type="dxa"/>
              <w:bottom w:w="0" w:type="dxa"/>
              <w:right w:w="108" w:type="dxa"/>
            </w:tcMar>
            <w:vAlign w:val="center"/>
            <w:hideMark/>
          </w:tcPr>
          <w:p w14:paraId="15F46CF8"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6</w:t>
            </w:r>
          </w:p>
        </w:tc>
        <w:tc>
          <w:tcPr>
            <w:tcW w:w="4962" w:type="dxa"/>
            <w:tcMar>
              <w:top w:w="0" w:type="dxa"/>
              <w:left w:w="108" w:type="dxa"/>
              <w:bottom w:w="0" w:type="dxa"/>
              <w:right w:w="108" w:type="dxa"/>
            </w:tcMar>
            <w:hideMark/>
          </w:tcPr>
          <w:p w14:paraId="5D052F39" w14:textId="77777777" w:rsidR="00474B6B" w:rsidRPr="00AC31CF" w:rsidRDefault="00474B6B" w:rsidP="00C9687E">
            <w:pPr>
              <w:pStyle w:val="NoSpacing"/>
              <w:rPr>
                <w:rFonts w:cs="Calibri Light"/>
                <w:sz w:val="16"/>
                <w:szCs w:val="16"/>
              </w:rPr>
            </w:pPr>
            <w:r w:rsidRPr="00AC31CF">
              <w:rPr>
                <w:rFonts w:cs="Calibri Light"/>
                <w:sz w:val="16"/>
                <w:szCs w:val="16"/>
              </w:rPr>
              <w:t>Vat Number</w:t>
            </w:r>
          </w:p>
        </w:tc>
        <w:tc>
          <w:tcPr>
            <w:tcW w:w="3685" w:type="dxa"/>
            <w:tcMar>
              <w:top w:w="0" w:type="dxa"/>
              <w:left w:w="108" w:type="dxa"/>
              <w:bottom w:w="0" w:type="dxa"/>
              <w:right w:w="108" w:type="dxa"/>
            </w:tcMar>
          </w:tcPr>
          <w:p w14:paraId="2AF18256" w14:textId="554352CD" w:rsidR="00474B6B" w:rsidRPr="00AC31CF" w:rsidRDefault="00474B6B" w:rsidP="00C9687E">
            <w:pPr>
              <w:spacing w:line="240" w:lineRule="auto"/>
              <w:jc w:val="left"/>
              <w:rPr>
                <w:rFonts w:cs="Calibri Light"/>
                <w:sz w:val="16"/>
                <w:szCs w:val="16"/>
              </w:rPr>
            </w:pPr>
          </w:p>
        </w:tc>
      </w:tr>
      <w:tr w:rsidR="00474B6B" w:rsidRPr="007E1DB0" w14:paraId="79601423" w14:textId="77777777" w:rsidTr="00C9687E">
        <w:trPr>
          <w:trHeight w:val="334"/>
        </w:trPr>
        <w:tc>
          <w:tcPr>
            <w:tcW w:w="567" w:type="dxa"/>
            <w:tcMar>
              <w:top w:w="0" w:type="dxa"/>
              <w:left w:w="108" w:type="dxa"/>
              <w:bottom w:w="0" w:type="dxa"/>
              <w:right w:w="108" w:type="dxa"/>
            </w:tcMar>
            <w:vAlign w:val="center"/>
            <w:hideMark/>
          </w:tcPr>
          <w:p w14:paraId="47BD560D" w14:textId="77777777" w:rsidR="00474B6B" w:rsidRPr="00AC31CF" w:rsidRDefault="00474B6B" w:rsidP="00C9687E">
            <w:pPr>
              <w:pStyle w:val="NoSpacing"/>
              <w:spacing w:line="276" w:lineRule="auto"/>
              <w:jc w:val="both"/>
              <w:rPr>
                <w:rFonts w:cs="Calibri Light"/>
                <w:sz w:val="16"/>
                <w:szCs w:val="16"/>
              </w:rPr>
            </w:pPr>
            <w:bookmarkStart w:id="121" w:name="_Hlk89684556"/>
            <w:r w:rsidRPr="00AC31CF">
              <w:rPr>
                <w:rFonts w:cs="Calibri Light"/>
                <w:sz w:val="16"/>
                <w:szCs w:val="16"/>
              </w:rPr>
              <w:t>7.</w:t>
            </w:r>
          </w:p>
        </w:tc>
        <w:tc>
          <w:tcPr>
            <w:tcW w:w="4962" w:type="dxa"/>
            <w:tcMar>
              <w:top w:w="0" w:type="dxa"/>
              <w:left w:w="108" w:type="dxa"/>
              <w:bottom w:w="0" w:type="dxa"/>
              <w:right w:w="108" w:type="dxa"/>
            </w:tcMar>
            <w:hideMark/>
          </w:tcPr>
          <w:p w14:paraId="459B0E88" w14:textId="77777777" w:rsidR="00474B6B" w:rsidRPr="00AC31CF" w:rsidRDefault="00474B6B" w:rsidP="00C9687E">
            <w:pPr>
              <w:pStyle w:val="NoSpacing"/>
              <w:rPr>
                <w:rFonts w:cs="Calibri Light"/>
                <w:sz w:val="16"/>
                <w:szCs w:val="16"/>
              </w:rPr>
            </w:pPr>
            <w:r w:rsidRPr="00AC31CF">
              <w:rPr>
                <w:rFonts w:cs="Calibri Light"/>
                <w:sz w:val="16"/>
                <w:szCs w:val="16"/>
              </w:rPr>
              <w:t>Supplier Size Type (Large / QSE / EME)</w:t>
            </w:r>
          </w:p>
        </w:tc>
        <w:tc>
          <w:tcPr>
            <w:tcW w:w="3685" w:type="dxa"/>
            <w:tcMar>
              <w:top w:w="0" w:type="dxa"/>
              <w:left w:w="108" w:type="dxa"/>
              <w:bottom w:w="0" w:type="dxa"/>
              <w:right w:w="108" w:type="dxa"/>
            </w:tcMar>
          </w:tcPr>
          <w:p w14:paraId="68896121" w14:textId="12CC6BC0" w:rsidR="00474B6B" w:rsidRPr="00AC31CF" w:rsidRDefault="00474B6B" w:rsidP="00C9687E">
            <w:pPr>
              <w:spacing w:line="240" w:lineRule="auto"/>
              <w:jc w:val="left"/>
              <w:rPr>
                <w:rFonts w:cs="Calibri Light"/>
                <w:color w:val="000000"/>
                <w:sz w:val="16"/>
                <w:szCs w:val="16"/>
              </w:rPr>
            </w:pPr>
          </w:p>
        </w:tc>
      </w:tr>
      <w:tr w:rsidR="00474B6B" w:rsidRPr="007E1DB0" w14:paraId="16F12242" w14:textId="77777777" w:rsidTr="00C9687E">
        <w:trPr>
          <w:trHeight w:val="382"/>
        </w:trPr>
        <w:tc>
          <w:tcPr>
            <w:tcW w:w="567" w:type="dxa"/>
            <w:vMerge w:val="restart"/>
            <w:tcMar>
              <w:top w:w="0" w:type="dxa"/>
              <w:left w:w="108" w:type="dxa"/>
              <w:bottom w:w="0" w:type="dxa"/>
              <w:right w:w="108" w:type="dxa"/>
            </w:tcMar>
            <w:vAlign w:val="center"/>
            <w:hideMark/>
          </w:tcPr>
          <w:p w14:paraId="75F18B28"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8.</w:t>
            </w:r>
          </w:p>
        </w:tc>
        <w:tc>
          <w:tcPr>
            <w:tcW w:w="4962" w:type="dxa"/>
            <w:tcMar>
              <w:top w:w="0" w:type="dxa"/>
              <w:left w:w="108" w:type="dxa"/>
              <w:bottom w:w="0" w:type="dxa"/>
              <w:right w:w="108" w:type="dxa"/>
            </w:tcMar>
            <w:hideMark/>
          </w:tcPr>
          <w:p w14:paraId="4E7474E4" w14:textId="77777777" w:rsidR="00474B6B" w:rsidRPr="00AC31CF" w:rsidRDefault="00474B6B" w:rsidP="00C9687E">
            <w:pPr>
              <w:pStyle w:val="NoSpacing"/>
              <w:rPr>
                <w:rFonts w:cs="Calibri Light"/>
                <w:sz w:val="16"/>
                <w:szCs w:val="16"/>
              </w:rPr>
            </w:pPr>
            <w:r w:rsidRPr="00AC31CF">
              <w:rPr>
                <w:rFonts w:cs="Calibri Light"/>
                <w:sz w:val="16"/>
                <w:szCs w:val="16"/>
              </w:rPr>
              <w:t>Last Financial Year Revenue (R)</w:t>
            </w:r>
          </w:p>
        </w:tc>
        <w:tc>
          <w:tcPr>
            <w:tcW w:w="3685" w:type="dxa"/>
            <w:tcMar>
              <w:top w:w="0" w:type="dxa"/>
              <w:left w:w="108" w:type="dxa"/>
              <w:bottom w:w="0" w:type="dxa"/>
              <w:right w:w="108" w:type="dxa"/>
            </w:tcMar>
          </w:tcPr>
          <w:p w14:paraId="64B5364D" w14:textId="474E6018" w:rsidR="00474B6B" w:rsidRPr="00AC31CF" w:rsidRDefault="00474B6B" w:rsidP="00C9687E">
            <w:pPr>
              <w:spacing w:line="240" w:lineRule="auto"/>
              <w:jc w:val="left"/>
              <w:rPr>
                <w:rFonts w:cs="Calibri Light"/>
                <w:color w:val="000000"/>
                <w:sz w:val="16"/>
                <w:szCs w:val="16"/>
              </w:rPr>
            </w:pPr>
          </w:p>
        </w:tc>
      </w:tr>
      <w:bookmarkEnd w:id="121"/>
      <w:tr w:rsidR="00474B6B" w:rsidRPr="007E1DB0" w14:paraId="2ADDC049" w14:textId="77777777" w:rsidTr="00C9687E">
        <w:trPr>
          <w:trHeight w:val="454"/>
        </w:trPr>
        <w:tc>
          <w:tcPr>
            <w:tcW w:w="567" w:type="dxa"/>
            <w:vMerge/>
            <w:vAlign w:val="center"/>
            <w:hideMark/>
          </w:tcPr>
          <w:p w14:paraId="3BBC023D" w14:textId="77777777" w:rsidR="00474B6B" w:rsidRPr="00AC31CF" w:rsidRDefault="00474B6B" w:rsidP="00C9687E">
            <w:pPr>
              <w:rPr>
                <w:rFonts w:cs="Calibri Light"/>
                <w:sz w:val="16"/>
                <w:szCs w:val="16"/>
              </w:rPr>
            </w:pPr>
          </w:p>
        </w:tc>
        <w:tc>
          <w:tcPr>
            <w:tcW w:w="4962" w:type="dxa"/>
            <w:tcMar>
              <w:top w:w="0" w:type="dxa"/>
              <w:left w:w="108" w:type="dxa"/>
              <w:bottom w:w="0" w:type="dxa"/>
              <w:right w:w="108" w:type="dxa"/>
            </w:tcMar>
            <w:hideMark/>
          </w:tcPr>
          <w:p w14:paraId="36AEA3D8" w14:textId="77777777" w:rsidR="00474B6B" w:rsidRPr="00AC31CF" w:rsidRDefault="00474B6B" w:rsidP="00C9687E">
            <w:pPr>
              <w:pStyle w:val="NoSpacing"/>
              <w:rPr>
                <w:rFonts w:cs="Calibri Light"/>
                <w:sz w:val="16"/>
                <w:szCs w:val="16"/>
              </w:rPr>
            </w:pPr>
            <w:r w:rsidRPr="00AC31CF">
              <w:rPr>
                <w:rFonts w:cs="Calibri Light"/>
                <w:sz w:val="16"/>
                <w:szCs w:val="16"/>
              </w:rPr>
              <w:t>Financial Year End Date</w:t>
            </w:r>
          </w:p>
        </w:tc>
        <w:tc>
          <w:tcPr>
            <w:tcW w:w="3685" w:type="dxa"/>
            <w:tcMar>
              <w:top w:w="0" w:type="dxa"/>
              <w:left w:w="108" w:type="dxa"/>
              <w:bottom w:w="0" w:type="dxa"/>
              <w:right w:w="108" w:type="dxa"/>
            </w:tcMar>
          </w:tcPr>
          <w:p w14:paraId="64D06C75" w14:textId="4D0BABE0" w:rsidR="00474B6B" w:rsidRPr="00AC31CF" w:rsidRDefault="00474B6B" w:rsidP="00C9687E">
            <w:pPr>
              <w:spacing w:line="240" w:lineRule="auto"/>
              <w:jc w:val="left"/>
              <w:rPr>
                <w:rFonts w:cs="Calibri Light"/>
                <w:color w:val="000000"/>
                <w:sz w:val="16"/>
                <w:szCs w:val="16"/>
              </w:rPr>
            </w:pPr>
          </w:p>
        </w:tc>
      </w:tr>
      <w:tr w:rsidR="00474B6B" w:rsidRPr="007E1DB0" w14:paraId="3B9516B2" w14:textId="77777777" w:rsidTr="00C9687E">
        <w:trPr>
          <w:trHeight w:val="454"/>
        </w:trPr>
        <w:tc>
          <w:tcPr>
            <w:tcW w:w="567" w:type="dxa"/>
            <w:tcMar>
              <w:top w:w="0" w:type="dxa"/>
              <w:left w:w="108" w:type="dxa"/>
              <w:bottom w:w="0" w:type="dxa"/>
              <w:right w:w="108" w:type="dxa"/>
            </w:tcMar>
            <w:vAlign w:val="center"/>
            <w:hideMark/>
          </w:tcPr>
          <w:p w14:paraId="18268D0F"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9.</w:t>
            </w:r>
          </w:p>
        </w:tc>
        <w:tc>
          <w:tcPr>
            <w:tcW w:w="4962" w:type="dxa"/>
            <w:tcMar>
              <w:top w:w="0" w:type="dxa"/>
              <w:left w:w="108" w:type="dxa"/>
              <w:bottom w:w="0" w:type="dxa"/>
              <w:right w:w="108" w:type="dxa"/>
            </w:tcMar>
            <w:hideMark/>
          </w:tcPr>
          <w:p w14:paraId="19FE3871" w14:textId="77777777" w:rsidR="00474B6B" w:rsidRPr="00AC31CF" w:rsidRDefault="00474B6B" w:rsidP="00C9687E">
            <w:pPr>
              <w:pStyle w:val="NoSpacing"/>
              <w:rPr>
                <w:rFonts w:cs="Calibri Light"/>
                <w:sz w:val="16"/>
                <w:szCs w:val="16"/>
              </w:rPr>
            </w:pPr>
            <w:bookmarkStart w:id="122" w:name="_Hlk89684719"/>
            <w:r w:rsidRPr="00AC31CF">
              <w:rPr>
                <w:rFonts w:cs="Calibri Light"/>
                <w:sz w:val="16"/>
                <w:szCs w:val="16"/>
              </w:rPr>
              <w:t>Total Number of Employee</w:t>
            </w:r>
            <w:bookmarkEnd w:id="122"/>
          </w:p>
        </w:tc>
        <w:tc>
          <w:tcPr>
            <w:tcW w:w="3685" w:type="dxa"/>
            <w:tcMar>
              <w:top w:w="0" w:type="dxa"/>
              <w:left w:w="108" w:type="dxa"/>
              <w:bottom w:w="0" w:type="dxa"/>
              <w:right w:w="108" w:type="dxa"/>
            </w:tcMar>
          </w:tcPr>
          <w:p w14:paraId="48C7FF2C" w14:textId="53CD9620" w:rsidR="00474B6B" w:rsidRPr="00AC31CF" w:rsidRDefault="00474B6B" w:rsidP="00C9687E">
            <w:pPr>
              <w:spacing w:line="240" w:lineRule="auto"/>
              <w:jc w:val="left"/>
              <w:rPr>
                <w:rFonts w:cs="Calibri Light"/>
                <w:color w:val="000000"/>
                <w:sz w:val="16"/>
                <w:szCs w:val="16"/>
              </w:rPr>
            </w:pPr>
          </w:p>
        </w:tc>
      </w:tr>
      <w:tr w:rsidR="00474B6B" w:rsidRPr="007E1DB0" w14:paraId="32003C30" w14:textId="77777777" w:rsidTr="00C9687E">
        <w:trPr>
          <w:trHeight w:val="454"/>
        </w:trPr>
        <w:tc>
          <w:tcPr>
            <w:tcW w:w="567" w:type="dxa"/>
            <w:tcMar>
              <w:top w:w="0" w:type="dxa"/>
              <w:left w:w="108" w:type="dxa"/>
              <w:bottom w:w="0" w:type="dxa"/>
              <w:right w:w="108" w:type="dxa"/>
            </w:tcMar>
            <w:vAlign w:val="center"/>
            <w:hideMark/>
          </w:tcPr>
          <w:p w14:paraId="61949117"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10.</w:t>
            </w:r>
          </w:p>
        </w:tc>
        <w:tc>
          <w:tcPr>
            <w:tcW w:w="4962" w:type="dxa"/>
            <w:tcMar>
              <w:top w:w="0" w:type="dxa"/>
              <w:left w:w="108" w:type="dxa"/>
              <w:bottom w:w="0" w:type="dxa"/>
              <w:right w:w="108" w:type="dxa"/>
            </w:tcMar>
            <w:hideMark/>
          </w:tcPr>
          <w:p w14:paraId="1B8F04D0" w14:textId="77777777" w:rsidR="00474B6B" w:rsidRPr="00AC31CF" w:rsidRDefault="00474B6B" w:rsidP="00C9687E">
            <w:pPr>
              <w:pStyle w:val="NoSpacing"/>
              <w:rPr>
                <w:rFonts w:cs="Calibri Light"/>
                <w:sz w:val="16"/>
                <w:szCs w:val="16"/>
              </w:rPr>
            </w:pPr>
            <w:r w:rsidRPr="00AC31CF">
              <w:rPr>
                <w:rFonts w:cs="Calibri Light"/>
                <w:sz w:val="16"/>
                <w:szCs w:val="16"/>
              </w:rPr>
              <w:t>Head Office Address</w:t>
            </w:r>
          </w:p>
        </w:tc>
        <w:tc>
          <w:tcPr>
            <w:tcW w:w="3685" w:type="dxa"/>
            <w:tcMar>
              <w:top w:w="0" w:type="dxa"/>
              <w:left w:w="108" w:type="dxa"/>
              <w:bottom w:w="0" w:type="dxa"/>
              <w:right w:w="108" w:type="dxa"/>
            </w:tcMar>
          </w:tcPr>
          <w:p w14:paraId="58B850CA" w14:textId="11053D18" w:rsidR="00474B6B" w:rsidRPr="00AC31CF" w:rsidRDefault="00474B6B" w:rsidP="00C9687E">
            <w:pPr>
              <w:spacing w:line="240" w:lineRule="auto"/>
              <w:jc w:val="left"/>
              <w:rPr>
                <w:rFonts w:cs="Calibri Light"/>
                <w:sz w:val="16"/>
                <w:szCs w:val="16"/>
              </w:rPr>
            </w:pPr>
          </w:p>
        </w:tc>
      </w:tr>
      <w:tr w:rsidR="00474B6B" w:rsidRPr="007E1DB0" w14:paraId="490EBF97" w14:textId="77777777" w:rsidTr="00474B6B">
        <w:trPr>
          <w:trHeight w:val="453"/>
        </w:trPr>
        <w:tc>
          <w:tcPr>
            <w:tcW w:w="567" w:type="dxa"/>
            <w:tcMar>
              <w:top w:w="0" w:type="dxa"/>
              <w:left w:w="108" w:type="dxa"/>
              <w:bottom w:w="0" w:type="dxa"/>
              <w:right w:w="108" w:type="dxa"/>
            </w:tcMar>
            <w:vAlign w:val="center"/>
            <w:hideMark/>
          </w:tcPr>
          <w:p w14:paraId="4E11B901"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11.</w:t>
            </w:r>
          </w:p>
        </w:tc>
        <w:tc>
          <w:tcPr>
            <w:tcW w:w="4962" w:type="dxa"/>
            <w:tcMar>
              <w:top w:w="0" w:type="dxa"/>
              <w:left w:w="108" w:type="dxa"/>
              <w:bottom w:w="0" w:type="dxa"/>
              <w:right w:w="108" w:type="dxa"/>
            </w:tcMar>
            <w:hideMark/>
          </w:tcPr>
          <w:p w14:paraId="18F344B7" w14:textId="77777777" w:rsidR="00474B6B" w:rsidRPr="00AC31CF" w:rsidRDefault="00474B6B" w:rsidP="00C9687E">
            <w:pPr>
              <w:pStyle w:val="NoSpacing"/>
              <w:rPr>
                <w:rFonts w:cs="Calibri Light"/>
                <w:sz w:val="16"/>
                <w:szCs w:val="16"/>
              </w:rPr>
            </w:pPr>
            <w:bookmarkStart w:id="123" w:name="_Hlk89684742"/>
            <w:r w:rsidRPr="00AC31CF">
              <w:rPr>
                <w:rFonts w:cs="Calibri Light"/>
                <w:sz w:val="16"/>
                <w:szCs w:val="16"/>
              </w:rPr>
              <w:t>Number of existing running contract and total value</w:t>
            </w:r>
            <w:bookmarkEnd w:id="123"/>
          </w:p>
        </w:tc>
        <w:tc>
          <w:tcPr>
            <w:tcW w:w="3685" w:type="dxa"/>
            <w:tcMar>
              <w:top w:w="0" w:type="dxa"/>
              <w:left w:w="108" w:type="dxa"/>
              <w:bottom w:w="0" w:type="dxa"/>
              <w:right w:w="108" w:type="dxa"/>
            </w:tcMar>
          </w:tcPr>
          <w:p w14:paraId="5BCC5611" w14:textId="41AF58FE" w:rsidR="00474B6B" w:rsidRPr="00AC31CF" w:rsidRDefault="00474B6B" w:rsidP="00C9687E">
            <w:pPr>
              <w:spacing w:line="240" w:lineRule="auto"/>
              <w:jc w:val="left"/>
              <w:rPr>
                <w:rFonts w:cs="Calibri Light"/>
                <w:sz w:val="16"/>
                <w:szCs w:val="16"/>
              </w:rPr>
            </w:pPr>
          </w:p>
        </w:tc>
      </w:tr>
      <w:tr w:rsidR="00474B6B" w:rsidRPr="007E1DB0" w14:paraId="12FB69C2" w14:textId="77777777" w:rsidTr="00C9687E">
        <w:trPr>
          <w:trHeight w:val="454"/>
        </w:trPr>
        <w:tc>
          <w:tcPr>
            <w:tcW w:w="567" w:type="dxa"/>
            <w:tcMar>
              <w:top w:w="0" w:type="dxa"/>
              <w:left w:w="108" w:type="dxa"/>
              <w:bottom w:w="0" w:type="dxa"/>
              <w:right w:w="108" w:type="dxa"/>
            </w:tcMar>
            <w:vAlign w:val="center"/>
            <w:hideMark/>
          </w:tcPr>
          <w:p w14:paraId="55D8CF88"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12.</w:t>
            </w:r>
          </w:p>
        </w:tc>
        <w:tc>
          <w:tcPr>
            <w:tcW w:w="4962" w:type="dxa"/>
            <w:tcMar>
              <w:top w:w="0" w:type="dxa"/>
              <w:left w:w="108" w:type="dxa"/>
              <w:bottom w:w="0" w:type="dxa"/>
              <w:right w:w="108" w:type="dxa"/>
            </w:tcMar>
            <w:hideMark/>
          </w:tcPr>
          <w:p w14:paraId="799E7FC6" w14:textId="77777777" w:rsidR="00474B6B" w:rsidRPr="00AC31CF" w:rsidRDefault="00474B6B" w:rsidP="00C9687E">
            <w:pPr>
              <w:pStyle w:val="NoSpacing"/>
              <w:rPr>
                <w:rFonts w:cs="Calibri Light"/>
                <w:sz w:val="16"/>
                <w:szCs w:val="16"/>
              </w:rPr>
            </w:pPr>
            <w:r w:rsidRPr="00AC31CF">
              <w:rPr>
                <w:rFonts w:cs="Calibri Light"/>
                <w:sz w:val="16"/>
                <w:szCs w:val="16"/>
              </w:rPr>
              <w:t>Pending litigation or legal action against SITA</w:t>
            </w:r>
          </w:p>
        </w:tc>
        <w:tc>
          <w:tcPr>
            <w:tcW w:w="3685" w:type="dxa"/>
            <w:tcMar>
              <w:top w:w="0" w:type="dxa"/>
              <w:left w:w="108" w:type="dxa"/>
              <w:bottom w:w="0" w:type="dxa"/>
              <w:right w:w="108" w:type="dxa"/>
            </w:tcMar>
          </w:tcPr>
          <w:p w14:paraId="5098DA4C" w14:textId="7EF5E242" w:rsidR="00474B6B" w:rsidRPr="00AC31CF" w:rsidRDefault="00474B6B" w:rsidP="00C9687E">
            <w:pPr>
              <w:spacing w:line="240" w:lineRule="auto"/>
              <w:jc w:val="left"/>
              <w:rPr>
                <w:rFonts w:cs="Calibri Light"/>
                <w:sz w:val="16"/>
                <w:szCs w:val="16"/>
              </w:rPr>
            </w:pPr>
          </w:p>
        </w:tc>
      </w:tr>
      <w:tr w:rsidR="00474B6B" w:rsidRPr="007E1DB0" w14:paraId="4191A08B" w14:textId="77777777" w:rsidTr="00C9687E">
        <w:trPr>
          <w:trHeight w:val="454"/>
        </w:trPr>
        <w:tc>
          <w:tcPr>
            <w:tcW w:w="567" w:type="dxa"/>
            <w:tcMar>
              <w:top w:w="0" w:type="dxa"/>
              <w:left w:w="108" w:type="dxa"/>
              <w:bottom w:w="0" w:type="dxa"/>
              <w:right w:w="108" w:type="dxa"/>
            </w:tcMar>
            <w:vAlign w:val="center"/>
            <w:hideMark/>
          </w:tcPr>
          <w:p w14:paraId="5214EA47"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13.</w:t>
            </w:r>
          </w:p>
        </w:tc>
        <w:tc>
          <w:tcPr>
            <w:tcW w:w="4962" w:type="dxa"/>
            <w:tcMar>
              <w:top w:w="0" w:type="dxa"/>
              <w:left w:w="108" w:type="dxa"/>
              <w:bottom w:w="0" w:type="dxa"/>
              <w:right w:w="108" w:type="dxa"/>
            </w:tcMar>
            <w:hideMark/>
          </w:tcPr>
          <w:p w14:paraId="076C857B" w14:textId="77777777" w:rsidR="00474B6B" w:rsidRPr="00AC31CF" w:rsidRDefault="00474B6B" w:rsidP="00C9687E">
            <w:pPr>
              <w:pStyle w:val="NoSpacing"/>
              <w:rPr>
                <w:rFonts w:cs="Calibri Light"/>
                <w:sz w:val="16"/>
                <w:szCs w:val="16"/>
              </w:rPr>
            </w:pPr>
            <w:r w:rsidRPr="00AC31CF">
              <w:rPr>
                <w:rFonts w:cs="Calibri Light"/>
                <w:sz w:val="16"/>
                <w:szCs w:val="16"/>
              </w:rPr>
              <w:t>First time business with SITA (Yes/No)</w:t>
            </w:r>
          </w:p>
        </w:tc>
        <w:tc>
          <w:tcPr>
            <w:tcW w:w="3685" w:type="dxa"/>
            <w:tcMar>
              <w:top w:w="0" w:type="dxa"/>
              <w:left w:w="108" w:type="dxa"/>
              <w:bottom w:w="0" w:type="dxa"/>
              <w:right w:w="108" w:type="dxa"/>
            </w:tcMar>
          </w:tcPr>
          <w:p w14:paraId="6949716F" w14:textId="39F603F3" w:rsidR="00474B6B" w:rsidRPr="00AC31CF" w:rsidRDefault="00474B6B" w:rsidP="00C9687E">
            <w:pPr>
              <w:spacing w:line="240" w:lineRule="auto"/>
              <w:jc w:val="left"/>
              <w:rPr>
                <w:rFonts w:cs="Calibri Light"/>
                <w:sz w:val="16"/>
                <w:szCs w:val="16"/>
              </w:rPr>
            </w:pPr>
          </w:p>
        </w:tc>
      </w:tr>
      <w:tr w:rsidR="00474B6B" w:rsidRPr="007E1DB0" w14:paraId="749BAB1C" w14:textId="77777777" w:rsidTr="00C9687E">
        <w:trPr>
          <w:trHeight w:val="322"/>
        </w:trPr>
        <w:tc>
          <w:tcPr>
            <w:tcW w:w="567" w:type="dxa"/>
            <w:tcMar>
              <w:top w:w="0" w:type="dxa"/>
              <w:left w:w="108" w:type="dxa"/>
              <w:bottom w:w="0" w:type="dxa"/>
              <w:right w:w="108" w:type="dxa"/>
            </w:tcMar>
            <w:vAlign w:val="center"/>
            <w:hideMark/>
          </w:tcPr>
          <w:p w14:paraId="0AC8B995"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14.</w:t>
            </w:r>
          </w:p>
        </w:tc>
        <w:tc>
          <w:tcPr>
            <w:tcW w:w="4962" w:type="dxa"/>
            <w:tcMar>
              <w:top w:w="0" w:type="dxa"/>
              <w:left w:w="108" w:type="dxa"/>
              <w:bottom w:w="0" w:type="dxa"/>
              <w:right w:w="108" w:type="dxa"/>
            </w:tcMar>
            <w:hideMark/>
          </w:tcPr>
          <w:p w14:paraId="51844EBD" w14:textId="77777777" w:rsidR="00474B6B" w:rsidRPr="00AC31CF" w:rsidRDefault="00474B6B" w:rsidP="00C9687E">
            <w:pPr>
              <w:pStyle w:val="NoSpacing"/>
              <w:rPr>
                <w:rFonts w:cs="Calibri Light"/>
                <w:sz w:val="16"/>
                <w:szCs w:val="16"/>
              </w:rPr>
            </w:pPr>
            <w:r w:rsidRPr="00AC31CF">
              <w:rPr>
                <w:rFonts w:cs="Calibri Light"/>
                <w:sz w:val="16"/>
                <w:szCs w:val="16"/>
              </w:rPr>
              <w:t>Supplier or Directors Restriction List Check</w:t>
            </w:r>
          </w:p>
        </w:tc>
        <w:tc>
          <w:tcPr>
            <w:tcW w:w="3685" w:type="dxa"/>
            <w:tcMar>
              <w:top w:w="0" w:type="dxa"/>
              <w:left w:w="108" w:type="dxa"/>
              <w:bottom w:w="0" w:type="dxa"/>
              <w:right w:w="108" w:type="dxa"/>
            </w:tcMar>
          </w:tcPr>
          <w:p w14:paraId="5BCD78AF" w14:textId="64C82D62" w:rsidR="00474B6B" w:rsidRPr="00AC31CF" w:rsidRDefault="00474B6B" w:rsidP="00C9687E">
            <w:pPr>
              <w:spacing w:line="240" w:lineRule="auto"/>
              <w:jc w:val="left"/>
              <w:rPr>
                <w:rFonts w:cs="Calibri Light"/>
                <w:sz w:val="16"/>
                <w:szCs w:val="16"/>
              </w:rPr>
            </w:pPr>
          </w:p>
        </w:tc>
      </w:tr>
      <w:bookmarkEnd w:id="120"/>
    </w:tbl>
    <w:p w14:paraId="17E73C84" w14:textId="77777777" w:rsidR="00474B6B" w:rsidRPr="00960861" w:rsidRDefault="00474B6B" w:rsidP="006C5BF1">
      <w:pPr>
        <w:ind w:left="994" w:right="-1" w:hanging="994"/>
      </w:pPr>
    </w:p>
    <w:p w14:paraId="41F327A9" w14:textId="77777777" w:rsidR="00837D22" w:rsidRPr="00837D22" w:rsidRDefault="006C5BF1" w:rsidP="006C5BF1">
      <w:pPr>
        <w:jc w:val="center"/>
      </w:pPr>
      <w:r>
        <w:t>End of document</w:t>
      </w:r>
    </w:p>
    <w:sectPr w:rsidR="00837D22" w:rsidRPr="00837D22" w:rsidSect="00CB4B80">
      <w:headerReference w:type="default" r:id="rId21"/>
      <w:footerReference w:type="default" r:id="rId22"/>
      <w:pgSz w:w="11906" w:h="16838" w:code="9"/>
      <w:pgMar w:top="1276" w:right="1134" w:bottom="993" w:left="1134" w:header="709" w:footer="56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571232A" w14:textId="77777777" w:rsidR="000D4725" w:rsidRDefault="000D4725" w:rsidP="000C56A7">
      <w:pPr>
        <w:spacing w:after="0" w:line="240" w:lineRule="auto"/>
      </w:pPr>
      <w:r>
        <w:separator/>
      </w:r>
    </w:p>
  </w:endnote>
  <w:endnote w:type="continuationSeparator" w:id="0">
    <w:p w14:paraId="4E2C4AEC" w14:textId="77777777" w:rsidR="000D4725" w:rsidRDefault="000D4725" w:rsidP="000C56A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rial Unicode MS">
    <w:altName w:val="Yu Gothic"/>
    <w:panose1 w:val="020B0604020202020204"/>
    <w:charset w:val="80"/>
    <w:family w:val="swiss"/>
    <w:pitch w:val="variable"/>
    <w:sig w:usb0="F7FFAFFF" w:usb1="E9DFFFFF" w:usb2="0000003F" w:usb3="00000000" w:csb0="003F01FF" w:csb1="00000000"/>
  </w:font>
  <w:font w:name="Times Roman">
    <w:altName w:val="Times New Roman"/>
    <w:panose1 w:val="00000000000000000000"/>
    <w:charset w:val="00"/>
    <w:family w:val="roman"/>
    <w:notTrueType/>
    <w:pitch w:val="variable"/>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 w:name="ZapfCalligr BT">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Garamond">
    <w:panose1 w:val="02020404030301010803"/>
    <w:charset w:val="00"/>
    <w:family w:val="roman"/>
    <w:pitch w:val="variable"/>
    <w:sig w:usb0="00000287" w:usb1="00000000" w:usb2="00000000" w:usb3="00000000" w:csb0="0000009F" w:csb1="00000000"/>
  </w:font>
  <w:font w:name="CG Times">
    <w:altName w:val="Times New Roman"/>
    <w:panose1 w:val="00000000000000000000"/>
    <w:charset w:val="00"/>
    <w:family w:val="roman"/>
    <w:notTrueType/>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915B1C" w14:textId="77777777" w:rsidR="00912911" w:rsidRDefault="00912911" w:rsidP="00F41519">
    <w:pPr>
      <w:pStyle w:val="Footer"/>
      <w:jc w:val="center"/>
    </w:pPr>
    <w:r w:rsidRPr="00F41519">
      <w:rPr>
        <w:sz w:val="16"/>
        <w:szCs w:val="16"/>
      </w:rPr>
      <w:t>eOSCM-00102 v2</w:t>
    </w:r>
    <w:r>
      <w:rPr>
        <w:sz w:val="16"/>
        <w:szCs w:val="16"/>
      </w:rPr>
      <w:t>.3</w:t>
    </w:r>
    <w:r w:rsidRPr="00F41519">
      <w:rPr>
        <w:sz w:val="16"/>
        <w:szCs w:val="16"/>
      </w:rPr>
      <w:ptab w:relativeTo="margin" w:alignment="center" w:leader="none"/>
    </w:r>
    <w:r>
      <w:ptab w:relativeTo="margin" w:alignment="right" w:leader="none"/>
    </w:r>
    <w:sdt>
      <w:sdtPr>
        <w:id w:val="-1972275484"/>
        <w:docPartObj>
          <w:docPartGallery w:val="Page Numbers (Bottom of Page)"/>
          <w:docPartUnique/>
        </w:docPartObj>
      </w:sdtPr>
      <w:sdtContent>
        <w:sdt>
          <w:sdtPr>
            <w:id w:val="1728636285"/>
            <w:docPartObj>
              <w:docPartGallery w:val="Page Numbers (Top of Page)"/>
              <w:docPartUnique/>
            </w:docPartObj>
          </w:sdtPr>
          <w:sdtContent>
            <w:r w:rsidRPr="00F41519">
              <w:rPr>
                <w:sz w:val="16"/>
                <w:szCs w:val="16"/>
              </w:rPr>
              <w:t xml:space="preserve">Page </w:t>
            </w:r>
            <w:r w:rsidRPr="00F41519">
              <w:rPr>
                <w:b/>
                <w:bCs/>
                <w:sz w:val="16"/>
                <w:szCs w:val="16"/>
              </w:rPr>
              <w:fldChar w:fldCharType="begin"/>
            </w:r>
            <w:r w:rsidRPr="00F41519">
              <w:rPr>
                <w:b/>
                <w:bCs/>
                <w:sz w:val="16"/>
                <w:szCs w:val="16"/>
              </w:rPr>
              <w:instrText xml:space="preserve"> PAGE </w:instrText>
            </w:r>
            <w:r w:rsidRPr="00F41519">
              <w:rPr>
                <w:b/>
                <w:bCs/>
                <w:sz w:val="16"/>
                <w:szCs w:val="16"/>
              </w:rPr>
              <w:fldChar w:fldCharType="separate"/>
            </w:r>
            <w:r>
              <w:rPr>
                <w:b/>
                <w:bCs/>
                <w:sz w:val="16"/>
                <w:szCs w:val="16"/>
              </w:rPr>
              <w:t>5</w:t>
            </w:r>
            <w:r w:rsidRPr="00F41519">
              <w:rPr>
                <w:b/>
                <w:bCs/>
                <w:sz w:val="16"/>
                <w:szCs w:val="16"/>
              </w:rPr>
              <w:fldChar w:fldCharType="end"/>
            </w:r>
            <w:r w:rsidRPr="00F41519">
              <w:rPr>
                <w:sz w:val="16"/>
                <w:szCs w:val="16"/>
              </w:rPr>
              <w:t xml:space="preserve"> of </w:t>
            </w:r>
            <w:r w:rsidRPr="00F41519">
              <w:rPr>
                <w:b/>
                <w:bCs/>
                <w:sz w:val="16"/>
                <w:szCs w:val="16"/>
              </w:rPr>
              <w:fldChar w:fldCharType="begin"/>
            </w:r>
            <w:r w:rsidRPr="00F41519">
              <w:rPr>
                <w:b/>
                <w:bCs/>
                <w:sz w:val="16"/>
                <w:szCs w:val="16"/>
              </w:rPr>
              <w:instrText xml:space="preserve"> NUMPAGES  </w:instrText>
            </w:r>
            <w:r w:rsidRPr="00F41519">
              <w:rPr>
                <w:b/>
                <w:bCs/>
                <w:sz w:val="16"/>
                <w:szCs w:val="16"/>
              </w:rPr>
              <w:fldChar w:fldCharType="separate"/>
            </w:r>
            <w:r>
              <w:rPr>
                <w:b/>
                <w:bCs/>
                <w:sz w:val="16"/>
                <w:szCs w:val="16"/>
              </w:rPr>
              <w:t>40</w:t>
            </w:r>
            <w:r w:rsidRPr="00F41519">
              <w:rPr>
                <w:b/>
                <w:bCs/>
                <w:sz w:val="16"/>
                <w:szCs w:val="16"/>
              </w:rPr>
              <w:fldChar w:fldCharType="end"/>
            </w:r>
          </w:sdtContent>
        </w:sdt>
      </w:sdtContent>
    </w:sdt>
  </w:p>
  <w:p w14:paraId="4E613BE7" w14:textId="77777777" w:rsidR="00912911" w:rsidRPr="00CB4B80" w:rsidRDefault="00912911">
    <w:pPr>
      <w:pStyle w:val="Footer"/>
      <w:rPr>
        <w:rFonts w:asciiTheme="minorHAnsi" w:hAnsiTheme="minorHAnsi" w:cstheme="minorHAnsi"/>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7CC3481" w14:textId="77777777" w:rsidR="000D4725" w:rsidRDefault="000D4725" w:rsidP="000C56A7">
      <w:pPr>
        <w:spacing w:after="0" w:line="240" w:lineRule="auto"/>
      </w:pPr>
      <w:r>
        <w:separator/>
      </w:r>
    </w:p>
  </w:footnote>
  <w:footnote w:type="continuationSeparator" w:id="0">
    <w:p w14:paraId="0685A1AF" w14:textId="77777777" w:rsidR="000D4725" w:rsidRDefault="000D4725" w:rsidP="000C56A7">
      <w:pPr>
        <w:spacing w:after="0" w:line="240" w:lineRule="auto"/>
      </w:pPr>
      <w:r>
        <w:continuationSeparator/>
      </w:r>
    </w:p>
  </w:footnote>
  <w:footnote w:id="1">
    <w:p w14:paraId="4A83A3AD" w14:textId="77777777" w:rsidR="00912911" w:rsidRPr="00A21FCD" w:rsidRDefault="00912911" w:rsidP="009F515B">
      <w:pPr>
        <w:pStyle w:val="FootnoteText"/>
        <w:rPr>
          <w:sz w:val="16"/>
          <w:szCs w:val="16"/>
        </w:rPr>
      </w:pPr>
      <w:r w:rsidRPr="00A21FCD">
        <w:rPr>
          <w:rStyle w:val="FootnoteReference"/>
          <w:sz w:val="16"/>
          <w:szCs w:val="16"/>
        </w:rPr>
        <w:footnoteRef/>
      </w:r>
      <w:r w:rsidRPr="00A21FCD">
        <w:rPr>
          <w:sz w:val="16"/>
          <w:szCs w:val="16"/>
        </w:rPr>
        <w:t xml:space="preserve"> the power, by one person or a group of persons holding the majority of the equity of an enterprise, alternatively, the person/s having the deciding vote or power to influence or to direct the course and decisions of the enterprise.</w:t>
      </w:r>
    </w:p>
    <w:p w14:paraId="372AFB24" w14:textId="77777777" w:rsidR="00912911" w:rsidRDefault="00912911" w:rsidP="009F515B">
      <w:pPr>
        <w:pStyle w:val="FootnoteText"/>
      </w:pPr>
    </w:p>
    <w:p w14:paraId="06F15F03" w14:textId="77777777" w:rsidR="00912911" w:rsidRDefault="00912911" w:rsidP="009F515B">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915C4" w14:textId="77777777" w:rsidR="00912911" w:rsidRPr="00F37BD6" w:rsidRDefault="00912911">
    <w:pPr>
      <w:pStyle w:val="Header"/>
      <w:rPr>
        <w:sz w:val="20"/>
      </w:rPr>
    </w:pPr>
    <w:r w:rsidRPr="00F37BD6">
      <w:rPr>
        <w:sz w:val="20"/>
      </w:rPr>
      <w:t>RESTRICTED</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E60A8C78"/>
    <w:lvl w:ilvl="0">
      <w:start w:val="1"/>
      <w:numFmt w:val="bullet"/>
      <w:pStyle w:val="ListBullet"/>
      <w:lvlText w:val=""/>
      <w:lvlJc w:val="left"/>
      <w:pPr>
        <w:tabs>
          <w:tab w:val="num" w:pos="1080"/>
        </w:tabs>
        <w:ind w:left="1080" w:hanging="360"/>
      </w:pPr>
      <w:rPr>
        <w:rFonts w:ascii="Symbol" w:hAnsi="Symbol" w:hint="default"/>
      </w:rPr>
    </w:lvl>
  </w:abstractNum>
  <w:abstractNum w:abstractNumId="1" w15:restartNumberingAfterBreak="0">
    <w:nsid w:val="003A5C6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 w15:restartNumberingAfterBreak="0">
    <w:nsid w:val="00F73C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 w15:restartNumberingAfterBreak="0">
    <w:nsid w:val="0126481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 w15:restartNumberingAfterBreak="0">
    <w:nsid w:val="024F4BE2"/>
    <w:multiLevelType w:val="multilevel"/>
    <w:tmpl w:val="106A1F2A"/>
    <w:lvl w:ilvl="0">
      <w:start w:val="1"/>
      <w:numFmt w:val="lowerLetter"/>
      <w:lvlText w:val="(%1)"/>
      <w:lvlJc w:val="left"/>
      <w:pPr>
        <w:ind w:left="1134" w:hanging="567"/>
      </w:pPr>
      <w:rPr>
        <w:rFonts w:asciiTheme="minorHAnsi" w:hAnsiTheme="minorHAnsi" w:cstheme="minorHAnsi" w:hint="default"/>
        <w:sz w:val="22"/>
        <w:szCs w:val="22"/>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 w15:restartNumberingAfterBreak="0">
    <w:nsid w:val="037B330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 w15:restartNumberingAfterBreak="0">
    <w:nsid w:val="04ED1CB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 w15:restartNumberingAfterBreak="0">
    <w:nsid w:val="053616F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 w15:restartNumberingAfterBreak="0">
    <w:nsid w:val="054D0422"/>
    <w:multiLevelType w:val="hybridMultilevel"/>
    <w:tmpl w:val="236C4EA2"/>
    <w:lvl w:ilvl="0" w:tplc="F1B0A968">
      <w:start w:val="1"/>
      <w:numFmt w:val="lowerLetter"/>
      <w:pStyle w:val="Subpointsa"/>
      <w:lvlText w:val="%1)"/>
      <w:lvlJc w:val="left"/>
      <w:pPr>
        <w:tabs>
          <w:tab w:val="num" w:pos="1571"/>
        </w:tabs>
        <w:ind w:left="1571" w:hanging="851"/>
      </w:pPr>
      <w:rPr>
        <w:rFonts w:ascii="Verdana" w:hAnsi="Verdana" w:hint="default"/>
        <w:b w:val="0"/>
        <w:i w:val="0"/>
        <w:sz w:val="20"/>
      </w:rPr>
    </w:lvl>
    <w:lvl w:ilvl="1" w:tplc="04090019">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9" w15:restartNumberingAfterBreak="0">
    <w:nsid w:val="05C7609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0" w15:restartNumberingAfterBreak="0">
    <w:nsid w:val="05D2765F"/>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1" w15:restartNumberingAfterBreak="0">
    <w:nsid w:val="062315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2" w15:restartNumberingAfterBreak="0">
    <w:nsid w:val="06F04486"/>
    <w:multiLevelType w:val="multilevel"/>
    <w:tmpl w:val="5C78C076"/>
    <w:lvl w:ilvl="0">
      <w:start w:val="1"/>
      <w:numFmt w:val="decimal"/>
      <w:pStyle w:val="Heading1"/>
      <w:lvlText w:val="%1."/>
      <w:lvlJc w:val="left"/>
      <w:pPr>
        <w:ind w:left="5387" w:hanging="567"/>
      </w:pPr>
      <w:rPr>
        <w:rFonts w:hint="default"/>
        <w:b/>
      </w:rPr>
    </w:lvl>
    <w:lvl w:ilvl="1">
      <w:start w:val="1"/>
      <w:numFmt w:val="decimal"/>
      <w:pStyle w:val="Heading2"/>
      <w:lvlText w:val="%1.%2"/>
      <w:lvlJc w:val="left"/>
      <w:pPr>
        <w:ind w:left="567" w:hanging="567"/>
      </w:pPr>
      <w:rPr>
        <w:rFonts w:hint="default"/>
      </w:rPr>
    </w:lvl>
    <w:lvl w:ilvl="2">
      <w:start w:val="1"/>
      <w:numFmt w:val="decimal"/>
      <w:pStyle w:val="Heading3"/>
      <w:lvlText w:val="%1.%2.%3"/>
      <w:lvlJc w:val="left"/>
      <w:pPr>
        <w:ind w:left="567" w:hanging="567"/>
      </w:pPr>
      <w:rPr>
        <w:rFonts w:hint="default"/>
      </w:rPr>
    </w:lvl>
    <w:lvl w:ilvl="3">
      <w:start w:val="1"/>
      <w:numFmt w:val="decimal"/>
      <w:pStyle w:val="Heading4"/>
      <w:suff w:val="space"/>
      <w:lvlText w:val="%1.%2.%3.%4"/>
      <w:lvlJc w:val="left"/>
      <w:pPr>
        <w:ind w:left="567" w:hanging="567"/>
      </w:pPr>
      <w:rPr>
        <w:rFonts w:hint="default"/>
      </w:rPr>
    </w:lvl>
    <w:lvl w:ilvl="4">
      <w:start w:val="1"/>
      <w:numFmt w:val="decimal"/>
      <w:pStyle w:val="Heading5"/>
      <w:suff w:val="space"/>
      <w:lvlText w:val="%1.%2.%3.%4.%5"/>
      <w:lvlJc w:val="left"/>
      <w:pPr>
        <w:ind w:left="567" w:hanging="567"/>
      </w:pPr>
      <w:rPr>
        <w:rFonts w:hint="default"/>
        <w:color w:val="0E1B8D"/>
      </w:rPr>
    </w:lvl>
    <w:lvl w:ilvl="5">
      <w:start w:val="1"/>
      <w:numFmt w:val="decimal"/>
      <w:pStyle w:val="Heading6"/>
      <w:suff w:val="space"/>
      <w:lvlText w:val="%1.%2.%3.%4.%5.%6"/>
      <w:lvlJc w:val="left"/>
      <w:pPr>
        <w:ind w:left="567" w:hanging="567"/>
      </w:pPr>
      <w:rPr>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pStyle w:val="Heading7"/>
      <w:suff w:val="space"/>
      <w:lvlText w:val="%1.%2.%3.%4.%5.%6.%7"/>
      <w:lvlJc w:val="left"/>
      <w:pPr>
        <w:ind w:left="567" w:hanging="567"/>
      </w:pPr>
      <w:rPr>
        <w:rFonts w:hint="default"/>
      </w:rPr>
    </w:lvl>
    <w:lvl w:ilvl="7">
      <w:start w:val="1"/>
      <w:numFmt w:val="decimal"/>
      <w:pStyle w:val="Heading8"/>
      <w:suff w:val="space"/>
      <w:lvlText w:val="%1.%2.%3.%4.%5.%6.%7.%8"/>
      <w:lvlJc w:val="left"/>
      <w:pPr>
        <w:ind w:left="567" w:hanging="567"/>
      </w:pPr>
      <w:rPr>
        <w:rFonts w:hint="default"/>
        <w:color w:val="0E1B8D"/>
      </w:rPr>
    </w:lvl>
    <w:lvl w:ilvl="8">
      <w:start w:val="1"/>
      <w:numFmt w:val="decimal"/>
      <w:pStyle w:val="Heading9"/>
      <w:suff w:val="space"/>
      <w:lvlText w:val="%1.%2.%3.%4.%5.%6.%7.%8.%9"/>
      <w:lvlJc w:val="left"/>
      <w:pPr>
        <w:ind w:left="567" w:hanging="567"/>
      </w:pPr>
      <w:rPr>
        <w:rFonts w:hint="default"/>
      </w:rPr>
    </w:lvl>
  </w:abstractNum>
  <w:abstractNum w:abstractNumId="13" w15:restartNumberingAfterBreak="0">
    <w:nsid w:val="07AE5DA5"/>
    <w:multiLevelType w:val="multilevel"/>
    <w:tmpl w:val="03A04C64"/>
    <w:lvl w:ilvl="0">
      <w:start w:val="1"/>
      <w:numFmt w:val="decimal"/>
      <w:pStyle w:val="Style1"/>
      <w:lvlText w:val="%1"/>
      <w:lvlJc w:val="left"/>
      <w:pPr>
        <w:tabs>
          <w:tab w:val="num" w:pos="432"/>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14" w15:restartNumberingAfterBreak="0">
    <w:nsid w:val="0A6C0AB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5" w15:restartNumberingAfterBreak="0">
    <w:nsid w:val="0AEA6570"/>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6" w15:restartNumberingAfterBreak="0">
    <w:nsid w:val="0B921DF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7" w15:restartNumberingAfterBreak="0">
    <w:nsid w:val="0DC8624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8" w15:restartNumberingAfterBreak="0">
    <w:nsid w:val="0E2C55EB"/>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9" w15:restartNumberingAfterBreak="0">
    <w:nsid w:val="110C2C13"/>
    <w:multiLevelType w:val="hybridMultilevel"/>
    <w:tmpl w:val="30B8663A"/>
    <w:lvl w:ilvl="0" w:tplc="04090017">
      <w:start w:val="1"/>
      <w:numFmt w:val="lowerLetter"/>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20" w15:restartNumberingAfterBreak="0">
    <w:nsid w:val="12447A9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1" w15:restartNumberingAfterBreak="0">
    <w:nsid w:val="150502B8"/>
    <w:multiLevelType w:val="multilevel"/>
    <w:tmpl w:val="85580D72"/>
    <w:lvl w:ilvl="0">
      <w:start w:val="1"/>
      <w:numFmt w:val="decimal"/>
      <w:pStyle w:val="StyleHeading1hd1HeadIPOPSIParagraphsPOPSIHeading1POPSIH"/>
      <w:lvlText w:val="%1."/>
      <w:lvlJc w:val="left"/>
      <w:pPr>
        <w:tabs>
          <w:tab w:val="num" w:pos="851"/>
        </w:tabs>
        <w:ind w:left="851" w:hanging="851"/>
      </w:pPr>
      <w:rPr>
        <w:rFonts w:ascii="Arial" w:hAnsi="Arial" w:hint="default"/>
        <w:b/>
        <w:i w:val="0"/>
        <w:color w:val="000080"/>
        <w:sz w:val="28"/>
      </w:rPr>
    </w:lvl>
    <w:lvl w:ilvl="1">
      <w:start w:val="1"/>
      <w:numFmt w:val="decimal"/>
      <w:lvlText w:val="%1.%2"/>
      <w:lvlJc w:val="left"/>
      <w:pPr>
        <w:tabs>
          <w:tab w:val="num" w:pos="851"/>
        </w:tabs>
        <w:ind w:left="851" w:hanging="851"/>
      </w:pPr>
      <w:rPr>
        <w:rFonts w:ascii="Arial" w:hAnsi="Arial" w:hint="default"/>
        <w:b/>
        <w:i w:val="0"/>
        <w:color w:val="000080"/>
        <w:sz w:val="24"/>
      </w:rPr>
    </w:lvl>
    <w:lvl w:ilvl="2">
      <w:start w:val="1"/>
      <w:numFmt w:val="decimal"/>
      <w:lvlText w:val="%1.%2.%3"/>
      <w:lvlJc w:val="left"/>
      <w:pPr>
        <w:tabs>
          <w:tab w:val="num" w:pos="851"/>
        </w:tabs>
        <w:ind w:left="851" w:hanging="851"/>
      </w:pPr>
      <w:rPr>
        <w:rFonts w:hint="default"/>
      </w:rPr>
    </w:lvl>
    <w:lvl w:ilvl="3">
      <w:start w:val="1"/>
      <w:numFmt w:val="decimal"/>
      <w:lvlText w:val="%1.%2.%3.%4"/>
      <w:lvlJc w:val="left"/>
      <w:pPr>
        <w:tabs>
          <w:tab w:val="num" w:pos="1080"/>
        </w:tabs>
        <w:ind w:left="851" w:hanging="851"/>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2" w15:restartNumberingAfterBreak="0">
    <w:nsid w:val="1526046B"/>
    <w:multiLevelType w:val="multilevel"/>
    <w:tmpl w:val="033C512E"/>
    <w:lvl w:ilvl="0">
      <w:start w:val="1"/>
      <w:numFmt w:val="lowerLetter"/>
      <w:lvlText w:val="(%1)"/>
      <w:lvlJc w:val="left"/>
      <w:pPr>
        <w:ind w:left="1134" w:hanging="567"/>
      </w:pPr>
      <w:rPr>
        <w:rFonts w:hint="default"/>
        <w:b w:val="0"/>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3" w15:restartNumberingAfterBreak="0">
    <w:nsid w:val="15614D5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4" w15:restartNumberingAfterBreak="0">
    <w:nsid w:val="17293A67"/>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5" w15:restartNumberingAfterBreak="0">
    <w:nsid w:val="1A310AF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6" w15:restartNumberingAfterBreak="0">
    <w:nsid w:val="1A974440"/>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7" w15:restartNumberingAfterBreak="0">
    <w:nsid w:val="1AC0683E"/>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8" w15:restartNumberingAfterBreak="0">
    <w:nsid w:val="1FAD791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9" w15:restartNumberingAfterBreak="0">
    <w:nsid w:val="1FF53F6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0" w15:restartNumberingAfterBreak="0">
    <w:nsid w:val="20977EF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1" w15:restartNumberingAfterBreak="0">
    <w:nsid w:val="21637950"/>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2" w15:restartNumberingAfterBreak="0">
    <w:nsid w:val="2421365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3" w15:restartNumberingAfterBreak="0">
    <w:nsid w:val="24BF6900"/>
    <w:multiLevelType w:val="hybridMultilevel"/>
    <w:tmpl w:val="FE269816"/>
    <w:lvl w:ilvl="0" w:tplc="04090017">
      <w:start w:val="1"/>
      <w:numFmt w:val="lowerLetter"/>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34" w15:restartNumberingAfterBreak="0">
    <w:nsid w:val="25D0650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5" w15:restartNumberingAfterBreak="0">
    <w:nsid w:val="2668191C"/>
    <w:multiLevelType w:val="multilevel"/>
    <w:tmpl w:val="736A37EE"/>
    <w:lvl w:ilvl="0">
      <w:start w:val="1"/>
      <w:numFmt w:val="upperRoman"/>
      <w:lvlText w:val="%1."/>
      <w:lvlJc w:val="left"/>
      <w:pPr>
        <w:tabs>
          <w:tab w:val="num" w:pos="2421"/>
        </w:tabs>
        <w:ind w:left="2268" w:hanging="567"/>
      </w:pPr>
      <w:rPr>
        <w:rFonts w:ascii="Verdana" w:hAnsi="Verdana" w:hint="default"/>
        <w:b w:val="0"/>
        <w:i w:val="0"/>
        <w:sz w:val="20"/>
      </w:rPr>
    </w:lvl>
    <w:lvl w:ilvl="1">
      <w:start w:val="1"/>
      <w:numFmt w:val="decimal"/>
      <w:lvlText w:val="%1.%2"/>
      <w:lvlJc w:val="left"/>
      <w:pPr>
        <w:tabs>
          <w:tab w:val="num" w:pos="576"/>
        </w:tabs>
        <w:ind w:left="576" w:hanging="576"/>
      </w:pPr>
      <w:rPr>
        <w:rFonts w:hint="default"/>
      </w:rPr>
    </w:lvl>
    <w:lvl w:ilvl="2">
      <w:start w:val="1"/>
      <w:numFmt w:val="decimal"/>
      <w:pStyle w:val="SubpointsI"/>
      <w:lvlText w:val="%1.%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36" w15:restartNumberingAfterBreak="0">
    <w:nsid w:val="26EF5C7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7" w15:restartNumberingAfterBreak="0">
    <w:nsid w:val="26F961EF"/>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8" w15:restartNumberingAfterBreak="0">
    <w:nsid w:val="27D4217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9" w15:restartNumberingAfterBreak="0">
    <w:nsid w:val="2AAE123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0" w15:restartNumberingAfterBreak="0">
    <w:nsid w:val="2C35375E"/>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1" w15:restartNumberingAfterBreak="0">
    <w:nsid w:val="2C794C4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2" w15:restartNumberingAfterBreak="0">
    <w:nsid w:val="2EF930D5"/>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3" w15:restartNumberingAfterBreak="0">
    <w:nsid w:val="2F0F0D4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4" w15:restartNumberingAfterBreak="0">
    <w:nsid w:val="309B6B1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5" w15:restartNumberingAfterBreak="0">
    <w:nsid w:val="32715B0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6" w15:restartNumberingAfterBreak="0">
    <w:nsid w:val="32A947A2"/>
    <w:multiLevelType w:val="multilevel"/>
    <w:tmpl w:val="88721E14"/>
    <w:name w:val="Numbered List"/>
    <w:lvl w:ilvl="0">
      <w:start w:val="1"/>
      <w:numFmt w:val="lowerLetter"/>
      <w:lvlText w:val="%1)"/>
      <w:lvlJc w:val="left"/>
      <w:pPr>
        <w:ind w:left="567" w:hanging="567"/>
      </w:pPr>
      <w:rPr>
        <w:rFonts w:hint="default"/>
      </w:rPr>
    </w:lvl>
    <w:lvl w:ilvl="1">
      <w:start w:val="1"/>
      <w:numFmt w:val="lowerRoman"/>
      <w:lvlText w:val="%2)"/>
      <w:lvlJc w:val="left"/>
      <w:pPr>
        <w:ind w:left="1134" w:hanging="567"/>
      </w:pPr>
      <w:rPr>
        <w:rFonts w:hint="default"/>
      </w:rPr>
    </w:lvl>
    <w:lvl w:ilvl="2">
      <w:start w:val="1"/>
      <w:numFmt w:val="decimal"/>
      <w:lvlText w:val="(%3)"/>
      <w:lvlJc w:val="left"/>
      <w:pPr>
        <w:ind w:left="1701" w:hanging="567"/>
      </w:pPr>
      <w:rPr>
        <w:rFonts w:hint="default"/>
      </w:rPr>
    </w:lvl>
    <w:lvl w:ilvl="3">
      <w:start w:val="1"/>
      <w:numFmt w:val="lowerLetter"/>
      <w:lvlText w:val="(%4)"/>
      <w:lvlJc w:val="left"/>
      <w:pPr>
        <w:ind w:left="2268" w:hanging="567"/>
      </w:pPr>
      <w:rPr>
        <w:rFonts w:hint="default"/>
      </w:rPr>
    </w:lvl>
    <w:lvl w:ilvl="4">
      <w:start w:val="1"/>
      <w:numFmt w:val="lowerRoman"/>
      <w:lvlText w:val="(%5)"/>
      <w:lvlJc w:val="left"/>
      <w:pPr>
        <w:ind w:left="2835" w:hanging="567"/>
      </w:pPr>
      <w:rPr>
        <w:rFonts w:hint="default"/>
      </w:rPr>
    </w:lvl>
    <w:lvl w:ilvl="5">
      <w:start w:val="1"/>
      <w:numFmt w:val="lowerRoman"/>
      <w:lvlText w:val="(%6)"/>
      <w:lvlJc w:val="left"/>
      <w:pPr>
        <w:ind w:left="3402" w:hanging="567"/>
      </w:pPr>
      <w:rPr>
        <w:rFonts w:hint="default"/>
      </w:rPr>
    </w:lvl>
    <w:lvl w:ilvl="6">
      <w:start w:val="1"/>
      <w:numFmt w:val="decimal"/>
      <w:lvlText w:val="%7."/>
      <w:lvlJc w:val="left"/>
      <w:pPr>
        <w:ind w:left="3969" w:hanging="567"/>
      </w:pPr>
      <w:rPr>
        <w:rFonts w:hint="default"/>
      </w:rPr>
    </w:lvl>
    <w:lvl w:ilvl="7">
      <w:start w:val="1"/>
      <w:numFmt w:val="lowerLetter"/>
      <w:lvlText w:val="%8."/>
      <w:lvlJc w:val="left"/>
      <w:pPr>
        <w:ind w:left="4536" w:hanging="567"/>
      </w:pPr>
      <w:rPr>
        <w:rFonts w:hint="default"/>
      </w:rPr>
    </w:lvl>
    <w:lvl w:ilvl="8">
      <w:start w:val="1"/>
      <w:numFmt w:val="lowerRoman"/>
      <w:lvlText w:val="%9."/>
      <w:lvlJc w:val="left"/>
      <w:pPr>
        <w:ind w:left="5103" w:hanging="567"/>
      </w:pPr>
      <w:rPr>
        <w:rFonts w:hint="default"/>
      </w:rPr>
    </w:lvl>
  </w:abstractNum>
  <w:abstractNum w:abstractNumId="47" w15:restartNumberingAfterBreak="0">
    <w:nsid w:val="32F34690"/>
    <w:multiLevelType w:val="hybridMultilevel"/>
    <w:tmpl w:val="00000000"/>
    <w:lvl w:ilvl="0" w:tplc="9A0C5534">
      <w:start w:val="1"/>
      <w:numFmt w:val="bullet"/>
      <w:pStyle w:val="Heading30"/>
      <w:lvlText w:val=""/>
      <w:lvlJc w:val="left"/>
      <w:pPr>
        <w:tabs>
          <w:tab w:val="num" w:pos="720"/>
        </w:tabs>
        <w:ind w:left="720" w:hanging="360"/>
      </w:pPr>
      <w:rPr>
        <w:rFonts w:ascii="Symbol" w:hAnsi="Symbol" w:hint="default"/>
      </w:rPr>
    </w:lvl>
    <w:lvl w:ilvl="1" w:tplc="04090019">
      <w:start w:val="1"/>
      <w:numFmt w:val="bullet"/>
      <w:pStyle w:val="L2Bullet"/>
      <w:lvlText w:val="o"/>
      <w:lvlJc w:val="left"/>
      <w:pPr>
        <w:tabs>
          <w:tab w:val="num" w:pos="1440"/>
        </w:tabs>
        <w:ind w:left="1440" w:hanging="360"/>
      </w:pPr>
      <w:rPr>
        <w:rFonts w:ascii="Courier New" w:hAnsi="Courier New" w:cs="Book Antiqua" w:hint="default"/>
      </w:rPr>
    </w:lvl>
    <w:lvl w:ilvl="2" w:tplc="0409001B"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Book Antiqua"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Book Antiqua"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33FD21CE"/>
    <w:multiLevelType w:val="hybridMultilevel"/>
    <w:tmpl w:val="8DA2E3CE"/>
    <w:lvl w:ilvl="0" w:tplc="FFFFFFFF">
      <w:start w:val="1"/>
      <w:numFmt w:val="bullet"/>
      <w:pStyle w:val="dkbullet3"/>
      <w:lvlText w:val=""/>
      <w:lvlJc w:val="left"/>
      <w:pPr>
        <w:tabs>
          <w:tab w:val="num" w:pos="829"/>
        </w:tabs>
        <w:ind w:left="829" w:hanging="397"/>
      </w:pPr>
      <w:rPr>
        <w:rFonts w:ascii="Symbol" w:hAnsi="Symbol" w:hint="default"/>
      </w:rPr>
    </w:lvl>
    <w:lvl w:ilvl="1" w:tplc="FFFFFFFF">
      <w:start w:val="1"/>
      <w:numFmt w:val="bullet"/>
      <w:lvlText w:val="o"/>
      <w:lvlJc w:val="left"/>
      <w:pPr>
        <w:tabs>
          <w:tab w:val="num" w:pos="738"/>
        </w:tabs>
        <w:ind w:left="738" w:hanging="360"/>
      </w:pPr>
      <w:rPr>
        <w:rFonts w:ascii="Courier New" w:hAnsi="Courier New" w:hint="default"/>
      </w:rPr>
    </w:lvl>
    <w:lvl w:ilvl="2" w:tplc="FFFFFFFF">
      <w:start w:val="1"/>
      <w:numFmt w:val="bullet"/>
      <w:lvlText w:val=""/>
      <w:lvlJc w:val="left"/>
      <w:pPr>
        <w:tabs>
          <w:tab w:val="num" w:pos="1458"/>
        </w:tabs>
        <w:ind w:left="1458" w:hanging="360"/>
      </w:pPr>
      <w:rPr>
        <w:rFonts w:ascii="Wingdings" w:hAnsi="Wingdings" w:hint="default"/>
      </w:rPr>
    </w:lvl>
    <w:lvl w:ilvl="3" w:tplc="FFFFFFFF" w:tentative="1">
      <w:start w:val="1"/>
      <w:numFmt w:val="bullet"/>
      <w:lvlText w:val=""/>
      <w:lvlJc w:val="left"/>
      <w:pPr>
        <w:tabs>
          <w:tab w:val="num" w:pos="2178"/>
        </w:tabs>
        <w:ind w:left="2178" w:hanging="360"/>
      </w:pPr>
      <w:rPr>
        <w:rFonts w:ascii="Symbol" w:hAnsi="Symbol" w:hint="default"/>
      </w:rPr>
    </w:lvl>
    <w:lvl w:ilvl="4" w:tplc="FFFFFFFF" w:tentative="1">
      <w:start w:val="1"/>
      <w:numFmt w:val="bullet"/>
      <w:lvlText w:val="o"/>
      <w:lvlJc w:val="left"/>
      <w:pPr>
        <w:tabs>
          <w:tab w:val="num" w:pos="2898"/>
        </w:tabs>
        <w:ind w:left="2898" w:hanging="360"/>
      </w:pPr>
      <w:rPr>
        <w:rFonts w:ascii="Courier New" w:hAnsi="Courier New" w:hint="default"/>
      </w:rPr>
    </w:lvl>
    <w:lvl w:ilvl="5" w:tplc="FFFFFFFF" w:tentative="1">
      <w:start w:val="1"/>
      <w:numFmt w:val="bullet"/>
      <w:lvlText w:val=""/>
      <w:lvlJc w:val="left"/>
      <w:pPr>
        <w:tabs>
          <w:tab w:val="num" w:pos="3618"/>
        </w:tabs>
        <w:ind w:left="3618" w:hanging="360"/>
      </w:pPr>
      <w:rPr>
        <w:rFonts w:ascii="Wingdings" w:hAnsi="Wingdings" w:hint="default"/>
      </w:rPr>
    </w:lvl>
    <w:lvl w:ilvl="6" w:tplc="FFFFFFFF" w:tentative="1">
      <w:start w:val="1"/>
      <w:numFmt w:val="bullet"/>
      <w:lvlText w:val=""/>
      <w:lvlJc w:val="left"/>
      <w:pPr>
        <w:tabs>
          <w:tab w:val="num" w:pos="4338"/>
        </w:tabs>
        <w:ind w:left="4338" w:hanging="360"/>
      </w:pPr>
      <w:rPr>
        <w:rFonts w:ascii="Symbol" w:hAnsi="Symbol" w:hint="default"/>
      </w:rPr>
    </w:lvl>
    <w:lvl w:ilvl="7" w:tplc="FFFFFFFF" w:tentative="1">
      <w:start w:val="1"/>
      <w:numFmt w:val="bullet"/>
      <w:lvlText w:val="o"/>
      <w:lvlJc w:val="left"/>
      <w:pPr>
        <w:tabs>
          <w:tab w:val="num" w:pos="5058"/>
        </w:tabs>
        <w:ind w:left="5058" w:hanging="360"/>
      </w:pPr>
      <w:rPr>
        <w:rFonts w:ascii="Courier New" w:hAnsi="Courier New" w:hint="default"/>
      </w:rPr>
    </w:lvl>
    <w:lvl w:ilvl="8" w:tplc="FFFFFFFF" w:tentative="1">
      <w:start w:val="1"/>
      <w:numFmt w:val="bullet"/>
      <w:lvlText w:val=""/>
      <w:lvlJc w:val="left"/>
      <w:pPr>
        <w:tabs>
          <w:tab w:val="num" w:pos="5778"/>
        </w:tabs>
        <w:ind w:left="5778" w:hanging="360"/>
      </w:pPr>
      <w:rPr>
        <w:rFonts w:ascii="Wingdings" w:hAnsi="Wingdings" w:hint="default"/>
      </w:rPr>
    </w:lvl>
  </w:abstractNum>
  <w:abstractNum w:abstractNumId="49" w15:restartNumberingAfterBreak="0">
    <w:nsid w:val="34862A27"/>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0" w15:restartNumberingAfterBreak="0">
    <w:nsid w:val="35C92185"/>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1" w15:restartNumberingAfterBreak="0">
    <w:nsid w:val="35D437F9"/>
    <w:multiLevelType w:val="hybridMultilevel"/>
    <w:tmpl w:val="1908BAB4"/>
    <w:lvl w:ilvl="0" w:tplc="E5407BB4">
      <w:start w:val="1"/>
      <w:numFmt w:val="lowerRoman"/>
      <w:pStyle w:val="Subpointsi0"/>
      <w:lvlText w:val="%1)"/>
      <w:lvlJc w:val="left"/>
      <w:pPr>
        <w:tabs>
          <w:tab w:val="num" w:pos="2290"/>
        </w:tabs>
        <w:ind w:left="2290" w:hanging="850"/>
      </w:pPr>
      <w:rPr>
        <w:rFonts w:ascii="Verdana" w:hAnsi="Verdana" w:hint="default"/>
        <w:b w:val="0"/>
        <w:i w:val="0"/>
        <w:sz w:val="20"/>
      </w:rPr>
    </w:lvl>
    <w:lvl w:ilvl="1" w:tplc="300EE070" w:tentative="1">
      <w:start w:val="1"/>
      <w:numFmt w:val="lowerLetter"/>
      <w:lvlText w:val="%2."/>
      <w:lvlJc w:val="left"/>
      <w:pPr>
        <w:tabs>
          <w:tab w:val="num" w:pos="2029"/>
        </w:tabs>
        <w:ind w:left="2029" w:hanging="360"/>
      </w:pPr>
    </w:lvl>
    <w:lvl w:ilvl="2" w:tplc="BCAA4BA4" w:tentative="1">
      <w:start w:val="1"/>
      <w:numFmt w:val="lowerRoman"/>
      <w:lvlText w:val="%3."/>
      <w:lvlJc w:val="right"/>
      <w:pPr>
        <w:tabs>
          <w:tab w:val="num" w:pos="2749"/>
        </w:tabs>
        <w:ind w:left="2749" w:hanging="180"/>
      </w:pPr>
    </w:lvl>
    <w:lvl w:ilvl="3" w:tplc="42E22FE8" w:tentative="1">
      <w:start w:val="1"/>
      <w:numFmt w:val="decimal"/>
      <w:lvlText w:val="%4."/>
      <w:lvlJc w:val="left"/>
      <w:pPr>
        <w:tabs>
          <w:tab w:val="num" w:pos="3469"/>
        </w:tabs>
        <w:ind w:left="3469" w:hanging="360"/>
      </w:pPr>
    </w:lvl>
    <w:lvl w:ilvl="4" w:tplc="4BDE077E" w:tentative="1">
      <w:start w:val="1"/>
      <w:numFmt w:val="lowerLetter"/>
      <w:lvlText w:val="%5."/>
      <w:lvlJc w:val="left"/>
      <w:pPr>
        <w:tabs>
          <w:tab w:val="num" w:pos="4189"/>
        </w:tabs>
        <w:ind w:left="4189" w:hanging="360"/>
      </w:pPr>
    </w:lvl>
    <w:lvl w:ilvl="5" w:tplc="DAC09F1E" w:tentative="1">
      <w:start w:val="1"/>
      <w:numFmt w:val="lowerRoman"/>
      <w:lvlText w:val="%6."/>
      <w:lvlJc w:val="right"/>
      <w:pPr>
        <w:tabs>
          <w:tab w:val="num" w:pos="4909"/>
        </w:tabs>
        <w:ind w:left="4909" w:hanging="180"/>
      </w:pPr>
    </w:lvl>
    <w:lvl w:ilvl="6" w:tplc="BAD86A06" w:tentative="1">
      <w:start w:val="1"/>
      <w:numFmt w:val="decimal"/>
      <w:lvlText w:val="%7."/>
      <w:lvlJc w:val="left"/>
      <w:pPr>
        <w:tabs>
          <w:tab w:val="num" w:pos="5629"/>
        </w:tabs>
        <w:ind w:left="5629" w:hanging="360"/>
      </w:pPr>
    </w:lvl>
    <w:lvl w:ilvl="7" w:tplc="FC9805CE" w:tentative="1">
      <w:start w:val="1"/>
      <w:numFmt w:val="lowerLetter"/>
      <w:lvlText w:val="%8."/>
      <w:lvlJc w:val="left"/>
      <w:pPr>
        <w:tabs>
          <w:tab w:val="num" w:pos="6349"/>
        </w:tabs>
        <w:ind w:left="6349" w:hanging="360"/>
      </w:pPr>
    </w:lvl>
    <w:lvl w:ilvl="8" w:tplc="ED6029C8" w:tentative="1">
      <w:start w:val="1"/>
      <w:numFmt w:val="lowerRoman"/>
      <w:lvlText w:val="%9."/>
      <w:lvlJc w:val="right"/>
      <w:pPr>
        <w:tabs>
          <w:tab w:val="num" w:pos="7069"/>
        </w:tabs>
        <w:ind w:left="7069" w:hanging="180"/>
      </w:pPr>
    </w:lvl>
  </w:abstractNum>
  <w:abstractNum w:abstractNumId="52" w15:restartNumberingAfterBreak="0">
    <w:nsid w:val="35EF60F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3" w15:restartNumberingAfterBreak="0">
    <w:nsid w:val="3672737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4" w15:restartNumberingAfterBreak="0">
    <w:nsid w:val="39570203"/>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5" w15:restartNumberingAfterBreak="0">
    <w:nsid w:val="3C60759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6" w15:restartNumberingAfterBreak="0">
    <w:nsid w:val="3CA84AE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7" w15:restartNumberingAfterBreak="0">
    <w:nsid w:val="3E69156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8" w15:restartNumberingAfterBreak="0">
    <w:nsid w:val="3F42782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9" w15:restartNumberingAfterBreak="0">
    <w:nsid w:val="3F4D34EF"/>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0" w15:restartNumberingAfterBreak="0">
    <w:nsid w:val="40C04BD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1" w15:restartNumberingAfterBreak="0">
    <w:nsid w:val="413376C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2" w15:restartNumberingAfterBreak="0">
    <w:nsid w:val="4204459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3" w15:restartNumberingAfterBreak="0">
    <w:nsid w:val="434B69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4" w15:restartNumberingAfterBreak="0">
    <w:nsid w:val="43C5245B"/>
    <w:multiLevelType w:val="hybridMultilevel"/>
    <w:tmpl w:val="9D0A236C"/>
    <w:lvl w:ilvl="0" w:tplc="04090001">
      <w:start w:val="1"/>
      <w:numFmt w:val="bullet"/>
      <w:pStyle w:val="PDDBodyText2"/>
      <w:lvlText w:val=""/>
      <w:lvlJc w:val="left"/>
      <w:pPr>
        <w:tabs>
          <w:tab w:val="num" w:pos="1134"/>
        </w:tabs>
        <w:ind w:left="1134" w:hanging="567"/>
      </w:pPr>
      <w:rPr>
        <w:rFonts w:ascii="Wingdings" w:hAnsi="Wingdings" w:hint="default"/>
        <w:b w:val="0"/>
        <w:i w:val="0"/>
        <w:color w:val="auto"/>
        <w:sz w:val="16"/>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Symbol" w:hAnsi="Symbol" w:hint="default"/>
        <w:b w:val="0"/>
        <w:i w:val="0"/>
        <w:color w:val="auto"/>
        <w:sz w:val="16"/>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5" w15:restartNumberingAfterBreak="0">
    <w:nsid w:val="45185D1F"/>
    <w:multiLevelType w:val="multilevel"/>
    <w:tmpl w:val="7D1C2740"/>
    <w:lvl w:ilvl="0">
      <w:start w:val="1"/>
      <w:numFmt w:val="upperLetter"/>
      <w:pStyle w:val="AnnexH1"/>
      <w:suff w:val="space"/>
      <w:lvlText w:val="Annex %1:"/>
      <w:lvlJc w:val="left"/>
      <w:pPr>
        <w:ind w:left="0" w:firstLine="0"/>
      </w:pPr>
      <w:rPr>
        <w:rFonts w:hint="default"/>
        <w:b/>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AnnexH2"/>
      <w:suff w:val="space"/>
      <w:lvlText w:val="%1.%2"/>
      <w:lvlJc w:val="left"/>
      <w:pPr>
        <w:ind w:left="0" w:firstLine="0"/>
      </w:pPr>
      <w:rPr>
        <w:rFonts w:hint="default"/>
      </w:rPr>
    </w:lvl>
    <w:lvl w:ilvl="2">
      <w:start w:val="1"/>
      <w:numFmt w:val="decimal"/>
      <w:pStyle w:val="AnnexH1"/>
      <w:suff w:val="space"/>
      <w:lvlText w:val="%1.%2.%3"/>
      <w:lvlJc w:val="left"/>
      <w:pPr>
        <w:ind w:left="0" w:firstLine="0"/>
      </w:pPr>
      <w:rPr>
        <w:rFonts w:hint="default"/>
      </w:rPr>
    </w:lvl>
    <w:lvl w:ilvl="3">
      <w:start w:val="1"/>
      <w:numFmt w:val="decimal"/>
      <w:pStyle w:val="AnnexH4"/>
      <w:suff w:val="space"/>
      <w:lvlText w:val="%1.%2.%3.%4"/>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decimal"/>
      <w:suff w:val="space"/>
      <w:lvlText w:val="%1.%2.%3.%4.%5.%6"/>
      <w:lvlJc w:val="left"/>
      <w:pPr>
        <w:ind w:left="0" w:firstLine="0"/>
      </w:pPr>
      <w:rPr>
        <w:rFonts w:hint="default"/>
      </w:rPr>
    </w:lvl>
    <w:lvl w:ilvl="6">
      <w:start w:val="1"/>
      <w:numFmt w:val="decimal"/>
      <w:suff w:val="space"/>
      <w:lvlText w:val="%1.%2.%3.%4.%5.%6.%7"/>
      <w:lvlJc w:val="left"/>
      <w:pPr>
        <w:ind w:left="0" w:firstLine="0"/>
      </w:pPr>
      <w:rPr>
        <w:rFonts w:hint="default"/>
      </w:rPr>
    </w:lvl>
    <w:lvl w:ilvl="7">
      <w:start w:val="1"/>
      <w:numFmt w:val="decimal"/>
      <w:suff w:val="space"/>
      <w:lvlText w:val="%1.%2.%3.%4.%5.%6.%7.%8"/>
      <w:lvlJc w:val="left"/>
      <w:pPr>
        <w:ind w:left="0" w:firstLine="0"/>
      </w:pPr>
      <w:rPr>
        <w:rFonts w:hint="default"/>
      </w:rPr>
    </w:lvl>
    <w:lvl w:ilvl="8">
      <w:start w:val="1"/>
      <w:numFmt w:val="decimal"/>
      <w:suff w:val="space"/>
      <w:lvlText w:val="%1.%2.%3.%4.%5.%6.%7.%8.%9"/>
      <w:lvlJc w:val="left"/>
      <w:pPr>
        <w:ind w:left="0" w:firstLine="0"/>
      </w:pPr>
      <w:rPr>
        <w:rFonts w:hint="default"/>
      </w:rPr>
    </w:lvl>
  </w:abstractNum>
  <w:abstractNum w:abstractNumId="66" w15:restartNumberingAfterBreak="0">
    <w:nsid w:val="461E242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7" w15:restartNumberingAfterBreak="0">
    <w:nsid w:val="478B693E"/>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8" w15:restartNumberingAfterBreak="0">
    <w:nsid w:val="47BC288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9" w15:restartNumberingAfterBreak="0">
    <w:nsid w:val="482A2CA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0" w15:restartNumberingAfterBreak="0">
    <w:nsid w:val="4937039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1" w15:restartNumberingAfterBreak="0">
    <w:nsid w:val="4CBE6CAE"/>
    <w:multiLevelType w:val="hybridMultilevel"/>
    <w:tmpl w:val="282EB8F2"/>
    <w:lvl w:ilvl="0" w:tplc="04090017">
      <w:start w:val="1"/>
      <w:numFmt w:val="lowerLetter"/>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72" w15:restartNumberingAfterBreak="0">
    <w:nsid w:val="4E5132F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3" w15:restartNumberingAfterBreak="0">
    <w:nsid w:val="4F6B026F"/>
    <w:multiLevelType w:val="hybridMultilevel"/>
    <w:tmpl w:val="00000000"/>
    <w:lvl w:ilvl="0" w:tplc="599633CE">
      <w:start w:val="1"/>
      <w:numFmt w:val="bullet"/>
      <w:pStyle w:val="L1Bullet"/>
      <w:lvlText w:val=""/>
      <w:lvlJc w:val="left"/>
      <w:pPr>
        <w:tabs>
          <w:tab w:val="num" w:pos="720"/>
        </w:tabs>
        <w:ind w:left="720" w:hanging="360"/>
      </w:pPr>
      <w:rPr>
        <w:rFonts w:ascii="Symbol" w:hAnsi="Symbol" w:hint="default"/>
      </w:rPr>
    </w:lvl>
    <w:lvl w:ilvl="1" w:tplc="BFACAFE0">
      <w:start w:val="1"/>
      <w:numFmt w:val="bullet"/>
      <w:lvlText w:val="o"/>
      <w:lvlJc w:val="left"/>
      <w:pPr>
        <w:tabs>
          <w:tab w:val="num" w:pos="1440"/>
        </w:tabs>
        <w:ind w:left="1440" w:hanging="360"/>
      </w:pPr>
      <w:rPr>
        <w:rFonts w:ascii="Courier New" w:hAnsi="Courier New" w:cs="Book Antiqua" w:hint="default"/>
      </w:rPr>
    </w:lvl>
    <w:lvl w:ilvl="2" w:tplc="B8C2A212" w:tentative="1">
      <w:start w:val="1"/>
      <w:numFmt w:val="bullet"/>
      <w:lvlText w:val=""/>
      <w:lvlJc w:val="left"/>
      <w:pPr>
        <w:tabs>
          <w:tab w:val="num" w:pos="2160"/>
        </w:tabs>
        <w:ind w:left="2160" w:hanging="360"/>
      </w:pPr>
      <w:rPr>
        <w:rFonts w:ascii="Wingdings" w:hAnsi="Wingdings" w:hint="default"/>
      </w:rPr>
    </w:lvl>
    <w:lvl w:ilvl="3" w:tplc="238E8606" w:tentative="1">
      <w:start w:val="1"/>
      <w:numFmt w:val="bullet"/>
      <w:lvlText w:val=""/>
      <w:lvlJc w:val="left"/>
      <w:pPr>
        <w:tabs>
          <w:tab w:val="num" w:pos="2880"/>
        </w:tabs>
        <w:ind w:left="2880" w:hanging="360"/>
      </w:pPr>
      <w:rPr>
        <w:rFonts w:ascii="Symbol" w:hAnsi="Symbol" w:hint="default"/>
      </w:rPr>
    </w:lvl>
    <w:lvl w:ilvl="4" w:tplc="387666EE" w:tentative="1">
      <w:start w:val="1"/>
      <w:numFmt w:val="bullet"/>
      <w:lvlText w:val="o"/>
      <w:lvlJc w:val="left"/>
      <w:pPr>
        <w:tabs>
          <w:tab w:val="num" w:pos="3600"/>
        </w:tabs>
        <w:ind w:left="3600" w:hanging="360"/>
      </w:pPr>
      <w:rPr>
        <w:rFonts w:ascii="Courier New" w:hAnsi="Courier New" w:cs="Book Antiqua" w:hint="default"/>
      </w:rPr>
    </w:lvl>
    <w:lvl w:ilvl="5" w:tplc="54BE58FA" w:tentative="1">
      <w:start w:val="1"/>
      <w:numFmt w:val="bullet"/>
      <w:lvlText w:val=""/>
      <w:lvlJc w:val="left"/>
      <w:pPr>
        <w:tabs>
          <w:tab w:val="num" w:pos="4320"/>
        </w:tabs>
        <w:ind w:left="4320" w:hanging="360"/>
      </w:pPr>
      <w:rPr>
        <w:rFonts w:ascii="Wingdings" w:hAnsi="Wingdings" w:hint="default"/>
      </w:rPr>
    </w:lvl>
    <w:lvl w:ilvl="6" w:tplc="D2744CF8" w:tentative="1">
      <w:start w:val="1"/>
      <w:numFmt w:val="bullet"/>
      <w:lvlText w:val=""/>
      <w:lvlJc w:val="left"/>
      <w:pPr>
        <w:tabs>
          <w:tab w:val="num" w:pos="5040"/>
        </w:tabs>
        <w:ind w:left="5040" w:hanging="360"/>
      </w:pPr>
      <w:rPr>
        <w:rFonts w:ascii="Symbol" w:hAnsi="Symbol" w:hint="default"/>
      </w:rPr>
    </w:lvl>
    <w:lvl w:ilvl="7" w:tplc="47DAFFD2" w:tentative="1">
      <w:start w:val="1"/>
      <w:numFmt w:val="bullet"/>
      <w:lvlText w:val="o"/>
      <w:lvlJc w:val="left"/>
      <w:pPr>
        <w:tabs>
          <w:tab w:val="num" w:pos="5760"/>
        </w:tabs>
        <w:ind w:left="5760" w:hanging="360"/>
      </w:pPr>
      <w:rPr>
        <w:rFonts w:ascii="Courier New" w:hAnsi="Courier New" w:cs="Book Antiqua" w:hint="default"/>
      </w:rPr>
    </w:lvl>
    <w:lvl w:ilvl="8" w:tplc="DD06E076" w:tentative="1">
      <w:start w:val="1"/>
      <w:numFmt w:val="bullet"/>
      <w:lvlText w:val=""/>
      <w:lvlJc w:val="left"/>
      <w:pPr>
        <w:tabs>
          <w:tab w:val="num" w:pos="6480"/>
        </w:tabs>
        <w:ind w:left="6480" w:hanging="360"/>
      </w:pPr>
      <w:rPr>
        <w:rFonts w:ascii="Wingdings" w:hAnsi="Wingdings" w:hint="default"/>
      </w:rPr>
    </w:lvl>
  </w:abstractNum>
  <w:abstractNum w:abstractNumId="74" w15:restartNumberingAfterBreak="0">
    <w:nsid w:val="51591B9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5" w15:restartNumberingAfterBreak="0">
    <w:nsid w:val="53A6575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6" w15:restartNumberingAfterBreak="0">
    <w:nsid w:val="53B1726E"/>
    <w:multiLevelType w:val="singleLevel"/>
    <w:tmpl w:val="FB8CE1B2"/>
    <w:lvl w:ilvl="0">
      <w:start w:val="1"/>
      <w:numFmt w:val="bullet"/>
      <w:pStyle w:val="StyleVerdana10ptJustified2"/>
      <w:lvlText w:val=""/>
      <w:lvlJc w:val="left"/>
      <w:pPr>
        <w:tabs>
          <w:tab w:val="num" w:pos="360"/>
        </w:tabs>
        <w:ind w:left="360" w:hanging="360"/>
      </w:pPr>
      <w:rPr>
        <w:rFonts w:ascii="Wingdings" w:hAnsi="Wingdings" w:hint="default"/>
        <w:b/>
        <w:i w:val="0"/>
        <w:sz w:val="28"/>
      </w:rPr>
    </w:lvl>
  </w:abstractNum>
  <w:abstractNum w:abstractNumId="77" w15:restartNumberingAfterBreak="0">
    <w:nsid w:val="54936303"/>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8" w15:restartNumberingAfterBreak="0">
    <w:nsid w:val="54E6483E"/>
    <w:multiLevelType w:val="multilevel"/>
    <w:tmpl w:val="F6DA99FA"/>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asciiTheme="minorHAnsi" w:hAnsiTheme="minorHAnsi" w:cstheme="minorHAnsi"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9" w15:restartNumberingAfterBreak="0">
    <w:nsid w:val="584352C3"/>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0" w15:restartNumberingAfterBreak="0">
    <w:nsid w:val="58D236B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1" w15:restartNumberingAfterBreak="0">
    <w:nsid w:val="5A925E8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2" w15:restartNumberingAfterBreak="0">
    <w:nsid w:val="5B29006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3" w15:restartNumberingAfterBreak="0">
    <w:nsid w:val="5C2550A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4" w15:restartNumberingAfterBreak="0">
    <w:nsid w:val="5E3448B0"/>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5" w15:restartNumberingAfterBreak="0">
    <w:nsid w:val="5EB87A27"/>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6" w15:restartNumberingAfterBreak="0">
    <w:nsid w:val="5F6B45E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7" w15:restartNumberingAfterBreak="0">
    <w:nsid w:val="5FBC683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8" w15:restartNumberingAfterBreak="0">
    <w:nsid w:val="606A150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9" w15:restartNumberingAfterBreak="0">
    <w:nsid w:val="668558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0" w15:restartNumberingAfterBreak="0">
    <w:nsid w:val="66FF108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1" w15:restartNumberingAfterBreak="0">
    <w:nsid w:val="68764833"/>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2" w15:restartNumberingAfterBreak="0">
    <w:nsid w:val="690953D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3" w15:restartNumberingAfterBreak="0">
    <w:nsid w:val="6AAA4A1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4" w15:restartNumberingAfterBreak="0">
    <w:nsid w:val="74CC169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5" w15:restartNumberingAfterBreak="0">
    <w:nsid w:val="76432A9F"/>
    <w:multiLevelType w:val="singleLevel"/>
    <w:tmpl w:val="8F9A8994"/>
    <w:lvl w:ilvl="0">
      <w:start w:val="1"/>
      <w:numFmt w:val="bullet"/>
      <w:pStyle w:val="dkbullet"/>
      <w:lvlText w:val=""/>
      <w:lvlJc w:val="left"/>
      <w:pPr>
        <w:tabs>
          <w:tab w:val="num" w:pos="360"/>
        </w:tabs>
        <w:ind w:left="360" w:hanging="360"/>
      </w:pPr>
      <w:rPr>
        <w:rFonts w:ascii="Wingdings" w:hAnsi="Wingdings" w:hint="default"/>
        <w:b/>
        <w:i w:val="0"/>
        <w:sz w:val="28"/>
      </w:rPr>
    </w:lvl>
  </w:abstractNum>
  <w:abstractNum w:abstractNumId="96" w15:restartNumberingAfterBreak="0">
    <w:nsid w:val="76B24C1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7" w15:restartNumberingAfterBreak="0">
    <w:nsid w:val="7818034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8" w15:restartNumberingAfterBreak="0">
    <w:nsid w:val="7C773D9E"/>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9" w15:restartNumberingAfterBreak="0">
    <w:nsid w:val="7E5B3055"/>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00" w15:restartNumberingAfterBreak="0">
    <w:nsid w:val="7EA312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01" w15:restartNumberingAfterBreak="0">
    <w:nsid w:val="7F890FFC"/>
    <w:multiLevelType w:val="multilevel"/>
    <w:tmpl w:val="93EA22CE"/>
    <w:lvl w:ilvl="0">
      <w:start w:val="1"/>
      <w:numFmt w:val="upperLetter"/>
      <w:pStyle w:val="A3"/>
      <w:lvlText w:val="%1"/>
      <w:lvlJc w:val="left"/>
      <w:pPr>
        <w:tabs>
          <w:tab w:val="num" w:pos="851"/>
        </w:tabs>
        <w:ind w:left="851" w:hanging="851"/>
      </w:pPr>
      <w:rPr>
        <w:rFonts w:hint="default"/>
      </w:rPr>
    </w:lvl>
    <w:lvl w:ilvl="1">
      <w:start w:val="1"/>
      <w:numFmt w:val="none"/>
      <w:lvlText w:val="%1.1"/>
      <w:lvlJc w:val="left"/>
      <w:pPr>
        <w:tabs>
          <w:tab w:val="num" w:pos="851"/>
        </w:tabs>
        <w:ind w:left="851" w:hanging="851"/>
      </w:pPr>
      <w:rPr>
        <w:rFonts w:hint="default"/>
      </w:rPr>
    </w:lvl>
    <w:lvl w:ilvl="2">
      <w:start w:val="1"/>
      <w:numFmt w:val="decimal"/>
      <w:lvlText w:val="%1.%3.1"/>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2520"/>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num w:numId="1" w16cid:durableId="1203445846">
    <w:abstractNumId w:val="65"/>
  </w:num>
  <w:num w:numId="2" w16cid:durableId="721246081">
    <w:abstractNumId w:val="12"/>
  </w:num>
  <w:num w:numId="3" w16cid:durableId="814105175">
    <w:abstractNumId w:val="0"/>
  </w:num>
  <w:num w:numId="4" w16cid:durableId="55128404">
    <w:abstractNumId w:val="13"/>
  </w:num>
  <w:num w:numId="5" w16cid:durableId="1613365467">
    <w:abstractNumId w:val="101"/>
  </w:num>
  <w:num w:numId="6" w16cid:durableId="569778069">
    <w:abstractNumId w:val="8"/>
  </w:num>
  <w:num w:numId="7" w16cid:durableId="1993751180">
    <w:abstractNumId w:val="35"/>
  </w:num>
  <w:num w:numId="8" w16cid:durableId="1669674697">
    <w:abstractNumId w:val="51"/>
  </w:num>
  <w:num w:numId="9" w16cid:durableId="82731273">
    <w:abstractNumId w:val="21"/>
  </w:num>
  <w:num w:numId="10" w16cid:durableId="901644628">
    <w:abstractNumId w:val="48"/>
  </w:num>
  <w:num w:numId="11" w16cid:durableId="1965691790">
    <w:abstractNumId w:val="95"/>
  </w:num>
  <w:num w:numId="12" w16cid:durableId="1392271996">
    <w:abstractNumId w:val="76"/>
  </w:num>
  <w:num w:numId="13" w16cid:durableId="1748530508">
    <w:abstractNumId w:val="73"/>
  </w:num>
  <w:num w:numId="14" w16cid:durableId="2085175403">
    <w:abstractNumId w:val="47"/>
  </w:num>
  <w:num w:numId="15" w16cid:durableId="1080979131">
    <w:abstractNumId w:val="64"/>
  </w:num>
  <w:num w:numId="16" w16cid:durableId="1107850381">
    <w:abstractNumId w:val="71"/>
  </w:num>
  <w:num w:numId="17" w16cid:durableId="2073507038">
    <w:abstractNumId w:val="19"/>
  </w:num>
  <w:num w:numId="18" w16cid:durableId="680548489">
    <w:abstractNumId w:val="33"/>
  </w:num>
  <w:num w:numId="19" w16cid:durableId="1894542853">
    <w:abstractNumId w:val="40"/>
  </w:num>
  <w:num w:numId="20" w16cid:durableId="1460300502">
    <w:abstractNumId w:val="32"/>
  </w:num>
  <w:num w:numId="21" w16cid:durableId="1572041794">
    <w:abstractNumId w:val="91"/>
  </w:num>
  <w:num w:numId="22" w16cid:durableId="1539973092">
    <w:abstractNumId w:val="87"/>
  </w:num>
  <w:num w:numId="23" w16cid:durableId="1944609842">
    <w:abstractNumId w:val="81"/>
  </w:num>
  <w:num w:numId="24" w16cid:durableId="620308452">
    <w:abstractNumId w:val="63"/>
  </w:num>
  <w:num w:numId="25" w16cid:durableId="690035043">
    <w:abstractNumId w:val="58"/>
  </w:num>
  <w:num w:numId="26" w16cid:durableId="241573562">
    <w:abstractNumId w:val="14"/>
  </w:num>
  <w:num w:numId="27" w16cid:durableId="1814367102">
    <w:abstractNumId w:val="90"/>
  </w:num>
  <w:num w:numId="28" w16cid:durableId="506871867">
    <w:abstractNumId w:val="69"/>
  </w:num>
  <w:num w:numId="29" w16cid:durableId="211771346">
    <w:abstractNumId w:val="17"/>
  </w:num>
  <w:num w:numId="30" w16cid:durableId="1750301386">
    <w:abstractNumId w:val="70"/>
  </w:num>
  <w:num w:numId="31" w16cid:durableId="2022388323">
    <w:abstractNumId w:val="30"/>
  </w:num>
  <w:num w:numId="32" w16cid:durableId="1579056003">
    <w:abstractNumId w:val="56"/>
  </w:num>
  <w:num w:numId="33" w16cid:durableId="974869313">
    <w:abstractNumId w:val="60"/>
  </w:num>
  <w:num w:numId="34" w16cid:durableId="1068459880">
    <w:abstractNumId w:val="5"/>
  </w:num>
  <w:num w:numId="35" w16cid:durableId="437600176">
    <w:abstractNumId w:val="99"/>
  </w:num>
  <w:num w:numId="36" w16cid:durableId="185795468">
    <w:abstractNumId w:val="34"/>
  </w:num>
  <w:num w:numId="37" w16cid:durableId="1482312355">
    <w:abstractNumId w:val="43"/>
  </w:num>
  <w:num w:numId="38" w16cid:durableId="1285888051">
    <w:abstractNumId w:val="39"/>
  </w:num>
  <w:num w:numId="39" w16cid:durableId="1213809352">
    <w:abstractNumId w:val="31"/>
  </w:num>
  <w:num w:numId="40" w16cid:durableId="2032030465">
    <w:abstractNumId w:val="3"/>
  </w:num>
  <w:num w:numId="41" w16cid:durableId="732199498">
    <w:abstractNumId w:val="50"/>
  </w:num>
  <w:num w:numId="42" w16cid:durableId="325279419">
    <w:abstractNumId w:val="96"/>
  </w:num>
  <w:num w:numId="43" w16cid:durableId="2086562273">
    <w:abstractNumId w:val="97"/>
  </w:num>
  <w:num w:numId="44" w16cid:durableId="331105982">
    <w:abstractNumId w:val="6"/>
  </w:num>
  <w:num w:numId="45" w16cid:durableId="1942911503">
    <w:abstractNumId w:val="11"/>
  </w:num>
  <w:num w:numId="46" w16cid:durableId="568152527">
    <w:abstractNumId w:val="20"/>
  </w:num>
  <w:num w:numId="47" w16cid:durableId="1038974497">
    <w:abstractNumId w:val="29"/>
  </w:num>
  <w:num w:numId="48" w16cid:durableId="722869744">
    <w:abstractNumId w:val="75"/>
  </w:num>
  <w:num w:numId="49" w16cid:durableId="1365911216">
    <w:abstractNumId w:val="7"/>
  </w:num>
  <w:num w:numId="50" w16cid:durableId="77480895">
    <w:abstractNumId w:val="15"/>
  </w:num>
  <w:num w:numId="51" w16cid:durableId="550308720">
    <w:abstractNumId w:val="9"/>
  </w:num>
  <w:num w:numId="52" w16cid:durableId="725178172">
    <w:abstractNumId w:val="72"/>
  </w:num>
  <w:num w:numId="53" w16cid:durableId="419716503">
    <w:abstractNumId w:val="89"/>
  </w:num>
  <w:num w:numId="54" w16cid:durableId="2105957739">
    <w:abstractNumId w:val="4"/>
  </w:num>
  <w:num w:numId="55" w16cid:durableId="802893935">
    <w:abstractNumId w:val="83"/>
  </w:num>
  <w:num w:numId="56" w16cid:durableId="268659896">
    <w:abstractNumId w:val="16"/>
  </w:num>
  <w:num w:numId="57" w16cid:durableId="1915893793">
    <w:abstractNumId w:val="53"/>
  </w:num>
  <w:num w:numId="58" w16cid:durableId="1582637242">
    <w:abstractNumId w:val="38"/>
  </w:num>
  <w:num w:numId="59" w16cid:durableId="749354561">
    <w:abstractNumId w:val="28"/>
  </w:num>
  <w:num w:numId="60" w16cid:durableId="843935929">
    <w:abstractNumId w:val="27"/>
  </w:num>
  <w:num w:numId="61" w16cid:durableId="163251755">
    <w:abstractNumId w:val="49"/>
  </w:num>
  <w:num w:numId="62" w16cid:durableId="578294635">
    <w:abstractNumId w:val="45"/>
  </w:num>
  <w:num w:numId="63" w16cid:durableId="2122913997">
    <w:abstractNumId w:val="92"/>
  </w:num>
  <w:num w:numId="64" w16cid:durableId="921985206">
    <w:abstractNumId w:val="74"/>
  </w:num>
  <w:num w:numId="65" w16cid:durableId="2130859752">
    <w:abstractNumId w:val="67"/>
  </w:num>
  <w:num w:numId="66" w16cid:durableId="2112701826">
    <w:abstractNumId w:val="82"/>
  </w:num>
  <w:num w:numId="67" w16cid:durableId="270943574">
    <w:abstractNumId w:val="77"/>
  </w:num>
  <w:num w:numId="68" w16cid:durableId="516584746">
    <w:abstractNumId w:val="61"/>
  </w:num>
  <w:num w:numId="69" w16cid:durableId="914314369">
    <w:abstractNumId w:val="52"/>
  </w:num>
  <w:num w:numId="70" w16cid:durableId="1264921681">
    <w:abstractNumId w:val="59"/>
  </w:num>
  <w:num w:numId="71" w16cid:durableId="834229371">
    <w:abstractNumId w:val="80"/>
  </w:num>
  <w:num w:numId="72" w16cid:durableId="109130214">
    <w:abstractNumId w:val="93"/>
  </w:num>
  <w:num w:numId="73" w16cid:durableId="306253243">
    <w:abstractNumId w:val="44"/>
  </w:num>
  <w:num w:numId="74" w16cid:durableId="725374360">
    <w:abstractNumId w:val="86"/>
  </w:num>
  <w:num w:numId="75" w16cid:durableId="259994712">
    <w:abstractNumId w:val="84"/>
  </w:num>
  <w:num w:numId="76" w16cid:durableId="1264217922">
    <w:abstractNumId w:val="18"/>
  </w:num>
  <w:num w:numId="77" w16cid:durableId="213590617">
    <w:abstractNumId w:val="66"/>
  </w:num>
  <w:num w:numId="78" w16cid:durableId="1741489074">
    <w:abstractNumId w:val="57"/>
  </w:num>
  <w:num w:numId="79" w16cid:durableId="1708070052">
    <w:abstractNumId w:val="100"/>
  </w:num>
  <w:num w:numId="80" w16cid:durableId="225652803">
    <w:abstractNumId w:val="42"/>
  </w:num>
  <w:num w:numId="81" w16cid:durableId="2026325213">
    <w:abstractNumId w:val="26"/>
  </w:num>
  <w:num w:numId="82" w16cid:durableId="780414304">
    <w:abstractNumId w:val="55"/>
  </w:num>
  <w:num w:numId="83" w16cid:durableId="1370108734">
    <w:abstractNumId w:val="2"/>
  </w:num>
  <w:num w:numId="84" w16cid:durableId="526724398">
    <w:abstractNumId w:val="88"/>
  </w:num>
  <w:num w:numId="85" w16cid:durableId="2129543160">
    <w:abstractNumId w:val="36"/>
  </w:num>
  <w:num w:numId="86" w16cid:durableId="1685083865">
    <w:abstractNumId w:val="25"/>
  </w:num>
  <w:num w:numId="87" w16cid:durableId="954486527">
    <w:abstractNumId w:val="68"/>
  </w:num>
  <w:num w:numId="88" w16cid:durableId="1412656628">
    <w:abstractNumId w:val="22"/>
  </w:num>
  <w:num w:numId="89" w16cid:durableId="1016811528">
    <w:abstractNumId w:val="41"/>
  </w:num>
  <w:num w:numId="90" w16cid:durableId="2090615252">
    <w:abstractNumId w:val="24"/>
  </w:num>
  <w:num w:numId="91" w16cid:durableId="1978298406">
    <w:abstractNumId w:val="79"/>
  </w:num>
  <w:num w:numId="92" w16cid:durableId="811025805">
    <w:abstractNumId w:val="98"/>
  </w:num>
  <w:num w:numId="93" w16cid:durableId="680201090">
    <w:abstractNumId w:val="94"/>
  </w:num>
  <w:num w:numId="94" w16cid:durableId="1955938026">
    <w:abstractNumId w:val="23"/>
  </w:num>
  <w:num w:numId="95" w16cid:durableId="451824531">
    <w:abstractNumId w:val="10"/>
  </w:num>
  <w:num w:numId="96" w16cid:durableId="2106876313">
    <w:abstractNumId w:val="85"/>
  </w:num>
  <w:num w:numId="97" w16cid:durableId="1970016569">
    <w:abstractNumId w:val="78"/>
  </w:num>
  <w:num w:numId="98" w16cid:durableId="1432043296">
    <w:abstractNumId w:val="62"/>
  </w:num>
  <w:num w:numId="99" w16cid:durableId="1732386089">
    <w:abstractNumId w:val="1"/>
  </w:num>
  <w:num w:numId="100" w16cid:durableId="2100827235">
    <w:abstractNumId w:val="54"/>
  </w:num>
  <w:num w:numId="101" w16cid:durableId="220362584">
    <w:abstractNumId w:val="37"/>
  </w:num>
  <w:numIdMacAtCleanup w:val="10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ocumentProtection w:enforcement="0"/>
  <w:autoFormatOverride/>
  <w:defaultTabStop w:val="567"/>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D5B57"/>
    <w:rsid w:val="00001165"/>
    <w:rsid w:val="00001DE5"/>
    <w:rsid w:val="0000743F"/>
    <w:rsid w:val="00025B8A"/>
    <w:rsid w:val="00025CF4"/>
    <w:rsid w:val="0002713C"/>
    <w:rsid w:val="0003762D"/>
    <w:rsid w:val="00051E74"/>
    <w:rsid w:val="00055933"/>
    <w:rsid w:val="000645A4"/>
    <w:rsid w:val="0007401E"/>
    <w:rsid w:val="00084400"/>
    <w:rsid w:val="000875DD"/>
    <w:rsid w:val="00087CD2"/>
    <w:rsid w:val="000A01AD"/>
    <w:rsid w:val="000A19A5"/>
    <w:rsid w:val="000A4D76"/>
    <w:rsid w:val="000B3D25"/>
    <w:rsid w:val="000C02B6"/>
    <w:rsid w:val="000C56A7"/>
    <w:rsid w:val="000C68A6"/>
    <w:rsid w:val="000D0338"/>
    <w:rsid w:val="000D133B"/>
    <w:rsid w:val="000D4725"/>
    <w:rsid w:val="000E10A1"/>
    <w:rsid w:val="000E6F8E"/>
    <w:rsid w:val="000E703C"/>
    <w:rsid w:val="000F2B2F"/>
    <w:rsid w:val="00103520"/>
    <w:rsid w:val="00103EF0"/>
    <w:rsid w:val="0010735E"/>
    <w:rsid w:val="0011532B"/>
    <w:rsid w:val="001203AD"/>
    <w:rsid w:val="00122972"/>
    <w:rsid w:val="00123562"/>
    <w:rsid w:val="0013132F"/>
    <w:rsid w:val="001313AD"/>
    <w:rsid w:val="00154098"/>
    <w:rsid w:val="00161B69"/>
    <w:rsid w:val="00180F03"/>
    <w:rsid w:val="00184BD7"/>
    <w:rsid w:val="00187131"/>
    <w:rsid w:val="00187E65"/>
    <w:rsid w:val="001948CC"/>
    <w:rsid w:val="00194FE1"/>
    <w:rsid w:val="001A12A9"/>
    <w:rsid w:val="001A149F"/>
    <w:rsid w:val="001A421B"/>
    <w:rsid w:val="001B2FE2"/>
    <w:rsid w:val="001B41E3"/>
    <w:rsid w:val="001C63F1"/>
    <w:rsid w:val="001D1C9E"/>
    <w:rsid w:val="001E1B2B"/>
    <w:rsid w:val="001E2F3D"/>
    <w:rsid w:val="001E3F54"/>
    <w:rsid w:val="001F1C2D"/>
    <w:rsid w:val="001F5EDD"/>
    <w:rsid w:val="001F62B5"/>
    <w:rsid w:val="001F64EB"/>
    <w:rsid w:val="001F7572"/>
    <w:rsid w:val="00212A04"/>
    <w:rsid w:val="00223B97"/>
    <w:rsid w:val="00227CFB"/>
    <w:rsid w:val="00236907"/>
    <w:rsid w:val="00260F2A"/>
    <w:rsid w:val="0026470C"/>
    <w:rsid w:val="00286FBD"/>
    <w:rsid w:val="00287890"/>
    <w:rsid w:val="002911F2"/>
    <w:rsid w:val="002A3AA8"/>
    <w:rsid w:val="002B10F2"/>
    <w:rsid w:val="002B260C"/>
    <w:rsid w:val="002C300A"/>
    <w:rsid w:val="002C7A32"/>
    <w:rsid w:val="002C7B6E"/>
    <w:rsid w:val="002D68FB"/>
    <w:rsid w:val="002E1E41"/>
    <w:rsid w:val="002E2228"/>
    <w:rsid w:val="002F150F"/>
    <w:rsid w:val="00302F45"/>
    <w:rsid w:val="00312B9B"/>
    <w:rsid w:val="003210AE"/>
    <w:rsid w:val="003238E8"/>
    <w:rsid w:val="003531F7"/>
    <w:rsid w:val="00355E9B"/>
    <w:rsid w:val="0036296B"/>
    <w:rsid w:val="0036570B"/>
    <w:rsid w:val="003672E8"/>
    <w:rsid w:val="00380BD8"/>
    <w:rsid w:val="00381611"/>
    <w:rsid w:val="003859BC"/>
    <w:rsid w:val="003905A9"/>
    <w:rsid w:val="00391659"/>
    <w:rsid w:val="003B190C"/>
    <w:rsid w:val="003C12EB"/>
    <w:rsid w:val="003C2D74"/>
    <w:rsid w:val="003C58AF"/>
    <w:rsid w:val="003D0BE9"/>
    <w:rsid w:val="003E0A27"/>
    <w:rsid w:val="003E54A0"/>
    <w:rsid w:val="003F762F"/>
    <w:rsid w:val="003F7BFE"/>
    <w:rsid w:val="00400714"/>
    <w:rsid w:val="00401642"/>
    <w:rsid w:val="0042144E"/>
    <w:rsid w:val="00423854"/>
    <w:rsid w:val="00432E70"/>
    <w:rsid w:val="004419A0"/>
    <w:rsid w:val="00444C89"/>
    <w:rsid w:val="004452B2"/>
    <w:rsid w:val="00445B91"/>
    <w:rsid w:val="004533CB"/>
    <w:rsid w:val="00453E9D"/>
    <w:rsid w:val="004553A5"/>
    <w:rsid w:val="00471487"/>
    <w:rsid w:val="00474B6B"/>
    <w:rsid w:val="004814E8"/>
    <w:rsid w:val="00486053"/>
    <w:rsid w:val="004B0829"/>
    <w:rsid w:val="004C3A3C"/>
    <w:rsid w:val="004C5620"/>
    <w:rsid w:val="004E1D55"/>
    <w:rsid w:val="004E3E3D"/>
    <w:rsid w:val="004E6F0A"/>
    <w:rsid w:val="004F260E"/>
    <w:rsid w:val="004F6045"/>
    <w:rsid w:val="005048EE"/>
    <w:rsid w:val="00513DED"/>
    <w:rsid w:val="0051571F"/>
    <w:rsid w:val="00520716"/>
    <w:rsid w:val="00525C33"/>
    <w:rsid w:val="00534B6F"/>
    <w:rsid w:val="0055137F"/>
    <w:rsid w:val="00552EE5"/>
    <w:rsid w:val="00564988"/>
    <w:rsid w:val="005650AA"/>
    <w:rsid w:val="005721E2"/>
    <w:rsid w:val="00582179"/>
    <w:rsid w:val="005A2D7F"/>
    <w:rsid w:val="005B4A13"/>
    <w:rsid w:val="005B6F06"/>
    <w:rsid w:val="005E3296"/>
    <w:rsid w:val="005E4CC1"/>
    <w:rsid w:val="005E7FD6"/>
    <w:rsid w:val="005F493D"/>
    <w:rsid w:val="005F4F77"/>
    <w:rsid w:val="005F6B08"/>
    <w:rsid w:val="0060074E"/>
    <w:rsid w:val="006019D5"/>
    <w:rsid w:val="00603845"/>
    <w:rsid w:val="00612C00"/>
    <w:rsid w:val="00615065"/>
    <w:rsid w:val="00622921"/>
    <w:rsid w:val="00625CDD"/>
    <w:rsid w:val="00632AC7"/>
    <w:rsid w:val="00634C43"/>
    <w:rsid w:val="006374D3"/>
    <w:rsid w:val="00641D13"/>
    <w:rsid w:val="00646787"/>
    <w:rsid w:val="00655805"/>
    <w:rsid w:val="0067196F"/>
    <w:rsid w:val="00674BF7"/>
    <w:rsid w:val="0068658C"/>
    <w:rsid w:val="006875BE"/>
    <w:rsid w:val="006A00B9"/>
    <w:rsid w:val="006B23DE"/>
    <w:rsid w:val="006C0A8D"/>
    <w:rsid w:val="006C3257"/>
    <w:rsid w:val="006C5BF1"/>
    <w:rsid w:val="006C6EC8"/>
    <w:rsid w:val="006D1D90"/>
    <w:rsid w:val="006E5CC1"/>
    <w:rsid w:val="006F011E"/>
    <w:rsid w:val="006F6614"/>
    <w:rsid w:val="006F7F77"/>
    <w:rsid w:val="00710F8D"/>
    <w:rsid w:val="00716354"/>
    <w:rsid w:val="0072505B"/>
    <w:rsid w:val="007261C7"/>
    <w:rsid w:val="00733FB4"/>
    <w:rsid w:val="0073466B"/>
    <w:rsid w:val="00742328"/>
    <w:rsid w:val="00751665"/>
    <w:rsid w:val="007524A5"/>
    <w:rsid w:val="0075293C"/>
    <w:rsid w:val="007531A4"/>
    <w:rsid w:val="00760521"/>
    <w:rsid w:val="007750E3"/>
    <w:rsid w:val="00791129"/>
    <w:rsid w:val="00792D4C"/>
    <w:rsid w:val="007A76D4"/>
    <w:rsid w:val="007B3879"/>
    <w:rsid w:val="007B689E"/>
    <w:rsid w:val="007C59A9"/>
    <w:rsid w:val="007C6533"/>
    <w:rsid w:val="007D5B57"/>
    <w:rsid w:val="007D6919"/>
    <w:rsid w:val="007E0070"/>
    <w:rsid w:val="007E6FC0"/>
    <w:rsid w:val="007F2F8F"/>
    <w:rsid w:val="00805BE2"/>
    <w:rsid w:val="00814064"/>
    <w:rsid w:val="00820499"/>
    <w:rsid w:val="00820BBC"/>
    <w:rsid w:val="0083551A"/>
    <w:rsid w:val="00837D22"/>
    <w:rsid w:val="00840E16"/>
    <w:rsid w:val="00842404"/>
    <w:rsid w:val="0085625E"/>
    <w:rsid w:val="00863622"/>
    <w:rsid w:val="00886179"/>
    <w:rsid w:val="00887169"/>
    <w:rsid w:val="00891392"/>
    <w:rsid w:val="0089296C"/>
    <w:rsid w:val="008A128C"/>
    <w:rsid w:val="008A2B1A"/>
    <w:rsid w:val="008A3D63"/>
    <w:rsid w:val="008B1067"/>
    <w:rsid w:val="008B2782"/>
    <w:rsid w:val="008C208C"/>
    <w:rsid w:val="008C2D3B"/>
    <w:rsid w:val="008D0EA5"/>
    <w:rsid w:val="008E158F"/>
    <w:rsid w:val="008F2913"/>
    <w:rsid w:val="008F6DB7"/>
    <w:rsid w:val="0090233F"/>
    <w:rsid w:val="009056E8"/>
    <w:rsid w:val="00911873"/>
    <w:rsid w:val="00912911"/>
    <w:rsid w:val="00922BAF"/>
    <w:rsid w:val="009256E7"/>
    <w:rsid w:val="00941064"/>
    <w:rsid w:val="00944C4B"/>
    <w:rsid w:val="00960F83"/>
    <w:rsid w:val="009617B9"/>
    <w:rsid w:val="00961F82"/>
    <w:rsid w:val="0096471E"/>
    <w:rsid w:val="009A6CDE"/>
    <w:rsid w:val="009B7620"/>
    <w:rsid w:val="009C21F4"/>
    <w:rsid w:val="009C60FA"/>
    <w:rsid w:val="009D4A00"/>
    <w:rsid w:val="009D7991"/>
    <w:rsid w:val="009F4D84"/>
    <w:rsid w:val="009F515B"/>
    <w:rsid w:val="00A058DB"/>
    <w:rsid w:val="00A06C58"/>
    <w:rsid w:val="00A0786B"/>
    <w:rsid w:val="00A1058C"/>
    <w:rsid w:val="00A1486E"/>
    <w:rsid w:val="00A21293"/>
    <w:rsid w:val="00A21FCD"/>
    <w:rsid w:val="00A232F5"/>
    <w:rsid w:val="00A31D01"/>
    <w:rsid w:val="00A406DF"/>
    <w:rsid w:val="00A44D99"/>
    <w:rsid w:val="00A56683"/>
    <w:rsid w:val="00A651AE"/>
    <w:rsid w:val="00A7704A"/>
    <w:rsid w:val="00A86EDD"/>
    <w:rsid w:val="00A87B4D"/>
    <w:rsid w:val="00A943F8"/>
    <w:rsid w:val="00A9736F"/>
    <w:rsid w:val="00AA33FF"/>
    <w:rsid w:val="00AA3CDF"/>
    <w:rsid w:val="00AB0B86"/>
    <w:rsid w:val="00AC0513"/>
    <w:rsid w:val="00AC7C1D"/>
    <w:rsid w:val="00AF0DD3"/>
    <w:rsid w:val="00B00F9A"/>
    <w:rsid w:val="00B03535"/>
    <w:rsid w:val="00B06C7C"/>
    <w:rsid w:val="00B21670"/>
    <w:rsid w:val="00B21C62"/>
    <w:rsid w:val="00B313D3"/>
    <w:rsid w:val="00B3466C"/>
    <w:rsid w:val="00B45374"/>
    <w:rsid w:val="00B46544"/>
    <w:rsid w:val="00B50AAC"/>
    <w:rsid w:val="00B562F3"/>
    <w:rsid w:val="00B6276C"/>
    <w:rsid w:val="00B7255B"/>
    <w:rsid w:val="00B80FF6"/>
    <w:rsid w:val="00B9152C"/>
    <w:rsid w:val="00B922FD"/>
    <w:rsid w:val="00B97612"/>
    <w:rsid w:val="00BA256A"/>
    <w:rsid w:val="00BA33F1"/>
    <w:rsid w:val="00BA7CD3"/>
    <w:rsid w:val="00BB048D"/>
    <w:rsid w:val="00BB365B"/>
    <w:rsid w:val="00BC0FC3"/>
    <w:rsid w:val="00BC35B1"/>
    <w:rsid w:val="00BD6091"/>
    <w:rsid w:val="00BE50C6"/>
    <w:rsid w:val="00BE6261"/>
    <w:rsid w:val="00BF6DEC"/>
    <w:rsid w:val="00C026C6"/>
    <w:rsid w:val="00C0619F"/>
    <w:rsid w:val="00C15393"/>
    <w:rsid w:val="00C2646C"/>
    <w:rsid w:val="00C32641"/>
    <w:rsid w:val="00C43725"/>
    <w:rsid w:val="00C62945"/>
    <w:rsid w:val="00C66667"/>
    <w:rsid w:val="00C73EEC"/>
    <w:rsid w:val="00C7701B"/>
    <w:rsid w:val="00C812DF"/>
    <w:rsid w:val="00C81B24"/>
    <w:rsid w:val="00C82094"/>
    <w:rsid w:val="00C838A7"/>
    <w:rsid w:val="00CA0B40"/>
    <w:rsid w:val="00CA2193"/>
    <w:rsid w:val="00CA6749"/>
    <w:rsid w:val="00CB489E"/>
    <w:rsid w:val="00CB4B80"/>
    <w:rsid w:val="00CE321E"/>
    <w:rsid w:val="00D27468"/>
    <w:rsid w:val="00D277BF"/>
    <w:rsid w:val="00D35D88"/>
    <w:rsid w:val="00D41F1F"/>
    <w:rsid w:val="00D42328"/>
    <w:rsid w:val="00D44BDF"/>
    <w:rsid w:val="00D51798"/>
    <w:rsid w:val="00D57862"/>
    <w:rsid w:val="00D61917"/>
    <w:rsid w:val="00D61DC6"/>
    <w:rsid w:val="00D6227C"/>
    <w:rsid w:val="00D64DC3"/>
    <w:rsid w:val="00D730BF"/>
    <w:rsid w:val="00D7773B"/>
    <w:rsid w:val="00D80938"/>
    <w:rsid w:val="00D87AF8"/>
    <w:rsid w:val="00D92412"/>
    <w:rsid w:val="00D94A2E"/>
    <w:rsid w:val="00DA2545"/>
    <w:rsid w:val="00DB3F93"/>
    <w:rsid w:val="00DC2B91"/>
    <w:rsid w:val="00DC36C3"/>
    <w:rsid w:val="00DC769E"/>
    <w:rsid w:val="00DE2482"/>
    <w:rsid w:val="00DF0A1E"/>
    <w:rsid w:val="00E01861"/>
    <w:rsid w:val="00E030BC"/>
    <w:rsid w:val="00E044EF"/>
    <w:rsid w:val="00E14656"/>
    <w:rsid w:val="00E14B24"/>
    <w:rsid w:val="00E15F47"/>
    <w:rsid w:val="00E21EF6"/>
    <w:rsid w:val="00E225F2"/>
    <w:rsid w:val="00E240E3"/>
    <w:rsid w:val="00E2713B"/>
    <w:rsid w:val="00E300AB"/>
    <w:rsid w:val="00E36240"/>
    <w:rsid w:val="00E364E2"/>
    <w:rsid w:val="00E53C9E"/>
    <w:rsid w:val="00E547B2"/>
    <w:rsid w:val="00E5740F"/>
    <w:rsid w:val="00E607C2"/>
    <w:rsid w:val="00E63E7D"/>
    <w:rsid w:val="00E65022"/>
    <w:rsid w:val="00E76D07"/>
    <w:rsid w:val="00E77D83"/>
    <w:rsid w:val="00E8131F"/>
    <w:rsid w:val="00E83D81"/>
    <w:rsid w:val="00E83E33"/>
    <w:rsid w:val="00E8640E"/>
    <w:rsid w:val="00E93CDE"/>
    <w:rsid w:val="00EA6A84"/>
    <w:rsid w:val="00EB29DD"/>
    <w:rsid w:val="00EB2C53"/>
    <w:rsid w:val="00EB4B6A"/>
    <w:rsid w:val="00EC49AA"/>
    <w:rsid w:val="00EC6F7C"/>
    <w:rsid w:val="00ED0340"/>
    <w:rsid w:val="00EE22AF"/>
    <w:rsid w:val="00EE5364"/>
    <w:rsid w:val="00EE5BC5"/>
    <w:rsid w:val="00EF6482"/>
    <w:rsid w:val="00F111A0"/>
    <w:rsid w:val="00F15602"/>
    <w:rsid w:val="00F17892"/>
    <w:rsid w:val="00F2293B"/>
    <w:rsid w:val="00F34F50"/>
    <w:rsid w:val="00F37BD6"/>
    <w:rsid w:val="00F41519"/>
    <w:rsid w:val="00F54CE2"/>
    <w:rsid w:val="00F57298"/>
    <w:rsid w:val="00F61C86"/>
    <w:rsid w:val="00F6669C"/>
    <w:rsid w:val="00F70A16"/>
    <w:rsid w:val="00F73867"/>
    <w:rsid w:val="00F77F1B"/>
    <w:rsid w:val="00F91DE2"/>
    <w:rsid w:val="00F951FD"/>
    <w:rsid w:val="00FA3847"/>
    <w:rsid w:val="00FC2616"/>
    <w:rsid w:val="00FC5021"/>
    <w:rsid w:val="00FD5364"/>
  </w:rsids>
  <m:mathPr>
    <m:mathFont m:val="Cambria Math"/>
    <m:brkBin m:val="before"/>
    <m:brkBinSub m:val="--"/>
    <m:smallFrac m:val="0"/>
    <m:dispDef/>
    <m:lMargin m:val="0"/>
    <m:rMargin m:val="0"/>
    <m:defJc m:val="centerGroup"/>
    <m:wrapIndent m:val="1440"/>
    <m:intLim m:val="subSup"/>
    <m:naryLim m:val="undOvr"/>
  </m:mathPr>
  <w:attachedSchema w:val="urn:schemas-microsoft-com:office:smarttags"/>
  <w:themeFontLang w:val="en-Z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286EDDE"/>
  <w15:chartTrackingRefBased/>
  <w15:docId w15:val="{A3314566-8D96-4EE3-B9EB-533F2EE4369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Light" w:eastAsiaTheme="minorHAnsi" w:hAnsi="Calibri Light" w:cstheme="majorBidi"/>
        <w:sz w:val="22"/>
        <w:szCs w:val="22"/>
        <w:lang w:val="en-ZA" w:eastAsia="en-US" w:bidi="ar-SA"/>
      </w:rPr>
    </w:rPrDefault>
    <w:pPrDefault>
      <w:pPr>
        <w:spacing w:after="12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iPriority="0"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nhideWhenUsed="1"/>
    <w:lsdException w:name="index heading" w:semiHidden="1" w:uiPriority="0"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iPriority="0"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iPriority="0" w:unhideWhenUsed="1"/>
    <w:lsdException w:name="List Continue 3" w:semiHidden="1" w:uiPriority="0"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2646C"/>
    <w:pPr>
      <w:jc w:val="both"/>
    </w:pPr>
  </w:style>
  <w:style w:type="paragraph" w:styleId="Heading1">
    <w:name w:val="heading 1"/>
    <w:aliases w:val="hd1,Head I,POPSI Paragraphs,POPSI Heading 1,POPSI Heading 11,POPSI Heading 12,h1,H1,3,Chapter Headline,heading7,4,heading6,Heading 11,Part Char,Part,title,AST Section heading,l1,Section,DOCSTYLE1 Char,DOCSTYLE1,L1,rp_Heading 1,Bold 18"/>
    <w:next w:val="Normal"/>
    <w:link w:val="Heading1Char"/>
    <w:qFormat/>
    <w:rsid w:val="00C2646C"/>
    <w:pPr>
      <w:keepNext/>
      <w:numPr>
        <w:numId w:val="2"/>
      </w:numPr>
      <w:spacing w:before="120" w:line="240" w:lineRule="auto"/>
      <w:ind w:left="567"/>
      <w:outlineLvl w:val="0"/>
    </w:pPr>
    <w:rPr>
      <w:rFonts w:asciiTheme="majorHAnsi" w:eastAsiaTheme="majorEastAsia" w:hAnsiTheme="majorHAnsi" w:cstheme="minorBidi"/>
      <w:b/>
      <w:iCs/>
      <w:color w:val="0E1B8D"/>
      <w:sz w:val="32"/>
      <w:lang w:val="en-GB"/>
    </w:rPr>
  </w:style>
  <w:style w:type="paragraph" w:styleId="Heading2">
    <w:name w:val="heading 2"/>
    <w:aliases w:val="fred2,head2,head II,Chapter Title,Heading 2.2,h2,H2,h2 main heading,heading 2,heading,Heading,2,1,heading8,0,Subhead A,Subhead B,Heading 21,A,V_Head2,rp_Heading 2,AST Heading 1.1,Major,Level 2 Heading,Numbered indent 2,ni2,Hanging 2 Indent,L2"/>
    <w:basedOn w:val="Heading1"/>
    <w:next w:val="Normal"/>
    <w:link w:val="Heading2Char"/>
    <w:qFormat/>
    <w:rsid w:val="00C2646C"/>
    <w:pPr>
      <w:numPr>
        <w:ilvl w:val="1"/>
      </w:numPr>
      <w:outlineLvl w:val="1"/>
    </w:pPr>
    <w:rPr>
      <w:iCs w:val="0"/>
      <w:sz w:val="28"/>
      <w:szCs w:val="26"/>
      <w:lang w:val="en-ZA"/>
    </w:rPr>
  </w:style>
  <w:style w:type="paragraph" w:styleId="Heading3">
    <w:name w:val="heading 3"/>
    <w:aliases w:val="H3,l3,h3,rp_Heading 3,1.,not in TOC,Bold 12,L3,Level 1 - 1,Head 3,head3,AST Heading 1.1.1,Minor"/>
    <w:basedOn w:val="Heading1"/>
    <w:next w:val="Normal"/>
    <w:link w:val="Heading3Char"/>
    <w:qFormat/>
    <w:rsid w:val="00C2646C"/>
    <w:pPr>
      <w:numPr>
        <w:ilvl w:val="2"/>
      </w:numPr>
      <w:outlineLvl w:val="2"/>
    </w:pPr>
    <w:rPr>
      <w:sz w:val="24"/>
      <w:szCs w:val="24"/>
    </w:rPr>
  </w:style>
  <w:style w:type="paragraph" w:styleId="Heading4">
    <w:name w:val="heading 4"/>
    <w:aliases w:val="bullet,bl,bb,Sub-Minor,h4,Table and Figures,DOCSTYLE4"/>
    <w:basedOn w:val="Heading1"/>
    <w:next w:val="Normal"/>
    <w:link w:val="Heading4Char"/>
    <w:unhideWhenUsed/>
    <w:qFormat/>
    <w:rsid w:val="00C2646C"/>
    <w:pPr>
      <w:numPr>
        <w:ilvl w:val="3"/>
      </w:numPr>
      <w:outlineLvl w:val="3"/>
    </w:pPr>
    <w:rPr>
      <w:iCs w:val="0"/>
      <w:sz w:val="24"/>
    </w:rPr>
  </w:style>
  <w:style w:type="paragraph" w:styleId="Heading5">
    <w:name w:val="heading 5"/>
    <w:aliases w:val="Heading 51,X,DOCSTYLE5"/>
    <w:basedOn w:val="Heading1"/>
    <w:next w:val="Normal"/>
    <w:link w:val="Heading5Char"/>
    <w:unhideWhenUsed/>
    <w:qFormat/>
    <w:rsid w:val="00C2646C"/>
    <w:pPr>
      <w:numPr>
        <w:ilvl w:val="4"/>
      </w:numPr>
      <w:outlineLvl w:val="4"/>
    </w:pPr>
    <w:rPr>
      <w:sz w:val="24"/>
    </w:rPr>
  </w:style>
  <w:style w:type="paragraph" w:styleId="Heading6">
    <w:name w:val="heading 6"/>
    <w:aliases w:val="Heading 61,DOCSTYLE6"/>
    <w:basedOn w:val="Heading1"/>
    <w:next w:val="Normal"/>
    <w:link w:val="Heading6Char"/>
    <w:unhideWhenUsed/>
    <w:qFormat/>
    <w:rsid w:val="00C2646C"/>
    <w:pPr>
      <w:numPr>
        <w:ilvl w:val="5"/>
      </w:numPr>
      <w:outlineLvl w:val="5"/>
    </w:pPr>
    <w:rPr>
      <w:sz w:val="24"/>
    </w:rPr>
  </w:style>
  <w:style w:type="paragraph" w:styleId="Heading7">
    <w:name w:val="heading 7"/>
    <w:aliases w:val="Heading 71,DOCSTYLE7,Section Heading"/>
    <w:basedOn w:val="Heading1"/>
    <w:next w:val="Normal"/>
    <w:link w:val="Heading7Char"/>
    <w:unhideWhenUsed/>
    <w:qFormat/>
    <w:rsid w:val="00C2646C"/>
    <w:pPr>
      <w:numPr>
        <w:ilvl w:val="6"/>
      </w:numPr>
      <w:outlineLvl w:val="6"/>
    </w:pPr>
    <w:rPr>
      <w:iCs w:val="0"/>
      <w:sz w:val="24"/>
    </w:rPr>
  </w:style>
  <w:style w:type="paragraph" w:styleId="Heading8">
    <w:name w:val="heading 8"/>
    <w:aliases w:val="Heading 81,DOCSTYLE8"/>
    <w:basedOn w:val="Heading1"/>
    <w:next w:val="Normal"/>
    <w:link w:val="Heading8Char"/>
    <w:unhideWhenUsed/>
    <w:qFormat/>
    <w:rsid w:val="00C2646C"/>
    <w:pPr>
      <w:numPr>
        <w:ilvl w:val="7"/>
      </w:numPr>
      <w:outlineLvl w:val="7"/>
    </w:pPr>
    <w:rPr>
      <w:sz w:val="24"/>
      <w:szCs w:val="21"/>
    </w:rPr>
  </w:style>
  <w:style w:type="paragraph" w:styleId="Heading9">
    <w:name w:val="heading 9"/>
    <w:aliases w:val="Heading 91,DOCSTYLE9"/>
    <w:basedOn w:val="Heading1"/>
    <w:next w:val="Normal"/>
    <w:link w:val="Heading9Char"/>
    <w:unhideWhenUsed/>
    <w:qFormat/>
    <w:rsid w:val="00C2646C"/>
    <w:pPr>
      <w:numPr>
        <w:ilvl w:val="8"/>
      </w:numPr>
      <w:outlineLvl w:val="8"/>
    </w:pPr>
    <w:rPr>
      <w:iCs w:val="0"/>
      <w:sz w:val="24"/>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d1 Char1,Head I Char1,POPSI Paragraphs Char1,POPSI Heading 1 Char1,POPSI Heading 11 Char1,POPSI Heading 12 Char1,h1 Char1,H1 Char1,3 Char1,Chapter Headline Char1,heading7 Char1,4 Char1,heading6 Char1,Heading 11 Char1,Part Char Char2"/>
    <w:basedOn w:val="DefaultParagraphFont"/>
    <w:link w:val="Heading1"/>
    <w:rsid w:val="00C2646C"/>
    <w:rPr>
      <w:rFonts w:asciiTheme="majorHAnsi" w:eastAsiaTheme="majorEastAsia" w:hAnsiTheme="majorHAnsi" w:cstheme="minorBidi"/>
      <w:b/>
      <w:iCs/>
      <w:color w:val="0E1B8D"/>
      <w:sz w:val="32"/>
      <w:lang w:val="en-GB"/>
    </w:rPr>
  </w:style>
  <w:style w:type="character" w:customStyle="1" w:styleId="Heading2Char">
    <w:name w:val="Heading 2 Char"/>
    <w:aliases w:val="fred2 Char,head2 Char,head II Char,Chapter Title Char,Heading 2.2 Char,h2 Char,H2 Char,h2 main heading Char,heading 2 Char,heading Char,Heading Char,2 Char,1 Char,heading8 Char,0 Char,Subhead A Char,Subhead B Char,Heading 21 Char,A Char"/>
    <w:basedOn w:val="DefaultParagraphFont"/>
    <w:link w:val="Heading2"/>
    <w:rsid w:val="00C2646C"/>
    <w:rPr>
      <w:rFonts w:asciiTheme="majorHAnsi" w:eastAsiaTheme="majorEastAsia" w:hAnsiTheme="majorHAnsi" w:cstheme="minorBidi"/>
      <w:b/>
      <w:color w:val="0E1B8D"/>
      <w:sz w:val="28"/>
      <w:szCs w:val="26"/>
    </w:rPr>
  </w:style>
  <w:style w:type="character" w:customStyle="1" w:styleId="Heading3Char">
    <w:name w:val="Heading 3 Char"/>
    <w:aliases w:val="H3 Char,l3 Char,h3 Char,rp_Heading 3 Char,1. Char,not in TOC Char,Bold 12 Char,L3 Char,Level 1 - 1 Char,Head 3 Char,head3 Char,AST Heading 1.1.1 Char,Minor Char"/>
    <w:basedOn w:val="DefaultParagraphFont"/>
    <w:link w:val="Heading3"/>
    <w:rsid w:val="00C2646C"/>
    <w:rPr>
      <w:rFonts w:asciiTheme="majorHAnsi" w:eastAsiaTheme="majorEastAsia" w:hAnsiTheme="majorHAnsi" w:cstheme="minorBidi"/>
      <w:b/>
      <w:iCs/>
      <w:color w:val="0E1B8D"/>
      <w:sz w:val="24"/>
      <w:szCs w:val="24"/>
      <w:lang w:val="en-GB"/>
    </w:rPr>
  </w:style>
  <w:style w:type="character" w:customStyle="1" w:styleId="Heading4Char">
    <w:name w:val="Heading 4 Char"/>
    <w:aliases w:val="bullet Char,bl Char,bb Char,Sub-Minor Char,h4 Char,Table and Figures Char,DOCSTYLE4 Char"/>
    <w:basedOn w:val="DefaultParagraphFont"/>
    <w:link w:val="Heading4"/>
    <w:rsid w:val="00C2646C"/>
    <w:rPr>
      <w:rFonts w:asciiTheme="majorHAnsi" w:eastAsiaTheme="majorEastAsia" w:hAnsiTheme="majorHAnsi" w:cstheme="minorBidi"/>
      <w:b/>
      <w:color w:val="0E1B8D"/>
      <w:sz w:val="24"/>
      <w:lang w:val="en-GB"/>
    </w:rPr>
  </w:style>
  <w:style w:type="character" w:customStyle="1" w:styleId="Heading5Char">
    <w:name w:val="Heading 5 Char"/>
    <w:aliases w:val="Heading 51 Char,X Char,DOCSTYLE5 Char"/>
    <w:basedOn w:val="DefaultParagraphFont"/>
    <w:link w:val="Heading5"/>
    <w:rsid w:val="00C2646C"/>
    <w:rPr>
      <w:rFonts w:asciiTheme="majorHAnsi" w:eastAsiaTheme="majorEastAsia" w:hAnsiTheme="majorHAnsi" w:cstheme="minorBidi"/>
      <w:b/>
      <w:iCs/>
      <w:color w:val="0E1B8D"/>
      <w:sz w:val="24"/>
      <w:lang w:val="en-GB"/>
    </w:rPr>
  </w:style>
  <w:style w:type="character" w:customStyle="1" w:styleId="Heading6Char">
    <w:name w:val="Heading 6 Char"/>
    <w:aliases w:val="Heading 61 Char,DOCSTYLE6 Char"/>
    <w:basedOn w:val="DefaultParagraphFont"/>
    <w:link w:val="Heading6"/>
    <w:rsid w:val="00C2646C"/>
    <w:rPr>
      <w:rFonts w:asciiTheme="majorHAnsi" w:eastAsiaTheme="majorEastAsia" w:hAnsiTheme="majorHAnsi" w:cstheme="minorBidi"/>
      <w:b/>
      <w:iCs/>
      <w:color w:val="0E1B8D"/>
      <w:sz w:val="24"/>
      <w:lang w:val="en-GB"/>
    </w:rPr>
  </w:style>
  <w:style w:type="character" w:customStyle="1" w:styleId="Heading7Char">
    <w:name w:val="Heading 7 Char"/>
    <w:aliases w:val="Heading 71 Char,DOCSTYLE7 Char,Section Heading Char"/>
    <w:basedOn w:val="DefaultParagraphFont"/>
    <w:link w:val="Heading7"/>
    <w:rsid w:val="00C2646C"/>
    <w:rPr>
      <w:rFonts w:asciiTheme="majorHAnsi" w:eastAsiaTheme="majorEastAsia" w:hAnsiTheme="majorHAnsi" w:cstheme="minorBidi"/>
      <w:b/>
      <w:color w:val="0E1B8D"/>
      <w:sz w:val="24"/>
      <w:lang w:val="en-GB"/>
    </w:rPr>
  </w:style>
  <w:style w:type="character" w:customStyle="1" w:styleId="Heading8Char">
    <w:name w:val="Heading 8 Char"/>
    <w:aliases w:val="Heading 81 Char,DOCSTYLE8 Char"/>
    <w:basedOn w:val="DefaultParagraphFont"/>
    <w:link w:val="Heading8"/>
    <w:rsid w:val="00C2646C"/>
    <w:rPr>
      <w:rFonts w:asciiTheme="majorHAnsi" w:eastAsiaTheme="majorEastAsia" w:hAnsiTheme="majorHAnsi" w:cstheme="minorBidi"/>
      <w:b/>
      <w:iCs/>
      <w:color w:val="0E1B8D"/>
      <w:sz w:val="24"/>
      <w:szCs w:val="21"/>
      <w:lang w:val="en-GB"/>
    </w:rPr>
  </w:style>
  <w:style w:type="character" w:customStyle="1" w:styleId="Heading9Char">
    <w:name w:val="Heading 9 Char"/>
    <w:aliases w:val="Heading 91 Char,DOCSTYLE9 Char"/>
    <w:basedOn w:val="DefaultParagraphFont"/>
    <w:link w:val="Heading9"/>
    <w:rsid w:val="00C2646C"/>
    <w:rPr>
      <w:rFonts w:asciiTheme="majorHAnsi" w:eastAsiaTheme="majorEastAsia" w:hAnsiTheme="majorHAnsi" w:cstheme="minorBidi"/>
      <w:b/>
      <w:color w:val="0E1B8D"/>
      <w:sz w:val="24"/>
      <w:szCs w:val="21"/>
      <w:lang w:val="en-GB"/>
    </w:rPr>
  </w:style>
  <w:style w:type="paragraph" w:styleId="Header">
    <w:name w:val="header"/>
    <w:basedOn w:val="Normal"/>
    <w:link w:val="HeaderChar"/>
    <w:unhideWhenUsed/>
    <w:rsid w:val="00C2646C"/>
    <w:pPr>
      <w:tabs>
        <w:tab w:val="center" w:pos="4513"/>
        <w:tab w:val="right" w:pos="9026"/>
      </w:tabs>
      <w:jc w:val="center"/>
    </w:pPr>
    <w:rPr>
      <w:szCs w:val="24"/>
    </w:rPr>
  </w:style>
  <w:style w:type="character" w:customStyle="1" w:styleId="HeaderChar">
    <w:name w:val="Header Char"/>
    <w:basedOn w:val="DefaultParagraphFont"/>
    <w:link w:val="Header"/>
    <w:rsid w:val="00C2646C"/>
    <w:rPr>
      <w:szCs w:val="24"/>
    </w:rPr>
  </w:style>
  <w:style w:type="paragraph" w:styleId="ListParagraph">
    <w:name w:val="List Paragraph"/>
    <w:aliases w:val="Table of contents numbered,(bullets,main),Bullet Number,List Paragraph1,lp1,lp11,List Paragraph11,Bullet 1,Use Case List Paragraph,List Paragraph following HEADING 2,POCG Table Text,List Paragraph 1.1.1,Bulletted,AB List 1"/>
    <w:basedOn w:val="Normal"/>
    <w:link w:val="ListParagraphChar"/>
    <w:uiPriority w:val="34"/>
    <w:qFormat/>
    <w:rsid w:val="00742328"/>
    <w:pPr>
      <w:spacing w:after="0"/>
      <w:outlineLvl w:val="0"/>
    </w:pPr>
    <w:rPr>
      <w:rFonts w:asciiTheme="minorHAnsi" w:hAnsiTheme="minorHAnsi"/>
    </w:rPr>
  </w:style>
  <w:style w:type="character" w:customStyle="1" w:styleId="ListParagraphChar">
    <w:name w:val="List Paragraph Char"/>
    <w:aliases w:val="Table of contents numbered Char,(bullets Char,main) Char,Bullet Number Char,List Paragraph1 Char,lp1 Char,lp11 Char,List Paragraph11 Char,Bullet 1 Char,Use Case List Paragraph Char,List Paragraph following HEADING 2 Char"/>
    <w:basedOn w:val="DefaultParagraphFont"/>
    <w:link w:val="ListParagraph"/>
    <w:uiPriority w:val="34"/>
    <w:qFormat/>
    <w:locked/>
    <w:rsid w:val="00E14656"/>
    <w:rPr>
      <w:rFonts w:asciiTheme="minorHAnsi" w:hAnsiTheme="minorHAnsi"/>
    </w:rPr>
  </w:style>
  <w:style w:type="paragraph" w:styleId="Title">
    <w:name w:val="Title"/>
    <w:next w:val="Normal"/>
    <w:link w:val="TitleChar"/>
    <w:qFormat/>
    <w:rsid w:val="00C2646C"/>
    <w:pPr>
      <w:spacing w:after="240" w:line="240" w:lineRule="auto"/>
      <w:contextualSpacing/>
    </w:pPr>
    <w:rPr>
      <w:rFonts w:asciiTheme="majorHAnsi" w:eastAsiaTheme="majorEastAsia" w:hAnsiTheme="majorHAnsi"/>
      <w:color w:val="0E1B8D"/>
      <w:sz w:val="36"/>
      <w:szCs w:val="56"/>
    </w:rPr>
  </w:style>
  <w:style w:type="character" w:customStyle="1" w:styleId="TitleChar">
    <w:name w:val="Title Char"/>
    <w:basedOn w:val="DefaultParagraphFont"/>
    <w:link w:val="Title"/>
    <w:uiPriority w:val="10"/>
    <w:rsid w:val="00C2646C"/>
    <w:rPr>
      <w:rFonts w:asciiTheme="majorHAnsi" w:eastAsiaTheme="majorEastAsia" w:hAnsiTheme="majorHAnsi"/>
      <w:color w:val="0E1B8D"/>
      <w:sz w:val="36"/>
      <w:szCs w:val="56"/>
    </w:rPr>
  </w:style>
  <w:style w:type="paragraph" w:styleId="Subtitle">
    <w:name w:val="Subtitle"/>
    <w:basedOn w:val="Normal"/>
    <w:next w:val="Normal"/>
    <w:link w:val="SubtitleChar"/>
    <w:qFormat/>
    <w:rsid w:val="00C2646C"/>
    <w:pPr>
      <w:numPr>
        <w:ilvl w:val="1"/>
      </w:numPr>
      <w:spacing w:line="240" w:lineRule="auto"/>
    </w:pPr>
    <w:rPr>
      <w:rFonts w:asciiTheme="minorHAnsi" w:eastAsiaTheme="minorEastAsia" w:hAnsiTheme="minorHAnsi" w:cstheme="minorBidi"/>
      <w:color w:val="0E1B8D"/>
      <w:sz w:val="28"/>
    </w:rPr>
  </w:style>
  <w:style w:type="character" w:customStyle="1" w:styleId="SubtitleChar">
    <w:name w:val="Subtitle Char"/>
    <w:basedOn w:val="DefaultParagraphFont"/>
    <w:link w:val="Subtitle"/>
    <w:uiPriority w:val="10"/>
    <w:rsid w:val="00C2646C"/>
    <w:rPr>
      <w:rFonts w:asciiTheme="minorHAnsi" w:eastAsiaTheme="minorEastAsia" w:hAnsiTheme="minorHAnsi" w:cstheme="minorBidi"/>
      <w:color w:val="0E1B8D"/>
      <w:sz w:val="28"/>
    </w:rPr>
  </w:style>
  <w:style w:type="paragraph" w:styleId="Footer">
    <w:name w:val="footer"/>
    <w:basedOn w:val="Normal"/>
    <w:link w:val="FooterChar"/>
    <w:uiPriority w:val="99"/>
    <w:unhideWhenUsed/>
    <w:rsid w:val="00C2646C"/>
    <w:pPr>
      <w:tabs>
        <w:tab w:val="center" w:pos="4513"/>
        <w:tab w:val="right" w:pos="9026"/>
      </w:tabs>
      <w:spacing w:after="0" w:line="240" w:lineRule="auto"/>
    </w:pPr>
  </w:style>
  <w:style w:type="character" w:customStyle="1" w:styleId="FooterChar">
    <w:name w:val="Footer Char"/>
    <w:basedOn w:val="DefaultParagraphFont"/>
    <w:link w:val="Footer"/>
    <w:uiPriority w:val="99"/>
    <w:rsid w:val="00C2646C"/>
  </w:style>
  <w:style w:type="paragraph" w:customStyle="1" w:styleId="Preliminary">
    <w:name w:val="Preliminary"/>
    <w:qFormat/>
    <w:rsid w:val="00C2646C"/>
    <w:pPr>
      <w:spacing w:after="0"/>
    </w:pPr>
    <w:rPr>
      <w:sz w:val="18"/>
    </w:rPr>
  </w:style>
  <w:style w:type="character" w:styleId="Hyperlink">
    <w:name w:val="Hyperlink"/>
    <w:basedOn w:val="DefaultParagraphFont"/>
    <w:uiPriority w:val="99"/>
    <w:unhideWhenUsed/>
    <w:rsid w:val="00C2646C"/>
    <w:rPr>
      <w:color w:val="0000FF" w:themeColor="hyperlink"/>
      <w:u w:val="single"/>
    </w:rPr>
  </w:style>
  <w:style w:type="paragraph" w:styleId="TOCHeading">
    <w:name w:val="TOC Heading"/>
    <w:basedOn w:val="Heading1"/>
    <w:next w:val="Normal"/>
    <w:uiPriority w:val="39"/>
    <w:unhideWhenUsed/>
    <w:qFormat/>
    <w:rsid w:val="00C2646C"/>
    <w:pPr>
      <w:keepLines/>
      <w:numPr>
        <w:numId w:val="0"/>
      </w:numPr>
      <w:spacing w:after="0" w:line="259" w:lineRule="auto"/>
      <w:outlineLvl w:val="9"/>
    </w:pPr>
    <w:rPr>
      <w:b w:val="0"/>
      <w:color w:val="365F91" w:themeColor="accent1" w:themeShade="BF"/>
      <w:lang w:val="en-US"/>
    </w:rPr>
  </w:style>
  <w:style w:type="paragraph" w:styleId="TOC1">
    <w:name w:val="toc 1"/>
    <w:basedOn w:val="Normal"/>
    <w:next w:val="Normal"/>
    <w:autoRedefine/>
    <w:uiPriority w:val="39"/>
    <w:unhideWhenUsed/>
    <w:qFormat/>
    <w:rsid w:val="00C2646C"/>
    <w:pPr>
      <w:tabs>
        <w:tab w:val="left" w:pos="284"/>
        <w:tab w:val="right" w:leader="dot" w:pos="9628"/>
      </w:tabs>
      <w:spacing w:after="0" w:line="240" w:lineRule="auto"/>
    </w:pPr>
    <w:rPr>
      <w:b/>
    </w:rPr>
  </w:style>
  <w:style w:type="paragraph" w:customStyle="1" w:styleId="PrelimHeading">
    <w:name w:val="Prelim_Heading"/>
    <w:basedOn w:val="Normal"/>
    <w:rsid w:val="00C2646C"/>
    <w:rPr>
      <w:b/>
      <w:color w:val="0E1B8D"/>
      <w:sz w:val="24"/>
    </w:rPr>
  </w:style>
  <w:style w:type="paragraph" w:styleId="TOC2">
    <w:name w:val="toc 2"/>
    <w:basedOn w:val="Normal"/>
    <w:next w:val="Normal"/>
    <w:autoRedefine/>
    <w:uiPriority w:val="39"/>
    <w:unhideWhenUsed/>
    <w:qFormat/>
    <w:rsid w:val="00C2646C"/>
    <w:pPr>
      <w:tabs>
        <w:tab w:val="left" w:pos="709"/>
        <w:tab w:val="right" w:leader="dot" w:pos="9628"/>
      </w:tabs>
      <w:spacing w:after="0" w:line="240" w:lineRule="auto"/>
      <w:ind w:left="284"/>
    </w:pPr>
  </w:style>
  <w:style w:type="paragraph" w:styleId="TOC3">
    <w:name w:val="toc 3"/>
    <w:basedOn w:val="Normal"/>
    <w:next w:val="Normal"/>
    <w:autoRedefine/>
    <w:uiPriority w:val="39"/>
    <w:unhideWhenUsed/>
    <w:qFormat/>
    <w:rsid w:val="00C2646C"/>
    <w:pPr>
      <w:tabs>
        <w:tab w:val="left" w:pos="1276"/>
        <w:tab w:val="right" w:leader="dot" w:pos="9628"/>
      </w:tabs>
      <w:spacing w:after="0"/>
      <w:ind w:left="709"/>
    </w:pPr>
  </w:style>
  <w:style w:type="paragraph" w:styleId="TableofFigures">
    <w:name w:val="table of figures"/>
    <w:basedOn w:val="Normal"/>
    <w:next w:val="Normal"/>
    <w:uiPriority w:val="99"/>
    <w:rsid w:val="00C2646C"/>
    <w:pPr>
      <w:tabs>
        <w:tab w:val="right" w:leader="dot" w:pos="9639"/>
      </w:tabs>
      <w:spacing w:after="0" w:line="240" w:lineRule="auto"/>
      <w:ind w:left="480" w:hanging="480"/>
    </w:pPr>
    <w:rPr>
      <w:rFonts w:asciiTheme="minorHAnsi" w:eastAsia="Times New Roman" w:hAnsiTheme="minorHAnsi" w:cs="Times New Roman"/>
      <w:szCs w:val="20"/>
    </w:rPr>
  </w:style>
  <w:style w:type="paragraph" w:styleId="Caption">
    <w:name w:val="caption"/>
    <w:basedOn w:val="Normal"/>
    <w:next w:val="Normal"/>
    <w:qFormat/>
    <w:rsid w:val="00C2646C"/>
    <w:pPr>
      <w:keepNext/>
      <w:spacing w:before="120" w:line="240" w:lineRule="auto"/>
      <w:jc w:val="center"/>
    </w:pPr>
    <w:rPr>
      <w:rFonts w:asciiTheme="minorHAnsi" w:eastAsia="Times New Roman" w:hAnsiTheme="minorHAnsi" w:cs="Times New Roman"/>
      <w:b/>
      <w:szCs w:val="24"/>
      <w:lang w:val="en-GB"/>
    </w:rPr>
  </w:style>
  <w:style w:type="paragraph" w:customStyle="1" w:styleId="TableText">
    <w:name w:val="Table Text"/>
    <w:link w:val="TableTextChar"/>
    <w:rsid w:val="00C2646C"/>
    <w:pPr>
      <w:spacing w:before="60" w:after="60" w:line="240" w:lineRule="auto"/>
    </w:pPr>
    <w:rPr>
      <w:rFonts w:asciiTheme="minorHAnsi" w:eastAsia="Times New Roman" w:hAnsiTheme="minorHAnsi" w:cs="Times New Roman"/>
      <w:sz w:val="20"/>
    </w:rPr>
  </w:style>
  <w:style w:type="character" w:customStyle="1" w:styleId="TableTextChar">
    <w:name w:val="Table Text Char"/>
    <w:basedOn w:val="DefaultParagraphFont"/>
    <w:link w:val="TableText"/>
    <w:uiPriority w:val="5"/>
    <w:rsid w:val="00C2646C"/>
    <w:rPr>
      <w:rFonts w:asciiTheme="minorHAnsi" w:eastAsia="Times New Roman" w:hAnsiTheme="minorHAnsi" w:cs="Times New Roman"/>
      <w:sz w:val="20"/>
    </w:rPr>
  </w:style>
  <w:style w:type="paragraph" w:customStyle="1" w:styleId="AnnexH1">
    <w:name w:val="Annex H1"/>
    <w:basedOn w:val="BodyText"/>
    <w:next w:val="AnnexH2"/>
    <w:link w:val="AnnexH1Char"/>
    <w:qFormat/>
    <w:rsid w:val="00C2646C"/>
    <w:pPr>
      <w:pageBreakBefore/>
      <w:numPr>
        <w:numId w:val="1"/>
      </w:numPr>
      <w:pBdr>
        <w:bottom w:val="single" w:sz="4" w:space="1" w:color="0E1B8D"/>
      </w:pBdr>
      <w:spacing w:after="240" w:line="240" w:lineRule="auto"/>
    </w:pPr>
    <w:rPr>
      <w:rFonts w:asciiTheme="minorHAnsi" w:eastAsiaTheme="majorEastAsia" w:hAnsiTheme="minorHAnsi" w:cs="Times New Roman"/>
      <w:b/>
      <w:color w:val="0E1B8D"/>
      <w:sz w:val="36"/>
      <w:szCs w:val="40"/>
    </w:rPr>
  </w:style>
  <w:style w:type="paragraph" w:styleId="BodyText">
    <w:name w:val="Body Text"/>
    <w:basedOn w:val="Normal"/>
    <w:link w:val="BodyTextChar"/>
    <w:unhideWhenUsed/>
    <w:rsid w:val="00C2646C"/>
  </w:style>
  <w:style w:type="character" w:customStyle="1" w:styleId="BodyTextChar">
    <w:name w:val="Body Text Char"/>
    <w:basedOn w:val="DefaultParagraphFont"/>
    <w:link w:val="BodyText"/>
    <w:rsid w:val="00C2646C"/>
  </w:style>
  <w:style w:type="paragraph" w:customStyle="1" w:styleId="AnnexH2">
    <w:name w:val="Annex H2"/>
    <w:next w:val="Normal"/>
    <w:link w:val="AnnexH2Char"/>
    <w:qFormat/>
    <w:rsid w:val="00C2646C"/>
    <w:pPr>
      <w:keepNext/>
      <w:numPr>
        <w:ilvl w:val="1"/>
        <w:numId w:val="1"/>
      </w:numPr>
      <w:spacing w:line="240" w:lineRule="auto"/>
      <w:outlineLvl w:val="1"/>
    </w:pPr>
    <w:rPr>
      <w:rFonts w:asciiTheme="minorHAnsi" w:eastAsia="Times New Roman" w:hAnsiTheme="minorHAnsi" w:cs="Times New Roman"/>
      <w:b/>
      <w:color w:val="0E1B8D"/>
      <w:sz w:val="32"/>
      <w:lang w:val="en-GB"/>
    </w:rPr>
  </w:style>
  <w:style w:type="character" w:customStyle="1" w:styleId="AnnexH2Char">
    <w:name w:val="Annex H2 Char"/>
    <w:basedOn w:val="Heading1Char"/>
    <w:link w:val="AnnexH2"/>
    <w:rsid w:val="00C2646C"/>
    <w:rPr>
      <w:rFonts w:asciiTheme="minorHAnsi" w:eastAsia="Times New Roman" w:hAnsiTheme="minorHAnsi" w:cs="Times New Roman"/>
      <w:b/>
      <w:iCs w:val="0"/>
      <w:color w:val="0E1B8D"/>
      <w:sz w:val="32"/>
      <w:lang w:val="en-GB"/>
    </w:rPr>
  </w:style>
  <w:style w:type="character" w:customStyle="1" w:styleId="AnnexH1Char">
    <w:name w:val="Annex H1 Char"/>
    <w:basedOn w:val="DefaultParagraphFont"/>
    <w:link w:val="AnnexH1"/>
    <w:rsid w:val="00C2646C"/>
    <w:rPr>
      <w:rFonts w:asciiTheme="minorHAnsi" w:eastAsiaTheme="majorEastAsia" w:hAnsiTheme="minorHAnsi" w:cs="Times New Roman"/>
      <w:b/>
      <w:color w:val="0E1B8D"/>
      <w:sz w:val="36"/>
      <w:szCs w:val="40"/>
    </w:rPr>
  </w:style>
  <w:style w:type="paragraph" w:customStyle="1" w:styleId="AnnexH3">
    <w:name w:val="Annex H3"/>
    <w:next w:val="Normal"/>
    <w:unhideWhenUsed/>
    <w:rsid w:val="00C2646C"/>
    <w:pPr>
      <w:tabs>
        <w:tab w:val="left" w:pos="851"/>
      </w:tabs>
      <w:spacing w:before="60" w:line="240" w:lineRule="auto"/>
      <w:outlineLvl w:val="2"/>
    </w:pPr>
    <w:rPr>
      <w:rFonts w:asciiTheme="minorHAnsi" w:eastAsia="Times New Roman" w:hAnsiTheme="minorHAnsi" w:cs="Times New Roman"/>
      <w:b/>
      <w:color w:val="0E1B8D"/>
      <w:sz w:val="28"/>
      <w:lang w:val="en-GB"/>
    </w:rPr>
  </w:style>
  <w:style w:type="paragraph" w:customStyle="1" w:styleId="AnnexH4">
    <w:name w:val="Annex H4"/>
    <w:next w:val="Normal"/>
    <w:unhideWhenUsed/>
    <w:rsid w:val="00C2646C"/>
    <w:pPr>
      <w:numPr>
        <w:ilvl w:val="3"/>
        <w:numId w:val="1"/>
      </w:numPr>
      <w:spacing w:before="240" w:after="60"/>
    </w:pPr>
    <w:rPr>
      <w:rFonts w:asciiTheme="minorHAnsi" w:eastAsia="Times New Roman" w:hAnsiTheme="minorHAnsi" w:cs="Times New Roman"/>
      <w:b/>
      <w:color w:val="0E1B8D"/>
      <w:sz w:val="24"/>
      <w:szCs w:val="24"/>
      <w:lang w:val="en-GB"/>
    </w:rPr>
  </w:style>
  <w:style w:type="paragraph" w:customStyle="1" w:styleId="Comments">
    <w:name w:val="Comments"/>
    <w:uiPriority w:val="12"/>
    <w:qFormat/>
    <w:rsid w:val="00C2646C"/>
    <w:rPr>
      <w:color w:val="4F81BD" w:themeColor="accent1"/>
    </w:rPr>
  </w:style>
  <w:style w:type="table" w:customStyle="1" w:styleId="SITATable">
    <w:name w:val="SITA Table"/>
    <w:basedOn w:val="TableNormal"/>
    <w:uiPriority w:val="99"/>
    <w:rsid w:val="0036570B"/>
    <w:pPr>
      <w:spacing w:after="0" w:line="240" w:lineRule="auto"/>
    </w:pPr>
    <w:tblPr>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CellMar>
        <w:top w:w="28" w:type="dxa"/>
        <w:bottom w:w="28" w:type="dxa"/>
      </w:tblCellMar>
    </w:tblPr>
    <w:tblStylePr w:type="firstRow">
      <w:rPr>
        <w:rFonts w:asciiTheme="majorHAnsi" w:hAnsiTheme="majorHAnsi"/>
        <w:b/>
        <w:color w:val="0E1B8D"/>
        <w:sz w:val="22"/>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cBorders>
        <w:shd w:val="clear" w:color="auto" w:fill="DBE5F1" w:themeFill="accent1" w:themeFillTint="33"/>
      </w:tcPr>
    </w:tblStylePr>
  </w:style>
  <w:style w:type="paragraph" w:styleId="NoSpacing">
    <w:name w:val="No Spacing"/>
    <w:link w:val="NoSpacingChar"/>
    <w:uiPriority w:val="1"/>
    <w:qFormat/>
    <w:rsid w:val="00C2646C"/>
    <w:pPr>
      <w:spacing w:after="0" w:line="240" w:lineRule="auto"/>
    </w:pPr>
    <w:rPr>
      <w:rFonts w:asciiTheme="minorHAnsi" w:eastAsiaTheme="minorEastAsia" w:hAnsiTheme="minorHAnsi" w:cstheme="minorBidi"/>
    </w:rPr>
  </w:style>
  <w:style w:type="character" w:customStyle="1" w:styleId="NoSpacingChar">
    <w:name w:val="No Spacing Char"/>
    <w:basedOn w:val="DefaultParagraphFont"/>
    <w:link w:val="NoSpacing"/>
    <w:uiPriority w:val="1"/>
    <w:rsid w:val="00C2646C"/>
    <w:rPr>
      <w:rFonts w:asciiTheme="minorHAnsi" w:eastAsiaTheme="minorEastAsia" w:hAnsiTheme="minorHAnsi" w:cstheme="minorBidi"/>
    </w:rPr>
  </w:style>
  <w:style w:type="paragraph" w:customStyle="1" w:styleId="Cover">
    <w:name w:val="Cover"/>
    <w:basedOn w:val="Title"/>
    <w:link w:val="CoverChar"/>
    <w:uiPriority w:val="11"/>
    <w:unhideWhenUsed/>
    <w:rsid w:val="00C2646C"/>
    <w:pPr>
      <w:spacing w:before="600" w:after="0"/>
    </w:pPr>
    <w:rPr>
      <w:color w:val="000066"/>
      <w:sz w:val="48"/>
      <w:szCs w:val="48"/>
    </w:rPr>
  </w:style>
  <w:style w:type="character" w:customStyle="1" w:styleId="CoverChar">
    <w:name w:val="Cover Char"/>
    <w:basedOn w:val="TitleChar"/>
    <w:link w:val="Cover"/>
    <w:uiPriority w:val="11"/>
    <w:rsid w:val="00C2646C"/>
    <w:rPr>
      <w:rFonts w:asciiTheme="majorHAnsi" w:eastAsiaTheme="majorEastAsia" w:hAnsiTheme="majorHAnsi"/>
      <w:color w:val="000066"/>
      <w:sz w:val="48"/>
      <w:szCs w:val="48"/>
    </w:rPr>
  </w:style>
  <w:style w:type="paragraph" w:styleId="BalloonText">
    <w:name w:val="Balloon Text"/>
    <w:basedOn w:val="Normal"/>
    <w:link w:val="BalloonTextChar"/>
    <w:semiHidden/>
    <w:unhideWhenUsed/>
    <w:rsid w:val="00C2646C"/>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semiHidden/>
    <w:rsid w:val="00C2646C"/>
    <w:rPr>
      <w:rFonts w:ascii="Segoe UI" w:hAnsi="Segoe UI" w:cs="Segoe UI"/>
      <w:sz w:val="18"/>
      <w:szCs w:val="18"/>
    </w:rPr>
  </w:style>
  <w:style w:type="paragraph" w:styleId="BlockText">
    <w:name w:val="Block Text"/>
    <w:basedOn w:val="Normal"/>
    <w:unhideWhenUsed/>
    <w:rsid w:val="00C2646C"/>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character" w:styleId="FootnoteReference">
    <w:name w:val="footnote reference"/>
    <w:basedOn w:val="DefaultParagraphFont"/>
    <w:unhideWhenUsed/>
    <w:rsid w:val="00C2646C"/>
    <w:rPr>
      <w:vertAlign w:val="superscript"/>
    </w:rPr>
  </w:style>
  <w:style w:type="paragraph" w:styleId="FootnoteText">
    <w:name w:val="footnote text"/>
    <w:basedOn w:val="Normal"/>
    <w:link w:val="FootnoteTextChar"/>
    <w:unhideWhenUsed/>
    <w:rsid w:val="00C2646C"/>
    <w:pPr>
      <w:spacing w:after="0" w:line="240" w:lineRule="auto"/>
    </w:pPr>
    <w:rPr>
      <w:sz w:val="20"/>
      <w:szCs w:val="20"/>
    </w:rPr>
  </w:style>
  <w:style w:type="character" w:customStyle="1" w:styleId="FootnoteTextChar">
    <w:name w:val="Footnote Text Char"/>
    <w:basedOn w:val="DefaultParagraphFont"/>
    <w:link w:val="FootnoteText"/>
    <w:rsid w:val="00C2646C"/>
    <w:rPr>
      <w:sz w:val="20"/>
      <w:szCs w:val="20"/>
    </w:rPr>
  </w:style>
  <w:style w:type="character" w:styleId="IntenseEmphasis">
    <w:name w:val="Intense Emphasis"/>
    <w:basedOn w:val="DefaultParagraphFont"/>
    <w:uiPriority w:val="21"/>
    <w:qFormat/>
    <w:rsid w:val="00C2646C"/>
    <w:rPr>
      <w:b/>
      <w:i/>
      <w:iCs/>
    </w:rPr>
  </w:style>
  <w:style w:type="paragraph" w:styleId="IntenseQuote">
    <w:name w:val="Intense Quote"/>
    <w:basedOn w:val="BlockText"/>
    <w:next w:val="Normal"/>
    <w:link w:val="IntenseQuoteChar"/>
    <w:uiPriority w:val="30"/>
    <w:qFormat/>
    <w:rsid w:val="00C2646C"/>
    <w:pPr>
      <w:pBdr>
        <w:top w:val="single" w:sz="4" w:space="10" w:color="4F81BD" w:themeColor="accent1"/>
        <w:bottom w:val="single" w:sz="4" w:space="10" w:color="4F81BD" w:themeColor="accent1"/>
      </w:pBdr>
      <w:spacing w:before="240" w:line="240" w:lineRule="auto"/>
      <w:ind w:left="0" w:right="862"/>
      <w:jc w:val="left"/>
    </w:pPr>
    <w:rPr>
      <w:i w:val="0"/>
      <w:iCs w:val="0"/>
      <w:color w:val="auto"/>
    </w:rPr>
  </w:style>
  <w:style w:type="character" w:customStyle="1" w:styleId="IntenseQuoteChar">
    <w:name w:val="Intense Quote Char"/>
    <w:basedOn w:val="DefaultParagraphFont"/>
    <w:link w:val="IntenseQuote"/>
    <w:uiPriority w:val="30"/>
    <w:rsid w:val="00C2646C"/>
    <w:rPr>
      <w:rFonts w:asciiTheme="minorHAnsi" w:eastAsiaTheme="minorEastAsia" w:hAnsiTheme="minorHAnsi" w:cstheme="minorBidi"/>
    </w:rPr>
  </w:style>
  <w:style w:type="character" w:styleId="IntenseReference">
    <w:name w:val="Intense Reference"/>
    <w:basedOn w:val="DefaultParagraphFont"/>
    <w:uiPriority w:val="32"/>
    <w:qFormat/>
    <w:rsid w:val="00C2646C"/>
    <w:rPr>
      <w:b/>
      <w:bCs/>
      <w:smallCaps/>
      <w:color w:val="auto"/>
      <w:spacing w:val="5"/>
    </w:rPr>
  </w:style>
  <w:style w:type="paragraph" w:customStyle="1" w:styleId="SITARegistration">
    <w:name w:val="SITA_Registration"/>
    <w:uiPriority w:val="10"/>
    <w:qFormat/>
    <w:rsid w:val="00C2646C"/>
    <w:pPr>
      <w:jc w:val="center"/>
    </w:pPr>
    <w:rPr>
      <w:color w:val="808080" w:themeColor="background1" w:themeShade="80"/>
      <w:sz w:val="14"/>
      <w:szCs w:val="16"/>
    </w:rPr>
  </w:style>
  <w:style w:type="character" w:styleId="Strong">
    <w:name w:val="Strong"/>
    <w:basedOn w:val="DefaultParagraphFont"/>
    <w:uiPriority w:val="22"/>
    <w:qFormat/>
    <w:rsid w:val="00C2646C"/>
    <w:rPr>
      <w:b/>
      <w:bCs/>
    </w:rPr>
  </w:style>
  <w:style w:type="character" w:styleId="SubtleReference">
    <w:name w:val="Subtle Reference"/>
    <w:basedOn w:val="DefaultParagraphFont"/>
    <w:uiPriority w:val="31"/>
    <w:qFormat/>
    <w:rsid w:val="00C2646C"/>
    <w:rPr>
      <w:smallCaps/>
      <w:color w:val="5A5A5A" w:themeColor="text1" w:themeTint="A5"/>
    </w:rPr>
  </w:style>
  <w:style w:type="character" w:styleId="PlaceholderText">
    <w:name w:val="Placeholder Text"/>
    <w:basedOn w:val="DefaultParagraphFont"/>
    <w:uiPriority w:val="99"/>
    <w:semiHidden/>
    <w:rsid w:val="00E030BC"/>
    <w:rPr>
      <w:color w:val="808080"/>
    </w:rPr>
  </w:style>
  <w:style w:type="paragraph" w:customStyle="1" w:styleId="Figure">
    <w:name w:val="Figure"/>
    <w:next w:val="Caption"/>
    <w:link w:val="FigureChar"/>
    <w:qFormat/>
    <w:rsid w:val="00AC7C1D"/>
    <w:pPr>
      <w:keepNext/>
      <w:spacing w:after="240" w:line="240" w:lineRule="auto"/>
      <w:jc w:val="center"/>
    </w:pPr>
    <w:rPr>
      <w:noProof/>
      <w:lang w:eastAsia="en-GB"/>
    </w:rPr>
  </w:style>
  <w:style w:type="character" w:customStyle="1" w:styleId="FigureChar">
    <w:name w:val="Figure Char"/>
    <w:basedOn w:val="DefaultParagraphFont"/>
    <w:link w:val="Figure"/>
    <w:rsid w:val="00AC7C1D"/>
    <w:rPr>
      <w:noProof/>
      <w:lang w:eastAsia="en-GB"/>
    </w:rPr>
  </w:style>
  <w:style w:type="paragraph" w:customStyle="1" w:styleId="TableHeading">
    <w:name w:val="Table Heading"/>
    <w:basedOn w:val="TableText"/>
    <w:link w:val="TableHeadingChar"/>
    <w:qFormat/>
    <w:rsid w:val="00AC7C1D"/>
    <w:rPr>
      <w:b/>
      <w:color w:val="0E1B8D"/>
    </w:rPr>
  </w:style>
  <w:style w:type="character" w:customStyle="1" w:styleId="TableHeadingChar">
    <w:name w:val="Table Heading Char"/>
    <w:basedOn w:val="TableTextChar"/>
    <w:link w:val="TableHeading"/>
    <w:rsid w:val="00AC7C1D"/>
    <w:rPr>
      <w:rFonts w:asciiTheme="minorHAnsi" w:eastAsia="Times New Roman" w:hAnsiTheme="minorHAnsi" w:cs="Times New Roman"/>
      <w:b/>
      <w:color w:val="0E1B8D"/>
      <w:sz w:val="20"/>
    </w:rPr>
  </w:style>
  <w:style w:type="table" w:styleId="TableGrid">
    <w:name w:val="Table Grid"/>
    <w:basedOn w:val="TableNormal"/>
    <w:rsid w:val="0036570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line">
    <w:name w:val="Headline"/>
    <w:rsid w:val="00E14656"/>
    <w:pPr>
      <w:widowControl w:val="0"/>
      <w:spacing w:after="0" w:line="240" w:lineRule="auto"/>
    </w:pPr>
    <w:rPr>
      <w:rFonts w:ascii="Arial" w:eastAsia="Times New Roman" w:hAnsi="Arial" w:cs="Times New Roman"/>
      <w:snapToGrid w:val="0"/>
      <w:sz w:val="28"/>
      <w:szCs w:val="20"/>
      <w:lang w:val="en-GB"/>
    </w:rPr>
  </w:style>
  <w:style w:type="paragraph" w:customStyle="1" w:styleId="1ISO9000">
    <w:name w:val="1ISO9000"/>
    <w:rsid w:val="00E14656"/>
    <w:pPr>
      <w:widowControl w:val="0"/>
      <w:spacing w:after="0" w:line="480" w:lineRule="atLeast"/>
      <w:ind w:left="414" w:hanging="414"/>
      <w:jc w:val="both"/>
    </w:pPr>
    <w:rPr>
      <w:rFonts w:ascii="Arial" w:eastAsia="Times New Roman" w:hAnsi="Arial" w:cs="Times New Roman"/>
      <w:snapToGrid w:val="0"/>
      <w:sz w:val="28"/>
      <w:szCs w:val="20"/>
      <w:lang w:val="en-US"/>
    </w:rPr>
  </w:style>
  <w:style w:type="paragraph" w:styleId="BodyTextIndent2">
    <w:name w:val="Body Text Indent 2"/>
    <w:basedOn w:val="Normal"/>
    <w:link w:val="BodyTextIndent2Char"/>
    <w:rsid w:val="00E14656"/>
    <w:pPr>
      <w:spacing w:after="0" w:line="240" w:lineRule="auto"/>
      <w:ind w:left="720" w:hanging="720"/>
      <w:jc w:val="left"/>
    </w:pPr>
    <w:rPr>
      <w:rFonts w:ascii="Arial" w:eastAsia="Times New Roman" w:hAnsi="Arial" w:cs="Arial"/>
      <w:sz w:val="20"/>
      <w:szCs w:val="24"/>
      <w:lang w:val="en-GB"/>
    </w:rPr>
  </w:style>
  <w:style w:type="character" w:customStyle="1" w:styleId="BodyTextIndent2Char">
    <w:name w:val="Body Text Indent 2 Char"/>
    <w:basedOn w:val="DefaultParagraphFont"/>
    <w:link w:val="BodyTextIndent2"/>
    <w:rsid w:val="00E14656"/>
    <w:rPr>
      <w:rFonts w:ascii="Arial" w:eastAsia="Times New Roman" w:hAnsi="Arial" w:cs="Arial"/>
      <w:sz w:val="20"/>
      <w:szCs w:val="24"/>
      <w:lang w:val="en-GB"/>
    </w:rPr>
  </w:style>
  <w:style w:type="paragraph" w:styleId="BodyTextIndent">
    <w:name w:val="Body Text Indent"/>
    <w:basedOn w:val="Normal"/>
    <w:link w:val="BodyTextIndentChar"/>
    <w:rsid w:val="00E14656"/>
    <w:pPr>
      <w:widowControl w:val="0"/>
      <w:tabs>
        <w:tab w:val="left" w:pos="-1440"/>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line="240" w:lineRule="auto"/>
      <w:ind w:left="720"/>
    </w:pPr>
    <w:rPr>
      <w:rFonts w:ascii="Arial" w:eastAsia="Times New Roman" w:hAnsi="Arial" w:cs="Times New Roman"/>
      <w:snapToGrid w:val="0"/>
      <w:szCs w:val="20"/>
      <w:lang w:val="en-GB"/>
    </w:rPr>
  </w:style>
  <w:style w:type="character" w:customStyle="1" w:styleId="BodyTextIndentChar">
    <w:name w:val="Body Text Indent Char"/>
    <w:basedOn w:val="DefaultParagraphFont"/>
    <w:link w:val="BodyTextIndent"/>
    <w:rsid w:val="00E14656"/>
    <w:rPr>
      <w:rFonts w:ascii="Arial" w:eastAsia="Times New Roman" w:hAnsi="Arial" w:cs="Times New Roman"/>
      <w:snapToGrid w:val="0"/>
      <w:szCs w:val="20"/>
      <w:lang w:val="en-GB"/>
    </w:rPr>
  </w:style>
  <w:style w:type="paragraph" w:styleId="BodyText2">
    <w:name w:val="Body Text 2"/>
    <w:basedOn w:val="Normal"/>
    <w:link w:val="BodyText2Char"/>
    <w:rsid w:val="00E14656"/>
    <w:pPr>
      <w:spacing w:after="0" w:line="240" w:lineRule="auto"/>
    </w:pPr>
    <w:rPr>
      <w:rFonts w:ascii="Verdana" w:eastAsia="Times New Roman" w:hAnsi="Verdana" w:cs="Times New Roman"/>
      <w:snapToGrid w:val="0"/>
      <w:sz w:val="20"/>
      <w:szCs w:val="20"/>
    </w:rPr>
  </w:style>
  <w:style w:type="character" w:customStyle="1" w:styleId="BodyText2Char">
    <w:name w:val="Body Text 2 Char"/>
    <w:basedOn w:val="DefaultParagraphFont"/>
    <w:link w:val="BodyText2"/>
    <w:rsid w:val="00E14656"/>
    <w:rPr>
      <w:rFonts w:ascii="Verdana" w:eastAsia="Times New Roman" w:hAnsi="Verdana" w:cs="Times New Roman"/>
      <w:snapToGrid w:val="0"/>
      <w:sz w:val="20"/>
      <w:szCs w:val="20"/>
    </w:rPr>
  </w:style>
  <w:style w:type="paragraph" w:customStyle="1" w:styleId="TableElementLeft">
    <w:name w:val="Table Element Left"/>
    <w:basedOn w:val="Normal"/>
    <w:rsid w:val="00E14656"/>
    <w:pPr>
      <w:keepNext/>
      <w:spacing w:before="120" w:line="240" w:lineRule="auto"/>
      <w:jc w:val="left"/>
    </w:pPr>
    <w:rPr>
      <w:rFonts w:ascii="Arial" w:eastAsia="Times New Roman" w:hAnsi="Arial" w:cs="Times New Roman"/>
      <w:szCs w:val="20"/>
      <w:lang w:val="en-GB"/>
    </w:rPr>
  </w:style>
  <w:style w:type="paragraph" w:customStyle="1" w:styleId="2ISO9000">
    <w:name w:val="2ISO9000"/>
    <w:rsid w:val="00E14656"/>
    <w:pPr>
      <w:widowControl w:val="0"/>
      <w:spacing w:after="0" w:line="240" w:lineRule="auto"/>
      <w:ind w:left="414" w:hanging="414"/>
      <w:jc w:val="both"/>
    </w:pPr>
    <w:rPr>
      <w:rFonts w:ascii="Arial" w:eastAsia="Times New Roman" w:hAnsi="Arial" w:cs="Times New Roman"/>
      <w:snapToGrid w:val="0"/>
      <w:sz w:val="24"/>
      <w:szCs w:val="20"/>
      <w:lang w:val="en-US"/>
    </w:rPr>
  </w:style>
  <w:style w:type="paragraph" w:styleId="CommentText">
    <w:name w:val="annotation text"/>
    <w:basedOn w:val="Normal"/>
    <w:link w:val="CommentTextChar"/>
    <w:unhideWhenUsed/>
    <w:rsid w:val="00E14656"/>
    <w:pPr>
      <w:spacing w:line="240" w:lineRule="auto"/>
    </w:pPr>
    <w:rPr>
      <w:sz w:val="20"/>
      <w:szCs w:val="20"/>
    </w:rPr>
  </w:style>
  <w:style w:type="character" w:customStyle="1" w:styleId="CommentTextChar">
    <w:name w:val="Comment Text Char"/>
    <w:basedOn w:val="DefaultParagraphFont"/>
    <w:link w:val="CommentText"/>
    <w:rsid w:val="00E14656"/>
    <w:rPr>
      <w:sz w:val="20"/>
      <w:szCs w:val="20"/>
    </w:rPr>
  </w:style>
  <w:style w:type="character" w:customStyle="1" w:styleId="CommentSubjectChar">
    <w:name w:val="Comment Subject Char"/>
    <w:basedOn w:val="CommentTextChar"/>
    <w:link w:val="CommentSubject"/>
    <w:semiHidden/>
    <w:rsid w:val="00E14656"/>
    <w:rPr>
      <w:rFonts w:ascii="Arial" w:eastAsia="Times New Roman" w:hAnsi="Arial" w:cs="Times New Roman"/>
      <w:b/>
      <w:bCs/>
      <w:sz w:val="20"/>
      <w:szCs w:val="20"/>
      <w:lang w:val="en-GB"/>
    </w:rPr>
  </w:style>
  <w:style w:type="paragraph" w:styleId="CommentSubject">
    <w:name w:val="annotation subject"/>
    <w:basedOn w:val="CommentText"/>
    <w:next w:val="CommentText"/>
    <w:link w:val="CommentSubjectChar"/>
    <w:semiHidden/>
    <w:rsid w:val="00E14656"/>
    <w:pPr>
      <w:spacing w:before="120"/>
    </w:pPr>
    <w:rPr>
      <w:rFonts w:ascii="Arial" w:eastAsia="Times New Roman" w:hAnsi="Arial" w:cs="Times New Roman"/>
      <w:b/>
      <w:bCs/>
      <w:lang w:val="en-GB"/>
    </w:rPr>
  </w:style>
  <w:style w:type="paragraph" w:customStyle="1" w:styleId="TOCHEAD">
    <w:name w:val="TOC_HEAD"/>
    <w:basedOn w:val="Normal"/>
    <w:rsid w:val="00E14656"/>
    <w:pPr>
      <w:spacing w:before="120" w:line="240" w:lineRule="auto"/>
      <w:jc w:val="center"/>
    </w:pPr>
    <w:rPr>
      <w:rFonts w:ascii="Arial" w:eastAsia="Times New Roman" w:hAnsi="Arial" w:cs="Times New Roman"/>
      <w:b/>
      <w:caps/>
      <w:sz w:val="28"/>
      <w:szCs w:val="20"/>
      <w:u w:val="single"/>
      <w:lang w:val="en-GB"/>
    </w:rPr>
  </w:style>
  <w:style w:type="paragraph" w:customStyle="1" w:styleId="Body">
    <w:name w:val="Body"/>
    <w:basedOn w:val="Normal"/>
    <w:rsid w:val="00E14656"/>
    <w:pPr>
      <w:spacing w:before="120" w:line="260" w:lineRule="atLeast"/>
    </w:pPr>
    <w:rPr>
      <w:rFonts w:ascii="Times New Roman" w:eastAsia="Times New Roman" w:hAnsi="Times New Roman" w:cs="Times New Roman"/>
      <w:szCs w:val="20"/>
      <w:lang w:val="es-ES_tradnl"/>
    </w:rPr>
  </w:style>
  <w:style w:type="paragraph" w:styleId="BodyText3">
    <w:name w:val="Body Text 3"/>
    <w:basedOn w:val="Normal"/>
    <w:link w:val="BodyText3Char"/>
    <w:rsid w:val="00E14656"/>
    <w:pPr>
      <w:spacing w:after="0" w:line="240" w:lineRule="auto"/>
      <w:jc w:val="left"/>
    </w:pPr>
    <w:rPr>
      <w:rFonts w:ascii="Times New Roman" w:eastAsia="Times New Roman" w:hAnsi="Times New Roman" w:cs="Arial"/>
      <w:b/>
      <w:bCs/>
      <w:sz w:val="24"/>
      <w:szCs w:val="24"/>
    </w:rPr>
  </w:style>
  <w:style w:type="character" w:customStyle="1" w:styleId="BodyText3Char">
    <w:name w:val="Body Text 3 Char"/>
    <w:basedOn w:val="DefaultParagraphFont"/>
    <w:link w:val="BodyText3"/>
    <w:rsid w:val="00E14656"/>
    <w:rPr>
      <w:rFonts w:ascii="Times New Roman" w:eastAsia="Times New Roman" w:hAnsi="Times New Roman" w:cs="Arial"/>
      <w:b/>
      <w:bCs/>
      <w:sz w:val="24"/>
      <w:szCs w:val="24"/>
    </w:rPr>
  </w:style>
  <w:style w:type="paragraph" w:styleId="BodyTextIndent3">
    <w:name w:val="Body Text Indent 3"/>
    <w:basedOn w:val="Normal"/>
    <w:link w:val="BodyTextIndent3Char"/>
    <w:rsid w:val="00E14656"/>
    <w:pPr>
      <w:spacing w:after="0" w:line="360" w:lineRule="auto"/>
      <w:ind w:left="720"/>
      <w:jc w:val="left"/>
    </w:pPr>
    <w:rPr>
      <w:rFonts w:ascii="Times New Roman" w:eastAsia="Times New Roman" w:hAnsi="Times New Roman" w:cs="Arial"/>
      <w:b/>
      <w:bCs/>
      <w:sz w:val="24"/>
      <w:szCs w:val="24"/>
    </w:rPr>
  </w:style>
  <w:style w:type="character" w:customStyle="1" w:styleId="BodyTextIndent3Char">
    <w:name w:val="Body Text Indent 3 Char"/>
    <w:basedOn w:val="DefaultParagraphFont"/>
    <w:link w:val="BodyTextIndent3"/>
    <w:rsid w:val="00E14656"/>
    <w:rPr>
      <w:rFonts w:ascii="Times New Roman" w:eastAsia="Times New Roman" w:hAnsi="Times New Roman" w:cs="Arial"/>
      <w:b/>
      <w:bCs/>
      <w:sz w:val="24"/>
      <w:szCs w:val="24"/>
    </w:rPr>
  </w:style>
  <w:style w:type="character" w:styleId="FollowedHyperlink">
    <w:name w:val="FollowedHyperlink"/>
    <w:basedOn w:val="DefaultParagraphFont"/>
    <w:rsid w:val="00E14656"/>
    <w:rPr>
      <w:color w:val="800080"/>
      <w:u w:val="single"/>
    </w:rPr>
  </w:style>
  <w:style w:type="paragraph" w:styleId="NormalWeb">
    <w:name w:val="Normal (Web)"/>
    <w:basedOn w:val="Normal"/>
    <w:rsid w:val="00E14656"/>
    <w:pPr>
      <w:spacing w:before="100" w:beforeAutospacing="1" w:after="100" w:afterAutospacing="1" w:line="240" w:lineRule="auto"/>
      <w:jc w:val="left"/>
    </w:pPr>
    <w:rPr>
      <w:rFonts w:ascii="Arial Unicode MS" w:eastAsia="Arial Unicode MS" w:hAnsi="Arial Unicode MS" w:cs="Arial Unicode MS"/>
      <w:color w:val="000000"/>
      <w:sz w:val="24"/>
      <w:szCs w:val="24"/>
    </w:rPr>
  </w:style>
  <w:style w:type="character" w:styleId="PageNumber">
    <w:name w:val="page number"/>
    <w:basedOn w:val="DefaultParagraphFont"/>
    <w:rsid w:val="00E14656"/>
  </w:style>
  <w:style w:type="paragraph" w:customStyle="1" w:styleId="1Legal">
    <w:name w:val="1Legal"/>
    <w:rsid w:val="00E14656"/>
    <w:pPr>
      <w:widowControl w:val="0"/>
      <w:tabs>
        <w:tab w:val="left" w:pos="720"/>
      </w:tabs>
      <w:autoSpaceDE w:val="0"/>
      <w:autoSpaceDN w:val="0"/>
      <w:spacing w:after="0" w:line="240" w:lineRule="auto"/>
      <w:ind w:left="720" w:hanging="720"/>
      <w:jc w:val="both"/>
    </w:pPr>
    <w:rPr>
      <w:rFonts w:ascii="Arial" w:eastAsia="Times New Roman" w:hAnsi="Arial" w:cs="Arial"/>
      <w:sz w:val="24"/>
      <w:szCs w:val="24"/>
      <w:lang w:val="en-US"/>
    </w:rPr>
  </w:style>
  <w:style w:type="paragraph" w:customStyle="1" w:styleId="Normal1">
    <w:name w:val="Normal 1"/>
    <w:basedOn w:val="Normal"/>
    <w:link w:val="Normal1Char"/>
    <w:rsid w:val="00E14656"/>
    <w:pPr>
      <w:spacing w:after="0" w:line="240" w:lineRule="auto"/>
    </w:pPr>
    <w:rPr>
      <w:rFonts w:ascii="Verdana" w:eastAsia="Times New Roman" w:hAnsi="Verdana" w:cs="Times New Roman"/>
      <w:sz w:val="20"/>
      <w:szCs w:val="20"/>
      <w:lang w:val="en-GB"/>
    </w:rPr>
  </w:style>
  <w:style w:type="character" w:customStyle="1" w:styleId="Normal1Char">
    <w:name w:val="Normal 1 Char"/>
    <w:basedOn w:val="DefaultParagraphFont"/>
    <w:link w:val="Normal1"/>
    <w:rsid w:val="00E14656"/>
    <w:rPr>
      <w:rFonts w:ascii="Verdana" w:eastAsia="Times New Roman" w:hAnsi="Verdana" w:cs="Times New Roman"/>
      <w:sz w:val="20"/>
      <w:szCs w:val="20"/>
      <w:lang w:val="en-GB"/>
    </w:rPr>
  </w:style>
  <w:style w:type="paragraph" w:customStyle="1" w:styleId="tty80">
    <w:name w:val="tty80"/>
    <w:basedOn w:val="Normal"/>
    <w:rsid w:val="00E14656"/>
    <w:pPr>
      <w:spacing w:after="0" w:line="240" w:lineRule="auto"/>
      <w:ind w:left="432" w:hanging="432"/>
    </w:pPr>
    <w:rPr>
      <w:rFonts w:ascii="Courier New" w:eastAsia="Times New Roman" w:hAnsi="Courier New" w:cs="Times New Roman"/>
      <w:sz w:val="20"/>
      <w:szCs w:val="20"/>
      <w:lang w:val="en-CA"/>
    </w:rPr>
  </w:style>
  <w:style w:type="paragraph" w:styleId="PlainText">
    <w:name w:val="Plain Text"/>
    <w:basedOn w:val="Normal"/>
    <w:link w:val="PlainTextChar"/>
    <w:rsid w:val="00E14656"/>
    <w:pPr>
      <w:widowControl w:val="0"/>
      <w:tabs>
        <w:tab w:val="num" w:pos="360"/>
        <w:tab w:val="left" w:pos="2586"/>
      </w:tabs>
      <w:spacing w:after="0" w:line="312" w:lineRule="auto"/>
      <w:ind w:left="360" w:hanging="360"/>
    </w:pPr>
    <w:rPr>
      <w:rFonts w:ascii="Arial" w:eastAsia="Times New Roman" w:hAnsi="Arial" w:cs="Arial"/>
      <w:sz w:val="20"/>
      <w:szCs w:val="20"/>
      <w:lang w:val="en-US"/>
    </w:rPr>
  </w:style>
  <w:style w:type="character" w:customStyle="1" w:styleId="PlainTextChar">
    <w:name w:val="Plain Text Char"/>
    <w:basedOn w:val="DefaultParagraphFont"/>
    <w:link w:val="PlainText"/>
    <w:rsid w:val="00E14656"/>
    <w:rPr>
      <w:rFonts w:ascii="Arial" w:eastAsia="Times New Roman" w:hAnsi="Arial" w:cs="Arial"/>
      <w:sz w:val="20"/>
      <w:szCs w:val="20"/>
      <w:lang w:val="en-US"/>
    </w:rPr>
  </w:style>
  <w:style w:type="paragraph" w:customStyle="1" w:styleId="TableHeadingCentered">
    <w:name w:val="Table Heading Centered"/>
    <w:basedOn w:val="TableElementLeft"/>
    <w:autoRedefine/>
    <w:rsid w:val="00E14656"/>
    <w:pPr>
      <w:spacing w:before="0" w:after="0"/>
      <w:jc w:val="center"/>
    </w:pPr>
    <w:rPr>
      <w:rFonts w:ascii="Verdana" w:hAnsi="Verdana"/>
      <w:b/>
      <w:bCs/>
    </w:rPr>
  </w:style>
  <w:style w:type="paragraph" w:customStyle="1" w:styleId="BlockLine">
    <w:name w:val="Block Line"/>
    <w:basedOn w:val="Normal"/>
    <w:next w:val="Normal"/>
    <w:rsid w:val="00E14656"/>
    <w:pPr>
      <w:pBdr>
        <w:top w:val="single" w:sz="4" w:space="1" w:color="auto"/>
        <w:between w:val="single" w:sz="6" w:space="1" w:color="auto"/>
      </w:pBdr>
      <w:tabs>
        <w:tab w:val="left" w:pos="567"/>
        <w:tab w:val="left" w:pos="5670"/>
      </w:tabs>
      <w:autoSpaceDE w:val="0"/>
      <w:autoSpaceDN w:val="0"/>
      <w:spacing w:before="240" w:after="0" w:line="240" w:lineRule="auto"/>
      <w:ind w:left="1152"/>
      <w:jc w:val="left"/>
    </w:pPr>
    <w:rPr>
      <w:rFonts w:ascii="Arial" w:eastAsia="Times New Roman" w:hAnsi="Arial" w:cs="Arial"/>
      <w:sz w:val="20"/>
      <w:szCs w:val="20"/>
      <w:lang w:val="en-US"/>
    </w:rPr>
  </w:style>
  <w:style w:type="paragraph" w:customStyle="1" w:styleId="HZ-3">
    <w:name w:val="HZ - 3"/>
    <w:basedOn w:val="Heading3"/>
    <w:rsid w:val="00E14656"/>
    <w:pPr>
      <w:keepNext w:val="0"/>
      <w:numPr>
        <w:ilvl w:val="0"/>
        <w:numId w:val="0"/>
      </w:numPr>
      <w:tabs>
        <w:tab w:val="num" w:pos="2880"/>
      </w:tabs>
      <w:spacing w:after="0"/>
      <w:ind w:left="2880" w:hanging="360"/>
    </w:pPr>
    <w:rPr>
      <w:rFonts w:ascii="Verdana" w:eastAsia="Times New Roman" w:hAnsi="Verdana" w:cs="Times New Roman"/>
      <w:b w:val="0"/>
      <w:iCs w:val="0"/>
      <w:color w:val="auto"/>
      <w:kern w:val="28"/>
      <w:sz w:val="20"/>
      <w:szCs w:val="20"/>
      <w:lang w:val="en-ZA"/>
    </w:rPr>
  </w:style>
  <w:style w:type="paragraph" w:customStyle="1" w:styleId="HZ-4">
    <w:name w:val="HZ - 4"/>
    <w:basedOn w:val="Heading4"/>
    <w:rsid w:val="00E14656"/>
    <w:pPr>
      <w:keepNext w:val="0"/>
      <w:numPr>
        <w:ilvl w:val="0"/>
        <w:numId w:val="0"/>
      </w:numPr>
      <w:tabs>
        <w:tab w:val="num" w:pos="3600"/>
      </w:tabs>
      <w:spacing w:after="0"/>
      <w:ind w:left="1077" w:hanging="1077"/>
    </w:pPr>
    <w:rPr>
      <w:rFonts w:ascii="Verdana" w:eastAsia="Times New Roman" w:hAnsi="Verdana" w:cs="Times New Roman"/>
      <w:b w:val="0"/>
      <w:color w:val="auto"/>
      <w:kern w:val="28"/>
      <w:sz w:val="20"/>
      <w:szCs w:val="20"/>
      <w:lang w:val="en-ZA"/>
    </w:rPr>
  </w:style>
  <w:style w:type="paragraph" w:customStyle="1" w:styleId="Quick">
    <w:name w:val="Quick •"/>
    <w:rsid w:val="00E14656"/>
    <w:pPr>
      <w:autoSpaceDE w:val="0"/>
      <w:autoSpaceDN w:val="0"/>
      <w:adjustRightInd w:val="0"/>
      <w:spacing w:after="55" w:line="240" w:lineRule="auto"/>
      <w:ind w:left="720"/>
    </w:pPr>
    <w:rPr>
      <w:rFonts w:ascii="Arial" w:eastAsia="Times New Roman" w:hAnsi="Arial" w:cs="Times New Roman"/>
      <w:sz w:val="20"/>
      <w:szCs w:val="24"/>
      <w:lang w:val="en-GB"/>
    </w:rPr>
  </w:style>
  <w:style w:type="paragraph" w:customStyle="1" w:styleId="Tabletext0">
    <w:name w:val="Table text"/>
    <w:basedOn w:val="Normal"/>
    <w:rsid w:val="00E14656"/>
    <w:pPr>
      <w:spacing w:before="20" w:after="20" w:line="240" w:lineRule="auto"/>
    </w:pPr>
    <w:rPr>
      <w:rFonts w:ascii="Verdana" w:eastAsia="Times New Roman" w:hAnsi="Verdana" w:cs="Times New Roman"/>
      <w:sz w:val="18"/>
      <w:szCs w:val="20"/>
    </w:rPr>
  </w:style>
  <w:style w:type="paragraph" w:customStyle="1" w:styleId="Quick1">
    <w:name w:val="Quick [1]"/>
    <w:rsid w:val="00E14656"/>
    <w:pPr>
      <w:autoSpaceDE w:val="0"/>
      <w:autoSpaceDN w:val="0"/>
      <w:adjustRightInd w:val="0"/>
      <w:spacing w:after="0" w:line="240" w:lineRule="auto"/>
      <w:ind w:left="720"/>
    </w:pPr>
    <w:rPr>
      <w:rFonts w:ascii="Arial" w:eastAsia="Times New Roman" w:hAnsi="Arial" w:cs="Times New Roman"/>
      <w:sz w:val="20"/>
      <w:szCs w:val="24"/>
      <w:lang w:val="en-GB"/>
    </w:rPr>
  </w:style>
  <w:style w:type="paragraph" w:customStyle="1" w:styleId="zzComment">
    <w:name w:val="zzComment"/>
    <w:basedOn w:val="Normal"/>
    <w:next w:val="Normal"/>
    <w:rsid w:val="00E14656"/>
    <w:pPr>
      <w:spacing w:after="0" w:line="240" w:lineRule="auto"/>
    </w:pPr>
    <w:rPr>
      <w:rFonts w:ascii="Verdana" w:eastAsia="Times New Roman" w:hAnsi="Verdana" w:cs="Times New Roman"/>
      <w:vanish/>
      <w:color w:val="FF6600"/>
      <w:sz w:val="18"/>
      <w:szCs w:val="20"/>
    </w:rPr>
  </w:style>
  <w:style w:type="paragraph" w:customStyle="1" w:styleId="Parlvl3">
    <w:name w:val="Par lvl 3"/>
    <w:rsid w:val="00E14656"/>
    <w:pPr>
      <w:tabs>
        <w:tab w:val="left" w:pos="720"/>
      </w:tabs>
      <w:autoSpaceDE w:val="0"/>
      <w:autoSpaceDN w:val="0"/>
      <w:adjustRightInd w:val="0"/>
      <w:spacing w:after="219" w:line="240" w:lineRule="auto"/>
      <w:ind w:left="720" w:hanging="720"/>
    </w:pPr>
    <w:rPr>
      <w:rFonts w:ascii="Arial" w:eastAsia="Times New Roman" w:hAnsi="Arial" w:cs="Times New Roman"/>
      <w:sz w:val="20"/>
      <w:szCs w:val="24"/>
      <w:lang w:val="en-GB"/>
    </w:rPr>
  </w:style>
  <w:style w:type="paragraph" w:customStyle="1" w:styleId="Parlvl4">
    <w:name w:val="Par lvl 4"/>
    <w:rsid w:val="00E14656"/>
    <w:pPr>
      <w:tabs>
        <w:tab w:val="left" w:pos="720"/>
      </w:tabs>
      <w:autoSpaceDE w:val="0"/>
      <w:autoSpaceDN w:val="0"/>
      <w:adjustRightInd w:val="0"/>
      <w:spacing w:after="219" w:line="240" w:lineRule="auto"/>
      <w:ind w:left="720" w:hanging="720"/>
    </w:pPr>
    <w:rPr>
      <w:rFonts w:ascii="Arial" w:eastAsia="Times New Roman" w:hAnsi="Arial" w:cs="Times New Roman"/>
      <w:sz w:val="20"/>
      <w:szCs w:val="24"/>
      <w:lang w:val="en-GB"/>
    </w:rPr>
  </w:style>
  <w:style w:type="paragraph" w:customStyle="1" w:styleId="Style1">
    <w:name w:val="Style1"/>
    <w:basedOn w:val="Normal"/>
    <w:rsid w:val="00E14656"/>
    <w:pPr>
      <w:numPr>
        <w:numId w:val="4"/>
      </w:numPr>
      <w:spacing w:after="0" w:line="240" w:lineRule="auto"/>
    </w:pPr>
    <w:rPr>
      <w:rFonts w:ascii="Verdana" w:eastAsia="Times New Roman" w:hAnsi="Verdana" w:cs="Times New Roman"/>
      <w:sz w:val="20"/>
      <w:szCs w:val="20"/>
    </w:rPr>
  </w:style>
  <w:style w:type="paragraph" w:styleId="ListBullet">
    <w:name w:val="List Bullet"/>
    <w:basedOn w:val="Normal"/>
    <w:autoRedefine/>
    <w:rsid w:val="00E14656"/>
    <w:pPr>
      <w:numPr>
        <w:numId w:val="3"/>
      </w:numPr>
      <w:spacing w:after="0" w:line="240" w:lineRule="auto"/>
    </w:pPr>
    <w:rPr>
      <w:rFonts w:ascii="Verdana" w:eastAsia="Times New Roman" w:hAnsi="Verdana" w:cs="Times New Roman"/>
      <w:sz w:val="20"/>
      <w:szCs w:val="20"/>
    </w:rPr>
  </w:style>
  <w:style w:type="paragraph" w:customStyle="1" w:styleId="HZ-5">
    <w:name w:val="HZ - 5"/>
    <w:basedOn w:val="Heading5"/>
    <w:rsid w:val="00E14656"/>
    <w:pPr>
      <w:keepNext w:val="0"/>
      <w:numPr>
        <w:ilvl w:val="0"/>
        <w:numId w:val="0"/>
      </w:numPr>
      <w:tabs>
        <w:tab w:val="num" w:pos="4320"/>
      </w:tabs>
      <w:spacing w:after="0"/>
      <w:ind w:left="1134" w:hanging="1134"/>
    </w:pPr>
    <w:rPr>
      <w:rFonts w:ascii="Verdana" w:eastAsia="Times New Roman" w:hAnsi="Verdana" w:cs="Times New Roman"/>
      <w:b w:val="0"/>
      <w:iCs w:val="0"/>
      <w:color w:val="auto"/>
      <w:kern w:val="28"/>
      <w:sz w:val="20"/>
      <w:szCs w:val="20"/>
      <w:lang w:val="en-US"/>
    </w:rPr>
  </w:style>
  <w:style w:type="paragraph" w:customStyle="1" w:styleId="AI0WinBody">
    <w:name w:val="AI0Win Body"/>
    <w:rsid w:val="00E14656"/>
    <w:pPr>
      <w:autoSpaceDE w:val="0"/>
      <w:autoSpaceDN w:val="0"/>
      <w:adjustRightInd w:val="0"/>
      <w:spacing w:after="0" w:line="240" w:lineRule="auto"/>
    </w:pPr>
    <w:rPr>
      <w:rFonts w:ascii="Times New Roman" w:eastAsia="Times New Roman" w:hAnsi="Times New Roman" w:cs="Times New Roman"/>
      <w:sz w:val="20"/>
      <w:szCs w:val="20"/>
      <w:lang w:val="en-GB"/>
    </w:rPr>
  </w:style>
  <w:style w:type="paragraph" w:customStyle="1" w:styleId="HZ-2">
    <w:name w:val="HZ - 2"/>
    <w:basedOn w:val="Heading2"/>
    <w:rsid w:val="00E14656"/>
    <w:pPr>
      <w:keepNext w:val="0"/>
      <w:numPr>
        <w:ilvl w:val="0"/>
        <w:numId w:val="0"/>
      </w:numPr>
      <w:tabs>
        <w:tab w:val="num" w:pos="2160"/>
      </w:tabs>
      <w:spacing w:after="0"/>
      <w:ind w:left="2160" w:hanging="360"/>
    </w:pPr>
    <w:rPr>
      <w:rFonts w:ascii="Verdana" w:eastAsia="Times New Roman" w:hAnsi="Verdana" w:cs="Times New Roman"/>
      <w:b w:val="0"/>
      <w:color w:val="auto"/>
      <w:kern w:val="28"/>
      <w:sz w:val="20"/>
      <w:szCs w:val="20"/>
    </w:rPr>
  </w:style>
  <w:style w:type="paragraph" w:customStyle="1" w:styleId="HZ-1">
    <w:name w:val="HZ - 1"/>
    <w:basedOn w:val="Heading1"/>
    <w:rsid w:val="00E14656"/>
    <w:pPr>
      <w:keepNext w:val="0"/>
      <w:numPr>
        <w:numId w:val="0"/>
      </w:numPr>
      <w:spacing w:after="0"/>
      <w:ind w:left="1440" w:hanging="360"/>
    </w:pPr>
    <w:rPr>
      <w:rFonts w:ascii="Verdana" w:eastAsia="Times New Roman" w:hAnsi="Verdana" w:cs="Times New Roman"/>
      <w:b w:val="0"/>
      <w:iCs w:val="0"/>
      <w:color w:val="auto"/>
      <w:kern w:val="28"/>
      <w:sz w:val="20"/>
      <w:szCs w:val="20"/>
      <w:lang w:val="en-ZA"/>
    </w:rPr>
  </w:style>
  <w:style w:type="paragraph" w:customStyle="1" w:styleId="Quicka">
    <w:name w:val="Quick a)"/>
    <w:rsid w:val="00E14656"/>
    <w:pPr>
      <w:autoSpaceDE w:val="0"/>
      <w:autoSpaceDN w:val="0"/>
      <w:adjustRightInd w:val="0"/>
      <w:spacing w:after="55" w:line="240" w:lineRule="auto"/>
      <w:ind w:left="720"/>
    </w:pPr>
    <w:rPr>
      <w:rFonts w:ascii="Arial" w:eastAsia="Times New Roman" w:hAnsi="Arial" w:cs="Times New Roman"/>
      <w:sz w:val="20"/>
      <w:szCs w:val="24"/>
      <w:lang w:val="en-GB"/>
    </w:rPr>
  </w:style>
  <w:style w:type="paragraph" w:customStyle="1" w:styleId="NormalIndentSpace">
    <w:name w:val="Normal Indent Space"/>
    <w:basedOn w:val="NormalIndent"/>
    <w:rsid w:val="00E14656"/>
    <w:pPr>
      <w:spacing w:after="120"/>
    </w:pPr>
    <w:rPr>
      <w:kern w:val="2"/>
      <w:lang w:val="en-GB"/>
    </w:rPr>
  </w:style>
  <w:style w:type="paragraph" w:styleId="NormalIndent">
    <w:name w:val="Normal Indent"/>
    <w:basedOn w:val="Normal"/>
    <w:link w:val="NormalIndentChar"/>
    <w:rsid w:val="00E14656"/>
    <w:pPr>
      <w:widowControl w:val="0"/>
      <w:autoSpaceDE w:val="0"/>
      <w:autoSpaceDN w:val="0"/>
      <w:adjustRightInd w:val="0"/>
      <w:spacing w:after="0" w:line="240" w:lineRule="auto"/>
      <w:ind w:left="720"/>
      <w:jc w:val="left"/>
    </w:pPr>
    <w:rPr>
      <w:rFonts w:ascii="Arial" w:eastAsia="Times New Roman" w:hAnsi="Arial" w:cs="Times New Roman"/>
      <w:szCs w:val="24"/>
      <w:lang w:val="en-US"/>
    </w:rPr>
  </w:style>
  <w:style w:type="character" w:customStyle="1" w:styleId="NormalIndentChar">
    <w:name w:val="Normal Indent Char"/>
    <w:basedOn w:val="DefaultParagraphFont"/>
    <w:link w:val="NormalIndent"/>
    <w:rsid w:val="00E14656"/>
    <w:rPr>
      <w:rFonts w:ascii="Arial" w:eastAsia="Times New Roman" w:hAnsi="Arial" w:cs="Times New Roman"/>
      <w:szCs w:val="24"/>
      <w:lang w:val="en-US"/>
    </w:rPr>
  </w:style>
  <w:style w:type="paragraph" w:customStyle="1" w:styleId="Normalspace">
    <w:name w:val="Normal space"/>
    <w:basedOn w:val="Normal"/>
    <w:rsid w:val="00E14656"/>
    <w:pPr>
      <w:widowControl w:val="0"/>
      <w:autoSpaceDE w:val="0"/>
      <w:autoSpaceDN w:val="0"/>
      <w:adjustRightInd w:val="0"/>
      <w:spacing w:line="240" w:lineRule="auto"/>
      <w:jc w:val="left"/>
    </w:pPr>
    <w:rPr>
      <w:rFonts w:ascii="Arial" w:eastAsia="Times New Roman" w:hAnsi="Arial" w:cs="Times New Roman"/>
      <w:szCs w:val="24"/>
      <w:lang w:val="en-US"/>
    </w:rPr>
  </w:style>
  <w:style w:type="paragraph" w:customStyle="1" w:styleId="WP9Heading8">
    <w:name w:val="WP9_Heading 8"/>
    <w:basedOn w:val="Normal"/>
    <w:rsid w:val="00E14656"/>
    <w:pPr>
      <w:widowControl w:val="0"/>
      <w:spacing w:after="0" w:line="240" w:lineRule="auto"/>
      <w:jc w:val="left"/>
    </w:pPr>
    <w:rPr>
      <w:rFonts w:ascii="Times New Roman" w:eastAsia="Times New Roman" w:hAnsi="Times New Roman" w:cs="Times New Roman"/>
      <w:sz w:val="24"/>
      <w:szCs w:val="20"/>
      <w:lang w:val="en-US"/>
    </w:rPr>
  </w:style>
  <w:style w:type="paragraph" w:customStyle="1" w:styleId="WP9Heading2">
    <w:name w:val="WP9_Heading 2"/>
    <w:basedOn w:val="Normal"/>
    <w:rsid w:val="00E14656"/>
    <w:pPr>
      <w:widowControl w:val="0"/>
      <w:spacing w:after="0" w:line="240" w:lineRule="auto"/>
      <w:jc w:val="left"/>
    </w:pPr>
    <w:rPr>
      <w:rFonts w:ascii="Times New Roman" w:eastAsia="Times New Roman" w:hAnsi="Times New Roman" w:cs="Times New Roman"/>
      <w:sz w:val="24"/>
      <w:szCs w:val="20"/>
      <w:lang w:val="en-US"/>
    </w:rPr>
  </w:style>
  <w:style w:type="paragraph" w:customStyle="1" w:styleId="WP9Heading3">
    <w:name w:val="WP9_Heading 3"/>
    <w:basedOn w:val="Normal"/>
    <w:rsid w:val="00E14656"/>
    <w:pPr>
      <w:widowControl w:val="0"/>
      <w:spacing w:after="0" w:line="240" w:lineRule="auto"/>
      <w:jc w:val="left"/>
    </w:pPr>
    <w:rPr>
      <w:rFonts w:ascii="Times New Roman" w:eastAsia="Times New Roman" w:hAnsi="Times New Roman" w:cs="Times New Roman"/>
      <w:sz w:val="24"/>
      <w:szCs w:val="20"/>
      <w:lang w:val="en-US"/>
    </w:rPr>
  </w:style>
  <w:style w:type="paragraph" w:customStyle="1" w:styleId="Level1">
    <w:name w:val="Level 1"/>
    <w:basedOn w:val="Normal"/>
    <w:rsid w:val="00E14656"/>
    <w:pPr>
      <w:widowControl w:val="0"/>
      <w:spacing w:after="0" w:line="240" w:lineRule="auto"/>
      <w:jc w:val="left"/>
    </w:pPr>
    <w:rPr>
      <w:rFonts w:ascii="Times New Roman" w:eastAsia="Times New Roman" w:hAnsi="Times New Roman" w:cs="Times New Roman"/>
      <w:sz w:val="24"/>
      <w:szCs w:val="20"/>
      <w:lang w:val="en-US"/>
    </w:rPr>
  </w:style>
  <w:style w:type="paragraph" w:customStyle="1" w:styleId="1SitaFormsMainHeading">
    <w:name w:val="1SitaFormsMainHeading"/>
    <w:basedOn w:val="Heading1"/>
    <w:rsid w:val="00E14656"/>
    <w:pPr>
      <w:widowControl w:val="0"/>
      <w:numPr>
        <w:numId w:val="0"/>
      </w:numPr>
      <w:suppressAutoHyphens/>
      <w:autoSpaceDE w:val="0"/>
      <w:autoSpaceDN w:val="0"/>
      <w:adjustRightInd w:val="0"/>
      <w:spacing w:before="0" w:after="0"/>
      <w:jc w:val="center"/>
    </w:pPr>
    <w:rPr>
      <w:rFonts w:ascii="Times New Roman" w:eastAsia="Times New Roman" w:hAnsi="Times New Roman" w:cs="Times New Roman"/>
      <w:bCs/>
      <w:iCs w:val="0"/>
      <w:color w:val="auto"/>
      <w:szCs w:val="30"/>
      <w:lang w:val="en-ZA"/>
    </w:rPr>
  </w:style>
  <w:style w:type="paragraph" w:customStyle="1" w:styleId="2SitaFormSubHeading">
    <w:name w:val="2SitaFormSubHeading"/>
    <w:basedOn w:val="Normal"/>
    <w:rsid w:val="00E14656"/>
    <w:pPr>
      <w:suppressAutoHyphens/>
      <w:spacing w:after="0" w:line="240" w:lineRule="auto"/>
      <w:jc w:val="center"/>
    </w:pPr>
    <w:rPr>
      <w:rFonts w:ascii="Times New Roman" w:eastAsia="Times New Roman" w:hAnsi="Times New Roman" w:cs="Times New Roman"/>
      <w:b/>
      <w:bCs/>
      <w:caps/>
      <w:sz w:val="24"/>
      <w:szCs w:val="24"/>
    </w:rPr>
  </w:style>
  <w:style w:type="paragraph" w:customStyle="1" w:styleId="3SitaFormBodyHeadingCentre">
    <w:name w:val="3SitaFormBodyHeadingCentre"/>
    <w:basedOn w:val="Normal"/>
    <w:rsid w:val="00E14656"/>
    <w:pPr>
      <w:widowControl w:val="0"/>
      <w:suppressAutoHyphens/>
      <w:autoSpaceDE w:val="0"/>
      <w:autoSpaceDN w:val="0"/>
      <w:adjustRightInd w:val="0"/>
      <w:spacing w:after="0" w:line="240" w:lineRule="auto"/>
      <w:jc w:val="center"/>
    </w:pPr>
    <w:rPr>
      <w:rFonts w:ascii="Times New Roman" w:eastAsia="Times New Roman" w:hAnsi="Times New Roman" w:cs="Times New Roman"/>
      <w:b/>
      <w:bCs/>
      <w:sz w:val="16"/>
      <w:szCs w:val="16"/>
    </w:rPr>
  </w:style>
  <w:style w:type="paragraph" w:customStyle="1" w:styleId="4SitaFormBodyHeadingLeft">
    <w:name w:val="4SitaFormBodyHeadingLeft"/>
    <w:basedOn w:val="Normal"/>
    <w:rsid w:val="00E14656"/>
    <w:pPr>
      <w:widowControl w:val="0"/>
      <w:suppressAutoHyphens/>
      <w:autoSpaceDE w:val="0"/>
      <w:autoSpaceDN w:val="0"/>
      <w:adjustRightInd w:val="0"/>
      <w:spacing w:after="0" w:line="240" w:lineRule="auto"/>
      <w:jc w:val="left"/>
    </w:pPr>
    <w:rPr>
      <w:rFonts w:ascii="Times New Roman" w:eastAsia="Times New Roman" w:hAnsi="Times New Roman" w:cs="Times New Roman"/>
      <w:b/>
      <w:bCs/>
      <w:sz w:val="16"/>
      <w:szCs w:val="16"/>
    </w:rPr>
  </w:style>
  <w:style w:type="paragraph" w:customStyle="1" w:styleId="5SitaFormBodyText">
    <w:name w:val="5SitaFormBodyText"/>
    <w:basedOn w:val="Header"/>
    <w:rsid w:val="00E14656"/>
    <w:pPr>
      <w:widowControl w:val="0"/>
      <w:tabs>
        <w:tab w:val="clear" w:pos="4513"/>
        <w:tab w:val="clear" w:pos="9026"/>
      </w:tabs>
      <w:suppressAutoHyphens/>
      <w:autoSpaceDE w:val="0"/>
      <w:autoSpaceDN w:val="0"/>
      <w:adjustRightInd w:val="0"/>
      <w:spacing w:after="0" w:line="240" w:lineRule="auto"/>
      <w:jc w:val="left"/>
    </w:pPr>
    <w:rPr>
      <w:rFonts w:ascii="Times New Roman" w:eastAsia="Times New Roman" w:hAnsi="Times New Roman" w:cs="Times New Roman"/>
      <w:sz w:val="24"/>
    </w:rPr>
  </w:style>
  <w:style w:type="paragraph" w:customStyle="1" w:styleId="7SitaFormSubLeftDBorder">
    <w:name w:val="7SitaFormSubLeftDBorder"/>
    <w:basedOn w:val="2SitaFormSubHeading"/>
    <w:rsid w:val="00E14656"/>
    <w:pPr>
      <w:jc w:val="left"/>
    </w:pPr>
  </w:style>
  <w:style w:type="paragraph" w:customStyle="1" w:styleId="A3">
    <w:name w:val="A3"/>
    <w:basedOn w:val="Normal"/>
    <w:rsid w:val="00E14656"/>
    <w:pPr>
      <w:numPr>
        <w:numId w:val="5"/>
      </w:numPr>
      <w:spacing w:after="0" w:line="240" w:lineRule="auto"/>
      <w:jc w:val="left"/>
    </w:pPr>
    <w:rPr>
      <w:rFonts w:ascii="Times New Roman" w:eastAsia="Times New Roman" w:hAnsi="Times New Roman" w:cs="Times New Roman"/>
      <w:sz w:val="24"/>
      <w:szCs w:val="24"/>
    </w:rPr>
  </w:style>
  <w:style w:type="paragraph" w:customStyle="1" w:styleId="AnnexH5">
    <w:name w:val="Annex H5"/>
    <w:basedOn w:val="AnnexH4"/>
    <w:next w:val="Normal"/>
    <w:rsid w:val="00E14656"/>
    <w:pPr>
      <w:keepNext/>
      <w:numPr>
        <w:ilvl w:val="0"/>
        <w:numId w:val="0"/>
      </w:numPr>
      <w:tabs>
        <w:tab w:val="num" w:pos="1250"/>
      </w:tabs>
      <w:spacing w:before="0" w:after="0" w:line="240" w:lineRule="auto"/>
      <w:ind w:left="1250" w:hanging="1242"/>
      <w:outlineLvl w:val="4"/>
    </w:pPr>
    <w:rPr>
      <w:rFonts w:ascii="Verdana" w:hAnsi="Verdana" w:cs="Arial"/>
      <w:b w:val="0"/>
      <w:color w:val="000000"/>
      <w:kern w:val="28"/>
      <w:sz w:val="20"/>
      <w:szCs w:val="20"/>
      <w:lang w:val="en-ZA"/>
    </w:rPr>
  </w:style>
  <w:style w:type="paragraph" w:customStyle="1" w:styleId="maintext">
    <w:name w:val="maintext"/>
    <w:rsid w:val="00E14656"/>
    <w:pPr>
      <w:autoSpaceDE w:val="0"/>
      <w:autoSpaceDN w:val="0"/>
      <w:spacing w:after="0" w:line="240" w:lineRule="auto"/>
    </w:pPr>
    <w:rPr>
      <w:rFonts w:ascii="Arial" w:eastAsia="Times New Roman" w:hAnsi="Arial" w:cs="Times New Roman"/>
      <w:b/>
      <w:noProof/>
      <w:sz w:val="28"/>
      <w:szCs w:val="20"/>
      <w:lang w:val="en-US"/>
    </w:rPr>
  </w:style>
  <w:style w:type="character" w:customStyle="1" w:styleId="parano">
    <w:name w:val="para no"/>
    <w:basedOn w:val="DefaultParagraphFont"/>
    <w:rsid w:val="00E14656"/>
    <w:rPr>
      <w:rFonts w:ascii="Times New Roman" w:hAnsi="Times New Roman" w:cs="Times New Roman"/>
      <w:color w:val="0000FF"/>
      <w:spacing w:val="20"/>
      <w:sz w:val="20"/>
      <w:szCs w:val="24"/>
    </w:rPr>
  </w:style>
  <w:style w:type="paragraph" w:customStyle="1" w:styleId="tabletext1">
    <w:name w:val="table text"/>
    <w:basedOn w:val="maintext"/>
    <w:rsid w:val="00E14656"/>
    <w:rPr>
      <w:color w:val="0000FF"/>
    </w:rPr>
  </w:style>
  <w:style w:type="paragraph" w:customStyle="1" w:styleId="Normal10">
    <w:name w:val="Normal1"/>
    <w:basedOn w:val="Normal"/>
    <w:rsid w:val="00E14656"/>
    <w:pPr>
      <w:spacing w:after="0" w:line="240" w:lineRule="auto"/>
    </w:pPr>
    <w:rPr>
      <w:rFonts w:ascii="Arial" w:eastAsia="Times New Roman" w:hAnsi="Arial" w:cs="Arial"/>
      <w:snapToGrid w:val="0"/>
      <w:sz w:val="20"/>
      <w:szCs w:val="24"/>
      <w:lang w:val="en-GB"/>
    </w:rPr>
  </w:style>
  <w:style w:type="paragraph" w:customStyle="1" w:styleId="NoteParagraph">
    <w:name w:val="Note Paragraph"/>
    <w:basedOn w:val="Normal"/>
    <w:rsid w:val="00E14656"/>
    <w:pPr>
      <w:tabs>
        <w:tab w:val="num" w:pos="851"/>
      </w:tabs>
      <w:spacing w:after="0" w:line="360" w:lineRule="auto"/>
      <w:ind w:left="851" w:hanging="851"/>
    </w:pPr>
    <w:rPr>
      <w:rFonts w:ascii="Arial" w:eastAsia="Times New Roman" w:hAnsi="Arial" w:cs="Times New Roman"/>
      <w:sz w:val="20"/>
      <w:szCs w:val="20"/>
      <w:lang w:val="en-GB"/>
    </w:rPr>
  </w:style>
  <w:style w:type="paragraph" w:customStyle="1" w:styleId="Head">
    <w:name w:val="Head"/>
    <w:basedOn w:val="Normal"/>
    <w:rsid w:val="00E14656"/>
    <w:pPr>
      <w:keepNext/>
      <w:widowControl w:val="0"/>
      <w:spacing w:after="240" w:line="240" w:lineRule="auto"/>
    </w:pPr>
    <w:rPr>
      <w:rFonts w:ascii="Arial" w:eastAsia="Times New Roman" w:hAnsi="Arial" w:cs="Arial"/>
      <w:b/>
      <w:snapToGrid w:val="0"/>
      <w:sz w:val="20"/>
      <w:szCs w:val="20"/>
      <w:lang w:val="en-GB"/>
    </w:rPr>
  </w:style>
  <w:style w:type="paragraph" w:customStyle="1" w:styleId="Number">
    <w:name w:val="Number"/>
    <w:basedOn w:val="Normal"/>
    <w:link w:val="NumberChar"/>
    <w:rsid w:val="00E14656"/>
    <w:pPr>
      <w:spacing w:after="240" w:line="240" w:lineRule="auto"/>
    </w:pPr>
    <w:rPr>
      <w:rFonts w:ascii="Arial" w:eastAsia="Times New Roman" w:hAnsi="Arial" w:cs="Arial"/>
      <w:bCs/>
      <w:snapToGrid w:val="0"/>
      <w:sz w:val="20"/>
      <w:szCs w:val="20"/>
    </w:rPr>
  </w:style>
  <w:style w:type="character" w:customStyle="1" w:styleId="NumberChar">
    <w:name w:val="Number Char"/>
    <w:basedOn w:val="DefaultParagraphFont"/>
    <w:link w:val="Number"/>
    <w:rsid w:val="00E14656"/>
    <w:rPr>
      <w:rFonts w:ascii="Arial" w:eastAsia="Times New Roman" w:hAnsi="Arial" w:cs="Arial"/>
      <w:bCs/>
      <w:snapToGrid w:val="0"/>
      <w:sz w:val="20"/>
      <w:szCs w:val="20"/>
    </w:rPr>
  </w:style>
  <w:style w:type="paragraph" w:customStyle="1" w:styleId="Number1">
    <w:name w:val="Number1"/>
    <w:basedOn w:val="Number"/>
    <w:rsid w:val="00E14656"/>
    <w:pPr>
      <w:numPr>
        <w:ilvl w:val="2"/>
      </w:numPr>
      <w:tabs>
        <w:tab w:val="num" w:pos="360"/>
      </w:tabs>
      <w:ind w:left="360" w:hanging="360"/>
    </w:pPr>
  </w:style>
  <w:style w:type="paragraph" w:customStyle="1" w:styleId="Style4">
    <w:name w:val="Style4"/>
    <w:basedOn w:val="Normal"/>
    <w:rsid w:val="00E14656"/>
    <w:pPr>
      <w:spacing w:after="200" w:line="240" w:lineRule="auto"/>
    </w:pPr>
    <w:rPr>
      <w:rFonts w:ascii="Arial" w:eastAsia="Times New Roman" w:hAnsi="Arial" w:cs="Times New Roman"/>
      <w:sz w:val="20"/>
      <w:szCs w:val="20"/>
      <w:lang w:val="en-GB"/>
    </w:rPr>
  </w:style>
  <w:style w:type="paragraph" w:customStyle="1" w:styleId="Style3">
    <w:name w:val="Style3"/>
    <w:basedOn w:val="Normal"/>
    <w:rsid w:val="00E14656"/>
    <w:pPr>
      <w:spacing w:after="0" w:line="360" w:lineRule="auto"/>
      <w:ind w:left="1440" w:hanging="720"/>
    </w:pPr>
    <w:rPr>
      <w:rFonts w:ascii="Verdana" w:eastAsia="Times New Roman" w:hAnsi="Verdana" w:cs="Times New Roman"/>
      <w:sz w:val="20"/>
      <w:szCs w:val="20"/>
      <w:lang w:val="en-GB"/>
    </w:rPr>
  </w:style>
  <w:style w:type="paragraph" w:customStyle="1" w:styleId="ReportBullets">
    <w:name w:val="Report Bullets"/>
    <w:basedOn w:val="Normal"/>
    <w:rsid w:val="00E14656"/>
    <w:pPr>
      <w:tabs>
        <w:tab w:val="num" w:pos="1080"/>
      </w:tabs>
      <w:spacing w:before="60" w:after="60" w:line="360" w:lineRule="auto"/>
      <w:ind w:left="1080" w:hanging="360"/>
    </w:pPr>
    <w:rPr>
      <w:rFonts w:ascii="Verdana" w:eastAsia="Times New Roman" w:hAnsi="Verdana" w:cs="Times New Roman"/>
      <w:sz w:val="20"/>
      <w:szCs w:val="20"/>
      <w:lang w:val="en-GB"/>
    </w:rPr>
  </w:style>
  <w:style w:type="paragraph" w:customStyle="1" w:styleId="TableBullet">
    <w:name w:val="Table Bullet"/>
    <w:basedOn w:val="ListBullet"/>
    <w:rsid w:val="00E14656"/>
    <w:pPr>
      <w:framePr w:hSpace="181" w:wrap="around" w:vAnchor="text" w:hAnchor="margin" w:x="1368" w:y="87"/>
      <w:numPr>
        <w:numId w:val="0"/>
      </w:numPr>
      <w:tabs>
        <w:tab w:val="num" w:pos="360"/>
        <w:tab w:val="num" w:pos="1080"/>
        <w:tab w:val="num" w:pos="1440"/>
      </w:tabs>
      <w:spacing w:before="60" w:after="60" w:line="360" w:lineRule="auto"/>
      <w:ind w:left="1440" w:hanging="360"/>
      <w:jc w:val="left"/>
    </w:pPr>
    <w:rPr>
      <w:sz w:val="18"/>
      <w:lang w:val="en-GB"/>
    </w:rPr>
  </w:style>
  <w:style w:type="paragraph" w:customStyle="1" w:styleId="Normal2">
    <w:name w:val="Normal2"/>
    <w:basedOn w:val="Normal10"/>
    <w:rsid w:val="00E14656"/>
    <w:pPr>
      <w:ind w:left="720"/>
    </w:pPr>
  </w:style>
  <w:style w:type="paragraph" w:customStyle="1" w:styleId="PropBullet1">
    <w:name w:val="Prop Bullet 1"/>
    <w:rsid w:val="00E14656"/>
    <w:pPr>
      <w:tabs>
        <w:tab w:val="left" w:pos="288"/>
        <w:tab w:val="num" w:pos="1080"/>
      </w:tabs>
      <w:spacing w:after="160" w:line="240" w:lineRule="auto"/>
      <w:ind w:left="288" w:hanging="288"/>
      <w:jc w:val="both"/>
    </w:pPr>
    <w:rPr>
      <w:rFonts w:ascii="Times Roman" w:eastAsia="Times New Roman" w:hAnsi="Times Roman" w:cs="Times New Roman"/>
      <w:sz w:val="24"/>
      <w:szCs w:val="20"/>
      <w:lang w:val="en-US"/>
    </w:rPr>
  </w:style>
  <w:style w:type="paragraph" w:customStyle="1" w:styleId="StyleHeading3LeftBefore12ptAfter3pt">
    <w:name w:val="Style Heading 3 + Left Before:  12 pt After:  3 pt"/>
    <w:basedOn w:val="Heading3"/>
    <w:rsid w:val="00E14656"/>
    <w:pPr>
      <w:tabs>
        <w:tab w:val="num" w:pos="851"/>
      </w:tabs>
      <w:spacing w:before="240" w:after="60"/>
      <w:ind w:left="0" w:hanging="851"/>
    </w:pPr>
    <w:rPr>
      <w:rFonts w:ascii="Helvetica" w:eastAsia="Times New Roman" w:hAnsi="Helvetica" w:cs="Times New Roman"/>
      <w:bCs/>
      <w:iCs w:val="0"/>
      <w:color w:val="auto"/>
      <w:sz w:val="20"/>
      <w:szCs w:val="20"/>
    </w:rPr>
  </w:style>
  <w:style w:type="paragraph" w:customStyle="1" w:styleId="Subpointsa">
    <w:name w:val="Subpoints a)"/>
    <w:basedOn w:val="Normal"/>
    <w:rsid w:val="00E14656"/>
    <w:pPr>
      <w:numPr>
        <w:numId w:val="6"/>
      </w:numPr>
      <w:spacing w:before="60" w:line="240" w:lineRule="auto"/>
    </w:pPr>
    <w:rPr>
      <w:rFonts w:ascii="Verdana" w:eastAsia="Times New Roman" w:hAnsi="Verdana" w:cs="Times New Roman"/>
      <w:sz w:val="20"/>
      <w:szCs w:val="20"/>
      <w:lang w:val="en-GB"/>
    </w:rPr>
  </w:style>
  <w:style w:type="paragraph" w:customStyle="1" w:styleId="Subpointsi0">
    <w:name w:val="Subpoints i)"/>
    <w:basedOn w:val="Normal"/>
    <w:rsid w:val="00E14656"/>
    <w:pPr>
      <w:numPr>
        <w:numId w:val="8"/>
      </w:numPr>
      <w:spacing w:before="60" w:after="0" w:line="240" w:lineRule="auto"/>
    </w:pPr>
    <w:rPr>
      <w:rFonts w:ascii="Verdana" w:eastAsia="Times New Roman" w:hAnsi="Verdana" w:cs="Times New Roman"/>
      <w:sz w:val="20"/>
      <w:szCs w:val="20"/>
    </w:rPr>
  </w:style>
  <w:style w:type="paragraph" w:customStyle="1" w:styleId="SubpointsI">
    <w:name w:val="Subpoints I"/>
    <w:basedOn w:val="Normal"/>
    <w:rsid w:val="00E14656"/>
    <w:pPr>
      <w:numPr>
        <w:ilvl w:val="2"/>
        <w:numId w:val="7"/>
      </w:numPr>
      <w:tabs>
        <w:tab w:val="clear" w:pos="720"/>
        <w:tab w:val="left" w:pos="2268"/>
        <w:tab w:val="num" w:pos="2421"/>
      </w:tabs>
      <w:spacing w:before="60" w:after="0" w:line="240" w:lineRule="auto"/>
      <w:ind w:left="2268" w:hanging="567"/>
    </w:pPr>
    <w:rPr>
      <w:rFonts w:ascii="Verdana" w:eastAsia="Times New Roman" w:hAnsi="Verdana" w:cs="Times New Roman"/>
      <w:sz w:val="20"/>
      <w:szCs w:val="20"/>
    </w:rPr>
  </w:style>
  <w:style w:type="paragraph" w:customStyle="1" w:styleId="Body1">
    <w:name w:val="Body 1"/>
    <w:basedOn w:val="Normal"/>
    <w:rsid w:val="00E14656"/>
    <w:pPr>
      <w:widowControl w:val="0"/>
      <w:spacing w:before="120" w:line="240" w:lineRule="auto"/>
      <w:ind w:left="851"/>
    </w:pPr>
    <w:rPr>
      <w:rFonts w:ascii="Arial" w:eastAsia="Times New Roman" w:hAnsi="Arial" w:cs="Times New Roman"/>
      <w:color w:val="000000"/>
      <w:sz w:val="24"/>
      <w:szCs w:val="20"/>
      <w:lang w:val="en-GB"/>
    </w:rPr>
  </w:style>
  <w:style w:type="character" w:customStyle="1" w:styleId="Heading12">
    <w:name w:val="Heading 12"/>
    <w:aliases w:val="hd11,Head I1,POPSI Paragraphs1,POPSI Heading 13,POPSI Heading 111,POPSI Heading 121,h11,H11,31,Chapter Headline1,heading71,41,heading61,Heading 111,Part Char2,Part Char Char,Part Char3,Heading 121"/>
    <w:basedOn w:val="DefaultParagraphFont"/>
    <w:rsid w:val="00E14656"/>
    <w:rPr>
      <w:rFonts w:ascii="Arial" w:hAnsi="Arial"/>
      <w:b/>
      <w:snapToGrid w:val="0"/>
      <w:sz w:val="22"/>
      <w:lang w:val="en-GB" w:eastAsia="en-US" w:bidi="ar-SA"/>
    </w:rPr>
  </w:style>
  <w:style w:type="paragraph" w:customStyle="1" w:styleId="Bullet">
    <w:name w:val="Bullet"/>
    <w:basedOn w:val="Normal"/>
    <w:rsid w:val="00E14656"/>
    <w:pPr>
      <w:tabs>
        <w:tab w:val="num" w:pos="1080"/>
      </w:tabs>
      <w:spacing w:line="240" w:lineRule="auto"/>
      <w:ind w:left="1080" w:hanging="720"/>
    </w:pPr>
    <w:rPr>
      <w:rFonts w:ascii="Verdana" w:eastAsia="Times New Roman" w:hAnsi="Verdana" w:cs="Times New Roman"/>
      <w:sz w:val="20"/>
      <w:szCs w:val="20"/>
    </w:rPr>
  </w:style>
  <w:style w:type="paragraph" w:customStyle="1" w:styleId="StyleHeading1hd1HeadIPOPSIParagraphsPOPSIHeading1POPSIH">
    <w:name w:val="Style Heading 1hd1Head IPOPSI ParagraphsPOPSI Heading 1POPSI H..."/>
    <w:basedOn w:val="Heading1"/>
    <w:rsid w:val="00E14656"/>
    <w:pPr>
      <w:numPr>
        <w:numId w:val="9"/>
      </w:numPr>
      <w:spacing w:before="240" w:after="60"/>
    </w:pPr>
    <w:rPr>
      <w:rFonts w:ascii="Verdana" w:eastAsia="Times New Roman" w:hAnsi="Verdana" w:cs="Times New Roman"/>
      <w:bCs/>
      <w:iCs w:val="0"/>
      <w:color w:val="000080"/>
      <w:kern w:val="28"/>
      <w:sz w:val="20"/>
      <w:szCs w:val="20"/>
    </w:rPr>
  </w:style>
  <w:style w:type="paragraph" w:customStyle="1" w:styleId="Sublevel">
    <w:name w:val="Sub level"/>
    <w:basedOn w:val="Normal"/>
    <w:rsid w:val="00E14656"/>
    <w:pPr>
      <w:tabs>
        <w:tab w:val="left" w:pos="567"/>
      </w:tabs>
      <w:spacing w:before="240" w:after="0" w:line="360" w:lineRule="auto"/>
    </w:pPr>
    <w:rPr>
      <w:rFonts w:ascii="Arial" w:eastAsia="Times New Roman" w:hAnsi="Arial" w:cs="Times New Roman"/>
      <w:szCs w:val="20"/>
      <w:lang w:val="en-US"/>
    </w:rPr>
  </w:style>
  <w:style w:type="paragraph" w:customStyle="1" w:styleId="dkbullet3">
    <w:name w:val="dk bullet 3"/>
    <w:basedOn w:val="Normal"/>
    <w:rsid w:val="00E14656"/>
    <w:pPr>
      <w:widowControl w:val="0"/>
      <w:numPr>
        <w:numId w:val="10"/>
      </w:numPr>
      <w:tabs>
        <w:tab w:val="left" w:pos="900"/>
      </w:tabs>
      <w:spacing w:after="60" w:line="240" w:lineRule="auto"/>
    </w:pPr>
    <w:rPr>
      <w:rFonts w:ascii="Times New Roman" w:eastAsia="Times New Roman" w:hAnsi="Times New Roman" w:cs="Times New Roman"/>
      <w:sz w:val="20"/>
      <w:szCs w:val="20"/>
    </w:rPr>
  </w:style>
  <w:style w:type="paragraph" w:customStyle="1" w:styleId="dkbullet">
    <w:name w:val="dk bullet"/>
    <w:basedOn w:val="Normal"/>
    <w:rsid w:val="00E14656"/>
    <w:pPr>
      <w:widowControl w:val="0"/>
      <w:numPr>
        <w:numId w:val="11"/>
      </w:numPr>
      <w:spacing w:after="60" w:line="240" w:lineRule="auto"/>
      <w:jc w:val="left"/>
    </w:pPr>
    <w:rPr>
      <w:rFonts w:ascii="Times New Roman" w:eastAsia="Times New Roman" w:hAnsi="Times New Roman" w:cs="Times New Roman"/>
      <w:sz w:val="20"/>
      <w:szCs w:val="20"/>
    </w:rPr>
  </w:style>
  <w:style w:type="paragraph" w:customStyle="1" w:styleId="L1Bullet">
    <w:name w:val="L1_Bullet"/>
    <w:basedOn w:val="Normal"/>
    <w:rsid w:val="00E14656"/>
    <w:pPr>
      <w:numPr>
        <w:numId w:val="13"/>
      </w:numPr>
      <w:autoSpaceDE w:val="0"/>
      <w:autoSpaceDN w:val="0"/>
      <w:adjustRightInd w:val="0"/>
      <w:spacing w:after="0" w:line="240" w:lineRule="auto"/>
      <w:ind w:left="714" w:hanging="357"/>
      <w:jc w:val="left"/>
    </w:pPr>
    <w:rPr>
      <w:rFonts w:ascii="Arial" w:eastAsia="Times New Roman" w:hAnsi="Arial" w:cs="Times New Roman"/>
      <w:sz w:val="24"/>
      <w:szCs w:val="20"/>
    </w:rPr>
  </w:style>
  <w:style w:type="paragraph" w:customStyle="1" w:styleId="Heading30">
    <w:name w:val="Heading__3"/>
    <w:basedOn w:val="Normal"/>
    <w:rsid w:val="00E14656"/>
    <w:pPr>
      <w:numPr>
        <w:numId w:val="14"/>
      </w:numPr>
      <w:autoSpaceDE w:val="0"/>
      <w:autoSpaceDN w:val="0"/>
      <w:adjustRightInd w:val="0"/>
      <w:spacing w:before="240" w:after="0" w:line="240" w:lineRule="auto"/>
      <w:ind w:left="714" w:hanging="357"/>
      <w:jc w:val="left"/>
      <w:outlineLvl w:val="2"/>
    </w:pPr>
    <w:rPr>
      <w:rFonts w:ascii="Arial" w:eastAsia="Times New Roman" w:hAnsi="Arial" w:cs="Times New Roman"/>
      <w:b/>
      <w:sz w:val="24"/>
      <w:szCs w:val="20"/>
    </w:rPr>
  </w:style>
  <w:style w:type="paragraph" w:customStyle="1" w:styleId="L2Bullet">
    <w:name w:val="L2_Bullet"/>
    <w:basedOn w:val="Normal"/>
    <w:rsid w:val="00E14656"/>
    <w:pPr>
      <w:numPr>
        <w:ilvl w:val="1"/>
        <w:numId w:val="14"/>
      </w:numPr>
      <w:autoSpaceDE w:val="0"/>
      <w:autoSpaceDN w:val="0"/>
      <w:adjustRightInd w:val="0"/>
      <w:spacing w:after="0" w:line="240" w:lineRule="auto"/>
      <w:ind w:left="1434" w:hanging="357"/>
      <w:jc w:val="left"/>
    </w:pPr>
    <w:rPr>
      <w:rFonts w:ascii="Arial" w:eastAsia="Times New Roman" w:hAnsi="Arial" w:cs="Times New Roman"/>
      <w:sz w:val="24"/>
      <w:szCs w:val="20"/>
    </w:rPr>
  </w:style>
  <w:style w:type="paragraph" w:customStyle="1" w:styleId="StyleVerdana10ptJustified2">
    <w:name w:val="Style Verdana 10 pt Justified2"/>
    <w:basedOn w:val="Normal"/>
    <w:rsid w:val="00E14656"/>
    <w:pPr>
      <w:numPr>
        <w:numId w:val="12"/>
      </w:numPr>
      <w:spacing w:after="0" w:line="240" w:lineRule="auto"/>
    </w:pPr>
    <w:rPr>
      <w:rFonts w:ascii="Verdana" w:eastAsia="Times New Roman" w:hAnsi="Verdana" w:cs="Times New Roman"/>
      <w:sz w:val="20"/>
      <w:szCs w:val="20"/>
      <w:lang w:val="en-GB"/>
    </w:rPr>
  </w:style>
  <w:style w:type="paragraph" w:customStyle="1" w:styleId="Indent3">
    <w:name w:val="Indent 3"/>
    <w:basedOn w:val="Normal"/>
    <w:rsid w:val="00E14656"/>
    <w:pPr>
      <w:widowControl w:val="0"/>
      <w:spacing w:line="240" w:lineRule="auto"/>
      <w:ind w:left="576"/>
      <w:jc w:val="left"/>
    </w:pPr>
    <w:rPr>
      <w:rFonts w:ascii="Times New Roman" w:eastAsia="Times New Roman" w:hAnsi="Times New Roman" w:cs="Times New Roman"/>
      <w:sz w:val="20"/>
      <w:szCs w:val="20"/>
    </w:rPr>
  </w:style>
  <w:style w:type="paragraph" w:customStyle="1" w:styleId="Indent2">
    <w:name w:val="Indent2"/>
    <w:basedOn w:val="Normal"/>
    <w:rsid w:val="00E14656"/>
    <w:pPr>
      <w:widowControl w:val="0"/>
      <w:spacing w:line="240" w:lineRule="auto"/>
      <w:ind w:left="432"/>
      <w:jc w:val="left"/>
    </w:pPr>
    <w:rPr>
      <w:rFonts w:ascii="Times New Roman" w:eastAsia="Times New Roman" w:hAnsi="Times New Roman" w:cs="Times New Roman"/>
      <w:sz w:val="20"/>
      <w:szCs w:val="20"/>
    </w:rPr>
  </w:style>
  <w:style w:type="paragraph" w:customStyle="1" w:styleId="Indent4">
    <w:name w:val="Indent4"/>
    <w:basedOn w:val="Indent3"/>
    <w:rsid w:val="00E14656"/>
  </w:style>
  <w:style w:type="character" w:customStyle="1" w:styleId="Char">
    <w:name w:val="Char"/>
    <w:basedOn w:val="DefaultParagraphFont"/>
    <w:rsid w:val="00E14656"/>
    <w:rPr>
      <w:rFonts w:ascii="Arial" w:hAnsi="Arial" w:cs="Arial"/>
      <w:b/>
      <w:bCs/>
      <w:kern w:val="32"/>
      <w:sz w:val="32"/>
      <w:szCs w:val="32"/>
      <w:lang w:val="en-US" w:eastAsia="en-US" w:bidi="ar-SA"/>
    </w:rPr>
  </w:style>
  <w:style w:type="paragraph" w:customStyle="1" w:styleId="StyleTableofFiguresCentered">
    <w:name w:val="Style Table of Figures + Centered"/>
    <w:basedOn w:val="TableofFigures"/>
    <w:autoRedefine/>
    <w:rsid w:val="00E14656"/>
    <w:pPr>
      <w:tabs>
        <w:tab w:val="clear" w:pos="9639"/>
      </w:tabs>
      <w:ind w:left="0" w:firstLine="0"/>
      <w:jc w:val="center"/>
    </w:pPr>
    <w:rPr>
      <w:rFonts w:ascii="Times New Roman" w:hAnsi="Times New Roman"/>
      <w:sz w:val="20"/>
    </w:rPr>
  </w:style>
  <w:style w:type="paragraph" w:customStyle="1" w:styleId="dktabletext">
    <w:name w:val="dk table text"/>
    <w:basedOn w:val="BodyTextIndent"/>
    <w:rsid w:val="00E14656"/>
    <w:pPr>
      <w:tabs>
        <w:tab w:val="clear" w:pos="-1440"/>
        <w:tab w:val="clear" w:pos="-720"/>
        <w:tab w:val="clear" w:pos="0"/>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clear" w:pos="10080"/>
      </w:tabs>
      <w:spacing w:after="240"/>
      <w:ind w:left="0"/>
      <w:jc w:val="left"/>
    </w:pPr>
    <w:rPr>
      <w:b/>
      <w:snapToGrid/>
      <w:sz w:val="20"/>
      <w:lang w:val="en-ZA"/>
    </w:rPr>
  </w:style>
  <w:style w:type="paragraph" w:customStyle="1" w:styleId="dktblheading">
    <w:name w:val="dk tbl heading"/>
    <w:basedOn w:val="Normal"/>
    <w:next w:val="Normal"/>
    <w:rsid w:val="00E14656"/>
    <w:pPr>
      <w:widowControl w:val="0"/>
      <w:spacing w:after="60" w:line="240" w:lineRule="auto"/>
      <w:jc w:val="center"/>
    </w:pPr>
    <w:rPr>
      <w:rFonts w:ascii="Arial" w:eastAsia="Times New Roman" w:hAnsi="Arial" w:cs="Times New Roman"/>
      <w:b/>
      <w:sz w:val="20"/>
      <w:szCs w:val="20"/>
    </w:rPr>
  </w:style>
  <w:style w:type="paragraph" w:customStyle="1" w:styleId="ContactHeader">
    <w:name w:val="ContactHeader"/>
    <w:basedOn w:val="Normal"/>
    <w:rsid w:val="00E14656"/>
    <w:pPr>
      <w:keepNext/>
      <w:widowControl w:val="0"/>
      <w:spacing w:after="0" w:line="240" w:lineRule="auto"/>
      <w:jc w:val="left"/>
    </w:pPr>
    <w:rPr>
      <w:rFonts w:ascii="Book Antiqua" w:eastAsia="Times New Roman" w:hAnsi="Book Antiqua" w:cs="Times New Roman"/>
      <w:b/>
      <w:sz w:val="24"/>
      <w:szCs w:val="20"/>
    </w:rPr>
  </w:style>
  <w:style w:type="paragraph" w:customStyle="1" w:styleId="Indent5">
    <w:name w:val="Indent5"/>
    <w:basedOn w:val="Indent3"/>
    <w:rsid w:val="00E14656"/>
    <w:pPr>
      <w:ind w:left="720"/>
    </w:pPr>
  </w:style>
  <w:style w:type="paragraph" w:customStyle="1" w:styleId="TableHeadL">
    <w:name w:val="Table Head L"/>
    <w:next w:val="BodyText"/>
    <w:rsid w:val="00E14656"/>
    <w:pPr>
      <w:keepNext/>
      <w:keepLines/>
      <w:spacing w:before="60" w:after="60" w:line="240" w:lineRule="auto"/>
    </w:pPr>
    <w:rPr>
      <w:rFonts w:ascii="ZapfCalligr BT" w:eastAsia="Times New Roman" w:hAnsi="ZapfCalligr BT" w:cs="Times New Roman"/>
      <w:b/>
      <w:kern w:val="21"/>
      <w:sz w:val="21"/>
      <w:szCs w:val="20"/>
      <w:lang w:val="en-US"/>
    </w:rPr>
  </w:style>
  <w:style w:type="paragraph" w:customStyle="1" w:styleId="Bullet12">
    <w:name w:val="Bullet 12"/>
    <w:rsid w:val="00E14656"/>
    <w:pPr>
      <w:tabs>
        <w:tab w:val="left" w:pos="-1440"/>
        <w:tab w:val="num" w:pos="524"/>
        <w:tab w:val="num" w:pos="720"/>
      </w:tabs>
      <w:autoSpaceDE w:val="0"/>
      <w:autoSpaceDN w:val="0"/>
      <w:adjustRightInd w:val="0"/>
      <w:spacing w:after="0" w:line="360" w:lineRule="auto"/>
      <w:ind w:left="720" w:hanging="360"/>
      <w:jc w:val="both"/>
    </w:pPr>
    <w:rPr>
      <w:rFonts w:ascii="Times New Roman" w:eastAsia="Times New Roman" w:hAnsi="Times New Roman" w:cs="Times New Roman"/>
      <w:sz w:val="24"/>
      <w:szCs w:val="20"/>
      <w:lang w:val="en-GB"/>
    </w:rPr>
  </w:style>
  <w:style w:type="paragraph" w:styleId="ListBullet2">
    <w:name w:val="List Bullet 2"/>
    <w:basedOn w:val="Normal"/>
    <w:autoRedefine/>
    <w:rsid w:val="00E14656"/>
    <w:pPr>
      <w:tabs>
        <w:tab w:val="num" w:pos="720"/>
      </w:tabs>
      <w:spacing w:after="0" w:line="240" w:lineRule="auto"/>
      <w:ind w:left="720" w:hanging="360"/>
    </w:pPr>
    <w:rPr>
      <w:rFonts w:ascii="Times New Roman" w:eastAsia="Times New Roman" w:hAnsi="Times New Roman" w:cs="Times New Roman"/>
      <w:sz w:val="24"/>
      <w:szCs w:val="20"/>
      <w:lang w:val="en-GB"/>
    </w:rPr>
  </w:style>
  <w:style w:type="paragraph" w:customStyle="1" w:styleId="Bullet1">
    <w:name w:val="Bullet1"/>
    <w:basedOn w:val="BodyTextIndent3"/>
    <w:autoRedefine/>
    <w:rsid w:val="00E14656"/>
    <w:pPr>
      <w:tabs>
        <w:tab w:val="num" w:pos="1440"/>
      </w:tabs>
      <w:spacing w:line="240" w:lineRule="auto"/>
      <w:ind w:left="1440" w:hanging="360"/>
      <w:jc w:val="both"/>
    </w:pPr>
    <w:rPr>
      <w:rFonts w:cs="Times New Roman"/>
      <w:b w:val="0"/>
      <w:bCs w:val="0"/>
      <w:szCs w:val="20"/>
      <w:lang w:val="en-GB"/>
    </w:rPr>
  </w:style>
  <w:style w:type="paragraph" w:customStyle="1" w:styleId="Bullettable">
    <w:name w:val="Bullet table"/>
    <w:rsid w:val="00E14656"/>
    <w:pPr>
      <w:tabs>
        <w:tab w:val="num" w:pos="417"/>
      </w:tabs>
      <w:spacing w:after="0" w:line="240" w:lineRule="auto"/>
      <w:ind w:left="340" w:hanging="283"/>
    </w:pPr>
    <w:rPr>
      <w:rFonts w:ascii="Times New Roman" w:eastAsia="Times New Roman" w:hAnsi="Times New Roman" w:cs="Times New Roman"/>
      <w:sz w:val="24"/>
      <w:szCs w:val="20"/>
      <w:lang w:val="en-GB"/>
    </w:rPr>
  </w:style>
  <w:style w:type="paragraph" w:customStyle="1" w:styleId="Quick0">
    <w:name w:val="Quick"/>
    <w:basedOn w:val="Normal"/>
    <w:rsid w:val="00E14656"/>
    <w:pPr>
      <w:tabs>
        <w:tab w:val="num" w:pos="720"/>
      </w:tabs>
      <w:spacing w:after="0" w:line="240" w:lineRule="auto"/>
      <w:ind w:left="720" w:hanging="360"/>
      <w:jc w:val="left"/>
    </w:pPr>
    <w:rPr>
      <w:rFonts w:ascii="Times New Roman" w:eastAsia="Times New Roman" w:hAnsi="Times New Roman" w:cs="Times New Roman"/>
      <w:sz w:val="24"/>
      <w:szCs w:val="20"/>
      <w:lang w:val="en-GB"/>
    </w:rPr>
  </w:style>
  <w:style w:type="paragraph" w:customStyle="1" w:styleId="1BulletList">
    <w:name w:val="1Bullet List"/>
    <w:basedOn w:val="Normal"/>
    <w:rsid w:val="00E14656"/>
    <w:pPr>
      <w:tabs>
        <w:tab w:val="num" w:pos="360"/>
      </w:tabs>
      <w:spacing w:after="0" w:line="240" w:lineRule="auto"/>
      <w:ind w:left="360" w:hanging="360"/>
      <w:jc w:val="left"/>
    </w:pPr>
    <w:rPr>
      <w:rFonts w:ascii="Times New Roman" w:eastAsia="Times New Roman" w:hAnsi="Times New Roman" w:cs="Times New Roman"/>
      <w:sz w:val="24"/>
      <w:szCs w:val="20"/>
      <w:lang w:val="en-GB"/>
    </w:rPr>
  </w:style>
  <w:style w:type="paragraph" w:customStyle="1" w:styleId="BodyText21">
    <w:name w:val="Body Text 21"/>
    <w:basedOn w:val="Normal"/>
    <w:rsid w:val="00E14656"/>
    <w:pPr>
      <w:spacing w:after="0" w:line="240" w:lineRule="auto"/>
    </w:pPr>
    <w:rPr>
      <w:rFonts w:ascii="Times New Roman" w:eastAsia="Times New Roman" w:hAnsi="Times New Roman" w:cs="Times New Roman"/>
      <w:sz w:val="24"/>
      <w:szCs w:val="20"/>
      <w:lang w:val="en-GB"/>
    </w:rPr>
  </w:style>
  <w:style w:type="paragraph" w:styleId="Index1">
    <w:name w:val="index 1"/>
    <w:basedOn w:val="Normal"/>
    <w:next w:val="Normal"/>
    <w:autoRedefine/>
    <w:semiHidden/>
    <w:unhideWhenUsed/>
    <w:rsid w:val="00E14656"/>
    <w:pPr>
      <w:spacing w:after="0" w:line="240" w:lineRule="auto"/>
      <w:ind w:left="220" w:hanging="220"/>
    </w:pPr>
  </w:style>
  <w:style w:type="character" w:customStyle="1" w:styleId="hd1Char">
    <w:name w:val="hd1 Char"/>
    <w:aliases w:val="Head I Char,POPSI Paragraphs Char,POPSI Heading 1 Char,POPSI Heading 11 Char,POPSI Heading 12 Char,h1 Char,H1 Char,3 Char,Chapter Headline Char,heading7 Char,4 Char,heading6 Char,Heading 11 Char,Part Char Char1,Part Char1,title Char Char"/>
    <w:basedOn w:val="DefaultParagraphFont"/>
    <w:rsid w:val="00E14656"/>
    <w:rPr>
      <w:rFonts w:ascii="Arial" w:hAnsi="Arial"/>
      <w:b/>
      <w:snapToGrid w:val="0"/>
      <w:sz w:val="22"/>
      <w:lang w:val="en-GB" w:eastAsia="en-US" w:bidi="ar-SA"/>
    </w:rPr>
  </w:style>
  <w:style w:type="character" w:customStyle="1" w:styleId="DocumentMapChar">
    <w:name w:val="Document Map Char"/>
    <w:basedOn w:val="DefaultParagraphFont"/>
    <w:link w:val="DocumentMap"/>
    <w:semiHidden/>
    <w:rsid w:val="00E14656"/>
    <w:rPr>
      <w:rFonts w:ascii="Tahoma" w:eastAsia="Times New Roman" w:hAnsi="Tahoma" w:cs="Tahoma"/>
      <w:sz w:val="20"/>
      <w:szCs w:val="20"/>
      <w:shd w:val="clear" w:color="auto" w:fill="000080"/>
    </w:rPr>
  </w:style>
  <w:style w:type="paragraph" w:styleId="DocumentMap">
    <w:name w:val="Document Map"/>
    <w:basedOn w:val="Normal"/>
    <w:link w:val="DocumentMapChar"/>
    <w:semiHidden/>
    <w:rsid w:val="00E14656"/>
    <w:pPr>
      <w:shd w:val="clear" w:color="auto" w:fill="000080"/>
      <w:spacing w:after="0" w:line="240" w:lineRule="auto"/>
      <w:jc w:val="left"/>
    </w:pPr>
    <w:rPr>
      <w:rFonts w:ascii="Tahoma" w:eastAsia="Times New Roman" w:hAnsi="Tahoma" w:cs="Tahoma"/>
      <w:sz w:val="20"/>
      <w:szCs w:val="20"/>
    </w:rPr>
  </w:style>
  <w:style w:type="paragraph" w:customStyle="1" w:styleId="Default">
    <w:name w:val="Default"/>
    <w:rsid w:val="00E14656"/>
    <w:pPr>
      <w:widowControl w:val="0"/>
      <w:autoSpaceDE w:val="0"/>
      <w:autoSpaceDN w:val="0"/>
      <w:adjustRightInd w:val="0"/>
      <w:spacing w:after="0" w:line="240" w:lineRule="auto"/>
    </w:pPr>
    <w:rPr>
      <w:rFonts w:ascii="Arial Narrow" w:eastAsia="Times New Roman" w:hAnsi="Arial Narrow" w:cs="Arial Narrow"/>
      <w:color w:val="000000"/>
      <w:sz w:val="24"/>
      <w:szCs w:val="24"/>
      <w:lang w:val="en-US"/>
    </w:rPr>
  </w:style>
  <w:style w:type="paragraph" w:customStyle="1" w:styleId="CM5">
    <w:name w:val="CM5"/>
    <w:basedOn w:val="Default"/>
    <w:next w:val="Default"/>
    <w:rsid w:val="00E14656"/>
    <w:pPr>
      <w:spacing w:after="340"/>
    </w:pPr>
    <w:rPr>
      <w:rFonts w:cs="Times New Roman"/>
      <w:color w:val="auto"/>
    </w:rPr>
  </w:style>
  <w:style w:type="paragraph" w:customStyle="1" w:styleId="CM1">
    <w:name w:val="CM1"/>
    <w:basedOn w:val="Default"/>
    <w:next w:val="Default"/>
    <w:rsid w:val="00E14656"/>
    <w:pPr>
      <w:spacing w:line="340" w:lineRule="atLeast"/>
    </w:pPr>
    <w:rPr>
      <w:rFonts w:cs="Times New Roman"/>
      <w:color w:val="auto"/>
    </w:rPr>
  </w:style>
  <w:style w:type="paragraph" w:customStyle="1" w:styleId="CM2">
    <w:name w:val="CM2"/>
    <w:basedOn w:val="Default"/>
    <w:next w:val="Default"/>
    <w:rsid w:val="00E14656"/>
    <w:rPr>
      <w:rFonts w:cs="Times New Roman"/>
      <w:color w:val="auto"/>
    </w:rPr>
  </w:style>
  <w:style w:type="paragraph" w:customStyle="1" w:styleId="CM6">
    <w:name w:val="CM6"/>
    <w:basedOn w:val="Default"/>
    <w:next w:val="Default"/>
    <w:rsid w:val="00E14656"/>
    <w:pPr>
      <w:spacing w:after="100"/>
    </w:pPr>
    <w:rPr>
      <w:rFonts w:cs="Times New Roman"/>
      <w:color w:val="auto"/>
    </w:rPr>
  </w:style>
  <w:style w:type="paragraph" w:customStyle="1" w:styleId="StyleHeading1hd1HeadIPOPSIParagraphsPOPSIHeading1POPSIH1">
    <w:name w:val="Style Heading 1hd1Head IPOPSI ParagraphsPOPSI Heading 1POPSI H...1"/>
    <w:basedOn w:val="Number"/>
    <w:link w:val="StyleHeading1hd1HeadIPOPSIParagraphsPOPSIHeading1POPSIH1Char"/>
    <w:rsid w:val="00E14656"/>
    <w:rPr>
      <w:rFonts w:ascii="Verdana" w:hAnsi="Verdana"/>
      <w:bCs w:val="0"/>
      <w:color w:val="000080"/>
      <w:sz w:val="28"/>
    </w:rPr>
  </w:style>
  <w:style w:type="character" w:customStyle="1" w:styleId="StyleHeading1hd1HeadIPOPSIParagraphsPOPSIHeading1POPSIH1Char">
    <w:name w:val="Style Heading 1hd1Head IPOPSI ParagraphsPOPSI Heading 1POPSI H...1 Char"/>
    <w:basedOn w:val="NumberChar"/>
    <w:link w:val="StyleHeading1hd1HeadIPOPSIParagraphsPOPSIHeading1POPSIH1"/>
    <w:rsid w:val="00E14656"/>
    <w:rPr>
      <w:rFonts w:ascii="Verdana" w:eastAsia="Times New Roman" w:hAnsi="Verdana" w:cs="Arial"/>
      <w:bCs w:val="0"/>
      <w:snapToGrid w:val="0"/>
      <w:color w:val="000080"/>
      <w:sz w:val="28"/>
      <w:szCs w:val="20"/>
    </w:rPr>
  </w:style>
  <w:style w:type="paragraph" w:customStyle="1" w:styleId="CM8">
    <w:name w:val="CM8"/>
    <w:basedOn w:val="Default"/>
    <w:next w:val="Default"/>
    <w:rsid w:val="00E14656"/>
    <w:pPr>
      <w:spacing w:after="870"/>
    </w:pPr>
    <w:rPr>
      <w:rFonts w:cs="Times New Roman"/>
      <w:color w:val="auto"/>
    </w:rPr>
  </w:style>
  <w:style w:type="paragraph" w:customStyle="1" w:styleId="CM9">
    <w:name w:val="CM9"/>
    <w:basedOn w:val="Default"/>
    <w:next w:val="Default"/>
    <w:rsid w:val="00E14656"/>
    <w:pPr>
      <w:spacing w:after="280"/>
    </w:pPr>
    <w:rPr>
      <w:rFonts w:cs="Times New Roman"/>
      <w:color w:val="auto"/>
    </w:rPr>
  </w:style>
  <w:style w:type="paragraph" w:customStyle="1" w:styleId="CM3">
    <w:name w:val="CM3"/>
    <w:basedOn w:val="Default"/>
    <w:next w:val="Default"/>
    <w:rsid w:val="00E14656"/>
    <w:pPr>
      <w:spacing w:line="276" w:lineRule="atLeast"/>
    </w:pPr>
    <w:rPr>
      <w:rFonts w:cs="Times New Roman"/>
      <w:color w:val="auto"/>
    </w:rPr>
  </w:style>
  <w:style w:type="paragraph" w:customStyle="1" w:styleId="Style2">
    <w:name w:val="Style2"/>
    <w:basedOn w:val="Normal"/>
    <w:next w:val="Normal"/>
    <w:rsid w:val="00E14656"/>
    <w:pPr>
      <w:tabs>
        <w:tab w:val="left" w:pos="900"/>
        <w:tab w:val="left" w:pos="1260"/>
        <w:tab w:val="left" w:pos="2880"/>
        <w:tab w:val="left" w:pos="3240"/>
        <w:tab w:val="left" w:pos="5760"/>
        <w:tab w:val="left" w:pos="7920"/>
      </w:tabs>
      <w:spacing w:after="0" w:line="240" w:lineRule="auto"/>
      <w:jc w:val="center"/>
      <w:outlineLvl w:val="0"/>
    </w:pPr>
    <w:rPr>
      <w:rFonts w:ascii="Verdana" w:eastAsia="Times New Roman" w:hAnsi="Verdana" w:cs="Times New Roman"/>
      <w:b/>
      <w:sz w:val="20"/>
      <w:szCs w:val="24"/>
      <w:lang w:val="en-GB"/>
    </w:rPr>
  </w:style>
  <w:style w:type="paragraph" w:customStyle="1" w:styleId="Style5">
    <w:name w:val="Style5"/>
    <w:rsid w:val="00E14656"/>
    <w:pPr>
      <w:tabs>
        <w:tab w:val="left" w:pos="900"/>
        <w:tab w:val="left" w:pos="1260"/>
        <w:tab w:val="left" w:pos="2880"/>
        <w:tab w:val="left" w:pos="3240"/>
        <w:tab w:val="left" w:pos="5760"/>
        <w:tab w:val="left" w:pos="7920"/>
      </w:tabs>
      <w:spacing w:after="0" w:line="240" w:lineRule="auto"/>
      <w:jc w:val="center"/>
      <w:outlineLvl w:val="0"/>
    </w:pPr>
    <w:rPr>
      <w:rFonts w:ascii="Verdana" w:eastAsia="Times New Roman" w:hAnsi="Verdana" w:cs="Times New Roman"/>
      <w:b/>
      <w:sz w:val="20"/>
      <w:szCs w:val="24"/>
      <w:lang w:val="en-GB"/>
    </w:rPr>
  </w:style>
  <w:style w:type="paragraph" w:customStyle="1" w:styleId="faith">
    <w:name w:val="faith"/>
    <w:next w:val="1ISO9000"/>
    <w:rsid w:val="00E14656"/>
    <w:pPr>
      <w:tabs>
        <w:tab w:val="left" w:pos="900"/>
        <w:tab w:val="left" w:pos="1260"/>
        <w:tab w:val="left" w:pos="2880"/>
        <w:tab w:val="left" w:pos="3240"/>
        <w:tab w:val="left" w:pos="5760"/>
        <w:tab w:val="left" w:pos="7920"/>
      </w:tabs>
      <w:spacing w:after="0" w:line="240" w:lineRule="auto"/>
      <w:jc w:val="center"/>
      <w:outlineLvl w:val="0"/>
    </w:pPr>
    <w:rPr>
      <w:rFonts w:ascii="Verdana" w:eastAsia="Times New Roman" w:hAnsi="Verdana" w:cs="Times New Roman"/>
      <w:b/>
      <w:sz w:val="20"/>
      <w:szCs w:val="24"/>
      <w:lang w:val="en-GB"/>
    </w:rPr>
  </w:style>
  <w:style w:type="paragraph" w:customStyle="1" w:styleId="Style6">
    <w:name w:val="Style6"/>
    <w:basedOn w:val="Normal"/>
    <w:next w:val="StyleVerdana10ptJustified2"/>
    <w:rsid w:val="00E14656"/>
    <w:pPr>
      <w:tabs>
        <w:tab w:val="left" w:pos="900"/>
        <w:tab w:val="left" w:pos="1260"/>
        <w:tab w:val="left" w:pos="2880"/>
        <w:tab w:val="left" w:pos="3240"/>
        <w:tab w:val="left" w:pos="5760"/>
        <w:tab w:val="left" w:pos="7920"/>
      </w:tabs>
      <w:spacing w:after="0" w:line="240" w:lineRule="auto"/>
      <w:jc w:val="center"/>
      <w:outlineLvl w:val="0"/>
    </w:pPr>
    <w:rPr>
      <w:rFonts w:ascii="Verdana" w:eastAsia="Times New Roman" w:hAnsi="Verdana" w:cs="Times New Roman"/>
      <w:b/>
      <w:sz w:val="20"/>
      <w:szCs w:val="24"/>
      <w:lang w:val="en-GB"/>
    </w:rPr>
  </w:style>
  <w:style w:type="paragraph" w:customStyle="1" w:styleId="PDDBodyText2">
    <w:name w:val="PDD Body Text 2"/>
    <w:basedOn w:val="Normal"/>
    <w:next w:val="Normal"/>
    <w:rsid w:val="00E14656"/>
    <w:pPr>
      <w:numPr>
        <w:numId w:val="15"/>
      </w:numPr>
      <w:tabs>
        <w:tab w:val="clear" w:pos="1134"/>
      </w:tabs>
      <w:spacing w:before="120" w:line="240" w:lineRule="auto"/>
      <w:ind w:left="567" w:firstLine="0"/>
      <w:jc w:val="left"/>
    </w:pPr>
    <w:rPr>
      <w:rFonts w:ascii="Arial" w:eastAsia="Times New Roman" w:hAnsi="Arial" w:cs="Times New Roman"/>
      <w:bCs/>
      <w:sz w:val="20"/>
      <w:szCs w:val="24"/>
      <w:lang w:val="en-GB"/>
    </w:rPr>
  </w:style>
  <w:style w:type="paragraph" w:styleId="ListBullet5">
    <w:name w:val="List Bullet 5"/>
    <w:basedOn w:val="Normal"/>
    <w:autoRedefine/>
    <w:rsid w:val="00E14656"/>
    <w:pPr>
      <w:tabs>
        <w:tab w:val="num" w:pos="2835"/>
      </w:tabs>
      <w:autoSpaceDE w:val="0"/>
      <w:autoSpaceDN w:val="0"/>
      <w:adjustRightInd w:val="0"/>
      <w:spacing w:line="240" w:lineRule="auto"/>
      <w:ind w:left="2835" w:hanging="567"/>
      <w:jc w:val="left"/>
    </w:pPr>
    <w:rPr>
      <w:rFonts w:ascii="Garamond" w:eastAsia="Times New Roman" w:hAnsi="Garamond" w:cs="Times New Roman"/>
      <w:bCs/>
      <w:iCs/>
      <w:color w:val="000000"/>
      <w:sz w:val="24"/>
      <w:szCs w:val="24"/>
    </w:rPr>
  </w:style>
  <w:style w:type="paragraph" w:customStyle="1" w:styleId="Para">
    <w:name w:val="Para"/>
    <w:basedOn w:val="Normal"/>
    <w:rsid w:val="00E14656"/>
    <w:pPr>
      <w:spacing w:after="0" w:line="240" w:lineRule="auto"/>
      <w:jc w:val="left"/>
    </w:pPr>
    <w:rPr>
      <w:rFonts w:ascii="Verdana" w:eastAsia="Times New Roman" w:hAnsi="Verdana" w:cs="Times New Roman"/>
      <w:sz w:val="20"/>
      <w:szCs w:val="20"/>
      <w:lang w:val="en-GB"/>
    </w:rPr>
  </w:style>
  <w:style w:type="paragraph" w:customStyle="1" w:styleId="RightPar2">
    <w:name w:val="Right Par 2"/>
    <w:rsid w:val="00E14656"/>
    <w:pPr>
      <w:tabs>
        <w:tab w:val="left" w:pos="-720"/>
        <w:tab w:val="left" w:pos="0"/>
        <w:tab w:val="left" w:pos="720"/>
        <w:tab w:val="left" w:pos="1008"/>
        <w:tab w:val="decimal" w:pos="1440"/>
      </w:tabs>
      <w:suppressAutoHyphens/>
      <w:spacing w:after="0" w:line="240" w:lineRule="auto"/>
    </w:pPr>
    <w:rPr>
      <w:rFonts w:ascii="CG Times" w:eastAsia="Times New Roman" w:hAnsi="CG Times" w:cs="Times New Roman"/>
      <w:sz w:val="20"/>
      <w:szCs w:val="20"/>
      <w:lang w:val="en-US"/>
    </w:rPr>
  </w:style>
  <w:style w:type="paragraph" w:customStyle="1" w:styleId="BodyBullet1">
    <w:name w:val="Body Bullet 1"/>
    <w:basedOn w:val="Normal"/>
    <w:link w:val="BodyBullet1Char"/>
    <w:rsid w:val="00E14656"/>
    <w:pPr>
      <w:tabs>
        <w:tab w:val="left" w:pos="2835"/>
      </w:tabs>
      <w:autoSpaceDE w:val="0"/>
      <w:autoSpaceDN w:val="0"/>
      <w:adjustRightInd w:val="0"/>
      <w:spacing w:after="0" w:line="240" w:lineRule="auto"/>
      <w:ind w:right="-29"/>
      <w:jc w:val="left"/>
    </w:pPr>
    <w:rPr>
      <w:rFonts w:ascii="Verdana" w:eastAsia="Times New Roman" w:hAnsi="Verdana" w:cs="Times New Roman"/>
      <w:bCs/>
      <w:iCs/>
      <w:sz w:val="20"/>
      <w:lang w:val="en-GB"/>
    </w:rPr>
  </w:style>
  <w:style w:type="character" w:customStyle="1" w:styleId="BodyBullet1Char">
    <w:name w:val="Body Bullet 1 Char"/>
    <w:basedOn w:val="DefaultParagraphFont"/>
    <w:link w:val="BodyBullet1"/>
    <w:rsid w:val="00E14656"/>
    <w:rPr>
      <w:rFonts w:ascii="Verdana" w:eastAsia="Times New Roman" w:hAnsi="Verdana" w:cs="Times New Roman"/>
      <w:bCs/>
      <w:iCs/>
      <w:sz w:val="20"/>
      <w:lang w:val="en-GB"/>
    </w:rPr>
  </w:style>
  <w:style w:type="paragraph" w:styleId="ListContinue2">
    <w:name w:val="List Continue 2"/>
    <w:basedOn w:val="Normal"/>
    <w:rsid w:val="00E14656"/>
    <w:pPr>
      <w:spacing w:before="40" w:line="240" w:lineRule="auto"/>
      <w:ind w:left="566"/>
      <w:jc w:val="left"/>
    </w:pPr>
    <w:rPr>
      <w:rFonts w:ascii="Arial" w:eastAsia="Times New Roman" w:hAnsi="Arial" w:cs="Times New Roman"/>
      <w:sz w:val="20"/>
      <w:szCs w:val="24"/>
      <w:lang w:val="en-GB"/>
    </w:rPr>
  </w:style>
  <w:style w:type="paragraph" w:styleId="ListContinue3">
    <w:name w:val="List Continue 3"/>
    <w:basedOn w:val="Normal"/>
    <w:rsid w:val="00E14656"/>
    <w:pPr>
      <w:spacing w:line="240" w:lineRule="auto"/>
      <w:ind w:left="1080"/>
      <w:contextualSpacing/>
      <w:jc w:val="left"/>
    </w:pPr>
    <w:rPr>
      <w:rFonts w:ascii="Times New Roman" w:eastAsia="Times New Roman" w:hAnsi="Times New Roman" w:cs="Times New Roman"/>
      <w:sz w:val="24"/>
      <w:szCs w:val="24"/>
    </w:rPr>
  </w:style>
  <w:style w:type="paragraph" w:customStyle="1" w:styleId="mystyle">
    <w:name w:val="my style"/>
    <w:basedOn w:val="NormalIndent"/>
    <w:link w:val="mystyleChar"/>
    <w:qFormat/>
    <w:rsid w:val="00E14656"/>
  </w:style>
  <w:style w:type="character" w:customStyle="1" w:styleId="mystyleChar">
    <w:name w:val="my style Char"/>
    <w:basedOn w:val="NormalIndentChar"/>
    <w:link w:val="mystyle"/>
    <w:rsid w:val="00E14656"/>
    <w:rPr>
      <w:rFonts w:ascii="Arial" w:eastAsia="Times New Roman" w:hAnsi="Arial" w:cs="Times New Roman"/>
      <w:szCs w:val="24"/>
      <w:lang w:val="en-US"/>
    </w:rPr>
  </w:style>
  <w:style w:type="character" w:customStyle="1" w:styleId="st">
    <w:name w:val="st"/>
    <w:basedOn w:val="DefaultParagraphFont"/>
    <w:rsid w:val="00E14656"/>
  </w:style>
  <w:style w:type="character" w:styleId="Emphasis">
    <w:name w:val="Emphasis"/>
    <w:basedOn w:val="DefaultParagraphFont"/>
    <w:uiPriority w:val="20"/>
    <w:qFormat/>
    <w:rsid w:val="00E14656"/>
    <w:rPr>
      <w:i/>
      <w:iCs/>
    </w:rPr>
  </w:style>
  <w:style w:type="paragraph" w:customStyle="1" w:styleId="partc-generaltext">
    <w:name w:val="partc-generaltext"/>
    <w:basedOn w:val="Normal"/>
    <w:rsid w:val="00E14656"/>
    <w:pPr>
      <w:spacing w:line="360" w:lineRule="auto"/>
    </w:pPr>
    <w:rPr>
      <w:rFonts w:ascii="Arial" w:eastAsia="Times New Roman" w:hAnsi="Arial" w:cs="Arial"/>
      <w:sz w:val="20"/>
      <w:szCs w:val="20"/>
      <w:lang w:val="en-US" w:bidi="en-US"/>
    </w:rPr>
  </w:style>
  <w:style w:type="paragraph" w:customStyle="1" w:styleId="tabletext2">
    <w:name w:val="tabletext"/>
    <w:basedOn w:val="Normal"/>
    <w:rsid w:val="00E14656"/>
    <w:pPr>
      <w:spacing w:before="20" w:after="20" w:line="240" w:lineRule="auto"/>
    </w:pPr>
    <w:rPr>
      <w:rFonts w:ascii="Verdana" w:eastAsia="Times New Roman" w:hAnsi="Verdana" w:cs="Times New Roman"/>
      <w:sz w:val="18"/>
      <w:szCs w:val="18"/>
      <w:lang w:val="en-US"/>
    </w:rPr>
  </w:style>
  <w:style w:type="paragraph" w:customStyle="1" w:styleId="Specification">
    <w:name w:val="Specification"/>
    <w:basedOn w:val="ListParagraph"/>
    <w:qFormat/>
    <w:rsid w:val="00E14656"/>
    <w:pPr>
      <w:spacing w:after="120" w:line="240" w:lineRule="auto"/>
      <w:jc w:val="left"/>
      <w:outlineLvl w:val="9"/>
    </w:pPr>
    <w:rPr>
      <w:rFonts w:ascii="Calibri" w:eastAsia="Times New Roman" w:hAnsi="Calibri" w:cs="Times New Roman"/>
      <w:sz w:val="24"/>
      <w:szCs w:val="24"/>
    </w:rPr>
  </w:style>
  <w:style w:type="character" w:styleId="UnresolvedMention">
    <w:name w:val="Unresolved Mention"/>
    <w:basedOn w:val="DefaultParagraphFont"/>
    <w:uiPriority w:val="99"/>
    <w:semiHidden/>
    <w:unhideWhenUsed/>
    <w:rsid w:val="004F260E"/>
    <w:rPr>
      <w:color w:val="605E5C"/>
      <w:shd w:val="clear" w:color="auto" w:fill="E1DFDD"/>
    </w:rPr>
  </w:style>
  <w:style w:type="character" w:styleId="CommentReference">
    <w:name w:val="annotation reference"/>
    <w:basedOn w:val="DefaultParagraphFont"/>
    <w:semiHidden/>
    <w:unhideWhenUsed/>
    <w:rsid w:val="006875BE"/>
    <w:rPr>
      <w:sz w:val="16"/>
      <w:szCs w:val="16"/>
    </w:rPr>
  </w:style>
  <w:style w:type="paragraph" w:styleId="Revision">
    <w:name w:val="Revision"/>
    <w:hidden/>
    <w:uiPriority w:val="99"/>
    <w:semiHidden/>
    <w:rsid w:val="00E14B24"/>
    <w:pPr>
      <w:spacing w:after="0" w:line="240" w:lineRule="auto"/>
    </w:pPr>
  </w:style>
  <w:style w:type="character" w:customStyle="1" w:styleId="me-email-text">
    <w:name w:val="me-email-text"/>
    <w:basedOn w:val="DefaultParagraphFont"/>
    <w:rsid w:val="00615065"/>
  </w:style>
  <w:style w:type="character" w:customStyle="1" w:styleId="me-email-text-secondary">
    <w:name w:val="me-email-text-secondary"/>
    <w:basedOn w:val="DefaultParagraphFont"/>
    <w:rsid w:val="0061506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56463504">
      <w:bodyDiv w:val="1"/>
      <w:marLeft w:val="0"/>
      <w:marRight w:val="0"/>
      <w:marTop w:val="0"/>
      <w:marBottom w:val="0"/>
      <w:divBdr>
        <w:top w:val="none" w:sz="0" w:space="0" w:color="auto"/>
        <w:left w:val="none" w:sz="0" w:space="0" w:color="auto"/>
        <w:bottom w:val="none" w:sz="0" w:space="0" w:color="auto"/>
        <w:right w:val="none" w:sz="0" w:space="0" w:color="auto"/>
      </w:divBdr>
    </w:div>
    <w:div w:id="1012031112">
      <w:bodyDiv w:val="1"/>
      <w:marLeft w:val="0"/>
      <w:marRight w:val="0"/>
      <w:marTop w:val="0"/>
      <w:marBottom w:val="0"/>
      <w:divBdr>
        <w:top w:val="none" w:sz="0" w:space="0" w:color="auto"/>
        <w:left w:val="none" w:sz="0" w:space="0" w:color="auto"/>
        <w:bottom w:val="none" w:sz="0" w:space="0" w:color="auto"/>
        <w:right w:val="none" w:sz="0" w:space="0" w:color="auto"/>
      </w:divBdr>
    </w:div>
    <w:div w:id="1832791023">
      <w:bodyDiv w:val="1"/>
      <w:marLeft w:val="0"/>
      <w:marRight w:val="0"/>
      <w:marTop w:val="0"/>
      <w:marBottom w:val="0"/>
      <w:divBdr>
        <w:top w:val="none" w:sz="0" w:space="0" w:color="auto"/>
        <w:left w:val="none" w:sz="0" w:space="0" w:color="auto"/>
        <w:bottom w:val="none" w:sz="0" w:space="0" w:color="auto"/>
        <w:right w:val="none" w:sz="0" w:space="0" w:color="auto"/>
      </w:divBdr>
    </w:div>
    <w:div w:id="1914467542">
      <w:bodyDiv w:val="1"/>
      <w:marLeft w:val="0"/>
      <w:marRight w:val="0"/>
      <w:marTop w:val="0"/>
      <w:marBottom w:val="0"/>
      <w:divBdr>
        <w:top w:val="none" w:sz="0" w:space="0" w:color="auto"/>
        <w:left w:val="none" w:sz="0" w:space="0" w:color="auto"/>
        <w:bottom w:val="none" w:sz="0" w:space="0" w:color="auto"/>
        <w:right w:val="none" w:sz="0" w:space="0" w:color="auto"/>
      </w:divBdr>
    </w:div>
    <w:div w:id="2126804052">
      <w:bodyDiv w:val="1"/>
      <w:marLeft w:val="0"/>
      <w:marRight w:val="0"/>
      <w:marTop w:val="0"/>
      <w:marBottom w:val="0"/>
      <w:divBdr>
        <w:top w:val="none" w:sz="0" w:space="0" w:color="auto"/>
        <w:left w:val="none" w:sz="0" w:space="0" w:color="auto"/>
        <w:bottom w:val="none" w:sz="0" w:space="0" w:color="auto"/>
        <w:right w:val="none" w:sz="0" w:space="0" w:color="auto"/>
      </w:divBdr>
    </w:div>
    <w:div w:id="213381864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www.sars.gov.xza" TargetMode="Externa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mailto:mongezi.masinga@sita.co.za"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mailto:mongezi.masinga@sita.co.za" TargetMode="External"/><Relationship Id="rId20" Type="http://schemas.openxmlformats.org/officeDocument/2006/relationships/oleObject" Target="embeddings/oleObject1.bin"/><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teams.microsoft.com/l/meetup-join/19%3ameeting_Yzg4YzA4OTItZmQ5Zi00YTc5LTlhMDItMDNjODUyZGMwOThl%40thread.v2/0?context=%7b%22Tid%22%3a%2248cd5724-88c7-48c3-a665-945436edd7fc%22%2c%22Oid%22%3a%2282fe7407-7c16-414c-9d87-e18eee915af1%22%7d" TargetMode="Externa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image" Target="media/image3.wmf"/><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aka.ms/JoinTeamsMeeting?omkt=en-US" TargetMode="External"/><Relationship Id="rId22" Type="http://schemas.openxmlformats.org/officeDocument/2006/relationships/footer" Target="footer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Pitsim\Documents\RFB-Q-SSP%202025\RFB%203075%202024\publication\RFB%203075%202024%20Invitation%20to%20Bid%20RFB.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4473D9A77C44D24941F38917CFC9483"/>
        <w:category>
          <w:name w:val="General"/>
          <w:gallery w:val="placeholder"/>
        </w:category>
        <w:types>
          <w:type w:val="bbPlcHdr"/>
        </w:types>
        <w:behaviors>
          <w:behavior w:val="content"/>
        </w:behaviors>
        <w:guid w:val="{330CCBD5-CA76-4787-A30A-18F92921E74F}"/>
      </w:docPartPr>
      <w:docPartBody>
        <w:p w:rsidR="00F46DC7" w:rsidRDefault="00AB22B1">
          <w:pPr>
            <w:pStyle w:val="E4473D9A77C44D24941F38917CFC9483"/>
          </w:pPr>
          <w:r w:rsidRPr="007F1C00">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rial Unicode MS">
    <w:altName w:val="Yu Gothic"/>
    <w:panose1 w:val="020B0604020202020204"/>
    <w:charset w:val="80"/>
    <w:family w:val="swiss"/>
    <w:pitch w:val="variable"/>
    <w:sig w:usb0="F7FFAFFF" w:usb1="E9DFFFFF" w:usb2="0000003F" w:usb3="00000000" w:csb0="003F01FF" w:csb1="00000000"/>
  </w:font>
  <w:font w:name="Times Roman">
    <w:altName w:val="Times New Roman"/>
    <w:panose1 w:val="00000000000000000000"/>
    <w:charset w:val="00"/>
    <w:family w:val="roman"/>
    <w:notTrueType/>
    <w:pitch w:val="variable"/>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 w:name="ZapfCalligr BT">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Garamond">
    <w:panose1 w:val="02020404030301010803"/>
    <w:charset w:val="00"/>
    <w:family w:val="roman"/>
    <w:pitch w:val="variable"/>
    <w:sig w:usb0="00000287" w:usb1="00000000" w:usb2="00000000" w:usb3="00000000" w:csb0="0000009F" w:csb1="00000000"/>
  </w:font>
  <w:font w:name="CG Times">
    <w:altName w:val="Times New Roman"/>
    <w:panose1 w:val="00000000000000000000"/>
    <w:charset w:val="00"/>
    <w:family w:val="roman"/>
    <w:notTrueType/>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85DF3"/>
    <w:rsid w:val="000645A4"/>
    <w:rsid w:val="0015279C"/>
    <w:rsid w:val="00357F44"/>
    <w:rsid w:val="00385DF3"/>
    <w:rsid w:val="00395D75"/>
    <w:rsid w:val="003D367B"/>
    <w:rsid w:val="00401642"/>
    <w:rsid w:val="0043010F"/>
    <w:rsid w:val="004D2975"/>
    <w:rsid w:val="00612CC3"/>
    <w:rsid w:val="006A00B9"/>
    <w:rsid w:val="006E5CC1"/>
    <w:rsid w:val="00864EE0"/>
    <w:rsid w:val="00913F7E"/>
    <w:rsid w:val="00924298"/>
    <w:rsid w:val="0096471E"/>
    <w:rsid w:val="00A623D7"/>
    <w:rsid w:val="00AB22B1"/>
    <w:rsid w:val="00B922FD"/>
    <w:rsid w:val="00BA7CD3"/>
    <w:rsid w:val="00DB203E"/>
    <w:rsid w:val="00E77D83"/>
    <w:rsid w:val="00EC6D26"/>
    <w:rsid w:val="00EE22AF"/>
    <w:rsid w:val="00F46DC7"/>
  </w:rsids>
  <m:mathPr>
    <m:mathFont m:val="Cambria Math"/>
    <m:brkBin m:val="before"/>
    <m:brkBinSub m:val="--"/>
    <m:smallFrac m:val="0"/>
    <m:dispDef/>
    <m:lMargin m:val="0"/>
    <m:rMargin m:val="0"/>
    <m:defJc m:val="centerGroup"/>
    <m:wrapIndent m:val="1440"/>
    <m:intLim m:val="subSup"/>
    <m:naryLim m:val="undOvr"/>
  </m:mathPr>
  <w:themeFontLang w:val="en-Z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ZA" w:eastAsia="en-Z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E4473D9A77C44D24941F38917CFC9483">
    <w:name w:val="E4473D9A77C44D24941F38917CFC948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ITA">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SCM_x0020_Documents_x0020_Approval xmlns="8cb03381-69a1-4f8b-8ee8-047a768386c9" xsi:nil="true"/>
    <Document_x0020_Type xmlns="8cb03381-69a1-4f8b-8ee8-047a768386c9" xsi:nil="true"/>
    <Classification xmlns="8cb03381-69a1-4f8b-8ee8-047a768386c9">Secret</Classification>
    <Retention_x0020_period xmlns="8cb03381-69a1-4f8b-8ee8-047a768386c9">1</Retention_x0020_period>
    <Agreement xmlns="8cb03381-69a1-4f8b-8ee8-047a768386c9">Dept Trade</Agreement>
    <Folder_x0020_Number xmlns="8cb03381-69a1-4f8b-8ee8-047a768386c9" xsi:nil="true"/>
    <Department xmlns="8cb03381-69a1-4f8b-8ee8-047a768386c9" xsi:nil="true"/>
    <Document_x0020_Number xmlns="8cb03381-69a1-4f8b-8ee8-047a768386c9" xsi:nil="true"/>
    <External_x0020_Audit xmlns="8cb03381-69a1-4f8b-8ee8-047a768386c9" xsi:nil="true"/>
    <Publish_x0020_Year xmlns="8cb03381-69a1-4f8b-8ee8-047a768386c9" xsi:nil="true"/>
    <_dlc_DocId xmlns="5a3358f6-3102-44d3-ac22-e776c8d4ebf3">UXHZS7URQCHQ-1985618909-444797</_dlc_DocId>
    <_dlc_DocIdUrl xmlns="5a3358f6-3102-44d3-ac22-e776c8d4ebf3">
      <Url>http://zwsitawebshapp1:8000/sites/scm/_layouts/15/DocIdRedir.aspx?ID=UXHZS7URQCHQ-1985618909-444797</Url>
      <Description>UXHZS7URQCHQ-1985618909-444797</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8AE56E9C71C89D448CFDD0A68AFE6AB2" ma:contentTypeVersion="13" ma:contentTypeDescription="Create a new document." ma:contentTypeScope="" ma:versionID="295a586ae66cbfaa68cc1b9bc8bb9e0c">
  <xsd:schema xmlns:xsd="http://www.w3.org/2001/XMLSchema" xmlns:xs="http://www.w3.org/2001/XMLSchema" xmlns:p="http://schemas.microsoft.com/office/2006/metadata/properties" xmlns:ns2="8cb03381-69a1-4f8b-8ee8-047a768386c9" xmlns:ns3="5a3358f6-3102-44d3-ac22-e776c8d4ebf3" targetNamespace="http://schemas.microsoft.com/office/2006/metadata/properties" ma:root="true" ma:fieldsID="b6f8dc1b6f2463604bf794569a3d6ff6" ns2:_="" ns3:_="">
    <xsd:import namespace="8cb03381-69a1-4f8b-8ee8-047a768386c9"/>
    <xsd:import namespace="5a3358f6-3102-44d3-ac22-e776c8d4ebf3"/>
    <xsd:element name="properties">
      <xsd:complexType>
        <xsd:sequence>
          <xsd:element name="documentManagement">
            <xsd:complexType>
              <xsd:all>
                <xsd:element ref="ns2:Folder_x0020_Number" minOccurs="0"/>
                <xsd:element ref="ns2:Department" minOccurs="0"/>
                <xsd:element ref="ns2:Publish_x0020_Year" minOccurs="0"/>
                <xsd:element ref="ns2:External_x0020_Audit" minOccurs="0"/>
                <xsd:element ref="ns2:SCM_x0020_Documents_x0020_Approval" minOccurs="0"/>
                <xsd:element ref="ns2:Classification"/>
                <xsd:element ref="ns2:Document_x0020_Number" minOccurs="0"/>
                <xsd:element ref="ns2:Document_x0020_Type" minOccurs="0"/>
                <xsd:element ref="ns3:SharedWithUsers" minOccurs="0"/>
                <xsd:element ref="ns3:SharedWithDetails" minOccurs="0"/>
                <xsd:element ref="ns2:Agreement" minOccurs="0"/>
                <xsd:element ref="ns2:Retention_x0020_period"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b03381-69a1-4f8b-8ee8-047a768386c9" elementFormDefault="qualified">
    <xsd:import namespace="http://schemas.microsoft.com/office/2006/documentManagement/types"/>
    <xsd:import namespace="http://schemas.microsoft.com/office/infopath/2007/PartnerControls"/>
    <xsd:element name="Folder_x0020_Number" ma:index="8" nillable="true" ma:displayName="Folder Number" ma:description="Folder Number" ma:internalName="Folder_x0020_Number" ma:percentage="FALSE">
      <xsd:simpleType>
        <xsd:restriction base="dms:Number"/>
      </xsd:simpleType>
    </xsd:element>
    <xsd:element name="Department" ma:index="9" nillable="true" ma:displayName="Department" ma:description="department" ma:internalName="Department">
      <xsd:simpleType>
        <xsd:restriction base="dms:Text">
          <xsd:maxLength value="255"/>
        </xsd:restriction>
      </xsd:simpleType>
    </xsd:element>
    <xsd:element name="Publish_x0020_Year" ma:index="10" nillable="true" ma:displayName="Publish Year" ma:internalName="Publish_x0020_Year">
      <xsd:simpleType>
        <xsd:restriction base="dms:Note">
          <xsd:maxLength value="255"/>
        </xsd:restriction>
      </xsd:simpleType>
    </xsd:element>
    <xsd:element name="External_x0020_Audit" ma:index="11" nillable="true" ma:displayName="External Audit" ma:internalName="External_x0020_Audit">
      <xsd:simpleType>
        <xsd:restriction base="dms:Note">
          <xsd:maxLength value="255"/>
        </xsd:restriction>
      </xsd:simpleType>
    </xsd:element>
    <xsd:element name="SCM_x0020_Documents_x0020_Approval" ma:index="12" nillable="true" ma:displayName="SCM Documents Approval" ma:internalName="SCM_x0020_Documents_x0020_Approval">
      <xsd:simpleType>
        <xsd:restriction base="dms:Note">
          <xsd:maxLength value="255"/>
        </xsd:restriction>
      </xsd:simpleType>
    </xsd:element>
    <xsd:element name="Classification" ma:index="13" ma:displayName="Classification" ma:default="Secret" ma:format="Dropdown" ma:internalName="Classification">
      <xsd:simpleType>
        <xsd:union memberTypes="dms:Text">
          <xsd:simpleType>
            <xsd:restriction base="dms:Choice">
              <xsd:enumeration value="Confidential"/>
              <xsd:enumeration value="Secret"/>
              <xsd:enumeration value="Restricted"/>
              <xsd:enumeration value="Top secret"/>
            </xsd:restriction>
          </xsd:simpleType>
        </xsd:union>
      </xsd:simpleType>
    </xsd:element>
    <xsd:element name="Document_x0020_Number" ma:index="14" nillable="true" ma:displayName="Document Number" ma:internalName="Document_x0020_Number">
      <xsd:simpleType>
        <xsd:restriction base="dms:Text">
          <xsd:maxLength value="255"/>
        </xsd:restriction>
      </xsd:simpleType>
    </xsd:element>
    <xsd:element name="Document_x0020_Type" ma:index="15" nillable="true" ma:displayName="Document Type" ma:internalName="Document_x0020_Type">
      <xsd:simpleType>
        <xsd:restriction base="dms:Text">
          <xsd:maxLength value="255"/>
        </xsd:restriction>
      </xsd:simpleType>
    </xsd:element>
    <xsd:element name="Agreement" ma:index="18" nillable="true" ma:displayName="Agreement" ma:default="Dept Trade" ma:format="Dropdown" ma:internalName="Agreement">
      <xsd:simpleType>
        <xsd:restriction base="dms:Choice">
          <xsd:enumeration value="Dept Trade"/>
          <xsd:enumeration value="Dept Trans"/>
          <xsd:enumeration value="Dept Fin"/>
        </xsd:restriction>
      </xsd:simpleType>
    </xsd:element>
    <xsd:element name="Retention_x0020_period" ma:index="19" nillable="true" ma:displayName="Retention period" ma:default="1" ma:format="Dropdown" ma:internalName="Retention_x0020_period">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3"/>
          <xsd:enumeration value="14"/>
          <xsd:enumeration value="15"/>
          <xsd:enumeration value="16"/>
          <xsd:enumeration value="17"/>
          <xsd:enumeration value="18"/>
          <xsd:enumeration value="19"/>
          <xsd:enumeration value="20"/>
          <xsd:enumeration value="21"/>
          <xsd:enumeration value="22"/>
          <xsd:enumeration value="23"/>
          <xsd:enumeration value="24"/>
          <xsd:enumeration value="25"/>
          <xsd:enumeration value="26"/>
          <xsd:enumeration value="27"/>
          <xsd:enumeration value="28"/>
          <xsd:enumeration value="29"/>
          <xsd:enumeration value="30"/>
        </xsd:restriction>
      </xsd:simpleType>
    </xsd:element>
  </xsd:schema>
  <xsd:schema xmlns:xsd="http://www.w3.org/2001/XMLSchema" xmlns:xs="http://www.w3.org/2001/XMLSchema" xmlns:dms="http://schemas.microsoft.com/office/2006/documentManagement/types" xmlns:pc="http://schemas.microsoft.com/office/infopath/2007/PartnerControls" targetNamespace="5a3358f6-3102-44d3-ac22-e776c8d4ebf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6F7045F-E71E-4D29-88E9-1EF8A5297EB4}">
  <ds:schemaRefs>
    <ds:schemaRef ds:uri="http://schemas.microsoft.com/office/2006/metadata/properties"/>
    <ds:schemaRef ds:uri="http://schemas.microsoft.com/office/infopath/2007/PartnerControls"/>
    <ds:schemaRef ds:uri="8cb03381-69a1-4f8b-8ee8-047a768386c9"/>
    <ds:schemaRef ds:uri="5a3358f6-3102-44d3-ac22-e776c8d4ebf3"/>
  </ds:schemaRefs>
</ds:datastoreItem>
</file>

<file path=customXml/itemProps2.xml><?xml version="1.0" encoding="utf-8"?>
<ds:datastoreItem xmlns:ds="http://schemas.openxmlformats.org/officeDocument/2006/customXml" ds:itemID="{AAB21F99-56ED-4223-888A-FF75BFC526CB}">
  <ds:schemaRefs>
    <ds:schemaRef ds:uri="http://schemas.microsoft.com/sharepoint/events"/>
  </ds:schemaRefs>
</ds:datastoreItem>
</file>

<file path=customXml/itemProps3.xml><?xml version="1.0" encoding="utf-8"?>
<ds:datastoreItem xmlns:ds="http://schemas.openxmlformats.org/officeDocument/2006/customXml" ds:itemID="{D256E5A8-14C2-4E3D-B0C1-4D5F5EF1DC54}">
  <ds:schemaRefs>
    <ds:schemaRef ds:uri="http://schemas.openxmlformats.org/officeDocument/2006/bibliography"/>
  </ds:schemaRefs>
</ds:datastoreItem>
</file>

<file path=customXml/itemProps4.xml><?xml version="1.0" encoding="utf-8"?>
<ds:datastoreItem xmlns:ds="http://schemas.openxmlformats.org/officeDocument/2006/customXml" ds:itemID="{F24A0BE8-9913-4063-9C7C-B5CC008370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b03381-69a1-4f8b-8ee8-047a768386c9"/>
    <ds:schemaRef ds:uri="5a3358f6-3102-44d3-ac22-e776c8d4eb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A5D39B7-30F2-4005-870B-95AB0AE00AF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RFB 3075 2024 Invitation to Bid RFB</Template>
  <TotalTime>2</TotalTime>
  <Pages>33</Pages>
  <Words>11789</Words>
  <Characters>67200</Characters>
  <Application>Microsoft Office Word</Application>
  <DocSecurity>0</DocSecurity>
  <Lines>560</Lines>
  <Paragraphs>157</Paragraphs>
  <ScaleCrop>false</ScaleCrop>
  <HeadingPairs>
    <vt:vector size="2" baseType="variant">
      <vt:variant>
        <vt:lpstr>Title</vt:lpstr>
      </vt:variant>
      <vt:variant>
        <vt:i4>1</vt:i4>
      </vt:variant>
    </vt:vector>
  </HeadingPairs>
  <TitlesOfParts>
    <vt:vector size="1" baseType="lpstr">
      <vt:lpstr/>
    </vt:vector>
  </TitlesOfParts>
  <Company>SITA</Company>
  <LinksUpToDate>false</LinksUpToDate>
  <CharactersWithSpaces>78832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Pitsi Mashamaite</dc:creator>
  <cp:keywords/>
  <dc:description/>
  <cp:lastModifiedBy>Brian Matemane</cp:lastModifiedBy>
  <cp:revision>2</cp:revision>
  <cp:lastPrinted>2017-11-22T15:08:00Z</cp:lastPrinted>
  <dcterms:created xsi:type="dcterms:W3CDTF">2025-11-14T11:11:00Z</dcterms:created>
  <dcterms:modified xsi:type="dcterms:W3CDTF">2025-11-14T11:11:00Z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0x0101008AE56E9C71C89D448CFDD0A68AFE6AB2</vt:lpwstr>
  </property>
  <property fmtid="{D5CDD505-2E9C-101B-9397-08002B2CF9AE}" pid="3" name="_dlc_DocIdItemGuid">
    <vt:lpwstr>ed862696-dc49-437e-8782-9e76b6ae6198</vt:lpwstr>
  </property>
</Properties>
</file>