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15"/>
  </p:notesMasterIdLst>
  <p:handoutMasterIdLst>
    <p:handoutMasterId r:id="rId16"/>
  </p:handoutMasterIdLst>
  <p:sldIdLst>
    <p:sldId id="311" r:id="rId3"/>
    <p:sldId id="312" r:id="rId4"/>
    <p:sldId id="313" r:id="rId5"/>
    <p:sldId id="1591" r:id="rId6"/>
    <p:sldId id="1558" r:id="rId7"/>
    <p:sldId id="1578" r:id="rId8"/>
    <p:sldId id="324" r:id="rId9"/>
    <p:sldId id="326" r:id="rId10"/>
    <p:sldId id="1592" r:id="rId11"/>
    <p:sldId id="1576" r:id="rId12"/>
    <p:sldId id="469" r:id="rId13"/>
    <p:sldId id="307" r:id="rId14"/>
  </p:sldIdLst>
  <p:sldSz cx="12192000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1ECAF1D-4888-7AF9-99EC-E694532B3A9D}" name="Camille Shah" initials="CS" userId="S::ShahC@eskom.co.za::b49c16eb-9c2f-4076-ae16-294c29ffbf0a" providerId="AD"/>
  <p188:author id="{1BB4004C-EA86-176F-B3D2-BEBA069F5769}" name="Stefanie Mpiyakhe" initials="SM" userId="S::stef@bravegroup.co.za::5232a352-55aa-490d-a92f-c050863fe62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725B"/>
    <a:srgbClr val="0DB02B"/>
    <a:srgbClr val="D69B40"/>
    <a:srgbClr val="C97A00"/>
    <a:srgbClr val="CDB6AA"/>
    <a:srgbClr val="ACC3C3"/>
    <a:srgbClr val="E4BC7F"/>
    <a:srgbClr val="C2C382"/>
    <a:srgbClr val="CA9987"/>
    <a:srgbClr val="B491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>
        <p:scale>
          <a:sx n="71" d="100"/>
          <a:sy n="71" d="100"/>
        </p:scale>
        <p:origin x="480" y="-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E72FB2-3048-A3E8-FAC4-1A154E9EBC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23EC01-58E5-F53E-1D93-72866D0681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080778-C05C-3E46-9B06-74AA136A7A40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6FACD4-124B-05EE-B114-66B0345F22A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0B63DF-093C-F399-FB34-69C3F05943E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EA1C4-6C35-F64A-BE83-0706739C5F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029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E79EC-29B1-4A54-B46B-ADFA5C0A41D5}" type="datetimeFigureOut">
              <a:rPr lang="en-ZA" smtClean="0"/>
              <a:t>2025/10/09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ZA" dirty="0"/>
              <a:t>Edit Master text styles</a:t>
            </a:r>
          </a:p>
          <a:p>
            <a:pPr lvl="1"/>
            <a:r>
              <a:rPr lang="en-ZA" dirty="0"/>
              <a:t>Second level</a:t>
            </a:r>
          </a:p>
          <a:p>
            <a:pPr lvl="2"/>
            <a:r>
              <a:rPr lang="en-ZA" dirty="0"/>
              <a:t>Third level</a:t>
            </a:r>
          </a:p>
          <a:p>
            <a:pPr lvl="3"/>
            <a:r>
              <a:rPr lang="en-ZA" dirty="0"/>
              <a:t>Fourth level</a:t>
            </a:r>
          </a:p>
          <a:p>
            <a:pPr lvl="4"/>
            <a:r>
              <a:rPr lang="en-ZA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A291F-663B-47B1-87DD-51E5B01DA0AE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85645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emf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emf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4.emf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74664863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B085070-5ABA-31E7-632F-0611553009D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35" y="4132045"/>
            <a:ext cx="12192636" cy="2476628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7AF18338-7987-F843-7A24-C7E061E84633}"/>
              </a:ext>
            </a:extLst>
          </p:cNvPr>
          <p:cNvSpPr/>
          <p:nvPr userDrawn="1"/>
        </p:nvSpPr>
        <p:spPr>
          <a:xfrm>
            <a:off x="0" y="6574096"/>
            <a:ext cx="12192000" cy="9001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9916C4-EAFC-9D67-10B5-FCFACF7D35E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18261" y="2110042"/>
            <a:ext cx="3937000" cy="3568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EA18EA-0E1F-240D-DE7C-C9CC84E0816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27231" y="3933821"/>
            <a:ext cx="2260600" cy="2044700"/>
          </a:xfrm>
          <a:prstGeom prst="rect">
            <a:avLst/>
          </a:prstGeom>
        </p:spPr>
      </p:pic>
      <p:sp>
        <p:nvSpPr>
          <p:cNvPr id="4" name="Picture Placeholder 101">
            <a:extLst>
              <a:ext uri="{FF2B5EF4-FFF2-40B4-BE49-F238E27FC236}">
                <a16:creationId xmlns:a16="http://schemas.microsoft.com/office/drawing/2014/main" id="{BA61F4DB-F9E7-C717-1797-CE92AFF6F58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0167" y="4005258"/>
            <a:ext cx="1895476" cy="1895476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visual</a:t>
            </a:r>
          </a:p>
        </p:txBody>
      </p:sp>
      <p:sp>
        <p:nvSpPr>
          <p:cNvPr id="5" name="Picture Placeholder 103">
            <a:extLst>
              <a:ext uri="{FF2B5EF4-FFF2-40B4-BE49-F238E27FC236}">
                <a16:creationId xmlns:a16="http://schemas.microsoft.com/office/drawing/2014/main" id="{3E772CB1-2E91-063A-38F9-D7BCE95D718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314168" y="2241733"/>
            <a:ext cx="3294850" cy="3294850"/>
          </a:xfrm>
          <a:custGeom>
            <a:avLst/>
            <a:gdLst>
              <a:gd name="connsiteX0" fmla="*/ 1647425 w 3294850"/>
              <a:gd name="connsiteY0" fmla="*/ 0 h 3294850"/>
              <a:gd name="connsiteX1" fmla="*/ 3294850 w 3294850"/>
              <a:gd name="connsiteY1" fmla="*/ 1647425 h 3294850"/>
              <a:gd name="connsiteX2" fmla="*/ 1647425 w 3294850"/>
              <a:gd name="connsiteY2" fmla="*/ 3294850 h 3294850"/>
              <a:gd name="connsiteX3" fmla="*/ 1275376 w 3294850"/>
              <a:gd name="connsiteY3" fmla="*/ 3252665 h 3294850"/>
              <a:gd name="connsiteX4" fmla="*/ 1215764 w 3294850"/>
              <a:gd name="connsiteY4" fmla="*/ 3236539 h 3294850"/>
              <a:gd name="connsiteX5" fmla="*/ 1240067 w 3294850"/>
              <a:gd name="connsiteY5" fmla="*/ 3196535 h 3294850"/>
              <a:gd name="connsiteX6" fmla="*/ 1362162 w 3294850"/>
              <a:gd name="connsiteY6" fmla="*/ 2714346 h 3294850"/>
              <a:gd name="connsiteX7" fmla="*/ 350562 w 3294850"/>
              <a:gd name="connsiteY7" fmla="*/ 1702746 h 3294850"/>
              <a:gd name="connsiteX8" fmla="*/ 49743 w 3294850"/>
              <a:gd name="connsiteY8" fmla="*/ 1748226 h 3294850"/>
              <a:gd name="connsiteX9" fmla="*/ 5901 w 3294850"/>
              <a:gd name="connsiteY9" fmla="*/ 1764272 h 3294850"/>
              <a:gd name="connsiteX10" fmla="*/ 0 w 3294850"/>
              <a:gd name="connsiteY10" fmla="*/ 1647425 h 3294850"/>
              <a:gd name="connsiteX11" fmla="*/ 1647425 w 3294850"/>
              <a:gd name="connsiteY11" fmla="*/ 0 h 329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94850" h="3294850">
                <a:moveTo>
                  <a:pt x="1647425" y="0"/>
                </a:moveTo>
                <a:cubicBezTo>
                  <a:pt x="2557273" y="0"/>
                  <a:pt x="3294850" y="737577"/>
                  <a:pt x="3294850" y="1647425"/>
                </a:cubicBezTo>
                <a:cubicBezTo>
                  <a:pt x="3294850" y="2557273"/>
                  <a:pt x="2557273" y="3294850"/>
                  <a:pt x="1647425" y="3294850"/>
                </a:cubicBezTo>
                <a:cubicBezTo>
                  <a:pt x="1519478" y="3294850"/>
                  <a:pt x="1394938" y="3280265"/>
                  <a:pt x="1275376" y="3252665"/>
                </a:cubicBezTo>
                <a:lnTo>
                  <a:pt x="1215764" y="3236539"/>
                </a:lnTo>
                <a:lnTo>
                  <a:pt x="1240067" y="3196535"/>
                </a:lnTo>
                <a:cubicBezTo>
                  <a:pt x="1317933" y="3053198"/>
                  <a:pt x="1362162" y="2888937"/>
                  <a:pt x="1362162" y="2714346"/>
                </a:cubicBezTo>
                <a:cubicBezTo>
                  <a:pt x="1362162" y="2155655"/>
                  <a:pt x="909253" y="1702746"/>
                  <a:pt x="350562" y="1702746"/>
                </a:cubicBezTo>
                <a:cubicBezTo>
                  <a:pt x="245808" y="1702746"/>
                  <a:pt x="144772" y="1718669"/>
                  <a:pt x="49743" y="1748226"/>
                </a:cubicBezTo>
                <a:lnTo>
                  <a:pt x="5901" y="1764272"/>
                </a:lnTo>
                <a:lnTo>
                  <a:pt x="0" y="1647425"/>
                </a:lnTo>
                <a:cubicBezTo>
                  <a:pt x="0" y="737577"/>
                  <a:pt x="737577" y="0"/>
                  <a:pt x="1647425" y="0"/>
                </a:cubicBezTo>
                <a:close/>
              </a:path>
            </a:pathLst>
          </a:custGeom>
          <a:solidFill>
            <a:srgbClr val="C97A00"/>
          </a:solidFill>
          <a:ln>
            <a:solidFill>
              <a:schemeClr val="bg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</a:t>
            </a:r>
            <a:br>
              <a:rPr lang="en-US"/>
            </a:br>
            <a:r>
              <a:rPr lang="en-US"/>
              <a:t>visual</a:t>
            </a: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12C33341-4EC4-CA2A-1DCC-EBC4ADFBDCDB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5383708" y="1457094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3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Title of Presentation</a:t>
            </a:r>
            <a:endParaRPr lang="en-ZA" noProof="0" dirty="0"/>
          </a:p>
        </p:txBody>
      </p:sp>
    </p:spTree>
    <p:extLst>
      <p:ext uri="{BB962C8B-B14F-4D97-AF65-F5344CB8AC3E}">
        <p14:creationId xmlns:p14="http://schemas.microsoft.com/office/powerpoint/2010/main" val="2941499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divs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70AA778-541B-E885-5A78-44A4C7F4B690}"/>
              </a:ext>
            </a:extLst>
          </p:cNvPr>
          <p:cNvSpPr/>
          <p:nvPr userDrawn="1"/>
        </p:nvSpPr>
        <p:spPr>
          <a:xfrm>
            <a:off x="0" y="4142874"/>
            <a:ext cx="12192000" cy="2466974"/>
          </a:xfrm>
          <a:prstGeom prst="rect">
            <a:avLst/>
          </a:prstGeom>
          <a:solidFill>
            <a:schemeClr val="bg2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20602734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1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DD01BF2-A391-2350-F502-B39704CC06F8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06440" y="2241802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Divider Slide</a:t>
            </a:r>
            <a:endParaRPr lang="en-ZA" noProof="0" dirty="0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3E77A3B-B320-4C09-0FDF-7F1B0E81B64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4142876"/>
            <a:ext cx="121920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A9F132-5B21-E13F-3DD4-5A76269137FE}"/>
              </a:ext>
            </a:extLst>
          </p:cNvPr>
          <p:cNvSpPr/>
          <p:nvPr userDrawn="1"/>
        </p:nvSpPr>
        <p:spPr>
          <a:xfrm>
            <a:off x="0" y="6574096"/>
            <a:ext cx="12192000" cy="9001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42566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 divs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70AA778-541B-E885-5A78-44A4C7F4B690}"/>
              </a:ext>
            </a:extLst>
          </p:cNvPr>
          <p:cNvSpPr/>
          <p:nvPr userDrawn="1"/>
        </p:nvSpPr>
        <p:spPr>
          <a:xfrm>
            <a:off x="0" y="4142874"/>
            <a:ext cx="12192000" cy="2466974"/>
          </a:xfrm>
          <a:prstGeom prst="rect">
            <a:avLst/>
          </a:prstGeom>
          <a:solidFill>
            <a:schemeClr val="bg2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447FC08-0CA1-C812-957B-303369CEC0B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4142876"/>
            <a:ext cx="41148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20602734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1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DD01BF2-A391-2350-F502-B39704CC06F8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06440" y="2241802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Divider Slide</a:t>
            </a:r>
            <a:endParaRPr lang="en-ZA" noProof="0" dirty="0"/>
          </a:p>
        </p:txBody>
      </p:sp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DBBB6FBC-E3C9-3B31-3EF0-38D626E1E1D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114800" y="4142876"/>
            <a:ext cx="41148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AF0A9FC-BFA5-B482-1275-4088CD88289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229600" y="4142876"/>
            <a:ext cx="39624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7B8CCE-72D0-1BBF-D066-4AF8ED0D6F84}"/>
              </a:ext>
            </a:extLst>
          </p:cNvPr>
          <p:cNvSpPr/>
          <p:nvPr userDrawn="1"/>
        </p:nvSpPr>
        <p:spPr>
          <a:xfrm>
            <a:off x="0" y="6574096"/>
            <a:ext cx="12192000" cy="9001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75287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Chapter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74664863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3" name="Rectangle 3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392740" y="2867099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Divider Slide</a:t>
            </a:r>
            <a:endParaRPr lang="en-ZA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9736D61-2B9F-B39D-FA43-E377D86AA7B3}"/>
              </a:ext>
            </a:extLst>
          </p:cNvPr>
          <p:cNvSpPr/>
          <p:nvPr userDrawn="1"/>
        </p:nvSpPr>
        <p:spPr>
          <a:xfrm>
            <a:off x="0" y="6593974"/>
            <a:ext cx="12192000" cy="26402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A2E1B3-D2A0-E520-6EEF-E94074B8425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18261" y="1529471"/>
            <a:ext cx="3937000" cy="3568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552414-F8DB-56D3-1E47-029CA76AFA5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27231" y="3353250"/>
            <a:ext cx="2260600" cy="2044700"/>
          </a:xfrm>
          <a:prstGeom prst="rect">
            <a:avLst/>
          </a:prstGeom>
        </p:spPr>
      </p:pic>
      <p:sp>
        <p:nvSpPr>
          <p:cNvPr id="10" name="Picture Placeholder 101">
            <a:extLst>
              <a:ext uri="{FF2B5EF4-FFF2-40B4-BE49-F238E27FC236}">
                <a16:creationId xmlns:a16="http://schemas.microsoft.com/office/drawing/2014/main" id="{301501E1-4BEF-E23F-D908-DD33B0BF36D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0167" y="3424687"/>
            <a:ext cx="1895476" cy="1895476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visual</a:t>
            </a:r>
          </a:p>
        </p:txBody>
      </p:sp>
      <p:sp>
        <p:nvSpPr>
          <p:cNvPr id="11" name="Picture Placeholder 103">
            <a:extLst>
              <a:ext uri="{FF2B5EF4-FFF2-40B4-BE49-F238E27FC236}">
                <a16:creationId xmlns:a16="http://schemas.microsoft.com/office/drawing/2014/main" id="{B8401596-002A-0928-7FB2-207F2EE4114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314168" y="1661162"/>
            <a:ext cx="3294850" cy="3294850"/>
          </a:xfrm>
          <a:custGeom>
            <a:avLst/>
            <a:gdLst>
              <a:gd name="connsiteX0" fmla="*/ 1647425 w 3294850"/>
              <a:gd name="connsiteY0" fmla="*/ 0 h 3294850"/>
              <a:gd name="connsiteX1" fmla="*/ 3294850 w 3294850"/>
              <a:gd name="connsiteY1" fmla="*/ 1647425 h 3294850"/>
              <a:gd name="connsiteX2" fmla="*/ 1647425 w 3294850"/>
              <a:gd name="connsiteY2" fmla="*/ 3294850 h 3294850"/>
              <a:gd name="connsiteX3" fmla="*/ 1275376 w 3294850"/>
              <a:gd name="connsiteY3" fmla="*/ 3252665 h 3294850"/>
              <a:gd name="connsiteX4" fmla="*/ 1215764 w 3294850"/>
              <a:gd name="connsiteY4" fmla="*/ 3236539 h 3294850"/>
              <a:gd name="connsiteX5" fmla="*/ 1240067 w 3294850"/>
              <a:gd name="connsiteY5" fmla="*/ 3196535 h 3294850"/>
              <a:gd name="connsiteX6" fmla="*/ 1362162 w 3294850"/>
              <a:gd name="connsiteY6" fmla="*/ 2714346 h 3294850"/>
              <a:gd name="connsiteX7" fmla="*/ 350562 w 3294850"/>
              <a:gd name="connsiteY7" fmla="*/ 1702746 h 3294850"/>
              <a:gd name="connsiteX8" fmla="*/ 49743 w 3294850"/>
              <a:gd name="connsiteY8" fmla="*/ 1748226 h 3294850"/>
              <a:gd name="connsiteX9" fmla="*/ 5901 w 3294850"/>
              <a:gd name="connsiteY9" fmla="*/ 1764272 h 3294850"/>
              <a:gd name="connsiteX10" fmla="*/ 0 w 3294850"/>
              <a:gd name="connsiteY10" fmla="*/ 1647425 h 3294850"/>
              <a:gd name="connsiteX11" fmla="*/ 1647425 w 3294850"/>
              <a:gd name="connsiteY11" fmla="*/ 0 h 329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94850" h="3294850">
                <a:moveTo>
                  <a:pt x="1647425" y="0"/>
                </a:moveTo>
                <a:cubicBezTo>
                  <a:pt x="2557273" y="0"/>
                  <a:pt x="3294850" y="737577"/>
                  <a:pt x="3294850" y="1647425"/>
                </a:cubicBezTo>
                <a:cubicBezTo>
                  <a:pt x="3294850" y="2557273"/>
                  <a:pt x="2557273" y="3294850"/>
                  <a:pt x="1647425" y="3294850"/>
                </a:cubicBezTo>
                <a:cubicBezTo>
                  <a:pt x="1519478" y="3294850"/>
                  <a:pt x="1394938" y="3280265"/>
                  <a:pt x="1275376" y="3252665"/>
                </a:cubicBezTo>
                <a:lnTo>
                  <a:pt x="1215764" y="3236539"/>
                </a:lnTo>
                <a:lnTo>
                  <a:pt x="1240067" y="3196535"/>
                </a:lnTo>
                <a:cubicBezTo>
                  <a:pt x="1317933" y="3053198"/>
                  <a:pt x="1362162" y="2888937"/>
                  <a:pt x="1362162" y="2714346"/>
                </a:cubicBezTo>
                <a:cubicBezTo>
                  <a:pt x="1362162" y="2155655"/>
                  <a:pt x="909253" y="1702746"/>
                  <a:pt x="350562" y="1702746"/>
                </a:cubicBezTo>
                <a:cubicBezTo>
                  <a:pt x="245808" y="1702746"/>
                  <a:pt x="144772" y="1718669"/>
                  <a:pt x="49743" y="1748226"/>
                </a:cubicBezTo>
                <a:lnTo>
                  <a:pt x="5901" y="1764272"/>
                </a:lnTo>
                <a:lnTo>
                  <a:pt x="0" y="1647425"/>
                </a:lnTo>
                <a:cubicBezTo>
                  <a:pt x="0" y="737577"/>
                  <a:pt x="737577" y="0"/>
                  <a:pt x="1647425" y="0"/>
                </a:cubicBezTo>
                <a:close/>
              </a:path>
            </a:pathLst>
          </a:custGeom>
          <a:solidFill>
            <a:srgbClr val="C97A00"/>
          </a:solidFill>
          <a:ln>
            <a:solidFill>
              <a:schemeClr val="bg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Insert </a:t>
            </a:r>
            <a:br>
              <a:rPr lang="en-US"/>
            </a:br>
            <a:r>
              <a:rPr lang="en-US"/>
              <a:t>visual</a:t>
            </a:r>
          </a:p>
        </p:txBody>
      </p:sp>
    </p:spTree>
    <p:extLst>
      <p:ext uri="{BB962C8B-B14F-4D97-AF65-F5344CB8AC3E}">
        <p14:creationId xmlns:p14="http://schemas.microsoft.com/office/powerpoint/2010/main" val="4082413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36565070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06292CE-35FA-6E16-4E5E-A68EE9A5D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1680" y="6356352"/>
            <a:ext cx="10791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DDBAB9D-F630-EF72-1E01-F6D8D4E5B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7804" y="6356352"/>
            <a:ext cx="347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B1497D-D85C-49F0-B0C9-9C5FED4EAE9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56944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36565070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06292CE-35FA-6E16-4E5E-A68EE9A5D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1680" y="6356352"/>
            <a:ext cx="10791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DDBAB9D-F630-EF72-1E01-F6D8D4E5B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7804" y="6356352"/>
            <a:ext cx="347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B1497D-D85C-49F0-B0C9-9C5FED4EAE9E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8ED6B3-A54B-E3D6-3B0D-0CE82331EF51}"/>
              </a:ext>
            </a:extLst>
          </p:cNvPr>
          <p:cNvSpPr/>
          <p:nvPr userDrawn="1"/>
        </p:nvSpPr>
        <p:spPr>
          <a:xfrm>
            <a:off x="0" y="6176965"/>
            <a:ext cx="12192000" cy="4571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920393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52192355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3A6B3C0-BE11-BB1E-37B2-3F2CECBAC1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1680" y="6356352"/>
            <a:ext cx="10791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AA2B460-5729-C216-9BDA-BB746E74BC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7804" y="6356352"/>
            <a:ext cx="347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B1497D-D85C-49F0-B0C9-9C5FED4EAE9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641936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36565070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7" name="Object 6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 hidden="1"/>
          <p:cNvSpPr/>
          <p:nvPr userDrawn="1">
            <p:custDataLst>
              <p:tags r:id="rId2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06292CE-35FA-6E16-4E5E-A68EE9A5D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1680" y="6356352"/>
            <a:ext cx="10791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DDBAB9D-F630-EF72-1E01-F6D8D4E5B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7804" y="6356352"/>
            <a:ext cx="347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B1497D-D85C-49F0-B0C9-9C5FED4EAE9E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EED64-0DEB-A705-F1C8-127F77BB42B1}"/>
              </a:ext>
            </a:extLst>
          </p:cNvPr>
          <p:cNvSpPr/>
          <p:nvPr userDrawn="1"/>
        </p:nvSpPr>
        <p:spPr>
          <a:xfrm>
            <a:off x="0" y="6176965"/>
            <a:ext cx="12192000" cy="4571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49935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sldNum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8528D-C9DB-4A97-92A1-19A0912F1E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08905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pter divs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70AA778-541B-E885-5A78-44A4C7F4B690}"/>
              </a:ext>
            </a:extLst>
          </p:cNvPr>
          <p:cNvSpPr/>
          <p:nvPr userDrawn="1"/>
        </p:nvSpPr>
        <p:spPr>
          <a:xfrm>
            <a:off x="0" y="4142874"/>
            <a:ext cx="12192000" cy="2466974"/>
          </a:xfrm>
          <a:prstGeom prst="rect">
            <a:avLst/>
          </a:prstGeom>
          <a:solidFill>
            <a:schemeClr val="bg2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447FC08-0CA1-C812-957B-303369CEC0B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4142878"/>
            <a:ext cx="41148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20602734"/>
              </p:ext>
            </p:extLst>
          </p:nvPr>
        </p:nvGraphicFramePr>
        <p:xfrm>
          <a:off x="1590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90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2"/>
            </p:custDataLst>
          </p:nvPr>
        </p:nvSpPr>
        <p:spPr>
          <a:xfrm>
            <a:off x="2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1575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DD01BF2-A391-2350-F502-B39704CC06F8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06441" y="2241804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10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noProof="0" dirty="0"/>
              <a:t>Divider Slide</a:t>
            </a:r>
            <a:endParaRPr lang="en-ZA" noProof="0" dirty="0"/>
          </a:p>
        </p:txBody>
      </p:sp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DBBB6FBC-E3C9-3B31-3EF0-38D626E1E1D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114800" y="4142878"/>
            <a:ext cx="41148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AF0A9FC-BFA5-B482-1275-4088CD88289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229600" y="4142878"/>
            <a:ext cx="3962400" cy="245160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Insert </a:t>
            </a:r>
            <a:br>
              <a:rPr lang="en-US" dirty="0"/>
            </a:br>
            <a:r>
              <a:rPr lang="en-US" dirty="0"/>
              <a:t>visual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7B8CCE-72D0-1BBF-D066-4AF8ED0D6F84}"/>
              </a:ext>
            </a:extLst>
          </p:cNvPr>
          <p:cNvSpPr/>
          <p:nvPr userDrawn="1"/>
        </p:nvSpPr>
        <p:spPr>
          <a:xfrm>
            <a:off x="0" y="6574096"/>
            <a:ext cx="12192000" cy="9001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753262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2.xml"/><Relationship Id="rId5" Type="http://schemas.openxmlformats.org/officeDocument/2006/relationships/theme" Target="../theme/theme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9.xml"/><Relationship Id="rId10" Type="http://schemas.openxmlformats.org/officeDocument/2006/relationships/oleObject" Target="../embeddings/oleObject4.bin"/><Relationship Id="rId4" Type="http://schemas.openxmlformats.org/officeDocument/2006/relationships/slideLayout" Target="../slideLayouts/slideLayout8.xml"/><Relationship Id="rId9" Type="http://schemas.openxmlformats.org/officeDocument/2006/relationships/tags" Target="../tags/tag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4241297103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270" imgH="270" progId="TCLayout.ActiveDocument.1">
                  <p:embed/>
                </p:oleObj>
              </mc:Choice>
              <mc:Fallback>
                <p:oleObj name="think-cell Slide" r:id="rId8" imgW="270" imgH="270" progId="TCLayout.ActiveDocument.1">
                  <p:embed/>
                  <p:pic>
                    <p:nvPicPr>
                      <p:cNvPr id="11" name="Object 10" hidden="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 hidden="1"/>
          <p:cNvSpPr/>
          <p:nvPr userDrawn="1">
            <p:custDataLst>
              <p:tags r:id="rId7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1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7" name="Picture 6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6B88D3B3-9103-9A07-36E3-D7FA1556BA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6825" y="178910"/>
            <a:ext cx="3025916" cy="110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61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7" r:id="rId3"/>
    <p:sldLayoutId id="2147483655" r:id="rId4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1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Clr>
          <a:schemeClr val="bg1">
            <a:lumMod val="50000"/>
          </a:schemeClr>
        </a:buClr>
        <a:buFont typeface="Wingdings" panose="05000000000000000000" pitchFamily="2" charset="2"/>
        <a:buChar char="§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Calibri" panose="020F0502020204030204" pitchFamily="34" charset="0"/>
        <a:buChar char="-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Courier New" panose="02070309020205020404" pitchFamily="49" charset="0"/>
        <a:buChar char="o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Wingdings" panose="05000000000000000000" pitchFamily="2" charset="2"/>
        <a:buChar char="Ø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7057F0-5F5E-786F-613E-0CBEA464107A}"/>
              </a:ext>
            </a:extLst>
          </p:cNvPr>
          <p:cNvSpPr/>
          <p:nvPr userDrawn="1"/>
        </p:nvSpPr>
        <p:spPr>
          <a:xfrm>
            <a:off x="0" y="0"/>
            <a:ext cx="12192000" cy="990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3975959223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0" imgW="270" imgH="270" progId="TCLayout.ActiveDocument.1">
                  <p:embed/>
                </p:oleObj>
              </mc:Choice>
              <mc:Fallback>
                <p:oleObj name="think-cell Slide" r:id="rId10" imgW="270" imgH="270" progId="TCLayout.ActiveDocument.1">
                  <p:embed/>
                  <p:pic>
                    <p:nvPicPr>
                      <p:cNvPr id="11" name="Object 10" hidden="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 hidden="1"/>
          <p:cNvSpPr/>
          <p:nvPr userDrawn="1">
            <p:custDataLst>
              <p:tags r:id="rId9"/>
            </p:custDataLst>
          </p:nvPr>
        </p:nvSpPr>
        <p:spPr>
          <a:xfrm>
            <a:off x="1" y="0"/>
            <a:ext cx="158751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ZA" sz="24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681" y="1223493"/>
            <a:ext cx="11383851" cy="4859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ZA" dirty="0"/>
              <a:t>Edit Master text styles</a:t>
            </a:r>
          </a:p>
          <a:p>
            <a:pPr lvl="1"/>
            <a:r>
              <a:rPr lang="en-ZA" dirty="0"/>
              <a:t>Second level</a:t>
            </a:r>
          </a:p>
          <a:p>
            <a:pPr lvl="2"/>
            <a:r>
              <a:rPr lang="en-ZA" dirty="0"/>
              <a:t>Third level</a:t>
            </a:r>
          </a:p>
          <a:p>
            <a:pPr lvl="3"/>
            <a:r>
              <a:rPr lang="en-ZA" dirty="0"/>
              <a:t>Fourth level</a:t>
            </a:r>
          </a:p>
          <a:p>
            <a:pPr lvl="4"/>
            <a:r>
              <a:rPr lang="en-ZA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1680" y="6356352"/>
            <a:ext cx="107914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7804" y="6356352"/>
            <a:ext cx="3477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B1497D-D85C-49F0-B0C9-9C5FED4EAE9E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1682" y="205769"/>
            <a:ext cx="9511777" cy="666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 dirty="0"/>
              <a:t>Click to edit Master title style</a:t>
            </a:r>
            <a:endParaRPr lang="en-ZA" noProof="0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98892C-3B58-8843-4E69-B1E42E9824CB}"/>
              </a:ext>
            </a:extLst>
          </p:cNvPr>
          <p:cNvGrpSpPr/>
          <p:nvPr userDrawn="1"/>
        </p:nvGrpSpPr>
        <p:grpSpPr>
          <a:xfrm>
            <a:off x="9733443" y="171358"/>
            <a:ext cx="2148924" cy="651617"/>
            <a:chOff x="7522435" y="1661173"/>
            <a:chExt cx="2715828" cy="823519"/>
          </a:xfrm>
        </p:grpSpPr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A8F0EFDE-1C73-CEE7-B895-29C3ED656925}"/>
                </a:ext>
              </a:extLst>
            </p:cNvPr>
            <p:cNvSpPr/>
            <p:nvPr userDrawn="1"/>
          </p:nvSpPr>
          <p:spPr>
            <a:xfrm>
              <a:off x="7522435" y="1661173"/>
              <a:ext cx="215990" cy="606778"/>
            </a:xfrm>
            <a:custGeom>
              <a:avLst/>
              <a:gdLst>
                <a:gd name="connsiteX0" fmla="*/ 0 w 215990"/>
                <a:gd name="connsiteY0" fmla="*/ 0 h 606778"/>
                <a:gd name="connsiteX1" fmla="*/ 211681 w 215990"/>
                <a:gd name="connsiteY1" fmla="*/ 0 h 606778"/>
                <a:gd name="connsiteX2" fmla="*/ 188843 w 215990"/>
                <a:gd name="connsiteY2" fmla="*/ 27680 h 606778"/>
                <a:gd name="connsiteX3" fmla="*/ 105423 w 215990"/>
                <a:gd name="connsiteY3" fmla="*/ 300778 h 606778"/>
                <a:gd name="connsiteX4" fmla="*/ 188843 w 215990"/>
                <a:gd name="connsiteY4" fmla="*/ 573876 h 606778"/>
                <a:gd name="connsiteX5" fmla="*/ 215990 w 215990"/>
                <a:gd name="connsiteY5" fmla="*/ 606778 h 606778"/>
                <a:gd name="connsiteX6" fmla="*/ 0 w 215990"/>
                <a:gd name="connsiteY6" fmla="*/ 606778 h 606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5990" h="606778">
                  <a:moveTo>
                    <a:pt x="0" y="0"/>
                  </a:moveTo>
                  <a:lnTo>
                    <a:pt x="211681" y="0"/>
                  </a:lnTo>
                  <a:lnTo>
                    <a:pt x="188843" y="27680"/>
                  </a:lnTo>
                  <a:cubicBezTo>
                    <a:pt x="136176" y="105638"/>
                    <a:pt x="105423" y="199617"/>
                    <a:pt x="105423" y="300778"/>
                  </a:cubicBezTo>
                  <a:cubicBezTo>
                    <a:pt x="105423" y="401940"/>
                    <a:pt x="136176" y="495918"/>
                    <a:pt x="188843" y="573876"/>
                  </a:cubicBezTo>
                  <a:lnTo>
                    <a:pt x="215990" y="606778"/>
                  </a:lnTo>
                  <a:lnTo>
                    <a:pt x="0" y="606778"/>
                  </a:lnTo>
                  <a:close/>
                </a:path>
              </a:pathLst>
            </a:custGeom>
            <a:solidFill>
              <a:srgbClr val="C97A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800"/>
            </a:p>
          </p:txBody>
        </p:sp>
        <p:pic>
          <p:nvPicPr>
            <p:cNvPr id="25" name="Picture 24" descr="A black and white logo&#10;&#10;Description automatically generated">
              <a:extLst>
                <a:ext uri="{FF2B5EF4-FFF2-40B4-BE49-F238E27FC236}">
                  <a16:creationId xmlns:a16="http://schemas.microsoft.com/office/drawing/2014/main" id="{23B9E0D4-C21E-F6B7-D922-AE9183361DD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83826" y="1756056"/>
              <a:ext cx="2354437" cy="7286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48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8" r:id="rId2"/>
    <p:sldLayoutId id="2147483654" r:id="rId3"/>
    <p:sldLayoutId id="2147483659" r:id="rId4"/>
    <p:sldLayoutId id="2147483660" r:id="rId5"/>
    <p:sldLayoutId id="2147483661" r:id="rId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1D3E88"/>
        </a:buClr>
        <a:buFont typeface="Calibri" panose="020F0502020204030204" pitchFamily="34" charset="0"/>
        <a:buChar char="-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Ø"/>
        <a:defRPr sz="1400" kern="1200">
          <a:solidFill>
            <a:srgbClr val="1D3E8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10.png"/><Relationship Id="rId5" Type="http://schemas.openxmlformats.org/officeDocument/2006/relationships/image" Target="../media/image7.emf"/><Relationship Id="rId4" Type="http://schemas.openxmlformats.org/officeDocument/2006/relationships/oleObject" Target="../embeddings/oleObject8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tags" Target="../tags/tag40.xml"/><Relationship Id="rId18" Type="http://schemas.openxmlformats.org/officeDocument/2006/relationships/tags" Target="../tags/tag45.xml"/><Relationship Id="rId26" Type="http://schemas.openxmlformats.org/officeDocument/2006/relationships/image" Target="../media/image7.emf"/><Relationship Id="rId3" Type="http://schemas.openxmlformats.org/officeDocument/2006/relationships/tags" Target="../tags/tag30.xml"/><Relationship Id="rId21" Type="http://schemas.openxmlformats.org/officeDocument/2006/relationships/tags" Target="../tags/tag48.xml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17" Type="http://schemas.openxmlformats.org/officeDocument/2006/relationships/tags" Target="../tags/tag44.xml"/><Relationship Id="rId25" Type="http://schemas.openxmlformats.org/officeDocument/2006/relationships/oleObject" Target="../embeddings/oleObject9.bin"/><Relationship Id="rId2" Type="http://schemas.openxmlformats.org/officeDocument/2006/relationships/tags" Target="../tags/tag29.xml"/><Relationship Id="rId16" Type="http://schemas.openxmlformats.org/officeDocument/2006/relationships/tags" Target="../tags/tag43.xml"/><Relationship Id="rId20" Type="http://schemas.openxmlformats.org/officeDocument/2006/relationships/tags" Target="../tags/tag47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24" Type="http://schemas.openxmlformats.org/officeDocument/2006/relationships/slideLayout" Target="../slideLayouts/slideLayout7.xml"/><Relationship Id="rId5" Type="http://schemas.openxmlformats.org/officeDocument/2006/relationships/tags" Target="../tags/tag32.xml"/><Relationship Id="rId15" Type="http://schemas.openxmlformats.org/officeDocument/2006/relationships/tags" Target="../tags/tag42.xml"/><Relationship Id="rId23" Type="http://schemas.openxmlformats.org/officeDocument/2006/relationships/tags" Target="../tags/tag50.xml"/><Relationship Id="rId10" Type="http://schemas.openxmlformats.org/officeDocument/2006/relationships/tags" Target="../tags/tag37.xml"/><Relationship Id="rId19" Type="http://schemas.openxmlformats.org/officeDocument/2006/relationships/tags" Target="../tags/tag46.xml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tags" Target="../tags/tag41.xml"/><Relationship Id="rId22" Type="http://schemas.openxmlformats.org/officeDocument/2006/relationships/tags" Target="../tags/tag4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1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2.xml"/><Relationship Id="rId5" Type="http://schemas.openxmlformats.org/officeDocument/2006/relationships/image" Target="../media/image13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Relationship Id="rId5" Type="http://schemas.openxmlformats.org/officeDocument/2006/relationships/image" Target="../media/image14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5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D170835-036D-9610-4492-0E92E59F155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209408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592" imgH="595" progId="TCLayout.ActiveDocument.1">
                  <p:embed/>
                </p:oleObj>
              </mc:Choice>
              <mc:Fallback>
                <p:oleObj name="think-cell Slide" r:id="rId3" imgW="592" imgH="595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D170835-036D-9610-4492-0E92E59F155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6E3FEA5-A775-056A-0983-BF5E78389C8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8CD09AD-C45A-5CE5-6A89-00FA98E608F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1B53E9CF-B0B4-E2B5-EA75-4887178A58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42329" y="950260"/>
            <a:ext cx="6993411" cy="1721222"/>
          </a:xfrm>
        </p:spPr>
        <p:txBody>
          <a:bodyPr vert="horz">
            <a:noAutofit/>
          </a:bodyPr>
          <a:lstStyle/>
          <a:p>
            <a:pPr algn="l"/>
            <a:r>
              <a:rPr lang="en-US" sz="1800" dirty="0"/>
              <a:t>Provision of cleaning, gardening, hygiene, waste management and pest control services for new NTCSA Regional Offices, Bloemfontein, Welkom &amp; Sasol burg, East London , Port Elizabeth</a:t>
            </a:r>
            <a:endParaRPr lang="en-ZA" sz="1800" dirty="0"/>
          </a:p>
        </p:txBody>
      </p:sp>
      <p:pic>
        <p:nvPicPr>
          <p:cNvPr id="8" name="Picture Placeholder 9" descr="A group of men in a power line&#10;&#10;Description automatically generated">
            <a:extLst>
              <a:ext uri="{FF2B5EF4-FFF2-40B4-BE49-F238E27FC236}">
                <a16:creationId xmlns:a16="http://schemas.microsoft.com/office/drawing/2014/main" id="{82D95222-E527-835A-40D8-5BDF5077DAA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0128" y="4017255"/>
            <a:ext cx="1895475" cy="1895475"/>
          </a:xfrm>
          <a:prstGeom prst="ellipse">
            <a:avLst/>
          </a:prstGeom>
          <a:solidFill>
            <a:srgbClr val="C97A00"/>
          </a:solidFill>
          <a:ln>
            <a:noFill/>
          </a:ln>
        </p:spPr>
      </p:pic>
      <p:pic>
        <p:nvPicPr>
          <p:cNvPr id="9" name="Picture Placeholder 7" descr="A power line in the snow&#10;&#10;Description automatically generated">
            <a:extLst>
              <a:ext uri="{FF2B5EF4-FFF2-40B4-BE49-F238E27FC236}">
                <a16:creationId xmlns:a16="http://schemas.microsoft.com/office/drawing/2014/main" id="{79B4FCB5-4316-B142-E3BA-48AD6A2A83D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4089" y="2249658"/>
            <a:ext cx="3294063" cy="3294063"/>
          </a:xfrm>
          <a:custGeom>
            <a:avLst/>
            <a:gdLst>
              <a:gd name="connsiteX0" fmla="*/ 1647425 w 3294850"/>
              <a:gd name="connsiteY0" fmla="*/ 0 h 3294850"/>
              <a:gd name="connsiteX1" fmla="*/ 3294850 w 3294850"/>
              <a:gd name="connsiteY1" fmla="*/ 1647425 h 3294850"/>
              <a:gd name="connsiteX2" fmla="*/ 1647425 w 3294850"/>
              <a:gd name="connsiteY2" fmla="*/ 3294850 h 3294850"/>
              <a:gd name="connsiteX3" fmla="*/ 1275376 w 3294850"/>
              <a:gd name="connsiteY3" fmla="*/ 3252665 h 3294850"/>
              <a:gd name="connsiteX4" fmla="*/ 1215764 w 3294850"/>
              <a:gd name="connsiteY4" fmla="*/ 3236539 h 3294850"/>
              <a:gd name="connsiteX5" fmla="*/ 1240067 w 3294850"/>
              <a:gd name="connsiteY5" fmla="*/ 3196535 h 3294850"/>
              <a:gd name="connsiteX6" fmla="*/ 1362162 w 3294850"/>
              <a:gd name="connsiteY6" fmla="*/ 2714346 h 3294850"/>
              <a:gd name="connsiteX7" fmla="*/ 350562 w 3294850"/>
              <a:gd name="connsiteY7" fmla="*/ 1702746 h 3294850"/>
              <a:gd name="connsiteX8" fmla="*/ 49743 w 3294850"/>
              <a:gd name="connsiteY8" fmla="*/ 1748226 h 3294850"/>
              <a:gd name="connsiteX9" fmla="*/ 5901 w 3294850"/>
              <a:gd name="connsiteY9" fmla="*/ 1764272 h 3294850"/>
              <a:gd name="connsiteX10" fmla="*/ 0 w 3294850"/>
              <a:gd name="connsiteY10" fmla="*/ 1647425 h 3294850"/>
              <a:gd name="connsiteX11" fmla="*/ 1647425 w 3294850"/>
              <a:gd name="connsiteY11" fmla="*/ 0 h 329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94850" h="3294850">
                <a:moveTo>
                  <a:pt x="1647425" y="0"/>
                </a:moveTo>
                <a:cubicBezTo>
                  <a:pt x="2557273" y="0"/>
                  <a:pt x="3294850" y="737577"/>
                  <a:pt x="3294850" y="1647425"/>
                </a:cubicBezTo>
                <a:cubicBezTo>
                  <a:pt x="3294850" y="2557273"/>
                  <a:pt x="2557273" y="3294850"/>
                  <a:pt x="1647425" y="3294850"/>
                </a:cubicBezTo>
                <a:cubicBezTo>
                  <a:pt x="1519478" y="3294850"/>
                  <a:pt x="1394938" y="3280265"/>
                  <a:pt x="1275376" y="3252665"/>
                </a:cubicBezTo>
                <a:lnTo>
                  <a:pt x="1215764" y="3236539"/>
                </a:lnTo>
                <a:lnTo>
                  <a:pt x="1240067" y="3196535"/>
                </a:lnTo>
                <a:cubicBezTo>
                  <a:pt x="1317933" y="3053198"/>
                  <a:pt x="1362162" y="2888937"/>
                  <a:pt x="1362162" y="2714346"/>
                </a:cubicBezTo>
                <a:cubicBezTo>
                  <a:pt x="1362162" y="2155655"/>
                  <a:pt x="909253" y="1702746"/>
                  <a:pt x="350562" y="1702746"/>
                </a:cubicBezTo>
                <a:cubicBezTo>
                  <a:pt x="245808" y="1702746"/>
                  <a:pt x="144772" y="1718669"/>
                  <a:pt x="49743" y="1748226"/>
                </a:cubicBezTo>
                <a:lnTo>
                  <a:pt x="5901" y="1764272"/>
                </a:lnTo>
                <a:lnTo>
                  <a:pt x="0" y="1647425"/>
                </a:lnTo>
                <a:cubicBezTo>
                  <a:pt x="0" y="737577"/>
                  <a:pt x="737577" y="0"/>
                  <a:pt x="164742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A12FD97-8C45-519E-B16A-741E7E5A67D6}"/>
              </a:ext>
            </a:extLst>
          </p:cNvPr>
          <p:cNvSpPr txBox="1">
            <a:spLocks/>
          </p:cNvSpPr>
          <p:nvPr/>
        </p:nvSpPr>
        <p:spPr>
          <a:xfrm>
            <a:off x="6237514" y="3416662"/>
            <a:ext cx="5498226" cy="676275"/>
          </a:xfrm>
          <a:prstGeom prst="rect">
            <a:avLst/>
          </a:prstGeom>
        </p:spPr>
        <p:txBody>
          <a:bodyPr/>
          <a:lstStyle>
            <a:lvl1pPr algn="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09</a:t>
            </a:r>
            <a:r>
              <a:rPr lang="en-US" sz="18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October</a:t>
            </a:r>
            <a:r>
              <a:rPr lang="en-US" sz="1800" b="0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DEA250EA-022A-3858-BEE9-75A4ECD79339}"/>
              </a:ext>
            </a:extLst>
          </p:cNvPr>
          <p:cNvSpPr txBox="1">
            <a:spLocks noChangeArrowheads="1"/>
          </p:cNvSpPr>
          <p:nvPr/>
        </p:nvSpPr>
        <p:spPr>
          <a:xfrm>
            <a:off x="5383707" y="2436878"/>
            <a:ext cx="6343001" cy="676275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000" b="1" dirty="0">
                <a:solidFill>
                  <a:schemeClr val="tx2"/>
                </a:solidFill>
              </a:rPr>
              <a:t>Presented by: Rudzani Tshikungulu </a:t>
            </a:r>
            <a:endParaRPr lang="en-ZA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961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hink-cell data - do not delete" hidden="1">
            <a:extLst>
              <a:ext uri="{FF2B5EF4-FFF2-40B4-BE49-F238E27FC236}">
                <a16:creationId xmlns:a16="http://schemas.microsoft.com/office/drawing/2014/main" id="{FCD07E74-A3A6-BE46-4114-139A32E91520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840169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1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CD07E74-A3A6-BE46-4114-139A32E915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FAA5C28-60E1-C063-A1A0-2700D0AFE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ZA" dirty="0"/>
              <a:t>Eskom Supplier Development and Localisation Mandate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4F1CC015-98F9-AA73-0520-54CDF614BF7E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2592248" y="1455542"/>
            <a:ext cx="6805852" cy="2397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Our mandate</a:t>
            </a:r>
            <a:r>
              <a:rPr kumimoji="0" lang="en-ZA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is to achieve </a:t>
            </a:r>
            <a:r>
              <a:rPr kumimoji="0" lang="en-ZA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maximum and sustainable local development impact </a:t>
            </a:r>
            <a:r>
              <a:rPr kumimoji="0" lang="en-ZA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through leveraging Eskom’s </a:t>
            </a:r>
            <a:r>
              <a:rPr kumimoji="0" lang="en-ZA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procurement spend </a:t>
            </a:r>
            <a:r>
              <a:rPr kumimoji="0" lang="en-ZA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 a manner that allows flexibility within the business in order to accommodate </a:t>
            </a:r>
            <a:r>
              <a:rPr kumimoji="0" lang="en-ZA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government local development initiatives and policies</a:t>
            </a:r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F1713BF8-2073-6873-0E9B-E74ACB432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931" y="1308100"/>
            <a:ext cx="10446487" cy="2692400"/>
          </a:xfrm>
          <a:prstGeom prst="rect">
            <a:avLst/>
          </a:prstGeom>
          <a:noFill/>
          <a:ln w="28575" algn="ctr">
            <a:solidFill>
              <a:srgbClr val="0038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B1D1FE-E903-1BF3-3919-1026CD2A3C68}"/>
              </a:ext>
            </a:extLst>
          </p:cNvPr>
          <p:cNvSpPr/>
          <p:nvPr/>
        </p:nvSpPr>
        <p:spPr bwMode="auto">
          <a:xfrm>
            <a:off x="771931" y="1073150"/>
            <a:ext cx="10446487" cy="234950"/>
          </a:xfrm>
          <a:prstGeom prst="rect">
            <a:avLst/>
          </a:prstGeom>
          <a:solidFill>
            <a:srgbClr val="003896"/>
          </a:solidFill>
          <a:ln w="25400" cap="flat" cmpd="sng" algn="ctr">
            <a:solidFill>
              <a:srgbClr val="003896">
                <a:shade val="50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Mandate</a:t>
            </a:r>
          </a:p>
        </p:txBody>
      </p:sp>
      <p:pic>
        <p:nvPicPr>
          <p:cNvPr id="11" name="Picture 12" descr="Community Icon Png #92214 - Free Icons Library">
            <a:extLst>
              <a:ext uri="{FF2B5EF4-FFF2-40B4-BE49-F238E27FC236}">
                <a16:creationId xmlns:a16="http://schemas.microsoft.com/office/drawing/2014/main" id="{A0A232AF-4E52-32D9-9CF1-7F7340501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srgbClr val="002E7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4566424" y="4000500"/>
            <a:ext cx="2857500" cy="2857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256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C1DE993C-6CF5-7755-08F6-81C22F02D3C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193236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5" imgW="592" imgH="595" progId="TCLayout.ActiveDocument.1">
                  <p:embed/>
                </p:oleObj>
              </mc:Choice>
              <mc:Fallback>
                <p:oleObj name="think-cell Slide" r:id="rId25" imgW="592" imgH="59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1DE993C-6CF5-7755-08F6-81C22F02D3C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C6B0396-3CF4-35A7-7589-1EA311C10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dirty="0"/>
              <a:t>SD&amp;L measures impact along 5 key performance areas</a:t>
            </a:r>
            <a:endParaRPr lang="en-ZA" dirty="0"/>
          </a:p>
        </p:txBody>
      </p:sp>
      <p:sp>
        <p:nvSpPr>
          <p:cNvPr id="6" name="AutoShape 7">
            <a:extLst>
              <a:ext uri="{FF2B5EF4-FFF2-40B4-BE49-F238E27FC236}">
                <a16:creationId xmlns:a16="http://schemas.microsoft.com/office/drawing/2014/main" id="{227AEB6E-DC66-48BC-80DD-E1C7126050B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4164920" y="1244600"/>
            <a:ext cx="7363675" cy="5381625"/>
          </a:xfrm>
          <a:prstGeom prst="homePlate">
            <a:avLst>
              <a:gd name="adj" fmla="val 0"/>
            </a:avLst>
          </a:prstGeom>
          <a:solidFill>
            <a:srgbClr val="FFFFFF"/>
          </a:solidFill>
          <a:ln w="19050" algn="ctr">
            <a:solidFill>
              <a:srgbClr val="DDDDDD"/>
            </a:solidFill>
            <a:miter lim="800000"/>
            <a:headEnd/>
            <a:tailEnd/>
          </a:ln>
        </p:spPr>
        <p:txBody>
          <a:bodyPr wrap="none" lIns="93278" tIns="46639" rIns="93278" bIns="46639"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2813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3BBC8334-B2DF-C03B-6671-F2280947D794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4164920" y="1244600"/>
            <a:ext cx="7363675" cy="420688"/>
          </a:xfrm>
          <a:prstGeom prst="rect">
            <a:avLst/>
          </a:prstGeom>
          <a:solidFill>
            <a:srgbClr val="DDDDDD"/>
          </a:solidFill>
          <a:ln w="28575" algn="ctr">
            <a:solidFill>
              <a:srgbClr val="DDDDDD"/>
            </a:solidFill>
            <a:miter lim="800000"/>
            <a:headEnd/>
            <a:tailEnd/>
          </a:ln>
        </p:spPr>
        <p:txBody>
          <a:bodyPr lIns="91422" tIns="45711" rIns="91422" bIns="45711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2813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</a:p>
        </p:txBody>
      </p:sp>
      <p:sp>
        <p:nvSpPr>
          <p:cNvPr id="8" name="AutoShape 7">
            <a:extLst>
              <a:ext uri="{FF2B5EF4-FFF2-40B4-BE49-F238E27FC236}">
                <a16:creationId xmlns:a16="http://schemas.microsoft.com/office/drawing/2014/main" id="{82359B1D-B9CB-6119-CB05-44808FD4EB3D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636542" y="1244600"/>
            <a:ext cx="3511745" cy="5381625"/>
          </a:xfrm>
          <a:prstGeom prst="homePlate">
            <a:avLst>
              <a:gd name="adj" fmla="val 0"/>
            </a:avLst>
          </a:prstGeom>
          <a:solidFill>
            <a:srgbClr val="FFFFFF"/>
          </a:solidFill>
          <a:ln w="19050" algn="ctr">
            <a:solidFill>
              <a:srgbClr val="83725B"/>
            </a:solidFill>
            <a:miter lim="800000"/>
            <a:headEnd/>
            <a:tailEnd/>
          </a:ln>
        </p:spPr>
        <p:txBody>
          <a:bodyPr wrap="none" lIns="93278" tIns="46639" rIns="93278" bIns="46639"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2813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76D54DF8-F912-52BA-DADF-C2A23EB14D55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636542" y="1244600"/>
            <a:ext cx="3511745" cy="422275"/>
          </a:xfrm>
          <a:prstGeom prst="rect">
            <a:avLst/>
          </a:prstGeom>
          <a:solidFill>
            <a:srgbClr val="83725B"/>
          </a:solidFill>
          <a:ln w="19050" algn="ctr">
            <a:solidFill>
              <a:srgbClr val="83725B"/>
            </a:solidFill>
            <a:miter lim="800000"/>
            <a:headEnd/>
            <a:tailEnd/>
          </a:ln>
        </p:spPr>
        <p:txBody>
          <a:bodyPr lIns="91422" tIns="45711" rIns="91422" bIns="45711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2813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Key performance areas</a:t>
            </a:r>
          </a:p>
        </p:txBody>
      </p:sp>
      <p:sp>
        <p:nvSpPr>
          <p:cNvPr id="10" name="Rectangle 286">
            <a:extLst>
              <a:ext uri="{FF2B5EF4-FFF2-40B4-BE49-F238E27FC236}">
                <a16:creationId xmlns:a16="http://schemas.microsoft.com/office/drawing/2014/main" id="{50EDC742-666E-9559-8696-A96900D14DF2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4354232" y="1782763"/>
            <a:ext cx="69136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Char char="•"/>
              <a:tabLst/>
              <a:defRPr/>
            </a:pPr>
            <a:r>
              <a:rPr kumimoji="0" lang="en-GB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Increasing the skill base (number and skill level) of South African workers in areas relevant to the energy sector and where there is a national scarcity of skills</a:t>
            </a:r>
          </a:p>
        </p:txBody>
      </p:sp>
      <p:sp>
        <p:nvSpPr>
          <p:cNvPr id="11" name="Rectangle 286">
            <a:extLst>
              <a:ext uri="{FF2B5EF4-FFF2-40B4-BE49-F238E27FC236}">
                <a16:creationId xmlns:a16="http://schemas.microsoft.com/office/drawing/2014/main" id="{EED891C7-F186-0E12-2534-F875391322A0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765703" y="1782763"/>
            <a:ext cx="295814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Skills development </a:t>
            </a:r>
          </a:p>
        </p:txBody>
      </p:sp>
      <p:sp>
        <p:nvSpPr>
          <p:cNvPr id="12" name="Rectangle 286">
            <a:extLst>
              <a:ext uri="{FF2B5EF4-FFF2-40B4-BE49-F238E27FC236}">
                <a16:creationId xmlns:a16="http://schemas.microsoft.com/office/drawing/2014/main" id="{497025BE-EF67-5743-D050-782C7A44F0C6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4354232" y="2744788"/>
            <a:ext cx="6913613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Char char="•"/>
              <a:tabLst/>
              <a:defRPr/>
            </a:pPr>
            <a:r>
              <a:rPr kumimoji="0" lang="en-GB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Utilisation of Transmission spend to develop South African based manufacturers/suppliers by ensuring that local content in line with DTI designated commodities is adhered to and advanced </a:t>
            </a:r>
          </a:p>
        </p:txBody>
      </p:sp>
      <p:sp>
        <p:nvSpPr>
          <p:cNvPr id="13" name="Rectangle 286">
            <a:extLst>
              <a:ext uri="{FF2B5EF4-FFF2-40B4-BE49-F238E27FC236}">
                <a16:creationId xmlns:a16="http://schemas.microsoft.com/office/drawing/2014/main" id="{E0DB8E97-2A04-0ED1-2A9C-D330BFB06527}"/>
              </a:ext>
            </a:extLst>
          </p:cNvPr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765703" y="2744788"/>
            <a:ext cx="295814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Local content</a:t>
            </a:r>
          </a:p>
        </p:txBody>
      </p:sp>
      <p:sp>
        <p:nvSpPr>
          <p:cNvPr id="14" name="Rectangle 286">
            <a:extLst>
              <a:ext uri="{FF2B5EF4-FFF2-40B4-BE49-F238E27FC236}">
                <a16:creationId xmlns:a16="http://schemas.microsoft.com/office/drawing/2014/main" id="{B62C229F-A18C-092C-B123-1424EBED096E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4354232" y="3946525"/>
            <a:ext cx="691361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Char char="•"/>
              <a:tabLst/>
              <a:defRPr/>
            </a:pPr>
            <a:r>
              <a:rPr kumimoji="0" lang="en-US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Utilisation of Eskom and suppliers’ spend to foster the establishment of new competitive industries in the Transmission sector</a:t>
            </a:r>
          </a:p>
        </p:txBody>
      </p:sp>
      <p:sp>
        <p:nvSpPr>
          <p:cNvPr id="15" name="Rectangle 286">
            <a:extLst>
              <a:ext uri="{FF2B5EF4-FFF2-40B4-BE49-F238E27FC236}">
                <a16:creationId xmlns:a16="http://schemas.microsoft.com/office/drawing/2014/main" id="{623316D2-73AE-8CEE-273D-965FDF8196A5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gray">
          <a:xfrm>
            <a:off x="765703" y="3946525"/>
            <a:ext cx="295814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Industrialisation</a:t>
            </a:r>
          </a:p>
        </p:txBody>
      </p:sp>
      <p:sp>
        <p:nvSpPr>
          <p:cNvPr id="16" name="Rectangle 286">
            <a:extLst>
              <a:ext uri="{FF2B5EF4-FFF2-40B4-BE49-F238E27FC236}">
                <a16:creationId xmlns:a16="http://schemas.microsoft.com/office/drawing/2014/main" id="{3A288915-B4BD-5C94-6DD4-5B6EE444B61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gray">
          <a:xfrm>
            <a:off x="4354232" y="4903788"/>
            <a:ext cx="69136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Char char="•"/>
              <a:tabLst/>
              <a:defRPr/>
            </a:pPr>
            <a:r>
              <a:rPr kumimoji="0" lang="en-US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Creation of </a:t>
            </a:r>
            <a:r>
              <a:rPr kumimoji="0" lang="en-US" altLang="en-US" sz="1600" b="1" i="1" u="sng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new</a:t>
            </a:r>
            <a:r>
              <a:rPr kumimoji="0" lang="en-US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jobs by suppliers as a direct result of Transmission business</a:t>
            </a:r>
            <a:endParaRPr kumimoji="0" lang="en-GB" altLang="en-US" sz="16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286">
            <a:extLst>
              <a:ext uri="{FF2B5EF4-FFF2-40B4-BE49-F238E27FC236}">
                <a16:creationId xmlns:a16="http://schemas.microsoft.com/office/drawing/2014/main" id="{DA484BEB-5962-64CA-DFEB-FFF886EE8ACA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gray">
          <a:xfrm>
            <a:off x="765703" y="4903788"/>
            <a:ext cx="295814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2813" eaLnBrk="0" fontAlgn="base" latinLnBrk="0" hangingPunct="0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Employment and job creation</a:t>
            </a:r>
          </a:p>
        </p:txBody>
      </p:sp>
      <p:sp>
        <p:nvSpPr>
          <p:cNvPr id="18" name="Rectangle 286">
            <a:extLst>
              <a:ext uri="{FF2B5EF4-FFF2-40B4-BE49-F238E27FC236}">
                <a16:creationId xmlns:a16="http://schemas.microsoft.com/office/drawing/2014/main" id="{3AF7F6BA-8579-76E7-0D45-6B44277FD866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gray">
          <a:xfrm>
            <a:off x="4354232" y="5616575"/>
            <a:ext cx="6913613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Char char="•"/>
              <a:tabLst/>
              <a:defRPr/>
            </a:pPr>
            <a:r>
              <a:rPr kumimoji="0" lang="en-GB" altLang="en-US" sz="1600" b="0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Providing a platform to develop emerging suppliers, and further contribution to local developmental opportunities for national and international suppliers</a:t>
            </a:r>
          </a:p>
        </p:txBody>
      </p:sp>
      <p:sp>
        <p:nvSpPr>
          <p:cNvPr id="19" name="Rectangle 286">
            <a:extLst>
              <a:ext uri="{FF2B5EF4-FFF2-40B4-BE49-F238E27FC236}">
                <a16:creationId xmlns:a16="http://schemas.microsoft.com/office/drawing/2014/main" id="{33928058-9362-BED0-2453-B977D5D7450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gray">
          <a:xfrm>
            <a:off x="765703" y="5616575"/>
            <a:ext cx="295814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6850" indent="-195263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96850" marR="0" lvl="1" indent="-195263" defTabSz="912813" eaLnBrk="0" fontAlgn="base" latinLnBrk="0" hangingPunct="0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rgbClr val="FFFFFF"/>
              </a:buClr>
              <a:buSzPct val="125000"/>
              <a:buFontTx/>
              <a:buNone/>
              <a:tabLst/>
              <a:defRPr/>
            </a:pPr>
            <a:r>
              <a:rPr kumimoji="0" lang="en-GB" altLang="en-US" sz="1600" b="1" i="0" u="none" strike="noStrike" kern="0" cap="none" spc="0" normalizeH="0" baseline="0" noProof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Supplier development</a:t>
            </a:r>
          </a:p>
        </p:txBody>
      </p:sp>
      <p:sp>
        <p:nvSpPr>
          <p:cNvPr id="20" name="Line 27">
            <a:extLst>
              <a:ext uri="{FF2B5EF4-FFF2-40B4-BE49-F238E27FC236}">
                <a16:creationId xmlns:a16="http://schemas.microsoft.com/office/drawing/2014/main" id="{E3C972C7-079F-05DD-2E5D-9B580804B550}"/>
              </a:ext>
            </a:extLst>
          </p:cNvPr>
          <p:cNvSpPr>
            <a:spLocks noChangeShapeType="1"/>
          </p:cNvSpPr>
          <p:nvPr>
            <p:custDataLst>
              <p:tags r:id="rId16"/>
            </p:custDataLst>
          </p:nvPr>
        </p:nvSpPr>
        <p:spPr bwMode="gray">
          <a:xfrm>
            <a:off x="690199" y="2633663"/>
            <a:ext cx="3450468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1" name="Line 31">
            <a:extLst>
              <a:ext uri="{FF2B5EF4-FFF2-40B4-BE49-F238E27FC236}">
                <a16:creationId xmlns:a16="http://schemas.microsoft.com/office/drawing/2014/main" id="{CDFD0BC2-BE76-77BE-4DFF-DAEA2D88B065}"/>
              </a:ext>
            </a:extLst>
          </p:cNvPr>
          <p:cNvSpPr>
            <a:spLocks noChangeShapeType="1"/>
          </p:cNvSpPr>
          <p:nvPr>
            <p:custDataLst>
              <p:tags r:id="rId17"/>
            </p:custDataLst>
          </p:nvPr>
        </p:nvSpPr>
        <p:spPr bwMode="gray">
          <a:xfrm>
            <a:off x="4208230" y="2633663"/>
            <a:ext cx="7270705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2" name="Line 28">
            <a:extLst>
              <a:ext uri="{FF2B5EF4-FFF2-40B4-BE49-F238E27FC236}">
                <a16:creationId xmlns:a16="http://schemas.microsoft.com/office/drawing/2014/main" id="{EC57C404-AF78-03A4-D44B-DE9A04EEE181}"/>
              </a:ext>
            </a:extLst>
          </p:cNvPr>
          <p:cNvSpPr>
            <a:spLocks noChangeShapeType="1"/>
          </p:cNvSpPr>
          <p:nvPr>
            <p:custDataLst>
              <p:tags r:id="rId18"/>
            </p:custDataLst>
          </p:nvPr>
        </p:nvSpPr>
        <p:spPr bwMode="gray">
          <a:xfrm>
            <a:off x="704487" y="3835400"/>
            <a:ext cx="3450469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3" name="Line 32">
            <a:extLst>
              <a:ext uri="{FF2B5EF4-FFF2-40B4-BE49-F238E27FC236}">
                <a16:creationId xmlns:a16="http://schemas.microsoft.com/office/drawing/2014/main" id="{4ED16BE6-6E35-6AEB-10C6-82CB0658AE24}"/>
              </a:ext>
            </a:extLst>
          </p:cNvPr>
          <p:cNvSpPr>
            <a:spLocks noChangeShapeType="1"/>
          </p:cNvSpPr>
          <p:nvPr>
            <p:custDataLst>
              <p:tags r:id="rId19"/>
            </p:custDataLst>
          </p:nvPr>
        </p:nvSpPr>
        <p:spPr bwMode="gray">
          <a:xfrm>
            <a:off x="4246330" y="3835400"/>
            <a:ext cx="7270705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4" name="Line 29">
            <a:extLst>
              <a:ext uri="{FF2B5EF4-FFF2-40B4-BE49-F238E27FC236}">
                <a16:creationId xmlns:a16="http://schemas.microsoft.com/office/drawing/2014/main" id="{A12ACD5D-5551-5D14-8C58-AC9AC48814C8}"/>
              </a:ext>
            </a:extLst>
          </p:cNvPr>
          <p:cNvSpPr>
            <a:spLocks noChangeShapeType="1"/>
          </p:cNvSpPr>
          <p:nvPr>
            <p:custDataLst>
              <p:tags r:id="rId20"/>
            </p:custDataLst>
          </p:nvPr>
        </p:nvSpPr>
        <p:spPr bwMode="gray">
          <a:xfrm>
            <a:off x="690199" y="4792663"/>
            <a:ext cx="3450468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5" name="Line 33">
            <a:extLst>
              <a:ext uri="{FF2B5EF4-FFF2-40B4-BE49-F238E27FC236}">
                <a16:creationId xmlns:a16="http://schemas.microsoft.com/office/drawing/2014/main" id="{6C2D77B1-CB36-C1B5-354C-6A50AFCDD634}"/>
              </a:ext>
            </a:extLst>
          </p:cNvPr>
          <p:cNvSpPr>
            <a:spLocks noChangeShapeType="1"/>
          </p:cNvSpPr>
          <p:nvPr>
            <p:custDataLst>
              <p:tags r:id="rId21"/>
            </p:custDataLst>
          </p:nvPr>
        </p:nvSpPr>
        <p:spPr bwMode="gray">
          <a:xfrm>
            <a:off x="4208230" y="4792663"/>
            <a:ext cx="7270705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6" name="Line 29">
            <a:extLst>
              <a:ext uri="{FF2B5EF4-FFF2-40B4-BE49-F238E27FC236}">
                <a16:creationId xmlns:a16="http://schemas.microsoft.com/office/drawing/2014/main" id="{5C10F516-53DA-CD95-F492-09DC4CDE7B2A}"/>
              </a:ext>
            </a:extLst>
          </p:cNvPr>
          <p:cNvSpPr>
            <a:spLocks noChangeShapeType="1"/>
          </p:cNvSpPr>
          <p:nvPr>
            <p:custDataLst>
              <p:tags r:id="rId22"/>
            </p:custDataLst>
          </p:nvPr>
        </p:nvSpPr>
        <p:spPr bwMode="gray">
          <a:xfrm>
            <a:off x="690199" y="5505450"/>
            <a:ext cx="3450468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7" name="Line 33">
            <a:extLst>
              <a:ext uri="{FF2B5EF4-FFF2-40B4-BE49-F238E27FC236}">
                <a16:creationId xmlns:a16="http://schemas.microsoft.com/office/drawing/2014/main" id="{BD8B6A0D-15BB-6C4C-1F08-0E4E4400FD9C}"/>
              </a:ext>
            </a:extLst>
          </p:cNvPr>
          <p:cNvSpPr>
            <a:spLocks noChangeShapeType="1"/>
          </p:cNvSpPr>
          <p:nvPr>
            <p:custDataLst>
              <p:tags r:id="rId23"/>
            </p:custDataLst>
          </p:nvPr>
        </p:nvSpPr>
        <p:spPr bwMode="gray">
          <a:xfrm>
            <a:off x="4208230" y="5505450"/>
            <a:ext cx="7270705" cy="0"/>
          </a:xfrm>
          <a:prstGeom prst="line">
            <a:avLst/>
          </a:prstGeom>
          <a:noFill/>
          <a:ln w="9525">
            <a:solidFill>
              <a:srgbClr val="AAAEC9"/>
            </a:solidFill>
            <a:prstDash val="dash"/>
            <a:round/>
            <a:headEnd/>
            <a:tailEnd/>
          </a:ln>
        </p:spPr>
        <p:txBody>
          <a:bodyPr lIns="93296" tIns="46648" rIns="93296" bIns="46648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71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Evaluation criteria </a:t>
            </a:r>
            <a:endParaRPr lang="en-ZA" dirty="0"/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5448300" y="6453189"/>
            <a:ext cx="935038" cy="268287"/>
          </a:xfrm>
          <a:prstGeom prst="rect">
            <a:avLst/>
          </a:prstGeo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83FCE7C-797D-43E3-B783-483A8C32DD63}" type="slidenum">
              <a:rPr lang="en-ZA" smtClean="0">
                <a:solidFill>
                  <a:srgbClr val="83725B"/>
                </a:solidFill>
              </a:rPr>
              <a:pPr/>
              <a:t>4</a:t>
            </a:fld>
            <a:endParaRPr lang="en-ZA" dirty="0">
              <a:solidFill>
                <a:srgbClr val="83725B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58402" y="1082573"/>
            <a:ext cx="71862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 90:10 OR 80:20 rule will apply in this project:</a:t>
            </a:r>
          </a:p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B-BBEE = 10 /20</a:t>
            </a:r>
          </a:p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Price = 90 /80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20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4253473891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Preference Points B-BBEE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7185025" y="6626225"/>
            <a:ext cx="1651000" cy="152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defPPr>
              <a:defRPr lang="en-ZA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rgbClr val="83725B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19CB791F-EE61-49FF-B82D-89F2E0F1EFED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677" y="1101970"/>
            <a:ext cx="6576646" cy="4208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4859676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B-BBEE requirements  </a:t>
            </a:r>
            <a:endParaRPr lang="en-ZA" dirty="0"/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5448300" y="6453189"/>
            <a:ext cx="935038" cy="268287"/>
          </a:xfrm>
          <a:prstGeom prst="rect">
            <a:avLst/>
          </a:prstGeo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E83FCE7C-797D-43E3-B783-483A8C32DD63}" type="slidenum">
              <a:rPr lang="en-ZA" smtClean="0">
                <a:solidFill>
                  <a:srgbClr val="83725B"/>
                </a:solidFill>
              </a:rPr>
              <a:pPr/>
              <a:t>6</a:t>
            </a:fld>
            <a:endParaRPr lang="en-ZA" dirty="0">
              <a:solidFill>
                <a:srgbClr val="83725B"/>
              </a:solidFill>
            </a:endParaRP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371" y="6310314"/>
            <a:ext cx="32734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625970" y="1559170"/>
            <a:ext cx="679938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r>
              <a:rPr lang="en-ZA" kern="0" dirty="0">
                <a:solidFill>
                  <a:srgbClr val="003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certificate must be valid.</a:t>
            </a:r>
          </a:p>
          <a:p>
            <a:pPr defTabSz="912813" eaLnBrk="0" hangingPunct="0">
              <a:buClr>
                <a:srgbClr val="8C7F6D"/>
              </a:buClr>
            </a:pPr>
            <a:endParaRPr lang="en-ZA" kern="0" dirty="0">
              <a:solidFill>
                <a:srgbClr val="0038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r>
              <a:rPr lang="en-ZA" kern="0" dirty="0">
                <a:solidFill>
                  <a:srgbClr val="003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Verification Agency must be SANAS accredited. </a:t>
            </a:r>
          </a:p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endParaRPr lang="en-ZA" kern="0" dirty="0">
              <a:solidFill>
                <a:srgbClr val="0038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r>
              <a:rPr lang="en-ZA" kern="0" dirty="0">
                <a:solidFill>
                  <a:srgbClr val="003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should be a logo of SANAS on the certificate.</a:t>
            </a:r>
          </a:p>
          <a:p>
            <a:pPr defTabSz="912813" eaLnBrk="0" hangingPunct="0">
              <a:buClr>
                <a:srgbClr val="8C7F6D"/>
              </a:buClr>
            </a:pPr>
            <a:endParaRPr lang="en-ZA" kern="0" dirty="0">
              <a:solidFill>
                <a:srgbClr val="0038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r>
              <a:rPr lang="en-ZA" kern="0" dirty="0">
                <a:solidFill>
                  <a:srgbClr val="00389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QSEs and EMEs – Sworn affidavit is acceptable</a:t>
            </a:r>
          </a:p>
          <a:p>
            <a:pPr marL="342900" indent="-342900" defTabSz="912813" eaLnBrk="0" hangingPunct="0">
              <a:buClr>
                <a:srgbClr val="8C7F6D"/>
              </a:buClr>
              <a:buFontTx/>
              <a:buChar char="•"/>
            </a:pPr>
            <a:endParaRPr lang="en-ZA" sz="1400" kern="0" dirty="0">
              <a:solidFill>
                <a:srgbClr val="0038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9225" lvl="2" defTabSz="912813" eaLnBrk="0" hangingPunct="0">
              <a:buClr>
                <a:srgbClr val="8C7F6D"/>
              </a:buClr>
              <a:buSzPct val="125000"/>
            </a:pPr>
            <a:endParaRPr lang="en-ZA" kern="0" dirty="0">
              <a:solidFill>
                <a:srgbClr val="00389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86530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A989FCB0-4E2B-8D72-6410-916D4702ACBE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157992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592" imgH="595" progId="TCLayout.ActiveDocument.1">
                  <p:embed/>
                </p:oleObj>
              </mc:Choice>
              <mc:Fallback>
                <p:oleObj name="think-cell Slide" r:id="rId3" imgW="592" imgH="59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989FCB0-4E2B-8D72-6410-916D4702ACB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24AA992-CF92-57B1-8D40-DE0462828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dirty="0"/>
              <a:t>Key Elements of  B-BBEE Sworn Affidavits </a:t>
            </a:r>
            <a:endParaRPr lang="en-ZA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FD2ED9A-A1C7-0465-0027-10F22B4FFA0E}"/>
              </a:ext>
            </a:extLst>
          </p:cNvPr>
          <p:cNvSpPr txBox="1">
            <a:spLocks/>
          </p:cNvSpPr>
          <p:nvPr/>
        </p:nvSpPr>
        <p:spPr bwMode="auto">
          <a:xfrm>
            <a:off x="541783" y="1096963"/>
            <a:ext cx="11152217" cy="550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66700" indent="-266700" algn="l" rtl="0" eaLnBrk="0" fontAlgn="base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2000">
                <a:solidFill>
                  <a:srgbClr val="003896"/>
                </a:solidFill>
                <a:latin typeface="+mn-lt"/>
                <a:ea typeface="+mn-ea"/>
                <a:cs typeface="+mn-cs"/>
              </a:defRPr>
            </a:lvl1pPr>
            <a:lvl2pPr marL="717550" indent="-271463" algn="l" rtl="0" eaLnBrk="0" fontAlgn="base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>
                <a:solidFill>
                  <a:srgbClr val="003896"/>
                </a:solidFill>
                <a:latin typeface="+mn-lt"/>
                <a:cs typeface="+mn-cs"/>
              </a:defRPr>
            </a:lvl2pPr>
            <a:lvl3pPr marL="1076325" indent="-179388" algn="l" rtl="0" eaLnBrk="0" fontAlgn="base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600">
                <a:solidFill>
                  <a:srgbClr val="003896"/>
                </a:solidFill>
                <a:latin typeface="+mn-lt"/>
                <a:cs typeface="+mn-cs"/>
              </a:defRPr>
            </a:lvl3pPr>
            <a:lvl4pPr marL="1435100" indent="-179388" algn="l" rtl="0" eaLnBrk="0" fontAlgn="base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4pPr>
            <a:lvl5pPr marL="1793875" indent="-179388" algn="l" rtl="0" eaLnBrk="0" fontAlgn="base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5pPr>
            <a:lvl6pPr marL="2251075" indent="-179388" algn="l" rtl="0" fontAlgn="base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6pPr>
            <a:lvl7pPr marL="2708275" indent="-179388" algn="l" rtl="0" fontAlgn="base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7pPr>
            <a:lvl8pPr marL="3165475" indent="-179388" algn="l" rtl="0" fontAlgn="base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8pPr>
            <a:lvl9pPr marL="3622675" indent="-179388" algn="l" rtl="0" fontAlgn="base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Char char="•"/>
              <a:defRPr sz="1400">
                <a:solidFill>
                  <a:srgbClr val="003896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alt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Tenderers submitting B-BBEE Sworn Affidavits must ensure that the affidavits meet the following key pointers to ensure their validity</a:t>
            </a:r>
            <a:r>
              <a:rPr kumimoji="0" lang="en-US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</a:t>
            </a:r>
            <a:endParaRPr kumimoji="0" lang="en-ZA" sz="13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a) Name/s of deponent as they appear in the identity document and the identity number.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b)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Designation of the deponent as the director, owner or member must be indicated in order to know that person is duly  authorized to depose of an affidavit. 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(Underline or circle </a:t>
            </a:r>
            <a:r>
              <a:rPr kumimoji="0" lang="en-ZA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Whichever is applicable). </a:t>
            </a:r>
            <a:endParaRPr kumimoji="0" lang="en-ZA" sz="13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c) Name of enterprise as per enterprise registration documents issued by the CIPC, where applicable, and enterprise business address.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d) Percentage of black ownership, black female ownership and designated group. In the case of specialized enterprises as per Statement 004, the percentage of black beneficiaries must be reflected. (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No blank spaces to be left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).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e)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Indicate total revenue for the year under review and whether it is based on audited financial statements or management account. 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(Underline the applicable option). </a:t>
            </a: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f)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Financial year end as per the enterprise’s registration documents, which was used to determine the total revenue. (Financial year end to be stipulated by 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day/month/year). </a:t>
            </a: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g) B-BBEE Status level. An enterprise can only have one status level.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h) Empowering supplier status must be indicated. For QSEs, the deponent must select the basis for the empowering supplier status.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1" i="0" u="none" strike="noStrike" kern="0" cap="none" spc="0" normalizeH="0" baseline="0" noProof="0" dirty="0" err="1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Date deponent signed and date of Commissioner of Oath must be the same. 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(The sworn Affidavit must be signed in the presence of the Commissioner of Oath). </a:t>
            </a:r>
            <a:endParaRPr kumimoji="0" lang="en-US" sz="13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j) Commissioner of Oath cannot be an employee or ex officio of the enterprise because, a person cannot by law, commission a sworn affidavit in which they have an interest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K) Sworn Affidavits attested / signed by a Commissioner of Oaths as a true copy </a:t>
            </a:r>
            <a:r>
              <a:rPr kumimoji="0" lang="en-US" sz="1300" b="1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stamp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will not be accepted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100000"/>
              </a:spcBef>
              <a:spcAft>
                <a:spcPct val="0"/>
              </a:spcAft>
              <a:buClr>
                <a:srgbClr val="8C7F6D"/>
              </a:buClr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3896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47B7056C-1589-421D-32BD-8287C9522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102" y="1052513"/>
            <a:ext cx="11312802" cy="5689600"/>
          </a:xfrm>
          <a:prstGeom prst="rect">
            <a:avLst/>
          </a:prstGeom>
          <a:noFill/>
          <a:ln w="28575" algn="ctr">
            <a:solidFill>
              <a:srgbClr val="0038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>
              <a:ln>
                <a:noFill/>
              </a:ln>
              <a:solidFill>
                <a:srgbClr val="00389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152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5BCBED6C-E0AB-C7D1-5E64-4F560C4A1DA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876197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592" imgH="595" progId="TCLayout.ActiveDocument.1">
                  <p:embed/>
                </p:oleObj>
              </mc:Choice>
              <mc:Fallback>
                <p:oleObj name="think-cell Slide" r:id="rId3" imgW="592" imgH="59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BCBED6C-E0AB-C7D1-5E64-4F560C4A1D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482A5CC-DB1E-0634-5DDA-0E0611F1F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br>
              <a:rPr lang="en-US" dirty="0"/>
            </a:br>
            <a:r>
              <a:rPr lang="en-US" dirty="0"/>
              <a:t>SDL&amp;I Objectives in Line with RDP Goals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6F8ADC7-F127-F999-2194-4C5758C3CC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31653" y="1200150"/>
            <a:ext cx="10317372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78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5BCBED6C-E0AB-C7D1-5E64-4F560C4A1DA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592" imgH="595" progId="TCLayout.ActiveDocument.1">
                  <p:embed/>
                </p:oleObj>
              </mc:Choice>
              <mc:Fallback>
                <p:oleObj name="think-cell Slide" r:id="rId3" imgW="592" imgH="59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BCBED6C-E0AB-C7D1-5E64-4F560C4A1DA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482A5CC-DB1E-0634-5DDA-0E0611F1F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br>
              <a:rPr lang="en-US" dirty="0"/>
            </a:br>
            <a:r>
              <a:rPr lang="en-US" dirty="0"/>
              <a:t>SDL&amp;I Objectives in Line with RDP Goals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0F0AE0-03CE-A73F-EB7C-5984839F42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Skills Development</a:t>
            </a:r>
          </a:p>
          <a:p>
            <a:endParaRPr lang="en-US" dirty="0"/>
          </a:p>
          <a:p>
            <a:endParaRPr lang="en-ZA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E343E5-75AE-C4CC-05BD-BA6DE98E25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416" y="2238666"/>
            <a:ext cx="10102463" cy="419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21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725613" y="319576"/>
            <a:ext cx="7034212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defTabSz="912813" eaLnBrk="0" hangingPunct="0">
              <a:lnSpc>
                <a:spcPct val="90000"/>
              </a:lnSpc>
            </a:pPr>
            <a:r>
              <a:rPr lang="en-ZA" sz="2200" dirty="0">
                <a:solidFill>
                  <a:srgbClr val="FFFFFF"/>
                </a:solidFill>
              </a:rPr>
              <a:t>Monitoring</a:t>
            </a:r>
            <a:r>
              <a:rPr lang="en-ZA" sz="2400" dirty="0"/>
              <a:t> ation (Not a weighted Criteria)</a:t>
            </a:r>
            <a:endParaRPr lang="en-ZA" sz="2200" dirty="0">
              <a:solidFill>
                <a:srgbClr val="FFFFFF"/>
              </a:solidFill>
            </a:endParaRPr>
          </a:p>
        </p:txBody>
      </p:sp>
      <p:sp>
        <p:nvSpPr>
          <p:cNvPr id="6451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688388" y="6453189"/>
            <a:ext cx="1651000" cy="2682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3896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A815B8-D68F-4AA9-A29C-79A00C02B54B}" type="slidenum">
              <a:rPr lang="en-ZA" sz="1000">
                <a:solidFill>
                  <a:srgbClr val="83725B"/>
                </a:solidFill>
              </a:rPr>
              <a:pPr eaLnBrk="1" hangingPunct="1"/>
              <a:t>10</a:t>
            </a:fld>
            <a:endParaRPr lang="en-ZA" sz="1000" dirty="0">
              <a:solidFill>
                <a:srgbClr val="83725B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50832" y="1443841"/>
            <a:ext cx="74793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defRPr/>
            </a:pPr>
            <a:endParaRPr lang="en-ZA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endParaRPr lang="en-US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endParaRPr lang="en-US" dirty="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endParaRPr lang="en-ZA" dirty="0"/>
          </a:p>
        </p:txBody>
      </p:sp>
      <p:sp>
        <p:nvSpPr>
          <p:cNvPr id="2" name="Rectangle 1"/>
          <p:cNvSpPr/>
          <p:nvPr/>
        </p:nvSpPr>
        <p:spPr>
          <a:xfrm>
            <a:off x="2250832" y="1305343"/>
            <a:ext cx="747932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Implementation schedule to be submitted within a month of contract signing.</a:t>
            </a:r>
          </a:p>
          <a:p>
            <a:pPr>
              <a:buClr>
                <a:schemeClr val="tx1"/>
              </a:buClr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Quarterly or monthly reports on progress of implementation of SD&amp;L to be submitted to the PM.</a:t>
            </a:r>
          </a:p>
          <a:p>
            <a:pPr>
              <a:buClr>
                <a:schemeClr val="tx1"/>
              </a:buClr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SDL&amp;I penalty (2.5% retention / Performance Bond)</a:t>
            </a:r>
            <a:endParaRPr lang="en-Z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24523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sky, outdoor, outdoor object, pylon&#10;&#10;Description automatically generated">
            <a:extLst>
              <a:ext uri="{FF2B5EF4-FFF2-40B4-BE49-F238E27FC236}">
                <a16:creationId xmlns:a16="http://schemas.microsoft.com/office/drawing/2014/main" id="{E52D4B84-5A16-A5D7-D8D4-35577D95B7F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4" r="12694"/>
          <a:stretch/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061B77-BE55-C038-430D-36239A51C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81451" y="1959675"/>
            <a:ext cx="4712607" cy="755449"/>
          </a:xfrm>
        </p:spPr>
        <p:txBody>
          <a:bodyPr>
            <a:noAutofit/>
          </a:bodyPr>
          <a:lstStyle/>
          <a:p>
            <a:r>
              <a:rPr lang="en-US" sz="5500" b="1" dirty="0">
                <a:solidFill>
                  <a:srgbClr val="002060"/>
                </a:solidFill>
              </a:rPr>
              <a:t>QUESTIONS</a:t>
            </a:r>
          </a:p>
        </p:txBody>
      </p:sp>
      <p:pic>
        <p:nvPicPr>
          <p:cNvPr id="9" name="Picture Placeholder 8" descr="A picture containing sky, outdoor, road, day&#10;&#10;Description automatically generated">
            <a:extLst>
              <a:ext uri="{FF2B5EF4-FFF2-40B4-BE49-F238E27FC236}">
                <a16:creationId xmlns:a16="http://schemas.microsoft.com/office/drawing/2014/main" id="{E2BAB38C-DB54-C022-09C7-2F434A64A65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4" r="12694"/>
          <a:stretch/>
        </p:blipFill>
        <p:spPr/>
      </p:pic>
      <p:pic>
        <p:nvPicPr>
          <p:cNvPr id="11" name="Picture Placeholder 10" descr="A picture containing outdoor, sky, water, nature&#10;&#10;Description automatically generated">
            <a:extLst>
              <a:ext uri="{FF2B5EF4-FFF2-40B4-BE49-F238E27FC236}">
                <a16:creationId xmlns:a16="http://schemas.microsoft.com/office/drawing/2014/main" id="{2DB24FDD-ABF4-FF22-2CE5-E4695BC30B1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4" r="12694"/>
          <a:stretch/>
        </p:blipFill>
        <p:spPr/>
      </p:pic>
    </p:spTree>
    <p:extLst>
      <p:ext uri="{BB962C8B-B14F-4D97-AF65-F5344CB8AC3E}">
        <p14:creationId xmlns:p14="http://schemas.microsoft.com/office/powerpoint/2010/main" val="234040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0FAF6-1BE2-9D79-C294-4B876675AD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EAD2719-A108-14FA-3D7A-D668FA5A259F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3037" y="1651335"/>
            <a:ext cx="3294851" cy="3294850"/>
          </a:xfrm>
          <a:custGeom>
            <a:avLst/>
            <a:gdLst>
              <a:gd name="connsiteX0" fmla="*/ 1647425 w 3294850"/>
              <a:gd name="connsiteY0" fmla="*/ 0 h 3294850"/>
              <a:gd name="connsiteX1" fmla="*/ 3294850 w 3294850"/>
              <a:gd name="connsiteY1" fmla="*/ 1647425 h 3294850"/>
              <a:gd name="connsiteX2" fmla="*/ 1647425 w 3294850"/>
              <a:gd name="connsiteY2" fmla="*/ 3294850 h 3294850"/>
              <a:gd name="connsiteX3" fmla="*/ 1275376 w 3294850"/>
              <a:gd name="connsiteY3" fmla="*/ 3252665 h 3294850"/>
              <a:gd name="connsiteX4" fmla="*/ 1215764 w 3294850"/>
              <a:gd name="connsiteY4" fmla="*/ 3236539 h 3294850"/>
              <a:gd name="connsiteX5" fmla="*/ 1240067 w 3294850"/>
              <a:gd name="connsiteY5" fmla="*/ 3196535 h 3294850"/>
              <a:gd name="connsiteX6" fmla="*/ 1362162 w 3294850"/>
              <a:gd name="connsiteY6" fmla="*/ 2714346 h 3294850"/>
              <a:gd name="connsiteX7" fmla="*/ 350562 w 3294850"/>
              <a:gd name="connsiteY7" fmla="*/ 1702746 h 3294850"/>
              <a:gd name="connsiteX8" fmla="*/ 49743 w 3294850"/>
              <a:gd name="connsiteY8" fmla="*/ 1748226 h 3294850"/>
              <a:gd name="connsiteX9" fmla="*/ 5901 w 3294850"/>
              <a:gd name="connsiteY9" fmla="*/ 1764272 h 3294850"/>
              <a:gd name="connsiteX10" fmla="*/ 0 w 3294850"/>
              <a:gd name="connsiteY10" fmla="*/ 1647425 h 3294850"/>
              <a:gd name="connsiteX11" fmla="*/ 1647425 w 3294850"/>
              <a:gd name="connsiteY11" fmla="*/ 0 h 329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94850" h="3294850">
                <a:moveTo>
                  <a:pt x="1647425" y="0"/>
                </a:moveTo>
                <a:cubicBezTo>
                  <a:pt x="2557273" y="0"/>
                  <a:pt x="3294850" y="737577"/>
                  <a:pt x="3294850" y="1647425"/>
                </a:cubicBezTo>
                <a:cubicBezTo>
                  <a:pt x="3294850" y="2557273"/>
                  <a:pt x="2557273" y="3294850"/>
                  <a:pt x="1647425" y="3294850"/>
                </a:cubicBezTo>
                <a:cubicBezTo>
                  <a:pt x="1519478" y="3294850"/>
                  <a:pt x="1394938" y="3280265"/>
                  <a:pt x="1275376" y="3252665"/>
                </a:cubicBezTo>
                <a:lnTo>
                  <a:pt x="1215764" y="3236539"/>
                </a:lnTo>
                <a:lnTo>
                  <a:pt x="1240067" y="3196535"/>
                </a:lnTo>
                <a:cubicBezTo>
                  <a:pt x="1317933" y="3053198"/>
                  <a:pt x="1362162" y="2888937"/>
                  <a:pt x="1362162" y="2714346"/>
                </a:cubicBezTo>
                <a:cubicBezTo>
                  <a:pt x="1362162" y="2155655"/>
                  <a:pt x="909253" y="1702746"/>
                  <a:pt x="350562" y="1702746"/>
                </a:cubicBezTo>
                <a:cubicBezTo>
                  <a:pt x="245808" y="1702746"/>
                  <a:pt x="144772" y="1718669"/>
                  <a:pt x="49743" y="1748226"/>
                </a:cubicBezTo>
                <a:lnTo>
                  <a:pt x="5901" y="1764272"/>
                </a:lnTo>
                <a:lnTo>
                  <a:pt x="0" y="1647425"/>
                </a:lnTo>
                <a:cubicBezTo>
                  <a:pt x="0" y="737577"/>
                  <a:pt x="737577" y="0"/>
                  <a:pt x="1647425" y="0"/>
                </a:cubicBezTo>
                <a:close/>
              </a:path>
            </a:pathLst>
          </a:custGeo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E2C57C52-6723-79BE-E47B-9C9B7E2BA21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937" y="3429621"/>
            <a:ext cx="1895475" cy="189547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957485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vz9s1FQRQK70D8H52w3U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PUJZfVS7.d8Aqx0sFn4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yJ7c7QzT92Xgk69G6qK3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yJ7c7QzT92Xgk69G6qK3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PUJZfVS7.d8Aqx0sFn4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vz9s1FQRQK70D8H52w3U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PUJZfVS7.d8Aqx0sFn4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PUJZfVS7.d8Aqx0sFn4Q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yJ7c7QzT92Xgk69G6qK3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NPUJZfVS7.d8Aqx0sFn4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zGDad7Dmk.QGqzfvE20P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yJ7c7QzT92Xgk69G6qK3A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FIQHZOR.YkGnKnXmELhx9A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QBbglwuWEaC0JgYfvz79A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ZwaseOHjUqJbJVKFTfDFQ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v.J1Pswtk2aqxv4ZsGozw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myTCCNscUypernmnz77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HCCwhttTkGx.aHTvs8jOQ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4Wd_Hrv5ESGzyucPFLbDw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wVpCKLjbkK6802dScJKzA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fEWMJh8zk6zPjQkwwgNFw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ZuIaKit9ESFgd0lH4jy1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LAhHB7y2EW54PsYbeGaz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dlWo23J9UmynI5hHI210w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1GDiV8i.U20cOl0cjWetQ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HCVL4fsk0OAIeDAtQJrN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ggPGEpXMUurmNM68g_PA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6azzyCNk0Okiy3DmnNbQw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qrniQ.Mvk2hIYzHXQA9X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kHv2E5kCUiVH1N6A1nN2Q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MrNiupIQUKsOTmsbKljT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s4Est2sbkKYZ52IrU1cCQ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AN9b78svUOYeDjjp80Rv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s4Est2sbkKYZ52IrU1cCQ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AN9b78svUOYeDjjp80Rvw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lne4LxJJU.pKzZwPK8CSw"/>
</p:tagLst>
</file>

<file path=ppt/theme/theme1.xml><?xml version="1.0" encoding="utf-8"?>
<a:theme xmlns:a="http://schemas.openxmlformats.org/drawingml/2006/main" name="Office Theme">
  <a:themeElements>
    <a:clrScheme name="Eskom Wide">
      <a:dk1>
        <a:srgbClr val="003896"/>
      </a:dk1>
      <a:lt1>
        <a:srgbClr val="FFFFFF"/>
      </a:lt1>
      <a:dk2>
        <a:srgbClr val="83725B"/>
      </a:dk2>
      <a:lt2>
        <a:srgbClr val="DDDDDD"/>
      </a:lt2>
      <a:accent1>
        <a:srgbClr val="003896"/>
      </a:accent1>
      <a:accent2>
        <a:srgbClr val="9B6D56"/>
      </a:accent2>
      <a:accent3>
        <a:srgbClr val="96330F"/>
      </a:accent3>
      <a:accent4>
        <a:srgbClr val="C97A00"/>
      </a:accent4>
      <a:accent5>
        <a:srgbClr val="598787"/>
      </a:accent5>
      <a:accent6>
        <a:srgbClr val="858705"/>
      </a:accent6>
      <a:hlink>
        <a:srgbClr val="83725B"/>
      </a:hlink>
      <a:folHlink>
        <a:srgbClr val="C97A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marL="285750" indent="-285750">
          <a:buClr>
            <a:schemeClr val="bg1">
              <a:lumMod val="50000"/>
            </a:schemeClr>
          </a:buClr>
          <a:buFont typeface="Wingdings" panose="05000000000000000000" pitchFamily="2" charset="2"/>
          <a:buChar char="§"/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Eskom Widescreen_Without Visuals" id="{A8DDC17B-1581-4D7F-8C14-7723306C0474}" vid="{AABB89EC-0ED7-46E8-A361-2FD02679C18D}"/>
    </a:ext>
  </a:extLst>
</a:theme>
</file>

<file path=ppt/theme/theme2.xml><?xml version="1.0" encoding="utf-8"?>
<a:theme xmlns:a="http://schemas.openxmlformats.org/drawingml/2006/main" name="Content Slide Master">
  <a:themeElements>
    <a:clrScheme name="Eskom">
      <a:dk1>
        <a:srgbClr val="003896"/>
      </a:dk1>
      <a:lt1>
        <a:srgbClr val="FFFFFF"/>
      </a:lt1>
      <a:dk2>
        <a:srgbClr val="83725B"/>
      </a:dk2>
      <a:lt2>
        <a:srgbClr val="DDDDDD"/>
      </a:lt2>
      <a:accent1>
        <a:srgbClr val="003896"/>
      </a:accent1>
      <a:accent2>
        <a:srgbClr val="9B6D56"/>
      </a:accent2>
      <a:accent3>
        <a:srgbClr val="96330F"/>
      </a:accent3>
      <a:accent4>
        <a:srgbClr val="C97A00"/>
      </a:accent4>
      <a:accent5>
        <a:srgbClr val="598787"/>
      </a:accent5>
      <a:accent6>
        <a:srgbClr val="0DAF2B"/>
      </a:accent6>
      <a:hlink>
        <a:srgbClr val="83725B"/>
      </a:hlink>
      <a:folHlink>
        <a:srgbClr val="C97A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marL="285750" indent="-285750">
          <a:buClr>
            <a:schemeClr val="bg1">
              <a:lumMod val="50000"/>
            </a:schemeClr>
          </a:buClr>
          <a:buFont typeface="Wingdings" panose="05000000000000000000" pitchFamily="2" charset="2"/>
          <a:buChar char="§"/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1E5B683E-D731-44A3-995F-FBDD736D6143}" vid="{6AEA1211-FEE5-49DA-A65B-5350B454C7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93aedbdc-cc67-4652-aa12-d250a876ae79}" enabled="0" method="" siteId="{93aedbdc-cc67-4652-aa12-d250a876ae7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4151</TotalTime>
  <Words>702</Words>
  <Application>Microsoft Office PowerPoint</Application>
  <PresentationFormat>Widescreen</PresentationFormat>
  <Paragraphs>74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Courier New</vt:lpstr>
      <vt:lpstr>Wingdings</vt:lpstr>
      <vt:lpstr>Office Theme</vt:lpstr>
      <vt:lpstr>Content Slide Master</vt:lpstr>
      <vt:lpstr>think-cell Slide</vt:lpstr>
      <vt:lpstr>Provision of cleaning, gardening, hygiene, waste management and pest control services for new NTCSA Regional Offices, Bloemfontein, Welkom &amp; Sasol burg, East London , Port Elizabeth</vt:lpstr>
      <vt:lpstr>Eskom Supplier Development and Localisation Mandate</vt:lpstr>
      <vt:lpstr>SD&amp;L measures impact along 5 key performance areas</vt:lpstr>
      <vt:lpstr>  Evaluation criteria </vt:lpstr>
      <vt:lpstr>Preference Points B-BBEE</vt:lpstr>
      <vt:lpstr> B-BBEE requirements  </vt:lpstr>
      <vt:lpstr>Key Elements of  B-BBEE Sworn Affidavits </vt:lpstr>
      <vt:lpstr> SDL&amp;I Objectives in Line with RDP Goals</vt:lpstr>
      <vt:lpstr> SDL&amp;I Objectives in Line with RDP Goals</vt:lpstr>
      <vt:lpstr>PowerPoint Presentation</vt:lpstr>
      <vt:lpstr>QUESTIONS</vt:lpstr>
      <vt:lpstr>Conclusion</vt:lpstr>
    </vt:vector>
  </TitlesOfParts>
  <Company>Eskom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Hanlie Smit</dc:creator>
  <cp:lastModifiedBy>Vhumbani Ralidzhivha</cp:lastModifiedBy>
  <cp:revision>91</cp:revision>
  <cp:lastPrinted>2024-01-29T10:17:28Z</cp:lastPrinted>
  <dcterms:created xsi:type="dcterms:W3CDTF">2020-01-06T09:48:40Z</dcterms:created>
  <dcterms:modified xsi:type="dcterms:W3CDTF">2025-10-09T08:04:10Z</dcterms:modified>
</cp:coreProperties>
</file>