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58" r:id="rId6"/>
  </p:sldMasterIdLst>
  <p:notesMasterIdLst>
    <p:notesMasterId r:id="rId15"/>
  </p:notesMasterIdLst>
  <p:sldIdLst>
    <p:sldId id="295" r:id="rId7"/>
    <p:sldId id="279" r:id="rId8"/>
    <p:sldId id="1794" r:id="rId9"/>
    <p:sldId id="1792" r:id="rId10"/>
    <p:sldId id="1777" r:id="rId11"/>
    <p:sldId id="1793" r:id="rId12"/>
    <p:sldId id="1795" r:id="rId13"/>
    <p:sldId id="1775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DC3C3"/>
    <a:srgbClr val="CDB6AA"/>
    <a:srgbClr val="ACC3C3"/>
    <a:srgbClr val="E4BC7F"/>
    <a:srgbClr val="C2C382"/>
    <a:srgbClr val="CA9987"/>
    <a:srgbClr val="B49180"/>
    <a:srgbClr val="82A5A5"/>
    <a:srgbClr val="D69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BDCACE-BB37-438B-B997-8E9490121715}" v="8" dt="2025-05-26T12:54:21.7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7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2025/05/26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318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6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Title of presentation</a:t>
            </a:r>
            <a:endParaRPr lang="en-ZA" noProof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Presented by:</a:t>
            </a:r>
            <a:endParaRPr lang="en-ZA" noProof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Date:</a:t>
            </a:r>
            <a:endParaRPr lang="en-US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Title of presentation</a:t>
            </a:r>
            <a:endParaRPr lang="en-ZA" noProof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Presented by:</a:t>
            </a:r>
            <a:endParaRPr lang="en-ZA" noProof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Date:</a:t>
            </a:r>
            <a:endParaRPr lang="en-US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Add</a:t>
            </a:r>
            <a:br>
              <a:rPr lang="en-GB"/>
            </a:br>
            <a:r>
              <a:rPr lang="en-GB"/>
              <a:t>text</a:t>
            </a:r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Add </a:t>
            </a:r>
            <a:br>
              <a:rPr lang="en-GB"/>
            </a:br>
            <a:r>
              <a:rPr lang="en-GB"/>
              <a:t>text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164446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5B62EC-B6C1-F2E0-BCEA-0FBCE271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C84CC2-2711-547D-23F8-A313AB59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223493"/>
            <a:ext cx="11383851" cy="4859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167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0111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image" Target="../media/image3.emf"/><Relationship Id="rId4" Type="http://schemas.openxmlformats.org/officeDocument/2006/relationships/theme" Target="../theme/theme2.xml"/><Relationship Id="rId9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4.bin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6200" y="1851497"/>
            <a:ext cx="7295501" cy="6762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Renewable Hydrogen Facility:</a:t>
            </a:r>
            <a:br>
              <a:rPr lang="en-US" dirty="0"/>
            </a:br>
            <a:r>
              <a:rPr lang="en-US" dirty="0"/>
              <a:t>Clarification Meeting: E1256CXMWP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May 2025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469" y="4743140"/>
            <a:ext cx="11383851" cy="1035803"/>
          </a:xfrm>
        </p:spPr>
        <p:txBody>
          <a:bodyPr/>
          <a:lstStyle/>
          <a:p>
            <a:pPr marL="0" indent="0" algn="ctr">
              <a:spcBef>
                <a:spcPct val="30000"/>
              </a:spcBef>
              <a:spcAft>
                <a:spcPct val="0"/>
              </a:spcAft>
              <a:buNone/>
              <a:defRPr/>
            </a:pPr>
            <a:r>
              <a:rPr lang="en-US" altLang="en-US" sz="2000" dirty="0"/>
              <a:t>To engineer, procure and construct a water electrolysis hydrogen generation plant, which must be integrated with the existing renewable power plant for “Green H2 Production” at ERIC Rosherville</a:t>
            </a:r>
            <a:endParaRPr lang="en-ZA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0217B0-89F5-E145-BB36-5700CF17B1CC}"/>
              </a:ext>
            </a:extLst>
          </p:cNvPr>
          <p:cNvSpPr txBox="1">
            <a:spLocks/>
          </p:cNvSpPr>
          <p:nvPr/>
        </p:nvSpPr>
        <p:spPr>
          <a:xfrm>
            <a:off x="361681" y="1183165"/>
            <a:ext cx="11383851" cy="187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D3E88"/>
              </a:buClr>
              <a:buFont typeface="Calibri" panose="020F0502020204030204" pitchFamily="34" charset="0"/>
              <a:buChar char="-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ZA" sz="1600" dirty="0"/>
              <a:t>Location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1600" dirty="0"/>
              <a:t>Scope – Functional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1600" dirty="0"/>
              <a:t>Scope – Contractors 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1600" dirty="0"/>
              <a:t>Tender Documentation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ZA" sz="1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12EF5FC-E100-2826-0DEF-1B2C7DD8EF0D}"/>
              </a:ext>
            </a:extLst>
          </p:cNvPr>
          <p:cNvSpPr txBox="1">
            <a:spLocks/>
          </p:cNvSpPr>
          <p:nvPr/>
        </p:nvSpPr>
        <p:spPr>
          <a:xfrm>
            <a:off x="361680" y="3329269"/>
            <a:ext cx="11383851" cy="187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D3E88"/>
              </a:buClr>
              <a:buFont typeface="Calibri" panose="020F0502020204030204" pitchFamily="34" charset="0"/>
              <a:buChar char="-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339A1F-8339-BCF7-71C3-1FD27B9D20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29" r="3950" b="1456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7771C7-6FD5-E585-E3E6-9ECE8ACFB9D0}"/>
              </a:ext>
            </a:extLst>
          </p:cNvPr>
          <p:cNvSpPr/>
          <p:nvPr/>
        </p:nvSpPr>
        <p:spPr>
          <a:xfrm>
            <a:off x="7140622" y="1398245"/>
            <a:ext cx="967935" cy="776798"/>
          </a:xfrm>
          <a:prstGeom prst="rect">
            <a:avLst/>
          </a:prstGeom>
          <a:solidFill>
            <a:srgbClr val="FF0000">
              <a:alpha val="50196"/>
            </a:srgbClr>
          </a:solidFill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RHF</a:t>
            </a:r>
            <a:endParaRPr kumimoji="0" lang="en-ZA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63C791-5455-B9A3-86A6-431D10CBDF54}"/>
              </a:ext>
            </a:extLst>
          </p:cNvPr>
          <p:cNvSpPr/>
          <p:nvPr/>
        </p:nvSpPr>
        <p:spPr>
          <a:xfrm>
            <a:off x="5007175" y="837486"/>
            <a:ext cx="1694415" cy="2573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400 KW PV Plant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7953CD-D453-CD52-D1B5-001894C0EC47}"/>
              </a:ext>
            </a:extLst>
          </p:cNvPr>
          <p:cNvSpPr/>
          <p:nvPr/>
        </p:nvSpPr>
        <p:spPr>
          <a:xfrm>
            <a:off x="7674176" y="5196709"/>
            <a:ext cx="967936" cy="5501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2.2 MWh BESS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0A6054-44D7-81A1-E831-FC38A614B33D}"/>
              </a:ext>
            </a:extLst>
          </p:cNvPr>
          <p:cNvCxnSpPr>
            <a:cxnSpLocks/>
          </p:cNvCxnSpPr>
          <p:nvPr/>
        </p:nvCxnSpPr>
        <p:spPr>
          <a:xfrm>
            <a:off x="4511841" y="1118933"/>
            <a:ext cx="2544191" cy="1840835"/>
          </a:xfrm>
          <a:prstGeom prst="line">
            <a:avLst/>
          </a:prstGeom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839143-E803-6BE7-3B4C-98A7144F7F6D}"/>
              </a:ext>
            </a:extLst>
          </p:cNvPr>
          <p:cNvCxnSpPr>
            <a:cxnSpLocks/>
          </p:cNvCxnSpPr>
          <p:nvPr/>
        </p:nvCxnSpPr>
        <p:spPr>
          <a:xfrm flipH="1" flipV="1">
            <a:off x="7032700" y="1130965"/>
            <a:ext cx="11666" cy="1840835"/>
          </a:xfrm>
          <a:prstGeom prst="line">
            <a:avLst/>
          </a:prstGeom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8A66DB1-3D97-6F6B-04E6-7D7CF62A201F}"/>
              </a:ext>
            </a:extLst>
          </p:cNvPr>
          <p:cNvCxnSpPr>
            <a:cxnSpLocks/>
          </p:cNvCxnSpPr>
          <p:nvPr/>
        </p:nvCxnSpPr>
        <p:spPr>
          <a:xfrm flipH="1">
            <a:off x="4535905" y="1130965"/>
            <a:ext cx="2520859" cy="0"/>
          </a:xfrm>
          <a:prstGeom prst="line">
            <a:avLst/>
          </a:prstGeom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9523C039-70EA-7863-87D6-22E38D25BE11}"/>
              </a:ext>
            </a:extLst>
          </p:cNvPr>
          <p:cNvSpPr/>
          <p:nvPr/>
        </p:nvSpPr>
        <p:spPr>
          <a:xfrm>
            <a:off x="7577922" y="5826581"/>
            <a:ext cx="591519" cy="550156"/>
          </a:xfrm>
          <a:prstGeom prst="rect">
            <a:avLst/>
          </a:prstGeom>
          <a:noFill/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FE3901-3C09-1F3E-7FA4-DDE8150C3CD7}"/>
              </a:ext>
            </a:extLst>
          </p:cNvPr>
          <p:cNvSpPr/>
          <p:nvPr/>
        </p:nvSpPr>
        <p:spPr>
          <a:xfrm>
            <a:off x="4759297" y="2087426"/>
            <a:ext cx="457916" cy="475294"/>
          </a:xfrm>
          <a:prstGeom prst="rect">
            <a:avLst/>
          </a:prstGeom>
          <a:noFill/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18299-33CA-A601-CE30-209468451278}"/>
              </a:ext>
            </a:extLst>
          </p:cNvPr>
          <p:cNvSpPr/>
          <p:nvPr/>
        </p:nvSpPr>
        <p:spPr>
          <a:xfrm>
            <a:off x="3943283" y="1699750"/>
            <a:ext cx="967935" cy="4752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NW Substation</a:t>
            </a:r>
          </a:p>
        </p:txBody>
      </p:sp>
    </p:spTree>
    <p:extLst>
      <p:ext uri="{BB962C8B-B14F-4D97-AF65-F5344CB8AC3E}">
        <p14:creationId xmlns:p14="http://schemas.microsoft.com/office/powerpoint/2010/main" val="1507939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7863D-7791-FAFD-95E9-55853A46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Scope - Functional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45423-D545-3E26-1E23-2C423F3E1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89" y="871769"/>
            <a:ext cx="7446457" cy="53729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18679-0B6C-18B2-B6DA-39F1D78882F5}"/>
              </a:ext>
            </a:extLst>
          </p:cNvPr>
          <p:cNvSpPr txBox="1">
            <a:spLocks/>
          </p:cNvSpPr>
          <p:nvPr/>
        </p:nvSpPr>
        <p:spPr>
          <a:xfrm>
            <a:off x="8002473" y="1148576"/>
            <a:ext cx="3958337" cy="50961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D3E88"/>
              </a:buClr>
              <a:buFont typeface="Calibri" panose="020F0502020204030204" pitchFamily="34" charset="0"/>
              <a:buChar char="-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ZA" sz="1700" b="1" dirty="0"/>
              <a:t>Electrolyser Technology:</a:t>
            </a:r>
          </a:p>
          <a:p>
            <a:pPr>
              <a:lnSpc>
                <a:spcPct val="100000"/>
              </a:lnSpc>
            </a:pPr>
            <a:r>
              <a:rPr lang="en-GB" sz="1700" dirty="0"/>
              <a:t>Proton Exchange Membrane (PEM) or Anion Exchange Membrane (AEM) </a:t>
            </a:r>
          </a:p>
          <a:p>
            <a:pPr>
              <a:lnSpc>
                <a:spcPct val="100000"/>
              </a:lnSpc>
            </a:pPr>
            <a:r>
              <a:rPr lang="en-GB" sz="1700" dirty="0"/>
              <a:t>Pressurised Alkaline Electrolyser </a:t>
            </a:r>
            <a:endParaRPr lang="en-ZA" sz="1700" dirty="0"/>
          </a:p>
          <a:p>
            <a:pPr marL="0" indent="0">
              <a:lnSpc>
                <a:spcPct val="100000"/>
              </a:lnSpc>
              <a:buNone/>
            </a:pPr>
            <a:r>
              <a:rPr lang="en-ZA" sz="1700" b="1" dirty="0"/>
              <a:t>Operational Spec’s</a:t>
            </a:r>
          </a:p>
          <a:p>
            <a:r>
              <a:rPr lang="en-ZA" sz="1700" dirty="0"/>
              <a:t>Maximum power 50kW</a:t>
            </a:r>
          </a:p>
          <a:p>
            <a:r>
              <a:rPr lang="en-ZA" sz="1700" dirty="0"/>
              <a:t>Hydrogen Production: 24 kg / day</a:t>
            </a:r>
          </a:p>
          <a:p>
            <a:r>
              <a:rPr lang="en-ZA" sz="1700" dirty="0"/>
              <a:t>Hydrogen Purity: 99.9% purity</a:t>
            </a:r>
          </a:p>
          <a:p>
            <a:r>
              <a:rPr lang="en-ZA" sz="1700" dirty="0"/>
              <a:t>System Pressure: 27 Bar</a:t>
            </a:r>
          </a:p>
          <a:p>
            <a:r>
              <a:rPr lang="en-ZA" sz="1700" dirty="0"/>
              <a:t>Maximum Storage 80m</a:t>
            </a:r>
            <a:r>
              <a:rPr lang="en-ZA" sz="1700" baseline="30000" dirty="0"/>
              <a:t>3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ZA" sz="1700" b="1" dirty="0"/>
              <a:t>Operational and Monitoring Requirements:</a:t>
            </a:r>
          </a:p>
          <a:p>
            <a:r>
              <a:rPr lang="en-ZA" sz="1700" dirty="0"/>
              <a:t>Operate on variable load</a:t>
            </a:r>
          </a:p>
          <a:p>
            <a:r>
              <a:rPr lang="en-ZA" sz="1700" dirty="0"/>
              <a:t>Monitoring for research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ZA" sz="1600" dirty="0"/>
          </a:p>
          <a:p>
            <a:pPr marL="0" indent="0">
              <a:buFont typeface="Wingdings" panose="05000000000000000000" pitchFamily="2" charset="2"/>
              <a:buNone/>
            </a:pP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95048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D8D2-44D9-20B2-9A2D-D0C220B0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kern="0" dirty="0"/>
              <a:t>Scope – Contractors Scope</a:t>
            </a:r>
            <a:endParaRPr lang="en-ZA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3E1DBE-4B2F-9007-85E5-2E56278F8BEC}"/>
              </a:ext>
            </a:extLst>
          </p:cNvPr>
          <p:cNvGrpSpPr/>
          <p:nvPr/>
        </p:nvGrpSpPr>
        <p:grpSpPr>
          <a:xfrm>
            <a:off x="289697" y="1073012"/>
            <a:ext cx="11860840" cy="5579219"/>
            <a:chOff x="149370" y="9920"/>
            <a:chExt cx="12483968" cy="661245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7D6435F-F73C-49D4-97B5-435FA9885287}"/>
                </a:ext>
              </a:extLst>
            </p:cNvPr>
            <p:cNvSpPr/>
            <p:nvPr/>
          </p:nvSpPr>
          <p:spPr>
            <a:xfrm>
              <a:off x="4551825" y="572183"/>
              <a:ext cx="6361708" cy="5904918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EF6EC25-81AB-33DC-76BE-E30422C308AE}"/>
                </a:ext>
              </a:extLst>
            </p:cNvPr>
            <p:cNvSpPr txBox="1"/>
            <p:nvPr/>
          </p:nvSpPr>
          <p:spPr>
            <a:xfrm>
              <a:off x="10976165" y="1075338"/>
              <a:ext cx="1420486" cy="54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Oxygen is vented</a:t>
              </a:r>
              <a:endParaRPr lang="en-ZA" sz="12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8CD633-FC66-6A08-BD4E-5FFCC25B7D2D}"/>
                </a:ext>
              </a:extLst>
            </p:cNvPr>
            <p:cNvSpPr/>
            <p:nvPr/>
          </p:nvSpPr>
          <p:spPr>
            <a:xfrm>
              <a:off x="6606077" y="5088019"/>
              <a:ext cx="2140690" cy="851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Control Room</a:t>
              </a:r>
              <a:endParaRPr lang="en-ZA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27F09BC-6200-BB43-F2C5-1D4B253BAACD}"/>
                </a:ext>
              </a:extLst>
            </p:cNvPr>
            <p:cNvSpPr/>
            <p:nvPr/>
          </p:nvSpPr>
          <p:spPr>
            <a:xfrm>
              <a:off x="6377253" y="1185973"/>
              <a:ext cx="2609883" cy="118249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Electrolyser</a:t>
              </a:r>
              <a:r>
                <a:rPr lang="en-US" sz="1400" dirty="0">
                  <a:solidFill>
                    <a:schemeClr val="tx1"/>
                  </a:solidFill>
                </a:rPr>
                <a:t>(s): Upper total limit 50 kW (output of approximately. 24kg/day)</a:t>
              </a:r>
            </a:p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Electrolyser</a:t>
              </a:r>
              <a:r>
                <a:rPr lang="en-US" sz="1400" dirty="0">
                  <a:solidFill>
                    <a:schemeClr val="tx1"/>
                  </a:solidFill>
                </a:rPr>
                <a:t> in container</a:t>
              </a:r>
              <a:endParaRPr lang="en-ZA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7EEDB7-AB91-6736-A7D3-7EE83D87B6A1}"/>
                </a:ext>
              </a:extLst>
            </p:cNvPr>
            <p:cNvSpPr/>
            <p:nvPr/>
          </p:nvSpPr>
          <p:spPr>
            <a:xfrm>
              <a:off x="6304426" y="2792100"/>
              <a:ext cx="2718211" cy="81216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Hydrogen Storage Tanks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3 </a:t>
              </a:r>
              <a:r>
                <a:rPr lang="en-US" sz="1400">
                  <a:solidFill>
                    <a:schemeClr val="tx1"/>
                  </a:solidFill>
                </a:rPr>
                <a:t>x 24 </a:t>
              </a:r>
              <a:r>
                <a:rPr lang="en-US" sz="1400" dirty="0">
                  <a:solidFill>
                    <a:schemeClr val="tx1"/>
                  </a:solidFill>
                </a:rPr>
                <a:t>m</a:t>
              </a:r>
              <a:r>
                <a:rPr lang="en-US" sz="1400" baseline="30000" dirty="0">
                  <a:solidFill>
                    <a:schemeClr val="tx1"/>
                  </a:solidFill>
                </a:rPr>
                <a:t>3 </a:t>
              </a:r>
              <a:r>
                <a:rPr lang="en-ZA" sz="1400" dirty="0">
                  <a:solidFill>
                    <a:schemeClr val="tx1"/>
                  </a:solidFill>
                </a:rPr>
                <a:t> at electrolyser operating pressure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BD26B7-892E-BCF3-5A13-A2D179343BA1}"/>
                </a:ext>
              </a:extLst>
            </p:cNvPr>
            <p:cNvSpPr/>
            <p:nvPr/>
          </p:nvSpPr>
          <p:spPr>
            <a:xfrm>
              <a:off x="6330208" y="3803484"/>
              <a:ext cx="2692429" cy="107744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End-use container with Tap in Points</a:t>
              </a:r>
              <a:endParaRPr lang="en-ZA" sz="1400" dirty="0">
                <a:solidFill>
                  <a:schemeClr val="tx1"/>
                </a:solidFill>
              </a:endParaRPr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C5BF5724-2B03-4E42-0474-6B68E1B8229F}"/>
                </a:ext>
              </a:extLst>
            </p:cNvPr>
            <p:cNvSpPr/>
            <p:nvPr/>
          </p:nvSpPr>
          <p:spPr>
            <a:xfrm>
              <a:off x="175869" y="993432"/>
              <a:ext cx="1752600" cy="516132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ysClr val="windowText" lastClr="000000"/>
                  </a:solidFill>
                </a:rPr>
                <a:t>Potable water for operations</a:t>
              </a:r>
            </a:p>
          </p:txBody>
        </p:sp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535BCF69-3107-226E-474B-BB366301A7FE}"/>
                </a:ext>
              </a:extLst>
            </p:cNvPr>
            <p:cNvSpPr/>
            <p:nvPr/>
          </p:nvSpPr>
          <p:spPr>
            <a:xfrm>
              <a:off x="2526074" y="2578993"/>
              <a:ext cx="1752600" cy="516132"/>
            </a:xfrm>
            <a:prstGeom prst="homePlate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ysClr val="windowText" lastClr="000000"/>
                  </a:solidFill>
                </a:rPr>
                <a:t>NW substation Electrical Connection</a:t>
              </a:r>
            </a:p>
          </p:txBody>
        </p:sp>
        <p:sp>
          <p:nvSpPr>
            <p:cNvPr id="14" name="Arrow: Pentagon 13">
              <a:extLst>
                <a:ext uri="{FF2B5EF4-FFF2-40B4-BE49-F238E27FC236}">
                  <a16:creationId xmlns:a16="http://schemas.microsoft.com/office/drawing/2014/main" id="{314FA1ED-BDAC-7074-C35E-E78D3E117662}"/>
                </a:ext>
              </a:extLst>
            </p:cNvPr>
            <p:cNvSpPr/>
            <p:nvPr/>
          </p:nvSpPr>
          <p:spPr>
            <a:xfrm>
              <a:off x="175869" y="4597917"/>
              <a:ext cx="1818281" cy="573180"/>
            </a:xfrm>
            <a:prstGeom prst="homePlate">
              <a:avLst/>
            </a:prstGeom>
            <a:noFill/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ysClr val="windowText" lastClr="000000"/>
                  </a:solidFill>
                </a:rPr>
                <a:t>Water supply for Fire System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9D49DF-751D-F292-F558-4F9CB1FC602E}"/>
                </a:ext>
              </a:extLst>
            </p:cNvPr>
            <p:cNvSpPr/>
            <p:nvPr/>
          </p:nvSpPr>
          <p:spPr>
            <a:xfrm>
              <a:off x="4860515" y="1328645"/>
              <a:ext cx="1371878" cy="86333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Demin water plant  for </a:t>
              </a:r>
              <a:r>
                <a:rPr lang="en-US" sz="1400" dirty="0" err="1">
                  <a:solidFill>
                    <a:schemeClr val="tx1"/>
                  </a:solidFill>
                </a:rPr>
                <a:t>electrolyser</a:t>
              </a:r>
              <a:endParaRPr lang="en-ZA" sz="1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53923A0-B0FD-B641-6A5D-F6987F7515E7}"/>
                </a:ext>
              </a:extLst>
            </p:cNvPr>
            <p:cNvSpPr/>
            <p:nvPr/>
          </p:nvSpPr>
          <p:spPr>
            <a:xfrm>
              <a:off x="9131996" y="1336229"/>
              <a:ext cx="1371878" cy="86333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Dryer for </a:t>
              </a:r>
              <a:r>
                <a:rPr lang="en-US" sz="1400" dirty="0" err="1">
                  <a:solidFill>
                    <a:schemeClr val="tx1"/>
                  </a:solidFill>
                </a:rPr>
                <a:t>electrolyser</a:t>
              </a:r>
              <a:endParaRPr lang="en-ZA" sz="1400" dirty="0">
                <a:solidFill>
                  <a:schemeClr val="tx1"/>
                </a:solidFill>
              </a:endParaRPr>
            </a:p>
          </p:txBody>
        </p:sp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70D8277F-2A60-AE68-C82A-BD74576FD084}"/>
                </a:ext>
              </a:extLst>
            </p:cNvPr>
            <p:cNvSpPr/>
            <p:nvPr/>
          </p:nvSpPr>
          <p:spPr>
            <a:xfrm>
              <a:off x="149370" y="3092770"/>
              <a:ext cx="1752600" cy="516132"/>
            </a:xfrm>
            <a:prstGeom prst="homePlate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ysClr val="windowText" lastClr="000000"/>
                  </a:solidFill>
                </a:rPr>
                <a:t>2.2MW BESS</a:t>
              </a:r>
            </a:p>
          </p:txBody>
        </p:sp>
        <p:sp>
          <p:nvSpPr>
            <p:cNvPr id="18" name="Arrow: Pentagon 17">
              <a:extLst>
                <a:ext uri="{FF2B5EF4-FFF2-40B4-BE49-F238E27FC236}">
                  <a16:creationId xmlns:a16="http://schemas.microsoft.com/office/drawing/2014/main" id="{9BE8C28B-417F-31A6-B903-B6B51859693F}"/>
                </a:ext>
              </a:extLst>
            </p:cNvPr>
            <p:cNvSpPr/>
            <p:nvPr/>
          </p:nvSpPr>
          <p:spPr>
            <a:xfrm>
              <a:off x="149370" y="1854333"/>
              <a:ext cx="1752600" cy="516132"/>
            </a:xfrm>
            <a:prstGeom prst="homePlate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ysClr val="windowText" lastClr="000000"/>
                  </a:solidFill>
                </a:rPr>
                <a:t>400kW Solar Plant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2A5049D-0F40-642A-AD17-915EDD51E989}"/>
                </a:ext>
              </a:extLst>
            </p:cNvPr>
            <p:cNvSpPr txBox="1"/>
            <p:nvPr/>
          </p:nvSpPr>
          <p:spPr>
            <a:xfrm>
              <a:off x="6756349" y="9920"/>
              <a:ext cx="23756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"/>
              </a:lvl1pPr>
            </a:lstStyle>
            <a:p>
              <a:r>
                <a:rPr lang="en-US" sz="1800" b="1" dirty="0"/>
                <a:t>Contractors Scope</a:t>
              </a:r>
              <a:endParaRPr lang="en-ZA" sz="1800" b="1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FA7A43-6AB8-704A-D72D-D0358FFE4B46}"/>
                </a:ext>
              </a:extLst>
            </p:cNvPr>
            <p:cNvSpPr txBox="1"/>
            <p:nvPr/>
          </p:nvSpPr>
          <p:spPr>
            <a:xfrm>
              <a:off x="1025670" y="28340"/>
              <a:ext cx="23756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"/>
              </a:lvl1pPr>
            </a:lstStyle>
            <a:p>
              <a:r>
                <a:rPr lang="en-US" sz="1800" b="1" dirty="0"/>
                <a:t>Eskom to supply</a:t>
              </a:r>
              <a:endParaRPr lang="en-ZA" sz="1800" b="1" dirty="0"/>
            </a:p>
          </p:txBody>
        </p:sp>
        <p:cxnSp>
          <p:nvCxnSpPr>
            <p:cNvPr id="21" name="Connector: Elbow 20">
              <a:extLst>
                <a:ext uri="{FF2B5EF4-FFF2-40B4-BE49-F238E27FC236}">
                  <a16:creationId xmlns:a16="http://schemas.microsoft.com/office/drawing/2014/main" id="{F3B5C9FB-F560-C2E8-6976-9A2650BC38BF}"/>
                </a:ext>
              </a:extLst>
            </p:cNvPr>
            <p:cNvCxnSpPr>
              <a:cxnSpLocks/>
              <a:stCxn id="18" idx="3"/>
              <a:endCxn id="13" idx="1"/>
            </p:cNvCxnSpPr>
            <p:nvPr/>
          </p:nvCxnSpPr>
          <p:spPr>
            <a:xfrm>
              <a:off x="1901970" y="2112399"/>
              <a:ext cx="624104" cy="724660"/>
            </a:xfrm>
            <a:prstGeom prst="bentConnector3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AF839CB0-DFE8-5E0C-C933-B5DAC2277B6E}"/>
                </a:ext>
              </a:extLst>
            </p:cNvPr>
            <p:cNvCxnSpPr>
              <a:cxnSpLocks/>
              <a:stCxn id="17" idx="3"/>
              <a:endCxn id="13" idx="1"/>
            </p:cNvCxnSpPr>
            <p:nvPr/>
          </p:nvCxnSpPr>
          <p:spPr>
            <a:xfrm flipV="1">
              <a:off x="1901970" y="2837059"/>
              <a:ext cx="624104" cy="513777"/>
            </a:xfrm>
            <a:prstGeom prst="bentConnector3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3" name="Arrow: Pentagon 22">
              <a:extLst>
                <a:ext uri="{FF2B5EF4-FFF2-40B4-BE49-F238E27FC236}">
                  <a16:creationId xmlns:a16="http://schemas.microsoft.com/office/drawing/2014/main" id="{7062D9FF-3FA1-CEC3-5305-A66F3B3D1068}"/>
                </a:ext>
              </a:extLst>
            </p:cNvPr>
            <p:cNvSpPr/>
            <p:nvPr/>
          </p:nvSpPr>
          <p:spPr>
            <a:xfrm>
              <a:off x="348472" y="5225094"/>
              <a:ext cx="1818281" cy="573180"/>
            </a:xfrm>
            <a:prstGeom prst="homePlate">
              <a:avLst/>
            </a:prstGeom>
            <a:noFill/>
            <a:ln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ysClr val="windowText" lastClr="000000"/>
                  </a:solidFill>
                </a:rPr>
                <a:t>Fire Detection system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94EE3E1-288C-9271-BDAB-4B95D53B89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13533" y="1630604"/>
              <a:ext cx="1224938" cy="211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53A2EA0-0718-C1B8-62F3-58DCE3628220}"/>
                </a:ext>
              </a:extLst>
            </p:cNvPr>
            <p:cNvCxnSpPr>
              <a:cxnSpLocks/>
            </p:cNvCxnSpPr>
            <p:nvPr/>
          </p:nvCxnSpPr>
          <p:spPr>
            <a:xfrm>
              <a:off x="10913533" y="2165581"/>
              <a:ext cx="1432031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67E1EA-035C-6667-39C4-0815FDC035F1}"/>
                </a:ext>
              </a:extLst>
            </p:cNvPr>
            <p:cNvSpPr txBox="1"/>
            <p:nvPr/>
          </p:nvSpPr>
          <p:spPr>
            <a:xfrm>
              <a:off x="10881436" y="2203557"/>
              <a:ext cx="1751902" cy="54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H2 end use application off site</a:t>
              </a:r>
              <a:endParaRPr lang="en-ZA" sz="1200" dirty="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2620A6A-9672-3ABF-409B-FCC759F4D6E6}"/>
                </a:ext>
              </a:extLst>
            </p:cNvPr>
            <p:cNvCxnSpPr>
              <a:cxnSpLocks/>
            </p:cNvCxnSpPr>
            <p:nvPr/>
          </p:nvCxnSpPr>
          <p:spPr>
            <a:xfrm>
              <a:off x="253408" y="6622376"/>
              <a:ext cx="946643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4DCCC2-76C9-3395-BB77-A4AAC3C57893}"/>
                </a:ext>
              </a:extLst>
            </p:cNvPr>
            <p:cNvSpPr txBox="1"/>
            <p:nvPr/>
          </p:nvSpPr>
          <p:spPr>
            <a:xfrm>
              <a:off x="288047" y="6237995"/>
              <a:ext cx="946643" cy="328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Gas Line</a:t>
              </a:r>
              <a:endParaRPr lang="en-ZA" sz="120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E7D53BC-5C60-9AA3-D9CC-19D79956491F}"/>
                </a:ext>
              </a:extLst>
            </p:cNvPr>
            <p:cNvSpPr/>
            <p:nvPr/>
          </p:nvSpPr>
          <p:spPr>
            <a:xfrm>
              <a:off x="4693462" y="1003119"/>
              <a:ext cx="5977466" cy="158467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5D0CC3-6F63-A38D-4C3C-E6170CAEC83F}"/>
                </a:ext>
              </a:extLst>
            </p:cNvPr>
            <p:cNvSpPr txBox="1"/>
            <p:nvPr/>
          </p:nvSpPr>
          <p:spPr>
            <a:xfrm>
              <a:off x="5828266" y="655831"/>
              <a:ext cx="40555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</a:rPr>
                <a:t>Single unit supplied by </a:t>
              </a:r>
              <a:r>
                <a:rPr lang="en-US" sz="1200" b="1" dirty="0" err="1">
                  <a:solidFill>
                    <a:schemeClr val="accent1"/>
                  </a:solidFill>
                </a:rPr>
                <a:t>electrolyser</a:t>
              </a:r>
              <a:r>
                <a:rPr lang="en-US" sz="1200" b="1" dirty="0">
                  <a:solidFill>
                    <a:schemeClr val="accent1"/>
                  </a:solidFill>
                </a:rPr>
                <a:t> manufacturer</a:t>
              </a:r>
              <a:endParaRPr lang="en-ZA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E4B39C0-072E-512B-5A24-819F7F4434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4293" y="6622376"/>
              <a:ext cx="94664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548F64D-8F70-D9E7-9A10-61536A284247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 flipH="1">
              <a:off x="4278674" y="2837059"/>
              <a:ext cx="27315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1A72E1F-0162-E6E3-799E-C0EFE58F2D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0386" y="1251498"/>
              <a:ext cx="2641439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BA42BEC-72B9-4498-BD8D-831843075E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7339" y="4880928"/>
              <a:ext cx="2574486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Arrow: Pentagon 34">
              <a:extLst>
                <a:ext uri="{FF2B5EF4-FFF2-40B4-BE49-F238E27FC236}">
                  <a16:creationId xmlns:a16="http://schemas.microsoft.com/office/drawing/2014/main" id="{61473D15-487A-C916-C232-119901953775}"/>
                </a:ext>
              </a:extLst>
            </p:cNvPr>
            <p:cNvSpPr/>
            <p:nvPr/>
          </p:nvSpPr>
          <p:spPr>
            <a:xfrm>
              <a:off x="364328" y="2399091"/>
              <a:ext cx="1752600" cy="516132"/>
            </a:xfrm>
            <a:prstGeom prst="homePlate">
              <a:avLst/>
            </a:prstGeom>
            <a:noFill/>
            <a:ln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ysClr val="windowText" lastClr="000000"/>
                  </a:solidFill>
                </a:rPr>
                <a:t>400kW Solar Plant</a:t>
              </a:r>
            </a:p>
          </p:txBody>
        </p:sp>
        <p:sp>
          <p:nvSpPr>
            <p:cNvPr id="36" name="Arrow: Pentagon 35">
              <a:extLst>
                <a:ext uri="{FF2B5EF4-FFF2-40B4-BE49-F238E27FC236}">
                  <a16:creationId xmlns:a16="http://schemas.microsoft.com/office/drawing/2014/main" id="{3D238C28-538B-D5B8-CD59-CF3D40065F0C}"/>
                </a:ext>
              </a:extLst>
            </p:cNvPr>
            <p:cNvSpPr/>
            <p:nvPr/>
          </p:nvSpPr>
          <p:spPr>
            <a:xfrm>
              <a:off x="348472" y="3655897"/>
              <a:ext cx="1752600" cy="516132"/>
            </a:xfrm>
            <a:prstGeom prst="homePlate">
              <a:avLst/>
            </a:prstGeom>
            <a:noFill/>
            <a:ln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ysClr val="windowText" lastClr="000000"/>
                  </a:solidFill>
                </a:rPr>
                <a:t>2.2MW BESS</a:t>
              </a:r>
            </a:p>
          </p:txBody>
        </p: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F9179B93-30CF-4623-B39C-4CC2905B025D}"/>
                </a:ext>
              </a:extLst>
            </p:cNvPr>
            <p:cNvCxnSpPr>
              <a:cxnSpLocks/>
              <a:stCxn id="35" idx="3"/>
            </p:cNvCxnSpPr>
            <p:nvPr/>
          </p:nvCxnSpPr>
          <p:spPr>
            <a:xfrm>
              <a:off x="2116928" y="2657157"/>
              <a:ext cx="2286547" cy="783775"/>
            </a:xfrm>
            <a:prstGeom prst="bentConnector3">
              <a:avLst>
                <a:gd name="adj1" fmla="val 11491"/>
              </a:avLst>
            </a:prstGeom>
            <a:ln w="1905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12EFBFAE-6EC2-ED44-3C7E-1737A7C9184A}"/>
                </a:ext>
              </a:extLst>
            </p:cNvPr>
            <p:cNvCxnSpPr>
              <a:cxnSpLocks/>
              <a:stCxn id="36" idx="3"/>
            </p:cNvCxnSpPr>
            <p:nvPr/>
          </p:nvCxnSpPr>
          <p:spPr>
            <a:xfrm flipV="1">
              <a:off x="2101072" y="3429000"/>
              <a:ext cx="273151" cy="484963"/>
            </a:xfrm>
            <a:prstGeom prst="bentConnector2">
              <a:avLst/>
            </a:prstGeom>
            <a:ln w="1905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56E0809-9946-48E8-2CA8-67D133409D4E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2166753" y="5484800"/>
              <a:ext cx="2373528" cy="26884"/>
            </a:xfrm>
            <a:prstGeom prst="line">
              <a:avLst/>
            </a:prstGeom>
            <a:ln w="1905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F082B76-61F8-841D-B924-3167E28FC4D4}"/>
                </a:ext>
              </a:extLst>
            </p:cNvPr>
            <p:cNvCxnSpPr>
              <a:cxnSpLocks/>
            </p:cNvCxnSpPr>
            <p:nvPr/>
          </p:nvCxnSpPr>
          <p:spPr>
            <a:xfrm>
              <a:off x="3605182" y="6622099"/>
              <a:ext cx="854042" cy="0"/>
            </a:xfrm>
            <a:prstGeom prst="line">
              <a:avLst/>
            </a:prstGeom>
            <a:ln w="1905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3ADD7E6-EF0C-785B-E72F-55964E8A9D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5731" y="6619205"/>
              <a:ext cx="946643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265D555-8695-6BCD-9E94-E9FF1E8ABF88}"/>
                </a:ext>
              </a:extLst>
            </p:cNvPr>
            <p:cNvSpPr txBox="1"/>
            <p:nvPr/>
          </p:nvSpPr>
          <p:spPr>
            <a:xfrm>
              <a:off x="1291912" y="6237996"/>
              <a:ext cx="1052686" cy="328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Electricity</a:t>
              </a:r>
              <a:endParaRPr lang="en-ZA" sz="12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AB8D9CA-9F1F-B6DC-B1C2-132F4FC66C02}"/>
                </a:ext>
              </a:extLst>
            </p:cNvPr>
            <p:cNvSpPr txBox="1"/>
            <p:nvPr/>
          </p:nvSpPr>
          <p:spPr>
            <a:xfrm>
              <a:off x="2494347" y="6241371"/>
              <a:ext cx="946643" cy="328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Water</a:t>
              </a:r>
              <a:endParaRPr lang="en-ZA" sz="12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F8BAE-2F06-66F0-9901-E2B085BD7707}"/>
                </a:ext>
              </a:extLst>
            </p:cNvPr>
            <p:cNvSpPr txBox="1"/>
            <p:nvPr/>
          </p:nvSpPr>
          <p:spPr>
            <a:xfrm>
              <a:off x="3558881" y="6237993"/>
              <a:ext cx="946643" cy="328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C&amp;I</a:t>
              </a:r>
              <a:endParaRPr lang="en-ZA" sz="1200" dirty="0"/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11A2F4-49F2-5DCF-7BB4-A49D5E7198B3}"/>
              </a:ext>
            </a:extLst>
          </p:cNvPr>
          <p:cNvCxnSpPr>
            <a:cxnSpLocks/>
          </p:cNvCxnSpPr>
          <p:nvPr/>
        </p:nvCxnSpPr>
        <p:spPr>
          <a:xfrm>
            <a:off x="10552843" y="5737774"/>
            <a:ext cx="1160296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35377FE9-3EE7-BBF4-FE6E-6989484AE4D5}"/>
              </a:ext>
            </a:extLst>
          </p:cNvPr>
          <p:cNvSpPr txBox="1"/>
          <p:nvPr/>
        </p:nvSpPr>
        <p:spPr>
          <a:xfrm>
            <a:off x="10506811" y="5046077"/>
            <a:ext cx="1622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Remote Monitoring of operational conditions</a:t>
            </a:r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403144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5BEDD-AB46-53F5-8DC6-9AB2EC548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Tender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6C142-CC89-0635-B66C-E0B9EC3E9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115122"/>
            <a:ext cx="11383851" cy="505150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ZA" sz="1600" b="1" dirty="0"/>
              <a:t>Scope:</a:t>
            </a:r>
          </a:p>
          <a:p>
            <a:pPr>
              <a:lnSpc>
                <a:spcPct val="110000"/>
              </a:lnSpc>
            </a:pPr>
            <a:r>
              <a:rPr lang="en-ZA" sz="1600" dirty="0"/>
              <a:t>Annexure </a:t>
            </a:r>
            <a:r>
              <a:rPr lang="en-ZA" sz="1600" dirty="0" err="1"/>
              <a:t>A_Technical</a:t>
            </a:r>
            <a:r>
              <a:rPr lang="en-ZA" sz="1600" dirty="0"/>
              <a:t> Specification for Renewable Hydrogen Facility</a:t>
            </a:r>
          </a:p>
          <a:p>
            <a:pPr>
              <a:lnSpc>
                <a:spcPct val="110000"/>
              </a:lnSpc>
            </a:pPr>
            <a:r>
              <a:rPr lang="en-ZA" sz="1600" dirty="0"/>
              <a:t>Annexure B_240-56227413 Hydrogen System Standard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ZA" sz="1600" b="1" dirty="0"/>
              <a:t>Tender Evaluation:</a:t>
            </a:r>
          </a:p>
          <a:p>
            <a:pPr>
              <a:lnSpc>
                <a:spcPct val="110000"/>
              </a:lnSpc>
            </a:pPr>
            <a:r>
              <a:rPr lang="en-ZA" sz="1600" dirty="0"/>
              <a:t>240-RT&amp;D-783 Tender Returnable Schedule</a:t>
            </a:r>
          </a:p>
          <a:p>
            <a:pPr>
              <a:lnSpc>
                <a:spcPct val="110000"/>
              </a:lnSpc>
            </a:pPr>
            <a:r>
              <a:rPr lang="en-ZA" sz="1600" dirty="0"/>
              <a:t>Mandatory Technical Evaluation Criteria for RHF</a:t>
            </a:r>
          </a:p>
          <a:p>
            <a:pPr>
              <a:lnSpc>
                <a:spcPct val="110000"/>
              </a:lnSpc>
            </a:pPr>
            <a:r>
              <a:rPr lang="en-ZA" sz="1600" dirty="0"/>
              <a:t>Qualitative Technical Evaluation Criteria for RHF</a:t>
            </a:r>
          </a:p>
          <a:p>
            <a:pPr>
              <a:lnSpc>
                <a:spcPct val="110000"/>
              </a:lnSpc>
            </a:pPr>
            <a:r>
              <a:rPr lang="en-ZA" sz="1600" dirty="0">
                <a:solidFill>
                  <a:srgbClr val="C00000"/>
                </a:solidFill>
              </a:rPr>
              <a:t>240-115583001 LV switchgear Technical schedule A and B (Documents to be completed and submitted with other technical returnable:)</a:t>
            </a:r>
          </a:p>
          <a:p>
            <a:pPr>
              <a:lnSpc>
                <a:spcPct val="110000"/>
              </a:lnSpc>
            </a:pPr>
            <a:r>
              <a:rPr lang="en-ZA" sz="1600" dirty="0">
                <a:solidFill>
                  <a:srgbClr val="C00000"/>
                </a:solidFill>
              </a:rPr>
              <a:t>240-RT&amp;D-782 Technical Schedule for RHF (Documents to be completed and submitted with other technical returnable</a:t>
            </a:r>
            <a:r>
              <a:rPr lang="en-ZA" sz="1600" dirty="0">
                <a:solidFill>
                  <a:srgbClr val="C00000"/>
                </a:solidFill>
                <a:sym typeface="Wingdings" panose="05000000000000000000" pitchFamily="2" charset="2"/>
              </a:rPr>
              <a:t>)</a:t>
            </a:r>
            <a:endParaRPr lang="en-ZA" sz="1600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ZA" sz="1600" b="1" dirty="0"/>
              <a:t>Costing:</a:t>
            </a:r>
          </a:p>
          <a:p>
            <a:pPr>
              <a:lnSpc>
                <a:spcPct val="110000"/>
              </a:lnSpc>
            </a:pPr>
            <a:r>
              <a:rPr lang="en-ZA" sz="1600" dirty="0">
                <a:solidFill>
                  <a:srgbClr val="C00000"/>
                </a:solidFill>
              </a:rPr>
              <a:t>QS_045 – Renewable Hydrogen Facility – Typical Activity Schedule March 2025 (To be used as a guide when developing contractors activity schedule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ZA" sz="1600" b="1" dirty="0"/>
              <a:t>NEC:</a:t>
            </a:r>
          </a:p>
          <a:p>
            <a:pPr>
              <a:lnSpc>
                <a:spcPct val="110000"/>
              </a:lnSpc>
            </a:pPr>
            <a:r>
              <a:rPr lang="en-ZA" sz="1600" dirty="0"/>
              <a:t>CI I ECC3_Hydrogen Facility_29042025</a:t>
            </a:r>
          </a:p>
        </p:txBody>
      </p:sp>
    </p:spTree>
    <p:extLst>
      <p:ext uri="{BB962C8B-B14F-4D97-AF65-F5344CB8AC3E}">
        <p14:creationId xmlns:p14="http://schemas.microsoft.com/office/powerpoint/2010/main" val="2375432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00A05-7FAF-7F94-CD36-589E4F1BE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220AA-BFBA-A911-C1CE-6CC2FFFC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NEC ECC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67CC7A-D8ED-766C-2860-D9E3039E9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088540"/>
            <a:ext cx="6525090" cy="494427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2EE858-63CD-CCF9-1197-29C827D16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938" y="3133493"/>
            <a:ext cx="6395061" cy="216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6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pic>
        <p:nvPicPr>
          <p:cNvPr id="5" name="Picture Placeholder 13">
            <a:extLst>
              <a:ext uri="{FF2B5EF4-FFF2-40B4-BE49-F238E27FC236}">
                <a16:creationId xmlns:a16="http://schemas.microsoft.com/office/drawing/2014/main" id="{6E99402F-8A77-7BBE-6995-6D693F9EC08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3025" y="1600200"/>
            <a:ext cx="3295650" cy="3295650"/>
          </a:xfrm>
        </p:spPr>
      </p:pic>
      <p:pic>
        <p:nvPicPr>
          <p:cNvPr id="6" name="Picture Placeholder 9">
            <a:extLst>
              <a:ext uri="{FF2B5EF4-FFF2-40B4-BE49-F238E27FC236}">
                <a16:creationId xmlns:a16="http://schemas.microsoft.com/office/drawing/2014/main" id="{9FA28929-8DC6-6EAD-1482-241785E915B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300" y="3363913"/>
            <a:ext cx="1895475" cy="1895475"/>
          </a:xfrm>
        </p:spPr>
      </p:pic>
    </p:spTree>
    <p:extLst>
      <p:ext uri="{BB962C8B-B14F-4D97-AF65-F5344CB8AC3E}">
        <p14:creationId xmlns:p14="http://schemas.microsoft.com/office/powerpoint/2010/main" val="9876541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f454a0a-00b6-4392-acda-17f0900fc0ef" xsi:nil="true"/>
    <lcf76f155ced4ddcb4097134ff3c332f xmlns="d5a12704-c137-489e-9e7a-8b8138f0628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53D5DCE5C9E743ACCB02905336C270" ma:contentTypeVersion="14" ma:contentTypeDescription="Create a new document." ma:contentTypeScope="" ma:versionID="544db675a16d96124132a90e891113dd">
  <xsd:schema xmlns:xsd="http://www.w3.org/2001/XMLSchema" xmlns:xs="http://www.w3.org/2001/XMLSchema" xmlns:p="http://schemas.microsoft.com/office/2006/metadata/properties" xmlns:ns2="d5a12704-c137-489e-9e7a-8b8138f06286" xmlns:ns3="7f454a0a-00b6-4392-acda-17f0900fc0ef" targetNamespace="http://schemas.microsoft.com/office/2006/metadata/properties" ma:root="true" ma:fieldsID="e704bbc0cbbafb76395304253057234a" ns2:_="" ns3:_="">
    <xsd:import namespace="d5a12704-c137-489e-9e7a-8b8138f06286"/>
    <xsd:import namespace="7f454a0a-00b6-4392-acda-17f0900fc0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12704-c137-489e-9e7a-8b8138f062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e5fa3029-581b-4330-9c67-5ed5a891ea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454a0a-00b6-4392-acda-17f0900fc0e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5c8bcc-f6b9-445c-993d-89cdd9695713}" ma:internalName="TaxCatchAll" ma:showField="CatchAllData" ma:web="7f454a0a-00b6-4392-acda-17f0900fc0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234F84-9DE2-4D36-8982-C85E6D744628}">
  <ds:schemaRefs>
    <ds:schemaRef ds:uri="7f454a0a-00b6-4392-acda-17f0900fc0ef"/>
    <ds:schemaRef ds:uri="d5a12704-c137-489e-9e7a-8b8138f06286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5B7094-87C6-4C5F-91A8-42019103A1A4}">
  <ds:schemaRefs>
    <ds:schemaRef ds:uri="7f454a0a-00b6-4392-acda-17f0900fc0ef"/>
    <ds:schemaRef ds:uri="d5a12704-c137-489e-9e7a-8b8138f062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ECF7CC5-0788-47AF-9C4D-141820F363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35134</TotalTime>
  <Words>355</Words>
  <Application>Microsoft Office PowerPoint</Application>
  <PresentationFormat>Widescreen</PresentationFormat>
  <Paragraphs>70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Office Theme</vt:lpstr>
      <vt:lpstr>Content Slide Master</vt:lpstr>
      <vt:lpstr>1_Content Slide Master</vt:lpstr>
      <vt:lpstr>think-cell Slide</vt:lpstr>
      <vt:lpstr>Renewable Hydrogen Facility: Clarification Meeting: E1256CXMWP</vt:lpstr>
      <vt:lpstr>Content</vt:lpstr>
      <vt:lpstr>PowerPoint Presentation</vt:lpstr>
      <vt:lpstr>Scope - Functional</vt:lpstr>
      <vt:lpstr>Scope – Contractors Scope</vt:lpstr>
      <vt:lpstr>Tender Document</vt:lpstr>
      <vt:lpstr>NEC ECC</vt:lpstr>
      <vt:lpstr>Questions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Jeanette Makume</cp:lastModifiedBy>
  <cp:revision>4</cp:revision>
  <dcterms:created xsi:type="dcterms:W3CDTF">2020-01-06T09:48:40Z</dcterms:created>
  <dcterms:modified xsi:type="dcterms:W3CDTF">2025-05-26T13:15:52Z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0x0101005653D5DCE5C9E743ACCB02905336C270</vt:lpwstr>
  </property>
  <property fmtid="{D5CDD505-2E9C-101B-9397-08002B2CF9AE}" pid="3" name="MediaServiceImageTags">
    <vt:lpwstr/>
  </property>
</Properties>
</file>