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39"/>
  </p:notesMasterIdLst>
  <p:sldIdLst>
    <p:sldId id="256" r:id="rId6"/>
    <p:sldId id="747" r:id="rId7"/>
    <p:sldId id="388" r:id="rId8"/>
    <p:sldId id="391" r:id="rId9"/>
    <p:sldId id="399" r:id="rId10"/>
    <p:sldId id="450" r:id="rId11"/>
    <p:sldId id="745" r:id="rId12"/>
    <p:sldId id="441" r:id="rId13"/>
    <p:sldId id="402" r:id="rId14"/>
    <p:sldId id="405" r:id="rId15"/>
    <p:sldId id="404" r:id="rId16"/>
    <p:sldId id="407" r:id="rId17"/>
    <p:sldId id="408" r:id="rId18"/>
    <p:sldId id="443" r:id="rId19"/>
    <p:sldId id="406" r:id="rId20"/>
    <p:sldId id="409" r:id="rId21"/>
    <p:sldId id="340" r:id="rId22"/>
    <p:sldId id="748" r:id="rId23"/>
    <p:sldId id="761" r:id="rId24"/>
    <p:sldId id="760" r:id="rId25"/>
    <p:sldId id="750" r:id="rId26"/>
    <p:sldId id="751" r:id="rId27"/>
    <p:sldId id="752" r:id="rId28"/>
    <p:sldId id="762" r:id="rId29"/>
    <p:sldId id="763" r:id="rId30"/>
    <p:sldId id="753" r:id="rId31"/>
    <p:sldId id="754" r:id="rId32"/>
    <p:sldId id="755" r:id="rId33"/>
    <p:sldId id="756" r:id="rId34"/>
    <p:sldId id="757" r:id="rId35"/>
    <p:sldId id="758" r:id="rId36"/>
    <p:sldId id="764" r:id="rId37"/>
    <p:sldId id="281" r:id="rId38"/>
  </p:sldIdLst>
  <p:sldSz cx="12161838" cy="6858000"/>
  <p:notesSz cx="7010400" cy="9296400"/>
  <p:defaultTextStyle>
    <a:defPPr>
      <a:defRPr lang="en-US"/>
    </a:defPPr>
    <a:lvl1pPr marL="0" algn="l" defTabSz="585216" rtl="0" eaLnBrk="1" latinLnBrk="0" hangingPunct="1">
      <a:defRPr sz="2300" kern="1200">
        <a:solidFill>
          <a:schemeClr val="tx1"/>
        </a:solidFill>
        <a:latin typeface="+mn-lt"/>
        <a:ea typeface="+mn-ea"/>
        <a:cs typeface="+mn-cs"/>
      </a:defRPr>
    </a:lvl1pPr>
    <a:lvl2pPr marL="585216" algn="l" defTabSz="585216" rtl="0" eaLnBrk="1" latinLnBrk="0" hangingPunct="1">
      <a:defRPr sz="2300" kern="1200">
        <a:solidFill>
          <a:schemeClr val="tx1"/>
        </a:solidFill>
        <a:latin typeface="+mn-lt"/>
        <a:ea typeface="+mn-ea"/>
        <a:cs typeface="+mn-cs"/>
      </a:defRPr>
    </a:lvl2pPr>
    <a:lvl3pPr marL="1170432" algn="l" defTabSz="585216" rtl="0" eaLnBrk="1" latinLnBrk="0" hangingPunct="1">
      <a:defRPr sz="2300" kern="1200">
        <a:solidFill>
          <a:schemeClr val="tx1"/>
        </a:solidFill>
        <a:latin typeface="+mn-lt"/>
        <a:ea typeface="+mn-ea"/>
        <a:cs typeface="+mn-cs"/>
      </a:defRPr>
    </a:lvl3pPr>
    <a:lvl4pPr marL="1755648" algn="l" defTabSz="585216" rtl="0" eaLnBrk="1" latinLnBrk="0" hangingPunct="1">
      <a:defRPr sz="2300" kern="1200">
        <a:solidFill>
          <a:schemeClr val="tx1"/>
        </a:solidFill>
        <a:latin typeface="+mn-lt"/>
        <a:ea typeface="+mn-ea"/>
        <a:cs typeface="+mn-cs"/>
      </a:defRPr>
    </a:lvl4pPr>
    <a:lvl5pPr marL="2340864" algn="l" defTabSz="585216" rtl="0" eaLnBrk="1" latinLnBrk="0" hangingPunct="1">
      <a:defRPr sz="2300" kern="1200">
        <a:solidFill>
          <a:schemeClr val="tx1"/>
        </a:solidFill>
        <a:latin typeface="+mn-lt"/>
        <a:ea typeface="+mn-ea"/>
        <a:cs typeface="+mn-cs"/>
      </a:defRPr>
    </a:lvl5pPr>
    <a:lvl6pPr marL="2926080" algn="l" defTabSz="585216" rtl="0" eaLnBrk="1" latinLnBrk="0" hangingPunct="1">
      <a:defRPr sz="2300" kern="1200">
        <a:solidFill>
          <a:schemeClr val="tx1"/>
        </a:solidFill>
        <a:latin typeface="+mn-lt"/>
        <a:ea typeface="+mn-ea"/>
        <a:cs typeface="+mn-cs"/>
      </a:defRPr>
    </a:lvl6pPr>
    <a:lvl7pPr marL="3511296" algn="l" defTabSz="585216" rtl="0" eaLnBrk="1" latinLnBrk="0" hangingPunct="1">
      <a:defRPr sz="2300" kern="1200">
        <a:solidFill>
          <a:schemeClr val="tx1"/>
        </a:solidFill>
        <a:latin typeface="+mn-lt"/>
        <a:ea typeface="+mn-ea"/>
        <a:cs typeface="+mn-cs"/>
      </a:defRPr>
    </a:lvl7pPr>
    <a:lvl8pPr marL="4096512" algn="l" defTabSz="585216" rtl="0" eaLnBrk="1" latinLnBrk="0" hangingPunct="1">
      <a:defRPr sz="2300" kern="1200">
        <a:solidFill>
          <a:schemeClr val="tx1"/>
        </a:solidFill>
        <a:latin typeface="+mn-lt"/>
        <a:ea typeface="+mn-ea"/>
        <a:cs typeface="+mn-cs"/>
      </a:defRPr>
    </a:lvl8pPr>
    <a:lvl9pPr marL="4681728" algn="l" defTabSz="585216"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5">
          <p15:clr>
            <a:srgbClr val="A4A3A4"/>
          </p15:clr>
        </p15:guide>
        <p15:guide id="2" pos="383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huliso Tshiongo" initials="KT" lastIdx="1" clrIdx="0">
    <p:extLst>
      <p:ext uri="{19B8F6BF-5375-455C-9EA6-DF929625EA0E}">
        <p15:presenceInfo xmlns:p15="http://schemas.microsoft.com/office/powerpoint/2012/main" userId="S::Khuliso.Tshiongo@prasa.com::d00899bf-fde6-4fcd-8ee6-2486b7e6bf25" providerId="AD"/>
      </p:ext>
    </p:extLst>
  </p:cmAuthor>
  <p:cmAuthor id="2" name="Agnes Sekhuthe" initials="AS" lastIdx="1" clrIdx="1">
    <p:extLst>
      <p:ext uri="{19B8F6BF-5375-455C-9EA6-DF929625EA0E}">
        <p15:presenceInfo xmlns:p15="http://schemas.microsoft.com/office/powerpoint/2012/main" userId="S::Agnes.Sekhuthe@prasa.com::39f7ee64-08a7-4d08-975d-e5b7926666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555F"/>
    <a:srgbClr val="1494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6" autoAdjust="0"/>
    <p:restoredTop sz="94660"/>
  </p:normalViewPr>
  <p:slideViewPr>
    <p:cSldViewPr snapToGrid="0" snapToObjects="1" showGuides="1">
      <p:cViewPr varScale="1">
        <p:scale>
          <a:sx n="62" d="100"/>
          <a:sy n="62" d="100"/>
        </p:scale>
        <p:origin x="868" y="32"/>
      </p:cViewPr>
      <p:guideLst>
        <p:guide orient="horz" pos="2075"/>
        <p:guide pos="3833"/>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C7598BF4-9F7B-4A5C-BBF1-A567997DDFA9}" type="datetimeFigureOut">
              <a:rPr lang="en-ZA" smtClean="0"/>
              <a:t>2021/12/06</a:t>
            </a:fld>
            <a:endParaRPr lang="en-ZA" dirty="0"/>
          </a:p>
        </p:txBody>
      </p:sp>
      <p:sp>
        <p:nvSpPr>
          <p:cNvPr id="4" name="Slide Image Placeholder 3"/>
          <p:cNvSpPr>
            <a:spLocks noGrp="1" noRot="1" noChangeAspect="1"/>
          </p:cNvSpPr>
          <p:nvPr>
            <p:ph type="sldImg" idx="2"/>
          </p:nvPr>
        </p:nvSpPr>
        <p:spPr>
          <a:xfrm>
            <a:off x="414338" y="696913"/>
            <a:ext cx="6181725" cy="348615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A314566E-0C2E-4FB9-BAFF-D4BD63B42BC8}" type="slidenum">
              <a:rPr lang="en-ZA" smtClean="0"/>
              <a:t>‹#›</a:t>
            </a:fld>
            <a:endParaRPr lang="en-ZA" dirty="0"/>
          </a:p>
        </p:txBody>
      </p:sp>
    </p:spTree>
    <p:extLst>
      <p:ext uri="{BB962C8B-B14F-4D97-AF65-F5344CB8AC3E}">
        <p14:creationId xmlns:p14="http://schemas.microsoft.com/office/powerpoint/2010/main" val="1414752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A314566E-0C2E-4FB9-BAFF-D4BD63B42BC8}" type="slidenum">
              <a:rPr lang="en-ZA" smtClean="0"/>
              <a:t>8</a:t>
            </a:fld>
            <a:endParaRPr lang="en-ZA" dirty="0"/>
          </a:p>
        </p:txBody>
      </p:sp>
    </p:spTree>
    <p:extLst>
      <p:ext uri="{BB962C8B-B14F-4D97-AF65-F5344CB8AC3E}">
        <p14:creationId xmlns:p14="http://schemas.microsoft.com/office/powerpoint/2010/main" val="723906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A314566E-0C2E-4FB9-BAFF-D4BD63B42BC8}" type="slidenum">
              <a:rPr lang="en-ZA" smtClean="0"/>
              <a:t>10</a:t>
            </a:fld>
            <a:endParaRPr lang="en-ZA" dirty="0"/>
          </a:p>
        </p:txBody>
      </p:sp>
    </p:spTree>
    <p:extLst>
      <p:ext uri="{BB962C8B-B14F-4D97-AF65-F5344CB8AC3E}">
        <p14:creationId xmlns:p14="http://schemas.microsoft.com/office/powerpoint/2010/main" val="2863631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A314566E-0C2E-4FB9-BAFF-D4BD63B42BC8}" type="slidenum">
              <a:rPr lang="en-ZA" smtClean="0"/>
              <a:t>14</a:t>
            </a:fld>
            <a:endParaRPr lang="en-ZA" dirty="0"/>
          </a:p>
        </p:txBody>
      </p:sp>
    </p:spTree>
    <p:extLst>
      <p:ext uri="{BB962C8B-B14F-4D97-AF65-F5344CB8AC3E}">
        <p14:creationId xmlns:p14="http://schemas.microsoft.com/office/powerpoint/2010/main" val="3591212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3705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E134B9-8CF0-4574-A140-F21A9FC581CD}" type="slidenum">
              <a:rPr kumimoji="0" lang="en-ZA" altLang="en-US" sz="1300" b="0" i="0" u="none" strike="noStrike" kern="1200" cap="none" spc="0" normalizeH="0" baseline="0" noProof="0" smtClean="0">
                <a:ln>
                  <a:noFill/>
                </a:ln>
                <a:solidFill>
                  <a:prstClr val="black"/>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ZA" altLang="en-US" sz="13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spTree>
    <p:extLst>
      <p:ext uri="{BB962C8B-B14F-4D97-AF65-F5344CB8AC3E}">
        <p14:creationId xmlns:p14="http://schemas.microsoft.com/office/powerpoint/2010/main" val="4049565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E134B9-8CF0-4574-A140-F21A9FC581CD}" type="slidenum">
              <a:rPr kumimoji="0" lang="en-ZA" altLang="en-US" sz="1300" b="0" i="0" u="none" strike="noStrike" kern="1200" cap="none" spc="0" normalizeH="0" baseline="0" noProof="0" smtClean="0">
                <a:ln>
                  <a:noFill/>
                </a:ln>
                <a:solidFill>
                  <a:prstClr val="black"/>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ZA" altLang="en-US" sz="13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spTree>
    <p:extLst>
      <p:ext uri="{BB962C8B-B14F-4D97-AF65-F5344CB8AC3E}">
        <p14:creationId xmlns:p14="http://schemas.microsoft.com/office/powerpoint/2010/main" val="789944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2138" y="2130431"/>
            <a:ext cx="10337562" cy="1470025"/>
          </a:xfrm>
          <a:prstGeom prst="rect">
            <a:avLst/>
          </a:prstGeom>
        </p:spPr>
        <p:txBody>
          <a:bodyPr lIns="117043" tIns="58522" rIns="117043" bIns="58522"/>
          <a:lstStyle/>
          <a:p>
            <a:r>
              <a:rPr lang="en-US"/>
              <a:t>Click to edit Master title style</a:t>
            </a:r>
          </a:p>
        </p:txBody>
      </p:sp>
      <p:sp>
        <p:nvSpPr>
          <p:cNvPr id="3" name="Subtitle 2"/>
          <p:cNvSpPr>
            <a:spLocks noGrp="1"/>
          </p:cNvSpPr>
          <p:nvPr>
            <p:ph type="subTitle" idx="1"/>
          </p:nvPr>
        </p:nvSpPr>
        <p:spPr>
          <a:xfrm>
            <a:off x="1824278" y="3886200"/>
            <a:ext cx="8513287" cy="1752600"/>
          </a:xfrm>
        </p:spPr>
        <p:txBody>
          <a:bodyPr/>
          <a:lstStyle>
            <a:lvl1pPr marL="0" indent="0" algn="ctr">
              <a:buNone/>
              <a:defRPr>
                <a:solidFill>
                  <a:schemeClr val="tx1">
                    <a:tint val="75000"/>
                  </a:schemeClr>
                </a:solidFill>
              </a:defRPr>
            </a:lvl1pPr>
            <a:lvl2pPr marL="585216" indent="0" algn="ctr">
              <a:buNone/>
              <a:defRPr>
                <a:solidFill>
                  <a:schemeClr val="tx1">
                    <a:tint val="75000"/>
                  </a:schemeClr>
                </a:solidFill>
              </a:defRPr>
            </a:lvl2pPr>
            <a:lvl3pPr marL="1170432" indent="0" algn="ctr">
              <a:buNone/>
              <a:defRPr>
                <a:solidFill>
                  <a:schemeClr val="tx1">
                    <a:tint val="75000"/>
                  </a:schemeClr>
                </a:solidFill>
              </a:defRPr>
            </a:lvl3pPr>
            <a:lvl4pPr marL="1755648" indent="0" algn="ctr">
              <a:buNone/>
              <a:defRPr>
                <a:solidFill>
                  <a:schemeClr val="tx1">
                    <a:tint val="75000"/>
                  </a:schemeClr>
                </a:solidFill>
              </a:defRPr>
            </a:lvl4pPr>
            <a:lvl5pPr marL="2340864" indent="0" algn="ctr">
              <a:buNone/>
              <a:defRPr>
                <a:solidFill>
                  <a:schemeClr val="tx1">
                    <a:tint val="75000"/>
                  </a:schemeClr>
                </a:solidFill>
              </a:defRPr>
            </a:lvl5pPr>
            <a:lvl6pPr marL="2926080" indent="0" algn="ctr">
              <a:buNone/>
              <a:defRPr>
                <a:solidFill>
                  <a:schemeClr val="tx1">
                    <a:tint val="75000"/>
                  </a:schemeClr>
                </a:solidFill>
              </a:defRPr>
            </a:lvl6pPr>
            <a:lvl7pPr marL="3511296" indent="0" algn="ctr">
              <a:buNone/>
              <a:defRPr>
                <a:solidFill>
                  <a:schemeClr val="tx1">
                    <a:tint val="75000"/>
                  </a:schemeClr>
                </a:solidFill>
              </a:defRPr>
            </a:lvl7pPr>
            <a:lvl8pPr marL="4096512" indent="0" algn="ctr">
              <a:buNone/>
              <a:defRPr>
                <a:solidFill>
                  <a:schemeClr val="tx1">
                    <a:tint val="75000"/>
                  </a:schemeClr>
                </a:solidFill>
              </a:defRPr>
            </a:lvl8pPr>
            <a:lvl9pPr marL="468172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3540716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8092" y="274639"/>
            <a:ext cx="10945654" cy="1143000"/>
          </a:xfrm>
          <a:prstGeom prst="rect">
            <a:avLst/>
          </a:prstGeom>
        </p:spPr>
        <p:txBody>
          <a:bodyPr lIns="117043" tIns="58522" rIns="117043" bIns="58522"/>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37643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0702" y="4406902"/>
            <a:ext cx="10337562" cy="1362074"/>
          </a:xfrm>
          <a:prstGeom prst="rect">
            <a:avLst/>
          </a:prstGeom>
        </p:spPr>
        <p:txBody>
          <a:bodyPr lIns="117043" tIns="58522" rIns="117043" bIns="58522" anchor="t"/>
          <a:lstStyle>
            <a:lvl1pPr algn="l">
              <a:defRPr sz="5100" b="1" cap="all"/>
            </a:lvl1pPr>
          </a:lstStyle>
          <a:p>
            <a:r>
              <a:rPr lang="en-US"/>
              <a:t>Click to edit Master title style</a:t>
            </a:r>
          </a:p>
        </p:txBody>
      </p:sp>
      <p:sp>
        <p:nvSpPr>
          <p:cNvPr id="3" name="Text Placeholder 2"/>
          <p:cNvSpPr>
            <a:spLocks noGrp="1"/>
          </p:cNvSpPr>
          <p:nvPr>
            <p:ph type="body" idx="1"/>
          </p:nvPr>
        </p:nvSpPr>
        <p:spPr>
          <a:xfrm>
            <a:off x="960702" y="2906713"/>
            <a:ext cx="10337562" cy="1500187"/>
          </a:xfrm>
        </p:spPr>
        <p:txBody>
          <a:bodyPr anchor="b"/>
          <a:lstStyle>
            <a:lvl1pPr marL="0" indent="0">
              <a:buNone/>
              <a:defRPr sz="2600">
                <a:solidFill>
                  <a:schemeClr val="tx1">
                    <a:tint val="75000"/>
                  </a:schemeClr>
                </a:solidFill>
              </a:defRPr>
            </a:lvl1pPr>
            <a:lvl2pPr marL="585216" indent="0">
              <a:buNone/>
              <a:defRPr sz="2300">
                <a:solidFill>
                  <a:schemeClr val="tx1">
                    <a:tint val="75000"/>
                  </a:schemeClr>
                </a:solidFill>
              </a:defRPr>
            </a:lvl2pPr>
            <a:lvl3pPr marL="1170432" indent="0">
              <a:buNone/>
              <a:defRPr sz="2000">
                <a:solidFill>
                  <a:schemeClr val="tx1">
                    <a:tint val="75000"/>
                  </a:schemeClr>
                </a:solidFill>
              </a:defRPr>
            </a:lvl3pPr>
            <a:lvl4pPr marL="1755648" indent="0">
              <a:buNone/>
              <a:defRPr sz="1800">
                <a:solidFill>
                  <a:schemeClr val="tx1">
                    <a:tint val="75000"/>
                  </a:schemeClr>
                </a:solidFill>
              </a:defRPr>
            </a:lvl4pPr>
            <a:lvl5pPr marL="2340864" indent="0">
              <a:buNone/>
              <a:defRPr sz="1800">
                <a:solidFill>
                  <a:schemeClr val="tx1">
                    <a:tint val="75000"/>
                  </a:schemeClr>
                </a:solidFill>
              </a:defRPr>
            </a:lvl5pPr>
            <a:lvl6pPr marL="2926080" indent="0">
              <a:buNone/>
              <a:defRPr sz="1800">
                <a:solidFill>
                  <a:schemeClr val="tx1">
                    <a:tint val="75000"/>
                  </a:schemeClr>
                </a:solidFill>
              </a:defRPr>
            </a:lvl6pPr>
            <a:lvl7pPr marL="3511296" indent="0">
              <a:buNone/>
              <a:defRPr sz="1800">
                <a:solidFill>
                  <a:schemeClr val="tx1">
                    <a:tint val="75000"/>
                  </a:schemeClr>
                </a:solidFill>
              </a:defRPr>
            </a:lvl7pPr>
            <a:lvl8pPr marL="4096512" indent="0">
              <a:buNone/>
              <a:defRPr sz="1800">
                <a:solidFill>
                  <a:schemeClr val="tx1">
                    <a:tint val="75000"/>
                  </a:schemeClr>
                </a:solidFill>
              </a:defRPr>
            </a:lvl8pPr>
            <a:lvl9pPr marL="4681728" indent="0">
              <a:buNone/>
              <a:defRPr sz="1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761237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8092" y="274639"/>
            <a:ext cx="10945654" cy="1143000"/>
          </a:xfrm>
          <a:prstGeom prst="rect">
            <a:avLst/>
          </a:prstGeom>
        </p:spPr>
        <p:txBody>
          <a:bodyPr lIns="117043" tIns="58522" rIns="117043" bIns="58522"/>
          <a:lstStyle/>
          <a:p>
            <a:r>
              <a:rPr lang="en-US"/>
              <a:t>Click to edit Master title style</a:t>
            </a:r>
          </a:p>
        </p:txBody>
      </p:sp>
      <p:sp>
        <p:nvSpPr>
          <p:cNvPr id="3" name="Content Placeholder 2"/>
          <p:cNvSpPr>
            <a:spLocks noGrp="1"/>
          </p:cNvSpPr>
          <p:nvPr>
            <p:ph sz="half" idx="1"/>
          </p:nvPr>
        </p:nvSpPr>
        <p:spPr>
          <a:xfrm>
            <a:off x="608092" y="1600205"/>
            <a:ext cx="5371478" cy="4525963"/>
          </a:xfrm>
        </p:spPr>
        <p:txBody>
          <a:bodyPr/>
          <a:lstStyle>
            <a:lvl1pPr>
              <a:defRPr sz="3600"/>
            </a:lvl1pPr>
            <a:lvl2pPr>
              <a:defRPr sz="31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2268" y="1600205"/>
            <a:ext cx="5371478" cy="4525963"/>
          </a:xfrm>
        </p:spPr>
        <p:txBody>
          <a:bodyPr/>
          <a:lstStyle>
            <a:lvl1pPr>
              <a:defRPr sz="3600"/>
            </a:lvl1pPr>
            <a:lvl2pPr>
              <a:defRPr sz="31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1890786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8092" y="274639"/>
            <a:ext cx="10945654" cy="1143000"/>
          </a:xfrm>
          <a:prstGeom prst="rect">
            <a:avLst/>
          </a:prstGeom>
        </p:spPr>
        <p:txBody>
          <a:bodyPr lIns="117043" tIns="58522" rIns="117043" bIns="58522"/>
          <a:lstStyle>
            <a:lvl1pPr>
              <a:defRPr/>
            </a:lvl1pPr>
          </a:lstStyle>
          <a:p>
            <a:r>
              <a:rPr lang="en-US"/>
              <a:t>Click to edit Master title style</a:t>
            </a:r>
          </a:p>
        </p:txBody>
      </p:sp>
      <p:sp>
        <p:nvSpPr>
          <p:cNvPr id="3" name="Text Placeholder 2"/>
          <p:cNvSpPr>
            <a:spLocks noGrp="1"/>
          </p:cNvSpPr>
          <p:nvPr>
            <p:ph type="body" idx="1"/>
          </p:nvPr>
        </p:nvSpPr>
        <p:spPr>
          <a:xfrm>
            <a:off x="608095" y="1535117"/>
            <a:ext cx="5373591" cy="639763"/>
          </a:xfrm>
        </p:spPr>
        <p:txBody>
          <a:bodyPr anchor="b"/>
          <a:lstStyle>
            <a:lvl1pPr marL="0" indent="0">
              <a:buNone/>
              <a:defRPr sz="3100" b="1"/>
            </a:lvl1pPr>
            <a:lvl2pPr marL="585216" indent="0">
              <a:buNone/>
              <a:defRPr sz="2600" b="1"/>
            </a:lvl2pPr>
            <a:lvl3pPr marL="1170432" indent="0">
              <a:buNone/>
              <a:defRPr sz="2300" b="1"/>
            </a:lvl3pPr>
            <a:lvl4pPr marL="1755648" indent="0">
              <a:buNone/>
              <a:defRPr sz="2000" b="1"/>
            </a:lvl4pPr>
            <a:lvl5pPr marL="2340864" indent="0">
              <a:buNone/>
              <a:defRPr sz="2000" b="1"/>
            </a:lvl5pPr>
            <a:lvl6pPr marL="2926080" indent="0">
              <a:buNone/>
              <a:defRPr sz="2000" b="1"/>
            </a:lvl6pPr>
            <a:lvl7pPr marL="3511296" indent="0">
              <a:buNone/>
              <a:defRPr sz="2000" b="1"/>
            </a:lvl7pPr>
            <a:lvl8pPr marL="4096512" indent="0">
              <a:buNone/>
              <a:defRPr sz="2000" b="1"/>
            </a:lvl8pPr>
            <a:lvl9pPr marL="4681728" indent="0">
              <a:buNone/>
              <a:defRPr sz="2000" b="1"/>
            </a:lvl9pPr>
          </a:lstStyle>
          <a:p>
            <a:pPr lvl="0"/>
            <a:r>
              <a:rPr lang="en-US"/>
              <a:t>Click to edit Master text styles</a:t>
            </a:r>
          </a:p>
        </p:txBody>
      </p:sp>
      <p:sp>
        <p:nvSpPr>
          <p:cNvPr id="4" name="Content Placeholder 3"/>
          <p:cNvSpPr>
            <a:spLocks noGrp="1"/>
          </p:cNvSpPr>
          <p:nvPr>
            <p:ph sz="half" idx="2"/>
          </p:nvPr>
        </p:nvSpPr>
        <p:spPr>
          <a:xfrm>
            <a:off x="608095" y="2174875"/>
            <a:ext cx="5373591" cy="3951288"/>
          </a:xfrm>
        </p:spPr>
        <p:txBody>
          <a:bodyPr/>
          <a:lstStyle>
            <a:lvl1pPr>
              <a:defRPr sz="3100"/>
            </a:lvl1pPr>
            <a:lvl2pPr>
              <a:defRPr sz="26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8050" y="1535117"/>
            <a:ext cx="5375701" cy="639763"/>
          </a:xfrm>
        </p:spPr>
        <p:txBody>
          <a:bodyPr anchor="b"/>
          <a:lstStyle>
            <a:lvl1pPr marL="0" indent="0">
              <a:buNone/>
              <a:defRPr sz="3100" b="1"/>
            </a:lvl1pPr>
            <a:lvl2pPr marL="585216" indent="0">
              <a:buNone/>
              <a:defRPr sz="2600" b="1"/>
            </a:lvl2pPr>
            <a:lvl3pPr marL="1170432" indent="0">
              <a:buNone/>
              <a:defRPr sz="2300" b="1"/>
            </a:lvl3pPr>
            <a:lvl4pPr marL="1755648" indent="0">
              <a:buNone/>
              <a:defRPr sz="2000" b="1"/>
            </a:lvl4pPr>
            <a:lvl5pPr marL="2340864" indent="0">
              <a:buNone/>
              <a:defRPr sz="2000" b="1"/>
            </a:lvl5pPr>
            <a:lvl6pPr marL="2926080" indent="0">
              <a:buNone/>
              <a:defRPr sz="2000" b="1"/>
            </a:lvl6pPr>
            <a:lvl7pPr marL="3511296" indent="0">
              <a:buNone/>
              <a:defRPr sz="2000" b="1"/>
            </a:lvl7pPr>
            <a:lvl8pPr marL="4096512" indent="0">
              <a:buNone/>
              <a:defRPr sz="2000" b="1"/>
            </a:lvl8pPr>
            <a:lvl9pPr marL="4681728" indent="0">
              <a:buNone/>
              <a:defRPr sz="2000" b="1"/>
            </a:lvl9pPr>
          </a:lstStyle>
          <a:p>
            <a:pPr lvl="0"/>
            <a:r>
              <a:rPr lang="en-US"/>
              <a:t>Click to edit Master text styles</a:t>
            </a:r>
          </a:p>
        </p:txBody>
      </p:sp>
      <p:sp>
        <p:nvSpPr>
          <p:cNvPr id="6" name="Content Placeholder 5"/>
          <p:cNvSpPr>
            <a:spLocks noGrp="1"/>
          </p:cNvSpPr>
          <p:nvPr>
            <p:ph sz="quarter" idx="4"/>
          </p:nvPr>
        </p:nvSpPr>
        <p:spPr>
          <a:xfrm>
            <a:off x="6178050" y="2174875"/>
            <a:ext cx="5375701" cy="3951288"/>
          </a:xfrm>
        </p:spPr>
        <p:txBody>
          <a:bodyPr/>
          <a:lstStyle>
            <a:lvl1pPr>
              <a:defRPr sz="3100"/>
            </a:lvl1pPr>
            <a:lvl2pPr>
              <a:defRPr sz="26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466302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092" y="274639"/>
            <a:ext cx="10945654" cy="1143000"/>
          </a:xfrm>
          <a:prstGeom prst="rect">
            <a:avLst/>
          </a:prstGeom>
        </p:spPr>
        <p:txBody>
          <a:bodyPr lIns="117043" tIns="58522" rIns="117043" bIns="58522"/>
          <a:lstStyle/>
          <a:p>
            <a:r>
              <a:rPr lang="en-US"/>
              <a:t>Click to edit Master title style</a:t>
            </a:r>
          </a:p>
        </p:txBody>
      </p:sp>
      <p:sp>
        <p:nvSpPr>
          <p:cNvPr id="3" name="Date Placeholder 2"/>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2867380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1593548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98" y="273053"/>
            <a:ext cx="4001161" cy="1162051"/>
          </a:xfrm>
          <a:prstGeom prst="rect">
            <a:avLst/>
          </a:prstGeom>
        </p:spPr>
        <p:txBody>
          <a:bodyPr lIns="117043" tIns="58522" rIns="117043" bIns="58522" anchor="b"/>
          <a:lstStyle>
            <a:lvl1pPr algn="l">
              <a:defRPr sz="2600" b="1"/>
            </a:lvl1pPr>
          </a:lstStyle>
          <a:p>
            <a:r>
              <a:rPr lang="en-US"/>
              <a:t>Click to edit Master title style</a:t>
            </a:r>
          </a:p>
        </p:txBody>
      </p:sp>
      <p:sp>
        <p:nvSpPr>
          <p:cNvPr id="3" name="Content Placeholder 2"/>
          <p:cNvSpPr>
            <a:spLocks noGrp="1"/>
          </p:cNvSpPr>
          <p:nvPr>
            <p:ph idx="1"/>
          </p:nvPr>
        </p:nvSpPr>
        <p:spPr>
          <a:xfrm>
            <a:off x="4754944" y="273056"/>
            <a:ext cx="6798805" cy="5853113"/>
          </a:xfrm>
        </p:spPr>
        <p:txBody>
          <a:bodyPr/>
          <a:lstStyle>
            <a:lvl1pPr>
              <a:defRPr sz="4100"/>
            </a:lvl1pPr>
            <a:lvl2pPr>
              <a:defRPr sz="3600"/>
            </a:lvl2pPr>
            <a:lvl3pPr>
              <a:defRPr sz="31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8098" y="1435103"/>
            <a:ext cx="4001161" cy="4691063"/>
          </a:xfrm>
        </p:spPr>
        <p:txBody>
          <a:bodyPr/>
          <a:lstStyle>
            <a:lvl1pPr marL="0" indent="0">
              <a:buNone/>
              <a:defRPr sz="1800"/>
            </a:lvl1pPr>
            <a:lvl2pPr marL="585216" indent="0">
              <a:buNone/>
              <a:defRPr sz="1500"/>
            </a:lvl2pPr>
            <a:lvl3pPr marL="1170432" indent="0">
              <a:buNone/>
              <a:defRPr sz="1300"/>
            </a:lvl3pPr>
            <a:lvl4pPr marL="1755648" indent="0">
              <a:buNone/>
              <a:defRPr sz="1200"/>
            </a:lvl4pPr>
            <a:lvl5pPr marL="2340864" indent="0">
              <a:buNone/>
              <a:defRPr sz="1200"/>
            </a:lvl5pPr>
            <a:lvl6pPr marL="2926080" indent="0">
              <a:buNone/>
              <a:defRPr sz="1200"/>
            </a:lvl6pPr>
            <a:lvl7pPr marL="3511296" indent="0">
              <a:buNone/>
              <a:defRPr sz="1200"/>
            </a:lvl7pPr>
            <a:lvl8pPr marL="4096512" indent="0">
              <a:buNone/>
              <a:defRPr sz="1200"/>
            </a:lvl8pPr>
            <a:lvl9pPr marL="468172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893832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3807" y="4800600"/>
            <a:ext cx="7297103" cy="566738"/>
          </a:xfrm>
          <a:prstGeom prst="rect">
            <a:avLst/>
          </a:prstGeom>
        </p:spPr>
        <p:txBody>
          <a:bodyPr lIns="117043" tIns="58522" rIns="117043" bIns="58522" anchor="b"/>
          <a:lstStyle>
            <a:lvl1pPr algn="l">
              <a:defRPr sz="2600" b="1"/>
            </a:lvl1pPr>
          </a:lstStyle>
          <a:p>
            <a:r>
              <a:rPr lang="en-US"/>
              <a:t>Click to edit Master title style</a:t>
            </a:r>
          </a:p>
        </p:txBody>
      </p:sp>
      <p:sp>
        <p:nvSpPr>
          <p:cNvPr id="3" name="Picture Placeholder 2"/>
          <p:cNvSpPr>
            <a:spLocks noGrp="1"/>
          </p:cNvSpPr>
          <p:nvPr>
            <p:ph type="pic" idx="1"/>
          </p:nvPr>
        </p:nvSpPr>
        <p:spPr>
          <a:xfrm>
            <a:off x="2383807" y="612775"/>
            <a:ext cx="7297103" cy="4114800"/>
          </a:xfrm>
        </p:spPr>
        <p:txBody>
          <a:bodyPr/>
          <a:lstStyle>
            <a:lvl1pPr marL="0" indent="0">
              <a:buNone/>
              <a:defRPr sz="4100"/>
            </a:lvl1pPr>
            <a:lvl2pPr marL="585216" indent="0">
              <a:buNone/>
              <a:defRPr sz="3600"/>
            </a:lvl2pPr>
            <a:lvl3pPr marL="1170432" indent="0">
              <a:buNone/>
              <a:defRPr sz="3100"/>
            </a:lvl3pPr>
            <a:lvl4pPr marL="1755648" indent="0">
              <a:buNone/>
              <a:defRPr sz="2600"/>
            </a:lvl4pPr>
            <a:lvl5pPr marL="2340864" indent="0">
              <a:buNone/>
              <a:defRPr sz="2600"/>
            </a:lvl5pPr>
            <a:lvl6pPr marL="2926080" indent="0">
              <a:buNone/>
              <a:defRPr sz="2600"/>
            </a:lvl6pPr>
            <a:lvl7pPr marL="3511296" indent="0">
              <a:buNone/>
              <a:defRPr sz="2600"/>
            </a:lvl7pPr>
            <a:lvl8pPr marL="4096512" indent="0">
              <a:buNone/>
              <a:defRPr sz="2600"/>
            </a:lvl8pPr>
            <a:lvl9pPr marL="4681728" indent="0">
              <a:buNone/>
              <a:defRPr sz="2600"/>
            </a:lvl9pPr>
          </a:lstStyle>
          <a:p>
            <a:endParaRPr lang="en-US" dirty="0"/>
          </a:p>
        </p:txBody>
      </p:sp>
      <p:sp>
        <p:nvSpPr>
          <p:cNvPr id="4" name="Text Placeholder 3"/>
          <p:cNvSpPr>
            <a:spLocks noGrp="1"/>
          </p:cNvSpPr>
          <p:nvPr>
            <p:ph type="body" sz="half" idx="2"/>
          </p:nvPr>
        </p:nvSpPr>
        <p:spPr>
          <a:xfrm>
            <a:off x="2383807" y="5367343"/>
            <a:ext cx="7297103" cy="804863"/>
          </a:xfrm>
        </p:spPr>
        <p:txBody>
          <a:bodyPr/>
          <a:lstStyle>
            <a:lvl1pPr marL="0" indent="0">
              <a:buNone/>
              <a:defRPr sz="1800"/>
            </a:lvl1pPr>
            <a:lvl2pPr marL="585216" indent="0">
              <a:buNone/>
              <a:defRPr sz="1500"/>
            </a:lvl2pPr>
            <a:lvl3pPr marL="1170432" indent="0">
              <a:buNone/>
              <a:defRPr sz="1300"/>
            </a:lvl3pPr>
            <a:lvl4pPr marL="1755648" indent="0">
              <a:buNone/>
              <a:defRPr sz="1200"/>
            </a:lvl4pPr>
            <a:lvl5pPr marL="2340864" indent="0">
              <a:buNone/>
              <a:defRPr sz="1200"/>
            </a:lvl5pPr>
            <a:lvl6pPr marL="2926080" indent="0">
              <a:buNone/>
              <a:defRPr sz="1200"/>
            </a:lvl6pPr>
            <a:lvl7pPr marL="3511296" indent="0">
              <a:buNone/>
              <a:defRPr sz="1200"/>
            </a:lvl7pPr>
            <a:lvl8pPr marL="4096512" indent="0">
              <a:buNone/>
              <a:defRPr sz="1200"/>
            </a:lvl8pPr>
            <a:lvl9pPr marL="468172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3157746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8092" y="274639"/>
            <a:ext cx="10945654" cy="1143000"/>
          </a:xfrm>
          <a:prstGeom prst="rect">
            <a:avLst/>
          </a:prstGeom>
        </p:spPr>
        <p:txBody>
          <a:bodyPr lIns="117043" tIns="58522" rIns="117043" bIns="58522"/>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274738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7332" y="274644"/>
            <a:ext cx="2736414" cy="5851525"/>
          </a:xfrm>
          <a:prstGeom prst="rect">
            <a:avLst/>
          </a:prstGeom>
        </p:spPr>
        <p:txBody>
          <a:bodyPr vert="eaVert" lIns="117043" tIns="58522" rIns="117043" bIns="58522"/>
          <a:lstStyle/>
          <a:p>
            <a:r>
              <a:rPr lang="en-US"/>
              <a:t>Click to edit Master title style</a:t>
            </a:r>
          </a:p>
        </p:txBody>
      </p:sp>
      <p:sp>
        <p:nvSpPr>
          <p:cNvPr id="3" name="Vertical Text Placeholder 2"/>
          <p:cNvSpPr>
            <a:spLocks noGrp="1"/>
          </p:cNvSpPr>
          <p:nvPr>
            <p:ph type="body" orient="vert" idx="1"/>
          </p:nvPr>
        </p:nvSpPr>
        <p:spPr>
          <a:xfrm>
            <a:off x="608092" y="274644"/>
            <a:ext cx="800654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6A1C76-A950-EF4A-97DD-7C5411E61447}"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4BA71E-DB09-9545-A21B-40DA884691D0}" type="slidenum">
              <a:rPr lang="en-US" smtClean="0"/>
              <a:t>‹#›</a:t>
            </a:fld>
            <a:endParaRPr lang="en-US" dirty="0"/>
          </a:p>
        </p:txBody>
      </p:sp>
    </p:spTree>
    <p:extLst>
      <p:ext uri="{BB962C8B-B14F-4D97-AF65-F5344CB8AC3E}">
        <p14:creationId xmlns:p14="http://schemas.microsoft.com/office/powerpoint/2010/main" val="577818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2138" y="2130430"/>
            <a:ext cx="10337562" cy="1470025"/>
          </a:xfrm>
        </p:spPr>
        <p:txBody>
          <a:bodyPr/>
          <a:lstStyle/>
          <a:p>
            <a:r>
              <a:rPr lang="en-US"/>
              <a:t>Click to edit Master title style</a:t>
            </a:r>
          </a:p>
        </p:txBody>
      </p:sp>
      <p:sp>
        <p:nvSpPr>
          <p:cNvPr id="3" name="Subtitle 2"/>
          <p:cNvSpPr>
            <a:spLocks noGrp="1"/>
          </p:cNvSpPr>
          <p:nvPr>
            <p:ph type="subTitle" idx="1"/>
          </p:nvPr>
        </p:nvSpPr>
        <p:spPr>
          <a:xfrm>
            <a:off x="1824278" y="3886200"/>
            <a:ext cx="851328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A32CDFF1-E6B1-49FF-B280-248BE3C2F3D2}" type="datetimeFigureOut">
              <a:rPr lang="en-US"/>
              <a:pPr>
                <a:defRPr/>
              </a:pPr>
              <a:t>12/6/2021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3F3EF48-4836-41A0-A335-3F40E0EEA218}" type="slidenum">
              <a:rPr lang="en-US" altLang="en-US"/>
              <a:pPr/>
              <a:t>‹#›</a:t>
            </a:fld>
            <a:endParaRPr lang="en-US" altLang="en-US"/>
          </a:p>
        </p:txBody>
      </p:sp>
    </p:spTree>
    <p:extLst>
      <p:ext uri="{BB962C8B-B14F-4D97-AF65-F5344CB8AC3E}">
        <p14:creationId xmlns:p14="http://schemas.microsoft.com/office/powerpoint/2010/main" val="1474083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42404A9-C0E2-4AB7-AC53-E66305E67889}" type="datetimeFigureOut">
              <a:rPr lang="en-US"/>
              <a:pPr>
                <a:defRPr/>
              </a:pPr>
              <a:t>12/6/2021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765138C-C038-4695-BBAC-4FC89A2B7162}" type="slidenum">
              <a:rPr lang="en-US" altLang="en-US"/>
              <a:pPr/>
              <a:t>‹#›</a:t>
            </a:fld>
            <a:endParaRPr lang="en-US" altLang="en-US"/>
          </a:p>
        </p:txBody>
      </p:sp>
    </p:spTree>
    <p:extLst>
      <p:ext uri="{BB962C8B-B14F-4D97-AF65-F5344CB8AC3E}">
        <p14:creationId xmlns:p14="http://schemas.microsoft.com/office/powerpoint/2010/main" val="4130144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0702" y="4406905"/>
            <a:ext cx="10337562"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0702" y="2906713"/>
            <a:ext cx="1033756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07FBFB1-DB93-4E0C-A056-42D7A7AE19CA}" type="datetimeFigureOut">
              <a:rPr lang="en-US"/>
              <a:pPr>
                <a:defRPr/>
              </a:pPr>
              <a:t>12/6/2021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9A36332-6E0F-4574-A384-1480E70EF565}" type="slidenum">
              <a:rPr lang="en-US" altLang="en-US"/>
              <a:pPr/>
              <a:t>‹#›</a:t>
            </a:fld>
            <a:endParaRPr lang="en-US" altLang="en-US"/>
          </a:p>
        </p:txBody>
      </p:sp>
    </p:spTree>
    <p:extLst>
      <p:ext uri="{BB962C8B-B14F-4D97-AF65-F5344CB8AC3E}">
        <p14:creationId xmlns:p14="http://schemas.microsoft.com/office/powerpoint/2010/main" val="3361631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8092" y="1600205"/>
            <a:ext cx="537147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2268" y="1600205"/>
            <a:ext cx="537147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3EB63DD-83B6-4B5F-83A3-B88981D88F22}" type="datetimeFigureOut">
              <a:rPr lang="en-US"/>
              <a:pPr>
                <a:defRPr/>
              </a:pPr>
              <a:t>12/6/2021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F4AB6E2-4B62-489E-8064-3D9ECC68C9CA}" type="slidenum">
              <a:rPr lang="en-US" altLang="en-US"/>
              <a:pPr/>
              <a:t>‹#›</a:t>
            </a:fld>
            <a:endParaRPr lang="en-US" altLang="en-US"/>
          </a:p>
        </p:txBody>
      </p:sp>
    </p:spTree>
    <p:extLst>
      <p:ext uri="{BB962C8B-B14F-4D97-AF65-F5344CB8AC3E}">
        <p14:creationId xmlns:p14="http://schemas.microsoft.com/office/powerpoint/2010/main" val="2062858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8093" y="1535113"/>
            <a:ext cx="5373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8093" y="2174875"/>
            <a:ext cx="5373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8048" y="1535113"/>
            <a:ext cx="537570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8048" y="2174875"/>
            <a:ext cx="537570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49A7858-3C8A-4F7C-9154-AE16A0B8082C}" type="datetimeFigureOut">
              <a:rPr lang="en-US"/>
              <a:pPr>
                <a:defRPr/>
              </a:pPr>
              <a:t>12/6/2021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A547D878-6DA8-4499-A833-245884F7BBED}" type="slidenum">
              <a:rPr lang="en-US" altLang="en-US"/>
              <a:pPr/>
              <a:t>‹#›</a:t>
            </a:fld>
            <a:endParaRPr lang="en-US" altLang="en-US"/>
          </a:p>
        </p:txBody>
      </p:sp>
    </p:spTree>
    <p:extLst>
      <p:ext uri="{BB962C8B-B14F-4D97-AF65-F5344CB8AC3E}">
        <p14:creationId xmlns:p14="http://schemas.microsoft.com/office/powerpoint/2010/main" val="1065749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C9133B0-3ACD-417A-90A6-811D62AFD0A1}" type="datetimeFigureOut">
              <a:rPr lang="en-US"/>
              <a:pPr>
                <a:defRPr/>
              </a:pPr>
              <a:t>12/6/2021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253B782F-D4D0-425D-B3CE-7EEA2AC046EB}" type="slidenum">
              <a:rPr lang="en-US" altLang="en-US"/>
              <a:pPr/>
              <a:t>‹#›</a:t>
            </a:fld>
            <a:endParaRPr lang="en-US" altLang="en-US"/>
          </a:p>
        </p:txBody>
      </p:sp>
    </p:spTree>
    <p:extLst>
      <p:ext uri="{BB962C8B-B14F-4D97-AF65-F5344CB8AC3E}">
        <p14:creationId xmlns:p14="http://schemas.microsoft.com/office/powerpoint/2010/main" val="1024398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BE1218-24C3-4C2D-B0A7-05796955A62E}" type="datetimeFigureOut">
              <a:rPr lang="en-US"/>
              <a:pPr>
                <a:defRPr/>
              </a:pPr>
              <a:t>12/6/2021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304FD746-1F9C-4226-8FA1-E899363A770F}" type="slidenum">
              <a:rPr lang="en-US" altLang="en-US"/>
              <a:pPr/>
              <a:t>‹#›</a:t>
            </a:fld>
            <a:endParaRPr lang="en-US" altLang="en-US"/>
          </a:p>
        </p:txBody>
      </p:sp>
    </p:spTree>
    <p:extLst>
      <p:ext uri="{BB962C8B-B14F-4D97-AF65-F5344CB8AC3E}">
        <p14:creationId xmlns:p14="http://schemas.microsoft.com/office/powerpoint/2010/main" val="39181703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95" y="273050"/>
            <a:ext cx="4001161"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54941" y="273055"/>
            <a:ext cx="679880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8095" y="1435103"/>
            <a:ext cx="4001161"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FB09540-21DE-4F29-B154-78707A80B997}" type="datetimeFigureOut">
              <a:rPr lang="en-US"/>
              <a:pPr>
                <a:defRPr/>
              </a:pPr>
              <a:t>12/6/2021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41F83C9-6C71-4175-BBA0-022DEBF3F4F0}" type="slidenum">
              <a:rPr lang="en-US" altLang="en-US"/>
              <a:pPr/>
              <a:t>‹#›</a:t>
            </a:fld>
            <a:endParaRPr lang="en-US" altLang="en-US"/>
          </a:p>
        </p:txBody>
      </p:sp>
    </p:spTree>
    <p:extLst>
      <p:ext uri="{BB962C8B-B14F-4D97-AF65-F5344CB8AC3E}">
        <p14:creationId xmlns:p14="http://schemas.microsoft.com/office/powerpoint/2010/main" val="952684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3805" y="4800600"/>
            <a:ext cx="7297103"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3805" y="612775"/>
            <a:ext cx="729710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3805" y="5367338"/>
            <a:ext cx="729710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AF7C4F6-142E-43E2-A87A-6835067231EE}" type="datetimeFigureOut">
              <a:rPr lang="en-US"/>
              <a:pPr>
                <a:defRPr/>
              </a:pPr>
              <a:t>12/6/2021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FB5981D-E9E4-4010-9B4E-8F0F70FAA6B3}" type="slidenum">
              <a:rPr lang="en-US" altLang="en-US"/>
              <a:pPr/>
              <a:t>‹#›</a:t>
            </a:fld>
            <a:endParaRPr lang="en-US" altLang="en-US"/>
          </a:p>
        </p:txBody>
      </p:sp>
    </p:spTree>
    <p:extLst>
      <p:ext uri="{BB962C8B-B14F-4D97-AF65-F5344CB8AC3E}">
        <p14:creationId xmlns:p14="http://schemas.microsoft.com/office/powerpoint/2010/main" val="38836574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E151913-DEA5-4E44-B304-A940655330B2}" type="datetimeFigureOut">
              <a:rPr lang="en-US"/>
              <a:pPr>
                <a:defRPr/>
              </a:pPr>
              <a:t>12/6/2021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8C6598B-6DD6-43CA-A2A0-9B425023A643}" type="slidenum">
              <a:rPr lang="en-US" altLang="en-US"/>
              <a:pPr/>
              <a:t>‹#›</a:t>
            </a:fld>
            <a:endParaRPr lang="en-US" altLang="en-US"/>
          </a:p>
        </p:txBody>
      </p:sp>
    </p:spTree>
    <p:extLst>
      <p:ext uri="{BB962C8B-B14F-4D97-AF65-F5344CB8AC3E}">
        <p14:creationId xmlns:p14="http://schemas.microsoft.com/office/powerpoint/2010/main" val="512747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7332" y="274643"/>
            <a:ext cx="2736414"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8092" y="274643"/>
            <a:ext cx="800654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EF6B8AB-80A3-45F9-96E2-2427C7A26A98}" type="datetimeFigureOut">
              <a:rPr lang="en-US"/>
              <a:pPr>
                <a:defRPr/>
              </a:pPr>
              <a:t>12/6/2021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AD92BA0-5F15-4B58-8F73-F5C66E06A815}" type="slidenum">
              <a:rPr lang="en-US" altLang="en-US"/>
              <a:pPr/>
              <a:t>‹#›</a:t>
            </a:fld>
            <a:endParaRPr lang="en-US" altLang="en-US"/>
          </a:p>
        </p:txBody>
      </p:sp>
    </p:spTree>
    <p:extLst>
      <p:ext uri="{BB962C8B-B14F-4D97-AF65-F5344CB8AC3E}">
        <p14:creationId xmlns:p14="http://schemas.microsoft.com/office/powerpoint/2010/main" val="157084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8092" y="1600205"/>
            <a:ext cx="10945654" cy="4525963"/>
          </a:xfrm>
          <a:prstGeom prst="rect">
            <a:avLst/>
          </a:prstGeom>
        </p:spPr>
        <p:txBody>
          <a:bodyPr vert="horz" lIns="117043" tIns="58522" rIns="117043" bIns="585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8092" y="6356356"/>
            <a:ext cx="2837762" cy="365125"/>
          </a:xfrm>
          <a:prstGeom prst="rect">
            <a:avLst/>
          </a:prstGeom>
        </p:spPr>
        <p:txBody>
          <a:bodyPr vert="horz" lIns="117043" tIns="58522" rIns="117043" bIns="58522" rtlCol="0" anchor="ctr"/>
          <a:lstStyle>
            <a:lvl1pPr algn="l">
              <a:defRPr sz="1500">
                <a:solidFill>
                  <a:schemeClr val="tx1">
                    <a:tint val="75000"/>
                  </a:schemeClr>
                </a:solidFill>
              </a:defRPr>
            </a:lvl1pPr>
          </a:lstStyle>
          <a:p>
            <a:fld id="{8F6A1C76-A950-EF4A-97DD-7C5411E61447}" type="datetimeFigureOut">
              <a:rPr lang="en-US" smtClean="0"/>
              <a:t>12/6/2021</a:t>
            </a:fld>
            <a:endParaRPr lang="en-US" dirty="0"/>
          </a:p>
        </p:txBody>
      </p:sp>
      <p:sp>
        <p:nvSpPr>
          <p:cNvPr id="5" name="Footer Placeholder 4"/>
          <p:cNvSpPr>
            <a:spLocks noGrp="1"/>
          </p:cNvSpPr>
          <p:nvPr>
            <p:ph type="ftr" sz="quarter" idx="3"/>
          </p:nvPr>
        </p:nvSpPr>
        <p:spPr>
          <a:xfrm>
            <a:off x="4155297" y="6356356"/>
            <a:ext cx="3851249" cy="365125"/>
          </a:xfrm>
          <a:prstGeom prst="rect">
            <a:avLst/>
          </a:prstGeom>
        </p:spPr>
        <p:txBody>
          <a:bodyPr vert="horz" lIns="117043" tIns="58522" rIns="117043" bIns="58522" rtlCol="0" anchor="ctr"/>
          <a:lstStyle>
            <a:lvl1pPr algn="ctr">
              <a:defRPr sz="15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15984" y="6356356"/>
            <a:ext cx="2837762" cy="365125"/>
          </a:xfrm>
          <a:prstGeom prst="rect">
            <a:avLst/>
          </a:prstGeom>
        </p:spPr>
        <p:txBody>
          <a:bodyPr vert="horz" lIns="117043" tIns="58522" rIns="117043" bIns="58522" rtlCol="0" anchor="ctr"/>
          <a:lstStyle>
            <a:lvl1pPr algn="r">
              <a:defRPr sz="1500">
                <a:solidFill>
                  <a:schemeClr val="tx1">
                    <a:tint val="75000"/>
                  </a:schemeClr>
                </a:solidFill>
              </a:defRPr>
            </a:lvl1pPr>
          </a:lstStyle>
          <a:p>
            <a:fld id="{414BA71E-DB09-9545-A21B-40DA884691D0}" type="slidenum">
              <a:rPr lang="en-US" smtClean="0"/>
              <a:t>‹#›</a:t>
            </a:fld>
            <a:endParaRPr lang="en-US" dirty="0"/>
          </a:p>
        </p:txBody>
      </p:sp>
      <p:sp>
        <p:nvSpPr>
          <p:cNvPr id="9" name="Rectangle 8"/>
          <p:cNvSpPr/>
          <p:nvPr/>
        </p:nvSpPr>
        <p:spPr>
          <a:xfrm>
            <a:off x="11453072" y="6263525"/>
            <a:ext cx="474718" cy="349019"/>
          </a:xfrm>
          <a:prstGeom prst="rect">
            <a:avLst/>
          </a:prstGeom>
        </p:spPr>
        <p:txBody>
          <a:bodyPr wrap="none" lIns="117043" tIns="58522" rIns="117043" bIns="58522">
            <a:spAutoFit/>
          </a:bodyPr>
          <a:lstStyle/>
          <a:p>
            <a:fld id="{96C25A87-B1AC-C347-A27A-1ACDC6E5FF52}" type="slidenum">
              <a:rPr lang="id-ID" sz="1500" b="1" smtClean="0">
                <a:solidFill>
                  <a:srgbClr val="4D555F"/>
                </a:solidFill>
                <a:cs typeface="Lato Light" charset="0"/>
              </a:rPr>
              <a:pPr/>
              <a:t>‹#›</a:t>
            </a:fld>
            <a:endParaRPr lang="en-US" sz="1500" dirty="0">
              <a:solidFill>
                <a:srgbClr val="4D555F"/>
              </a:solidFill>
            </a:endParaRPr>
          </a:p>
        </p:txBody>
      </p:sp>
      <p:pic>
        <p:nvPicPr>
          <p:cNvPr id="8" name="Picture 7" descr="PRASA Tech Logo.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75249" y="259977"/>
            <a:ext cx="1710183" cy="441248"/>
          </a:xfrm>
          <a:prstGeom prst="rect">
            <a:avLst/>
          </a:prstGeom>
        </p:spPr>
      </p:pic>
    </p:spTree>
    <p:extLst>
      <p:ext uri="{BB962C8B-B14F-4D97-AF65-F5344CB8AC3E}">
        <p14:creationId xmlns:p14="http://schemas.microsoft.com/office/powerpoint/2010/main" val="1071431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85216" rtl="0" eaLnBrk="1" latinLnBrk="0" hangingPunct="1">
        <a:spcBef>
          <a:spcPct val="0"/>
        </a:spcBef>
        <a:buNone/>
        <a:defRPr sz="5600" kern="1200">
          <a:solidFill>
            <a:schemeClr val="tx1"/>
          </a:solidFill>
          <a:latin typeface="+mj-lt"/>
          <a:ea typeface="+mj-ea"/>
          <a:cs typeface="+mj-cs"/>
        </a:defRPr>
      </a:lvl1pPr>
    </p:titleStyle>
    <p:bodyStyle>
      <a:lvl1pPr marL="438912" indent="-438912" algn="l" defTabSz="585216" rtl="0" eaLnBrk="1" latinLnBrk="0" hangingPunct="1">
        <a:spcBef>
          <a:spcPct val="20000"/>
        </a:spcBef>
        <a:buFont typeface="Arial"/>
        <a:buChar char="•"/>
        <a:defRPr sz="4100" kern="1200">
          <a:solidFill>
            <a:schemeClr val="tx1"/>
          </a:solidFill>
          <a:latin typeface="+mn-lt"/>
          <a:ea typeface="+mn-ea"/>
          <a:cs typeface="+mn-cs"/>
        </a:defRPr>
      </a:lvl1pPr>
      <a:lvl2pPr marL="950976" indent="-365760" algn="l" defTabSz="585216" rtl="0" eaLnBrk="1" latinLnBrk="0" hangingPunct="1">
        <a:spcBef>
          <a:spcPct val="20000"/>
        </a:spcBef>
        <a:buFont typeface="Arial"/>
        <a:buChar char="–"/>
        <a:defRPr sz="3600" kern="1200">
          <a:solidFill>
            <a:schemeClr val="tx1"/>
          </a:solidFill>
          <a:latin typeface="+mn-lt"/>
          <a:ea typeface="+mn-ea"/>
          <a:cs typeface="+mn-cs"/>
        </a:defRPr>
      </a:lvl2pPr>
      <a:lvl3pPr marL="1463040" indent="-292608" algn="l" defTabSz="585216" rtl="0" eaLnBrk="1" latinLnBrk="0" hangingPunct="1">
        <a:spcBef>
          <a:spcPct val="20000"/>
        </a:spcBef>
        <a:buFont typeface="Arial"/>
        <a:buChar char="•"/>
        <a:defRPr sz="3100" kern="1200">
          <a:solidFill>
            <a:schemeClr val="tx1"/>
          </a:solidFill>
          <a:latin typeface="+mn-lt"/>
          <a:ea typeface="+mn-ea"/>
          <a:cs typeface="+mn-cs"/>
        </a:defRPr>
      </a:lvl3pPr>
      <a:lvl4pPr marL="2048256" indent="-292608" algn="l" defTabSz="585216" rtl="0" eaLnBrk="1" latinLnBrk="0" hangingPunct="1">
        <a:spcBef>
          <a:spcPct val="20000"/>
        </a:spcBef>
        <a:buFont typeface="Arial"/>
        <a:buChar char="–"/>
        <a:defRPr sz="2600" kern="1200">
          <a:solidFill>
            <a:schemeClr val="tx1"/>
          </a:solidFill>
          <a:latin typeface="+mn-lt"/>
          <a:ea typeface="+mn-ea"/>
          <a:cs typeface="+mn-cs"/>
        </a:defRPr>
      </a:lvl4pPr>
      <a:lvl5pPr marL="2633472" indent="-292608" algn="l" defTabSz="585216" rtl="0" eaLnBrk="1" latinLnBrk="0" hangingPunct="1">
        <a:spcBef>
          <a:spcPct val="20000"/>
        </a:spcBef>
        <a:buFont typeface="Arial"/>
        <a:buChar char="»"/>
        <a:defRPr sz="2600" kern="1200">
          <a:solidFill>
            <a:schemeClr val="tx1"/>
          </a:solidFill>
          <a:latin typeface="+mn-lt"/>
          <a:ea typeface="+mn-ea"/>
          <a:cs typeface="+mn-cs"/>
        </a:defRPr>
      </a:lvl5pPr>
      <a:lvl6pPr marL="3218688" indent="-292608" algn="l" defTabSz="585216" rtl="0" eaLnBrk="1" latinLnBrk="0" hangingPunct="1">
        <a:spcBef>
          <a:spcPct val="20000"/>
        </a:spcBef>
        <a:buFont typeface="Arial"/>
        <a:buChar char="•"/>
        <a:defRPr sz="2600" kern="1200">
          <a:solidFill>
            <a:schemeClr val="tx1"/>
          </a:solidFill>
          <a:latin typeface="+mn-lt"/>
          <a:ea typeface="+mn-ea"/>
          <a:cs typeface="+mn-cs"/>
        </a:defRPr>
      </a:lvl6pPr>
      <a:lvl7pPr marL="3803904" indent="-292608" algn="l" defTabSz="585216" rtl="0" eaLnBrk="1" latinLnBrk="0" hangingPunct="1">
        <a:spcBef>
          <a:spcPct val="20000"/>
        </a:spcBef>
        <a:buFont typeface="Arial"/>
        <a:buChar char="•"/>
        <a:defRPr sz="2600" kern="1200">
          <a:solidFill>
            <a:schemeClr val="tx1"/>
          </a:solidFill>
          <a:latin typeface="+mn-lt"/>
          <a:ea typeface="+mn-ea"/>
          <a:cs typeface="+mn-cs"/>
        </a:defRPr>
      </a:lvl7pPr>
      <a:lvl8pPr marL="4389120" indent="-292608" algn="l" defTabSz="585216" rtl="0" eaLnBrk="1" latinLnBrk="0" hangingPunct="1">
        <a:spcBef>
          <a:spcPct val="20000"/>
        </a:spcBef>
        <a:buFont typeface="Arial"/>
        <a:buChar char="•"/>
        <a:defRPr sz="2600" kern="1200">
          <a:solidFill>
            <a:schemeClr val="tx1"/>
          </a:solidFill>
          <a:latin typeface="+mn-lt"/>
          <a:ea typeface="+mn-ea"/>
          <a:cs typeface="+mn-cs"/>
        </a:defRPr>
      </a:lvl8pPr>
      <a:lvl9pPr marL="4974336" indent="-292608" algn="l" defTabSz="585216" rtl="0" eaLnBrk="1" latinLnBrk="0" hangingPunct="1">
        <a:spcBef>
          <a:spcPct val="20000"/>
        </a:spcBef>
        <a:buFont typeface="Arial"/>
        <a:buChar char="•"/>
        <a:defRPr sz="2600" kern="1200">
          <a:solidFill>
            <a:schemeClr val="tx1"/>
          </a:solidFill>
          <a:latin typeface="+mn-lt"/>
          <a:ea typeface="+mn-ea"/>
          <a:cs typeface="+mn-cs"/>
        </a:defRPr>
      </a:lvl9pPr>
    </p:bodyStyle>
    <p:otherStyle>
      <a:defPPr>
        <a:defRPr lang="en-US"/>
      </a:defPPr>
      <a:lvl1pPr marL="0" algn="l" defTabSz="585216" rtl="0" eaLnBrk="1" latinLnBrk="0" hangingPunct="1">
        <a:defRPr sz="2300" kern="1200">
          <a:solidFill>
            <a:schemeClr val="tx1"/>
          </a:solidFill>
          <a:latin typeface="+mn-lt"/>
          <a:ea typeface="+mn-ea"/>
          <a:cs typeface="+mn-cs"/>
        </a:defRPr>
      </a:lvl1pPr>
      <a:lvl2pPr marL="585216" algn="l" defTabSz="585216" rtl="0" eaLnBrk="1" latinLnBrk="0" hangingPunct="1">
        <a:defRPr sz="2300" kern="1200">
          <a:solidFill>
            <a:schemeClr val="tx1"/>
          </a:solidFill>
          <a:latin typeface="+mn-lt"/>
          <a:ea typeface="+mn-ea"/>
          <a:cs typeface="+mn-cs"/>
        </a:defRPr>
      </a:lvl2pPr>
      <a:lvl3pPr marL="1170432" algn="l" defTabSz="585216" rtl="0" eaLnBrk="1" latinLnBrk="0" hangingPunct="1">
        <a:defRPr sz="2300" kern="1200">
          <a:solidFill>
            <a:schemeClr val="tx1"/>
          </a:solidFill>
          <a:latin typeface="+mn-lt"/>
          <a:ea typeface="+mn-ea"/>
          <a:cs typeface="+mn-cs"/>
        </a:defRPr>
      </a:lvl3pPr>
      <a:lvl4pPr marL="1755648" algn="l" defTabSz="585216" rtl="0" eaLnBrk="1" latinLnBrk="0" hangingPunct="1">
        <a:defRPr sz="2300" kern="1200">
          <a:solidFill>
            <a:schemeClr val="tx1"/>
          </a:solidFill>
          <a:latin typeface="+mn-lt"/>
          <a:ea typeface="+mn-ea"/>
          <a:cs typeface="+mn-cs"/>
        </a:defRPr>
      </a:lvl4pPr>
      <a:lvl5pPr marL="2340864" algn="l" defTabSz="585216" rtl="0" eaLnBrk="1" latinLnBrk="0" hangingPunct="1">
        <a:defRPr sz="2300" kern="1200">
          <a:solidFill>
            <a:schemeClr val="tx1"/>
          </a:solidFill>
          <a:latin typeface="+mn-lt"/>
          <a:ea typeface="+mn-ea"/>
          <a:cs typeface="+mn-cs"/>
        </a:defRPr>
      </a:lvl5pPr>
      <a:lvl6pPr marL="2926080" algn="l" defTabSz="585216" rtl="0" eaLnBrk="1" latinLnBrk="0" hangingPunct="1">
        <a:defRPr sz="2300" kern="1200">
          <a:solidFill>
            <a:schemeClr val="tx1"/>
          </a:solidFill>
          <a:latin typeface="+mn-lt"/>
          <a:ea typeface="+mn-ea"/>
          <a:cs typeface="+mn-cs"/>
        </a:defRPr>
      </a:lvl6pPr>
      <a:lvl7pPr marL="3511296" algn="l" defTabSz="585216" rtl="0" eaLnBrk="1" latinLnBrk="0" hangingPunct="1">
        <a:defRPr sz="2300" kern="1200">
          <a:solidFill>
            <a:schemeClr val="tx1"/>
          </a:solidFill>
          <a:latin typeface="+mn-lt"/>
          <a:ea typeface="+mn-ea"/>
          <a:cs typeface="+mn-cs"/>
        </a:defRPr>
      </a:lvl7pPr>
      <a:lvl8pPr marL="4096512" algn="l" defTabSz="585216" rtl="0" eaLnBrk="1" latinLnBrk="0" hangingPunct="1">
        <a:defRPr sz="2300" kern="1200">
          <a:solidFill>
            <a:schemeClr val="tx1"/>
          </a:solidFill>
          <a:latin typeface="+mn-lt"/>
          <a:ea typeface="+mn-ea"/>
          <a:cs typeface="+mn-cs"/>
        </a:defRPr>
      </a:lvl8pPr>
      <a:lvl9pPr marL="4681728" algn="l" defTabSz="585216" rtl="0" eaLnBrk="1" latinLnBrk="0" hangingPunct="1">
        <a:defRPr sz="2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8092" y="274638"/>
            <a:ext cx="1094565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8092" y="1600201"/>
            <a:ext cx="1094565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8092" y="6356351"/>
            <a:ext cx="2837762"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B487D1C2-589B-46CE-8322-57AF8CE85C07}" type="datetimeFigureOut">
              <a:rPr lang="en-US"/>
              <a:pPr>
                <a:defRPr/>
              </a:pPr>
              <a:t>12/6/2021</a:t>
            </a:fld>
            <a:endParaRPr lang="en-US"/>
          </a:p>
        </p:txBody>
      </p:sp>
      <p:sp>
        <p:nvSpPr>
          <p:cNvPr id="5" name="Footer Placeholder 4"/>
          <p:cNvSpPr>
            <a:spLocks noGrp="1"/>
          </p:cNvSpPr>
          <p:nvPr>
            <p:ph type="ftr" sz="quarter" idx="3"/>
          </p:nvPr>
        </p:nvSpPr>
        <p:spPr>
          <a:xfrm>
            <a:off x="4155295" y="6356351"/>
            <a:ext cx="3851249"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715984" y="6356351"/>
            <a:ext cx="283776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114567CD-5769-49E9-9716-C252F54AB192}" type="slidenum">
              <a:rPr lang="en-US" altLang="en-US"/>
              <a:pPr/>
              <a:t>‹#›</a:t>
            </a:fld>
            <a:endParaRPr lang="en-US" altLang="en-US"/>
          </a:p>
        </p:txBody>
      </p:sp>
    </p:spTree>
    <p:extLst>
      <p:ext uri="{BB962C8B-B14F-4D97-AF65-F5344CB8AC3E}">
        <p14:creationId xmlns:p14="http://schemas.microsoft.com/office/powerpoint/2010/main" val="29286382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rmoagi@prasa.com" TargetMode="External"/><Relationship Id="rId2" Type="http://schemas.openxmlformats.org/officeDocument/2006/relationships/hyperlink" Target="mailto:asekhuthe@prasa.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79092" y="6259588"/>
            <a:ext cx="1086012" cy="4661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pic>
        <p:nvPicPr>
          <p:cNvPr id="8" name="Picture 7" descr="1stSlid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78"/>
            <a:ext cx="12161838" cy="4419601"/>
          </a:xfrm>
          <a:prstGeom prst="rect">
            <a:avLst/>
          </a:prstGeom>
        </p:spPr>
      </p:pic>
      <p:sp>
        <p:nvSpPr>
          <p:cNvPr id="3" name="Subtitle 2"/>
          <p:cNvSpPr>
            <a:spLocks noGrp="1"/>
          </p:cNvSpPr>
          <p:nvPr>
            <p:ph type="subTitle" idx="1"/>
          </p:nvPr>
        </p:nvSpPr>
        <p:spPr>
          <a:xfrm>
            <a:off x="40944" y="4411722"/>
            <a:ext cx="11766629" cy="2314029"/>
          </a:xfrm>
          <a:solidFill>
            <a:schemeClr val="bg1"/>
          </a:solidFill>
        </p:spPr>
        <p:txBody>
          <a:bodyPr>
            <a:noAutofit/>
          </a:bodyPr>
          <a:lstStyle/>
          <a:p>
            <a:pPr algn="just"/>
            <a:r>
              <a:rPr lang="en-GB" sz="1800" b="1" dirty="0">
                <a:solidFill>
                  <a:schemeClr val="tx1"/>
                </a:solidFill>
                <a:latin typeface="Arial" panose="020B0604020202020204" pitchFamily="34" charset="0"/>
                <a:cs typeface="Times New Roman" panose="02020603050405020304" pitchFamily="18" charset="0"/>
              </a:rPr>
              <a:t>REQUEST FOR TENDER (RFT) FOR APPOINTMENT OF CONTRACTORS FOR THE RENEWAL AND REFURBISHMENT OF WHEEL-SETS ON AN “AS AND WHEN BASIS” FOR THE ROLLING STOCK FLEET FOR PRASA RAIL</a:t>
            </a:r>
            <a:endParaRPr lang="en-ZA" sz="1800" b="1" dirty="0">
              <a:solidFill>
                <a:schemeClr val="tx1"/>
              </a:solidFill>
              <a:latin typeface="Arial" panose="020B0604020202020204" pitchFamily="34" charset="0"/>
              <a:cs typeface="Arial" panose="020B0604020202020204" pitchFamily="34" charset="0"/>
            </a:endParaRPr>
          </a:p>
          <a:p>
            <a:pPr algn="l"/>
            <a:r>
              <a:rPr lang="en-GB" sz="18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HO/PT/ENG/(RM)/185/05/2021</a:t>
            </a:r>
            <a:r>
              <a:rPr lang="en-ZA" sz="1800" b="1" dirty="0">
                <a:solidFill>
                  <a:schemeClr val="tx1"/>
                </a:solidFill>
                <a:latin typeface="Arial" panose="020B0604020202020204" pitchFamily="34" charset="0"/>
                <a:cs typeface="Arial" panose="020B0604020202020204" pitchFamily="34" charset="0"/>
              </a:rPr>
              <a:t>; </a:t>
            </a:r>
          </a:p>
          <a:p>
            <a:pPr algn="l"/>
            <a:endParaRPr lang="en-ZA" sz="1800" b="1" dirty="0">
              <a:solidFill>
                <a:schemeClr val="tx1"/>
              </a:solidFill>
              <a:latin typeface="Arial" panose="020B0604020202020204" pitchFamily="34" charset="0"/>
              <a:cs typeface="Arial" panose="020B0604020202020204" pitchFamily="34" charset="0"/>
            </a:endParaRPr>
          </a:p>
          <a:p>
            <a:pPr algn="l"/>
            <a:r>
              <a:rPr lang="en-ZA" sz="1800" b="1" dirty="0">
                <a:solidFill>
                  <a:schemeClr val="tx1"/>
                </a:solidFill>
                <a:latin typeface="Arial" panose="020B0604020202020204" pitchFamily="34" charset="0"/>
                <a:cs typeface="Arial" panose="020B0604020202020204" pitchFamily="34" charset="0"/>
              </a:rPr>
              <a:t>Presenters:  Agnes Sekhuthe and Maggie RD Marema</a:t>
            </a:r>
          </a:p>
          <a:p>
            <a:pPr algn="just"/>
            <a:endParaRPr lang="en-ZA" sz="1800" b="1" dirty="0">
              <a:solidFill>
                <a:schemeClr val="tx1"/>
              </a:solidFill>
              <a:latin typeface="Arial" panose="020B0604020202020204" pitchFamily="34" charset="0"/>
              <a:cs typeface="Arial" panose="020B0604020202020204" pitchFamily="34" charset="0"/>
            </a:endParaRPr>
          </a:p>
          <a:p>
            <a:pPr algn="just"/>
            <a:endParaRPr lang="en-ZA" sz="1800" b="1" dirty="0">
              <a:solidFill>
                <a:schemeClr val="tx1"/>
              </a:solidFill>
              <a:latin typeface="Arial" panose="020B0604020202020204" pitchFamily="34" charset="0"/>
              <a:cs typeface="Arial" panose="020B0604020202020204" pitchFamily="34" charset="0"/>
            </a:endParaRPr>
          </a:p>
          <a:p>
            <a:pPr algn="just"/>
            <a:endParaRPr lang="en-ZA" sz="1800" b="1" dirty="0">
              <a:solidFill>
                <a:schemeClr val="tx1"/>
              </a:solidFill>
              <a:latin typeface="Arial" panose="020B0604020202020204" pitchFamily="34" charset="0"/>
              <a:cs typeface="Arial" panose="020B0604020202020204" pitchFamily="34" charset="0"/>
            </a:endParaRPr>
          </a:p>
          <a:p>
            <a:pPr algn="just"/>
            <a:endParaRPr lang="en-ZA" sz="1800" b="1" dirty="0">
              <a:solidFill>
                <a:schemeClr val="tx1"/>
              </a:solidFill>
              <a:latin typeface="Arial" panose="020B0604020202020204" pitchFamily="34" charset="0"/>
              <a:cs typeface="Arial" panose="020B0604020202020204" pitchFamily="34" charset="0"/>
            </a:endParaRPr>
          </a:p>
          <a:p>
            <a:pPr algn="just"/>
            <a:endParaRPr lang="en-ZA" sz="1800" b="1" dirty="0">
              <a:solidFill>
                <a:schemeClr val="tx1"/>
              </a:solidFill>
              <a:latin typeface="Arial" panose="020B0604020202020204" pitchFamily="34" charset="0"/>
              <a:cs typeface="Arial" panose="020B0604020202020204" pitchFamily="34" charset="0"/>
            </a:endParaRPr>
          </a:p>
          <a:p>
            <a:pPr algn="just"/>
            <a:endParaRPr lang="en-ZA" sz="1800" b="1" dirty="0">
              <a:solidFill>
                <a:schemeClr val="tx1"/>
              </a:solidFill>
              <a:latin typeface="Arial" panose="020B0604020202020204" pitchFamily="34" charset="0"/>
              <a:cs typeface="Arial" panose="020B0604020202020204" pitchFamily="34" charset="0"/>
            </a:endParaRPr>
          </a:p>
          <a:p>
            <a:pPr algn="just"/>
            <a:endParaRPr lang="en-ZA" sz="1800" dirty="0">
              <a:solidFill>
                <a:schemeClr val="tx1"/>
              </a:solidFill>
              <a:latin typeface="Arial" panose="020B0604020202020204" pitchFamily="34" charset="0"/>
              <a:cs typeface="Arial" panose="020B0604020202020204" pitchFamily="34" charset="0"/>
            </a:endParaRPr>
          </a:p>
          <a:p>
            <a:pPr algn="just"/>
            <a:r>
              <a:rPr lang="en-US" sz="1800" b="1" dirty="0">
                <a:solidFill>
                  <a:schemeClr val="tx1"/>
                </a:solidFill>
                <a:latin typeface="Arial" panose="020B0604020202020204" pitchFamily="34" charset="0"/>
                <a:cs typeface="Arial" panose="020B0604020202020204" pitchFamily="34" charset="0"/>
              </a:rPr>
              <a:t>												</a:t>
            </a:r>
          </a:p>
          <a:p>
            <a:pPr algn="just"/>
            <a:r>
              <a:rPr lang="en-US" sz="1800" b="1" dirty="0">
                <a:solidFill>
                  <a:schemeClr val="tx1"/>
                </a:solidFill>
                <a:latin typeface="Arial" panose="020B0604020202020204" pitchFamily="34" charset="0"/>
                <a:cs typeface="Arial" panose="020B0604020202020204" pitchFamily="34" charset="0"/>
              </a:rPr>
              <a:t>Agnes Sekhuthe/Motiwa Ndebele			28 September 2021 @ 11h00	</a:t>
            </a:r>
            <a:r>
              <a:rPr lang="en-US" sz="1600" b="1" dirty="0">
                <a:solidFill>
                  <a:schemeClr val="tx1"/>
                </a:solidFill>
              </a:rPr>
              <a:t>														</a:t>
            </a:r>
            <a:br>
              <a:rPr lang="en-US" sz="1600" b="1" dirty="0">
                <a:solidFill>
                  <a:schemeClr val="tx1"/>
                </a:solidFill>
              </a:rPr>
            </a:br>
            <a:r>
              <a:rPr lang="en-US" sz="1600" b="1" dirty="0">
                <a:solidFill>
                  <a:schemeClr val="tx1"/>
                </a:solidFill>
              </a:rPr>
              <a:t> </a:t>
            </a:r>
          </a:p>
        </p:txBody>
      </p:sp>
      <p:pic>
        <p:nvPicPr>
          <p:cNvPr id="5" name="Picture 4" descr="PRASA Tech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194" y="5818095"/>
            <a:ext cx="2786480" cy="718946"/>
          </a:xfrm>
          <a:prstGeom prst="rect">
            <a:avLst/>
          </a:prstGeom>
        </p:spPr>
      </p:pic>
      <p:sp>
        <p:nvSpPr>
          <p:cNvPr id="11" name="Rectangle 10"/>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sp>
        <p:nvSpPr>
          <p:cNvPr id="12" name="Rectangle 11"/>
          <p:cNvSpPr/>
          <p:nvPr/>
        </p:nvSpPr>
        <p:spPr>
          <a:xfrm>
            <a:off x="40944" y="6209326"/>
            <a:ext cx="8923250" cy="425964"/>
          </a:xfrm>
          <a:prstGeom prst="rect">
            <a:avLst/>
          </a:prstGeom>
        </p:spPr>
        <p:txBody>
          <a:bodyPr wrap="square" lIns="117043" tIns="58522" rIns="117043" bIns="58522">
            <a:spAutoFit/>
          </a:bodyPr>
          <a:lstStyle/>
          <a:p>
            <a:r>
              <a:rPr lang="en-US" sz="2000" b="1" dirty="0">
                <a:solidFill>
                  <a:srgbClr val="FF0000"/>
                </a:solidFill>
              </a:rPr>
              <a:t>	   </a:t>
            </a:r>
            <a:r>
              <a:rPr lang="en-US" sz="1400" b="1" dirty="0">
                <a:solidFill>
                  <a:srgbClr val="FF0000"/>
                </a:solidFill>
              </a:rPr>
              <a:t>  </a:t>
            </a:r>
            <a:endParaRPr lang="en-US" sz="1400" dirty="0">
              <a:solidFill>
                <a:schemeClr val="bg1">
                  <a:lumMod val="75000"/>
                </a:schemeClr>
              </a:solidFill>
            </a:endParaRPr>
          </a:p>
        </p:txBody>
      </p:sp>
    </p:spTree>
    <p:extLst>
      <p:ext uri="{BB962C8B-B14F-4D97-AF65-F5344CB8AC3E}">
        <p14:creationId xmlns:p14="http://schemas.microsoft.com/office/powerpoint/2010/main" val="25577401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a:t>BACKGROUND</a:t>
            </a:r>
            <a:endParaRPr lang="en-ZA" sz="3600" b="1" dirty="0"/>
          </a:p>
        </p:txBody>
      </p:sp>
      <p:sp>
        <p:nvSpPr>
          <p:cNvPr id="3" name="Content Placeholder 2">
            <a:extLst>
              <a:ext uri="{FF2B5EF4-FFF2-40B4-BE49-F238E27FC236}">
                <a16:creationId xmlns:a16="http://schemas.microsoft.com/office/drawing/2014/main" id="{5FCB2DA8-85F7-4AFC-8574-F332F25D4617}"/>
              </a:ext>
            </a:extLst>
          </p:cNvPr>
          <p:cNvSpPr>
            <a:spLocks noGrp="1"/>
          </p:cNvSpPr>
          <p:nvPr>
            <p:ph idx="1"/>
          </p:nvPr>
        </p:nvSpPr>
        <p:spPr/>
        <p:txBody>
          <a:bodyPr/>
          <a:lstStyle/>
          <a:p>
            <a:endParaRPr lang="en-ZA"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596" y="1414265"/>
            <a:ext cx="1409488" cy="1157087"/>
          </a:xfrm>
          <a:prstGeom prst="rect">
            <a:avLst/>
          </a:prstGeom>
        </p:spPr>
      </p:pic>
      <p:sp>
        <p:nvSpPr>
          <p:cNvPr id="7" name="Rectangle 6"/>
          <p:cNvSpPr/>
          <p:nvPr/>
        </p:nvSpPr>
        <p:spPr>
          <a:xfrm>
            <a:off x="977863" y="1738393"/>
            <a:ext cx="11117105" cy="4832092"/>
          </a:xfrm>
          <a:prstGeom prst="rect">
            <a:avLst/>
          </a:prstGeom>
        </p:spPr>
        <p:txBody>
          <a:bodyPr wrap="square">
            <a:spAutoFit/>
          </a:bodyPr>
          <a:lstStyle/>
          <a:p>
            <a:pPr marL="342900" indent="-342900">
              <a:spcAft>
                <a:spcPts val="600"/>
              </a:spcAft>
              <a:buFont typeface="Arial" panose="020B0604020202020204" pitchFamily="34" charset="0"/>
              <a:buChar char="•"/>
            </a:pPr>
            <a:endParaRPr lang="en-US" sz="2400"/>
          </a:p>
          <a:p>
            <a:pPr marL="342900" indent="-342900">
              <a:spcAft>
                <a:spcPts val="600"/>
              </a:spcAft>
              <a:buFont typeface="Arial" panose="020B0604020202020204" pitchFamily="34" charset="0"/>
              <a:buChar char="•"/>
            </a:pPr>
            <a:r>
              <a:rPr lang="en-US" sz="2400"/>
              <a:t>PRASA </a:t>
            </a:r>
            <a:r>
              <a:rPr lang="en-US" sz="2400" dirty="0"/>
              <a:t>Rail has a national fleet of 4398 coaches (comprised of Motor and Trailer Coaches), 124 locomotives and 1524 long distance coaches that requires safety critical components such as the wheels on an “as and when” basis for any overhauling or wheels replacements. </a:t>
            </a:r>
          </a:p>
          <a:p>
            <a:pPr marL="342900" indent="-342900">
              <a:spcAft>
                <a:spcPts val="600"/>
              </a:spcAft>
              <a:buFont typeface="Arial" panose="020B0604020202020204" pitchFamily="34" charset="0"/>
              <a:buChar char="•"/>
            </a:pPr>
            <a:r>
              <a:rPr lang="en-US" sz="2400" dirty="0"/>
              <a:t>The mentioned wheels are there to improve and sustain the availability of a train set and the safety of commuters. </a:t>
            </a:r>
          </a:p>
          <a:p>
            <a:pPr marL="342900" indent="-342900">
              <a:spcAft>
                <a:spcPts val="600"/>
              </a:spcAft>
              <a:buFont typeface="Arial" panose="020B0604020202020204" pitchFamily="34" charset="0"/>
              <a:buChar char="•"/>
            </a:pPr>
            <a:r>
              <a:rPr lang="en-US" sz="2400" dirty="0"/>
              <a:t>The current fleet is dependent upon the availability of wheels for both Metrorail and MLPS. This highlights the criticality of ensuring the availability and reliability of wheelsets are there to help in the planned maintenance process within the depots. </a:t>
            </a:r>
          </a:p>
          <a:p>
            <a:pPr marL="342900" indent="-342900">
              <a:spcAft>
                <a:spcPts val="600"/>
              </a:spcAft>
              <a:buFont typeface="Arial" panose="020B0604020202020204" pitchFamily="34" charset="0"/>
              <a:buChar char="•"/>
            </a:pPr>
            <a:r>
              <a:rPr lang="en-US" sz="2400" dirty="0"/>
              <a:t>The availability of wheelsets that are maintained through re-profiling and wheel replacements aids with the change outs process at the depots during maintenance.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765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9"/>
          <p:cNvSpPr txBox="1">
            <a:spLocks noChangeArrowheads="1"/>
          </p:cNvSpPr>
          <p:nvPr/>
        </p:nvSpPr>
        <p:spPr bwMode="auto">
          <a:xfrm>
            <a:off x="232012" y="285137"/>
            <a:ext cx="9771797" cy="42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043" tIns="58522" rIns="117043" bIns="58522">
            <a:spAutoFit/>
          </a:bodyPr>
          <a:lstStyle>
            <a:lvl1pPr>
              <a:defRPr sz="3600">
                <a:solidFill>
                  <a:schemeClr val="tx1"/>
                </a:solidFill>
                <a:latin typeface="Lato Light" charset="0"/>
                <a:ea typeface="ＭＳ Ｐゴシック" charset="0"/>
                <a:cs typeface="ＭＳ Ｐゴシック" charset="0"/>
              </a:defRPr>
            </a:lvl1pPr>
            <a:lvl2pPr marL="742950" indent="-285750">
              <a:defRPr sz="3600">
                <a:solidFill>
                  <a:schemeClr val="tx1"/>
                </a:solidFill>
                <a:latin typeface="Lato Light" charset="0"/>
                <a:ea typeface="ＭＳ Ｐゴシック" charset="0"/>
              </a:defRPr>
            </a:lvl2pPr>
            <a:lvl3pPr marL="1143000" indent="-228600">
              <a:defRPr sz="3600">
                <a:solidFill>
                  <a:schemeClr val="tx1"/>
                </a:solidFill>
                <a:latin typeface="Lato Light" charset="0"/>
                <a:ea typeface="ＭＳ Ｐゴシック" charset="0"/>
              </a:defRPr>
            </a:lvl3pPr>
            <a:lvl4pPr marL="1600200" indent="-228600">
              <a:defRPr sz="3600">
                <a:solidFill>
                  <a:schemeClr val="tx1"/>
                </a:solidFill>
                <a:latin typeface="Lato Light" charset="0"/>
                <a:ea typeface="ＭＳ Ｐゴシック" charset="0"/>
              </a:defRPr>
            </a:lvl4pPr>
            <a:lvl5pPr marL="2057400" indent="-228600">
              <a:defRPr sz="3600">
                <a:solidFill>
                  <a:schemeClr val="tx1"/>
                </a:solidFill>
                <a:latin typeface="Lato Light" charset="0"/>
                <a:ea typeface="ＭＳ Ｐゴシック" charset="0"/>
              </a:defRPr>
            </a:lvl5pPr>
            <a:lvl6pPr marL="2514600" indent="-228600" defTabSz="1827213" fontAlgn="base">
              <a:spcBef>
                <a:spcPct val="0"/>
              </a:spcBef>
              <a:spcAft>
                <a:spcPct val="0"/>
              </a:spcAft>
              <a:defRPr sz="3600">
                <a:solidFill>
                  <a:schemeClr val="tx1"/>
                </a:solidFill>
                <a:latin typeface="Lato Light" charset="0"/>
                <a:ea typeface="ＭＳ Ｐゴシック" charset="0"/>
              </a:defRPr>
            </a:lvl6pPr>
            <a:lvl7pPr marL="2971800" indent="-228600" defTabSz="1827213" fontAlgn="base">
              <a:spcBef>
                <a:spcPct val="0"/>
              </a:spcBef>
              <a:spcAft>
                <a:spcPct val="0"/>
              </a:spcAft>
              <a:defRPr sz="3600">
                <a:solidFill>
                  <a:schemeClr val="tx1"/>
                </a:solidFill>
                <a:latin typeface="Lato Light" charset="0"/>
                <a:ea typeface="ＭＳ Ｐゴシック" charset="0"/>
              </a:defRPr>
            </a:lvl7pPr>
            <a:lvl8pPr marL="3429000" indent="-228600" defTabSz="1827213" fontAlgn="base">
              <a:spcBef>
                <a:spcPct val="0"/>
              </a:spcBef>
              <a:spcAft>
                <a:spcPct val="0"/>
              </a:spcAft>
              <a:defRPr sz="3600">
                <a:solidFill>
                  <a:schemeClr val="tx1"/>
                </a:solidFill>
                <a:latin typeface="Lato Light" charset="0"/>
                <a:ea typeface="ＭＳ Ｐゴシック" charset="0"/>
              </a:defRPr>
            </a:lvl8pPr>
            <a:lvl9pPr marL="3886200" indent="-228600" defTabSz="1827213" fontAlgn="base">
              <a:spcBef>
                <a:spcPct val="0"/>
              </a:spcBef>
              <a:spcAft>
                <a:spcPct val="0"/>
              </a:spcAft>
              <a:defRPr sz="3600">
                <a:solidFill>
                  <a:schemeClr val="tx1"/>
                </a:solidFill>
                <a:latin typeface="Lato Light" charset="0"/>
                <a:ea typeface="ＭＳ Ｐゴシック" charset="0"/>
              </a:defRPr>
            </a:lvl9pPr>
          </a:lstStyle>
          <a:p>
            <a:pPr algn="ctr"/>
            <a:r>
              <a:rPr lang="en-US" sz="2000" b="1" dirty="0">
                <a:solidFill>
                  <a:schemeClr val="accent1"/>
                </a:solidFill>
                <a:cs typeface="Lato Light" charset="0"/>
              </a:rPr>
              <a:t>AGENDA - CONTENT</a:t>
            </a:r>
          </a:p>
        </p:txBody>
      </p:sp>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8" name="Content Placeholder 5">
            <a:extLst>
              <a:ext uri="{FF2B5EF4-FFF2-40B4-BE49-F238E27FC236}">
                <a16:creationId xmlns:a16="http://schemas.microsoft.com/office/drawing/2014/main" id="{5ECA09B8-8FB7-4697-85A9-D1EF050B2174}"/>
              </a:ext>
            </a:extLst>
          </p:cNvPr>
          <p:cNvSpPr txBox="1">
            <a:spLocks/>
          </p:cNvSpPr>
          <p:nvPr/>
        </p:nvSpPr>
        <p:spPr>
          <a:xfrm>
            <a:off x="770271" y="814366"/>
            <a:ext cx="10652050" cy="4990654"/>
          </a:xfrm>
          <a:prstGeom prst="rect">
            <a:avLst/>
          </a:prstGeom>
        </p:spPr>
        <p:txBody>
          <a:bodyPr lIns="0" tIns="0" rIns="0" bIns="302400"/>
          <a:lstStyle>
            <a:lvl1pPr marL="171450" indent="-171450" algn="l" defTabSz="685800" rtl="0" eaLnBrk="1" latinLnBrk="0" hangingPunct="1">
              <a:lnSpc>
                <a:spcPct val="100000"/>
              </a:lnSpc>
              <a:spcBef>
                <a:spcPts val="750"/>
              </a:spcBef>
              <a:buFont typeface="Arial" panose="020B0604020202020204" pitchFamily="34" charset="0"/>
              <a:buChar char="•"/>
              <a:defRPr sz="1800" kern="1200">
                <a:solidFill>
                  <a:srgbClr val="546367"/>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Font typeface="Arial" panose="020B0604020202020204" pitchFamily="34" charset="0"/>
              <a:buChar char="•"/>
              <a:defRPr sz="1800" kern="1200">
                <a:solidFill>
                  <a:srgbClr val="546367"/>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Font typeface="Arial" panose="020B0604020202020204" pitchFamily="34" charset="0"/>
              <a:buChar char="•"/>
              <a:defRPr sz="1800" kern="1200">
                <a:solidFill>
                  <a:srgbClr val="546367"/>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Font typeface="Arial" panose="020B0604020202020204" pitchFamily="34" charset="0"/>
              <a:buChar char="•"/>
              <a:defRPr sz="1800" kern="1200">
                <a:solidFill>
                  <a:srgbClr val="546367"/>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800" kern="1200">
                <a:solidFill>
                  <a:srgbClr val="546367"/>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600" b="1" i="0" u="none" strike="noStrike" kern="1200" cap="all"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SUPPLY CHAIN REQUIREMENTS </a:t>
            </a:r>
          </a:p>
          <a:p>
            <a:pPr lvl="1">
              <a:defRPr/>
            </a:pPr>
            <a:r>
              <a:rPr lang="en-US" sz="1600" b="1" cap="all" dirty="0">
                <a:solidFill>
                  <a:prstClr val="black"/>
                </a:solidFill>
              </a:rPr>
              <a:t>CONTACT DETAILS</a:t>
            </a:r>
          </a:p>
          <a:p>
            <a:pPr lvl="1">
              <a:defRPr/>
            </a:pPr>
            <a:r>
              <a:rPr lang="en-US" sz="1600" b="1" cap="all" dirty="0">
                <a:solidFill>
                  <a:prstClr val="black"/>
                </a:solidFill>
              </a:rPr>
              <a:t>Evaluation Criteria</a:t>
            </a:r>
          </a:p>
          <a:p>
            <a:pPr lvl="1">
              <a:defRPr/>
            </a:pPr>
            <a:r>
              <a:rPr lang="en-US" sz="1600" b="1" cap="all" dirty="0">
                <a:solidFill>
                  <a:prstClr val="black"/>
                </a:solidFill>
              </a:rPr>
              <a:t>Stage 1 compliance requirements</a:t>
            </a:r>
          </a:p>
          <a:p>
            <a:pPr lvl="1">
              <a:defRPr/>
            </a:pPr>
            <a:r>
              <a:rPr lang="en-US" sz="1600" b="1" cap="all" dirty="0">
                <a:solidFill>
                  <a:prstClr val="black"/>
                </a:solidFill>
              </a:rPr>
              <a:t>Stage 2  technical/functional  requirements </a:t>
            </a:r>
          </a:p>
          <a:p>
            <a:pPr lvl="1">
              <a:defRPr/>
            </a:pPr>
            <a:r>
              <a:rPr lang="en-US" sz="1600" b="1" cap="all" dirty="0">
                <a:solidFill>
                  <a:prstClr val="black"/>
                </a:solidFill>
              </a:rPr>
              <a:t>Stage 3 pricing and b-</a:t>
            </a:r>
            <a:r>
              <a:rPr lang="en-US" sz="1600" b="1" cap="all" dirty="0" err="1">
                <a:solidFill>
                  <a:prstClr val="black"/>
                </a:solidFill>
              </a:rPr>
              <a:t>Bbee</a:t>
            </a:r>
            <a:endParaRPr lang="en-US" sz="1600" b="1" cap="all" dirty="0">
              <a:solidFill>
                <a:prstClr val="black"/>
              </a:solidFill>
            </a:endParaRPr>
          </a:p>
          <a:p>
            <a:pPr lvl="1">
              <a:defRPr/>
            </a:pPr>
            <a:r>
              <a:rPr lang="en-US" sz="1600" b="1" cap="all" dirty="0">
                <a:solidFill>
                  <a:prstClr val="black"/>
                </a:solidFill>
              </a:rPr>
              <a:t>BID SUBMISSION PROPOSAL FORMAT</a:t>
            </a:r>
          </a:p>
          <a:p>
            <a:pPr lvl="1">
              <a:defRPr/>
            </a:pPr>
            <a:r>
              <a:rPr lang="en-US" sz="1600" b="1" cap="all" dirty="0">
                <a:solidFill>
                  <a:prstClr val="black"/>
                </a:solidFill>
              </a:rPr>
              <a:t>TENDER CLOSING DETAILS</a:t>
            </a:r>
          </a:p>
          <a:p>
            <a:pPr marL="342900" lvl="1" indent="0">
              <a:buNone/>
              <a:defRPr/>
            </a:pPr>
            <a:endParaRPr lang="en-US" dirty="0"/>
          </a:p>
          <a:p>
            <a:pPr marL="342900" marR="0" lvl="0" indent="-342900" algn="l" defTabSz="685800" rtl="0" eaLnBrk="1" fontAlgn="auto" latinLnBrk="0" hangingPunct="1">
              <a:lnSpc>
                <a:spcPct val="100000"/>
              </a:lnSpc>
              <a:spcBef>
                <a:spcPts val="750"/>
              </a:spcBef>
              <a:spcAft>
                <a:spcPts val="0"/>
              </a:spcAft>
              <a:buClrTx/>
              <a:buSzTx/>
              <a:buFont typeface="Arial" panose="020B0604020202020204" pitchFamily="34" charset="0"/>
              <a:buAutoNum type="arabicPeriod" startAt="2"/>
              <a:tabLst/>
              <a:defRPr/>
            </a:pPr>
            <a:r>
              <a:rPr lang="en-US" sz="1600" b="1" dirty="0">
                <a:solidFill>
                  <a:schemeClr val="tx1"/>
                </a:solidFill>
              </a:rPr>
              <a:t>TECHNICAL REQUIREMENTS</a:t>
            </a:r>
          </a:p>
          <a:p>
            <a:pPr lvl="1" fontAlgn="base">
              <a:spcAft>
                <a:spcPct val="0"/>
              </a:spcAft>
              <a:defRPr/>
            </a:pPr>
            <a:r>
              <a:rPr lang="en-US" b="1" dirty="0">
                <a:solidFill>
                  <a:schemeClr val="tx1"/>
                </a:solidFill>
              </a:rPr>
              <a:t>BACKGROUND</a:t>
            </a:r>
          </a:p>
          <a:p>
            <a:pPr lvl="1" fontAlgn="base">
              <a:spcAft>
                <a:spcPct val="0"/>
              </a:spcAft>
              <a:defRPr/>
            </a:pPr>
            <a:r>
              <a:rPr lang="en-US" b="1" dirty="0">
                <a:solidFill>
                  <a:schemeClr val="tx1"/>
                </a:solidFill>
              </a:rPr>
              <a:t>INTRODUCTION</a:t>
            </a:r>
          </a:p>
          <a:p>
            <a:pPr lvl="1" fontAlgn="base">
              <a:spcAft>
                <a:spcPct val="0"/>
              </a:spcAft>
              <a:defRPr/>
            </a:pPr>
            <a:r>
              <a:rPr lang="en-US" b="1" dirty="0">
                <a:solidFill>
                  <a:schemeClr val="tx1"/>
                </a:solidFill>
              </a:rPr>
              <a:t>SCHEMATIC DIAGRAM FOR THE SECTION</a:t>
            </a:r>
          </a:p>
          <a:p>
            <a:pPr lvl="1" fontAlgn="base">
              <a:spcAft>
                <a:spcPct val="0"/>
              </a:spcAft>
              <a:defRPr/>
            </a:pPr>
            <a:r>
              <a:rPr lang="en-US" b="1" dirty="0">
                <a:solidFill>
                  <a:schemeClr val="tx1"/>
                </a:solidFill>
              </a:rPr>
              <a:t>SCOPE OF WORK</a:t>
            </a:r>
          </a:p>
          <a:p>
            <a:pPr lvl="1" fontAlgn="base">
              <a:spcAft>
                <a:spcPct val="0"/>
              </a:spcAft>
              <a:defRPr/>
            </a:pPr>
            <a:r>
              <a:rPr lang="en-US" b="1" dirty="0">
                <a:solidFill>
                  <a:schemeClr val="tx1"/>
                </a:solidFill>
              </a:rPr>
              <a:t>EXTENT OF SCOPE</a:t>
            </a:r>
          </a:p>
          <a:p>
            <a:pPr lvl="1" fontAlgn="base">
              <a:spcAft>
                <a:spcPct val="0"/>
              </a:spcAft>
              <a:defRPr/>
            </a:pPr>
            <a:r>
              <a:rPr lang="en-US" b="1" dirty="0">
                <a:solidFill>
                  <a:schemeClr val="tx1"/>
                </a:solidFill>
              </a:rPr>
              <a:t>TECHNICAL EVALUATION</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endParaRPr kumimoji="0" lang="en-US" sz="2800" b="1" i="0" u="none" strike="noStrike" kern="1200" cap="all"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endParaRPr kumimoji="0" lang="en-US" sz="2800" b="1" i="0" u="none" strike="noStrike" kern="1200" cap="all"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2800" b="1" i="0" u="none" strike="noStrike" kern="1200" cap="all"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171450" marR="0" lvl="0" indent="-171450" algn="l" defTabSz="685800" rtl="0" eaLnBrk="1" fontAlgn="auto" latinLnBrk="0" hangingPunct="1">
              <a:lnSpc>
                <a:spcPct val="300000"/>
              </a:lnSpc>
              <a:spcBef>
                <a:spcPts val="75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171450" marR="0" lvl="0" indent="-17145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682750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9"/>
          <p:cNvSpPr txBox="1">
            <a:spLocks noChangeArrowheads="1"/>
          </p:cNvSpPr>
          <p:nvPr/>
        </p:nvSpPr>
        <p:spPr bwMode="auto">
          <a:xfrm>
            <a:off x="232012" y="285137"/>
            <a:ext cx="9771797" cy="42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043" tIns="58522" rIns="117043" bIns="58522">
            <a:spAutoFit/>
          </a:bodyPr>
          <a:lstStyle>
            <a:lvl1pPr>
              <a:defRPr sz="3600">
                <a:solidFill>
                  <a:schemeClr val="tx1"/>
                </a:solidFill>
                <a:latin typeface="Lato Light" charset="0"/>
                <a:ea typeface="ＭＳ Ｐゴシック" charset="0"/>
                <a:cs typeface="ＭＳ Ｐゴシック" charset="0"/>
              </a:defRPr>
            </a:lvl1pPr>
            <a:lvl2pPr marL="742950" indent="-285750">
              <a:defRPr sz="3600">
                <a:solidFill>
                  <a:schemeClr val="tx1"/>
                </a:solidFill>
                <a:latin typeface="Lato Light" charset="0"/>
                <a:ea typeface="ＭＳ Ｐゴシック" charset="0"/>
              </a:defRPr>
            </a:lvl2pPr>
            <a:lvl3pPr marL="1143000" indent="-228600">
              <a:defRPr sz="3600">
                <a:solidFill>
                  <a:schemeClr val="tx1"/>
                </a:solidFill>
                <a:latin typeface="Lato Light" charset="0"/>
                <a:ea typeface="ＭＳ Ｐゴシック" charset="0"/>
              </a:defRPr>
            </a:lvl3pPr>
            <a:lvl4pPr marL="1600200" indent="-228600">
              <a:defRPr sz="3600">
                <a:solidFill>
                  <a:schemeClr val="tx1"/>
                </a:solidFill>
                <a:latin typeface="Lato Light" charset="0"/>
                <a:ea typeface="ＭＳ Ｐゴシック" charset="0"/>
              </a:defRPr>
            </a:lvl4pPr>
            <a:lvl5pPr marL="2057400" indent="-228600">
              <a:defRPr sz="3600">
                <a:solidFill>
                  <a:schemeClr val="tx1"/>
                </a:solidFill>
                <a:latin typeface="Lato Light" charset="0"/>
                <a:ea typeface="ＭＳ Ｐゴシック" charset="0"/>
              </a:defRPr>
            </a:lvl5pPr>
            <a:lvl6pPr marL="2514600" indent="-228600" defTabSz="1827213" fontAlgn="base">
              <a:spcBef>
                <a:spcPct val="0"/>
              </a:spcBef>
              <a:spcAft>
                <a:spcPct val="0"/>
              </a:spcAft>
              <a:defRPr sz="3600">
                <a:solidFill>
                  <a:schemeClr val="tx1"/>
                </a:solidFill>
                <a:latin typeface="Lato Light" charset="0"/>
                <a:ea typeface="ＭＳ Ｐゴシック" charset="0"/>
              </a:defRPr>
            </a:lvl6pPr>
            <a:lvl7pPr marL="2971800" indent="-228600" defTabSz="1827213" fontAlgn="base">
              <a:spcBef>
                <a:spcPct val="0"/>
              </a:spcBef>
              <a:spcAft>
                <a:spcPct val="0"/>
              </a:spcAft>
              <a:defRPr sz="3600">
                <a:solidFill>
                  <a:schemeClr val="tx1"/>
                </a:solidFill>
                <a:latin typeface="Lato Light" charset="0"/>
                <a:ea typeface="ＭＳ Ｐゴシック" charset="0"/>
              </a:defRPr>
            </a:lvl7pPr>
            <a:lvl8pPr marL="3429000" indent="-228600" defTabSz="1827213" fontAlgn="base">
              <a:spcBef>
                <a:spcPct val="0"/>
              </a:spcBef>
              <a:spcAft>
                <a:spcPct val="0"/>
              </a:spcAft>
              <a:defRPr sz="3600">
                <a:solidFill>
                  <a:schemeClr val="tx1"/>
                </a:solidFill>
                <a:latin typeface="Lato Light" charset="0"/>
                <a:ea typeface="ＭＳ Ｐゴシック" charset="0"/>
              </a:defRPr>
            </a:lvl8pPr>
            <a:lvl9pPr marL="3886200" indent="-228600" defTabSz="1827213" fontAlgn="base">
              <a:spcBef>
                <a:spcPct val="0"/>
              </a:spcBef>
              <a:spcAft>
                <a:spcPct val="0"/>
              </a:spcAft>
              <a:defRPr sz="3600">
                <a:solidFill>
                  <a:schemeClr val="tx1"/>
                </a:solidFill>
                <a:latin typeface="Lato Light" charset="0"/>
                <a:ea typeface="ＭＳ Ｐゴシック" charset="0"/>
              </a:defRPr>
            </a:lvl9pPr>
          </a:lstStyle>
          <a:p>
            <a:pPr algn="ctr"/>
            <a:r>
              <a:rPr lang="en-US" sz="2000" b="1" dirty="0">
                <a:solidFill>
                  <a:schemeClr val="accent1"/>
                </a:solidFill>
                <a:cs typeface="Lato Light" charset="0"/>
              </a:rPr>
              <a:t>SCM  Requirements</a:t>
            </a:r>
          </a:p>
        </p:txBody>
      </p:sp>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35BDFE7E-5AD1-4428-959A-66D8A3D1C2B5}"/>
              </a:ext>
            </a:extLst>
          </p:cNvPr>
          <p:cNvSpPr txBox="1">
            <a:spLocks/>
          </p:cNvSpPr>
          <p:nvPr/>
        </p:nvSpPr>
        <p:spPr bwMode="auto">
          <a:xfrm>
            <a:off x="494675" y="932379"/>
            <a:ext cx="1050810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rPr>
              <a:t>CONTACT DETAILS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rPr>
              <a:t>Ms. Agnes Sekhuthe</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rPr>
              <a:t>Email address: </a:t>
            </a: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hlinkClick r:id="rId2"/>
              </a:rPr>
              <a:t>asekhuthe@prasa.com</a:t>
            </a: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rPr>
              <a:t> and copy </a:t>
            </a:r>
            <a:r>
              <a:rPr kumimoji="0" lang="en-US" altLang="en-US" sz="2400" b="1" i="0" u="none" strike="noStrike" kern="1200" cap="none" spc="0" normalizeH="0" baseline="0" noProof="0" dirty="0" err="1">
                <a:ln>
                  <a:noFill/>
                </a:ln>
                <a:solidFill>
                  <a:sysClr val="windowText" lastClr="000000"/>
                </a:solidFill>
                <a:effectLst/>
                <a:uLnTx/>
                <a:uFillTx/>
                <a:latin typeface="Calibri"/>
                <a:ea typeface="+mn-ea"/>
                <a:cs typeface="+mn-cs"/>
              </a:rPr>
              <a:t>Ms</a:t>
            </a: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rPr>
              <a:t> Rosemary Moagi</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rPr>
              <a:t>Email address: </a:t>
            </a: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hlinkClick r:id="rId3"/>
              </a:rPr>
              <a:t>rmoagi@prasa.com</a:t>
            </a:r>
            <a:endPar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base" latinLnBrk="0" hangingPunct="1">
              <a:lnSpc>
                <a:spcPct val="100000"/>
              </a:lnSpc>
              <a:spcBef>
                <a:spcPct val="20000"/>
              </a:spcBef>
              <a:spcAft>
                <a:spcPct val="0"/>
              </a:spcAft>
              <a:buClrTx/>
              <a:buSzTx/>
              <a:buNone/>
              <a:tabLst/>
              <a:defRPr/>
            </a:pPr>
            <a:endPar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rPr>
              <a:t>BIDDER QUERIES MUST BE POPULATED IN ANNEXURE 2 - </a:t>
            </a:r>
            <a:r>
              <a:rPr kumimoji="0" lang="en-GB" sz="2400" b="1" i="0" u="none" strike="noStrike" kern="1200" cap="none" spc="0" normalizeH="0" baseline="0" noProof="0" dirty="0">
                <a:ln>
                  <a:noFill/>
                </a:ln>
                <a:solidFill>
                  <a:sysClr val="windowText" lastClr="000000"/>
                </a:solidFill>
                <a:effectLst/>
                <a:uLnTx/>
                <a:uFillTx/>
                <a:latin typeface="Calibri"/>
                <a:ea typeface="+mn-ea"/>
                <a:cs typeface="+mn-cs"/>
              </a:rPr>
              <a:t>RFP Clarification FORM</a:t>
            </a:r>
            <a:endParaRPr kumimoji="0" lang="en-US" altLang="en-US" sz="2400" b="1"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ZA"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42707226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9"/>
          <p:cNvSpPr txBox="1">
            <a:spLocks noChangeArrowheads="1"/>
          </p:cNvSpPr>
          <p:nvPr/>
        </p:nvSpPr>
        <p:spPr bwMode="auto">
          <a:xfrm>
            <a:off x="232012" y="285137"/>
            <a:ext cx="9771797" cy="42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043" tIns="58522" rIns="117043" bIns="58522">
            <a:spAutoFit/>
          </a:bodyPr>
          <a:lstStyle>
            <a:lvl1pPr>
              <a:defRPr sz="3600">
                <a:solidFill>
                  <a:schemeClr val="tx1"/>
                </a:solidFill>
                <a:latin typeface="Lato Light" charset="0"/>
                <a:ea typeface="ＭＳ Ｐゴシック" charset="0"/>
                <a:cs typeface="ＭＳ Ｐゴシック" charset="0"/>
              </a:defRPr>
            </a:lvl1pPr>
            <a:lvl2pPr marL="742950" indent="-285750">
              <a:defRPr sz="3600">
                <a:solidFill>
                  <a:schemeClr val="tx1"/>
                </a:solidFill>
                <a:latin typeface="Lato Light" charset="0"/>
                <a:ea typeface="ＭＳ Ｐゴシック" charset="0"/>
              </a:defRPr>
            </a:lvl2pPr>
            <a:lvl3pPr marL="1143000" indent="-228600">
              <a:defRPr sz="3600">
                <a:solidFill>
                  <a:schemeClr val="tx1"/>
                </a:solidFill>
                <a:latin typeface="Lato Light" charset="0"/>
                <a:ea typeface="ＭＳ Ｐゴシック" charset="0"/>
              </a:defRPr>
            </a:lvl3pPr>
            <a:lvl4pPr marL="1600200" indent="-228600">
              <a:defRPr sz="3600">
                <a:solidFill>
                  <a:schemeClr val="tx1"/>
                </a:solidFill>
                <a:latin typeface="Lato Light" charset="0"/>
                <a:ea typeface="ＭＳ Ｐゴシック" charset="0"/>
              </a:defRPr>
            </a:lvl4pPr>
            <a:lvl5pPr marL="2057400" indent="-228600">
              <a:defRPr sz="3600">
                <a:solidFill>
                  <a:schemeClr val="tx1"/>
                </a:solidFill>
                <a:latin typeface="Lato Light" charset="0"/>
                <a:ea typeface="ＭＳ Ｐゴシック" charset="0"/>
              </a:defRPr>
            </a:lvl5pPr>
            <a:lvl6pPr marL="2514600" indent="-228600" defTabSz="1827213" fontAlgn="base">
              <a:spcBef>
                <a:spcPct val="0"/>
              </a:spcBef>
              <a:spcAft>
                <a:spcPct val="0"/>
              </a:spcAft>
              <a:defRPr sz="3600">
                <a:solidFill>
                  <a:schemeClr val="tx1"/>
                </a:solidFill>
                <a:latin typeface="Lato Light" charset="0"/>
                <a:ea typeface="ＭＳ Ｐゴシック" charset="0"/>
              </a:defRPr>
            </a:lvl6pPr>
            <a:lvl7pPr marL="2971800" indent="-228600" defTabSz="1827213" fontAlgn="base">
              <a:spcBef>
                <a:spcPct val="0"/>
              </a:spcBef>
              <a:spcAft>
                <a:spcPct val="0"/>
              </a:spcAft>
              <a:defRPr sz="3600">
                <a:solidFill>
                  <a:schemeClr val="tx1"/>
                </a:solidFill>
                <a:latin typeface="Lato Light" charset="0"/>
                <a:ea typeface="ＭＳ Ｐゴシック" charset="0"/>
              </a:defRPr>
            </a:lvl7pPr>
            <a:lvl8pPr marL="3429000" indent="-228600" defTabSz="1827213" fontAlgn="base">
              <a:spcBef>
                <a:spcPct val="0"/>
              </a:spcBef>
              <a:spcAft>
                <a:spcPct val="0"/>
              </a:spcAft>
              <a:defRPr sz="3600">
                <a:solidFill>
                  <a:schemeClr val="tx1"/>
                </a:solidFill>
                <a:latin typeface="Lato Light" charset="0"/>
                <a:ea typeface="ＭＳ Ｐゴシック" charset="0"/>
              </a:defRPr>
            </a:lvl8pPr>
            <a:lvl9pPr marL="3886200" indent="-228600" defTabSz="1827213" fontAlgn="base">
              <a:spcBef>
                <a:spcPct val="0"/>
              </a:spcBef>
              <a:spcAft>
                <a:spcPct val="0"/>
              </a:spcAft>
              <a:defRPr sz="3600">
                <a:solidFill>
                  <a:schemeClr val="tx1"/>
                </a:solidFill>
                <a:latin typeface="Lato Light" charset="0"/>
                <a:ea typeface="ＭＳ Ｐゴシック" charset="0"/>
              </a:defRPr>
            </a:lvl9pPr>
          </a:lstStyle>
          <a:p>
            <a:pPr algn="ctr"/>
            <a:r>
              <a:rPr lang="en-US" sz="2000" b="1" dirty="0">
                <a:solidFill>
                  <a:schemeClr val="accent1"/>
                </a:solidFill>
                <a:cs typeface="Lato Light" charset="0"/>
              </a:rPr>
              <a:t>SCM Requirements - Evaluation Criteria </a:t>
            </a:r>
          </a:p>
        </p:txBody>
      </p:sp>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3A805E0D-C431-4D33-B956-6CC10860F3E3}"/>
              </a:ext>
            </a:extLst>
          </p:cNvPr>
          <p:cNvGraphicFramePr>
            <a:graphicFrameLocks noGrp="1"/>
          </p:cNvGraphicFramePr>
          <p:nvPr>
            <p:extLst>
              <p:ext uri="{D42A27DB-BD31-4B8C-83A1-F6EECF244321}">
                <p14:modId xmlns:p14="http://schemas.microsoft.com/office/powerpoint/2010/main" val="3174589262"/>
              </p:ext>
            </p:extLst>
          </p:nvPr>
        </p:nvGraphicFramePr>
        <p:xfrm>
          <a:off x="381295" y="978199"/>
          <a:ext cx="11429999" cy="4582584"/>
        </p:xfrm>
        <a:graphic>
          <a:graphicData uri="http://schemas.openxmlformats.org/drawingml/2006/table">
            <a:tbl>
              <a:tblPr firstRow="1" firstCol="1" bandRow="1">
                <a:tableStyleId>{5C22544A-7EE6-4342-B048-85BDC9FD1C3A}</a:tableStyleId>
              </a:tblPr>
              <a:tblGrid>
                <a:gridCol w="8888149">
                  <a:extLst>
                    <a:ext uri="{9D8B030D-6E8A-4147-A177-3AD203B41FA5}">
                      <a16:colId xmlns:a16="http://schemas.microsoft.com/office/drawing/2014/main" val="3074333839"/>
                    </a:ext>
                  </a:extLst>
                </a:gridCol>
                <a:gridCol w="2541850">
                  <a:extLst>
                    <a:ext uri="{9D8B030D-6E8A-4147-A177-3AD203B41FA5}">
                      <a16:colId xmlns:a16="http://schemas.microsoft.com/office/drawing/2014/main" val="400835204"/>
                    </a:ext>
                  </a:extLst>
                </a:gridCol>
              </a:tblGrid>
              <a:tr h="551228">
                <a:tc>
                  <a:txBody>
                    <a:bodyPr/>
                    <a:lstStyle/>
                    <a:p>
                      <a:pPr indent="280670" algn="just">
                        <a:lnSpc>
                          <a:spcPct val="150000"/>
                        </a:lnSpc>
                        <a:spcAft>
                          <a:spcPts val="0"/>
                        </a:spcAft>
                      </a:pPr>
                      <a:r>
                        <a:rPr lang="en-GB" sz="1600" dirty="0">
                          <a:effectLst/>
                          <a:latin typeface="Arial" panose="020B0604020202020204" pitchFamily="34" charset="0"/>
                          <a:cs typeface="Arial" panose="020B0604020202020204" pitchFamily="34" charset="0"/>
                        </a:rPr>
                        <a:t>Evaluation criteria</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50000"/>
                        </a:lnSpc>
                        <a:spcAft>
                          <a:spcPts val="0"/>
                        </a:spcAft>
                      </a:pPr>
                      <a:r>
                        <a:rPr lang="en-GB" sz="1600">
                          <a:effectLst/>
                          <a:latin typeface="Arial" panose="020B0604020202020204" pitchFamily="34" charset="0"/>
                          <a:cs typeface="Arial" panose="020B0604020202020204" pitchFamily="34" charset="0"/>
                        </a:rPr>
                        <a:t>Weighting</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42160111"/>
                  </a:ext>
                </a:extLst>
              </a:tr>
              <a:tr h="575908">
                <a:tc gridSpan="2">
                  <a:txBody>
                    <a:bodyPr/>
                    <a:lstStyle/>
                    <a:p>
                      <a:pPr indent="280670" algn="just">
                        <a:lnSpc>
                          <a:spcPct val="150000"/>
                        </a:lnSpc>
                        <a:spcAft>
                          <a:spcPts val="0"/>
                        </a:spcAft>
                      </a:pPr>
                      <a:r>
                        <a:rPr lang="en-GB" sz="1600" dirty="0">
                          <a:effectLst/>
                          <a:latin typeface="Arial" panose="020B0604020202020204" pitchFamily="34" charset="0"/>
                          <a:cs typeface="Arial" panose="020B0604020202020204" pitchFamily="34" charset="0"/>
                        </a:rPr>
                        <a:t>Stage 1: Compliance Requirements</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ZA"/>
                    </a:p>
                  </a:txBody>
                  <a:tcPr/>
                </a:tc>
                <a:extLst>
                  <a:ext uri="{0D108BD9-81ED-4DB2-BD59-A6C34878D82A}">
                    <a16:rowId xmlns:a16="http://schemas.microsoft.com/office/drawing/2014/main" val="3979887264"/>
                  </a:ext>
                </a:extLst>
              </a:tr>
              <a:tr h="575908">
                <a:tc gridSpan="2">
                  <a:txBody>
                    <a:bodyPr/>
                    <a:lstStyle/>
                    <a:p>
                      <a:pPr indent="280670" algn="just">
                        <a:lnSpc>
                          <a:spcPct val="150000"/>
                        </a:lnSpc>
                        <a:spcAft>
                          <a:spcPts val="0"/>
                        </a:spcAft>
                      </a:pPr>
                      <a:r>
                        <a:rPr lang="en-GB" sz="1600" dirty="0">
                          <a:effectLst/>
                          <a:latin typeface="Arial" panose="020B0604020202020204" pitchFamily="34" charset="0"/>
                          <a:cs typeface="Arial" panose="020B0604020202020204" pitchFamily="34" charset="0"/>
                        </a:rPr>
                        <a:t>Stage 2: Technical / Functionality Requirements</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ZA"/>
                    </a:p>
                  </a:txBody>
                  <a:tcPr/>
                </a:tc>
                <a:extLst>
                  <a:ext uri="{0D108BD9-81ED-4DB2-BD59-A6C34878D82A}">
                    <a16:rowId xmlns:a16="http://schemas.microsoft.com/office/drawing/2014/main" val="752880594"/>
                  </a:ext>
                </a:extLst>
              </a:tr>
              <a:tr h="575908">
                <a:tc>
                  <a:txBody>
                    <a:bodyPr/>
                    <a:lstStyle/>
                    <a:p>
                      <a:pPr indent="279400" algn="just">
                        <a:lnSpc>
                          <a:spcPct val="150000"/>
                        </a:lnSpc>
                        <a:spcAft>
                          <a:spcPts val="0"/>
                        </a:spcAft>
                      </a:pPr>
                      <a:r>
                        <a:rPr lang="en-GB" sz="1600" dirty="0">
                          <a:effectLst/>
                          <a:latin typeface="Arial" panose="020B0604020202020204" pitchFamily="34" charset="0"/>
                          <a:cs typeface="Arial" panose="020B0604020202020204" pitchFamily="34" charset="0"/>
                        </a:rPr>
                        <a:t>Technical</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50000"/>
                        </a:lnSpc>
                        <a:spcAft>
                          <a:spcPts val="0"/>
                        </a:spcAft>
                      </a:pPr>
                      <a:r>
                        <a:rPr lang="en-GB" sz="1600">
                          <a:effectLst/>
                          <a:latin typeface="Arial" panose="020B0604020202020204" pitchFamily="34" charset="0"/>
                          <a:cs typeface="Arial" panose="020B0604020202020204" pitchFamily="34" charset="0"/>
                        </a:rPr>
                        <a:t>Threshold of 70%</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13736813"/>
                  </a:ext>
                </a:extLst>
              </a:tr>
              <a:tr h="575908">
                <a:tc gridSpan="2">
                  <a:txBody>
                    <a:bodyPr/>
                    <a:lstStyle/>
                    <a:p>
                      <a:pPr indent="280670" algn="just">
                        <a:lnSpc>
                          <a:spcPct val="150000"/>
                        </a:lnSpc>
                        <a:spcAft>
                          <a:spcPts val="0"/>
                        </a:spcAft>
                      </a:pPr>
                      <a:r>
                        <a:rPr lang="en-GB" sz="1600" dirty="0">
                          <a:effectLst/>
                          <a:latin typeface="Arial" panose="020B0604020202020204" pitchFamily="34" charset="0"/>
                          <a:cs typeface="Arial" panose="020B0604020202020204" pitchFamily="34" charset="0"/>
                        </a:rPr>
                        <a:t>Stage 3: Pricing and BBBEE</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ZA"/>
                    </a:p>
                  </a:txBody>
                  <a:tcPr/>
                </a:tc>
                <a:extLst>
                  <a:ext uri="{0D108BD9-81ED-4DB2-BD59-A6C34878D82A}">
                    <a16:rowId xmlns:a16="http://schemas.microsoft.com/office/drawing/2014/main" val="2305660703"/>
                  </a:ext>
                </a:extLst>
              </a:tr>
              <a:tr h="575908">
                <a:tc>
                  <a:txBody>
                    <a:bodyPr/>
                    <a:lstStyle/>
                    <a:p>
                      <a:pPr indent="279400" algn="just">
                        <a:lnSpc>
                          <a:spcPct val="150000"/>
                        </a:lnSpc>
                        <a:spcAft>
                          <a:spcPts val="0"/>
                        </a:spcAft>
                      </a:pPr>
                      <a:r>
                        <a:rPr lang="en-GB" sz="1600" dirty="0">
                          <a:effectLst/>
                          <a:latin typeface="Arial" panose="020B0604020202020204" pitchFamily="34" charset="0"/>
                          <a:cs typeface="Arial" panose="020B0604020202020204" pitchFamily="34" charset="0"/>
                        </a:rPr>
                        <a:t>BBBEE</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50000"/>
                        </a:lnSpc>
                        <a:spcAft>
                          <a:spcPts val="0"/>
                        </a:spcAft>
                      </a:pPr>
                      <a:r>
                        <a:rPr lang="en-GB" sz="1600" dirty="0">
                          <a:effectLst/>
                          <a:latin typeface="Arial" panose="020B0604020202020204" pitchFamily="34" charset="0"/>
                          <a:cs typeface="Arial" panose="020B0604020202020204" pitchFamily="34" charset="0"/>
                        </a:rPr>
                        <a:t>20 or 10 points</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4548593"/>
                  </a:ext>
                </a:extLst>
              </a:tr>
              <a:tr h="575908">
                <a:tc>
                  <a:txBody>
                    <a:bodyPr/>
                    <a:lstStyle/>
                    <a:p>
                      <a:pPr indent="279400" algn="just">
                        <a:lnSpc>
                          <a:spcPct val="150000"/>
                        </a:lnSpc>
                        <a:spcAft>
                          <a:spcPts val="0"/>
                        </a:spcAft>
                      </a:pPr>
                      <a:r>
                        <a:rPr lang="en-GB" sz="1600" dirty="0">
                          <a:effectLst/>
                          <a:latin typeface="Arial" panose="020B0604020202020204" pitchFamily="34" charset="0"/>
                          <a:cs typeface="Arial" panose="020B0604020202020204" pitchFamily="34" charset="0"/>
                        </a:rPr>
                        <a:t>Price</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50000"/>
                        </a:lnSpc>
                        <a:spcAft>
                          <a:spcPts val="0"/>
                        </a:spcAft>
                      </a:pPr>
                      <a:r>
                        <a:rPr lang="en-GB" sz="1600" dirty="0">
                          <a:effectLst/>
                          <a:latin typeface="Arial" panose="020B0604020202020204" pitchFamily="34" charset="0"/>
                          <a:cs typeface="Arial" panose="020B0604020202020204" pitchFamily="34" charset="0"/>
                        </a:rPr>
                        <a:t>80 or 90 points</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97444062"/>
                  </a:ext>
                </a:extLst>
              </a:tr>
              <a:tr h="575908">
                <a:tc>
                  <a:txBody>
                    <a:bodyPr/>
                    <a:lstStyle/>
                    <a:p>
                      <a:pPr indent="280670" algn="just">
                        <a:lnSpc>
                          <a:spcPct val="150000"/>
                        </a:lnSpc>
                        <a:spcAft>
                          <a:spcPts val="0"/>
                        </a:spcAft>
                      </a:pPr>
                      <a:r>
                        <a:rPr lang="en-GB" sz="1600" dirty="0">
                          <a:effectLst/>
                          <a:latin typeface="Arial" panose="020B0604020202020204" pitchFamily="34" charset="0"/>
                          <a:cs typeface="Arial" panose="020B0604020202020204" pitchFamily="34" charset="0"/>
                        </a:rPr>
                        <a:t>TOTAL</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50000"/>
                        </a:lnSpc>
                        <a:spcAft>
                          <a:spcPts val="0"/>
                        </a:spcAft>
                      </a:pPr>
                      <a:r>
                        <a:rPr lang="en-GB" sz="1600" dirty="0">
                          <a:effectLst/>
                          <a:latin typeface="Arial" panose="020B0604020202020204" pitchFamily="34" charset="0"/>
                          <a:cs typeface="Arial" panose="020B0604020202020204" pitchFamily="34" charset="0"/>
                        </a:rPr>
                        <a:t>100</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40915455"/>
                  </a:ext>
                </a:extLst>
              </a:tr>
            </a:tbl>
          </a:graphicData>
        </a:graphic>
      </p:graphicFrame>
    </p:spTree>
    <p:extLst>
      <p:ext uri="{BB962C8B-B14F-4D97-AF65-F5344CB8AC3E}">
        <p14:creationId xmlns:p14="http://schemas.microsoft.com/office/powerpoint/2010/main" val="15040664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9"/>
          <p:cNvSpPr txBox="1">
            <a:spLocks noChangeArrowheads="1"/>
          </p:cNvSpPr>
          <p:nvPr/>
        </p:nvSpPr>
        <p:spPr bwMode="auto">
          <a:xfrm>
            <a:off x="232012" y="285137"/>
            <a:ext cx="9771797" cy="42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043" tIns="58522" rIns="117043" bIns="58522">
            <a:spAutoFit/>
          </a:bodyPr>
          <a:lstStyle>
            <a:lvl1pPr>
              <a:defRPr sz="3600">
                <a:solidFill>
                  <a:schemeClr val="tx1"/>
                </a:solidFill>
                <a:latin typeface="Lato Light" charset="0"/>
                <a:ea typeface="ＭＳ Ｐゴシック" charset="0"/>
                <a:cs typeface="ＭＳ Ｐゴシック" charset="0"/>
              </a:defRPr>
            </a:lvl1pPr>
            <a:lvl2pPr marL="742950" indent="-285750">
              <a:defRPr sz="3600">
                <a:solidFill>
                  <a:schemeClr val="tx1"/>
                </a:solidFill>
                <a:latin typeface="Lato Light" charset="0"/>
                <a:ea typeface="ＭＳ Ｐゴシック" charset="0"/>
              </a:defRPr>
            </a:lvl2pPr>
            <a:lvl3pPr marL="1143000" indent="-228600">
              <a:defRPr sz="3600">
                <a:solidFill>
                  <a:schemeClr val="tx1"/>
                </a:solidFill>
                <a:latin typeface="Lato Light" charset="0"/>
                <a:ea typeface="ＭＳ Ｐゴシック" charset="0"/>
              </a:defRPr>
            </a:lvl3pPr>
            <a:lvl4pPr marL="1600200" indent="-228600">
              <a:defRPr sz="3600">
                <a:solidFill>
                  <a:schemeClr val="tx1"/>
                </a:solidFill>
                <a:latin typeface="Lato Light" charset="0"/>
                <a:ea typeface="ＭＳ Ｐゴシック" charset="0"/>
              </a:defRPr>
            </a:lvl4pPr>
            <a:lvl5pPr marL="2057400" indent="-228600">
              <a:defRPr sz="3600">
                <a:solidFill>
                  <a:schemeClr val="tx1"/>
                </a:solidFill>
                <a:latin typeface="Lato Light" charset="0"/>
                <a:ea typeface="ＭＳ Ｐゴシック" charset="0"/>
              </a:defRPr>
            </a:lvl5pPr>
            <a:lvl6pPr marL="2514600" indent="-228600" defTabSz="1827213" fontAlgn="base">
              <a:spcBef>
                <a:spcPct val="0"/>
              </a:spcBef>
              <a:spcAft>
                <a:spcPct val="0"/>
              </a:spcAft>
              <a:defRPr sz="3600">
                <a:solidFill>
                  <a:schemeClr val="tx1"/>
                </a:solidFill>
                <a:latin typeface="Lato Light" charset="0"/>
                <a:ea typeface="ＭＳ Ｐゴシック" charset="0"/>
              </a:defRPr>
            </a:lvl6pPr>
            <a:lvl7pPr marL="2971800" indent="-228600" defTabSz="1827213" fontAlgn="base">
              <a:spcBef>
                <a:spcPct val="0"/>
              </a:spcBef>
              <a:spcAft>
                <a:spcPct val="0"/>
              </a:spcAft>
              <a:defRPr sz="3600">
                <a:solidFill>
                  <a:schemeClr val="tx1"/>
                </a:solidFill>
                <a:latin typeface="Lato Light" charset="0"/>
                <a:ea typeface="ＭＳ Ｐゴシック" charset="0"/>
              </a:defRPr>
            </a:lvl7pPr>
            <a:lvl8pPr marL="3429000" indent="-228600" defTabSz="1827213" fontAlgn="base">
              <a:spcBef>
                <a:spcPct val="0"/>
              </a:spcBef>
              <a:spcAft>
                <a:spcPct val="0"/>
              </a:spcAft>
              <a:defRPr sz="3600">
                <a:solidFill>
                  <a:schemeClr val="tx1"/>
                </a:solidFill>
                <a:latin typeface="Lato Light" charset="0"/>
                <a:ea typeface="ＭＳ Ｐゴシック" charset="0"/>
              </a:defRPr>
            </a:lvl8pPr>
            <a:lvl9pPr marL="3886200" indent="-228600" defTabSz="1827213" fontAlgn="base">
              <a:spcBef>
                <a:spcPct val="0"/>
              </a:spcBef>
              <a:spcAft>
                <a:spcPct val="0"/>
              </a:spcAft>
              <a:defRPr sz="3600">
                <a:solidFill>
                  <a:schemeClr val="tx1"/>
                </a:solidFill>
                <a:latin typeface="Lato Light" charset="0"/>
                <a:ea typeface="ＭＳ Ｐゴシック" charset="0"/>
              </a:defRPr>
            </a:lvl9pPr>
          </a:lstStyle>
          <a:p>
            <a:pPr lvl="0" algn="ctr"/>
            <a:r>
              <a:rPr kumimoji="0" lang="en-GB" sz="2000" b="1" i="0" u="none" strike="noStrike" kern="1200" cap="none" spc="0" normalizeH="0" baseline="0" noProof="0" dirty="0">
                <a:ln>
                  <a:noFill/>
                </a:ln>
                <a:solidFill>
                  <a:srgbClr val="4F81BD"/>
                </a:solidFill>
                <a:effectLst/>
                <a:uLnTx/>
                <a:uFillTx/>
                <a:latin typeface="Lato Light" charset="0"/>
                <a:ea typeface="ＭＳ Ｐゴシック" charset="0"/>
                <a:cs typeface="Lato Light" charset="0"/>
              </a:rPr>
              <a:t>SCM Requirements - </a:t>
            </a:r>
            <a:r>
              <a:rPr lang="en-GB" sz="2000" b="1" dirty="0">
                <a:solidFill>
                  <a:srgbClr val="4F81BD"/>
                </a:solidFill>
                <a:cs typeface="Lato Light" charset="0"/>
              </a:rPr>
              <a:t>Stage 1A- Mandatory Requirements </a:t>
            </a:r>
            <a:endParaRPr kumimoji="0" lang="en-US" sz="2000" b="1" i="0" u="none" strike="noStrike" kern="1200" cap="none" spc="0" normalizeH="0" baseline="0" noProof="0" dirty="0">
              <a:ln>
                <a:noFill/>
              </a:ln>
              <a:solidFill>
                <a:srgbClr val="4F81BD"/>
              </a:solidFill>
              <a:effectLst/>
              <a:uLnTx/>
              <a:uFillTx/>
              <a:latin typeface="Lato Light" charset="0"/>
              <a:ea typeface="ＭＳ Ｐゴシック" charset="0"/>
              <a:cs typeface="Lato Light" charset="0"/>
            </a:endParaRPr>
          </a:p>
        </p:txBody>
      </p:sp>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marL="0" marR="0" lvl="0" indent="0" algn="ctr" defTabSz="585216" rtl="0" eaLnBrk="1" fontAlgn="auto" latinLnBrk="0" hangingPunct="1">
              <a:lnSpc>
                <a:spcPct val="100000"/>
              </a:lnSpc>
              <a:spcBef>
                <a:spcPts val="0"/>
              </a:spcBef>
              <a:spcAft>
                <a:spcPts val="0"/>
              </a:spcAft>
              <a:buClrTx/>
              <a:buSzTx/>
              <a:buFontTx/>
              <a:buNone/>
              <a:tabLst/>
              <a:defRPr/>
            </a:pPr>
            <a:endParaRPr kumimoji="0" lang="en-US" sz="23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24CFD704-16A9-44BD-B2CB-2CFD28FC4FB8}"/>
              </a:ext>
            </a:extLst>
          </p:cNvPr>
          <p:cNvSpPr/>
          <p:nvPr/>
        </p:nvSpPr>
        <p:spPr>
          <a:xfrm>
            <a:off x="944716" y="3603572"/>
            <a:ext cx="6400964" cy="1569660"/>
          </a:xfrm>
          <a:prstGeom prst="rect">
            <a:avLst/>
          </a:prstGeom>
        </p:spPr>
        <p:txBody>
          <a:bodyPr wrap="square">
            <a:spAutoFit/>
          </a:bodyPr>
          <a:lstStyle/>
          <a:p>
            <a:endParaRPr lang="en-GB" sz="1600" b="1" dirty="0"/>
          </a:p>
          <a:p>
            <a:pPr marL="342900" indent="-342900">
              <a:buAutoNum type="arabicPeriod"/>
            </a:pPr>
            <a:endParaRPr lang="en-GB" sz="1600" b="1" dirty="0"/>
          </a:p>
          <a:p>
            <a:pPr marL="342900" indent="-342900">
              <a:buAutoNum type="arabicPeriod"/>
            </a:pPr>
            <a:endParaRPr lang="en-GB" sz="1600" b="1" dirty="0"/>
          </a:p>
          <a:p>
            <a:pPr marL="342900" indent="-342900">
              <a:buAutoNum type="arabicPeriod"/>
            </a:pPr>
            <a:endParaRPr lang="en-GB" sz="1600" b="1" dirty="0"/>
          </a:p>
          <a:p>
            <a:r>
              <a:rPr lang="en-GB" sz="1600" b="1" dirty="0"/>
              <a:t> </a:t>
            </a:r>
          </a:p>
          <a:p>
            <a:pPr marL="285750" indent="-285750">
              <a:buFont typeface="Wingdings" panose="05000000000000000000" pitchFamily="2" charset="2"/>
              <a:buChar char="§"/>
            </a:pPr>
            <a:endParaRPr lang="en-GB" sz="1600" dirty="0"/>
          </a:p>
        </p:txBody>
      </p:sp>
      <p:graphicFrame>
        <p:nvGraphicFramePr>
          <p:cNvPr id="5" name="Table 4">
            <a:extLst>
              <a:ext uri="{FF2B5EF4-FFF2-40B4-BE49-F238E27FC236}">
                <a16:creationId xmlns:a16="http://schemas.microsoft.com/office/drawing/2014/main" id="{AA3B67BB-3A7A-4054-A418-581A36C223F5}"/>
              </a:ext>
            </a:extLst>
          </p:cNvPr>
          <p:cNvGraphicFramePr>
            <a:graphicFrameLocks noGrp="1"/>
          </p:cNvGraphicFramePr>
          <p:nvPr>
            <p:extLst>
              <p:ext uri="{D42A27DB-BD31-4B8C-83A1-F6EECF244321}">
                <p14:modId xmlns:p14="http://schemas.microsoft.com/office/powerpoint/2010/main" val="2512177386"/>
              </p:ext>
            </p:extLst>
          </p:nvPr>
        </p:nvGraphicFramePr>
        <p:xfrm>
          <a:off x="368968" y="953133"/>
          <a:ext cx="10209925" cy="3788655"/>
        </p:xfrm>
        <a:graphic>
          <a:graphicData uri="http://schemas.openxmlformats.org/drawingml/2006/table">
            <a:tbl>
              <a:tblPr firstRow="1" firstCol="1" bandRow="1">
                <a:tableStyleId>{5C22544A-7EE6-4342-B048-85BDC9FD1C3A}</a:tableStyleId>
              </a:tblPr>
              <a:tblGrid>
                <a:gridCol w="1524000">
                  <a:extLst>
                    <a:ext uri="{9D8B030D-6E8A-4147-A177-3AD203B41FA5}">
                      <a16:colId xmlns:a16="http://schemas.microsoft.com/office/drawing/2014/main" val="3205796426"/>
                    </a:ext>
                  </a:extLst>
                </a:gridCol>
                <a:gridCol w="8685925">
                  <a:extLst>
                    <a:ext uri="{9D8B030D-6E8A-4147-A177-3AD203B41FA5}">
                      <a16:colId xmlns:a16="http://schemas.microsoft.com/office/drawing/2014/main" val="1217489305"/>
                    </a:ext>
                  </a:extLst>
                </a:gridCol>
              </a:tblGrid>
              <a:tr h="292631">
                <a:tc>
                  <a:txBody>
                    <a:bodyPr/>
                    <a:lstStyle/>
                    <a:p>
                      <a:pPr algn="just">
                        <a:lnSpc>
                          <a:spcPct val="150000"/>
                        </a:lnSpc>
                        <a:spcAft>
                          <a:spcPts val="0"/>
                        </a:spcAft>
                        <a:tabLst>
                          <a:tab pos="2743200" algn="ctr"/>
                          <a:tab pos="5486400" algn="r"/>
                        </a:tabLst>
                      </a:pPr>
                      <a:r>
                        <a:rPr lang="en-GB" sz="1600">
                          <a:effectLst/>
                        </a:rPr>
                        <a:t>No.</a:t>
                      </a:r>
                      <a:endParaRPr lang="en-Z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2743200" algn="ctr"/>
                          <a:tab pos="5486400" algn="r"/>
                        </a:tabLst>
                      </a:pPr>
                      <a:r>
                        <a:rPr lang="en-GB" sz="1600" dirty="0">
                          <a:effectLst/>
                        </a:rPr>
                        <a:t>Description of Requirement</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1215753"/>
                  </a:ext>
                </a:extLst>
              </a:tr>
              <a:tr h="599124">
                <a:tc>
                  <a:txBody>
                    <a:bodyPr/>
                    <a:lstStyle/>
                    <a:p>
                      <a:pPr>
                        <a:lnSpc>
                          <a:spcPct val="150000"/>
                        </a:lnSpc>
                        <a:spcAft>
                          <a:spcPts val="0"/>
                        </a:spcAft>
                        <a:tabLst>
                          <a:tab pos="2743200" algn="ctr"/>
                          <a:tab pos="5486400" algn="r"/>
                        </a:tabLst>
                      </a:pPr>
                      <a:r>
                        <a:rPr lang="en-US" sz="1600" dirty="0">
                          <a:effectLst/>
                        </a:rPr>
                        <a:t>a)</a:t>
                      </a:r>
                      <a:endParaRPr lang="en-ZA" sz="16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tabLst>
                          <a:tab pos="2743200" algn="ctr"/>
                          <a:tab pos="5486400" algn="r"/>
                        </a:tabLst>
                      </a:pPr>
                      <a:r>
                        <a:rPr lang="en-US" sz="1600" dirty="0">
                          <a:effectLst/>
                        </a:rPr>
                        <a:t>Completion of ALL RFP documentation (includes ALL declarations and Commissioner of Oath signatures required)</a:t>
                      </a:r>
                      <a:endParaRPr lang="en-ZA" sz="16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4806493"/>
                  </a:ext>
                </a:extLst>
              </a:tr>
              <a:tr h="292631">
                <a:tc>
                  <a:txBody>
                    <a:bodyPr/>
                    <a:lstStyle/>
                    <a:p>
                      <a:pPr>
                        <a:lnSpc>
                          <a:spcPct val="150000"/>
                        </a:lnSpc>
                        <a:spcAft>
                          <a:spcPts val="0"/>
                        </a:spcAft>
                        <a:tabLst>
                          <a:tab pos="2743200" algn="ctr"/>
                          <a:tab pos="5486400" algn="r"/>
                        </a:tabLst>
                      </a:pPr>
                      <a:r>
                        <a:rPr lang="en-US" sz="1600" dirty="0">
                          <a:effectLst/>
                          <a:latin typeface="Calibri" panose="020F0502020204030204" pitchFamily="34" charset="0"/>
                          <a:cs typeface="Times New Roman" panose="02020603050405020304" pitchFamily="18" charset="0"/>
                        </a:rPr>
                        <a:t>b)</a:t>
                      </a:r>
                      <a:endParaRPr lang="en-ZA" sz="16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tabLst>
                          <a:tab pos="2743200" algn="ctr"/>
                          <a:tab pos="5486400" algn="r"/>
                        </a:tabLst>
                      </a:pPr>
                      <a:r>
                        <a:rPr lang="en-GB" sz="1600" kern="1200" dirty="0">
                          <a:solidFill>
                            <a:schemeClr val="dk1"/>
                          </a:solidFill>
                          <a:effectLst/>
                          <a:latin typeface="+mn-lt"/>
                          <a:ea typeface="+mn-ea"/>
                          <a:cs typeface="+mn-cs"/>
                        </a:rPr>
                        <a:t>Signed Joint Venture, Consortium Agreement or Partnering Agreement (whichever is applicable)</a:t>
                      </a:r>
                      <a:endParaRPr lang="en-ZA" sz="16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088165650"/>
                  </a:ext>
                </a:extLst>
              </a:tr>
              <a:tr h="292631">
                <a:tc>
                  <a:txBody>
                    <a:bodyPr/>
                    <a:lstStyle/>
                    <a:p>
                      <a:pPr>
                        <a:lnSpc>
                          <a:spcPct val="150000"/>
                        </a:lnSpc>
                        <a:spcAft>
                          <a:spcPts val="0"/>
                        </a:spcAft>
                        <a:tabLst>
                          <a:tab pos="2743200" algn="ctr"/>
                          <a:tab pos="5486400" algn="r"/>
                        </a:tabLst>
                      </a:pPr>
                      <a:r>
                        <a:rPr lang="en-US" sz="1600" dirty="0">
                          <a:effectLst/>
                          <a:latin typeface="Calibri" panose="020F0502020204030204" pitchFamily="34" charset="0"/>
                          <a:cs typeface="Times New Roman" panose="02020603050405020304" pitchFamily="18" charset="0"/>
                        </a:rPr>
                        <a:t>c)</a:t>
                      </a:r>
                      <a:endParaRPr lang="en-ZA" sz="16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tabLst>
                          <a:tab pos="2743200" algn="ctr"/>
                          <a:tab pos="5486400" algn="r"/>
                        </a:tabLst>
                      </a:pPr>
                      <a:r>
                        <a:rPr lang="en-GB" sz="1600" kern="1200" dirty="0">
                          <a:solidFill>
                            <a:schemeClr val="dk1"/>
                          </a:solidFill>
                          <a:effectLst/>
                          <a:latin typeface="+mn-lt"/>
                          <a:ea typeface="+mn-ea"/>
                          <a:cs typeface="+mn-cs"/>
                        </a:rPr>
                        <a:t>The National Industrial Participation Programme Form (SBD5) must be completed and duly signed and returned with your Proposal</a:t>
                      </a:r>
                      <a:endParaRPr lang="en-ZA" sz="16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0349774"/>
                  </a:ext>
                </a:extLst>
              </a:tr>
              <a:tr h="340151">
                <a:tc>
                  <a:txBody>
                    <a:bodyPr/>
                    <a:lstStyle/>
                    <a:p>
                      <a:pPr>
                        <a:lnSpc>
                          <a:spcPct val="150000"/>
                        </a:lnSpc>
                        <a:spcAft>
                          <a:spcPts val="0"/>
                        </a:spcAft>
                        <a:tabLst>
                          <a:tab pos="2743200" algn="ctr"/>
                          <a:tab pos="5486400" algn="r"/>
                        </a:tabLst>
                      </a:pPr>
                      <a:r>
                        <a:rPr lang="en-US" sz="1600">
                          <a:effectLst/>
                        </a:rPr>
                        <a:t>d)</a:t>
                      </a:r>
                      <a:endParaRPr lang="en-ZA" sz="160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tabLst>
                          <a:tab pos="2743200" algn="ctr"/>
                          <a:tab pos="5486400" algn="r"/>
                        </a:tabLst>
                      </a:pPr>
                      <a:r>
                        <a:rPr lang="en-ZA" sz="1600" kern="1200" dirty="0">
                          <a:solidFill>
                            <a:schemeClr val="dk1"/>
                          </a:solidFill>
                          <a:effectLst/>
                          <a:latin typeface="+mn-lt"/>
                          <a:ea typeface="+mn-ea"/>
                          <a:cs typeface="+mn-cs"/>
                        </a:rPr>
                        <a:t>The Declaration Certificate Local Content (SBD 6.2 and Annexure C) must be completed and duly signed and returned with your Proposal</a:t>
                      </a:r>
                    </a:p>
                  </a:txBody>
                  <a:tcPr marL="68580" marR="68580" marT="0" marB="0"/>
                </a:tc>
                <a:extLst>
                  <a:ext uri="{0D108BD9-81ED-4DB2-BD59-A6C34878D82A}">
                    <a16:rowId xmlns:a16="http://schemas.microsoft.com/office/drawing/2014/main" val="3053736176"/>
                  </a:ext>
                </a:extLst>
              </a:tr>
              <a:tr h="432838">
                <a:tc>
                  <a:txBody>
                    <a:bodyPr/>
                    <a:lstStyle/>
                    <a:p>
                      <a:pPr>
                        <a:lnSpc>
                          <a:spcPct val="150000"/>
                        </a:lnSpc>
                        <a:spcAft>
                          <a:spcPts val="0"/>
                        </a:spcAft>
                        <a:tabLst>
                          <a:tab pos="2743200" algn="ctr"/>
                          <a:tab pos="5486400" algn="r"/>
                        </a:tabLst>
                      </a:pPr>
                      <a:r>
                        <a:rPr lang="en-US" sz="1600">
                          <a:effectLst/>
                        </a:rPr>
                        <a:t>e)</a:t>
                      </a:r>
                      <a:endParaRPr lang="en-ZA" sz="160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0"/>
                        </a:spcAft>
                        <a:tabLst>
                          <a:tab pos="2743200" algn="ctr"/>
                          <a:tab pos="5486400" algn="r"/>
                        </a:tabLst>
                      </a:pPr>
                      <a:r>
                        <a:rPr lang="en-US" sz="1600" dirty="0">
                          <a:effectLst/>
                        </a:rPr>
                        <a:t>Signed Joint Venture, Consortium Agreement or Partnering Agreement (whichever is applicable)</a:t>
                      </a:r>
                      <a:endParaRPr lang="en-ZA" sz="16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5690985"/>
                  </a:ext>
                </a:extLst>
              </a:tr>
              <a:tr h="618967">
                <a:tc>
                  <a:txBody>
                    <a:bodyPr/>
                    <a:lstStyle/>
                    <a:p>
                      <a:pPr>
                        <a:lnSpc>
                          <a:spcPct val="150000"/>
                        </a:lnSpc>
                        <a:spcAft>
                          <a:spcPts val="0"/>
                        </a:spcAft>
                        <a:tabLst>
                          <a:tab pos="2743200" algn="ctr"/>
                          <a:tab pos="5486400" algn="r"/>
                        </a:tabLst>
                      </a:pPr>
                      <a:endParaRPr lang="en-ZA" sz="1600" dirty="0">
                        <a:effectLst/>
                        <a:latin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8180943"/>
                  </a:ext>
                </a:extLst>
              </a:tr>
            </a:tbl>
          </a:graphicData>
        </a:graphic>
      </p:graphicFrame>
    </p:spTree>
    <p:extLst>
      <p:ext uri="{BB962C8B-B14F-4D97-AF65-F5344CB8AC3E}">
        <p14:creationId xmlns:p14="http://schemas.microsoft.com/office/powerpoint/2010/main" val="39717135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38E4-A1F6-4FC4-925E-1F121BC2EA1C}"/>
              </a:ext>
            </a:extLst>
          </p:cNvPr>
          <p:cNvSpPr>
            <a:spLocks noGrp="1"/>
          </p:cNvSpPr>
          <p:nvPr>
            <p:ph type="title"/>
          </p:nvPr>
        </p:nvSpPr>
        <p:spPr>
          <a:xfrm>
            <a:off x="608091" y="274639"/>
            <a:ext cx="11198897" cy="1143000"/>
          </a:xfrm>
        </p:spPr>
        <p:txBody>
          <a:bodyPr/>
          <a:lstStyle/>
          <a:p>
            <a:pPr algn="l"/>
            <a:br>
              <a:rPr kumimoji="0" lang="en-GB" sz="2400" b="1" i="0" u="none" strike="noStrike" kern="1200" cap="none" spc="0" normalizeH="0" baseline="0" noProof="0" dirty="0">
                <a:ln>
                  <a:noFill/>
                </a:ln>
                <a:solidFill>
                  <a:srgbClr val="4F81BD"/>
                </a:solidFill>
                <a:effectLst/>
                <a:uLnTx/>
                <a:uFillTx/>
                <a:latin typeface="Lato Light" charset="0"/>
                <a:ea typeface="ＭＳ Ｐゴシック" charset="0"/>
                <a:cs typeface="Lato Light" charset="0"/>
              </a:rPr>
            </a:br>
            <a:r>
              <a:rPr lang="en-GB" sz="2400" b="1" dirty="0">
                <a:solidFill>
                  <a:srgbClr val="4F81BD"/>
                </a:solidFill>
                <a:cs typeface="Lato Light" charset="0"/>
              </a:rPr>
              <a:t>SCM Requirements - Stage 1B- Mandatory Requirements </a:t>
            </a:r>
            <a:br>
              <a:rPr kumimoji="0" lang="en-US" sz="6000" b="1" i="0" u="none" strike="noStrike" kern="1200" cap="none" spc="0" normalizeH="0" baseline="0" noProof="0" dirty="0">
                <a:ln>
                  <a:noFill/>
                </a:ln>
                <a:solidFill>
                  <a:srgbClr val="4F81BD"/>
                </a:solidFill>
                <a:effectLst/>
                <a:uLnTx/>
                <a:uFillTx/>
                <a:latin typeface="Lato Light" charset="0"/>
                <a:ea typeface="ＭＳ Ｐゴシック" charset="0"/>
                <a:cs typeface="Lato Light" charset="0"/>
              </a:rPr>
            </a:br>
            <a:endParaRPr lang="en-ZA" dirty="0"/>
          </a:p>
        </p:txBody>
      </p:sp>
      <p:graphicFrame>
        <p:nvGraphicFramePr>
          <p:cNvPr id="4" name="Content Placeholder 3">
            <a:extLst>
              <a:ext uri="{FF2B5EF4-FFF2-40B4-BE49-F238E27FC236}">
                <a16:creationId xmlns:a16="http://schemas.microsoft.com/office/drawing/2014/main" id="{E1AB29C7-09B6-4F34-85CF-79E6134DAA25}"/>
              </a:ext>
            </a:extLst>
          </p:cNvPr>
          <p:cNvGraphicFramePr>
            <a:graphicFrameLocks noGrp="1"/>
          </p:cNvGraphicFramePr>
          <p:nvPr>
            <p:ph idx="1"/>
            <p:extLst>
              <p:ext uri="{D42A27DB-BD31-4B8C-83A1-F6EECF244321}">
                <p14:modId xmlns:p14="http://schemas.microsoft.com/office/powerpoint/2010/main" val="1493394428"/>
              </p:ext>
            </p:extLst>
          </p:nvPr>
        </p:nvGraphicFramePr>
        <p:xfrm>
          <a:off x="802105" y="2070449"/>
          <a:ext cx="9192127" cy="5250561"/>
        </p:xfrm>
        <a:graphic>
          <a:graphicData uri="http://schemas.openxmlformats.org/drawingml/2006/table">
            <a:tbl>
              <a:tblPr firstRow="1" firstCol="1" lastRow="1" lastCol="1" bandRow="1" bandCol="1">
                <a:tableStyleId>{5C22544A-7EE6-4342-B048-85BDC9FD1C3A}</a:tableStyleId>
              </a:tblPr>
              <a:tblGrid>
                <a:gridCol w="1331495">
                  <a:extLst>
                    <a:ext uri="{9D8B030D-6E8A-4147-A177-3AD203B41FA5}">
                      <a16:colId xmlns:a16="http://schemas.microsoft.com/office/drawing/2014/main" val="4119131152"/>
                    </a:ext>
                  </a:extLst>
                </a:gridCol>
                <a:gridCol w="6705600">
                  <a:extLst>
                    <a:ext uri="{9D8B030D-6E8A-4147-A177-3AD203B41FA5}">
                      <a16:colId xmlns:a16="http://schemas.microsoft.com/office/drawing/2014/main" val="2875439824"/>
                    </a:ext>
                  </a:extLst>
                </a:gridCol>
                <a:gridCol w="1155032">
                  <a:extLst>
                    <a:ext uri="{9D8B030D-6E8A-4147-A177-3AD203B41FA5}">
                      <a16:colId xmlns:a16="http://schemas.microsoft.com/office/drawing/2014/main" val="2333193833"/>
                    </a:ext>
                  </a:extLst>
                </a:gridCol>
              </a:tblGrid>
              <a:tr h="310515">
                <a:tc>
                  <a:txBody>
                    <a:bodyPr/>
                    <a:lstStyle/>
                    <a:p>
                      <a:pPr marL="69850"/>
                      <a:r>
                        <a:rPr lang="en-US" sz="1800" dirty="0">
                          <a:effectLst/>
                        </a:rPr>
                        <a:t>No.</a:t>
                      </a:r>
                      <a:endParaRPr lang="en-ZA" sz="1800" dirty="0">
                        <a:effectLst/>
                        <a:latin typeface="Arial" panose="020B0604020202020204" pitchFamily="34" charset="0"/>
                        <a:ea typeface="Arial" panose="020B0604020202020204" pitchFamily="34" charset="0"/>
                      </a:endParaRPr>
                    </a:p>
                  </a:txBody>
                  <a:tcPr marL="0" marR="0" marT="0" marB="0"/>
                </a:tc>
                <a:tc>
                  <a:txBody>
                    <a:bodyPr/>
                    <a:lstStyle/>
                    <a:p>
                      <a:pPr marL="71120"/>
                      <a:r>
                        <a:rPr lang="en-US" sz="1800">
                          <a:effectLst/>
                        </a:rPr>
                        <a:t>Description</a:t>
                      </a:r>
                      <a:r>
                        <a:rPr lang="en-US" sz="1800" spc="-30">
                          <a:effectLst/>
                        </a:rPr>
                        <a:t> </a:t>
                      </a:r>
                      <a:r>
                        <a:rPr lang="en-US" sz="1800">
                          <a:effectLst/>
                        </a:rPr>
                        <a:t>of</a:t>
                      </a:r>
                      <a:r>
                        <a:rPr lang="en-US" sz="1800" spc="-35">
                          <a:effectLst/>
                        </a:rPr>
                        <a:t> </a:t>
                      </a:r>
                      <a:r>
                        <a:rPr lang="en-US" sz="1800">
                          <a:effectLst/>
                        </a:rPr>
                        <a:t>requirement</a:t>
                      </a:r>
                      <a:endParaRPr lang="en-ZA" sz="1800">
                        <a:effectLst/>
                        <a:latin typeface="Arial" panose="020B0604020202020204" pitchFamily="34" charset="0"/>
                        <a:ea typeface="Arial" panose="020B0604020202020204" pitchFamily="34" charset="0"/>
                      </a:endParaRPr>
                    </a:p>
                  </a:txBody>
                  <a:tcPr marL="0" marR="0" marT="0" marB="0"/>
                </a:tc>
                <a:tc>
                  <a:txBody>
                    <a:bodyPr/>
                    <a:lstStyle/>
                    <a:p>
                      <a:r>
                        <a:rPr lang="en-US" sz="1800">
                          <a:effectLst/>
                        </a:rPr>
                        <a:t> </a:t>
                      </a:r>
                      <a:endParaRPr lang="en-ZA" sz="18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621767434"/>
                  </a:ext>
                </a:extLst>
              </a:tr>
              <a:tr h="681990">
                <a:tc>
                  <a:txBody>
                    <a:bodyPr/>
                    <a:lstStyle/>
                    <a:p>
                      <a:pPr marL="69850"/>
                      <a:r>
                        <a:rPr lang="en-US" sz="1800" dirty="0">
                          <a:effectLst/>
                        </a:rPr>
                        <a:t>a)</a:t>
                      </a:r>
                      <a:endParaRPr lang="en-ZA" sz="1800" dirty="0">
                        <a:effectLst/>
                        <a:latin typeface="Arial" panose="020B0604020202020204" pitchFamily="34" charset="0"/>
                        <a:ea typeface="Arial" panose="020B0604020202020204" pitchFamily="34" charset="0"/>
                      </a:endParaRPr>
                    </a:p>
                  </a:txBody>
                  <a:tcPr marL="0" marR="0" marT="0" marB="0"/>
                </a:tc>
                <a:tc>
                  <a:txBody>
                    <a:bodyPr/>
                    <a:lstStyle/>
                    <a:p>
                      <a:pPr marL="71120" marR="58420" algn="just">
                        <a:lnSpc>
                          <a:spcPct val="115000"/>
                        </a:lnSpc>
                        <a:spcAft>
                          <a:spcPts val="0"/>
                        </a:spcAft>
                      </a:pPr>
                      <a:r>
                        <a:rPr lang="en-US" sz="1800" dirty="0">
                          <a:effectLst/>
                        </a:rPr>
                        <a:t>Region and Asset Selection: Bidders are required to select the</a:t>
                      </a:r>
                      <a:r>
                        <a:rPr lang="en-US" sz="1800" spc="5" dirty="0">
                          <a:effectLst/>
                        </a:rPr>
                        <a:t> </a:t>
                      </a:r>
                      <a:r>
                        <a:rPr lang="en-US" sz="1800" dirty="0">
                          <a:effectLst/>
                        </a:rPr>
                        <a:t>Rotating machine/s and the specific region/s they are tendering for</a:t>
                      </a:r>
                      <a:r>
                        <a:rPr lang="en-US" sz="1800" spc="5" dirty="0">
                          <a:effectLst/>
                        </a:rPr>
                        <a:t> </a:t>
                      </a:r>
                      <a:r>
                        <a:rPr lang="en-US" sz="1800" dirty="0">
                          <a:effectLst/>
                        </a:rPr>
                        <a:t>by</a:t>
                      </a:r>
                      <a:r>
                        <a:rPr lang="en-US" sz="1800" spc="-15" dirty="0">
                          <a:effectLst/>
                        </a:rPr>
                        <a:t> </a:t>
                      </a:r>
                      <a:r>
                        <a:rPr lang="en-US" sz="1800" dirty="0">
                          <a:effectLst/>
                        </a:rPr>
                        <a:t>completing</a:t>
                      </a:r>
                      <a:r>
                        <a:rPr lang="en-US" sz="1800" spc="5" dirty="0">
                          <a:effectLst/>
                        </a:rPr>
                        <a:t> </a:t>
                      </a:r>
                      <a:r>
                        <a:rPr lang="en-US" sz="1800" dirty="0">
                          <a:effectLst/>
                        </a:rPr>
                        <a:t>4G.</a:t>
                      </a:r>
                      <a:endParaRPr lang="en-ZA" sz="1800" dirty="0">
                        <a:effectLst/>
                        <a:latin typeface="Arial" panose="020B0604020202020204" pitchFamily="34" charset="0"/>
                        <a:ea typeface="Arial" panose="020B0604020202020204" pitchFamily="34" charset="0"/>
                      </a:endParaRPr>
                    </a:p>
                  </a:txBody>
                  <a:tcPr marL="0" marR="0" marT="0" marB="0"/>
                </a:tc>
                <a:tc>
                  <a:txBody>
                    <a:bodyPr/>
                    <a:lstStyle/>
                    <a:p>
                      <a:r>
                        <a:rPr lang="en-US" sz="1800">
                          <a:effectLst/>
                        </a:rPr>
                        <a:t> </a:t>
                      </a:r>
                      <a:endParaRPr lang="en-ZA" sz="18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268045236"/>
                  </a:ext>
                </a:extLst>
              </a:tr>
              <a:tr h="970915">
                <a:tc>
                  <a:txBody>
                    <a:bodyPr/>
                    <a:lstStyle/>
                    <a:p>
                      <a:pPr marL="69850"/>
                      <a:r>
                        <a:rPr lang="en-US" sz="1800" dirty="0">
                          <a:effectLst/>
                        </a:rPr>
                        <a:t>b)</a:t>
                      </a:r>
                      <a:endParaRPr lang="en-ZA" sz="1800" dirty="0">
                        <a:effectLst/>
                        <a:latin typeface="Arial" panose="020B0604020202020204" pitchFamily="34" charset="0"/>
                        <a:ea typeface="Arial" panose="020B0604020202020204" pitchFamily="34" charset="0"/>
                      </a:endParaRPr>
                    </a:p>
                  </a:txBody>
                  <a:tcPr marL="0" marR="0" marT="0" marB="0"/>
                </a:tc>
                <a:tc>
                  <a:txBody>
                    <a:bodyPr/>
                    <a:lstStyle/>
                    <a:p>
                      <a:pPr marL="71120"/>
                      <a:r>
                        <a:rPr lang="en-US" sz="1800" dirty="0">
                          <a:effectLst/>
                        </a:rPr>
                        <a:t>Maintenance</a:t>
                      </a:r>
                      <a:r>
                        <a:rPr lang="en-US" sz="1800" spc="-30" dirty="0">
                          <a:effectLst/>
                        </a:rPr>
                        <a:t> </a:t>
                      </a:r>
                      <a:r>
                        <a:rPr lang="en-US" sz="1800" dirty="0">
                          <a:effectLst/>
                        </a:rPr>
                        <a:t>Support</a:t>
                      </a:r>
                      <a:r>
                        <a:rPr lang="en-US" sz="1800" spc="-30" dirty="0">
                          <a:effectLst/>
                        </a:rPr>
                        <a:t> </a:t>
                      </a:r>
                      <a:r>
                        <a:rPr lang="en-US" sz="1800" dirty="0">
                          <a:effectLst/>
                        </a:rPr>
                        <a:t>Tools</a:t>
                      </a:r>
                      <a:r>
                        <a:rPr lang="en-US" sz="1800" spc="-25" dirty="0">
                          <a:effectLst/>
                        </a:rPr>
                        <a:t> </a:t>
                      </a:r>
                      <a:r>
                        <a:rPr lang="en-US" sz="1800" dirty="0">
                          <a:effectLst/>
                        </a:rPr>
                        <a:t>and</a:t>
                      </a:r>
                      <a:r>
                        <a:rPr lang="en-US" sz="1800" spc="-30" dirty="0">
                          <a:effectLst/>
                        </a:rPr>
                        <a:t> </a:t>
                      </a:r>
                      <a:r>
                        <a:rPr lang="en-US" sz="1800" dirty="0">
                          <a:effectLst/>
                        </a:rPr>
                        <a:t>Equipment</a:t>
                      </a:r>
                      <a:endParaRPr lang="en-ZA" sz="1800" dirty="0">
                        <a:effectLst/>
                      </a:endParaRPr>
                    </a:p>
                    <a:p>
                      <a:r>
                        <a:rPr lang="en-US" sz="1800" dirty="0">
                          <a:effectLst/>
                        </a:rPr>
                        <a:t> </a:t>
                      </a:r>
                      <a:endParaRPr lang="en-ZA" sz="1800" dirty="0">
                        <a:effectLst/>
                      </a:endParaRPr>
                    </a:p>
                    <a:p>
                      <a:pPr marL="342900" marR="76835" lvl="0" indent="-342900">
                        <a:lnSpc>
                          <a:spcPct val="97000"/>
                        </a:lnSpc>
                        <a:spcAft>
                          <a:spcPts val="0"/>
                        </a:spcAft>
                        <a:buSzPts val="1100"/>
                        <a:buFont typeface="Arial" panose="020B0604020202020204" pitchFamily="34" charset="0"/>
                        <a:buChar char="•"/>
                        <a:tabLst>
                          <a:tab pos="431800" algn="l"/>
                          <a:tab pos="432435" algn="l"/>
                        </a:tabLst>
                      </a:pPr>
                      <a:r>
                        <a:rPr lang="en-US" sz="1800" dirty="0">
                          <a:effectLst/>
                        </a:rPr>
                        <a:t>Bidders</a:t>
                      </a:r>
                      <a:r>
                        <a:rPr lang="en-US" sz="1800" spc="110" dirty="0">
                          <a:effectLst/>
                        </a:rPr>
                        <a:t> </a:t>
                      </a:r>
                      <a:r>
                        <a:rPr lang="en-US" sz="1800" dirty="0">
                          <a:effectLst/>
                        </a:rPr>
                        <a:t>should</a:t>
                      </a:r>
                      <a:r>
                        <a:rPr lang="en-US" sz="1800" spc="110" dirty="0">
                          <a:effectLst/>
                        </a:rPr>
                        <a:t> </a:t>
                      </a:r>
                      <a:r>
                        <a:rPr lang="en-US" sz="1800" dirty="0">
                          <a:effectLst/>
                        </a:rPr>
                        <a:t>submit</a:t>
                      </a:r>
                      <a:r>
                        <a:rPr lang="en-US" sz="1800" spc="95" dirty="0">
                          <a:effectLst/>
                        </a:rPr>
                        <a:t> </a:t>
                      </a:r>
                      <a:r>
                        <a:rPr lang="en-US" sz="1800" dirty="0">
                          <a:effectLst/>
                        </a:rPr>
                        <a:t>their</a:t>
                      </a:r>
                      <a:r>
                        <a:rPr lang="en-US" sz="1800" spc="105" dirty="0">
                          <a:effectLst/>
                        </a:rPr>
                        <a:t> </a:t>
                      </a:r>
                      <a:r>
                        <a:rPr lang="en-US" sz="1800" dirty="0">
                          <a:effectLst/>
                        </a:rPr>
                        <a:t>Maintenance</a:t>
                      </a:r>
                      <a:r>
                        <a:rPr lang="en-US" sz="1800" spc="105" dirty="0">
                          <a:effectLst/>
                        </a:rPr>
                        <a:t> </a:t>
                      </a:r>
                      <a:r>
                        <a:rPr lang="en-US" sz="1800" dirty="0">
                          <a:effectLst/>
                        </a:rPr>
                        <a:t>Support</a:t>
                      </a:r>
                      <a:r>
                        <a:rPr lang="en-US" sz="1800" spc="110" dirty="0">
                          <a:effectLst/>
                        </a:rPr>
                        <a:t> </a:t>
                      </a:r>
                      <a:r>
                        <a:rPr lang="en-US" sz="1800" dirty="0">
                          <a:effectLst/>
                        </a:rPr>
                        <a:t>Tools</a:t>
                      </a:r>
                      <a:r>
                        <a:rPr lang="en-US" sz="1800" spc="105" dirty="0">
                          <a:effectLst/>
                        </a:rPr>
                        <a:t> </a:t>
                      </a:r>
                      <a:r>
                        <a:rPr lang="en-US" sz="1800" dirty="0">
                          <a:effectLst/>
                        </a:rPr>
                        <a:t>and</a:t>
                      </a:r>
                      <a:r>
                        <a:rPr lang="en-US" sz="1800" spc="-290" dirty="0">
                          <a:effectLst/>
                        </a:rPr>
                        <a:t> </a:t>
                      </a:r>
                      <a:r>
                        <a:rPr lang="en-US" sz="1800" dirty="0">
                          <a:effectLst/>
                        </a:rPr>
                        <a:t>Equipment</a:t>
                      </a:r>
                      <a:r>
                        <a:rPr lang="en-US" sz="1800" spc="-5" dirty="0">
                          <a:effectLst/>
                        </a:rPr>
                        <a:t> </a:t>
                      </a:r>
                      <a:r>
                        <a:rPr lang="en-US" sz="1800" dirty="0">
                          <a:effectLst/>
                        </a:rPr>
                        <a:t>serial numbers</a:t>
                      </a:r>
                      <a:r>
                        <a:rPr lang="en-US" sz="1800" spc="-5" dirty="0">
                          <a:effectLst/>
                        </a:rPr>
                        <a:t> </a:t>
                      </a:r>
                      <a:r>
                        <a:rPr lang="en-US" sz="1800" dirty="0">
                          <a:effectLst/>
                        </a:rPr>
                        <a:t>and</a:t>
                      </a:r>
                      <a:r>
                        <a:rPr lang="en-US" sz="1800" spc="-10" dirty="0">
                          <a:effectLst/>
                        </a:rPr>
                        <a:t> </a:t>
                      </a:r>
                      <a:r>
                        <a:rPr lang="en-US" sz="1800" dirty="0">
                          <a:effectLst/>
                        </a:rPr>
                        <a:t>model</a:t>
                      </a:r>
                      <a:r>
                        <a:rPr lang="en-US" sz="1800" spc="-25" dirty="0">
                          <a:effectLst/>
                        </a:rPr>
                        <a:t> </a:t>
                      </a:r>
                      <a:r>
                        <a:rPr lang="en-US" sz="1800" dirty="0">
                          <a:effectLst/>
                        </a:rPr>
                        <a:t>type</a:t>
                      </a:r>
                      <a:endParaRPr lang="en-ZA" sz="1800" dirty="0">
                        <a:effectLst/>
                      </a:endParaRPr>
                    </a:p>
                    <a:p>
                      <a:pPr marL="342900" lvl="0" indent="-342900">
                        <a:spcBef>
                          <a:spcPts val="90"/>
                        </a:spcBef>
                        <a:spcAft>
                          <a:spcPts val="0"/>
                        </a:spcAft>
                        <a:buSzPts val="1100"/>
                        <a:buFont typeface="Arial" panose="020B0604020202020204" pitchFamily="34" charset="0"/>
                        <a:buChar char="•"/>
                        <a:tabLst>
                          <a:tab pos="431800" algn="l"/>
                          <a:tab pos="432435" algn="l"/>
                        </a:tabLst>
                      </a:pPr>
                      <a:r>
                        <a:rPr lang="en-US" sz="1800" dirty="0">
                          <a:effectLst/>
                        </a:rPr>
                        <a:t>The</a:t>
                      </a:r>
                      <a:r>
                        <a:rPr lang="en-US" sz="1800" spc="-30" dirty="0">
                          <a:effectLst/>
                        </a:rPr>
                        <a:t> </a:t>
                      </a:r>
                      <a:r>
                        <a:rPr lang="en-US" sz="1800" dirty="0">
                          <a:effectLst/>
                        </a:rPr>
                        <a:t>Bidders</a:t>
                      </a:r>
                      <a:r>
                        <a:rPr lang="en-US" sz="1800" spc="-20" dirty="0">
                          <a:effectLst/>
                        </a:rPr>
                        <a:t> </a:t>
                      </a:r>
                      <a:r>
                        <a:rPr lang="en-US" sz="1800" dirty="0">
                          <a:effectLst/>
                        </a:rPr>
                        <a:t>must</a:t>
                      </a:r>
                      <a:r>
                        <a:rPr lang="en-US" sz="1800" spc="-5" dirty="0">
                          <a:effectLst/>
                        </a:rPr>
                        <a:t> </a:t>
                      </a:r>
                      <a:r>
                        <a:rPr lang="en-US" sz="1800" dirty="0">
                          <a:effectLst/>
                        </a:rPr>
                        <a:t>complete</a:t>
                      </a:r>
                      <a:r>
                        <a:rPr lang="en-US" sz="1800" spc="-25" dirty="0">
                          <a:effectLst/>
                        </a:rPr>
                        <a:t> </a:t>
                      </a:r>
                      <a:r>
                        <a:rPr lang="en-US" sz="1800" dirty="0">
                          <a:effectLst/>
                        </a:rPr>
                        <a:t>Annexure</a:t>
                      </a:r>
                      <a:r>
                        <a:rPr lang="en-US" sz="1800" spc="-25" dirty="0">
                          <a:effectLst/>
                        </a:rPr>
                        <a:t> </a:t>
                      </a:r>
                      <a:r>
                        <a:rPr lang="en-US" sz="1800" dirty="0">
                          <a:effectLst/>
                        </a:rPr>
                        <a:t>4H.</a:t>
                      </a:r>
                      <a:endParaRPr lang="en-ZA" sz="1800" dirty="0">
                        <a:effectLst/>
                        <a:latin typeface="Arial" panose="020B0604020202020204" pitchFamily="34" charset="0"/>
                        <a:ea typeface="Arial" panose="020B0604020202020204" pitchFamily="34" charset="0"/>
                      </a:endParaRPr>
                    </a:p>
                  </a:txBody>
                  <a:tcPr marL="0" marR="0" marT="0" marB="0"/>
                </a:tc>
                <a:tc>
                  <a:txBody>
                    <a:bodyPr/>
                    <a:lstStyle/>
                    <a:p>
                      <a:r>
                        <a:rPr lang="en-US" sz="1800">
                          <a:effectLst/>
                        </a:rPr>
                        <a:t> </a:t>
                      </a:r>
                      <a:endParaRPr lang="en-ZA" sz="18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816700368"/>
                  </a:ext>
                </a:extLst>
              </a:tr>
              <a:tr h="1572260">
                <a:tc>
                  <a:txBody>
                    <a:bodyPr/>
                    <a:lstStyle/>
                    <a:p>
                      <a:pPr marL="69850"/>
                      <a:r>
                        <a:rPr lang="en-US" sz="1800" dirty="0">
                          <a:effectLst/>
                        </a:rPr>
                        <a:t>c)</a:t>
                      </a:r>
                      <a:endParaRPr lang="en-ZA" sz="1800" dirty="0">
                        <a:effectLst/>
                        <a:latin typeface="Arial" panose="020B0604020202020204" pitchFamily="34" charset="0"/>
                        <a:ea typeface="Arial" panose="020B0604020202020204" pitchFamily="34" charset="0"/>
                      </a:endParaRPr>
                    </a:p>
                  </a:txBody>
                  <a:tcPr marL="0" marR="0" marT="0" marB="0"/>
                </a:tc>
                <a:tc>
                  <a:txBody>
                    <a:bodyPr/>
                    <a:lstStyle/>
                    <a:p>
                      <a:pPr marL="71120" marR="55245" algn="just">
                        <a:lnSpc>
                          <a:spcPct val="115000"/>
                        </a:lnSpc>
                        <a:spcAft>
                          <a:spcPts val="0"/>
                        </a:spcAft>
                      </a:pPr>
                      <a:r>
                        <a:rPr lang="en-US" sz="1800" kern="1200" dirty="0">
                          <a:solidFill>
                            <a:schemeClr val="dk1"/>
                          </a:solidFill>
                          <a:effectLst/>
                          <a:latin typeface="+mn-lt"/>
                          <a:ea typeface="+mn-ea"/>
                          <a:cs typeface="+mn-cs"/>
                        </a:rPr>
                        <a:t>Outsourcing compliance: Should a bidder decide to outsource any of the work required in the refurbishment process, this subcontracting work will be subjected to the same technical evaluation and accreditation protocol as the main bidder.</a:t>
                      </a:r>
                      <a:endParaRPr lang="en-ZA" sz="1800" kern="1200" dirty="0">
                        <a:solidFill>
                          <a:schemeClr val="dk1"/>
                        </a:solidFill>
                        <a:effectLst/>
                        <a:latin typeface="+mn-lt"/>
                        <a:ea typeface="+mn-ea"/>
                        <a:cs typeface="+mn-cs"/>
                      </a:endParaRPr>
                    </a:p>
                    <a:p>
                      <a:pPr marL="342900" lvl="0" indent="-342900" algn="just">
                        <a:spcBef>
                          <a:spcPts val="35"/>
                        </a:spcBef>
                        <a:spcAft>
                          <a:spcPts val="0"/>
                        </a:spcAft>
                        <a:buSzPts val="1100"/>
                        <a:buFont typeface="Arial" panose="020B0604020202020204" pitchFamily="34" charset="0"/>
                        <a:buChar char="•"/>
                        <a:tabLst>
                          <a:tab pos="363855" algn="l"/>
                        </a:tabLst>
                      </a:pPr>
                      <a:r>
                        <a:rPr lang="en-US" sz="1800" kern="1200" dirty="0">
                          <a:solidFill>
                            <a:schemeClr val="dk1"/>
                          </a:solidFill>
                          <a:effectLst/>
                          <a:latin typeface="+mn-lt"/>
                          <a:ea typeface="+mn-ea"/>
                          <a:cs typeface="+mn-cs"/>
                        </a:rPr>
                        <a:t>Any outsourcing should not exceed more than 30% of the SOW.</a:t>
                      </a:r>
                      <a:endParaRPr lang="en-ZA" sz="1800" kern="1200" dirty="0">
                        <a:solidFill>
                          <a:schemeClr val="dk1"/>
                        </a:solidFill>
                        <a:effectLst/>
                        <a:latin typeface="+mn-lt"/>
                        <a:ea typeface="+mn-ea"/>
                        <a:cs typeface="+mn-cs"/>
                      </a:endParaRPr>
                    </a:p>
                    <a:p>
                      <a:pPr marL="342900" marR="55880" lvl="0" indent="-342900" algn="just">
                        <a:spcBef>
                          <a:spcPts val="115"/>
                        </a:spcBef>
                        <a:spcAft>
                          <a:spcPts val="0"/>
                        </a:spcAft>
                        <a:buSzPts val="1100"/>
                        <a:buFont typeface="Arial" panose="020B0604020202020204" pitchFamily="34" charset="0"/>
                        <a:buChar char="•"/>
                        <a:tabLst>
                          <a:tab pos="363855" algn="l"/>
                        </a:tabLst>
                      </a:pPr>
                      <a:r>
                        <a:rPr lang="en-US" sz="1800" kern="1200" dirty="0">
                          <a:solidFill>
                            <a:schemeClr val="dk1"/>
                          </a:solidFill>
                          <a:effectLst/>
                          <a:latin typeface="+mn-lt"/>
                          <a:ea typeface="+mn-ea"/>
                          <a:cs typeface="+mn-cs"/>
                        </a:rPr>
                        <a:t>The Bidders must write a commitment letter, signed by an authorized person, stating the nature of work and its related % work that is sub-contracted. Annexure 4I must be completed by the Bidders.</a:t>
                      </a:r>
                      <a:endParaRPr lang="en-ZA" sz="1800" kern="1200" dirty="0">
                        <a:solidFill>
                          <a:schemeClr val="dk1"/>
                        </a:solidFill>
                        <a:effectLst/>
                        <a:latin typeface="+mn-lt"/>
                        <a:ea typeface="+mn-ea"/>
                        <a:cs typeface="+mn-cs"/>
                      </a:endParaRPr>
                    </a:p>
                  </a:txBody>
                  <a:tcPr marL="0" marR="0" marT="0" marB="0"/>
                </a:tc>
                <a:tc>
                  <a:txBody>
                    <a:bodyPr/>
                    <a:lstStyle/>
                    <a:p>
                      <a:r>
                        <a:rPr lang="en-US" sz="1800" dirty="0">
                          <a:effectLst/>
                        </a:rPr>
                        <a:t> </a:t>
                      </a:r>
                      <a:endParaRPr lang="en-ZA" sz="18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924507307"/>
                  </a:ext>
                </a:extLst>
              </a:tr>
            </a:tbl>
          </a:graphicData>
        </a:graphic>
      </p:graphicFrame>
    </p:spTree>
    <p:extLst>
      <p:ext uri="{BB962C8B-B14F-4D97-AF65-F5344CB8AC3E}">
        <p14:creationId xmlns:p14="http://schemas.microsoft.com/office/powerpoint/2010/main" val="3046112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9"/>
          <p:cNvSpPr txBox="1">
            <a:spLocks noChangeArrowheads="1"/>
          </p:cNvSpPr>
          <p:nvPr/>
        </p:nvSpPr>
        <p:spPr bwMode="auto">
          <a:xfrm>
            <a:off x="232012" y="285137"/>
            <a:ext cx="9771797" cy="42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043" tIns="58522" rIns="117043" bIns="58522">
            <a:spAutoFit/>
          </a:bodyPr>
          <a:lstStyle>
            <a:lvl1pPr>
              <a:defRPr sz="3600">
                <a:solidFill>
                  <a:schemeClr val="tx1"/>
                </a:solidFill>
                <a:latin typeface="Lato Light" charset="0"/>
                <a:ea typeface="ＭＳ Ｐゴシック" charset="0"/>
                <a:cs typeface="ＭＳ Ｐゴシック" charset="0"/>
              </a:defRPr>
            </a:lvl1pPr>
            <a:lvl2pPr marL="742950" indent="-285750">
              <a:defRPr sz="3600">
                <a:solidFill>
                  <a:schemeClr val="tx1"/>
                </a:solidFill>
                <a:latin typeface="Lato Light" charset="0"/>
                <a:ea typeface="ＭＳ Ｐゴシック" charset="0"/>
              </a:defRPr>
            </a:lvl2pPr>
            <a:lvl3pPr marL="1143000" indent="-228600">
              <a:defRPr sz="3600">
                <a:solidFill>
                  <a:schemeClr val="tx1"/>
                </a:solidFill>
                <a:latin typeface="Lato Light" charset="0"/>
                <a:ea typeface="ＭＳ Ｐゴシック" charset="0"/>
              </a:defRPr>
            </a:lvl3pPr>
            <a:lvl4pPr marL="1600200" indent="-228600">
              <a:defRPr sz="3600">
                <a:solidFill>
                  <a:schemeClr val="tx1"/>
                </a:solidFill>
                <a:latin typeface="Lato Light" charset="0"/>
                <a:ea typeface="ＭＳ Ｐゴシック" charset="0"/>
              </a:defRPr>
            </a:lvl4pPr>
            <a:lvl5pPr marL="2057400" indent="-228600">
              <a:defRPr sz="3600">
                <a:solidFill>
                  <a:schemeClr val="tx1"/>
                </a:solidFill>
                <a:latin typeface="Lato Light" charset="0"/>
                <a:ea typeface="ＭＳ Ｐゴシック" charset="0"/>
              </a:defRPr>
            </a:lvl5pPr>
            <a:lvl6pPr marL="2514600" indent="-228600" defTabSz="1827213" fontAlgn="base">
              <a:spcBef>
                <a:spcPct val="0"/>
              </a:spcBef>
              <a:spcAft>
                <a:spcPct val="0"/>
              </a:spcAft>
              <a:defRPr sz="3600">
                <a:solidFill>
                  <a:schemeClr val="tx1"/>
                </a:solidFill>
                <a:latin typeface="Lato Light" charset="0"/>
                <a:ea typeface="ＭＳ Ｐゴシック" charset="0"/>
              </a:defRPr>
            </a:lvl6pPr>
            <a:lvl7pPr marL="2971800" indent="-228600" defTabSz="1827213" fontAlgn="base">
              <a:spcBef>
                <a:spcPct val="0"/>
              </a:spcBef>
              <a:spcAft>
                <a:spcPct val="0"/>
              </a:spcAft>
              <a:defRPr sz="3600">
                <a:solidFill>
                  <a:schemeClr val="tx1"/>
                </a:solidFill>
                <a:latin typeface="Lato Light" charset="0"/>
                <a:ea typeface="ＭＳ Ｐゴシック" charset="0"/>
              </a:defRPr>
            </a:lvl7pPr>
            <a:lvl8pPr marL="3429000" indent="-228600" defTabSz="1827213" fontAlgn="base">
              <a:spcBef>
                <a:spcPct val="0"/>
              </a:spcBef>
              <a:spcAft>
                <a:spcPct val="0"/>
              </a:spcAft>
              <a:defRPr sz="3600">
                <a:solidFill>
                  <a:schemeClr val="tx1"/>
                </a:solidFill>
                <a:latin typeface="Lato Light" charset="0"/>
                <a:ea typeface="ＭＳ Ｐゴシック" charset="0"/>
              </a:defRPr>
            </a:lvl8pPr>
            <a:lvl9pPr marL="3886200" indent="-228600" defTabSz="1827213" fontAlgn="base">
              <a:spcBef>
                <a:spcPct val="0"/>
              </a:spcBef>
              <a:spcAft>
                <a:spcPct val="0"/>
              </a:spcAft>
              <a:defRPr sz="3600">
                <a:solidFill>
                  <a:schemeClr val="tx1"/>
                </a:solidFill>
                <a:latin typeface="Lato Light" charset="0"/>
                <a:ea typeface="ＭＳ Ｐゴシック" charset="0"/>
              </a:defRPr>
            </a:lvl9pPr>
          </a:lstStyle>
          <a:p>
            <a:pPr algn="ctr"/>
            <a:r>
              <a:rPr lang="en-GB" sz="2000" b="1" dirty="0">
                <a:solidFill>
                  <a:schemeClr val="accent1"/>
                </a:solidFill>
                <a:cs typeface="Lato Light" charset="0"/>
              </a:rPr>
              <a:t>SCM Requirements - Stage 1C – Basic Compliance Requirements</a:t>
            </a:r>
            <a:endParaRPr lang="en-US" sz="2000" b="1" dirty="0">
              <a:solidFill>
                <a:schemeClr val="accent1"/>
              </a:solidFill>
              <a:cs typeface="Lato Light" charset="0"/>
            </a:endParaRPr>
          </a:p>
        </p:txBody>
      </p:sp>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1" name="Rectangle 2">
            <a:extLst>
              <a:ext uri="{FF2B5EF4-FFF2-40B4-BE49-F238E27FC236}">
                <a16:creationId xmlns:a16="http://schemas.microsoft.com/office/drawing/2014/main" id="{8FE9E412-D8FB-4F53-9AC1-08000018F10A}"/>
              </a:ext>
            </a:extLst>
          </p:cNvPr>
          <p:cNvSpPr>
            <a:spLocks noChangeArrowheads="1"/>
          </p:cNvSpPr>
          <p:nvPr/>
        </p:nvSpPr>
        <p:spPr bwMode="auto">
          <a:xfrm>
            <a:off x="232012" y="1101150"/>
            <a:ext cx="1105751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Font typeface="Arial" panose="020B0604020202020204" pitchFamily="34" charset="0"/>
              <a:buChar char="•"/>
              <a:tabLst>
                <a:tab pos="2743200" algn="ctr"/>
                <a:tab pos="5486400" algn="r"/>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2743200" algn="ctr"/>
                <a:tab pos="5486400" algn="r"/>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2743200" algn="ctr"/>
                <a:tab pos="5486400" algn="r"/>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2743200" algn="ctr"/>
                <a:tab pos="5486400" algn="r"/>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2743200" algn="ctr"/>
                <a:tab pos="5486400" algn="r"/>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Calibri" panose="020F0502020204030204" pitchFamily="34" charset="0"/>
              </a:defRPr>
            </a:lvl9pPr>
          </a:lstStyle>
          <a:p>
            <a:pPr defTabSz="914400" fontAlgn="base">
              <a:spcBef>
                <a:spcPct val="0"/>
              </a:spcBef>
              <a:spcAft>
                <a:spcPct val="0"/>
              </a:spcAft>
              <a:buFontTx/>
              <a:buNone/>
            </a:pPr>
            <a:r>
              <a:rPr lang="en-GB" altLang="en-US" sz="1600" b="1" dirty="0">
                <a:solidFill>
                  <a:srgbClr val="000000"/>
                </a:solidFill>
                <a:latin typeface="Arial" panose="020B0604020202020204" pitchFamily="34" charset="0"/>
                <a:cs typeface="Times New Roman" panose="02020603050405020304" pitchFamily="18" charset="0"/>
              </a:rPr>
              <a:t>If you do not submit the following </a:t>
            </a:r>
            <a:r>
              <a:rPr lang="en-GB" altLang="en-US" sz="1600" b="1" u="sng" dirty="0">
                <a:solidFill>
                  <a:srgbClr val="000000"/>
                </a:solidFill>
                <a:latin typeface="Arial" panose="020B0604020202020204" pitchFamily="34" charset="0"/>
                <a:cs typeface="Times New Roman" panose="02020603050405020304" pitchFamily="18" charset="0"/>
              </a:rPr>
              <a:t>basic compliance</a:t>
            </a:r>
            <a:r>
              <a:rPr lang="en-GB" altLang="en-US" sz="1600" b="1" dirty="0">
                <a:solidFill>
                  <a:srgbClr val="000000"/>
                </a:solidFill>
                <a:latin typeface="Arial" panose="020B0604020202020204" pitchFamily="34" charset="0"/>
                <a:cs typeface="Times New Roman" panose="02020603050405020304" pitchFamily="18" charset="0"/>
              </a:rPr>
              <a:t> documents and should an award be made, these basic compliance documents must be made available within 7 working days, failing which the award will be recalled.</a:t>
            </a:r>
            <a:endParaRPr lang="en-ZA" altLang="en-US" sz="1600" dirty="0">
              <a:solidFill>
                <a:srgbClr val="000000"/>
              </a:solidFill>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557CC8D7-8BD5-42D9-8611-ED27D11F05DD}"/>
              </a:ext>
            </a:extLst>
          </p:cNvPr>
          <p:cNvGraphicFramePr>
            <a:graphicFrameLocks noGrp="1"/>
          </p:cNvGraphicFramePr>
          <p:nvPr>
            <p:extLst>
              <p:ext uri="{D42A27DB-BD31-4B8C-83A1-F6EECF244321}">
                <p14:modId xmlns:p14="http://schemas.microsoft.com/office/powerpoint/2010/main" val="840707409"/>
              </p:ext>
            </p:extLst>
          </p:nvPr>
        </p:nvGraphicFramePr>
        <p:xfrm>
          <a:off x="381296" y="1828799"/>
          <a:ext cx="11282620" cy="3922003"/>
        </p:xfrm>
        <a:graphic>
          <a:graphicData uri="http://schemas.openxmlformats.org/drawingml/2006/table">
            <a:tbl>
              <a:tblPr firstRow="1" firstCol="1" bandRow="1">
                <a:tableStyleId>{5C22544A-7EE6-4342-B048-85BDC9FD1C3A}</a:tableStyleId>
              </a:tblPr>
              <a:tblGrid>
                <a:gridCol w="1222915">
                  <a:extLst>
                    <a:ext uri="{9D8B030D-6E8A-4147-A177-3AD203B41FA5}">
                      <a16:colId xmlns:a16="http://schemas.microsoft.com/office/drawing/2014/main" val="306011809"/>
                    </a:ext>
                  </a:extLst>
                </a:gridCol>
                <a:gridCol w="10059705">
                  <a:extLst>
                    <a:ext uri="{9D8B030D-6E8A-4147-A177-3AD203B41FA5}">
                      <a16:colId xmlns:a16="http://schemas.microsoft.com/office/drawing/2014/main" val="1954449347"/>
                    </a:ext>
                  </a:extLst>
                </a:gridCol>
              </a:tblGrid>
              <a:tr h="593911">
                <a:tc>
                  <a:txBody>
                    <a:bodyPr/>
                    <a:lstStyle/>
                    <a:p>
                      <a:pPr algn="just">
                        <a:lnSpc>
                          <a:spcPct val="150000"/>
                        </a:lnSpc>
                        <a:spcAft>
                          <a:spcPts val="0"/>
                        </a:spcAft>
                        <a:tabLst>
                          <a:tab pos="2743200" algn="ctr"/>
                          <a:tab pos="5486400" algn="r"/>
                        </a:tabLst>
                      </a:pPr>
                      <a:r>
                        <a:rPr lang="en-GB" sz="1100">
                          <a:effectLst/>
                        </a:rPr>
                        <a:t>No.</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2743200" algn="ctr"/>
                          <a:tab pos="5486400" algn="r"/>
                        </a:tabLst>
                      </a:pPr>
                      <a:r>
                        <a:rPr lang="en-GB" sz="1400" dirty="0">
                          <a:effectLst/>
                        </a:rPr>
                        <a:t>Description of requirement</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0741978"/>
                  </a:ext>
                </a:extLst>
              </a:tr>
              <a:tr h="614642">
                <a:tc>
                  <a:txBody>
                    <a:bodyPr/>
                    <a:lstStyle/>
                    <a:p>
                      <a:pPr algn="just">
                        <a:lnSpc>
                          <a:spcPct val="150000"/>
                        </a:lnSpc>
                        <a:spcAft>
                          <a:spcPts val="0"/>
                        </a:spcAft>
                        <a:tabLst>
                          <a:tab pos="2743200" algn="ctr"/>
                          <a:tab pos="5486400" algn="r"/>
                        </a:tabLst>
                      </a:pPr>
                      <a:r>
                        <a:rPr lang="en-GB" sz="1100">
                          <a:effectLst/>
                        </a:rPr>
                        <a:t>a)</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2743200" algn="ctr"/>
                          <a:tab pos="5486400" algn="r"/>
                        </a:tabLst>
                      </a:pPr>
                      <a:r>
                        <a:rPr lang="en-GB" sz="1600" dirty="0">
                          <a:effectLst/>
                        </a:rPr>
                        <a:t>Letter of Good Standing: COID</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12488840"/>
                  </a:ext>
                </a:extLst>
              </a:tr>
              <a:tr h="593911">
                <a:tc>
                  <a:txBody>
                    <a:bodyPr/>
                    <a:lstStyle/>
                    <a:p>
                      <a:pPr algn="just">
                        <a:lnSpc>
                          <a:spcPct val="150000"/>
                        </a:lnSpc>
                        <a:spcAft>
                          <a:spcPts val="0"/>
                        </a:spcAft>
                        <a:tabLst>
                          <a:tab pos="2743200" algn="ctr"/>
                          <a:tab pos="5486400" algn="r"/>
                        </a:tabLst>
                      </a:pPr>
                      <a:r>
                        <a:rPr lang="en-GB" sz="1100">
                          <a:effectLst/>
                        </a:rPr>
                        <a:t>b)</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GB" sz="1600" dirty="0">
                          <a:effectLst/>
                        </a:rPr>
                        <a:t>Supply SARS Status Pin</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11695909"/>
                  </a:ext>
                </a:extLst>
              </a:tr>
              <a:tr h="442688">
                <a:tc>
                  <a:txBody>
                    <a:bodyPr/>
                    <a:lstStyle/>
                    <a:p>
                      <a:pPr algn="just">
                        <a:lnSpc>
                          <a:spcPct val="150000"/>
                        </a:lnSpc>
                        <a:spcAft>
                          <a:spcPts val="0"/>
                        </a:spcAft>
                        <a:tabLst>
                          <a:tab pos="2743200" algn="ctr"/>
                          <a:tab pos="5486400" algn="r"/>
                        </a:tabLst>
                      </a:pPr>
                      <a:r>
                        <a:rPr lang="en-GB" sz="1100">
                          <a:effectLst/>
                        </a:rPr>
                        <a:t>c)</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GB" sz="1600" dirty="0">
                          <a:effectLst/>
                        </a:rPr>
                        <a:t>Company registration documents</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1131073"/>
                  </a:ext>
                </a:extLst>
              </a:tr>
              <a:tr h="447567">
                <a:tc>
                  <a:txBody>
                    <a:bodyPr/>
                    <a:lstStyle/>
                    <a:p>
                      <a:pPr algn="just">
                        <a:lnSpc>
                          <a:spcPct val="150000"/>
                        </a:lnSpc>
                        <a:spcAft>
                          <a:spcPts val="0"/>
                        </a:spcAft>
                        <a:tabLst>
                          <a:tab pos="2743200" algn="ctr"/>
                          <a:tab pos="5486400" algn="r"/>
                        </a:tabLst>
                      </a:pPr>
                      <a:r>
                        <a:rPr lang="en-GB" sz="1100">
                          <a:effectLst/>
                        </a:rPr>
                        <a:t>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gn="just">
                        <a:lnSpc>
                          <a:spcPct val="150000"/>
                        </a:lnSpc>
                        <a:spcAft>
                          <a:spcPts val="0"/>
                        </a:spcAft>
                      </a:pPr>
                      <a:r>
                        <a:rPr lang="en-GB" sz="1600" dirty="0">
                          <a:effectLst/>
                        </a:rPr>
                        <a:t>Certified copies of Directors’ ID documents not later than three (3) months</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1583722"/>
                  </a:ext>
                </a:extLst>
              </a:tr>
              <a:tr h="614642">
                <a:tc>
                  <a:txBody>
                    <a:bodyPr/>
                    <a:lstStyle/>
                    <a:p>
                      <a:pPr algn="just">
                        <a:lnSpc>
                          <a:spcPct val="150000"/>
                        </a:lnSpc>
                        <a:spcAft>
                          <a:spcPts val="0"/>
                        </a:spcAft>
                        <a:tabLst>
                          <a:tab pos="2743200" algn="ctr"/>
                          <a:tab pos="5486400" algn="r"/>
                        </a:tabLst>
                      </a:pPr>
                      <a:r>
                        <a:rPr lang="en-GB" sz="1100">
                          <a:effectLst/>
                        </a:rPr>
                        <a:t>e)</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GB" sz="1600" dirty="0">
                          <a:effectLst/>
                        </a:rPr>
                        <a:t>CSD supplier registration number</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7464839"/>
                  </a:ext>
                </a:extLst>
              </a:tr>
              <a:tr h="614642">
                <a:tc>
                  <a:txBody>
                    <a:bodyPr/>
                    <a:lstStyle/>
                    <a:p>
                      <a:pPr algn="just">
                        <a:lnSpc>
                          <a:spcPct val="150000"/>
                        </a:lnSpc>
                        <a:spcAft>
                          <a:spcPts val="0"/>
                        </a:spcAft>
                        <a:tabLst>
                          <a:tab pos="2743200" algn="ctr"/>
                          <a:tab pos="5486400" algn="r"/>
                        </a:tabLst>
                      </a:pPr>
                      <a:r>
                        <a:rPr lang="en-GB" sz="1100">
                          <a:effectLst/>
                        </a:rPr>
                        <a:t>f)</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GB" sz="1600" dirty="0">
                          <a:effectLst/>
                        </a:rPr>
                        <a:t>UIF Proof of Registration</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8300667"/>
                  </a:ext>
                </a:extLst>
              </a:tr>
            </a:tbl>
          </a:graphicData>
        </a:graphic>
      </p:graphicFrame>
    </p:spTree>
    <p:extLst>
      <p:ext uri="{BB962C8B-B14F-4D97-AF65-F5344CB8AC3E}">
        <p14:creationId xmlns:p14="http://schemas.microsoft.com/office/powerpoint/2010/main" val="8818516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9"/>
          <p:cNvSpPr txBox="1">
            <a:spLocks noChangeArrowheads="1"/>
          </p:cNvSpPr>
          <p:nvPr/>
        </p:nvSpPr>
        <p:spPr bwMode="auto">
          <a:xfrm>
            <a:off x="232012" y="285137"/>
            <a:ext cx="9771797" cy="42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043" tIns="58522" rIns="117043" bIns="58522">
            <a:spAutoFit/>
          </a:bodyPr>
          <a:lstStyle>
            <a:lvl1pPr>
              <a:defRPr sz="3600">
                <a:solidFill>
                  <a:schemeClr val="tx1"/>
                </a:solidFill>
                <a:latin typeface="Lato Light" charset="0"/>
                <a:ea typeface="ＭＳ Ｐゴシック" charset="0"/>
                <a:cs typeface="ＭＳ Ｐゴシック" charset="0"/>
              </a:defRPr>
            </a:lvl1pPr>
            <a:lvl2pPr marL="742950" indent="-285750">
              <a:defRPr sz="3600">
                <a:solidFill>
                  <a:schemeClr val="tx1"/>
                </a:solidFill>
                <a:latin typeface="Lato Light" charset="0"/>
                <a:ea typeface="ＭＳ Ｐゴシック" charset="0"/>
              </a:defRPr>
            </a:lvl2pPr>
            <a:lvl3pPr marL="1143000" indent="-228600">
              <a:defRPr sz="3600">
                <a:solidFill>
                  <a:schemeClr val="tx1"/>
                </a:solidFill>
                <a:latin typeface="Lato Light" charset="0"/>
                <a:ea typeface="ＭＳ Ｐゴシック" charset="0"/>
              </a:defRPr>
            </a:lvl3pPr>
            <a:lvl4pPr marL="1600200" indent="-228600">
              <a:defRPr sz="3600">
                <a:solidFill>
                  <a:schemeClr val="tx1"/>
                </a:solidFill>
                <a:latin typeface="Lato Light" charset="0"/>
                <a:ea typeface="ＭＳ Ｐゴシック" charset="0"/>
              </a:defRPr>
            </a:lvl4pPr>
            <a:lvl5pPr marL="2057400" indent="-228600">
              <a:defRPr sz="3600">
                <a:solidFill>
                  <a:schemeClr val="tx1"/>
                </a:solidFill>
                <a:latin typeface="Lato Light" charset="0"/>
                <a:ea typeface="ＭＳ Ｐゴシック" charset="0"/>
              </a:defRPr>
            </a:lvl5pPr>
            <a:lvl6pPr marL="2514600" indent="-228600" defTabSz="1827213" fontAlgn="base">
              <a:spcBef>
                <a:spcPct val="0"/>
              </a:spcBef>
              <a:spcAft>
                <a:spcPct val="0"/>
              </a:spcAft>
              <a:defRPr sz="3600">
                <a:solidFill>
                  <a:schemeClr val="tx1"/>
                </a:solidFill>
                <a:latin typeface="Lato Light" charset="0"/>
                <a:ea typeface="ＭＳ Ｐゴシック" charset="0"/>
              </a:defRPr>
            </a:lvl6pPr>
            <a:lvl7pPr marL="2971800" indent="-228600" defTabSz="1827213" fontAlgn="base">
              <a:spcBef>
                <a:spcPct val="0"/>
              </a:spcBef>
              <a:spcAft>
                <a:spcPct val="0"/>
              </a:spcAft>
              <a:defRPr sz="3600">
                <a:solidFill>
                  <a:schemeClr val="tx1"/>
                </a:solidFill>
                <a:latin typeface="Lato Light" charset="0"/>
                <a:ea typeface="ＭＳ Ｐゴシック" charset="0"/>
              </a:defRPr>
            </a:lvl7pPr>
            <a:lvl8pPr marL="3429000" indent="-228600" defTabSz="1827213" fontAlgn="base">
              <a:spcBef>
                <a:spcPct val="0"/>
              </a:spcBef>
              <a:spcAft>
                <a:spcPct val="0"/>
              </a:spcAft>
              <a:defRPr sz="3600">
                <a:solidFill>
                  <a:schemeClr val="tx1"/>
                </a:solidFill>
                <a:latin typeface="Lato Light" charset="0"/>
                <a:ea typeface="ＭＳ Ｐゴシック" charset="0"/>
              </a:defRPr>
            </a:lvl8pPr>
            <a:lvl9pPr marL="3886200" indent="-228600" defTabSz="1827213" fontAlgn="base">
              <a:spcBef>
                <a:spcPct val="0"/>
              </a:spcBef>
              <a:spcAft>
                <a:spcPct val="0"/>
              </a:spcAft>
              <a:defRPr sz="3600">
                <a:solidFill>
                  <a:schemeClr val="tx1"/>
                </a:solidFill>
                <a:latin typeface="Lato Light" charset="0"/>
                <a:ea typeface="ＭＳ Ｐゴシック" charset="0"/>
              </a:defRPr>
            </a:lvl9pPr>
          </a:lstStyle>
          <a:p>
            <a:pPr algn="ctr"/>
            <a:r>
              <a:rPr lang="en-GB" sz="2000" b="1" dirty="0">
                <a:solidFill>
                  <a:schemeClr val="accent1"/>
                </a:solidFill>
                <a:cs typeface="Lato Light" charset="0"/>
              </a:rPr>
              <a:t>SCM Requirements - Stage 2: Technical/Functionality</a:t>
            </a:r>
          </a:p>
        </p:txBody>
      </p:sp>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889E6B45-0410-40ED-A72B-ABDB9DF2CBE4}"/>
              </a:ext>
            </a:extLst>
          </p:cNvPr>
          <p:cNvGraphicFramePr>
            <a:graphicFrameLocks noGrp="1"/>
          </p:cNvGraphicFramePr>
          <p:nvPr>
            <p:extLst>
              <p:ext uri="{D42A27DB-BD31-4B8C-83A1-F6EECF244321}">
                <p14:modId xmlns:p14="http://schemas.microsoft.com/office/powerpoint/2010/main" val="1522412544"/>
              </p:ext>
            </p:extLst>
          </p:nvPr>
        </p:nvGraphicFramePr>
        <p:xfrm>
          <a:off x="114167" y="1336299"/>
          <a:ext cx="11697130" cy="4642744"/>
        </p:xfrm>
        <a:graphic>
          <a:graphicData uri="http://schemas.openxmlformats.org/drawingml/2006/table">
            <a:tbl>
              <a:tblPr firstRow="1" firstCol="1" bandRow="1">
                <a:tableStyleId>{5C22544A-7EE6-4342-B048-85BDC9FD1C3A}</a:tableStyleId>
              </a:tblPr>
              <a:tblGrid>
                <a:gridCol w="1207964">
                  <a:extLst>
                    <a:ext uri="{9D8B030D-6E8A-4147-A177-3AD203B41FA5}">
                      <a16:colId xmlns:a16="http://schemas.microsoft.com/office/drawing/2014/main" val="2394888805"/>
                    </a:ext>
                  </a:extLst>
                </a:gridCol>
                <a:gridCol w="8664350">
                  <a:extLst>
                    <a:ext uri="{9D8B030D-6E8A-4147-A177-3AD203B41FA5}">
                      <a16:colId xmlns:a16="http://schemas.microsoft.com/office/drawing/2014/main" val="1032414440"/>
                    </a:ext>
                  </a:extLst>
                </a:gridCol>
                <a:gridCol w="1824816">
                  <a:extLst>
                    <a:ext uri="{9D8B030D-6E8A-4147-A177-3AD203B41FA5}">
                      <a16:colId xmlns:a16="http://schemas.microsoft.com/office/drawing/2014/main" val="3517448043"/>
                    </a:ext>
                  </a:extLst>
                </a:gridCol>
              </a:tblGrid>
              <a:tr h="439720">
                <a:tc>
                  <a:txBody>
                    <a:bodyPr/>
                    <a:lstStyle/>
                    <a:p>
                      <a:pPr algn="just">
                        <a:lnSpc>
                          <a:spcPct val="150000"/>
                        </a:lnSpc>
                        <a:spcAft>
                          <a:spcPts val="0"/>
                        </a:spcAft>
                      </a:pPr>
                      <a:r>
                        <a:rPr lang="en-ZA" sz="1100">
                          <a:effectLst/>
                        </a:rPr>
                        <a:t>ITEM</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ZA" sz="1100">
                          <a:effectLst/>
                        </a:rPr>
                        <a:t>CRITERIA</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ZA" sz="1100">
                          <a:effectLst/>
                        </a:rPr>
                        <a:t>WEIGHT</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8023672"/>
                  </a:ext>
                </a:extLst>
              </a:tr>
              <a:tr h="459181">
                <a:tc>
                  <a:txBody>
                    <a:bodyPr/>
                    <a:lstStyle/>
                    <a:p>
                      <a:pPr marL="69850"/>
                      <a:r>
                        <a:rPr lang="en-US" sz="1400" b="1">
                          <a:effectLst/>
                          <a:latin typeface="Arial" panose="020B0604020202020204" pitchFamily="34" charset="0"/>
                          <a:ea typeface="Arial" panose="020B0604020202020204" pitchFamily="34" charset="0"/>
                        </a:rPr>
                        <a:t>1</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215"/>
                      <a:r>
                        <a:rPr lang="en-US" sz="1400" b="1">
                          <a:effectLst/>
                          <a:latin typeface="Arial" panose="020B0604020202020204" pitchFamily="34" charset="0"/>
                          <a:ea typeface="Arial" panose="020B0604020202020204" pitchFamily="34" charset="0"/>
                        </a:rPr>
                        <a:t>Company</a:t>
                      </a:r>
                      <a:r>
                        <a:rPr lang="en-US" sz="1400" b="1" spc="-30">
                          <a:effectLst/>
                          <a:latin typeface="Arial" panose="020B0604020202020204" pitchFamily="34" charset="0"/>
                          <a:ea typeface="Arial" panose="020B0604020202020204" pitchFamily="34" charset="0"/>
                        </a:rPr>
                        <a:t> </a:t>
                      </a:r>
                      <a:r>
                        <a:rPr lang="en-US" sz="1400" b="1">
                          <a:effectLst/>
                          <a:latin typeface="Arial" panose="020B0604020202020204" pitchFamily="34" charset="0"/>
                          <a:ea typeface="Arial" panose="020B0604020202020204" pitchFamily="34" charset="0"/>
                        </a:rPr>
                        <a:t>Experience</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6040"/>
                      <a:r>
                        <a:rPr lang="en-US" sz="1400" b="1" dirty="0">
                          <a:effectLst/>
                          <a:latin typeface="Arial" panose="020B0604020202020204" pitchFamily="34" charset="0"/>
                          <a:ea typeface="Arial" panose="020B0604020202020204" pitchFamily="34" charset="0"/>
                        </a:rPr>
                        <a:t>40</a:t>
                      </a:r>
                      <a:endParaRPr lang="en-ZA" sz="14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327423730"/>
                  </a:ext>
                </a:extLst>
              </a:tr>
              <a:tr h="439720">
                <a:tc>
                  <a:txBody>
                    <a:bodyPr/>
                    <a:lstStyle/>
                    <a:p>
                      <a:pPr marL="69850"/>
                      <a:r>
                        <a:rPr lang="en-US" sz="1600">
                          <a:effectLst/>
                          <a:latin typeface="Arial" panose="020B0604020202020204" pitchFamily="34" charset="0"/>
                          <a:ea typeface="Arial" panose="020B0604020202020204" pitchFamily="34" charset="0"/>
                        </a:rPr>
                        <a:t>1.1</a:t>
                      </a:r>
                      <a:endParaRPr lang="en-ZA" sz="1600">
                        <a:effectLst/>
                        <a:latin typeface="Arial" panose="020B0604020202020204" pitchFamily="34" charset="0"/>
                        <a:ea typeface="Arial" panose="020B0604020202020204" pitchFamily="34" charset="0"/>
                      </a:endParaRPr>
                    </a:p>
                  </a:txBody>
                  <a:tcPr marL="0" marR="0" marT="0" marB="0"/>
                </a:tc>
                <a:tc>
                  <a:txBody>
                    <a:bodyPr/>
                    <a:lstStyle/>
                    <a:p>
                      <a:pPr marL="69215"/>
                      <a:r>
                        <a:rPr lang="en-GB" sz="1600">
                          <a:effectLst/>
                          <a:latin typeface="Arial" panose="020B0604020202020204" pitchFamily="34" charset="0"/>
                          <a:ea typeface="Times New Roman" panose="02020603050405020304" pitchFamily="18" charset="0"/>
                          <a:cs typeface="Times New Roman" panose="02020603050405020304" pitchFamily="18" charset="0"/>
                        </a:rPr>
                        <a:t>Wheelsets refurbishment type and years’ experience.</a:t>
                      </a:r>
                      <a:endParaRPr lang="en-ZA" sz="1600">
                        <a:effectLst/>
                        <a:latin typeface="Arial" panose="020B0604020202020204" pitchFamily="34" charset="0"/>
                        <a:ea typeface="Arial" panose="020B0604020202020204" pitchFamily="34" charset="0"/>
                      </a:endParaRPr>
                    </a:p>
                  </a:txBody>
                  <a:tcPr marL="0" marR="0" marT="0" marB="0"/>
                </a:tc>
                <a:tc>
                  <a:txBody>
                    <a:bodyPr/>
                    <a:lstStyle/>
                    <a:p>
                      <a:pPr marL="66040"/>
                      <a:r>
                        <a:rPr lang="en-US" sz="1600" dirty="0">
                          <a:effectLst/>
                          <a:latin typeface="Arial" panose="020B0604020202020204" pitchFamily="34" charset="0"/>
                          <a:ea typeface="Arial" panose="020B0604020202020204" pitchFamily="34" charset="0"/>
                        </a:rPr>
                        <a:t>20</a:t>
                      </a:r>
                      <a:endParaRPr lang="en-ZA" sz="16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047520470"/>
                  </a:ext>
                </a:extLst>
              </a:tr>
              <a:tr h="455901">
                <a:tc>
                  <a:txBody>
                    <a:bodyPr/>
                    <a:lstStyle/>
                    <a:p>
                      <a:pPr marL="69850"/>
                      <a:r>
                        <a:rPr lang="en-US" sz="1400">
                          <a:effectLst/>
                          <a:latin typeface="Arial" panose="020B0604020202020204" pitchFamily="34" charset="0"/>
                          <a:ea typeface="Arial" panose="020B0604020202020204" pitchFamily="34" charset="0"/>
                        </a:rPr>
                        <a:t>1.2</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215">
                        <a:spcBef>
                          <a:spcPts val="15"/>
                        </a:spcBef>
                        <a:spcAft>
                          <a:spcPts val="0"/>
                        </a:spcAft>
                      </a:pPr>
                      <a:r>
                        <a:rPr lang="en-GB" sz="1400">
                          <a:effectLst/>
                          <a:latin typeface="Arial" panose="020B0604020202020204" pitchFamily="34" charset="0"/>
                          <a:ea typeface="Times New Roman" panose="02020603050405020304" pitchFamily="18" charset="0"/>
                          <a:cs typeface="Times New Roman" panose="02020603050405020304" pitchFamily="18" charset="0"/>
                        </a:rPr>
                        <a:t>Combined total refurbishment rand value exposure for the Wheelsets orders in the last 5 years</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6040"/>
                      <a:r>
                        <a:rPr lang="en-US" sz="1400" dirty="0">
                          <a:effectLst/>
                          <a:latin typeface="Arial" panose="020B0604020202020204" pitchFamily="34" charset="0"/>
                          <a:ea typeface="Arial" panose="020B0604020202020204" pitchFamily="34" charset="0"/>
                        </a:rPr>
                        <a:t>20</a:t>
                      </a:r>
                      <a:endParaRPr lang="en-ZA" sz="14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583256663"/>
                  </a:ext>
                </a:extLst>
              </a:tr>
              <a:tr h="439720">
                <a:tc>
                  <a:txBody>
                    <a:bodyPr/>
                    <a:lstStyle/>
                    <a:p>
                      <a:pPr marL="69850"/>
                      <a:r>
                        <a:rPr lang="en-US" sz="1600" b="0">
                          <a:effectLst/>
                          <a:latin typeface="Arial" panose="020B0604020202020204" pitchFamily="34" charset="0"/>
                          <a:ea typeface="Arial" panose="020B0604020202020204" pitchFamily="34" charset="0"/>
                        </a:rPr>
                        <a:t>2</a:t>
                      </a:r>
                      <a:endParaRPr lang="en-ZA" sz="1600" b="0">
                        <a:effectLst/>
                        <a:latin typeface="Arial" panose="020B0604020202020204" pitchFamily="34" charset="0"/>
                        <a:ea typeface="Arial" panose="020B0604020202020204" pitchFamily="34" charset="0"/>
                      </a:endParaRPr>
                    </a:p>
                  </a:txBody>
                  <a:tcPr marL="0" marR="0" marT="0" marB="0"/>
                </a:tc>
                <a:tc>
                  <a:txBody>
                    <a:bodyPr/>
                    <a:lstStyle/>
                    <a:p>
                      <a:pPr marL="69215">
                        <a:spcBef>
                          <a:spcPts val="15"/>
                        </a:spcBef>
                        <a:spcAft>
                          <a:spcPts val="0"/>
                        </a:spcAft>
                      </a:pPr>
                      <a:r>
                        <a:rPr lang="en-US" sz="1600" b="0">
                          <a:effectLst/>
                          <a:latin typeface="Arial" panose="020B0604020202020204" pitchFamily="34" charset="0"/>
                          <a:ea typeface="Arial" panose="020B0604020202020204" pitchFamily="34" charset="0"/>
                        </a:rPr>
                        <a:t>Experience</a:t>
                      </a:r>
                      <a:r>
                        <a:rPr lang="en-US" sz="1600" b="0" spc="-30">
                          <a:effectLst/>
                          <a:latin typeface="Arial" panose="020B0604020202020204" pitchFamily="34" charset="0"/>
                          <a:ea typeface="Arial" panose="020B0604020202020204" pitchFamily="34" charset="0"/>
                        </a:rPr>
                        <a:t> </a:t>
                      </a:r>
                      <a:r>
                        <a:rPr lang="en-US" sz="1600" b="0">
                          <a:effectLst/>
                          <a:latin typeface="Arial" panose="020B0604020202020204" pitchFamily="34" charset="0"/>
                          <a:ea typeface="Arial" panose="020B0604020202020204" pitchFamily="34" charset="0"/>
                        </a:rPr>
                        <a:t>and</a:t>
                      </a:r>
                      <a:r>
                        <a:rPr lang="en-US" sz="1600" b="0" spc="-25">
                          <a:effectLst/>
                          <a:latin typeface="Arial" panose="020B0604020202020204" pitchFamily="34" charset="0"/>
                          <a:ea typeface="Arial" panose="020B0604020202020204" pitchFamily="34" charset="0"/>
                        </a:rPr>
                        <a:t> </a:t>
                      </a:r>
                      <a:r>
                        <a:rPr lang="en-US" sz="1600" b="0">
                          <a:effectLst/>
                          <a:latin typeface="Arial" panose="020B0604020202020204" pitchFamily="34" charset="0"/>
                          <a:ea typeface="Arial" panose="020B0604020202020204" pitchFamily="34" charset="0"/>
                        </a:rPr>
                        <a:t>Qualification</a:t>
                      </a:r>
                      <a:r>
                        <a:rPr lang="en-US" sz="1600" b="0" spc="-35">
                          <a:effectLst/>
                          <a:latin typeface="Arial" panose="020B0604020202020204" pitchFamily="34" charset="0"/>
                          <a:ea typeface="Arial" panose="020B0604020202020204" pitchFamily="34" charset="0"/>
                        </a:rPr>
                        <a:t> </a:t>
                      </a:r>
                      <a:r>
                        <a:rPr lang="en-US" sz="1600" b="0">
                          <a:effectLst/>
                          <a:latin typeface="Arial" panose="020B0604020202020204" pitchFamily="34" charset="0"/>
                          <a:ea typeface="Arial" panose="020B0604020202020204" pitchFamily="34" charset="0"/>
                        </a:rPr>
                        <a:t>of</a:t>
                      </a:r>
                      <a:r>
                        <a:rPr lang="en-US" sz="1600" b="0" spc="-15">
                          <a:effectLst/>
                          <a:latin typeface="Arial" panose="020B0604020202020204" pitchFamily="34" charset="0"/>
                          <a:ea typeface="Arial" panose="020B0604020202020204" pitchFamily="34" charset="0"/>
                        </a:rPr>
                        <a:t> </a:t>
                      </a:r>
                      <a:r>
                        <a:rPr lang="en-US" sz="1600" b="0">
                          <a:effectLst/>
                          <a:latin typeface="Arial" panose="020B0604020202020204" pitchFamily="34" charset="0"/>
                          <a:ea typeface="Arial" panose="020B0604020202020204" pitchFamily="34" charset="0"/>
                        </a:rPr>
                        <a:t>Key</a:t>
                      </a:r>
                      <a:r>
                        <a:rPr lang="en-US" sz="1600" b="0" spc="-40">
                          <a:effectLst/>
                          <a:latin typeface="Arial" panose="020B0604020202020204" pitchFamily="34" charset="0"/>
                          <a:ea typeface="Arial" panose="020B0604020202020204" pitchFamily="34" charset="0"/>
                        </a:rPr>
                        <a:t> </a:t>
                      </a:r>
                      <a:r>
                        <a:rPr lang="en-US" sz="1600" b="0">
                          <a:effectLst/>
                          <a:latin typeface="Arial" panose="020B0604020202020204" pitchFamily="34" charset="0"/>
                          <a:ea typeface="Arial" panose="020B0604020202020204" pitchFamily="34" charset="0"/>
                        </a:rPr>
                        <a:t>Staff</a:t>
                      </a:r>
                      <a:endParaRPr lang="en-ZA" sz="1600" b="0">
                        <a:effectLst/>
                        <a:latin typeface="Arial" panose="020B0604020202020204" pitchFamily="34" charset="0"/>
                        <a:ea typeface="Arial" panose="020B0604020202020204" pitchFamily="34" charset="0"/>
                      </a:endParaRPr>
                    </a:p>
                  </a:txBody>
                  <a:tcPr marL="0" marR="0" marT="0" marB="0"/>
                </a:tc>
                <a:tc>
                  <a:txBody>
                    <a:bodyPr/>
                    <a:lstStyle/>
                    <a:p>
                      <a:pPr marL="66040"/>
                      <a:r>
                        <a:rPr lang="en-US" sz="1600" b="0" dirty="0">
                          <a:effectLst/>
                          <a:latin typeface="Arial" panose="020B0604020202020204" pitchFamily="34" charset="0"/>
                          <a:ea typeface="Arial" panose="020B0604020202020204" pitchFamily="34" charset="0"/>
                        </a:rPr>
                        <a:t>30</a:t>
                      </a:r>
                      <a:endParaRPr lang="en-ZA" sz="1600" b="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733753524"/>
                  </a:ext>
                </a:extLst>
              </a:tr>
              <a:tr h="443528">
                <a:tc>
                  <a:txBody>
                    <a:bodyPr/>
                    <a:lstStyle/>
                    <a:p>
                      <a:pPr marL="69850"/>
                      <a:r>
                        <a:rPr lang="en-US" sz="1600" b="0">
                          <a:effectLst/>
                          <a:latin typeface="Arial" panose="020B0604020202020204" pitchFamily="34" charset="0"/>
                          <a:ea typeface="Arial" panose="020B0604020202020204" pitchFamily="34" charset="0"/>
                        </a:rPr>
                        <a:t>3</a:t>
                      </a:r>
                      <a:endParaRPr lang="en-ZA" sz="1600" b="0">
                        <a:effectLst/>
                        <a:latin typeface="Arial" panose="020B0604020202020204" pitchFamily="34" charset="0"/>
                        <a:ea typeface="Arial" panose="020B0604020202020204" pitchFamily="34" charset="0"/>
                      </a:endParaRPr>
                    </a:p>
                  </a:txBody>
                  <a:tcPr marL="0" marR="0" marT="0" marB="0"/>
                </a:tc>
                <a:tc>
                  <a:txBody>
                    <a:bodyPr/>
                    <a:lstStyle/>
                    <a:p>
                      <a:pPr marL="69215">
                        <a:spcBef>
                          <a:spcPts val="15"/>
                        </a:spcBef>
                        <a:spcAft>
                          <a:spcPts val="0"/>
                        </a:spcAft>
                      </a:pPr>
                      <a:r>
                        <a:rPr lang="en-US" sz="1600" b="0">
                          <a:effectLst/>
                          <a:latin typeface="Arial" panose="020B0604020202020204" pitchFamily="34" charset="0"/>
                          <a:ea typeface="Arial" panose="020B0604020202020204" pitchFamily="34" charset="0"/>
                        </a:rPr>
                        <a:t>Refurbishment Implementation Approach and</a:t>
                      </a:r>
                      <a:r>
                        <a:rPr lang="en-US" sz="1600" b="0" spc="-295">
                          <a:effectLst/>
                          <a:latin typeface="Arial" panose="020B0604020202020204" pitchFamily="34" charset="0"/>
                          <a:ea typeface="Arial" panose="020B0604020202020204" pitchFamily="34" charset="0"/>
                        </a:rPr>
                        <a:t> </a:t>
                      </a:r>
                      <a:r>
                        <a:rPr lang="en-US" sz="1600" b="0">
                          <a:effectLst/>
                          <a:latin typeface="Arial" panose="020B0604020202020204" pitchFamily="34" charset="0"/>
                          <a:ea typeface="Arial" panose="020B0604020202020204" pitchFamily="34" charset="0"/>
                        </a:rPr>
                        <a:t>Methodology</a:t>
                      </a:r>
                      <a:endParaRPr lang="en-ZA" sz="1600" b="0">
                        <a:effectLst/>
                        <a:latin typeface="Arial" panose="020B0604020202020204" pitchFamily="34" charset="0"/>
                        <a:ea typeface="Arial" panose="020B0604020202020204" pitchFamily="34" charset="0"/>
                      </a:endParaRPr>
                    </a:p>
                  </a:txBody>
                  <a:tcPr marL="0" marR="0" marT="0" marB="0"/>
                </a:tc>
                <a:tc>
                  <a:txBody>
                    <a:bodyPr/>
                    <a:lstStyle/>
                    <a:p>
                      <a:pPr marL="66040"/>
                      <a:r>
                        <a:rPr lang="en-US" sz="1600" b="0" dirty="0">
                          <a:effectLst/>
                          <a:latin typeface="Arial" panose="020B0604020202020204" pitchFamily="34" charset="0"/>
                          <a:ea typeface="Arial" panose="020B0604020202020204" pitchFamily="34" charset="0"/>
                        </a:rPr>
                        <a:t>30</a:t>
                      </a:r>
                      <a:endParaRPr lang="en-ZA" sz="1600" b="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08053493"/>
                  </a:ext>
                </a:extLst>
              </a:tr>
              <a:tr h="645814">
                <a:tc>
                  <a:txBody>
                    <a:bodyPr/>
                    <a:lstStyle/>
                    <a:p>
                      <a:pPr marL="69850"/>
                      <a:r>
                        <a:rPr lang="en-US" sz="1600">
                          <a:effectLst/>
                          <a:latin typeface="Arial" panose="020B0604020202020204" pitchFamily="34" charset="0"/>
                          <a:ea typeface="Arial" panose="020B0604020202020204" pitchFamily="34" charset="0"/>
                        </a:rPr>
                        <a:t>3.1</a:t>
                      </a:r>
                      <a:endParaRPr lang="en-ZA" sz="1600">
                        <a:effectLst/>
                        <a:latin typeface="Arial" panose="020B0604020202020204" pitchFamily="34" charset="0"/>
                        <a:ea typeface="Arial" panose="020B0604020202020204" pitchFamily="34" charset="0"/>
                      </a:endParaRPr>
                    </a:p>
                  </a:txBody>
                  <a:tcPr marL="0" marR="0" marT="0" marB="0"/>
                </a:tc>
                <a:tc>
                  <a:txBody>
                    <a:bodyPr/>
                    <a:lstStyle/>
                    <a:p>
                      <a:pPr marL="69215">
                        <a:spcBef>
                          <a:spcPts val="15"/>
                        </a:spcBef>
                        <a:spcAft>
                          <a:spcPts val="0"/>
                        </a:spcAft>
                      </a:pPr>
                      <a:r>
                        <a:rPr lang="en-US" sz="1600" dirty="0">
                          <a:effectLst/>
                          <a:latin typeface="Arial" panose="020B0604020202020204" pitchFamily="34" charset="0"/>
                          <a:ea typeface="Arial" panose="020B0604020202020204" pitchFamily="34" charset="0"/>
                        </a:rPr>
                        <a:t>Technical approach/methodology that is aligned to the scope/</a:t>
                      </a:r>
                      <a:r>
                        <a:rPr lang="en-US" sz="1600" spc="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highlight</a:t>
                      </a:r>
                      <a:r>
                        <a:rPr lang="en-US" sz="1600" spc="-1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the</a:t>
                      </a:r>
                      <a:r>
                        <a:rPr lang="en-US" sz="1600" spc="-2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risk(s)</a:t>
                      </a:r>
                      <a:r>
                        <a:rPr lang="en-US" sz="1600" spc="-1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and</a:t>
                      </a:r>
                      <a:r>
                        <a:rPr lang="en-US" sz="1600" spc="-1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mitigation</a:t>
                      </a:r>
                      <a:r>
                        <a:rPr lang="en-US" sz="1600" spc="-20"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measure</a:t>
                      </a:r>
                      <a:r>
                        <a:rPr lang="en-US" sz="1600" spc="-2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associated</a:t>
                      </a:r>
                      <a:r>
                        <a:rPr lang="en-US" sz="1600" spc="-1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per</a:t>
                      </a:r>
                      <a:r>
                        <a:rPr lang="en-US" sz="1600" spc="-1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Wheel-sets</a:t>
                      </a:r>
                      <a:r>
                        <a:rPr lang="en-US" sz="1600" spc="-235" dirty="0">
                          <a:effectLst/>
                          <a:latin typeface="Arial" panose="020B0604020202020204" pitchFamily="34" charset="0"/>
                          <a:ea typeface="Arial" panose="020B0604020202020204" pitchFamily="34" charset="0"/>
                        </a:rPr>
                        <a:t> </a:t>
                      </a:r>
                      <a:r>
                        <a:rPr lang="en-US" sz="1600" dirty="0">
                          <a:effectLst/>
                          <a:latin typeface="Arial" panose="020B0604020202020204" pitchFamily="34" charset="0"/>
                          <a:ea typeface="Arial" panose="020B0604020202020204" pitchFamily="34" charset="0"/>
                        </a:rPr>
                        <a:t>type</a:t>
                      </a:r>
                      <a:endParaRPr lang="en-ZA" sz="1600" dirty="0">
                        <a:effectLst/>
                        <a:latin typeface="Arial" panose="020B0604020202020204" pitchFamily="34" charset="0"/>
                        <a:ea typeface="Arial" panose="020B0604020202020204" pitchFamily="34" charset="0"/>
                      </a:endParaRPr>
                    </a:p>
                  </a:txBody>
                  <a:tcPr marL="0" marR="0" marT="0" marB="0"/>
                </a:tc>
                <a:tc>
                  <a:txBody>
                    <a:bodyPr/>
                    <a:lstStyle/>
                    <a:p>
                      <a:pPr marL="66040"/>
                      <a:r>
                        <a:rPr lang="en-US" sz="1600" dirty="0">
                          <a:effectLst/>
                          <a:latin typeface="Arial" panose="020B0604020202020204" pitchFamily="34" charset="0"/>
                          <a:ea typeface="Arial" panose="020B0604020202020204" pitchFamily="34" charset="0"/>
                        </a:rPr>
                        <a:t>20</a:t>
                      </a:r>
                      <a:endParaRPr lang="en-ZA" sz="16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59912036"/>
                  </a:ext>
                </a:extLst>
              </a:tr>
              <a:tr h="439720">
                <a:tc>
                  <a:txBody>
                    <a:bodyPr/>
                    <a:lstStyle/>
                    <a:p>
                      <a:pPr marL="69850"/>
                      <a:r>
                        <a:rPr lang="en-US" sz="1600">
                          <a:effectLst/>
                          <a:latin typeface="Arial" panose="020B0604020202020204" pitchFamily="34" charset="0"/>
                          <a:ea typeface="Arial" panose="020B0604020202020204" pitchFamily="34" charset="0"/>
                        </a:rPr>
                        <a:t>3.2</a:t>
                      </a:r>
                      <a:endParaRPr lang="en-ZA" sz="1600">
                        <a:effectLst/>
                        <a:latin typeface="Arial" panose="020B0604020202020204" pitchFamily="34" charset="0"/>
                        <a:ea typeface="Arial" panose="020B0604020202020204" pitchFamily="34" charset="0"/>
                      </a:endParaRPr>
                    </a:p>
                  </a:txBody>
                  <a:tcPr marL="0" marR="0" marT="0" marB="0"/>
                </a:tc>
                <a:tc>
                  <a:txBody>
                    <a:bodyPr/>
                    <a:lstStyle/>
                    <a:p>
                      <a:pPr marL="69215">
                        <a:spcBef>
                          <a:spcPts val="15"/>
                        </a:spcBef>
                        <a:spcAft>
                          <a:spcPts val="0"/>
                        </a:spcAft>
                      </a:pPr>
                      <a:r>
                        <a:rPr lang="en-US" sz="1600">
                          <a:effectLst/>
                          <a:latin typeface="Arial" panose="020B0604020202020204" pitchFamily="34" charset="0"/>
                          <a:ea typeface="Arial" panose="020B0604020202020204" pitchFamily="34" charset="0"/>
                        </a:rPr>
                        <a:t>ISO</a:t>
                      </a:r>
                      <a:r>
                        <a:rPr lang="en-US" sz="1600" spc="-15">
                          <a:effectLst/>
                          <a:latin typeface="Arial" panose="020B0604020202020204" pitchFamily="34" charset="0"/>
                          <a:ea typeface="Arial" panose="020B0604020202020204" pitchFamily="34" charset="0"/>
                        </a:rPr>
                        <a:t> </a:t>
                      </a:r>
                      <a:r>
                        <a:rPr lang="en-US" sz="1600">
                          <a:effectLst/>
                          <a:latin typeface="Arial" panose="020B0604020202020204" pitchFamily="34" charset="0"/>
                          <a:ea typeface="Arial" panose="020B0604020202020204" pitchFamily="34" charset="0"/>
                        </a:rPr>
                        <a:t>9001</a:t>
                      </a:r>
                      <a:r>
                        <a:rPr lang="en-US" sz="1600" spc="-5">
                          <a:effectLst/>
                          <a:latin typeface="Arial" panose="020B0604020202020204" pitchFamily="34" charset="0"/>
                          <a:ea typeface="Arial" panose="020B0604020202020204" pitchFamily="34" charset="0"/>
                        </a:rPr>
                        <a:t> </a:t>
                      </a:r>
                      <a:r>
                        <a:rPr lang="en-US" sz="1600">
                          <a:effectLst/>
                          <a:latin typeface="Arial" panose="020B0604020202020204" pitchFamily="34" charset="0"/>
                          <a:ea typeface="Arial" panose="020B0604020202020204" pitchFamily="34" charset="0"/>
                        </a:rPr>
                        <a:t>Accredited</a:t>
                      </a:r>
                      <a:endParaRPr lang="en-ZA" sz="1600">
                        <a:effectLst/>
                        <a:latin typeface="Arial" panose="020B0604020202020204" pitchFamily="34" charset="0"/>
                        <a:ea typeface="Arial" panose="020B0604020202020204" pitchFamily="34" charset="0"/>
                      </a:endParaRPr>
                    </a:p>
                  </a:txBody>
                  <a:tcPr marL="0" marR="0" marT="0" marB="0"/>
                </a:tc>
                <a:tc>
                  <a:txBody>
                    <a:bodyPr/>
                    <a:lstStyle/>
                    <a:p>
                      <a:pPr marL="66040"/>
                      <a:r>
                        <a:rPr lang="en-US" sz="1600" dirty="0">
                          <a:effectLst/>
                          <a:latin typeface="Arial" panose="020B0604020202020204" pitchFamily="34" charset="0"/>
                          <a:ea typeface="Arial" panose="020B0604020202020204" pitchFamily="34" charset="0"/>
                        </a:rPr>
                        <a:t>10</a:t>
                      </a:r>
                      <a:endParaRPr lang="en-ZA" sz="16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846069205"/>
                  </a:ext>
                </a:extLst>
              </a:tr>
              <a:tr h="439720">
                <a:tc>
                  <a:txBody>
                    <a:bodyPr/>
                    <a:lstStyle/>
                    <a:p>
                      <a:pPr algn="just">
                        <a:lnSpc>
                          <a:spcPct val="150000"/>
                        </a:lnSpc>
                        <a:spcAft>
                          <a:spcPts val="0"/>
                        </a:spcAft>
                      </a:pPr>
                      <a:endParaRPr lang="en-ZA"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endParaRPr lang="en-ZA"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endParaRPr lang="en-ZA"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7767416"/>
                  </a:ext>
                </a:extLst>
              </a:tr>
              <a:tr h="439720">
                <a:tc>
                  <a:txBody>
                    <a:bodyPr/>
                    <a:lstStyle/>
                    <a:p>
                      <a:pPr algn="just">
                        <a:lnSpc>
                          <a:spcPct val="150000"/>
                        </a:lnSpc>
                        <a:spcAft>
                          <a:spcPts val="0"/>
                        </a:spcAft>
                      </a:pPr>
                      <a:r>
                        <a:rPr lang="en-ZA" sz="1500" b="1">
                          <a:effectLst/>
                        </a:rPr>
                        <a:t> </a:t>
                      </a:r>
                      <a:endParaRPr lang="en-ZA" sz="15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ZA" sz="1500" b="1" dirty="0">
                          <a:effectLst/>
                        </a:rPr>
                        <a:t>TOTAL</a:t>
                      </a:r>
                      <a:endParaRPr lang="en-ZA"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ZA" sz="1500" b="1" dirty="0">
                          <a:effectLst/>
                        </a:rPr>
                        <a:t>100</a:t>
                      </a:r>
                      <a:endParaRPr lang="en-ZA"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969329"/>
                  </a:ext>
                </a:extLst>
              </a:tr>
            </a:tbl>
          </a:graphicData>
        </a:graphic>
      </p:graphicFrame>
    </p:spTree>
    <p:extLst>
      <p:ext uri="{BB962C8B-B14F-4D97-AF65-F5344CB8AC3E}">
        <p14:creationId xmlns:p14="http://schemas.microsoft.com/office/powerpoint/2010/main" val="7008250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381296" y="418806"/>
            <a:ext cx="11430000" cy="369332"/>
          </a:xfrm>
          <a:prstGeom prst="rect">
            <a:avLst/>
          </a:prstGeom>
        </p:spPr>
        <p:txBody>
          <a:bodyPr wrap="square">
            <a:spAutoFit/>
          </a:bodyPr>
          <a:lstStyle/>
          <a:p>
            <a:pPr algn="ctr">
              <a:lnSpc>
                <a:spcPct val="90000"/>
              </a:lnSpc>
              <a:spcBef>
                <a:spcPct val="0"/>
              </a:spcBef>
            </a:pPr>
            <a:r>
              <a:rPr lang="en-GB"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rPr>
              <a:t>SCM Requirements - </a:t>
            </a:r>
            <a:r>
              <a:rPr lang="en-ZA"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rPr>
              <a:t>Stage 3: Pricing and B-BBEE</a:t>
            </a:r>
          </a:p>
        </p:txBody>
      </p:sp>
      <p:pic>
        <p:nvPicPr>
          <p:cNvPr id="1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9554" y="3862387"/>
            <a:ext cx="6599062" cy="106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9"/>
          <p:cNvGrpSpPr>
            <a:grpSpLocks noChangeAspect="1"/>
          </p:cNvGrpSpPr>
          <p:nvPr/>
        </p:nvGrpSpPr>
        <p:grpSpPr bwMode="auto">
          <a:xfrm>
            <a:off x="1966652" y="4957763"/>
            <a:ext cx="6392864" cy="1428750"/>
            <a:chOff x="766" y="3023"/>
            <a:chExt cx="4027" cy="900"/>
          </a:xfrm>
        </p:grpSpPr>
        <p:sp>
          <p:nvSpPr>
            <p:cNvPr id="17" name="AutoShape 8"/>
            <p:cNvSpPr>
              <a:spLocks noChangeAspect="1" noChangeArrowheads="1" noTextEdit="1"/>
            </p:cNvSpPr>
            <p:nvPr/>
          </p:nvSpPr>
          <p:spPr bwMode="auto">
            <a:xfrm>
              <a:off x="766" y="3024"/>
              <a:ext cx="3602" cy="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p>
          </p:txBody>
        </p:sp>
        <p:sp>
          <p:nvSpPr>
            <p:cNvPr id="18" name="Rectangle 10"/>
            <p:cNvSpPr>
              <a:spLocks noChangeArrowheads="1"/>
            </p:cNvSpPr>
            <p:nvPr/>
          </p:nvSpPr>
          <p:spPr bwMode="auto">
            <a:xfrm>
              <a:off x="766" y="3023"/>
              <a:ext cx="22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b="1" dirty="0">
                  <a:solidFill>
                    <a:srgbClr val="000000"/>
                  </a:solidFill>
                  <a:latin typeface="Arial" panose="020B0604020202020204" pitchFamily="34" charset="0"/>
                </a:rPr>
                <a:t>Note:</a:t>
              </a:r>
              <a:endParaRPr lang="en-US" altLang="en-US" sz="1800" dirty="0">
                <a:latin typeface="Arial" panose="020B0604020202020204" pitchFamily="34" charset="0"/>
              </a:endParaRPr>
            </a:p>
          </p:txBody>
        </p:sp>
        <p:sp>
          <p:nvSpPr>
            <p:cNvPr id="19" name="Rectangle 11"/>
            <p:cNvSpPr>
              <a:spLocks noChangeArrowheads="1"/>
            </p:cNvSpPr>
            <p:nvPr/>
          </p:nvSpPr>
          <p:spPr bwMode="auto">
            <a:xfrm>
              <a:off x="991" y="3023"/>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b="1">
                  <a:solidFill>
                    <a:srgbClr val="000000"/>
                  </a:solidFill>
                  <a:latin typeface="Arial" panose="020B0604020202020204" pitchFamily="34" charset="0"/>
                </a:rPr>
                <a:t> </a:t>
              </a:r>
              <a:endParaRPr lang="en-US" altLang="en-US" sz="1800">
                <a:latin typeface="Arial" panose="020B0604020202020204" pitchFamily="34" charset="0"/>
              </a:endParaRPr>
            </a:p>
          </p:txBody>
        </p:sp>
        <p:sp>
          <p:nvSpPr>
            <p:cNvPr id="20" name="Rectangle 12"/>
            <p:cNvSpPr>
              <a:spLocks noChangeArrowheads="1"/>
            </p:cNvSpPr>
            <p:nvPr/>
          </p:nvSpPr>
          <p:spPr bwMode="auto">
            <a:xfrm>
              <a:off x="766" y="3123"/>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b="1">
                  <a:solidFill>
                    <a:srgbClr val="000000"/>
                  </a:solidFill>
                  <a:latin typeface="Arial" panose="020B0604020202020204" pitchFamily="34" charset="0"/>
                </a:rPr>
                <a:t> </a:t>
              </a:r>
              <a:endParaRPr lang="en-US" altLang="en-US" sz="1800">
                <a:latin typeface="Arial" panose="020B0604020202020204" pitchFamily="34" charset="0"/>
              </a:endParaRPr>
            </a:p>
          </p:txBody>
        </p:sp>
        <p:sp>
          <p:nvSpPr>
            <p:cNvPr id="21" name="Rectangle 13"/>
            <p:cNvSpPr>
              <a:spLocks noChangeArrowheads="1"/>
            </p:cNvSpPr>
            <p:nvPr/>
          </p:nvSpPr>
          <p:spPr bwMode="auto">
            <a:xfrm>
              <a:off x="766" y="3225"/>
              <a:ext cx="82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b="1">
                  <a:solidFill>
                    <a:srgbClr val="000000"/>
                  </a:solidFill>
                  <a:latin typeface="Arial" panose="020B0604020202020204" pitchFamily="34" charset="0"/>
                </a:rPr>
                <a:t>Pricing Evaluation: </a:t>
              </a:r>
              <a:endParaRPr lang="en-US" altLang="en-US" sz="1800">
                <a:latin typeface="Arial" panose="020B0604020202020204" pitchFamily="34" charset="0"/>
              </a:endParaRPr>
            </a:p>
          </p:txBody>
        </p:sp>
        <p:sp>
          <p:nvSpPr>
            <p:cNvPr id="22" name="Rectangle 14"/>
            <p:cNvSpPr>
              <a:spLocks noChangeArrowheads="1"/>
            </p:cNvSpPr>
            <p:nvPr/>
          </p:nvSpPr>
          <p:spPr bwMode="auto">
            <a:xfrm>
              <a:off x="1588" y="3228"/>
              <a:ext cx="259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dirty="0">
                  <a:solidFill>
                    <a:srgbClr val="000000"/>
                  </a:solidFill>
                  <a:latin typeface="Arial" panose="020B0604020202020204" pitchFamily="34" charset="0"/>
                </a:rPr>
                <a:t>Only Bidders who have achieved the 70% threshold for Technical </a:t>
              </a:r>
              <a:endParaRPr lang="en-US" altLang="en-US" sz="1800" dirty="0">
                <a:latin typeface="Arial" panose="020B0604020202020204" pitchFamily="34" charset="0"/>
              </a:endParaRPr>
            </a:p>
          </p:txBody>
        </p:sp>
        <p:sp>
          <p:nvSpPr>
            <p:cNvPr id="23" name="Rectangle 15"/>
            <p:cNvSpPr>
              <a:spLocks noChangeArrowheads="1"/>
            </p:cNvSpPr>
            <p:nvPr/>
          </p:nvSpPr>
          <p:spPr bwMode="auto">
            <a:xfrm>
              <a:off x="766" y="3330"/>
              <a:ext cx="402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dirty="0">
                  <a:solidFill>
                    <a:srgbClr val="000000"/>
                  </a:solidFill>
                  <a:latin typeface="Arial" panose="020B0604020202020204" pitchFamily="34" charset="0"/>
                </a:rPr>
                <a:t>evaluation will be evaluated for the Price component which is 90 or 80 points of the Evaluation Criteria.</a:t>
              </a:r>
              <a:endParaRPr lang="en-US" altLang="en-US" sz="1800" dirty="0">
                <a:latin typeface="Arial" panose="020B0604020202020204" pitchFamily="34" charset="0"/>
              </a:endParaRPr>
            </a:p>
          </p:txBody>
        </p:sp>
        <p:sp>
          <p:nvSpPr>
            <p:cNvPr id="24" name="Rectangle 16"/>
            <p:cNvSpPr>
              <a:spLocks noChangeArrowheads="1"/>
            </p:cNvSpPr>
            <p:nvPr/>
          </p:nvSpPr>
          <p:spPr bwMode="auto">
            <a:xfrm>
              <a:off x="4351" y="3330"/>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a:solidFill>
                    <a:srgbClr val="000000"/>
                  </a:solidFill>
                  <a:latin typeface="Arial" panose="020B0604020202020204" pitchFamily="34" charset="0"/>
                </a:rPr>
                <a:t> </a:t>
              </a:r>
              <a:endParaRPr lang="en-US" altLang="en-US" sz="1800">
                <a:latin typeface="Arial" panose="020B0604020202020204" pitchFamily="34" charset="0"/>
              </a:endParaRPr>
            </a:p>
          </p:txBody>
        </p:sp>
        <p:sp>
          <p:nvSpPr>
            <p:cNvPr id="25" name="Rectangle 17"/>
            <p:cNvSpPr>
              <a:spLocks noChangeArrowheads="1"/>
            </p:cNvSpPr>
            <p:nvPr/>
          </p:nvSpPr>
          <p:spPr bwMode="auto">
            <a:xfrm>
              <a:off x="766" y="3432"/>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a:solidFill>
                    <a:srgbClr val="000000"/>
                  </a:solidFill>
                  <a:latin typeface="Arial" panose="020B0604020202020204" pitchFamily="34" charset="0"/>
                </a:rPr>
                <a:t> </a:t>
              </a:r>
              <a:endParaRPr lang="en-US" altLang="en-US" sz="1800">
                <a:latin typeface="Arial" panose="020B0604020202020204" pitchFamily="34" charset="0"/>
              </a:endParaRPr>
            </a:p>
          </p:txBody>
        </p:sp>
        <p:sp>
          <p:nvSpPr>
            <p:cNvPr id="26" name="Rectangle 18"/>
            <p:cNvSpPr>
              <a:spLocks noChangeArrowheads="1"/>
            </p:cNvSpPr>
            <p:nvPr/>
          </p:nvSpPr>
          <p:spPr bwMode="auto">
            <a:xfrm>
              <a:off x="766" y="3529"/>
              <a:ext cx="71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b="1">
                  <a:solidFill>
                    <a:srgbClr val="000000"/>
                  </a:solidFill>
                  <a:latin typeface="Arial" panose="020B0604020202020204" pitchFamily="34" charset="0"/>
                </a:rPr>
                <a:t>BEE Evaluation: </a:t>
              </a:r>
              <a:endParaRPr lang="en-US" altLang="en-US" sz="1800">
                <a:latin typeface="Arial" panose="020B0604020202020204" pitchFamily="34" charset="0"/>
              </a:endParaRPr>
            </a:p>
          </p:txBody>
        </p:sp>
        <p:sp>
          <p:nvSpPr>
            <p:cNvPr id="27" name="Rectangle 19"/>
            <p:cNvSpPr>
              <a:spLocks noChangeArrowheads="1"/>
            </p:cNvSpPr>
            <p:nvPr/>
          </p:nvSpPr>
          <p:spPr bwMode="auto">
            <a:xfrm>
              <a:off x="1471" y="3532"/>
              <a:ext cx="66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a:solidFill>
                    <a:srgbClr val="000000"/>
                  </a:solidFill>
                  <a:latin typeface="Arial" panose="020B0604020202020204" pitchFamily="34" charset="0"/>
                </a:rPr>
                <a:t>The BBBEE com</a:t>
              </a:r>
              <a:endParaRPr lang="en-US" altLang="en-US" sz="1800">
                <a:latin typeface="Arial" panose="020B0604020202020204" pitchFamily="34" charset="0"/>
              </a:endParaRPr>
            </a:p>
          </p:txBody>
        </p:sp>
        <p:sp>
          <p:nvSpPr>
            <p:cNvPr id="28" name="Rectangle 20"/>
            <p:cNvSpPr>
              <a:spLocks noChangeArrowheads="1"/>
            </p:cNvSpPr>
            <p:nvPr/>
          </p:nvSpPr>
          <p:spPr bwMode="auto">
            <a:xfrm>
              <a:off x="2131" y="3532"/>
              <a:ext cx="2150"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dirty="0">
                  <a:solidFill>
                    <a:srgbClr val="000000"/>
                  </a:solidFill>
                  <a:latin typeface="Arial" panose="020B0604020202020204" pitchFamily="34" charset="0"/>
                </a:rPr>
                <a:t>ponent evaluation is   10 or 20 points of the evaluation </a:t>
              </a:r>
              <a:endParaRPr lang="en-US" altLang="en-US" sz="1800" dirty="0">
                <a:latin typeface="Arial" panose="020B0604020202020204" pitchFamily="34" charset="0"/>
              </a:endParaRPr>
            </a:p>
          </p:txBody>
        </p:sp>
        <p:sp>
          <p:nvSpPr>
            <p:cNvPr id="29" name="Rectangle 21"/>
            <p:cNvSpPr>
              <a:spLocks noChangeArrowheads="1"/>
            </p:cNvSpPr>
            <p:nvPr/>
          </p:nvSpPr>
          <p:spPr bwMode="auto">
            <a:xfrm>
              <a:off x="766" y="3642"/>
              <a:ext cx="339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dirty="0">
                  <a:solidFill>
                    <a:srgbClr val="000000"/>
                  </a:solidFill>
                  <a:latin typeface="Arial" panose="020B0604020202020204" pitchFamily="34" charset="0"/>
                </a:rPr>
                <a:t>criteria.  Bidders will be awarded points based on the level of their BBBEE as per their </a:t>
              </a:r>
              <a:endParaRPr lang="en-US" altLang="en-US" sz="1800" dirty="0">
                <a:latin typeface="Arial" panose="020B0604020202020204" pitchFamily="34" charset="0"/>
              </a:endParaRPr>
            </a:p>
          </p:txBody>
        </p:sp>
        <p:sp>
          <p:nvSpPr>
            <p:cNvPr id="30" name="Rectangle 22"/>
            <p:cNvSpPr>
              <a:spLocks noChangeArrowheads="1"/>
            </p:cNvSpPr>
            <p:nvPr/>
          </p:nvSpPr>
          <p:spPr bwMode="auto">
            <a:xfrm>
              <a:off x="766" y="3751"/>
              <a:ext cx="290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dirty="0">
                  <a:solidFill>
                    <a:srgbClr val="000000"/>
                  </a:solidFill>
                  <a:latin typeface="Arial" panose="020B0604020202020204" pitchFamily="34" charset="0"/>
                </a:rPr>
                <a:t>BBBEE Certificate issued by an accredited agency approved by SANAS</a:t>
              </a:r>
              <a:endParaRPr lang="en-US" altLang="en-US" sz="1800" dirty="0">
                <a:latin typeface="Arial" panose="020B0604020202020204" pitchFamily="34" charset="0"/>
              </a:endParaRPr>
            </a:p>
          </p:txBody>
        </p:sp>
        <p:sp>
          <p:nvSpPr>
            <p:cNvPr id="31" name="Rectangle 23"/>
            <p:cNvSpPr>
              <a:spLocks noChangeArrowheads="1"/>
            </p:cNvSpPr>
            <p:nvPr/>
          </p:nvSpPr>
          <p:spPr bwMode="auto">
            <a:xfrm>
              <a:off x="3466" y="3746"/>
              <a:ext cx="2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a:solidFill>
                    <a:srgbClr val="000000"/>
                  </a:solidFill>
                  <a:latin typeface="Arial" panose="020B0604020202020204" pitchFamily="34" charset="0"/>
                </a:rPr>
                <a:t> </a:t>
              </a:r>
              <a:endParaRPr lang="en-US" altLang="en-US" sz="1800">
                <a:latin typeface="Arial" panose="020B0604020202020204" pitchFamily="34" charset="0"/>
              </a:endParaRPr>
            </a:p>
          </p:txBody>
        </p:sp>
      </p:grpSp>
      <p:sp>
        <p:nvSpPr>
          <p:cNvPr id="35" name="TextBox 34">
            <a:extLst>
              <a:ext uri="{FF2B5EF4-FFF2-40B4-BE49-F238E27FC236}">
                <a16:creationId xmlns:a16="http://schemas.microsoft.com/office/drawing/2014/main" id="{6E92E044-35CA-429A-8267-8F8159B53A6D}"/>
              </a:ext>
            </a:extLst>
          </p:cNvPr>
          <p:cNvSpPr txBox="1"/>
          <p:nvPr/>
        </p:nvSpPr>
        <p:spPr>
          <a:xfrm>
            <a:off x="529388" y="1081086"/>
            <a:ext cx="11281907" cy="2118529"/>
          </a:xfrm>
          <a:prstGeom prst="rect">
            <a:avLst/>
          </a:prstGeom>
          <a:noFill/>
        </p:spPr>
        <p:txBody>
          <a:bodyPr wrap="square">
            <a:spAutoFit/>
          </a:bodyPr>
          <a:lstStyle/>
          <a:p>
            <a:pPr marR="445770" algn="just">
              <a:lnSpc>
                <a:spcPct val="150000"/>
              </a:lnSpc>
              <a:spcBef>
                <a:spcPts val="5"/>
              </a:spcBef>
              <a:spcAft>
                <a:spcPts val="0"/>
              </a:spcAft>
              <a:tabLst>
                <a:tab pos="-457200" algn="l"/>
              </a:tabLst>
            </a:pP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The</a:t>
            </a:r>
            <a:r>
              <a:rPr lang="en-GB" sz="1800" spc="-6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following</a:t>
            </a:r>
            <a:r>
              <a:rPr lang="en-GB" sz="1800" spc="-5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formula</a:t>
            </a:r>
            <a:r>
              <a:rPr lang="en-GB" sz="1800" spc="-6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shall</a:t>
            </a:r>
            <a:r>
              <a:rPr lang="en-GB" sz="1800" spc="-5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be</a:t>
            </a:r>
            <a:r>
              <a:rPr lang="en-GB" sz="1800" spc="-5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used</a:t>
            </a:r>
            <a:r>
              <a:rPr lang="en-GB" sz="1800" spc="-5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by</a:t>
            </a:r>
            <a:r>
              <a:rPr lang="en-GB" sz="1800" spc="-6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the</a:t>
            </a:r>
            <a:r>
              <a:rPr lang="en-GB" sz="1800" spc="-6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Bid</a:t>
            </a:r>
            <a:r>
              <a:rPr lang="en-GB" sz="1800" spc="-6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Evaluation</a:t>
            </a:r>
            <a:r>
              <a:rPr lang="en-GB" sz="1800" spc="-4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Committee</a:t>
            </a:r>
            <a:r>
              <a:rPr lang="en-GB" sz="1800" spc="-6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to</a:t>
            </a:r>
            <a:r>
              <a:rPr lang="en-GB" sz="1800" spc="-6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score</a:t>
            </a:r>
            <a:r>
              <a:rPr lang="en-GB" sz="1800" spc="-5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potential</a:t>
            </a:r>
            <a:r>
              <a:rPr lang="en-GB" sz="1800" spc="-295"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bidders</a:t>
            </a:r>
            <a:r>
              <a:rPr lang="en-GB" sz="1800" spc="-1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on</a:t>
            </a:r>
            <a:r>
              <a:rPr lang="en-GB" sz="1800" spc="-1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spc="-5" dirty="0">
                <a:effectLst/>
                <a:latin typeface="Arial" panose="020B0604020202020204" pitchFamily="34" charset="0"/>
                <a:ea typeface="Times New Roman" panose="02020603050405020304" pitchFamily="18" charset="0"/>
                <a:cs typeface="Times New Roman" panose="02020603050405020304" pitchFamily="18" charset="0"/>
              </a:rPr>
              <a:t>pricing:</a:t>
            </a:r>
            <a:endParaRPr lang="en-GB" sz="1800" spc="-5" dirty="0">
              <a:latin typeface="Arial" panose="020B0604020202020204" pitchFamily="34" charset="0"/>
              <a:ea typeface="Times New Roman" panose="02020603050405020304" pitchFamily="18" charset="0"/>
              <a:cs typeface="Times New Roman" panose="02020603050405020304" pitchFamily="18" charset="0"/>
            </a:endParaRPr>
          </a:p>
          <a:p>
            <a:pPr marR="445770" algn="just">
              <a:lnSpc>
                <a:spcPct val="150000"/>
              </a:lnSpc>
              <a:spcBef>
                <a:spcPts val="5"/>
              </a:spcBef>
              <a:spcAft>
                <a:spcPts val="0"/>
              </a:spcAft>
              <a:tabLst>
                <a:tab pos="-457200" algn="l"/>
              </a:tabLst>
            </a:pPr>
            <a:endParaRPr lang="en-GB" sz="1800" spc="-5" dirty="0">
              <a:effectLst/>
              <a:latin typeface="Arial" panose="020B0604020202020204" pitchFamily="34" charset="0"/>
              <a:ea typeface="Times New Roman" panose="02020603050405020304" pitchFamily="18" charset="0"/>
              <a:cs typeface="Times New Roman" panose="02020603050405020304" pitchFamily="18" charset="0"/>
            </a:endParaRPr>
          </a:p>
          <a:p>
            <a:pPr marR="445770" algn="just">
              <a:lnSpc>
                <a:spcPct val="150000"/>
              </a:lnSpc>
              <a:spcBef>
                <a:spcPts val="5"/>
              </a:spcBef>
              <a:spcAft>
                <a:spcPts val="0"/>
              </a:spcAft>
              <a:tabLst>
                <a:tab pos="-457200" algn="l"/>
              </a:tabLst>
            </a:pPr>
            <a:endParaRPr lang="en-GB" sz="1800" spc="-5" dirty="0">
              <a:latin typeface="Arial" panose="020B0604020202020204" pitchFamily="34" charset="0"/>
              <a:ea typeface="Times New Roman" panose="02020603050405020304" pitchFamily="18" charset="0"/>
              <a:cs typeface="Times New Roman" panose="02020603050405020304" pitchFamily="18" charset="0"/>
            </a:endParaRPr>
          </a:p>
          <a:p>
            <a:pPr marR="445770" algn="just">
              <a:lnSpc>
                <a:spcPct val="150000"/>
              </a:lnSpc>
              <a:spcBef>
                <a:spcPts val="5"/>
              </a:spcBef>
              <a:spcAft>
                <a:spcPts val="0"/>
              </a:spcAft>
              <a:tabLst>
                <a:tab pos="-457200" algn="l"/>
              </a:tabLst>
            </a:pPr>
            <a:endParaRPr lang="en-GB" sz="1800" spc="-5" dirty="0">
              <a:effectLst/>
              <a:latin typeface="Arial" panose="020B0604020202020204" pitchFamily="34" charset="0"/>
              <a:ea typeface="Times New Roman" panose="02020603050405020304" pitchFamily="18" charset="0"/>
              <a:cs typeface="Times New Roman" panose="02020603050405020304" pitchFamily="18" charset="0"/>
            </a:endParaRPr>
          </a:p>
          <a:p>
            <a:pPr marR="445770" algn="just">
              <a:lnSpc>
                <a:spcPct val="150000"/>
              </a:lnSpc>
              <a:spcBef>
                <a:spcPts val="5"/>
              </a:spcBef>
              <a:spcAft>
                <a:spcPts val="0"/>
              </a:spcAft>
              <a:tabLst>
                <a:tab pos="-457200" algn="l"/>
              </a:tabLst>
            </a:pPr>
            <a:endParaRPr lang="en-ZA" sz="1800" spc="-5" dirty="0">
              <a:effectLst/>
              <a:latin typeface="Arial" panose="020B0604020202020204" pitchFamily="34" charset="0"/>
              <a:ea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2" name="TextBox 31"/>
              <p:cNvSpPr txBox="1"/>
              <p:nvPr/>
            </p:nvSpPr>
            <p:spPr>
              <a:xfrm>
                <a:off x="1733096" y="1827761"/>
                <a:ext cx="3011658" cy="7876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𝑠</m:t>
                          </m:r>
                        </m:sub>
                      </m:sSub>
                      <m:r>
                        <a:rPr lang="en-US" b="0" i="1" smtClean="0">
                          <a:latin typeface="Cambria Math" panose="02040503050406030204" pitchFamily="18" charset="0"/>
                        </a:rPr>
                        <m:t>=90</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𝑚𝑖𝑛</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𝑚𝑖𝑛</m:t>
                                  </m:r>
                                </m:sub>
                              </m:sSub>
                            </m:den>
                          </m:f>
                        </m:e>
                      </m:d>
                    </m:oMath>
                  </m:oMathPara>
                </a14:m>
                <a:endParaRPr lang="en-ZA" dirty="0"/>
              </a:p>
            </p:txBody>
          </p:sp>
        </mc:Choice>
        <mc:Fallback xmlns="">
          <p:sp>
            <p:nvSpPr>
              <p:cNvPr id="32" name="TextBox 31"/>
              <p:cNvSpPr txBox="1">
                <a:spLocks noRot="1" noChangeAspect="1" noMove="1" noResize="1" noEditPoints="1" noAdjustHandles="1" noChangeArrowheads="1" noChangeShapeType="1" noTextEdit="1"/>
              </p:cNvSpPr>
              <p:nvPr/>
            </p:nvSpPr>
            <p:spPr>
              <a:xfrm>
                <a:off x="1733096" y="1827761"/>
                <a:ext cx="3011658" cy="787652"/>
              </a:xfrm>
              <a:prstGeom prst="rect">
                <a:avLst/>
              </a:prstGeom>
              <a:blipFill>
                <a:blip r:embed="rId4"/>
                <a:stretch>
                  <a:fillRect/>
                </a:stretch>
              </a:blipFill>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733096" y="2806384"/>
                <a:ext cx="3011658" cy="7876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𝑠</m:t>
                          </m:r>
                        </m:sub>
                      </m:sSub>
                      <m:r>
                        <a:rPr lang="en-US" b="0" i="1" smtClean="0">
                          <a:latin typeface="Cambria Math" panose="02040503050406030204" pitchFamily="18" charset="0"/>
                        </a:rPr>
                        <m:t>=80</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𝑚𝑖𝑛</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𝑚𝑖𝑛</m:t>
                                  </m:r>
                                </m:sub>
                              </m:sSub>
                            </m:den>
                          </m:f>
                        </m:e>
                      </m:d>
                    </m:oMath>
                  </m:oMathPara>
                </a14:m>
                <a:endParaRPr lang="en-ZA" dirty="0"/>
              </a:p>
            </p:txBody>
          </p:sp>
        </mc:Choice>
        <mc:Fallback xmlns="">
          <p:sp>
            <p:nvSpPr>
              <p:cNvPr id="33" name="TextBox 32"/>
              <p:cNvSpPr txBox="1">
                <a:spLocks noRot="1" noChangeAspect="1" noMove="1" noResize="1" noEditPoints="1" noAdjustHandles="1" noChangeArrowheads="1" noChangeShapeType="1" noTextEdit="1"/>
              </p:cNvSpPr>
              <p:nvPr/>
            </p:nvSpPr>
            <p:spPr>
              <a:xfrm>
                <a:off x="1733096" y="2806384"/>
                <a:ext cx="3011658" cy="787652"/>
              </a:xfrm>
              <a:prstGeom prst="rect">
                <a:avLst/>
              </a:prstGeom>
              <a:blipFill>
                <a:blip r:embed="rId5"/>
                <a:stretch>
                  <a:fillRect/>
                </a:stretch>
              </a:blipFill>
            </p:spPr>
            <p:txBody>
              <a:bodyPr/>
              <a:lstStyle/>
              <a:p>
                <a:r>
                  <a:rPr lang="en-ZA">
                    <a:noFill/>
                  </a:rPr>
                  <a:t> </a:t>
                </a:r>
              </a:p>
            </p:txBody>
          </p:sp>
        </mc:Fallback>
      </mc:AlternateContent>
    </p:spTree>
    <p:extLst>
      <p:ext uri="{BB962C8B-B14F-4D97-AF65-F5344CB8AC3E}">
        <p14:creationId xmlns:p14="http://schemas.microsoft.com/office/powerpoint/2010/main" val="40129845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384732" y="425210"/>
            <a:ext cx="11426564" cy="369332"/>
          </a:xfrm>
          <a:prstGeom prst="rect">
            <a:avLst/>
          </a:prstGeom>
        </p:spPr>
        <p:txBody>
          <a:bodyPr wrap="square">
            <a:spAutoFit/>
          </a:bodyPr>
          <a:lstStyle/>
          <a:p>
            <a:pPr algn="ctr">
              <a:lnSpc>
                <a:spcPct val="90000"/>
              </a:lnSpc>
              <a:spcBef>
                <a:spcPct val="0"/>
              </a:spcBef>
            </a:pPr>
            <a:r>
              <a:rPr lang="en-GB"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rPr>
              <a:t>SCM Requirements - </a:t>
            </a:r>
            <a:r>
              <a:rPr lang="en-ZA"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rPr>
              <a:t>Stage 3: Pricing and B-BBEE</a:t>
            </a:r>
          </a:p>
        </p:txBody>
      </p:sp>
      <p:sp>
        <p:nvSpPr>
          <p:cNvPr id="14" name="Rectangle 13"/>
          <p:cNvSpPr/>
          <p:nvPr/>
        </p:nvSpPr>
        <p:spPr>
          <a:xfrm>
            <a:off x="1236864" y="1211804"/>
            <a:ext cx="9161036" cy="4247317"/>
          </a:xfrm>
          <a:prstGeom prst="rect">
            <a:avLst/>
          </a:prstGeom>
        </p:spPr>
        <p:txBody>
          <a:bodyPr wrap="square">
            <a:spAutoFit/>
          </a:bodyPr>
          <a:lstStyle/>
          <a:p>
            <a:pPr>
              <a:spcBef>
                <a:spcPct val="0"/>
              </a:spcBef>
            </a:pPr>
            <a:r>
              <a:rPr lang="en-ZA" altLang="en-US" sz="1800" b="1" dirty="0">
                <a:latin typeface="Arial" panose="020B0604020202020204" pitchFamily="34" charset="0"/>
              </a:rPr>
              <a:t>Calculation of points for B-BBEE-RATINGS</a:t>
            </a: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a:p>
            <a:pPr>
              <a:spcBef>
                <a:spcPct val="0"/>
              </a:spcBef>
            </a:pPr>
            <a:endParaRPr lang="en-ZA" altLang="en-US" sz="1800" b="1" dirty="0">
              <a:latin typeface="Arial" panose="020B0604020202020204" pitchFamily="34" charset="0"/>
            </a:endParaRPr>
          </a:p>
        </p:txBody>
      </p:sp>
      <p:pic>
        <p:nvPicPr>
          <p:cNvPr id="1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287" y="5253789"/>
            <a:ext cx="7563369" cy="622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2"/>
          <p:cNvSpPr>
            <a:spLocks noChangeArrowheads="1"/>
          </p:cNvSpPr>
          <p:nvPr/>
        </p:nvSpPr>
        <p:spPr bwMode="auto">
          <a:xfrm>
            <a:off x="1236864" y="5723999"/>
            <a:ext cx="86577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ZA" altLang="en-US" sz="1400" b="1" dirty="0">
              <a:latin typeface="Arial" panose="020B0604020202020204" pitchFamily="34" charset="0"/>
              <a:ea typeface="Calibri" panose="020F0502020204030204" pitchFamily="34" charset="0"/>
              <a:cs typeface="Calibri" panose="020F0502020204030204" pitchFamily="34" charset="0"/>
            </a:endParaRPr>
          </a:p>
          <a:p>
            <a:pPr>
              <a:spcBef>
                <a:spcPct val="0"/>
              </a:spcBef>
              <a:buFontTx/>
              <a:buNone/>
            </a:pPr>
            <a:r>
              <a:rPr lang="en-ZA" altLang="en-US" sz="1400" b="1" dirty="0">
                <a:latin typeface="Arial" panose="020B0604020202020204" pitchFamily="34" charset="0"/>
                <a:ea typeface="Calibri" panose="020F0502020204030204" pitchFamily="34" charset="0"/>
                <a:cs typeface="Calibri" panose="020F0502020204030204" pitchFamily="34" charset="0"/>
              </a:rPr>
              <a:t>NB</a:t>
            </a:r>
            <a:r>
              <a:rPr lang="en-ZA" altLang="en-US" sz="1400" dirty="0">
                <a:latin typeface="Arial" panose="020B0604020202020204" pitchFamily="34" charset="0"/>
                <a:ea typeface="Calibri" panose="020F0502020204030204" pitchFamily="34" charset="0"/>
                <a:cs typeface="Calibri" panose="020F0502020204030204" pitchFamily="34" charset="0"/>
              </a:rPr>
              <a:t>: </a:t>
            </a:r>
            <a:r>
              <a:rPr lang="en-ZA" altLang="en-US" sz="1400" b="1" dirty="0">
                <a:latin typeface="Arial" panose="020B0604020202020204" pitchFamily="34" charset="0"/>
                <a:ea typeface="Calibri" panose="020F0502020204030204" pitchFamily="34" charset="0"/>
                <a:cs typeface="Calibri" panose="020F0502020204030204" pitchFamily="34" charset="0"/>
              </a:rPr>
              <a:t>Bidders must submit proof of their B-BBEE status level.  Bidders failing to submit proof of their B-BBEE status level or are non-compliant may not be disqualified and will score 0 points.</a:t>
            </a:r>
            <a:endParaRPr lang="en-US" altLang="en-US" sz="1400" dirty="0">
              <a:latin typeface="Arial" panose="020B0604020202020204" pitchFamily="34" charset="0"/>
            </a:endParaRPr>
          </a:p>
        </p:txBody>
      </p:sp>
      <p:graphicFrame>
        <p:nvGraphicFramePr>
          <p:cNvPr id="3" name="Table 2">
            <a:extLst>
              <a:ext uri="{FF2B5EF4-FFF2-40B4-BE49-F238E27FC236}">
                <a16:creationId xmlns:a16="http://schemas.microsoft.com/office/drawing/2014/main" id="{25BD9F37-7498-4072-9188-07FA2E48EA56}"/>
              </a:ext>
            </a:extLst>
          </p:cNvPr>
          <p:cNvGraphicFramePr>
            <a:graphicFrameLocks noGrp="1"/>
          </p:cNvGraphicFramePr>
          <p:nvPr>
            <p:extLst>
              <p:ext uri="{D42A27DB-BD31-4B8C-83A1-F6EECF244321}">
                <p14:modId xmlns:p14="http://schemas.microsoft.com/office/powerpoint/2010/main" val="2227346442"/>
              </p:ext>
            </p:extLst>
          </p:nvPr>
        </p:nvGraphicFramePr>
        <p:xfrm>
          <a:off x="1763938" y="1650213"/>
          <a:ext cx="8615304" cy="3544525"/>
        </p:xfrm>
        <a:graphic>
          <a:graphicData uri="http://schemas.openxmlformats.org/drawingml/2006/table">
            <a:tbl>
              <a:tblPr firstRow="1" firstCol="1" lastRow="1" lastCol="1" bandRow="1" bandCol="1">
                <a:tableStyleId>{5C22544A-7EE6-4342-B048-85BDC9FD1C3A}</a:tableStyleId>
              </a:tblPr>
              <a:tblGrid>
                <a:gridCol w="2477274">
                  <a:extLst>
                    <a:ext uri="{9D8B030D-6E8A-4147-A177-3AD203B41FA5}">
                      <a16:colId xmlns:a16="http://schemas.microsoft.com/office/drawing/2014/main" val="1312754009"/>
                    </a:ext>
                  </a:extLst>
                </a:gridCol>
                <a:gridCol w="2913567">
                  <a:extLst>
                    <a:ext uri="{9D8B030D-6E8A-4147-A177-3AD203B41FA5}">
                      <a16:colId xmlns:a16="http://schemas.microsoft.com/office/drawing/2014/main" val="1243997498"/>
                    </a:ext>
                  </a:extLst>
                </a:gridCol>
                <a:gridCol w="3224463">
                  <a:extLst>
                    <a:ext uri="{9D8B030D-6E8A-4147-A177-3AD203B41FA5}">
                      <a16:colId xmlns:a16="http://schemas.microsoft.com/office/drawing/2014/main" val="1972223302"/>
                    </a:ext>
                  </a:extLst>
                </a:gridCol>
              </a:tblGrid>
              <a:tr h="840392">
                <a:tc>
                  <a:txBody>
                    <a:bodyPr/>
                    <a:lstStyle/>
                    <a:p>
                      <a:pPr marL="69850" marR="945515">
                        <a:spcAft>
                          <a:spcPts val="0"/>
                        </a:spcAft>
                      </a:pPr>
                      <a:r>
                        <a:rPr lang="en-US" sz="1400" dirty="0">
                          <a:effectLst/>
                        </a:rPr>
                        <a:t>B-BBEE</a:t>
                      </a:r>
                      <a:r>
                        <a:rPr lang="en-US" sz="1400" spc="-30" dirty="0">
                          <a:effectLst/>
                        </a:rPr>
                        <a:t> </a:t>
                      </a:r>
                      <a:r>
                        <a:rPr lang="en-US" sz="1400" dirty="0">
                          <a:effectLst/>
                        </a:rPr>
                        <a:t>STATUS</a:t>
                      </a:r>
                      <a:r>
                        <a:rPr lang="en-US" sz="1400" spc="-35" dirty="0">
                          <a:effectLst/>
                        </a:rPr>
                        <a:t> </a:t>
                      </a:r>
                      <a:r>
                        <a:rPr lang="en-US" sz="1400" dirty="0">
                          <a:effectLst/>
                        </a:rPr>
                        <a:t>LEVEL</a:t>
                      </a:r>
                      <a:r>
                        <a:rPr lang="en-US" sz="1400" spc="-20" dirty="0">
                          <a:effectLst/>
                        </a:rPr>
                        <a:t> </a:t>
                      </a:r>
                      <a:r>
                        <a:rPr lang="en-US" sz="1400" dirty="0">
                          <a:effectLst/>
                        </a:rPr>
                        <a:t>OF</a:t>
                      </a:r>
                      <a:r>
                        <a:rPr lang="en-US" sz="1400" spc="-265" dirty="0">
                          <a:effectLst/>
                        </a:rPr>
                        <a:t>  </a:t>
                      </a:r>
                      <a:r>
                        <a:rPr lang="en-US" sz="1400" dirty="0">
                          <a:effectLst/>
                        </a:rPr>
                        <a:t>CONTRIBUTOR</a:t>
                      </a:r>
                      <a:endParaRPr lang="en-ZA" sz="1400" dirty="0">
                        <a:effectLst/>
                        <a:latin typeface="Arial" panose="020B0604020202020204" pitchFamily="34" charset="0"/>
                        <a:ea typeface="Arial" panose="020B0604020202020204" pitchFamily="34" charset="0"/>
                      </a:endParaRPr>
                    </a:p>
                  </a:txBody>
                  <a:tcPr marL="0" marR="0" marT="0" marB="0"/>
                </a:tc>
                <a:tc>
                  <a:txBody>
                    <a:bodyPr/>
                    <a:lstStyle/>
                    <a:p>
                      <a:pPr marL="69850" marR="353695">
                        <a:spcAft>
                          <a:spcPts val="0"/>
                        </a:spcAft>
                        <a:tabLst>
                          <a:tab pos="2800350" algn="l"/>
                        </a:tabLst>
                      </a:pPr>
                      <a:r>
                        <a:rPr lang="en-US" sz="1400" dirty="0">
                          <a:effectLst/>
                        </a:rPr>
                        <a:t>NUMBER</a:t>
                      </a:r>
                      <a:r>
                        <a:rPr lang="en-US" sz="1400" spc="-15" dirty="0">
                          <a:effectLst/>
                        </a:rPr>
                        <a:t> </a:t>
                      </a:r>
                      <a:r>
                        <a:rPr lang="en-US" sz="1400" dirty="0">
                          <a:effectLst/>
                        </a:rPr>
                        <a:t>OF</a:t>
                      </a:r>
                      <a:r>
                        <a:rPr lang="en-US" sz="1400" spc="-10" dirty="0">
                          <a:effectLst/>
                        </a:rPr>
                        <a:t> </a:t>
                      </a:r>
                      <a:r>
                        <a:rPr lang="en-US" sz="1400" dirty="0">
                          <a:effectLst/>
                        </a:rPr>
                        <a:t>POINTS</a:t>
                      </a:r>
                      <a:r>
                        <a:rPr lang="en-US" sz="1400" spc="-15" dirty="0">
                          <a:effectLst/>
                        </a:rPr>
                        <a:t> </a:t>
                      </a:r>
                      <a:r>
                        <a:rPr lang="en-US" sz="1400" dirty="0">
                          <a:effectLst/>
                        </a:rPr>
                        <a:t>(80/20</a:t>
                      </a:r>
                      <a:endParaRPr lang="en-ZA" sz="1400" dirty="0">
                        <a:effectLst/>
                      </a:endParaRPr>
                    </a:p>
                    <a:p>
                      <a:pPr marL="69850" marR="353695">
                        <a:spcAft>
                          <a:spcPts val="0"/>
                        </a:spcAft>
                      </a:pPr>
                      <a:r>
                        <a:rPr lang="en-US" sz="1400" spc="-15" dirty="0">
                          <a:effectLst/>
                        </a:rPr>
                        <a:t> </a:t>
                      </a:r>
                      <a:r>
                        <a:rPr lang="en-US" sz="1400" dirty="0">
                          <a:effectLst/>
                        </a:rPr>
                        <a:t>SYSTEM) BELOW R50</a:t>
                      </a:r>
                      <a:r>
                        <a:rPr lang="en-US" sz="1400" spc="-25" dirty="0">
                          <a:effectLst/>
                        </a:rPr>
                        <a:t> </a:t>
                      </a:r>
                      <a:r>
                        <a:rPr lang="en-US" sz="1400" dirty="0">
                          <a:effectLst/>
                        </a:rPr>
                        <a:t>MILLION</a:t>
                      </a:r>
                      <a:endParaRPr lang="en-ZA" sz="1400" dirty="0">
                        <a:effectLst/>
                        <a:latin typeface="Arial" panose="020B0604020202020204" pitchFamily="34" charset="0"/>
                        <a:ea typeface="Arial" panose="020B0604020202020204" pitchFamily="34" charset="0"/>
                      </a:endParaRPr>
                    </a:p>
                  </a:txBody>
                  <a:tcPr marL="0" marR="0" marT="0" marB="0"/>
                </a:tc>
                <a:tc>
                  <a:txBody>
                    <a:bodyPr/>
                    <a:lstStyle/>
                    <a:p>
                      <a:pPr marL="69850" marR="353695">
                        <a:spcAft>
                          <a:spcPts val="0"/>
                        </a:spcAft>
                        <a:tabLst>
                          <a:tab pos="2800350" algn="l"/>
                        </a:tabLst>
                      </a:pPr>
                      <a:r>
                        <a:rPr lang="en-US" sz="1400" dirty="0">
                          <a:effectLst/>
                        </a:rPr>
                        <a:t>NUMBER</a:t>
                      </a:r>
                      <a:r>
                        <a:rPr lang="en-US" sz="1400" spc="-15" dirty="0">
                          <a:effectLst/>
                        </a:rPr>
                        <a:t> </a:t>
                      </a:r>
                      <a:r>
                        <a:rPr lang="en-US" sz="1400" dirty="0">
                          <a:effectLst/>
                        </a:rPr>
                        <a:t>OF</a:t>
                      </a:r>
                      <a:r>
                        <a:rPr lang="en-US" sz="1400" spc="-10" dirty="0">
                          <a:effectLst/>
                        </a:rPr>
                        <a:t> </a:t>
                      </a:r>
                      <a:r>
                        <a:rPr lang="en-US" sz="1400" dirty="0">
                          <a:effectLst/>
                        </a:rPr>
                        <a:t>POINTS</a:t>
                      </a:r>
                      <a:r>
                        <a:rPr lang="en-US" sz="1400" spc="-15" dirty="0">
                          <a:effectLst/>
                        </a:rPr>
                        <a:t> </a:t>
                      </a:r>
                      <a:r>
                        <a:rPr lang="en-US" sz="1400" dirty="0">
                          <a:effectLst/>
                        </a:rPr>
                        <a:t>(90/10 SYSTEM)</a:t>
                      </a:r>
                      <a:r>
                        <a:rPr lang="en-US" sz="1400" spc="-260" dirty="0">
                          <a:effectLst/>
                        </a:rPr>
                        <a:t>        </a:t>
                      </a:r>
                      <a:r>
                        <a:rPr lang="en-US" sz="1400" dirty="0">
                          <a:effectLst/>
                        </a:rPr>
                        <a:t>ABOVE</a:t>
                      </a:r>
                      <a:r>
                        <a:rPr lang="en-US" sz="1400" spc="-25" dirty="0">
                          <a:effectLst/>
                        </a:rPr>
                        <a:t> </a:t>
                      </a:r>
                      <a:r>
                        <a:rPr lang="en-US" sz="1400" dirty="0">
                          <a:effectLst/>
                        </a:rPr>
                        <a:t>R50</a:t>
                      </a:r>
                      <a:r>
                        <a:rPr lang="en-US" sz="1400" spc="-5" dirty="0">
                          <a:effectLst/>
                        </a:rPr>
                        <a:t> </a:t>
                      </a:r>
                      <a:r>
                        <a:rPr lang="en-US" sz="1400" dirty="0">
                          <a:effectLst/>
                        </a:rPr>
                        <a:t>MILLION</a:t>
                      </a:r>
                      <a:endParaRPr lang="en-ZA" sz="14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8021296"/>
                  </a:ext>
                </a:extLst>
              </a:tr>
              <a:tr h="296763">
                <a:tc>
                  <a:txBody>
                    <a:bodyPr/>
                    <a:lstStyle/>
                    <a:p>
                      <a:pPr marL="69850" algn="ctr">
                        <a:lnSpc>
                          <a:spcPts val="1040"/>
                        </a:lnSpc>
                      </a:pPr>
                      <a:r>
                        <a:rPr lang="en-US" sz="1400">
                          <a:effectLst/>
                        </a:rPr>
                        <a:t>1</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40"/>
                        </a:lnSpc>
                      </a:pPr>
                      <a:r>
                        <a:rPr lang="en-US" sz="1400">
                          <a:effectLst/>
                        </a:rPr>
                        <a:t>20</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40"/>
                        </a:lnSpc>
                      </a:pPr>
                      <a:r>
                        <a:rPr lang="en-US" sz="1400">
                          <a:effectLst/>
                        </a:rPr>
                        <a:t>10</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71932800"/>
                  </a:ext>
                </a:extLst>
              </a:tr>
              <a:tr h="301140">
                <a:tc>
                  <a:txBody>
                    <a:bodyPr/>
                    <a:lstStyle/>
                    <a:p>
                      <a:pPr marL="69850" algn="ctr">
                        <a:lnSpc>
                          <a:spcPts val="1050"/>
                        </a:lnSpc>
                      </a:pPr>
                      <a:r>
                        <a:rPr lang="en-US" sz="1400">
                          <a:effectLst/>
                        </a:rPr>
                        <a:t>2</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18</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9</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3553404784"/>
                  </a:ext>
                </a:extLst>
              </a:tr>
              <a:tr h="301140">
                <a:tc>
                  <a:txBody>
                    <a:bodyPr/>
                    <a:lstStyle/>
                    <a:p>
                      <a:pPr marL="69850" algn="ctr">
                        <a:lnSpc>
                          <a:spcPts val="1050"/>
                        </a:lnSpc>
                      </a:pPr>
                      <a:r>
                        <a:rPr lang="en-US" sz="1400">
                          <a:effectLst/>
                        </a:rPr>
                        <a:t>3</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14</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8</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826545231"/>
                  </a:ext>
                </a:extLst>
              </a:tr>
              <a:tr h="294137">
                <a:tc>
                  <a:txBody>
                    <a:bodyPr/>
                    <a:lstStyle/>
                    <a:p>
                      <a:pPr marL="69850" algn="ctr">
                        <a:lnSpc>
                          <a:spcPts val="1025"/>
                        </a:lnSpc>
                      </a:pPr>
                      <a:r>
                        <a:rPr lang="en-US" sz="1400">
                          <a:effectLst/>
                        </a:rPr>
                        <a:t>4</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25"/>
                        </a:lnSpc>
                      </a:pPr>
                      <a:r>
                        <a:rPr lang="en-US" sz="1400">
                          <a:effectLst/>
                        </a:rPr>
                        <a:t>12</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25"/>
                        </a:lnSpc>
                      </a:pPr>
                      <a:r>
                        <a:rPr lang="en-US" sz="1400">
                          <a:effectLst/>
                        </a:rPr>
                        <a:t>5</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624635263"/>
                  </a:ext>
                </a:extLst>
              </a:tr>
              <a:tr h="301140">
                <a:tc>
                  <a:txBody>
                    <a:bodyPr/>
                    <a:lstStyle/>
                    <a:p>
                      <a:pPr marL="69850" algn="ctr">
                        <a:lnSpc>
                          <a:spcPts val="1050"/>
                        </a:lnSpc>
                      </a:pPr>
                      <a:r>
                        <a:rPr lang="en-US" sz="1400">
                          <a:effectLst/>
                        </a:rPr>
                        <a:t>5</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8</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4</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96494736"/>
                  </a:ext>
                </a:extLst>
              </a:tr>
              <a:tr h="301140">
                <a:tc>
                  <a:txBody>
                    <a:bodyPr/>
                    <a:lstStyle/>
                    <a:p>
                      <a:pPr marL="69850" algn="ctr">
                        <a:lnSpc>
                          <a:spcPts val="1050"/>
                        </a:lnSpc>
                      </a:pPr>
                      <a:r>
                        <a:rPr lang="en-US" sz="1400">
                          <a:effectLst/>
                        </a:rPr>
                        <a:t>6</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6</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3</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099285193"/>
                  </a:ext>
                </a:extLst>
              </a:tr>
              <a:tr h="301140">
                <a:tc>
                  <a:txBody>
                    <a:bodyPr/>
                    <a:lstStyle/>
                    <a:p>
                      <a:pPr marL="69850" algn="ctr">
                        <a:lnSpc>
                          <a:spcPts val="1050"/>
                        </a:lnSpc>
                      </a:pPr>
                      <a:r>
                        <a:rPr lang="en-US" sz="1400">
                          <a:effectLst/>
                        </a:rPr>
                        <a:t>7</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4</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2</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493934751"/>
                  </a:ext>
                </a:extLst>
              </a:tr>
              <a:tr h="301140">
                <a:tc>
                  <a:txBody>
                    <a:bodyPr/>
                    <a:lstStyle/>
                    <a:p>
                      <a:pPr marL="69850" algn="ctr">
                        <a:lnSpc>
                          <a:spcPts val="1050"/>
                        </a:lnSpc>
                      </a:pPr>
                      <a:r>
                        <a:rPr lang="en-US" sz="1400">
                          <a:effectLst/>
                        </a:rPr>
                        <a:t>8</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2</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50"/>
                        </a:lnSpc>
                      </a:pPr>
                      <a:r>
                        <a:rPr lang="en-US" sz="1400">
                          <a:effectLst/>
                        </a:rPr>
                        <a:t>1</a:t>
                      </a:r>
                      <a:endParaRPr lang="en-ZA" sz="14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2949143695"/>
                  </a:ext>
                </a:extLst>
              </a:tr>
              <a:tr h="306393">
                <a:tc>
                  <a:txBody>
                    <a:bodyPr/>
                    <a:lstStyle/>
                    <a:p>
                      <a:pPr marL="69850">
                        <a:lnSpc>
                          <a:spcPts val="1075"/>
                        </a:lnSpc>
                      </a:pPr>
                      <a:r>
                        <a:rPr lang="en-US" sz="1400">
                          <a:effectLst/>
                        </a:rPr>
                        <a:t>Non-Compliant</a:t>
                      </a:r>
                      <a:r>
                        <a:rPr lang="en-US" sz="1400" spc="-70">
                          <a:effectLst/>
                        </a:rPr>
                        <a:t> </a:t>
                      </a:r>
                      <a:r>
                        <a:rPr lang="en-US" sz="1400">
                          <a:effectLst/>
                        </a:rPr>
                        <a:t>Contributor</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75"/>
                        </a:lnSpc>
                      </a:pPr>
                      <a:r>
                        <a:rPr lang="en-US" sz="1400">
                          <a:effectLst/>
                        </a:rPr>
                        <a:t>0</a:t>
                      </a:r>
                      <a:endParaRPr lang="en-ZA" sz="1400">
                        <a:effectLst/>
                        <a:latin typeface="Arial" panose="020B0604020202020204" pitchFamily="34" charset="0"/>
                        <a:ea typeface="Arial" panose="020B0604020202020204" pitchFamily="34" charset="0"/>
                      </a:endParaRPr>
                    </a:p>
                  </a:txBody>
                  <a:tcPr marL="0" marR="0" marT="0" marB="0"/>
                </a:tc>
                <a:tc>
                  <a:txBody>
                    <a:bodyPr/>
                    <a:lstStyle/>
                    <a:p>
                      <a:pPr marL="69850" algn="ctr">
                        <a:lnSpc>
                          <a:spcPts val="1075"/>
                        </a:lnSpc>
                      </a:pPr>
                      <a:r>
                        <a:rPr lang="en-US" sz="1400" dirty="0">
                          <a:effectLst/>
                        </a:rPr>
                        <a:t>0</a:t>
                      </a:r>
                      <a:endParaRPr lang="en-ZA" sz="1400" dirty="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val="1367517007"/>
                  </a:ext>
                </a:extLst>
              </a:tr>
            </a:tbl>
          </a:graphicData>
        </a:graphic>
      </p:graphicFrame>
    </p:spTree>
    <p:extLst>
      <p:ext uri="{BB962C8B-B14F-4D97-AF65-F5344CB8AC3E}">
        <p14:creationId xmlns:p14="http://schemas.microsoft.com/office/powerpoint/2010/main" val="35232769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381296" y="440826"/>
            <a:ext cx="11430000" cy="369332"/>
          </a:xfrm>
          <a:prstGeom prst="rect">
            <a:avLst/>
          </a:prstGeom>
        </p:spPr>
        <p:txBody>
          <a:bodyPr wrap="square">
            <a:spAutoFit/>
          </a:bodyPr>
          <a:lstStyle/>
          <a:p>
            <a:pPr algn="ctr">
              <a:lnSpc>
                <a:spcPct val="90000"/>
              </a:lnSpc>
              <a:spcBef>
                <a:spcPct val="0"/>
              </a:spcBef>
            </a:pPr>
            <a:r>
              <a:rPr lang="en-GB"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rPr>
              <a:t>SCM Requirements –  Bid submission proposal format  </a:t>
            </a:r>
            <a:endParaRPr lang="en-US"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endParaRPr>
          </a:p>
        </p:txBody>
      </p:sp>
      <p:sp>
        <p:nvSpPr>
          <p:cNvPr id="12" name="Rectangle 1"/>
          <p:cNvSpPr>
            <a:spLocks noChangeArrowheads="1"/>
          </p:cNvSpPr>
          <p:nvPr/>
        </p:nvSpPr>
        <p:spPr bwMode="auto">
          <a:xfrm>
            <a:off x="304800" y="1242218"/>
            <a:ext cx="1150649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en-ZA" altLang="en-US" sz="1800" dirty="0">
                <a:latin typeface="Arial" panose="020B0604020202020204" pitchFamily="34" charset="0"/>
              </a:rPr>
              <a:t>Submit the tender as an original plus 1 copy and an 2 </a:t>
            </a:r>
            <a:r>
              <a:rPr lang="en-ZA" altLang="en-US" sz="1800" u="sng" dirty="0">
                <a:solidFill>
                  <a:srgbClr val="FF0000"/>
                </a:solidFill>
                <a:latin typeface="Arial" panose="020B0604020202020204" pitchFamily="34" charset="0"/>
              </a:rPr>
              <a:t>(two) electronic versions for (one in Volume 1 for Stage 1 and 2 evaluations  + 1 in Volume 2 for pricing and BBBEE evaluations)</a:t>
            </a:r>
            <a:r>
              <a:rPr lang="en-ZA" altLang="en-US" sz="1800" dirty="0">
                <a:latin typeface="Arial" panose="020B0604020202020204" pitchFamily="34" charset="0"/>
              </a:rPr>
              <a:t>  which must be contained in CDs or Memory Cards clearly marked in the Bidders name as stated in the RFT</a:t>
            </a:r>
            <a:r>
              <a:rPr lang="en-ZA" altLang="en-US" sz="1800" dirty="0">
                <a:solidFill>
                  <a:srgbClr val="FF0000"/>
                </a:solidFill>
                <a:latin typeface="Arial" panose="020B0604020202020204" pitchFamily="34" charset="0"/>
              </a:rPr>
              <a:t> </a:t>
            </a:r>
            <a:r>
              <a:rPr lang="en-ZA" altLang="en-US" sz="1800" dirty="0">
                <a:latin typeface="Arial" panose="020B0604020202020204" pitchFamily="34" charset="0"/>
              </a:rPr>
              <a:t>and provide an English translation for documentation submitted in a language other than English.  Tenders may not be written in pencil but must be completed in black ink.</a:t>
            </a:r>
          </a:p>
        </p:txBody>
      </p:sp>
    </p:spTree>
    <p:extLst>
      <p:ext uri="{BB962C8B-B14F-4D97-AF65-F5344CB8AC3E}">
        <p14:creationId xmlns:p14="http://schemas.microsoft.com/office/powerpoint/2010/main" val="27862384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381296" y="429026"/>
            <a:ext cx="11430000" cy="369332"/>
          </a:xfrm>
          <a:prstGeom prst="rect">
            <a:avLst/>
          </a:prstGeom>
        </p:spPr>
        <p:txBody>
          <a:bodyPr wrap="square">
            <a:spAutoFit/>
          </a:bodyPr>
          <a:lstStyle/>
          <a:p>
            <a:pPr algn="ctr">
              <a:lnSpc>
                <a:spcPct val="90000"/>
              </a:lnSpc>
              <a:spcBef>
                <a:spcPct val="0"/>
              </a:spcBef>
            </a:pPr>
            <a:r>
              <a:rPr lang="en-GB"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rPr>
              <a:t>SCM Requirements –  Bid submission proposal format  </a:t>
            </a:r>
            <a:endParaRPr lang="en-US"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endParaRPr>
          </a:p>
        </p:txBody>
      </p:sp>
      <p:sp>
        <p:nvSpPr>
          <p:cNvPr id="5" name="Rectangle 4"/>
          <p:cNvSpPr/>
          <p:nvPr/>
        </p:nvSpPr>
        <p:spPr>
          <a:xfrm>
            <a:off x="381296" y="1271404"/>
            <a:ext cx="10837164" cy="2862322"/>
          </a:xfrm>
          <a:prstGeom prst="rect">
            <a:avLst/>
          </a:prstGeom>
        </p:spPr>
        <p:txBody>
          <a:bodyPr wrap="square">
            <a:spAutoFit/>
          </a:bodyPr>
          <a:lstStyle/>
          <a:p>
            <a:pPr algn="just">
              <a:defRPr/>
            </a:pPr>
            <a:r>
              <a:rPr lang="en-ZA" sz="1800" dirty="0">
                <a:latin typeface="Arial" charset="0"/>
                <a:cs typeface="Arial" charset="0"/>
              </a:rPr>
              <a:t>Submission of Tender documents </a:t>
            </a:r>
          </a:p>
          <a:p>
            <a:pPr marL="285750" indent="-285750" algn="just">
              <a:buFont typeface="Arial" panose="020B0604020202020204" pitchFamily="34" charset="0"/>
              <a:buChar char="•"/>
              <a:defRPr/>
            </a:pPr>
            <a:r>
              <a:rPr lang="en-ZA" sz="1800" dirty="0">
                <a:latin typeface="Arial" charset="0"/>
                <a:cs typeface="Arial" charset="0"/>
              </a:rPr>
              <a:t>Volume 1 – Compliance and Technical proposal </a:t>
            </a:r>
          </a:p>
          <a:p>
            <a:pPr marL="285750" indent="-285750" algn="just">
              <a:buFont typeface="Arial" panose="020B0604020202020204" pitchFamily="34" charset="0"/>
              <a:buChar char="•"/>
              <a:defRPr/>
            </a:pPr>
            <a:r>
              <a:rPr lang="en-ZA" sz="1800" dirty="0">
                <a:latin typeface="Arial" charset="0"/>
                <a:cs typeface="Arial" charset="0"/>
              </a:rPr>
              <a:t>Volume 2 – Financial/Commercial/Pricing Proposal</a:t>
            </a:r>
          </a:p>
          <a:p>
            <a:pPr marL="285750" indent="-285750" algn="just">
              <a:buFont typeface="Arial" panose="020B0604020202020204" pitchFamily="34" charset="0"/>
              <a:buChar char="•"/>
              <a:defRPr/>
            </a:pPr>
            <a:endParaRPr lang="en-ZA" sz="1800" dirty="0">
              <a:latin typeface="Arial" charset="0"/>
              <a:cs typeface="Arial" charset="0"/>
            </a:endParaRPr>
          </a:p>
          <a:p>
            <a:pPr algn="just">
              <a:defRPr/>
            </a:pPr>
            <a:r>
              <a:rPr lang="en-ZA" sz="1800" dirty="0">
                <a:latin typeface="Arial" charset="0"/>
                <a:cs typeface="Arial" charset="0"/>
              </a:rPr>
              <a:t>NB: Please ensure that your Tender Proposal is submitted in 2 parcels  clearly labelled with the Bidders name as follows:</a:t>
            </a:r>
          </a:p>
          <a:p>
            <a:pPr algn="just">
              <a:defRPr/>
            </a:pPr>
            <a:endParaRPr lang="en-ZA" sz="1800" dirty="0">
              <a:latin typeface="Arial" charset="0"/>
              <a:cs typeface="Arial" charset="0"/>
            </a:endParaRPr>
          </a:p>
          <a:p>
            <a:pPr marL="285750" indent="-285750" algn="just">
              <a:buFont typeface="Arial" panose="020B0604020202020204" pitchFamily="34" charset="0"/>
              <a:buChar char="•"/>
              <a:defRPr/>
            </a:pPr>
            <a:r>
              <a:rPr lang="en-ZA" sz="1800" dirty="0">
                <a:latin typeface="Arial" charset="0"/>
                <a:cs typeface="Arial" charset="0"/>
              </a:rPr>
              <a:t>Parcel/Envelope/Box Number 1 – Compliance and Technical Proposal </a:t>
            </a:r>
          </a:p>
          <a:p>
            <a:pPr marL="285750" indent="-285750" algn="just">
              <a:buFont typeface="Arial" panose="020B0604020202020204" pitchFamily="34" charset="0"/>
              <a:buChar char="•"/>
              <a:defRPr/>
            </a:pPr>
            <a:r>
              <a:rPr lang="en-ZA" sz="1800" dirty="0">
                <a:latin typeface="Arial" charset="0"/>
                <a:cs typeface="Arial" charset="0"/>
              </a:rPr>
              <a:t>Parcel/Envelope/Box Number 2 – Commercial Proposal which includes your pricing </a:t>
            </a:r>
          </a:p>
          <a:p>
            <a:pPr algn="just">
              <a:defRPr/>
            </a:pPr>
            <a:endParaRPr lang="en-ZA" sz="1800" dirty="0">
              <a:latin typeface="Arial" charset="0"/>
              <a:cs typeface="Arial" charset="0"/>
            </a:endParaRPr>
          </a:p>
        </p:txBody>
      </p:sp>
    </p:spTree>
    <p:extLst>
      <p:ext uri="{BB962C8B-B14F-4D97-AF65-F5344CB8AC3E}">
        <p14:creationId xmlns:p14="http://schemas.microsoft.com/office/powerpoint/2010/main" val="27001101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marL="0" marR="0" lvl="0" indent="0" algn="ctr" defTabSz="585216" rtl="0" eaLnBrk="1" fontAlgn="auto" latinLnBrk="0" hangingPunct="1">
              <a:lnSpc>
                <a:spcPct val="100000"/>
              </a:lnSpc>
              <a:spcBef>
                <a:spcPts val="0"/>
              </a:spcBef>
              <a:spcAft>
                <a:spcPts val="0"/>
              </a:spcAft>
              <a:buClrTx/>
              <a:buSzTx/>
              <a:buFontTx/>
              <a:buNone/>
              <a:tabLst/>
              <a:defRPr/>
            </a:pPr>
            <a:endParaRPr kumimoji="0" lang="en-US" sz="23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graphicFrame>
        <p:nvGraphicFramePr>
          <p:cNvPr id="8" name="Table 7">
            <a:extLst>
              <a:ext uri="{FF2B5EF4-FFF2-40B4-BE49-F238E27FC236}">
                <a16:creationId xmlns:a16="http://schemas.microsoft.com/office/drawing/2014/main" id="{3565DADA-AE82-44F4-85AE-A12F97334346}"/>
              </a:ext>
            </a:extLst>
          </p:cNvPr>
          <p:cNvGraphicFramePr>
            <a:graphicFrameLocks noGrp="1"/>
          </p:cNvGraphicFramePr>
          <p:nvPr>
            <p:extLst>
              <p:ext uri="{D42A27DB-BD31-4B8C-83A1-F6EECF244321}">
                <p14:modId xmlns:p14="http://schemas.microsoft.com/office/powerpoint/2010/main" val="1215365055"/>
              </p:ext>
            </p:extLst>
          </p:nvPr>
        </p:nvGraphicFramePr>
        <p:xfrm>
          <a:off x="381296" y="913634"/>
          <a:ext cx="11430000" cy="4526776"/>
        </p:xfrm>
        <a:graphic>
          <a:graphicData uri="http://schemas.openxmlformats.org/drawingml/2006/table">
            <a:tbl>
              <a:tblPr firstRow="1" bandRow="1">
                <a:tableStyleId>{5C22544A-7EE6-4342-B048-85BDC9FD1C3A}</a:tableStyleId>
              </a:tblPr>
              <a:tblGrid>
                <a:gridCol w="4560160">
                  <a:extLst>
                    <a:ext uri="{9D8B030D-6E8A-4147-A177-3AD203B41FA5}">
                      <a16:colId xmlns:a16="http://schemas.microsoft.com/office/drawing/2014/main" val="632244812"/>
                    </a:ext>
                  </a:extLst>
                </a:gridCol>
                <a:gridCol w="6869840">
                  <a:extLst>
                    <a:ext uri="{9D8B030D-6E8A-4147-A177-3AD203B41FA5}">
                      <a16:colId xmlns:a16="http://schemas.microsoft.com/office/drawing/2014/main" val="1541868419"/>
                    </a:ext>
                  </a:extLst>
                </a:gridCol>
              </a:tblGrid>
              <a:tr h="823545">
                <a:tc>
                  <a:txBody>
                    <a:bodyPr/>
                    <a:lstStyle/>
                    <a:p>
                      <a:r>
                        <a:rPr lang="en-US" sz="2800" dirty="0"/>
                        <a:t>KEY MILESTONE</a:t>
                      </a:r>
                    </a:p>
                  </a:txBody>
                  <a:tcPr anchor="ctr"/>
                </a:tc>
                <a:tc>
                  <a:txBody>
                    <a:bodyPr/>
                    <a:lstStyle/>
                    <a:p>
                      <a:r>
                        <a:rPr lang="en-US" sz="2800" dirty="0"/>
                        <a:t>TIMELINE</a:t>
                      </a:r>
                    </a:p>
                  </a:txBody>
                  <a:tcPr anchor="ctr"/>
                </a:tc>
                <a:extLst>
                  <a:ext uri="{0D108BD9-81ED-4DB2-BD59-A6C34878D82A}">
                    <a16:rowId xmlns:a16="http://schemas.microsoft.com/office/drawing/2014/main" val="356470238"/>
                  </a:ext>
                </a:extLst>
              </a:tr>
              <a:tr h="738351">
                <a:tc>
                  <a:txBody>
                    <a:bodyPr/>
                    <a:lstStyle/>
                    <a:p>
                      <a:r>
                        <a:rPr lang="en-US" sz="2800" dirty="0"/>
                        <a:t>Tender Advert</a:t>
                      </a:r>
                    </a:p>
                  </a:txBody>
                  <a:tcPr anchor="ctr"/>
                </a:tc>
                <a:tc>
                  <a:txBody>
                    <a:bodyPr/>
                    <a:lstStyle/>
                    <a:p>
                      <a:r>
                        <a:rPr lang="en-GB" sz="2300" b="1" kern="1200" dirty="0">
                          <a:solidFill>
                            <a:schemeClr val="dk1"/>
                          </a:solidFill>
                          <a:effectLst/>
                          <a:latin typeface="+mn-lt"/>
                          <a:ea typeface="+mn-ea"/>
                          <a:cs typeface="+mn-cs"/>
                        </a:rPr>
                        <a:t>17 November 2021</a:t>
                      </a:r>
                      <a:endParaRPr lang="en-US" sz="2800" dirty="0"/>
                    </a:p>
                  </a:txBody>
                  <a:tcPr anchor="ctr"/>
                </a:tc>
                <a:extLst>
                  <a:ext uri="{0D108BD9-81ED-4DB2-BD59-A6C34878D82A}">
                    <a16:rowId xmlns:a16="http://schemas.microsoft.com/office/drawing/2014/main" val="847223910"/>
                  </a:ext>
                </a:extLst>
              </a:tr>
              <a:tr h="741220">
                <a:tc>
                  <a:txBody>
                    <a:bodyPr/>
                    <a:lstStyle/>
                    <a:p>
                      <a:pPr marL="0" algn="l" defTabSz="585216" rtl="0" eaLnBrk="1" latinLnBrk="0" hangingPunct="1"/>
                      <a:r>
                        <a:rPr lang="en-US" sz="2800" kern="1200" dirty="0">
                          <a:solidFill>
                            <a:schemeClr val="dk1"/>
                          </a:solidFill>
                          <a:latin typeface="+mn-lt"/>
                          <a:ea typeface="+mn-ea"/>
                          <a:cs typeface="+mn-cs"/>
                        </a:rPr>
                        <a:t>Briefing Session</a:t>
                      </a:r>
                    </a:p>
                  </a:txBody>
                  <a:tcPr anchor="ctr"/>
                </a:tc>
                <a:tc>
                  <a:txBody>
                    <a:bodyPr/>
                    <a:lstStyle/>
                    <a:p>
                      <a:pPr marL="0" algn="l" defTabSz="585216" rtl="0" eaLnBrk="1" latinLnBrk="0" hangingPunct="1"/>
                      <a:r>
                        <a:rPr lang="en-GB" sz="2300" b="1" kern="1200" dirty="0">
                          <a:solidFill>
                            <a:schemeClr val="dk1"/>
                          </a:solidFill>
                          <a:effectLst/>
                          <a:latin typeface="+mn-lt"/>
                          <a:ea typeface="+mn-ea"/>
                          <a:cs typeface="+mn-cs"/>
                        </a:rPr>
                        <a:t>23 November 2021 @ 13h00</a:t>
                      </a:r>
                      <a:endParaRPr lang="en-US" sz="2800" kern="1200" dirty="0">
                        <a:solidFill>
                          <a:schemeClr val="dk1"/>
                        </a:solidFill>
                        <a:latin typeface="+mn-lt"/>
                        <a:ea typeface="+mn-ea"/>
                        <a:cs typeface="+mn-cs"/>
                      </a:endParaRPr>
                    </a:p>
                  </a:txBody>
                  <a:tcPr anchor="ctr"/>
                </a:tc>
                <a:extLst>
                  <a:ext uri="{0D108BD9-81ED-4DB2-BD59-A6C34878D82A}">
                    <a16:rowId xmlns:a16="http://schemas.microsoft.com/office/drawing/2014/main" val="2721771062"/>
                  </a:ext>
                </a:extLst>
              </a:tr>
              <a:tr h="741220">
                <a:tc>
                  <a:txBody>
                    <a:bodyPr/>
                    <a:lstStyle/>
                    <a:p>
                      <a:pPr marL="0" algn="l" defTabSz="585216" rtl="0" eaLnBrk="1" latinLnBrk="0" hangingPunct="1"/>
                      <a:r>
                        <a:rPr lang="en-US" sz="2800" kern="1200" dirty="0">
                          <a:solidFill>
                            <a:schemeClr val="dk1"/>
                          </a:solidFill>
                          <a:latin typeface="+mn-lt"/>
                          <a:ea typeface="+mn-ea"/>
                          <a:cs typeface="+mn-cs"/>
                        </a:rPr>
                        <a:t>Questions from Bidders</a:t>
                      </a:r>
                    </a:p>
                  </a:txBody>
                  <a:tcPr anchor="ctr"/>
                </a:tc>
                <a:tc>
                  <a:txBody>
                    <a:bodyPr/>
                    <a:lstStyle/>
                    <a:p>
                      <a:pPr marL="0" algn="l" defTabSz="585216" rtl="0" eaLnBrk="1" latinLnBrk="0" hangingPunct="1"/>
                      <a:r>
                        <a:rPr lang="en-GB" sz="2300" b="1" kern="1200" dirty="0">
                          <a:solidFill>
                            <a:schemeClr val="dk1"/>
                          </a:solidFill>
                          <a:effectLst/>
                          <a:latin typeface="+mn-lt"/>
                          <a:ea typeface="+mn-ea"/>
                          <a:cs typeface="+mn-cs"/>
                        </a:rPr>
                        <a:t>29 November 2021</a:t>
                      </a:r>
                      <a:endParaRPr lang="en-US" sz="2800" kern="1200" dirty="0">
                        <a:solidFill>
                          <a:schemeClr val="dk1"/>
                        </a:solidFill>
                        <a:latin typeface="+mn-lt"/>
                        <a:ea typeface="+mn-ea"/>
                        <a:cs typeface="+mn-cs"/>
                      </a:endParaRPr>
                    </a:p>
                  </a:txBody>
                  <a:tcPr anchor="ctr"/>
                </a:tc>
                <a:extLst>
                  <a:ext uri="{0D108BD9-81ED-4DB2-BD59-A6C34878D82A}">
                    <a16:rowId xmlns:a16="http://schemas.microsoft.com/office/drawing/2014/main" val="2667459320"/>
                  </a:ext>
                </a:extLst>
              </a:tr>
              <a:tr h="741220">
                <a:tc>
                  <a:txBody>
                    <a:bodyPr/>
                    <a:lstStyle/>
                    <a:p>
                      <a:pPr marL="0" algn="l" defTabSz="585216" rtl="0" eaLnBrk="1" latinLnBrk="0" hangingPunct="1"/>
                      <a:r>
                        <a:rPr lang="en-US" sz="2800" kern="1200" dirty="0">
                          <a:solidFill>
                            <a:schemeClr val="dk1"/>
                          </a:solidFill>
                          <a:latin typeface="+mn-lt"/>
                          <a:ea typeface="+mn-ea"/>
                          <a:cs typeface="+mn-cs"/>
                        </a:rPr>
                        <a:t>Responses to Bidders</a:t>
                      </a:r>
                    </a:p>
                  </a:txBody>
                  <a:tcPr anchor="ctr"/>
                </a:tc>
                <a:tc>
                  <a:txBody>
                    <a:bodyPr/>
                    <a:lstStyle/>
                    <a:p>
                      <a:pPr marL="0" algn="l" defTabSz="585216" rtl="0" eaLnBrk="1" latinLnBrk="0" hangingPunct="1"/>
                      <a:r>
                        <a:rPr lang="en-GB" sz="2300" b="1" kern="1200" dirty="0">
                          <a:solidFill>
                            <a:schemeClr val="dk1"/>
                          </a:solidFill>
                          <a:effectLst/>
                          <a:latin typeface="+mn-lt"/>
                          <a:ea typeface="+mn-ea"/>
                          <a:cs typeface="+mn-cs"/>
                        </a:rPr>
                        <a:t>03 December 2021</a:t>
                      </a:r>
                      <a:endParaRPr lang="en-US" sz="2800" kern="1200" dirty="0">
                        <a:solidFill>
                          <a:schemeClr val="dk1"/>
                        </a:solidFill>
                        <a:latin typeface="+mn-lt"/>
                        <a:ea typeface="+mn-ea"/>
                        <a:cs typeface="+mn-cs"/>
                      </a:endParaRPr>
                    </a:p>
                  </a:txBody>
                  <a:tcPr anchor="ctr"/>
                </a:tc>
                <a:extLst>
                  <a:ext uri="{0D108BD9-81ED-4DB2-BD59-A6C34878D82A}">
                    <a16:rowId xmlns:a16="http://schemas.microsoft.com/office/drawing/2014/main" val="1743884550"/>
                  </a:ext>
                </a:extLst>
              </a:tr>
              <a:tr h="741220">
                <a:tc>
                  <a:txBody>
                    <a:bodyPr/>
                    <a:lstStyle/>
                    <a:p>
                      <a:pPr marL="0" algn="l" defTabSz="585216" rtl="0" eaLnBrk="1" latinLnBrk="0" hangingPunct="1"/>
                      <a:r>
                        <a:rPr lang="en-US" sz="2800" kern="1200" dirty="0">
                          <a:solidFill>
                            <a:schemeClr val="dk1"/>
                          </a:solidFill>
                          <a:latin typeface="+mn-lt"/>
                          <a:ea typeface="+mn-ea"/>
                          <a:cs typeface="+mn-cs"/>
                        </a:rPr>
                        <a:t>Tender Close</a:t>
                      </a:r>
                    </a:p>
                  </a:txBody>
                  <a:tcPr anchor="ctr"/>
                </a:tc>
                <a:tc>
                  <a:txBody>
                    <a:bodyPr/>
                    <a:lstStyle/>
                    <a:p>
                      <a:pPr marL="0" algn="l" defTabSz="585216" rtl="0" eaLnBrk="1" latinLnBrk="0" hangingPunct="1"/>
                      <a:r>
                        <a:rPr lang="en-GB" sz="2300" b="1" kern="1200" dirty="0">
                          <a:solidFill>
                            <a:schemeClr val="dk1"/>
                          </a:solidFill>
                          <a:effectLst/>
                          <a:latin typeface="+mn-lt"/>
                          <a:ea typeface="+mn-ea"/>
                          <a:cs typeface="+mn-cs"/>
                        </a:rPr>
                        <a:t>14 December 2021 @ 12h00</a:t>
                      </a:r>
                      <a:endParaRPr lang="en-US" sz="2800" kern="1200" dirty="0">
                        <a:solidFill>
                          <a:schemeClr val="dk1"/>
                        </a:solidFill>
                        <a:latin typeface="+mn-lt"/>
                        <a:ea typeface="+mn-ea"/>
                        <a:cs typeface="+mn-cs"/>
                      </a:endParaRPr>
                    </a:p>
                  </a:txBody>
                  <a:tcPr anchor="ctr"/>
                </a:tc>
                <a:extLst>
                  <a:ext uri="{0D108BD9-81ED-4DB2-BD59-A6C34878D82A}">
                    <a16:rowId xmlns:a16="http://schemas.microsoft.com/office/drawing/2014/main" val="3157899525"/>
                  </a:ext>
                </a:extLst>
              </a:tr>
            </a:tbl>
          </a:graphicData>
        </a:graphic>
      </p:graphicFrame>
    </p:spTree>
    <p:extLst>
      <p:ext uri="{BB962C8B-B14F-4D97-AF65-F5344CB8AC3E}">
        <p14:creationId xmlns:p14="http://schemas.microsoft.com/office/powerpoint/2010/main" val="5472726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331106" y="447258"/>
            <a:ext cx="11480189" cy="369332"/>
          </a:xfrm>
          <a:prstGeom prst="rect">
            <a:avLst/>
          </a:prstGeom>
        </p:spPr>
        <p:txBody>
          <a:bodyPr wrap="square">
            <a:spAutoFit/>
          </a:bodyPr>
          <a:lstStyle/>
          <a:p>
            <a:pPr algn="ctr">
              <a:lnSpc>
                <a:spcPct val="90000"/>
              </a:lnSpc>
              <a:spcBef>
                <a:spcPct val="0"/>
              </a:spcBef>
            </a:pPr>
            <a:r>
              <a:rPr lang="en-ZA" altLang="en-US" sz="2000" b="1" dirty="0">
                <a:solidFill>
                  <a:schemeClr val="accent1"/>
                </a:solidFill>
                <a:latin typeface="Arial" panose="020B0604020202020204" pitchFamily="34" charset="0"/>
                <a:ea typeface="Calibri" panose="020F0502020204030204" pitchFamily="34" charset="0"/>
                <a:cs typeface="Calibri" panose="020F0502020204030204" pitchFamily="34" charset="0"/>
              </a:rPr>
              <a:t>Tender Closing Details</a:t>
            </a:r>
            <a:endParaRPr lang="en-ZA" sz="2000" b="1" dirty="0">
              <a:solidFill>
                <a:schemeClr val="accent1"/>
              </a:solidFill>
              <a:latin typeface="Arial" panose="020B0604020202020204" pitchFamily="34" charset="0"/>
              <a:ea typeface="Calibri" panose="020F0502020204030204" pitchFamily="34" charset="0"/>
              <a:cs typeface="Calibri" panose="020F0502020204030204" pitchFamily="34" charset="0"/>
            </a:endParaRPr>
          </a:p>
        </p:txBody>
      </p:sp>
      <p:sp>
        <p:nvSpPr>
          <p:cNvPr id="12" name="Content Placeholder 2"/>
          <p:cNvSpPr>
            <a:spLocks noGrp="1"/>
          </p:cNvSpPr>
          <p:nvPr>
            <p:ph idx="1"/>
          </p:nvPr>
        </p:nvSpPr>
        <p:spPr>
          <a:xfrm>
            <a:off x="174170" y="1030514"/>
            <a:ext cx="11713029" cy="4525963"/>
          </a:xfrm>
        </p:spPr>
        <p:txBody>
          <a:bodyPr>
            <a:noAutofit/>
          </a:bodyPr>
          <a:lstStyle/>
          <a:p>
            <a:pPr marL="0" indent="0">
              <a:lnSpc>
                <a:spcPct val="150000"/>
              </a:lnSpc>
              <a:buNone/>
            </a:pPr>
            <a:endParaRPr lang="en-ZA" altLang="en-US" sz="2000" b="1" dirty="0">
              <a:latin typeface="Arial" panose="020B0604020202020204" pitchFamily="34" charset="0"/>
              <a:cs typeface="Arial" panose="020B0604020202020204" pitchFamily="34" charset="0"/>
            </a:endParaRPr>
          </a:p>
          <a:p>
            <a:r>
              <a:rPr lang="en-ZA" altLang="en-US" sz="2400" b="1" dirty="0">
                <a:latin typeface="Arial" panose="020B0604020202020204" pitchFamily="34" charset="0"/>
                <a:cs typeface="Arial" panose="020B0604020202020204" pitchFamily="34" charset="0"/>
              </a:rPr>
              <a:t>Place for tenders : Umjantshi House, 30 Wolmarans Street, Braamfontein,  in Johannesburg</a:t>
            </a:r>
          </a:p>
          <a:p>
            <a:pPr marL="0" indent="0">
              <a:buNone/>
            </a:pPr>
            <a:endParaRPr lang="en-ZA" altLang="en-US" sz="2400" b="1" dirty="0">
              <a:latin typeface="Arial" panose="020B0604020202020204" pitchFamily="34" charset="0"/>
              <a:cs typeface="Arial" panose="020B0604020202020204" pitchFamily="34" charset="0"/>
            </a:endParaRPr>
          </a:p>
          <a:p>
            <a:r>
              <a:rPr lang="en-ZA" altLang="en-US" sz="2400" b="1" dirty="0">
                <a:latin typeface="Arial" panose="020B0604020202020204" pitchFamily="34" charset="0"/>
                <a:cs typeface="Arial" panose="020B0604020202020204" pitchFamily="34" charset="0"/>
              </a:rPr>
              <a:t>There will be a tender proposal submission register which has to be completed by all the bidders depositing the tenders</a:t>
            </a:r>
          </a:p>
          <a:p>
            <a:pPr marL="0" indent="0">
              <a:buNone/>
            </a:pPr>
            <a:endParaRPr lang="en-ZA" altLang="en-US" sz="2400" b="1" dirty="0">
              <a:solidFill>
                <a:srgbClr val="FF0000"/>
              </a:solidFill>
              <a:latin typeface="Arial" panose="020B0604020202020204" pitchFamily="34" charset="0"/>
              <a:cs typeface="Arial" panose="020B0604020202020204" pitchFamily="34" charset="0"/>
            </a:endParaRPr>
          </a:p>
          <a:p>
            <a:r>
              <a:rPr lang="en-ZA" altLang="en-US" sz="2400" b="1" dirty="0">
                <a:solidFill>
                  <a:srgbClr val="FF0000"/>
                </a:solidFill>
                <a:latin typeface="Arial" panose="020B0604020202020204" pitchFamily="34" charset="0"/>
                <a:cs typeface="Arial" panose="020B0604020202020204" pitchFamily="34" charset="0"/>
              </a:rPr>
              <a:t>Bidders who submit their proposals through Courier Services must ensure that their packages are clearly labelled with the bidder’s name outside the package so that PRASA and the courier service driver is able to complete the submission register properly</a:t>
            </a:r>
          </a:p>
        </p:txBody>
      </p:sp>
    </p:spTree>
    <p:extLst>
      <p:ext uri="{BB962C8B-B14F-4D97-AF65-F5344CB8AC3E}">
        <p14:creationId xmlns:p14="http://schemas.microsoft.com/office/powerpoint/2010/main" val="14353511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cxnSp>
        <p:nvCxnSpPr>
          <p:cNvPr id="7" name="Straight Connector 6"/>
          <p:cNvCxnSpPr/>
          <p:nvPr/>
        </p:nvCxnSpPr>
        <p:spPr>
          <a:xfrm>
            <a:off x="381296" y="762733"/>
            <a:ext cx="11430000"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1692059" y="1637500"/>
            <a:ext cx="9056152" cy="2308324"/>
          </a:xfrm>
          <a:prstGeom prst="rect">
            <a:avLst/>
          </a:prstGeom>
        </p:spPr>
        <p:txBody>
          <a:bodyPr wrap="square">
            <a:spAutoFit/>
          </a:bodyPr>
          <a:lstStyle/>
          <a:p>
            <a:pPr algn="ctr">
              <a:spcBef>
                <a:spcPct val="0"/>
              </a:spcBef>
            </a:pPr>
            <a:r>
              <a:rPr lang="en-US" altLang="en-US" sz="7200" b="1" dirty="0">
                <a:solidFill>
                  <a:srgbClr val="000000"/>
                </a:solidFill>
                <a:latin typeface="Arial" panose="020B0604020202020204" pitchFamily="34" charset="0"/>
              </a:rPr>
              <a:t>TECHNICAL REQUIREMENTS</a:t>
            </a:r>
          </a:p>
        </p:txBody>
      </p:sp>
    </p:spTree>
    <p:extLst>
      <p:ext uri="{BB962C8B-B14F-4D97-AF65-F5344CB8AC3E}">
        <p14:creationId xmlns:p14="http://schemas.microsoft.com/office/powerpoint/2010/main" val="471089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l"/>
            <a:r>
              <a:rPr lang="en-GB" sz="3600" dirty="0">
                <a:solidFill>
                  <a:schemeClr val="bg1"/>
                </a:solidFill>
              </a:rPr>
              <a:t>Outline</a:t>
            </a:r>
          </a:p>
        </p:txBody>
      </p:sp>
      <p:sp>
        <p:nvSpPr>
          <p:cNvPr id="4" name="Slide Number Placeholder 3"/>
          <p:cNvSpPr>
            <a:spLocks noGrp="1"/>
          </p:cNvSpPr>
          <p:nvPr>
            <p:ph type="sldNum" sz="quarter" idx="12"/>
          </p:nvPr>
        </p:nvSpPr>
        <p:spPr/>
        <p:txBody>
          <a:bodyPr/>
          <a:lstStyle/>
          <a:p>
            <a:pPr defTabSz="914400" fontAlgn="base">
              <a:spcBef>
                <a:spcPct val="0"/>
              </a:spcBef>
              <a:spcAft>
                <a:spcPct val="0"/>
              </a:spcAft>
            </a:pPr>
            <a:fld id="{C31F7836-E4B3-4985-A8BA-D04AF4A8C90B}" type="slidenum">
              <a:rPr lang="en-GB">
                <a:cs typeface="Arial" pitchFamily="34" charset="0"/>
              </a:rPr>
              <a:pPr defTabSz="914400" fontAlgn="base">
                <a:spcBef>
                  <a:spcPct val="0"/>
                </a:spcBef>
                <a:spcAft>
                  <a:spcPct val="0"/>
                </a:spcAft>
              </a:pPr>
              <a:t>17</a:t>
            </a:fld>
            <a:endParaRPr lang="en-GB" dirty="0">
              <a:cs typeface="Arial"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659" y="1417638"/>
            <a:ext cx="1695097" cy="1222323"/>
          </a:xfrm>
          <a:prstGeom prst="rect">
            <a:avLst/>
          </a:prstGeom>
        </p:spPr>
      </p:pic>
      <p:sp>
        <p:nvSpPr>
          <p:cNvPr id="7" name="Content Placeholder 8"/>
          <p:cNvSpPr>
            <a:spLocks noGrp="1"/>
          </p:cNvSpPr>
          <p:nvPr>
            <p:ph idx="1"/>
          </p:nvPr>
        </p:nvSpPr>
        <p:spPr>
          <a:xfrm>
            <a:off x="737420" y="2418735"/>
            <a:ext cx="10816326" cy="3707429"/>
          </a:xfrm>
        </p:spPr>
        <p:txBody>
          <a:bodyPr/>
          <a:lstStyle/>
          <a:p>
            <a:r>
              <a:rPr lang="en-US" sz="3600" b="1" dirty="0"/>
              <a:t>BACKGROUND</a:t>
            </a:r>
          </a:p>
          <a:p>
            <a:r>
              <a:rPr lang="en-US" sz="3600" b="1" dirty="0"/>
              <a:t>INTRODUCTION</a:t>
            </a:r>
          </a:p>
          <a:p>
            <a:r>
              <a:rPr lang="en-US" sz="3600" b="1" dirty="0"/>
              <a:t>SCOPE OF WORK</a:t>
            </a:r>
          </a:p>
          <a:p>
            <a:r>
              <a:rPr lang="en-US" sz="3600" b="1" dirty="0"/>
              <a:t>TECHNICAL EVALUATION</a:t>
            </a:r>
          </a:p>
          <a:p>
            <a:pPr marL="0" indent="0">
              <a:buNone/>
            </a:pPr>
            <a:endParaRPr lang="en-GB" sz="2000" b="1" dirty="0"/>
          </a:p>
          <a:p>
            <a:pPr marL="0" indent="0">
              <a:buNone/>
            </a:pPr>
            <a:endParaRPr lang="en-GB" sz="2000"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17506" t="9805" r="25739" b="5940"/>
          <a:stretch/>
        </p:blipFill>
        <p:spPr>
          <a:xfrm>
            <a:off x="7696200" y="1650496"/>
            <a:ext cx="4465638" cy="3310490"/>
          </a:xfrm>
          <a:prstGeom prst="rect">
            <a:avLst/>
          </a:prstGeom>
        </p:spPr>
      </p:pic>
    </p:spTree>
    <p:extLst>
      <p:ext uri="{BB962C8B-B14F-4D97-AF65-F5344CB8AC3E}">
        <p14:creationId xmlns:p14="http://schemas.microsoft.com/office/powerpoint/2010/main" val="2637990833"/>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17506" t="9805" r="25739" b="5940"/>
          <a:stretch/>
        </p:blipFill>
        <p:spPr>
          <a:xfrm>
            <a:off x="7696200" y="1650496"/>
            <a:ext cx="4465638" cy="3310490"/>
          </a:xfrm>
          <a:prstGeom prst="rect">
            <a:avLst/>
          </a:prstGeom>
        </p:spPr>
      </p:pic>
      <p:sp>
        <p:nvSpPr>
          <p:cNvPr id="2" name="Title 1"/>
          <p:cNvSpPr>
            <a:spLocks noGrp="1"/>
          </p:cNvSpPr>
          <p:nvPr>
            <p:ph type="title"/>
          </p:nvPr>
        </p:nvSpPr>
        <p:spPr/>
        <p:txBody>
          <a:bodyPr/>
          <a:lstStyle/>
          <a:p>
            <a:pPr algn="l"/>
            <a:r>
              <a:rPr lang="en-US" sz="3600" dirty="0">
                <a:solidFill>
                  <a:schemeClr val="bg1"/>
                </a:solidFill>
              </a:rPr>
              <a:t>BACKGROUND</a:t>
            </a:r>
            <a:endParaRPr lang="en-ZA" sz="3600" dirty="0">
              <a:solidFill>
                <a:schemeClr val="bg1"/>
              </a:solidFill>
            </a:endParaRPr>
          </a:p>
        </p:txBody>
      </p:sp>
      <p:grpSp>
        <p:nvGrpSpPr>
          <p:cNvPr id="5" name="Group 4"/>
          <p:cNvGrpSpPr/>
          <p:nvPr/>
        </p:nvGrpSpPr>
        <p:grpSpPr>
          <a:xfrm>
            <a:off x="401615" y="1427357"/>
            <a:ext cx="10563942" cy="815608"/>
            <a:chOff x="401615" y="1427357"/>
            <a:chExt cx="10563942" cy="815608"/>
          </a:xfrm>
        </p:grpSpPr>
        <p:sp>
          <p:nvSpPr>
            <p:cNvPr id="6" name="Rectangle 5"/>
            <p:cNvSpPr/>
            <p:nvPr/>
          </p:nvSpPr>
          <p:spPr>
            <a:xfrm>
              <a:off x="401615" y="1427357"/>
              <a:ext cx="2483950" cy="446276"/>
            </a:xfrm>
            <a:prstGeom prst="rect">
              <a:avLst/>
            </a:prstGeom>
          </p:spPr>
          <p:txBody>
            <a:bodyPr wrap="none">
              <a:spAutoFit/>
            </a:bodyPr>
            <a:lstStyle/>
            <a:p>
              <a:r>
                <a:rPr lang="en-ZA" b="1" dirty="0">
                  <a:latin typeface="Arial" panose="020B0604020202020204" pitchFamily="34" charset="0"/>
                  <a:cs typeface="Arial" panose="020B0604020202020204" pitchFamily="34" charset="0"/>
                </a:rPr>
                <a:t>Types of Wheels</a:t>
              </a:r>
            </a:p>
          </p:txBody>
        </p:sp>
        <p:sp>
          <p:nvSpPr>
            <p:cNvPr id="3" name="Rectangle 2"/>
            <p:cNvSpPr/>
            <p:nvPr/>
          </p:nvSpPr>
          <p:spPr>
            <a:xfrm>
              <a:off x="401615" y="1873633"/>
              <a:ext cx="10563942" cy="369332"/>
            </a:xfrm>
            <a:prstGeom prst="rect">
              <a:avLst/>
            </a:prstGeom>
          </p:spPr>
          <p:txBody>
            <a:bodyPr wrap="square">
              <a:spAutoFit/>
            </a:bodyPr>
            <a:lstStyle/>
            <a:p>
              <a:r>
                <a:rPr lang="en-US" sz="1800" dirty="0">
                  <a:latin typeface="Arial" panose="020B0604020202020204" pitchFamily="34" charset="0"/>
                  <a:cs typeface="Arial" panose="020B0604020202020204" pitchFamily="34" charset="0"/>
                </a:rPr>
                <a:t>The wheels in PRASA Rail are comprised of the following type of wheels:</a:t>
              </a:r>
            </a:p>
          </p:txBody>
        </p:sp>
      </p:grpSp>
      <p:sp>
        <p:nvSpPr>
          <p:cNvPr id="4" name="Rectangle 3"/>
          <p:cNvSpPr/>
          <p:nvPr/>
        </p:nvSpPr>
        <p:spPr>
          <a:xfrm>
            <a:off x="608092" y="2329628"/>
            <a:ext cx="6080125" cy="3524042"/>
          </a:xfrm>
          <a:prstGeom prst="rect">
            <a:avLst/>
          </a:prstGeom>
        </p:spPr>
        <p:txBody>
          <a:bodyPr>
            <a:spAutoFit/>
          </a:bodyPr>
          <a:lstStyle/>
          <a:p>
            <a:pPr marL="285750" indent="-285750">
              <a:spcAft>
                <a:spcPts val="600"/>
              </a:spcAft>
              <a:buFont typeface="Arial" panose="020B0604020202020204" pitchFamily="34" charset="0"/>
              <a:buChar char="•"/>
            </a:pPr>
            <a:r>
              <a:rPr lang="en-US" sz="1800" b="1" dirty="0">
                <a:latin typeface="Arial" panose="020B0604020202020204" pitchFamily="34" charset="0"/>
                <a:cs typeface="Arial" panose="020B0604020202020204" pitchFamily="34" charset="0"/>
              </a:rPr>
              <a:t>5M2AR: </a:t>
            </a:r>
            <a:r>
              <a:rPr lang="en-US" sz="1800" dirty="0">
                <a:latin typeface="Arial" panose="020B0604020202020204" pitchFamily="34" charset="0"/>
                <a:cs typeface="Arial" panose="020B0604020202020204" pitchFamily="34" charset="0"/>
              </a:rPr>
              <a:t>Wheels for Motor Coaches (with Oil Sleeve Bearings)</a:t>
            </a:r>
          </a:p>
          <a:p>
            <a:pPr marL="285750" indent="-285750">
              <a:spcAft>
                <a:spcPts val="600"/>
              </a:spcAft>
              <a:buFont typeface="Arial" panose="020B0604020202020204" pitchFamily="34" charset="0"/>
              <a:buChar char="•"/>
            </a:pPr>
            <a:r>
              <a:rPr lang="en-US" sz="1800" b="1" dirty="0">
                <a:latin typeface="Arial" panose="020B0604020202020204" pitchFamily="34" charset="0"/>
                <a:cs typeface="Arial" panose="020B0604020202020204" pitchFamily="34" charset="0"/>
              </a:rPr>
              <a:t>5M2A: </a:t>
            </a:r>
            <a:r>
              <a:rPr lang="en-US" sz="1800" dirty="0">
                <a:latin typeface="Arial" panose="020B0604020202020204" pitchFamily="34" charset="0"/>
                <a:cs typeface="Arial" panose="020B0604020202020204" pitchFamily="34" charset="0"/>
              </a:rPr>
              <a:t>Wheels for Motor Coaches (with Cannon Box Bearings)</a:t>
            </a:r>
          </a:p>
          <a:p>
            <a:pPr marL="285750" indent="-285750">
              <a:spcAft>
                <a:spcPts val="600"/>
              </a:spcAft>
              <a:buFont typeface="Arial" panose="020B0604020202020204" pitchFamily="34" charset="0"/>
              <a:buChar char="•"/>
            </a:pPr>
            <a:r>
              <a:rPr lang="en-US" sz="1800" b="1" dirty="0">
                <a:latin typeface="Arial" panose="020B0604020202020204" pitchFamily="34" charset="0"/>
                <a:cs typeface="Arial" panose="020B0604020202020204" pitchFamily="34" charset="0"/>
              </a:rPr>
              <a:t>R6: </a:t>
            </a:r>
            <a:r>
              <a:rPr lang="en-US" sz="1800" dirty="0">
                <a:latin typeface="Arial" panose="020B0604020202020204" pitchFamily="34" charset="0"/>
                <a:cs typeface="Arial" panose="020B0604020202020204" pitchFamily="34" charset="0"/>
              </a:rPr>
              <a:t>Trailer Coach Wheels</a:t>
            </a:r>
          </a:p>
          <a:p>
            <a:pPr marL="285750" indent="-285750">
              <a:spcAft>
                <a:spcPts val="600"/>
              </a:spcAft>
              <a:buFont typeface="Arial" panose="020B0604020202020204" pitchFamily="34" charset="0"/>
              <a:buChar char="•"/>
            </a:pPr>
            <a:r>
              <a:rPr lang="en-US" sz="1800" b="1" dirty="0">
                <a:latin typeface="Arial" panose="020B0604020202020204" pitchFamily="34" charset="0"/>
                <a:cs typeface="Arial" panose="020B0604020202020204" pitchFamily="34" charset="0"/>
              </a:rPr>
              <a:t>8M: </a:t>
            </a:r>
            <a:r>
              <a:rPr lang="en-US" sz="1800" dirty="0">
                <a:latin typeface="Arial" panose="020B0604020202020204" pitchFamily="34" charset="0"/>
                <a:cs typeface="Arial" panose="020B0604020202020204" pitchFamily="34" charset="0"/>
              </a:rPr>
              <a:t>Wheels for </a:t>
            </a:r>
            <a:r>
              <a:rPr lang="en-US" sz="1800" dirty="0" err="1">
                <a:latin typeface="Arial" panose="020B0604020202020204" pitchFamily="34" charset="0"/>
                <a:cs typeface="Arial" panose="020B0604020202020204" pitchFamily="34" charset="0"/>
              </a:rPr>
              <a:t>Motorised</a:t>
            </a:r>
            <a:r>
              <a:rPr lang="en-US" sz="1800" dirty="0">
                <a:latin typeface="Arial" panose="020B0604020202020204" pitchFamily="34" charset="0"/>
                <a:cs typeface="Arial" panose="020B0604020202020204" pitchFamily="34" charset="0"/>
              </a:rPr>
              <a:t> Trailers and Non-</a:t>
            </a:r>
            <a:r>
              <a:rPr lang="en-US" sz="1800" dirty="0" err="1">
                <a:latin typeface="Arial" panose="020B0604020202020204" pitchFamily="34" charset="0"/>
                <a:cs typeface="Arial" panose="020B0604020202020204" pitchFamily="34" charset="0"/>
              </a:rPr>
              <a:t>motorised</a:t>
            </a:r>
            <a:r>
              <a:rPr lang="en-US" sz="1800" dirty="0">
                <a:latin typeface="Arial" panose="020B0604020202020204" pitchFamily="34" charset="0"/>
                <a:cs typeface="Arial" panose="020B0604020202020204" pitchFamily="34" charset="0"/>
              </a:rPr>
              <a:t> Coaches</a:t>
            </a:r>
          </a:p>
          <a:p>
            <a:pPr marL="285750" indent="-285750">
              <a:spcAft>
                <a:spcPts val="600"/>
              </a:spcAft>
              <a:buFont typeface="Arial" panose="020B0604020202020204" pitchFamily="34" charset="0"/>
              <a:buChar char="•"/>
            </a:pPr>
            <a:r>
              <a:rPr lang="en-US" sz="1800" b="1" dirty="0">
                <a:latin typeface="Arial" panose="020B0604020202020204" pitchFamily="34" charset="0"/>
                <a:cs typeface="Arial" panose="020B0604020202020204" pitchFamily="34" charset="0"/>
              </a:rPr>
              <a:t>Electric Locomotive Wheels: </a:t>
            </a:r>
            <a:r>
              <a:rPr lang="en-US" sz="1800" dirty="0">
                <a:latin typeface="Arial" panose="020B0604020202020204" pitchFamily="34" charset="0"/>
                <a:cs typeface="Arial" panose="020B0604020202020204" pitchFamily="34" charset="0"/>
              </a:rPr>
              <a:t>Wheels for Electrical Locomotives</a:t>
            </a:r>
          </a:p>
          <a:p>
            <a:pPr marL="285750" indent="-285750">
              <a:spcAft>
                <a:spcPts val="600"/>
              </a:spcAft>
              <a:buFont typeface="Arial" panose="020B0604020202020204" pitchFamily="34" charset="0"/>
              <a:buChar char="•"/>
            </a:pPr>
            <a:r>
              <a:rPr lang="en-US" sz="1800" b="1" dirty="0">
                <a:latin typeface="Arial" panose="020B0604020202020204" pitchFamily="34" charset="0"/>
                <a:cs typeface="Arial" panose="020B0604020202020204" pitchFamily="34" charset="0"/>
              </a:rPr>
              <a:t>GM &amp; GE Class Diesel Wheels: </a:t>
            </a:r>
            <a:r>
              <a:rPr lang="en-US" sz="1800" dirty="0">
                <a:latin typeface="Arial" panose="020B0604020202020204" pitchFamily="34" charset="0"/>
                <a:cs typeface="Arial" panose="020B0604020202020204" pitchFamily="34" charset="0"/>
              </a:rPr>
              <a:t>Wheels for Diesel Locomotives</a:t>
            </a:r>
            <a:endParaRPr lang="en-ZA"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1451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a:solidFill>
                  <a:schemeClr val="bg1"/>
                </a:solidFill>
              </a:rPr>
              <a:t>BACKGROUND</a:t>
            </a:r>
            <a:endParaRPr lang="en-ZA" sz="3600" dirty="0">
              <a:solidFill>
                <a:schemeClr val="bg1"/>
              </a:solidFill>
            </a:endParaRPr>
          </a:p>
        </p:txBody>
      </p:sp>
      <p:sp>
        <p:nvSpPr>
          <p:cNvPr id="6" name="Rectangle 5"/>
          <p:cNvSpPr/>
          <p:nvPr/>
        </p:nvSpPr>
        <p:spPr>
          <a:xfrm>
            <a:off x="401615" y="1427357"/>
            <a:ext cx="2818400" cy="446276"/>
          </a:xfrm>
          <a:prstGeom prst="rect">
            <a:avLst/>
          </a:prstGeom>
        </p:spPr>
        <p:txBody>
          <a:bodyPr wrap="none">
            <a:spAutoFit/>
          </a:bodyPr>
          <a:lstStyle/>
          <a:p>
            <a:r>
              <a:rPr lang="en-ZA" b="1" dirty="0">
                <a:latin typeface="Arial" panose="020B0604020202020204" pitchFamily="34" charset="0"/>
                <a:cs typeface="Arial" panose="020B0604020202020204" pitchFamily="34" charset="0"/>
              </a:rPr>
              <a:t>Pictures of Wheels</a:t>
            </a:r>
          </a:p>
        </p:txBody>
      </p:sp>
      <p:pic>
        <p:nvPicPr>
          <p:cNvPr id="7" name="Picture 6"/>
          <p:cNvPicPr>
            <a:picLocks noChangeAspect="1"/>
          </p:cNvPicPr>
          <p:nvPr/>
        </p:nvPicPr>
        <p:blipFill>
          <a:blip r:embed="rId2"/>
          <a:stretch>
            <a:fillRect/>
          </a:stretch>
        </p:blipFill>
        <p:spPr>
          <a:xfrm>
            <a:off x="1198027" y="2005935"/>
            <a:ext cx="4067147" cy="2442626"/>
          </a:xfrm>
          <a:prstGeom prst="rect">
            <a:avLst/>
          </a:prstGeom>
        </p:spPr>
      </p:pic>
      <p:pic>
        <p:nvPicPr>
          <p:cNvPr id="9" name="Picture 8"/>
          <p:cNvPicPr>
            <a:picLocks noChangeAspect="1"/>
          </p:cNvPicPr>
          <p:nvPr/>
        </p:nvPicPr>
        <p:blipFill>
          <a:blip r:embed="rId3"/>
          <a:stretch>
            <a:fillRect/>
          </a:stretch>
        </p:blipFill>
        <p:spPr>
          <a:xfrm>
            <a:off x="1198027" y="4580863"/>
            <a:ext cx="3491960" cy="2142958"/>
          </a:xfrm>
          <a:prstGeom prst="rect">
            <a:avLst/>
          </a:prstGeom>
        </p:spPr>
      </p:pic>
      <p:pic>
        <p:nvPicPr>
          <p:cNvPr id="10" name="Picture 9"/>
          <p:cNvPicPr>
            <a:picLocks noChangeAspect="1"/>
          </p:cNvPicPr>
          <p:nvPr/>
        </p:nvPicPr>
        <p:blipFill>
          <a:blip r:embed="rId4"/>
          <a:stretch>
            <a:fillRect/>
          </a:stretch>
        </p:blipFill>
        <p:spPr>
          <a:xfrm>
            <a:off x="5408008" y="2005935"/>
            <a:ext cx="4576650" cy="2442628"/>
          </a:xfrm>
          <a:prstGeom prst="rect">
            <a:avLst/>
          </a:prstGeom>
        </p:spPr>
      </p:pic>
      <p:sp>
        <p:nvSpPr>
          <p:cNvPr id="11" name="TextBox 10"/>
          <p:cNvSpPr txBox="1"/>
          <p:nvPr/>
        </p:nvSpPr>
        <p:spPr>
          <a:xfrm>
            <a:off x="2792495" y="2101839"/>
            <a:ext cx="1696064" cy="446276"/>
          </a:xfrm>
          <a:prstGeom prst="rect">
            <a:avLst/>
          </a:prstGeom>
          <a:noFill/>
        </p:spPr>
        <p:txBody>
          <a:bodyPr wrap="square" rtlCol="0">
            <a:spAutoFit/>
          </a:bodyPr>
          <a:lstStyle/>
          <a:p>
            <a:r>
              <a:rPr lang="en-ZA" dirty="0">
                <a:solidFill>
                  <a:schemeClr val="bg1"/>
                </a:solidFill>
              </a:rPr>
              <a:t>R6 wheel</a:t>
            </a:r>
          </a:p>
        </p:txBody>
      </p:sp>
      <p:sp>
        <p:nvSpPr>
          <p:cNvPr id="12" name="TextBox 11"/>
          <p:cNvSpPr txBox="1"/>
          <p:nvPr/>
        </p:nvSpPr>
        <p:spPr>
          <a:xfrm>
            <a:off x="6297561" y="2105897"/>
            <a:ext cx="2443449" cy="446276"/>
          </a:xfrm>
          <a:prstGeom prst="rect">
            <a:avLst/>
          </a:prstGeom>
          <a:noFill/>
        </p:spPr>
        <p:txBody>
          <a:bodyPr wrap="square" rtlCol="0">
            <a:spAutoFit/>
          </a:bodyPr>
          <a:lstStyle/>
          <a:p>
            <a:r>
              <a:rPr lang="en-ZA" dirty="0">
                <a:solidFill>
                  <a:schemeClr val="bg1"/>
                </a:solidFill>
              </a:rPr>
              <a:t>Locomotive wheel</a:t>
            </a:r>
          </a:p>
        </p:txBody>
      </p:sp>
      <p:sp>
        <p:nvSpPr>
          <p:cNvPr id="13" name="TextBox 12"/>
          <p:cNvSpPr txBox="1"/>
          <p:nvPr/>
        </p:nvSpPr>
        <p:spPr>
          <a:xfrm>
            <a:off x="1828800" y="4590582"/>
            <a:ext cx="2659759" cy="446276"/>
          </a:xfrm>
          <a:prstGeom prst="rect">
            <a:avLst/>
          </a:prstGeom>
          <a:noFill/>
        </p:spPr>
        <p:txBody>
          <a:bodyPr wrap="square" rtlCol="0">
            <a:spAutoFit/>
          </a:bodyPr>
          <a:lstStyle/>
          <a:p>
            <a:pPr algn="ctr"/>
            <a:r>
              <a:rPr lang="en-ZA" dirty="0"/>
              <a:t>R6 Cannon Box</a:t>
            </a:r>
          </a:p>
        </p:txBody>
      </p:sp>
    </p:spTree>
    <p:extLst>
      <p:ext uri="{BB962C8B-B14F-4D97-AF65-F5344CB8AC3E}">
        <p14:creationId xmlns:p14="http://schemas.microsoft.com/office/powerpoint/2010/main" val="2076328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8874" y="1873633"/>
            <a:ext cx="5819775" cy="4781550"/>
          </a:xfrm>
          <a:prstGeom prst="rect">
            <a:avLst/>
          </a:prstGeom>
        </p:spPr>
      </p:pic>
      <p:sp>
        <p:nvSpPr>
          <p:cNvPr id="2" name="Title 1"/>
          <p:cNvSpPr>
            <a:spLocks noGrp="1"/>
          </p:cNvSpPr>
          <p:nvPr>
            <p:ph type="title"/>
          </p:nvPr>
        </p:nvSpPr>
        <p:spPr/>
        <p:txBody>
          <a:bodyPr/>
          <a:lstStyle/>
          <a:p>
            <a:pPr algn="l"/>
            <a:r>
              <a:rPr lang="en-US" sz="3600" dirty="0">
                <a:solidFill>
                  <a:schemeClr val="bg1"/>
                </a:solidFill>
              </a:rPr>
              <a:t>BACKGROUND</a:t>
            </a:r>
            <a:endParaRPr lang="en-ZA" sz="3600" dirty="0">
              <a:solidFill>
                <a:schemeClr val="bg1"/>
              </a:solidFill>
            </a:endParaRPr>
          </a:p>
        </p:txBody>
      </p:sp>
      <p:grpSp>
        <p:nvGrpSpPr>
          <p:cNvPr id="5" name="Group 4"/>
          <p:cNvGrpSpPr/>
          <p:nvPr/>
        </p:nvGrpSpPr>
        <p:grpSpPr>
          <a:xfrm>
            <a:off x="608092" y="1415023"/>
            <a:ext cx="3926809" cy="1277272"/>
            <a:chOff x="401614" y="1427357"/>
            <a:chExt cx="3926809" cy="1277272"/>
          </a:xfrm>
        </p:grpSpPr>
        <p:sp>
          <p:nvSpPr>
            <p:cNvPr id="6" name="Rectangle 5"/>
            <p:cNvSpPr/>
            <p:nvPr/>
          </p:nvSpPr>
          <p:spPr>
            <a:xfrm>
              <a:off x="401615" y="1427357"/>
              <a:ext cx="2717411" cy="446276"/>
            </a:xfrm>
            <a:prstGeom prst="rect">
              <a:avLst/>
            </a:prstGeom>
          </p:spPr>
          <p:txBody>
            <a:bodyPr wrap="none">
              <a:spAutoFit/>
            </a:bodyPr>
            <a:lstStyle/>
            <a:p>
              <a:r>
                <a:rPr lang="en-ZA" b="1" dirty="0">
                  <a:latin typeface="Arial" panose="020B0604020202020204" pitchFamily="34" charset="0"/>
                  <a:cs typeface="Arial" panose="020B0604020202020204" pitchFamily="34" charset="0"/>
                </a:rPr>
                <a:t>National Footprint</a:t>
              </a:r>
            </a:p>
          </p:txBody>
        </p:sp>
        <p:sp>
          <p:nvSpPr>
            <p:cNvPr id="3" name="Rectangle 2"/>
            <p:cNvSpPr/>
            <p:nvPr/>
          </p:nvSpPr>
          <p:spPr>
            <a:xfrm>
              <a:off x="401614" y="1873632"/>
              <a:ext cx="3926809" cy="830997"/>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The PRASA’s Rolling Stock depots have a national footprint and are located in the following regions:</a:t>
              </a:r>
            </a:p>
          </p:txBody>
        </p:sp>
      </p:grpSp>
      <p:sp>
        <p:nvSpPr>
          <p:cNvPr id="9" name="Rectangle 8"/>
          <p:cNvSpPr/>
          <p:nvPr/>
        </p:nvSpPr>
        <p:spPr>
          <a:xfrm>
            <a:off x="9129253" y="2720017"/>
            <a:ext cx="3176860" cy="954107"/>
          </a:xfrm>
          <a:prstGeom prst="rect">
            <a:avLst/>
          </a:prstGeom>
        </p:spPr>
        <p:txBody>
          <a:bodyPr wrap="square">
            <a:spAutoFit/>
          </a:bodyPr>
          <a:lstStyle/>
          <a:p>
            <a:r>
              <a:rPr lang="en-US" sz="1400" b="1" dirty="0">
                <a:solidFill>
                  <a:prstClr val="black"/>
                </a:solidFill>
                <a:latin typeface="Arial" panose="020B0604020202020204" pitchFamily="34" charset="0"/>
                <a:cs typeface="Arial" panose="020B0604020202020204" pitchFamily="34" charset="0"/>
              </a:rPr>
              <a:t>Gauteng South </a:t>
            </a:r>
            <a:r>
              <a:rPr lang="en-US" sz="1400" dirty="0">
                <a:solidFill>
                  <a:prstClr val="black"/>
                </a:solidFill>
                <a:latin typeface="Arial" panose="020B0604020202020204" pitchFamily="34" charset="0"/>
                <a:cs typeface="Arial" panose="020B0604020202020204" pitchFamily="34" charset="0"/>
              </a:rPr>
              <a:t>- 2 main depots ((Braamfontein Metro Rail and Braamfontein Mainline Passenger Services (MLPS))</a:t>
            </a:r>
            <a:endParaRPr lang="en-ZA" sz="2000" dirty="0"/>
          </a:p>
        </p:txBody>
      </p:sp>
      <p:sp>
        <p:nvSpPr>
          <p:cNvPr id="11" name="Rectangle 10"/>
          <p:cNvSpPr/>
          <p:nvPr/>
        </p:nvSpPr>
        <p:spPr>
          <a:xfrm>
            <a:off x="8839497" y="1535078"/>
            <a:ext cx="2356130" cy="523220"/>
          </a:xfrm>
          <a:prstGeom prst="rect">
            <a:avLst/>
          </a:prstGeom>
        </p:spPr>
        <p:txBody>
          <a:bodyPr wrap="square">
            <a:spAutoFit/>
          </a:bodyPr>
          <a:lstStyle/>
          <a:p>
            <a:r>
              <a:rPr lang="en-US" sz="1400" b="1" dirty="0">
                <a:solidFill>
                  <a:prstClr val="black"/>
                </a:solidFill>
                <a:latin typeface="Arial" panose="020B0604020202020204" pitchFamily="34" charset="0"/>
                <a:cs typeface="Arial" panose="020B0604020202020204" pitchFamily="34" charset="0"/>
              </a:rPr>
              <a:t>Gauteng North </a:t>
            </a:r>
            <a:r>
              <a:rPr lang="en-US" sz="1400" dirty="0">
                <a:solidFill>
                  <a:prstClr val="black"/>
                </a:solidFill>
                <a:latin typeface="Arial" panose="020B0604020202020204" pitchFamily="34" charset="0"/>
                <a:cs typeface="Arial" panose="020B0604020202020204" pitchFamily="34" charset="0"/>
              </a:rPr>
              <a:t>- 1 main depot (Wolmerton Depot ) </a:t>
            </a:r>
            <a:endParaRPr lang="en-ZA" dirty="0"/>
          </a:p>
        </p:txBody>
      </p:sp>
      <p:sp>
        <p:nvSpPr>
          <p:cNvPr id="12" name="Oval 11"/>
          <p:cNvSpPr/>
          <p:nvPr/>
        </p:nvSpPr>
        <p:spPr>
          <a:xfrm>
            <a:off x="7100065" y="3305881"/>
            <a:ext cx="566781" cy="537596"/>
          </a:xfrm>
          <a:prstGeom prst="ellipse">
            <a:avLst/>
          </a:prstGeom>
          <a:solidFill>
            <a:srgbClr val="FF000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6" name="Straight Connector 15"/>
          <p:cNvCxnSpPr>
            <a:stCxn id="12" idx="6"/>
          </p:cNvCxnSpPr>
          <p:nvPr/>
        </p:nvCxnSpPr>
        <p:spPr>
          <a:xfrm flipV="1">
            <a:off x="7666846" y="3197071"/>
            <a:ext cx="1462407" cy="3776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7395888" y="2971652"/>
            <a:ext cx="449219" cy="480106"/>
          </a:xfrm>
          <a:prstGeom prst="ellipse">
            <a:avLst/>
          </a:prstGeom>
          <a:solidFill>
            <a:srgbClr val="0070C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3" name="Straight Connector 22"/>
          <p:cNvCxnSpPr>
            <a:stCxn id="21" idx="7"/>
            <a:endCxn id="11" idx="1"/>
          </p:cNvCxnSpPr>
          <p:nvPr/>
        </p:nvCxnSpPr>
        <p:spPr>
          <a:xfrm flipV="1">
            <a:off x="7779320" y="1796688"/>
            <a:ext cx="1060177" cy="1245274"/>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608092" y="5689364"/>
            <a:ext cx="2723371" cy="738664"/>
          </a:xfrm>
          <a:prstGeom prst="rect">
            <a:avLst/>
          </a:prstGeom>
        </p:spPr>
        <p:txBody>
          <a:bodyPr wrap="square">
            <a:spAutoFit/>
          </a:bodyPr>
          <a:lstStyle/>
          <a:p>
            <a:pPr algn="r"/>
            <a:r>
              <a:rPr lang="en-US" sz="1400" b="1" dirty="0">
                <a:solidFill>
                  <a:prstClr val="black"/>
                </a:solidFill>
                <a:latin typeface="Arial" panose="020B0604020202020204" pitchFamily="34" charset="0"/>
                <a:cs typeface="Arial" panose="020B0604020202020204" pitchFamily="34" charset="0"/>
              </a:rPr>
              <a:t>Western Cape </a:t>
            </a:r>
            <a:r>
              <a:rPr lang="en-US" sz="1400" dirty="0">
                <a:solidFill>
                  <a:prstClr val="black"/>
                </a:solidFill>
                <a:latin typeface="Arial" panose="020B0604020202020204" pitchFamily="34" charset="0"/>
                <a:cs typeface="Arial" panose="020B0604020202020204" pitchFamily="34" charset="0"/>
              </a:rPr>
              <a:t>- 3 main depots (Salt River, Culemborg and Bedford West Depot)</a:t>
            </a:r>
            <a:endParaRPr lang="en-ZA" dirty="0"/>
          </a:p>
        </p:txBody>
      </p:sp>
      <p:sp>
        <p:nvSpPr>
          <p:cNvPr id="27" name="Rectangle 26"/>
          <p:cNvSpPr/>
          <p:nvPr/>
        </p:nvSpPr>
        <p:spPr>
          <a:xfrm>
            <a:off x="2091991" y="3104813"/>
            <a:ext cx="2478944" cy="738664"/>
          </a:xfrm>
          <a:prstGeom prst="rect">
            <a:avLst/>
          </a:prstGeom>
        </p:spPr>
        <p:txBody>
          <a:bodyPr wrap="square">
            <a:spAutoFit/>
          </a:bodyPr>
          <a:lstStyle/>
          <a:p>
            <a:pPr algn="r"/>
            <a:r>
              <a:rPr lang="en-US" sz="1400" b="1" dirty="0">
                <a:solidFill>
                  <a:prstClr val="black"/>
                </a:solidFill>
                <a:latin typeface="Arial" panose="020B0604020202020204" pitchFamily="34" charset="0"/>
                <a:cs typeface="Arial" panose="020B0604020202020204" pitchFamily="34" charset="0"/>
              </a:rPr>
              <a:t>Eastern Cape </a:t>
            </a:r>
            <a:r>
              <a:rPr lang="en-US" sz="1400" dirty="0">
                <a:solidFill>
                  <a:prstClr val="black"/>
                </a:solidFill>
                <a:latin typeface="Arial" panose="020B0604020202020204" pitchFamily="34" charset="0"/>
                <a:cs typeface="Arial" panose="020B0604020202020204" pitchFamily="34" charset="0"/>
              </a:rPr>
              <a:t>- 2 small depots (East London Depot and Port Elizabeth Depot)</a:t>
            </a:r>
            <a:endParaRPr lang="en-ZA" dirty="0"/>
          </a:p>
        </p:txBody>
      </p:sp>
      <p:sp>
        <p:nvSpPr>
          <p:cNvPr id="28" name="Oval 27"/>
          <p:cNvSpPr/>
          <p:nvPr/>
        </p:nvSpPr>
        <p:spPr>
          <a:xfrm>
            <a:off x="4149932" y="5896464"/>
            <a:ext cx="628545" cy="651820"/>
          </a:xfrm>
          <a:prstGeom prst="ellipse">
            <a:avLst/>
          </a:prstGeom>
          <a:solidFill>
            <a:srgbClr val="FFC00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30" name="Straight Connector 29"/>
          <p:cNvCxnSpPr>
            <a:stCxn id="28" idx="2"/>
            <a:endCxn id="25" idx="3"/>
          </p:cNvCxnSpPr>
          <p:nvPr/>
        </p:nvCxnSpPr>
        <p:spPr>
          <a:xfrm flipH="1" flipV="1">
            <a:off x="3331463" y="6058696"/>
            <a:ext cx="818469" cy="16367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9462009" y="4607171"/>
            <a:ext cx="2207045" cy="738664"/>
          </a:xfrm>
          <a:prstGeom prst="rect">
            <a:avLst/>
          </a:prstGeom>
        </p:spPr>
        <p:txBody>
          <a:bodyPr wrap="square">
            <a:spAutoFit/>
          </a:bodyPr>
          <a:lstStyle/>
          <a:p>
            <a:r>
              <a:rPr lang="en-US" sz="1400" b="1" dirty="0">
                <a:solidFill>
                  <a:prstClr val="black"/>
                </a:solidFill>
                <a:latin typeface="Arial" panose="020B0604020202020204" pitchFamily="34" charset="0"/>
                <a:cs typeface="Arial" panose="020B0604020202020204" pitchFamily="34" charset="0"/>
              </a:rPr>
              <a:t>Kwa Zulu Natal </a:t>
            </a:r>
            <a:r>
              <a:rPr lang="en-US" sz="1400" dirty="0">
                <a:solidFill>
                  <a:prstClr val="black"/>
                </a:solidFill>
                <a:latin typeface="Arial" panose="020B0604020202020204" pitchFamily="34" charset="0"/>
                <a:cs typeface="Arial" panose="020B0604020202020204" pitchFamily="34" charset="0"/>
              </a:rPr>
              <a:t>– 3 main depots (Springfield, Bayhead, Durban MLPS)</a:t>
            </a:r>
            <a:endParaRPr lang="en-ZA" dirty="0"/>
          </a:p>
        </p:txBody>
      </p:sp>
      <p:sp>
        <p:nvSpPr>
          <p:cNvPr id="33" name="Oval 32"/>
          <p:cNvSpPr/>
          <p:nvPr/>
        </p:nvSpPr>
        <p:spPr>
          <a:xfrm>
            <a:off x="6718261" y="5583034"/>
            <a:ext cx="628545" cy="651820"/>
          </a:xfrm>
          <a:prstGeom prst="ellipse">
            <a:avLst/>
          </a:prstGeom>
          <a:solidFill>
            <a:srgbClr val="00B05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35" name="Straight Connector 34"/>
          <p:cNvCxnSpPr>
            <a:stCxn id="33" idx="1"/>
          </p:cNvCxnSpPr>
          <p:nvPr/>
        </p:nvCxnSpPr>
        <p:spPr>
          <a:xfrm flipH="1" flipV="1">
            <a:off x="4570935" y="3515718"/>
            <a:ext cx="2239374" cy="216277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8172683" y="4405112"/>
            <a:ext cx="628545" cy="651820"/>
          </a:xfrm>
          <a:prstGeom prst="ellipse">
            <a:avLst/>
          </a:prstGeom>
          <a:solidFill>
            <a:srgbClr val="7030A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39" name="Straight Connector 38"/>
          <p:cNvCxnSpPr>
            <a:stCxn id="32" idx="1"/>
            <a:endCxn id="37" idx="6"/>
          </p:cNvCxnSpPr>
          <p:nvPr/>
        </p:nvCxnSpPr>
        <p:spPr>
          <a:xfrm flipH="1" flipV="1">
            <a:off x="8801228" y="4731022"/>
            <a:ext cx="660781" cy="24548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128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96716-2A75-425C-A38B-7369D7EDB0FD}"/>
              </a:ext>
            </a:extLst>
          </p:cNvPr>
          <p:cNvSpPr>
            <a:spLocks noGrp="1"/>
          </p:cNvSpPr>
          <p:nvPr>
            <p:ph type="title"/>
          </p:nvPr>
        </p:nvSpPr>
        <p:spPr/>
        <p:txBody>
          <a:bodyPr/>
          <a:lstStyle/>
          <a:p>
            <a:pPr algn="l"/>
            <a:r>
              <a:rPr lang="en-ZA" sz="3600" dirty="0">
                <a:solidFill>
                  <a:schemeClr val="bg1"/>
                </a:solidFill>
              </a:rPr>
              <a:t>INTRODUCTION</a:t>
            </a:r>
          </a:p>
        </p:txBody>
      </p:sp>
      <p:sp>
        <p:nvSpPr>
          <p:cNvPr id="3" name="Content Placeholder 2">
            <a:extLst>
              <a:ext uri="{FF2B5EF4-FFF2-40B4-BE49-F238E27FC236}">
                <a16:creationId xmlns:a16="http://schemas.microsoft.com/office/drawing/2014/main" id="{925042AF-6BE1-4862-BDCA-A0579E0A8BCB}"/>
              </a:ext>
            </a:extLst>
          </p:cNvPr>
          <p:cNvSpPr>
            <a:spLocks noGrp="1"/>
          </p:cNvSpPr>
          <p:nvPr>
            <p:ph idx="1"/>
          </p:nvPr>
        </p:nvSpPr>
        <p:spPr>
          <a:xfrm>
            <a:off x="155275" y="1432386"/>
            <a:ext cx="11849912" cy="4203290"/>
          </a:xfrm>
        </p:spPr>
        <p:txBody>
          <a:bodyPr/>
          <a:lstStyle/>
          <a:p>
            <a:r>
              <a:rPr lang="en-US" b="1" dirty="0"/>
              <a:t>The desired outcome of this project is to appoint a panel of wheels service providers for maximum of 3 years on an as and when contract for replacement, renewal and refurbishment of wheel sets.</a:t>
            </a:r>
          </a:p>
          <a:p>
            <a:r>
              <a:rPr lang="en-GB" dirty="0"/>
              <a:t>The scope of work covers the entire refurbishment process from collection of components from depots to delivery and incoming inspection in accordance to the PRASA quality processes/guidelines. </a:t>
            </a:r>
            <a:endParaRPr lang="en-ZA" dirty="0"/>
          </a:p>
        </p:txBody>
      </p:sp>
      <p:sp>
        <p:nvSpPr>
          <p:cNvPr id="4" name="Slide Number Placeholder 3">
            <a:extLst>
              <a:ext uri="{FF2B5EF4-FFF2-40B4-BE49-F238E27FC236}">
                <a16:creationId xmlns:a16="http://schemas.microsoft.com/office/drawing/2014/main" id="{29A0B60C-B558-4C7D-AEEC-4A99B94B0CFE}"/>
              </a:ext>
            </a:extLst>
          </p:cNvPr>
          <p:cNvSpPr>
            <a:spLocks noGrp="1"/>
          </p:cNvSpPr>
          <p:nvPr>
            <p:ph type="sldNum" sz="quarter" idx="12"/>
          </p:nvPr>
        </p:nvSpPr>
        <p:spPr/>
        <p:txBody>
          <a:bodyPr/>
          <a:lstStyle/>
          <a:p>
            <a:pPr defTabSz="914400" fontAlgn="base">
              <a:spcBef>
                <a:spcPct val="0"/>
              </a:spcBef>
              <a:spcAft>
                <a:spcPct val="0"/>
              </a:spcAft>
            </a:pPr>
            <a:fld id="{C31F7836-E4B3-4985-A8BA-D04AF4A8C90B}" type="slidenum">
              <a:rPr lang="en-GB">
                <a:cs typeface="Arial" pitchFamily="34" charset="0"/>
              </a:rPr>
              <a:pPr defTabSz="914400" fontAlgn="base">
                <a:spcBef>
                  <a:spcPct val="0"/>
                </a:spcBef>
                <a:spcAft>
                  <a:spcPct val="0"/>
                </a:spcAft>
              </a:pPr>
              <a:t>21</a:t>
            </a:fld>
            <a:endParaRPr lang="en-GB" dirty="0">
              <a:cs typeface="Arial" pitchFamily="34" charset="0"/>
            </a:endParaRPr>
          </a:p>
        </p:txBody>
      </p:sp>
    </p:spTree>
    <p:extLst>
      <p:ext uri="{BB962C8B-B14F-4D97-AF65-F5344CB8AC3E}">
        <p14:creationId xmlns:p14="http://schemas.microsoft.com/office/powerpoint/2010/main" val="2775892847"/>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entagon 8"/>
          <p:cNvSpPr/>
          <p:nvPr/>
        </p:nvSpPr>
        <p:spPr>
          <a:xfrm>
            <a:off x="10211000" y="1821427"/>
            <a:ext cx="1827315" cy="1217436"/>
          </a:xfrm>
          <a:custGeom>
            <a:avLst/>
            <a:gdLst>
              <a:gd name="connsiteX0" fmla="*/ 0 w 2344993"/>
              <a:gd name="connsiteY0" fmla="*/ 0 h 1489588"/>
              <a:gd name="connsiteX1" fmla="*/ 1600199 w 2344993"/>
              <a:gd name="connsiteY1" fmla="*/ 0 h 1489588"/>
              <a:gd name="connsiteX2" fmla="*/ 2344993 w 2344993"/>
              <a:gd name="connsiteY2" fmla="*/ 744794 h 1489588"/>
              <a:gd name="connsiteX3" fmla="*/ 1600199 w 2344993"/>
              <a:gd name="connsiteY3" fmla="*/ 1489588 h 1489588"/>
              <a:gd name="connsiteX4" fmla="*/ 0 w 2344993"/>
              <a:gd name="connsiteY4" fmla="*/ 1489588 h 1489588"/>
              <a:gd name="connsiteX5" fmla="*/ 0 w 2344993"/>
              <a:gd name="connsiteY5" fmla="*/ 0 h 1489588"/>
              <a:gd name="connsiteX0" fmla="*/ 0 w 1887793"/>
              <a:gd name="connsiteY0" fmla="*/ 0 h 1489588"/>
              <a:gd name="connsiteX1" fmla="*/ 1600199 w 1887793"/>
              <a:gd name="connsiteY1" fmla="*/ 0 h 1489588"/>
              <a:gd name="connsiteX2" fmla="*/ 1887793 w 1887793"/>
              <a:gd name="connsiteY2" fmla="*/ 759543 h 1489588"/>
              <a:gd name="connsiteX3" fmla="*/ 1600199 w 1887793"/>
              <a:gd name="connsiteY3" fmla="*/ 1489588 h 1489588"/>
              <a:gd name="connsiteX4" fmla="*/ 0 w 1887793"/>
              <a:gd name="connsiteY4" fmla="*/ 1489588 h 1489588"/>
              <a:gd name="connsiteX5" fmla="*/ 0 w 1887793"/>
              <a:gd name="connsiteY5" fmla="*/ 0 h 148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793" h="1489588">
                <a:moveTo>
                  <a:pt x="0" y="0"/>
                </a:moveTo>
                <a:lnTo>
                  <a:pt x="1600199" y="0"/>
                </a:lnTo>
                <a:lnTo>
                  <a:pt x="1887793" y="759543"/>
                </a:lnTo>
                <a:lnTo>
                  <a:pt x="1600199" y="1489588"/>
                </a:lnTo>
                <a:lnTo>
                  <a:pt x="0" y="1489588"/>
                </a:lnTo>
                <a:lnTo>
                  <a:pt x="0" y="0"/>
                </a:lnTo>
                <a:close/>
              </a:path>
            </a:pathLst>
          </a:custGeom>
        </p:spPr>
        <p:style>
          <a:lnRef idx="1">
            <a:schemeClr val="accent6"/>
          </a:lnRef>
          <a:fillRef idx="3">
            <a:schemeClr val="accent6"/>
          </a:fillRef>
          <a:effectRef idx="2">
            <a:schemeClr val="accent6"/>
          </a:effectRef>
          <a:fontRef idx="minor">
            <a:schemeClr val="lt1"/>
          </a:fontRef>
        </p:style>
        <p:txBody>
          <a:bodyPr rtlCol="0" anchor="ctr"/>
          <a:lstStyle/>
          <a:p>
            <a:pPr marL="176213" algn="ctr"/>
            <a:r>
              <a:rPr lang="en-US" sz="1800" dirty="0">
                <a:latin typeface="Arial" panose="020B0604020202020204" pitchFamily="34" charset="0"/>
                <a:cs typeface="Arial" panose="020B0604020202020204" pitchFamily="34" charset="0"/>
              </a:rPr>
              <a:t>Final Delivery of the components</a:t>
            </a:r>
            <a:endParaRPr lang="en-ZA" sz="1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C5B28B0-0B7D-4648-A10E-9E0F7230556F}"/>
              </a:ext>
            </a:extLst>
          </p:cNvPr>
          <p:cNvSpPr>
            <a:spLocks noGrp="1"/>
          </p:cNvSpPr>
          <p:nvPr>
            <p:ph type="title"/>
          </p:nvPr>
        </p:nvSpPr>
        <p:spPr>
          <a:xfrm>
            <a:off x="219568" y="447340"/>
            <a:ext cx="8229600" cy="1143000"/>
          </a:xfrm>
        </p:spPr>
        <p:txBody>
          <a:bodyPr/>
          <a:lstStyle/>
          <a:p>
            <a:pPr lvl="0" algn="l"/>
            <a:r>
              <a:rPr lang="en-US" sz="3600" dirty="0">
                <a:solidFill>
                  <a:schemeClr val="bg1"/>
                </a:solidFill>
              </a:rPr>
              <a:t>EXTENT OF SCOPE OF WORK</a:t>
            </a:r>
            <a:endParaRPr lang="en-ZA" sz="3600" dirty="0">
              <a:solidFill>
                <a:schemeClr val="bg1"/>
              </a:solidFill>
            </a:endParaRPr>
          </a:p>
        </p:txBody>
      </p:sp>
      <p:sp>
        <p:nvSpPr>
          <p:cNvPr id="19" name="Pentagon 8"/>
          <p:cNvSpPr/>
          <p:nvPr/>
        </p:nvSpPr>
        <p:spPr>
          <a:xfrm>
            <a:off x="8054772" y="1821427"/>
            <a:ext cx="2537027" cy="1217436"/>
          </a:xfrm>
          <a:custGeom>
            <a:avLst/>
            <a:gdLst>
              <a:gd name="connsiteX0" fmla="*/ 0 w 2344993"/>
              <a:gd name="connsiteY0" fmla="*/ 0 h 1489588"/>
              <a:gd name="connsiteX1" fmla="*/ 1600199 w 2344993"/>
              <a:gd name="connsiteY1" fmla="*/ 0 h 1489588"/>
              <a:gd name="connsiteX2" fmla="*/ 2344993 w 2344993"/>
              <a:gd name="connsiteY2" fmla="*/ 744794 h 1489588"/>
              <a:gd name="connsiteX3" fmla="*/ 1600199 w 2344993"/>
              <a:gd name="connsiteY3" fmla="*/ 1489588 h 1489588"/>
              <a:gd name="connsiteX4" fmla="*/ 0 w 2344993"/>
              <a:gd name="connsiteY4" fmla="*/ 1489588 h 1489588"/>
              <a:gd name="connsiteX5" fmla="*/ 0 w 2344993"/>
              <a:gd name="connsiteY5" fmla="*/ 0 h 1489588"/>
              <a:gd name="connsiteX0" fmla="*/ 0 w 1887793"/>
              <a:gd name="connsiteY0" fmla="*/ 0 h 1489588"/>
              <a:gd name="connsiteX1" fmla="*/ 1600199 w 1887793"/>
              <a:gd name="connsiteY1" fmla="*/ 0 h 1489588"/>
              <a:gd name="connsiteX2" fmla="*/ 1887793 w 1887793"/>
              <a:gd name="connsiteY2" fmla="*/ 759543 h 1489588"/>
              <a:gd name="connsiteX3" fmla="*/ 1600199 w 1887793"/>
              <a:gd name="connsiteY3" fmla="*/ 1489588 h 1489588"/>
              <a:gd name="connsiteX4" fmla="*/ 0 w 1887793"/>
              <a:gd name="connsiteY4" fmla="*/ 1489588 h 1489588"/>
              <a:gd name="connsiteX5" fmla="*/ 0 w 1887793"/>
              <a:gd name="connsiteY5" fmla="*/ 0 h 148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793" h="1489588">
                <a:moveTo>
                  <a:pt x="0" y="0"/>
                </a:moveTo>
                <a:lnTo>
                  <a:pt x="1600199" y="0"/>
                </a:lnTo>
                <a:lnTo>
                  <a:pt x="1887793" y="759543"/>
                </a:lnTo>
                <a:lnTo>
                  <a:pt x="1600199" y="1489588"/>
                </a:lnTo>
                <a:lnTo>
                  <a:pt x="0" y="1489588"/>
                </a:lnTo>
                <a:lnTo>
                  <a:pt x="0" y="0"/>
                </a:lnTo>
                <a:close/>
              </a:path>
            </a:pathLst>
          </a:custGeom>
        </p:spPr>
        <p:style>
          <a:lnRef idx="1">
            <a:schemeClr val="dk1"/>
          </a:lnRef>
          <a:fillRef idx="3">
            <a:schemeClr val="dk1"/>
          </a:fillRef>
          <a:effectRef idx="2">
            <a:schemeClr val="dk1"/>
          </a:effectRef>
          <a:fontRef idx="minor">
            <a:schemeClr val="lt1"/>
          </a:fontRef>
        </p:style>
        <p:txBody>
          <a:bodyPr rtlCol="0" anchor="ctr"/>
          <a:lstStyle/>
          <a:p>
            <a:pPr marL="176213" algn="ctr"/>
            <a:r>
              <a:rPr lang="en-ZA" sz="1800" dirty="0">
                <a:latin typeface="Arial" panose="020B0604020202020204" pitchFamily="34" charset="0"/>
                <a:cs typeface="Arial" panose="020B0604020202020204" pitchFamily="34" charset="0"/>
              </a:rPr>
              <a:t>Post-Work: </a:t>
            </a:r>
          </a:p>
          <a:p>
            <a:pPr marL="176213" algn="ctr"/>
            <a:r>
              <a:rPr lang="en-ZA" sz="1800" dirty="0">
                <a:latin typeface="Arial" panose="020B0604020202020204" pitchFamily="34" charset="0"/>
                <a:cs typeface="Arial" panose="020B0604020202020204" pitchFamily="34" charset="0"/>
              </a:rPr>
              <a:t>Quality Assurance function</a:t>
            </a:r>
          </a:p>
        </p:txBody>
      </p:sp>
      <p:sp>
        <p:nvSpPr>
          <p:cNvPr id="17" name="Pentagon 8"/>
          <p:cNvSpPr/>
          <p:nvPr/>
        </p:nvSpPr>
        <p:spPr>
          <a:xfrm>
            <a:off x="6695459" y="1821427"/>
            <a:ext cx="1753709" cy="1217436"/>
          </a:xfrm>
          <a:custGeom>
            <a:avLst/>
            <a:gdLst>
              <a:gd name="connsiteX0" fmla="*/ 0 w 2344993"/>
              <a:gd name="connsiteY0" fmla="*/ 0 h 1489588"/>
              <a:gd name="connsiteX1" fmla="*/ 1600199 w 2344993"/>
              <a:gd name="connsiteY1" fmla="*/ 0 h 1489588"/>
              <a:gd name="connsiteX2" fmla="*/ 2344993 w 2344993"/>
              <a:gd name="connsiteY2" fmla="*/ 744794 h 1489588"/>
              <a:gd name="connsiteX3" fmla="*/ 1600199 w 2344993"/>
              <a:gd name="connsiteY3" fmla="*/ 1489588 h 1489588"/>
              <a:gd name="connsiteX4" fmla="*/ 0 w 2344993"/>
              <a:gd name="connsiteY4" fmla="*/ 1489588 h 1489588"/>
              <a:gd name="connsiteX5" fmla="*/ 0 w 2344993"/>
              <a:gd name="connsiteY5" fmla="*/ 0 h 1489588"/>
              <a:gd name="connsiteX0" fmla="*/ 0 w 1887793"/>
              <a:gd name="connsiteY0" fmla="*/ 0 h 1489588"/>
              <a:gd name="connsiteX1" fmla="*/ 1600199 w 1887793"/>
              <a:gd name="connsiteY1" fmla="*/ 0 h 1489588"/>
              <a:gd name="connsiteX2" fmla="*/ 1887793 w 1887793"/>
              <a:gd name="connsiteY2" fmla="*/ 759543 h 1489588"/>
              <a:gd name="connsiteX3" fmla="*/ 1600199 w 1887793"/>
              <a:gd name="connsiteY3" fmla="*/ 1489588 h 1489588"/>
              <a:gd name="connsiteX4" fmla="*/ 0 w 1887793"/>
              <a:gd name="connsiteY4" fmla="*/ 1489588 h 1489588"/>
              <a:gd name="connsiteX5" fmla="*/ 0 w 1887793"/>
              <a:gd name="connsiteY5" fmla="*/ 0 h 148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793" h="1489588">
                <a:moveTo>
                  <a:pt x="0" y="0"/>
                </a:moveTo>
                <a:lnTo>
                  <a:pt x="1600199" y="0"/>
                </a:lnTo>
                <a:lnTo>
                  <a:pt x="1887793" y="759543"/>
                </a:lnTo>
                <a:lnTo>
                  <a:pt x="1600199" y="1489588"/>
                </a:lnTo>
                <a:lnTo>
                  <a:pt x="0" y="1489588"/>
                </a:lnTo>
                <a:lnTo>
                  <a:pt x="0" y="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marL="176213" algn="ctr"/>
            <a:r>
              <a:rPr lang="en-ZA" sz="1800" dirty="0">
                <a:latin typeface="Arial" panose="020B0604020202020204" pitchFamily="34" charset="0"/>
                <a:cs typeface="Arial" panose="020B0604020202020204" pitchFamily="34" charset="0"/>
              </a:rPr>
              <a:t>Preliminary-Approval of Work</a:t>
            </a:r>
          </a:p>
        </p:txBody>
      </p:sp>
      <p:sp>
        <p:nvSpPr>
          <p:cNvPr id="18" name="Rectangle 17"/>
          <p:cNvSpPr/>
          <p:nvPr/>
        </p:nvSpPr>
        <p:spPr>
          <a:xfrm>
            <a:off x="6753650" y="3053611"/>
            <a:ext cx="1435627" cy="1938992"/>
          </a:xfrm>
          <a:prstGeom prst="rect">
            <a:avLst/>
          </a:prstGeom>
          <a:noFill/>
        </p:spPr>
        <p:style>
          <a:lnRef idx="2">
            <a:schemeClr val="accent1"/>
          </a:lnRef>
          <a:fillRef idx="1">
            <a:schemeClr val="lt1"/>
          </a:fillRef>
          <a:effectRef idx="0">
            <a:schemeClr val="accent1"/>
          </a:effectRef>
          <a:fontRef idx="minor">
            <a:schemeClr val="dk1"/>
          </a:fontRef>
        </p:style>
        <p:txBody>
          <a:bodyPr wrap="square">
            <a:spAutoFit/>
          </a:bodyPr>
          <a:lstStyle/>
          <a:p>
            <a:pPr lvl="0">
              <a:spcAft>
                <a:spcPts val="600"/>
              </a:spcAft>
            </a:pPr>
            <a:r>
              <a:rPr lang="en-US" sz="1200" dirty="0">
                <a:solidFill>
                  <a:prstClr val="black"/>
                </a:solidFill>
                <a:latin typeface="Arial" panose="020B0604020202020204" pitchFamily="34" charset="0"/>
                <a:cs typeface="Arial" panose="020B0604020202020204" pitchFamily="34" charset="0"/>
              </a:rPr>
              <a:t>At certain holding points a PRASA Quality Assurer will approve/reject work done guided by a checklist before final assembly or when re-profiling is completed.</a:t>
            </a:r>
          </a:p>
        </p:txBody>
      </p:sp>
      <p:sp>
        <p:nvSpPr>
          <p:cNvPr id="4" name="Slide Number Placeholder 3">
            <a:extLst>
              <a:ext uri="{FF2B5EF4-FFF2-40B4-BE49-F238E27FC236}">
                <a16:creationId xmlns:a16="http://schemas.microsoft.com/office/drawing/2014/main" id="{F48351EF-4557-41A3-B473-844DE4AE1E5F}"/>
              </a:ext>
            </a:extLst>
          </p:cNvPr>
          <p:cNvSpPr>
            <a:spLocks noGrp="1"/>
          </p:cNvSpPr>
          <p:nvPr>
            <p:ph type="sldNum" sz="quarter" idx="12"/>
          </p:nvPr>
        </p:nvSpPr>
        <p:spPr>
          <a:xfrm>
            <a:off x="8715984" y="6354579"/>
            <a:ext cx="2837762" cy="365125"/>
          </a:xfrm>
        </p:spPr>
        <p:txBody>
          <a:bodyPr/>
          <a:lstStyle/>
          <a:p>
            <a:pPr defTabSz="914400" fontAlgn="base">
              <a:spcBef>
                <a:spcPct val="0"/>
              </a:spcBef>
              <a:spcAft>
                <a:spcPct val="0"/>
              </a:spcAft>
            </a:pPr>
            <a:fld id="{C31F7836-E4B3-4985-A8BA-D04AF4A8C90B}" type="slidenum">
              <a:rPr lang="en-GB">
                <a:cs typeface="Arial" pitchFamily="34" charset="0"/>
              </a:rPr>
              <a:pPr defTabSz="914400" fontAlgn="base">
                <a:spcBef>
                  <a:spcPct val="0"/>
                </a:spcBef>
                <a:spcAft>
                  <a:spcPct val="0"/>
                </a:spcAft>
              </a:pPr>
              <a:t>22</a:t>
            </a:fld>
            <a:endParaRPr lang="en-GB" dirty="0">
              <a:cs typeface="Arial" pitchFamily="34" charset="0"/>
            </a:endParaRPr>
          </a:p>
        </p:txBody>
      </p:sp>
      <p:sp>
        <p:nvSpPr>
          <p:cNvPr id="15" name="Pentagon 8"/>
          <p:cNvSpPr/>
          <p:nvPr/>
        </p:nvSpPr>
        <p:spPr>
          <a:xfrm>
            <a:off x="4954662" y="1821427"/>
            <a:ext cx="2013265" cy="1217436"/>
          </a:xfrm>
          <a:custGeom>
            <a:avLst/>
            <a:gdLst>
              <a:gd name="connsiteX0" fmla="*/ 0 w 2344993"/>
              <a:gd name="connsiteY0" fmla="*/ 0 h 1489588"/>
              <a:gd name="connsiteX1" fmla="*/ 1600199 w 2344993"/>
              <a:gd name="connsiteY1" fmla="*/ 0 h 1489588"/>
              <a:gd name="connsiteX2" fmla="*/ 2344993 w 2344993"/>
              <a:gd name="connsiteY2" fmla="*/ 744794 h 1489588"/>
              <a:gd name="connsiteX3" fmla="*/ 1600199 w 2344993"/>
              <a:gd name="connsiteY3" fmla="*/ 1489588 h 1489588"/>
              <a:gd name="connsiteX4" fmla="*/ 0 w 2344993"/>
              <a:gd name="connsiteY4" fmla="*/ 1489588 h 1489588"/>
              <a:gd name="connsiteX5" fmla="*/ 0 w 2344993"/>
              <a:gd name="connsiteY5" fmla="*/ 0 h 1489588"/>
              <a:gd name="connsiteX0" fmla="*/ 0 w 1887793"/>
              <a:gd name="connsiteY0" fmla="*/ 0 h 1489588"/>
              <a:gd name="connsiteX1" fmla="*/ 1600199 w 1887793"/>
              <a:gd name="connsiteY1" fmla="*/ 0 h 1489588"/>
              <a:gd name="connsiteX2" fmla="*/ 1887793 w 1887793"/>
              <a:gd name="connsiteY2" fmla="*/ 759543 h 1489588"/>
              <a:gd name="connsiteX3" fmla="*/ 1600199 w 1887793"/>
              <a:gd name="connsiteY3" fmla="*/ 1489588 h 1489588"/>
              <a:gd name="connsiteX4" fmla="*/ 0 w 1887793"/>
              <a:gd name="connsiteY4" fmla="*/ 1489588 h 1489588"/>
              <a:gd name="connsiteX5" fmla="*/ 0 w 1887793"/>
              <a:gd name="connsiteY5" fmla="*/ 0 h 148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793" h="1489588">
                <a:moveTo>
                  <a:pt x="0" y="0"/>
                </a:moveTo>
                <a:lnTo>
                  <a:pt x="1600199" y="0"/>
                </a:lnTo>
                <a:lnTo>
                  <a:pt x="1887793" y="759543"/>
                </a:lnTo>
                <a:lnTo>
                  <a:pt x="1600199" y="1489588"/>
                </a:lnTo>
                <a:lnTo>
                  <a:pt x="0" y="1489588"/>
                </a:lnTo>
                <a:lnTo>
                  <a:pt x="0" y="0"/>
                </a:lnTo>
                <a:close/>
              </a:path>
            </a:pathLst>
          </a:custGeom>
        </p:spPr>
        <p:style>
          <a:lnRef idx="1">
            <a:schemeClr val="accent5"/>
          </a:lnRef>
          <a:fillRef idx="3">
            <a:schemeClr val="accent5"/>
          </a:fillRef>
          <a:effectRef idx="2">
            <a:schemeClr val="accent5"/>
          </a:effectRef>
          <a:fontRef idx="minor">
            <a:schemeClr val="lt1"/>
          </a:fontRef>
        </p:style>
        <p:txBody>
          <a:bodyPr rtlCol="0" anchor="ctr"/>
          <a:lstStyle/>
          <a:p>
            <a:pPr marL="55563" algn="ctr"/>
            <a:r>
              <a:rPr lang="en-US" sz="1800" dirty="0">
                <a:latin typeface="Arial" panose="020B0604020202020204" pitchFamily="34" charset="0"/>
                <a:cs typeface="Arial" panose="020B0604020202020204" pitchFamily="34" charset="0"/>
              </a:rPr>
              <a:t>Approval </a:t>
            </a:r>
          </a:p>
          <a:p>
            <a:pPr marL="55563" algn="ctr" defTabSz="292100"/>
            <a:r>
              <a:rPr lang="en-US" sz="1800" dirty="0">
                <a:latin typeface="Arial" panose="020B0604020202020204" pitchFamily="34" charset="0"/>
                <a:cs typeface="Arial" panose="020B0604020202020204" pitchFamily="34" charset="0"/>
              </a:rPr>
              <a:t>of the </a:t>
            </a:r>
          </a:p>
          <a:p>
            <a:pPr marL="55563" algn="ctr"/>
            <a:r>
              <a:rPr lang="en-US" sz="1800" dirty="0">
                <a:latin typeface="Arial" panose="020B0604020202020204" pitchFamily="34" charset="0"/>
                <a:cs typeface="Arial" panose="020B0604020202020204" pitchFamily="34" charset="0"/>
              </a:rPr>
              <a:t>Quotation</a:t>
            </a:r>
            <a:endParaRPr lang="en-ZA" sz="1800" dirty="0">
              <a:latin typeface="Arial" panose="020B0604020202020204" pitchFamily="34" charset="0"/>
              <a:cs typeface="Arial" panose="020B0604020202020204" pitchFamily="34" charset="0"/>
            </a:endParaRPr>
          </a:p>
        </p:txBody>
      </p:sp>
      <p:sp>
        <p:nvSpPr>
          <p:cNvPr id="3" name="Rectangle 2"/>
          <p:cNvSpPr/>
          <p:nvPr/>
        </p:nvSpPr>
        <p:spPr>
          <a:xfrm>
            <a:off x="219568" y="1421317"/>
            <a:ext cx="11334178" cy="400110"/>
          </a:xfrm>
          <a:prstGeom prst="rect">
            <a:avLst/>
          </a:prstGeom>
        </p:spPr>
        <p:txBody>
          <a:bodyPr wrap="square">
            <a:spAutoFit/>
          </a:bodyPr>
          <a:lstStyle/>
          <a:p>
            <a:r>
              <a:rPr lang="en-US" sz="2000" dirty="0">
                <a:latin typeface="Arial" panose="020B0604020202020204" pitchFamily="34" charset="0"/>
                <a:cs typeface="Arial" panose="020B0604020202020204" pitchFamily="34" charset="0"/>
              </a:rPr>
              <a:t>The scope of work for this project shall entail the following activities:</a:t>
            </a:r>
          </a:p>
        </p:txBody>
      </p:sp>
      <p:sp>
        <p:nvSpPr>
          <p:cNvPr id="13" name="Pentagon 8"/>
          <p:cNvSpPr/>
          <p:nvPr/>
        </p:nvSpPr>
        <p:spPr>
          <a:xfrm>
            <a:off x="3508940" y="1821427"/>
            <a:ext cx="1789864" cy="1217436"/>
          </a:xfrm>
          <a:custGeom>
            <a:avLst/>
            <a:gdLst>
              <a:gd name="connsiteX0" fmla="*/ 0 w 2344993"/>
              <a:gd name="connsiteY0" fmla="*/ 0 h 1489588"/>
              <a:gd name="connsiteX1" fmla="*/ 1600199 w 2344993"/>
              <a:gd name="connsiteY1" fmla="*/ 0 h 1489588"/>
              <a:gd name="connsiteX2" fmla="*/ 2344993 w 2344993"/>
              <a:gd name="connsiteY2" fmla="*/ 744794 h 1489588"/>
              <a:gd name="connsiteX3" fmla="*/ 1600199 w 2344993"/>
              <a:gd name="connsiteY3" fmla="*/ 1489588 h 1489588"/>
              <a:gd name="connsiteX4" fmla="*/ 0 w 2344993"/>
              <a:gd name="connsiteY4" fmla="*/ 1489588 h 1489588"/>
              <a:gd name="connsiteX5" fmla="*/ 0 w 2344993"/>
              <a:gd name="connsiteY5" fmla="*/ 0 h 1489588"/>
              <a:gd name="connsiteX0" fmla="*/ 0 w 1887793"/>
              <a:gd name="connsiteY0" fmla="*/ 0 h 1489588"/>
              <a:gd name="connsiteX1" fmla="*/ 1600199 w 1887793"/>
              <a:gd name="connsiteY1" fmla="*/ 0 h 1489588"/>
              <a:gd name="connsiteX2" fmla="*/ 1887793 w 1887793"/>
              <a:gd name="connsiteY2" fmla="*/ 759543 h 1489588"/>
              <a:gd name="connsiteX3" fmla="*/ 1600199 w 1887793"/>
              <a:gd name="connsiteY3" fmla="*/ 1489588 h 1489588"/>
              <a:gd name="connsiteX4" fmla="*/ 0 w 1887793"/>
              <a:gd name="connsiteY4" fmla="*/ 1489588 h 1489588"/>
              <a:gd name="connsiteX5" fmla="*/ 0 w 1887793"/>
              <a:gd name="connsiteY5" fmla="*/ 0 h 148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793" h="1489588">
                <a:moveTo>
                  <a:pt x="0" y="0"/>
                </a:moveTo>
                <a:lnTo>
                  <a:pt x="1600199" y="0"/>
                </a:lnTo>
                <a:lnTo>
                  <a:pt x="1887793" y="759543"/>
                </a:lnTo>
                <a:lnTo>
                  <a:pt x="1600199" y="1489588"/>
                </a:lnTo>
                <a:lnTo>
                  <a:pt x="0" y="1489588"/>
                </a:lnTo>
                <a:lnTo>
                  <a:pt x="0" y="0"/>
                </a:lnTo>
                <a:close/>
              </a:path>
            </a:pathLst>
          </a:custGeom>
        </p:spPr>
        <p:style>
          <a:lnRef idx="1">
            <a:schemeClr val="accent4"/>
          </a:lnRef>
          <a:fillRef idx="3">
            <a:schemeClr val="accent4"/>
          </a:fillRef>
          <a:effectRef idx="2">
            <a:schemeClr val="accent4"/>
          </a:effectRef>
          <a:fontRef idx="minor">
            <a:schemeClr val="lt1"/>
          </a:fontRef>
        </p:style>
        <p:txBody>
          <a:bodyPr rtlCol="0" anchor="ctr"/>
          <a:lstStyle/>
          <a:p>
            <a:pPr marL="176213" algn="ctr"/>
            <a:r>
              <a:rPr lang="en-US" sz="1800" dirty="0">
                <a:latin typeface="Arial" panose="020B0604020202020204" pitchFamily="34" charset="0"/>
                <a:cs typeface="Arial" panose="020B0604020202020204" pitchFamily="34" charset="0"/>
              </a:rPr>
              <a:t>Approval </a:t>
            </a:r>
          </a:p>
          <a:p>
            <a:pPr marL="176213" algn="ctr"/>
            <a:r>
              <a:rPr lang="en-US" sz="1800" dirty="0">
                <a:latin typeface="Arial" panose="020B0604020202020204" pitchFamily="34" charset="0"/>
                <a:cs typeface="Arial" panose="020B0604020202020204" pitchFamily="34" charset="0"/>
              </a:rPr>
              <a:t>of the </a:t>
            </a:r>
          </a:p>
          <a:p>
            <a:pPr marL="176213" algn="ctr"/>
            <a:r>
              <a:rPr lang="en-US" sz="1800" dirty="0">
                <a:latin typeface="Arial" panose="020B0604020202020204" pitchFamily="34" charset="0"/>
                <a:cs typeface="Arial" panose="020B0604020202020204" pitchFamily="34" charset="0"/>
              </a:rPr>
              <a:t>Scope of </a:t>
            </a:r>
          </a:p>
          <a:p>
            <a:pPr marL="176213" algn="ctr"/>
            <a:r>
              <a:rPr lang="en-US" sz="1800" dirty="0">
                <a:latin typeface="Arial" panose="020B0604020202020204" pitchFamily="34" charset="0"/>
                <a:cs typeface="Arial" panose="020B0604020202020204" pitchFamily="34" charset="0"/>
              </a:rPr>
              <a:t>work</a:t>
            </a:r>
            <a:endParaRPr lang="en-ZA" sz="1800" dirty="0">
              <a:latin typeface="Arial" panose="020B0604020202020204" pitchFamily="34" charset="0"/>
              <a:cs typeface="Arial" panose="020B0604020202020204" pitchFamily="34" charset="0"/>
            </a:endParaRPr>
          </a:p>
        </p:txBody>
      </p:sp>
      <p:sp>
        <p:nvSpPr>
          <p:cNvPr id="10" name="Pentagon 8"/>
          <p:cNvSpPr/>
          <p:nvPr/>
        </p:nvSpPr>
        <p:spPr>
          <a:xfrm>
            <a:off x="1980024" y="1821427"/>
            <a:ext cx="1887793" cy="1217436"/>
          </a:xfrm>
          <a:custGeom>
            <a:avLst/>
            <a:gdLst>
              <a:gd name="connsiteX0" fmla="*/ 0 w 2344993"/>
              <a:gd name="connsiteY0" fmla="*/ 0 h 1489588"/>
              <a:gd name="connsiteX1" fmla="*/ 1600199 w 2344993"/>
              <a:gd name="connsiteY1" fmla="*/ 0 h 1489588"/>
              <a:gd name="connsiteX2" fmla="*/ 2344993 w 2344993"/>
              <a:gd name="connsiteY2" fmla="*/ 744794 h 1489588"/>
              <a:gd name="connsiteX3" fmla="*/ 1600199 w 2344993"/>
              <a:gd name="connsiteY3" fmla="*/ 1489588 h 1489588"/>
              <a:gd name="connsiteX4" fmla="*/ 0 w 2344993"/>
              <a:gd name="connsiteY4" fmla="*/ 1489588 h 1489588"/>
              <a:gd name="connsiteX5" fmla="*/ 0 w 2344993"/>
              <a:gd name="connsiteY5" fmla="*/ 0 h 1489588"/>
              <a:gd name="connsiteX0" fmla="*/ 0 w 1887793"/>
              <a:gd name="connsiteY0" fmla="*/ 0 h 1489588"/>
              <a:gd name="connsiteX1" fmla="*/ 1600199 w 1887793"/>
              <a:gd name="connsiteY1" fmla="*/ 0 h 1489588"/>
              <a:gd name="connsiteX2" fmla="*/ 1887793 w 1887793"/>
              <a:gd name="connsiteY2" fmla="*/ 759543 h 1489588"/>
              <a:gd name="connsiteX3" fmla="*/ 1600199 w 1887793"/>
              <a:gd name="connsiteY3" fmla="*/ 1489588 h 1489588"/>
              <a:gd name="connsiteX4" fmla="*/ 0 w 1887793"/>
              <a:gd name="connsiteY4" fmla="*/ 1489588 h 1489588"/>
              <a:gd name="connsiteX5" fmla="*/ 0 w 1887793"/>
              <a:gd name="connsiteY5" fmla="*/ 0 h 148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793" h="1489588">
                <a:moveTo>
                  <a:pt x="0" y="0"/>
                </a:moveTo>
                <a:lnTo>
                  <a:pt x="1600199" y="0"/>
                </a:lnTo>
                <a:lnTo>
                  <a:pt x="1887793" y="759543"/>
                </a:lnTo>
                <a:lnTo>
                  <a:pt x="1600199" y="1489588"/>
                </a:lnTo>
                <a:lnTo>
                  <a:pt x="0" y="1489588"/>
                </a:lnTo>
                <a:lnTo>
                  <a:pt x="0" y="0"/>
                </a:lnTo>
                <a:close/>
              </a:path>
            </a:pathLst>
          </a:custGeom>
        </p:spPr>
        <p:style>
          <a:lnRef idx="1">
            <a:schemeClr val="accent3"/>
          </a:lnRef>
          <a:fillRef idx="3">
            <a:schemeClr val="accent3"/>
          </a:fillRef>
          <a:effectRef idx="2">
            <a:schemeClr val="accent3"/>
          </a:effectRef>
          <a:fontRef idx="minor">
            <a:schemeClr val="lt1"/>
          </a:fontRef>
        </p:style>
        <p:txBody>
          <a:bodyPr rtlCol="0" anchor="ctr"/>
          <a:lstStyle/>
          <a:p>
            <a:pPr marL="176213" algn="ctr"/>
            <a:r>
              <a:rPr lang="en-ZA" sz="1800" dirty="0">
                <a:latin typeface="Arial" panose="020B0604020202020204" pitchFamily="34" charset="0"/>
                <a:cs typeface="Arial" panose="020B0604020202020204" pitchFamily="34" charset="0"/>
              </a:rPr>
              <a:t>Creation </a:t>
            </a:r>
          </a:p>
          <a:p>
            <a:pPr marL="176213" algn="ctr"/>
            <a:r>
              <a:rPr lang="en-ZA" sz="1800" dirty="0">
                <a:latin typeface="Arial" panose="020B0604020202020204" pitchFamily="34" charset="0"/>
                <a:cs typeface="Arial" panose="020B0604020202020204" pitchFamily="34" charset="0"/>
              </a:rPr>
              <a:t>of the </a:t>
            </a:r>
          </a:p>
          <a:p>
            <a:pPr marL="176213" algn="ctr"/>
            <a:r>
              <a:rPr lang="en-ZA" sz="1800" dirty="0">
                <a:latin typeface="Arial" panose="020B0604020202020204" pitchFamily="34" charset="0"/>
                <a:cs typeface="Arial" panose="020B0604020202020204" pitchFamily="34" charset="0"/>
              </a:rPr>
              <a:t>Worklists</a:t>
            </a:r>
          </a:p>
        </p:txBody>
      </p:sp>
      <p:sp>
        <p:nvSpPr>
          <p:cNvPr id="9" name="Pentagon 8"/>
          <p:cNvSpPr/>
          <p:nvPr/>
        </p:nvSpPr>
        <p:spPr>
          <a:xfrm>
            <a:off x="219569" y="1821427"/>
            <a:ext cx="2065256" cy="1217436"/>
          </a:xfrm>
          <a:custGeom>
            <a:avLst/>
            <a:gdLst>
              <a:gd name="connsiteX0" fmla="*/ 0 w 2344993"/>
              <a:gd name="connsiteY0" fmla="*/ 0 h 1489588"/>
              <a:gd name="connsiteX1" fmla="*/ 1600199 w 2344993"/>
              <a:gd name="connsiteY1" fmla="*/ 0 h 1489588"/>
              <a:gd name="connsiteX2" fmla="*/ 2344993 w 2344993"/>
              <a:gd name="connsiteY2" fmla="*/ 744794 h 1489588"/>
              <a:gd name="connsiteX3" fmla="*/ 1600199 w 2344993"/>
              <a:gd name="connsiteY3" fmla="*/ 1489588 h 1489588"/>
              <a:gd name="connsiteX4" fmla="*/ 0 w 2344993"/>
              <a:gd name="connsiteY4" fmla="*/ 1489588 h 1489588"/>
              <a:gd name="connsiteX5" fmla="*/ 0 w 2344993"/>
              <a:gd name="connsiteY5" fmla="*/ 0 h 1489588"/>
              <a:gd name="connsiteX0" fmla="*/ 0 w 1887793"/>
              <a:gd name="connsiteY0" fmla="*/ 0 h 1489588"/>
              <a:gd name="connsiteX1" fmla="*/ 1600199 w 1887793"/>
              <a:gd name="connsiteY1" fmla="*/ 0 h 1489588"/>
              <a:gd name="connsiteX2" fmla="*/ 1887793 w 1887793"/>
              <a:gd name="connsiteY2" fmla="*/ 759543 h 1489588"/>
              <a:gd name="connsiteX3" fmla="*/ 1600199 w 1887793"/>
              <a:gd name="connsiteY3" fmla="*/ 1489588 h 1489588"/>
              <a:gd name="connsiteX4" fmla="*/ 0 w 1887793"/>
              <a:gd name="connsiteY4" fmla="*/ 1489588 h 1489588"/>
              <a:gd name="connsiteX5" fmla="*/ 0 w 1887793"/>
              <a:gd name="connsiteY5" fmla="*/ 0 h 148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793" h="1489588">
                <a:moveTo>
                  <a:pt x="0" y="0"/>
                </a:moveTo>
                <a:lnTo>
                  <a:pt x="1600199" y="0"/>
                </a:lnTo>
                <a:lnTo>
                  <a:pt x="1887793" y="759543"/>
                </a:lnTo>
                <a:lnTo>
                  <a:pt x="1600199" y="1489588"/>
                </a:lnTo>
                <a:lnTo>
                  <a:pt x="0" y="1489588"/>
                </a:lnTo>
                <a:lnTo>
                  <a:pt x="0" y="0"/>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ZA" sz="1800" dirty="0">
                <a:latin typeface="Arial" panose="020B0604020202020204" pitchFamily="34" charset="0"/>
                <a:cs typeface="Arial" panose="020B0604020202020204" pitchFamily="34" charset="0"/>
              </a:rPr>
              <a:t>Collection </a:t>
            </a:r>
          </a:p>
          <a:p>
            <a:pPr algn="ctr"/>
            <a:r>
              <a:rPr lang="en-ZA" sz="1800" dirty="0">
                <a:latin typeface="Arial" panose="020B0604020202020204" pitchFamily="34" charset="0"/>
                <a:cs typeface="Arial" panose="020B0604020202020204" pitchFamily="34" charset="0"/>
              </a:rPr>
              <a:t>of </a:t>
            </a:r>
          </a:p>
          <a:p>
            <a:pPr algn="ctr"/>
            <a:r>
              <a:rPr lang="en-ZA" sz="1800" dirty="0">
                <a:latin typeface="Arial" panose="020B0604020202020204" pitchFamily="34" charset="0"/>
                <a:cs typeface="Arial" panose="020B0604020202020204" pitchFamily="34" charset="0"/>
              </a:rPr>
              <a:t>wheelsets</a:t>
            </a:r>
          </a:p>
        </p:txBody>
      </p:sp>
      <p:sp>
        <p:nvSpPr>
          <p:cNvPr id="11" name="Rectangle 10"/>
          <p:cNvSpPr/>
          <p:nvPr/>
        </p:nvSpPr>
        <p:spPr>
          <a:xfrm>
            <a:off x="219568" y="3053611"/>
            <a:ext cx="1771945" cy="3600986"/>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p>
            <a:pPr lvl="0">
              <a:spcAft>
                <a:spcPts val="600"/>
              </a:spcAft>
            </a:pPr>
            <a:r>
              <a:rPr lang="en-US" sz="1200" dirty="0">
                <a:solidFill>
                  <a:prstClr val="black"/>
                </a:solidFill>
                <a:latin typeface="Arial" panose="020B0604020202020204" pitchFamily="34" charset="0"/>
                <a:cs typeface="Arial" panose="020B0604020202020204" pitchFamily="34" charset="0"/>
              </a:rPr>
              <a:t>The wheels will be ready for collection by the Service provider at the depot including the delivery after refurbishment is completed. The depots will issue a Job Card to the Service provider with the nature of failure recorded and the Job card will be signed by both the depot and Service provider. The Service provider will transport the component to their workshop to execute maintenance.</a:t>
            </a:r>
          </a:p>
        </p:txBody>
      </p:sp>
      <p:sp>
        <p:nvSpPr>
          <p:cNvPr id="12" name="Rectangle 11"/>
          <p:cNvSpPr/>
          <p:nvPr/>
        </p:nvSpPr>
        <p:spPr>
          <a:xfrm>
            <a:off x="2038216" y="3053611"/>
            <a:ext cx="1470724" cy="31239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pPr lvl="0">
              <a:spcAft>
                <a:spcPts val="600"/>
              </a:spcAft>
            </a:pPr>
            <a:r>
              <a:rPr lang="en-US" sz="1200" dirty="0">
                <a:solidFill>
                  <a:prstClr val="black"/>
                </a:solidFill>
                <a:latin typeface="Arial" panose="020B0604020202020204" pitchFamily="34" charset="0"/>
                <a:cs typeface="Arial" panose="020B0604020202020204" pitchFamily="34" charset="0"/>
              </a:rPr>
              <a:t>The component will be visual inspected, pre-tested, stripped, cleaned, re-inspected (e.g. measurements taken, etc.) and quoted. </a:t>
            </a:r>
          </a:p>
          <a:p>
            <a:pPr lvl="0">
              <a:spcAft>
                <a:spcPts val="600"/>
              </a:spcAft>
            </a:pPr>
            <a:r>
              <a:rPr lang="en-US" sz="1200" dirty="0">
                <a:solidFill>
                  <a:prstClr val="black"/>
                </a:solidFill>
                <a:latin typeface="Arial" panose="020B0604020202020204" pitchFamily="34" charset="0"/>
                <a:cs typeface="Arial" panose="020B0604020202020204" pitchFamily="34" charset="0"/>
              </a:rPr>
              <a:t>This is to create a worklist of the components to be repaired or replaced during refurbishment and/or overhaul.</a:t>
            </a:r>
          </a:p>
        </p:txBody>
      </p:sp>
      <p:sp>
        <p:nvSpPr>
          <p:cNvPr id="14" name="Rectangle 13"/>
          <p:cNvSpPr/>
          <p:nvPr/>
        </p:nvSpPr>
        <p:spPr>
          <a:xfrm>
            <a:off x="3567132" y="3053611"/>
            <a:ext cx="1329336" cy="1938992"/>
          </a:xfrm>
          <a:prstGeom prst="rect">
            <a:avLst/>
          </a:prstGeom>
          <a:noFill/>
        </p:spPr>
        <p:style>
          <a:lnRef idx="2">
            <a:schemeClr val="accent4"/>
          </a:lnRef>
          <a:fillRef idx="1">
            <a:schemeClr val="lt1"/>
          </a:fillRef>
          <a:effectRef idx="0">
            <a:schemeClr val="accent4"/>
          </a:effectRef>
          <a:fontRef idx="minor">
            <a:schemeClr val="dk1"/>
          </a:fontRef>
        </p:style>
        <p:txBody>
          <a:bodyPr wrap="square">
            <a:spAutoFit/>
          </a:bodyPr>
          <a:lstStyle/>
          <a:p>
            <a:pPr lvl="0">
              <a:spcAft>
                <a:spcPts val="600"/>
              </a:spcAft>
            </a:pPr>
            <a:r>
              <a:rPr lang="en-US" sz="1200" dirty="0">
                <a:solidFill>
                  <a:prstClr val="black"/>
                </a:solidFill>
                <a:latin typeface="Arial" panose="020B0604020202020204" pitchFamily="34" charset="0"/>
                <a:cs typeface="Arial" panose="020B0604020202020204" pitchFamily="34" charset="0"/>
              </a:rPr>
              <a:t>The scope of work must be rejected or approved by a PRASA  representative (Quality Assurer and/or Engineer) before work commences.</a:t>
            </a:r>
          </a:p>
        </p:txBody>
      </p:sp>
      <p:sp>
        <p:nvSpPr>
          <p:cNvPr id="16" name="Rectangle 15"/>
          <p:cNvSpPr/>
          <p:nvPr/>
        </p:nvSpPr>
        <p:spPr>
          <a:xfrm>
            <a:off x="4954661" y="3053611"/>
            <a:ext cx="1788895" cy="3600986"/>
          </a:xfrm>
          <a:prstGeom prst="rect">
            <a:avLst/>
          </a:prstGeom>
          <a:noFill/>
        </p:spPr>
        <p:style>
          <a:lnRef idx="2">
            <a:schemeClr val="accent5"/>
          </a:lnRef>
          <a:fillRef idx="1">
            <a:schemeClr val="lt1"/>
          </a:fillRef>
          <a:effectRef idx="0">
            <a:schemeClr val="accent5"/>
          </a:effectRef>
          <a:fontRef idx="minor">
            <a:schemeClr val="dk1"/>
          </a:fontRef>
        </p:style>
        <p:txBody>
          <a:bodyPr wrap="square">
            <a:spAutoFit/>
          </a:bodyPr>
          <a:lstStyle/>
          <a:p>
            <a:pPr lvl="0">
              <a:spcAft>
                <a:spcPts val="600"/>
              </a:spcAft>
            </a:pPr>
            <a:r>
              <a:rPr lang="en-US" sz="1200" dirty="0">
                <a:solidFill>
                  <a:prstClr val="black"/>
                </a:solidFill>
                <a:latin typeface="Arial" panose="020B0604020202020204" pitchFamily="34" charset="0"/>
                <a:cs typeface="Arial" panose="020B0604020202020204" pitchFamily="34" charset="0"/>
              </a:rPr>
              <a:t>A respective PRASA representative (a Maintenance Support Manager/ Components Manager – in accordance with PRASA delegation of Authority) will approve the quotation based on size and value of scope of work. A Purchase Requisition and Purchase Order will be created in SAP system. The P.O will be sent to the Service provider to proceed with the repair/ refurbishment/ replacement work.</a:t>
            </a:r>
          </a:p>
        </p:txBody>
      </p:sp>
      <p:sp>
        <p:nvSpPr>
          <p:cNvPr id="20" name="Rectangle 19"/>
          <p:cNvSpPr/>
          <p:nvPr/>
        </p:nvSpPr>
        <p:spPr>
          <a:xfrm>
            <a:off x="8189278" y="3053611"/>
            <a:ext cx="2021722" cy="3046988"/>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a:spAutoFit/>
          </a:bodyPr>
          <a:lstStyle/>
          <a:p>
            <a:pPr lvl="0">
              <a:spcAft>
                <a:spcPts val="600"/>
              </a:spcAft>
            </a:pPr>
            <a:r>
              <a:rPr lang="en-US" sz="1200" dirty="0">
                <a:solidFill>
                  <a:prstClr val="black"/>
                </a:solidFill>
                <a:latin typeface="Arial" panose="020B0604020202020204" pitchFamily="34" charset="0"/>
                <a:cs typeface="Arial" panose="020B0604020202020204" pitchFamily="34" charset="0"/>
              </a:rPr>
              <a:t>Final Approval: After the wheelsets are repaired during light repairs or assembled during heavy maintenance, final functional verification will take place during that holding point and a PRASA representative (Quality Assurer) will be present to witness the verification of the work done. Once the wheelsets conform to specification, both the contractor and the Q.A will approve the work done.</a:t>
            </a:r>
          </a:p>
        </p:txBody>
      </p:sp>
      <p:sp>
        <p:nvSpPr>
          <p:cNvPr id="22" name="Rectangle 21"/>
          <p:cNvSpPr/>
          <p:nvPr/>
        </p:nvSpPr>
        <p:spPr>
          <a:xfrm>
            <a:off x="10269191" y="3053611"/>
            <a:ext cx="1551255" cy="3046988"/>
          </a:xfrm>
          <a:prstGeom prst="rect">
            <a:avLst/>
          </a:prstGeom>
          <a:solidFill>
            <a:schemeClr val="bg1"/>
          </a:solidFill>
        </p:spPr>
        <p:style>
          <a:lnRef idx="2">
            <a:schemeClr val="accent6"/>
          </a:lnRef>
          <a:fillRef idx="1">
            <a:schemeClr val="lt1"/>
          </a:fillRef>
          <a:effectRef idx="0">
            <a:schemeClr val="accent6"/>
          </a:effectRef>
          <a:fontRef idx="minor">
            <a:schemeClr val="dk1"/>
          </a:fontRef>
        </p:style>
        <p:txBody>
          <a:bodyPr wrap="square">
            <a:spAutoFit/>
          </a:bodyPr>
          <a:lstStyle/>
          <a:p>
            <a:pPr lvl="0">
              <a:spcAft>
                <a:spcPts val="600"/>
              </a:spcAft>
            </a:pPr>
            <a:r>
              <a:rPr lang="en-US" sz="1200" dirty="0">
                <a:solidFill>
                  <a:prstClr val="black"/>
                </a:solidFill>
                <a:latin typeface="Arial" panose="020B0604020202020204" pitchFamily="34" charset="0"/>
                <a:cs typeface="Arial" panose="020B0604020202020204" pitchFamily="34" charset="0"/>
              </a:rPr>
              <a:t>Once the component is delivered back to the PRASA depot, a delivery note is signed by a PRASA representative and the goods are received in order. The invoice and all supporting documents are issued to PRASA. PRASA will then initiate the payment of the work done.</a:t>
            </a:r>
          </a:p>
        </p:txBody>
      </p:sp>
    </p:spTree>
    <p:extLst>
      <p:ext uri="{BB962C8B-B14F-4D97-AF65-F5344CB8AC3E}">
        <p14:creationId xmlns:p14="http://schemas.microsoft.com/office/powerpoint/2010/main" val="241832567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F320747-1114-4649-8DB4-E49F9F25B37B}"/>
              </a:ext>
            </a:extLst>
          </p:cNvPr>
          <p:cNvSpPr>
            <a:spLocks noGrp="1"/>
          </p:cNvSpPr>
          <p:nvPr>
            <p:ph type="title"/>
          </p:nvPr>
        </p:nvSpPr>
        <p:spPr>
          <a:xfrm>
            <a:off x="240230" y="605346"/>
            <a:ext cx="8229600" cy="647272"/>
          </a:xfrm>
        </p:spPr>
        <p:txBody>
          <a:bodyPr/>
          <a:lstStyle/>
          <a:p>
            <a:pPr lvl="0" algn="l"/>
            <a:r>
              <a:rPr lang="en-US" sz="3600" dirty="0">
                <a:solidFill>
                  <a:schemeClr val="bg1"/>
                </a:solidFill>
              </a:rPr>
              <a:t>SCOPE OF WORK: Detailed Description</a:t>
            </a:r>
            <a:endParaRPr lang="en-ZA" sz="3600" dirty="0">
              <a:solidFill>
                <a:schemeClr val="bg1"/>
              </a:solidFill>
            </a:endParaRPr>
          </a:p>
        </p:txBody>
      </p:sp>
      <p:sp>
        <p:nvSpPr>
          <p:cNvPr id="3" name="Rectangle 2"/>
          <p:cNvSpPr/>
          <p:nvPr/>
        </p:nvSpPr>
        <p:spPr>
          <a:xfrm>
            <a:off x="240230" y="1419547"/>
            <a:ext cx="11025178" cy="369332"/>
          </a:xfrm>
          <a:prstGeom prst="rect">
            <a:avLst/>
          </a:prstGeom>
        </p:spPr>
        <p:txBody>
          <a:bodyPr wrap="square">
            <a:spAutoFit/>
          </a:bodyPr>
          <a:lstStyle/>
          <a:p>
            <a:r>
              <a:rPr lang="en-US" sz="1800" dirty="0">
                <a:latin typeface="Arial" panose="020B0604020202020204" pitchFamily="34" charset="0"/>
                <a:cs typeface="Arial" panose="020B0604020202020204" pitchFamily="34" charset="0"/>
              </a:rPr>
              <a:t>This is typically applicable to all Wheelsets based on the scope of work below:</a:t>
            </a:r>
          </a:p>
        </p:txBody>
      </p:sp>
      <p:sp>
        <p:nvSpPr>
          <p:cNvPr id="2" name="Rectangle 1"/>
          <p:cNvSpPr/>
          <p:nvPr/>
        </p:nvSpPr>
        <p:spPr>
          <a:xfrm>
            <a:off x="278330" y="1951055"/>
            <a:ext cx="2004267" cy="400110"/>
          </a:xfrm>
          <a:prstGeom prst="rect">
            <a:avLst/>
          </a:prstGeom>
        </p:spPr>
        <p:txBody>
          <a:bodyPr wrap="none">
            <a:spAutoFit/>
          </a:bodyPr>
          <a:lstStyle/>
          <a:p>
            <a:r>
              <a:rPr lang="en-ZA" sz="2000" b="1" dirty="0">
                <a:latin typeface="Arial" panose="020B0604020202020204" pitchFamily="34" charset="0"/>
                <a:cs typeface="Arial" panose="020B0604020202020204" pitchFamily="34" charset="0"/>
              </a:rPr>
              <a:t>Standard Work</a:t>
            </a:r>
          </a:p>
        </p:txBody>
      </p:sp>
      <p:sp>
        <p:nvSpPr>
          <p:cNvPr id="4" name="Rectangle 3"/>
          <p:cNvSpPr/>
          <p:nvPr/>
        </p:nvSpPr>
        <p:spPr>
          <a:xfrm>
            <a:off x="335199" y="2353635"/>
            <a:ext cx="3417651" cy="3539430"/>
          </a:xfrm>
          <a:prstGeom prst="rect">
            <a:avLst/>
          </a:prstGeom>
        </p:spPr>
        <p:txBody>
          <a:bodyPr wrap="square">
            <a:spAutoFit/>
          </a:bodyPr>
          <a:lstStyle/>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Clean Wheel-set for inspection</a:t>
            </a:r>
          </a:p>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Inspect, Test, Size and quote (complete wheel-set including canon box where applicable)</a:t>
            </a:r>
          </a:p>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Remove &amp; Replace bearings (axle end bearings)</a:t>
            </a:r>
          </a:p>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Non-Destructive Test Wheel &amp; Axle- Magnetic Particle Inspection (MPI) Test) on the axle surfaces &amp; bearing seats.</a:t>
            </a:r>
          </a:p>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Ultrasonic Test (Rim areas of wheelset)</a:t>
            </a:r>
          </a:p>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Non-Destructive Test Gear Wheel - MPI Test</a:t>
            </a:r>
            <a:endParaRPr lang="en-ZA" sz="1600" dirty="0">
              <a:latin typeface="Arial" panose="020B0604020202020204" pitchFamily="34" charset="0"/>
              <a:cs typeface="Arial" panose="020B0604020202020204" pitchFamily="34" charset="0"/>
            </a:endParaRPr>
          </a:p>
        </p:txBody>
      </p:sp>
      <p:sp>
        <p:nvSpPr>
          <p:cNvPr id="5" name="Rectangle 4"/>
          <p:cNvSpPr/>
          <p:nvPr/>
        </p:nvSpPr>
        <p:spPr>
          <a:xfrm>
            <a:off x="3848100" y="1951055"/>
            <a:ext cx="2106667" cy="400110"/>
          </a:xfrm>
          <a:prstGeom prst="rect">
            <a:avLst/>
          </a:prstGeom>
        </p:spPr>
        <p:txBody>
          <a:bodyPr wrap="none">
            <a:spAutoFit/>
          </a:bodyPr>
          <a:lstStyle/>
          <a:p>
            <a:r>
              <a:rPr lang="en-US" sz="2000" b="1" dirty="0">
                <a:latin typeface="Arial" panose="020B0604020202020204" pitchFamily="34" charset="0"/>
                <a:cs typeface="Arial" panose="020B0604020202020204" pitchFamily="34" charset="0"/>
              </a:rPr>
              <a:t>Additional work</a:t>
            </a:r>
            <a:endParaRPr lang="en-ZA" sz="2000" b="1" dirty="0">
              <a:latin typeface="Arial" panose="020B0604020202020204" pitchFamily="34" charset="0"/>
              <a:cs typeface="Arial" panose="020B0604020202020204" pitchFamily="34" charset="0"/>
            </a:endParaRPr>
          </a:p>
        </p:txBody>
      </p:sp>
      <p:sp>
        <p:nvSpPr>
          <p:cNvPr id="6" name="Rectangle 5"/>
          <p:cNvSpPr/>
          <p:nvPr/>
        </p:nvSpPr>
        <p:spPr>
          <a:xfrm>
            <a:off x="3848100" y="2320387"/>
            <a:ext cx="3924300" cy="4278094"/>
          </a:xfrm>
          <a:prstGeom prst="rect">
            <a:avLst/>
          </a:prstGeom>
        </p:spPr>
        <p:txBody>
          <a:bodyPr wrap="square">
            <a:spAutoFit/>
          </a:bodyPr>
          <a:lstStyle/>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Remove and Replace Tyre (re-</a:t>
            </a:r>
            <a:r>
              <a:rPr lang="en-US" sz="1600" dirty="0" err="1">
                <a:latin typeface="Arial" panose="020B0604020202020204" pitchFamily="34" charset="0"/>
                <a:cs typeface="Arial" panose="020B0604020202020204" pitchFamily="34" charset="0"/>
              </a:rPr>
              <a:t>tyre</a:t>
            </a:r>
            <a:r>
              <a:rPr lang="en-US" sz="1600" dirty="0">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Recondition Wheel-Centre</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Remove and Replace Solid Wheel</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Re-profile Old Tyre/Solid Wheel</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Profile New Tyre/Solid Wheel</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Remove &amp; Replace Wheel on Gear End (Drive) side</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Remove &amp; Replace Resilient Wheel Gear</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Remove &amp; Replace Wheel on Non Gear End</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Convert Solid Wheel to Tyre</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Recondition old Axle (</a:t>
            </a:r>
            <a:r>
              <a:rPr lang="en-ZA" sz="1600" dirty="0" err="1">
                <a:latin typeface="Arial" panose="020B0604020202020204" pitchFamily="34" charset="0"/>
                <a:cs typeface="Arial" panose="020B0604020202020204" pitchFamily="34" charset="0"/>
              </a:rPr>
              <a:t>Center</a:t>
            </a:r>
            <a:r>
              <a:rPr lang="en-ZA" sz="1600" dirty="0">
                <a:latin typeface="Arial" panose="020B0604020202020204" pitchFamily="34" charset="0"/>
                <a:cs typeface="Arial" panose="020B0604020202020204" pitchFamily="34" charset="0"/>
              </a:rPr>
              <a:t> Portion)</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Repair axle centre hole (centre bore)</a:t>
            </a:r>
          </a:p>
          <a:p>
            <a:pPr marL="342900" indent="-342900">
              <a:buFont typeface="Arial" panose="020B0604020202020204" pitchFamily="34" charset="0"/>
              <a:buChar char="•"/>
            </a:pPr>
            <a:r>
              <a:rPr lang="en-ZA" sz="1600" dirty="0" err="1">
                <a:latin typeface="Arial" panose="020B0604020202020204" pitchFamily="34" charset="0"/>
                <a:cs typeface="Arial" panose="020B0604020202020204" pitchFamily="34" charset="0"/>
              </a:rPr>
              <a:t>Dalic</a:t>
            </a:r>
            <a:r>
              <a:rPr lang="en-ZA" sz="1600" dirty="0">
                <a:latin typeface="Arial" panose="020B0604020202020204" pitchFamily="34" charset="0"/>
                <a:cs typeface="Arial" panose="020B0604020202020204" pitchFamily="34" charset="0"/>
              </a:rPr>
              <a:t> Plate Axle End (Bearing Seats)</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Remove &amp; Replace Resilient Bushes &amp; Pins</a:t>
            </a:r>
          </a:p>
        </p:txBody>
      </p:sp>
      <p:sp>
        <p:nvSpPr>
          <p:cNvPr id="12" name="Rectangle 11"/>
          <p:cNvSpPr/>
          <p:nvPr/>
        </p:nvSpPr>
        <p:spPr>
          <a:xfrm>
            <a:off x="7829550" y="2320386"/>
            <a:ext cx="3924300" cy="2554545"/>
          </a:xfrm>
          <a:prstGeom prst="rect">
            <a:avLst/>
          </a:prstGeom>
        </p:spPr>
        <p:txBody>
          <a:bodyPr wrap="square">
            <a:spAutoFit/>
          </a:bodyPr>
          <a:lstStyle/>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Remove, Repair &amp; replace Cannon box (bearings)</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Convert Journal type axle to APF including adaptor</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Building a Complete New Wheel-set (tyred)</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Spin Test Wheel-set</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Re-machined Axle (axle modification)</a:t>
            </a:r>
          </a:p>
          <a:p>
            <a:pPr marL="342900" indent="-342900">
              <a:buFont typeface="Arial" panose="020B0604020202020204" pitchFamily="34" charset="0"/>
              <a:buChar char="•"/>
            </a:pPr>
            <a:r>
              <a:rPr lang="en-ZA" sz="1600" dirty="0">
                <a:latin typeface="Arial" panose="020B0604020202020204" pitchFamily="34" charset="0"/>
                <a:cs typeface="Arial" panose="020B0604020202020204" pitchFamily="34" charset="0"/>
              </a:rPr>
              <a:t>Remove and Replace Tyre (</a:t>
            </a:r>
            <a:r>
              <a:rPr lang="en-ZA" sz="1600" dirty="0" err="1">
                <a:latin typeface="Arial" panose="020B0604020202020204" pitchFamily="34" charset="0"/>
                <a:cs typeface="Arial" panose="020B0604020202020204" pitchFamily="34" charset="0"/>
              </a:rPr>
              <a:t>retyre</a:t>
            </a:r>
            <a:r>
              <a:rPr lang="en-ZA" sz="1600" dirty="0">
                <a:latin typeface="Arial" panose="020B0604020202020204" pitchFamily="34" charset="0"/>
                <a:cs typeface="Arial" panose="020B0604020202020204" pitchFamily="34" charset="0"/>
              </a:rPr>
              <a:t>) Including Welding of Hub</a:t>
            </a:r>
          </a:p>
        </p:txBody>
      </p:sp>
    </p:spTree>
    <p:extLst>
      <p:ext uri="{BB962C8B-B14F-4D97-AF65-F5344CB8AC3E}">
        <p14:creationId xmlns:p14="http://schemas.microsoft.com/office/powerpoint/2010/main" val="3355875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F320747-1114-4649-8DB4-E49F9F25B37B}"/>
              </a:ext>
            </a:extLst>
          </p:cNvPr>
          <p:cNvSpPr>
            <a:spLocks noGrp="1"/>
          </p:cNvSpPr>
          <p:nvPr>
            <p:ph type="title"/>
          </p:nvPr>
        </p:nvSpPr>
        <p:spPr>
          <a:xfrm>
            <a:off x="240230" y="605346"/>
            <a:ext cx="8229600" cy="647272"/>
          </a:xfrm>
        </p:spPr>
        <p:txBody>
          <a:bodyPr/>
          <a:lstStyle/>
          <a:p>
            <a:pPr lvl="0" algn="l"/>
            <a:r>
              <a:rPr lang="en-US" sz="3600" dirty="0">
                <a:solidFill>
                  <a:schemeClr val="bg1"/>
                </a:solidFill>
              </a:rPr>
              <a:t>SCOPE OF WORK: Detailed Description</a:t>
            </a:r>
            <a:endParaRPr lang="en-ZA" sz="3600" dirty="0">
              <a:solidFill>
                <a:schemeClr val="bg1"/>
              </a:solidFill>
            </a:endParaRPr>
          </a:p>
        </p:txBody>
      </p:sp>
      <p:sp>
        <p:nvSpPr>
          <p:cNvPr id="3" name="Rectangle 2"/>
          <p:cNvSpPr/>
          <p:nvPr/>
        </p:nvSpPr>
        <p:spPr>
          <a:xfrm>
            <a:off x="240230" y="1419547"/>
            <a:ext cx="11025178" cy="369332"/>
          </a:xfrm>
          <a:prstGeom prst="rect">
            <a:avLst/>
          </a:prstGeom>
        </p:spPr>
        <p:txBody>
          <a:bodyPr wrap="square">
            <a:spAutoFit/>
          </a:bodyPr>
          <a:lstStyle/>
          <a:p>
            <a:r>
              <a:rPr lang="en-US" sz="1800" dirty="0">
                <a:latin typeface="Arial" panose="020B0604020202020204" pitchFamily="34" charset="0"/>
                <a:cs typeface="Arial" panose="020B0604020202020204" pitchFamily="34" charset="0"/>
              </a:rPr>
              <a:t>This is typically applicable to all Wheelsets based on the scope of work below:</a:t>
            </a:r>
          </a:p>
        </p:txBody>
      </p:sp>
      <p:sp>
        <p:nvSpPr>
          <p:cNvPr id="2" name="Rectangle 1"/>
          <p:cNvSpPr/>
          <p:nvPr/>
        </p:nvSpPr>
        <p:spPr>
          <a:xfrm>
            <a:off x="278330" y="1951055"/>
            <a:ext cx="4810932" cy="400110"/>
          </a:xfrm>
          <a:prstGeom prst="rect">
            <a:avLst/>
          </a:prstGeom>
        </p:spPr>
        <p:txBody>
          <a:bodyPr wrap="none">
            <a:spAutoFit/>
          </a:bodyPr>
          <a:lstStyle/>
          <a:p>
            <a:r>
              <a:rPr lang="en-US" sz="2000" b="1" dirty="0">
                <a:latin typeface="Arial" panose="020B0604020202020204" pitchFamily="34" charset="0"/>
                <a:cs typeface="Arial" panose="020B0604020202020204" pitchFamily="34" charset="0"/>
              </a:rPr>
              <a:t>Material (New or Reconditioned Parts)</a:t>
            </a:r>
            <a:endParaRPr lang="en-ZA" sz="2000" b="1" dirty="0">
              <a:latin typeface="Arial" panose="020B0604020202020204" pitchFamily="34" charset="0"/>
              <a:cs typeface="Arial" panose="020B0604020202020204" pitchFamily="34" charset="0"/>
            </a:endParaRPr>
          </a:p>
        </p:txBody>
      </p:sp>
      <p:sp>
        <p:nvSpPr>
          <p:cNvPr id="4" name="Rectangle 3"/>
          <p:cNvSpPr/>
          <p:nvPr/>
        </p:nvSpPr>
        <p:spPr>
          <a:xfrm>
            <a:off x="335199" y="2353635"/>
            <a:ext cx="6160851" cy="4247317"/>
          </a:xfrm>
          <a:prstGeom prst="rect">
            <a:avLst/>
          </a:prstGeom>
        </p:spPr>
        <p:txBody>
          <a:bodyPr wrap="square">
            <a:spAutoFit/>
          </a:bodyPr>
          <a:lstStyle/>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a:t>
            </a:r>
            <a:r>
              <a:rPr lang="en-US" sz="1800" dirty="0" err="1">
                <a:latin typeface="Arial" panose="020B0604020202020204" pitchFamily="34" charset="0"/>
                <a:cs typeface="Arial" panose="020B0604020202020204" pitchFamily="34" charset="0"/>
              </a:rPr>
              <a:t>tyre</a:t>
            </a:r>
            <a:r>
              <a:rPr lang="en-US" sz="1800" dirty="0">
                <a:latin typeface="Arial" panose="020B0604020202020204" pitchFamily="34" charset="0"/>
                <a:cs typeface="Arial" panose="020B0604020202020204" pitchFamily="34" charset="0"/>
              </a:rPr>
              <a:t> bored to size</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Gibson ring</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Old Gibson ring</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Wheel Resilient Gear</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Re-profiled/Reconditioned Resilient Gear</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Supply New Wheel-Centre</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Axle machined to size</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resilient bushes</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Resilient pins</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Cannon Box</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Reconditioned Cannon Box</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axle end bearings</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Reconditioned bearings</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Remanufactured bearings</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Adaptors (for bearings)</a:t>
            </a:r>
          </a:p>
        </p:txBody>
      </p:sp>
      <p:sp>
        <p:nvSpPr>
          <p:cNvPr id="8" name="Rectangle 7"/>
          <p:cNvSpPr/>
          <p:nvPr/>
        </p:nvSpPr>
        <p:spPr>
          <a:xfrm>
            <a:off x="6000987" y="2364120"/>
            <a:ext cx="6160851" cy="2862322"/>
          </a:xfrm>
          <a:prstGeom prst="rect">
            <a:avLst/>
          </a:prstGeom>
        </p:spPr>
        <p:txBody>
          <a:bodyPr wrap="square">
            <a:spAutoFit/>
          </a:bodyPr>
          <a:lstStyle/>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Suspension Bearings (White metal SKF type)</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Cannon box Bearings (Drive End) Timken Labyrinth</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Cannon box Bearings (Non Drive End) Timken Abutment ring</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New Resilient Gear Wheel Centre (Spider)</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Stud Taper Shank - Cannon Box - 5E1 &amp; 5M2A 066066701</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Stop Cannon Box</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Spacer ring 5M2A</a:t>
            </a:r>
          </a:p>
          <a:p>
            <a:pPr marL="342900" indent="-342900">
              <a:buFont typeface="Arial" panose="020B0604020202020204" pitchFamily="34" charset="0"/>
              <a:buChar char="•"/>
            </a:pPr>
            <a:r>
              <a:rPr lang="en-US" sz="1800" dirty="0">
                <a:latin typeface="Arial" panose="020B0604020202020204" pitchFamily="34" charset="0"/>
                <a:cs typeface="Arial" panose="020B0604020202020204" pitchFamily="34" charset="0"/>
              </a:rPr>
              <a:t>Screw Cap</a:t>
            </a:r>
            <a:endParaRPr lang="en-ZA"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6631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F320747-1114-4649-8DB4-E49F9F25B37B}"/>
              </a:ext>
            </a:extLst>
          </p:cNvPr>
          <p:cNvSpPr>
            <a:spLocks noGrp="1"/>
          </p:cNvSpPr>
          <p:nvPr>
            <p:ph type="title"/>
          </p:nvPr>
        </p:nvSpPr>
        <p:spPr>
          <a:xfrm>
            <a:off x="240230" y="605346"/>
            <a:ext cx="8229600" cy="647272"/>
          </a:xfrm>
        </p:spPr>
        <p:txBody>
          <a:bodyPr/>
          <a:lstStyle/>
          <a:p>
            <a:pPr lvl="0" algn="l"/>
            <a:r>
              <a:rPr lang="en-US" sz="3600" dirty="0">
                <a:solidFill>
                  <a:schemeClr val="bg1"/>
                </a:solidFill>
              </a:rPr>
              <a:t>SCOPE OF WORK: Quantity Estimates</a:t>
            </a:r>
            <a:endParaRPr lang="en-ZA" sz="3600" dirty="0">
              <a:solidFill>
                <a:schemeClr val="bg1"/>
              </a:solidFill>
            </a:endParaRPr>
          </a:p>
        </p:txBody>
      </p:sp>
      <p:sp>
        <p:nvSpPr>
          <p:cNvPr id="3" name="Rectangle 2"/>
          <p:cNvSpPr/>
          <p:nvPr/>
        </p:nvSpPr>
        <p:spPr>
          <a:xfrm>
            <a:off x="240230" y="1419547"/>
            <a:ext cx="11025178" cy="646331"/>
          </a:xfrm>
          <a:prstGeom prst="rect">
            <a:avLst/>
          </a:prstGeom>
        </p:spPr>
        <p:txBody>
          <a:bodyPr wrap="square">
            <a:spAutoFit/>
          </a:bodyPr>
          <a:lstStyle/>
          <a:p>
            <a:r>
              <a:rPr lang="en-US" sz="1800" dirty="0">
                <a:latin typeface="Arial" panose="020B0604020202020204" pitchFamily="34" charset="0"/>
                <a:cs typeface="Arial" panose="020B0604020202020204" pitchFamily="34" charset="0"/>
              </a:rPr>
              <a:t>Below is a table of the Number of wheels that are currently installed to all Motor Coaches,</a:t>
            </a:r>
          </a:p>
          <a:p>
            <a:r>
              <a:rPr lang="en-US" sz="1800" dirty="0">
                <a:latin typeface="Arial" panose="020B0604020202020204" pitchFamily="34" charset="0"/>
                <a:cs typeface="Arial" panose="020B0604020202020204" pitchFamily="34" charset="0"/>
              </a:rPr>
              <a:t>Trailer Coaches and Locomotives. There are currently 24188 wheels in Rolling Stock.</a:t>
            </a:r>
          </a:p>
        </p:txBody>
      </p:sp>
      <p:pic>
        <p:nvPicPr>
          <p:cNvPr id="5" name="Picture 4"/>
          <p:cNvPicPr>
            <a:picLocks noChangeAspect="1"/>
          </p:cNvPicPr>
          <p:nvPr/>
        </p:nvPicPr>
        <p:blipFill>
          <a:blip r:embed="rId2"/>
          <a:stretch>
            <a:fillRect/>
          </a:stretch>
        </p:blipFill>
        <p:spPr>
          <a:xfrm>
            <a:off x="418306" y="2232806"/>
            <a:ext cx="6192044" cy="1306232"/>
          </a:xfrm>
          <a:prstGeom prst="rect">
            <a:avLst/>
          </a:prstGeom>
        </p:spPr>
      </p:pic>
      <p:pic>
        <p:nvPicPr>
          <p:cNvPr id="6" name="Picture 5"/>
          <p:cNvPicPr>
            <a:picLocks noChangeAspect="1"/>
          </p:cNvPicPr>
          <p:nvPr/>
        </p:nvPicPr>
        <p:blipFill>
          <a:blip r:embed="rId3"/>
          <a:stretch>
            <a:fillRect/>
          </a:stretch>
        </p:blipFill>
        <p:spPr>
          <a:xfrm>
            <a:off x="6890544" y="2232805"/>
            <a:ext cx="3453606" cy="3957782"/>
          </a:xfrm>
          <a:prstGeom prst="rect">
            <a:avLst/>
          </a:prstGeom>
        </p:spPr>
      </p:pic>
    </p:spTree>
    <p:extLst>
      <p:ext uri="{BB962C8B-B14F-4D97-AF65-F5344CB8AC3E}">
        <p14:creationId xmlns:p14="http://schemas.microsoft.com/office/powerpoint/2010/main" val="2567737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B28B0-0B7D-4648-A10E-9E0F7230556F}"/>
              </a:ext>
            </a:extLst>
          </p:cNvPr>
          <p:cNvSpPr>
            <a:spLocks noGrp="1"/>
          </p:cNvSpPr>
          <p:nvPr>
            <p:ph type="title"/>
          </p:nvPr>
        </p:nvSpPr>
        <p:spPr>
          <a:xfrm>
            <a:off x="255305" y="419691"/>
            <a:ext cx="8229600" cy="1143000"/>
          </a:xfrm>
        </p:spPr>
        <p:txBody>
          <a:bodyPr/>
          <a:lstStyle/>
          <a:p>
            <a:pPr lvl="0" algn="l"/>
            <a:r>
              <a:rPr lang="en-US" sz="3600" dirty="0">
                <a:solidFill>
                  <a:schemeClr val="bg1"/>
                </a:solidFill>
              </a:rPr>
              <a:t>SCOPE OF WORK SUMMARY</a:t>
            </a:r>
            <a:endParaRPr lang="en-ZA" sz="3600" dirty="0">
              <a:solidFill>
                <a:schemeClr val="bg1"/>
              </a:solidFill>
            </a:endParaRPr>
          </a:p>
        </p:txBody>
      </p:sp>
      <p:sp>
        <p:nvSpPr>
          <p:cNvPr id="4" name="Slide Number Placeholder 3">
            <a:extLst>
              <a:ext uri="{FF2B5EF4-FFF2-40B4-BE49-F238E27FC236}">
                <a16:creationId xmlns:a16="http://schemas.microsoft.com/office/drawing/2014/main" id="{F48351EF-4557-41A3-B473-844DE4AE1E5F}"/>
              </a:ext>
            </a:extLst>
          </p:cNvPr>
          <p:cNvSpPr>
            <a:spLocks noGrp="1"/>
          </p:cNvSpPr>
          <p:nvPr>
            <p:ph type="sldNum" sz="quarter" idx="12"/>
          </p:nvPr>
        </p:nvSpPr>
        <p:spPr/>
        <p:txBody>
          <a:bodyPr/>
          <a:lstStyle/>
          <a:p>
            <a:pPr defTabSz="914400" fontAlgn="base">
              <a:spcBef>
                <a:spcPct val="0"/>
              </a:spcBef>
              <a:spcAft>
                <a:spcPct val="0"/>
              </a:spcAft>
            </a:pPr>
            <a:fld id="{C31F7836-E4B3-4985-A8BA-D04AF4A8C90B}" type="slidenum">
              <a:rPr lang="en-GB">
                <a:cs typeface="Arial" pitchFamily="34" charset="0"/>
              </a:rPr>
              <a:pPr defTabSz="914400" fontAlgn="base">
                <a:spcBef>
                  <a:spcPct val="0"/>
                </a:spcBef>
                <a:spcAft>
                  <a:spcPct val="0"/>
                </a:spcAft>
              </a:pPr>
              <a:t>26</a:t>
            </a:fld>
            <a:endParaRPr lang="en-GB" dirty="0">
              <a:cs typeface="Arial" pitchFamily="34" charset="0"/>
            </a:endParaRPr>
          </a:p>
        </p:txBody>
      </p:sp>
      <p:sp>
        <p:nvSpPr>
          <p:cNvPr id="7" name="Rectangle 6">
            <a:extLst>
              <a:ext uri="{FF2B5EF4-FFF2-40B4-BE49-F238E27FC236}">
                <a16:creationId xmlns:a16="http://schemas.microsoft.com/office/drawing/2014/main" id="{560A2923-6656-491A-AC44-4AC8E3F7CFB6}"/>
              </a:ext>
            </a:extLst>
          </p:cNvPr>
          <p:cNvSpPr/>
          <p:nvPr/>
        </p:nvSpPr>
        <p:spPr>
          <a:xfrm>
            <a:off x="255305" y="1371600"/>
            <a:ext cx="11735411" cy="3631763"/>
          </a:xfrm>
          <a:prstGeom prst="rect">
            <a:avLst/>
          </a:prstGeom>
        </p:spPr>
        <p:txBody>
          <a:bodyPr wrap="square">
            <a:spAutoFit/>
          </a:bodyPr>
          <a:lstStyle/>
          <a:p>
            <a:pPr>
              <a:spcAft>
                <a:spcPts val="1200"/>
              </a:spcAft>
            </a:pPr>
            <a:r>
              <a:rPr lang="en-US" sz="2000" b="1" dirty="0">
                <a:latin typeface="Arial" panose="020B0604020202020204" pitchFamily="34" charset="0"/>
                <a:cs typeface="Arial" panose="020B0604020202020204" pitchFamily="34" charset="0"/>
              </a:rPr>
              <a:t>Number of Contractors To Be Appointed:</a:t>
            </a:r>
          </a:p>
          <a:p>
            <a:pPr marL="342900" indent="-342900">
              <a:spcAft>
                <a:spcPts val="1200"/>
              </a:spcAft>
              <a:buFont typeface="Arial" panose="020B0604020202020204" pitchFamily="34" charset="0"/>
              <a:buChar char="•"/>
            </a:pPr>
            <a:r>
              <a:rPr lang="en-US" sz="2000" i="1" dirty="0">
                <a:latin typeface="Arial" panose="020B0604020202020204" pitchFamily="34" charset="0"/>
                <a:cs typeface="Arial" panose="020B0604020202020204" pitchFamily="34" charset="0"/>
              </a:rPr>
              <a:t>The total number of required service providers is based on the available fleet of wheelsets. The number of wheelsets that require repairs/refurbishment nationally is 0.2% (which is 500 wheels) of the total fleet (182581) per month. This consumption is taken from an average monthly.</a:t>
            </a:r>
          </a:p>
          <a:p>
            <a:pPr marL="342900" indent="-342900">
              <a:spcAft>
                <a:spcPts val="1200"/>
              </a:spcAft>
              <a:buFont typeface="Arial" panose="020B0604020202020204" pitchFamily="34" charset="0"/>
              <a:buChar char="•"/>
            </a:pPr>
            <a:r>
              <a:rPr lang="en-US" sz="2000" i="1" dirty="0">
                <a:latin typeface="Arial" panose="020B0604020202020204" pitchFamily="34" charset="0"/>
                <a:cs typeface="Arial" panose="020B0604020202020204" pitchFamily="34" charset="0"/>
              </a:rPr>
              <a:t>The analysis for the required number of contractors is based on the local market analysis through the Wheels maintenance consumption of the previous numbers of Wheel-sets repaired by the industry and the quantities of the total number of the Wheel-sets components of the fleet.</a:t>
            </a:r>
          </a:p>
          <a:p>
            <a:pPr marL="342900" indent="-342900">
              <a:spcAft>
                <a:spcPts val="1200"/>
              </a:spcAft>
              <a:buFont typeface="Arial" panose="020B0604020202020204" pitchFamily="34" charset="0"/>
              <a:buChar char="•"/>
            </a:pPr>
            <a:r>
              <a:rPr lang="en-US" sz="2000" i="1" dirty="0">
                <a:latin typeface="Arial" panose="020B0604020202020204" pitchFamily="34" charset="0"/>
                <a:cs typeface="Arial" panose="020B0604020202020204" pitchFamily="34" charset="0"/>
              </a:rPr>
              <a:t>The table below depicts the split through various regions (The Table will be shared with the market) and given the local market analysis performed, there is a need of a </a:t>
            </a:r>
            <a:r>
              <a:rPr lang="en-US" sz="2000" b="1" i="1" dirty="0">
                <a:latin typeface="Arial" panose="020B0604020202020204" pitchFamily="34" charset="0"/>
                <a:cs typeface="Arial" panose="020B0604020202020204" pitchFamily="34" charset="0"/>
              </a:rPr>
              <a:t>maximum total number of 20 Service providers</a:t>
            </a:r>
            <a:r>
              <a:rPr lang="en-US" sz="2000" i="1" dirty="0">
                <a:latin typeface="Arial" panose="020B0604020202020204" pitchFamily="34" charset="0"/>
                <a:cs typeface="Arial" panose="020B0604020202020204" pitchFamily="34" charset="0"/>
              </a:rPr>
              <a:t> to refurbish PRASA’s Wheelsets over a period of 3 years.</a:t>
            </a:r>
            <a:endParaRPr lang="en-ZA"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300701"/>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1C68-3FAA-42DD-8324-C7733DF34666}"/>
              </a:ext>
            </a:extLst>
          </p:cNvPr>
          <p:cNvSpPr>
            <a:spLocks noGrp="1"/>
          </p:cNvSpPr>
          <p:nvPr>
            <p:ph type="title"/>
          </p:nvPr>
        </p:nvSpPr>
        <p:spPr>
          <a:xfrm>
            <a:off x="167143" y="415769"/>
            <a:ext cx="8229600" cy="1143000"/>
          </a:xfrm>
        </p:spPr>
        <p:txBody>
          <a:bodyPr/>
          <a:lstStyle/>
          <a:p>
            <a:pPr marL="342900" lvl="1" indent="-342900" algn="l"/>
            <a:r>
              <a:rPr lang="en-US" sz="3600" kern="1200" dirty="0">
                <a:solidFill>
                  <a:schemeClr val="bg1"/>
                </a:solidFill>
                <a:latin typeface="+mj-lt"/>
                <a:ea typeface="+mj-ea"/>
                <a:cs typeface="+mj-cs"/>
              </a:rPr>
              <a:t>EVALUATION: TECHNICAL/FUNCTIONALITY</a:t>
            </a:r>
            <a:endParaRPr lang="en-ZA" sz="3600" kern="120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596EB91C-0B6E-448F-851D-D4EDB17257E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1F7836-E4B3-4985-A8BA-D04AF4A8C90B}" type="slidenum">
              <a:rPr kumimoji="0" lang="en-GB" sz="1200" b="0" i="0" u="none" strike="noStrike" kern="1200" cap="none" spc="0" normalizeH="0" baseline="0" noProof="0">
                <a:ln>
                  <a:noFill/>
                </a:ln>
                <a:solidFill>
                  <a:srgbClr val="898989"/>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sz="1200" b="0" i="0" u="none" strike="noStrike" kern="1200" cap="none" spc="0" normalizeH="0" baseline="0" noProof="0" dirty="0">
              <a:ln>
                <a:noFill/>
              </a:ln>
              <a:solidFill>
                <a:srgbClr val="898989"/>
              </a:solidFill>
              <a:effectLst/>
              <a:uLnTx/>
              <a:uFillTx/>
              <a:latin typeface="Calibri" pitchFamily="34" charset="0"/>
              <a:ea typeface="+mn-ea"/>
              <a:cs typeface="Arial" pitchFamily="34" charset="0"/>
            </a:endParaRPr>
          </a:p>
        </p:txBody>
      </p:sp>
      <p:sp>
        <p:nvSpPr>
          <p:cNvPr id="15" name="Rectangle 14"/>
          <p:cNvSpPr/>
          <p:nvPr/>
        </p:nvSpPr>
        <p:spPr>
          <a:xfrm>
            <a:off x="282115" y="1421380"/>
            <a:ext cx="11428104" cy="4247317"/>
          </a:xfrm>
          <a:prstGeom prst="rect">
            <a:avLst/>
          </a:prstGeom>
        </p:spPr>
        <p:txBody>
          <a:bodyPr wrap="square">
            <a:spAutoFit/>
          </a:bodyPr>
          <a:lstStyle/>
          <a:p>
            <a:pPr>
              <a:spcAft>
                <a:spcPts val="1200"/>
              </a:spcAft>
            </a:pPr>
            <a:r>
              <a:rPr lang="en-US" b="1" dirty="0"/>
              <a:t>Stage 1: </a:t>
            </a:r>
          </a:p>
          <a:p>
            <a:r>
              <a:rPr lang="en-US" i="1" dirty="0"/>
              <a:t>Stage 1A- Mandatory Requirements</a:t>
            </a:r>
          </a:p>
          <a:p>
            <a:r>
              <a:rPr lang="en-US" i="1" dirty="0"/>
              <a:t>Stage 1B – Technical Mandatory Requirements</a:t>
            </a:r>
          </a:p>
          <a:p>
            <a:pPr>
              <a:spcAft>
                <a:spcPts val="1200"/>
              </a:spcAft>
            </a:pPr>
            <a:r>
              <a:rPr lang="en-US" i="1" dirty="0"/>
              <a:t>Stage 1C – Basic Compliance Requirements – Already Described</a:t>
            </a:r>
          </a:p>
          <a:p>
            <a:pPr>
              <a:spcAft>
                <a:spcPts val="1200"/>
              </a:spcAft>
            </a:pPr>
            <a:r>
              <a:rPr lang="en-US" b="1" dirty="0"/>
              <a:t>Stage 2A: Technical / Functionality Requirements: </a:t>
            </a:r>
          </a:p>
          <a:p>
            <a:pPr>
              <a:spcAft>
                <a:spcPts val="1200"/>
              </a:spcAft>
            </a:pPr>
            <a:r>
              <a:rPr lang="en-US" i="1" dirty="0"/>
              <a:t>The Technical or Functionality criteria must be guided by the refurbishment scope of works and area of focus. Bidders responded would firstly be evaluated on functionality. The minimum score for functionality is 70% and the bidder/s who scores below this minimum shall not be considered for further evaluation in terms of the preference point system.</a:t>
            </a:r>
          </a:p>
          <a:p>
            <a:pPr>
              <a:spcAft>
                <a:spcPts val="1200"/>
              </a:spcAft>
            </a:pPr>
            <a:r>
              <a:rPr lang="en-US" b="1" i="1" dirty="0"/>
              <a:t>Stage 3: Price and BBBEE</a:t>
            </a:r>
            <a:endParaRPr lang="en-ZA" b="1" i="1" dirty="0"/>
          </a:p>
        </p:txBody>
      </p:sp>
    </p:spTree>
    <p:extLst>
      <p:ext uri="{BB962C8B-B14F-4D97-AF65-F5344CB8AC3E}">
        <p14:creationId xmlns:p14="http://schemas.microsoft.com/office/powerpoint/2010/main" val="424191538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1C68-3FAA-42DD-8324-C7733DF34666}"/>
              </a:ext>
            </a:extLst>
          </p:cNvPr>
          <p:cNvSpPr>
            <a:spLocks noGrp="1"/>
          </p:cNvSpPr>
          <p:nvPr>
            <p:ph type="title"/>
          </p:nvPr>
        </p:nvSpPr>
        <p:spPr>
          <a:xfrm>
            <a:off x="167143" y="415769"/>
            <a:ext cx="8229600" cy="1143000"/>
          </a:xfrm>
        </p:spPr>
        <p:txBody>
          <a:bodyPr/>
          <a:lstStyle/>
          <a:p>
            <a:pPr marL="342900" lvl="1" indent="-342900" algn="l"/>
            <a:r>
              <a:rPr lang="en-US" sz="3600" kern="1200" dirty="0">
                <a:solidFill>
                  <a:schemeClr val="bg1"/>
                </a:solidFill>
                <a:latin typeface="+mj-lt"/>
                <a:ea typeface="+mj-ea"/>
                <a:cs typeface="+mj-cs"/>
              </a:rPr>
              <a:t>EVALUATION: TECHNICAL/FUNCTIONALITY</a:t>
            </a:r>
            <a:endParaRPr lang="en-ZA" sz="3600" kern="120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596EB91C-0B6E-448F-851D-D4EDB17257E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1F7836-E4B3-4985-A8BA-D04AF4A8C90B}" type="slidenum">
              <a:rPr kumimoji="0" lang="en-GB" sz="1200" b="0" i="0" u="none" strike="noStrike" kern="1200" cap="none" spc="0" normalizeH="0" baseline="0" noProof="0">
                <a:ln>
                  <a:noFill/>
                </a:ln>
                <a:solidFill>
                  <a:srgbClr val="898989"/>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sz="1200" b="0" i="0" u="none" strike="noStrike" kern="1200" cap="none" spc="0" normalizeH="0" baseline="0" noProof="0" dirty="0">
              <a:ln>
                <a:noFill/>
              </a:ln>
              <a:solidFill>
                <a:srgbClr val="898989"/>
              </a:solidFill>
              <a:effectLst/>
              <a:uLnTx/>
              <a:uFillTx/>
              <a:latin typeface="Calibri" pitchFamily="34" charset="0"/>
              <a:ea typeface="+mn-ea"/>
              <a:cs typeface="Arial" pitchFamily="34" charset="0"/>
            </a:endParaRPr>
          </a:p>
        </p:txBody>
      </p:sp>
      <p:sp>
        <p:nvSpPr>
          <p:cNvPr id="3" name="Rectangle 2"/>
          <p:cNvSpPr/>
          <p:nvPr/>
        </p:nvSpPr>
        <p:spPr>
          <a:xfrm>
            <a:off x="167142" y="1377071"/>
            <a:ext cx="11631567" cy="400110"/>
          </a:xfrm>
          <a:prstGeom prst="rect">
            <a:avLst/>
          </a:prstGeom>
        </p:spPr>
        <p:txBody>
          <a:bodyPr wrap="square">
            <a:spAutoFit/>
          </a:bodyPr>
          <a:lstStyle/>
          <a:p>
            <a:r>
              <a:rPr lang="en-US" sz="2000" b="1" dirty="0"/>
              <a:t>Table 9.2.2.2: Detail Scoring Methodology: Technical / Functionality Evaluation Criteria</a:t>
            </a:r>
            <a:endParaRPr lang="en-ZA" sz="2000" b="1" dirty="0"/>
          </a:p>
        </p:txBody>
      </p:sp>
      <p:graphicFrame>
        <p:nvGraphicFramePr>
          <p:cNvPr id="5" name="Table 4"/>
          <p:cNvGraphicFramePr>
            <a:graphicFrameLocks noGrp="1"/>
          </p:cNvGraphicFramePr>
          <p:nvPr>
            <p:extLst>
              <p:ext uri="{D42A27DB-BD31-4B8C-83A1-F6EECF244321}">
                <p14:modId xmlns:p14="http://schemas.microsoft.com/office/powerpoint/2010/main" val="3653338643"/>
              </p:ext>
            </p:extLst>
          </p:nvPr>
        </p:nvGraphicFramePr>
        <p:xfrm>
          <a:off x="227996" y="1926066"/>
          <a:ext cx="11570713" cy="4175760"/>
        </p:xfrm>
        <a:graphic>
          <a:graphicData uri="http://schemas.openxmlformats.org/drawingml/2006/table">
            <a:tbl>
              <a:tblPr firstRow="1" bandRow="1">
                <a:tableStyleId>{5C22544A-7EE6-4342-B048-85BDC9FD1C3A}</a:tableStyleId>
              </a:tblPr>
              <a:tblGrid>
                <a:gridCol w="537549">
                  <a:extLst>
                    <a:ext uri="{9D8B030D-6E8A-4147-A177-3AD203B41FA5}">
                      <a16:colId xmlns:a16="http://schemas.microsoft.com/office/drawing/2014/main" val="2771623258"/>
                    </a:ext>
                  </a:extLst>
                </a:gridCol>
                <a:gridCol w="1537937">
                  <a:extLst>
                    <a:ext uri="{9D8B030D-6E8A-4147-A177-3AD203B41FA5}">
                      <a16:colId xmlns:a16="http://schemas.microsoft.com/office/drawing/2014/main" val="1912332434"/>
                    </a:ext>
                  </a:extLst>
                </a:gridCol>
                <a:gridCol w="790413">
                  <a:extLst>
                    <a:ext uri="{9D8B030D-6E8A-4147-A177-3AD203B41FA5}">
                      <a16:colId xmlns:a16="http://schemas.microsoft.com/office/drawing/2014/main" val="2703107357"/>
                    </a:ext>
                  </a:extLst>
                </a:gridCol>
                <a:gridCol w="2593983">
                  <a:extLst>
                    <a:ext uri="{9D8B030D-6E8A-4147-A177-3AD203B41FA5}">
                      <a16:colId xmlns:a16="http://schemas.microsoft.com/office/drawing/2014/main" val="2346033321"/>
                    </a:ext>
                  </a:extLst>
                </a:gridCol>
                <a:gridCol w="1100380">
                  <a:extLst>
                    <a:ext uri="{9D8B030D-6E8A-4147-A177-3AD203B41FA5}">
                      <a16:colId xmlns:a16="http://schemas.microsoft.com/office/drawing/2014/main" val="3874797291"/>
                    </a:ext>
                  </a:extLst>
                </a:gridCol>
                <a:gridCol w="2613447">
                  <a:extLst>
                    <a:ext uri="{9D8B030D-6E8A-4147-A177-3AD203B41FA5}">
                      <a16:colId xmlns:a16="http://schemas.microsoft.com/office/drawing/2014/main" val="2265259189"/>
                    </a:ext>
                  </a:extLst>
                </a:gridCol>
                <a:gridCol w="2397004">
                  <a:extLst>
                    <a:ext uri="{9D8B030D-6E8A-4147-A177-3AD203B41FA5}">
                      <a16:colId xmlns:a16="http://schemas.microsoft.com/office/drawing/2014/main" val="2227211637"/>
                    </a:ext>
                  </a:extLst>
                </a:gridCol>
              </a:tblGrid>
              <a:tr h="370840">
                <a:tc>
                  <a:txBody>
                    <a:bodyPr/>
                    <a:lstStyle/>
                    <a:p>
                      <a:r>
                        <a:rPr lang="en-ZA" sz="1600" dirty="0">
                          <a:latin typeface="+mn-lt"/>
                          <a:cs typeface="Arial" panose="020B0604020202020204" pitchFamily="34" charset="0"/>
                        </a:rPr>
                        <a:t>No</a:t>
                      </a:r>
                    </a:p>
                  </a:txBody>
                  <a:tcPr/>
                </a:tc>
                <a:tc>
                  <a:txBody>
                    <a:bodyPr/>
                    <a:lstStyle/>
                    <a:p>
                      <a:r>
                        <a:rPr lang="en-ZA" sz="1600" dirty="0">
                          <a:latin typeface="+mn-lt"/>
                          <a:cs typeface="Arial" panose="020B0604020202020204" pitchFamily="34" charset="0"/>
                        </a:rPr>
                        <a:t>Evaluation</a:t>
                      </a:r>
                      <a:r>
                        <a:rPr lang="en-ZA" sz="1600" baseline="0" dirty="0">
                          <a:latin typeface="+mn-lt"/>
                          <a:cs typeface="Arial" panose="020B0604020202020204" pitchFamily="34" charset="0"/>
                        </a:rPr>
                        <a:t> Criteria</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Weight</a:t>
                      </a:r>
                    </a:p>
                  </a:txBody>
                  <a:tcPr/>
                </a:tc>
                <a:tc>
                  <a:txBody>
                    <a:bodyPr/>
                    <a:lstStyle/>
                    <a:p>
                      <a:r>
                        <a:rPr lang="en-ZA" sz="1600" dirty="0">
                          <a:latin typeface="+mn-lt"/>
                          <a:cs typeface="Arial" panose="020B0604020202020204" pitchFamily="34" charset="0"/>
                        </a:rPr>
                        <a:t>Criteria Breakdown</a:t>
                      </a:r>
                    </a:p>
                  </a:txBody>
                  <a:tcPr/>
                </a:tc>
                <a:tc>
                  <a:txBody>
                    <a:bodyPr/>
                    <a:lstStyle/>
                    <a:p>
                      <a:r>
                        <a:rPr lang="en-ZA" sz="1600" dirty="0">
                          <a:latin typeface="+mn-lt"/>
                          <a:cs typeface="Arial" panose="020B0604020202020204" pitchFamily="34" charset="0"/>
                        </a:rPr>
                        <a:t>Maximum Score</a:t>
                      </a:r>
                    </a:p>
                  </a:txBody>
                  <a:tcPr/>
                </a:tc>
                <a:tc>
                  <a:txBody>
                    <a:bodyPr/>
                    <a:lstStyle/>
                    <a:p>
                      <a:r>
                        <a:rPr lang="en-ZA" sz="1600" dirty="0">
                          <a:latin typeface="+mn-lt"/>
                          <a:cs typeface="Arial" panose="020B0604020202020204" pitchFamily="34" charset="0"/>
                        </a:rPr>
                        <a:t>Scoring Criteria</a:t>
                      </a:r>
                    </a:p>
                  </a:txBody>
                  <a:tcPr/>
                </a:tc>
                <a:tc>
                  <a:txBody>
                    <a:bodyPr/>
                    <a:lstStyle/>
                    <a:p>
                      <a:r>
                        <a:rPr lang="en-ZA" sz="1600" dirty="0">
                          <a:latin typeface="+mn-lt"/>
                          <a:cs typeface="Arial" panose="020B0604020202020204" pitchFamily="34" charset="0"/>
                        </a:rPr>
                        <a:t>Portfolio of Evidence</a:t>
                      </a:r>
                    </a:p>
                  </a:txBody>
                  <a:tcPr/>
                </a:tc>
                <a:extLst>
                  <a:ext uri="{0D108BD9-81ED-4DB2-BD59-A6C34878D82A}">
                    <a16:rowId xmlns:a16="http://schemas.microsoft.com/office/drawing/2014/main" val="121300723"/>
                  </a:ext>
                </a:extLst>
              </a:tr>
              <a:tr h="370840">
                <a:tc rowSpan="2">
                  <a:txBody>
                    <a:bodyPr/>
                    <a:lstStyle/>
                    <a:p>
                      <a:r>
                        <a:rPr lang="en-ZA" sz="1600" dirty="0">
                          <a:latin typeface="+mn-lt"/>
                          <a:cs typeface="Arial" panose="020B0604020202020204" pitchFamily="34" charset="0"/>
                        </a:rPr>
                        <a:t>1</a:t>
                      </a:r>
                    </a:p>
                  </a:txBody>
                  <a:tcPr/>
                </a:tc>
                <a:tc rowSpan="2">
                  <a:txBody>
                    <a:bodyPr/>
                    <a:lstStyle/>
                    <a:p>
                      <a:r>
                        <a:rPr lang="en-ZA" sz="1600" b="1" dirty="0">
                          <a:latin typeface="+mn-lt"/>
                          <a:cs typeface="Arial" panose="020B0604020202020204" pitchFamily="34" charset="0"/>
                        </a:rPr>
                        <a:t>Company</a:t>
                      </a:r>
                    </a:p>
                    <a:p>
                      <a:r>
                        <a:rPr lang="en-ZA" sz="1600" b="1" dirty="0">
                          <a:latin typeface="+mn-lt"/>
                          <a:cs typeface="Arial" panose="020B0604020202020204" pitchFamily="34" charset="0"/>
                        </a:rPr>
                        <a:t>Experience:</a:t>
                      </a:r>
                    </a:p>
                    <a:p>
                      <a:r>
                        <a:rPr lang="en-ZA" sz="1600" dirty="0">
                          <a:latin typeface="+mn-lt"/>
                          <a:cs typeface="Arial" panose="020B0604020202020204" pitchFamily="34" charset="0"/>
                        </a:rPr>
                        <a:t>Wheelsets</a:t>
                      </a:r>
                    </a:p>
                    <a:p>
                      <a:r>
                        <a:rPr lang="en-ZA" sz="1600" dirty="0">
                          <a:latin typeface="+mn-lt"/>
                          <a:cs typeface="Arial" panose="020B0604020202020204" pitchFamily="34" charset="0"/>
                        </a:rPr>
                        <a:t>refurbishment</a:t>
                      </a:r>
                    </a:p>
                    <a:p>
                      <a:r>
                        <a:rPr lang="en-ZA" sz="1600" dirty="0">
                          <a:latin typeface="+mn-lt"/>
                          <a:cs typeface="Arial" panose="020B0604020202020204" pitchFamily="34" charset="0"/>
                        </a:rPr>
                        <a:t>experience</a:t>
                      </a:r>
                    </a:p>
                  </a:txBody>
                  <a:tcPr/>
                </a:tc>
                <a:tc rowSpan="2">
                  <a:txBody>
                    <a:bodyPr/>
                    <a:lstStyle/>
                    <a:p>
                      <a:r>
                        <a:rPr lang="en-ZA" sz="1600" dirty="0">
                          <a:latin typeface="+mn-lt"/>
                          <a:cs typeface="Arial" panose="020B0604020202020204" pitchFamily="34" charset="0"/>
                        </a:rPr>
                        <a:t>40</a:t>
                      </a:r>
                    </a:p>
                  </a:txBody>
                  <a:tcPr/>
                </a:tc>
                <a:tc>
                  <a:txBody>
                    <a:bodyPr/>
                    <a:lstStyle/>
                    <a:p>
                      <a:r>
                        <a:rPr lang="en-US" sz="1600" dirty="0">
                          <a:latin typeface="+mn-lt"/>
                          <a:cs typeface="Arial" panose="020B0604020202020204" pitchFamily="34" charset="0"/>
                        </a:rPr>
                        <a:t>1.1 Indicate Wheelsets</a:t>
                      </a:r>
                    </a:p>
                    <a:p>
                      <a:r>
                        <a:rPr lang="en-US" sz="1600" dirty="0">
                          <a:latin typeface="+mn-lt"/>
                          <a:cs typeface="Arial" panose="020B0604020202020204" pitchFamily="34" charset="0"/>
                        </a:rPr>
                        <a:t>refurbishment type and years’ experience.</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20</a:t>
                      </a:r>
                    </a:p>
                  </a:txBody>
                  <a:tcPr/>
                </a:tc>
                <a:tc>
                  <a:txBody>
                    <a:bodyPr/>
                    <a:lstStyle/>
                    <a:p>
                      <a:r>
                        <a:rPr lang="en-ZA" sz="1600" dirty="0">
                          <a:latin typeface="+mn-lt"/>
                          <a:cs typeface="Arial" panose="020B0604020202020204" pitchFamily="34" charset="0"/>
                        </a:rPr>
                        <a:t>0 </a:t>
                      </a:r>
                      <a:r>
                        <a:rPr lang="en-US" sz="1600" dirty="0"/>
                        <a:t>= No submission / irrelevant information </a:t>
                      </a:r>
                    </a:p>
                    <a:p>
                      <a:r>
                        <a:rPr lang="en-US" sz="1600" dirty="0"/>
                        <a:t>1 = 2 years and below </a:t>
                      </a:r>
                    </a:p>
                    <a:p>
                      <a:r>
                        <a:rPr lang="en-US" sz="1600" dirty="0"/>
                        <a:t>2 = Above 2 - 3 years </a:t>
                      </a:r>
                    </a:p>
                    <a:p>
                      <a:r>
                        <a:rPr lang="en-US" sz="1600" dirty="0"/>
                        <a:t>3 = Above 3 – 4 years </a:t>
                      </a:r>
                    </a:p>
                    <a:p>
                      <a:r>
                        <a:rPr lang="en-US" sz="1600" dirty="0"/>
                        <a:t>4 = Above 4 – 5 years </a:t>
                      </a:r>
                    </a:p>
                    <a:p>
                      <a:r>
                        <a:rPr lang="en-US" sz="1600" dirty="0"/>
                        <a:t>5 = Above 5 Years </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P</a:t>
                      </a:r>
                      <a:r>
                        <a:rPr lang="en-US" sz="1600" dirty="0"/>
                        <a:t>roof of previous appointment letters or Purchase Orders with Reference letters that have Client’s contact details are to be submitted.</a:t>
                      </a:r>
                      <a:endParaRPr lang="en-ZA" sz="1600" dirty="0">
                        <a:latin typeface="+mn-lt"/>
                        <a:cs typeface="Arial" panose="020B0604020202020204" pitchFamily="34" charset="0"/>
                      </a:endParaRPr>
                    </a:p>
                  </a:txBody>
                  <a:tcPr/>
                </a:tc>
                <a:extLst>
                  <a:ext uri="{0D108BD9-81ED-4DB2-BD59-A6C34878D82A}">
                    <a16:rowId xmlns:a16="http://schemas.microsoft.com/office/drawing/2014/main" val="1387698933"/>
                  </a:ext>
                </a:extLst>
              </a:tr>
              <a:tr h="370840">
                <a:tc vMerge="1">
                  <a:txBody>
                    <a:bodyPr/>
                    <a:lstStyle/>
                    <a:p>
                      <a:endParaRPr lang="en-ZA" sz="1600" dirty="0"/>
                    </a:p>
                  </a:txBody>
                  <a:tcPr/>
                </a:tc>
                <a:tc vMerge="1">
                  <a:txBody>
                    <a:bodyPr/>
                    <a:lstStyle/>
                    <a:p>
                      <a:endParaRPr lang="en-ZA" sz="1600" dirty="0"/>
                    </a:p>
                  </a:txBody>
                  <a:tcPr/>
                </a:tc>
                <a:tc vMerge="1">
                  <a:txBody>
                    <a:bodyPr/>
                    <a:lstStyle/>
                    <a:p>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1</a:t>
                      </a:r>
                      <a:r>
                        <a:rPr lang="en-US" sz="1600" dirty="0"/>
                        <a:t>.2 Indicate combined total</a:t>
                      </a:r>
                    </a:p>
                    <a:p>
                      <a:r>
                        <a:rPr lang="en-US" sz="1600" dirty="0"/>
                        <a:t>refurbishment rand value exposure for the Wheelsets orders in a period of maximum 5 years</a:t>
                      </a:r>
                    </a:p>
                  </a:txBody>
                  <a:tcPr/>
                </a:tc>
                <a:tc>
                  <a:txBody>
                    <a:bodyPr/>
                    <a:lstStyle/>
                    <a:p>
                      <a:r>
                        <a:rPr lang="en-ZA" sz="1600" dirty="0">
                          <a:latin typeface="+mn-lt"/>
                          <a:cs typeface="Arial" panose="020B0604020202020204" pitchFamily="34" charset="0"/>
                        </a:rPr>
                        <a:t>20</a:t>
                      </a:r>
                    </a:p>
                  </a:txBody>
                  <a:tcPr/>
                </a:tc>
                <a:tc>
                  <a:txBody>
                    <a:bodyPr/>
                    <a:lstStyle/>
                    <a:p>
                      <a:r>
                        <a:rPr lang="en-US" sz="1600" dirty="0"/>
                        <a:t>0 = No submission or irrelevant information </a:t>
                      </a:r>
                    </a:p>
                    <a:p>
                      <a:r>
                        <a:rPr lang="en-US" sz="1600" dirty="0"/>
                        <a:t>1 = R2 million and below </a:t>
                      </a:r>
                    </a:p>
                    <a:p>
                      <a:r>
                        <a:rPr lang="en-US" sz="1600" dirty="0"/>
                        <a:t>2 = Above R2 - R3 million </a:t>
                      </a:r>
                    </a:p>
                    <a:p>
                      <a:r>
                        <a:rPr lang="en-US" sz="1600" dirty="0"/>
                        <a:t>3 = Above R3 – R4 million </a:t>
                      </a:r>
                    </a:p>
                    <a:p>
                      <a:r>
                        <a:rPr lang="en-US" sz="1600" dirty="0"/>
                        <a:t>4 = Above R4 – 5 million </a:t>
                      </a:r>
                    </a:p>
                    <a:p>
                      <a:r>
                        <a:rPr lang="en-US" sz="1600" dirty="0"/>
                        <a:t>5 = Above R5 million </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P</a:t>
                      </a:r>
                      <a:r>
                        <a:rPr lang="en-US" sz="1600" dirty="0"/>
                        <a:t>roof of previous appointment letters or Purchase Orders with Reference letters that have Client’s contact details are to be submitted. </a:t>
                      </a:r>
                      <a:endParaRPr lang="en-ZA" sz="1600" dirty="0">
                        <a:latin typeface="+mn-lt"/>
                        <a:cs typeface="Arial" panose="020B0604020202020204" pitchFamily="34" charset="0"/>
                      </a:endParaRPr>
                    </a:p>
                  </a:txBody>
                  <a:tcPr/>
                </a:tc>
                <a:extLst>
                  <a:ext uri="{0D108BD9-81ED-4DB2-BD59-A6C34878D82A}">
                    <a16:rowId xmlns:a16="http://schemas.microsoft.com/office/drawing/2014/main" val="2404811410"/>
                  </a:ext>
                </a:extLst>
              </a:tr>
            </a:tbl>
          </a:graphicData>
        </a:graphic>
      </p:graphicFrame>
    </p:spTree>
    <p:extLst>
      <p:ext uri="{BB962C8B-B14F-4D97-AF65-F5344CB8AC3E}">
        <p14:creationId xmlns:p14="http://schemas.microsoft.com/office/powerpoint/2010/main" val="3096554977"/>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1C68-3FAA-42DD-8324-C7733DF34666}"/>
              </a:ext>
            </a:extLst>
          </p:cNvPr>
          <p:cNvSpPr>
            <a:spLocks noGrp="1"/>
          </p:cNvSpPr>
          <p:nvPr>
            <p:ph type="title"/>
          </p:nvPr>
        </p:nvSpPr>
        <p:spPr>
          <a:xfrm>
            <a:off x="167143" y="415769"/>
            <a:ext cx="8229600" cy="1143000"/>
          </a:xfrm>
        </p:spPr>
        <p:txBody>
          <a:bodyPr/>
          <a:lstStyle/>
          <a:p>
            <a:pPr marL="342900" lvl="1" indent="-342900" algn="l"/>
            <a:r>
              <a:rPr lang="en-US" sz="3600" kern="1200" dirty="0">
                <a:solidFill>
                  <a:schemeClr val="bg1"/>
                </a:solidFill>
                <a:latin typeface="+mj-lt"/>
                <a:ea typeface="+mj-ea"/>
                <a:cs typeface="+mj-cs"/>
              </a:rPr>
              <a:t>EVALUATION: TECHNICAL/FUNCTIONALITY</a:t>
            </a:r>
            <a:endParaRPr lang="en-ZA" sz="3600" kern="120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596EB91C-0B6E-448F-851D-D4EDB17257E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1F7836-E4B3-4985-A8BA-D04AF4A8C90B}" type="slidenum">
              <a:rPr kumimoji="0" lang="en-GB" sz="1200" b="0" i="0" u="none" strike="noStrike" kern="1200" cap="none" spc="0" normalizeH="0" baseline="0" noProof="0">
                <a:ln>
                  <a:noFill/>
                </a:ln>
                <a:solidFill>
                  <a:srgbClr val="898989"/>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GB" sz="1200" b="0" i="0" u="none" strike="noStrike" kern="1200" cap="none" spc="0" normalizeH="0" baseline="0" noProof="0" dirty="0">
              <a:ln>
                <a:noFill/>
              </a:ln>
              <a:solidFill>
                <a:srgbClr val="898989"/>
              </a:solidFill>
              <a:effectLst/>
              <a:uLnTx/>
              <a:uFillTx/>
              <a:latin typeface="Calibri" pitchFamily="34" charset="0"/>
              <a:ea typeface="+mn-ea"/>
              <a:cs typeface="Arial" pitchFamily="34" charset="0"/>
            </a:endParaRPr>
          </a:p>
        </p:txBody>
      </p:sp>
      <p:sp>
        <p:nvSpPr>
          <p:cNvPr id="3" name="Rectangle 2"/>
          <p:cNvSpPr/>
          <p:nvPr/>
        </p:nvSpPr>
        <p:spPr>
          <a:xfrm>
            <a:off x="167142" y="1377071"/>
            <a:ext cx="11631567" cy="400110"/>
          </a:xfrm>
          <a:prstGeom prst="rect">
            <a:avLst/>
          </a:prstGeom>
        </p:spPr>
        <p:txBody>
          <a:bodyPr wrap="square">
            <a:spAutoFit/>
          </a:bodyPr>
          <a:lstStyle/>
          <a:p>
            <a:r>
              <a:rPr lang="en-US" sz="2000" b="1" dirty="0"/>
              <a:t>Table 9.2.2.2: Detail Scoring Methodology: Technical / Functionality Evaluation Criteria</a:t>
            </a:r>
            <a:endParaRPr lang="en-ZA" sz="2000" b="1" dirty="0"/>
          </a:p>
        </p:txBody>
      </p:sp>
      <p:graphicFrame>
        <p:nvGraphicFramePr>
          <p:cNvPr id="5" name="Table 4"/>
          <p:cNvGraphicFramePr>
            <a:graphicFrameLocks noGrp="1"/>
          </p:cNvGraphicFramePr>
          <p:nvPr/>
        </p:nvGraphicFramePr>
        <p:xfrm>
          <a:off x="227996" y="1926066"/>
          <a:ext cx="11570713" cy="3840480"/>
        </p:xfrm>
        <a:graphic>
          <a:graphicData uri="http://schemas.openxmlformats.org/drawingml/2006/table">
            <a:tbl>
              <a:tblPr firstRow="1" bandRow="1">
                <a:tableStyleId>{5C22544A-7EE6-4342-B048-85BDC9FD1C3A}</a:tableStyleId>
              </a:tblPr>
              <a:tblGrid>
                <a:gridCol w="537549">
                  <a:extLst>
                    <a:ext uri="{9D8B030D-6E8A-4147-A177-3AD203B41FA5}">
                      <a16:colId xmlns:a16="http://schemas.microsoft.com/office/drawing/2014/main" val="2771623258"/>
                    </a:ext>
                  </a:extLst>
                </a:gridCol>
                <a:gridCol w="1537937">
                  <a:extLst>
                    <a:ext uri="{9D8B030D-6E8A-4147-A177-3AD203B41FA5}">
                      <a16:colId xmlns:a16="http://schemas.microsoft.com/office/drawing/2014/main" val="1912332434"/>
                    </a:ext>
                  </a:extLst>
                </a:gridCol>
                <a:gridCol w="790413">
                  <a:extLst>
                    <a:ext uri="{9D8B030D-6E8A-4147-A177-3AD203B41FA5}">
                      <a16:colId xmlns:a16="http://schemas.microsoft.com/office/drawing/2014/main" val="2703107357"/>
                    </a:ext>
                  </a:extLst>
                </a:gridCol>
                <a:gridCol w="2810959">
                  <a:extLst>
                    <a:ext uri="{9D8B030D-6E8A-4147-A177-3AD203B41FA5}">
                      <a16:colId xmlns:a16="http://schemas.microsoft.com/office/drawing/2014/main" val="2346033321"/>
                    </a:ext>
                  </a:extLst>
                </a:gridCol>
                <a:gridCol w="1053885">
                  <a:extLst>
                    <a:ext uri="{9D8B030D-6E8A-4147-A177-3AD203B41FA5}">
                      <a16:colId xmlns:a16="http://schemas.microsoft.com/office/drawing/2014/main" val="3874797291"/>
                    </a:ext>
                  </a:extLst>
                </a:gridCol>
                <a:gridCol w="3022169">
                  <a:extLst>
                    <a:ext uri="{9D8B030D-6E8A-4147-A177-3AD203B41FA5}">
                      <a16:colId xmlns:a16="http://schemas.microsoft.com/office/drawing/2014/main" val="2265259189"/>
                    </a:ext>
                  </a:extLst>
                </a:gridCol>
                <a:gridCol w="1817801">
                  <a:extLst>
                    <a:ext uri="{9D8B030D-6E8A-4147-A177-3AD203B41FA5}">
                      <a16:colId xmlns:a16="http://schemas.microsoft.com/office/drawing/2014/main" val="2227211637"/>
                    </a:ext>
                  </a:extLst>
                </a:gridCol>
              </a:tblGrid>
              <a:tr h="370840">
                <a:tc>
                  <a:txBody>
                    <a:bodyPr/>
                    <a:lstStyle/>
                    <a:p>
                      <a:r>
                        <a:rPr lang="en-ZA" sz="1600" dirty="0">
                          <a:latin typeface="+mn-lt"/>
                          <a:cs typeface="Arial" panose="020B0604020202020204" pitchFamily="34" charset="0"/>
                        </a:rPr>
                        <a:t>No</a:t>
                      </a:r>
                    </a:p>
                  </a:txBody>
                  <a:tcPr/>
                </a:tc>
                <a:tc>
                  <a:txBody>
                    <a:bodyPr/>
                    <a:lstStyle/>
                    <a:p>
                      <a:r>
                        <a:rPr lang="en-ZA" sz="1600" dirty="0">
                          <a:latin typeface="+mn-lt"/>
                          <a:cs typeface="Arial" panose="020B0604020202020204" pitchFamily="34" charset="0"/>
                        </a:rPr>
                        <a:t>Evaluation</a:t>
                      </a:r>
                      <a:r>
                        <a:rPr lang="en-ZA" sz="1600" baseline="0" dirty="0">
                          <a:latin typeface="+mn-lt"/>
                          <a:cs typeface="Arial" panose="020B0604020202020204" pitchFamily="34" charset="0"/>
                        </a:rPr>
                        <a:t> Criteria</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Weight</a:t>
                      </a:r>
                    </a:p>
                  </a:txBody>
                  <a:tcPr/>
                </a:tc>
                <a:tc>
                  <a:txBody>
                    <a:bodyPr/>
                    <a:lstStyle/>
                    <a:p>
                      <a:r>
                        <a:rPr lang="en-ZA" sz="1600" dirty="0">
                          <a:latin typeface="+mn-lt"/>
                          <a:cs typeface="Arial" panose="020B0604020202020204" pitchFamily="34" charset="0"/>
                        </a:rPr>
                        <a:t>Criteria Breakdown</a:t>
                      </a:r>
                    </a:p>
                  </a:txBody>
                  <a:tcPr/>
                </a:tc>
                <a:tc>
                  <a:txBody>
                    <a:bodyPr/>
                    <a:lstStyle/>
                    <a:p>
                      <a:r>
                        <a:rPr lang="en-ZA" sz="1600" dirty="0">
                          <a:latin typeface="+mn-lt"/>
                          <a:cs typeface="Arial" panose="020B0604020202020204" pitchFamily="34" charset="0"/>
                        </a:rPr>
                        <a:t>Maximum Score</a:t>
                      </a:r>
                    </a:p>
                  </a:txBody>
                  <a:tcPr/>
                </a:tc>
                <a:tc>
                  <a:txBody>
                    <a:bodyPr/>
                    <a:lstStyle/>
                    <a:p>
                      <a:r>
                        <a:rPr lang="en-ZA" sz="1600" dirty="0">
                          <a:latin typeface="+mn-lt"/>
                          <a:cs typeface="Arial" panose="020B0604020202020204" pitchFamily="34" charset="0"/>
                        </a:rPr>
                        <a:t>Scoring Criteria</a:t>
                      </a:r>
                    </a:p>
                  </a:txBody>
                  <a:tcPr/>
                </a:tc>
                <a:tc>
                  <a:txBody>
                    <a:bodyPr/>
                    <a:lstStyle/>
                    <a:p>
                      <a:r>
                        <a:rPr lang="en-ZA" sz="1600" dirty="0">
                          <a:latin typeface="+mn-lt"/>
                          <a:cs typeface="Arial" panose="020B0604020202020204" pitchFamily="34" charset="0"/>
                        </a:rPr>
                        <a:t>Portfolio of Evidence</a:t>
                      </a:r>
                    </a:p>
                  </a:txBody>
                  <a:tcPr/>
                </a:tc>
                <a:extLst>
                  <a:ext uri="{0D108BD9-81ED-4DB2-BD59-A6C34878D82A}">
                    <a16:rowId xmlns:a16="http://schemas.microsoft.com/office/drawing/2014/main" val="121300723"/>
                  </a:ext>
                </a:extLst>
              </a:tr>
              <a:tr h="370840">
                <a:tc>
                  <a:txBody>
                    <a:bodyPr/>
                    <a:lstStyle/>
                    <a:p>
                      <a:r>
                        <a:rPr lang="en-ZA" sz="1600" dirty="0">
                          <a:latin typeface="+mn-lt"/>
                          <a:cs typeface="Arial" panose="020B0604020202020204" pitchFamily="34" charset="0"/>
                        </a:rPr>
                        <a:t>2</a:t>
                      </a:r>
                    </a:p>
                  </a:txBody>
                  <a:tcPr/>
                </a:tc>
                <a:tc>
                  <a:txBody>
                    <a:bodyPr/>
                    <a:lstStyle/>
                    <a:p>
                      <a:r>
                        <a:rPr lang="en-US" sz="1600" b="1" dirty="0"/>
                        <a:t>Experience and Qualification of Key Staff </a:t>
                      </a:r>
                    </a:p>
                    <a:p>
                      <a:r>
                        <a:rPr lang="en-US" sz="1600" dirty="0"/>
                        <a:t>With Minimum of 5 years post qualification experience </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30</a:t>
                      </a:r>
                    </a:p>
                  </a:txBody>
                  <a:tcPr/>
                </a:tc>
                <a:tc>
                  <a:txBody>
                    <a:bodyPr/>
                    <a:lstStyle/>
                    <a:p>
                      <a:r>
                        <a:rPr lang="en-US" sz="1600" dirty="0">
                          <a:latin typeface="+mn-lt"/>
                          <a:cs typeface="Arial" panose="020B0604020202020204" pitchFamily="34" charset="0"/>
                        </a:rPr>
                        <a:t>A</a:t>
                      </a:r>
                      <a:r>
                        <a:rPr lang="en-US" sz="1600" dirty="0"/>
                        <a:t>vailability of Experienced and Qualified Human Capital Resources </a:t>
                      </a:r>
                    </a:p>
                    <a:p>
                      <a:r>
                        <a:rPr lang="en-US" sz="1600" dirty="0"/>
                        <a:t>1. Electrical Fitter / Electrician (Trade certificate) </a:t>
                      </a:r>
                    </a:p>
                    <a:p>
                      <a:r>
                        <a:rPr lang="en-US" sz="1600" dirty="0"/>
                        <a:t>2. Armature Winder (Trade certificate) </a:t>
                      </a:r>
                    </a:p>
                    <a:p>
                      <a:r>
                        <a:rPr lang="en-US" sz="1600" dirty="0"/>
                        <a:t>3. Fitter and Turner (Trade certificate) </a:t>
                      </a:r>
                    </a:p>
                    <a:p>
                      <a:r>
                        <a:rPr lang="en-US" sz="1600" dirty="0"/>
                        <a:t>4. Quality Assurer (minimum National Diploma Certificate) </a:t>
                      </a:r>
                    </a:p>
                    <a:p>
                      <a:r>
                        <a:rPr lang="en-US" sz="1600" dirty="0"/>
                        <a:t>5. Safety Officer (Safety Qualification Certificate) </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30</a:t>
                      </a:r>
                    </a:p>
                  </a:txBody>
                  <a:tcPr/>
                </a:tc>
                <a:tc>
                  <a:txBody>
                    <a:bodyPr/>
                    <a:lstStyle/>
                    <a:p>
                      <a:r>
                        <a:rPr lang="en-US" sz="1600" dirty="0"/>
                        <a:t>0 = No submission / not related / inadequate experience </a:t>
                      </a:r>
                    </a:p>
                    <a:p>
                      <a:r>
                        <a:rPr lang="en-US" sz="1600" dirty="0"/>
                        <a:t>1= Submitted </a:t>
                      </a:r>
                      <a:r>
                        <a:rPr lang="en-US" sz="1600" i="1" dirty="0"/>
                        <a:t>1 Qualification </a:t>
                      </a:r>
                      <a:r>
                        <a:rPr lang="en-US" sz="1600" dirty="0"/>
                        <a:t>with relevant experience </a:t>
                      </a:r>
                    </a:p>
                    <a:p>
                      <a:r>
                        <a:rPr lang="en-US" sz="1600" dirty="0"/>
                        <a:t>2 = Submitted </a:t>
                      </a:r>
                      <a:r>
                        <a:rPr lang="en-US" sz="1600" i="1" dirty="0"/>
                        <a:t>2 Qualifications </a:t>
                      </a:r>
                      <a:r>
                        <a:rPr lang="en-US" sz="1600" dirty="0"/>
                        <a:t>with relevant experience </a:t>
                      </a:r>
                    </a:p>
                    <a:p>
                      <a:r>
                        <a:rPr lang="en-US" sz="1600" dirty="0"/>
                        <a:t>3 = Submitted </a:t>
                      </a:r>
                      <a:r>
                        <a:rPr lang="en-US" sz="1600" i="1" dirty="0"/>
                        <a:t>3 Qualifications </a:t>
                      </a:r>
                      <a:r>
                        <a:rPr lang="en-US" sz="1600" dirty="0"/>
                        <a:t>with relevant experience </a:t>
                      </a:r>
                    </a:p>
                    <a:p>
                      <a:r>
                        <a:rPr lang="en-US" sz="1600" dirty="0"/>
                        <a:t>4 = Submitted </a:t>
                      </a:r>
                      <a:r>
                        <a:rPr lang="en-US" sz="1600" i="1" dirty="0"/>
                        <a:t>4 Qualifications </a:t>
                      </a:r>
                      <a:r>
                        <a:rPr lang="en-US" sz="1600" dirty="0"/>
                        <a:t>with relevant experience </a:t>
                      </a:r>
                    </a:p>
                    <a:p>
                      <a:r>
                        <a:rPr lang="en-US" sz="1600" dirty="0"/>
                        <a:t>5 = Submitted </a:t>
                      </a:r>
                      <a:r>
                        <a:rPr lang="en-US" sz="1600" i="1" dirty="0"/>
                        <a:t>All Qualifications </a:t>
                      </a:r>
                      <a:r>
                        <a:rPr lang="en-US" sz="1600" dirty="0"/>
                        <a:t>with relevant experience. </a:t>
                      </a:r>
                      <a:endParaRPr lang="en-ZA" sz="1600" dirty="0">
                        <a:latin typeface="+mn-lt"/>
                        <a:cs typeface="Arial" panose="020B0604020202020204" pitchFamily="34" charset="0"/>
                      </a:endParaRPr>
                    </a:p>
                  </a:txBody>
                  <a:tcPr/>
                </a:tc>
                <a:tc>
                  <a:txBody>
                    <a:bodyPr/>
                    <a:lstStyle/>
                    <a:p>
                      <a:r>
                        <a:rPr lang="en-US" sz="1600" dirty="0"/>
                        <a:t>Proof of qualified personnel with Curriculum Vitae (CV) reflecting a minimum of 5 years post qualification relevant experience. </a:t>
                      </a:r>
                      <a:endParaRPr lang="en-ZA" sz="1600" dirty="0">
                        <a:latin typeface="+mn-lt"/>
                        <a:cs typeface="Arial" panose="020B0604020202020204" pitchFamily="34" charset="0"/>
                      </a:endParaRPr>
                    </a:p>
                  </a:txBody>
                  <a:tcPr/>
                </a:tc>
                <a:extLst>
                  <a:ext uri="{0D108BD9-81ED-4DB2-BD59-A6C34878D82A}">
                    <a16:rowId xmlns:a16="http://schemas.microsoft.com/office/drawing/2014/main" val="1387698933"/>
                  </a:ext>
                </a:extLst>
              </a:tr>
            </a:tbl>
          </a:graphicData>
        </a:graphic>
      </p:graphicFrame>
    </p:spTree>
    <p:extLst>
      <p:ext uri="{BB962C8B-B14F-4D97-AF65-F5344CB8AC3E}">
        <p14:creationId xmlns:p14="http://schemas.microsoft.com/office/powerpoint/2010/main" val="2510539765"/>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1C68-3FAA-42DD-8324-C7733DF34666}"/>
              </a:ext>
            </a:extLst>
          </p:cNvPr>
          <p:cNvSpPr>
            <a:spLocks noGrp="1"/>
          </p:cNvSpPr>
          <p:nvPr>
            <p:ph type="title"/>
          </p:nvPr>
        </p:nvSpPr>
        <p:spPr>
          <a:xfrm>
            <a:off x="167143" y="415769"/>
            <a:ext cx="8229600" cy="1143000"/>
          </a:xfrm>
        </p:spPr>
        <p:txBody>
          <a:bodyPr/>
          <a:lstStyle/>
          <a:p>
            <a:pPr marL="342900" lvl="1" indent="-342900" algn="l"/>
            <a:r>
              <a:rPr lang="en-US" sz="3600" kern="1200" dirty="0">
                <a:solidFill>
                  <a:schemeClr val="bg1"/>
                </a:solidFill>
                <a:latin typeface="+mj-lt"/>
                <a:ea typeface="+mj-ea"/>
                <a:cs typeface="+mj-cs"/>
              </a:rPr>
              <a:t>EVALUATION: TECHNICAL/FUNCTIONALITY</a:t>
            </a:r>
            <a:endParaRPr lang="en-ZA" sz="3600" kern="120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596EB91C-0B6E-448F-851D-D4EDB17257E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1F7836-E4B3-4985-A8BA-D04AF4A8C90B}" type="slidenum">
              <a:rPr kumimoji="0" lang="en-GB" sz="1200" b="0" i="0" u="none" strike="noStrike" kern="1200" cap="none" spc="0" normalizeH="0" baseline="0" noProof="0">
                <a:ln>
                  <a:noFill/>
                </a:ln>
                <a:solidFill>
                  <a:srgbClr val="898989"/>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GB" sz="1200" b="0" i="0" u="none" strike="noStrike" kern="1200" cap="none" spc="0" normalizeH="0" baseline="0" noProof="0" dirty="0">
              <a:ln>
                <a:noFill/>
              </a:ln>
              <a:solidFill>
                <a:srgbClr val="898989"/>
              </a:solidFill>
              <a:effectLst/>
              <a:uLnTx/>
              <a:uFillTx/>
              <a:latin typeface="Calibri" pitchFamily="34" charset="0"/>
              <a:ea typeface="+mn-ea"/>
              <a:cs typeface="Arial" pitchFamily="34" charset="0"/>
            </a:endParaRPr>
          </a:p>
        </p:txBody>
      </p:sp>
      <p:sp>
        <p:nvSpPr>
          <p:cNvPr id="3" name="Rectangle 2"/>
          <p:cNvSpPr/>
          <p:nvPr/>
        </p:nvSpPr>
        <p:spPr>
          <a:xfrm>
            <a:off x="167142" y="1377071"/>
            <a:ext cx="11631567" cy="400110"/>
          </a:xfrm>
          <a:prstGeom prst="rect">
            <a:avLst/>
          </a:prstGeom>
        </p:spPr>
        <p:txBody>
          <a:bodyPr wrap="square">
            <a:spAutoFit/>
          </a:bodyPr>
          <a:lstStyle/>
          <a:p>
            <a:r>
              <a:rPr lang="en-US" sz="2000" b="1" dirty="0"/>
              <a:t>Table 9.2.2.2: Detail Scoring Methodology: Technical / Functionality Evaluation Criteria</a:t>
            </a:r>
            <a:endParaRPr lang="en-ZA" sz="2000" b="1" dirty="0"/>
          </a:p>
        </p:txBody>
      </p:sp>
      <p:graphicFrame>
        <p:nvGraphicFramePr>
          <p:cNvPr id="5" name="Table 4"/>
          <p:cNvGraphicFramePr>
            <a:graphicFrameLocks noGrp="1"/>
          </p:cNvGraphicFramePr>
          <p:nvPr/>
        </p:nvGraphicFramePr>
        <p:xfrm>
          <a:off x="227996" y="1926066"/>
          <a:ext cx="11570713" cy="4815840"/>
        </p:xfrm>
        <a:graphic>
          <a:graphicData uri="http://schemas.openxmlformats.org/drawingml/2006/table">
            <a:tbl>
              <a:tblPr firstRow="1" bandRow="1">
                <a:tableStyleId>{5C22544A-7EE6-4342-B048-85BDC9FD1C3A}</a:tableStyleId>
              </a:tblPr>
              <a:tblGrid>
                <a:gridCol w="537549">
                  <a:extLst>
                    <a:ext uri="{9D8B030D-6E8A-4147-A177-3AD203B41FA5}">
                      <a16:colId xmlns:a16="http://schemas.microsoft.com/office/drawing/2014/main" val="2771623258"/>
                    </a:ext>
                  </a:extLst>
                </a:gridCol>
                <a:gridCol w="1543702">
                  <a:extLst>
                    <a:ext uri="{9D8B030D-6E8A-4147-A177-3AD203B41FA5}">
                      <a16:colId xmlns:a16="http://schemas.microsoft.com/office/drawing/2014/main" val="1912332434"/>
                    </a:ext>
                  </a:extLst>
                </a:gridCol>
                <a:gridCol w="836909">
                  <a:extLst>
                    <a:ext uri="{9D8B030D-6E8A-4147-A177-3AD203B41FA5}">
                      <a16:colId xmlns:a16="http://schemas.microsoft.com/office/drawing/2014/main" val="2703107357"/>
                    </a:ext>
                  </a:extLst>
                </a:gridCol>
                <a:gridCol w="2915431">
                  <a:extLst>
                    <a:ext uri="{9D8B030D-6E8A-4147-A177-3AD203B41FA5}">
                      <a16:colId xmlns:a16="http://schemas.microsoft.com/office/drawing/2014/main" val="2346033321"/>
                    </a:ext>
                  </a:extLst>
                </a:gridCol>
                <a:gridCol w="1047136">
                  <a:extLst>
                    <a:ext uri="{9D8B030D-6E8A-4147-A177-3AD203B41FA5}">
                      <a16:colId xmlns:a16="http://schemas.microsoft.com/office/drawing/2014/main" val="3874797291"/>
                    </a:ext>
                  </a:extLst>
                </a:gridCol>
                <a:gridCol w="3368131">
                  <a:extLst>
                    <a:ext uri="{9D8B030D-6E8A-4147-A177-3AD203B41FA5}">
                      <a16:colId xmlns:a16="http://schemas.microsoft.com/office/drawing/2014/main" val="2265259189"/>
                    </a:ext>
                  </a:extLst>
                </a:gridCol>
                <a:gridCol w="1321855">
                  <a:extLst>
                    <a:ext uri="{9D8B030D-6E8A-4147-A177-3AD203B41FA5}">
                      <a16:colId xmlns:a16="http://schemas.microsoft.com/office/drawing/2014/main" val="2227211637"/>
                    </a:ext>
                  </a:extLst>
                </a:gridCol>
              </a:tblGrid>
              <a:tr h="370840">
                <a:tc>
                  <a:txBody>
                    <a:bodyPr/>
                    <a:lstStyle/>
                    <a:p>
                      <a:r>
                        <a:rPr lang="en-ZA" sz="1600" dirty="0">
                          <a:latin typeface="+mn-lt"/>
                          <a:cs typeface="Arial" panose="020B0604020202020204" pitchFamily="34" charset="0"/>
                        </a:rPr>
                        <a:t>No</a:t>
                      </a:r>
                    </a:p>
                  </a:txBody>
                  <a:tcPr/>
                </a:tc>
                <a:tc>
                  <a:txBody>
                    <a:bodyPr/>
                    <a:lstStyle/>
                    <a:p>
                      <a:r>
                        <a:rPr lang="en-ZA" sz="1600" dirty="0">
                          <a:latin typeface="+mn-lt"/>
                          <a:cs typeface="Arial" panose="020B0604020202020204" pitchFamily="34" charset="0"/>
                        </a:rPr>
                        <a:t>Evaluation</a:t>
                      </a:r>
                      <a:r>
                        <a:rPr lang="en-ZA" sz="1600" baseline="0" dirty="0">
                          <a:latin typeface="+mn-lt"/>
                          <a:cs typeface="Arial" panose="020B0604020202020204" pitchFamily="34" charset="0"/>
                        </a:rPr>
                        <a:t> Criteria</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Weight</a:t>
                      </a:r>
                    </a:p>
                  </a:txBody>
                  <a:tcPr/>
                </a:tc>
                <a:tc>
                  <a:txBody>
                    <a:bodyPr/>
                    <a:lstStyle/>
                    <a:p>
                      <a:r>
                        <a:rPr lang="en-ZA" sz="1600" dirty="0">
                          <a:latin typeface="+mn-lt"/>
                          <a:cs typeface="Arial" panose="020B0604020202020204" pitchFamily="34" charset="0"/>
                        </a:rPr>
                        <a:t>Criteria Breakdown</a:t>
                      </a:r>
                    </a:p>
                  </a:txBody>
                  <a:tcPr/>
                </a:tc>
                <a:tc>
                  <a:txBody>
                    <a:bodyPr/>
                    <a:lstStyle/>
                    <a:p>
                      <a:r>
                        <a:rPr lang="en-ZA" sz="1600" dirty="0">
                          <a:latin typeface="+mn-lt"/>
                          <a:cs typeface="Arial" panose="020B0604020202020204" pitchFamily="34" charset="0"/>
                        </a:rPr>
                        <a:t>Maximum Score</a:t>
                      </a:r>
                    </a:p>
                  </a:txBody>
                  <a:tcPr/>
                </a:tc>
                <a:tc>
                  <a:txBody>
                    <a:bodyPr/>
                    <a:lstStyle/>
                    <a:p>
                      <a:r>
                        <a:rPr lang="en-ZA" sz="1600" dirty="0">
                          <a:latin typeface="+mn-lt"/>
                          <a:cs typeface="Arial" panose="020B0604020202020204" pitchFamily="34" charset="0"/>
                        </a:rPr>
                        <a:t>Scoring Criteria</a:t>
                      </a:r>
                    </a:p>
                  </a:txBody>
                  <a:tcPr/>
                </a:tc>
                <a:tc>
                  <a:txBody>
                    <a:bodyPr/>
                    <a:lstStyle/>
                    <a:p>
                      <a:r>
                        <a:rPr lang="en-ZA" sz="1600" dirty="0">
                          <a:latin typeface="+mn-lt"/>
                          <a:cs typeface="Arial" panose="020B0604020202020204" pitchFamily="34" charset="0"/>
                        </a:rPr>
                        <a:t>Portfolio of Evidence</a:t>
                      </a:r>
                    </a:p>
                  </a:txBody>
                  <a:tcPr/>
                </a:tc>
                <a:extLst>
                  <a:ext uri="{0D108BD9-81ED-4DB2-BD59-A6C34878D82A}">
                    <a16:rowId xmlns:a16="http://schemas.microsoft.com/office/drawing/2014/main" val="121300723"/>
                  </a:ext>
                </a:extLst>
              </a:tr>
              <a:tr h="370840">
                <a:tc>
                  <a:txBody>
                    <a:bodyPr/>
                    <a:lstStyle/>
                    <a:p>
                      <a:r>
                        <a:rPr lang="en-ZA" sz="1600" dirty="0">
                          <a:latin typeface="+mn-lt"/>
                          <a:cs typeface="Arial" panose="020B0604020202020204" pitchFamily="34" charset="0"/>
                        </a:rPr>
                        <a:t>3</a:t>
                      </a:r>
                    </a:p>
                  </a:txBody>
                  <a:tcPr/>
                </a:tc>
                <a:tc>
                  <a:txBody>
                    <a:bodyPr/>
                    <a:lstStyle/>
                    <a:p>
                      <a:r>
                        <a:rPr lang="en-US" sz="1600" dirty="0"/>
                        <a:t>Refurbishment Implementation Approach and Methodology </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30</a:t>
                      </a:r>
                    </a:p>
                  </a:txBody>
                  <a:tcPr/>
                </a:tc>
                <a:tc>
                  <a:txBody>
                    <a:bodyPr/>
                    <a:lstStyle/>
                    <a:p>
                      <a:r>
                        <a:rPr lang="en-US" sz="1600" dirty="0">
                          <a:latin typeface="+mn-lt"/>
                          <a:cs typeface="Arial" panose="020B0604020202020204" pitchFamily="34" charset="0"/>
                        </a:rPr>
                        <a:t>Provide detailed technical approach/ methodology that is aligned to the scope/ highlight the risk(s) and mitigation measure </a:t>
                      </a:r>
                      <a:r>
                        <a:rPr lang="en-US" sz="1600" dirty="0"/>
                        <a:t>associated per Rotating machine type as choice of selection.</a:t>
                      </a:r>
                    </a:p>
                    <a:p>
                      <a:r>
                        <a:rPr lang="en-US" sz="1600" dirty="0"/>
                        <a:t>Ten (10) Areas of Focus should be as listed below: </a:t>
                      </a:r>
                    </a:p>
                    <a:p>
                      <a:pPr marL="285750" indent="-285750">
                        <a:buFont typeface="Arial" panose="020B0604020202020204" pitchFamily="34" charset="0"/>
                        <a:buChar char="•"/>
                      </a:pPr>
                      <a:r>
                        <a:rPr lang="en-ZA" sz="1600" dirty="0">
                          <a:latin typeface="+mn-lt"/>
                          <a:cs typeface="Arial" panose="020B0604020202020204" pitchFamily="34" charset="0"/>
                        </a:rPr>
                        <a:t>Workshop Layout, </a:t>
                      </a:r>
                      <a:r>
                        <a:rPr lang="en-US" sz="1600" dirty="0"/>
                        <a:t>Process flow control,</a:t>
                      </a:r>
                      <a:r>
                        <a:rPr lang="en-US" sz="1600" baseline="0" dirty="0"/>
                        <a:t> Skills, Safety, Risk, Environmental compliances, </a:t>
                      </a:r>
                      <a:r>
                        <a:rPr lang="en-US" sz="1600" dirty="0"/>
                        <a:t>Scrap management, Tools,</a:t>
                      </a:r>
                      <a:r>
                        <a:rPr lang="en-US" sz="1600" baseline="0" dirty="0"/>
                        <a:t> Procurement Process, and Place of Work</a:t>
                      </a:r>
                    </a:p>
                  </a:txBody>
                  <a:tcPr/>
                </a:tc>
                <a:tc>
                  <a:txBody>
                    <a:bodyPr/>
                    <a:lstStyle/>
                    <a:p>
                      <a:r>
                        <a:rPr lang="en-ZA" sz="1600" dirty="0">
                          <a:latin typeface="+mn-lt"/>
                          <a:cs typeface="Arial" panose="020B0604020202020204" pitchFamily="34" charset="0"/>
                        </a:rPr>
                        <a:t>20</a:t>
                      </a:r>
                    </a:p>
                  </a:txBody>
                  <a:tcPr/>
                </a:tc>
                <a:tc>
                  <a:txBody>
                    <a:bodyPr/>
                    <a:lstStyle/>
                    <a:p>
                      <a:r>
                        <a:rPr lang="en-US" sz="1600" dirty="0"/>
                        <a:t>0 = No submission </a:t>
                      </a:r>
                    </a:p>
                    <a:p>
                      <a:r>
                        <a:rPr lang="en-US" sz="1600" dirty="0"/>
                        <a:t>1 = Provided Inadequate / unrelated methodology </a:t>
                      </a:r>
                    </a:p>
                    <a:p>
                      <a:r>
                        <a:rPr lang="en-US" sz="1600" dirty="0"/>
                        <a:t>2 = Provided a generic technical approach project methodology </a:t>
                      </a:r>
                    </a:p>
                    <a:p>
                      <a:r>
                        <a:rPr lang="en-US" sz="1600" dirty="0"/>
                        <a:t>3 = Provided only 1-3 Areas of Focus in detailed technical approach and methodology that is aligned to the scope of work </a:t>
                      </a:r>
                    </a:p>
                    <a:p>
                      <a:r>
                        <a:rPr lang="en-US" sz="1600" dirty="0"/>
                        <a:t>4 = Provided 4-7 Areas of Focus in detailed technical approach and methodology that is aligned to the scope. </a:t>
                      </a:r>
                    </a:p>
                    <a:p>
                      <a:r>
                        <a:rPr lang="en-US" sz="1600" dirty="0"/>
                        <a:t>5 = Provided 8-10 Areas of Focus in detailed technical approach and methodology that is aligned to the scope of work. </a:t>
                      </a:r>
                      <a:endParaRPr lang="en-ZA" sz="1600" dirty="0">
                        <a:latin typeface="+mn-lt"/>
                        <a:cs typeface="Arial" panose="020B0604020202020204" pitchFamily="34" charset="0"/>
                      </a:endParaRPr>
                    </a:p>
                  </a:txBody>
                  <a:tcPr/>
                </a:tc>
                <a:tc>
                  <a:txBody>
                    <a:bodyPr/>
                    <a:lstStyle/>
                    <a:p>
                      <a:r>
                        <a:rPr lang="en-US" sz="1600" dirty="0">
                          <a:latin typeface="+mn-lt"/>
                          <a:cs typeface="Arial" panose="020B0604020202020204" pitchFamily="34" charset="0"/>
                        </a:rPr>
                        <a:t>Proof of detailed technical approach and methodology.</a:t>
                      </a:r>
                    </a:p>
                  </a:txBody>
                  <a:tcPr/>
                </a:tc>
                <a:extLst>
                  <a:ext uri="{0D108BD9-81ED-4DB2-BD59-A6C34878D82A}">
                    <a16:rowId xmlns:a16="http://schemas.microsoft.com/office/drawing/2014/main" val="1387698933"/>
                  </a:ext>
                </a:extLst>
              </a:tr>
            </a:tbl>
          </a:graphicData>
        </a:graphic>
      </p:graphicFrame>
    </p:spTree>
    <p:extLst>
      <p:ext uri="{BB962C8B-B14F-4D97-AF65-F5344CB8AC3E}">
        <p14:creationId xmlns:p14="http://schemas.microsoft.com/office/powerpoint/2010/main" val="4199659890"/>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1C68-3FAA-42DD-8324-C7733DF34666}"/>
              </a:ext>
            </a:extLst>
          </p:cNvPr>
          <p:cNvSpPr>
            <a:spLocks noGrp="1"/>
          </p:cNvSpPr>
          <p:nvPr>
            <p:ph type="title"/>
          </p:nvPr>
        </p:nvSpPr>
        <p:spPr>
          <a:xfrm>
            <a:off x="167143" y="415769"/>
            <a:ext cx="8229600" cy="1143000"/>
          </a:xfrm>
        </p:spPr>
        <p:txBody>
          <a:bodyPr/>
          <a:lstStyle/>
          <a:p>
            <a:pPr marL="342900" lvl="1" indent="-342900" algn="l"/>
            <a:r>
              <a:rPr lang="en-US" sz="3600" kern="1200" dirty="0">
                <a:solidFill>
                  <a:schemeClr val="bg1"/>
                </a:solidFill>
                <a:latin typeface="+mj-lt"/>
                <a:ea typeface="+mj-ea"/>
                <a:cs typeface="+mj-cs"/>
              </a:rPr>
              <a:t>EVALUATION: TECHNICAL/FUNCTIONALITY</a:t>
            </a:r>
            <a:endParaRPr lang="en-ZA" sz="3600" kern="120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596EB91C-0B6E-448F-851D-D4EDB17257E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1F7836-E4B3-4985-A8BA-D04AF4A8C90B}" type="slidenum">
              <a:rPr kumimoji="0" lang="en-GB" sz="1200" b="0" i="0" u="none" strike="noStrike" kern="1200" cap="none" spc="0" normalizeH="0" baseline="0" noProof="0">
                <a:ln>
                  <a:noFill/>
                </a:ln>
                <a:solidFill>
                  <a:srgbClr val="898989"/>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sz="1200" b="0" i="0" u="none" strike="noStrike" kern="1200" cap="none" spc="0" normalizeH="0" baseline="0" noProof="0" dirty="0">
              <a:ln>
                <a:noFill/>
              </a:ln>
              <a:solidFill>
                <a:srgbClr val="898989"/>
              </a:solidFill>
              <a:effectLst/>
              <a:uLnTx/>
              <a:uFillTx/>
              <a:latin typeface="Calibri" pitchFamily="34" charset="0"/>
              <a:ea typeface="+mn-ea"/>
              <a:cs typeface="Arial" pitchFamily="34" charset="0"/>
            </a:endParaRPr>
          </a:p>
        </p:txBody>
      </p:sp>
      <p:sp>
        <p:nvSpPr>
          <p:cNvPr id="3" name="Rectangle 2"/>
          <p:cNvSpPr/>
          <p:nvPr/>
        </p:nvSpPr>
        <p:spPr>
          <a:xfrm>
            <a:off x="167142" y="1377071"/>
            <a:ext cx="11631567" cy="400110"/>
          </a:xfrm>
          <a:prstGeom prst="rect">
            <a:avLst/>
          </a:prstGeom>
        </p:spPr>
        <p:txBody>
          <a:bodyPr wrap="square">
            <a:spAutoFit/>
          </a:bodyPr>
          <a:lstStyle/>
          <a:p>
            <a:r>
              <a:rPr lang="en-US" sz="2000" b="1" dirty="0"/>
              <a:t>Table 9.2.2.2: Detail Scoring Methodology: Technical / Functionality Evaluation Criteria</a:t>
            </a:r>
            <a:endParaRPr lang="en-ZA" sz="2000" b="1" dirty="0"/>
          </a:p>
        </p:txBody>
      </p:sp>
      <p:graphicFrame>
        <p:nvGraphicFramePr>
          <p:cNvPr id="5" name="Table 4"/>
          <p:cNvGraphicFramePr>
            <a:graphicFrameLocks noGrp="1"/>
          </p:cNvGraphicFramePr>
          <p:nvPr/>
        </p:nvGraphicFramePr>
        <p:xfrm>
          <a:off x="227996" y="1926066"/>
          <a:ext cx="11570713" cy="2865120"/>
        </p:xfrm>
        <a:graphic>
          <a:graphicData uri="http://schemas.openxmlformats.org/drawingml/2006/table">
            <a:tbl>
              <a:tblPr firstRow="1" bandRow="1">
                <a:tableStyleId>{5C22544A-7EE6-4342-B048-85BDC9FD1C3A}</a:tableStyleId>
              </a:tblPr>
              <a:tblGrid>
                <a:gridCol w="537549">
                  <a:extLst>
                    <a:ext uri="{9D8B030D-6E8A-4147-A177-3AD203B41FA5}">
                      <a16:colId xmlns:a16="http://schemas.microsoft.com/office/drawing/2014/main" val="2771623258"/>
                    </a:ext>
                  </a:extLst>
                </a:gridCol>
                <a:gridCol w="1543702">
                  <a:extLst>
                    <a:ext uri="{9D8B030D-6E8A-4147-A177-3AD203B41FA5}">
                      <a16:colId xmlns:a16="http://schemas.microsoft.com/office/drawing/2014/main" val="1912332434"/>
                    </a:ext>
                  </a:extLst>
                </a:gridCol>
                <a:gridCol w="836909">
                  <a:extLst>
                    <a:ext uri="{9D8B030D-6E8A-4147-A177-3AD203B41FA5}">
                      <a16:colId xmlns:a16="http://schemas.microsoft.com/office/drawing/2014/main" val="2703107357"/>
                    </a:ext>
                  </a:extLst>
                </a:gridCol>
                <a:gridCol w="2014780">
                  <a:extLst>
                    <a:ext uri="{9D8B030D-6E8A-4147-A177-3AD203B41FA5}">
                      <a16:colId xmlns:a16="http://schemas.microsoft.com/office/drawing/2014/main" val="2346033321"/>
                    </a:ext>
                  </a:extLst>
                </a:gridCol>
                <a:gridCol w="1146874">
                  <a:extLst>
                    <a:ext uri="{9D8B030D-6E8A-4147-A177-3AD203B41FA5}">
                      <a16:colId xmlns:a16="http://schemas.microsoft.com/office/drawing/2014/main" val="3874797291"/>
                    </a:ext>
                  </a:extLst>
                </a:gridCol>
                <a:gridCol w="2619214">
                  <a:extLst>
                    <a:ext uri="{9D8B030D-6E8A-4147-A177-3AD203B41FA5}">
                      <a16:colId xmlns:a16="http://schemas.microsoft.com/office/drawing/2014/main" val="2265259189"/>
                    </a:ext>
                  </a:extLst>
                </a:gridCol>
                <a:gridCol w="2871685">
                  <a:extLst>
                    <a:ext uri="{9D8B030D-6E8A-4147-A177-3AD203B41FA5}">
                      <a16:colId xmlns:a16="http://schemas.microsoft.com/office/drawing/2014/main" val="2227211637"/>
                    </a:ext>
                  </a:extLst>
                </a:gridCol>
              </a:tblGrid>
              <a:tr h="370840">
                <a:tc>
                  <a:txBody>
                    <a:bodyPr/>
                    <a:lstStyle/>
                    <a:p>
                      <a:r>
                        <a:rPr lang="en-ZA" sz="1600" dirty="0">
                          <a:latin typeface="+mn-lt"/>
                          <a:cs typeface="Arial" panose="020B0604020202020204" pitchFamily="34" charset="0"/>
                        </a:rPr>
                        <a:t>No</a:t>
                      </a:r>
                    </a:p>
                  </a:txBody>
                  <a:tcPr/>
                </a:tc>
                <a:tc>
                  <a:txBody>
                    <a:bodyPr/>
                    <a:lstStyle/>
                    <a:p>
                      <a:r>
                        <a:rPr lang="en-ZA" sz="1600" dirty="0">
                          <a:latin typeface="+mn-lt"/>
                          <a:cs typeface="Arial" panose="020B0604020202020204" pitchFamily="34" charset="0"/>
                        </a:rPr>
                        <a:t>Evaluation</a:t>
                      </a:r>
                      <a:r>
                        <a:rPr lang="en-ZA" sz="1600" baseline="0" dirty="0">
                          <a:latin typeface="+mn-lt"/>
                          <a:cs typeface="Arial" panose="020B0604020202020204" pitchFamily="34" charset="0"/>
                        </a:rPr>
                        <a:t> Criteria</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Weight</a:t>
                      </a:r>
                    </a:p>
                  </a:txBody>
                  <a:tcPr/>
                </a:tc>
                <a:tc>
                  <a:txBody>
                    <a:bodyPr/>
                    <a:lstStyle/>
                    <a:p>
                      <a:r>
                        <a:rPr lang="en-ZA" sz="1600" dirty="0">
                          <a:latin typeface="+mn-lt"/>
                          <a:cs typeface="Arial" panose="020B0604020202020204" pitchFamily="34" charset="0"/>
                        </a:rPr>
                        <a:t>Criteria Breakdown</a:t>
                      </a:r>
                    </a:p>
                  </a:txBody>
                  <a:tcPr/>
                </a:tc>
                <a:tc>
                  <a:txBody>
                    <a:bodyPr/>
                    <a:lstStyle/>
                    <a:p>
                      <a:r>
                        <a:rPr lang="en-ZA" sz="1600" dirty="0">
                          <a:latin typeface="+mn-lt"/>
                          <a:cs typeface="Arial" panose="020B0604020202020204" pitchFamily="34" charset="0"/>
                        </a:rPr>
                        <a:t>Maximum Score</a:t>
                      </a:r>
                    </a:p>
                  </a:txBody>
                  <a:tcPr/>
                </a:tc>
                <a:tc>
                  <a:txBody>
                    <a:bodyPr/>
                    <a:lstStyle/>
                    <a:p>
                      <a:r>
                        <a:rPr lang="en-ZA" sz="1600" dirty="0">
                          <a:latin typeface="+mn-lt"/>
                          <a:cs typeface="Arial" panose="020B0604020202020204" pitchFamily="34" charset="0"/>
                        </a:rPr>
                        <a:t>Scoring Criteria</a:t>
                      </a:r>
                    </a:p>
                  </a:txBody>
                  <a:tcPr/>
                </a:tc>
                <a:tc>
                  <a:txBody>
                    <a:bodyPr/>
                    <a:lstStyle/>
                    <a:p>
                      <a:r>
                        <a:rPr lang="en-ZA" sz="1600" dirty="0">
                          <a:latin typeface="+mn-lt"/>
                          <a:cs typeface="Arial" panose="020B0604020202020204" pitchFamily="34" charset="0"/>
                        </a:rPr>
                        <a:t>Portfolio of Evidence</a:t>
                      </a:r>
                    </a:p>
                  </a:txBody>
                  <a:tcPr/>
                </a:tc>
                <a:extLst>
                  <a:ext uri="{0D108BD9-81ED-4DB2-BD59-A6C34878D82A}">
                    <a16:rowId xmlns:a16="http://schemas.microsoft.com/office/drawing/2014/main" val="121300723"/>
                  </a:ext>
                </a:extLst>
              </a:tr>
              <a:tr h="370840">
                <a:tc>
                  <a:txBody>
                    <a:bodyPr/>
                    <a:lstStyle/>
                    <a:p>
                      <a:r>
                        <a:rPr lang="en-ZA" sz="1600" dirty="0">
                          <a:latin typeface="+mn-lt"/>
                          <a:cs typeface="Arial" panose="020B0604020202020204" pitchFamily="34" charset="0"/>
                        </a:rPr>
                        <a:t>3</a:t>
                      </a:r>
                    </a:p>
                  </a:txBody>
                  <a:tcPr/>
                </a:tc>
                <a:tc>
                  <a:txBody>
                    <a:bodyPr/>
                    <a:lstStyle/>
                    <a:p>
                      <a:r>
                        <a:rPr lang="en-US" sz="1600" dirty="0"/>
                        <a:t>Refurbishment Implementation Approach and Methodology </a:t>
                      </a:r>
                      <a:endParaRPr lang="en-ZA" sz="1600" dirty="0">
                        <a:latin typeface="+mn-lt"/>
                        <a:cs typeface="Arial" panose="020B0604020202020204" pitchFamily="34" charset="0"/>
                      </a:endParaRPr>
                    </a:p>
                  </a:txBody>
                  <a:tcPr/>
                </a:tc>
                <a:tc>
                  <a:txBody>
                    <a:bodyPr/>
                    <a:lstStyle/>
                    <a:p>
                      <a:r>
                        <a:rPr lang="en-ZA" sz="1600" dirty="0">
                          <a:latin typeface="+mn-lt"/>
                          <a:cs typeface="Arial" panose="020B0604020202020204" pitchFamily="34" charset="0"/>
                        </a:rPr>
                        <a:t>30</a:t>
                      </a:r>
                    </a:p>
                  </a:txBody>
                  <a:tcPr/>
                </a:tc>
                <a:tc>
                  <a:txBody>
                    <a:bodyPr/>
                    <a:lstStyle/>
                    <a:p>
                      <a:r>
                        <a:rPr lang="en-US" sz="1600" dirty="0"/>
                        <a:t>Quality Management System (QMS) / ISO 9001 Accredited</a:t>
                      </a:r>
                      <a:endParaRPr lang="en-US" sz="1600" baseline="0" dirty="0"/>
                    </a:p>
                  </a:txBody>
                  <a:tcPr/>
                </a:tc>
                <a:tc>
                  <a:txBody>
                    <a:bodyPr/>
                    <a:lstStyle/>
                    <a:p>
                      <a:r>
                        <a:rPr lang="en-ZA" sz="1600" dirty="0">
                          <a:latin typeface="+mn-lt"/>
                          <a:cs typeface="Arial" panose="020B0604020202020204" pitchFamily="34" charset="0"/>
                        </a:rPr>
                        <a:t>10</a:t>
                      </a:r>
                    </a:p>
                  </a:txBody>
                  <a:tcPr/>
                </a:tc>
                <a:tc>
                  <a:txBody>
                    <a:bodyPr/>
                    <a:lstStyle/>
                    <a:p>
                      <a:r>
                        <a:rPr lang="en-ZA" sz="1600" dirty="0">
                          <a:latin typeface="+mn-lt"/>
                          <a:cs typeface="Arial" panose="020B0604020202020204" pitchFamily="34" charset="0"/>
                        </a:rPr>
                        <a:t>0 = </a:t>
                      </a:r>
                      <a:r>
                        <a:rPr lang="en-US" sz="1600" dirty="0"/>
                        <a:t>No submission / unrelated information submitted</a:t>
                      </a:r>
                    </a:p>
                    <a:p>
                      <a:r>
                        <a:rPr lang="en-US" sz="1600" dirty="0"/>
                        <a:t>3 = Provided a QMS Plan</a:t>
                      </a:r>
                    </a:p>
                    <a:p>
                      <a:r>
                        <a:rPr lang="en-US" sz="1600" dirty="0"/>
                        <a:t>4 = Provided a QMS and proof of ISO 9001 certificate application in progress. </a:t>
                      </a:r>
                    </a:p>
                    <a:p>
                      <a:r>
                        <a:rPr lang="en-US" sz="1600" dirty="0"/>
                        <a:t>5 = Proof of ISO 9001 certificate</a:t>
                      </a:r>
                      <a:endParaRPr lang="en-ZA" sz="1600" dirty="0">
                        <a:latin typeface="+mn-lt"/>
                        <a:cs typeface="Arial" panose="020B0604020202020204" pitchFamily="34" charset="0"/>
                      </a:endParaRPr>
                    </a:p>
                  </a:txBody>
                  <a:tcPr/>
                </a:tc>
                <a:tc>
                  <a:txBody>
                    <a:bodyPr/>
                    <a:lstStyle/>
                    <a:p>
                      <a:r>
                        <a:rPr lang="en-US" sz="1600" dirty="0">
                          <a:latin typeface="+mn-lt"/>
                          <a:cs typeface="Arial" panose="020B0604020202020204" pitchFamily="34" charset="0"/>
                        </a:rPr>
                        <a:t>Proof having a QMS with Company letterheads must be submitted.</a:t>
                      </a:r>
                    </a:p>
                    <a:p>
                      <a:r>
                        <a:rPr lang="en-US" sz="1600" dirty="0">
                          <a:latin typeface="+mn-lt"/>
                          <a:cs typeface="Arial" panose="020B0604020202020204" pitchFamily="34" charset="0"/>
                        </a:rPr>
                        <a:t>Proof of an ISO 9001 certificate or in a process of being accredited by any </a:t>
                      </a:r>
                      <a:r>
                        <a:rPr lang="en-US" sz="1600" dirty="0"/>
                        <a:t>certified body for ISO 9001 certification </a:t>
                      </a:r>
                      <a:endParaRPr lang="en-US" sz="1600" dirty="0">
                        <a:latin typeface="+mn-lt"/>
                        <a:cs typeface="Arial" panose="020B0604020202020204" pitchFamily="34" charset="0"/>
                      </a:endParaRPr>
                    </a:p>
                  </a:txBody>
                  <a:tcPr/>
                </a:tc>
                <a:extLst>
                  <a:ext uri="{0D108BD9-81ED-4DB2-BD59-A6C34878D82A}">
                    <a16:rowId xmlns:a16="http://schemas.microsoft.com/office/drawing/2014/main" val="1387698933"/>
                  </a:ext>
                </a:extLst>
              </a:tr>
            </a:tbl>
          </a:graphicData>
        </a:graphic>
      </p:graphicFrame>
    </p:spTree>
    <p:extLst>
      <p:ext uri="{BB962C8B-B14F-4D97-AF65-F5344CB8AC3E}">
        <p14:creationId xmlns:p14="http://schemas.microsoft.com/office/powerpoint/2010/main" val="2925783893"/>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1C68-3FAA-42DD-8324-C7733DF34666}"/>
              </a:ext>
            </a:extLst>
          </p:cNvPr>
          <p:cNvSpPr>
            <a:spLocks noGrp="1"/>
          </p:cNvSpPr>
          <p:nvPr>
            <p:ph type="title"/>
          </p:nvPr>
        </p:nvSpPr>
        <p:spPr>
          <a:xfrm>
            <a:off x="167143" y="415769"/>
            <a:ext cx="8229600" cy="1143000"/>
          </a:xfrm>
        </p:spPr>
        <p:txBody>
          <a:bodyPr/>
          <a:lstStyle/>
          <a:p>
            <a:pPr marL="342900" lvl="1" indent="-342900" algn="l"/>
            <a:r>
              <a:rPr lang="en-US" sz="3600" kern="1200" dirty="0">
                <a:solidFill>
                  <a:schemeClr val="bg1"/>
                </a:solidFill>
                <a:latin typeface="+mj-lt"/>
                <a:ea typeface="+mj-ea"/>
                <a:cs typeface="+mj-cs"/>
              </a:rPr>
              <a:t>EVALUATION: TECHNICAL/FUNCTIONALITY</a:t>
            </a:r>
            <a:endParaRPr lang="en-ZA" sz="3600" kern="1200" dirty="0">
              <a:solidFill>
                <a:schemeClr val="bg1"/>
              </a:solidFill>
              <a:latin typeface="+mj-lt"/>
              <a:ea typeface="+mj-ea"/>
              <a:cs typeface="+mj-cs"/>
            </a:endParaRPr>
          </a:p>
        </p:txBody>
      </p:sp>
      <p:sp>
        <p:nvSpPr>
          <p:cNvPr id="4" name="Slide Number Placeholder 3">
            <a:extLst>
              <a:ext uri="{FF2B5EF4-FFF2-40B4-BE49-F238E27FC236}">
                <a16:creationId xmlns:a16="http://schemas.microsoft.com/office/drawing/2014/main" id="{596EB91C-0B6E-448F-851D-D4EDB17257E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1F7836-E4B3-4985-A8BA-D04AF4A8C90B}" type="slidenum">
              <a:rPr kumimoji="0" lang="en-GB" sz="1200" b="0" i="0" u="none" strike="noStrike" kern="1200" cap="none" spc="0" normalizeH="0" baseline="0" noProof="0">
                <a:ln>
                  <a:noFill/>
                </a:ln>
                <a:solidFill>
                  <a:srgbClr val="898989"/>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sz="1200" b="0" i="0" u="none" strike="noStrike" kern="1200" cap="none" spc="0" normalizeH="0" baseline="0" noProof="0" dirty="0">
              <a:ln>
                <a:noFill/>
              </a:ln>
              <a:solidFill>
                <a:srgbClr val="898989"/>
              </a:solidFill>
              <a:effectLst/>
              <a:uLnTx/>
              <a:uFillTx/>
              <a:latin typeface="Calibri" pitchFamily="34" charset="0"/>
              <a:ea typeface="+mn-ea"/>
              <a:cs typeface="Arial" pitchFamily="34" charset="0"/>
            </a:endParaRPr>
          </a:p>
        </p:txBody>
      </p:sp>
      <p:sp>
        <p:nvSpPr>
          <p:cNvPr id="3" name="Rectangle 2"/>
          <p:cNvSpPr/>
          <p:nvPr/>
        </p:nvSpPr>
        <p:spPr>
          <a:xfrm>
            <a:off x="167142" y="1377071"/>
            <a:ext cx="11631567" cy="523220"/>
          </a:xfrm>
          <a:prstGeom prst="rect">
            <a:avLst/>
          </a:prstGeom>
        </p:spPr>
        <p:txBody>
          <a:bodyPr wrap="square">
            <a:spAutoFit/>
          </a:bodyPr>
          <a:lstStyle/>
          <a:p>
            <a:r>
              <a:rPr lang="en-US" sz="2800" b="1" dirty="0"/>
              <a:t>Stage 2B- Site/Workshop Visit Requirements</a:t>
            </a:r>
            <a:endParaRPr lang="en-ZA" sz="2800" b="1" dirty="0"/>
          </a:p>
        </p:txBody>
      </p:sp>
      <p:sp>
        <p:nvSpPr>
          <p:cNvPr id="6" name="Rectangle 5"/>
          <p:cNvSpPr/>
          <p:nvPr/>
        </p:nvSpPr>
        <p:spPr>
          <a:xfrm>
            <a:off x="457794" y="2011618"/>
            <a:ext cx="10827240" cy="3808735"/>
          </a:xfrm>
          <a:prstGeom prst="rect">
            <a:avLst/>
          </a:prstGeom>
        </p:spPr>
        <p:txBody>
          <a:bodyPr wrap="square">
            <a:spAutoFit/>
          </a:bodyPr>
          <a:lstStyle/>
          <a:p>
            <a:pPr>
              <a:lnSpc>
                <a:spcPct val="150000"/>
              </a:lnSpc>
            </a:pPr>
            <a:r>
              <a:rPr lang="en-US" dirty="0">
                <a:latin typeface="Arial" panose="020B0604020202020204" pitchFamily="34" charset="0"/>
                <a:cs typeface="Arial" panose="020B0604020202020204" pitchFamily="34" charset="0"/>
              </a:rPr>
              <a:t>The shortlisted contractors that meet the minimum requirements (70% threshold) will be subjected to verification of capacity and capability, before the contract is awarded, by being audited in line with PRASA Audit Protocol (i.e. Suppliers Technical Accreditation Protocol). Refer to Annexure F.</a:t>
            </a:r>
          </a:p>
          <a:p>
            <a:pPr>
              <a:lnSpc>
                <a:spcPct val="150000"/>
              </a:lnSpc>
            </a:pPr>
            <a:r>
              <a:rPr lang="en-US" dirty="0">
                <a:latin typeface="Arial" panose="020B0604020202020204" pitchFamily="34" charset="0"/>
                <a:cs typeface="Arial" panose="020B0604020202020204" pitchFamily="34" charset="0"/>
              </a:rPr>
              <a:t>Contractors are required to stipulate the Wheel sets they are tendering for. Refer to Annexure A. During the workshop visit, the selected choice of type of Wheel-set/s and Regions will be taken into consideration</a:t>
            </a: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6810135"/>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94511" y="2620310"/>
            <a:ext cx="8781262" cy="1362409"/>
          </a:xfrm>
        </p:spPr>
        <p:txBody>
          <a:bodyPr>
            <a:noAutofit/>
          </a:bodyPr>
          <a:lstStyle/>
          <a:p>
            <a:r>
              <a:rPr lang="en-US" sz="8400" b="1" dirty="0">
                <a:solidFill>
                  <a:srgbClr val="1494D6"/>
                </a:solidFill>
              </a:rPr>
              <a:t>THANK YOU</a:t>
            </a:r>
          </a:p>
        </p:txBody>
      </p:sp>
      <p:sp>
        <p:nvSpPr>
          <p:cNvPr id="6" name="Rectangle 5"/>
          <p:cNvSpPr/>
          <p:nvPr/>
        </p:nvSpPr>
        <p:spPr>
          <a:xfrm>
            <a:off x="0" y="6725752"/>
            <a:ext cx="12161838" cy="132248"/>
          </a:xfrm>
          <a:prstGeom prst="rect">
            <a:avLst/>
          </a:prstGeom>
          <a:solidFill>
            <a:srgbClr val="1494D6"/>
          </a:solidFill>
          <a:ln>
            <a:noFill/>
          </a:ln>
        </p:spPr>
        <p:style>
          <a:lnRef idx="1">
            <a:schemeClr val="accent1"/>
          </a:lnRef>
          <a:fillRef idx="3">
            <a:schemeClr val="accent1"/>
          </a:fillRef>
          <a:effectRef idx="2">
            <a:schemeClr val="accent1"/>
          </a:effectRef>
          <a:fontRef idx="minor">
            <a:schemeClr val="lt1"/>
          </a:fontRef>
        </p:style>
        <p:txBody>
          <a:bodyPr lIns="117043" tIns="58522" rIns="117043" bIns="58522" rtlCol="0" anchor="ctr"/>
          <a:lstStyle/>
          <a:p>
            <a:pPr algn="ctr"/>
            <a:endParaRPr lang="en-US" dirty="0"/>
          </a:p>
        </p:txBody>
      </p:sp>
    </p:spTree>
    <p:extLst>
      <p:ext uri="{BB962C8B-B14F-4D97-AF65-F5344CB8AC3E}">
        <p14:creationId xmlns:p14="http://schemas.microsoft.com/office/powerpoint/2010/main" val="13462036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E8B81096EF8C4F8ACBEADC9C7217F2" ma:contentTypeVersion="14" ma:contentTypeDescription="Create a new document." ma:contentTypeScope="" ma:versionID="a9755ae2ca1cc4e04b260b4ddd5efdb5">
  <xsd:schema xmlns:xsd="http://www.w3.org/2001/XMLSchema" xmlns:xs="http://www.w3.org/2001/XMLSchema" xmlns:p="http://schemas.microsoft.com/office/2006/metadata/properties" xmlns:ns3="ba809c19-f45c-48c4-8052-617e2018779f" xmlns:ns4="e9a303c1-56a8-46c9-b806-2ba61de9279d" targetNamespace="http://schemas.microsoft.com/office/2006/metadata/properties" ma:root="true" ma:fieldsID="2f2079b22efed230194c4afd2056c06a" ns3:_="" ns4:_="">
    <xsd:import namespace="ba809c19-f45c-48c4-8052-617e2018779f"/>
    <xsd:import namespace="e9a303c1-56a8-46c9-b806-2ba61de9279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809c19-f45c-48c4-8052-617e201877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9a303c1-56a8-46c9-b806-2ba61de9279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F55CCA-FBB2-4CA5-9ED6-F2C1158E592E}">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ba809c19-f45c-48c4-8052-617e2018779f"/>
    <ds:schemaRef ds:uri="e9a303c1-56a8-46c9-b806-2ba61de9279d"/>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3BBAC630-FA55-4571-9303-D4DD1777BA0C}">
  <ds:schemaRefs>
    <ds:schemaRef ds:uri="http://schemas.microsoft.com/sharepoint/v3/contenttype/forms"/>
  </ds:schemaRefs>
</ds:datastoreItem>
</file>

<file path=customXml/itemProps3.xml><?xml version="1.0" encoding="utf-8"?>
<ds:datastoreItem xmlns:ds="http://schemas.openxmlformats.org/officeDocument/2006/customXml" ds:itemID="{1B372332-1D74-4223-BA0D-064A815957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809c19-f45c-48c4-8052-617e2018779f"/>
    <ds:schemaRef ds:uri="e9a303c1-56a8-46c9-b806-2ba61de927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38386</TotalTime>
  <Words>3476</Words>
  <Application>Microsoft Office PowerPoint</Application>
  <PresentationFormat>Custom</PresentationFormat>
  <Paragraphs>494</Paragraphs>
  <Slides>33</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Cambria Math</vt:lpstr>
      <vt:lpstr>Lato Light</vt:lpstr>
      <vt:lpstr>Wingdings</vt:lpstr>
      <vt:lpstr>Office Theme</vt:lpstr>
      <vt:lpstr>1_Office Theme</vt:lpstr>
      <vt:lpstr>PowerPoint Presentation</vt:lpstr>
      <vt:lpstr>BACKGROUND</vt:lpstr>
      <vt:lpstr>PowerPoint Presentation</vt:lpstr>
      <vt:lpstr>PowerPoint Presentation</vt:lpstr>
      <vt:lpstr>PowerPoint Presentation</vt:lpstr>
      <vt:lpstr>PowerPoint Presentation</vt:lpstr>
      <vt:lpstr> SCM Requirements - Stage 1B- Mandatory Requirements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vt:lpstr>
      <vt:lpstr>BACKGROUND</vt:lpstr>
      <vt:lpstr>BACKGROUND</vt:lpstr>
      <vt:lpstr>BACKGROUND</vt:lpstr>
      <vt:lpstr>INTRODUCTION</vt:lpstr>
      <vt:lpstr>EXTENT OF SCOPE OF WORK</vt:lpstr>
      <vt:lpstr>SCOPE OF WORK: Detailed Description</vt:lpstr>
      <vt:lpstr>SCOPE OF WORK: Detailed Description</vt:lpstr>
      <vt:lpstr>SCOPE OF WORK: Quantity Estimates</vt:lpstr>
      <vt:lpstr>SCOPE OF WORK SUMMARY</vt:lpstr>
      <vt:lpstr>EVALUATION: TECHNICAL/FUNCTIONALITY</vt:lpstr>
      <vt:lpstr>EVALUATION: TECHNICAL/FUNCTIONALITY</vt:lpstr>
      <vt:lpstr>EVALUATION: TECHNICAL/FUNCTIONALITY</vt:lpstr>
      <vt:lpstr>EVALUATION: TECHNICAL/FUNCTIONALITY</vt:lpstr>
      <vt:lpstr>EVALUATION: TECHNICAL/FUNCTIONALITY</vt:lpstr>
      <vt:lpstr>EVALUATION: TECHNICAL/FUNCTIONALITY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Mava</dc:creator>
  <cp:lastModifiedBy>Rosemary Moagi</cp:lastModifiedBy>
  <cp:revision>1225</cp:revision>
  <cp:lastPrinted>2018-02-08T09:54:48Z</cp:lastPrinted>
  <dcterms:created xsi:type="dcterms:W3CDTF">2015-11-11T08:26:00Z</dcterms:created>
  <dcterms:modified xsi:type="dcterms:W3CDTF">2021-12-06T10:36:46Z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0x01010019E8B81096EF8C4F8ACBEADC9C7217F2</vt:lpwstr>
  </property>
</Properties>
</file>