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73" r:id="rId2"/>
  </p:sldMasterIdLst>
  <p:notesMasterIdLst>
    <p:notesMasterId r:id="rId17"/>
  </p:notesMasterIdLst>
  <p:handoutMasterIdLst>
    <p:handoutMasterId r:id="rId18"/>
  </p:handoutMasterIdLst>
  <p:sldIdLst>
    <p:sldId id="601" r:id="rId3"/>
    <p:sldId id="602" r:id="rId4"/>
    <p:sldId id="604" r:id="rId5"/>
    <p:sldId id="603" r:id="rId6"/>
    <p:sldId id="609" r:id="rId7"/>
    <p:sldId id="608" r:id="rId8"/>
    <p:sldId id="610" r:id="rId9"/>
    <p:sldId id="612" r:id="rId10"/>
    <p:sldId id="611" r:id="rId11"/>
    <p:sldId id="615" r:id="rId12"/>
    <p:sldId id="613" r:id="rId13"/>
    <p:sldId id="616" r:id="rId14"/>
    <p:sldId id="617" r:id="rId15"/>
    <p:sldId id="510" r:id="rId16"/>
  </p:sldIdLst>
  <p:sldSz cx="9144000" cy="6858000" type="screen4x3"/>
  <p:notesSz cx="9296400" cy="7010400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3475">
          <p15:clr>
            <a:srgbClr val="A4A3A4"/>
          </p15:clr>
        </p15:guide>
        <p15:guide id="7" pos="5556">
          <p15:clr>
            <a:srgbClr val="A4A3A4"/>
          </p15:clr>
        </p15:guide>
        <p15:guide id="8" pos="5420">
          <p15:clr>
            <a:srgbClr val="A4A3A4"/>
          </p15:clr>
        </p15:guide>
        <p15:guide id="9" pos="340">
          <p15:clr>
            <a:srgbClr val="A4A3A4"/>
          </p15:clr>
        </p15:guide>
        <p15:guide id="10" pos="576">
          <p15:clr>
            <a:srgbClr val="A4A3A4"/>
          </p15:clr>
        </p15:guide>
        <p15:guide id="11" pos="41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9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96"/>
    <a:srgbClr val="33CC33"/>
    <a:srgbClr val="FF0000"/>
    <a:srgbClr val="C97A00"/>
    <a:srgbClr val="858705"/>
    <a:srgbClr val="83725B"/>
    <a:srgbClr val="96330F"/>
    <a:srgbClr val="66FF33"/>
    <a:srgbClr val="EAEAEA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3800" autoAdjust="0"/>
  </p:normalViewPr>
  <p:slideViewPr>
    <p:cSldViewPr snapToObjects="1">
      <p:cViewPr>
        <p:scale>
          <a:sx n="100" d="100"/>
          <a:sy n="100" d="100"/>
        </p:scale>
        <p:origin x="1950" y="450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5556"/>
        <p:guide pos="5420"/>
        <p:guide pos="340"/>
        <p:guide pos="576"/>
        <p:guide pos="4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648"/>
    </p:cViewPr>
  </p:sorterViewPr>
  <p:notesViewPr>
    <p:cSldViewPr snapToObjects="1">
      <p:cViewPr varScale="1">
        <p:scale>
          <a:sx n="70" d="100"/>
          <a:sy n="70" d="100"/>
        </p:scale>
        <p:origin x="-1614" y="-102"/>
      </p:cViewPr>
      <p:guideLst>
        <p:guide orient="horz" pos="2209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" y="12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defTabSz="953253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975" y="12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algn="r" defTabSz="953253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1" y="6658420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defTabSz="953253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975" y="6658420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algn="r" defTabSz="953253">
              <a:defRPr sz="1300"/>
            </a:lvl1pPr>
          </a:lstStyle>
          <a:p>
            <a:pPr>
              <a:defRPr/>
            </a:pPr>
            <a:fld id="{BFC6E93C-511B-4004-B729-C8C4C16F09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993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" y="12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defTabSz="953253">
              <a:defRPr sz="13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975" y="12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algn="r" defTabSz="953253">
              <a:defRPr sz="13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7188" y="525463"/>
            <a:ext cx="3503612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640" y="3330024"/>
            <a:ext cx="7437120" cy="315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1" y="6658420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defTabSz="953253">
              <a:defRPr sz="13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975" y="6658420"/>
            <a:ext cx="4027942" cy="35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algn="r" defTabSz="953253">
              <a:defRPr sz="1300"/>
            </a:lvl1pPr>
          </a:lstStyle>
          <a:p>
            <a:pPr>
              <a:defRPr/>
            </a:pPr>
            <a:fld id="{59AEFD7A-943B-4418-9E45-33C9B87E762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50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9410531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1C68E-F37D-488F-9DAD-05DEB9E2CBD2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6A9AE-6040-4484-BD99-3FF20A5C781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424996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9F97B-80F9-4F3F-9E41-21C5EB9E1447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A9407-0DB2-42DF-A590-0C120BC88EF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916117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A1ECB-3A5D-43BA-A4AF-D9ED4E814F76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F3BC4-F35E-4490-B466-E3E5C899E10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90043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377F1-9A8D-487C-BC50-4103369EF2D4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D4F02-198A-49EF-BEC9-B7E95F3C1BA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164387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E2BED-10A0-40E9-8DA3-726DB3B0003D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4AA3C-6CAE-4256-B1FB-D448A3B4893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44008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6BEA5-D33E-44BA-9684-2234F000072B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C7089-A1A3-4EDC-B625-D02593EE2CF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975631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09175-A569-40F0-A616-1D5BBE8F75AC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DBF04-B339-4871-B980-21A72605798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508126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0A84-532E-491F-977F-B1AD70B48CF7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305DA-DEF2-40F2-AC7E-9505E416485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159625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40B7-94FB-484A-B7B7-164E87DEF4B8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96A3B-CE94-4D8C-8C76-1DD6E72029A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38088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B0E66-8454-4163-8341-8A69114C0C83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66EE-B856-40EE-A253-1F653DB0B1A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870821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endParaRPr lang="en-ZA" noProof="0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9F4C4-E256-4FF5-AF2A-E54EBC82FC8E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960F6-6E28-45B0-BD52-04160B380B4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548902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02175" y="1436688"/>
            <a:ext cx="4113213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02175" y="4035425"/>
            <a:ext cx="4113213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F5609-7452-4913-9BD8-428CADC5B061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DAD6-A967-43CC-9073-F58F29EEAC6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394411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EE687-FE9A-4762-A3CB-90C029E3E1A0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82688-6DD8-4FED-BA32-2ADC3CA28EB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760088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236629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1C68E-F37D-488F-9DAD-05DEB9E2CBD2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6A9AE-6040-4484-BD99-3FF20A5C781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183112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9F97B-80F9-4F3F-9E41-21C5EB9E1447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A9407-0DB2-42DF-A590-0C120BC88EF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083358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A1ECB-3A5D-43BA-A4AF-D9ED4E814F76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F3BC4-F35E-4490-B466-E3E5C899E10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168954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377F1-9A8D-487C-BC50-4103369EF2D4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D4F02-198A-49EF-BEC9-B7E95F3C1BA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23230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E2BED-10A0-40E9-8DA3-726DB3B0003D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4AA3C-6CAE-4256-B1FB-D448A3B4893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848018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6BEA5-D33E-44BA-9684-2234F000072B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C7089-A1A3-4EDC-B625-D02593EE2CF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83287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09175-A569-40F0-A616-1D5BBE8F75AC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DBF04-B339-4871-B980-21A72605798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888435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0A84-532E-491F-977F-B1AD70B48CF7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305DA-DEF2-40F2-AC7E-9505E416485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302984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40B7-94FB-484A-B7B7-164E87DEF4B8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96A3B-CE94-4D8C-8C76-1DD6E72029A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702644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B0E66-8454-4163-8341-8A69114C0C83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66EE-B856-40EE-A253-1F653DB0B1A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8459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endParaRPr lang="en-ZA" noProof="0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9F4C4-E256-4FF5-AF2A-E54EBC82FC8E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960F6-6E28-45B0-BD52-04160B380B4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12774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02175" y="1436688"/>
            <a:ext cx="4113213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02175" y="4035425"/>
            <a:ext cx="4113213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F5609-7452-4913-9BD8-428CADC5B061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DAD6-A967-43CC-9073-F58F29EEAC6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342274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EE687-FE9A-4762-A3CB-90C029E3E1A0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82688-6DD8-4FED-BA32-2ADC3CA28EB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947273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BCA3872-86E4-411E-8B32-CFE066D7106D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9A78F58-B6DD-4A28-8E86-7B809755994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BCA3872-86E4-411E-8B32-CFE066D7106D}" type="datetime1">
              <a:rPr lang="en-ZA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9A78F58-B6DD-4A28-8E86-7B809755994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12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387" name="Group 162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16443" name="Picture 23" descr="d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44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pic>
          <p:nvPicPr>
            <p:cNvPr id="16445" name="Picture 161" descr="logo 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8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6438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9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40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41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42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9462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6" b="-166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1000" dirty="0">
              <a:latin typeface="Arial" charset="0"/>
              <a:cs typeface="Arial" charset="0"/>
            </a:endParaRPr>
          </a:p>
        </p:txBody>
      </p:sp>
      <p:grpSp>
        <p:nvGrpSpPr>
          <p:cNvPr id="16392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16435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6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7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16393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16427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8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9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0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1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2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3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34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6394" name="Oval 118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600">
              <a:solidFill>
                <a:schemeClr val="tx1"/>
              </a:solidFill>
            </a:endParaRPr>
          </a:p>
        </p:txBody>
      </p:sp>
      <p:grpSp>
        <p:nvGrpSpPr>
          <p:cNvPr id="16395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16424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5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6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16396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16418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9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0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1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2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23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6397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000">
              <a:solidFill>
                <a:srgbClr val="C0C0C0"/>
              </a:solidFill>
            </a:endParaRPr>
          </a:p>
        </p:txBody>
      </p:sp>
      <p:grpSp>
        <p:nvGrpSpPr>
          <p:cNvPr id="16398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16415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6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7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16399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16409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0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1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2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3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14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9471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9" r="-219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900" dirty="0">
              <a:solidFill>
                <a:srgbClr val="C0C0C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6403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16406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07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6408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640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29576" y="2060848"/>
            <a:ext cx="5545137" cy="3117577"/>
          </a:xfrm>
        </p:spPr>
        <p:txBody>
          <a:bodyPr/>
          <a:lstStyle/>
          <a:p>
            <a:pPr algn="ctr" eaLnBrk="1" hangingPunct="1"/>
            <a:r>
              <a:rPr lang="en-US" altLang="en-US" sz="3200" b="1" dirty="0"/>
              <a:t>MV LV Construction </a:t>
            </a:r>
            <a:br>
              <a:rPr lang="en-US" altLang="en-US" sz="3200" b="1" dirty="0"/>
            </a:br>
            <a:r>
              <a:rPr lang="en-US" altLang="en-US" sz="3200" b="1" dirty="0"/>
              <a:t>Cape Coastal Cluster</a:t>
            </a:r>
            <a:br>
              <a:rPr lang="en-US" altLang="en-US" sz="3200" b="1" dirty="0"/>
            </a:br>
            <a:br>
              <a:rPr lang="en-US" altLang="en-US" sz="3200" b="1" dirty="0"/>
            </a:br>
            <a:r>
              <a:rPr lang="en-US" altLang="en-US" sz="3200" b="1" dirty="0"/>
              <a:t>(E1485DXEC)</a:t>
            </a:r>
            <a:br>
              <a:rPr lang="en-US" altLang="en-US" sz="3200" b="1" dirty="0"/>
            </a:br>
            <a:br>
              <a:rPr lang="en-US" altLang="en-US" sz="3200" b="1" dirty="0"/>
            </a:br>
            <a:r>
              <a:rPr lang="en-US" altLang="en-US" sz="3200" b="1" dirty="0"/>
              <a:t>Clarification Meeting</a:t>
            </a:r>
            <a:br>
              <a:rPr lang="en-US" altLang="en-US" sz="3200" b="1" dirty="0"/>
            </a:br>
            <a:r>
              <a:rPr lang="en-US" altLang="en-US" sz="3200" b="1" dirty="0"/>
              <a:t>21 August 2025</a:t>
            </a:r>
            <a:br>
              <a:rPr lang="en-US" altLang="en-US" sz="3200" b="1" dirty="0"/>
            </a:br>
            <a:br>
              <a:rPr lang="en-US" altLang="en-US" sz="3200" b="1" dirty="0"/>
            </a:br>
            <a:endParaRPr lang="en-US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3718712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scope of works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3" y="1052736"/>
            <a:ext cx="8378825" cy="5429027"/>
          </a:xfrm>
        </p:spPr>
        <p:txBody>
          <a:bodyPr/>
          <a:lstStyle/>
          <a:p>
            <a:r>
              <a:rPr lang="en-ZA" dirty="0"/>
              <a:t>The Construction and upgrade of MV &amp; LV overhead and underground Lines in Cape Coastal Cluster – Eastern Cape</a:t>
            </a:r>
          </a:p>
          <a:p>
            <a:r>
              <a:rPr lang="en-ZA" dirty="0"/>
              <a:t>Upgrade and construction of 1.9/3.3kV up to 33kV overhead networks</a:t>
            </a:r>
          </a:p>
          <a:p>
            <a:pPr lvl="0"/>
            <a:r>
              <a:rPr lang="en-ZA" dirty="0"/>
              <a:t>Upgrade &amp; Installation of 11kV/ 22kV up to 33kV Mini Subs</a:t>
            </a:r>
          </a:p>
          <a:p>
            <a:pPr lvl="0"/>
            <a:r>
              <a:rPr lang="en-ZA" dirty="0"/>
              <a:t>Installation and upgrade of existing equipment</a:t>
            </a:r>
          </a:p>
          <a:p>
            <a:pPr lvl="0"/>
            <a:r>
              <a:rPr lang="en-ZA" dirty="0"/>
              <a:t>Installation of MV &amp; LV Cables (230V up to 33kV)</a:t>
            </a:r>
          </a:p>
          <a:p>
            <a:pPr lvl="0"/>
            <a:r>
              <a:rPr lang="en-ZA" dirty="0"/>
              <a:t>Removal &amp; Installation of LV kiosks</a:t>
            </a:r>
          </a:p>
          <a:p>
            <a:pPr lvl="0"/>
            <a:r>
              <a:rPr lang="en-ZA" dirty="0"/>
              <a:t>Construction of MV/LV overhead networks</a:t>
            </a:r>
          </a:p>
          <a:p>
            <a:pPr lvl="0"/>
            <a:r>
              <a:rPr lang="en-ZA" dirty="0"/>
              <a:t>Upgrade of MV/LV overhead networks</a:t>
            </a:r>
          </a:p>
          <a:p>
            <a:pPr lvl="0"/>
            <a:r>
              <a:rPr lang="en-ZA" dirty="0"/>
              <a:t>Installation of Re-closers and Voltage Regulators</a:t>
            </a: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585366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3" y="1124744"/>
            <a:ext cx="8378825" cy="5357019"/>
          </a:xfrm>
        </p:spPr>
        <p:txBody>
          <a:bodyPr/>
          <a:lstStyle/>
          <a:p>
            <a:r>
              <a:rPr lang="en-US" dirty="0"/>
              <a:t>Contract period of </a:t>
            </a:r>
            <a:r>
              <a:rPr lang="en-US" dirty="0">
                <a:solidFill>
                  <a:srgbClr val="FF0000"/>
                </a:solidFill>
              </a:rPr>
              <a:t>18 months</a:t>
            </a:r>
          </a:p>
          <a:p>
            <a:r>
              <a:rPr lang="en-US" dirty="0"/>
              <a:t>Various jobs per year will be executed – some will be ad hoc smaller jobs and others will be longer MV/LV lines to be constructed.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334211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Requirements</a:t>
            </a:r>
            <a:endParaRPr lang="en-Z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12570"/>
              </p:ext>
            </p:extLst>
          </p:nvPr>
        </p:nvGraphicFramePr>
        <p:xfrm>
          <a:off x="436563" y="1628800"/>
          <a:ext cx="8378825" cy="201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1261">
                  <a:extLst>
                    <a:ext uri="{9D8B030D-6E8A-4147-A177-3AD203B41FA5}">
                      <a16:colId xmlns:a16="http://schemas.microsoft.com/office/drawing/2014/main" val="3498810331"/>
                    </a:ext>
                  </a:extLst>
                </a:gridCol>
                <a:gridCol w="5827564">
                  <a:extLst>
                    <a:ext uri="{9D8B030D-6E8A-4147-A177-3AD203B41FA5}">
                      <a16:colId xmlns:a16="http://schemas.microsoft.com/office/drawing/2014/main" val="282101285"/>
                    </a:ext>
                  </a:extLst>
                </a:gridCol>
              </a:tblGrid>
              <a:tr h="882098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u="sng" strike="noStrike" dirty="0">
                          <a:effectLst/>
                        </a:rPr>
                        <a:t>Mandatory Criteria</a:t>
                      </a:r>
                      <a:endParaRPr lang="en-ZA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93" marR="9493" marT="949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Proof of registration with Department of </a:t>
                      </a:r>
                      <a:r>
                        <a:rPr lang="en-US" sz="1400" u="none" strike="noStrike" dirty="0" err="1">
                          <a:effectLst/>
                        </a:rPr>
                        <a:t>Labour</a:t>
                      </a:r>
                      <a:r>
                        <a:rPr lang="en-US" sz="1400" u="none" strike="noStrike" dirty="0">
                          <a:effectLst/>
                        </a:rPr>
                        <a:t> as Electrical Contractor.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867" marR="9493" marT="9493" marB="0" anchor="ctr"/>
                </a:tc>
                <a:extLst>
                  <a:ext uri="{0D108BD9-81ED-4DB2-BD59-A6C34878D82A}">
                    <a16:rowId xmlns:a16="http://schemas.microsoft.com/office/drawing/2014/main" val="2666753041"/>
                  </a:ext>
                </a:extLst>
              </a:tr>
              <a:tr h="1134126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u="none" strike="noStrike" dirty="0">
                          <a:effectLst/>
                        </a:rPr>
                        <a:t> 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93" marR="9493" marT="9493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0867" marR="9493" marT="9493" marB="0" anchor="ctr"/>
                </a:tc>
                <a:extLst>
                  <a:ext uri="{0D108BD9-81ED-4DB2-BD59-A6C34878D82A}">
                    <a16:rowId xmlns:a16="http://schemas.microsoft.com/office/drawing/2014/main" val="3761506508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282708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C1D5-06EB-4F4E-8EDD-45F06B90B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GUIDANCE: ORHVS Outcome 3 &amp; 4: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C2A7F-158B-4924-AE51-F189CF7A7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63" y="1124744"/>
            <a:ext cx="8378825" cy="559673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u="sng" dirty="0"/>
              <a:t>Outcome 3: Responsible person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Responsible person shall be </a:t>
            </a:r>
            <a:r>
              <a:rPr lang="en-US" dirty="0" err="1"/>
              <a:t>authorised</a:t>
            </a:r>
            <a:r>
              <a:rPr lang="en-US" dirty="0"/>
              <a:t> to be responsible for ensuring that the work on the apparatus covered by a work permit can be, carried out with safety and within the terms of the ORHVS.</a:t>
            </a:r>
          </a:p>
          <a:p>
            <a:r>
              <a:rPr lang="en-US" b="1" u="sng" dirty="0"/>
              <a:t>Outcome 4: Specific </a:t>
            </a:r>
            <a:r>
              <a:rPr lang="en-US" b="1" u="sng" dirty="0" err="1"/>
              <a:t>Authorisation</a:t>
            </a:r>
            <a:endParaRPr lang="en-US" b="1" u="sng" dirty="0"/>
          </a:p>
          <a:p>
            <a:pPr lvl="1"/>
            <a:r>
              <a:rPr lang="en-US" dirty="0"/>
              <a:t>Training, assessment and </a:t>
            </a:r>
            <a:r>
              <a:rPr lang="en-US" dirty="0" err="1"/>
              <a:t>authorisation</a:t>
            </a:r>
            <a:r>
              <a:rPr lang="en-US" dirty="0"/>
              <a:t> in this category will allow such Appointed Operator limited </a:t>
            </a:r>
            <a:r>
              <a:rPr lang="en-US" dirty="0" err="1"/>
              <a:t>authorisation</a:t>
            </a:r>
            <a:r>
              <a:rPr lang="en-US" dirty="0"/>
              <a:t> which could include but is not limited to:</a:t>
            </a:r>
          </a:p>
          <a:p>
            <a:pPr lvl="2"/>
            <a:r>
              <a:rPr lang="en-US" dirty="0"/>
              <a:t>a)Take a hand over of Apparatus, safety test, application and removal of working earths</a:t>
            </a:r>
          </a:p>
          <a:p>
            <a:pPr lvl="2"/>
            <a:r>
              <a:rPr lang="en-US" dirty="0"/>
              <a:t>b)Opening and closing of breakers, isolators and switches lines/substations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880A4-2365-4268-9948-5F8A18B7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D82F7-DB3F-47C0-A0CB-E0239899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426331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5" cy="5429027"/>
          </a:xfrm>
        </p:spPr>
        <p:txBody>
          <a:bodyPr/>
          <a:lstStyle/>
          <a:p>
            <a:r>
              <a:rPr lang="en-ZA" b="1" dirty="0"/>
              <a:t>DOL returnable       </a:t>
            </a:r>
            <a:r>
              <a:rPr lang="en-ZA" dirty="0"/>
              <a:t>Criteria	Proof documentation</a:t>
            </a:r>
          </a:p>
          <a:p>
            <a:r>
              <a:rPr lang="en-ZA" dirty="0"/>
              <a:t> Letter of Registration as Electrical Contractor (</a:t>
            </a:r>
            <a:r>
              <a:rPr lang="en-ZA" dirty="0" err="1"/>
              <a:t>DoL</a:t>
            </a:r>
            <a:r>
              <a:rPr lang="en-ZA" dirty="0"/>
              <a:t>). Must be certified by a commissioner of Oaths, with a signature and date not older than three months from the date of tender close not older than three months from the issue date of this tender.</a:t>
            </a:r>
          </a:p>
          <a:p>
            <a:r>
              <a:rPr lang="en-ZA" dirty="0"/>
              <a:t> The following requirements apply to the Department of Labour Registration as an Electrical Contractor:</a:t>
            </a:r>
          </a:p>
          <a:p>
            <a:r>
              <a:rPr lang="en-ZA" dirty="0"/>
              <a:t> It is the responsibility of the Electrical Contractor to ensure that their Department of Labour Registration is valid and current in order to be considered for this contract.</a:t>
            </a:r>
          </a:p>
          <a:p>
            <a:r>
              <a:rPr lang="en-ZA" dirty="0"/>
              <a:t>The Electrical Contractor must be registered with the Department of Labour in terms of regulation 6(4) of the Electrical Installation Regulations;</a:t>
            </a:r>
          </a:p>
          <a:p>
            <a:r>
              <a:rPr lang="en-ZA" dirty="0"/>
              <a:t>The evidence required is a certified copy of the Letter of Registration as an Electrical Contractor from the Department of Labour;</a:t>
            </a: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581399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13C86-5582-48C9-822B-C136FC78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Technical……(1 )</a:t>
            </a:r>
            <a:endParaRPr lang="en-Z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2013E41-C18B-4459-9F81-0810FF94D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18573"/>
              </p:ext>
            </p:extLst>
          </p:nvPr>
        </p:nvGraphicFramePr>
        <p:xfrm>
          <a:off x="179512" y="1844824"/>
          <a:ext cx="8856983" cy="3456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406">
                  <a:extLst>
                    <a:ext uri="{9D8B030D-6E8A-4147-A177-3AD203B41FA5}">
                      <a16:colId xmlns:a16="http://schemas.microsoft.com/office/drawing/2014/main" val="2138793528"/>
                    </a:ext>
                  </a:extLst>
                </a:gridCol>
                <a:gridCol w="1360778">
                  <a:extLst>
                    <a:ext uri="{9D8B030D-6E8A-4147-A177-3AD203B41FA5}">
                      <a16:colId xmlns:a16="http://schemas.microsoft.com/office/drawing/2014/main" val="2461971612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406099859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70914860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09140939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619161983"/>
                    </a:ext>
                  </a:extLst>
                </a:gridCol>
                <a:gridCol w="576063">
                  <a:extLst>
                    <a:ext uri="{9D8B030D-6E8A-4147-A177-3AD203B41FA5}">
                      <a16:colId xmlns:a16="http://schemas.microsoft.com/office/drawing/2014/main" val="2117649665"/>
                    </a:ext>
                  </a:extLst>
                </a:gridCol>
              </a:tblGrid>
              <a:tr h="1728192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Compulsory /Mandatory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Compulsory / 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Weights (W)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Actual (A)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Max (M)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Results (R)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731435033"/>
                  </a:ext>
                </a:extLst>
              </a:tr>
              <a:tr h="1728192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1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Schedule of Proposed Subcontractors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1.     Fill out the form and provide the information (List of Sub- Contractors)-Company letterhead stating number of  sub-contractors or names of Sub-contractors(1 letter= Maximum score 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74816358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B24EF-2FE3-471E-BC7C-BE2D5CE9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C28EF-A351-4BF6-8FA3-CA58AB6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845120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13C86-5582-48C9-822B-C136FC78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Technical…..(2.1 to 2.10)</a:t>
            </a:r>
            <a:endParaRPr lang="en-Z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2013E41-C18B-4459-9F81-0810FF94D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260369"/>
              </p:ext>
            </p:extLst>
          </p:nvPr>
        </p:nvGraphicFramePr>
        <p:xfrm>
          <a:off x="143508" y="927372"/>
          <a:ext cx="8856983" cy="5911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406">
                  <a:extLst>
                    <a:ext uri="{9D8B030D-6E8A-4147-A177-3AD203B41FA5}">
                      <a16:colId xmlns:a16="http://schemas.microsoft.com/office/drawing/2014/main" val="2138793528"/>
                    </a:ext>
                  </a:extLst>
                </a:gridCol>
                <a:gridCol w="928730">
                  <a:extLst>
                    <a:ext uri="{9D8B030D-6E8A-4147-A177-3AD203B41FA5}">
                      <a16:colId xmlns:a16="http://schemas.microsoft.com/office/drawing/2014/main" val="2461971612"/>
                    </a:ext>
                  </a:extLst>
                </a:gridCol>
                <a:gridCol w="6087176">
                  <a:extLst>
                    <a:ext uri="{9D8B030D-6E8A-4147-A177-3AD203B41FA5}">
                      <a16:colId xmlns:a16="http://schemas.microsoft.com/office/drawing/2014/main" val="4060998592"/>
                    </a:ext>
                  </a:extLst>
                </a:gridCol>
                <a:gridCol w="509768">
                  <a:extLst>
                    <a:ext uri="{9D8B030D-6E8A-4147-A177-3AD203B41FA5}">
                      <a16:colId xmlns:a16="http://schemas.microsoft.com/office/drawing/2014/main" val="2709148609"/>
                    </a:ext>
                  </a:extLst>
                </a:gridCol>
                <a:gridCol w="330194">
                  <a:extLst>
                    <a:ext uri="{9D8B030D-6E8A-4147-A177-3AD203B41FA5}">
                      <a16:colId xmlns:a16="http://schemas.microsoft.com/office/drawing/2014/main" val="1091409395"/>
                    </a:ext>
                  </a:extLst>
                </a:gridCol>
                <a:gridCol w="330194">
                  <a:extLst>
                    <a:ext uri="{9D8B030D-6E8A-4147-A177-3AD203B41FA5}">
                      <a16:colId xmlns:a16="http://schemas.microsoft.com/office/drawing/2014/main" val="2619161983"/>
                    </a:ext>
                  </a:extLst>
                </a:gridCol>
                <a:gridCol w="375515">
                  <a:extLst>
                    <a:ext uri="{9D8B030D-6E8A-4147-A177-3AD203B41FA5}">
                      <a16:colId xmlns:a16="http://schemas.microsoft.com/office/drawing/2014/main" val="2117649665"/>
                    </a:ext>
                  </a:extLst>
                </a:gridCol>
              </a:tblGrid>
              <a:tr h="400269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Compulsory /Mandatory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Compulsory / 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Weights (W)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Actual (A)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Max (M)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Results (R)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731435033"/>
                  </a:ext>
                </a:extLst>
              </a:tr>
              <a:tr h="5503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2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Related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1.     Provide Copies of Valid Driver’s Licenses of personnel. Must be valid at the date of tendering. (5 valid drivers </a:t>
                      </a:r>
                      <a:r>
                        <a:rPr lang="en-US" sz="1200" u="none" strike="noStrike" dirty="0" err="1">
                          <a:effectLst/>
                        </a:rPr>
                        <a:t>licence</a:t>
                      </a:r>
                      <a:r>
                        <a:rPr lang="en-US" sz="1200" u="none" strike="noStrike" dirty="0">
                          <a:effectLst/>
                        </a:rPr>
                        <a:t> to achieve maximum.)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2.00%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937061151"/>
                  </a:ext>
                </a:extLst>
              </a:tr>
              <a:tr h="55036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2.     Provide Copies of Valid Professional drivers permit of personnel. Must be valid at the date of tendering.( 2 PDP's to  achieve maximum.)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2.00%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2392500259"/>
                  </a:ext>
                </a:extLst>
              </a:tr>
              <a:tr h="717506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3.     List the number of available construction teams indicating the team size and team names.(Construction team = LDV driver+ Crane truck </a:t>
                      </a:r>
                      <a:r>
                        <a:rPr lang="en-US" sz="1200" u="none" strike="noStrike" dirty="0" err="1">
                          <a:effectLst/>
                        </a:rPr>
                        <a:t>driver+Supervisor</a:t>
                      </a:r>
                      <a:r>
                        <a:rPr lang="en-US" sz="1200" u="none" strike="noStrike" dirty="0">
                          <a:effectLst/>
                        </a:rPr>
                        <a:t>+ 2 team members) 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2.00%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2087920397"/>
                  </a:ext>
                </a:extLst>
              </a:tr>
              <a:tr h="27251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4. Valid First Aid Level 2 Certificates. (1per team - 1team=1,2teams=0.5each, 3teams=0.33, 4teams=0.25 )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1.00%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1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52556135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5. Fire Fighting Certificates(1 per team.) 1team=1,2teams=0.5each, 3teams=0.33, 4teams=0.25 )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1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1418322555"/>
                  </a:ext>
                </a:extLst>
              </a:tr>
              <a:tr h="269638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6.  Valid Medicals(All).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1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555768937"/>
                  </a:ext>
                </a:extLst>
              </a:tr>
              <a:tr h="22734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7.  HIRA (Team Supervisor)</a:t>
                      </a:r>
                      <a:r>
                        <a:rPr lang="en-US" sz="1200" u="none" strike="noStrike" dirty="0">
                          <a:effectLst/>
                        </a:rPr>
                        <a:t> 1team=1,2teams=0.5each, 3teams=0.33, 4teams=0.25 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214586808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8. ORHVS (Team Supervisor )</a:t>
                      </a:r>
                      <a:r>
                        <a:rPr lang="en-US" sz="1200" u="none" strike="noStrike" dirty="0">
                          <a:effectLst/>
                        </a:rPr>
                        <a:t> 1team=1,2teams=0.5each, 3teams=0.33, 4teams=0.26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3091339383"/>
                  </a:ext>
                </a:extLst>
              </a:tr>
              <a:tr h="28048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9. Environmental Awareness Training((1 valid certificate  = Maximum score. ) 1team=1,2teams=0.5each, 3teams=0.33, 4teams=0.25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1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1582054407"/>
                  </a:ext>
                </a:extLst>
              </a:tr>
              <a:tr h="164027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700" u="none" strike="noStrike">
                          <a:effectLst/>
                        </a:rPr>
                        <a:t> </a:t>
                      </a:r>
                      <a:endParaRPr lang="en-ZA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10. Proof of LV Courses attended in order to obtain LV </a:t>
                      </a:r>
                      <a:r>
                        <a:rPr lang="en-US" sz="1200" u="none" strike="noStrike" dirty="0" err="1">
                          <a:effectLst/>
                        </a:rPr>
                        <a:t>Authorisation</a:t>
                      </a:r>
                      <a:r>
                        <a:rPr lang="en-US" sz="1200" u="none" strike="noStrike" dirty="0">
                          <a:effectLst/>
                        </a:rPr>
                        <a:t>. 1 per team.( Supervision ELW 001, Select, use and care for electrical measuring instruments, Low Voltage Regulations LVOR 001, Low Voltage Operating LVOP 001, Low Voltage Line Construction, Pre-paid Metering, Split prepaid metering .) Validation certificates required.(email: facilitators@eskom.co.za  -  by sending the word "facilitators" in the subject line FOR list of appointed Master Facilitators and validation certificates.) (one per team) 1team=1,2teams=0.5each, 3teams=0.33, 4teams=0.26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602808536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B24EF-2FE3-471E-BC7C-BE2D5CE9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C28EF-A351-4BF6-8FA3-CA58AB6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715273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78FC0-7D48-4D49-8936-8B1BD328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Technical… (2.11)</a:t>
            </a:r>
            <a:endParaRPr lang="en-Z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552D1A9-06CF-411D-8BBF-B3916BDBAA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569861"/>
              </p:ext>
            </p:extLst>
          </p:nvPr>
        </p:nvGraphicFramePr>
        <p:xfrm>
          <a:off x="436563" y="1565405"/>
          <a:ext cx="8378825" cy="23676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9053">
                  <a:extLst>
                    <a:ext uri="{9D8B030D-6E8A-4147-A177-3AD203B41FA5}">
                      <a16:colId xmlns:a16="http://schemas.microsoft.com/office/drawing/2014/main" val="333385839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833080133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399030054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48555659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8283454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437520756"/>
                    </a:ext>
                  </a:extLst>
                </a:gridCol>
                <a:gridCol w="426964">
                  <a:extLst>
                    <a:ext uri="{9D8B030D-6E8A-4147-A177-3AD203B41FA5}">
                      <a16:colId xmlns:a16="http://schemas.microsoft.com/office/drawing/2014/main" val="3608336721"/>
                    </a:ext>
                  </a:extLst>
                </a:gridCol>
              </a:tblGrid>
              <a:tr h="785185"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Compulsory /Mandatory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Compulsory / 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Weights (W)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Actual (A)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Max (M)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Results (R)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647762670"/>
                  </a:ext>
                </a:extLst>
              </a:tr>
              <a:tr h="1582466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2 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11. Proof of MV Courses attended in order to obtain MV </a:t>
                      </a:r>
                      <a:r>
                        <a:rPr lang="en-US" sz="1200" u="none" strike="noStrike" dirty="0" err="1">
                          <a:effectLst/>
                        </a:rPr>
                        <a:t>Authorisation</a:t>
                      </a:r>
                      <a:r>
                        <a:rPr lang="en-US" sz="1200" u="none" strike="noStrike" dirty="0">
                          <a:effectLst/>
                        </a:rPr>
                        <a:t>. 1 per team. (Supervision ELW 001,ORHVS, equipotential earthing ). Validation certificates required. (email: facilitators@eskom.co.za  -  by sending the word "facilitators" in the subject line FOR list of appointed Master Facilitators and validation certificates.) ( one full submission = maximum score) 1team=1,2teams=0.5each, 3teams=0.33, 4teams=0.27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721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1.00%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47" marR="5447" marT="5447" marB="0" anchor="ctr"/>
                </a:tc>
                <a:extLst>
                  <a:ext uri="{0D108BD9-81ED-4DB2-BD59-A6C34878D82A}">
                    <a16:rowId xmlns:a16="http://schemas.microsoft.com/office/drawing/2014/main" val="2116602907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00C39-817D-4562-A7DD-4643B643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5B62B-CE44-413F-A0AD-44EDC3612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993292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746E-2EF4-48B9-B2A1-276FA86F2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….(3.1 – 3.8)</a:t>
            </a:r>
            <a:endParaRPr lang="en-Z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F14E58B-6820-4EBB-B447-0BA8D20305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163040"/>
              </p:ext>
            </p:extLst>
          </p:nvPr>
        </p:nvGraphicFramePr>
        <p:xfrm>
          <a:off x="107504" y="980729"/>
          <a:ext cx="8856984" cy="5750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110">
                  <a:extLst>
                    <a:ext uri="{9D8B030D-6E8A-4147-A177-3AD203B41FA5}">
                      <a16:colId xmlns:a16="http://schemas.microsoft.com/office/drawing/2014/main" val="1624703025"/>
                    </a:ext>
                  </a:extLst>
                </a:gridCol>
                <a:gridCol w="1720089">
                  <a:extLst>
                    <a:ext uri="{9D8B030D-6E8A-4147-A177-3AD203B41FA5}">
                      <a16:colId xmlns:a16="http://schemas.microsoft.com/office/drawing/2014/main" val="841449570"/>
                    </a:ext>
                  </a:extLst>
                </a:gridCol>
                <a:gridCol w="5061026">
                  <a:extLst>
                    <a:ext uri="{9D8B030D-6E8A-4147-A177-3AD203B41FA5}">
                      <a16:colId xmlns:a16="http://schemas.microsoft.com/office/drawing/2014/main" val="4091223317"/>
                    </a:ext>
                  </a:extLst>
                </a:gridCol>
                <a:gridCol w="580786">
                  <a:extLst>
                    <a:ext uri="{9D8B030D-6E8A-4147-A177-3AD203B41FA5}">
                      <a16:colId xmlns:a16="http://schemas.microsoft.com/office/drawing/2014/main" val="824938518"/>
                    </a:ext>
                  </a:extLst>
                </a:gridCol>
                <a:gridCol w="362991">
                  <a:extLst>
                    <a:ext uri="{9D8B030D-6E8A-4147-A177-3AD203B41FA5}">
                      <a16:colId xmlns:a16="http://schemas.microsoft.com/office/drawing/2014/main" val="3750471449"/>
                    </a:ext>
                  </a:extLst>
                </a:gridCol>
                <a:gridCol w="350466">
                  <a:extLst>
                    <a:ext uri="{9D8B030D-6E8A-4147-A177-3AD203B41FA5}">
                      <a16:colId xmlns:a16="http://schemas.microsoft.com/office/drawing/2014/main" val="3324157362"/>
                    </a:ext>
                  </a:extLst>
                </a:gridCol>
                <a:gridCol w="375516">
                  <a:extLst>
                    <a:ext uri="{9D8B030D-6E8A-4147-A177-3AD203B41FA5}">
                      <a16:colId xmlns:a16="http://schemas.microsoft.com/office/drawing/2014/main" val="937878942"/>
                    </a:ext>
                  </a:extLst>
                </a:gridCol>
              </a:tblGrid>
              <a:tr h="539220"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Compulsory /Mandatory Documents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Compulsory / Mandatory Documents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Weights (W)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Actual (A)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Max (M)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Results (R)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4007945720"/>
                  </a:ext>
                </a:extLst>
              </a:tr>
              <a:tr h="53922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Related Plant and Equipment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NB -  The information on Equipment list provided is auditable on short notice.                   Provide proof of access to listed plant and equipment (Rented)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1.  Crane Truck - Provide registration documents in the name of the company/director/employee OR proof of rental agreement/Company letter of intent to hire. (1 crane trucks for maximum score.)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678519959"/>
                  </a:ext>
                </a:extLst>
              </a:tr>
              <a:tr h="36042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2.  Drill (Soft Soil) / Other means OR proof of rental agreement /Company letter of intent to hire. (1 drill for maximum score.)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4015090650"/>
                  </a:ext>
                </a:extLst>
              </a:tr>
              <a:tr h="36042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3.  Drill (Hard Rock) / Compressor OR proof of rental agreement/ Company letter of intent to hire. (1 drill for maximum score.)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3420403570"/>
                  </a:ext>
                </a:extLst>
              </a:tr>
              <a:tr h="37149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4a. Company letter signed on company policy of transporting of  workers.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.5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1838388720"/>
                  </a:ext>
                </a:extLst>
              </a:tr>
              <a:tr h="273046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4b.</a:t>
                      </a:r>
                      <a:r>
                        <a:rPr lang="en-US" sz="1200" u="none" strike="noStrike" dirty="0">
                          <a:effectLst/>
                        </a:rPr>
                        <a:t> List of vehicles for transporting of Personnel or proof of rental income.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2535545355"/>
                  </a:ext>
                </a:extLst>
              </a:tr>
              <a:tr h="718019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5.  LDV  - Provide registration documents in the name of the company/director/employee OR proof of rental agreement/ Company letter of intent to hire. (1LDV/Team=5%,1LVD/2Teams=2.5%, 1Ldv/3Teams=1.67%,1Ldv/4Teams=1.25%)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4150380413"/>
                  </a:ext>
                </a:extLst>
              </a:tr>
              <a:tr h="36042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6.  Stringing Equipment: Photos and asset register on company letter head required -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1542473951"/>
                  </a:ext>
                </a:extLst>
              </a:tr>
              <a:tr h="34534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a.     Come </a:t>
                      </a:r>
                      <a:r>
                        <a:rPr lang="en-US" sz="1200" u="none" strike="noStrike" dirty="0" err="1">
                          <a:effectLst/>
                        </a:rPr>
                        <a:t>Alongs</a:t>
                      </a:r>
                      <a:r>
                        <a:rPr lang="en-US" sz="1200" u="none" strike="noStrike" dirty="0">
                          <a:effectLst/>
                        </a:rPr>
                        <a:t> . (minimum of 5 per company.)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342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3136209350"/>
                  </a:ext>
                </a:extLst>
              </a:tr>
              <a:tr h="36042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b.    Conductor Pulley/Blocks. (If none=0%, Greater than 1 pulley block=3%)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342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809533392"/>
                  </a:ext>
                </a:extLst>
              </a:tr>
              <a:tr h="34534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c.    Crimping Tool for MV line Construction. (1 = maximum score.)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342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2726030692"/>
                  </a:ext>
                </a:extLst>
              </a:tr>
              <a:tr h="53922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7.  Link Sticks -  Company letter head listing assets signed by owner and Photos.  (1 per team.) 1stick/Team=3%, 1stick/2Teams= 1.5%, 1 stick/3 Teams=1%, 1stick/4Teams=0.75%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4015839750"/>
                  </a:ext>
                </a:extLst>
              </a:tr>
              <a:tr h="53922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8. Working  Earths. -  2 sets ,Company letter head listing assets signed by owner and Photos. 2sets=3%, 1set=1.5%, </a:t>
                      </a:r>
                    </a:p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293652325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BCA64-8D82-428F-8147-F52DFE0DD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CDA16-1146-42B3-A1F8-46A7CCACC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28488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746E-2EF4-48B9-B2A1-276FA86F2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…(3.9 – 4.2)</a:t>
            </a:r>
            <a:endParaRPr lang="en-Z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F14E58B-6820-4EBB-B447-0BA8D20305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12157"/>
              </p:ext>
            </p:extLst>
          </p:nvPr>
        </p:nvGraphicFramePr>
        <p:xfrm>
          <a:off x="179512" y="1225426"/>
          <a:ext cx="8784975" cy="33690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808">
                  <a:extLst>
                    <a:ext uri="{9D8B030D-6E8A-4147-A177-3AD203B41FA5}">
                      <a16:colId xmlns:a16="http://schemas.microsoft.com/office/drawing/2014/main" val="1624703025"/>
                    </a:ext>
                  </a:extLst>
                </a:gridCol>
                <a:gridCol w="1253376">
                  <a:extLst>
                    <a:ext uri="{9D8B030D-6E8A-4147-A177-3AD203B41FA5}">
                      <a16:colId xmlns:a16="http://schemas.microsoft.com/office/drawing/2014/main" val="841449570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4091223317"/>
                    </a:ext>
                  </a:extLst>
                </a:gridCol>
                <a:gridCol w="556692">
                  <a:extLst>
                    <a:ext uri="{9D8B030D-6E8A-4147-A177-3AD203B41FA5}">
                      <a16:colId xmlns:a16="http://schemas.microsoft.com/office/drawing/2014/main" val="824938518"/>
                    </a:ext>
                  </a:extLst>
                </a:gridCol>
                <a:gridCol w="327510">
                  <a:extLst>
                    <a:ext uri="{9D8B030D-6E8A-4147-A177-3AD203B41FA5}">
                      <a16:colId xmlns:a16="http://schemas.microsoft.com/office/drawing/2014/main" val="3750471449"/>
                    </a:ext>
                  </a:extLst>
                </a:gridCol>
                <a:gridCol w="327510">
                  <a:extLst>
                    <a:ext uri="{9D8B030D-6E8A-4147-A177-3AD203B41FA5}">
                      <a16:colId xmlns:a16="http://schemas.microsoft.com/office/drawing/2014/main" val="3324157362"/>
                    </a:ext>
                  </a:extLst>
                </a:gridCol>
                <a:gridCol w="372463">
                  <a:extLst>
                    <a:ext uri="{9D8B030D-6E8A-4147-A177-3AD203B41FA5}">
                      <a16:colId xmlns:a16="http://schemas.microsoft.com/office/drawing/2014/main" val="937878942"/>
                    </a:ext>
                  </a:extLst>
                </a:gridCol>
              </a:tblGrid>
              <a:tr h="216775"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Compulsory /Mandatory Documents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Compulsory / Mandatory Documents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Weights (W)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Actual (A)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Max (M)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Results (R)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4007945720"/>
                  </a:ext>
                </a:extLst>
              </a:tr>
              <a:tr h="234117">
                <a:tc rowSpan="7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9.  Ladders  - 1 Ladder per team,  Company letter head listing assets signed by owner and Photos. 1Ladder/Team=2%, 1Ladder/2Teams=1%, 1Ladder/3 Teams =0.65, 1Ladder/4Teams=0.5%</a:t>
                      </a:r>
                    </a:p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3148576574"/>
                  </a:ext>
                </a:extLst>
              </a:tr>
              <a:tr h="23411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 Climbing shoes per climber</a:t>
                      </a: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2.00%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95192543"/>
                  </a:ext>
                </a:extLst>
              </a:tr>
              <a:tr h="13006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11.  FAS. 1 Set per Linesman, Company letter head listing assets signed by owner and Photos.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876811487"/>
                  </a:ext>
                </a:extLst>
              </a:tr>
              <a:tr h="11850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12. List of Testing Equipment below with Serial numbers and Test Certificates.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68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61179195"/>
                  </a:ext>
                </a:extLst>
              </a:tr>
              <a:tr h="93936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a)    Earth Resistance Tester. (1 = maximum score.)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8736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2555529047"/>
                  </a:ext>
                </a:extLst>
              </a:tr>
              <a:tr h="7225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b)    Dynamometer.  (1  = maximum score.)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8736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1243953934"/>
                  </a:ext>
                </a:extLst>
              </a:tr>
              <a:tr h="72258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c)    Compaction Tester. (1 = maximum score.)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8736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ZA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2944680627"/>
                  </a:ext>
                </a:extLst>
              </a:tr>
              <a:tr h="1763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4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List of Related Projects - </a:t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en-US" sz="1200" u="none" strike="noStrike">
                          <a:effectLst/>
                        </a:rPr>
                        <a:t>SEE SHEET 2.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1.   List of related projects in Eskom Nationally and Cape Coastal Cluster . ( 3 submissions = maximum score)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2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6.00%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0.0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1015009553"/>
                  </a:ext>
                </a:extLst>
              </a:tr>
              <a:tr h="17631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2.   List of related projects in Electrical work anywhere else. (9 submissions =  maximum score.)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2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18.00%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>
                          <a:effectLst/>
                        </a:rPr>
                        <a:t>18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u="none" strike="noStrike" dirty="0">
                          <a:effectLst/>
                        </a:rPr>
                        <a:t>0.0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90" marR="2890" marT="2890" marB="0" anchor="ctr"/>
                </a:tc>
                <a:extLst>
                  <a:ext uri="{0D108BD9-81ED-4DB2-BD59-A6C34878D82A}">
                    <a16:rowId xmlns:a16="http://schemas.microsoft.com/office/drawing/2014/main" val="201687611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BCA64-8D82-428F-8147-F52DFE0DD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CDA16-1146-42B3-A1F8-46A7CCACC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144376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58778-4F79-4AAE-8337-C563ACC29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…(4.1 &amp; 4.2  -   List of Related Projects - Template) </a:t>
            </a:r>
            <a:endParaRPr lang="en-Z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87EC80B-6321-42C2-8951-98A5DC215D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379112"/>
              </p:ext>
            </p:extLst>
          </p:nvPr>
        </p:nvGraphicFramePr>
        <p:xfrm>
          <a:off x="179512" y="1772816"/>
          <a:ext cx="8635874" cy="3407546"/>
        </p:xfrm>
        <a:graphic>
          <a:graphicData uri="http://schemas.openxmlformats.org/drawingml/2006/table">
            <a:tbl>
              <a:tblPr/>
              <a:tblGrid>
                <a:gridCol w="1744984">
                  <a:extLst>
                    <a:ext uri="{9D8B030D-6E8A-4147-A177-3AD203B41FA5}">
                      <a16:colId xmlns:a16="http://schemas.microsoft.com/office/drawing/2014/main" val="3706484484"/>
                    </a:ext>
                  </a:extLst>
                </a:gridCol>
                <a:gridCol w="670664">
                  <a:extLst>
                    <a:ext uri="{9D8B030D-6E8A-4147-A177-3AD203B41FA5}">
                      <a16:colId xmlns:a16="http://schemas.microsoft.com/office/drawing/2014/main" val="4207052543"/>
                    </a:ext>
                  </a:extLst>
                </a:gridCol>
                <a:gridCol w="913873">
                  <a:extLst>
                    <a:ext uri="{9D8B030D-6E8A-4147-A177-3AD203B41FA5}">
                      <a16:colId xmlns:a16="http://schemas.microsoft.com/office/drawing/2014/main" val="3580223409"/>
                    </a:ext>
                  </a:extLst>
                </a:gridCol>
                <a:gridCol w="877022">
                  <a:extLst>
                    <a:ext uri="{9D8B030D-6E8A-4147-A177-3AD203B41FA5}">
                      <a16:colId xmlns:a16="http://schemas.microsoft.com/office/drawing/2014/main" val="360279471"/>
                    </a:ext>
                  </a:extLst>
                </a:gridCol>
                <a:gridCol w="523265">
                  <a:extLst>
                    <a:ext uri="{9D8B030D-6E8A-4147-A177-3AD203B41FA5}">
                      <a16:colId xmlns:a16="http://schemas.microsoft.com/office/drawing/2014/main" val="1638993856"/>
                    </a:ext>
                  </a:extLst>
                </a:gridCol>
                <a:gridCol w="397976">
                  <a:extLst>
                    <a:ext uri="{9D8B030D-6E8A-4147-A177-3AD203B41FA5}">
                      <a16:colId xmlns:a16="http://schemas.microsoft.com/office/drawing/2014/main" val="2617806333"/>
                    </a:ext>
                  </a:extLst>
                </a:gridCol>
                <a:gridCol w="670664">
                  <a:extLst>
                    <a:ext uri="{9D8B030D-6E8A-4147-A177-3AD203B41FA5}">
                      <a16:colId xmlns:a16="http://schemas.microsoft.com/office/drawing/2014/main" val="3959304400"/>
                    </a:ext>
                  </a:extLst>
                </a:gridCol>
                <a:gridCol w="1754046">
                  <a:extLst>
                    <a:ext uri="{9D8B030D-6E8A-4147-A177-3AD203B41FA5}">
                      <a16:colId xmlns:a16="http://schemas.microsoft.com/office/drawing/2014/main" val="2772354787"/>
                    </a:ext>
                  </a:extLst>
                </a:gridCol>
                <a:gridCol w="567485">
                  <a:extLst>
                    <a:ext uri="{9D8B030D-6E8A-4147-A177-3AD203B41FA5}">
                      <a16:colId xmlns:a16="http://schemas.microsoft.com/office/drawing/2014/main" val="3410818587"/>
                    </a:ext>
                  </a:extLst>
                </a:gridCol>
                <a:gridCol w="515895">
                  <a:extLst>
                    <a:ext uri="{9D8B030D-6E8A-4147-A177-3AD203B41FA5}">
                      <a16:colId xmlns:a16="http://schemas.microsoft.com/office/drawing/2014/main" val="2947035369"/>
                    </a:ext>
                  </a:extLst>
                </a:gridCol>
              </a:tblGrid>
              <a:tr h="156946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LIST OF PROJECTS</a:t>
                      </a:r>
                    </a:p>
                  </a:txBody>
                  <a:tcPr marL="4326" marR="4326" marT="43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697037"/>
                  </a:ext>
                </a:extLst>
              </a:tr>
              <a:tr h="162982">
                <a:tc>
                  <a:txBody>
                    <a:bodyPr/>
                    <a:lstStyle/>
                    <a:p>
                      <a:pPr algn="l" fontAlgn="t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4.1</a:t>
                      </a:r>
                    </a:p>
                  </a:txBody>
                  <a:tcPr marL="4326" marR="4326" marT="43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809743"/>
                  </a:ext>
                </a:extLst>
              </a:tr>
              <a:tr h="430092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PROJECT NAME / TASK ORDER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LOCATION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CLIENT/CONTRACT NO.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CLIENT CONTACT DETAILS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APPROX. VALUE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START DATE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COMPLETION DATE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BRIEF DESCRIPTION SPECIFY MV, LV OR SERVICE CONNECTIONS 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MV Line length constructed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LV Line length constructed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00600"/>
                  </a:ext>
                </a:extLst>
              </a:tr>
              <a:tr h="156946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ZA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ZA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719943"/>
                  </a:ext>
                </a:extLst>
              </a:tr>
              <a:tr h="156946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165335"/>
                  </a:ext>
                </a:extLst>
              </a:tr>
              <a:tr h="156946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514351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93522"/>
                  </a:ext>
                </a:extLst>
              </a:tr>
              <a:tr h="162982">
                <a:tc>
                  <a:txBody>
                    <a:bodyPr/>
                    <a:lstStyle/>
                    <a:p>
                      <a:pPr algn="l" fontAlgn="t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4.2</a:t>
                      </a:r>
                    </a:p>
                  </a:txBody>
                  <a:tcPr marL="4326" marR="4326" marT="43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552710"/>
                  </a:ext>
                </a:extLst>
              </a:tr>
              <a:tr h="430092"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PROJECT NAME / TASK ORDER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LOCATION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CLIENT/CONTRACT NO.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CLIENT CONTACT DETAILS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APPROX. VALUE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START DATE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COMPLETION DATE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BRIEF DESCRIPTION SPECIFY MV, LV OR SERVICE CONNECTIONS 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MV Line length constructed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LV Line length constructed</a:t>
                      </a:r>
                    </a:p>
                  </a:txBody>
                  <a:tcPr marL="4326" marR="4326" marT="43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678394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602840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885326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24911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072341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201354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232184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707009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47917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26" marR="4326" marT="4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553520"/>
                  </a:ext>
                </a:extLst>
              </a:tr>
              <a:tr h="144874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6" marR="4326" marT="43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14527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D0A0F-2450-4406-B38D-162BB3A37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22AAC-CD55-4BE5-82F9-3DAE508F5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62054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C18C-6843-4EFE-82FA-B535758B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Score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BD6BE-8152-4B5B-9834-85E092B04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For validation of certificates:</a:t>
            </a:r>
          </a:p>
          <a:p>
            <a:pPr lvl="2"/>
            <a:r>
              <a:rPr lang="en-US" dirty="0"/>
              <a:t>E</a:t>
            </a:r>
            <a:r>
              <a:rPr lang="en-US" u="none" strike="noStrike" dirty="0">
                <a:effectLst/>
              </a:rPr>
              <a:t>mail: facilitators@eskom.co.za</a:t>
            </a:r>
            <a:endParaRPr lang="en-US" dirty="0"/>
          </a:p>
          <a:p>
            <a:r>
              <a:rPr lang="en-US" dirty="0"/>
              <a:t>For list of approved facilitators:</a:t>
            </a:r>
          </a:p>
          <a:p>
            <a:pPr lvl="2"/>
            <a:r>
              <a:rPr lang="en-US" dirty="0"/>
              <a:t>E</a:t>
            </a:r>
            <a:r>
              <a:rPr lang="en-US" u="none" strike="noStrike" dirty="0">
                <a:effectLst/>
              </a:rPr>
              <a:t>mail: facilitators@eskom.co.za  -  by sending the word "facilitators" in the subject line. </a:t>
            </a:r>
            <a:endParaRPr lang="en-US" dirty="0"/>
          </a:p>
          <a:p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97E85-941B-4910-A0A3-123DBB81A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1C68E-F37D-488F-9DAD-05DEB9E2CBD2}" type="datetime1">
              <a:rPr lang="en-ZA" smtClean="0"/>
              <a:pPr>
                <a:defRPr/>
              </a:pPr>
              <a:t>2025/08/20</a:t>
            </a:fld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4892A-54A0-414F-A07C-E09F7347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6A9AE-6040-4484-BD99-3FF20A5C781F}" type="slidenum">
              <a:rPr lang="en-ZA" smtClean="0"/>
              <a:pPr>
                <a:defRPr/>
              </a:pPr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091085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8435" name="Group 162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18492" name="Picture 23" descr="d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93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18494" name="Picture 161" descr="logo 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36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8487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8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9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90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91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462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1000" dirty="0"/>
          </a:p>
        </p:txBody>
      </p:sp>
      <p:grpSp>
        <p:nvGrpSpPr>
          <p:cNvPr id="18440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18484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5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6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8441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18476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7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8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9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0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1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2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83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8442" name="Oval 118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en-US" sz="600" dirty="0"/>
          </a:p>
        </p:txBody>
      </p:sp>
      <p:grpSp>
        <p:nvGrpSpPr>
          <p:cNvPr id="18443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18473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4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5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8444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18467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8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9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0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1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72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8445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en-US" sz="1000" dirty="0">
              <a:solidFill>
                <a:srgbClr val="C0C0C0"/>
              </a:solidFill>
            </a:endParaRPr>
          </a:p>
        </p:txBody>
      </p:sp>
      <p:grpSp>
        <p:nvGrpSpPr>
          <p:cNvPr id="18446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18464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5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6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8447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18458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59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0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1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2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63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471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900" dirty="0">
              <a:solidFill>
                <a:srgbClr val="C0C0C0"/>
              </a:solidFill>
            </a:endParaRPr>
          </a:p>
        </p:txBody>
      </p:sp>
      <p:grpSp>
        <p:nvGrpSpPr>
          <p:cNvPr id="18451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18455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56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57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9" name="Rectangle 2"/>
          <p:cNvSpPr txBox="1">
            <a:spLocks noChangeArrowheads="1"/>
          </p:cNvSpPr>
          <p:nvPr/>
        </p:nvSpPr>
        <p:spPr bwMode="auto">
          <a:xfrm>
            <a:off x="3174103" y="4771551"/>
            <a:ext cx="417671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89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GB" sz="32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27984" y="3184823"/>
            <a:ext cx="2592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Thank you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46780166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92720</TotalTime>
  <Words>2000</Words>
  <Application>Microsoft Office PowerPoint</Application>
  <PresentationFormat>On-screen Show (4:3)</PresentationFormat>
  <Paragraphs>434</Paragraphs>
  <Slides>14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 MT</vt:lpstr>
      <vt:lpstr>Times New Roman</vt:lpstr>
      <vt:lpstr>Default Design</vt:lpstr>
      <vt:lpstr>1_Default Design</vt:lpstr>
      <vt:lpstr>MV LV Construction  Cape Coastal Cluster  (E1485DXEC)  Clarification Meeting 21 August 2025  </vt:lpstr>
      <vt:lpstr>High level scope of works</vt:lpstr>
      <vt:lpstr>Period </vt:lpstr>
      <vt:lpstr>Technical Requirements</vt:lpstr>
      <vt:lpstr>GUIDANCE: ORHVS Outcome 3 &amp; 4: </vt:lpstr>
      <vt:lpstr>DOL</vt:lpstr>
      <vt:lpstr>Technical……(1 )</vt:lpstr>
      <vt:lpstr>Technical…..(2.1 to 2.10)</vt:lpstr>
      <vt:lpstr>Technical… (2.11)</vt:lpstr>
      <vt:lpstr>Technical ….(3.1 – 3.8)</vt:lpstr>
      <vt:lpstr>Technical …(3.9 – 4.2)</vt:lpstr>
      <vt:lpstr>Technical …(4.1 &amp; 4.2  -   List of Related Projects - Template) </vt:lpstr>
      <vt:lpstr>Technical Score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TCH bonisa</dc:creator>
  <cp:lastModifiedBy>Danjay Ramdari</cp:lastModifiedBy>
  <cp:revision>2479</cp:revision>
  <cp:lastPrinted>2016-06-06T06:21:04Z</cp:lastPrinted>
  <dcterms:created xsi:type="dcterms:W3CDTF">2009-06-02T18:15:51Z</dcterms:created>
  <dcterms:modified xsi:type="dcterms:W3CDTF">2025-08-21T06:06:25Z</dcterms:modified>
</cp:coreProperties>
</file>