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7" r:id="rId5"/>
    <p:sldId id="259" r:id="rId6"/>
    <p:sldId id="260" r:id="rId7"/>
    <p:sldId id="261" r:id="rId8"/>
    <p:sldId id="263" r:id="rId9"/>
  </p:sldIdLst>
  <p:sldSz cx="9144000" cy="6858000" type="screen4x3"/>
  <p:notesSz cx="6881813" cy="100139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61" autoAdjust="0"/>
    <p:restoredTop sz="94729" autoAdjust="0"/>
  </p:normalViewPr>
  <p:slideViewPr>
    <p:cSldViewPr snapToGrid="0" snapToObjects="1">
      <p:cViewPr varScale="1">
        <p:scale>
          <a:sx n="75" d="100"/>
          <a:sy n="75" d="100"/>
        </p:scale>
        <p:origin x="189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tlatsi Modumo" userId="205271a5-64f6-4ccc-99d3-41d2e7eeb405" providerId="ADAL" clId="{60C99EFE-E460-466E-8666-4D0080B01367}"/>
    <pc:docChg chg="undo custSel modSld">
      <pc:chgData name="Motlatsi Modumo" userId="205271a5-64f6-4ccc-99d3-41d2e7eeb405" providerId="ADAL" clId="{60C99EFE-E460-466E-8666-4D0080B01367}" dt="2023-12-13T07:44:33.663" v="71" actId="20577"/>
      <pc:docMkLst>
        <pc:docMk/>
      </pc:docMkLst>
      <pc:sldChg chg="modSp mod">
        <pc:chgData name="Motlatsi Modumo" userId="205271a5-64f6-4ccc-99d3-41d2e7eeb405" providerId="ADAL" clId="{60C99EFE-E460-466E-8666-4D0080B01367}" dt="2023-12-13T07:15:32.112" v="11" actId="27636"/>
        <pc:sldMkLst>
          <pc:docMk/>
          <pc:sldMk cId="2437541500" sldId="257"/>
        </pc:sldMkLst>
        <pc:spChg chg="mod">
          <ac:chgData name="Motlatsi Modumo" userId="205271a5-64f6-4ccc-99d3-41d2e7eeb405" providerId="ADAL" clId="{60C99EFE-E460-466E-8666-4D0080B01367}" dt="2023-12-13T07:15:32.112" v="11" actId="27636"/>
          <ac:spMkLst>
            <pc:docMk/>
            <pc:sldMk cId="2437541500" sldId="257"/>
            <ac:spMk id="6" creationId="{00000000-0000-0000-0000-000000000000}"/>
          </ac:spMkLst>
        </pc:spChg>
      </pc:sldChg>
      <pc:sldChg chg="modSp mod">
        <pc:chgData name="Motlatsi Modumo" userId="205271a5-64f6-4ccc-99d3-41d2e7eeb405" providerId="ADAL" clId="{60C99EFE-E460-466E-8666-4D0080B01367}" dt="2023-12-13T07:18:09.226" v="36" actId="255"/>
        <pc:sldMkLst>
          <pc:docMk/>
          <pc:sldMk cId="2046332036" sldId="259"/>
        </pc:sldMkLst>
        <pc:spChg chg="mod">
          <ac:chgData name="Motlatsi Modumo" userId="205271a5-64f6-4ccc-99d3-41d2e7eeb405" providerId="ADAL" clId="{60C99EFE-E460-466E-8666-4D0080B01367}" dt="2023-12-13T07:18:09.226" v="36" actId="255"/>
          <ac:spMkLst>
            <pc:docMk/>
            <pc:sldMk cId="2046332036" sldId="259"/>
            <ac:spMk id="5" creationId="{00000000-0000-0000-0000-000000000000}"/>
          </ac:spMkLst>
        </pc:spChg>
      </pc:sldChg>
      <pc:sldChg chg="modSp mod">
        <pc:chgData name="Motlatsi Modumo" userId="205271a5-64f6-4ccc-99d3-41d2e7eeb405" providerId="ADAL" clId="{60C99EFE-E460-466E-8666-4D0080B01367}" dt="2023-12-13T07:44:33.663" v="71" actId="20577"/>
        <pc:sldMkLst>
          <pc:docMk/>
          <pc:sldMk cId="505249464" sldId="260"/>
        </pc:sldMkLst>
        <pc:spChg chg="mod">
          <ac:chgData name="Motlatsi Modumo" userId="205271a5-64f6-4ccc-99d3-41d2e7eeb405" providerId="ADAL" clId="{60C99EFE-E460-466E-8666-4D0080B01367}" dt="2023-12-13T07:44:33.663" v="71" actId="20577"/>
          <ac:spMkLst>
            <pc:docMk/>
            <pc:sldMk cId="505249464" sldId="260"/>
            <ac:spMk id="5" creationId="{00000000-0000-0000-0000-000000000000}"/>
          </ac:spMkLst>
        </pc:spChg>
      </pc:sldChg>
      <pc:sldChg chg="modSp mod">
        <pc:chgData name="Motlatsi Modumo" userId="205271a5-64f6-4ccc-99d3-41d2e7eeb405" providerId="ADAL" clId="{60C99EFE-E460-466E-8666-4D0080B01367}" dt="2023-12-13T07:22:58.202" v="56" actId="20577"/>
        <pc:sldMkLst>
          <pc:docMk/>
          <pc:sldMk cId="3315967741" sldId="261"/>
        </pc:sldMkLst>
        <pc:spChg chg="mod">
          <ac:chgData name="Motlatsi Modumo" userId="205271a5-64f6-4ccc-99d3-41d2e7eeb405" providerId="ADAL" clId="{60C99EFE-E460-466E-8666-4D0080B01367}" dt="2023-12-13T07:22:58.202" v="56" actId="20577"/>
          <ac:spMkLst>
            <pc:docMk/>
            <pc:sldMk cId="3315967741" sldId="261"/>
            <ac:spMk id="6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698"/>
          </a:xfrm>
          <a:prstGeom prst="rect">
            <a:avLst/>
          </a:prstGeom>
        </p:spPr>
        <p:txBody>
          <a:bodyPr vert="horz" lIns="96542" tIns="48271" rIns="96542" bIns="48271" rtlCol="0"/>
          <a:lstStyle>
            <a:lvl1pPr algn="l">
              <a:defRPr sz="13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0698"/>
          </a:xfrm>
          <a:prstGeom prst="rect">
            <a:avLst/>
          </a:prstGeom>
        </p:spPr>
        <p:txBody>
          <a:bodyPr vert="horz" lIns="96542" tIns="48271" rIns="96542" bIns="48271" rtlCol="0"/>
          <a:lstStyle>
            <a:lvl1pPr algn="r">
              <a:defRPr sz="1300"/>
            </a:lvl1pPr>
          </a:lstStyle>
          <a:p>
            <a:fld id="{401B676A-D43A-4F3D-A163-AB1EF874B59C}" type="datetimeFigureOut">
              <a:rPr lang="en-ZA" smtClean="0"/>
              <a:t>2023/12/13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1514"/>
            <a:ext cx="2982119" cy="500698"/>
          </a:xfrm>
          <a:prstGeom prst="rect">
            <a:avLst/>
          </a:prstGeom>
        </p:spPr>
        <p:txBody>
          <a:bodyPr vert="horz" lIns="96542" tIns="48271" rIns="96542" bIns="48271" rtlCol="0" anchor="b"/>
          <a:lstStyle>
            <a:lvl1pPr algn="l">
              <a:defRPr sz="13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9511514"/>
            <a:ext cx="2982119" cy="500698"/>
          </a:xfrm>
          <a:prstGeom prst="rect">
            <a:avLst/>
          </a:prstGeom>
        </p:spPr>
        <p:txBody>
          <a:bodyPr vert="horz" lIns="96542" tIns="48271" rIns="96542" bIns="48271" rtlCol="0" anchor="b"/>
          <a:lstStyle>
            <a:lvl1pPr algn="r">
              <a:defRPr sz="1300"/>
            </a:lvl1pPr>
          </a:lstStyle>
          <a:p>
            <a:fld id="{6BEA8A90-DA25-41F4-8F2E-AB3B06675F7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80155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698"/>
          </a:xfrm>
          <a:prstGeom prst="rect">
            <a:avLst/>
          </a:prstGeom>
        </p:spPr>
        <p:txBody>
          <a:bodyPr vert="horz" lIns="96542" tIns="48271" rIns="96542" bIns="4827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698"/>
          </a:xfrm>
          <a:prstGeom prst="rect">
            <a:avLst/>
          </a:prstGeom>
        </p:spPr>
        <p:txBody>
          <a:bodyPr vert="horz" lIns="96542" tIns="48271" rIns="96542" bIns="48271" rtlCol="0"/>
          <a:lstStyle>
            <a:lvl1pPr algn="r">
              <a:defRPr sz="1300"/>
            </a:lvl1pPr>
          </a:lstStyle>
          <a:p>
            <a:fld id="{7389DA39-2DBE-4FF1-A410-94986644C6A9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0697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42" tIns="48271" rIns="96542" bIns="482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756626"/>
            <a:ext cx="5505450" cy="4506278"/>
          </a:xfrm>
          <a:prstGeom prst="rect">
            <a:avLst/>
          </a:prstGeom>
        </p:spPr>
        <p:txBody>
          <a:bodyPr vert="horz" lIns="96542" tIns="48271" rIns="96542" bIns="4827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1514"/>
            <a:ext cx="2982119" cy="500698"/>
          </a:xfrm>
          <a:prstGeom prst="rect">
            <a:avLst/>
          </a:prstGeom>
        </p:spPr>
        <p:txBody>
          <a:bodyPr vert="horz" lIns="96542" tIns="48271" rIns="96542" bIns="4827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11514"/>
            <a:ext cx="2982119" cy="500698"/>
          </a:xfrm>
          <a:prstGeom prst="rect">
            <a:avLst/>
          </a:prstGeom>
        </p:spPr>
        <p:txBody>
          <a:bodyPr vert="horz" lIns="96542" tIns="48271" rIns="96542" bIns="48271" rtlCol="0" anchor="b"/>
          <a:lstStyle>
            <a:lvl1pPr algn="r">
              <a:defRPr sz="1300"/>
            </a:lvl1pPr>
          </a:lstStyle>
          <a:p>
            <a:fld id="{CF275B5A-3040-4CFF-8A40-A5DAA6D1A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19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04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78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802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2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92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616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55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54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2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6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EF6776-A4B7-1C4D-B1F9-2B9029E89AE3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3862CD-2CE4-D846-9F15-15300DCE1B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6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7180" y="832100"/>
            <a:ext cx="8013659" cy="427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180" y="1412384"/>
            <a:ext cx="8013659" cy="5255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076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2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vy.Machaba@gauteng.gov.za" TargetMode="External"/><Relationship Id="rId2" Type="http://schemas.openxmlformats.org/officeDocument/2006/relationships/hyperlink" Target="http://www.csd.gov.z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tenders.gov.za/" TargetMode="External"/><Relationship Id="rId5" Type="http://schemas.openxmlformats.org/officeDocument/2006/relationships/hyperlink" Target="http://e-tenders.gauteng.gov.za/Pages/Advertised-Open-Tenders.aspx" TargetMode="External"/><Relationship Id="rId4" Type="http://schemas.openxmlformats.org/officeDocument/2006/relationships/hyperlink" Target="mailto:Thandiwe.zungu@gauteng.gov.z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Picture 4" descr="Powerpoint template (gpg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104" y="20983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959821" y="158540"/>
            <a:ext cx="4572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BRIEFING SESSION</a:t>
            </a:r>
          </a:p>
          <a:p>
            <a:pPr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3846" y="721360"/>
            <a:ext cx="9036050" cy="4617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GT/GIFA/118/2023</a:t>
            </a:r>
          </a:p>
          <a:p>
            <a:pPr>
              <a:defRPr/>
            </a:pPr>
            <a:endParaRPr lang="en-GB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TRANSACTION ADVISORY SERVICES FOR THE DEVELOPMENT OF BUSINESS CASES FOR THE DESIGN AND ESTABLISHMENT OF A STATE-OWNED BANK AND A STATE-OWNED PHARMACEUTICAL COMPANY FOR THE GAUTENG PROVINCIAL GOVERNMENT </a:t>
            </a:r>
          </a:p>
          <a:p>
            <a:pPr>
              <a:defRPr/>
            </a:pPr>
            <a:endParaRPr lang="en-U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n-GB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Tender Closing date : 26/01/2024</a:t>
            </a:r>
          </a:p>
          <a:p>
            <a:pPr>
              <a:defRPr/>
            </a:pPr>
            <a:r>
              <a:rPr lang="en-GB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Time: 11:00</a:t>
            </a:r>
            <a:r>
              <a:rPr lang="en-Z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7541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2800" b="1" dirty="0">
                <a:solidFill>
                  <a:schemeClr val="bg1"/>
                </a:solidFill>
              </a:rPr>
              <a:t>TENDER ADMINISTRATION PROCESS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387" y="1414732"/>
            <a:ext cx="8785225" cy="4994693"/>
          </a:xfrm>
        </p:spPr>
        <p:txBody>
          <a:bodyPr>
            <a:noAutofit/>
          </a:bodyPr>
          <a:lstStyle/>
          <a:p>
            <a:pPr indent="-247650">
              <a:buFont typeface="Symbol" pitchFamily="18" charset="2"/>
              <a:buChar char=""/>
              <a:defRPr/>
            </a:pPr>
            <a:r>
              <a:rPr lang="en-ZA" sz="1800" b="1" dirty="0"/>
              <a:t>Supplier </a:t>
            </a:r>
            <a:r>
              <a:rPr lang="en-ZA" sz="1800" b="1" dirty="0">
                <a:solidFill>
                  <a:srgbClr val="FF0000"/>
                </a:solidFill>
              </a:rPr>
              <a:t>MUST</a:t>
            </a:r>
            <a:r>
              <a:rPr lang="en-ZA" sz="1800" b="1" dirty="0"/>
              <a:t> be registered</a:t>
            </a:r>
            <a:r>
              <a:rPr lang="en-ZA" sz="1800" b="1" dirty="0">
                <a:solidFill>
                  <a:srgbClr val="FF0000"/>
                </a:solidFill>
              </a:rPr>
              <a:t> </a:t>
            </a:r>
            <a:r>
              <a:rPr lang="en-ZA" sz="1800" b="1" dirty="0"/>
              <a:t>on CSD in order to tender</a:t>
            </a:r>
          </a:p>
          <a:p>
            <a:pPr indent="-247650">
              <a:buFont typeface="Symbol" pitchFamily="18" charset="2"/>
              <a:buChar char=""/>
              <a:defRPr/>
            </a:pPr>
            <a:endParaRPr lang="en-ZA" sz="800" b="1" dirty="0"/>
          </a:p>
          <a:p>
            <a:pPr indent="-247650">
              <a:buFont typeface="Symbol" pitchFamily="18" charset="2"/>
              <a:buChar char=""/>
              <a:defRPr/>
            </a:pPr>
            <a:r>
              <a:rPr lang="en-ZA" sz="1800" b="1" dirty="0"/>
              <a:t>Registration to National Central Supplier database is essential – </a:t>
            </a:r>
            <a:r>
              <a:rPr lang="en-ZA" sz="1800" b="1" dirty="0">
                <a:hlinkClick r:id="rId2"/>
              </a:rPr>
              <a:t>www.csd.gov.za</a:t>
            </a:r>
            <a:r>
              <a:rPr lang="en-ZA" sz="1800" b="1" dirty="0"/>
              <a:t> </a:t>
            </a:r>
          </a:p>
          <a:p>
            <a:pPr indent="-247650">
              <a:buFont typeface="Symbol" pitchFamily="18" charset="2"/>
              <a:buChar char=""/>
              <a:defRPr/>
            </a:pPr>
            <a:endParaRPr lang="en-ZA" sz="800" b="1" dirty="0"/>
          </a:p>
          <a:p>
            <a:pPr indent="-247650">
              <a:buFont typeface="Symbol" pitchFamily="18" charset="2"/>
              <a:buChar char=""/>
              <a:defRPr/>
            </a:pPr>
            <a:r>
              <a:rPr lang="en-ZA" sz="1800" b="1" dirty="0"/>
              <a:t>Weekly Supplier development </a:t>
            </a:r>
            <a:r>
              <a:rPr lang="en-GB" sz="1800" b="1" dirty="0"/>
              <a:t>workshops conducted on </a:t>
            </a:r>
            <a:r>
              <a:rPr lang="en-ZA" sz="1800" b="1" dirty="0"/>
              <a:t>every Wednesday @ 124 Main Street from 10:00 to 12:00. </a:t>
            </a:r>
            <a:r>
              <a:rPr lang="en-US" sz="1800" b="1" dirty="0"/>
              <a:t>For more information concerning CSD, suppliers may contact the following officials: </a:t>
            </a:r>
            <a:r>
              <a:rPr lang="en-US" sz="1800" b="1" dirty="0">
                <a:hlinkClick r:id="rId3"/>
              </a:rPr>
              <a:t>Ivy.Machaba@gauteng.gov.za</a:t>
            </a:r>
            <a:r>
              <a:rPr lang="en-US" sz="1800" b="1" dirty="0"/>
              <a:t> and </a:t>
            </a:r>
            <a:r>
              <a:rPr lang="en-US" sz="1800" b="1" dirty="0">
                <a:hlinkClick r:id="rId4"/>
              </a:rPr>
              <a:t>Thandiwe.zungu@gauteng.gov.za</a:t>
            </a:r>
            <a:r>
              <a:rPr lang="en-US" sz="1800" b="1" dirty="0"/>
              <a:t> </a:t>
            </a:r>
            <a:endParaRPr lang="en-ZA" sz="1800" b="1" dirty="0"/>
          </a:p>
          <a:p>
            <a:pPr marL="95250" indent="0">
              <a:buFontTx/>
              <a:buNone/>
              <a:defRPr/>
            </a:pPr>
            <a:endParaRPr lang="en-GB" sz="800" b="1" dirty="0"/>
          </a:p>
          <a:p>
            <a:pPr indent="-247650">
              <a:buFont typeface="Symbol" pitchFamily="18" charset="2"/>
              <a:buChar char=""/>
              <a:defRPr/>
            </a:pPr>
            <a:r>
              <a:rPr lang="en-GB" sz="1800" b="1" dirty="0"/>
              <a:t>Tenders can be obtained on the following ways</a:t>
            </a:r>
          </a:p>
          <a:p>
            <a:pPr marL="877888" lvl="1" indent="-342900">
              <a:buFont typeface="Symbol" pitchFamily="18" charset="2"/>
              <a:buChar char=""/>
              <a:defRPr/>
            </a:pPr>
            <a:r>
              <a:rPr lang="en-ZA" sz="1800" b="1" dirty="0">
                <a:solidFill>
                  <a:srgbClr val="FF0000"/>
                </a:solidFill>
              </a:rPr>
              <a:t>Downloading</a:t>
            </a:r>
            <a:r>
              <a:rPr lang="en-ZA" sz="1800" b="1" dirty="0"/>
              <a:t> from website </a:t>
            </a:r>
            <a:r>
              <a:rPr lang="en-US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http://e-tenders.gauteng.gov.za/Pages/Advertised-Open-Tenders.aspx</a:t>
            </a:r>
            <a:r>
              <a:rPr lang="en-ZA" sz="1800" b="1" dirty="0"/>
              <a:t> or for National e-Tenders portal </a:t>
            </a:r>
            <a:r>
              <a:rPr lang="en-ZA" sz="1800" b="1" dirty="0">
                <a:hlinkClick r:id="rId6"/>
              </a:rPr>
              <a:t>http://www.etenders.gov.za</a:t>
            </a:r>
            <a:r>
              <a:rPr lang="en-ZA" sz="1800" b="1" dirty="0"/>
              <a:t> </a:t>
            </a:r>
          </a:p>
          <a:p>
            <a:pPr marL="534988" lvl="1" indent="0">
              <a:buNone/>
              <a:defRPr/>
            </a:pPr>
            <a:endParaRPr lang="en-ZA" sz="800" b="1" dirty="0"/>
          </a:p>
          <a:p>
            <a:pPr marL="360363" marR="0" lvl="0" indent="-360363" algn="l" defTabSz="457200" rtl="0" eaLnBrk="1" fontAlgn="auto" latinLnBrk="0" hangingPunct="1">
              <a:lnSpc>
                <a:spcPct val="92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Tenders are now divided into 2 sections (Functionality &amp; Price proposal) to improve the evaluation of the tenders.</a:t>
            </a:r>
          </a:p>
          <a:p>
            <a:pPr marL="360363" marR="0" lvl="0" indent="-360363" algn="l" defTabSz="457200" rtl="0" eaLnBrk="1" fontAlgn="auto" latinLnBrk="0" hangingPunct="1">
              <a:lnSpc>
                <a:spcPct val="92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ZA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60363" marR="0" lvl="0" indent="-360363" algn="l" defTabSz="457200" rtl="0" eaLnBrk="1" fontAlgn="auto" latinLnBrk="0" hangingPunct="1">
              <a:lnSpc>
                <a:spcPct val="92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Tenders must be </a:t>
            </a:r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packed separately, </a:t>
            </a:r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placed in one envelope and containing the following information: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52475" marR="0" lvl="1" indent="-2127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Tender No, Closing Date, Company Name</a:t>
            </a:r>
          </a:p>
          <a:p>
            <a:pPr marL="877888" lvl="1" indent="-342900">
              <a:buFont typeface="Symbol" pitchFamily="18" charset="2"/>
              <a:buChar char=""/>
              <a:defRPr/>
            </a:pPr>
            <a:endParaRPr lang="en-ZA" sz="1800" b="1" dirty="0"/>
          </a:p>
        </p:txBody>
      </p:sp>
    </p:spTree>
    <p:extLst>
      <p:ext uri="{BB962C8B-B14F-4D97-AF65-F5344CB8AC3E}">
        <p14:creationId xmlns:p14="http://schemas.microsoft.com/office/powerpoint/2010/main" val="2046332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2800" b="1" dirty="0">
                <a:solidFill>
                  <a:schemeClr val="bg1"/>
                </a:solidFill>
              </a:rPr>
              <a:t>TENDER ADMINISTRATION PROCESS - continue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387" y="1665515"/>
            <a:ext cx="8785225" cy="4419600"/>
          </a:xfrm>
        </p:spPr>
        <p:txBody>
          <a:bodyPr>
            <a:normAutofit fontScale="25000" lnSpcReduction="20000"/>
          </a:bodyPr>
          <a:lstStyle/>
          <a:p>
            <a:pPr marL="139700" indent="0">
              <a:buNone/>
              <a:defRPr/>
            </a:pPr>
            <a:endParaRPr lang="en-US" sz="5600" b="1" dirty="0">
              <a:solidFill>
                <a:srgbClr val="FF0000"/>
              </a:solidFill>
            </a:endParaRPr>
          </a:p>
          <a:p>
            <a:pPr marL="139700" indent="0">
              <a:buNone/>
              <a:defRPr/>
            </a:pPr>
            <a:r>
              <a:rPr lang="en-US" sz="7200" b="1" dirty="0"/>
              <a:t>All bids / tenders must be deposited in the Tender Box at the following address:</a:t>
            </a:r>
          </a:p>
          <a:p>
            <a:pPr marL="482600">
              <a:buFont typeface="Wingdings" panose="05000000000000000000" pitchFamily="2" charset="2"/>
              <a:buChar char="q"/>
              <a:defRPr/>
            </a:pPr>
            <a:r>
              <a:rPr lang="en-US" sz="7200" b="1" dirty="0"/>
              <a:t>Gauteng Provincial Treasury, </a:t>
            </a:r>
            <a:r>
              <a:rPr lang="en-US" sz="7200" b="1" dirty="0" err="1"/>
              <a:t>Imbumba</a:t>
            </a:r>
            <a:r>
              <a:rPr lang="en-US" sz="7200" b="1" dirty="0"/>
              <a:t> House, 75 Fox Street, Marshalltown, Johannesburg</a:t>
            </a:r>
          </a:p>
          <a:p>
            <a:pPr marL="482600">
              <a:buFont typeface="Wingdings" panose="05000000000000000000" pitchFamily="2" charset="2"/>
              <a:buChar char="q"/>
              <a:defRPr/>
            </a:pPr>
            <a:r>
              <a:rPr lang="en-US" sz="7200" b="1" dirty="0"/>
              <a:t>Bids / tenders must be deposited in the Tender Box on or before the closing date and time.</a:t>
            </a:r>
          </a:p>
          <a:p>
            <a:pPr marL="482600">
              <a:buFont typeface="Wingdings" panose="05000000000000000000" pitchFamily="2" charset="2"/>
              <a:buChar char="q"/>
              <a:defRPr/>
            </a:pPr>
            <a:r>
              <a:rPr lang="en-US" sz="7200" b="1" dirty="0"/>
              <a:t>The GPT Tender Box is generally </a:t>
            </a:r>
            <a:r>
              <a:rPr lang="en-US" sz="7200" b="1" dirty="0">
                <a:solidFill>
                  <a:srgbClr val="FF0000"/>
                </a:solidFill>
              </a:rPr>
              <a:t>open</a:t>
            </a:r>
            <a:r>
              <a:rPr lang="en-US" sz="7200" b="1" dirty="0"/>
              <a:t> 24 hours a day, 7 days a week.</a:t>
            </a:r>
          </a:p>
          <a:p>
            <a:pPr marL="482600">
              <a:buFont typeface="Wingdings" panose="05000000000000000000" pitchFamily="2" charset="2"/>
              <a:buChar char="q"/>
              <a:defRPr/>
            </a:pPr>
            <a:r>
              <a:rPr lang="en-US" sz="7200" b="1" dirty="0">
                <a:solidFill>
                  <a:srgbClr val="FF0000"/>
                </a:solidFill>
              </a:rPr>
              <a:t>ALL BIDS MUST BE SUBMITTED ON THE OFFICIAL GPG RFP FORMS </a:t>
            </a:r>
          </a:p>
          <a:p>
            <a:pPr marL="482600">
              <a:buFont typeface="Wingdings" panose="05000000000000000000" pitchFamily="2" charset="2"/>
              <a:buChar char="q"/>
              <a:defRPr/>
            </a:pPr>
            <a:r>
              <a:rPr lang="en-US" sz="7200" b="1" dirty="0">
                <a:solidFill>
                  <a:srgbClr val="FF0000"/>
                </a:solidFill>
              </a:rPr>
              <a:t>ALL REQUIRED INFORMATION MUST BE COMPLETED (FAILURE TO DO SO MAY RESULT IN YOUR BID BEING DISQUALIFIED) –</a:t>
            </a:r>
          </a:p>
          <a:p>
            <a:pPr marL="355600" indent="-355600">
              <a:defRPr/>
            </a:pPr>
            <a:r>
              <a:rPr lang="en-US" altLang="en-US" sz="7200" b="1" dirty="0"/>
              <a:t>Ensure that all documents are fully completed and those that require signatures </a:t>
            </a:r>
            <a:r>
              <a:rPr lang="en-US" altLang="en-US" sz="7200" b="1"/>
              <a:t>are signed</a:t>
            </a:r>
            <a:r>
              <a:rPr lang="en-US" altLang="en-US" sz="7200" b="1" dirty="0"/>
              <a:t>, tax compliance status pin, supporting documents required as proof to claim points for specific goals, financial statements and any other requirements stated in the pack are attached. </a:t>
            </a:r>
            <a:endParaRPr lang="en-GB" altLang="en-US" sz="7200" b="1" dirty="0"/>
          </a:p>
          <a:p>
            <a:pPr marL="139700" indent="0">
              <a:buNone/>
              <a:defRPr/>
            </a:pPr>
            <a:endParaRPr lang="en-GB" sz="7200" b="1" dirty="0"/>
          </a:p>
          <a:p>
            <a:pPr marL="360363" indent="-360363">
              <a:lnSpc>
                <a:spcPct val="92000"/>
              </a:lnSpc>
              <a:buFont typeface="Arial" charset="0"/>
              <a:buChar char="•"/>
              <a:defRPr/>
            </a:pPr>
            <a:r>
              <a:rPr lang="en-GB" sz="7200" b="1" dirty="0"/>
              <a:t>All the </a:t>
            </a:r>
            <a:r>
              <a:rPr lang="en-GB" sz="7200" b="1" dirty="0">
                <a:solidFill>
                  <a:srgbClr val="FF0000"/>
                </a:solidFill>
              </a:rPr>
              <a:t>bulky tenders</a:t>
            </a:r>
            <a:r>
              <a:rPr lang="en-GB" sz="7200" b="1" dirty="0"/>
              <a:t> must be handed over at the Tender Issue Desk and a receipt of acknowledgement will be issued.</a:t>
            </a:r>
          </a:p>
          <a:p>
            <a:pPr marL="360363" indent="-360363">
              <a:lnSpc>
                <a:spcPct val="92000"/>
              </a:lnSpc>
              <a:buFont typeface="Arial" charset="0"/>
              <a:buChar char="•"/>
              <a:defRPr/>
            </a:pPr>
            <a:endParaRPr lang="en-GB" sz="7200" b="1" dirty="0"/>
          </a:p>
          <a:p>
            <a:pPr marL="360363" indent="-360363">
              <a:lnSpc>
                <a:spcPct val="92000"/>
              </a:lnSpc>
              <a:buFont typeface="Arial" charset="0"/>
              <a:buChar char="•"/>
              <a:defRPr/>
            </a:pPr>
            <a:r>
              <a:rPr lang="en-GB" sz="7200" b="1" dirty="0">
                <a:solidFill>
                  <a:srgbClr val="FF0000"/>
                </a:solidFill>
              </a:rPr>
              <a:t>No late bids </a:t>
            </a:r>
            <a:r>
              <a:rPr lang="en-GB" sz="7200" b="1" dirty="0"/>
              <a:t>(after the closing time at 11:00)  will be accepted.</a:t>
            </a:r>
          </a:p>
          <a:p>
            <a:pPr marL="360363" indent="-360363">
              <a:lnSpc>
                <a:spcPct val="92000"/>
              </a:lnSpc>
              <a:buFont typeface="Arial" charset="0"/>
              <a:buNone/>
              <a:defRPr/>
            </a:pPr>
            <a:r>
              <a:rPr lang="en-GB" sz="7200" dirty="0"/>
              <a:t> </a:t>
            </a:r>
          </a:p>
          <a:p>
            <a:pPr marL="360363" indent="-360363">
              <a:lnSpc>
                <a:spcPct val="92000"/>
              </a:lnSpc>
              <a:buFont typeface="Arial" charset="0"/>
              <a:buNone/>
              <a:defRPr/>
            </a:pPr>
            <a:endParaRPr lang="en-GB" sz="7200" b="1" dirty="0"/>
          </a:p>
          <a:p>
            <a:pPr marL="0" indent="0">
              <a:buFontTx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249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2800" b="1" dirty="0">
                <a:solidFill>
                  <a:schemeClr val="bg1"/>
                </a:solidFill>
              </a:rPr>
              <a:t>TENDER ADMINISTRATION PROCESS - continue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50825" y="1600200"/>
            <a:ext cx="8785225" cy="4419600"/>
          </a:xfrm>
        </p:spPr>
        <p:txBody>
          <a:bodyPr>
            <a:normAutofit fontScale="92500" lnSpcReduction="20000"/>
          </a:bodyPr>
          <a:lstStyle/>
          <a:p>
            <a:pPr marL="396875" indent="-396875">
              <a:lnSpc>
                <a:spcPct val="92000"/>
              </a:lnSpc>
              <a:buFont typeface="Arial" charset="0"/>
              <a:buChar char="•"/>
              <a:defRPr/>
            </a:pPr>
            <a:r>
              <a:rPr lang="en-GB" sz="2000" b="1" dirty="0"/>
              <a:t>On the closing day </a:t>
            </a:r>
            <a:r>
              <a:rPr lang="en-GB" sz="2000" b="1" dirty="0">
                <a:solidFill>
                  <a:srgbClr val="FF0000"/>
                </a:solidFill>
              </a:rPr>
              <a:t>all the watches</a:t>
            </a:r>
            <a:r>
              <a:rPr lang="en-GB" sz="2000" b="1" dirty="0"/>
              <a:t> in Tender Admin are synchronised with the Telkom time (1026).</a:t>
            </a:r>
          </a:p>
          <a:p>
            <a:pPr marL="396875" indent="-396875">
              <a:lnSpc>
                <a:spcPct val="92000"/>
              </a:lnSpc>
              <a:buFont typeface="Arial" charset="0"/>
              <a:buNone/>
              <a:defRPr/>
            </a:pPr>
            <a:endParaRPr lang="en-GB" sz="1600" b="1" dirty="0"/>
          </a:p>
          <a:p>
            <a:pPr marL="396875" indent="-396875">
              <a:lnSpc>
                <a:spcPct val="92000"/>
              </a:lnSpc>
              <a:buFont typeface="Arial" charset="0"/>
              <a:buChar char="•"/>
              <a:defRPr/>
            </a:pPr>
            <a:r>
              <a:rPr lang="en-GB" sz="2000" b="1" dirty="0"/>
              <a:t>After the closure of the tender box, the bids are then moved to a public area where all the suppliers can </a:t>
            </a:r>
            <a:r>
              <a:rPr lang="en-GB" sz="2000" b="1" dirty="0">
                <a:solidFill>
                  <a:srgbClr val="FF0000"/>
                </a:solidFill>
              </a:rPr>
              <a:t>witness the opening</a:t>
            </a:r>
            <a:r>
              <a:rPr lang="en-GB" sz="2000" b="1" dirty="0"/>
              <a:t> of the tenders.</a:t>
            </a:r>
          </a:p>
          <a:p>
            <a:pPr marL="396875" indent="-396875">
              <a:lnSpc>
                <a:spcPct val="92000"/>
              </a:lnSpc>
              <a:buFont typeface="Arial" charset="0"/>
              <a:buChar char="•"/>
              <a:defRPr/>
            </a:pPr>
            <a:endParaRPr lang="en-GB" sz="1600" b="1" dirty="0"/>
          </a:p>
          <a:p>
            <a:pPr marL="396875" indent="-396875">
              <a:lnSpc>
                <a:spcPct val="92000"/>
              </a:lnSpc>
              <a:buFont typeface="Arial" charset="0"/>
              <a:buChar char="•"/>
              <a:defRPr/>
            </a:pPr>
            <a:r>
              <a:rPr lang="en-GB" sz="2000" b="1" dirty="0"/>
              <a:t>Suppliers who would like to witness the opening process must be present at 11:00 and complete an attendance register. </a:t>
            </a:r>
          </a:p>
          <a:p>
            <a:pPr marL="396875" indent="-396875">
              <a:lnSpc>
                <a:spcPct val="92000"/>
              </a:lnSpc>
              <a:buFont typeface="Arial" charset="0"/>
              <a:buChar char="•"/>
              <a:defRPr/>
            </a:pPr>
            <a:endParaRPr lang="en-GB" sz="1600" b="1" dirty="0"/>
          </a:p>
          <a:p>
            <a:pPr marL="396875" indent="-396875">
              <a:lnSpc>
                <a:spcPct val="92000"/>
              </a:lnSpc>
              <a:buFont typeface="Arial" charset="0"/>
              <a:buChar char="•"/>
              <a:defRPr/>
            </a:pPr>
            <a:r>
              <a:rPr lang="en-GB" sz="2000" b="1" dirty="0"/>
              <a:t>The tender admin officials together with SCM officials and Probity Auditors will open the tender documents and read out the names of the bidders. </a:t>
            </a:r>
            <a:r>
              <a:rPr lang="en-GB" sz="2000" b="1" dirty="0">
                <a:solidFill>
                  <a:srgbClr val="FF3300"/>
                </a:solidFill>
              </a:rPr>
              <a:t>NO PRICES ARE ANNOUNCED DURING THIS PROCESS.</a:t>
            </a:r>
          </a:p>
          <a:p>
            <a:pPr marL="0" indent="0">
              <a:lnSpc>
                <a:spcPct val="92000"/>
              </a:lnSpc>
              <a:buNone/>
              <a:defRPr/>
            </a:pPr>
            <a:endParaRPr lang="en-GB" sz="2000" b="1" dirty="0">
              <a:solidFill>
                <a:srgbClr val="FF3300"/>
              </a:solidFill>
            </a:endParaRPr>
          </a:p>
          <a:p>
            <a:pPr>
              <a:defRPr/>
            </a:pPr>
            <a:r>
              <a:rPr lang="en-US" sz="2100" b="1" dirty="0"/>
              <a:t>Tenders received will be published on the website after 10 days of opening.</a:t>
            </a:r>
          </a:p>
          <a:p>
            <a:pPr marL="0" indent="0">
              <a:buFontTx/>
              <a:buNone/>
              <a:defRPr/>
            </a:pPr>
            <a:endParaRPr lang="en-US" sz="2100" b="1" dirty="0"/>
          </a:p>
          <a:p>
            <a:pPr>
              <a:defRPr/>
            </a:pPr>
            <a:r>
              <a:rPr lang="en-US" sz="2100" b="1" dirty="0"/>
              <a:t>Any enquiries or clarifications should be done 48 hours before closing date of the tender.</a:t>
            </a:r>
          </a:p>
          <a:p>
            <a:pPr marL="0" indent="0">
              <a:buFontTx/>
              <a:buNone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15967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>
            <a:spLocks noGrp="1" noChangeArrowheads="1"/>
          </p:cNvSpPr>
          <p:nvPr>
            <p:ph idx="1"/>
          </p:nvPr>
        </p:nvSpPr>
        <p:spPr>
          <a:xfrm>
            <a:off x="1908175" y="2349500"/>
            <a:ext cx="5688013" cy="1765300"/>
          </a:xfrm>
          <a:ln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indent="0" algn="ctr">
              <a:buFontTx/>
              <a:buNone/>
              <a:defRPr/>
            </a:pPr>
            <a:r>
              <a:rPr lang="en-US" sz="3200" b="1" dirty="0">
                <a:solidFill>
                  <a:srgbClr val="1E04BC"/>
                </a:solidFill>
              </a:rPr>
              <a:t>The end</a:t>
            </a:r>
          </a:p>
          <a:p>
            <a:pPr algn="ctr">
              <a:defRPr/>
            </a:pPr>
            <a:endParaRPr lang="en-US" sz="3200" b="1" dirty="0">
              <a:solidFill>
                <a:srgbClr val="1E04BC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3200" b="1" dirty="0">
                <a:solidFill>
                  <a:srgbClr val="1E04BC"/>
                </a:solidFill>
              </a:rPr>
              <a:t>Thank you!</a:t>
            </a:r>
          </a:p>
        </p:txBody>
      </p:sp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QUESTIONS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34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BB3B042814F649B0FCF2D667AF43C3" ma:contentTypeVersion="0" ma:contentTypeDescription="Create a new document." ma:contentTypeScope="" ma:versionID="cf89e6cf642eb96882464e8e2921a58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FA9B32-4A03-4A9F-A8B6-D689316F3E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057636-CC13-486C-9965-1E8A0E9491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DE0DA3F-1C97-4883-AF43-DE45EBFE65C6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www.w3.org/XML/1998/namespace"/>
    <ds:schemaRef ds:uri="http://purl.org/dc/dcmitype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535</Words>
  <Application>Microsoft Office PowerPoint</Application>
  <PresentationFormat>On-screen Show (4:3)</PresentationFormat>
  <Paragraphs>51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Symbol</vt:lpstr>
      <vt:lpstr>Wingdings</vt:lpstr>
      <vt:lpstr>Office Theme</vt:lpstr>
      <vt:lpstr>PowerPoint Presentation</vt:lpstr>
      <vt:lpstr>TENDER ADMINISTRATION PROCESS</vt:lpstr>
      <vt:lpstr>TENDER ADMINISTRATION PROCESS - continue</vt:lpstr>
      <vt:lpstr>TENDER ADMINISTRATION PROCESS - continue</vt:lpstr>
      <vt:lpstr>QUESTIONS</vt:lpstr>
    </vt:vector>
  </TitlesOfParts>
  <Company>Office of the Premier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Noble Mufhandu</dc:creator>
  <cp:lastModifiedBy>Motlatsi Modumo</cp:lastModifiedBy>
  <cp:revision>202</cp:revision>
  <cp:lastPrinted>2018-01-31T14:27:49Z</cp:lastPrinted>
  <dcterms:created xsi:type="dcterms:W3CDTF">2014-10-08T13:10:25Z</dcterms:created>
  <dcterms:modified xsi:type="dcterms:W3CDTF">2023-12-13T07:44:42Z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0x010100CFBB3B042814F649B0FCF2D667AF43C3</vt:lpwstr>
  </property>
</Properties>
</file>