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72" r:id="rId1"/>
    <p:sldMasterId id="2147483717" r:id="rId2"/>
    <p:sldMasterId id="2147483719" r:id="rId3"/>
    <p:sldMasterId id="2147483721" r:id="rId4"/>
    <p:sldMasterId id="2147483723" r:id="rId5"/>
  </p:sldMasterIdLst>
  <p:notesMasterIdLst>
    <p:notesMasterId r:id="rId45"/>
  </p:notesMasterIdLst>
  <p:handoutMasterIdLst>
    <p:handoutMasterId r:id="rId46"/>
  </p:handoutMasterIdLst>
  <p:sldIdLst>
    <p:sldId id="1781" r:id="rId6"/>
    <p:sldId id="1852" r:id="rId7"/>
    <p:sldId id="1853" r:id="rId8"/>
    <p:sldId id="1782" r:id="rId9"/>
    <p:sldId id="1855" r:id="rId10"/>
    <p:sldId id="1857" r:id="rId11"/>
    <p:sldId id="1947" r:id="rId12"/>
    <p:sldId id="1794" r:id="rId13"/>
    <p:sldId id="1784" r:id="rId14"/>
    <p:sldId id="1774" r:id="rId15"/>
    <p:sldId id="1796" r:id="rId16"/>
    <p:sldId id="1785" r:id="rId17"/>
    <p:sldId id="1786" r:id="rId18"/>
    <p:sldId id="1787" r:id="rId19"/>
    <p:sldId id="1788" r:id="rId20"/>
    <p:sldId id="1795" r:id="rId21"/>
    <p:sldId id="1758" r:id="rId22"/>
    <p:sldId id="1783" r:id="rId23"/>
    <p:sldId id="1956" r:id="rId24"/>
    <p:sldId id="1799" r:id="rId25"/>
    <p:sldId id="1814" r:id="rId26"/>
    <p:sldId id="1950" r:id="rId27"/>
    <p:sldId id="1859" r:id="rId28"/>
    <p:sldId id="1860" r:id="rId29"/>
    <p:sldId id="1861" r:id="rId30"/>
    <p:sldId id="2145709644" r:id="rId31"/>
    <p:sldId id="2145709636" r:id="rId32"/>
    <p:sldId id="484" r:id="rId33"/>
    <p:sldId id="2145709638" r:id="rId34"/>
    <p:sldId id="2145709642" r:id="rId35"/>
    <p:sldId id="2145709640" r:id="rId36"/>
    <p:sldId id="268" r:id="rId37"/>
    <p:sldId id="1966" r:id="rId38"/>
    <p:sldId id="1880" r:id="rId39"/>
    <p:sldId id="1881" r:id="rId40"/>
    <p:sldId id="1877" r:id="rId41"/>
    <p:sldId id="1882" r:id="rId42"/>
    <p:sldId id="1937" r:id="rId43"/>
    <p:sldId id="325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annis Denysschen     Transnet Freight Rail     JHB" initials="SDTFRJ" lastIdx="4" clrIdx="0">
    <p:extLst>
      <p:ext uri="{19B8F6BF-5375-455C-9EA6-DF929625EA0E}">
        <p15:presenceInfo xmlns:p15="http://schemas.microsoft.com/office/powerpoint/2012/main" userId="S-1-5-21-1640810889-138994040-1532301402-146595" providerId="AD"/>
      </p:ext>
    </p:extLst>
  </p:cmAuthor>
  <p:cmAuthor id="2" name="Azola Gxamza   Transnet NPA   Ngqura" initials="AGTNN" lastIdx="1" clrIdx="1">
    <p:extLst>
      <p:ext uri="{19B8F6BF-5375-455C-9EA6-DF929625EA0E}">
        <p15:presenceInfo xmlns:p15="http://schemas.microsoft.com/office/powerpoint/2012/main" userId="S::Azola.Gxamza@transnet.net::275148fb-54c1-4a3d-83d3-057b910d1c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F13"/>
    <a:srgbClr val="E73B2B"/>
    <a:srgbClr val="6E91A6"/>
    <a:srgbClr val="A1A251"/>
    <a:srgbClr val="C7B502"/>
    <a:srgbClr val="A2A24F"/>
    <a:srgbClr val="ECECEB"/>
    <a:srgbClr val="7E7F7E"/>
    <a:srgbClr val="5D87A1"/>
    <a:srgbClr val="E62F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7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756" y="32"/>
      </p:cViewPr>
      <p:guideLst>
        <p:guide orient="horz" pos="252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4" d="100"/>
          <a:sy n="54" d="100"/>
        </p:scale>
        <p:origin x="256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70219-E55C-4FB4-9E8D-BB58004AA532}" type="doc">
      <dgm:prSet loTypeId="urn:microsoft.com/office/officeart/2005/8/layout/list1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ZA"/>
        </a:p>
      </dgm:t>
    </dgm:pt>
    <dgm:pt modelId="{55B0BF1C-929B-4F9D-9867-F82B395377A5}">
      <dgm:prSet phldrT="[Text]" custT="1"/>
      <dgm:spPr/>
      <dgm:t>
        <a:bodyPr/>
        <a:lstStyle/>
        <a:p>
          <a:r>
            <a:rPr lang="en-US" sz="1400" b="1" i="0" u="none" strike="noStrike" baseline="0" dirty="0">
              <a:solidFill>
                <a:srgbClr val="000000"/>
              </a:solidFill>
              <a:latin typeface="+mn-lt"/>
            </a:rPr>
            <a:t>1. Technology Readiness:</a:t>
          </a:r>
        </a:p>
      </dgm:t>
    </dgm:pt>
    <dgm:pt modelId="{B98A3BDA-40EC-4693-9874-0D3C6EF7F4E6}" type="parTrans" cxnId="{857A78DE-337D-4F5F-974F-F6A92D32BFB2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B1EF2EF2-7344-4950-B5F2-109C5A0A39A4}" type="sibTrans" cxnId="{857A78DE-337D-4F5F-974F-F6A92D32BFB2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D3CE1A76-E1F4-4652-9048-51C54FFAAA96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1400" i="0" u="none" strike="noStrike" baseline="0" dirty="0">
              <a:solidFill>
                <a:srgbClr val="000000"/>
              </a:solidFill>
              <a:latin typeface="+mn-lt"/>
            </a:rPr>
            <a:t>Solution Architecture</a:t>
          </a:r>
          <a:endParaRPr lang="en-ZA" sz="1400" dirty="0">
            <a:latin typeface="+mn-lt"/>
          </a:endParaRPr>
        </a:p>
      </dgm:t>
    </dgm:pt>
    <dgm:pt modelId="{25B8F5DD-78D5-4C23-A1FB-2A8465FCEE95}" type="parTrans" cxnId="{0175E3CD-5A67-4E10-931B-BBD81B94DB4A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AD09C94D-9FCB-491F-8E8E-E9DFC5898963}" type="sibTrans" cxnId="{0175E3CD-5A67-4E10-931B-BBD81B94DB4A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857B676B-F15F-47AD-BDB3-5F984C7BBB8C}">
      <dgm:prSet phldrT="[Text]" custT="1"/>
      <dgm:spPr/>
      <dgm:t>
        <a:bodyPr/>
        <a:lstStyle/>
        <a:p>
          <a:r>
            <a:rPr lang="en-US" sz="1400" b="1" i="0" u="none" strike="noStrike" baseline="0" dirty="0">
              <a:solidFill>
                <a:srgbClr val="000000"/>
              </a:solidFill>
              <a:latin typeface="+mn-lt"/>
            </a:rPr>
            <a:t>2. Software Readiness:</a:t>
          </a:r>
          <a:endParaRPr lang="en-ZA" sz="1400" b="1" dirty="0">
            <a:latin typeface="+mn-lt"/>
          </a:endParaRPr>
        </a:p>
      </dgm:t>
    </dgm:pt>
    <dgm:pt modelId="{1A22798B-DEEC-4BD3-81FB-6E2CB4F7D6C4}" type="parTrans" cxnId="{3C927686-B39D-4C1A-8085-B137D3AE8C36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E6718682-150D-4CD4-A5DE-4219A73C280B}" type="sibTrans" cxnId="{3C927686-B39D-4C1A-8085-B137D3AE8C36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49506778-468B-4A05-8C00-27A81E36D9AB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14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rPr>
            <a:t>Operati</a:t>
          </a:r>
          <a:r>
            <a:rPr lang="en-US" sz="1400" dirty="0">
              <a:solidFill>
                <a:srgbClr val="000000"/>
              </a:solidFill>
              <a:latin typeface="+mn-lt"/>
              <a:ea typeface="Times New Roman" panose="02020603050405020304" pitchFamily="18" charset="0"/>
            </a:rPr>
            <a:t>ng Software</a:t>
          </a:r>
          <a:endParaRPr lang="en-ZA" sz="1400" dirty="0">
            <a:latin typeface="+mn-lt"/>
          </a:endParaRPr>
        </a:p>
      </dgm:t>
    </dgm:pt>
    <dgm:pt modelId="{E356EA2E-9925-44C5-8CD9-AA156DFF8A03}" type="parTrans" cxnId="{0A36DCD8-ABD0-489A-A868-E3FA3371C039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AF7B37DD-FC79-4F3C-9DE9-63B0722C7BBB}" type="sibTrans" cxnId="{0A36DCD8-ABD0-489A-A868-E3FA3371C039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34162252-F2DE-4A59-AC56-B0063DCF0CF2}">
      <dgm:prSet phldrT="[Text]" custT="1"/>
      <dgm:spPr/>
      <dgm:t>
        <a:bodyPr/>
        <a:lstStyle/>
        <a:p>
          <a:r>
            <a:rPr lang="en-US" sz="1400" b="1" dirty="0">
              <a:solidFill>
                <a:srgbClr val="000000"/>
              </a:solidFill>
              <a:latin typeface="+mn-lt"/>
            </a:rPr>
            <a:t>3. People Readiness, Support and Maintenance </a:t>
          </a:r>
          <a:endParaRPr lang="en-ZA" sz="1400" b="1" dirty="0">
            <a:latin typeface="+mn-lt"/>
          </a:endParaRPr>
        </a:p>
      </dgm:t>
    </dgm:pt>
    <dgm:pt modelId="{4C06B8AB-844C-49BD-8549-026A450BCB69}" type="parTrans" cxnId="{077897BB-7A87-44F6-B0BD-D185933A592C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BD31C8E3-42CC-492B-9A1F-CC49A1D6602F}" type="sibTrans" cxnId="{077897BB-7A87-44F6-B0BD-D185933A592C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7504530C-86B8-49F6-B668-259098219427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1400" dirty="0">
              <a:solidFill>
                <a:srgbClr val="000000"/>
              </a:solidFill>
              <a:latin typeface="+mn-lt"/>
            </a:rPr>
            <a:t>Business, ICT &amp; Operations Team: Structuring of the team, the development of the skills and the structured exposure to develop the experience need to model, run, and interpret simulation models.</a:t>
          </a:r>
          <a:endParaRPr lang="en-ZA" sz="1400" dirty="0">
            <a:solidFill>
              <a:srgbClr val="FF0000"/>
            </a:solidFill>
            <a:latin typeface="+mn-lt"/>
          </a:endParaRPr>
        </a:p>
      </dgm:t>
    </dgm:pt>
    <dgm:pt modelId="{C1DD13E1-30D3-4004-AF5A-8D4293415CA4}" type="parTrans" cxnId="{4DB4C09A-73A6-461A-882D-2BA94B2F44BE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2A167037-4222-45BE-B9E0-4942F1CE12D5}" type="sibTrans" cxnId="{4DB4C09A-73A6-461A-882D-2BA94B2F44BE}">
      <dgm:prSet/>
      <dgm:spPr/>
      <dgm:t>
        <a:bodyPr/>
        <a:lstStyle/>
        <a:p>
          <a:endParaRPr lang="en-ZA" sz="1400">
            <a:latin typeface="+mn-lt"/>
          </a:endParaRPr>
        </a:p>
      </dgm:t>
    </dgm:pt>
    <dgm:pt modelId="{12D4DBC3-58E6-4B7A-8E6A-F3C3EEA95C20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400" dirty="0">
              <a:solidFill>
                <a:srgbClr val="000000"/>
              </a:solidFill>
              <a:latin typeface="+mn-lt"/>
            </a:rPr>
            <a:t>Process Mapping, Design &amp; Systems Integration</a:t>
          </a:r>
        </a:p>
      </dgm:t>
    </dgm:pt>
    <dgm:pt modelId="{4E498D5A-67AD-4309-AA7C-47313D342F0D}" type="parTrans" cxnId="{6AB11B07-73B0-4008-BDF3-53BDF0286B56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4F052B5F-5620-4802-8598-BB31D8B7C66F}" type="sibTrans" cxnId="{6AB11B07-73B0-4008-BDF3-53BDF0286B56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8C207538-B74A-44FA-929A-04416CCBF0E5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4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rPr>
            <a:t>Servers: Physical Hardware; Virtual Server &amp; Private Cloud</a:t>
          </a:r>
        </a:p>
      </dgm:t>
    </dgm:pt>
    <dgm:pt modelId="{88F03FA3-5E50-45D0-A82D-5333F0C9247D}" type="parTrans" cxnId="{4FFAD4BA-62EF-436D-9D75-73FA543CE98B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4D38D49E-B3C4-43E4-A29B-A8ADC490592E}" type="sibTrans" cxnId="{4FFAD4BA-62EF-436D-9D75-73FA543CE98B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898CB8C8-EC90-45D1-9795-4C7A59A67DD0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1400" dirty="0">
              <a:solidFill>
                <a:srgbClr val="000000"/>
              </a:solidFill>
              <a:latin typeface="+mn-lt"/>
            </a:rPr>
            <a:t>Network Architecture</a:t>
          </a:r>
          <a:endParaRPr lang="en-ZA" sz="1400" dirty="0">
            <a:latin typeface="+mn-lt"/>
          </a:endParaRPr>
        </a:p>
      </dgm:t>
    </dgm:pt>
    <dgm:pt modelId="{4F20774F-A705-49C0-9DAD-7731EE5FEBAF}" type="parTrans" cxnId="{0F6F29CE-955E-4940-9735-21F48B5BEDFC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E0E43DF8-0D30-4EFA-821F-1F5FA9139FAB}" type="sibTrans" cxnId="{0F6F29CE-955E-4940-9735-21F48B5BEDFC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191FCFD4-4B51-4B66-88D3-87B162FD508E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40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rPr>
            <a:t>Subscription Software Licenses</a:t>
          </a:r>
          <a:endParaRPr lang="en-US" sz="1400" dirty="0">
            <a:solidFill>
              <a:srgbClr val="000000"/>
            </a:solidFill>
            <a:effectLst/>
            <a:latin typeface="+mn-lt"/>
            <a:ea typeface="Times New Roman" panose="02020603050405020304" pitchFamily="18" charset="0"/>
          </a:endParaRPr>
        </a:p>
      </dgm:t>
    </dgm:pt>
    <dgm:pt modelId="{3431F927-7DD2-4FB0-B104-18C84F0CE42E}" type="parTrans" cxnId="{29BD772C-599A-4F9C-AD56-88BB64761A8E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503717A2-126A-441A-8439-AF91049FB83E}" type="sibTrans" cxnId="{29BD772C-599A-4F9C-AD56-88BB64761A8E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524AA67A-18D2-4FE2-94F0-0073582A7012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400" dirty="0">
              <a:solidFill>
                <a:srgbClr val="000000"/>
              </a:solidFill>
              <a:latin typeface="+mn-lt"/>
              <a:ea typeface="Times New Roman" panose="02020603050405020304" pitchFamily="18" charset="0"/>
            </a:rPr>
            <a:t>Other S</a:t>
          </a:r>
          <a:r>
            <a:rPr lang="en-US" sz="14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rPr>
            <a:t>imulation software packages</a:t>
          </a:r>
        </a:p>
      </dgm:t>
    </dgm:pt>
    <dgm:pt modelId="{FDE1E6FC-E05E-4338-9695-DAF3665870BB}" type="parTrans" cxnId="{39080C63-EB22-45BB-8D07-67009429228D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137D97A4-6099-4ACB-BC73-D07EB4E2F0C4}" type="sibTrans" cxnId="{39080C63-EB22-45BB-8D07-67009429228D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44EA9E8C-AD51-47CB-A0F0-EB7899217700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400" dirty="0">
              <a:solidFill>
                <a:srgbClr val="000000"/>
              </a:solidFill>
              <a:latin typeface="+mn-lt"/>
            </a:rPr>
            <a:t>Support and maintenance of the software</a:t>
          </a:r>
          <a:endParaRPr lang="en-US" sz="1400" dirty="0">
            <a:latin typeface="+mn-lt"/>
          </a:endParaRPr>
        </a:p>
      </dgm:t>
    </dgm:pt>
    <dgm:pt modelId="{797D860C-A039-47EF-8DA2-C850687E0CA6}" type="parTrans" cxnId="{6C45709D-353E-4F77-9F8C-F28939A0EF9D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A3445C84-B277-4315-9B36-6D194F4DD9C6}" type="sibTrans" cxnId="{6C45709D-353E-4F77-9F8C-F28939A0EF9D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8B6A6BE7-06CB-43F9-8EC8-D5D6995D3D0D}" type="pres">
      <dgm:prSet presAssocID="{0CF70219-E55C-4FB4-9E8D-BB58004AA532}" presName="linear" presStyleCnt="0">
        <dgm:presLayoutVars>
          <dgm:dir/>
          <dgm:animLvl val="lvl"/>
          <dgm:resizeHandles val="exact"/>
        </dgm:presLayoutVars>
      </dgm:prSet>
      <dgm:spPr/>
    </dgm:pt>
    <dgm:pt modelId="{FC7547E9-992E-4A39-8E34-D1A21C950922}" type="pres">
      <dgm:prSet presAssocID="{55B0BF1C-929B-4F9D-9867-F82B395377A5}" presName="parentLin" presStyleCnt="0"/>
      <dgm:spPr/>
    </dgm:pt>
    <dgm:pt modelId="{80B2B4B5-6F6F-4A39-9E2A-788FCF1DEA85}" type="pres">
      <dgm:prSet presAssocID="{55B0BF1C-929B-4F9D-9867-F82B395377A5}" presName="parentLeftMargin" presStyleLbl="node1" presStyleIdx="0" presStyleCnt="3"/>
      <dgm:spPr/>
    </dgm:pt>
    <dgm:pt modelId="{1A5AA2E8-B1E6-4AB1-AB2C-FEDE1ECCAA54}" type="pres">
      <dgm:prSet presAssocID="{55B0BF1C-929B-4F9D-9867-F82B395377A5}" presName="parentText" presStyleLbl="node1" presStyleIdx="0" presStyleCnt="3" custLinFactNeighborX="-6449" custLinFactNeighborY="-12662">
        <dgm:presLayoutVars>
          <dgm:chMax val="0"/>
          <dgm:bulletEnabled val="1"/>
        </dgm:presLayoutVars>
      </dgm:prSet>
      <dgm:spPr/>
    </dgm:pt>
    <dgm:pt modelId="{8D0D4FCD-9BF8-4E27-AE76-AA48199923AF}" type="pres">
      <dgm:prSet presAssocID="{55B0BF1C-929B-4F9D-9867-F82B395377A5}" presName="negativeSpace" presStyleCnt="0"/>
      <dgm:spPr/>
    </dgm:pt>
    <dgm:pt modelId="{CAE2C87C-3E6E-437F-8A19-4335899E792B}" type="pres">
      <dgm:prSet presAssocID="{55B0BF1C-929B-4F9D-9867-F82B395377A5}" presName="childText" presStyleLbl="conFgAcc1" presStyleIdx="0" presStyleCnt="3">
        <dgm:presLayoutVars>
          <dgm:bulletEnabled val="1"/>
        </dgm:presLayoutVars>
      </dgm:prSet>
      <dgm:spPr/>
    </dgm:pt>
    <dgm:pt modelId="{B1CEABFC-E063-4A4A-BD0B-BD232EE48466}" type="pres">
      <dgm:prSet presAssocID="{B1EF2EF2-7344-4950-B5F2-109C5A0A39A4}" presName="spaceBetweenRectangles" presStyleCnt="0"/>
      <dgm:spPr/>
    </dgm:pt>
    <dgm:pt modelId="{9FEB50D8-4103-425A-9881-54D1B5A32E43}" type="pres">
      <dgm:prSet presAssocID="{857B676B-F15F-47AD-BDB3-5F984C7BBB8C}" presName="parentLin" presStyleCnt="0"/>
      <dgm:spPr/>
    </dgm:pt>
    <dgm:pt modelId="{4736BB05-A002-4864-B8A3-B79207C7EE1C}" type="pres">
      <dgm:prSet presAssocID="{857B676B-F15F-47AD-BDB3-5F984C7BBB8C}" presName="parentLeftMargin" presStyleLbl="node1" presStyleIdx="0" presStyleCnt="3"/>
      <dgm:spPr/>
    </dgm:pt>
    <dgm:pt modelId="{04F4E2F5-15E5-4855-811B-3DBBCCFB2B37}" type="pres">
      <dgm:prSet presAssocID="{857B676B-F15F-47AD-BDB3-5F984C7BBB8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34111C0-A6B5-4CC2-9CFC-C3595FEDE296}" type="pres">
      <dgm:prSet presAssocID="{857B676B-F15F-47AD-BDB3-5F984C7BBB8C}" presName="negativeSpace" presStyleCnt="0"/>
      <dgm:spPr/>
    </dgm:pt>
    <dgm:pt modelId="{CA27A0D9-8DF9-409C-8DDE-5CAA1684614F}" type="pres">
      <dgm:prSet presAssocID="{857B676B-F15F-47AD-BDB3-5F984C7BBB8C}" presName="childText" presStyleLbl="conFgAcc1" presStyleIdx="1" presStyleCnt="3">
        <dgm:presLayoutVars>
          <dgm:bulletEnabled val="1"/>
        </dgm:presLayoutVars>
      </dgm:prSet>
      <dgm:spPr/>
    </dgm:pt>
    <dgm:pt modelId="{1D1EC3CB-83BA-4833-9955-DE6D807211F5}" type="pres">
      <dgm:prSet presAssocID="{E6718682-150D-4CD4-A5DE-4219A73C280B}" presName="spaceBetweenRectangles" presStyleCnt="0"/>
      <dgm:spPr/>
    </dgm:pt>
    <dgm:pt modelId="{0F6A07EB-04C3-417E-8B0C-950D41FB1E77}" type="pres">
      <dgm:prSet presAssocID="{34162252-F2DE-4A59-AC56-B0063DCF0CF2}" presName="parentLin" presStyleCnt="0"/>
      <dgm:spPr/>
    </dgm:pt>
    <dgm:pt modelId="{E2B4DC53-C8DB-4EC4-8334-87CC62C76F49}" type="pres">
      <dgm:prSet presAssocID="{34162252-F2DE-4A59-AC56-B0063DCF0CF2}" presName="parentLeftMargin" presStyleLbl="node1" presStyleIdx="1" presStyleCnt="3"/>
      <dgm:spPr/>
    </dgm:pt>
    <dgm:pt modelId="{4E489591-BD69-4B1E-A218-C70585AA20BA}" type="pres">
      <dgm:prSet presAssocID="{34162252-F2DE-4A59-AC56-B0063DCF0CF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F33337A-E187-4FB2-8411-42150C984D88}" type="pres">
      <dgm:prSet presAssocID="{34162252-F2DE-4A59-AC56-B0063DCF0CF2}" presName="negativeSpace" presStyleCnt="0"/>
      <dgm:spPr/>
    </dgm:pt>
    <dgm:pt modelId="{951E2E91-A8B1-4503-8D23-F82842B7AADF}" type="pres">
      <dgm:prSet presAssocID="{34162252-F2DE-4A59-AC56-B0063DCF0CF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AB11B07-73B0-4008-BDF3-53BDF0286B56}" srcId="{55B0BF1C-929B-4F9D-9867-F82B395377A5}" destId="{12D4DBC3-58E6-4B7A-8E6A-F3C3EEA95C20}" srcOrd="2" destOrd="0" parTransId="{4E498D5A-67AD-4309-AA7C-47313D342F0D}" sibTransId="{4F052B5F-5620-4802-8598-BB31D8B7C66F}"/>
    <dgm:cxn modelId="{29BD772C-599A-4F9C-AD56-88BB64761A8E}" srcId="{857B676B-F15F-47AD-BDB3-5F984C7BBB8C}" destId="{191FCFD4-4B51-4B66-88D3-87B162FD508E}" srcOrd="1" destOrd="0" parTransId="{3431F927-7DD2-4FB0-B104-18C84F0CE42E}" sibTransId="{503717A2-126A-441A-8439-AF91049FB83E}"/>
    <dgm:cxn modelId="{12397F2E-BE54-4189-8BA5-6040DA00B22A}" type="presOf" srcId="{898CB8C8-EC90-45D1-9795-4C7A59A67DD0}" destId="{CAE2C87C-3E6E-437F-8A19-4335899E792B}" srcOrd="0" destOrd="1" presId="urn:microsoft.com/office/officeart/2005/8/layout/list1"/>
    <dgm:cxn modelId="{39080C63-EB22-45BB-8D07-67009429228D}" srcId="{857B676B-F15F-47AD-BDB3-5F984C7BBB8C}" destId="{524AA67A-18D2-4FE2-94F0-0073582A7012}" srcOrd="2" destOrd="0" parTransId="{FDE1E6FC-E05E-4338-9695-DAF3665870BB}" sibTransId="{137D97A4-6099-4ACB-BC73-D07EB4E2F0C4}"/>
    <dgm:cxn modelId="{7EB2C443-7812-411D-A737-A9ED9EA00DE8}" type="presOf" srcId="{524AA67A-18D2-4FE2-94F0-0073582A7012}" destId="{CA27A0D9-8DF9-409C-8DDE-5CAA1684614F}" srcOrd="0" destOrd="2" presId="urn:microsoft.com/office/officeart/2005/8/layout/list1"/>
    <dgm:cxn modelId="{AFE80A4B-E728-41B9-89CA-A8F28F430DA2}" type="presOf" srcId="{55B0BF1C-929B-4F9D-9867-F82B395377A5}" destId="{80B2B4B5-6F6F-4A39-9E2A-788FCF1DEA85}" srcOrd="0" destOrd="0" presId="urn:microsoft.com/office/officeart/2005/8/layout/list1"/>
    <dgm:cxn modelId="{8088A06C-3E07-4965-B8E7-70FE310CE501}" type="presOf" srcId="{191FCFD4-4B51-4B66-88D3-87B162FD508E}" destId="{CA27A0D9-8DF9-409C-8DDE-5CAA1684614F}" srcOrd="0" destOrd="1" presId="urn:microsoft.com/office/officeart/2005/8/layout/list1"/>
    <dgm:cxn modelId="{AE45FC6D-4119-4696-9EEC-EF60304E42B5}" type="presOf" srcId="{857B676B-F15F-47AD-BDB3-5F984C7BBB8C}" destId="{04F4E2F5-15E5-4855-811B-3DBBCCFB2B37}" srcOrd="1" destOrd="0" presId="urn:microsoft.com/office/officeart/2005/8/layout/list1"/>
    <dgm:cxn modelId="{C40EA851-CD58-4237-9241-EEBBD9CD4A4C}" type="presOf" srcId="{44EA9E8C-AD51-47CB-A0F0-EB7899217700}" destId="{951E2E91-A8B1-4503-8D23-F82842B7AADF}" srcOrd="0" destOrd="1" presId="urn:microsoft.com/office/officeart/2005/8/layout/list1"/>
    <dgm:cxn modelId="{3C927686-B39D-4C1A-8085-B137D3AE8C36}" srcId="{0CF70219-E55C-4FB4-9E8D-BB58004AA532}" destId="{857B676B-F15F-47AD-BDB3-5F984C7BBB8C}" srcOrd="1" destOrd="0" parTransId="{1A22798B-DEEC-4BD3-81FB-6E2CB4F7D6C4}" sibTransId="{E6718682-150D-4CD4-A5DE-4219A73C280B}"/>
    <dgm:cxn modelId="{4DB4C09A-73A6-461A-882D-2BA94B2F44BE}" srcId="{34162252-F2DE-4A59-AC56-B0063DCF0CF2}" destId="{7504530C-86B8-49F6-B668-259098219427}" srcOrd="0" destOrd="0" parTransId="{C1DD13E1-30D3-4004-AF5A-8D4293415CA4}" sibTransId="{2A167037-4222-45BE-B9E0-4942F1CE12D5}"/>
    <dgm:cxn modelId="{6C45709D-353E-4F77-9F8C-F28939A0EF9D}" srcId="{34162252-F2DE-4A59-AC56-B0063DCF0CF2}" destId="{44EA9E8C-AD51-47CB-A0F0-EB7899217700}" srcOrd="1" destOrd="0" parTransId="{797D860C-A039-47EF-8DA2-C850687E0CA6}" sibTransId="{A3445C84-B277-4315-9B36-6D194F4DD9C6}"/>
    <dgm:cxn modelId="{3DE5CB9D-1172-4248-9515-DA82AE671075}" type="presOf" srcId="{49506778-468B-4A05-8C00-27A81E36D9AB}" destId="{CA27A0D9-8DF9-409C-8DDE-5CAA1684614F}" srcOrd="0" destOrd="0" presId="urn:microsoft.com/office/officeart/2005/8/layout/list1"/>
    <dgm:cxn modelId="{41B62BA7-86E0-4119-AEE3-FB570D0A6B2A}" type="presOf" srcId="{857B676B-F15F-47AD-BDB3-5F984C7BBB8C}" destId="{4736BB05-A002-4864-B8A3-B79207C7EE1C}" srcOrd="0" destOrd="0" presId="urn:microsoft.com/office/officeart/2005/8/layout/list1"/>
    <dgm:cxn modelId="{505560AF-39F7-4122-A228-555F99CFB071}" type="presOf" srcId="{34162252-F2DE-4A59-AC56-B0063DCF0CF2}" destId="{E2B4DC53-C8DB-4EC4-8334-87CC62C76F49}" srcOrd="0" destOrd="0" presId="urn:microsoft.com/office/officeart/2005/8/layout/list1"/>
    <dgm:cxn modelId="{4FFAD4BA-62EF-436D-9D75-73FA543CE98B}" srcId="{55B0BF1C-929B-4F9D-9867-F82B395377A5}" destId="{8C207538-B74A-44FA-929A-04416CCBF0E5}" srcOrd="3" destOrd="0" parTransId="{88F03FA3-5E50-45D0-A82D-5333F0C9247D}" sibTransId="{4D38D49E-B3C4-43E4-A29B-A8ADC490592E}"/>
    <dgm:cxn modelId="{077897BB-7A87-44F6-B0BD-D185933A592C}" srcId="{0CF70219-E55C-4FB4-9E8D-BB58004AA532}" destId="{34162252-F2DE-4A59-AC56-B0063DCF0CF2}" srcOrd="2" destOrd="0" parTransId="{4C06B8AB-844C-49BD-8549-026A450BCB69}" sibTransId="{BD31C8E3-42CC-492B-9A1F-CC49A1D6602F}"/>
    <dgm:cxn modelId="{735E90C0-A3B5-41B6-BF9C-2DF5F763490E}" type="presOf" srcId="{55B0BF1C-929B-4F9D-9867-F82B395377A5}" destId="{1A5AA2E8-B1E6-4AB1-AB2C-FEDE1ECCAA54}" srcOrd="1" destOrd="0" presId="urn:microsoft.com/office/officeart/2005/8/layout/list1"/>
    <dgm:cxn modelId="{313632C9-0906-40C7-9FD2-36C8A73DE351}" type="presOf" srcId="{0CF70219-E55C-4FB4-9E8D-BB58004AA532}" destId="{8B6A6BE7-06CB-43F9-8EC8-D5D6995D3D0D}" srcOrd="0" destOrd="0" presId="urn:microsoft.com/office/officeart/2005/8/layout/list1"/>
    <dgm:cxn modelId="{0175E3CD-5A67-4E10-931B-BBD81B94DB4A}" srcId="{55B0BF1C-929B-4F9D-9867-F82B395377A5}" destId="{D3CE1A76-E1F4-4652-9048-51C54FFAAA96}" srcOrd="0" destOrd="0" parTransId="{25B8F5DD-78D5-4C23-A1FB-2A8465FCEE95}" sibTransId="{AD09C94D-9FCB-491F-8E8E-E9DFC5898963}"/>
    <dgm:cxn modelId="{0F6F29CE-955E-4940-9735-21F48B5BEDFC}" srcId="{55B0BF1C-929B-4F9D-9867-F82B395377A5}" destId="{898CB8C8-EC90-45D1-9795-4C7A59A67DD0}" srcOrd="1" destOrd="0" parTransId="{4F20774F-A705-49C0-9DAD-7731EE5FEBAF}" sibTransId="{E0E43DF8-0D30-4EFA-821F-1F5FA9139FAB}"/>
    <dgm:cxn modelId="{0A36DCD8-ABD0-489A-A868-E3FA3371C039}" srcId="{857B676B-F15F-47AD-BDB3-5F984C7BBB8C}" destId="{49506778-468B-4A05-8C00-27A81E36D9AB}" srcOrd="0" destOrd="0" parTransId="{E356EA2E-9925-44C5-8CD9-AA156DFF8A03}" sibTransId="{AF7B37DD-FC79-4F3C-9DE9-63B0722C7BBB}"/>
    <dgm:cxn modelId="{3C0D2FDC-B9FF-4541-82A2-F4528AFD6ED4}" type="presOf" srcId="{7504530C-86B8-49F6-B668-259098219427}" destId="{951E2E91-A8B1-4503-8D23-F82842B7AADF}" srcOrd="0" destOrd="0" presId="urn:microsoft.com/office/officeart/2005/8/layout/list1"/>
    <dgm:cxn modelId="{857A78DE-337D-4F5F-974F-F6A92D32BFB2}" srcId="{0CF70219-E55C-4FB4-9E8D-BB58004AA532}" destId="{55B0BF1C-929B-4F9D-9867-F82B395377A5}" srcOrd="0" destOrd="0" parTransId="{B98A3BDA-40EC-4693-9874-0D3C6EF7F4E6}" sibTransId="{B1EF2EF2-7344-4950-B5F2-109C5A0A39A4}"/>
    <dgm:cxn modelId="{07A130E2-D089-4C42-9005-5E1780E4E295}" type="presOf" srcId="{D3CE1A76-E1F4-4652-9048-51C54FFAAA96}" destId="{CAE2C87C-3E6E-437F-8A19-4335899E792B}" srcOrd="0" destOrd="0" presId="urn:microsoft.com/office/officeart/2005/8/layout/list1"/>
    <dgm:cxn modelId="{BC5ACBF0-F0ED-465A-8889-B2E080A8C1AD}" type="presOf" srcId="{12D4DBC3-58E6-4B7A-8E6A-F3C3EEA95C20}" destId="{CAE2C87C-3E6E-437F-8A19-4335899E792B}" srcOrd="0" destOrd="2" presId="urn:microsoft.com/office/officeart/2005/8/layout/list1"/>
    <dgm:cxn modelId="{06EDC1F7-606E-4CCC-91CD-2FC401C0475E}" type="presOf" srcId="{34162252-F2DE-4A59-AC56-B0063DCF0CF2}" destId="{4E489591-BD69-4B1E-A218-C70585AA20BA}" srcOrd="1" destOrd="0" presId="urn:microsoft.com/office/officeart/2005/8/layout/list1"/>
    <dgm:cxn modelId="{9DCA81FB-5FC8-4252-8E1B-80464F6018FF}" type="presOf" srcId="{8C207538-B74A-44FA-929A-04416CCBF0E5}" destId="{CAE2C87C-3E6E-437F-8A19-4335899E792B}" srcOrd="0" destOrd="3" presId="urn:microsoft.com/office/officeart/2005/8/layout/list1"/>
    <dgm:cxn modelId="{8DDCE7D0-D2C7-4649-819D-13065013CAF6}" type="presParOf" srcId="{8B6A6BE7-06CB-43F9-8EC8-D5D6995D3D0D}" destId="{FC7547E9-992E-4A39-8E34-D1A21C950922}" srcOrd="0" destOrd="0" presId="urn:microsoft.com/office/officeart/2005/8/layout/list1"/>
    <dgm:cxn modelId="{D6DC5C04-B9AA-4B1A-B07F-ADDC4CA401D4}" type="presParOf" srcId="{FC7547E9-992E-4A39-8E34-D1A21C950922}" destId="{80B2B4B5-6F6F-4A39-9E2A-788FCF1DEA85}" srcOrd="0" destOrd="0" presId="urn:microsoft.com/office/officeart/2005/8/layout/list1"/>
    <dgm:cxn modelId="{38EBD080-E4F6-4B1D-A5C3-046D2AEE64DF}" type="presParOf" srcId="{FC7547E9-992E-4A39-8E34-D1A21C950922}" destId="{1A5AA2E8-B1E6-4AB1-AB2C-FEDE1ECCAA54}" srcOrd="1" destOrd="0" presId="urn:microsoft.com/office/officeart/2005/8/layout/list1"/>
    <dgm:cxn modelId="{D825E6FF-4EA0-486D-9174-17A6E283F18E}" type="presParOf" srcId="{8B6A6BE7-06CB-43F9-8EC8-D5D6995D3D0D}" destId="{8D0D4FCD-9BF8-4E27-AE76-AA48199923AF}" srcOrd="1" destOrd="0" presId="urn:microsoft.com/office/officeart/2005/8/layout/list1"/>
    <dgm:cxn modelId="{1D3C848B-1A30-41DA-B35F-9B777279CE0C}" type="presParOf" srcId="{8B6A6BE7-06CB-43F9-8EC8-D5D6995D3D0D}" destId="{CAE2C87C-3E6E-437F-8A19-4335899E792B}" srcOrd="2" destOrd="0" presId="urn:microsoft.com/office/officeart/2005/8/layout/list1"/>
    <dgm:cxn modelId="{9C89867B-89E0-49DE-BC44-7C7F5C4D2F7A}" type="presParOf" srcId="{8B6A6BE7-06CB-43F9-8EC8-D5D6995D3D0D}" destId="{B1CEABFC-E063-4A4A-BD0B-BD232EE48466}" srcOrd="3" destOrd="0" presId="urn:microsoft.com/office/officeart/2005/8/layout/list1"/>
    <dgm:cxn modelId="{9C97D28F-D953-47E7-89E5-615ECF65F813}" type="presParOf" srcId="{8B6A6BE7-06CB-43F9-8EC8-D5D6995D3D0D}" destId="{9FEB50D8-4103-425A-9881-54D1B5A32E43}" srcOrd="4" destOrd="0" presId="urn:microsoft.com/office/officeart/2005/8/layout/list1"/>
    <dgm:cxn modelId="{FE8E91C9-A277-4153-9B06-8DE3A9143C54}" type="presParOf" srcId="{9FEB50D8-4103-425A-9881-54D1B5A32E43}" destId="{4736BB05-A002-4864-B8A3-B79207C7EE1C}" srcOrd="0" destOrd="0" presId="urn:microsoft.com/office/officeart/2005/8/layout/list1"/>
    <dgm:cxn modelId="{9E5C0179-4D8C-45CB-9995-C6FF1FF04297}" type="presParOf" srcId="{9FEB50D8-4103-425A-9881-54D1B5A32E43}" destId="{04F4E2F5-15E5-4855-811B-3DBBCCFB2B37}" srcOrd="1" destOrd="0" presId="urn:microsoft.com/office/officeart/2005/8/layout/list1"/>
    <dgm:cxn modelId="{B142C4CE-74E5-4699-9254-57313A8D64F0}" type="presParOf" srcId="{8B6A6BE7-06CB-43F9-8EC8-D5D6995D3D0D}" destId="{B34111C0-A6B5-4CC2-9CFC-C3595FEDE296}" srcOrd="5" destOrd="0" presId="urn:microsoft.com/office/officeart/2005/8/layout/list1"/>
    <dgm:cxn modelId="{FD396E91-53CE-4B17-8AC8-7F0E95B2DF02}" type="presParOf" srcId="{8B6A6BE7-06CB-43F9-8EC8-D5D6995D3D0D}" destId="{CA27A0D9-8DF9-409C-8DDE-5CAA1684614F}" srcOrd="6" destOrd="0" presId="urn:microsoft.com/office/officeart/2005/8/layout/list1"/>
    <dgm:cxn modelId="{F5D3C49F-A60E-4CE6-AD01-604D8A930C0C}" type="presParOf" srcId="{8B6A6BE7-06CB-43F9-8EC8-D5D6995D3D0D}" destId="{1D1EC3CB-83BA-4833-9955-DE6D807211F5}" srcOrd="7" destOrd="0" presId="urn:microsoft.com/office/officeart/2005/8/layout/list1"/>
    <dgm:cxn modelId="{AF7E0919-1110-4B6E-BBC9-5B3ED052F996}" type="presParOf" srcId="{8B6A6BE7-06CB-43F9-8EC8-D5D6995D3D0D}" destId="{0F6A07EB-04C3-417E-8B0C-950D41FB1E77}" srcOrd="8" destOrd="0" presId="urn:microsoft.com/office/officeart/2005/8/layout/list1"/>
    <dgm:cxn modelId="{681BDF42-52A1-4E45-AA2F-54129EB1808E}" type="presParOf" srcId="{0F6A07EB-04C3-417E-8B0C-950D41FB1E77}" destId="{E2B4DC53-C8DB-4EC4-8334-87CC62C76F49}" srcOrd="0" destOrd="0" presId="urn:microsoft.com/office/officeart/2005/8/layout/list1"/>
    <dgm:cxn modelId="{9A8C4F33-0FD4-45F9-83A0-3FFCA6B15212}" type="presParOf" srcId="{0F6A07EB-04C3-417E-8B0C-950D41FB1E77}" destId="{4E489591-BD69-4B1E-A218-C70585AA20BA}" srcOrd="1" destOrd="0" presId="urn:microsoft.com/office/officeart/2005/8/layout/list1"/>
    <dgm:cxn modelId="{35844991-BA33-4303-B216-4871EADE038A}" type="presParOf" srcId="{8B6A6BE7-06CB-43F9-8EC8-D5D6995D3D0D}" destId="{BF33337A-E187-4FB2-8411-42150C984D88}" srcOrd="9" destOrd="0" presId="urn:microsoft.com/office/officeart/2005/8/layout/list1"/>
    <dgm:cxn modelId="{21E55518-67F6-4746-BBFA-F6BA1C25FE8C}" type="presParOf" srcId="{8B6A6BE7-06CB-43F9-8EC8-D5D6995D3D0D}" destId="{951E2E91-A8B1-4503-8D23-F82842B7AAD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2C87C-3E6E-437F-8A19-4335899E792B}">
      <dsp:nvSpPr>
        <dsp:cNvPr id="0" name=""/>
        <dsp:cNvSpPr/>
      </dsp:nvSpPr>
      <dsp:spPr>
        <a:xfrm>
          <a:off x="0" y="212851"/>
          <a:ext cx="11018703" cy="164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174" tIns="187452" rIns="85517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0" u="none" strike="noStrike" kern="1200" baseline="0" dirty="0">
              <a:solidFill>
                <a:srgbClr val="000000"/>
              </a:solidFill>
              <a:latin typeface="+mn-lt"/>
            </a:rPr>
            <a:t>Solution Architecture</a:t>
          </a:r>
          <a:endParaRPr lang="en-ZA" sz="1400" kern="1200" dirty="0">
            <a:latin typeface="+mn-lt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000000"/>
              </a:solidFill>
              <a:latin typeface="+mn-lt"/>
            </a:rPr>
            <a:t>Network Architecture</a:t>
          </a:r>
          <a:endParaRPr lang="en-ZA" sz="1400" kern="1200" dirty="0">
            <a:latin typeface="+mn-lt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000000"/>
              </a:solidFill>
              <a:latin typeface="+mn-lt"/>
            </a:rPr>
            <a:t>Process Mapping, Design &amp; Systems Integration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rPr>
            <a:t>Servers: Physical Hardware; Virtual Server &amp; Private Cloud</a:t>
          </a:r>
        </a:p>
      </dsp:txBody>
      <dsp:txXfrm>
        <a:off x="0" y="212851"/>
        <a:ext cx="11018703" cy="1644300"/>
      </dsp:txXfrm>
    </dsp:sp>
    <dsp:sp modelId="{1A5AA2E8-B1E6-4AB1-AB2C-FEDE1ECCAA54}">
      <dsp:nvSpPr>
        <dsp:cNvPr id="0" name=""/>
        <dsp:cNvSpPr/>
      </dsp:nvSpPr>
      <dsp:spPr>
        <a:xfrm>
          <a:off x="515405" y="46371"/>
          <a:ext cx="7713092" cy="26568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37" tIns="0" rIns="2915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none" strike="noStrike" kern="1200" baseline="0" dirty="0">
              <a:solidFill>
                <a:srgbClr val="000000"/>
              </a:solidFill>
              <a:latin typeface="+mn-lt"/>
            </a:rPr>
            <a:t>1. Technology Readiness:</a:t>
          </a:r>
        </a:p>
      </dsp:txBody>
      <dsp:txXfrm>
        <a:off x="528374" y="59340"/>
        <a:ext cx="7687154" cy="239742"/>
      </dsp:txXfrm>
    </dsp:sp>
    <dsp:sp modelId="{CA27A0D9-8DF9-409C-8DDE-5CAA1684614F}">
      <dsp:nvSpPr>
        <dsp:cNvPr id="0" name=""/>
        <dsp:cNvSpPr/>
      </dsp:nvSpPr>
      <dsp:spPr>
        <a:xfrm>
          <a:off x="0" y="2038591"/>
          <a:ext cx="11018703" cy="1275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220677"/>
              <a:satOff val="-14830"/>
              <a:lumOff val="160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174" tIns="187452" rIns="85517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rPr>
            <a:t>Operati</a:t>
          </a:r>
          <a:r>
            <a:rPr lang="en-US" sz="1400" kern="1200" dirty="0">
              <a:solidFill>
                <a:srgbClr val="000000"/>
              </a:solidFill>
              <a:latin typeface="+mn-lt"/>
              <a:ea typeface="Times New Roman" panose="02020603050405020304" pitchFamily="18" charset="0"/>
            </a:rPr>
            <a:t>ng Software</a:t>
          </a:r>
          <a:endParaRPr lang="en-ZA" sz="1400" kern="1200" dirty="0">
            <a:latin typeface="+mn-lt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rPr>
            <a:t>Subscription Software Licenses</a:t>
          </a:r>
          <a:endParaRPr lang="en-US" sz="1400" kern="1200" dirty="0">
            <a:solidFill>
              <a:srgbClr val="000000"/>
            </a:solidFill>
            <a:effectLst/>
            <a:latin typeface="+mn-lt"/>
            <a:ea typeface="Times New Roman" panose="02020603050405020304" pitchFamily="18" charset="0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000000"/>
              </a:solidFill>
              <a:latin typeface="+mn-lt"/>
              <a:ea typeface="Times New Roman" panose="02020603050405020304" pitchFamily="18" charset="0"/>
            </a:rPr>
            <a:t>Other S</a:t>
          </a:r>
          <a:r>
            <a:rPr lang="en-US" sz="1400" kern="12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rPr>
            <a:t>imulation software packages</a:t>
          </a:r>
        </a:p>
      </dsp:txBody>
      <dsp:txXfrm>
        <a:off x="0" y="2038591"/>
        <a:ext cx="11018703" cy="1275750"/>
      </dsp:txXfrm>
    </dsp:sp>
    <dsp:sp modelId="{04F4E2F5-15E5-4855-811B-3DBBCCFB2B37}">
      <dsp:nvSpPr>
        <dsp:cNvPr id="0" name=""/>
        <dsp:cNvSpPr/>
      </dsp:nvSpPr>
      <dsp:spPr>
        <a:xfrm>
          <a:off x="550935" y="1905751"/>
          <a:ext cx="7713092" cy="265680"/>
        </a:xfrm>
        <a:prstGeom prst="roundRect">
          <a:avLst/>
        </a:prstGeom>
        <a:solidFill>
          <a:schemeClr val="accent6">
            <a:shade val="80000"/>
            <a:hueOff val="220677"/>
            <a:satOff val="-14830"/>
            <a:lumOff val="160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37" tIns="0" rIns="2915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none" strike="noStrike" kern="1200" baseline="0" dirty="0">
              <a:solidFill>
                <a:srgbClr val="000000"/>
              </a:solidFill>
              <a:latin typeface="+mn-lt"/>
            </a:rPr>
            <a:t>2. Software Readiness:</a:t>
          </a:r>
          <a:endParaRPr lang="en-ZA" sz="1400" b="1" kern="1200" dirty="0">
            <a:latin typeface="+mn-lt"/>
          </a:endParaRPr>
        </a:p>
      </dsp:txBody>
      <dsp:txXfrm>
        <a:off x="563904" y="1918720"/>
        <a:ext cx="7687154" cy="239742"/>
      </dsp:txXfrm>
    </dsp:sp>
    <dsp:sp modelId="{951E2E91-A8B1-4503-8D23-F82842B7AADF}">
      <dsp:nvSpPr>
        <dsp:cNvPr id="0" name=""/>
        <dsp:cNvSpPr/>
      </dsp:nvSpPr>
      <dsp:spPr>
        <a:xfrm>
          <a:off x="0" y="3495781"/>
          <a:ext cx="11018703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441355"/>
              <a:satOff val="-29659"/>
              <a:lumOff val="320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174" tIns="187452" rIns="85517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000000"/>
              </a:solidFill>
              <a:latin typeface="+mn-lt"/>
            </a:rPr>
            <a:t>Business, ICT &amp; Operations Team: Structuring of the team, the development of the skills and the structured exposure to develop the experience need to model, run, and interpret simulation models.</a:t>
          </a:r>
          <a:endParaRPr lang="en-ZA" sz="1400" kern="1200" dirty="0">
            <a:solidFill>
              <a:srgbClr val="FF0000"/>
            </a:solidFill>
            <a:latin typeface="+mn-lt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000000"/>
              </a:solidFill>
              <a:latin typeface="+mn-lt"/>
            </a:rPr>
            <a:t>Support and maintenance of the software</a:t>
          </a:r>
          <a:endParaRPr lang="en-US" sz="1400" kern="1200" dirty="0">
            <a:latin typeface="+mn-lt"/>
          </a:endParaRPr>
        </a:p>
      </dsp:txBody>
      <dsp:txXfrm>
        <a:off x="0" y="3495781"/>
        <a:ext cx="11018703" cy="1247400"/>
      </dsp:txXfrm>
    </dsp:sp>
    <dsp:sp modelId="{4E489591-BD69-4B1E-A218-C70585AA20BA}">
      <dsp:nvSpPr>
        <dsp:cNvPr id="0" name=""/>
        <dsp:cNvSpPr/>
      </dsp:nvSpPr>
      <dsp:spPr>
        <a:xfrm>
          <a:off x="550935" y="3362941"/>
          <a:ext cx="7713092" cy="265680"/>
        </a:xfrm>
        <a:prstGeom prst="roundRect">
          <a:avLst/>
        </a:prstGeom>
        <a:solidFill>
          <a:schemeClr val="accent6">
            <a:shade val="80000"/>
            <a:hueOff val="441355"/>
            <a:satOff val="-29659"/>
            <a:lumOff val="320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37" tIns="0" rIns="2915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+mn-lt"/>
            </a:rPr>
            <a:t>3. People Readiness, Support and Maintenance </a:t>
          </a:r>
          <a:endParaRPr lang="en-ZA" sz="1400" b="1" kern="1200" dirty="0">
            <a:latin typeface="+mn-lt"/>
          </a:endParaRPr>
        </a:p>
      </dsp:txBody>
      <dsp:txXfrm>
        <a:off x="563904" y="3375910"/>
        <a:ext cx="7687154" cy="239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26062-7206-42FE-A191-BB5A3F24A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10131-BC1B-4C83-BAA0-CD13BC281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E0EE-1DCB-4F30-B077-464F007E46A9}" type="datetimeFigureOut">
              <a:rPr lang="en-GB" smtClean="0"/>
              <a:t>02/09/2022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17F80-520F-4F97-9BFD-F218B23CB8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9C2C7-6FAF-40EA-AAF4-3EFD6C389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B4C9-A071-41E4-892E-F03D70EA8B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25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E7D0A-618D-469D-A0F6-7E10C3D47CE6}" type="datetimeFigureOut">
              <a:rPr lang="en-GB" smtClean="0"/>
              <a:t>02/09/2022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43C31-A911-4174-806B-8AA6C10B71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64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65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788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329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883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9987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084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9311433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DA1C25F-7D43-4095-A0B8-45700D5B151C}"/>
              </a:ext>
            </a:extLst>
          </p:cNvPr>
          <p:cNvSpPr/>
          <p:nvPr userDrawn="1"/>
        </p:nvSpPr>
        <p:spPr>
          <a:xfrm>
            <a:off x="8499929" y="4854262"/>
            <a:ext cx="3250324" cy="16944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332918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4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800" dirty="0"/>
              <a:t>Normal text here and here and here and here</a:t>
            </a:r>
            <a:endParaRPr lang="en-GB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E8A4C4-F89C-4196-9B13-39D203050D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36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9417810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7" y="2085874"/>
            <a:ext cx="2995808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>
              <a:lnSpc>
                <a:spcPct val="100600"/>
              </a:lnSpc>
            </a:pPr>
            <a:endParaRPr lang="en-GB" sz="1600" dirty="0"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B7093058-1C72-42EE-AFD4-C6A337F2FC13}"/>
              </a:ext>
            </a:extLst>
          </p:cNvPr>
          <p:cNvSpPr/>
          <p:nvPr userDrawn="1"/>
        </p:nvSpPr>
        <p:spPr>
          <a:xfrm>
            <a:off x="8580474" y="3407791"/>
            <a:ext cx="3205788" cy="309018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A53F04-AED7-452A-9F24-9297FB349A1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169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13726504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296723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 indent="-189904">
              <a:lnSpc>
                <a:spcPct val="100600"/>
              </a:lnSpc>
              <a:spcBef>
                <a:spcPts val="56"/>
              </a:spcBef>
            </a:pPr>
            <a:endParaRPr lang="en-GB" sz="1600" b="1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558145CC-D3BC-4C88-AA7C-565A0C5BCABE}"/>
              </a:ext>
            </a:extLst>
          </p:cNvPr>
          <p:cNvSpPr/>
          <p:nvPr userDrawn="1"/>
        </p:nvSpPr>
        <p:spPr>
          <a:xfrm>
            <a:off x="8189297" y="4958505"/>
            <a:ext cx="3821367" cy="15191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BB016E-539B-4F7E-9E4A-780487E1CE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80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06038948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  <a:br>
              <a:rPr lang="en-US" dirty="0"/>
            </a:br>
            <a:r>
              <a:rPr lang="en-US" dirty="0"/>
              <a:t>ON TWO LINES IF NECESSARY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8308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158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644EA8-7028-42E5-833F-BAD05B8F4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28" y="1201381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235ED689-9638-443C-9A10-E043942A6629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0972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2E115C-2C26-014B-A82E-C6786F3DA9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CE2317-9465-B44C-889D-A5E7352B4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7519"/>
          </a:xfrm>
          <a:prstGeom prst="rect">
            <a:avLst/>
          </a:prstGeom>
        </p:spPr>
      </p:pic>
      <p:sp>
        <p:nvSpPr>
          <p:cNvPr id="31" name="object 4">
            <a:extLst>
              <a:ext uri="{FF2B5EF4-FFF2-40B4-BE49-F238E27FC236}">
                <a16:creationId xmlns:a16="http://schemas.microsoft.com/office/drawing/2014/main" id="{61CF7A6D-5685-6042-A629-3C5635BBC234}"/>
              </a:ext>
            </a:extLst>
          </p:cNvPr>
          <p:cNvSpPr/>
          <p:nvPr userDrawn="1"/>
        </p:nvSpPr>
        <p:spPr>
          <a:xfrm>
            <a:off x="635835" y="617514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58E494-1C6C-6048-95A4-E67DC56D17E1}"/>
              </a:ext>
            </a:extLst>
          </p:cNvPr>
          <p:cNvGrpSpPr/>
          <p:nvPr userDrawn="1"/>
        </p:nvGrpSpPr>
        <p:grpSpPr>
          <a:xfrm>
            <a:off x="8986233" y="302269"/>
            <a:ext cx="2774642" cy="1163669"/>
            <a:chOff x="14817924" y="781197"/>
            <a:chExt cx="4575269" cy="1918977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88D07A3-0940-0A42-8A69-CD338296E901}"/>
                </a:ext>
              </a:extLst>
            </p:cNvPr>
            <p:cNvSpPr/>
            <p:nvPr/>
          </p:nvSpPr>
          <p:spPr>
            <a:xfrm>
              <a:off x="14817924" y="2494651"/>
              <a:ext cx="87452" cy="154822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30B6986F-75AA-4742-977C-6A4BC896B03F}"/>
                </a:ext>
              </a:extLst>
            </p:cNvPr>
            <p:cNvSpPr/>
            <p:nvPr/>
          </p:nvSpPr>
          <p:spPr>
            <a:xfrm>
              <a:off x="14931724" y="2542744"/>
              <a:ext cx="85630" cy="106719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831D4405-7C33-EE49-83D0-0DFBF1B03A36}"/>
                </a:ext>
              </a:extLst>
            </p:cNvPr>
            <p:cNvSpPr/>
            <p:nvPr/>
          </p:nvSpPr>
          <p:spPr>
            <a:xfrm>
              <a:off x="15096148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790" y="48082"/>
                  </a:lnTo>
                  <a:lnTo>
                    <a:pt x="3790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14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14" y="28417"/>
                  </a:lnTo>
                  <a:lnTo>
                    <a:pt x="28407" y="22104"/>
                  </a:lnTo>
                  <a:lnTo>
                    <a:pt x="28407" y="6272"/>
                  </a:lnTo>
                  <a:lnTo>
                    <a:pt x="22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10C3FDC-3B9C-F943-A57A-8203A4553305}"/>
                </a:ext>
              </a:extLst>
            </p:cNvPr>
            <p:cNvSpPr/>
            <p:nvPr/>
          </p:nvSpPr>
          <p:spPr>
            <a:xfrm>
              <a:off x="16034821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821" y="48082"/>
                  </a:lnTo>
                  <a:lnTo>
                    <a:pt x="3821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24" y="0"/>
                  </a:moveTo>
                  <a:lnTo>
                    <a:pt x="629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293" y="28417"/>
                  </a:lnTo>
                  <a:lnTo>
                    <a:pt x="22124" y="28417"/>
                  </a:lnTo>
                  <a:lnTo>
                    <a:pt x="28428" y="22104"/>
                  </a:lnTo>
                  <a:lnTo>
                    <a:pt x="28428" y="6272"/>
                  </a:lnTo>
                  <a:lnTo>
                    <a:pt x="22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6DC94C29-8843-4A4F-882E-11F5742BDC36}"/>
                </a:ext>
              </a:extLst>
            </p:cNvPr>
            <p:cNvSpPr/>
            <p:nvPr/>
          </p:nvSpPr>
          <p:spPr>
            <a:xfrm>
              <a:off x="16678738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292" y="48082"/>
                  </a:moveTo>
                  <a:lnTo>
                    <a:pt x="3790" y="48082"/>
                  </a:lnTo>
                  <a:lnTo>
                    <a:pt x="3790" y="149524"/>
                  </a:lnTo>
                  <a:lnTo>
                    <a:pt x="24292" y="149524"/>
                  </a:lnTo>
                  <a:lnTo>
                    <a:pt x="24292" y="48082"/>
                  </a:lnTo>
                  <a:close/>
                </a:path>
                <a:path w="28575" h="149860">
                  <a:moveTo>
                    <a:pt x="22104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04" y="28417"/>
                  </a:lnTo>
                  <a:lnTo>
                    <a:pt x="28397" y="22104"/>
                  </a:lnTo>
                  <a:lnTo>
                    <a:pt x="28397" y="6272"/>
                  </a:lnTo>
                  <a:lnTo>
                    <a:pt x="22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7D8BD669-B8D4-7848-80E7-1C8D4904BAED}"/>
                </a:ext>
              </a:extLst>
            </p:cNvPr>
            <p:cNvSpPr/>
            <p:nvPr/>
          </p:nvSpPr>
          <p:spPr>
            <a:xfrm>
              <a:off x="15443530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800" y="48082"/>
                  </a:lnTo>
                  <a:lnTo>
                    <a:pt x="3800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35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35" y="28417"/>
                  </a:lnTo>
                  <a:lnTo>
                    <a:pt x="28417" y="22104"/>
                  </a:lnTo>
                  <a:lnTo>
                    <a:pt x="28417" y="6272"/>
                  </a:lnTo>
                  <a:lnTo>
                    <a:pt x="221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989DAB23-E9EF-C14F-B9C4-929E36182A25}"/>
                </a:ext>
              </a:extLst>
            </p:cNvPr>
            <p:cNvSpPr/>
            <p:nvPr/>
          </p:nvSpPr>
          <p:spPr>
            <a:xfrm>
              <a:off x="15144446" y="2542744"/>
              <a:ext cx="192678" cy="106719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066B0F2C-E5DF-704B-A18A-F55897F9141C}"/>
                </a:ext>
              </a:extLst>
            </p:cNvPr>
            <p:cNvSpPr/>
            <p:nvPr/>
          </p:nvSpPr>
          <p:spPr>
            <a:xfrm>
              <a:off x="15363480" y="2542744"/>
              <a:ext cx="59690" cy="104139"/>
            </a:xfrm>
            <a:custGeom>
              <a:avLst/>
              <a:gdLst/>
              <a:ahLst/>
              <a:cxnLst/>
              <a:rect l="l" t="t" r="r" b="b"/>
              <a:pathLst>
                <a:path w="59690" h="104139">
                  <a:moveTo>
                    <a:pt x="13999" y="2628"/>
                  </a:moveTo>
                  <a:lnTo>
                    <a:pt x="0" y="2628"/>
                  </a:lnTo>
                  <a:lnTo>
                    <a:pt x="0" y="104080"/>
                  </a:lnTo>
                  <a:lnTo>
                    <a:pt x="20878" y="104080"/>
                  </a:lnTo>
                  <a:lnTo>
                    <a:pt x="20878" y="24135"/>
                  </a:lnTo>
                  <a:lnTo>
                    <a:pt x="26794" y="21496"/>
                  </a:lnTo>
                  <a:lnTo>
                    <a:pt x="33674" y="19255"/>
                  </a:lnTo>
                  <a:lnTo>
                    <a:pt x="59443" y="19255"/>
                  </a:lnTo>
                  <a:lnTo>
                    <a:pt x="59443" y="8303"/>
                  </a:lnTo>
                  <a:lnTo>
                    <a:pt x="16020" y="8303"/>
                  </a:lnTo>
                  <a:lnTo>
                    <a:pt x="13999" y="2628"/>
                  </a:lnTo>
                  <a:close/>
                </a:path>
                <a:path w="59690" h="104139">
                  <a:moveTo>
                    <a:pt x="59443" y="19255"/>
                  </a:moveTo>
                  <a:lnTo>
                    <a:pt x="48501" y="19255"/>
                  </a:lnTo>
                  <a:lnTo>
                    <a:pt x="54364" y="20481"/>
                  </a:lnTo>
                  <a:lnTo>
                    <a:pt x="59443" y="22302"/>
                  </a:lnTo>
                  <a:lnTo>
                    <a:pt x="59443" y="19255"/>
                  </a:lnTo>
                  <a:close/>
                </a:path>
                <a:path w="59690" h="104139">
                  <a:moveTo>
                    <a:pt x="48909" y="0"/>
                  </a:moveTo>
                  <a:lnTo>
                    <a:pt x="44427" y="0"/>
                  </a:lnTo>
                  <a:lnTo>
                    <a:pt x="37022" y="527"/>
                  </a:lnTo>
                  <a:lnTo>
                    <a:pt x="29764" y="2098"/>
                  </a:lnTo>
                  <a:lnTo>
                    <a:pt x="22737" y="4695"/>
                  </a:lnTo>
                  <a:lnTo>
                    <a:pt x="16020" y="8303"/>
                  </a:lnTo>
                  <a:lnTo>
                    <a:pt x="59443" y="8303"/>
                  </a:lnTo>
                  <a:lnTo>
                    <a:pt x="59443" y="1612"/>
                  </a:lnTo>
                  <a:lnTo>
                    <a:pt x="54993" y="607"/>
                  </a:lnTo>
                  <a:lnTo>
                    <a:pt x="48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F5949A49-32CF-984C-8B66-5F0F8599F7B8}"/>
                </a:ext>
              </a:extLst>
            </p:cNvPr>
            <p:cNvSpPr/>
            <p:nvPr/>
          </p:nvSpPr>
          <p:spPr>
            <a:xfrm>
              <a:off x="15501005" y="2542734"/>
              <a:ext cx="199600" cy="157440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BFE3AD2-32C6-ED43-919B-CD3D7C50C9E1}"/>
                </a:ext>
              </a:extLst>
            </p:cNvPr>
            <p:cNvSpPr/>
            <p:nvPr/>
          </p:nvSpPr>
          <p:spPr>
            <a:xfrm>
              <a:off x="15844767" y="2542744"/>
              <a:ext cx="59690" cy="104139"/>
            </a:xfrm>
            <a:custGeom>
              <a:avLst/>
              <a:gdLst/>
              <a:ahLst/>
              <a:cxnLst/>
              <a:rect l="l" t="t" r="r" b="b"/>
              <a:pathLst>
                <a:path w="59690" h="104139">
                  <a:moveTo>
                    <a:pt x="14020" y="2628"/>
                  </a:moveTo>
                  <a:lnTo>
                    <a:pt x="0" y="2628"/>
                  </a:lnTo>
                  <a:lnTo>
                    <a:pt x="0" y="104080"/>
                  </a:lnTo>
                  <a:lnTo>
                    <a:pt x="20920" y="104080"/>
                  </a:lnTo>
                  <a:lnTo>
                    <a:pt x="20920" y="24135"/>
                  </a:lnTo>
                  <a:lnTo>
                    <a:pt x="26774" y="21496"/>
                  </a:lnTo>
                  <a:lnTo>
                    <a:pt x="33695" y="19255"/>
                  </a:lnTo>
                  <a:lnTo>
                    <a:pt x="59464" y="19255"/>
                  </a:lnTo>
                  <a:lnTo>
                    <a:pt x="59464" y="8303"/>
                  </a:lnTo>
                  <a:lnTo>
                    <a:pt x="16041" y="8303"/>
                  </a:lnTo>
                  <a:lnTo>
                    <a:pt x="14020" y="2628"/>
                  </a:lnTo>
                  <a:close/>
                </a:path>
                <a:path w="59690" h="104139">
                  <a:moveTo>
                    <a:pt x="59464" y="19255"/>
                  </a:moveTo>
                  <a:lnTo>
                    <a:pt x="48501" y="19255"/>
                  </a:lnTo>
                  <a:lnTo>
                    <a:pt x="54385" y="20481"/>
                  </a:lnTo>
                  <a:lnTo>
                    <a:pt x="59464" y="22302"/>
                  </a:lnTo>
                  <a:lnTo>
                    <a:pt x="59464" y="19255"/>
                  </a:lnTo>
                  <a:close/>
                </a:path>
                <a:path w="59690" h="104139">
                  <a:moveTo>
                    <a:pt x="48909" y="0"/>
                  </a:moveTo>
                  <a:lnTo>
                    <a:pt x="44427" y="0"/>
                  </a:lnTo>
                  <a:lnTo>
                    <a:pt x="37025" y="527"/>
                  </a:lnTo>
                  <a:lnTo>
                    <a:pt x="29775" y="2098"/>
                  </a:lnTo>
                  <a:lnTo>
                    <a:pt x="22754" y="4695"/>
                  </a:lnTo>
                  <a:lnTo>
                    <a:pt x="16041" y="8303"/>
                  </a:lnTo>
                  <a:lnTo>
                    <a:pt x="59464" y="8303"/>
                  </a:lnTo>
                  <a:lnTo>
                    <a:pt x="59464" y="1612"/>
                  </a:lnTo>
                  <a:lnTo>
                    <a:pt x="54993" y="607"/>
                  </a:lnTo>
                  <a:lnTo>
                    <a:pt x="48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6EA42F7F-35EB-034A-977D-6915BDF3B4CC}"/>
                </a:ext>
              </a:extLst>
            </p:cNvPr>
            <p:cNvSpPr/>
            <p:nvPr/>
          </p:nvSpPr>
          <p:spPr>
            <a:xfrm>
              <a:off x="15924490" y="2542744"/>
              <a:ext cx="85630" cy="106719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856F3CDD-B521-754D-9F17-33D01AF2FC5D}"/>
                </a:ext>
              </a:extLst>
            </p:cNvPr>
            <p:cNvSpPr/>
            <p:nvPr/>
          </p:nvSpPr>
          <p:spPr>
            <a:xfrm>
              <a:off x="16083729" y="2542734"/>
              <a:ext cx="98991" cy="157440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26B44690-08F5-394D-9C32-DFA8AEB8E95B}"/>
                </a:ext>
              </a:extLst>
            </p:cNvPr>
            <p:cNvSpPr/>
            <p:nvPr/>
          </p:nvSpPr>
          <p:spPr>
            <a:xfrm>
              <a:off x="16203392" y="2494664"/>
              <a:ext cx="81327" cy="152152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82F79D31-ADC0-544C-BE4D-9AF0D38D20F9}"/>
                </a:ext>
              </a:extLst>
            </p:cNvPr>
            <p:cNvSpPr/>
            <p:nvPr/>
          </p:nvSpPr>
          <p:spPr>
            <a:xfrm>
              <a:off x="16435528" y="2542744"/>
              <a:ext cx="162704" cy="106719"/>
            </a:xfrm>
            <a:prstGeom prst="rect">
              <a:avLst/>
            </a:pr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749719E9-7629-0D43-B014-D5EF4E13BC42}"/>
                </a:ext>
              </a:extLst>
            </p:cNvPr>
            <p:cNvSpPr/>
            <p:nvPr/>
          </p:nvSpPr>
          <p:spPr>
            <a:xfrm>
              <a:off x="16733088" y="2542749"/>
              <a:ext cx="81128" cy="106708"/>
            </a:xfrm>
            <a:prstGeom prst="rect">
              <a:avLst/>
            </a:pr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8D20C62F-8BDC-8949-9BEF-237EE7D4E653}"/>
                </a:ext>
              </a:extLst>
            </p:cNvPr>
            <p:cNvSpPr/>
            <p:nvPr/>
          </p:nvSpPr>
          <p:spPr>
            <a:xfrm>
              <a:off x="16842601" y="2494645"/>
              <a:ext cx="87442" cy="154801"/>
            </a:xfrm>
            <a:prstGeom prst="rect">
              <a:avLst/>
            </a:pr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27E8ACD7-1E2A-0C4F-93E3-0886E0B9D56E}"/>
                </a:ext>
              </a:extLst>
            </p:cNvPr>
            <p:cNvSpPr/>
            <p:nvPr/>
          </p:nvSpPr>
          <p:spPr>
            <a:xfrm>
              <a:off x="17003059" y="2545373"/>
              <a:ext cx="94353" cy="152162"/>
            </a:xfrm>
            <a:prstGeom prst="rect">
              <a:avLst/>
            </a:pr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0C46363A-0B6B-6D4B-8603-8D0B46C19AAC}"/>
                </a:ext>
              </a:extLst>
            </p:cNvPr>
            <p:cNvSpPr/>
            <p:nvPr/>
          </p:nvSpPr>
          <p:spPr>
            <a:xfrm>
              <a:off x="15056164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4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484959F2-EC34-1F4F-904E-E9EE95EC816F}"/>
                </a:ext>
              </a:extLst>
            </p:cNvPr>
            <p:cNvSpPr/>
            <p:nvPr/>
          </p:nvSpPr>
          <p:spPr>
            <a:xfrm>
              <a:off x="16637037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5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63E8624E-5A3B-0D45-BAD7-9DA598F7C26D}"/>
                </a:ext>
              </a:extLst>
            </p:cNvPr>
            <p:cNvSpPr/>
            <p:nvPr/>
          </p:nvSpPr>
          <p:spPr>
            <a:xfrm>
              <a:off x="16968897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5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F585B409-CD62-9246-9092-11DDAC75585B}"/>
                </a:ext>
              </a:extLst>
            </p:cNvPr>
            <p:cNvSpPr/>
            <p:nvPr/>
          </p:nvSpPr>
          <p:spPr>
            <a:xfrm>
              <a:off x="16312543" y="2512005"/>
              <a:ext cx="51435" cy="137795"/>
            </a:xfrm>
            <a:custGeom>
              <a:avLst/>
              <a:gdLst/>
              <a:ahLst/>
              <a:cxnLst/>
              <a:rect l="l" t="t" r="r" b="b"/>
              <a:pathLst>
                <a:path w="51434" h="137794">
                  <a:moveTo>
                    <a:pt x="20805" y="0"/>
                  </a:moveTo>
                  <a:lnTo>
                    <a:pt x="0" y="5758"/>
                  </a:lnTo>
                  <a:lnTo>
                    <a:pt x="0" y="108593"/>
                  </a:lnTo>
                  <a:lnTo>
                    <a:pt x="2937" y="121631"/>
                  </a:lnTo>
                  <a:lnTo>
                    <a:pt x="10667" y="130611"/>
                  </a:lnTo>
                  <a:lnTo>
                    <a:pt x="21565" y="135801"/>
                  </a:lnTo>
                  <a:lnTo>
                    <a:pt x="34009" y="137472"/>
                  </a:lnTo>
                  <a:lnTo>
                    <a:pt x="41852" y="137472"/>
                  </a:lnTo>
                  <a:lnTo>
                    <a:pt x="46982" y="136205"/>
                  </a:lnTo>
                  <a:lnTo>
                    <a:pt x="46982" y="117849"/>
                  </a:lnTo>
                  <a:lnTo>
                    <a:pt x="26585" y="117849"/>
                  </a:lnTo>
                  <a:lnTo>
                    <a:pt x="20805" y="115399"/>
                  </a:lnTo>
                  <a:lnTo>
                    <a:pt x="20805" y="49851"/>
                  </a:lnTo>
                  <a:lnTo>
                    <a:pt x="51317" y="49851"/>
                  </a:lnTo>
                  <a:lnTo>
                    <a:pt x="51317" y="31726"/>
                  </a:lnTo>
                  <a:lnTo>
                    <a:pt x="20805" y="31726"/>
                  </a:lnTo>
                  <a:lnTo>
                    <a:pt x="20805" y="0"/>
                  </a:lnTo>
                  <a:close/>
                </a:path>
                <a:path w="51434" h="137794">
                  <a:moveTo>
                    <a:pt x="46982" y="117054"/>
                  </a:moveTo>
                  <a:lnTo>
                    <a:pt x="44731" y="117462"/>
                  </a:lnTo>
                  <a:lnTo>
                    <a:pt x="39559" y="117849"/>
                  </a:lnTo>
                  <a:lnTo>
                    <a:pt x="46982" y="117849"/>
                  </a:lnTo>
                  <a:lnTo>
                    <a:pt x="46982" y="1170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3FAD4E42-952E-D149-99A0-372A21AD6CE7}"/>
                </a:ext>
              </a:extLst>
            </p:cNvPr>
            <p:cNvSpPr/>
            <p:nvPr/>
          </p:nvSpPr>
          <p:spPr>
            <a:xfrm>
              <a:off x="15771907" y="2491999"/>
              <a:ext cx="51435" cy="154940"/>
            </a:xfrm>
            <a:custGeom>
              <a:avLst/>
              <a:gdLst/>
              <a:ahLst/>
              <a:cxnLst/>
              <a:rect l="l" t="t" r="r" b="b"/>
              <a:pathLst>
                <a:path w="51434" h="154939">
                  <a:moveTo>
                    <a:pt x="41831" y="0"/>
                  </a:moveTo>
                  <a:lnTo>
                    <a:pt x="34030" y="0"/>
                  </a:lnTo>
                  <a:lnTo>
                    <a:pt x="21574" y="1670"/>
                  </a:lnTo>
                  <a:lnTo>
                    <a:pt x="10669" y="6861"/>
                  </a:lnTo>
                  <a:lnTo>
                    <a:pt x="2937" y="15840"/>
                  </a:lnTo>
                  <a:lnTo>
                    <a:pt x="0" y="28878"/>
                  </a:lnTo>
                  <a:lnTo>
                    <a:pt x="0" y="154812"/>
                  </a:lnTo>
                  <a:lnTo>
                    <a:pt x="20805" y="154812"/>
                  </a:lnTo>
                  <a:lnTo>
                    <a:pt x="20805" y="71505"/>
                  </a:lnTo>
                  <a:lnTo>
                    <a:pt x="51338" y="71505"/>
                  </a:lnTo>
                  <a:lnTo>
                    <a:pt x="51338" y="53380"/>
                  </a:lnTo>
                  <a:lnTo>
                    <a:pt x="20805" y="53380"/>
                  </a:lnTo>
                  <a:lnTo>
                    <a:pt x="20805" y="22072"/>
                  </a:lnTo>
                  <a:lnTo>
                    <a:pt x="26564" y="19601"/>
                  </a:lnTo>
                  <a:lnTo>
                    <a:pt x="46982" y="19601"/>
                  </a:lnTo>
                  <a:lnTo>
                    <a:pt x="46982" y="1246"/>
                  </a:lnTo>
                  <a:lnTo>
                    <a:pt x="41831" y="0"/>
                  </a:lnTo>
                  <a:close/>
                </a:path>
                <a:path w="51434" h="154939">
                  <a:moveTo>
                    <a:pt x="46982" y="19601"/>
                  </a:moveTo>
                  <a:lnTo>
                    <a:pt x="39569" y="19601"/>
                  </a:lnTo>
                  <a:lnTo>
                    <a:pt x="44721" y="20009"/>
                  </a:lnTo>
                  <a:lnTo>
                    <a:pt x="46982" y="20418"/>
                  </a:lnTo>
                  <a:lnTo>
                    <a:pt x="46982" y="196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1AEE6AD3-D5D8-4240-A700-2B0E39D9FFC8}"/>
                </a:ext>
              </a:extLst>
            </p:cNvPr>
            <p:cNvSpPr/>
            <p:nvPr/>
          </p:nvSpPr>
          <p:spPr>
            <a:xfrm>
              <a:off x="17093362" y="1336135"/>
              <a:ext cx="612140" cy="353695"/>
            </a:xfrm>
            <a:custGeom>
              <a:avLst/>
              <a:gdLst/>
              <a:ahLst/>
              <a:cxnLst/>
              <a:rect l="l" t="t" r="r" b="b"/>
              <a:pathLst>
                <a:path w="612140" h="353694">
                  <a:moveTo>
                    <a:pt x="611656" y="0"/>
                  </a:moveTo>
                  <a:lnTo>
                    <a:pt x="0" y="20"/>
                  </a:lnTo>
                  <a:lnTo>
                    <a:pt x="203910" y="353162"/>
                  </a:lnTo>
                  <a:lnTo>
                    <a:pt x="407767" y="353162"/>
                  </a:lnTo>
                  <a:lnTo>
                    <a:pt x="611656" y="0"/>
                  </a:lnTo>
                  <a:close/>
                </a:path>
              </a:pathLst>
            </a:custGeom>
            <a:solidFill>
              <a:srgbClr val="85BD3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F0AF6F60-B5C8-034E-9CB0-F5F2FEE248E5}"/>
                </a:ext>
              </a:extLst>
            </p:cNvPr>
            <p:cNvSpPr/>
            <p:nvPr/>
          </p:nvSpPr>
          <p:spPr>
            <a:xfrm>
              <a:off x="17471866" y="1336132"/>
              <a:ext cx="1165860" cy="1009650"/>
            </a:xfrm>
            <a:custGeom>
              <a:avLst/>
              <a:gdLst/>
              <a:ahLst/>
              <a:cxnLst/>
              <a:rect l="l" t="t" r="r" b="b"/>
              <a:pathLst>
                <a:path w="1165859" h="1009650">
                  <a:moveTo>
                    <a:pt x="961363" y="0"/>
                  </a:moveTo>
                  <a:lnTo>
                    <a:pt x="378805" y="41"/>
                  </a:lnTo>
                  <a:lnTo>
                    <a:pt x="0" y="655665"/>
                  </a:lnTo>
                  <a:lnTo>
                    <a:pt x="204046" y="1009026"/>
                  </a:lnTo>
                  <a:lnTo>
                    <a:pt x="582683" y="353162"/>
                  </a:lnTo>
                  <a:lnTo>
                    <a:pt x="1165388" y="353162"/>
                  </a:lnTo>
                  <a:lnTo>
                    <a:pt x="961363" y="0"/>
                  </a:lnTo>
                  <a:close/>
                </a:path>
              </a:pathLst>
            </a:custGeom>
            <a:solidFill>
              <a:srgbClr val="E6302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30">
              <a:extLst>
                <a:ext uri="{FF2B5EF4-FFF2-40B4-BE49-F238E27FC236}">
                  <a16:creationId xmlns:a16="http://schemas.microsoft.com/office/drawing/2014/main" id="{125205B5-8411-4A45-A066-6B1F267005F4}"/>
                </a:ext>
              </a:extLst>
            </p:cNvPr>
            <p:cNvSpPr/>
            <p:nvPr/>
          </p:nvSpPr>
          <p:spPr>
            <a:xfrm>
              <a:off x="17602493" y="781197"/>
              <a:ext cx="1790700" cy="201930"/>
            </a:xfrm>
            <a:custGeom>
              <a:avLst/>
              <a:gdLst/>
              <a:ahLst/>
              <a:cxnLst/>
              <a:rect l="l" t="t" r="r" b="b"/>
              <a:pathLst>
                <a:path w="1790700" h="201930">
                  <a:moveTo>
                    <a:pt x="328136" y="0"/>
                  </a:moveTo>
                  <a:lnTo>
                    <a:pt x="208370" y="0"/>
                  </a:lnTo>
                  <a:lnTo>
                    <a:pt x="208370" y="201784"/>
                  </a:lnTo>
                  <a:lnTo>
                    <a:pt x="258829" y="201784"/>
                  </a:lnTo>
                  <a:lnTo>
                    <a:pt x="258829" y="122991"/>
                  </a:lnTo>
                  <a:lnTo>
                    <a:pt x="364700" y="122991"/>
                  </a:lnTo>
                  <a:lnTo>
                    <a:pt x="359287" y="113609"/>
                  </a:lnTo>
                  <a:lnTo>
                    <a:pt x="369823" y="104711"/>
                  </a:lnTo>
                  <a:lnTo>
                    <a:pt x="377924" y="93525"/>
                  </a:lnTo>
                  <a:lnTo>
                    <a:pt x="383125" y="80510"/>
                  </a:lnTo>
                  <a:lnTo>
                    <a:pt x="383340" y="78824"/>
                  </a:lnTo>
                  <a:lnTo>
                    <a:pt x="258829" y="78824"/>
                  </a:lnTo>
                  <a:lnTo>
                    <a:pt x="258829" y="44145"/>
                  </a:lnTo>
                  <a:lnTo>
                    <a:pt x="382315" y="44145"/>
                  </a:lnTo>
                  <a:lnTo>
                    <a:pt x="380421" y="34716"/>
                  </a:lnTo>
                  <a:lnTo>
                    <a:pt x="368281" y="16647"/>
                  </a:lnTo>
                  <a:lnTo>
                    <a:pt x="350253" y="4466"/>
                  </a:lnTo>
                  <a:lnTo>
                    <a:pt x="328136" y="0"/>
                  </a:lnTo>
                  <a:close/>
                </a:path>
                <a:path w="1790700" h="201930">
                  <a:moveTo>
                    <a:pt x="364700" y="122991"/>
                  </a:moveTo>
                  <a:lnTo>
                    <a:pt x="313498" y="122991"/>
                  </a:lnTo>
                  <a:lnTo>
                    <a:pt x="358994" y="201784"/>
                  </a:lnTo>
                  <a:lnTo>
                    <a:pt x="410165" y="201784"/>
                  </a:lnTo>
                  <a:lnTo>
                    <a:pt x="364700" y="122991"/>
                  </a:lnTo>
                  <a:close/>
                </a:path>
                <a:path w="1790700" h="201930">
                  <a:moveTo>
                    <a:pt x="566139" y="0"/>
                  </a:moveTo>
                  <a:lnTo>
                    <a:pt x="512445" y="0"/>
                  </a:lnTo>
                  <a:lnTo>
                    <a:pt x="410165" y="201784"/>
                  </a:lnTo>
                  <a:lnTo>
                    <a:pt x="463849" y="201784"/>
                  </a:lnTo>
                  <a:lnTo>
                    <a:pt x="489398" y="151346"/>
                  </a:lnTo>
                  <a:lnTo>
                    <a:pt x="642861" y="151346"/>
                  </a:lnTo>
                  <a:lnTo>
                    <a:pt x="620472" y="107179"/>
                  </a:lnTo>
                  <a:lnTo>
                    <a:pt x="511785" y="107179"/>
                  </a:lnTo>
                  <a:lnTo>
                    <a:pt x="539282" y="52898"/>
                  </a:lnTo>
                  <a:lnTo>
                    <a:pt x="592955" y="52898"/>
                  </a:lnTo>
                  <a:lnTo>
                    <a:pt x="566139" y="0"/>
                  </a:lnTo>
                  <a:close/>
                </a:path>
                <a:path w="1790700" h="201930">
                  <a:moveTo>
                    <a:pt x="642861" y="151346"/>
                  </a:moveTo>
                  <a:lnTo>
                    <a:pt x="589186" y="151346"/>
                  </a:lnTo>
                  <a:lnTo>
                    <a:pt x="614756" y="201784"/>
                  </a:lnTo>
                  <a:lnTo>
                    <a:pt x="668429" y="201784"/>
                  </a:lnTo>
                  <a:lnTo>
                    <a:pt x="642861" y="151346"/>
                  </a:lnTo>
                  <a:close/>
                </a:path>
                <a:path w="1790700" h="201930">
                  <a:moveTo>
                    <a:pt x="592955" y="52898"/>
                  </a:moveTo>
                  <a:lnTo>
                    <a:pt x="539282" y="52898"/>
                  </a:lnTo>
                  <a:lnTo>
                    <a:pt x="566799" y="107179"/>
                  </a:lnTo>
                  <a:lnTo>
                    <a:pt x="620472" y="107179"/>
                  </a:lnTo>
                  <a:lnTo>
                    <a:pt x="592955" y="52898"/>
                  </a:lnTo>
                  <a:close/>
                </a:path>
                <a:path w="1790700" h="201930">
                  <a:moveTo>
                    <a:pt x="382315" y="44145"/>
                  </a:moveTo>
                  <a:lnTo>
                    <a:pt x="328817" y="44145"/>
                  </a:lnTo>
                  <a:lnTo>
                    <a:pt x="334492" y="49851"/>
                  </a:lnTo>
                  <a:lnTo>
                    <a:pt x="334618" y="73149"/>
                  </a:lnTo>
                  <a:lnTo>
                    <a:pt x="328911" y="78824"/>
                  </a:lnTo>
                  <a:lnTo>
                    <a:pt x="383340" y="78824"/>
                  </a:lnTo>
                  <a:lnTo>
                    <a:pt x="384962" y="66123"/>
                  </a:lnTo>
                  <a:lnTo>
                    <a:pt x="384867" y="56846"/>
                  </a:lnTo>
                  <a:lnTo>
                    <a:pt x="382315" y="44145"/>
                  </a:lnTo>
                  <a:close/>
                </a:path>
                <a:path w="1790700" h="201930">
                  <a:moveTo>
                    <a:pt x="1582820" y="0"/>
                  </a:moveTo>
                  <a:lnTo>
                    <a:pt x="1418888" y="0"/>
                  </a:lnTo>
                  <a:lnTo>
                    <a:pt x="1418888" y="201784"/>
                  </a:lnTo>
                  <a:lnTo>
                    <a:pt x="1582820" y="201784"/>
                  </a:lnTo>
                  <a:lnTo>
                    <a:pt x="1582820" y="157618"/>
                  </a:lnTo>
                  <a:lnTo>
                    <a:pt x="1469295" y="157618"/>
                  </a:lnTo>
                  <a:lnTo>
                    <a:pt x="1469295" y="122970"/>
                  </a:lnTo>
                  <a:lnTo>
                    <a:pt x="1576548" y="122970"/>
                  </a:lnTo>
                  <a:lnTo>
                    <a:pt x="1576548" y="78803"/>
                  </a:lnTo>
                  <a:lnTo>
                    <a:pt x="1469295" y="78803"/>
                  </a:lnTo>
                  <a:lnTo>
                    <a:pt x="1469295" y="44134"/>
                  </a:lnTo>
                  <a:lnTo>
                    <a:pt x="1582820" y="44134"/>
                  </a:lnTo>
                  <a:lnTo>
                    <a:pt x="1582820" y="0"/>
                  </a:lnTo>
                  <a:close/>
                </a:path>
                <a:path w="1790700" h="201930">
                  <a:moveTo>
                    <a:pt x="955436" y="150529"/>
                  </a:moveTo>
                  <a:lnTo>
                    <a:pt x="933301" y="188800"/>
                  </a:lnTo>
                  <a:lnTo>
                    <a:pt x="946596" y="194124"/>
                  </a:lnTo>
                  <a:lnTo>
                    <a:pt x="960510" y="198071"/>
                  </a:lnTo>
                  <a:lnTo>
                    <a:pt x="974981" y="200531"/>
                  </a:lnTo>
                  <a:lnTo>
                    <a:pt x="989948" y="201397"/>
                  </a:lnTo>
                  <a:lnTo>
                    <a:pt x="1065496" y="201376"/>
                  </a:lnTo>
                  <a:lnTo>
                    <a:pt x="1087569" y="196917"/>
                  </a:lnTo>
                  <a:lnTo>
                    <a:pt x="1105565" y="184757"/>
                  </a:lnTo>
                  <a:lnTo>
                    <a:pt x="1117683" y="166721"/>
                  </a:lnTo>
                  <a:lnTo>
                    <a:pt x="1119570" y="157335"/>
                  </a:lnTo>
                  <a:lnTo>
                    <a:pt x="989948" y="157335"/>
                  </a:lnTo>
                  <a:lnTo>
                    <a:pt x="980897" y="156875"/>
                  </a:lnTo>
                  <a:lnTo>
                    <a:pt x="972092" y="155558"/>
                  </a:lnTo>
                  <a:lnTo>
                    <a:pt x="963587" y="153427"/>
                  </a:lnTo>
                  <a:lnTo>
                    <a:pt x="955436" y="150529"/>
                  </a:lnTo>
                  <a:close/>
                </a:path>
                <a:path w="1790700" h="201930">
                  <a:moveTo>
                    <a:pt x="1065464" y="0"/>
                  </a:moveTo>
                  <a:lnTo>
                    <a:pt x="989948" y="0"/>
                  </a:lnTo>
                  <a:lnTo>
                    <a:pt x="967867" y="4455"/>
                  </a:lnTo>
                  <a:lnTo>
                    <a:pt x="949865" y="16610"/>
                  </a:lnTo>
                  <a:lnTo>
                    <a:pt x="937742" y="34645"/>
                  </a:lnTo>
                  <a:lnTo>
                    <a:pt x="933301" y="56741"/>
                  </a:lnTo>
                  <a:lnTo>
                    <a:pt x="933301" y="65966"/>
                  </a:lnTo>
                  <a:lnTo>
                    <a:pt x="937742" y="88065"/>
                  </a:lnTo>
                  <a:lnTo>
                    <a:pt x="949865" y="106108"/>
                  </a:lnTo>
                  <a:lnTo>
                    <a:pt x="967867" y="118270"/>
                  </a:lnTo>
                  <a:lnTo>
                    <a:pt x="989948" y="122729"/>
                  </a:lnTo>
                  <a:lnTo>
                    <a:pt x="1066176" y="122729"/>
                  </a:lnTo>
                  <a:lnTo>
                    <a:pt x="1071852" y="128393"/>
                  </a:lnTo>
                  <a:lnTo>
                    <a:pt x="1071852" y="151628"/>
                  </a:lnTo>
                  <a:lnTo>
                    <a:pt x="1066176" y="157314"/>
                  </a:lnTo>
                  <a:lnTo>
                    <a:pt x="989948" y="157335"/>
                  </a:lnTo>
                  <a:lnTo>
                    <a:pt x="1119570" y="157335"/>
                  </a:lnTo>
                  <a:lnTo>
                    <a:pt x="1122122" y="144634"/>
                  </a:lnTo>
                  <a:lnTo>
                    <a:pt x="1122122" y="135388"/>
                  </a:lnTo>
                  <a:lnTo>
                    <a:pt x="1117683" y="113313"/>
                  </a:lnTo>
                  <a:lnTo>
                    <a:pt x="1105565" y="95283"/>
                  </a:lnTo>
                  <a:lnTo>
                    <a:pt x="1087569" y="83126"/>
                  </a:lnTo>
                  <a:lnTo>
                    <a:pt x="1065496" y="78667"/>
                  </a:lnTo>
                  <a:lnTo>
                    <a:pt x="989247" y="78667"/>
                  </a:lnTo>
                  <a:lnTo>
                    <a:pt x="983551" y="72992"/>
                  </a:lnTo>
                  <a:lnTo>
                    <a:pt x="983551" y="49736"/>
                  </a:lnTo>
                  <a:lnTo>
                    <a:pt x="989247" y="44061"/>
                  </a:lnTo>
                  <a:lnTo>
                    <a:pt x="1096919" y="44061"/>
                  </a:lnTo>
                  <a:lnTo>
                    <a:pt x="1096919" y="3120"/>
                  </a:lnTo>
                  <a:lnTo>
                    <a:pt x="1089567" y="1744"/>
                  </a:lnTo>
                  <a:lnTo>
                    <a:pt x="1081738" y="770"/>
                  </a:lnTo>
                  <a:lnTo>
                    <a:pt x="1073635" y="191"/>
                  </a:lnTo>
                  <a:lnTo>
                    <a:pt x="1065464" y="0"/>
                  </a:lnTo>
                  <a:close/>
                </a:path>
                <a:path w="1790700" h="201930">
                  <a:moveTo>
                    <a:pt x="1096919" y="44061"/>
                  </a:moveTo>
                  <a:lnTo>
                    <a:pt x="1065464" y="44061"/>
                  </a:lnTo>
                  <a:lnTo>
                    <a:pt x="1072436" y="44315"/>
                  </a:lnTo>
                  <a:lnTo>
                    <a:pt x="1081957" y="44998"/>
                  </a:lnTo>
                  <a:lnTo>
                    <a:pt x="1091096" y="45996"/>
                  </a:lnTo>
                  <a:lnTo>
                    <a:pt x="1096919" y="47192"/>
                  </a:lnTo>
                  <a:lnTo>
                    <a:pt x="1096919" y="44061"/>
                  </a:lnTo>
                  <a:close/>
                </a:path>
                <a:path w="1790700" h="201930">
                  <a:moveTo>
                    <a:pt x="1639614" y="0"/>
                  </a:moveTo>
                  <a:lnTo>
                    <a:pt x="1639614" y="201784"/>
                  </a:lnTo>
                  <a:lnTo>
                    <a:pt x="1690074" y="201784"/>
                  </a:lnTo>
                  <a:lnTo>
                    <a:pt x="1690074" y="44145"/>
                  </a:lnTo>
                  <a:lnTo>
                    <a:pt x="1765150" y="44145"/>
                  </a:lnTo>
                  <a:lnTo>
                    <a:pt x="1790667" y="31"/>
                  </a:lnTo>
                  <a:lnTo>
                    <a:pt x="1639614" y="0"/>
                  </a:lnTo>
                  <a:close/>
                </a:path>
                <a:path w="1790700" h="201930">
                  <a:moveTo>
                    <a:pt x="1217093" y="0"/>
                  </a:moveTo>
                  <a:lnTo>
                    <a:pt x="1160341" y="0"/>
                  </a:lnTo>
                  <a:lnTo>
                    <a:pt x="1160341" y="201784"/>
                  </a:lnTo>
                  <a:lnTo>
                    <a:pt x="1210758" y="201784"/>
                  </a:lnTo>
                  <a:lnTo>
                    <a:pt x="1210758" y="69589"/>
                  </a:lnTo>
                  <a:lnTo>
                    <a:pt x="1266900" y="69589"/>
                  </a:lnTo>
                  <a:lnTo>
                    <a:pt x="1217093" y="0"/>
                  </a:lnTo>
                  <a:close/>
                </a:path>
                <a:path w="1790700" h="201930">
                  <a:moveTo>
                    <a:pt x="1266900" y="69589"/>
                  </a:moveTo>
                  <a:lnTo>
                    <a:pt x="1210758" y="69589"/>
                  </a:lnTo>
                  <a:lnTo>
                    <a:pt x="1305363" y="201784"/>
                  </a:lnTo>
                  <a:lnTo>
                    <a:pt x="1362136" y="201784"/>
                  </a:lnTo>
                  <a:lnTo>
                    <a:pt x="1362136" y="132194"/>
                  </a:lnTo>
                  <a:lnTo>
                    <a:pt x="1311708" y="132194"/>
                  </a:lnTo>
                  <a:lnTo>
                    <a:pt x="1266900" y="69589"/>
                  </a:lnTo>
                  <a:close/>
                </a:path>
                <a:path w="1790700" h="201930">
                  <a:moveTo>
                    <a:pt x="1362136" y="188"/>
                  </a:moveTo>
                  <a:lnTo>
                    <a:pt x="1311708" y="188"/>
                  </a:lnTo>
                  <a:lnTo>
                    <a:pt x="1311708" y="132194"/>
                  </a:lnTo>
                  <a:lnTo>
                    <a:pt x="1362136" y="132194"/>
                  </a:lnTo>
                  <a:lnTo>
                    <a:pt x="1362136" y="188"/>
                  </a:lnTo>
                  <a:close/>
                </a:path>
                <a:path w="1790700" h="201930">
                  <a:moveTo>
                    <a:pt x="151607" y="44145"/>
                  </a:moveTo>
                  <a:lnTo>
                    <a:pt x="101138" y="44145"/>
                  </a:lnTo>
                  <a:lnTo>
                    <a:pt x="101138" y="201784"/>
                  </a:lnTo>
                  <a:lnTo>
                    <a:pt x="151607" y="201784"/>
                  </a:lnTo>
                  <a:lnTo>
                    <a:pt x="151607" y="44145"/>
                  </a:lnTo>
                  <a:close/>
                </a:path>
                <a:path w="1790700" h="201930">
                  <a:moveTo>
                    <a:pt x="151607" y="0"/>
                  </a:moveTo>
                  <a:lnTo>
                    <a:pt x="0" y="31"/>
                  </a:lnTo>
                  <a:lnTo>
                    <a:pt x="25496" y="44166"/>
                  </a:lnTo>
                  <a:lnTo>
                    <a:pt x="151607" y="44145"/>
                  </a:lnTo>
                  <a:lnTo>
                    <a:pt x="151607" y="0"/>
                  </a:lnTo>
                  <a:close/>
                </a:path>
                <a:path w="1790700" h="201930">
                  <a:moveTo>
                    <a:pt x="744092" y="0"/>
                  </a:moveTo>
                  <a:lnTo>
                    <a:pt x="687350" y="0"/>
                  </a:lnTo>
                  <a:lnTo>
                    <a:pt x="687350" y="201784"/>
                  </a:lnTo>
                  <a:lnTo>
                    <a:pt x="737768" y="201784"/>
                  </a:lnTo>
                  <a:lnTo>
                    <a:pt x="737768" y="69589"/>
                  </a:lnTo>
                  <a:lnTo>
                    <a:pt x="793893" y="69589"/>
                  </a:lnTo>
                  <a:lnTo>
                    <a:pt x="744092" y="0"/>
                  </a:lnTo>
                  <a:close/>
                </a:path>
                <a:path w="1790700" h="201930">
                  <a:moveTo>
                    <a:pt x="793893" y="69589"/>
                  </a:moveTo>
                  <a:lnTo>
                    <a:pt x="737768" y="69589"/>
                  </a:lnTo>
                  <a:lnTo>
                    <a:pt x="832372" y="201784"/>
                  </a:lnTo>
                  <a:lnTo>
                    <a:pt x="889145" y="201784"/>
                  </a:lnTo>
                  <a:lnTo>
                    <a:pt x="889145" y="132194"/>
                  </a:lnTo>
                  <a:lnTo>
                    <a:pt x="838696" y="132194"/>
                  </a:lnTo>
                  <a:lnTo>
                    <a:pt x="793893" y="69589"/>
                  </a:lnTo>
                  <a:close/>
                </a:path>
                <a:path w="1790700" h="201930">
                  <a:moveTo>
                    <a:pt x="889145" y="188"/>
                  </a:moveTo>
                  <a:lnTo>
                    <a:pt x="838696" y="188"/>
                  </a:lnTo>
                  <a:lnTo>
                    <a:pt x="838696" y="132194"/>
                  </a:lnTo>
                  <a:lnTo>
                    <a:pt x="889145" y="132194"/>
                  </a:lnTo>
                  <a:lnTo>
                    <a:pt x="889145" y="188"/>
                  </a:lnTo>
                  <a:close/>
                </a:path>
              </a:pathLst>
            </a:custGeom>
            <a:solidFill>
              <a:srgbClr val="E6302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</p:spTree>
    <p:extLst>
      <p:ext uri="{BB962C8B-B14F-4D97-AF65-F5344CB8AC3E}">
        <p14:creationId xmlns:p14="http://schemas.microsoft.com/office/powerpoint/2010/main" val="425907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2210879-F914-1844-A75A-92744177F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03" y="334537"/>
            <a:ext cx="9145218" cy="1035307"/>
          </a:xfrm>
          <a:prstGeom prst="rect">
            <a:avLst/>
          </a:prstGeom>
        </p:spPr>
        <p:txBody>
          <a:bodyPr anchor="b"/>
          <a:lstStyle>
            <a:lvl1pPr marL="12700" algn="l">
              <a:spcBef>
                <a:spcPts val="115"/>
              </a:spcBef>
              <a:defRPr sz="31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SLIDE TITLE GOES</a:t>
            </a:r>
            <a:r>
              <a:rPr lang="en-ZA" sz="3200" kern="0" spc="-16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 </a:t>
            </a: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HERE</a:t>
            </a:r>
            <a:b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</a:b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ON </a:t>
            </a:r>
            <a:r>
              <a:rPr lang="en-ZA" sz="3200" kern="0" spc="10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TWO </a:t>
            </a: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LINES IF</a:t>
            </a:r>
            <a:r>
              <a:rPr lang="en-ZA" sz="3200" kern="0" spc="-23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 </a:t>
            </a:r>
            <a:r>
              <a:rPr lang="en-ZA" sz="3200" kern="0" spc="-2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NECESSARY</a:t>
            </a:r>
          </a:p>
        </p:txBody>
      </p:sp>
    </p:spTree>
    <p:extLst>
      <p:ext uri="{BB962C8B-B14F-4D97-AF65-F5344CB8AC3E}">
        <p14:creationId xmlns:p14="http://schemas.microsoft.com/office/powerpoint/2010/main" val="58129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79E674D-CCDE-664E-B7E1-6EDFB0E31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42"/>
            <a:ext cx="12192000" cy="6857519"/>
          </a:xfrm>
          <a:prstGeom prst="rect">
            <a:avLst/>
          </a:prstGeom>
        </p:spPr>
      </p:pic>
      <p:sp>
        <p:nvSpPr>
          <p:cNvPr id="11" name="object 11">
            <a:extLst>
              <a:ext uri="{FF2B5EF4-FFF2-40B4-BE49-F238E27FC236}">
                <a16:creationId xmlns:a16="http://schemas.microsoft.com/office/drawing/2014/main" id="{E90EF58E-9D3B-454C-9B65-D7E07EDA99DC}"/>
              </a:ext>
            </a:extLst>
          </p:cNvPr>
          <p:cNvSpPr/>
          <p:nvPr userDrawn="1"/>
        </p:nvSpPr>
        <p:spPr>
          <a:xfrm>
            <a:off x="635835" y="3931064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15701DDF-9C44-2A4B-8206-1D538DE597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4575" y="4113726"/>
            <a:ext cx="7012180" cy="1103312"/>
          </a:xfrm>
          <a:prstGeom prst="rect">
            <a:avLst/>
          </a:prstGeom>
        </p:spPr>
        <p:txBody>
          <a:bodyPr/>
          <a:lstStyle>
            <a:lvl1pPr marL="12700" marR="5080" indent="0">
              <a:lnSpc>
                <a:spcPct val="105500"/>
              </a:lnSpc>
              <a:spcBef>
                <a:spcPts val="95"/>
              </a:spcBef>
              <a:buNone/>
              <a:defRPr sz="3320" b="1" i="0">
                <a:solidFill>
                  <a:schemeClr val="bg1"/>
                </a:solidFill>
                <a:latin typeface="Tahoma Regular"/>
              </a:defRPr>
            </a:lvl1pPr>
          </a:lstStyle>
          <a:p>
            <a:pPr marL="12700" marR="5080">
              <a:lnSpc>
                <a:spcPct val="105500"/>
              </a:lnSpc>
              <a:spcBef>
                <a:spcPts val="95"/>
              </a:spcBef>
            </a:pPr>
            <a:r>
              <a:rPr lang="en-ZA" sz="3200" b="1" kern="0" spc="10" dirty="0"/>
              <a:t>COVER TITLE </a:t>
            </a:r>
            <a:r>
              <a:rPr lang="en-ZA" sz="3200" b="1" kern="0" spc="15" dirty="0"/>
              <a:t>GOES </a:t>
            </a:r>
            <a:r>
              <a:rPr lang="en-ZA" sz="3200" b="1" kern="0" spc="10" dirty="0"/>
              <a:t>HERE </a:t>
            </a:r>
            <a:r>
              <a:rPr lang="en-ZA" sz="3200" b="1" kern="0" spc="15" dirty="0"/>
              <a:t>ON TWO </a:t>
            </a:r>
            <a:r>
              <a:rPr lang="en-ZA" sz="3200" b="1" kern="0" spc="10" dirty="0"/>
              <a:t>LINES </a:t>
            </a:r>
            <a:r>
              <a:rPr lang="en-ZA" sz="3200" b="1" kern="0" spc="5" dirty="0"/>
              <a:t>IF</a:t>
            </a:r>
            <a:r>
              <a:rPr lang="en-ZA" sz="3200" b="1" kern="0" spc="-260" dirty="0"/>
              <a:t> </a:t>
            </a:r>
            <a:r>
              <a:rPr lang="en-ZA" sz="3200" b="1" kern="0" spc="-25" dirty="0"/>
              <a:t>NECESSARY</a:t>
            </a:r>
            <a:endParaRPr lang="en-ZA" sz="3200" b="1" kern="0" dirty="0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E2BAA37B-DBFE-AC46-B1AB-651D09F178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4371" y="5217038"/>
            <a:ext cx="6248013" cy="1518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 i="0">
                <a:solidFill>
                  <a:schemeClr val="bg1"/>
                </a:solidFill>
                <a:latin typeface="Tahoma Regular"/>
              </a:defRPr>
            </a:lvl1pPr>
            <a:lvl2pPr marL="446410" indent="0">
              <a:buNone/>
              <a:defRPr>
                <a:solidFill>
                  <a:schemeClr val="bg1"/>
                </a:solidFill>
              </a:defRPr>
            </a:lvl2pPr>
            <a:lvl3pPr marL="892820" indent="0">
              <a:buNone/>
              <a:defRPr>
                <a:solidFill>
                  <a:schemeClr val="bg1"/>
                </a:solidFill>
              </a:defRPr>
            </a:lvl3pPr>
            <a:lvl4pPr marL="1339230" indent="0">
              <a:buNone/>
              <a:defRPr>
                <a:solidFill>
                  <a:schemeClr val="bg1"/>
                </a:solidFill>
              </a:defRPr>
            </a:lvl4pPr>
            <a:lvl5pPr marL="178564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to:</a:t>
            </a:r>
          </a:p>
          <a:p>
            <a:pPr lvl="0"/>
            <a:r>
              <a:rPr lang="en-US" dirty="0"/>
              <a:t>Company name goes here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2020/00/00</a:t>
            </a:r>
          </a:p>
        </p:txBody>
      </p:sp>
    </p:spTree>
    <p:extLst>
      <p:ext uri="{BB962C8B-B14F-4D97-AF65-F5344CB8AC3E}">
        <p14:creationId xmlns:p14="http://schemas.microsoft.com/office/powerpoint/2010/main" val="111765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0" progId="TCLayout.ActiveDocument.1">
                  <p:embed/>
                </p:oleObj>
              </mc:Choice>
              <mc:Fallback>
                <p:oleObj name="think-cell Slide" r:id="rId3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7499" y="152915"/>
            <a:ext cx="10068389" cy="72010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499" y="1200482"/>
            <a:ext cx="10971067" cy="529963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16879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F99CAC-C0C8-2644-91FF-26FA30833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602" y="1720557"/>
            <a:ext cx="5534399" cy="4256497"/>
          </a:xfrm>
          <a:prstGeom prst="rect">
            <a:avLst/>
          </a:prstGeom>
        </p:spPr>
        <p:txBody>
          <a:bodyPr/>
          <a:lstStyle>
            <a:lvl1pPr marL="7521" marR="3008" indent="0" algn="l">
              <a:lnSpc>
                <a:spcPct val="144400"/>
              </a:lnSpc>
              <a:spcBef>
                <a:spcPts val="56"/>
              </a:spcBef>
              <a:buFont typeface="Arial" panose="020B0604020202020204" pitchFamily="34" charset="0"/>
              <a:buNone/>
              <a:defRPr sz="17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1508" indent="-270754" algn="l">
              <a:spcBef>
                <a:spcPts val="0"/>
              </a:spcBef>
              <a:buFont typeface="Arial" panose="020B0604020202020204" pitchFamily="34" charset="0"/>
              <a:buChar char="•"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7521" marR="3008">
              <a:lnSpc>
                <a:spcPct val="144400"/>
              </a:lnSpc>
              <a:spcBef>
                <a:spcPts val="56"/>
              </a:spcBef>
            </a:pP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dolore 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magna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GB" sz="1717" spc="-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GB" sz="1717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 minim </a:t>
            </a:r>
            <a:r>
              <a:rPr lang="en-GB" sz="1717" spc="-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GB" sz="1717" spc="-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GB" sz="1717" spc="-1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717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A892B8-0B4A-6249-9EFA-E629D6091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3292" y="1720850"/>
            <a:ext cx="5357066" cy="4256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284817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8">
            <a:extLst>
              <a:ext uri="{FF2B5EF4-FFF2-40B4-BE49-F238E27FC236}">
                <a16:creationId xmlns:a16="http://schemas.microsoft.com/office/drawing/2014/main" id="{509DF409-18AB-A94D-99FA-17358E523977}"/>
              </a:ext>
            </a:extLst>
          </p:cNvPr>
          <p:cNvSpPr/>
          <p:nvPr userDrawn="1"/>
        </p:nvSpPr>
        <p:spPr>
          <a:xfrm>
            <a:off x="8189297" y="4958505"/>
            <a:ext cx="3821367" cy="151913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53520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560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3535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50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theme" Target="../theme/theme3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421" imgH="420" progId="TCLayout.ActiveDocument.1">
                  <p:embed/>
                </p:oleObj>
              </mc:Choice>
              <mc:Fallback>
                <p:oleObj name="think-cell Slide" r:id="rId14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55" y="276058"/>
            <a:ext cx="10457775" cy="7201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SLIDE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329" y="1200483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C94C95BE-8722-4D8D-93E0-75343B78F809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8828F517-37FB-4E03-B217-C275D9590891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567A0-C0A7-4B1B-AE7B-212F10FDF1C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2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02" r:id="rId2"/>
    <p:sldLayoutId id="2147483701" r:id="rId3"/>
    <p:sldLayoutId id="2147483673" r:id="rId4"/>
    <p:sldLayoutId id="2147483695" r:id="rId5"/>
    <p:sldLayoutId id="2147483705" r:id="rId6"/>
    <p:sldLayoutId id="2147483696" r:id="rId7"/>
    <p:sldLayoutId id="2147483716" r:id="rId8"/>
    <p:sldLayoutId id="2147483725" r:id="rId9"/>
    <p:sldLayoutId id="2147483726" r:id="rId10"/>
    <p:sldLayoutId id="2147483727" r:id="rId11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kern="1200" cap="none" spc="0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70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E901CD1B-A58E-ED45-8912-BFD57F227115}"/>
              </a:ext>
            </a:extLst>
          </p:cNvPr>
          <p:cNvSpPr/>
          <p:nvPr userDrawn="1"/>
        </p:nvSpPr>
        <p:spPr>
          <a:xfrm>
            <a:off x="936478" y="1638501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A0AEC2-6EC3-EC49-9B53-7E50ED5531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6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50">
            <a:extLst>
              <a:ext uri="{FF2B5EF4-FFF2-40B4-BE49-F238E27FC236}">
                <a16:creationId xmlns:a16="http://schemas.microsoft.com/office/drawing/2014/main" id="{1987CF6C-1A62-294C-A673-27347A840C70}"/>
              </a:ext>
            </a:extLst>
          </p:cNvPr>
          <p:cNvGrpSpPr/>
          <p:nvPr userDrawn="1"/>
        </p:nvGrpSpPr>
        <p:grpSpPr>
          <a:xfrm>
            <a:off x="3669267" y="2342831"/>
            <a:ext cx="5759914" cy="1772370"/>
            <a:chOff x="2670552" y="2349206"/>
            <a:chExt cx="6351905" cy="1954530"/>
          </a:xfrm>
        </p:grpSpPr>
        <p:sp>
          <p:nvSpPr>
            <p:cNvPr id="8" name="object 51">
              <a:extLst>
                <a:ext uri="{FF2B5EF4-FFF2-40B4-BE49-F238E27FC236}">
                  <a16:creationId xmlns:a16="http://schemas.microsoft.com/office/drawing/2014/main" id="{DF7D70A1-A0F8-CE40-A191-3F75ED82FC69}"/>
                </a:ext>
              </a:extLst>
            </p:cNvPr>
            <p:cNvSpPr/>
            <p:nvPr/>
          </p:nvSpPr>
          <p:spPr>
            <a:xfrm>
              <a:off x="6943647" y="2507217"/>
              <a:ext cx="96520" cy="55880"/>
            </a:xfrm>
            <a:custGeom>
              <a:avLst/>
              <a:gdLst/>
              <a:ahLst/>
              <a:cxnLst/>
              <a:rect l="l" t="t" r="r" b="b"/>
              <a:pathLst>
                <a:path w="96520" h="55880">
                  <a:moveTo>
                    <a:pt x="96088" y="55753"/>
                  </a:moveTo>
                  <a:lnTo>
                    <a:pt x="64020" y="0"/>
                  </a:lnTo>
                  <a:lnTo>
                    <a:pt x="0" y="0"/>
                  </a:lnTo>
                </a:path>
              </a:pathLst>
            </a:custGeom>
            <a:ln w="47015">
              <a:solidFill>
                <a:srgbClr val="A1A692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9" name="object 52">
              <a:extLst>
                <a:ext uri="{FF2B5EF4-FFF2-40B4-BE49-F238E27FC236}">
                  <a16:creationId xmlns:a16="http://schemas.microsoft.com/office/drawing/2014/main" id="{0047E779-8917-5F4F-8099-C8DF46A3DE84}"/>
                </a:ext>
              </a:extLst>
            </p:cNvPr>
            <p:cNvSpPr/>
            <p:nvPr/>
          </p:nvSpPr>
          <p:spPr>
            <a:xfrm>
              <a:off x="6956080" y="2597331"/>
              <a:ext cx="488315" cy="836930"/>
            </a:xfrm>
            <a:custGeom>
              <a:avLst/>
              <a:gdLst/>
              <a:ahLst/>
              <a:cxnLst/>
              <a:rect l="l" t="t" r="r" b="b"/>
              <a:pathLst>
                <a:path w="488315" h="836929">
                  <a:moveTo>
                    <a:pt x="487756" y="836599"/>
                  </a:moveTo>
                  <a:lnTo>
                    <a:pt x="0" y="0"/>
                  </a:lnTo>
                </a:path>
              </a:pathLst>
            </a:custGeom>
            <a:ln w="18808">
              <a:solidFill>
                <a:srgbClr val="A1A692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" name="object 53">
              <a:extLst>
                <a:ext uri="{FF2B5EF4-FFF2-40B4-BE49-F238E27FC236}">
                  <a16:creationId xmlns:a16="http://schemas.microsoft.com/office/drawing/2014/main" id="{D67D9AD0-2318-444A-B1C2-8F3C6596977A}"/>
                </a:ext>
              </a:extLst>
            </p:cNvPr>
            <p:cNvSpPr/>
            <p:nvPr/>
          </p:nvSpPr>
          <p:spPr>
            <a:xfrm>
              <a:off x="4079938" y="2565321"/>
              <a:ext cx="2811780" cy="19050"/>
            </a:xfrm>
            <a:custGeom>
              <a:avLst/>
              <a:gdLst/>
              <a:ahLst/>
              <a:cxnLst/>
              <a:rect l="l" t="t" r="r" b="b"/>
              <a:pathLst>
                <a:path w="2811779" h="19050">
                  <a:moveTo>
                    <a:pt x="2811603" y="0"/>
                  </a:moveTo>
                  <a:lnTo>
                    <a:pt x="0" y="0"/>
                  </a:lnTo>
                  <a:lnTo>
                    <a:pt x="0" y="18808"/>
                  </a:lnTo>
                  <a:lnTo>
                    <a:pt x="2811603" y="18808"/>
                  </a:lnTo>
                  <a:lnTo>
                    <a:pt x="2811603" y="0"/>
                  </a:lnTo>
                  <a:close/>
                </a:path>
              </a:pathLst>
            </a:custGeom>
            <a:solidFill>
              <a:srgbClr val="A1A692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" name="object 54">
              <a:extLst>
                <a:ext uri="{FF2B5EF4-FFF2-40B4-BE49-F238E27FC236}">
                  <a16:creationId xmlns:a16="http://schemas.microsoft.com/office/drawing/2014/main" id="{24F42217-645A-AA49-AD2F-EB65DA9F10D8}"/>
                </a:ext>
              </a:extLst>
            </p:cNvPr>
            <p:cNvSpPr/>
            <p:nvPr/>
          </p:nvSpPr>
          <p:spPr>
            <a:xfrm>
              <a:off x="7469809" y="34784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-9404" y="165"/>
                  </a:moveTo>
                  <a:lnTo>
                    <a:pt x="9594" y="165"/>
                  </a:lnTo>
                </a:path>
              </a:pathLst>
            </a:custGeom>
            <a:ln w="19138">
              <a:solidFill>
                <a:srgbClr val="A1A692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" name="object 55">
              <a:extLst>
                <a:ext uri="{FF2B5EF4-FFF2-40B4-BE49-F238E27FC236}">
                  <a16:creationId xmlns:a16="http://schemas.microsoft.com/office/drawing/2014/main" id="{F5B0B4A0-7E73-6649-BBB1-84C995EC1870}"/>
                </a:ext>
              </a:extLst>
            </p:cNvPr>
            <p:cNvSpPr/>
            <p:nvPr/>
          </p:nvSpPr>
          <p:spPr>
            <a:xfrm>
              <a:off x="6942708" y="25747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330"/>
                  </a:moveTo>
                  <a:lnTo>
                    <a:pt x="190" y="0"/>
                  </a:lnTo>
                  <a:lnTo>
                    <a:pt x="0" y="0"/>
                  </a:lnTo>
                </a:path>
              </a:pathLst>
            </a:custGeom>
            <a:ln w="18808">
              <a:solidFill>
                <a:srgbClr val="A1A692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" name="object 56">
              <a:extLst>
                <a:ext uri="{FF2B5EF4-FFF2-40B4-BE49-F238E27FC236}">
                  <a16:creationId xmlns:a16="http://schemas.microsoft.com/office/drawing/2014/main" id="{0384B818-5EE1-0C46-8E30-DB3BFFC4B895}"/>
                </a:ext>
              </a:extLst>
            </p:cNvPr>
            <p:cNvSpPr/>
            <p:nvPr/>
          </p:nvSpPr>
          <p:spPr>
            <a:xfrm>
              <a:off x="2689360" y="2368015"/>
              <a:ext cx="5402580" cy="1906905"/>
            </a:xfrm>
            <a:custGeom>
              <a:avLst/>
              <a:gdLst/>
              <a:ahLst/>
              <a:cxnLst/>
              <a:rect l="l" t="t" r="r" b="b"/>
              <a:pathLst>
                <a:path w="5402580" h="1906904">
                  <a:moveTo>
                    <a:pt x="5402287" y="1906600"/>
                  </a:moveTo>
                  <a:lnTo>
                    <a:pt x="4331741" y="0"/>
                  </a:lnTo>
                  <a:lnTo>
                    <a:pt x="0" y="0"/>
                  </a:lnTo>
                </a:path>
              </a:pathLst>
            </a:custGeom>
            <a:ln w="37617">
              <a:solidFill>
                <a:srgbClr val="70752C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" name="object 57">
              <a:extLst>
                <a:ext uri="{FF2B5EF4-FFF2-40B4-BE49-F238E27FC236}">
                  <a16:creationId xmlns:a16="http://schemas.microsoft.com/office/drawing/2014/main" id="{6C930C89-0739-1742-A2A6-4C71FC691255}"/>
                </a:ext>
              </a:extLst>
            </p:cNvPr>
            <p:cNvSpPr/>
            <p:nvPr/>
          </p:nvSpPr>
          <p:spPr>
            <a:xfrm>
              <a:off x="8097658" y="2490918"/>
              <a:ext cx="905510" cy="1793875"/>
            </a:xfrm>
            <a:custGeom>
              <a:avLst/>
              <a:gdLst/>
              <a:ahLst/>
              <a:cxnLst/>
              <a:rect l="l" t="t" r="r" b="b"/>
              <a:pathLst>
                <a:path w="905509" h="1793875">
                  <a:moveTo>
                    <a:pt x="905509" y="0"/>
                  </a:moveTo>
                  <a:lnTo>
                    <a:pt x="0" y="1793773"/>
                  </a:lnTo>
                </a:path>
              </a:pathLst>
            </a:custGeom>
            <a:ln w="37617">
              <a:solidFill>
                <a:srgbClr val="73AFB7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6FF313-B94C-084D-AC14-D3899C9F9EC0}"/>
              </a:ext>
            </a:extLst>
          </p:cNvPr>
          <p:cNvGrpSpPr/>
          <p:nvPr userDrawn="1"/>
        </p:nvGrpSpPr>
        <p:grpSpPr>
          <a:xfrm>
            <a:off x="3927279" y="2330405"/>
            <a:ext cx="1313442" cy="3729076"/>
            <a:chOff x="3927279" y="2117836"/>
            <a:chExt cx="1313442" cy="3729076"/>
          </a:xfrm>
        </p:grpSpPr>
        <p:grpSp>
          <p:nvGrpSpPr>
            <p:cNvPr id="16" name="object 62">
              <a:extLst>
                <a:ext uri="{FF2B5EF4-FFF2-40B4-BE49-F238E27FC236}">
                  <a16:creationId xmlns:a16="http://schemas.microsoft.com/office/drawing/2014/main" id="{6AFF2058-F139-B946-9AC6-CF6A9E5F1A89}"/>
                </a:ext>
              </a:extLst>
            </p:cNvPr>
            <p:cNvGrpSpPr/>
            <p:nvPr/>
          </p:nvGrpSpPr>
          <p:grpSpPr>
            <a:xfrm>
              <a:off x="3927279" y="2117836"/>
              <a:ext cx="1313442" cy="3699635"/>
              <a:chOff x="2955082" y="2335502"/>
              <a:chExt cx="1448435" cy="4079875"/>
            </a:xfrm>
          </p:grpSpPr>
          <p:sp>
            <p:nvSpPr>
              <p:cNvPr id="18" name="object 63">
                <a:extLst>
                  <a:ext uri="{FF2B5EF4-FFF2-40B4-BE49-F238E27FC236}">
                    <a16:creationId xmlns:a16="http://schemas.microsoft.com/office/drawing/2014/main" id="{7866673F-874D-8D4C-A625-53C129D741E2}"/>
                  </a:ext>
                </a:extLst>
              </p:cNvPr>
              <p:cNvSpPr/>
              <p:nvPr/>
            </p:nvSpPr>
            <p:spPr>
              <a:xfrm>
                <a:off x="2973891" y="2354310"/>
                <a:ext cx="1083945" cy="1923414"/>
              </a:xfrm>
              <a:custGeom>
                <a:avLst/>
                <a:gdLst/>
                <a:ahLst/>
                <a:cxnLst/>
                <a:rect l="l" t="t" r="r" b="b"/>
                <a:pathLst>
                  <a:path w="1083945" h="1923414">
                    <a:moveTo>
                      <a:pt x="1083932" y="1923059"/>
                    </a:moveTo>
                    <a:lnTo>
                      <a:pt x="0" y="0"/>
                    </a:lnTo>
                  </a:path>
                </a:pathLst>
              </a:custGeom>
              <a:ln w="37617">
                <a:solidFill>
                  <a:srgbClr val="949B50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19" name="object 64">
                <a:extLst>
                  <a:ext uri="{FF2B5EF4-FFF2-40B4-BE49-F238E27FC236}">
                    <a16:creationId xmlns:a16="http://schemas.microsoft.com/office/drawing/2014/main" id="{FC0E940D-9446-4847-9BA3-472044E85206}"/>
                  </a:ext>
                </a:extLst>
              </p:cNvPr>
              <p:cNvSpPr/>
              <p:nvPr/>
            </p:nvSpPr>
            <p:spPr>
              <a:xfrm>
                <a:off x="3113998" y="4262823"/>
                <a:ext cx="944244" cy="2133600"/>
              </a:xfrm>
              <a:custGeom>
                <a:avLst/>
                <a:gdLst/>
                <a:ahLst/>
                <a:cxnLst/>
                <a:rect l="l" t="t" r="r" b="b"/>
                <a:pathLst>
                  <a:path w="944245" h="2133600">
                    <a:moveTo>
                      <a:pt x="943825" y="0"/>
                    </a:moveTo>
                    <a:lnTo>
                      <a:pt x="0" y="2133180"/>
                    </a:lnTo>
                  </a:path>
                </a:pathLst>
              </a:custGeom>
              <a:ln w="37617">
                <a:solidFill>
                  <a:srgbClr val="949B50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0" name="object 65">
                <a:extLst>
                  <a:ext uri="{FF2B5EF4-FFF2-40B4-BE49-F238E27FC236}">
                    <a16:creationId xmlns:a16="http://schemas.microsoft.com/office/drawing/2014/main" id="{FF26FEAA-70C2-5B4E-99E5-E2EBD1691F3E}"/>
                  </a:ext>
                </a:extLst>
              </p:cNvPr>
              <p:cNvSpPr/>
              <p:nvPr/>
            </p:nvSpPr>
            <p:spPr>
              <a:xfrm>
                <a:off x="3725909" y="3945587"/>
                <a:ext cx="649605" cy="649605"/>
              </a:xfrm>
              <a:custGeom>
                <a:avLst/>
                <a:gdLst/>
                <a:ahLst/>
                <a:cxnLst/>
                <a:rect l="l" t="t" r="r" b="b"/>
                <a:pathLst>
                  <a:path w="649604" h="649604">
                    <a:moveTo>
                      <a:pt x="324510" y="0"/>
                    </a:moveTo>
                    <a:lnTo>
                      <a:pt x="276562" y="3518"/>
                    </a:lnTo>
                    <a:lnTo>
                      <a:pt x="230796" y="13739"/>
                    </a:lnTo>
                    <a:lnTo>
                      <a:pt x="187715" y="30160"/>
                    </a:lnTo>
                    <a:lnTo>
                      <a:pt x="147822" y="52280"/>
                    </a:lnTo>
                    <a:lnTo>
                      <a:pt x="111617" y="79596"/>
                    </a:lnTo>
                    <a:lnTo>
                      <a:pt x="79605" y="111607"/>
                    </a:lnTo>
                    <a:lnTo>
                      <a:pt x="52286" y="147810"/>
                    </a:lnTo>
                    <a:lnTo>
                      <a:pt x="30164" y="187704"/>
                    </a:lnTo>
                    <a:lnTo>
                      <a:pt x="13741" y="230787"/>
                    </a:lnTo>
                    <a:lnTo>
                      <a:pt x="3519" y="276556"/>
                    </a:lnTo>
                    <a:lnTo>
                      <a:pt x="0" y="324510"/>
                    </a:lnTo>
                    <a:lnTo>
                      <a:pt x="3519" y="372464"/>
                    </a:lnTo>
                    <a:lnTo>
                      <a:pt x="13741" y="418233"/>
                    </a:lnTo>
                    <a:lnTo>
                      <a:pt x="30164" y="461315"/>
                    </a:lnTo>
                    <a:lnTo>
                      <a:pt x="52286" y="501209"/>
                    </a:lnTo>
                    <a:lnTo>
                      <a:pt x="79605" y="537413"/>
                    </a:lnTo>
                    <a:lnTo>
                      <a:pt x="111617" y="569423"/>
                    </a:lnTo>
                    <a:lnTo>
                      <a:pt x="147822" y="596740"/>
                    </a:lnTo>
                    <a:lnTo>
                      <a:pt x="187715" y="618860"/>
                    </a:lnTo>
                    <a:lnTo>
                      <a:pt x="230796" y="635281"/>
                    </a:lnTo>
                    <a:lnTo>
                      <a:pt x="276562" y="645502"/>
                    </a:lnTo>
                    <a:lnTo>
                      <a:pt x="324510" y="649020"/>
                    </a:lnTo>
                    <a:lnTo>
                      <a:pt x="372461" y="645502"/>
                    </a:lnTo>
                    <a:lnTo>
                      <a:pt x="418228" y="635281"/>
                    </a:lnTo>
                    <a:lnTo>
                      <a:pt x="461310" y="618860"/>
                    </a:lnTo>
                    <a:lnTo>
                      <a:pt x="501204" y="596740"/>
                    </a:lnTo>
                    <a:lnTo>
                      <a:pt x="537408" y="569423"/>
                    </a:lnTo>
                    <a:lnTo>
                      <a:pt x="569419" y="537413"/>
                    </a:lnTo>
                    <a:lnTo>
                      <a:pt x="596737" y="501209"/>
                    </a:lnTo>
                    <a:lnTo>
                      <a:pt x="618857" y="461315"/>
                    </a:lnTo>
                    <a:lnTo>
                      <a:pt x="635280" y="418233"/>
                    </a:lnTo>
                    <a:lnTo>
                      <a:pt x="645501" y="372464"/>
                    </a:lnTo>
                    <a:lnTo>
                      <a:pt x="649020" y="324510"/>
                    </a:lnTo>
                    <a:lnTo>
                      <a:pt x="645501" y="276556"/>
                    </a:lnTo>
                    <a:lnTo>
                      <a:pt x="635280" y="230787"/>
                    </a:lnTo>
                    <a:lnTo>
                      <a:pt x="618857" y="187704"/>
                    </a:lnTo>
                    <a:lnTo>
                      <a:pt x="596737" y="147810"/>
                    </a:lnTo>
                    <a:lnTo>
                      <a:pt x="569419" y="111607"/>
                    </a:lnTo>
                    <a:lnTo>
                      <a:pt x="537408" y="79596"/>
                    </a:lnTo>
                    <a:lnTo>
                      <a:pt x="501204" y="52280"/>
                    </a:lnTo>
                    <a:lnTo>
                      <a:pt x="461310" y="30160"/>
                    </a:lnTo>
                    <a:lnTo>
                      <a:pt x="418228" y="13739"/>
                    </a:lnTo>
                    <a:lnTo>
                      <a:pt x="372461" y="3518"/>
                    </a:lnTo>
                    <a:lnTo>
                      <a:pt x="32451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1" name="object 66">
                <a:extLst>
                  <a:ext uri="{FF2B5EF4-FFF2-40B4-BE49-F238E27FC236}">
                    <a16:creationId xmlns:a16="http://schemas.microsoft.com/office/drawing/2014/main" id="{BC743C0A-9139-634C-975C-FB46F944AA86}"/>
                  </a:ext>
                </a:extLst>
              </p:cNvPr>
              <p:cNvSpPr/>
              <p:nvPr/>
            </p:nvSpPr>
            <p:spPr>
              <a:xfrm>
                <a:off x="3725909" y="3945587"/>
                <a:ext cx="649605" cy="649605"/>
              </a:xfrm>
              <a:custGeom>
                <a:avLst/>
                <a:gdLst/>
                <a:ahLst/>
                <a:cxnLst/>
                <a:rect l="l" t="t" r="r" b="b"/>
                <a:pathLst>
                  <a:path w="649604" h="649604">
                    <a:moveTo>
                      <a:pt x="649020" y="324510"/>
                    </a:moveTo>
                    <a:lnTo>
                      <a:pt x="645501" y="276556"/>
                    </a:lnTo>
                    <a:lnTo>
                      <a:pt x="635280" y="230787"/>
                    </a:lnTo>
                    <a:lnTo>
                      <a:pt x="618857" y="187704"/>
                    </a:lnTo>
                    <a:lnTo>
                      <a:pt x="596737" y="147810"/>
                    </a:lnTo>
                    <a:lnTo>
                      <a:pt x="569419" y="111607"/>
                    </a:lnTo>
                    <a:lnTo>
                      <a:pt x="537408" y="79596"/>
                    </a:lnTo>
                    <a:lnTo>
                      <a:pt x="501204" y="52280"/>
                    </a:lnTo>
                    <a:lnTo>
                      <a:pt x="461310" y="30160"/>
                    </a:lnTo>
                    <a:lnTo>
                      <a:pt x="418228" y="13739"/>
                    </a:lnTo>
                    <a:lnTo>
                      <a:pt x="372461" y="3518"/>
                    </a:lnTo>
                    <a:lnTo>
                      <a:pt x="324510" y="0"/>
                    </a:lnTo>
                    <a:lnTo>
                      <a:pt x="276562" y="3518"/>
                    </a:lnTo>
                    <a:lnTo>
                      <a:pt x="230796" y="13739"/>
                    </a:lnTo>
                    <a:lnTo>
                      <a:pt x="187715" y="30160"/>
                    </a:lnTo>
                    <a:lnTo>
                      <a:pt x="147822" y="52280"/>
                    </a:lnTo>
                    <a:lnTo>
                      <a:pt x="111617" y="79596"/>
                    </a:lnTo>
                    <a:lnTo>
                      <a:pt x="79605" y="111607"/>
                    </a:lnTo>
                    <a:lnTo>
                      <a:pt x="52286" y="147810"/>
                    </a:lnTo>
                    <a:lnTo>
                      <a:pt x="30164" y="187704"/>
                    </a:lnTo>
                    <a:lnTo>
                      <a:pt x="13741" y="230787"/>
                    </a:lnTo>
                    <a:lnTo>
                      <a:pt x="3519" y="276556"/>
                    </a:lnTo>
                    <a:lnTo>
                      <a:pt x="0" y="324510"/>
                    </a:lnTo>
                    <a:lnTo>
                      <a:pt x="3519" y="372464"/>
                    </a:lnTo>
                    <a:lnTo>
                      <a:pt x="13741" y="418233"/>
                    </a:lnTo>
                    <a:lnTo>
                      <a:pt x="30164" y="461315"/>
                    </a:lnTo>
                    <a:lnTo>
                      <a:pt x="52286" y="501209"/>
                    </a:lnTo>
                    <a:lnTo>
                      <a:pt x="79605" y="537413"/>
                    </a:lnTo>
                    <a:lnTo>
                      <a:pt x="111617" y="569423"/>
                    </a:lnTo>
                    <a:lnTo>
                      <a:pt x="147822" y="596740"/>
                    </a:lnTo>
                    <a:lnTo>
                      <a:pt x="187715" y="618860"/>
                    </a:lnTo>
                    <a:lnTo>
                      <a:pt x="230796" y="635281"/>
                    </a:lnTo>
                    <a:lnTo>
                      <a:pt x="276562" y="645502"/>
                    </a:lnTo>
                    <a:lnTo>
                      <a:pt x="324510" y="649020"/>
                    </a:lnTo>
                    <a:lnTo>
                      <a:pt x="372461" y="645502"/>
                    </a:lnTo>
                    <a:lnTo>
                      <a:pt x="418228" y="635281"/>
                    </a:lnTo>
                    <a:lnTo>
                      <a:pt x="461310" y="618860"/>
                    </a:lnTo>
                    <a:lnTo>
                      <a:pt x="501204" y="596740"/>
                    </a:lnTo>
                    <a:lnTo>
                      <a:pt x="537408" y="569423"/>
                    </a:lnTo>
                    <a:lnTo>
                      <a:pt x="569419" y="537413"/>
                    </a:lnTo>
                    <a:lnTo>
                      <a:pt x="596737" y="501209"/>
                    </a:lnTo>
                    <a:lnTo>
                      <a:pt x="618857" y="461315"/>
                    </a:lnTo>
                    <a:lnTo>
                      <a:pt x="635280" y="418233"/>
                    </a:lnTo>
                    <a:lnTo>
                      <a:pt x="645501" y="372464"/>
                    </a:lnTo>
                    <a:lnTo>
                      <a:pt x="649020" y="324510"/>
                    </a:lnTo>
                    <a:close/>
                  </a:path>
                </a:pathLst>
              </a:custGeom>
              <a:ln w="56413">
                <a:solidFill>
                  <a:srgbClr val="94A545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FBA7112-D465-E740-A037-A066042AB0B1}"/>
                </a:ext>
              </a:extLst>
            </p:cNvPr>
            <p:cNvSpPr/>
            <p:nvPr/>
          </p:nvSpPr>
          <p:spPr>
            <a:xfrm rot="1423933">
              <a:off x="4353249" y="4100572"/>
              <a:ext cx="135219" cy="17463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/>
            <a:lstStyle/>
            <a:p>
              <a:pPr algn="ctr">
                <a:lnSpc>
                  <a:spcPct val="110000"/>
                </a:lnSpc>
                <a:spcBef>
                  <a:spcPts val="92"/>
                </a:spcBef>
                <a:spcAft>
                  <a:spcPts val="92"/>
                </a:spcAft>
              </a:pPr>
              <a:endParaRPr lang="en-GB" sz="923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object 72">
            <a:extLst>
              <a:ext uri="{FF2B5EF4-FFF2-40B4-BE49-F238E27FC236}">
                <a16:creationId xmlns:a16="http://schemas.microsoft.com/office/drawing/2014/main" id="{868E64E3-E109-A846-8A49-ABE0B5153D62}"/>
              </a:ext>
            </a:extLst>
          </p:cNvPr>
          <p:cNvSpPr/>
          <p:nvPr userDrawn="1"/>
        </p:nvSpPr>
        <p:spPr>
          <a:xfrm>
            <a:off x="3653713" y="2059417"/>
            <a:ext cx="589063" cy="589063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324510" y="0"/>
                </a:moveTo>
                <a:lnTo>
                  <a:pt x="276559" y="3518"/>
                </a:lnTo>
                <a:lnTo>
                  <a:pt x="230792" y="13739"/>
                </a:lnTo>
                <a:lnTo>
                  <a:pt x="187710" y="30160"/>
                </a:lnTo>
                <a:lnTo>
                  <a:pt x="147816" y="52279"/>
                </a:lnTo>
                <a:lnTo>
                  <a:pt x="111612" y="79594"/>
                </a:lnTo>
                <a:lnTo>
                  <a:pt x="79601" y="111603"/>
                </a:lnTo>
                <a:lnTo>
                  <a:pt x="52283" y="147804"/>
                </a:lnTo>
                <a:lnTo>
                  <a:pt x="30162" y="187695"/>
                </a:lnTo>
                <a:lnTo>
                  <a:pt x="13740" y="230773"/>
                </a:lnTo>
                <a:lnTo>
                  <a:pt x="3518" y="276537"/>
                </a:lnTo>
                <a:lnTo>
                  <a:pt x="0" y="324485"/>
                </a:lnTo>
                <a:lnTo>
                  <a:pt x="3518" y="372435"/>
                </a:lnTo>
                <a:lnTo>
                  <a:pt x="13740" y="418203"/>
                </a:lnTo>
                <a:lnTo>
                  <a:pt x="30162" y="461285"/>
                </a:lnTo>
                <a:lnTo>
                  <a:pt x="52283" y="501178"/>
                </a:lnTo>
                <a:lnTo>
                  <a:pt x="79601" y="537382"/>
                </a:lnTo>
                <a:lnTo>
                  <a:pt x="111612" y="569394"/>
                </a:lnTo>
                <a:lnTo>
                  <a:pt x="147816" y="596711"/>
                </a:lnTo>
                <a:lnTo>
                  <a:pt x="187710" y="618832"/>
                </a:lnTo>
                <a:lnTo>
                  <a:pt x="230792" y="635254"/>
                </a:lnTo>
                <a:lnTo>
                  <a:pt x="276559" y="645476"/>
                </a:lnTo>
                <a:lnTo>
                  <a:pt x="324510" y="648995"/>
                </a:lnTo>
                <a:lnTo>
                  <a:pt x="372461" y="645476"/>
                </a:lnTo>
                <a:lnTo>
                  <a:pt x="418228" y="635254"/>
                </a:lnTo>
                <a:lnTo>
                  <a:pt x="461310" y="618832"/>
                </a:lnTo>
                <a:lnTo>
                  <a:pt x="501204" y="596711"/>
                </a:lnTo>
                <a:lnTo>
                  <a:pt x="537408" y="569394"/>
                </a:lnTo>
                <a:lnTo>
                  <a:pt x="569419" y="537382"/>
                </a:lnTo>
                <a:lnTo>
                  <a:pt x="596737" y="501178"/>
                </a:lnTo>
                <a:lnTo>
                  <a:pt x="618857" y="461285"/>
                </a:lnTo>
                <a:lnTo>
                  <a:pt x="635280" y="418203"/>
                </a:lnTo>
                <a:lnTo>
                  <a:pt x="645501" y="372435"/>
                </a:lnTo>
                <a:lnTo>
                  <a:pt x="649020" y="324485"/>
                </a:lnTo>
                <a:lnTo>
                  <a:pt x="645501" y="276537"/>
                </a:lnTo>
                <a:lnTo>
                  <a:pt x="635280" y="230773"/>
                </a:lnTo>
                <a:lnTo>
                  <a:pt x="618857" y="187695"/>
                </a:lnTo>
                <a:lnTo>
                  <a:pt x="596737" y="147804"/>
                </a:lnTo>
                <a:lnTo>
                  <a:pt x="569419" y="111603"/>
                </a:lnTo>
                <a:lnTo>
                  <a:pt x="537408" y="79594"/>
                </a:lnTo>
                <a:lnTo>
                  <a:pt x="501204" y="52279"/>
                </a:lnTo>
                <a:lnTo>
                  <a:pt x="461310" y="30160"/>
                </a:lnTo>
                <a:lnTo>
                  <a:pt x="418228" y="13739"/>
                </a:lnTo>
                <a:lnTo>
                  <a:pt x="372461" y="3518"/>
                </a:lnTo>
                <a:lnTo>
                  <a:pt x="3245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23" name="object 73">
            <a:extLst>
              <a:ext uri="{FF2B5EF4-FFF2-40B4-BE49-F238E27FC236}">
                <a16:creationId xmlns:a16="http://schemas.microsoft.com/office/drawing/2014/main" id="{1432A33F-46E3-6642-996B-76D66EBB9EF2}"/>
              </a:ext>
            </a:extLst>
          </p:cNvPr>
          <p:cNvSpPr/>
          <p:nvPr userDrawn="1"/>
        </p:nvSpPr>
        <p:spPr>
          <a:xfrm>
            <a:off x="3654043" y="2061336"/>
            <a:ext cx="589063" cy="589063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649020" y="324485"/>
                </a:moveTo>
                <a:lnTo>
                  <a:pt x="645501" y="276537"/>
                </a:lnTo>
                <a:lnTo>
                  <a:pt x="635280" y="230773"/>
                </a:lnTo>
                <a:lnTo>
                  <a:pt x="618857" y="187695"/>
                </a:lnTo>
                <a:lnTo>
                  <a:pt x="596737" y="147804"/>
                </a:lnTo>
                <a:lnTo>
                  <a:pt x="569419" y="111603"/>
                </a:lnTo>
                <a:lnTo>
                  <a:pt x="537408" y="79594"/>
                </a:lnTo>
                <a:lnTo>
                  <a:pt x="501204" y="52279"/>
                </a:lnTo>
                <a:lnTo>
                  <a:pt x="461310" y="30160"/>
                </a:lnTo>
                <a:lnTo>
                  <a:pt x="418228" y="13739"/>
                </a:lnTo>
                <a:lnTo>
                  <a:pt x="372461" y="3518"/>
                </a:lnTo>
                <a:lnTo>
                  <a:pt x="324510" y="0"/>
                </a:lnTo>
                <a:lnTo>
                  <a:pt x="276559" y="3518"/>
                </a:lnTo>
                <a:lnTo>
                  <a:pt x="230792" y="13739"/>
                </a:lnTo>
                <a:lnTo>
                  <a:pt x="187710" y="30160"/>
                </a:lnTo>
                <a:lnTo>
                  <a:pt x="147816" y="52279"/>
                </a:lnTo>
                <a:lnTo>
                  <a:pt x="111612" y="79594"/>
                </a:lnTo>
                <a:lnTo>
                  <a:pt x="79601" y="111603"/>
                </a:lnTo>
                <a:lnTo>
                  <a:pt x="52283" y="147804"/>
                </a:lnTo>
                <a:lnTo>
                  <a:pt x="30162" y="187695"/>
                </a:lnTo>
                <a:lnTo>
                  <a:pt x="13740" y="230773"/>
                </a:lnTo>
                <a:lnTo>
                  <a:pt x="3518" y="276537"/>
                </a:lnTo>
                <a:lnTo>
                  <a:pt x="0" y="324485"/>
                </a:lnTo>
                <a:lnTo>
                  <a:pt x="3518" y="372435"/>
                </a:lnTo>
                <a:lnTo>
                  <a:pt x="13740" y="418203"/>
                </a:lnTo>
                <a:lnTo>
                  <a:pt x="30162" y="461285"/>
                </a:lnTo>
                <a:lnTo>
                  <a:pt x="52283" y="501178"/>
                </a:lnTo>
                <a:lnTo>
                  <a:pt x="79601" y="537382"/>
                </a:lnTo>
                <a:lnTo>
                  <a:pt x="111612" y="569394"/>
                </a:lnTo>
                <a:lnTo>
                  <a:pt x="147816" y="596711"/>
                </a:lnTo>
                <a:lnTo>
                  <a:pt x="187710" y="618832"/>
                </a:lnTo>
                <a:lnTo>
                  <a:pt x="230792" y="635254"/>
                </a:lnTo>
                <a:lnTo>
                  <a:pt x="276559" y="645476"/>
                </a:lnTo>
                <a:lnTo>
                  <a:pt x="324510" y="648995"/>
                </a:lnTo>
                <a:lnTo>
                  <a:pt x="372461" y="645476"/>
                </a:lnTo>
                <a:lnTo>
                  <a:pt x="418228" y="635254"/>
                </a:lnTo>
                <a:lnTo>
                  <a:pt x="461310" y="618832"/>
                </a:lnTo>
                <a:lnTo>
                  <a:pt x="501204" y="596711"/>
                </a:lnTo>
                <a:lnTo>
                  <a:pt x="537408" y="569394"/>
                </a:lnTo>
                <a:lnTo>
                  <a:pt x="569419" y="537382"/>
                </a:lnTo>
                <a:lnTo>
                  <a:pt x="596737" y="501178"/>
                </a:lnTo>
                <a:lnTo>
                  <a:pt x="618857" y="461285"/>
                </a:lnTo>
                <a:lnTo>
                  <a:pt x="635280" y="418203"/>
                </a:lnTo>
                <a:lnTo>
                  <a:pt x="645501" y="372435"/>
                </a:lnTo>
                <a:lnTo>
                  <a:pt x="649020" y="324485"/>
                </a:lnTo>
                <a:close/>
              </a:path>
            </a:pathLst>
          </a:custGeom>
          <a:ln w="56413">
            <a:solidFill>
              <a:srgbClr val="70752C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grpSp>
        <p:nvGrpSpPr>
          <p:cNvPr id="24" name="object 3">
            <a:extLst>
              <a:ext uri="{FF2B5EF4-FFF2-40B4-BE49-F238E27FC236}">
                <a16:creationId xmlns:a16="http://schemas.microsoft.com/office/drawing/2014/main" id="{FAE9B3E4-6942-1C45-A283-394CE87FD0CF}"/>
              </a:ext>
            </a:extLst>
          </p:cNvPr>
          <p:cNvGrpSpPr/>
          <p:nvPr userDrawn="1"/>
        </p:nvGrpSpPr>
        <p:grpSpPr>
          <a:xfrm>
            <a:off x="2148396" y="5893198"/>
            <a:ext cx="1259315" cy="393284"/>
            <a:chOff x="993369" y="6264471"/>
            <a:chExt cx="1388745" cy="433705"/>
          </a:xfrm>
        </p:grpSpPr>
        <p:sp>
          <p:nvSpPr>
            <p:cNvPr id="25" name="object 4">
              <a:extLst>
                <a:ext uri="{FF2B5EF4-FFF2-40B4-BE49-F238E27FC236}">
                  <a16:creationId xmlns:a16="http://schemas.microsoft.com/office/drawing/2014/main" id="{247B73C0-0CBF-1048-99C1-870494357E0A}"/>
                </a:ext>
              </a:extLst>
            </p:cNvPr>
            <p:cNvSpPr/>
            <p:nvPr/>
          </p:nvSpPr>
          <p:spPr>
            <a:xfrm>
              <a:off x="1406029" y="6462128"/>
              <a:ext cx="481965" cy="226695"/>
            </a:xfrm>
            <a:custGeom>
              <a:avLst/>
              <a:gdLst/>
              <a:ahLst/>
              <a:cxnLst/>
              <a:rect l="l" t="t" r="r" b="b"/>
              <a:pathLst>
                <a:path w="481964" h="226695">
                  <a:moveTo>
                    <a:pt x="481533" y="226098"/>
                  </a:moveTo>
                  <a:lnTo>
                    <a:pt x="0" y="226098"/>
                  </a:lnTo>
                  <a:lnTo>
                    <a:pt x="0" y="0"/>
                  </a:lnTo>
                  <a:lnTo>
                    <a:pt x="481533" y="0"/>
                  </a:lnTo>
                  <a:lnTo>
                    <a:pt x="481533" y="226098"/>
                  </a:lnTo>
                  <a:close/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6" name="object 5">
              <a:extLst>
                <a:ext uri="{FF2B5EF4-FFF2-40B4-BE49-F238E27FC236}">
                  <a16:creationId xmlns:a16="http://schemas.microsoft.com/office/drawing/2014/main" id="{95AF5BC7-3B4A-6641-A2A0-0BC9D3BBA8E2}"/>
                </a:ext>
              </a:extLst>
            </p:cNvPr>
            <p:cNvSpPr/>
            <p:nvPr/>
          </p:nvSpPr>
          <p:spPr>
            <a:xfrm>
              <a:off x="1382510" y="6398164"/>
              <a:ext cx="528955" cy="90805"/>
            </a:xfrm>
            <a:custGeom>
              <a:avLst/>
              <a:gdLst/>
              <a:ahLst/>
              <a:cxnLst/>
              <a:rect l="l" t="t" r="r" b="b"/>
              <a:pathLst>
                <a:path w="528955" h="90804">
                  <a:moveTo>
                    <a:pt x="528523" y="0"/>
                  </a:moveTo>
                  <a:lnTo>
                    <a:pt x="0" y="0"/>
                  </a:lnTo>
                  <a:lnTo>
                    <a:pt x="0" y="90474"/>
                  </a:lnTo>
                  <a:lnTo>
                    <a:pt x="528523" y="90474"/>
                  </a:lnTo>
                  <a:lnTo>
                    <a:pt x="528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7" name="object 6">
              <a:extLst>
                <a:ext uri="{FF2B5EF4-FFF2-40B4-BE49-F238E27FC236}">
                  <a16:creationId xmlns:a16="http://schemas.microsoft.com/office/drawing/2014/main" id="{9820769B-C2FE-9349-95AD-698A2AF91E1A}"/>
                </a:ext>
              </a:extLst>
            </p:cNvPr>
            <p:cNvSpPr/>
            <p:nvPr/>
          </p:nvSpPr>
          <p:spPr>
            <a:xfrm>
              <a:off x="1382510" y="6398164"/>
              <a:ext cx="528955" cy="90805"/>
            </a:xfrm>
            <a:custGeom>
              <a:avLst/>
              <a:gdLst/>
              <a:ahLst/>
              <a:cxnLst/>
              <a:rect l="l" t="t" r="r" b="b"/>
              <a:pathLst>
                <a:path w="528955" h="90804">
                  <a:moveTo>
                    <a:pt x="0" y="90474"/>
                  </a:moveTo>
                  <a:lnTo>
                    <a:pt x="0" y="0"/>
                  </a:lnTo>
                  <a:lnTo>
                    <a:pt x="528523" y="0"/>
                  </a:lnTo>
                  <a:lnTo>
                    <a:pt x="528523" y="90474"/>
                  </a:lnTo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8" name="object 7">
              <a:extLst>
                <a:ext uri="{FF2B5EF4-FFF2-40B4-BE49-F238E27FC236}">
                  <a16:creationId xmlns:a16="http://schemas.microsoft.com/office/drawing/2014/main" id="{42ACC574-898C-514F-A741-42888819A82D}"/>
                </a:ext>
              </a:extLst>
            </p:cNvPr>
            <p:cNvSpPr/>
            <p:nvPr/>
          </p:nvSpPr>
          <p:spPr>
            <a:xfrm>
              <a:off x="993369" y="6688227"/>
              <a:ext cx="1388745" cy="0"/>
            </a:xfrm>
            <a:custGeom>
              <a:avLst/>
              <a:gdLst/>
              <a:ahLst/>
              <a:cxnLst/>
              <a:rect l="l" t="t" r="r" b="b"/>
              <a:pathLst>
                <a:path w="1388745">
                  <a:moveTo>
                    <a:pt x="1388592" y="0"/>
                  </a:moveTo>
                  <a:lnTo>
                    <a:pt x="0" y="0"/>
                  </a:lnTo>
                </a:path>
              </a:pathLst>
            </a:custGeom>
            <a:solidFill>
              <a:srgbClr val="3D3C3E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9" name="object 8">
              <a:extLst>
                <a:ext uri="{FF2B5EF4-FFF2-40B4-BE49-F238E27FC236}">
                  <a16:creationId xmlns:a16="http://schemas.microsoft.com/office/drawing/2014/main" id="{3D999F37-E4BA-6D44-89E0-BB8A2F4F1ED4}"/>
                </a:ext>
              </a:extLst>
            </p:cNvPr>
            <p:cNvSpPr/>
            <p:nvPr/>
          </p:nvSpPr>
          <p:spPr>
            <a:xfrm>
              <a:off x="993374" y="6688221"/>
              <a:ext cx="1388745" cy="0"/>
            </a:xfrm>
            <a:custGeom>
              <a:avLst/>
              <a:gdLst/>
              <a:ahLst/>
              <a:cxnLst/>
              <a:rect l="l" t="t" r="r" b="b"/>
              <a:pathLst>
                <a:path w="1388745">
                  <a:moveTo>
                    <a:pt x="0" y="0"/>
                  </a:moveTo>
                  <a:lnTo>
                    <a:pt x="1388592" y="0"/>
                  </a:lnTo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0" name="object 9">
              <a:extLst>
                <a:ext uri="{FF2B5EF4-FFF2-40B4-BE49-F238E27FC236}">
                  <a16:creationId xmlns:a16="http://schemas.microsoft.com/office/drawing/2014/main" id="{7D89D117-D193-1F43-BB31-10A0BEBF4210}"/>
                </a:ext>
              </a:extLst>
            </p:cNvPr>
            <p:cNvSpPr/>
            <p:nvPr/>
          </p:nvSpPr>
          <p:spPr>
            <a:xfrm>
              <a:off x="1382515" y="6482727"/>
              <a:ext cx="528955" cy="0"/>
            </a:xfrm>
            <a:custGeom>
              <a:avLst/>
              <a:gdLst/>
              <a:ahLst/>
              <a:cxnLst/>
              <a:rect l="l" t="t" r="r" b="b"/>
              <a:pathLst>
                <a:path w="528955">
                  <a:moveTo>
                    <a:pt x="528535" y="0"/>
                  </a:moveTo>
                  <a:lnTo>
                    <a:pt x="0" y="0"/>
                  </a:lnTo>
                </a:path>
              </a:pathLst>
            </a:custGeom>
            <a:solidFill>
              <a:srgbClr val="3D3C3E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7B660EE6-6F95-0F45-9517-A3A31A0D1EEC}"/>
                </a:ext>
              </a:extLst>
            </p:cNvPr>
            <p:cNvSpPr/>
            <p:nvPr/>
          </p:nvSpPr>
          <p:spPr>
            <a:xfrm>
              <a:off x="1382506" y="6482727"/>
              <a:ext cx="528955" cy="0"/>
            </a:xfrm>
            <a:custGeom>
              <a:avLst/>
              <a:gdLst/>
              <a:ahLst/>
              <a:cxnLst/>
              <a:rect l="l" t="t" r="r" b="b"/>
              <a:pathLst>
                <a:path w="528955">
                  <a:moveTo>
                    <a:pt x="528548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8EDF6B92-C7DF-F242-917D-CFA34858A439}"/>
                </a:ext>
              </a:extLst>
            </p:cNvPr>
            <p:cNvSpPr/>
            <p:nvPr/>
          </p:nvSpPr>
          <p:spPr>
            <a:xfrm>
              <a:off x="1484337" y="6545630"/>
              <a:ext cx="67310" cy="135890"/>
            </a:xfrm>
            <a:custGeom>
              <a:avLst/>
              <a:gdLst/>
              <a:ahLst/>
              <a:cxnLst/>
              <a:rect l="l" t="t" r="r" b="b"/>
              <a:pathLst>
                <a:path w="67309" h="135890">
                  <a:moveTo>
                    <a:pt x="67017" y="0"/>
                  </a:moveTo>
                  <a:lnTo>
                    <a:pt x="0" y="0"/>
                  </a:lnTo>
                  <a:lnTo>
                    <a:pt x="0" y="135686"/>
                  </a:lnTo>
                  <a:lnTo>
                    <a:pt x="67017" y="135686"/>
                  </a:lnTo>
                  <a:lnTo>
                    <a:pt x="67017" y="0"/>
                  </a:lnTo>
                  <a:close/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3" name="object 12">
              <a:extLst>
                <a:ext uri="{FF2B5EF4-FFF2-40B4-BE49-F238E27FC236}">
                  <a16:creationId xmlns:a16="http://schemas.microsoft.com/office/drawing/2014/main" id="{4783761C-E763-0B47-8F43-47BFAF2AC84F}"/>
                </a:ext>
              </a:extLst>
            </p:cNvPr>
            <p:cNvSpPr/>
            <p:nvPr/>
          </p:nvSpPr>
          <p:spPr>
            <a:xfrm>
              <a:off x="2000641" y="6313611"/>
              <a:ext cx="220979" cy="372745"/>
            </a:xfrm>
            <a:custGeom>
              <a:avLst/>
              <a:gdLst/>
              <a:ahLst/>
              <a:cxnLst/>
              <a:rect l="l" t="t" r="r" b="b"/>
              <a:pathLst>
                <a:path w="220980" h="372745">
                  <a:moveTo>
                    <a:pt x="0" y="46189"/>
                  </a:moveTo>
                  <a:lnTo>
                    <a:pt x="25812" y="19486"/>
                  </a:lnTo>
                  <a:lnTo>
                    <a:pt x="45910" y="5773"/>
                  </a:lnTo>
                  <a:lnTo>
                    <a:pt x="70637" y="721"/>
                  </a:lnTo>
                  <a:lnTo>
                    <a:pt x="110337" y="0"/>
                  </a:lnTo>
                  <a:lnTo>
                    <a:pt x="156065" y="7217"/>
                  </a:lnTo>
                  <a:lnTo>
                    <a:pt x="190828" y="23094"/>
                  </a:lnTo>
                  <a:lnTo>
                    <a:pt x="212930" y="38972"/>
                  </a:lnTo>
                  <a:lnTo>
                    <a:pt x="220675" y="46189"/>
                  </a:lnTo>
                  <a:lnTo>
                    <a:pt x="220675" y="372491"/>
                  </a:lnTo>
                  <a:lnTo>
                    <a:pt x="0" y="372491"/>
                  </a:lnTo>
                  <a:lnTo>
                    <a:pt x="0" y="46189"/>
                  </a:lnTo>
                  <a:close/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4" name="object 13">
              <a:extLst>
                <a:ext uri="{FF2B5EF4-FFF2-40B4-BE49-F238E27FC236}">
                  <a16:creationId xmlns:a16="http://schemas.microsoft.com/office/drawing/2014/main" id="{83419652-F7BF-524A-A267-AAC2550B7A64}"/>
                </a:ext>
              </a:extLst>
            </p:cNvPr>
            <p:cNvSpPr/>
            <p:nvPr/>
          </p:nvSpPr>
          <p:spPr>
            <a:xfrm>
              <a:off x="2114919" y="6269170"/>
              <a:ext cx="62230" cy="413384"/>
            </a:xfrm>
            <a:custGeom>
              <a:avLst/>
              <a:gdLst/>
              <a:ahLst/>
              <a:cxnLst/>
              <a:rect l="l" t="t" r="r" b="b"/>
              <a:pathLst>
                <a:path w="62230" h="413384">
                  <a:moveTo>
                    <a:pt x="61620" y="412953"/>
                  </a:moveTo>
                  <a:lnTo>
                    <a:pt x="61620" y="108153"/>
                  </a:lnTo>
                  <a:lnTo>
                    <a:pt x="0" y="45237"/>
                  </a:lnTo>
                  <a:lnTo>
                    <a:pt x="0" y="0"/>
                  </a:lnTo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5" name="object 14">
              <a:extLst>
                <a:ext uri="{FF2B5EF4-FFF2-40B4-BE49-F238E27FC236}">
                  <a16:creationId xmlns:a16="http://schemas.microsoft.com/office/drawing/2014/main" id="{E3CE832D-B9E7-4B4A-9934-CAC1A5EF0962}"/>
                </a:ext>
              </a:extLst>
            </p:cNvPr>
            <p:cNvSpPr/>
            <p:nvPr/>
          </p:nvSpPr>
          <p:spPr>
            <a:xfrm>
              <a:off x="2046257" y="6376540"/>
              <a:ext cx="126364" cy="0"/>
            </a:xfrm>
            <a:custGeom>
              <a:avLst/>
              <a:gdLst/>
              <a:ahLst/>
              <a:cxnLst/>
              <a:rect l="l" t="t" r="r" b="b"/>
              <a:pathLst>
                <a:path w="126364">
                  <a:moveTo>
                    <a:pt x="0" y="0"/>
                  </a:moveTo>
                  <a:lnTo>
                    <a:pt x="126352" y="0"/>
                  </a:lnTo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6" name="object 15">
              <a:extLst>
                <a:ext uri="{FF2B5EF4-FFF2-40B4-BE49-F238E27FC236}">
                  <a16:creationId xmlns:a16="http://schemas.microsoft.com/office/drawing/2014/main" id="{E96ECE4C-5CA1-9C4A-AAA5-2851D0FE7B12}"/>
                </a:ext>
              </a:extLst>
            </p:cNvPr>
            <p:cNvSpPr/>
            <p:nvPr/>
          </p:nvSpPr>
          <p:spPr>
            <a:xfrm>
              <a:off x="1064889" y="6313611"/>
              <a:ext cx="220979" cy="372745"/>
            </a:xfrm>
            <a:custGeom>
              <a:avLst/>
              <a:gdLst/>
              <a:ahLst/>
              <a:cxnLst/>
              <a:rect l="l" t="t" r="r" b="b"/>
              <a:pathLst>
                <a:path w="220980" h="372745">
                  <a:moveTo>
                    <a:pt x="0" y="46189"/>
                  </a:moveTo>
                  <a:lnTo>
                    <a:pt x="25827" y="19486"/>
                  </a:lnTo>
                  <a:lnTo>
                    <a:pt x="45931" y="5773"/>
                  </a:lnTo>
                  <a:lnTo>
                    <a:pt x="70657" y="721"/>
                  </a:lnTo>
                  <a:lnTo>
                    <a:pt x="110350" y="0"/>
                  </a:lnTo>
                  <a:lnTo>
                    <a:pt x="156072" y="7217"/>
                  </a:lnTo>
                  <a:lnTo>
                    <a:pt x="190836" y="23094"/>
                  </a:lnTo>
                  <a:lnTo>
                    <a:pt x="212941" y="38972"/>
                  </a:lnTo>
                  <a:lnTo>
                    <a:pt x="220687" y="46189"/>
                  </a:lnTo>
                  <a:lnTo>
                    <a:pt x="220687" y="372491"/>
                  </a:lnTo>
                  <a:lnTo>
                    <a:pt x="0" y="372491"/>
                  </a:lnTo>
                  <a:lnTo>
                    <a:pt x="0" y="46189"/>
                  </a:lnTo>
                  <a:close/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7" name="object 16">
              <a:extLst>
                <a:ext uri="{FF2B5EF4-FFF2-40B4-BE49-F238E27FC236}">
                  <a16:creationId xmlns:a16="http://schemas.microsoft.com/office/drawing/2014/main" id="{3517A40B-2841-4B42-B607-A087A3B7482A}"/>
                </a:ext>
              </a:extLst>
            </p:cNvPr>
            <p:cNvSpPr/>
            <p:nvPr/>
          </p:nvSpPr>
          <p:spPr>
            <a:xfrm>
              <a:off x="1179195" y="6269170"/>
              <a:ext cx="61594" cy="413384"/>
            </a:xfrm>
            <a:custGeom>
              <a:avLst/>
              <a:gdLst/>
              <a:ahLst/>
              <a:cxnLst/>
              <a:rect l="l" t="t" r="r" b="b"/>
              <a:pathLst>
                <a:path w="61594" h="413384">
                  <a:moveTo>
                    <a:pt x="61594" y="412953"/>
                  </a:moveTo>
                  <a:lnTo>
                    <a:pt x="61594" y="108153"/>
                  </a:lnTo>
                  <a:lnTo>
                    <a:pt x="0" y="45237"/>
                  </a:lnTo>
                  <a:lnTo>
                    <a:pt x="0" y="0"/>
                  </a:lnTo>
                </a:path>
              </a:pathLst>
            </a:custGeom>
            <a:ln w="9397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8" name="object 17">
              <a:extLst>
                <a:ext uri="{FF2B5EF4-FFF2-40B4-BE49-F238E27FC236}">
                  <a16:creationId xmlns:a16="http://schemas.microsoft.com/office/drawing/2014/main" id="{F7204833-A256-C04F-8147-29C8E1D96424}"/>
                </a:ext>
              </a:extLst>
            </p:cNvPr>
            <p:cNvSpPr/>
            <p:nvPr/>
          </p:nvSpPr>
          <p:spPr>
            <a:xfrm>
              <a:off x="1110527" y="6376540"/>
              <a:ext cx="126364" cy="0"/>
            </a:xfrm>
            <a:custGeom>
              <a:avLst/>
              <a:gdLst/>
              <a:ahLst/>
              <a:cxnLst/>
              <a:rect l="l" t="t" r="r" b="b"/>
              <a:pathLst>
                <a:path w="126365">
                  <a:moveTo>
                    <a:pt x="0" y="0"/>
                  </a:moveTo>
                  <a:lnTo>
                    <a:pt x="126326" y="0"/>
                  </a:lnTo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9" name="object 18">
              <a:extLst>
                <a:ext uri="{FF2B5EF4-FFF2-40B4-BE49-F238E27FC236}">
                  <a16:creationId xmlns:a16="http://schemas.microsoft.com/office/drawing/2014/main" id="{368A08EA-7737-2242-8900-049C2740E5E0}"/>
                </a:ext>
              </a:extLst>
            </p:cNvPr>
            <p:cNvSpPr/>
            <p:nvPr/>
          </p:nvSpPr>
          <p:spPr>
            <a:xfrm>
              <a:off x="1928634" y="6576973"/>
              <a:ext cx="106413" cy="1064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0" name="object 19">
              <a:extLst>
                <a:ext uri="{FF2B5EF4-FFF2-40B4-BE49-F238E27FC236}">
                  <a16:creationId xmlns:a16="http://schemas.microsoft.com/office/drawing/2014/main" id="{47FB1649-6AE7-8B4C-952A-9C6C8095ACA5}"/>
                </a:ext>
              </a:extLst>
            </p:cNvPr>
            <p:cNvSpPr/>
            <p:nvPr/>
          </p:nvSpPr>
          <p:spPr>
            <a:xfrm>
              <a:off x="1263486" y="6576973"/>
              <a:ext cx="106426" cy="10642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41" name="object 20">
            <a:extLst>
              <a:ext uri="{FF2B5EF4-FFF2-40B4-BE49-F238E27FC236}">
                <a16:creationId xmlns:a16="http://schemas.microsoft.com/office/drawing/2014/main" id="{631CE632-2210-3247-8032-4F76B2CAF674}"/>
              </a:ext>
            </a:extLst>
          </p:cNvPr>
          <p:cNvGrpSpPr/>
          <p:nvPr userDrawn="1"/>
        </p:nvGrpSpPr>
        <p:grpSpPr>
          <a:xfrm>
            <a:off x="3380996" y="3640922"/>
            <a:ext cx="194051" cy="414589"/>
            <a:chOff x="2352653" y="3780711"/>
            <a:chExt cx="213995" cy="457200"/>
          </a:xfrm>
        </p:grpSpPr>
        <p:sp>
          <p:nvSpPr>
            <p:cNvPr id="42" name="object 21">
              <a:extLst>
                <a:ext uri="{FF2B5EF4-FFF2-40B4-BE49-F238E27FC236}">
                  <a16:creationId xmlns:a16="http://schemas.microsoft.com/office/drawing/2014/main" id="{E2C5893A-A724-2449-A95A-F512768CB939}"/>
                </a:ext>
              </a:extLst>
            </p:cNvPr>
            <p:cNvSpPr/>
            <p:nvPr/>
          </p:nvSpPr>
          <p:spPr>
            <a:xfrm>
              <a:off x="2378562" y="3780711"/>
              <a:ext cx="161874" cy="1245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3" name="object 22">
              <a:extLst>
                <a:ext uri="{FF2B5EF4-FFF2-40B4-BE49-F238E27FC236}">
                  <a16:creationId xmlns:a16="http://schemas.microsoft.com/office/drawing/2014/main" id="{781907F3-F704-6047-90AF-960F4E1889ED}"/>
                </a:ext>
              </a:extLst>
            </p:cNvPr>
            <p:cNvSpPr/>
            <p:nvPr/>
          </p:nvSpPr>
          <p:spPr>
            <a:xfrm>
              <a:off x="2362057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194868" y="0"/>
                  </a:moveTo>
                  <a:lnTo>
                    <a:pt x="0" y="0"/>
                  </a:lnTo>
                  <a:lnTo>
                    <a:pt x="0" y="366331"/>
                  </a:lnTo>
                  <a:lnTo>
                    <a:pt x="194868" y="366331"/>
                  </a:lnTo>
                  <a:lnTo>
                    <a:pt x="194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4" name="object 23">
              <a:extLst>
                <a:ext uri="{FF2B5EF4-FFF2-40B4-BE49-F238E27FC236}">
                  <a16:creationId xmlns:a16="http://schemas.microsoft.com/office/drawing/2014/main" id="{41C984AE-01AD-8644-AB9D-B08766C734D1}"/>
                </a:ext>
              </a:extLst>
            </p:cNvPr>
            <p:cNvSpPr/>
            <p:nvPr/>
          </p:nvSpPr>
          <p:spPr>
            <a:xfrm>
              <a:off x="2362057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0" y="0"/>
                  </a:moveTo>
                  <a:lnTo>
                    <a:pt x="0" y="366331"/>
                  </a:lnTo>
                  <a:lnTo>
                    <a:pt x="194868" y="366331"/>
                  </a:lnTo>
                  <a:lnTo>
                    <a:pt x="194868" y="0"/>
                  </a:lnTo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5" name="object 24">
              <a:extLst>
                <a:ext uri="{FF2B5EF4-FFF2-40B4-BE49-F238E27FC236}">
                  <a16:creationId xmlns:a16="http://schemas.microsoft.com/office/drawing/2014/main" id="{146C1662-CF5D-A944-8DC8-B8BA4DCB73E7}"/>
                </a:ext>
              </a:extLst>
            </p:cNvPr>
            <p:cNvSpPr/>
            <p:nvPr/>
          </p:nvSpPr>
          <p:spPr>
            <a:xfrm>
              <a:off x="2362079" y="3861641"/>
              <a:ext cx="194945" cy="0"/>
            </a:xfrm>
            <a:custGeom>
              <a:avLst/>
              <a:gdLst/>
              <a:ahLst/>
              <a:cxnLst/>
              <a:rect l="l" t="t" r="r" b="b"/>
              <a:pathLst>
                <a:path w="194944">
                  <a:moveTo>
                    <a:pt x="194868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46" name="object 25">
            <a:extLst>
              <a:ext uri="{FF2B5EF4-FFF2-40B4-BE49-F238E27FC236}">
                <a16:creationId xmlns:a16="http://schemas.microsoft.com/office/drawing/2014/main" id="{EA9A8E44-BFA0-5A43-9AB7-3F2B83F64388}"/>
              </a:ext>
            </a:extLst>
          </p:cNvPr>
          <p:cNvGrpSpPr/>
          <p:nvPr userDrawn="1"/>
        </p:nvGrpSpPr>
        <p:grpSpPr>
          <a:xfrm>
            <a:off x="3646816" y="3640922"/>
            <a:ext cx="194051" cy="414589"/>
            <a:chOff x="2645794" y="3780711"/>
            <a:chExt cx="213995" cy="457200"/>
          </a:xfrm>
        </p:grpSpPr>
        <p:sp>
          <p:nvSpPr>
            <p:cNvPr id="47" name="object 26">
              <a:extLst>
                <a:ext uri="{FF2B5EF4-FFF2-40B4-BE49-F238E27FC236}">
                  <a16:creationId xmlns:a16="http://schemas.microsoft.com/office/drawing/2014/main" id="{93EA6C6C-883B-264B-93ED-88D9065557CD}"/>
                </a:ext>
              </a:extLst>
            </p:cNvPr>
            <p:cNvSpPr/>
            <p:nvPr/>
          </p:nvSpPr>
          <p:spPr>
            <a:xfrm>
              <a:off x="2671711" y="3780711"/>
              <a:ext cx="161848" cy="1245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8" name="object 27">
              <a:extLst>
                <a:ext uri="{FF2B5EF4-FFF2-40B4-BE49-F238E27FC236}">
                  <a16:creationId xmlns:a16="http://schemas.microsoft.com/office/drawing/2014/main" id="{74A80367-1928-DA4B-97CB-44D5B6BB308E}"/>
                </a:ext>
              </a:extLst>
            </p:cNvPr>
            <p:cNvSpPr/>
            <p:nvPr/>
          </p:nvSpPr>
          <p:spPr>
            <a:xfrm>
              <a:off x="2655199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194868" y="0"/>
                  </a:moveTo>
                  <a:lnTo>
                    <a:pt x="0" y="0"/>
                  </a:lnTo>
                  <a:lnTo>
                    <a:pt x="0" y="366331"/>
                  </a:lnTo>
                  <a:lnTo>
                    <a:pt x="194868" y="366331"/>
                  </a:lnTo>
                  <a:lnTo>
                    <a:pt x="194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9" name="object 28">
              <a:extLst>
                <a:ext uri="{FF2B5EF4-FFF2-40B4-BE49-F238E27FC236}">
                  <a16:creationId xmlns:a16="http://schemas.microsoft.com/office/drawing/2014/main" id="{3D04DF15-11C6-564E-99D7-CB28F45E0353}"/>
                </a:ext>
              </a:extLst>
            </p:cNvPr>
            <p:cNvSpPr/>
            <p:nvPr/>
          </p:nvSpPr>
          <p:spPr>
            <a:xfrm>
              <a:off x="2655199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0" y="0"/>
                  </a:moveTo>
                  <a:lnTo>
                    <a:pt x="0" y="366331"/>
                  </a:lnTo>
                  <a:lnTo>
                    <a:pt x="194868" y="366331"/>
                  </a:lnTo>
                  <a:lnTo>
                    <a:pt x="194868" y="0"/>
                  </a:lnTo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0" name="object 29">
              <a:extLst>
                <a:ext uri="{FF2B5EF4-FFF2-40B4-BE49-F238E27FC236}">
                  <a16:creationId xmlns:a16="http://schemas.microsoft.com/office/drawing/2014/main" id="{51D3A5F4-6E5F-AA42-A752-F90E35C487D2}"/>
                </a:ext>
              </a:extLst>
            </p:cNvPr>
            <p:cNvSpPr/>
            <p:nvPr/>
          </p:nvSpPr>
          <p:spPr>
            <a:xfrm>
              <a:off x="2655201" y="3861641"/>
              <a:ext cx="194945" cy="0"/>
            </a:xfrm>
            <a:custGeom>
              <a:avLst/>
              <a:gdLst/>
              <a:ahLst/>
              <a:cxnLst/>
              <a:rect l="l" t="t" r="r" b="b"/>
              <a:pathLst>
                <a:path w="194944">
                  <a:moveTo>
                    <a:pt x="194868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51" name="object 30">
            <a:extLst>
              <a:ext uri="{FF2B5EF4-FFF2-40B4-BE49-F238E27FC236}">
                <a16:creationId xmlns:a16="http://schemas.microsoft.com/office/drawing/2014/main" id="{0A526EFC-982A-D44B-B458-87B048905319}"/>
              </a:ext>
            </a:extLst>
          </p:cNvPr>
          <p:cNvGrpSpPr/>
          <p:nvPr userDrawn="1"/>
        </p:nvGrpSpPr>
        <p:grpSpPr>
          <a:xfrm>
            <a:off x="3220776" y="3596977"/>
            <a:ext cx="1213826" cy="496356"/>
            <a:chOff x="2175967" y="3732250"/>
            <a:chExt cx="1338580" cy="547370"/>
          </a:xfrm>
        </p:grpSpPr>
        <p:sp>
          <p:nvSpPr>
            <p:cNvPr id="52" name="object 31">
              <a:extLst>
                <a:ext uri="{FF2B5EF4-FFF2-40B4-BE49-F238E27FC236}">
                  <a16:creationId xmlns:a16="http://schemas.microsoft.com/office/drawing/2014/main" id="{A3DE7F5F-B323-5E41-9BF6-F892D2011CB0}"/>
                </a:ext>
              </a:extLst>
            </p:cNvPr>
            <p:cNvSpPr/>
            <p:nvPr/>
          </p:nvSpPr>
          <p:spPr>
            <a:xfrm>
              <a:off x="2964827" y="3780711"/>
              <a:ext cx="161874" cy="12450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3" name="object 32">
              <a:extLst>
                <a:ext uri="{FF2B5EF4-FFF2-40B4-BE49-F238E27FC236}">
                  <a16:creationId xmlns:a16="http://schemas.microsoft.com/office/drawing/2014/main" id="{7099B61B-638B-044A-9DDB-66FC8A8868DB}"/>
                </a:ext>
              </a:extLst>
            </p:cNvPr>
            <p:cNvSpPr/>
            <p:nvPr/>
          </p:nvSpPr>
          <p:spPr>
            <a:xfrm>
              <a:off x="2948340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194830" y="0"/>
                  </a:moveTo>
                  <a:lnTo>
                    <a:pt x="0" y="0"/>
                  </a:lnTo>
                  <a:lnTo>
                    <a:pt x="0" y="366331"/>
                  </a:lnTo>
                  <a:lnTo>
                    <a:pt x="194830" y="366331"/>
                  </a:lnTo>
                  <a:lnTo>
                    <a:pt x="194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4" name="object 33">
              <a:extLst>
                <a:ext uri="{FF2B5EF4-FFF2-40B4-BE49-F238E27FC236}">
                  <a16:creationId xmlns:a16="http://schemas.microsoft.com/office/drawing/2014/main" id="{2F5FE6DD-39DE-8E47-A74B-A68CB9698987}"/>
                </a:ext>
              </a:extLst>
            </p:cNvPr>
            <p:cNvSpPr/>
            <p:nvPr/>
          </p:nvSpPr>
          <p:spPr>
            <a:xfrm>
              <a:off x="2948340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0" y="0"/>
                  </a:moveTo>
                  <a:lnTo>
                    <a:pt x="0" y="366331"/>
                  </a:lnTo>
                  <a:lnTo>
                    <a:pt x="194830" y="366331"/>
                  </a:lnTo>
                  <a:lnTo>
                    <a:pt x="194830" y="0"/>
                  </a:lnTo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5" name="object 34">
              <a:extLst>
                <a:ext uri="{FF2B5EF4-FFF2-40B4-BE49-F238E27FC236}">
                  <a16:creationId xmlns:a16="http://schemas.microsoft.com/office/drawing/2014/main" id="{CAD092E0-1368-034D-A7D6-5C94E435C173}"/>
                </a:ext>
              </a:extLst>
            </p:cNvPr>
            <p:cNvSpPr/>
            <p:nvPr/>
          </p:nvSpPr>
          <p:spPr>
            <a:xfrm>
              <a:off x="2948344" y="3861641"/>
              <a:ext cx="194945" cy="0"/>
            </a:xfrm>
            <a:custGeom>
              <a:avLst/>
              <a:gdLst/>
              <a:ahLst/>
              <a:cxnLst/>
              <a:rect l="l" t="t" r="r" b="b"/>
              <a:pathLst>
                <a:path w="194944">
                  <a:moveTo>
                    <a:pt x="194868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6" name="object 35">
              <a:extLst>
                <a:ext uri="{FF2B5EF4-FFF2-40B4-BE49-F238E27FC236}">
                  <a16:creationId xmlns:a16="http://schemas.microsoft.com/office/drawing/2014/main" id="{A56FABD0-DDBB-474C-95B1-4AA8322638FD}"/>
                </a:ext>
              </a:extLst>
            </p:cNvPr>
            <p:cNvSpPr/>
            <p:nvPr/>
          </p:nvSpPr>
          <p:spPr>
            <a:xfrm>
              <a:off x="2175967" y="4265278"/>
              <a:ext cx="1338580" cy="9525"/>
            </a:xfrm>
            <a:custGeom>
              <a:avLst/>
              <a:gdLst/>
              <a:ahLst/>
              <a:cxnLst/>
              <a:rect l="l" t="t" r="r" b="b"/>
              <a:pathLst>
                <a:path w="1338579" h="9525">
                  <a:moveTo>
                    <a:pt x="0" y="0"/>
                  </a:moveTo>
                  <a:lnTo>
                    <a:pt x="1338088" y="0"/>
                  </a:lnTo>
                </a:path>
                <a:path w="1338579" h="9525">
                  <a:moveTo>
                    <a:pt x="0" y="9404"/>
                  </a:moveTo>
                  <a:lnTo>
                    <a:pt x="1338088" y="9404"/>
                  </a:lnTo>
                </a:path>
              </a:pathLst>
            </a:custGeom>
            <a:ln w="9429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7" name="object 36">
              <a:extLst>
                <a:ext uri="{FF2B5EF4-FFF2-40B4-BE49-F238E27FC236}">
                  <a16:creationId xmlns:a16="http://schemas.microsoft.com/office/drawing/2014/main" id="{990A68F0-81AF-0242-9274-7931A4EC5AF9}"/>
                </a:ext>
              </a:extLst>
            </p:cNvPr>
            <p:cNvSpPr/>
            <p:nvPr/>
          </p:nvSpPr>
          <p:spPr>
            <a:xfrm>
              <a:off x="3166973" y="4082960"/>
              <a:ext cx="211454" cy="187325"/>
            </a:xfrm>
            <a:custGeom>
              <a:avLst/>
              <a:gdLst/>
              <a:ahLst/>
              <a:cxnLst/>
              <a:rect l="l" t="t" r="r" b="b"/>
              <a:pathLst>
                <a:path w="211454" h="187325">
                  <a:moveTo>
                    <a:pt x="210997" y="0"/>
                  </a:moveTo>
                  <a:lnTo>
                    <a:pt x="0" y="0"/>
                  </a:lnTo>
                  <a:lnTo>
                    <a:pt x="0" y="187007"/>
                  </a:lnTo>
                  <a:lnTo>
                    <a:pt x="210997" y="187007"/>
                  </a:lnTo>
                  <a:lnTo>
                    <a:pt x="210997" y="0"/>
                  </a:lnTo>
                  <a:close/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8" name="object 37">
              <a:extLst>
                <a:ext uri="{FF2B5EF4-FFF2-40B4-BE49-F238E27FC236}">
                  <a16:creationId xmlns:a16="http://schemas.microsoft.com/office/drawing/2014/main" id="{14FE979B-02F8-3E46-85F6-A3C19B2EFAEE}"/>
                </a:ext>
              </a:extLst>
            </p:cNvPr>
            <p:cNvSpPr/>
            <p:nvPr/>
          </p:nvSpPr>
          <p:spPr>
            <a:xfrm>
              <a:off x="3199282" y="4121633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>
                  <a:moveTo>
                    <a:pt x="0" y="0"/>
                  </a:moveTo>
                  <a:lnTo>
                    <a:pt x="178687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9" name="object 38">
              <a:extLst>
                <a:ext uri="{FF2B5EF4-FFF2-40B4-BE49-F238E27FC236}">
                  <a16:creationId xmlns:a16="http://schemas.microsoft.com/office/drawing/2014/main" id="{6627E29D-040D-7442-A6AF-D21B802142A9}"/>
                </a:ext>
              </a:extLst>
            </p:cNvPr>
            <p:cNvSpPr/>
            <p:nvPr/>
          </p:nvSpPr>
          <p:spPr>
            <a:xfrm>
              <a:off x="2305951" y="3992092"/>
              <a:ext cx="893444" cy="278130"/>
            </a:xfrm>
            <a:custGeom>
              <a:avLst/>
              <a:gdLst/>
              <a:ahLst/>
              <a:cxnLst/>
              <a:rect l="l" t="t" r="r" b="b"/>
              <a:pathLst>
                <a:path w="893444" h="278129">
                  <a:moveTo>
                    <a:pt x="893330" y="0"/>
                  </a:moveTo>
                  <a:lnTo>
                    <a:pt x="0" y="0"/>
                  </a:lnTo>
                  <a:lnTo>
                    <a:pt x="0" y="277901"/>
                  </a:lnTo>
                  <a:lnTo>
                    <a:pt x="893330" y="277901"/>
                  </a:lnTo>
                  <a:lnTo>
                    <a:pt x="893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0" name="object 39">
              <a:extLst>
                <a:ext uri="{FF2B5EF4-FFF2-40B4-BE49-F238E27FC236}">
                  <a16:creationId xmlns:a16="http://schemas.microsoft.com/office/drawing/2014/main" id="{0C29CBA0-B26B-1E4C-9EDA-513536652708}"/>
                </a:ext>
              </a:extLst>
            </p:cNvPr>
            <p:cNvSpPr/>
            <p:nvPr/>
          </p:nvSpPr>
          <p:spPr>
            <a:xfrm>
              <a:off x="2305951" y="3992092"/>
              <a:ext cx="893444" cy="278130"/>
            </a:xfrm>
            <a:custGeom>
              <a:avLst/>
              <a:gdLst/>
              <a:ahLst/>
              <a:cxnLst/>
              <a:rect l="l" t="t" r="r" b="b"/>
              <a:pathLst>
                <a:path w="893444" h="278129">
                  <a:moveTo>
                    <a:pt x="893330" y="0"/>
                  </a:moveTo>
                  <a:lnTo>
                    <a:pt x="0" y="0"/>
                  </a:lnTo>
                  <a:lnTo>
                    <a:pt x="0" y="277901"/>
                  </a:lnTo>
                  <a:lnTo>
                    <a:pt x="893330" y="277901"/>
                  </a:lnTo>
                  <a:lnTo>
                    <a:pt x="893330" y="0"/>
                  </a:lnTo>
                  <a:close/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1" name="object 40">
              <a:extLst>
                <a:ext uri="{FF2B5EF4-FFF2-40B4-BE49-F238E27FC236}">
                  <a16:creationId xmlns:a16="http://schemas.microsoft.com/office/drawing/2014/main" id="{B09904C4-EC00-A94C-BAB4-A37F1F7932E3}"/>
                </a:ext>
              </a:extLst>
            </p:cNvPr>
            <p:cNvSpPr/>
            <p:nvPr/>
          </p:nvSpPr>
          <p:spPr>
            <a:xfrm>
              <a:off x="2437879" y="4176275"/>
              <a:ext cx="193675" cy="84455"/>
            </a:xfrm>
            <a:custGeom>
              <a:avLst/>
              <a:gdLst/>
              <a:ahLst/>
              <a:cxnLst/>
              <a:rect l="l" t="t" r="r" b="b"/>
              <a:pathLst>
                <a:path w="193675" h="84454">
                  <a:moveTo>
                    <a:pt x="193281" y="84124"/>
                  </a:moveTo>
                  <a:lnTo>
                    <a:pt x="193281" y="0"/>
                  </a:lnTo>
                  <a:lnTo>
                    <a:pt x="0" y="0"/>
                  </a:lnTo>
                  <a:lnTo>
                    <a:pt x="0" y="84124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2" name="object 41">
              <a:extLst>
                <a:ext uri="{FF2B5EF4-FFF2-40B4-BE49-F238E27FC236}">
                  <a16:creationId xmlns:a16="http://schemas.microsoft.com/office/drawing/2014/main" id="{9C5B5CEB-3D82-DD46-9D2A-E70C1F92897A}"/>
                </a:ext>
              </a:extLst>
            </p:cNvPr>
            <p:cNvSpPr/>
            <p:nvPr/>
          </p:nvSpPr>
          <p:spPr>
            <a:xfrm>
              <a:off x="2842648" y="4176275"/>
              <a:ext cx="193675" cy="84455"/>
            </a:xfrm>
            <a:custGeom>
              <a:avLst/>
              <a:gdLst/>
              <a:ahLst/>
              <a:cxnLst/>
              <a:rect l="l" t="t" r="r" b="b"/>
              <a:pathLst>
                <a:path w="193675" h="84454">
                  <a:moveTo>
                    <a:pt x="193255" y="84124"/>
                  </a:moveTo>
                  <a:lnTo>
                    <a:pt x="193255" y="0"/>
                  </a:lnTo>
                  <a:lnTo>
                    <a:pt x="0" y="0"/>
                  </a:lnTo>
                  <a:lnTo>
                    <a:pt x="0" y="84124"/>
                  </a:lnTo>
                </a:path>
              </a:pathLst>
            </a:custGeom>
            <a:ln w="9397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3" name="object 42">
              <a:extLst>
                <a:ext uri="{FF2B5EF4-FFF2-40B4-BE49-F238E27FC236}">
                  <a16:creationId xmlns:a16="http://schemas.microsoft.com/office/drawing/2014/main" id="{42EB4CBA-9851-D94D-BC30-1DF760F0E2B1}"/>
                </a:ext>
              </a:extLst>
            </p:cNvPr>
            <p:cNvSpPr/>
            <p:nvPr/>
          </p:nvSpPr>
          <p:spPr>
            <a:xfrm>
              <a:off x="2459507" y="3736924"/>
              <a:ext cx="867410" cy="523240"/>
            </a:xfrm>
            <a:custGeom>
              <a:avLst/>
              <a:gdLst/>
              <a:ahLst/>
              <a:cxnLst/>
              <a:rect l="l" t="t" r="r" b="b"/>
              <a:pathLst>
                <a:path w="867410" h="523239">
                  <a:moveTo>
                    <a:pt x="867359" y="427596"/>
                  </a:moveTo>
                  <a:lnTo>
                    <a:pt x="812977" y="427596"/>
                  </a:lnTo>
                  <a:lnTo>
                    <a:pt x="812977" y="522897"/>
                  </a:lnTo>
                  <a:lnTo>
                    <a:pt x="867359" y="522897"/>
                  </a:lnTo>
                  <a:lnTo>
                    <a:pt x="867359" y="427596"/>
                  </a:lnTo>
                  <a:close/>
                </a:path>
                <a:path w="867410" h="523239">
                  <a:moveTo>
                    <a:pt x="586257" y="38823"/>
                  </a:moveTo>
                  <a:lnTo>
                    <a:pt x="586257" y="25"/>
                  </a:lnTo>
                  <a:lnTo>
                    <a:pt x="0" y="25"/>
                  </a:lnTo>
                  <a:lnTo>
                    <a:pt x="0" y="38823"/>
                  </a:lnTo>
                </a:path>
                <a:path w="867410" h="523239">
                  <a:moveTo>
                    <a:pt x="293141" y="0"/>
                  </a:moveTo>
                  <a:lnTo>
                    <a:pt x="293141" y="53187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4" name="object 43">
              <a:extLst>
                <a:ext uri="{FF2B5EF4-FFF2-40B4-BE49-F238E27FC236}">
                  <a16:creationId xmlns:a16="http://schemas.microsoft.com/office/drawing/2014/main" id="{B0B5FE6D-4412-914A-AAED-0049058ABDD5}"/>
                </a:ext>
              </a:extLst>
            </p:cNvPr>
            <p:cNvSpPr/>
            <p:nvPr/>
          </p:nvSpPr>
          <p:spPr>
            <a:xfrm>
              <a:off x="2305972" y="4031297"/>
              <a:ext cx="893444" cy="0"/>
            </a:xfrm>
            <a:custGeom>
              <a:avLst/>
              <a:gdLst/>
              <a:ahLst/>
              <a:cxnLst/>
              <a:rect l="l" t="t" r="r" b="b"/>
              <a:pathLst>
                <a:path w="893444">
                  <a:moveTo>
                    <a:pt x="893343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65" name="object 44">
            <a:extLst>
              <a:ext uri="{FF2B5EF4-FFF2-40B4-BE49-F238E27FC236}">
                <a16:creationId xmlns:a16="http://schemas.microsoft.com/office/drawing/2014/main" id="{BF547718-44B0-4C43-9E10-1C35BD2959FA}"/>
              </a:ext>
            </a:extLst>
          </p:cNvPr>
          <p:cNvSpPr/>
          <p:nvPr userDrawn="1"/>
        </p:nvSpPr>
        <p:spPr>
          <a:xfrm>
            <a:off x="8374991" y="3681777"/>
            <a:ext cx="617278" cy="816511"/>
          </a:xfrm>
          <a:custGeom>
            <a:avLst/>
            <a:gdLst/>
            <a:ahLst/>
            <a:cxnLst/>
            <a:rect l="l" t="t" r="r" b="b"/>
            <a:pathLst>
              <a:path w="680720" h="900429">
                <a:moveTo>
                  <a:pt x="0" y="837286"/>
                </a:moveTo>
                <a:lnTo>
                  <a:pt x="40817" y="858866"/>
                </a:lnTo>
                <a:lnTo>
                  <a:pt x="83198" y="875971"/>
                </a:lnTo>
                <a:lnTo>
                  <a:pt x="126783" y="888600"/>
                </a:lnTo>
                <a:lnTo>
                  <a:pt x="171207" y="896754"/>
                </a:lnTo>
                <a:lnTo>
                  <a:pt x="216110" y="900431"/>
                </a:lnTo>
                <a:lnTo>
                  <a:pt x="261130" y="899633"/>
                </a:lnTo>
                <a:lnTo>
                  <a:pt x="305903" y="894358"/>
                </a:lnTo>
                <a:lnTo>
                  <a:pt x="350069" y="884607"/>
                </a:lnTo>
                <a:lnTo>
                  <a:pt x="393265" y="870380"/>
                </a:lnTo>
                <a:lnTo>
                  <a:pt x="435129" y="851676"/>
                </a:lnTo>
                <a:lnTo>
                  <a:pt x="475299" y="828496"/>
                </a:lnTo>
                <a:lnTo>
                  <a:pt x="513413" y="800839"/>
                </a:lnTo>
                <a:lnTo>
                  <a:pt x="549109" y="768706"/>
                </a:lnTo>
                <a:lnTo>
                  <a:pt x="581950" y="732134"/>
                </a:lnTo>
                <a:lnTo>
                  <a:pt x="610100" y="693037"/>
                </a:lnTo>
                <a:lnTo>
                  <a:pt x="633557" y="651802"/>
                </a:lnTo>
                <a:lnTo>
                  <a:pt x="652324" y="608818"/>
                </a:lnTo>
                <a:lnTo>
                  <a:pt x="666399" y="564473"/>
                </a:lnTo>
                <a:lnTo>
                  <a:pt x="675783" y="519157"/>
                </a:lnTo>
                <a:lnTo>
                  <a:pt x="680475" y="473257"/>
                </a:lnTo>
                <a:lnTo>
                  <a:pt x="680477" y="427163"/>
                </a:lnTo>
                <a:lnTo>
                  <a:pt x="675787" y="381263"/>
                </a:lnTo>
                <a:lnTo>
                  <a:pt x="666406" y="335944"/>
                </a:lnTo>
                <a:lnTo>
                  <a:pt x="652334" y="291597"/>
                </a:lnTo>
                <a:lnTo>
                  <a:pt x="633570" y="248609"/>
                </a:lnTo>
                <a:lnTo>
                  <a:pt x="610116" y="207369"/>
                </a:lnTo>
                <a:lnTo>
                  <a:pt x="581971" y="168265"/>
                </a:lnTo>
                <a:lnTo>
                  <a:pt x="549135" y="131686"/>
                </a:lnTo>
                <a:lnTo>
                  <a:pt x="513461" y="99581"/>
                </a:lnTo>
                <a:lnTo>
                  <a:pt x="475371" y="71946"/>
                </a:lnTo>
                <a:lnTo>
                  <a:pt x="435226" y="48780"/>
                </a:lnTo>
                <a:lnTo>
                  <a:pt x="393389" y="30085"/>
                </a:lnTo>
                <a:lnTo>
                  <a:pt x="350221" y="15859"/>
                </a:lnTo>
                <a:lnTo>
                  <a:pt x="306083" y="6102"/>
                </a:lnTo>
                <a:lnTo>
                  <a:pt x="261337" y="816"/>
                </a:lnTo>
                <a:lnTo>
                  <a:pt x="216345" y="0"/>
                </a:lnTo>
                <a:lnTo>
                  <a:pt x="171468" y="3653"/>
                </a:lnTo>
                <a:lnTo>
                  <a:pt x="127067" y="11776"/>
                </a:lnTo>
                <a:lnTo>
                  <a:pt x="83505" y="24370"/>
                </a:lnTo>
                <a:lnTo>
                  <a:pt x="41143" y="41433"/>
                </a:lnTo>
                <a:lnTo>
                  <a:pt x="342" y="62967"/>
                </a:lnTo>
              </a:path>
            </a:pathLst>
          </a:custGeom>
          <a:ln w="56413">
            <a:solidFill>
              <a:srgbClr val="5D87A1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66" name="object 45">
            <a:extLst>
              <a:ext uri="{FF2B5EF4-FFF2-40B4-BE49-F238E27FC236}">
                <a16:creationId xmlns:a16="http://schemas.microsoft.com/office/drawing/2014/main" id="{6299A831-841D-A24D-AE25-D8C4A2990998}"/>
              </a:ext>
            </a:extLst>
          </p:cNvPr>
          <p:cNvSpPr/>
          <p:nvPr userDrawn="1"/>
        </p:nvSpPr>
        <p:spPr>
          <a:xfrm>
            <a:off x="5215748" y="4084698"/>
            <a:ext cx="3052990" cy="0"/>
          </a:xfrm>
          <a:custGeom>
            <a:avLst/>
            <a:gdLst/>
            <a:ahLst/>
            <a:cxnLst/>
            <a:rect l="l" t="t" r="r" b="b"/>
            <a:pathLst>
              <a:path w="3366770">
                <a:moveTo>
                  <a:pt x="0" y="0"/>
                </a:moveTo>
                <a:lnTo>
                  <a:pt x="3366554" y="0"/>
                </a:lnTo>
              </a:path>
            </a:pathLst>
          </a:custGeom>
          <a:ln w="37617">
            <a:solidFill>
              <a:srgbClr val="949B50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67" name="object 46">
            <a:extLst>
              <a:ext uri="{FF2B5EF4-FFF2-40B4-BE49-F238E27FC236}">
                <a16:creationId xmlns:a16="http://schemas.microsoft.com/office/drawing/2014/main" id="{48FF0BB9-5704-0442-AA12-470F56790E84}"/>
              </a:ext>
            </a:extLst>
          </p:cNvPr>
          <p:cNvSpPr/>
          <p:nvPr userDrawn="1"/>
        </p:nvSpPr>
        <p:spPr>
          <a:xfrm>
            <a:off x="3686321" y="4552893"/>
            <a:ext cx="4899065" cy="1729183"/>
          </a:xfrm>
          <a:custGeom>
            <a:avLst/>
            <a:gdLst/>
            <a:ahLst/>
            <a:cxnLst/>
            <a:rect l="l" t="t" r="r" b="b"/>
            <a:pathLst>
              <a:path w="5402580" h="1906904">
                <a:moveTo>
                  <a:pt x="5402287" y="0"/>
                </a:moveTo>
                <a:lnTo>
                  <a:pt x="4331741" y="1906600"/>
                </a:lnTo>
                <a:lnTo>
                  <a:pt x="0" y="1906600"/>
                </a:lnTo>
              </a:path>
            </a:pathLst>
          </a:custGeom>
          <a:ln w="37617">
            <a:solidFill>
              <a:srgbClr val="C0AE00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68" name="object 47">
            <a:extLst>
              <a:ext uri="{FF2B5EF4-FFF2-40B4-BE49-F238E27FC236}">
                <a16:creationId xmlns:a16="http://schemas.microsoft.com/office/drawing/2014/main" id="{DD505158-C331-964A-9984-C8385D52E3F1}"/>
              </a:ext>
            </a:extLst>
          </p:cNvPr>
          <p:cNvSpPr/>
          <p:nvPr userDrawn="1"/>
        </p:nvSpPr>
        <p:spPr>
          <a:xfrm>
            <a:off x="7637354" y="2547299"/>
            <a:ext cx="416317" cy="723804"/>
          </a:xfrm>
          <a:custGeom>
            <a:avLst/>
            <a:gdLst/>
            <a:ahLst/>
            <a:cxnLst/>
            <a:rect l="l" t="t" r="r" b="b"/>
            <a:pathLst>
              <a:path w="459104" h="798195">
                <a:moveTo>
                  <a:pt x="458977" y="797928"/>
                </a:moveTo>
                <a:lnTo>
                  <a:pt x="0" y="0"/>
                </a:lnTo>
              </a:path>
            </a:pathLst>
          </a:custGeom>
          <a:ln w="47015">
            <a:solidFill>
              <a:srgbClr val="A1A692"/>
            </a:solidFill>
            <a:prstDash val="lgDash"/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69" name="object 48">
            <a:extLst>
              <a:ext uri="{FF2B5EF4-FFF2-40B4-BE49-F238E27FC236}">
                <a16:creationId xmlns:a16="http://schemas.microsoft.com/office/drawing/2014/main" id="{448FBE07-9B40-A44C-8A2F-75B96AFAF21B}"/>
              </a:ext>
            </a:extLst>
          </p:cNvPr>
          <p:cNvSpPr/>
          <p:nvPr userDrawn="1"/>
        </p:nvSpPr>
        <p:spPr>
          <a:xfrm>
            <a:off x="4947299" y="2464799"/>
            <a:ext cx="2573334" cy="43186"/>
          </a:xfrm>
          <a:custGeom>
            <a:avLst/>
            <a:gdLst/>
            <a:ahLst/>
            <a:cxnLst/>
            <a:rect l="l" t="t" r="r" b="b"/>
            <a:pathLst>
              <a:path w="2837815" h="47625">
                <a:moveTo>
                  <a:pt x="2837295" y="0"/>
                </a:moveTo>
                <a:lnTo>
                  <a:pt x="0" y="0"/>
                </a:lnTo>
                <a:lnTo>
                  <a:pt x="0" y="47015"/>
                </a:lnTo>
                <a:lnTo>
                  <a:pt x="2837295" y="47015"/>
                </a:lnTo>
                <a:lnTo>
                  <a:pt x="2837295" y="0"/>
                </a:lnTo>
                <a:close/>
              </a:path>
            </a:pathLst>
          </a:custGeom>
          <a:solidFill>
            <a:srgbClr val="A1A692"/>
          </a:solidFill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70" name="object 49">
            <a:extLst>
              <a:ext uri="{FF2B5EF4-FFF2-40B4-BE49-F238E27FC236}">
                <a16:creationId xmlns:a16="http://schemas.microsoft.com/office/drawing/2014/main" id="{AA4E36D5-7B91-2C4D-BDF0-56E9F36BCA25}"/>
              </a:ext>
            </a:extLst>
          </p:cNvPr>
          <p:cNvSpPr/>
          <p:nvPr userDrawn="1"/>
        </p:nvSpPr>
        <p:spPr>
          <a:xfrm>
            <a:off x="8065781" y="3292112"/>
            <a:ext cx="29366" cy="50672"/>
          </a:xfrm>
          <a:custGeom>
            <a:avLst/>
            <a:gdLst/>
            <a:ahLst/>
            <a:cxnLst/>
            <a:rect l="l" t="t" r="r" b="b"/>
            <a:pathLst>
              <a:path w="32384" h="55879">
                <a:moveTo>
                  <a:pt x="32067" y="55752"/>
                </a:moveTo>
                <a:lnTo>
                  <a:pt x="0" y="0"/>
                </a:lnTo>
              </a:path>
            </a:pathLst>
          </a:custGeom>
          <a:ln w="47015">
            <a:solidFill>
              <a:srgbClr val="A1A692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71" name="object 58">
            <a:extLst>
              <a:ext uri="{FF2B5EF4-FFF2-40B4-BE49-F238E27FC236}">
                <a16:creationId xmlns:a16="http://schemas.microsoft.com/office/drawing/2014/main" id="{6D3A29E7-A6BD-BB46-966C-125BD712E392}"/>
              </a:ext>
            </a:extLst>
          </p:cNvPr>
          <p:cNvSpPr/>
          <p:nvPr userDrawn="1"/>
        </p:nvSpPr>
        <p:spPr>
          <a:xfrm>
            <a:off x="8789927" y="4456034"/>
            <a:ext cx="403648" cy="719197"/>
          </a:xfrm>
          <a:custGeom>
            <a:avLst/>
            <a:gdLst/>
            <a:ahLst/>
            <a:cxnLst/>
            <a:rect l="l" t="t" r="r" b="b"/>
            <a:pathLst>
              <a:path w="445134" h="793114">
                <a:moveTo>
                  <a:pt x="445071" y="792632"/>
                </a:moveTo>
                <a:lnTo>
                  <a:pt x="0" y="0"/>
                </a:lnTo>
              </a:path>
            </a:pathLst>
          </a:custGeom>
          <a:ln w="37617">
            <a:solidFill>
              <a:srgbClr val="5D87A1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grpSp>
        <p:nvGrpSpPr>
          <p:cNvPr id="72" name="object 59">
            <a:extLst>
              <a:ext uri="{FF2B5EF4-FFF2-40B4-BE49-F238E27FC236}">
                <a16:creationId xmlns:a16="http://schemas.microsoft.com/office/drawing/2014/main" id="{2BB85B52-ED8A-4F4B-9C59-2746D10528C5}"/>
              </a:ext>
            </a:extLst>
          </p:cNvPr>
          <p:cNvGrpSpPr/>
          <p:nvPr userDrawn="1"/>
        </p:nvGrpSpPr>
        <p:grpSpPr>
          <a:xfrm>
            <a:off x="8263079" y="3770222"/>
            <a:ext cx="639735" cy="639735"/>
            <a:chOff x="7736506" y="3923300"/>
            <a:chExt cx="705485" cy="705485"/>
          </a:xfrm>
        </p:grpSpPr>
        <p:sp>
          <p:nvSpPr>
            <p:cNvPr id="73" name="object 60">
              <a:extLst>
                <a:ext uri="{FF2B5EF4-FFF2-40B4-BE49-F238E27FC236}">
                  <a16:creationId xmlns:a16="http://schemas.microsoft.com/office/drawing/2014/main" id="{7996BE64-CCA7-0648-9C13-9B1A77D68E56}"/>
                </a:ext>
              </a:extLst>
            </p:cNvPr>
            <p:cNvSpPr/>
            <p:nvPr/>
          </p:nvSpPr>
          <p:spPr>
            <a:xfrm>
              <a:off x="7764712" y="3951507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324510" y="0"/>
                  </a:moveTo>
                  <a:lnTo>
                    <a:pt x="276556" y="3518"/>
                  </a:lnTo>
                  <a:lnTo>
                    <a:pt x="230787" y="13740"/>
                  </a:lnTo>
                  <a:lnTo>
                    <a:pt x="187704" y="30162"/>
                  </a:lnTo>
                  <a:lnTo>
                    <a:pt x="147810" y="52282"/>
                  </a:lnTo>
                  <a:lnTo>
                    <a:pt x="111607" y="79598"/>
                  </a:lnTo>
                  <a:lnTo>
                    <a:pt x="79596" y="111608"/>
                  </a:lnTo>
                  <a:lnTo>
                    <a:pt x="52280" y="147810"/>
                  </a:lnTo>
                  <a:lnTo>
                    <a:pt x="30160" y="187700"/>
                  </a:lnTo>
                  <a:lnTo>
                    <a:pt x="13739" y="230778"/>
                  </a:lnTo>
                  <a:lnTo>
                    <a:pt x="3518" y="276540"/>
                  </a:lnTo>
                  <a:lnTo>
                    <a:pt x="0" y="324485"/>
                  </a:lnTo>
                  <a:lnTo>
                    <a:pt x="3518" y="372438"/>
                  </a:lnTo>
                  <a:lnTo>
                    <a:pt x="13739" y="418207"/>
                  </a:lnTo>
                  <a:lnTo>
                    <a:pt x="30160" y="461290"/>
                  </a:lnTo>
                  <a:lnTo>
                    <a:pt x="52280" y="501184"/>
                  </a:lnTo>
                  <a:lnTo>
                    <a:pt x="79596" y="537387"/>
                  </a:lnTo>
                  <a:lnTo>
                    <a:pt x="111607" y="569398"/>
                  </a:lnTo>
                  <a:lnTo>
                    <a:pt x="147810" y="596714"/>
                  </a:lnTo>
                  <a:lnTo>
                    <a:pt x="187704" y="618834"/>
                  </a:lnTo>
                  <a:lnTo>
                    <a:pt x="230787" y="635255"/>
                  </a:lnTo>
                  <a:lnTo>
                    <a:pt x="276556" y="645476"/>
                  </a:lnTo>
                  <a:lnTo>
                    <a:pt x="324510" y="648995"/>
                  </a:lnTo>
                  <a:lnTo>
                    <a:pt x="372461" y="645476"/>
                  </a:lnTo>
                  <a:lnTo>
                    <a:pt x="418228" y="635255"/>
                  </a:lnTo>
                  <a:lnTo>
                    <a:pt x="461310" y="618834"/>
                  </a:lnTo>
                  <a:lnTo>
                    <a:pt x="501204" y="596714"/>
                  </a:lnTo>
                  <a:lnTo>
                    <a:pt x="537408" y="569398"/>
                  </a:lnTo>
                  <a:lnTo>
                    <a:pt x="569419" y="537387"/>
                  </a:lnTo>
                  <a:lnTo>
                    <a:pt x="596737" y="501184"/>
                  </a:lnTo>
                  <a:lnTo>
                    <a:pt x="618857" y="461290"/>
                  </a:lnTo>
                  <a:lnTo>
                    <a:pt x="635280" y="418207"/>
                  </a:lnTo>
                  <a:lnTo>
                    <a:pt x="645501" y="372438"/>
                  </a:lnTo>
                  <a:lnTo>
                    <a:pt x="649020" y="324485"/>
                  </a:lnTo>
                  <a:lnTo>
                    <a:pt x="645501" y="276540"/>
                  </a:lnTo>
                  <a:lnTo>
                    <a:pt x="635280" y="230778"/>
                  </a:lnTo>
                  <a:lnTo>
                    <a:pt x="618857" y="187700"/>
                  </a:lnTo>
                  <a:lnTo>
                    <a:pt x="596737" y="147810"/>
                  </a:lnTo>
                  <a:lnTo>
                    <a:pt x="569419" y="111608"/>
                  </a:lnTo>
                  <a:lnTo>
                    <a:pt x="537408" y="79598"/>
                  </a:lnTo>
                  <a:lnTo>
                    <a:pt x="501204" y="52282"/>
                  </a:lnTo>
                  <a:lnTo>
                    <a:pt x="461310" y="30162"/>
                  </a:lnTo>
                  <a:lnTo>
                    <a:pt x="418228" y="13740"/>
                  </a:lnTo>
                  <a:lnTo>
                    <a:pt x="372461" y="3518"/>
                  </a:lnTo>
                  <a:lnTo>
                    <a:pt x="324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74" name="object 61">
              <a:extLst>
                <a:ext uri="{FF2B5EF4-FFF2-40B4-BE49-F238E27FC236}">
                  <a16:creationId xmlns:a16="http://schemas.microsoft.com/office/drawing/2014/main" id="{B389B4F5-72EE-5642-A43C-54DB49208D92}"/>
                </a:ext>
              </a:extLst>
            </p:cNvPr>
            <p:cNvSpPr/>
            <p:nvPr/>
          </p:nvSpPr>
          <p:spPr>
            <a:xfrm>
              <a:off x="7764712" y="3951507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649020" y="324485"/>
                  </a:moveTo>
                  <a:lnTo>
                    <a:pt x="645501" y="276540"/>
                  </a:lnTo>
                  <a:lnTo>
                    <a:pt x="635280" y="230778"/>
                  </a:lnTo>
                  <a:lnTo>
                    <a:pt x="618857" y="187700"/>
                  </a:lnTo>
                  <a:lnTo>
                    <a:pt x="596737" y="147810"/>
                  </a:lnTo>
                  <a:lnTo>
                    <a:pt x="569419" y="111608"/>
                  </a:lnTo>
                  <a:lnTo>
                    <a:pt x="537408" y="79598"/>
                  </a:lnTo>
                  <a:lnTo>
                    <a:pt x="501204" y="52282"/>
                  </a:lnTo>
                  <a:lnTo>
                    <a:pt x="461310" y="30162"/>
                  </a:lnTo>
                  <a:lnTo>
                    <a:pt x="418228" y="13740"/>
                  </a:lnTo>
                  <a:lnTo>
                    <a:pt x="372461" y="3518"/>
                  </a:lnTo>
                  <a:lnTo>
                    <a:pt x="324510" y="0"/>
                  </a:lnTo>
                  <a:lnTo>
                    <a:pt x="276556" y="3518"/>
                  </a:lnTo>
                  <a:lnTo>
                    <a:pt x="230787" y="13740"/>
                  </a:lnTo>
                  <a:lnTo>
                    <a:pt x="187704" y="30162"/>
                  </a:lnTo>
                  <a:lnTo>
                    <a:pt x="147810" y="52282"/>
                  </a:lnTo>
                  <a:lnTo>
                    <a:pt x="111607" y="79598"/>
                  </a:lnTo>
                  <a:lnTo>
                    <a:pt x="79596" y="111608"/>
                  </a:lnTo>
                  <a:lnTo>
                    <a:pt x="52280" y="147810"/>
                  </a:lnTo>
                  <a:lnTo>
                    <a:pt x="30160" y="187700"/>
                  </a:lnTo>
                  <a:lnTo>
                    <a:pt x="13739" y="230778"/>
                  </a:lnTo>
                  <a:lnTo>
                    <a:pt x="3518" y="276540"/>
                  </a:lnTo>
                  <a:lnTo>
                    <a:pt x="0" y="324485"/>
                  </a:lnTo>
                  <a:lnTo>
                    <a:pt x="3518" y="372438"/>
                  </a:lnTo>
                  <a:lnTo>
                    <a:pt x="13739" y="418207"/>
                  </a:lnTo>
                  <a:lnTo>
                    <a:pt x="30160" y="461290"/>
                  </a:lnTo>
                  <a:lnTo>
                    <a:pt x="52280" y="501184"/>
                  </a:lnTo>
                  <a:lnTo>
                    <a:pt x="79596" y="537387"/>
                  </a:lnTo>
                  <a:lnTo>
                    <a:pt x="111607" y="569398"/>
                  </a:lnTo>
                  <a:lnTo>
                    <a:pt x="147810" y="596714"/>
                  </a:lnTo>
                  <a:lnTo>
                    <a:pt x="187704" y="618834"/>
                  </a:lnTo>
                  <a:lnTo>
                    <a:pt x="230787" y="635255"/>
                  </a:lnTo>
                  <a:lnTo>
                    <a:pt x="276556" y="645476"/>
                  </a:lnTo>
                  <a:lnTo>
                    <a:pt x="324510" y="648995"/>
                  </a:lnTo>
                  <a:lnTo>
                    <a:pt x="372461" y="645476"/>
                  </a:lnTo>
                  <a:lnTo>
                    <a:pt x="418228" y="635255"/>
                  </a:lnTo>
                  <a:lnTo>
                    <a:pt x="461310" y="618834"/>
                  </a:lnTo>
                  <a:lnTo>
                    <a:pt x="501204" y="596714"/>
                  </a:lnTo>
                  <a:lnTo>
                    <a:pt x="537408" y="569398"/>
                  </a:lnTo>
                  <a:lnTo>
                    <a:pt x="569419" y="537387"/>
                  </a:lnTo>
                  <a:lnTo>
                    <a:pt x="596737" y="501184"/>
                  </a:lnTo>
                  <a:lnTo>
                    <a:pt x="618857" y="461290"/>
                  </a:lnTo>
                  <a:lnTo>
                    <a:pt x="635280" y="418207"/>
                  </a:lnTo>
                  <a:lnTo>
                    <a:pt x="645501" y="372438"/>
                  </a:lnTo>
                  <a:lnTo>
                    <a:pt x="649020" y="324485"/>
                  </a:lnTo>
                  <a:close/>
                </a:path>
              </a:pathLst>
            </a:custGeom>
            <a:ln w="56413">
              <a:solidFill>
                <a:srgbClr val="73AFB7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75" name="object 67">
            <a:extLst>
              <a:ext uri="{FF2B5EF4-FFF2-40B4-BE49-F238E27FC236}">
                <a16:creationId xmlns:a16="http://schemas.microsoft.com/office/drawing/2014/main" id="{83796A71-09D3-9246-B244-DA45A5742F83}"/>
              </a:ext>
            </a:extLst>
          </p:cNvPr>
          <p:cNvGrpSpPr/>
          <p:nvPr userDrawn="1"/>
        </p:nvGrpSpPr>
        <p:grpSpPr>
          <a:xfrm>
            <a:off x="6431892" y="3585140"/>
            <a:ext cx="877548" cy="819966"/>
            <a:chOff x="5717114" y="3719197"/>
            <a:chExt cx="967740" cy="904240"/>
          </a:xfrm>
        </p:grpSpPr>
        <p:sp>
          <p:nvSpPr>
            <p:cNvPr id="76" name="object 68">
              <a:extLst>
                <a:ext uri="{FF2B5EF4-FFF2-40B4-BE49-F238E27FC236}">
                  <a16:creationId xmlns:a16="http://schemas.microsoft.com/office/drawing/2014/main" id="{BD45E827-6E40-4944-88A5-105A11764F5E}"/>
                </a:ext>
              </a:extLst>
            </p:cNvPr>
            <p:cNvSpPr/>
            <p:nvPr/>
          </p:nvSpPr>
          <p:spPr>
            <a:xfrm>
              <a:off x="6069831" y="3738006"/>
              <a:ext cx="596265" cy="532130"/>
            </a:xfrm>
            <a:custGeom>
              <a:avLst/>
              <a:gdLst/>
              <a:ahLst/>
              <a:cxnLst/>
              <a:rect l="l" t="t" r="r" b="b"/>
              <a:pathLst>
                <a:path w="596265" h="532129">
                  <a:moveTo>
                    <a:pt x="0" y="532091"/>
                  </a:moveTo>
                  <a:lnTo>
                    <a:pt x="596176" y="0"/>
                  </a:lnTo>
                </a:path>
              </a:pathLst>
            </a:custGeom>
            <a:ln w="37617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77" name="object 69">
              <a:extLst>
                <a:ext uri="{FF2B5EF4-FFF2-40B4-BE49-F238E27FC236}">
                  <a16:creationId xmlns:a16="http://schemas.microsoft.com/office/drawing/2014/main" id="{D0B8F192-9ABB-EC40-A443-E99433253DC1}"/>
                </a:ext>
              </a:extLst>
            </p:cNvPr>
            <p:cNvSpPr/>
            <p:nvPr/>
          </p:nvSpPr>
          <p:spPr>
            <a:xfrm>
              <a:off x="5745321" y="3945587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324510" y="0"/>
                  </a:moveTo>
                  <a:lnTo>
                    <a:pt x="276556" y="3518"/>
                  </a:lnTo>
                  <a:lnTo>
                    <a:pt x="230787" y="13739"/>
                  </a:lnTo>
                  <a:lnTo>
                    <a:pt x="187704" y="30160"/>
                  </a:lnTo>
                  <a:lnTo>
                    <a:pt x="147810" y="52280"/>
                  </a:lnTo>
                  <a:lnTo>
                    <a:pt x="111607" y="79596"/>
                  </a:lnTo>
                  <a:lnTo>
                    <a:pt x="79596" y="111607"/>
                  </a:lnTo>
                  <a:lnTo>
                    <a:pt x="52280" y="147810"/>
                  </a:lnTo>
                  <a:lnTo>
                    <a:pt x="30160" y="187704"/>
                  </a:lnTo>
                  <a:lnTo>
                    <a:pt x="13739" y="230787"/>
                  </a:lnTo>
                  <a:lnTo>
                    <a:pt x="3518" y="276556"/>
                  </a:lnTo>
                  <a:lnTo>
                    <a:pt x="0" y="324510"/>
                  </a:lnTo>
                  <a:lnTo>
                    <a:pt x="3518" y="372464"/>
                  </a:lnTo>
                  <a:lnTo>
                    <a:pt x="13739" y="418233"/>
                  </a:lnTo>
                  <a:lnTo>
                    <a:pt x="30160" y="461315"/>
                  </a:lnTo>
                  <a:lnTo>
                    <a:pt x="52280" y="501209"/>
                  </a:lnTo>
                  <a:lnTo>
                    <a:pt x="79596" y="537413"/>
                  </a:lnTo>
                  <a:lnTo>
                    <a:pt x="111607" y="569423"/>
                  </a:lnTo>
                  <a:lnTo>
                    <a:pt x="147810" y="596740"/>
                  </a:lnTo>
                  <a:lnTo>
                    <a:pt x="187704" y="618860"/>
                  </a:lnTo>
                  <a:lnTo>
                    <a:pt x="230787" y="635281"/>
                  </a:lnTo>
                  <a:lnTo>
                    <a:pt x="276556" y="645502"/>
                  </a:lnTo>
                  <a:lnTo>
                    <a:pt x="324510" y="649020"/>
                  </a:lnTo>
                  <a:lnTo>
                    <a:pt x="372455" y="645502"/>
                  </a:lnTo>
                  <a:lnTo>
                    <a:pt x="418219" y="635281"/>
                  </a:lnTo>
                  <a:lnTo>
                    <a:pt x="461299" y="618860"/>
                  </a:lnTo>
                  <a:lnTo>
                    <a:pt x="501192" y="596740"/>
                  </a:lnTo>
                  <a:lnTo>
                    <a:pt x="537397" y="569423"/>
                  </a:lnTo>
                  <a:lnTo>
                    <a:pt x="569411" y="537413"/>
                  </a:lnTo>
                  <a:lnTo>
                    <a:pt x="596730" y="501209"/>
                  </a:lnTo>
                  <a:lnTo>
                    <a:pt x="618853" y="461315"/>
                  </a:lnTo>
                  <a:lnTo>
                    <a:pt x="635278" y="418233"/>
                  </a:lnTo>
                  <a:lnTo>
                    <a:pt x="645501" y="372464"/>
                  </a:lnTo>
                  <a:lnTo>
                    <a:pt x="649020" y="324510"/>
                  </a:lnTo>
                  <a:lnTo>
                    <a:pt x="645501" y="276556"/>
                  </a:lnTo>
                  <a:lnTo>
                    <a:pt x="635280" y="230787"/>
                  </a:lnTo>
                  <a:lnTo>
                    <a:pt x="618857" y="187704"/>
                  </a:lnTo>
                  <a:lnTo>
                    <a:pt x="596737" y="147810"/>
                  </a:lnTo>
                  <a:lnTo>
                    <a:pt x="569419" y="111607"/>
                  </a:lnTo>
                  <a:lnTo>
                    <a:pt x="537408" y="79596"/>
                  </a:lnTo>
                  <a:lnTo>
                    <a:pt x="501204" y="52280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78" name="object 70">
              <a:extLst>
                <a:ext uri="{FF2B5EF4-FFF2-40B4-BE49-F238E27FC236}">
                  <a16:creationId xmlns:a16="http://schemas.microsoft.com/office/drawing/2014/main" id="{0655960A-E237-6841-A67D-A189773A0505}"/>
                </a:ext>
              </a:extLst>
            </p:cNvPr>
            <p:cNvSpPr/>
            <p:nvPr/>
          </p:nvSpPr>
          <p:spPr>
            <a:xfrm>
              <a:off x="5745321" y="3945587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649020" y="324510"/>
                  </a:moveTo>
                  <a:lnTo>
                    <a:pt x="645501" y="276556"/>
                  </a:lnTo>
                  <a:lnTo>
                    <a:pt x="635280" y="230787"/>
                  </a:lnTo>
                  <a:lnTo>
                    <a:pt x="618857" y="187704"/>
                  </a:lnTo>
                  <a:lnTo>
                    <a:pt x="596737" y="147810"/>
                  </a:lnTo>
                  <a:lnTo>
                    <a:pt x="569419" y="111607"/>
                  </a:lnTo>
                  <a:lnTo>
                    <a:pt x="537408" y="79596"/>
                  </a:lnTo>
                  <a:lnTo>
                    <a:pt x="501204" y="52280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lnTo>
                    <a:pt x="276556" y="3518"/>
                  </a:lnTo>
                  <a:lnTo>
                    <a:pt x="230787" y="13739"/>
                  </a:lnTo>
                  <a:lnTo>
                    <a:pt x="187704" y="30160"/>
                  </a:lnTo>
                  <a:lnTo>
                    <a:pt x="147810" y="52280"/>
                  </a:lnTo>
                  <a:lnTo>
                    <a:pt x="111607" y="79596"/>
                  </a:lnTo>
                  <a:lnTo>
                    <a:pt x="79596" y="111607"/>
                  </a:lnTo>
                  <a:lnTo>
                    <a:pt x="52280" y="147810"/>
                  </a:lnTo>
                  <a:lnTo>
                    <a:pt x="30160" y="187704"/>
                  </a:lnTo>
                  <a:lnTo>
                    <a:pt x="13739" y="230787"/>
                  </a:lnTo>
                  <a:lnTo>
                    <a:pt x="3518" y="276556"/>
                  </a:lnTo>
                  <a:lnTo>
                    <a:pt x="0" y="324510"/>
                  </a:lnTo>
                  <a:lnTo>
                    <a:pt x="3518" y="372464"/>
                  </a:lnTo>
                  <a:lnTo>
                    <a:pt x="13739" y="418233"/>
                  </a:lnTo>
                  <a:lnTo>
                    <a:pt x="30160" y="461315"/>
                  </a:lnTo>
                  <a:lnTo>
                    <a:pt x="52280" y="501209"/>
                  </a:lnTo>
                  <a:lnTo>
                    <a:pt x="79596" y="537413"/>
                  </a:lnTo>
                  <a:lnTo>
                    <a:pt x="111607" y="569423"/>
                  </a:lnTo>
                  <a:lnTo>
                    <a:pt x="147810" y="596740"/>
                  </a:lnTo>
                  <a:lnTo>
                    <a:pt x="187704" y="618860"/>
                  </a:lnTo>
                  <a:lnTo>
                    <a:pt x="230787" y="635281"/>
                  </a:lnTo>
                  <a:lnTo>
                    <a:pt x="276556" y="645502"/>
                  </a:lnTo>
                  <a:lnTo>
                    <a:pt x="324510" y="649020"/>
                  </a:lnTo>
                  <a:lnTo>
                    <a:pt x="372455" y="645502"/>
                  </a:lnTo>
                  <a:lnTo>
                    <a:pt x="418219" y="635281"/>
                  </a:lnTo>
                  <a:lnTo>
                    <a:pt x="461299" y="618860"/>
                  </a:lnTo>
                  <a:lnTo>
                    <a:pt x="501192" y="596740"/>
                  </a:lnTo>
                  <a:lnTo>
                    <a:pt x="537397" y="569423"/>
                  </a:lnTo>
                  <a:lnTo>
                    <a:pt x="569411" y="537413"/>
                  </a:lnTo>
                  <a:lnTo>
                    <a:pt x="596730" y="501209"/>
                  </a:lnTo>
                  <a:lnTo>
                    <a:pt x="618853" y="461315"/>
                  </a:lnTo>
                  <a:lnTo>
                    <a:pt x="635278" y="418233"/>
                  </a:lnTo>
                  <a:lnTo>
                    <a:pt x="645501" y="372464"/>
                  </a:lnTo>
                  <a:lnTo>
                    <a:pt x="649020" y="324510"/>
                  </a:lnTo>
                  <a:close/>
                </a:path>
              </a:pathLst>
            </a:custGeom>
            <a:ln w="56413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79" name="object 74">
            <a:extLst>
              <a:ext uri="{FF2B5EF4-FFF2-40B4-BE49-F238E27FC236}">
                <a16:creationId xmlns:a16="http://schemas.microsoft.com/office/drawing/2014/main" id="{9A71A003-2556-384C-A845-1E14C9B21812}"/>
              </a:ext>
            </a:extLst>
          </p:cNvPr>
          <p:cNvGrpSpPr/>
          <p:nvPr userDrawn="1"/>
        </p:nvGrpSpPr>
        <p:grpSpPr>
          <a:xfrm>
            <a:off x="7081471" y="2004682"/>
            <a:ext cx="561999" cy="760656"/>
            <a:chOff x="6433455" y="1976302"/>
            <a:chExt cx="619760" cy="838835"/>
          </a:xfrm>
        </p:grpSpPr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2778E6BF-C0DD-6F49-8B10-072DFD963979}"/>
                </a:ext>
              </a:extLst>
            </p:cNvPr>
            <p:cNvSpPr/>
            <p:nvPr/>
          </p:nvSpPr>
          <p:spPr>
            <a:xfrm>
              <a:off x="6442968" y="2662217"/>
              <a:ext cx="475615" cy="143510"/>
            </a:xfrm>
            <a:custGeom>
              <a:avLst/>
              <a:gdLst/>
              <a:ahLst/>
              <a:cxnLst/>
              <a:rect l="l" t="t" r="r" b="b"/>
              <a:pathLst>
                <a:path w="475615" h="143510">
                  <a:moveTo>
                    <a:pt x="377329" y="0"/>
                  </a:moveTo>
                  <a:lnTo>
                    <a:pt x="0" y="0"/>
                  </a:lnTo>
                  <a:lnTo>
                    <a:pt x="0" y="143344"/>
                  </a:lnTo>
                  <a:lnTo>
                    <a:pt x="475564" y="143344"/>
                  </a:lnTo>
                </a:path>
              </a:pathLst>
            </a:custGeom>
            <a:ln w="1880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1" name="object 76">
              <a:extLst>
                <a:ext uri="{FF2B5EF4-FFF2-40B4-BE49-F238E27FC236}">
                  <a16:creationId xmlns:a16="http://schemas.microsoft.com/office/drawing/2014/main" id="{0CB373CC-4E74-9D4A-A6C2-5D2A89E7B465}"/>
                </a:ext>
              </a:extLst>
            </p:cNvPr>
            <p:cNvSpPr/>
            <p:nvPr/>
          </p:nvSpPr>
          <p:spPr>
            <a:xfrm>
              <a:off x="6442953" y="2091383"/>
              <a:ext cx="83820" cy="657225"/>
            </a:xfrm>
            <a:custGeom>
              <a:avLst/>
              <a:gdLst/>
              <a:ahLst/>
              <a:cxnLst/>
              <a:rect l="l" t="t" r="r" b="b"/>
              <a:pathLst>
                <a:path w="83820" h="657225">
                  <a:moveTo>
                    <a:pt x="0" y="656818"/>
                  </a:moveTo>
                  <a:lnTo>
                    <a:pt x="0" y="0"/>
                  </a:lnTo>
                  <a:lnTo>
                    <a:pt x="83426" y="0"/>
                  </a:lnTo>
                  <a:lnTo>
                    <a:pt x="83426" y="656818"/>
                  </a:lnTo>
                </a:path>
              </a:pathLst>
            </a:custGeom>
            <a:ln w="1880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2" name="object 77">
              <a:extLst>
                <a:ext uri="{FF2B5EF4-FFF2-40B4-BE49-F238E27FC236}">
                  <a16:creationId xmlns:a16="http://schemas.microsoft.com/office/drawing/2014/main" id="{95CB7B48-1D3C-C14C-ACF8-AB874705DE34}"/>
                </a:ext>
              </a:extLst>
            </p:cNvPr>
            <p:cNvSpPr/>
            <p:nvPr/>
          </p:nvSpPr>
          <p:spPr>
            <a:xfrm>
              <a:off x="6442859" y="1985707"/>
              <a:ext cx="600710" cy="153035"/>
            </a:xfrm>
            <a:custGeom>
              <a:avLst/>
              <a:gdLst/>
              <a:ahLst/>
              <a:cxnLst/>
              <a:rect l="l" t="t" r="r" b="b"/>
              <a:pathLst>
                <a:path w="600709" h="153035">
                  <a:moveTo>
                    <a:pt x="600443" y="0"/>
                  </a:moveTo>
                  <a:lnTo>
                    <a:pt x="152" y="0"/>
                  </a:lnTo>
                  <a:lnTo>
                    <a:pt x="0" y="152577"/>
                  </a:lnTo>
                  <a:lnTo>
                    <a:pt x="514438" y="152577"/>
                  </a:lnTo>
                  <a:lnTo>
                    <a:pt x="600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3" name="object 78">
              <a:extLst>
                <a:ext uri="{FF2B5EF4-FFF2-40B4-BE49-F238E27FC236}">
                  <a16:creationId xmlns:a16="http://schemas.microsoft.com/office/drawing/2014/main" id="{E7AEF6AD-862C-2A4D-8FC0-F8D5AB911CA6}"/>
                </a:ext>
              </a:extLst>
            </p:cNvPr>
            <p:cNvSpPr/>
            <p:nvPr/>
          </p:nvSpPr>
          <p:spPr>
            <a:xfrm>
              <a:off x="6442859" y="1985707"/>
              <a:ext cx="600710" cy="153035"/>
            </a:xfrm>
            <a:custGeom>
              <a:avLst/>
              <a:gdLst/>
              <a:ahLst/>
              <a:cxnLst/>
              <a:rect l="l" t="t" r="r" b="b"/>
              <a:pathLst>
                <a:path w="600709" h="153035">
                  <a:moveTo>
                    <a:pt x="600443" y="0"/>
                  </a:moveTo>
                  <a:lnTo>
                    <a:pt x="152" y="0"/>
                  </a:lnTo>
                  <a:lnTo>
                    <a:pt x="0" y="152577"/>
                  </a:lnTo>
                  <a:lnTo>
                    <a:pt x="514438" y="152577"/>
                  </a:lnTo>
                </a:path>
              </a:pathLst>
            </a:custGeom>
            <a:ln w="1880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4" name="object 79">
              <a:extLst>
                <a:ext uri="{FF2B5EF4-FFF2-40B4-BE49-F238E27FC236}">
                  <a16:creationId xmlns:a16="http://schemas.microsoft.com/office/drawing/2014/main" id="{1FD51945-130D-EE42-9DD0-39A0546CDED8}"/>
                </a:ext>
              </a:extLst>
            </p:cNvPr>
            <p:cNvSpPr/>
            <p:nvPr/>
          </p:nvSpPr>
          <p:spPr>
            <a:xfrm>
              <a:off x="6526369" y="2748203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90">
                  <a:moveTo>
                    <a:pt x="364223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5" name="object 80">
              <a:extLst>
                <a:ext uri="{FF2B5EF4-FFF2-40B4-BE49-F238E27FC236}">
                  <a16:creationId xmlns:a16="http://schemas.microsoft.com/office/drawing/2014/main" id="{038D1082-7B96-F048-BCCE-15EA6CDAFC49}"/>
                </a:ext>
              </a:extLst>
            </p:cNvPr>
            <p:cNvSpPr/>
            <p:nvPr/>
          </p:nvSpPr>
          <p:spPr>
            <a:xfrm>
              <a:off x="6526367" y="2748202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90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939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6" name="object 81">
              <a:extLst>
                <a:ext uri="{FF2B5EF4-FFF2-40B4-BE49-F238E27FC236}">
                  <a16:creationId xmlns:a16="http://schemas.microsoft.com/office/drawing/2014/main" id="{8E6420E7-2C74-1C4E-AA97-ADDD9639AD4A}"/>
                </a:ext>
              </a:extLst>
            </p:cNvPr>
            <p:cNvSpPr/>
            <p:nvPr/>
          </p:nvSpPr>
          <p:spPr>
            <a:xfrm>
              <a:off x="6526369" y="2424997"/>
              <a:ext cx="229235" cy="0"/>
            </a:xfrm>
            <a:custGeom>
              <a:avLst/>
              <a:gdLst/>
              <a:ahLst/>
              <a:cxnLst/>
              <a:rect l="l" t="t" r="r" b="b"/>
              <a:pathLst>
                <a:path w="229234">
                  <a:moveTo>
                    <a:pt x="229082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7" name="object 82">
              <a:extLst>
                <a:ext uri="{FF2B5EF4-FFF2-40B4-BE49-F238E27FC236}">
                  <a16:creationId xmlns:a16="http://schemas.microsoft.com/office/drawing/2014/main" id="{C532AF0D-9941-F840-9C47-8D29B07B0B21}"/>
                </a:ext>
              </a:extLst>
            </p:cNvPr>
            <p:cNvSpPr/>
            <p:nvPr/>
          </p:nvSpPr>
          <p:spPr>
            <a:xfrm>
              <a:off x="6526367" y="2424996"/>
              <a:ext cx="229235" cy="0"/>
            </a:xfrm>
            <a:custGeom>
              <a:avLst/>
              <a:gdLst/>
              <a:ahLst/>
              <a:cxnLst/>
              <a:rect l="l" t="t" r="r" b="b"/>
              <a:pathLst>
                <a:path w="229234">
                  <a:moveTo>
                    <a:pt x="0" y="0"/>
                  </a:moveTo>
                  <a:lnTo>
                    <a:pt x="229082" y="0"/>
                  </a:lnTo>
                </a:path>
              </a:pathLst>
            </a:custGeom>
            <a:ln w="939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8" name="object 83">
              <a:extLst>
                <a:ext uri="{FF2B5EF4-FFF2-40B4-BE49-F238E27FC236}">
                  <a16:creationId xmlns:a16="http://schemas.microsoft.com/office/drawing/2014/main" id="{59B2569E-9A3F-E346-8726-A48DCBC54848}"/>
                </a:ext>
              </a:extLst>
            </p:cNvPr>
            <p:cNvSpPr/>
            <p:nvPr/>
          </p:nvSpPr>
          <p:spPr>
            <a:xfrm>
              <a:off x="6453880" y="2086223"/>
              <a:ext cx="537845" cy="0"/>
            </a:xfrm>
            <a:custGeom>
              <a:avLst/>
              <a:gdLst/>
              <a:ahLst/>
              <a:cxnLst/>
              <a:rect l="l" t="t" r="r" b="b"/>
              <a:pathLst>
                <a:path w="537845">
                  <a:moveTo>
                    <a:pt x="53762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9" name="object 84">
              <a:extLst>
                <a:ext uri="{FF2B5EF4-FFF2-40B4-BE49-F238E27FC236}">
                  <a16:creationId xmlns:a16="http://schemas.microsoft.com/office/drawing/2014/main" id="{1C4B3B8E-4468-0145-8A99-FE8990C5E67A}"/>
                </a:ext>
              </a:extLst>
            </p:cNvPr>
            <p:cNvSpPr/>
            <p:nvPr/>
          </p:nvSpPr>
          <p:spPr>
            <a:xfrm>
              <a:off x="6453898" y="2086218"/>
              <a:ext cx="537845" cy="0"/>
            </a:xfrm>
            <a:custGeom>
              <a:avLst/>
              <a:gdLst/>
              <a:ahLst/>
              <a:cxnLst/>
              <a:rect l="l" t="t" r="r" b="b"/>
              <a:pathLst>
                <a:path w="537845">
                  <a:moveTo>
                    <a:pt x="0" y="0"/>
                  </a:moveTo>
                  <a:lnTo>
                    <a:pt x="537616" y="0"/>
                  </a:lnTo>
                </a:path>
              </a:pathLst>
            </a:custGeom>
            <a:ln w="939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90" name="object 85">
            <a:extLst>
              <a:ext uri="{FF2B5EF4-FFF2-40B4-BE49-F238E27FC236}">
                <a16:creationId xmlns:a16="http://schemas.microsoft.com/office/drawing/2014/main" id="{AD0CFFE1-44EB-A249-AB1D-C2FE7F97AB16}"/>
              </a:ext>
            </a:extLst>
          </p:cNvPr>
          <p:cNvGrpSpPr/>
          <p:nvPr userDrawn="1"/>
        </p:nvGrpSpPr>
        <p:grpSpPr>
          <a:xfrm>
            <a:off x="7311875" y="6031506"/>
            <a:ext cx="563151" cy="563151"/>
            <a:chOff x="6687540" y="6416995"/>
            <a:chExt cx="621030" cy="621030"/>
          </a:xfrm>
        </p:grpSpPr>
        <p:sp>
          <p:nvSpPr>
            <p:cNvPr id="91" name="object 86">
              <a:extLst>
                <a:ext uri="{FF2B5EF4-FFF2-40B4-BE49-F238E27FC236}">
                  <a16:creationId xmlns:a16="http://schemas.microsoft.com/office/drawing/2014/main" id="{CD8178BA-CD53-5448-B88A-A3B525AB1B93}"/>
                </a:ext>
              </a:extLst>
            </p:cNvPr>
            <p:cNvSpPr/>
            <p:nvPr/>
          </p:nvSpPr>
          <p:spPr>
            <a:xfrm>
              <a:off x="6706349" y="6435803"/>
              <a:ext cx="583565" cy="583565"/>
            </a:xfrm>
            <a:custGeom>
              <a:avLst/>
              <a:gdLst/>
              <a:ahLst/>
              <a:cxnLst/>
              <a:rect l="l" t="t" r="r" b="b"/>
              <a:pathLst>
                <a:path w="583565" h="583565">
                  <a:moveTo>
                    <a:pt x="291680" y="0"/>
                  </a:moveTo>
                  <a:lnTo>
                    <a:pt x="244363" y="3818"/>
                  </a:lnTo>
                  <a:lnTo>
                    <a:pt x="199479" y="14871"/>
                  </a:lnTo>
                  <a:lnTo>
                    <a:pt x="157627" y="32560"/>
                  </a:lnTo>
                  <a:lnTo>
                    <a:pt x="119408" y="56283"/>
                  </a:lnTo>
                  <a:lnTo>
                    <a:pt x="85423" y="85440"/>
                  </a:lnTo>
                  <a:lnTo>
                    <a:pt x="56271" y="119430"/>
                  </a:lnTo>
                  <a:lnTo>
                    <a:pt x="32552" y="157652"/>
                  </a:lnTo>
                  <a:lnTo>
                    <a:pt x="14868" y="199506"/>
                  </a:lnTo>
                  <a:lnTo>
                    <a:pt x="3817" y="244391"/>
                  </a:lnTo>
                  <a:lnTo>
                    <a:pt x="0" y="291706"/>
                  </a:lnTo>
                  <a:lnTo>
                    <a:pt x="3817" y="339020"/>
                  </a:lnTo>
                  <a:lnTo>
                    <a:pt x="14868" y="383904"/>
                  </a:lnTo>
                  <a:lnTo>
                    <a:pt x="32552" y="425756"/>
                  </a:lnTo>
                  <a:lnTo>
                    <a:pt x="56271" y="463977"/>
                  </a:lnTo>
                  <a:lnTo>
                    <a:pt x="85423" y="497965"/>
                  </a:lnTo>
                  <a:lnTo>
                    <a:pt x="119408" y="527120"/>
                  </a:lnTo>
                  <a:lnTo>
                    <a:pt x="157627" y="550841"/>
                  </a:lnTo>
                  <a:lnTo>
                    <a:pt x="199479" y="568529"/>
                  </a:lnTo>
                  <a:lnTo>
                    <a:pt x="244363" y="579582"/>
                  </a:lnTo>
                  <a:lnTo>
                    <a:pt x="291680" y="583399"/>
                  </a:lnTo>
                  <a:lnTo>
                    <a:pt x="339001" y="579582"/>
                  </a:lnTo>
                  <a:lnTo>
                    <a:pt x="383888" y="568529"/>
                  </a:lnTo>
                  <a:lnTo>
                    <a:pt x="425742" y="550841"/>
                  </a:lnTo>
                  <a:lnTo>
                    <a:pt x="463963" y="527120"/>
                  </a:lnTo>
                  <a:lnTo>
                    <a:pt x="497949" y="497965"/>
                  </a:lnTo>
                  <a:lnTo>
                    <a:pt x="527102" y="463977"/>
                  </a:lnTo>
                  <a:lnTo>
                    <a:pt x="550821" y="425756"/>
                  </a:lnTo>
                  <a:lnTo>
                    <a:pt x="568506" y="383904"/>
                  </a:lnTo>
                  <a:lnTo>
                    <a:pt x="579557" y="339020"/>
                  </a:lnTo>
                  <a:lnTo>
                    <a:pt x="583374" y="291706"/>
                  </a:lnTo>
                  <a:lnTo>
                    <a:pt x="579557" y="244391"/>
                  </a:lnTo>
                  <a:lnTo>
                    <a:pt x="568506" y="199506"/>
                  </a:lnTo>
                  <a:lnTo>
                    <a:pt x="550821" y="157652"/>
                  </a:lnTo>
                  <a:lnTo>
                    <a:pt x="527102" y="119430"/>
                  </a:lnTo>
                  <a:lnTo>
                    <a:pt x="497949" y="85440"/>
                  </a:lnTo>
                  <a:lnTo>
                    <a:pt x="463963" y="56283"/>
                  </a:lnTo>
                  <a:lnTo>
                    <a:pt x="425742" y="32560"/>
                  </a:lnTo>
                  <a:lnTo>
                    <a:pt x="383888" y="14871"/>
                  </a:lnTo>
                  <a:lnTo>
                    <a:pt x="339001" y="3818"/>
                  </a:lnTo>
                  <a:lnTo>
                    <a:pt x="291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92" name="object 87">
              <a:extLst>
                <a:ext uri="{FF2B5EF4-FFF2-40B4-BE49-F238E27FC236}">
                  <a16:creationId xmlns:a16="http://schemas.microsoft.com/office/drawing/2014/main" id="{2463B3C5-3CFA-6E4D-8E6F-011D51FCDA77}"/>
                </a:ext>
              </a:extLst>
            </p:cNvPr>
            <p:cNvSpPr/>
            <p:nvPr/>
          </p:nvSpPr>
          <p:spPr>
            <a:xfrm>
              <a:off x="6706349" y="6435803"/>
              <a:ext cx="583565" cy="583565"/>
            </a:xfrm>
            <a:custGeom>
              <a:avLst/>
              <a:gdLst/>
              <a:ahLst/>
              <a:cxnLst/>
              <a:rect l="l" t="t" r="r" b="b"/>
              <a:pathLst>
                <a:path w="583565" h="583565">
                  <a:moveTo>
                    <a:pt x="583374" y="291706"/>
                  </a:moveTo>
                  <a:lnTo>
                    <a:pt x="579557" y="244391"/>
                  </a:lnTo>
                  <a:lnTo>
                    <a:pt x="568506" y="199506"/>
                  </a:lnTo>
                  <a:lnTo>
                    <a:pt x="550821" y="157652"/>
                  </a:lnTo>
                  <a:lnTo>
                    <a:pt x="527102" y="119430"/>
                  </a:lnTo>
                  <a:lnTo>
                    <a:pt x="497949" y="85440"/>
                  </a:lnTo>
                  <a:lnTo>
                    <a:pt x="463963" y="56283"/>
                  </a:lnTo>
                  <a:lnTo>
                    <a:pt x="425742" y="32560"/>
                  </a:lnTo>
                  <a:lnTo>
                    <a:pt x="383888" y="14871"/>
                  </a:lnTo>
                  <a:lnTo>
                    <a:pt x="339001" y="3818"/>
                  </a:lnTo>
                  <a:lnTo>
                    <a:pt x="291680" y="0"/>
                  </a:lnTo>
                  <a:lnTo>
                    <a:pt x="244363" y="3818"/>
                  </a:lnTo>
                  <a:lnTo>
                    <a:pt x="199479" y="14871"/>
                  </a:lnTo>
                  <a:lnTo>
                    <a:pt x="157627" y="32560"/>
                  </a:lnTo>
                  <a:lnTo>
                    <a:pt x="119408" y="56283"/>
                  </a:lnTo>
                  <a:lnTo>
                    <a:pt x="85423" y="85440"/>
                  </a:lnTo>
                  <a:lnTo>
                    <a:pt x="56271" y="119430"/>
                  </a:lnTo>
                  <a:lnTo>
                    <a:pt x="32552" y="157652"/>
                  </a:lnTo>
                  <a:lnTo>
                    <a:pt x="14868" y="199506"/>
                  </a:lnTo>
                  <a:lnTo>
                    <a:pt x="3817" y="244391"/>
                  </a:lnTo>
                  <a:lnTo>
                    <a:pt x="0" y="291706"/>
                  </a:lnTo>
                  <a:lnTo>
                    <a:pt x="3817" y="339020"/>
                  </a:lnTo>
                  <a:lnTo>
                    <a:pt x="14868" y="383904"/>
                  </a:lnTo>
                  <a:lnTo>
                    <a:pt x="32552" y="425756"/>
                  </a:lnTo>
                  <a:lnTo>
                    <a:pt x="56271" y="463977"/>
                  </a:lnTo>
                  <a:lnTo>
                    <a:pt x="85423" y="497965"/>
                  </a:lnTo>
                  <a:lnTo>
                    <a:pt x="119408" y="527120"/>
                  </a:lnTo>
                  <a:lnTo>
                    <a:pt x="157627" y="550841"/>
                  </a:lnTo>
                  <a:lnTo>
                    <a:pt x="199479" y="568529"/>
                  </a:lnTo>
                  <a:lnTo>
                    <a:pt x="244363" y="579582"/>
                  </a:lnTo>
                  <a:lnTo>
                    <a:pt x="291680" y="583399"/>
                  </a:lnTo>
                  <a:lnTo>
                    <a:pt x="339001" y="579582"/>
                  </a:lnTo>
                  <a:lnTo>
                    <a:pt x="383888" y="568529"/>
                  </a:lnTo>
                  <a:lnTo>
                    <a:pt x="425742" y="550841"/>
                  </a:lnTo>
                  <a:lnTo>
                    <a:pt x="463963" y="527120"/>
                  </a:lnTo>
                  <a:lnTo>
                    <a:pt x="497949" y="497965"/>
                  </a:lnTo>
                  <a:lnTo>
                    <a:pt x="527102" y="463977"/>
                  </a:lnTo>
                  <a:lnTo>
                    <a:pt x="550821" y="425756"/>
                  </a:lnTo>
                  <a:lnTo>
                    <a:pt x="568506" y="383904"/>
                  </a:lnTo>
                  <a:lnTo>
                    <a:pt x="579557" y="339020"/>
                  </a:lnTo>
                  <a:lnTo>
                    <a:pt x="583374" y="291706"/>
                  </a:lnTo>
                  <a:close/>
                </a:path>
              </a:pathLst>
            </a:custGeom>
            <a:ln w="37617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93" name="object 89">
            <a:extLst>
              <a:ext uri="{FF2B5EF4-FFF2-40B4-BE49-F238E27FC236}">
                <a16:creationId xmlns:a16="http://schemas.microsoft.com/office/drawing/2014/main" id="{8FDB4E69-85EF-0F4F-8F76-4F943ECBCC01}"/>
              </a:ext>
            </a:extLst>
          </p:cNvPr>
          <p:cNvSpPr txBox="1"/>
          <p:nvPr userDrawn="1"/>
        </p:nvSpPr>
        <p:spPr>
          <a:xfrm>
            <a:off x="4726726" y="2340137"/>
            <a:ext cx="129559" cy="258770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1516">
              <a:spcBef>
                <a:spcPts val="113"/>
              </a:spcBef>
            </a:pPr>
            <a:r>
              <a:rPr sz="1587" spc="-45" dirty="0">
                <a:solidFill>
                  <a:srgbClr val="3D3C3E"/>
                </a:solidFill>
                <a:latin typeface="Arial Unicode MS"/>
                <a:cs typeface="Arial Unicode MS"/>
              </a:rPr>
              <a:t>2</a:t>
            </a:r>
            <a:endParaRPr sz="1587" dirty="0">
              <a:latin typeface="Arial Unicode MS"/>
              <a:cs typeface="Arial Unicode MS"/>
            </a:endParaRPr>
          </a:p>
        </p:txBody>
      </p:sp>
      <p:sp>
        <p:nvSpPr>
          <p:cNvPr id="94" name="object 90">
            <a:extLst>
              <a:ext uri="{FF2B5EF4-FFF2-40B4-BE49-F238E27FC236}">
                <a16:creationId xmlns:a16="http://schemas.microsoft.com/office/drawing/2014/main" id="{F39FCA66-CAE0-6844-B034-6976488F450E}"/>
              </a:ext>
            </a:extLst>
          </p:cNvPr>
          <p:cNvSpPr txBox="1"/>
          <p:nvPr userDrawn="1"/>
        </p:nvSpPr>
        <p:spPr>
          <a:xfrm>
            <a:off x="8497977" y="3927299"/>
            <a:ext cx="145682" cy="258770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1516">
              <a:spcBef>
                <a:spcPts val="113"/>
              </a:spcBef>
            </a:pPr>
            <a:r>
              <a:rPr sz="1587" spc="82" dirty="0">
                <a:solidFill>
                  <a:srgbClr val="3D3C3E"/>
                </a:solidFill>
                <a:latin typeface="Arial Unicode MS"/>
                <a:cs typeface="Arial Unicode MS"/>
              </a:rPr>
              <a:t>4</a:t>
            </a:r>
            <a:endParaRPr sz="1587" dirty="0">
              <a:latin typeface="Arial Unicode MS"/>
              <a:cs typeface="Arial Unicode MS"/>
            </a:endParaRPr>
          </a:p>
        </p:txBody>
      </p:sp>
      <p:sp>
        <p:nvSpPr>
          <p:cNvPr id="95" name="object 112">
            <a:extLst>
              <a:ext uri="{FF2B5EF4-FFF2-40B4-BE49-F238E27FC236}">
                <a16:creationId xmlns:a16="http://schemas.microsoft.com/office/drawing/2014/main" id="{6C2FB01F-D4BE-5B48-82C3-70296426F8BC}"/>
              </a:ext>
            </a:extLst>
          </p:cNvPr>
          <p:cNvSpPr/>
          <p:nvPr userDrawn="1"/>
        </p:nvSpPr>
        <p:spPr>
          <a:xfrm>
            <a:off x="1865472" y="2321768"/>
            <a:ext cx="1664116" cy="19002"/>
          </a:xfrm>
          <a:custGeom>
            <a:avLst/>
            <a:gdLst/>
            <a:ahLst/>
            <a:cxnLst/>
            <a:rect l="l" t="t" r="r" b="b"/>
            <a:pathLst>
              <a:path w="1835150" h="20955">
                <a:moveTo>
                  <a:pt x="1834591" y="0"/>
                </a:moveTo>
                <a:lnTo>
                  <a:pt x="0" y="0"/>
                </a:lnTo>
                <a:lnTo>
                  <a:pt x="0" y="9067"/>
                </a:lnTo>
                <a:lnTo>
                  <a:pt x="0" y="11861"/>
                </a:lnTo>
                <a:lnTo>
                  <a:pt x="0" y="20916"/>
                </a:lnTo>
                <a:lnTo>
                  <a:pt x="1834591" y="20916"/>
                </a:lnTo>
                <a:lnTo>
                  <a:pt x="1834591" y="11861"/>
                </a:lnTo>
                <a:lnTo>
                  <a:pt x="1834591" y="9067"/>
                </a:lnTo>
                <a:lnTo>
                  <a:pt x="1834591" y="0"/>
                </a:lnTo>
                <a:close/>
              </a:path>
            </a:pathLst>
          </a:custGeom>
          <a:solidFill>
            <a:srgbClr val="656F30"/>
          </a:solidFill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96" name="object 135">
            <a:extLst>
              <a:ext uri="{FF2B5EF4-FFF2-40B4-BE49-F238E27FC236}">
                <a16:creationId xmlns:a16="http://schemas.microsoft.com/office/drawing/2014/main" id="{73E43516-2E5F-6B4F-A46F-DA64164009C2}"/>
              </a:ext>
            </a:extLst>
          </p:cNvPr>
          <p:cNvSpPr/>
          <p:nvPr userDrawn="1"/>
        </p:nvSpPr>
        <p:spPr>
          <a:xfrm>
            <a:off x="1857249" y="2340854"/>
            <a:ext cx="1797130" cy="0"/>
          </a:xfrm>
          <a:custGeom>
            <a:avLst/>
            <a:gdLst/>
            <a:ahLst/>
            <a:cxnLst/>
            <a:rect l="l" t="t" r="r" b="b"/>
            <a:pathLst>
              <a:path w="1981835">
                <a:moveTo>
                  <a:pt x="1981466" y="0"/>
                </a:moveTo>
                <a:lnTo>
                  <a:pt x="0" y="0"/>
                </a:lnTo>
              </a:path>
            </a:pathLst>
          </a:custGeom>
          <a:ln w="37617">
            <a:solidFill>
              <a:srgbClr val="70752C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97" name="object 136">
            <a:extLst>
              <a:ext uri="{FF2B5EF4-FFF2-40B4-BE49-F238E27FC236}">
                <a16:creationId xmlns:a16="http://schemas.microsoft.com/office/drawing/2014/main" id="{090ECB8C-F3AC-C94E-A7C9-9EF9C405B546}"/>
              </a:ext>
            </a:extLst>
          </p:cNvPr>
          <p:cNvSpPr/>
          <p:nvPr userDrawn="1"/>
        </p:nvSpPr>
        <p:spPr>
          <a:xfrm>
            <a:off x="3220776" y="4084698"/>
            <a:ext cx="1406149" cy="0"/>
          </a:xfrm>
          <a:custGeom>
            <a:avLst/>
            <a:gdLst/>
            <a:ahLst/>
            <a:cxnLst/>
            <a:rect l="l" t="t" r="r" b="b"/>
            <a:pathLst>
              <a:path w="1550670">
                <a:moveTo>
                  <a:pt x="0" y="0"/>
                </a:moveTo>
                <a:lnTo>
                  <a:pt x="1550661" y="0"/>
                </a:lnTo>
              </a:path>
            </a:pathLst>
          </a:custGeom>
          <a:ln w="37617">
            <a:solidFill>
              <a:srgbClr val="949B50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grpSp>
        <p:nvGrpSpPr>
          <p:cNvPr id="98" name="object 154">
            <a:extLst>
              <a:ext uri="{FF2B5EF4-FFF2-40B4-BE49-F238E27FC236}">
                <a16:creationId xmlns:a16="http://schemas.microsoft.com/office/drawing/2014/main" id="{E89230E4-5F73-2E4C-9AB5-B2FCEA00B596}"/>
              </a:ext>
            </a:extLst>
          </p:cNvPr>
          <p:cNvGrpSpPr/>
          <p:nvPr userDrawn="1"/>
        </p:nvGrpSpPr>
        <p:grpSpPr>
          <a:xfrm>
            <a:off x="8569121" y="4569295"/>
            <a:ext cx="1155092" cy="650099"/>
            <a:chOff x="8074003" y="4804500"/>
            <a:chExt cx="1273810" cy="716915"/>
          </a:xfrm>
        </p:grpSpPr>
        <p:sp>
          <p:nvSpPr>
            <p:cNvPr id="99" name="object 155">
              <a:extLst>
                <a:ext uri="{FF2B5EF4-FFF2-40B4-BE49-F238E27FC236}">
                  <a16:creationId xmlns:a16="http://schemas.microsoft.com/office/drawing/2014/main" id="{E77F323D-C5FE-B741-A33D-F134F12A13C4}"/>
                </a:ext>
              </a:extLst>
            </p:cNvPr>
            <p:cNvSpPr/>
            <p:nvPr/>
          </p:nvSpPr>
          <p:spPr>
            <a:xfrm>
              <a:off x="8641599" y="5029837"/>
              <a:ext cx="358775" cy="167005"/>
            </a:xfrm>
            <a:custGeom>
              <a:avLst/>
              <a:gdLst/>
              <a:ahLst/>
              <a:cxnLst/>
              <a:rect l="l" t="t" r="r" b="b"/>
              <a:pathLst>
                <a:path w="358775" h="167004">
                  <a:moveTo>
                    <a:pt x="358508" y="0"/>
                  </a:moveTo>
                  <a:lnTo>
                    <a:pt x="0" y="0"/>
                  </a:lnTo>
                  <a:lnTo>
                    <a:pt x="56400" y="166738"/>
                  </a:lnTo>
                  <a:lnTo>
                    <a:pt x="302107" y="166738"/>
                  </a:lnTo>
                  <a:lnTo>
                    <a:pt x="3585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0" name="object 156">
              <a:extLst>
                <a:ext uri="{FF2B5EF4-FFF2-40B4-BE49-F238E27FC236}">
                  <a16:creationId xmlns:a16="http://schemas.microsoft.com/office/drawing/2014/main" id="{2D9CCDD0-433F-924E-923E-30BAB73F366E}"/>
                </a:ext>
              </a:extLst>
            </p:cNvPr>
            <p:cNvSpPr/>
            <p:nvPr/>
          </p:nvSpPr>
          <p:spPr>
            <a:xfrm>
              <a:off x="8641599" y="5029837"/>
              <a:ext cx="358775" cy="167005"/>
            </a:xfrm>
            <a:custGeom>
              <a:avLst/>
              <a:gdLst/>
              <a:ahLst/>
              <a:cxnLst/>
              <a:rect l="l" t="t" r="r" b="b"/>
              <a:pathLst>
                <a:path w="358775" h="167004">
                  <a:moveTo>
                    <a:pt x="358508" y="0"/>
                  </a:moveTo>
                  <a:lnTo>
                    <a:pt x="0" y="0"/>
                  </a:lnTo>
                  <a:lnTo>
                    <a:pt x="56400" y="166738"/>
                  </a:lnTo>
                  <a:lnTo>
                    <a:pt x="302107" y="166738"/>
                  </a:lnTo>
                  <a:lnTo>
                    <a:pt x="358508" y="0"/>
                  </a:lnTo>
                  <a:close/>
                </a:path>
              </a:pathLst>
            </a:custGeom>
            <a:ln w="1880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1" name="object 157">
              <a:extLst>
                <a:ext uri="{FF2B5EF4-FFF2-40B4-BE49-F238E27FC236}">
                  <a16:creationId xmlns:a16="http://schemas.microsoft.com/office/drawing/2014/main" id="{F6763B1B-06C3-6C4D-9D0E-AC843CCA2711}"/>
                </a:ext>
              </a:extLst>
            </p:cNvPr>
            <p:cNvSpPr/>
            <p:nvPr/>
          </p:nvSpPr>
          <p:spPr>
            <a:xfrm>
              <a:off x="8399934" y="5157859"/>
              <a:ext cx="623570" cy="212725"/>
            </a:xfrm>
            <a:custGeom>
              <a:avLst/>
              <a:gdLst/>
              <a:ahLst/>
              <a:cxnLst/>
              <a:rect l="l" t="t" r="r" b="b"/>
              <a:pathLst>
                <a:path w="623570" h="212725">
                  <a:moveTo>
                    <a:pt x="577456" y="0"/>
                  </a:moveTo>
                  <a:lnTo>
                    <a:pt x="79375" y="0"/>
                  </a:lnTo>
                  <a:lnTo>
                    <a:pt x="0" y="212445"/>
                  </a:lnTo>
                  <a:lnTo>
                    <a:pt x="623557" y="212445"/>
                  </a:lnTo>
                  <a:lnTo>
                    <a:pt x="5774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2" name="object 158">
              <a:extLst>
                <a:ext uri="{FF2B5EF4-FFF2-40B4-BE49-F238E27FC236}">
                  <a16:creationId xmlns:a16="http://schemas.microsoft.com/office/drawing/2014/main" id="{4DB6AAA5-8728-874C-84F1-33F0E425A125}"/>
                </a:ext>
              </a:extLst>
            </p:cNvPr>
            <p:cNvSpPr/>
            <p:nvPr/>
          </p:nvSpPr>
          <p:spPr>
            <a:xfrm>
              <a:off x="8399934" y="5157859"/>
              <a:ext cx="623570" cy="212725"/>
            </a:xfrm>
            <a:custGeom>
              <a:avLst/>
              <a:gdLst/>
              <a:ahLst/>
              <a:cxnLst/>
              <a:rect l="l" t="t" r="r" b="b"/>
              <a:pathLst>
                <a:path w="623570" h="212725">
                  <a:moveTo>
                    <a:pt x="577456" y="0"/>
                  </a:moveTo>
                  <a:lnTo>
                    <a:pt x="79375" y="0"/>
                  </a:lnTo>
                  <a:lnTo>
                    <a:pt x="0" y="212445"/>
                  </a:lnTo>
                  <a:lnTo>
                    <a:pt x="623557" y="212445"/>
                  </a:lnTo>
                  <a:lnTo>
                    <a:pt x="577456" y="0"/>
                  </a:lnTo>
                  <a:close/>
                </a:path>
              </a:pathLst>
            </a:custGeom>
            <a:ln w="1880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3" name="object 159">
              <a:extLst>
                <a:ext uri="{FF2B5EF4-FFF2-40B4-BE49-F238E27FC236}">
                  <a16:creationId xmlns:a16="http://schemas.microsoft.com/office/drawing/2014/main" id="{EFE37BF6-87E7-1347-9E08-ACE75CD9A127}"/>
                </a:ext>
              </a:extLst>
            </p:cNvPr>
            <p:cNvSpPr/>
            <p:nvPr/>
          </p:nvSpPr>
          <p:spPr>
            <a:xfrm>
              <a:off x="8083407" y="5239781"/>
              <a:ext cx="1254760" cy="272415"/>
            </a:xfrm>
            <a:custGeom>
              <a:avLst/>
              <a:gdLst/>
              <a:ahLst/>
              <a:cxnLst/>
              <a:rect l="l" t="t" r="r" b="b"/>
              <a:pathLst>
                <a:path w="1254759" h="272414">
                  <a:moveTo>
                    <a:pt x="1254683" y="0"/>
                  </a:moveTo>
                  <a:lnTo>
                    <a:pt x="0" y="112763"/>
                  </a:lnTo>
                  <a:lnTo>
                    <a:pt x="49098" y="272135"/>
                  </a:lnTo>
                  <a:lnTo>
                    <a:pt x="1127328" y="272135"/>
                  </a:lnTo>
                  <a:lnTo>
                    <a:pt x="12546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4" name="object 160">
              <a:extLst>
                <a:ext uri="{FF2B5EF4-FFF2-40B4-BE49-F238E27FC236}">
                  <a16:creationId xmlns:a16="http://schemas.microsoft.com/office/drawing/2014/main" id="{45FAD189-808A-1740-923E-440D528D9943}"/>
                </a:ext>
              </a:extLst>
            </p:cNvPr>
            <p:cNvSpPr/>
            <p:nvPr/>
          </p:nvSpPr>
          <p:spPr>
            <a:xfrm>
              <a:off x="8083407" y="5239781"/>
              <a:ext cx="1254760" cy="272415"/>
            </a:xfrm>
            <a:custGeom>
              <a:avLst/>
              <a:gdLst/>
              <a:ahLst/>
              <a:cxnLst/>
              <a:rect l="l" t="t" r="r" b="b"/>
              <a:pathLst>
                <a:path w="1254759" h="272414">
                  <a:moveTo>
                    <a:pt x="1127328" y="272135"/>
                  </a:moveTo>
                  <a:lnTo>
                    <a:pt x="49098" y="272135"/>
                  </a:lnTo>
                  <a:lnTo>
                    <a:pt x="0" y="112763"/>
                  </a:lnTo>
                  <a:lnTo>
                    <a:pt x="1254683" y="0"/>
                  </a:lnTo>
                  <a:lnTo>
                    <a:pt x="1127328" y="272135"/>
                  </a:lnTo>
                  <a:close/>
                </a:path>
              </a:pathLst>
            </a:custGeom>
            <a:ln w="1880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5" name="object 161">
              <a:extLst>
                <a:ext uri="{FF2B5EF4-FFF2-40B4-BE49-F238E27FC236}">
                  <a16:creationId xmlns:a16="http://schemas.microsoft.com/office/drawing/2014/main" id="{9676A9A2-20F9-5A4E-AE30-96103731EE19}"/>
                </a:ext>
              </a:extLst>
            </p:cNvPr>
            <p:cNvSpPr/>
            <p:nvPr/>
          </p:nvSpPr>
          <p:spPr>
            <a:xfrm>
              <a:off x="8847533" y="4804500"/>
              <a:ext cx="9525" cy="172085"/>
            </a:xfrm>
            <a:custGeom>
              <a:avLst/>
              <a:gdLst/>
              <a:ahLst/>
              <a:cxnLst/>
              <a:rect l="l" t="t" r="r" b="b"/>
              <a:pathLst>
                <a:path w="9525" h="172085">
                  <a:moveTo>
                    <a:pt x="9398" y="0"/>
                  </a:moveTo>
                  <a:lnTo>
                    <a:pt x="0" y="0"/>
                  </a:lnTo>
                  <a:lnTo>
                    <a:pt x="0" y="171564"/>
                  </a:lnTo>
                  <a:lnTo>
                    <a:pt x="9398" y="171564"/>
                  </a:lnTo>
                  <a:lnTo>
                    <a:pt x="9398" y="0"/>
                  </a:lnTo>
                  <a:close/>
                </a:path>
              </a:pathLst>
            </a:custGeom>
            <a:solidFill>
              <a:srgbClr val="5D87A1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6" name="object 162">
              <a:extLst>
                <a:ext uri="{FF2B5EF4-FFF2-40B4-BE49-F238E27FC236}">
                  <a16:creationId xmlns:a16="http://schemas.microsoft.com/office/drawing/2014/main" id="{1DFFB6C9-082A-1544-900D-802837430DCE}"/>
                </a:ext>
              </a:extLst>
            </p:cNvPr>
            <p:cNvSpPr/>
            <p:nvPr/>
          </p:nvSpPr>
          <p:spPr>
            <a:xfrm>
              <a:off x="8820866" y="4896067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79997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7" name="object 163">
              <a:extLst>
                <a:ext uri="{FF2B5EF4-FFF2-40B4-BE49-F238E27FC236}">
                  <a16:creationId xmlns:a16="http://schemas.microsoft.com/office/drawing/2014/main" id="{A896D752-7425-EE4E-B121-616C95359F0E}"/>
                </a:ext>
              </a:extLst>
            </p:cNvPr>
            <p:cNvSpPr/>
            <p:nvPr/>
          </p:nvSpPr>
          <p:spPr>
            <a:xfrm>
              <a:off x="8598090" y="4976063"/>
              <a:ext cx="445770" cy="53975"/>
            </a:xfrm>
            <a:custGeom>
              <a:avLst/>
              <a:gdLst/>
              <a:ahLst/>
              <a:cxnLst/>
              <a:rect l="l" t="t" r="r" b="b"/>
              <a:pathLst>
                <a:path w="445770" h="53975">
                  <a:moveTo>
                    <a:pt x="445528" y="0"/>
                  </a:moveTo>
                  <a:lnTo>
                    <a:pt x="0" y="0"/>
                  </a:lnTo>
                  <a:lnTo>
                    <a:pt x="0" y="53771"/>
                  </a:lnTo>
                  <a:lnTo>
                    <a:pt x="445528" y="53771"/>
                  </a:lnTo>
                  <a:lnTo>
                    <a:pt x="445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8" name="object 164">
              <a:extLst>
                <a:ext uri="{FF2B5EF4-FFF2-40B4-BE49-F238E27FC236}">
                  <a16:creationId xmlns:a16="http://schemas.microsoft.com/office/drawing/2014/main" id="{51228F7A-78B5-9044-8C40-E593B6529218}"/>
                </a:ext>
              </a:extLst>
            </p:cNvPr>
            <p:cNvSpPr/>
            <p:nvPr/>
          </p:nvSpPr>
          <p:spPr>
            <a:xfrm>
              <a:off x="8598090" y="4976063"/>
              <a:ext cx="445770" cy="53975"/>
            </a:xfrm>
            <a:custGeom>
              <a:avLst/>
              <a:gdLst/>
              <a:ahLst/>
              <a:cxnLst/>
              <a:rect l="l" t="t" r="r" b="b"/>
              <a:pathLst>
                <a:path w="445770" h="53975">
                  <a:moveTo>
                    <a:pt x="445528" y="53771"/>
                  </a:moveTo>
                  <a:lnTo>
                    <a:pt x="0" y="53771"/>
                  </a:lnTo>
                  <a:lnTo>
                    <a:pt x="0" y="0"/>
                  </a:lnTo>
                  <a:lnTo>
                    <a:pt x="445528" y="0"/>
                  </a:lnTo>
                  <a:lnTo>
                    <a:pt x="445528" y="53771"/>
                  </a:lnTo>
                  <a:close/>
                </a:path>
              </a:pathLst>
            </a:custGeom>
            <a:ln w="1880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9" name="object 165">
              <a:extLst>
                <a:ext uri="{FF2B5EF4-FFF2-40B4-BE49-F238E27FC236}">
                  <a16:creationId xmlns:a16="http://schemas.microsoft.com/office/drawing/2014/main" id="{1D61BCFA-12CA-4242-93CA-0BC2EED5CEFD}"/>
                </a:ext>
              </a:extLst>
            </p:cNvPr>
            <p:cNvSpPr/>
            <p:nvPr/>
          </p:nvSpPr>
          <p:spPr>
            <a:xfrm>
              <a:off x="8734440" y="5029813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0" name="object 166">
              <a:extLst>
                <a:ext uri="{FF2B5EF4-FFF2-40B4-BE49-F238E27FC236}">
                  <a16:creationId xmlns:a16="http://schemas.microsoft.com/office/drawing/2014/main" id="{05A3E652-6227-9443-9836-67EFAEDEC2AD}"/>
                </a:ext>
              </a:extLst>
            </p:cNvPr>
            <p:cNvSpPr/>
            <p:nvPr/>
          </p:nvSpPr>
          <p:spPr>
            <a:xfrm>
              <a:off x="8734440" y="5029837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16"/>
                  </a:lnTo>
                </a:path>
              </a:pathLst>
            </a:custGeom>
            <a:ln w="939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1" name="object 167">
              <a:extLst>
                <a:ext uri="{FF2B5EF4-FFF2-40B4-BE49-F238E27FC236}">
                  <a16:creationId xmlns:a16="http://schemas.microsoft.com/office/drawing/2014/main" id="{42A0746C-8EA7-D045-9B83-1D2557744B73}"/>
                </a:ext>
              </a:extLst>
            </p:cNvPr>
            <p:cNvSpPr/>
            <p:nvPr/>
          </p:nvSpPr>
          <p:spPr>
            <a:xfrm>
              <a:off x="8818919" y="5029813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2" name="object 168">
              <a:extLst>
                <a:ext uri="{FF2B5EF4-FFF2-40B4-BE49-F238E27FC236}">
                  <a16:creationId xmlns:a16="http://schemas.microsoft.com/office/drawing/2014/main" id="{D08ED86C-74DB-B046-9C65-D8BEE016B80F}"/>
                </a:ext>
              </a:extLst>
            </p:cNvPr>
            <p:cNvSpPr/>
            <p:nvPr/>
          </p:nvSpPr>
          <p:spPr>
            <a:xfrm>
              <a:off x="8818919" y="5029837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16"/>
                  </a:lnTo>
                </a:path>
              </a:pathLst>
            </a:custGeom>
            <a:ln w="939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3" name="object 169">
              <a:extLst>
                <a:ext uri="{FF2B5EF4-FFF2-40B4-BE49-F238E27FC236}">
                  <a16:creationId xmlns:a16="http://schemas.microsoft.com/office/drawing/2014/main" id="{ABB61343-1CC6-364B-871A-BC5CE7BCA56E}"/>
                </a:ext>
              </a:extLst>
            </p:cNvPr>
            <p:cNvSpPr/>
            <p:nvPr/>
          </p:nvSpPr>
          <p:spPr>
            <a:xfrm>
              <a:off x="8895111" y="5029813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4" name="object 170">
              <a:extLst>
                <a:ext uri="{FF2B5EF4-FFF2-40B4-BE49-F238E27FC236}">
                  <a16:creationId xmlns:a16="http://schemas.microsoft.com/office/drawing/2014/main" id="{D32280A6-0457-534B-9EB0-41D01B2BEAFF}"/>
                </a:ext>
              </a:extLst>
            </p:cNvPr>
            <p:cNvSpPr/>
            <p:nvPr/>
          </p:nvSpPr>
          <p:spPr>
            <a:xfrm>
              <a:off x="8895115" y="5029837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16"/>
                  </a:lnTo>
                </a:path>
              </a:pathLst>
            </a:custGeom>
            <a:ln w="939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5" name="object 171">
              <a:extLst>
                <a:ext uri="{FF2B5EF4-FFF2-40B4-BE49-F238E27FC236}">
                  <a16:creationId xmlns:a16="http://schemas.microsoft.com/office/drawing/2014/main" id="{43BCEC0C-2F54-DC43-A860-AC57EEFDCA82}"/>
                </a:ext>
              </a:extLst>
            </p:cNvPr>
            <p:cNvSpPr/>
            <p:nvPr/>
          </p:nvSpPr>
          <p:spPr>
            <a:xfrm>
              <a:off x="8100926" y="5348947"/>
              <a:ext cx="89141" cy="8914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6" name="object 172">
              <a:extLst>
                <a:ext uri="{FF2B5EF4-FFF2-40B4-BE49-F238E27FC236}">
                  <a16:creationId xmlns:a16="http://schemas.microsoft.com/office/drawing/2014/main" id="{5594C726-CC5A-204A-8246-404E4D7A4BA9}"/>
                </a:ext>
              </a:extLst>
            </p:cNvPr>
            <p:cNvSpPr/>
            <p:nvPr/>
          </p:nvSpPr>
          <p:spPr>
            <a:xfrm>
              <a:off x="8211484" y="5338130"/>
              <a:ext cx="89141" cy="8914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7" name="object 173">
              <a:extLst>
                <a:ext uri="{FF2B5EF4-FFF2-40B4-BE49-F238E27FC236}">
                  <a16:creationId xmlns:a16="http://schemas.microsoft.com/office/drawing/2014/main" id="{93550812-23B0-EF4F-B3DE-362E1D81AF0D}"/>
                </a:ext>
              </a:extLst>
            </p:cNvPr>
            <p:cNvSpPr/>
            <p:nvPr/>
          </p:nvSpPr>
          <p:spPr>
            <a:xfrm>
              <a:off x="8322041" y="5327313"/>
              <a:ext cx="89141" cy="8914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8" name="object 174">
              <a:extLst>
                <a:ext uri="{FF2B5EF4-FFF2-40B4-BE49-F238E27FC236}">
                  <a16:creationId xmlns:a16="http://schemas.microsoft.com/office/drawing/2014/main" id="{1233CC53-1785-CE47-8E23-AAD3F7929B54}"/>
                </a:ext>
              </a:extLst>
            </p:cNvPr>
            <p:cNvSpPr/>
            <p:nvPr/>
          </p:nvSpPr>
          <p:spPr>
            <a:xfrm>
              <a:off x="8432597" y="5316495"/>
              <a:ext cx="89141" cy="8914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9" name="object 175">
              <a:extLst>
                <a:ext uri="{FF2B5EF4-FFF2-40B4-BE49-F238E27FC236}">
                  <a16:creationId xmlns:a16="http://schemas.microsoft.com/office/drawing/2014/main" id="{EEB64378-850E-C241-99C5-5AE2C3B79C96}"/>
                </a:ext>
              </a:extLst>
            </p:cNvPr>
            <p:cNvSpPr/>
            <p:nvPr/>
          </p:nvSpPr>
          <p:spPr>
            <a:xfrm>
              <a:off x="8543155" y="5305681"/>
              <a:ext cx="89141" cy="8914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0" name="object 176">
              <a:extLst>
                <a:ext uri="{FF2B5EF4-FFF2-40B4-BE49-F238E27FC236}">
                  <a16:creationId xmlns:a16="http://schemas.microsoft.com/office/drawing/2014/main" id="{85798A2B-EE39-3A4F-8E9A-FF70028BF8F3}"/>
                </a:ext>
              </a:extLst>
            </p:cNvPr>
            <p:cNvSpPr/>
            <p:nvPr/>
          </p:nvSpPr>
          <p:spPr>
            <a:xfrm>
              <a:off x="8653730" y="5294863"/>
              <a:ext cx="89141" cy="8914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1" name="object 177">
              <a:extLst>
                <a:ext uri="{FF2B5EF4-FFF2-40B4-BE49-F238E27FC236}">
                  <a16:creationId xmlns:a16="http://schemas.microsoft.com/office/drawing/2014/main" id="{4A9BDDBF-0CA5-8E4C-95A5-36737867E664}"/>
                </a:ext>
              </a:extLst>
            </p:cNvPr>
            <p:cNvSpPr/>
            <p:nvPr/>
          </p:nvSpPr>
          <p:spPr>
            <a:xfrm>
              <a:off x="8764287" y="5284047"/>
              <a:ext cx="89141" cy="891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2" name="object 178">
              <a:extLst>
                <a:ext uri="{FF2B5EF4-FFF2-40B4-BE49-F238E27FC236}">
                  <a16:creationId xmlns:a16="http://schemas.microsoft.com/office/drawing/2014/main" id="{0C22E698-5D72-364E-91DB-B5CF796BF130}"/>
                </a:ext>
              </a:extLst>
            </p:cNvPr>
            <p:cNvSpPr/>
            <p:nvPr/>
          </p:nvSpPr>
          <p:spPr>
            <a:xfrm>
              <a:off x="8874844" y="5273229"/>
              <a:ext cx="89141" cy="891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3" name="object 179">
              <a:extLst>
                <a:ext uri="{FF2B5EF4-FFF2-40B4-BE49-F238E27FC236}">
                  <a16:creationId xmlns:a16="http://schemas.microsoft.com/office/drawing/2014/main" id="{91DD4EDA-72E5-AC4B-B4E0-DC799EB36AAF}"/>
                </a:ext>
              </a:extLst>
            </p:cNvPr>
            <p:cNvSpPr/>
            <p:nvPr/>
          </p:nvSpPr>
          <p:spPr>
            <a:xfrm>
              <a:off x="8985401" y="5262412"/>
              <a:ext cx="89141" cy="8914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4" name="object 180">
              <a:extLst>
                <a:ext uri="{FF2B5EF4-FFF2-40B4-BE49-F238E27FC236}">
                  <a16:creationId xmlns:a16="http://schemas.microsoft.com/office/drawing/2014/main" id="{AF3544E7-1ED9-C149-8262-82F26EFE34E8}"/>
                </a:ext>
              </a:extLst>
            </p:cNvPr>
            <p:cNvSpPr/>
            <p:nvPr/>
          </p:nvSpPr>
          <p:spPr>
            <a:xfrm>
              <a:off x="9095958" y="5251596"/>
              <a:ext cx="89141" cy="891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5" name="object 181">
              <a:extLst>
                <a:ext uri="{FF2B5EF4-FFF2-40B4-BE49-F238E27FC236}">
                  <a16:creationId xmlns:a16="http://schemas.microsoft.com/office/drawing/2014/main" id="{A4ED46DC-A853-7141-B4F7-C4B2252BFD9A}"/>
                </a:ext>
              </a:extLst>
            </p:cNvPr>
            <p:cNvSpPr/>
            <p:nvPr/>
          </p:nvSpPr>
          <p:spPr>
            <a:xfrm>
              <a:off x="9206515" y="5240778"/>
              <a:ext cx="89141" cy="891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6" name="object 182">
              <a:extLst>
                <a:ext uri="{FF2B5EF4-FFF2-40B4-BE49-F238E27FC236}">
                  <a16:creationId xmlns:a16="http://schemas.microsoft.com/office/drawing/2014/main" id="{8B106D1B-095C-0047-9299-6602094B971A}"/>
                </a:ext>
              </a:extLst>
            </p:cNvPr>
            <p:cNvSpPr/>
            <p:nvPr/>
          </p:nvSpPr>
          <p:spPr>
            <a:xfrm>
              <a:off x="8953625" y="4912305"/>
              <a:ext cx="152666" cy="10318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127" name="object 183">
            <a:extLst>
              <a:ext uri="{FF2B5EF4-FFF2-40B4-BE49-F238E27FC236}">
                <a16:creationId xmlns:a16="http://schemas.microsoft.com/office/drawing/2014/main" id="{8C44A7FD-AEB7-724E-8904-7053C5806525}"/>
              </a:ext>
            </a:extLst>
          </p:cNvPr>
          <p:cNvGrpSpPr/>
          <p:nvPr userDrawn="1"/>
        </p:nvGrpSpPr>
        <p:grpSpPr>
          <a:xfrm>
            <a:off x="6537950" y="2873853"/>
            <a:ext cx="1436092" cy="732441"/>
            <a:chOff x="5778000" y="3015426"/>
            <a:chExt cx="1583690" cy="807720"/>
          </a:xfrm>
        </p:grpSpPr>
        <p:sp>
          <p:nvSpPr>
            <p:cNvPr id="128" name="object 184">
              <a:extLst>
                <a:ext uri="{FF2B5EF4-FFF2-40B4-BE49-F238E27FC236}">
                  <a16:creationId xmlns:a16="http://schemas.microsoft.com/office/drawing/2014/main" id="{B829B95E-D457-8649-B257-F81B9DD527B3}"/>
                </a:ext>
              </a:extLst>
            </p:cNvPr>
            <p:cNvSpPr/>
            <p:nvPr/>
          </p:nvSpPr>
          <p:spPr>
            <a:xfrm>
              <a:off x="6640233" y="3429647"/>
              <a:ext cx="400685" cy="380365"/>
            </a:xfrm>
            <a:custGeom>
              <a:avLst/>
              <a:gdLst/>
              <a:ahLst/>
              <a:cxnLst/>
              <a:rect l="l" t="t" r="r" b="b"/>
              <a:pathLst>
                <a:path w="400684" h="380364">
                  <a:moveTo>
                    <a:pt x="400430" y="0"/>
                  </a:moveTo>
                  <a:lnTo>
                    <a:pt x="0" y="0"/>
                  </a:lnTo>
                  <a:lnTo>
                    <a:pt x="0" y="380326"/>
                  </a:lnTo>
                  <a:lnTo>
                    <a:pt x="400430" y="380326"/>
                  </a:lnTo>
                  <a:lnTo>
                    <a:pt x="40043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9" name="object 185">
              <a:extLst>
                <a:ext uri="{FF2B5EF4-FFF2-40B4-BE49-F238E27FC236}">
                  <a16:creationId xmlns:a16="http://schemas.microsoft.com/office/drawing/2014/main" id="{52F32C2B-7810-524D-B3C4-D15C3615147A}"/>
                </a:ext>
              </a:extLst>
            </p:cNvPr>
            <p:cNvSpPr/>
            <p:nvPr/>
          </p:nvSpPr>
          <p:spPr>
            <a:xfrm>
              <a:off x="6640233" y="3429647"/>
              <a:ext cx="400685" cy="380365"/>
            </a:xfrm>
            <a:custGeom>
              <a:avLst/>
              <a:gdLst/>
              <a:ahLst/>
              <a:cxnLst/>
              <a:rect l="l" t="t" r="r" b="b"/>
              <a:pathLst>
                <a:path w="400684" h="380364">
                  <a:moveTo>
                    <a:pt x="400430" y="0"/>
                  </a:moveTo>
                  <a:lnTo>
                    <a:pt x="0" y="0"/>
                  </a:lnTo>
                  <a:lnTo>
                    <a:pt x="0" y="380326"/>
                  </a:lnTo>
                  <a:lnTo>
                    <a:pt x="400430" y="380326"/>
                  </a:lnTo>
                  <a:lnTo>
                    <a:pt x="400430" y="0"/>
                  </a:lnTo>
                  <a:close/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0" name="object 186">
              <a:extLst>
                <a:ext uri="{FF2B5EF4-FFF2-40B4-BE49-F238E27FC236}">
                  <a16:creationId xmlns:a16="http://schemas.microsoft.com/office/drawing/2014/main" id="{1C6F31F4-2323-4943-B7DF-84394171E3E1}"/>
                </a:ext>
              </a:extLst>
            </p:cNvPr>
            <p:cNvSpPr/>
            <p:nvPr/>
          </p:nvSpPr>
          <p:spPr>
            <a:xfrm>
              <a:off x="6737565" y="3492309"/>
              <a:ext cx="266700" cy="200025"/>
            </a:xfrm>
            <a:custGeom>
              <a:avLst/>
              <a:gdLst/>
              <a:ahLst/>
              <a:cxnLst/>
              <a:rect l="l" t="t" r="r" b="b"/>
              <a:pathLst>
                <a:path w="266700" h="200025">
                  <a:moveTo>
                    <a:pt x="230581" y="40995"/>
                  </a:moveTo>
                  <a:lnTo>
                    <a:pt x="266407" y="40995"/>
                  </a:lnTo>
                  <a:lnTo>
                    <a:pt x="266407" y="0"/>
                  </a:lnTo>
                  <a:lnTo>
                    <a:pt x="230581" y="0"/>
                  </a:lnTo>
                  <a:lnTo>
                    <a:pt x="230581" y="40995"/>
                  </a:lnTo>
                  <a:close/>
                </a:path>
                <a:path w="266700" h="200025">
                  <a:moveTo>
                    <a:pt x="153720" y="40995"/>
                  </a:moveTo>
                  <a:lnTo>
                    <a:pt x="189572" y="40995"/>
                  </a:lnTo>
                  <a:lnTo>
                    <a:pt x="189572" y="0"/>
                  </a:lnTo>
                  <a:lnTo>
                    <a:pt x="153720" y="0"/>
                  </a:lnTo>
                  <a:lnTo>
                    <a:pt x="153720" y="40995"/>
                  </a:lnTo>
                  <a:close/>
                </a:path>
                <a:path w="266700" h="200025">
                  <a:moveTo>
                    <a:pt x="76873" y="40995"/>
                  </a:moveTo>
                  <a:lnTo>
                    <a:pt x="112725" y="40995"/>
                  </a:lnTo>
                  <a:lnTo>
                    <a:pt x="112725" y="0"/>
                  </a:lnTo>
                  <a:lnTo>
                    <a:pt x="76873" y="0"/>
                  </a:lnTo>
                  <a:lnTo>
                    <a:pt x="76873" y="40995"/>
                  </a:lnTo>
                  <a:close/>
                </a:path>
                <a:path w="266700" h="200025">
                  <a:moveTo>
                    <a:pt x="0" y="40995"/>
                  </a:moveTo>
                  <a:lnTo>
                    <a:pt x="35864" y="40995"/>
                  </a:lnTo>
                  <a:lnTo>
                    <a:pt x="35864" y="0"/>
                  </a:lnTo>
                  <a:lnTo>
                    <a:pt x="0" y="0"/>
                  </a:lnTo>
                  <a:lnTo>
                    <a:pt x="0" y="40995"/>
                  </a:lnTo>
                  <a:close/>
                </a:path>
                <a:path w="266700" h="200025">
                  <a:moveTo>
                    <a:pt x="230581" y="121259"/>
                  </a:moveTo>
                  <a:lnTo>
                    <a:pt x="266407" y="121259"/>
                  </a:lnTo>
                  <a:lnTo>
                    <a:pt x="266407" y="80251"/>
                  </a:lnTo>
                  <a:lnTo>
                    <a:pt x="230581" y="80251"/>
                  </a:lnTo>
                  <a:lnTo>
                    <a:pt x="230581" y="121259"/>
                  </a:lnTo>
                  <a:close/>
                </a:path>
                <a:path w="266700" h="200025">
                  <a:moveTo>
                    <a:pt x="153720" y="121259"/>
                  </a:moveTo>
                  <a:lnTo>
                    <a:pt x="189572" y="121259"/>
                  </a:lnTo>
                  <a:lnTo>
                    <a:pt x="189572" y="80251"/>
                  </a:lnTo>
                  <a:lnTo>
                    <a:pt x="153720" y="80251"/>
                  </a:lnTo>
                  <a:lnTo>
                    <a:pt x="153720" y="121259"/>
                  </a:lnTo>
                  <a:close/>
                </a:path>
                <a:path w="266700" h="200025">
                  <a:moveTo>
                    <a:pt x="76873" y="121259"/>
                  </a:moveTo>
                  <a:lnTo>
                    <a:pt x="112725" y="121259"/>
                  </a:lnTo>
                  <a:lnTo>
                    <a:pt x="112725" y="80251"/>
                  </a:lnTo>
                  <a:lnTo>
                    <a:pt x="76873" y="80251"/>
                  </a:lnTo>
                  <a:lnTo>
                    <a:pt x="76873" y="121259"/>
                  </a:lnTo>
                  <a:close/>
                </a:path>
                <a:path w="266700" h="200025">
                  <a:moveTo>
                    <a:pt x="0" y="121259"/>
                  </a:moveTo>
                  <a:lnTo>
                    <a:pt x="35864" y="121259"/>
                  </a:lnTo>
                  <a:lnTo>
                    <a:pt x="35864" y="80251"/>
                  </a:lnTo>
                  <a:lnTo>
                    <a:pt x="0" y="80251"/>
                  </a:lnTo>
                  <a:lnTo>
                    <a:pt x="0" y="121259"/>
                  </a:lnTo>
                  <a:close/>
                </a:path>
                <a:path w="266700" h="200025">
                  <a:moveTo>
                    <a:pt x="230581" y="199809"/>
                  </a:moveTo>
                  <a:lnTo>
                    <a:pt x="266407" y="199809"/>
                  </a:lnTo>
                  <a:lnTo>
                    <a:pt x="266407" y="158813"/>
                  </a:lnTo>
                  <a:lnTo>
                    <a:pt x="230581" y="158813"/>
                  </a:lnTo>
                  <a:lnTo>
                    <a:pt x="230581" y="199809"/>
                  </a:lnTo>
                  <a:close/>
                </a:path>
                <a:path w="266700" h="200025">
                  <a:moveTo>
                    <a:pt x="153720" y="199809"/>
                  </a:moveTo>
                  <a:lnTo>
                    <a:pt x="189572" y="199809"/>
                  </a:lnTo>
                  <a:lnTo>
                    <a:pt x="189572" y="158813"/>
                  </a:lnTo>
                  <a:lnTo>
                    <a:pt x="153720" y="158813"/>
                  </a:lnTo>
                  <a:lnTo>
                    <a:pt x="153720" y="199809"/>
                  </a:lnTo>
                  <a:close/>
                </a:path>
                <a:path w="266700" h="200025">
                  <a:moveTo>
                    <a:pt x="76873" y="199809"/>
                  </a:moveTo>
                  <a:lnTo>
                    <a:pt x="112725" y="199809"/>
                  </a:lnTo>
                  <a:lnTo>
                    <a:pt x="112725" y="158813"/>
                  </a:lnTo>
                  <a:lnTo>
                    <a:pt x="76873" y="158813"/>
                  </a:lnTo>
                  <a:lnTo>
                    <a:pt x="76873" y="199809"/>
                  </a:lnTo>
                  <a:close/>
                </a:path>
                <a:path w="266700" h="200025">
                  <a:moveTo>
                    <a:pt x="0" y="199809"/>
                  </a:moveTo>
                  <a:lnTo>
                    <a:pt x="35864" y="199809"/>
                  </a:lnTo>
                  <a:lnTo>
                    <a:pt x="35864" y="158813"/>
                  </a:lnTo>
                  <a:lnTo>
                    <a:pt x="0" y="158813"/>
                  </a:lnTo>
                  <a:lnTo>
                    <a:pt x="0" y="199809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1" name="object 187">
              <a:extLst>
                <a:ext uri="{FF2B5EF4-FFF2-40B4-BE49-F238E27FC236}">
                  <a16:creationId xmlns:a16="http://schemas.microsoft.com/office/drawing/2014/main" id="{BA2FBF88-FBD4-EE49-B283-15079E73F662}"/>
                </a:ext>
              </a:extLst>
            </p:cNvPr>
            <p:cNvSpPr/>
            <p:nvPr/>
          </p:nvSpPr>
          <p:spPr>
            <a:xfrm>
              <a:off x="6701717" y="3459881"/>
              <a:ext cx="333375" cy="0"/>
            </a:xfrm>
            <a:custGeom>
              <a:avLst/>
              <a:gdLst/>
              <a:ahLst/>
              <a:cxnLst/>
              <a:rect l="l" t="t" r="r" b="b"/>
              <a:pathLst>
                <a:path w="333375">
                  <a:moveTo>
                    <a:pt x="33300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2" name="object 188">
              <a:extLst>
                <a:ext uri="{FF2B5EF4-FFF2-40B4-BE49-F238E27FC236}">
                  <a16:creationId xmlns:a16="http://schemas.microsoft.com/office/drawing/2014/main" id="{A774CEB8-BF7E-8649-9E44-AE2847A67AB4}"/>
                </a:ext>
              </a:extLst>
            </p:cNvPr>
            <p:cNvSpPr/>
            <p:nvPr/>
          </p:nvSpPr>
          <p:spPr>
            <a:xfrm>
              <a:off x="6701726" y="3459859"/>
              <a:ext cx="333375" cy="0"/>
            </a:xfrm>
            <a:custGeom>
              <a:avLst/>
              <a:gdLst/>
              <a:ahLst/>
              <a:cxnLst/>
              <a:rect l="l" t="t" r="r" b="b"/>
              <a:pathLst>
                <a:path w="333375">
                  <a:moveTo>
                    <a:pt x="333006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3" name="object 189">
              <a:extLst>
                <a:ext uri="{FF2B5EF4-FFF2-40B4-BE49-F238E27FC236}">
                  <a16:creationId xmlns:a16="http://schemas.microsoft.com/office/drawing/2014/main" id="{207EA066-2A9A-8C47-A90F-12F0D603B843}"/>
                </a:ext>
              </a:extLst>
            </p:cNvPr>
            <p:cNvSpPr/>
            <p:nvPr/>
          </p:nvSpPr>
          <p:spPr>
            <a:xfrm>
              <a:off x="5778002" y="3813388"/>
              <a:ext cx="1583690" cy="0"/>
            </a:xfrm>
            <a:custGeom>
              <a:avLst/>
              <a:gdLst/>
              <a:ahLst/>
              <a:cxnLst/>
              <a:rect l="l" t="t" r="r" b="b"/>
              <a:pathLst>
                <a:path w="1583690">
                  <a:moveTo>
                    <a:pt x="158365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4" name="object 190">
              <a:extLst>
                <a:ext uri="{FF2B5EF4-FFF2-40B4-BE49-F238E27FC236}">
                  <a16:creationId xmlns:a16="http://schemas.microsoft.com/office/drawing/2014/main" id="{A9D83793-DF86-804F-BFB3-E23102A34A5F}"/>
                </a:ext>
              </a:extLst>
            </p:cNvPr>
            <p:cNvSpPr/>
            <p:nvPr/>
          </p:nvSpPr>
          <p:spPr>
            <a:xfrm>
              <a:off x="5778000" y="3805008"/>
              <a:ext cx="975360" cy="3810"/>
            </a:xfrm>
            <a:custGeom>
              <a:avLst/>
              <a:gdLst/>
              <a:ahLst/>
              <a:cxnLst/>
              <a:rect l="l" t="t" r="r" b="b"/>
              <a:pathLst>
                <a:path w="975359" h="3810">
                  <a:moveTo>
                    <a:pt x="0" y="0"/>
                  </a:moveTo>
                  <a:lnTo>
                    <a:pt x="975271" y="0"/>
                  </a:lnTo>
                </a:path>
                <a:path w="975359" h="3810">
                  <a:moveTo>
                    <a:pt x="0" y="3207"/>
                  </a:moveTo>
                  <a:lnTo>
                    <a:pt x="975271" y="3207"/>
                  </a:lnTo>
                </a:path>
              </a:pathLst>
            </a:custGeom>
            <a:ln w="3175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5" name="object 191">
              <a:extLst>
                <a:ext uri="{FF2B5EF4-FFF2-40B4-BE49-F238E27FC236}">
                  <a16:creationId xmlns:a16="http://schemas.microsoft.com/office/drawing/2014/main" id="{5270150C-C749-FF43-9F91-A881006E42FD}"/>
                </a:ext>
              </a:extLst>
            </p:cNvPr>
            <p:cNvSpPr/>
            <p:nvPr/>
          </p:nvSpPr>
          <p:spPr>
            <a:xfrm>
              <a:off x="5778000" y="3807186"/>
              <a:ext cx="1583690" cy="9525"/>
            </a:xfrm>
            <a:custGeom>
              <a:avLst/>
              <a:gdLst/>
              <a:ahLst/>
              <a:cxnLst/>
              <a:rect l="l" t="t" r="r" b="b"/>
              <a:pathLst>
                <a:path w="1583690" h="9525">
                  <a:moveTo>
                    <a:pt x="1447431" y="0"/>
                  </a:moveTo>
                  <a:lnTo>
                    <a:pt x="1583651" y="0"/>
                  </a:lnTo>
                </a:path>
                <a:path w="1583690" h="9525">
                  <a:moveTo>
                    <a:pt x="0" y="9404"/>
                  </a:moveTo>
                  <a:lnTo>
                    <a:pt x="1583651" y="9404"/>
                  </a:lnTo>
                </a:path>
              </a:pathLst>
            </a:custGeom>
            <a:ln w="6414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6" name="object 192">
              <a:extLst>
                <a:ext uri="{FF2B5EF4-FFF2-40B4-BE49-F238E27FC236}">
                  <a16:creationId xmlns:a16="http://schemas.microsoft.com/office/drawing/2014/main" id="{978E4EA1-4406-724E-A4DC-0B12EF4DBDF3}"/>
                </a:ext>
              </a:extLst>
            </p:cNvPr>
            <p:cNvSpPr/>
            <p:nvPr/>
          </p:nvSpPr>
          <p:spPr>
            <a:xfrm>
              <a:off x="6386398" y="3212668"/>
              <a:ext cx="308610" cy="598170"/>
            </a:xfrm>
            <a:custGeom>
              <a:avLst/>
              <a:gdLst/>
              <a:ahLst/>
              <a:cxnLst/>
              <a:rect l="l" t="t" r="r" b="b"/>
              <a:pathLst>
                <a:path w="308609" h="598170">
                  <a:moveTo>
                    <a:pt x="308292" y="0"/>
                  </a:moveTo>
                  <a:lnTo>
                    <a:pt x="0" y="0"/>
                  </a:lnTo>
                  <a:lnTo>
                    <a:pt x="0" y="597725"/>
                  </a:lnTo>
                  <a:lnTo>
                    <a:pt x="308292" y="597725"/>
                  </a:lnTo>
                  <a:lnTo>
                    <a:pt x="308292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7" name="object 193">
              <a:extLst>
                <a:ext uri="{FF2B5EF4-FFF2-40B4-BE49-F238E27FC236}">
                  <a16:creationId xmlns:a16="http://schemas.microsoft.com/office/drawing/2014/main" id="{7C888EF8-9B20-D24E-A713-AEAEC7B5E65F}"/>
                </a:ext>
              </a:extLst>
            </p:cNvPr>
            <p:cNvSpPr/>
            <p:nvPr/>
          </p:nvSpPr>
          <p:spPr>
            <a:xfrm>
              <a:off x="6386398" y="3212668"/>
              <a:ext cx="308610" cy="598170"/>
            </a:xfrm>
            <a:custGeom>
              <a:avLst/>
              <a:gdLst/>
              <a:ahLst/>
              <a:cxnLst/>
              <a:rect l="l" t="t" r="r" b="b"/>
              <a:pathLst>
                <a:path w="308609" h="598170">
                  <a:moveTo>
                    <a:pt x="308292" y="0"/>
                  </a:moveTo>
                  <a:lnTo>
                    <a:pt x="0" y="0"/>
                  </a:lnTo>
                  <a:lnTo>
                    <a:pt x="0" y="597725"/>
                  </a:lnTo>
                  <a:lnTo>
                    <a:pt x="308292" y="597725"/>
                  </a:lnTo>
                  <a:lnTo>
                    <a:pt x="308292" y="0"/>
                  </a:lnTo>
                  <a:close/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8" name="object 194">
              <a:extLst>
                <a:ext uri="{FF2B5EF4-FFF2-40B4-BE49-F238E27FC236}">
                  <a16:creationId xmlns:a16="http://schemas.microsoft.com/office/drawing/2014/main" id="{DB97839E-F777-3045-A1F9-56F5EB0F0A63}"/>
                </a:ext>
              </a:extLst>
            </p:cNvPr>
            <p:cNvSpPr/>
            <p:nvPr/>
          </p:nvSpPr>
          <p:spPr>
            <a:xfrm>
              <a:off x="6453682" y="3105086"/>
              <a:ext cx="173990" cy="105410"/>
            </a:xfrm>
            <a:custGeom>
              <a:avLst/>
              <a:gdLst/>
              <a:ahLst/>
              <a:cxnLst/>
              <a:rect l="l" t="t" r="r" b="b"/>
              <a:pathLst>
                <a:path w="173990" h="105410">
                  <a:moveTo>
                    <a:pt x="173736" y="0"/>
                  </a:moveTo>
                  <a:lnTo>
                    <a:pt x="0" y="0"/>
                  </a:lnTo>
                  <a:lnTo>
                    <a:pt x="0" y="105028"/>
                  </a:lnTo>
                  <a:lnTo>
                    <a:pt x="173736" y="105028"/>
                  </a:lnTo>
                  <a:lnTo>
                    <a:pt x="173736" y="0"/>
                  </a:lnTo>
                  <a:close/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9" name="object 195">
              <a:extLst>
                <a:ext uri="{FF2B5EF4-FFF2-40B4-BE49-F238E27FC236}">
                  <a16:creationId xmlns:a16="http://schemas.microsoft.com/office/drawing/2014/main" id="{AC284EFA-D69C-164A-BABD-48A31626A893}"/>
                </a:ext>
              </a:extLst>
            </p:cNvPr>
            <p:cNvSpPr/>
            <p:nvPr/>
          </p:nvSpPr>
          <p:spPr>
            <a:xfrm>
              <a:off x="6540554" y="3015426"/>
              <a:ext cx="0" cy="87630"/>
            </a:xfrm>
            <a:custGeom>
              <a:avLst/>
              <a:gdLst/>
              <a:ahLst/>
              <a:cxnLst/>
              <a:rect l="l" t="t" r="r" b="b"/>
              <a:pathLst>
                <a:path h="87630">
                  <a:moveTo>
                    <a:pt x="0" y="0"/>
                  </a:moveTo>
                  <a:lnTo>
                    <a:pt x="0" y="87083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0" name="object 196">
              <a:extLst>
                <a:ext uri="{FF2B5EF4-FFF2-40B4-BE49-F238E27FC236}">
                  <a16:creationId xmlns:a16="http://schemas.microsoft.com/office/drawing/2014/main" id="{D2CDEBA9-BAA4-EA40-8206-FB2113FAB8B4}"/>
                </a:ext>
              </a:extLst>
            </p:cNvPr>
            <p:cNvSpPr/>
            <p:nvPr/>
          </p:nvSpPr>
          <p:spPr>
            <a:xfrm>
              <a:off x="6540549" y="3015428"/>
              <a:ext cx="0" cy="87630"/>
            </a:xfrm>
            <a:custGeom>
              <a:avLst/>
              <a:gdLst/>
              <a:ahLst/>
              <a:cxnLst/>
              <a:rect l="l" t="t" r="r" b="b"/>
              <a:pathLst>
                <a:path h="87630">
                  <a:moveTo>
                    <a:pt x="0" y="87083"/>
                  </a:moveTo>
                  <a:lnTo>
                    <a:pt x="0" y="0"/>
                  </a:lnTo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1" name="object 197">
              <a:extLst>
                <a:ext uri="{FF2B5EF4-FFF2-40B4-BE49-F238E27FC236}">
                  <a16:creationId xmlns:a16="http://schemas.microsoft.com/office/drawing/2014/main" id="{1595AABE-A3F6-D143-A306-2123DA1E12C5}"/>
                </a:ext>
              </a:extLst>
            </p:cNvPr>
            <p:cNvSpPr/>
            <p:nvPr/>
          </p:nvSpPr>
          <p:spPr>
            <a:xfrm>
              <a:off x="6502984" y="3755301"/>
              <a:ext cx="75565" cy="51435"/>
            </a:xfrm>
            <a:custGeom>
              <a:avLst/>
              <a:gdLst/>
              <a:ahLst/>
              <a:cxnLst/>
              <a:rect l="l" t="t" r="r" b="b"/>
              <a:pathLst>
                <a:path w="75565" h="51435">
                  <a:moveTo>
                    <a:pt x="75145" y="0"/>
                  </a:moveTo>
                  <a:lnTo>
                    <a:pt x="0" y="0"/>
                  </a:lnTo>
                  <a:lnTo>
                    <a:pt x="0" y="51244"/>
                  </a:lnTo>
                  <a:lnTo>
                    <a:pt x="75145" y="51244"/>
                  </a:lnTo>
                  <a:lnTo>
                    <a:pt x="75145" y="0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2" name="object 198">
              <a:extLst>
                <a:ext uri="{FF2B5EF4-FFF2-40B4-BE49-F238E27FC236}">
                  <a16:creationId xmlns:a16="http://schemas.microsoft.com/office/drawing/2014/main" id="{DB1A5CA2-9053-434D-A984-41A97230EC70}"/>
                </a:ext>
              </a:extLst>
            </p:cNvPr>
            <p:cNvSpPr/>
            <p:nvPr/>
          </p:nvSpPr>
          <p:spPr>
            <a:xfrm>
              <a:off x="6540554" y="3758713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0" y="0"/>
                  </a:moveTo>
                  <a:lnTo>
                    <a:pt x="0" y="44399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3" name="object 199">
              <a:extLst>
                <a:ext uri="{FF2B5EF4-FFF2-40B4-BE49-F238E27FC236}">
                  <a16:creationId xmlns:a16="http://schemas.microsoft.com/office/drawing/2014/main" id="{1887386A-F490-D147-9AE4-6F52F4A249F0}"/>
                </a:ext>
              </a:extLst>
            </p:cNvPr>
            <p:cNvSpPr/>
            <p:nvPr/>
          </p:nvSpPr>
          <p:spPr>
            <a:xfrm>
              <a:off x="6540549" y="3758730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0" y="0"/>
                  </a:moveTo>
                  <a:lnTo>
                    <a:pt x="0" y="44386"/>
                  </a:lnTo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4" name="object 200">
              <a:extLst>
                <a:ext uri="{FF2B5EF4-FFF2-40B4-BE49-F238E27FC236}">
                  <a16:creationId xmlns:a16="http://schemas.microsoft.com/office/drawing/2014/main" id="{8EFD24C6-A139-A240-A852-FA32EE19EE6E}"/>
                </a:ext>
              </a:extLst>
            </p:cNvPr>
            <p:cNvSpPr/>
            <p:nvPr/>
          </p:nvSpPr>
          <p:spPr>
            <a:xfrm>
              <a:off x="6431241" y="3260026"/>
              <a:ext cx="219075" cy="449580"/>
            </a:xfrm>
            <a:custGeom>
              <a:avLst/>
              <a:gdLst/>
              <a:ahLst/>
              <a:cxnLst/>
              <a:rect l="l" t="t" r="r" b="b"/>
              <a:pathLst>
                <a:path w="219075" h="449579">
                  <a:moveTo>
                    <a:pt x="218592" y="39306"/>
                  </a:moveTo>
                  <a:lnTo>
                    <a:pt x="0" y="39306"/>
                  </a:lnTo>
                  <a:lnTo>
                    <a:pt x="0" y="0"/>
                  </a:lnTo>
                  <a:lnTo>
                    <a:pt x="218592" y="0"/>
                  </a:lnTo>
                  <a:lnTo>
                    <a:pt x="218592" y="39306"/>
                  </a:lnTo>
                  <a:close/>
                </a:path>
                <a:path w="219075" h="449579">
                  <a:moveTo>
                    <a:pt x="218592" y="121259"/>
                  </a:moveTo>
                  <a:lnTo>
                    <a:pt x="0" y="121259"/>
                  </a:lnTo>
                  <a:lnTo>
                    <a:pt x="0" y="81978"/>
                  </a:lnTo>
                  <a:lnTo>
                    <a:pt x="218592" y="81978"/>
                  </a:lnTo>
                  <a:lnTo>
                    <a:pt x="218592" y="121259"/>
                  </a:lnTo>
                  <a:close/>
                </a:path>
                <a:path w="219075" h="449579">
                  <a:moveTo>
                    <a:pt x="218592" y="203263"/>
                  </a:moveTo>
                  <a:lnTo>
                    <a:pt x="0" y="203263"/>
                  </a:lnTo>
                  <a:lnTo>
                    <a:pt x="0" y="163982"/>
                  </a:lnTo>
                  <a:lnTo>
                    <a:pt x="218592" y="163982"/>
                  </a:lnTo>
                  <a:lnTo>
                    <a:pt x="218592" y="203263"/>
                  </a:lnTo>
                  <a:close/>
                </a:path>
                <a:path w="219075" h="449579">
                  <a:moveTo>
                    <a:pt x="218592" y="285229"/>
                  </a:moveTo>
                  <a:lnTo>
                    <a:pt x="0" y="285229"/>
                  </a:lnTo>
                  <a:lnTo>
                    <a:pt x="0" y="245948"/>
                  </a:lnTo>
                  <a:lnTo>
                    <a:pt x="218592" y="245948"/>
                  </a:lnTo>
                  <a:lnTo>
                    <a:pt x="218592" y="285229"/>
                  </a:lnTo>
                  <a:close/>
                </a:path>
                <a:path w="219075" h="449579">
                  <a:moveTo>
                    <a:pt x="218592" y="367207"/>
                  </a:moveTo>
                  <a:lnTo>
                    <a:pt x="0" y="367207"/>
                  </a:lnTo>
                  <a:lnTo>
                    <a:pt x="0" y="327926"/>
                  </a:lnTo>
                  <a:lnTo>
                    <a:pt x="218592" y="327926"/>
                  </a:lnTo>
                  <a:lnTo>
                    <a:pt x="218592" y="367207"/>
                  </a:lnTo>
                  <a:close/>
                </a:path>
                <a:path w="219075" h="449579">
                  <a:moveTo>
                    <a:pt x="218592" y="449186"/>
                  </a:moveTo>
                  <a:lnTo>
                    <a:pt x="0" y="449186"/>
                  </a:lnTo>
                  <a:lnTo>
                    <a:pt x="0" y="409905"/>
                  </a:lnTo>
                  <a:lnTo>
                    <a:pt x="218592" y="409905"/>
                  </a:lnTo>
                  <a:lnTo>
                    <a:pt x="218592" y="449186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5" name="object 201">
              <a:extLst>
                <a:ext uri="{FF2B5EF4-FFF2-40B4-BE49-F238E27FC236}">
                  <a16:creationId xmlns:a16="http://schemas.microsoft.com/office/drawing/2014/main" id="{224A488E-C497-0C47-A76E-09BD126AC88B}"/>
                </a:ext>
              </a:extLst>
            </p:cNvPr>
            <p:cNvSpPr/>
            <p:nvPr/>
          </p:nvSpPr>
          <p:spPr>
            <a:xfrm>
              <a:off x="5934066" y="3531735"/>
              <a:ext cx="525145" cy="276860"/>
            </a:xfrm>
            <a:custGeom>
              <a:avLst/>
              <a:gdLst/>
              <a:ahLst/>
              <a:cxnLst/>
              <a:rect l="l" t="t" r="r" b="b"/>
              <a:pathLst>
                <a:path w="525145" h="276860">
                  <a:moveTo>
                    <a:pt x="525132" y="0"/>
                  </a:moveTo>
                  <a:lnTo>
                    <a:pt x="395414" y="82994"/>
                  </a:lnTo>
                  <a:lnTo>
                    <a:pt x="395414" y="0"/>
                  </a:lnTo>
                  <a:lnTo>
                    <a:pt x="267258" y="81978"/>
                  </a:lnTo>
                  <a:lnTo>
                    <a:pt x="267258" y="0"/>
                  </a:lnTo>
                  <a:lnTo>
                    <a:pt x="137540" y="82994"/>
                  </a:lnTo>
                  <a:lnTo>
                    <a:pt x="137540" y="0"/>
                  </a:lnTo>
                  <a:lnTo>
                    <a:pt x="0" y="87985"/>
                  </a:lnTo>
                  <a:lnTo>
                    <a:pt x="76" y="276669"/>
                  </a:lnTo>
                  <a:lnTo>
                    <a:pt x="524738" y="276669"/>
                  </a:lnTo>
                  <a:lnTo>
                    <a:pt x="524738" y="87985"/>
                  </a:lnTo>
                  <a:lnTo>
                    <a:pt x="525132" y="87985"/>
                  </a:lnTo>
                  <a:lnTo>
                    <a:pt x="525132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6" name="object 202">
              <a:extLst>
                <a:ext uri="{FF2B5EF4-FFF2-40B4-BE49-F238E27FC236}">
                  <a16:creationId xmlns:a16="http://schemas.microsoft.com/office/drawing/2014/main" id="{A190772A-F476-A54C-A8F7-19264E4DFC39}"/>
                </a:ext>
              </a:extLst>
            </p:cNvPr>
            <p:cNvSpPr/>
            <p:nvPr/>
          </p:nvSpPr>
          <p:spPr>
            <a:xfrm>
              <a:off x="5934066" y="3531735"/>
              <a:ext cx="525145" cy="276860"/>
            </a:xfrm>
            <a:custGeom>
              <a:avLst/>
              <a:gdLst/>
              <a:ahLst/>
              <a:cxnLst/>
              <a:rect l="l" t="t" r="r" b="b"/>
              <a:pathLst>
                <a:path w="525145" h="276860">
                  <a:moveTo>
                    <a:pt x="395414" y="82994"/>
                  </a:moveTo>
                  <a:lnTo>
                    <a:pt x="395414" y="0"/>
                  </a:lnTo>
                  <a:lnTo>
                    <a:pt x="267258" y="81978"/>
                  </a:lnTo>
                  <a:lnTo>
                    <a:pt x="267258" y="0"/>
                  </a:lnTo>
                  <a:lnTo>
                    <a:pt x="137540" y="82994"/>
                  </a:lnTo>
                  <a:lnTo>
                    <a:pt x="137540" y="0"/>
                  </a:lnTo>
                  <a:lnTo>
                    <a:pt x="0" y="87985"/>
                  </a:lnTo>
                  <a:lnTo>
                    <a:pt x="76" y="276669"/>
                  </a:lnTo>
                  <a:lnTo>
                    <a:pt x="524738" y="276669"/>
                  </a:lnTo>
                  <a:lnTo>
                    <a:pt x="524738" y="87985"/>
                  </a:lnTo>
                  <a:lnTo>
                    <a:pt x="525132" y="87985"/>
                  </a:lnTo>
                  <a:lnTo>
                    <a:pt x="525132" y="0"/>
                  </a:lnTo>
                  <a:lnTo>
                    <a:pt x="395414" y="82994"/>
                  </a:lnTo>
                  <a:close/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7" name="object 203">
              <a:extLst>
                <a:ext uri="{FF2B5EF4-FFF2-40B4-BE49-F238E27FC236}">
                  <a16:creationId xmlns:a16="http://schemas.microsoft.com/office/drawing/2014/main" id="{49682A9B-4700-0D48-A07A-2EEDC151814F}"/>
                </a:ext>
              </a:extLst>
            </p:cNvPr>
            <p:cNvSpPr/>
            <p:nvPr/>
          </p:nvSpPr>
          <p:spPr>
            <a:xfrm>
              <a:off x="6753271" y="3720310"/>
              <a:ext cx="472440" cy="93345"/>
            </a:xfrm>
            <a:custGeom>
              <a:avLst/>
              <a:gdLst/>
              <a:ahLst/>
              <a:cxnLst/>
              <a:rect l="l" t="t" r="r" b="b"/>
              <a:pathLst>
                <a:path w="472440" h="93345">
                  <a:moveTo>
                    <a:pt x="472160" y="0"/>
                  </a:moveTo>
                  <a:lnTo>
                    <a:pt x="0" y="0"/>
                  </a:lnTo>
                  <a:lnTo>
                    <a:pt x="0" y="93052"/>
                  </a:lnTo>
                  <a:lnTo>
                    <a:pt x="472160" y="93052"/>
                  </a:lnTo>
                  <a:lnTo>
                    <a:pt x="47216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8" name="object 204">
              <a:extLst>
                <a:ext uri="{FF2B5EF4-FFF2-40B4-BE49-F238E27FC236}">
                  <a16:creationId xmlns:a16="http://schemas.microsoft.com/office/drawing/2014/main" id="{8F90189D-7421-944D-8D7E-15C9DF36B81C}"/>
                </a:ext>
              </a:extLst>
            </p:cNvPr>
            <p:cNvSpPr/>
            <p:nvPr/>
          </p:nvSpPr>
          <p:spPr>
            <a:xfrm>
              <a:off x="6753271" y="3720310"/>
              <a:ext cx="472440" cy="93345"/>
            </a:xfrm>
            <a:custGeom>
              <a:avLst/>
              <a:gdLst/>
              <a:ahLst/>
              <a:cxnLst/>
              <a:rect l="l" t="t" r="r" b="b"/>
              <a:pathLst>
                <a:path w="472440" h="93345">
                  <a:moveTo>
                    <a:pt x="0" y="0"/>
                  </a:moveTo>
                  <a:lnTo>
                    <a:pt x="0" y="93052"/>
                  </a:lnTo>
                  <a:lnTo>
                    <a:pt x="472160" y="93052"/>
                  </a:lnTo>
                  <a:lnTo>
                    <a:pt x="472160" y="0"/>
                  </a:lnTo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9" name="object 205">
              <a:extLst>
                <a:ext uri="{FF2B5EF4-FFF2-40B4-BE49-F238E27FC236}">
                  <a16:creationId xmlns:a16="http://schemas.microsoft.com/office/drawing/2014/main" id="{C1E79EC3-9895-F640-96A6-905F12165E9F}"/>
                </a:ext>
              </a:extLst>
            </p:cNvPr>
            <p:cNvSpPr/>
            <p:nvPr/>
          </p:nvSpPr>
          <p:spPr>
            <a:xfrm>
              <a:off x="6712568" y="3646064"/>
              <a:ext cx="553720" cy="72390"/>
            </a:xfrm>
            <a:custGeom>
              <a:avLst/>
              <a:gdLst/>
              <a:ahLst/>
              <a:cxnLst/>
              <a:rect l="l" t="t" r="r" b="b"/>
              <a:pathLst>
                <a:path w="553720" h="72389">
                  <a:moveTo>
                    <a:pt x="276783" y="0"/>
                  </a:moveTo>
                  <a:lnTo>
                    <a:pt x="0" y="71894"/>
                  </a:lnTo>
                  <a:lnTo>
                    <a:pt x="553580" y="71894"/>
                  </a:lnTo>
                  <a:lnTo>
                    <a:pt x="27678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0" name="object 206">
              <a:extLst>
                <a:ext uri="{FF2B5EF4-FFF2-40B4-BE49-F238E27FC236}">
                  <a16:creationId xmlns:a16="http://schemas.microsoft.com/office/drawing/2014/main" id="{B239EF50-865B-C542-BAED-083A699EB967}"/>
                </a:ext>
              </a:extLst>
            </p:cNvPr>
            <p:cNvSpPr/>
            <p:nvPr/>
          </p:nvSpPr>
          <p:spPr>
            <a:xfrm>
              <a:off x="6712568" y="3646064"/>
              <a:ext cx="553720" cy="72390"/>
            </a:xfrm>
            <a:custGeom>
              <a:avLst/>
              <a:gdLst/>
              <a:ahLst/>
              <a:cxnLst/>
              <a:rect l="l" t="t" r="r" b="b"/>
              <a:pathLst>
                <a:path w="553720" h="72389">
                  <a:moveTo>
                    <a:pt x="553580" y="71894"/>
                  </a:moveTo>
                  <a:lnTo>
                    <a:pt x="276783" y="0"/>
                  </a:lnTo>
                  <a:lnTo>
                    <a:pt x="0" y="71894"/>
                  </a:lnTo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1" name="object 207">
              <a:extLst>
                <a:ext uri="{FF2B5EF4-FFF2-40B4-BE49-F238E27FC236}">
                  <a16:creationId xmlns:a16="http://schemas.microsoft.com/office/drawing/2014/main" id="{8C969589-876F-B14E-AF86-87DE12CC226F}"/>
                </a:ext>
              </a:extLst>
            </p:cNvPr>
            <p:cNvSpPr/>
            <p:nvPr/>
          </p:nvSpPr>
          <p:spPr>
            <a:xfrm>
              <a:off x="6767539" y="3669736"/>
              <a:ext cx="443865" cy="57785"/>
            </a:xfrm>
            <a:custGeom>
              <a:avLst/>
              <a:gdLst/>
              <a:ahLst/>
              <a:cxnLst/>
              <a:rect l="l" t="t" r="r" b="b"/>
              <a:pathLst>
                <a:path w="443865" h="57785">
                  <a:moveTo>
                    <a:pt x="221818" y="0"/>
                  </a:moveTo>
                  <a:lnTo>
                    <a:pt x="0" y="57607"/>
                  </a:lnTo>
                  <a:lnTo>
                    <a:pt x="443623" y="57607"/>
                  </a:lnTo>
                  <a:lnTo>
                    <a:pt x="22181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2" name="object 208">
              <a:extLst>
                <a:ext uri="{FF2B5EF4-FFF2-40B4-BE49-F238E27FC236}">
                  <a16:creationId xmlns:a16="http://schemas.microsoft.com/office/drawing/2014/main" id="{B70C9811-2E00-BE45-BC75-74380A10B8D7}"/>
                </a:ext>
              </a:extLst>
            </p:cNvPr>
            <p:cNvSpPr/>
            <p:nvPr/>
          </p:nvSpPr>
          <p:spPr>
            <a:xfrm>
              <a:off x="6767539" y="3669736"/>
              <a:ext cx="443865" cy="57785"/>
            </a:xfrm>
            <a:custGeom>
              <a:avLst/>
              <a:gdLst/>
              <a:ahLst/>
              <a:cxnLst/>
              <a:rect l="l" t="t" r="r" b="b"/>
              <a:pathLst>
                <a:path w="443865" h="57785">
                  <a:moveTo>
                    <a:pt x="443623" y="57607"/>
                  </a:moveTo>
                  <a:lnTo>
                    <a:pt x="221818" y="0"/>
                  </a:lnTo>
                  <a:lnTo>
                    <a:pt x="0" y="57607"/>
                  </a:lnTo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3" name="object 209">
              <a:extLst>
                <a:ext uri="{FF2B5EF4-FFF2-40B4-BE49-F238E27FC236}">
                  <a16:creationId xmlns:a16="http://schemas.microsoft.com/office/drawing/2014/main" id="{004C3584-0967-F24D-825D-5BD590CE7687}"/>
                </a:ext>
              </a:extLst>
            </p:cNvPr>
            <p:cNvSpPr/>
            <p:nvPr/>
          </p:nvSpPr>
          <p:spPr>
            <a:xfrm>
              <a:off x="6509549" y="3170389"/>
              <a:ext cx="515620" cy="636270"/>
            </a:xfrm>
            <a:custGeom>
              <a:avLst/>
              <a:gdLst/>
              <a:ahLst/>
              <a:cxnLst/>
              <a:rect l="l" t="t" r="r" b="b"/>
              <a:pathLst>
                <a:path w="515620" h="636270">
                  <a:moveTo>
                    <a:pt x="515340" y="592874"/>
                  </a:moveTo>
                  <a:lnTo>
                    <a:pt x="449313" y="592874"/>
                  </a:lnTo>
                  <a:lnTo>
                    <a:pt x="449313" y="636015"/>
                  </a:lnTo>
                  <a:lnTo>
                    <a:pt x="515340" y="636015"/>
                  </a:lnTo>
                  <a:lnTo>
                    <a:pt x="515340" y="592874"/>
                  </a:lnTo>
                  <a:close/>
                </a:path>
                <a:path w="515620" h="636270">
                  <a:moveTo>
                    <a:pt x="44869" y="0"/>
                  </a:moveTo>
                  <a:lnTo>
                    <a:pt x="0" y="0"/>
                  </a:lnTo>
                  <a:lnTo>
                    <a:pt x="0" y="32029"/>
                  </a:lnTo>
                  <a:lnTo>
                    <a:pt x="44869" y="32029"/>
                  </a:lnTo>
                  <a:lnTo>
                    <a:pt x="44869" y="0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4" name="object 210">
              <a:extLst>
                <a:ext uri="{FF2B5EF4-FFF2-40B4-BE49-F238E27FC236}">
                  <a16:creationId xmlns:a16="http://schemas.microsoft.com/office/drawing/2014/main" id="{DD71BB58-F8FB-0E4C-96A2-01949C04E27A}"/>
                </a:ext>
              </a:extLst>
            </p:cNvPr>
            <p:cNvSpPr/>
            <p:nvPr/>
          </p:nvSpPr>
          <p:spPr>
            <a:xfrm>
              <a:off x="5965786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73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73" y="32994"/>
                  </a:lnTo>
                  <a:lnTo>
                    <a:pt x="4357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5" name="object 211">
              <a:extLst>
                <a:ext uri="{FF2B5EF4-FFF2-40B4-BE49-F238E27FC236}">
                  <a16:creationId xmlns:a16="http://schemas.microsoft.com/office/drawing/2014/main" id="{DC87BCEF-5B9F-7D4E-A9E3-0EE7F6854E74}"/>
                </a:ext>
              </a:extLst>
            </p:cNvPr>
            <p:cNvSpPr/>
            <p:nvPr/>
          </p:nvSpPr>
          <p:spPr>
            <a:xfrm>
              <a:off x="5965786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73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73" y="0"/>
                  </a:lnTo>
                  <a:lnTo>
                    <a:pt x="43573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6" name="object 212">
              <a:extLst>
                <a:ext uri="{FF2B5EF4-FFF2-40B4-BE49-F238E27FC236}">
                  <a16:creationId xmlns:a16="http://schemas.microsoft.com/office/drawing/2014/main" id="{66667482-4CAB-CE44-9947-C21AABEE2628}"/>
                </a:ext>
              </a:extLst>
            </p:cNvPr>
            <p:cNvSpPr/>
            <p:nvPr/>
          </p:nvSpPr>
          <p:spPr>
            <a:xfrm>
              <a:off x="6045022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61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61" y="32994"/>
                  </a:lnTo>
                  <a:lnTo>
                    <a:pt x="4356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7" name="object 213">
              <a:extLst>
                <a:ext uri="{FF2B5EF4-FFF2-40B4-BE49-F238E27FC236}">
                  <a16:creationId xmlns:a16="http://schemas.microsoft.com/office/drawing/2014/main" id="{3FD1E733-7793-6548-BD33-D983FE215439}"/>
                </a:ext>
              </a:extLst>
            </p:cNvPr>
            <p:cNvSpPr/>
            <p:nvPr/>
          </p:nvSpPr>
          <p:spPr>
            <a:xfrm>
              <a:off x="6045022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61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61" y="0"/>
                  </a:lnTo>
                  <a:lnTo>
                    <a:pt x="43561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8" name="object 214">
              <a:extLst>
                <a:ext uri="{FF2B5EF4-FFF2-40B4-BE49-F238E27FC236}">
                  <a16:creationId xmlns:a16="http://schemas.microsoft.com/office/drawing/2014/main" id="{4F3F5224-5966-7548-B7BD-331C0533D1D5}"/>
                </a:ext>
              </a:extLst>
            </p:cNvPr>
            <p:cNvSpPr/>
            <p:nvPr/>
          </p:nvSpPr>
          <p:spPr>
            <a:xfrm>
              <a:off x="6124244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48" y="32994"/>
                  </a:lnTo>
                  <a:lnTo>
                    <a:pt x="4354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9" name="object 215">
              <a:extLst>
                <a:ext uri="{FF2B5EF4-FFF2-40B4-BE49-F238E27FC236}">
                  <a16:creationId xmlns:a16="http://schemas.microsoft.com/office/drawing/2014/main" id="{5F253EDC-BA08-7A44-832C-00A329CE5BEB}"/>
                </a:ext>
              </a:extLst>
            </p:cNvPr>
            <p:cNvSpPr/>
            <p:nvPr/>
          </p:nvSpPr>
          <p:spPr>
            <a:xfrm>
              <a:off x="6124244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48" y="0"/>
                  </a:lnTo>
                  <a:lnTo>
                    <a:pt x="43548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0" name="object 216">
              <a:extLst>
                <a:ext uri="{FF2B5EF4-FFF2-40B4-BE49-F238E27FC236}">
                  <a16:creationId xmlns:a16="http://schemas.microsoft.com/office/drawing/2014/main" id="{F1749749-A79E-E244-8B9B-C7D6100FA1F9}"/>
                </a:ext>
              </a:extLst>
            </p:cNvPr>
            <p:cNvSpPr/>
            <p:nvPr/>
          </p:nvSpPr>
          <p:spPr>
            <a:xfrm>
              <a:off x="6203480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48" y="32994"/>
                  </a:lnTo>
                  <a:lnTo>
                    <a:pt x="4354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1" name="object 217">
              <a:extLst>
                <a:ext uri="{FF2B5EF4-FFF2-40B4-BE49-F238E27FC236}">
                  <a16:creationId xmlns:a16="http://schemas.microsoft.com/office/drawing/2014/main" id="{C7AC8CFB-C98B-014A-9F93-5E2DD42F3F74}"/>
                </a:ext>
              </a:extLst>
            </p:cNvPr>
            <p:cNvSpPr/>
            <p:nvPr/>
          </p:nvSpPr>
          <p:spPr>
            <a:xfrm>
              <a:off x="6203480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48" y="0"/>
                  </a:lnTo>
                  <a:lnTo>
                    <a:pt x="43548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2" name="object 218">
              <a:extLst>
                <a:ext uri="{FF2B5EF4-FFF2-40B4-BE49-F238E27FC236}">
                  <a16:creationId xmlns:a16="http://schemas.microsoft.com/office/drawing/2014/main" id="{A69D8914-4FF1-E44B-8D11-EA49F6AD38BF}"/>
                </a:ext>
              </a:extLst>
            </p:cNvPr>
            <p:cNvSpPr/>
            <p:nvPr/>
          </p:nvSpPr>
          <p:spPr>
            <a:xfrm>
              <a:off x="6282702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48" y="32994"/>
                  </a:lnTo>
                  <a:lnTo>
                    <a:pt x="4354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3" name="object 219">
              <a:extLst>
                <a:ext uri="{FF2B5EF4-FFF2-40B4-BE49-F238E27FC236}">
                  <a16:creationId xmlns:a16="http://schemas.microsoft.com/office/drawing/2014/main" id="{B3ED5AFE-2A43-094E-B085-E9E2860EE152}"/>
                </a:ext>
              </a:extLst>
            </p:cNvPr>
            <p:cNvSpPr/>
            <p:nvPr/>
          </p:nvSpPr>
          <p:spPr>
            <a:xfrm>
              <a:off x="6282702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48" y="0"/>
                  </a:lnTo>
                  <a:lnTo>
                    <a:pt x="43548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4" name="object 220">
              <a:extLst>
                <a:ext uri="{FF2B5EF4-FFF2-40B4-BE49-F238E27FC236}">
                  <a16:creationId xmlns:a16="http://schemas.microsoft.com/office/drawing/2014/main" id="{1AFBB665-A9C4-8246-B285-75FB90623D47}"/>
                </a:ext>
              </a:extLst>
            </p:cNvPr>
            <p:cNvSpPr/>
            <p:nvPr/>
          </p:nvSpPr>
          <p:spPr>
            <a:xfrm>
              <a:off x="6361925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86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86" y="32994"/>
                  </a:lnTo>
                  <a:lnTo>
                    <a:pt x="4358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5" name="object 221">
              <a:extLst>
                <a:ext uri="{FF2B5EF4-FFF2-40B4-BE49-F238E27FC236}">
                  <a16:creationId xmlns:a16="http://schemas.microsoft.com/office/drawing/2014/main" id="{6FB97628-2C08-594F-A84D-4649D3BBE38E}"/>
                </a:ext>
              </a:extLst>
            </p:cNvPr>
            <p:cNvSpPr/>
            <p:nvPr/>
          </p:nvSpPr>
          <p:spPr>
            <a:xfrm>
              <a:off x="6361925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86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86" y="0"/>
                  </a:lnTo>
                  <a:lnTo>
                    <a:pt x="43586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6" name="object 222">
              <a:extLst>
                <a:ext uri="{FF2B5EF4-FFF2-40B4-BE49-F238E27FC236}">
                  <a16:creationId xmlns:a16="http://schemas.microsoft.com/office/drawing/2014/main" id="{E60512B1-262D-EF45-B952-A297946157E8}"/>
                </a:ext>
              </a:extLst>
            </p:cNvPr>
            <p:cNvSpPr/>
            <p:nvPr/>
          </p:nvSpPr>
          <p:spPr>
            <a:xfrm>
              <a:off x="6041758" y="3754577"/>
              <a:ext cx="78105" cy="52069"/>
            </a:xfrm>
            <a:custGeom>
              <a:avLst/>
              <a:gdLst/>
              <a:ahLst/>
              <a:cxnLst/>
              <a:rect l="l" t="t" r="r" b="b"/>
              <a:pathLst>
                <a:path w="78104" h="52070">
                  <a:moveTo>
                    <a:pt x="77939" y="0"/>
                  </a:moveTo>
                  <a:lnTo>
                    <a:pt x="0" y="0"/>
                  </a:lnTo>
                  <a:lnTo>
                    <a:pt x="0" y="51460"/>
                  </a:lnTo>
                  <a:lnTo>
                    <a:pt x="77939" y="51460"/>
                  </a:lnTo>
                  <a:lnTo>
                    <a:pt x="77939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7" name="object 223">
              <a:extLst>
                <a:ext uri="{FF2B5EF4-FFF2-40B4-BE49-F238E27FC236}">
                  <a16:creationId xmlns:a16="http://schemas.microsoft.com/office/drawing/2014/main" id="{08FCBE3A-4053-0143-9340-FEA977C17101}"/>
                </a:ext>
              </a:extLst>
            </p:cNvPr>
            <p:cNvSpPr/>
            <p:nvPr/>
          </p:nvSpPr>
          <p:spPr>
            <a:xfrm>
              <a:off x="6041758" y="3754577"/>
              <a:ext cx="78105" cy="52069"/>
            </a:xfrm>
            <a:custGeom>
              <a:avLst/>
              <a:gdLst/>
              <a:ahLst/>
              <a:cxnLst/>
              <a:rect l="l" t="t" r="r" b="b"/>
              <a:pathLst>
                <a:path w="78104" h="52070">
                  <a:moveTo>
                    <a:pt x="77939" y="0"/>
                  </a:moveTo>
                  <a:lnTo>
                    <a:pt x="0" y="0"/>
                  </a:lnTo>
                  <a:lnTo>
                    <a:pt x="0" y="51460"/>
                  </a:lnTo>
                  <a:lnTo>
                    <a:pt x="77939" y="51460"/>
                  </a:lnTo>
                  <a:lnTo>
                    <a:pt x="77939" y="0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8" name="object 224">
              <a:extLst>
                <a:ext uri="{FF2B5EF4-FFF2-40B4-BE49-F238E27FC236}">
                  <a16:creationId xmlns:a16="http://schemas.microsoft.com/office/drawing/2014/main" id="{F1418AF5-85C0-C04B-94A3-05781B6CF0BC}"/>
                </a:ext>
              </a:extLst>
            </p:cNvPr>
            <p:cNvSpPr/>
            <p:nvPr/>
          </p:nvSpPr>
          <p:spPr>
            <a:xfrm>
              <a:off x="6080085" y="3757216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227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9" name="object 225">
              <a:extLst>
                <a:ext uri="{FF2B5EF4-FFF2-40B4-BE49-F238E27FC236}">
                  <a16:creationId xmlns:a16="http://schemas.microsoft.com/office/drawing/2014/main" id="{1EF9CB6E-60A9-B04D-8A0C-EFFA658E9365}"/>
                </a:ext>
              </a:extLst>
            </p:cNvPr>
            <p:cNvSpPr/>
            <p:nvPr/>
          </p:nvSpPr>
          <p:spPr>
            <a:xfrm>
              <a:off x="6080084" y="3757225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228"/>
                  </a:lnTo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170" name="object 226">
            <a:extLst>
              <a:ext uri="{FF2B5EF4-FFF2-40B4-BE49-F238E27FC236}">
                <a16:creationId xmlns:a16="http://schemas.microsoft.com/office/drawing/2014/main" id="{877C6F22-2209-8E46-BEC3-80BAFF75342F}"/>
              </a:ext>
            </a:extLst>
          </p:cNvPr>
          <p:cNvGrpSpPr/>
          <p:nvPr userDrawn="1"/>
        </p:nvGrpSpPr>
        <p:grpSpPr>
          <a:xfrm>
            <a:off x="2139864" y="5974382"/>
            <a:ext cx="2119588" cy="623036"/>
            <a:chOff x="983960" y="6354000"/>
            <a:chExt cx="2337435" cy="687070"/>
          </a:xfrm>
        </p:grpSpPr>
        <p:sp>
          <p:nvSpPr>
            <p:cNvPr id="171" name="object 227">
              <a:extLst>
                <a:ext uri="{FF2B5EF4-FFF2-40B4-BE49-F238E27FC236}">
                  <a16:creationId xmlns:a16="http://schemas.microsoft.com/office/drawing/2014/main" id="{4BD3547C-2B53-7245-AB67-E5CD8B89B199}"/>
                </a:ext>
              </a:extLst>
            </p:cNvPr>
            <p:cNvSpPr/>
            <p:nvPr/>
          </p:nvSpPr>
          <p:spPr>
            <a:xfrm>
              <a:off x="983960" y="6695200"/>
              <a:ext cx="1825625" cy="0"/>
            </a:xfrm>
            <a:custGeom>
              <a:avLst/>
              <a:gdLst/>
              <a:ahLst/>
              <a:cxnLst/>
              <a:rect l="l" t="t" r="r" b="b"/>
              <a:pathLst>
                <a:path w="1825625">
                  <a:moveTo>
                    <a:pt x="1825040" y="0"/>
                  </a:moveTo>
                  <a:lnTo>
                    <a:pt x="0" y="0"/>
                  </a:lnTo>
                </a:path>
              </a:pathLst>
            </a:custGeom>
            <a:ln w="37617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72" name="object 228">
              <a:extLst>
                <a:ext uri="{FF2B5EF4-FFF2-40B4-BE49-F238E27FC236}">
                  <a16:creationId xmlns:a16="http://schemas.microsoft.com/office/drawing/2014/main" id="{5EF7DF98-A8A4-5343-A966-9C69E428A301}"/>
                </a:ext>
              </a:extLst>
            </p:cNvPr>
            <p:cNvSpPr/>
            <p:nvPr/>
          </p:nvSpPr>
          <p:spPr>
            <a:xfrm>
              <a:off x="2653400" y="6372809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324510" y="0"/>
                  </a:moveTo>
                  <a:lnTo>
                    <a:pt x="276559" y="3518"/>
                  </a:lnTo>
                  <a:lnTo>
                    <a:pt x="230792" y="13739"/>
                  </a:lnTo>
                  <a:lnTo>
                    <a:pt x="187710" y="30160"/>
                  </a:lnTo>
                  <a:lnTo>
                    <a:pt x="147816" y="52280"/>
                  </a:lnTo>
                  <a:lnTo>
                    <a:pt x="111612" y="79596"/>
                  </a:lnTo>
                  <a:lnTo>
                    <a:pt x="79601" y="111607"/>
                  </a:lnTo>
                  <a:lnTo>
                    <a:pt x="52283" y="147810"/>
                  </a:lnTo>
                  <a:lnTo>
                    <a:pt x="30162" y="187704"/>
                  </a:lnTo>
                  <a:lnTo>
                    <a:pt x="13740" y="230787"/>
                  </a:lnTo>
                  <a:lnTo>
                    <a:pt x="3518" y="276556"/>
                  </a:lnTo>
                  <a:lnTo>
                    <a:pt x="0" y="324510"/>
                  </a:lnTo>
                  <a:lnTo>
                    <a:pt x="3518" y="372464"/>
                  </a:lnTo>
                  <a:lnTo>
                    <a:pt x="13740" y="418233"/>
                  </a:lnTo>
                  <a:lnTo>
                    <a:pt x="30162" y="461315"/>
                  </a:lnTo>
                  <a:lnTo>
                    <a:pt x="52283" y="501209"/>
                  </a:lnTo>
                  <a:lnTo>
                    <a:pt x="79601" y="537413"/>
                  </a:lnTo>
                  <a:lnTo>
                    <a:pt x="111612" y="569423"/>
                  </a:lnTo>
                  <a:lnTo>
                    <a:pt x="147816" y="596740"/>
                  </a:lnTo>
                  <a:lnTo>
                    <a:pt x="187710" y="618860"/>
                  </a:lnTo>
                  <a:lnTo>
                    <a:pt x="230792" y="635281"/>
                  </a:lnTo>
                  <a:lnTo>
                    <a:pt x="276559" y="645502"/>
                  </a:lnTo>
                  <a:lnTo>
                    <a:pt x="324510" y="649020"/>
                  </a:lnTo>
                  <a:lnTo>
                    <a:pt x="372461" y="645502"/>
                  </a:lnTo>
                  <a:lnTo>
                    <a:pt x="418228" y="635281"/>
                  </a:lnTo>
                  <a:lnTo>
                    <a:pt x="461310" y="618860"/>
                  </a:lnTo>
                  <a:lnTo>
                    <a:pt x="501204" y="596740"/>
                  </a:lnTo>
                  <a:lnTo>
                    <a:pt x="537408" y="569423"/>
                  </a:lnTo>
                  <a:lnTo>
                    <a:pt x="569419" y="537413"/>
                  </a:lnTo>
                  <a:lnTo>
                    <a:pt x="596737" y="501209"/>
                  </a:lnTo>
                  <a:lnTo>
                    <a:pt x="618857" y="461315"/>
                  </a:lnTo>
                  <a:lnTo>
                    <a:pt x="635280" y="418233"/>
                  </a:lnTo>
                  <a:lnTo>
                    <a:pt x="645501" y="372464"/>
                  </a:lnTo>
                  <a:lnTo>
                    <a:pt x="649020" y="324510"/>
                  </a:lnTo>
                  <a:lnTo>
                    <a:pt x="645501" y="276556"/>
                  </a:lnTo>
                  <a:lnTo>
                    <a:pt x="635280" y="230787"/>
                  </a:lnTo>
                  <a:lnTo>
                    <a:pt x="618857" y="187704"/>
                  </a:lnTo>
                  <a:lnTo>
                    <a:pt x="596737" y="147810"/>
                  </a:lnTo>
                  <a:lnTo>
                    <a:pt x="569419" y="111607"/>
                  </a:lnTo>
                  <a:lnTo>
                    <a:pt x="537408" y="79596"/>
                  </a:lnTo>
                  <a:lnTo>
                    <a:pt x="501204" y="52280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73" name="object 229">
              <a:extLst>
                <a:ext uri="{FF2B5EF4-FFF2-40B4-BE49-F238E27FC236}">
                  <a16:creationId xmlns:a16="http://schemas.microsoft.com/office/drawing/2014/main" id="{DCA3851D-FC20-AD43-A2CF-21A9C490BFEC}"/>
                </a:ext>
              </a:extLst>
            </p:cNvPr>
            <p:cNvSpPr/>
            <p:nvPr/>
          </p:nvSpPr>
          <p:spPr>
            <a:xfrm>
              <a:off x="2653400" y="6372809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649020" y="324510"/>
                  </a:moveTo>
                  <a:lnTo>
                    <a:pt x="645501" y="276556"/>
                  </a:lnTo>
                  <a:lnTo>
                    <a:pt x="635280" y="230787"/>
                  </a:lnTo>
                  <a:lnTo>
                    <a:pt x="618857" y="187704"/>
                  </a:lnTo>
                  <a:lnTo>
                    <a:pt x="596737" y="147810"/>
                  </a:lnTo>
                  <a:lnTo>
                    <a:pt x="569419" y="111607"/>
                  </a:lnTo>
                  <a:lnTo>
                    <a:pt x="537408" y="79596"/>
                  </a:lnTo>
                  <a:lnTo>
                    <a:pt x="501204" y="52280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lnTo>
                    <a:pt x="276559" y="3518"/>
                  </a:lnTo>
                  <a:lnTo>
                    <a:pt x="230792" y="13739"/>
                  </a:lnTo>
                  <a:lnTo>
                    <a:pt x="187710" y="30160"/>
                  </a:lnTo>
                  <a:lnTo>
                    <a:pt x="147816" y="52280"/>
                  </a:lnTo>
                  <a:lnTo>
                    <a:pt x="111612" y="79596"/>
                  </a:lnTo>
                  <a:lnTo>
                    <a:pt x="79601" y="111607"/>
                  </a:lnTo>
                  <a:lnTo>
                    <a:pt x="52283" y="147810"/>
                  </a:lnTo>
                  <a:lnTo>
                    <a:pt x="30162" y="187704"/>
                  </a:lnTo>
                  <a:lnTo>
                    <a:pt x="13740" y="230787"/>
                  </a:lnTo>
                  <a:lnTo>
                    <a:pt x="3518" y="276556"/>
                  </a:lnTo>
                  <a:lnTo>
                    <a:pt x="0" y="324510"/>
                  </a:lnTo>
                  <a:lnTo>
                    <a:pt x="3518" y="372464"/>
                  </a:lnTo>
                  <a:lnTo>
                    <a:pt x="13740" y="418233"/>
                  </a:lnTo>
                  <a:lnTo>
                    <a:pt x="30162" y="461315"/>
                  </a:lnTo>
                  <a:lnTo>
                    <a:pt x="52283" y="501209"/>
                  </a:lnTo>
                  <a:lnTo>
                    <a:pt x="79601" y="537413"/>
                  </a:lnTo>
                  <a:lnTo>
                    <a:pt x="111612" y="569423"/>
                  </a:lnTo>
                  <a:lnTo>
                    <a:pt x="147816" y="596740"/>
                  </a:lnTo>
                  <a:lnTo>
                    <a:pt x="187710" y="618860"/>
                  </a:lnTo>
                  <a:lnTo>
                    <a:pt x="230792" y="635281"/>
                  </a:lnTo>
                  <a:lnTo>
                    <a:pt x="276559" y="645502"/>
                  </a:lnTo>
                  <a:lnTo>
                    <a:pt x="324510" y="649020"/>
                  </a:lnTo>
                  <a:lnTo>
                    <a:pt x="372461" y="645502"/>
                  </a:lnTo>
                  <a:lnTo>
                    <a:pt x="418228" y="635281"/>
                  </a:lnTo>
                  <a:lnTo>
                    <a:pt x="461310" y="618860"/>
                  </a:lnTo>
                  <a:lnTo>
                    <a:pt x="501204" y="596740"/>
                  </a:lnTo>
                  <a:lnTo>
                    <a:pt x="537408" y="569423"/>
                  </a:lnTo>
                  <a:lnTo>
                    <a:pt x="569419" y="537413"/>
                  </a:lnTo>
                  <a:lnTo>
                    <a:pt x="596737" y="501209"/>
                  </a:lnTo>
                  <a:lnTo>
                    <a:pt x="618857" y="461315"/>
                  </a:lnTo>
                  <a:lnTo>
                    <a:pt x="635280" y="418233"/>
                  </a:lnTo>
                  <a:lnTo>
                    <a:pt x="645501" y="372464"/>
                  </a:lnTo>
                  <a:lnTo>
                    <a:pt x="649020" y="324510"/>
                  </a:lnTo>
                  <a:close/>
                </a:path>
              </a:pathLst>
            </a:custGeom>
            <a:ln w="37617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174" name="object 232">
            <a:extLst>
              <a:ext uri="{FF2B5EF4-FFF2-40B4-BE49-F238E27FC236}">
                <a16:creationId xmlns:a16="http://schemas.microsoft.com/office/drawing/2014/main" id="{CED6A538-8103-AC46-942F-8E70EC494487}"/>
              </a:ext>
            </a:extLst>
          </p:cNvPr>
          <p:cNvSpPr txBox="1"/>
          <p:nvPr userDrawn="1"/>
        </p:nvSpPr>
        <p:spPr>
          <a:xfrm>
            <a:off x="5366028" y="4164628"/>
            <a:ext cx="2217478" cy="1021735"/>
          </a:xfrm>
          <a:prstGeom prst="rect">
            <a:avLst/>
          </a:prstGeom>
        </p:spPr>
        <p:txBody>
          <a:bodyPr vert="horz" wrap="square" lIns="0" tIns="73705" rIns="0" bIns="0" rtlCol="0">
            <a:spAutoFit/>
          </a:bodyPr>
          <a:lstStyle/>
          <a:p>
            <a:pPr marL="27063">
              <a:spcBef>
                <a:spcPts val="580"/>
              </a:spcBef>
            </a:pPr>
            <a:r>
              <a:rPr sz="725" spc="-14" dirty="0">
                <a:solidFill>
                  <a:srgbClr val="FFFFFF"/>
                </a:solidFill>
                <a:latin typeface="Arial Unicode MS"/>
                <a:cs typeface="Arial Unicode MS"/>
              </a:rPr>
              <a:t>Transnet</a:t>
            </a:r>
            <a:r>
              <a:rPr sz="725" spc="-59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725" spc="5" dirty="0">
                <a:solidFill>
                  <a:srgbClr val="FFFFFF"/>
                </a:solidFill>
                <a:latin typeface="Arial Unicode MS"/>
                <a:cs typeface="Arial Unicode MS"/>
              </a:rPr>
              <a:t>Property</a:t>
            </a:r>
            <a:endParaRPr sz="725" dirty="0">
              <a:latin typeface="Arial Unicode MS"/>
              <a:cs typeface="Arial Unicode MS"/>
            </a:endParaRPr>
          </a:p>
          <a:p>
            <a:pPr marL="62764" marR="166987" indent="-51824">
              <a:lnSpc>
                <a:spcPct val="103800"/>
              </a:lnSpc>
              <a:spcBef>
                <a:spcPts val="399"/>
              </a:spcBef>
              <a:buChar char="•"/>
              <a:tabLst>
                <a:tab pos="63340" algn="l"/>
              </a:tabLst>
            </a:pP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18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14" dirty="0">
                <a:solidFill>
                  <a:srgbClr val="FFFFFF"/>
                </a:solidFill>
                <a:latin typeface="Calibri"/>
                <a:cs typeface="Calibri"/>
              </a:rPr>
              <a:t>South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Africa’s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14" dirty="0">
                <a:solidFill>
                  <a:srgbClr val="FFFFFF"/>
                </a:solidFill>
                <a:latin typeface="Calibri"/>
                <a:cs typeface="Calibri"/>
              </a:rPr>
              <a:t>most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significant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property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owners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with 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635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footprint</a:t>
            </a:r>
            <a:endParaRPr sz="635" dirty="0">
              <a:latin typeface="Calibri"/>
              <a:cs typeface="Calibri"/>
            </a:endParaRPr>
          </a:p>
          <a:p>
            <a:pPr marL="62764" marR="4607" indent="-51824">
              <a:lnSpc>
                <a:spcPct val="103699"/>
              </a:lnSpc>
              <a:spcBef>
                <a:spcPts val="263"/>
              </a:spcBef>
              <a:buChar char="•"/>
              <a:tabLst>
                <a:tab pos="63340" algn="l"/>
              </a:tabLst>
            </a:pP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Manages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portfolio </a:t>
            </a:r>
            <a:r>
              <a:rPr sz="635" spc="18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properties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used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core operations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and 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investment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properties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generating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revenue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external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tenants</a:t>
            </a:r>
            <a:endParaRPr sz="635" dirty="0">
              <a:latin typeface="Calibri"/>
              <a:cs typeface="Calibri"/>
            </a:endParaRPr>
          </a:p>
          <a:p>
            <a:pPr marL="62764" marR="30518" indent="-51824">
              <a:lnSpc>
                <a:spcPct val="103699"/>
              </a:lnSpc>
              <a:spcBef>
                <a:spcPts val="263"/>
              </a:spcBef>
              <a:buChar char="•"/>
              <a:tabLst>
                <a:tab pos="63340" algn="l"/>
              </a:tabLst>
            </a:pP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Provides specialised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property </a:t>
            </a:r>
            <a:r>
              <a:rPr sz="635" spc="14" dirty="0">
                <a:solidFill>
                  <a:srgbClr val="FFFFFF"/>
                </a:solidFill>
                <a:latin typeface="Calibri"/>
                <a:cs typeface="Calibri"/>
              </a:rPr>
              <a:t>services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including valuations, 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municipal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valuations,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roll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analysis,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land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surveys,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drawing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18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plans 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deeds</a:t>
            </a:r>
            <a:r>
              <a:rPr sz="635" spc="-8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endParaRPr sz="635" dirty="0">
              <a:latin typeface="Calibri"/>
              <a:cs typeface="Calibri"/>
            </a:endParaRPr>
          </a:p>
        </p:txBody>
      </p:sp>
      <p:sp>
        <p:nvSpPr>
          <p:cNvPr id="175" name="object 234">
            <a:extLst>
              <a:ext uri="{FF2B5EF4-FFF2-40B4-BE49-F238E27FC236}">
                <a16:creationId xmlns:a16="http://schemas.microsoft.com/office/drawing/2014/main" id="{336B3F42-EA30-6A4E-B565-1B62A45A311E}"/>
              </a:ext>
            </a:extLst>
          </p:cNvPr>
          <p:cNvSpPr txBox="1"/>
          <p:nvPr userDrawn="1"/>
        </p:nvSpPr>
        <p:spPr>
          <a:xfrm>
            <a:off x="4322717" y="2114578"/>
            <a:ext cx="1377934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43" spc="-27" dirty="0">
                <a:solidFill>
                  <a:srgbClr val="3D3C3E"/>
                </a:solidFill>
                <a:latin typeface="Arial Unicode MS"/>
                <a:cs typeface="Arial Unicode MS"/>
              </a:rPr>
              <a:t>Loading </a:t>
            </a:r>
            <a:r>
              <a:rPr sz="1043" spc="36" dirty="0">
                <a:solidFill>
                  <a:srgbClr val="3D3C3E"/>
                </a:solidFill>
                <a:latin typeface="Arial Unicode MS"/>
                <a:cs typeface="Arial Unicode MS"/>
              </a:rPr>
              <a:t>of</a:t>
            </a:r>
            <a:r>
              <a:rPr sz="1043" spc="-145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-14" dirty="0">
                <a:solidFill>
                  <a:srgbClr val="3D3C3E"/>
                </a:solidFill>
                <a:latin typeface="Arial Unicode MS"/>
                <a:cs typeface="Arial Unicode MS"/>
              </a:rPr>
              <a:t>commodities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176" name="object 235">
            <a:extLst>
              <a:ext uri="{FF2B5EF4-FFF2-40B4-BE49-F238E27FC236}">
                <a16:creationId xmlns:a16="http://schemas.microsoft.com/office/drawing/2014/main" id="{4A620E32-3494-8946-8580-D13F9423B256}"/>
              </a:ext>
            </a:extLst>
          </p:cNvPr>
          <p:cNvSpPr txBox="1"/>
          <p:nvPr userDrawn="1"/>
        </p:nvSpPr>
        <p:spPr>
          <a:xfrm>
            <a:off x="2439628" y="5635683"/>
            <a:ext cx="617853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-14" dirty="0">
                <a:solidFill>
                  <a:srgbClr val="C0AE00"/>
                </a:solidFill>
                <a:latin typeface="Arial Unicode MS"/>
                <a:cs typeface="Arial Unicode MS"/>
              </a:rPr>
              <a:t>Pipelines</a:t>
            </a:r>
            <a:endParaRPr sz="1179" dirty="0">
              <a:latin typeface="Arial Unicode MS"/>
              <a:cs typeface="Arial Unicode MS"/>
            </a:endParaRPr>
          </a:p>
        </p:txBody>
      </p:sp>
      <p:sp>
        <p:nvSpPr>
          <p:cNvPr id="177" name="object 236">
            <a:extLst>
              <a:ext uri="{FF2B5EF4-FFF2-40B4-BE49-F238E27FC236}">
                <a16:creationId xmlns:a16="http://schemas.microsoft.com/office/drawing/2014/main" id="{144A6A96-7627-2E4D-B68A-BE660DECA8DF}"/>
              </a:ext>
            </a:extLst>
          </p:cNvPr>
          <p:cNvSpPr txBox="1"/>
          <p:nvPr userDrawn="1"/>
        </p:nvSpPr>
        <p:spPr>
          <a:xfrm>
            <a:off x="3297233" y="4119835"/>
            <a:ext cx="797509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-18" dirty="0">
                <a:solidFill>
                  <a:srgbClr val="949B50"/>
                </a:solidFill>
                <a:latin typeface="Arial Unicode MS"/>
                <a:cs typeface="Arial Unicode MS"/>
              </a:rPr>
              <a:t>Engineering</a:t>
            </a:r>
            <a:endParaRPr sz="1179" dirty="0">
              <a:latin typeface="Arial Unicode MS"/>
              <a:cs typeface="Arial Unicode MS"/>
            </a:endParaRP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BD37272-264D-EC4D-8666-5047771C230F}"/>
              </a:ext>
            </a:extLst>
          </p:cNvPr>
          <p:cNvGrpSpPr/>
          <p:nvPr userDrawn="1"/>
        </p:nvGrpSpPr>
        <p:grpSpPr>
          <a:xfrm>
            <a:off x="1923184" y="1761819"/>
            <a:ext cx="1495694" cy="813092"/>
            <a:chOff x="1923184" y="1761819"/>
            <a:chExt cx="1495694" cy="813092"/>
          </a:xfrm>
        </p:grpSpPr>
        <p:sp>
          <p:nvSpPr>
            <p:cNvPr id="179" name="object 92">
              <a:extLst>
                <a:ext uri="{FF2B5EF4-FFF2-40B4-BE49-F238E27FC236}">
                  <a16:creationId xmlns:a16="http://schemas.microsoft.com/office/drawing/2014/main" id="{456D8651-4DF4-574B-AFED-D2A10B47DEA8}"/>
                </a:ext>
              </a:extLst>
            </p:cNvPr>
            <p:cNvSpPr/>
            <p:nvPr/>
          </p:nvSpPr>
          <p:spPr>
            <a:xfrm>
              <a:off x="2364488" y="2231801"/>
              <a:ext cx="205567" cy="92707"/>
            </a:xfrm>
            <a:custGeom>
              <a:avLst/>
              <a:gdLst/>
              <a:ahLst/>
              <a:cxnLst/>
              <a:rect l="l" t="t" r="r" b="b"/>
              <a:pathLst>
                <a:path w="226694" h="102235">
                  <a:moveTo>
                    <a:pt x="100304" y="51650"/>
                  </a:moveTo>
                  <a:lnTo>
                    <a:pt x="96367" y="32131"/>
                  </a:lnTo>
                  <a:lnTo>
                    <a:pt x="85623" y="16192"/>
                  </a:lnTo>
                  <a:lnTo>
                    <a:pt x="69684" y="5448"/>
                  </a:lnTo>
                  <a:lnTo>
                    <a:pt x="50152" y="1498"/>
                  </a:lnTo>
                  <a:lnTo>
                    <a:pt x="30632" y="5448"/>
                  </a:lnTo>
                  <a:lnTo>
                    <a:pt x="14693" y="16192"/>
                  </a:lnTo>
                  <a:lnTo>
                    <a:pt x="3949" y="32131"/>
                  </a:lnTo>
                  <a:lnTo>
                    <a:pt x="0" y="51650"/>
                  </a:lnTo>
                  <a:lnTo>
                    <a:pt x="3949" y="71183"/>
                  </a:lnTo>
                  <a:lnTo>
                    <a:pt x="14693" y="87122"/>
                  </a:lnTo>
                  <a:lnTo>
                    <a:pt x="30632" y="97866"/>
                  </a:lnTo>
                  <a:lnTo>
                    <a:pt x="50152" y="101803"/>
                  </a:lnTo>
                  <a:lnTo>
                    <a:pt x="69684" y="97866"/>
                  </a:lnTo>
                  <a:lnTo>
                    <a:pt x="85623" y="87122"/>
                  </a:lnTo>
                  <a:lnTo>
                    <a:pt x="96367" y="71183"/>
                  </a:lnTo>
                  <a:lnTo>
                    <a:pt x="100304" y="51650"/>
                  </a:lnTo>
                  <a:close/>
                </a:path>
                <a:path w="226694" h="102235">
                  <a:moveTo>
                    <a:pt x="226682" y="50152"/>
                  </a:moveTo>
                  <a:lnTo>
                    <a:pt x="222745" y="30619"/>
                  </a:lnTo>
                  <a:lnTo>
                    <a:pt x="212001" y="14681"/>
                  </a:lnTo>
                  <a:lnTo>
                    <a:pt x="196062" y="3937"/>
                  </a:lnTo>
                  <a:lnTo>
                    <a:pt x="176530" y="0"/>
                  </a:lnTo>
                  <a:lnTo>
                    <a:pt x="156997" y="3937"/>
                  </a:lnTo>
                  <a:lnTo>
                    <a:pt x="141058" y="14681"/>
                  </a:lnTo>
                  <a:lnTo>
                    <a:pt x="130314" y="30619"/>
                  </a:lnTo>
                  <a:lnTo>
                    <a:pt x="126377" y="50152"/>
                  </a:lnTo>
                  <a:lnTo>
                    <a:pt x="130314" y="69672"/>
                  </a:lnTo>
                  <a:lnTo>
                    <a:pt x="141058" y="85610"/>
                  </a:lnTo>
                  <a:lnTo>
                    <a:pt x="156997" y="96354"/>
                  </a:lnTo>
                  <a:lnTo>
                    <a:pt x="176530" y="100304"/>
                  </a:lnTo>
                  <a:lnTo>
                    <a:pt x="196062" y="96354"/>
                  </a:lnTo>
                  <a:lnTo>
                    <a:pt x="212001" y="85610"/>
                  </a:lnTo>
                  <a:lnTo>
                    <a:pt x="222745" y="69672"/>
                  </a:lnTo>
                  <a:lnTo>
                    <a:pt x="226682" y="501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0" name="object 93">
              <a:extLst>
                <a:ext uri="{FF2B5EF4-FFF2-40B4-BE49-F238E27FC236}">
                  <a16:creationId xmlns:a16="http://schemas.microsoft.com/office/drawing/2014/main" id="{1EC8843A-4BBE-F04F-8B6E-F22832566CCF}"/>
                </a:ext>
              </a:extLst>
            </p:cNvPr>
            <p:cNvSpPr/>
            <p:nvPr/>
          </p:nvSpPr>
          <p:spPr>
            <a:xfrm>
              <a:off x="2390504" y="2259174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42938" y="21462"/>
                  </a:moveTo>
                  <a:lnTo>
                    <a:pt x="41249" y="13110"/>
                  </a:lnTo>
                  <a:lnTo>
                    <a:pt x="36645" y="6288"/>
                  </a:lnTo>
                  <a:lnTo>
                    <a:pt x="29822" y="1687"/>
                  </a:lnTo>
                  <a:lnTo>
                    <a:pt x="21475" y="0"/>
                  </a:lnTo>
                  <a:lnTo>
                    <a:pt x="13121" y="1687"/>
                  </a:lnTo>
                  <a:lnTo>
                    <a:pt x="6294" y="6288"/>
                  </a:lnTo>
                  <a:lnTo>
                    <a:pt x="1689" y="13110"/>
                  </a:lnTo>
                  <a:lnTo>
                    <a:pt x="0" y="21462"/>
                  </a:lnTo>
                  <a:lnTo>
                    <a:pt x="1689" y="29819"/>
                  </a:lnTo>
                  <a:lnTo>
                    <a:pt x="6294" y="36650"/>
                  </a:lnTo>
                  <a:lnTo>
                    <a:pt x="13121" y="41260"/>
                  </a:lnTo>
                  <a:lnTo>
                    <a:pt x="21475" y="42951"/>
                  </a:lnTo>
                  <a:lnTo>
                    <a:pt x="29822" y="41260"/>
                  </a:lnTo>
                  <a:lnTo>
                    <a:pt x="36645" y="36650"/>
                  </a:lnTo>
                  <a:lnTo>
                    <a:pt x="41249" y="29819"/>
                  </a:lnTo>
                  <a:lnTo>
                    <a:pt x="42938" y="21462"/>
                  </a:lnTo>
                  <a:close/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1" name="object 94">
              <a:extLst>
                <a:ext uri="{FF2B5EF4-FFF2-40B4-BE49-F238E27FC236}">
                  <a16:creationId xmlns:a16="http://schemas.microsoft.com/office/drawing/2014/main" id="{1CF610C3-F7C5-7D47-9F43-6C58A5A28B7D}"/>
                </a:ext>
              </a:extLst>
            </p:cNvPr>
            <p:cNvSpPr/>
            <p:nvPr/>
          </p:nvSpPr>
          <p:spPr>
            <a:xfrm>
              <a:off x="2505095" y="2257786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21475" y="0"/>
                  </a:moveTo>
                  <a:lnTo>
                    <a:pt x="13121" y="1689"/>
                  </a:lnTo>
                  <a:lnTo>
                    <a:pt x="6294" y="6296"/>
                  </a:lnTo>
                  <a:lnTo>
                    <a:pt x="1689" y="13126"/>
                  </a:lnTo>
                  <a:lnTo>
                    <a:pt x="0" y="21488"/>
                  </a:lnTo>
                  <a:lnTo>
                    <a:pt x="1689" y="29840"/>
                  </a:lnTo>
                  <a:lnTo>
                    <a:pt x="6294" y="36663"/>
                  </a:lnTo>
                  <a:lnTo>
                    <a:pt x="13121" y="41264"/>
                  </a:lnTo>
                  <a:lnTo>
                    <a:pt x="21475" y="42951"/>
                  </a:lnTo>
                  <a:lnTo>
                    <a:pt x="29822" y="41264"/>
                  </a:lnTo>
                  <a:lnTo>
                    <a:pt x="36645" y="36663"/>
                  </a:lnTo>
                  <a:lnTo>
                    <a:pt x="41249" y="29840"/>
                  </a:lnTo>
                  <a:lnTo>
                    <a:pt x="42938" y="21488"/>
                  </a:lnTo>
                  <a:lnTo>
                    <a:pt x="41249" y="13126"/>
                  </a:lnTo>
                  <a:lnTo>
                    <a:pt x="36645" y="6296"/>
                  </a:lnTo>
                  <a:lnTo>
                    <a:pt x="29822" y="1689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2" name="object 95">
              <a:extLst>
                <a:ext uri="{FF2B5EF4-FFF2-40B4-BE49-F238E27FC236}">
                  <a16:creationId xmlns:a16="http://schemas.microsoft.com/office/drawing/2014/main" id="{4793B61D-48FF-564E-9D21-727852759EC4}"/>
                </a:ext>
              </a:extLst>
            </p:cNvPr>
            <p:cNvSpPr/>
            <p:nvPr/>
          </p:nvSpPr>
          <p:spPr>
            <a:xfrm>
              <a:off x="2505095" y="2257786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42938" y="21488"/>
                  </a:moveTo>
                  <a:lnTo>
                    <a:pt x="41249" y="13126"/>
                  </a:lnTo>
                  <a:lnTo>
                    <a:pt x="36645" y="6296"/>
                  </a:lnTo>
                  <a:lnTo>
                    <a:pt x="29822" y="1689"/>
                  </a:lnTo>
                  <a:lnTo>
                    <a:pt x="21475" y="0"/>
                  </a:lnTo>
                  <a:lnTo>
                    <a:pt x="13121" y="1689"/>
                  </a:lnTo>
                  <a:lnTo>
                    <a:pt x="6294" y="6296"/>
                  </a:lnTo>
                  <a:lnTo>
                    <a:pt x="1689" y="13126"/>
                  </a:lnTo>
                  <a:lnTo>
                    <a:pt x="0" y="21488"/>
                  </a:lnTo>
                  <a:lnTo>
                    <a:pt x="1689" y="29840"/>
                  </a:lnTo>
                  <a:lnTo>
                    <a:pt x="6294" y="36663"/>
                  </a:lnTo>
                  <a:lnTo>
                    <a:pt x="13121" y="41264"/>
                  </a:lnTo>
                  <a:lnTo>
                    <a:pt x="21475" y="42951"/>
                  </a:lnTo>
                  <a:lnTo>
                    <a:pt x="29822" y="41264"/>
                  </a:lnTo>
                  <a:lnTo>
                    <a:pt x="36645" y="36663"/>
                  </a:lnTo>
                  <a:lnTo>
                    <a:pt x="41249" y="29840"/>
                  </a:lnTo>
                  <a:lnTo>
                    <a:pt x="42938" y="21488"/>
                  </a:lnTo>
                  <a:close/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3" name="object 96">
              <a:extLst>
                <a:ext uri="{FF2B5EF4-FFF2-40B4-BE49-F238E27FC236}">
                  <a16:creationId xmlns:a16="http://schemas.microsoft.com/office/drawing/2014/main" id="{6350F356-F5FD-8B44-93CE-259D372EB71F}"/>
                </a:ext>
              </a:extLst>
            </p:cNvPr>
            <p:cNvSpPr/>
            <p:nvPr/>
          </p:nvSpPr>
          <p:spPr>
            <a:xfrm>
              <a:off x="2191789" y="1840959"/>
              <a:ext cx="196930" cy="471020"/>
            </a:xfrm>
            <a:custGeom>
              <a:avLst/>
              <a:gdLst/>
              <a:ahLst/>
              <a:cxnLst/>
              <a:rect l="l" t="t" r="r" b="b"/>
              <a:pathLst>
                <a:path w="217169" h="519430">
                  <a:moveTo>
                    <a:pt x="216941" y="0"/>
                  </a:moveTo>
                  <a:lnTo>
                    <a:pt x="0" y="0"/>
                  </a:lnTo>
                  <a:lnTo>
                    <a:pt x="0" y="519252"/>
                  </a:lnTo>
                  <a:lnTo>
                    <a:pt x="216941" y="519252"/>
                  </a:lnTo>
                  <a:lnTo>
                    <a:pt x="2169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4" name="object 97">
              <a:extLst>
                <a:ext uri="{FF2B5EF4-FFF2-40B4-BE49-F238E27FC236}">
                  <a16:creationId xmlns:a16="http://schemas.microsoft.com/office/drawing/2014/main" id="{B54586E3-E4B7-9845-804D-B6AF4DEB0E1C}"/>
                </a:ext>
              </a:extLst>
            </p:cNvPr>
            <p:cNvSpPr/>
            <p:nvPr/>
          </p:nvSpPr>
          <p:spPr>
            <a:xfrm>
              <a:off x="2191789" y="1840959"/>
              <a:ext cx="196930" cy="471020"/>
            </a:xfrm>
            <a:custGeom>
              <a:avLst/>
              <a:gdLst/>
              <a:ahLst/>
              <a:cxnLst/>
              <a:rect l="l" t="t" r="r" b="b"/>
              <a:pathLst>
                <a:path w="217169" h="519430">
                  <a:moveTo>
                    <a:pt x="216941" y="0"/>
                  </a:moveTo>
                  <a:lnTo>
                    <a:pt x="0" y="0"/>
                  </a:lnTo>
                  <a:lnTo>
                    <a:pt x="0" y="519252"/>
                  </a:lnTo>
                  <a:lnTo>
                    <a:pt x="216941" y="519252"/>
                  </a:lnTo>
                  <a:lnTo>
                    <a:pt x="216941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5" name="object 98">
              <a:extLst>
                <a:ext uri="{FF2B5EF4-FFF2-40B4-BE49-F238E27FC236}">
                  <a16:creationId xmlns:a16="http://schemas.microsoft.com/office/drawing/2014/main" id="{8F403599-BA4D-F044-A1FF-042A56D2301B}"/>
                </a:ext>
              </a:extLst>
            </p:cNvPr>
            <p:cNvSpPr/>
            <p:nvPr/>
          </p:nvSpPr>
          <p:spPr>
            <a:xfrm>
              <a:off x="2932187" y="2233161"/>
              <a:ext cx="90979" cy="90979"/>
            </a:xfrm>
            <a:custGeom>
              <a:avLst/>
              <a:gdLst/>
              <a:ahLst/>
              <a:cxnLst/>
              <a:rect l="l" t="t" r="r" b="b"/>
              <a:pathLst>
                <a:path w="100330" h="100330">
                  <a:moveTo>
                    <a:pt x="100304" y="50152"/>
                  </a:moveTo>
                  <a:lnTo>
                    <a:pt x="96367" y="30632"/>
                  </a:lnTo>
                  <a:lnTo>
                    <a:pt x="85623" y="14693"/>
                  </a:lnTo>
                  <a:lnTo>
                    <a:pt x="69684" y="3949"/>
                  </a:lnTo>
                  <a:lnTo>
                    <a:pt x="50152" y="0"/>
                  </a:lnTo>
                  <a:lnTo>
                    <a:pt x="30619" y="3949"/>
                  </a:lnTo>
                  <a:lnTo>
                    <a:pt x="14681" y="14693"/>
                  </a:lnTo>
                  <a:lnTo>
                    <a:pt x="3937" y="30632"/>
                  </a:lnTo>
                  <a:lnTo>
                    <a:pt x="0" y="50152"/>
                  </a:lnTo>
                  <a:lnTo>
                    <a:pt x="3937" y="69684"/>
                  </a:lnTo>
                  <a:lnTo>
                    <a:pt x="14681" y="85623"/>
                  </a:lnTo>
                  <a:lnTo>
                    <a:pt x="30619" y="96367"/>
                  </a:lnTo>
                  <a:lnTo>
                    <a:pt x="50152" y="100304"/>
                  </a:lnTo>
                  <a:lnTo>
                    <a:pt x="69684" y="96367"/>
                  </a:lnTo>
                  <a:lnTo>
                    <a:pt x="85623" y="85623"/>
                  </a:lnTo>
                  <a:lnTo>
                    <a:pt x="96367" y="69684"/>
                  </a:lnTo>
                  <a:lnTo>
                    <a:pt x="100304" y="501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6" name="object 99">
              <a:extLst>
                <a:ext uri="{FF2B5EF4-FFF2-40B4-BE49-F238E27FC236}">
                  <a16:creationId xmlns:a16="http://schemas.microsoft.com/office/drawing/2014/main" id="{C6EA5249-8C58-9D4D-8D4F-B1BF4B627575}"/>
                </a:ext>
              </a:extLst>
            </p:cNvPr>
            <p:cNvSpPr/>
            <p:nvPr/>
          </p:nvSpPr>
          <p:spPr>
            <a:xfrm>
              <a:off x="2958200" y="2259174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42938" y="21462"/>
                  </a:moveTo>
                  <a:lnTo>
                    <a:pt x="41252" y="13110"/>
                  </a:lnTo>
                  <a:lnTo>
                    <a:pt x="36652" y="6288"/>
                  </a:lnTo>
                  <a:lnTo>
                    <a:pt x="29822" y="1687"/>
                  </a:lnTo>
                  <a:lnTo>
                    <a:pt x="21450" y="0"/>
                  </a:lnTo>
                  <a:lnTo>
                    <a:pt x="13099" y="1687"/>
                  </a:lnTo>
                  <a:lnTo>
                    <a:pt x="6281" y="6288"/>
                  </a:lnTo>
                  <a:lnTo>
                    <a:pt x="1685" y="13110"/>
                  </a:lnTo>
                  <a:lnTo>
                    <a:pt x="0" y="21462"/>
                  </a:lnTo>
                  <a:lnTo>
                    <a:pt x="1685" y="29819"/>
                  </a:lnTo>
                  <a:lnTo>
                    <a:pt x="6281" y="36650"/>
                  </a:lnTo>
                  <a:lnTo>
                    <a:pt x="13099" y="41260"/>
                  </a:lnTo>
                  <a:lnTo>
                    <a:pt x="21450" y="42951"/>
                  </a:lnTo>
                  <a:lnTo>
                    <a:pt x="29822" y="41260"/>
                  </a:lnTo>
                  <a:lnTo>
                    <a:pt x="36652" y="36650"/>
                  </a:lnTo>
                  <a:lnTo>
                    <a:pt x="41252" y="29819"/>
                  </a:lnTo>
                  <a:lnTo>
                    <a:pt x="42938" y="21462"/>
                  </a:lnTo>
                  <a:close/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7" name="object 100">
              <a:extLst>
                <a:ext uri="{FF2B5EF4-FFF2-40B4-BE49-F238E27FC236}">
                  <a16:creationId xmlns:a16="http://schemas.microsoft.com/office/drawing/2014/main" id="{9AD88525-2C7B-0D49-A346-3D4F2A342083}"/>
                </a:ext>
              </a:extLst>
            </p:cNvPr>
            <p:cNvSpPr/>
            <p:nvPr/>
          </p:nvSpPr>
          <p:spPr>
            <a:xfrm>
              <a:off x="3072793" y="2257786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42938" y="21488"/>
                  </a:moveTo>
                  <a:lnTo>
                    <a:pt x="41249" y="13126"/>
                  </a:lnTo>
                  <a:lnTo>
                    <a:pt x="36642" y="6296"/>
                  </a:lnTo>
                  <a:lnTo>
                    <a:pt x="29812" y="1689"/>
                  </a:lnTo>
                  <a:lnTo>
                    <a:pt x="21450" y="0"/>
                  </a:lnTo>
                  <a:lnTo>
                    <a:pt x="13099" y="1689"/>
                  </a:lnTo>
                  <a:lnTo>
                    <a:pt x="6281" y="6296"/>
                  </a:lnTo>
                  <a:lnTo>
                    <a:pt x="1685" y="13126"/>
                  </a:lnTo>
                  <a:lnTo>
                    <a:pt x="0" y="21488"/>
                  </a:lnTo>
                  <a:lnTo>
                    <a:pt x="1685" y="29840"/>
                  </a:lnTo>
                  <a:lnTo>
                    <a:pt x="6281" y="36663"/>
                  </a:lnTo>
                  <a:lnTo>
                    <a:pt x="13099" y="41264"/>
                  </a:lnTo>
                  <a:lnTo>
                    <a:pt x="21450" y="42951"/>
                  </a:lnTo>
                  <a:lnTo>
                    <a:pt x="29812" y="41264"/>
                  </a:lnTo>
                  <a:lnTo>
                    <a:pt x="36642" y="36663"/>
                  </a:lnTo>
                  <a:lnTo>
                    <a:pt x="41249" y="29840"/>
                  </a:lnTo>
                  <a:lnTo>
                    <a:pt x="42938" y="21488"/>
                  </a:lnTo>
                  <a:close/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8" name="object 101">
              <a:extLst>
                <a:ext uri="{FF2B5EF4-FFF2-40B4-BE49-F238E27FC236}">
                  <a16:creationId xmlns:a16="http://schemas.microsoft.com/office/drawing/2014/main" id="{50AADAB9-3FAE-FE4E-9EFB-8F448DFE76D0}"/>
                </a:ext>
              </a:extLst>
            </p:cNvPr>
            <p:cNvSpPr/>
            <p:nvPr/>
          </p:nvSpPr>
          <p:spPr>
            <a:xfrm>
              <a:off x="2502750" y="1840971"/>
              <a:ext cx="916128" cy="489446"/>
            </a:xfrm>
            <a:custGeom>
              <a:avLst/>
              <a:gdLst/>
              <a:ahLst/>
              <a:cxnLst/>
              <a:rect l="l" t="t" r="r" b="b"/>
              <a:pathLst>
                <a:path w="1010285" h="539750">
                  <a:moveTo>
                    <a:pt x="166458" y="0"/>
                  </a:moveTo>
                  <a:lnTo>
                    <a:pt x="0" y="0"/>
                  </a:lnTo>
                  <a:lnTo>
                    <a:pt x="843572" y="539267"/>
                  </a:lnTo>
                  <a:lnTo>
                    <a:pt x="1010056" y="539267"/>
                  </a:lnTo>
                  <a:lnTo>
                    <a:pt x="1664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9" name="object 102">
              <a:extLst>
                <a:ext uri="{FF2B5EF4-FFF2-40B4-BE49-F238E27FC236}">
                  <a16:creationId xmlns:a16="http://schemas.microsoft.com/office/drawing/2014/main" id="{C4A76AB5-8391-EB45-8D72-3F2E9E8301A5}"/>
                </a:ext>
              </a:extLst>
            </p:cNvPr>
            <p:cNvSpPr/>
            <p:nvPr/>
          </p:nvSpPr>
          <p:spPr>
            <a:xfrm>
              <a:off x="2502750" y="1840971"/>
              <a:ext cx="916128" cy="489446"/>
            </a:xfrm>
            <a:custGeom>
              <a:avLst/>
              <a:gdLst/>
              <a:ahLst/>
              <a:cxnLst/>
              <a:rect l="l" t="t" r="r" b="b"/>
              <a:pathLst>
                <a:path w="1010285" h="539750">
                  <a:moveTo>
                    <a:pt x="166458" y="0"/>
                  </a:moveTo>
                  <a:lnTo>
                    <a:pt x="0" y="0"/>
                  </a:lnTo>
                  <a:lnTo>
                    <a:pt x="843572" y="539267"/>
                  </a:lnTo>
                  <a:lnTo>
                    <a:pt x="1010056" y="539267"/>
                  </a:lnTo>
                  <a:lnTo>
                    <a:pt x="166458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0" name="object 103">
              <a:extLst>
                <a:ext uri="{FF2B5EF4-FFF2-40B4-BE49-F238E27FC236}">
                  <a16:creationId xmlns:a16="http://schemas.microsoft.com/office/drawing/2014/main" id="{7403E251-28E9-5D4B-A5C9-3E7616207C69}"/>
                </a:ext>
              </a:extLst>
            </p:cNvPr>
            <p:cNvSpPr/>
            <p:nvPr/>
          </p:nvSpPr>
          <p:spPr>
            <a:xfrm>
              <a:off x="2152025" y="1840971"/>
              <a:ext cx="403073" cy="333399"/>
            </a:xfrm>
            <a:custGeom>
              <a:avLst/>
              <a:gdLst/>
              <a:ahLst/>
              <a:cxnLst/>
              <a:rect l="l" t="t" r="r" b="b"/>
              <a:pathLst>
                <a:path w="444500" h="367664">
                  <a:moveTo>
                    <a:pt x="444030" y="0"/>
                  </a:moveTo>
                  <a:lnTo>
                    <a:pt x="366903" y="0"/>
                  </a:lnTo>
                  <a:lnTo>
                    <a:pt x="0" y="367118"/>
                  </a:lnTo>
                  <a:lnTo>
                    <a:pt x="77139" y="367118"/>
                  </a:lnTo>
                  <a:lnTo>
                    <a:pt x="444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1" name="object 104">
              <a:extLst>
                <a:ext uri="{FF2B5EF4-FFF2-40B4-BE49-F238E27FC236}">
                  <a16:creationId xmlns:a16="http://schemas.microsoft.com/office/drawing/2014/main" id="{97099728-3BC4-BB4B-B05F-C649FE7732A1}"/>
                </a:ext>
              </a:extLst>
            </p:cNvPr>
            <p:cNvSpPr/>
            <p:nvPr/>
          </p:nvSpPr>
          <p:spPr>
            <a:xfrm>
              <a:off x="2152025" y="1840971"/>
              <a:ext cx="403073" cy="333399"/>
            </a:xfrm>
            <a:custGeom>
              <a:avLst/>
              <a:gdLst/>
              <a:ahLst/>
              <a:cxnLst/>
              <a:rect l="l" t="t" r="r" b="b"/>
              <a:pathLst>
                <a:path w="444500" h="367664">
                  <a:moveTo>
                    <a:pt x="444030" y="0"/>
                  </a:moveTo>
                  <a:lnTo>
                    <a:pt x="366903" y="0"/>
                  </a:lnTo>
                  <a:lnTo>
                    <a:pt x="0" y="367118"/>
                  </a:lnTo>
                  <a:lnTo>
                    <a:pt x="77139" y="367118"/>
                  </a:lnTo>
                  <a:lnTo>
                    <a:pt x="444030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2" name="object 105">
              <a:extLst>
                <a:ext uri="{FF2B5EF4-FFF2-40B4-BE49-F238E27FC236}">
                  <a16:creationId xmlns:a16="http://schemas.microsoft.com/office/drawing/2014/main" id="{922C10AB-D54E-7545-B9C1-7DCD7E92FC92}"/>
                </a:ext>
              </a:extLst>
            </p:cNvPr>
            <p:cNvSpPr/>
            <p:nvPr/>
          </p:nvSpPr>
          <p:spPr>
            <a:xfrm>
              <a:off x="2477947" y="1761819"/>
              <a:ext cx="196930" cy="550483"/>
            </a:xfrm>
            <a:custGeom>
              <a:avLst/>
              <a:gdLst/>
              <a:ahLst/>
              <a:cxnLst/>
              <a:rect l="l" t="t" r="r" b="b"/>
              <a:pathLst>
                <a:path w="217169" h="607060">
                  <a:moveTo>
                    <a:pt x="216941" y="0"/>
                  </a:moveTo>
                  <a:lnTo>
                    <a:pt x="0" y="0"/>
                  </a:lnTo>
                  <a:lnTo>
                    <a:pt x="0" y="606539"/>
                  </a:lnTo>
                  <a:lnTo>
                    <a:pt x="216941" y="606539"/>
                  </a:lnTo>
                  <a:lnTo>
                    <a:pt x="2169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3" name="object 106">
              <a:extLst>
                <a:ext uri="{FF2B5EF4-FFF2-40B4-BE49-F238E27FC236}">
                  <a16:creationId xmlns:a16="http://schemas.microsoft.com/office/drawing/2014/main" id="{39555FDB-9929-3347-8D2B-E0BDA8D367C3}"/>
                </a:ext>
              </a:extLst>
            </p:cNvPr>
            <p:cNvSpPr/>
            <p:nvPr/>
          </p:nvSpPr>
          <p:spPr>
            <a:xfrm>
              <a:off x="2477959" y="1761819"/>
              <a:ext cx="196930" cy="550483"/>
            </a:xfrm>
            <a:custGeom>
              <a:avLst/>
              <a:gdLst/>
              <a:ahLst/>
              <a:cxnLst/>
              <a:rect l="l" t="t" r="r" b="b"/>
              <a:pathLst>
                <a:path w="217169" h="607060">
                  <a:moveTo>
                    <a:pt x="216941" y="0"/>
                  </a:moveTo>
                  <a:lnTo>
                    <a:pt x="0" y="0"/>
                  </a:lnTo>
                  <a:lnTo>
                    <a:pt x="0" y="606539"/>
                  </a:lnTo>
                  <a:lnTo>
                    <a:pt x="216941" y="606539"/>
                  </a:lnTo>
                  <a:lnTo>
                    <a:pt x="216941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4" name="object 107">
              <a:extLst>
                <a:ext uri="{FF2B5EF4-FFF2-40B4-BE49-F238E27FC236}">
                  <a16:creationId xmlns:a16="http://schemas.microsoft.com/office/drawing/2014/main" id="{282803F4-E628-444D-976F-98505CDEB318}"/>
                </a:ext>
              </a:extLst>
            </p:cNvPr>
            <p:cNvSpPr/>
            <p:nvPr/>
          </p:nvSpPr>
          <p:spPr>
            <a:xfrm>
              <a:off x="2265528" y="2213975"/>
              <a:ext cx="522268" cy="116315"/>
            </a:xfrm>
            <a:custGeom>
              <a:avLst/>
              <a:gdLst/>
              <a:ahLst/>
              <a:cxnLst/>
              <a:rect l="l" t="t" r="r" b="b"/>
              <a:pathLst>
                <a:path w="575944" h="128269">
                  <a:moveTo>
                    <a:pt x="575830" y="0"/>
                  </a:moveTo>
                  <a:lnTo>
                    <a:pt x="0" y="0"/>
                  </a:lnTo>
                  <a:lnTo>
                    <a:pt x="0" y="127952"/>
                  </a:lnTo>
                  <a:lnTo>
                    <a:pt x="575830" y="127952"/>
                  </a:lnTo>
                  <a:lnTo>
                    <a:pt x="575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5" name="object 108">
              <a:extLst>
                <a:ext uri="{FF2B5EF4-FFF2-40B4-BE49-F238E27FC236}">
                  <a16:creationId xmlns:a16="http://schemas.microsoft.com/office/drawing/2014/main" id="{C7E306B0-2783-4441-95DB-265ED49C6A5C}"/>
                </a:ext>
              </a:extLst>
            </p:cNvPr>
            <p:cNvSpPr/>
            <p:nvPr/>
          </p:nvSpPr>
          <p:spPr>
            <a:xfrm>
              <a:off x="2265528" y="2213975"/>
              <a:ext cx="522268" cy="116315"/>
            </a:xfrm>
            <a:custGeom>
              <a:avLst/>
              <a:gdLst/>
              <a:ahLst/>
              <a:cxnLst/>
              <a:rect l="l" t="t" r="r" b="b"/>
              <a:pathLst>
                <a:path w="575944" h="128269">
                  <a:moveTo>
                    <a:pt x="575830" y="0"/>
                  </a:moveTo>
                  <a:lnTo>
                    <a:pt x="0" y="0"/>
                  </a:lnTo>
                  <a:lnTo>
                    <a:pt x="0" y="127952"/>
                  </a:lnTo>
                  <a:lnTo>
                    <a:pt x="575830" y="127952"/>
                  </a:lnTo>
                  <a:lnTo>
                    <a:pt x="575830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6" name="object 109">
              <a:extLst>
                <a:ext uri="{FF2B5EF4-FFF2-40B4-BE49-F238E27FC236}">
                  <a16:creationId xmlns:a16="http://schemas.microsoft.com/office/drawing/2014/main" id="{16FB5D7B-3237-0043-BED4-2170DDD782FC}"/>
                </a:ext>
              </a:extLst>
            </p:cNvPr>
            <p:cNvSpPr/>
            <p:nvPr/>
          </p:nvSpPr>
          <p:spPr>
            <a:xfrm>
              <a:off x="2265524" y="2193920"/>
              <a:ext cx="522268" cy="48369"/>
            </a:xfrm>
            <a:custGeom>
              <a:avLst/>
              <a:gdLst/>
              <a:ahLst/>
              <a:cxnLst/>
              <a:rect l="l" t="t" r="r" b="b"/>
              <a:pathLst>
                <a:path w="575944" h="53339">
                  <a:moveTo>
                    <a:pt x="575830" y="0"/>
                  </a:moveTo>
                  <a:lnTo>
                    <a:pt x="0" y="25"/>
                  </a:lnTo>
                  <a:lnTo>
                    <a:pt x="0" y="53149"/>
                  </a:lnTo>
                  <a:lnTo>
                    <a:pt x="575830" y="53149"/>
                  </a:lnTo>
                  <a:lnTo>
                    <a:pt x="575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7" name="object 110">
              <a:extLst>
                <a:ext uri="{FF2B5EF4-FFF2-40B4-BE49-F238E27FC236}">
                  <a16:creationId xmlns:a16="http://schemas.microsoft.com/office/drawing/2014/main" id="{5ADA3107-290A-A74F-8664-8E9FC9550FAD}"/>
                </a:ext>
              </a:extLst>
            </p:cNvPr>
            <p:cNvSpPr/>
            <p:nvPr/>
          </p:nvSpPr>
          <p:spPr>
            <a:xfrm>
              <a:off x="2265524" y="2193920"/>
              <a:ext cx="522268" cy="48369"/>
            </a:xfrm>
            <a:custGeom>
              <a:avLst/>
              <a:gdLst/>
              <a:ahLst/>
              <a:cxnLst/>
              <a:rect l="l" t="t" r="r" b="b"/>
              <a:pathLst>
                <a:path w="575944" h="53339">
                  <a:moveTo>
                    <a:pt x="575830" y="53149"/>
                  </a:moveTo>
                  <a:lnTo>
                    <a:pt x="575830" y="0"/>
                  </a:lnTo>
                  <a:lnTo>
                    <a:pt x="0" y="25"/>
                  </a:lnTo>
                  <a:lnTo>
                    <a:pt x="0" y="53149"/>
                  </a:lnTo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8" name="object 111">
              <a:extLst>
                <a:ext uri="{FF2B5EF4-FFF2-40B4-BE49-F238E27FC236}">
                  <a16:creationId xmlns:a16="http://schemas.microsoft.com/office/drawing/2014/main" id="{C4D824E5-589E-4B4F-A237-7C1EC2812CA7}"/>
                </a:ext>
              </a:extLst>
            </p:cNvPr>
            <p:cNvSpPr/>
            <p:nvPr/>
          </p:nvSpPr>
          <p:spPr>
            <a:xfrm>
              <a:off x="2829162" y="2247741"/>
              <a:ext cx="213053" cy="82342"/>
            </a:xfrm>
            <a:custGeom>
              <a:avLst/>
              <a:gdLst/>
              <a:ahLst/>
              <a:cxnLst/>
              <a:rect l="l" t="t" r="r" b="b"/>
              <a:pathLst>
                <a:path w="234950" h="90805">
                  <a:moveTo>
                    <a:pt x="234873" y="90703"/>
                  </a:moveTo>
                  <a:lnTo>
                    <a:pt x="0" y="90703"/>
                  </a:lnTo>
                  <a:lnTo>
                    <a:pt x="0" y="0"/>
                  </a:lnTo>
                  <a:lnTo>
                    <a:pt x="234873" y="0"/>
                  </a:lnTo>
                  <a:lnTo>
                    <a:pt x="234873" y="90703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9" name="object 113">
              <a:extLst>
                <a:ext uri="{FF2B5EF4-FFF2-40B4-BE49-F238E27FC236}">
                  <a16:creationId xmlns:a16="http://schemas.microsoft.com/office/drawing/2014/main" id="{42362AE5-1D9A-3940-A83B-F7C48656881C}"/>
                </a:ext>
              </a:extLst>
            </p:cNvPr>
            <p:cNvSpPr/>
            <p:nvPr/>
          </p:nvSpPr>
          <p:spPr>
            <a:xfrm>
              <a:off x="1923184" y="2101745"/>
              <a:ext cx="449139" cy="224569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247535" y="0"/>
                  </a:moveTo>
                  <a:lnTo>
                    <a:pt x="0" y="247535"/>
                  </a:lnTo>
                  <a:lnTo>
                    <a:pt x="495071" y="247535"/>
                  </a:lnTo>
                  <a:lnTo>
                    <a:pt x="24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0" name="object 114">
              <a:extLst>
                <a:ext uri="{FF2B5EF4-FFF2-40B4-BE49-F238E27FC236}">
                  <a16:creationId xmlns:a16="http://schemas.microsoft.com/office/drawing/2014/main" id="{69637E75-3821-8441-A609-7ACF779EF2A4}"/>
                </a:ext>
              </a:extLst>
            </p:cNvPr>
            <p:cNvSpPr/>
            <p:nvPr/>
          </p:nvSpPr>
          <p:spPr>
            <a:xfrm>
              <a:off x="1923184" y="2101745"/>
              <a:ext cx="449139" cy="224569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247535" y="0"/>
                  </a:moveTo>
                  <a:lnTo>
                    <a:pt x="0" y="247535"/>
                  </a:lnTo>
                  <a:lnTo>
                    <a:pt x="495071" y="247535"/>
                  </a:lnTo>
                  <a:lnTo>
                    <a:pt x="247535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1" name="object 115">
              <a:extLst>
                <a:ext uri="{FF2B5EF4-FFF2-40B4-BE49-F238E27FC236}">
                  <a16:creationId xmlns:a16="http://schemas.microsoft.com/office/drawing/2014/main" id="{ED95C63E-849C-7946-AEB2-9590DE9ACD00}"/>
                </a:ext>
              </a:extLst>
            </p:cNvPr>
            <p:cNvSpPr/>
            <p:nvPr/>
          </p:nvSpPr>
          <p:spPr>
            <a:xfrm>
              <a:off x="2262490" y="2147909"/>
              <a:ext cx="357008" cy="178504"/>
            </a:xfrm>
            <a:custGeom>
              <a:avLst/>
              <a:gdLst/>
              <a:ahLst/>
              <a:cxnLst/>
              <a:rect l="l" t="t" r="r" b="b"/>
              <a:pathLst>
                <a:path w="393700" h="196850">
                  <a:moveTo>
                    <a:pt x="196634" y="0"/>
                  </a:moveTo>
                  <a:lnTo>
                    <a:pt x="0" y="196634"/>
                  </a:lnTo>
                  <a:lnTo>
                    <a:pt x="393268" y="196634"/>
                  </a:lnTo>
                  <a:lnTo>
                    <a:pt x="1966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2" name="object 116">
              <a:extLst>
                <a:ext uri="{FF2B5EF4-FFF2-40B4-BE49-F238E27FC236}">
                  <a16:creationId xmlns:a16="http://schemas.microsoft.com/office/drawing/2014/main" id="{379D47B1-CBEE-9041-8CBB-AFDD688866BD}"/>
                </a:ext>
              </a:extLst>
            </p:cNvPr>
            <p:cNvSpPr/>
            <p:nvPr/>
          </p:nvSpPr>
          <p:spPr>
            <a:xfrm>
              <a:off x="2262490" y="2147909"/>
              <a:ext cx="357008" cy="178504"/>
            </a:xfrm>
            <a:custGeom>
              <a:avLst/>
              <a:gdLst/>
              <a:ahLst/>
              <a:cxnLst/>
              <a:rect l="l" t="t" r="r" b="b"/>
              <a:pathLst>
                <a:path w="393700" h="196850">
                  <a:moveTo>
                    <a:pt x="196634" y="0"/>
                  </a:moveTo>
                  <a:lnTo>
                    <a:pt x="0" y="196634"/>
                  </a:lnTo>
                  <a:lnTo>
                    <a:pt x="393268" y="196634"/>
                  </a:lnTo>
                  <a:lnTo>
                    <a:pt x="196634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3" name="object 117">
              <a:extLst>
                <a:ext uri="{FF2B5EF4-FFF2-40B4-BE49-F238E27FC236}">
                  <a16:creationId xmlns:a16="http://schemas.microsoft.com/office/drawing/2014/main" id="{A8A14DE4-5379-8F48-99F9-639A0D49351E}"/>
                </a:ext>
              </a:extLst>
            </p:cNvPr>
            <p:cNvSpPr/>
            <p:nvPr/>
          </p:nvSpPr>
          <p:spPr>
            <a:xfrm>
              <a:off x="3275134" y="2159825"/>
              <a:ext cx="135893" cy="172746"/>
            </a:xfrm>
            <a:custGeom>
              <a:avLst/>
              <a:gdLst/>
              <a:ahLst/>
              <a:cxnLst/>
              <a:rect l="l" t="t" r="r" b="b"/>
              <a:pathLst>
                <a:path w="149860" h="190500">
                  <a:moveTo>
                    <a:pt x="149415" y="0"/>
                  </a:moveTo>
                  <a:lnTo>
                    <a:pt x="0" y="0"/>
                  </a:lnTo>
                  <a:lnTo>
                    <a:pt x="0" y="190449"/>
                  </a:lnTo>
                  <a:lnTo>
                    <a:pt x="149415" y="190449"/>
                  </a:lnTo>
                  <a:lnTo>
                    <a:pt x="1494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4" name="object 118">
              <a:extLst>
                <a:ext uri="{FF2B5EF4-FFF2-40B4-BE49-F238E27FC236}">
                  <a16:creationId xmlns:a16="http://schemas.microsoft.com/office/drawing/2014/main" id="{200FB82E-ED5A-5541-8B78-9F147917A6DB}"/>
                </a:ext>
              </a:extLst>
            </p:cNvPr>
            <p:cNvSpPr/>
            <p:nvPr/>
          </p:nvSpPr>
          <p:spPr>
            <a:xfrm>
              <a:off x="3275134" y="2159836"/>
              <a:ext cx="135893" cy="172746"/>
            </a:xfrm>
            <a:custGeom>
              <a:avLst/>
              <a:gdLst/>
              <a:ahLst/>
              <a:cxnLst/>
              <a:rect l="l" t="t" r="r" b="b"/>
              <a:pathLst>
                <a:path w="149860" h="190500">
                  <a:moveTo>
                    <a:pt x="149415" y="0"/>
                  </a:moveTo>
                  <a:lnTo>
                    <a:pt x="0" y="0"/>
                  </a:lnTo>
                  <a:lnTo>
                    <a:pt x="0" y="190449"/>
                  </a:lnTo>
                  <a:lnTo>
                    <a:pt x="149415" y="190449"/>
                  </a:lnTo>
                  <a:lnTo>
                    <a:pt x="149415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5" name="object 119">
              <a:extLst>
                <a:ext uri="{FF2B5EF4-FFF2-40B4-BE49-F238E27FC236}">
                  <a16:creationId xmlns:a16="http://schemas.microsoft.com/office/drawing/2014/main" id="{54910459-91C9-664F-BB5D-73AFCE62368E}"/>
                </a:ext>
              </a:extLst>
            </p:cNvPr>
            <p:cNvSpPr/>
            <p:nvPr/>
          </p:nvSpPr>
          <p:spPr>
            <a:xfrm>
              <a:off x="2477953" y="1797976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6" name="object 120">
              <a:extLst>
                <a:ext uri="{FF2B5EF4-FFF2-40B4-BE49-F238E27FC236}">
                  <a16:creationId xmlns:a16="http://schemas.microsoft.com/office/drawing/2014/main" id="{F97511DA-76EA-3F43-9A1C-D7389079E88D}"/>
                </a:ext>
              </a:extLst>
            </p:cNvPr>
            <p:cNvSpPr/>
            <p:nvPr/>
          </p:nvSpPr>
          <p:spPr>
            <a:xfrm>
              <a:off x="2477955" y="1797972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7" name="object 121">
              <a:extLst>
                <a:ext uri="{FF2B5EF4-FFF2-40B4-BE49-F238E27FC236}">
                  <a16:creationId xmlns:a16="http://schemas.microsoft.com/office/drawing/2014/main" id="{0473E6FC-109E-BB40-B0BA-A1AEABA5E15E}"/>
                </a:ext>
              </a:extLst>
            </p:cNvPr>
            <p:cNvSpPr/>
            <p:nvPr/>
          </p:nvSpPr>
          <p:spPr>
            <a:xfrm>
              <a:off x="2477953" y="1859055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8" name="object 122">
              <a:extLst>
                <a:ext uri="{FF2B5EF4-FFF2-40B4-BE49-F238E27FC236}">
                  <a16:creationId xmlns:a16="http://schemas.microsoft.com/office/drawing/2014/main" id="{0B494E50-FA83-0B46-BE7B-6628694D4FF7}"/>
                </a:ext>
              </a:extLst>
            </p:cNvPr>
            <p:cNvSpPr/>
            <p:nvPr/>
          </p:nvSpPr>
          <p:spPr>
            <a:xfrm>
              <a:off x="2477955" y="1859055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9" name="object 123">
              <a:extLst>
                <a:ext uri="{FF2B5EF4-FFF2-40B4-BE49-F238E27FC236}">
                  <a16:creationId xmlns:a16="http://schemas.microsoft.com/office/drawing/2014/main" id="{D99F08B7-6B50-B84C-82A8-9A9AA25DB418}"/>
                </a:ext>
              </a:extLst>
            </p:cNvPr>
            <p:cNvSpPr/>
            <p:nvPr/>
          </p:nvSpPr>
          <p:spPr>
            <a:xfrm>
              <a:off x="3275136" y="2206429"/>
              <a:ext cx="135893" cy="0"/>
            </a:xfrm>
            <a:custGeom>
              <a:avLst/>
              <a:gdLst/>
              <a:ahLst/>
              <a:cxnLst/>
              <a:rect l="l" t="t" r="r" b="b"/>
              <a:pathLst>
                <a:path w="149860">
                  <a:moveTo>
                    <a:pt x="14939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0" name="object 124">
              <a:extLst>
                <a:ext uri="{FF2B5EF4-FFF2-40B4-BE49-F238E27FC236}">
                  <a16:creationId xmlns:a16="http://schemas.microsoft.com/office/drawing/2014/main" id="{70BDFEF7-F9CF-0947-ADDE-01586C45AFB3}"/>
                </a:ext>
              </a:extLst>
            </p:cNvPr>
            <p:cNvSpPr/>
            <p:nvPr/>
          </p:nvSpPr>
          <p:spPr>
            <a:xfrm>
              <a:off x="3275134" y="2206412"/>
              <a:ext cx="135893" cy="0"/>
            </a:xfrm>
            <a:custGeom>
              <a:avLst/>
              <a:gdLst/>
              <a:ahLst/>
              <a:cxnLst/>
              <a:rect l="l" t="t" r="r" b="b"/>
              <a:pathLst>
                <a:path w="149860">
                  <a:moveTo>
                    <a:pt x="149415" y="0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1" name="object 125">
              <a:extLst>
                <a:ext uri="{FF2B5EF4-FFF2-40B4-BE49-F238E27FC236}">
                  <a16:creationId xmlns:a16="http://schemas.microsoft.com/office/drawing/2014/main" id="{5A40C131-F119-5B4D-B5CE-5191F0B42B6D}"/>
                </a:ext>
              </a:extLst>
            </p:cNvPr>
            <p:cNvSpPr/>
            <p:nvPr/>
          </p:nvSpPr>
          <p:spPr>
            <a:xfrm>
              <a:off x="2674892" y="1905018"/>
              <a:ext cx="570061" cy="364493"/>
            </a:xfrm>
            <a:custGeom>
              <a:avLst/>
              <a:gdLst/>
              <a:ahLst/>
              <a:cxnLst/>
              <a:rect l="l" t="t" r="r" b="b"/>
              <a:pathLst>
                <a:path w="628650" h="401955">
                  <a:moveTo>
                    <a:pt x="628230" y="401624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2" name="object 126">
              <a:extLst>
                <a:ext uri="{FF2B5EF4-FFF2-40B4-BE49-F238E27FC236}">
                  <a16:creationId xmlns:a16="http://schemas.microsoft.com/office/drawing/2014/main" id="{FACCFD09-6F22-9444-BC39-C93C2FDC2F01}"/>
                </a:ext>
              </a:extLst>
            </p:cNvPr>
            <p:cNvSpPr/>
            <p:nvPr/>
          </p:nvSpPr>
          <p:spPr>
            <a:xfrm>
              <a:off x="2191782" y="1880220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28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3" name="object 127">
              <a:extLst>
                <a:ext uri="{FF2B5EF4-FFF2-40B4-BE49-F238E27FC236}">
                  <a16:creationId xmlns:a16="http://schemas.microsoft.com/office/drawing/2014/main" id="{1861CAC1-8574-A546-A543-9229BE63A7E9}"/>
                </a:ext>
              </a:extLst>
            </p:cNvPr>
            <p:cNvSpPr/>
            <p:nvPr/>
          </p:nvSpPr>
          <p:spPr>
            <a:xfrm>
              <a:off x="2191768" y="1880222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4" name="object 128">
              <a:extLst>
                <a:ext uri="{FF2B5EF4-FFF2-40B4-BE49-F238E27FC236}">
                  <a16:creationId xmlns:a16="http://schemas.microsoft.com/office/drawing/2014/main" id="{FC6A05E0-663C-8144-AD18-57788DD733A4}"/>
                </a:ext>
              </a:extLst>
            </p:cNvPr>
            <p:cNvSpPr/>
            <p:nvPr/>
          </p:nvSpPr>
          <p:spPr>
            <a:xfrm>
              <a:off x="2403045" y="2115752"/>
              <a:ext cx="698468" cy="171018"/>
            </a:xfrm>
            <a:custGeom>
              <a:avLst/>
              <a:gdLst/>
              <a:ahLst/>
              <a:cxnLst/>
              <a:rect l="l" t="t" r="r" b="b"/>
              <a:pathLst>
                <a:path w="770255" h="188594">
                  <a:moveTo>
                    <a:pt x="769874" y="0"/>
                  </a:moveTo>
                  <a:lnTo>
                    <a:pt x="0" y="0"/>
                  </a:lnTo>
                  <a:lnTo>
                    <a:pt x="0" y="188442"/>
                  </a:lnTo>
                  <a:lnTo>
                    <a:pt x="769874" y="188442"/>
                  </a:lnTo>
                  <a:lnTo>
                    <a:pt x="7698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5" name="object 129">
              <a:extLst>
                <a:ext uri="{FF2B5EF4-FFF2-40B4-BE49-F238E27FC236}">
                  <a16:creationId xmlns:a16="http://schemas.microsoft.com/office/drawing/2014/main" id="{FAD3CC34-5DD7-4447-8A8D-BA998D81EE8E}"/>
                </a:ext>
              </a:extLst>
            </p:cNvPr>
            <p:cNvSpPr/>
            <p:nvPr/>
          </p:nvSpPr>
          <p:spPr>
            <a:xfrm>
              <a:off x="2403045" y="2115752"/>
              <a:ext cx="698468" cy="171018"/>
            </a:xfrm>
            <a:custGeom>
              <a:avLst/>
              <a:gdLst/>
              <a:ahLst/>
              <a:cxnLst/>
              <a:rect l="l" t="t" r="r" b="b"/>
              <a:pathLst>
                <a:path w="770255" h="188594">
                  <a:moveTo>
                    <a:pt x="769874" y="188442"/>
                  </a:moveTo>
                  <a:lnTo>
                    <a:pt x="0" y="188442"/>
                  </a:lnTo>
                  <a:lnTo>
                    <a:pt x="0" y="0"/>
                  </a:lnTo>
                  <a:lnTo>
                    <a:pt x="769874" y="0"/>
                  </a:lnTo>
                  <a:lnTo>
                    <a:pt x="769874" y="188442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6" name="object 130">
              <a:extLst>
                <a:ext uri="{FF2B5EF4-FFF2-40B4-BE49-F238E27FC236}">
                  <a16:creationId xmlns:a16="http://schemas.microsoft.com/office/drawing/2014/main" id="{DC414D79-7363-A247-905B-4E8A723638D3}"/>
                </a:ext>
              </a:extLst>
            </p:cNvPr>
            <p:cNvSpPr/>
            <p:nvPr/>
          </p:nvSpPr>
          <p:spPr>
            <a:xfrm>
              <a:off x="2356287" y="2223581"/>
              <a:ext cx="221969" cy="10874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7" name="object 131">
              <a:extLst>
                <a:ext uri="{FF2B5EF4-FFF2-40B4-BE49-F238E27FC236}">
                  <a16:creationId xmlns:a16="http://schemas.microsoft.com/office/drawing/2014/main" id="{AFB2F0A5-7047-CE42-A9F8-D2046F0F68B2}"/>
                </a:ext>
              </a:extLst>
            </p:cNvPr>
            <p:cNvSpPr/>
            <p:nvPr/>
          </p:nvSpPr>
          <p:spPr>
            <a:xfrm>
              <a:off x="2923982" y="2223581"/>
              <a:ext cx="221969" cy="10874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8" name="object 132">
              <a:extLst>
                <a:ext uri="{FF2B5EF4-FFF2-40B4-BE49-F238E27FC236}">
                  <a16:creationId xmlns:a16="http://schemas.microsoft.com/office/drawing/2014/main" id="{F8F9F74D-92FE-234D-A217-2E9FE4D8A568}"/>
                </a:ext>
              </a:extLst>
            </p:cNvPr>
            <p:cNvSpPr/>
            <p:nvPr/>
          </p:nvSpPr>
          <p:spPr>
            <a:xfrm>
              <a:off x="2310903" y="2069483"/>
              <a:ext cx="882730" cy="184838"/>
            </a:xfrm>
            <a:custGeom>
              <a:avLst/>
              <a:gdLst/>
              <a:ahLst/>
              <a:cxnLst/>
              <a:rect l="l" t="t" r="r" b="b"/>
              <a:pathLst>
                <a:path w="973455" h="203835">
                  <a:moveTo>
                    <a:pt x="973137" y="0"/>
                  </a:moveTo>
                  <a:lnTo>
                    <a:pt x="0" y="0"/>
                  </a:lnTo>
                  <a:lnTo>
                    <a:pt x="0" y="203403"/>
                  </a:lnTo>
                  <a:lnTo>
                    <a:pt x="973137" y="203377"/>
                  </a:lnTo>
                  <a:lnTo>
                    <a:pt x="9731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9" name="object 133">
              <a:extLst>
                <a:ext uri="{FF2B5EF4-FFF2-40B4-BE49-F238E27FC236}">
                  <a16:creationId xmlns:a16="http://schemas.microsoft.com/office/drawing/2014/main" id="{923630E8-C383-0344-87CA-C0679DA50ED5}"/>
                </a:ext>
              </a:extLst>
            </p:cNvPr>
            <p:cNvSpPr/>
            <p:nvPr/>
          </p:nvSpPr>
          <p:spPr>
            <a:xfrm>
              <a:off x="2310903" y="2069483"/>
              <a:ext cx="882730" cy="184838"/>
            </a:xfrm>
            <a:custGeom>
              <a:avLst/>
              <a:gdLst/>
              <a:ahLst/>
              <a:cxnLst/>
              <a:rect l="l" t="t" r="r" b="b"/>
              <a:pathLst>
                <a:path w="973455" h="203835">
                  <a:moveTo>
                    <a:pt x="973137" y="203377"/>
                  </a:moveTo>
                  <a:lnTo>
                    <a:pt x="0" y="203403"/>
                  </a:lnTo>
                  <a:lnTo>
                    <a:pt x="0" y="0"/>
                  </a:lnTo>
                  <a:lnTo>
                    <a:pt x="973137" y="0"/>
                  </a:lnTo>
                  <a:lnTo>
                    <a:pt x="973137" y="203377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20" name="object 134">
              <a:extLst>
                <a:ext uri="{FF2B5EF4-FFF2-40B4-BE49-F238E27FC236}">
                  <a16:creationId xmlns:a16="http://schemas.microsoft.com/office/drawing/2014/main" id="{4A781BB9-2F9C-E145-816D-8500AA155EB0}"/>
                </a:ext>
              </a:extLst>
            </p:cNvPr>
            <p:cNvSpPr/>
            <p:nvPr/>
          </p:nvSpPr>
          <p:spPr>
            <a:xfrm>
              <a:off x="2345823" y="2222499"/>
              <a:ext cx="816511" cy="0"/>
            </a:xfrm>
            <a:custGeom>
              <a:avLst/>
              <a:gdLst/>
              <a:ahLst/>
              <a:cxnLst/>
              <a:rect l="l" t="t" r="r" b="b"/>
              <a:pathLst>
                <a:path w="900430">
                  <a:moveTo>
                    <a:pt x="0" y="0"/>
                  </a:moveTo>
                  <a:lnTo>
                    <a:pt x="900099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21" name="object 237">
              <a:extLst>
                <a:ext uri="{FF2B5EF4-FFF2-40B4-BE49-F238E27FC236}">
                  <a16:creationId xmlns:a16="http://schemas.microsoft.com/office/drawing/2014/main" id="{D458372D-09EE-D748-AEB0-EA54CB3D9441}"/>
                </a:ext>
              </a:extLst>
            </p:cNvPr>
            <p:cNvSpPr txBox="1"/>
            <p:nvPr/>
          </p:nvSpPr>
          <p:spPr>
            <a:xfrm>
              <a:off x="2283976" y="2379496"/>
              <a:ext cx="775052" cy="195415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516">
                <a:spcBef>
                  <a:spcPts val="109"/>
                </a:spcBef>
              </a:pPr>
              <a:r>
                <a:rPr sz="1179" spc="5" dirty="0">
                  <a:solidFill>
                    <a:srgbClr val="656F30"/>
                  </a:solidFill>
                  <a:latin typeface="Arial Unicode MS"/>
                  <a:cs typeface="Arial Unicode MS"/>
                </a:rPr>
                <a:t>Freight</a:t>
              </a:r>
              <a:r>
                <a:rPr sz="1179" spc="-131" dirty="0">
                  <a:solidFill>
                    <a:srgbClr val="656F30"/>
                  </a:solidFill>
                  <a:latin typeface="Arial Unicode MS"/>
                  <a:cs typeface="Arial Unicode MS"/>
                </a:rPr>
                <a:t> </a:t>
              </a:r>
              <a:r>
                <a:rPr sz="1179" spc="-23" dirty="0">
                  <a:solidFill>
                    <a:srgbClr val="656F30"/>
                  </a:solidFill>
                  <a:latin typeface="Arial Unicode MS"/>
                  <a:cs typeface="Arial Unicode MS"/>
                </a:rPr>
                <a:t>Rail</a:t>
              </a:r>
              <a:endParaRPr sz="1179" dirty="0">
                <a:latin typeface="Arial Unicode MS"/>
                <a:cs typeface="Arial Unicode MS"/>
              </a:endParaRPr>
            </a:p>
          </p:txBody>
        </p:sp>
      </p:grpSp>
      <p:sp>
        <p:nvSpPr>
          <p:cNvPr id="222" name="object 239">
            <a:extLst>
              <a:ext uri="{FF2B5EF4-FFF2-40B4-BE49-F238E27FC236}">
                <a16:creationId xmlns:a16="http://schemas.microsoft.com/office/drawing/2014/main" id="{49AC6C86-1EC1-5E4A-BB16-81408EBE318F}"/>
              </a:ext>
            </a:extLst>
          </p:cNvPr>
          <p:cNvSpPr txBox="1"/>
          <p:nvPr userDrawn="1"/>
        </p:nvSpPr>
        <p:spPr>
          <a:xfrm>
            <a:off x="9634735" y="4635187"/>
            <a:ext cx="951252" cy="371724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162956" marR="4607" indent="-152016">
              <a:lnSpc>
                <a:spcPct val="101699"/>
              </a:lnSpc>
              <a:spcBef>
                <a:spcPts val="86"/>
              </a:spcBef>
            </a:pPr>
            <a:r>
              <a:rPr sz="1179" spc="-5" dirty="0">
                <a:solidFill>
                  <a:srgbClr val="5D87A1"/>
                </a:solidFill>
                <a:latin typeface="Arial Unicode MS"/>
                <a:cs typeface="Arial Unicode MS"/>
              </a:rPr>
              <a:t>National</a:t>
            </a:r>
            <a:r>
              <a:rPr sz="1179" spc="-154" dirty="0">
                <a:solidFill>
                  <a:srgbClr val="5D87A1"/>
                </a:solidFill>
                <a:latin typeface="Arial Unicode MS"/>
                <a:cs typeface="Arial Unicode MS"/>
              </a:rPr>
              <a:t> </a:t>
            </a:r>
            <a:r>
              <a:rPr sz="1179" dirty="0">
                <a:solidFill>
                  <a:srgbClr val="5D87A1"/>
                </a:solidFill>
                <a:latin typeface="Arial Unicode MS"/>
                <a:cs typeface="Arial Unicode MS"/>
              </a:rPr>
              <a:t>Ports  </a:t>
            </a:r>
            <a:r>
              <a:rPr sz="1179" spc="27" dirty="0">
                <a:solidFill>
                  <a:srgbClr val="5D87A1"/>
                </a:solidFill>
                <a:latin typeface="Arial Unicode MS"/>
                <a:cs typeface="Arial Unicode MS"/>
              </a:rPr>
              <a:t>Authority</a:t>
            </a:r>
            <a:endParaRPr sz="1179" dirty="0">
              <a:latin typeface="Arial Unicode MS"/>
              <a:cs typeface="Arial Unicode MS"/>
            </a:endParaRPr>
          </a:p>
        </p:txBody>
      </p:sp>
      <p:sp>
        <p:nvSpPr>
          <p:cNvPr id="223" name="object 240">
            <a:extLst>
              <a:ext uri="{FF2B5EF4-FFF2-40B4-BE49-F238E27FC236}">
                <a16:creationId xmlns:a16="http://schemas.microsoft.com/office/drawing/2014/main" id="{46A21BA2-4C6D-BF4F-8A5A-CD19A74C215C}"/>
              </a:ext>
            </a:extLst>
          </p:cNvPr>
          <p:cNvSpPr txBox="1"/>
          <p:nvPr userDrawn="1"/>
        </p:nvSpPr>
        <p:spPr>
          <a:xfrm>
            <a:off x="9427149" y="3135635"/>
            <a:ext cx="958162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5" dirty="0">
                <a:solidFill>
                  <a:srgbClr val="73AFB6"/>
                </a:solidFill>
                <a:latin typeface="Arial Unicode MS"/>
                <a:cs typeface="Arial Unicode MS"/>
              </a:rPr>
              <a:t>Port</a:t>
            </a:r>
            <a:r>
              <a:rPr sz="1179" spc="-163" dirty="0">
                <a:solidFill>
                  <a:srgbClr val="73AFB6"/>
                </a:solidFill>
                <a:latin typeface="Arial Unicode MS"/>
                <a:cs typeface="Arial Unicode MS"/>
              </a:rPr>
              <a:t> </a:t>
            </a:r>
            <a:r>
              <a:rPr sz="1179" spc="-27" dirty="0">
                <a:solidFill>
                  <a:srgbClr val="73AFB6"/>
                </a:solidFill>
                <a:latin typeface="Arial Unicode MS"/>
                <a:cs typeface="Arial Unicode MS"/>
              </a:rPr>
              <a:t>Terminals</a:t>
            </a:r>
            <a:endParaRPr sz="1179" dirty="0">
              <a:latin typeface="Arial Unicode MS"/>
              <a:cs typeface="Arial Unicode MS"/>
            </a:endParaRPr>
          </a:p>
        </p:txBody>
      </p:sp>
      <p:sp>
        <p:nvSpPr>
          <p:cNvPr id="224" name="object 241">
            <a:extLst>
              <a:ext uri="{FF2B5EF4-FFF2-40B4-BE49-F238E27FC236}">
                <a16:creationId xmlns:a16="http://schemas.microsoft.com/office/drawing/2014/main" id="{E66FEA90-4F0A-894A-ADF6-D04A97339599}"/>
              </a:ext>
            </a:extLst>
          </p:cNvPr>
          <p:cNvSpPr txBox="1"/>
          <p:nvPr userDrawn="1"/>
        </p:nvSpPr>
        <p:spPr>
          <a:xfrm>
            <a:off x="9108224" y="3790225"/>
            <a:ext cx="817087" cy="56524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indent="85221">
              <a:lnSpc>
                <a:spcPct val="114700"/>
              </a:lnSpc>
              <a:spcBef>
                <a:spcPts val="91"/>
              </a:spcBef>
            </a:pPr>
            <a:r>
              <a:rPr sz="1043" spc="-27" dirty="0">
                <a:solidFill>
                  <a:srgbClr val="3D3C3E"/>
                </a:solidFill>
                <a:latin typeface="Arial Unicode MS"/>
                <a:cs typeface="Arial Unicode MS"/>
              </a:rPr>
              <a:t>Reclaiming  </a:t>
            </a:r>
            <a:r>
              <a:rPr lang="en-ZA" sz="1043" spc="68" dirty="0">
                <a:solidFill>
                  <a:srgbClr val="3D3C3E"/>
                </a:solidFill>
                <a:latin typeface="Arial Unicode MS"/>
                <a:cs typeface="Arial Unicode MS"/>
              </a:rPr>
              <a:t>and</a:t>
            </a:r>
            <a:r>
              <a:rPr sz="1043" spc="-145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-18" dirty="0">
                <a:solidFill>
                  <a:srgbClr val="3D3C3E"/>
                </a:solidFill>
                <a:latin typeface="Arial Unicode MS"/>
                <a:cs typeface="Arial Unicode MS"/>
              </a:rPr>
              <a:t>Shiploading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25" name="object 242">
            <a:extLst>
              <a:ext uri="{FF2B5EF4-FFF2-40B4-BE49-F238E27FC236}">
                <a16:creationId xmlns:a16="http://schemas.microsoft.com/office/drawing/2014/main" id="{51513D18-0ADC-3045-A4C9-D05216AE8591}"/>
              </a:ext>
            </a:extLst>
          </p:cNvPr>
          <p:cNvSpPr txBox="1"/>
          <p:nvPr userDrawn="1"/>
        </p:nvSpPr>
        <p:spPr>
          <a:xfrm>
            <a:off x="8182358" y="2812038"/>
            <a:ext cx="642614" cy="49310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>
              <a:spcBef>
                <a:spcPts val="91"/>
              </a:spcBef>
            </a:pPr>
            <a:r>
              <a:rPr sz="1043" spc="-5" dirty="0">
                <a:solidFill>
                  <a:srgbClr val="3D3C3E"/>
                </a:solidFill>
                <a:latin typeface="Arial Unicode MS"/>
                <a:cs typeface="Arial Unicode MS"/>
              </a:rPr>
              <a:t>Offloading  </a:t>
            </a:r>
            <a:r>
              <a:rPr lang="en-ZA" sz="1043" spc="68" dirty="0">
                <a:solidFill>
                  <a:srgbClr val="3D3C3E"/>
                </a:solidFill>
                <a:latin typeface="Arial Unicode MS"/>
                <a:cs typeface="Arial Unicode MS"/>
              </a:rPr>
              <a:t>and</a:t>
            </a:r>
            <a:r>
              <a:rPr sz="1043" spc="-159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-14" dirty="0">
                <a:solidFill>
                  <a:srgbClr val="3D3C3E"/>
                </a:solidFill>
                <a:latin typeface="Arial Unicode MS"/>
                <a:cs typeface="Arial Unicode MS"/>
              </a:rPr>
              <a:t>Stacking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26" name="object 243">
            <a:extLst>
              <a:ext uri="{FF2B5EF4-FFF2-40B4-BE49-F238E27FC236}">
                <a16:creationId xmlns:a16="http://schemas.microsoft.com/office/drawing/2014/main" id="{F4106181-5895-DE47-90B2-F231324B0981}"/>
              </a:ext>
            </a:extLst>
          </p:cNvPr>
          <p:cNvSpPr txBox="1"/>
          <p:nvPr userDrawn="1"/>
        </p:nvSpPr>
        <p:spPr>
          <a:xfrm>
            <a:off x="9102136" y="2971395"/>
            <a:ext cx="1578319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  <a:tabLst>
                <a:tab pos="1566225" algn="l"/>
              </a:tabLst>
            </a:pPr>
            <a:r>
              <a:rPr sz="1043" u="heavy" spc="-82" dirty="0">
                <a:solidFill>
                  <a:srgbClr val="3D3C3E"/>
                </a:solidFill>
                <a:uFill>
                  <a:solidFill>
                    <a:srgbClr val="73AFB7"/>
                  </a:solidFill>
                </a:uFill>
                <a:latin typeface="Arial Unicode MS"/>
                <a:cs typeface="Arial Unicode MS"/>
              </a:rPr>
              <a:t> 	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27" name="object 244">
            <a:extLst>
              <a:ext uri="{FF2B5EF4-FFF2-40B4-BE49-F238E27FC236}">
                <a16:creationId xmlns:a16="http://schemas.microsoft.com/office/drawing/2014/main" id="{17B06FEB-AA34-A54A-AC25-9E5FCC25CF3F}"/>
              </a:ext>
            </a:extLst>
          </p:cNvPr>
          <p:cNvSpPr txBox="1"/>
          <p:nvPr userDrawn="1"/>
        </p:nvSpPr>
        <p:spPr>
          <a:xfrm>
            <a:off x="4639319" y="2703144"/>
            <a:ext cx="653554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43" spc="-27" dirty="0">
                <a:solidFill>
                  <a:srgbClr val="3D3C3E"/>
                </a:solidFill>
                <a:latin typeface="Arial Unicode MS"/>
                <a:cs typeface="Arial Unicode MS"/>
              </a:rPr>
              <a:t>Rail</a:t>
            </a:r>
            <a:r>
              <a:rPr sz="1043" spc="-154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-18" dirty="0">
                <a:solidFill>
                  <a:srgbClr val="3D3C3E"/>
                </a:solidFill>
                <a:latin typeface="Arial Unicode MS"/>
                <a:cs typeface="Arial Unicode MS"/>
              </a:rPr>
              <a:t>Transit</a:t>
            </a:r>
            <a:endParaRPr sz="1043" dirty="0">
              <a:latin typeface="Arial Unicode MS"/>
              <a:cs typeface="Arial Unicode MS"/>
            </a:endParaRPr>
          </a:p>
        </p:txBody>
      </p:sp>
      <p:grpSp>
        <p:nvGrpSpPr>
          <p:cNvPr id="228" name="object 245">
            <a:extLst>
              <a:ext uri="{FF2B5EF4-FFF2-40B4-BE49-F238E27FC236}">
                <a16:creationId xmlns:a16="http://schemas.microsoft.com/office/drawing/2014/main" id="{A91E9EA6-2521-494A-9E1C-2F5ADDC95C72}"/>
              </a:ext>
            </a:extLst>
          </p:cNvPr>
          <p:cNvGrpSpPr/>
          <p:nvPr userDrawn="1"/>
        </p:nvGrpSpPr>
        <p:grpSpPr>
          <a:xfrm>
            <a:off x="5412796" y="2736001"/>
            <a:ext cx="1418817" cy="139924"/>
            <a:chOff x="4593278" y="2782784"/>
            <a:chExt cx="1564640" cy="154305"/>
          </a:xfrm>
        </p:grpSpPr>
        <p:sp>
          <p:nvSpPr>
            <p:cNvPr id="229" name="object 246">
              <a:extLst>
                <a:ext uri="{FF2B5EF4-FFF2-40B4-BE49-F238E27FC236}">
                  <a16:creationId xmlns:a16="http://schemas.microsoft.com/office/drawing/2014/main" id="{43E860DC-44A4-124E-BC96-F3CE0E676954}"/>
                </a:ext>
              </a:extLst>
            </p:cNvPr>
            <p:cNvSpPr/>
            <p:nvPr/>
          </p:nvSpPr>
          <p:spPr>
            <a:xfrm>
              <a:off x="4613681" y="2859683"/>
              <a:ext cx="1524000" cy="0"/>
            </a:xfrm>
            <a:custGeom>
              <a:avLst/>
              <a:gdLst/>
              <a:ahLst/>
              <a:cxnLst/>
              <a:rect l="l" t="t" r="r" b="b"/>
              <a:pathLst>
                <a:path w="1524000">
                  <a:moveTo>
                    <a:pt x="0" y="0"/>
                  </a:moveTo>
                  <a:lnTo>
                    <a:pt x="1523593" y="0"/>
                  </a:lnTo>
                </a:path>
              </a:pathLst>
            </a:custGeom>
            <a:ln w="18808">
              <a:solidFill>
                <a:srgbClr val="3D3C3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30" name="object 247">
              <a:extLst>
                <a:ext uri="{FF2B5EF4-FFF2-40B4-BE49-F238E27FC236}">
                  <a16:creationId xmlns:a16="http://schemas.microsoft.com/office/drawing/2014/main" id="{B20FB5AF-86F0-FA44-83CF-0A67525DEE6C}"/>
                </a:ext>
              </a:extLst>
            </p:cNvPr>
            <p:cNvSpPr/>
            <p:nvPr/>
          </p:nvSpPr>
          <p:spPr>
            <a:xfrm>
              <a:off x="4593278" y="2782784"/>
              <a:ext cx="95529" cy="15380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31" name="object 248">
              <a:extLst>
                <a:ext uri="{FF2B5EF4-FFF2-40B4-BE49-F238E27FC236}">
                  <a16:creationId xmlns:a16="http://schemas.microsoft.com/office/drawing/2014/main" id="{9D3EE63F-78C5-F343-878F-BAF8464C03E1}"/>
                </a:ext>
              </a:extLst>
            </p:cNvPr>
            <p:cNvSpPr/>
            <p:nvPr/>
          </p:nvSpPr>
          <p:spPr>
            <a:xfrm>
              <a:off x="6062091" y="2782784"/>
              <a:ext cx="95529" cy="15380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232" name="object 249">
            <a:extLst>
              <a:ext uri="{FF2B5EF4-FFF2-40B4-BE49-F238E27FC236}">
                <a16:creationId xmlns:a16="http://schemas.microsoft.com/office/drawing/2014/main" id="{70B6DCEE-4B70-7C4B-AEF5-C59FDD89FB67}"/>
              </a:ext>
            </a:extLst>
          </p:cNvPr>
          <p:cNvSpPr txBox="1"/>
          <p:nvPr userDrawn="1"/>
        </p:nvSpPr>
        <p:spPr>
          <a:xfrm>
            <a:off x="6034603" y="2587929"/>
            <a:ext cx="233782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43" spc="-41" dirty="0">
                <a:solidFill>
                  <a:srgbClr val="3D3C3E"/>
                </a:solidFill>
                <a:latin typeface="Arial Unicode MS"/>
                <a:cs typeface="Arial Unicode MS"/>
              </a:rPr>
              <a:t>IN</a:t>
            </a:r>
            <a:r>
              <a:rPr sz="1043" spc="-141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190" dirty="0">
                <a:solidFill>
                  <a:srgbClr val="3D3C3E"/>
                </a:solidFill>
                <a:latin typeface="Arial Unicode MS"/>
                <a:cs typeface="Arial Unicode MS"/>
              </a:rPr>
              <a:t>/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33" name="object 250">
            <a:extLst>
              <a:ext uri="{FF2B5EF4-FFF2-40B4-BE49-F238E27FC236}">
                <a16:creationId xmlns:a16="http://schemas.microsoft.com/office/drawing/2014/main" id="{2B312E68-38CD-5B4E-BF83-9111B945E10E}"/>
              </a:ext>
            </a:extLst>
          </p:cNvPr>
          <p:cNvSpPr txBox="1"/>
          <p:nvPr userDrawn="1"/>
        </p:nvSpPr>
        <p:spPr>
          <a:xfrm>
            <a:off x="5798490" y="2824043"/>
            <a:ext cx="706529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43" spc="-77" dirty="0">
                <a:solidFill>
                  <a:srgbClr val="3D3C3E"/>
                </a:solidFill>
                <a:latin typeface="Arial Unicode MS"/>
                <a:cs typeface="Arial Unicode MS"/>
              </a:rPr>
              <a:t>OUTBOUND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34" name="object 251">
            <a:extLst>
              <a:ext uri="{FF2B5EF4-FFF2-40B4-BE49-F238E27FC236}">
                <a16:creationId xmlns:a16="http://schemas.microsoft.com/office/drawing/2014/main" id="{E610CDF1-D0D7-3543-863C-0BFAD6EB0467}"/>
              </a:ext>
            </a:extLst>
          </p:cNvPr>
          <p:cNvSpPr txBox="1"/>
          <p:nvPr userDrawn="1"/>
        </p:nvSpPr>
        <p:spPr>
          <a:xfrm>
            <a:off x="5920100" y="3422025"/>
            <a:ext cx="594245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-122" dirty="0">
                <a:solidFill>
                  <a:srgbClr val="F1240E"/>
                </a:solidFill>
                <a:latin typeface="Arial Unicode MS"/>
                <a:cs typeface="Arial Unicode MS"/>
              </a:rPr>
              <a:t>P</a:t>
            </a:r>
            <a:r>
              <a:rPr sz="1179" spc="18" dirty="0">
                <a:solidFill>
                  <a:srgbClr val="F1240E"/>
                </a:solidFill>
                <a:latin typeface="Arial Unicode MS"/>
                <a:cs typeface="Arial Unicode MS"/>
              </a:rPr>
              <a:t>roperty</a:t>
            </a:r>
            <a:endParaRPr sz="1179" dirty="0">
              <a:solidFill>
                <a:srgbClr val="F1240E"/>
              </a:solidFill>
              <a:latin typeface="Arial Unicode MS"/>
              <a:cs typeface="Arial Unicode MS"/>
            </a:endParaRPr>
          </a:p>
        </p:txBody>
      </p:sp>
      <p:grpSp>
        <p:nvGrpSpPr>
          <p:cNvPr id="235" name="object 252">
            <a:extLst>
              <a:ext uri="{FF2B5EF4-FFF2-40B4-BE49-F238E27FC236}">
                <a16:creationId xmlns:a16="http://schemas.microsoft.com/office/drawing/2014/main" id="{18154B13-ADE1-6E44-93F8-4306687A8124}"/>
              </a:ext>
            </a:extLst>
          </p:cNvPr>
          <p:cNvGrpSpPr/>
          <p:nvPr userDrawn="1"/>
        </p:nvGrpSpPr>
        <p:grpSpPr>
          <a:xfrm>
            <a:off x="7286901" y="2035758"/>
            <a:ext cx="639735" cy="639735"/>
            <a:chOff x="6659999" y="2010572"/>
            <a:chExt cx="705485" cy="705485"/>
          </a:xfrm>
        </p:grpSpPr>
        <p:sp>
          <p:nvSpPr>
            <p:cNvPr id="236" name="object 253">
              <a:extLst>
                <a:ext uri="{FF2B5EF4-FFF2-40B4-BE49-F238E27FC236}">
                  <a16:creationId xmlns:a16="http://schemas.microsoft.com/office/drawing/2014/main" id="{839D5EE6-99F4-CD41-BAC2-C0388F7367C6}"/>
                </a:ext>
              </a:extLst>
            </p:cNvPr>
            <p:cNvSpPr/>
            <p:nvPr/>
          </p:nvSpPr>
          <p:spPr>
            <a:xfrm>
              <a:off x="6688206" y="2038779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324510" y="0"/>
                  </a:moveTo>
                  <a:lnTo>
                    <a:pt x="276559" y="3518"/>
                  </a:lnTo>
                  <a:lnTo>
                    <a:pt x="230792" y="13739"/>
                  </a:lnTo>
                  <a:lnTo>
                    <a:pt x="187710" y="30160"/>
                  </a:lnTo>
                  <a:lnTo>
                    <a:pt x="147816" y="52279"/>
                  </a:lnTo>
                  <a:lnTo>
                    <a:pt x="111612" y="79594"/>
                  </a:lnTo>
                  <a:lnTo>
                    <a:pt x="79601" y="111603"/>
                  </a:lnTo>
                  <a:lnTo>
                    <a:pt x="52283" y="147804"/>
                  </a:lnTo>
                  <a:lnTo>
                    <a:pt x="30162" y="187695"/>
                  </a:lnTo>
                  <a:lnTo>
                    <a:pt x="13740" y="230773"/>
                  </a:lnTo>
                  <a:lnTo>
                    <a:pt x="3518" y="276537"/>
                  </a:lnTo>
                  <a:lnTo>
                    <a:pt x="0" y="324485"/>
                  </a:lnTo>
                  <a:lnTo>
                    <a:pt x="3518" y="372435"/>
                  </a:lnTo>
                  <a:lnTo>
                    <a:pt x="13740" y="418203"/>
                  </a:lnTo>
                  <a:lnTo>
                    <a:pt x="30162" y="461285"/>
                  </a:lnTo>
                  <a:lnTo>
                    <a:pt x="52283" y="501178"/>
                  </a:lnTo>
                  <a:lnTo>
                    <a:pt x="79601" y="537382"/>
                  </a:lnTo>
                  <a:lnTo>
                    <a:pt x="111612" y="569394"/>
                  </a:lnTo>
                  <a:lnTo>
                    <a:pt x="147816" y="596711"/>
                  </a:lnTo>
                  <a:lnTo>
                    <a:pt x="187710" y="618832"/>
                  </a:lnTo>
                  <a:lnTo>
                    <a:pt x="230792" y="635254"/>
                  </a:lnTo>
                  <a:lnTo>
                    <a:pt x="276559" y="645476"/>
                  </a:lnTo>
                  <a:lnTo>
                    <a:pt x="324510" y="648995"/>
                  </a:lnTo>
                  <a:lnTo>
                    <a:pt x="372461" y="645476"/>
                  </a:lnTo>
                  <a:lnTo>
                    <a:pt x="418228" y="635254"/>
                  </a:lnTo>
                  <a:lnTo>
                    <a:pt x="461310" y="618832"/>
                  </a:lnTo>
                  <a:lnTo>
                    <a:pt x="501204" y="596711"/>
                  </a:lnTo>
                  <a:lnTo>
                    <a:pt x="537408" y="569394"/>
                  </a:lnTo>
                  <a:lnTo>
                    <a:pt x="569419" y="537382"/>
                  </a:lnTo>
                  <a:lnTo>
                    <a:pt x="596737" y="501178"/>
                  </a:lnTo>
                  <a:lnTo>
                    <a:pt x="618857" y="461285"/>
                  </a:lnTo>
                  <a:lnTo>
                    <a:pt x="635280" y="418203"/>
                  </a:lnTo>
                  <a:lnTo>
                    <a:pt x="645501" y="372435"/>
                  </a:lnTo>
                  <a:lnTo>
                    <a:pt x="649020" y="324485"/>
                  </a:lnTo>
                  <a:lnTo>
                    <a:pt x="645501" y="276537"/>
                  </a:lnTo>
                  <a:lnTo>
                    <a:pt x="635280" y="230773"/>
                  </a:lnTo>
                  <a:lnTo>
                    <a:pt x="618857" y="187695"/>
                  </a:lnTo>
                  <a:lnTo>
                    <a:pt x="596737" y="147804"/>
                  </a:lnTo>
                  <a:lnTo>
                    <a:pt x="569419" y="111603"/>
                  </a:lnTo>
                  <a:lnTo>
                    <a:pt x="537408" y="79594"/>
                  </a:lnTo>
                  <a:lnTo>
                    <a:pt x="501204" y="52279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37" name="object 254">
              <a:extLst>
                <a:ext uri="{FF2B5EF4-FFF2-40B4-BE49-F238E27FC236}">
                  <a16:creationId xmlns:a16="http://schemas.microsoft.com/office/drawing/2014/main" id="{84B6AD65-3392-AA4F-8C7F-BD130CA38DF4}"/>
                </a:ext>
              </a:extLst>
            </p:cNvPr>
            <p:cNvSpPr/>
            <p:nvPr/>
          </p:nvSpPr>
          <p:spPr>
            <a:xfrm>
              <a:off x="6688206" y="2038779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649020" y="324485"/>
                  </a:moveTo>
                  <a:lnTo>
                    <a:pt x="645501" y="276537"/>
                  </a:lnTo>
                  <a:lnTo>
                    <a:pt x="635280" y="230773"/>
                  </a:lnTo>
                  <a:lnTo>
                    <a:pt x="618857" y="187695"/>
                  </a:lnTo>
                  <a:lnTo>
                    <a:pt x="596737" y="147804"/>
                  </a:lnTo>
                  <a:lnTo>
                    <a:pt x="569419" y="111603"/>
                  </a:lnTo>
                  <a:lnTo>
                    <a:pt x="537408" y="79594"/>
                  </a:lnTo>
                  <a:lnTo>
                    <a:pt x="501204" y="52279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lnTo>
                    <a:pt x="276559" y="3518"/>
                  </a:lnTo>
                  <a:lnTo>
                    <a:pt x="230792" y="13739"/>
                  </a:lnTo>
                  <a:lnTo>
                    <a:pt x="187710" y="30160"/>
                  </a:lnTo>
                  <a:lnTo>
                    <a:pt x="147816" y="52279"/>
                  </a:lnTo>
                  <a:lnTo>
                    <a:pt x="111612" y="79594"/>
                  </a:lnTo>
                  <a:lnTo>
                    <a:pt x="79601" y="111603"/>
                  </a:lnTo>
                  <a:lnTo>
                    <a:pt x="52283" y="147804"/>
                  </a:lnTo>
                  <a:lnTo>
                    <a:pt x="30162" y="187695"/>
                  </a:lnTo>
                  <a:lnTo>
                    <a:pt x="13740" y="230773"/>
                  </a:lnTo>
                  <a:lnTo>
                    <a:pt x="3518" y="276537"/>
                  </a:lnTo>
                  <a:lnTo>
                    <a:pt x="0" y="324485"/>
                  </a:lnTo>
                  <a:lnTo>
                    <a:pt x="3518" y="372435"/>
                  </a:lnTo>
                  <a:lnTo>
                    <a:pt x="13740" y="418203"/>
                  </a:lnTo>
                  <a:lnTo>
                    <a:pt x="30162" y="461285"/>
                  </a:lnTo>
                  <a:lnTo>
                    <a:pt x="52283" y="501178"/>
                  </a:lnTo>
                  <a:lnTo>
                    <a:pt x="79601" y="537382"/>
                  </a:lnTo>
                  <a:lnTo>
                    <a:pt x="111612" y="569394"/>
                  </a:lnTo>
                  <a:lnTo>
                    <a:pt x="147816" y="596711"/>
                  </a:lnTo>
                  <a:lnTo>
                    <a:pt x="187710" y="618832"/>
                  </a:lnTo>
                  <a:lnTo>
                    <a:pt x="230792" y="635254"/>
                  </a:lnTo>
                  <a:lnTo>
                    <a:pt x="276559" y="645476"/>
                  </a:lnTo>
                  <a:lnTo>
                    <a:pt x="324510" y="648995"/>
                  </a:lnTo>
                  <a:lnTo>
                    <a:pt x="372461" y="645476"/>
                  </a:lnTo>
                  <a:lnTo>
                    <a:pt x="418228" y="635254"/>
                  </a:lnTo>
                  <a:lnTo>
                    <a:pt x="461310" y="618832"/>
                  </a:lnTo>
                  <a:lnTo>
                    <a:pt x="501204" y="596711"/>
                  </a:lnTo>
                  <a:lnTo>
                    <a:pt x="537408" y="569394"/>
                  </a:lnTo>
                  <a:lnTo>
                    <a:pt x="569419" y="537382"/>
                  </a:lnTo>
                  <a:lnTo>
                    <a:pt x="596737" y="501178"/>
                  </a:lnTo>
                  <a:lnTo>
                    <a:pt x="618857" y="461285"/>
                  </a:lnTo>
                  <a:lnTo>
                    <a:pt x="635280" y="418203"/>
                  </a:lnTo>
                  <a:lnTo>
                    <a:pt x="645501" y="372435"/>
                  </a:lnTo>
                  <a:lnTo>
                    <a:pt x="649020" y="324485"/>
                  </a:lnTo>
                  <a:close/>
                </a:path>
              </a:pathLst>
            </a:custGeom>
            <a:ln w="56413">
              <a:solidFill>
                <a:srgbClr val="70752C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238" name="object 255">
            <a:extLst>
              <a:ext uri="{FF2B5EF4-FFF2-40B4-BE49-F238E27FC236}">
                <a16:creationId xmlns:a16="http://schemas.microsoft.com/office/drawing/2014/main" id="{480E05C5-55C3-8B45-B471-156E73A714FC}"/>
              </a:ext>
            </a:extLst>
          </p:cNvPr>
          <p:cNvSpPr txBox="1"/>
          <p:nvPr userDrawn="1"/>
        </p:nvSpPr>
        <p:spPr>
          <a:xfrm>
            <a:off x="7537567" y="2204558"/>
            <a:ext cx="142803" cy="258770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1516">
              <a:spcBef>
                <a:spcPts val="113"/>
              </a:spcBef>
            </a:pPr>
            <a:r>
              <a:rPr sz="1587" spc="54" dirty="0">
                <a:solidFill>
                  <a:srgbClr val="3D3C3E"/>
                </a:solidFill>
                <a:latin typeface="Arial Unicode MS"/>
                <a:cs typeface="Arial Unicode MS"/>
              </a:rPr>
              <a:t>3</a:t>
            </a:r>
            <a:endParaRPr sz="1587" dirty="0">
              <a:latin typeface="Arial Unicode MS"/>
              <a:cs typeface="Arial Unicode MS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4CBAE6C3-51B0-EA43-9CA9-B090D2E1560A}"/>
              </a:ext>
            </a:extLst>
          </p:cNvPr>
          <p:cNvSpPr/>
          <p:nvPr userDrawn="1"/>
        </p:nvSpPr>
        <p:spPr>
          <a:xfrm>
            <a:off x="3832120" y="1571072"/>
            <a:ext cx="4069422" cy="286206"/>
          </a:xfrm>
          <a:prstGeom prst="rect">
            <a:avLst/>
          </a:prstGeom>
          <a:solidFill>
            <a:srgbClr val="707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Freight Rail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6014327-35C0-EB4C-86BF-1442D1D5A02C}"/>
              </a:ext>
            </a:extLst>
          </p:cNvPr>
          <p:cNvSpPr/>
          <p:nvPr userDrawn="1"/>
        </p:nvSpPr>
        <p:spPr>
          <a:xfrm>
            <a:off x="818606" y="4443877"/>
            <a:ext cx="3552990" cy="286184"/>
          </a:xfrm>
          <a:prstGeom prst="rect">
            <a:avLst/>
          </a:prstGeom>
          <a:solidFill>
            <a:srgbClr val="94A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Engineering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4841C85A-0578-A145-9EAD-07345491C413}"/>
              </a:ext>
            </a:extLst>
          </p:cNvPr>
          <p:cNvSpPr/>
          <p:nvPr userDrawn="1"/>
        </p:nvSpPr>
        <p:spPr>
          <a:xfrm>
            <a:off x="4908579" y="4443877"/>
            <a:ext cx="3227356" cy="286184"/>
          </a:xfrm>
          <a:prstGeom prst="rect">
            <a:avLst/>
          </a:prstGeom>
          <a:solidFill>
            <a:srgbClr val="F124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Property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0695B1BF-18D2-2C45-9CBA-A5634B1A0620}"/>
              </a:ext>
            </a:extLst>
          </p:cNvPr>
          <p:cNvSpPr/>
          <p:nvPr userDrawn="1"/>
        </p:nvSpPr>
        <p:spPr>
          <a:xfrm>
            <a:off x="8159574" y="5398344"/>
            <a:ext cx="3623463" cy="271943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National Ports Authority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18497396-1E8D-A946-8A5B-9340E569637E}"/>
              </a:ext>
            </a:extLst>
          </p:cNvPr>
          <p:cNvSpPr/>
          <p:nvPr userDrawn="1"/>
        </p:nvSpPr>
        <p:spPr>
          <a:xfrm>
            <a:off x="8118120" y="1552357"/>
            <a:ext cx="3475075" cy="291016"/>
          </a:xfrm>
          <a:prstGeom prst="rect">
            <a:avLst/>
          </a:prstGeom>
          <a:solidFill>
            <a:srgbClr val="73A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Port Terminals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5548BEE3-5333-7742-9ABC-64D4565CBB3B}"/>
              </a:ext>
            </a:extLst>
          </p:cNvPr>
          <p:cNvSpPr/>
          <p:nvPr userDrawn="1"/>
        </p:nvSpPr>
        <p:spPr>
          <a:xfrm>
            <a:off x="4276038" y="5538135"/>
            <a:ext cx="3095442" cy="262732"/>
          </a:xfrm>
          <a:prstGeom prst="rect">
            <a:avLst/>
          </a:prstGeom>
          <a:solidFill>
            <a:srgbClr val="C0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Pipelines</a:t>
            </a:r>
          </a:p>
        </p:txBody>
      </p:sp>
      <p:sp>
        <p:nvSpPr>
          <p:cNvPr id="245" name="object 88">
            <a:extLst>
              <a:ext uri="{FF2B5EF4-FFF2-40B4-BE49-F238E27FC236}">
                <a16:creationId xmlns:a16="http://schemas.microsoft.com/office/drawing/2014/main" id="{A0535C66-DC3E-964D-8295-38521EA26270}"/>
              </a:ext>
            </a:extLst>
          </p:cNvPr>
          <p:cNvSpPr txBox="1"/>
          <p:nvPr userDrawn="1"/>
        </p:nvSpPr>
        <p:spPr>
          <a:xfrm>
            <a:off x="3878946" y="2210752"/>
            <a:ext cx="93858" cy="258770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1516">
              <a:spcBef>
                <a:spcPts val="113"/>
              </a:spcBef>
            </a:pPr>
            <a:r>
              <a:rPr sz="1587" spc="-331" dirty="0">
                <a:solidFill>
                  <a:srgbClr val="3D3C3E"/>
                </a:solidFill>
                <a:latin typeface="Arial Unicode MS"/>
                <a:cs typeface="Arial Unicode MS"/>
              </a:rPr>
              <a:t>1</a:t>
            </a:r>
            <a:endParaRPr sz="1587" dirty="0">
              <a:latin typeface="Arial Unicode MS"/>
              <a:cs typeface="Arial Unicode MS"/>
            </a:endParaRPr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91592350-437C-6740-831A-F93D2F204134}"/>
              </a:ext>
            </a:extLst>
          </p:cNvPr>
          <p:cNvGrpSpPr/>
          <p:nvPr userDrawn="1"/>
        </p:nvGrpSpPr>
        <p:grpSpPr>
          <a:xfrm>
            <a:off x="9113654" y="2427451"/>
            <a:ext cx="1555286" cy="692178"/>
            <a:chOff x="9113654" y="2214882"/>
            <a:chExt cx="1555286" cy="692178"/>
          </a:xfrm>
        </p:grpSpPr>
        <p:grpSp>
          <p:nvGrpSpPr>
            <p:cNvPr id="247" name="object 137">
              <a:extLst>
                <a:ext uri="{FF2B5EF4-FFF2-40B4-BE49-F238E27FC236}">
                  <a16:creationId xmlns:a16="http://schemas.microsoft.com/office/drawing/2014/main" id="{2C1F0EA5-FE0D-FF4E-84C6-83709C09D75F}"/>
                </a:ext>
              </a:extLst>
            </p:cNvPr>
            <p:cNvGrpSpPr/>
            <p:nvPr/>
          </p:nvGrpSpPr>
          <p:grpSpPr>
            <a:xfrm>
              <a:off x="9113654" y="2430282"/>
              <a:ext cx="1555286" cy="476778"/>
              <a:chOff x="8674501" y="2680061"/>
              <a:chExt cx="1715135" cy="525780"/>
            </a:xfrm>
          </p:grpSpPr>
          <p:sp>
            <p:nvSpPr>
              <p:cNvPr id="249" name="object 138">
                <a:extLst>
                  <a:ext uri="{FF2B5EF4-FFF2-40B4-BE49-F238E27FC236}">
                    <a16:creationId xmlns:a16="http://schemas.microsoft.com/office/drawing/2014/main" id="{7B9500A5-0277-2C4D-81E2-A345F27DDE90}"/>
                  </a:ext>
                </a:extLst>
              </p:cNvPr>
              <p:cNvSpPr/>
              <p:nvPr/>
            </p:nvSpPr>
            <p:spPr>
              <a:xfrm>
                <a:off x="9952685" y="2760268"/>
                <a:ext cx="113030" cy="252095"/>
              </a:xfrm>
              <a:custGeom>
                <a:avLst/>
                <a:gdLst/>
                <a:ahLst/>
                <a:cxnLst/>
                <a:rect l="l" t="t" r="r" b="b"/>
                <a:pathLst>
                  <a:path w="113029" h="252094">
                    <a:moveTo>
                      <a:pt x="112737" y="0"/>
                    </a:moveTo>
                    <a:lnTo>
                      <a:pt x="112737" y="251701"/>
                    </a:lnTo>
                    <a:lnTo>
                      <a:pt x="0" y="251701"/>
                    </a:lnTo>
                    <a:lnTo>
                      <a:pt x="0" y="0"/>
                    </a:lnTo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0" name="object 139">
                <a:extLst>
                  <a:ext uri="{FF2B5EF4-FFF2-40B4-BE49-F238E27FC236}">
                    <a16:creationId xmlns:a16="http://schemas.microsoft.com/office/drawing/2014/main" id="{C91E2222-11AF-584E-8CC9-34D971217441}"/>
                  </a:ext>
                </a:extLst>
              </p:cNvPr>
              <p:cNvSpPr/>
              <p:nvPr/>
            </p:nvSpPr>
            <p:spPr>
              <a:xfrm>
                <a:off x="9952684" y="2810085"/>
                <a:ext cx="11303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3029">
                    <a:moveTo>
                      <a:pt x="11273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1" name="object 140">
                <a:extLst>
                  <a:ext uri="{FF2B5EF4-FFF2-40B4-BE49-F238E27FC236}">
                    <a16:creationId xmlns:a16="http://schemas.microsoft.com/office/drawing/2014/main" id="{09831F06-ED26-794E-913F-AA53AAC0B1C9}"/>
                  </a:ext>
                </a:extLst>
              </p:cNvPr>
              <p:cNvSpPr/>
              <p:nvPr/>
            </p:nvSpPr>
            <p:spPr>
              <a:xfrm>
                <a:off x="9952681" y="2810082"/>
                <a:ext cx="11303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3029">
                    <a:moveTo>
                      <a:pt x="0" y="0"/>
                    </a:moveTo>
                    <a:lnTo>
                      <a:pt x="112725" y="0"/>
                    </a:lnTo>
                  </a:path>
                </a:pathLst>
              </a:custGeom>
              <a:ln w="939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2" name="object 141">
                <a:extLst>
                  <a:ext uri="{FF2B5EF4-FFF2-40B4-BE49-F238E27FC236}">
                    <a16:creationId xmlns:a16="http://schemas.microsoft.com/office/drawing/2014/main" id="{F5C0DB45-33AC-F845-90D2-23655AE70628}"/>
                  </a:ext>
                </a:extLst>
              </p:cNvPr>
              <p:cNvSpPr/>
              <p:nvPr/>
            </p:nvSpPr>
            <p:spPr>
              <a:xfrm>
                <a:off x="9609213" y="2689466"/>
                <a:ext cx="81915" cy="338455"/>
              </a:xfrm>
              <a:custGeom>
                <a:avLst/>
                <a:gdLst/>
                <a:ahLst/>
                <a:cxnLst/>
                <a:rect l="l" t="t" r="r" b="b"/>
                <a:pathLst>
                  <a:path w="81915" h="338455">
                    <a:moveTo>
                      <a:pt x="0" y="0"/>
                    </a:moveTo>
                    <a:lnTo>
                      <a:pt x="81902" y="0"/>
                    </a:lnTo>
                    <a:lnTo>
                      <a:pt x="81902" y="338213"/>
                    </a:lnTo>
                    <a:lnTo>
                      <a:pt x="0" y="338213"/>
                    </a:lnTo>
                    <a:lnTo>
                      <a:pt x="0" y="0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3" name="object 142">
                <a:extLst>
                  <a:ext uri="{FF2B5EF4-FFF2-40B4-BE49-F238E27FC236}">
                    <a16:creationId xmlns:a16="http://schemas.microsoft.com/office/drawing/2014/main" id="{1BE613F9-5BD6-C747-9337-D2B86792D48D}"/>
                  </a:ext>
                </a:extLst>
              </p:cNvPr>
              <p:cNvSpPr/>
              <p:nvPr/>
            </p:nvSpPr>
            <p:spPr>
              <a:xfrm>
                <a:off x="8786612" y="2985762"/>
                <a:ext cx="150749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1507490" h="210819">
                    <a:moveTo>
                      <a:pt x="1506905" y="0"/>
                    </a:moveTo>
                    <a:lnTo>
                      <a:pt x="0" y="0"/>
                    </a:lnTo>
                    <a:lnTo>
                      <a:pt x="133057" y="210553"/>
                    </a:lnTo>
                    <a:lnTo>
                      <a:pt x="1465694" y="210553"/>
                    </a:lnTo>
                    <a:lnTo>
                      <a:pt x="150690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4" name="object 143">
                <a:extLst>
                  <a:ext uri="{FF2B5EF4-FFF2-40B4-BE49-F238E27FC236}">
                    <a16:creationId xmlns:a16="http://schemas.microsoft.com/office/drawing/2014/main" id="{1C6379C0-6B38-1740-8CFE-811DF35500FD}"/>
                  </a:ext>
                </a:extLst>
              </p:cNvPr>
              <p:cNvSpPr/>
              <p:nvPr/>
            </p:nvSpPr>
            <p:spPr>
              <a:xfrm>
                <a:off x="8786612" y="2985762"/>
                <a:ext cx="150749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1507490" h="210819">
                    <a:moveTo>
                      <a:pt x="133057" y="210553"/>
                    </a:moveTo>
                    <a:lnTo>
                      <a:pt x="1465694" y="210553"/>
                    </a:lnTo>
                    <a:lnTo>
                      <a:pt x="1506905" y="0"/>
                    </a:lnTo>
                    <a:lnTo>
                      <a:pt x="0" y="0"/>
                    </a:lnTo>
                    <a:lnTo>
                      <a:pt x="133057" y="210553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5" name="object 144">
                <a:extLst>
                  <a:ext uri="{FF2B5EF4-FFF2-40B4-BE49-F238E27FC236}">
                    <a16:creationId xmlns:a16="http://schemas.microsoft.com/office/drawing/2014/main" id="{4AF3C2FA-A501-8E42-8D02-B0B1FE2F2F89}"/>
                  </a:ext>
                </a:extLst>
              </p:cNvPr>
              <p:cNvSpPr/>
              <p:nvPr/>
            </p:nvSpPr>
            <p:spPr>
              <a:xfrm>
                <a:off x="8674501" y="3196317"/>
                <a:ext cx="171513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715134">
                    <a:moveTo>
                      <a:pt x="171471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6" name="object 145">
                <a:extLst>
                  <a:ext uri="{FF2B5EF4-FFF2-40B4-BE49-F238E27FC236}">
                    <a16:creationId xmlns:a16="http://schemas.microsoft.com/office/drawing/2014/main" id="{CF7EA155-0598-DE43-A887-9F9E89E50536}"/>
                  </a:ext>
                </a:extLst>
              </p:cNvPr>
              <p:cNvSpPr/>
              <p:nvPr/>
            </p:nvSpPr>
            <p:spPr>
              <a:xfrm>
                <a:off x="9907790" y="2689466"/>
                <a:ext cx="200025" cy="7112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71119">
                    <a:moveTo>
                      <a:pt x="0" y="0"/>
                    </a:moveTo>
                    <a:lnTo>
                      <a:pt x="199859" y="0"/>
                    </a:lnTo>
                    <a:lnTo>
                      <a:pt x="199859" y="70789"/>
                    </a:lnTo>
                    <a:lnTo>
                      <a:pt x="0" y="70789"/>
                    </a:lnTo>
                    <a:lnTo>
                      <a:pt x="0" y="0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7" name="object 146">
                <a:extLst>
                  <a:ext uri="{FF2B5EF4-FFF2-40B4-BE49-F238E27FC236}">
                    <a16:creationId xmlns:a16="http://schemas.microsoft.com/office/drawing/2014/main" id="{F708C0E3-D7E7-F741-BCDF-88C2E7D45F2D}"/>
                  </a:ext>
                </a:extLst>
              </p:cNvPr>
              <p:cNvSpPr/>
              <p:nvPr/>
            </p:nvSpPr>
            <p:spPr>
              <a:xfrm>
                <a:off x="8884904" y="3114203"/>
                <a:ext cx="13874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387475">
                    <a:moveTo>
                      <a:pt x="138705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8" name="object 147">
                <a:extLst>
                  <a:ext uri="{FF2B5EF4-FFF2-40B4-BE49-F238E27FC236}">
                    <a16:creationId xmlns:a16="http://schemas.microsoft.com/office/drawing/2014/main" id="{7FF379FB-7C15-104E-9B34-D2ED77945997}"/>
                  </a:ext>
                </a:extLst>
              </p:cNvPr>
              <p:cNvSpPr/>
              <p:nvPr/>
            </p:nvSpPr>
            <p:spPr>
              <a:xfrm>
                <a:off x="8884904" y="3114206"/>
                <a:ext cx="13874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387475">
                    <a:moveTo>
                      <a:pt x="0" y="0"/>
                    </a:moveTo>
                    <a:lnTo>
                      <a:pt x="1387055" y="0"/>
                    </a:lnTo>
                  </a:path>
                </a:pathLst>
              </a:custGeom>
              <a:ln w="939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9" name="object 148">
                <a:extLst>
                  <a:ext uri="{FF2B5EF4-FFF2-40B4-BE49-F238E27FC236}">
                    <a16:creationId xmlns:a16="http://schemas.microsoft.com/office/drawing/2014/main" id="{FFA6B40A-C4B8-BA4B-8733-F2BC46629837}"/>
                  </a:ext>
                </a:extLst>
              </p:cNvPr>
              <p:cNvSpPr/>
              <p:nvPr/>
            </p:nvSpPr>
            <p:spPr>
              <a:xfrm>
                <a:off x="9284106" y="2689479"/>
                <a:ext cx="482600" cy="52705"/>
              </a:xfrm>
              <a:custGeom>
                <a:avLst/>
                <a:gdLst/>
                <a:ahLst/>
                <a:cxnLst/>
                <a:rect l="l" t="t" r="r" b="b"/>
                <a:pathLst>
                  <a:path w="482600" h="52705">
                    <a:moveTo>
                      <a:pt x="482409" y="0"/>
                    </a:moveTo>
                    <a:lnTo>
                      <a:pt x="0" y="0"/>
                    </a:lnTo>
                    <a:lnTo>
                      <a:pt x="0" y="52438"/>
                    </a:lnTo>
                    <a:lnTo>
                      <a:pt x="482409" y="52438"/>
                    </a:lnTo>
                    <a:lnTo>
                      <a:pt x="48240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0" name="object 149">
                <a:extLst>
                  <a:ext uri="{FF2B5EF4-FFF2-40B4-BE49-F238E27FC236}">
                    <a16:creationId xmlns:a16="http://schemas.microsoft.com/office/drawing/2014/main" id="{081A7040-6A81-4F40-8188-A6F852CBF84B}"/>
                  </a:ext>
                </a:extLst>
              </p:cNvPr>
              <p:cNvSpPr/>
              <p:nvPr/>
            </p:nvSpPr>
            <p:spPr>
              <a:xfrm>
                <a:off x="9284106" y="2689479"/>
                <a:ext cx="482600" cy="52705"/>
              </a:xfrm>
              <a:custGeom>
                <a:avLst/>
                <a:gdLst/>
                <a:ahLst/>
                <a:cxnLst/>
                <a:rect l="l" t="t" r="r" b="b"/>
                <a:pathLst>
                  <a:path w="482600" h="52705">
                    <a:moveTo>
                      <a:pt x="0" y="52438"/>
                    </a:moveTo>
                    <a:lnTo>
                      <a:pt x="482409" y="52438"/>
                    </a:lnTo>
                    <a:lnTo>
                      <a:pt x="482409" y="0"/>
                    </a:lnTo>
                    <a:lnTo>
                      <a:pt x="0" y="0"/>
                    </a:lnTo>
                    <a:lnTo>
                      <a:pt x="0" y="52438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1" name="object 150">
                <a:extLst>
                  <a:ext uri="{FF2B5EF4-FFF2-40B4-BE49-F238E27FC236}">
                    <a16:creationId xmlns:a16="http://schemas.microsoft.com/office/drawing/2014/main" id="{1138C457-3FE7-9C47-B750-8B3958DE15D8}"/>
                  </a:ext>
                </a:extLst>
              </p:cNvPr>
              <p:cNvSpPr/>
              <p:nvPr/>
            </p:nvSpPr>
            <p:spPr>
              <a:xfrm>
                <a:off x="9185186" y="2831058"/>
                <a:ext cx="224154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224154" h="86994">
                    <a:moveTo>
                      <a:pt x="0" y="86537"/>
                    </a:moveTo>
                    <a:lnTo>
                      <a:pt x="224015" y="86537"/>
                    </a:lnTo>
                    <a:lnTo>
                      <a:pt x="224015" y="0"/>
                    </a:lnTo>
                    <a:lnTo>
                      <a:pt x="0" y="0"/>
                    </a:lnTo>
                    <a:lnTo>
                      <a:pt x="0" y="86537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2" name="object 151">
                <a:extLst>
                  <a:ext uri="{FF2B5EF4-FFF2-40B4-BE49-F238E27FC236}">
                    <a16:creationId xmlns:a16="http://schemas.microsoft.com/office/drawing/2014/main" id="{5D0813D6-A88D-D64B-92A6-924E436489A1}"/>
                  </a:ext>
                </a:extLst>
              </p:cNvPr>
              <p:cNvSpPr/>
              <p:nvPr/>
            </p:nvSpPr>
            <p:spPr>
              <a:xfrm>
                <a:off x="9185202" y="2751249"/>
                <a:ext cx="224154" cy="80010"/>
              </a:xfrm>
              <a:custGeom>
                <a:avLst/>
                <a:gdLst/>
                <a:ahLst/>
                <a:cxnLst/>
                <a:rect l="l" t="t" r="r" b="b"/>
                <a:pathLst>
                  <a:path w="224154" h="80010">
                    <a:moveTo>
                      <a:pt x="224002" y="79806"/>
                    </a:moveTo>
                    <a:lnTo>
                      <a:pt x="112014" y="0"/>
                    </a:lnTo>
                    <a:lnTo>
                      <a:pt x="0" y="79806"/>
                    </a:lnTo>
                  </a:path>
                </a:pathLst>
              </a:custGeom>
              <a:ln w="939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3" name="object 152">
                <a:extLst>
                  <a:ext uri="{FF2B5EF4-FFF2-40B4-BE49-F238E27FC236}">
                    <a16:creationId xmlns:a16="http://schemas.microsoft.com/office/drawing/2014/main" id="{F753CF3B-98EF-854B-B1A8-10FAD291840C}"/>
                  </a:ext>
                </a:extLst>
              </p:cNvPr>
              <p:cNvSpPr/>
              <p:nvPr/>
            </p:nvSpPr>
            <p:spPr>
              <a:xfrm>
                <a:off x="9026499" y="2797629"/>
                <a:ext cx="0" cy="188595"/>
              </a:xfrm>
              <a:custGeom>
                <a:avLst/>
                <a:gdLst/>
                <a:ahLst/>
                <a:cxnLst/>
                <a:rect l="l" t="t" r="r" b="b"/>
                <a:pathLst>
                  <a:path h="188594">
                    <a:moveTo>
                      <a:pt x="0" y="0"/>
                    </a:moveTo>
                    <a:lnTo>
                      <a:pt x="0" y="188112"/>
                    </a:lnTo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4" name="object 153">
                <a:extLst>
                  <a:ext uri="{FF2B5EF4-FFF2-40B4-BE49-F238E27FC236}">
                    <a16:creationId xmlns:a16="http://schemas.microsoft.com/office/drawing/2014/main" id="{4BEB5421-530C-AC48-9B1A-868AAA70AECC}"/>
                  </a:ext>
                </a:extLst>
              </p:cNvPr>
              <p:cNvSpPr/>
              <p:nvPr/>
            </p:nvSpPr>
            <p:spPr>
              <a:xfrm>
                <a:off x="9026498" y="2797632"/>
                <a:ext cx="0" cy="188595"/>
              </a:xfrm>
              <a:custGeom>
                <a:avLst/>
                <a:gdLst/>
                <a:ahLst/>
                <a:cxnLst/>
                <a:rect l="l" t="t" r="r" b="b"/>
                <a:pathLst>
                  <a:path h="188594">
                    <a:moveTo>
                      <a:pt x="0" y="188112"/>
                    </a:moveTo>
                    <a:lnTo>
                      <a:pt x="0" y="0"/>
                    </a:lnTo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</p:grp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3CAE8081-5980-D149-A160-A055FB10D96D}"/>
                </a:ext>
              </a:extLst>
            </p:cNvPr>
            <p:cNvSpPr/>
            <p:nvPr/>
          </p:nvSpPr>
          <p:spPr>
            <a:xfrm rot="1423933" flipH="1">
              <a:off x="9182558" y="2214882"/>
              <a:ext cx="235111" cy="3918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/>
            <a:lstStyle/>
            <a:p>
              <a:pPr algn="ctr">
                <a:lnSpc>
                  <a:spcPct val="110000"/>
                </a:lnSpc>
                <a:spcBef>
                  <a:spcPts val="92"/>
                </a:spcBef>
                <a:spcAft>
                  <a:spcPts val="92"/>
                </a:spcAft>
              </a:pPr>
              <a:endParaRPr lang="en-GB" sz="923" dirty="0">
                <a:solidFill>
                  <a:schemeClr val="tx1"/>
                </a:solidFill>
              </a:endParaRPr>
            </a:p>
          </p:txBody>
        </p:sp>
      </p:grpSp>
      <p:sp>
        <p:nvSpPr>
          <p:cNvPr id="265" name="TextBox 264">
            <a:extLst>
              <a:ext uri="{FF2B5EF4-FFF2-40B4-BE49-F238E27FC236}">
                <a16:creationId xmlns:a16="http://schemas.microsoft.com/office/drawing/2014/main" id="{D7CE666B-E479-EA45-A1E5-81AF2BE2C015}"/>
              </a:ext>
            </a:extLst>
          </p:cNvPr>
          <p:cNvSpPr txBox="1"/>
          <p:nvPr userDrawn="1"/>
        </p:nvSpPr>
        <p:spPr>
          <a:xfrm>
            <a:off x="8550538" y="6132863"/>
            <a:ext cx="3267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i="1" dirty="0">
                <a:latin typeface="+mn-lt"/>
              </a:rPr>
              <a:t>1 – 4: Pit-to-port flow of commodities</a:t>
            </a:r>
            <a:endParaRPr lang="en-GB" sz="1200" i="1" dirty="0">
              <a:latin typeface="+mn-lt"/>
            </a:endParaRPr>
          </a:p>
        </p:txBody>
      </p:sp>
      <p:sp>
        <p:nvSpPr>
          <p:cNvPr id="266" name="object 135">
            <a:extLst>
              <a:ext uri="{FF2B5EF4-FFF2-40B4-BE49-F238E27FC236}">
                <a16:creationId xmlns:a16="http://schemas.microsoft.com/office/drawing/2014/main" id="{2FA66946-7C26-E347-B650-7EA52C995C1F}"/>
              </a:ext>
            </a:extLst>
          </p:cNvPr>
          <p:cNvSpPr/>
          <p:nvPr userDrawn="1"/>
        </p:nvSpPr>
        <p:spPr>
          <a:xfrm>
            <a:off x="8268738" y="5233142"/>
            <a:ext cx="1797130" cy="0"/>
          </a:xfrm>
          <a:custGeom>
            <a:avLst/>
            <a:gdLst/>
            <a:ahLst/>
            <a:cxnLst/>
            <a:rect l="l" t="t" r="r" b="b"/>
            <a:pathLst>
              <a:path w="1981835">
                <a:moveTo>
                  <a:pt x="1981466" y="0"/>
                </a:moveTo>
                <a:lnTo>
                  <a:pt x="0" y="0"/>
                </a:lnTo>
              </a:path>
            </a:pathLst>
          </a:custGeom>
          <a:ln w="37617">
            <a:solidFill>
              <a:srgbClr val="5D87A1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pic>
        <p:nvPicPr>
          <p:cNvPr id="267" name="Picture 266">
            <a:extLst>
              <a:ext uri="{FF2B5EF4-FFF2-40B4-BE49-F238E27FC236}">
                <a16:creationId xmlns:a16="http://schemas.microsoft.com/office/drawing/2014/main" id="{6530BF26-C185-F64E-B38C-708AFBA84FF7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  <p:sp>
        <p:nvSpPr>
          <p:cNvPr id="268" name="object 6">
            <a:extLst>
              <a:ext uri="{FF2B5EF4-FFF2-40B4-BE49-F238E27FC236}">
                <a16:creationId xmlns:a16="http://schemas.microsoft.com/office/drawing/2014/main" id="{C36D8544-1E74-AB4A-ABEC-2CDFCC2A89E6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29ECD83-9FF9-2A49-909C-F4761BC74093}"/>
              </a:ext>
            </a:extLst>
          </p:cNvPr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270" name="object 11">
            <a:extLst>
              <a:ext uri="{FF2B5EF4-FFF2-40B4-BE49-F238E27FC236}">
                <a16:creationId xmlns:a16="http://schemas.microsoft.com/office/drawing/2014/main" id="{1D6418C0-A345-5440-93FD-36EB7E95D7B0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8713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7">
            <a:extLst>
              <a:ext uri="{FF2B5EF4-FFF2-40B4-BE49-F238E27FC236}">
                <a16:creationId xmlns:a16="http://schemas.microsoft.com/office/drawing/2014/main" id="{1BD67EC4-92C0-2940-8218-D4AECC7DF1A8}"/>
              </a:ext>
            </a:extLst>
          </p:cNvPr>
          <p:cNvSpPr/>
          <p:nvPr userDrawn="1"/>
        </p:nvSpPr>
        <p:spPr>
          <a:xfrm>
            <a:off x="1943190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A1A2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E9C8798-2216-414C-A9D7-5253F1AB16EF}"/>
              </a:ext>
            </a:extLst>
          </p:cNvPr>
          <p:cNvSpPr/>
          <p:nvPr userDrawn="1"/>
        </p:nvSpPr>
        <p:spPr>
          <a:xfrm>
            <a:off x="1190632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A1A2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557F007-18EA-3040-9785-C0598B19496D}"/>
              </a:ext>
            </a:extLst>
          </p:cNvPr>
          <p:cNvSpPr/>
          <p:nvPr userDrawn="1"/>
        </p:nvSpPr>
        <p:spPr>
          <a:xfrm>
            <a:off x="1002462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227256-A3F6-4C46-BF9C-C5F15F9C342C}"/>
              </a:ext>
            </a:extLst>
          </p:cNvPr>
          <p:cNvGrpSpPr/>
          <p:nvPr userDrawn="1"/>
        </p:nvGrpSpPr>
        <p:grpSpPr>
          <a:xfrm>
            <a:off x="1564682" y="3651998"/>
            <a:ext cx="744715" cy="529533"/>
            <a:chOff x="1301259" y="5358483"/>
            <a:chExt cx="1647741" cy="1171633"/>
          </a:xfrm>
        </p:grpSpPr>
        <p:sp>
          <p:nvSpPr>
            <p:cNvPr id="12" name="object 56">
              <a:extLst>
                <a:ext uri="{FF2B5EF4-FFF2-40B4-BE49-F238E27FC236}">
                  <a16:creationId xmlns:a16="http://schemas.microsoft.com/office/drawing/2014/main" id="{B6E9443E-755E-6D4C-BBA4-9721418E89F5}"/>
                </a:ext>
              </a:extLst>
            </p:cNvPr>
            <p:cNvSpPr/>
            <p:nvPr/>
          </p:nvSpPr>
          <p:spPr>
            <a:xfrm>
              <a:off x="1805159" y="5541507"/>
              <a:ext cx="237490" cy="3175"/>
            </a:xfrm>
            <a:custGeom>
              <a:avLst/>
              <a:gdLst/>
              <a:ahLst/>
              <a:cxnLst/>
              <a:rect l="l" t="t" r="r" b="b"/>
              <a:pathLst>
                <a:path w="237489" h="3175">
                  <a:moveTo>
                    <a:pt x="-15706" y="1340"/>
                  </a:moveTo>
                  <a:lnTo>
                    <a:pt x="253123" y="1340"/>
                  </a:lnTo>
                </a:path>
              </a:pathLst>
            </a:custGeom>
            <a:ln w="34093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57">
              <a:extLst>
                <a:ext uri="{FF2B5EF4-FFF2-40B4-BE49-F238E27FC236}">
                  <a16:creationId xmlns:a16="http://schemas.microsoft.com/office/drawing/2014/main" id="{A93AB4BF-2E31-2049-8584-794CA29AB5BA}"/>
                </a:ext>
              </a:extLst>
            </p:cNvPr>
            <p:cNvSpPr/>
            <p:nvPr/>
          </p:nvSpPr>
          <p:spPr>
            <a:xfrm>
              <a:off x="1491376" y="5883427"/>
              <a:ext cx="53340" cy="65405"/>
            </a:xfrm>
            <a:custGeom>
              <a:avLst/>
              <a:gdLst/>
              <a:ahLst/>
              <a:cxnLst/>
              <a:rect l="l" t="t" r="r" b="b"/>
              <a:pathLst>
                <a:path w="53340" h="65404">
                  <a:moveTo>
                    <a:pt x="52993" y="64992"/>
                  </a:moveTo>
                  <a:lnTo>
                    <a:pt x="31041" y="38343"/>
                  </a:lnTo>
                  <a:lnTo>
                    <a:pt x="14343" y="17834"/>
                  </a:lnTo>
                  <a:lnTo>
                    <a:pt x="3722" y="4656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58">
              <a:extLst>
                <a:ext uri="{FF2B5EF4-FFF2-40B4-BE49-F238E27FC236}">
                  <a16:creationId xmlns:a16="http://schemas.microsoft.com/office/drawing/2014/main" id="{CFD9E6D9-DCB9-6148-A48E-1145C3F63DA7}"/>
                </a:ext>
              </a:extLst>
            </p:cNvPr>
            <p:cNvSpPr/>
            <p:nvPr/>
          </p:nvSpPr>
          <p:spPr>
            <a:xfrm>
              <a:off x="1626520" y="5769697"/>
              <a:ext cx="965200" cy="719455"/>
            </a:xfrm>
            <a:custGeom>
              <a:avLst/>
              <a:gdLst/>
              <a:ahLst/>
              <a:cxnLst/>
              <a:rect l="l" t="t" r="r" b="b"/>
              <a:pathLst>
                <a:path w="965200" h="719454">
                  <a:moveTo>
                    <a:pt x="498948" y="20928"/>
                  </a:moveTo>
                  <a:lnTo>
                    <a:pt x="508541" y="8859"/>
                  </a:lnTo>
                  <a:lnTo>
                    <a:pt x="521556" y="1699"/>
                  </a:lnTo>
                  <a:lnTo>
                    <a:pt x="536300" y="0"/>
                  </a:lnTo>
                  <a:lnTo>
                    <a:pt x="551082" y="4310"/>
                  </a:lnTo>
                  <a:lnTo>
                    <a:pt x="599485" y="29975"/>
                  </a:lnTo>
                  <a:lnTo>
                    <a:pt x="654243" y="59572"/>
                  </a:lnTo>
                  <a:lnTo>
                    <a:pt x="703552" y="87215"/>
                  </a:lnTo>
                  <a:lnTo>
                    <a:pt x="762141" y="129153"/>
                  </a:lnTo>
                  <a:lnTo>
                    <a:pt x="801282" y="165359"/>
                  </a:lnTo>
                  <a:lnTo>
                    <a:pt x="846182" y="208799"/>
                  </a:lnTo>
                  <a:lnTo>
                    <a:pt x="889988" y="252631"/>
                  </a:lnTo>
                  <a:lnTo>
                    <a:pt x="925849" y="290016"/>
                  </a:lnTo>
                  <a:lnTo>
                    <a:pt x="961467" y="342291"/>
                  </a:lnTo>
                  <a:lnTo>
                    <a:pt x="964977" y="369858"/>
                  </a:lnTo>
                  <a:lnTo>
                    <a:pt x="960517" y="395774"/>
                  </a:lnTo>
                  <a:lnTo>
                    <a:pt x="932418" y="436348"/>
                  </a:lnTo>
                  <a:lnTo>
                    <a:pt x="880598" y="451333"/>
                  </a:lnTo>
                  <a:lnTo>
                    <a:pt x="869921" y="452538"/>
                  </a:lnTo>
                  <a:lnTo>
                    <a:pt x="870841" y="487538"/>
                  </a:lnTo>
                  <a:lnTo>
                    <a:pt x="843262" y="538661"/>
                  </a:lnTo>
                  <a:lnTo>
                    <a:pt x="788227" y="559407"/>
                  </a:lnTo>
                  <a:lnTo>
                    <a:pt x="766140" y="559400"/>
                  </a:lnTo>
                  <a:lnTo>
                    <a:pt x="757191" y="558409"/>
                  </a:lnTo>
                  <a:lnTo>
                    <a:pt x="757230" y="584727"/>
                  </a:lnTo>
                  <a:lnTo>
                    <a:pt x="752712" y="601093"/>
                  </a:lnTo>
                  <a:lnTo>
                    <a:pt x="739560" y="614342"/>
                  </a:lnTo>
                  <a:lnTo>
                    <a:pt x="713695" y="631307"/>
                  </a:lnTo>
                  <a:lnTo>
                    <a:pt x="683057" y="640519"/>
                  </a:lnTo>
                  <a:lnTo>
                    <a:pt x="650677" y="639497"/>
                  </a:lnTo>
                  <a:lnTo>
                    <a:pt x="625186" y="635979"/>
                  </a:lnTo>
                  <a:lnTo>
                    <a:pt x="615216" y="637705"/>
                  </a:lnTo>
                  <a:lnTo>
                    <a:pt x="610951" y="679766"/>
                  </a:lnTo>
                  <a:lnTo>
                    <a:pt x="592330" y="706683"/>
                  </a:lnTo>
                  <a:lnTo>
                    <a:pt x="565011" y="719207"/>
                  </a:lnTo>
                  <a:lnTo>
                    <a:pt x="534653" y="718090"/>
                  </a:lnTo>
                  <a:lnTo>
                    <a:pt x="487665" y="695566"/>
                  </a:lnTo>
                  <a:lnTo>
                    <a:pt x="453279" y="674438"/>
                  </a:lnTo>
                  <a:lnTo>
                    <a:pt x="413283" y="647856"/>
                  </a:lnTo>
                  <a:lnTo>
                    <a:pt x="368913" y="616660"/>
                  </a:lnTo>
                  <a:lnTo>
                    <a:pt x="321408" y="581692"/>
                  </a:lnTo>
                  <a:lnTo>
                    <a:pt x="272004" y="543792"/>
                  </a:lnTo>
                  <a:lnTo>
                    <a:pt x="221940" y="503803"/>
                  </a:lnTo>
                  <a:lnTo>
                    <a:pt x="188010" y="474302"/>
                  </a:lnTo>
                  <a:lnTo>
                    <a:pt x="151528" y="439470"/>
                  </a:lnTo>
                  <a:lnTo>
                    <a:pt x="113491" y="400745"/>
                  </a:lnTo>
                  <a:lnTo>
                    <a:pt x="74893" y="359567"/>
                  </a:lnTo>
                  <a:lnTo>
                    <a:pt x="36731" y="317376"/>
                  </a:lnTo>
                  <a:lnTo>
                    <a:pt x="0" y="27561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59">
              <a:extLst>
                <a:ext uri="{FF2B5EF4-FFF2-40B4-BE49-F238E27FC236}">
                  <a16:creationId xmlns:a16="http://schemas.microsoft.com/office/drawing/2014/main" id="{95DD642E-BD9E-A442-9F4E-87B31C64EFD2}"/>
                </a:ext>
              </a:extLst>
            </p:cNvPr>
            <p:cNvSpPr/>
            <p:nvPr/>
          </p:nvSpPr>
          <p:spPr>
            <a:xfrm>
              <a:off x="1898568" y="5491972"/>
              <a:ext cx="520700" cy="478155"/>
            </a:xfrm>
            <a:custGeom>
              <a:avLst/>
              <a:gdLst/>
              <a:ahLst/>
              <a:cxnLst/>
              <a:rect l="l" t="t" r="r" b="b"/>
              <a:pathLst>
                <a:path w="520700" h="478154">
                  <a:moveTo>
                    <a:pt x="520522" y="46123"/>
                  </a:moveTo>
                  <a:lnTo>
                    <a:pt x="471773" y="23857"/>
                  </a:lnTo>
                  <a:lnTo>
                    <a:pt x="407783" y="6000"/>
                  </a:lnTo>
                  <a:lnTo>
                    <a:pt x="354003" y="0"/>
                  </a:lnTo>
                  <a:lnTo>
                    <a:pt x="300792" y="777"/>
                  </a:lnTo>
                  <a:lnTo>
                    <a:pt x="250828" y="7365"/>
                  </a:lnTo>
                  <a:lnTo>
                    <a:pt x="206788" y="18796"/>
                  </a:lnTo>
                  <a:lnTo>
                    <a:pt x="171350" y="34102"/>
                  </a:lnTo>
                  <a:lnTo>
                    <a:pt x="138849" y="61110"/>
                  </a:lnTo>
                  <a:lnTo>
                    <a:pt x="109844" y="100110"/>
                  </a:lnTo>
                  <a:lnTo>
                    <a:pt x="89493" y="136316"/>
                  </a:lnTo>
                  <a:lnTo>
                    <a:pt x="71864" y="174107"/>
                  </a:lnTo>
                  <a:lnTo>
                    <a:pt x="57587" y="209917"/>
                  </a:lnTo>
                  <a:lnTo>
                    <a:pt x="36564" y="279593"/>
                  </a:lnTo>
                  <a:lnTo>
                    <a:pt x="23708" y="332486"/>
                  </a:lnTo>
                  <a:lnTo>
                    <a:pt x="10871" y="388127"/>
                  </a:lnTo>
                  <a:lnTo>
                    <a:pt x="203" y="435786"/>
                  </a:lnTo>
                  <a:lnTo>
                    <a:pt x="0" y="450146"/>
                  </a:lnTo>
                  <a:lnTo>
                    <a:pt x="5368" y="462512"/>
                  </a:lnTo>
                  <a:lnTo>
                    <a:pt x="15358" y="471625"/>
                  </a:lnTo>
                  <a:lnTo>
                    <a:pt x="29019" y="476225"/>
                  </a:lnTo>
                  <a:lnTo>
                    <a:pt x="48914" y="477869"/>
                  </a:lnTo>
                  <a:lnTo>
                    <a:pt x="70474" y="477373"/>
                  </a:lnTo>
                  <a:lnTo>
                    <a:pt x="112912" y="465743"/>
                  </a:lnTo>
                  <a:lnTo>
                    <a:pt x="141171" y="439724"/>
                  </a:lnTo>
                  <a:lnTo>
                    <a:pt x="172062" y="396217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60">
              <a:extLst>
                <a:ext uri="{FF2B5EF4-FFF2-40B4-BE49-F238E27FC236}">
                  <a16:creationId xmlns:a16="http://schemas.microsoft.com/office/drawing/2014/main" id="{E98F4256-2FAF-F04A-AA38-16074018BC4C}"/>
                </a:ext>
              </a:extLst>
            </p:cNvPr>
            <p:cNvSpPr/>
            <p:nvPr/>
          </p:nvSpPr>
          <p:spPr>
            <a:xfrm>
              <a:off x="2575562" y="5890682"/>
              <a:ext cx="201295" cy="197485"/>
            </a:xfrm>
            <a:custGeom>
              <a:avLst/>
              <a:gdLst/>
              <a:ahLst/>
              <a:cxnLst/>
              <a:rect l="l" t="t" r="r" b="b"/>
              <a:pathLst>
                <a:path w="201294" h="197485">
                  <a:moveTo>
                    <a:pt x="0" y="196967"/>
                  </a:moveTo>
                  <a:lnTo>
                    <a:pt x="200800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61">
              <a:extLst>
                <a:ext uri="{FF2B5EF4-FFF2-40B4-BE49-F238E27FC236}">
                  <a16:creationId xmlns:a16="http://schemas.microsoft.com/office/drawing/2014/main" id="{F444732B-31B1-7741-A83A-D89624308CA7}"/>
                </a:ext>
              </a:extLst>
            </p:cNvPr>
            <p:cNvSpPr/>
            <p:nvPr/>
          </p:nvSpPr>
          <p:spPr>
            <a:xfrm>
              <a:off x="2388395" y="6134120"/>
              <a:ext cx="111125" cy="91440"/>
            </a:xfrm>
            <a:custGeom>
              <a:avLst/>
              <a:gdLst/>
              <a:ahLst/>
              <a:cxnLst/>
              <a:rect l="l" t="t" r="r" b="b"/>
              <a:pathLst>
                <a:path w="111125" h="91439">
                  <a:moveTo>
                    <a:pt x="0" y="0"/>
                  </a:moveTo>
                  <a:lnTo>
                    <a:pt x="110781" y="90855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62">
              <a:extLst>
                <a:ext uri="{FF2B5EF4-FFF2-40B4-BE49-F238E27FC236}">
                  <a16:creationId xmlns:a16="http://schemas.microsoft.com/office/drawing/2014/main" id="{8AF47CD6-D59F-3541-82E4-CDBB9E6E7FCE}"/>
                </a:ext>
              </a:extLst>
            </p:cNvPr>
            <p:cNvSpPr/>
            <p:nvPr/>
          </p:nvSpPr>
          <p:spPr>
            <a:xfrm>
              <a:off x="2281815" y="6049989"/>
              <a:ext cx="53975" cy="43815"/>
            </a:xfrm>
            <a:custGeom>
              <a:avLst/>
              <a:gdLst/>
              <a:ahLst/>
              <a:cxnLst/>
              <a:rect l="l" t="t" r="r" b="b"/>
              <a:pathLst>
                <a:path w="53975" h="43814">
                  <a:moveTo>
                    <a:pt x="0" y="0"/>
                  </a:moveTo>
                  <a:lnTo>
                    <a:pt x="53893" y="4339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63">
              <a:extLst>
                <a:ext uri="{FF2B5EF4-FFF2-40B4-BE49-F238E27FC236}">
                  <a16:creationId xmlns:a16="http://schemas.microsoft.com/office/drawing/2014/main" id="{9D66F90E-3EE5-0E4A-AC9A-B9D2B95D3F84}"/>
                </a:ext>
              </a:extLst>
            </p:cNvPr>
            <p:cNvSpPr/>
            <p:nvPr/>
          </p:nvSpPr>
          <p:spPr>
            <a:xfrm>
              <a:off x="2205922" y="6183575"/>
              <a:ext cx="181610" cy="142875"/>
            </a:xfrm>
            <a:custGeom>
              <a:avLst/>
              <a:gdLst/>
              <a:ahLst/>
              <a:cxnLst/>
              <a:rect l="l" t="t" r="r" b="b"/>
              <a:pathLst>
                <a:path w="181610" h="142875">
                  <a:moveTo>
                    <a:pt x="0" y="0"/>
                  </a:moveTo>
                  <a:lnTo>
                    <a:pt x="181156" y="14256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64">
              <a:extLst>
                <a:ext uri="{FF2B5EF4-FFF2-40B4-BE49-F238E27FC236}">
                  <a16:creationId xmlns:a16="http://schemas.microsoft.com/office/drawing/2014/main" id="{7E938853-5903-B94B-A4F7-D5F3FB0EEE62}"/>
                </a:ext>
              </a:extLst>
            </p:cNvPr>
            <p:cNvSpPr/>
            <p:nvPr/>
          </p:nvSpPr>
          <p:spPr>
            <a:xfrm>
              <a:off x="2123233" y="6305629"/>
              <a:ext cx="112395" cy="92075"/>
            </a:xfrm>
            <a:custGeom>
              <a:avLst/>
              <a:gdLst/>
              <a:ahLst/>
              <a:cxnLst/>
              <a:rect l="l" t="t" r="r" b="b"/>
              <a:pathLst>
                <a:path w="112394" h="92075">
                  <a:moveTo>
                    <a:pt x="0" y="0"/>
                  </a:moveTo>
                  <a:lnTo>
                    <a:pt x="112101" y="91588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65">
              <a:extLst>
                <a:ext uri="{FF2B5EF4-FFF2-40B4-BE49-F238E27FC236}">
                  <a16:creationId xmlns:a16="http://schemas.microsoft.com/office/drawing/2014/main" id="{2590B576-6FED-7247-8035-F189EB06D068}"/>
                </a:ext>
              </a:extLst>
            </p:cNvPr>
            <p:cNvSpPr/>
            <p:nvPr/>
          </p:nvSpPr>
          <p:spPr>
            <a:xfrm>
              <a:off x="1560395" y="6099586"/>
              <a:ext cx="556260" cy="430530"/>
            </a:xfrm>
            <a:custGeom>
              <a:avLst/>
              <a:gdLst/>
              <a:ahLst/>
              <a:cxnLst/>
              <a:rect l="l" t="t" r="r" b="b"/>
              <a:pathLst>
                <a:path w="556260" h="430529">
                  <a:moveTo>
                    <a:pt x="100661" y="0"/>
                  </a:moveTo>
                  <a:lnTo>
                    <a:pt x="53937" y="47825"/>
                  </a:lnTo>
                  <a:lnTo>
                    <a:pt x="15486" y="88700"/>
                  </a:lnTo>
                  <a:lnTo>
                    <a:pt x="0" y="119304"/>
                  </a:lnTo>
                  <a:lnTo>
                    <a:pt x="1837" y="143202"/>
                  </a:lnTo>
                  <a:lnTo>
                    <a:pt x="17952" y="182476"/>
                  </a:lnTo>
                  <a:lnTo>
                    <a:pt x="57599" y="203313"/>
                  </a:lnTo>
                  <a:lnTo>
                    <a:pt x="77462" y="203929"/>
                  </a:lnTo>
                  <a:lnTo>
                    <a:pt x="95353" y="203260"/>
                  </a:lnTo>
                  <a:lnTo>
                    <a:pt x="103872" y="224848"/>
                  </a:lnTo>
                  <a:lnTo>
                    <a:pt x="123961" y="271293"/>
                  </a:lnTo>
                  <a:lnTo>
                    <a:pt x="162597" y="301442"/>
                  </a:lnTo>
                  <a:lnTo>
                    <a:pt x="212275" y="313798"/>
                  </a:lnTo>
                  <a:lnTo>
                    <a:pt x="222166" y="315498"/>
                  </a:lnTo>
                  <a:lnTo>
                    <a:pt x="233291" y="336503"/>
                  </a:lnTo>
                  <a:lnTo>
                    <a:pt x="277169" y="375182"/>
                  </a:lnTo>
                  <a:lnTo>
                    <a:pt x="341437" y="390105"/>
                  </a:lnTo>
                  <a:lnTo>
                    <a:pt x="365058" y="386935"/>
                  </a:lnTo>
                  <a:lnTo>
                    <a:pt x="374370" y="384564"/>
                  </a:lnTo>
                  <a:lnTo>
                    <a:pt x="391653" y="404790"/>
                  </a:lnTo>
                  <a:lnTo>
                    <a:pt x="405516" y="416284"/>
                  </a:lnTo>
                  <a:lnTo>
                    <a:pt x="423250" y="423323"/>
                  </a:lnTo>
                  <a:lnTo>
                    <a:pt x="452148" y="430185"/>
                  </a:lnTo>
                  <a:lnTo>
                    <a:pt x="489136" y="426274"/>
                  </a:lnTo>
                  <a:lnTo>
                    <a:pt x="522528" y="407002"/>
                  </a:lnTo>
                  <a:lnTo>
                    <a:pt x="546692" y="385677"/>
                  </a:lnTo>
                  <a:lnTo>
                    <a:pt x="555998" y="37561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66">
              <a:extLst>
                <a:ext uri="{FF2B5EF4-FFF2-40B4-BE49-F238E27FC236}">
                  <a16:creationId xmlns:a16="http://schemas.microsoft.com/office/drawing/2014/main" id="{4B68D29E-2C13-C14D-A834-CB0881597F4F}"/>
                </a:ext>
              </a:extLst>
            </p:cNvPr>
            <p:cNvSpPr/>
            <p:nvPr/>
          </p:nvSpPr>
          <p:spPr>
            <a:xfrm>
              <a:off x="1661911" y="6201913"/>
              <a:ext cx="97790" cy="101600"/>
            </a:xfrm>
            <a:custGeom>
              <a:avLst/>
              <a:gdLst/>
              <a:ahLst/>
              <a:cxnLst/>
              <a:rect l="l" t="t" r="r" b="b"/>
              <a:pathLst>
                <a:path w="97789" h="101600">
                  <a:moveTo>
                    <a:pt x="0" y="101462"/>
                  </a:moveTo>
                  <a:lnTo>
                    <a:pt x="97201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67">
              <a:extLst>
                <a:ext uri="{FF2B5EF4-FFF2-40B4-BE49-F238E27FC236}">
                  <a16:creationId xmlns:a16="http://schemas.microsoft.com/office/drawing/2014/main" id="{7616A597-2796-E24F-8EE9-351CCF466BF7}"/>
                </a:ext>
              </a:extLst>
            </p:cNvPr>
            <p:cNvSpPr/>
            <p:nvPr/>
          </p:nvSpPr>
          <p:spPr>
            <a:xfrm>
              <a:off x="1788963" y="6306363"/>
              <a:ext cx="93980" cy="107314"/>
            </a:xfrm>
            <a:custGeom>
              <a:avLst/>
              <a:gdLst/>
              <a:ahLst/>
              <a:cxnLst/>
              <a:rect l="l" t="t" r="r" b="b"/>
              <a:pathLst>
                <a:path w="93980" h="107314">
                  <a:moveTo>
                    <a:pt x="0" y="107012"/>
                  </a:moveTo>
                  <a:lnTo>
                    <a:pt x="93368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68">
              <a:extLst>
                <a:ext uri="{FF2B5EF4-FFF2-40B4-BE49-F238E27FC236}">
                  <a16:creationId xmlns:a16="http://schemas.microsoft.com/office/drawing/2014/main" id="{17707016-C92A-1546-B58C-11E16223BEF3}"/>
                </a:ext>
              </a:extLst>
            </p:cNvPr>
            <p:cNvSpPr/>
            <p:nvPr/>
          </p:nvSpPr>
          <p:spPr>
            <a:xfrm>
              <a:off x="1937329" y="6397171"/>
              <a:ext cx="69850" cy="86360"/>
            </a:xfrm>
            <a:custGeom>
              <a:avLst/>
              <a:gdLst/>
              <a:ahLst/>
              <a:cxnLst/>
              <a:rect l="l" t="t" r="r" b="b"/>
              <a:pathLst>
                <a:path w="69850" h="86360">
                  <a:moveTo>
                    <a:pt x="0" y="86123"/>
                  </a:moveTo>
                  <a:lnTo>
                    <a:pt x="69746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69">
              <a:extLst>
                <a:ext uri="{FF2B5EF4-FFF2-40B4-BE49-F238E27FC236}">
                  <a16:creationId xmlns:a16="http://schemas.microsoft.com/office/drawing/2014/main" id="{F730E91F-0127-9242-AC98-B0BECD12EEF1}"/>
                </a:ext>
              </a:extLst>
            </p:cNvPr>
            <p:cNvSpPr/>
            <p:nvPr/>
          </p:nvSpPr>
          <p:spPr>
            <a:xfrm>
              <a:off x="2394645" y="5358483"/>
              <a:ext cx="554355" cy="401320"/>
            </a:xfrm>
            <a:custGeom>
              <a:avLst/>
              <a:gdLst/>
              <a:ahLst/>
              <a:cxnLst/>
              <a:rect l="l" t="t" r="r" b="b"/>
              <a:pathLst>
                <a:path w="554355" h="401320">
                  <a:moveTo>
                    <a:pt x="87594" y="239251"/>
                  </a:moveTo>
                  <a:lnTo>
                    <a:pt x="10161" y="161819"/>
                  </a:lnTo>
                  <a:lnTo>
                    <a:pt x="2540" y="150338"/>
                  </a:lnTo>
                  <a:lnTo>
                    <a:pt x="0" y="137274"/>
                  </a:lnTo>
                  <a:lnTo>
                    <a:pt x="2540" y="124208"/>
                  </a:lnTo>
                  <a:lnTo>
                    <a:pt x="10161" y="112721"/>
                  </a:lnTo>
                  <a:lnTo>
                    <a:pt x="112127" y="10766"/>
                  </a:lnTo>
                  <a:lnTo>
                    <a:pt x="124288" y="2691"/>
                  </a:lnTo>
                  <a:lnTo>
                    <a:pt x="138122" y="0"/>
                  </a:lnTo>
                  <a:lnTo>
                    <a:pt x="151959" y="2691"/>
                  </a:lnTo>
                  <a:lnTo>
                    <a:pt x="164125" y="10766"/>
                  </a:lnTo>
                  <a:lnTo>
                    <a:pt x="554260" y="40091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70">
              <a:extLst>
                <a:ext uri="{FF2B5EF4-FFF2-40B4-BE49-F238E27FC236}">
                  <a16:creationId xmlns:a16="http://schemas.microsoft.com/office/drawing/2014/main" id="{B1EBF9F1-2EEB-DE48-82EE-320FB0ACEED6}"/>
                </a:ext>
              </a:extLst>
            </p:cNvPr>
            <p:cNvSpPr/>
            <p:nvPr/>
          </p:nvSpPr>
          <p:spPr>
            <a:xfrm>
              <a:off x="2582004" y="5697496"/>
              <a:ext cx="285750" cy="201295"/>
            </a:xfrm>
            <a:custGeom>
              <a:avLst/>
              <a:gdLst/>
              <a:ahLst/>
              <a:cxnLst/>
              <a:rect l="l" t="t" r="r" b="b"/>
              <a:pathLst>
                <a:path w="285750" h="201295">
                  <a:moveTo>
                    <a:pt x="285551" y="143252"/>
                  </a:moveTo>
                  <a:lnTo>
                    <a:pt x="237176" y="191627"/>
                  </a:lnTo>
                  <a:lnTo>
                    <a:pt x="226522" y="198701"/>
                  </a:lnTo>
                  <a:lnTo>
                    <a:pt x="214401" y="201059"/>
                  </a:lnTo>
                  <a:lnTo>
                    <a:pt x="202281" y="198701"/>
                  </a:lnTo>
                  <a:lnTo>
                    <a:pt x="191627" y="191627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71">
              <a:extLst>
                <a:ext uri="{FF2B5EF4-FFF2-40B4-BE49-F238E27FC236}">
                  <a16:creationId xmlns:a16="http://schemas.microsoft.com/office/drawing/2014/main" id="{412E688D-3033-6E4E-94AF-BBF46DC0B165}"/>
                </a:ext>
              </a:extLst>
            </p:cNvPr>
            <p:cNvSpPr/>
            <p:nvPr/>
          </p:nvSpPr>
          <p:spPr>
            <a:xfrm>
              <a:off x="1301259" y="5358872"/>
              <a:ext cx="534670" cy="553720"/>
            </a:xfrm>
            <a:custGeom>
              <a:avLst/>
              <a:gdLst/>
              <a:ahLst/>
              <a:cxnLst/>
              <a:rect l="l" t="t" r="r" b="b"/>
              <a:pathLst>
                <a:path w="534669" h="553720">
                  <a:moveTo>
                    <a:pt x="315592" y="63316"/>
                  </a:moveTo>
                  <a:lnTo>
                    <a:pt x="365559" y="9286"/>
                  </a:lnTo>
                  <a:lnTo>
                    <a:pt x="374899" y="2546"/>
                  </a:lnTo>
                  <a:lnTo>
                    <a:pt x="385721" y="0"/>
                  </a:lnTo>
                  <a:lnTo>
                    <a:pt x="396708" y="1695"/>
                  </a:lnTo>
                  <a:lnTo>
                    <a:pt x="406542" y="7684"/>
                  </a:lnTo>
                  <a:lnTo>
                    <a:pt x="527680" y="119733"/>
                  </a:lnTo>
                  <a:lnTo>
                    <a:pt x="532715" y="126709"/>
                  </a:lnTo>
                  <a:lnTo>
                    <a:pt x="534618" y="134794"/>
                  </a:lnTo>
                  <a:lnTo>
                    <a:pt x="533350" y="143002"/>
                  </a:lnTo>
                  <a:lnTo>
                    <a:pt x="528873" y="150350"/>
                  </a:lnTo>
                  <a:lnTo>
                    <a:pt x="165691" y="543029"/>
                  </a:lnTo>
                  <a:lnTo>
                    <a:pt x="155398" y="550458"/>
                  </a:lnTo>
                  <a:lnTo>
                    <a:pt x="143470" y="553265"/>
                  </a:lnTo>
                  <a:lnTo>
                    <a:pt x="131360" y="551394"/>
                  </a:lnTo>
                  <a:lnTo>
                    <a:pt x="120519" y="544788"/>
                  </a:lnTo>
                  <a:lnTo>
                    <a:pt x="11099" y="443587"/>
                  </a:lnTo>
                  <a:lnTo>
                    <a:pt x="3044" y="432427"/>
                  </a:lnTo>
                  <a:lnTo>
                    <a:pt x="0" y="419492"/>
                  </a:lnTo>
                  <a:lnTo>
                    <a:pt x="2028" y="406358"/>
                  </a:lnTo>
                  <a:lnTo>
                    <a:pt x="9193" y="394604"/>
                  </a:lnTo>
                  <a:lnTo>
                    <a:pt x="252306" y="131743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14">
            <a:extLst>
              <a:ext uri="{FF2B5EF4-FFF2-40B4-BE49-F238E27FC236}">
                <a16:creationId xmlns:a16="http://schemas.microsoft.com/office/drawing/2014/main" id="{840A9CFD-A417-3344-B7D2-19A6E028445E}"/>
              </a:ext>
            </a:extLst>
          </p:cNvPr>
          <p:cNvSpPr txBox="1"/>
          <p:nvPr userDrawn="1"/>
        </p:nvSpPr>
        <p:spPr>
          <a:xfrm>
            <a:off x="976914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sz="1600" b="1" spc="3" dirty="0">
                <a:solidFill>
                  <a:srgbClr val="A1A25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Customer</a:t>
            </a:r>
            <a:r>
              <a:rPr sz="1600" b="1" spc="-44" dirty="0">
                <a:solidFill>
                  <a:srgbClr val="A1A25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600" b="1" spc="3" dirty="0">
                <a:solidFill>
                  <a:srgbClr val="A1A25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</a:t>
            </a:r>
            <a:endParaRPr sz="1600" b="1" dirty="0">
              <a:solidFill>
                <a:srgbClr val="A1A25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object 17">
            <a:extLst>
              <a:ext uri="{FF2B5EF4-FFF2-40B4-BE49-F238E27FC236}">
                <a16:creationId xmlns:a16="http://schemas.microsoft.com/office/drawing/2014/main" id="{593819AB-A1B3-B84C-8806-47D31A672BB1}"/>
              </a:ext>
            </a:extLst>
          </p:cNvPr>
          <p:cNvSpPr/>
          <p:nvPr userDrawn="1"/>
        </p:nvSpPr>
        <p:spPr>
          <a:xfrm>
            <a:off x="1943190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A1A2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17">
            <a:extLst>
              <a:ext uri="{FF2B5EF4-FFF2-40B4-BE49-F238E27FC236}">
                <a16:creationId xmlns:a16="http://schemas.microsoft.com/office/drawing/2014/main" id="{753CF2A8-427C-6F49-998A-271754C23CD7}"/>
              </a:ext>
            </a:extLst>
          </p:cNvPr>
          <p:cNvSpPr/>
          <p:nvPr userDrawn="1"/>
        </p:nvSpPr>
        <p:spPr>
          <a:xfrm>
            <a:off x="4011477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C7B50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0A2390B5-5C7C-4B4B-9F8C-34B33752CA60}"/>
              </a:ext>
            </a:extLst>
          </p:cNvPr>
          <p:cNvSpPr/>
          <p:nvPr userDrawn="1"/>
        </p:nvSpPr>
        <p:spPr>
          <a:xfrm>
            <a:off x="3258919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C7B5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7E46F51E-67A1-7C4F-BDD6-0B0759E0D549}"/>
              </a:ext>
            </a:extLst>
          </p:cNvPr>
          <p:cNvSpPr/>
          <p:nvPr userDrawn="1"/>
        </p:nvSpPr>
        <p:spPr>
          <a:xfrm>
            <a:off x="3070749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75F004DF-7293-7B4F-8468-8222985604BE}"/>
              </a:ext>
            </a:extLst>
          </p:cNvPr>
          <p:cNvSpPr txBox="1"/>
          <p:nvPr userDrawn="1"/>
        </p:nvSpPr>
        <p:spPr>
          <a:xfrm>
            <a:off x="3045201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lang="en-US" sz="1600" b="1" spc="3" dirty="0">
                <a:solidFill>
                  <a:srgbClr val="C7B50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</a:t>
            </a:r>
            <a:endParaRPr sz="1600" b="1" dirty="0">
              <a:solidFill>
                <a:srgbClr val="C7B50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object 17">
            <a:extLst>
              <a:ext uri="{FF2B5EF4-FFF2-40B4-BE49-F238E27FC236}">
                <a16:creationId xmlns:a16="http://schemas.microsoft.com/office/drawing/2014/main" id="{9182CD7B-39EA-0C4A-8B78-0835947320D3}"/>
              </a:ext>
            </a:extLst>
          </p:cNvPr>
          <p:cNvSpPr/>
          <p:nvPr userDrawn="1"/>
        </p:nvSpPr>
        <p:spPr>
          <a:xfrm>
            <a:off x="4011477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C7B50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DAC0A9-A977-C141-BFB1-2E9703C82CEE}"/>
              </a:ext>
            </a:extLst>
          </p:cNvPr>
          <p:cNvGrpSpPr/>
          <p:nvPr userDrawn="1"/>
        </p:nvGrpSpPr>
        <p:grpSpPr>
          <a:xfrm>
            <a:off x="3681320" y="3563120"/>
            <a:ext cx="670350" cy="669470"/>
            <a:chOff x="4825817" y="5148696"/>
            <a:chExt cx="1405315" cy="1403473"/>
          </a:xfrm>
        </p:grpSpPr>
        <p:sp>
          <p:nvSpPr>
            <p:cNvPr id="37" name="object 29">
              <a:extLst>
                <a:ext uri="{FF2B5EF4-FFF2-40B4-BE49-F238E27FC236}">
                  <a16:creationId xmlns:a16="http://schemas.microsoft.com/office/drawing/2014/main" id="{8E97EBEE-D4CB-BE49-97CD-880A02FF11A8}"/>
                </a:ext>
              </a:extLst>
            </p:cNvPr>
            <p:cNvSpPr/>
            <p:nvPr/>
          </p:nvSpPr>
          <p:spPr>
            <a:xfrm>
              <a:off x="5831409" y="5313089"/>
              <a:ext cx="280670" cy="280670"/>
            </a:xfrm>
            <a:custGeom>
              <a:avLst/>
              <a:gdLst/>
              <a:ahLst/>
              <a:cxnLst/>
              <a:rect l="l" t="t" r="r" b="b"/>
              <a:pathLst>
                <a:path w="280670" h="280670">
                  <a:moveTo>
                    <a:pt x="229029" y="248746"/>
                  </a:moveTo>
                  <a:lnTo>
                    <a:pt x="209688" y="262056"/>
                  </a:lnTo>
                  <a:lnTo>
                    <a:pt x="188193" y="272023"/>
                  </a:lnTo>
                  <a:lnTo>
                    <a:pt x="164915" y="278275"/>
                  </a:lnTo>
                  <a:lnTo>
                    <a:pt x="140226" y="280441"/>
                  </a:lnTo>
                  <a:lnTo>
                    <a:pt x="95904" y="273292"/>
                  </a:lnTo>
                  <a:lnTo>
                    <a:pt x="57411" y="253385"/>
                  </a:lnTo>
                  <a:lnTo>
                    <a:pt x="27056" y="223030"/>
                  </a:lnTo>
                  <a:lnTo>
                    <a:pt x="7149" y="184537"/>
                  </a:lnTo>
                  <a:lnTo>
                    <a:pt x="0" y="140215"/>
                  </a:lnTo>
                  <a:lnTo>
                    <a:pt x="7149" y="95895"/>
                  </a:lnTo>
                  <a:lnTo>
                    <a:pt x="27056" y="57404"/>
                  </a:lnTo>
                  <a:lnTo>
                    <a:pt x="57411" y="27052"/>
                  </a:lnTo>
                  <a:lnTo>
                    <a:pt x="95904" y="7147"/>
                  </a:lnTo>
                  <a:lnTo>
                    <a:pt x="140226" y="0"/>
                  </a:lnTo>
                  <a:lnTo>
                    <a:pt x="184547" y="7147"/>
                  </a:lnTo>
                  <a:lnTo>
                    <a:pt x="223040" y="27052"/>
                  </a:lnTo>
                  <a:lnTo>
                    <a:pt x="253396" y="57404"/>
                  </a:lnTo>
                  <a:lnTo>
                    <a:pt x="273303" y="95895"/>
                  </a:lnTo>
                  <a:lnTo>
                    <a:pt x="280452" y="140215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1">
              <a:extLst>
                <a:ext uri="{FF2B5EF4-FFF2-40B4-BE49-F238E27FC236}">
                  <a16:creationId xmlns:a16="http://schemas.microsoft.com/office/drawing/2014/main" id="{F2551D3F-46FE-D145-9C86-76FEFADBB5F0}"/>
                </a:ext>
              </a:extLst>
            </p:cNvPr>
            <p:cNvSpPr/>
            <p:nvPr/>
          </p:nvSpPr>
          <p:spPr>
            <a:xfrm>
              <a:off x="5712754" y="5696407"/>
              <a:ext cx="518159" cy="690880"/>
            </a:xfrm>
            <a:custGeom>
              <a:avLst/>
              <a:gdLst/>
              <a:ahLst/>
              <a:cxnLst/>
              <a:rect l="l" t="t" r="r" b="b"/>
              <a:pathLst>
                <a:path w="518160" h="690879">
                  <a:moveTo>
                    <a:pt x="342219" y="690764"/>
                  </a:moveTo>
                  <a:lnTo>
                    <a:pt x="0" y="690764"/>
                  </a:lnTo>
                  <a:lnTo>
                    <a:pt x="0" y="133744"/>
                  </a:lnTo>
                  <a:lnTo>
                    <a:pt x="6818" y="91472"/>
                  </a:lnTo>
                  <a:lnTo>
                    <a:pt x="25806" y="54758"/>
                  </a:lnTo>
                  <a:lnTo>
                    <a:pt x="54760" y="25805"/>
                  </a:lnTo>
                  <a:lnTo>
                    <a:pt x="91477" y="6818"/>
                  </a:lnTo>
                  <a:lnTo>
                    <a:pt x="133755" y="0"/>
                  </a:lnTo>
                  <a:lnTo>
                    <a:pt x="384009" y="0"/>
                  </a:lnTo>
                  <a:lnTo>
                    <a:pt x="426286" y="6818"/>
                  </a:lnTo>
                  <a:lnTo>
                    <a:pt x="463003" y="25805"/>
                  </a:lnTo>
                  <a:lnTo>
                    <a:pt x="491957" y="54758"/>
                  </a:lnTo>
                  <a:lnTo>
                    <a:pt x="510945" y="91472"/>
                  </a:lnTo>
                  <a:lnTo>
                    <a:pt x="517764" y="133744"/>
                  </a:lnTo>
                  <a:lnTo>
                    <a:pt x="517764" y="36438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32">
              <a:extLst>
                <a:ext uri="{FF2B5EF4-FFF2-40B4-BE49-F238E27FC236}">
                  <a16:creationId xmlns:a16="http://schemas.microsoft.com/office/drawing/2014/main" id="{3B7CFC45-8E36-AC42-AF4E-21CFB88D5709}"/>
                </a:ext>
              </a:extLst>
            </p:cNvPr>
            <p:cNvSpPr/>
            <p:nvPr/>
          </p:nvSpPr>
          <p:spPr>
            <a:xfrm>
              <a:off x="6182872" y="6178460"/>
              <a:ext cx="48260" cy="208915"/>
            </a:xfrm>
            <a:custGeom>
              <a:avLst/>
              <a:gdLst/>
              <a:ahLst/>
              <a:cxnLst/>
              <a:rect l="l" t="t" r="r" b="b"/>
              <a:pathLst>
                <a:path w="48260" h="208914">
                  <a:moveTo>
                    <a:pt x="47642" y="0"/>
                  </a:moveTo>
                  <a:lnTo>
                    <a:pt x="0" y="208716"/>
                  </a:lnTo>
                  <a:lnTo>
                    <a:pt x="47642" y="208716"/>
                  </a:lnTo>
                  <a:lnTo>
                    <a:pt x="47642" y="0"/>
                  </a:lnTo>
                  <a:close/>
                </a:path>
              </a:pathLst>
            </a:custGeom>
            <a:solidFill>
              <a:srgbClr val="ECEDED"/>
            </a:solidFill>
            <a:ln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33">
              <a:extLst>
                <a:ext uri="{FF2B5EF4-FFF2-40B4-BE49-F238E27FC236}">
                  <a16:creationId xmlns:a16="http://schemas.microsoft.com/office/drawing/2014/main" id="{095F2981-DC05-3741-8DF4-E11A31A1D701}"/>
                </a:ext>
              </a:extLst>
            </p:cNvPr>
            <p:cNvSpPr/>
            <p:nvPr/>
          </p:nvSpPr>
          <p:spPr>
            <a:xfrm>
              <a:off x="6182872" y="6178460"/>
              <a:ext cx="48260" cy="208915"/>
            </a:xfrm>
            <a:custGeom>
              <a:avLst/>
              <a:gdLst/>
              <a:ahLst/>
              <a:cxnLst/>
              <a:rect l="l" t="t" r="r" b="b"/>
              <a:pathLst>
                <a:path w="48260" h="208914">
                  <a:moveTo>
                    <a:pt x="47642" y="0"/>
                  </a:moveTo>
                  <a:lnTo>
                    <a:pt x="47642" y="208716"/>
                  </a:lnTo>
                  <a:lnTo>
                    <a:pt x="0" y="20871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id="{1A657F50-B211-9744-8DEE-4DFAF4804D09}"/>
                </a:ext>
              </a:extLst>
            </p:cNvPr>
            <p:cNvSpPr/>
            <p:nvPr/>
          </p:nvSpPr>
          <p:spPr>
            <a:xfrm>
              <a:off x="5971637" y="5593535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70">
                  <a:moveTo>
                    <a:pt x="0" y="0"/>
                  </a:moveTo>
                  <a:lnTo>
                    <a:pt x="0" y="102865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35">
              <a:extLst>
                <a:ext uri="{FF2B5EF4-FFF2-40B4-BE49-F238E27FC236}">
                  <a16:creationId xmlns:a16="http://schemas.microsoft.com/office/drawing/2014/main" id="{C67AE510-E264-E64C-9CAD-D57E1FD5306A}"/>
                </a:ext>
              </a:extLst>
            </p:cNvPr>
            <p:cNvSpPr/>
            <p:nvPr/>
          </p:nvSpPr>
          <p:spPr>
            <a:xfrm>
              <a:off x="6130310" y="5907291"/>
              <a:ext cx="0" cy="404495"/>
            </a:xfrm>
            <a:custGeom>
              <a:avLst/>
              <a:gdLst/>
              <a:ahLst/>
              <a:cxnLst/>
              <a:rect l="l" t="t" r="r" b="b"/>
              <a:pathLst>
                <a:path h="404495">
                  <a:moveTo>
                    <a:pt x="0" y="0"/>
                  </a:moveTo>
                  <a:lnTo>
                    <a:pt x="0" y="40418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B1A87E5E-3531-C44B-BB68-DE8F5B8403C7}"/>
                </a:ext>
              </a:extLst>
            </p:cNvPr>
            <p:cNvSpPr/>
            <p:nvPr/>
          </p:nvSpPr>
          <p:spPr>
            <a:xfrm>
              <a:off x="5831409" y="5907291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h="480060">
                  <a:moveTo>
                    <a:pt x="0" y="0"/>
                  </a:moveTo>
                  <a:lnTo>
                    <a:pt x="0" y="479880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38">
              <a:extLst>
                <a:ext uri="{FF2B5EF4-FFF2-40B4-BE49-F238E27FC236}">
                  <a16:creationId xmlns:a16="http://schemas.microsoft.com/office/drawing/2014/main" id="{02B75352-C625-0140-A300-F8DBD04CE307}"/>
                </a:ext>
              </a:extLst>
            </p:cNvPr>
            <p:cNvSpPr/>
            <p:nvPr/>
          </p:nvSpPr>
          <p:spPr>
            <a:xfrm>
              <a:off x="4944477" y="5313084"/>
              <a:ext cx="280670" cy="280670"/>
            </a:xfrm>
            <a:custGeom>
              <a:avLst/>
              <a:gdLst/>
              <a:ahLst/>
              <a:cxnLst/>
              <a:rect l="l" t="t" r="r" b="b"/>
              <a:pathLst>
                <a:path w="280670" h="280670">
                  <a:moveTo>
                    <a:pt x="0" y="140226"/>
                  </a:moveTo>
                  <a:lnTo>
                    <a:pt x="7149" y="95904"/>
                  </a:lnTo>
                  <a:lnTo>
                    <a:pt x="27056" y="57411"/>
                  </a:lnTo>
                  <a:lnTo>
                    <a:pt x="57411" y="27056"/>
                  </a:lnTo>
                  <a:lnTo>
                    <a:pt x="95904" y="7149"/>
                  </a:lnTo>
                  <a:lnTo>
                    <a:pt x="140226" y="0"/>
                  </a:lnTo>
                  <a:lnTo>
                    <a:pt x="184547" y="7149"/>
                  </a:lnTo>
                  <a:lnTo>
                    <a:pt x="223040" y="27056"/>
                  </a:lnTo>
                  <a:lnTo>
                    <a:pt x="253396" y="57411"/>
                  </a:lnTo>
                  <a:lnTo>
                    <a:pt x="273303" y="95904"/>
                  </a:lnTo>
                  <a:lnTo>
                    <a:pt x="280452" y="140226"/>
                  </a:lnTo>
                  <a:lnTo>
                    <a:pt x="273303" y="184547"/>
                  </a:lnTo>
                  <a:lnTo>
                    <a:pt x="253396" y="223040"/>
                  </a:lnTo>
                  <a:lnTo>
                    <a:pt x="223040" y="253396"/>
                  </a:lnTo>
                  <a:lnTo>
                    <a:pt x="184547" y="273303"/>
                  </a:lnTo>
                  <a:lnTo>
                    <a:pt x="140226" y="280452"/>
                  </a:lnTo>
                  <a:lnTo>
                    <a:pt x="95904" y="273303"/>
                  </a:lnTo>
                  <a:lnTo>
                    <a:pt x="57411" y="253396"/>
                  </a:lnTo>
                  <a:lnTo>
                    <a:pt x="27056" y="223040"/>
                  </a:lnTo>
                  <a:lnTo>
                    <a:pt x="7149" y="184547"/>
                  </a:lnTo>
                  <a:lnTo>
                    <a:pt x="0" y="140226"/>
                  </a:lnTo>
                  <a:close/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7D42402B-91BA-B44E-B967-2F43A37FA37C}"/>
                </a:ext>
              </a:extLst>
            </p:cNvPr>
            <p:cNvSpPr/>
            <p:nvPr/>
          </p:nvSpPr>
          <p:spPr>
            <a:xfrm>
              <a:off x="4825817" y="5955907"/>
              <a:ext cx="208915" cy="431800"/>
            </a:xfrm>
            <a:custGeom>
              <a:avLst/>
              <a:gdLst/>
              <a:ahLst/>
              <a:cxnLst/>
              <a:rect l="l" t="t" r="r" b="b"/>
              <a:pathLst>
                <a:path w="208914" h="431800">
                  <a:moveTo>
                    <a:pt x="208496" y="431264"/>
                  </a:moveTo>
                  <a:lnTo>
                    <a:pt x="0" y="431264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bject 42">
              <a:extLst>
                <a:ext uri="{FF2B5EF4-FFF2-40B4-BE49-F238E27FC236}">
                  <a16:creationId xmlns:a16="http://schemas.microsoft.com/office/drawing/2014/main" id="{E94A4468-769D-9D46-9EC7-F45F45F4C635}"/>
                </a:ext>
              </a:extLst>
            </p:cNvPr>
            <p:cNvSpPr/>
            <p:nvPr/>
          </p:nvSpPr>
          <p:spPr>
            <a:xfrm>
              <a:off x="4825820" y="5696400"/>
              <a:ext cx="518159" cy="690880"/>
            </a:xfrm>
            <a:custGeom>
              <a:avLst/>
              <a:gdLst/>
              <a:ahLst/>
              <a:cxnLst/>
              <a:rect l="l" t="t" r="r" b="b"/>
              <a:pathLst>
                <a:path w="518160" h="690879">
                  <a:moveTo>
                    <a:pt x="0" y="133755"/>
                  </a:moveTo>
                  <a:lnTo>
                    <a:pt x="6818" y="91477"/>
                  </a:lnTo>
                  <a:lnTo>
                    <a:pt x="25806" y="54760"/>
                  </a:lnTo>
                  <a:lnTo>
                    <a:pt x="54760" y="25806"/>
                  </a:lnTo>
                  <a:lnTo>
                    <a:pt x="91477" y="6818"/>
                  </a:lnTo>
                  <a:lnTo>
                    <a:pt x="133755" y="0"/>
                  </a:lnTo>
                  <a:lnTo>
                    <a:pt x="384009" y="0"/>
                  </a:lnTo>
                  <a:lnTo>
                    <a:pt x="426286" y="6818"/>
                  </a:lnTo>
                  <a:lnTo>
                    <a:pt x="463003" y="25806"/>
                  </a:lnTo>
                  <a:lnTo>
                    <a:pt x="491957" y="54760"/>
                  </a:lnTo>
                  <a:lnTo>
                    <a:pt x="510945" y="91477"/>
                  </a:lnTo>
                  <a:lnTo>
                    <a:pt x="517764" y="133755"/>
                  </a:lnTo>
                  <a:lnTo>
                    <a:pt x="517764" y="690774"/>
                  </a:lnTo>
                  <a:lnTo>
                    <a:pt x="402909" y="690774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43">
              <a:extLst>
                <a:ext uri="{FF2B5EF4-FFF2-40B4-BE49-F238E27FC236}">
                  <a16:creationId xmlns:a16="http://schemas.microsoft.com/office/drawing/2014/main" id="{120E73D6-C166-E245-9FF8-8EBC924B58C8}"/>
                </a:ext>
              </a:extLst>
            </p:cNvPr>
            <p:cNvSpPr/>
            <p:nvPr/>
          </p:nvSpPr>
          <p:spPr>
            <a:xfrm>
              <a:off x="5084704" y="5593535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70">
                  <a:moveTo>
                    <a:pt x="0" y="0"/>
                  </a:moveTo>
                  <a:lnTo>
                    <a:pt x="0" y="102865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object 44">
              <a:extLst>
                <a:ext uri="{FF2B5EF4-FFF2-40B4-BE49-F238E27FC236}">
                  <a16:creationId xmlns:a16="http://schemas.microsoft.com/office/drawing/2014/main" id="{89538E2A-B5D8-A243-A4FC-D6EF0C02B4CD}"/>
                </a:ext>
              </a:extLst>
            </p:cNvPr>
            <p:cNvSpPr/>
            <p:nvPr/>
          </p:nvSpPr>
          <p:spPr>
            <a:xfrm>
              <a:off x="5243383" y="5907291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h="480060">
                  <a:moveTo>
                    <a:pt x="0" y="0"/>
                  </a:moveTo>
                  <a:lnTo>
                    <a:pt x="0" y="479880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45">
              <a:extLst>
                <a:ext uri="{FF2B5EF4-FFF2-40B4-BE49-F238E27FC236}">
                  <a16:creationId xmlns:a16="http://schemas.microsoft.com/office/drawing/2014/main" id="{405CCD5D-0A5C-BC43-B2D5-69D7911BD5D1}"/>
                </a:ext>
              </a:extLst>
            </p:cNvPr>
            <p:cNvSpPr/>
            <p:nvPr/>
          </p:nvSpPr>
          <p:spPr>
            <a:xfrm>
              <a:off x="4944477" y="6267992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79">
                  <a:moveTo>
                    <a:pt x="0" y="0"/>
                  </a:moveTo>
                  <a:lnTo>
                    <a:pt x="0" y="119179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46">
              <a:extLst>
                <a:ext uri="{FF2B5EF4-FFF2-40B4-BE49-F238E27FC236}">
                  <a16:creationId xmlns:a16="http://schemas.microsoft.com/office/drawing/2014/main" id="{B9F63519-BB40-2E46-A10F-2D2A0E255EBB}"/>
                </a:ext>
              </a:extLst>
            </p:cNvPr>
            <p:cNvSpPr/>
            <p:nvPr/>
          </p:nvSpPr>
          <p:spPr>
            <a:xfrm>
              <a:off x="4944477" y="5907291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h="230504">
                  <a:moveTo>
                    <a:pt x="0" y="0"/>
                  </a:moveTo>
                  <a:lnTo>
                    <a:pt x="0" y="230244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48">
              <a:extLst>
                <a:ext uri="{FF2B5EF4-FFF2-40B4-BE49-F238E27FC236}">
                  <a16:creationId xmlns:a16="http://schemas.microsoft.com/office/drawing/2014/main" id="{B0137966-E38B-9A43-A3A9-AD143A403DA4}"/>
                </a:ext>
              </a:extLst>
            </p:cNvPr>
            <p:cNvSpPr/>
            <p:nvPr/>
          </p:nvSpPr>
          <p:spPr>
            <a:xfrm>
              <a:off x="5346456" y="5148696"/>
              <a:ext cx="366395" cy="366395"/>
            </a:xfrm>
            <a:custGeom>
              <a:avLst/>
              <a:gdLst/>
              <a:ahLst/>
              <a:cxnLst/>
              <a:rect l="l" t="t" r="r" b="b"/>
              <a:pathLst>
                <a:path w="366395" h="366395">
                  <a:moveTo>
                    <a:pt x="72395" y="37265"/>
                  </a:moveTo>
                  <a:lnTo>
                    <a:pt x="96827" y="21574"/>
                  </a:lnTo>
                  <a:lnTo>
                    <a:pt x="123703" y="9860"/>
                  </a:lnTo>
                  <a:lnTo>
                    <a:pt x="152612" y="2533"/>
                  </a:lnTo>
                  <a:lnTo>
                    <a:pt x="183146" y="0"/>
                  </a:lnTo>
                  <a:lnTo>
                    <a:pt x="231833" y="6542"/>
                  </a:lnTo>
                  <a:lnTo>
                    <a:pt x="275583" y="25004"/>
                  </a:lnTo>
                  <a:lnTo>
                    <a:pt x="312650" y="53642"/>
                  </a:lnTo>
                  <a:lnTo>
                    <a:pt x="341287" y="90708"/>
                  </a:lnTo>
                  <a:lnTo>
                    <a:pt x="359750" y="134458"/>
                  </a:lnTo>
                  <a:lnTo>
                    <a:pt x="366292" y="183146"/>
                  </a:lnTo>
                  <a:lnTo>
                    <a:pt x="359750" y="231833"/>
                  </a:lnTo>
                  <a:lnTo>
                    <a:pt x="341287" y="275583"/>
                  </a:lnTo>
                  <a:lnTo>
                    <a:pt x="312650" y="312650"/>
                  </a:lnTo>
                  <a:lnTo>
                    <a:pt x="275583" y="341287"/>
                  </a:lnTo>
                  <a:lnTo>
                    <a:pt x="231833" y="359750"/>
                  </a:lnTo>
                  <a:lnTo>
                    <a:pt x="183146" y="366292"/>
                  </a:lnTo>
                  <a:lnTo>
                    <a:pt x="134458" y="359750"/>
                  </a:lnTo>
                  <a:lnTo>
                    <a:pt x="90708" y="341287"/>
                  </a:lnTo>
                  <a:lnTo>
                    <a:pt x="53642" y="312650"/>
                  </a:lnTo>
                  <a:lnTo>
                    <a:pt x="25004" y="275583"/>
                  </a:lnTo>
                  <a:lnTo>
                    <a:pt x="6542" y="231833"/>
                  </a:lnTo>
                  <a:lnTo>
                    <a:pt x="0" y="18314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6F91C551-75C0-0749-BDCF-D78D968B91DD}"/>
                </a:ext>
              </a:extLst>
            </p:cNvPr>
            <p:cNvSpPr/>
            <p:nvPr/>
          </p:nvSpPr>
          <p:spPr>
            <a:xfrm>
              <a:off x="5191488" y="5649348"/>
              <a:ext cx="676275" cy="902335"/>
            </a:xfrm>
            <a:custGeom>
              <a:avLst/>
              <a:gdLst/>
              <a:ahLst/>
              <a:cxnLst/>
              <a:rect l="l" t="t" r="r" b="b"/>
              <a:pathLst>
                <a:path w="676275" h="902334">
                  <a:moveTo>
                    <a:pt x="501555" y="0"/>
                  </a:moveTo>
                  <a:lnTo>
                    <a:pt x="174685" y="0"/>
                  </a:lnTo>
                  <a:lnTo>
                    <a:pt x="128246" y="6239"/>
                  </a:lnTo>
                  <a:lnTo>
                    <a:pt x="86517" y="23849"/>
                  </a:lnTo>
                  <a:lnTo>
                    <a:pt x="51163" y="51164"/>
                  </a:lnTo>
                  <a:lnTo>
                    <a:pt x="23849" y="86520"/>
                  </a:lnTo>
                  <a:lnTo>
                    <a:pt x="6239" y="128252"/>
                  </a:lnTo>
                  <a:lnTo>
                    <a:pt x="0" y="174696"/>
                  </a:lnTo>
                  <a:lnTo>
                    <a:pt x="0" y="902213"/>
                  </a:lnTo>
                  <a:lnTo>
                    <a:pt x="676241" y="902213"/>
                  </a:lnTo>
                  <a:lnTo>
                    <a:pt x="676241" y="174696"/>
                  </a:lnTo>
                  <a:lnTo>
                    <a:pt x="670001" y="128252"/>
                  </a:lnTo>
                  <a:lnTo>
                    <a:pt x="652392" y="86520"/>
                  </a:lnTo>
                  <a:lnTo>
                    <a:pt x="625077" y="51164"/>
                  </a:lnTo>
                  <a:lnTo>
                    <a:pt x="589723" y="23849"/>
                  </a:lnTo>
                  <a:lnTo>
                    <a:pt x="547994" y="6239"/>
                  </a:lnTo>
                  <a:lnTo>
                    <a:pt x="501555" y="0"/>
                  </a:lnTo>
                  <a:close/>
                </a:path>
              </a:pathLst>
            </a:custGeom>
            <a:solidFill>
              <a:srgbClr val="ECECEB"/>
            </a:solidFill>
            <a:ln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0">
              <a:extLst>
                <a:ext uri="{FF2B5EF4-FFF2-40B4-BE49-F238E27FC236}">
                  <a16:creationId xmlns:a16="http://schemas.microsoft.com/office/drawing/2014/main" id="{D169807F-6E65-6246-B125-A412587401DE}"/>
                </a:ext>
              </a:extLst>
            </p:cNvPr>
            <p:cNvSpPr/>
            <p:nvPr/>
          </p:nvSpPr>
          <p:spPr>
            <a:xfrm>
              <a:off x="5191488" y="5649348"/>
              <a:ext cx="676275" cy="902335"/>
            </a:xfrm>
            <a:custGeom>
              <a:avLst/>
              <a:gdLst/>
              <a:ahLst/>
              <a:cxnLst/>
              <a:rect l="l" t="t" r="r" b="b"/>
              <a:pathLst>
                <a:path w="676275" h="902334">
                  <a:moveTo>
                    <a:pt x="88395" y="902213"/>
                  </a:moveTo>
                  <a:lnTo>
                    <a:pt x="0" y="902213"/>
                  </a:lnTo>
                  <a:lnTo>
                    <a:pt x="0" y="174696"/>
                  </a:lnTo>
                  <a:lnTo>
                    <a:pt x="6239" y="128252"/>
                  </a:lnTo>
                  <a:lnTo>
                    <a:pt x="23849" y="86520"/>
                  </a:lnTo>
                  <a:lnTo>
                    <a:pt x="51163" y="51164"/>
                  </a:lnTo>
                  <a:lnTo>
                    <a:pt x="86517" y="23849"/>
                  </a:lnTo>
                  <a:lnTo>
                    <a:pt x="128246" y="6239"/>
                  </a:lnTo>
                  <a:lnTo>
                    <a:pt x="174685" y="0"/>
                  </a:lnTo>
                  <a:lnTo>
                    <a:pt x="501555" y="0"/>
                  </a:lnTo>
                  <a:lnTo>
                    <a:pt x="547994" y="6239"/>
                  </a:lnTo>
                  <a:lnTo>
                    <a:pt x="589723" y="23849"/>
                  </a:lnTo>
                  <a:lnTo>
                    <a:pt x="625077" y="51164"/>
                  </a:lnTo>
                  <a:lnTo>
                    <a:pt x="652392" y="86520"/>
                  </a:lnTo>
                  <a:lnTo>
                    <a:pt x="670001" y="128252"/>
                  </a:lnTo>
                  <a:lnTo>
                    <a:pt x="676241" y="174696"/>
                  </a:lnTo>
                  <a:lnTo>
                    <a:pt x="676241" y="902213"/>
                  </a:lnTo>
                  <a:lnTo>
                    <a:pt x="262348" y="902213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1">
              <a:extLst>
                <a:ext uri="{FF2B5EF4-FFF2-40B4-BE49-F238E27FC236}">
                  <a16:creationId xmlns:a16="http://schemas.microsoft.com/office/drawing/2014/main" id="{2B38D1C7-8EC4-6242-8572-A305CFCD55B3}"/>
                </a:ext>
              </a:extLst>
            </p:cNvPr>
            <p:cNvSpPr/>
            <p:nvPr/>
          </p:nvSpPr>
          <p:spPr>
            <a:xfrm>
              <a:off x="5529604" y="5514990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20">
                  <a:moveTo>
                    <a:pt x="0" y="0"/>
                  </a:moveTo>
                  <a:lnTo>
                    <a:pt x="0" y="134351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2">
              <a:extLst>
                <a:ext uri="{FF2B5EF4-FFF2-40B4-BE49-F238E27FC236}">
                  <a16:creationId xmlns:a16="http://schemas.microsoft.com/office/drawing/2014/main" id="{00F99539-CF42-A44D-8BF4-65EFD9C6F8C5}"/>
                </a:ext>
              </a:extLst>
            </p:cNvPr>
            <p:cNvSpPr/>
            <p:nvPr/>
          </p:nvSpPr>
          <p:spPr>
            <a:xfrm>
              <a:off x="5736854" y="5924789"/>
              <a:ext cx="0" cy="627380"/>
            </a:xfrm>
            <a:custGeom>
              <a:avLst/>
              <a:gdLst/>
              <a:ahLst/>
              <a:cxnLst/>
              <a:rect l="l" t="t" r="r" b="b"/>
              <a:pathLst>
                <a:path h="627379">
                  <a:moveTo>
                    <a:pt x="0" y="0"/>
                  </a:moveTo>
                  <a:lnTo>
                    <a:pt x="0" y="62677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3">
              <a:extLst>
                <a:ext uri="{FF2B5EF4-FFF2-40B4-BE49-F238E27FC236}">
                  <a16:creationId xmlns:a16="http://schemas.microsoft.com/office/drawing/2014/main" id="{5DF76EED-8DA1-5847-A232-C76EB280E13E}"/>
                </a:ext>
              </a:extLst>
            </p:cNvPr>
            <p:cNvSpPr/>
            <p:nvPr/>
          </p:nvSpPr>
          <p:spPr>
            <a:xfrm>
              <a:off x="5346461" y="6350703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5">
                  <a:moveTo>
                    <a:pt x="0" y="0"/>
                  </a:moveTo>
                  <a:lnTo>
                    <a:pt x="0" y="157743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4">
              <a:extLst>
                <a:ext uri="{FF2B5EF4-FFF2-40B4-BE49-F238E27FC236}">
                  <a16:creationId xmlns:a16="http://schemas.microsoft.com/office/drawing/2014/main" id="{65B53093-DC87-874E-89B6-E3E09315EF4C}"/>
                </a:ext>
              </a:extLst>
            </p:cNvPr>
            <p:cNvSpPr/>
            <p:nvPr/>
          </p:nvSpPr>
          <p:spPr>
            <a:xfrm>
              <a:off x="5346461" y="5924789"/>
              <a:ext cx="0" cy="323850"/>
            </a:xfrm>
            <a:custGeom>
              <a:avLst/>
              <a:gdLst/>
              <a:ahLst/>
              <a:cxnLst/>
              <a:rect l="l" t="t" r="r" b="b"/>
              <a:pathLst>
                <a:path h="323850">
                  <a:moveTo>
                    <a:pt x="0" y="0"/>
                  </a:moveTo>
                  <a:lnTo>
                    <a:pt x="0" y="323592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17">
            <a:extLst>
              <a:ext uri="{FF2B5EF4-FFF2-40B4-BE49-F238E27FC236}">
                <a16:creationId xmlns:a16="http://schemas.microsoft.com/office/drawing/2014/main" id="{E4D70943-BD76-6746-874A-A011EE5F2D30}"/>
              </a:ext>
            </a:extLst>
          </p:cNvPr>
          <p:cNvSpPr/>
          <p:nvPr userDrawn="1"/>
        </p:nvSpPr>
        <p:spPr>
          <a:xfrm>
            <a:off x="6057992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E73B2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AC257F11-2276-434A-A5DB-DD80BAFD4D97}"/>
              </a:ext>
            </a:extLst>
          </p:cNvPr>
          <p:cNvSpPr/>
          <p:nvPr userDrawn="1"/>
        </p:nvSpPr>
        <p:spPr>
          <a:xfrm>
            <a:off x="5305434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E73B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98E630B-3E9F-DE4C-ACED-79D9BF7B1B51}"/>
              </a:ext>
            </a:extLst>
          </p:cNvPr>
          <p:cNvSpPr/>
          <p:nvPr userDrawn="1"/>
        </p:nvSpPr>
        <p:spPr>
          <a:xfrm>
            <a:off x="5117264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2" name="object 14">
            <a:extLst>
              <a:ext uri="{FF2B5EF4-FFF2-40B4-BE49-F238E27FC236}">
                <a16:creationId xmlns:a16="http://schemas.microsoft.com/office/drawing/2014/main" id="{8A7BB702-26C1-484B-9D08-D3DDB331A9E7}"/>
              </a:ext>
            </a:extLst>
          </p:cNvPr>
          <p:cNvSpPr txBox="1"/>
          <p:nvPr userDrawn="1"/>
        </p:nvSpPr>
        <p:spPr>
          <a:xfrm>
            <a:off x="5091716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lang="en-US" sz="1600" b="1" spc="3" dirty="0">
                <a:solidFill>
                  <a:srgbClr val="E73B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Asset </a:t>
            </a:r>
            <a:r>
              <a:rPr lang="en-US" sz="1600" b="1" spc="3" dirty="0" err="1">
                <a:solidFill>
                  <a:srgbClr val="E73B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Utilisation</a:t>
            </a:r>
            <a:endParaRPr sz="1600" b="1" dirty="0">
              <a:solidFill>
                <a:srgbClr val="E73B2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object 17">
            <a:extLst>
              <a:ext uri="{FF2B5EF4-FFF2-40B4-BE49-F238E27FC236}">
                <a16:creationId xmlns:a16="http://schemas.microsoft.com/office/drawing/2014/main" id="{E08D8C56-924B-5148-B6E2-C17E172F8626}"/>
              </a:ext>
            </a:extLst>
          </p:cNvPr>
          <p:cNvSpPr/>
          <p:nvPr userDrawn="1"/>
        </p:nvSpPr>
        <p:spPr>
          <a:xfrm>
            <a:off x="6057992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E73B2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538407F-C671-0347-84C9-146892E72896}"/>
              </a:ext>
            </a:extLst>
          </p:cNvPr>
          <p:cNvGrpSpPr/>
          <p:nvPr userDrawn="1"/>
        </p:nvGrpSpPr>
        <p:grpSpPr>
          <a:xfrm>
            <a:off x="5635249" y="3526970"/>
            <a:ext cx="847241" cy="847239"/>
            <a:chOff x="8035232" y="4971907"/>
            <a:chExt cx="1782725" cy="1782721"/>
          </a:xfrm>
        </p:grpSpPr>
        <p:sp>
          <p:nvSpPr>
            <p:cNvPr id="65" name="object 122">
              <a:extLst>
                <a:ext uri="{FF2B5EF4-FFF2-40B4-BE49-F238E27FC236}">
                  <a16:creationId xmlns:a16="http://schemas.microsoft.com/office/drawing/2014/main" id="{80B412E4-9E23-F043-9CF0-56F6E3D0A6A3}"/>
                </a:ext>
              </a:extLst>
            </p:cNvPr>
            <p:cNvSpPr/>
            <p:nvPr/>
          </p:nvSpPr>
          <p:spPr>
            <a:xfrm>
              <a:off x="8828709" y="5345381"/>
              <a:ext cx="615950" cy="851535"/>
            </a:xfrm>
            <a:custGeom>
              <a:avLst/>
              <a:gdLst/>
              <a:ahLst/>
              <a:cxnLst/>
              <a:rect l="l" t="t" r="r" b="b"/>
              <a:pathLst>
                <a:path w="615950" h="851535">
                  <a:moveTo>
                    <a:pt x="496560" y="851021"/>
                  </a:moveTo>
                  <a:lnTo>
                    <a:pt x="501312" y="844123"/>
                  </a:lnTo>
                  <a:lnTo>
                    <a:pt x="503266" y="836232"/>
                  </a:lnTo>
                  <a:lnTo>
                    <a:pt x="502366" y="828155"/>
                  </a:lnTo>
                  <a:lnTo>
                    <a:pt x="498560" y="820697"/>
                  </a:lnTo>
                  <a:lnTo>
                    <a:pt x="444363" y="749966"/>
                  </a:lnTo>
                  <a:lnTo>
                    <a:pt x="441034" y="743979"/>
                  </a:lnTo>
                  <a:lnTo>
                    <a:pt x="439605" y="737416"/>
                  </a:lnTo>
                  <a:lnTo>
                    <a:pt x="440141" y="730740"/>
                  </a:lnTo>
                  <a:lnTo>
                    <a:pt x="442709" y="724417"/>
                  </a:lnTo>
                  <a:lnTo>
                    <a:pt x="456890" y="698734"/>
                  </a:lnTo>
                  <a:lnTo>
                    <a:pt x="469216" y="671952"/>
                  </a:lnTo>
                  <a:lnTo>
                    <a:pt x="479594" y="644154"/>
                  </a:lnTo>
                  <a:lnTo>
                    <a:pt x="487932" y="615426"/>
                  </a:lnTo>
                  <a:lnTo>
                    <a:pt x="490590" y="609158"/>
                  </a:lnTo>
                  <a:lnTo>
                    <a:pt x="494935" y="604077"/>
                  </a:lnTo>
                  <a:lnTo>
                    <a:pt x="500587" y="600458"/>
                  </a:lnTo>
                  <a:lnTo>
                    <a:pt x="507167" y="598578"/>
                  </a:lnTo>
                  <a:lnTo>
                    <a:pt x="595395" y="586914"/>
                  </a:lnTo>
                  <a:lnTo>
                    <a:pt x="603362" y="584327"/>
                  </a:lnTo>
                  <a:lnTo>
                    <a:pt x="609710" y="579250"/>
                  </a:lnTo>
                  <a:lnTo>
                    <a:pt x="613908" y="572290"/>
                  </a:lnTo>
                  <a:lnTo>
                    <a:pt x="615426" y="564056"/>
                  </a:lnTo>
                  <a:lnTo>
                    <a:pt x="615426" y="471367"/>
                  </a:lnTo>
                  <a:lnTo>
                    <a:pt x="507167" y="436834"/>
                  </a:lnTo>
                  <a:lnTo>
                    <a:pt x="500587" y="434960"/>
                  </a:lnTo>
                  <a:lnTo>
                    <a:pt x="494935" y="431344"/>
                  </a:lnTo>
                  <a:lnTo>
                    <a:pt x="490590" y="426261"/>
                  </a:lnTo>
                  <a:lnTo>
                    <a:pt x="487932" y="419987"/>
                  </a:lnTo>
                  <a:lnTo>
                    <a:pt x="479594" y="391264"/>
                  </a:lnTo>
                  <a:lnTo>
                    <a:pt x="469214" y="363470"/>
                  </a:lnTo>
                  <a:lnTo>
                    <a:pt x="456885" y="336689"/>
                  </a:lnTo>
                  <a:lnTo>
                    <a:pt x="442698" y="311006"/>
                  </a:lnTo>
                  <a:lnTo>
                    <a:pt x="440137" y="304678"/>
                  </a:lnTo>
                  <a:lnTo>
                    <a:pt x="439604" y="298002"/>
                  </a:lnTo>
                  <a:lnTo>
                    <a:pt x="441034" y="291438"/>
                  </a:lnTo>
                  <a:lnTo>
                    <a:pt x="444363" y="285446"/>
                  </a:lnTo>
                  <a:lnTo>
                    <a:pt x="498560" y="214726"/>
                  </a:lnTo>
                  <a:lnTo>
                    <a:pt x="502366" y="207264"/>
                  </a:lnTo>
                  <a:lnTo>
                    <a:pt x="431023" y="118855"/>
                  </a:lnTo>
                  <a:lnTo>
                    <a:pt x="416234" y="112154"/>
                  </a:lnTo>
                  <a:lnTo>
                    <a:pt x="408157" y="113057"/>
                  </a:lnTo>
                  <a:lnTo>
                    <a:pt x="400699" y="116865"/>
                  </a:lnTo>
                  <a:lnTo>
                    <a:pt x="329969" y="171062"/>
                  </a:lnTo>
                  <a:lnTo>
                    <a:pt x="323981" y="174385"/>
                  </a:lnTo>
                  <a:lnTo>
                    <a:pt x="317418" y="175812"/>
                  </a:lnTo>
                  <a:lnTo>
                    <a:pt x="310742" y="175278"/>
                  </a:lnTo>
                  <a:lnTo>
                    <a:pt x="304420" y="172717"/>
                  </a:lnTo>
                  <a:lnTo>
                    <a:pt x="278736" y="158530"/>
                  </a:lnTo>
                  <a:lnTo>
                    <a:pt x="251954" y="146202"/>
                  </a:lnTo>
                  <a:lnTo>
                    <a:pt x="224157" y="135826"/>
                  </a:lnTo>
                  <a:lnTo>
                    <a:pt x="195428" y="127493"/>
                  </a:lnTo>
                  <a:lnTo>
                    <a:pt x="189160" y="124831"/>
                  </a:lnTo>
                  <a:lnTo>
                    <a:pt x="184079" y="120487"/>
                  </a:lnTo>
                  <a:lnTo>
                    <a:pt x="180460" y="114837"/>
                  </a:lnTo>
                  <a:lnTo>
                    <a:pt x="178580" y="108258"/>
                  </a:lnTo>
                  <a:lnTo>
                    <a:pt x="166916" y="20030"/>
                  </a:lnTo>
                  <a:lnTo>
                    <a:pt x="164329" y="12063"/>
                  </a:lnTo>
                  <a:lnTo>
                    <a:pt x="159253" y="5715"/>
                  </a:lnTo>
                  <a:lnTo>
                    <a:pt x="152293" y="1517"/>
                  </a:lnTo>
                  <a:lnTo>
                    <a:pt x="144058" y="0"/>
                  </a:lnTo>
                  <a:lnTo>
                    <a:pt x="51370" y="0"/>
                  </a:lnTo>
                  <a:lnTo>
                    <a:pt x="16847" y="108258"/>
                  </a:lnTo>
                  <a:lnTo>
                    <a:pt x="14966" y="114837"/>
                  </a:lnTo>
                  <a:lnTo>
                    <a:pt x="11345" y="120487"/>
                  </a:lnTo>
                  <a:lnTo>
                    <a:pt x="6263" y="124831"/>
                  </a:lnTo>
                  <a:lnTo>
                    <a:pt x="0" y="127493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124">
              <a:extLst>
                <a:ext uri="{FF2B5EF4-FFF2-40B4-BE49-F238E27FC236}">
                  <a16:creationId xmlns:a16="http://schemas.microsoft.com/office/drawing/2014/main" id="{7CCB31CD-EAA8-9742-AE75-54CB46A4373B}"/>
                </a:ext>
              </a:extLst>
            </p:cNvPr>
            <p:cNvSpPr/>
            <p:nvPr/>
          </p:nvSpPr>
          <p:spPr>
            <a:xfrm>
              <a:off x="8520869" y="6069799"/>
              <a:ext cx="756920" cy="311150"/>
            </a:xfrm>
            <a:custGeom>
              <a:avLst/>
              <a:gdLst/>
              <a:ahLst/>
              <a:cxnLst/>
              <a:rect l="l" t="t" r="r" b="b"/>
              <a:pathLst>
                <a:path w="756920" h="311150">
                  <a:moveTo>
                    <a:pt x="60558" y="0"/>
                  </a:moveTo>
                  <a:lnTo>
                    <a:pt x="63119" y="6322"/>
                  </a:lnTo>
                  <a:lnTo>
                    <a:pt x="63653" y="12998"/>
                  </a:lnTo>
                  <a:lnTo>
                    <a:pt x="62226" y="19561"/>
                  </a:lnTo>
                  <a:lnTo>
                    <a:pt x="58903" y="25548"/>
                  </a:lnTo>
                  <a:lnTo>
                    <a:pt x="4706" y="96279"/>
                  </a:lnTo>
                  <a:lnTo>
                    <a:pt x="900" y="103737"/>
                  </a:lnTo>
                  <a:lnTo>
                    <a:pt x="72243" y="192140"/>
                  </a:lnTo>
                  <a:lnTo>
                    <a:pt x="87032" y="198846"/>
                  </a:lnTo>
                  <a:lnTo>
                    <a:pt x="95109" y="197946"/>
                  </a:lnTo>
                  <a:lnTo>
                    <a:pt x="102567" y="194140"/>
                  </a:lnTo>
                  <a:lnTo>
                    <a:pt x="173287" y="139943"/>
                  </a:lnTo>
                  <a:lnTo>
                    <a:pt x="179279" y="136614"/>
                  </a:lnTo>
                  <a:lnTo>
                    <a:pt x="185843" y="135185"/>
                  </a:lnTo>
                  <a:lnTo>
                    <a:pt x="192519" y="135721"/>
                  </a:lnTo>
                  <a:lnTo>
                    <a:pt x="198847" y="138288"/>
                  </a:lnTo>
                  <a:lnTo>
                    <a:pt x="224530" y="152474"/>
                  </a:lnTo>
                  <a:lnTo>
                    <a:pt x="251313" y="164799"/>
                  </a:lnTo>
                  <a:lnTo>
                    <a:pt x="279110" y="175175"/>
                  </a:lnTo>
                  <a:lnTo>
                    <a:pt x="307838" y="183512"/>
                  </a:lnTo>
                  <a:lnTo>
                    <a:pt x="314106" y="186170"/>
                  </a:lnTo>
                  <a:lnTo>
                    <a:pt x="319187" y="190515"/>
                  </a:lnTo>
                  <a:lnTo>
                    <a:pt x="322806" y="196167"/>
                  </a:lnTo>
                  <a:lnTo>
                    <a:pt x="324686" y="202747"/>
                  </a:lnTo>
                  <a:lnTo>
                    <a:pt x="336351" y="290975"/>
                  </a:lnTo>
                  <a:lnTo>
                    <a:pt x="338936" y="298942"/>
                  </a:lnTo>
                  <a:lnTo>
                    <a:pt x="344010" y="305290"/>
                  </a:lnTo>
                  <a:lnTo>
                    <a:pt x="350969" y="309488"/>
                  </a:lnTo>
                  <a:lnTo>
                    <a:pt x="359208" y="311006"/>
                  </a:lnTo>
                  <a:lnTo>
                    <a:pt x="451897" y="311006"/>
                  </a:lnTo>
                  <a:lnTo>
                    <a:pt x="486419" y="202747"/>
                  </a:lnTo>
                  <a:lnTo>
                    <a:pt x="488299" y="196167"/>
                  </a:lnTo>
                  <a:lnTo>
                    <a:pt x="491918" y="190515"/>
                  </a:lnTo>
                  <a:lnTo>
                    <a:pt x="496999" y="186170"/>
                  </a:lnTo>
                  <a:lnTo>
                    <a:pt x="503267" y="183512"/>
                  </a:lnTo>
                  <a:lnTo>
                    <a:pt x="531996" y="175175"/>
                  </a:lnTo>
                  <a:lnTo>
                    <a:pt x="559793" y="164799"/>
                  </a:lnTo>
                  <a:lnTo>
                    <a:pt x="586575" y="152474"/>
                  </a:lnTo>
                  <a:lnTo>
                    <a:pt x="612258" y="138288"/>
                  </a:lnTo>
                  <a:lnTo>
                    <a:pt x="618581" y="135721"/>
                  </a:lnTo>
                  <a:lnTo>
                    <a:pt x="625257" y="135185"/>
                  </a:lnTo>
                  <a:lnTo>
                    <a:pt x="631820" y="136614"/>
                  </a:lnTo>
                  <a:lnTo>
                    <a:pt x="637807" y="139943"/>
                  </a:lnTo>
                  <a:lnTo>
                    <a:pt x="708538" y="194140"/>
                  </a:lnTo>
                  <a:lnTo>
                    <a:pt x="715996" y="197946"/>
                  </a:lnTo>
                  <a:lnTo>
                    <a:pt x="724073" y="198846"/>
                  </a:lnTo>
                  <a:lnTo>
                    <a:pt x="731964" y="196892"/>
                  </a:lnTo>
                  <a:lnTo>
                    <a:pt x="738862" y="192140"/>
                  </a:lnTo>
                  <a:lnTo>
                    <a:pt x="756516" y="174486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object 126">
              <a:extLst>
                <a:ext uri="{FF2B5EF4-FFF2-40B4-BE49-F238E27FC236}">
                  <a16:creationId xmlns:a16="http://schemas.microsoft.com/office/drawing/2014/main" id="{92CEA2E5-4426-A14B-9A26-49E5BAFE8E15}"/>
                </a:ext>
              </a:extLst>
            </p:cNvPr>
            <p:cNvSpPr/>
            <p:nvPr/>
          </p:nvSpPr>
          <p:spPr>
            <a:xfrm>
              <a:off x="8408702" y="5457538"/>
              <a:ext cx="335280" cy="551815"/>
            </a:xfrm>
            <a:custGeom>
              <a:avLst/>
              <a:gdLst/>
              <a:ahLst/>
              <a:cxnLst/>
              <a:rect l="l" t="t" r="r" b="b"/>
              <a:pathLst>
                <a:path w="335279" h="551814">
                  <a:moveTo>
                    <a:pt x="334932" y="47269"/>
                  </a:moveTo>
                  <a:lnTo>
                    <a:pt x="328859" y="50444"/>
                  </a:lnTo>
                  <a:lnTo>
                    <a:pt x="322847" y="53716"/>
                  </a:lnTo>
                  <a:lnTo>
                    <a:pt x="316895" y="57087"/>
                  </a:lnTo>
                  <a:lnTo>
                    <a:pt x="311006" y="60557"/>
                  </a:lnTo>
                  <a:lnTo>
                    <a:pt x="304683" y="63124"/>
                  </a:lnTo>
                  <a:lnTo>
                    <a:pt x="298007" y="63660"/>
                  </a:lnTo>
                  <a:lnTo>
                    <a:pt x="291444" y="62231"/>
                  </a:lnTo>
                  <a:lnTo>
                    <a:pt x="285457" y="58902"/>
                  </a:lnTo>
                  <a:lnTo>
                    <a:pt x="214736" y="4705"/>
                  </a:lnTo>
                  <a:lnTo>
                    <a:pt x="207279" y="899"/>
                  </a:lnTo>
                  <a:lnTo>
                    <a:pt x="118865" y="72242"/>
                  </a:lnTo>
                  <a:lnTo>
                    <a:pt x="112165" y="87031"/>
                  </a:lnTo>
                  <a:lnTo>
                    <a:pt x="113068" y="95108"/>
                  </a:lnTo>
                  <a:lnTo>
                    <a:pt x="116876" y="102566"/>
                  </a:lnTo>
                  <a:lnTo>
                    <a:pt x="171073" y="173286"/>
                  </a:lnTo>
                  <a:lnTo>
                    <a:pt x="174396" y="179279"/>
                  </a:lnTo>
                  <a:lnTo>
                    <a:pt x="175823" y="185846"/>
                  </a:lnTo>
                  <a:lnTo>
                    <a:pt x="175289" y="192522"/>
                  </a:lnTo>
                  <a:lnTo>
                    <a:pt x="172727" y="198846"/>
                  </a:lnTo>
                  <a:lnTo>
                    <a:pt x="158540" y="224529"/>
                  </a:lnTo>
                  <a:lnTo>
                    <a:pt x="146211" y="251311"/>
                  </a:lnTo>
                  <a:lnTo>
                    <a:pt x="135832" y="279108"/>
                  </a:lnTo>
                  <a:lnTo>
                    <a:pt x="127493" y="307837"/>
                  </a:lnTo>
                  <a:lnTo>
                    <a:pt x="124835" y="314105"/>
                  </a:lnTo>
                  <a:lnTo>
                    <a:pt x="120492" y="319186"/>
                  </a:lnTo>
                  <a:lnTo>
                    <a:pt x="114843" y="322805"/>
                  </a:lnTo>
                  <a:lnTo>
                    <a:pt x="108268" y="324685"/>
                  </a:lnTo>
                  <a:lnTo>
                    <a:pt x="20041" y="336349"/>
                  </a:lnTo>
                  <a:lnTo>
                    <a:pt x="12072" y="338936"/>
                  </a:lnTo>
                  <a:lnTo>
                    <a:pt x="5721" y="344013"/>
                  </a:lnTo>
                  <a:lnTo>
                    <a:pt x="1519" y="350972"/>
                  </a:lnTo>
                  <a:lnTo>
                    <a:pt x="0" y="359207"/>
                  </a:lnTo>
                  <a:lnTo>
                    <a:pt x="0" y="451895"/>
                  </a:lnTo>
                  <a:lnTo>
                    <a:pt x="108268" y="486418"/>
                  </a:lnTo>
                  <a:lnTo>
                    <a:pt x="114843" y="488298"/>
                  </a:lnTo>
                  <a:lnTo>
                    <a:pt x="120492" y="491916"/>
                  </a:lnTo>
                  <a:lnTo>
                    <a:pt x="124835" y="496998"/>
                  </a:lnTo>
                  <a:lnTo>
                    <a:pt x="127493" y="503266"/>
                  </a:lnTo>
                  <a:lnTo>
                    <a:pt x="130769" y="515535"/>
                  </a:lnTo>
                  <a:lnTo>
                    <a:pt x="134418" y="527647"/>
                  </a:lnTo>
                  <a:lnTo>
                    <a:pt x="138435" y="539594"/>
                  </a:lnTo>
                  <a:lnTo>
                    <a:pt x="142812" y="551369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object 128">
              <a:extLst>
                <a:ext uri="{FF2B5EF4-FFF2-40B4-BE49-F238E27FC236}">
                  <a16:creationId xmlns:a16="http://schemas.microsoft.com/office/drawing/2014/main" id="{FF5D78BF-96C6-AC41-A276-F07450C5D4E5}"/>
                </a:ext>
              </a:extLst>
            </p:cNvPr>
            <p:cNvSpPr/>
            <p:nvPr/>
          </p:nvSpPr>
          <p:spPr>
            <a:xfrm>
              <a:off x="8679716" y="5682455"/>
              <a:ext cx="78740" cy="332105"/>
            </a:xfrm>
            <a:custGeom>
              <a:avLst/>
              <a:gdLst/>
              <a:ahLst/>
              <a:cxnLst/>
              <a:rect l="l" t="t" r="r" b="b"/>
              <a:pathLst>
                <a:path w="78740" h="332104">
                  <a:moveTo>
                    <a:pt x="51642" y="331696"/>
                  </a:moveTo>
                  <a:lnTo>
                    <a:pt x="29914" y="298489"/>
                  </a:lnTo>
                  <a:lnTo>
                    <a:pt x="13680" y="261858"/>
                  </a:lnTo>
                  <a:lnTo>
                    <a:pt x="3516" y="222380"/>
                  </a:lnTo>
                  <a:lnTo>
                    <a:pt x="0" y="180633"/>
                  </a:lnTo>
                  <a:lnTo>
                    <a:pt x="5486" y="128652"/>
                  </a:lnTo>
                  <a:lnTo>
                    <a:pt x="21186" y="80460"/>
                  </a:lnTo>
                  <a:lnTo>
                    <a:pt x="45963" y="37197"/>
                  </a:lnTo>
                  <a:lnTo>
                    <a:pt x="78678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object 130">
              <a:extLst>
                <a:ext uri="{FF2B5EF4-FFF2-40B4-BE49-F238E27FC236}">
                  <a16:creationId xmlns:a16="http://schemas.microsoft.com/office/drawing/2014/main" id="{F5B97EB2-034B-844D-A5CC-4067E021D1D4}"/>
                </a:ext>
              </a:extLst>
            </p:cNvPr>
            <p:cNvSpPr/>
            <p:nvPr/>
          </p:nvSpPr>
          <p:spPr>
            <a:xfrm>
              <a:off x="8791985" y="5616387"/>
              <a:ext cx="381635" cy="494030"/>
            </a:xfrm>
            <a:custGeom>
              <a:avLst/>
              <a:gdLst/>
              <a:ahLst/>
              <a:cxnLst/>
              <a:rect l="l" t="t" r="r" b="b"/>
              <a:pathLst>
                <a:path w="381634" h="494029">
                  <a:moveTo>
                    <a:pt x="64354" y="10093"/>
                  </a:moveTo>
                  <a:lnTo>
                    <a:pt x="81254" y="5747"/>
                  </a:lnTo>
                  <a:lnTo>
                    <a:pt x="98597" y="2584"/>
                  </a:lnTo>
                  <a:lnTo>
                    <a:pt x="116339" y="653"/>
                  </a:lnTo>
                  <a:lnTo>
                    <a:pt x="134435" y="0"/>
                  </a:lnTo>
                  <a:lnTo>
                    <a:pt x="184157" y="5011"/>
                  </a:lnTo>
                  <a:lnTo>
                    <a:pt x="230466" y="19386"/>
                  </a:lnTo>
                  <a:lnTo>
                    <a:pt x="272373" y="42131"/>
                  </a:lnTo>
                  <a:lnTo>
                    <a:pt x="308884" y="72255"/>
                  </a:lnTo>
                  <a:lnTo>
                    <a:pt x="339008" y="108766"/>
                  </a:lnTo>
                  <a:lnTo>
                    <a:pt x="361753" y="150673"/>
                  </a:lnTo>
                  <a:lnTo>
                    <a:pt x="376128" y="196983"/>
                  </a:lnTo>
                  <a:lnTo>
                    <a:pt x="381140" y="246704"/>
                  </a:lnTo>
                  <a:lnTo>
                    <a:pt x="376128" y="296422"/>
                  </a:lnTo>
                  <a:lnTo>
                    <a:pt x="361753" y="342731"/>
                  </a:lnTo>
                  <a:lnTo>
                    <a:pt x="339008" y="384637"/>
                  </a:lnTo>
                  <a:lnTo>
                    <a:pt x="308884" y="421149"/>
                  </a:lnTo>
                  <a:lnTo>
                    <a:pt x="272373" y="451274"/>
                  </a:lnTo>
                  <a:lnTo>
                    <a:pt x="230466" y="474021"/>
                  </a:lnTo>
                  <a:lnTo>
                    <a:pt x="184157" y="488396"/>
                  </a:lnTo>
                  <a:lnTo>
                    <a:pt x="134435" y="493409"/>
                  </a:lnTo>
                  <a:lnTo>
                    <a:pt x="97948" y="490729"/>
                  </a:lnTo>
                  <a:lnTo>
                    <a:pt x="63126" y="482947"/>
                  </a:lnTo>
                  <a:lnTo>
                    <a:pt x="30349" y="470442"/>
                  </a:lnTo>
                  <a:lnTo>
                    <a:pt x="0" y="453598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132">
              <a:extLst>
                <a:ext uri="{FF2B5EF4-FFF2-40B4-BE49-F238E27FC236}">
                  <a16:creationId xmlns:a16="http://schemas.microsoft.com/office/drawing/2014/main" id="{33936B2D-E4E2-984E-B8EC-AC561BC1CC85}"/>
                </a:ext>
              </a:extLst>
            </p:cNvPr>
            <p:cNvSpPr/>
            <p:nvPr/>
          </p:nvSpPr>
          <p:spPr>
            <a:xfrm>
              <a:off x="8764775" y="5701441"/>
              <a:ext cx="318770" cy="323850"/>
            </a:xfrm>
            <a:custGeom>
              <a:avLst/>
              <a:gdLst/>
              <a:ahLst/>
              <a:cxnLst/>
              <a:rect l="l" t="t" r="r" b="b"/>
              <a:pathLst>
                <a:path w="318770" h="323850">
                  <a:moveTo>
                    <a:pt x="318494" y="200644"/>
                  </a:moveTo>
                  <a:lnTo>
                    <a:pt x="291598" y="257816"/>
                  </a:lnTo>
                  <a:lnTo>
                    <a:pt x="242800" y="301426"/>
                  </a:lnTo>
                  <a:lnTo>
                    <a:pt x="202745" y="318005"/>
                  </a:lnTo>
                  <a:lnTo>
                    <a:pt x="161177" y="323300"/>
                  </a:lnTo>
                  <a:lnTo>
                    <a:pt x="120200" y="317869"/>
                  </a:lnTo>
                  <a:lnTo>
                    <a:pt x="81920" y="302270"/>
                  </a:lnTo>
                  <a:lnTo>
                    <a:pt x="48443" y="277061"/>
                  </a:lnTo>
                  <a:lnTo>
                    <a:pt x="21874" y="242800"/>
                  </a:lnTo>
                  <a:lnTo>
                    <a:pt x="5295" y="202745"/>
                  </a:lnTo>
                  <a:lnTo>
                    <a:pt x="0" y="161177"/>
                  </a:lnTo>
                  <a:lnTo>
                    <a:pt x="5430" y="120200"/>
                  </a:lnTo>
                  <a:lnTo>
                    <a:pt x="21027" y="81920"/>
                  </a:lnTo>
                  <a:lnTo>
                    <a:pt x="46234" y="48443"/>
                  </a:lnTo>
                  <a:lnTo>
                    <a:pt x="80490" y="21874"/>
                  </a:lnTo>
                  <a:lnTo>
                    <a:pt x="120546" y="5295"/>
                  </a:lnTo>
                  <a:lnTo>
                    <a:pt x="162116" y="0"/>
                  </a:lnTo>
                  <a:lnTo>
                    <a:pt x="203094" y="5430"/>
                  </a:lnTo>
                  <a:lnTo>
                    <a:pt x="241374" y="21027"/>
                  </a:lnTo>
                  <a:lnTo>
                    <a:pt x="274850" y="46234"/>
                  </a:lnTo>
                  <a:lnTo>
                    <a:pt x="301416" y="8049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133">
              <a:extLst>
                <a:ext uri="{FF2B5EF4-FFF2-40B4-BE49-F238E27FC236}">
                  <a16:creationId xmlns:a16="http://schemas.microsoft.com/office/drawing/2014/main" id="{A1AB8D49-4B5D-084C-8504-F4098E5C88D0}"/>
                </a:ext>
              </a:extLst>
            </p:cNvPr>
            <p:cNvSpPr/>
            <p:nvPr/>
          </p:nvSpPr>
          <p:spPr>
            <a:xfrm>
              <a:off x="8926420" y="4972760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h="309879">
                  <a:moveTo>
                    <a:pt x="0" y="0"/>
                  </a:moveTo>
                  <a:lnTo>
                    <a:pt x="0" y="309791"/>
                  </a:lnTo>
                </a:path>
              </a:pathLst>
            </a:custGeom>
            <a:ln w="3175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134">
              <a:extLst>
                <a:ext uri="{FF2B5EF4-FFF2-40B4-BE49-F238E27FC236}">
                  <a16:creationId xmlns:a16="http://schemas.microsoft.com/office/drawing/2014/main" id="{F904B01D-B121-0640-8C98-39A5139E74A5}"/>
                </a:ext>
              </a:extLst>
            </p:cNvPr>
            <p:cNvSpPr/>
            <p:nvPr/>
          </p:nvSpPr>
          <p:spPr>
            <a:xfrm>
              <a:off x="8926420" y="4972760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h="309879">
                  <a:moveTo>
                    <a:pt x="0" y="309791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object 135">
              <a:extLst>
                <a:ext uri="{FF2B5EF4-FFF2-40B4-BE49-F238E27FC236}">
                  <a16:creationId xmlns:a16="http://schemas.microsoft.com/office/drawing/2014/main" id="{9EB7527D-06CA-324A-BE37-B5A5635E3F5E}"/>
                </a:ext>
              </a:extLst>
            </p:cNvPr>
            <p:cNvSpPr/>
            <p:nvPr/>
          </p:nvSpPr>
          <p:spPr>
            <a:xfrm>
              <a:off x="8825807" y="4971907"/>
              <a:ext cx="201295" cy="100965"/>
            </a:xfrm>
            <a:custGeom>
              <a:avLst/>
              <a:gdLst/>
              <a:ahLst/>
              <a:cxnLst/>
              <a:rect l="l" t="t" r="r" b="b"/>
              <a:pathLst>
                <a:path w="201295" h="100964">
                  <a:moveTo>
                    <a:pt x="0" y="100614"/>
                  </a:moveTo>
                  <a:lnTo>
                    <a:pt x="100614" y="0"/>
                  </a:lnTo>
                  <a:lnTo>
                    <a:pt x="201229" y="100614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object 136">
              <a:extLst>
                <a:ext uri="{FF2B5EF4-FFF2-40B4-BE49-F238E27FC236}">
                  <a16:creationId xmlns:a16="http://schemas.microsoft.com/office/drawing/2014/main" id="{05457538-EF51-1741-86B6-0613BB4D8420}"/>
                </a:ext>
              </a:extLst>
            </p:cNvPr>
            <p:cNvSpPr/>
            <p:nvPr/>
          </p:nvSpPr>
          <p:spPr>
            <a:xfrm>
              <a:off x="8926420" y="6598528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40">
                  <a:moveTo>
                    <a:pt x="0" y="0"/>
                  </a:moveTo>
                  <a:lnTo>
                    <a:pt x="0" y="154895"/>
                  </a:lnTo>
                </a:path>
              </a:pathLst>
            </a:custGeom>
            <a:ln w="3175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object 137">
              <a:extLst>
                <a:ext uri="{FF2B5EF4-FFF2-40B4-BE49-F238E27FC236}">
                  <a16:creationId xmlns:a16="http://schemas.microsoft.com/office/drawing/2014/main" id="{13A1F625-132A-9043-8319-0FB340F45AAE}"/>
                </a:ext>
              </a:extLst>
            </p:cNvPr>
            <p:cNvSpPr/>
            <p:nvPr/>
          </p:nvSpPr>
          <p:spPr>
            <a:xfrm>
              <a:off x="8926420" y="6598528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40">
                  <a:moveTo>
                    <a:pt x="0" y="0"/>
                  </a:moveTo>
                  <a:lnTo>
                    <a:pt x="0" y="154895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object 138">
              <a:extLst>
                <a:ext uri="{FF2B5EF4-FFF2-40B4-BE49-F238E27FC236}">
                  <a16:creationId xmlns:a16="http://schemas.microsoft.com/office/drawing/2014/main" id="{1F065BA0-5EE0-8B4A-B972-9B2AFAC879B9}"/>
                </a:ext>
              </a:extLst>
            </p:cNvPr>
            <p:cNvSpPr/>
            <p:nvPr/>
          </p:nvSpPr>
          <p:spPr>
            <a:xfrm>
              <a:off x="8926420" y="6443632"/>
              <a:ext cx="0" cy="50165"/>
            </a:xfrm>
            <a:custGeom>
              <a:avLst/>
              <a:gdLst/>
              <a:ahLst/>
              <a:cxnLst/>
              <a:rect l="l" t="t" r="r" b="b"/>
              <a:pathLst>
                <a:path h="50164">
                  <a:moveTo>
                    <a:pt x="0" y="0"/>
                  </a:moveTo>
                  <a:lnTo>
                    <a:pt x="0" y="49621"/>
                  </a:lnTo>
                </a:path>
              </a:pathLst>
            </a:custGeom>
            <a:solidFill>
              <a:srgbClr val="ECEDED"/>
            </a:solidFill>
            <a:ln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object 139">
              <a:extLst>
                <a:ext uri="{FF2B5EF4-FFF2-40B4-BE49-F238E27FC236}">
                  <a16:creationId xmlns:a16="http://schemas.microsoft.com/office/drawing/2014/main" id="{7AD4559A-9348-F749-BD65-A6D40EB8C3C8}"/>
                </a:ext>
              </a:extLst>
            </p:cNvPr>
            <p:cNvSpPr/>
            <p:nvPr/>
          </p:nvSpPr>
          <p:spPr>
            <a:xfrm>
              <a:off x="8926420" y="6443632"/>
              <a:ext cx="0" cy="50165"/>
            </a:xfrm>
            <a:custGeom>
              <a:avLst/>
              <a:gdLst/>
              <a:ahLst/>
              <a:cxnLst/>
              <a:rect l="l" t="t" r="r" b="b"/>
              <a:pathLst>
                <a:path h="50164">
                  <a:moveTo>
                    <a:pt x="-15706" y="24810"/>
                  </a:moveTo>
                  <a:lnTo>
                    <a:pt x="15706" y="24810"/>
                  </a:lnTo>
                </a:path>
              </a:pathLst>
            </a:custGeom>
            <a:ln w="49621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object 140">
              <a:extLst>
                <a:ext uri="{FF2B5EF4-FFF2-40B4-BE49-F238E27FC236}">
                  <a16:creationId xmlns:a16="http://schemas.microsoft.com/office/drawing/2014/main" id="{8899E149-816B-D848-A4F6-9D72946E961A}"/>
                </a:ext>
              </a:extLst>
            </p:cNvPr>
            <p:cNvSpPr/>
            <p:nvPr/>
          </p:nvSpPr>
          <p:spPr>
            <a:xfrm>
              <a:off x="8825810" y="6653663"/>
              <a:ext cx="201295" cy="100965"/>
            </a:xfrm>
            <a:custGeom>
              <a:avLst/>
              <a:gdLst/>
              <a:ahLst/>
              <a:cxnLst/>
              <a:rect l="l" t="t" r="r" b="b"/>
              <a:pathLst>
                <a:path w="201295" h="100965">
                  <a:moveTo>
                    <a:pt x="201229" y="0"/>
                  </a:moveTo>
                  <a:lnTo>
                    <a:pt x="100614" y="100614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141">
              <a:extLst>
                <a:ext uri="{FF2B5EF4-FFF2-40B4-BE49-F238E27FC236}">
                  <a16:creationId xmlns:a16="http://schemas.microsoft.com/office/drawing/2014/main" id="{4515647B-216B-5942-A81D-4AB4B0ACB80C}"/>
                </a:ext>
              </a:extLst>
            </p:cNvPr>
            <p:cNvSpPr/>
            <p:nvPr/>
          </p:nvSpPr>
          <p:spPr>
            <a:xfrm>
              <a:off x="8036087" y="5863091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0" y="0"/>
                  </a:moveTo>
                  <a:lnTo>
                    <a:pt x="309791" y="0"/>
                  </a:lnTo>
                </a:path>
              </a:pathLst>
            </a:custGeom>
            <a:ln w="3175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object 142">
              <a:extLst>
                <a:ext uri="{FF2B5EF4-FFF2-40B4-BE49-F238E27FC236}">
                  <a16:creationId xmlns:a16="http://schemas.microsoft.com/office/drawing/2014/main" id="{FEF94779-1FE8-1C42-B47F-58CD02446E2F}"/>
                </a:ext>
              </a:extLst>
            </p:cNvPr>
            <p:cNvSpPr/>
            <p:nvPr/>
          </p:nvSpPr>
          <p:spPr>
            <a:xfrm>
              <a:off x="8036087" y="5863091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791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object 143">
              <a:extLst>
                <a:ext uri="{FF2B5EF4-FFF2-40B4-BE49-F238E27FC236}">
                  <a16:creationId xmlns:a16="http://schemas.microsoft.com/office/drawing/2014/main" id="{88EB1904-820D-464C-B7EB-A43016DD0418}"/>
                </a:ext>
              </a:extLst>
            </p:cNvPr>
            <p:cNvSpPr/>
            <p:nvPr/>
          </p:nvSpPr>
          <p:spPr>
            <a:xfrm>
              <a:off x="8035232" y="5762478"/>
              <a:ext cx="100965" cy="201295"/>
            </a:xfrm>
            <a:custGeom>
              <a:avLst/>
              <a:gdLst/>
              <a:ahLst/>
              <a:cxnLst/>
              <a:rect l="l" t="t" r="r" b="b"/>
              <a:pathLst>
                <a:path w="100965" h="201295">
                  <a:moveTo>
                    <a:pt x="100614" y="201229"/>
                  </a:moveTo>
                  <a:lnTo>
                    <a:pt x="0" y="100614"/>
                  </a:lnTo>
                  <a:lnTo>
                    <a:pt x="100614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object 144">
              <a:extLst>
                <a:ext uri="{FF2B5EF4-FFF2-40B4-BE49-F238E27FC236}">
                  <a16:creationId xmlns:a16="http://schemas.microsoft.com/office/drawing/2014/main" id="{1A4C3682-971A-CC47-B916-A1D47FB4BC2B}"/>
                </a:ext>
              </a:extLst>
            </p:cNvPr>
            <p:cNvSpPr/>
            <p:nvPr/>
          </p:nvSpPr>
          <p:spPr>
            <a:xfrm>
              <a:off x="9637014" y="5863091"/>
              <a:ext cx="180340" cy="0"/>
            </a:xfrm>
            <a:custGeom>
              <a:avLst/>
              <a:gdLst/>
              <a:ahLst/>
              <a:cxnLst/>
              <a:rect l="l" t="t" r="r" b="b"/>
              <a:pathLst>
                <a:path w="180340">
                  <a:moveTo>
                    <a:pt x="0" y="0"/>
                  </a:moveTo>
                  <a:lnTo>
                    <a:pt x="179743" y="0"/>
                  </a:lnTo>
                </a:path>
              </a:pathLst>
            </a:custGeom>
            <a:ln w="3175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object 145">
              <a:extLst>
                <a:ext uri="{FF2B5EF4-FFF2-40B4-BE49-F238E27FC236}">
                  <a16:creationId xmlns:a16="http://schemas.microsoft.com/office/drawing/2014/main" id="{5EAC689E-C7D1-004A-9719-CC03AC2D129B}"/>
                </a:ext>
              </a:extLst>
            </p:cNvPr>
            <p:cNvSpPr/>
            <p:nvPr/>
          </p:nvSpPr>
          <p:spPr>
            <a:xfrm>
              <a:off x="9637014" y="5863091"/>
              <a:ext cx="180340" cy="0"/>
            </a:xfrm>
            <a:custGeom>
              <a:avLst/>
              <a:gdLst/>
              <a:ahLst/>
              <a:cxnLst/>
              <a:rect l="l" t="t" r="r" b="b"/>
              <a:pathLst>
                <a:path w="180340">
                  <a:moveTo>
                    <a:pt x="0" y="0"/>
                  </a:moveTo>
                  <a:lnTo>
                    <a:pt x="179743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146">
              <a:extLst>
                <a:ext uri="{FF2B5EF4-FFF2-40B4-BE49-F238E27FC236}">
                  <a16:creationId xmlns:a16="http://schemas.microsoft.com/office/drawing/2014/main" id="{30FF25FC-D542-5D43-84DF-57D0D116C56C}"/>
                </a:ext>
              </a:extLst>
            </p:cNvPr>
            <p:cNvSpPr/>
            <p:nvPr/>
          </p:nvSpPr>
          <p:spPr>
            <a:xfrm>
              <a:off x="9506960" y="5863091"/>
              <a:ext cx="66675" cy="0"/>
            </a:xfrm>
            <a:custGeom>
              <a:avLst/>
              <a:gdLst/>
              <a:ahLst/>
              <a:cxnLst/>
              <a:rect l="l" t="t" r="r" b="b"/>
              <a:pathLst>
                <a:path w="66675">
                  <a:moveTo>
                    <a:pt x="0" y="0"/>
                  </a:moveTo>
                  <a:lnTo>
                    <a:pt x="66333" y="0"/>
                  </a:lnTo>
                </a:path>
              </a:pathLst>
            </a:custGeom>
            <a:solidFill>
              <a:srgbClr val="ECEDED"/>
            </a:solidFill>
            <a:ln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object 147">
              <a:extLst>
                <a:ext uri="{FF2B5EF4-FFF2-40B4-BE49-F238E27FC236}">
                  <a16:creationId xmlns:a16="http://schemas.microsoft.com/office/drawing/2014/main" id="{1B705305-B9C7-AA48-A3C1-77076DE5A21C}"/>
                </a:ext>
              </a:extLst>
            </p:cNvPr>
            <p:cNvSpPr/>
            <p:nvPr/>
          </p:nvSpPr>
          <p:spPr>
            <a:xfrm>
              <a:off x="9506960" y="5863091"/>
              <a:ext cx="66675" cy="0"/>
            </a:xfrm>
            <a:custGeom>
              <a:avLst/>
              <a:gdLst/>
              <a:ahLst/>
              <a:cxnLst/>
              <a:rect l="l" t="t" r="r" b="b"/>
              <a:pathLst>
                <a:path w="66675">
                  <a:moveTo>
                    <a:pt x="0" y="0"/>
                  </a:moveTo>
                  <a:lnTo>
                    <a:pt x="66333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object 148">
              <a:extLst>
                <a:ext uri="{FF2B5EF4-FFF2-40B4-BE49-F238E27FC236}">
                  <a16:creationId xmlns:a16="http://schemas.microsoft.com/office/drawing/2014/main" id="{BDD9767A-5950-FA47-88F9-96F7FE00A8C0}"/>
                </a:ext>
              </a:extLst>
            </p:cNvPr>
            <p:cNvSpPr/>
            <p:nvPr/>
          </p:nvSpPr>
          <p:spPr>
            <a:xfrm>
              <a:off x="9716992" y="5762475"/>
              <a:ext cx="100965" cy="201295"/>
            </a:xfrm>
            <a:custGeom>
              <a:avLst/>
              <a:gdLst/>
              <a:ahLst/>
              <a:cxnLst/>
              <a:rect l="l" t="t" r="r" b="b"/>
              <a:pathLst>
                <a:path w="100965" h="201295">
                  <a:moveTo>
                    <a:pt x="0" y="0"/>
                  </a:moveTo>
                  <a:lnTo>
                    <a:pt x="100614" y="100614"/>
                  </a:lnTo>
                  <a:lnTo>
                    <a:pt x="0" y="201229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object 149">
              <a:extLst>
                <a:ext uri="{FF2B5EF4-FFF2-40B4-BE49-F238E27FC236}">
                  <a16:creationId xmlns:a16="http://schemas.microsoft.com/office/drawing/2014/main" id="{6B82AA89-6B5F-A349-B802-B1B117908A2A}"/>
                </a:ext>
              </a:extLst>
            </p:cNvPr>
            <p:cNvSpPr/>
            <p:nvPr/>
          </p:nvSpPr>
          <p:spPr>
            <a:xfrm>
              <a:off x="8296860" y="5233529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090" y="12009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object 150">
              <a:extLst>
                <a:ext uri="{FF2B5EF4-FFF2-40B4-BE49-F238E27FC236}">
                  <a16:creationId xmlns:a16="http://schemas.microsoft.com/office/drawing/2014/main" id="{E5F77B9B-ABB3-BB48-9024-B8CC5DB55727}"/>
                </a:ext>
              </a:extLst>
            </p:cNvPr>
            <p:cNvSpPr/>
            <p:nvPr/>
          </p:nvSpPr>
          <p:spPr>
            <a:xfrm>
              <a:off x="8465333" y="5402012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50584" y="50574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object 151">
              <a:extLst>
                <a:ext uri="{FF2B5EF4-FFF2-40B4-BE49-F238E27FC236}">
                  <a16:creationId xmlns:a16="http://schemas.microsoft.com/office/drawing/2014/main" id="{6693FB6E-8CCE-9746-B8C3-518B45443D0F}"/>
                </a:ext>
              </a:extLst>
            </p:cNvPr>
            <p:cNvSpPr/>
            <p:nvPr/>
          </p:nvSpPr>
          <p:spPr>
            <a:xfrm>
              <a:off x="8296255" y="5232921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0" y="142299"/>
                  </a:moveTo>
                  <a:lnTo>
                    <a:pt x="0" y="0"/>
                  </a:lnTo>
                  <a:lnTo>
                    <a:pt x="142288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object 152">
              <a:extLst>
                <a:ext uri="{FF2B5EF4-FFF2-40B4-BE49-F238E27FC236}">
                  <a16:creationId xmlns:a16="http://schemas.microsoft.com/office/drawing/2014/main" id="{6358F6CC-CA5B-2A41-AA2B-A8F0EC98820D}"/>
                </a:ext>
              </a:extLst>
            </p:cNvPr>
            <p:cNvSpPr/>
            <p:nvPr/>
          </p:nvSpPr>
          <p:spPr>
            <a:xfrm>
              <a:off x="9336926" y="6273595"/>
              <a:ext cx="219075" cy="219075"/>
            </a:xfrm>
            <a:custGeom>
              <a:avLst/>
              <a:gdLst/>
              <a:ahLst/>
              <a:cxnLst/>
              <a:rect l="l" t="t" r="r" b="b"/>
              <a:pathLst>
                <a:path w="219075" h="219075">
                  <a:moveTo>
                    <a:pt x="0" y="0"/>
                  </a:moveTo>
                  <a:lnTo>
                    <a:pt x="219050" y="219061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object 153">
              <a:extLst>
                <a:ext uri="{FF2B5EF4-FFF2-40B4-BE49-F238E27FC236}">
                  <a16:creationId xmlns:a16="http://schemas.microsoft.com/office/drawing/2014/main" id="{145547FA-8716-3143-953D-FBB6B5EC6CE8}"/>
                </a:ext>
              </a:extLst>
            </p:cNvPr>
            <p:cNvSpPr/>
            <p:nvPr/>
          </p:nvSpPr>
          <p:spPr>
            <a:xfrm>
              <a:off x="9414296" y="6350963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88" y="0"/>
                  </a:moveTo>
                  <a:lnTo>
                    <a:pt x="142288" y="142288"/>
                  </a:lnTo>
                  <a:lnTo>
                    <a:pt x="0" y="142288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object 154">
              <a:extLst>
                <a:ext uri="{FF2B5EF4-FFF2-40B4-BE49-F238E27FC236}">
                  <a16:creationId xmlns:a16="http://schemas.microsoft.com/office/drawing/2014/main" id="{272E9A03-5C89-EE46-8102-54BC21ACE78E}"/>
                </a:ext>
              </a:extLst>
            </p:cNvPr>
            <p:cNvSpPr/>
            <p:nvPr/>
          </p:nvSpPr>
          <p:spPr>
            <a:xfrm>
              <a:off x="8296857" y="6273595"/>
              <a:ext cx="219075" cy="219075"/>
            </a:xfrm>
            <a:custGeom>
              <a:avLst/>
              <a:gdLst/>
              <a:ahLst/>
              <a:cxnLst/>
              <a:rect l="l" t="t" r="r" b="b"/>
              <a:pathLst>
                <a:path w="219075" h="219075">
                  <a:moveTo>
                    <a:pt x="219061" y="0"/>
                  </a:moveTo>
                  <a:lnTo>
                    <a:pt x="0" y="219061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object 155">
              <a:extLst>
                <a:ext uri="{FF2B5EF4-FFF2-40B4-BE49-F238E27FC236}">
                  <a16:creationId xmlns:a16="http://schemas.microsoft.com/office/drawing/2014/main" id="{95CE48AA-DF35-9A46-B4BD-125E2D42A85D}"/>
                </a:ext>
              </a:extLst>
            </p:cNvPr>
            <p:cNvSpPr/>
            <p:nvPr/>
          </p:nvSpPr>
          <p:spPr>
            <a:xfrm>
              <a:off x="8296258" y="6350967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88" y="142288"/>
                  </a:moveTo>
                  <a:lnTo>
                    <a:pt x="0" y="142288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bject 156">
              <a:extLst>
                <a:ext uri="{FF2B5EF4-FFF2-40B4-BE49-F238E27FC236}">
                  <a16:creationId xmlns:a16="http://schemas.microsoft.com/office/drawing/2014/main" id="{12CEE731-20A2-2D46-84F7-72C330A0B7CF}"/>
                </a:ext>
              </a:extLst>
            </p:cNvPr>
            <p:cNvSpPr/>
            <p:nvPr/>
          </p:nvSpPr>
          <p:spPr>
            <a:xfrm>
              <a:off x="9336926" y="5233525"/>
              <a:ext cx="219075" cy="219075"/>
            </a:xfrm>
            <a:custGeom>
              <a:avLst/>
              <a:gdLst/>
              <a:ahLst/>
              <a:cxnLst/>
              <a:rect l="l" t="t" r="r" b="b"/>
              <a:pathLst>
                <a:path w="219075" h="219075">
                  <a:moveTo>
                    <a:pt x="0" y="219061"/>
                  </a:moveTo>
                  <a:lnTo>
                    <a:pt x="21905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157">
              <a:extLst>
                <a:ext uri="{FF2B5EF4-FFF2-40B4-BE49-F238E27FC236}">
                  <a16:creationId xmlns:a16="http://schemas.microsoft.com/office/drawing/2014/main" id="{DC6DFA47-020F-2F47-A653-AE825AEB9A17}"/>
                </a:ext>
              </a:extLst>
            </p:cNvPr>
            <p:cNvSpPr/>
            <p:nvPr/>
          </p:nvSpPr>
          <p:spPr>
            <a:xfrm>
              <a:off x="9414292" y="5232925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0" y="0"/>
                  </a:moveTo>
                  <a:lnTo>
                    <a:pt x="142288" y="0"/>
                  </a:lnTo>
                  <a:lnTo>
                    <a:pt x="142288" y="142299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6" name="object 17">
            <a:extLst>
              <a:ext uri="{FF2B5EF4-FFF2-40B4-BE49-F238E27FC236}">
                <a16:creationId xmlns:a16="http://schemas.microsoft.com/office/drawing/2014/main" id="{64A4F529-BFBF-1B40-84BD-8427356D19CF}"/>
              </a:ext>
            </a:extLst>
          </p:cNvPr>
          <p:cNvSpPr/>
          <p:nvPr userDrawn="1"/>
        </p:nvSpPr>
        <p:spPr>
          <a:xfrm>
            <a:off x="8104504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A1A2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1DC03107-B801-594A-815C-26752A91BBBF}"/>
              </a:ext>
            </a:extLst>
          </p:cNvPr>
          <p:cNvSpPr/>
          <p:nvPr userDrawn="1"/>
        </p:nvSpPr>
        <p:spPr>
          <a:xfrm>
            <a:off x="7351946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A2A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8" name="Freeform 97">
            <a:extLst>
              <a:ext uri="{FF2B5EF4-FFF2-40B4-BE49-F238E27FC236}">
                <a16:creationId xmlns:a16="http://schemas.microsoft.com/office/drawing/2014/main" id="{9E7DA974-EDC7-1249-8347-1F7EADC5EB13}"/>
              </a:ext>
            </a:extLst>
          </p:cNvPr>
          <p:cNvSpPr/>
          <p:nvPr userDrawn="1"/>
        </p:nvSpPr>
        <p:spPr>
          <a:xfrm>
            <a:off x="7163776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0" name="object 14">
            <a:extLst>
              <a:ext uri="{FF2B5EF4-FFF2-40B4-BE49-F238E27FC236}">
                <a16:creationId xmlns:a16="http://schemas.microsoft.com/office/drawing/2014/main" id="{17D0F29A-83B9-7943-9D3C-F3B417DEAEB7}"/>
              </a:ext>
            </a:extLst>
          </p:cNvPr>
          <p:cNvSpPr txBox="1"/>
          <p:nvPr userDrawn="1"/>
        </p:nvSpPr>
        <p:spPr>
          <a:xfrm>
            <a:off x="7138228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lang="en-US" sz="1600" b="1" spc="3" dirty="0">
                <a:solidFill>
                  <a:srgbClr val="A2A2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Safety</a:t>
            </a:r>
            <a:endParaRPr sz="1600" b="1" dirty="0">
              <a:solidFill>
                <a:srgbClr val="A2A2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object 17">
            <a:extLst>
              <a:ext uri="{FF2B5EF4-FFF2-40B4-BE49-F238E27FC236}">
                <a16:creationId xmlns:a16="http://schemas.microsoft.com/office/drawing/2014/main" id="{7FBE1964-CAB8-8F45-A8A2-75AE95F04583}"/>
              </a:ext>
            </a:extLst>
          </p:cNvPr>
          <p:cNvSpPr/>
          <p:nvPr userDrawn="1"/>
        </p:nvSpPr>
        <p:spPr>
          <a:xfrm>
            <a:off x="8104504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A1A2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A09B5A5-041D-3C45-8566-06DFC55544D3}"/>
              </a:ext>
            </a:extLst>
          </p:cNvPr>
          <p:cNvGrpSpPr/>
          <p:nvPr userDrawn="1"/>
        </p:nvGrpSpPr>
        <p:grpSpPr>
          <a:xfrm>
            <a:off x="7905471" y="3590598"/>
            <a:ext cx="408063" cy="729684"/>
            <a:chOff x="11918072" y="5057756"/>
            <a:chExt cx="857885" cy="1534038"/>
          </a:xfrm>
        </p:grpSpPr>
        <p:sp>
          <p:nvSpPr>
            <p:cNvPr id="103" name="object 73">
              <a:extLst>
                <a:ext uri="{FF2B5EF4-FFF2-40B4-BE49-F238E27FC236}">
                  <a16:creationId xmlns:a16="http://schemas.microsoft.com/office/drawing/2014/main" id="{84012EC6-4D41-A740-AF61-9497F172BA3E}"/>
                </a:ext>
              </a:extLst>
            </p:cNvPr>
            <p:cNvSpPr/>
            <p:nvPr/>
          </p:nvSpPr>
          <p:spPr>
            <a:xfrm>
              <a:off x="12091819" y="5557116"/>
              <a:ext cx="511175" cy="174625"/>
            </a:xfrm>
            <a:custGeom>
              <a:avLst/>
              <a:gdLst/>
              <a:ahLst/>
              <a:cxnLst/>
              <a:rect l="l" t="t" r="r" b="b"/>
              <a:pathLst>
                <a:path w="511175" h="174625">
                  <a:moveTo>
                    <a:pt x="510853" y="0"/>
                  </a:moveTo>
                  <a:lnTo>
                    <a:pt x="490094" y="41728"/>
                  </a:lnTo>
                  <a:lnTo>
                    <a:pt x="462837" y="79065"/>
                  </a:lnTo>
                  <a:lnTo>
                    <a:pt x="429820" y="111271"/>
                  </a:lnTo>
                  <a:lnTo>
                    <a:pt x="391784" y="137608"/>
                  </a:lnTo>
                  <a:lnTo>
                    <a:pt x="349469" y="157335"/>
                  </a:lnTo>
                  <a:lnTo>
                    <a:pt x="303612" y="169714"/>
                  </a:lnTo>
                  <a:lnTo>
                    <a:pt x="254955" y="174005"/>
                  </a:lnTo>
                  <a:lnTo>
                    <a:pt x="206665" y="169780"/>
                  </a:lnTo>
                  <a:lnTo>
                    <a:pt x="161128" y="157589"/>
                  </a:lnTo>
                  <a:lnTo>
                    <a:pt x="119066" y="138153"/>
                  </a:lnTo>
                  <a:lnTo>
                    <a:pt x="81200" y="112193"/>
                  </a:lnTo>
                  <a:lnTo>
                    <a:pt x="48252" y="80433"/>
                  </a:lnTo>
                  <a:lnTo>
                    <a:pt x="20945" y="43594"/>
                  </a:lnTo>
                  <a:lnTo>
                    <a:pt x="0" y="2397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bject 75">
              <a:extLst>
                <a:ext uri="{FF2B5EF4-FFF2-40B4-BE49-F238E27FC236}">
                  <a16:creationId xmlns:a16="http://schemas.microsoft.com/office/drawing/2014/main" id="{2C9D2CD1-08EA-8E4A-A0FC-994727E99A68}"/>
                </a:ext>
              </a:extLst>
            </p:cNvPr>
            <p:cNvSpPr/>
            <p:nvPr/>
          </p:nvSpPr>
          <p:spPr>
            <a:xfrm>
              <a:off x="12030412" y="5057756"/>
              <a:ext cx="633095" cy="395605"/>
            </a:xfrm>
            <a:custGeom>
              <a:avLst/>
              <a:gdLst/>
              <a:ahLst/>
              <a:cxnLst/>
              <a:rect l="l" t="t" r="r" b="b"/>
              <a:pathLst>
                <a:path w="633095" h="395604">
                  <a:moveTo>
                    <a:pt x="89285" y="132205"/>
                  </a:moveTo>
                  <a:lnTo>
                    <a:pt x="61191" y="177422"/>
                  </a:lnTo>
                  <a:lnTo>
                    <a:pt x="46662" y="221527"/>
                  </a:lnTo>
                  <a:lnTo>
                    <a:pt x="41225" y="254982"/>
                  </a:lnTo>
                  <a:lnTo>
                    <a:pt x="40407" y="268253"/>
                  </a:lnTo>
                  <a:lnTo>
                    <a:pt x="0" y="268253"/>
                  </a:lnTo>
                  <a:lnTo>
                    <a:pt x="0" y="395391"/>
                  </a:lnTo>
                  <a:lnTo>
                    <a:pt x="26778" y="360500"/>
                  </a:lnTo>
                  <a:lnTo>
                    <a:pt x="58773" y="340942"/>
                  </a:lnTo>
                  <a:lnTo>
                    <a:pt x="116746" y="329583"/>
                  </a:lnTo>
                  <a:lnTo>
                    <a:pt x="221459" y="319288"/>
                  </a:lnTo>
                  <a:lnTo>
                    <a:pt x="266230" y="316343"/>
                  </a:lnTo>
                  <a:lnTo>
                    <a:pt x="316356" y="315299"/>
                  </a:lnTo>
                  <a:lnTo>
                    <a:pt x="475869" y="327813"/>
                  </a:lnTo>
                  <a:lnTo>
                    <a:pt x="572385" y="355345"/>
                  </a:lnTo>
                  <a:lnTo>
                    <a:pt x="619976" y="382876"/>
                  </a:lnTo>
                  <a:lnTo>
                    <a:pt x="632713" y="395391"/>
                  </a:lnTo>
                  <a:lnTo>
                    <a:pt x="632713" y="268253"/>
                  </a:lnTo>
                  <a:lnTo>
                    <a:pt x="592306" y="268253"/>
                  </a:lnTo>
                  <a:lnTo>
                    <a:pt x="591324" y="221547"/>
                  </a:lnTo>
                  <a:lnTo>
                    <a:pt x="585906" y="191806"/>
                  </a:lnTo>
                  <a:lnTo>
                    <a:pt x="543428" y="132205"/>
                  </a:lnTo>
                  <a:lnTo>
                    <a:pt x="495309" y="87523"/>
                  </a:lnTo>
                  <a:lnTo>
                    <a:pt x="447845" y="57602"/>
                  </a:lnTo>
                  <a:lnTo>
                    <a:pt x="411610" y="40832"/>
                  </a:lnTo>
                  <a:lnTo>
                    <a:pt x="397181" y="35601"/>
                  </a:lnTo>
                  <a:lnTo>
                    <a:pt x="394605" y="22365"/>
                  </a:lnTo>
                  <a:lnTo>
                    <a:pt x="391315" y="13367"/>
                  </a:lnTo>
                  <a:lnTo>
                    <a:pt x="385637" y="6290"/>
                  </a:lnTo>
                  <a:lnTo>
                    <a:pt x="378161" y="1659"/>
                  </a:lnTo>
                  <a:lnTo>
                    <a:pt x="369475" y="0"/>
                  </a:lnTo>
                  <a:lnTo>
                    <a:pt x="316356" y="0"/>
                  </a:lnTo>
                  <a:lnTo>
                    <a:pt x="263227" y="0"/>
                  </a:lnTo>
                  <a:lnTo>
                    <a:pt x="235532" y="35601"/>
                  </a:lnTo>
                  <a:lnTo>
                    <a:pt x="211849" y="43112"/>
                  </a:lnTo>
                  <a:lnTo>
                    <a:pt x="195199" y="49985"/>
                  </a:lnTo>
                  <a:lnTo>
                    <a:pt x="177703" y="60152"/>
                  </a:lnTo>
                  <a:lnTo>
                    <a:pt x="151482" y="77547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object 76">
              <a:extLst>
                <a:ext uri="{FF2B5EF4-FFF2-40B4-BE49-F238E27FC236}">
                  <a16:creationId xmlns:a16="http://schemas.microsoft.com/office/drawing/2014/main" id="{CC235222-6776-B14D-9D8B-6FDE9BB1D258}"/>
                </a:ext>
              </a:extLst>
            </p:cNvPr>
            <p:cNvSpPr/>
            <p:nvPr/>
          </p:nvSpPr>
          <p:spPr>
            <a:xfrm>
              <a:off x="12188589" y="5116217"/>
              <a:ext cx="40005" cy="268605"/>
            </a:xfrm>
            <a:custGeom>
              <a:avLst/>
              <a:gdLst/>
              <a:ahLst/>
              <a:cxnLst/>
              <a:rect l="l" t="t" r="r" b="b"/>
              <a:pathLst>
                <a:path w="40004" h="268604">
                  <a:moveTo>
                    <a:pt x="39642" y="0"/>
                  </a:moveTo>
                  <a:lnTo>
                    <a:pt x="39327" y="53573"/>
                  </a:lnTo>
                  <a:lnTo>
                    <a:pt x="34950" y="117108"/>
                  </a:lnTo>
                  <a:lnTo>
                    <a:pt x="28868" y="156393"/>
                  </a:lnTo>
                  <a:lnTo>
                    <a:pt x="20834" y="195038"/>
                  </a:lnTo>
                  <a:lnTo>
                    <a:pt x="8821" y="236665"/>
                  </a:lnTo>
                  <a:lnTo>
                    <a:pt x="4330" y="252012"/>
                  </a:lnTo>
                  <a:lnTo>
                    <a:pt x="0" y="268274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object 77">
              <a:extLst>
                <a:ext uri="{FF2B5EF4-FFF2-40B4-BE49-F238E27FC236}">
                  <a16:creationId xmlns:a16="http://schemas.microsoft.com/office/drawing/2014/main" id="{5B277E2E-9B8A-8445-B544-A09ECFF48896}"/>
                </a:ext>
              </a:extLst>
            </p:cNvPr>
            <p:cNvSpPr/>
            <p:nvPr/>
          </p:nvSpPr>
          <p:spPr>
            <a:xfrm>
              <a:off x="12465309" y="5116217"/>
              <a:ext cx="40005" cy="268605"/>
            </a:xfrm>
            <a:custGeom>
              <a:avLst/>
              <a:gdLst/>
              <a:ahLst/>
              <a:cxnLst/>
              <a:rect l="l" t="t" r="r" b="b"/>
              <a:pathLst>
                <a:path w="40004" h="268604">
                  <a:moveTo>
                    <a:pt x="0" y="0"/>
                  </a:moveTo>
                  <a:lnTo>
                    <a:pt x="315" y="53573"/>
                  </a:lnTo>
                  <a:lnTo>
                    <a:pt x="4692" y="117108"/>
                  </a:lnTo>
                  <a:lnTo>
                    <a:pt x="10774" y="156393"/>
                  </a:lnTo>
                  <a:lnTo>
                    <a:pt x="24415" y="215321"/>
                  </a:lnTo>
                  <a:lnTo>
                    <a:pt x="32137" y="241073"/>
                  </a:lnTo>
                  <a:lnTo>
                    <a:pt x="39642" y="268274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78">
              <a:extLst>
                <a:ext uri="{FF2B5EF4-FFF2-40B4-BE49-F238E27FC236}">
                  <a16:creationId xmlns:a16="http://schemas.microsoft.com/office/drawing/2014/main" id="{91E93F77-4A49-424F-BD67-72289F3E17E2}"/>
                </a:ext>
              </a:extLst>
            </p:cNvPr>
            <p:cNvSpPr/>
            <p:nvPr/>
          </p:nvSpPr>
          <p:spPr>
            <a:xfrm>
              <a:off x="12346770" y="5731123"/>
              <a:ext cx="0" cy="250190"/>
            </a:xfrm>
            <a:custGeom>
              <a:avLst/>
              <a:gdLst/>
              <a:ahLst/>
              <a:cxnLst/>
              <a:rect l="l" t="t" r="r" b="b"/>
              <a:pathLst>
                <a:path h="250189">
                  <a:moveTo>
                    <a:pt x="0" y="0"/>
                  </a:moveTo>
                  <a:lnTo>
                    <a:pt x="0" y="249981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object 79">
              <a:extLst>
                <a:ext uri="{FF2B5EF4-FFF2-40B4-BE49-F238E27FC236}">
                  <a16:creationId xmlns:a16="http://schemas.microsoft.com/office/drawing/2014/main" id="{1887D30E-12F3-8448-BDC3-CB300D8F23D8}"/>
                </a:ext>
              </a:extLst>
            </p:cNvPr>
            <p:cNvSpPr/>
            <p:nvPr/>
          </p:nvSpPr>
          <p:spPr>
            <a:xfrm>
              <a:off x="11918072" y="5840589"/>
              <a:ext cx="857885" cy="751205"/>
            </a:xfrm>
            <a:custGeom>
              <a:avLst/>
              <a:gdLst/>
              <a:ahLst/>
              <a:cxnLst/>
              <a:rect l="l" t="t" r="r" b="b"/>
              <a:pathLst>
                <a:path w="857884" h="751204">
                  <a:moveTo>
                    <a:pt x="0" y="177460"/>
                  </a:moveTo>
                  <a:lnTo>
                    <a:pt x="6339" y="130284"/>
                  </a:lnTo>
                  <a:lnTo>
                    <a:pt x="24228" y="87893"/>
                  </a:lnTo>
                  <a:lnTo>
                    <a:pt x="51977" y="51977"/>
                  </a:lnTo>
                  <a:lnTo>
                    <a:pt x="87893" y="24228"/>
                  </a:lnTo>
                  <a:lnTo>
                    <a:pt x="130284" y="6339"/>
                  </a:lnTo>
                  <a:lnTo>
                    <a:pt x="177460" y="0"/>
                  </a:lnTo>
                  <a:lnTo>
                    <a:pt x="679937" y="0"/>
                  </a:lnTo>
                  <a:lnTo>
                    <a:pt x="727113" y="6339"/>
                  </a:lnTo>
                  <a:lnTo>
                    <a:pt x="769504" y="24228"/>
                  </a:lnTo>
                  <a:lnTo>
                    <a:pt x="805420" y="51977"/>
                  </a:lnTo>
                  <a:lnTo>
                    <a:pt x="833169" y="87893"/>
                  </a:lnTo>
                  <a:lnTo>
                    <a:pt x="851058" y="130284"/>
                  </a:lnTo>
                  <a:lnTo>
                    <a:pt x="857397" y="177460"/>
                  </a:lnTo>
                  <a:lnTo>
                    <a:pt x="857397" y="750783"/>
                  </a:lnTo>
                  <a:lnTo>
                    <a:pt x="422709" y="750783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80">
              <a:extLst>
                <a:ext uri="{FF2B5EF4-FFF2-40B4-BE49-F238E27FC236}">
                  <a16:creationId xmlns:a16="http://schemas.microsoft.com/office/drawing/2014/main" id="{7752D8B0-195D-9741-B6FB-1CCECE6FCAE5}"/>
                </a:ext>
              </a:extLst>
            </p:cNvPr>
            <p:cNvSpPr/>
            <p:nvPr/>
          </p:nvSpPr>
          <p:spPr>
            <a:xfrm>
              <a:off x="11918074" y="6110695"/>
              <a:ext cx="310515" cy="480695"/>
            </a:xfrm>
            <a:custGeom>
              <a:avLst/>
              <a:gdLst/>
              <a:ahLst/>
              <a:cxnLst/>
              <a:rect l="l" t="t" r="r" b="b"/>
              <a:pathLst>
                <a:path w="310515" h="480695">
                  <a:moveTo>
                    <a:pt x="310158" y="480676"/>
                  </a:moveTo>
                  <a:lnTo>
                    <a:pt x="0" y="480676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object 81">
              <a:extLst>
                <a:ext uri="{FF2B5EF4-FFF2-40B4-BE49-F238E27FC236}">
                  <a16:creationId xmlns:a16="http://schemas.microsoft.com/office/drawing/2014/main" id="{97C4C9A7-50EE-FD4A-B599-853D7BE3D9C8}"/>
                </a:ext>
              </a:extLst>
            </p:cNvPr>
            <p:cNvSpPr/>
            <p:nvPr/>
          </p:nvSpPr>
          <p:spPr>
            <a:xfrm>
              <a:off x="12621830" y="6110690"/>
              <a:ext cx="0" cy="480695"/>
            </a:xfrm>
            <a:custGeom>
              <a:avLst/>
              <a:gdLst/>
              <a:ahLst/>
              <a:cxnLst/>
              <a:rect l="l" t="t" r="r" b="b"/>
              <a:pathLst>
                <a:path h="480695">
                  <a:moveTo>
                    <a:pt x="0" y="0"/>
                  </a:moveTo>
                  <a:lnTo>
                    <a:pt x="0" y="480676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object 82">
              <a:extLst>
                <a:ext uri="{FF2B5EF4-FFF2-40B4-BE49-F238E27FC236}">
                  <a16:creationId xmlns:a16="http://schemas.microsoft.com/office/drawing/2014/main" id="{27453B1B-E77D-0B4C-B78C-16F96FDA59F4}"/>
                </a:ext>
              </a:extLst>
            </p:cNvPr>
            <p:cNvSpPr/>
            <p:nvPr/>
          </p:nvSpPr>
          <p:spPr>
            <a:xfrm>
              <a:off x="12071709" y="6110690"/>
              <a:ext cx="0" cy="480695"/>
            </a:xfrm>
            <a:custGeom>
              <a:avLst/>
              <a:gdLst/>
              <a:ahLst/>
              <a:cxnLst/>
              <a:rect l="l" t="t" r="r" b="b"/>
              <a:pathLst>
                <a:path h="480695">
                  <a:moveTo>
                    <a:pt x="0" y="0"/>
                  </a:moveTo>
                  <a:lnTo>
                    <a:pt x="0" y="480676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83">
              <a:extLst>
                <a:ext uri="{FF2B5EF4-FFF2-40B4-BE49-F238E27FC236}">
                  <a16:creationId xmlns:a16="http://schemas.microsoft.com/office/drawing/2014/main" id="{07D0F00B-886A-D24B-B2B1-33B89753F181}"/>
                </a:ext>
              </a:extLst>
            </p:cNvPr>
            <p:cNvSpPr/>
            <p:nvPr/>
          </p:nvSpPr>
          <p:spPr>
            <a:xfrm>
              <a:off x="12151004" y="5840588"/>
              <a:ext cx="0" cy="751205"/>
            </a:xfrm>
            <a:custGeom>
              <a:avLst/>
              <a:gdLst/>
              <a:ahLst/>
              <a:cxnLst/>
              <a:rect l="l" t="t" r="r" b="b"/>
              <a:pathLst>
                <a:path h="751204">
                  <a:moveTo>
                    <a:pt x="0" y="750783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84">
              <a:extLst>
                <a:ext uri="{FF2B5EF4-FFF2-40B4-BE49-F238E27FC236}">
                  <a16:creationId xmlns:a16="http://schemas.microsoft.com/office/drawing/2014/main" id="{8130AA07-DC21-B64F-911B-47FF0212D732}"/>
                </a:ext>
              </a:extLst>
            </p:cNvPr>
            <p:cNvSpPr/>
            <p:nvPr/>
          </p:nvSpPr>
          <p:spPr>
            <a:xfrm>
              <a:off x="12542532" y="6399067"/>
              <a:ext cx="0" cy="192405"/>
            </a:xfrm>
            <a:custGeom>
              <a:avLst/>
              <a:gdLst/>
              <a:ahLst/>
              <a:cxnLst/>
              <a:rect l="l" t="t" r="r" b="b"/>
              <a:pathLst>
                <a:path h="192404">
                  <a:moveTo>
                    <a:pt x="0" y="0"/>
                  </a:moveTo>
                  <a:lnTo>
                    <a:pt x="0" y="192308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bject 85">
              <a:extLst>
                <a:ext uri="{FF2B5EF4-FFF2-40B4-BE49-F238E27FC236}">
                  <a16:creationId xmlns:a16="http://schemas.microsoft.com/office/drawing/2014/main" id="{66C3F515-D05C-384D-921D-402D46260D11}"/>
                </a:ext>
              </a:extLst>
            </p:cNvPr>
            <p:cNvSpPr/>
            <p:nvPr/>
          </p:nvSpPr>
          <p:spPr>
            <a:xfrm>
              <a:off x="12542532" y="5840584"/>
              <a:ext cx="0" cy="397510"/>
            </a:xfrm>
            <a:custGeom>
              <a:avLst/>
              <a:gdLst/>
              <a:ahLst/>
              <a:cxnLst/>
              <a:rect l="l" t="t" r="r" b="b"/>
              <a:pathLst>
                <a:path h="397510">
                  <a:moveTo>
                    <a:pt x="0" y="0"/>
                  </a:moveTo>
                  <a:lnTo>
                    <a:pt x="0" y="397411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bject 86">
              <a:extLst>
                <a:ext uri="{FF2B5EF4-FFF2-40B4-BE49-F238E27FC236}">
                  <a16:creationId xmlns:a16="http://schemas.microsoft.com/office/drawing/2014/main" id="{8429FF3B-B042-F049-9249-5F051A7AA5B5}"/>
                </a:ext>
              </a:extLst>
            </p:cNvPr>
            <p:cNvSpPr/>
            <p:nvPr/>
          </p:nvSpPr>
          <p:spPr>
            <a:xfrm>
              <a:off x="12058077" y="5430939"/>
              <a:ext cx="288925" cy="128905"/>
            </a:xfrm>
            <a:custGeom>
              <a:avLst/>
              <a:gdLst/>
              <a:ahLst/>
              <a:cxnLst/>
              <a:rect l="l" t="t" r="r" b="b"/>
              <a:pathLst>
                <a:path w="288925" h="128904">
                  <a:moveTo>
                    <a:pt x="288692" y="69380"/>
                  </a:moveTo>
                  <a:lnTo>
                    <a:pt x="265070" y="78672"/>
                  </a:lnTo>
                  <a:lnTo>
                    <a:pt x="246542" y="99117"/>
                  </a:lnTo>
                  <a:lnTo>
                    <a:pt x="227982" y="119561"/>
                  </a:lnTo>
                  <a:lnTo>
                    <a:pt x="204266" y="128854"/>
                  </a:lnTo>
                  <a:lnTo>
                    <a:pt x="38354" y="128854"/>
                  </a:lnTo>
                  <a:lnTo>
                    <a:pt x="23425" y="125840"/>
                  </a:lnTo>
                  <a:lnTo>
                    <a:pt x="11233" y="117620"/>
                  </a:lnTo>
                  <a:lnTo>
                    <a:pt x="3014" y="105429"/>
                  </a:lnTo>
                  <a:lnTo>
                    <a:pt x="0" y="90499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object 87">
              <a:extLst>
                <a:ext uri="{FF2B5EF4-FFF2-40B4-BE49-F238E27FC236}">
                  <a16:creationId xmlns:a16="http://schemas.microsoft.com/office/drawing/2014/main" id="{6CE3EBD8-A8CD-0D4B-B107-F02E48CA64CF}"/>
                </a:ext>
              </a:extLst>
            </p:cNvPr>
            <p:cNvSpPr/>
            <p:nvPr/>
          </p:nvSpPr>
          <p:spPr>
            <a:xfrm>
              <a:off x="12340783" y="5430939"/>
              <a:ext cx="288925" cy="128905"/>
            </a:xfrm>
            <a:custGeom>
              <a:avLst/>
              <a:gdLst/>
              <a:ahLst/>
              <a:cxnLst/>
              <a:rect l="l" t="t" r="r" b="b"/>
              <a:pathLst>
                <a:path w="288925" h="128904">
                  <a:moveTo>
                    <a:pt x="0" y="69380"/>
                  </a:moveTo>
                  <a:lnTo>
                    <a:pt x="23622" y="78672"/>
                  </a:lnTo>
                  <a:lnTo>
                    <a:pt x="42150" y="99117"/>
                  </a:lnTo>
                  <a:lnTo>
                    <a:pt x="60709" y="119561"/>
                  </a:lnTo>
                  <a:lnTo>
                    <a:pt x="84426" y="128854"/>
                  </a:lnTo>
                  <a:lnTo>
                    <a:pt x="250348" y="128854"/>
                  </a:lnTo>
                  <a:lnTo>
                    <a:pt x="265271" y="125840"/>
                  </a:lnTo>
                  <a:lnTo>
                    <a:pt x="277460" y="117620"/>
                  </a:lnTo>
                  <a:lnTo>
                    <a:pt x="285678" y="105429"/>
                  </a:lnTo>
                  <a:lnTo>
                    <a:pt x="288692" y="90499"/>
                  </a:lnTo>
                  <a:lnTo>
                    <a:pt x="288692" y="0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7" name="object 17">
            <a:extLst>
              <a:ext uri="{FF2B5EF4-FFF2-40B4-BE49-F238E27FC236}">
                <a16:creationId xmlns:a16="http://schemas.microsoft.com/office/drawing/2014/main" id="{7BEDF8CC-3E6F-1143-B366-998A8965B104}"/>
              </a:ext>
            </a:extLst>
          </p:cNvPr>
          <p:cNvSpPr/>
          <p:nvPr userDrawn="1"/>
        </p:nvSpPr>
        <p:spPr>
          <a:xfrm>
            <a:off x="10181782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6E91A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Freeform 117">
            <a:extLst>
              <a:ext uri="{FF2B5EF4-FFF2-40B4-BE49-F238E27FC236}">
                <a16:creationId xmlns:a16="http://schemas.microsoft.com/office/drawing/2014/main" id="{0CCD9BE1-F3F8-0C47-B402-651202642B59}"/>
              </a:ext>
            </a:extLst>
          </p:cNvPr>
          <p:cNvSpPr/>
          <p:nvPr userDrawn="1"/>
        </p:nvSpPr>
        <p:spPr>
          <a:xfrm>
            <a:off x="9429224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6E9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9" name="Freeform 118">
            <a:extLst>
              <a:ext uri="{FF2B5EF4-FFF2-40B4-BE49-F238E27FC236}">
                <a16:creationId xmlns:a16="http://schemas.microsoft.com/office/drawing/2014/main" id="{AB8DBA1D-D0A9-B64D-90AA-1DDDE59568F7}"/>
              </a:ext>
            </a:extLst>
          </p:cNvPr>
          <p:cNvSpPr/>
          <p:nvPr userDrawn="1"/>
        </p:nvSpPr>
        <p:spPr>
          <a:xfrm>
            <a:off x="9241054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21" name="object 14">
            <a:extLst>
              <a:ext uri="{FF2B5EF4-FFF2-40B4-BE49-F238E27FC236}">
                <a16:creationId xmlns:a16="http://schemas.microsoft.com/office/drawing/2014/main" id="{CDB0F57F-E56D-5841-B7D7-5117228AA146}"/>
              </a:ext>
            </a:extLst>
          </p:cNvPr>
          <p:cNvSpPr txBox="1"/>
          <p:nvPr userDrawn="1"/>
        </p:nvSpPr>
        <p:spPr>
          <a:xfrm>
            <a:off x="9215506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lang="en-US" sz="1600" b="1" spc="3" dirty="0">
                <a:solidFill>
                  <a:srgbClr val="6E91A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 Control</a:t>
            </a:r>
            <a:endParaRPr sz="1600" b="1" dirty="0">
              <a:solidFill>
                <a:srgbClr val="6E91A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2" name="object 17">
            <a:extLst>
              <a:ext uri="{FF2B5EF4-FFF2-40B4-BE49-F238E27FC236}">
                <a16:creationId xmlns:a16="http://schemas.microsoft.com/office/drawing/2014/main" id="{60A07374-84C9-4140-ADE6-1949BD3B0258}"/>
              </a:ext>
            </a:extLst>
          </p:cNvPr>
          <p:cNvSpPr/>
          <p:nvPr userDrawn="1"/>
        </p:nvSpPr>
        <p:spPr>
          <a:xfrm>
            <a:off x="10181782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6E91A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EB28476-1954-354F-9C9E-1F9B94F485B1}"/>
              </a:ext>
            </a:extLst>
          </p:cNvPr>
          <p:cNvGrpSpPr/>
          <p:nvPr userDrawn="1"/>
        </p:nvGrpSpPr>
        <p:grpSpPr>
          <a:xfrm>
            <a:off x="9837940" y="3714402"/>
            <a:ext cx="709026" cy="479676"/>
            <a:chOff x="15073862" y="5350096"/>
            <a:chExt cx="1487761" cy="1006512"/>
          </a:xfrm>
        </p:grpSpPr>
        <p:sp>
          <p:nvSpPr>
            <p:cNvPr id="124" name="object 89">
              <a:extLst>
                <a:ext uri="{FF2B5EF4-FFF2-40B4-BE49-F238E27FC236}">
                  <a16:creationId xmlns:a16="http://schemas.microsoft.com/office/drawing/2014/main" id="{D22E70E2-C602-5A4A-86DE-DAFF067C4168}"/>
                </a:ext>
              </a:extLst>
            </p:cNvPr>
            <p:cNvSpPr/>
            <p:nvPr/>
          </p:nvSpPr>
          <p:spPr>
            <a:xfrm>
              <a:off x="15073862" y="5763878"/>
              <a:ext cx="504190" cy="592455"/>
            </a:xfrm>
            <a:custGeom>
              <a:avLst/>
              <a:gdLst/>
              <a:ahLst/>
              <a:cxnLst/>
              <a:rect l="l" t="t" r="r" b="b"/>
              <a:pathLst>
                <a:path w="504190" h="592454">
                  <a:moveTo>
                    <a:pt x="0" y="592170"/>
                  </a:moveTo>
                  <a:lnTo>
                    <a:pt x="155393" y="340667"/>
                  </a:lnTo>
                  <a:lnTo>
                    <a:pt x="259657" y="195148"/>
                  </a:lnTo>
                  <a:lnTo>
                    <a:pt x="360009" y="100098"/>
                  </a:lnTo>
                  <a:lnTo>
                    <a:pt x="50367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object 90">
              <a:extLst>
                <a:ext uri="{FF2B5EF4-FFF2-40B4-BE49-F238E27FC236}">
                  <a16:creationId xmlns:a16="http://schemas.microsoft.com/office/drawing/2014/main" id="{2C0959CA-6256-BC48-A15A-544DC610B695}"/>
                </a:ext>
              </a:extLst>
            </p:cNvPr>
            <p:cNvSpPr/>
            <p:nvPr/>
          </p:nvSpPr>
          <p:spPr>
            <a:xfrm>
              <a:off x="16182647" y="6356048"/>
              <a:ext cx="363855" cy="0"/>
            </a:xfrm>
            <a:custGeom>
              <a:avLst/>
              <a:gdLst/>
              <a:ahLst/>
              <a:cxnLst/>
              <a:rect l="l" t="t" r="r" b="b"/>
              <a:pathLst>
                <a:path w="363855">
                  <a:moveTo>
                    <a:pt x="0" y="0"/>
                  </a:moveTo>
                  <a:lnTo>
                    <a:pt x="363371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object 91">
              <a:extLst>
                <a:ext uri="{FF2B5EF4-FFF2-40B4-BE49-F238E27FC236}">
                  <a16:creationId xmlns:a16="http://schemas.microsoft.com/office/drawing/2014/main" id="{3CCB2C49-9D55-404F-887B-2CBCF2E50800}"/>
                </a:ext>
              </a:extLst>
            </p:cNvPr>
            <p:cNvSpPr/>
            <p:nvPr/>
          </p:nvSpPr>
          <p:spPr>
            <a:xfrm>
              <a:off x="15073862" y="6073163"/>
              <a:ext cx="922655" cy="283210"/>
            </a:xfrm>
            <a:custGeom>
              <a:avLst/>
              <a:gdLst/>
              <a:ahLst/>
              <a:cxnLst/>
              <a:rect l="l" t="t" r="r" b="b"/>
              <a:pathLst>
                <a:path w="922655" h="283210">
                  <a:moveTo>
                    <a:pt x="0" y="0"/>
                  </a:moveTo>
                  <a:lnTo>
                    <a:pt x="0" y="282881"/>
                  </a:lnTo>
                  <a:lnTo>
                    <a:pt x="922045" y="282881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object 92">
              <a:extLst>
                <a:ext uri="{FF2B5EF4-FFF2-40B4-BE49-F238E27FC236}">
                  <a16:creationId xmlns:a16="http://schemas.microsoft.com/office/drawing/2014/main" id="{B91EA180-684E-FC42-BA6D-7EBB1FB1DA27}"/>
                </a:ext>
              </a:extLst>
            </p:cNvPr>
            <p:cNvSpPr/>
            <p:nvPr/>
          </p:nvSpPr>
          <p:spPr>
            <a:xfrm>
              <a:off x="15073862" y="5350096"/>
              <a:ext cx="0" cy="559435"/>
            </a:xfrm>
            <a:custGeom>
              <a:avLst/>
              <a:gdLst/>
              <a:ahLst/>
              <a:cxnLst/>
              <a:rect l="l" t="t" r="r" b="b"/>
              <a:pathLst>
                <a:path h="559435">
                  <a:moveTo>
                    <a:pt x="0" y="0"/>
                  </a:moveTo>
                  <a:lnTo>
                    <a:pt x="0" y="112541"/>
                  </a:lnTo>
                  <a:lnTo>
                    <a:pt x="0" y="238746"/>
                  </a:lnTo>
                  <a:lnTo>
                    <a:pt x="0" y="559354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object 93">
              <a:extLst>
                <a:ext uri="{FF2B5EF4-FFF2-40B4-BE49-F238E27FC236}">
                  <a16:creationId xmlns:a16="http://schemas.microsoft.com/office/drawing/2014/main" id="{8B47A0AE-6BB2-784B-A323-6F397AF88183}"/>
                </a:ext>
              </a:extLst>
            </p:cNvPr>
            <p:cNvSpPr/>
            <p:nvPr/>
          </p:nvSpPr>
          <p:spPr>
            <a:xfrm>
              <a:off x="15577528" y="5703668"/>
              <a:ext cx="824865" cy="60325"/>
            </a:xfrm>
            <a:custGeom>
              <a:avLst/>
              <a:gdLst/>
              <a:ahLst/>
              <a:cxnLst/>
              <a:rect l="l" t="t" r="r" b="b"/>
              <a:pathLst>
                <a:path w="824865" h="60325">
                  <a:moveTo>
                    <a:pt x="0" y="60207"/>
                  </a:moveTo>
                  <a:lnTo>
                    <a:pt x="41518" y="35078"/>
                  </a:lnTo>
                  <a:lnTo>
                    <a:pt x="82295" y="16129"/>
                  </a:lnTo>
                  <a:lnTo>
                    <a:pt x="122005" y="4166"/>
                  </a:lnTo>
                  <a:lnTo>
                    <a:pt x="160319" y="0"/>
                  </a:lnTo>
                  <a:lnTo>
                    <a:pt x="824299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object 94">
              <a:extLst>
                <a:ext uri="{FF2B5EF4-FFF2-40B4-BE49-F238E27FC236}">
                  <a16:creationId xmlns:a16="http://schemas.microsoft.com/office/drawing/2014/main" id="{003844E0-5914-4B4C-B51B-346959CDF53E}"/>
                </a:ext>
              </a:extLst>
            </p:cNvPr>
            <p:cNvSpPr/>
            <p:nvPr/>
          </p:nvSpPr>
          <p:spPr>
            <a:xfrm>
              <a:off x="16355938" y="6071458"/>
              <a:ext cx="0" cy="285115"/>
            </a:xfrm>
            <a:custGeom>
              <a:avLst/>
              <a:gdLst/>
              <a:ahLst/>
              <a:cxnLst/>
              <a:rect l="l" t="t" r="r" b="b"/>
              <a:pathLst>
                <a:path h="285114">
                  <a:moveTo>
                    <a:pt x="0" y="0"/>
                  </a:moveTo>
                  <a:lnTo>
                    <a:pt x="0" y="284588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object 95">
              <a:extLst>
                <a:ext uri="{FF2B5EF4-FFF2-40B4-BE49-F238E27FC236}">
                  <a16:creationId xmlns:a16="http://schemas.microsoft.com/office/drawing/2014/main" id="{127A3233-7B82-A840-A267-A43B165805D2}"/>
                </a:ext>
              </a:extLst>
            </p:cNvPr>
            <p:cNvSpPr/>
            <p:nvPr/>
          </p:nvSpPr>
          <p:spPr>
            <a:xfrm>
              <a:off x="16355938" y="6071458"/>
              <a:ext cx="0" cy="285115"/>
            </a:xfrm>
            <a:custGeom>
              <a:avLst/>
              <a:gdLst/>
              <a:ahLst/>
              <a:cxnLst/>
              <a:rect l="l" t="t" r="r" b="b"/>
              <a:pathLst>
                <a:path h="285114">
                  <a:moveTo>
                    <a:pt x="0" y="0"/>
                  </a:moveTo>
                  <a:lnTo>
                    <a:pt x="0" y="284588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object 96">
              <a:extLst>
                <a:ext uri="{FF2B5EF4-FFF2-40B4-BE49-F238E27FC236}">
                  <a16:creationId xmlns:a16="http://schemas.microsoft.com/office/drawing/2014/main" id="{5152FEB6-87DD-C447-827E-59478CEF4F77}"/>
                </a:ext>
              </a:extLst>
            </p:cNvPr>
            <p:cNvSpPr/>
            <p:nvPr/>
          </p:nvSpPr>
          <p:spPr>
            <a:xfrm>
              <a:off x="16355938" y="5703673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29">
                  <a:moveTo>
                    <a:pt x="0" y="0"/>
                  </a:moveTo>
                  <a:lnTo>
                    <a:pt x="0" y="175931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object 97">
              <a:extLst>
                <a:ext uri="{FF2B5EF4-FFF2-40B4-BE49-F238E27FC236}">
                  <a16:creationId xmlns:a16="http://schemas.microsoft.com/office/drawing/2014/main" id="{29D881CA-B351-2341-8E96-FBB20DAF7BCC}"/>
                </a:ext>
              </a:extLst>
            </p:cNvPr>
            <p:cNvSpPr/>
            <p:nvPr/>
          </p:nvSpPr>
          <p:spPr>
            <a:xfrm>
              <a:off x="16355938" y="5703673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29">
                  <a:moveTo>
                    <a:pt x="0" y="0"/>
                  </a:moveTo>
                  <a:lnTo>
                    <a:pt x="0" y="175931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object 98">
              <a:extLst>
                <a:ext uri="{FF2B5EF4-FFF2-40B4-BE49-F238E27FC236}">
                  <a16:creationId xmlns:a16="http://schemas.microsoft.com/office/drawing/2014/main" id="{EA76363F-17D6-E442-BB30-698C088CC174}"/>
                </a:ext>
              </a:extLst>
            </p:cNvPr>
            <p:cNvSpPr/>
            <p:nvPr/>
          </p:nvSpPr>
          <p:spPr>
            <a:xfrm>
              <a:off x="16091854" y="5703673"/>
              <a:ext cx="0" cy="590550"/>
            </a:xfrm>
            <a:custGeom>
              <a:avLst/>
              <a:gdLst/>
              <a:ahLst/>
              <a:cxnLst/>
              <a:rect l="l" t="t" r="r" b="b"/>
              <a:pathLst>
                <a:path h="590550">
                  <a:moveTo>
                    <a:pt x="0" y="0"/>
                  </a:moveTo>
                  <a:lnTo>
                    <a:pt x="0" y="590338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object 99">
              <a:extLst>
                <a:ext uri="{FF2B5EF4-FFF2-40B4-BE49-F238E27FC236}">
                  <a16:creationId xmlns:a16="http://schemas.microsoft.com/office/drawing/2014/main" id="{B23C73E9-E7A2-144F-9A22-D0277F35DB11}"/>
                </a:ext>
              </a:extLst>
            </p:cNvPr>
            <p:cNvSpPr/>
            <p:nvPr/>
          </p:nvSpPr>
          <p:spPr>
            <a:xfrm>
              <a:off x="16091854" y="5703673"/>
              <a:ext cx="0" cy="590550"/>
            </a:xfrm>
            <a:custGeom>
              <a:avLst/>
              <a:gdLst/>
              <a:ahLst/>
              <a:cxnLst/>
              <a:rect l="l" t="t" r="r" b="b"/>
              <a:pathLst>
                <a:path h="590550">
                  <a:moveTo>
                    <a:pt x="0" y="0"/>
                  </a:moveTo>
                  <a:lnTo>
                    <a:pt x="0" y="590338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object 100">
              <a:extLst>
                <a:ext uri="{FF2B5EF4-FFF2-40B4-BE49-F238E27FC236}">
                  <a16:creationId xmlns:a16="http://schemas.microsoft.com/office/drawing/2014/main" id="{CAE13A0D-8E53-794F-8FBF-DEC30E9535FF}"/>
                </a:ext>
              </a:extLst>
            </p:cNvPr>
            <p:cNvSpPr/>
            <p:nvPr/>
          </p:nvSpPr>
          <p:spPr>
            <a:xfrm>
              <a:off x="15824407" y="5703673"/>
              <a:ext cx="0" cy="652780"/>
            </a:xfrm>
            <a:custGeom>
              <a:avLst/>
              <a:gdLst/>
              <a:ahLst/>
              <a:cxnLst/>
              <a:rect l="l" t="t" r="r" b="b"/>
              <a:pathLst>
                <a:path h="652779">
                  <a:moveTo>
                    <a:pt x="0" y="0"/>
                  </a:moveTo>
                  <a:lnTo>
                    <a:pt x="0" y="652378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object 101">
              <a:extLst>
                <a:ext uri="{FF2B5EF4-FFF2-40B4-BE49-F238E27FC236}">
                  <a16:creationId xmlns:a16="http://schemas.microsoft.com/office/drawing/2014/main" id="{8BB88E58-E52E-844A-A40A-931A95AB10F7}"/>
                </a:ext>
              </a:extLst>
            </p:cNvPr>
            <p:cNvSpPr/>
            <p:nvPr/>
          </p:nvSpPr>
          <p:spPr>
            <a:xfrm>
              <a:off x="15824407" y="5703673"/>
              <a:ext cx="0" cy="652780"/>
            </a:xfrm>
            <a:custGeom>
              <a:avLst/>
              <a:gdLst/>
              <a:ahLst/>
              <a:cxnLst/>
              <a:rect l="l" t="t" r="r" b="b"/>
              <a:pathLst>
                <a:path h="652779">
                  <a:moveTo>
                    <a:pt x="0" y="0"/>
                  </a:moveTo>
                  <a:lnTo>
                    <a:pt x="0" y="652378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object 102">
              <a:extLst>
                <a:ext uri="{FF2B5EF4-FFF2-40B4-BE49-F238E27FC236}">
                  <a16:creationId xmlns:a16="http://schemas.microsoft.com/office/drawing/2014/main" id="{6C28030B-F657-B846-BC5E-BF7E5156036A}"/>
                </a:ext>
              </a:extLst>
            </p:cNvPr>
            <p:cNvSpPr/>
            <p:nvPr/>
          </p:nvSpPr>
          <p:spPr>
            <a:xfrm>
              <a:off x="15578822" y="6230055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96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object 103">
              <a:extLst>
                <a:ext uri="{FF2B5EF4-FFF2-40B4-BE49-F238E27FC236}">
                  <a16:creationId xmlns:a16="http://schemas.microsoft.com/office/drawing/2014/main" id="{A53CC4AD-2FF1-6F4A-83BC-81997D29AB62}"/>
                </a:ext>
              </a:extLst>
            </p:cNvPr>
            <p:cNvSpPr/>
            <p:nvPr/>
          </p:nvSpPr>
          <p:spPr>
            <a:xfrm>
              <a:off x="15578822" y="6230055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96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bject 104">
              <a:extLst>
                <a:ext uri="{FF2B5EF4-FFF2-40B4-BE49-F238E27FC236}">
                  <a16:creationId xmlns:a16="http://schemas.microsoft.com/office/drawing/2014/main" id="{8069DBAF-B637-BB4C-90E1-60957CFD2639}"/>
                </a:ext>
              </a:extLst>
            </p:cNvPr>
            <p:cNvSpPr/>
            <p:nvPr/>
          </p:nvSpPr>
          <p:spPr>
            <a:xfrm>
              <a:off x="15578822" y="5780546"/>
              <a:ext cx="0" cy="319405"/>
            </a:xfrm>
            <a:custGeom>
              <a:avLst/>
              <a:gdLst/>
              <a:ahLst/>
              <a:cxnLst/>
              <a:rect l="l" t="t" r="r" b="b"/>
              <a:pathLst>
                <a:path h="319404">
                  <a:moveTo>
                    <a:pt x="0" y="0"/>
                  </a:moveTo>
                  <a:lnTo>
                    <a:pt x="0" y="319047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object 105">
              <a:extLst>
                <a:ext uri="{FF2B5EF4-FFF2-40B4-BE49-F238E27FC236}">
                  <a16:creationId xmlns:a16="http://schemas.microsoft.com/office/drawing/2014/main" id="{AE81C213-7045-1E4E-8FC6-0B2A6416B3F5}"/>
                </a:ext>
              </a:extLst>
            </p:cNvPr>
            <p:cNvSpPr/>
            <p:nvPr/>
          </p:nvSpPr>
          <p:spPr>
            <a:xfrm>
              <a:off x="15578822" y="5780546"/>
              <a:ext cx="0" cy="319405"/>
            </a:xfrm>
            <a:custGeom>
              <a:avLst/>
              <a:gdLst/>
              <a:ahLst/>
              <a:cxnLst/>
              <a:rect l="l" t="t" r="r" b="b"/>
              <a:pathLst>
                <a:path h="319404">
                  <a:moveTo>
                    <a:pt x="0" y="0"/>
                  </a:moveTo>
                  <a:lnTo>
                    <a:pt x="0" y="319047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object 106">
              <a:extLst>
                <a:ext uri="{FF2B5EF4-FFF2-40B4-BE49-F238E27FC236}">
                  <a16:creationId xmlns:a16="http://schemas.microsoft.com/office/drawing/2014/main" id="{2E0C3575-80C8-4C45-9346-1A1F0FE0AB7A}"/>
                </a:ext>
              </a:extLst>
            </p:cNvPr>
            <p:cNvSpPr/>
            <p:nvPr/>
          </p:nvSpPr>
          <p:spPr>
            <a:xfrm>
              <a:off x="15335563" y="5994023"/>
              <a:ext cx="0" cy="362585"/>
            </a:xfrm>
            <a:custGeom>
              <a:avLst/>
              <a:gdLst/>
              <a:ahLst/>
              <a:cxnLst/>
              <a:rect l="l" t="t" r="r" b="b"/>
              <a:pathLst>
                <a:path h="362585">
                  <a:moveTo>
                    <a:pt x="0" y="0"/>
                  </a:moveTo>
                  <a:lnTo>
                    <a:pt x="0" y="362020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object 107">
              <a:extLst>
                <a:ext uri="{FF2B5EF4-FFF2-40B4-BE49-F238E27FC236}">
                  <a16:creationId xmlns:a16="http://schemas.microsoft.com/office/drawing/2014/main" id="{B04E00DC-AEF0-5446-B67F-978184DEAB3A}"/>
                </a:ext>
              </a:extLst>
            </p:cNvPr>
            <p:cNvSpPr/>
            <p:nvPr/>
          </p:nvSpPr>
          <p:spPr>
            <a:xfrm>
              <a:off x="15335563" y="5994023"/>
              <a:ext cx="0" cy="362585"/>
            </a:xfrm>
            <a:custGeom>
              <a:avLst/>
              <a:gdLst/>
              <a:ahLst/>
              <a:cxnLst/>
              <a:rect l="l" t="t" r="r" b="b"/>
              <a:pathLst>
                <a:path h="362585">
                  <a:moveTo>
                    <a:pt x="0" y="0"/>
                  </a:moveTo>
                  <a:lnTo>
                    <a:pt x="0" y="36202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object 108">
              <a:extLst>
                <a:ext uri="{FF2B5EF4-FFF2-40B4-BE49-F238E27FC236}">
                  <a16:creationId xmlns:a16="http://schemas.microsoft.com/office/drawing/2014/main" id="{D82DF56B-56FC-B64C-B7F8-7AB01F16FF06}"/>
                </a:ext>
              </a:extLst>
            </p:cNvPr>
            <p:cNvSpPr/>
            <p:nvPr/>
          </p:nvSpPr>
          <p:spPr>
            <a:xfrm>
              <a:off x="15125507" y="570140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object 109">
              <a:extLst>
                <a:ext uri="{FF2B5EF4-FFF2-40B4-BE49-F238E27FC236}">
                  <a16:creationId xmlns:a16="http://schemas.microsoft.com/office/drawing/2014/main" id="{86133B8B-E161-5C41-828A-10914FD1D5A6}"/>
                </a:ext>
              </a:extLst>
            </p:cNvPr>
            <p:cNvSpPr/>
            <p:nvPr/>
          </p:nvSpPr>
          <p:spPr>
            <a:xfrm>
              <a:off x="15190536" y="5701402"/>
              <a:ext cx="311959" cy="45719"/>
            </a:xfrm>
            <a:custGeom>
              <a:avLst/>
              <a:gdLst/>
              <a:ahLst/>
              <a:cxnLst/>
              <a:rect l="l" t="t" r="r" b="b"/>
              <a:pathLst>
                <a:path w="358140">
                  <a:moveTo>
                    <a:pt x="0" y="0"/>
                  </a:moveTo>
                  <a:lnTo>
                    <a:pt x="357685" y="0"/>
                  </a:lnTo>
                </a:path>
              </a:pathLst>
            </a:custGeom>
            <a:ln w="31412">
              <a:solidFill>
                <a:srgbClr val="6E91A6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object 110">
              <a:extLst>
                <a:ext uri="{FF2B5EF4-FFF2-40B4-BE49-F238E27FC236}">
                  <a16:creationId xmlns:a16="http://schemas.microsoft.com/office/drawing/2014/main" id="{4E6817BF-5FF1-7841-939F-4FEF72ABA778}"/>
                </a:ext>
              </a:extLst>
            </p:cNvPr>
            <p:cNvSpPr/>
            <p:nvPr/>
          </p:nvSpPr>
          <p:spPr>
            <a:xfrm>
              <a:off x="15580735" y="570140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object 111">
              <a:extLst>
                <a:ext uri="{FF2B5EF4-FFF2-40B4-BE49-F238E27FC236}">
                  <a16:creationId xmlns:a16="http://schemas.microsoft.com/office/drawing/2014/main" id="{6BA9BECF-94EC-224F-8FB0-B6C541B2DB58}"/>
                </a:ext>
              </a:extLst>
            </p:cNvPr>
            <p:cNvSpPr/>
            <p:nvPr/>
          </p:nvSpPr>
          <p:spPr>
            <a:xfrm>
              <a:off x="16447610" y="570140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object 112">
              <a:extLst>
                <a:ext uri="{FF2B5EF4-FFF2-40B4-BE49-F238E27FC236}">
                  <a16:creationId xmlns:a16="http://schemas.microsoft.com/office/drawing/2014/main" id="{29FA648C-CE52-A648-A0AE-CB3CA10C1485}"/>
                </a:ext>
              </a:extLst>
            </p:cNvPr>
            <p:cNvSpPr/>
            <p:nvPr/>
          </p:nvSpPr>
          <p:spPr>
            <a:xfrm>
              <a:off x="16504617" y="5701403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01" y="0"/>
                  </a:lnTo>
                </a:path>
              </a:pathLst>
            </a:custGeom>
            <a:ln w="31412">
              <a:solidFill>
                <a:srgbClr val="6E91A6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object 113">
              <a:extLst>
                <a:ext uri="{FF2B5EF4-FFF2-40B4-BE49-F238E27FC236}">
                  <a16:creationId xmlns:a16="http://schemas.microsoft.com/office/drawing/2014/main" id="{D6D418AE-62D8-5A43-A04C-97287284DFF3}"/>
                </a:ext>
              </a:extLst>
            </p:cNvPr>
            <p:cNvSpPr/>
            <p:nvPr/>
          </p:nvSpPr>
          <p:spPr>
            <a:xfrm>
              <a:off x="16561623" y="570140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2ECBF686-67F4-6849-831C-257F495E5CF5}"/>
                </a:ext>
              </a:extLst>
            </p:cNvPr>
            <p:cNvGrpSpPr/>
            <p:nvPr/>
          </p:nvGrpSpPr>
          <p:grpSpPr>
            <a:xfrm>
              <a:off x="15292705" y="5889011"/>
              <a:ext cx="93345" cy="125966"/>
              <a:chOff x="15286565" y="5889011"/>
              <a:chExt cx="93345" cy="125966"/>
            </a:xfrm>
          </p:grpSpPr>
          <p:sp>
            <p:nvSpPr>
              <p:cNvPr id="166" name="object 110">
                <a:extLst>
                  <a:ext uri="{FF2B5EF4-FFF2-40B4-BE49-F238E27FC236}">
                    <a16:creationId xmlns:a16="http://schemas.microsoft.com/office/drawing/2014/main" id="{5077C2B4-C07C-C446-ACBE-52B46A4064BC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" name="object 114">
                <a:extLst>
                  <a:ext uri="{FF2B5EF4-FFF2-40B4-BE49-F238E27FC236}">
                    <a16:creationId xmlns:a16="http://schemas.microsoft.com/office/drawing/2014/main" id="{5DC262FC-7216-0F4B-BC7A-98D8636FF5A9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" name="object 115">
                <a:extLst>
                  <a:ext uri="{FF2B5EF4-FFF2-40B4-BE49-F238E27FC236}">
                    <a16:creationId xmlns:a16="http://schemas.microsoft.com/office/drawing/2014/main" id="{13B684C6-B19C-9C4F-B387-29E65F899513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1FE1595-00C7-9B4D-9952-E48A28CA6F7F}"/>
                </a:ext>
              </a:extLst>
            </p:cNvPr>
            <p:cNvGrpSpPr/>
            <p:nvPr/>
          </p:nvGrpSpPr>
          <p:grpSpPr>
            <a:xfrm>
              <a:off x="15535293" y="5668066"/>
              <a:ext cx="93345" cy="125966"/>
              <a:chOff x="15286565" y="5889011"/>
              <a:chExt cx="93345" cy="125966"/>
            </a:xfrm>
          </p:grpSpPr>
          <p:sp>
            <p:nvSpPr>
              <p:cNvPr id="163" name="object 110">
                <a:extLst>
                  <a:ext uri="{FF2B5EF4-FFF2-40B4-BE49-F238E27FC236}">
                    <a16:creationId xmlns:a16="http://schemas.microsoft.com/office/drawing/2014/main" id="{354B853D-9431-6746-BF0E-4D7CDC20B86A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" name="object 114">
                <a:extLst>
                  <a:ext uri="{FF2B5EF4-FFF2-40B4-BE49-F238E27FC236}">
                    <a16:creationId xmlns:a16="http://schemas.microsoft.com/office/drawing/2014/main" id="{9A68A111-6680-0840-AC44-D4F44AD95050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" name="object 115">
                <a:extLst>
                  <a:ext uri="{FF2B5EF4-FFF2-40B4-BE49-F238E27FC236}">
                    <a16:creationId xmlns:a16="http://schemas.microsoft.com/office/drawing/2014/main" id="{63E6148D-D50B-7449-8D0B-F52E83B38570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630956B-B26B-3141-983E-11014F14D751}"/>
                </a:ext>
              </a:extLst>
            </p:cNvPr>
            <p:cNvGrpSpPr/>
            <p:nvPr/>
          </p:nvGrpSpPr>
          <p:grpSpPr>
            <a:xfrm>
              <a:off x="15777734" y="5626867"/>
              <a:ext cx="93345" cy="125966"/>
              <a:chOff x="15286565" y="5889011"/>
              <a:chExt cx="93345" cy="125966"/>
            </a:xfrm>
          </p:grpSpPr>
          <p:sp>
            <p:nvSpPr>
              <p:cNvPr id="160" name="object 110">
                <a:extLst>
                  <a:ext uri="{FF2B5EF4-FFF2-40B4-BE49-F238E27FC236}">
                    <a16:creationId xmlns:a16="http://schemas.microsoft.com/office/drawing/2014/main" id="{B9142A23-1C64-8545-B18E-73C0F3720FC5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" name="object 114">
                <a:extLst>
                  <a:ext uri="{FF2B5EF4-FFF2-40B4-BE49-F238E27FC236}">
                    <a16:creationId xmlns:a16="http://schemas.microsoft.com/office/drawing/2014/main" id="{AA12E121-8BFC-FE4A-AC21-17C0C2445EA9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" name="object 115">
                <a:extLst>
                  <a:ext uri="{FF2B5EF4-FFF2-40B4-BE49-F238E27FC236}">
                    <a16:creationId xmlns:a16="http://schemas.microsoft.com/office/drawing/2014/main" id="{8DBDB52C-3D9D-1246-867F-C10A158AE68D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5096772-226A-0740-B688-578551670DF4}"/>
                </a:ext>
              </a:extLst>
            </p:cNvPr>
            <p:cNvGrpSpPr/>
            <p:nvPr/>
          </p:nvGrpSpPr>
          <p:grpSpPr>
            <a:xfrm>
              <a:off x="16045102" y="5629813"/>
              <a:ext cx="93345" cy="125966"/>
              <a:chOff x="15286565" y="5889011"/>
              <a:chExt cx="93345" cy="125966"/>
            </a:xfrm>
          </p:grpSpPr>
          <p:sp>
            <p:nvSpPr>
              <p:cNvPr id="157" name="object 110">
                <a:extLst>
                  <a:ext uri="{FF2B5EF4-FFF2-40B4-BE49-F238E27FC236}">
                    <a16:creationId xmlns:a16="http://schemas.microsoft.com/office/drawing/2014/main" id="{10F9B944-3870-A141-AB38-7B74ABA57413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" name="object 114">
                <a:extLst>
                  <a:ext uri="{FF2B5EF4-FFF2-40B4-BE49-F238E27FC236}">
                    <a16:creationId xmlns:a16="http://schemas.microsoft.com/office/drawing/2014/main" id="{36276D91-3AB5-E64B-A30E-7D0DC95C1EB7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" name="object 115">
                <a:extLst>
                  <a:ext uri="{FF2B5EF4-FFF2-40B4-BE49-F238E27FC236}">
                    <a16:creationId xmlns:a16="http://schemas.microsoft.com/office/drawing/2014/main" id="{3D4732F9-980A-FD41-A4C4-D834B75D9D5D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E9FB4647-B462-EF49-BA53-CFA6827996F4}"/>
                </a:ext>
              </a:extLst>
            </p:cNvPr>
            <p:cNvGrpSpPr/>
            <p:nvPr/>
          </p:nvGrpSpPr>
          <p:grpSpPr>
            <a:xfrm>
              <a:off x="16313476" y="5626885"/>
              <a:ext cx="93345" cy="125966"/>
              <a:chOff x="15286565" y="5889011"/>
              <a:chExt cx="93345" cy="125966"/>
            </a:xfrm>
          </p:grpSpPr>
          <p:sp>
            <p:nvSpPr>
              <p:cNvPr id="154" name="object 110">
                <a:extLst>
                  <a:ext uri="{FF2B5EF4-FFF2-40B4-BE49-F238E27FC236}">
                    <a16:creationId xmlns:a16="http://schemas.microsoft.com/office/drawing/2014/main" id="{9906B8C1-6AD1-1C4C-99F5-1672A8B11D56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" name="object 114">
                <a:extLst>
                  <a:ext uri="{FF2B5EF4-FFF2-40B4-BE49-F238E27FC236}">
                    <a16:creationId xmlns:a16="http://schemas.microsoft.com/office/drawing/2014/main" id="{CADFCA6B-42C4-F141-B855-9A85D99BDCD0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" name="object 115">
                <a:extLst>
                  <a:ext uri="{FF2B5EF4-FFF2-40B4-BE49-F238E27FC236}">
                    <a16:creationId xmlns:a16="http://schemas.microsoft.com/office/drawing/2014/main" id="{8970E17B-CAD3-CD46-ABAD-FC9BCC1AB5F3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pic>
        <p:nvPicPr>
          <p:cNvPr id="169" name="Picture 168">
            <a:extLst>
              <a:ext uri="{FF2B5EF4-FFF2-40B4-BE49-F238E27FC236}">
                <a16:creationId xmlns:a16="http://schemas.microsoft.com/office/drawing/2014/main" id="{FC7476E7-1A8A-2342-B334-631CE0BE77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  <p:sp>
        <p:nvSpPr>
          <p:cNvPr id="170" name="object 6">
            <a:extLst>
              <a:ext uri="{FF2B5EF4-FFF2-40B4-BE49-F238E27FC236}">
                <a16:creationId xmlns:a16="http://schemas.microsoft.com/office/drawing/2014/main" id="{33E3F897-1D1B-8D41-9AAD-0C4CE50589BC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E3E8EBB0-BF4D-434F-90E7-EE118E03D783}"/>
              </a:ext>
            </a:extLst>
          </p:cNvPr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72" name="object 11">
            <a:extLst>
              <a:ext uri="{FF2B5EF4-FFF2-40B4-BE49-F238E27FC236}">
                <a16:creationId xmlns:a16="http://schemas.microsoft.com/office/drawing/2014/main" id="{A1188545-74F8-B244-839A-CFF5549386FE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7263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DC5CAEA7-46B8-CA46-8858-99129D9DABF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80437236"/>
              </p:ext>
            </p:extLst>
          </p:nvPr>
        </p:nvGraphicFramePr>
        <p:xfrm>
          <a:off x="570466" y="1298603"/>
          <a:ext cx="11114378" cy="5011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6755">
                  <a:extLst>
                    <a:ext uri="{9D8B030D-6E8A-4147-A177-3AD203B41FA5}">
                      <a16:colId xmlns:a16="http://schemas.microsoft.com/office/drawing/2014/main" val="3673136787"/>
                    </a:ext>
                  </a:extLst>
                </a:gridCol>
                <a:gridCol w="2526755">
                  <a:extLst>
                    <a:ext uri="{9D8B030D-6E8A-4147-A177-3AD203B41FA5}">
                      <a16:colId xmlns:a16="http://schemas.microsoft.com/office/drawing/2014/main" val="4195932766"/>
                    </a:ext>
                  </a:extLst>
                </a:gridCol>
                <a:gridCol w="3030434">
                  <a:extLst>
                    <a:ext uri="{9D8B030D-6E8A-4147-A177-3AD203B41FA5}">
                      <a16:colId xmlns:a16="http://schemas.microsoft.com/office/drawing/2014/main" val="978885673"/>
                    </a:ext>
                  </a:extLst>
                </a:gridCol>
                <a:gridCol w="3030434">
                  <a:extLst>
                    <a:ext uri="{9D8B030D-6E8A-4147-A177-3AD203B41FA5}">
                      <a16:colId xmlns:a16="http://schemas.microsoft.com/office/drawing/2014/main" val="1405370611"/>
                    </a:ext>
                  </a:extLst>
                </a:gridCol>
              </a:tblGrid>
              <a:tr h="52355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Value for the economy</a:t>
                      </a:r>
                    </a:p>
                  </a:txBody>
                  <a:tcPr anchor="ctr">
                    <a:solidFill>
                      <a:srgbClr val="6C712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dirty="0">
                          <a:solidFill>
                            <a:schemeClr val="bg1"/>
                          </a:solidFill>
                        </a:rPr>
                        <a:t>Customer value</a:t>
                      </a:r>
                    </a:p>
                  </a:txBody>
                  <a:tcPr anchor="ctr">
                    <a:solidFill>
                      <a:srgbClr val="5D87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Socio-economic value</a:t>
                      </a:r>
                    </a:p>
                  </a:txBody>
                  <a:tcPr anchor="ctr">
                    <a:solidFill>
                      <a:srgbClr val="93C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743794"/>
                  </a:ext>
                </a:extLst>
              </a:tr>
              <a:tr h="1825448">
                <a:tc gridSpan="2"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Reduce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total cost of logistics </a:t>
                      </a:r>
                      <a:endParaRPr lang="en-Z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Leverage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private sector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for infrastructure, rolling stock and operations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Integrate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the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 economy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– regionally and globally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Support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market competitiveness</a:t>
                      </a:r>
                    </a:p>
                    <a:p>
                      <a:pPr marL="171450" marR="0" lvl="0" indent="-1714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Modernisation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renewal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of SA’s transport and logistics infrastructure</a:t>
                      </a:r>
                    </a:p>
                    <a:p>
                      <a:pPr marL="171450" marR="0" lvl="0" indent="-1714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Road-to-rail migration 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– preserving road infrastructure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Predictable</a:t>
                      </a:r>
                      <a:r>
                        <a:rPr lang="en-ZA" sz="11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and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reliable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freight movement</a:t>
                      </a:r>
                      <a:r>
                        <a:rPr lang="en-ZA" sz="11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Customer-centric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business innovations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Distinctive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product and service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designs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Cost-efficient  </a:t>
                      </a:r>
                    </a:p>
                  </a:txBody>
                  <a:tcPr>
                    <a:solidFill>
                      <a:srgbClr val="EDEA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Optimise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social and economic impact </a:t>
                      </a:r>
                      <a:b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of all our operations</a:t>
                      </a:r>
                      <a:r>
                        <a:rPr lang="en-ZA" sz="1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. </a:t>
                      </a:r>
                      <a:endParaRPr lang="en-Z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CSI initiatives that contribute to the socio-economic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well-being of communities </a:t>
                      </a:r>
                      <a:b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 the vicinity of our operations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Activities that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enhance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rather than deplete the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natural environment</a:t>
                      </a:r>
                      <a:endParaRPr lang="en-GB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5262706"/>
                  </a:ext>
                </a:extLst>
              </a:tr>
              <a:tr h="52355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Value for suppliers</a:t>
                      </a:r>
                    </a:p>
                  </a:txBody>
                  <a:tcPr anchor="ctr">
                    <a:solidFill>
                      <a:srgbClr val="A9A7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Value for employees</a:t>
                      </a:r>
                    </a:p>
                  </a:txBody>
                  <a:tcPr anchor="ctr">
                    <a:solidFill>
                      <a:srgbClr val="E73B2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b="1" dirty="0">
                          <a:solidFill>
                            <a:schemeClr val="bg1"/>
                          </a:solidFill>
                        </a:rPr>
                        <a:t>Value for financial partners</a:t>
                      </a:r>
                    </a:p>
                  </a:txBody>
                  <a:tcPr anchor="ctr">
                    <a:solidFill>
                      <a:srgbClr val="C0AE0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Value for our Shareholder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532854"/>
                  </a:ext>
                </a:extLst>
              </a:tr>
              <a:tr h="2138889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ethical, fair, transparent 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effective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procurement process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proactive and collaborative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approach to local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supplier development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Simple and efficient procurement processes </a:t>
                      </a:r>
                      <a:endParaRPr lang="en-GB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Employer of choice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Safety and integrity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in all we do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Opportunities to grow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personally, professionally and academically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Democratic workplace </a:t>
                      </a:r>
                      <a:endParaRPr lang="en-ZA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DEA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funding strategy for support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based on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strategic priorities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 sound environmental, social and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corporate governance 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rinciples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Capital investments likely to yield </a:t>
                      </a:r>
                      <a:b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good social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returns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reliable and credible borrower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, which secures debt on the strength of its financial position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without government guarantees</a:t>
                      </a:r>
                      <a:endParaRPr lang="en-GB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Sustained financial returns 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broad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socio-economic value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Regulatory compliance,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accountable business practices, ethical leadership and responsible corporate citizenship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Investment priorities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closely aligned with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Government’s infrastructure programme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Dividends</a:t>
                      </a:r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payout</a:t>
                      </a:r>
                      <a:r>
                        <a:rPr lang="en-US" sz="11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endParaRPr lang="en-GB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DE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16542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5AEAAC3-67C4-5F4C-AE4D-B9EC6FB68C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  <p:sp>
        <p:nvSpPr>
          <p:cNvPr id="9" name="object 6">
            <a:extLst>
              <a:ext uri="{FF2B5EF4-FFF2-40B4-BE49-F238E27FC236}">
                <a16:creationId xmlns:a16="http://schemas.microsoft.com/office/drawing/2014/main" id="{EE831E9B-9BCD-BD42-A3E3-38DCAE45FD96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0993EC-E568-5447-80B9-6C7C1B7C1CE4}"/>
              </a:ext>
            </a:extLst>
          </p:cNvPr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6B2EFAEE-50D3-1445-97FC-9A107F0FD0DF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5436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Qetelo.Mpanza@transnet.net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transnet@tip-offs.com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Mpho.Mohapi@transnet.net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Kabelo.Mafohla@transnet.net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jpe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9.JP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11" Type="http://schemas.openxmlformats.org/officeDocument/2006/relationships/image" Target="../media/image48.jpeg"/><Relationship Id="rId24" Type="http://schemas.microsoft.com/office/2007/relationships/hdphoto" Target="../media/hdphoto1.wdp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60.jpe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Kabelo.Mafohla@transnet.net" TargetMode="External"/><Relationship Id="rId2" Type="http://schemas.openxmlformats.org/officeDocument/2006/relationships/hyperlink" Target="mailto:Melody.Botya@transnet.net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EC027-B955-3648-B9ED-9FD1C4D396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95761" y="4039862"/>
            <a:ext cx="10157759" cy="3429000"/>
          </a:xfrm>
        </p:spPr>
        <p:txBody>
          <a:bodyPr/>
          <a:lstStyle/>
          <a:p>
            <a:pPr marL="7521">
              <a:spcBef>
                <a:spcPts val="56"/>
              </a:spcBef>
            </a:pPr>
            <a:r>
              <a:rPr lang="en-US" sz="1600" dirty="0">
                <a:latin typeface="+mj-lt"/>
                <a:cs typeface="Apex Serif Book"/>
              </a:rPr>
              <a:t>Date                      : 02 September 2022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latin typeface="+mj-lt"/>
                <a:cs typeface="Apex Serif Book"/>
              </a:rPr>
              <a:t>Venue                   : Port of Durban, Queen Warehouse, Mahatma Gandhi Road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latin typeface="+mj-lt"/>
                <a:cs typeface="Apex Serif Book"/>
              </a:rPr>
              <a:t>	                    </a:t>
            </a:r>
            <a:endParaRPr lang="en-GB" sz="1600" spc="-6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21">
              <a:spcBef>
                <a:spcPts val="56"/>
              </a:spcBef>
            </a:pPr>
            <a:r>
              <a:rPr lang="en-US" sz="1600" dirty="0">
                <a:latin typeface="+mj-lt"/>
                <a:cs typeface="Apex Serif Book"/>
              </a:rPr>
              <a:t>Date                      : 05 September 2022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latin typeface="+mj-lt"/>
                <a:cs typeface="Apex Serif Book"/>
              </a:rPr>
              <a:t>Venue                   : Port of Cape Town, TNPA House 4</a:t>
            </a:r>
            <a:r>
              <a:rPr lang="en-US" sz="1600" baseline="30000" dirty="0">
                <a:latin typeface="+mj-lt"/>
                <a:cs typeface="Apex Serif Book"/>
              </a:rPr>
              <a:t>th</a:t>
            </a:r>
            <a:r>
              <a:rPr lang="en-US" sz="1600" dirty="0">
                <a:latin typeface="+mj-lt"/>
                <a:cs typeface="Apex Serif Book"/>
              </a:rPr>
              <a:t> floor boardroom, South Arm Road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endParaRPr lang="en-US" sz="1600" dirty="0">
              <a:latin typeface="+mj-lt"/>
              <a:cs typeface="Apex Serif Book"/>
            </a:endParaRPr>
          </a:p>
          <a:p>
            <a:pPr marL="7521" marR="0" lvl="0" indent="0" algn="l" defTabSz="779173" rtl="0" eaLnBrk="1" fontAlgn="auto" latinLnBrk="0" hangingPunct="1">
              <a:lnSpc>
                <a:spcPct val="100000"/>
              </a:lnSpc>
              <a:spcBef>
                <a:spcPts val="56"/>
              </a:spcBef>
              <a:spcAft>
                <a:spcPts val="341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Apex Serif Book"/>
              </a:rPr>
              <a:t>Date                      : 06 September 2022 </a:t>
            </a:r>
          </a:p>
          <a:p>
            <a:pPr marL="0" marR="0" lvl="0" indent="0" algn="l" defTabSz="77917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Apex Serif Book"/>
              </a:rPr>
              <a:t>Venue                   : Port of </a:t>
            </a:r>
            <a:r>
              <a:rPr lang="en-US" sz="1600" dirty="0">
                <a:solidFill>
                  <a:prstClr val="white"/>
                </a:solidFill>
                <a:latin typeface="Tahoma"/>
                <a:cs typeface="Apex Serif Book"/>
              </a:rPr>
              <a:t>Ngqura,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Apex Serif Book"/>
              </a:rPr>
              <a:t>TNPA </a:t>
            </a:r>
            <a:r>
              <a:rPr lang="en-US" sz="1600" dirty="0">
                <a:solidFill>
                  <a:prstClr val="white"/>
                </a:solidFill>
                <a:latin typeface="Tahoma"/>
                <a:cs typeface="Apex Serif Book"/>
              </a:rPr>
              <a:t>Port Administration Building, eLwandle Boardroom </a:t>
            </a:r>
            <a:r>
              <a:rPr lang="en-US" sz="1600" b="1" dirty="0">
                <a:latin typeface="+mj-lt"/>
                <a:cs typeface="Apex Serif Book"/>
              </a:rPr>
              <a:t>					  	</a:t>
            </a:r>
            <a:endParaRPr lang="en-US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EE812A3-89F3-9F40-8251-76C55E0FFF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90002" y="951238"/>
            <a:ext cx="10663518" cy="78484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kern="0" spc="10" dirty="0"/>
              <a:t>CLARIFICATION MEETING</a:t>
            </a:r>
          </a:p>
          <a:p>
            <a:pPr>
              <a:lnSpc>
                <a:spcPct val="100000"/>
              </a:lnSpc>
            </a:pPr>
            <a:endParaRPr lang="en-US" sz="3600" kern="0" spc="10" dirty="0"/>
          </a:p>
          <a:p>
            <a:pPr algn="just"/>
            <a:r>
              <a:rPr lang="en-US" sz="2000" dirty="0"/>
              <a:t>TNPA/2022/08/0892/10015/RFP: </a:t>
            </a:r>
          </a:p>
          <a:p>
            <a:pPr algn="just"/>
            <a:r>
              <a:rPr lang="en-US" sz="2000" dirty="0"/>
              <a:t>THE ACQUISITION, DEVELOPMENT, IMPLEMENTATION, </a:t>
            </a:r>
          </a:p>
          <a:p>
            <a:pPr algn="just"/>
            <a:r>
              <a:rPr lang="en-US" sz="2000" dirty="0"/>
              <a:t>DELIVERY AND COMMISSIONING OF SIMULATION SOFTWARE </a:t>
            </a:r>
          </a:p>
          <a:p>
            <a:pPr algn="just"/>
            <a:r>
              <a:rPr lang="en-US" sz="2000" dirty="0"/>
              <a:t>TOOL FOR TNPA INFRASTRUCTURE PLANNING AND CAPACITY ENABLEMENT ACROSS ALL THE PORTS INCLUDING A 5-YEAR SUPPORT AND MAINTENANCE</a:t>
            </a:r>
          </a:p>
        </p:txBody>
      </p:sp>
    </p:spTree>
    <p:extLst>
      <p:ext uri="{BB962C8B-B14F-4D97-AF65-F5344CB8AC3E}">
        <p14:creationId xmlns:p14="http://schemas.microsoft.com/office/powerpoint/2010/main" val="159061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TNPA/2022/08/0892/10015/RFP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858251"/>
              </p:ext>
            </p:extLst>
          </p:nvPr>
        </p:nvGraphicFramePr>
        <p:xfrm>
          <a:off x="589941" y="1301284"/>
          <a:ext cx="11037064" cy="4213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9053">
                  <a:extLst>
                    <a:ext uri="{9D8B030D-6E8A-4147-A177-3AD203B41FA5}">
                      <a16:colId xmlns:a16="http://schemas.microsoft.com/office/drawing/2014/main" val="3614978334"/>
                    </a:ext>
                  </a:extLst>
                </a:gridCol>
                <a:gridCol w="3948011">
                  <a:extLst>
                    <a:ext uri="{9D8B030D-6E8A-4147-A177-3AD203B41FA5}">
                      <a16:colId xmlns:a16="http://schemas.microsoft.com/office/drawing/2014/main" val="3731668234"/>
                    </a:ext>
                  </a:extLst>
                </a:gridCol>
              </a:tblGrid>
              <a:tr h="350053">
                <a:tc>
                  <a:txBody>
                    <a:bodyPr/>
                    <a:lstStyle/>
                    <a:p>
                      <a:r>
                        <a:rPr lang="en-ZA" dirty="0"/>
                        <a:t>Agenda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Responsible</a:t>
                      </a:r>
                      <a:r>
                        <a:rPr lang="en-ZA" baseline="0" dirty="0"/>
                        <a:t> Person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400476"/>
                  </a:ext>
                </a:extLst>
              </a:tr>
              <a:tr h="350053">
                <a:tc>
                  <a:txBody>
                    <a:bodyPr/>
                    <a:lstStyle/>
                    <a:p>
                      <a:r>
                        <a:rPr lang="en-ZA" dirty="0"/>
                        <a:t>1. Welcome and Introduction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/>
                        <a:t>Mpho Mohapi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19159"/>
                  </a:ext>
                </a:extLst>
              </a:tr>
              <a:tr h="445200">
                <a:tc>
                  <a:txBody>
                    <a:bodyPr/>
                    <a:lstStyle/>
                    <a:p>
                      <a:r>
                        <a:rPr lang="en-ZA" dirty="0"/>
                        <a:t>2. Safety Induction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/>
                        <a:t>TNPA Colleague for each Port 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767613"/>
                  </a:ext>
                </a:extLst>
              </a:tr>
              <a:tr h="748417">
                <a:tc>
                  <a:txBody>
                    <a:bodyPr/>
                    <a:lstStyle/>
                    <a:p>
                      <a:r>
                        <a:rPr lang="en-ZA" dirty="0"/>
                        <a:t>5. Tender Documentation</a:t>
                      </a:r>
                    </a:p>
                    <a:p>
                      <a:r>
                        <a:rPr lang="en-ZA" dirty="0"/>
                        <a:t>	5.1</a:t>
                      </a:r>
                      <a:r>
                        <a:rPr lang="en-ZA" baseline="0" dirty="0"/>
                        <a:t> Tendering Process and Tender Evaluation procedure</a:t>
                      </a:r>
                    </a:p>
                    <a:p>
                      <a:r>
                        <a:rPr lang="en-ZA" baseline="0" dirty="0"/>
                        <a:t>	5.2 Pre-Qualification Criteria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dirty="0"/>
                        <a:t>Mpho Mohapi</a:t>
                      </a:r>
                    </a:p>
                    <a:p>
                      <a:r>
                        <a:rPr lang="en-ZA" sz="1400" dirty="0"/>
                        <a:t>Mpho Mohapi</a:t>
                      </a:r>
                    </a:p>
                    <a:p>
                      <a:r>
                        <a:rPr lang="en-ZA" sz="1400" dirty="0"/>
                        <a:t>Mpho Mohapi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94668"/>
                  </a:ext>
                </a:extLst>
              </a:tr>
              <a:tr h="350053">
                <a:tc>
                  <a:txBody>
                    <a:bodyPr/>
                    <a:lstStyle/>
                    <a:p>
                      <a:r>
                        <a:rPr lang="en-ZA" dirty="0"/>
                        <a:t>6.</a:t>
                      </a:r>
                      <a:r>
                        <a:rPr lang="en-ZA" baseline="0" dirty="0"/>
                        <a:t> Tender Evaluation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/>
                        <a:t>Mpho Mohapi &amp; </a:t>
                      </a:r>
                      <a:r>
                        <a:rPr lang="en-ZA" sz="1400" dirty="0" err="1"/>
                        <a:t>Siseko</a:t>
                      </a:r>
                      <a:r>
                        <a:rPr lang="en-ZA" sz="1400" dirty="0"/>
                        <a:t> </a:t>
                      </a:r>
                      <a:r>
                        <a:rPr lang="en-ZA" sz="1400" dirty="0" err="1"/>
                        <a:t>Gwazela</a:t>
                      </a:r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474842"/>
                  </a:ext>
                </a:extLst>
              </a:tr>
              <a:tr h="1817517">
                <a:tc>
                  <a:txBody>
                    <a:bodyPr/>
                    <a:lstStyle/>
                    <a:p>
                      <a:r>
                        <a:rPr lang="en-ZA" dirty="0"/>
                        <a:t>7</a:t>
                      </a:r>
                      <a:r>
                        <a:rPr lang="en-ZA" sz="1500" dirty="0"/>
                        <a:t>.</a:t>
                      </a:r>
                      <a:r>
                        <a:rPr lang="en-ZA" sz="1500" baseline="0" dirty="0"/>
                        <a:t> Tender Evaluation – Quality (Functionality) Criteria</a:t>
                      </a:r>
                    </a:p>
                    <a:p>
                      <a:r>
                        <a:rPr lang="en-ZA" sz="1500" baseline="0" dirty="0"/>
                        <a:t>	7.1 T2.2-03 Customer Reference Letters </a:t>
                      </a:r>
                    </a:p>
                    <a:p>
                      <a:r>
                        <a:rPr lang="en-ZA" sz="1500" baseline="0" dirty="0"/>
                        <a:t>	7.2 </a:t>
                      </a:r>
                      <a:r>
                        <a:rPr lang="en-US" sz="1500" baseline="0" dirty="0"/>
                        <a:t>T2.2-04 Method Statement</a:t>
                      </a:r>
                    </a:p>
                    <a:p>
                      <a:r>
                        <a:rPr lang="en-US" sz="1500" baseline="0" dirty="0"/>
                        <a:t>             7.3 T2.2-05 Technical Resource Allocation with key resources </a:t>
                      </a:r>
                    </a:p>
                    <a:p>
                      <a:r>
                        <a:rPr lang="en-US" sz="1500" baseline="0" dirty="0"/>
                        <a:t>             7.4 T2.2-06 Skills Transfer </a:t>
                      </a:r>
                    </a:p>
                    <a:p>
                      <a:r>
                        <a:rPr lang="en-ZA" sz="1500" baseline="0" dirty="0"/>
                        <a:t>	7.3 </a:t>
                      </a:r>
                      <a:r>
                        <a:rPr lang="en-US" sz="1500" baseline="0" dirty="0"/>
                        <a:t>T2.2-07 Programme</a:t>
                      </a:r>
                    </a:p>
                    <a:p>
                      <a:r>
                        <a:rPr lang="en-ZA" sz="1500" baseline="0" dirty="0"/>
                        <a:t>	7.4 T2.2-08 Fault Logging Methodology</a:t>
                      </a:r>
                    </a:p>
                    <a:p>
                      <a:r>
                        <a:rPr lang="en-ZA" sz="1500" baseline="0" dirty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500" dirty="0"/>
                        <a:t>Tinyiko Mabasa / Sonwabo Nkosana</a:t>
                      </a:r>
                      <a:endParaRPr lang="en-ZA" sz="15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241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782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 RFP 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57894"/>
              </p:ext>
            </p:extLst>
          </p:nvPr>
        </p:nvGraphicFramePr>
        <p:xfrm>
          <a:off x="589941" y="1301283"/>
          <a:ext cx="11037064" cy="2609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9053">
                  <a:extLst>
                    <a:ext uri="{9D8B030D-6E8A-4147-A177-3AD203B41FA5}">
                      <a16:colId xmlns:a16="http://schemas.microsoft.com/office/drawing/2014/main" val="3614978334"/>
                    </a:ext>
                  </a:extLst>
                </a:gridCol>
                <a:gridCol w="3948011">
                  <a:extLst>
                    <a:ext uri="{9D8B030D-6E8A-4147-A177-3AD203B41FA5}">
                      <a16:colId xmlns:a16="http://schemas.microsoft.com/office/drawing/2014/main" val="373166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Agenda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Responsible</a:t>
                      </a:r>
                      <a:r>
                        <a:rPr lang="en-ZA" baseline="0" dirty="0"/>
                        <a:t> Person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400476"/>
                  </a:ext>
                </a:extLst>
              </a:tr>
              <a:tr h="483248">
                <a:tc>
                  <a:txBody>
                    <a:bodyPr/>
                    <a:lstStyle/>
                    <a:p>
                      <a:r>
                        <a:rPr lang="en-ZA" dirty="0"/>
                        <a:t>8. </a:t>
                      </a:r>
                      <a:r>
                        <a:rPr lang="en-US" dirty="0"/>
                        <a:t>Background on Project and Executive Summary</a:t>
                      </a:r>
                      <a:r>
                        <a:rPr lang="en-ZA" dirty="0"/>
                        <a:t>ng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/>
                        <a:t>Tinyiko Mabasa / Sonwabo Nkosana</a:t>
                      </a:r>
                      <a:endParaRPr lang="en-ZA" sz="16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19159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lang="en-ZA" dirty="0"/>
                        <a:t>9.</a:t>
                      </a:r>
                      <a:r>
                        <a:rPr lang="en-ZA" baseline="0" dirty="0"/>
                        <a:t> Scope of Work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/>
                        <a:t>Sonwabo Nkosana</a:t>
                      </a:r>
                      <a:endParaRPr lang="en-ZA" sz="16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76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10. Conclusion/Signing of T2.2.01 – Certificate of</a:t>
                      </a:r>
                      <a:r>
                        <a:rPr lang="en-ZA" baseline="0" dirty="0"/>
                        <a:t> Attendance</a:t>
                      </a:r>
                      <a:endParaRPr lang="en-ZA" dirty="0"/>
                    </a:p>
                    <a:p>
                      <a:endParaRPr lang="en-Z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dirty="0"/>
                        <a:t>Mpho Mohapi</a:t>
                      </a:r>
                      <a:endParaRPr lang="en-ZA" baseline="0" dirty="0"/>
                    </a:p>
                    <a:p>
                      <a:endParaRPr lang="en-ZA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7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12. Site Walkabout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dirty="0"/>
                        <a:t>Tinyiko Mabasa / Sonwabo Nkosana</a:t>
                      </a:r>
                      <a:endParaRPr lang="en-ZA" sz="16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932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94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221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HOUSE/ MEETING RULES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723258" y="1598146"/>
            <a:ext cx="10706742" cy="3995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Adhere to latest Covid 19 Regulations;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put cellphone on mute during the presentations;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questions to be raised after each presentation.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Kindly raise your hand, instead of just speaking out of turn;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 will endeavor to answer all questions in the session, however all answers to be responded to in writing and issued with briefing session minutes.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to be followed-up by email to </a:t>
            </a:r>
            <a:r>
              <a:rPr 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Mpho.mohapi</a:t>
            </a:r>
            <a:r>
              <a:rPr 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@transnet.net</a:t>
            </a:r>
            <a:r>
              <a:rPr 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COB, Monday, 08 September 2022 (16:00)</a:t>
            </a:r>
            <a:r>
              <a:rPr 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 comers will be allowed; however nothing will be repeated for their benefit.</a:t>
            </a:r>
          </a:p>
          <a:p>
            <a:pPr marL="182563" lvl="0" defTabSz="914400"/>
            <a:endParaRPr lang="en-ZA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465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 and Introduction/Safety Induction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77A5A6E-17C4-488C-8989-D8060EFE7918}"/>
              </a:ext>
            </a:extLst>
          </p:cNvPr>
          <p:cNvSpPr txBox="1"/>
          <p:nvPr/>
        </p:nvSpPr>
        <p:spPr>
          <a:xfrm>
            <a:off x="680600" y="1196418"/>
            <a:ext cx="10639041" cy="3664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44400"/>
              </a:lnSpc>
              <a:spcBef>
                <a:spcPts val="95"/>
              </a:spcBef>
            </a:pPr>
            <a:r>
              <a:rPr lang="en-US" sz="16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Meeting Purpose and Objective</a:t>
            </a:r>
          </a:p>
          <a:p>
            <a:pPr marL="298450" marR="5080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16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purpose of this meeting is to clarify the Request for Proposal: </a:t>
            </a:r>
            <a:r>
              <a:rPr lang="en-US" sz="1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RFP No: TNPA/2022/08/0892/10015/RFP advertised on the 25  August 2022 </a:t>
            </a:r>
            <a:r>
              <a:rPr lang="en-US" sz="16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the National Treasury e-Tender Portal and Transnet etender submission.</a:t>
            </a:r>
          </a:p>
          <a:p>
            <a:pPr marL="298450" marR="5080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objective of this meeting is to:</a:t>
            </a:r>
          </a:p>
          <a:p>
            <a:pPr marL="755650" marR="5080" lvl="1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that the Employer’s objectives are well understood.</a:t>
            </a:r>
          </a:p>
          <a:p>
            <a:pPr marL="755650" marR="5080" lvl="1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Building an environment for business (and projects) success.</a:t>
            </a:r>
          </a:p>
          <a:p>
            <a:pPr marL="285750" marR="5080" lvl="1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report any fraud, tip-offs anonymous: </a:t>
            </a:r>
            <a:r>
              <a:rPr lang="en-US" sz="1600" b="1" spc="5" dirty="0">
                <a:solidFill>
                  <a:srgbClr val="E73B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0800 003 056 </a:t>
            </a:r>
            <a:r>
              <a:rPr lang="en-US"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sz="1600" b="1" spc="5" dirty="0">
                <a:solidFill>
                  <a:srgbClr val="E73B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transnet@tip-offs.com</a:t>
            </a:r>
            <a:endParaRPr lang="en-US" sz="1600" b="1" spc="5" dirty="0">
              <a:solidFill>
                <a:srgbClr val="E73B2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5080" lvl="1">
              <a:lnSpc>
                <a:spcPct val="144400"/>
              </a:lnSpc>
              <a:spcBef>
                <a:spcPts val="95"/>
              </a:spcBef>
            </a:pPr>
            <a:endParaRPr lang="en-ZA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lvl="1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n-US" sz="1700" b="1" spc="5" dirty="0">
              <a:solidFill>
                <a:srgbClr val="E73B2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 RFP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383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2305" y="544730"/>
            <a:ext cx="79334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 startAt="5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Tender Documentation</a:t>
            </a:r>
          </a:p>
          <a:p>
            <a:pPr marL="742950" indent="-742950">
              <a:buAutoNum type="arabicPeriod" startAt="5"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Mpho Mohapi</a:t>
            </a:r>
          </a:p>
        </p:txBody>
      </p:sp>
    </p:spTree>
    <p:extLst>
      <p:ext uri="{BB962C8B-B14F-4D97-AF65-F5344CB8AC3E}">
        <p14:creationId xmlns:p14="http://schemas.microsoft.com/office/powerpoint/2010/main" val="1718188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CADC3-C966-4295-83EA-68F12EB9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WELCOME AND INTRODUCTIONS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18755" y="1450064"/>
            <a:ext cx="10646229" cy="2359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defTabSz="914400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ZA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 / Employer	- 	</a:t>
            </a:r>
            <a:r>
              <a:rPr lang="en-ZA" sz="1600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SOC Ltd</a:t>
            </a:r>
          </a:p>
          <a:p>
            <a:pPr marL="285750" lvl="0" indent="-285750" algn="just" defTabSz="914400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ZA" sz="1600" b="1" dirty="0">
              <a:solidFill>
                <a:srgbClr val="534A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 defTabSz="914400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ZA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 Division	- 	</a:t>
            </a:r>
            <a:r>
              <a:rPr lang="en-ZA" sz="1600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National Ports Authority – Ports of  Cape Town, Durban &amp; Ngqura</a:t>
            </a:r>
          </a:p>
          <a:p>
            <a:pPr marL="285750" lvl="0" indent="-285750" algn="just" defTabSz="914400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ZA" sz="1600" b="1" dirty="0">
              <a:solidFill>
                <a:srgbClr val="534A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 defTabSz="914400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ZA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Employer’s Agent 	- 	Mpho Mohapi</a:t>
            </a:r>
            <a:r>
              <a:rPr lang="en-ZA" sz="1600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ZA" sz="16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ZA" sz="16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Mpho.Mohapi@transnet.net</a:t>
            </a:r>
            <a:r>
              <a:rPr lang="en-ZA" sz="16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lvl="0" algn="just" defTabSz="914400">
              <a:lnSpc>
                <a:spcPct val="120000"/>
              </a:lnSpc>
              <a:spcBef>
                <a:spcPts val="300"/>
              </a:spcBef>
            </a:pPr>
            <a:endParaRPr lang="en-ZA" sz="1600" b="1" dirty="0">
              <a:solidFill>
                <a:srgbClr val="534A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 defTabSz="914400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ZA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 Manager 	- 	 </a:t>
            </a:r>
            <a:r>
              <a:rPr lang="en-ZA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Tinyiko Mabasa</a:t>
            </a:r>
            <a:endParaRPr lang="en-ZA" sz="1600" dirty="0">
              <a:solidFill>
                <a:srgbClr val="534A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720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6A3D7-5424-4DBA-B1C2-7D82415F8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389" y="406400"/>
            <a:ext cx="7635709" cy="775286"/>
          </a:xfrm>
        </p:spPr>
        <p:txBody>
          <a:bodyPr/>
          <a:lstStyle/>
          <a:p>
            <a:r>
              <a:rPr lang="en-GB" dirty="0"/>
              <a:t>AGENDA…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39B2CC-F234-4C0C-A37C-242E6C178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712" y="1181686"/>
            <a:ext cx="8929937" cy="4882663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Overview of RFP document</a:t>
            </a:r>
            <a:r>
              <a:rPr lang="en-GB" dirty="0">
                <a:solidFill>
                  <a:schemeClr val="tx1"/>
                </a:solidFill>
              </a:rPr>
              <a:t>:			Mpho Mohapi</a:t>
            </a:r>
          </a:p>
          <a:p>
            <a:pPr marL="714375" indent="-4445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Tendering Procedure</a:t>
            </a:r>
          </a:p>
          <a:p>
            <a:pPr marL="714375" indent="-4445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Returnable Schedule</a:t>
            </a:r>
          </a:p>
          <a:p>
            <a:pPr marL="714375" indent="-4445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The (Draft) Contracts</a:t>
            </a:r>
          </a:p>
          <a:p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b="1" dirty="0">
                <a:solidFill>
                  <a:schemeClr val="tx1"/>
                </a:solidFill>
              </a:rPr>
              <a:t>The (Draft) Contract &amp; Contract Data</a:t>
            </a:r>
            <a:r>
              <a:rPr lang="en-GB" dirty="0">
                <a:solidFill>
                  <a:schemeClr val="tx1"/>
                </a:solidFill>
              </a:rPr>
              <a:t>:	 Mpho Mohapi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190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0ED8-6C95-4D51-A2FD-DBC6E335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RFP DOCUMENT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5874" y="1197516"/>
            <a:ext cx="11020251" cy="5270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21" marR="361381" lvl="0" indent="-189904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T1: Tendering Procedure</a:t>
            </a: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pPr marL="269875" marR="361381" lvl="0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T1.1	Tender Notice and Invitation to Tender</a:t>
            </a:r>
            <a:endParaRPr lang="en-GB" sz="13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9875" marR="361381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T1.2	Tender Data </a:t>
            </a:r>
            <a:endParaRPr lang="en-GB" sz="13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21" marR="361381" lvl="0" indent="-189904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T2: Returnable Documents</a:t>
            </a: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pPr marL="269875" marR="361381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T2.1	List of Returnable Documents </a:t>
            </a:r>
            <a:endParaRPr lang="en-GB" sz="13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9875" marR="361381" lvl="0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T2.2	Returnable Schedules [28 in total (Excl. Agreements and Contract Data)])</a:t>
            </a:r>
          </a:p>
          <a:p>
            <a:pPr marL="7521" marR="361381" lvl="0" indent="-189904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C1: Agreement and Contract Data</a:t>
            </a: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pPr marL="269875" marR="361381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C1.1	Form of Offer and Acceptance</a:t>
            </a:r>
          </a:p>
          <a:p>
            <a:pPr marL="269875" marR="361381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C1.2	Contract Data (Parts 1 &amp; 2)</a:t>
            </a:r>
          </a:p>
          <a:p>
            <a:pPr marL="269875" marR="361381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C1.3	Form of security</a:t>
            </a:r>
          </a:p>
          <a:p>
            <a:pPr marL="269875" marR="361381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C2: Tendering Procedure</a:t>
            </a: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pPr marL="269875" marR="361381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C2.1	Pricing Instructions &amp;  C2.2    Activity Schedule </a:t>
            </a:r>
          </a:p>
          <a:p>
            <a:pPr marL="7521" marR="361381" lvl="0" indent="-189904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C3: Scope of Work	</a:t>
            </a: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marL="269875" marR="361381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3.1	Works Information</a:t>
            </a:r>
          </a:p>
          <a:p>
            <a:pPr marL="7521" marR="361381" lvl="0" indent="-189904" defTabSz="779173">
              <a:lnSpc>
                <a:spcPct val="150000"/>
              </a:lnSpc>
              <a:spcBef>
                <a:spcPts val="56"/>
              </a:spcBef>
              <a:spcAft>
                <a:spcPts val="341"/>
              </a:spcAft>
            </a:pPr>
            <a:r>
              <a:rPr lang="en-GB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83009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0ED8-6C95-4D51-A2FD-DBC6E335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T1: TENDERING PROCEDURES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5874" y="1197516"/>
            <a:ext cx="11020251" cy="5857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Closing Date: 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						  </a:t>
            </a:r>
            <a:r>
              <a:rPr lang="en-US" sz="13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13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13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September 2022 at 10:00am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Transnet e-Tender Submission Portal</a:t>
            </a:r>
            <a:r>
              <a:rPr lang="en-US" sz="13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     </a:t>
            </a: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	Log on to the Transnet eTenders management platform website 										   	         (https://www.transnet.net);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  •	Click on “TENDERS”;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  •	Scroll towards the bottom right hand side of the page;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  •	On the blue window click on “register on our new eTender Portal”;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  •	Click on “ADVERTISED TENDERS” to view advertised tenders;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  •	 Click on “SIGN IN/REGISTER – for bidder to register their information 			                                                              	           (must fill in all  mandatory information);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  •	Click on “SIGN IN/REGISTER” - to sign in if already registered;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  •	Toggle (click to switch) the “Log an Intent” button to submit a bid;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  •	Submit bid documents by uploading them into the system against each          									          tender selected.</a:t>
            </a:r>
          </a:p>
          <a:p>
            <a:pPr marL="406400" indent="-4064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queries regarding the e-Tender submission to be addressed to  Kabelo Mafohla, email: </a:t>
            </a: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Kabelo.Mafohla@transnet.net</a:t>
            </a:r>
            <a:r>
              <a:rPr lang="en-US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Tender Validity Period</a:t>
            </a: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      :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 Business days </a:t>
            </a:r>
            <a:endParaRPr lang="en-US" sz="13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Stages/Procedure for evaluating responsive tenders</a:t>
            </a:r>
          </a:p>
          <a:p>
            <a:pPr marL="863600" lvl="4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PP2 Competitive Selection Procedure (PP2B open procedure)</a:t>
            </a:r>
          </a:p>
          <a:p>
            <a:pPr marL="863600" lvl="4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Financial 80 - Preference 20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  </a:t>
            </a:r>
            <a:endParaRPr lang="en-GB" sz="1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70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6A4BE-566D-4776-9C13-B6E9C32DD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T1: TENDERING PROCEDURES</a:t>
            </a:r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939784-8AA3-4733-B0EC-2B6D3847387A}"/>
              </a:ext>
            </a:extLst>
          </p:cNvPr>
          <p:cNvSpPr/>
          <p:nvPr/>
        </p:nvSpPr>
        <p:spPr>
          <a:xfrm>
            <a:off x="332934" y="1105438"/>
            <a:ext cx="10868466" cy="3366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Eligibility Criteria (Substantive Responsiveness)</a:t>
            </a:r>
          </a:p>
          <a:p>
            <a:pPr marL="863600" lvl="4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authorized representative of the tendering entity or a representative of a tendering entity that intends to form a Joint Venture (JV) must attend the compulsory clarification meeting in terms C2.7</a:t>
            </a:r>
          </a:p>
          <a:p>
            <a:pPr marL="457200" lvl="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3600" lvl="4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Certificate of Attendance at Tender Clarification Meeting must be submitted with the tender </a:t>
            </a:r>
          </a:p>
          <a:p>
            <a:pPr marL="457200" lvl="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3600" lvl="4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tenderer having a stipulated minimum B-BBEE status contributor of level 4.</a:t>
            </a:r>
          </a:p>
          <a:p>
            <a:pPr marL="457200" lvl="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3600" lvl="4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Quality/Functionality/Technical  – Minimum threshold of 60points</a:t>
            </a:r>
          </a:p>
        </p:txBody>
      </p:sp>
    </p:spTree>
    <p:extLst>
      <p:ext uri="{BB962C8B-B14F-4D97-AF65-F5344CB8AC3E}">
        <p14:creationId xmlns:p14="http://schemas.microsoft.com/office/powerpoint/2010/main" val="3998649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0ED8-6C95-4D51-A2FD-DBC6E335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T2: RETURNABLE DOCUMENTS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5874" y="1197516"/>
            <a:ext cx="11020251" cy="357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T2.1 List of returnable documents</a:t>
            </a: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T2.2 Returnable Documents &amp; Schedules</a:t>
            </a: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srgbClr val="534A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C1.1 Form of offer and acceptance</a:t>
            </a: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srgbClr val="534A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C1.2 Contract Data Part 2</a:t>
            </a: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srgbClr val="534A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6400" indent="-406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534A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C2.2 Activity Schedule  </a:t>
            </a:r>
          </a:p>
          <a:p>
            <a:pPr marL="7521" marR="361381" lvl="0" indent="-189904" defTabSz="779173">
              <a:lnSpc>
                <a:spcPct val="165300"/>
              </a:lnSpc>
              <a:spcBef>
                <a:spcPts val="56"/>
              </a:spcBef>
              <a:spcAft>
                <a:spcPts val="341"/>
              </a:spcAft>
            </a:pPr>
            <a:endParaRPr lang="en-GB" sz="1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998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0ED8-6C95-4D51-A2FD-DBC6E335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</a:t>
            </a:r>
            <a:r>
              <a:rPr lang="en-US" dirty="0"/>
              <a:t>C1: AGREEMENT AND CONTRACT DATA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5874" y="1197516"/>
            <a:ext cx="11020251" cy="5393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50000"/>
              </a:lnSpc>
              <a:spcBef>
                <a:spcPts val="1108"/>
              </a:spcBef>
              <a:spcAft>
                <a:spcPts val="369"/>
              </a:spcAft>
              <a:defRPr/>
            </a:pPr>
            <a:r>
              <a:rPr lang="en-US" alt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1 Agreements and Contract Data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C1.1 Form of Offer and Acceptance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C1.2 Contract Data Part 1 &amp; 2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C1.3 Forms of Security</a:t>
            </a:r>
          </a:p>
          <a:p>
            <a:pPr lvl="0" defTabSz="914400">
              <a:lnSpc>
                <a:spcPct val="150000"/>
              </a:lnSpc>
              <a:spcBef>
                <a:spcPts val="1108"/>
              </a:spcBef>
              <a:spcAft>
                <a:spcPts val="369"/>
              </a:spcAft>
              <a:defRPr/>
            </a:pPr>
            <a:r>
              <a:rPr lang="en-US" alt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2 Pricing Data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C2.1 Pricing Instruction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C2.2 Activity Schedule </a:t>
            </a:r>
          </a:p>
          <a:p>
            <a:pPr lvl="0" defTabSz="914400">
              <a:lnSpc>
                <a:spcPct val="150000"/>
              </a:lnSpc>
              <a:spcBef>
                <a:spcPts val="1108"/>
              </a:spcBef>
              <a:spcAft>
                <a:spcPts val="369"/>
              </a:spcAft>
              <a:defRPr/>
            </a:pPr>
            <a:r>
              <a:rPr lang="en-US" alt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C3 Scope of Work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C3.1 Scope of Work (Project Manager)</a:t>
            </a:r>
          </a:p>
          <a:p>
            <a:pPr lvl="0" defTabSz="914400">
              <a:lnSpc>
                <a:spcPct val="150000"/>
              </a:lnSpc>
              <a:spcBef>
                <a:spcPts val="1108"/>
              </a:spcBef>
              <a:spcAft>
                <a:spcPts val="369"/>
              </a:spcAft>
              <a:defRPr/>
            </a:pPr>
            <a:r>
              <a:rPr lang="en-US" alt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C4 Site Information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C4.1 Site Information (Project Manager)</a:t>
            </a:r>
          </a:p>
          <a:p>
            <a:pPr marL="7521" marR="361381" lvl="0" indent="-189904" defTabSz="779173">
              <a:lnSpc>
                <a:spcPct val="165300"/>
              </a:lnSpc>
              <a:spcBef>
                <a:spcPts val="56"/>
              </a:spcBef>
              <a:spcAft>
                <a:spcPts val="341"/>
              </a:spcAft>
            </a:pPr>
            <a:endParaRPr lang="en-GB" sz="1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596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0ED8-6C95-4D51-A2FD-DBC6E335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</a:t>
            </a:r>
            <a:r>
              <a:rPr lang="en-US" dirty="0"/>
              <a:t>C1: AGREEMENT AND CONTRACT DATA…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5874" y="1197516"/>
            <a:ext cx="11020251" cy="545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2238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cs typeface="Tahoma" panose="020B0604030504040204" pitchFamily="34" charset="0"/>
              </a:rPr>
              <a:t>Conditions of Contract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NEC3 Term Service Contract  </a:t>
            </a:r>
          </a:p>
          <a:p>
            <a:pPr marL="122238" lvl="1" indent="-188913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cs typeface="Tahoma" panose="020B0604030504040204" pitchFamily="34" charset="0"/>
              </a:rPr>
              <a:t>Contract Data Part 1  - Employer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 Option – A: Priced contract with price list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W1: Dispute resolution procedure</a:t>
            </a:r>
          </a:p>
          <a:p>
            <a:pPr marL="0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cs typeface="Tahoma" panose="020B0604030504040204" pitchFamily="34" charset="0"/>
              </a:rPr>
              <a:t>Secondary Options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X2 Changes in the law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X4: Parent company guarantee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X13: Performance Bond		10% of the total of the Prices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X17: Low service damages		R 15 000 per day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X18: Limitation of liability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X19: Task Order</a:t>
            </a:r>
          </a:p>
          <a:p>
            <a:pPr marL="742950" lvl="1" indent="-285750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Z: Additional conditions of contract</a:t>
            </a:r>
            <a:endParaRPr lang="en-GB" sz="1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149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0ED8-6C95-4D51-A2FD-DBC6E335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</a:t>
            </a:r>
            <a:r>
              <a:rPr lang="en-US" dirty="0"/>
              <a:t>C1: AGREEMENT AND CONTRACT DATA…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5874" y="1197516"/>
            <a:ext cx="11020251" cy="3262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cs typeface="Tahoma" panose="020B0604030504040204" pitchFamily="34" charset="0"/>
              </a:rPr>
              <a:t>Z Clauses – Additional conditions of contract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Z1 –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Obligations in respect of Termination</a:t>
            </a: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Z2 –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Right Reserved by Transnet to Conduct Vetting through SSA</a:t>
            </a:r>
            <a:endParaRPr lang="en-GB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Z3 –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Additional clause relating to Collusion in the Construction Industry</a:t>
            </a:r>
            <a:endParaRPr lang="en-GB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Z4 –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Protection of Personal Information Act</a:t>
            </a: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Z5 – Additional obligation in respect of Termination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Z6 –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Additional clause relating to Performance Bonds and/or Guarantees</a:t>
            </a:r>
            <a:endParaRPr lang="en-GB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21" marR="361381" lvl="0" indent="-189904" defTabSz="779173">
              <a:lnSpc>
                <a:spcPct val="165300"/>
              </a:lnSpc>
              <a:spcBef>
                <a:spcPts val="56"/>
              </a:spcBef>
              <a:spcAft>
                <a:spcPts val="341"/>
              </a:spcAft>
            </a:pPr>
            <a:endParaRPr lang="en-GB" sz="1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914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0ED8-6C95-4D51-A2FD-DBC6E335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</a:t>
            </a:r>
            <a:r>
              <a:rPr lang="en-US" dirty="0"/>
              <a:t>C1.2 : CONTRACT DATA - </a:t>
            </a:r>
            <a:r>
              <a:rPr lang="en-US" i="1" dirty="0"/>
              <a:t>Contractor</a:t>
            </a:r>
            <a:endParaRPr lang="en-GB" b="0" i="1" dirty="0">
              <a:solidFill>
                <a:schemeClr val="accent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5874" y="1197516"/>
            <a:ext cx="11020251" cy="279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cs typeface="Tahoma" panose="020B0604030504040204" pitchFamily="34" charset="0"/>
              </a:rPr>
              <a:t>Part two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10. 1 	</a:t>
            </a:r>
            <a:r>
              <a:rPr lang="en-GB" sz="16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Contractor </a:t>
            </a: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Details;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11.2 (8)	The </a:t>
            </a:r>
            <a:r>
              <a:rPr lang="en-GB" sz="16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 fee percentage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The </a:t>
            </a:r>
            <a:r>
              <a:rPr lang="en-GB" sz="16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subcontracted fee percentage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24.1 		The </a:t>
            </a:r>
            <a:r>
              <a:rPr lang="en-GB" sz="16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Contractor's</a:t>
            </a: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key persons</a:t>
            </a:r>
          </a:p>
          <a:p>
            <a:pPr marR="361381" lvl="1" defTabSz="914400">
              <a:lnSpc>
                <a:spcPct val="150000"/>
              </a:lnSpc>
              <a:spcBef>
                <a:spcPts val="185"/>
              </a:spcBef>
              <a:spcAft>
                <a:spcPts val="185"/>
              </a:spcAft>
              <a:defRPr/>
            </a:pPr>
            <a:endParaRPr lang="en-GB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21" marR="361381" lvl="0" indent="-189904" defTabSz="779173">
              <a:lnSpc>
                <a:spcPct val="165300"/>
              </a:lnSpc>
              <a:spcBef>
                <a:spcPts val="56"/>
              </a:spcBef>
              <a:spcAft>
                <a:spcPts val="341"/>
              </a:spcAft>
            </a:pPr>
            <a:endParaRPr lang="en-GB" sz="1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342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576" y="405434"/>
            <a:ext cx="8496942" cy="720105"/>
          </a:xfrm>
        </p:spPr>
        <p:txBody>
          <a:bodyPr/>
          <a:lstStyle/>
          <a:p>
            <a:r>
              <a:rPr lang="en-ZA" sz="2400" dirty="0">
                <a:latin typeface="Tahoma" pitchFamily="34" charset="0"/>
              </a:rPr>
              <a:t>Transnet’s evaluation methodology </a:t>
            </a:r>
            <a:br>
              <a:rPr lang="en-ZA" sz="2400" dirty="0">
                <a:latin typeface="Tahoma" pitchFamily="34" charset="0"/>
              </a:rPr>
            </a:br>
            <a:endParaRPr lang="en-Z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268150" y="1294460"/>
            <a:ext cx="9624656" cy="4275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5" name="TextBox 16"/>
          <p:cNvSpPr txBox="1">
            <a:spLocks noChangeArrowheads="1"/>
          </p:cNvSpPr>
          <p:nvPr/>
        </p:nvSpPr>
        <p:spPr bwMode="auto">
          <a:xfrm>
            <a:off x="4093025" y="1789973"/>
            <a:ext cx="62313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dirty="0">
                <a:solidFill>
                  <a:srgbClr val="000000"/>
                </a:solidFill>
                <a:latin typeface="Arial" charset="0"/>
              </a:rPr>
              <a:t>Step 3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6" name="TextBox 3"/>
          <p:cNvSpPr txBox="1">
            <a:spLocks noChangeArrowheads="1"/>
          </p:cNvSpPr>
          <p:nvPr/>
        </p:nvSpPr>
        <p:spPr bwMode="auto">
          <a:xfrm>
            <a:off x="1250504" y="2048859"/>
            <a:ext cx="128731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b="0" dirty="0">
                <a:solidFill>
                  <a:srgbClr val="000000"/>
                </a:solidFill>
                <a:latin typeface="Arial" charset="0"/>
              </a:rPr>
              <a:t>Administrative responsiveness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7" name="TextBox 3"/>
          <p:cNvSpPr txBox="1">
            <a:spLocks noChangeArrowheads="1"/>
          </p:cNvSpPr>
          <p:nvPr/>
        </p:nvSpPr>
        <p:spPr bwMode="auto">
          <a:xfrm>
            <a:off x="2114600" y="2048859"/>
            <a:ext cx="132851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b="0" dirty="0">
                <a:solidFill>
                  <a:srgbClr val="000000"/>
                </a:solidFill>
                <a:latin typeface="Arial" charset="0"/>
              </a:rPr>
              <a:t>Substantive responsiveness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" name="TextBox 3"/>
          <p:cNvSpPr txBox="1">
            <a:spLocks noChangeArrowheads="1"/>
          </p:cNvSpPr>
          <p:nvPr/>
        </p:nvSpPr>
        <p:spPr bwMode="auto">
          <a:xfrm>
            <a:off x="4933136" y="2120867"/>
            <a:ext cx="1100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b="0" dirty="0">
                <a:solidFill>
                  <a:srgbClr val="000000"/>
                </a:solidFill>
                <a:latin typeface="Arial" charset="0"/>
              </a:rPr>
              <a:t>Weighted scoring / 100***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0" name="AutoShape 13"/>
          <p:cNvSpPr>
            <a:spLocks noChangeArrowheads="1"/>
          </p:cNvSpPr>
          <p:nvPr/>
        </p:nvSpPr>
        <p:spPr bwMode="auto">
          <a:xfrm>
            <a:off x="1466529" y="3115319"/>
            <a:ext cx="470149" cy="577086"/>
          </a:xfrm>
          <a:prstGeom prst="flowChartMultidocument">
            <a:avLst/>
          </a:prstGeom>
          <a:gradFill rotWithShape="0">
            <a:gsLst>
              <a:gs pos="0">
                <a:srgbClr val="FFFFFF"/>
              </a:gs>
              <a:gs pos="100000">
                <a:srgbClr val="E5B8B7"/>
              </a:gs>
            </a:gsLst>
            <a:lin ang="5400000" scaled="1"/>
          </a:gradFill>
          <a:ln w="12700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1" name="Right Arrow 12"/>
          <p:cNvSpPr>
            <a:spLocks noChangeArrowheads="1"/>
          </p:cNvSpPr>
          <p:nvPr/>
        </p:nvSpPr>
        <p:spPr bwMode="auto">
          <a:xfrm>
            <a:off x="2013770" y="3290043"/>
            <a:ext cx="272546" cy="288000"/>
          </a:xfrm>
          <a:prstGeom prst="rightArrow">
            <a:avLst>
              <a:gd name="adj1" fmla="val 50000"/>
              <a:gd name="adj2" fmla="val 49905"/>
            </a:avLst>
          </a:prstGeom>
          <a:solidFill>
            <a:srgbClr val="FAC090"/>
          </a:solidFill>
          <a:ln w="9525">
            <a:solidFill>
              <a:srgbClr val="321212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2" name="AutoShape 15"/>
          <p:cNvSpPr>
            <a:spLocks noChangeArrowheads="1"/>
          </p:cNvSpPr>
          <p:nvPr/>
        </p:nvSpPr>
        <p:spPr bwMode="auto">
          <a:xfrm rot="3171260">
            <a:off x="2460348" y="2917962"/>
            <a:ext cx="236680" cy="655348"/>
          </a:xfrm>
          <a:prstGeom prst="lightningBolt">
            <a:avLst/>
          </a:prstGeom>
          <a:solidFill>
            <a:srgbClr val="FFFFFF"/>
          </a:solidFill>
          <a:ln w="63500" cmpd="thickThin">
            <a:solidFill>
              <a:srgbClr val="C0504D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3" name="Right Arrow 12"/>
          <p:cNvSpPr>
            <a:spLocks noChangeArrowheads="1"/>
          </p:cNvSpPr>
          <p:nvPr/>
        </p:nvSpPr>
        <p:spPr bwMode="auto">
          <a:xfrm>
            <a:off x="2834680" y="3290043"/>
            <a:ext cx="272546" cy="288000"/>
          </a:xfrm>
          <a:prstGeom prst="rightArrow">
            <a:avLst>
              <a:gd name="adj1" fmla="val 50000"/>
              <a:gd name="adj2" fmla="val 50127"/>
            </a:avLst>
          </a:prstGeom>
          <a:solidFill>
            <a:srgbClr val="FAC090"/>
          </a:solidFill>
          <a:ln w="9525">
            <a:solidFill>
              <a:srgbClr val="321212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4" name="Right Arrow 12"/>
          <p:cNvSpPr>
            <a:spLocks noChangeArrowheads="1"/>
          </p:cNvSpPr>
          <p:nvPr/>
        </p:nvSpPr>
        <p:spPr bwMode="auto">
          <a:xfrm>
            <a:off x="3755165" y="3290043"/>
            <a:ext cx="272546" cy="288000"/>
          </a:xfrm>
          <a:prstGeom prst="rightArrow">
            <a:avLst>
              <a:gd name="adj1" fmla="val 50000"/>
              <a:gd name="adj2" fmla="val 50127"/>
            </a:avLst>
          </a:prstGeom>
          <a:solidFill>
            <a:srgbClr val="FAC090"/>
          </a:solidFill>
          <a:ln w="9525">
            <a:solidFill>
              <a:srgbClr val="321212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5" name="TextBox 3"/>
          <p:cNvSpPr txBox="1">
            <a:spLocks noChangeArrowheads="1"/>
          </p:cNvSpPr>
          <p:nvPr/>
        </p:nvSpPr>
        <p:spPr bwMode="auto">
          <a:xfrm>
            <a:off x="1302933" y="2480908"/>
            <a:ext cx="97761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b="0" dirty="0">
                <a:solidFill>
                  <a:srgbClr val="000000"/>
                </a:solidFill>
                <a:latin typeface="Arial" charset="0"/>
              </a:rPr>
              <a:t>Returnable documents/ schedules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6" name="TextBox 3"/>
          <p:cNvSpPr txBox="1">
            <a:spLocks noChangeArrowheads="1"/>
          </p:cNvSpPr>
          <p:nvPr/>
        </p:nvSpPr>
        <p:spPr bwMode="auto">
          <a:xfrm>
            <a:off x="2114600" y="2582969"/>
            <a:ext cx="108734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b="0" dirty="0">
                <a:solidFill>
                  <a:srgbClr val="000000"/>
                </a:solidFill>
                <a:latin typeface="Arial" charset="0"/>
              </a:rPr>
              <a:t>Pre-qualification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" name="TextBox 8"/>
          <p:cNvSpPr txBox="1">
            <a:spLocks noChangeArrowheads="1"/>
          </p:cNvSpPr>
          <p:nvPr/>
        </p:nvSpPr>
        <p:spPr bwMode="auto">
          <a:xfrm>
            <a:off x="3470935" y="4414507"/>
            <a:ext cx="1358738" cy="431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b="0" dirty="0">
                <a:solidFill>
                  <a:srgbClr val="000000"/>
                </a:solidFill>
                <a:latin typeface="Arial" charset="0"/>
              </a:rPr>
              <a:t>Technical / Functional criteria &amp; weightings must be stipulated in the tender documents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8" name="TextBox 8"/>
          <p:cNvSpPr txBox="1">
            <a:spLocks noChangeArrowheads="1"/>
          </p:cNvSpPr>
          <p:nvPr/>
        </p:nvSpPr>
        <p:spPr bwMode="auto">
          <a:xfrm>
            <a:off x="4940517" y="4281107"/>
            <a:ext cx="970150" cy="67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b="0" dirty="0">
                <a:solidFill>
                  <a:srgbClr val="000000"/>
                </a:solidFill>
                <a:latin typeface="Arial" charset="0"/>
              </a:rPr>
              <a:t>WEIGHTED  SCORE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3383320" y="2971718"/>
            <a:ext cx="256088" cy="2323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4225102" y="3170156"/>
            <a:ext cx="256088" cy="10093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4225099" y="2971718"/>
            <a:ext cx="256088" cy="2323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83" name="Right Arrow 2"/>
          <p:cNvSpPr>
            <a:spLocks noChangeArrowheads="1"/>
          </p:cNvSpPr>
          <p:nvPr/>
        </p:nvSpPr>
        <p:spPr bwMode="auto">
          <a:xfrm>
            <a:off x="4533893" y="3290043"/>
            <a:ext cx="272546" cy="288000"/>
          </a:xfrm>
          <a:prstGeom prst="rightArrow">
            <a:avLst>
              <a:gd name="adj1" fmla="val 50000"/>
              <a:gd name="adj2" fmla="val 49905"/>
            </a:avLst>
          </a:prstGeom>
          <a:solidFill>
            <a:srgbClr val="FAC090"/>
          </a:solidFill>
          <a:ln w="9525">
            <a:solidFill>
              <a:srgbClr val="321212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4" name="TextBox 3"/>
          <p:cNvSpPr txBox="1">
            <a:spLocks noChangeArrowheads="1"/>
          </p:cNvSpPr>
          <p:nvPr/>
        </p:nvSpPr>
        <p:spPr bwMode="auto">
          <a:xfrm>
            <a:off x="3957830" y="2330358"/>
            <a:ext cx="110074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dirty="0">
                <a:solidFill>
                  <a:srgbClr val="000000"/>
                </a:solidFill>
                <a:latin typeface="Arial" charset="0"/>
              </a:rPr>
              <a:t>Functionality/ technical 60points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5" name="TextBox 16"/>
          <p:cNvSpPr txBox="1">
            <a:spLocks noChangeArrowheads="1"/>
          </p:cNvSpPr>
          <p:nvPr/>
        </p:nvSpPr>
        <p:spPr bwMode="auto">
          <a:xfrm>
            <a:off x="2257104" y="1787571"/>
            <a:ext cx="62313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dirty="0">
                <a:solidFill>
                  <a:srgbClr val="000000"/>
                </a:solidFill>
                <a:latin typeface="Arial" charset="0"/>
              </a:rPr>
              <a:t>Step 2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6" name="TextBox 16"/>
          <p:cNvSpPr txBox="1">
            <a:spLocks noChangeArrowheads="1"/>
          </p:cNvSpPr>
          <p:nvPr/>
        </p:nvSpPr>
        <p:spPr bwMode="auto">
          <a:xfrm>
            <a:off x="1512442" y="1790296"/>
            <a:ext cx="62313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>
                <a:solidFill>
                  <a:srgbClr val="000000"/>
                </a:solidFill>
                <a:latin typeface="Arial" charset="0"/>
              </a:rPr>
              <a:t>Step 1</a:t>
            </a:r>
            <a:endParaRPr lang="en-US" sz="1800" b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7" name="TextBox 16"/>
          <p:cNvSpPr txBox="1">
            <a:spLocks noChangeArrowheads="1"/>
          </p:cNvSpPr>
          <p:nvPr/>
        </p:nvSpPr>
        <p:spPr bwMode="auto">
          <a:xfrm>
            <a:off x="5066929" y="1793959"/>
            <a:ext cx="62313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dirty="0">
                <a:solidFill>
                  <a:srgbClr val="000000"/>
                </a:solidFill>
                <a:latin typeface="Arial" charset="0"/>
              </a:rPr>
              <a:t>Step 4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88" name="Straight Connector 46"/>
          <p:cNvCxnSpPr>
            <a:cxnSpLocks noChangeShapeType="1"/>
          </p:cNvCxnSpPr>
          <p:nvPr/>
        </p:nvCxnSpPr>
        <p:spPr bwMode="auto">
          <a:xfrm flipH="1">
            <a:off x="4908421" y="1400787"/>
            <a:ext cx="14290" cy="4693802"/>
          </a:xfrm>
          <a:prstGeom prst="line">
            <a:avLst/>
          </a:prstGeom>
          <a:noFill/>
          <a:ln w="222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9" name="TextBox 16"/>
          <p:cNvSpPr txBox="1">
            <a:spLocks noChangeArrowheads="1"/>
          </p:cNvSpPr>
          <p:nvPr/>
        </p:nvSpPr>
        <p:spPr bwMode="auto">
          <a:xfrm>
            <a:off x="1549392" y="1354079"/>
            <a:ext cx="15578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algn="ctr"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dirty="0">
                <a:solidFill>
                  <a:srgbClr val="000000"/>
                </a:solidFill>
                <a:latin typeface="Arial" charset="0"/>
              </a:rPr>
              <a:t>STAGE 1: PREQUALIFICATION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0" name="TextBox 16"/>
          <p:cNvSpPr txBox="1">
            <a:spLocks noChangeArrowheads="1"/>
          </p:cNvSpPr>
          <p:nvPr/>
        </p:nvSpPr>
        <p:spPr bwMode="auto">
          <a:xfrm>
            <a:off x="3626768" y="1482321"/>
            <a:ext cx="79664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STAGE 2</a:t>
            </a:r>
          </a:p>
        </p:txBody>
      </p:sp>
      <p:sp>
        <p:nvSpPr>
          <p:cNvPr id="91" name="TextBox 16"/>
          <p:cNvSpPr txBox="1">
            <a:spLocks noChangeArrowheads="1"/>
          </p:cNvSpPr>
          <p:nvPr/>
        </p:nvSpPr>
        <p:spPr bwMode="auto">
          <a:xfrm>
            <a:off x="7138653" y="1491846"/>
            <a:ext cx="79664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STAGE 3</a:t>
            </a:r>
          </a:p>
        </p:txBody>
      </p:sp>
      <p:cxnSp>
        <p:nvCxnSpPr>
          <p:cNvPr id="92" name="Straight Connector 3"/>
          <p:cNvCxnSpPr>
            <a:cxnSpLocks noChangeShapeType="1"/>
          </p:cNvCxnSpPr>
          <p:nvPr/>
        </p:nvCxnSpPr>
        <p:spPr bwMode="auto">
          <a:xfrm>
            <a:off x="1258443" y="1760827"/>
            <a:ext cx="9655909" cy="0"/>
          </a:xfrm>
          <a:prstGeom prst="line">
            <a:avLst/>
          </a:prstGeom>
          <a:noFill/>
          <a:ln w="222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Right Arrow 2"/>
          <p:cNvSpPr>
            <a:spLocks noChangeArrowheads="1"/>
          </p:cNvSpPr>
          <p:nvPr/>
        </p:nvSpPr>
        <p:spPr bwMode="auto">
          <a:xfrm>
            <a:off x="5793633" y="3290043"/>
            <a:ext cx="272546" cy="288000"/>
          </a:xfrm>
          <a:prstGeom prst="rightArrow">
            <a:avLst>
              <a:gd name="adj1" fmla="val 50000"/>
              <a:gd name="adj2" fmla="val 49905"/>
            </a:avLst>
          </a:prstGeom>
          <a:solidFill>
            <a:srgbClr val="FAC090"/>
          </a:solidFill>
          <a:ln w="9525">
            <a:solidFill>
              <a:srgbClr val="321212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98" name="Rectangle 97"/>
          <p:cNvSpPr/>
          <p:nvPr/>
        </p:nvSpPr>
        <p:spPr bwMode="auto">
          <a:xfrm>
            <a:off x="9763756" y="2734822"/>
            <a:ext cx="974036" cy="148566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900" dirty="0"/>
              <a:t>Award of business and conclusion of contract</a:t>
            </a:r>
            <a:endParaRPr lang="en-ZA" sz="900" dirty="0"/>
          </a:p>
        </p:txBody>
      </p:sp>
      <p:sp>
        <p:nvSpPr>
          <p:cNvPr id="99" name="Right Arrow 2"/>
          <p:cNvSpPr>
            <a:spLocks noChangeArrowheads="1"/>
          </p:cNvSpPr>
          <p:nvPr/>
        </p:nvSpPr>
        <p:spPr bwMode="auto">
          <a:xfrm>
            <a:off x="9393206" y="3186320"/>
            <a:ext cx="272546" cy="288000"/>
          </a:xfrm>
          <a:prstGeom prst="rightArrow">
            <a:avLst>
              <a:gd name="adj1" fmla="val 50000"/>
              <a:gd name="adj2" fmla="val 49905"/>
            </a:avLst>
          </a:prstGeom>
          <a:solidFill>
            <a:srgbClr val="FAC090"/>
          </a:solidFill>
          <a:ln w="9525">
            <a:solidFill>
              <a:srgbClr val="321212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0" name="TextBox 105"/>
          <p:cNvSpPr txBox="1">
            <a:spLocks noChangeArrowheads="1"/>
          </p:cNvSpPr>
          <p:nvPr/>
        </p:nvSpPr>
        <p:spPr bwMode="auto">
          <a:xfrm>
            <a:off x="6104053" y="2786221"/>
            <a:ext cx="997827" cy="175432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 dirty="0"/>
              <a:t>Post tender negotiation with preferred bidder [2</a:t>
            </a:r>
            <a:r>
              <a:rPr lang="en-US" sz="900" baseline="30000" dirty="0"/>
              <a:t>nd</a:t>
            </a:r>
            <a:r>
              <a:rPr lang="en-US" sz="900" dirty="0"/>
              <a:t> and 3</a:t>
            </a:r>
            <a:r>
              <a:rPr lang="en-US" sz="900" baseline="30000" dirty="0"/>
              <a:t>rd </a:t>
            </a:r>
            <a:r>
              <a:rPr lang="en-US" sz="900" dirty="0"/>
              <a:t>ranked bidders (if required) in a sequential and not simultaneous manner] if pricing is not market-related</a:t>
            </a:r>
            <a:endParaRPr lang="en-US" sz="9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968072" y="2912954"/>
            <a:ext cx="778702" cy="82330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§"/>
            </a:pPr>
            <a:r>
              <a:rPr lang="en-GB" sz="900" dirty="0">
                <a:solidFill>
                  <a:srgbClr val="000000"/>
                </a:solidFill>
                <a:latin typeface="Arial" charset="0"/>
              </a:rPr>
              <a:t>Price (80)</a:t>
            </a:r>
          </a:p>
          <a:p>
            <a:pPr fontAlgn="base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</a:pPr>
            <a:endParaRPr lang="en-GB" sz="900" dirty="0">
              <a:solidFill>
                <a:srgbClr val="C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§"/>
            </a:pPr>
            <a:r>
              <a:rPr lang="en-GB" sz="900" dirty="0">
                <a:solidFill>
                  <a:srgbClr val="000000"/>
                </a:solidFill>
                <a:latin typeface="Arial" charset="0"/>
              </a:rPr>
              <a:t>B-BBEE  scorecard (20)</a:t>
            </a:r>
          </a:p>
        </p:txBody>
      </p:sp>
      <p:sp>
        <p:nvSpPr>
          <p:cNvPr id="102" name="Right Arrow 2"/>
          <p:cNvSpPr>
            <a:spLocks noChangeArrowheads="1"/>
          </p:cNvSpPr>
          <p:nvPr/>
        </p:nvSpPr>
        <p:spPr bwMode="auto">
          <a:xfrm>
            <a:off x="7148007" y="3245636"/>
            <a:ext cx="272546" cy="288000"/>
          </a:xfrm>
          <a:prstGeom prst="rightArrow">
            <a:avLst>
              <a:gd name="adj1" fmla="val 50000"/>
              <a:gd name="adj2" fmla="val 49905"/>
            </a:avLst>
          </a:prstGeom>
          <a:solidFill>
            <a:srgbClr val="FAC090"/>
          </a:solidFill>
          <a:ln w="9525">
            <a:solidFill>
              <a:srgbClr val="321212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" name="TextBox 3"/>
          <p:cNvSpPr txBox="1">
            <a:spLocks noChangeArrowheads="1"/>
          </p:cNvSpPr>
          <p:nvPr/>
        </p:nvSpPr>
        <p:spPr bwMode="auto">
          <a:xfrm>
            <a:off x="3194721" y="2100601"/>
            <a:ext cx="1720903" cy="23629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algn="ctr"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b="0" dirty="0">
                <a:solidFill>
                  <a:srgbClr val="000000"/>
                </a:solidFill>
                <a:latin typeface="Arial" charset="0"/>
              </a:rPr>
              <a:t>MINIMUM THRESHOLDS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4" name="TextBox 16"/>
          <p:cNvSpPr txBox="1">
            <a:spLocks noChangeArrowheads="1"/>
          </p:cNvSpPr>
          <p:nvPr/>
        </p:nvSpPr>
        <p:spPr bwMode="auto">
          <a:xfrm>
            <a:off x="6148239" y="1796820"/>
            <a:ext cx="62313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dirty="0">
                <a:solidFill>
                  <a:srgbClr val="000000"/>
                </a:solidFill>
                <a:latin typeface="Arial" charset="0"/>
              </a:rPr>
              <a:t>Step 5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5" name="TextBox 16"/>
          <p:cNvSpPr txBox="1">
            <a:spLocks noChangeArrowheads="1"/>
          </p:cNvSpPr>
          <p:nvPr/>
        </p:nvSpPr>
        <p:spPr bwMode="auto">
          <a:xfrm>
            <a:off x="7705540" y="1797898"/>
            <a:ext cx="62313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dirty="0">
                <a:solidFill>
                  <a:srgbClr val="000000"/>
                </a:solidFill>
                <a:latin typeface="Arial" charset="0"/>
              </a:rPr>
              <a:t>Step 6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6" name="TextBox 16"/>
          <p:cNvSpPr txBox="1">
            <a:spLocks noChangeArrowheads="1"/>
          </p:cNvSpPr>
          <p:nvPr/>
        </p:nvSpPr>
        <p:spPr bwMode="auto">
          <a:xfrm>
            <a:off x="9929601" y="1797515"/>
            <a:ext cx="75460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5pPr>
            <a:lvl6pPr marL="25146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6pPr>
            <a:lvl7pPr marL="29718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7pPr>
            <a:lvl8pPr marL="34290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8pPr>
            <a:lvl9pPr marL="3886200" indent="-228600" algn="ctr" eaLnBrk="0" fontAlgn="base" hangingPunct="0">
              <a:spcBef>
                <a:spcPct val="15000"/>
              </a:spcBef>
              <a:spcAft>
                <a:spcPct val="0"/>
              </a:spcAft>
              <a:buChar char="•"/>
              <a:defRPr sz="1000" b="1">
                <a:solidFill>
                  <a:schemeClr val="tx1"/>
                </a:solidFill>
                <a:latin typeface="Tahoma" pitchFamily="34" charset="0"/>
                <a:cs typeface="Arial" charset="0"/>
                <a:sym typeface="Wingdings" pitchFamily="2" charset="2"/>
              </a:defRPr>
            </a:lvl9pPr>
          </a:lstStyle>
          <a:p>
            <a:pPr eaLnBrk="1" fontAlgn="base" hangingPunct="1">
              <a:spcBef>
                <a:spcPts val="500"/>
              </a:spcBef>
              <a:spcAft>
                <a:spcPts val="500"/>
              </a:spcAft>
            </a:pPr>
            <a:r>
              <a:rPr lang="en-ZA" sz="900" dirty="0">
                <a:solidFill>
                  <a:srgbClr val="000000"/>
                </a:solidFill>
                <a:latin typeface="Arial" charset="0"/>
              </a:rPr>
              <a:t>Step 7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7" name="Rectangle 106"/>
          <p:cNvSpPr/>
          <p:nvPr/>
        </p:nvSpPr>
        <p:spPr bwMode="auto">
          <a:xfrm>
            <a:off x="1270585" y="3751153"/>
            <a:ext cx="1882842" cy="1427572"/>
          </a:xfrm>
          <a:prstGeom prst="rect">
            <a:avLst/>
          </a:prstGeom>
          <a:solidFill>
            <a:srgbClr val="91A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33450" fontAlgn="base">
              <a:spcBef>
                <a:spcPct val="0"/>
              </a:spcBef>
              <a:spcAft>
                <a:spcPct val="0"/>
              </a:spcAft>
            </a:pPr>
            <a:r>
              <a:rPr lang="en-ZA" sz="900" dirty="0"/>
              <a:t>Step 2: Preferential Procurement prequalification criteria that only one or more of the following may participate:</a:t>
            </a:r>
          </a:p>
          <a:p>
            <a:pPr defTabSz="933450"/>
            <a:r>
              <a:rPr lang="en-US" sz="900" dirty="0"/>
              <a:t>-</a:t>
            </a:r>
            <a:r>
              <a:rPr lang="en-GB" sz="900" dirty="0"/>
              <a:t>minimum B-BBEE status level 4</a:t>
            </a:r>
          </a:p>
          <a:p>
            <a:pPr defTabSz="933450"/>
            <a:endParaRPr lang="en-ZA" sz="900" dirty="0"/>
          </a:p>
          <a:p>
            <a:pPr lvl="0"/>
            <a:r>
              <a:rPr lang="en-US" sz="900" dirty="0"/>
              <a:t>-</a:t>
            </a:r>
            <a:r>
              <a:rPr lang="en-GB" sz="900" dirty="0"/>
              <a:t>- Attendance of compulsory Briefing session</a:t>
            </a:r>
            <a:endParaRPr lang="en-ZA" sz="900" dirty="0"/>
          </a:p>
        </p:txBody>
      </p:sp>
      <p:sp>
        <p:nvSpPr>
          <p:cNvPr id="109" name="Rectangle 108"/>
          <p:cNvSpPr/>
          <p:nvPr/>
        </p:nvSpPr>
        <p:spPr bwMode="auto">
          <a:xfrm>
            <a:off x="3589264" y="5015948"/>
            <a:ext cx="1837877" cy="6513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 defTabSz="933450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/>
              <a:t>Technical Pre-qualification</a:t>
            </a:r>
            <a:r>
              <a:rPr lang="en-US" sz="900" dirty="0"/>
              <a:t>:</a:t>
            </a:r>
          </a:p>
          <a:p>
            <a:pPr algn="just" defTabSz="933450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/>
              <a:t>1. 60points Threshold</a:t>
            </a:r>
          </a:p>
          <a:p>
            <a:pPr algn="just" defTabSz="933450" fontAlgn="base">
              <a:spcBef>
                <a:spcPct val="0"/>
              </a:spcBef>
              <a:spcAft>
                <a:spcPct val="0"/>
              </a:spcAft>
            </a:pPr>
            <a:endParaRPr lang="en-US" sz="900" dirty="0"/>
          </a:p>
        </p:txBody>
      </p:sp>
      <p:sp>
        <p:nvSpPr>
          <p:cNvPr id="110" name="Rectangle 109"/>
          <p:cNvSpPr/>
          <p:nvPr/>
        </p:nvSpPr>
        <p:spPr bwMode="auto">
          <a:xfrm>
            <a:off x="7466681" y="2990841"/>
            <a:ext cx="1926684" cy="132879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ZA" sz="900" dirty="0"/>
              <a:t>Selection of the preferred bidder. </a:t>
            </a:r>
          </a:p>
          <a:p>
            <a:r>
              <a:rPr lang="en-ZA" sz="900" dirty="0"/>
              <a:t> </a:t>
            </a:r>
          </a:p>
          <a:p>
            <a:r>
              <a:rPr lang="en-GB" sz="900" dirty="0"/>
              <a:t>(Objective criterion to justify award to someone other than the highest ranked bidder must have been stated in the bid documents and can be used at this stage, if applicable)</a:t>
            </a:r>
            <a:endParaRPr lang="en-ZA" sz="1600" dirty="0">
              <a:latin typeface="Arial" pitchFamily="34" charset="0"/>
            </a:endParaRPr>
          </a:p>
        </p:txBody>
      </p:sp>
      <p:cxnSp>
        <p:nvCxnSpPr>
          <p:cNvPr id="111" name="Straight Connector 45"/>
          <p:cNvCxnSpPr>
            <a:cxnSpLocks noChangeShapeType="1"/>
          </p:cNvCxnSpPr>
          <p:nvPr/>
        </p:nvCxnSpPr>
        <p:spPr bwMode="auto">
          <a:xfrm>
            <a:off x="3135069" y="1400787"/>
            <a:ext cx="0" cy="4693802"/>
          </a:xfrm>
          <a:prstGeom prst="line">
            <a:avLst/>
          </a:prstGeom>
          <a:noFill/>
          <a:ln w="222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Rectangle 44"/>
          <p:cNvSpPr/>
          <p:nvPr/>
        </p:nvSpPr>
        <p:spPr bwMode="auto">
          <a:xfrm>
            <a:off x="3383320" y="3170156"/>
            <a:ext cx="256088" cy="10093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37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ANSWERS</a:t>
            </a:r>
            <a:endParaRPr lang="en-ZA" dirty="0"/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928" y="1629184"/>
            <a:ext cx="6713621" cy="404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96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2305" y="544730"/>
            <a:ext cx="79334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Supplier Development Presentation</a:t>
            </a:r>
          </a:p>
          <a:p>
            <a:pPr marL="742950" indent="-742950">
              <a:buAutoNum type="arabicPeriod" startAt="5"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Siseko Gwazela</a:t>
            </a:r>
          </a:p>
        </p:txBody>
      </p:sp>
    </p:spTree>
    <p:extLst>
      <p:ext uri="{BB962C8B-B14F-4D97-AF65-F5344CB8AC3E}">
        <p14:creationId xmlns:p14="http://schemas.microsoft.com/office/powerpoint/2010/main" val="2236075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6A3D7-5424-4DBA-B1C2-7D82415F8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429" y="95351"/>
            <a:ext cx="9291310" cy="720105"/>
          </a:xfrm>
        </p:spPr>
        <p:txBody>
          <a:bodyPr/>
          <a:lstStyle/>
          <a:p>
            <a:r>
              <a:rPr lang="en-GB" dirty="0"/>
              <a:t>PPPFA prequalification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39B2CC-F234-4C0C-A37C-242E6C178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783" y="815456"/>
            <a:ext cx="11310788" cy="5765648"/>
          </a:xfrm>
        </p:spPr>
        <p:txBody>
          <a:bodyPr/>
          <a:lstStyle/>
          <a:p>
            <a:pPr marL="285750" marR="0" lvl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85750" marR="0" lvl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tx1"/>
                </a:solidFill>
              </a:rPr>
              <a:t>The tender is strictly put as a pre-qualification for minimum B-BBEE level 4 contributor ONLY. </a:t>
            </a:r>
          </a:p>
          <a:p>
            <a:pPr marL="285750" marR="0" lvl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ZA" sz="2000" b="1" dirty="0">
                <a:solidFill>
                  <a:schemeClr val="tx1"/>
                </a:solidFill>
              </a:rPr>
              <a:t>Failure to do so</a:t>
            </a:r>
            <a:r>
              <a:rPr lang="en-ZA" sz="2000" dirty="0">
                <a:solidFill>
                  <a:schemeClr val="tx1"/>
                </a:solidFill>
              </a:rPr>
              <a:t>, will </a:t>
            </a:r>
            <a:r>
              <a:rPr lang="en-GB" sz="2000" dirty="0">
                <a:solidFill>
                  <a:schemeClr val="tx1"/>
                </a:solidFill>
              </a:rPr>
              <a:t>result in the tender being deemed non-responsive and therefore eliminated from further evaluation. </a:t>
            </a:r>
          </a:p>
          <a:p>
            <a:pPr marL="285750" marR="0" lvl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000" b="1" dirty="0">
                <a:solidFill>
                  <a:srgbClr val="000000"/>
                </a:solidFill>
              </a:rPr>
              <a:t>Submit a valid B-BBEE Sworn Affidavit OR B-BBEE certificates.</a:t>
            </a:r>
          </a:p>
          <a:p>
            <a:pPr marL="285750" marR="0" lvl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An entity that qualifies in terms of the B-BBEE Act to undergo a B-BBEE verification process, can only do so with a verification professional or agency that has been accredited by SANAS or a B-BBEE Verification Professional Regular that may be appointed by the Minister of Trade and Industry.</a:t>
            </a:r>
            <a:endParaRPr lang="en-GB" sz="2000" dirty="0">
              <a:solidFill>
                <a:schemeClr val="tx1"/>
              </a:solidFill>
            </a:endParaRPr>
          </a:p>
          <a:p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972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21" y="-77022"/>
            <a:ext cx="9961535" cy="810865"/>
          </a:xfrm>
        </p:spPr>
        <p:txBody>
          <a:bodyPr/>
          <a:lstStyle/>
          <a:p>
            <a:r>
              <a:rPr lang="en-US" sz="2000" dirty="0"/>
              <a:t>The following pointers are key in determining the validity of a sworn affidavit:</a:t>
            </a:r>
            <a:endParaRPr lang="en-ZA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921" y="617933"/>
            <a:ext cx="11900079" cy="6124157"/>
          </a:xfrm>
        </p:spPr>
        <p:txBody>
          <a:bodyPr vert="horz" lIns="36000" tIns="18000" rIns="0" bIns="18000" rtlCol="0">
            <a:noAutofit/>
          </a:bodyPr>
          <a:lstStyle/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Name/s of deponent as they appear in the identity document and the identity number.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Designation of the deponent as either the director, owner or member must be indicated in order to know that person is duly </a:t>
            </a:r>
            <a:r>
              <a:rPr lang="en-US" sz="1600" dirty="0" err="1">
                <a:solidFill>
                  <a:schemeClr val="tx1"/>
                </a:solidFill>
              </a:rPr>
              <a:t>authorised</a:t>
            </a:r>
            <a:r>
              <a:rPr lang="en-US" sz="1600" dirty="0">
                <a:solidFill>
                  <a:schemeClr val="tx1"/>
                </a:solidFill>
              </a:rPr>
              <a:t> to depose of an affidavit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Name of enterprise as per enterprise registration documents issued by the CIPC, where applicable, and enterprise business address.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Percentage of black ownership, black female ownership and designated group. In the case of </a:t>
            </a:r>
            <a:r>
              <a:rPr lang="en-US" sz="1600" dirty="0" err="1">
                <a:solidFill>
                  <a:schemeClr val="tx1"/>
                </a:solidFill>
              </a:rPr>
              <a:t>specialised</a:t>
            </a:r>
            <a:r>
              <a:rPr lang="en-US" sz="1600" dirty="0">
                <a:solidFill>
                  <a:schemeClr val="tx1"/>
                </a:solidFill>
              </a:rPr>
              <a:t> enterprises as per Statement 004, the percentage of black beneficiaries must be reflected.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Indicate total revenue for the year under review and whether it is based on audited financial statements or management account.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Financial year end as per the enterprise’s registration documents, which was used to determine the total revenue.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B-BBEE Status level. An enterprise can only have one status level.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Empowering supplier status must be indicated. For QSEs, the deponent must select the basis for the empowering supplier status.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Date deponent signed and date of Commissioner of Oath must be the same.</a:t>
            </a:r>
          </a:p>
          <a:p>
            <a:pPr marL="285750" marR="0" indent="-285750" defTabSz="91440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Commissioner of Oath cannot be an employee or ex officio of the enterprise because, a person cannot by law, commission a sworn affidavit in which they have an interest.</a:t>
            </a:r>
            <a:endParaRPr lang="en-ZA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47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0" y="356990"/>
            <a:ext cx="10412597" cy="661832"/>
          </a:xfrm>
        </p:spPr>
        <p:txBody>
          <a:bodyPr/>
          <a:lstStyle/>
          <a:p>
            <a:r>
              <a:rPr lang="en-US" dirty="0"/>
              <a:t>Questions and Answers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77A5A6E-17C4-488C-8989-D8060EFE7918}"/>
              </a:ext>
            </a:extLst>
          </p:cNvPr>
          <p:cNvSpPr txBox="1"/>
          <p:nvPr/>
        </p:nvSpPr>
        <p:spPr>
          <a:xfrm>
            <a:off x="680600" y="1196418"/>
            <a:ext cx="10639041" cy="3888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r>
              <a:rPr lang="en-US" sz="17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Tenderers to please meet in the car park area.</a:t>
            </a:r>
            <a:endParaRPr lang="en-US" sz="1700" spc="5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 RFP 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7" name="Picture 45" descr="https://www.bvkz.nl/wp-content/uploads/2015/05/question-and-answer-qa-sign-and-3d-character-as-symbol-for-support_GyzjKEP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76" y="1296987"/>
            <a:ext cx="8442124" cy="490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694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2385" y="5756810"/>
            <a:ext cx="7933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	Technical Evaluation</a:t>
            </a:r>
          </a:p>
        </p:txBody>
      </p:sp>
    </p:spTree>
    <p:extLst>
      <p:ext uri="{BB962C8B-B14F-4D97-AF65-F5344CB8AC3E}">
        <p14:creationId xmlns:p14="http://schemas.microsoft.com/office/powerpoint/2010/main" val="3768927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Technical Evaluation</a:t>
            </a:r>
            <a:endParaRPr lang="en-GB" b="0" dirty="0">
              <a:solidFill>
                <a:schemeClr val="accent5"/>
              </a:solidFill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77A5A6E-17C4-488C-8989-D8060EFE7918}"/>
              </a:ext>
            </a:extLst>
          </p:cNvPr>
          <p:cNvSpPr txBox="1"/>
          <p:nvPr/>
        </p:nvSpPr>
        <p:spPr>
          <a:xfrm>
            <a:off x="680600" y="1196418"/>
            <a:ext cx="10639041" cy="3395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r>
              <a:rPr lang="en-US" sz="17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threshold for the Functionality is </a:t>
            </a:r>
            <a:r>
              <a:rPr lang="en-US" sz="17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lang="en-US" sz="17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points and will be evaluated as follows:</a:t>
            </a: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 RFP 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580087"/>
              </p:ext>
            </p:extLst>
          </p:nvPr>
        </p:nvGraphicFramePr>
        <p:xfrm>
          <a:off x="679450" y="1890795"/>
          <a:ext cx="10833100" cy="3865179"/>
        </p:xfrm>
        <a:graphic>
          <a:graphicData uri="http://schemas.openxmlformats.org/drawingml/2006/table">
            <a:tbl>
              <a:tblPr firstRow="1" bandRow="1"/>
              <a:tblGrid>
                <a:gridCol w="5416550">
                  <a:extLst>
                    <a:ext uri="{9D8B030D-6E8A-4147-A177-3AD203B41FA5}">
                      <a16:colId xmlns:a16="http://schemas.microsoft.com/office/drawing/2014/main" val="2771623792"/>
                    </a:ext>
                  </a:extLst>
                </a:gridCol>
                <a:gridCol w="5416550">
                  <a:extLst>
                    <a:ext uri="{9D8B030D-6E8A-4147-A177-3AD203B41FA5}">
                      <a16:colId xmlns:a16="http://schemas.microsoft.com/office/drawing/2014/main" val="1160612809"/>
                    </a:ext>
                  </a:extLst>
                </a:gridCol>
              </a:tblGrid>
              <a:tr h="3436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ZA" sz="1800" b="1" i="0" u="none" strike="noStrike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Quality Criteria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2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800" b="1" i="0" u="none" strike="noStrike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Maximum number of points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2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022840"/>
                  </a:ext>
                </a:extLst>
              </a:tr>
              <a:tr h="3546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T2.2-03 Customer Reference Letters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247748"/>
                  </a:ext>
                </a:extLst>
              </a:tr>
              <a:tr h="6761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T2.2-04 Method Statement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780160"/>
                  </a:ext>
                </a:extLst>
              </a:tr>
              <a:tr h="3436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T2.2-05: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Technical Resource Allocation with key resources</a:t>
                      </a:r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921323"/>
                  </a:ext>
                </a:extLst>
              </a:tr>
              <a:tr h="3436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T2.2-06: Skills Transfer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49745"/>
                  </a:ext>
                </a:extLst>
              </a:tr>
              <a:tr h="3436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T2.2-07 Programme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197534"/>
                  </a:ext>
                </a:extLst>
              </a:tr>
              <a:tr h="380244">
                <a:tc>
                  <a:txBody>
                    <a:bodyPr/>
                    <a:lstStyle/>
                    <a:p>
                      <a:pPr algn="l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T2.2-08 Fault Logging Methodology for post implementation maintenance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663783"/>
                  </a:ext>
                </a:extLst>
              </a:tr>
              <a:tr h="343606">
                <a:tc>
                  <a:txBody>
                    <a:bodyPr/>
                    <a:lstStyle/>
                    <a:p>
                      <a:pPr algn="l" rtl="0" fontAlgn="ctr"/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ZA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457028"/>
                  </a:ext>
                </a:extLst>
              </a:tr>
              <a:tr h="3436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Maximum (possible) score for quality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617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188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375" y="2772192"/>
            <a:ext cx="115252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 startAt="7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 on Project and Executive Summary Information and Scope of Work</a:t>
            </a:r>
          </a:p>
        </p:txBody>
      </p:sp>
    </p:spTree>
    <p:extLst>
      <p:ext uri="{BB962C8B-B14F-4D97-AF65-F5344CB8AC3E}">
        <p14:creationId xmlns:p14="http://schemas.microsoft.com/office/powerpoint/2010/main" val="837901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86" y="435470"/>
            <a:ext cx="9145218" cy="661832"/>
          </a:xfrm>
        </p:spPr>
        <p:txBody>
          <a:bodyPr/>
          <a:lstStyle/>
          <a:p>
            <a:r>
              <a:rPr lang="en-US" kern="0" dirty="0">
                <a:solidFill>
                  <a:srgbClr val="7F7F7F"/>
                </a:solidFill>
              </a:rPr>
              <a:t>BACKGROUND</a:t>
            </a:r>
            <a:endParaRPr lang="en-GB" kern="0" dirty="0">
              <a:solidFill>
                <a:srgbClr val="7F7F7F"/>
              </a:solidFill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759ABE7C-805C-8B51-774D-2566A94B3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339971"/>
              </p:ext>
            </p:extLst>
          </p:nvPr>
        </p:nvGraphicFramePr>
        <p:xfrm>
          <a:off x="572186" y="1292934"/>
          <a:ext cx="10524901" cy="509339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0524901">
                  <a:extLst>
                    <a:ext uri="{9D8B030D-6E8A-4147-A177-3AD203B41FA5}">
                      <a16:colId xmlns:a16="http://schemas.microsoft.com/office/drawing/2014/main" val="2866388578"/>
                    </a:ext>
                  </a:extLst>
                </a:gridCol>
              </a:tblGrid>
              <a:tr h="334064">
                <a:tc>
                  <a:txBody>
                    <a:bodyPr/>
                    <a:lstStyle/>
                    <a:p>
                      <a:r>
                        <a:rPr lang="en-US" kern="0" dirty="0">
                          <a:solidFill>
                            <a:schemeClr val="bg1"/>
                          </a:solidFill>
                        </a:rPr>
                        <a:t>NEED FOR THE SIMULATION SOFTWARE: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92439"/>
                  </a:ext>
                </a:extLst>
              </a:tr>
              <a:tr h="834964">
                <a:tc>
                  <a:txBody>
                    <a:bodyPr/>
                    <a:lstStyle/>
                    <a:p>
                      <a:pPr marL="285750" marR="0" lvl="0" indent="-2857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Transnet National Ports Authority (TNPA) is embarking on a journey of acquiring smart simulation software tools that will be the intellectual property of TNPA. </a:t>
                      </a:r>
                      <a:endParaRPr lang="en-US" sz="1600" dirty="0">
                        <a:effectLst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0221561"/>
                  </a:ext>
                </a:extLst>
              </a:tr>
              <a:tr h="584514">
                <a:tc>
                  <a:txBody>
                    <a:bodyPr/>
                    <a:lstStyle/>
                    <a:p>
                      <a:pPr marL="285750" marR="0" lvl="0" indent="-2857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To provide a futuristic view of our port's plans (planning ahead of demand)</a:t>
                      </a:r>
                      <a:endParaRPr lang="en-US" sz="1600" dirty="0">
                        <a:effectLst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1767587"/>
                  </a:ext>
                </a:extLst>
              </a:tr>
              <a:tr h="834964">
                <a:tc>
                  <a:txBody>
                    <a:bodyPr/>
                    <a:lstStyle/>
                    <a:p>
                      <a:pPr marL="285750" marR="0" lvl="0" indent="-2857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To enable the Port Planners, Operation Specialists, and Port Engineering to predict the effect of changes in any port operational precinct within TNPA. </a:t>
                      </a:r>
                      <a:endParaRPr lang="en-US" sz="1600" dirty="0">
                        <a:effectLst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9030785"/>
                  </a:ext>
                </a:extLst>
              </a:tr>
              <a:tr h="584514">
                <a:tc>
                  <a:txBody>
                    <a:bodyPr/>
                    <a:lstStyle/>
                    <a:p>
                      <a:pPr marL="285750" marR="0" lvl="0" indent="-2857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To simulate port processes overtime to identify bottlenecks and improve efficiencies.</a:t>
                      </a:r>
                      <a:endParaRPr lang="en-US" sz="1600" dirty="0"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4257627"/>
                  </a:ext>
                </a:extLst>
              </a:tr>
              <a:tr h="1085414">
                <a:tc>
                  <a:txBody>
                    <a:bodyPr/>
                    <a:lstStyle/>
                    <a:p>
                      <a:pPr marL="285750" marR="0" lvl="0" indent="-2857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The tool needs to be creative in calculating and validating capacity </a:t>
                      </a:r>
                      <a:r>
                        <a:rPr lang="en-US" sz="1600" dirty="0"/>
                        <a:t>for all </a:t>
                      </a:r>
                      <a:r>
                        <a:rPr lang="en-US" sz="1600" dirty="0">
                          <a:effectLst/>
                        </a:rPr>
                        <a:t>commercial ports and ensures that all ports users are utilizing the ports existing facilities to their efficient and effective capacity. </a:t>
                      </a:r>
                      <a:endParaRPr lang="en-US" sz="1600" dirty="0">
                        <a:effectLst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5815210"/>
                  </a:ext>
                </a:extLst>
              </a:tr>
              <a:tr h="834964">
                <a:tc>
                  <a:txBody>
                    <a:bodyPr/>
                    <a:lstStyle/>
                    <a:p>
                      <a:pPr marL="285750" marR="0" lvl="0" indent="-2857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This tool </a:t>
                      </a:r>
                      <a:r>
                        <a:rPr lang="en-US" sz="1600" dirty="0"/>
                        <a:t>must also </a:t>
                      </a:r>
                      <a:r>
                        <a:rPr lang="en-US" sz="1600" dirty="0">
                          <a:effectLst/>
                        </a:rPr>
                        <a:t>TNPA in performing terminal oversight role by setting meaningful targets for all the Terminal Operators  in line with TOPS. </a:t>
                      </a:r>
                      <a:endParaRPr lang="en-US" sz="1600" dirty="0">
                        <a:effectLst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3136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364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86" y="415933"/>
            <a:ext cx="9145218" cy="661832"/>
          </a:xfrm>
        </p:spPr>
        <p:txBody>
          <a:bodyPr/>
          <a:lstStyle/>
          <a:p>
            <a:r>
              <a:rPr lang="en-US" kern="0" dirty="0">
                <a:solidFill>
                  <a:srgbClr val="7F7F7F"/>
                </a:solidFill>
              </a:rPr>
              <a:t>KEY CHALLENGES</a:t>
            </a:r>
            <a:endParaRPr lang="en-GB" kern="0" dirty="0">
              <a:solidFill>
                <a:srgbClr val="7F7F7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E98B0-2AC2-4D7B-BDFD-1A4BD4AD2EE4}"/>
              </a:ext>
            </a:extLst>
          </p:cNvPr>
          <p:cNvSpPr txBox="1"/>
          <p:nvPr/>
        </p:nvSpPr>
        <p:spPr>
          <a:xfrm>
            <a:off x="503939" y="1312191"/>
            <a:ext cx="11031788" cy="4857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4400">
              <a:lnSpc>
                <a:spcPct val="150000"/>
              </a:lnSpc>
              <a:spcAft>
                <a:spcPts val="1341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ZA" sz="1400" dirty="0"/>
              <a:t>Inability to conduct simulation modelling internally 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1341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ZA" sz="1400" dirty="0"/>
              <a:t>Manual and cumbersome capacity validation process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1341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ZA" sz="1400" dirty="0"/>
              <a:t>TNPA soley rely on consultancy in conducting simulation modelling for the ports.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1341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ZA" sz="1400" dirty="0"/>
              <a:t>Lack of port processes knowledge from consultants which is resulting in substandard results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1341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ZA" sz="1400" dirty="0"/>
              <a:t>High level of inconsistency due to different inputs and assumptions applications by consultants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1341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ZA" sz="1400" dirty="0"/>
              <a:t>Limitations on capacity sustainability plan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1341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ZA" sz="1400" dirty="0"/>
              <a:t>Under utilisation of internal resources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1341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ZA" sz="1400" dirty="0"/>
              <a:t>Limitation in revisiting capacities and simulation modelling that were conducted previously</a:t>
            </a:r>
          </a:p>
          <a:p>
            <a:pPr lvl="0" algn="just" defTabSz="914400">
              <a:lnSpc>
                <a:spcPct val="150000"/>
              </a:lnSpc>
              <a:spcAft>
                <a:spcPts val="1341"/>
              </a:spcAft>
              <a:tabLst>
                <a:tab pos="457200" algn="l"/>
              </a:tabLst>
            </a:pPr>
            <a:r>
              <a:rPr lang="en-ZA" sz="1400" dirty="0"/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4341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65581" y="657060"/>
            <a:ext cx="9421281" cy="482383"/>
          </a:xfrm>
        </p:spPr>
        <p:txBody>
          <a:bodyPr anchor="t" anchorCtr="0">
            <a:normAutofit/>
          </a:bodyPr>
          <a:lstStyle/>
          <a:p>
            <a:pPr algn="l"/>
            <a:r>
              <a:rPr lang="en-ZA" kern="0" dirty="0">
                <a:solidFill>
                  <a:srgbClr val="7F7F7F"/>
                </a:solidFill>
              </a:rPr>
              <a:t>PORT SIMULATION S</a:t>
            </a:r>
            <a:r>
              <a:rPr lang="en-US" kern="0" dirty="0">
                <a:solidFill>
                  <a:srgbClr val="7F7F7F"/>
                </a:solidFill>
              </a:rPr>
              <a:t>OFTWARE REQUIREMENTS</a:t>
            </a:r>
            <a:endParaRPr lang="en-ZA" sz="3600" b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9ABDE5-644B-E331-AABE-9FF22FE01F24}"/>
              </a:ext>
            </a:extLst>
          </p:cNvPr>
          <p:cNvGrpSpPr/>
          <p:nvPr/>
        </p:nvGrpSpPr>
        <p:grpSpPr>
          <a:xfrm>
            <a:off x="676275" y="1282892"/>
            <a:ext cx="11182350" cy="5279454"/>
            <a:chOff x="676275" y="1282892"/>
            <a:chExt cx="11182350" cy="527945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E975E05-719F-432D-AC6A-DC9D5DEBEE5F}"/>
                </a:ext>
              </a:extLst>
            </p:cNvPr>
            <p:cNvGrpSpPr/>
            <p:nvPr/>
          </p:nvGrpSpPr>
          <p:grpSpPr>
            <a:xfrm>
              <a:off x="676275" y="2068673"/>
              <a:ext cx="11182350" cy="4493673"/>
              <a:chOff x="1502680" y="1896597"/>
              <a:chExt cx="9197635" cy="5068442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502680" y="1896597"/>
                <a:ext cx="8915597" cy="5068442"/>
                <a:chOff x="1" y="1112294"/>
                <a:chExt cx="8925673" cy="4757909"/>
              </a:xfrm>
            </p:grpSpPr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" y="1734063"/>
                  <a:ext cx="7644808" cy="4035659"/>
                </a:xfrm>
                <a:prstGeom prst="rect">
                  <a:avLst/>
                </a:prstGeom>
              </p:spPr>
            </p:pic>
            <p:pic>
              <p:nvPicPr>
                <p:cNvPr id="10" name="Picture 1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969" y="1612756"/>
                  <a:ext cx="985757" cy="544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Picture 1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301" y="2219500"/>
                  <a:ext cx="1004178" cy="476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" name="Picture 3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301" y="4159440"/>
                  <a:ext cx="1014709" cy="5810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" name="Picture 7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039" y="2796932"/>
                  <a:ext cx="1032350" cy="454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duotone>
                    <a:prstClr val="black"/>
                    <a:srgbClr val="89181B">
                      <a:tint val="45000"/>
                      <a:satMod val="400000"/>
                    </a:srgb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7777" y="2165230"/>
                  <a:ext cx="661993" cy="5266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" name="Picture 16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19977" y="4274324"/>
                  <a:ext cx="541585" cy="4437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" name="Picture 24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6694" y="4294607"/>
                  <a:ext cx="541585" cy="4238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" name="Picture 28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3200" y="4205422"/>
                  <a:ext cx="484012" cy="512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Picture 5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65809" y="2169626"/>
                  <a:ext cx="660924" cy="522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Picture 21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00752" y="4390987"/>
                  <a:ext cx="552099" cy="3412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Picture 8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4182" y="4153291"/>
                  <a:ext cx="536570" cy="5647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Picture 6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8652" y="2531807"/>
                  <a:ext cx="1104199" cy="466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Picture 7"/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8653" y="1988286"/>
                  <a:ext cx="1104198" cy="4847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9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032" y="2681259"/>
                  <a:ext cx="1656432" cy="5461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7"/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51824" y="1741469"/>
                  <a:ext cx="1085850" cy="3952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10"/>
                <p:cNvPicPr>
                  <a:picLocks noChangeAspect="1" noChangeArrowheads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1978" y="2189564"/>
                  <a:ext cx="1095696" cy="3415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11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07734" y="2595465"/>
                  <a:ext cx="1129939" cy="3907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13"/>
                <p:cNvPicPr>
                  <a:picLocks noChangeAspect="1" noChangeArrowheads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1978" y="3057905"/>
                  <a:ext cx="1095696" cy="3183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17"/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3871" y="4150907"/>
                  <a:ext cx="709223" cy="6976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" name="TextBox 28"/>
                <p:cNvSpPr txBox="1"/>
                <p:nvPr/>
              </p:nvSpPr>
              <p:spPr>
                <a:xfrm>
                  <a:off x="882502" y="3620111"/>
                  <a:ext cx="839972" cy="2166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ZA" sz="900" b="1" kern="0" dirty="0">
                      <a:solidFill>
                        <a:prstClr val="black"/>
                      </a:solidFill>
                      <a:cs typeface="Arial" pitchFamily="34" charset="0"/>
                    </a:rPr>
                    <a:t>Anchorage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3420747" y="3632191"/>
                  <a:ext cx="577100" cy="2166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ZA" sz="900" b="1" kern="0" dirty="0">
                      <a:solidFill>
                        <a:prstClr val="black"/>
                      </a:solidFill>
                      <a:cs typeface="Arial" pitchFamily="34" charset="0"/>
                    </a:rPr>
                    <a:t>Apron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525346" y="3632191"/>
                  <a:ext cx="742831" cy="2166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ZA" sz="900" b="1" kern="0" dirty="0">
                      <a:solidFill>
                        <a:prstClr val="black"/>
                      </a:solidFill>
                      <a:cs typeface="Arial" pitchFamily="34" charset="0"/>
                    </a:rPr>
                    <a:t>Terminal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2192935" y="3620111"/>
                  <a:ext cx="577100" cy="2166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ZA" sz="900" b="1" kern="0" dirty="0">
                      <a:solidFill>
                        <a:prstClr val="black"/>
                      </a:solidFill>
                      <a:cs typeface="Arial" pitchFamily="34" charset="0"/>
                    </a:rPr>
                    <a:t>Berth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 rot="16200000">
                  <a:off x="5831997" y="3533819"/>
                  <a:ext cx="932499" cy="2310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ZA" sz="900" b="1" kern="0" dirty="0">
                      <a:solidFill>
                        <a:prstClr val="black"/>
                      </a:solidFill>
                      <a:cs typeface="Arial" pitchFamily="34" charset="0"/>
                    </a:rPr>
                    <a:t>Intermodal</a:t>
                  </a: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441464" y="1112294"/>
                  <a:ext cx="1414464" cy="4099157"/>
                </a:xfrm>
                <a:prstGeom prst="rect">
                  <a:avLst/>
                </a:prstGeom>
                <a:solidFill>
                  <a:srgbClr val="A8960A">
                    <a:alpha val="9000"/>
                  </a:srgbClr>
                </a:solidFill>
                <a:ln w="25400" cap="flat" cmpd="sng" algn="ctr">
                  <a:solidFill>
                    <a:srgbClr val="A8960A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ZA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1866562" y="1112429"/>
                  <a:ext cx="2303370" cy="4141051"/>
                </a:xfrm>
                <a:prstGeom prst="rect">
                  <a:avLst/>
                </a:prstGeom>
                <a:solidFill>
                  <a:srgbClr val="A8960A">
                    <a:alpha val="9000"/>
                  </a:srgbClr>
                </a:solidFill>
                <a:ln w="25400" cap="flat" cmpd="sng" algn="ctr">
                  <a:solidFill>
                    <a:srgbClr val="A8960A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ZA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154977" y="1112429"/>
                  <a:ext cx="1359055" cy="4141051"/>
                </a:xfrm>
                <a:prstGeom prst="rect">
                  <a:avLst/>
                </a:prstGeom>
                <a:solidFill>
                  <a:srgbClr val="A8960A">
                    <a:alpha val="9000"/>
                  </a:srgbClr>
                </a:solidFill>
                <a:ln w="25400" cap="flat" cmpd="sng" algn="ctr">
                  <a:solidFill>
                    <a:srgbClr val="A8960A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ZA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5527282" y="1112294"/>
                  <a:ext cx="3206634" cy="4141641"/>
                </a:xfrm>
                <a:prstGeom prst="rect">
                  <a:avLst/>
                </a:prstGeom>
                <a:solidFill>
                  <a:srgbClr val="A8960A">
                    <a:alpha val="9000"/>
                  </a:srgbClr>
                </a:solidFill>
                <a:ln w="25400" cap="flat" cmpd="sng" algn="ctr">
                  <a:solidFill>
                    <a:srgbClr val="A8960A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ZA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Left-Right Arrow 37"/>
                <p:cNvSpPr/>
                <p:nvPr/>
              </p:nvSpPr>
              <p:spPr>
                <a:xfrm>
                  <a:off x="258831" y="5359840"/>
                  <a:ext cx="8666843" cy="510363"/>
                </a:xfrm>
                <a:prstGeom prst="leftRightArrow">
                  <a:avLst/>
                </a:prstGeom>
                <a:solidFill>
                  <a:srgbClr val="EEECE1">
                    <a:lumMod val="95000"/>
                  </a:srgbClr>
                </a:solidFill>
                <a:ln w="25400" cap="flat" cmpd="sng" algn="ctr">
                  <a:solidFill>
                    <a:srgbClr val="A8960A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tIns="72000" bIns="72000"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b="1" kern="0" dirty="0">
                      <a:solidFill>
                        <a:prstClr val="black"/>
                      </a:solidFill>
                    </a:rPr>
                    <a:t>CARGO FLOWS</a:t>
                  </a:r>
                  <a:endParaRPr lang="en-ZA" sz="1600" b="1" kern="0" dirty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39" name="Pentagon 38"/>
              <p:cNvSpPr/>
              <p:nvPr/>
            </p:nvSpPr>
            <p:spPr>
              <a:xfrm>
                <a:off x="10245021" y="1965541"/>
                <a:ext cx="455294" cy="4366695"/>
              </a:xfrm>
              <a:prstGeom prst="homePlate">
                <a:avLst>
                  <a:gd name="adj" fmla="val 23941"/>
                </a:avLst>
              </a:prstGeom>
              <a:blipFill>
                <a:blip r:embed="rId22"/>
                <a:tile tx="0" ty="0" sx="100000" sy="100000" flip="none" algn="tl"/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kern="0" dirty="0">
                    <a:solidFill>
                      <a:srgbClr val="FFFFFF"/>
                    </a:solidFill>
                  </a:rPr>
                  <a:t>Land side</a:t>
                </a:r>
                <a:endParaRPr lang="en-ZA" kern="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Pentagon 39"/>
              <p:cNvSpPr/>
              <p:nvPr/>
            </p:nvSpPr>
            <p:spPr>
              <a:xfrm flipH="1">
                <a:off x="1568178" y="1958637"/>
                <a:ext cx="393752" cy="4380491"/>
              </a:xfrm>
              <a:prstGeom prst="homePlate">
                <a:avLst>
                  <a:gd name="adj" fmla="val 23941"/>
                </a:avLst>
              </a:prstGeom>
              <a:blipFill>
                <a:blip r:embed="rId23">
                  <a:extLst>
                    <a:ext uri="{BEBA8EAE-BF5A-486C-A8C5-ECC9F3942E4B}">
                      <a14:imgProps xmlns:a14="http://schemas.microsoft.com/office/drawing/2010/main">
                        <a14:imgLayer r:embed="rId24">
                          <a14:imgEffect>
                            <a14:colorTemperature colorTemp="47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vert="vert27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kern="0" dirty="0">
                    <a:solidFill>
                      <a:srgbClr val="1C1C1C"/>
                    </a:solidFill>
                  </a:rPr>
                  <a:t>Water side</a:t>
                </a:r>
                <a:endParaRPr lang="en-ZA" kern="0" dirty="0">
                  <a:solidFill>
                    <a:srgbClr val="1C1C1C"/>
                  </a:solidFill>
                </a:endParaRPr>
              </a:p>
            </p:txBody>
          </p:sp>
        </p:grpSp>
        <p:sp>
          <p:nvSpPr>
            <p:cNvPr id="42" name="Rectangular Callout 31">
              <a:extLst>
                <a:ext uri="{FF2B5EF4-FFF2-40B4-BE49-F238E27FC236}">
                  <a16:creationId xmlns:a16="http://schemas.microsoft.com/office/drawing/2014/main" id="{EE05920F-6954-40A5-B1B0-ED77DAC3D9F9}"/>
                </a:ext>
              </a:extLst>
            </p:cNvPr>
            <p:cNvSpPr/>
            <p:nvPr/>
          </p:nvSpPr>
          <p:spPr>
            <a:xfrm>
              <a:off x="3528130" y="1294293"/>
              <a:ext cx="1670246" cy="370044"/>
            </a:xfrm>
            <a:prstGeom prst="wedgeRectCallout">
              <a:avLst>
                <a:gd name="adj1" fmla="val 1268"/>
                <a:gd name="adj2" fmla="val 49198"/>
              </a:avLst>
            </a:prstGeom>
            <a:solidFill>
              <a:srgbClr val="CFC9A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ZA" sz="1600" b="1" kern="0" dirty="0">
                  <a:solidFill>
                    <a:srgbClr val="000000"/>
                  </a:solidFill>
                  <a:latin typeface="Calibri"/>
                </a:rPr>
                <a:t>BERTH CAPACITY</a:t>
              </a:r>
              <a:endParaRPr lang="en-ZA" b="1" kern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3" name="Rectangular Callout 32">
              <a:extLst>
                <a:ext uri="{FF2B5EF4-FFF2-40B4-BE49-F238E27FC236}">
                  <a16:creationId xmlns:a16="http://schemas.microsoft.com/office/drawing/2014/main" id="{E3D66F7F-8008-40D1-9BF2-CF41A629F416}"/>
                </a:ext>
              </a:extLst>
            </p:cNvPr>
            <p:cNvSpPr/>
            <p:nvPr/>
          </p:nvSpPr>
          <p:spPr>
            <a:xfrm>
              <a:off x="5644132" y="1285160"/>
              <a:ext cx="1899668" cy="379177"/>
            </a:xfrm>
            <a:prstGeom prst="wedgeRectCallout">
              <a:avLst>
                <a:gd name="adj1" fmla="val 11934"/>
                <a:gd name="adj2" fmla="val 50710"/>
              </a:avLst>
            </a:prstGeom>
            <a:solidFill>
              <a:srgbClr val="CFC9A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ZA" sz="1600" b="1" kern="0" dirty="0">
                  <a:solidFill>
                    <a:srgbClr val="000000"/>
                  </a:solidFill>
                  <a:latin typeface="Calibri"/>
                </a:rPr>
                <a:t>STORAGE CAPACITY</a:t>
              </a:r>
            </a:p>
          </p:txBody>
        </p:sp>
        <p:sp>
          <p:nvSpPr>
            <p:cNvPr id="44" name="Rectangular Callout 33">
              <a:extLst>
                <a:ext uri="{FF2B5EF4-FFF2-40B4-BE49-F238E27FC236}">
                  <a16:creationId xmlns:a16="http://schemas.microsoft.com/office/drawing/2014/main" id="{30652879-A893-47FE-A51C-EE6AB2B915FE}"/>
                </a:ext>
              </a:extLst>
            </p:cNvPr>
            <p:cNvSpPr/>
            <p:nvPr/>
          </p:nvSpPr>
          <p:spPr>
            <a:xfrm>
              <a:off x="8094759" y="1282892"/>
              <a:ext cx="2266717" cy="370044"/>
            </a:xfrm>
            <a:prstGeom prst="wedgeRectCallout">
              <a:avLst>
                <a:gd name="adj1" fmla="val 9643"/>
                <a:gd name="adj2" fmla="val 45214"/>
              </a:avLst>
            </a:prstGeom>
            <a:solidFill>
              <a:srgbClr val="CFC9A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ZA" sz="1600" b="1" kern="0" dirty="0">
                  <a:solidFill>
                    <a:srgbClr val="000000"/>
                  </a:solidFill>
                  <a:latin typeface="Calibri"/>
                </a:rPr>
                <a:t>GATE CAPACITY</a:t>
              </a:r>
            </a:p>
          </p:txBody>
        </p:sp>
        <p:sp>
          <p:nvSpPr>
            <p:cNvPr id="45" name="Rectangular Callout 34">
              <a:extLst>
                <a:ext uri="{FF2B5EF4-FFF2-40B4-BE49-F238E27FC236}">
                  <a16:creationId xmlns:a16="http://schemas.microsoft.com/office/drawing/2014/main" id="{9D756885-E858-4D04-B130-1250EB51088C}"/>
                </a:ext>
              </a:extLst>
            </p:cNvPr>
            <p:cNvSpPr/>
            <p:nvPr/>
          </p:nvSpPr>
          <p:spPr>
            <a:xfrm>
              <a:off x="1382640" y="1282892"/>
              <a:ext cx="1746174" cy="370044"/>
            </a:xfrm>
            <a:prstGeom prst="wedgeRectCallout">
              <a:avLst>
                <a:gd name="adj1" fmla="val 2166"/>
                <a:gd name="adj2" fmla="val 49964"/>
              </a:avLst>
            </a:prstGeom>
            <a:solidFill>
              <a:srgbClr val="CFC9A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ZA" sz="1600" b="1" kern="0" dirty="0">
                  <a:solidFill>
                    <a:srgbClr val="000000"/>
                  </a:solidFill>
                  <a:latin typeface="Calibri"/>
                </a:rPr>
                <a:t>MARINE SERVICES </a:t>
              </a:r>
            </a:p>
          </p:txBody>
        </p:sp>
        <p:sp>
          <p:nvSpPr>
            <p:cNvPr id="3" name="Arrow: Down 2">
              <a:extLst>
                <a:ext uri="{FF2B5EF4-FFF2-40B4-BE49-F238E27FC236}">
                  <a16:creationId xmlns:a16="http://schemas.microsoft.com/office/drawing/2014/main" id="{341E4822-93ED-1AF7-217B-8E0B068A7B66}"/>
                </a:ext>
              </a:extLst>
            </p:cNvPr>
            <p:cNvSpPr/>
            <p:nvPr/>
          </p:nvSpPr>
          <p:spPr>
            <a:xfrm>
              <a:off x="1913440" y="1643305"/>
              <a:ext cx="687717" cy="425368"/>
            </a:xfrm>
            <a:prstGeom prst="downArrow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/>
            <a:lstStyle/>
            <a:p>
              <a:pPr algn="ctr">
                <a:lnSpc>
                  <a:spcPct val="110000"/>
                </a:lnSpc>
                <a:spcBef>
                  <a:spcPts val="92"/>
                </a:spcBef>
                <a:spcAft>
                  <a:spcPts val="92"/>
                </a:spcAft>
              </a:pPr>
              <a:endParaRPr lang="en-US" sz="923" dirty="0">
                <a:solidFill>
                  <a:schemeClr val="tx1"/>
                </a:solidFill>
              </a:endParaRPr>
            </a:p>
          </p:txBody>
        </p:sp>
        <p:sp>
          <p:nvSpPr>
            <p:cNvPr id="46" name="Arrow: Down 45">
              <a:extLst>
                <a:ext uri="{FF2B5EF4-FFF2-40B4-BE49-F238E27FC236}">
                  <a16:creationId xmlns:a16="http://schemas.microsoft.com/office/drawing/2014/main" id="{C16289FD-A175-46FB-95D2-F790B690F216}"/>
                </a:ext>
              </a:extLst>
            </p:cNvPr>
            <p:cNvSpPr/>
            <p:nvPr/>
          </p:nvSpPr>
          <p:spPr>
            <a:xfrm>
              <a:off x="3986641" y="1663454"/>
              <a:ext cx="687717" cy="425368"/>
            </a:xfrm>
            <a:prstGeom prst="downArrow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/>
            <a:lstStyle/>
            <a:p>
              <a:pPr algn="ctr">
                <a:lnSpc>
                  <a:spcPct val="110000"/>
                </a:lnSpc>
                <a:spcBef>
                  <a:spcPts val="92"/>
                </a:spcBef>
                <a:spcAft>
                  <a:spcPts val="92"/>
                </a:spcAft>
              </a:pPr>
              <a:endParaRPr lang="en-US" sz="923" dirty="0">
                <a:solidFill>
                  <a:schemeClr val="tx1"/>
                </a:solidFill>
              </a:endParaRPr>
            </a:p>
          </p:txBody>
        </p:sp>
        <p:sp>
          <p:nvSpPr>
            <p:cNvPr id="47" name="Arrow: Down 46">
              <a:extLst>
                <a:ext uri="{FF2B5EF4-FFF2-40B4-BE49-F238E27FC236}">
                  <a16:creationId xmlns:a16="http://schemas.microsoft.com/office/drawing/2014/main" id="{42EFC986-C11F-0C07-111D-E5A2E91B61B5}"/>
                </a:ext>
              </a:extLst>
            </p:cNvPr>
            <p:cNvSpPr/>
            <p:nvPr/>
          </p:nvSpPr>
          <p:spPr>
            <a:xfrm>
              <a:off x="6203499" y="1660106"/>
              <a:ext cx="687717" cy="425368"/>
            </a:xfrm>
            <a:prstGeom prst="downArrow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/>
            <a:lstStyle/>
            <a:p>
              <a:pPr algn="ctr">
                <a:lnSpc>
                  <a:spcPct val="110000"/>
                </a:lnSpc>
                <a:spcBef>
                  <a:spcPts val="92"/>
                </a:spcBef>
                <a:spcAft>
                  <a:spcPts val="92"/>
                </a:spcAft>
              </a:pPr>
              <a:endParaRPr lang="en-US" sz="923" dirty="0">
                <a:solidFill>
                  <a:schemeClr val="tx1"/>
                </a:solidFill>
              </a:endParaRPr>
            </a:p>
          </p:txBody>
        </p:sp>
        <p:sp>
          <p:nvSpPr>
            <p:cNvPr id="48" name="Arrow: Down 47">
              <a:extLst>
                <a:ext uri="{FF2B5EF4-FFF2-40B4-BE49-F238E27FC236}">
                  <a16:creationId xmlns:a16="http://schemas.microsoft.com/office/drawing/2014/main" id="{23CF6E0D-CA9F-ECFD-64FD-1E4A17C34DBC}"/>
                </a:ext>
              </a:extLst>
            </p:cNvPr>
            <p:cNvSpPr/>
            <p:nvPr/>
          </p:nvSpPr>
          <p:spPr>
            <a:xfrm>
              <a:off x="8884258" y="1635829"/>
              <a:ext cx="687717" cy="425368"/>
            </a:xfrm>
            <a:prstGeom prst="downArrow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/>
            <a:lstStyle/>
            <a:p>
              <a:pPr algn="ctr">
                <a:lnSpc>
                  <a:spcPct val="110000"/>
                </a:lnSpc>
                <a:spcBef>
                  <a:spcPts val="92"/>
                </a:spcBef>
                <a:spcAft>
                  <a:spcPts val="92"/>
                </a:spcAft>
              </a:pPr>
              <a:endParaRPr lang="en-US" sz="923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37916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1" y="463450"/>
            <a:ext cx="9145218" cy="661832"/>
          </a:xfrm>
        </p:spPr>
        <p:txBody>
          <a:bodyPr/>
          <a:lstStyle/>
          <a:p>
            <a:r>
              <a:rPr lang="en-ZA" kern="0" dirty="0">
                <a:solidFill>
                  <a:srgbClr val="7F7F7F"/>
                </a:solidFill>
              </a:rPr>
              <a:t>SIMULATION S</a:t>
            </a:r>
            <a:r>
              <a:rPr lang="en-US" kern="0" dirty="0">
                <a:solidFill>
                  <a:srgbClr val="7F7F7F"/>
                </a:solidFill>
              </a:rPr>
              <a:t>OFTWARE REQUIREMENTS</a:t>
            </a:r>
            <a:endParaRPr lang="en-GB" kern="0" dirty="0">
              <a:solidFill>
                <a:srgbClr val="7F7F7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E98B0-2AC2-4D7B-BDFD-1A4BD4AD2EE4}"/>
              </a:ext>
            </a:extLst>
          </p:cNvPr>
          <p:cNvSpPr txBox="1"/>
          <p:nvPr/>
        </p:nvSpPr>
        <p:spPr>
          <a:xfrm>
            <a:off x="589941" y="1345760"/>
            <a:ext cx="11093073" cy="525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Service provider must have a basic understanding of the </a:t>
            </a:r>
            <a:r>
              <a:rPr lang="en-US" sz="1300" b="1" dirty="0"/>
              <a:t>port operations processes </a:t>
            </a:r>
            <a:r>
              <a:rPr lang="en-US" sz="1300" dirty="0"/>
              <a:t>and develop port configurations model based on those processes.</a:t>
            </a:r>
          </a:p>
          <a:p>
            <a:pPr marL="285750" marR="0" lvl="0" indent="-285750" algn="just" defTabSz="9144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marR="0" lvl="0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300" b="1" dirty="0"/>
              <a:t>Simulation Software Design Capability </a:t>
            </a:r>
            <a:r>
              <a:rPr lang="en-US" sz="1300" dirty="0"/>
              <a:t>encompasses the ability for the tool to perform desired </a:t>
            </a:r>
            <a:r>
              <a:rPr lang="en-US" sz="1300" b="1" dirty="0"/>
              <a:t>IT related activities </a:t>
            </a:r>
            <a:r>
              <a:rPr lang="en-US" sz="1300" dirty="0"/>
              <a:t>and transactions through its </a:t>
            </a:r>
            <a:r>
              <a:rPr lang="en-US" sz="1300" b="1" dirty="0"/>
              <a:t>features and technical infrastructure </a:t>
            </a:r>
            <a:r>
              <a:rPr lang="en-US" sz="1300" dirty="0"/>
              <a:t>to achieve business needs.</a:t>
            </a:r>
          </a:p>
          <a:p>
            <a:pPr marL="285750" marR="0" lvl="0" indent="-285750" algn="just" defTabSz="9144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marR="0" lvl="0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 tool must be able to address </a:t>
            </a:r>
            <a:r>
              <a:rPr lang="en-US" sz="1300" b="1" dirty="0"/>
              <a:t>port operational </a:t>
            </a:r>
            <a:r>
              <a:rPr lang="en-US" sz="1300" dirty="0"/>
              <a:t>and </a:t>
            </a:r>
            <a:r>
              <a:rPr lang="en-US" sz="1300" b="1" dirty="0"/>
              <a:t>capacity constrains </a:t>
            </a:r>
            <a:r>
              <a:rPr lang="en-US" sz="1300" dirty="0"/>
              <a:t>for each commodity types such as Container, Automotive, Liquid bulk, Dry bulk and Break bulk.</a:t>
            </a:r>
          </a:p>
          <a:p>
            <a:pPr marL="285750" marR="0" lvl="0" indent="-285750" algn="just" defTabSz="9144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marR="0" lvl="0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It must be able to determine </a:t>
            </a:r>
            <a:r>
              <a:rPr lang="en-US" sz="1300" b="1" dirty="0"/>
              <a:t>theoretical </a:t>
            </a:r>
            <a:r>
              <a:rPr lang="en-US" sz="1300" dirty="0"/>
              <a:t>and</a:t>
            </a:r>
            <a:r>
              <a:rPr lang="en-US" sz="1300" b="1" dirty="0"/>
              <a:t> installed berth, storage </a:t>
            </a:r>
            <a:r>
              <a:rPr lang="en-US" sz="1300" dirty="0"/>
              <a:t>and </a:t>
            </a:r>
            <a:r>
              <a:rPr lang="en-US" sz="1300" b="1" dirty="0"/>
              <a:t>gate capacities</a:t>
            </a:r>
            <a:r>
              <a:rPr lang="en-US" sz="1300" dirty="0"/>
              <a:t> of the ports for all commodity type.  </a:t>
            </a:r>
          </a:p>
          <a:p>
            <a:pPr marR="0" lvl="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dirty="0"/>
              <a:t> 	</a:t>
            </a:r>
          </a:p>
          <a:p>
            <a:pPr marL="285750" marR="0" lvl="0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 Simulation software must be able to provide a </a:t>
            </a:r>
            <a:r>
              <a:rPr lang="en-US" sz="1300" b="1" dirty="0"/>
              <a:t>predictive analysis </a:t>
            </a:r>
            <a:r>
              <a:rPr lang="en-US" sz="1300" dirty="0"/>
              <a:t>by predicting the </a:t>
            </a:r>
            <a:r>
              <a:rPr lang="en-US" sz="1300" b="1" dirty="0"/>
              <a:t>futuristic view </a:t>
            </a:r>
            <a:r>
              <a:rPr lang="en-US" sz="1300" dirty="0"/>
              <a:t>of port capacities against the demand which will have a direct influence in the development of </a:t>
            </a:r>
            <a:r>
              <a:rPr lang="en-US" sz="1300" b="1" dirty="0"/>
              <a:t>National Port Plans </a:t>
            </a:r>
            <a:r>
              <a:rPr lang="en-US" sz="1300" dirty="0"/>
              <a:t>and </a:t>
            </a:r>
            <a:r>
              <a:rPr lang="en-US" sz="1300" b="1" dirty="0"/>
              <a:t>Port Development Framework.</a:t>
            </a:r>
            <a:r>
              <a:rPr lang="en-US" sz="1300" dirty="0"/>
              <a:t> </a:t>
            </a:r>
          </a:p>
          <a:p>
            <a:pPr marL="285750" marR="0" lvl="0" indent="-285750" algn="just" defTabSz="9144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marR="0" lvl="0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 Simulation software must have an ability to generate </a:t>
            </a:r>
            <a:r>
              <a:rPr lang="en-US" sz="1300" b="1" dirty="0"/>
              <a:t>performance reports </a:t>
            </a:r>
            <a:r>
              <a:rPr lang="en-US" sz="1300" dirty="0"/>
              <a:t>for the selected </a:t>
            </a:r>
            <a:r>
              <a:rPr lang="en-US" sz="1300" b="1" dirty="0"/>
              <a:t>performance metrics </a:t>
            </a:r>
            <a:r>
              <a:rPr lang="en-US" sz="1300" dirty="0"/>
              <a:t>using data and information and convert  that into some form of a </a:t>
            </a:r>
            <a:r>
              <a:rPr lang="en-ZA" sz="1300" b="1" dirty="0"/>
              <a:t>dashboard </a:t>
            </a:r>
            <a:r>
              <a:rPr lang="en-ZA" sz="1300" dirty="0"/>
              <a:t>and</a:t>
            </a:r>
            <a:r>
              <a:rPr lang="en-ZA" sz="1300" b="1" dirty="0"/>
              <a:t> power BI </a:t>
            </a:r>
            <a:r>
              <a:rPr lang="en-ZA" sz="1300" dirty="0"/>
              <a:t>facility .</a:t>
            </a:r>
          </a:p>
          <a:p>
            <a:pPr marL="285750" marR="0" lvl="0" indent="-285750" algn="just" defTabSz="9144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ZA" sz="1300" dirty="0"/>
          </a:p>
          <a:p>
            <a:pPr marL="285750" marR="0" lvl="0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 system need to have a built-in capability to </a:t>
            </a:r>
            <a:r>
              <a:rPr lang="en-US" sz="1300" b="1" dirty="0"/>
              <a:t>integrate data, reports to other systems </a:t>
            </a:r>
            <a:r>
              <a:rPr lang="en-US" sz="1300" dirty="0"/>
              <a:t>such as Microsoft Word, Excel, PowerPoint, Navis, IPMS, VTS and any data related system that may exist in the port environment. </a:t>
            </a:r>
          </a:p>
        </p:txBody>
      </p:sp>
    </p:spTree>
    <p:extLst>
      <p:ext uri="{BB962C8B-B14F-4D97-AF65-F5344CB8AC3E}">
        <p14:creationId xmlns:p14="http://schemas.microsoft.com/office/powerpoint/2010/main" val="409613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1" y="176236"/>
            <a:ext cx="9145218" cy="661832"/>
          </a:xfrm>
        </p:spPr>
        <p:txBody>
          <a:bodyPr/>
          <a:lstStyle/>
          <a:p>
            <a:r>
              <a:rPr lang="en-ZA" kern="0" dirty="0">
                <a:solidFill>
                  <a:srgbClr val="7F7F7F"/>
                </a:solidFill>
              </a:rPr>
              <a:t>SIMULATION S</a:t>
            </a:r>
            <a:r>
              <a:rPr lang="en-US" kern="0" dirty="0">
                <a:solidFill>
                  <a:srgbClr val="7F7F7F"/>
                </a:solidFill>
              </a:rPr>
              <a:t>OFTWARE INPUTS</a:t>
            </a:r>
            <a:endParaRPr lang="en-GB" kern="0" dirty="0">
              <a:solidFill>
                <a:srgbClr val="7F7F7F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310F2-E0B0-46A3-AB1A-8B8EF9F8C014}"/>
              </a:ext>
            </a:extLst>
          </p:cNvPr>
          <p:cNvGrpSpPr/>
          <p:nvPr/>
        </p:nvGrpSpPr>
        <p:grpSpPr>
          <a:xfrm>
            <a:off x="589941" y="1826578"/>
            <a:ext cx="10857447" cy="4855186"/>
            <a:chOff x="589941" y="475530"/>
            <a:chExt cx="10540948" cy="62755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F2AE7C-042A-420A-8D5A-C9A6EB36B9A9}"/>
                </a:ext>
              </a:extLst>
            </p:cNvPr>
            <p:cNvSpPr txBox="1"/>
            <p:nvPr/>
          </p:nvSpPr>
          <p:spPr>
            <a:xfrm>
              <a:off x="3131213" y="475530"/>
              <a:ext cx="7999676" cy="2687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Arrival duration of the vessel from Port limits to the Berth (alongside)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Mooring services (First Line and last line) 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Pre-loading/pre-offloading time of the vessel (Import/Export/Transshipment)</a:t>
              </a:r>
              <a:r>
                <a:rPr lang="en-US" sz="1200" b="0" i="0" u="none" strike="noStrike" baseline="0" dirty="0">
                  <a:solidFill>
                    <a:srgbClr val="000000"/>
                  </a:solidFill>
                  <a:latin typeface="+mj-lt"/>
                </a:rPr>
                <a:t> 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Loading or offloading duration of Vessels using relevant equipment (import/export/Transshipment) 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Post loading time of vessel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Mooring services (First line and last line)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Departure time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54277E-6C09-47AD-A1D8-ADAEFF06AC6A}"/>
                </a:ext>
              </a:extLst>
            </p:cNvPr>
            <p:cNvSpPr txBox="1"/>
            <p:nvPr/>
          </p:nvSpPr>
          <p:spPr>
            <a:xfrm>
              <a:off x="3140460" y="3108129"/>
              <a:ext cx="7513895" cy="186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Terminal yard in Sqm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Movement of cargo using relevant equipment.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Feeding space factor (Roads, rail and buildings)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Stacking principles (Height, slots, bays, tanks, peaking factor)</a:t>
              </a:r>
            </a:p>
            <a:p>
              <a:pPr marL="103367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Dwell time of cargo in the port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B14A96A-DB01-4A32-AABD-C3D99CD36D08}"/>
                </a:ext>
              </a:extLst>
            </p:cNvPr>
            <p:cNvSpPr/>
            <p:nvPr/>
          </p:nvSpPr>
          <p:spPr>
            <a:xfrm>
              <a:off x="589941" y="915022"/>
              <a:ext cx="1656184" cy="168018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ZA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ZA" sz="1400" b="1" dirty="0">
                  <a:latin typeface="+mj-lt"/>
                  <a:cs typeface="Arial" panose="020B0604020202020204" pitchFamily="34" charset="0"/>
                </a:rPr>
                <a:t>Berth object </a:t>
              </a:r>
              <a:endParaRPr lang="en-US" sz="1800" b="1" dirty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14C58DC-AF95-4693-8B06-979C90C50C08}"/>
                </a:ext>
              </a:extLst>
            </p:cNvPr>
            <p:cNvSpPr/>
            <p:nvPr/>
          </p:nvSpPr>
          <p:spPr>
            <a:xfrm>
              <a:off x="589941" y="3208350"/>
              <a:ext cx="1656184" cy="163218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/>
              <a:r>
                <a:rPr lang="en-ZA" sz="1400" b="1" dirty="0">
                  <a:latin typeface="+mj-lt"/>
                  <a:cs typeface="Arial" panose="020B0604020202020204" pitchFamily="34" charset="0"/>
                </a:rPr>
                <a:t>Storage object </a:t>
              </a:r>
              <a:endParaRPr lang="en-US" sz="1400" b="1" dirty="0">
                <a:latin typeface="+mj-lt"/>
                <a:cs typeface="Arial" panose="020B0604020202020204" pitchFamily="34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E594234-FF3D-4831-A1F0-004CE66E8090}"/>
                </a:ext>
              </a:extLst>
            </p:cNvPr>
            <p:cNvCxnSpPr>
              <a:cxnSpLocks/>
            </p:cNvCxnSpPr>
            <p:nvPr/>
          </p:nvCxnSpPr>
          <p:spPr>
            <a:xfrm>
              <a:off x="3058849" y="673476"/>
              <a:ext cx="0" cy="2168732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28487F1-A59E-45B5-B0EC-6CA62C374D52}"/>
                </a:ext>
              </a:extLst>
            </p:cNvPr>
            <p:cNvCxnSpPr>
              <a:cxnSpLocks/>
              <a:endCxn id="7" idx="3"/>
            </p:cNvCxnSpPr>
            <p:nvPr/>
          </p:nvCxnSpPr>
          <p:spPr>
            <a:xfrm flipH="1">
              <a:off x="2246125" y="1755114"/>
              <a:ext cx="81272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74678BB-71DD-43D9-9F86-D96F303E893F}"/>
                </a:ext>
              </a:extLst>
            </p:cNvPr>
            <p:cNvCxnSpPr/>
            <p:nvPr/>
          </p:nvCxnSpPr>
          <p:spPr>
            <a:xfrm>
              <a:off x="3038739" y="3208350"/>
              <a:ext cx="0" cy="1632182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6A57156-C8B1-49B0-9946-6DD6F7F8265C}"/>
                </a:ext>
              </a:extLst>
            </p:cNvPr>
            <p:cNvCxnSpPr>
              <a:endCxn id="8" idx="3"/>
            </p:cNvCxnSpPr>
            <p:nvPr/>
          </p:nvCxnSpPr>
          <p:spPr>
            <a:xfrm flipH="1">
              <a:off x="2246126" y="4024440"/>
              <a:ext cx="783367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ED13DF6-6DED-416E-9509-45D06B7CE9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6125" y="2973880"/>
              <a:ext cx="8498075" cy="42448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6BF0946-2A20-4F81-971E-E3BE385872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6125" y="5177032"/>
              <a:ext cx="8498075" cy="42448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23721A-4A76-42CE-A555-F0A5DBFE28D7}"/>
                </a:ext>
              </a:extLst>
            </p:cNvPr>
            <p:cNvSpPr txBox="1"/>
            <p:nvPr/>
          </p:nvSpPr>
          <p:spPr>
            <a:xfrm>
              <a:off x="3131213" y="5219481"/>
              <a:ext cx="7513895" cy="153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Road and Rail Characteristics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External trucks and train intervals and service time.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  <a:cs typeface="Arial" panose="020B0604020202020204" pitchFamily="34" charset="0"/>
                </a:rPr>
                <a:t>Truck Stagging </a:t>
              </a:r>
            </a:p>
            <a:p>
              <a:pPr defTabSz="914400"/>
              <a:endParaRPr lang="en-US" sz="1700" dirty="0">
                <a:solidFill>
                  <a:prstClr val="black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C3AA7F5-E4DF-4D02-AC32-A36F513D6784}"/>
                </a:ext>
              </a:extLst>
            </p:cNvPr>
            <p:cNvSpPr/>
            <p:nvPr/>
          </p:nvSpPr>
          <p:spPr>
            <a:xfrm>
              <a:off x="589941" y="5091119"/>
              <a:ext cx="1656184" cy="163218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/>
              <a:r>
                <a:rPr lang="en-ZA" sz="1400" b="1" dirty="0">
                  <a:latin typeface="+mj-lt"/>
                  <a:cs typeface="Arial" panose="020B0604020202020204" pitchFamily="34" charset="0"/>
                </a:rPr>
                <a:t>Gate object 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016F9A3-179E-4953-9DB3-882185A8FA26}"/>
                </a:ext>
              </a:extLst>
            </p:cNvPr>
            <p:cNvCxnSpPr/>
            <p:nvPr/>
          </p:nvCxnSpPr>
          <p:spPr>
            <a:xfrm>
              <a:off x="3029492" y="5091118"/>
              <a:ext cx="0" cy="1632181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4B9A3A8-56CC-4EAB-ADAD-96F37642DA62}"/>
                </a:ext>
              </a:extLst>
            </p:cNvPr>
            <p:cNvCxnSpPr>
              <a:endCxn id="21" idx="3"/>
            </p:cNvCxnSpPr>
            <p:nvPr/>
          </p:nvCxnSpPr>
          <p:spPr>
            <a:xfrm flipH="1">
              <a:off x="2246126" y="5907209"/>
              <a:ext cx="783367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C29C69E-4E07-47DB-A5F2-CB9F2F9DA48E}"/>
              </a:ext>
            </a:extLst>
          </p:cNvPr>
          <p:cNvSpPr txBox="1"/>
          <p:nvPr/>
        </p:nvSpPr>
        <p:spPr>
          <a:xfrm>
            <a:off x="466116" y="1252602"/>
            <a:ext cx="109067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latin typeface="+mj-lt"/>
                <a:cs typeface="Arial" panose="020B0604020202020204" pitchFamily="34" charset="0"/>
              </a:rPr>
              <a:t>The model must be set up taking into consideration the three different objects such as Berth, Storage and Gate object but neglecting the side of the whole supply chain. </a:t>
            </a:r>
          </a:p>
        </p:txBody>
      </p:sp>
    </p:spTree>
    <p:extLst>
      <p:ext uri="{BB962C8B-B14F-4D97-AF65-F5344CB8AC3E}">
        <p14:creationId xmlns:p14="http://schemas.microsoft.com/office/powerpoint/2010/main" val="2165322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062" y="433688"/>
            <a:ext cx="9944709" cy="661832"/>
          </a:xfrm>
        </p:spPr>
        <p:txBody>
          <a:bodyPr/>
          <a:lstStyle/>
          <a:p>
            <a:r>
              <a:rPr lang="en-ZA" kern="0" dirty="0">
                <a:solidFill>
                  <a:srgbClr val="7F7F7F"/>
                </a:solidFill>
              </a:rPr>
              <a:t>EXTENDED SIMULATION S</a:t>
            </a:r>
            <a:r>
              <a:rPr lang="en-US" kern="0" dirty="0">
                <a:solidFill>
                  <a:srgbClr val="7F7F7F"/>
                </a:solidFill>
              </a:rPr>
              <a:t>OFTWARE REQUIREMENTS</a:t>
            </a:r>
            <a:endParaRPr lang="en-GB" kern="0" dirty="0">
              <a:solidFill>
                <a:srgbClr val="7F7F7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E98B0-2AC2-4D7B-BDFD-1A4BD4AD2EE4}"/>
              </a:ext>
            </a:extLst>
          </p:cNvPr>
          <p:cNvSpPr txBox="1"/>
          <p:nvPr/>
        </p:nvSpPr>
        <p:spPr>
          <a:xfrm>
            <a:off x="494690" y="996443"/>
            <a:ext cx="11031788" cy="4865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Arial" panose="020B0604020202020204" pitchFamily="34" charset="0"/>
            </a:endParaRPr>
          </a:p>
          <a:p>
            <a:pPr marL="0" marR="0" lvl="0" indent="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cs typeface="Arial" panose="020B0604020202020204" pitchFamily="34" charset="0"/>
              </a:rPr>
              <a:t>The model set up must be able to take the following attributes into consideration:</a:t>
            </a:r>
          </a:p>
          <a:p>
            <a:pPr marL="0" marR="0" lvl="0" indent="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400" dirty="0">
              <a:cs typeface="Arial" panose="020B0604020202020204" pitchFamily="34" charset="0"/>
            </a:endParaRPr>
          </a:p>
          <a:p>
            <a:pPr marL="342900" indent="-34290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ZA" sz="1400" dirty="0">
                <a:ea typeface="SimSun" panose="02010600030101010101" pitchFamily="2" charset="-122"/>
              </a:rPr>
              <a:t>Software Simulation Model Processes</a:t>
            </a:r>
          </a:p>
          <a:p>
            <a:pPr marL="342900" indent="-34290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ZA" sz="1400" dirty="0">
                <a:ea typeface="SimSun" panose="02010600030101010101" pitchFamily="2" charset="-122"/>
              </a:rPr>
              <a:t>Graphics / Animation / </a:t>
            </a:r>
            <a:r>
              <a:rPr lang="en-US" sz="1400" dirty="0">
                <a:ea typeface="SimSun" panose="02010600030101010101" pitchFamily="2" charset="-122"/>
              </a:rPr>
              <a:t>Automation and Digitization </a:t>
            </a:r>
          </a:p>
          <a:p>
            <a:pPr marL="342900" indent="-34290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400" dirty="0">
                <a:ea typeface="SimSun" panose="02010600030101010101" pitchFamily="2" charset="-122"/>
              </a:rPr>
              <a:t>S</a:t>
            </a:r>
            <a:r>
              <a:rPr lang="en-ZA" sz="1400" dirty="0">
                <a:ea typeface="SimSun" panose="02010600030101010101" pitchFamily="2" charset="-122"/>
              </a:rPr>
              <a:t>imulation Software Capabilities </a:t>
            </a:r>
          </a:p>
          <a:p>
            <a:pPr marL="742950" lvl="1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ea typeface="SimSun" panose="02010600030101010101" pitchFamily="2" charset="-122"/>
              </a:rPr>
              <a:t>Data Analytics</a:t>
            </a:r>
          </a:p>
          <a:p>
            <a:pPr marL="742950" lvl="1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ea typeface="SimSun" panose="02010600030101010101" pitchFamily="2" charset="-122"/>
              </a:rPr>
              <a:t>Descriptive Analysis</a:t>
            </a:r>
          </a:p>
          <a:p>
            <a:pPr marL="742950" lvl="1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ea typeface="SimSun" panose="02010600030101010101" pitchFamily="2" charset="-122"/>
              </a:rPr>
              <a:t>Diagnostic Analysis</a:t>
            </a:r>
          </a:p>
          <a:p>
            <a:pPr marL="742950" lvl="1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ea typeface="SimSun" panose="02010600030101010101" pitchFamily="2" charset="-122"/>
              </a:rPr>
              <a:t>Predictive Analysis</a:t>
            </a:r>
          </a:p>
          <a:p>
            <a:pPr marL="742950" lvl="1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ea typeface="SimSun" panose="02010600030101010101" pitchFamily="2" charset="-122"/>
              </a:rPr>
              <a:t>System Integration and Interface</a:t>
            </a:r>
          </a:p>
          <a:p>
            <a:pPr marL="742950" lvl="1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ea typeface="SimSun" panose="02010600030101010101" pitchFamily="2" charset="-122"/>
              </a:rPr>
              <a:t>Performance Reporting and Dashboard</a:t>
            </a:r>
          </a:p>
          <a:p>
            <a:pPr marL="742950" lvl="1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ea typeface="SimSun" panose="02010600030101010101" pitchFamily="2" charset="-122"/>
              </a:rPr>
              <a:t>Capability to Extract/Export Information</a:t>
            </a:r>
          </a:p>
          <a:p>
            <a:pPr marL="742950" lvl="1" indent="-285750" algn="ju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ea typeface="SimSun" panose="02010600030101010101" pitchFamily="2" charset="-122"/>
              </a:rPr>
              <a:t>Capability to Modify and Factor Changes</a:t>
            </a:r>
            <a:endParaRPr lang="en-US" sz="1400" dirty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75658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6680A71-616D-4496-BEA5-6BED0D25B0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6097043"/>
              </p:ext>
            </p:extLst>
          </p:nvPr>
        </p:nvGraphicFramePr>
        <p:xfrm>
          <a:off x="619921" y="1322773"/>
          <a:ext cx="11018704" cy="4823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F7E4CF6E-DED5-4B19-9298-BE4E0840BF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0" y="164412"/>
            <a:ext cx="10633583" cy="914698"/>
          </a:xfrm>
          <a:ln>
            <a:noFill/>
          </a:ln>
        </p:spPr>
        <p:txBody>
          <a:bodyPr vert="horz"/>
          <a:lstStyle/>
          <a:p>
            <a:r>
              <a:rPr lang="en-ZA" kern="0" dirty="0">
                <a:solidFill>
                  <a:srgbClr val="7F7F7F"/>
                </a:solidFill>
              </a:rPr>
              <a:t>ICT SIMULATION S</a:t>
            </a:r>
            <a:r>
              <a:rPr lang="en-US" kern="0" dirty="0">
                <a:solidFill>
                  <a:srgbClr val="7F7F7F"/>
                </a:solidFill>
              </a:rPr>
              <a:t>OFTWARE REQUIREMENTS</a:t>
            </a:r>
            <a:endParaRPr lang="en-ZA" b="0" dirty="0">
              <a:solidFill>
                <a:schemeClr val="accent5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881529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2385" y="5665370"/>
            <a:ext cx="7933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		Site Walkabout</a:t>
            </a:r>
          </a:p>
        </p:txBody>
      </p:sp>
    </p:spTree>
    <p:extLst>
      <p:ext uri="{BB962C8B-B14F-4D97-AF65-F5344CB8AC3E}">
        <p14:creationId xmlns:p14="http://schemas.microsoft.com/office/powerpoint/2010/main" val="2450275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0" y="356990"/>
            <a:ext cx="10412597" cy="661832"/>
          </a:xfrm>
        </p:spPr>
        <p:txBody>
          <a:bodyPr/>
          <a:lstStyle/>
          <a:p>
            <a:r>
              <a:rPr lang="en-US" dirty="0"/>
              <a:t>Conclusion/Signing of T2.2.01 </a:t>
            </a:r>
            <a:br>
              <a:rPr lang="en-US" dirty="0"/>
            </a:br>
            <a:r>
              <a:rPr lang="en-US" dirty="0"/>
              <a:t>– Certificate of Attendance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77A5A6E-17C4-488C-8989-D8060EFE7918}"/>
              </a:ext>
            </a:extLst>
          </p:cNvPr>
          <p:cNvSpPr txBox="1"/>
          <p:nvPr/>
        </p:nvSpPr>
        <p:spPr>
          <a:xfrm>
            <a:off x="680600" y="1196418"/>
            <a:ext cx="10639041" cy="27304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r>
              <a:rPr lang="en-US" sz="17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All queries to be addressed to : Mpho Mohapi at </a:t>
            </a:r>
            <a:r>
              <a:rPr lang="en-US" sz="17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Mpho.Mohapi@transnet.net  </a:t>
            </a:r>
          </a:p>
          <a:p>
            <a:pPr marL="755650" marR="5080" lvl="2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17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Telephone: 066 293 2210</a:t>
            </a:r>
          </a:p>
          <a:p>
            <a:pPr marL="469900" marR="5080" lvl="2">
              <a:lnSpc>
                <a:spcPct val="144400"/>
              </a:lnSpc>
              <a:spcBef>
                <a:spcPts val="95"/>
              </a:spcBef>
            </a:pPr>
            <a:endParaRPr lang="en-US" sz="1700" spc="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5080" lvl="2">
              <a:lnSpc>
                <a:spcPct val="144400"/>
              </a:lnSpc>
              <a:spcBef>
                <a:spcPts val="95"/>
              </a:spcBef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queries regarding the e-Tender submission to be addressed to  Kabelo Mafohla at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Kabelo.Mafohla@transnet.net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650" marR="5080" lvl="2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Telephone: 066 2924389 </a:t>
            </a:r>
          </a:p>
          <a:p>
            <a:pPr marL="755650" marR="5080" lvl="2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n-US" sz="1700" spc="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 RFP 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673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0" y="356990"/>
            <a:ext cx="10412597" cy="661832"/>
          </a:xfrm>
        </p:spPr>
        <p:txBody>
          <a:bodyPr/>
          <a:lstStyle/>
          <a:p>
            <a:r>
              <a:rPr lang="en-US" dirty="0"/>
              <a:t>Conclusion/Signing of T2.2-01 </a:t>
            </a:r>
            <a:br>
              <a:rPr lang="en-US" dirty="0"/>
            </a:br>
            <a:r>
              <a:rPr lang="en-US" dirty="0"/>
              <a:t>– Certificate of Attendance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77A5A6E-17C4-488C-8989-D8060EFE7918}"/>
              </a:ext>
            </a:extLst>
          </p:cNvPr>
          <p:cNvSpPr txBox="1"/>
          <p:nvPr/>
        </p:nvSpPr>
        <p:spPr>
          <a:xfrm>
            <a:off x="680600" y="1217850"/>
            <a:ext cx="10639041" cy="3626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endParaRPr lang="en-US" sz="1600" spc="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r>
              <a:rPr lang="en-US" sz="1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CLOSING DATE:</a:t>
            </a:r>
            <a:r>
              <a:rPr lang="en-US" sz="16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19 September 2022</a:t>
            </a:r>
          </a:p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endParaRPr lang="en-US" sz="1600" spc="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r>
              <a:rPr lang="en-US" sz="1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CLOSING TIME:</a:t>
            </a:r>
            <a:r>
              <a:rPr lang="en-US" sz="16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10h00am</a:t>
            </a:r>
          </a:p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endParaRPr lang="en-US" sz="1600" spc="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r>
              <a:rPr lang="en-US" sz="1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TENDER VALIDITY PERIOD:	</a:t>
            </a:r>
            <a:r>
              <a:rPr lang="en-US" sz="16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90 Business Days </a:t>
            </a:r>
          </a:p>
          <a:p>
            <a:pPr marL="298450" marR="5080" lvl="1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n-US" sz="1600" spc="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8450" marR="5080" lvl="1" indent="-285750">
              <a:lnSpc>
                <a:spcPct val="144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n-US" sz="1600" spc="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lvl="1" algn="ctr">
              <a:lnSpc>
                <a:spcPct val="144400"/>
              </a:lnSpc>
              <a:spcBef>
                <a:spcPts val="95"/>
              </a:spcBef>
            </a:pPr>
            <a:r>
              <a:rPr lang="en-US" sz="1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NB:</a:t>
            </a:r>
          </a:p>
          <a:p>
            <a:pPr marL="12700" marR="5080" lvl="1" algn="ctr">
              <a:lnSpc>
                <a:spcPct val="144400"/>
              </a:lnSpc>
              <a:spcBef>
                <a:spcPts val="95"/>
              </a:spcBef>
            </a:pPr>
            <a:r>
              <a:rPr lang="en-US" sz="1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Signing of T2.2.01 – Certificate of Attendance</a:t>
            </a: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 RFP 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2271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2385" y="5665370"/>
            <a:ext cx="7933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		Site Walkabout</a:t>
            </a:r>
          </a:p>
        </p:txBody>
      </p:sp>
    </p:spTree>
    <p:extLst>
      <p:ext uri="{BB962C8B-B14F-4D97-AF65-F5344CB8AC3E}">
        <p14:creationId xmlns:p14="http://schemas.microsoft.com/office/powerpoint/2010/main" val="26978750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0" y="356990"/>
            <a:ext cx="10412597" cy="661832"/>
          </a:xfrm>
        </p:spPr>
        <p:txBody>
          <a:bodyPr/>
          <a:lstStyle/>
          <a:p>
            <a:r>
              <a:rPr lang="en-US" dirty="0"/>
              <a:t>Site Walkabout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77A5A6E-17C4-488C-8989-D8060EFE7918}"/>
              </a:ext>
            </a:extLst>
          </p:cNvPr>
          <p:cNvSpPr txBox="1"/>
          <p:nvPr/>
        </p:nvSpPr>
        <p:spPr>
          <a:xfrm>
            <a:off x="680600" y="1196418"/>
            <a:ext cx="10639041" cy="3888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r>
              <a:rPr lang="en-US" sz="17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Tenderers to please meet in the car park area.</a:t>
            </a:r>
            <a:endParaRPr lang="en-US" sz="1700" spc="5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 RFP 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03024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995-44A9-4A08-82ED-B061B0E16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0" y="356990"/>
            <a:ext cx="10412597" cy="661832"/>
          </a:xfrm>
        </p:spPr>
        <p:txBody>
          <a:bodyPr/>
          <a:lstStyle/>
          <a:p>
            <a:r>
              <a:rPr lang="en-US" dirty="0"/>
              <a:t>Questions and Answers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77A5A6E-17C4-488C-8989-D8060EFE7918}"/>
              </a:ext>
            </a:extLst>
          </p:cNvPr>
          <p:cNvSpPr txBox="1"/>
          <p:nvPr/>
        </p:nvSpPr>
        <p:spPr>
          <a:xfrm>
            <a:off x="680600" y="1196418"/>
            <a:ext cx="10639041" cy="3888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1">
              <a:lnSpc>
                <a:spcPct val="144400"/>
              </a:lnSpc>
              <a:spcBef>
                <a:spcPts val="95"/>
              </a:spcBef>
            </a:pPr>
            <a:r>
              <a:rPr lang="en-US" sz="17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Tenderers to please meet in the car park area.</a:t>
            </a:r>
            <a:endParaRPr lang="en-US" sz="1700" spc="5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C41FF81B-6565-46EC-B35A-7400E2F2D663}"/>
              </a:ext>
            </a:extLst>
          </p:cNvPr>
          <p:cNvSpPr/>
          <p:nvPr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D6E2A0-B3BE-4356-917D-B11DF1522DAA}"/>
              </a:ext>
            </a:extLst>
          </p:cNvPr>
          <p:cNvSpPr txBox="1">
            <a:spLocks/>
          </p:cNvSpPr>
          <p:nvPr/>
        </p:nvSpPr>
        <p:spPr>
          <a:xfrm>
            <a:off x="1140840" y="6506210"/>
            <a:ext cx="7157904" cy="2603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CLARIFICATION MEETING  TENDER NUMBER </a:t>
            </a:r>
            <a:r>
              <a:rPr lang="en-US" sz="800" b="1" spc="5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TNPA/2022/08/0892/10015/ RFP </a:t>
            </a:r>
            <a:endParaRPr lang="en-GB" sz="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7" name="Picture 45" descr="https://www.bvkz.nl/wp-content/uploads/2015/05/question-and-answer-qa-sign-and-3d-character-as-symbol-for-support_GyzjKEP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76" y="1296987"/>
            <a:ext cx="8442124" cy="490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295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E6E2647-351D-BE49-BC4B-698A8004223D}"/>
              </a:ext>
            </a:extLst>
          </p:cNvPr>
          <p:cNvSpPr txBox="1"/>
          <p:nvPr/>
        </p:nvSpPr>
        <p:spPr>
          <a:xfrm>
            <a:off x="3371741" y="6088691"/>
            <a:ext cx="2883537" cy="577035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sz="3699" b="1" dirty="0">
                <a:solidFill>
                  <a:srgbClr val="E62F2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THANK</a:t>
            </a:r>
            <a:r>
              <a:rPr sz="3699" b="1" spc="-88" dirty="0">
                <a:solidFill>
                  <a:srgbClr val="E62F2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99" b="1" spc="-52" dirty="0">
                <a:solidFill>
                  <a:srgbClr val="E62F2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</a:t>
            </a:r>
            <a:endParaRPr sz="3699" b="1" dirty="0">
              <a:solidFill>
                <a:srgbClr val="E62F2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5957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 MASTER">
  <a:themeElements>
    <a:clrScheme name="Transnet">
      <a:dk1>
        <a:srgbClr val="000000"/>
      </a:dk1>
      <a:lt1>
        <a:sysClr val="window" lastClr="FFFFFF"/>
      </a:lt1>
      <a:dk2>
        <a:srgbClr val="69614E"/>
      </a:dk2>
      <a:lt2>
        <a:srgbClr val="C2BBAD"/>
      </a:lt2>
      <a:accent1>
        <a:srgbClr val="A1A250"/>
      </a:accent1>
      <a:accent2>
        <a:srgbClr val="6F90A7"/>
      </a:accent2>
      <a:accent3>
        <a:srgbClr val="84B5BD"/>
      </a:accent3>
      <a:accent4>
        <a:srgbClr val="C7B400"/>
      </a:accent4>
      <a:accent5>
        <a:srgbClr val="E42313"/>
      </a:accent5>
      <a:accent6>
        <a:srgbClr val="95C11F"/>
      </a:accent6>
      <a:hlink>
        <a:srgbClr val="00B0F0"/>
      </a:hlink>
      <a:folHlink>
        <a:srgbClr val="7030A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12700">
          <a:solidFill>
            <a:schemeClr val="tx1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9242</TotalTime>
  <Words>3023</Words>
  <Application>Microsoft Office PowerPoint</Application>
  <PresentationFormat>Widescreen</PresentationFormat>
  <Paragraphs>382</Paragraphs>
  <Slides>39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Arial</vt:lpstr>
      <vt:lpstr>Arial Unicode MS</vt:lpstr>
      <vt:lpstr>Calibri</vt:lpstr>
      <vt:lpstr>Tahoma</vt:lpstr>
      <vt:lpstr>Tahoma Regular</vt:lpstr>
      <vt:lpstr>Times New Roman</vt:lpstr>
      <vt:lpstr>Wingdings</vt:lpstr>
      <vt:lpstr>TEMPLATE MASTER</vt:lpstr>
      <vt:lpstr>Custom Design</vt:lpstr>
      <vt:lpstr>1_Custom Design</vt:lpstr>
      <vt:lpstr>2_Custom Design</vt:lpstr>
      <vt:lpstr>3_Custom Design</vt:lpstr>
      <vt:lpstr>think-cell Slide</vt:lpstr>
      <vt:lpstr>PowerPoint Presentation</vt:lpstr>
      <vt:lpstr>AGENDA</vt:lpstr>
      <vt:lpstr>AGENDA</vt:lpstr>
      <vt:lpstr>HOUSE/ MEETING RULES</vt:lpstr>
      <vt:lpstr>Welcome and Introduction/Safety Induction</vt:lpstr>
      <vt:lpstr>PowerPoint Presentation</vt:lpstr>
      <vt:lpstr>WELCOME AND INTRODUCTIONS</vt:lpstr>
      <vt:lpstr>AGENDA…</vt:lpstr>
      <vt:lpstr>OVERVIEW OF RFP DOCUMENT</vt:lpstr>
      <vt:lpstr>PART T1: TENDERING PROCEDURES</vt:lpstr>
      <vt:lpstr>PART T1: TENDERING PROCEDURES</vt:lpstr>
      <vt:lpstr>PART T2: RETURNABLE DOCUMENTS</vt:lpstr>
      <vt:lpstr>PART C1: AGREEMENT AND CONTRACT DATA</vt:lpstr>
      <vt:lpstr>PART C1: AGREEMENT AND CONTRACT DATA…</vt:lpstr>
      <vt:lpstr>PART C1: AGREEMENT AND CONTRACT DATA…</vt:lpstr>
      <vt:lpstr>PART C1.2 : CONTRACT DATA - Contractor</vt:lpstr>
      <vt:lpstr>Transnet’s evaluation methodology  </vt:lpstr>
      <vt:lpstr>QUESTIONS &amp; ANSWERS</vt:lpstr>
      <vt:lpstr>PowerPoint Presentation</vt:lpstr>
      <vt:lpstr>PPPFA prequalification</vt:lpstr>
      <vt:lpstr>The following pointers are key in determining the validity of a sworn affidavit:</vt:lpstr>
      <vt:lpstr>Questions and Answers</vt:lpstr>
      <vt:lpstr>PowerPoint Presentation</vt:lpstr>
      <vt:lpstr>Technical Evaluation</vt:lpstr>
      <vt:lpstr>PowerPoint Presentation</vt:lpstr>
      <vt:lpstr>BACKGROUND</vt:lpstr>
      <vt:lpstr>KEY CHALLENGES</vt:lpstr>
      <vt:lpstr>PORT SIMULATION SOFTWARE REQUIREMENTS</vt:lpstr>
      <vt:lpstr>SIMULATION SOFTWARE REQUIREMENTS</vt:lpstr>
      <vt:lpstr>SIMULATION SOFTWARE INPUTS</vt:lpstr>
      <vt:lpstr>EXTENDED SIMULATION SOFTWARE REQUIREMENTS</vt:lpstr>
      <vt:lpstr>ICT SIMULATION SOFTWARE REQUIREMENTS</vt:lpstr>
      <vt:lpstr>PowerPoint Presentation</vt:lpstr>
      <vt:lpstr>Conclusion/Signing of T2.2.01  – Certificate of Attendance</vt:lpstr>
      <vt:lpstr>Conclusion/Signing of T2.2-01  – Certificate of Attendance</vt:lpstr>
      <vt:lpstr>PowerPoint Presentation</vt:lpstr>
      <vt:lpstr>Site Walkabout</vt:lpstr>
      <vt:lpstr>Questions and Answers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Strauss</dc:creator>
  <cp:lastModifiedBy>Mpho Mohapi   Transnet National Ports Authority   JHB</cp:lastModifiedBy>
  <cp:revision>370</cp:revision>
  <dcterms:created xsi:type="dcterms:W3CDTF">2020-05-19T16:46:16Z</dcterms:created>
  <dcterms:modified xsi:type="dcterms:W3CDTF">2022-09-02T07:38:57Z</dcterms:modified>
</cp:coreProperties>
</file>