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 id="2147483658" r:id="rId6"/>
  </p:sldMasterIdLst>
  <p:notesMasterIdLst>
    <p:notesMasterId r:id="rId14"/>
  </p:notesMasterIdLst>
  <p:sldIdLst>
    <p:sldId id="295" r:id="rId7"/>
    <p:sldId id="279" r:id="rId8"/>
    <p:sldId id="310" r:id="rId9"/>
    <p:sldId id="311" r:id="rId10"/>
    <p:sldId id="312" r:id="rId11"/>
    <p:sldId id="313" r:id="rId12"/>
    <p:sldId id="298" r:id="rId13"/>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CDB6AA"/>
    <a:srgbClr val="ACC3C3"/>
    <a:srgbClr val="E4BC7F"/>
    <a:srgbClr val="C2C382"/>
    <a:srgbClr val="CA9987"/>
    <a:srgbClr val="B49180"/>
    <a:srgbClr val="82A5A5"/>
    <a:srgbClr val="D69B40"/>
    <a:srgbClr val="A3A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77" d="100"/>
          <a:sy n="77" d="100"/>
        </p:scale>
        <p:origin x="2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2025/11/26</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11675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750927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oleObject" Target="../embeddings/oleObject4.bin"/><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3.xml"/><Relationship Id="rId7" Type="http://schemas.openxmlformats.org/officeDocument/2006/relationships/image" Target="../media/image1.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oleObject" Target="../embeddings/oleObject4.bin"/><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CE3E3-9DDD-720F-B114-D73CEB41A5FD}"/>
              </a:ext>
            </a:extLst>
          </p:cNvPr>
          <p:cNvPicPr>
            <a:picLocks noChangeAspect="1"/>
          </p:cNvPicPr>
          <p:nvPr userDrawn="1"/>
        </p:nvPicPr>
        <p:blipFill>
          <a:blip r:embed="rId11"/>
          <a:stretch>
            <a:fillRect/>
          </a:stretch>
        </p:blipFill>
        <p:spPr>
          <a:xfrm>
            <a:off x="10234592" y="544512"/>
            <a:ext cx="1422400" cy="368300"/>
          </a:xfrm>
          <a:prstGeom prst="rect">
            <a:avLst/>
          </a:prstGeom>
        </p:spPr>
      </p:pic>
      <p:pic>
        <p:nvPicPr>
          <p:cNvPr id="17" name="Picture 16">
            <a:extLst>
              <a:ext uri="{FF2B5EF4-FFF2-40B4-BE49-F238E27FC236}">
                <a16:creationId xmlns:a16="http://schemas.microsoft.com/office/drawing/2014/main" id="{FBDB45C7-CE4D-C529-B1D9-402A7799F835}"/>
              </a:ext>
            </a:extLst>
          </p:cNvPr>
          <p:cNvPicPr>
            <a:picLocks noChangeAspect="1"/>
          </p:cNvPicPr>
          <p:nvPr userDrawn="1"/>
        </p:nvPicPr>
        <p:blipFill>
          <a:blip r:embed="rId12"/>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68082944"/>
      </p:ext>
    </p:extLst>
  </p:cSld>
  <p:clrMap bg1="lt1" tx1="dk1" bg2="lt2" tx2="dk2" accent1="accent1" accent2="accent2" accent3="accent3" accent4="accent4" accent5="accent5" accent6="accent6" hlink="hlink" folHlink="folHlink"/>
  <p:sldLayoutIdLst>
    <p:sldLayoutId id="2147483659" r:id="rId1"/>
    <p:sldLayoutId id="2147483660" r:id="rId2"/>
  </p:sldLayoutIdLst>
  <p:hf hdr="0" ftr="0" dt="0"/>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p:txBody>
          <a:bodyPr>
            <a:normAutofit fontScale="90000"/>
          </a:bodyPr>
          <a:lstStyle/>
          <a:p>
            <a:r>
              <a:rPr lang="en-US" b="1" dirty="0"/>
              <a:t>Financial Evaluation Requirements </a:t>
            </a:r>
            <a:br>
              <a:rPr lang="en-US" b="1"/>
            </a:br>
            <a:r>
              <a:rPr lang="en-US" b="1"/>
              <a:t>2026 </a:t>
            </a:r>
            <a:r>
              <a:rPr lang="en-US" b="1" dirty="0"/>
              <a:t>FY</a:t>
            </a:r>
          </a:p>
        </p:txBody>
      </p:sp>
      <p:pic>
        <p:nvPicPr>
          <p:cNvPr id="10" name="Picture Placeholder 9">
            <a:extLst>
              <a:ext uri="{FF2B5EF4-FFF2-40B4-BE49-F238E27FC236}">
                <a16:creationId xmlns:a16="http://schemas.microsoft.com/office/drawing/2014/main" id="{E5F77460-8E9F-1567-7170-702027539AA5}"/>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pic>
        <p:nvPicPr>
          <p:cNvPr id="14" name="Picture Placeholder 13">
            <a:extLst>
              <a:ext uri="{FF2B5EF4-FFF2-40B4-BE49-F238E27FC236}">
                <a16:creationId xmlns:a16="http://schemas.microsoft.com/office/drawing/2014/main" id="{22F19F1E-CB43-D25A-2C75-6E321D77C0C4}"/>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552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Content</a:t>
            </a: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sp>
        <p:nvSpPr>
          <p:cNvPr id="3" name="TextBox 2">
            <a:extLst>
              <a:ext uri="{FF2B5EF4-FFF2-40B4-BE49-F238E27FC236}">
                <a16:creationId xmlns:a16="http://schemas.microsoft.com/office/drawing/2014/main" id="{D922F9BE-2929-8E41-06FB-A681366FA90C}"/>
              </a:ext>
            </a:extLst>
          </p:cNvPr>
          <p:cNvSpPr txBox="1"/>
          <p:nvPr/>
        </p:nvSpPr>
        <p:spPr>
          <a:xfrm>
            <a:off x="497150" y="1313895"/>
            <a:ext cx="10608815" cy="1600438"/>
          </a:xfrm>
          <a:prstGeom prst="rect">
            <a:avLst/>
          </a:prstGeom>
          <a:noFill/>
        </p:spPr>
        <p:txBody>
          <a:bodyPr wrap="square" rtlCol="0">
            <a:spAutoFit/>
          </a:bodyPr>
          <a:lstStyle/>
          <a:p>
            <a:pPr marL="285750" indent="-285750">
              <a:buClr>
                <a:schemeClr val="bg1">
                  <a:lumMod val="50000"/>
                </a:schemeClr>
              </a:buClr>
              <a:buFont typeface="Arial" panose="020B0604020202020204" pitchFamily="34" charset="0"/>
              <a:buChar char="•"/>
            </a:pPr>
            <a:r>
              <a:rPr lang="en-US" sz="1400" dirty="0"/>
              <a:t>Public Interest Score </a:t>
            </a:r>
          </a:p>
          <a:p>
            <a:pPr marL="285750" indent="-285750">
              <a:buClr>
                <a:schemeClr val="bg1">
                  <a:lumMod val="50000"/>
                </a:schemeClr>
              </a:buClr>
              <a:buFont typeface="Arial" panose="020B0604020202020204" pitchFamily="34" charset="0"/>
              <a:buChar char="•"/>
            </a:pPr>
            <a:endParaRPr lang="en-US" sz="1400" dirty="0"/>
          </a:p>
          <a:p>
            <a:pPr marL="285750" indent="-285750">
              <a:buClr>
                <a:schemeClr val="bg1">
                  <a:lumMod val="50000"/>
                </a:schemeClr>
              </a:buClr>
              <a:buFont typeface="Arial" panose="020B0604020202020204" pitchFamily="34" charset="0"/>
              <a:buChar char="•"/>
            </a:pPr>
            <a:r>
              <a:rPr lang="en-US" sz="1400" dirty="0"/>
              <a:t>Financial Statements and ITA 34C</a:t>
            </a:r>
          </a:p>
          <a:p>
            <a:pPr>
              <a:buClr>
                <a:schemeClr val="bg1">
                  <a:lumMod val="50000"/>
                </a:schemeClr>
              </a:buClr>
            </a:pPr>
            <a:endParaRPr lang="en-US" sz="1400" dirty="0"/>
          </a:p>
          <a:p>
            <a:pPr marL="285750" indent="-285750">
              <a:buClr>
                <a:schemeClr val="bg1">
                  <a:lumMod val="50000"/>
                </a:schemeClr>
              </a:buClr>
              <a:buFont typeface="Arial" panose="020B0604020202020204" pitchFamily="34" charset="0"/>
              <a:buChar char="•"/>
            </a:pPr>
            <a:r>
              <a:rPr lang="en-US" sz="1400" dirty="0"/>
              <a:t>Notes to Financial Statement </a:t>
            </a:r>
          </a:p>
          <a:p>
            <a:pPr marL="285750" indent="-285750">
              <a:buClr>
                <a:schemeClr val="bg1">
                  <a:lumMod val="50000"/>
                </a:schemeClr>
              </a:buClr>
              <a:buFont typeface="Arial" panose="020B0604020202020204" pitchFamily="34" charset="0"/>
              <a:buChar char="•"/>
            </a:pPr>
            <a:endParaRPr lang="en-US" sz="1400" dirty="0"/>
          </a:p>
          <a:p>
            <a:pPr marL="285750" indent="-285750">
              <a:buClr>
                <a:schemeClr val="bg1">
                  <a:lumMod val="50000"/>
                </a:schemeClr>
              </a:buClr>
              <a:buFont typeface="Arial" panose="020B0604020202020204" pitchFamily="34" charset="0"/>
              <a:buChar char="•"/>
            </a:pPr>
            <a:r>
              <a:rPr lang="en-US" sz="1400" dirty="0"/>
              <a:t>Addition Information</a:t>
            </a:r>
            <a:endParaRPr lang="en-ZA" sz="1400" dirty="0" err="1"/>
          </a:p>
        </p:txBody>
      </p:sp>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Public Interest Score </a:t>
            </a: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
        <p:nvSpPr>
          <p:cNvPr id="3" name="TextBox 2">
            <a:extLst>
              <a:ext uri="{FF2B5EF4-FFF2-40B4-BE49-F238E27FC236}">
                <a16:creationId xmlns:a16="http://schemas.microsoft.com/office/drawing/2014/main" id="{D922F9BE-2929-8E41-06FB-A681366FA90C}"/>
              </a:ext>
            </a:extLst>
          </p:cNvPr>
          <p:cNvSpPr txBox="1"/>
          <p:nvPr/>
        </p:nvSpPr>
        <p:spPr>
          <a:xfrm>
            <a:off x="0" y="1313895"/>
            <a:ext cx="11567604" cy="2031325"/>
          </a:xfrm>
          <a:prstGeom prst="rect">
            <a:avLst/>
          </a:prstGeom>
          <a:noFill/>
        </p:spPr>
        <p:txBody>
          <a:bodyPr wrap="square" rtlCol="0">
            <a:spAutoFit/>
          </a:bodyPr>
          <a:lstStyle/>
          <a:p>
            <a:pPr marL="742950" lvl="1" indent="-285750">
              <a:buClr>
                <a:schemeClr val="bg1">
                  <a:lumMod val="50000"/>
                </a:schemeClr>
              </a:buClr>
              <a:buFont typeface="Arial" panose="020B0604020202020204" pitchFamily="34" charset="0"/>
              <a:buChar char="•"/>
            </a:pPr>
            <a:r>
              <a:rPr lang="en-US" sz="1400" dirty="0"/>
              <a:t>The Public Interest Score letter must specify:</a:t>
            </a:r>
          </a:p>
          <a:p>
            <a:pPr>
              <a:buClr>
                <a:schemeClr val="bg1">
                  <a:lumMod val="50000"/>
                </a:schemeClr>
              </a:buClr>
            </a:pPr>
            <a:endParaRPr lang="en-US" sz="1400" dirty="0"/>
          </a:p>
          <a:p>
            <a:pPr>
              <a:buClr>
                <a:schemeClr val="bg1">
                  <a:lumMod val="50000"/>
                </a:schemeClr>
              </a:buClr>
            </a:pPr>
            <a:r>
              <a:rPr lang="en-US" sz="1400" dirty="0"/>
              <a:t>	1. Whether the AFS were internally or externally prepared.</a:t>
            </a:r>
          </a:p>
          <a:p>
            <a:pPr>
              <a:buClr>
                <a:schemeClr val="bg1">
                  <a:lumMod val="50000"/>
                </a:schemeClr>
              </a:buClr>
            </a:pPr>
            <a:r>
              <a:rPr lang="en-US" sz="1400" dirty="0"/>
              <a:t>	2. Whether the company was owner managed or not owner managed. </a:t>
            </a:r>
          </a:p>
          <a:p>
            <a:pPr>
              <a:buClr>
                <a:schemeClr val="bg1">
                  <a:lumMod val="50000"/>
                </a:schemeClr>
              </a:buClr>
            </a:pPr>
            <a:endParaRPr lang="en-US" sz="1400" dirty="0"/>
          </a:p>
          <a:p>
            <a:pPr marL="742950" lvl="1" indent="-285750">
              <a:buClr>
                <a:schemeClr val="bg1">
                  <a:lumMod val="50000"/>
                </a:schemeClr>
              </a:buClr>
              <a:buFont typeface="Arial" panose="020B0604020202020204" pitchFamily="34" charset="0"/>
              <a:buChar char="•"/>
            </a:pPr>
            <a:r>
              <a:rPr lang="en-US" sz="1400" dirty="0"/>
              <a:t> The Public Interest Score does not apply to companies that have been audited.</a:t>
            </a:r>
          </a:p>
          <a:p>
            <a:pPr>
              <a:buClr>
                <a:schemeClr val="bg1">
                  <a:lumMod val="50000"/>
                </a:schemeClr>
              </a:buClr>
            </a:pPr>
            <a:endParaRPr lang="en-US" sz="1400" dirty="0"/>
          </a:p>
          <a:p>
            <a:pPr>
              <a:buClr>
                <a:schemeClr val="bg1">
                  <a:lumMod val="50000"/>
                </a:schemeClr>
              </a:buClr>
            </a:pPr>
            <a:endParaRPr lang="en-US" sz="1400" dirty="0"/>
          </a:p>
          <a:p>
            <a:pPr>
              <a:buClr>
                <a:schemeClr val="bg1">
                  <a:lumMod val="50000"/>
                </a:schemeClr>
              </a:buClr>
            </a:pPr>
            <a:endParaRPr lang="en-US" sz="1400" dirty="0"/>
          </a:p>
        </p:txBody>
      </p:sp>
    </p:spTree>
    <p:extLst>
      <p:ext uri="{BB962C8B-B14F-4D97-AF65-F5344CB8AC3E}">
        <p14:creationId xmlns:p14="http://schemas.microsoft.com/office/powerpoint/2010/main" val="89647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Financial Statement</a:t>
            </a: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
        <p:nvSpPr>
          <p:cNvPr id="3" name="TextBox 2">
            <a:extLst>
              <a:ext uri="{FF2B5EF4-FFF2-40B4-BE49-F238E27FC236}">
                <a16:creationId xmlns:a16="http://schemas.microsoft.com/office/drawing/2014/main" id="{D922F9BE-2929-8E41-06FB-A681366FA90C}"/>
              </a:ext>
            </a:extLst>
          </p:cNvPr>
          <p:cNvSpPr txBox="1"/>
          <p:nvPr/>
        </p:nvSpPr>
        <p:spPr>
          <a:xfrm>
            <a:off x="497150" y="1313895"/>
            <a:ext cx="11070454" cy="4401205"/>
          </a:xfrm>
          <a:prstGeom prst="rect">
            <a:avLst/>
          </a:prstGeom>
          <a:noFill/>
        </p:spPr>
        <p:txBody>
          <a:bodyPr wrap="square" rtlCol="0">
            <a:spAutoFit/>
          </a:bodyPr>
          <a:lstStyle/>
          <a:p>
            <a:pPr marL="285750" indent="-285750">
              <a:buClr>
                <a:schemeClr val="bg1">
                  <a:lumMod val="50000"/>
                </a:schemeClr>
              </a:buClr>
              <a:buFont typeface="Arial" panose="020B0604020202020204" pitchFamily="34" charset="0"/>
              <a:buChar char="•"/>
            </a:pPr>
            <a:r>
              <a:rPr lang="en-US" sz="1400" dirty="0"/>
              <a:t>Latest approved financial statements including comparative amounts.</a:t>
            </a:r>
          </a:p>
          <a:p>
            <a:pPr>
              <a:buClr>
                <a:schemeClr val="bg1">
                  <a:lumMod val="50000"/>
                </a:schemeClr>
              </a:buClr>
            </a:pPr>
            <a:r>
              <a:rPr lang="en-US" sz="1400" dirty="0"/>
              <a:t>       AFS must be valid and not outdated, received within 18 months after year-end.</a:t>
            </a:r>
          </a:p>
          <a:p>
            <a:pPr>
              <a:buClr>
                <a:schemeClr val="bg1">
                  <a:lumMod val="50000"/>
                </a:schemeClr>
              </a:buClr>
            </a:pPr>
            <a:endParaRPr lang="en-US" sz="1400" dirty="0"/>
          </a:p>
          <a:p>
            <a:pPr marL="285750" indent="-285750">
              <a:buClr>
                <a:schemeClr val="bg1">
                  <a:lumMod val="50000"/>
                </a:schemeClr>
              </a:buClr>
              <a:buFont typeface="Arial" panose="020B0604020202020204" pitchFamily="34" charset="0"/>
              <a:buChar char="•"/>
            </a:pPr>
            <a:r>
              <a:rPr lang="en-US" sz="1400" dirty="0"/>
              <a:t>A signed director’s / member’s report.</a:t>
            </a:r>
          </a:p>
          <a:p>
            <a:pPr>
              <a:buClr>
                <a:schemeClr val="bg1">
                  <a:lumMod val="50000"/>
                </a:schemeClr>
              </a:buClr>
            </a:pPr>
            <a:endParaRPr lang="en-US" sz="1400" dirty="0"/>
          </a:p>
          <a:p>
            <a:pPr marL="285750" indent="-285750">
              <a:buClr>
                <a:schemeClr val="bg1">
                  <a:lumMod val="50000"/>
                </a:schemeClr>
              </a:buClr>
              <a:buFont typeface="Arial" panose="020B0604020202020204" pitchFamily="34" charset="0"/>
              <a:buChar char="•"/>
            </a:pPr>
            <a:r>
              <a:rPr lang="en-US" sz="1400" dirty="0"/>
              <a:t>Signed Compilers / Accounting Officers / Independent Reviewers / Audit report whichever is applicable, based on the PIS above.</a:t>
            </a:r>
          </a:p>
          <a:p>
            <a:pPr>
              <a:buClr>
                <a:schemeClr val="bg1">
                  <a:lumMod val="50000"/>
                </a:schemeClr>
              </a:buClr>
            </a:pPr>
            <a:r>
              <a:rPr lang="en-US" sz="1400" dirty="0"/>
              <a:t>      Where the PIS requires an Audit or Independent Reviewers report, the Compilers / Accounting Officers report must still be submitted.</a:t>
            </a:r>
          </a:p>
          <a:p>
            <a:pPr>
              <a:buClr>
                <a:schemeClr val="bg1">
                  <a:lumMod val="50000"/>
                </a:schemeClr>
              </a:buClr>
            </a:pPr>
            <a:endParaRPr lang="en-US" sz="1400" dirty="0"/>
          </a:p>
          <a:p>
            <a:pPr marL="285750" indent="-285750">
              <a:buClr>
                <a:schemeClr val="bg1">
                  <a:lumMod val="50000"/>
                </a:schemeClr>
              </a:buClr>
              <a:buFont typeface="Arial" panose="020B0604020202020204" pitchFamily="34" charset="0"/>
              <a:buChar char="•"/>
            </a:pPr>
            <a:r>
              <a:rPr lang="en-US" sz="1400" dirty="0"/>
              <a:t>Approved Annual Financial statements must comprise :</a:t>
            </a:r>
          </a:p>
          <a:p>
            <a:pPr>
              <a:buClr>
                <a:schemeClr val="bg1">
                  <a:lumMod val="50000"/>
                </a:schemeClr>
              </a:buClr>
            </a:pPr>
            <a:r>
              <a:rPr lang="en-US" sz="1400" dirty="0"/>
              <a:t>	o Statement of financial position ( Balance Sheet )</a:t>
            </a:r>
          </a:p>
          <a:p>
            <a:pPr>
              <a:buClr>
                <a:schemeClr val="bg1">
                  <a:lumMod val="50000"/>
                </a:schemeClr>
              </a:buClr>
            </a:pPr>
            <a:r>
              <a:rPr lang="en-US" sz="1400" dirty="0"/>
              <a:t>	o Statement of comprehensive income ( income statement )</a:t>
            </a:r>
          </a:p>
          <a:p>
            <a:pPr>
              <a:buClr>
                <a:schemeClr val="bg1">
                  <a:lumMod val="50000"/>
                </a:schemeClr>
              </a:buClr>
            </a:pPr>
            <a:r>
              <a:rPr lang="en-US" sz="1400" dirty="0"/>
              <a:t>	o Statement of changes in Equity</a:t>
            </a:r>
          </a:p>
          <a:p>
            <a:pPr>
              <a:buClr>
                <a:schemeClr val="bg1">
                  <a:lumMod val="50000"/>
                </a:schemeClr>
              </a:buClr>
            </a:pPr>
            <a:r>
              <a:rPr lang="en-US" sz="1400" dirty="0"/>
              <a:t>	o Statement of cash flows</a:t>
            </a:r>
          </a:p>
          <a:p>
            <a:pPr>
              <a:buClr>
                <a:schemeClr val="bg1">
                  <a:lumMod val="50000"/>
                </a:schemeClr>
              </a:buClr>
            </a:pPr>
            <a:r>
              <a:rPr lang="en-US" sz="1400" dirty="0"/>
              <a:t>	o Notes to the financial statements</a:t>
            </a:r>
          </a:p>
          <a:p>
            <a:pPr>
              <a:buClr>
                <a:schemeClr val="bg1">
                  <a:lumMod val="50000"/>
                </a:schemeClr>
              </a:buClr>
            </a:pPr>
            <a:r>
              <a:rPr lang="en-US" sz="1400" dirty="0"/>
              <a:t>	o ITA 34C Income Tax Assessment for companies that have NOT been AUDITED</a:t>
            </a:r>
          </a:p>
          <a:p>
            <a:pPr marL="1657350" lvl="3" indent="-285750">
              <a:buClr>
                <a:schemeClr val="bg1">
                  <a:lumMod val="50000"/>
                </a:schemeClr>
              </a:buClr>
              <a:buFont typeface="Wingdings" panose="05000000000000000000" pitchFamily="2" charset="2"/>
              <a:buChar char="ü"/>
            </a:pPr>
            <a:r>
              <a:rPr lang="en-US" sz="1400" dirty="0"/>
              <a:t> ITA 34C must be provided for the current and previous financial years.</a:t>
            </a:r>
          </a:p>
          <a:p>
            <a:pPr marL="1657350" lvl="3" indent="-285750">
              <a:buClr>
                <a:schemeClr val="bg1">
                  <a:lumMod val="50000"/>
                </a:schemeClr>
              </a:buClr>
              <a:buFont typeface="Wingdings" panose="05000000000000000000" pitchFamily="2" charset="2"/>
              <a:buChar char="ü"/>
            </a:pPr>
            <a:r>
              <a:rPr lang="en-US" sz="1400" dirty="0"/>
              <a:t>The turnover amount shown on income statement must correspond to amount shown in ITA 34C.</a:t>
            </a:r>
          </a:p>
          <a:p>
            <a:pPr marL="1657350" lvl="3" indent="-285750">
              <a:buClr>
                <a:schemeClr val="bg1">
                  <a:lumMod val="50000"/>
                </a:schemeClr>
              </a:buClr>
              <a:buFont typeface="Wingdings" panose="05000000000000000000" pitchFamily="2" charset="2"/>
              <a:buChar char="ü"/>
            </a:pPr>
            <a:r>
              <a:rPr lang="en-US" sz="1400" dirty="0"/>
              <a:t> Financial analyses will not be performed if the amounts do not correspond.</a:t>
            </a:r>
          </a:p>
          <a:p>
            <a:pPr marL="285750" indent="-285750">
              <a:buClr>
                <a:schemeClr val="bg1">
                  <a:lumMod val="50000"/>
                </a:schemeClr>
              </a:buClr>
              <a:buFont typeface="Arial" panose="020B0604020202020204" pitchFamily="34" charset="0"/>
              <a:buChar char="•"/>
            </a:pPr>
            <a:endParaRPr lang="en-US" sz="1400" dirty="0"/>
          </a:p>
          <a:p>
            <a:pPr>
              <a:buClr>
                <a:schemeClr val="bg1">
                  <a:lumMod val="50000"/>
                </a:schemeClr>
              </a:buClr>
            </a:pPr>
            <a:endParaRPr lang="en-US" sz="1400" dirty="0"/>
          </a:p>
        </p:txBody>
      </p:sp>
    </p:spTree>
    <p:extLst>
      <p:ext uri="{BB962C8B-B14F-4D97-AF65-F5344CB8AC3E}">
        <p14:creationId xmlns:p14="http://schemas.microsoft.com/office/powerpoint/2010/main" val="3977777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Notes to Financial Statements</a:t>
            </a: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5</a:t>
            </a:fld>
            <a:endParaRPr lang="en-ZA" dirty="0"/>
          </a:p>
        </p:txBody>
      </p:sp>
      <p:sp>
        <p:nvSpPr>
          <p:cNvPr id="3" name="TextBox 2">
            <a:extLst>
              <a:ext uri="{FF2B5EF4-FFF2-40B4-BE49-F238E27FC236}">
                <a16:creationId xmlns:a16="http://schemas.microsoft.com/office/drawing/2014/main" id="{D922F9BE-2929-8E41-06FB-A681366FA90C}"/>
              </a:ext>
            </a:extLst>
          </p:cNvPr>
          <p:cNvSpPr txBox="1"/>
          <p:nvPr/>
        </p:nvSpPr>
        <p:spPr>
          <a:xfrm>
            <a:off x="497150" y="1313895"/>
            <a:ext cx="11070454" cy="3754874"/>
          </a:xfrm>
          <a:prstGeom prst="rect">
            <a:avLst/>
          </a:prstGeom>
          <a:noFill/>
        </p:spPr>
        <p:txBody>
          <a:bodyPr wrap="square" rtlCol="0">
            <a:spAutoFit/>
          </a:bodyPr>
          <a:lstStyle/>
          <a:p>
            <a:pPr marL="285750" indent="-285750">
              <a:buClr>
                <a:schemeClr val="bg1">
                  <a:lumMod val="50000"/>
                </a:schemeClr>
              </a:buClr>
              <a:buFont typeface="Arial" panose="020B0604020202020204" pitchFamily="34" charset="0"/>
              <a:buChar char="•"/>
            </a:pPr>
            <a:r>
              <a:rPr lang="en-US" sz="1400" dirty="0"/>
              <a:t>The notes to the AFS specifically referring to Accounts Receivable and Accounts Payable must give a complete breakdown of the amounts. A clear distinction must be made between Trade Debtors and other receivables as well Trade Creditors and other payables. The note must clearly show the amounts subject to interest and the terms and condition of interest.</a:t>
            </a:r>
          </a:p>
          <a:p>
            <a:pPr marL="285750" indent="-285750">
              <a:buClr>
                <a:schemeClr val="bg1">
                  <a:lumMod val="50000"/>
                </a:schemeClr>
              </a:buClr>
              <a:buFont typeface="Arial" panose="020B0604020202020204" pitchFamily="34" charset="0"/>
              <a:buChar char="•"/>
            </a:pPr>
            <a:endParaRPr lang="en-US" sz="1400" dirty="0"/>
          </a:p>
          <a:p>
            <a:pPr marL="285750" indent="-285750">
              <a:buClr>
                <a:schemeClr val="bg1">
                  <a:lumMod val="50000"/>
                </a:schemeClr>
              </a:buClr>
              <a:buFont typeface="Arial" panose="020B0604020202020204" pitchFamily="34" charset="0"/>
              <a:buChar char="•"/>
            </a:pPr>
            <a:r>
              <a:rPr lang="en-US" sz="1400" dirty="0"/>
              <a:t>The notes to the AFS must clearly specify the current and non-current liabilities that are subject to interest.</a:t>
            </a:r>
          </a:p>
          <a:p>
            <a:pPr marL="285750" indent="-285750">
              <a:buClr>
                <a:schemeClr val="bg1">
                  <a:lumMod val="50000"/>
                </a:schemeClr>
              </a:buClr>
              <a:buFont typeface="Arial" panose="020B0604020202020204" pitchFamily="34" charset="0"/>
              <a:buChar char="•"/>
            </a:pPr>
            <a:endParaRPr lang="en-US" sz="1400" dirty="0"/>
          </a:p>
          <a:p>
            <a:pPr marL="285750" indent="-285750">
              <a:buClr>
                <a:schemeClr val="bg1">
                  <a:lumMod val="50000"/>
                </a:schemeClr>
              </a:buClr>
              <a:buFont typeface="Arial" panose="020B0604020202020204" pitchFamily="34" charset="0"/>
              <a:buChar char="•"/>
            </a:pPr>
            <a:r>
              <a:rPr lang="en-US" sz="1400" dirty="0"/>
              <a:t>Members / Directors loans must be accompanied by a note specifying the terms of the loan, whether secured or unsecured, terms of repayment and interest rates.</a:t>
            </a:r>
          </a:p>
          <a:p>
            <a:pPr marL="285750" indent="-285750">
              <a:buClr>
                <a:schemeClr val="bg1">
                  <a:lumMod val="50000"/>
                </a:schemeClr>
              </a:buClr>
              <a:buFont typeface="Arial" panose="020B0604020202020204" pitchFamily="34" charset="0"/>
              <a:buChar char="•"/>
            </a:pPr>
            <a:endParaRPr lang="en-US" sz="1400" dirty="0"/>
          </a:p>
          <a:p>
            <a:pPr marL="285750" indent="-285750">
              <a:buClr>
                <a:schemeClr val="bg1">
                  <a:lumMod val="50000"/>
                </a:schemeClr>
              </a:buClr>
              <a:buFont typeface="Arial" panose="020B0604020202020204" pitchFamily="34" charset="0"/>
              <a:buChar char="•"/>
            </a:pPr>
            <a:r>
              <a:rPr lang="en-US" sz="1400" dirty="0"/>
              <a:t>Name of Holding company if the company is a subsidiary company.</a:t>
            </a:r>
          </a:p>
          <a:p>
            <a:pPr marL="285750" indent="-285750">
              <a:buClr>
                <a:schemeClr val="bg1">
                  <a:lumMod val="50000"/>
                </a:schemeClr>
              </a:buClr>
              <a:buFont typeface="Arial" panose="020B0604020202020204" pitchFamily="34" charset="0"/>
              <a:buChar char="•"/>
            </a:pPr>
            <a:endParaRPr lang="en-US" sz="1400" dirty="0"/>
          </a:p>
          <a:p>
            <a:pPr marL="285750" indent="-285750">
              <a:buClr>
                <a:schemeClr val="bg1">
                  <a:lumMod val="50000"/>
                </a:schemeClr>
              </a:buClr>
              <a:buFont typeface="Arial" panose="020B0604020202020204" pitchFamily="34" charset="0"/>
              <a:buChar char="•"/>
            </a:pPr>
            <a:r>
              <a:rPr lang="en-US" sz="1400" dirty="0"/>
              <a:t>Where there is a Holding company the Latest Signed Group Annual Financial Statements of the Holding Company may be requested at a later stage.</a:t>
            </a:r>
          </a:p>
          <a:p>
            <a:pPr marL="285750" indent="-285750">
              <a:buClr>
                <a:schemeClr val="bg1">
                  <a:lumMod val="50000"/>
                </a:schemeClr>
              </a:buClr>
              <a:buFont typeface="Arial" panose="020B0604020202020204" pitchFamily="34" charset="0"/>
              <a:buChar char="•"/>
            </a:pPr>
            <a:endParaRPr lang="en-US" sz="1400" dirty="0"/>
          </a:p>
          <a:p>
            <a:pPr marL="285750" indent="-285750">
              <a:buClr>
                <a:schemeClr val="bg1">
                  <a:lumMod val="50000"/>
                </a:schemeClr>
              </a:buClr>
              <a:buFont typeface="Arial" panose="020B0604020202020204" pitchFamily="34" charset="0"/>
              <a:buChar char="•"/>
            </a:pPr>
            <a:r>
              <a:rPr lang="en-US" sz="1400" dirty="0"/>
              <a:t>Information requested from companies via Procurement Office not received within five working days from date of Finance request will result in the financial evaluation being closed. Finance will issue a 1-page report stating that an opinion could not be expressed due to insufficient information.</a:t>
            </a:r>
          </a:p>
        </p:txBody>
      </p:sp>
    </p:spTree>
    <p:extLst>
      <p:ext uri="{BB962C8B-B14F-4D97-AF65-F5344CB8AC3E}">
        <p14:creationId xmlns:p14="http://schemas.microsoft.com/office/powerpoint/2010/main" val="16500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Additional Information</a:t>
            </a: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6</a:t>
            </a:fld>
            <a:endParaRPr lang="en-ZA" dirty="0"/>
          </a:p>
        </p:txBody>
      </p:sp>
      <p:sp>
        <p:nvSpPr>
          <p:cNvPr id="3" name="TextBox 2">
            <a:extLst>
              <a:ext uri="{FF2B5EF4-FFF2-40B4-BE49-F238E27FC236}">
                <a16:creationId xmlns:a16="http://schemas.microsoft.com/office/drawing/2014/main" id="{D922F9BE-2929-8E41-06FB-A681366FA90C}"/>
              </a:ext>
            </a:extLst>
          </p:cNvPr>
          <p:cNvSpPr txBox="1"/>
          <p:nvPr/>
        </p:nvSpPr>
        <p:spPr>
          <a:xfrm>
            <a:off x="497150" y="1313895"/>
            <a:ext cx="11070454" cy="738664"/>
          </a:xfrm>
          <a:prstGeom prst="rect">
            <a:avLst/>
          </a:prstGeom>
          <a:noFill/>
        </p:spPr>
        <p:txBody>
          <a:bodyPr wrap="square" rtlCol="0">
            <a:spAutoFit/>
          </a:bodyPr>
          <a:lstStyle/>
          <a:p>
            <a:pPr marL="285750" indent="-285750">
              <a:buClr>
                <a:schemeClr val="bg1">
                  <a:lumMod val="50000"/>
                </a:schemeClr>
              </a:buClr>
              <a:buFont typeface="Arial" panose="020B0604020202020204" pitchFamily="34" charset="0"/>
              <a:buChar char="•"/>
            </a:pPr>
            <a:r>
              <a:rPr lang="en-US" sz="1400" dirty="0"/>
              <a:t>Public Draft, bi-annual, management accounts and unsigned financial statements will </a:t>
            </a:r>
            <a:r>
              <a:rPr lang="en-US" sz="1400" u="sng" dirty="0"/>
              <a:t>NOT be accepted</a:t>
            </a:r>
            <a:r>
              <a:rPr lang="en-US" sz="1400" dirty="0"/>
              <a:t>.</a:t>
            </a:r>
          </a:p>
          <a:p>
            <a:pPr marL="285750" indent="-285750">
              <a:buClr>
                <a:schemeClr val="bg1">
                  <a:lumMod val="50000"/>
                </a:schemeClr>
              </a:buClr>
              <a:buFont typeface="Arial" panose="020B0604020202020204" pitchFamily="34" charset="0"/>
              <a:buChar char="•"/>
            </a:pPr>
            <a:endParaRPr lang="en-US" sz="1400" dirty="0"/>
          </a:p>
          <a:p>
            <a:pPr marL="285750" indent="-285750">
              <a:buClr>
                <a:schemeClr val="bg1">
                  <a:lumMod val="50000"/>
                </a:schemeClr>
              </a:buClr>
              <a:buFont typeface="Arial" panose="020B0604020202020204" pitchFamily="34" charset="0"/>
              <a:buChar char="•"/>
            </a:pPr>
            <a:r>
              <a:rPr lang="en-US" sz="1400" dirty="0"/>
              <a:t>Soft copies of the AFS/required documents may be requested. </a:t>
            </a:r>
          </a:p>
        </p:txBody>
      </p:sp>
    </p:spTree>
    <p:extLst>
      <p:ext uri="{BB962C8B-B14F-4D97-AF65-F5344CB8AC3E}">
        <p14:creationId xmlns:p14="http://schemas.microsoft.com/office/powerpoint/2010/main" val="664741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pic>
        <p:nvPicPr>
          <p:cNvPr id="5" name="Picture Placeholder 13">
            <a:extLst>
              <a:ext uri="{FF2B5EF4-FFF2-40B4-BE49-F238E27FC236}">
                <a16:creationId xmlns:a16="http://schemas.microsoft.com/office/drawing/2014/main" id="{4011289C-5D20-4DBB-AB5F-760B02001EB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1343025" y="1600200"/>
            <a:ext cx="3295650" cy="3295650"/>
          </a:xfrm>
        </p:spPr>
      </p:pic>
      <p:pic>
        <p:nvPicPr>
          <p:cNvPr id="6" name="Picture Placeholder 9">
            <a:extLst>
              <a:ext uri="{FF2B5EF4-FFF2-40B4-BE49-F238E27FC236}">
                <a16:creationId xmlns:a16="http://schemas.microsoft.com/office/drawing/2014/main" id="{D13328D6-CADD-4126-8509-592E684A736B}"/>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a:xfrm>
            <a:off x="749300" y="3363913"/>
            <a:ext cx="1895475" cy="1895475"/>
          </a:xfrm>
        </p:spPr>
      </p:pic>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Gallery_x0020_Keywords xmlns="b066638b-8533-4687-a48b-8877f492106b" xsi:nil="true"/>
    <ImageCreateDate xmlns="9AA987DC-C9A7-4495-B0EB-A7EB0F9343F3"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B0A6D8BFE48B5B4C98C9B506E18E4C4F" ma:contentTypeVersion="2" ma:contentTypeDescription="Upload an image." ma:contentTypeScope="" ma:versionID="faf5921d99471c51c746d233a2595df0">
  <xsd:schema xmlns:xsd="http://www.w3.org/2001/XMLSchema" xmlns:xs="http://www.w3.org/2001/XMLSchema" xmlns:p="http://schemas.microsoft.com/office/2006/metadata/properties" xmlns:ns1="http://schemas.microsoft.com/sharepoint/v3" xmlns:ns2="9AA987DC-C9A7-4495-B0EB-A7EB0F9343F3" xmlns:ns3="http://schemas.microsoft.com/sharepoint/v3/fields" xmlns:ns4="b066638b-8533-4687-a48b-8877f492106b" targetNamespace="http://schemas.microsoft.com/office/2006/metadata/properties" ma:root="true" ma:fieldsID="83d4262b44be4079de954f019704b229" ns1:_="" ns2:_="" ns3:_="" ns4:_="">
    <xsd:import namespace="http://schemas.microsoft.com/sharepoint/v3"/>
    <xsd:import namespace="9AA987DC-C9A7-4495-B0EB-A7EB0F9343F3"/>
    <xsd:import namespace="http://schemas.microsoft.com/sharepoint/v3/fields"/>
    <xsd:import namespace="b066638b-8533-4687-a48b-8877f492106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Gallery_x0020_Keywor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AA987DC-C9A7-4495-B0EB-A7EB0F9343F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6638b-8533-4687-a48b-8877f492106b" elementFormDefault="qualified">
    <xsd:import namespace="http://schemas.microsoft.com/office/2006/documentManagement/types"/>
    <xsd:import namespace="http://schemas.microsoft.com/office/infopath/2007/PartnerControls"/>
    <xsd:element name="Gallery_x0020_Keywords" ma:index="29" nillable="true" ma:displayName="Gallery Keywords" ma:internalName="Gallery_x0020_Keyword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0325F2-1199-4A7E-B87D-734C0A3EB286}">
  <ds:schemaRefs>
    <ds:schemaRef ds:uri="http://purl.org/dc/terms/"/>
    <ds:schemaRef ds:uri="http://schemas.microsoft.com/office/2006/documentManagement/types"/>
    <ds:schemaRef ds:uri="http://purl.org/dc/elements/1.1/"/>
    <ds:schemaRef ds:uri="9AA987DC-C9A7-4495-B0EB-A7EB0F9343F3"/>
    <ds:schemaRef ds:uri="http://schemas.microsoft.com/sharepoint/v3/fields"/>
    <ds:schemaRef ds:uri="http://schemas.microsoft.com/office/infopath/2007/PartnerControls"/>
    <ds:schemaRef ds:uri="http://schemas.openxmlformats.org/package/2006/metadata/core-properties"/>
    <ds:schemaRef ds:uri="http://schemas.microsoft.com/sharepoint/v3"/>
    <ds:schemaRef ds:uri="b066638b-8533-4687-a48b-8877f492106b"/>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D4C14A18-89E5-4E51-A111-2EDA3AAE8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A987DC-C9A7-4495-B0EB-A7EB0F9343F3"/>
    <ds:schemaRef ds:uri="http://schemas.microsoft.com/sharepoint/v3/fields"/>
    <ds:schemaRef ds:uri="b066638b-8533-4687-a48b-8877f4921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A031EA-53D5-474F-8205-0E1513F09603}">
  <ds:schemaRefs>
    <ds:schemaRef ds:uri="http://schemas.microsoft.com/sharepoint/v3/contenttype/forms"/>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13208</TotalTime>
  <Words>486</Words>
  <Application>Microsoft Office PowerPoint</Application>
  <PresentationFormat>Widescreen</PresentationFormat>
  <Paragraphs>58</Paragraphs>
  <Slides>7</Slides>
  <Notes>0</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1</vt:i4>
      </vt:variant>
      <vt:variant>
        <vt:lpstr>Slide Titles</vt:lpstr>
      </vt:variant>
      <vt:variant>
        <vt:i4>7</vt:i4>
      </vt:variant>
    </vt:vector>
  </HeadingPairs>
  <TitlesOfParts>
    <vt:vector size="15" baseType="lpstr">
      <vt:lpstr>Arial</vt:lpstr>
      <vt:lpstr>Calibri</vt:lpstr>
      <vt:lpstr>Courier New</vt:lpstr>
      <vt:lpstr>Wingdings</vt:lpstr>
      <vt:lpstr>Office Theme</vt:lpstr>
      <vt:lpstr>Content Slide Master</vt:lpstr>
      <vt:lpstr>1_Content Slide Master</vt:lpstr>
      <vt:lpstr>think-cell Slide</vt:lpstr>
      <vt:lpstr>Financial Evaluation Requirements  2026 FY</vt:lpstr>
      <vt:lpstr>Content</vt:lpstr>
      <vt:lpstr>Public Interest Score </vt:lpstr>
      <vt:lpstr>Financial Statement</vt:lpstr>
      <vt:lpstr>Notes to Financial Statements</vt:lpstr>
      <vt:lpstr>Additional Information</vt:lpstr>
      <vt:lpstr>Conclusion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Arisha Singh</dc:creator>
  <cp:lastModifiedBy>Thokozani Buthelezi</cp:lastModifiedBy>
  <cp:revision>105</cp:revision>
  <dcterms:created xsi:type="dcterms:W3CDTF">2020-01-06T09:48:40Z</dcterms:created>
  <dcterms:modified xsi:type="dcterms:W3CDTF">2025-11-26T15:29:20Z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0x0101009148F5A04DDD49CBA7127AADA5FB792B00AADE34325A8B49CDA8BB4DB53328F21400B0A6D8BFE48B5B4C98C9B506E18E4C4F</vt:lpwstr>
  </property>
</Properties>
</file>