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0"/>
  </p:notesMasterIdLst>
  <p:sldIdLst>
    <p:sldId id="308" r:id="rId7"/>
    <p:sldId id="310" r:id="rId8"/>
    <p:sldId id="298" r:id="rId9"/>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2025/10/27</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3149600" y="988555"/>
            <a:ext cx="8484539" cy="1033285"/>
          </a:xfrm>
        </p:spPr>
        <p:txBody>
          <a:bodyPr>
            <a:normAutofit/>
          </a:bodyPr>
          <a:lstStyle/>
          <a:p>
            <a:pPr algn="ctr"/>
            <a:r>
              <a:rPr lang="en-US" dirty="0"/>
              <a:t>GCD: Environmental Services Tender </a:t>
            </a:r>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endParaRPr lang="en-US" dirty="0"/>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28/10/2025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B53C-00D0-041C-E847-0DDDCBBADE70}"/>
              </a:ext>
            </a:extLst>
          </p:cNvPr>
          <p:cNvSpPr>
            <a:spLocks noGrp="1"/>
          </p:cNvSpPr>
          <p:nvPr>
            <p:ph type="title"/>
          </p:nvPr>
        </p:nvSpPr>
        <p:spPr/>
        <p:txBody>
          <a:bodyPr/>
          <a:lstStyle/>
          <a:p>
            <a:r>
              <a:rPr lang="en-US" dirty="0"/>
              <a:t>Environmental Services Contract</a:t>
            </a:r>
          </a:p>
        </p:txBody>
      </p:sp>
      <p:graphicFrame>
        <p:nvGraphicFramePr>
          <p:cNvPr id="4" name="Content Placeholder 3">
            <a:extLst>
              <a:ext uri="{FF2B5EF4-FFF2-40B4-BE49-F238E27FC236}">
                <a16:creationId xmlns:a16="http://schemas.microsoft.com/office/drawing/2014/main" id="{C44B537C-87E2-7425-ADD3-DBBF3CCAD810}"/>
              </a:ext>
            </a:extLst>
          </p:cNvPr>
          <p:cNvGraphicFramePr>
            <a:graphicFrameLocks noGrp="1"/>
          </p:cNvGraphicFramePr>
          <p:nvPr>
            <p:ph idx="1"/>
            <p:extLst>
              <p:ext uri="{D42A27DB-BD31-4B8C-83A1-F6EECF244321}">
                <p14:modId xmlns:p14="http://schemas.microsoft.com/office/powerpoint/2010/main" val="4170181032"/>
              </p:ext>
            </p:extLst>
          </p:nvPr>
        </p:nvGraphicFramePr>
        <p:xfrm>
          <a:off x="203200" y="1148080"/>
          <a:ext cx="11409680" cy="4917439"/>
        </p:xfrm>
        <a:graphic>
          <a:graphicData uri="http://schemas.openxmlformats.org/drawingml/2006/table">
            <a:tbl>
              <a:tblPr/>
              <a:tblGrid>
                <a:gridCol w="1343223">
                  <a:extLst>
                    <a:ext uri="{9D8B030D-6E8A-4147-A177-3AD203B41FA5}">
                      <a16:colId xmlns:a16="http://schemas.microsoft.com/office/drawing/2014/main" val="3451660698"/>
                    </a:ext>
                  </a:extLst>
                </a:gridCol>
                <a:gridCol w="5311137">
                  <a:extLst>
                    <a:ext uri="{9D8B030D-6E8A-4147-A177-3AD203B41FA5}">
                      <a16:colId xmlns:a16="http://schemas.microsoft.com/office/drawing/2014/main" val="2259191285"/>
                    </a:ext>
                  </a:extLst>
                </a:gridCol>
                <a:gridCol w="2037994">
                  <a:extLst>
                    <a:ext uri="{9D8B030D-6E8A-4147-A177-3AD203B41FA5}">
                      <a16:colId xmlns:a16="http://schemas.microsoft.com/office/drawing/2014/main" val="1831475172"/>
                    </a:ext>
                  </a:extLst>
                </a:gridCol>
                <a:gridCol w="1420420">
                  <a:extLst>
                    <a:ext uri="{9D8B030D-6E8A-4147-A177-3AD203B41FA5}">
                      <a16:colId xmlns:a16="http://schemas.microsoft.com/office/drawing/2014/main" val="3266516187"/>
                    </a:ext>
                  </a:extLst>
                </a:gridCol>
                <a:gridCol w="1296906">
                  <a:extLst>
                    <a:ext uri="{9D8B030D-6E8A-4147-A177-3AD203B41FA5}">
                      <a16:colId xmlns:a16="http://schemas.microsoft.com/office/drawing/2014/main" val="1498495221"/>
                    </a:ext>
                  </a:extLst>
                </a:gridCol>
              </a:tblGrid>
              <a:tr h="1667903">
                <a:tc>
                  <a:txBody>
                    <a:bodyPr/>
                    <a:lstStyle/>
                    <a:p>
                      <a:pPr algn="l" fontAlgn="t">
                        <a:buNone/>
                      </a:pPr>
                      <a:r>
                        <a:rPr lang="en-US" sz="1100" b="1" i="0" u="none" strike="noStrike">
                          <a:solidFill>
                            <a:srgbClr val="000000"/>
                          </a:solidFill>
                          <a:effectLst/>
                          <a:latin typeface="Aptos Narrow" panose="020B0004020202020204" pitchFamily="34" charset="0"/>
                        </a:rPr>
                        <a:t>Ref:</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buNone/>
                      </a:pPr>
                      <a:r>
                        <a:rPr lang="en-ZA" sz="1100" b="1" i="0" u="none" strike="noStrike" dirty="0">
                          <a:solidFill>
                            <a:srgbClr val="000000"/>
                          </a:solidFill>
                          <a:effectLst/>
                          <a:latin typeface="Aptos Narrow" panose="020B0004020202020204" pitchFamily="34" charset="0"/>
                        </a:rPr>
                        <a:t>Eskom  </a:t>
                      </a:r>
                      <a:r>
                        <a:rPr lang="en-ZA" sz="1100" b="1" i="0" u="none" strike="noStrike" dirty="0" err="1">
                          <a:solidFill>
                            <a:srgbClr val="000000"/>
                          </a:solidFill>
                          <a:effectLst/>
                          <a:latin typeface="Aptos Narrow" panose="020B0004020202020204" pitchFamily="34" charset="0"/>
                        </a:rPr>
                        <a:t>Environmnetal</a:t>
                      </a:r>
                      <a:r>
                        <a:rPr lang="en-ZA" sz="1100" b="1" i="0" u="none" strike="noStrike" dirty="0">
                          <a:solidFill>
                            <a:srgbClr val="000000"/>
                          </a:solidFill>
                          <a:effectLst/>
                          <a:latin typeface="Aptos Narrow" panose="020B0004020202020204" pitchFamily="34" charset="0"/>
                        </a:rPr>
                        <a:t> Requirements Checklist:                                                                                                               A service provider needs to have Knowledge of South Africa Environmental laws and regulations and implementation  experience within project planning and construction. Knowledge of  South African regulations is important  due to Eskom’s role in providing energy generation facilities  (including coal, renewables, and transmission and distribution infrastructure) and commitment to environmental </a:t>
                      </a:r>
                      <a:r>
                        <a:rPr lang="en-ZA" sz="1100" b="1" i="0" u="none" strike="noStrike" dirty="0" err="1">
                          <a:solidFill>
                            <a:srgbClr val="000000"/>
                          </a:solidFill>
                          <a:effectLst/>
                          <a:latin typeface="Aptos Narrow" panose="020B0004020202020204" pitchFamily="34" charset="0"/>
                        </a:rPr>
                        <a:t>Managememt</a:t>
                      </a:r>
                      <a:r>
                        <a:rPr lang="en-ZA" sz="1100" b="1" i="0" u="none" strike="noStrike" dirty="0">
                          <a:solidFill>
                            <a:srgbClr val="000000"/>
                          </a:solidFill>
                          <a:effectLst/>
                          <a:latin typeface="Aptos Narrow" panose="020B0004020202020204" pitchFamily="34" charset="0"/>
                        </a:rPr>
                        <a:t>.</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buNone/>
                      </a:pPr>
                      <a:r>
                        <a:rPr lang="en-ZA" sz="1100" b="1" i="0" u="none" strike="noStrike">
                          <a:solidFill>
                            <a:srgbClr val="000000"/>
                          </a:solidFill>
                          <a:effectLst/>
                          <a:latin typeface="Aptos Narrow" panose="020B0004020202020204" pitchFamily="34" charset="0"/>
                        </a:rPr>
                        <a:t>Required with the tender submission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buNone/>
                      </a:pPr>
                      <a:r>
                        <a:rPr lang="en-US" sz="1100" b="1" i="0" u="none" strike="noStrike">
                          <a:solidFill>
                            <a:srgbClr val="000000"/>
                          </a:solidFill>
                          <a:effectLst/>
                          <a:latin typeface="Aptos Narrow" panose="020B0004020202020204" pitchFamily="34" charset="0"/>
                        </a:rPr>
                        <a:t>Submitted</a:t>
                      </a:r>
                      <a:br>
                        <a:rPr lang="en-US" sz="1100" b="1" i="0" u="none" strike="noStrike">
                          <a:solidFill>
                            <a:srgbClr val="000000"/>
                          </a:solidFill>
                          <a:effectLst/>
                          <a:latin typeface="Aptos Narrow" panose="020B0004020202020204" pitchFamily="34" charset="0"/>
                        </a:rPr>
                      </a:br>
                      <a:br>
                        <a:rPr lang="en-US" sz="1100" b="1" i="0" u="none" strike="noStrike">
                          <a:solidFill>
                            <a:srgbClr val="000000"/>
                          </a:solidFill>
                          <a:effectLst/>
                          <a:latin typeface="Aptos Narrow" panose="020B0004020202020204" pitchFamily="34" charset="0"/>
                        </a:rPr>
                      </a:br>
                      <a:r>
                        <a:rPr lang="en-US" sz="1100" b="1" i="0" u="none" strike="noStrike">
                          <a:solidFill>
                            <a:srgbClr val="000000"/>
                          </a:solidFill>
                          <a:effectLst/>
                          <a:latin typeface="Aptos Narrow" panose="020B0004020202020204" pitchFamily="34" charset="0"/>
                        </a:rPr>
                        <a:t>Yes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t">
                        <a:buNone/>
                      </a:pPr>
                      <a:r>
                        <a:rPr lang="en-US" sz="1100" b="1" i="0" u="none" strike="noStrike">
                          <a:solidFill>
                            <a:srgbClr val="000000"/>
                          </a:solidFill>
                          <a:effectLst/>
                          <a:latin typeface="Aptos Narrow" panose="020B0004020202020204" pitchFamily="34" charset="0"/>
                        </a:rPr>
                        <a:t>Submitted</a:t>
                      </a:r>
                      <a:br>
                        <a:rPr lang="en-US" sz="1100" b="1" i="0" u="none" strike="noStrike">
                          <a:solidFill>
                            <a:srgbClr val="000000"/>
                          </a:solidFill>
                          <a:effectLst/>
                          <a:latin typeface="Aptos Narrow" panose="020B0004020202020204" pitchFamily="34" charset="0"/>
                        </a:rPr>
                      </a:br>
                      <a:br>
                        <a:rPr lang="en-US" sz="1100" b="1" i="0" u="none" strike="noStrike">
                          <a:solidFill>
                            <a:srgbClr val="000000"/>
                          </a:solidFill>
                          <a:effectLst/>
                          <a:latin typeface="Aptos Narrow" panose="020B0004020202020204" pitchFamily="34" charset="0"/>
                        </a:rPr>
                      </a:br>
                      <a:r>
                        <a:rPr lang="en-US" sz="1100" b="1" i="0" u="none" strike="noStrike">
                          <a:solidFill>
                            <a:srgbClr val="000000"/>
                          </a:solidFill>
                          <a:effectLst/>
                          <a:latin typeface="Aptos Narrow" panose="020B0004020202020204" pitchFamily="34" charset="0"/>
                        </a:rPr>
                        <a:t>No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996936217"/>
                  </a:ext>
                </a:extLst>
              </a:tr>
              <a:tr h="208488">
                <a:tc>
                  <a:txBody>
                    <a:bodyPr/>
                    <a:lstStyle/>
                    <a:p>
                      <a:pPr algn="r" fontAlgn="b">
                        <a:buNone/>
                      </a:pPr>
                      <a:r>
                        <a:rPr lang="en-US" sz="1100" b="1" i="0" u="none" strike="noStrike">
                          <a:solidFill>
                            <a:srgbClr val="000000"/>
                          </a:solidFill>
                          <a:effectLst/>
                          <a:latin typeface="Aptos Narrow" panose="020B000402020202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buNone/>
                      </a:pPr>
                      <a:r>
                        <a:rPr lang="en-US" sz="1100" b="1" i="0" u="none" strike="noStrike">
                          <a:solidFill>
                            <a:srgbClr val="000000"/>
                          </a:solidFill>
                          <a:effectLst/>
                          <a:latin typeface="Aptos Narrow" panose="020B0004020202020204" pitchFamily="34" charset="0"/>
                        </a:rPr>
                        <a:t>Acknowledgement Form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buNone/>
                      </a:pPr>
                      <a:r>
                        <a:rPr lang="en-US" sz="1100" b="1"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buNone/>
                      </a:pPr>
                      <a:r>
                        <a:rPr lang="en-US" sz="1100" b="1"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buNone/>
                      </a:pPr>
                      <a:r>
                        <a:rPr lang="en-US" sz="1100" b="1"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820044313"/>
                  </a:ext>
                </a:extLst>
              </a:tr>
              <a:tr h="625464">
                <a:tc>
                  <a:txBody>
                    <a:bodyPr/>
                    <a:lstStyle/>
                    <a:p>
                      <a:pPr algn="just" fontAlgn="ctr">
                        <a:buNone/>
                      </a:pPr>
                      <a:r>
                        <a:rPr lang="en-US" sz="1100" b="0" i="0" u="none" strike="noStrike">
                          <a:solidFill>
                            <a:srgbClr val="000000"/>
                          </a:solidFill>
                          <a:effectLst/>
                          <a:latin typeface="Arial" panose="020B060402020202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ZA" sz="1100" b="0" i="0" u="none" strike="noStrike" dirty="0">
                          <a:solidFill>
                            <a:srgbClr val="000000"/>
                          </a:solidFill>
                          <a:effectLst/>
                          <a:latin typeface="Arial" panose="020B0604020202020204" pitchFamily="34" charset="0"/>
                        </a:rPr>
                        <a:t>Provide a copy of your Acknowledgement form for Eskom Environmental legal and Other Requirements?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ü</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dirty="0">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4505219"/>
                  </a:ext>
                </a:extLst>
              </a:tr>
              <a:tr h="668599">
                <a:tc>
                  <a:txBody>
                    <a:bodyPr/>
                    <a:lstStyle/>
                    <a:p>
                      <a:pPr algn="just" fontAlgn="ctr">
                        <a:buNone/>
                      </a:pPr>
                      <a:r>
                        <a:rPr lang="en-US" sz="1100" b="1" i="0" u="none" strike="noStrike">
                          <a:solidFill>
                            <a:srgbClr val="000000"/>
                          </a:solidFill>
                          <a:effectLst/>
                          <a:latin typeface="Arial" panose="020B0604020202020204" pitchFamily="34" charset="0"/>
                        </a:rPr>
                        <a:t>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1" i="0" u="none" strike="noStrike">
                          <a:solidFill>
                            <a:srgbClr val="000000"/>
                          </a:solidFill>
                          <a:effectLst/>
                          <a:latin typeface="Arial" panose="020B0604020202020204" pitchFamily="34" charset="0"/>
                        </a:rPr>
                        <a:t>Environmental Management System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967121100"/>
                  </a:ext>
                </a:extLst>
              </a:tr>
              <a:tr h="704545">
                <a:tc>
                  <a:txBody>
                    <a:bodyPr/>
                    <a:lstStyle/>
                    <a:p>
                      <a:pPr algn="just" fontAlgn="ctr">
                        <a:buNone/>
                      </a:pPr>
                      <a:r>
                        <a:rPr lang="en-US" sz="1100" b="0" i="0" u="none" strike="noStrike">
                          <a:solidFill>
                            <a:srgbClr val="000000"/>
                          </a:solidFill>
                          <a:effectLst/>
                          <a:latin typeface="Arial" panose="020B0604020202020204" pitchFamily="34" charset="0"/>
                        </a:rPr>
                        <a:t>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ZA" sz="1100" b="0" i="0" u="none" strike="noStrike">
                          <a:solidFill>
                            <a:srgbClr val="000000"/>
                          </a:solidFill>
                          <a:effectLst/>
                          <a:latin typeface="Arial" panose="020B0604020202020204" pitchFamily="34" charset="0"/>
                        </a:rPr>
                        <a:t>Provide a copy of your Environment Policy that is signed by Senior Management/ Executives?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ü</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dirty="0">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941953"/>
                  </a:ext>
                </a:extLst>
              </a:tr>
              <a:tr h="208488">
                <a:tc>
                  <a:txBody>
                    <a:bodyPr/>
                    <a:lstStyle/>
                    <a:p>
                      <a:pPr algn="just" fontAlgn="ctr">
                        <a:buNone/>
                      </a:pPr>
                      <a:r>
                        <a:rPr lang="en-US"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9006514"/>
                  </a:ext>
                </a:extLst>
              </a:tr>
              <a:tr h="208488">
                <a:tc>
                  <a:txBody>
                    <a:bodyPr/>
                    <a:lstStyle/>
                    <a:p>
                      <a:pPr algn="just" fontAlgn="ctr">
                        <a:buNone/>
                      </a:pPr>
                      <a:r>
                        <a:rPr lang="en-US" sz="1100" b="1" i="0" u="none" strike="noStrike">
                          <a:solidFill>
                            <a:srgbClr val="000000"/>
                          </a:solidFill>
                          <a:effectLst/>
                          <a:latin typeface="Arial" panose="020B060402020202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1" i="0" u="none" strike="noStrike">
                          <a:solidFill>
                            <a:srgbClr val="000000"/>
                          </a:solidFill>
                          <a:effectLst/>
                          <a:latin typeface="Arial" panose="020B0604020202020204" pitchFamily="34" charset="0"/>
                        </a:rPr>
                        <a:t>Environmental Costing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44749557"/>
                  </a:ext>
                </a:extLst>
              </a:tr>
              <a:tr h="416976">
                <a:tc>
                  <a:txBody>
                    <a:bodyPr/>
                    <a:lstStyle/>
                    <a:p>
                      <a:pPr algn="just" fontAlgn="ctr">
                        <a:buNone/>
                      </a:pPr>
                      <a:r>
                        <a:rPr lang="en-US" sz="1100" b="0" i="0" u="none" strike="noStrike">
                          <a:solidFill>
                            <a:srgbClr val="000000"/>
                          </a:solidFill>
                          <a:effectLst/>
                          <a:latin typeface="Arial" panose="020B0604020202020204" pitchFamily="34" charset="0"/>
                        </a:rPr>
                        <a:t>3.1.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just" fontAlgn="ctr">
                        <a:buNone/>
                      </a:pPr>
                      <a:r>
                        <a:rPr lang="en-ZA" sz="1100" b="0" i="0" u="none" strike="noStrike">
                          <a:solidFill>
                            <a:srgbClr val="000000"/>
                          </a:solidFill>
                          <a:effectLst/>
                          <a:latin typeface="Arial" panose="020B0604020202020204" pitchFamily="34" charset="0"/>
                        </a:rPr>
                        <a:t>Provide an example of detailed costing for Environmental- based on the overall scope of work/services.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ü</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buNone/>
                      </a:pPr>
                      <a:r>
                        <a:rPr lang="en-US" sz="1100" b="0" i="0" u="none" strike="noStrike">
                          <a:solidFill>
                            <a:srgbClr val="000000"/>
                          </a:solidFill>
                          <a:effectLst/>
                          <a:latin typeface="Wingdings" panose="05000000000000000000" pitchFamily="2" charset="2"/>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7099451"/>
                  </a:ext>
                </a:extLst>
              </a:tr>
              <a:tr h="208488">
                <a:tc>
                  <a:txBody>
                    <a:bodyPr/>
                    <a:lstStyle/>
                    <a:p>
                      <a:pPr algn="just" fontAlgn="ctr">
                        <a:buNone/>
                      </a:pPr>
                      <a:endParaRPr lang="en-US" sz="1100" b="0" i="0" u="none" strike="noStrike">
                        <a:solidFill>
                          <a:srgbClr val="000000"/>
                        </a:solidFill>
                        <a:effectLst/>
                        <a:latin typeface="Arial" panose="020B0604020202020204" pitchFamily="34" charset="0"/>
                      </a:endParaRPr>
                    </a:p>
                  </a:txBody>
                  <a:tcPr marL="6350" marR="6350" marT="635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vMerge="1">
                  <a:txBody>
                    <a:bodyPr/>
                    <a:lstStyle/>
                    <a:p>
                      <a:endParaRPr lang="en-US"/>
                    </a:p>
                  </a:txBody>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270330532"/>
                  </a:ext>
                </a:extLst>
              </a:tr>
            </a:tbl>
          </a:graphicData>
        </a:graphic>
      </p:graphicFrame>
    </p:spTree>
    <p:extLst>
      <p:ext uri="{BB962C8B-B14F-4D97-AF65-F5344CB8AC3E}">
        <p14:creationId xmlns:p14="http://schemas.microsoft.com/office/powerpoint/2010/main" val="673855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Thank you</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69b1b3ef-f17b-48c7-a7c8-8ad8b283852f" ContentTypeId="0x0101000D8B3899A4805C44A2FA507CBAF83E58" PreviousValue="false"/>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2.xml><?xml version="1.0" encoding="utf-8"?>
<ds:datastoreItem xmlns:ds="http://schemas.openxmlformats.org/officeDocument/2006/customXml" ds:itemID="{B33A1265-97A7-4CBC-A6B2-2EEAB6A71AD7}">
  <ds:schemaRefs>
    <ds:schemaRef ds:uri="http://schemas.microsoft.com/office/infopath/2007/PartnerControls"/>
    <ds:schemaRef ds:uri="http://schemas.microsoft.com/office/2006/metadata/properties"/>
    <ds:schemaRef ds:uri="http://purl.org/dc/dcmitype/"/>
    <ds:schemaRef ds:uri="2c7ddca0-f18f-4514-89ec-cfc256175ba5"/>
    <ds:schemaRef ds:uri="http://purl.org/dc/elements/1.1/"/>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7F75ADF6-FF55-4FFC-BA53-8A77FEA89285}">
  <ds:schemaRefs>
    <ds:schemaRef ds:uri="http://schemas.microsoft.com/sharepoint/v3/contenttype/forms"/>
  </ds:schemaRefs>
</ds:datastoreItem>
</file>

<file path=customXml/itemProps4.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10168</TotalTime>
  <Words>174</Words>
  <Application>Microsoft Office PowerPoint</Application>
  <PresentationFormat>Widescreen</PresentationFormat>
  <Paragraphs>44</Paragraphs>
  <Slides>3</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vt:i4>
      </vt:variant>
    </vt:vector>
  </HeadingPairs>
  <TitlesOfParts>
    <vt:vector size="12" baseType="lpstr">
      <vt:lpstr>Aptos Narrow</vt:lpstr>
      <vt:lpstr>Arial</vt:lpstr>
      <vt:lpstr>Calibri</vt:lpstr>
      <vt:lpstr>Courier New</vt:lpstr>
      <vt:lpstr>Times New Roman</vt:lpstr>
      <vt:lpstr>Wingdings</vt:lpstr>
      <vt:lpstr>Office Theme</vt:lpstr>
      <vt:lpstr>Content Slide Master</vt:lpstr>
      <vt:lpstr>think-cell Slide</vt:lpstr>
      <vt:lpstr>GCD: Environmental Services Tender </vt:lpstr>
      <vt:lpstr>Environmental Services Contract</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Keamogetswe Daniso</cp:lastModifiedBy>
  <cp:revision>68</cp:revision>
  <dcterms:created xsi:type="dcterms:W3CDTF">2020-01-06T09:48:40Z</dcterms:created>
  <dcterms:modified xsi:type="dcterms:W3CDTF">2025-10-27T08:16:59Z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