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  <p:sldMasterId id="2147483658" r:id="rId7"/>
  </p:sldMasterIdLst>
  <p:notesMasterIdLst>
    <p:notesMasterId r:id="rId26"/>
  </p:notesMasterIdLst>
  <p:sldIdLst>
    <p:sldId id="295" r:id="rId8"/>
    <p:sldId id="279" r:id="rId9"/>
    <p:sldId id="315" r:id="rId10"/>
    <p:sldId id="303" r:id="rId11"/>
    <p:sldId id="316" r:id="rId12"/>
    <p:sldId id="302" r:id="rId13"/>
    <p:sldId id="317" r:id="rId14"/>
    <p:sldId id="308" r:id="rId15"/>
    <p:sldId id="318" r:id="rId16"/>
    <p:sldId id="310" r:id="rId17"/>
    <p:sldId id="319" r:id="rId18"/>
    <p:sldId id="301" r:id="rId19"/>
    <p:sldId id="306" r:id="rId20"/>
    <p:sldId id="299" r:id="rId21"/>
    <p:sldId id="311" r:id="rId22"/>
    <p:sldId id="312" r:id="rId23"/>
    <p:sldId id="313" r:id="rId24"/>
    <p:sldId id="298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3C3"/>
    <a:srgbClr val="CDB6AA"/>
    <a:srgbClr val="ACC3C3"/>
    <a:srgbClr val="E4BC7F"/>
    <a:srgbClr val="C2C382"/>
    <a:srgbClr val="CA9987"/>
    <a:srgbClr val="B49180"/>
    <a:srgbClr val="82A5A5"/>
    <a:srgbClr val="D69B40"/>
    <a:srgbClr val="A3A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2025/05/05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5B62EC-B6C1-F2E0-BCEA-0FBCE271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C84CC2-2711-547D-23F8-A313AB59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23493"/>
            <a:ext cx="11383851" cy="485902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167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111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oleObject" Target="../embeddings/oleObject4.bin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PowerPoint_Presentation.pptx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3.docx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2.doc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6.docx"/><Relationship Id="rId3" Type="http://schemas.openxmlformats.org/officeDocument/2006/relationships/image" Target="../media/image21.emf"/><Relationship Id="rId7" Type="http://schemas.openxmlformats.org/officeDocument/2006/relationships/image" Target="../media/image23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5.docx"/><Relationship Id="rId11" Type="http://schemas.openxmlformats.org/officeDocument/2006/relationships/image" Target="../media/image25.emf"/><Relationship Id="rId5" Type="http://schemas.openxmlformats.org/officeDocument/2006/relationships/image" Target="../media/image22.wmf"/><Relationship Id="rId10" Type="http://schemas.openxmlformats.org/officeDocument/2006/relationships/package" Target="../embeddings/Microsoft_Word_Document7.docx"/><Relationship Id="rId4" Type="http://schemas.openxmlformats.org/officeDocument/2006/relationships/oleObject" Target="../embeddings/oleObject9.bin"/><Relationship Id="rId9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package" Target="../embeddings/Microsoft_Word_Document8.docx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MncengMS@eskom.co.za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/>
              <a:t>Provision of Asset Performance Management Tool for a period of 7 years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Mbulelo Mncengani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05 May 2025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Agenda for clarification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0" y="1077066"/>
            <a:ext cx="11383851" cy="507398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sz="1400" kern="0" dirty="0"/>
          </a:p>
          <a:p>
            <a:pPr marL="0" indent="0">
              <a:spcBef>
                <a:spcPct val="30000"/>
              </a:spcBef>
              <a:spcAft>
                <a:spcPct val="0"/>
              </a:spcAft>
              <a:buNone/>
            </a:pPr>
            <a:endParaRPr lang="en-ZA" sz="1400" dirty="0"/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ZA" sz="1400" b="1" i="0" u="none" strike="noStrike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b="1" dirty="0">
              <a:solidFill>
                <a:srgbClr val="FFFFFF"/>
              </a:solidFill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1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1" dirty="0">
              <a:solidFill>
                <a:srgbClr val="FFFFFF"/>
              </a:solidFill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1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1" dirty="0">
              <a:solidFill>
                <a:srgbClr val="FFFFFF"/>
              </a:solidFill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1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1" dirty="0">
              <a:solidFill>
                <a:srgbClr val="FFFFFF"/>
              </a:solidFill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ZA" sz="16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ZA" sz="1800" b="1" i="0" u="none" strike="noStrike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endParaRPr lang="en-ZA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ZA" sz="1800" b="1" i="0" u="none" strike="noStrike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 of Attendees </a:t>
            </a:r>
            <a:endParaRPr lang="en-ZA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A8D7492-E1D4-16C0-1F46-4AED4C62F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05624"/>
              </p:ext>
            </p:extLst>
          </p:nvPr>
        </p:nvGraphicFramePr>
        <p:xfrm>
          <a:off x="112541" y="1077065"/>
          <a:ext cx="11901267" cy="5480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832">
                  <a:extLst>
                    <a:ext uri="{9D8B030D-6E8A-4147-A177-3AD203B41FA5}">
                      <a16:colId xmlns:a16="http://schemas.microsoft.com/office/drawing/2014/main" val="655189531"/>
                    </a:ext>
                  </a:extLst>
                </a:gridCol>
                <a:gridCol w="7117347">
                  <a:extLst>
                    <a:ext uri="{9D8B030D-6E8A-4147-A177-3AD203B41FA5}">
                      <a16:colId xmlns:a16="http://schemas.microsoft.com/office/drawing/2014/main" val="3042007618"/>
                    </a:ext>
                  </a:extLst>
                </a:gridCol>
                <a:gridCol w="3967088">
                  <a:extLst>
                    <a:ext uri="{9D8B030D-6E8A-4147-A177-3AD203B41FA5}">
                      <a16:colId xmlns:a16="http://schemas.microsoft.com/office/drawing/2014/main" val="2764816532"/>
                    </a:ext>
                  </a:extLst>
                </a:gridCol>
              </a:tblGrid>
              <a:tr h="466922">
                <a:tc>
                  <a:txBody>
                    <a:bodyPr/>
                    <a:lstStyle/>
                    <a:p>
                      <a:pPr marL="0" indent="0"/>
                      <a:r>
                        <a:rPr lang="en-US" dirty="0"/>
                        <a:t>1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Welcome of Attendees </a:t>
                      </a:r>
                      <a:endParaRPr lang="en-ZA" sz="18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  <a:endParaRPr lang="en-ZA" sz="18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15942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Objective of the Session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ZA" sz="1600" dirty="0">
                        <a:solidFill>
                          <a:srgbClr val="1F497D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485118068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Technical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Lerato/ Muzi/ Mapula 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etc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170529545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Pricing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Lerato/Isaac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472440418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Safety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Pumeza Mabunda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549939012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Quality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Lesego Garegae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73762361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Supplier Development, </a:t>
                      </a:r>
                      <a:r>
                        <a:rPr lang="en-US" sz="1600" dirty="0" err="1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Localisation</a:t>
                      </a: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&amp; </a:t>
                      </a:r>
                      <a:r>
                        <a:rPr lang="en-US" sz="1600" dirty="0" err="1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Industrialisation</a:t>
                      </a: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Rojane Qacha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986511360"/>
                  </a:ext>
                </a:extLst>
              </a:tr>
              <a:tr h="598684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Commercial Information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7524049"/>
                  </a:ext>
                </a:extLst>
              </a:tr>
              <a:tr h="649751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Closure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140959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DC1E9-E20F-5712-CDCD-C2E6F496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REQUEST FOR PROPOSAL (RFP)</a:t>
            </a:r>
            <a:endParaRPr lang="en-ZA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720D46D-F419-577D-18DC-A58BAF987E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121778"/>
              </p:ext>
            </p:extLst>
          </p:nvPr>
        </p:nvGraphicFramePr>
        <p:xfrm>
          <a:off x="5756787" y="2492478"/>
          <a:ext cx="1632155" cy="1468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914570" imgH="771690" progId="AcroExch.Document.DC">
                  <p:embed/>
                </p:oleObj>
              </mc:Choice>
              <mc:Fallback>
                <p:oleObj name="Acrobat Document" showAsIcon="1" r:id="rId2" imgW="914570" imgH="77169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56787" y="2492478"/>
                        <a:ext cx="1632155" cy="1468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7854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42874"/>
            <a:ext cx="4114800" cy="245160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F5BA1A-3800-7439-CF89-B62DDE9B0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TECHNICAL</a:t>
            </a:r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9604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C1B6-1CEB-F951-B088-5C863CDB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TECHNICAL REQUIREMENTS</a:t>
            </a:r>
            <a:endParaRPr lang="en-ZA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D62457C-932B-A324-2B55-E86C138BBD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242180"/>
              </p:ext>
            </p:extLst>
          </p:nvPr>
        </p:nvGraphicFramePr>
        <p:xfrm>
          <a:off x="1887794" y="2192364"/>
          <a:ext cx="1479451" cy="967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570" imgH="771690" progId="Excel.Sheet.12">
                  <p:embed/>
                </p:oleObj>
              </mc:Choice>
              <mc:Fallback>
                <p:oleObj name="Worksheet" showAsIcon="1" r:id="rId2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7794" y="2192364"/>
                        <a:ext cx="1479451" cy="967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5BAAEEB-BC32-7310-F106-DEEEC6C19E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976232"/>
              </p:ext>
            </p:extLst>
          </p:nvPr>
        </p:nvGraphicFramePr>
        <p:xfrm>
          <a:off x="8037871" y="2290178"/>
          <a:ext cx="1701286" cy="967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37871" y="2290178"/>
                        <a:ext cx="1701286" cy="967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hlinkClick r:id="" action="ppaction://ole?verb=0"/>
            <a:extLst>
              <a:ext uri="{FF2B5EF4-FFF2-40B4-BE49-F238E27FC236}">
                <a16:creationId xmlns:a16="http://schemas.microsoft.com/office/drawing/2014/main" id="{93D875F9-F6F0-D478-10C0-38FE64C89C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936907"/>
              </p:ext>
            </p:extLst>
          </p:nvPr>
        </p:nvGraphicFramePr>
        <p:xfrm>
          <a:off x="5220929" y="2094550"/>
          <a:ext cx="1297858" cy="967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showAsIcon="1" r:id="rId6" imgW="914570" imgH="771690" progId="PowerPoint.Show.12">
                  <p:embed/>
                </p:oleObj>
              </mc:Choice>
              <mc:Fallback>
                <p:oleObj name="Presentation" showAsIcon="1" r:id="rId6" imgW="914570" imgH="77169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20929" y="2094550"/>
                        <a:ext cx="1297858" cy="967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389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PRICING </a:t>
            </a:r>
          </a:p>
        </p:txBody>
      </p:sp>
      <p:pic>
        <p:nvPicPr>
          <p:cNvPr id="5" name="Picture Placeholder 4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DC5E0287-2B18-6DD2-D7E1-18A100021F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42874"/>
            <a:ext cx="12192000" cy="2451601"/>
          </a:xfrm>
        </p:spPr>
      </p:pic>
    </p:spTree>
    <p:extLst>
      <p:ext uri="{BB962C8B-B14F-4D97-AF65-F5344CB8AC3E}">
        <p14:creationId xmlns:p14="http://schemas.microsoft.com/office/powerpoint/2010/main" val="3941184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E4393-A148-6E37-33EE-F7319F27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PRICING</a:t>
            </a:r>
            <a:endParaRPr lang="en-ZA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6166B5F-5DD9-FA0D-912C-8B9CDD1735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70844"/>
              </p:ext>
            </p:extLst>
          </p:nvPr>
        </p:nvGraphicFramePr>
        <p:xfrm>
          <a:off x="5309419" y="2344995"/>
          <a:ext cx="1533833" cy="1084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570" imgH="771690" progId="Excel.Sheet.12">
                  <p:embed/>
                </p:oleObj>
              </mc:Choice>
              <mc:Fallback>
                <p:oleObj name="Worksheet" showAsIcon="1" r:id="rId2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09419" y="2344995"/>
                        <a:ext cx="1533833" cy="1084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998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738" y="2867097"/>
            <a:ext cx="6343001" cy="676275"/>
          </a:xfrm>
        </p:spPr>
        <p:txBody>
          <a:bodyPr anchor="b">
            <a:normAutofit/>
          </a:bodyPr>
          <a:lstStyle/>
          <a:p>
            <a:r>
              <a:rPr lang="en-US" sz="2600"/>
              <a:t>SAFETY HEALTH AND ENVIRONMENT</a:t>
            </a:r>
          </a:p>
        </p:txBody>
      </p:sp>
      <p:pic>
        <p:nvPicPr>
          <p:cNvPr id="3" name="Picture Placeholder 9" descr="A high angle view of a parking lot&#10;&#10;Description automatically generated with low confidence">
            <a:extLst>
              <a:ext uri="{FF2B5EF4-FFF2-40B4-BE49-F238E27FC236}">
                <a16:creationId xmlns:a16="http://schemas.microsoft.com/office/drawing/2014/main" id="{D465FE3E-089C-E6F9-021D-D6A2574A92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" b="4"/>
          <a:stretch/>
        </p:blipFill>
        <p:spPr>
          <a:xfrm>
            <a:off x="749197" y="3364197"/>
            <a:ext cx="1895476" cy="189547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" name="Picture Placeholder 4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DC5E0287-2B18-6DD2-D7E1-18A100021F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525" r="47475" b="1"/>
          <a:stretch/>
        </p:blipFill>
        <p:spPr>
          <a:xfrm>
            <a:off x="1726070" y="1974841"/>
            <a:ext cx="2494237" cy="24942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312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29843-38AC-0BF0-5FDB-800B8E99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Health Environment </a:t>
            </a:r>
            <a:endParaRPr lang="en-ZA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2C80DFE-A7FF-00A2-3F96-9D6A555051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921319"/>
              </p:ext>
            </p:extLst>
          </p:nvPr>
        </p:nvGraphicFramePr>
        <p:xfrm>
          <a:off x="1730476" y="2421023"/>
          <a:ext cx="2000866" cy="1231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14570" imgH="771690" progId="Word.Document.12">
                  <p:embed/>
                </p:oleObj>
              </mc:Choice>
              <mc:Fallback>
                <p:oleObj name="Document" showAsIcon="1" r:id="rId2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30476" y="2421023"/>
                        <a:ext cx="2000866" cy="1231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667EFBB-0AA4-8B29-98B3-71A85A7B66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663325"/>
              </p:ext>
            </p:extLst>
          </p:nvPr>
        </p:nvGraphicFramePr>
        <p:xfrm>
          <a:off x="7447935" y="2389239"/>
          <a:ext cx="1799303" cy="1295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4" imgW="914570" imgH="771690" progId="Word.Document.12">
                  <p:embed/>
                </p:oleObj>
              </mc:Choice>
              <mc:Fallback>
                <p:oleObj name="Document" showAsIcon="1" r:id="rId4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47935" y="2389239"/>
                        <a:ext cx="1799303" cy="1295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2E48212-C487-C047-8612-BB1B38181A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407289"/>
              </p:ext>
            </p:extLst>
          </p:nvPr>
        </p:nvGraphicFramePr>
        <p:xfrm>
          <a:off x="4955458" y="2389239"/>
          <a:ext cx="1504336" cy="1039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6" imgW="914570" imgH="771690" progId="Word.Document.12">
                  <p:embed/>
                </p:oleObj>
              </mc:Choice>
              <mc:Fallback>
                <p:oleObj name="Document" showAsIcon="1" r:id="rId6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55458" y="2389239"/>
                        <a:ext cx="1504336" cy="10397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37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QUALITY</a:t>
            </a:r>
          </a:p>
        </p:txBody>
      </p:sp>
      <p:pic>
        <p:nvPicPr>
          <p:cNvPr id="5" name="Picture Placeholder 4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DC5E0287-2B18-6DD2-D7E1-18A100021F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42874"/>
            <a:ext cx="12192000" cy="2451601"/>
          </a:xfrm>
        </p:spPr>
      </p:pic>
    </p:spTree>
    <p:extLst>
      <p:ext uri="{BB962C8B-B14F-4D97-AF65-F5344CB8AC3E}">
        <p14:creationId xmlns:p14="http://schemas.microsoft.com/office/powerpoint/2010/main" val="188653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DD69-01AB-B75F-BCEC-1D5E6C03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QUALITY REQUIREMENTS</a:t>
            </a:r>
            <a:endParaRPr lang="en-ZA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80D660D-49C0-F9D1-9FB7-028A04567A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959114"/>
              </p:ext>
            </p:extLst>
          </p:nvPr>
        </p:nvGraphicFramePr>
        <p:xfrm>
          <a:off x="2002971" y="1930303"/>
          <a:ext cx="1309856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570" imgH="771690" progId="Excel.Sheet.12">
                  <p:embed/>
                </p:oleObj>
              </mc:Choice>
              <mc:Fallback>
                <p:oleObj name="Worksheet" showAsIcon="1" r:id="rId2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02971" y="1930303"/>
                        <a:ext cx="1309856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6D7441F-E288-1CFA-05A4-299A04D7A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937082"/>
              </p:ext>
            </p:extLst>
          </p:nvPr>
        </p:nvGraphicFramePr>
        <p:xfrm>
          <a:off x="5369783" y="2433484"/>
          <a:ext cx="1452433" cy="1326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69783" y="2433484"/>
                        <a:ext cx="1452433" cy="1326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516235D-E696-9AC1-995F-CA372CF41B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831149"/>
              </p:ext>
            </p:extLst>
          </p:nvPr>
        </p:nvGraphicFramePr>
        <p:xfrm>
          <a:off x="2227942" y="3539613"/>
          <a:ext cx="1591889" cy="1002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6" imgW="914570" imgH="771690" progId="Word.Document.12">
                  <p:embed/>
                </p:oleObj>
              </mc:Choice>
              <mc:Fallback>
                <p:oleObj name="Document" showAsIcon="1" r:id="rId6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27942" y="3539613"/>
                        <a:ext cx="1591889" cy="1002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D012DB8-976C-DD4B-FF4A-3983B489A9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07810"/>
              </p:ext>
            </p:extLst>
          </p:nvPr>
        </p:nvGraphicFramePr>
        <p:xfrm>
          <a:off x="8499219" y="3655951"/>
          <a:ext cx="1452433" cy="886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8" imgW="914570" imgH="771690" progId="Word.Document.12">
                  <p:embed/>
                </p:oleObj>
              </mc:Choice>
              <mc:Fallback>
                <p:oleObj name="Document" showAsIcon="1" r:id="rId8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499219" y="3655951"/>
                        <a:ext cx="1452433" cy="886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06EE381-8F87-7C28-6B34-69A60AAA7D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704630"/>
              </p:ext>
            </p:extLst>
          </p:nvPr>
        </p:nvGraphicFramePr>
        <p:xfrm>
          <a:off x="8421971" y="1947925"/>
          <a:ext cx="1606931" cy="1202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0" imgW="914570" imgH="771690" progId="Word.Document.12">
                  <p:embed/>
                </p:oleObj>
              </mc:Choice>
              <mc:Fallback>
                <p:oleObj name="Document" showAsIcon="1" r:id="rId10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21971" y="1947925"/>
                        <a:ext cx="1606931" cy="1202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1532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4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A58FF099-DE74-2C16-3D41-2E2EBEFD48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741" r="40691"/>
          <a:stretch/>
        </p:blipFill>
        <p:spPr>
          <a:xfrm>
            <a:off x="20" y="4142874"/>
            <a:ext cx="4114780" cy="2451601"/>
          </a:xfrm>
          <a:prstGeom prst="rect">
            <a:avLst/>
          </a:prstGeom>
          <a:noFill/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A7082AF6-A6E0-C848-92E0-2228C2B59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438" y="2241800"/>
            <a:ext cx="7523162" cy="6762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SUPPLIER DEVELOPMENT LOCALISATION AND INDUSTRIALISATION</a:t>
            </a:r>
          </a:p>
        </p:txBody>
      </p:sp>
      <p:pic>
        <p:nvPicPr>
          <p:cNvPr id="6" name="Picture Placeholder 9" descr="A high angle view of a parking lot&#10;&#10;Description automatically generated with low confidence">
            <a:extLst>
              <a:ext uri="{FF2B5EF4-FFF2-40B4-BE49-F238E27FC236}">
                <a16:creationId xmlns:a16="http://schemas.microsoft.com/office/drawing/2014/main" id="{186C5F74-387D-3DEF-CE77-C93644E20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293" r="1" b="23836"/>
          <a:stretch/>
        </p:blipFill>
        <p:spPr>
          <a:xfrm>
            <a:off x="8229600" y="4142874"/>
            <a:ext cx="3962400" cy="2451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2771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SDLI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13</a:t>
            </a:fld>
            <a:endParaRPr lang="en-ZA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8FD7BE4-B5B2-D340-CD28-54C1D34F92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82916"/>
              </p:ext>
            </p:extLst>
          </p:nvPr>
        </p:nvGraphicFramePr>
        <p:xfrm>
          <a:off x="5029200" y="2842535"/>
          <a:ext cx="1710813" cy="1213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14570" imgH="771690" progId="Word.Document.12">
                  <p:embed/>
                </p:oleObj>
              </mc:Choice>
              <mc:Fallback>
                <p:oleObj name="Document" showAsIcon="1" r:id="rId2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29200" y="2842535"/>
                        <a:ext cx="1710813" cy="1213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1457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438" y="2241800"/>
            <a:ext cx="6343001" cy="676275"/>
          </a:xfrm>
        </p:spPr>
        <p:txBody>
          <a:bodyPr anchor="b">
            <a:normAutofit/>
          </a:bodyPr>
          <a:lstStyle/>
          <a:p>
            <a:r>
              <a:rPr lang="en-US" dirty="0"/>
              <a:t>COMMERCIAL 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39BFD61-8F89-30FE-46AD-71AA5D4BBE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33718" b="33718"/>
          <a:stretch/>
        </p:blipFill>
        <p:spPr>
          <a:xfrm>
            <a:off x="20" y="4142874"/>
            <a:ext cx="12191980" cy="2451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1949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requirements 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endParaRPr lang="en-ZA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15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85AD66-CED3-07DA-9A80-16C7DAACD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dirty="0">
              <a:solidFill>
                <a:srgbClr val="003896"/>
              </a:solidFill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Tender documents should be clearly as follows: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E1154CXMWP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Provision of Asset Performance Management Tool for a period of 7 years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Tender submission link: https://etendering.eskom.co.za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18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requirements 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16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85AD66-CED3-07DA-9A80-16C7DAACD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800" b="1" dirty="0">
              <a:solidFill>
                <a:srgbClr val="003896"/>
              </a:solidFill>
              <a:latin typeface="Arial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Closing date: 30 May 2025 </a:t>
            </a:r>
            <a:endParaRPr lang="en-US" sz="1800" b="1" dirty="0">
              <a:solidFill>
                <a:srgbClr val="003896"/>
              </a:solidFill>
              <a:latin typeface="Arial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Closing Time: 10:00 am (Standard South African Time)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(No late submissions will be accepted)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Only electronic submissions required.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Single point of contact is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Mbulelo Mncengani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E-mail: </a:t>
            </a:r>
            <a:r>
              <a:rPr kumimoji="0" lang="en-ZA" sz="1800" b="0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MncengMS@eskom.co.za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970246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requirements 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17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85AD66-CED3-07DA-9A80-16C7DAACD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Evaluation will be as follows: 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The following Five (5) steps will be applied  during the evaluation of this tender.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Times New Roman"/>
              <a:cs typeface="Times New Roman"/>
            </a:endParaRPr>
          </a:p>
          <a:p>
            <a:pPr marL="1371600" marR="0" lvl="3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 Step 1: Basic compliance;</a:t>
            </a:r>
          </a:p>
          <a:p>
            <a:pPr marL="1371600" marR="0" lvl="3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 Step 2: Mandatory documents;</a:t>
            </a:r>
          </a:p>
          <a:p>
            <a:pPr marL="1371600" marR="0" lvl="3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 Step 3: Functionality </a:t>
            </a:r>
          </a:p>
          <a:p>
            <a:pPr marL="1371600" marR="0" lvl="3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1800" dirty="0">
                <a:solidFill>
                  <a:srgbClr val="003896"/>
                </a:solidFill>
                <a:latin typeface="Arial"/>
                <a:ea typeface="Times New Roman"/>
                <a:cs typeface="Times New Roman"/>
              </a:rPr>
              <a:t> Step 4: Pricing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Times New Roman"/>
              <a:cs typeface="Times New Roman"/>
            </a:endParaRPr>
          </a:p>
          <a:p>
            <a:pPr marL="1371600" marR="0" lvl="3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Times New Roman"/>
              <a:cs typeface="Times New Roman"/>
            </a:endParaRPr>
          </a:p>
          <a:p>
            <a:pPr marL="1371600" marR="0" lvl="3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003896"/>
                </a:solidFill>
                <a:latin typeface="Arial"/>
                <a:cs typeface="Times New Roman"/>
              </a:rPr>
              <a:t>Step 5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:Contractual criteria </a:t>
            </a:r>
          </a:p>
          <a:p>
            <a:pPr marL="1828800" marR="0" lvl="4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Quality</a:t>
            </a:r>
          </a:p>
          <a:p>
            <a:pPr marL="1828800" marR="0" lvl="4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Safety</a:t>
            </a:r>
          </a:p>
          <a:p>
            <a:pPr marL="1798638" marR="0" lvl="5" indent="179388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Audited Financial Statements</a:t>
            </a:r>
          </a:p>
          <a:p>
            <a:pPr marL="1828800" marR="0" lvl="4" indent="0" algn="just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SDL &amp;I</a:t>
            </a:r>
          </a:p>
        </p:txBody>
      </p:sp>
    </p:spTree>
    <p:extLst>
      <p:ext uri="{BB962C8B-B14F-4D97-AF65-F5344CB8AC3E}">
        <p14:creationId xmlns:p14="http://schemas.microsoft.com/office/powerpoint/2010/main" val="4206428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738" y="2867097"/>
            <a:ext cx="6343001" cy="676275"/>
          </a:xfrm>
        </p:spPr>
        <p:txBody>
          <a:bodyPr anchor="b">
            <a:normAutofit/>
          </a:bodyPr>
          <a:lstStyle/>
          <a:p>
            <a:r>
              <a:rPr lang="en-US" dirty="0"/>
              <a:t>Conclusion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E179D17-D540-300A-1D0F-34EB2AB8B6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r="-6" b="10506"/>
          <a:stretch/>
        </p:blipFill>
        <p:spPr>
          <a:xfrm>
            <a:off x="749197" y="3364197"/>
            <a:ext cx="1895476" cy="1895476"/>
          </a:xfrm>
          <a:prstGeom prst="rect">
            <a:avLst/>
          </a:prstGeom>
          <a:noFill/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EE50CA-9993-C287-0B21-2E7DD9A553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513" r="22988" b="1"/>
          <a:stretch/>
        </p:blipFill>
        <p:spPr>
          <a:xfrm>
            <a:off x="1613226" y="2143593"/>
            <a:ext cx="2628990" cy="2143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Diane Else</DisplayName>
        <AccountId>19741</AccountId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8286FC4E-7107-443F-AFC2-041DFCA8E0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CF7CC5-0788-47AF-9C4D-141820F363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46AB9B-59C3-4B62-B00C-49F49AB8482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20234F84-9DE2-4D36-8982-C85E6D744628}">
  <ds:schemaRefs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2c7ddca0-f18f-4514-89ec-cfc256175b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35070</TotalTime>
  <Words>264</Words>
  <Application>Microsoft Office PowerPoint</Application>
  <PresentationFormat>Widescreen</PresentationFormat>
  <Paragraphs>105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Calibri</vt:lpstr>
      <vt:lpstr>Courier New</vt:lpstr>
      <vt:lpstr>Wingdings</vt:lpstr>
      <vt:lpstr>Office Theme</vt:lpstr>
      <vt:lpstr>Content Slide Master</vt:lpstr>
      <vt:lpstr>1_Content Slide Master</vt:lpstr>
      <vt:lpstr>think-cell Slide</vt:lpstr>
      <vt:lpstr>Worksheet</vt:lpstr>
      <vt:lpstr>Microsoft Excel Worksheet</vt:lpstr>
      <vt:lpstr>Adobe Acrobat Document</vt:lpstr>
      <vt:lpstr>Microsoft Word Document</vt:lpstr>
      <vt:lpstr>Microsoft PowerPoint Presentation</vt:lpstr>
      <vt:lpstr>Provision of Asset Performance Management Tool for a period of 7 years</vt:lpstr>
      <vt:lpstr>Agenda for clarification</vt:lpstr>
      <vt:lpstr>REQUEST FOR PROPOSAL (RFP)</vt:lpstr>
      <vt:lpstr>TECHNICAL</vt:lpstr>
      <vt:lpstr>TECHNICAL REQUIREMENTS</vt:lpstr>
      <vt:lpstr>PRICING </vt:lpstr>
      <vt:lpstr>PRICING</vt:lpstr>
      <vt:lpstr>SAFETY HEALTH AND ENVIRONMENT</vt:lpstr>
      <vt:lpstr>Safety Health Environment </vt:lpstr>
      <vt:lpstr>QUALITY</vt:lpstr>
      <vt:lpstr>QUALITY REQUIREMENTS</vt:lpstr>
      <vt:lpstr>SUPPLIER DEVELOPMENT LOCALISATION AND INDUSTRIALISATION</vt:lpstr>
      <vt:lpstr>SDLI</vt:lpstr>
      <vt:lpstr>COMMERCIAL </vt:lpstr>
      <vt:lpstr>Commercial requirements </vt:lpstr>
      <vt:lpstr>Commercial requirements </vt:lpstr>
      <vt:lpstr>Commercial requirements 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Mbulelo Mncengani</cp:lastModifiedBy>
  <cp:revision>37</cp:revision>
  <dcterms:created xsi:type="dcterms:W3CDTF">2020-01-06T09:48:40Z</dcterms:created>
  <dcterms:modified xsi:type="dcterms:W3CDTF">2025-05-09T09:29:25Z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