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07_58BDB504.xml" ContentType="application/vnd.ms-powerpoint.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11A_591FD83C.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117_60537F75.xml" ContentType="application/vnd.ms-powerpoint.comments+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900" r:id="rId4"/>
  </p:sldMasterIdLst>
  <p:notesMasterIdLst>
    <p:notesMasterId r:id="rId25"/>
  </p:notesMasterIdLst>
  <p:sldIdLst>
    <p:sldId id="256" r:id="rId5"/>
    <p:sldId id="257" r:id="rId6"/>
    <p:sldId id="258" r:id="rId7"/>
    <p:sldId id="261" r:id="rId8"/>
    <p:sldId id="262" r:id="rId9"/>
    <p:sldId id="263" r:id="rId10"/>
    <p:sldId id="264" r:id="rId11"/>
    <p:sldId id="265" r:id="rId12"/>
    <p:sldId id="266" r:id="rId13"/>
    <p:sldId id="282" r:id="rId14"/>
    <p:sldId id="268" r:id="rId15"/>
    <p:sldId id="283" r:id="rId16"/>
    <p:sldId id="278" r:id="rId17"/>
    <p:sldId id="279" r:id="rId18"/>
    <p:sldId id="270" r:id="rId19"/>
    <p:sldId id="284" r:id="rId20"/>
    <p:sldId id="285" r:id="rId21"/>
    <p:sldId id="272" r:id="rId22"/>
    <p:sldId id="273" r:id="rId23"/>
    <p:sldId id="281"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4DEC458-8A3D-3994-84A7-FD0EE98E84F2}" name="Nancy Ravele" initials="NR" userId="S::Nancy.Ravele@Treasury.gov.za::ed0046f2-42ce-4c8f-ae9d-936ed9e08a0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62730A-5E9D-4A0D-AF84-75AC6DF73229}" v="17" dt="2026-09-17T22:05:32.23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447" autoAdjust="0"/>
  </p:normalViewPr>
  <p:slideViewPr>
    <p:cSldViewPr snapToGrid="0" snapToObjects="1">
      <p:cViewPr>
        <p:scale>
          <a:sx n="100" d="100"/>
          <a:sy n="100" d="100"/>
        </p:scale>
        <p:origin x="48" y="-672"/>
      </p:cViewPr>
      <p:guideLst/>
    </p:cSldViewPr>
  </p:slideViewPr>
  <p:notesTextViewPr>
    <p:cViewPr>
      <p:scale>
        <a:sx n="1" d="1"/>
        <a:sy n="1" d="1"/>
      </p:scale>
      <p:origin x="0" y="0"/>
    </p:cViewPr>
  </p:notesTextViewPr>
  <p:sorterViewPr>
    <p:cViewPr>
      <p:scale>
        <a:sx n="100" d="100"/>
        <a:sy n="100" d="100"/>
      </p:scale>
      <p:origin x="0" y="-150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ggy Mokoka" userId="d5c22824-a0d5-4d86-875e-78aa7810e477" providerId="ADAL" clId="{2329C225-4713-4793-A9A7-723250AAD6C3}"/>
    <pc:docChg chg="custSel modSld">
      <pc:chgData name="Maggy Mokoka" userId="d5c22824-a0d5-4d86-875e-78aa7810e477" providerId="ADAL" clId="{2329C225-4713-4793-A9A7-723250AAD6C3}" dt="2026-09-17T22:27:50.053" v="52" actId="20577"/>
      <pc:docMkLst>
        <pc:docMk/>
      </pc:docMkLst>
      <pc:sldChg chg="modSp mod">
        <pc:chgData name="Maggy Mokoka" userId="d5c22824-a0d5-4d86-875e-78aa7810e477" providerId="ADAL" clId="{2329C225-4713-4793-A9A7-723250AAD6C3}" dt="2026-09-17T22:08:09.890" v="51" actId="20577"/>
        <pc:sldMkLst>
          <pc:docMk/>
          <pc:sldMk cId="139561545" sldId="257"/>
        </pc:sldMkLst>
        <pc:spChg chg="mod">
          <ac:chgData name="Maggy Mokoka" userId="d5c22824-a0d5-4d86-875e-78aa7810e477" providerId="ADAL" clId="{2329C225-4713-4793-A9A7-723250AAD6C3}" dt="2026-09-17T21:50:09.799" v="26" actId="255"/>
          <ac:spMkLst>
            <pc:docMk/>
            <pc:sldMk cId="139561545" sldId="257"/>
            <ac:spMk id="2" creationId="{00000000-0000-0000-0000-000000000000}"/>
          </ac:spMkLst>
        </pc:spChg>
        <pc:spChg chg="mod">
          <ac:chgData name="Maggy Mokoka" userId="d5c22824-a0d5-4d86-875e-78aa7810e477" providerId="ADAL" clId="{2329C225-4713-4793-A9A7-723250AAD6C3}" dt="2026-09-17T22:08:09.890" v="51" actId="20577"/>
          <ac:spMkLst>
            <pc:docMk/>
            <pc:sldMk cId="139561545" sldId="257"/>
            <ac:spMk id="3" creationId="{00000000-0000-0000-0000-000000000000}"/>
          </ac:spMkLst>
        </pc:spChg>
      </pc:sldChg>
      <pc:sldChg chg="modSp mod">
        <pc:chgData name="Maggy Mokoka" userId="d5c22824-a0d5-4d86-875e-78aa7810e477" providerId="ADAL" clId="{2329C225-4713-4793-A9A7-723250AAD6C3}" dt="2026-09-17T22:27:50.053" v="52" actId="20577"/>
        <pc:sldMkLst>
          <pc:docMk/>
          <pc:sldMk cId="2741055626" sldId="258"/>
        </pc:sldMkLst>
        <pc:spChg chg="mod">
          <ac:chgData name="Maggy Mokoka" userId="d5c22824-a0d5-4d86-875e-78aa7810e477" providerId="ADAL" clId="{2329C225-4713-4793-A9A7-723250AAD6C3}" dt="2026-09-17T22:27:50.053" v="52" actId="20577"/>
          <ac:spMkLst>
            <pc:docMk/>
            <pc:sldMk cId="2741055626" sldId="258"/>
            <ac:spMk id="3" creationId="{6C21474E-A738-58C1-20F9-3D0C95AFFBC2}"/>
          </ac:spMkLst>
        </pc:spChg>
      </pc:sldChg>
      <pc:sldChg chg="modSp">
        <pc:chgData name="Maggy Mokoka" userId="d5c22824-a0d5-4d86-875e-78aa7810e477" providerId="ADAL" clId="{2329C225-4713-4793-A9A7-723250AAD6C3}" dt="2026-09-17T20:01:10.984" v="2" actId="20578"/>
        <pc:sldMkLst>
          <pc:docMk/>
          <pc:sldMk cId="1238949857" sldId="262"/>
        </pc:sldMkLst>
        <pc:spChg chg="mod">
          <ac:chgData name="Maggy Mokoka" userId="d5c22824-a0d5-4d86-875e-78aa7810e477" providerId="ADAL" clId="{2329C225-4713-4793-A9A7-723250AAD6C3}" dt="2026-09-17T20:01:10.984" v="2" actId="20578"/>
          <ac:spMkLst>
            <pc:docMk/>
            <pc:sldMk cId="1238949857" sldId="262"/>
            <ac:spMk id="3" creationId="{1A01472A-DE7E-2ED6-ECD5-DC7E4322C011}"/>
          </ac:spMkLst>
        </pc:spChg>
      </pc:sldChg>
      <pc:sldChg chg="modSp">
        <pc:chgData name="Maggy Mokoka" userId="d5c22824-a0d5-4d86-875e-78aa7810e477" providerId="ADAL" clId="{2329C225-4713-4793-A9A7-723250AAD6C3}" dt="2026-09-17T20:39:32.691" v="7"/>
        <pc:sldMkLst>
          <pc:docMk/>
          <pc:sldMk cId="3839526882" sldId="270"/>
        </pc:sldMkLst>
        <pc:spChg chg="mod">
          <ac:chgData name="Maggy Mokoka" userId="d5c22824-a0d5-4d86-875e-78aa7810e477" providerId="ADAL" clId="{2329C225-4713-4793-A9A7-723250AAD6C3}" dt="2026-09-17T20:39:32.691" v="7"/>
          <ac:spMkLst>
            <pc:docMk/>
            <pc:sldMk cId="3839526882" sldId="270"/>
            <ac:spMk id="3" creationId="{ADB4D1E1-4C5B-78C7-F3D3-8BF4409AEE28}"/>
          </ac:spMkLst>
        </pc:spChg>
      </pc:sldChg>
      <pc:sldChg chg="modSp">
        <pc:chgData name="Maggy Mokoka" userId="d5c22824-a0d5-4d86-875e-78aa7810e477" providerId="ADAL" clId="{2329C225-4713-4793-A9A7-723250AAD6C3}" dt="2026-09-17T20:20:25.248" v="5"/>
        <pc:sldMkLst>
          <pc:docMk/>
          <pc:sldMk cId="2801654747" sldId="278"/>
        </pc:sldMkLst>
        <pc:spChg chg="mod">
          <ac:chgData name="Maggy Mokoka" userId="d5c22824-a0d5-4d86-875e-78aa7810e477" providerId="ADAL" clId="{2329C225-4713-4793-A9A7-723250AAD6C3}" dt="2026-09-17T20:20:25.248" v="5"/>
          <ac:spMkLst>
            <pc:docMk/>
            <pc:sldMk cId="2801654747" sldId="278"/>
            <ac:spMk id="3" creationId="{822F7084-C584-5950-588F-8F45296F30B7}"/>
          </ac:spMkLst>
        </pc:spChg>
      </pc:sldChg>
      <pc:sldChg chg="modSp">
        <pc:chgData name="Maggy Mokoka" userId="d5c22824-a0d5-4d86-875e-78aa7810e477" providerId="ADAL" clId="{2329C225-4713-4793-A9A7-723250AAD6C3}" dt="2026-09-17T20:20:54.901" v="6"/>
        <pc:sldMkLst>
          <pc:docMk/>
          <pc:sldMk cId="1495259196" sldId="282"/>
        </pc:sldMkLst>
        <pc:spChg chg="mod">
          <ac:chgData name="Maggy Mokoka" userId="d5c22824-a0d5-4d86-875e-78aa7810e477" providerId="ADAL" clId="{2329C225-4713-4793-A9A7-723250AAD6C3}" dt="2026-09-17T20:20:54.901" v="6"/>
          <ac:spMkLst>
            <pc:docMk/>
            <pc:sldMk cId="1495259196" sldId="282"/>
            <ac:spMk id="3" creationId="{7793F39F-ABDC-0926-0A5E-CA3770291784}"/>
          </ac:spMkLst>
        </pc:spChg>
      </pc:sldChg>
      <pc:sldChg chg="modSp">
        <pc:chgData name="Maggy Mokoka" userId="d5c22824-a0d5-4d86-875e-78aa7810e477" providerId="ADAL" clId="{2329C225-4713-4793-A9A7-723250AAD6C3}" dt="2026-09-17T20:42:43.288" v="12" actId="20578"/>
        <pc:sldMkLst>
          <pc:docMk/>
          <pc:sldMk cId="2995801522" sldId="284"/>
        </pc:sldMkLst>
        <pc:spChg chg="mod">
          <ac:chgData name="Maggy Mokoka" userId="d5c22824-a0d5-4d86-875e-78aa7810e477" providerId="ADAL" clId="{2329C225-4713-4793-A9A7-723250AAD6C3}" dt="2026-09-17T20:42:43.288" v="12" actId="20578"/>
          <ac:spMkLst>
            <pc:docMk/>
            <pc:sldMk cId="2995801522" sldId="284"/>
            <ac:spMk id="3" creationId="{E7541D82-BE78-246C-BCA1-A891D3AE1F63}"/>
          </ac:spMkLst>
        </pc:spChg>
      </pc:sldChg>
    </pc:docChg>
  </pc:docChgLst>
</pc:chgInfo>
</file>

<file path=ppt/comments/modernComment_11A_591FD83C.xml><?xml version="1.0" encoding="utf-8"?>
<p188:cmLst xmlns:a="http://schemas.openxmlformats.org/drawingml/2006/main" xmlns:r="http://schemas.openxmlformats.org/officeDocument/2006/relationships" xmlns:p188="http://schemas.microsoft.com/office/powerpoint/2018/8/main">
  <p188:cm id="{B916EB30-18A4-45CC-A401-4193B4D751FA}" authorId="{64DEC458-8A3D-3994-84A7-FD0EE98E84F2}" created="2026-09-16T14:00:35.864">
    <ac:deMkLst xmlns:ac="http://schemas.microsoft.com/office/drawing/2013/main/command">
      <pc:docMk xmlns:pc="http://schemas.microsoft.com/office/powerpoint/2013/main/command"/>
      <pc:sldMk xmlns:pc="http://schemas.microsoft.com/office/powerpoint/2013/main/command" cId="1495259196" sldId="282"/>
      <ac:spMk id="3" creationId="{7793F39F-ABDC-0926-0A5E-CA3770291784}"/>
    </ac:deMkLst>
    <p188:txBody>
      <a:bodyPr/>
      <a:lstStyle/>
      <a:p>
        <a:r>
          <a:rPr lang="en-US"/>
          <a:t>Pleas Unbold</a:t>
        </a:r>
      </a:p>
    </p188:txBody>
  </p188:cm>
</p188:cmLst>
</file>

<file path=ppt/comments/modernComment_107_58BDB504.xml><?xml version="1.0" encoding="utf-8"?>
<p188:cmLst xmlns:a="http://schemas.openxmlformats.org/drawingml/2006/main" xmlns:r="http://schemas.openxmlformats.org/officeDocument/2006/relationships" xmlns:p188="http://schemas.microsoft.com/office/powerpoint/2018/8/main">
  <p188:cm id="{FEFC78A8-4721-489A-A45E-DB4DA2EF6219}" authorId="{64DEC458-8A3D-3994-84A7-FD0EE98E84F2}" created="2026-09-17T08:44:02.101">
    <ac:deMkLst xmlns:ac="http://schemas.microsoft.com/office/drawing/2013/main/command">
      <pc:docMk xmlns:pc="http://schemas.microsoft.com/office/powerpoint/2013/main/command"/>
      <pc:sldMk xmlns:pc="http://schemas.microsoft.com/office/powerpoint/2013/main/command" cId="1488827652" sldId="263"/>
      <ac:graphicFrameMk id="5" creationId="{813BC0A1-1B9A-743A-B768-D133B54DBA37}"/>
    </ac:deMkLst>
    <p188:txBody>
      <a:bodyPr/>
      <a:lstStyle/>
      <a:p>
        <a:r>
          <a:rPr lang="en-US"/>
          <a:t>Font size is not the same </a:t>
        </a:r>
      </a:p>
    </p188:txBody>
  </p188:cm>
</p188:cmLst>
</file>

<file path=ppt/comments/modernComment_117_60537F75.xml><?xml version="1.0" encoding="utf-8"?>
<p188:cmLst xmlns:a="http://schemas.openxmlformats.org/drawingml/2006/main" xmlns:r="http://schemas.openxmlformats.org/officeDocument/2006/relationships" xmlns:p188="http://schemas.microsoft.com/office/powerpoint/2018/8/main">
  <p188:cm id="{5DC02B79-114B-4E1B-BAF4-EAAE7F67C338}" authorId="{64DEC458-8A3D-3994-84A7-FD0EE98E84F2}" created="2026-09-17T08:29:51.354">
    <ac:deMkLst xmlns:ac="http://schemas.microsoft.com/office/drawing/2013/main/command">
      <pc:docMk xmlns:pc="http://schemas.microsoft.com/office/powerpoint/2013/main/command"/>
      <pc:sldMk xmlns:pc="http://schemas.microsoft.com/office/powerpoint/2013/main/command" cId="1616084853" sldId="279"/>
      <ac:spMk id="3" creationId="{FFE10728-B83D-FD50-46CD-CF7213007145}"/>
    </ac:deMkLst>
    <p188:txBody>
      <a:bodyPr/>
      <a:lstStyle/>
      <a:p>
        <a:r>
          <a:rPr lang="en-US"/>
          <a:t>Remove space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7E039C-83F2-E147-9F2D-75C6A621E4DA}" type="datetimeFigureOut">
              <a:rPr lang="en-US" smtClean="0"/>
              <a:t>9/17/2026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E0E784-2655-D944-8273-D13A0E562E37}" type="slidenum">
              <a:rPr lang="en-US" smtClean="0"/>
              <a:t>‹#›</a:t>
            </a:fld>
            <a:endParaRPr lang="en-US"/>
          </a:p>
        </p:txBody>
      </p:sp>
    </p:spTree>
    <p:extLst>
      <p:ext uri="{BB962C8B-B14F-4D97-AF65-F5344CB8AC3E}">
        <p14:creationId xmlns:p14="http://schemas.microsoft.com/office/powerpoint/2010/main" val="6288836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BEE0E784-2655-D944-8273-D13A0E562E37}" type="slidenum">
              <a:rPr lang="en-US" smtClean="0"/>
              <a:t>1</a:t>
            </a:fld>
            <a:endParaRPr lang="en-US"/>
          </a:p>
        </p:txBody>
      </p:sp>
    </p:spTree>
    <p:extLst>
      <p:ext uri="{BB962C8B-B14F-4D97-AF65-F5344CB8AC3E}">
        <p14:creationId xmlns:p14="http://schemas.microsoft.com/office/powerpoint/2010/main" val="18802601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BEE0E784-2655-D944-8273-D13A0E562E37}" type="slidenum">
              <a:rPr lang="en-US" smtClean="0"/>
              <a:t>4</a:t>
            </a:fld>
            <a:endParaRPr lang="en-US"/>
          </a:p>
        </p:txBody>
      </p:sp>
    </p:spTree>
    <p:extLst>
      <p:ext uri="{BB962C8B-B14F-4D97-AF65-F5344CB8AC3E}">
        <p14:creationId xmlns:p14="http://schemas.microsoft.com/office/powerpoint/2010/main" val="27924852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E0E784-2655-D944-8273-D13A0E562E37}" type="slidenum">
              <a:rPr lang="en-US" smtClean="0"/>
              <a:t>7</a:t>
            </a:fld>
            <a:endParaRPr lang="en-US"/>
          </a:p>
        </p:txBody>
      </p:sp>
    </p:spTree>
    <p:extLst>
      <p:ext uri="{BB962C8B-B14F-4D97-AF65-F5344CB8AC3E}">
        <p14:creationId xmlns:p14="http://schemas.microsoft.com/office/powerpoint/2010/main" val="41580396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E0E784-2655-D944-8273-D13A0E562E37}" type="slidenum">
              <a:rPr lang="en-US" smtClean="0"/>
              <a:t>8</a:t>
            </a:fld>
            <a:endParaRPr lang="en-US"/>
          </a:p>
        </p:txBody>
      </p:sp>
    </p:spTree>
    <p:extLst>
      <p:ext uri="{BB962C8B-B14F-4D97-AF65-F5344CB8AC3E}">
        <p14:creationId xmlns:p14="http://schemas.microsoft.com/office/powerpoint/2010/main" val="2765095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E0E784-2655-D944-8273-D13A0E562E37}" type="slidenum">
              <a:rPr lang="en-US" smtClean="0"/>
              <a:t>11</a:t>
            </a:fld>
            <a:endParaRPr lang="en-US"/>
          </a:p>
        </p:txBody>
      </p:sp>
    </p:spTree>
    <p:extLst>
      <p:ext uri="{BB962C8B-B14F-4D97-AF65-F5344CB8AC3E}">
        <p14:creationId xmlns:p14="http://schemas.microsoft.com/office/powerpoint/2010/main" val="32547081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07A1F7-BE9C-9D9F-EF50-1BFFFAA692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663A6F-57CC-6B1E-762D-739392027A3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70E4E6D-9E71-CB7E-00E1-D24F621DB96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CA1A23D-E93B-5D21-CB3E-DC264168B67A}"/>
              </a:ext>
            </a:extLst>
          </p:cNvPr>
          <p:cNvSpPr>
            <a:spLocks noGrp="1"/>
          </p:cNvSpPr>
          <p:nvPr>
            <p:ph type="sldNum" sz="quarter" idx="5"/>
          </p:nvPr>
        </p:nvSpPr>
        <p:spPr/>
        <p:txBody>
          <a:bodyPr/>
          <a:lstStyle/>
          <a:p>
            <a:fld id="{BEE0E784-2655-D944-8273-D13A0E562E37}" type="slidenum">
              <a:rPr lang="en-US" smtClean="0"/>
              <a:t>13</a:t>
            </a:fld>
            <a:endParaRPr lang="en-US"/>
          </a:p>
        </p:txBody>
      </p:sp>
    </p:spTree>
    <p:extLst>
      <p:ext uri="{BB962C8B-B14F-4D97-AF65-F5344CB8AC3E}">
        <p14:creationId xmlns:p14="http://schemas.microsoft.com/office/powerpoint/2010/main" val="26105398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D741F-C012-D8B4-7C39-2DEAE064ED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F51553-E9D1-AECB-4E7E-3A9ED78F81D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C51403A-0684-FA89-C362-12D41E3DB82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767194-AD52-DBCD-BAB2-78EAC6960E67}"/>
              </a:ext>
            </a:extLst>
          </p:cNvPr>
          <p:cNvSpPr>
            <a:spLocks noGrp="1"/>
          </p:cNvSpPr>
          <p:nvPr>
            <p:ph type="sldNum" sz="quarter" idx="5"/>
          </p:nvPr>
        </p:nvSpPr>
        <p:spPr/>
        <p:txBody>
          <a:bodyPr/>
          <a:lstStyle/>
          <a:p>
            <a:fld id="{BEE0E784-2655-D944-8273-D13A0E562E37}" type="slidenum">
              <a:rPr lang="en-US" smtClean="0"/>
              <a:t>14</a:t>
            </a:fld>
            <a:endParaRPr lang="en-US"/>
          </a:p>
        </p:txBody>
      </p:sp>
    </p:spTree>
    <p:extLst>
      <p:ext uri="{BB962C8B-B14F-4D97-AF65-F5344CB8AC3E}">
        <p14:creationId xmlns:p14="http://schemas.microsoft.com/office/powerpoint/2010/main" val="37546219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E0E784-2655-D944-8273-D13A0E562E37}" type="slidenum">
              <a:rPr lang="en-US" smtClean="0"/>
              <a:t>19</a:t>
            </a:fld>
            <a:endParaRPr lang="en-US"/>
          </a:p>
        </p:txBody>
      </p:sp>
    </p:spTree>
    <p:extLst>
      <p:ext uri="{BB962C8B-B14F-4D97-AF65-F5344CB8AC3E}">
        <p14:creationId xmlns:p14="http://schemas.microsoft.com/office/powerpoint/2010/main" val="400375219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FB59C04-44A4-CF4D-BCCF-91B0EC4D587F}" type="datetime1">
              <a:rPr lang="en-ZA" smtClean="0"/>
              <a:t>2026/09/17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F6FBCE-0EFB-9341-AF14-772DDDB8FE9A}" type="slidenum">
              <a:rPr lang="en-US" smtClean="0"/>
              <a:t>‹#›</a:t>
            </a:fld>
            <a:endParaRPr lang="en-US"/>
          </a:p>
        </p:txBody>
      </p:sp>
      <p:pic>
        <p:nvPicPr>
          <p:cNvPr id="7" name="Picture 6">
            <a:extLst>
              <a:ext uri="{FF2B5EF4-FFF2-40B4-BE49-F238E27FC236}">
                <a16:creationId xmlns:a16="http://schemas.microsoft.com/office/drawing/2014/main" id="{464C807A-582D-5536-03F1-D0D54C27D90A}"/>
              </a:ext>
            </a:extLst>
          </p:cNvPr>
          <p:cNvPicPr>
            <a:picLocks noChangeAspect="1"/>
          </p:cNvPicPr>
          <p:nvPr userDrawn="1"/>
        </p:nvPicPr>
        <p:blipFill>
          <a:blip r:embed="rId2"/>
          <a:srcRect/>
          <a:stretch/>
        </p:blipFill>
        <p:spPr>
          <a:xfrm>
            <a:off x="11267" y="-5"/>
            <a:ext cx="12180730" cy="6851660"/>
          </a:xfrm>
          <a:prstGeom prst="rect">
            <a:avLst/>
          </a:prstGeom>
        </p:spPr>
      </p:pic>
    </p:spTree>
    <p:extLst>
      <p:ext uri="{BB962C8B-B14F-4D97-AF65-F5344CB8AC3E}">
        <p14:creationId xmlns:p14="http://schemas.microsoft.com/office/powerpoint/2010/main" val="12284554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descr="Shape, rectangle&#10;&#10;Description automatically generated">
            <a:extLst>
              <a:ext uri="{FF2B5EF4-FFF2-40B4-BE49-F238E27FC236}">
                <a16:creationId xmlns:a16="http://schemas.microsoft.com/office/drawing/2014/main" id="{110471AB-3DFE-9A6B-799A-FC0E292FB57A}"/>
              </a:ext>
            </a:extLst>
          </p:cNvPr>
          <p:cNvPicPr>
            <a:picLocks noChangeAspect="1"/>
          </p:cNvPicPr>
          <p:nvPr userDrawn="1"/>
        </p:nvPicPr>
        <p:blipFill>
          <a:blip r:embed="rId2"/>
          <a:stretch>
            <a:fillRect/>
          </a:stretch>
        </p:blipFill>
        <p:spPr>
          <a:xfrm>
            <a:off x="11268" y="0"/>
            <a:ext cx="12169464" cy="6858000"/>
          </a:xfrm>
          <a:prstGeom prst="rect">
            <a:avLst/>
          </a:prstGeom>
        </p:spPr>
      </p:pic>
      <p:sp>
        <p:nvSpPr>
          <p:cNvPr id="2" name="Title 1"/>
          <p:cNvSpPr>
            <a:spLocks noGrp="1" noRot="1" noMove="1" noResize="1" noEditPoints="1" noAdjustHandles="1" noChangeArrowheads="1" noChangeShapeType="1"/>
          </p:cNvSpPr>
          <p:nvPr>
            <p:ph type="title" hasCustomPrompt="1"/>
          </p:nvPr>
        </p:nvSpPr>
        <p:spPr>
          <a:xfrm>
            <a:off x="267419" y="577970"/>
            <a:ext cx="11644221" cy="897147"/>
          </a:xfrm>
        </p:spPr>
        <p:txBody>
          <a:bodyPr>
            <a:normAutofit/>
          </a:bodyPr>
          <a:lstStyle>
            <a:lvl1pPr>
              <a:lnSpc>
                <a:spcPts val="3080"/>
              </a:lnSpc>
              <a:defRPr sz="3500" b="1">
                <a:latin typeface="+mn-lt"/>
              </a:defRPr>
            </a:lvl1pPr>
          </a:lstStyle>
          <a:p>
            <a:r>
              <a:rPr lang="en-US" dirty="0"/>
              <a:t>Heading goes here, up to maximum 2 lines, sentence case, Aptos 35pt, bold</a:t>
            </a:r>
          </a:p>
        </p:txBody>
      </p:sp>
      <p:sp>
        <p:nvSpPr>
          <p:cNvPr id="3" name="Content Placeholder 2"/>
          <p:cNvSpPr>
            <a:spLocks noGrp="1" noRot="1" noMove="1" noResize="1" noEditPoints="1" noAdjustHandles="1" noChangeArrowheads="1" noChangeShapeType="1"/>
          </p:cNvSpPr>
          <p:nvPr>
            <p:ph idx="1" hasCustomPrompt="1"/>
          </p:nvPr>
        </p:nvSpPr>
        <p:spPr>
          <a:xfrm>
            <a:off x="267419" y="1759790"/>
            <a:ext cx="11644221" cy="4839418"/>
          </a:xfrm>
        </p:spPr>
        <p:txBody>
          <a:bodyPr/>
          <a:lstStyle>
            <a:lvl1pPr algn="l">
              <a:defRPr/>
            </a:lvl1pPr>
            <a:lvl2pPr marL="536575" indent="-268288">
              <a:buFont typeface="Symbol" panose="05050102010706020507" pitchFamily="18" charset="2"/>
              <a:buChar char=""/>
              <a:defRPr/>
            </a:lvl2pPr>
            <a:lvl5pPr marL="1828800" indent="0">
              <a:buNone/>
              <a:defRPr/>
            </a:lvl5pPr>
          </a:lstStyle>
          <a:p>
            <a:pPr lvl="0"/>
            <a:r>
              <a:rPr lang="en-GB" dirty="0"/>
              <a:t>Bullet style, Aptos 28pt, justified, not bold</a:t>
            </a:r>
          </a:p>
          <a:p>
            <a:pPr lvl="1"/>
            <a:r>
              <a:rPr lang="en-GB" dirty="0"/>
              <a:t>Tab for 2nd level bullet, Aptos 24pt, justified, not bold</a:t>
            </a:r>
          </a:p>
          <a:p>
            <a:pPr lvl="4"/>
            <a:endParaRPr lang="en-US" dirty="0"/>
          </a:p>
        </p:txBody>
      </p:sp>
      <p:sp>
        <p:nvSpPr>
          <p:cNvPr id="8" name="Slide Number Placeholder 5">
            <a:extLst>
              <a:ext uri="{FF2B5EF4-FFF2-40B4-BE49-F238E27FC236}">
                <a16:creationId xmlns:a16="http://schemas.microsoft.com/office/drawing/2014/main" id="{742CDA21-FB34-2E10-6FC6-41A385019286}"/>
              </a:ext>
            </a:extLst>
          </p:cNvPr>
          <p:cNvSpPr txBox="1">
            <a:spLocks/>
          </p:cNvSpPr>
          <p:nvPr userDrawn="1"/>
        </p:nvSpPr>
        <p:spPr>
          <a:xfrm>
            <a:off x="11371556" y="0"/>
            <a:ext cx="540084" cy="362914"/>
          </a:xfrm>
          <a:prstGeom prst="rect">
            <a:avLst/>
          </a:prstGeom>
        </p:spPr>
        <p:txBody>
          <a:bodyPr vert="horz" lIns="91440" tIns="45720" rIns="91440" bIns="45720" rtlCol="0" anchor="ctr" anchorCtr="1"/>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CF6FBCE-0EFB-9341-AF14-772DDDB8FE9A}" type="slidenum">
              <a:rPr lang="en-US" sz="1400" b="1" smtClean="0">
                <a:solidFill>
                  <a:schemeClr val="tx1">
                    <a:lumMod val="95000"/>
                    <a:lumOff val="5000"/>
                  </a:schemeClr>
                </a:solidFill>
              </a:rPr>
              <a:pPr/>
              <a:t>‹#›</a:t>
            </a:fld>
            <a:endParaRPr lang="en-US" sz="1400" b="1" dirty="0">
              <a:solidFill>
                <a:schemeClr val="tx1">
                  <a:lumMod val="95000"/>
                  <a:lumOff val="5000"/>
                </a:schemeClr>
              </a:solidFill>
            </a:endParaRPr>
          </a:p>
        </p:txBody>
      </p:sp>
    </p:spTree>
    <p:extLst>
      <p:ext uri="{BB962C8B-B14F-4D97-AF65-F5344CB8AC3E}">
        <p14:creationId xmlns:p14="http://schemas.microsoft.com/office/powerpoint/2010/main" val="169233472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06901-97E9-EC48-853A-C1E7E6BC4AA2}" type="datetime1">
              <a:rPr lang="en-ZA" smtClean="0"/>
              <a:t>2026/09/17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F6FBCE-0EFB-9341-AF14-772DDDB8FE9A}" type="slidenum">
              <a:rPr lang="en-US" smtClean="0"/>
              <a:t>‹#›</a:t>
            </a:fld>
            <a:endParaRPr lang="en-US"/>
          </a:p>
        </p:txBody>
      </p:sp>
    </p:spTree>
    <p:extLst>
      <p:ext uri="{BB962C8B-B14F-4D97-AF65-F5344CB8AC3E}">
        <p14:creationId xmlns:p14="http://schemas.microsoft.com/office/powerpoint/2010/main" val="419555832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6AFC8E3-AC9B-484F-A89A-11D48F91BD50}" type="datetime1">
              <a:rPr lang="en-ZA" smtClean="0"/>
              <a:t>2026/09/17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F6FBCE-0EFB-9341-AF14-772DDDB8FE9A}" type="slidenum">
              <a:rPr lang="en-US" smtClean="0"/>
              <a:t>‹#›</a:t>
            </a:fld>
            <a:endParaRPr lang="en-US"/>
          </a:p>
        </p:txBody>
      </p:sp>
    </p:spTree>
    <p:extLst>
      <p:ext uri="{BB962C8B-B14F-4D97-AF65-F5344CB8AC3E}">
        <p14:creationId xmlns:p14="http://schemas.microsoft.com/office/powerpoint/2010/main" val="7681548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8273CD7-1148-2F44-B63B-DE7490027093}" type="datetime1">
              <a:rPr lang="en-ZA" smtClean="0"/>
              <a:t>2026/09/17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CF6FBCE-0EFB-9341-AF14-772DDDB8FE9A}" type="slidenum">
              <a:rPr lang="en-US" smtClean="0"/>
              <a:t>‹#›</a:t>
            </a:fld>
            <a:endParaRPr lang="en-US"/>
          </a:p>
        </p:txBody>
      </p:sp>
    </p:spTree>
    <p:extLst>
      <p:ext uri="{BB962C8B-B14F-4D97-AF65-F5344CB8AC3E}">
        <p14:creationId xmlns:p14="http://schemas.microsoft.com/office/powerpoint/2010/main" val="285741698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D0C203-3373-6B42-997B-6A5702094014}" type="datetime1">
              <a:rPr lang="en-ZA" smtClean="0"/>
              <a:t>2026/09/17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F6FBCE-0EFB-9341-AF14-772DDDB8FE9A}" type="slidenum">
              <a:rPr lang="en-US" smtClean="0"/>
              <a:t>‹#›</a:t>
            </a:fld>
            <a:endParaRPr lang="en-US"/>
          </a:p>
        </p:txBody>
      </p:sp>
    </p:spTree>
    <p:extLst>
      <p:ext uri="{BB962C8B-B14F-4D97-AF65-F5344CB8AC3E}">
        <p14:creationId xmlns:p14="http://schemas.microsoft.com/office/powerpoint/2010/main" val="122834198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5419AA-2EEB-AD4B-BFF7-1B911BDF0757}" type="datetime1">
              <a:rPr lang="en-ZA" smtClean="0"/>
              <a:t>2026/09/17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CF6FBCE-0EFB-9341-AF14-772DDDB8FE9A}" type="slidenum">
              <a:rPr lang="en-US" smtClean="0"/>
              <a:t>‹#›</a:t>
            </a:fld>
            <a:endParaRPr lang="en-US"/>
          </a:p>
        </p:txBody>
      </p:sp>
    </p:spTree>
    <p:extLst>
      <p:ext uri="{BB962C8B-B14F-4D97-AF65-F5344CB8AC3E}">
        <p14:creationId xmlns:p14="http://schemas.microsoft.com/office/powerpoint/2010/main" val="259105614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2B59161-6F42-1849-8689-A2198D8BC5D0}" type="datetime1">
              <a:rPr lang="en-ZA" smtClean="0"/>
              <a:t>2026/09/17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F6FBCE-0EFB-9341-AF14-772DDDB8FE9A}" type="slidenum">
              <a:rPr lang="en-US" smtClean="0"/>
              <a:t>‹#›</a:t>
            </a:fld>
            <a:endParaRPr lang="en-US"/>
          </a:p>
        </p:txBody>
      </p:sp>
    </p:spTree>
    <p:extLst>
      <p:ext uri="{BB962C8B-B14F-4D97-AF65-F5344CB8AC3E}">
        <p14:creationId xmlns:p14="http://schemas.microsoft.com/office/powerpoint/2010/main" val="41782326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4A3A3FC-878C-8F47-B106-AE211DEC66D8}" type="datetime1">
              <a:rPr lang="en-ZA" smtClean="0"/>
              <a:t>2026/09/17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F6FBCE-0EFB-9341-AF14-772DDDB8FE9A}" type="slidenum">
              <a:rPr lang="en-US" smtClean="0"/>
              <a:t>‹#›</a:t>
            </a:fld>
            <a:endParaRPr lang="en-US"/>
          </a:p>
        </p:txBody>
      </p:sp>
    </p:spTree>
    <p:extLst>
      <p:ext uri="{BB962C8B-B14F-4D97-AF65-F5344CB8AC3E}">
        <p14:creationId xmlns:p14="http://schemas.microsoft.com/office/powerpoint/2010/main" val="309747266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8931FB4-306C-B14F-9DF4-0FD9AB22B8E7}" type="datetime1">
              <a:rPr lang="en-ZA" smtClean="0"/>
              <a:t>2026/09/17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F6FBCE-0EFB-9341-AF14-772DDDB8FE9A}" type="slidenum">
              <a:rPr lang="en-US" smtClean="0"/>
              <a:t>‹#›</a:t>
            </a:fld>
            <a:endParaRPr lang="en-US"/>
          </a:p>
        </p:txBody>
      </p:sp>
    </p:spTree>
    <p:extLst>
      <p:ext uri="{BB962C8B-B14F-4D97-AF65-F5344CB8AC3E}">
        <p14:creationId xmlns:p14="http://schemas.microsoft.com/office/powerpoint/2010/main" val="7113771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189B79-E675-C345-883A-F23F764B154F}" type="datetime1">
              <a:rPr lang="en-ZA" smtClean="0"/>
              <a:t>2026/09/17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F6FBCE-0EFB-9341-AF14-772DDDB8FE9A}" type="slidenum">
              <a:rPr lang="en-US" smtClean="0"/>
              <a:t>‹#›</a:t>
            </a:fld>
            <a:endParaRPr lang="en-US"/>
          </a:p>
        </p:txBody>
      </p:sp>
    </p:spTree>
    <p:extLst>
      <p:ext uri="{BB962C8B-B14F-4D97-AF65-F5344CB8AC3E}">
        <p14:creationId xmlns:p14="http://schemas.microsoft.com/office/powerpoint/2010/main" val="274817086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4"/>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71792E-29FB-8649-BB25-70B41D2B30B2}" type="datetime1">
              <a:rPr lang="en-ZA" smtClean="0"/>
              <a:t>2026/09/17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F6FBCE-0EFB-9341-AF14-772DDDB8FE9A}" type="slidenum">
              <a:rPr lang="en-US" smtClean="0"/>
              <a:t>‹#›</a:t>
            </a:fld>
            <a:endParaRPr lang="en-US"/>
          </a:p>
        </p:txBody>
      </p:sp>
    </p:spTree>
    <p:extLst>
      <p:ext uri="{BB962C8B-B14F-4D97-AF65-F5344CB8AC3E}">
        <p14:creationId xmlns:p14="http://schemas.microsoft.com/office/powerpoint/2010/main" val="1604937371"/>
      </p:ext>
    </p:extLst>
  </p:cSld>
  <p:clrMap bg1="lt1" tx1="dk1" bg2="lt2" tx2="dk2" accent1="accent1" accent2="accent2" accent3="accent3" accent4="accent4" accent5="accent5" accent6="accent6" hlink="hlink" folHlink="folHlink"/>
  <p:sldLayoutIdLst>
    <p:sldLayoutId id="2147483901" r:id="rId1"/>
    <p:sldLayoutId id="2147483902" r:id="rId2"/>
    <p:sldLayoutId id="2147483903" r:id="rId3"/>
    <p:sldLayoutId id="2147483904" r:id="rId4"/>
    <p:sldLayoutId id="2147483905" r:id="rId5"/>
    <p:sldLayoutId id="2147483906" r:id="rId6"/>
    <p:sldLayoutId id="2147483907" r:id="rId7"/>
    <p:sldLayoutId id="2147483908" r:id="rId8"/>
    <p:sldLayoutId id="2147483909" r:id="rId9"/>
    <p:sldLayoutId id="2147483910" r:id="rId10"/>
    <p:sldLayoutId id="214748391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536575" indent="-268288" algn="l" defTabSz="914400" rtl="0" eaLnBrk="1" latinLnBrk="0" hangingPunct="1">
        <a:lnSpc>
          <a:spcPct val="90000"/>
        </a:lnSpc>
        <a:spcBef>
          <a:spcPts val="500"/>
        </a:spcBef>
        <a:buFont typeface="Symbol" panose="05050102010706020507" pitchFamily="18" charset="2"/>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etenders.gov.za/"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microsoft.com/office/2018/10/relationships/comments" Target="../comments/modernComment_107_58BDB50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microsoft.com/office/2018/10/relationships/comments" Target="../comments/modernComment_11A_591FD83C.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18/10/relationships/comments" Target="../comments/modernComment_117_60537F75.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www.reservebank.co.za/"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Rot="1" noMove="1" noResize="1" noEditPoints="1" noAdjustHandles="1" noChangeArrowheads="1" noChangeShapeType="1"/>
          </p:cNvSpPr>
          <p:nvPr>
            <p:ph type="ctrTitle"/>
          </p:nvPr>
        </p:nvSpPr>
        <p:spPr>
          <a:xfrm>
            <a:off x="1030596" y="989229"/>
            <a:ext cx="7482315" cy="1483508"/>
          </a:xfrm>
        </p:spPr>
        <p:txBody>
          <a:bodyPr vert="horz" lIns="0" tIns="0" rIns="91440" bIns="45720" rtlCol="0" anchor="b">
            <a:normAutofit/>
          </a:bodyPr>
          <a:lstStyle/>
          <a:p>
            <a:pPr algn="r">
              <a:lnSpc>
                <a:spcPts val="3600"/>
              </a:lnSpc>
            </a:pPr>
            <a:r>
              <a:rPr lang="en-US" sz="3800" b="1" cap="all" dirty="0">
                <a:solidFill>
                  <a:schemeClr val="bg1"/>
                </a:solidFill>
                <a:ea typeface="Calibri" panose="020F0502020204030204" pitchFamily="34" charset="0"/>
                <a:cs typeface="Calibri" panose="020F0502020204030204" pitchFamily="34" charset="0"/>
              </a:rPr>
              <a:t>BRIEFING SESSION PRESENTATION</a:t>
            </a:r>
          </a:p>
        </p:txBody>
      </p:sp>
      <p:sp>
        <p:nvSpPr>
          <p:cNvPr id="3" name="Subtitle 2"/>
          <p:cNvSpPr>
            <a:spLocks noGrp="1" noRot="1" noMove="1" noResize="1" noEditPoints="1" noAdjustHandles="1" noChangeArrowheads="1" noChangeShapeType="1"/>
          </p:cNvSpPr>
          <p:nvPr>
            <p:ph type="subTitle" idx="1"/>
          </p:nvPr>
        </p:nvSpPr>
        <p:spPr>
          <a:xfrm>
            <a:off x="1021976" y="2690400"/>
            <a:ext cx="7482315" cy="1088648"/>
          </a:xfrm>
        </p:spPr>
        <p:txBody>
          <a:bodyPr>
            <a:normAutofit fontScale="40000" lnSpcReduction="20000"/>
          </a:bodyPr>
          <a:lstStyle/>
          <a:p>
            <a:r>
              <a:rPr lang="en-ZA" sz="5000" b="1" dirty="0">
                <a:solidFill>
                  <a:schemeClr val="bg1"/>
                </a:solidFill>
              </a:rPr>
              <a:t>RT66-1-2025: </a:t>
            </a:r>
            <a:endParaRPr lang="en-US" sz="5000" b="1" dirty="0">
              <a:solidFill>
                <a:schemeClr val="bg1"/>
              </a:solidFill>
            </a:endParaRPr>
          </a:p>
          <a:p>
            <a:r>
              <a:rPr lang="en-ZA" sz="5000" b="1" dirty="0">
                <a:solidFill>
                  <a:schemeClr val="bg1"/>
                </a:solidFill>
              </a:rPr>
              <a:t>SUPPLY AND DELIVERY OF TACTICAL AND CRIME SCENE EQUIPMENT TO THE STATE FOR THE PERIOD ENDING 30 JUNE 2028</a:t>
            </a:r>
          </a:p>
          <a:p>
            <a:endParaRPr lang="en-US" sz="4000" b="1" dirty="0">
              <a:solidFill>
                <a:schemeClr val="bg1"/>
              </a:solidFill>
            </a:endParaRPr>
          </a:p>
          <a:p>
            <a:pPr lvl="1"/>
            <a:endParaRPr lang="en-US" dirty="0">
              <a:solidFill>
                <a:schemeClr val="bg1"/>
              </a:solidFill>
            </a:endParaRPr>
          </a:p>
        </p:txBody>
      </p:sp>
      <p:sp>
        <p:nvSpPr>
          <p:cNvPr id="6" name="TextBox 5"/>
          <p:cNvSpPr txBox="1">
            <a:spLocks noGrp="1" noRot="1" noMove="1" noResize="1" noEditPoints="1" noAdjustHandles="1" noChangeArrowheads="1" noChangeShapeType="1"/>
          </p:cNvSpPr>
          <p:nvPr/>
        </p:nvSpPr>
        <p:spPr>
          <a:xfrm>
            <a:off x="9339996" y="989229"/>
            <a:ext cx="1935272" cy="2267672"/>
          </a:xfrm>
          <a:prstGeom prst="rect">
            <a:avLst/>
          </a:prstGeom>
          <a:noFill/>
        </p:spPr>
        <p:txBody>
          <a:bodyPr wrap="square" rtlCol="0">
            <a:spAutoFit/>
          </a:bodyPr>
          <a:lstStyle/>
          <a:p>
            <a:pPr>
              <a:lnSpc>
                <a:spcPts val="1720"/>
              </a:lnSpc>
            </a:pPr>
            <a:r>
              <a:rPr lang="en-US" sz="1400" dirty="0">
                <a:solidFill>
                  <a:schemeClr val="bg1"/>
                </a:solidFill>
                <a:latin typeface="Aptos" panose="020B0004020202020204" pitchFamily="34" charset="0"/>
              </a:rPr>
              <a:t>PRESENTED BY:</a:t>
            </a:r>
          </a:p>
          <a:p>
            <a:pPr>
              <a:lnSpc>
                <a:spcPts val="1720"/>
              </a:lnSpc>
            </a:pPr>
            <a:endParaRPr lang="en-US" sz="1400" dirty="0">
              <a:solidFill>
                <a:schemeClr val="bg1"/>
              </a:solidFill>
              <a:latin typeface="Aptos" panose="020B0004020202020204" pitchFamily="34" charset="0"/>
            </a:endParaRPr>
          </a:p>
          <a:p>
            <a:pPr>
              <a:lnSpc>
                <a:spcPts val="1720"/>
              </a:lnSpc>
            </a:pPr>
            <a:r>
              <a:rPr lang="en-US" sz="1400" b="1" dirty="0">
                <a:solidFill>
                  <a:schemeClr val="bg1"/>
                </a:solidFill>
                <a:latin typeface="Aptos" panose="020B0004020202020204" pitchFamily="34" charset="0"/>
              </a:rPr>
              <a:t>NAME: Maggy</a:t>
            </a:r>
          </a:p>
          <a:p>
            <a:pPr>
              <a:lnSpc>
                <a:spcPts val="1720"/>
              </a:lnSpc>
            </a:pPr>
            <a:endParaRPr lang="en-US" sz="1400" b="1" dirty="0">
              <a:solidFill>
                <a:schemeClr val="bg1"/>
              </a:solidFill>
              <a:latin typeface="Aptos" panose="020B0004020202020204" pitchFamily="34" charset="0"/>
            </a:endParaRPr>
          </a:p>
          <a:p>
            <a:pPr>
              <a:lnSpc>
                <a:spcPts val="1720"/>
              </a:lnSpc>
            </a:pPr>
            <a:r>
              <a:rPr lang="en-US" sz="1400" b="1" dirty="0">
                <a:solidFill>
                  <a:schemeClr val="bg1"/>
                </a:solidFill>
                <a:latin typeface="Aptos" panose="020B0004020202020204" pitchFamily="34" charset="0"/>
              </a:rPr>
              <a:t>SURNAME: Mokoka</a:t>
            </a:r>
          </a:p>
          <a:p>
            <a:pPr>
              <a:lnSpc>
                <a:spcPts val="1720"/>
              </a:lnSpc>
            </a:pPr>
            <a:endParaRPr lang="en-US" sz="1400" b="1" dirty="0">
              <a:solidFill>
                <a:schemeClr val="bg1"/>
              </a:solidFill>
              <a:latin typeface="Aptos" panose="020B0004020202020204" pitchFamily="34" charset="0"/>
            </a:endParaRPr>
          </a:p>
          <a:p>
            <a:pPr>
              <a:lnSpc>
                <a:spcPts val="1720"/>
              </a:lnSpc>
            </a:pPr>
            <a:r>
              <a:rPr lang="en-US" sz="1400" i="1" dirty="0">
                <a:solidFill>
                  <a:schemeClr val="bg1"/>
                </a:solidFill>
                <a:latin typeface="Aptos" panose="020B0004020202020204" pitchFamily="34" charset="0"/>
              </a:rPr>
              <a:t>Division: OCPO</a:t>
            </a:r>
          </a:p>
          <a:p>
            <a:pPr>
              <a:lnSpc>
                <a:spcPts val="1720"/>
              </a:lnSpc>
            </a:pPr>
            <a:endParaRPr lang="en-US" sz="1400" b="1" dirty="0">
              <a:solidFill>
                <a:schemeClr val="bg1"/>
              </a:solidFill>
              <a:latin typeface="Aptos" panose="020B0004020202020204" pitchFamily="34" charset="0"/>
            </a:endParaRPr>
          </a:p>
          <a:p>
            <a:pPr>
              <a:lnSpc>
                <a:spcPts val="1720"/>
              </a:lnSpc>
            </a:pPr>
            <a:r>
              <a:rPr lang="en-US" sz="1400" b="1" dirty="0">
                <a:solidFill>
                  <a:schemeClr val="bg1"/>
                </a:solidFill>
                <a:latin typeface="Aptos" panose="020B0004020202020204" pitchFamily="34" charset="0"/>
              </a:rPr>
              <a:t>Date: 18 September 2026</a:t>
            </a:r>
          </a:p>
        </p:txBody>
      </p:sp>
    </p:spTree>
    <p:extLst>
      <p:ext uri="{BB962C8B-B14F-4D97-AF65-F5344CB8AC3E}">
        <p14:creationId xmlns:p14="http://schemas.microsoft.com/office/powerpoint/2010/main" val="3012665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Rot="1" noMove="1" noResize="1" noEditPoints="1" noAdjustHandles="1" noChangeArrowheads="1" noChangeShapeType="1"/>
          </p:cNvSpPr>
          <p:nvPr>
            <p:ph type="title"/>
          </p:nvPr>
        </p:nvSpPr>
        <p:spPr/>
        <p:txBody>
          <a:bodyPr>
            <a:normAutofit fontScale="90000"/>
          </a:bodyPr>
          <a:lstStyle/>
          <a:p>
            <a:br>
              <a:rPr lang="en-ZA" dirty="0">
                <a:solidFill>
                  <a:schemeClr val="bg1"/>
                </a:solidFill>
              </a:rPr>
            </a:br>
            <a:br>
              <a:rPr lang="en-ZA" dirty="0">
                <a:solidFill>
                  <a:schemeClr val="bg1"/>
                </a:solidFill>
              </a:rPr>
            </a:br>
            <a:br>
              <a:rPr lang="en-ZA" dirty="0">
                <a:solidFill>
                  <a:schemeClr val="bg1"/>
                </a:solidFill>
              </a:rPr>
            </a:br>
            <a:br>
              <a:rPr lang="en-ZA" dirty="0">
                <a:solidFill>
                  <a:schemeClr val="bg1"/>
                </a:solidFill>
              </a:rPr>
            </a:br>
            <a:br>
              <a:rPr lang="en-ZA" sz="3600" dirty="0">
                <a:solidFill>
                  <a:schemeClr val="bg1"/>
                </a:solidFill>
              </a:rPr>
            </a:br>
            <a:r>
              <a:rPr lang="en-GB" sz="4000" dirty="0"/>
              <a:t>Agenda</a:t>
            </a:r>
            <a:br>
              <a:rPr lang="en-GB" sz="9600" dirty="0"/>
            </a:br>
            <a:br>
              <a:rPr lang="en-ZA" sz="3100" dirty="0"/>
            </a:br>
            <a:br>
              <a:rPr lang="en-ZA" dirty="0"/>
            </a:br>
            <a:br>
              <a:rPr lang="en-ZA" dirty="0"/>
            </a:br>
            <a:br>
              <a:rPr lang="en-US" dirty="0">
                <a:solidFill>
                  <a:schemeClr val="bg1"/>
                </a:solidFill>
              </a:rPr>
            </a:br>
            <a:endParaRPr lang="en-US" dirty="0"/>
          </a:p>
        </p:txBody>
      </p:sp>
      <p:sp>
        <p:nvSpPr>
          <p:cNvPr id="3" name="Content Placeholder 2"/>
          <p:cNvSpPr>
            <a:spLocks noGrp="1" noRot="1" noMove="1" noResize="1" noEditPoints="1" noAdjustHandles="1" noChangeArrowheads="1" noChangeShapeType="1"/>
          </p:cNvSpPr>
          <p:nvPr>
            <p:ph idx="1"/>
          </p:nvPr>
        </p:nvSpPr>
        <p:spPr/>
        <p:txBody>
          <a:bodyPr>
            <a:normAutofit fontScale="47500" lnSpcReduction="20000"/>
          </a:bodyPr>
          <a:lstStyle/>
          <a:p>
            <a:pPr marL="0" indent="0">
              <a:buNone/>
            </a:pPr>
            <a:r>
              <a:rPr lang="en-GB" sz="6000" dirty="0"/>
              <a:t>1. Welcome and introductions</a:t>
            </a:r>
          </a:p>
          <a:p>
            <a:pPr marL="860425" lvl="1" indent="-403225">
              <a:buFont typeface="Wingdings" panose="05000000000000000000" pitchFamily="2" charset="2"/>
              <a:buChar char="§"/>
              <a:tabLst>
                <a:tab pos="1033463" algn="l"/>
              </a:tabLst>
            </a:pPr>
            <a:r>
              <a:rPr lang="en-GB" sz="6000" dirty="0"/>
              <a:t>Attendance register</a:t>
            </a:r>
          </a:p>
          <a:p>
            <a:pPr marL="0" indent="0">
              <a:buNone/>
            </a:pPr>
            <a:r>
              <a:rPr lang="en-GB" sz="6000" dirty="0"/>
              <a:t>2. Purpose of the request for tender (RFT)</a:t>
            </a:r>
          </a:p>
          <a:p>
            <a:pPr marL="0" indent="0">
              <a:buNone/>
            </a:pPr>
            <a:r>
              <a:rPr lang="en-GB" sz="6000" dirty="0"/>
              <a:t>3. Bid timelines</a:t>
            </a:r>
          </a:p>
          <a:p>
            <a:pPr marL="0" indent="0">
              <a:buNone/>
            </a:pPr>
            <a:r>
              <a:rPr lang="en-GB" sz="6000" dirty="0"/>
              <a:t>4. Access and submissions of tender documents </a:t>
            </a:r>
          </a:p>
          <a:p>
            <a:pPr marL="0" indent="0">
              <a:buNone/>
            </a:pPr>
            <a:r>
              <a:rPr lang="en-GB" sz="6000" dirty="0"/>
              <a:t>5. Technical specifications </a:t>
            </a:r>
          </a:p>
          <a:p>
            <a:pPr marL="0" indent="0">
              <a:buNone/>
            </a:pPr>
            <a:r>
              <a:rPr lang="en-GB" sz="6000" dirty="0"/>
              <a:t>6. Evaluation criteria as per the </a:t>
            </a:r>
            <a:r>
              <a:rPr lang="en-GB" sz="6000" dirty="0">
                <a:solidFill>
                  <a:sysClr val="windowText" lastClr="000000"/>
                </a:solidFill>
              </a:rPr>
              <a:t>Special Conditions of contract (SCC)</a:t>
            </a:r>
            <a:endParaRPr lang="en-GB" sz="6000" dirty="0"/>
          </a:p>
          <a:p>
            <a:pPr marL="0" indent="0">
              <a:buNone/>
            </a:pPr>
            <a:r>
              <a:rPr lang="en-GB" sz="6000" dirty="0"/>
              <a:t>7. </a:t>
            </a:r>
            <a:r>
              <a:rPr lang="en-US" sz="6000" dirty="0"/>
              <a:t>Transversal contracting price adjustments</a:t>
            </a:r>
          </a:p>
          <a:p>
            <a:pPr marL="0" indent="0">
              <a:buNone/>
            </a:pPr>
            <a:r>
              <a:rPr lang="en-US" sz="6000" dirty="0"/>
              <a:t>8. </a:t>
            </a:r>
            <a:r>
              <a:rPr lang="en-GB" sz="6000" dirty="0">
                <a:solidFill>
                  <a:prstClr val="black"/>
                </a:solidFill>
                <a:cs typeface="Arial" panose="020B0604020202020204" pitchFamily="34" charset="0"/>
              </a:rPr>
              <a:t> </a:t>
            </a:r>
            <a:r>
              <a:rPr lang="en-ZA" sz="6000" dirty="0">
                <a:solidFill>
                  <a:prstClr val="black"/>
                </a:solidFill>
                <a:cs typeface="Arial" panose="020B0604020202020204" pitchFamily="34" charset="0"/>
              </a:rPr>
              <a:t>Due diligence by the State</a:t>
            </a:r>
            <a:endParaRPr lang="en-GB" sz="6000" dirty="0"/>
          </a:p>
          <a:p>
            <a:pPr marL="0" indent="0">
              <a:buNone/>
            </a:pPr>
            <a:r>
              <a:rPr lang="en-GB" sz="6000" dirty="0"/>
              <a:t>9. </a:t>
            </a:r>
            <a:r>
              <a:rPr lang="en-US" sz="6000" dirty="0"/>
              <a:t>Rights of awards </a:t>
            </a:r>
          </a:p>
          <a:p>
            <a:pPr marL="0" indent="0">
              <a:buNone/>
            </a:pPr>
            <a:r>
              <a:rPr lang="en-GB" sz="6000" dirty="0"/>
              <a:t>10. Questions and Answers</a:t>
            </a:r>
          </a:p>
          <a:p>
            <a:pPr marL="355600" lvl="0" indent="-355600" algn="just"/>
            <a:endParaRPr lang="en-GB" dirty="0"/>
          </a:p>
          <a:p>
            <a:pPr marL="355600" lvl="0" indent="-355600" algn="just"/>
            <a:endParaRPr lang="en-GB" dirty="0"/>
          </a:p>
        </p:txBody>
      </p:sp>
    </p:spTree>
    <p:extLst>
      <p:ext uri="{BB962C8B-B14F-4D97-AF65-F5344CB8AC3E}">
        <p14:creationId xmlns:p14="http://schemas.microsoft.com/office/powerpoint/2010/main" val="1395615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376D8-17EA-2F3B-D0FE-5BBE9BC4ED57}"/>
              </a:ext>
            </a:extLst>
          </p:cNvPr>
          <p:cNvSpPr>
            <a:spLocks noGrp="1"/>
          </p:cNvSpPr>
          <p:nvPr>
            <p:ph type="title"/>
          </p:nvPr>
        </p:nvSpPr>
        <p:spPr>
          <a:xfrm>
            <a:off x="267418" y="411126"/>
            <a:ext cx="11644221" cy="1011274"/>
          </a:xfrm>
        </p:spPr>
        <p:txBody>
          <a:bodyPr>
            <a:noAutofit/>
          </a:bodyPr>
          <a:lstStyle/>
          <a:p>
            <a:br>
              <a:rPr lang="en-ZA" sz="1600" dirty="0"/>
            </a:br>
            <a:r>
              <a:rPr lang="en-ZA" sz="2400" dirty="0"/>
              <a:t>RT66-1-2025: SUPPLY AND DELIVERY OF TACTICAL AND CRIME SCENE EQUIPMENT TO THE STATE FOR THE PERIOD ENDING 30 JUNE 2028</a:t>
            </a:r>
            <a:br>
              <a:rPr lang="en-US" dirty="0"/>
            </a:br>
            <a:br>
              <a:rPr lang="en-US" sz="2400" dirty="0"/>
            </a:br>
            <a:endParaRPr lang="en-ZA" sz="2400" dirty="0"/>
          </a:p>
        </p:txBody>
      </p:sp>
      <p:sp>
        <p:nvSpPr>
          <p:cNvPr id="3" name="Content Placeholder 2">
            <a:extLst>
              <a:ext uri="{FF2B5EF4-FFF2-40B4-BE49-F238E27FC236}">
                <a16:creationId xmlns:a16="http://schemas.microsoft.com/office/drawing/2014/main" id="{6C21474E-A738-58C1-20F9-3D0C95AFFBC2}"/>
              </a:ext>
            </a:extLst>
          </p:cNvPr>
          <p:cNvSpPr>
            <a:spLocks noGrp="1"/>
          </p:cNvSpPr>
          <p:nvPr>
            <p:ph idx="1"/>
          </p:nvPr>
        </p:nvSpPr>
        <p:spPr>
          <a:xfrm>
            <a:off x="267419" y="1422400"/>
            <a:ext cx="11644221" cy="5435600"/>
          </a:xfrm>
        </p:spPr>
        <p:txBody>
          <a:bodyPr>
            <a:noAutofit/>
          </a:bodyPr>
          <a:lstStyle/>
          <a:p>
            <a:pPr marL="0" indent="0">
              <a:buNone/>
              <a:tabLst>
                <a:tab pos="628650" algn="l"/>
              </a:tabLst>
            </a:pPr>
            <a:r>
              <a:rPr lang="en-GB" sz="2400" b="1" dirty="0"/>
              <a:t>2.     </a:t>
            </a:r>
            <a:r>
              <a:rPr lang="en-GB" sz="2200" b="1" dirty="0"/>
              <a:t>Purpose of the RFT</a:t>
            </a:r>
          </a:p>
          <a:p>
            <a:pPr marL="573088" indent="-573088" algn="just">
              <a:buNone/>
            </a:pPr>
            <a:r>
              <a:rPr lang="en-GB" sz="2200" dirty="0"/>
              <a:t>2.1  The purpose of this request for tender (RFT) is to solicit bids from interested parties  (“Respondents”) to enable National Treasury to </a:t>
            </a:r>
            <a:r>
              <a:rPr lang="en-ZA" sz="2200" dirty="0"/>
              <a:t>arrange the RT66-1-2025 transversal contract for the supply and delivery of tactical and crime scene equipment to the State for the period ending 30 June 2028; and</a:t>
            </a:r>
          </a:p>
          <a:p>
            <a:pPr marL="628650" indent="-628650" algn="just">
              <a:buNone/>
            </a:pPr>
            <a:r>
              <a:rPr lang="en-ZA" sz="2200" dirty="0"/>
              <a:t>2.2. </a:t>
            </a:r>
            <a:r>
              <a:rPr lang="en-GB" sz="2200" dirty="0"/>
              <a:t>To obtain market related price and to ensure that Government benefits from the  economics of scale.</a:t>
            </a:r>
          </a:p>
          <a:p>
            <a:pPr marL="628650" indent="-628650" algn="just">
              <a:buNone/>
            </a:pPr>
            <a:endParaRPr lang="en-GB" sz="2200" dirty="0">
              <a:solidFill>
                <a:sysClr val="windowText" lastClr="000000"/>
              </a:solidFill>
            </a:endParaRPr>
          </a:p>
          <a:p>
            <a:pPr marL="0" lvl="1" indent="0" algn="just">
              <a:buNone/>
              <a:tabLst>
                <a:tab pos="0" algn="l"/>
              </a:tabLst>
            </a:pPr>
            <a:r>
              <a:rPr lang="en-GB" sz="2200" dirty="0">
                <a:solidFill>
                  <a:sysClr val="windowText" lastClr="000000"/>
                </a:solidFill>
              </a:rPr>
              <a:t>The RFT consists of the Special Conditions of contract (SCC), </a:t>
            </a:r>
            <a:r>
              <a:rPr lang="en-ZA" sz="2200" dirty="0"/>
              <a:t>General Conditions of Contract (GCC)</a:t>
            </a:r>
            <a:r>
              <a:rPr lang="en-GB" sz="2200" dirty="0">
                <a:solidFill>
                  <a:sysClr val="windowText" lastClr="000000"/>
                </a:solidFill>
              </a:rPr>
              <a:t>, </a:t>
            </a:r>
            <a:r>
              <a:rPr lang="en-GB" sz="2200">
                <a:solidFill>
                  <a:sysClr val="windowText" lastClr="000000"/>
                </a:solidFill>
              </a:rPr>
              <a:t>technical specifications </a:t>
            </a:r>
            <a:r>
              <a:rPr lang="en-ZA" sz="2200" dirty="0"/>
              <a:t>(Annexure A)</a:t>
            </a:r>
            <a:r>
              <a:rPr lang="en-GB" sz="2200" dirty="0">
                <a:solidFill>
                  <a:sysClr val="windowText" lastClr="000000"/>
                </a:solidFill>
              </a:rPr>
              <a:t>, Pricing Schedule</a:t>
            </a:r>
            <a:r>
              <a:rPr lang="en-ZA" sz="2200" dirty="0"/>
              <a:t> (Annexure B)</a:t>
            </a:r>
            <a:r>
              <a:rPr lang="en-GB" sz="2200" dirty="0">
                <a:solidFill>
                  <a:sysClr val="windowText" lastClr="000000"/>
                </a:solidFill>
              </a:rPr>
              <a:t>, </a:t>
            </a:r>
            <a:r>
              <a:rPr lang="en-ZA" sz="2200" dirty="0"/>
              <a:t>local production and content declarations (Annexure C, D, E)</a:t>
            </a:r>
            <a:r>
              <a:rPr lang="en-GB" sz="2200" dirty="0">
                <a:solidFill>
                  <a:sysClr val="windowText" lastClr="000000"/>
                </a:solidFill>
              </a:rPr>
              <a:t>, </a:t>
            </a:r>
            <a:r>
              <a:rPr lang="en-ZA" sz="2200" dirty="0"/>
              <a:t>all </a:t>
            </a:r>
            <a:r>
              <a:rPr lang="en-GB" sz="2200" dirty="0">
                <a:solidFill>
                  <a:sysClr val="windowText" lastClr="000000"/>
                </a:solidFill>
              </a:rPr>
              <a:t>other </a:t>
            </a:r>
            <a:r>
              <a:rPr lang="en-ZA" sz="2200" dirty="0"/>
              <a:t>supporting documents </a:t>
            </a:r>
            <a:r>
              <a:rPr lang="en-GB" sz="2200" dirty="0">
                <a:solidFill>
                  <a:sysClr val="windowText" lastClr="000000"/>
                </a:solidFill>
              </a:rPr>
              <a:t>and Standard Bidding Documents (SBD’s).</a:t>
            </a:r>
          </a:p>
          <a:p>
            <a:pPr marL="0" lvl="1" indent="0" algn="just">
              <a:buNone/>
              <a:tabLst>
                <a:tab pos="0" algn="l"/>
              </a:tabLst>
            </a:pPr>
            <a:endParaRPr lang="en-GB" sz="2200" dirty="0">
              <a:solidFill>
                <a:sysClr val="windowText" lastClr="000000"/>
              </a:solidFill>
            </a:endParaRPr>
          </a:p>
        </p:txBody>
      </p:sp>
    </p:spTree>
    <p:extLst>
      <p:ext uri="{BB962C8B-B14F-4D97-AF65-F5344CB8AC3E}">
        <p14:creationId xmlns:p14="http://schemas.microsoft.com/office/powerpoint/2010/main" val="27410556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3F9BF-90A7-F092-8669-8E4CC3614601}"/>
              </a:ext>
            </a:extLst>
          </p:cNvPr>
          <p:cNvSpPr>
            <a:spLocks noGrp="1"/>
          </p:cNvSpPr>
          <p:nvPr>
            <p:ph type="title"/>
          </p:nvPr>
        </p:nvSpPr>
        <p:spPr>
          <a:xfrm>
            <a:off x="267419" y="424426"/>
            <a:ext cx="11644221" cy="1241814"/>
          </a:xfrm>
        </p:spPr>
        <p:txBody>
          <a:bodyPr>
            <a:noAutofit/>
          </a:bodyPr>
          <a:lstStyle/>
          <a:p>
            <a:pPr algn="just">
              <a:lnSpc>
                <a:spcPct val="100000"/>
              </a:lnSpc>
            </a:pPr>
            <a:r>
              <a:rPr lang="en-ZA" sz="2400" dirty="0"/>
              <a:t>RT66-1-2025: SUPPLY AND DELIVERY OF TACTICAL AND CRIME SCENE EQUIPMENT TO THE STATE FOR THE PERIOD ENDING 30 JUNE 2028</a:t>
            </a:r>
            <a:endParaRPr lang="en-US" sz="2400" dirty="0"/>
          </a:p>
        </p:txBody>
      </p:sp>
      <p:sp>
        <p:nvSpPr>
          <p:cNvPr id="3" name="Content Placeholder 2">
            <a:extLst>
              <a:ext uri="{FF2B5EF4-FFF2-40B4-BE49-F238E27FC236}">
                <a16:creationId xmlns:a16="http://schemas.microsoft.com/office/drawing/2014/main" id="{A82F79F6-AB67-F9D2-CAEE-D1CCD1C0959E}"/>
              </a:ext>
            </a:extLst>
          </p:cNvPr>
          <p:cNvSpPr>
            <a:spLocks noGrp="1"/>
          </p:cNvSpPr>
          <p:nvPr>
            <p:ph idx="1"/>
          </p:nvPr>
        </p:nvSpPr>
        <p:spPr>
          <a:xfrm>
            <a:off x="216379" y="1533594"/>
            <a:ext cx="11644221" cy="4201284"/>
          </a:xfrm>
        </p:spPr>
        <p:txBody>
          <a:bodyPr/>
          <a:lstStyle/>
          <a:p>
            <a:pPr marL="0" indent="0">
              <a:buNone/>
            </a:pPr>
            <a:r>
              <a:rPr lang="en-US" sz="2200" b="1" dirty="0"/>
              <a:t>3. Bid timelines</a:t>
            </a:r>
          </a:p>
          <a:p>
            <a:pPr marL="0" indent="0">
              <a:buNone/>
            </a:pPr>
            <a:endParaRPr lang="en-US" dirty="0"/>
          </a:p>
          <a:p>
            <a:pPr marL="0" indent="0">
              <a:buNone/>
            </a:pPr>
            <a:endParaRPr lang="en-US" dirty="0"/>
          </a:p>
        </p:txBody>
      </p:sp>
      <p:graphicFrame>
        <p:nvGraphicFramePr>
          <p:cNvPr id="6" name="Table 5">
            <a:extLst>
              <a:ext uri="{FF2B5EF4-FFF2-40B4-BE49-F238E27FC236}">
                <a16:creationId xmlns:a16="http://schemas.microsoft.com/office/drawing/2014/main" id="{3CF00C0C-E4B3-06D4-98DF-4581CB60F0D5}"/>
              </a:ext>
            </a:extLst>
          </p:cNvPr>
          <p:cNvGraphicFramePr>
            <a:graphicFrameLocks noGrp="1"/>
          </p:cNvGraphicFramePr>
          <p:nvPr>
            <p:extLst>
              <p:ext uri="{D42A27DB-BD31-4B8C-83A1-F6EECF244321}">
                <p14:modId xmlns:p14="http://schemas.microsoft.com/office/powerpoint/2010/main" val="3973905741"/>
              </p:ext>
            </p:extLst>
          </p:nvPr>
        </p:nvGraphicFramePr>
        <p:xfrm>
          <a:off x="267419" y="2227335"/>
          <a:ext cx="11542143" cy="3962400"/>
        </p:xfrm>
        <a:graphic>
          <a:graphicData uri="http://schemas.openxmlformats.org/drawingml/2006/table">
            <a:tbl>
              <a:tblPr firstRow="1" bandRow="1">
                <a:tableStyleId>{5C22544A-7EE6-4342-B048-85BDC9FD1C3A}</a:tableStyleId>
              </a:tblPr>
              <a:tblGrid>
                <a:gridCol w="4318842">
                  <a:extLst>
                    <a:ext uri="{9D8B030D-6E8A-4147-A177-3AD203B41FA5}">
                      <a16:colId xmlns:a16="http://schemas.microsoft.com/office/drawing/2014/main" val="3481180016"/>
                    </a:ext>
                  </a:extLst>
                </a:gridCol>
                <a:gridCol w="7223301">
                  <a:extLst>
                    <a:ext uri="{9D8B030D-6E8A-4147-A177-3AD203B41FA5}">
                      <a16:colId xmlns:a16="http://schemas.microsoft.com/office/drawing/2014/main" val="3913856070"/>
                    </a:ext>
                  </a:extLst>
                </a:gridCol>
              </a:tblGrid>
              <a:tr h="252630">
                <a:tc>
                  <a:txBody>
                    <a:bodyPr/>
                    <a:lstStyle/>
                    <a:p>
                      <a:r>
                        <a:rPr lang="en-US" sz="2400" dirty="0">
                          <a:latin typeface="+mn-lt"/>
                        </a:rPr>
                        <a:t>Activity </a:t>
                      </a:r>
                    </a:p>
                  </a:txBody>
                  <a:tcPr/>
                </a:tc>
                <a:tc>
                  <a:txBody>
                    <a:bodyPr/>
                    <a:lstStyle/>
                    <a:p>
                      <a:r>
                        <a:rPr lang="en-US" sz="2400" dirty="0">
                          <a:latin typeface="+mn-lt"/>
                        </a:rPr>
                        <a:t>Due date</a:t>
                      </a:r>
                    </a:p>
                  </a:txBody>
                  <a:tcPr/>
                </a:tc>
                <a:extLst>
                  <a:ext uri="{0D108BD9-81ED-4DB2-BD59-A6C34878D82A}">
                    <a16:rowId xmlns:a16="http://schemas.microsoft.com/office/drawing/2014/main" val="401962305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2200" dirty="0">
                          <a:latin typeface="+mn-lt"/>
                        </a:rPr>
                        <a:t>RFT Upload on e-Tenders Portal – Tender Document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2200" dirty="0">
                          <a:latin typeface="+mn-lt"/>
                        </a:rPr>
                        <a:t>The tender was advertised on e-Tender Portal on </a:t>
                      </a:r>
                      <a:r>
                        <a:rPr lang="en-ZA" sz="2200" kern="1200" dirty="0">
                          <a:solidFill>
                            <a:schemeClr val="dk1"/>
                          </a:solidFill>
                          <a:effectLst/>
                          <a:latin typeface="+mn-lt"/>
                          <a:ea typeface="+mn-ea"/>
                          <a:cs typeface="+mn-cs"/>
                        </a:rPr>
                        <a:t>9 September 2026</a:t>
                      </a:r>
                      <a:endParaRPr lang="en-ZA" sz="2200" dirty="0">
                        <a:latin typeface="+mn-lt"/>
                      </a:endParaRPr>
                    </a:p>
                  </a:txBody>
                  <a:tcPr/>
                </a:tc>
                <a:extLst>
                  <a:ext uri="{0D108BD9-81ED-4DB2-BD59-A6C34878D82A}">
                    <a16:rowId xmlns:a16="http://schemas.microsoft.com/office/drawing/2014/main" val="3777349134"/>
                  </a:ext>
                </a:extLst>
              </a:tr>
              <a:tr h="252630">
                <a:tc>
                  <a:txBody>
                    <a:bodyPr/>
                    <a:lstStyle/>
                    <a:p>
                      <a:r>
                        <a:rPr lang="en-US" sz="2200" dirty="0">
                          <a:latin typeface="+mn-lt"/>
                        </a:rPr>
                        <a:t>Bid Validity Period</a:t>
                      </a:r>
                    </a:p>
                  </a:txBody>
                  <a:tcPr/>
                </a:tc>
                <a:tc>
                  <a:txBody>
                    <a:bodyPr/>
                    <a:lstStyle/>
                    <a:p>
                      <a:r>
                        <a:rPr lang="en-US" sz="2200" dirty="0">
                          <a:latin typeface="+mn-lt"/>
                        </a:rPr>
                        <a:t>180 days from the closing date of the bid</a:t>
                      </a:r>
                    </a:p>
                  </a:txBody>
                  <a:tcPr/>
                </a:tc>
                <a:extLst>
                  <a:ext uri="{0D108BD9-81ED-4DB2-BD59-A6C34878D82A}">
                    <a16:rowId xmlns:a16="http://schemas.microsoft.com/office/drawing/2014/main" val="1109125936"/>
                  </a:ext>
                </a:extLst>
              </a:tr>
              <a:tr h="252630">
                <a:tc>
                  <a:txBody>
                    <a:bodyPr/>
                    <a:lstStyle/>
                    <a:p>
                      <a:r>
                        <a:rPr lang="en-US" sz="2200" dirty="0">
                          <a:latin typeface="+mn-lt"/>
                        </a:rPr>
                        <a:t>Bid closing  date and time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2200" b="0" kern="1200" dirty="0">
                          <a:solidFill>
                            <a:schemeClr val="dk1"/>
                          </a:solidFill>
                          <a:effectLst/>
                          <a:latin typeface="+mn-lt"/>
                          <a:ea typeface="+mn-ea"/>
                          <a:cs typeface="+mn-cs"/>
                        </a:rPr>
                        <a:t>9 October 2026 at 11H00</a:t>
                      </a:r>
                      <a:endParaRPr lang="en-US" sz="2200" b="0" kern="1200" dirty="0">
                        <a:solidFill>
                          <a:schemeClr val="dk1"/>
                        </a:solidFill>
                        <a:effectLst/>
                        <a:latin typeface="+mn-lt"/>
                        <a:ea typeface="+mn-ea"/>
                        <a:cs typeface="+mn-cs"/>
                      </a:endParaRPr>
                    </a:p>
                  </a:txBody>
                  <a:tcPr/>
                </a:tc>
                <a:extLst>
                  <a:ext uri="{0D108BD9-81ED-4DB2-BD59-A6C34878D82A}">
                    <a16:rowId xmlns:a16="http://schemas.microsoft.com/office/drawing/2014/main" val="4116481954"/>
                  </a:ext>
                </a:extLst>
              </a:tr>
              <a:tr h="252630">
                <a:tc>
                  <a:txBody>
                    <a:bodyPr/>
                    <a:lstStyle/>
                    <a:p>
                      <a:r>
                        <a:rPr lang="en-US" sz="2200" dirty="0">
                          <a:latin typeface="+mn-lt"/>
                        </a:rPr>
                        <a:t>Communication channels</a:t>
                      </a:r>
                    </a:p>
                  </a:txBody>
                  <a:tcPr/>
                </a:tc>
                <a:tc>
                  <a:txBody>
                    <a:bodyPr/>
                    <a:lstStyle/>
                    <a:p>
                      <a:r>
                        <a:rPr lang="en-US" sz="2200" dirty="0">
                          <a:latin typeface="+mn-lt"/>
                        </a:rPr>
                        <a:t>Demand.Acquisition3@treasury.gov.za/Nancy Ravele/Maggy Mokoka</a:t>
                      </a:r>
                    </a:p>
                  </a:txBody>
                  <a:tcPr/>
                </a:tc>
                <a:extLst>
                  <a:ext uri="{0D108BD9-81ED-4DB2-BD59-A6C34878D82A}">
                    <a16:rowId xmlns:a16="http://schemas.microsoft.com/office/drawing/2014/main" val="1750433393"/>
                  </a:ext>
                </a:extLst>
              </a:tr>
              <a:tr h="0">
                <a:tc>
                  <a:txBody>
                    <a:bodyPr/>
                    <a:lstStyle/>
                    <a:p>
                      <a:r>
                        <a:rPr lang="en-US" sz="2200" dirty="0">
                          <a:latin typeface="+mn-lt"/>
                        </a:rPr>
                        <a:t>Deadlines for enquiries, questions and answers</a:t>
                      </a:r>
                    </a:p>
                  </a:txBody>
                  <a:tcPr/>
                </a:tc>
                <a:tc>
                  <a:txBody>
                    <a:bodyPr/>
                    <a:lstStyle/>
                    <a:p>
                      <a:r>
                        <a:rPr lang="en-ZA" sz="2200" kern="1200" dirty="0">
                          <a:solidFill>
                            <a:schemeClr val="dk1"/>
                          </a:solidFill>
                          <a:effectLst/>
                          <a:latin typeface="+mn-lt"/>
                          <a:ea typeface="+mn-ea"/>
                          <a:cs typeface="+mn-cs"/>
                        </a:rPr>
                        <a:t>30 September 2026</a:t>
                      </a:r>
                      <a:r>
                        <a:rPr lang="en-US" sz="2200" dirty="0">
                          <a:latin typeface="+mn-lt"/>
                        </a:rPr>
                        <a:t> @ 16h00</a:t>
                      </a:r>
                    </a:p>
                  </a:txBody>
                  <a:tcPr/>
                </a:tc>
                <a:extLst>
                  <a:ext uri="{0D108BD9-81ED-4DB2-BD59-A6C34878D82A}">
                    <a16:rowId xmlns:a16="http://schemas.microsoft.com/office/drawing/2014/main" val="3391135734"/>
                  </a:ext>
                </a:extLst>
              </a:tr>
              <a:tr h="252630">
                <a:tc>
                  <a:txBody>
                    <a:bodyPr/>
                    <a:lstStyle/>
                    <a:p>
                      <a:endParaRPr lang="en-US" dirty="0"/>
                    </a:p>
                  </a:txBody>
                  <a:tcPr/>
                </a:tc>
                <a:tc>
                  <a:txBody>
                    <a:bodyPr/>
                    <a:lstStyle/>
                    <a:p>
                      <a:endParaRPr lang="en-US" dirty="0"/>
                    </a:p>
                  </a:txBody>
                  <a:tcPr/>
                </a:tc>
                <a:extLst>
                  <a:ext uri="{0D108BD9-81ED-4DB2-BD59-A6C34878D82A}">
                    <a16:rowId xmlns:a16="http://schemas.microsoft.com/office/drawing/2014/main" val="3077938078"/>
                  </a:ext>
                </a:extLst>
              </a:tr>
            </a:tbl>
          </a:graphicData>
        </a:graphic>
      </p:graphicFrame>
    </p:spTree>
    <p:extLst>
      <p:ext uri="{BB962C8B-B14F-4D97-AF65-F5344CB8AC3E}">
        <p14:creationId xmlns:p14="http://schemas.microsoft.com/office/powerpoint/2010/main" val="31703633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6E563-F21D-56D7-4151-6522DACDA122}"/>
              </a:ext>
            </a:extLst>
          </p:cNvPr>
          <p:cNvSpPr>
            <a:spLocks noGrp="1"/>
          </p:cNvSpPr>
          <p:nvPr>
            <p:ph type="title"/>
          </p:nvPr>
        </p:nvSpPr>
        <p:spPr/>
        <p:txBody>
          <a:bodyPr>
            <a:noAutofit/>
          </a:bodyPr>
          <a:lstStyle/>
          <a:p>
            <a:pPr algn="just">
              <a:lnSpc>
                <a:spcPct val="100000"/>
              </a:lnSpc>
            </a:pPr>
            <a:r>
              <a:rPr lang="en-ZA" sz="2400" dirty="0"/>
              <a:t>RT66-1-2025: SUPPLY AND DELIVERY OF TACTICAL AND CRIME SCENE EQUIPMENT TO THE STATE FOR THE PERIOD ENDING 30 JUNE 2028</a:t>
            </a:r>
            <a:endParaRPr lang="en-US" sz="2400" dirty="0"/>
          </a:p>
        </p:txBody>
      </p:sp>
      <p:sp>
        <p:nvSpPr>
          <p:cNvPr id="3" name="Content Placeholder 2">
            <a:extLst>
              <a:ext uri="{FF2B5EF4-FFF2-40B4-BE49-F238E27FC236}">
                <a16:creationId xmlns:a16="http://schemas.microsoft.com/office/drawing/2014/main" id="{1A01472A-DE7E-2ED6-ECD5-DC7E4322C011}"/>
              </a:ext>
            </a:extLst>
          </p:cNvPr>
          <p:cNvSpPr>
            <a:spLocks noGrp="1"/>
          </p:cNvSpPr>
          <p:nvPr>
            <p:ph idx="1"/>
          </p:nvPr>
        </p:nvSpPr>
        <p:spPr/>
        <p:txBody>
          <a:bodyPr>
            <a:normAutofit/>
          </a:bodyPr>
          <a:lstStyle/>
          <a:p>
            <a:pPr marL="0" indent="0">
              <a:buNone/>
              <a:tabLst>
                <a:tab pos="739775" algn="l"/>
              </a:tabLst>
            </a:pPr>
            <a:r>
              <a:rPr lang="en-US" sz="2200" b="1" dirty="0"/>
              <a:t>4.        How to access bid documents and submissions</a:t>
            </a:r>
          </a:p>
          <a:p>
            <a:pPr marL="684213" indent="-684213">
              <a:buNone/>
            </a:pPr>
            <a:r>
              <a:rPr lang="en-ZA" sz="2200" dirty="0"/>
              <a:t>4.1      The online eTenders publication portal can be accessed on the following link:</a:t>
            </a:r>
          </a:p>
          <a:p>
            <a:pPr marL="803275" indent="-803275">
              <a:buNone/>
            </a:pPr>
            <a:r>
              <a:rPr lang="en-ZA" sz="2200" dirty="0"/>
              <a:t>             E-tenders: </a:t>
            </a:r>
            <a:r>
              <a:rPr lang="en-ZA" sz="2200" dirty="0">
                <a:hlinkClick r:id="rId2"/>
              </a:rPr>
              <a:t>https://www.etenders.gov.za/</a:t>
            </a:r>
            <a:endParaRPr lang="en-ZA" sz="2200" dirty="0"/>
          </a:p>
          <a:p>
            <a:pPr marL="0" lvl="1" indent="0">
              <a:buNone/>
            </a:pPr>
            <a:r>
              <a:rPr lang="en-ZA" sz="2200" b="1" dirty="0"/>
              <a:t>4.2</a:t>
            </a:r>
            <a:r>
              <a:rPr lang="en-ZA" sz="2200" dirty="0"/>
              <a:t>        </a:t>
            </a:r>
            <a:r>
              <a:rPr lang="en-ZA" sz="2200" b="1" dirty="0"/>
              <a:t>Submission of bids</a:t>
            </a:r>
            <a:endParaRPr lang="en-US" sz="2200" dirty="0"/>
          </a:p>
          <a:p>
            <a:pPr marL="341313" indent="-341313" algn="just">
              <a:buNone/>
            </a:pPr>
            <a:r>
              <a:rPr lang="en-ZA" sz="2200" dirty="0"/>
              <a:t>4.2.1    Bidders must submit their bids online through the eTenders Publication portal. </a:t>
            </a:r>
          </a:p>
          <a:p>
            <a:pPr marL="0" indent="0" algn="just">
              <a:buNone/>
            </a:pPr>
            <a:r>
              <a:rPr lang="en-ZA" sz="2200" dirty="0"/>
              <a:t>4.2.2    Manual or hardcopy bids submission are not acceptable.</a:t>
            </a:r>
          </a:p>
          <a:p>
            <a:pPr marL="0" indent="0" algn="just">
              <a:buNone/>
            </a:pPr>
            <a:r>
              <a:rPr lang="en-ZA" sz="2200" dirty="0"/>
              <a:t>4.2.3     The guide for online bid submission is attached. </a:t>
            </a:r>
          </a:p>
          <a:p>
            <a:pPr marL="914400" indent="-914400" algn="just">
              <a:buNone/>
            </a:pPr>
            <a:r>
              <a:rPr lang="en-ZA" sz="2200" dirty="0"/>
              <a:t> 4.2.4   The Pricing Schedule (Annexure B) should be in an XLSX excel sheet format and not any other format.</a:t>
            </a:r>
            <a:endParaRPr lang="en-US" sz="2200" dirty="0"/>
          </a:p>
          <a:p>
            <a:pPr marL="0" indent="0">
              <a:buNone/>
            </a:pPr>
            <a:endParaRPr lang="en-GB" b="1" dirty="0"/>
          </a:p>
          <a:p>
            <a:pPr marL="0" indent="0">
              <a:buNone/>
            </a:pPr>
            <a:endParaRPr lang="en-US" dirty="0"/>
          </a:p>
        </p:txBody>
      </p:sp>
    </p:spTree>
    <p:extLst>
      <p:ext uri="{BB962C8B-B14F-4D97-AF65-F5344CB8AC3E}">
        <p14:creationId xmlns:p14="http://schemas.microsoft.com/office/powerpoint/2010/main" val="1238949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EFBE4-7A43-6B6A-9A84-F975416B3F28}"/>
              </a:ext>
            </a:extLst>
          </p:cNvPr>
          <p:cNvSpPr>
            <a:spLocks noGrp="1"/>
          </p:cNvSpPr>
          <p:nvPr>
            <p:ph type="title"/>
          </p:nvPr>
        </p:nvSpPr>
        <p:spPr/>
        <p:txBody>
          <a:bodyPr anchor="ctr">
            <a:noAutofit/>
          </a:bodyPr>
          <a:lstStyle/>
          <a:p>
            <a:pPr algn="just">
              <a:lnSpc>
                <a:spcPct val="100000"/>
              </a:lnSpc>
            </a:pPr>
            <a:r>
              <a:rPr lang="en-ZA" sz="2400" dirty="0"/>
              <a:t>RT66-1-2025: SUPPLY AND DELIVERY OF TACTICAL AND CRIME SCENE EQUIPMENT TO THE STATE FOR THE PERIOD ENDING 30 JUNE 2028</a:t>
            </a:r>
            <a:endParaRPr lang="en-US" sz="2400" dirty="0"/>
          </a:p>
        </p:txBody>
      </p:sp>
      <p:sp>
        <p:nvSpPr>
          <p:cNvPr id="3" name="Content Placeholder 2">
            <a:extLst>
              <a:ext uri="{FF2B5EF4-FFF2-40B4-BE49-F238E27FC236}">
                <a16:creationId xmlns:a16="http://schemas.microsoft.com/office/drawing/2014/main" id="{54583CAD-8FF6-28B5-B4C5-1C9B9EC6C551}"/>
              </a:ext>
            </a:extLst>
          </p:cNvPr>
          <p:cNvSpPr>
            <a:spLocks noGrp="1"/>
          </p:cNvSpPr>
          <p:nvPr>
            <p:ph idx="1"/>
          </p:nvPr>
        </p:nvSpPr>
        <p:spPr>
          <a:xfrm>
            <a:off x="267418" y="1616666"/>
            <a:ext cx="11644221" cy="4839418"/>
          </a:xfrm>
        </p:spPr>
        <p:txBody>
          <a:bodyPr>
            <a:normAutofit/>
          </a:bodyPr>
          <a:lstStyle/>
          <a:p>
            <a:pPr marL="0" indent="0">
              <a:buNone/>
            </a:pPr>
            <a:r>
              <a:rPr lang="en-US" sz="2200" b="1" dirty="0"/>
              <a:t>5.      </a:t>
            </a:r>
            <a:r>
              <a:rPr lang="en-GB" sz="2200" b="1" dirty="0"/>
              <a:t>Technical specification </a:t>
            </a:r>
          </a:p>
          <a:p>
            <a:pPr marL="684213" indent="-684213">
              <a:buNone/>
            </a:pPr>
            <a:r>
              <a:rPr lang="en-GB" sz="2200" dirty="0"/>
              <a:t>5.1     All items are supported by detailed specifications.  Items must comply with  the specification as stated in the Technical Specification (Annexure A). </a:t>
            </a:r>
            <a:endParaRPr lang="en-GB" sz="2200" b="1" dirty="0"/>
          </a:p>
          <a:p>
            <a:pPr marL="0" indent="0">
              <a:buNone/>
            </a:pPr>
            <a:r>
              <a:rPr lang="en-ZA" sz="2200" b="1" dirty="0"/>
              <a:t>6.       Evaluation Criteria as per clause 6 of the SCC</a:t>
            </a:r>
            <a:endParaRPr lang="en-US" sz="2200" b="1" dirty="0"/>
          </a:p>
        </p:txBody>
      </p:sp>
      <p:sp>
        <p:nvSpPr>
          <p:cNvPr id="10" name="Slide Number Placeholder 4">
            <a:extLst>
              <a:ext uri="{FF2B5EF4-FFF2-40B4-BE49-F238E27FC236}">
                <a16:creationId xmlns:a16="http://schemas.microsoft.com/office/drawing/2014/main" id="{15138E06-24A3-1F06-A426-795143384ACB}"/>
              </a:ext>
            </a:extLst>
          </p:cNvPr>
          <p:cNvSpPr>
            <a:spLocks noGrp="1"/>
          </p:cNvSpPr>
          <p:nvPr>
            <p:ph type="sldNum" sz="quarter" idx="4294967295"/>
          </p:nvPr>
        </p:nvSpPr>
        <p:spPr>
          <a:xfrm>
            <a:off x="9448800" y="6356350"/>
            <a:ext cx="2743200" cy="365125"/>
          </a:xfrm>
        </p:spPr>
        <p:txBody>
          <a:bodyPr/>
          <a:lstStyle/>
          <a:p>
            <a:pPr>
              <a:spcAft>
                <a:spcPts val="600"/>
              </a:spcAft>
            </a:pPr>
            <a:fld id="{ACF6FBCE-0EFB-9341-AF14-772DDDB8FE9A}" type="slidenum">
              <a:rPr lang="en-US" smtClean="0"/>
              <a:pPr>
                <a:spcAft>
                  <a:spcPts val="600"/>
                </a:spcAft>
              </a:pPr>
              <a:t>6</a:t>
            </a:fld>
            <a:endParaRPr lang="en-US"/>
          </a:p>
        </p:txBody>
      </p:sp>
      <p:graphicFrame>
        <p:nvGraphicFramePr>
          <p:cNvPr id="5" name="Table 4">
            <a:extLst>
              <a:ext uri="{FF2B5EF4-FFF2-40B4-BE49-F238E27FC236}">
                <a16:creationId xmlns:a16="http://schemas.microsoft.com/office/drawing/2014/main" id="{813BC0A1-1B9A-743A-B768-D133B54DBA37}"/>
              </a:ext>
            </a:extLst>
          </p:cNvPr>
          <p:cNvGraphicFramePr>
            <a:graphicFrameLocks noGrp="1"/>
          </p:cNvGraphicFramePr>
          <p:nvPr>
            <p:extLst>
              <p:ext uri="{D42A27DB-BD31-4B8C-83A1-F6EECF244321}">
                <p14:modId xmlns:p14="http://schemas.microsoft.com/office/powerpoint/2010/main" val="3684794679"/>
              </p:ext>
            </p:extLst>
          </p:nvPr>
        </p:nvGraphicFramePr>
        <p:xfrm>
          <a:off x="756920" y="3278455"/>
          <a:ext cx="10515601" cy="3017537"/>
        </p:xfrm>
        <a:graphic>
          <a:graphicData uri="http://schemas.openxmlformats.org/drawingml/2006/table">
            <a:tbl>
              <a:tblPr firstRow="1" firstCol="1" bandRow="1"/>
              <a:tblGrid>
                <a:gridCol w="2667081">
                  <a:extLst>
                    <a:ext uri="{9D8B030D-6E8A-4147-A177-3AD203B41FA5}">
                      <a16:colId xmlns:a16="http://schemas.microsoft.com/office/drawing/2014/main" val="3622221885"/>
                    </a:ext>
                  </a:extLst>
                </a:gridCol>
                <a:gridCol w="2847942">
                  <a:extLst>
                    <a:ext uri="{9D8B030D-6E8A-4147-A177-3AD203B41FA5}">
                      <a16:colId xmlns:a16="http://schemas.microsoft.com/office/drawing/2014/main" val="3849701741"/>
                    </a:ext>
                  </a:extLst>
                </a:gridCol>
                <a:gridCol w="2747464">
                  <a:extLst>
                    <a:ext uri="{9D8B030D-6E8A-4147-A177-3AD203B41FA5}">
                      <a16:colId xmlns:a16="http://schemas.microsoft.com/office/drawing/2014/main" val="2675790687"/>
                    </a:ext>
                  </a:extLst>
                </a:gridCol>
                <a:gridCol w="2253114">
                  <a:extLst>
                    <a:ext uri="{9D8B030D-6E8A-4147-A177-3AD203B41FA5}">
                      <a16:colId xmlns:a16="http://schemas.microsoft.com/office/drawing/2014/main" val="1269607338"/>
                    </a:ext>
                  </a:extLst>
                </a:gridCol>
              </a:tblGrid>
              <a:tr h="400407">
                <a:tc>
                  <a:txBody>
                    <a:bodyPr/>
                    <a:lstStyle/>
                    <a:p>
                      <a:pPr marL="0" marR="0" algn="ctr" fontAlgn="ctr">
                        <a:lnSpc>
                          <a:spcPct val="150000"/>
                        </a:lnSpc>
                        <a:spcBef>
                          <a:spcPts val="600"/>
                        </a:spcBef>
                        <a:spcAft>
                          <a:spcPts val="600"/>
                        </a:spcAft>
                        <a:buNone/>
                      </a:pPr>
                      <a:r>
                        <a:rPr lang="en-US" sz="2200" b="1" i="0" u="none" strike="noStrike" dirty="0">
                          <a:solidFill>
                            <a:srgbClr val="FFFFFF"/>
                          </a:solidFill>
                          <a:effectLst/>
                          <a:latin typeface="+mn-lt"/>
                          <a:ea typeface="Times New Roman" panose="02020603050405020304" pitchFamily="18" charset="0"/>
                          <a:cs typeface="Times New Roman" panose="02020603050405020304" pitchFamily="18" charset="0"/>
                        </a:rPr>
                        <a:t>Phase 1</a:t>
                      </a:r>
                      <a:endParaRPr lang="en-US" sz="2200" b="0" i="0" u="none" strike="noStrike" dirty="0">
                        <a:effectLst/>
                        <a:latin typeface="+mn-lt"/>
                      </a:endParaRPr>
                    </a:p>
                  </a:txBody>
                  <a:tcPr marL="85555" marR="85555" marT="1188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marR="0" algn="ctr" fontAlgn="ctr">
                        <a:lnSpc>
                          <a:spcPct val="150000"/>
                        </a:lnSpc>
                        <a:spcBef>
                          <a:spcPts val="600"/>
                        </a:spcBef>
                        <a:spcAft>
                          <a:spcPts val="600"/>
                        </a:spcAft>
                        <a:buNone/>
                      </a:pPr>
                      <a:r>
                        <a:rPr lang="en-US" sz="2200" b="1" i="0" u="none" strike="noStrike" dirty="0">
                          <a:solidFill>
                            <a:srgbClr val="FFFFFF"/>
                          </a:solidFill>
                          <a:effectLst/>
                          <a:latin typeface="+mn-lt"/>
                          <a:ea typeface="Times New Roman" panose="02020603050405020304" pitchFamily="18" charset="0"/>
                          <a:cs typeface="Times New Roman" panose="02020603050405020304" pitchFamily="18" charset="0"/>
                        </a:rPr>
                        <a:t>Phase 2</a:t>
                      </a:r>
                      <a:endParaRPr lang="en-US" sz="2200" b="0" i="0" u="none" strike="noStrike" dirty="0">
                        <a:effectLst/>
                        <a:latin typeface="+mn-lt"/>
                      </a:endParaRPr>
                    </a:p>
                  </a:txBody>
                  <a:tcPr marL="85555" marR="85555" marT="1188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marR="0" algn="ctr" fontAlgn="ctr">
                        <a:lnSpc>
                          <a:spcPct val="150000"/>
                        </a:lnSpc>
                        <a:spcBef>
                          <a:spcPts val="600"/>
                        </a:spcBef>
                        <a:spcAft>
                          <a:spcPts val="600"/>
                        </a:spcAft>
                        <a:buNone/>
                      </a:pPr>
                      <a:r>
                        <a:rPr lang="en-US" sz="2200" b="1" i="0" u="none" strike="noStrike">
                          <a:solidFill>
                            <a:srgbClr val="FFFFFF"/>
                          </a:solidFill>
                          <a:effectLst/>
                          <a:latin typeface="+mn-lt"/>
                          <a:ea typeface="Times New Roman" panose="02020603050405020304" pitchFamily="18" charset="0"/>
                          <a:cs typeface="Times New Roman" panose="02020603050405020304" pitchFamily="18" charset="0"/>
                        </a:rPr>
                        <a:t>Phase 3</a:t>
                      </a:r>
                      <a:endParaRPr lang="en-US" sz="2200" b="0" i="0" u="none" strike="noStrike">
                        <a:effectLst/>
                        <a:latin typeface="+mn-lt"/>
                      </a:endParaRPr>
                    </a:p>
                  </a:txBody>
                  <a:tcPr marL="85555" marR="85555" marT="1188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marR="0" algn="ctr" fontAlgn="ctr">
                        <a:lnSpc>
                          <a:spcPct val="150000"/>
                        </a:lnSpc>
                        <a:spcBef>
                          <a:spcPts val="600"/>
                        </a:spcBef>
                        <a:spcAft>
                          <a:spcPts val="600"/>
                        </a:spcAft>
                        <a:buNone/>
                      </a:pPr>
                      <a:r>
                        <a:rPr lang="en-US" sz="2200" b="1" i="0" u="none" strike="noStrike">
                          <a:solidFill>
                            <a:srgbClr val="FFFFFF"/>
                          </a:solidFill>
                          <a:effectLst/>
                          <a:latin typeface="+mn-lt"/>
                          <a:ea typeface="Times New Roman" panose="02020603050405020304" pitchFamily="18" charset="0"/>
                          <a:cs typeface="Times New Roman" panose="02020603050405020304" pitchFamily="18" charset="0"/>
                        </a:rPr>
                        <a:t>Phase 4</a:t>
                      </a:r>
                      <a:endParaRPr lang="en-US" sz="2200" b="0" i="0" u="none" strike="noStrike">
                        <a:effectLst/>
                        <a:latin typeface="+mn-lt"/>
                      </a:endParaRPr>
                    </a:p>
                  </a:txBody>
                  <a:tcPr marL="85555" marR="85555" marT="1188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2702182333"/>
                  </a:ext>
                </a:extLst>
              </a:tr>
              <a:tr h="869843">
                <a:tc>
                  <a:txBody>
                    <a:bodyPr/>
                    <a:lstStyle/>
                    <a:p>
                      <a:pPr marL="0" marR="0" algn="ctr" fontAlgn="ctr">
                        <a:lnSpc>
                          <a:spcPct val="100000"/>
                        </a:lnSpc>
                        <a:spcBef>
                          <a:spcPts val="600"/>
                        </a:spcBef>
                        <a:spcAft>
                          <a:spcPts val="600"/>
                        </a:spcAft>
                        <a:buNone/>
                      </a:pPr>
                      <a:r>
                        <a:rPr lang="en-ZA" sz="2200" b="1" kern="1200" dirty="0">
                          <a:solidFill>
                            <a:schemeClr val="bg1"/>
                          </a:solidFill>
                          <a:effectLst/>
                          <a:latin typeface="+mn-lt"/>
                          <a:ea typeface="+mn-ea"/>
                          <a:cs typeface="+mn-cs"/>
                        </a:rPr>
                        <a:t>Mandatory Requirements</a:t>
                      </a:r>
                      <a:endParaRPr lang="en-US" sz="2200" b="0" i="0" u="none" strike="noStrike" dirty="0">
                        <a:solidFill>
                          <a:schemeClr val="bg1"/>
                        </a:solidFill>
                        <a:effectLst/>
                        <a:latin typeface="+mn-lt"/>
                      </a:endParaRPr>
                    </a:p>
                  </a:txBody>
                  <a:tcPr marL="85555" marR="85555" marT="1188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marR="0" algn="ctr" fontAlgn="ctr">
                        <a:lnSpc>
                          <a:spcPct val="100000"/>
                        </a:lnSpc>
                        <a:spcBef>
                          <a:spcPts val="600"/>
                        </a:spcBef>
                        <a:spcAft>
                          <a:spcPts val="600"/>
                        </a:spcAft>
                        <a:buNone/>
                      </a:pPr>
                      <a:r>
                        <a:rPr lang="en-ZA" sz="2200" b="1" kern="1200" dirty="0">
                          <a:solidFill>
                            <a:schemeClr val="bg1"/>
                          </a:solidFill>
                          <a:effectLst/>
                          <a:latin typeface="+mn-lt"/>
                          <a:ea typeface="+mn-ea"/>
                          <a:cs typeface="+mn-cs"/>
                        </a:rPr>
                        <a:t>Administrative and legislative requirements </a:t>
                      </a:r>
                      <a:endParaRPr lang="en-US" sz="2200" b="0" i="0" u="none" strike="noStrike" dirty="0">
                        <a:solidFill>
                          <a:schemeClr val="bg1"/>
                        </a:solidFill>
                        <a:effectLst/>
                        <a:latin typeface="+mn-lt"/>
                      </a:endParaRPr>
                    </a:p>
                  </a:txBody>
                  <a:tcPr marL="85555" marR="85555" marT="1188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pPr marL="0" marR="0" algn="ctr" fontAlgn="ctr">
                        <a:lnSpc>
                          <a:spcPct val="100000"/>
                        </a:lnSpc>
                        <a:spcBef>
                          <a:spcPts val="600"/>
                        </a:spcBef>
                        <a:spcAft>
                          <a:spcPts val="600"/>
                        </a:spcAft>
                        <a:buNone/>
                      </a:pPr>
                      <a:r>
                        <a:rPr lang="en-ZA" sz="2200" b="1" kern="1200" dirty="0">
                          <a:solidFill>
                            <a:schemeClr val="bg1"/>
                          </a:solidFill>
                          <a:effectLst/>
                          <a:latin typeface="+mn-lt"/>
                          <a:ea typeface="+mn-ea"/>
                          <a:cs typeface="+mn-cs"/>
                        </a:rPr>
                        <a:t>Technical requirements and sample evaluation </a:t>
                      </a:r>
                      <a:endParaRPr lang="en-US" sz="2200" b="0" i="0" u="none" strike="noStrike" dirty="0">
                        <a:solidFill>
                          <a:schemeClr val="bg1"/>
                        </a:solidFill>
                        <a:effectLst/>
                        <a:latin typeface="+mn-lt"/>
                      </a:endParaRPr>
                    </a:p>
                  </a:txBody>
                  <a:tcPr marL="85555" marR="85555" marT="1188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tc>
                  <a:txBody>
                    <a:bodyPr/>
                    <a:lstStyle/>
                    <a:p>
                      <a:r>
                        <a:rPr lang="en-ZA" sz="2200" b="1" kern="1200" dirty="0">
                          <a:solidFill>
                            <a:schemeClr val="bg1"/>
                          </a:solidFill>
                          <a:effectLst/>
                          <a:latin typeface="+mn-lt"/>
                          <a:ea typeface="+mn-ea"/>
                          <a:cs typeface="+mn-cs"/>
                        </a:rPr>
                        <a:t>Price and</a:t>
                      </a:r>
                      <a:endParaRPr lang="en-US" sz="2200" kern="1200" dirty="0">
                        <a:solidFill>
                          <a:schemeClr val="bg1"/>
                        </a:solidFill>
                        <a:effectLst/>
                        <a:latin typeface="+mn-lt"/>
                        <a:ea typeface="+mn-ea"/>
                        <a:cs typeface="+mn-cs"/>
                      </a:endParaRPr>
                    </a:p>
                    <a:p>
                      <a:r>
                        <a:rPr lang="en-ZA" sz="2200" b="1" kern="1200" dirty="0">
                          <a:solidFill>
                            <a:schemeClr val="bg1"/>
                          </a:solidFill>
                          <a:effectLst/>
                          <a:latin typeface="+mn-lt"/>
                          <a:ea typeface="+mn-ea"/>
                          <a:cs typeface="+mn-cs"/>
                        </a:rPr>
                        <a:t>specific goals</a:t>
                      </a:r>
                      <a:endParaRPr lang="en-US" sz="2200" b="0" i="0" u="none" strike="noStrike" dirty="0">
                        <a:solidFill>
                          <a:schemeClr val="bg1"/>
                        </a:solidFill>
                        <a:effectLst/>
                        <a:latin typeface="+mn-lt"/>
                      </a:endParaRPr>
                    </a:p>
                  </a:txBody>
                  <a:tcPr marL="85555" marR="85555" marT="1188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0000"/>
                    </a:solidFill>
                  </a:tcPr>
                </a:tc>
                <a:extLst>
                  <a:ext uri="{0D108BD9-81ED-4DB2-BD59-A6C34878D82A}">
                    <a16:rowId xmlns:a16="http://schemas.microsoft.com/office/drawing/2014/main" val="3850861716"/>
                  </a:ext>
                </a:extLst>
              </a:tr>
              <a:tr h="1485011">
                <a:tc>
                  <a:txBody>
                    <a:bodyPr/>
                    <a:lstStyle/>
                    <a:p>
                      <a:pPr marL="0" marR="0" lvl="0" algn="l" fontAlgn="ctr">
                        <a:lnSpc>
                          <a:spcPct val="100000"/>
                        </a:lnSpc>
                        <a:spcBef>
                          <a:spcPts val="600"/>
                        </a:spcBef>
                        <a:spcAft>
                          <a:spcPts val="600"/>
                        </a:spcAft>
                        <a:buNone/>
                      </a:pPr>
                      <a:r>
                        <a:rPr lang="en-ZA" sz="2200" kern="1200" dirty="0">
                          <a:solidFill>
                            <a:schemeClr val="tx1"/>
                          </a:solidFill>
                          <a:effectLst/>
                          <a:latin typeface="+mn-lt"/>
                          <a:ea typeface="+mn-ea"/>
                          <a:cs typeface="+mn-cs"/>
                        </a:rPr>
                        <a:t>Compliance with mandatory requirement </a:t>
                      </a:r>
                      <a:endParaRPr lang="en-US" sz="2200" b="0" i="0" u="none" strike="noStrike" dirty="0">
                        <a:effectLst/>
                        <a:latin typeface="+mn-lt"/>
                      </a:endParaRPr>
                    </a:p>
                  </a:txBody>
                  <a:tcPr marL="85555" marR="85555" marT="1188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ctr">
                        <a:lnSpc>
                          <a:spcPct val="100000"/>
                        </a:lnSpc>
                        <a:spcBef>
                          <a:spcPts val="600"/>
                        </a:spcBef>
                        <a:spcAft>
                          <a:spcPts val="600"/>
                        </a:spcAft>
                        <a:buNone/>
                      </a:pPr>
                      <a:r>
                        <a:rPr lang="en-ZA" sz="2200" kern="1200" dirty="0">
                          <a:solidFill>
                            <a:schemeClr val="tx1"/>
                          </a:solidFill>
                          <a:effectLst/>
                          <a:latin typeface="+mn-lt"/>
                          <a:ea typeface="+mn-ea"/>
                          <a:cs typeface="+mn-cs"/>
                        </a:rPr>
                        <a:t>Compliance with administrative requirements </a:t>
                      </a:r>
                      <a:endParaRPr lang="en-GB" sz="2200" b="0" i="0" u="none" strike="noStrike" dirty="0">
                        <a:effectLst/>
                        <a:latin typeface="+mn-lt"/>
                      </a:endParaRPr>
                    </a:p>
                  </a:txBody>
                  <a:tcPr marL="85555" marR="85555" marT="1188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algn="l" fontAlgn="ctr">
                        <a:lnSpc>
                          <a:spcPct val="100000"/>
                        </a:lnSpc>
                        <a:spcBef>
                          <a:spcPts val="600"/>
                        </a:spcBef>
                        <a:spcAft>
                          <a:spcPts val="600"/>
                        </a:spcAft>
                        <a:buNone/>
                      </a:pPr>
                      <a:r>
                        <a:rPr lang="en-ZA" sz="2200" kern="1200" dirty="0">
                          <a:solidFill>
                            <a:schemeClr val="tx1"/>
                          </a:solidFill>
                          <a:effectLst/>
                          <a:latin typeface="+mn-lt"/>
                          <a:ea typeface="+mn-ea"/>
                          <a:cs typeface="+mn-cs"/>
                        </a:rPr>
                        <a:t>Compliance with technical requirements</a:t>
                      </a:r>
                      <a:endParaRPr lang="en-US" sz="2200" b="0" i="0" u="none" strike="noStrike" dirty="0">
                        <a:effectLst/>
                        <a:latin typeface="+mn-lt"/>
                      </a:endParaRPr>
                    </a:p>
                  </a:txBody>
                  <a:tcPr marL="85555" marR="85555" marT="1188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ctr">
                        <a:lnSpc>
                          <a:spcPct val="100000"/>
                        </a:lnSpc>
                        <a:spcBef>
                          <a:spcPts val="600"/>
                        </a:spcBef>
                        <a:spcAft>
                          <a:spcPts val="600"/>
                        </a:spcAft>
                        <a:buNone/>
                      </a:pPr>
                      <a:r>
                        <a:rPr lang="en-GB" sz="2200" kern="1200" dirty="0">
                          <a:solidFill>
                            <a:schemeClr val="tx1"/>
                          </a:solidFill>
                          <a:effectLst/>
                          <a:latin typeface="+mn-lt"/>
                          <a:ea typeface="+mn-ea"/>
                          <a:cs typeface="+mn-cs"/>
                        </a:rPr>
                        <a:t>Bids evaluated in terms of the 90/10 preference system</a:t>
                      </a:r>
                      <a:endParaRPr lang="en-GB" sz="2200" b="0" i="0" u="none" strike="noStrike" dirty="0">
                        <a:effectLst/>
                        <a:latin typeface="+mn-lt"/>
                      </a:endParaRPr>
                    </a:p>
                  </a:txBody>
                  <a:tcPr marL="85555" marR="85555" marT="1188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59598675"/>
                  </a:ext>
                </a:extLst>
              </a:tr>
            </a:tbl>
          </a:graphicData>
        </a:graphic>
      </p:graphicFrame>
    </p:spTree>
    <p:extLst>
      <p:ext uri="{BB962C8B-B14F-4D97-AF65-F5344CB8AC3E}">
        <p14:creationId xmlns:p14="http://schemas.microsoft.com/office/powerpoint/2010/main" val="1488827652"/>
      </p:ext>
    </p:extLst>
  </p:cSld>
  <p:clrMapOvr>
    <a:masterClrMapping/>
  </p:clrMapOvr>
  <p:extLst>
    <p:ext uri="{6950BFC3-D8DA-4A85-94F7-54DA5524770B}">
      <p188:commentRel xmlns:p188="http://schemas.microsoft.com/office/powerpoint/2018/8/main" r:id="rId2"/>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1B57E-C8C1-207D-A283-0A5C15820140}"/>
              </a:ext>
            </a:extLst>
          </p:cNvPr>
          <p:cNvSpPr>
            <a:spLocks noGrp="1"/>
          </p:cNvSpPr>
          <p:nvPr>
            <p:ph type="title"/>
          </p:nvPr>
        </p:nvSpPr>
        <p:spPr>
          <a:xfrm>
            <a:off x="273889" y="365319"/>
            <a:ext cx="11644221" cy="897147"/>
          </a:xfrm>
        </p:spPr>
        <p:txBody>
          <a:bodyPr>
            <a:noAutofit/>
          </a:bodyPr>
          <a:lstStyle/>
          <a:p>
            <a:pPr algn="just">
              <a:lnSpc>
                <a:spcPct val="100000"/>
              </a:lnSpc>
            </a:pPr>
            <a:r>
              <a:rPr lang="en-ZA" sz="2400" dirty="0"/>
              <a:t>RT66-1-2025: SUPPLY AND DELIVERY OF TACTICAL AND CRIME SCENE EQUIPMENT TO THE STATE FOR THE PERIOD ENDING 30 JUNE 2028</a:t>
            </a:r>
            <a:endParaRPr lang="en-US" sz="2400" dirty="0"/>
          </a:p>
        </p:txBody>
      </p:sp>
      <p:sp>
        <p:nvSpPr>
          <p:cNvPr id="3" name="Content Placeholder 2">
            <a:extLst>
              <a:ext uri="{FF2B5EF4-FFF2-40B4-BE49-F238E27FC236}">
                <a16:creationId xmlns:a16="http://schemas.microsoft.com/office/drawing/2014/main" id="{5F998348-5687-9954-38B0-6631CE6AA7ED}"/>
              </a:ext>
            </a:extLst>
          </p:cNvPr>
          <p:cNvSpPr>
            <a:spLocks noGrp="1"/>
          </p:cNvSpPr>
          <p:nvPr>
            <p:ph idx="1"/>
          </p:nvPr>
        </p:nvSpPr>
        <p:spPr>
          <a:xfrm>
            <a:off x="267419" y="1337554"/>
            <a:ext cx="11644221" cy="5520446"/>
          </a:xfrm>
        </p:spPr>
        <p:txBody>
          <a:bodyPr>
            <a:normAutofit fontScale="25000" lnSpcReduction="20000"/>
          </a:bodyPr>
          <a:lstStyle/>
          <a:p>
            <a:pPr marL="0" indent="0">
              <a:buNone/>
            </a:pPr>
            <a:r>
              <a:rPr lang="en-US" sz="8800" b="1" dirty="0"/>
              <a:t>6.1      Phase 1: Mandatory requirements</a:t>
            </a:r>
          </a:p>
          <a:p>
            <a:pPr marL="858838" indent="-858838" algn="just">
              <a:buNone/>
            </a:pPr>
            <a:r>
              <a:rPr lang="en-ZA" sz="8800" dirty="0"/>
              <a:t>6.1.1 During this phase bidders’ responses will be evaluated against the mandatory requirements for compliance. Bidders’ must submit all required documents indicated hereunder with the bid documents at the closing date and time of the bid. </a:t>
            </a:r>
          </a:p>
          <a:p>
            <a:pPr marL="739775" indent="-739775" algn="just">
              <a:buNone/>
            </a:pPr>
            <a:r>
              <a:rPr lang="en-ZA" sz="8800" dirty="0"/>
              <a:t> 6.1.2   Bidders who fail to comply with the mandatory criteria will be disqualified.</a:t>
            </a:r>
          </a:p>
          <a:p>
            <a:pPr marL="739775" indent="-739775" algn="just">
              <a:buNone/>
            </a:pPr>
            <a:endParaRPr lang="en-ZA" sz="8800" dirty="0"/>
          </a:p>
          <a:p>
            <a:r>
              <a:rPr lang="en-US" sz="8800" b="1" dirty="0"/>
              <a:t>Pricing schedule</a:t>
            </a:r>
          </a:p>
          <a:p>
            <a:pPr marL="457200" indent="-457200" algn="just">
              <a:buFont typeface="+mj-lt"/>
              <a:buAutoNum type="alphaLcPeriod"/>
            </a:pPr>
            <a:r>
              <a:rPr lang="en-ZA" sz="8800" dirty="0"/>
              <a:t>The pricing schedule </a:t>
            </a:r>
            <a:r>
              <a:rPr lang="en-ZA" sz="8800" b="1" dirty="0"/>
              <a:t>(Annexure B) </a:t>
            </a:r>
            <a:r>
              <a:rPr lang="en-ZA" sz="8800" dirty="0"/>
              <a:t>provided in this bid, forms an integral part of the bid document and bidders must ensure that it is completed without changing the structure thereof. </a:t>
            </a:r>
          </a:p>
          <a:p>
            <a:pPr marL="457200" indent="-457200" algn="just">
              <a:buFont typeface="+mj-lt"/>
              <a:buAutoNum type="alphaLcPeriod"/>
            </a:pPr>
            <a:r>
              <a:rPr lang="en-ZA" sz="8800" dirty="0"/>
              <a:t>Bidders are required to submit responsive bids by completing all pricing and item information on the provided pricing schedule (Annexure B) as per category for the individual items and all required forms. </a:t>
            </a:r>
            <a:endParaRPr lang="en-US" sz="8800" dirty="0"/>
          </a:p>
          <a:p>
            <a:pPr marL="457200" indent="-457200">
              <a:buFont typeface="+mj-lt"/>
              <a:buAutoNum type="alphaLcPeriod"/>
            </a:pPr>
            <a:r>
              <a:rPr lang="en-ZA" sz="8800" dirty="0"/>
              <a:t>Bid prices must be inclusive of all costs and VAT.</a:t>
            </a:r>
            <a:endParaRPr lang="en-US" sz="8800" dirty="0"/>
          </a:p>
          <a:p>
            <a:pPr marL="457200" indent="-457200">
              <a:buFont typeface="+mj-lt"/>
              <a:buAutoNum type="alphaLcPeriod"/>
            </a:pPr>
            <a:r>
              <a:rPr lang="en-ZA" sz="8800" dirty="0"/>
              <a:t>All prices must be in rands and rounded off to two (2) decimal places.</a:t>
            </a:r>
            <a:r>
              <a:rPr lang="en-ZA" dirty="0"/>
              <a:t> </a:t>
            </a:r>
          </a:p>
          <a:p>
            <a:pPr marL="457200" indent="-457200">
              <a:buFont typeface="+mj-lt"/>
              <a:buAutoNum type="alphaLcPeriod"/>
            </a:pPr>
            <a:r>
              <a:rPr lang="en-ZA" sz="8800" dirty="0"/>
              <a:t>The pricing schedule (Annexure B) must not be a scanned PDF but must be submitted in an excel at the closing date and time of the bid. Furthermore, Pricing Schedule should be in an XLSX excel sheet format ( excel version) and not any other format.</a:t>
            </a:r>
            <a:endParaRPr lang="en-US" sz="8800" dirty="0"/>
          </a:p>
          <a:p>
            <a:pPr marL="457200" indent="-457200">
              <a:buFont typeface="+mj-lt"/>
              <a:buAutoNum type="alphaLcPeriod"/>
            </a:pPr>
            <a:endParaRPr lang="en-US" sz="8800" dirty="0"/>
          </a:p>
          <a:p>
            <a:pPr marL="0" indent="0">
              <a:buNone/>
            </a:pPr>
            <a:endParaRPr lang="en-US" sz="6000" b="1" dirty="0"/>
          </a:p>
          <a:p>
            <a:endParaRPr lang="en-US" sz="6000" b="1" dirty="0"/>
          </a:p>
          <a:p>
            <a:endParaRPr lang="en-US" sz="6000" b="1" dirty="0"/>
          </a:p>
          <a:p>
            <a:endParaRPr lang="en-US" sz="6000" b="1" dirty="0"/>
          </a:p>
          <a:p>
            <a:endParaRPr lang="en-US" sz="6000" b="1" dirty="0"/>
          </a:p>
          <a:p>
            <a:endParaRPr lang="en-US" sz="6000" b="1" dirty="0"/>
          </a:p>
          <a:p>
            <a:endParaRPr lang="en-US" sz="6000" b="1" dirty="0"/>
          </a:p>
          <a:p>
            <a:pPr marL="0" indent="0">
              <a:buNone/>
            </a:pPr>
            <a:endParaRPr lang="en-US" sz="6000" b="1" dirty="0"/>
          </a:p>
        </p:txBody>
      </p:sp>
    </p:spTree>
    <p:extLst>
      <p:ext uri="{BB962C8B-B14F-4D97-AF65-F5344CB8AC3E}">
        <p14:creationId xmlns:p14="http://schemas.microsoft.com/office/powerpoint/2010/main" val="14526599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85B18-28DC-E519-DED0-C53F6F01CD20}"/>
              </a:ext>
            </a:extLst>
          </p:cNvPr>
          <p:cNvSpPr>
            <a:spLocks noGrp="1"/>
          </p:cNvSpPr>
          <p:nvPr>
            <p:ph type="title"/>
          </p:nvPr>
        </p:nvSpPr>
        <p:spPr>
          <a:xfrm>
            <a:off x="267419" y="403041"/>
            <a:ext cx="11644221" cy="897147"/>
          </a:xfrm>
        </p:spPr>
        <p:txBody>
          <a:bodyPr>
            <a:noAutofit/>
          </a:bodyPr>
          <a:lstStyle/>
          <a:p>
            <a:pPr algn="just">
              <a:lnSpc>
                <a:spcPct val="100000"/>
              </a:lnSpc>
            </a:pPr>
            <a:r>
              <a:rPr lang="en-ZA" sz="2400" dirty="0"/>
              <a:t>RT66-1-2025: SUPPLY AND DELIVERY OF TACTICAL AND CRIME SCENE EQUIPMENT TO THE STATE FOR THE PERIOD ENDING 30 JUNE 2028</a:t>
            </a:r>
            <a:endParaRPr lang="en-US" sz="2400" dirty="0"/>
          </a:p>
        </p:txBody>
      </p:sp>
      <p:sp>
        <p:nvSpPr>
          <p:cNvPr id="3" name="Content Placeholder 2">
            <a:extLst>
              <a:ext uri="{FF2B5EF4-FFF2-40B4-BE49-F238E27FC236}">
                <a16:creationId xmlns:a16="http://schemas.microsoft.com/office/drawing/2014/main" id="{F86BE2A7-F726-500A-ED52-CD074086FC7D}"/>
              </a:ext>
            </a:extLst>
          </p:cNvPr>
          <p:cNvSpPr>
            <a:spLocks noGrp="1"/>
          </p:cNvSpPr>
          <p:nvPr>
            <p:ph idx="1"/>
          </p:nvPr>
        </p:nvSpPr>
        <p:spPr>
          <a:xfrm>
            <a:off x="267418" y="1473543"/>
            <a:ext cx="11644221" cy="4981416"/>
          </a:xfrm>
        </p:spPr>
        <p:txBody>
          <a:bodyPr>
            <a:normAutofit fontScale="92500" lnSpcReduction="20000"/>
          </a:bodyPr>
          <a:lstStyle/>
          <a:p>
            <a:pPr marL="0" indent="0">
              <a:buNone/>
            </a:pPr>
            <a:r>
              <a:rPr lang="en-ZA" sz="2400" b="1" dirty="0"/>
              <a:t>6.2       Phase 2: Administration and legislation requirements evaluation</a:t>
            </a:r>
          </a:p>
          <a:p>
            <a:pPr marL="0" indent="0">
              <a:buNone/>
            </a:pPr>
            <a:r>
              <a:rPr lang="en-ZA" sz="2400" dirty="0"/>
              <a:t>6.2.1   Bidders must submit the following documents: </a:t>
            </a:r>
          </a:p>
          <a:p>
            <a:pPr marL="1141413" lvl="3" indent="-338138">
              <a:buFont typeface="+mj-lt"/>
              <a:buAutoNum type="alphaLcParenR"/>
            </a:pPr>
            <a:r>
              <a:rPr lang="en-ZA" sz="2400" dirty="0"/>
              <a:t>SBD 1 invitation form to bid.</a:t>
            </a:r>
            <a:endParaRPr lang="en-US" sz="2400" dirty="0"/>
          </a:p>
          <a:p>
            <a:pPr marL="1141413" lvl="3" indent="-338138">
              <a:buFont typeface="+mj-lt"/>
              <a:buAutoNum type="alphaLcParenR"/>
            </a:pPr>
            <a:r>
              <a:rPr lang="en-ZA" sz="2400" dirty="0"/>
              <a:t>Proof of Authority – This is a company resolution for the capacity under which this bid is signed as per SBD.</a:t>
            </a:r>
            <a:endParaRPr lang="en-US" sz="2400" dirty="0"/>
          </a:p>
          <a:p>
            <a:pPr marL="1141413" lvl="3" indent="-338138">
              <a:buFont typeface="+mj-lt"/>
              <a:buAutoNum type="alphaLcParenR"/>
            </a:pPr>
            <a:r>
              <a:rPr lang="en-ZA" sz="2400" dirty="0"/>
              <a:t>SBD 4 bidder’s disclosure.</a:t>
            </a:r>
            <a:endParaRPr lang="en-US" sz="2400" dirty="0"/>
          </a:p>
          <a:p>
            <a:pPr marL="1141413" lvl="3" indent="-338138">
              <a:buFont typeface="+mj-lt"/>
              <a:buAutoNum type="alphaLcParenR"/>
            </a:pPr>
            <a:r>
              <a:rPr lang="en-ZA" sz="2400" dirty="0"/>
              <a:t>SBD 6.1 preference points claim form.</a:t>
            </a:r>
            <a:endParaRPr lang="en-US" sz="2400" dirty="0"/>
          </a:p>
          <a:p>
            <a:pPr marL="1141413" lvl="3" indent="-338138" algn="just">
              <a:buFont typeface="+mj-lt"/>
              <a:buAutoNum type="alphaLcParenR"/>
            </a:pPr>
            <a:r>
              <a:rPr lang="en-ZA" sz="2400" dirty="0"/>
              <a:t>TCD 13 and 13.1: Authorisation Declaration – All bidders must complete the “Authorisation Declaration” form (TCD 13 and TCD 13.1) for all relevant goods and/or service in full, sign and submit together with the bid response at the closing date and time of the bid. </a:t>
            </a:r>
            <a:endParaRPr lang="en-US" sz="2400" dirty="0"/>
          </a:p>
          <a:p>
            <a:pPr marL="1141413" lvl="3" indent="-338138">
              <a:buFont typeface="+mj-lt"/>
              <a:buAutoNum type="alphaLcParenR"/>
            </a:pPr>
            <a:r>
              <a:rPr lang="en-ZA" sz="2400" dirty="0"/>
              <a:t>A Central Supplier Database report.</a:t>
            </a:r>
            <a:endParaRPr lang="en-US" sz="2400" dirty="0"/>
          </a:p>
          <a:p>
            <a:pPr marL="1141413" lvl="3" indent="-338138">
              <a:buFont typeface="+mj-lt"/>
              <a:buAutoNum type="alphaLcParenR"/>
            </a:pPr>
            <a:r>
              <a:rPr lang="en-ZA" sz="2400" dirty="0"/>
              <a:t>Written Confirmation to disclose tax status</a:t>
            </a:r>
            <a:endParaRPr lang="en-US" sz="2400" dirty="0"/>
          </a:p>
          <a:p>
            <a:pPr marL="1141413" lvl="3" indent="-338138">
              <a:buFont typeface="+mj-lt"/>
              <a:buAutoNum type="alphaLcParenR"/>
            </a:pPr>
            <a:r>
              <a:rPr lang="en-ZA" sz="2400" dirty="0"/>
              <a:t>Company registration document issued by CIPC.</a:t>
            </a:r>
          </a:p>
          <a:p>
            <a:pPr marL="684213" lvl="3" indent="0">
              <a:buNone/>
            </a:pPr>
            <a:endParaRPr lang="en-ZA" sz="2400" dirty="0"/>
          </a:p>
          <a:p>
            <a:pPr marL="803275" lvl="1" indent="-803275">
              <a:buNone/>
            </a:pPr>
            <a:r>
              <a:rPr lang="en-ZA" dirty="0"/>
              <a:t>6.2.2    Failure to submit the documents indicated above even after the bidder has been notified and given a maximum of seven calendar days to rectify may invalidate the bid.</a:t>
            </a:r>
            <a:endParaRPr lang="en-US" dirty="0"/>
          </a:p>
          <a:p>
            <a:pPr marL="803275" lvl="1" indent="-63500">
              <a:buNone/>
            </a:pPr>
            <a:endParaRPr lang="en-US" sz="2000" dirty="0"/>
          </a:p>
          <a:p>
            <a:endParaRPr lang="en-US" dirty="0"/>
          </a:p>
        </p:txBody>
      </p:sp>
    </p:spTree>
    <p:extLst>
      <p:ext uri="{BB962C8B-B14F-4D97-AF65-F5344CB8AC3E}">
        <p14:creationId xmlns:p14="http://schemas.microsoft.com/office/powerpoint/2010/main" val="39068434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6E05C-E203-6B1B-4AD1-7B966C2704AC}"/>
              </a:ext>
            </a:extLst>
          </p:cNvPr>
          <p:cNvSpPr>
            <a:spLocks noGrp="1"/>
          </p:cNvSpPr>
          <p:nvPr>
            <p:ph type="title"/>
          </p:nvPr>
        </p:nvSpPr>
        <p:spPr>
          <a:xfrm>
            <a:off x="267419" y="433721"/>
            <a:ext cx="11644221" cy="897147"/>
          </a:xfrm>
        </p:spPr>
        <p:txBody>
          <a:bodyPr>
            <a:noAutofit/>
          </a:bodyPr>
          <a:lstStyle/>
          <a:p>
            <a:pPr algn="just">
              <a:lnSpc>
                <a:spcPct val="100000"/>
              </a:lnSpc>
            </a:pPr>
            <a:r>
              <a:rPr lang="en-ZA" sz="2400" dirty="0"/>
              <a:t>RT66-1-2025: SUPPLY AND DELIVERY OF TACTICAL AND CRIME SCENE EQUIPMENT TO THE STATE FOR THE PERIOD ENDING 30 JUNE 2028</a:t>
            </a:r>
            <a:endParaRPr lang="en-US" sz="2400" dirty="0"/>
          </a:p>
        </p:txBody>
      </p:sp>
      <p:sp>
        <p:nvSpPr>
          <p:cNvPr id="3" name="Content Placeholder 2">
            <a:extLst>
              <a:ext uri="{FF2B5EF4-FFF2-40B4-BE49-F238E27FC236}">
                <a16:creationId xmlns:a16="http://schemas.microsoft.com/office/drawing/2014/main" id="{EF26BD5C-F114-7ECA-3FB3-E74C4D154DE7}"/>
              </a:ext>
            </a:extLst>
          </p:cNvPr>
          <p:cNvSpPr>
            <a:spLocks noGrp="1"/>
          </p:cNvSpPr>
          <p:nvPr>
            <p:ph idx="1"/>
          </p:nvPr>
        </p:nvSpPr>
        <p:spPr>
          <a:xfrm>
            <a:off x="267418" y="1449689"/>
            <a:ext cx="11644221" cy="4839418"/>
          </a:xfrm>
        </p:spPr>
        <p:txBody>
          <a:bodyPr>
            <a:normAutofit/>
          </a:bodyPr>
          <a:lstStyle/>
          <a:p>
            <a:pPr marL="0" indent="0" algn="just">
              <a:buNone/>
            </a:pPr>
            <a:r>
              <a:rPr lang="en-ZA" sz="2400" b="1" dirty="0"/>
              <a:t>6.3     Phase 3: Technical specification requirements </a:t>
            </a:r>
          </a:p>
          <a:p>
            <a:pPr marL="914400" indent="-914400" algn="just">
              <a:buNone/>
            </a:pPr>
            <a:r>
              <a:rPr lang="en-ZA" sz="2400" dirty="0"/>
              <a:t>6.3.1</a:t>
            </a:r>
            <a:r>
              <a:rPr lang="en-ZA" sz="2400" b="1" dirty="0"/>
              <a:t>  </a:t>
            </a:r>
            <a:r>
              <a:rPr lang="en-ZA" sz="2400" dirty="0"/>
              <a:t>During this phase, the bidders’ responses will be evaluated based on technical requirements for each item offered.</a:t>
            </a:r>
          </a:p>
          <a:p>
            <a:pPr marL="914400" indent="-914400" algn="just">
              <a:buNone/>
            </a:pPr>
            <a:r>
              <a:rPr lang="en-ZA" sz="2400" dirty="0"/>
              <a:t>6.3.2 </a:t>
            </a:r>
            <a:r>
              <a:rPr lang="en-US" sz="2400" dirty="0"/>
              <a:t>Non-compliance with all the evaluation requirements will result in the disqualification of the relevant line item being evaluated.</a:t>
            </a:r>
            <a:endParaRPr lang="en-ZA" sz="2400" dirty="0"/>
          </a:p>
          <a:p>
            <a:pPr marL="914400" indent="-914400" algn="just">
              <a:buNone/>
            </a:pPr>
            <a:r>
              <a:rPr lang="en-US" sz="2400" dirty="0"/>
              <a:t>6.3.3   The technical compliance evaluation is in two parts, Part A and Part B. Only items which complied with Part A of the evaluation requirements will be evaluated further on Part B of the technical evaluation. </a:t>
            </a:r>
          </a:p>
          <a:p>
            <a:pPr marL="0" indent="0" algn="just">
              <a:buNone/>
            </a:pPr>
            <a:endParaRPr lang="en-ZA" sz="8800" dirty="0"/>
          </a:p>
          <a:p>
            <a:pPr marL="341313" indent="-341313" algn="just">
              <a:buFont typeface="+mj-lt"/>
              <a:buAutoNum type="alphaLcParenR"/>
            </a:pPr>
            <a:endParaRPr lang="en-ZA" sz="8800" dirty="0"/>
          </a:p>
          <a:p>
            <a:pPr marL="285750" indent="-285750" algn="just">
              <a:buNone/>
            </a:pPr>
            <a:endParaRPr lang="en-ZA" sz="8800" dirty="0"/>
          </a:p>
          <a:p>
            <a:pPr marL="55562" lvl="2" indent="0">
              <a:buNone/>
            </a:pPr>
            <a:endParaRPr lang="en-US" sz="8800" b="1" dirty="0"/>
          </a:p>
          <a:p>
            <a:pPr marL="285750" indent="-285750" algn="just">
              <a:buNone/>
            </a:pPr>
            <a:endParaRPr lang="en-ZA" sz="8800" dirty="0"/>
          </a:p>
          <a:p>
            <a:pPr marL="285750" indent="-285750" algn="just">
              <a:buNone/>
            </a:pPr>
            <a:endParaRPr lang="en-ZA" sz="8800" dirty="0">
              <a:highlight>
                <a:srgbClr val="FF0000"/>
              </a:highlight>
            </a:endParaRPr>
          </a:p>
          <a:p>
            <a:pPr algn="just"/>
            <a:endParaRPr lang="en-US" sz="8800" dirty="0">
              <a:highlight>
                <a:srgbClr val="FFFF00"/>
              </a:highlight>
            </a:endParaRPr>
          </a:p>
          <a:p>
            <a:pPr marL="803275" indent="-803275" algn="just">
              <a:buNone/>
            </a:pPr>
            <a:endParaRPr lang="en-US" sz="8800" dirty="0">
              <a:highlight>
                <a:srgbClr val="FFFF00"/>
              </a:highlight>
            </a:endParaRPr>
          </a:p>
          <a:p>
            <a:pPr marL="803275" indent="-803275" algn="just">
              <a:buNone/>
            </a:pPr>
            <a:endParaRPr lang="en-ZA" sz="6800" dirty="0">
              <a:highlight>
                <a:srgbClr val="FFFF00"/>
              </a:highlight>
            </a:endParaRPr>
          </a:p>
          <a:p>
            <a:pPr marL="630238" indent="-401638" algn="just">
              <a:buFont typeface="+mj-lt"/>
              <a:buAutoNum type="alphaLcPeriod"/>
              <a:tabLst>
                <a:tab pos="630238" algn="l"/>
              </a:tabLst>
            </a:pPr>
            <a:endParaRPr lang="en-ZA" sz="8800" dirty="0"/>
          </a:p>
          <a:p>
            <a:pPr marL="630238" indent="-401638" algn="just">
              <a:buFont typeface="+mj-lt"/>
              <a:buAutoNum type="alphaLcPeriod"/>
              <a:tabLst>
                <a:tab pos="630238" algn="l"/>
              </a:tabLst>
            </a:pPr>
            <a:endParaRPr lang="en-ZA" sz="8800" dirty="0"/>
          </a:p>
          <a:p>
            <a:pPr lvl="1"/>
            <a:endParaRPr lang="en-US" dirty="0"/>
          </a:p>
        </p:txBody>
      </p:sp>
    </p:spTree>
    <p:extLst>
      <p:ext uri="{BB962C8B-B14F-4D97-AF65-F5344CB8AC3E}">
        <p14:creationId xmlns:p14="http://schemas.microsoft.com/office/powerpoint/2010/main" val="28415451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F8780-CE84-C955-4A2C-95B1DFD4CBAA}"/>
              </a:ext>
            </a:extLst>
          </p:cNvPr>
          <p:cNvSpPr>
            <a:spLocks noGrp="1"/>
          </p:cNvSpPr>
          <p:nvPr>
            <p:ph type="title"/>
          </p:nvPr>
        </p:nvSpPr>
        <p:spPr>
          <a:xfrm>
            <a:off x="267418" y="442798"/>
            <a:ext cx="11644221" cy="897147"/>
          </a:xfrm>
        </p:spPr>
        <p:txBody>
          <a:bodyPr>
            <a:normAutofit/>
          </a:bodyPr>
          <a:lstStyle/>
          <a:p>
            <a:r>
              <a:rPr lang="en-ZA" sz="2400" dirty="0"/>
              <a:t>RT66-1-2025: SUPPLY AND DELIVERY OF TACTICAL AND CRIME SCENE EQUIPMENT TO THE STATE FOR THE PERIOD ENDING 30 JUNE 2028</a:t>
            </a:r>
            <a:endParaRPr lang="en-US" sz="2400" dirty="0"/>
          </a:p>
        </p:txBody>
      </p:sp>
      <p:sp>
        <p:nvSpPr>
          <p:cNvPr id="3" name="Content Placeholder 2">
            <a:extLst>
              <a:ext uri="{FF2B5EF4-FFF2-40B4-BE49-F238E27FC236}">
                <a16:creationId xmlns:a16="http://schemas.microsoft.com/office/drawing/2014/main" id="{7793F39F-ABDC-0926-0A5E-CA3770291784}"/>
              </a:ext>
            </a:extLst>
          </p:cNvPr>
          <p:cNvSpPr>
            <a:spLocks noGrp="1"/>
          </p:cNvSpPr>
          <p:nvPr>
            <p:ph idx="1"/>
          </p:nvPr>
        </p:nvSpPr>
        <p:spPr>
          <a:xfrm>
            <a:off x="273889" y="1366351"/>
            <a:ext cx="11644221" cy="4839418"/>
          </a:xfrm>
        </p:spPr>
        <p:txBody>
          <a:bodyPr>
            <a:normAutofit lnSpcReduction="10000"/>
          </a:bodyPr>
          <a:lstStyle/>
          <a:p>
            <a:pPr marL="0" indent="0">
              <a:buNone/>
            </a:pPr>
            <a:r>
              <a:rPr lang="en-US" sz="1900" b="1" dirty="0"/>
              <a:t>Phase 3: Continuation </a:t>
            </a:r>
            <a:endParaRPr lang="en-US" dirty="0"/>
          </a:p>
          <a:p>
            <a:pPr marL="803275" indent="-803275" algn="just">
              <a:buNone/>
            </a:pPr>
            <a:endParaRPr lang="en-US" sz="2200" b="1" dirty="0"/>
          </a:p>
          <a:p>
            <a:pPr marL="803275" indent="-803275" algn="just">
              <a:buNone/>
            </a:pPr>
            <a:r>
              <a:rPr lang="en-US" sz="2200" b="1" dirty="0"/>
              <a:t>Part A:</a:t>
            </a:r>
            <a:r>
              <a:rPr lang="en-US" sz="2000" dirty="0"/>
              <a:t> </a:t>
            </a:r>
            <a:r>
              <a:rPr lang="en-US" sz="2000" b="1" dirty="0"/>
              <a:t>TECHNICAL COMPLIANCE EVALUATION </a:t>
            </a:r>
            <a:endParaRPr lang="en-US" sz="2200" b="1" dirty="0"/>
          </a:p>
          <a:p>
            <a:pPr marL="803275" indent="-803275" algn="just">
              <a:buNone/>
            </a:pPr>
            <a:endParaRPr lang="en-US" sz="2200" b="1" dirty="0"/>
          </a:p>
          <a:p>
            <a:pPr marL="0" indent="0" algn="just">
              <a:buNone/>
            </a:pPr>
            <a:r>
              <a:rPr lang="en-US" sz="2200" b="1" dirty="0"/>
              <a:t>6.3.3.1</a:t>
            </a:r>
            <a:r>
              <a:rPr lang="en-US" sz="2200" dirty="0"/>
              <a:t>  </a:t>
            </a:r>
            <a:r>
              <a:rPr lang="en-ZA" sz="2200" b="1" dirty="0"/>
              <a:t>TCD 13.2 : Authorisation Letter /Letter of undertaking</a:t>
            </a:r>
          </a:p>
          <a:p>
            <a:pPr marL="341313" indent="-341313" algn="just">
              <a:buFont typeface="+mj-lt"/>
              <a:buAutoNum type="alphaLcParenR"/>
            </a:pPr>
            <a:r>
              <a:rPr lang="en-ZA" sz="2200" dirty="0"/>
              <a:t> Any bidder who is not an original manufacturer of the product must submit a valid Third-Party Undertaking letter (template provided as TCD 13.2) in full for all relevant goods or services. The letter of undertaking must include but not limited to the following: </a:t>
            </a:r>
            <a:endParaRPr lang="en-US" sz="2200" dirty="0"/>
          </a:p>
          <a:p>
            <a:pPr marL="858838" lvl="4" indent="-341313" algn="just">
              <a:buFont typeface="Wingdings" panose="05000000000000000000" pitchFamily="2" charset="2"/>
              <a:buChar char="§"/>
            </a:pPr>
            <a:r>
              <a:rPr lang="en-ZA" sz="2200" dirty="0"/>
              <a:t>List of item(s) number, item description and brand/model name and number;</a:t>
            </a:r>
            <a:endParaRPr lang="en-US" sz="2200" dirty="0"/>
          </a:p>
          <a:p>
            <a:pPr marL="858838" lvl="4" indent="-341313" algn="just">
              <a:buFont typeface="Wingdings" panose="05000000000000000000" pitchFamily="2" charset="2"/>
              <a:buChar char="§"/>
            </a:pPr>
            <a:r>
              <a:rPr lang="en-ZA" sz="2200" dirty="0"/>
              <a:t>Letter must be on the original manufacturer’s and or third-party undertaking letter head, dated and signed</a:t>
            </a:r>
            <a:r>
              <a:rPr lang="en-US" sz="2200" dirty="0"/>
              <a:t>;</a:t>
            </a:r>
          </a:p>
          <a:p>
            <a:pPr marL="858838" lvl="4" indent="-341313" algn="just">
              <a:buFont typeface="Wingdings" panose="05000000000000000000" pitchFamily="2" charset="2"/>
              <a:buChar char="§"/>
            </a:pPr>
            <a:r>
              <a:rPr lang="en-ZA" sz="2200" dirty="0"/>
              <a:t>Letter must not be older than 30 days at the closing date and time of the bid;</a:t>
            </a:r>
            <a:endParaRPr lang="en-US" sz="2200" dirty="0"/>
          </a:p>
          <a:p>
            <a:pPr marL="858838" lvl="4" indent="-341313" algn="just">
              <a:buFont typeface="Wingdings" panose="05000000000000000000" pitchFamily="2" charset="2"/>
              <a:buChar char="§"/>
            </a:pPr>
            <a:r>
              <a:rPr lang="en-ZA" sz="2200" dirty="0"/>
              <a:t>Have contact person’s name, address, telephone, or email details; and</a:t>
            </a:r>
            <a:endParaRPr lang="en-US" sz="2200" dirty="0"/>
          </a:p>
          <a:p>
            <a:pPr marL="858838" lvl="4" indent="-341313" algn="just">
              <a:buFont typeface="Wingdings" panose="05000000000000000000" pitchFamily="2" charset="2"/>
              <a:buChar char="§"/>
            </a:pPr>
            <a:r>
              <a:rPr lang="en-ZA" sz="2200" dirty="0"/>
              <a:t>All information on the letter must be in English.</a:t>
            </a:r>
            <a:endParaRPr lang="en-US" sz="2200" dirty="0"/>
          </a:p>
          <a:p>
            <a:endParaRPr lang="en-US" dirty="0"/>
          </a:p>
        </p:txBody>
      </p:sp>
    </p:spTree>
    <p:extLst>
      <p:ext uri="{BB962C8B-B14F-4D97-AF65-F5344CB8AC3E}">
        <p14:creationId xmlns:p14="http://schemas.microsoft.com/office/powerpoint/2010/main" val="1495259196"/>
      </p:ext>
    </p:extLst>
  </p:cSld>
  <p:clrMapOvr>
    <a:masterClrMapping/>
  </p:clrMapOvr>
  <p:extLst>
    <p:ext uri="{6950BFC3-D8DA-4A85-94F7-54DA5524770B}">
      <p188:commentRel xmlns:p188="http://schemas.microsoft.com/office/powerpoint/2018/8/main" r:id="rId2"/>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53457-C8CF-750B-A3C2-B7BCA59AC9B6}"/>
              </a:ext>
            </a:extLst>
          </p:cNvPr>
          <p:cNvSpPr>
            <a:spLocks noGrp="1"/>
          </p:cNvSpPr>
          <p:nvPr>
            <p:ph type="title"/>
          </p:nvPr>
        </p:nvSpPr>
        <p:spPr>
          <a:xfrm>
            <a:off x="195858" y="403041"/>
            <a:ext cx="11644221" cy="897147"/>
          </a:xfrm>
        </p:spPr>
        <p:txBody>
          <a:bodyPr>
            <a:noAutofit/>
          </a:bodyPr>
          <a:lstStyle/>
          <a:p>
            <a:pPr algn="just">
              <a:lnSpc>
                <a:spcPct val="100000"/>
              </a:lnSpc>
            </a:pPr>
            <a:r>
              <a:rPr lang="en-ZA" sz="2400" dirty="0"/>
              <a:t>RT66-1-2025: SUPPLY AND DELIVERY OF TACTICAL AND CRIME SCENE EQUIPMENT TO THE STATE FOR THE PERIOD ENDING 30 JUNE 2028</a:t>
            </a:r>
            <a:endParaRPr lang="en-US" sz="2400" dirty="0"/>
          </a:p>
        </p:txBody>
      </p:sp>
      <p:sp>
        <p:nvSpPr>
          <p:cNvPr id="3" name="Content Placeholder 2">
            <a:extLst>
              <a:ext uri="{FF2B5EF4-FFF2-40B4-BE49-F238E27FC236}">
                <a16:creationId xmlns:a16="http://schemas.microsoft.com/office/drawing/2014/main" id="{1206385F-10C9-1872-F56D-48170D3803AE}"/>
              </a:ext>
            </a:extLst>
          </p:cNvPr>
          <p:cNvSpPr>
            <a:spLocks noGrp="1"/>
          </p:cNvSpPr>
          <p:nvPr>
            <p:ph idx="1"/>
          </p:nvPr>
        </p:nvSpPr>
        <p:spPr>
          <a:xfrm>
            <a:off x="267418" y="1415332"/>
            <a:ext cx="11644221" cy="4901755"/>
          </a:xfrm>
        </p:spPr>
        <p:txBody>
          <a:bodyPr>
            <a:normAutofit fontScale="92500" lnSpcReduction="20000"/>
          </a:bodyPr>
          <a:lstStyle/>
          <a:p>
            <a:pPr marL="0" indent="0">
              <a:buNone/>
            </a:pPr>
            <a:r>
              <a:rPr lang="en-US" sz="1900" b="1" dirty="0"/>
              <a:t>Phase 3: Continuation </a:t>
            </a:r>
          </a:p>
          <a:p>
            <a:pPr marL="514350" indent="-514350" algn="just">
              <a:buAutoNum type="alphaLcParenR" startAt="2"/>
            </a:pPr>
            <a:r>
              <a:rPr lang="en-ZA" sz="2400" dirty="0"/>
              <a:t>The letter of undertaking must be from an Original Equipment Manufacturer (OEM) or an authorised importer/distributor. In case where the letter of undertaking is from an authorised importer/distributor, the bidder must submit in addition to the letter of undertaking, documentary proof from OEM, that the authorised importer/distributor is authorised by the OEM. The letter of undertaking and supporting documents must submitted with the bid at the closing date and time of the bid.</a:t>
            </a:r>
          </a:p>
          <a:p>
            <a:pPr marL="55562" lvl="2" indent="0">
              <a:buNone/>
            </a:pPr>
            <a:endParaRPr lang="en-US" sz="2400" b="1" dirty="0"/>
          </a:p>
          <a:p>
            <a:pPr marL="55562" lvl="2" indent="0">
              <a:buNone/>
            </a:pPr>
            <a:r>
              <a:rPr lang="en-US" sz="2400" b="1" dirty="0"/>
              <a:t>6.3.3.2 </a:t>
            </a:r>
            <a:r>
              <a:rPr lang="en-ZA" sz="2400" b="1" dirty="0"/>
              <a:t>Technical Specification document per item </a:t>
            </a:r>
            <a:endParaRPr lang="en-US" sz="2400" b="1" dirty="0"/>
          </a:p>
          <a:p>
            <a:pPr marL="55562" lvl="2" indent="0" algn="just">
              <a:buNone/>
            </a:pPr>
            <a:r>
              <a:rPr lang="en-ZA" sz="2400" dirty="0"/>
              <a:t>Bidders are required to indicate compliance with the technical specification document </a:t>
            </a:r>
            <a:r>
              <a:rPr lang="en-ZA" sz="2400" b="1" dirty="0"/>
              <a:t>(Annexure A). </a:t>
            </a:r>
            <a:r>
              <a:rPr lang="en-ZA" sz="2400" dirty="0"/>
              <a:t> Bidders are required to provide a detailed response against each specification requirement and clearly indicate whether the offered item is "Compliant" or "Not Compliant”.</a:t>
            </a:r>
            <a:r>
              <a:rPr lang="en-ZA" sz="2400" b="1" dirty="0"/>
              <a:t> </a:t>
            </a:r>
          </a:p>
          <a:p>
            <a:pPr marL="55562" lvl="2" indent="0">
              <a:buNone/>
            </a:pPr>
            <a:endParaRPr lang="en-ZA" sz="2400" b="1" dirty="0"/>
          </a:p>
          <a:p>
            <a:pPr marL="914400" lvl="2" indent="-858838">
              <a:buNone/>
            </a:pPr>
            <a:r>
              <a:rPr lang="en-US" sz="2400" b="1" dirty="0"/>
              <a:t>6.3.3.3 </a:t>
            </a:r>
            <a:r>
              <a:rPr lang="en-ZA" sz="2400" b="1" dirty="0"/>
              <a:t>Test reports </a:t>
            </a:r>
          </a:p>
          <a:p>
            <a:pPr marL="0" lvl="2" indent="55563" algn="just">
              <a:buNone/>
            </a:pPr>
            <a:r>
              <a:rPr lang="en-ZA" sz="2400" dirty="0"/>
              <a:t>Where applicable, as indicated in the pricing schedule and technical specification document, bidders are required to submit valid test reports for the items offered that require testing. All items offered will be verified against this requirement. </a:t>
            </a:r>
            <a:endParaRPr lang="en-US" sz="2400" dirty="0"/>
          </a:p>
          <a:p>
            <a:pPr marL="396875" lvl="3" indent="-396875" algn="just">
              <a:buNone/>
            </a:pPr>
            <a:endParaRPr lang="en-ZA" sz="2400" b="1" dirty="0"/>
          </a:p>
          <a:p>
            <a:pPr marL="514350" indent="-514350" algn="just">
              <a:buAutoNum type="alphaLcParenR" startAt="2"/>
            </a:pPr>
            <a:endParaRPr lang="en-ZA" sz="2200" dirty="0"/>
          </a:p>
          <a:p>
            <a:pPr marL="514350" indent="-514350" algn="just">
              <a:buAutoNum type="alphaLcParenR" startAt="2"/>
            </a:pPr>
            <a:endParaRPr lang="en-ZA" sz="3100" dirty="0"/>
          </a:p>
          <a:p>
            <a:pPr marL="514350" indent="-514350" algn="just">
              <a:buAutoNum type="alphaLcParenR" startAt="2"/>
            </a:pPr>
            <a:endParaRPr lang="en-US" sz="3100"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algn="just"/>
            <a:endParaRPr lang="en-US" sz="8800" b="1" dirty="0">
              <a:highlight>
                <a:srgbClr val="FFFF00"/>
              </a:highlight>
            </a:endParaRPr>
          </a:p>
          <a:p>
            <a:endParaRPr lang="en-US" dirty="0"/>
          </a:p>
        </p:txBody>
      </p:sp>
    </p:spTree>
    <p:extLst>
      <p:ext uri="{BB962C8B-B14F-4D97-AF65-F5344CB8AC3E}">
        <p14:creationId xmlns:p14="http://schemas.microsoft.com/office/powerpoint/2010/main" val="8004599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4A4DE-C73D-1E1B-32BD-3FDE240CC177}"/>
              </a:ext>
            </a:extLst>
          </p:cNvPr>
          <p:cNvSpPr>
            <a:spLocks noGrp="1"/>
          </p:cNvSpPr>
          <p:nvPr>
            <p:ph type="title"/>
          </p:nvPr>
        </p:nvSpPr>
        <p:spPr>
          <a:xfrm>
            <a:off x="267417" y="375839"/>
            <a:ext cx="11644221" cy="897147"/>
          </a:xfrm>
        </p:spPr>
        <p:txBody>
          <a:bodyPr>
            <a:normAutofit/>
          </a:bodyPr>
          <a:lstStyle/>
          <a:p>
            <a:r>
              <a:rPr lang="en-ZA" sz="2400" dirty="0"/>
              <a:t>RT66-1-2025: SUPPLY AND DELIVERY OF TACTICAL AND CRIME SCENE EQUIPMENT TO THE STATE FOR THE PERIOD ENDING 30 JUNE 2028</a:t>
            </a:r>
            <a:endParaRPr lang="en-US" sz="2400" dirty="0"/>
          </a:p>
        </p:txBody>
      </p:sp>
      <p:sp>
        <p:nvSpPr>
          <p:cNvPr id="3" name="Content Placeholder 2">
            <a:extLst>
              <a:ext uri="{FF2B5EF4-FFF2-40B4-BE49-F238E27FC236}">
                <a16:creationId xmlns:a16="http://schemas.microsoft.com/office/drawing/2014/main" id="{D6DC96B9-385D-8503-492E-DD48EBF35521}"/>
              </a:ext>
            </a:extLst>
          </p:cNvPr>
          <p:cNvSpPr>
            <a:spLocks noGrp="1"/>
          </p:cNvSpPr>
          <p:nvPr>
            <p:ph idx="1"/>
          </p:nvPr>
        </p:nvSpPr>
        <p:spPr>
          <a:xfrm>
            <a:off x="267416" y="1338670"/>
            <a:ext cx="11644221" cy="5288892"/>
          </a:xfrm>
        </p:spPr>
        <p:txBody>
          <a:bodyPr>
            <a:normAutofit fontScale="25000" lnSpcReduction="20000"/>
          </a:bodyPr>
          <a:lstStyle/>
          <a:p>
            <a:pPr marL="0" indent="0">
              <a:buNone/>
            </a:pPr>
            <a:r>
              <a:rPr lang="en-US" sz="6400" b="1" dirty="0"/>
              <a:t>Phase 3: Continuation </a:t>
            </a:r>
          </a:p>
          <a:p>
            <a:pPr marL="0" indent="0">
              <a:buNone/>
            </a:pPr>
            <a:endParaRPr lang="en-US" sz="2400" b="1" dirty="0"/>
          </a:p>
          <a:p>
            <a:pPr marL="0" indent="0" algn="just">
              <a:buNone/>
            </a:pPr>
            <a:r>
              <a:rPr lang="en-US" sz="8000" b="1" dirty="0"/>
              <a:t>6.3.3.4 </a:t>
            </a:r>
            <a:r>
              <a:rPr lang="en-ZA" sz="8000" b="1" dirty="0"/>
              <a:t>Capability report</a:t>
            </a:r>
            <a:endParaRPr lang="en-US" sz="8000" b="1" dirty="0"/>
          </a:p>
          <a:p>
            <a:pPr marL="457200" indent="-457200" algn="just">
              <a:buFont typeface="+mj-lt"/>
              <a:buAutoNum type="alphaLcParenR"/>
            </a:pPr>
            <a:r>
              <a:rPr lang="en-ZA" sz="8000" dirty="0"/>
              <a:t>Where applicable as indicated in the pricing schedule, bidders are required to submit a valid original capability report, in the name of the manufacturing company and not older than 24 months, by the closing date and time of the bid.</a:t>
            </a:r>
          </a:p>
          <a:p>
            <a:pPr marL="457200" indent="-457200" algn="just">
              <a:buFont typeface="+mj-lt"/>
              <a:buAutoNum type="alphaLcParenR"/>
            </a:pPr>
            <a:r>
              <a:rPr lang="en-ZA" sz="8000" dirty="0"/>
              <a:t>The full capability report must be issued by an organisation accredited or recognised by SANAS. The capability report must confirm the manufacturer's production capability and manufacturing capacity for the product(s) offered.</a:t>
            </a:r>
          </a:p>
          <a:p>
            <a:pPr marL="0" indent="0" algn="just">
              <a:buNone/>
            </a:pPr>
            <a:endParaRPr lang="en-US" sz="8000" dirty="0"/>
          </a:p>
          <a:p>
            <a:pPr marL="0" indent="0" algn="just">
              <a:buNone/>
            </a:pPr>
            <a:r>
              <a:rPr lang="en-US" sz="8000" b="1" dirty="0"/>
              <a:t>6.3.3.5</a:t>
            </a:r>
            <a:r>
              <a:rPr lang="en-ZA" sz="8000" b="1" dirty="0"/>
              <a:t> Certificate of compliance (COC)</a:t>
            </a:r>
          </a:p>
          <a:p>
            <a:pPr marL="514350" indent="-514350" algn="just">
              <a:buFont typeface="+mj-lt"/>
              <a:buAutoNum type="alphaLcParenR"/>
            </a:pPr>
            <a:r>
              <a:rPr lang="en-ZA" sz="8000" dirty="0"/>
              <a:t>Where applicable, as indicated on the pricing schedule, bidders are required to submit a valid certificate of compliance for the relevant item(s) offered. The COC must verify that the product complies with the applicable standards, regulations, specifications or certification requirements stipulated in the bid documents and meets certain standards, regulations, or requirements for specific items as per the technical specification compliance document (Annexure A) at the closing date and time of the bid.</a:t>
            </a:r>
          </a:p>
          <a:p>
            <a:pPr marL="514350" indent="-514350" algn="just">
              <a:buFont typeface="+mj-lt"/>
              <a:buAutoNum type="alphaLcParenR"/>
            </a:pPr>
            <a:r>
              <a:rPr lang="en-ZA" sz="8000" dirty="0"/>
              <a:t>The Certificate of Compliance must be issued by an Original Equipment Manufacturer (OEM), where the applicable standard permits manufacturer-issued declarations; or SANAS-accredited certification body, testing laboratory, or inspection body; or the South African Bureau of Standards (SABS).</a:t>
            </a:r>
            <a:endParaRPr lang="en-US" sz="8000" dirty="0"/>
          </a:p>
          <a:p>
            <a:pPr marL="0" indent="0">
              <a:buNone/>
            </a:pPr>
            <a:endParaRPr lang="en-US" sz="2200" dirty="0"/>
          </a:p>
        </p:txBody>
      </p:sp>
    </p:spTree>
    <p:extLst>
      <p:ext uri="{BB962C8B-B14F-4D97-AF65-F5344CB8AC3E}">
        <p14:creationId xmlns:p14="http://schemas.microsoft.com/office/powerpoint/2010/main" val="7305771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845B2-3FA5-DB76-34E3-F18C15426F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09B158-610B-71BC-E314-6980FEBB7DAA}"/>
              </a:ext>
            </a:extLst>
          </p:cNvPr>
          <p:cNvSpPr>
            <a:spLocks noGrp="1"/>
          </p:cNvSpPr>
          <p:nvPr>
            <p:ph type="title"/>
          </p:nvPr>
        </p:nvSpPr>
        <p:spPr/>
        <p:txBody>
          <a:bodyPr>
            <a:noAutofit/>
          </a:bodyPr>
          <a:lstStyle/>
          <a:p>
            <a:pPr algn="just">
              <a:lnSpc>
                <a:spcPct val="100000"/>
              </a:lnSpc>
            </a:pPr>
            <a:r>
              <a:rPr lang="en-ZA" sz="2400" dirty="0"/>
              <a:t>RT66-1-2025: SUPPLY AND DELIVERY OF TACTICAL AND CRIME SCENE EQUIPMENT TO THE STATE FOR THE PERIOD ENDING 30 JUNE 2028</a:t>
            </a:r>
            <a:endParaRPr lang="en-US" sz="2400" dirty="0"/>
          </a:p>
        </p:txBody>
      </p:sp>
      <p:sp>
        <p:nvSpPr>
          <p:cNvPr id="3" name="Content Placeholder 2">
            <a:extLst>
              <a:ext uri="{FF2B5EF4-FFF2-40B4-BE49-F238E27FC236}">
                <a16:creationId xmlns:a16="http://schemas.microsoft.com/office/drawing/2014/main" id="{822F7084-C584-5950-588F-8F45296F30B7}"/>
              </a:ext>
            </a:extLst>
          </p:cNvPr>
          <p:cNvSpPr>
            <a:spLocks noGrp="1"/>
          </p:cNvSpPr>
          <p:nvPr>
            <p:ph idx="1"/>
          </p:nvPr>
        </p:nvSpPr>
        <p:spPr>
          <a:xfrm>
            <a:off x="148150" y="1568958"/>
            <a:ext cx="11644221" cy="5289042"/>
          </a:xfrm>
        </p:spPr>
        <p:txBody>
          <a:bodyPr>
            <a:normAutofit fontScale="77500" lnSpcReduction="20000"/>
          </a:bodyPr>
          <a:lstStyle/>
          <a:p>
            <a:pPr marL="0" indent="0">
              <a:buNone/>
            </a:pPr>
            <a:r>
              <a:rPr lang="en-US" sz="1800" b="1" dirty="0"/>
              <a:t>Phase 3: Continuation </a:t>
            </a:r>
          </a:p>
          <a:p>
            <a:pPr marL="0" indent="0">
              <a:buNone/>
            </a:pPr>
            <a:r>
              <a:rPr lang="en-ZA" sz="2600" b="1" dirty="0"/>
              <a:t>PART B: </a:t>
            </a:r>
            <a:r>
              <a:rPr lang="en-US" b="1" dirty="0"/>
              <a:t>TECHNICAL COMPLIANCE EVALUATION </a:t>
            </a:r>
            <a:endParaRPr lang="en-US" sz="3200" b="1" dirty="0"/>
          </a:p>
          <a:p>
            <a:pPr marL="0" indent="0">
              <a:buNone/>
            </a:pPr>
            <a:endParaRPr lang="en-US" sz="2600" dirty="0"/>
          </a:p>
          <a:p>
            <a:pPr marL="0" indent="0">
              <a:buNone/>
            </a:pPr>
            <a:r>
              <a:rPr lang="en-US" sz="2600" b="1" dirty="0"/>
              <a:t>6.3.3.6  </a:t>
            </a:r>
            <a:r>
              <a:rPr lang="en-ZA" sz="2600" b="1" dirty="0"/>
              <a:t>Samples evaluation and collections of samples</a:t>
            </a:r>
          </a:p>
          <a:p>
            <a:pPr marL="514350" indent="-514350" algn="just">
              <a:buFont typeface="+mj-lt"/>
              <a:buAutoNum type="alphaLcParenR"/>
            </a:pPr>
            <a:r>
              <a:rPr lang="en-ZA" sz="2600" dirty="0"/>
              <a:t>Only bidders who qualified on Phase 3 Part A will be required to submit samples for the items offered to verify compliance with technical specifications at the venue, date, and time that will be communicated by the National Treasury. Failure to submit samples will invalidate the items for which the samples are not submitted.</a:t>
            </a:r>
            <a:endParaRPr lang="en-US" sz="2600" dirty="0"/>
          </a:p>
          <a:p>
            <a:pPr marL="514350" indent="-514350" algn="just">
              <a:buFont typeface="+mj-lt"/>
              <a:buAutoNum type="alphaLcParenR"/>
            </a:pPr>
            <a:r>
              <a:rPr lang="en-ZA" sz="2600" dirty="0"/>
              <a:t>The request to submit samples may be immediately after the closing date and therefore bidders are required to be ready to submit the samples from the closing date of the bid.</a:t>
            </a:r>
          </a:p>
          <a:p>
            <a:pPr marL="514350" indent="-514350" algn="just">
              <a:buFont typeface="+mj-lt"/>
              <a:buAutoNum type="alphaLcParenR"/>
            </a:pPr>
            <a:r>
              <a:rPr lang="en-ZA" sz="2600" dirty="0"/>
              <a:t>Deviation consideration: The State may consider products that deviate from the technical specification by not more than </a:t>
            </a:r>
            <a:r>
              <a:rPr lang="en-ZA" sz="2600" b="1" dirty="0"/>
              <a:t>±5%</a:t>
            </a:r>
            <a:r>
              <a:rPr lang="en-ZA" sz="2600" dirty="0"/>
              <a:t> in respect of dimensions, weight, volume, capacity, performance, or other measurable attributes, provided that:</a:t>
            </a:r>
            <a:endParaRPr lang="en-US" sz="2600" dirty="0"/>
          </a:p>
          <a:p>
            <a:pPr marL="1200150" lvl="4" indent="-396875" algn="just">
              <a:buFont typeface="Wingdings" panose="05000000000000000000" pitchFamily="2" charset="2"/>
              <a:buChar char="§"/>
            </a:pPr>
            <a:r>
              <a:rPr lang="en-ZA" sz="2600" dirty="0"/>
              <a:t>the deviation does not compromise safety, functionality, quality, durability, or fitness for purpose;</a:t>
            </a:r>
          </a:p>
          <a:p>
            <a:pPr marL="1200150" lvl="4" indent="-396875" algn="just">
              <a:buFont typeface="Wingdings" panose="05000000000000000000" pitchFamily="2" charset="2"/>
              <a:buChar char="§"/>
            </a:pPr>
            <a:r>
              <a:rPr lang="en-ZA" sz="2600" dirty="0"/>
              <a:t>the deviation provides an equivalent or improved output; and</a:t>
            </a:r>
          </a:p>
          <a:p>
            <a:pPr marL="1200150" lvl="4" indent="-396875" algn="just">
              <a:buFont typeface="Wingdings" panose="05000000000000000000" pitchFamily="2" charset="2"/>
              <a:buChar char="§"/>
            </a:pPr>
            <a:r>
              <a:rPr lang="en-ZA" sz="2600" dirty="0"/>
              <a:t>Where different sizes and colours of the same item are called for against different item numbers, samples of size medium for each different colour must be submitted (no representative samples will be accepted). </a:t>
            </a:r>
            <a:endParaRPr lang="en-US" sz="2600" dirty="0"/>
          </a:p>
          <a:p>
            <a:pPr marL="1200150" lvl="4" indent="-396875">
              <a:buFont typeface="Wingdings" panose="05000000000000000000" pitchFamily="2" charset="2"/>
              <a:buChar char="§"/>
            </a:pPr>
            <a:endParaRPr lang="en-US" sz="2400" b="1" dirty="0"/>
          </a:p>
          <a:p>
            <a:pPr marL="0" indent="0">
              <a:buNone/>
            </a:pPr>
            <a:endParaRPr lang="en-US" sz="2200" dirty="0"/>
          </a:p>
          <a:p>
            <a:pPr marL="0" indent="0">
              <a:buNone/>
            </a:pPr>
            <a:endParaRPr lang="en-US" sz="2200" b="1" dirty="0">
              <a:highlight>
                <a:srgbClr val="FFFF00"/>
              </a:highlight>
            </a:endParaRPr>
          </a:p>
          <a:p>
            <a:pPr lvl="1" algn="just"/>
            <a:endParaRPr lang="en-ZA" sz="2200" dirty="0">
              <a:highlight>
                <a:srgbClr val="FFFF00"/>
              </a:highlight>
            </a:endParaRPr>
          </a:p>
          <a:p>
            <a:pPr lvl="1" algn="just"/>
            <a:endParaRPr lang="en-ZA" sz="2200" dirty="0">
              <a:highlight>
                <a:srgbClr val="FFFF00"/>
              </a:highlight>
            </a:endParaRPr>
          </a:p>
          <a:p>
            <a:endParaRPr lang="en-US" dirty="0"/>
          </a:p>
        </p:txBody>
      </p:sp>
    </p:spTree>
    <p:extLst>
      <p:ext uri="{BB962C8B-B14F-4D97-AF65-F5344CB8AC3E}">
        <p14:creationId xmlns:p14="http://schemas.microsoft.com/office/powerpoint/2010/main" val="28016547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BF6DAD-D751-F9A6-5FD5-9F522A8797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F530F7-EE02-077F-2A3E-05C8D6A4450F}"/>
              </a:ext>
            </a:extLst>
          </p:cNvPr>
          <p:cNvSpPr>
            <a:spLocks noGrp="1"/>
          </p:cNvSpPr>
          <p:nvPr>
            <p:ph type="title"/>
          </p:nvPr>
        </p:nvSpPr>
        <p:spPr/>
        <p:txBody>
          <a:bodyPr>
            <a:noAutofit/>
          </a:bodyPr>
          <a:lstStyle/>
          <a:p>
            <a:pPr algn="just">
              <a:lnSpc>
                <a:spcPct val="100000"/>
              </a:lnSpc>
            </a:pPr>
            <a:r>
              <a:rPr lang="en-ZA" sz="2400" dirty="0"/>
              <a:t>RT66-1-2025: SUPPLY AND DELIVERY OF TACTICAL AND CRIME SCENE EQUIPMENT TO THE STATE FOR THE PERIOD ENDING 30 JUNE 2028</a:t>
            </a:r>
            <a:endParaRPr lang="en-US" sz="2400" dirty="0"/>
          </a:p>
        </p:txBody>
      </p:sp>
      <p:sp>
        <p:nvSpPr>
          <p:cNvPr id="3" name="Content Placeholder 2">
            <a:extLst>
              <a:ext uri="{FF2B5EF4-FFF2-40B4-BE49-F238E27FC236}">
                <a16:creationId xmlns:a16="http://schemas.microsoft.com/office/drawing/2014/main" id="{FFE10728-B83D-FD50-46CD-CF7213007145}"/>
              </a:ext>
            </a:extLst>
          </p:cNvPr>
          <p:cNvSpPr>
            <a:spLocks noGrp="1"/>
          </p:cNvSpPr>
          <p:nvPr>
            <p:ph idx="1"/>
          </p:nvPr>
        </p:nvSpPr>
        <p:spPr>
          <a:xfrm>
            <a:off x="273889" y="1553056"/>
            <a:ext cx="11644221" cy="4839418"/>
          </a:xfrm>
        </p:spPr>
        <p:txBody>
          <a:bodyPr>
            <a:normAutofit fontScale="92500" lnSpcReduction="10000"/>
          </a:bodyPr>
          <a:lstStyle/>
          <a:p>
            <a:pPr marL="0" indent="0">
              <a:buNone/>
            </a:pPr>
            <a:r>
              <a:rPr lang="en-US" sz="1900" b="1" dirty="0"/>
              <a:t>Phase 3: Continuation </a:t>
            </a:r>
            <a:endParaRPr lang="en-US" sz="1900" b="1" dirty="0">
              <a:highlight>
                <a:srgbClr val="FFFF00"/>
              </a:highlight>
            </a:endParaRPr>
          </a:p>
          <a:p>
            <a:pPr marL="0" indent="0" algn="just">
              <a:buNone/>
            </a:pPr>
            <a:r>
              <a:rPr lang="en-ZA" sz="2400" b="1" dirty="0"/>
              <a:t>d) Brochures</a:t>
            </a:r>
            <a:r>
              <a:rPr lang="en-ZA" sz="2400" dirty="0"/>
              <a:t> - Bidders must submit with the samples, an original manufacturer’s technical specification sheet (brochure) for all equipment offered, preferably in colour, with fully comprehensive product technical specification information. The brochure must clearly indicate the product name and description, make/model, equipment images and all information required to verify compliance to technical specification requirements.</a:t>
            </a:r>
          </a:p>
          <a:p>
            <a:pPr marL="0" indent="0" algn="just">
              <a:buNone/>
            </a:pPr>
            <a:r>
              <a:rPr lang="en-ZA" sz="2400" b="1" dirty="0"/>
              <a:t>e) Marking of samples to be submitted for Visual Screen Evaluation </a:t>
            </a:r>
          </a:p>
          <a:p>
            <a:pPr marL="0" indent="0" algn="just">
              <a:buNone/>
            </a:pPr>
            <a:r>
              <a:rPr lang="en-ZA" sz="2400" b="1" dirty="0"/>
              <a:t> </a:t>
            </a:r>
            <a:r>
              <a:rPr lang="en-GB" sz="2400" dirty="0"/>
              <a:t>Clause 6.4.8.8 of the </a:t>
            </a:r>
            <a:r>
              <a:rPr lang="en-ZA" sz="2400" dirty="0"/>
              <a:t>Special Condition of Contract (SCC)</a:t>
            </a:r>
            <a:r>
              <a:rPr lang="en-GB" sz="2400" dirty="0"/>
              <a:t> lists the requirements for the marking and submission of samples.</a:t>
            </a:r>
          </a:p>
          <a:p>
            <a:pPr marL="0" indent="0" algn="just">
              <a:buNone/>
            </a:pPr>
            <a:endParaRPr lang="en-US" sz="2400" dirty="0"/>
          </a:p>
          <a:p>
            <a:pPr marL="0" indent="0" algn="just">
              <a:buNone/>
            </a:pPr>
            <a:r>
              <a:rPr lang="en-US" sz="2400" b="1" dirty="0"/>
              <a:t>f) </a:t>
            </a:r>
            <a:r>
              <a:rPr lang="en-ZA" sz="2400" b="1" dirty="0"/>
              <a:t>Collection of all samples </a:t>
            </a:r>
          </a:p>
          <a:p>
            <a:pPr marL="0" indent="0" algn="just">
              <a:buNone/>
            </a:pPr>
            <a:r>
              <a:rPr lang="en-ZA" sz="2400" dirty="0"/>
              <a:t>If practical for samples to be collected, bidders will be informed of the date, time, and place where samples may be collected. If samples have not been collected by the bidder after National Treasury has issued a request to bidders to collect the samples, the samples will be disposed of at the discretion of National Treasury.</a:t>
            </a:r>
            <a:endParaRPr lang="en-US" sz="2400" dirty="0"/>
          </a:p>
          <a:p>
            <a:pPr marL="0" indent="0">
              <a:buNone/>
            </a:pPr>
            <a:endParaRPr lang="en-ZA" sz="2200" dirty="0">
              <a:highlight>
                <a:srgbClr val="FFFF00"/>
              </a:highlight>
            </a:endParaRPr>
          </a:p>
          <a:p>
            <a:pPr lvl="1" algn="just"/>
            <a:endParaRPr lang="en-ZA" sz="2200" dirty="0">
              <a:highlight>
                <a:srgbClr val="FFFF00"/>
              </a:highlight>
            </a:endParaRPr>
          </a:p>
          <a:p>
            <a:endParaRPr lang="en-US" dirty="0"/>
          </a:p>
        </p:txBody>
      </p:sp>
    </p:spTree>
    <p:extLst>
      <p:ext uri="{BB962C8B-B14F-4D97-AF65-F5344CB8AC3E}">
        <p14:creationId xmlns:p14="http://schemas.microsoft.com/office/powerpoint/2010/main" val="1616084853"/>
      </p:ext>
    </p:extLst>
  </p:cSld>
  <p:clrMapOvr>
    <a:masterClrMapping/>
  </p:clrMapOvr>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C0C91-3AA0-408B-2B82-3DF8ABD884B3}"/>
              </a:ext>
            </a:extLst>
          </p:cNvPr>
          <p:cNvSpPr>
            <a:spLocks noGrp="1"/>
          </p:cNvSpPr>
          <p:nvPr>
            <p:ph type="title"/>
          </p:nvPr>
        </p:nvSpPr>
        <p:spPr>
          <a:xfrm>
            <a:off x="267419" y="404716"/>
            <a:ext cx="11644221" cy="897147"/>
          </a:xfrm>
        </p:spPr>
        <p:txBody>
          <a:bodyPr>
            <a:noAutofit/>
          </a:bodyPr>
          <a:lstStyle/>
          <a:p>
            <a:pPr algn="just">
              <a:lnSpc>
                <a:spcPct val="100000"/>
              </a:lnSpc>
            </a:pPr>
            <a:r>
              <a:rPr lang="en-ZA" sz="2400" dirty="0"/>
              <a:t>RT66-1-2025: SUPPLY AND DELIVERY OF TACTICAL AND CRIME SCENE EQUIPMENT TO THE STATE FOR THE PERIOD ENDING 30 JUNE 2028</a:t>
            </a:r>
            <a:endParaRPr lang="en-US" sz="2400" dirty="0"/>
          </a:p>
        </p:txBody>
      </p:sp>
      <p:sp>
        <p:nvSpPr>
          <p:cNvPr id="3" name="Content Placeholder 2">
            <a:extLst>
              <a:ext uri="{FF2B5EF4-FFF2-40B4-BE49-F238E27FC236}">
                <a16:creationId xmlns:a16="http://schemas.microsoft.com/office/drawing/2014/main" id="{ADB4D1E1-4C5B-78C7-F3D3-8BF4409AEE28}"/>
              </a:ext>
            </a:extLst>
          </p:cNvPr>
          <p:cNvSpPr>
            <a:spLocks noGrp="1"/>
          </p:cNvSpPr>
          <p:nvPr>
            <p:ph idx="1"/>
          </p:nvPr>
        </p:nvSpPr>
        <p:spPr>
          <a:xfrm>
            <a:off x="187906" y="1517425"/>
            <a:ext cx="11644221" cy="4839418"/>
          </a:xfrm>
        </p:spPr>
        <p:txBody>
          <a:bodyPr>
            <a:normAutofit fontScale="92500" lnSpcReduction="10000"/>
          </a:bodyPr>
          <a:lstStyle/>
          <a:p>
            <a:pPr marL="0" indent="0">
              <a:buNone/>
            </a:pPr>
            <a:r>
              <a:rPr lang="en-ZA" sz="2400" b="1" dirty="0"/>
              <a:t>6.4  Phase 4: Price and specific goals</a:t>
            </a:r>
            <a:endParaRPr lang="en-US" sz="2400" b="1" dirty="0"/>
          </a:p>
          <a:p>
            <a:pPr marL="457200" indent="-457200" algn="just">
              <a:buFont typeface="+mj-lt"/>
              <a:buAutoNum type="alphaLcPeriod"/>
            </a:pPr>
            <a:r>
              <a:rPr lang="en-ZA" sz="2400" dirty="0"/>
              <a:t>Prices submitted in this bid must be filled in the field provided on the pricing schedule supplied with the bid. Price structures that do not comply with this requirement may invalidate the bid.</a:t>
            </a:r>
          </a:p>
          <a:p>
            <a:pPr marL="457200" indent="-457200" algn="just">
              <a:buFont typeface="+mj-lt"/>
              <a:buAutoNum type="alphaLcPeriod"/>
            </a:pPr>
            <a:r>
              <a:rPr lang="en-ZA" sz="2400" dirty="0"/>
              <a:t>All bid prices must be inclusive of all applicable taxes; and be inclusive of fifteen percent (15%) Value Added Tax.</a:t>
            </a:r>
            <a:r>
              <a:rPr lang="en-US" sz="2400" dirty="0"/>
              <a:t> </a:t>
            </a:r>
            <a:r>
              <a:rPr lang="en-ZA" sz="2400" dirty="0"/>
              <a:t>Failure to comply with this condition may invalidate the bid.</a:t>
            </a:r>
          </a:p>
          <a:p>
            <a:pPr marL="457200" indent="-457200" algn="just">
              <a:buFont typeface="+mj-lt"/>
              <a:buAutoNum type="alphaLcPeriod"/>
            </a:pPr>
            <a:r>
              <a:rPr lang="en-ZA" sz="2400" dirty="0"/>
              <a:t>The formula to calculate points for price is on clause 6.5.1.2 and points for specific goals is on clause 6.5.3.1  and 6.5.7 of the Special Condition of Contract (SCC). </a:t>
            </a:r>
            <a:endParaRPr lang="en-US" sz="2400" dirty="0"/>
          </a:p>
          <a:p>
            <a:pPr marL="457200" indent="-457200" algn="just">
              <a:buFont typeface="+mj-lt"/>
              <a:buAutoNum type="alphaLcPeriod"/>
            </a:pPr>
            <a:r>
              <a:rPr lang="en-ZA" sz="2400" dirty="0"/>
              <a:t>Preference point system: The pricing evaluation will be in terms of regulation 5 of the Preferential Procurement Regulations pertaining to the Preferential Procurement Policy Framework Act, 2000 (PPPFA) (Act No. 5 of 2000), with its latest 2022 regulations.</a:t>
            </a:r>
          </a:p>
          <a:p>
            <a:pPr marL="457200" indent="-457200" algn="just">
              <a:buFont typeface="+mj-lt"/>
              <a:buAutoNum type="alphaLcPeriod"/>
            </a:pPr>
            <a:r>
              <a:rPr lang="en-ZA" sz="2400" dirty="0"/>
              <a:t>Objective criteria</a:t>
            </a:r>
            <a:r>
              <a:rPr lang="en-US" sz="2400" dirty="0"/>
              <a:t> </a:t>
            </a:r>
            <a:r>
              <a:rPr lang="en-ZA" sz="2400" dirty="0"/>
              <a:t>as per Section 2(1)(f) of the PPPFA (2000): It is the objective criterion of this bid to award bids that offer goods with local content and/or local value added. Please refer to the Pricing Schedule (Annexure B) for the percentage (%) of Local Production and Content requirements to be achieved to meet this objective criterion.</a:t>
            </a:r>
          </a:p>
          <a:p>
            <a:pPr marL="457200" indent="-457200" algn="just">
              <a:buFont typeface="+mj-lt"/>
              <a:buAutoNum type="alphaLcPeriod"/>
            </a:pPr>
            <a:endParaRPr lang="en-ZA" sz="2200" dirty="0"/>
          </a:p>
          <a:p>
            <a:pPr marL="457200" indent="-457200" algn="just">
              <a:buFont typeface="+mj-lt"/>
              <a:buAutoNum type="alphaLcPeriod"/>
            </a:pPr>
            <a:endParaRPr lang="en-ZA" sz="2200" dirty="0"/>
          </a:p>
          <a:p>
            <a:pPr marL="457200" indent="-457200" algn="just">
              <a:buFont typeface="+mj-lt"/>
              <a:buAutoNum type="alphaLcPeriod"/>
            </a:pPr>
            <a:endParaRPr lang="en-US" sz="2200" dirty="0"/>
          </a:p>
          <a:p>
            <a:pPr marL="457200" indent="-457200" algn="just">
              <a:buFont typeface="+mj-lt"/>
              <a:buAutoNum type="alphaLcPeriod"/>
            </a:pPr>
            <a:endParaRPr lang="en-ZA" sz="2200" dirty="0"/>
          </a:p>
          <a:p>
            <a:pPr marL="457200" indent="-457200" algn="just">
              <a:buFont typeface="+mj-lt"/>
              <a:buAutoNum type="alphaLcPeriod"/>
            </a:pPr>
            <a:endParaRPr lang="en-US" sz="2200" dirty="0"/>
          </a:p>
          <a:p>
            <a:pPr marL="0" indent="0" algn="just">
              <a:buNone/>
            </a:pPr>
            <a:endParaRPr lang="en-ZA" sz="2200" dirty="0"/>
          </a:p>
          <a:p>
            <a:pPr lvl="1"/>
            <a:endParaRPr lang="en-US" dirty="0"/>
          </a:p>
          <a:p>
            <a:pPr marL="268287" lvl="1" indent="0">
              <a:buNone/>
            </a:pPr>
            <a:endParaRPr lang="en-US" dirty="0"/>
          </a:p>
        </p:txBody>
      </p:sp>
    </p:spTree>
    <p:extLst>
      <p:ext uri="{BB962C8B-B14F-4D97-AF65-F5344CB8AC3E}">
        <p14:creationId xmlns:p14="http://schemas.microsoft.com/office/powerpoint/2010/main" val="38395268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7D7E86-EB19-3B16-D673-A897CEBD1D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1B46DC-9177-64E2-C2FC-21B5D6047D58}"/>
              </a:ext>
            </a:extLst>
          </p:cNvPr>
          <p:cNvSpPr>
            <a:spLocks noGrp="1"/>
          </p:cNvSpPr>
          <p:nvPr>
            <p:ph type="title"/>
          </p:nvPr>
        </p:nvSpPr>
        <p:spPr>
          <a:xfrm>
            <a:off x="267419" y="404092"/>
            <a:ext cx="11644221" cy="897147"/>
          </a:xfrm>
        </p:spPr>
        <p:txBody>
          <a:bodyPr>
            <a:noAutofit/>
          </a:bodyPr>
          <a:lstStyle/>
          <a:p>
            <a:pPr algn="just">
              <a:lnSpc>
                <a:spcPct val="100000"/>
              </a:lnSpc>
            </a:pPr>
            <a:r>
              <a:rPr lang="en-ZA" sz="2400" dirty="0"/>
              <a:t>RT66-1-2025: SUPPLY AND DELIVERY OF TACTICAL AND CRIME SCENE EQUIPMENT TO THE STATE FOR THE PERIOD ENDING 30 JUNE 2028</a:t>
            </a:r>
            <a:endParaRPr lang="en-US" sz="2400" dirty="0"/>
          </a:p>
        </p:txBody>
      </p:sp>
      <p:sp>
        <p:nvSpPr>
          <p:cNvPr id="3" name="Content Placeholder 2">
            <a:extLst>
              <a:ext uri="{FF2B5EF4-FFF2-40B4-BE49-F238E27FC236}">
                <a16:creationId xmlns:a16="http://schemas.microsoft.com/office/drawing/2014/main" id="{E7541D82-BE78-246C-BCA1-A891D3AE1F63}"/>
              </a:ext>
            </a:extLst>
          </p:cNvPr>
          <p:cNvSpPr>
            <a:spLocks noGrp="1"/>
          </p:cNvSpPr>
          <p:nvPr>
            <p:ph idx="1"/>
          </p:nvPr>
        </p:nvSpPr>
        <p:spPr>
          <a:xfrm>
            <a:off x="116345" y="1301239"/>
            <a:ext cx="11644221" cy="5164222"/>
          </a:xfrm>
        </p:spPr>
        <p:txBody>
          <a:bodyPr>
            <a:normAutofit fontScale="40000" lnSpcReduction="20000"/>
          </a:bodyPr>
          <a:lstStyle/>
          <a:p>
            <a:pPr marL="0" indent="0">
              <a:buNone/>
            </a:pPr>
            <a:r>
              <a:rPr lang="en-US" sz="4000" b="1" dirty="0"/>
              <a:t>Phase 4: Continuation </a:t>
            </a:r>
          </a:p>
          <a:p>
            <a:pPr marL="0" indent="0">
              <a:buNone/>
            </a:pPr>
            <a:endParaRPr lang="en-US" sz="2600" b="1" dirty="0">
              <a:highlight>
                <a:srgbClr val="FFFF00"/>
              </a:highlight>
            </a:endParaRPr>
          </a:p>
          <a:p>
            <a:pPr marL="404813" indent="-404813" algn="just">
              <a:buNone/>
            </a:pPr>
            <a:r>
              <a:rPr lang="en-US" sz="5500" dirty="0"/>
              <a:t>f)  </a:t>
            </a:r>
            <a:r>
              <a:rPr lang="en-ZA" sz="5500" dirty="0"/>
              <a:t>Bidders must ensure compliance with the local production and content declarations and submit all the supporting documents (Annexure C, D, E). Additional information is provided- SCC clause 6.5.8</a:t>
            </a:r>
          </a:p>
          <a:p>
            <a:pPr marL="404813" indent="-404813" algn="just">
              <a:buNone/>
            </a:pPr>
            <a:r>
              <a:rPr lang="en-ZA" sz="5500" dirty="0"/>
              <a:t>g)  Bidders must submit SBD 6.2 to claim points for local content. Preference points may only be claimed for products, which will be manufactured (fabricated, processed or assembled) in the Republic of South Africa (Refer to Annexure B - Pricing Schedule). </a:t>
            </a:r>
          </a:p>
          <a:p>
            <a:pPr marL="0" indent="0" algn="just">
              <a:buNone/>
            </a:pPr>
            <a:endParaRPr lang="en-US" sz="5500" dirty="0"/>
          </a:p>
          <a:p>
            <a:pPr marL="0" indent="0" algn="just">
              <a:buNone/>
            </a:pPr>
            <a:r>
              <a:rPr lang="en-ZA" sz="5500" dirty="0"/>
              <a:t>h)   Items Grouped as a Series: </a:t>
            </a:r>
            <a:endParaRPr lang="en-US" sz="5500" dirty="0"/>
          </a:p>
          <a:p>
            <a:pPr marL="684213" indent="-342900" algn="just">
              <a:buFont typeface="Wingdings" panose="05000000000000000000" pitchFamily="2" charset="2"/>
              <a:buChar char="§"/>
            </a:pPr>
            <a:r>
              <a:rPr lang="en-ZA" sz="5500" dirty="0"/>
              <a:t>Items that have been grouped as a series in the pricing schedule or technical specifications will be allocated preference points for price using the total amount of the group series;</a:t>
            </a:r>
            <a:endParaRPr lang="en-US" sz="5500" dirty="0"/>
          </a:p>
          <a:p>
            <a:pPr marL="684213" indent="-342900" algn="just">
              <a:buFont typeface="Wingdings" panose="05000000000000000000" pitchFamily="2" charset="2"/>
              <a:buChar char="§"/>
            </a:pPr>
            <a:r>
              <a:rPr lang="en-ZA" sz="5500" dirty="0"/>
              <a:t>Bidders must provide prices for all units of measure specified in the series and for every item within a group series. Additional offers should include the relevant accessories; and</a:t>
            </a:r>
          </a:p>
          <a:p>
            <a:pPr marL="684213" indent="-342900" algn="just">
              <a:buFont typeface="Wingdings" panose="05000000000000000000" pitchFamily="2" charset="2"/>
              <a:buChar char="§"/>
            </a:pPr>
            <a:r>
              <a:rPr lang="en-ZA" sz="5500" dirty="0"/>
              <a:t> If multiple offers are submitted for the same line item (e.g., different brands or models of the equipment), each offer must include all the standard accessories relevant to the submission, and all items in a series must be compatible.</a:t>
            </a:r>
          </a:p>
          <a:p>
            <a:pPr marL="0" indent="0" algn="just">
              <a:buNone/>
            </a:pPr>
            <a:endParaRPr lang="en-US" sz="5500" dirty="0"/>
          </a:p>
          <a:p>
            <a:pPr marL="0" indent="0">
              <a:buNone/>
            </a:pPr>
            <a:endParaRPr lang="en-US" sz="5500" dirty="0"/>
          </a:p>
          <a:p>
            <a:pPr marL="0" indent="0" algn="just">
              <a:buNone/>
            </a:pPr>
            <a:endParaRPr lang="en-ZA" sz="5500" dirty="0"/>
          </a:p>
          <a:p>
            <a:pPr marL="457200" indent="-457200" algn="just">
              <a:buFont typeface="+mj-lt"/>
              <a:buAutoNum type="alphaLcPeriod"/>
            </a:pPr>
            <a:endParaRPr lang="en-US" sz="2200" dirty="0"/>
          </a:p>
          <a:p>
            <a:pPr marL="0" indent="0" algn="just">
              <a:buNone/>
            </a:pPr>
            <a:endParaRPr lang="en-ZA" sz="2200" dirty="0"/>
          </a:p>
          <a:p>
            <a:pPr lvl="1"/>
            <a:endParaRPr lang="en-US" dirty="0"/>
          </a:p>
          <a:p>
            <a:pPr marL="268287" lvl="1" indent="0">
              <a:buNone/>
            </a:pPr>
            <a:endParaRPr lang="en-US" dirty="0"/>
          </a:p>
        </p:txBody>
      </p:sp>
    </p:spTree>
    <p:extLst>
      <p:ext uri="{BB962C8B-B14F-4D97-AF65-F5344CB8AC3E}">
        <p14:creationId xmlns:p14="http://schemas.microsoft.com/office/powerpoint/2010/main" val="29958015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D0433-EF9C-CD3B-57B0-9D21CC8A2064}"/>
              </a:ext>
            </a:extLst>
          </p:cNvPr>
          <p:cNvSpPr>
            <a:spLocks noGrp="1"/>
          </p:cNvSpPr>
          <p:nvPr>
            <p:ph type="title"/>
          </p:nvPr>
        </p:nvSpPr>
        <p:spPr>
          <a:xfrm>
            <a:off x="354884" y="442798"/>
            <a:ext cx="11644221" cy="897147"/>
          </a:xfrm>
        </p:spPr>
        <p:txBody>
          <a:bodyPr>
            <a:normAutofit/>
          </a:bodyPr>
          <a:lstStyle/>
          <a:p>
            <a:r>
              <a:rPr lang="en-ZA" sz="2400" dirty="0"/>
              <a:t>RT66-1-2025: SUPPLY AND DELIVERY OF TACTICAL AND CRIME SCENE EQUIPMENT TO THE STATE FOR THE PERIOD ENDING 30 JUNE 2028</a:t>
            </a:r>
            <a:endParaRPr lang="en-US" sz="2400" dirty="0"/>
          </a:p>
        </p:txBody>
      </p:sp>
      <p:sp>
        <p:nvSpPr>
          <p:cNvPr id="3" name="Content Placeholder 2">
            <a:extLst>
              <a:ext uri="{FF2B5EF4-FFF2-40B4-BE49-F238E27FC236}">
                <a16:creationId xmlns:a16="http://schemas.microsoft.com/office/drawing/2014/main" id="{1C133D97-5845-BC69-2295-AD7EC5B6B9D9}"/>
              </a:ext>
            </a:extLst>
          </p:cNvPr>
          <p:cNvSpPr>
            <a:spLocks noGrp="1"/>
          </p:cNvSpPr>
          <p:nvPr>
            <p:ph idx="1"/>
          </p:nvPr>
        </p:nvSpPr>
        <p:spPr>
          <a:xfrm>
            <a:off x="321909" y="1575784"/>
            <a:ext cx="11644221" cy="4839418"/>
          </a:xfrm>
        </p:spPr>
        <p:txBody>
          <a:bodyPr>
            <a:normAutofit/>
          </a:bodyPr>
          <a:lstStyle/>
          <a:p>
            <a:pPr marL="0" indent="0" algn="just">
              <a:buNone/>
            </a:pPr>
            <a:r>
              <a:rPr lang="en-US" sz="2200" b="1" dirty="0"/>
              <a:t>7. Transversal Contracting price adjustment and rates of exchange</a:t>
            </a:r>
          </a:p>
          <a:p>
            <a:pPr marL="461963" indent="-461963" algn="just">
              <a:buNone/>
            </a:pPr>
            <a:r>
              <a:rPr lang="en-ZA" sz="2200" dirty="0"/>
              <a:t>7.1  Price adjustment shall be applied on an annual basis at the anniversary of the transversal contract from the closing date of the bid.  For this bid, the base index date is </a:t>
            </a:r>
            <a:r>
              <a:rPr lang="en-ZA" sz="2200" b="1" dirty="0"/>
              <a:t>September 2026.</a:t>
            </a:r>
            <a:r>
              <a:rPr lang="en-US" sz="2200" b="1" dirty="0"/>
              <a:t> </a:t>
            </a:r>
            <a:r>
              <a:rPr lang="en-ZA" sz="2200" dirty="0"/>
              <a:t>Refer to the SCC, clause 13.4</a:t>
            </a:r>
          </a:p>
          <a:p>
            <a:pPr marL="517525" indent="-517525" algn="just">
              <a:buNone/>
            </a:pPr>
            <a:r>
              <a:rPr lang="en-ZA" sz="2200" dirty="0"/>
              <a:t>7.2  Rates of exchange (RoE) to be used in this bid in the conversion of the bid price of the item(s) to South African currency is indicated in the SCC clause 13.7.1.4 ( i.e. currency used is US Dollar, Pound and Euro).</a:t>
            </a:r>
          </a:p>
          <a:p>
            <a:pPr marL="517525" indent="-517525" algn="just">
              <a:buNone/>
            </a:pPr>
            <a:r>
              <a:rPr lang="en-ZA" sz="2200" dirty="0"/>
              <a:t>7.3  Should the bidder make use of any other currency not mentioned above, the bidder is requested to calculate the average for the period </a:t>
            </a:r>
            <a:r>
              <a:rPr lang="en-ZA" sz="2200" b="1" dirty="0"/>
              <a:t>1 September 2025 to 31 August 2026</a:t>
            </a:r>
            <a:r>
              <a:rPr lang="en-ZA" sz="2200" dirty="0"/>
              <a:t> using the Reserve Bank published rates for the specific currency. Visit </a:t>
            </a:r>
            <a:r>
              <a:rPr lang="en-ZA" sz="2200" dirty="0">
                <a:hlinkClick r:id="rId2"/>
              </a:rPr>
              <a:t>www.reservebank.co.za</a:t>
            </a:r>
            <a:r>
              <a:rPr lang="en-ZA" sz="2200" dirty="0"/>
              <a:t> to obtain the relevant rates. Please refer to TCBD 2 (Procedure to download historical exchange rates from the Reserve Bank website) for instructions.</a:t>
            </a:r>
            <a:endParaRPr lang="en-US" sz="2200" dirty="0"/>
          </a:p>
          <a:p>
            <a:endParaRPr lang="en-US" dirty="0"/>
          </a:p>
        </p:txBody>
      </p:sp>
    </p:spTree>
    <p:extLst>
      <p:ext uri="{BB962C8B-B14F-4D97-AF65-F5344CB8AC3E}">
        <p14:creationId xmlns:p14="http://schemas.microsoft.com/office/powerpoint/2010/main" val="14081899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B930A-8A84-186B-10AE-00325B62B093}"/>
              </a:ext>
            </a:extLst>
          </p:cNvPr>
          <p:cNvSpPr>
            <a:spLocks noGrp="1"/>
          </p:cNvSpPr>
          <p:nvPr>
            <p:ph type="title"/>
          </p:nvPr>
        </p:nvSpPr>
        <p:spPr>
          <a:xfrm>
            <a:off x="267419" y="379187"/>
            <a:ext cx="11644221" cy="897147"/>
          </a:xfrm>
        </p:spPr>
        <p:txBody>
          <a:bodyPr>
            <a:noAutofit/>
          </a:bodyPr>
          <a:lstStyle/>
          <a:p>
            <a:pPr algn="just">
              <a:lnSpc>
                <a:spcPct val="100000"/>
              </a:lnSpc>
            </a:pPr>
            <a:r>
              <a:rPr lang="en-ZA" sz="2400" dirty="0"/>
              <a:t>RT66-1-2025: SUPPLY AND DELIVERY OF TACTICAL AND CRIME SCENE EQUIPMENT TO THE STATE FOR THE PERIOD ENDING 30 JUNE 2028</a:t>
            </a:r>
            <a:endParaRPr lang="en-US" sz="2400" dirty="0"/>
          </a:p>
        </p:txBody>
      </p:sp>
      <p:sp>
        <p:nvSpPr>
          <p:cNvPr id="3" name="Content Placeholder 2">
            <a:extLst>
              <a:ext uri="{FF2B5EF4-FFF2-40B4-BE49-F238E27FC236}">
                <a16:creationId xmlns:a16="http://schemas.microsoft.com/office/drawing/2014/main" id="{C0AB6237-6C96-E0E4-C5CB-A59A6B0EDACC}"/>
              </a:ext>
            </a:extLst>
          </p:cNvPr>
          <p:cNvSpPr>
            <a:spLocks noGrp="1"/>
          </p:cNvSpPr>
          <p:nvPr>
            <p:ph idx="1"/>
          </p:nvPr>
        </p:nvSpPr>
        <p:spPr>
          <a:xfrm>
            <a:off x="267419" y="1343770"/>
            <a:ext cx="11644221" cy="5255438"/>
          </a:xfrm>
        </p:spPr>
        <p:txBody>
          <a:bodyPr>
            <a:normAutofit/>
          </a:bodyPr>
          <a:lstStyle/>
          <a:p>
            <a:pPr marL="0" indent="0" algn="just">
              <a:lnSpc>
                <a:spcPct val="100000"/>
              </a:lnSpc>
              <a:buNone/>
            </a:pPr>
            <a:r>
              <a:rPr lang="en-US" sz="2200" b="1" dirty="0"/>
              <a:t>8</a:t>
            </a:r>
            <a:r>
              <a:rPr lang="en-US" sz="2200" dirty="0"/>
              <a:t>. </a:t>
            </a:r>
            <a:r>
              <a:rPr lang="en-ZA" sz="2200" b="1" dirty="0"/>
              <a:t>Due Diligence</a:t>
            </a:r>
          </a:p>
          <a:p>
            <a:pPr marL="0" indent="0" algn="just">
              <a:lnSpc>
                <a:spcPct val="100000"/>
              </a:lnSpc>
              <a:buNone/>
            </a:pPr>
            <a:r>
              <a:rPr lang="en-ZA" sz="2200" dirty="0"/>
              <a:t>8.1</a:t>
            </a:r>
            <a:r>
              <a:rPr lang="en-ZA" sz="2200" b="1" dirty="0"/>
              <a:t>   </a:t>
            </a:r>
            <a:r>
              <a:rPr lang="en-ZA" sz="2200" dirty="0"/>
              <a:t>The State reserves the right to:</a:t>
            </a:r>
            <a:endParaRPr lang="en-US" sz="2200" dirty="0"/>
          </a:p>
          <a:p>
            <a:pPr marL="739775" lvl="3" indent="-739775" algn="just">
              <a:buFont typeface="+mj-lt"/>
              <a:buAutoNum type="alphaLcParenR"/>
            </a:pPr>
            <a:r>
              <a:rPr lang="en-ZA" sz="2200" dirty="0"/>
              <a:t>Conduct due diligence during the evaluation process to determine the ability of the bidder to honour contractual obligations that might emanate from this tendering process. The due diligence is not only limited to the bidder but to all parties the bidder might have confirmed to do business with for the fulfilment of the contract that might be awarded.</a:t>
            </a:r>
            <a:endParaRPr lang="en-US" sz="2200" dirty="0"/>
          </a:p>
          <a:p>
            <a:pPr marL="739775" lvl="3" indent="-739775" algn="just">
              <a:buFont typeface="+mj-lt"/>
              <a:buAutoNum type="alphaLcParenR"/>
            </a:pPr>
            <a:r>
              <a:rPr lang="en-ZA" sz="2200" dirty="0"/>
              <a:t>Conduct due diligence prior to final award or at any time during the transversal contract period and this may include pre-announced/ non-announced site visits. During the due diligence process the information submitted by the bidder will be verified and any misrepresentation thereof may disqualify the bid in whole or parts thereof.</a:t>
            </a:r>
            <a:endParaRPr lang="en-US" sz="2200" dirty="0"/>
          </a:p>
          <a:p>
            <a:pPr marL="739775" lvl="3" indent="-739775" algn="just">
              <a:buFont typeface="+mj-lt"/>
              <a:buAutoNum type="alphaLcParenR"/>
            </a:pPr>
            <a:r>
              <a:rPr lang="en-ZA" sz="2200" dirty="0"/>
              <a:t>Conduct any evaluation verifications prior to final award or at any time during the transversal term contract period.</a:t>
            </a:r>
            <a:endParaRPr lang="en-US" sz="2200" dirty="0"/>
          </a:p>
          <a:p>
            <a:pPr marL="739775" lvl="3" indent="-739775" algn="just">
              <a:buFont typeface="+mj-lt"/>
              <a:buAutoNum type="alphaLcParenR"/>
            </a:pPr>
            <a:r>
              <a:rPr lang="en-ZA" sz="2200" dirty="0"/>
              <a:t>Where applicable, through the BEC, may subject item samples to applicable clinical evaluations, applications, or tests at any State facility to verify compliance with the technical specifications. This will be arranged with the bidder.</a:t>
            </a:r>
            <a:endParaRPr lang="en-US" sz="2200" dirty="0"/>
          </a:p>
          <a:p>
            <a:pPr marL="0" indent="0">
              <a:buNone/>
            </a:pPr>
            <a:endParaRPr lang="en-ZA" sz="2200" b="1" dirty="0"/>
          </a:p>
          <a:p>
            <a:endParaRPr lang="en-US" dirty="0"/>
          </a:p>
          <a:p>
            <a:pPr marL="0" indent="0">
              <a:buNone/>
            </a:pPr>
            <a:endParaRPr lang="en-ZA" b="1"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40819928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F949B-B672-F7F1-AB96-717BCF21D7AB}"/>
              </a:ext>
            </a:extLst>
          </p:cNvPr>
          <p:cNvSpPr>
            <a:spLocks noGrp="1"/>
          </p:cNvSpPr>
          <p:nvPr>
            <p:ph type="title"/>
          </p:nvPr>
        </p:nvSpPr>
        <p:spPr>
          <a:xfrm>
            <a:off x="267418" y="458701"/>
            <a:ext cx="11644221" cy="897147"/>
          </a:xfrm>
        </p:spPr>
        <p:txBody>
          <a:bodyPr>
            <a:noAutofit/>
          </a:bodyPr>
          <a:lstStyle/>
          <a:p>
            <a:pPr algn="just">
              <a:lnSpc>
                <a:spcPct val="100000"/>
              </a:lnSpc>
            </a:pPr>
            <a:r>
              <a:rPr lang="en-ZA" sz="2400" dirty="0"/>
              <a:t>RT66-1-2025: SUPPLY AND DELIVERY OF TACTICAL AND CRIME SCENE EQUIPMENT TO THE STATE FOR THE PERIOD ENDING 30 JUNE 2028</a:t>
            </a:r>
            <a:endParaRPr lang="en-US" sz="2400" dirty="0"/>
          </a:p>
        </p:txBody>
      </p:sp>
      <p:sp>
        <p:nvSpPr>
          <p:cNvPr id="3" name="Content Placeholder 2">
            <a:extLst>
              <a:ext uri="{FF2B5EF4-FFF2-40B4-BE49-F238E27FC236}">
                <a16:creationId xmlns:a16="http://schemas.microsoft.com/office/drawing/2014/main" id="{F0EB7412-8079-F06E-A6D6-AEAFD49FFFD3}"/>
              </a:ext>
            </a:extLst>
          </p:cNvPr>
          <p:cNvSpPr>
            <a:spLocks noGrp="1"/>
          </p:cNvSpPr>
          <p:nvPr>
            <p:ph idx="1"/>
          </p:nvPr>
        </p:nvSpPr>
        <p:spPr>
          <a:xfrm>
            <a:off x="267419" y="1566407"/>
            <a:ext cx="11644221" cy="5032801"/>
          </a:xfrm>
        </p:spPr>
        <p:txBody>
          <a:bodyPr>
            <a:normAutofit/>
          </a:bodyPr>
          <a:lstStyle/>
          <a:p>
            <a:pPr marL="0" indent="0" algn="just">
              <a:buNone/>
            </a:pPr>
            <a:r>
              <a:rPr lang="en-ZA" sz="2400" b="1" dirty="0"/>
              <a:t>9. </a:t>
            </a:r>
            <a:r>
              <a:rPr lang="en-US" sz="2400" b="1" dirty="0"/>
              <a:t>Rights of award</a:t>
            </a:r>
          </a:p>
          <a:p>
            <a:pPr marL="684213" indent="-684213" algn="just">
              <a:buNone/>
            </a:pPr>
            <a:r>
              <a:rPr lang="en-ZA" sz="2400" dirty="0"/>
              <a:t>9.1    The State reserves its following rights:</a:t>
            </a:r>
          </a:p>
          <a:p>
            <a:pPr marL="684213" indent="-684213" algn="just">
              <a:buFont typeface="+mj-lt"/>
              <a:buAutoNum type="alphaLcParenR"/>
            </a:pPr>
            <a:r>
              <a:rPr lang="en-ZA" sz="2400" dirty="0"/>
              <a:t>To award the bid in part or in full;</a:t>
            </a:r>
            <a:endParaRPr lang="en-US" sz="2400" dirty="0"/>
          </a:p>
          <a:p>
            <a:pPr marL="514350" indent="-514350" algn="just">
              <a:buFont typeface="+mj-lt"/>
              <a:buAutoNum type="alphaLcParenR"/>
            </a:pPr>
            <a:r>
              <a:rPr lang="en-ZA" sz="2400" dirty="0"/>
              <a:t>   Not to make any award in this bid or accept any bids submitted;</a:t>
            </a:r>
            <a:endParaRPr lang="en-US" sz="2400" dirty="0"/>
          </a:p>
          <a:p>
            <a:pPr marL="514350" indent="-514350" algn="just">
              <a:buFont typeface="+mj-lt"/>
              <a:buAutoNum type="alphaLcParenR"/>
            </a:pPr>
            <a:r>
              <a:rPr lang="en-ZA" sz="2400" dirty="0"/>
              <a:t>   Request further technical information from any bidder after the closing date;</a:t>
            </a:r>
            <a:endParaRPr lang="en-US" sz="2400" dirty="0"/>
          </a:p>
          <a:p>
            <a:pPr marL="514350" indent="-514350" algn="just">
              <a:buFont typeface="+mj-lt"/>
              <a:buAutoNum type="alphaLcParenR"/>
            </a:pPr>
            <a:r>
              <a:rPr lang="en-ZA" sz="2400" dirty="0"/>
              <a:t>   Verify information and documentation of the bidder(s);</a:t>
            </a:r>
            <a:endParaRPr lang="en-US" sz="2400" dirty="0"/>
          </a:p>
          <a:p>
            <a:pPr marL="514350" indent="-514350" algn="just">
              <a:buFont typeface="+mj-lt"/>
              <a:buAutoNum type="alphaLcParenR"/>
            </a:pPr>
            <a:r>
              <a:rPr lang="en-ZA" sz="2400" dirty="0"/>
              <a:t>   Not to accept any of the bids submitted;</a:t>
            </a:r>
            <a:endParaRPr lang="en-US" sz="2400" dirty="0"/>
          </a:p>
          <a:p>
            <a:pPr marL="739775" indent="-739775" algn="just">
              <a:buFont typeface="+mj-lt"/>
              <a:buAutoNum type="alphaLcParenR"/>
            </a:pPr>
            <a:r>
              <a:rPr lang="en-ZA" sz="2400" dirty="0"/>
              <a:t>To withdraw or amend any of the bid conditions by notice in writing to all bidders  before closing of the bid and post-award; and</a:t>
            </a:r>
          </a:p>
          <a:p>
            <a:pPr marL="803275" indent="-803275" algn="just">
              <a:buFont typeface="+mj-lt"/>
              <a:buAutoNum type="alphaLcParenR"/>
            </a:pPr>
            <a:r>
              <a:rPr lang="en-ZA" sz="2400" dirty="0"/>
              <a:t>If an incorrect award has been made, to remedy the matter in any lawful manner it may deem fit.</a:t>
            </a:r>
            <a:endParaRPr lang="en-US" sz="2400" dirty="0"/>
          </a:p>
          <a:p>
            <a:pPr marL="0" indent="0">
              <a:buNone/>
            </a:pPr>
            <a:endParaRPr lang="en-US" dirty="0"/>
          </a:p>
        </p:txBody>
      </p:sp>
    </p:spTree>
    <p:extLst>
      <p:ext uri="{BB962C8B-B14F-4D97-AF65-F5344CB8AC3E}">
        <p14:creationId xmlns:p14="http://schemas.microsoft.com/office/powerpoint/2010/main" val="31786263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FB4AB1-4DBB-C592-D067-F8F78C34286B}"/>
              </a:ext>
            </a:extLst>
          </p:cNvPr>
          <p:cNvSpPr>
            <a:spLocks noGrp="1"/>
          </p:cNvSpPr>
          <p:nvPr>
            <p:ph idx="1"/>
          </p:nvPr>
        </p:nvSpPr>
        <p:spPr>
          <a:xfrm>
            <a:off x="267419" y="1034902"/>
            <a:ext cx="11644221" cy="3159908"/>
          </a:xfrm>
        </p:spPr>
        <p:txBody>
          <a:bodyPr/>
          <a:lstStyle/>
          <a:p>
            <a:endParaRPr lang="en-GB" dirty="0"/>
          </a:p>
          <a:p>
            <a:pPr marL="0" indent="0">
              <a:buNone/>
            </a:pPr>
            <a:r>
              <a:rPr lang="en-GB" dirty="0"/>
              <a:t>                                                      </a:t>
            </a:r>
          </a:p>
          <a:p>
            <a:pPr marL="0" indent="0">
              <a:buNone/>
            </a:pPr>
            <a:r>
              <a:rPr lang="en-GB" dirty="0"/>
              <a:t>                                                                </a:t>
            </a:r>
            <a:r>
              <a:rPr lang="en-GB" b="1" dirty="0"/>
              <a:t>END </a:t>
            </a:r>
            <a:endParaRPr lang="en-US" b="1" dirty="0"/>
          </a:p>
        </p:txBody>
      </p:sp>
    </p:spTree>
    <p:extLst>
      <p:ext uri="{BB962C8B-B14F-4D97-AF65-F5344CB8AC3E}">
        <p14:creationId xmlns:p14="http://schemas.microsoft.com/office/powerpoint/2010/main" val="859237343"/>
      </p:ext>
    </p:extLst>
  </p:cSld>
  <p:clrMapOvr>
    <a:masterClrMapping/>
  </p:clrMapOvr>
</p:sld>
</file>

<file path=ppt/theme/theme1.xml><?xml version="1.0" encoding="utf-8"?>
<a:theme xmlns:a="http://schemas.openxmlformats.org/drawingml/2006/main" name="Office Theme">
  <a:themeElements>
    <a:clrScheme name="NT Colours">
      <a:dk1>
        <a:srgbClr val="000000"/>
      </a:dk1>
      <a:lt1>
        <a:sysClr val="window" lastClr="FFFFFF"/>
      </a:lt1>
      <a:dk2>
        <a:srgbClr val="BFBFBF"/>
      </a:dk2>
      <a:lt2>
        <a:srgbClr val="D8D8D8"/>
      </a:lt2>
      <a:accent1>
        <a:srgbClr val="B4111A"/>
      </a:accent1>
      <a:accent2>
        <a:srgbClr val="F89734"/>
      </a:accent2>
      <a:accent3>
        <a:srgbClr val="DCB95B"/>
      </a:accent3>
      <a:accent4>
        <a:srgbClr val="939598"/>
      </a:accent4>
      <a:accent5>
        <a:srgbClr val="00A0D9"/>
      </a:accent5>
      <a:accent6>
        <a:srgbClr val="0AA145"/>
      </a:accent6>
      <a:hlink>
        <a:srgbClr val="006AA0"/>
      </a:hlink>
      <a:folHlink>
        <a:srgbClr val="00000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iefing Session Presentation" id="{46A3858B-F724-4949-AD03-01D734B7B7CC}" vid="{DAC5AA2A-6FCE-41D4-AABA-8673ECB5188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E62A005364A434E948761705CBE0571" ma:contentTypeVersion="12" ma:contentTypeDescription="Create a new document." ma:contentTypeScope="" ma:versionID="0cb906ec32e2b55c5a203840b3418cc9">
  <xsd:schema xmlns:xsd="http://www.w3.org/2001/XMLSchema" xmlns:xs="http://www.w3.org/2001/XMLSchema" xmlns:p="http://schemas.microsoft.com/office/2006/metadata/properties" xmlns:ns2="2f0f876a-95e3-47f0-8db7-6c17785d8d10" xmlns:ns3="bc5fee79-89fb-4135-8044-c6ed64526b37" targetNamespace="http://schemas.microsoft.com/office/2006/metadata/properties" ma:root="true" ma:fieldsID="29a18382796b52711ccb9df1b476b391" ns2:_="" ns3:_="">
    <xsd:import namespace="2f0f876a-95e3-47f0-8db7-6c17785d8d10"/>
    <xsd:import namespace="bc5fee79-89fb-4135-8044-c6ed64526b3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0f876a-95e3-47f0-8db7-6c17785d8d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c5fee79-89fb-4135-8044-c6ed64526b37"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D97DF67-D7C7-4558-8888-3F981F381F06}">
  <ds:schemaRefs>
    <ds:schemaRef ds:uri="http://schemas.microsoft.com/sharepoint/v3/contenttype/forms"/>
  </ds:schemaRefs>
</ds:datastoreItem>
</file>

<file path=customXml/itemProps2.xml><?xml version="1.0" encoding="utf-8"?>
<ds:datastoreItem xmlns:ds="http://schemas.openxmlformats.org/officeDocument/2006/customXml" ds:itemID="{C6537BA4-8355-478E-91EC-7A476D7F416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0f876a-95e3-47f0-8db7-6c17785d8d10"/>
    <ds:schemaRef ds:uri="bc5fee79-89fb-4135-8044-c6ed64526b3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99E68BC-416B-41CB-B8DB-D32CED92072B}">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Briefing Session Presentation</Template>
  <TotalTime>3215</TotalTime>
  <Words>3204</Words>
  <Application>Microsoft Office PowerPoint</Application>
  <PresentationFormat>Widescreen</PresentationFormat>
  <Paragraphs>247</Paragraphs>
  <Slides>20</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Aptos</vt:lpstr>
      <vt:lpstr>Aptos Display</vt:lpstr>
      <vt:lpstr>Arial</vt:lpstr>
      <vt:lpstr>Calibri</vt:lpstr>
      <vt:lpstr>Symbol</vt:lpstr>
      <vt:lpstr>Wingdings</vt:lpstr>
      <vt:lpstr>Office Theme</vt:lpstr>
      <vt:lpstr>BRIEFING SESSION PRESENTATION</vt:lpstr>
      <vt:lpstr>     Agenda     </vt:lpstr>
      <vt:lpstr> RT66-1-2025: SUPPLY AND DELIVERY OF TACTICAL AND CRIME SCENE EQUIPMENT TO THE STATE FOR THE PERIOD ENDING 30 JUNE 2028  </vt:lpstr>
      <vt:lpstr>RT66-1-2025: SUPPLY AND DELIVERY OF TACTICAL AND CRIME SCENE EQUIPMENT TO THE STATE FOR THE PERIOD ENDING 30 JUNE 2028</vt:lpstr>
      <vt:lpstr>RT66-1-2025: SUPPLY AND DELIVERY OF TACTICAL AND CRIME SCENE EQUIPMENT TO THE STATE FOR THE PERIOD ENDING 30 JUNE 2028</vt:lpstr>
      <vt:lpstr>RT66-1-2025: SUPPLY AND DELIVERY OF TACTICAL AND CRIME SCENE EQUIPMENT TO THE STATE FOR THE PERIOD ENDING 30 JUNE 2028</vt:lpstr>
      <vt:lpstr>RT66-1-2025: SUPPLY AND DELIVERY OF TACTICAL AND CRIME SCENE EQUIPMENT TO THE STATE FOR THE PERIOD ENDING 30 JUNE 2028</vt:lpstr>
      <vt:lpstr>RT66-1-2025: SUPPLY AND DELIVERY OF TACTICAL AND CRIME SCENE EQUIPMENT TO THE STATE FOR THE PERIOD ENDING 30 JUNE 2028</vt:lpstr>
      <vt:lpstr>RT66-1-2025: SUPPLY AND DELIVERY OF TACTICAL AND CRIME SCENE EQUIPMENT TO THE STATE FOR THE PERIOD ENDING 30 JUNE 2028</vt:lpstr>
      <vt:lpstr>RT66-1-2025: SUPPLY AND DELIVERY OF TACTICAL AND CRIME SCENE EQUIPMENT TO THE STATE FOR THE PERIOD ENDING 30 JUNE 2028</vt:lpstr>
      <vt:lpstr>RT66-1-2025: SUPPLY AND DELIVERY OF TACTICAL AND CRIME SCENE EQUIPMENT TO THE STATE FOR THE PERIOD ENDING 30 JUNE 2028</vt:lpstr>
      <vt:lpstr>RT66-1-2025: SUPPLY AND DELIVERY OF TACTICAL AND CRIME SCENE EQUIPMENT TO THE STATE FOR THE PERIOD ENDING 30 JUNE 2028</vt:lpstr>
      <vt:lpstr>RT66-1-2025: SUPPLY AND DELIVERY OF TACTICAL AND CRIME SCENE EQUIPMENT TO THE STATE FOR THE PERIOD ENDING 30 JUNE 2028</vt:lpstr>
      <vt:lpstr>RT66-1-2025: SUPPLY AND DELIVERY OF TACTICAL AND CRIME SCENE EQUIPMENT TO THE STATE FOR THE PERIOD ENDING 30 JUNE 2028</vt:lpstr>
      <vt:lpstr>RT66-1-2025: SUPPLY AND DELIVERY OF TACTICAL AND CRIME SCENE EQUIPMENT TO THE STATE FOR THE PERIOD ENDING 30 JUNE 2028</vt:lpstr>
      <vt:lpstr>RT66-1-2025: SUPPLY AND DELIVERY OF TACTICAL AND CRIME SCENE EQUIPMENT TO THE STATE FOR THE PERIOD ENDING 30 JUNE 2028</vt:lpstr>
      <vt:lpstr>RT66-1-2025: SUPPLY AND DELIVERY OF TACTICAL AND CRIME SCENE EQUIPMENT TO THE STATE FOR THE PERIOD ENDING 30 JUNE 2028</vt:lpstr>
      <vt:lpstr>RT66-1-2025: SUPPLY AND DELIVERY OF TACTICAL AND CRIME SCENE EQUIPMENT TO THE STATE FOR THE PERIOD ENDING 30 JUNE 2028</vt:lpstr>
      <vt:lpstr>RT66-1-2025: SUPPLY AND DELIVERY OF TACTICAL AND CRIME SCENE EQUIPMENT TO THE STATE FOR THE PERIOD ENDING 30 JUNE 2028</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Maggy Mokoka</dc:creator>
  <cp:lastModifiedBy>Maggy Mokoka</cp:lastModifiedBy>
  <cp:revision>91</cp:revision>
  <dcterms:created xsi:type="dcterms:W3CDTF">2026-01-19T08:39:40Z</dcterms:created>
  <dcterms:modified xsi:type="dcterms:W3CDTF">2026-09-17T22:27:59Z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0x0101004E62A005364A434E948761705CBE0571</vt:lpwstr>
  </property>
</Properties>
</file>