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1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4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5"/>
    <p:sldMasterId id="2147483780" r:id="rId6"/>
    <p:sldMasterId id="2147483810" r:id="rId7"/>
    <p:sldMasterId id="2147483825" r:id="rId8"/>
  </p:sldMasterIdLst>
  <p:notesMasterIdLst>
    <p:notesMasterId r:id="rId19"/>
  </p:notesMasterIdLst>
  <p:handoutMasterIdLst>
    <p:handoutMasterId r:id="rId20"/>
  </p:handoutMasterIdLst>
  <p:sldIdLst>
    <p:sldId id="2049" r:id="rId9"/>
    <p:sldId id="2029" r:id="rId10"/>
    <p:sldId id="2145709514" r:id="rId11"/>
    <p:sldId id="2145709515" r:id="rId12"/>
    <p:sldId id="1824" r:id="rId13"/>
    <p:sldId id="1825" r:id="rId14"/>
    <p:sldId id="1822" r:id="rId15"/>
    <p:sldId id="1819" r:id="rId16"/>
    <p:sldId id="2145709510" r:id="rId17"/>
    <p:sldId id="2055" r:id="rId18"/>
  </p:sldIdLst>
  <p:sldSz cx="12192000" cy="6858000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E63C2B"/>
    <a:srgbClr val="7DBA02"/>
    <a:srgbClr val="FDC60D"/>
    <a:srgbClr val="959B51"/>
    <a:srgbClr val="F37920"/>
    <a:srgbClr val="0098AF"/>
    <a:srgbClr val="8CBE3A"/>
    <a:srgbClr val="E42313"/>
    <a:srgbClr val="D32E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770683-7EAE-456F-BE84-B6FB724A0DFE}" v="4" dt="2025-04-14T12:32:25.8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2085" autoAdjust="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>
        <p:guide orient="horz" pos="436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duzile Sibiya   Transnet Port Terminals   Durban" userId="5d54e85a-856e-41ad-9b45-1aaef0598865" providerId="ADAL" clId="{EB770683-7EAE-456F-BE84-B6FB724A0DFE}"/>
    <pc:docChg chg="custSel delSld modSld">
      <pc:chgData name="Duduzile Sibiya   Transnet Port Terminals   Durban" userId="5d54e85a-856e-41ad-9b45-1aaef0598865" providerId="ADAL" clId="{EB770683-7EAE-456F-BE84-B6FB724A0DFE}" dt="2025-04-14T12:32:32.714" v="21" actId="47"/>
      <pc:docMkLst>
        <pc:docMk/>
      </pc:docMkLst>
      <pc:sldChg chg="modSp mod">
        <pc:chgData name="Duduzile Sibiya   Transnet Port Terminals   Durban" userId="5d54e85a-856e-41ad-9b45-1aaef0598865" providerId="ADAL" clId="{EB770683-7EAE-456F-BE84-B6FB724A0DFE}" dt="2025-04-14T12:29:08.142" v="6" actId="6549"/>
        <pc:sldMkLst>
          <pc:docMk/>
          <pc:sldMk cId="3079665997" sldId="2049"/>
        </pc:sldMkLst>
        <pc:spChg chg="mod">
          <ac:chgData name="Duduzile Sibiya   Transnet Port Terminals   Durban" userId="5d54e85a-856e-41ad-9b45-1aaef0598865" providerId="ADAL" clId="{EB770683-7EAE-456F-BE84-B6FB724A0DFE}" dt="2025-04-14T12:29:08.142" v="6" actId="6549"/>
          <ac:spMkLst>
            <pc:docMk/>
            <pc:sldMk cId="3079665997" sldId="2049"/>
            <ac:spMk id="521" creationId="{DD3D5241-53C0-7612-D85F-F4D957CE0428}"/>
          </ac:spMkLst>
        </pc:spChg>
      </pc:sldChg>
      <pc:sldChg chg="del">
        <pc:chgData name="Duduzile Sibiya   Transnet Port Terminals   Durban" userId="5d54e85a-856e-41ad-9b45-1aaef0598865" providerId="ADAL" clId="{EB770683-7EAE-456F-BE84-B6FB724A0DFE}" dt="2025-04-14T12:32:32.714" v="21" actId="47"/>
        <pc:sldMkLst>
          <pc:docMk/>
          <pc:sldMk cId="2236383316" sldId="2056"/>
        </pc:sldMkLst>
      </pc:sldChg>
      <pc:sldChg chg="modSp mod">
        <pc:chgData name="Duduzile Sibiya   Transnet Port Terminals   Durban" userId="5d54e85a-856e-41ad-9b45-1aaef0598865" providerId="ADAL" clId="{EB770683-7EAE-456F-BE84-B6FB724A0DFE}" dt="2025-04-14T12:29:40.384" v="8" actId="13926"/>
        <pc:sldMkLst>
          <pc:docMk/>
          <pc:sldMk cId="2648986240" sldId="2145709510"/>
        </pc:sldMkLst>
        <pc:spChg chg="mod">
          <ac:chgData name="Duduzile Sibiya   Transnet Port Terminals   Durban" userId="5d54e85a-856e-41ad-9b45-1aaef0598865" providerId="ADAL" clId="{EB770683-7EAE-456F-BE84-B6FB724A0DFE}" dt="2025-04-14T12:29:40.384" v="8" actId="13926"/>
          <ac:spMkLst>
            <pc:docMk/>
            <pc:sldMk cId="2648986240" sldId="2145709510"/>
            <ac:spMk id="3" creationId="{00000000-0000-0000-0000-000000000000}"/>
          </ac:spMkLst>
        </pc:spChg>
      </pc:sldChg>
      <pc:sldChg chg="modSp mod">
        <pc:chgData name="Duduzile Sibiya   Transnet Port Terminals   Durban" userId="5d54e85a-856e-41ad-9b45-1aaef0598865" providerId="ADAL" clId="{EB770683-7EAE-456F-BE84-B6FB724A0DFE}" dt="2025-04-14T12:30:52.338" v="12" actId="20577"/>
        <pc:sldMkLst>
          <pc:docMk/>
          <pc:sldMk cId="715499063" sldId="2145709514"/>
        </pc:sldMkLst>
        <pc:graphicFrameChg chg="mod modGraphic">
          <ac:chgData name="Duduzile Sibiya   Transnet Port Terminals   Durban" userId="5d54e85a-856e-41ad-9b45-1aaef0598865" providerId="ADAL" clId="{EB770683-7EAE-456F-BE84-B6FB724A0DFE}" dt="2025-04-14T12:30:52.338" v="12" actId="20577"/>
          <ac:graphicFrameMkLst>
            <pc:docMk/>
            <pc:sldMk cId="715499063" sldId="2145709514"/>
            <ac:graphicFrameMk id="5" creationId="{28DC50FD-F453-40E2-AA7F-7A6F226F631A}"/>
          </ac:graphicFrameMkLst>
        </pc:graphicFrameChg>
      </pc:sldChg>
      <pc:sldChg chg="modSp mod">
        <pc:chgData name="Duduzile Sibiya   Transnet Port Terminals   Durban" userId="5d54e85a-856e-41ad-9b45-1aaef0598865" providerId="ADAL" clId="{EB770683-7EAE-456F-BE84-B6FB724A0DFE}" dt="2025-04-14T12:32:25.833" v="20"/>
        <pc:sldMkLst>
          <pc:docMk/>
          <pc:sldMk cId="1595999964" sldId="2145709515"/>
        </pc:sldMkLst>
        <pc:graphicFrameChg chg="mod modGraphic">
          <ac:chgData name="Duduzile Sibiya   Transnet Port Terminals   Durban" userId="5d54e85a-856e-41ad-9b45-1aaef0598865" providerId="ADAL" clId="{EB770683-7EAE-456F-BE84-B6FB724A0DFE}" dt="2025-04-14T12:32:25.833" v="20"/>
          <ac:graphicFrameMkLst>
            <pc:docMk/>
            <pc:sldMk cId="1595999964" sldId="2145709515"/>
            <ac:graphicFrameMk id="6" creationId="{0D2D28BE-0231-444A-8224-EF328C1C5BC1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26062-7206-42FE-A191-BB5A3F24A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10131-BC1B-4C83-BAA0-CD13BC281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E0EE-1DCB-4F30-B077-464F007E46A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17F80-520F-4F97-9BFD-F218B23CB8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9C2C7-6FAF-40EA-AAF4-3EFD6C389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B4C9-A071-41E4-892E-F03D70EA8B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25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E7D0A-618D-469D-A0F6-7E10C3D47CE6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43C31-A911-4174-806B-8AA6C10B71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64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b="0" i="0" u="none" strike="noStrike">
                <a:solidFill>
                  <a:srgbClr val="2C363A"/>
                </a:solidFill>
                <a:effectLst/>
                <a:latin typeface="Calibri" panose="020F0502020204030204" pitchFamily="34" charset="0"/>
              </a:rPr>
              <a:t>Growth and Reinvent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843C31-A911-4174-806B-8AA6C10B71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999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3C31-A911-4174-806B-8AA6C10B71F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920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Certificate must be done by a SANAS accredited verification agency. This is checked on the SANAS website to confirm the Verification Agency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843C31-A911-4174-806B-8AA6C10B71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988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Relationship Id="rId6" Type="http://schemas.openxmlformats.org/officeDocument/2006/relationships/image" Target="../media/image21.png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Relationship Id="rId6" Type="http://schemas.openxmlformats.org/officeDocument/2006/relationships/image" Target="../media/image21.png"/><Relationship Id="rId5" Type="http://schemas.openxmlformats.org/officeDocument/2006/relationships/image" Target="../media/image24.png"/><Relationship Id="rId4" Type="http://schemas.openxmlformats.org/officeDocument/2006/relationships/image" Target="../media/image22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2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.xml"/><Relationship Id="rId4" Type="http://schemas.openxmlformats.org/officeDocument/2006/relationships/image" Target="../media/image22.emf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Relationship Id="rId6" Type="http://schemas.openxmlformats.org/officeDocument/2006/relationships/image" Target="../media/image42.emf"/><Relationship Id="rId5" Type="http://schemas.openxmlformats.org/officeDocument/2006/relationships/image" Target="../media/image41.jpeg"/><Relationship Id="rId4" Type="http://schemas.openxmlformats.org/officeDocument/2006/relationships/image" Target="../media/image40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.xml"/><Relationship Id="rId6" Type="http://schemas.openxmlformats.org/officeDocument/2006/relationships/image" Target="../media/image42.emf"/><Relationship Id="rId5" Type="http://schemas.openxmlformats.org/officeDocument/2006/relationships/image" Target="../media/image41.jpeg"/><Relationship Id="rId4" Type="http://schemas.openxmlformats.org/officeDocument/2006/relationships/image" Target="../media/image40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589F-2371-83D8-F684-3450621F4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BD579-4CC2-EDC1-6F2E-4E4E27118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77D36-9B62-FD3B-4F96-ED9C71D7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429000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23907A-9933-E4B0-2CF7-72CC8288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4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506" y="3308789"/>
            <a:ext cx="5099774" cy="484025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194933-7819-E06D-72CA-3D249A06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5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10" name="Picture 9" descr="A green train on a track&#10;&#10;Description automatically generated">
            <a:extLst>
              <a:ext uri="{FF2B5EF4-FFF2-40B4-BE49-F238E27FC236}">
                <a16:creationId xmlns:a16="http://schemas.microsoft.com/office/drawing/2014/main" id="{632EF9B6-B7F2-5B68-A22D-54C283B3F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551" y="1078100"/>
            <a:ext cx="5071263" cy="2585323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4970" y="395211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ain tracks with train cars on each side&#10;&#10;Description automatically generated">
            <a:extLst>
              <a:ext uri="{FF2B5EF4-FFF2-40B4-BE49-F238E27FC236}">
                <a16:creationId xmlns:a16="http://schemas.microsoft.com/office/drawing/2014/main" id="{2ED9AAEA-3731-AD3D-0F78-72016945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71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14" y="1239087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85615" y="3772254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pipes on a building&#10;&#10;Description automatically generated with medium confidence">
            <a:extLst>
              <a:ext uri="{FF2B5EF4-FFF2-40B4-BE49-F238E27FC236}">
                <a16:creationId xmlns:a16="http://schemas.microsoft.com/office/drawing/2014/main" id="{9EB74ED6-8907-4B51-479C-FDD3F66E7F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58258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4608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9311433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DA1C25F-7D43-4095-A0B8-45700D5B151C}"/>
              </a:ext>
            </a:extLst>
          </p:cNvPr>
          <p:cNvSpPr/>
          <p:nvPr userDrawn="1"/>
        </p:nvSpPr>
        <p:spPr>
          <a:xfrm>
            <a:off x="8499929" y="4854262"/>
            <a:ext cx="3250324" cy="16944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332918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4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800" dirty="0"/>
              <a:t>Normal text here and here and here and here</a:t>
            </a:r>
            <a:endParaRPr lang="en-GB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E8A4C4-F89C-4196-9B13-39D203050D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897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9417810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7" y="2085874"/>
            <a:ext cx="2995808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>
              <a:lnSpc>
                <a:spcPct val="100600"/>
              </a:lnSpc>
            </a:pPr>
            <a:endParaRPr lang="en-GB" sz="1600" dirty="0"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B7093058-1C72-42EE-AFD4-C6A337F2FC13}"/>
              </a:ext>
            </a:extLst>
          </p:cNvPr>
          <p:cNvSpPr/>
          <p:nvPr userDrawn="1"/>
        </p:nvSpPr>
        <p:spPr>
          <a:xfrm>
            <a:off x="8580474" y="3407791"/>
            <a:ext cx="3205788" cy="309018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A53F04-AED7-452A-9F24-9297FB349A1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7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13726504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296723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 indent="-189904">
              <a:lnSpc>
                <a:spcPct val="100600"/>
              </a:lnSpc>
              <a:spcBef>
                <a:spcPts val="56"/>
              </a:spcBef>
            </a:pPr>
            <a:endParaRPr lang="en-GB" sz="1600" b="1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558145CC-D3BC-4C88-AA7C-565A0C5BCABE}"/>
              </a:ext>
            </a:extLst>
          </p:cNvPr>
          <p:cNvSpPr/>
          <p:nvPr userDrawn="1"/>
        </p:nvSpPr>
        <p:spPr>
          <a:xfrm>
            <a:off x="8189297" y="4958505"/>
            <a:ext cx="3821367" cy="151913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BB016E-539B-4F7E-9E4A-780487E1CE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613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06038948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  <a:br>
              <a:rPr lang="en-US" dirty="0"/>
            </a:br>
            <a:r>
              <a:rPr lang="en-US" dirty="0"/>
              <a:t>ON TWO LINES IF NECESSARY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261380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46516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644EA8-7028-42E5-833F-BAD05B8F4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28" y="1201381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235ED689-9638-443C-9A10-E043942A6629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346852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F99CAC-C0C8-2644-91FF-26FA30833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602" y="1720557"/>
            <a:ext cx="5534399" cy="4256497"/>
          </a:xfrm>
          <a:prstGeom prst="rect">
            <a:avLst/>
          </a:prstGeom>
        </p:spPr>
        <p:txBody>
          <a:bodyPr/>
          <a:lstStyle>
            <a:lvl1pPr marL="7521" marR="3008" indent="0" algn="l">
              <a:lnSpc>
                <a:spcPct val="144400"/>
              </a:lnSpc>
              <a:spcBef>
                <a:spcPts val="56"/>
              </a:spcBef>
              <a:buFont typeface="Arial" panose="020B0604020202020204" pitchFamily="34" charset="0"/>
              <a:buNone/>
              <a:defRPr sz="17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1508" indent="-270754" algn="l">
              <a:spcBef>
                <a:spcPts val="0"/>
              </a:spcBef>
              <a:buFont typeface="Arial" panose="020B0604020202020204" pitchFamily="34" charset="0"/>
              <a:buChar char="•"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7521" marR="3008">
              <a:lnSpc>
                <a:spcPct val="144400"/>
              </a:lnSpc>
              <a:spcBef>
                <a:spcPts val="56"/>
              </a:spcBef>
            </a:pP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dolore 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magna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GB" sz="1717" spc="-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GB" sz="1717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 minim </a:t>
            </a:r>
            <a:r>
              <a:rPr lang="en-GB" sz="1717" spc="-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GB" sz="1717" spc="-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GB" sz="1717" spc="-1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717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A892B8-0B4A-6249-9EFA-E629D6091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3292" y="1720850"/>
            <a:ext cx="5357066" cy="4256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24753693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F99CAC-C0C8-2644-91FF-26FA30833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602" y="1720557"/>
            <a:ext cx="3638617" cy="4256497"/>
          </a:xfrm>
          <a:prstGeom prst="rect">
            <a:avLst/>
          </a:prstGeom>
        </p:spPr>
        <p:txBody>
          <a:bodyPr/>
          <a:lstStyle>
            <a:lvl1pPr marL="7521" marR="3008" indent="0" algn="l">
              <a:lnSpc>
                <a:spcPct val="144400"/>
              </a:lnSpc>
              <a:spcBef>
                <a:spcPts val="56"/>
              </a:spcBef>
              <a:buFont typeface="Arial" panose="020B0604020202020204" pitchFamily="34" charset="0"/>
              <a:buNone/>
              <a:defRPr sz="172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541508" indent="-270754" algn="l">
              <a:spcBef>
                <a:spcPts val="0"/>
              </a:spcBef>
              <a:buFont typeface="Arial" panose="020B0604020202020204" pitchFamily="34" charset="0"/>
              <a:buChar char="•"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7521" marR="3008">
              <a:lnSpc>
                <a:spcPct val="144400"/>
              </a:lnSpc>
              <a:spcBef>
                <a:spcPts val="56"/>
              </a:spcBef>
            </a:pP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dolore 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magna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GB" sz="1717" spc="-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GB" sz="1717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 minim </a:t>
            </a:r>
            <a:r>
              <a:rPr lang="en-GB" sz="1717" spc="-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GB" sz="1717" spc="-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GB" sz="1717" spc="-1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GB" sz="1717" spc="6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GB" sz="1717" spc="3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717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A892B8-0B4A-6249-9EFA-E629D6091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42723" y="1720850"/>
            <a:ext cx="3517635" cy="42560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 b="0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801D9373-91B2-634E-8628-CADF6ABD91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22465" y="1720850"/>
            <a:ext cx="3369011" cy="4256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 b="0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2164D2E-888D-4DD8-8290-840EBC12D5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38821701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800A1350-7746-0E4A-91DF-E2AB607ADA59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32444" y="1806576"/>
            <a:ext cx="11039295" cy="418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14A6C0-0093-4A32-90F2-B8823E3AAB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33326216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2E115C-2C26-014B-A82E-C6786F3DA9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CE2317-9465-B44C-889D-A5E7352B4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7519"/>
          </a:xfrm>
          <a:prstGeom prst="rect">
            <a:avLst/>
          </a:prstGeom>
        </p:spPr>
      </p:pic>
      <p:sp>
        <p:nvSpPr>
          <p:cNvPr id="31" name="object 4">
            <a:extLst>
              <a:ext uri="{FF2B5EF4-FFF2-40B4-BE49-F238E27FC236}">
                <a16:creationId xmlns:a16="http://schemas.microsoft.com/office/drawing/2014/main" id="{61CF7A6D-5685-6042-A629-3C5635BBC234}"/>
              </a:ext>
            </a:extLst>
          </p:cNvPr>
          <p:cNvSpPr/>
          <p:nvPr userDrawn="1"/>
        </p:nvSpPr>
        <p:spPr>
          <a:xfrm>
            <a:off x="635835" y="617514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58E494-1C6C-6048-95A4-E67DC56D17E1}"/>
              </a:ext>
            </a:extLst>
          </p:cNvPr>
          <p:cNvGrpSpPr/>
          <p:nvPr userDrawn="1"/>
        </p:nvGrpSpPr>
        <p:grpSpPr>
          <a:xfrm>
            <a:off x="8986233" y="302269"/>
            <a:ext cx="2774642" cy="1163669"/>
            <a:chOff x="14817924" y="781197"/>
            <a:chExt cx="4575269" cy="1918977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88D07A3-0940-0A42-8A69-CD338296E901}"/>
                </a:ext>
              </a:extLst>
            </p:cNvPr>
            <p:cNvSpPr/>
            <p:nvPr/>
          </p:nvSpPr>
          <p:spPr>
            <a:xfrm>
              <a:off x="14817924" y="2494651"/>
              <a:ext cx="87452" cy="154822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30B6986F-75AA-4742-977C-6A4BC896B03F}"/>
                </a:ext>
              </a:extLst>
            </p:cNvPr>
            <p:cNvSpPr/>
            <p:nvPr/>
          </p:nvSpPr>
          <p:spPr>
            <a:xfrm>
              <a:off x="14931724" y="2542744"/>
              <a:ext cx="85630" cy="106719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831D4405-7C33-EE49-83D0-0DFBF1B03A36}"/>
                </a:ext>
              </a:extLst>
            </p:cNvPr>
            <p:cNvSpPr/>
            <p:nvPr/>
          </p:nvSpPr>
          <p:spPr>
            <a:xfrm>
              <a:off x="15096148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790" y="48082"/>
                  </a:lnTo>
                  <a:lnTo>
                    <a:pt x="3790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14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14" y="28417"/>
                  </a:lnTo>
                  <a:lnTo>
                    <a:pt x="28407" y="22104"/>
                  </a:lnTo>
                  <a:lnTo>
                    <a:pt x="28407" y="6272"/>
                  </a:lnTo>
                  <a:lnTo>
                    <a:pt x="22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10C3FDC-3B9C-F943-A57A-8203A4553305}"/>
                </a:ext>
              </a:extLst>
            </p:cNvPr>
            <p:cNvSpPr/>
            <p:nvPr/>
          </p:nvSpPr>
          <p:spPr>
            <a:xfrm>
              <a:off x="16034821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821" y="48082"/>
                  </a:lnTo>
                  <a:lnTo>
                    <a:pt x="3821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24" y="0"/>
                  </a:moveTo>
                  <a:lnTo>
                    <a:pt x="629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293" y="28417"/>
                  </a:lnTo>
                  <a:lnTo>
                    <a:pt x="22124" y="28417"/>
                  </a:lnTo>
                  <a:lnTo>
                    <a:pt x="28428" y="22104"/>
                  </a:lnTo>
                  <a:lnTo>
                    <a:pt x="28428" y="6272"/>
                  </a:lnTo>
                  <a:lnTo>
                    <a:pt x="22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6DC94C29-8843-4A4F-882E-11F5742BDC36}"/>
                </a:ext>
              </a:extLst>
            </p:cNvPr>
            <p:cNvSpPr/>
            <p:nvPr/>
          </p:nvSpPr>
          <p:spPr>
            <a:xfrm>
              <a:off x="16678738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292" y="48082"/>
                  </a:moveTo>
                  <a:lnTo>
                    <a:pt x="3790" y="48082"/>
                  </a:lnTo>
                  <a:lnTo>
                    <a:pt x="3790" y="149524"/>
                  </a:lnTo>
                  <a:lnTo>
                    <a:pt x="24292" y="149524"/>
                  </a:lnTo>
                  <a:lnTo>
                    <a:pt x="24292" y="48082"/>
                  </a:lnTo>
                  <a:close/>
                </a:path>
                <a:path w="28575" h="149860">
                  <a:moveTo>
                    <a:pt x="22104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04" y="28417"/>
                  </a:lnTo>
                  <a:lnTo>
                    <a:pt x="28397" y="22104"/>
                  </a:lnTo>
                  <a:lnTo>
                    <a:pt x="28397" y="6272"/>
                  </a:lnTo>
                  <a:lnTo>
                    <a:pt x="22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7D8BD669-B8D4-7848-80E7-1C8D4904BAED}"/>
                </a:ext>
              </a:extLst>
            </p:cNvPr>
            <p:cNvSpPr/>
            <p:nvPr/>
          </p:nvSpPr>
          <p:spPr>
            <a:xfrm>
              <a:off x="15443530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800" y="48082"/>
                  </a:lnTo>
                  <a:lnTo>
                    <a:pt x="3800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35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35" y="28417"/>
                  </a:lnTo>
                  <a:lnTo>
                    <a:pt x="28417" y="22104"/>
                  </a:lnTo>
                  <a:lnTo>
                    <a:pt x="28417" y="6272"/>
                  </a:lnTo>
                  <a:lnTo>
                    <a:pt x="221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989DAB23-E9EF-C14F-B9C4-929E36182A25}"/>
                </a:ext>
              </a:extLst>
            </p:cNvPr>
            <p:cNvSpPr/>
            <p:nvPr/>
          </p:nvSpPr>
          <p:spPr>
            <a:xfrm>
              <a:off x="15144446" y="2542744"/>
              <a:ext cx="192678" cy="106719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066B0F2C-E5DF-704B-A18A-F55897F9141C}"/>
                </a:ext>
              </a:extLst>
            </p:cNvPr>
            <p:cNvSpPr/>
            <p:nvPr/>
          </p:nvSpPr>
          <p:spPr>
            <a:xfrm>
              <a:off x="15363480" y="2542744"/>
              <a:ext cx="59690" cy="104139"/>
            </a:xfrm>
            <a:custGeom>
              <a:avLst/>
              <a:gdLst/>
              <a:ahLst/>
              <a:cxnLst/>
              <a:rect l="l" t="t" r="r" b="b"/>
              <a:pathLst>
                <a:path w="59690" h="104139">
                  <a:moveTo>
                    <a:pt x="13999" y="2628"/>
                  </a:moveTo>
                  <a:lnTo>
                    <a:pt x="0" y="2628"/>
                  </a:lnTo>
                  <a:lnTo>
                    <a:pt x="0" y="104080"/>
                  </a:lnTo>
                  <a:lnTo>
                    <a:pt x="20878" y="104080"/>
                  </a:lnTo>
                  <a:lnTo>
                    <a:pt x="20878" y="24135"/>
                  </a:lnTo>
                  <a:lnTo>
                    <a:pt x="26794" y="21496"/>
                  </a:lnTo>
                  <a:lnTo>
                    <a:pt x="33674" y="19255"/>
                  </a:lnTo>
                  <a:lnTo>
                    <a:pt x="59443" y="19255"/>
                  </a:lnTo>
                  <a:lnTo>
                    <a:pt x="59443" y="8303"/>
                  </a:lnTo>
                  <a:lnTo>
                    <a:pt x="16020" y="8303"/>
                  </a:lnTo>
                  <a:lnTo>
                    <a:pt x="13999" y="2628"/>
                  </a:lnTo>
                  <a:close/>
                </a:path>
                <a:path w="59690" h="104139">
                  <a:moveTo>
                    <a:pt x="59443" y="19255"/>
                  </a:moveTo>
                  <a:lnTo>
                    <a:pt x="48501" y="19255"/>
                  </a:lnTo>
                  <a:lnTo>
                    <a:pt x="54364" y="20481"/>
                  </a:lnTo>
                  <a:lnTo>
                    <a:pt x="59443" y="22302"/>
                  </a:lnTo>
                  <a:lnTo>
                    <a:pt x="59443" y="19255"/>
                  </a:lnTo>
                  <a:close/>
                </a:path>
                <a:path w="59690" h="104139">
                  <a:moveTo>
                    <a:pt x="48909" y="0"/>
                  </a:moveTo>
                  <a:lnTo>
                    <a:pt x="44427" y="0"/>
                  </a:lnTo>
                  <a:lnTo>
                    <a:pt x="37022" y="527"/>
                  </a:lnTo>
                  <a:lnTo>
                    <a:pt x="29764" y="2098"/>
                  </a:lnTo>
                  <a:lnTo>
                    <a:pt x="22737" y="4695"/>
                  </a:lnTo>
                  <a:lnTo>
                    <a:pt x="16020" y="8303"/>
                  </a:lnTo>
                  <a:lnTo>
                    <a:pt x="59443" y="8303"/>
                  </a:lnTo>
                  <a:lnTo>
                    <a:pt x="59443" y="1612"/>
                  </a:lnTo>
                  <a:lnTo>
                    <a:pt x="54993" y="607"/>
                  </a:lnTo>
                  <a:lnTo>
                    <a:pt x="48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F5949A49-32CF-984C-8B66-5F0F8599F7B8}"/>
                </a:ext>
              </a:extLst>
            </p:cNvPr>
            <p:cNvSpPr/>
            <p:nvPr/>
          </p:nvSpPr>
          <p:spPr>
            <a:xfrm>
              <a:off x="15501005" y="2542734"/>
              <a:ext cx="199600" cy="157440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BFE3AD2-32C6-ED43-919B-CD3D7C50C9E1}"/>
                </a:ext>
              </a:extLst>
            </p:cNvPr>
            <p:cNvSpPr/>
            <p:nvPr/>
          </p:nvSpPr>
          <p:spPr>
            <a:xfrm>
              <a:off x="15844767" y="2542744"/>
              <a:ext cx="59690" cy="104139"/>
            </a:xfrm>
            <a:custGeom>
              <a:avLst/>
              <a:gdLst/>
              <a:ahLst/>
              <a:cxnLst/>
              <a:rect l="l" t="t" r="r" b="b"/>
              <a:pathLst>
                <a:path w="59690" h="104139">
                  <a:moveTo>
                    <a:pt x="14020" y="2628"/>
                  </a:moveTo>
                  <a:lnTo>
                    <a:pt x="0" y="2628"/>
                  </a:lnTo>
                  <a:lnTo>
                    <a:pt x="0" y="104080"/>
                  </a:lnTo>
                  <a:lnTo>
                    <a:pt x="20920" y="104080"/>
                  </a:lnTo>
                  <a:lnTo>
                    <a:pt x="20920" y="24135"/>
                  </a:lnTo>
                  <a:lnTo>
                    <a:pt x="26774" y="21496"/>
                  </a:lnTo>
                  <a:lnTo>
                    <a:pt x="33695" y="19255"/>
                  </a:lnTo>
                  <a:lnTo>
                    <a:pt x="59464" y="19255"/>
                  </a:lnTo>
                  <a:lnTo>
                    <a:pt x="59464" y="8303"/>
                  </a:lnTo>
                  <a:lnTo>
                    <a:pt x="16041" y="8303"/>
                  </a:lnTo>
                  <a:lnTo>
                    <a:pt x="14020" y="2628"/>
                  </a:lnTo>
                  <a:close/>
                </a:path>
                <a:path w="59690" h="104139">
                  <a:moveTo>
                    <a:pt x="59464" y="19255"/>
                  </a:moveTo>
                  <a:lnTo>
                    <a:pt x="48501" y="19255"/>
                  </a:lnTo>
                  <a:lnTo>
                    <a:pt x="54385" y="20481"/>
                  </a:lnTo>
                  <a:lnTo>
                    <a:pt x="59464" y="22302"/>
                  </a:lnTo>
                  <a:lnTo>
                    <a:pt x="59464" y="19255"/>
                  </a:lnTo>
                  <a:close/>
                </a:path>
                <a:path w="59690" h="104139">
                  <a:moveTo>
                    <a:pt x="48909" y="0"/>
                  </a:moveTo>
                  <a:lnTo>
                    <a:pt x="44427" y="0"/>
                  </a:lnTo>
                  <a:lnTo>
                    <a:pt x="37025" y="527"/>
                  </a:lnTo>
                  <a:lnTo>
                    <a:pt x="29775" y="2098"/>
                  </a:lnTo>
                  <a:lnTo>
                    <a:pt x="22754" y="4695"/>
                  </a:lnTo>
                  <a:lnTo>
                    <a:pt x="16041" y="8303"/>
                  </a:lnTo>
                  <a:lnTo>
                    <a:pt x="59464" y="8303"/>
                  </a:lnTo>
                  <a:lnTo>
                    <a:pt x="59464" y="1612"/>
                  </a:lnTo>
                  <a:lnTo>
                    <a:pt x="54993" y="607"/>
                  </a:lnTo>
                  <a:lnTo>
                    <a:pt x="48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6EA42F7F-35EB-034A-977D-6915BDF3B4CC}"/>
                </a:ext>
              </a:extLst>
            </p:cNvPr>
            <p:cNvSpPr/>
            <p:nvPr/>
          </p:nvSpPr>
          <p:spPr>
            <a:xfrm>
              <a:off x="15924490" y="2542744"/>
              <a:ext cx="85630" cy="106719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856F3CDD-B521-754D-9F17-33D01AF2FC5D}"/>
                </a:ext>
              </a:extLst>
            </p:cNvPr>
            <p:cNvSpPr/>
            <p:nvPr/>
          </p:nvSpPr>
          <p:spPr>
            <a:xfrm>
              <a:off x="16083729" y="2542734"/>
              <a:ext cx="98991" cy="157440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26B44690-08F5-394D-9C32-DFA8AEB8E95B}"/>
                </a:ext>
              </a:extLst>
            </p:cNvPr>
            <p:cNvSpPr/>
            <p:nvPr/>
          </p:nvSpPr>
          <p:spPr>
            <a:xfrm>
              <a:off x="16203392" y="2494664"/>
              <a:ext cx="81327" cy="152152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82F79D31-ADC0-544C-BE4D-9AF0D38D20F9}"/>
                </a:ext>
              </a:extLst>
            </p:cNvPr>
            <p:cNvSpPr/>
            <p:nvPr/>
          </p:nvSpPr>
          <p:spPr>
            <a:xfrm>
              <a:off x="16435528" y="2542744"/>
              <a:ext cx="162704" cy="106719"/>
            </a:xfrm>
            <a:prstGeom prst="rect">
              <a:avLst/>
            </a:pr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749719E9-7629-0D43-B014-D5EF4E13BC42}"/>
                </a:ext>
              </a:extLst>
            </p:cNvPr>
            <p:cNvSpPr/>
            <p:nvPr/>
          </p:nvSpPr>
          <p:spPr>
            <a:xfrm>
              <a:off x="16733088" y="2542749"/>
              <a:ext cx="81128" cy="106708"/>
            </a:xfrm>
            <a:prstGeom prst="rect">
              <a:avLst/>
            </a:pr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8D20C62F-8BDC-8949-9BEF-237EE7D4E653}"/>
                </a:ext>
              </a:extLst>
            </p:cNvPr>
            <p:cNvSpPr/>
            <p:nvPr/>
          </p:nvSpPr>
          <p:spPr>
            <a:xfrm>
              <a:off x="16842601" y="2494645"/>
              <a:ext cx="87442" cy="154801"/>
            </a:xfrm>
            <a:prstGeom prst="rect">
              <a:avLst/>
            </a:pr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27E8ACD7-1E2A-0C4F-93E3-0886E0B9D56E}"/>
                </a:ext>
              </a:extLst>
            </p:cNvPr>
            <p:cNvSpPr/>
            <p:nvPr/>
          </p:nvSpPr>
          <p:spPr>
            <a:xfrm>
              <a:off x="17003059" y="2545373"/>
              <a:ext cx="94353" cy="152162"/>
            </a:xfrm>
            <a:prstGeom prst="rect">
              <a:avLst/>
            </a:pr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0C46363A-0B6B-6D4B-8603-8D0B46C19AAC}"/>
                </a:ext>
              </a:extLst>
            </p:cNvPr>
            <p:cNvSpPr/>
            <p:nvPr/>
          </p:nvSpPr>
          <p:spPr>
            <a:xfrm>
              <a:off x="15056164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4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484959F2-EC34-1F4F-904E-E9EE95EC816F}"/>
                </a:ext>
              </a:extLst>
            </p:cNvPr>
            <p:cNvSpPr/>
            <p:nvPr/>
          </p:nvSpPr>
          <p:spPr>
            <a:xfrm>
              <a:off x="16637037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5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63E8624E-5A3B-0D45-BAD7-9DA598F7C26D}"/>
                </a:ext>
              </a:extLst>
            </p:cNvPr>
            <p:cNvSpPr/>
            <p:nvPr/>
          </p:nvSpPr>
          <p:spPr>
            <a:xfrm>
              <a:off x="16968897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5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F585B409-CD62-9246-9092-11DDAC75585B}"/>
                </a:ext>
              </a:extLst>
            </p:cNvPr>
            <p:cNvSpPr/>
            <p:nvPr/>
          </p:nvSpPr>
          <p:spPr>
            <a:xfrm>
              <a:off x="16312543" y="2512005"/>
              <a:ext cx="51435" cy="137795"/>
            </a:xfrm>
            <a:custGeom>
              <a:avLst/>
              <a:gdLst/>
              <a:ahLst/>
              <a:cxnLst/>
              <a:rect l="l" t="t" r="r" b="b"/>
              <a:pathLst>
                <a:path w="51434" h="137794">
                  <a:moveTo>
                    <a:pt x="20805" y="0"/>
                  </a:moveTo>
                  <a:lnTo>
                    <a:pt x="0" y="5758"/>
                  </a:lnTo>
                  <a:lnTo>
                    <a:pt x="0" y="108593"/>
                  </a:lnTo>
                  <a:lnTo>
                    <a:pt x="2937" y="121631"/>
                  </a:lnTo>
                  <a:lnTo>
                    <a:pt x="10667" y="130611"/>
                  </a:lnTo>
                  <a:lnTo>
                    <a:pt x="21565" y="135801"/>
                  </a:lnTo>
                  <a:lnTo>
                    <a:pt x="34009" y="137472"/>
                  </a:lnTo>
                  <a:lnTo>
                    <a:pt x="41852" y="137472"/>
                  </a:lnTo>
                  <a:lnTo>
                    <a:pt x="46982" y="136205"/>
                  </a:lnTo>
                  <a:lnTo>
                    <a:pt x="46982" y="117849"/>
                  </a:lnTo>
                  <a:lnTo>
                    <a:pt x="26585" y="117849"/>
                  </a:lnTo>
                  <a:lnTo>
                    <a:pt x="20805" y="115399"/>
                  </a:lnTo>
                  <a:lnTo>
                    <a:pt x="20805" y="49851"/>
                  </a:lnTo>
                  <a:lnTo>
                    <a:pt x="51317" y="49851"/>
                  </a:lnTo>
                  <a:lnTo>
                    <a:pt x="51317" y="31726"/>
                  </a:lnTo>
                  <a:lnTo>
                    <a:pt x="20805" y="31726"/>
                  </a:lnTo>
                  <a:lnTo>
                    <a:pt x="20805" y="0"/>
                  </a:lnTo>
                  <a:close/>
                </a:path>
                <a:path w="51434" h="137794">
                  <a:moveTo>
                    <a:pt x="46982" y="117054"/>
                  </a:moveTo>
                  <a:lnTo>
                    <a:pt x="44731" y="117462"/>
                  </a:lnTo>
                  <a:lnTo>
                    <a:pt x="39559" y="117849"/>
                  </a:lnTo>
                  <a:lnTo>
                    <a:pt x="46982" y="117849"/>
                  </a:lnTo>
                  <a:lnTo>
                    <a:pt x="46982" y="1170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3FAD4E42-952E-D149-99A0-372A21AD6CE7}"/>
                </a:ext>
              </a:extLst>
            </p:cNvPr>
            <p:cNvSpPr/>
            <p:nvPr/>
          </p:nvSpPr>
          <p:spPr>
            <a:xfrm>
              <a:off x="15771907" y="2491999"/>
              <a:ext cx="51435" cy="154940"/>
            </a:xfrm>
            <a:custGeom>
              <a:avLst/>
              <a:gdLst/>
              <a:ahLst/>
              <a:cxnLst/>
              <a:rect l="l" t="t" r="r" b="b"/>
              <a:pathLst>
                <a:path w="51434" h="154939">
                  <a:moveTo>
                    <a:pt x="41831" y="0"/>
                  </a:moveTo>
                  <a:lnTo>
                    <a:pt x="34030" y="0"/>
                  </a:lnTo>
                  <a:lnTo>
                    <a:pt x="21574" y="1670"/>
                  </a:lnTo>
                  <a:lnTo>
                    <a:pt x="10669" y="6861"/>
                  </a:lnTo>
                  <a:lnTo>
                    <a:pt x="2937" y="15840"/>
                  </a:lnTo>
                  <a:lnTo>
                    <a:pt x="0" y="28878"/>
                  </a:lnTo>
                  <a:lnTo>
                    <a:pt x="0" y="154812"/>
                  </a:lnTo>
                  <a:lnTo>
                    <a:pt x="20805" y="154812"/>
                  </a:lnTo>
                  <a:lnTo>
                    <a:pt x="20805" y="71505"/>
                  </a:lnTo>
                  <a:lnTo>
                    <a:pt x="51338" y="71505"/>
                  </a:lnTo>
                  <a:lnTo>
                    <a:pt x="51338" y="53380"/>
                  </a:lnTo>
                  <a:lnTo>
                    <a:pt x="20805" y="53380"/>
                  </a:lnTo>
                  <a:lnTo>
                    <a:pt x="20805" y="22072"/>
                  </a:lnTo>
                  <a:lnTo>
                    <a:pt x="26564" y="19601"/>
                  </a:lnTo>
                  <a:lnTo>
                    <a:pt x="46982" y="19601"/>
                  </a:lnTo>
                  <a:lnTo>
                    <a:pt x="46982" y="1246"/>
                  </a:lnTo>
                  <a:lnTo>
                    <a:pt x="41831" y="0"/>
                  </a:lnTo>
                  <a:close/>
                </a:path>
                <a:path w="51434" h="154939">
                  <a:moveTo>
                    <a:pt x="46982" y="19601"/>
                  </a:moveTo>
                  <a:lnTo>
                    <a:pt x="39569" y="19601"/>
                  </a:lnTo>
                  <a:lnTo>
                    <a:pt x="44721" y="20009"/>
                  </a:lnTo>
                  <a:lnTo>
                    <a:pt x="46982" y="20418"/>
                  </a:lnTo>
                  <a:lnTo>
                    <a:pt x="46982" y="196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1AEE6AD3-D5D8-4240-A700-2B0E39D9FFC8}"/>
                </a:ext>
              </a:extLst>
            </p:cNvPr>
            <p:cNvSpPr/>
            <p:nvPr/>
          </p:nvSpPr>
          <p:spPr>
            <a:xfrm>
              <a:off x="17093362" y="1336135"/>
              <a:ext cx="612140" cy="353695"/>
            </a:xfrm>
            <a:custGeom>
              <a:avLst/>
              <a:gdLst/>
              <a:ahLst/>
              <a:cxnLst/>
              <a:rect l="l" t="t" r="r" b="b"/>
              <a:pathLst>
                <a:path w="612140" h="353694">
                  <a:moveTo>
                    <a:pt x="611656" y="0"/>
                  </a:moveTo>
                  <a:lnTo>
                    <a:pt x="0" y="20"/>
                  </a:lnTo>
                  <a:lnTo>
                    <a:pt x="203910" y="353162"/>
                  </a:lnTo>
                  <a:lnTo>
                    <a:pt x="407767" y="353162"/>
                  </a:lnTo>
                  <a:lnTo>
                    <a:pt x="611656" y="0"/>
                  </a:lnTo>
                  <a:close/>
                </a:path>
              </a:pathLst>
            </a:custGeom>
            <a:solidFill>
              <a:srgbClr val="85BD3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F0AF6F60-B5C8-034E-9CB0-F5F2FEE248E5}"/>
                </a:ext>
              </a:extLst>
            </p:cNvPr>
            <p:cNvSpPr/>
            <p:nvPr/>
          </p:nvSpPr>
          <p:spPr>
            <a:xfrm>
              <a:off x="17471866" y="1336132"/>
              <a:ext cx="1165860" cy="1009650"/>
            </a:xfrm>
            <a:custGeom>
              <a:avLst/>
              <a:gdLst/>
              <a:ahLst/>
              <a:cxnLst/>
              <a:rect l="l" t="t" r="r" b="b"/>
              <a:pathLst>
                <a:path w="1165859" h="1009650">
                  <a:moveTo>
                    <a:pt x="961363" y="0"/>
                  </a:moveTo>
                  <a:lnTo>
                    <a:pt x="378805" y="41"/>
                  </a:lnTo>
                  <a:lnTo>
                    <a:pt x="0" y="655665"/>
                  </a:lnTo>
                  <a:lnTo>
                    <a:pt x="204046" y="1009026"/>
                  </a:lnTo>
                  <a:lnTo>
                    <a:pt x="582683" y="353162"/>
                  </a:lnTo>
                  <a:lnTo>
                    <a:pt x="1165388" y="353162"/>
                  </a:lnTo>
                  <a:lnTo>
                    <a:pt x="961363" y="0"/>
                  </a:lnTo>
                  <a:close/>
                </a:path>
              </a:pathLst>
            </a:custGeom>
            <a:solidFill>
              <a:srgbClr val="E6302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30">
              <a:extLst>
                <a:ext uri="{FF2B5EF4-FFF2-40B4-BE49-F238E27FC236}">
                  <a16:creationId xmlns:a16="http://schemas.microsoft.com/office/drawing/2014/main" id="{125205B5-8411-4A45-A066-6B1F267005F4}"/>
                </a:ext>
              </a:extLst>
            </p:cNvPr>
            <p:cNvSpPr/>
            <p:nvPr/>
          </p:nvSpPr>
          <p:spPr>
            <a:xfrm>
              <a:off x="17602493" y="781197"/>
              <a:ext cx="1790700" cy="201930"/>
            </a:xfrm>
            <a:custGeom>
              <a:avLst/>
              <a:gdLst/>
              <a:ahLst/>
              <a:cxnLst/>
              <a:rect l="l" t="t" r="r" b="b"/>
              <a:pathLst>
                <a:path w="1790700" h="201930">
                  <a:moveTo>
                    <a:pt x="328136" y="0"/>
                  </a:moveTo>
                  <a:lnTo>
                    <a:pt x="208370" y="0"/>
                  </a:lnTo>
                  <a:lnTo>
                    <a:pt x="208370" y="201784"/>
                  </a:lnTo>
                  <a:lnTo>
                    <a:pt x="258829" y="201784"/>
                  </a:lnTo>
                  <a:lnTo>
                    <a:pt x="258829" y="122991"/>
                  </a:lnTo>
                  <a:lnTo>
                    <a:pt x="364700" y="122991"/>
                  </a:lnTo>
                  <a:lnTo>
                    <a:pt x="359287" y="113609"/>
                  </a:lnTo>
                  <a:lnTo>
                    <a:pt x="369823" y="104711"/>
                  </a:lnTo>
                  <a:lnTo>
                    <a:pt x="377924" y="93525"/>
                  </a:lnTo>
                  <a:lnTo>
                    <a:pt x="383125" y="80510"/>
                  </a:lnTo>
                  <a:lnTo>
                    <a:pt x="383340" y="78824"/>
                  </a:lnTo>
                  <a:lnTo>
                    <a:pt x="258829" y="78824"/>
                  </a:lnTo>
                  <a:lnTo>
                    <a:pt x="258829" y="44145"/>
                  </a:lnTo>
                  <a:lnTo>
                    <a:pt x="382315" y="44145"/>
                  </a:lnTo>
                  <a:lnTo>
                    <a:pt x="380421" y="34716"/>
                  </a:lnTo>
                  <a:lnTo>
                    <a:pt x="368281" y="16647"/>
                  </a:lnTo>
                  <a:lnTo>
                    <a:pt x="350253" y="4466"/>
                  </a:lnTo>
                  <a:lnTo>
                    <a:pt x="328136" y="0"/>
                  </a:lnTo>
                  <a:close/>
                </a:path>
                <a:path w="1790700" h="201930">
                  <a:moveTo>
                    <a:pt x="364700" y="122991"/>
                  </a:moveTo>
                  <a:lnTo>
                    <a:pt x="313498" y="122991"/>
                  </a:lnTo>
                  <a:lnTo>
                    <a:pt x="358994" y="201784"/>
                  </a:lnTo>
                  <a:lnTo>
                    <a:pt x="410165" y="201784"/>
                  </a:lnTo>
                  <a:lnTo>
                    <a:pt x="364700" y="122991"/>
                  </a:lnTo>
                  <a:close/>
                </a:path>
                <a:path w="1790700" h="201930">
                  <a:moveTo>
                    <a:pt x="566139" y="0"/>
                  </a:moveTo>
                  <a:lnTo>
                    <a:pt x="512445" y="0"/>
                  </a:lnTo>
                  <a:lnTo>
                    <a:pt x="410165" y="201784"/>
                  </a:lnTo>
                  <a:lnTo>
                    <a:pt x="463849" y="201784"/>
                  </a:lnTo>
                  <a:lnTo>
                    <a:pt x="489398" y="151346"/>
                  </a:lnTo>
                  <a:lnTo>
                    <a:pt x="642861" y="151346"/>
                  </a:lnTo>
                  <a:lnTo>
                    <a:pt x="620472" y="107179"/>
                  </a:lnTo>
                  <a:lnTo>
                    <a:pt x="511785" y="107179"/>
                  </a:lnTo>
                  <a:lnTo>
                    <a:pt x="539282" y="52898"/>
                  </a:lnTo>
                  <a:lnTo>
                    <a:pt x="592955" y="52898"/>
                  </a:lnTo>
                  <a:lnTo>
                    <a:pt x="566139" y="0"/>
                  </a:lnTo>
                  <a:close/>
                </a:path>
                <a:path w="1790700" h="201930">
                  <a:moveTo>
                    <a:pt x="642861" y="151346"/>
                  </a:moveTo>
                  <a:lnTo>
                    <a:pt x="589186" y="151346"/>
                  </a:lnTo>
                  <a:lnTo>
                    <a:pt x="614756" y="201784"/>
                  </a:lnTo>
                  <a:lnTo>
                    <a:pt x="668429" y="201784"/>
                  </a:lnTo>
                  <a:lnTo>
                    <a:pt x="642861" y="151346"/>
                  </a:lnTo>
                  <a:close/>
                </a:path>
                <a:path w="1790700" h="201930">
                  <a:moveTo>
                    <a:pt x="592955" y="52898"/>
                  </a:moveTo>
                  <a:lnTo>
                    <a:pt x="539282" y="52898"/>
                  </a:lnTo>
                  <a:lnTo>
                    <a:pt x="566799" y="107179"/>
                  </a:lnTo>
                  <a:lnTo>
                    <a:pt x="620472" y="107179"/>
                  </a:lnTo>
                  <a:lnTo>
                    <a:pt x="592955" y="52898"/>
                  </a:lnTo>
                  <a:close/>
                </a:path>
                <a:path w="1790700" h="201930">
                  <a:moveTo>
                    <a:pt x="382315" y="44145"/>
                  </a:moveTo>
                  <a:lnTo>
                    <a:pt x="328817" y="44145"/>
                  </a:lnTo>
                  <a:lnTo>
                    <a:pt x="334492" y="49851"/>
                  </a:lnTo>
                  <a:lnTo>
                    <a:pt x="334618" y="73149"/>
                  </a:lnTo>
                  <a:lnTo>
                    <a:pt x="328911" y="78824"/>
                  </a:lnTo>
                  <a:lnTo>
                    <a:pt x="383340" y="78824"/>
                  </a:lnTo>
                  <a:lnTo>
                    <a:pt x="384962" y="66123"/>
                  </a:lnTo>
                  <a:lnTo>
                    <a:pt x="384867" y="56846"/>
                  </a:lnTo>
                  <a:lnTo>
                    <a:pt x="382315" y="44145"/>
                  </a:lnTo>
                  <a:close/>
                </a:path>
                <a:path w="1790700" h="201930">
                  <a:moveTo>
                    <a:pt x="1582820" y="0"/>
                  </a:moveTo>
                  <a:lnTo>
                    <a:pt x="1418888" y="0"/>
                  </a:lnTo>
                  <a:lnTo>
                    <a:pt x="1418888" y="201784"/>
                  </a:lnTo>
                  <a:lnTo>
                    <a:pt x="1582820" y="201784"/>
                  </a:lnTo>
                  <a:lnTo>
                    <a:pt x="1582820" y="157618"/>
                  </a:lnTo>
                  <a:lnTo>
                    <a:pt x="1469295" y="157618"/>
                  </a:lnTo>
                  <a:lnTo>
                    <a:pt x="1469295" y="122970"/>
                  </a:lnTo>
                  <a:lnTo>
                    <a:pt x="1576548" y="122970"/>
                  </a:lnTo>
                  <a:lnTo>
                    <a:pt x="1576548" y="78803"/>
                  </a:lnTo>
                  <a:lnTo>
                    <a:pt x="1469295" y="78803"/>
                  </a:lnTo>
                  <a:lnTo>
                    <a:pt x="1469295" y="44134"/>
                  </a:lnTo>
                  <a:lnTo>
                    <a:pt x="1582820" y="44134"/>
                  </a:lnTo>
                  <a:lnTo>
                    <a:pt x="1582820" y="0"/>
                  </a:lnTo>
                  <a:close/>
                </a:path>
                <a:path w="1790700" h="201930">
                  <a:moveTo>
                    <a:pt x="955436" y="150529"/>
                  </a:moveTo>
                  <a:lnTo>
                    <a:pt x="933301" y="188800"/>
                  </a:lnTo>
                  <a:lnTo>
                    <a:pt x="946596" y="194124"/>
                  </a:lnTo>
                  <a:lnTo>
                    <a:pt x="960510" y="198071"/>
                  </a:lnTo>
                  <a:lnTo>
                    <a:pt x="974981" y="200531"/>
                  </a:lnTo>
                  <a:lnTo>
                    <a:pt x="989948" y="201397"/>
                  </a:lnTo>
                  <a:lnTo>
                    <a:pt x="1065496" y="201376"/>
                  </a:lnTo>
                  <a:lnTo>
                    <a:pt x="1087569" y="196917"/>
                  </a:lnTo>
                  <a:lnTo>
                    <a:pt x="1105565" y="184757"/>
                  </a:lnTo>
                  <a:lnTo>
                    <a:pt x="1117683" y="166721"/>
                  </a:lnTo>
                  <a:lnTo>
                    <a:pt x="1119570" y="157335"/>
                  </a:lnTo>
                  <a:lnTo>
                    <a:pt x="989948" y="157335"/>
                  </a:lnTo>
                  <a:lnTo>
                    <a:pt x="980897" y="156875"/>
                  </a:lnTo>
                  <a:lnTo>
                    <a:pt x="972092" y="155558"/>
                  </a:lnTo>
                  <a:lnTo>
                    <a:pt x="963587" y="153427"/>
                  </a:lnTo>
                  <a:lnTo>
                    <a:pt x="955436" y="150529"/>
                  </a:lnTo>
                  <a:close/>
                </a:path>
                <a:path w="1790700" h="201930">
                  <a:moveTo>
                    <a:pt x="1065464" y="0"/>
                  </a:moveTo>
                  <a:lnTo>
                    <a:pt x="989948" y="0"/>
                  </a:lnTo>
                  <a:lnTo>
                    <a:pt x="967867" y="4455"/>
                  </a:lnTo>
                  <a:lnTo>
                    <a:pt x="949865" y="16610"/>
                  </a:lnTo>
                  <a:lnTo>
                    <a:pt x="937742" y="34645"/>
                  </a:lnTo>
                  <a:lnTo>
                    <a:pt x="933301" y="56741"/>
                  </a:lnTo>
                  <a:lnTo>
                    <a:pt x="933301" y="65966"/>
                  </a:lnTo>
                  <a:lnTo>
                    <a:pt x="937742" y="88065"/>
                  </a:lnTo>
                  <a:lnTo>
                    <a:pt x="949865" y="106108"/>
                  </a:lnTo>
                  <a:lnTo>
                    <a:pt x="967867" y="118270"/>
                  </a:lnTo>
                  <a:lnTo>
                    <a:pt x="989948" y="122729"/>
                  </a:lnTo>
                  <a:lnTo>
                    <a:pt x="1066176" y="122729"/>
                  </a:lnTo>
                  <a:lnTo>
                    <a:pt x="1071852" y="128393"/>
                  </a:lnTo>
                  <a:lnTo>
                    <a:pt x="1071852" y="151628"/>
                  </a:lnTo>
                  <a:lnTo>
                    <a:pt x="1066176" y="157314"/>
                  </a:lnTo>
                  <a:lnTo>
                    <a:pt x="989948" y="157335"/>
                  </a:lnTo>
                  <a:lnTo>
                    <a:pt x="1119570" y="157335"/>
                  </a:lnTo>
                  <a:lnTo>
                    <a:pt x="1122122" y="144634"/>
                  </a:lnTo>
                  <a:lnTo>
                    <a:pt x="1122122" y="135388"/>
                  </a:lnTo>
                  <a:lnTo>
                    <a:pt x="1117683" y="113313"/>
                  </a:lnTo>
                  <a:lnTo>
                    <a:pt x="1105565" y="95283"/>
                  </a:lnTo>
                  <a:lnTo>
                    <a:pt x="1087569" y="83126"/>
                  </a:lnTo>
                  <a:lnTo>
                    <a:pt x="1065496" y="78667"/>
                  </a:lnTo>
                  <a:lnTo>
                    <a:pt x="989247" y="78667"/>
                  </a:lnTo>
                  <a:lnTo>
                    <a:pt x="983551" y="72992"/>
                  </a:lnTo>
                  <a:lnTo>
                    <a:pt x="983551" y="49736"/>
                  </a:lnTo>
                  <a:lnTo>
                    <a:pt x="989247" y="44061"/>
                  </a:lnTo>
                  <a:lnTo>
                    <a:pt x="1096919" y="44061"/>
                  </a:lnTo>
                  <a:lnTo>
                    <a:pt x="1096919" y="3120"/>
                  </a:lnTo>
                  <a:lnTo>
                    <a:pt x="1089567" y="1744"/>
                  </a:lnTo>
                  <a:lnTo>
                    <a:pt x="1081738" y="770"/>
                  </a:lnTo>
                  <a:lnTo>
                    <a:pt x="1073635" y="191"/>
                  </a:lnTo>
                  <a:lnTo>
                    <a:pt x="1065464" y="0"/>
                  </a:lnTo>
                  <a:close/>
                </a:path>
                <a:path w="1790700" h="201930">
                  <a:moveTo>
                    <a:pt x="1096919" y="44061"/>
                  </a:moveTo>
                  <a:lnTo>
                    <a:pt x="1065464" y="44061"/>
                  </a:lnTo>
                  <a:lnTo>
                    <a:pt x="1072436" y="44315"/>
                  </a:lnTo>
                  <a:lnTo>
                    <a:pt x="1081957" y="44998"/>
                  </a:lnTo>
                  <a:lnTo>
                    <a:pt x="1091096" y="45996"/>
                  </a:lnTo>
                  <a:lnTo>
                    <a:pt x="1096919" y="47192"/>
                  </a:lnTo>
                  <a:lnTo>
                    <a:pt x="1096919" y="44061"/>
                  </a:lnTo>
                  <a:close/>
                </a:path>
                <a:path w="1790700" h="201930">
                  <a:moveTo>
                    <a:pt x="1639614" y="0"/>
                  </a:moveTo>
                  <a:lnTo>
                    <a:pt x="1639614" y="201784"/>
                  </a:lnTo>
                  <a:lnTo>
                    <a:pt x="1690074" y="201784"/>
                  </a:lnTo>
                  <a:lnTo>
                    <a:pt x="1690074" y="44145"/>
                  </a:lnTo>
                  <a:lnTo>
                    <a:pt x="1765150" y="44145"/>
                  </a:lnTo>
                  <a:lnTo>
                    <a:pt x="1790667" y="31"/>
                  </a:lnTo>
                  <a:lnTo>
                    <a:pt x="1639614" y="0"/>
                  </a:lnTo>
                  <a:close/>
                </a:path>
                <a:path w="1790700" h="201930">
                  <a:moveTo>
                    <a:pt x="1217093" y="0"/>
                  </a:moveTo>
                  <a:lnTo>
                    <a:pt x="1160341" y="0"/>
                  </a:lnTo>
                  <a:lnTo>
                    <a:pt x="1160341" y="201784"/>
                  </a:lnTo>
                  <a:lnTo>
                    <a:pt x="1210758" y="201784"/>
                  </a:lnTo>
                  <a:lnTo>
                    <a:pt x="1210758" y="69589"/>
                  </a:lnTo>
                  <a:lnTo>
                    <a:pt x="1266900" y="69589"/>
                  </a:lnTo>
                  <a:lnTo>
                    <a:pt x="1217093" y="0"/>
                  </a:lnTo>
                  <a:close/>
                </a:path>
                <a:path w="1790700" h="201930">
                  <a:moveTo>
                    <a:pt x="1266900" y="69589"/>
                  </a:moveTo>
                  <a:lnTo>
                    <a:pt x="1210758" y="69589"/>
                  </a:lnTo>
                  <a:lnTo>
                    <a:pt x="1305363" y="201784"/>
                  </a:lnTo>
                  <a:lnTo>
                    <a:pt x="1362136" y="201784"/>
                  </a:lnTo>
                  <a:lnTo>
                    <a:pt x="1362136" y="132194"/>
                  </a:lnTo>
                  <a:lnTo>
                    <a:pt x="1311708" y="132194"/>
                  </a:lnTo>
                  <a:lnTo>
                    <a:pt x="1266900" y="69589"/>
                  </a:lnTo>
                  <a:close/>
                </a:path>
                <a:path w="1790700" h="201930">
                  <a:moveTo>
                    <a:pt x="1362136" y="188"/>
                  </a:moveTo>
                  <a:lnTo>
                    <a:pt x="1311708" y="188"/>
                  </a:lnTo>
                  <a:lnTo>
                    <a:pt x="1311708" y="132194"/>
                  </a:lnTo>
                  <a:lnTo>
                    <a:pt x="1362136" y="132194"/>
                  </a:lnTo>
                  <a:lnTo>
                    <a:pt x="1362136" y="188"/>
                  </a:lnTo>
                  <a:close/>
                </a:path>
                <a:path w="1790700" h="201930">
                  <a:moveTo>
                    <a:pt x="151607" y="44145"/>
                  </a:moveTo>
                  <a:lnTo>
                    <a:pt x="101138" y="44145"/>
                  </a:lnTo>
                  <a:lnTo>
                    <a:pt x="101138" y="201784"/>
                  </a:lnTo>
                  <a:lnTo>
                    <a:pt x="151607" y="201784"/>
                  </a:lnTo>
                  <a:lnTo>
                    <a:pt x="151607" y="44145"/>
                  </a:lnTo>
                  <a:close/>
                </a:path>
                <a:path w="1790700" h="201930">
                  <a:moveTo>
                    <a:pt x="151607" y="0"/>
                  </a:moveTo>
                  <a:lnTo>
                    <a:pt x="0" y="31"/>
                  </a:lnTo>
                  <a:lnTo>
                    <a:pt x="25496" y="44166"/>
                  </a:lnTo>
                  <a:lnTo>
                    <a:pt x="151607" y="44145"/>
                  </a:lnTo>
                  <a:lnTo>
                    <a:pt x="151607" y="0"/>
                  </a:lnTo>
                  <a:close/>
                </a:path>
                <a:path w="1790700" h="201930">
                  <a:moveTo>
                    <a:pt x="744092" y="0"/>
                  </a:moveTo>
                  <a:lnTo>
                    <a:pt x="687350" y="0"/>
                  </a:lnTo>
                  <a:lnTo>
                    <a:pt x="687350" y="201784"/>
                  </a:lnTo>
                  <a:lnTo>
                    <a:pt x="737768" y="201784"/>
                  </a:lnTo>
                  <a:lnTo>
                    <a:pt x="737768" y="69589"/>
                  </a:lnTo>
                  <a:lnTo>
                    <a:pt x="793893" y="69589"/>
                  </a:lnTo>
                  <a:lnTo>
                    <a:pt x="744092" y="0"/>
                  </a:lnTo>
                  <a:close/>
                </a:path>
                <a:path w="1790700" h="201930">
                  <a:moveTo>
                    <a:pt x="793893" y="69589"/>
                  </a:moveTo>
                  <a:lnTo>
                    <a:pt x="737768" y="69589"/>
                  </a:lnTo>
                  <a:lnTo>
                    <a:pt x="832372" y="201784"/>
                  </a:lnTo>
                  <a:lnTo>
                    <a:pt x="889145" y="201784"/>
                  </a:lnTo>
                  <a:lnTo>
                    <a:pt x="889145" y="132194"/>
                  </a:lnTo>
                  <a:lnTo>
                    <a:pt x="838696" y="132194"/>
                  </a:lnTo>
                  <a:lnTo>
                    <a:pt x="793893" y="69589"/>
                  </a:lnTo>
                  <a:close/>
                </a:path>
                <a:path w="1790700" h="201930">
                  <a:moveTo>
                    <a:pt x="889145" y="188"/>
                  </a:moveTo>
                  <a:lnTo>
                    <a:pt x="838696" y="188"/>
                  </a:lnTo>
                  <a:lnTo>
                    <a:pt x="838696" y="132194"/>
                  </a:lnTo>
                  <a:lnTo>
                    <a:pt x="889145" y="132194"/>
                  </a:lnTo>
                  <a:lnTo>
                    <a:pt x="889145" y="188"/>
                  </a:lnTo>
                  <a:close/>
                </a:path>
              </a:pathLst>
            </a:custGeom>
            <a:solidFill>
              <a:srgbClr val="E6302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</p:spTree>
    <p:extLst>
      <p:ext uri="{BB962C8B-B14F-4D97-AF65-F5344CB8AC3E}">
        <p14:creationId xmlns:p14="http://schemas.microsoft.com/office/powerpoint/2010/main" val="39761732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EC5ABC-23EE-084A-85FF-B2E1A9D42E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2" y="0"/>
            <a:ext cx="12186639" cy="6857760"/>
          </a:xfrm>
          <a:prstGeom prst="rect">
            <a:avLst/>
          </a:prstGeom>
        </p:spPr>
      </p:pic>
      <p:sp>
        <p:nvSpPr>
          <p:cNvPr id="9" name="object 11">
            <a:extLst>
              <a:ext uri="{FF2B5EF4-FFF2-40B4-BE49-F238E27FC236}">
                <a16:creationId xmlns:a16="http://schemas.microsoft.com/office/drawing/2014/main" id="{B1AAE19E-3061-7C40-AEC4-9EE6CCAF43D1}"/>
              </a:ext>
            </a:extLst>
          </p:cNvPr>
          <p:cNvSpPr/>
          <p:nvPr userDrawn="1"/>
        </p:nvSpPr>
        <p:spPr>
          <a:xfrm>
            <a:off x="635835" y="3931064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456D8E82-4B17-8A44-A98F-D28F51A811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4575" y="4113726"/>
            <a:ext cx="7012180" cy="11033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320" b="1" i="0">
                <a:solidFill>
                  <a:schemeClr val="bg1"/>
                </a:solidFill>
                <a:latin typeface="Tahoma Regular"/>
              </a:defRPr>
            </a:lvl1pPr>
          </a:lstStyle>
          <a:p>
            <a:pPr lvl="0"/>
            <a:r>
              <a:rPr lang="en-US" dirty="0"/>
              <a:t>DIVIDER TITLE GOES HERE</a:t>
            </a:r>
          </a:p>
          <a:p>
            <a:pPr lvl="0"/>
            <a:r>
              <a:rPr lang="en-US" dirty="0"/>
              <a:t>ON TWO LINES IF NECESSARY</a:t>
            </a:r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273F8075-A63D-2243-8DDD-A3E491BD42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4371" y="5217038"/>
            <a:ext cx="6248013" cy="1518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 i="0">
                <a:solidFill>
                  <a:schemeClr val="bg1"/>
                </a:solidFill>
                <a:latin typeface="Tahoma Regular"/>
              </a:defRPr>
            </a:lvl1pPr>
            <a:lvl2pPr marL="446410" indent="0">
              <a:buNone/>
              <a:defRPr>
                <a:solidFill>
                  <a:schemeClr val="bg1"/>
                </a:solidFill>
              </a:defRPr>
            </a:lvl2pPr>
            <a:lvl3pPr marL="892820" indent="0">
              <a:buNone/>
              <a:defRPr>
                <a:solidFill>
                  <a:schemeClr val="bg1"/>
                </a:solidFill>
              </a:defRPr>
            </a:lvl3pPr>
            <a:lvl4pPr marL="1339230" indent="0">
              <a:buNone/>
              <a:defRPr>
                <a:solidFill>
                  <a:schemeClr val="bg1"/>
                </a:solidFill>
              </a:defRPr>
            </a:lvl4pPr>
            <a:lvl5pPr marL="178564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to:</a:t>
            </a:r>
          </a:p>
          <a:p>
            <a:pPr lvl="0"/>
            <a:r>
              <a:rPr lang="en-US" dirty="0"/>
              <a:t>Company name goes here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2020/00/00</a:t>
            </a:r>
          </a:p>
        </p:txBody>
      </p:sp>
    </p:spTree>
    <p:extLst>
      <p:ext uri="{BB962C8B-B14F-4D97-AF65-F5344CB8AC3E}">
        <p14:creationId xmlns:p14="http://schemas.microsoft.com/office/powerpoint/2010/main" val="21111442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2210879-F914-1844-A75A-92744177F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03" y="334537"/>
            <a:ext cx="9145218" cy="1035307"/>
          </a:xfrm>
          <a:prstGeom prst="rect">
            <a:avLst/>
          </a:prstGeom>
        </p:spPr>
        <p:txBody>
          <a:bodyPr anchor="b"/>
          <a:lstStyle>
            <a:lvl1pPr marL="12700" algn="l">
              <a:spcBef>
                <a:spcPts val="115"/>
              </a:spcBef>
              <a:defRPr sz="31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SLIDE TITLE GOES</a:t>
            </a:r>
            <a:r>
              <a:rPr lang="en-ZA" sz="3200" kern="0" spc="-16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 </a:t>
            </a: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HERE</a:t>
            </a:r>
            <a:b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</a:b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ON </a:t>
            </a:r>
            <a:r>
              <a:rPr lang="en-ZA" sz="3200" kern="0" spc="10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TWO </a:t>
            </a: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LINES IF</a:t>
            </a:r>
            <a:r>
              <a:rPr lang="en-ZA" sz="3200" kern="0" spc="-23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 </a:t>
            </a:r>
            <a:r>
              <a:rPr lang="en-ZA" sz="3200" kern="0" spc="-2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NECESSARY</a:t>
            </a:r>
          </a:p>
        </p:txBody>
      </p:sp>
    </p:spTree>
    <p:extLst>
      <p:ext uri="{BB962C8B-B14F-4D97-AF65-F5344CB8AC3E}">
        <p14:creationId xmlns:p14="http://schemas.microsoft.com/office/powerpoint/2010/main" val="8706606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Graph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">
                  <p:embed/>
                </p:oleObj>
              </mc:Choice>
              <mc:Fallback>
                <p:oleObj name="think-cell Slide" r:id="rId3" imgW="360" imgH="360" progId="">
                  <p:embed/>
                  <p:pic>
                    <p:nvPicPr>
                      <p:cNvPr id="4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Titles PAGE2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" y="0"/>
            <a:ext cx="12188249" cy="685800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696976" y="6527033"/>
            <a:ext cx="107735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-11204" y="453073"/>
            <a:ext cx="10238214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182508" y="71120"/>
            <a:ext cx="1688123" cy="647700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587329" y="6616442"/>
            <a:ext cx="5180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200" b="0" i="0" u="none" strike="noStrike" kern="1200" baseline="30000" dirty="0">
                <a:solidFill>
                  <a:srgbClr val="E6292B"/>
                </a:solidFill>
                <a:latin typeface="ApexSans-Book"/>
                <a:ea typeface="ＭＳ Ｐゴシック" charset="0"/>
                <a:cs typeface="ApexSans-Book"/>
              </a:rPr>
              <a:t>Results Announcement </a:t>
            </a:r>
            <a:r>
              <a:rPr lang="en-US" sz="1200" b="0" i="0" u="none" strike="noStrike" kern="1200" baseline="30000" dirty="0">
                <a:solidFill>
                  <a:srgbClr val="E6292B"/>
                </a:solidFill>
                <a:latin typeface="ApexSans-Bold"/>
                <a:ea typeface="ＭＳ Ｐゴシック" charset="0"/>
                <a:cs typeface="ApexSans-Bold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38738984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0" progId="TCLayout.ActiveDocument.1">
                  <p:embed/>
                </p:oleObj>
              </mc:Choice>
              <mc:Fallback>
                <p:oleObj name="think-cell Slide" r:id="rId3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17912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589F-2371-83D8-F684-3450621F4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501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BD579-4CC2-EDC1-6F2E-4E4E27118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72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7927224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54827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387829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77D36-9B62-FD3B-4F96-ED9C71D7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907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429000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23907A-9933-E4B0-2CF7-72CC8288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908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506" y="3308789"/>
            <a:ext cx="5099774" cy="484025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194933-7819-E06D-72CA-3D249A06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680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0692350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4292988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7985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10" name="Picture 9" descr="A green train on a track&#10;&#10;Description automatically generated">
            <a:extLst>
              <a:ext uri="{FF2B5EF4-FFF2-40B4-BE49-F238E27FC236}">
                <a16:creationId xmlns:a16="http://schemas.microsoft.com/office/drawing/2014/main" id="{632EF9B6-B7F2-5B68-A22D-54C283B3F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610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551" y="1078100"/>
            <a:ext cx="5071263" cy="2585323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4970" y="395211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2116970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1338180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ain tracks with train cars on each side&#10;&#10;Description automatically generated">
            <a:extLst>
              <a:ext uri="{FF2B5EF4-FFF2-40B4-BE49-F238E27FC236}">
                <a16:creationId xmlns:a16="http://schemas.microsoft.com/office/drawing/2014/main" id="{2ED9AAEA-3731-AD3D-0F78-72016945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71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14" y="1239087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85615" y="3772254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544657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pipes on a building&#10;&#10;Description automatically generated with medium confidence">
            <a:extLst>
              <a:ext uri="{FF2B5EF4-FFF2-40B4-BE49-F238E27FC236}">
                <a16:creationId xmlns:a16="http://schemas.microsoft.com/office/drawing/2014/main" id="{9EB74ED6-8907-4B51-479C-FDD3F66E7F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75867353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150881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373453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2029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105103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4358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8097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74507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3211840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978408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28680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722664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6587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C836E-8504-4147-B4E7-EDCA7D62F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EDF97-7571-4D53-A80A-F1469F76B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6FAAF-67F0-4978-B144-BDAD392A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9572-E168-4503-A7CC-445746516949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53521-DD9C-4FB7-9EF9-1B03DD244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A44F4-98BD-421D-A598-2408B796D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C9A1-A6C3-4EF0-A272-2996A97577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64899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3044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Graph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">
                  <p:embed/>
                </p:oleObj>
              </mc:Choice>
              <mc:Fallback>
                <p:oleObj name="think-cell Slide" r:id="rId3" imgW="360" imgH="360" progId="">
                  <p:embed/>
                  <p:pic>
                    <p:nvPicPr>
                      <p:cNvPr id="4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Titles PAGE2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" y="0"/>
            <a:ext cx="12188249" cy="685800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696976" y="6527033"/>
            <a:ext cx="107735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-11204" y="453073"/>
            <a:ext cx="10238214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182508" y="71120"/>
            <a:ext cx="1688123" cy="647700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587329" y="6616442"/>
            <a:ext cx="5180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200" b="0" i="0" u="none" strike="noStrike" kern="1200" baseline="30000" dirty="0">
                <a:solidFill>
                  <a:srgbClr val="E6292B"/>
                </a:solidFill>
                <a:latin typeface="ApexSans-Book"/>
                <a:ea typeface="ＭＳ Ｐゴシック" charset="0"/>
                <a:cs typeface="ApexSans-Book"/>
              </a:rPr>
              <a:t>Results Announcement </a:t>
            </a:r>
            <a:r>
              <a:rPr lang="en-US" sz="1200" b="0" i="0" u="none" strike="noStrike" kern="1200" baseline="30000" dirty="0">
                <a:solidFill>
                  <a:srgbClr val="E6292B"/>
                </a:solidFill>
                <a:latin typeface="ApexSans-Bold"/>
                <a:ea typeface="ＭＳ Ｐゴシック" charset="0"/>
                <a:cs typeface="ApexSans-Bold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30245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57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21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34" Type="http://schemas.openxmlformats.org/officeDocument/2006/relationships/oleObject" Target="../embeddings/oleObject10.bin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tags" Target="../tags/tag10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29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image" Target="../media/image2.emf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31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421" imgH="420" progId="TCLayout.ActiveDocument.1">
                  <p:embed/>
                </p:oleObj>
              </mc:Choice>
              <mc:Fallback>
                <p:oleObj name="think-cell Slide" r:id="rId31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42909-EEA3-22BC-20EC-DD8352F176C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44" r:id="rId2"/>
    <p:sldLayoutId id="2147483747" r:id="rId3"/>
    <p:sldLayoutId id="2147483753" r:id="rId4"/>
    <p:sldLayoutId id="2147483757" r:id="rId5"/>
    <p:sldLayoutId id="2147483808" r:id="rId6"/>
    <p:sldLayoutId id="2147483806" r:id="rId7"/>
    <p:sldLayoutId id="2147483807" r:id="rId8"/>
    <p:sldLayoutId id="2147483750" r:id="rId9"/>
    <p:sldLayoutId id="2147483756" r:id="rId10"/>
    <p:sldLayoutId id="2147483749" r:id="rId11"/>
    <p:sldLayoutId id="2147483752" r:id="rId12"/>
    <p:sldLayoutId id="2147483779" r:id="rId13"/>
    <p:sldLayoutId id="2147483755" r:id="rId14"/>
    <p:sldLayoutId id="2147483776" r:id="rId15"/>
    <p:sldLayoutId id="2147483778" r:id="rId16"/>
    <p:sldLayoutId id="2147483751" r:id="rId17"/>
    <p:sldLayoutId id="2147483739" r:id="rId18"/>
    <p:sldLayoutId id="2147483734" r:id="rId19"/>
    <p:sldLayoutId id="2147483745" r:id="rId20"/>
    <p:sldLayoutId id="2147483728" r:id="rId21"/>
    <p:sldLayoutId id="2147483746" r:id="rId22"/>
    <p:sldLayoutId id="2147483736" r:id="rId23"/>
    <p:sldLayoutId id="2147483738" r:id="rId24"/>
    <p:sldLayoutId id="2147483740" r:id="rId25"/>
    <p:sldLayoutId id="2147483732" r:id="rId26"/>
    <p:sldLayoutId id="2147483733" r:id="rId27"/>
    <p:sldLayoutId id="2147483743" r:id="rId28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21" imgH="420" progId="TCLayout.ActiveDocument.1">
                  <p:embed/>
                </p:oleObj>
              </mc:Choice>
              <mc:Fallback>
                <p:oleObj name="think-cell Slide" r:id="rId30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8" name="Group 207">
            <a:extLst>
              <a:ext uri="{FF2B5EF4-FFF2-40B4-BE49-F238E27FC236}">
                <a16:creationId xmlns:a16="http://schemas.microsoft.com/office/drawing/2014/main" id="{FC8C16CD-EABE-B174-F203-60F2C5DDB2BD}"/>
              </a:ext>
            </a:extLst>
          </p:cNvPr>
          <p:cNvGrpSpPr/>
          <p:nvPr userDrawn="1"/>
        </p:nvGrpSpPr>
        <p:grpSpPr>
          <a:xfrm>
            <a:off x="10522168" y="260005"/>
            <a:ext cx="1431967" cy="973734"/>
            <a:chOff x="10366157" y="302263"/>
            <a:chExt cx="1394705" cy="948396"/>
          </a:xfrm>
        </p:grpSpPr>
        <p:sp>
          <p:nvSpPr>
            <p:cNvPr id="209" name="object 28">
              <a:extLst>
                <a:ext uri="{FF2B5EF4-FFF2-40B4-BE49-F238E27FC236}">
                  <a16:creationId xmlns:a16="http://schemas.microsoft.com/office/drawing/2014/main" id="{6E773E17-8EE7-2EBB-C07D-470AB8BA4F8C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210" name="object 29">
              <a:extLst>
                <a:ext uri="{FF2B5EF4-FFF2-40B4-BE49-F238E27FC236}">
                  <a16:creationId xmlns:a16="http://schemas.microsoft.com/office/drawing/2014/main" id="{A9BBCCA1-D2C9-0073-8150-EF7EC50A2649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grpSp>
          <p:nvGrpSpPr>
            <p:cNvPr id="211" name="object 30">
              <a:extLst>
                <a:ext uri="{FF2B5EF4-FFF2-40B4-BE49-F238E27FC236}">
                  <a16:creationId xmlns:a16="http://schemas.microsoft.com/office/drawing/2014/main" id="{C63CE11A-7B41-ADC7-F175-47E897852661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212" name="Shape">
                <a:extLst>
                  <a:ext uri="{FF2B5EF4-FFF2-40B4-BE49-F238E27FC236}">
                    <a16:creationId xmlns:a16="http://schemas.microsoft.com/office/drawing/2014/main" id="{F612E393-F414-DC88-2045-14DA35B327CA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3" name="Shape">
                <a:extLst>
                  <a:ext uri="{FF2B5EF4-FFF2-40B4-BE49-F238E27FC236}">
                    <a16:creationId xmlns:a16="http://schemas.microsoft.com/office/drawing/2014/main" id="{33452A30-51AA-04F4-E737-CBFE876C36F5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4" name="Shape">
                <a:extLst>
                  <a:ext uri="{FF2B5EF4-FFF2-40B4-BE49-F238E27FC236}">
                    <a16:creationId xmlns:a16="http://schemas.microsoft.com/office/drawing/2014/main" id="{1903EED1-483F-48A2-F8AC-55205B55EA5B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5" name="Shape">
                <a:extLst>
                  <a:ext uri="{FF2B5EF4-FFF2-40B4-BE49-F238E27FC236}">
                    <a16:creationId xmlns:a16="http://schemas.microsoft.com/office/drawing/2014/main" id="{084D58E9-ED01-715E-498F-CDCF8F0D5A8F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6" name="Shape">
                <a:extLst>
                  <a:ext uri="{FF2B5EF4-FFF2-40B4-BE49-F238E27FC236}">
                    <a16:creationId xmlns:a16="http://schemas.microsoft.com/office/drawing/2014/main" id="{09378A92-2FFF-09CE-49F7-A623DAF4FDE1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7" name="Shape">
                <a:extLst>
                  <a:ext uri="{FF2B5EF4-FFF2-40B4-BE49-F238E27FC236}">
                    <a16:creationId xmlns:a16="http://schemas.microsoft.com/office/drawing/2014/main" id="{BAA34797-BD1C-C171-ADCA-381BF5A29547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8" name="Shape">
                <a:extLst>
                  <a:ext uri="{FF2B5EF4-FFF2-40B4-BE49-F238E27FC236}">
                    <a16:creationId xmlns:a16="http://schemas.microsoft.com/office/drawing/2014/main" id="{9E174C78-C63D-3316-D131-0DDB182589E4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9" name="Shape">
                <a:extLst>
                  <a:ext uri="{FF2B5EF4-FFF2-40B4-BE49-F238E27FC236}">
                    <a16:creationId xmlns:a16="http://schemas.microsoft.com/office/drawing/2014/main" id="{B3D6561B-58C0-B00B-9114-57EBC4F1BE75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0" name="Shape">
                <a:extLst>
                  <a:ext uri="{FF2B5EF4-FFF2-40B4-BE49-F238E27FC236}">
                    <a16:creationId xmlns:a16="http://schemas.microsoft.com/office/drawing/2014/main" id="{C91EBE74-344D-8CE0-517C-416261A7E4BB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1" name="Shape">
                <a:extLst>
                  <a:ext uri="{FF2B5EF4-FFF2-40B4-BE49-F238E27FC236}">
                    <a16:creationId xmlns:a16="http://schemas.microsoft.com/office/drawing/2014/main" id="{3CF5A47B-B13B-2A01-E655-77C052F5ED5B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2" name="Shape">
                <a:extLst>
                  <a:ext uri="{FF2B5EF4-FFF2-40B4-BE49-F238E27FC236}">
                    <a16:creationId xmlns:a16="http://schemas.microsoft.com/office/drawing/2014/main" id="{CCD62E07-89B6-8D14-845F-6FAE05758330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3" name="Rectangle">
                <a:extLst>
                  <a:ext uri="{FF2B5EF4-FFF2-40B4-BE49-F238E27FC236}">
                    <a16:creationId xmlns:a16="http://schemas.microsoft.com/office/drawing/2014/main" id="{7D8D2A43-5404-B777-2E6D-EE66FC00E4A3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4" name="Rectangle">
                <a:extLst>
                  <a:ext uri="{FF2B5EF4-FFF2-40B4-BE49-F238E27FC236}">
                    <a16:creationId xmlns:a16="http://schemas.microsoft.com/office/drawing/2014/main" id="{1E236254-F0B3-D421-6557-050DC6D8C8C4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5" name="Shape">
                <a:extLst>
                  <a:ext uri="{FF2B5EF4-FFF2-40B4-BE49-F238E27FC236}">
                    <a16:creationId xmlns:a16="http://schemas.microsoft.com/office/drawing/2014/main" id="{2A7C2351-8844-3A3A-B755-905CDFF2264B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6" name="Shape">
                <a:extLst>
                  <a:ext uri="{FF2B5EF4-FFF2-40B4-BE49-F238E27FC236}">
                    <a16:creationId xmlns:a16="http://schemas.microsoft.com/office/drawing/2014/main" id="{BAB90295-C7AF-C9FB-D56A-059CDDB4832E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7" name="Shape">
                <a:extLst>
                  <a:ext uri="{FF2B5EF4-FFF2-40B4-BE49-F238E27FC236}">
                    <a16:creationId xmlns:a16="http://schemas.microsoft.com/office/drawing/2014/main" id="{103EF502-B5E0-E8B0-A065-87DA09C585B4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8" name="Rectangle">
                <a:extLst>
                  <a:ext uri="{FF2B5EF4-FFF2-40B4-BE49-F238E27FC236}">
                    <a16:creationId xmlns:a16="http://schemas.microsoft.com/office/drawing/2014/main" id="{65BFCBCD-8725-AE81-A662-BB13870064AD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</p:grp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48" r:id="rId9"/>
    <p:sldLayoutId id="2147483789" r:id="rId10"/>
    <p:sldLayoutId id="2147483790" r:id="rId11"/>
    <p:sldLayoutId id="2147483754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421" imgH="420" progId="TCLayout.ActiveDocument.1">
                  <p:embed/>
                </p:oleObj>
              </mc:Choice>
              <mc:Fallback>
                <p:oleObj name="think-cell Slide" r:id="rId17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55" y="276058"/>
            <a:ext cx="10457775" cy="7201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SLIDE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329" y="1200483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C94C95BE-8722-4D8D-93E0-75343B78F809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8828F517-37FB-4E03-B217-C275D9590891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567A0-C0A7-4B1B-AE7B-212F10FDF1C1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kern="1200" cap="none" spc="0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>
          <p15:clr>
            <a:srgbClr val="F26B43"/>
          </p15:clr>
        </p15:guide>
        <p15:guide id="4" orient="horz" pos="4156">
          <p15:clr>
            <a:srgbClr val="F26B43"/>
          </p15:clr>
        </p15:guide>
        <p15:guide id="5" orient="horz" pos="2432">
          <p15:clr>
            <a:srgbClr val="F26B43"/>
          </p15:clr>
        </p15:guide>
        <p15:guide id="7" orient="horz" pos="70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421" imgH="420" progId="TCLayout.ActiveDocument.1">
                  <p:embed/>
                </p:oleObj>
              </mc:Choice>
              <mc:Fallback>
                <p:oleObj name="think-cell Slide" r:id="rId34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42909-EEA3-22BC-20EC-DD8352F176C2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0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  <p:sldLayoutId id="2147483843" r:id="rId18"/>
    <p:sldLayoutId id="2147483844" r:id="rId19"/>
    <p:sldLayoutId id="2147483845" r:id="rId20"/>
    <p:sldLayoutId id="2147483846" r:id="rId21"/>
    <p:sldLayoutId id="2147483847" r:id="rId22"/>
    <p:sldLayoutId id="2147483848" r:id="rId23"/>
    <p:sldLayoutId id="2147483849" r:id="rId24"/>
    <p:sldLayoutId id="2147483850" r:id="rId25"/>
    <p:sldLayoutId id="2147483851" r:id="rId26"/>
    <p:sldLayoutId id="2147483852" r:id="rId27"/>
    <p:sldLayoutId id="2147483853" r:id="rId28"/>
    <p:sldLayoutId id="2147483854" r:id="rId29"/>
    <p:sldLayoutId id="2147483855" r:id="rId30"/>
    <p:sldLayoutId id="2147483856" r:id="rId31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>
          <p15:clr>
            <a:srgbClr val="F26B43"/>
          </p15:clr>
        </p15:guide>
        <p15:guide id="4" orient="horz" pos="4156">
          <p15:clr>
            <a:srgbClr val="F26B43"/>
          </p15:clr>
        </p15:guide>
        <p15:guide id="5" orient="horz" pos="2432">
          <p15:clr>
            <a:srgbClr val="F26B43"/>
          </p15:clr>
        </p15:guide>
        <p15:guide id="7" orient="horz" pos="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Freeform 540">
            <a:extLst>
              <a:ext uri="{FF2B5EF4-FFF2-40B4-BE49-F238E27FC236}">
                <a16:creationId xmlns:a16="http://schemas.microsoft.com/office/drawing/2014/main" id="{79A2E5CA-46F8-7CDC-E057-63E41A8AD015}"/>
              </a:ext>
            </a:extLst>
          </p:cNvPr>
          <p:cNvSpPr/>
          <p:nvPr/>
        </p:nvSpPr>
        <p:spPr>
          <a:xfrm>
            <a:off x="31531" y="-22475"/>
            <a:ext cx="12196437" cy="6880475"/>
          </a:xfrm>
          <a:custGeom>
            <a:avLst/>
            <a:gdLst>
              <a:gd name="connsiteX0" fmla="*/ 1322551 w 12196437"/>
              <a:gd name="connsiteY0" fmla="*/ 917119 h 6880475"/>
              <a:gd name="connsiteX1" fmla="*/ 642578 w 12196437"/>
              <a:gd name="connsiteY1" fmla="*/ 2059126 h 6880475"/>
              <a:gd name="connsiteX2" fmla="*/ 642578 w 12196437"/>
              <a:gd name="connsiteY2" fmla="*/ 2878457 h 6880475"/>
              <a:gd name="connsiteX3" fmla="*/ 1108528 w 12196437"/>
              <a:gd name="connsiteY3" fmla="*/ 3602271 h 6880475"/>
              <a:gd name="connsiteX4" fmla="*/ 1899683 w 12196437"/>
              <a:gd name="connsiteY4" fmla="*/ 3602271 h 6880475"/>
              <a:gd name="connsiteX5" fmla="*/ 1982058 w 12196437"/>
              <a:gd name="connsiteY5" fmla="*/ 3459631 h 6880475"/>
              <a:gd name="connsiteX6" fmla="*/ 2716485 w 12196437"/>
              <a:gd name="connsiteY6" fmla="*/ 3459631 h 6880475"/>
              <a:gd name="connsiteX7" fmla="*/ 2769423 w 12196437"/>
              <a:gd name="connsiteY7" fmla="*/ 3554387 h 6880475"/>
              <a:gd name="connsiteX8" fmla="*/ 2769423 w 12196437"/>
              <a:gd name="connsiteY8" fmla="*/ 4078708 h 6880475"/>
              <a:gd name="connsiteX9" fmla="*/ 2955399 w 12196437"/>
              <a:gd name="connsiteY9" fmla="*/ 4402397 h 6880475"/>
              <a:gd name="connsiteX10" fmla="*/ 2954388 w 12196437"/>
              <a:gd name="connsiteY10" fmla="*/ 4744531 h 6880475"/>
              <a:gd name="connsiteX11" fmla="*/ 3267086 w 12196437"/>
              <a:gd name="connsiteY11" fmla="*/ 5313072 h 6880475"/>
              <a:gd name="connsiteX12" fmla="*/ 3267086 w 12196437"/>
              <a:gd name="connsiteY12" fmla="*/ 5777000 h 6880475"/>
              <a:gd name="connsiteX13" fmla="*/ 3677951 w 12196437"/>
              <a:gd name="connsiteY13" fmla="*/ 6260639 h 6880475"/>
              <a:gd name="connsiteX14" fmla="*/ 4248259 w 12196437"/>
              <a:gd name="connsiteY14" fmla="*/ 6264176 h 6880475"/>
              <a:gd name="connsiteX15" fmla="*/ 4523812 w 12196437"/>
              <a:gd name="connsiteY15" fmla="*/ 5805807 h 6880475"/>
              <a:gd name="connsiteX16" fmla="*/ 4523812 w 12196437"/>
              <a:gd name="connsiteY16" fmla="*/ 5519010 h 6880475"/>
              <a:gd name="connsiteX17" fmla="*/ 5035877 w 12196437"/>
              <a:gd name="connsiteY17" fmla="*/ 4716736 h 6880475"/>
              <a:gd name="connsiteX18" fmla="*/ 5035877 w 12196437"/>
              <a:gd name="connsiteY18" fmla="*/ 4178518 h 6880475"/>
              <a:gd name="connsiteX19" fmla="*/ 5235624 w 12196437"/>
              <a:gd name="connsiteY19" fmla="*/ 3862662 h 6880475"/>
              <a:gd name="connsiteX20" fmla="*/ 5536950 w 12196437"/>
              <a:gd name="connsiteY20" fmla="*/ 3866200 h 6880475"/>
              <a:gd name="connsiteX21" fmla="*/ 6150722 w 12196437"/>
              <a:gd name="connsiteY21" fmla="*/ 2792291 h 6880475"/>
              <a:gd name="connsiteX22" fmla="*/ 5124064 w 12196437"/>
              <a:gd name="connsiteY22" fmla="*/ 2792291 h 6880475"/>
              <a:gd name="connsiteX23" fmla="*/ 4913199 w 12196437"/>
              <a:gd name="connsiteY23" fmla="*/ 2429941 h 6880475"/>
              <a:gd name="connsiteX24" fmla="*/ 4913199 w 12196437"/>
              <a:gd name="connsiteY24" fmla="*/ 1998230 h 6880475"/>
              <a:gd name="connsiteX25" fmla="*/ 4398481 w 12196437"/>
              <a:gd name="connsiteY25" fmla="*/ 1286670 h 6880475"/>
              <a:gd name="connsiteX26" fmla="*/ 3246239 w 12196437"/>
              <a:gd name="connsiteY26" fmla="*/ 1286670 h 6880475"/>
              <a:gd name="connsiteX27" fmla="*/ 3001135 w 12196437"/>
              <a:gd name="connsiteY27" fmla="*/ 1734048 h 6880475"/>
              <a:gd name="connsiteX28" fmla="*/ 2497029 w 12196437"/>
              <a:gd name="connsiteY28" fmla="*/ 1734048 h 6880475"/>
              <a:gd name="connsiteX29" fmla="*/ 2227921 w 12196437"/>
              <a:gd name="connsiteY29" fmla="*/ 1274036 h 6880475"/>
              <a:gd name="connsiteX30" fmla="*/ 1498168 w 12196437"/>
              <a:gd name="connsiteY30" fmla="*/ 1274036 h 6880475"/>
              <a:gd name="connsiteX31" fmla="*/ 985470 w 12196437"/>
              <a:gd name="connsiteY31" fmla="*/ 2182310 h 6880475"/>
              <a:gd name="connsiteX32" fmla="*/ 998104 w 12196437"/>
              <a:gd name="connsiteY32" fmla="*/ 2763485 h 6880475"/>
              <a:gd name="connsiteX33" fmla="*/ 1323436 w 12196437"/>
              <a:gd name="connsiteY33" fmla="*/ 3233478 h 6880475"/>
              <a:gd name="connsiteX34" fmla="*/ 1704231 w 12196437"/>
              <a:gd name="connsiteY34" fmla="*/ 3233478 h 6880475"/>
              <a:gd name="connsiteX35" fmla="*/ 1841439 w 12196437"/>
              <a:gd name="connsiteY35" fmla="*/ 3054072 h 6880475"/>
              <a:gd name="connsiteX36" fmla="*/ 2888059 w 12196437"/>
              <a:gd name="connsiteY36" fmla="*/ 3054072 h 6880475"/>
              <a:gd name="connsiteX37" fmla="*/ 3121791 w 12196437"/>
              <a:gd name="connsiteY37" fmla="*/ 3479213 h 6880475"/>
              <a:gd name="connsiteX38" fmla="*/ 3121791 w 12196437"/>
              <a:gd name="connsiteY38" fmla="*/ 4018947 h 6880475"/>
              <a:gd name="connsiteX39" fmla="*/ 3308400 w 12196437"/>
              <a:gd name="connsiteY39" fmla="*/ 4339225 h 6880475"/>
              <a:gd name="connsiteX40" fmla="*/ 3308400 w 12196437"/>
              <a:gd name="connsiteY40" fmla="*/ 4666958 h 6880475"/>
              <a:gd name="connsiteX41" fmla="*/ 3643332 w 12196437"/>
              <a:gd name="connsiteY41" fmla="*/ 5227159 h 6880475"/>
              <a:gd name="connsiteX42" fmla="*/ 3643332 w 12196437"/>
              <a:gd name="connsiteY42" fmla="*/ 5573716 h 6880475"/>
              <a:gd name="connsiteX43" fmla="*/ 3866074 w 12196437"/>
              <a:gd name="connsiteY43" fmla="*/ 5864303 h 6880475"/>
              <a:gd name="connsiteX44" fmla="*/ 4054577 w 12196437"/>
              <a:gd name="connsiteY44" fmla="*/ 5864303 h 6880475"/>
              <a:gd name="connsiteX45" fmla="*/ 4204672 w 12196437"/>
              <a:gd name="connsiteY45" fmla="*/ 5616293 h 6880475"/>
              <a:gd name="connsiteX46" fmla="*/ 4204672 w 12196437"/>
              <a:gd name="connsiteY46" fmla="*/ 5371063 h 6880475"/>
              <a:gd name="connsiteX47" fmla="*/ 4680603 w 12196437"/>
              <a:gd name="connsiteY47" fmla="*/ 4609724 h 6880475"/>
              <a:gd name="connsiteX48" fmla="*/ 4684646 w 12196437"/>
              <a:gd name="connsiteY48" fmla="*/ 4017179 h 6880475"/>
              <a:gd name="connsiteX49" fmla="*/ 4956281 w 12196437"/>
              <a:gd name="connsiteY49" fmla="*/ 3560957 h 6880475"/>
              <a:gd name="connsiteX50" fmla="*/ 5339856 w 12196437"/>
              <a:gd name="connsiteY50" fmla="*/ 3559441 h 6880475"/>
              <a:gd name="connsiteX51" fmla="*/ 5613009 w 12196437"/>
              <a:gd name="connsiteY51" fmla="*/ 3098544 h 6880475"/>
              <a:gd name="connsiteX52" fmla="*/ 4927349 w 12196437"/>
              <a:gd name="connsiteY52" fmla="*/ 3096017 h 6880475"/>
              <a:gd name="connsiteX53" fmla="*/ 4568411 w 12196437"/>
              <a:gd name="connsiteY53" fmla="*/ 2507768 h 6880475"/>
              <a:gd name="connsiteX54" fmla="*/ 4582687 w 12196437"/>
              <a:gd name="connsiteY54" fmla="*/ 2127225 h 6880475"/>
              <a:gd name="connsiteX55" fmla="*/ 4252934 w 12196437"/>
              <a:gd name="connsiteY55" fmla="*/ 1643207 h 6880475"/>
              <a:gd name="connsiteX56" fmla="*/ 3444344 w 12196437"/>
              <a:gd name="connsiteY56" fmla="*/ 1638786 h 6880475"/>
              <a:gd name="connsiteX57" fmla="*/ 3194438 w 12196437"/>
              <a:gd name="connsiteY57" fmla="*/ 2076941 h 6880475"/>
              <a:gd name="connsiteX58" fmla="*/ 2278710 w 12196437"/>
              <a:gd name="connsiteY58" fmla="*/ 2076941 h 6880475"/>
              <a:gd name="connsiteX59" fmla="*/ 2053568 w 12196437"/>
              <a:gd name="connsiteY59" fmla="*/ 1657105 h 6880475"/>
              <a:gd name="connsiteX60" fmla="*/ 1715602 w 12196437"/>
              <a:gd name="connsiteY60" fmla="*/ 1657105 h 6880475"/>
              <a:gd name="connsiteX61" fmla="*/ 1365381 w 12196437"/>
              <a:gd name="connsiteY61" fmla="*/ 2321286 h 6880475"/>
              <a:gd name="connsiteX62" fmla="*/ 1372331 w 12196437"/>
              <a:gd name="connsiteY62" fmla="*/ 2653694 h 6880475"/>
              <a:gd name="connsiteX63" fmla="*/ 1441818 w 12196437"/>
              <a:gd name="connsiteY63" fmla="*/ 2745670 h 6880475"/>
              <a:gd name="connsiteX64" fmla="*/ 1553125 w 12196437"/>
              <a:gd name="connsiteY64" fmla="*/ 2743775 h 6880475"/>
              <a:gd name="connsiteX65" fmla="*/ 1649399 w 12196437"/>
              <a:gd name="connsiteY65" fmla="*/ 2662411 h 6880475"/>
              <a:gd name="connsiteX66" fmla="*/ 3697281 w 12196437"/>
              <a:gd name="connsiteY66" fmla="*/ 2663801 h 6880475"/>
              <a:gd name="connsiteX67" fmla="*/ 3898038 w 12196437"/>
              <a:gd name="connsiteY67" fmla="*/ 2270370 h 6880475"/>
              <a:gd name="connsiteX68" fmla="*/ 3931141 w 12196437"/>
              <a:gd name="connsiteY68" fmla="*/ 2270370 h 6880475"/>
              <a:gd name="connsiteX69" fmla="*/ 3994312 w 12196437"/>
              <a:gd name="connsiteY69" fmla="*/ 2353504 h 6880475"/>
              <a:gd name="connsiteX70" fmla="*/ 3994312 w 12196437"/>
              <a:gd name="connsiteY70" fmla="*/ 2771317 h 6880475"/>
              <a:gd name="connsiteX71" fmla="*/ 4377887 w 12196437"/>
              <a:gd name="connsiteY71" fmla="*/ 3414653 h 6880475"/>
              <a:gd name="connsiteX72" fmla="*/ 4099303 w 12196437"/>
              <a:gd name="connsiteY72" fmla="*/ 3832466 h 6880475"/>
              <a:gd name="connsiteX73" fmla="*/ 4091595 w 12196437"/>
              <a:gd name="connsiteY73" fmla="*/ 4456471 h 6880475"/>
              <a:gd name="connsiteX74" fmla="*/ 3969297 w 12196437"/>
              <a:gd name="connsiteY74" fmla="*/ 4641815 h 6880475"/>
              <a:gd name="connsiteX75" fmla="*/ 3858620 w 12196437"/>
              <a:gd name="connsiteY75" fmla="*/ 4455966 h 6880475"/>
              <a:gd name="connsiteX76" fmla="*/ 3858620 w 12196437"/>
              <a:gd name="connsiteY76" fmla="*/ 4076939 h 6880475"/>
              <a:gd name="connsiteX77" fmla="*/ 3720781 w 12196437"/>
              <a:gd name="connsiteY77" fmla="*/ 3851165 h 6880475"/>
              <a:gd name="connsiteX78" fmla="*/ 3720781 w 12196437"/>
              <a:gd name="connsiteY78" fmla="*/ 3321665 h 6880475"/>
              <a:gd name="connsiteX79" fmla="*/ 3556536 w 12196437"/>
              <a:gd name="connsiteY79" fmla="*/ 3043712 h 6880475"/>
              <a:gd name="connsiteX80" fmla="*/ 3728487 w 12196437"/>
              <a:gd name="connsiteY80" fmla="*/ 3043712 h 6880475"/>
              <a:gd name="connsiteX81" fmla="*/ 3946176 w 12196437"/>
              <a:gd name="connsiteY81" fmla="*/ 3385973 h 6880475"/>
              <a:gd name="connsiteX82" fmla="*/ 3779276 w 12196437"/>
              <a:gd name="connsiteY82" fmla="*/ 3638658 h 6880475"/>
              <a:gd name="connsiteX83" fmla="*/ 3779276 w 12196437"/>
              <a:gd name="connsiteY83" fmla="*/ 3763104 h 6880475"/>
              <a:gd name="connsiteX84" fmla="*/ 3994058 w 12196437"/>
              <a:gd name="connsiteY84" fmla="*/ 3763104 h 6880475"/>
              <a:gd name="connsiteX85" fmla="*/ 3994058 w 12196437"/>
              <a:gd name="connsiteY85" fmla="*/ 3703345 h 6880475"/>
              <a:gd name="connsiteX86" fmla="*/ 4202144 w 12196437"/>
              <a:gd name="connsiteY86" fmla="*/ 3389005 h 6880475"/>
              <a:gd name="connsiteX87" fmla="*/ 3846365 w 12196437"/>
              <a:gd name="connsiteY87" fmla="*/ 2829562 h 6880475"/>
              <a:gd name="connsiteX88" fmla="*/ 3180036 w 12196437"/>
              <a:gd name="connsiteY88" fmla="*/ 2829562 h 6880475"/>
              <a:gd name="connsiteX89" fmla="*/ 3505368 w 12196437"/>
              <a:gd name="connsiteY89" fmla="*/ 3380540 h 6880475"/>
              <a:gd name="connsiteX90" fmla="*/ 3505368 w 12196437"/>
              <a:gd name="connsiteY90" fmla="*/ 3911178 h 6880475"/>
              <a:gd name="connsiteX91" fmla="*/ 3643206 w 12196437"/>
              <a:gd name="connsiteY91" fmla="*/ 4136952 h 6880475"/>
              <a:gd name="connsiteX92" fmla="*/ 3643206 w 12196437"/>
              <a:gd name="connsiteY92" fmla="*/ 4514083 h 6880475"/>
              <a:gd name="connsiteX93" fmla="*/ 3959062 w 12196437"/>
              <a:gd name="connsiteY93" fmla="*/ 5043836 h 6880475"/>
              <a:gd name="connsiteX94" fmla="*/ 4305619 w 12196437"/>
              <a:gd name="connsiteY94" fmla="*/ 4522043 h 6880475"/>
              <a:gd name="connsiteX95" fmla="*/ 4313199 w 12196437"/>
              <a:gd name="connsiteY95" fmla="*/ 3898291 h 6880475"/>
              <a:gd name="connsiteX96" fmla="*/ 4631708 w 12196437"/>
              <a:gd name="connsiteY96" fmla="*/ 3420464 h 6880475"/>
              <a:gd name="connsiteX97" fmla="*/ 4209093 w 12196437"/>
              <a:gd name="connsiteY97" fmla="*/ 2712442 h 6880475"/>
              <a:gd name="connsiteX98" fmla="*/ 4209093 w 12196437"/>
              <a:gd name="connsiteY98" fmla="*/ 2281616 h 6880475"/>
              <a:gd name="connsiteX99" fmla="*/ 4037899 w 12196437"/>
              <a:gd name="connsiteY99" fmla="*/ 2055968 h 6880475"/>
              <a:gd name="connsiteX100" fmla="*/ 3766642 w 12196437"/>
              <a:gd name="connsiteY100" fmla="*/ 2055968 h 6880475"/>
              <a:gd name="connsiteX101" fmla="*/ 3566390 w 12196437"/>
              <a:gd name="connsiteY101" fmla="*/ 2448766 h 6880475"/>
              <a:gd name="connsiteX102" fmla="*/ 1582816 w 12196437"/>
              <a:gd name="connsiteY102" fmla="*/ 2447629 h 6880475"/>
              <a:gd name="connsiteX103" fmla="*/ 1581300 w 12196437"/>
              <a:gd name="connsiteY103" fmla="*/ 2371823 h 6880475"/>
              <a:gd name="connsiteX104" fmla="*/ 1844598 w 12196437"/>
              <a:gd name="connsiteY104" fmla="*/ 1871382 h 6880475"/>
              <a:gd name="connsiteX105" fmla="*/ 1924951 w 12196437"/>
              <a:gd name="connsiteY105" fmla="*/ 1871382 h 6880475"/>
              <a:gd name="connsiteX106" fmla="*/ 2150220 w 12196437"/>
              <a:gd name="connsiteY106" fmla="*/ 2291216 h 6880475"/>
              <a:gd name="connsiteX107" fmla="*/ 3319265 w 12196437"/>
              <a:gd name="connsiteY107" fmla="*/ 2291216 h 6880475"/>
              <a:gd name="connsiteX108" fmla="*/ 3568665 w 12196437"/>
              <a:gd name="connsiteY108" fmla="*/ 1853820 h 6880475"/>
              <a:gd name="connsiteX109" fmla="*/ 4139353 w 12196437"/>
              <a:gd name="connsiteY109" fmla="*/ 1856852 h 6880475"/>
              <a:gd name="connsiteX110" fmla="*/ 4365758 w 12196437"/>
              <a:gd name="connsiteY110" fmla="*/ 2189259 h 6880475"/>
              <a:gd name="connsiteX111" fmla="*/ 4351733 w 12196437"/>
              <a:gd name="connsiteY111" fmla="*/ 2563864 h 6880475"/>
              <a:gd name="connsiteX112" fmla="*/ 4806566 w 12196437"/>
              <a:gd name="connsiteY112" fmla="*/ 3310294 h 6880475"/>
              <a:gd name="connsiteX113" fmla="*/ 5236761 w 12196437"/>
              <a:gd name="connsiteY113" fmla="*/ 3311936 h 6880475"/>
              <a:gd name="connsiteX114" fmla="*/ 5217179 w 12196437"/>
              <a:gd name="connsiteY114" fmla="*/ 3344912 h 6880475"/>
              <a:gd name="connsiteX115" fmla="*/ 4833982 w 12196437"/>
              <a:gd name="connsiteY115" fmla="*/ 3346301 h 6880475"/>
              <a:gd name="connsiteX116" fmla="*/ 4470243 w 12196437"/>
              <a:gd name="connsiteY116" fmla="*/ 3957166 h 6880475"/>
              <a:gd name="connsiteX117" fmla="*/ 4466200 w 12196437"/>
              <a:gd name="connsiteY117" fmla="*/ 4547185 h 6880475"/>
              <a:gd name="connsiteX118" fmla="*/ 3989889 w 12196437"/>
              <a:gd name="connsiteY118" fmla="*/ 5309408 h 6880475"/>
              <a:gd name="connsiteX119" fmla="*/ 3989889 w 12196437"/>
              <a:gd name="connsiteY119" fmla="*/ 5556786 h 6880475"/>
              <a:gd name="connsiteX120" fmla="*/ 3950345 w 12196437"/>
              <a:gd name="connsiteY120" fmla="*/ 5622106 h 6880475"/>
              <a:gd name="connsiteX121" fmla="*/ 3857736 w 12196437"/>
              <a:gd name="connsiteY121" fmla="*/ 5501448 h 6880475"/>
              <a:gd name="connsiteX122" fmla="*/ 3857736 w 12196437"/>
              <a:gd name="connsiteY122" fmla="*/ 5168410 h 6880475"/>
              <a:gd name="connsiteX123" fmla="*/ 3522802 w 12196437"/>
              <a:gd name="connsiteY123" fmla="*/ 4608082 h 6880475"/>
              <a:gd name="connsiteX124" fmla="*/ 3522802 w 12196437"/>
              <a:gd name="connsiteY124" fmla="*/ 4281108 h 6880475"/>
              <a:gd name="connsiteX125" fmla="*/ 3336195 w 12196437"/>
              <a:gd name="connsiteY125" fmla="*/ 3960830 h 6880475"/>
              <a:gd name="connsiteX126" fmla="*/ 3336195 w 12196437"/>
              <a:gd name="connsiteY126" fmla="*/ 3424002 h 6880475"/>
              <a:gd name="connsiteX127" fmla="*/ 3015158 w 12196437"/>
              <a:gd name="connsiteY127" fmla="*/ 2839290 h 6880475"/>
              <a:gd name="connsiteX128" fmla="*/ 1735312 w 12196437"/>
              <a:gd name="connsiteY128" fmla="*/ 2839290 h 6880475"/>
              <a:gd name="connsiteX129" fmla="*/ 1598231 w 12196437"/>
              <a:gd name="connsiteY129" fmla="*/ 3018316 h 6880475"/>
              <a:gd name="connsiteX130" fmla="*/ 1435880 w 12196437"/>
              <a:gd name="connsiteY130" fmla="*/ 3018316 h 6880475"/>
              <a:gd name="connsiteX131" fmla="*/ 1210865 w 12196437"/>
              <a:gd name="connsiteY131" fmla="*/ 2693869 h 6880475"/>
              <a:gd name="connsiteX132" fmla="*/ 1201263 w 12196437"/>
              <a:gd name="connsiteY132" fmla="*/ 2236638 h 6880475"/>
              <a:gd name="connsiteX133" fmla="*/ 1623246 w 12196437"/>
              <a:gd name="connsiteY133" fmla="*/ 1488944 h 6880475"/>
              <a:gd name="connsiteX134" fmla="*/ 2104483 w 12196437"/>
              <a:gd name="connsiteY134" fmla="*/ 1488944 h 6880475"/>
              <a:gd name="connsiteX135" fmla="*/ 2373593 w 12196437"/>
              <a:gd name="connsiteY135" fmla="*/ 1948955 h 6880475"/>
              <a:gd name="connsiteX136" fmla="*/ 3128235 w 12196437"/>
              <a:gd name="connsiteY136" fmla="*/ 1948955 h 6880475"/>
              <a:gd name="connsiteX137" fmla="*/ 3373339 w 12196437"/>
              <a:gd name="connsiteY137" fmla="*/ 1501578 h 6880475"/>
              <a:gd name="connsiteX138" fmla="*/ 4288437 w 12196437"/>
              <a:gd name="connsiteY138" fmla="*/ 1501578 h 6880475"/>
              <a:gd name="connsiteX139" fmla="*/ 4698165 w 12196437"/>
              <a:gd name="connsiteY139" fmla="*/ 2067717 h 6880475"/>
              <a:gd name="connsiteX140" fmla="*/ 4697532 w 12196437"/>
              <a:gd name="connsiteY140" fmla="*/ 2487932 h 6880475"/>
              <a:gd name="connsiteX141" fmla="*/ 4999743 w 12196437"/>
              <a:gd name="connsiteY141" fmla="*/ 3007199 h 6880475"/>
              <a:gd name="connsiteX142" fmla="*/ 5779529 w 12196437"/>
              <a:gd name="connsiteY142" fmla="*/ 3007199 h 6880475"/>
              <a:gd name="connsiteX143" fmla="*/ 5412124 w 12196437"/>
              <a:gd name="connsiteY143" fmla="*/ 3649776 h 6880475"/>
              <a:gd name="connsiteX144" fmla="*/ 5117999 w 12196437"/>
              <a:gd name="connsiteY144" fmla="*/ 3646618 h 6880475"/>
              <a:gd name="connsiteX145" fmla="*/ 4820842 w 12196437"/>
              <a:gd name="connsiteY145" fmla="*/ 4115347 h 6880475"/>
              <a:gd name="connsiteX146" fmla="*/ 4820842 w 12196437"/>
              <a:gd name="connsiteY146" fmla="*/ 4653691 h 6880475"/>
              <a:gd name="connsiteX147" fmla="*/ 4308777 w 12196437"/>
              <a:gd name="connsiteY147" fmla="*/ 5456344 h 6880475"/>
              <a:gd name="connsiteX148" fmla="*/ 4308777 w 12196437"/>
              <a:gd name="connsiteY148" fmla="*/ 5746173 h 6880475"/>
              <a:gd name="connsiteX149" fmla="*/ 4126971 w 12196437"/>
              <a:gd name="connsiteY149" fmla="*/ 6048637 h 6880475"/>
              <a:gd name="connsiteX150" fmla="*/ 3777634 w 12196437"/>
              <a:gd name="connsiteY150" fmla="*/ 6046490 h 6880475"/>
              <a:gd name="connsiteX151" fmla="*/ 3482119 w 12196437"/>
              <a:gd name="connsiteY151" fmla="*/ 5698668 h 6880475"/>
              <a:gd name="connsiteX152" fmla="*/ 3482119 w 12196437"/>
              <a:gd name="connsiteY152" fmla="*/ 5258366 h 6880475"/>
              <a:gd name="connsiteX153" fmla="*/ 3169549 w 12196437"/>
              <a:gd name="connsiteY153" fmla="*/ 4689826 h 6880475"/>
              <a:gd name="connsiteX154" fmla="*/ 3170560 w 12196437"/>
              <a:gd name="connsiteY154" fmla="*/ 4345543 h 6880475"/>
              <a:gd name="connsiteX155" fmla="*/ 2984458 w 12196437"/>
              <a:gd name="connsiteY155" fmla="*/ 4021474 h 6880475"/>
              <a:gd name="connsiteX156" fmla="*/ 2984458 w 12196437"/>
              <a:gd name="connsiteY156" fmla="*/ 3498544 h 6880475"/>
              <a:gd name="connsiteX157" fmla="*/ 2842701 w 12196437"/>
              <a:gd name="connsiteY157" fmla="*/ 3244975 h 6880475"/>
              <a:gd name="connsiteX158" fmla="*/ 1857863 w 12196437"/>
              <a:gd name="connsiteY158" fmla="*/ 3244975 h 6880475"/>
              <a:gd name="connsiteX159" fmla="*/ 1775615 w 12196437"/>
              <a:gd name="connsiteY159" fmla="*/ 3387615 h 6880475"/>
              <a:gd name="connsiteX160" fmla="*/ 1225520 w 12196437"/>
              <a:gd name="connsiteY160" fmla="*/ 3387615 h 6880475"/>
              <a:gd name="connsiteX161" fmla="*/ 857360 w 12196437"/>
              <a:gd name="connsiteY161" fmla="*/ 2815285 h 6880475"/>
              <a:gd name="connsiteX162" fmla="*/ 857360 w 12196437"/>
              <a:gd name="connsiteY162" fmla="*/ 2118254 h 6880475"/>
              <a:gd name="connsiteX163" fmla="*/ 1444599 w 12196437"/>
              <a:gd name="connsiteY163" fmla="*/ 1131901 h 6880475"/>
              <a:gd name="connsiteX164" fmla="*/ 2327351 w 12196437"/>
              <a:gd name="connsiteY164" fmla="*/ 1131901 h 6880475"/>
              <a:gd name="connsiteX165" fmla="*/ 2561211 w 12196437"/>
              <a:gd name="connsiteY165" fmla="*/ 1518003 h 6880475"/>
              <a:gd name="connsiteX166" fmla="*/ 2943775 w 12196437"/>
              <a:gd name="connsiteY166" fmla="*/ 1515476 h 6880475"/>
              <a:gd name="connsiteX167" fmla="*/ 3154640 w 12196437"/>
              <a:gd name="connsiteY167" fmla="*/ 1131901 h 6880475"/>
              <a:gd name="connsiteX168" fmla="*/ 9701445 w 12196437"/>
              <a:gd name="connsiteY168" fmla="*/ 1131901 h 6880475"/>
              <a:gd name="connsiteX169" fmla="*/ 9701445 w 12196437"/>
              <a:gd name="connsiteY169" fmla="*/ 917119 h 6880475"/>
              <a:gd name="connsiteX170" fmla="*/ 3027541 w 12196437"/>
              <a:gd name="connsiteY170" fmla="*/ 917119 h 6880475"/>
              <a:gd name="connsiteX171" fmla="*/ 2816548 w 12196437"/>
              <a:gd name="connsiteY171" fmla="*/ 1301452 h 6880475"/>
              <a:gd name="connsiteX172" fmla="*/ 2681994 w 12196437"/>
              <a:gd name="connsiteY172" fmla="*/ 1302336 h 6880475"/>
              <a:gd name="connsiteX173" fmla="*/ 2448388 w 12196437"/>
              <a:gd name="connsiteY173" fmla="*/ 917119 h 6880475"/>
              <a:gd name="connsiteX174" fmla="*/ 0 w 12196437"/>
              <a:gd name="connsiteY174" fmla="*/ 0 h 6880475"/>
              <a:gd name="connsiteX175" fmla="*/ 11413612 w 12196437"/>
              <a:gd name="connsiteY175" fmla="*/ 0 h 6880475"/>
              <a:gd name="connsiteX176" fmla="*/ 12183186 w 12196437"/>
              <a:gd name="connsiteY176" fmla="*/ 0 h 6880475"/>
              <a:gd name="connsiteX177" fmla="*/ 12196437 w 12196437"/>
              <a:gd name="connsiteY177" fmla="*/ 0 h 6880475"/>
              <a:gd name="connsiteX178" fmla="*/ 12196437 w 12196437"/>
              <a:gd name="connsiteY178" fmla="*/ 6880472 h 6880475"/>
              <a:gd name="connsiteX179" fmla="*/ 12183186 w 12196437"/>
              <a:gd name="connsiteY179" fmla="*/ 6880472 h 6880475"/>
              <a:gd name="connsiteX180" fmla="*/ 12183186 w 12196437"/>
              <a:gd name="connsiteY180" fmla="*/ 6880475 h 6880475"/>
              <a:gd name="connsiteX181" fmla="*/ 0 w 12196437"/>
              <a:gd name="connsiteY181" fmla="*/ 6880475 h 688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12196437" h="6880475">
                <a:moveTo>
                  <a:pt x="1322551" y="917119"/>
                </a:moveTo>
                <a:lnTo>
                  <a:pt x="642578" y="2059126"/>
                </a:lnTo>
                <a:lnTo>
                  <a:pt x="642578" y="2878457"/>
                </a:lnTo>
                <a:lnTo>
                  <a:pt x="1108528" y="3602271"/>
                </a:lnTo>
                <a:lnTo>
                  <a:pt x="1899683" y="3602271"/>
                </a:lnTo>
                <a:lnTo>
                  <a:pt x="1982058" y="3459631"/>
                </a:lnTo>
                <a:lnTo>
                  <a:pt x="2716485" y="3459631"/>
                </a:lnTo>
                <a:lnTo>
                  <a:pt x="2769423" y="3554387"/>
                </a:lnTo>
                <a:lnTo>
                  <a:pt x="2769423" y="4078708"/>
                </a:lnTo>
                <a:lnTo>
                  <a:pt x="2955399" y="4402397"/>
                </a:lnTo>
                <a:lnTo>
                  <a:pt x="2954388" y="4744531"/>
                </a:lnTo>
                <a:lnTo>
                  <a:pt x="3267086" y="5313072"/>
                </a:lnTo>
                <a:lnTo>
                  <a:pt x="3267086" y="5777000"/>
                </a:lnTo>
                <a:lnTo>
                  <a:pt x="3677951" y="6260639"/>
                </a:lnTo>
                <a:lnTo>
                  <a:pt x="4248259" y="6264176"/>
                </a:lnTo>
                <a:lnTo>
                  <a:pt x="4523812" y="5805807"/>
                </a:lnTo>
                <a:lnTo>
                  <a:pt x="4523812" y="5519010"/>
                </a:lnTo>
                <a:lnTo>
                  <a:pt x="5035877" y="4716736"/>
                </a:lnTo>
                <a:lnTo>
                  <a:pt x="5035877" y="4178518"/>
                </a:lnTo>
                <a:lnTo>
                  <a:pt x="5235624" y="3862662"/>
                </a:lnTo>
                <a:lnTo>
                  <a:pt x="5536950" y="3866200"/>
                </a:lnTo>
                <a:lnTo>
                  <a:pt x="6150722" y="2792291"/>
                </a:lnTo>
                <a:lnTo>
                  <a:pt x="5124064" y="2792291"/>
                </a:lnTo>
                <a:lnTo>
                  <a:pt x="4913199" y="2429941"/>
                </a:lnTo>
                <a:lnTo>
                  <a:pt x="4913199" y="1998230"/>
                </a:lnTo>
                <a:lnTo>
                  <a:pt x="4398481" y="1286670"/>
                </a:lnTo>
                <a:lnTo>
                  <a:pt x="3246239" y="1286670"/>
                </a:lnTo>
                <a:lnTo>
                  <a:pt x="3001135" y="1734048"/>
                </a:lnTo>
                <a:lnTo>
                  <a:pt x="2497029" y="1734048"/>
                </a:lnTo>
                <a:lnTo>
                  <a:pt x="2227921" y="1274036"/>
                </a:lnTo>
                <a:lnTo>
                  <a:pt x="1498168" y="1274036"/>
                </a:lnTo>
                <a:lnTo>
                  <a:pt x="985470" y="2182310"/>
                </a:lnTo>
                <a:lnTo>
                  <a:pt x="998104" y="2763485"/>
                </a:lnTo>
                <a:lnTo>
                  <a:pt x="1323436" y="3233478"/>
                </a:lnTo>
                <a:lnTo>
                  <a:pt x="1704231" y="3233478"/>
                </a:lnTo>
                <a:lnTo>
                  <a:pt x="1841439" y="3054072"/>
                </a:lnTo>
                <a:lnTo>
                  <a:pt x="2888059" y="3054072"/>
                </a:lnTo>
                <a:lnTo>
                  <a:pt x="3121791" y="3479213"/>
                </a:lnTo>
                <a:lnTo>
                  <a:pt x="3121791" y="4018947"/>
                </a:lnTo>
                <a:lnTo>
                  <a:pt x="3308400" y="4339225"/>
                </a:lnTo>
                <a:lnTo>
                  <a:pt x="3308400" y="4666958"/>
                </a:lnTo>
                <a:lnTo>
                  <a:pt x="3643332" y="5227159"/>
                </a:lnTo>
                <a:lnTo>
                  <a:pt x="3643332" y="5573716"/>
                </a:lnTo>
                <a:lnTo>
                  <a:pt x="3866074" y="5864303"/>
                </a:lnTo>
                <a:lnTo>
                  <a:pt x="4054577" y="5864303"/>
                </a:lnTo>
                <a:lnTo>
                  <a:pt x="4204672" y="5616293"/>
                </a:lnTo>
                <a:lnTo>
                  <a:pt x="4204672" y="5371063"/>
                </a:lnTo>
                <a:lnTo>
                  <a:pt x="4680603" y="4609724"/>
                </a:lnTo>
                <a:lnTo>
                  <a:pt x="4684646" y="4017179"/>
                </a:lnTo>
                <a:lnTo>
                  <a:pt x="4956281" y="3560957"/>
                </a:lnTo>
                <a:lnTo>
                  <a:pt x="5339856" y="3559441"/>
                </a:lnTo>
                <a:lnTo>
                  <a:pt x="5613009" y="3098544"/>
                </a:lnTo>
                <a:lnTo>
                  <a:pt x="4927349" y="3096017"/>
                </a:lnTo>
                <a:lnTo>
                  <a:pt x="4568411" y="2507768"/>
                </a:lnTo>
                <a:lnTo>
                  <a:pt x="4582687" y="2127225"/>
                </a:lnTo>
                <a:lnTo>
                  <a:pt x="4252934" y="1643207"/>
                </a:lnTo>
                <a:lnTo>
                  <a:pt x="3444344" y="1638786"/>
                </a:lnTo>
                <a:lnTo>
                  <a:pt x="3194438" y="2076941"/>
                </a:lnTo>
                <a:lnTo>
                  <a:pt x="2278710" y="2076941"/>
                </a:lnTo>
                <a:lnTo>
                  <a:pt x="2053568" y="1657105"/>
                </a:lnTo>
                <a:lnTo>
                  <a:pt x="1715602" y="1657105"/>
                </a:lnTo>
                <a:lnTo>
                  <a:pt x="1365381" y="2321286"/>
                </a:lnTo>
                <a:lnTo>
                  <a:pt x="1372331" y="2653694"/>
                </a:lnTo>
                <a:lnTo>
                  <a:pt x="1441818" y="2745670"/>
                </a:lnTo>
                <a:lnTo>
                  <a:pt x="1553125" y="2743775"/>
                </a:lnTo>
                <a:lnTo>
                  <a:pt x="1649399" y="2662411"/>
                </a:lnTo>
                <a:lnTo>
                  <a:pt x="3697281" y="2663801"/>
                </a:lnTo>
                <a:lnTo>
                  <a:pt x="3898038" y="2270370"/>
                </a:lnTo>
                <a:lnTo>
                  <a:pt x="3931141" y="2270370"/>
                </a:lnTo>
                <a:lnTo>
                  <a:pt x="3994312" y="2353504"/>
                </a:lnTo>
                <a:lnTo>
                  <a:pt x="3994312" y="2771317"/>
                </a:lnTo>
                <a:lnTo>
                  <a:pt x="4377887" y="3414653"/>
                </a:lnTo>
                <a:lnTo>
                  <a:pt x="4099303" y="3832466"/>
                </a:lnTo>
                <a:lnTo>
                  <a:pt x="4091595" y="4456471"/>
                </a:lnTo>
                <a:lnTo>
                  <a:pt x="3969297" y="4641815"/>
                </a:lnTo>
                <a:lnTo>
                  <a:pt x="3858620" y="4455966"/>
                </a:lnTo>
                <a:lnTo>
                  <a:pt x="3858620" y="4076939"/>
                </a:lnTo>
                <a:lnTo>
                  <a:pt x="3720781" y="3851165"/>
                </a:lnTo>
                <a:lnTo>
                  <a:pt x="3720781" y="3321665"/>
                </a:lnTo>
                <a:lnTo>
                  <a:pt x="3556536" y="3043712"/>
                </a:lnTo>
                <a:lnTo>
                  <a:pt x="3728487" y="3043712"/>
                </a:lnTo>
                <a:lnTo>
                  <a:pt x="3946176" y="3385973"/>
                </a:lnTo>
                <a:lnTo>
                  <a:pt x="3779276" y="3638658"/>
                </a:lnTo>
                <a:lnTo>
                  <a:pt x="3779276" y="3763104"/>
                </a:lnTo>
                <a:lnTo>
                  <a:pt x="3994058" y="3763104"/>
                </a:lnTo>
                <a:lnTo>
                  <a:pt x="3994058" y="3703345"/>
                </a:lnTo>
                <a:lnTo>
                  <a:pt x="4202144" y="3389005"/>
                </a:lnTo>
                <a:lnTo>
                  <a:pt x="3846365" y="2829562"/>
                </a:lnTo>
                <a:lnTo>
                  <a:pt x="3180036" y="2829562"/>
                </a:lnTo>
                <a:lnTo>
                  <a:pt x="3505368" y="3380540"/>
                </a:lnTo>
                <a:lnTo>
                  <a:pt x="3505368" y="3911178"/>
                </a:lnTo>
                <a:lnTo>
                  <a:pt x="3643206" y="4136952"/>
                </a:lnTo>
                <a:lnTo>
                  <a:pt x="3643206" y="4514083"/>
                </a:lnTo>
                <a:lnTo>
                  <a:pt x="3959062" y="5043836"/>
                </a:lnTo>
                <a:lnTo>
                  <a:pt x="4305619" y="4522043"/>
                </a:lnTo>
                <a:lnTo>
                  <a:pt x="4313199" y="3898291"/>
                </a:lnTo>
                <a:lnTo>
                  <a:pt x="4631708" y="3420464"/>
                </a:lnTo>
                <a:lnTo>
                  <a:pt x="4209093" y="2712442"/>
                </a:lnTo>
                <a:lnTo>
                  <a:pt x="4209093" y="2281616"/>
                </a:lnTo>
                <a:lnTo>
                  <a:pt x="4037899" y="2055968"/>
                </a:lnTo>
                <a:lnTo>
                  <a:pt x="3766642" y="2055968"/>
                </a:lnTo>
                <a:lnTo>
                  <a:pt x="3566390" y="2448766"/>
                </a:lnTo>
                <a:lnTo>
                  <a:pt x="1582816" y="2447629"/>
                </a:lnTo>
                <a:lnTo>
                  <a:pt x="1581300" y="2371823"/>
                </a:lnTo>
                <a:lnTo>
                  <a:pt x="1844598" y="1871382"/>
                </a:lnTo>
                <a:lnTo>
                  <a:pt x="1924951" y="1871382"/>
                </a:lnTo>
                <a:lnTo>
                  <a:pt x="2150220" y="2291216"/>
                </a:lnTo>
                <a:lnTo>
                  <a:pt x="3319265" y="2291216"/>
                </a:lnTo>
                <a:lnTo>
                  <a:pt x="3568665" y="1853820"/>
                </a:lnTo>
                <a:lnTo>
                  <a:pt x="4139353" y="1856852"/>
                </a:lnTo>
                <a:lnTo>
                  <a:pt x="4365758" y="2189259"/>
                </a:lnTo>
                <a:lnTo>
                  <a:pt x="4351733" y="2563864"/>
                </a:lnTo>
                <a:lnTo>
                  <a:pt x="4806566" y="3310294"/>
                </a:lnTo>
                <a:lnTo>
                  <a:pt x="5236761" y="3311936"/>
                </a:lnTo>
                <a:lnTo>
                  <a:pt x="5217179" y="3344912"/>
                </a:lnTo>
                <a:lnTo>
                  <a:pt x="4833982" y="3346301"/>
                </a:lnTo>
                <a:lnTo>
                  <a:pt x="4470243" y="3957166"/>
                </a:lnTo>
                <a:lnTo>
                  <a:pt x="4466200" y="4547185"/>
                </a:lnTo>
                <a:lnTo>
                  <a:pt x="3989889" y="5309408"/>
                </a:lnTo>
                <a:lnTo>
                  <a:pt x="3989889" y="5556786"/>
                </a:lnTo>
                <a:lnTo>
                  <a:pt x="3950345" y="5622106"/>
                </a:lnTo>
                <a:lnTo>
                  <a:pt x="3857736" y="5501448"/>
                </a:lnTo>
                <a:lnTo>
                  <a:pt x="3857736" y="5168410"/>
                </a:lnTo>
                <a:lnTo>
                  <a:pt x="3522802" y="4608082"/>
                </a:lnTo>
                <a:lnTo>
                  <a:pt x="3522802" y="4281108"/>
                </a:lnTo>
                <a:lnTo>
                  <a:pt x="3336195" y="3960830"/>
                </a:lnTo>
                <a:lnTo>
                  <a:pt x="3336195" y="3424002"/>
                </a:lnTo>
                <a:lnTo>
                  <a:pt x="3015158" y="2839290"/>
                </a:lnTo>
                <a:lnTo>
                  <a:pt x="1735312" y="2839290"/>
                </a:lnTo>
                <a:lnTo>
                  <a:pt x="1598231" y="3018316"/>
                </a:lnTo>
                <a:lnTo>
                  <a:pt x="1435880" y="3018316"/>
                </a:lnTo>
                <a:lnTo>
                  <a:pt x="1210865" y="2693869"/>
                </a:lnTo>
                <a:lnTo>
                  <a:pt x="1201263" y="2236638"/>
                </a:lnTo>
                <a:lnTo>
                  <a:pt x="1623246" y="1488944"/>
                </a:lnTo>
                <a:lnTo>
                  <a:pt x="2104483" y="1488944"/>
                </a:lnTo>
                <a:lnTo>
                  <a:pt x="2373593" y="1948955"/>
                </a:lnTo>
                <a:lnTo>
                  <a:pt x="3128235" y="1948955"/>
                </a:lnTo>
                <a:lnTo>
                  <a:pt x="3373339" y="1501578"/>
                </a:lnTo>
                <a:lnTo>
                  <a:pt x="4288437" y="1501578"/>
                </a:lnTo>
                <a:lnTo>
                  <a:pt x="4698165" y="2067717"/>
                </a:lnTo>
                <a:lnTo>
                  <a:pt x="4697532" y="2487932"/>
                </a:lnTo>
                <a:lnTo>
                  <a:pt x="4999743" y="3007199"/>
                </a:lnTo>
                <a:lnTo>
                  <a:pt x="5779529" y="3007199"/>
                </a:lnTo>
                <a:lnTo>
                  <a:pt x="5412124" y="3649776"/>
                </a:lnTo>
                <a:lnTo>
                  <a:pt x="5117999" y="3646618"/>
                </a:lnTo>
                <a:lnTo>
                  <a:pt x="4820842" y="4115347"/>
                </a:lnTo>
                <a:lnTo>
                  <a:pt x="4820842" y="4653691"/>
                </a:lnTo>
                <a:lnTo>
                  <a:pt x="4308777" y="5456344"/>
                </a:lnTo>
                <a:lnTo>
                  <a:pt x="4308777" y="5746173"/>
                </a:lnTo>
                <a:lnTo>
                  <a:pt x="4126971" y="6048637"/>
                </a:lnTo>
                <a:lnTo>
                  <a:pt x="3777634" y="6046490"/>
                </a:lnTo>
                <a:lnTo>
                  <a:pt x="3482119" y="5698668"/>
                </a:lnTo>
                <a:lnTo>
                  <a:pt x="3482119" y="5258366"/>
                </a:lnTo>
                <a:lnTo>
                  <a:pt x="3169549" y="4689826"/>
                </a:lnTo>
                <a:lnTo>
                  <a:pt x="3170560" y="4345543"/>
                </a:lnTo>
                <a:lnTo>
                  <a:pt x="2984458" y="4021474"/>
                </a:lnTo>
                <a:lnTo>
                  <a:pt x="2984458" y="3498544"/>
                </a:lnTo>
                <a:lnTo>
                  <a:pt x="2842701" y="3244975"/>
                </a:lnTo>
                <a:lnTo>
                  <a:pt x="1857863" y="3244975"/>
                </a:lnTo>
                <a:lnTo>
                  <a:pt x="1775615" y="3387615"/>
                </a:lnTo>
                <a:lnTo>
                  <a:pt x="1225520" y="3387615"/>
                </a:lnTo>
                <a:lnTo>
                  <a:pt x="857360" y="2815285"/>
                </a:lnTo>
                <a:lnTo>
                  <a:pt x="857360" y="2118254"/>
                </a:lnTo>
                <a:lnTo>
                  <a:pt x="1444599" y="1131901"/>
                </a:lnTo>
                <a:lnTo>
                  <a:pt x="2327351" y="1131901"/>
                </a:lnTo>
                <a:lnTo>
                  <a:pt x="2561211" y="1518003"/>
                </a:lnTo>
                <a:lnTo>
                  <a:pt x="2943775" y="1515476"/>
                </a:lnTo>
                <a:lnTo>
                  <a:pt x="3154640" y="1131901"/>
                </a:lnTo>
                <a:lnTo>
                  <a:pt x="9701445" y="1131901"/>
                </a:lnTo>
                <a:lnTo>
                  <a:pt x="9701445" y="917119"/>
                </a:lnTo>
                <a:lnTo>
                  <a:pt x="3027541" y="917119"/>
                </a:lnTo>
                <a:lnTo>
                  <a:pt x="2816548" y="1301452"/>
                </a:lnTo>
                <a:lnTo>
                  <a:pt x="2681994" y="1302336"/>
                </a:lnTo>
                <a:lnTo>
                  <a:pt x="2448388" y="917119"/>
                </a:lnTo>
                <a:close/>
                <a:moveTo>
                  <a:pt x="0" y="0"/>
                </a:moveTo>
                <a:lnTo>
                  <a:pt x="11413612" y="0"/>
                </a:lnTo>
                <a:lnTo>
                  <a:pt x="12183186" y="0"/>
                </a:lnTo>
                <a:lnTo>
                  <a:pt x="12196437" y="0"/>
                </a:lnTo>
                <a:lnTo>
                  <a:pt x="12196437" y="6880472"/>
                </a:lnTo>
                <a:lnTo>
                  <a:pt x="12183186" y="6880472"/>
                </a:lnTo>
                <a:lnTo>
                  <a:pt x="12183186" y="6880475"/>
                </a:lnTo>
                <a:lnTo>
                  <a:pt x="0" y="6880475"/>
                </a:lnTo>
                <a:close/>
              </a:path>
            </a:pathLst>
          </a:custGeom>
          <a:solidFill>
            <a:schemeClr val="tx1">
              <a:alpha val="47014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21" name="Title 520">
            <a:extLst>
              <a:ext uri="{FF2B5EF4-FFF2-40B4-BE49-F238E27FC236}">
                <a16:creationId xmlns:a16="http://schemas.microsoft.com/office/drawing/2014/main" id="{DD3D5241-53C0-7612-D85F-F4D957CE0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72" y="1594124"/>
            <a:ext cx="11612418" cy="4278094"/>
          </a:xfrm>
        </p:spPr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FOR THE CUSTOM DESIGN, SUPPLY, INSTALLATION, CONFIGURATION, TESTING AND COMMISSIONING OF A FUEL MANAGEMENT SYSTEM FOR TRANSNET SOC LIMITED (REG. NO. 1990/000900/30) OPERATING AS TRANSNET PORT TERMINALS (HEREINAFTER REFERRED TO AS “TPT”), AT THE RICHARD’S BAY, DURBAN, EASTERN CAPE AND WESTERN CAPE TERMINALS 	</a:t>
            </a:r>
            <a:b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</a:rPr>
            </a:b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ECECEC"/>
                </a:highlight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</a:b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ECECEC"/>
                </a:highlight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Specific goals--Enterprise &amp; Supplier Development &amp; Localisation </a:t>
            </a:r>
            <a:endParaRPr lang="en-US" dirty="0">
              <a:highlight>
                <a:srgbClr val="ECECEC"/>
              </a:highlight>
            </a:endParaRPr>
          </a:p>
        </p:txBody>
      </p:sp>
      <p:sp>
        <p:nvSpPr>
          <p:cNvPr id="522" name="Text Placeholder 521">
            <a:extLst>
              <a:ext uri="{FF2B5EF4-FFF2-40B4-BE49-F238E27FC236}">
                <a16:creationId xmlns:a16="http://schemas.microsoft.com/office/drawing/2014/main" id="{6864D623-7115-AB1B-0C2E-4786ED3223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7368" y="4832620"/>
            <a:ext cx="3387081" cy="499349"/>
          </a:xfr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Presented By: Duduzile Sibiya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B23AF7-3458-051D-CD8B-A53B0977D5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2596" y="571621"/>
            <a:ext cx="1391803" cy="9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6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1">
            <a:extLst>
              <a:ext uri="{FF2B5EF4-FFF2-40B4-BE49-F238E27FC236}">
                <a16:creationId xmlns:a16="http://schemas.microsoft.com/office/drawing/2014/main" id="{DE0DA2DE-03F7-09AD-73F1-C949E5416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706844"/>
              </p:ext>
            </p:extLst>
          </p:nvPr>
        </p:nvGraphicFramePr>
        <p:xfrm>
          <a:off x="1291369" y="2328902"/>
          <a:ext cx="9771344" cy="3472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603">
                  <a:extLst>
                    <a:ext uri="{9D8B030D-6E8A-4147-A177-3AD203B41FA5}">
                      <a16:colId xmlns:a16="http://schemas.microsoft.com/office/drawing/2014/main" val="2208968794"/>
                    </a:ext>
                  </a:extLst>
                </a:gridCol>
                <a:gridCol w="2746465">
                  <a:extLst>
                    <a:ext uri="{9D8B030D-6E8A-4147-A177-3AD203B41FA5}">
                      <a16:colId xmlns:a16="http://schemas.microsoft.com/office/drawing/2014/main" val="1314826358"/>
                    </a:ext>
                  </a:extLst>
                </a:gridCol>
                <a:gridCol w="4145237">
                  <a:extLst>
                    <a:ext uri="{9D8B030D-6E8A-4147-A177-3AD203B41FA5}">
                      <a16:colId xmlns:a16="http://schemas.microsoft.com/office/drawing/2014/main" val="1801552601"/>
                    </a:ext>
                  </a:extLst>
                </a:gridCol>
                <a:gridCol w="2504039">
                  <a:extLst>
                    <a:ext uri="{9D8B030D-6E8A-4147-A177-3AD203B41FA5}">
                      <a16:colId xmlns:a16="http://schemas.microsoft.com/office/drawing/2014/main" val="1153813624"/>
                    </a:ext>
                  </a:extLst>
                </a:gridCol>
              </a:tblGrid>
              <a:tr h="618247">
                <a:tc>
                  <a:txBody>
                    <a:bodyPr/>
                    <a:lstStyle/>
                    <a:p>
                      <a:r>
                        <a:rPr lang="en-US" sz="1800" b="1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Heavy" panose="02010600040501010103" pitchFamily="2" charset="77"/>
                          <a:ea typeface="Apex New Heavy" panose="02010600040501010103" pitchFamily="2" charset="77"/>
                        </a:rPr>
                        <a:t>01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Medium" panose="02010600040501010103" pitchFamily="2" charset="77"/>
                        </a:rPr>
                        <a:t>Agenda Item One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Book" panose="02010600040501010103" pitchFamily="2" charset="77"/>
                          <a:cs typeface="+mn-cs"/>
                        </a:rPr>
                        <a:t>Transformational Specific Goals as per Transnet Preferential Procurement Policy (TPPP)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ex New Book" panose="02010600040501010103" pitchFamily="2" charset="77"/>
                        <a:ea typeface="Apex New Book" panose="02010600040501010103" pitchFamily="2" charset="77"/>
                      </a:endParaRP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051745"/>
                  </a:ext>
                </a:extLst>
              </a:tr>
              <a:tr h="699941">
                <a:tc>
                  <a:txBody>
                    <a:bodyPr/>
                    <a:lstStyle/>
                    <a:p>
                      <a:r>
                        <a:rPr lang="en-US" sz="1800" b="1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Heavy" panose="02010600040501010103" pitchFamily="2" charset="77"/>
                          <a:ea typeface="Apex New Heavy" panose="02010600040501010103" pitchFamily="2" charset="77"/>
                        </a:rPr>
                        <a:t>02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Medium" panose="02010600040501010103" pitchFamily="2" charset="77"/>
                        </a:rPr>
                        <a:t>Agenda Item Two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cs typeface="+mn-cs"/>
                        </a:rPr>
                        <a:t>Valid Sworn Affidavit</a:t>
                      </a:r>
                      <a:endParaRPr lang="en-US" sz="1800" b="0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ex New Medium" panose="02010600040501010103" pitchFamily="2" charset="77"/>
                        <a:ea typeface="Apex New Book" panose="02010600040501010103" pitchFamily="2" charset="77"/>
                        <a:cs typeface="+mn-cs"/>
                      </a:endParaRP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ex New Book" panose="02010600040501010103" pitchFamily="2" charset="77"/>
                        <a:ea typeface="Apex New Book" panose="02010600040501010103" pitchFamily="2" charset="77"/>
                      </a:endParaRP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142023"/>
                  </a:ext>
                </a:extLst>
              </a:tr>
              <a:tr h="618247">
                <a:tc>
                  <a:txBody>
                    <a:bodyPr/>
                    <a:lstStyle/>
                    <a:p>
                      <a:r>
                        <a:rPr lang="en-US" sz="1800" b="1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Heavy" panose="02010600040501010103" pitchFamily="2" charset="77"/>
                          <a:ea typeface="Apex New Heavy" panose="02010600040501010103" pitchFamily="2" charset="77"/>
                        </a:rPr>
                        <a:t>03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Medium" panose="02010600040501010103" pitchFamily="2" charset="77"/>
                        </a:rPr>
                        <a:t>Agenda Item Three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Book" panose="02010600040501010103" pitchFamily="2" charset="77"/>
                          <a:cs typeface="+mn-cs"/>
                        </a:rPr>
                        <a:t>Common Mistakes 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ex New Book" panose="02010600040501010103" pitchFamily="2" charset="77"/>
                        <a:ea typeface="Apex New Book" panose="02010600040501010103" pitchFamily="2" charset="77"/>
                      </a:endParaRP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797243"/>
                  </a:ext>
                </a:extLst>
              </a:tr>
              <a:tr h="618247">
                <a:tc>
                  <a:txBody>
                    <a:bodyPr/>
                    <a:lstStyle/>
                    <a:p>
                      <a:r>
                        <a:rPr lang="en-US" sz="1800" b="1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Heavy" panose="02010600040501010103" pitchFamily="2" charset="77"/>
                          <a:ea typeface="Apex New Heavy" panose="02010600040501010103" pitchFamily="2" charset="77"/>
                        </a:rPr>
                        <a:t>04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Medium" panose="02010600040501010103" pitchFamily="2" charset="77"/>
                        </a:rPr>
                        <a:t>Agenda Item Four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Book" panose="02010600040501010103" pitchFamily="2" charset="77"/>
                          <a:cs typeface="+mn-cs"/>
                        </a:rPr>
                        <a:t>Valid B-BBEE Certificate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ex New Book" panose="02010600040501010103" pitchFamily="2" charset="77"/>
                        <a:ea typeface="Apex New Book" panose="02010600040501010103" pitchFamily="2" charset="77"/>
                      </a:endParaRP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495685"/>
                  </a:ext>
                </a:extLst>
              </a:tr>
              <a:tr h="618247">
                <a:tc>
                  <a:txBody>
                    <a:bodyPr/>
                    <a:lstStyle/>
                    <a:p>
                      <a:r>
                        <a:rPr lang="en-US" sz="1800" b="1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Heavy" panose="02010600040501010103" pitchFamily="2" charset="77"/>
                          <a:ea typeface="Apex New Heavy" panose="02010600040501010103" pitchFamily="2" charset="77"/>
                        </a:rPr>
                        <a:t>05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Medium" panose="02010600040501010103" pitchFamily="2" charset="77"/>
                        </a:rPr>
                        <a:t>Agenda Item Five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pex New Medium" panose="02010600040501010103" pitchFamily="2" charset="77"/>
                          <a:ea typeface="Apex New Book" panose="02010600040501010103" pitchFamily="2" charset="77"/>
                          <a:cs typeface="+mn-cs"/>
                        </a:rPr>
                        <a:t>Joint Venture</a:t>
                      </a: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ex New Book" panose="02010600040501010103" pitchFamily="2" charset="77"/>
                        <a:ea typeface="Apex New Book" panose="02010600040501010103" pitchFamily="2" charset="77"/>
                      </a:endParaRPr>
                    </a:p>
                  </a:txBody>
                  <a:tcPr marL="45720" marR="45720" marT="72000" marB="228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356064"/>
                  </a:ext>
                </a:extLst>
              </a:tr>
            </a:tbl>
          </a:graphicData>
        </a:graphic>
      </p:graphicFrame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2D67AB93-ED85-B750-50F4-E7B5B17E44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30" name="Text Placeholder 129">
            <a:extLst>
              <a:ext uri="{FF2B5EF4-FFF2-40B4-BE49-F238E27FC236}">
                <a16:creationId xmlns:a16="http://schemas.microsoft.com/office/drawing/2014/main" id="{EF382210-A450-6F80-3314-8A2842F91C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Title Or Theme Goes Here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94B949C-E472-BAD8-DE07-71DC0F64E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Contents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F916133-BAB0-4E18-8CDD-4D070D9292DA}"/>
              </a:ext>
            </a:extLst>
          </p:cNvPr>
          <p:cNvSpPr/>
          <p:nvPr/>
        </p:nvSpPr>
        <p:spPr>
          <a:xfrm>
            <a:off x="7282543" y="-3175"/>
            <a:ext cx="4911471" cy="6870319"/>
          </a:xfrm>
          <a:custGeom>
            <a:avLst/>
            <a:gdLst>
              <a:gd name="connsiteX0" fmla="*/ 0 w 4911471"/>
              <a:gd name="connsiteY0" fmla="*/ 0 h 6870319"/>
              <a:gd name="connsiteX1" fmla="*/ 4243959 w 4911471"/>
              <a:gd name="connsiteY1" fmla="*/ 6870319 h 6870319"/>
              <a:gd name="connsiteX2" fmla="*/ 4911471 w 4911471"/>
              <a:gd name="connsiteY2" fmla="*/ 6870319 h 6870319"/>
              <a:gd name="connsiteX3" fmla="*/ 4911471 w 4911471"/>
              <a:gd name="connsiteY3" fmla="*/ 3175 h 6870319"/>
              <a:gd name="connsiteX4" fmla="*/ 0 w 4911471"/>
              <a:gd name="connsiteY4" fmla="*/ 0 h 6870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1471" h="6870319">
                <a:moveTo>
                  <a:pt x="0" y="0"/>
                </a:moveTo>
                <a:lnTo>
                  <a:pt x="4243959" y="6870319"/>
                </a:lnTo>
                <a:lnTo>
                  <a:pt x="4911471" y="6870319"/>
                </a:lnTo>
                <a:lnTo>
                  <a:pt x="4911471" y="317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698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Graphic 64">
            <a:extLst>
              <a:ext uri="{FF2B5EF4-FFF2-40B4-BE49-F238E27FC236}">
                <a16:creationId xmlns:a16="http://schemas.microsoft.com/office/drawing/2014/main" id="{C37055A3-0518-9A8A-0C04-027C6CE6C9F7}"/>
              </a:ext>
            </a:extLst>
          </p:cNvPr>
          <p:cNvSpPr/>
          <p:nvPr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938AFD7-9AAD-E832-42B0-CA139FBC7801}"/>
              </a:ext>
            </a:extLst>
          </p:cNvPr>
          <p:cNvSpPr/>
          <p:nvPr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D35E6F-C541-D374-FB49-03D8E64073E3}"/>
              </a:ext>
            </a:extLst>
          </p:cNvPr>
          <p:cNvSpPr/>
          <p:nvPr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D190C1-ADE5-D0B0-A729-9F1FFB8847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2596" y="571621"/>
            <a:ext cx="1391803" cy="9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3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324" y="317005"/>
            <a:ext cx="9675112" cy="720105"/>
          </a:xfrm>
        </p:spPr>
        <p:txBody>
          <a:bodyPr/>
          <a:lstStyle/>
          <a:p>
            <a:r>
              <a:rPr lang="en-ZA" sz="2000" dirty="0">
                <a:solidFill>
                  <a:srgbClr val="FF0000"/>
                </a:solidFill>
              </a:rPr>
              <a:t>Transformational Specific Goals as per Transnet Preferential Procurement Policy (TPPP)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751" y="1241842"/>
            <a:ext cx="11181023" cy="783380"/>
          </a:xfrm>
          <a:ln>
            <a:solidFill>
              <a:schemeClr val="tx1"/>
            </a:solidFill>
          </a:ln>
        </p:spPr>
        <p:txBody>
          <a:bodyPr/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Priority will be given to the specific goals to advance areas or categories of persons or groups who were previously disadvantaged.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+mn-cs"/>
              </a:rPr>
              <a:t> Preferential Procurement point system will be allocated as per the table below:</a:t>
            </a:r>
            <a:endParaRPr lang="en-US" sz="1600" dirty="0">
              <a:solidFill>
                <a:schemeClr val="tx1"/>
              </a:solidFill>
              <a:effectLst/>
              <a:latin typeface="Tahoma" panose="020B0604030504040204" pitchFamily="34" charset="0"/>
              <a:ea typeface="Calibri" panose="020F0502020204030204" pitchFamily="34" charset="0"/>
            </a:endParaRPr>
          </a:p>
          <a:p>
            <a:pPr marL="0" indent="0"/>
            <a:endParaRPr lang="en-ZA" sz="14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8DC50FD-F453-40E2-AA7F-7A6F226F6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143555"/>
              </p:ext>
            </p:extLst>
          </p:nvPr>
        </p:nvGraphicFramePr>
        <p:xfrm>
          <a:off x="491751" y="2511970"/>
          <a:ext cx="11181023" cy="2286693"/>
        </p:xfrm>
        <a:graphic>
          <a:graphicData uri="http://schemas.openxmlformats.org/drawingml/2006/table">
            <a:tbl>
              <a:tblPr/>
              <a:tblGrid>
                <a:gridCol w="6013871">
                  <a:extLst>
                    <a:ext uri="{9D8B030D-6E8A-4147-A177-3AD203B41FA5}">
                      <a16:colId xmlns:a16="http://schemas.microsoft.com/office/drawing/2014/main" val="23606802"/>
                    </a:ext>
                  </a:extLst>
                </a:gridCol>
                <a:gridCol w="2713840">
                  <a:extLst>
                    <a:ext uri="{9D8B030D-6E8A-4147-A177-3AD203B41FA5}">
                      <a16:colId xmlns:a16="http://schemas.microsoft.com/office/drawing/2014/main" val="2818226820"/>
                    </a:ext>
                  </a:extLst>
                </a:gridCol>
                <a:gridCol w="2453312">
                  <a:extLst>
                    <a:ext uri="{9D8B030D-6E8A-4147-A177-3AD203B41FA5}">
                      <a16:colId xmlns:a16="http://schemas.microsoft.com/office/drawing/2014/main" val="1067825881"/>
                    </a:ext>
                  </a:extLst>
                </a:gridCol>
              </a:tblGrid>
              <a:tr h="437687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Preference Point System 90/10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F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117285"/>
                  </a:ext>
                </a:extLst>
              </a:tr>
              <a:tr h="4376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Specific Goal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F9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Number of Points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7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Price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809583"/>
                  </a:ext>
                </a:extLst>
              </a:tr>
              <a:tr h="4466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B-BBEE Level 1 or 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F9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872278"/>
                  </a:ext>
                </a:extLst>
              </a:tr>
              <a:tr h="464485">
                <a:tc>
                  <a:txBody>
                    <a:bodyPr/>
                    <a:lstStyle/>
                    <a:p>
                      <a:pPr marL="0" marR="0" algn="l" defTabSz="779173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Black Owned Entities (51% BO)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F9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9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095294"/>
                  </a:ext>
                </a:extLst>
              </a:tr>
              <a:tr h="5002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F9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7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691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5499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324" y="317005"/>
            <a:ext cx="9675112" cy="720105"/>
          </a:xfrm>
        </p:spPr>
        <p:txBody>
          <a:bodyPr/>
          <a:lstStyle/>
          <a:p>
            <a:r>
              <a:rPr lang="en-ZA" sz="2000" dirty="0">
                <a:solidFill>
                  <a:srgbClr val="FF0000"/>
                </a:solidFill>
              </a:rPr>
              <a:t>Transformational Specific Goals as per Transnet Preferential Procurement Policy (TPPP)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751" y="1241842"/>
            <a:ext cx="11181023" cy="78338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Evidence for claiming points for the specific goals listed above has been identified in table bellow: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/>
            <a:endParaRPr lang="en-ZA" sz="1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D2D28BE-0231-444A-8224-EF328C1C5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098851"/>
              </p:ext>
            </p:extLst>
          </p:nvPr>
        </p:nvGraphicFramePr>
        <p:xfrm>
          <a:off x="491750" y="2229954"/>
          <a:ext cx="11181023" cy="2762460"/>
        </p:xfrm>
        <a:graphic>
          <a:graphicData uri="http://schemas.openxmlformats.org/drawingml/2006/table">
            <a:tbl>
              <a:tblPr/>
              <a:tblGrid>
                <a:gridCol w="5457104">
                  <a:extLst>
                    <a:ext uri="{9D8B030D-6E8A-4147-A177-3AD203B41FA5}">
                      <a16:colId xmlns:a16="http://schemas.microsoft.com/office/drawing/2014/main" val="3563272950"/>
                    </a:ext>
                  </a:extLst>
                </a:gridCol>
                <a:gridCol w="5723919">
                  <a:extLst>
                    <a:ext uri="{9D8B030D-6E8A-4147-A177-3AD203B41FA5}">
                      <a16:colId xmlns:a16="http://schemas.microsoft.com/office/drawing/2014/main" val="1683555245"/>
                    </a:ext>
                  </a:extLst>
                </a:gridCol>
              </a:tblGrid>
              <a:tr h="8478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Specific Goal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7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Acceptable Evidence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140227"/>
                  </a:ext>
                </a:extLst>
              </a:tr>
              <a:tr h="11445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B-BBEE Level 1 &amp; 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F9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B-BBEE Certificate / B-BBEE Sworn-Affidavit, DTIC B-BBEE Certificate (in case of JV, a consolidate scorecard will be accepted, 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and JV agreement.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) as per DTIC guidelines.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282049"/>
                  </a:ext>
                </a:extLst>
              </a:tr>
              <a:tr h="769991">
                <a:tc>
                  <a:txBody>
                    <a:bodyPr/>
                    <a:lstStyle/>
                    <a:p>
                      <a:pPr marL="0" marR="0" algn="l" defTabSz="779173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Black Owned Entities (51% BO)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F9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452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999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8901" y="377367"/>
            <a:ext cx="8959541" cy="590300"/>
          </a:xfrm>
        </p:spPr>
        <p:txBody>
          <a:bodyPr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VALID SWORN AFFIDAVIT</a:t>
            </a:r>
            <a:endParaRPr lang="en-ZA" sz="2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8892" y="1074198"/>
            <a:ext cx="10333609" cy="5031293"/>
          </a:xfrm>
          <a:ln>
            <a:solidFill>
              <a:schemeClr val="tx1"/>
            </a:solidFill>
          </a:ln>
        </p:spPr>
        <p:txBody>
          <a:bodyPr/>
          <a:lstStyle/>
          <a:p>
            <a:pPr marL="103367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Valid B-BBEE Certificate issued by SANAS accredited verification agency or Sworn affidavit.</a:t>
            </a:r>
            <a:endParaRPr lang="en-US" sz="1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3367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Valid Sworn affidavit must have the following: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Name of the deponent,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ID number,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Designation </a:t>
            </a:r>
            <a:r>
              <a:rPr lang="en-US" sz="1400" dirty="0">
                <a:solidFill>
                  <a:srgbClr val="FF0000"/>
                </a:solidFill>
              </a:rPr>
              <a:t>(Owner, Member or Director),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Name of the Entity, </a:t>
            </a:r>
            <a:r>
              <a:rPr lang="en-US" sz="1400" dirty="0">
                <a:solidFill>
                  <a:srgbClr val="FF0000"/>
                </a:solidFill>
              </a:rPr>
              <a:t>(Trading name, registration number and tax number)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Percentage of black ownership with designated groups,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Indicate financial year and revenue </a:t>
            </a:r>
            <a:r>
              <a:rPr lang="en-US" sz="1400" dirty="0">
                <a:solidFill>
                  <a:srgbClr val="FF0000"/>
                </a:solidFill>
              </a:rPr>
              <a:t>(DD/MM/YYYY)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B-BBEE level.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Date deponent signed and date of Commissioner of Oath must be the same.</a:t>
            </a:r>
          </a:p>
          <a:p>
            <a:pPr marL="0" indent="0"/>
            <a:r>
              <a:rPr lang="en-US" sz="1400" dirty="0">
                <a:solidFill>
                  <a:srgbClr val="FF0000"/>
                </a:solidFill>
              </a:rPr>
              <a:t>Commissioner of Oath cannot be an employee or ex official of the enterprise because, a person cannot by law, commission a sworn-affidavit in which they have an 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/>
            <a:endParaRPr lang="en-US" sz="1400" dirty="0">
              <a:solidFill>
                <a:schemeClr val="tx1"/>
              </a:solidFill>
            </a:endParaRPr>
          </a:p>
          <a:p>
            <a:endParaRPr lang="en-US" sz="1400" dirty="0"/>
          </a:p>
          <a:p>
            <a:pPr marL="0" indent="0"/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228167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VALID SWORN AFFIDAVIT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5076" y="5953655"/>
            <a:ext cx="1411551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18085" y="1729269"/>
            <a:ext cx="518192" cy="74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19909" y="1642255"/>
            <a:ext cx="390285" cy="87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19906" y="2660802"/>
            <a:ext cx="516370" cy="82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C4D6459-D295-49B5-9203-50D0953ED8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83" t="8285" r="34392" b="7702"/>
          <a:stretch/>
        </p:blipFill>
        <p:spPr>
          <a:xfrm>
            <a:off x="381741" y="1207610"/>
            <a:ext cx="5554535" cy="52910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ED76C72-A052-488B-8C67-64F77193F2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11" t="8923" r="33520" b="5114"/>
          <a:stretch/>
        </p:blipFill>
        <p:spPr>
          <a:xfrm>
            <a:off x="6039962" y="1207609"/>
            <a:ext cx="5884509" cy="55025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41033DFF-AEA8-4741-A022-BF953C492928}"/>
              </a:ext>
            </a:extLst>
          </p:cNvPr>
          <p:cNvSpPr/>
          <p:nvPr/>
        </p:nvSpPr>
        <p:spPr>
          <a:xfrm>
            <a:off x="4474346" y="1691153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D0251BA9-A13C-4D5D-B1EC-BAFCFB1E6765}"/>
              </a:ext>
            </a:extLst>
          </p:cNvPr>
          <p:cNvSpPr/>
          <p:nvPr/>
        </p:nvSpPr>
        <p:spPr>
          <a:xfrm>
            <a:off x="4983079" y="2381661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951007D1-18B2-4B07-8D73-11EFAADB2D9E}"/>
              </a:ext>
            </a:extLst>
          </p:cNvPr>
          <p:cNvSpPr/>
          <p:nvPr/>
        </p:nvSpPr>
        <p:spPr>
          <a:xfrm>
            <a:off x="4535909" y="2856573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EA8D9A51-DEF3-41D0-B73F-FD0FE2758195}"/>
              </a:ext>
            </a:extLst>
          </p:cNvPr>
          <p:cNvSpPr/>
          <p:nvPr/>
        </p:nvSpPr>
        <p:spPr>
          <a:xfrm>
            <a:off x="10782903" y="2177431"/>
            <a:ext cx="917867" cy="679142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38ABB8A6-4196-4B3B-A144-064221905103}"/>
              </a:ext>
            </a:extLst>
          </p:cNvPr>
          <p:cNvSpPr/>
          <p:nvPr/>
        </p:nvSpPr>
        <p:spPr>
          <a:xfrm>
            <a:off x="10988822" y="4330599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30AAA1AD-DDFC-41EF-863F-2910E385D304}"/>
              </a:ext>
            </a:extLst>
          </p:cNvPr>
          <p:cNvSpPr/>
          <p:nvPr/>
        </p:nvSpPr>
        <p:spPr>
          <a:xfrm>
            <a:off x="11194743" y="5727274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7" name="Star: 5 Points 46">
            <a:extLst>
              <a:ext uri="{FF2B5EF4-FFF2-40B4-BE49-F238E27FC236}">
                <a16:creationId xmlns:a16="http://schemas.microsoft.com/office/drawing/2014/main" id="{95F28A08-E7AD-4D5D-9B2F-A06F3CC57E51}"/>
              </a:ext>
            </a:extLst>
          </p:cNvPr>
          <p:cNvSpPr/>
          <p:nvPr/>
        </p:nvSpPr>
        <p:spPr>
          <a:xfrm>
            <a:off x="7991383" y="6113122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8" name="Star: 5 Points 47">
            <a:extLst>
              <a:ext uri="{FF2B5EF4-FFF2-40B4-BE49-F238E27FC236}">
                <a16:creationId xmlns:a16="http://schemas.microsoft.com/office/drawing/2014/main" id="{BF7B1AE2-8E52-4008-9950-EF4FAED5CAD8}"/>
              </a:ext>
            </a:extLst>
          </p:cNvPr>
          <p:cNvSpPr/>
          <p:nvPr/>
        </p:nvSpPr>
        <p:spPr>
          <a:xfrm>
            <a:off x="11241835" y="3410581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465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CD84-07AF-4FCC-8BDD-02C195C37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COMMON MISTAKES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FD6F713-959E-4459-A2E4-4365199CD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325" y="1201381"/>
            <a:ext cx="9472612" cy="3335108"/>
          </a:xfrm>
          <a:ln>
            <a:solidFill>
              <a:schemeClr val="tx1"/>
            </a:solidFill>
          </a:ln>
        </p:spPr>
        <p:txBody>
          <a:bodyPr numCol="1"/>
          <a:lstStyle/>
          <a:p>
            <a:pPr marL="735429" marR="361381" lvl="1" indent="-2857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 sz="1400" dirty="0">
                <a:solidFill>
                  <a:schemeClr val="tx1"/>
                </a:solidFill>
              </a:rPr>
              <a:t>Omitting full name and surname and identity number of the deponent (undersigned-person declaring under oaths). </a:t>
            </a:r>
          </a:p>
          <a:p>
            <a:pPr marL="735429" marR="361381" lvl="1" indent="-2857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 sz="1400" dirty="0">
                <a:solidFill>
                  <a:schemeClr val="tx1"/>
                </a:solidFill>
              </a:rPr>
              <a:t>Dates of the deponent and commissioner of oaths are not the same </a:t>
            </a:r>
          </a:p>
          <a:p>
            <a:pPr marL="735429" marR="361381" lvl="1" indent="-2857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 sz="1400" dirty="0">
                <a:solidFill>
                  <a:schemeClr val="tx1"/>
                </a:solidFill>
              </a:rPr>
              <a:t>Date for either commissioner of oaths or deponent is omitted. </a:t>
            </a:r>
          </a:p>
          <a:p>
            <a:pPr marL="735429" marR="361381" lvl="1" indent="-2857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 sz="1400" dirty="0">
                <a:solidFill>
                  <a:schemeClr val="tx1"/>
                </a:solidFill>
              </a:rPr>
              <a:t>Not completing company financial year information i.e. DD/MM/YYY </a:t>
            </a:r>
          </a:p>
          <a:p>
            <a:pPr marL="735429" marR="361381" lvl="1" indent="-2857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 sz="1400" dirty="0">
                <a:solidFill>
                  <a:schemeClr val="tx1"/>
                </a:solidFill>
              </a:rPr>
              <a:t>Not ticking the applicable box on the B-BBEE level contributor </a:t>
            </a:r>
          </a:p>
          <a:p>
            <a:pPr marL="735429" marR="361381" lvl="1" indent="-2857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 sz="1400" dirty="0">
                <a:solidFill>
                  <a:schemeClr val="tx1"/>
                </a:solidFill>
              </a:rPr>
              <a:t>No stamp of the commissioner of oaths on the B-BBEE sworn affidavit. </a:t>
            </a:r>
          </a:p>
          <a:p>
            <a:pPr marL="735429" lvl="1" indent="-2857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 sz="1400" dirty="0">
                <a:solidFill>
                  <a:schemeClr val="tx1"/>
                </a:solidFill>
              </a:rPr>
              <a:t>If commissioner of oaths stamp does not have date, it must be written manually and should be the same as for the deponent. </a:t>
            </a:r>
          </a:p>
          <a:p>
            <a:pPr marL="735429" lvl="1" indent="-2857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ZA" sz="1400" dirty="0">
                <a:solidFill>
                  <a:schemeClr val="tx1"/>
                </a:solidFill>
              </a:rPr>
              <a:t>B-BBEE sworn affidavit must be completed in the presence of the commissioner of oaths. </a:t>
            </a:r>
          </a:p>
          <a:p>
            <a:pPr marL="449679" lvl="1">
              <a:lnSpc>
                <a:spcPct val="100000"/>
              </a:lnSpc>
            </a:pPr>
            <a:endParaRPr lang="en-ZA" sz="1400" dirty="0">
              <a:solidFill>
                <a:schemeClr val="tx1"/>
              </a:solidFill>
            </a:endParaRPr>
          </a:p>
          <a:p>
            <a:pPr marL="449679" lvl="1">
              <a:lnSpc>
                <a:spcPct val="100000"/>
              </a:lnSpc>
            </a:pPr>
            <a:r>
              <a:rPr lang="en-ZA" sz="1400" b="1" dirty="0">
                <a:solidFill>
                  <a:schemeClr val="tx1"/>
                </a:solidFill>
              </a:rPr>
              <a:t>It is the responsibility of the deponent not commissioner of oaths to ensure that B-BBEE sworn affidavit is completed in full.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C810AB-1227-48BA-8DFE-39190B871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56" t="47043" r="18759" b="29711"/>
          <a:stretch/>
        </p:blipFill>
        <p:spPr>
          <a:xfrm>
            <a:off x="319595" y="4625266"/>
            <a:ext cx="4367815" cy="15003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1FB073-2506-4557-A392-65E6F4CCB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53" t="41477" r="27165" b="33346"/>
          <a:stretch/>
        </p:blipFill>
        <p:spPr>
          <a:xfrm rot="5400000">
            <a:off x="8750423" y="2506461"/>
            <a:ext cx="4237609" cy="15003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0E7246-9857-4992-8702-7AC9864032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534" t="23429" r="22305" b="33852"/>
          <a:stretch/>
        </p:blipFill>
        <p:spPr>
          <a:xfrm>
            <a:off x="4764628" y="4625266"/>
            <a:ext cx="5140309" cy="175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6536267"/>
            <a:ext cx="17372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56636" y="0"/>
            <a:ext cx="812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ApexSans-Bold"/>
              </a:rPr>
              <a:t>VALID B-BBEE CERTIFICATE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DCE8853-1309-4638-842E-C8872C9AD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19" t="9191" r="26404" b="4691"/>
          <a:stretch/>
        </p:blipFill>
        <p:spPr>
          <a:xfrm>
            <a:off x="618477" y="681816"/>
            <a:ext cx="11141476" cy="60391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368A2630-A844-486E-9434-FBDB049E0101}"/>
              </a:ext>
            </a:extLst>
          </p:cNvPr>
          <p:cNvSpPr/>
          <p:nvPr/>
        </p:nvSpPr>
        <p:spPr>
          <a:xfrm>
            <a:off x="8282866" y="1398190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B87512E2-D847-4748-BDB8-661921528D39}"/>
              </a:ext>
            </a:extLst>
          </p:cNvPr>
          <p:cNvSpPr/>
          <p:nvPr/>
        </p:nvSpPr>
        <p:spPr>
          <a:xfrm>
            <a:off x="10706470" y="5949803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F5DC32F2-DBCC-4C31-B92B-CF407FAE4E09}"/>
              </a:ext>
            </a:extLst>
          </p:cNvPr>
          <p:cNvSpPr/>
          <p:nvPr/>
        </p:nvSpPr>
        <p:spPr>
          <a:xfrm>
            <a:off x="365464" y="3058314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2D5B0E39-5C83-4F05-BCB7-069732158E83}"/>
              </a:ext>
            </a:extLst>
          </p:cNvPr>
          <p:cNvSpPr/>
          <p:nvPr/>
        </p:nvSpPr>
        <p:spPr>
          <a:xfrm>
            <a:off x="8535879" y="3919448"/>
            <a:ext cx="506027" cy="452761"/>
          </a:xfrm>
          <a:prstGeom prst="star5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205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8" y="196314"/>
            <a:ext cx="10558670" cy="1066110"/>
          </a:xfrm>
        </p:spPr>
        <p:txBody>
          <a:bodyPr>
            <a:normAutofit/>
          </a:bodyPr>
          <a:lstStyle/>
          <a:p>
            <a:pPr defTabSz="457200">
              <a:spcBef>
                <a:spcPts val="1000"/>
              </a:spcBef>
            </a:pPr>
            <a:r>
              <a:rPr lang="en-US" sz="2400" b="1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Joint Venture</a:t>
            </a:r>
            <a:endParaRPr lang="en-ZA" sz="2400" b="1" kern="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898181"/>
            <a:ext cx="11980985" cy="5446619"/>
          </a:xfr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In</a:t>
            </a:r>
            <a:r>
              <a:rPr lang="en-US" sz="1400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2019 DTI released amendments to the Codes of Good Practice. Joint Ventures are referred to in Revised Code 000, Statement 000: General Principles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- As per paragraph 7 of Amended Code Series 000, Statement 000 of the Codes of Good Practice, unincorporated joint ventures are required to compile a consolidated verification certificate. A consolidated verification certificate will consolidate the verified compliance data of joint venture partners if those Measured Entities were a single Measured Entity.  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- A JV will require its own Broad-Based Black Economic Empowerment (B-BBEE) certificate if they would like to tender or enter a contract that requires a B-BBEE Certificate.  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- A trust, consortium or joint venture (including unincorporated consortia and joint ventures) must submit a consolidated B-BBEE Status Level verification certificate for every separate bid. 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-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Note the following:</a:t>
            </a:r>
            <a:endParaRPr lang="en-ZA" sz="1400" b="1" dirty="0">
              <a:solidFill>
                <a:schemeClr val="tx1">
                  <a:lumMod val="65000"/>
                  <a:lumOff val="35000"/>
                </a:schemeClr>
              </a:solidFill>
              <a:latin typeface="Apex New Book" panose="02010600040501010103" pitchFamily="2" charset="77"/>
            </a:endParaRP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• A consolidated verification certificate is required.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</a:b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• The consolidation is based on the weighting as defined in the joint venture agreement.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</a:b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• The respective scores are weighted according to their proportionate share in the joint venture.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</a:b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• A joint venture certificate is valid for 12 months and only applicable to a specific project.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</a:b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pex New Book" panose="02010600040501010103" pitchFamily="2" charset="77"/>
            </a:endParaRPr>
          </a:p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Eligibility of a Joint Venture </a:t>
            </a:r>
            <a:endParaRPr lang="en-ZA" sz="1400" b="1" dirty="0">
              <a:solidFill>
                <a:schemeClr val="tx1">
                  <a:lumMod val="65000"/>
                  <a:lumOff val="35000"/>
                </a:schemeClr>
              </a:solidFill>
              <a:latin typeface="Apex New Book" panose="02010600040501010103" pitchFamily="2" charset="77"/>
            </a:endParaRP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</a:rPr>
              <a:t>Joint Ventures are required to compile a consolidated verification certificate. A consolidated verification certificate will consolidate the verified compliance data of joint venture partners in accordance .</a:t>
            </a:r>
          </a:p>
        </p:txBody>
      </p:sp>
    </p:spTree>
    <p:extLst>
      <p:ext uri="{BB962C8B-B14F-4D97-AF65-F5344CB8AC3E}">
        <p14:creationId xmlns:p14="http://schemas.microsoft.com/office/powerpoint/2010/main" val="2648986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raphic 2">
            <a:extLst>
              <a:ext uri="{FF2B5EF4-FFF2-40B4-BE49-F238E27FC236}">
                <a16:creationId xmlns:a16="http://schemas.microsoft.com/office/drawing/2014/main" id="{1AAE0263-097E-BD53-FF21-7D7BAD027D0D}"/>
              </a:ext>
            </a:extLst>
          </p:cNvPr>
          <p:cNvSpPr/>
          <p:nvPr/>
        </p:nvSpPr>
        <p:spPr>
          <a:xfrm>
            <a:off x="-4438" y="680"/>
            <a:ext cx="12183186" cy="6880473"/>
          </a:xfrm>
          <a:custGeom>
            <a:avLst/>
            <a:gdLst>
              <a:gd name="connsiteX0" fmla="*/ 0 w 9184957"/>
              <a:gd name="connsiteY0" fmla="*/ 0 h 5187219"/>
              <a:gd name="connsiteX1" fmla="*/ 0 w 9184957"/>
              <a:gd name="connsiteY1" fmla="*/ 5187220 h 5187219"/>
              <a:gd name="connsiteX2" fmla="*/ 9184957 w 9184957"/>
              <a:gd name="connsiteY2" fmla="*/ 5187220 h 5187219"/>
              <a:gd name="connsiteX3" fmla="*/ 9184957 w 9184957"/>
              <a:gd name="connsiteY3" fmla="*/ 0 h 5187219"/>
              <a:gd name="connsiteX4" fmla="*/ 7313962 w 9184957"/>
              <a:gd name="connsiteY4" fmla="*/ 853345 h 5187219"/>
              <a:gd name="connsiteX5" fmla="*/ 2378297 w 9184957"/>
              <a:gd name="connsiteY5" fmla="*/ 853345 h 5187219"/>
              <a:gd name="connsiteX6" fmla="*/ 2219325 w 9184957"/>
              <a:gd name="connsiteY6" fmla="*/ 1142524 h 5187219"/>
              <a:gd name="connsiteX7" fmla="*/ 1930908 w 9184957"/>
              <a:gd name="connsiteY7" fmla="*/ 1144429 h 5187219"/>
              <a:gd name="connsiteX8" fmla="*/ 1754600 w 9184957"/>
              <a:gd name="connsiteY8" fmla="*/ 853345 h 5187219"/>
              <a:gd name="connsiteX9" fmla="*/ 1089089 w 9184957"/>
              <a:gd name="connsiteY9" fmla="*/ 853345 h 5187219"/>
              <a:gd name="connsiteX10" fmla="*/ 646367 w 9184957"/>
              <a:gd name="connsiteY10" fmla="*/ 1596961 h 5187219"/>
              <a:gd name="connsiteX11" fmla="*/ 646367 w 9184957"/>
              <a:gd name="connsiteY11" fmla="*/ 2122456 h 5187219"/>
              <a:gd name="connsiteX12" fmla="*/ 923925 w 9184957"/>
              <a:gd name="connsiteY12" fmla="*/ 2553938 h 5187219"/>
              <a:gd name="connsiteX13" fmla="*/ 1338644 w 9184957"/>
              <a:gd name="connsiteY13" fmla="*/ 2553938 h 5187219"/>
              <a:gd name="connsiteX14" fmla="*/ 1400651 w 9184957"/>
              <a:gd name="connsiteY14" fmla="*/ 2446401 h 5187219"/>
              <a:gd name="connsiteX15" fmla="*/ 2143125 w 9184957"/>
              <a:gd name="connsiteY15" fmla="*/ 2446401 h 5187219"/>
              <a:gd name="connsiteX16" fmla="*/ 2249996 w 9184957"/>
              <a:gd name="connsiteY16" fmla="*/ 2637568 h 5187219"/>
              <a:gd name="connsiteX17" fmla="*/ 2249996 w 9184957"/>
              <a:gd name="connsiteY17" fmla="*/ 3031807 h 5187219"/>
              <a:gd name="connsiteX18" fmla="*/ 2390299 w 9184957"/>
              <a:gd name="connsiteY18" fmla="*/ 3276124 h 5187219"/>
              <a:gd name="connsiteX19" fmla="*/ 2389537 w 9184957"/>
              <a:gd name="connsiteY19" fmla="*/ 3535680 h 5187219"/>
              <a:gd name="connsiteX20" fmla="*/ 2625185 w 9184957"/>
              <a:gd name="connsiteY20" fmla="*/ 3964305 h 5187219"/>
              <a:gd name="connsiteX21" fmla="*/ 2625185 w 9184957"/>
              <a:gd name="connsiteY21" fmla="*/ 4296251 h 5187219"/>
              <a:gd name="connsiteX22" fmla="*/ 2847975 w 9184957"/>
              <a:gd name="connsiteY22" fmla="*/ 4558475 h 5187219"/>
              <a:gd name="connsiteX23" fmla="*/ 3111341 w 9184957"/>
              <a:gd name="connsiteY23" fmla="*/ 4560094 h 5187219"/>
              <a:gd name="connsiteX24" fmla="*/ 3248406 w 9184957"/>
              <a:gd name="connsiteY24" fmla="*/ 4332065 h 5187219"/>
              <a:gd name="connsiteX25" fmla="*/ 3248406 w 9184957"/>
              <a:gd name="connsiteY25" fmla="*/ 4113562 h 5187219"/>
              <a:gd name="connsiteX26" fmla="*/ 3634454 w 9184957"/>
              <a:gd name="connsiteY26" fmla="*/ 3508438 h 5187219"/>
              <a:gd name="connsiteX27" fmla="*/ 3634454 w 9184957"/>
              <a:gd name="connsiteY27" fmla="*/ 3102578 h 5187219"/>
              <a:gd name="connsiteX28" fmla="*/ 3858482 w 9184957"/>
              <a:gd name="connsiteY28" fmla="*/ 2749201 h 5187219"/>
              <a:gd name="connsiteX29" fmla="*/ 4080224 w 9184957"/>
              <a:gd name="connsiteY29" fmla="*/ 2751582 h 5187219"/>
              <a:gd name="connsiteX30" fmla="*/ 4357212 w 9184957"/>
              <a:gd name="connsiteY30" fmla="*/ 2267140 h 5187219"/>
              <a:gd name="connsiteX31" fmla="*/ 3769328 w 9184957"/>
              <a:gd name="connsiteY31" fmla="*/ 2267140 h 5187219"/>
              <a:gd name="connsiteX32" fmla="*/ 3541490 w 9184957"/>
              <a:gd name="connsiteY32" fmla="*/ 1875663 h 5187219"/>
              <a:gd name="connsiteX33" fmla="*/ 3541967 w 9184957"/>
              <a:gd name="connsiteY33" fmla="*/ 1558861 h 5187219"/>
              <a:gd name="connsiteX34" fmla="*/ 3233071 w 9184957"/>
              <a:gd name="connsiteY34" fmla="*/ 1132046 h 5187219"/>
              <a:gd name="connsiteX35" fmla="*/ 2543175 w 9184957"/>
              <a:gd name="connsiteY35" fmla="*/ 1132046 h 5187219"/>
              <a:gd name="connsiteX36" fmla="*/ 2358390 w 9184957"/>
              <a:gd name="connsiteY36" fmla="*/ 1469326 h 5187219"/>
              <a:gd name="connsiteX37" fmla="*/ 1789462 w 9184957"/>
              <a:gd name="connsiteY37" fmla="*/ 1469326 h 5187219"/>
              <a:gd name="connsiteX38" fmla="*/ 1586579 w 9184957"/>
              <a:gd name="connsiteY38" fmla="*/ 1122521 h 5187219"/>
              <a:gd name="connsiteX39" fmla="*/ 1223772 w 9184957"/>
              <a:gd name="connsiteY39" fmla="*/ 1122521 h 5187219"/>
              <a:gd name="connsiteX40" fmla="*/ 905637 w 9184957"/>
              <a:gd name="connsiteY40" fmla="*/ 1686211 h 5187219"/>
              <a:gd name="connsiteX41" fmla="*/ 912876 w 9184957"/>
              <a:gd name="connsiteY41" fmla="*/ 2030920 h 5187219"/>
              <a:gd name="connsiteX42" fmla="*/ 1082516 w 9184957"/>
              <a:gd name="connsiteY42" fmla="*/ 2275522 h 5187219"/>
              <a:gd name="connsiteX43" fmla="*/ 1204913 w 9184957"/>
              <a:gd name="connsiteY43" fmla="*/ 2275522 h 5187219"/>
              <a:gd name="connsiteX44" fmla="*/ 1308259 w 9184957"/>
              <a:gd name="connsiteY44" fmla="*/ 2140553 h 5187219"/>
              <a:gd name="connsiteX45" fmla="*/ 2273141 w 9184957"/>
              <a:gd name="connsiteY45" fmla="*/ 2140553 h 5187219"/>
              <a:gd name="connsiteX46" fmla="*/ 2515172 w 9184957"/>
              <a:gd name="connsiteY46" fmla="*/ 2581370 h 5187219"/>
              <a:gd name="connsiteX47" fmla="*/ 2515172 w 9184957"/>
              <a:gd name="connsiteY47" fmla="*/ 2986087 h 5187219"/>
              <a:gd name="connsiteX48" fmla="*/ 2655856 w 9184957"/>
              <a:gd name="connsiteY48" fmla="*/ 3227546 h 5187219"/>
              <a:gd name="connsiteX49" fmla="*/ 2655856 w 9184957"/>
              <a:gd name="connsiteY49" fmla="*/ 3474053 h 5187219"/>
              <a:gd name="connsiteX50" fmla="*/ 2908364 w 9184957"/>
              <a:gd name="connsiteY50" fmla="*/ 3896487 h 5187219"/>
              <a:gd name="connsiteX51" fmla="*/ 2908364 w 9184957"/>
              <a:gd name="connsiteY51" fmla="*/ 4147566 h 5187219"/>
              <a:gd name="connsiteX52" fmla="*/ 2978182 w 9184957"/>
              <a:gd name="connsiteY52" fmla="*/ 4238530 h 5187219"/>
              <a:gd name="connsiteX53" fmla="*/ 3007995 w 9184957"/>
              <a:gd name="connsiteY53" fmla="*/ 4189285 h 5187219"/>
              <a:gd name="connsiteX54" fmla="*/ 3007995 w 9184957"/>
              <a:gd name="connsiteY54" fmla="*/ 4002786 h 5187219"/>
              <a:gd name="connsiteX55" fmla="*/ 3367088 w 9184957"/>
              <a:gd name="connsiteY55" fmla="*/ 3428143 h 5187219"/>
              <a:gd name="connsiteX56" fmla="*/ 3370136 w 9184957"/>
              <a:gd name="connsiteY56" fmla="*/ 2983325 h 5187219"/>
              <a:gd name="connsiteX57" fmla="*/ 3644360 w 9184957"/>
              <a:gd name="connsiteY57" fmla="*/ 2522791 h 5187219"/>
              <a:gd name="connsiteX58" fmla="*/ 3933254 w 9184957"/>
              <a:gd name="connsiteY58" fmla="*/ 2521744 h 5187219"/>
              <a:gd name="connsiteX59" fmla="*/ 3948017 w 9184957"/>
              <a:gd name="connsiteY59" fmla="*/ 2496883 h 5187219"/>
              <a:gd name="connsiteX60" fmla="*/ 3623691 w 9184957"/>
              <a:gd name="connsiteY60" fmla="*/ 2495645 h 5187219"/>
              <a:gd name="connsiteX61" fmla="*/ 3280791 w 9184957"/>
              <a:gd name="connsiteY61" fmla="*/ 1932908 h 5187219"/>
              <a:gd name="connsiteX62" fmla="*/ 3291364 w 9184957"/>
              <a:gd name="connsiteY62" fmla="*/ 1650492 h 5187219"/>
              <a:gd name="connsiteX63" fmla="*/ 3120676 w 9184957"/>
              <a:gd name="connsiteY63" fmla="*/ 1399889 h 5187219"/>
              <a:gd name="connsiteX64" fmla="*/ 2690432 w 9184957"/>
              <a:gd name="connsiteY64" fmla="*/ 1397603 h 5187219"/>
              <a:gd name="connsiteX65" fmla="*/ 2502408 w 9184957"/>
              <a:gd name="connsiteY65" fmla="*/ 1727358 h 5187219"/>
              <a:gd name="connsiteX66" fmla="*/ 1621060 w 9184957"/>
              <a:gd name="connsiteY66" fmla="*/ 1727358 h 5187219"/>
              <a:gd name="connsiteX67" fmla="*/ 1451229 w 9184957"/>
              <a:gd name="connsiteY67" fmla="*/ 1410843 h 5187219"/>
              <a:gd name="connsiteX68" fmla="*/ 1390650 w 9184957"/>
              <a:gd name="connsiteY68" fmla="*/ 1410843 h 5187219"/>
              <a:gd name="connsiteX69" fmla="*/ 1192149 w 9184957"/>
              <a:gd name="connsiteY69" fmla="*/ 1788128 h 5187219"/>
              <a:gd name="connsiteX70" fmla="*/ 1193292 w 9184957"/>
              <a:gd name="connsiteY70" fmla="*/ 1845278 h 5187219"/>
              <a:gd name="connsiteX71" fmla="*/ 2688717 w 9184957"/>
              <a:gd name="connsiteY71" fmla="*/ 1846135 h 5187219"/>
              <a:gd name="connsiteX72" fmla="*/ 2839688 w 9184957"/>
              <a:gd name="connsiteY72" fmla="*/ 1550003 h 5187219"/>
              <a:gd name="connsiteX73" fmla="*/ 3044190 w 9184957"/>
              <a:gd name="connsiteY73" fmla="*/ 1550003 h 5187219"/>
              <a:gd name="connsiteX74" fmla="*/ 3173254 w 9184957"/>
              <a:gd name="connsiteY74" fmla="*/ 1720120 h 5187219"/>
              <a:gd name="connsiteX75" fmla="*/ 3173254 w 9184957"/>
              <a:gd name="connsiteY75" fmla="*/ 2044922 h 5187219"/>
              <a:gd name="connsiteX76" fmla="*/ 3491865 w 9184957"/>
              <a:gd name="connsiteY76" fmla="*/ 2578703 h 5187219"/>
              <a:gd name="connsiteX77" fmla="*/ 3251740 w 9184957"/>
              <a:gd name="connsiteY77" fmla="*/ 2938939 h 5187219"/>
              <a:gd name="connsiteX78" fmla="*/ 3246025 w 9184957"/>
              <a:gd name="connsiteY78" fmla="*/ 3409188 h 5187219"/>
              <a:gd name="connsiteX79" fmla="*/ 2984754 w 9184957"/>
              <a:gd name="connsiteY79" fmla="*/ 3802570 h 5187219"/>
              <a:gd name="connsiteX80" fmla="*/ 2746629 w 9184957"/>
              <a:gd name="connsiteY80" fmla="*/ 3403187 h 5187219"/>
              <a:gd name="connsiteX81" fmla="*/ 2746629 w 9184957"/>
              <a:gd name="connsiteY81" fmla="*/ 3118866 h 5187219"/>
              <a:gd name="connsiteX82" fmla="*/ 2642712 w 9184957"/>
              <a:gd name="connsiteY82" fmla="*/ 2948654 h 5187219"/>
              <a:gd name="connsiteX83" fmla="*/ 2642712 w 9184957"/>
              <a:gd name="connsiteY83" fmla="*/ 2548604 h 5187219"/>
              <a:gd name="connsiteX84" fmla="*/ 2397443 w 9184957"/>
              <a:gd name="connsiteY84" fmla="*/ 2133219 h 5187219"/>
              <a:gd name="connsiteX85" fmla="*/ 2899791 w 9184957"/>
              <a:gd name="connsiteY85" fmla="*/ 2133219 h 5187219"/>
              <a:gd name="connsiteX86" fmla="*/ 3168015 w 9184957"/>
              <a:gd name="connsiteY86" fmla="*/ 2554986 h 5187219"/>
              <a:gd name="connsiteX87" fmla="*/ 3011138 w 9184957"/>
              <a:gd name="connsiteY87" fmla="*/ 2791968 h 5187219"/>
              <a:gd name="connsiteX88" fmla="*/ 3011138 w 9184957"/>
              <a:gd name="connsiteY88" fmla="*/ 2837021 h 5187219"/>
              <a:gd name="connsiteX89" fmla="*/ 2849213 w 9184957"/>
              <a:gd name="connsiteY89" fmla="*/ 2837021 h 5187219"/>
              <a:gd name="connsiteX90" fmla="*/ 2849213 w 9184957"/>
              <a:gd name="connsiteY90" fmla="*/ 2743200 h 5187219"/>
              <a:gd name="connsiteX91" fmla="*/ 2975039 w 9184957"/>
              <a:gd name="connsiteY91" fmla="*/ 2552700 h 5187219"/>
              <a:gd name="connsiteX92" fmla="*/ 2810923 w 9184957"/>
              <a:gd name="connsiteY92" fmla="*/ 2294668 h 5187219"/>
              <a:gd name="connsiteX93" fmla="*/ 2681288 w 9184957"/>
              <a:gd name="connsiteY93" fmla="*/ 2294668 h 5187219"/>
              <a:gd name="connsiteX94" fmla="*/ 2805113 w 9184957"/>
              <a:gd name="connsiteY94" fmla="*/ 2504218 h 5187219"/>
              <a:gd name="connsiteX95" fmla="*/ 2805113 w 9184957"/>
              <a:gd name="connsiteY95" fmla="*/ 2903410 h 5187219"/>
              <a:gd name="connsiteX96" fmla="*/ 2909030 w 9184957"/>
              <a:gd name="connsiteY96" fmla="*/ 3073622 h 5187219"/>
              <a:gd name="connsiteX97" fmla="*/ 2909030 w 9184957"/>
              <a:gd name="connsiteY97" fmla="*/ 3359372 h 5187219"/>
              <a:gd name="connsiteX98" fmla="*/ 2992470 w 9184957"/>
              <a:gd name="connsiteY98" fmla="*/ 3499485 h 5187219"/>
              <a:gd name="connsiteX99" fmla="*/ 3084671 w 9184957"/>
              <a:gd name="connsiteY99" fmla="*/ 3359753 h 5187219"/>
              <a:gd name="connsiteX100" fmla="*/ 3090482 w 9184957"/>
              <a:gd name="connsiteY100" fmla="*/ 2889313 h 5187219"/>
              <a:gd name="connsiteX101" fmla="*/ 3300508 w 9184957"/>
              <a:gd name="connsiteY101" fmla="*/ 2574322 h 5187219"/>
              <a:gd name="connsiteX102" fmla="*/ 3011329 w 9184957"/>
              <a:gd name="connsiteY102" fmla="*/ 2089308 h 5187219"/>
              <a:gd name="connsiteX103" fmla="*/ 3011329 w 9184957"/>
              <a:gd name="connsiteY103" fmla="*/ 1774317 h 5187219"/>
              <a:gd name="connsiteX104" fmla="*/ 2963704 w 9184957"/>
              <a:gd name="connsiteY104" fmla="*/ 1711642 h 5187219"/>
              <a:gd name="connsiteX105" fmla="*/ 2938748 w 9184957"/>
              <a:gd name="connsiteY105" fmla="*/ 1711642 h 5187219"/>
              <a:gd name="connsiteX106" fmla="*/ 2787396 w 9184957"/>
              <a:gd name="connsiteY106" fmla="*/ 2008251 h 5187219"/>
              <a:gd name="connsiteX107" fmla="*/ 1243489 w 9184957"/>
              <a:gd name="connsiteY107" fmla="*/ 2007203 h 5187219"/>
              <a:gd name="connsiteX108" fmla="*/ 1170908 w 9184957"/>
              <a:gd name="connsiteY108" fmla="*/ 2068544 h 5187219"/>
              <a:gd name="connsiteX109" fmla="*/ 1086993 w 9184957"/>
              <a:gd name="connsiteY109" fmla="*/ 2069973 h 5187219"/>
              <a:gd name="connsiteX110" fmla="*/ 1034606 w 9184957"/>
              <a:gd name="connsiteY110" fmla="*/ 2000631 h 5187219"/>
              <a:gd name="connsiteX111" fmla="*/ 1029367 w 9184957"/>
              <a:gd name="connsiteY111" fmla="*/ 1750028 h 5187219"/>
              <a:gd name="connsiteX112" fmla="*/ 1293400 w 9184957"/>
              <a:gd name="connsiteY112" fmla="*/ 1249299 h 5187219"/>
              <a:gd name="connsiteX113" fmla="*/ 1548194 w 9184957"/>
              <a:gd name="connsiteY113" fmla="*/ 1249299 h 5187219"/>
              <a:gd name="connsiteX114" fmla="*/ 1717929 w 9184957"/>
              <a:gd name="connsiteY114" fmla="*/ 1565815 h 5187219"/>
              <a:gd name="connsiteX115" fmla="*/ 2408301 w 9184957"/>
              <a:gd name="connsiteY115" fmla="*/ 1565815 h 5187219"/>
              <a:gd name="connsiteX116" fmla="*/ 2596706 w 9184957"/>
              <a:gd name="connsiteY116" fmla="*/ 1235488 h 5187219"/>
              <a:gd name="connsiteX117" fmla="*/ 3206306 w 9184957"/>
              <a:gd name="connsiteY117" fmla="*/ 1238821 h 5187219"/>
              <a:gd name="connsiteX118" fmla="*/ 3454908 w 9184957"/>
              <a:gd name="connsiteY118" fmla="*/ 1603724 h 5187219"/>
              <a:gd name="connsiteX119" fmla="*/ 3444145 w 9184957"/>
              <a:gd name="connsiteY119" fmla="*/ 1890617 h 5187219"/>
              <a:gd name="connsiteX120" fmla="*/ 3714750 w 9184957"/>
              <a:gd name="connsiteY120" fmla="*/ 2334101 h 5187219"/>
              <a:gd name="connsiteX121" fmla="*/ 4231672 w 9184957"/>
              <a:gd name="connsiteY121" fmla="*/ 2336006 h 5187219"/>
              <a:gd name="connsiteX122" fmla="*/ 4025741 w 9184957"/>
              <a:gd name="connsiteY122" fmla="*/ 2683478 h 5187219"/>
              <a:gd name="connsiteX123" fmla="*/ 3736562 w 9184957"/>
              <a:gd name="connsiteY123" fmla="*/ 2684621 h 5187219"/>
              <a:gd name="connsiteX124" fmla="*/ 3531775 w 9184957"/>
              <a:gd name="connsiteY124" fmla="*/ 3028569 h 5187219"/>
              <a:gd name="connsiteX125" fmla="*/ 3528727 w 9184957"/>
              <a:gd name="connsiteY125" fmla="*/ 3475291 h 5187219"/>
              <a:gd name="connsiteX126" fmla="*/ 3169920 w 9184957"/>
              <a:gd name="connsiteY126" fmla="*/ 4049268 h 5187219"/>
              <a:gd name="connsiteX127" fmla="*/ 3169920 w 9184957"/>
              <a:gd name="connsiteY127" fmla="*/ 4234148 h 5187219"/>
              <a:gd name="connsiteX128" fmla="*/ 3056763 w 9184957"/>
              <a:gd name="connsiteY128" fmla="*/ 4421124 h 5187219"/>
              <a:gd name="connsiteX129" fmla="*/ 2914650 w 9184957"/>
              <a:gd name="connsiteY129" fmla="*/ 4421124 h 5187219"/>
              <a:gd name="connsiteX130" fmla="*/ 2746724 w 9184957"/>
              <a:gd name="connsiteY130" fmla="*/ 4202049 h 5187219"/>
              <a:gd name="connsiteX131" fmla="*/ 2746724 w 9184957"/>
              <a:gd name="connsiteY131" fmla="*/ 3940778 h 5187219"/>
              <a:gd name="connsiteX132" fmla="*/ 2494217 w 9184957"/>
              <a:gd name="connsiteY132" fmla="*/ 3518440 h 5187219"/>
              <a:gd name="connsiteX133" fmla="*/ 2494217 w 9184957"/>
              <a:gd name="connsiteY133" fmla="*/ 3271361 h 5187219"/>
              <a:gd name="connsiteX134" fmla="*/ 2353532 w 9184957"/>
              <a:gd name="connsiteY134" fmla="*/ 3029902 h 5187219"/>
              <a:gd name="connsiteX135" fmla="*/ 2353532 w 9184957"/>
              <a:gd name="connsiteY135" fmla="*/ 2622994 h 5187219"/>
              <a:gd name="connsiteX136" fmla="*/ 2177320 w 9184957"/>
              <a:gd name="connsiteY136" fmla="*/ 2302478 h 5187219"/>
              <a:gd name="connsiteX137" fmla="*/ 1388269 w 9184957"/>
              <a:gd name="connsiteY137" fmla="*/ 2302478 h 5187219"/>
              <a:gd name="connsiteX138" fmla="*/ 1284827 w 9184957"/>
              <a:gd name="connsiteY138" fmla="*/ 2437733 h 5187219"/>
              <a:gd name="connsiteX139" fmla="*/ 997744 w 9184957"/>
              <a:gd name="connsiteY139" fmla="*/ 2437733 h 5187219"/>
              <a:gd name="connsiteX140" fmla="*/ 752475 w 9184957"/>
              <a:gd name="connsiteY140" fmla="*/ 2083403 h 5187219"/>
              <a:gd name="connsiteX141" fmla="*/ 742950 w 9184957"/>
              <a:gd name="connsiteY141" fmla="*/ 1645253 h 5187219"/>
              <a:gd name="connsiteX142" fmla="*/ 1129475 w 9184957"/>
              <a:gd name="connsiteY142" fmla="*/ 960501 h 5187219"/>
              <a:gd name="connsiteX143" fmla="*/ 1679639 w 9184957"/>
              <a:gd name="connsiteY143" fmla="*/ 960501 h 5187219"/>
              <a:gd name="connsiteX144" fmla="*/ 1882521 w 9184957"/>
              <a:gd name="connsiteY144" fmla="*/ 1307306 h 5187219"/>
              <a:gd name="connsiteX145" fmla="*/ 2262569 w 9184957"/>
              <a:gd name="connsiteY145" fmla="*/ 1307306 h 5187219"/>
              <a:gd name="connsiteX146" fmla="*/ 2447354 w 9184957"/>
              <a:gd name="connsiteY146" fmla="*/ 970026 h 5187219"/>
              <a:gd name="connsiteX147" fmla="*/ 3316034 w 9184957"/>
              <a:gd name="connsiteY147" fmla="*/ 970026 h 5187219"/>
              <a:gd name="connsiteX148" fmla="*/ 3704082 w 9184957"/>
              <a:gd name="connsiteY148" fmla="*/ 1506474 h 5187219"/>
              <a:gd name="connsiteX149" fmla="*/ 3704082 w 9184957"/>
              <a:gd name="connsiteY149" fmla="*/ 1831943 h 5187219"/>
              <a:gd name="connsiteX150" fmla="*/ 3863054 w 9184957"/>
              <a:gd name="connsiteY150" fmla="*/ 2105120 h 5187219"/>
              <a:gd name="connsiteX151" fmla="*/ 4637056 w 9184957"/>
              <a:gd name="connsiteY151" fmla="*/ 2105120 h 5187219"/>
              <a:gd name="connsiteX152" fmla="*/ 4174331 w 9184957"/>
              <a:gd name="connsiteY152" fmla="*/ 2914745 h 5187219"/>
              <a:gd name="connsiteX153" fmla="*/ 3947160 w 9184957"/>
              <a:gd name="connsiteY153" fmla="*/ 2912078 h 5187219"/>
              <a:gd name="connsiteX154" fmla="*/ 3796570 w 9184957"/>
              <a:gd name="connsiteY154" fmla="*/ 3150203 h 5187219"/>
              <a:gd name="connsiteX155" fmla="*/ 3796570 w 9184957"/>
              <a:gd name="connsiteY155" fmla="*/ 3555968 h 5187219"/>
              <a:gd name="connsiteX156" fmla="*/ 3410522 w 9184957"/>
              <a:gd name="connsiteY156" fmla="*/ 4160806 h 5187219"/>
              <a:gd name="connsiteX157" fmla="*/ 3410522 w 9184957"/>
              <a:gd name="connsiteY157" fmla="*/ 4377023 h 5187219"/>
              <a:gd name="connsiteX158" fmla="*/ 3202781 w 9184957"/>
              <a:gd name="connsiteY158" fmla="*/ 4722590 h 5187219"/>
              <a:gd name="connsiteX159" fmla="*/ 2772823 w 9184957"/>
              <a:gd name="connsiteY159" fmla="*/ 4719923 h 5187219"/>
              <a:gd name="connsiteX160" fmla="*/ 2463070 w 9184957"/>
              <a:gd name="connsiteY160" fmla="*/ 4355306 h 5187219"/>
              <a:gd name="connsiteX161" fmla="*/ 2463070 w 9184957"/>
              <a:gd name="connsiteY161" fmla="*/ 4005548 h 5187219"/>
              <a:gd name="connsiteX162" fmla="*/ 2227326 w 9184957"/>
              <a:gd name="connsiteY162" fmla="*/ 3576923 h 5187219"/>
              <a:gd name="connsiteX163" fmla="*/ 2228088 w 9184957"/>
              <a:gd name="connsiteY163" fmla="*/ 3318986 h 5187219"/>
              <a:gd name="connsiteX164" fmla="*/ 2087880 w 9184957"/>
              <a:gd name="connsiteY164" fmla="*/ 3074956 h 5187219"/>
              <a:gd name="connsiteX165" fmla="*/ 2087880 w 9184957"/>
              <a:gd name="connsiteY165" fmla="*/ 2679668 h 5187219"/>
              <a:gd name="connsiteX166" fmla="*/ 2047970 w 9184957"/>
              <a:gd name="connsiteY166" fmla="*/ 2608231 h 5187219"/>
              <a:gd name="connsiteX167" fmla="*/ 1494282 w 9184957"/>
              <a:gd name="connsiteY167" fmla="*/ 2608231 h 5187219"/>
              <a:gd name="connsiteX168" fmla="*/ 1432179 w 9184957"/>
              <a:gd name="connsiteY168" fmla="*/ 2715768 h 5187219"/>
              <a:gd name="connsiteX169" fmla="*/ 835724 w 9184957"/>
              <a:gd name="connsiteY169" fmla="*/ 2715768 h 5187219"/>
              <a:gd name="connsiteX170" fmla="*/ 484442 w 9184957"/>
              <a:gd name="connsiteY170" fmla="*/ 2170081 h 5187219"/>
              <a:gd name="connsiteX171" fmla="*/ 484442 w 9184957"/>
              <a:gd name="connsiteY171" fmla="*/ 1552384 h 5187219"/>
              <a:gd name="connsiteX172" fmla="*/ 997077 w 9184957"/>
              <a:gd name="connsiteY172" fmla="*/ 691420 h 5187219"/>
              <a:gd name="connsiteX173" fmla="*/ 1845850 w 9184957"/>
              <a:gd name="connsiteY173" fmla="*/ 691420 h 5187219"/>
              <a:gd name="connsiteX174" fmla="*/ 2021967 w 9184957"/>
              <a:gd name="connsiteY174" fmla="*/ 981837 h 5187219"/>
              <a:gd name="connsiteX175" fmla="*/ 2123408 w 9184957"/>
              <a:gd name="connsiteY175" fmla="*/ 981170 h 5187219"/>
              <a:gd name="connsiteX176" fmla="*/ 2282476 w 9184957"/>
              <a:gd name="connsiteY176" fmla="*/ 691420 h 5187219"/>
              <a:gd name="connsiteX177" fmla="*/ 7313962 w 9184957"/>
              <a:gd name="connsiteY177" fmla="*/ 691420 h 518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9184957" h="5187219">
                <a:moveTo>
                  <a:pt x="0" y="0"/>
                </a:moveTo>
                <a:lnTo>
                  <a:pt x="0" y="5187220"/>
                </a:lnTo>
                <a:lnTo>
                  <a:pt x="9184957" y="5187220"/>
                </a:lnTo>
                <a:lnTo>
                  <a:pt x="9184957" y="0"/>
                </a:lnTo>
                <a:close/>
                <a:moveTo>
                  <a:pt x="7313962" y="853345"/>
                </a:moveTo>
                <a:lnTo>
                  <a:pt x="2378297" y="853345"/>
                </a:lnTo>
                <a:lnTo>
                  <a:pt x="2219325" y="1142524"/>
                </a:lnTo>
                <a:lnTo>
                  <a:pt x="1930908" y="1144429"/>
                </a:lnTo>
                <a:lnTo>
                  <a:pt x="1754600" y="853345"/>
                </a:lnTo>
                <a:lnTo>
                  <a:pt x="1089089" y="853345"/>
                </a:lnTo>
                <a:lnTo>
                  <a:pt x="646367" y="1596961"/>
                </a:lnTo>
                <a:lnTo>
                  <a:pt x="646367" y="2122456"/>
                </a:lnTo>
                <a:lnTo>
                  <a:pt x="923925" y="2553938"/>
                </a:lnTo>
                <a:lnTo>
                  <a:pt x="1338644" y="2553938"/>
                </a:lnTo>
                <a:lnTo>
                  <a:pt x="1400651" y="2446401"/>
                </a:lnTo>
                <a:lnTo>
                  <a:pt x="2143125" y="2446401"/>
                </a:lnTo>
                <a:lnTo>
                  <a:pt x="2249996" y="2637568"/>
                </a:lnTo>
                <a:lnTo>
                  <a:pt x="2249996" y="3031807"/>
                </a:lnTo>
                <a:lnTo>
                  <a:pt x="2390299" y="3276124"/>
                </a:lnTo>
                <a:lnTo>
                  <a:pt x="2389537" y="3535680"/>
                </a:lnTo>
                <a:lnTo>
                  <a:pt x="2625185" y="3964305"/>
                </a:lnTo>
                <a:lnTo>
                  <a:pt x="2625185" y="4296251"/>
                </a:lnTo>
                <a:lnTo>
                  <a:pt x="2847975" y="4558475"/>
                </a:lnTo>
                <a:lnTo>
                  <a:pt x="3111341" y="4560094"/>
                </a:lnTo>
                <a:lnTo>
                  <a:pt x="3248406" y="4332065"/>
                </a:lnTo>
                <a:lnTo>
                  <a:pt x="3248406" y="4113562"/>
                </a:lnTo>
                <a:lnTo>
                  <a:pt x="3634454" y="3508438"/>
                </a:lnTo>
                <a:lnTo>
                  <a:pt x="3634454" y="3102578"/>
                </a:lnTo>
                <a:lnTo>
                  <a:pt x="3858482" y="2749201"/>
                </a:lnTo>
                <a:lnTo>
                  <a:pt x="4080224" y="2751582"/>
                </a:lnTo>
                <a:lnTo>
                  <a:pt x="4357212" y="2267140"/>
                </a:lnTo>
                <a:lnTo>
                  <a:pt x="3769328" y="2267140"/>
                </a:lnTo>
                <a:lnTo>
                  <a:pt x="3541490" y="1875663"/>
                </a:lnTo>
                <a:lnTo>
                  <a:pt x="3541967" y="1558861"/>
                </a:lnTo>
                <a:lnTo>
                  <a:pt x="3233071" y="1132046"/>
                </a:lnTo>
                <a:lnTo>
                  <a:pt x="2543175" y="1132046"/>
                </a:lnTo>
                <a:lnTo>
                  <a:pt x="2358390" y="1469326"/>
                </a:lnTo>
                <a:lnTo>
                  <a:pt x="1789462" y="1469326"/>
                </a:lnTo>
                <a:lnTo>
                  <a:pt x="1586579" y="1122521"/>
                </a:lnTo>
                <a:lnTo>
                  <a:pt x="1223772" y="1122521"/>
                </a:lnTo>
                <a:lnTo>
                  <a:pt x="905637" y="1686211"/>
                </a:lnTo>
                <a:lnTo>
                  <a:pt x="912876" y="2030920"/>
                </a:lnTo>
                <a:lnTo>
                  <a:pt x="1082516" y="2275522"/>
                </a:lnTo>
                <a:lnTo>
                  <a:pt x="1204913" y="2275522"/>
                </a:lnTo>
                <a:lnTo>
                  <a:pt x="1308259" y="2140553"/>
                </a:lnTo>
                <a:lnTo>
                  <a:pt x="2273141" y="2140553"/>
                </a:lnTo>
                <a:lnTo>
                  <a:pt x="2515172" y="2581370"/>
                </a:lnTo>
                <a:lnTo>
                  <a:pt x="2515172" y="2986087"/>
                </a:lnTo>
                <a:lnTo>
                  <a:pt x="2655856" y="3227546"/>
                </a:lnTo>
                <a:lnTo>
                  <a:pt x="2655856" y="3474053"/>
                </a:lnTo>
                <a:lnTo>
                  <a:pt x="2908364" y="3896487"/>
                </a:lnTo>
                <a:lnTo>
                  <a:pt x="2908364" y="4147566"/>
                </a:lnTo>
                <a:lnTo>
                  <a:pt x="2978182" y="4238530"/>
                </a:lnTo>
                <a:lnTo>
                  <a:pt x="3007995" y="4189285"/>
                </a:lnTo>
                <a:lnTo>
                  <a:pt x="3007995" y="4002786"/>
                </a:lnTo>
                <a:lnTo>
                  <a:pt x="3367088" y="3428143"/>
                </a:lnTo>
                <a:lnTo>
                  <a:pt x="3370136" y="2983325"/>
                </a:lnTo>
                <a:lnTo>
                  <a:pt x="3644360" y="2522791"/>
                </a:lnTo>
                <a:lnTo>
                  <a:pt x="3933254" y="2521744"/>
                </a:lnTo>
                <a:lnTo>
                  <a:pt x="3948017" y="2496883"/>
                </a:lnTo>
                <a:lnTo>
                  <a:pt x="3623691" y="2495645"/>
                </a:lnTo>
                <a:lnTo>
                  <a:pt x="3280791" y="1932908"/>
                </a:lnTo>
                <a:lnTo>
                  <a:pt x="3291364" y="1650492"/>
                </a:lnTo>
                <a:lnTo>
                  <a:pt x="3120676" y="1399889"/>
                </a:lnTo>
                <a:lnTo>
                  <a:pt x="2690432" y="1397603"/>
                </a:lnTo>
                <a:lnTo>
                  <a:pt x="2502408" y="1727358"/>
                </a:lnTo>
                <a:lnTo>
                  <a:pt x="1621060" y="1727358"/>
                </a:lnTo>
                <a:lnTo>
                  <a:pt x="1451229" y="1410843"/>
                </a:lnTo>
                <a:lnTo>
                  <a:pt x="1390650" y="1410843"/>
                </a:lnTo>
                <a:lnTo>
                  <a:pt x="1192149" y="1788128"/>
                </a:lnTo>
                <a:lnTo>
                  <a:pt x="1193292" y="1845278"/>
                </a:lnTo>
                <a:lnTo>
                  <a:pt x="2688717" y="1846135"/>
                </a:lnTo>
                <a:lnTo>
                  <a:pt x="2839688" y="1550003"/>
                </a:lnTo>
                <a:lnTo>
                  <a:pt x="3044190" y="1550003"/>
                </a:lnTo>
                <a:lnTo>
                  <a:pt x="3173254" y="1720120"/>
                </a:lnTo>
                <a:lnTo>
                  <a:pt x="3173254" y="2044922"/>
                </a:lnTo>
                <a:lnTo>
                  <a:pt x="3491865" y="2578703"/>
                </a:lnTo>
                <a:lnTo>
                  <a:pt x="3251740" y="2938939"/>
                </a:lnTo>
                <a:lnTo>
                  <a:pt x="3246025" y="3409188"/>
                </a:lnTo>
                <a:lnTo>
                  <a:pt x="2984754" y="3802570"/>
                </a:lnTo>
                <a:lnTo>
                  <a:pt x="2746629" y="3403187"/>
                </a:lnTo>
                <a:lnTo>
                  <a:pt x="2746629" y="3118866"/>
                </a:lnTo>
                <a:lnTo>
                  <a:pt x="2642712" y="2948654"/>
                </a:lnTo>
                <a:lnTo>
                  <a:pt x="2642712" y="2548604"/>
                </a:lnTo>
                <a:lnTo>
                  <a:pt x="2397443" y="2133219"/>
                </a:lnTo>
                <a:lnTo>
                  <a:pt x="2899791" y="2133219"/>
                </a:lnTo>
                <a:lnTo>
                  <a:pt x="3168015" y="2554986"/>
                </a:lnTo>
                <a:lnTo>
                  <a:pt x="3011138" y="2791968"/>
                </a:lnTo>
                <a:lnTo>
                  <a:pt x="3011138" y="2837021"/>
                </a:lnTo>
                <a:lnTo>
                  <a:pt x="2849213" y="2837021"/>
                </a:lnTo>
                <a:lnTo>
                  <a:pt x="2849213" y="2743200"/>
                </a:lnTo>
                <a:lnTo>
                  <a:pt x="2975039" y="2552700"/>
                </a:lnTo>
                <a:lnTo>
                  <a:pt x="2810923" y="2294668"/>
                </a:lnTo>
                <a:lnTo>
                  <a:pt x="2681288" y="2294668"/>
                </a:lnTo>
                <a:lnTo>
                  <a:pt x="2805113" y="2504218"/>
                </a:lnTo>
                <a:lnTo>
                  <a:pt x="2805113" y="2903410"/>
                </a:lnTo>
                <a:lnTo>
                  <a:pt x="2909030" y="3073622"/>
                </a:lnTo>
                <a:lnTo>
                  <a:pt x="2909030" y="3359372"/>
                </a:lnTo>
                <a:lnTo>
                  <a:pt x="2992470" y="3499485"/>
                </a:lnTo>
                <a:lnTo>
                  <a:pt x="3084671" y="3359753"/>
                </a:lnTo>
                <a:lnTo>
                  <a:pt x="3090482" y="2889313"/>
                </a:lnTo>
                <a:lnTo>
                  <a:pt x="3300508" y="2574322"/>
                </a:lnTo>
                <a:lnTo>
                  <a:pt x="3011329" y="2089308"/>
                </a:lnTo>
                <a:lnTo>
                  <a:pt x="3011329" y="1774317"/>
                </a:lnTo>
                <a:lnTo>
                  <a:pt x="2963704" y="1711642"/>
                </a:lnTo>
                <a:lnTo>
                  <a:pt x="2938748" y="1711642"/>
                </a:lnTo>
                <a:lnTo>
                  <a:pt x="2787396" y="2008251"/>
                </a:lnTo>
                <a:lnTo>
                  <a:pt x="1243489" y="2007203"/>
                </a:lnTo>
                <a:lnTo>
                  <a:pt x="1170908" y="2068544"/>
                </a:lnTo>
                <a:lnTo>
                  <a:pt x="1086993" y="2069973"/>
                </a:lnTo>
                <a:lnTo>
                  <a:pt x="1034606" y="2000631"/>
                </a:lnTo>
                <a:lnTo>
                  <a:pt x="1029367" y="1750028"/>
                </a:lnTo>
                <a:lnTo>
                  <a:pt x="1293400" y="1249299"/>
                </a:lnTo>
                <a:lnTo>
                  <a:pt x="1548194" y="1249299"/>
                </a:lnTo>
                <a:lnTo>
                  <a:pt x="1717929" y="1565815"/>
                </a:lnTo>
                <a:lnTo>
                  <a:pt x="2408301" y="1565815"/>
                </a:lnTo>
                <a:lnTo>
                  <a:pt x="2596706" y="1235488"/>
                </a:lnTo>
                <a:lnTo>
                  <a:pt x="3206306" y="1238821"/>
                </a:lnTo>
                <a:lnTo>
                  <a:pt x="3454908" y="1603724"/>
                </a:lnTo>
                <a:lnTo>
                  <a:pt x="3444145" y="1890617"/>
                </a:lnTo>
                <a:lnTo>
                  <a:pt x="3714750" y="2334101"/>
                </a:lnTo>
                <a:lnTo>
                  <a:pt x="4231672" y="2336006"/>
                </a:lnTo>
                <a:lnTo>
                  <a:pt x="4025741" y="2683478"/>
                </a:lnTo>
                <a:lnTo>
                  <a:pt x="3736562" y="2684621"/>
                </a:lnTo>
                <a:lnTo>
                  <a:pt x="3531775" y="3028569"/>
                </a:lnTo>
                <a:lnTo>
                  <a:pt x="3528727" y="3475291"/>
                </a:lnTo>
                <a:lnTo>
                  <a:pt x="3169920" y="4049268"/>
                </a:lnTo>
                <a:lnTo>
                  <a:pt x="3169920" y="4234148"/>
                </a:lnTo>
                <a:lnTo>
                  <a:pt x="3056763" y="4421124"/>
                </a:lnTo>
                <a:lnTo>
                  <a:pt x="2914650" y="4421124"/>
                </a:lnTo>
                <a:lnTo>
                  <a:pt x="2746724" y="4202049"/>
                </a:lnTo>
                <a:lnTo>
                  <a:pt x="2746724" y="3940778"/>
                </a:lnTo>
                <a:lnTo>
                  <a:pt x="2494217" y="3518440"/>
                </a:lnTo>
                <a:lnTo>
                  <a:pt x="2494217" y="3271361"/>
                </a:lnTo>
                <a:lnTo>
                  <a:pt x="2353532" y="3029902"/>
                </a:lnTo>
                <a:lnTo>
                  <a:pt x="2353532" y="2622994"/>
                </a:lnTo>
                <a:lnTo>
                  <a:pt x="2177320" y="2302478"/>
                </a:lnTo>
                <a:lnTo>
                  <a:pt x="1388269" y="2302478"/>
                </a:lnTo>
                <a:lnTo>
                  <a:pt x="1284827" y="2437733"/>
                </a:lnTo>
                <a:lnTo>
                  <a:pt x="997744" y="2437733"/>
                </a:lnTo>
                <a:lnTo>
                  <a:pt x="752475" y="2083403"/>
                </a:lnTo>
                <a:lnTo>
                  <a:pt x="742950" y="1645253"/>
                </a:lnTo>
                <a:lnTo>
                  <a:pt x="1129475" y="960501"/>
                </a:lnTo>
                <a:lnTo>
                  <a:pt x="1679639" y="960501"/>
                </a:lnTo>
                <a:lnTo>
                  <a:pt x="1882521" y="1307306"/>
                </a:lnTo>
                <a:lnTo>
                  <a:pt x="2262569" y="1307306"/>
                </a:lnTo>
                <a:lnTo>
                  <a:pt x="2447354" y="970026"/>
                </a:lnTo>
                <a:lnTo>
                  <a:pt x="3316034" y="970026"/>
                </a:lnTo>
                <a:lnTo>
                  <a:pt x="3704082" y="1506474"/>
                </a:lnTo>
                <a:lnTo>
                  <a:pt x="3704082" y="1831943"/>
                </a:lnTo>
                <a:lnTo>
                  <a:pt x="3863054" y="2105120"/>
                </a:lnTo>
                <a:lnTo>
                  <a:pt x="4637056" y="2105120"/>
                </a:lnTo>
                <a:lnTo>
                  <a:pt x="4174331" y="2914745"/>
                </a:lnTo>
                <a:lnTo>
                  <a:pt x="3947160" y="2912078"/>
                </a:lnTo>
                <a:lnTo>
                  <a:pt x="3796570" y="3150203"/>
                </a:lnTo>
                <a:lnTo>
                  <a:pt x="3796570" y="3555968"/>
                </a:lnTo>
                <a:lnTo>
                  <a:pt x="3410522" y="4160806"/>
                </a:lnTo>
                <a:lnTo>
                  <a:pt x="3410522" y="4377023"/>
                </a:lnTo>
                <a:lnTo>
                  <a:pt x="3202781" y="4722590"/>
                </a:lnTo>
                <a:lnTo>
                  <a:pt x="2772823" y="4719923"/>
                </a:lnTo>
                <a:lnTo>
                  <a:pt x="2463070" y="4355306"/>
                </a:lnTo>
                <a:lnTo>
                  <a:pt x="2463070" y="4005548"/>
                </a:lnTo>
                <a:lnTo>
                  <a:pt x="2227326" y="3576923"/>
                </a:lnTo>
                <a:lnTo>
                  <a:pt x="2228088" y="3318986"/>
                </a:lnTo>
                <a:lnTo>
                  <a:pt x="2087880" y="3074956"/>
                </a:lnTo>
                <a:lnTo>
                  <a:pt x="2087880" y="2679668"/>
                </a:lnTo>
                <a:lnTo>
                  <a:pt x="2047970" y="2608231"/>
                </a:lnTo>
                <a:lnTo>
                  <a:pt x="1494282" y="2608231"/>
                </a:lnTo>
                <a:lnTo>
                  <a:pt x="1432179" y="2715768"/>
                </a:lnTo>
                <a:lnTo>
                  <a:pt x="835724" y="2715768"/>
                </a:lnTo>
                <a:lnTo>
                  <a:pt x="484442" y="2170081"/>
                </a:lnTo>
                <a:lnTo>
                  <a:pt x="484442" y="1552384"/>
                </a:lnTo>
                <a:lnTo>
                  <a:pt x="997077" y="691420"/>
                </a:lnTo>
                <a:lnTo>
                  <a:pt x="1845850" y="691420"/>
                </a:lnTo>
                <a:lnTo>
                  <a:pt x="2021967" y="981837"/>
                </a:lnTo>
                <a:lnTo>
                  <a:pt x="2123408" y="981170"/>
                </a:lnTo>
                <a:lnTo>
                  <a:pt x="2282476" y="691420"/>
                </a:lnTo>
                <a:lnTo>
                  <a:pt x="7313962" y="691420"/>
                </a:lnTo>
                <a:close/>
              </a:path>
            </a:pathLst>
          </a:custGeom>
          <a:solidFill>
            <a:schemeClr val="tx1">
              <a:alpha val="59499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9" name="Title 520">
            <a:extLst>
              <a:ext uri="{FF2B5EF4-FFF2-40B4-BE49-F238E27FC236}">
                <a16:creationId xmlns:a16="http://schemas.microsoft.com/office/drawing/2014/main" id="{5B4F7F9B-D2FA-5CC1-9CAE-52E03FB09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771" y="1155310"/>
            <a:ext cx="4363624" cy="875371"/>
          </a:xfrm>
        </p:spPr>
        <p:txBody>
          <a:bodyPr/>
          <a:lstStyle/>
          <a:p>
            <a:pPr algn="r"/>
            <a:r>
              <a:rPr lang="en-US" sz="4000">
                <a:solidFill>
                  <a:schemeClr val="bg1"/>
                </a:solidFill>
              </a:rPr>
              <a:t>Thank you</a:t>
            </a:r>
            <a:endParaRPr lang="en-US" sz="4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1FBAD-C1AF-5DAD-6513-44F759B6FE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3529" y="1796908"/>
            <a:ext cx="2695866" cy="467546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Theme or title goes here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186CB910-7EB6-DA28-6C7E-C2A393051A75}"/>
              </a:ext>
            </a:extLst>
          </p:cNvPr>
          <p:cNvGrpSpPr/>
          <p:nvPr/>
        </p:nvGrpSpPr>
        <p:grpSpPr>
          <a:xfrm>
            <a:off x="10366157" y="571622"/>
            <a:ext cx="1394705" cy="948396"/>
            <a:chOff x="10366157" y="302263"/>
            <a:chExt cx="1394705" cy="948396"/>
          </a:xfrm>
        </p:grpSpPr>
        <p:sp>
          <p:nvSpPr>
            <p:cNvPr id="171" name="object 28">
              <a:extLst>
                <a:ext uri="{FF2B5EF4-FFF2-40B4-BE49-F238E27FC236}">
                  <a16:creationId xmlns:a16="http://schemas.microsoft.com/office/drawing/2014/main" id="{C4275BAE-D3F8-2B1B-5B74-B57C95E8A424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72" name="object 29">
              <a:extLst>
                <a:ext uri="{FF2B5EF4-FFF2-40B4-BE49-F238E27FC236}">
                  <a16:creationId xmlns:a16="http://schemas.microsoft.com/office/drawing/2014/main" id="{89ABC2F3-BE30-EAB2-AC94-08EC471D47ED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grpSp>
          <p:nvGrpSpPr>
            <p:cNvPr id="173" name="object 30">
              <a:extLst>
                <a:ext uri="{FF2B5EF4-FFF2-40B4-BE49-F238E27FC236}">
                  <a16:creationId xmlns:a16="http://schemas.microsoft.com/office/drawing/2014/main" id="{47796B55-483E-551F-F4E8-62C119887CCA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174" name="Shape">
                <a:extLst>
                  <a:ext uri="{FF2B5EF4-FFF2-40B4-BE49-F238E27FC236}">
                    <a16:creationId xmlns:a16="http://schemas.microsoft.com/office/drawing/2014/main" id="{366D1129-9C0A-EEDF-B00E-73BF8B73B2CC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5" name="Shape">
                <a:extLst>
                  <a:ext uri="{FF2B5EF4-FFF2-40B4-BE49-F238E27FC236}">
                    <a16:creationId xmlns:a16="http://schemas.microsoft.com/office/drawing/2014/main" id="{AEBD4148-9FFD-8C63-B6B7-40C63E6382A2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6" name="Shape">
                <a:extLst>
                  <a:ext uri="{FF2B5EF4-FFF2-40B4-BE49-F238E27FC236}">
                    <a16:creationId xmlns:a16="http://schemas.microsoft.com/office/drawing/2014/main" id="{5D340E34-4B98-B39A-0427-7DAF81556734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7" name="Shape">
                <a:extLst>
                  <a:ext uri="{FF2B5EF4-FFF2-40B4-BE49-F238E27FC236}">
                    <a16:creationId xmlns:a16="http://schemas.microsoft.com/office/drawing/2014/main" id="{D49EFE32-4989-6E0F-077E-1621CC1CF63E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8" name="Shape">
                <a:extLst>
                  <a:ext uri="{FF2B5EF4-FFF2-40B4-BE49-F238E27FC236}">
                    <a16:creationId xmlns:a16="http://schemas.microsoft.com/office/drawing/2014/main" id="{6650A60D-6476-C84B-08D3-B37EDB2F6952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9" name="Shape">
                <a:extLst>
                  <a:ext uri="{FF2B5EF4-FFF2-40B4-BE49-F238E27FC236}">
                    <a16:creationId xmlns:a16="http://schemas.microsoft.com/office/drawing/2014/main" id="{1E154D22-53C0-EA63-1655-A1FF7D6544BE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0" name="Shape">
                <a:extLst>
                  <a:ext uri="{FF2B5EF4-FFF2-40B4-BE49-F238E27FC236}">
                    <a16:creationId xmlns:a16="http://schemas.microsoft.com/office/drawing/2014/main" id="{3453F9CF-22AD-6A75-55D2-CB224D3F4757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1" name="Shape">
                <a:extLst>
                  <a:ext uri="{FF2B5EF4-FFF2-40B4-BE49-F238E27FC236}">
                    <a16:creationId xmlns:a16="http://schemas.microsoft.com/office/drawing/2014/main" id="{01473887-0E14-7E3E-8D9C-4DFBE4DF213C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2" name="Shape">
                <a:extLst>
                  <a:ext uri="{FF2B5EF4-FFF2-40B4-BE49-F238E27FC236}">
                    <a16:creationId xmlns:a16="http://schemas.microsoft.com/office/drawing/2014/main" id="{674A7423-39E8-4EF4-A9FB-75AF935F1C4F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3" name="Shape">
                <a:extLst>
                  <a:ext uri="{FF2B5EF4-FFF2-40B4-BE49-F238E27FC236}">
                    <a16:creationId xmlns:a16="http://schemas.microsoft.com/office/drawing/2014/main" id="{71AB49AC-44E5-185C-A43E-EE1E78ECD536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4" name="Shape">
                <a:extLst>
                  <a:ext uri="{FF2B5EF4-FFF2-40B4-BE49-F238E27FC236}">
                    <a16:creationId xmlns:a16="http://schemas.microsoft.com/office/drawing/2014/main" id="{3708BE2F-C28B-351D-65E9-E4754DEB6D19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5" name="Rectangle">
                <a:extLst>
                  <a:ext uri="{FF2B5EF4-FFF2-40B4-BE49-F238E27FC236}">
                    <a16:creationId xmlns:a16="http://schemas.microsoft.com/office/drawing/2014/main" id="{27F7D522-F49A-5DB4-C86B-3BF660B21E82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6" name="Rectangle">
                <a:extLst>
                  <a:ext uri="{FF2B5EF4-FFF2-40B4-BE49-F238E27FC236}">
                    <a16:creationId xmlns:a16="http://schemas.microsoft.com/office/drawing/2014/main" id="{10679318-F1CF-7ED8-8124-084F830834E3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7" name="Shape">
                <a:extLst>
                  <a:ext uri="{FF2B5EF4-FFF2-40B4-BE49-F238E27FC236}">
                    <a16:creationId xmlns:a16="http://schemas.microsoft.com/office/drawing/2014/main" id="{963FF9CE-FC4B-D96E-5C71-988F250D7AB4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8" name="Shape">
                <a:extLst>
                  <a:ext uri="{FF2B5EF4-FFF2-40B4-BE49-F238E27FC236}">
                    <a16:creationId xmlns:a16="http://schemas.microsoft.com/office/drawing/2014/main" id="{C2C5E71D-B444-4595-8E80-CE9619264562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9" name="Shape">
                <a:extLst>
                  <a:ext uri="{FF2B5EF4-FFF2-40B4-BE49-F238E27FC236}">
                    <a16:creationId xmlns:a16="http://schemas.microsoft.com/office/drawing/2014/main" id="{F7F75ED6-885C-5C05-E5A9-029BEF963CA1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90" name="Rectangle">
                <a:extLst>
                  <a:ext uri="{FF2B5EF4-FFF2-40B4-BE49-F238E27FC236}">
                    <a16:creationId xmlns:a16="http://schemas.microsoft.com/office/drawing/2014/main" id="{E740D3ED-185F-386B-76BA-255A047797F7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05485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PLATE MASTER">
  <a:themeElements>
    <a:clrScheme name="Transnet">
      <a:dk1>
        <a:srgbClr val="000000"/>
      </a:dk1>
      <a:lt1>
        <a:sysClr val="window" lastClr="FFFFFF"/>
      </a:lt1>
      <a:dk2>
        <a:srgbClr val="69614E"/>
      </a:dk2>
      <a:lt2>
        <a:srgbClr val="C2BBAD"/>
      </a:lt2>
      <a:accent1>
        <a:srgbClr val="A1A250"/>
      </a:accent1>
      <a:accent2>
        <a:srgbClr val="6F90A7"/>
      </a:accent2>
      <a:accent3>
        <a:srgbClr val="84B5BD"/>
      </a:accent3>
      <a:accent4>
        <a:srgbClr val="C7B400"/>
      </a:accent4>
      <a:accent5>
        <a:srgbClr val="E42313"/>
      </a:accent5>
      <a:accent6>
        <a:srgbClr val="95C11F"/>
      </a:accent6>
      <a:hlink>
        <a:srgbClr val="00B0F0"/>
      </a:hlink>
      <a:folHlink>
        <a:srgbClr val="7030A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12700">
          <a:solidFill>
            <a:schemeClr val="tx1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2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17C6BC19F3DC47ABADA032AC7C373B" ma:contentTypeVersion="3" ma:contentTypeDescription="Create a new document." ma:contentTypeScope="" ma:versionID="3747d81f0cc4061d7bf49c3fd90287bd">
  <xsd:schema xmlns:xsd="http://www.w3.org/2001/XMLSchema" xmlns:xs="http://www.w3.org/2001/XMLSchema" xmlns:p="http://schemas.microsoft.com/office/2006/metadata/properties" xmlns:ns2="98b382d7-bbc9-46be-b590-b37a68bdbbec" targetNamespace="http://schemas.microsoft.com/office/2006/metadata/properties" ma:root="true" ma:fieldsID="9a3e341f9dd0826a7fbeab0a51339fe0" ns2:_="">
    <xsd:import namespace="98b382d7-bbc9-46be-b590-b37a68bdbbe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382d7-bbc9-46be-b590-b37a68bdbbe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4AA3A9-A820-4959-AB84-868C8A0F9BD7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98b382d7-bbc9-46be-b590-b37a68bdbbec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A27813B-9914-43CF-A582-7199EB9ECE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b382d7-bbc9-46be-b590-b37a68bdbb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DFD081-D9B3-4BB2-B709-8D476532CFE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8E53A0D-FF07-4C70-A30E-133F516FC6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</TotalTime>
  <Words>830</Words>
  <Application>Microsoft Office PowerPoint</Application>
  <PresentationFormat>Widescreen</PresentationFormat>
  <Paragraphs>87</Paragraphs>
  <Slides>10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7" baseType="lpstr">
      <vt:lpstr>Apex New Bold</vt:lpstr>
      <vt:lpstr>Apex New Book</vt:lpstr>
      <vt:lpstr>Apex New Heavy</vt:lpstr>
      <vt:lpstr>Apex New Medium</vt:lpstr>
      <vt:lpstr>Apex New Medium Italic</vt:lpstr>
      <vt:lpstr>ApexSans-Bold</vt:lpstr>
      <vt:lpstr>ApexSans-Book</vt:lpstr>
      <vt:lpstr>Arial</vt:lpstr>
      <vt:lpstr>Calibri</vt:lpstr>
      <vt:lpstr>Tahoma</vt:lpstr>
      <vt:lpstr>Tahoma Regular</vt:lpstr>
      <vt:lpstr>Wingdings</vt:lpstr>
      <vt:lpstr>1_TEMPLATE MASTER</vt:lpstr>
      <vt:lpstr>1_TEMPLATE MASTER</vt:lpstr>
      <vt:lpstr>TEMPLATE MASTER</vt:lpstr>
      <vt:lpstr>2_TEMPLATE MASTER</vt:lpstr>
      <vt:lpstr>think-cell Slide</vt:lpstr>
      <vt:lpstr> FOR THE CUSTOM DESIGN, SUPPLY, INSTALLATION, CONFIGURATION, TESTING AND COMMISSIONING OF A FUEL MANAGEMENT SYSTEM FOR TRANSNET SOC LIMITED (REG. NO. 1990/000900/30) OPERATING AS TRANSNET PORT TERMINALS (HEREINAFTER REFERRED TO AS “TPT”), AT THE RICHARD’S BAY, DURBAN, EASTERN CAPE AND WESTERN CAPE TERMINALS     Specific goals--Enterprise &amp; Supplier Development &amp; Localisation </vt:lpstr>
      <vt:lpstr>Contents</vt:lpstr>
      <vt:lpstr>Transformational Specific Goals as per Transnet Preferential Procurement Policy (TPPP)</vt:lpstr>
      <vt:lpstr>Transformational Specific Goals as per Transnet Preferential Procurement Policy (TPPP)</vt:lpstr>
      <vt:lpstr>VALID SWORN AFFIDAVIT</vt:lpstr>
      <vt:lpstr>VALID SWORN AFFIDAVIT</vt:lpstr>
      <vt:lpstr>COMMON MISTAKES </vt:lpstr>
      <vt:lpstr>PowerPoint Presentation</vt:lpstr>
      <vt:lpstr>Joint Venture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Strauss</dc:creator>
  <cp:lastModifiedBy>Duduzile Sibiya   Transnet Port Terminals   Durban</cp:lastModifiedBy>
  <cp:revision>14</cp:revision>
  <cp:lastPrinted>2020-07-17T12:09:20Z</cp:lastPrinted>
  <dcterms:created xsi:type="dcterms:W3CDTF">2020-05-19T16:46:16Z</dcterms:created>
  <dcterms:modified xsi:type="dcterms:W3CDTF">2025-04-14T12:32:33Z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0x0101000217C6BC19F3DC47ABADA032AC7C373B</vt:lpwstr>
  </property>
  <property fmtid="{D5CDD505-2E9C-101B-9397-08002B2CF9AE}" pid="3" name="MediaServiceImageTags">
    <vt:lpwstr/>
  </property>
  <property fmtid="{D5CDD505-2E9C-101B-9397-08002B2CF9AE}" pid="4" name="MSIP_Label_58cf86ee-526f-4536-9daf-d1ee8064d50e_Enabled">
    <vt:lpwstr>true</vt:lpwstr>
  </property>
  <property fmtid="{D5CDD505-2E9C-101B-9397-08002B2CF9AE}" pid="5" name="MSIP_Label_58cf86ee-526f-4536-9daf-d1ee8064d50e_SetDate">
    <vt:lpwstr>2025-04-14T12:26:03Z</vt:lpwstr>
  </property>
  <property fmtid="{D5CDD505-2E9C-101B-9397-08002B2CF9AE}" pid="6" name="MSIP_Label_58cf86ee-526f-4536-9daf-d1ee8064d50e_Method">
    <vt:lpwstr>Standard</vt:lpwstr>
  </property>
  <property fmtid="{D5CDD505-2E9C-101B-9397-08002B2CF9AE}" pid="7" name="MSIP_Label_58cf86ee-526f-4536-9daf-d1ee8064d50e_Name">
    <vt:lpwstr>Internal Only Information</vt:lpwstr>
  </property>
  <property fmtid="{D5CDD505-2E9C-101B-9397-08002B2CF9AE}" pid="8" name="MSIP_Label_58cf86ee-526f-4536-9daf-d1ee8064d50e_SiteId">
    <vt:lpwstr>a1a39996-f913-4016-a58a-361c60dec580</vt:lpwstr>
  </property>
  <property fmtid="{D5CDD505-2E9C-101B-9397-08002B2CF9AE}" pid="9" name="MSIP_Label_58cf86ee-526f-4536-9daf-d1ee8064d50e_ActionId">
    <vt:lpwstr>c25f9033-77be-455b-b7ae-8a01023ec57a</vt:lpwstr>
  </property>
  <property fmtid="{D5CDD505-2E9C-101B-9397-08002B2CF9AE}" pid="10" name="MSIP_Label_58cf86ee-526f-4536-9daf-d1ee8064d50e_ContentBits">
    <vt:lpwstr>0</vt:lpwstr>
  </property>
</Properties>
</file>