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2" r:id="rId2"/>
    <p:sldMasterId id="2147483684" r:id="rId3"/>
    <p:sldMasterId id="2147483744" r:id="rId4"/>
    <p:sldMasterId id="2147483708" r:id="rId5"/>
    <p:sldMasterId id="2147483720" r:id="rId6"/>
    <p:sldMasterId id="2147483732" r:id="rId7"/>
    <p:sldMasterId id="2147483746" r:id="rId8"/>
    <p:sldMasterId id="2147483750" r:id="rId9"/>
    <p:sldMasterId id="2147483752" r:id="rId10"/>
  </p:sldMasterIdLst>
  <p:notesMasterIdLst>
    <p:notesMasterId r:id="rId38"/>
  </p:notesMasterIdLst>
  <p:handoutMasterIdLst>
    <p:handoutMasterId r:id="rId39"/>
  </p:handoutMasterIdLst>
  <p:sldIdLst>
    <p:sldId id="256" r:id="rId11"/>
    <p:sldId id="260" r:id="rId12"/>
    <p:sldId id="380" r:id="rId13"/>
    <p:sldId id="547" r:id="rId14"/>
    <p:sldId id="275" r:id="rId15"/>
    <p:sldId id="335" r:id="rId16"/>
    <p:sldId id="326" r:id="rId17"/>
    <p:sldId id="494" r:id="rId18"/>
    <p:sldId id="276" r:id="rId19"/>
    <p:sldId id="279" r:id="rId20"/>
    <p:sldId id="280" r:id="rId21"/>
    <p:sldId id="497" r:id="rId22"/>
    <p:sldId id="282" r:id="rId23"/>
    <p:sldId id="541" r:id="rId24"/>
    <p:sldId id="284" r:id="rId25"/>
    <p:sldId id="501" r:id="rId26"/>
    <p:sldId id="500" r:id="rId27"/>
    <p:sldId id="287" r:id="rId28"/>
    <p:sldId id="502" r:id="rId29"/>
    <p:sldId id="503" r:id="rId30"/>
    <p:sldId id="505" r:id="rId31"/>
    <p:sldId id="504" r:id="rId32"/>
    <p:sldId id="560" r:id="rId33"/>
    <p:sldId id="518" r:id="rId34"/>
    <p:sldId id="531" r:id="rId35"/>
    <p:sldId id="534" r:id="rId36"/>
    <p:sldId id="544" r:id="rId3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260"/>
            <p14:sldId id="380"/>
            <p14:sldId id="547"/>
            <p14:sldId id="275"/>
            <p14:sldId id="335"/>
            <p14:sldId id="326"/>
            <p14:sldId id="494"/>
            <p14:sldId id="276"/>
            <p14:sldId id="279"/>
            <p14:sldId id="280"/>
            <p14:sldId id="497"/>
            <p14:sldId id="282"/>
            <p14:sldId id="541"/>
            <p14:sldId id="284"/>
            <p14:sldId id="501"/>
            <p14:sldId id="500"/>
            <p14:sldId id="287"/>
            <p14:sldId id="502"/>
            <p14:sldId id="503"/>
            <p14:sldId id="505"/>
            <p14:sldId id="504"/>
          </p14:sldIdLst>
        </p14:section>
        <p14:section name="Untitled Section" id="{41FDF5BC-AD2C-4790-9E13-42E051DB9D5F}">
          <p14:sldIdLst>
            <p14:sldId id="560"/>
            <p14:sldId id="518"/>
            <p14:sldId id="531"/>
            <p14:sldId id="534"/>
          </p14:sldIdLst>
        </p14:section>
        <p14:section name="Untitled Section" id="{5CEF603E-2C9A-4A97-A4C6-91C02901521B}">
          <p14:sldIdLst>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E8A2AC-8433-4040-8D55-275E37CE5E19}" v="61" dt="2022-11-10T09:59:29.6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512" autoAdjust="0"/>
    <p:restoredTop sz="94636"/>
  </p:normalViewPr>
  <p:slideViewPr>
    <p:cSldViewPr snapToGrid="0" snapToObjects="1">
      <p:cViewPr varScale="1">
        <p:scale>
          <a:sx n="86" d="100"/>
          <a:sy n="86" d="100"/>
        </p:scale>
        <p:origin x="994" y="48"/>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handoutMaster" Target="handoutMasters/handoutMaster1.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 Id="rId20" Type="http://schemas.openxmlformats.org/officeDocument/2006/relationships/slide" Target="slides/slide10.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2022/11/10</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11/10/2022</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11/10/2022</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11/10/2022</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cidb.org.za/wp-content/uploads/2021/07/Standard-for-Uniformity-August-2019.pdf" TargetMode="External"/><Relationship Id="rId2" Type="http://schemas.openxmlformats.org/officeDocument/2006/relationships/hyperlink" Target="http://www.cidb.org.za/"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251927" y="291875"/>
            <a:ext cx="8602824" cy="4455066"/>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500" b="1" dirty="0">
                <a:solidFill>
                  <a:srgbClr val="FF0000"/>
                </a:solidFill>
                <a:effectLst>
                  <a:outerShdw blurRad="38100" dist="38100" dir="2700000" algn="tl">
                    <a:srgbClr val="000000"/>
                  </a:outerShdw>
                </a:effectLst>
                <a:latin typeface="Verdana" pitchFamily="34" charset="0"/>
              </a:rPr>
              <a:t>TENDER CLARIFICATION </a:t>
            </a:r>
          </a:p>
          <a:p>
            <a:pPr algn="ctr">
              <a:defRPr/>
            </a:pPr>
            <a:r>
              <a:rPr lang="en-US" sz="3500" b="1" dirty="0">
                <a:solidFill>
                  <a:srgbClr val="FF0000"/>
                </a:solidFill>
                <a:effectLst>
                  <a:outerShdw blurRad="38100" dist="38100" dir="2700000" algn="tl">
                    <a:srgbClr val="000000"/>
                  </a:outerShdw>
                </a:effectLst>
                <a:latin typeface="Verdana" pitchFamily="34" charset="0"/>
              </a:rPr>
              <a:t>PRESENTATION </a:t>
            </a:r>
          </a:p>
          <a:p>
            <a:pPr algn="ctr">
              <a:defRPr/>
            </a:pPr>
            <a:r>
              <a:rPr lang="en-US" sz="3500" b="1" dirty="0">
                <a:solidFill>
                  <a:srgbClr val="FF0000"/>
                </a:solidFill>
                <a:effectLst>
                  <a:outerShdw blurRad="38100" dist="38100" dir="2700000" algn="tl">
                    <a:srgbClr val="000000"/>
                  </a:outerShdw>
                </a:effectLst>
                <a:latin typeface="Verdana" pitchFamily="34" charset="0"/>
              </a:rPr>
              <a:t>FOR </a:t>
            </a:r>
          </a:p>
          <a:p>
            <a:pPr algn="ctr">
              <a:defRPr/>
            </a:pPr>
            <a:r>
              <a:rPr lang="en-ZA" sz="3500" b="1" dirty="0">
                <a:solidFill>
                  <a:srgbClr val="FF0000"/>
                </a:solidFill>
                <a:effectLst>
                  <a:outerShdw blurRad="38100" dist="38100" dir="2700000" algn="tl">
                    <a:srgbClr val="000000"/>
                  </a:outerShdw>
                </a:effectLst>
                <a:latin typeface="Verdana" pitchFamily="34" charset="0"/>
              </a:rPr>
              <a:t>CONTRACT</a:t>
            </a:r>
          </a:p>
          <a:p>
            <a:pPr algn="ctr">
              <a:defRPr/>
            </a:pPr>
            <a:r>
              <a:rPr lang="en-ZA" sz="3500" b="1" dirty="0">
                <a:solidFill>
                  <a:srgbClr val="FF0000"/>
                </a:solidFill>
                <a:effectLst>
                  <a:outerShdw blurRad="38100" dist="38100" dir="2700000" algn="tl">
                    <a:srgbClr val="000000"/>
                  </a:outerShdw>
                </a:effectLst>
                <a:latin typeface="Verdana" pitchFamily="34" charset="0"/>
              </a:rPr>
              <a:t>SANRAL C.002-023-2018/1</a:t>
            </a:r>
          </a:p>
          <a:p>
            <a:pPr algn="ctr">
              <a:defRPr/>
            </a:pPr>
            <a:r>
              <a:rPr lang="en-ZA" sz="3500" b="1" dirty="0">
                <a:solidFill>
                  <a:srgbClr val="FF0000"/>
                </a:solidFill>
                <a:effectLst>
                  <a:outerShdw blurRad="38100" dist="38100" dir="2700000" algn="tl">
                    <a:srgbClr val="000000"/>
                  </a:outerShdw>
                </a:effectLst>
                <a:latin typeface="Verdana" pitchFamily="34" charset="0"/>
              </a:rPr>
              <a:t>SANRAL C.002-025-2018/1</a:t>
            </a:r>
          </a:p>
          <a:p>
            <a:pPr algn="ctr">
              <a:defRPr/>
            </a:pPr>
            <a:r>
              <a:rPr lang="en-ZA" sz="3500" b="1" dirty="0">
                <a:solidFill>
                  <a:srgbClr val="FF0000"/>
                </a:solidFill>
                <a:effectLst>
                  <a:outerShdw blurRad="38100" dist="38100" dir="2700000" algn="tl">
                    <a:srgbClr val="000000"/>
                  </a:outerShdw>
                </a:effectLst>
                <a:latin typeface="Verdana" pitchFamily="34" charset="0"/>
              </a:rPr>
              <a:t>SANRAL C.002-027-2018/1</a:t>
            </a:r>
          </a:p>
          <a:p>
            <a:pPr algn="ctr">
              <a:defRPr/>
            </a:pPr>
            <a:r>
              <a:rPr lang="en-ZA" sz="3500" b="1" dirty="0">
                <a:solidFill>
                  <a:srgbClr val="FF0000"/>
                </a:solidFill>
                <a:effectLst>
                  <a:outerShdw blurRad="38100" dist="38100" dir="2700000" algn="tl">
                    <a:srgbClr val="000000"/>
                  </a:outerShdw>
                </a:effectLst>
                <a:latin typeface="Verdana" pitchFamily="34" charset="0"/>
              </a:rPr>
              <a:t>SANRAL C.002-029-2018/1</a:t>
            </a:r>
          </a:p>
          <a:p>
            <a:pPr algn="ctr">
              <a:defRPr/>
            </a:pPr>
            <a:endParaRPr lang="en-ZA" sz="3500" b="1" dirty="0">
              <a:solidFill>
                <a:srgbClr val="FF0000"/>
              </a:solidFill>
              <a:effectLst>
                <a:outerShdw blurRad="38100" dist="38100" dir="2700000" algn="tl">
                  <a:srgbClr val="000000"/>
                </a:outerShdw>
              </a:effectLst>
              <a:latin typeface="Verdana" pitchFamily="34" charset="0"/>
            </a:endParaRP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64FE6AF-054A-4D69-ACF2-4BA9B539400A}"/>
              </a:ext>
            </a:extLst>
          </p:cNvPr>
          <p:cNvSpPr txBox="1">
            <a:spLocks noChangeArrowheads="1"/>
          </p:cNvSpPr>
          <p:nvPr/>
        </p:nvSpPr>
        <p:spPr>
          <a:xfrm>
            <a:off x="-171989" y="0"/>
            <a:ext cx="9487983" cy="729430"/>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for Projects: </a:t>
            </a:r>
            <a:endParaRPr lang="en-GB" sz="4600" b="1"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1D846337-5A3D-DD22-1439-2B88B8376359}"/>
              </a:ext>
            </a:extLst>
          </p:cNvPr>
          <p:cNvGraphicFramePr>
            <a:graphicFrameLocks noGrp="1"/>
          </p:cNvGraphicFramePr>
          <p:nvPr>
            <p:extLst>
              <p:ext uri="{D42A27DB-BD31-4B8C-83A1-F6EECF244321}">
                <p14:modId xmlns:p14="http://schemas.microsoft.com/office/powerpoint/2010/main" val="3428924398"/>
              </p:ext>
            </p:extLst>
          </p:nvPr>
        </p:nvGraphicFramePr>
        <p:xfrm>
          <a:off x="177421" y="868680"/>
          <a:ext cx="8789158" cy="3544114"/>
        </p:xfrm>
        <a:graphic>
          <a:graphicData uri="http://schemas.openxmlformats.org/drawingml/2006/table">
            <a:tbl>
              <a:tblPr firstRow="1" bandRow="1">
                <a:tableStyleId>{21E4AEA4-8DFA-4A89-87EB-49C32662AFE0}</a:tableStyleId>
              </a:tblPr>
              <a:tblGrid>
                <a:gridCol w="2248583">
                  <a:extLst>
                    <a:ext uri="{9D8B030D-6E8A-4147-A177-3AD203B41FA5}">
                      <a16:colId xmlns:a16="http://schemas.microsoft.com/office/drawing/2014/main" val="2664133651"/>
                    </a:ext>
                  </a:extLst>
                </a:gridCol>
                <a:gridCol w="6540575">
                  <a:extLst>
                    <a:ext uri="{9D8B030D-6E8A-4147-A177-3AD203B41FA5}">
                      <a16:colId xmlns:a16="http://schemas.microsoft.com/office/drawing/2014/main" val="1555738519"/>
                    </a:ext>
                  </a:extLst>
                </a:gridCol>
              </a:tblGrid>
              <a:tr h="844710">
                <a:tc>
                  <a:txBody>
                    <a:bodyPr/>
                    <a:lstStyle/>
                    <a:p>
                      <a:r>
                        <a:rPr lang="en-ZA" sz="2400" dirty="0"/>
                        <a:t>Contract Number</a:t>
                      </a:r>
                      <a:endParaRPr lang="en-US" sz="2400" dirty="0"/>
                    </a:p>
                  </a:txBody>
                  <a:tcPr/>
                </a:tc>
                <a:tc>
                  <a:txBody>
                    <a:bodyPr/>
                    <a:lstStyle/>
                    <a:p>
                      <a:r>
                        <a:rPr lang="en-ZA" sz="2400" dirty="0"/>
                        <a:t>Description</a:t>
                      </a:r>
                      <a:endParaRPr lang="en-US" sz="2400" dirty="0"/>
                    </a:p>
                  </a:txBody>
                  <a:tcPr/>
                </a:tc>
                <a:extLst>
                  <a:ext uri="{0D108BD9-81ED-4DB2-BD59-A6C34878D82A}">
                    <a16:rowId xmlns:a16="http://schemas.microsoft.com/office/drawing/2014/main" val="22850475"/>
                  </a:ext>
                </a:extLst>
              </a:tr>
              <a:tr h="1358284">
                <a:tc>
                  <a:txBody>
                    <a:bodyPr/>
                    <a:lstStyle/>
                    <a:p>
                      <a:r>
                        <a:rPr lang="en-US" sz="1800" dirty="0">
                          <a:latin typeface="Arial" panose="020B0604020202020204" pitchFamily="34" charset="0"/>
                          <a:cs typeface="Arial" panose="020B0604020202020204" pitchFamily="34" charset="0"/>
                        </a:rPr>
                        <a:t>C.002-023-2018/1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effectLst/>
                          <a:latin typeface="+mn-lt"/>
                          <a:ea typeface="+mn-ea"/>
                          <a:cs typeface="+mn-cs"/>
                        </a:rPr>
                        <a:t>FOR CONSULTING ENGINEERING SERVICES FOR THE ADMINISTRATION AND MONITORING OF A COMMUNITY DEVELOPMENT PROJECT TO UPGRADE  ACCESS ROADS IN AND AROUND TWEEFONTEIN NEAR NATIONAL ROAD R573, SECTION 2 FROM KM 13.00 TO KM 24.70</a:t>
                      </a:r>
                      <a:endParaRPr lang="en-US" sz="1600" kern="1200" dirty="0">
                        <a:solidFill>
                          <a:schemeClr val="dk1"/>
                        </a:solidFill>
                        <a:effectLst/>
                        <a:latin typeface="+mn-lt"/>
                        <a:ea typeface="+mn-ea"/>
                        <a:cs typeface="+mn-cs"/>
                      </a:endParaRPr>
                    </a:p>
                  </a:txBody>
                  <a:tcPr/>
                </a:tc>
                <a:extLst>
                  <a:ext uri="{0D108BD9-81ED-4DB2-BD59-A6C34878D82A}">
                    <a16:rowId xmlns:a16="http://schemas.microsoft.com/office/drawing/2014/main" val="1341516698"/>
                  </a:ext>
                </a:extLst>
              </a:tr>
              <a:tr h="487626">
                <a:tc>
                  <a:txBody>
                    <a:bodyPr/>
                    <a:lstStyle/>
                    <a:p>
                      <a:r>
                        <a:rPr lang="en-US" sz="1800" dirty="0">
                          <a:latin typeface="Arial" panose="020B0604020202020204" pitchFamily="34" charset="0"/>
                          <a:cs typeface="Arial" panose="020B0604020202020204" pitchFamily="34" charset="0"/>
                        </a:rPr>
                        <a:t>C.002-025-2018/1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effectLst/>
                          <a:latin typeface="+mn-lt"/>
                          <a:ea typeface="+mn-ea"/>
                          <a:cs typeface="+mn-cs"/>
                        </a:rPr>
                        <a:t>FOR CONSULTING ENGINEERING SERVICES FOR THE ADMINISTRATION AND MONITORING OF A COMMUNITY DEVELOPMENT PROJECT TO UPGRADE ACCESS ROADS IN AND AROUND KWAGGAFONTEIN B NEAR NATIONAL ROAD R573, SECTION 2 FROM KM 24.70 TO KM 36.20</a:t>
                      </a:r>
                      <a:endParaRPr lang="en-US" sz="1600" kern="1200" dirty="0">
                        <a:solidFill>
                          <a:schemeClr val="dk1"/>
                        </a:solidFill>
                        <a:effectLst/>
                        <a:latin typeface="+mn-lt"/>
                        <a:ea typeface="+mn-ea"/>
                        <a:cs typeface="+mn-cs"/>
                      </a:endParaRPr>
                    </a:p>
                    <a:p>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1460155463"/>
                  </a:ext>
                </a:extLst>
              </a:tr>
            </a:tbl>
          </a:graphicData>
        </a:graphic>
      </p:graphicFrame>
      <p:graphicFrame>
        <p:nvGraphicFramePr>
          <p:cNvPr id="7" name="Table 6">
            <a:extLst>
              <a:ext uri="{FF2B5EF4-FFF2-40B4-BE49-F238E27FC236}">
                <a16:creationId xmlns:a16="http://schemas.microsoft.com/office/drawing/2014/main" id="{AAB5A23A-3362-B345-04AB-FBA07E51EB23}"/>
              </a:ext>
            </a:extLst>
          </p:cNvPr>
          <p:cNvGraphicFramePr>
            <a:graphicFrameLocks noGrp="1"/>
          </p:cNvGraphicFramePr>
          <p:nvPr>
            <p:extLst>
              <p:ext uri="{D42A27DB-BD31-4B8C-83A1-F6EECF244321}">
                <p14:modId xmlns:p14="http://schemas.microsoft.com/office/powerpoint/2010/main" val="1239140596"/>
              </p:ext>
            </p:extLst>
          </p:nvPr>
        </p:nvGraphicFramePr>
        <p:xfrm>
          <a:off x="177421" y="4260394"/>
          <a:ext cx="8789158" cy="1066800"/>
        </p:xfrm>
        <a:graphic>
          <a:graphicData uri="http://schemas.openxmlformats.org/drawingml/2006/table">
            <a:tbl>
              <a:tblPr firstRow="1" bandRow="1">
                <a:tableStyleId>{21E4AEA4-8DFA-4A89-87EB-49C32662AFE0}</a:tableStyleId>
              </a:tblPr>
              <a:tblGrid>
                <a:gridCol w="2248583">
                  <a:extLst>
                    <a:ext uri="{9D8B030D-6E8A-4147-A177-3AD203B41FA5}">
                      <a16:colId xmlns:a16="http://schemas.microsoft.com/office/drawing/2014/main" val="1031173246"/>
                    </a:ext>
                  </a:extLst>
                </a:gridCol>
                <a:gridCol w="6540575">
                  <a:extLst>
                    <a:ext uri="{9D8B030D-6E8A-4147-A177-3AD203B41FA5}">
                      <a16:colId xmlns:a16="http://schemas.microsoft.com/office/drawing/2014/main" val="2886238647"/>
                    </a:ext>
                  </a:extLst>
                </a:gridCol>
              </a:tblGrid>
              <a:tr h="487626">
                <a:tc>
                  <a:txBody>
                    <a:bodyPr/>
                    <a:lstStyle/>
                    <a:p>
                      <a:r>
                        <a:rPr lang="en-US" sz="1800" b="0" dirty="0">
                          <a:solidFill>
                            <a:schemeClr val="tx1"/>
                          </a:solidFill>
                          <a:latin typeface="Arial" panose="020B0604020202020204" pitchFamily="34" charset="0"/>
                          <a:cs typeface="Arial" panose="020B0604020202020204" pitchFamily="34" charset="0"/>
                        </a:rPr>
                        <a:t>C.002-027-2018/1</a:t>
                      </a:r>
                    </a:p>
                  </a:txBody>
                  <a:tcPr>
                    <a:solidFill>
                      <a:srgbClr val="F8CBAD"/>
                    </a:solidFill>
                  </a:tcPr>
                </a:tc>
                <a:tc>
                  <a:txBody>
                    <a:bodyPr/>
                    <a:lstStyle/>
                    <a:p>
                      <a:r>
                        <a:rPr lang="en-US" sz="1600" b="1" kern="1200" dirty="0">
                          <a:solidFill>
                            <a:schemeClr val="tx1"/>
                          </a:solidFill>
                          <a:effectLst/>
                          <a:latin typeface="+mn-lt"/>
                          <a:ea typeface="+mn-ea"/>
                          <a:cs typeface="+mn-cs"/>
                        </a:rPr>
                        <a:t>FOR CONSULTING ENGINEERING SERVICES FOR THE ADMINISTRATION AND MONITORING OF A COMMUNITY DEVELOPMENT PROJECT TO UPGRADE ACCESS ROADS IN AND AROUND KWAMHLANGA NEAR NATIONAL ROAD R573 SECTION 2 FROM KM8.60 TO KM13.00</a:t>
                      </a:r>
                      <a:endParaRPr lang="en-US" sz="1600" kern="1200" dirty="0">
                        <a:solidFill>
                          <a:schemeClr val="tx1"/>
                        </a:solidFill>
                        <a:effectLst/>
                        <a:latin typeface="+mn-lt"/>
                        <a:ea typeface="+mn-ea"/>
                        <a:cs typeface="+mn-cs"/>
                      </a:endParaRPr>
                    </a:p>
                  </a:txBody>
                  <a:tcPr>
                    <a:solidFill>
                      <a:srgbClr val="F8CBAD"/>
                    </a:solidFill>
                  </a:tcPr>
                </a:tc>
                <a:extLst>
                  <a:ext uri="{0D108BD9-81ED-4DB2-BD59-A6C34878D82A}">
                    <a16:rowId xmlns:a16="http://schemas.microsoft.com/office/drawing/2014/main" val="1415014482"/>
                  </a:ext>
                </a:extLst>
              </a:tr>
            </a:tbl>
          </a:graphicData>
        </a:graphic>
      </p:graphicFrame>
      <p:graphicFrame>
        <p:nvGraphicFramePr>
          <p:cNvPr id="8" name="Table 7">
            <a:extLst>
              <a:ext uri="{FF2B5EF4-FFF2-40B4-BE49-F238E27FC236}">
                <a16:creationId xmlns:a16="http://schemas.microsoft.com/office/drawing/2014/main" id="{A6E4B6F4-A033-A13F-635F-3B47FBD380F4}"/>
              </a:ext>
            </a:extLst>
          </p:cNvPr>
          <p:cNvGraphicFramePr>
            <a:graphicFrameLocks noGrp="1"/>
          </p:cNvGraphicFramePr>
          <p:nvPr>
            <p:extLst>
              <p:ext uri="{D42A27DB-BD31-4B8C-83A1-F6EECF244321}">
                <p14:modId xmlns:p14="http://schemas.microsoft.com/office/powerpoint/2010/main" val="3054542315"/>
              </p:ext>
            </p:extLst>
          </p:nvPr>
        </p:nvGraphicFramePr>
        <p:xfrm>
          <a:off x="177421" y="5394960"/>
          <a:ext cx="8789158" cy="1066800"/>
        </p:xfrm>
        <a:graphic>
          <a:graphicData uri="http://schemas.openxmlformats.org/drawingml/2006/table">
            <a:tbl>
              <a:tblPr firstRow="1" bandRow="1">
                <a:tableStyleId>{21E4AEA4-8DFA-4A89-87EB-49C32662AFE0}</a:tableStyleId>
              </a:tblPr>
              <a:tblGrid>
                <a:gridCol w="2248583">
                  <a:extLst>
                    <a:ext uri="{9D8B030D-6E8A-4147-A177-3AD203B41FA5}">
                      <a16:colId xmlns:a16="http://schemas.microsoft.com/office/drawing/2014/main" val="1031173246"/>
                    </a:ext>
                  </a:extLst>
                </a:gridCol>
                <a:gridCol w="6540575">
                  <a:extLst>
                    <a:ext uri="{9D8B030D-6E8A-4147-A177-3AD203B41FA5}">
                      <a16:colId xmlns:a16="http://schemas.microsoft.com/office/drawing/2014/main" val="2886238647"/>
                    </a:ext>
                  </a:extLst>
                </a:gridCol>
              </a:tblGrid>
              <a:tr h="487626">
                <a:tc>
                  <a:txBody>
                    <a:bodyPr/>
                    <a:lstStyle/>
                    <a:p>
                      <a:r>
                        <a:rPr lang="en-US" sz="1800" b="0" dirty="0">
                          <a:solidFill>
                            <a:schemeClr val="tx1"/>
                          </a:solidFill>
                          <a:latin typeface="Arial" panose="020B0604020202020204" pitchFamily="34" charset="0"/>
                          <a:cs typeface="Arial" panose="020B0604020202020204" pitchFamily="34" charset="0"/>
                        </a:rPr>
                        <a:t>C.002-029-2018/1</a:t>
                      </a:r>
                    </a:p>
                  </a:txBody>
                  <a:tcPr>
                    <a:solidFill>
                      <a:srgbClr val="F8CBAD"/>
                    </a:solidFill>
                  </a:tcPr>
                </a:tc>
                <a:tc>
                  <a:txBody>
                    <a:bodyPr/>
                    <a:lstStyle/>
                    <a:p>
                      <a:r>
                        <a:rPr lang="en-US" sz="1600" kern="1200" dirty="0">
                          <a:solidFill>
                            <a:schemeClr val="dk1"/>
                          </a:solidFill>
                          <a:effectLst/>
                          <a:latin typeface="+mn-lt"/>
                          <a:ea typeface="+mn-ea"/>
                          <a:cs typeface="+mn-cs"/>
                        </a:rPr>
                        <a:t>FOR CONSULTING ENGINEERING SERVICES FOR THE ADMINISTRATION AND MONITORING OF A COMMUNITY DEVELOPMENT PROJECT TO UPGRADE ACCESS ROADS NEAR NATIONAL ROAD R573 SECTION 3 BETWEEN SLOVO (KM 6.5) AND SIYABUSWA (KM13.3)</a:t>
                      </a:r>
                    </a:p>
                  </a:txBody>
                  <a:tcPr>
                    <a:solidFill>
                      <a:srgbClr val="F8CBAD"/>
                    </a:solidFill>
                  </a:tcPr>
                </a:tc>
                <a:extLst>
                  <a:ext uri="{0D108BD9-81ED-4DB2-BD59-A6C34878D82A}">
                    <a16:rowId xmlns:a16="http://schemas.microsoft.com/office/drawing/2014/main" val="1415014482"/>
                  </a:ext>
                </a:extLst>
              </a:tr>
            </a:tbl>
          </a:graphicData>
        </a:graphic>
      </p:graphicFrame>
    </p:spTree>
    <p:extLst>
      <p:ext uri="{BB962C8B-B14F-4D97-AF65-F5344CB8AC3E}">
        <p14:creationId xmlns:p14="http://schemas.microsoft.com/office/powerpoint/2010/main" val="83867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T1.1:  Tender  Notice and</a:t>
            </a:r>
          </a:p>
          <a:p>
            <a:pPr algn="ctr"/>
            <a:r>
              <a:rPr lang="en-ZA" sz="3200" dirty="0">
                <a:solidFill>
                  <a:schemeClr val="bg1"/>
                </a:solidFill>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685800" y="2006352"/>
            <a:ext cx="7772400" cy="465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eaLnBrk="1" hangingPunct="1">
              <a:lnSpc>
                <a:spcPct val="80000"/>
              </a:lnSpc>
              <a:buFontTx/>
              <a:buNone/>
              <a:defRPr/>
            </a:pPr>
            <a:endParaRPr lang="en-GB" altLang="en-US" sz="1600" b="1" dirty="0">
              <a:latin typeface="Arial" panose="020B0604020202020204" pitchFamily="34" charset="0"/>
              <a:cs typeface="Arial" panose="020B0604020202020204" pitchFamily="34" charset="0"/>
            </a:endParaRPr>
          </a:p>
          <a:p>
            <a:pPr marL="0" indent="0">
              <a:buFontTx/>
              <a:buNone/>
              <a:defRPr/>
            </a:pPr>
            <a:endParaRPr lang="en-US" sz="1800" b="1" dirty="0">
              <a:latin typeface="Arial" panose="020B0604020202020204" pitchFamily="34" charset="0"/>
              <a:cs typeface="Arial" panose="020B0604020202020204" pitchFamily="34" charset="0"/>
            </a:endParaRPr>
          </a:p>
          <a:p>
            <a:pPr marL="0" indent="0">
              <a:buFontTx/>
              <a:buNone/>
              <a:defRPr/>
            </a:pPr>
            <a:r>
              <a:rPr lang="en-US" sz="1800" b="1" dirty="0">
                <a:latin typeface="Arial" panose="020B0604020202020204" pitchFamily="34" charset="0"/>
                <a:cs typeface="Arial" panose="020B0604020202020204" pitchFamily="34" charset="0"/>
              </a:rPr>
              <a:t>Only tenderers with a B-BBEE contributor status level of </a:t>
            </a:r>
            <a:r>
              <a:rPr lang="en-US" sz="1800" b="1" dirty="0">
                <a:solidFill>
                  <a:srgbClr val="FF0000"/>
                </a:solidFill>
                <a:latin typeface="Arial" panose="020B0604020202020204" pitchFamily="34" charset="0"/>
                <a:cs typeface="Arial" panose="020B0604020202020204" pitchFamily="34" charset="0"/>
              </a:rPr>
              <a:t>1, 2, 3 or 4 and who is an EME or a QSE are eligible to tender</a:t>
            </a:r>
            <a:r>
              <a:rPr lang="en-US" sz="1800" b="1" dirty="0">
                <a:latin typeface="Arial" panose="020B0604020202020204" pitchFamily="34" charset="0"/>
                <a:cs typeface="Arial" panose="020B0604020202020204" pitchFamily="34" charset="0"/>
              </a:rPr>
              <a:t>.  </a:t>
            </a:r>
          </a:p>
          <a:p>
            <a:pPr marL="0" indent="0">
              <a:buFontTx/>
              <a:buNone/>
              <a:defRPr/>
            </a:pPr>
            <a:endParaRPr lang="en-ZA" sz="1800" b="1" dirty="0">
              <a:latin typeface="Arial" panose="020B0604020202020204" pitchFamily="34" charset="0"/>
              <a:cs typeface="Arial" panose="020B0604020202020204" pitchFamily="34" charset="0"/>
            </a:endParaRPr>
          </a:p>
          <a:p>
            <a:pPr marL="0" indent="0" algn="just">
              <a:buNone/>
            </a:pPr>
            <a:r>
              <a:rPr lang="en-ZA" sz="1800" b="1" dirty="0">
                <a:solidFill>
                  <a:srgbClr val="000000"/>
                </a:solidFill>
                <a:effectLst/>
                <a:latin typeface="Arial" panose="020B0604020202020204" pitchFamily="34" charset="0"/>
                <a:ea typeface="Times New Roman" panose="02020603050405020304" pitchFamily="18" charset="0"/>
              </a:rPr>
              <a:t>Joint Ventures (JV) will be allowed on condition that 1 (one) JV partner is a </a:t>
            </a:r>
            <a:r>
              <a:rPr lang="en-ZA" sz="1800" b="1">
                <a:solidFill>
                  <a:srgbClr val="000000"/>
                </a:solidFill>
                <a:effectLst/>
                <a:latin typeface="Arial" panose="020B0604020202020204" pitchFamily="34" charset="0"/>
                <a:ea typeface="Times New Roman" panose="02020603050405020304" pitchFamily="18" charset="0"/>
              </a:rPr>
              <a:t>Targeted Enterprise.</a:t>
            </a:r>
            <a:endParaRPr lang="en-US" sz="1800" b="1" dirty="0">
              <a:latin typeface="Arial" panose="020B0604020202020204" pitchFamily="34" charset="0"/>
              <a:cs typeface="Arial" panose="020B0604020202020204" pitchFamily="34" charset="0"/>
            </a:endParaRPr>
          </a:p>
          <a:p>
            <a:pPr marL="0" indent="0" algn="just">
              <a:buNone/>
            </a:pPr>
            <a:endParaRPr lang="en-GB" sz="1800" b="1" dirty="0">
              <a:latin typeface="Arial" panose="020B0604020202020204" pitchFamily="34" charset="0"/>
              <a:cs typeface="Arial" panose="020B0604020202020204" pitchFamily="34" charset="0"/>
            </a:endParaRPr>
          </a:p>
          <a:p>
            <a:pPr marL="0" indent="0" algn="just">
              <a:buNone/>
            </a:pPr>
            <a:r>
              <a:rPr lang="en-US" sz="1800" b="1" dirty="0">
                <a:latin typeface="Arial" panose="020B0604020202020204" pitchFamily="34" charset="0"/>
                <a:cs typeface="Arial" panose="020B0604020202020204" pitchFamily="34" charset="0"/>
              </a:rPr>
              <a:t>The closing time for receipt of tenders is Friday 09 December  2022 , 11h00.</a:t>
            </a:r>
            <a:endParaRPr lang="en-US" sz="18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endParaRPr lang="en-US" sz="1400" b="1" dirty="0">
              <a:solidFill>
                <a:srgbClr val="FF0000"/>
              </a:solidFill>
              <a:latin typeface="Arial" panose="020B0604020202020204" pitchFamily="34" charset="0"/>
              <a:cs typeface="Arial" panose="020B0604020202020204" pitchFamily="34" charset="0"/>
            </a:endParaRPr>
          </a:p>
          <a:p>
            <a:pPr marL="0" indent="0" algn="just">
              <a:buNone/>
            </a:pPr>
            <a:r>
              <a:rPr lang="en-US" sz="1400" b="1" dirty="0">
                <a:solidFill>
                  <a:srgbClr val="FF0000"/>
                </a:solidFill>
                <a:latin typeface="Arial" panose="020B0604020202020204" pitchFamily="34" charset="0"/>
                <a:cs typeface="Arial" panose="020B0604020202020204" pitchFamily="34" charset="0"/>
              </a:rPr>
              <a:t>The above are a summarized version; refer to the Project Document for full clauses.</a:t>
            </a: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1030406" y="0"/>
            <a:ext cx="8113594" cy="2185214"/>
          </a:xfrm>
          <a:prstGeom prst="rect">
            <a:avLst/>
          </a:prstGeom>
        </p:spPr>
        <p:txBody>
          <a:bodyPr wrap="square">
            <a:spAutoFit/>
          </a:bodyPr>
          <a:lstStyle/>
          <a:p>
            <a:pPr algn="ctr"/>
            <a:r>
              <a:rPr lang="en-ZA"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T1.1  Tender  Notice  and  Invitation  to  Tender/SBD1</a:t>
            </a:r>
          </a:p>
          <a:p>
            <a:pPr algn="ctr"/>
            <a:r>
              <a:rPr lang="en-ZA" sz="32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C.002-023-2018/1; C.002-025-2018/1;</a:t>
            </a:r>
          </a:p>
          <a:p>
            <a:pPr algn="ctr"/>
            <a:r>
              <a:rPr lang="en-ZA" sz="32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C.002-027-2018/1 and C.002-029-2018/1</a:t>
            </a:r>
          </a:p>
        </p:txBody>
      </p:sp>
    </p:spTree>
    <p:extLst>
      <p:ext uri="{BB962C8B-B14F-4D97-AF65-F5344CB8AC3E}">
        <p14:creationId xmlns:p14="http://schemas.microsoft.com/office/powerpoint/2010/main" val="1355652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TENDER SUBMISSION</a:t>
            </a:r>
          </a:p>
        </p:txBody>
      </p:sp>
      <p:graphicFrame>
        <p:nvGraphicFramePr>
          <p:cNvPr id="4" name="Table 3">
            <a:extLst>
              <a:ext uri="{FF2B5EF4-FFF2-40B4-BE49-F238E27FC236}">
                <a16:creationId xmlns:a16="http://schemas.microsoft.com/office/drawing/2014/main" id="{E501ABB8-EEE8-49C6-B0BC-A08BC3BE6FAA}"/>
              </a:ext>
            </a:extLst>
          </p:cNvPr>
          <p:cNvGraphicFramePr>
            <a:graphicFrameLocks noGrp="1"/>
          </p:cNvGraphicFramePr>
          <p:nvPr>
            <p:extLst>
              <p:ext uri="{D42A27DB-BD31-4B8C-83A1-F6EECF244321}">
                <p14:modId xmlns:p14="http://schemas.microsoft.com/office/powerpoint/2010/main" val="339777503"/>
              </p:ext>
            </p:extLst>
          </p:nvPr>
        </p:nvGraphicFramePr>
        <p:xfrm>
          <a:off x="245534" y="1029810"/>
          <a:ext cx="8551333" cy="6088380"/>
        </p:xfrm>
        <a:graphic>
          <a:graphicData uri="http://schemas.openxmlformats.org/drawingml/2006/table">
            <a:tbl>
              <a:tblPr firstRow="1" bandRow="1">
                <a:tableStyleId>{5C22544A-7EE6-4342-B048-85BDC9FD1C3A}</a:tableStyleId>
              </a:tblPr>
              <a:tblGrid>
                <a:gridCol w="1484606">
                  <a:extLst>
                    <a:ext uri="{9D8B030D-6E8A-4147-A177-3AD203B41FA5}">
                      <a16:colId xmlns:a16="http://schemas.microsoft.com/office/drawing/2014/main" val="20000"/>
                    </a:ext>
                  </a:extLst>
                </a:gridCol>
                <a:gridCol w="7066727">
                  <a:extLst>
                    <a:ext uri="{9D8B030D-6E8A-4147-A177-3AD203B41FA5}">
                      <a16:colId xmlns:a16="http://schemas.microsoft.com/office/drawing/2014/main" val="20001"/>
                    </a:ext>
                  </a:extLst>
                </a:gridCol>
              </a:tblGrid>
              <a:tr h="4998128">
                <a:tc>
                  <a:txBody>
                    <a:bodyPr/>
                    <a:lstStyle/>
                    <a:p>
                      <a:r>
                        <a:rPr lang="en-ZA" sz="1600" b="0" dirty="0">
                          <a:solidFill>
                            <a:schemeClr val="tx1"/>
                          </a:solidFill>
                        </a:rPr>
                        <a:t>C2.15.1</a:t>
                      </a: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endParaRPr lang="en-ZA" sz="1600" b="0" dirty="0">
                        <a:solidFill>
                          <a:schemeClr val="tx1"/>
                        </a:solidFill>
                      </a:endParaRPr>
                    </a:p>
                    <a:p>
                      <a:r>
                        <a:rPr lang="en-ZA" sz="1600" b="0" dirty="0">
                          <a:solidFill>
                            <a:schemeClr val="tx1"/>
                          </a:solidFill>
                        </a:rPr>
                        <a:t>C2.15.2</a:t>
                      </a:r>
                    </a:p>
                  </a:txBody>
                  <a:tcPr>
                    <a:noFill/>
                  </a:tcPr>
                </a:tc>
                <a:tc>
                  <a:txBody>
                    <a:bodyPr/>
                    <a:lstStyle/>
                    <a:p>
                      <a:r>
                        <a:rPr lang="en-US" sz="1350" b="1" kern="1200" dirty="0">
                          <a:solidFill>
                            <a:schemeClr val="tx1"/>
                          </a:solidFill>
                          <a:effectLst/>
                          <a:latin typeface="+mn-lt"/>
                          <a:ea typeface="+mn-ea"/>
                          <a:cs typeface="+mn-cs"/>
                        </a:rPr>
                        <a:t>Electronic submissions will not be accepted. The Employer’s address for delivery of tender offers and identification details to be shown on each tender offer package are: </a:t>
                      </a:r>
                    </a:p>
                    <a:p>
                      <a:r>
                        <a:rPr lang="en-US" sz="1350" b="1" kern="1200" dirty="0">
                          <a:solidFill>
                            <a:srgbClr val="00B050"/>
                          </a:solidFill>
                          <a:effectLst/>
                          <a:latin typeface="+mn-lt"/>
                          <a:ea typeface="+mn-ea"/>
                          <a:cs typeface="+mn-cs"/>
                        </a:rPr>
                        <a:t>Location</a:t>
                      </a:r>
                      <a:r>
                        <a:rPr lang="en-US" sz="1350" b="1" kern="1200" dirty="0">
                          <a:solidFill>
                            <a:schemeClr val="tx1"/>
                          </a:solidFill>
                          <a:effectLst/>
                          <a:latin typeface="+mn-lt"/>
                          <a:ea typeface="+mn-ea"/>
                          <a:cs typeface="+mn-cs"/>
                        </a:rPr>
                        <a:t> </a:t>
                      </a:r>
                      <a:r>
                        <a:rPr lang="en-US" sz="1350" b="1" kern="1200" dirty="0">
                          <a:solidFill>
                            <a:srgbClr val="00B050"/>
                          </a:solidFill>
                          <a:effectLst/>
                          <a:latin typeface="+mn-lt"/>
                          <a:ea typeface="+mn-ea"/>
                          <a:cs typeface="+mn-cs"/>
                        </a:rPr>
                        <a:t>of tender box: Reception </a:t>
                      </a:r>
                    </a:p>
                    <a:p>
                      <a:r>
                        <a:rPr lang="en-US" sz="1350" b="1" kern="1200" dirty="0">
                          <a:solidFill>
                            <a:srgbClr val="00B050"/>
                          </a:solidFill>
                          <a:effectLst/>
                          <a:latin typeface="+mn-lt"/>
                          <a:ea typeface="+mn-ea"/>
                          <a:cs typeface="+mn-cs"/>
                        </a:rPr>
                        <a:t>Physical address: 	38 Ida Street.</a:t>
                      </a:r>
                    </a:p>
                    <a:p>
                      <a:r>
                        <a:rPr lang="en-US" sz="1350" b="1" kern="1200" dirty="0">
                          <a:solidFill>
                            <a:srgbClr val="00B050"/>
                          </a:solidFill>
                          <a:effectLst/>
                          <a:latin typeface="+mn-lt"/>
                          <a:ea typeface="+mn-ea"/>
                          <a:cs typeface="+mn-cs"/>
                        </a:rPr>
                        <a:t>			Menlo Park</a:t>
                      </a:r>
                    </a:p>
                    <a:p>
                      <a:r>
                        <a:rPr lang="en-US" sz="1350" b="1" kern="1200" dirty="0">
                          <a:solidFill>
                            <a:schemeClr val="tx1"/>
                          </a:solidFill>
                          <a:effectLst/>
                          <a:latin typeface="+mn-lt"/>
                          <a:ea typeface="+mn-ea"/>
                          <a:cs typeface="+mn-cs"/>
                        </a:rPr>
                        <a:t>			</a:t>
                      </a:r>
                      <a:r>
                        <a:rPr lang="en-US" sz="1350" b="1" kern="1200" dirty="0">
                          <a:solidFill>
                            <a:srgbClr val="00B050"/>
                          </a:solidFill>
                          <a:effectLst/>
                          <a:latin typeface="+mn-lt"/>
                          <a:ea typeface="+mn-ea"/>
                          <a:cs typeface="+mn-cs"/>
                        </a:rPr>
                        <a:t>0081</a:t>
                      </a:r>
                    </a:p>
                    <a:p>
                      <a:r>
                        <a:rPr lang="en-US" sz="1350" b="1" kern="1200" dirty="0">
                          <a:solidFill>
                            <a:schemeClr val="tx1"/>
                          </a:solidFill>
                          <a:effectLst/>
                          <a:latin typeface="+mn-lt"/>
                          <a:ea typeface="+mn-ea"/>
                          <a:cs typeface="+mn-cs"/>
                        </a:rPr>
                        <a:t>Identification details:	Place the signed original tender offer in a package marked</a:t>
                      </a:r>
                    </a:p>
                    <a:p>
                      <a:endParaRPr lang="en-US" sz="1350" b="1"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mn-lt"/>
                          <a:ea typeface="+mn-ea"/>
                          <a:cs typeface="+mn-cs"/>
                        </a:rPr>
                        <a:t>TENDER SANRAL C.002-023-2018/1S: </a:t>
                      </a:r>
                      <a:r>
                        <a:rPr lang="en-US" sz="1100" b="1" kern="1200" dirty="0">
                          <a:solidFill>
                            <a:schemeClr val="dk1"/>
                          </a:solidFill>
                          <a:effectLst/>
                          <a:latin typeface="+mn-lt"/>
                          <a:ea typeface="+mn-ea"/>
                          <a:cs typeface="+mn-cs"/>
                        </a:rPr>
                        <a:t>CONSULTING ENGINEERING SERVICES FOR THE ADMINISTRATION AND MONITORING OF A COMMUNITY DEVELOPMENT PROJECT TO UPGRADE  ACCESS ROADS IN AND AROUND TWEEFONTEIN NEAR NATIONAL ROAD R573, SECTION 2 FROM KM 13.00 TO KM 24.70</a:t>
                      </a:r>
                      <a:endParaRPr lang="en-US" sz="1100" kern="1200" dirty="0">
                        <a:solidFill>
                          <a:schemeClr val="dk1"/>
                        </a:solidFill>
                        <a:effectLst/>
                        <a:latin typeface="+mn-lt"/>
                        <a:ea typeface="+mn-ea"/>
                        <a:cs typeface="+mn-cs"/>
                      </a:endParaRPr>
                    </a:p>
                    <a:p>
                      <a:endParaRPr lang="en-US" sz="1350" b="1" kern="1200" dirty="0">
                        <a:solidFill>
                          <a:schemeClr val="tx1"/>
                        </a:solidFill>
                        <a:effectLst/>
                        <a:latin typeface="+mn-lt"/>
                        <a:ea typeface="+mn-ea"/>
                        <a:cs typeface="+mn-cs"/>
                      </a:endParaRPr>
                    </a:p>
                    <a:p>
                      <a:r>
                        <a:rPr lang="en-US" sz="1100" b="1" kern="1200" dirty="0">
                          <a:solidFill>
                            <a:schemeClr val="tx1"/>
                          </a:solidFill>
                          <a:effectLst/>
                          <a:latin typeface="+mn-lt"/>
                          <a:ea typeface="+mn-ea"/>
                          <a:cs typeface="+mn-cs"/>
                        </a:rPr>
                        <a:t>TENDER SANRAL C.002-025-2018/1S: </a:t>
                      </a:r>
                      <a:r>
                        <a:rPr lang="en-US" sz="1100" b="1" kern="1200" dirty="0">
                          <a:solidFill>
                            <a:schemeClr val="dk1"/>
                          </a:solidFill>
                          <a:effectLst/>
                          <a:latin typeface="+mn-lt"/>
                          <a:ea typeface="+mn-ea"/>
                          <a:cs typeface="+mn-cs"/>
                        </a:rPr>
                        <a:t>CONSULTING ENGINEERING SERVICES FOR THE ADMINISTRATION AND MONITORING OF A COMMUNITY DEVELOPMENT PROJECT TO UPGRADE ACCESS ROADS IN AND AROUND KWAGGAFONTEIN B NEAR NATIONAL ROAD R573, SECTION 2 FROM KM 24.70 TO KM </a:t>
                      </a:r>
                    </a:p>
                    <a:p>
                      <a:endParaRPr lang="en-US" sz="1100" b="1" kern="1200" dirty="0">
                        <a:solidFill>
                          <a:schemeClr val="dk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mn-lt"/>
                          <a:ea typeface="+mn-ea"/>
                          <a:cs typeface="+mn-cs"/>
                        </a:rPr>
                        <a:t>TENDER SANRAL C.002-027-2018/1S: CONSULTING ENGINEERING SERVICES FOR THE ADMINISTRATION AND MONITORING OF A COMMUNITY DEVELOPMENT PROJECT TO UPGRADE ACCESS ROADS IN AND AROUND KWAMHLANGA NEAR NATIONAL ROAD R573 SECTION 2 FROM KM8.60 TO KM13.00</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100" b="1"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mn-lt"/>
                          <a:ea typeface="+mn-ea"/>
                          <a:cs typeface="+mn-cs"/>
                        </a:rPr>
                        <a:t>TENDER SANRAL C.002-029-2018/1S: </a:t>
                      </a:r>
                      <a:r>
                        <a:rPr lang="en-US" sz="1100" kern="1200" dirty="0">
                          <a:solidFill>
                            <a:schemeClr val="dk1"/>
                          </a:solidFill>
                          <a:effectLst/>
                          <a:latin typeface="+mn-lt"/>
                          <a:ea typeface="+mn-ea"/>
                          <a:cs typeface="+mn-cs"/>
                        </a:rPr>
                        <a:t>CONSULTING ENGINEERING SERVICES FOR THE ADMINISTRATION AND MONITORING OF A COMMUNITY DEVELOPMENT PROJECT TO UPGRADE ACCESS ROADS NEAR NATIONAL ROAD R573 SECTION 3 BETWEEN SLOVO (KM 6.5) AND SIYABUSWA (KM13.3)</a:t>
                      </a: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100" b="1" kern="1200" dirty="0">
                        <a:solidFill>
                          <a:schemeClr val="dk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ZA" sz="1350" b="1" kern="1200" dirty="0">
                          <a:solidFill>
                            <a:schemeClr val="bg1"/>
                          </a:solidFill>
                          <a:effectLst/>
                          <a:latin typeface="+mn-lt"/>
                          <a:ea typeface="+mn-ea"/>
                          <a:cs typeface="+mn-cs"/>
                        </a:rPr>
                        <a:t>The closing time for submission of tender offers is 11:00 on  Friday, 09 December 2022.</a:t>
                      </a:r>
                      <a:endParaRPr lang="en-US" sz="1200" b="1" dirty="0">
                        <a:solidFill>
                          <a:schemeClr val="bg1"/>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chemeClr val="bg1"/>
                          </a:solidFill>
                          <a:latin typeface="Arial" panose="020B0604020202020204" pitchFamily="34" charset="0"/>
                          <a:cs typeface="Arial" panose="020B0604020202020204" pitchFamily="34" charset="0"/>
                        </a:rPr>
                        <a:t>The above are a summarized version; refer to the Project Document for full clauses.</a:t>
                      </a: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p>
                      <a:pPr marL="0" indent="0" algn="l">
                        <a:buFont typeface="Wingdings" panose="05000000000000000000" pitchFamily="2" charset="2"/>
                        <a:buNone/>
                      </a:pPr>
                      <a:endParaRPr lang="en-US" sz="1200" b="0" dirty="0">
                        <a:solidFill>
                          <a:srgbClr val="FF0000"/>
                        </a:solidFill>
                        <a:highlight>
                          <a:srgbClr val="FFFF00"/>
                        </a:highligh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26378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T1.2:  Tender Data</a:t>
            </a:r>
          </a:p>
        </p:txBody>
      </p:sp>
    </p:spTree>
    <p:extLst>
      <p:ext uri="{BB962C8B-B14F-4D97-AF65-F5344CB8AC3E}">
        <p14:creationId xmlns:p14="http://schemas.microsoft.com/office/powerpoint/2010/main" val="258064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252192" y="221664"/>
            <a:ext cx="6639638" cy="590931"/>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dirty="0">
                <a:solidFill>
                  <a:srgbClr val="E71903"/>
                </a:solidFill>
                <a:effectLst>
                  <a:outerShdw blurRad="38100" dist="38100" dir="2700000" algn="tl">
                    <a:srgbClr val="000000"/>
                  </a:outerShdw>
                </a:effectLst>
                <a:latin typeface="Arial" panose="020B0604020202020204" pitchFamily="34" charset="0"/>
                <a:cs typeface="Arial" panose="020B0604020202020204" pitchFamily="34" charset="0"/>
              </a:rPr>
              <a:t>1.2	 CONDITIONS OF TENDER</a:t>
            </a:r>
          </a:p>
        </p:txBody>
      </p:sp>
      <p:sp>
        <p:nvSpPr>
          <p:cNvPr id="4" name="Rectangle 3">
            <a:extLst>
              <a:ext uri="{FF2B5EF4-FFF2-40B4-BE49-F238E27FC236}">
                <a16:creationId xmlns:a16="http://schemas.microsoft.com/office/drawing/2014/main" id="{B7C408FE-6624-46F5-B6D7-4DDC13A506C8}"/>
              </a:ext>
            </a:extLst>
          </p:cNvPr>
          <p:cNvSpPr txBox="1">
            <a:spLocks noChangeArrowheads="1"/>
          </p:cNvSpPr>
          <p:nvPr/>
        </p:nvSpPr>
        <p:spPr>
          <a:xfrm>
            <a:off x="365759" y="836555"/>
            <a:ext cx="8778240" cy="3880412"/>
          </a:xfrm>
          <a:prstGeom prst="rect">
            <a:avLst/>
          </a:prstGeom>
        </p:spPr>
        <p:txBody>
          <a:bodyPr wrap="square" lIns="36000" tIns="36000" rIns="36000" bIns="36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30000"/>
              </a:spcBef>
              <a:buClr>
                <a:srgbClr val="FF0000"/>
              </a:buClr>
              <a:defRPr/>
            </a:pPr>
            <a:r>
              <a:rPr lang="en-US" sz="2400" dirty="0">
                <a:latin typeface="Arial" pitchFamily="34" charset="0"/>
                <a:cs typeface="Arial" pitchFamily="34" charset="0"/>
              </a:rPr>
              <a:t>Note to tenderer:</a:t>
            </a:r>
          </a:p>
          <a:p>
            <a:pPr marL="0" marR="182880" indent="0" algn="just">
              <a:lnSpc>
                <a:spcPct val="150000"/>
              </a:lnSpc>
              <a:spcBef>
                <a:spcPts val="0"/>
              </a:spcBef>
              <a:spcAft>
                <a:spcPts val="0"/>
              </a:spcAft>
              <a:buNone/>
            </a:pPr>
            <a:endParaRPr lang="en-US" sz="1400" b="1" dirty="0">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a:t>
            </a:r>
            <a:r>
              <a:rPr lang="en-US" sz="1400" b="1"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www.cidb.org.za</a:t>
            </a: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2880" indent="0" algn="just">
              <a:lnSpc>
                <a:spcPct val="150000"/>
              </a:lnSpc>
              <a:spcBef>
                <a:spcPts val="0"/>
              </a:spcBef>
              <a:spcAft>
                <a:spcPts val="0"/>
              </a:spcAft>
              <a:buNone/>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180340" algn="just">
              <a:lnSpc>
                <a:spcPct val="150000"/>
              </a:lnSpc>
              <a:spcBef>
                <a:spcPts val="0"/>
              </a:spcBef>
              <a:spcAft>
                <a:spcPts val="0"/>
              </a:spcAft>
            </a:pPr>
            <a:r>
              <a:rPr lang="en-US"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rPr>
              <a:t>https://www.cidb.org.za/wp-content/uploads/2021/07/Standard-for-Uniformity-August-2019.pdf</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US" sz="2700" dirty="0">
              <a:latin typeface="Arial" pitchFamily="34" charset="0"/>
              <a:cs typeface="Arial" pitchFamily="34" charset="0"/>
            </a:endParaRPr>
          </a:p>
        </p:txBody>
      </p:sp>
    </p:spTree>
    <p:extLst>
      <p:ext uri="{BB962C8B-B14F-4D97-AF65-F5344CB8AC3E}">
        <p14:creationId xmlns:p14="http://schemas.microsoft.com/office/powerpoint/2010/main" val="322333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15548" y="0"/>
            <a:ext cx="732474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graphicFrame>
        <p:nvGraphicFramePr>
          <p:cNvPr id="4" name="Table 3">
            <a:extLst>
              <a:ext uri="{FF2B5EF4-FFF2-40B4-BE49-F238E27FC236}">
                <a16:creationId xmlns:a16="http://schemas.microsoft.com/office/drawing/2014/main" id="{6D1D75B7-07E6-4DDF-BC67-73F2964FCFC1}"/>
              </a:ext>
            </a:extLst>
          </p:cNvPr>
          <p:cNvGraphicFramePr>
            <a:graphicFrameLocks noGrp="1"/>
          </p:cNvGraphicFramePr>
          <p:nvPr>
            <p:extLst>
              <p:ext uri="{D42A27DB-BD31-4B8C-83A1-F6EECF244321}">
                <p14:modId xmlns:p14="http://schemas.microsoft.com/office/powerpoint/2010/main" val="1679126922"/>
              </p:ext>
            </p:extLst>
          </p:nvPr>
        </p:nvGraphicFramePr>
        <p:xfrm>
          <a:off x="-3707" y="740178"/>
          <a:ext cx="9147707" cy="10598382"/>
        </p:xfrm>
        <a:graphic>
          <a:graphicData uri="http://schemas.openxmlformats.org/drawingml/2006/table">
            <a:tbl>
              <a:tblPr firstRow="1" bandRow="1">
                <a:tableStyleId>{93296810-A885-4BE3-A3E7-6D5BEEA58F35}</a:tableStyleId>
              </a:tblPr>
              <a:tblGrid>
                <a:gridCol w="1290012">
                  <a:extLst>
                    <a:ext uri="{9D8B030D-6E8A-4147-A177-3AD203B41FA5}">
                      <a16:colId xmlns:a16="http://schemas.microsoft.com/office/drawing/2014/main" val="1126927866"/>
                    </a:ext>
                  </a:extLst>
                </a:gridCol>
                <a:gridCol w="1468761">
                  <a:extLst>
                    <a:ext uri="{9D8B030D-6E8A-4147-A177-3AD203B41FA5}">
                      <a16:colId xmlns:a16="http://schemas.microsoft.com/office/drawing/2014/main" val="3695091123"/>
                    </a:ext>
                  </a:extLst>
                </a:gridCol>
                <a:gridCol w="1467718">
                  <a:extLst>
                    <a:ext uri="{9D8B030D-6E8A-4147-A177-3AD203B41FA5}">
                      <a16:colId xmlns:a16="http://schemas.microsoft.com/office/drawing/2014/main" val="2486766732"/>
                    </a:ext>
                  </a:extLst>
                </a:gridCol>
                <a:gridCol w="1263616">
                  <a:extLst>
                    <a:ext uri="{9D8B030D-6E8A-4147-A177-3AD203B41FA5}">
                      <a16:colId xmlns:a16="http://schemas.microsoft.com/office/drawing/2014/main" val="103402135"/>
                    </a:ext>
                  </a:extLst>
                </a:gridCol>
                <a:gridCol w="1466850">
                  <a:extLst>
                    <a:ext uri="{9D8B030D-6E8A-4147-A177-3AD203B41FA5}">
                      <a16:colId xmlns:a16="http://schemas.microsoft.com/office/drawing/2014/main" val="4098797717"/>
                    </a:ext>
                  </a:extLst>
                </a:gridCol>
                <a:gridCol w="1171575">
                  <a:extLst>
                    <a:ext uri="{9D8B030D-6E8A-4147-A177-3AD203B41FA5}">
                      <a16:colId xmlns:a16="http://schemas.microsoft.com/office/drawing/2014/main" val="444007393"/>
                    </a:ext>
                  </a:extLst>
                </a:gridCol>
                <a:gridCol w="1019175">
                  <a:extLst>
                    <a:ext uri="{9D8B030D-6E8A-4147-A177-3AD203B41FA5}">
                      <a16:colId xmlns:a16="http://schemas.microsoft.com/office/drawing/2014/main" val="2790318418"/>
                    </a:ext>
                  </a:extLst>
                </a:gridCol>
              </a:tblGrid>
              <a:tr h="0">
                <a:tc gridSpan="7">
                  <a:txBody>
                    <a:bodyPr/>
                    <a:lstStyle/>
                    <a:p>
                      <a:pPr algn="ctr"/>
                      <a:endParaRPr lang="en-ZA" sz="1800" b="1" dirty="0">
                        <a:solidFill>
                          <a:schemeClr val="tx1"/>
                        </a:solidFill>
                      </a:endParaRPr>
                    </a:p>
                  </a:txBody>
                  <a:tcPr/>
                </a:tc>
                <a:tc hMerge="1">
                  <a:txBody>
                    <a:bodyPr/>
                    <a:lstStyle/>
                    <a:p>
                      <a:endParaRPr lang="en-ZA" sz="1400" b="1" dirty="0"/>
                    </a:p>
                  </a:txBody>
                  <a:tcPr/>
                </a:tc>
                <a:tc hMerge="1">
                  <a:txBody>
                    <a:bodyPr/>
                    <a:lstStyle/>
                    <a:p>
                      <a:pPr algn="ctr"/>
                      <a:endParaRPr lang="en-ZA" sz="1800" b="1" dirty="0">
                        <a:solidFill>
                          <a:schemeClr val="tx1"/>
                        </a:solidFill>
                      </a:endParaRPr>
                    </a:p>
                  </a:txBody>
                  <a:tcPr/>
                </a:tc>
                <a:tc hMerge="1">
                  <a:txBody>
                    <a:bodyPr/>
                    <a:lstStyle/>
                    <a:p>
                      <a:pPr algn="ctr"/>
                      <a:endParaRPr lang="en-ZA" sz="1800" b="1" dirty="0">
                        <a:solidFill>
                          <a:schemeClr val="tx1"/>
                        </a:solidFill>
                      </a:endParaRPr>
                    </a:p>
                  </a:txBody>
                  <a:tcPr/>
                </a:tc>
                <a:tc hMerge="1">
                  <a:txBody>
                    <a:bodyPr/>
                    <a:lstStyle/>
                    <a:p>
                      <a:endParaRPr lang="en-ZA" sz="1400" b="1" dirty="0"/>
                    </a:p>
                  </a:txBody>
                  <a:tcPr/>
                </a:tc>
                <a:tc hMerge="1">
                  <a:txBody>
                    <a:bodyPr/>
                    <a:lstStyle/>
                    <a:p>
                      <a:endParaRPr lang="en-ZA" sz="1400" b="1" dirty="0"/>
                    </a:p>
                  </a:txBody>
                  <a:tcPr/>
                </a:tc>
                <a:tc hMerge="1">
                  <a:txBody>
                    <a:bodyPr/>
                    <a:lstStyle/>
                    <a:p>
                      <a:endParaRPr lang="en-ZA" sz="1400" b="1" dirty="0"/>
                    </a:p>
                  </a:txBody>
                  <a:tcPr/>
                </a:tc>
                <a:extLst>
                  <a:ext uri="{0D108BD9-81ED-4DB2-BD59-A6C34878D82A}">
                    <a16:rowId xmlns:a16="http://schemas.microsoft.com/office/drawing/2014/main" val="4288213650"/>
                  </a:ext>
                </a:extLst>
              </a:tr>
              <a:tr h="1096957">
                <a:tc>
                  <a:txBody>
                    <a:bodyPr/>
                    <a:lstStyle/>
                    <a:p>
                      <a:r>
                        <a:rPr lang="en-ZA" sz="1400" dirty="0"/>
                        <a:t>T.1 –TENDER PROCEDURES</a:t>
                      </a:r>
                      <a:endParaRPr lang="en-ZA" sz="1400" b="1" dirty="0"/>
                    </a:p>
                  </a:txBody>
                  <a:tcPr/>
                </a:tc>
                <a:tc>
                  <a:txBody>
                    <a:bodyPr/>
                    <a:lstStyle/>
                    <a:p>
                      <a:r>
                        <a:rPr lang="en-ZA" sz="1400" dirty="0"/>
                        <a:t>T.2                  RETURNABLE SCHEDULES</a:t>
                      </a:r>
                      <a:endParaRPr lang="en-ZA" sz="1400" b="1" dirty="0"/>
                    </a:p>
                  </a:txBody>
                  <a:tcPr/>
                </a:tc>
                <a:tc>
                  <a:txBody>
                    <a:bodyPr/>
                    <a:lstStyle/>
                    <a:p>
                      <a:r>
                        <a:rPr lang="en-ZA" sz="1400" dirty="0"/>
                        <a:t>C.1  AGREEMENTS AND CONTRACTS DATA</a:t>
                      </a:r>
                      <a:endParaRPr lang="en-ZA" sz="1400" b="1" dirty="0"/>
                    </a:p>
                  </a:txBody>
                  <a:tcPr/>
                </a:tc>
                <a:tc>
                  <a:txBody>
                    <a:bodyPr/>
                    <a:lstStyle/>
                    <a:p>
                      <a:r>
                        <a:rPr lang="en-ZA" sz="1400" dirty="0"/>
                        <a:t>C.2                PRICING DATA</a:t>
                      </a:r>
                      <a:endParaRPr lang="en-ZA" sz="1400" b="1" dirty="0"/>
                    </a:p>
                  </a:txBody>
                  <a:tcPr/>
                </a:tc>
                <a:tc>
                  <a:txBody>
                    <a:bodyPr/>
                    <a:lstStyle/>
                    <a:p>
                      <a:r>
                        <a:rPr lang="en-ZA" sz="1400" dirty="0"/>
                        <a:t>C.3 SCOPE OF WORK</a:t>
                      </a:r>
                      <a:endParaRPr lang="en-ZA" sz="1400" b="1" dirty="0"/>
                    </a:p>
                  </a:txBody>
                  <a:tcPr/>
                </a:tc>
                <a:tc>
                  <a:txBody>
                    <a:bodyPr/>
                    <a:lstStyle/>
                    <a:p>
                      <a:r>
                        <a:rPr lang="en-ZA" sz="1400" dirty="0"/>
                        <a:t>C.4 SITE INFO</a:t>
                      </a:r>
                      <a:endParaRPr lang="en-ZA" sz="1400" b="1" dirty="0"/>
                    </a:p>
                  </a:txBody>
                  <a:tcPr/>
                </a:tc>
                <a:tc>
                  <a:txBody>
                    <a:bodyPr/>
                    <a:lstStyle/>
                    <a:p>
                      <a:r>
                        <a:rPr lang="en-ZA" sz="1400" dirty="0"/>
                        <a:t>C5 ANNEXURES</a:t>
                      </a:r>
                      <a:endParaRPr lang="en-ZA" sz="1400" b="1" dirty="0"/>
                    </a:p>
                  </a:txBody>
                  <a:tcPr/>
                </a:tc>
                <a:extLst>
                  <a:ext uri="{0D108BD9-81ED-4DB2-BD59-A6C34878D82A}">
                    <a16:rowId xmlns:a16="http://schemas.microsoft.com/office/drawing/2014/main" val="2134446261"/>
                  </a:ext>
                </a:extLst>
              </a:tr>
              <a:tr h="779417">
                <a:tc>
                  <a:txBody>
                    <a:bodyPr/>
                    <a:lstStyle/>
                    <a:p>
                      <a:r>
                        <a:rPr lang="en-ZA" sz="1200" dirty="0">
                          <a:latin typeface="Arial" panose="020B0604020202020204" pitchFamily="34" charset="0"/>
                          <a:cs typeface="Arial" panose="020B0604020202020204" pitchFamily="34" charset="0"/>
                        </a:rPr>
                        <a:t>T1.1 -Tender Notice</a:t>
                      </a:r>
                    </a:p>
                  </a:txBody>
                  <a:tcPr/>
                </a:tc>
                <a:tc>
                  <a:txBody>
                    <a:bodyPr/>
                    <a:lstStyle/>
                    <a:p>
                      <a:r>
                        <a:rPr lang="en-ZA" sz="1200" dirty="0">
                          <a:latin typeface="Arial" panose="020B0604020202020204" pitchFamily="34" charset="0"/>
                          <a:cs typeface="Arial" panose="020B0604020202020204" pitchFamily="34" charset="0"/>
                        </a:rPr>
                        <a:t>T.2.1 List of Returnable schedules</a:t>
                      </a:r>
                    </a:p>
                  </a:txBody>
                  <a:tcPr/>
                </a:tc>
                <a:tc>
                  <a:txBody>
                    <a:bodyPr/>
                    <a:lstStyle/>
                    <a:p>
                      <a:r>
                        <a:rPr lang="en-ZA" sz="1200" dirty="0">
                          <a:latin typeface="Arial" panose="020B0604020202020204" pitchFamily="34" charset="0"/>
                          <a:cs typeface="Arial" panose="020B0604020202020204" pitchFamily="34" charset="0"/>
                        </a:rPr>
                        <a:t>C.1.1 Form of Offer and Acceptance </a:t>
                      </a:r>
                    </a:p>
                  </a:txBody>
                  <a:tcPr/>
                </a:tc>
                <a:tc>
                  <a:txBody>
                    <a:bodyPr/>
                    <a:lstStyle/>
                    <a:p>
                      <a:r>
                        <a:rPr lang="en-ZA" sz="1200" dirty="0">
                          <a:latin typeface="Arial" panose="020B0604020202020204" pitchFamily="34" charset="0"/>
                          <a:cs typeface="Arial" panose="020B0604020202020204" pitchFamily="34" charset="0"/>
                        </a:rPr>
                        <a:t>C.2.1 Pricing Instructions</a:t>
                      </a:r>
                    </a:p>
                  </a:txBody>
                  <a:tcPr/>
                </a:tc>
                <a:tc>
                  <a:txBody>
                    <a:bodyPr/>
                    <a:lstStyle/>
                    <a:p>
                      <a:r>
                        <a:rPr lang="en-ZA" sz="1200" dirty="0">
                          <a:latin typeface="Arial" panose="020B0604020202020204" pitchFamily="34" charset="0"/>
                          <a:cs typeface="Arial" panose="020B0604020202020204" pitchFamily="34" charset="0"/>
                        </a:rPr>
                        <a:t>C3.1General Requirements</a:t>
                      </a:r>
                    </a:p>
                  </a:txBody>
                  <a:tcPr/>
                </a:tc>
                <a:tc>
                  <a:txBody>
                    <a:bodyPr/>
                    <a:lstStyle/>
                    <a:p>
                      <a:r>
                        <a:rPr lang="en-ZA" sz="1200" dirty="0">
                          <a:latin typeface="Arial" panose="020B0604020202020204" pitchFamily="34" charset="0"/>
                          <a:cs typeface="Arial" panose="020B0604020202020204" pitchFamily="34" charset="0"/>
                        </a:rPr>
                        <a:t>C4.1 Location of the project</a:t>
                      </a:r>
                    </a:p>
                  </a:txBody>
                  <a:tcPr/>
                </a:tc>
                <a:tc>
                  <a:txBody>
                    <a:bodyPr/>
                    <a:lstStyle/>
                    <a:p>
                      <a:endParaRPr lang="en-ZA" dirty="0"/>
                    </a:p>
                  </a:txBody>
                  <a:tcPr/>
                </a:tc>
                <a:extLst>
                  <a:ext uri="{0D108BD9-81ED-4DB2-BD59-A6C34878D82A}">
                    <a16:rowId xmlns:a16="http://schemas.microsoft.com/office/drawing/2014/main" val="4023638892"/>
                  </a:ext>
                </a:extLst>
              </a:tr>
              <a:tr h="735441">
                <a:tc>
                  <a:txBody>
                    <a:bodyPr/>
                    <a:lstStyle/>
                    <a:p>
                      <a:r>
                        <a:rPr lang="en-ZA" sz="1200" dirty="0">
                          <a:latin typeface="Arial" panose="020B0604020202020204" pitchFamily="34" charset="0"/>
                          <a:cs typeface="Arial" panose="020B0604020202020204" pitchFamily="34" charset="0"/>
                        </a:rPr>
                        <a:t>T.1.2 - Conditions of Tender</a:t>
                      </a:r>
                    </a:p>
                  </a:txBody>
                  <a:tcPr/>
                </a:tc>
                <a:tc>
                  <a:txBody>
                    <a:bodyPr/>
                    <a:lstStyle/>
                    <a:p>
                      <a:r>
                        <a:rPr lang="en-ZA" sz="1200" dirty="0">
                          <a:latin typeface="Arial" panose="020B0604020202020204" pitchFamily="34" charset="0"/>
                          <a:cs typeface="Arial" panose="020B0604020202020204" pitchFamily="34" charset="0"/>
                        </a:rPr>
                        <a:t>T.2.2 Tender Schedule</a:t>
                      </a:r>
                    </a:p>
                  </a:txBody>
                  <a:tcPr/>
                </a:tc>
                <a:tc>
                  <a:txBody>
                    <a:bodyPr/>
                    <a:lstStyle/>
                    <a:p>
                      <a:r>
                        <a:rPr lang="en-ZA" sz="1200" dirty="0">
                          <a:latin typeface="Arial" panose="020B0604020202020204" pitchFamily="34" charset="0"/>
                          <a:cs typeface="Arial" panose="020B0604020202020204" pitchFamily="34" charset="0"/>
                        </a:rPr>
                        <a:t>C.1.2 Other Contract Forms</a:t>
                      </a:r>
                    </a:p>
                  </a:txBody>
                  <a:tcPr/>
                </a:tc>
                <a:tc>
                  <a:txBody>
                    <a:bodyPr/>
                    <a:lstStyle/>
                    <a:p>
                      <a:r>
                        <a:rPr lang="en-ZA" sz="1200" dirty="0">
                          <a:latin typeface="Arial" panose="020B0604020202020204" pitchFamily="34" charset="0"/>
                          <a:cs typeface="Arial" panose="020B0604020202020204" pitchFamily="34" charset="0"/>
                        </a:rPr>
                        <a:t>C.2.2 Pricing Schedule</a:t>
                      </a:r>
                    </a:p>
                  </a:txBody>
                  <a:tcPr/>
                </a:tc>
                <a:tc>
                  <a:txBody>
                    <a:bodyPr/>
                    <a:lstStyle/>
                    <a:p>
                      <a:r>
                        <a:rPr lang="en-ZA" sz="1200" dirty="0">
                          <a:latin typeface="Arial" panose="020B0604020202020204" pitchFamily="34" charset="0"/>
                          <a:cs typeface="Arial" panose="020B0604020202020204" pitchFamily="34" charset="0"/>
                        </a:rPr>
                        <a:t>C3.2Project Assessment Stage</a:t>
                      </a:r>
                    </a:p>
                  </a:txBody>
                  <a:tcPr/>
                </a:tc>
                <a:tc>
                  <a:txBody>
                    <a:bodyPr/>
                    <a:lstStyle/>
                    <a:p>
                      <a:r>
                        <a:rPr lang="en-ZA" sz="1200" dirty="0">
                          <a:latin typeface="Arial" panose="020B0604020202020204" pitchFamily="34" charset="0"/>
                          <a:cs typeface="Arial" panose="020B0604020202020204" pitchFamily="34" charset="0"/>
                        </a:rPr>
                        <a:t>C4.2 Geometric Information</a:t>
                      </a:r>
                    </a:p>
                  </a:txBody>
                  <a:tcPr/>
                </a:tc>
                <a:tc>
                  <a:txBody>
                    <a:bodyPr/>
                    <a:lstStyle/>
                    <a:p>
                      <a:endParaRPr lang="en-ZA" dirty="0"/>
                    </a:p>
                  </a:txBody>
                  <a:tcPr/>
                </a:tc>
                <a:extLst>
                  <a:ext uri="{0D108BD9-81ED-4DB2-BD59-A6C34878D82A}">
                    <a16:rowId xmlns:a16="http://schemas.microsoft.com/office/drawing/2014/main" val="1636011145"/>
                  </a:ext>
                </a:extLst>
              </a:tr>
              <a:tr h="879072">
                <a:tc>
                  <a:txBody>
                    <a:bodyPr/>
                    <a:lstStyle/>
                    <a:p>
                      <a:r>
                        <a:rPr lang="en-ZA" sz="1200" dirty="0">
                          <a:latin typeface="Arial" panose="020B0604020202020204" pitchFamily="34" charset="0"/>
                          <a:cs typeface="Arial" panose="020B0604020202020204" pitchFamily="34" charset="0"/>
                        </a:rPr>
                        <a:t>T1.3 Tender Data</a:t>
                      </a: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C.2.3 Summary of Pricing Schedules</a:t>
                      </a:r>
                    </a:p>
                  </a:txBody>
                  <a:tcPr/>
                </a:tc>
                <a:tc>
                  <a:txBody>
                    <a:bodyPr/>
                    <a:lstStyle/>
                    <a:p>
                      <a:r>
                        <a:rPr lang="en-US" sz="1200" dirty="0">
                          <a:latin typeface="Arial" panose="020B0604020202020204" pitchFamily="34" charset="0"/>
                          <a:cs typeface="Arial" panose="020B0604020202020204" pitchFamily="34" charset="0"/>
                        </a:rPr>
                        <a:t>C3.3Design Development Investigations</a:t>
                      </a:r>
                    </a:p>
                  </a:txBody>
                  <a:tcPr/>
                </a:tc>
                <a:tc>
                  <a:txBody>
                    <a:bodyPr/>
                    <a:lstStyle/>
                    <a:p>
                      <a:r>
                        <a:rPr lang="en-ZA" sz="1200" dirty="0">
                          <a:latin typeface="Arial" panose="020B0604020202020204" pitchFamily="34" charset="0"/>
                          <a:cs typeface="Arial" panose="020B0604020202020204" pitchFamily="34" charset="0"/>
                        </a:rPr>
                        <a:t>C4.3 Traffic Information</a:t>
                      </a:r>
                    </a:p>
                  </a:txBody>
                  <a:tcPr/>
                </a:tc>
                <a:tc>
                  <a:txBody>
                    <a:bodyPr/>
                    <a:lstStyle/>
                    <a:p>
                      <a:endParaRPr lang="en-ZA" dirty="0"/>
                    </a:p>
                  </a:txBody>
                  <a:tcPr/>
                </a:tc>
                <a:extLst>
                  <a:ext uri="{0D108BD9-81ED-4DB2-BD59-A6C34878D82A}">
                    <a16:rowId xmlns:a16="http://schemas.microsoft.com/office/drawing/2014/main" val="75990838"/>
                  </a:ext>
                </a:extLst>
              </a:tr>
              <a:tr h="0">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Form D1: Preference Schedule</a:t>
                      </a:r>
                    </a:p>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C3.4 Design Development Stage</a:t>
                      </a:r>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C4.4 Pavement Information</a:t>
                      </a:r>
                    </a:p>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363902524"/>
                  </a:ext>
                </a:extLst>
              </a:tr>
              <a:tr h="645412">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r>
                        <a:rPr lang="en-US" sz="1200" dirty="0">
                          <a:latin typeface="Arial" panose="020B0604020202020204" pitchFamily="34" charset="0"/>
                          <a:cs typeface="Arial" panose="020B0604020202020204" pitchFamily="34" charset="0"/>
                        </a:rPr>
                        <a:t>C3.5 Tender Documentation</a:t>
                      </a:r>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C4.5 Geotechnical</a:t>
                      </a:r>
                    </a:p>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2217364917"/>
                  </a:ext>
                </a:extLst>
              </a:tr>
              <a:tr h="1241294">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endParaRPr lang="en-ZA" sz="1200">
                        <a:latin typeface="Arial" panose="020B0604020202020204" pitchFamily="34" charset="0"/>
                        <a:cs typeface="Arial" panose="020B0604020202020204" pitchFamily="34" charset="0"/>
                      </a:endParaRPr>
                    </a:p>
                  </a:txBody>
                  <a:tcPr/>
                </a:tc>
                <a:tc>
                  <a:txBody>
                    <a:bodyPr/>
                    <a:lstStyle/>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C3.6 Clarification Meeting, Tender Period and Tender Evaluation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C3.7 Administration and Monitoring</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C3.8 Additional Duties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C3.9 Quality Control</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C3.10 Project Close out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C4.6 Materials Sources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C4.7 Land Requirements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C4.8 Environmental Requirements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C4.9 Drainage</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C4.10 Road Furniture</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C4.11 Structures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C4.12 Sub-Service Providers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C4.13 Pricing and Payment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ZA"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C4.14 Appendices</a:t>
                      </a:r>
                    </a:p>
                    <a:p>
                      <a:endParaRPr lang="en-ZA" sz="1200" dirty="0">
                        <a:latin typeface="Arial" panose="020B0604020202020204" pitchFamily="34" charset="0"/>
                        <a:cs typeface="Arial" panose="020B0604020202020204" pitchFamily="34" charset="0"/>
                      </a:endParaRPr>
                    </a:p>
                  </a:txBody>
                  <a:tcPr/>
                </a:tc>
                <a:tc>
                  <a:txBody>
                    <a:bodyPr/>
                    <a:lstStyle/>
                    <a:p>
                      <a:endParaRPr lang="en-ZA" dirty="0"/>
                    </a:p>
                  </a:txBody>
                  <a:tcPr/>
                </a:tc>
                <a:extLst>
                  <a:ext uri="{0D108BD9-81ED-4DB2-BD59-A6C34878D82A}">
                    <a16:rowId xmlns:a16="http://schemas.microsoft.com/office/drawing/2014/main" val="124561780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982980" y="646270"/>
            <a:ext cx="795345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ea typeface="+mn-ea"/>
                <a:cs typeface="+mn-cs"/>
              </a:rPr>
              <a:t>Composition of tender</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982980" y="1225472"/>
            <a:ext cx="6526530" cy="4793191"/>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 TO TENDER DOCUMENT</a:t>
            </a:r>
            <a:endParaRPr kumimoji="0" lang="en-ZA" sz="1600" b="1" i="0" u="none" strike="noStrike" kern="1200" cap="none" spc="0" normalizeH="0" baseline="0" noProof="0" dirty="0">
              <a:ln>
                <a:noFill/>
              </a:ln>
              <a:solidFill>
                <a:srgbClr val="44546A"/>
              </a:solidFill>
              <a:effectLst/>
              <a:uLnTx/>
              <a:uFillTx/>
              <a:latin typeface="Arial" charset="0"/>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RETURNABLE SCHEDULES (FORMS A1 TO A13) IN WORD</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TECHNICAL SUBMISSION</a:t>
            </a:r>
          </a:p>
          <a:p>
            <a:pPr marL="914400" marR="0" lvl="2" indent="0" algn="l" defTabSz="914400" rtl="0" eaLnBrk="0" fontAlgn="base" latinLnBrk="0" hangingPunct="0">
              <a:lnSpc>
                <a:spcPct val="150000"/>
              </a:lnSpc>
              <a:spcBef>
                <a:spcPct val="0"/>
              </a:spcBef>
              <a:spcAft>
                <a:spcPct val="0"/>
              </a:spcAft>
              <a:buClrTx/>
              <a:buSzTx/>
              <a:buFontTx/>
              <a:buNone/>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(FORMS B1 TO B7)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 OF OFFER  (WORD)</a:t>
            </a:r>
          </a:p>
        </p:txBody>
      </p:sp>
      <p:sp>
        <p:nvSpPr>
          <p:cNvPr id="5" name="Rectangle 4">
            <a:extLst>
              <a:ext uri="{FF2B5EF4-FFF2-40B4-BE49-F238E27FC236}">
                <a16:creationId xmlns:a16="http://schemas.microsoft.com/office/drawing/2014/main" id="{2EEF095A-CD02-45E2-B91E-5AD13B2A79B7}"/>
              </a:ext>
            </a:extLst>
          </p:cNvPr>
          <p:cNvSpPr/>
          <p:nvPr/>
        </p:nvSpPr>
        <p:spPr>
          <a:xfrm>
            <a:off x="2275484" y="276938"/>
            <a:ext cx="2873414" cy="369332"/>
          </a:xfrm>
          <a:prstGeom prst="rect">
            <a:avLst/>
          </a:prstGeom>
        </p:spPr>
        <p:txBody>
          <a:bodyPr wrap="none">
            <a:spAutoFit/>
          </a:bodyPr>
          <a:lstStyle/>
          <a:p>
            <a:pPr algn="ctr"/>
            <a:r>
              <a:rPr lang="en-ZA"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  T1.2:   Tender  Data</a:t>
            </a:r>
          </a:p>
        </p:txBody>
      </p:sp>
    </p:spTree>
    <p:extLst>
      <p:ext uri="{BB962C8B-B14F-4D97-AF65-F5344CB8AC3E}">
        <p14:creationId xmlns:p14="http://schemas.microsoft.com/office/powerpoint/2010/main" val="3833099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276263" y="-110029"/>
            <a:ext cx="7328452"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COMPLETION OF TENDER</a:t>
            </a:r>
          </a:p>
        </p:txBody>
      </p:sp>
      <p:graphicFrame>
        <p:nvGraphicFramePr>
          <p:cNvPr id="4" name="Table 3">
            <a:extLst>
              <a:ext uri="{FF2B5EF4-FFF2-40B4-BE49-F238E27FC236}">
                <a16:creationId xmlns:a16="http://schemas.microsoft.com/office/drawing/2014/main" id="{4F494E40-8066-4601-B81F-54DE089187CB}"/>
              </a:ext>
            </a:extLst>
          </p:cNvPr>
          <p:cNvGraphicFramePr>
            <a:graphicFrameLocks noGrp="1"/>
          </p:cNvGraphicFramePr>
          <p:nvPr>
            <p:extLst>
              <p:ext uri="{D42A27DB-BD31-4B8C-83A1-F6EECF244321}">
                <p14:modId xmlns:p14="http://schemas.microsoft.com/office/powerpoint/2010/main" val="3982261548"/>
              </p:ext>
            </p:extLst>
          </p:nvPr>
        </p:nvGraphicFramePr>
        <p:xfrm>
          <a:off x="1" y="1735494"/>
          <a:ext cx="9144000" cy="4357866"/>
        </p:xfrm>
        <a:graphic>
          <a:graphicData uri="http://schemas.openxmlformats.org/drawingml/2006/table">
            <a:tbl>
              <a:tblPr firstRow="1" bandRow="1">
                <a:tableStyleId>{10A1B5D5-9B99-4C35-A422-299274C87663}</a:tableStyleId>
              </a:tblPr>
              <a:tblGrid>
                <a:gridCol w="760149">
                  <a:extLst>
                    <a:ext uri="{9D8B030D-6E8A-4147-A177-3AD203B41FA5}">
                      <a16:colId xmlns:a16="http://schemas.microsoft.com/office/drawing/2014/main" val="3627163304"/>
                    </a:ext>
                  </a:extLst>
                </a:gridCol>
                <a:gridCol w="8383851">
                  <a:extLst>
                    <a:ext uri="{9D8B030D-6E8A-4147-A177-3AD203B41FA5}">
                      <a16:colId xmlns:a16="http://schemas.microsoft.com/office/drawing/2014/main" val="4077841559"/>
                    </a:ext>
                  </a:extLst>
                </a:gridCol>
              </a:tblGrid>
              <a:tr h="1371690">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000" b="0" kern="1200" dirty="0">
                          <a:solidFill>
                            <a:schemeClr val="dk1"/>
                          </a:solidFill>
                          <a:latin typeface="Arial" panose="020B0604020202020204" pitchFamily="34" charset="0"/>
                          <a:ea typeface="+mn-ea"/>
                          <a:cs typeface="Arial" panose="020B0604020202020204" pitchFamily="34" charset="0"/>
                        </a:rPr>
                        <a:t>The returnable documents shall be electronically completed in their entirety, submitted on the issued software format or fully compatible format, unless otherwise specified. </a:t>
                      </a:r>
                    </a:p>
                  </a:txBody>
                  <a:tcPr/>
                </a:tc>
                <a:extLst>
                  <a:ext uri="{0D108BD9-81ED-4DB2-BD59-A6C34878D82A}">
                    <a16:rowId xmlns:a16="http://schemas.microsoft.com/office/drawing/2014/main" val="1557272833"/>
                  </a:ext>
                </a:extLst>
              </a:tr>
              <a:tr h="1235933">
                <a:tc>
                  <a:txBody>
                    <a:bodyPr/>
                    <a:lstStyle/>
                    <a:p>
                      <a:endParaRPr lang="en-ZA" sz="2000" dirty="0">
                        <a:latin typeface="Arial" panose="020B0604020202020204" pitchFamily="34" charset="0"/>
                        <a:cs typeface="Arial" panose="020B0604020202020204" pitchFamily="34" charset="0"/>
                      </a:endParaRPr>
                    </a:p>
                  </a:txBody>
                  <a:tcPr/>
                </a:tc>
                <a:tc>
                  <a:txBody>
                    <a:bodyPr/>
                    <a:lstStyle/>
                    <a:p>
                      <a:r>
                        <a:rPr lang="en-ZA" sz="2000" kern="1200" dirty="0">
                          <a:solidFill>
                            <a:schemeClr val="dk1"/>
                          </a:solidFill>
                          <a:effectLst/>
                          <a:latin typeface="Arial" panose="020B0604020202020204" pitchFamily="34" charset="0"/>
                          <a:ea typeface="+mn-ea"/>
                          <a:cs typeface="Arial" panose="020B0604020202020204" pitchFamily="34" charset="0"/>
                        </a:rPr>
                        <a:t>Submit the tender offer electronically on a flash drive </a:t>
                      </a:r>
                      <a:r>
                        <a:rPr lang="en-ZA" sz="2000" dirty="0">
                          <a:solidFill>
                            <a:srgbClr val="000000"/>
                          </a:solidFill>
                          <a:effectLst/>
                          <a:latin typeface="Arial" panose="020B0604020202020204" pitchFamily="34" charset="0"/>
                          <a:ea typeface="Times New Roman" panose="02020603050405020304" pitchFamily="18" charset="0"/>
                        </a:rPr>
                        <a:t>and printed and bound hard copy </a:t>
                      </a:r>
                      <a:r>
                        <a:rPr lang="en-ZA" sz="2000" kern="1200" dirty="0">
                          <a:solidFill>
                            <a:schemeClr val="dk1"/>
                          </a:solidFill>
                          <a:effectLst/>
                          <a:latin typeface="Arial" panose="020B0604020202020204" pitchFamily="34" charset="0"/>
                          <a:ea typeface="+mn-ea"/>
                          <a:cs typeface="Arial" panose="020B0604020202020204" pitchFamily="34" charset="0"/>
                        </a:rPr>
                        <a:t>.</a:t>
                      </a:r>
                      <a:endParaRPr lang="en-US" sz="2000" kern="1200" dirty="0">
                        <a:solidFill>
                          <a:schemeClr val="dk1"/>
                        </a:solidFill>
                        <a:effectLst/>
                        <a:latin typeface="Arial" panose="020B0604020202020204" pitchFamily="34" charset="0"/>
                        <a:ea typeface="+mn-ea"/>
                        <a:cs typeface="Arial" panose="020B0604020202020204" pitchFamily="34" charset="0"/>
                      </a:endParaRPr>
                    </a:p>
                    <a:p>
                      <a:r>
                        <a:rPr lang="en-ZA" sz="2000" kern="1200" dirty="0">
                          <a:solidFill>
                            <a:schemeClr val="dk1"/>
                          </a:solidFill>
                          <a:effectLst/>
                          <a:latin typeface="Arial" panose="020B0604020202020204" pitchFamily="34" charset="0"/>
                          <a:ea typeface="+mn-ea"/>
                          <a:cs typeface="Arial" panose="020B0604020202020204" pitchFamily="34" charset="0"/>
                        </a:rPr>
                        <a:t> (In the relevant MS Word and MS Excel format as issued, and not in .pdf format, except where so specified.)</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92083164"/>
                  </a:ext>
                </a:extLst>
              </a:tr>
              <a:tr h="741560">
                <a:tc>
                  <a:txBody>
                    <a:bodyPr/>
                    <a:lstStyle/>
                    <a:p>
                      <a:endParaRPr lang="en-Z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2000" kern="1200" dirty="0">
                          <a:solidFill>
                            <a:schemeClr val="dk1"/>
                          </a:solidFill>
                          <a:effectLst/>
                          <a:latin typeface="Arial" panose="020B0604020202020204" pitchFamily="34" charset="0"/>
                          <a:ea typeface="+mn-ea"/>
                          <a:cs typeface="Arial" panose="020B0604020202020204" pitchFamily="34" charset="0"/>
                        </a:rPr>
                        <a:t>The tenderer is required to upload all certificates as listed in the List of Returnable Schedules as scanned copies, in .pdf format, </a:t>
                      </a:r>
                      <a:r>
                        <a:rPr lang="en-ZA" sz="2000" dirty="0">
                          <a:solidFill>
                            <a:srgbClr val="000000"/>
                          </a:solidFill>
                          <a:effectLst/>
                          <a:latin typeface="Arial" panose="020B0604020202020204" pitchFamily="34" charset="0"/>
                          <a:ea typeface="Times New Roman" panose="02020603050405020304" pitchFamily="18" charset="0"/>
                        </a:rPr>
                        <a:t>on the flash drive and printed and bound hard copy.</a:t>
                      </a:r>
                      <a:endParaRPr lang="en-US" sz="20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605489166"/>
                  </a:ext>
                </a:extLst>
              </a:tr>
              <a:tr h="669696">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spTree>
    <p:extLst>
      <p:ext uri="{BB962C8B-B14F-4D97-AF65-F5344CB8AC3E}">
        <p14:creationId xmlns:p14="http://schemas.microsoft.com/office/powerpoint/2010/main" val="2796890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68557" y="0"/>
            <a:ext cx="7275443"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a:t>
            </a:r>
            <a:r>
              <a:rPr lang="en-ZA" sz="3200" b="1" dirty="0">
                <a:latin typeface="Arial" panose="020B0604020202020204" pitchFamily="34" charset="0"/>
                <a:cs typeface="Arial" panose="020B0604020202020204" pitchFamily="34" charset="0"/>
              </a:rPr>
              <a:t>CRITERIA</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1515857140"/>
              </p:ext>
            </p:extLst>
          </p:nvPr>
        </p:nvGraphicFramePr>
        <p:xfrm>
          <a:off x="-1" y="2080726"/>
          <a:ext cx="9144001" cy="3726361"/>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628660">
                <a:tc>
                  <a:txBody>
                    <a:bodyPr/>
                    <a:lstStyle/>
                    <a:p>
                      <a:pPr marL="0" algn="l" defTabSz="914400" rtl="0" eaLnBrk="1" latinLnBrk="0" hangingPunct="1"/>
                      <a:r>
                        <a:rPr lang="en-ZA" sz="1800" kern="1200" dirty="0">
                          <a:solidFill>
                            <a:schemeClr val="dk1"/>
                          </a:solidFill>
                          <a:latin typeface="+mn-lt"/>
                          <a:ea typeface="+mn-ea"/>
                          <a:cs typeface="+mn-cs"/>
                        </a:rPr>
                        <a:t>1</a:t>
                      </a:r>
                    </a:p>
                  </a:txBody>
                  <a:tcPr/>
                </a:tc>
                <a:tc>
                  <a:txBody>
                    <a:bodyPr/>
                    <a:lstStyle/>
                    <a:p>
                      <a:r>
                        <a:rPr lang="en-US" sz="1400" b="1" kern="1200" dirty="0">
                          <a:solidFill>
                            <a:schemeClr val="tx1"/>
                          </a:solidFill>
                          <a:effectLst/>
                          <a:latin typeface="+mn-lt"/>
                          <a:ea typeface="+mn-ea"/>
                          <a:cs typeface="+mn-cs"/>
                        </a:rPr>
                        <a:t>Only those tenderers who satisfy the following criteria are eligible to submit tenders:</a:t>
                      </a:r>
                    </a:p>
                  </a:txBody>
                  <a:tcPr/>
                </a:tc>
                <a:extLst>
                  <a:ext uri="{0D108BD9-81ED-4DB2-BD59-A6C34878D82A}">
                    <a16:rowId xmlns:a16="http://schemas.microsoft.com/office/drawing/2014/main" val="1749015164"/>
                  </a:ext>
                </a:extLst>
              </a:tr>
              <a:tr h="0">
                <a:tc>
                  <a:txBody>
                    <a:bodyPr/>
                    <a:lstStyle/>
                    <a:p>
                      <a:endParaRPr lang="en-ZA" dirty="0"/>
                    </a:p>
                  </a:txBody>
                  <a:tcPr/>
                </a:tc>
                <a:tc>
                  <a:txBody>
                    <a:bodyPr/>
                    <a:lstStyle/>
                    <a:p>
                      <a:pPr marL="342900" marR="36195" lvl="0" indent="-342900" algn="just">
                        <a:spcBef>
                          <a:spcPts val="0"/>
                        </a:spcBef>
                        <a:spcAft>
                          <a:spcPts val="300"/>
                        </a:spcAft>
                        <a:buFont typeface="+mj-lt"/>
                        <a:buAutoNum type="alphaLcParenR"/>
                      </a:pPr>
                      <a:r>
                        <a:rPr lang="en-US" sz="1400" dirty="0">
                          <a:effectLst/>
                          <a:latin typeface="Arial" panose="020B0604020202020204" pitchFamily="34" charset="0"/>
                          <a:ea typeface="Times New Roman" panose="02020603050405020304" pitchFamily="18" charset="0"/>
                          <a:cs typeface="Arial" panose="020B0604020202020204" pitchFamily="34" charset="0"/>
                        </a:rPr>
                        <a:t>Meet the minimum requirements for the Key Persons as stated in the Scope of Works in Clause C3.1.11:  Personnel Requirements. If the Key Person does not meet the stipulated minimum requirement for the tender, the tenderer will be declared non-responsive.  Where scoring is applicable, the tenderer will be scored 0 points.</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613467">
                <a:tc>
                  <a:txBody>
                    <a:bodyPr/>
                    <a:lstStyle/>
                    <a:p>
                      <a:endParaRPr lang="en-ZA" dirty="0"/>
                    </a:p>
                  </a:txBody>
                  <a:tcPr/>
                </a:tc>
                <a:tc>
                  <a:txBody>
                    <a:bodyPr/>
                    <a:lstStyle/>
                    <a:p>
                      <a:pPr marL="0" marR="36195" lvl="0" indent="0" algn="just">
                        <a:spcBef>
                          <a:spcPts val="0"/>
                        </a:spcBef>
                        <a:spcAft>
                          <a:spcPts val="300"/>
                        </a:spcAft>
                        <a:buFont typeface="+mj-lt"/>
                        <a:buNone/>
                      </a:pPr>
                      <a:r>
                        <a:rPr lang="en-US" sz="1400" dirty="0">
                          <a:effectLst/>
                          <a:latin typeface="Arial" panose="020B0604020202020204" pitchFamily="34" charset="0"/>
                          <a:ea typeface="Times New Roman" panose="02020603050405020304" pitchFamily="18" charset="0"/>
                          <a:cs typeface="Arial" panose="020B0604020202020204" pitchFamily="34" charset="0"/>
                        </a:rPr>
                        <a:t>b)   Is registered on the National Treasury Central Supplier Database at the tender closing date.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92083164"/>
                  </a:ext>
                </a:extLst>
              </a:tr>
              <a:tr h="613467">
                <a:tc>
                  <a:txBody>
                    <a:bodyPr/>
                    <a:lstStyle/>
                    <a:p>
                      <a:endParaRPr lang="en-ZA" dirty="0"/>
                    </a:p>
                  </a:txBody>
                  <a:tcPr/>
                </a:tc>
                <a:tc>
                  <a:txBody>
                    <a:bodyPr/>
                    <a:lstStyle/>
                    <a:p>
                      <a:pPr marL="0" marR="36195" lvl="0" indent="0" algn="just" defTabSz="685800" rtl="0" eaLnBrk="1" fontAlgn="auto" latinLnBrk="0" hangingPunct="1">
                        <a:lnSpc>
                          <a:spcPct val="100000"/>
                        </a:lnSpc>
                        <a:spcBef>
                          <a:spcPts val="0"/>
                        </a:spcBef>
                        <a:spcAft>
                          <a:spcPts val="300"/>
                        </a:spcAft>
                        <a:buClrTx/>
                        <a:buSzTx/>
                        <a:buFont typeface="+mj-lt"/>
                        <a:buNone/>
                        <a:tabLst/>
                        <a:defRPr/>
                      </a:pPr>
                      <a:r>
                        <a:rPr lang="en-US" sz="1350" kern="1200" dirty="0">
                          <a:solidFill>
                            <a:schemeClr val="dk1"/>
                          </a:solidFill>
                          <a:effectLst/>
                          <a:latin typeface="+mn-lt"/>
                          <a:ea typeface="+mn-ea"/>
                          <a:cs typeface="+mn-cs"/>
                        </a:rPr>
                        <a:t>c)    Tenderers that have a B-BBEE contributor status level of 1, 2, 3 or 4 and who is an EME or QSE.</a:t>
                      </a:r>
                    </a:p>
                    <a:p>
                      <a:pPr marL="0" marR="36195" lvl="0" indent="0" algn="just">
                        <a:spcBef>
                          <a:spcPts val="0"/>
                        </a:spcBef>
                        <a:spcAft>
                          <a:spcPts val="300"/>
                        </a:spcAft>
                        <a:buFont typeface="+mj-lt"/>
                        <a:buNone/>
                      </a:pP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82114174"/>
                  </a:ext>
                </a:extLst>
              </a:tr>
              <a:tr h="613467">
                <a:tc>
                  <a:txBody>
                    <a:bodyPr/>
                    <a:lstStyle/>
                    <a:p>
                      <a:endParaRPr lang="en-ZA" dirty="0"/>
                    </a:p>
                  </a:txBody>
                  <a:tcPr/>
                </a:tc>
                <a:tc>
                  <a:txBody>
                    <a:bodyPr/>
                    <a:lstStyle/>
                    <a:p>
                      <a:pPr marL="0" marR="36195" lvl="0" indent="0" algn="just">
                        <a:spcBef>
                          <a:spcPts val="0"/>
                        </a:spcBef>
                        <a:spcAft>
                          <a:spcPts val="300"/>
                        </a:spcAft>
                        <a:buFont typeface="+mj-lt"/>
                        <a:buNone/>
                      </a:pP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62083104"/>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196154960"/>
              </p:ext>
            </p:extLst>
          </p:nvPr>
        </p:nvGraphicFramePr>
        <p:xfrm>
          <a:off x="-1" y="5104502"/>
          <a:ext cx="9144000" cy="365760"/>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257454">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lvl="0"/>
                      <a:endParaRPr lang="en-US" sz="1350" b="1" kern="1200" dirty="0">
                        <a:solidFill>
                          <a:schemeClr val="tx1"/>
                        </a:solidFill>
                        <a:effectLst/>
                        <a:latin typeface="+mn-lt"/>
                        <a:ea typeface="+mn-ea"/>
                        <a:cs typeface="+mn-cs"/>
                      </a:endParaRPr>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273439270"/>
              </p:ext>
            </p:extLst>
          </p:nvPr>
        </p:nvGraphicFramePr>
        <p:xfrm>
          <a:off x="-1" y="1498208"/>
          <a:ext cx="9144001" cy="640080"/>
        </p:xfrm>
        <a:graphic>
          <a:graphicData uri="http://schemas.openxmlformats.org/drawingml/2006/table">
            <a:tbl>
              <a:tblPr firstRow="1" bandRow="1">
                <a:tableStyleId>{93296810-A885-4BE3-A3E7-6D5BEEA58F35}</a:tableStyleId>
              </a:tblPr>
              <a:tblGrid>
                <a:gridCol w="937974">
                  <a:extLst>
                    <a:ext uri="{9D8B030D-6E8A-4147-A177-3AD203B41FA5}">
                      <a16:colId xmlns:a16="http://schemas.microsoft.com/office/drawing/2014/main" val="2569438317"/>
                    </a:ext>
                  </a:extLst>
                </a:gridCol>
                <a:gridCol w="8206027">
                  <a:extLst>
                    <a:ext uri="{9D8B030D-6E8A-4147-A177-3AD203B41FA5}">
                      <a16:colId xmlns:a16="http://schemas.microsoft.com/office/drawing/2014/main" val="441687965"/>
                    </a:ext>
                  </a:extLst>
                </a:gridCol>
              </a:tblGrid>
              <a:tr h="352038">
                <a:tc>
                  <a:txBody>
                    <a:bodyPr/>
                    <a:lstStyle/>
                    <a:p>
                      <a:pPr marL="0" algn="l" defTabSz="914400" rtl="0" eaLnBrk="1" latinLnBrk="0" hangingPunct="1"/>
                      <a:r>
                        <a:rPr lang="en-ZA" sz="2400" kern="1200" dirty="0">
                          <a:solidFill>
                            <a:schemeClr val="tx1"/>
                          </a:solidFill>
                        </a:rPr>
                        <a:t>4.1.1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1"/>
                          </a:solidFill>
                        </a:rPr>
                        <a:t>Meeting Eligibility and Responsiveness</a:t>
                      </a:r>
                      <a:endParaRPr lang="en-ZA" sz="1800" b="1" kern="1200" dirty="0">
                        <a:solidFill>
                          <a:schemeClr val="tx1"/>
                        </a:solidFill>
                        <a:latin typeface="Arial"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7" name="Table 6">
            <a:extLst>
              <a:ext uri="{FF2B5EF4-FFF2-40B4-BE49-F238E27FC236}">
                <a16:creationId xmlns:a16="http://schemas.microsoft.com/office/drawing/2014/main" id="{0C98241C-FDD5-4580-A19B-576C241D3A83}"/>
              </a:ext>
            </a:extLst>
          </p:cNvPr>
          <p:cNvGraphicFramePr>
            <a:graphicFrameLocks noGrp="1"/>
          </p:cNvGraphicFramePr>
          <p:nvPr>
            <p:extLst>
              <p:ext uri="{D42A27DB-BD31-4B8C-83A1-F6EECF244321}">
                <p14:modId xmlns:p14="http://schemas.microsoft.com/office/powerpoint/2010/main" val="1594689221"/>
              </p:ext>
            </p:extLst>
          </p:nvPr>
        </p:nvGraphicFramePr>
        <p:xfrm>
          <a:off x="-1" y="5148950"/>
          <a:ext cx="9144001" cy="2481309"/>
        </p:xfrm>
        <a:graphic>
          <a:graphicData uri="http://schemas.openxmlformats.org/drawingml/2006/table">
            <a:tbl>
              <a:tblPr firstRow="1" bandRow="1">
                <a:tableStyleId>{93296810-A885-4BE3-A3E7-6D5BEEA58F35}</a:tableStyleId>
              </a:tblPr>
              <a:tblGrid>
                <a:gridCol w="958789">
                  <a:extLst>
                    <a:ext uri="{9D8B030D-6E8A-4147-A177-3AD203B41FA5}">
                      <a16:colId xmlns:a16="http://schemas.microsoft.com/office/drawing/2014/main" val="3070789754"/>
                    </a:ext>
                  </a:extLst>
                </a:gridCol>
                <a:gridCol w="8185212">
                  <a:extLst>
                    <a:ext uri="{9D8B030D-6E8A-4147-A177-3AD203B41FA5}">
                      <a16:colId xmlns:a16="http://schemas.microsoft.com/office/drawing/2014/main" val="549690860"/>
                    </a:ext>
                  </a:extLst>
                </a:gridCol>
              </a:tblGrid>
              <a:tr h="2481309">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endParaRPr lang="en-US" sz="1350" b="1" kern="1200" dirty="0">
                        <a:solidFill>
                          <a:schemeClr val="lt1"/>
                        </a:solidFill>
                        <a:effectLst/>
                        <a:latin typeface="+mn-lt"/>
                        <a:ea typeface="+mn-ea"/>
                        <a:cs typeface="+mn-cs"/>
                      </a:endParaRPr>
                    </a:p>
                  </a:txBody>
                  <a:tcPr/>
                </a:tc>
                <a:extLst>
                  <a:ext uri="{0D108BD9-81ED-4DB2-BD59-A6C34878D82A}">
                    <a16:rowId xmlns:a16="http://schemas.microsoft.com/office/drawing/2014/main" val="2105731577"/>
                  </a:ext>
                </a:extLst>
              </a:tr>
            </a:tbl>
          </a:graphicData>
        </a:graphic>
      </p:graphicFrame>
    </p:spTree>
    <p:extLst>
      <p:ext uri="{BB962C8B-B14F-4D97-AF65-F5344CB8AC3E}">
        <p14:creationId xmlns:p14="http://schemas.microsoft.com/office/powerpoint/2010/main" val="3760993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377237" y="0"/>
            <a:ext cx="7527066"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PRE-QUALIFICATION</a:t>
            </a:r>
            <a:r>
              <a:rPr kumimoji="0" lang="en-ZA" sz="3200" b="1" i="0" u="none" strike="noStrike" kern="1200" cap="none" spc="0" normalizeH="0" baseline="0" noProof="0" dirty="0">
                <a:ln>
                  <a:noFill/>
                </a:ln>
                <a:effectLst/>
                <a:uLnTx/>
                <a:uFillTx/>
                <a:latin typeface="Calibri" panose="020F0502020204030204"/>
                <a:ea typeface="+mn-ea"/>
                <a:cs typeface="+mn-cs"/>
              </a:rPr>
              <a:t> </a:t>
            </a:r>
            <a:r>
              <a:rPr lang="en-ZA" sz="3200" b="1" dirty="0">
                <a:latin typeface="Arial" panose="020B0604020202020204" pitchFamily="34" charset="0"/>
                <a:cs typeface="Arial" panose="020B0604020202020204" pitchFamily="34" charset="0"/>
              </a:rPr>
              <a:t>CRITERIA cont.</a:t>
            </a:r>
          </a:p>
        </p:txBody>
      </p:sp>
      <p:graphicFrame>
        <p:nvGraphicFramePr>
          <p:cNvPr id="4" name="Table 3">
            <a:extLst>
              <a:ext uri="{FF2B5EF4-FFF2-40B4-BE49-F238E27FC236}">
                <a16:creationId xmlns:a16="http://schemas.microsoft.com/office/drawing/2014/main" id="{D8B90611-A19C-4F67-BF03-324BB7322A1D}"/>
              </a:ext>
            </a:extLst>
          </p:cNvPr>
          <p:cNvGraphicFramePr>
            <a:graphicFrameLocks noGrp="1"/>
          </p:cNvGraphicFramePr>
          <p:nvPr>
            <p:extLst>
              <p:ext uri="{D42A27DB-BD31-4B8C-83A1-F6EECF244321}">
                <p14:modId xmlns:p14="http://schemas.microsoft.com/office/powerpoint/2010/main" val="4007320750"/>
              </p:ext>
            </p:extLst>
          </p:nvPr>
        </p:nvGraphicFramePr>
        <p:xfrm>
          <a:off x="-1" y="2442949"/>
          <a:ext cx="9144001" cy="3320122"/>
        </p:xfrm>
        <a:graphic>
          <a:graphicData uri="http://schemas.openxmlformats.org/drawingml/2006/table">
            <a:tbl>
              <a:tblPr firstRow="1" bandRow="1">
                <a:tableStyleId>{93296810-A885-4BE3-A3E7-6D5BEEA58F35}</a:tableStyleId>
              </a:tblPr>
              <a:tblGrid>
                <a:gridCol w="968992">
                  <a:extLst>
                    <a:ext uri="{9D8B030D-6E8A-4147-A177-3AD203B41FA5}">
                      <a16:colId xmlns:a16="http://schemas.microsoft.com/office/drawing/2014/main" val="3627163304"/>
                    </a:ext>
                  </a:extLst>
                </a:gridCol>
                <a:gridCol w="8175009">
                  <a:extLst>
                    <a:ext uri="{9D8B030D-6E8A-4147-A177-3AD203B41FA5}">
                      <a16:colId xmlns:a16="http://schemas.microsoft.com/office/drawing/2014/main" val="4077841559"/>
                    </a:ext>
                  </a:extLst>
                </a:gridCol>
              </a:tblGrid>
              <a:tr h="566820">
                <a:tc>
                  <a:txBody>
                    <a:bodyPr/>
                    <a:lstStyle/>
                    <a:p>
                      <a:pPr marL="0" algn="l" defTabSz="914400" rtl="0" eaLnBrk="1" latinLnBrk="0" hangingPunct="1"/>
                      <a:endParaRPr lang="en-ZA" sz="18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749015164"/>
                  </a:ext>
                </a:extLst>
              </a:tr>
              <a:tr h="553122">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1557272833"/>
                  </a:ext>
                </a:extLst>
              </a:tr>
              <a:tr h="824453">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2692083164"/>
                  </a:ext>
                </a:extLst>
              </a:tr>
              <a:tr h="1027226">
                <a:tc>
                  <a:txBody>
                    <a:bodyPr/>
                    <a:lstStyle/>
                    <a:p>
                      <a:endParaRPr lang="en-Z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800" b="1" kern="1200" dirty="0">
                        <a:solidFill>
                          <a:schemeClr val="tx1"/>
                        </a:solidFill>
                        <a:latin typeface="+mn-lt"/>
                        <a:ea typeface="+mn-ea"/>
                        <a:cs typeface="+mn-cs"/>
                      </a:endParaRPr>
                    </a:p>
                  </a:txBody>
                  <a:tcPr/>
                </a:tc>
                <a:extLst>
                  <a:ext uri="{0D108BD9-81ED-4DB2-BD59-A6C34878D82A}">
                    <a16:rowId xmlns:a16="http://schemas.microsoft.com/office/drawing/2014/main" val="3605489166"/>
                  </a:ext>
                </a:extLst>
              </a:tr>
              <a:tr h="348501">
                <a:tc>
                  <a:txBody>
                    <a:bodyPr/>
                    <a:lstStyle/>
                    <a:p>
                      <a:endParaRPr lang="en-ZA" dirty="0"/>
                    </a:p>
                  </a:txBody>
                  <a:tcPr/>
                </a:tc>
                <a:tc>
                  <a:txBody>
                    <a:bodyPr/>
                    <a:lstStyle/>
                    <a:p>
                      <a:endParaRPr lang="en-ZA" dirty="0"/>
                    </a:p>
                  </a:txBody>
                  <a:tcPr/>
                </a:tc>
                <a:extLst>
                  <a:ext uri="{0D108BD9-81ED-4DB2-BD59-A6C34878D82A}">
                    <a16:rowId xmlns:a16="http://schemas.microsoft.com/office/drawing/2014/main" val="4267989452"/>
                  </a:ext>
                </a:extLst>
              </a:tr>
            </a:tbl>
          </a:graphicData>
        </a:graphic>
      </p:graphicFrame>
      <p:graphicFrame>
        <p:nvGraphicFramePr>
          <p:cNvPr id="5" name="Table 4">
            <a:extLst>
              <a:ext uri="{FF2B5EF4-FFF2-40B4-BE49-F238E27FC236}">
                <a16:creationId xmlns:a16="http://schemas.microsoft.com/office/drawing/2014/main" id="{0D949A0F-53DB-4E32-A8F7-3CC7626BF610}"/>
              </a:ext>
            </a:extLst>
          </p:cNvPr>
          <p:cNvGraphicFramePr>
            <a:graphicFrameLocks noGrp="1"/>
          </p:cNvGraphicFramePr>
          <p:nvPr>
            <p:extLst>
              <p:ext uri="{D42A27DB-BD31-4B8C-83A1-F6EECF244321}">
                <p14:modId xmlns:p14="http://schemas.microsoft.com/office/powerpoint/2010/main" val="2721447772"/>
              </p:ext>
            </p:extLst>
          </p:nvPr>
        </p:nvGraphicFramePr>
        <p:xfrm>
          <a:off x="0" y="5084079"/>
          <a:ext cx="9144000" cy="987190"/>
        </p:xfrm>
        <a:graphic>
          <a:graphicData uri="http://schemas.openxmlformats.org/drawingml/2006/table">
            <a:tbl>
              <a:tblPr firstRow="1" bandRow="1">
                <a:tableStyleId>{93296810-A885-4BE3-A3E7-6D5BEEA58F35}</a:tableStyleId>
              </a:tblPr>
              <a:tblGrid>
                <a:gridCol w="1023582">
                  <a:extLst>
                    <a:ext uri="{9D8B030D-6E8A-4147-A177-3AD203B41FA5}">
                      <a16:colId xmlns:a16="http://schemas.microsoft.com/office/drawing/2014/main" val="3070789754"/>
                    </a:ext>
                  </a:extLst>
                </a:gridCol>
                <a:gridCol w="8120418">
                  <a:extLst>
                    <a:ext uri="{9D8B030D-6E8A-4147-A177-3AD203B41FA5}">
                      <a16:colId xmlns:a16="http://schemas.microsoft.com/office/drawing/2014/main" val="549690860"/>
                    </a:ext>
                  </a:extLst>
                </a:gridCol>
              </a:tblGrid>
              <a:tr h="987190">
                <a:tc>
                  <a:txBody>
                    <a:bodyPr/>
                    <a:lstStyle/>
                    <a:p>
                      <a:pPr marL="0" algn="l" defTabSz="914400" rtl="0" eaLnBrk="1" latinLnBrk="0" hangingPunct="1"/>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endParaRPr lang="en-US" sz="1800" kern="1200" dirty="0"/>
                    </a:p>
                  </a:txBody>
                  <a:tcPr/>
                </a:tc>
                <a:extLst>
                  <a:ext uri="{0D108BD9-81ED-4DB2-BD59-A6C34878D82A}">
                    <a16:rowId xmlns:a16="http://schemas.microsoft.com/office/drawing/2014/main" val="2105731577"/>
                  </a:ext>
                </a:extLst>
              </a:tr>
            </a:tbl>
          </a:graphicData>
        </a:graphic>
      </p:graphicFrame>
      <p:graphicFrame>
        <p:nvGraphicFramePr>
          <p:cNvPr id="6" name="Table 5">
            <a:extLst>
              <a:ext uri="{FF2B5EF4-FFF2-40B4-BE49-F238E27FC236}">
                <a16:creationId xmlns:a16="http://schemas.microsoft.com/office/drawing/2014/main" id="{26EEC866-BBE3-4F2C-A1FE-EB0E5EB9D94B}"/>
              </a:ext>
            </a:extLst>
          </p:cNvPr>
          <p:cNvGraphicFramePr>
            <a:graphicFrameLocks noGrp="1"/>
          </p:cNvGraphicFramePr>
          <p:nvPr>
            <p:extLst>
              <p:ext uri="{D42A27DB-BD31-4B8C-83A1-F6EECF244321}">
                <p14:modId xmlns:p14="http://schemas.microsoft.com/office/powerpoint/2010/main" val="2169716106"/>
              </p:ext>
            </p:extLst>
          </p:nvPr>
        </p:nvGraphicFramePr>
        <p:xfrm>
          <a:off x="-1" y="1498208"/>
          <a:ext cx="9144001" cy="5359792"/>
        </p:xfrm>
        <a:graphic>
          <a:graphicData uri="http://schemas.openxmlformats.org/drawingml/2006/table">
            <a:tbl>
              <a:tblPr firstRow="1" bandRow="1">
                <a:tableStyleId>{93296810-A885-4BE3-A3E7-6D5BEEA58F35}</a:tableStyleId>
              </a:tblPr>
              <a:tblGrid>
                <a:gridCol w="327547">
                  <a:extLst>
                    <a:ext uri="{9D8B030D-6E8A-4147-A177-3AD203B41FA5}">
                      <a16:colId xmlns:a16="http://schemas.microsoft.com/office/drawing/2014/main" val="2569438317"/>
                    </a:ext>
                  </a:extLst>
                </a:gridCol>
                <a:gridCol w="8816454">
                  <a:extLst>
                    <a:ext uri="{9D8B030D-6E8A-4147-A177-3AD203B41FA5}">
                      <a16:colId xmlns:a16="http://schemas.microsoft.com/office/drawing/2014/main" val="441687965"/>
                    </a:ext>
                  </a:extLst>
                </a:gridCol>
              </a:tblGrid>
              <a:tr h="5359792">
                <a:tc>
                  <a:txBody>
                    <a:bodyPr/>
                    <a:lstStyle/>
                    <a:p>
                      <a:pPr marL="0" algn="l" defTabSz="914400" rtl="0" eaLnBrk="1" latinLnBrk="0" hangingPunct="1"/>
                      <a:endParaRPr lang="en-ZA" sz="1600" kern="1200" dirty="0">
                        <a:highlight>
                          <a:srgbClr val="FFFF00"/>
                        </a:highlight>
                      </a:endParaRPr>
                    </a:p>
                  </a:txBody>
                  <a:tcPr/>
                </a:tc>
                <a:tc>
                  <a:txBody>
                    <a:bodyPr/>
                    <a:lstStyle/>
                    <a:p>
                      <a:pPr lvl="0"/>
                      <a:r>
                        <a:rPr lang="en-ZA" sz="2000" b="1" kern="1200" dirty="0">
                          <a:solidFill>
                            <a:schemeClr val="lt1"/>
                          </a:solidFill>
                          <a:effectLst/>
                          <a:latin typeface="+mn-lt"/>
                          <a:ea typeface="+mn-ea"/>
                          <a:cs typeface="+mn-cs"/>
                        </a:rPr>
                        <a:t>The scorecard shall be submitted as a certificate attached to Returnable Schedule Form D1; and</a:t>
                      </a:r>
                      <a:endParaRPr lang="en-US" sz="2000" b="1" kern="1200" dirty="0">
                        <a:solidFill>
                          <a:schemeClr val="lt1"/>
                        </a:solidFill>
                        <a:effectLst/>
                        <a:latin typeface="+mn-lt"/>
                        <a:ea typeface="+mn-ea"/>
                        <a:cs typeface="+mn-cs"/>
                      </a:endParaRPr>
                    </a:p>
                    <a:p>
                      <a:pPr lvl="0"/>
                      <a:r>
                        <a:rPr lang="en-ZA" sz="2000" b="1" kern="1200" dirty="0">
                          <a:solidFill>
                            <a:schemeClr val="lt1"/>
                          </a:solidFill>
                          <a:effectLst/>
                          <a:latin typeface="+mn-lt"/>
                          <a:ea typeface="+mn-ea"/>
                          <a:cs typeface="+mn-cs"/>
                        </a:rPr>
                        <a:t>The certificate shall:</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valid at the closing date;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been issued by a Verification Agency accredited by the South African National Accreditation System (SANAS); or</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Be in the form of a sworn affidavit (accompanied by financial statement or Management Account on the latest financial year) or a certificate issued by the Companies and Intellectual Property Commission in the case of an Exempted Micro Enterprise (EME) with a total annual revenue of less than R1.8 million, if issued in accordance with the amended Construction Sector Codes published in Notice 931 of Government Gazette No 41287 on 1 December 2017 by the Department of Trade and Industry; and</a:t>
                      </a:r>
                      <a:endParaRPr lang="en-US" sz="2000" b="1" kern="1200" dirty="0">
                        <a:solidFill>
                          <a:schemeClr val="lt1"/>
                        </a:solidFill>
                        <a:effectLst/>
                        <a:latin typeface="+mn-lt"/>
                        <a:ea typeface="+mn-ea"/>
                        <a:cs typeface="+mn-cs"/>
                      </a:endParaRPr>
                    </a:p>
                    <a:p>
                      <a:pPr lvl="1"/>
                      <a:r>
                        <a:rPr lang="en-ZA" sz="2000" b="1" kern="1200" dirty="0">
                          <a:solidFill>
                            <a:schemeClr val="lt1"/>
                          </a:solidFill>
                          <a:effectLst/>
                          <a:latin typeface="+mn-lt"/>
                          <a:ea typeface="+mn-ea"/>
                          <a:cs typeface="+mn-cs"/>
                        </a:rPr>
                        <a:t>Have a date of issue less than 12 (twelve) months prior to the tender closing date (see Tender Data 2.15); </a:t>
                      </a:r>
                      <a:endParaRPr lang="en-US" sz="2000" b="1" kern="1200" dirty="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highlight>
                          <a:srgbClr val="FFFF00"/>
                        </a:highlight>
                      </a:endParaRPr>
                    </a:p>
                  </a:txBody>
                  <a:tcPr/>
                </a:tc>
                <a:extLst>
                  <a:ext uri="{0D108BD9-81ED-4DB2-BD59-A6C34878D82A}">
                    <a16:rowId xmlns:a16="http://schemas.microsoft.com/office/drawing/2014/main" val="213892608"/>
                  </a:ext>
                </a:extLst>
              </a:tr>
            </a:tbl>
          </a:graphicData>
        </a:graphic>
      </p:graphicFrame>
    </p:spTree>
    <p:extLst>
      <p:ext uri="{BB962C8B-B14F-4D97-AF65-F5344CB8AC3E}">
        <p14:creationId xmlns:p14="http://schemas.microsoft.com/office/powerpoint/2010/main" val="1035922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02296" y="0"/>
            <a:ext cx="7341704"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TECHNICAL EVALUATION</a:t>
            </a:r>
          </a:p>
        </p:txBody>
      </p:sp>
      <p:graphicFrame>
        <p:nvGraphicFramePr>
          <p:cNvPr id="4" name="Table 3">
            <a:extLst>
              <a:ext uri="{FF2B5EF4-FFF2-40B4-BE49-F238E27FC236}">
                <a16:creationId xmlns:a16="http://schemas.microsoft.com/office/drawing/2014/main" id="{FBC2FC04-1614-4E83-84C2-4F85A4845B81}"/>
              </a:ext>
            </a:extLst>
          </p:cNvPr>
          <p:cNvGraphicFramePr>
            <a:graphicFrameLocks noGrp="1"/>
          </p:cNvGraphicFramePr>
          <p:nvPr>
            <p:extLst>
              <p:ext uri="{D42A27DB-BD31-4B8C-83A1-F6EECF244321}">
                <p14:modId xmlns:p14="http://schemas.microsoft.com/office/powerpoint/2010/main" val="3823939792"/>
              </p:ext>
            </p:extLst>
          </p:nvPr>
        </p:nvGraphicFramePr>
        <p:xfrm>
          <a:off x="-16504" y="1813944"/>
          <a:ext cx="9160504" cy="2740301"/>
        </p:xfrm>
        <a:graphic>
          <a:graphicData uri="http://schemas.openxmlformats.org/drawingml/2006/table">
            <a:tbl>
              <a:tblPr firstRow="1" bandRow="1">
                <a:tableStyleId>{93296810-A885-4BE3-A3E7-6D5BEEA58F35}</a:tableStyleId>
              </a:tblPr>
              <a:tblGrid>
                <a:gridCol w="5378617">
                  <a:extLst>
                    <a:ext uri="{9D8B030D-6E8A-4147-A177-3AD203B41FA5}">
                      <a16:colId xmlns:a16="http://schemas.microsoft.com/office/drawing/2014/main" val="3627163304"/>
                    </a:ext>
                  </a:extLst>
                </a:gridCol>
                <a:gridCol w="3781887">
                  <a:extLst>
                    <a:ext uri="{9D8B030D-6E8A-4147-A177-3AD203B41FA5}">
                      <a16:colId xmlns:a16="http://schemas.microsoft.com/office/drawing/2014/main" val="4077841559"/>
                    </a:ext>
                  </a:extLst>
                </a:gridCol>
              </a:tblGrid>
              <a:tr h="691142">
                <a:tc>
                  <a:txBody>
                    <a:bodyPr/>
                    <a:lstStyle/>
                    <a:p>
                      <a:pPr marL="0" algn="l" defTabSz="914400" rtl="0" eaLnBrk="1" latinLnBrk="0" hangingPunct="1"/>
                      <a:r>
                        <a:rPr lang="en-ZA" sz="1800" b="1" kern="1200" dirty="0">
                          <a:solidFill>
                            <a:schemeClr val="tx1"/>
                          </a:solidFill>
                          <a:effectLst/>
                          <a:latin typeface="+mn-lt"/>
                          <a:ea typeface="+mn-ea"/>
                          <a:cs typeface="+mn-cs"/>
                        </a:rPr>
                        <a:t>Technical experience in comparable projects</a:t>
                      </a:r>
                      <a:endParaRPr lang="en-ZA" sz="1800" b="0"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dk1"/>
                          </a:solidFill>
                          <a:latin typeface="+mn-lt"/>
                          <a:ea typeface="+mn-ea"/>
                          <a:cs typeface="+mn-cs"/>
                        </a:rPr>
                        <a:t>45</a:t>
                      </a:r>
                    </a:p>
                  </a:txBody>
                  <a:tcPr/>
                </a:tc>
                <a:extLst>
                  <a:ext uri="{0D108BD9-81ED-4DB2-BD59-A6C34878D82A}">
                    <a16:rowId xmlns:a16="http://schemas.microsoft.com/office/drawing/2014/main" val="1749015164"/>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Managerial ability appropriate to the size and nature of the work</a:t>
                      </a:r>
                      <a:endParaRPr lang="en-ZA" sz="1800" b="1" kern="120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dirty="0"/>
                        <a:t>30</a:t>
                      </a:r>
                    </a:p>
                  </a:txBody>
                  <a:tcPr/>
                </a:tc>
                <a:extLst>
                  <a:ext uri="{0D108BD9-81ED-4DB2-BD59-A6C34878D82A}">
                    <a16:rowId xmlns:a16="http://schemas.microsoft.com/office/drawing/2014/main" val="1557272833"/>
                  </a:ext>
                </a:extLst>
              </a:tr>
              <a:tr h="691142">
                <a:tc>
                  <a:txBody>
                    <a:bodyPr/>
                    <a:lstStyle/>
                    <a:p>
                      <a:pPr marL="0" algn="l" defTabSz="914400" rtl="0" eaLnBrk="1" latinLnBrk="0" hangingPunct="1"/>
                      <a:r>
                        <a:rPr lang="en-ZA" sz="1800" b="1" kern="1200" dirty="0">
                          <a:solidFill>
                            <a:schemeClr val="dk1"/>
                          </a:solidFill>
                          <a:effectLst/>
                          <a:latin typeface="+mn-lt"/>
                          <a:ea typeface="+mn-ea"/>
                          <a:cs typeface="+mn-cs"/>
                        </a:rPr>
                        <a:t>Quality assurance systems which ensure conformance to Employer’s stated requirements</a:t>
                      </a:r>
                      <a:endParaRPr lang="en-ZA" sz="1800" b="1" kern="1200" dirty="0">
                        <a:solidFill>
                          <a:schemeClr val="tx1"/>
                        </a:solidFill>
                        <a:latin typeface="+mn-lt"/>
                        <a:ea typeface="+mn-ea"/>
                        <a:cs typeface="+mn-cs"/>
                      </a:endParaRPr>
                    </a:p>
                  </a:txBody>
                  <a:tcPr/>
                </a:tc>
                <a:tc>
                  <a:txBody>
                    <a:bodyPr/>
                    <a:lstStyle/>
                    <a:p>
                      <a:r>
                        <a:rPr lang="en-ZA" sz="1800" b="1" dirty="0"/>
                        <a:t>10</a:t>
                      </a:r>
                    </a:p>
                  </a:txBody>
                  <a:tcPr/>
                </a:tc>
                <a:extLst>
                  <a:ext uri="{0D108BD9-81ED-4DB2-BD59-A6C34878D82A}">
                    <a16:rowId xmlns:a16="http://schemas.microsoft.com/office/drawing/2014/main" val="2692083164"/>
                  </a:ext>
                </a:extLst>
              </a:tr>
              <a:tr h="666875">
                <a:tc>
                  <a:txBody>
                    <a:bodyPr/>
                    <a:lstStyle/>
                    <a:p>
                      <a:pPr marL="0" algn="l" defTabSz="914400" rtl="0" eaLnBrk="1" latinLnBrk="0" hangingPunct="1"/>
                      <a:r>
                        <a:rPr lang="en-ZA" sz="1800" b="1" kern="1200" dirty="0">
                          <a:solidFill>
                            <a:schemeClr val="tx1"/>
                          </a:solidFill>
                          <a:effectLst/>
                          <a:latin typeface="+mn-lt"/>
                          <a:ea typeface="+mn-ea"/>
                          <a:cs typeface="+mn-cs"/>
                        </a:rPr>
                        <a:t>Past performance on reference projects</a:t>
                      </a:r>
                      <a:endParaRPr lang="en-ZA" sz="1800" b="1" kern="1200" dirty="0">
                        <a:solidFill>
                          <a:schemeClr val="tx1"/>
                        </a:solidFill>
                        <a:latin typeface="+mn-lt"/>
                        <a:ea typeface="+mn-ea"/>
                        <a:cs typeface="+mn-cs"/>
                      </a:endParaRPr>
                    </a:p>
                  </a:txBody>
                  <a:tcPr/>
                </a:tc>
                <a:tc>
                  <a:txBody>
                    <a:bodyPr/>
                    <a:lstStyle/>
                    <a:p>
                      <a:r>
                        <a:rPr lang="en-ZA" sz="1800" b="1" dirty="0"/>
                        <a:t>15</a:t>
                      </a:r>
                    </a:p>
                  </a:txBody>
                  <a:tcPr/>
                </a:tc>
                <a:extLst>
                  <a:ext uri="{0D108BD9-81ED-4DB2-BD59-A6C34878D82A}">
                    <a16:rowId xmlns:a16="http://schemas.microsoft.com/office/drawing/2014/main" val="3605489166"/>
                  </a:ext>
                </a:extLst>
              </a:tr>
            </a:tbl>
          </a:graphicData>
        </a:graphic>
      </p:graphicFrame>
      <p:graphicFrame>
        <p:nvGraphicFramePr>
          <p:cNvPr id="5" name="Table 4">
            <a:extLst>
              <a:ext uri="{FF2B5EF4-FFF2-40B4-BE49-F238E27FC236}">
                <a16:creationId xmlns:a16="http://schemas.microsoft.com/office/drawing/2014/main" id="{DB46C324-ACAF-42A7-91AD-C69079ACAE44}"/>
              </a:ext>
            </a:extLst>
          </p:cNvPr>
          <p:cNvGraphicFramePr>
            <a:graphicFrameLocks noGrp="1"/>
          </p:cNvGraphicFramePr>
          <p:nvPr>
            <p:extLst>
              <p:ext uri="{D42A27DB-BD31-4B8C-83A1-F6EECF244321}">
                <p14:modId xmlns:p14="http://schemas.microsoft.com/office/powerpoint/2010/main" val="3551970402"/>
              </p:ext>
            </p:extLst>
          </p:nvPr>
        </p:nvGraphicFramePr>
        <p:xfrm>
          <a:off x="0" y="5277364"/>
          <a:ext cx="9160504" cy="506050"/>
        </p:xfrm>
        <a:graphic>
          <a:graphicData uri="http://schemas.openxmlformats.org/drawingml/2006/table">
            <a:tbl>
              <a:tblPr firstRow="1" bandRow="1">
                <a:tableStyleId>{93296810-A885-4BE3-A3E7-6D5BEEA58F35}</a:tableStyleId>
              </a:tblPr>
              <a:tblGrid>
                <a:gridCol w="5391339">
                  <a:extLst>
                    <a:ext uri="{9D8B030D-6E8A-4147-A177-3AD203B41FA5}">
                      <a16:colId xmlns:a16="http://schemas.microsoft.com/office/drawing/2014/main" val="3070789754"/>
                    </a:ext>
                  </a:extLst>
                </a:gridCol>
                <a:gridCol w="3769165">
                  <a:extLst>
                    <a:ext uri="{9D8B030D-6E8A-4147-A177-3AD203B41FA5}">
                      <a16:colId xmlns:a16="http://schemas.microsoft.com/office/drawing/2014/main" val="549690860"/>
                    </a:ext>
                  </a:extLst>
                </a:gridCol>
              </a:tblGrid>
              <a:tr h="506050">
                <a:tc>
                  <a:txBody>
                    <a:bodyPr/>
                    <a:lstStyle/>
                    <a:p>
                      <a:pPr marL="0" algn="l" defTabSz="914400" rtl="0" eaLnBrk="1" latinLnBrk="0" hangingPunct="1"/>
                      <a:r>
                        <a:rPr lang="en-ZA" sz="1800" kern="1200" dirty="0"/>
                        <a:t>Minimum score required to be evaluated further</a:t>
                      </a:r>
                      <a:endParaRPr lang="en-ZA" sz="1800" b="0" kern="1200" dirty="0">
                        <a:solidFill>
                          <a:schemeClr val="dk1"/>
                        </a:solidFill>
                        <a:latin typeface="+mn-lt"/>
                        <a:ea typeface="+mn-ea"/>
                        <a:cs typeface="+mn-cs"/>
                      </a:endParaRPr>
                    </a:p>
                  </a:txBody>
                  <a:tcPr/>
                </a:tc>
                <a:tc>
                  <a:txBody>
                    <a:bodyPr/>
                    <a:lstStyle/>
                    <a:p>
                      <a:pPr marL="0" algn="l" defTabSz="914400" rtl="0" eaLnBrk="1" latinLnBrk="0" hangingPunct="1"/>
                      <a:r>
                        <a:rPr lang="en-ZA" sz="1800" b="1" kern="1200" dirty="0">
                          <a:solidFill>
                            <a:schemeClr val="dk1"/>
                          </a:solidFill>
                          <a:latin typeface="+mn-lt"/>
                          <a:ea typeface="+mn-ea"/>
                          <a:cs typeface="+mn-cs"/>
                        </a:rPr>
                        <a:t>80</a:t>
                      </a:r>
                    </a:p>
                  </a:txBody>
                  <a:tcPr/>
                </a:tc>
                <a:extLst>
                  <a:ext uri="{0D108BD9-81ED-4DB2-BD59-A6C34878D82A}">
                    <a16:rowId xmlns:a16="http://schemas.microsoft.com/office/drawing/2014/main" val="2105731577"/>
                  </a:ext>
                </a:extLst>
              </a:tr>
            </a:tbl>
          </a:graphicData>
        </a:graphic>
      </p:graphicFrame>
      <p:graphicFrame>
        <p:nvGraphicFramePr>
          <p:cNvPr id="7" name="Table 6">
            <a:extLst>
              <a:ext uri="{FF2B5EF4-FFF2-40B4-BE49-F238E27FC236}">
                <a16:creationId xmlns:a16="http://schemas.microsoft.com/office/drawing/2014/main" id="{606C98A3-19F7-43A3-BA2A-FE66E3AC79E7}"/>
              </a:ext>
            </a:extLst>
          </p:cNvPr>
          <p:cNvGraphicFramePr>
            <a:graphicFrameLocks noGrp="1"/>
          </p:cNvGraphicFramePr>
          <p:nvPr>
            <p:extLst>
              <p:ext uri="{D42A27DB-BD31-4B8C-83A1-F6EECF244321}">
                <p14:modId xmlns:p14="http://schemas.microsoft.com/office/powerpoint/2010/main" val="348188593"/>
              </p:ext>
            </p:extLst>
          </p:nvPr>
        </p:nvGraphicFramePr>
        <p:xfrm>
          <a:off x="-1" y="1136169"/>
          <a:ext cx="9130353" cy="677775"/>
        </p:xfrm>
        <a:graphic>
          <a:graphicData uri="http://schemas.openxmlformats.org/drawingml/2006/table">
            <a:tbl>
              <a:tblPr firstRow="1" bandRow="1">
                <a:tableStyleId>{93296810-A885-4BE3-A3E7-6D5BEEA58F35}</a:tableStyleId>
              </a:tblPr>
              <a:tblGrid>
                <a:gridCol w="5353236">
                  <a:extLst>
                    <a:ext uri="{9D8B030D-6E8A-4147-A177-3AD203B41FA5}">
                      <a16:colId xmlns:a16="http://schemas.microsoft.com/office/drawing/2014/main" val="2569438317"/>
                    </a:ext>
                  </a:extLst>
                </a:gridCol>
                <a:gridCol w="3777117">
                  <a:extLst>
                    <a:ext uri="{9D8B030D-6E8A-4147-A177-3AD203B41FA5}">
                      <a16:colId xmlns:a16="http://schemas.microsoft.com/office/drawing/2014/main" val="441687965"/>
                    </a:ext>
                  </a:extLst>
                </a:gridCol>
              </a:tblGrid>
              <a:tr h="6777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latin typeface="+mn-lt"/>
                          <a:ea typeface="+mn-ea"/>
                          <a:cs typeface="+mn-cs"/>
                        </a:rPr>
                        <a:t>Criteria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1"/>
                          </a:solidFill>
                        </a:rPr>
                        <a:t>Maximum score of  Tender Evaluation points</a:t>
                      </a:r>
                      <a:endParaRPr lang="en-ZA" sz="1800" b="1" kern="1200" dirty="0">
                        <a:solidFill>
                          <a:schemeClr val="tx1"/>
                        </a:solidFill>
                        <a:latin typeface="Arial" charset="0"/>
                        <a:ea typeface="+mn-ea"/>
                        <a:cs typeface="+mn-cs"/>
                      </a:endParaRPr>
                    </a:p>
                  </a:txBody>
                  <a:tcPr/>
                </a:tc>
                <a:extLst>
                  <a:ext uri="{0D108BD9-81ED-4DB2-BD59-A6C34878D82A}">
                    <a16:rowId xmlns:a16="http://schemas.microsoft.com/office/drawing/2014/main" val="213892608"/>
                  </a:ext>
                </a:extLst>
              </a:tr>
            </a:tbl>
          </a:graphicData>
        </a:graphic>
      </p:graphicFrame>
      <p:graphicFrame>
        <p:nvGraphicFramePr>
          <p:cNvPr id="2" name="Table 1">
            <a:extLst>
              <a:ext uri="{FF2B5EF4-FFF2-40B4-BE49-F238E27FC236}">
                <a16:creationId xmlns:a16="http://schemas.microsoft.com/office/drawing/2014/main" id="{ACAE5B64-3AD2-4674-ABA9-1FD272205650}"/>
              </a:ext>
            </a:extLst>
          </p:cNvPr>
          <p:cNvGraphicFramePr>
            <a:graphicFrameLocks noGrp="1"/>
          </p:cNvGraphicFramePr>
          <p:nvPr>
            <p:extLst>
              <p:ext uri="{D42A27DB-BD31-4B8C-83A1-F6EECF244321}">
                <p14:modId xmlns:p14="http://schemas.microsoft.com/office/powerpoint/2010/main" val="2701438955"/>
              </p:ext>
            </p:extLst>
          </p:nvPr>
        </p:nvGraphicFramePr>
        <p:xfrm>
          <a:off x="0" y="4563124"/>
          <a:ext cx="9130352" cy="594802"/>
        </p:xfrm>
        <a:graphic>
          <a:graphicData uri="http://schemas.openxmlformats.org/drawingml/2006/table">
            <a:tbl>
              <a:tblPr/>
              <a:tblGrid>
                <a:gridCol w="9130352">
                  <a:extLst>
                    <a:ext uri="{9D8B030D-6E8A-4147-A177-3AD203B41FA5}">
                      <a16:colId xmlns:a16="http://schemas.microsoft.com/office/drawing/2014/main" val="4054508368"/>
                    </a:ext>
                  </a:extLst>
                </a:gridCol>
              </a:tblGrid>
              <a:tr h="594802">
                <a:tc>
                  <a:txBody>
                    <a:bodyPr/>
                    <a:lstStyle/>
                    <a:p>
                      <a:r>
                        <a:rPr lang="en-ZA" sz="1800" kern="1200" dirty="0">
                          <a:solidFill>
                            <a:schemeClr val="tx1"/>
                          </a:solidFill>
                          <a:effectLst/>
                          <a:latin typeface="+mn-lt"/>
                          <a:ea typeface="+mn-ea"/>
                          <a:cs typeface="+mn-cs"/>
                        </a:rPr>
                        <a:t>Total evaluation points for quality (Ms)</a:t>
                      </a:r>
                      <a:r>
                        <a:rPr lang="en-ZA" sz="1800" dirty="0"/>
                        <a:t>                                                      </a:t>
                      </a:r>
                      <a:r>
                        <a:rPr lang="en-ZA" sz="1800" b="1" dirty="0">
                          <a:solidFill>
                            <a:schemeClr val="tx1"/>
                          </a:solidFill>
                        </a:rPr>
                        <a:t>100</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393819597"/>
                  </a:ext>
                </a:extLst>
              </a:tr>
            </a:tbl>
          </a:graphicData>
        </a:graphic>
      </p:graphicFrame>
    </p:spTree>
    <p:extLst>
      <p:ext uri="{BB962C8B-B14F-4D97-AF65-F5344CB8AC3E}">
        <p14:creationId xmlns:p14="http://schemas.microsoft.com/office/powerpoint/2010/main" val="3650692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2940" y="1042738"/>
            <a:ext cx="8481060" cy="2677656"/>
          </a:xfrm>
          <a:prstGeom prst="rect">
            <a:avLst/>
          </a:prstGeom>
        </p:spPr>
        <p:txBody>
          <a:bodyPr wrap="square">
            <a:spAutoFit/>
          </a:bodyPr>
          <a:lstStyle/>
          <a:p>
            <a:pPr algn="just"/>
            <a:r>
              <a:rPr lang="en-ZA" sz="2400" b="1" dirty="0">
                <a:latin typeface="Arial" panose="020B0604020202020204" pitchFamily="34" charset="0"/>
              </a:rPr>
              <a:t>Tender data:</a:t>
            </a:r>
          </a:p>
          <a:p>
            <a:pPr algn="just"/>
            <a:endParaRPr lang="en-ZA" sz="1600" dirty="0">
              <a:latin typeface="Arial" panose="020B0604020202020204" pitchFamily="34" charset="0"/>
            </a:endParaRPr>
          </a:p>
          <a:p>
            <a:pPr algn="just"/>
            <a:r>
              <a:rPr lang="en-ZA" sz="1600" dirty="0">
                <a:latin typeface="Arial" panose="020B0604020202020204" pitchFamily="34" charset="0"/>
              </a:rPr>
              <a:t>5.11.9</a:t>
            </a:r>
          </a:p>
          <a:p>
            <a:pPr algn="just"/>
            <a:endParaRPr lang="en-ZA" sz="1600" dirty="0">
              <a:latin typeface="Arial" panose="020B0604020202020204" pitchFamily="34" charset="0"/>
            </a:endParaRPr>
          </a:p>
          <a:p>
            <a:pPr algn="just"/>
            <a:r>
              <a:rPr lang="en-ZA" sz="1600" dirty="0">
                <a:latin typeface="Arial" panose="020B0604020202020204" pitchFamily="34" charset="0"/>
              </a:rPr>
              <a:t>The following key persons shall form part of the quality criteria: </a:t>
            </a:r>
            <a:endParaRPr lang="en-ZA" sz="1600" i="1" dirty="0">
              <a:latin typeface="Arial" panose="020B0604020202020204" pitchFamily="34" charset="0"/>
            </a:endParaRPr>
          </a:p>
          <a:p>
            <a:endParaRPr lang="en-ZA" sz="1600" i="1" dirty="0">
              <a:latin typeface="Arial" panose="020B0604020202020204" pitchFamily="34" charset="0"/>
            </a:endParaRPr>
          </a:p>
          <a:p>
            <a:r>
              <a:rPr lang="en-ZA" sz="1600" dirty="0">
                <a:latin typeface="Arial" panose="020B0604020202020204" pitchFamily="34" charset="0"/>
              </a:rPr>
              <a:t>Contracts  Engineer  </a:t>
            </a:r>
          </a:p>
          <a:p>
            <a:r>
              <a:rPr lang="en-ZA" sz="1600" dirty="0">
                <a:latin typeface="Arial" panose="020B0604020202020204" pitchFamily="34" charset="0"/>
              </a:rPr>
              <a:t>Design Specialist: Labour Intensive Construction</a:t>
            </a:r>
          </a:p>
          <a:p>
            <a:pPr algn="just"/>
            <a:endParaRPr lang="en-ZA" sz="1600" dirty="0">
              <a:solidFill>
                <a:srgbClr val="000000"/>
              </a:solidFill>
              <a:latin typeface="Arial" panose="020B0604020202020204" pitchFamily="34" charset="0"/>
            </a:endParaRPr>
          </a:p>
          <a:p>
            <a:pPr algn="just"/>
            <a:endParaRPr lang="en-ZA" sz="1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702218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369332"/>
          </a:xfrm>
          <a:prstGeom prst="rect">
            <a:avLst/>
          </a:prstGeom>
          <a:solidFill>
            <a:schemeClr val="accent6">
              <a:lumMod val="40000"/>
              <a:lumOff val="60000"/>
            </a:schemeClr>
          </a:solidFill>
        </p:spPr>
        <p:txBody>
          <a:bodyPr wrap="square" rtlCol="0">
            <a:spAutoFit/>
          </a:bodyPr>
          <a:lstStyle/>
          <a:p>
            <a:pPr algn="ctr">
              <a:defRPr/>
            </a:pPr>
            <a:r>
              <a:rPr lang="en-US" sz="1800" b="1" dirty="0">
                <a:effectLst/>
                <a:latin typeface="Arial" panose="020B0604020202020204" pitchFamily="34" charset="0"/>
                <a:ea typeface="Times New Roman" panose="02020603050405020304" pitchFamily="18" charset="0"/>
                <a:cs typeface="Arial" panose="020B0604020202020204" pitchFamily="34" charset="0"/>
              </a:rPr>
              <a:t>EVALUATION PRICE AND PREFERENCE</a:t>
            </a:r>
            <a:endParaRPr kumimoji="0" lang="en-ZA" sz="3200" b="1" i="0" u="none" strike="noStrike" kern="1200" cap="none" spc="0" normalizeH="0" baseline="0" noProof="0" dirty="0">
              <a:ln>
                <a:noFill/>
              </a:ln>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B3880615-1902-48DE-84BB-3375DBF81BDD}"/>
              </a:ext>
            </a:extLst>
          </p:cNvPr>
          <p:cNvGraphicFramePr>
            <a:graphicFrameLocks noGrp="1"/>
          </p:cNvGraphicFramePr>
          <p:nvPr>
            <p:extLst>
              <p:ext uri="{D42A27DB-BD31-4B8C-83A1-F6EECF244321}">
                <p14:modId xmlns:p14="http://schemas.microsoft.com/office/powerpoint/2010/main" val="3628175989"/>
              </p:ext>
            </p:extLst>
          </p:nvPr>
        </p:nvGraphicFramePr>
        <p:xfrm>
          <a:off x="0" y="807868"/>
          <a:ext cx="9106678" cy="5956915"/>
        </p:xfrm>
        <a:graphic>
          <a:graphicData uri="http://schemas.openxmlformats.org/drawingml/2006/table">
            <a:tbl>
              <a:tblPr firstRow="1" bandRow="1">
                <a:tableStyleId>{93296810-A885-4BE3-A3E7-6D5BEEA58F35}</a:tableStyleId>
              </a:tblPr>
              <a:tblGrid>
                <a:gridCol w="4623547">
                  <a:extLst>
                    <a:ext uri="{9D8B030D-6E8A-4147-A177-3AD203B41FA5}">
                      <a16:colId xmlns:a16="http://schemas.microsoft.com/office/drawing/2014/main" val="1891244037"/>
                    </a:ext>
                  </a:extLst>
                </a:gridCol>
                <a:gridCol w="4483131">
                  <a:extLst>
                    <a:ext uri="{9D8B030D-6E8A-4147-A177-3AD203B41FA5}">
                      <a16:colId xmlns:a16="http://schemas.microsoft.com/office/drawing/2014/main" val="2417391229"/>
                    </a:ext>
                  </a:extLst>
                </a:gridCol>
              </a:tblGrid>
              <a:tr h="31250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lt1"/>
                          </a:solidFill>
                          <a:effectLst/>
                          <a:latin typeface="+mn-lt"/>
                          <a:ea typeface="+mn-ea"/>
                          <a:cs typeface="+mn-cs"/>
                        </a:rPr>
                        <a:t>80/20 preference point system for acquisition of goods and services for Rand value equal to or above R2 000 and up to R50 million </a:t>
                      </a: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b="1" kern="1200" dirty="0">
                          <a:solidFill>
                            <a:schemeClr val="lt1"/>
                          </a:solidFill>
                          <a:effectLst/>
                          <a:latin typeface="+mn-lt"/>
                          <a:ea typeface="+mn-ea"/>
                          <a:cs typeface="+mn-cs"/>
                        </a:rPr>
                        <a:t>The following formula will be used to calculate thee points out of 80 for price: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=80(1-(Pt-Pm)/Pm)</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Where:</a:t>
                      </a:r>
                    </a:p>
                    <a:p>
                      <a:r>
                        <a:rPr lang="en-US" sz="1350" b="1" kern="1200" dirty="0">
                          <a:solidFill>
                            <a:schemeClr val="lt1"/>
                          </a:solidFill>
                          <a:effectLst/>
                          <a:latin typeface="+mn-lt"/>
                          <a:ea typeface="+mn-ea"/>
                          <a:cs typeface="+mn-cs"/>
                        </a:rPr>
                        <a:t> </a:t>
                      </a:r>
                    </a:p>
                    <a:p>
                      <a:r>
                        <a:rPr lang="en-US" sz="1350" b="1" kern="1200" dirty="0">
                          <a:solidFill>
                            <a:schemeClr val="lt1"/>
                          </a:solidFill>
                          <a:effectLst/>
                          <a:latin typeface="+mn-lt"/>
                          <a:ea typeface="+mn-ea"/>
                          <a:cs typeface="+mn-cs"/>
                        </a:rPr>
                        <a:t>Ps is the points scored for price of tender under consideration.</a:t>
                      </a:r>
                    </a:p>
                    <a:p>
                      <a:r>
                        <a:rPr lang="en-US" sz="1350" b="1" kern="1200" dirty="0">
                          <a:solidFill>
                            <a:schemeClr val="lt1"/>
                          </a:solidFill>
                          <a:effectLst/>
                          <a:latin typeface="+mn-lt"/>
                          <a:ea typeface="+mn-ea"/>
                          <a:cs typeface="+mn-cs"/>
                        </a:rPr>
                        <a:t>Pt is the price of the tender under consideration; and</a:t>
                      </a:r>
                    </a:p>
                    <a:p>
                      <a:r>
                        <a:rPr lang="en-US" sz="1350" b="1" kern="1200" dirty="0">
                          <a:solidFill>
                            <a:schemeClr val="lt1"/>
                          </a:solidFill>
                          <a:effectLst/>
                          <a:latin typeface="+mn-lt"/>
                          <a:ea typeface="+mn-ea"/>
                          <a:cs typeface="+mn-cs"/>
                        </a:rPr>
                        <a:t>Pm is the price of the lowest acceptable tender.</a:t>
                      </a:r>
                    </a:p>
                    <a:p>
                      <a:pPr marL="0" algn="l" defTabSz="914400" rtl="0" eaLnBrk="1" latinLnBrk="0" hangingPunct="1"/>
                      <a:endParaRPr lang="en-ZA" sz="1600" b="0" kern="1200" dirty="0">
                        <a:solidFill>
                          <a:schemeClr val="tx1"/>
                        </a:solidFill>
                        <a:latin typeface="+mn-lt"/>
                        <a:ea typeface="+mn-ea"/>
                        <a:cs typeface="+mn-cs"/>
                      </a:endParaRPr>
                    </a:p>
                  </a:txBody>
                  <a:tcPr/>
                </a:tc>
                <a:extLst>
                  <a:ext uri="{0D108BD9-81ED-4DB2-BD59-A6C34878D82A}">
                    <a16:rowId xmlns:a16="http://schemas.microsoft.com/office/drawing/2014/main" val="2213855717"/>
                  </a:ext>
                </a:extLst>
              </a:tr>
              <a:tr h="2831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pPr marL="0" algn="l" defTabSz="914400" rtl="0" eaLnBrk="1" latinLnBrk="0" hangingPunct="1"/>
                      <a:endParaRPr lang="en-ZA" sz="1600" b="0" kern="1200" dirty="0">
                        <a:solidFill>
                          <a:schemeClr val="dk1"/>
                        </a:solidFill>
                        <a:latin typeface="+mn-lt"/>
                        <a:ea typeface="+mn-ea"/>
                        <a:cs typeface="+mn-cs"/>
                      </a:endParaRPr>
                    </a:p>
                  </a:txBody>
                  <a:tcPr/>
                </a:tc>
                <a:tc>
                  <a:txBody>
                    <a:bodyPr/>
                    <a:lstStyle/>
                    <a:p>
                      <a:r>
                        <a:rPr lang="en-US" sz="1350" kern="1200" dirty="0">
                          <a:solidFill>
                            <a:schemeClr val="dk1"/>
                          </a:solidFill>
                          <a:effectLst/>
                          <a:latin typeface="+mn-lt"/>
                          <a:ea typeface="+mn-ea"/>
                          <a:cs typeface="+mn-cs"/>
                        </a:rPr>
                        <a:t>The following formula will be used to calculate thee points out of 90 for price:</a:t>
                      </a:r>
                    </a:p>
                    <a:p>
                      <a:r>
                        <a:rPr lang="en-US"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US" sz="1350" kern="1200" dirty="0">
                          <a:solidFill>
                            <a:schemeClr val="dk1"/>
                          </a:solidFill>
                          <a:effectLst/>
                          <a:latin typeface="+mn-lt"/>
                          <a:ea typeface="+mn-ea"/>
                          <a:cs typeface="+mn-cs"/>
                        </a:rPr>
                        <a:t>Ps =90(1-(Pt-Pm)/Pm)</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Where:</a:t>
                      </a:r>
                    </a:p>
                    <a:p>
                      <a:r>
                        <a:rPr lang="en-US" sz="1350" kern="1200" dirty="0">
                          <a:solidFill>
                            <a:schemeClr val="dk1"/>
                          </a:solidFill>
                          <a:effectLst/>
                          <a:latin typeface="+mn-lt"/>
                          <a:ea typeface="+mn-ea"/>
                          <a:cs typeface="+mn-cs"/>
                        </a:rPr>
                        <a:t> </a:t>
                      </a:r>
                    </a:p>
                    <a:p>
                      <a:r>
                        <a:rPr lang="en-US" sz="1350" kern="1200" dirty="0">
                          <a:solidFill>
                            <a:schemeClr val="dk1"/>
                          </a:solidFill>
                          <a:effectLst/>
                          <a:latin typeface="+mn-lt"/>
                          <a:ea typeface="+mn-ea"/>
                          <a:cs typeface="+mn-cs"/>
                        </a:rPr>
                        <a:t>Ps is the points scored for price of tender under consideration.</a:t>
                      </a:r>
                    </a:p>
                    <a:p>
                      <a:r>
                        <a:rPr lang="en-US" sz="1350" kern="1200" dirty="0">
                          <a:solidFill>
                            <a:schemeClr val="dk1"/>
                          </a:solidFill>
                          <a:effectLst/>
                          <a:latin typeface="+mn-lt"/>
                          <a:ea typeface="+mn-ea"/>
                          <a:cs typeface="+mn-cs"/>
                        </a:rPr>
                        <a:t>Pt is the price of the tender under consideration; and</a:t>
                      </a:r>
                    </a:p>
                    <a:p>
                      <a:r>
                        <a:rPr lang="en-US" sz="1350" kern="1200" dirty="0">
                          <a:solidFill>
                            <a:schemeClr val="dk1"/>
                          </a:solidFill>
                          <a:effectLst/>
                          <a:latin typeface="+mn-lt"/>
                          <a:ea typeface="+mn-ea"/>
                          <a:cs typeface="+mn-cs"/>
                        </a:rPr>
                        <a:t>Pm is the price of the lowest acceptable tender.</a:t>
                      </a:r>
                    </a:p>
                  </a:txBody>
                  <a:tcPr/>
                </a:tc>
                <a:extLst>
                  <a:ext uri="{0D108BD9-81ED-4DB2-BD59-A6C34878D82A}">
                    <a16:rowId xmlns:a16="http://schemas.microsoft.com/office/drawing/2014/main" val="3822378497"/>
                  </a:ext>
                </a:extLst>
              </a:tr>
            </a:tbl>
          </a:graphicData>
        </a:graphic>
      </p:graphicFrame>
    </p:spTree>
    <p:extLst>
      <p:ext uri="{BB962C8B-B14F-4D97-AF65-F5344CB8AC3E}">
        <p14:creationId xmlns:p14="http://schemas.microsoft.com/office/powerpoint/2010/main" val="4096076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037469" cy="4316566"/>
          </a:xfrm>
          <a:prstGeom prst="rect">
            <a:avLst/>
          </a:prstGeom>
          <a:noFill/>
        </p:spPr>
        <p:txBody>
          <a:bodyPr wrap="square" rtlCol="0">
            <a:spAutoFit/>
          </a:bodyPr>
          <a:lstStyle/>
          <a:p>
            <a:pPr marR="36195" lvl="0" algn="just">
              <a:spcBef>
                <a:spcPts val="0"/>
              </a:spcBef>
              <a:spcAft>
                <a:spcPts val="300"/>
              </a:spcAft>
              <a:buSzPts val="1000"/>
            </a:pPr>
            <a:r>
              <a:rPr lang="en-US" sz="1800" dirty="0">
                <a:effectLst/>
                <a:latin typeface="Arial" panose="020B0604020202020204" pitchFamily="34" charset="0"/>
                <a:ea typeface="Times New Roman" panose="02020603050405020304" pitchFamily="18" charset="0"/>
                <a:cs typeface="Arial" panose="020B0604020202020204" pitchFamily="34" charset="0"/>
              </a:rPr>
              <a:t>4.  Where the Tenderer elects to confirm the errors, omissions or re-balancing of im­balanced rates the tender offer shall be corrected as follows:</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36195" lvl="0" indent="-342900" algn="just">
              <a:spcBef>
                <a:spcPts val="0"/>
              </a:spcBef>
              <a:spcAft>
                <a:spcPts val="0"/>
              </a:spcAft>
              <a:buFont typeface="+mj-lt"/>
              <a:buAutoNum type="alphaLcParenR"/>
            </a:pPr>
            <a:r>
              <a:rPr lang="en-US" sz="1800" dirty="0">
                <a:effectLst/>
                <a:latin typeface="Arial" panose="020B0604020202020204" pitchFamily="34" charset="0"/>
                <a:ea typeface="Times New Roman" panose="02020603050405020304" pitchFamily="18" charset="0"/>
                <a:cs typeface="Arial" panose="020B0604020202020204" pitchFamily="34" charset="0"/>
              </a:rPr>
              <a:t>if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quoted and the unit rate shall be corrected.</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36195" lvl="0" indent="-342900" algn="just">
              <a:spcBef>
                <a:spcPts val="0"/>
              </a:spcBef>
              <a:spcAft>
                <a:spcPts val="0"/>
              </a:spcAft>
              <a:buFont typeface="+mj-lt"/>
              <a:buAutoNum type="alphaLcParenR"/>
            </a:pPr>
            <a:r>
              <a:rPr lang="en-US" sz="1800" dirty="0">
                <a:effectLst/>
                <a:latin typeface="Arial" panose="020B0604020202020204" pitchFamily="34" charset="0"/>
                <a:ea typeface="Times New Roman" panose="02020603050405020304" pitchFamily="18" charset="0"/>
                <a:cs typeface="Arial" panose="020B0604020202020204" pitchFamily="34" charset="0"/>
              </a:rPr>
              <a:t>Where there is an error in the total of the prices either due to other corrections required by this checking process or in the Tenderer’s addition of prices, the total of the prices shall be corrected.</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36195" lvl="0" indent="-342900" algn="just">
              <a:spcBef>
                <a:spcPts val="0"/>
              </a:spcBef>
              <a:spcAft>
                <a:spcPts val="0"/>
              </a:spcAft>
              <a:buFont typeface="+mj-lt"/>
              <a:buAutoNum type="alphaLcParenR"/>
            </a:pPr>
            <a:r>
              <a:rPr lang="en-US" sz="1800" dirty="0">
                <a:effectLst/>
                <a:latin typeface="Arial" panose="020B0604020202020204" pitchFamily="34" charset="0"/>
                <a:ea typeface="Times New Roman" panose="02020603050405020304" pitchFamily="18" charset="0"/>
                <a:cs typeface="Arial" panose="020B0604020202020204" pitchFamily="34" charset="0"/>
              </a:rPr>
              <a:t>Where the unit rates are imbalanced, adjust such rates by increasing or decreasing them and selected others while retaining the total of the prices derived after any other corrections made under (a) and (b) above.</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lvl="0">
              <a:tabLst>
                <a:tab pos="360000" algn="l"/>
                <a:tab pos="720000" algn="l"/>
                <a:tab pos="1080000" algn="l"/>
              </a:tabLst>
            </a:pPr>
            <a:endParaRPr lang="en-US" sz="2400"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Correction of Arithmetic Errors </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87328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435282" y="873318"/>
            <a:ext cx="8708718" cy="4401205"/>
          </a:xfrm>
          <a:prstGeom prst="rect">
            <a:avLst/>
          </a:prstGeom>
          <a:noFill/>
        </p:spPr>
        <p:txBody>
          <a:bodyPr wrap="square" rtlCol="0">
            <a:spAutoFit/>
          </a:bodyPr>
          <a:lstStyle/>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r>
              <a:rPr lang="en-ZA" sz="2000" dirty="0">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SzPts val="900"/>
              <a:buFont typeface="Symbol" panose="05050102010706020507" pitchFamily="18" charset="2"/>
              <a:buChar char=""/>
              <a:tabLst>
                <a:tab pos="228600" algn="l"/>
              </a:tabLst>
            </a:pPr>
            <a:r>
              <a:rPr lang="en-ZA" sz="2000" dirty="0">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ZA" sz="2000" dirty="0">
                <a:effectLst/>
                <a:latin typeface="Arial" panose="020B0604020202020204" pitchFamily="34" charset="0"/>
                <a:ea typeface="Times New Roman" panose="02020603050405020304" pitchFamily="18" charset="0"/>
              </a:rPr>
              <a:t>risk rating (i.e., high risk, medium to high risk, medium risk or low risk) of the tenderer</a:t>
            </a:r>
            <a:endParaRPr kumimoji="0" lang="en-ZA"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323833" y="0"/>
            <a:ext cx="7820167"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DUE DILIGENCE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218199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1842052" y="0"/>
            <a:ext cx="7301948"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white"/>
                </a:solidFill>
                <a:effectLst/>
                <a:uLnTx/>
                <a:uFillTx/>
                <a:latin typeface="Calibri Light" panose="020F0302020204030204"/>
                <a:ea typeface="+mn-ea"/>
                <a:cs typeface="+mn-cs"/>
              </a:rPr>
              <a:t>VALIDITY </a:t>
            </a:r>
          </a:p>
        </p:txBody>
      </p:sp>
      <p:graphicFrame>
        <p:nvGraphicFramePr>
          <p:cNvPr id="4" name="Table 3">
            <a:extLst>
              <a:ext uri="{FF2B5EF4-FFF2-40B4-BE49-F238E27FC236}">
                <a16:creationId xmlns:a16="http://schemas.microsoft.com/office/drawing/2014/main" id="{869B956E-68DE-4680-992D-D82E8277CEB1}"/>
              </a:ext>
            </a:extLst>
          </p:cNvPr>
          <p:cNvGraphicFramePr>
            <a:graphicFrameLocks noGrp="1"/>
          </p:cNvGraphicFramePr>
          <p:nvPr>
            <p:extLst>
              <p:ext uri="{D42A27DB-BD31-4B8C-83A1-F6EECF244321}">
                <p14:modId xmlns:p14="http://schemas.microsoft.com/office/powerpoint/2010/main" val="4178461334"/>
              </p:ext>
            </p:extLst>
          </p:nvPr>
        </p:nvGraphicFramePr>
        <p:xfrm>
          <a:off x="0" y="803135"/>
          <a:ext cx="9144000" cy="5952507"/>
        </p:xfrm>
        <a:graphic>
          <a:graphicData uri="http://schemas.openxmlformats.org/drawingml/2006/table">
            <a:tbl>
              <a:tblPr firstRow="1" bandRow="1">
                <a:tableStyleId>{93296810-A885-4BE3-A3E7-6D5BEEA58F35}</a:tableStyleId>
              </a:tblPr>
              <a:tblGrid>
                <a:gridCol w="215308">
                  <a:extLst>
                    <a:ext uri="{9D8B030D-6E8A-4147-A177-3AD203B41FA5}">
                      <a16:colId xmlns:a16="http://schemas.microsoft.com/office/drawing/2014/main" val="1732342084"/>
                    </a:ext>
                  </a:extLst>
                </a:gridCol>
                <a:gridCol w="8928692">
                  <a:extLst>
                    <a:ext uri="{9D8B030D-6E8A-4147-A177-3AD203B41FA5}">
                      <a16:colId xmlns:a16="http://schemas.microsoft.com/office/drawing/2014/main" val="1608094556"/>
                    </a:ext>
                  </a:extLst>
                </a:gridCol>
              </a:tblGrid>
              <a:tr h="1073285">
                <a:tc rowSpan="3">
                  <a:txBody>
                    <a:bodyPr/>
                    <a:lstStyle/>
                    <a:p>
                      <a:endParaRPr lang="en-ZA" dirty="0"/>
                    </a:p>
                  </a:txBody>
                  <a:tcPr/>
                </a:tc>
                <a:tc>
                  <a:txBody>
                    <a:bodyPr/>
                    <a:lstStyle/>
                    <a:p>
                      <a:r>
                        <a:rPr lang="en-ZA" sz="2400" b="1" dirty="0">
                          <a:solidFill>
                            <a:schemeClr val="tx1"/>
                          </a:solidFill>
                        </a:rPr>
                        <a:t>Instruction</a:t>
                      </a:r>
                    </a:p>
                  </a:txBody>
                  <a:tcPr/>
                </a:tc>
                <a:extLst>
                  <a:ext uri="{0D108BD9-81ED-4DB2-BD59-A6C34878D82A}">
                    <a16:rowId xmlns:a16="http://schemas.microsoft.com/office/drawing/2014/main" val="1240139222"/>
                  </a:ext>
                </a:extLst>
              </a:tr>
              <a:tr h="618617">
                <a:tc vMerge="1">
                  <a:txBody>
                    <a:bodyPr/>
                    <a:lstStyle/>
                    <a:p>
                      <a:endParaRPr lang="en-ZA" dirty="0"/>
                    </a:p>
                  </a:txBody>
                  <a:tcPr/>
                </a:tc>
                <a:tc>
                  <a:txBody>
                    <a:bodyPr/>
                    <a:lstStyle/>
                    <a:p>
                      <a:r>
                        <a:rPr lang="en-ZA" sz="2800" dirty="0"/>
                        <a:t>Tender validity date is </a:t>
                      </a:r>
                      <a:r>
                        <a:rPr lang="en-ZA" sz="2800"/>
                        <a:t>180 days</a:t>
                      </a:r>
                      <a:endParaRPr lang="en-ZA" sz="2800" dirty="0"/>
                    </a:p>
                  </a:txBody>
                  <a:tcPr/>
                </a:tc>
                <a:extLst>
                  <a:ext uri="{0D108BD9-81ED-4DB2-BD59-A6C34878D82A}">
                    <a16:rowId xmlns:a16="http://schemas.microsoft.com/office/drawing/2014/main" val="3087916868"/>
                  </a:ext>
                </a:extLst>
              </a:tr>
              <a:tr h="4260605">
                <a:tc vMerge="1">
                  <a:txBody>
                    <a:bodyPr/>
                    <a:lstStyle/>
                    <a:p>
                      <a:endParaRPr lang="en-ZA" dirty="0"/>
                    </a:p>
                  </a:txBody>
                  <a:tcPr/>
                </a:tc>
                <a:tc>
                  <a:txBody>
                    <a:bodyPr/>
                    <a:lstStyle/>
                    <a:p>
                      <a:pPr marL="342900" marR="36195" lvl="0" indent="-342900" algn="just">
                        <a:spcBef>
                          <a:spcPts val="0"/>
                        </a:spcBef>
                        <a:spcAft>
                          <a:spcPts val="300"/>
                        </a:spcAft>
                        <a:buFont typeface="+mj-lt"/>
                        <a:buAutoNum type="arabicPeriod"/>
                      </a:pPr>
                      <a:r>
                        <a:rPr lang="en-US" sz="1800" dirty="0">
                          <a:effectLst/>
                          <a:latin typeface="Arial" panose="020B0604020202020204" pitchFamily="34" charset="0"/>
                          <a:ea typeface="Times New Roman" panose="02020603050405020304" pitchFamily="18" charset="0"/>
                          <a:cs typeface="Arial" panose="020B0604020202020204" pitchFamily="34" charset="0"/>
                        </a:rPr>
                        <a:t>Where a Tenderer, at any time after the opening of its tender offer, but prior to entering into a contract based on his tender offer:</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36195" lvl="0" indent="-342900" algn="just">
                        <a:spcBef>
                          <a:spcPts val="0"/>
                        </a:spcBef>
                        <a:spcAft>
                          <a:spcPts val="0"/>
                        </a:spcAft>
                        <a:buFont typeface="+mj-lt"/>
                        <a:buAutoNum type="alphaLcParenR"/>
                      </a:pPr>
                      <a:r>
                        <a:rPr lang="en-US" sz="1800" dirty="0">
                          <a:effectLst/>
                          <a:latin typeface="Arial" panose="020B0604020202020204" pitchFamily="34" charset="0"/>
                          <a:ea typeface="Times New Roman" panose="02020603050405020304" pitchFamily="18" charset="0"/>
                          <a:cs typeface="Arial" panose="020B0604020202020204" pitchFamily="34" charset="0"/>
                        </a:rPr>
                        <a:t>withdraws his tender;</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36195" lvl="0" indent="-342900" algn="just">
                        <a:spcBef>
                          <a:spcPts val="0"/>
                        </a:spcBef>
                        <a:spcAft>
                          <a:spcPts val="0"/>
                        </a:spcAft>
                        <a:buFont typeface="+mj-lt"/>
                        <a:buAutoNum type="alphaLcParenR"/>
                      </a:pPr>
                      <a:r>
                        <a:rPr lang="en-US" sz="1800" dirty="0">
                          <a:effectLst/>
                          <a:latin typeface="Arial" panose="020B0604020202020204" pitchFamily="34" charset="0"/>
                          <a:ea typeface="Times New Roman" panose="02020603050405020304" pitchFamily="18" charset="0"/>
                          <a:cs typeface="Arial" panose="020B0604020202020204" pitchFamily="34" charset="0"/>
                        </a:rPr>
                        <a:t>gives notice of his inability to execute the contract in terms of his tender; or</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36195" lvl="0" indent="-342900" algn="just">
                        <a:spcBef>
                          <a:spcPts val="0"/>
                        </a:spcBef>
                        <a:spcAft>
                          <a:spcPts val="0"/>
                        </a:spcAft>
                        <a:buFont typeface="+mj-lt"/>
                        <a:buAutoNum type="alphaLcParenR"/>
                      </a:pPr>
                      <a:r>
                        <a:rPr lang="en-US" sz="1800" dirty="0">
                          <a:effectLst/>
                          <a:latin typeface="Arial" panose="020B0604020202020204" pitchFamily="34" charset="0"/>
                          <a:ea typeface="Times New Roman" panose="02020603050405020304" pitchFamily="18" charset="0"/>
                          <a:cs typeface="Arial" panose="020B0604020202020204" pitchFamily="34" charset="0"/>
                        </a:rPr>
                        <a:t>fails to comply with a request made in terms of 4.17, 4.18 or 5.9 or 5.13;</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1630" marR="36195" algn="just">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such Tenderer shall be barred from tendering on any of the Employer’s tenders for a period to be determined by the Employer, but not less than 6 (six) months from a date determined by the Employer.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42769555"/>
                  </a:ext>
                </a:extLst>
              </a:tr>
            </a:tbl>
          </a:graphicData>
        </a:graphic>
      </p:graphicFrame>
    </p:spTree>
    <p:extLst>
      <p:ext uri="{BB962C8B-B14F-4D97-AF65-F5344CB8AC3E}">
        <p14:creationId xmlns:p14="http://schemas.microsoft.com/office/powerpoint/2010/main" val="667014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1F578C-2078-4D7D-B9BC-A7B7C1B6D4CB}"/>
              </a:ext>
            </a:extLst>
          </p:cNvPr>
          <p:cNvSpPr txBox="1"/>
          <p:nvPr/>
        </p:nvSpPr>
        <p:spPr>
          <a:xfrm>
            <a:off x="-1" y="873318"/>
            <a:ext cx="9144001" cy="5155257"/>
          </a:xfrm>
          <a:prstGeom prst="rect">
            <a:avLst/>
          </a:prstGeom>
          <a:noFill/>
        </p:spPr>
        <p:txBody>
          <a:bodyPr wrap="square" rtlCol="0">
            <a:spAutoFit/>
          </a:bodyPr>
          <a:lstStyle/>
          <a:p>
            <a:pPr marL="342900" lvl="0" indent="-342900">
              <a:buAutoNum type="arabicPeriod"/>
              <a:tabLst>
                <a:tab pos="360000" algn="l"/>
                <a:tab pos="720000" algn="l"/>
                <a:tab pos="10800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Returnable schedules have been </a:t>
            </a:r>
            <a:r>
              <a:rPr lang="en-US"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based on the CIDB Standard for Uniformity in Construction Procurement and incorporate National Treasury requirements within them. </a:t>
            </a: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endParaRPr lang="en-US" b="1" dirty="0">
              <a:solidFill>
                <a:prstClr val="black"/>
              </a:solidFill>
              <a:latin typeface="Calibri" panose="020F0502020204030204" pitchFamily="34" charset="0"/>
              <a:cs typeface="Calibri" panose="020F0502020204030204" pitchFamily="34" charset="0"/>
            </a:endParaRPr>
          </a:p>
          <a:p>
            <a:pPr marL="342900" lvl="0" indent="-342900">
              <a:buAutoNum type="arabicPeriod"/>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Failure to fully complete the relevant returnable documents shall render such a tender offer to be declared non-responsive.</a:t>
            </a: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marR="0" lvl="0" algn="just">
              <a:lnSpc>
                <a:spcPct val="150000"/>
              </a:lnSpc>
              <a:spcBef>
                <a:spcPts val="0"/>
              </a:spcBef>
              <a:spcAft>
                <a:spcPts val="0"/>
              </a:spcAft>
              <a:tabLst>
                <a:tab pos="228600" algn="l"/>
              </a:tabLst>
            </a:pP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 Tenderers shall note that their signatures appended to each returnable form represents a   declaration that they vouch for the accuracy and correctness of the information provided, including the information provided by candidates proposed for the specified key positions.</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lang="en-US" b="1" dirty="0">
              <a:solidFill>
                <a:prstClr val="black"/>
              </a:solidFill>
              <a:highlight>
                <a:srgbClr val="FFFF00"/>
              </a:highlight>
              <a:latin typeface="Calibri" panose="020F0502020204030204" pitchFamily="34" charset="0"/>
              <a:cs typeface="Calibri" panose="020F0502020204030204" pitchFamily="34" charset="0"/>
            </a:endParaRPr>
          </a:p>
          <a:p>
            <a:pPr>
              <a:tabLst>
                <a:tab pos="360000" algn="l"/>
                <a:tab pos="720000" algn="l"/>
                <a:tab pos="1080000" algn="l"/>
              </a:tabLst>
            </a:pPr>
            <a:r>
              <a:rPr lang="en-US" b="1" dirty="0">
                <a:solidFill>
                  <a:prstClr val="black"/>
                </a:solidFill>
                <a:latin typeface="Calibri" panose="020F0502020204030204" pitchFamily="34" charset="0"/>
                <a:cs typeface="Calibri" panose="020F0502020204030204" pitchFamily="34" charset="0"/>
              </a:rPr>
              <a:t>4.	</a:t>
            </a:r>
            <a:r>
              <a:rPr lang="en-ZA"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dirty="0">
              <a:effectLst/>
              <a:latin typeface="Calibri" panose="020F0502020204030204" pitchFamily="34" charset="0"/>
              <a:ea typeface="Times New Roman" panose="02020603050405020304" pitchFamily="18" charset="0"/>
              <a:cs typeface="Calibri" panose="020F0502020204030204" pitchFamily="34" charset="0"/>
            </a:endParaRPr>
          </a:p>
          <a:p>
            <a:pPr lvl="0">
              <a:tabLst>
                <a:tab pos="360000" algn="l"/>
                <a:tab pos="720000" algn="l"/>
                <a:tab pos="1080000" algn="l"/>
              </a:tabLst>
            </a:pPr>
            <a:endParaRPr kumimoji="0" lang="en-ZA" sz="1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3200" b="1" dirty="0">
                <a:solidFill>
                  <a:prstClr val="black"/>
                </a:solidFill>
                <a:latin typeface="Calibri" panose="020F0502020204030204"/>
              </a:rPr>
              <a:t>Returnable Schedule</a:t>
            </a:r>
            <a:endParaRPr kumimoji="0" lang="en-ZA" sz="32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43107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Returnables</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6" name="Table 5">
            <a:extLst>
              <a:ext uri="{FF2B5EF4-FFF2-40B4-BE49-F238E27FC236}">
                <a16:creationId xmlns:a16="http://schemas.microsoft.com/office/drawing/2014/main" id="{B3641D03-F2A5-4186-A5D2-FDDBC73550BD}"/>
              </a:ext>
            </a:extLst>
          </p:cNvPr>
          <p:cNvGraphicFramePr>
            <a:graphicFrameLocks noGrp="1"/>
          </p:cNvGraphicFramePr>
          <p:nvPr>
            <p:extLst>
              <p:ext uri="{D42A27DB-BD31-4B8C-83A1-F6EECF244321}">
                <p14:modId xmlns:p14="http://schemas.microsoft.com/office/powerpoint/2010/main" val="3998363209"/>
              </p:ext>
            </p:extLst>
          </p:nvPr>
        </p:nvGraphicFramePr>
        <p:xfrm>
          <a:off x="885117" y="450376"/>
          <a:ext cx="7888406" cy="5531961"/>
        </p:xfrm>
        <a:graphic>
          <a:graphicData uri="http://schemas.openxmlformats.org/drawingml/2006/table">
            <a:tbl>
              <a:tblPr firstRow="1" firstCol="1" lastRow="1" lastCol="1" bandRow="1" bandCol="1"/>
              <a:tblGrid>
                <a:gridCol w="792762">
                  <a:extLst>
                    <a:ext uri="{9D8B030D-6E8A-4147-A177-3AD203B41FA5}">
                      <a16:colId xmlns:a16="http://schemas.microsoft.com/office/drawing/2014/main" val="3828524519"/>
                    </a:ext>
                  </a:extLst>
                </a:gridCol>
                <a:gridCol w="920910">
                  <a:extLst>
                    <a:ext uri="{9D8B030D-6E8A-4147-A177-3AD203B41FA5}">
                      <a16:colId xmlns:a16="http://schemas.microsoft.com/office/drawing/2014/main" val="3637491761"/>
                    </a:ext>
                  </a:extLst>
                </a:gridCol>
                <a:gridCol w="5595300">
                  <a:extLst>
                    <a:ext uri="{9D8B030D-6E8A-4147-A177-3AD203B41FA5}">
                      <a16:colId xmlns:a16="http://schemas.microsoft.com/office/drawing/2014/main" val="821684757"/>
                    </a:ext>
                  </a:extLst>
                </a:gridCol>
                <a:gridCol w="579434">
                  <a:extLst>
                    <a:ext uri="{9D8B030D-6E8A-4147-A177-3AD203B41FA5}">
                      <a16:colId xmlns:a16="http://schemas.microsoft.com/office/drawing/2014/main" val="399875842"/>
                    </a:ext>
                  </a:extLst>
                </a:gridCol>
              </a:tblGrid>
              <a:tr h="294266">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FORM</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9869329"/>
                  </a:ext>
                </a:extLst>
              </a:tr>
              <a:tr h="23712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certificate of CONFIRMATION THAT THE TENDERER READ THE PRESENTATION</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141369"/>
                  </a:ext>
                </a:extLst>
              </a:tr>
              <a:tr h="150404">
                <a:tc>
                  <a:txBody>
                    <a:bodyPr/>
                    <a:lstStyle/>
                    <a:p>
                      <a:pPr>
                        <a:spcAft>
                          <a:spcPts val="0"/>
                        </a:spcAft>
                      </a:pPr>
                      <a:r>
                        <a:rPr lang="en-ZA" sz="800" dirty="0">
                          <a:effectLst/>
                          <a:latin typeface="Arial" panose="020B0604020202020204" pitchFamily="34" charset="0"/>
                          <a:ea typeface="Times New Roman" panose="02020603050405020304" pitchFamily="18" charset="0"/>
                          <a:cs typeface="Times New Roman" panose="02020603050405020304" pitchFamily="18" charset="0"/>
                        </a:rPr>
                        <a:t>A1.1</a:t>
                      </a: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CERTIFICATE OF INTENTION TO SUBMIT A TENDER</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966842"/>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170586"/>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a:t>
                      </a:r>
                      <a:r>
                        <a:rPr lang="en-ZA" sz="800" cap="all" dirty="0" err="1">
                          <a:effectLst/>
                          <a:latin typeface="Arial" panose="020B0604020202020204" pitchFamily="34" charset="0"/>
                          <a:ea typeface="Times New Roman" panose="02020603050405020304" pitchFamily="18" charset="0"/>
                          <a:cs typeface="Arial" panose="020B0604020202020204" pitchFamily="34" charset="0"/>
                        </a:rPr>
                        <a:t>sanral</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816167"/>
                  </a:ext>
                </a:extLst>
              </a:tr>
              <a:tr h="150812">
                <a:tc>
                  <a:txBody>
                    <a:bodyPr/>
                    <a:lstStyle/>
                    <a:p>
                      <a:pP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1932279"/>
                  </a:ext>
                </a:extLst>
              </a:tr>
              <a:tr h="150812">
                <a:tc>
                  <a:txBody>
                    <a:bodyPr/>
                    <a:lstStyle/>
                    <a:p>
                      <a:pP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670204"/>
                  </a:ext>
                </a:extLst>
              </a:tr>
              <a:tr h="294266">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A2.5</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DECLARATION – MANAGEMENT OF PROMINENT INFLUENTIAL PERSONS</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059777"/>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A2.6</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6116189"/>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A2.7</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DECLARATION OF INDEPENDENT TECHNOLOGY-BASED INTELLECTUAL SERVICE PROVIDER</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3561140"/>
                  </a:ext>
                </a:extLst>
              </a:tr>
              <a:tr h="150812">
                <a:tc>
                  <a:txBody>
                    <a:bodyPr/>
                    <a:lstStyle/>
                    <a:p>
                      <a:pPr marL="0" marR="0">
                        <a:lnSpc>
                          <a:spcPct val="150000"/>
                        </a:lnSpc>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a3.1/SBD4</a:t>
                      </a:r>
                      <a:endParaRPr lang="en-US" sz="80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compulsory DECLARATION</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585367"/>
                  </a:ext>
                </a:extLst>
              </a:tr>
              <a:tr h="150812">
                <a:tc>
                  <a:txBody>
                    <a:bodyPr/>
                    <a:lstStyle/>
                    <a:p>
                      <a:pPr marL="0" marR="0">
                        <a:lnSpc>
                          <a:spcPct val="150000"/>
                        </a:lnSpc>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A3.2/SBD9</a:t>
                      </a:r>
                      <a:endParaRPr lang="en-US" sz="800" dirty="0">
                        <a:effectLst/>
                        <a:latin typeface="Arial" panose="020B0604020202020204" pitchFamily="34" charset="0"/>
                        <a:ea typeface="Times New Roman" panose="02020603050405020304" pitchFamily="18" charset="0"/>
                        <a:cs typeface="Arial" panose="020B0604020202020204" pitchFamily="34"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dirty="0">
                          <a:effectLst/>
                          <a:latin typeface="Arial" panose="020B0604020202020204" pitchFamily="34" charset="0"/>
                          <a:ea typeface="Times New Roman" panose="02020603050405020304" pitchFamily="18" charset="0"/>
                          <a:cs typeface="Arial" panose="020B0604020202020204" pitchFamily="34" charset="0"/>
                        </a:rPr>
                        <a:t>CERTIFICATE OF INDEPENDENT TENDER</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167566"/>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A3.3/SBD8</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6269939"/>
                  </a:ext>
                </a:extLst>
              </a:tr>
              <a:tr h="196177">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A3.4</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399825"/>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a4</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729838"/>
                  </a:ext>
                </a:extLst>
              </a:tr>
              <a:tr h="153562">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a5</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462136"/>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A6/SBD2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970325"/>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A7</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2852595"/>
                  </a:ext>
                </a:extLst>
              </a:tr>
              <a:tr h="196177">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A8</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Tenderer’s registered financial service provider letter AND BANK DETAILS</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0596860"/>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A9</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242512"/>
                  </a:ext>
                </a:extLst>
              </a:tr>
              <a:tr h="150812">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A10</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0515296"/>
                  </a:ext>
                </a:extLst>
              </a:tr>
              <a:tr h="54154">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A11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4139026"/>
                  </a:ext>
                </a:extLst>
              </a:tr>
              <a:tr h="294266">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a12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016547"/>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A13/SBD1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INVITATION TO BID AND TERMS AND CONDITIONS FOR BIDDING</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196786"/>
                  </a:ext>
                </a:extLst>
              </a:tr>
              <a:tr h="150812">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B1.1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Key persons TECHNICAL/MANAGERIAL RECORD</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2283236"/>
                  </a:ext>
                </a:extLst>
              </a:tr>
              <a:tr h="150812">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b1.2</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028815"/>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B2.1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Key persons QUALIFICATION AND REGISTRATION RECORD</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505238"/>
                  </a:ext>
                </a:extLst>
              </a:tr>
              <a:tr h="196177">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b2.2</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kern="1200" cap="all" dirty="0">
                          <a:solidFill>
                            <a:schemeClr val="tx1"/>
                          </a:solidFill>
                          <a:effectLst/>
                          <a:latin typeface="Arial" panose="020B0604020202020204" pitchFamily="34" charset="0"/>
                          <a:ea typeface="+mn-ea"/>
                          <a:cs typeface="Arial" panose="020B0604020202020204" pitchFamily="34" charset="0"/>
                        </a:rPr>
                        <a:t>ALTERNATE TO key persons QUALIFICATION AND REGISTRATION RECORD</a:t>
                      </a:r>
                      <a:endParaRPr lang="en-ZA" sz="800" dirty="0">
                        <a:effectLst/>
                        <a:latin typeface="Arial" panose="020B0604020202020204" pitchFamily="34" charset="0"/>
                        <a:ea typeface="Times New Roman" panose="02020603050405020304" pitchFamily="18" charset="0"/>
                        <a:cs typeface="Arial" panose="020B0604020202020204" pitchFamily="34"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9508921"/>
                  </a:ext>
                </a:extLst>
              </a:tr>
              <a:tr h="0">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B3</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6222282"/>
                  </a:ext>
                </a:extLst>
              </a:tr>
              <a:tr h="150812">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B4</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ZA" sz="80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ZA"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3895" marR="238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8722720"/>
                  </a:ext>
                </a:extLst>
              </a:tr>
            </a:tbl>
          </a:graphicData>
        </a:graphic>
      </p:graphicFrame>
    </p:spTree>
    <p:extLst>
      <p:ext uri="{BB962C8B-B14F-4D97-AF65-F5344CB8AC3E}">
        <p14:creationId xmlns:p14="http://schemas.microsoft.com/office/powerpoint/2010/main" val="1466306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8939" y="0"/>
            <a:ext cx="7983940" cy="3385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prstClr val="black"/>
                </a:solidFill>
                <a:effectLst/>
                <a:uLnTx/>
                <a:uFillTx/>
                <a:latin typeface="Calibri" panose="020F0502020204030204"/>
                <a:ea typeface="+mn-ea"/>
                <a:cs typeface="+mn-cs"/>
              </a:rPr>
              <a:t>Returnable Schedule Technical </a:t>
            </a:r>
            <a:r>
              <a:rPr kumimoji="0" lang="en-ZA" sz="1600" b="1" i="0" u="none" strike="noStrike" kern="1200" cap="none" spc="0" normalizeH="0" baseline="0" noProof="0" dirty="0" err="1">
                <a:ln>
                  <a:noFill/>
                </a:ln>
                <a:solidFill>
                  <a:prstClr val="black"/>
                </a:solidFill>
                <a:effectLst/>
                <a:uLnTx/>
                <a:uFillTx/>
                <a:latin typeface="Calibri" panose="020F0502020204030204"/>
                <a:ea typeface="+mn-ea"/>
                <a:cs typeface="+mn-cs"/>
              </a:rPr>
              <a:t>Returnables</a:t>
            </a:r>
            <a:r>
              <a:rPr kumimoji="0" lang="en-ZA" sz="1600" b="1" i="0" u="none" strike="noStrike" kern="1200" cap="none" spc="0" normalizeH="0" baseline="0" noProof="0" dirty="0">
                <a:ln>
                  <a:noFill/>
                </a:ln>
                <a:solidFill>
                  <a:prstClr val="black"/>
                </a:solidFill>
                <a:effectLst/>
                <a:uLnTx/>
                <a:uFillTx/>
                <a:latin typeface="Calibri" panose="020F0502020204030204"/>
                <a:ea typeface="+mn-ea"/>
                <a:cs typeface="+mn-cs"/>
              </a:rPr>
              <a:t>  cont.</a:t>
            </a:r>
            <a:endParaRPr kumimoji="0" lang="en-ZA" sz="16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4" name="Table 3">
            <a:extLst>
              <a:ext uri="{FF2B5EF4-FFF2-40B4-BE49-F238E27FC236}">
                <a16:creationId xmlns:a16="http://schemas.microsoft.com/office/drawing/2014/main" id="{F86579C0-5B25-42C0-9189-6EDA22A82357}"/>
              </a:ext>
            </a:extLst>
          </p:cNvPr>
          <p:cNvGraphicFramePr>
            <a:graphicFrameLocks noGrp="1"/>
          </p:cNvGraphicFramePr>
          <p:nvPr>
            <p:extLst>
              <p:ext uri="{D42A27DB-BD31-4B8C-83A1-F6EECF244321}">
                <p14:modId xmlns:p14="http://schemas.microsoft.com/office/powerpoint/2010/main" val="4130400805"/>
              </p:ext>
            </p:extLst>
          </p:nvPr>
        </p:nvGraphicFramePr>
        <p:xfrm>
          <a:off x="1160061" y="1216240"/>
          <a:ext cx="7477912" cy="3030926"/>
        </p:xfrm>
        <a:graphic>
          <a:graphicData uri="http://schemas.openxmlformats.org/drawingml/2006/table">
            <a:tbl>
              <a:tblPr firstRow="1" firstCol="1" lastRow="1" lastCol="1" bandRow="1" bandCol="1">
                <a:tableStyleId>{5C22544A-7EE6-4342-B048-85BDC9FD1C3A}</a:tableStyleId>
              </a:tblPr>
              <a:tblGrid>
                <a:gridCol w="673317">
                  <a:extLst>
                    <a:ext uri="{9D8B030D-6E8A-4147-A177-3AD203B41FA5}">
                      <a16:colId xmlns:a16="http://schemas.microsoft.com/office/drawing/2014/main" val="2957396910"/>
                    </a:ext>
                  </a:extLst>
                </a:gridCol>
                <a:gridCol w="1149519">
                  <a:extLst>
                    <a:ext uri="{9D8B030D-6E8A-4147-A177-3AD203B41FA5}">
                      <a16:colId xmlns:a16="http://schemas.microsoft.com/office/drawing/2014/main" val="3256152970"/>
                    </a:ext>
                  </a:extLst>
                </a:gridCol>
                <a:gridCol w="4545367">
                  <a:extLst>
                    <a:ext uri="{9D8B030D-6E8A-4147-A177-3AD203B41FA5}">
                      <a16:colId xmlns:a16="http://schemas.microsoft.com/office/drawing/2014/main" val="3000650675"/>
                    </a:ext>
                  </a:extLst>
                </a:gridCol>
                <a:gridCol w="1109709">
                  <a:extLst>
                    <a:ext uri="{9D8B030D-6E8A-4147-A177-3AD203B41FA5}">
                      <a16:colId xmlns:a16="http://schemas.microsoft.com/office/drawing/2014/main" val="2839529450"/>
                    </a:ext>
                  </a:extLst>
                </a:gridCol>
              </a:tblGrid>
              <a:tr h="804226">
                <a:tc>
                  <a:txBody>
                    <a:bodyPr/>
                    <a:lstStyle/>
                    <a:p>
                      <a:pPr>
                        <a:spcAft>
                          <a:spcPts val="0"/>
                        </a:spcAft>
                      </a:pPr>
                      <a:r>
                        <a:rPr lang="en-ZA" sz="1400" cap="all">
                          <a:effectLst/>
                        </a:rPr>
                        <a:t>B5</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b="0" cap="all" dirty="0">
                          <a:solidFill>
                            <a:schemeClr val="tx1"/>
                          </a:solidFill>
                          <a:effectLst/>
                        </a:rPr>
                        <a:t>PDF</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b="0" kern="1200" cap="all" dirty="0">
                          <a:solidFill>
                            <a:schemeClr val="tx1"/>
                          </a:solidFill>
                          <a:effectLst/>
                          <a:latin typeface="+mn-lt"/>
                          <a:ea typeface="+mn-ea"/>
                          <a:cs typeface="+mn-cs"/>
                        </a:rPr>
                        <a:t>PRELIMINARY PROGRAMME (INCLUDING UNDERSTANDING AND APPROACH)</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326059007"/>
                  </a:ext>
                </a:extLst>
              </a:tr>
              <a:tr h="618248">
                <a:tc>
                  <a:txBody>
                    <a:bodyPr/>
                    <a:lstStyle/>
                    <a:p>
                      <a:pPr>
                        <a:spcAft>
                          <a:spcPts val="0"/>
                        </a:spcAft>
                      </a:pPr>
                      <a:r>
                        <a:rPr lang="en-ZA" sz="1400" cap="all">
                          <a:effectLst/>
                        </a:rPr>
                        <a:t>B6</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latin typeface="Arial" panose="020B0604020202020204" pitchFamily="34" charset="0"/>
                          <a:ea typeface="Times New Roman" panose="02020603050405020304" pitchFamily="18" charset="0"/>
                          <a:cs typeface="Times New Roman" panose="02020603050405020304" pitchFamily="18" charset="0"/>
                        </a:rPr>
                        <a:t>PDF</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PAST PERFORMANCE PROJECT REPORT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*1</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747361249"/>
                  </a:ext>
                </a:extLst>
              </a:tr>
              <a:tr h="804226">
                <a:tc>
                  <a:txBody>
                    <a:bodyPr/>
                    <a:lstStyle/>
                    <a:p>
                      <a:pPr>
                        <a:spcAft>
                          <a:spcPts val="0"/>
                        </a:spcAft>
                      </a:pPr>
                      <a:r>
                        <a:rPr lang="en-ZA" sz="1400" cap="all" dirty="0">
                          <a:effectLst/>
                        </a:rPr>
                        <a:t>B7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350" kern="1200" cap="all" dirty="0">
                          <a:solidFill>
                            <a:schemeClr val="dk1"/>
                          </a:solidFill>
                          <a:effectLst/>
                          <a:latin typeface="+mn-lt"/>
                          <a:ea typeface="+mn-ea"/>
                          <a:cs typeface="+mn-cs"/>
                        </a:rPr>
                        <a:t>TARGETED ENTERPRISE/SUB-CONTRACTOR DETAILS AND DECLARATION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657874595"/>
                  </a:ext>
                </a:extLst>
              </a:tr>
              <a:tr h="804226">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D1/SBD6.1</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 </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TENDERER’S B-BBEE VERIFICATION CERTIFICATE</a:t>
                      </a:r>
                      <a:endParaRPr lang="en-US" sz="1400" b="0" kern="1200" cap="all" dirty="0">
                        <a:solidFill>
                          <a:schemeClr val="tx1"/>
                        </a:solidFill>
                        <a:effectLst/>
                        <a:latin typeface="+mn-lt"/>
                        <a:ea typeface="+mn-ea"/>
                        <a:cs typeface="+mn-cs"/>
                      </a:endParaRPr>
                    </a:p>
                  </a:txBody>
                  <a:tcPr marL="53975" marR="53975" marT="0" marB="0" anchor="ctr"/>
                </a:tc>
                <a:tc>
                  <a:txBody>
                    <a:bodyPr/>
                    <a:lstStyle/>
                    <a:p>
                      <a:pPr marL="0" marR="0" algn="l" defTabSz="685800" rtl="0" eaLnBrk="1" latinLnBrk="0" hangingPunct="1">
                        <a:lnSpc>
                          <a:spcPct val="150000"/>
                        </a:lnSpc>
                        <a:spcBef>
                          <a:spcPts val="0"/>
                        </a:spcBef>
                        <a:spcAft>
                          <a:spcPts val="0"/>
                        </a:spcAft>
                      </a:pPr>
                      <a:r>
                        <a:rPr lang="en-ZA" sz="1400" b="0" kern="1200" cap="all" dirty="0">
                          <a:solidFill>
                            <a:schemeClr val="tx1"/>
                          </a:solidFill>
                          <a:effectLst/>
                          <a:latin typeface="+mn-lt"/>
                          <a:ea typeface="+mn-ea"/>
                          <a:cs typeface="+mn-cs"/>
                        </a:rPr>
                        <a:t>*1 &amp; *2</a:t>
                      </a:r>
                      <a:endParaRPr lang="en-US" sz="1400" b="0" kern="1200" cap="all" dirty="0">
                        <a:solidFill>
                          <a:schemeClr val="tx1"/>
                        </a:solidFill>
                        <a:effectLst/>
                        <a:latin typeface="+mn-lt"/>
                        <a:ea typeface="+mn-ea"/>
                        <a:cs typeface="+mn-cs"/>
                      </a:endParaRPr>
                    </a:p>
                  </a:txBody>
                  <a:tcPr marL="53975" marR="53975" marT="0" marB="0" anchor="ctr"/>
                </a:tc>
                <a:extLst>
                  <a:ext uri="{0D108BD9-81ED-4DB2-BD59-A6C34878D82A}">
                    <a16:rowId xmlns:a16="http://schemas.microsoft.com/office/drawing/2014/main" val="2220271801"/>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B80866-36F0-4FF1-9FDC-59540D3F6835}"/>
              </a:ext>
            </a:extLst>
          </p:cNvPr>
          <p:cNvSpPr txBox="1"/>
          <p:nvPr/>
        </p:nvSpPr>
        <p:spPr>
          <a:xfrm>
            <a:off x="1160061" y="0"/>
            <a:ext cx="7983940" cy="307777"/>
          </a:xfrm>
          <a:prstGeom prst="rect">
            <a:avLst/>
          </a:prstGeom>
          <a:solidFill>
            <a:schemeClr val="accent6">
              <a:lumMod val="40000"/>
              <a:lumOff val="60000"/>
            </a:schemeClr>
          </a:solidFill>
        </p:spPr>
        <p:txBody>
          <a:bodyPr wrap="square" rtlCol="0">
            <a:spAutoFit/>
          </a:bodyPr>
          <a:lstStyle/>
          <a:p>
            <a:pPr lvl="0" algn="ct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Returnable </a:t>
            </a:r>
            <a:r>
              <a:rPr lang="en-ZA" sz="1400" b="1" dirty="0">
                <a:solidFill>
                  <a:prstClr val="black"/>
                </a:solidFill>
                <a:latin typeface="Calibri" panose="020F0502020204030204"/>
              </a:rPr>
              <a:t>Schedule Financial </a:t>
            </a:r>
            <a:r>
              <a:rPr lang="en-ZA" sz="1400" b="1" dirty="0" err="1">
                <a:solidFill>
                  <a:prstClr val="black"/>
                </a:solidFill>
                <a:latin typeface="Calibri" panose="020F0502020204030204"/>
              </a:rPr>
              <a:t>Returnables</a:t>
            </a:r>
            <a:r>
              <a:rPr lang="en-ZA" sz="1400" b="1" dirty="0">
                <a:solidFill>
                  <a:prstClr val="black"/>
                </a:solidFill>
                <a:latin typeface="Calibri" panose="020F0502020204030204"/>
              </a:rPr>
              <a:t> cont.</a:t>
            </a:r>
            <a:endParaRPr kumimoji="0" lang="en-ZA"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aphicFrame>
        <p:nvGraphicFramePr>
          <p:cNvPr id="3" name="Table 2">
            <a:extLst>
              <a:ext uri="{FF2B5EF4-FFF2-40B4-BE49-F238E27FC236}">
                <a16:creationId xmlns:a16="http://schemas.microsoft.com/office/drawing/2014/main" id="{2A1B43A2-EF22-4B17-B4E7-AB63F9226591}"/>
              </a:ext>
            </a:extLst>
          </p:cNvPr>
          <p:cNvGraphicFramePr>
            <a:graphicFrameLocks noGrp="1"/>
          </p:cNvGraphicFramePr>
          <p:nvPr>
            <p:extLst>
              <p:ext uri="{D42A27DB-BD31-4B8C-83A1-F6EECF244321}">
                <p14:modId xmlns:p14="http://schemas.microsoft.com/office/powerpoint/2010/main" val="2456835410"/>
              </p:ext>
            </p:extLst>
          </p:nvPr>
        </p:nvGraphicFramePr>
        <p:xfrm>
          <a:off x="1160061" y="497150"/>
          <a:ext cx="7451279" cy="4174261"/>
        </p:xfrm>
        <a:graphic>
          <a:graphicData uri="http://schemas.openxmlformats.org/drawingml/2006/table">
            <a:tbl>
              <a:tblPr firstRow="1" firstCol="1" lastRow="1" lastCol="1" bandRow="1" bandCol="1">
                <a:tableStyleId>{5C22544A-7EE6-4342-B048-85BDC9FD1C3A}</a:tableStyleId>
              </a:tblPr>
              <a:tblGrid>
                <a:gridCol w="766393">
                  <a:extLst>
                    <a:ext uri="{9D8B030D-6E8A-4147-A177-3AD203B41FA5}">
                      <a16:colId xmlns:a16="http://schemas.microsoft.com/office/drawing/2014/main" val="322569228"/>
                    </a:ext>
                  </a:extLst>
                </a:gridCol>
                <a:gridCol w="1526960">
                  <a:extLst>
                    <a:ext uri="{9D8B030D-6E8A-4147-A177-3AD203B41FA5}">
                      <a16:colId xmlns:a16="http://schemas.microsoft.com/office/drawing/2014/main" val="2503538561"/>
                    </a:ext>
                  </a:extLst>
                </a:gridCol>
                <a:gridCol w="3873852">
                  <a:extLst>
                    <a:ext uri="{9D8B030D-6E8A-4147-A177-3AD203B41FA5}">
                      <a16:colId xmlns:a16="http://schemas.microsoft.com/office/drawing/2014/main" val="3811485247"/>
                    </a:ext>
                  </a:extLst>
                </a:gridCol>
                <a:gridCol w="1284074">
                  <a:extLst>
                    <a:ext uri="{9D8B030D-6E8A-4147-A177-3AD203B41FA5}">
                      <a16:colId xmlns:a16="http://schemas.microsoft.com/office/drawing/2014/main" val="259461284"/>
                    </a:ext>
                  </a:extLst>
                </a:gridCol>
              </a:tblGrid>
              <a:tr h="1242957">
                <a:tc>
                  <a:txBody>
                    <a:bodyPr/>
                    <a:lstStyle/>
                    <a:p>
                      <a:pPr algn="l">
                        <a:spcAft>
                          <a:spcPts val="0"/>
                        </a:spcAft>
                      </a:pPr>
                      <a:r>
                        <a:rPr lang="en-ZA" sz="1400" cap="all" dirty="0">
                          <a:effectLst/>
                        </a:rPr>
                        <a:t>FORM</a:t>
                      </a:r>
                      <a:endParaRPr lang="en-ZA" sz="1400" dirty="0">
                        <a:effectLst/>
                      </a:endParaRPr>
                    </a:p>
                    <a:p>
                      <a:pPr algn="l">
                        <a:spcAft>
                          <a:spcPts val="0"/>
                        </a:spcAft>
                      </a:pPr>
                      <a:r>
                        <a:rPr lang="en-ZA" sz="1400" cap="all" dirty="0">
                          <a:effectLst/>
                        </a:rPr>
                        <a:t>NO</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l">
                        <a:spcAft>
                          <a:spcPts val="0"/>
                        </a:spcAft>
                      </a:pPr>
                      <a:r>
                        <a:rPr lang="en-ZA" sz="1400" cap="all" dirty="0">
                          <a:effectLst/>
                        </a:rPr>
                        <a:t>ELEC­TRONIC</a:t>
                      </a:r>
                      <a:endParaRPr lang="en-ZA" sz="1400" dirty="0">
                        <a:effectLst/>
                      </a:endParaRPr>
                    </a:p>
                    <a:p>
                      <a:pPr algn="l">
                        <a:spcAft>
                          <a:spcPts val="0"/>
                        </a:spcAft>
                      </a:pPr>
                      <a:r>
                        <a:rPr lang="en-ZA" sz="1400" cap="all" dirty="0">
                          <a:effectLst/>
                        </a:rPr>
                        <a:t>FORMAT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FORM  DESCRIPTION</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INITIAL if cOM­PLETED</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1068675757"/>
                  </a:ext>
                </a:extLst>
              </a:tr>
              <a:tr h="637015">
                <a:tc>
                  <a:txBody>
                    <a:bodyPr/>
                    <a:lstStyle/>
                    <a:p>
                      <a:pPr>
                        <a:spcAft>
                          <a:spcPts val="0"/>
                        </a:spcAft>
                      </a:pPr>
                      <a:r>
                        <a:rPr lang="en-ZA" sz="1350" b="1" kern="1200" cap="all" dirty="0">
                          <a:solidFill>
                            <a:schemeClr val="lt1"/>
                          </a:solidFill>
                          <a:effectLst/>
                          <a:latin typeface="+mn-lt"/>
                          <a:ea typeface="+mn-ea"/>
                          <a:cs typeface="+mn-cs"/>
                        </a:rPr>
                        <a:t>c1.1.1/SBD7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FORM OF OFFER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3664851644"/>
                  </a:ext>
                </a:extLst>
              </a:tr>
              <a:tr h="637015">
                <a:tc>
                  <a:txBody>
                    <a:bodyPr/>
                    <a:lstStyle/>
                    <a:p>
                      <a:pPr>
                        <a:spcAft>
                          <a:spcPts val="0"/>
                        </a:spcAft>
                      </a:pPr>
                      <a:r>
                        <a:rPr lang="en-ZA" sz="1400" cap="all">
                          <a:effectLst/>
                        </a:rPr>
                        <a:t>C1.2.3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pdf</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dirty="0">
                          <a:effectLst/>
                        </a:rPr>
                        <a:t>CONTRACT DATA – INFORMATION PROVIDED BY THE TENDERER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a:effectLst/>
                        </a:rPr>
                        <a:t>*2</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224207126"/>
                  </a:ext>
                </a:extLst>
              </a:tr>
              <a:tr h="828637">
                <a:tc>
                  <a:txBody>
                    <a:bodyPr/>
                    <a:lstStyle/>
                    <a:p>
                      <a:pPr>
                        <a:spcAft>
                          <a:spcPts val="0"/>
                        </a:spcAft>
                      </a:pPr>
                      <a:r>
                        <a:rPr lang="en-ZA" sz="1350" b="1" kern="1200" cap="all" dirty="0">
                          <a:solidFill>
                            <a:schemeClr val="lt1"/>
                          </a:solidFill>
                          <a:effectLst/>
                          <a:latin typeface="+mn-lt"/>
                          <a:ea typeface="+mn-ea"/>
                          <a:cs typeface="+mn-cs"/>
                        </a:rPr>
                        <a:t>C2.2/SBD3</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endParaRPr>
                    </a:p>
                  </a:txBody>
                  <a:tcPr marL="53975" marR="53975" marT="0" marB="0" anchor="ctr"/>
                </a:tc>
                <a:extLst>
                  <a:ext uri="{0D108BD9-81ED-4DB2-BD59-A6C34878D82A}">
                    <a16:rowId xmlns:a16="http://schemas.microsoft.com/office/drawing/2014/main" val="1548277865"/>
                  </a:ext>
                </a:extLst>
              </a:tr>
              <a:tr h="828637">
                <a:tc>
                  <a:txBody>
                    <a:bodyPr/>
                    <a:lstStyle/>
                    <a:p>
                      <a:pPr>
                        <a:spcAft>
                          <a:spcPts val="0"/>
                        </a:spcAft>
                      </a:pPr>
                      <a:r>
                        <a:rPr lang="en-ZA" sz="1400" cap="all">
                          <a:effectLst/>
                        </a:rPr>
                        <a:t>c2.3</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MS EXCEL</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spcAft>
                          <a:spcPts val="0"/>
                        </a:spcAft>
                      </a:pPr>
                      <a:r>
                        <a:rPr lang="en-ZA" sz="1400" cap="all">
                          <a:effectLst/>
                        </a:rPr>
                        <a:t>SUMMARY OF PRICING SCHEDULE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tc>
                  <a:txBody>
                    <a:bodyPr/>
                    <a:lstStyle/>
                    <a:p>
                      <a:pPr algn="ctr">
                        <a:spcAft>
                          <a:spcPts val="0"/>
                        </a:spcAft>
                      </a:pPr>
                      <a:r>
                        <a:rPr lang="en-ZA" sz="1400" cap="all" dirty="0">
                          <a:effectLst/>
                        </a:rPr>
                        <a:t>*1 &amp; *2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tc>
                <a:extLst>
                  <a:ext uri="{0D108BD9-81ED-4DB2-BD59-A6C34878D82A}">
                    <a16:rowId xmlns:a16="http://schemas.microsoft.com/office/drawing/2014/main" val="2185719178"/>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3136612"/>
            <a:ext cx="6846849" cy="1077218"/>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Part  C3:  Scope of Works</a:t>
            </a:r>
          </a:p>
          <a:p>
            <a:pPr algn="ctr"/>
            <a:endParaRPr lang="en-ZA" sz="3200" dirty="0">
              <a:solidFill>
                <a:schemeClr val="bg1"/>
              </a:solidFill>
              <a:latin typeface="Exo 2" panose="00000800000000000000" pitchFamily="50" charset="0"/>
            </a:endParaRPr>
          </a:p>
        </p:txBody>
      </p:sp>
    </p:spTree>
    <p:extLst>
      <p:ext uri="{BB962C8B-B14F-4D97-AF65-F5344CB8AC3E}">
        <p14:creationId xmlns:p14="http://schemas.microsoft.com/office/powerpoint/2010/main" val="1264011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27465"/>
            <a:ext cx="7886700" cy="4909352"/>
          </a:xfrm>
        </p:spPr>
        <p:txBody>
          <a:bodyPr/>
          <a:lstStyle/>
          <a:p>
            <a:pPr marL="0" indent="0">
              <a:buNone/>
            </a:pPr>
            <a:r>
              <a:rPr lang="en-ZA" b="1" dirty="0"/>
              <a:t>C.3.1.3 DESCRIPTION OF THE PROJECT </a:t>
            </a:r>
          </a:p>
          <a:p>
            <a:pPr marL="0" marR="0" indent="0" algn="just">
              <a:lnSpc>
                <a:spcPct val="150000"/>
              </a:lnSpc>
              <a:spcBef>
                <a:spcPts val="0"/>
              </a:spcBef>
              <a:spcAft>
                <a:spcPts val="0"/>
              </a:spcAft>
              <a:buNone/>
            </a:pPr>
            <a:r>
              <a:rPr lang="en-US" sz="1400" dirty="0">
                <a:effectLst/>
                <a:latin typeface="Arial" panose="020B0604020202020204" pitchFamily="34" charset="0"/>
                <a:ea typeface="Times New Roman" panose="02020603050405020304" pitchFamily="18" charset="0"/>
              </a:rPr>
              <a:t>The proposed projects </a:t>
            </a:r>
            <a:r>
              <a:rPr lang="en-US" sz="1400" dirty="0">
                <a:latin typeface="Arial" panose="020B0604020202020204" pitchFamily="34" charset="0"/>
                <a:ea typeface="Times New Roman" panose="02020603050405020304" pitchFamily="18" charset="0"/>
              </a:rPr>
              <a:t>are</a:t>
            </a:r>
            <a:r>
              <a:rPr lang="en-US" sz="1400" dirty="0">
                <a:effectLst/>
                <a:latin typeface="Arial" panose="020B0604020202020204" pitchFamily="34" charset="0"/>
                <a:ea typeface="Times New Roman" panose="02020603050405020304" pitchFamily="18" charset="0"/>
              </a:rPr>
              <a:t> located as follows:</a:t>
            </a:r>
          </a:p>
          <a:p>
            <a:pPr algn="just">
              <a:lnSpc>
                <a:spcPct val="150000"/>
              </a:lnSpc>
              <a:spcBef>
                <a:spcPts val="0"/>
              </a:spcBef>
            </a:pPr>
            <a:r>
              <a:rPr lang="en-US" sz="1400" dirty="0">
                <a:effectLst/>
                <a:latin typeface="Arial" panose="020B0604020202020204" pitchFamily="34" charset="0"/>
                <a:ea typeface="Times New Roman" panose="02020603050405020304" pitchFamily="18" charset="0"/>
              </a:rPr>
              <a:t> Tweefontein </a:t>
            </a:r>
            <a:r>
              <a:rPr lang="en-US" sz="1400" dirty="0">
                <a:latin typeface="Arial" panose="020B0604020202020204" pitchFamily="34" charset="0"/>
                <a:ea typeface="Times New Roman" panose="02020603050405020304" pitchFamily="18" charset="0"/>
              </a:rPr>
              <a:t>near </a:t>
            </a:r>
            <a:r>
              <a:rPr lang="en-US" sz="1400" dirty="0">
                <a:effectLst/>
                <a:latin typeface="Arial" panose="020B0604020202020204" pitchFamily="34" charset="0"/>
                <a:ea typeface="Times New Roman" panose="02020603050405020304" pitchFamily="18" charset="0"/>
              </a:rPr>
              <a:t>National Road R.573</a:t>
            </a:r>
            <a:r>
              <a:rPr lang="en-US" sz="1400" i="1" dirty="0">
                <a:effectLst/>
                <a:latin typeface="Arial" panose="020B0604020202020204" pitchFamily="34" charset="0"/>
                <a:ea typeface="Times New Roman" panose="02020603050405020304" pitchFamily="18" charset="0"/>
              </a:rPr>
              <a:t>)</a:t>
            </a:r>
            <a:r>
              <a:rPr lang="en-US" sz="1400" dirty="0">
                <a:effectLst/>
                <a:latin typeface="Arial" panose="020B0604020202020204" pitchFamily="34" charset="0"/>
                <a:ea typeface="Times New Roman" panose="02020603050405020304" pitchFamily="18" charset="0"/>
              </a:rPr>
              <a:t>, Section 2 between km 13.0 and km 24.7 which is within the jurisdiction of the Thembisile Hani Local Municipality in the Mpumalanga Province;</a:t>
            </a:r>
          </a:p>
          <a:p>
            <a:pPr marL="0" indent="0" algn="just">
              <a:lnSpc>
                <a:spcPct val="150000"/>
              </a:lnSpc>
              <a:spcBef>
                <a:spcPts val="0"/>
              </a:spcBef>
              <a:buNone/>
            </a:pPr>
            <a:endParaRPr lang="en-US" sz="1400" dirty="0">
              <a:effectLst/>
              <a:latin typeface="Arial" panose="020B0604020202020204" pitchFamily="34" charset="0"/>
              <a:ea typeface="Times New Roman" panose="02020603050405020304" pitchFamily="18" charset="0"/>
            </a:endParaRPr>
          </a:p>
          <a:p>
            <a:pPr algn="just">
              <a:lnSpc>
                <a:spcPct val="150000"/>
              </a:lnSpc>
              <a:spcBef>
                <a:spcPts val="0"/>
              </a:spcBef>
            </a:pPr>
            <a:r>
              <a:rPr lang="en-US" sz="1400" dirty="0">
                <a:latin typeface="Arial" panose="020B0604020202020204" pitchFamily="34" charset="0"/>
                <a:ea typeface="Times New Roman" panose="02020603050405020304" pitchFamily="18" charset="0"/>
              </a:rPr>
              <a:t>Kwaggafontein B near </a:t>
            </a:r>
            <a:r>
              <a:rPr lang="en-US" sz="1400" dirty="0">
                <a:effectLst/>
                <a:latin typeface="Arial" panose="020B0604020202020204" pitchFamily="34" charset="0"/>
                <a:ea typeface="Times New Roman" panose="02020603050405020304" pitchFamily="18" charset="0"/>
              </a:rPr>
              <a:t>National Road R.573</a:t>
            </a:r>
            <a:r>
              <a:rPr lang="en-US" sz="1400" i="1" dirty="0">
                <a:effectLst/>
                <a:latin typeface="Arial" panose="020B0604020202020204" pitchFamily="34" charset="0"/>
                <a:ea typeface="Times New Roman" panose="02020603050405020304" pitchFamily="18" charset="0"/>
              </a:rPr>
              <a:t>)</a:t>
            </a:r>
            <a:r>
              <a:rPr lang="en-US" sz="1400" dirty="0">
                <a:effectLst/>
                <a:latin typeface="Arial" panose="020B0604020202020204" pitchFamily="34" charset="0"/>
                <a:ea typeface="Times New Roman" panose="02020603050405020304" pitchFamily="18" charset="0"/>
              </a:rPr>
              <a:t>, Section 2 between km 24.7 and km 36.2 which is within the jurisdiction of the Thembisile Hani Local Municipality in the Mpumalanga Province;</a:t>
            </a:r>
          </a:p>
          <a:p>
            <a:pPr marL="0" indent="0" algn="just">
              <a:lnSpc>
                <a:spcPct val="150000"/>
              </a:lnSpc>
              <a:spcBef>
                <a:spcPts val="0"/>
              </a:spcBef>
              <a:buNone/>
            </a:pPr>
            <a:endParaRPr lang="en-US" sz="1400" dirty="0">
              <a:effectLst/>
              <a:latin typeface="Arial" panose="020B0604020202020204" pitchFamily="34" charset="0"/>
              <a:ea typeface="Times New Roman" panose="02020603050405020304" pitchFamily="18" charset="0"/>
            </a:endParaRPr>
          </a:p>
          <a:p>
            <a:pPr algn="just">
              <a:lnSpc>
                <a:spcPct val="150000"/>
              </a:lnSpc>
              <a:spcBef>
                <a:spcPts val="0"/>
              </a:spcBef>
            </a:pPr>
            <a:r>
              <a:rPr lang="en-US" sz="1400" dirty="0" err="1">
                <a:latin typeface="Arial" panose="020B0604020202020204" pitchFamily="34" charset="0"/>
                <a:ea typeface="Times New Roman" panose="02020603050405020304" pitchFamily="18" charset="0"/>
              </a:rPr>
              <a:t>Kwamhlanga</a:t>
            </a:r>
            <a:r>
              <a:rPr lang="en-US" sz="1400" dirty="0">
                <a:latin typeface="Arial" panose="020B0604020202020204" pitchFamily="34" charset="0"/>
                <a:ea typeface="Times New Roman" panose="02020603050405020304" pitchFamily="18" charset="0"/>
              </a:rPr>
              <a:t> near </a:t>
            </a:r>
            <a:r>
              <a:rPr lang="en-US" sz="1400" dirty="0">
                <a:effectLst/>
                <a:latin typeface="Arial" panose="020B0604020202020204" pitchFamily="34" charset="0"/>
                <a:ea typeface="Times New Roman" panose="02020603050405020304" pitchFamily="18" charset="0"/>
              </a:rPr>
              <a:t>National Road R.573</a:t>
            </a:r>
            <a:r>
              <a:rPr lang="en-US" sz="1400" i="1" dirty="0">
                <a:effectLst/>
                <a:latin typeface="Arial" panose="020B0604020202020204" pitchFamily="34" charset="0"/>
                <a:ea typeface="Times New Roman" panose="02020603050405020304" pitchFamily="18" charset="0"/>
              </a:rPr>
              <a:t>)</a:t>
            </a:r>
            <a:r>
              <a:rPr lang="en-US" sz="1400" dirty="0">
                <a:effectLst/>
                <a:latin typeface="Arial" panose="020B0604020202020204" pitchFamily="34" charset="0"/>
                <a:ea typeface="Times New Roman" panose="02020603050405020304" pitchFamily="18" charset="0"/>
              </a:rPr>
              <a:t>, Section 2 between km 8.6 and km 13.0 which is within the jurisdiction of the Thembisile Hani Local Municipality in the Mpumalanga Province;</a:t>
            </a:r>
          </a:p>
          <a:p>
            <a:pPr marL="0" indent="0" algn="just">
              <a:lnSpc>
                <a:spcPct val="150000"/>
              </a:lnSpc>
              <a:spcBef>
                <a:spcPts val="0"/>
              </a:spcBef>
              <a:buNone/>
            </a:pPr>
            <a:endParaRPr lang="en-US" sz="1400" dirty="0">
              <a:effectLst/>
              <a:latin typeface="Arial" panose="020B0604020202020204" pitchFamily="34" charset="0"/>
              <a:ea typeface="Times New Roman" panose="02020603050405020304" pitchFamily="18" charset="0"/>
            </a:endParaRPr>
          </a:p>
          <a:p>
            <a:pPr algn="just">
              <a:lnSpc>
                <a:spcPct val="150000"/>
              </a:lnSpc>
              <a:spcBef>
                <a:spcPts val="0"/>
              </a:spcBef>
            </a:pPr>
            <a:r>
              <a:rPr lang="en-US" sz="1400" dirty="0" err="1">
                <a:latin typeface="Arial" panose="020B0604020202020204" pitchFamily="34" charset="0"/>
                <a:ea typeface="Times New Roman" panose="02020603050405020304" pitchFamily="18" charset="0"/>
              </a:rPr>
              <a:t>Slovo</a:t>
            </a:r>
            <a:r>
              <a:rPr lang="en-US" sz="1400" dirty="0">
                <a:latin typeface="Arial" panose="020B0604020202020204" pitchFamily="34" charset="0"/>
                <a:ea typeface="Times New Roman" panose="02020603050405020304" pitchFamily="18" charset="0"/>
              </a:rPr>
              <a:t>/</a:t>
            </a:r>
            <a:r>
              <a:rPr lang="en-US" sz="1400" dirty="0" err="1">
                <a:latin typeface="Arial" panose="020B0604020202020204" pitchFamily="34" charset="0"/>
                <a:ea typeface="Times New Roman" panose="02020603050405020304" pitchFamily="18" charset="0"/>
              </a:rPr>
              <a:t>Siyabuswa</a:t>
            </a:r>
            <a:r>
              <a:rPr lang="en-US" sz="1400" dirty="0">
                <a:latin typeface="Arial" panose="020B0604020202020204" pitchFamily="34" charset="0"/>
                <a:ea typeface="Times New Roman" panose="02020603050405020304" pitchFamily="18" charset="0"/>
              </a:rPr>
              <a:t> near </a:t>
            </a:r>
            <a:r>
              <a:rPr lang="en-US" sz="1400" dirty="0">
                <a:effectLst/>
                <a:latin typeface="Arial" panose="020B0604020202020204" pitchFamily="34" charset="0"/>
                <a:ea typeface="Times New Roman" panose="02020603050405020304" pitchFamily="18" charset="0"/>
              </a:rPr>
              <a:t>National Road R.573</a:t>
            </a:r>
            <a:r>
              <a:rPr lang="en-US" sz="1400" i="1" dirty="0">
                <a:effectLst/>
                <a:latin typeface="Arial" panose="020B0604020202020204" pitchFamily="34" charset="0"/>
                <a:ea typeface="Times New Roman" panose="02020603050405020304" pitchFamily="18" charset="0"/>
              </a:rPr>
              <a:t>)</a:t>
            </a:r>
            <a:r>
              <a:rPr lang="en-US" sz="1400" dirty="0">
                <a:effectLst/>
                <a:latin typeface="Arial" panose="020B0604020202020204" pitchFamily="34" charset="0"/>
                <a:ea typeface="Times New Roman" panose="02020603050405020304" pitchFamily="18" charset="0"/>
              </a:rPr>
              <a:t>, Section 3 between km 6.5 and km 13.3 which is within the jurisdiction of the Elias </a:t>
            </a:r>
            <a:r>
              <a:rPr lang="en-US" sz="1400" dirty="0" err="1">
                <a:effectLst/>
                <a:latin typeface="Arial" panose="020B0604020202020204" pitchFamily="34" charset="0"/>
                <a:ea typeface="Times New Roman" panose="02020603050405020304" pitchFamily="18" charset="0"/>
              </a:rPr>
              <a:t>Motsoaledi</a:t>
            </a:r>
            <a:r>
              <a:rPr lang="en-US" sz="1400" dirty="0">
                <a:effectLst/>
                <a:latin typeface="Arial" panose="020B0604020202020204" pitchFamily="34" charset="0"/>
                <a:ea typeface="Times New Roman" panose="02020603050405020304" pitchFamily="18" charset="0"/>
              </a:rPr>
              <a:t> Local Municipality in the Limpopo Province;</a:t>
            </a:r>
          </a:p>
          <a:p>
            <a:pPr marL="0" marR="0" indent="0" algn="just">
              <a:lnSpc>
                <a:spcPct val="150000"/>
              </a:lnSpc>
              <a:spcBef>
                <a:spcPts val="0"/>
              </a:spcBef>
              <a:spcAft>
                <a:spcPts val="0"/>
              </a:spcAft>
              <a:buNone/>
            </a:pPr>
            <a:endParaRPr lang="en-US" sz="1400" dirty="0">
              <a:latin typeface="Arial" panose="020B0604020202020204" pitchFamily="34" charset="0"/>
              <a:ea typeface="Times New Roman" panose="02020603050405020304" pitchFamily="18" charset="0"/>
            </a:endParaRPr>
          </a:p>
          <a:p>
            <a:pPr marL="0" indent="0">
              <a:buNone/>
            </a:pPr>
            <a:endParaRPr lang="en-ZA" dirty="0"/>
          </a:p>
        </p:txBody>
      </p:sp>
    </p:spTree>
    <p:extLst>
      <p:ext uri="{BB962C8B-B14F-4D97-AF65-F5344CB8AC3E}">
        <p14:creationId xmlns:p14="http://schemas.microsoft.com/office/powerpoint/2010/main" val="3744431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r>
              <a:rPr lang="en-US" sz="1800" dirty="0">
                <a:solidFill>
                  <a:srgbClr val="000000"/>
                </a:solidFill>
                <a:effectLst/>
                <a:latin typeface="Arial" panose="020B0604020202020204" pitchFamily="34" charset="0"/>
                <a:ea typeface="Times New Roman" panose="02020603050405020304" pitchFamily="18" charset="0"/>
              </a:rPr>
              <a:t>The Services required of the Service Provider are divided into the following distinct stages: </a:t>
            </a:r>
          </a:p>
          <a:p>
            <a:pPr marL="0" indent="0">
              <a:buNone/>
            </a:pPr>
            <a:endParaRPr lang="en-US" sz="1800" dirty="0">
              <a:solidFill>
                <a:srgbClr val="000000"/>
              </a:solidFill>
              <a:effectLst/>
              <a:latin typeface="Arial" panose="020B0604020202020204" pitchFamily="34" charset="0"/>
              <a:ea typeface="Times New Roman" panose="02020603050405020304" pitchFamily="18" charset="0"/>
            </a:endParaRPr>
          </a:p>
          <a:p>
            <a:pPr marL="0" indent="0">
              <a:buNone/>
            </a:pPr>
            <a:r>
              <a:rPr lang="en-US" sz="1800" dirty="0" err="1">
                <a:solidFill>
                  <a:srgbClr val="000000"/>
                </a:solidFill>
                <a:effectLst/>
                <a:latin typeface="Arial" panose="020B0604020202020204" pitchFamily="34" charset="0"/>
                <a:ea typeface="Times New Roman" panose="02020603050405020304" pitchFamily="18" charset="0"/>
              </a:rPr>
              <a:t>i</a:t>
            </a:r>
            <a:r>
              <a:rPr lang="en-US" sz="1800" dirty="0">
                <a:solidFill>
                  <a:srgbClr val="000000"/>
                </a:solidFill>
                <a:effectLst/>
                <a:latin typeface="Arial" panose="020B0604020202020204" pitchFamily="34" charset="0"/>
                <a:ea typeface="Times New Roman" panose="02020603050405020304" pitchFamily="18" charset="0"/>
              </a:rPr>
              <a:t>)	Review of Detail Designs</a:t>
            </a:r>
          </a:p>
          <a:p>
            <a:pPr marL="0" indent="0">
              <a:buNone/>
            </a:pPr>
            <a:r>
              <a:rPr lang="en-US" sz="1800" dirty="0">
                <a:solidFill>
                  <a:srgbClr val="000000"/>
                </a:solidFill>
                <a:effectLst/>
                <a:latin typeface="Arial" panose="020B0604020202020204" pitchFamily="34" charset="0"/>
                <a:ea typeface="Times New Roman" panose="02020603050405020304" pitchFamily="18" charset="0"/>
              </a:rPr>
              <a:t>ii)	Administration and Monitoring of the Training and Development Contract.</a:t>
            </a:r>
          </a:p>
          <a:p>
            <a:pPr marL="0" indent="0">
              <a:buNone/>
            </a:pPr>
            <a:r>
              <a:rPr lang="en-US" sz="1800" dirty="0">
                <a:solidFill>
                  <a:srgbClr val="000000"/>
                </a:solidFill>
                <a:effectLst/>
                <a:latin typeface="Arial" panose="020B0604020202020204" pitchFamily="34" charset="0"/>
                <a:ea typeface="Times New Roman" panose="02020603050405020304" pitchFamily="18" charset="0"/>
              </a:rPr>
              <a:t>iii)	Additional duties, Special Services and Specialist Advice.</a:t>
            </a:r>
          </a:p>
          <a:p>
            <a:pPr marL="0" indent="0">
              <a:buNone/>
            </a:pPr>
            <a:r>
              <a:rPr lang="en-US" sz="1800" dirty="0">
                <a:solidFill>
                  <a:srgbClr val="000000"/>
                </a:solidFill>
                <a:effectLst/>
                <a:latin typeface="Arial" panose="020B0604020202020204" pitchFamily="34" charset="0"/>
                <a:ea typeface="Times New Roman" panose="02020603050405020304" pitchFamily="18" charset="0"/>
              </a:rPr>
              <a:t>iv)	Quality Control of the Training and Development Contract.</a:t>
            </a:r>
          </a:p>
          <a:p>
            <a:pPr marL="0" indent="0">
              <a:buNone/>
            </a:pPr>
            <a:r>
              <a:rPr lang="en-US" sz="1800" dirty="0">
                <a:solidFill>
                  <a:srgbClr val="000000"/>
                </a:solidFill>
                <a:effectLst/>
                <a:latin typeface="Arial" panose="020B0604020202020204" pitchFamily="34" charset="0"/>
                <a:ea typeface="Times New Roman" panose="02020603050405020304" pitchFamily="18" charset="0"/>
              </a:rPr>
              <a:t>v)	Project Close Out.</a:t>
            </a:r>
          </a:p>
          <a:p>
            <a:pPr marL="0" indent="0">
              <a:buNone/>
            </a:pPr>
            <a:endParaRPr lang="en-ZA"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898370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BA058E-21BD-4014-A5EE-EB0424805ACB}"/>
              </a:ext>
            </a:extLst>
          </p:cNvPr>
          <p:cNvSpPr>
            <a:spLocks noGrp="1"/>
          </p:cNvSpPr>
          <p:nvPr>
            <p:ph idx="1"/>
          </p:nvPr>
        </p:nvSpPr>
        <p:spPr>
          <a:xfrm>
            <a:off x="703295" y="649967"/>
            <a:ext cx="7886700" cy="469706"/>
          </a:xfrm>
        </p:spPr>
        <p:txBody>
          <a:bodyPr/>
          <a:lstStyle/>
          <a:p>
            <a:pPr marL="0" indent="0">
              <a:buNone/>
            </a:pPr>
            <a:r>
              <a:rPr lang="en-ZA" b="1" dirty="0"/>
              <a:t>C3.1.9    Project Programme</a:t>
            </a:r>
            <a:endParaRPr lang="en-ZA" dirty="0"/>
          </a:p>
          <a:p>
            <a:pPr marL="0" indent="0">
              <a:buNone/>
            </a:pPr>
            <a:endParaRPr lang="en-ZA" dirty="0"/>
          </a:p>
        </p:txBody>
      </p:sp>
      <p:graphicFrame>
        <p:nvGraphicFramePr>
          <p:cNvPr id="4" name="Table 3">
            <a:extLst>
              <a:ext uri="{FF2B5EF4-FFF2-40B4-BE49-F238E27FC236}">
                <a16:creationId xmlns:a16="http://schemas.microsoft.com/office/drawing/2014/main" id="{DF85BBB6-0A33-7421-2DEA-B2ADCBB10AA8}"/>
              </a:ext>
            </a:extLst>
          </p:cNvPr>
          <p:cNvGraphicFramePr>
            <a:graphicFrameLocks noGrp="1"/>
          </p:cNvGraphicFramePr>
          <p:nvPr>
            <p:extLst>
              <p:ext uri="{D42A27DB-BD31-4B8C-83A1-F6EECF244321}">
                <p14:modId xmlns:p14="http://schemas.microsoft.com/office/powerpoint/2010/main" val="3273165412"/>
              </p:ext>
            </p:extLst>
          </p:nvPr>
        </p:nvGraphicFramePr>
        <p:xfrm>
          <a:off x="798990" y="1384916"/>
          <a:ext cx="7652552" cy="2033964"/>
        </p:xfrm>
        <a:graphic>
          <a:graphicData uri="http://schemas.openxmlformats.org/drawingml/2006/table">
            <a:tbl>
              <a:tblPr>
                <a:tableStyleId>{5C22544A-7EE6-4342-B048-85BDC9FD1C3A}</a:tableStyleId>
              </a:tblPr>
              <a:tblGrid>
                <a:gridCol w="441682">
                  <a:extLst>
                    <a:ext uri="{9D8B030D-6E8A-4147-A177-3AD203B41FA5}">
                      <a16:colId xmlns:a16="http://schemas.microsoft.com/office/drawing/2014/main" val="4122436415"/>
                    </a:ext>
                  </a:extLst>
                </a:gridCol>
                <a:gridCol w="4150176">
                  <a:extLst>
                    <a:ext uri="{9D8B030D-6E8A-4147-A177-3AD203B41FA5}">
                      <a16:colId xmlns:a16="http://schemas.microsoft.com/office/drawing/2014/main" val="295805413"/>
                    </a:ext>
                  </a:extLst>
                </a:gridCol>
                <a:gridCol w="3060694">
                  <a:extLst>
                    <a:ext uri="{9D8B030D-6E8A-4147-A177-3AD203B41FA5}">
                      <a16:colId xmlns:a16="http://schemas.microsoft.com/office/drawing/2014/main" val="3403306447"/>
                    </a:ext>
                  </a:extLst>
                </a:gridCol>
              </a:tblGrid>
              <a:tr h="338994">
                <a:tc>
                  <a:txBody>
                    <a:bodyPr/>
                    <a:lstStyle/>
                    <a:p>
                      <a:pPr marL="0" marR="0" algn="ctr">
                        <a:lnSpc>
                          <a:spcPct val="150000"/>
                        </a:lnSpc>
                        <a:spcBef>
                          <a:spcPts val="0"/>
                        </a:spcBef>
                        <a:spcAft>
                          <a:spcPts val="0"/>
                        </a:spcAft>
                      </a:pPr>
                      <a:r>
                        <a:rPr lang="en-ZA" sz="1000">
                          <a:effectLst/>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Project Phase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ZA" sz="1000">
                          <a:effectLst/>
                        </a:rPr>
                        <a:t>Phase Completion Date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4526018"/>
                  </a:ext>
                </a:extLst>
              </a:tr>
              <a:tr h="338994">
                <a:tc>
                  <a:txBody>
                    <a:bodyPr/>
                    <a:lstStyle/>
                    <a:p>
                      <a:pPr marL="0" marR="36195">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36195" algn="just">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Submission of Tenders</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36195">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9 December 2022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54465806"/>
                  </a:ext>
                </a:extLst>
              </a:tr>
              <a:tr h="338994">
                <a:tc>
                  <a:txBody>
                    <a:bodyPr/>
                    <a:lstStyle/>
                    <a:p>
                      <a:pPr marL="0" marR="36195">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B</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36195" algn="just">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Appointment of Service Provider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36195">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85935684"/>
                  </a:ext>
                </a:extLst>
              </a:tr>
              <a:tr h="338994">
                <a:tc>
                  <a:txBody>
                    <a:bodyPr/>
                    <a:lstStyle/>
                    <a:p>
                      <a:pPr marL="0" marR="36195">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C</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36195" algn="just">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Project Hand-over meeting</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36195">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May 2023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67094633"/>
                  </a:ext>
                </a:extLst>
              </a:tr>
              <a:tr h="338994">
                <a:tc>
                  <a:txBody>
                    <a:bodyPr/>
                    <a:lstStyle/>
                    <a:p>
                      <a:pPr marL="0" marR="36195">
                        <a:spcBef>
                          <a:spcPts val="300"/>
                        </a:spcBef>
                        <a:spcAft>
                          <a:spcPts val="30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D</a:t>
                      </a:r>
                    </a:p>
                  </a:txBody>
                  <a:tcPr marL="68580" marR="68580" marT="0" marB="0" anchor="ctr"/>
                </a:tc>
                <a:tc>
                  <a:txBody>
                    <a:bodyPr/>
                    <a:lstStyle/>
                    <a:p>
                      <a:pPr marL="0" marR="36195" algn="just">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Submission of Draft Contract Report and As-built Data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36195" algn="just">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Within 3 months of issue of Taking-over Certificate for the Works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18105668"/>
                  </a:ext>
                </a:extLst>
              </a:tr>
              <a:tr h="338994">
                <a:tc>
                  <a:txBody>
                    <a:bodyPr/>
                    <a:lstStyle/>
                    <a:p>
                      <a:pPr marL="0" marR="36195">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36195" algn="just">
                        <a:spcBef>
                          <a:spcPts val="300"/>
                        </a:spcBef>
                        <a:spcAft>
                          <a:spcPts val="300"/>
                        </a:spcAft>
                      </a:pPr>
                      <a:r>
                        <a:rPr lang="en-US" sz="1000">
                          <a:effectLst/>
                          <a:latin typeface="Arial" panose="020B0604020202020204" pitchFamily="34" charset="0"/>
                          <a:ea typeface="Times New Roman" panose="02020603050405020304" pitchFamily="18" charset="0"/>
                          <a:cs typeface="Arial" panose="020B0604020202020204" pitchFamily="34" charset="0"/>
                        </a:rPr>
                        <a:t>Submission of Final Contract Report and As-built Data</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36195" algn="just">
                        <a:spcBef>
                          <a:spcPts val="300"/>
                        </a:spcBef>
                        <a:spcAft>
                          <a:spcPts val="300"/>
                        </a:spcAft>
                      </a:pPr>
                      <a:r>
                        <a:rPr lang="en-US" sz="1000" dirty="0">
                          <a:effectLst/>
                          <a:latin typeface="Arial" panose="020B0604020202020204" pitchFamily="34" charset="0"/>
                          <a:ea typeface="Times New Roman" panose="02020603050405020304" pitchFamily="18" charset="0"/>
                          <a:cs typeface="Arial" panose="020B0604020202020204" pitchFamily="34" charset="0"/>
                        </a:rPr>
                        <a:t>Within 1 month of issue of Performance Certificate for the Works</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77384580"/>
                  </a:ext>
                </a:extLst>
              </a:tr>
            </a:tbl>
          </a:graphicData>
        </a:graphic>
      </p:graphicFrame>
    </p:spTree>
    <p:extLst>
      <p:ext uri="{BB962C8B-B14F-4D97-AF65-F5344CB8AC3E}">
        <p14:creationId xmlns:p14="http://schemas.microsoft.com/office/powerpoint/2010/main" val="1705813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9220</TotalTime>
  <Words>2884</Words>
  <Application>Microsoft Office PowerPoint</Application>
  <PresentationFormat>On-screen Show (4:3)</PresentationFormat>
  <Paragraphs>438</Paragraphs>
  <Slides>27</Slides>
  <Notes>0</Notes>
  <HiddenSlides>0</HiddenSlides>
  <MMClips>0</MMClips>
  <ScaleCrop>false</ScaleCrop>
  <HeadingPairs>
    <vt:vector size="6" baseType="variant">
      <vt:variant>
        <vt:lpstr>Fonts Used</vt:lpstr>
      </vt:variant>
      <vt:variant>
        <vt:i4>8</vt:i4>
      </vt:variant>
      <vt:variant>
        <vt:lpstr>Theme</vt:lpstr>
      </vt:variant>
      <vt:variant>
        <vt:i4>10</vt:i4>
      </vt:variant>
      <vt:variant>
        <vt:lpstr>Slide Titles</vt:lpstr>
      </vt:variant>
      <vt:variant>
        <vt:i4>27</vt:i4>
      </vt:variant>
    </vt:vector>
  </HeadingPairs>
  <TitlesOfParts>
    <vt:vector size="45" baseType="lpstr">
      <vt:lpstr>Arial</vt:lpstr>
      <vt:lpstr>Calibri</vt:lpstr>
      <vt:lpstr>Calibri Light</vt:lpstr>
      <vt:lpstr>Exo 2</vt:lpstr>
      <vt:lpstr>Gill Sans MT</vt:lpstr>
      <vt:lpstr>Symbol</vt:lpstr>
      <vt:lpstr>Verdana</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Nontobeko Mathenjwa (NR)</cp:lastModifiedBy>
  <cp:revision>326</cp:revision>
  <cp:lastPrinted>2019-04-12T14:19:32Z</cp:lastPrinted>
  <dcterms:created xsi:type="dcterms:W3CDTF">2018-09-07T07:41:55Z</dcterms:created>
  <dcterms:modified xsi:type="dcterms:W3CDTF">2022-11-10T15:14:24Z</dcterms:modified>
</cp:coreProperties>
</file>