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15"/>
  </p:notesMasterIdLst>
  <p:sldIdLst>
    <p:sldId id="308" r:id="rId7"/>
    <p:sldId id="279" r:id="rId8"/>
    <p:sldId id="280" r:id="rId9"/>
    <p:sldId id="309" r:id="rId10"/>
    <p:sldId id="310" r:id="rId11"/>
    <p:sldId id="311" r:id="rId12"/>
    <p:sldId id="312" r:id="rId13"/>
    <p:sldId id="298" r:id="rId14"/>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2025/07/16</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p:txBody>
          <a:bodyPr>
            <a:normAutofit fontScale="90000"/>
          </a:bodyPr>
          <a:lstStyle/>
          <a:p>
            <a:pPr algn="just"/>
            <a:br>
              <a:rPr lang="en-ZA" sz="1800" b="0" i="0" u="none" strike="noStrike" baseline="0" dirty="0">
                <a:solidFill>
                  <a:srgbClr val="000000"/>
                </a:solidFill>
                <a:latin typeface="Arial" panose="020B0604020202020204" pitchFamily="34" charset="0"/>
              </a:rPr>
            </a:br>
            <a:r>
              <a:rPr lang="en-ZA" sz="2000" b="1" i="0" u="none" strike="noStrike" baseline="0" dirty="0">
                <a:solidFill>
                  <a:schemeClr val="accent1"/>
                </a:solidFill>
                <a:latin typeface="Arial" panose="020B0604020202020204" pitchFamily="34" charset="0"/>
              </a:rPr>
              <a:t>Non-Compulsory Clarification meeting </a:t>
            </a:r>
            <a:r>
              <a:rPr lang="en-US" sz="2000" b="1" i="0" u="none" strike="noStrike" baseline="0" dirty="0">
                <a:solidFill>
                  <a:schemeClr val="accent1"/>
                </a:solidFill>
                <a:latin typeface="Arial" panose="020B0604020202020204" pitchFamily="34" charset="0"/>
              </a:rPr>
              <a:t> Galvanizing of steel for the Power Plant Maintenance in Mpumalanga Operating Unit on an “as and when required basis” over a period of five (05) years </a:t>
            </a:r>
            <a:endParaRPr lang="en-US" sz="2000" b="1" dirty="0">
              <a:solidFill>
                <a:schemeClr val="accent1"/>
              </a:solidFill>
            </a:endParaRPr>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r>
              <a:rPr lang="en-US" dirty="0"/>
              <a:t>Cindy Ledwaba</a:t>
            </a:r>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10 July 2025</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990498" y="1879600"/>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sz="2800" dirty="0"/>
              <a:t>Content </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a:spcBef>
                <a:spcPct val="30000"/>
              </a:spcBef>
              <a:spcAft>
                <a:spcPct val="0"/>
              </a:spcAft>
              <a:defRPr/>
            </a:pPr>
            <a:endParaRPr lang="en-ZA" altLang="en-US" sz="1400" kern="0" dirty="0"/>
          </a:p>
          <a:p>
            <a:pPr>
              <a:spcBef>
                <a:spcPct val="30000"/>
              </a:spcBef>
              <a:spcAft>
                <a:spcPct val="0"/>
              </a:spcAft>
            </a:pPr>
            <a:endParaRPr lang="en-ZA" sz="1400"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graphicFrame>
        <p:nvGraphicFramePr>
          <p:cNvPr id="6" name="Table 5">
            <a:extLst>
              <a:ext uri="{FF2B5EF4-FFF2-40B4-BE49-F238E27FC236}">
                <a16:creationId xmlns:a16="http://schemas.microsoft.com/office/drawing/2014/main" id="{308CC55D-FA75-9D5C-F1B5-48DF6F1E3F88}"/>
              </a:ext>
            </a:extLst>
          </p:cNvPr>
          <p:cNvGraphicFramePr>
            <a:graphicFrameLocks noGrp="1"/>
          </p:cNvGraphicFramePr>
          <p:nvPr>
            <p:extLst>
              <p:ext uri="{D42A27DB-BD31-4B8C-83A1-F6EECF244321}">
                <p14:modId xmlns:p14="http://schemas.microsoft.com/office/powerpoint/2010/main" val="1626818686"/>
              </p:ext>
            </p:extLst>
          </p:nvPr>
        </p:nvGraphicFramePr>
        <p:xfrm>
          <a:off x="675861" y="1421296"/>
          <a:ext cx="10624930" cy="4213212"/>
        </p:xfrm>
        <a:graphic>
          <a:graphicData uri="http://schemas.openxmlformats.org/drawingml/2006/table">
            <a:tbl>
              <a:tblPr firstRow="1" bandRow="1">
                <a:tableStyleId>{7DF18680-E054-41AD-8BC1-D1AEF772440D}</a:tableStyleId>
              </a:tblPr>
              <a:tblGrid>
                <a:gridCol w="10624930">
                  <a:extLst>
                    <a:ext uri="{9D8B030D-6E8A-4147-A177-3AD203B41FA5}">
                      <a16:colId xmlns:a16="http://schemas.microsoft.com/office/drawing/2014/main" val="2599876274"/>
                    </a:ext>
                  </a:extLst>
                </a:gridCol>
              </a:tblGrid>
              <a:tr h="10533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rPr>
                        <a:t>1. Tender Submission</a:t>
                      </a:r>
                      <a:endParaRPr lang="en-US" sz="2800" b="1" dirty="0">
                        <a:solidFill>
                          <a:schemeClr val="accent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97561094"/>
                  </a:ext>
                </a:extLst>
              </a:tr>
              <a:tr h="10533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rPr>
                        <a:t>2. Basic Compliance</a:t>
                      </a:r>
                      <a:endParaRPr lang="en-US" sz="2800" b="1" dirty="0">
                        <a:solidFill>
                          <a:schemeClr val="accent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82048335"/>
                  </a:ext>
                </a:extLst>
              </a:tr>
              <a:tr h="10533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rPr>
                        <a:t>3.Requirements</a:t>
                      </a:r>
                      <a:endParaRPr lang="en-US" sz="2800" b="1" dirty="0">
                        <a:solidFill>
                          <a:schemeClr val="accent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74797401"/>
                  </a:ext>
                </a:extLst>
              </a:tr>
              <a:tr h="10533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rPr>
                        <a:t>4. Questions &amp; Answers</a:t>
                      </a:r>
                      <a:endParaRPr lang="en-US" sz="2800" b="1" dirty="0">
                        <a:solidFill>
                          <a:schemeClr val="accent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02626250"/>
                  </a:ext>
                </a:extLst>
              </a:tr>
            </a:tbl>
          </a:graphicData>
        </a:graphic>
      </p:graphicFrame>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algn="l"/>
            <a:endParaRPr lang="en-ZA" sz="1800" b="0" i="0" u="none" strike="noStrike" baseline="0" dirty="0">
              <a:solidFill>
                <a:srgbClr val="000000"/>
              </a:solidFill>
              <a:latin typeface="Arial" panose="020B0604020202020204" pitchFamily="34" charset="0"/>
            </a:endParaRPr>
          </a:p>
          <a:p>
            <a:pPr marL="0" indent="0">
              <a:buNone/>
            </a:pPr>
            <a:r>
              <a:rPr lang="en-ZA" sz="1800" b="1" i="0" u="none" strike="noStrike" baseline="0" dirty="0">
                <a:solidFill>
                  <a:schemeClr val="accent1"/>
                </a:solidFill>
                <a:latin typeface="Arial" panose="020B0604020202020204" pitchFamily="34" charset="0"/>
              </a:rPr>
              <a:t>Tender number: </a:t>
            </a:r>
            <a:r>
              <a:rPr lang="en-ZA" sz="1800" i="0" u="none" strike="noStrike" baseline="0" dirty="0">
                <a:solidFill>
                  <a:schemeClr val="accent1"/>
                </a:solidFill>
                <a:latin typeface="Arial" panose="020B0604020202020204" pitchFamily="34" charset="0"/>
              </a:rPr>
              <a:t>E1455DXMP</a:t>
            </a:r>
            <a:r>
              <a:rPr lang="en-ZA" sz="1800" b="1" i="0" u="none" strike="noStrike" baseline="0" dirty="0">
                <a:solidFill>
                  <a:schemeClr val="accent1"/>
                </a:solidFill>
                <a:latin typeface="Arial" panose="020B0604020202020204" pitchFamily="34" charset="0"/>
              </a:rPr>
              <a:t> </a:t>
            </a:r>
            <a:r>
              <a:rPr lang="en-ZA" sz="1800" b="0" i="0" u="none" strike="noStrike" baseline="0" dirty="0">
                <a:solidFill>
                  <a:schemeClr val="accent1"/>
                </a:solidFill>
                <a:latin typeface="Arial" panose="020B0604020202020204" pitchFamily="34" charset="0"/>
              </a:rPr>
              <a:t>	</a:t>
            </a:r>
          </a:p>
          <a:p>
            <a:pPr marL="0" indent="0">
              <a:buNone/>
            </a:pPr>
            <a:r>
              <a:rPr lang="en-US" sz="1800" b="1" i="0" u="none" strike="noStrike" baseline="0" dirty="0">
                <a:solidFill>
                  <a:schemeClr val="accent1"/>
                </a:solidFill>
                <a:latin typeface="Arial" panose="020B0604020202020204" pitchFamily="34" charset="0"/>
              </a:rPr>
              <a:t>Issue date :</a:t>
            </a:r>
            <a:r>
              <a:rPr lang="en-US" sz="1800" i="0" u="none" strike="noStrike" baseline="0" dirty="0">
                <a:solidFill>
                  <a:schemeClr val="accent1"/>
                </a:solidFill>
                <a:latin typeface="Arial" panose="020B0604020202020204" pitchFamily="34" charset="0"/>
              </a:rPr>
              <a:t>30 June 2025 </a:t>
            </a:r>
            <a:r>
              <a:rPr lang="en-US" sz="1800" b="0" i="0" u="none" strike="noStrike" baseline="0" dirty="0">
                <a:solidFill>
                  <a:schemeClr val="accent1"/>
                </a:solidFill>
                <a:latin typeface="Arial" panose="020B0604020202020204" pitchFamily="34" charset="0"/>
              </a:rPr>
              <a:t>	</a:t>
            </a:r>
          </a:p>
          <a:p>
            <a:pPr marL="0" indent="0">
              <a:buNone/>
            </a:pPr>
            <a:r>
              <a:rPr lang="en-US" sz="1800" b="1" i="0" u="none" strike="noStrike" baseline="0" dirty="0">
                <a:solidFill>
                  <a:schemeClr val="accent1"/>
                </a:solidFill>
                <a:latin typeface="Arial" panose="020B0604020202020204" pitchFamily="34" charset="0"/>
              </a:rPr>
              <a:t>Closing date and time </a:t>
            </a:r>
            <a:r>
              <a:rPr lang="en-US" sz="1800" dirty="0">
                <a:solidFill>
                  <a:schemeClr val="accent1"/>
                </a:solidFill>
              </a:rPr>
              <a:t>:</a:t>
            </a:r>
            <a:r>
              <a:rPr lang="en-US" sz="1800" i="0" u="none" strike="noStrike" baseline="0" dirty="0">
                <a:solidFill>
                  <a:schemeClr val="accent1"/>
                </a:solidFill>
                <a:latin typeface="Arial" panose="020B0604020202020204" pitchFamily="34" charset="0"/>
              </a:rPr>
              <a:t>21 July 2025 at 10h00 SAST </a:t>
            </a:r>
            <a:r>
              <a:rPr lang="en-US" sz="1800" b="0" i="0" u="none" strike="noStrike" baseline="0" dirty="0">
                <a:solidFill>
                  <a:schemeClr val="accent1"/>
                </a:solidFill>
                <a:latin typeface="Arial" panose="020B0604020202020204" pitchFamily="34" charset="0"/>
              </a:rPr>
              <a:t>	</a:t>
            </a:r>
          </a:p>
          <a:p>
            <a:pPr marL="0" indent="0">
              <a:buNone/>
            </a:pPr>
            <a:r>
              <a:rPr lang="en-US" sz="1800" b="1" i="0" u="none" strike="noStrike" baseline="0" dirty="0">
                <a:solidFill>
                  <a:schemeClr val="accent1"/>
                </a:solidFill>
                <a:latin typeface="Arial" panose="020B0604020202020204" pitchFamily="34" charset="0"/>
              </a:rPr>
              <a:t>Tender validity period </a:t>
            </a:r>
            <a:r>
              <a:rPr lang="en-US" sz="1800" dirty="0">
                <a:solidFill>
                  <a:schemeClr val="accent1"/>
                </a:solidFill>
              </a:rPr>
              <a:t>:</a:t>
            </a:r>
            <a:r>
              <a:rPr lang="en-US" sz="1800" i="0" u="none" strike="noStrike" baseline="0" dirty="0">
                <a:solidFill>
                  <a:schemeClr val="accent1"/>
                </a:solidFill>
                <a:latin typeface="Arial" panose="020B0604020202020204" pitchFamily="34" charset="0"/>
              </a:rPr>
              <a:t>120 days from the closing date and time </a:t>
            </a:r>
          </a:p>
          <a:p>
            <a:pPr marL="0" indent="0">
              <a:buNone/>
            </a:pPr>
            <a:r>
              <a:rPr lang="en-US" sz="1800" b="0" i="0" u="none" strike="noStrike" baseline="0" dirty="0">
                <a:solidFill>
                  <a:schemeClr val="accent1"/>
                </a:solidFill>
                <a:latin typeface="Arial" panose="020B0604020202020204" pitchFamily="34" charset="0"/>
              </a:rPr>
              <a:t>	</a:t>
            </a:r>
            <a:r>
              <a:rPr lang="en-ZA" sz="1800" b="0" i="0" u="none" strike="noStrike" baseline="0" dirty="0">
                <a:solidFill>
                  <a:schemeClr val="accent1"/>
                </a:solidFill>
                <a:latin typeface="Arial" panose="020B0604020202020204" pitchFamily="34" charset="0"/>
              </a:rPr>
              <a:t>	</a:t>
            </a:r>
          </a:p>
          <a:p>
            <a:r>
              <a:rPr lang="en-US" sz="1800" b="1" i="0" u="none" strike="noStrike" baseline="0" dirty="0">
                <a:solidFill>
                  <a:schemeClr val="accent1"/>
                </a:solidFill>
                <a:latin typeface="Arial" panose="020B0604020202020204" pitchFamily="34" charset="0"/>
              </a:rPr>
              <a:t>Tenders are to be submitted electronically via Eskom E- tendering site by the stipulated closing date and time. </a:t>
            </a:r>
            <a:r>
              <a:rPr lang="en-US" sz="1800" b="1" i="1" u="none" strike="noStrike" baseline="0" dirty="0">
                <a:solidFill>
                  <a:schemeClr val="accent1"/>
                </a:solidFill>
                <a:latin typeface="Arial" panose="020B0604020202020204" pitchFamily="34" charset="0"/>
              </a:rPr>
              <a:t>Please note it is the responsibility of the supplier to ensure that the tender submission is submitted before the closing time </a:t>
            </a:r>
            <a:r>
              <a:rPr lang="en-US" sz="1800" b="0" i="0" u="none" strike="noStrike" baseline="0" dirty="0">
                <a:solidFill>
                  <a:schemeClr val="accent1"/>
                </a:solidFill>
                <a:latin typeface="Arial" panose="020B0604020202020204" pitchFamily="34" charset="0"/>
              </a:rPr>
              <a:t>	</a:t>
            </a:r>
          </a:p>
          <a:p>
            <a:pPr marL="0" indent="0">
              <a:buNone/>
            </a:pPr>
            <a:endParaRPr lang="en-US" sz="1800" b="0" i="0" u="none" strike="noStrike" baseline="0" dirty="0">
              <a:solidFill>
                <a:schemeClr val="accent1"/>
              </a:solidFill>
              <a:latin typeface="Arial" panose="020B0604020202020204" pitchFamily="34" charset="0"/>
            </a:endParaRPr>
          </a:p>
          <a:p>
            <a:pPr marL="0" indent="0">
              <a:buNone/>
            </a:pPr>
            <a:r>
              <a:rPr lang="en-US" sz="1800" b="1" i="0" u="none" strike="noStrike" baseline="0" dirty="0">
                <a:solidFill>
                  <a:schemeClr val="accent1"/>
                </a:solidFill>
                <a:latin typeface="Arial" panose="020B0604020202020204" pitchFamily="34" charset="0"/>
              </a:rPr>
              <a:t>Date: </a:t>
            </a:r>
            <a:r>
              <a:rPr lang="en-US" sz="1800" i="0" u="none" strike="noStrike" baseline="0" dirty="0">
                <a:solidFill>
                  <a:schemeClr val="accent1"/>
                </a:solidFill>
                <a:latin typeface="Arial" panose="020B0604020202020204" pitchFamily="34" charset="0"/>
              </a:rPr>
              <a:t>21 July 2025 </a:t>
            </a:r>
          </a:p>
          <a:p>
            <a:pPr marL="0" indent="0">
              <a:buNone/>
            </a:pPr>
            <a:r>
              <a:rPr lang="en-ZA" sz="1800" b="1" i="0" u="none" strike="noStrike" baseline="0" dirty="0">
                <a:solidFill>
                  <a:schemeClr val="accent1"/>
                </a:solidFill>
                <a:latin typeface="Arial" panose="020B0604020202020204" pitchFamily="34" charset="0"/>
              </a:rPr>
              <a:t>Time: </a:t>
            </a:r>
            <a:r>
              <a:rPr lang="en-ZA" sz="1800" i="0" u="none" strike="noStrike" baseline="0" dirty="0">
                <a:solidFill>
                  <a:schemeClr val="accent1"/>
                </a:solidFill>
                <a:latin typeface="Arial" panose="020B0604020202020204" pitchFamily="34" charset="0"/>
              </a:rPr>
              <a:t>10H00 a.m. </a:t>
            </a:r>
          </a:p>
          <a:p>
            <a:pPr>
              <a:buFont typeface="Wingdings" panose="05000000000000000000" pitchFamily="2" charset="2"/>
              <a:buChar char="v"/>
            </a:pPr>
            <a:r>
              <a:rPr lang="en-US" sz="1800" b="1" i="1" u="none" strike="noStrike" baseline="0" dirty="0">
                <a:solidFill>
                  <a:schemeClr val="accent3"/>
                </a:solidFill>
                <a:latin typeface="Arial" panose="020B0604020202020204" pitchFamily="34" charset="0"/>
              </a:rPr>
              <a:t>Note: No late tenders will be accepted </a:t>
            </a:r>
            <a:r>
              <a:rPr lang="en-US" sz="1800" b="0" i="0" u="none" strike="noStrike" baseline="0" dirty="0">
                <a:solidFill>
                  <a:srgbClr val="000000"/>
                </a:solidFill>
                <a:latin typeface="Arial" panose="020B0604020202020204" pitchFamily="34" charset="0"/>
              </a:rPr>
              <a:t>	</a:t>
            </a:r>
          </a:p>
          <a:p>
            <a:pPr marL="0" indent="0">
              <a:buNone/>
            </a:pPr>
            <a:endParaRPr lang="en-US"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Tender Submission</a:t>
            </a:r>
          </a:p>
        </p:txBody>
      </p:sp>
    </p:spTree>
    <p:extLst>
      <p:ext uri="{BB962C8B-B14F-4D97-AF65-F5344CB8AC3E}">
        <p14:creationId xmlns:p14="http://schemas.microsoft.com/office/powerpoint/2010/main" val="37989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EE9D2-1E33-7B2F-DB4A-00B95B39DB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55F711-C47A-3A91-DBF1-7F3086B27DA7}"/>
              </a:ext>
            </a:extLst>
          </p:cNvPr>
          <p:cNvSpPr>
            <a:spLocks noGrp="1"/>
          </p:cNvSpPr>
          <p:nvPr>
            <p:ph idx="1"/>
          </p:nvPr>
        </p:nvSpPr>
        <p:spPr/>
        <p:txBody>
          <a:bodyPr>
            <a:normAutofit/>
          </a:bodyPr>
          <a:lstStyle/>
          <a:p>
            <a:pPr algn="l"/>
            <a:endParaRPr lang="en-ZA" sz="1800" b="0" i="0" u="none" strike="noStrike" baseline="0" dirty="0">
              <a:solidFill>
                <a:srgbClr val="000000"/>
              </a:solidFill>
              <a:latin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The tenderer must upload the tender via Eskom Tender bulletin site on the Eskom E- tendering page. The documents need to be upload under the folder Technical, Commercial, Financial, and other.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All documents need to be submitted in a PDF format (The upload size per document is 500 megabytes and total submission is restricted to 4 gigabytes). The price list needs to be submitted in PDF.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No Zip/condense files can be uploaded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No hard copy will be accepted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If for some reason you resubmit your tender, then the latest version of the tender submitted will only be accepted and all previous submission/s will be null and void.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Please ensure that the submission status is indicated as complete.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Supplier Help Manual guide and video can be found on Eskom E-Tendering page</a:t>
            </a:r>
            <a:endParaRPr lang="en-US" dirty="0"/>
          </a:p>
        </p:txBody>
      </p:sp>
      <p:sp>
        <p:nvSpPr>
          <p:cNvPr id="5" name="Slide Number Placeholder 5">
            <a:extLst>
              <a:ext uri="{FF2B5EF4-FFF2-40B4-BE49-F238E27FC236}">
                <a16:creationId xmlns:a16="http://schemas.microsoft.com/office/drawing/2014/main" id="{684D3495-6AFD-5165-78A6-67E4137C7C0B}"/>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2" name="Title 1">
            <a:extLst>
              <a:ext uri="{FF2B5EF4-FFF2-40B4-BE49-F238E27FC236}">
                <a16:creationId xmlns:a16="http://schemas.microsoft.com/office/drawing/2014/main" id="{3FF05774-968F-83C2-3FD1-9060EAC99A95}"/>
              </a:ext>
            </a:extLst>
          </p:cNvPr>
          <p:cNvSpPr>
            <a:spLocks noGrp="1"/>
          </p:cNvSpPr>
          <p:nvPr>
            <p:ph type="title"/>
          </p:nvPr>
        </p:nvSpPr>
        <p:spPr/>
        <p:txBody>
          <a:bodyPr/>
          <a:lstStyle/>
          <a:p>
            <a:r>
              <a:rPr lang="en-US" dirty="0"/>
              <a:t>Tender Submission</a:t>
            </a:r>
          </a:p>
        </p:txBody>
      </p:sp>
    </p:spTree>
    <p:extLst>
      <p:ext uri="{BB962C8B-B14F-4D97-AF65-F5344CB8AC3E}">
        <p14:creationId xmlns:p14="http://schemas.microsoft.com/office/powerpoint/2010/main" val="602716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900A3-3E8A-BB2F-CEBF-2FB0274DAA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98AAAC-4BDC-D639-9F19-13F63FF0AAF3}"/>
              </a:ext>
            </a:extLst>
          </p:cNvPr>
          <p:cNvSpPr>
            <a:spLocks noGrp="1"/>
          </p:cNvSpPr>
          <p:nvPr>
            <p:ph idx="1"/>
          </p:nvPr>
        </p:nvSpPr>
        <p:spPr/>
        <p:txBody>
          <a:bodyPr>
            <a:normAutofit/>
          </a:bodyPr>
          <a:lstStyle/>
          <a:p>
            <a:pPr marL="0" indent="0">
              <a:buNone/>
            </a:pPr>
            <a:r>
              <a:rPr lang="en-US" sz="1800" dirty="0"/>
              <a:t>Basic compliance with this Invitation to Tender requires a tenderer to meet all the following requirements:</a:t>
            </a:r>
          </a:p>
          <a:p>
            <a:pPr marL="0" indent="0">
              <a:buNone/>
            </a:pPr>
            <a:endParaRPr lang="en-US" sz="1800" dirty="0"/>
          </a:p>
          <a:p>
            <a:pPr marL="0" indent="0">
              <a:buNone/>
            </a:pPr>
            <a:r>
              <a:rPr lang="en-US" sz="1800" b="1" dirty="0"/>
              <a:t>Basic compliance for this invitation to tender are:</a:t>
            </a:r>
          </a:p>
          <a:p>
            <a:pPr marL="0" indent="0">
              <a:buNone/>
            </a:pPr>
            <a:r>
              <a:rPr lang="en-US" sz="1800" dirty="0"/>
              <a:t>• Meet the eligibility criteria for a tenderer (Page 8 of the Invitation to tender)</a:t>
            </a:r>
          </a:p>
          <a:p>
            <a:pPr marL="0" indent="0">
              <a:buNone/>
            </a:pPr>
            <a:endParaRPr lang="en-US" sz="1800" dirty="0"/>
          </a:p>
          <a:p>
            <a:pPr marL="0" indent="0">
              <a:buNone/>
            </a:pPr>
            <a:r>
              <a:rPr lang="en-US" sz="1800" b="1" dirty="0"/>
              <a:t>For Electronic Tender Submissions the following shall apply:</a:t>
            </a:r>
          </a:p>
          <a:p>
            <a:pPr marL="0" indent="0">
              <a:buNone/>
            </a:pPr>
            <a:r>
              <a:rPr lang="en-US" sz="1800" dirty="0"/>
              <a:t>• The tenderer must upload the tender via Eskom Tender</a:t>
            </a:r>
          </a:p>
          <a:p>
            <a:pPr marL="0" indent="0">
              <a:buNone/>
            </a:pPr>
            <a:r>
              <a:rPr lang="en-US" sz="1800" dirty="0"/>
              <a:t>bulletin site on the Eskom E- tendering page. The</a:t>
            </a:r>
          </a:p>
          <a:p>
            <a:pPr marL="0" indent="0">
              <a:buNone/>
            </a:pPr>
            <a:r>
              <a:rPr lang="en-US" sz="1800" dirty="0"/>
              <a:t>documents need to be uploaded under the folder</a:t>
            </a:r>
          </a:p>
          <a:p>
            <a:pPr marL="0" indent="0">
              <a:buNone/>
            </a:pPr>
            <a:r>
              <a:rPr lang="en-US" sz="1800" dirty="0"/>
              <a:t>Technical, Commercial, Financial, and other.</a:t>
            </a:r>
          </a:p>
          <a:p>
            <a:pPr marL="0" indent="0">
              <a:buNone/>
            </a:pPr>
            <a:r>
              <a:rPr lang="en-US" sz="1800" dirty="0"/>
              <a:t>For E-Tendering, a tenderer’s failure to have submitted/uploaded</a:t>
            </a:r>
          </a:p>
          <a:p>
            <a:pPr marL="0" indent="0">
              <a:buNone/>
            </a:pPr>
            <a:r>
              <a:rPr lang="en-US" sz="1800" dirty="0"/>
              <a:t>tender documents will render the tender non-responsive.</a:t>
            </a:r>
          </a:p>
          <a:p>
            <a:pPr algn="l"/>
            <a:endParaRPr lang="en-ZA" sz="1800" b="0" i="0" u="none" strike="noStrike" baseline="0" dirty="0">
              <a:solidFill>
                <a:srgbClr val="000000"/>
              </a:solidFill>
              <a:latin typeface="Arial" panose="020B0604020202020204" pitchFamily="34" charset="0"/>
            </a:endParaRPr>
          </a:p>
        </p:txBody>
      </p:sp>
      <p:sp>
        <p:nvSpPr>
          <p:cNvPr id="5" name="Slide Number Placeholder 5">
            <a:extLst>
              <a:ext uri="{FF2B5EF4-FFF2-40B4-BE49-F238E27FC236}">
                <a16:creationId xmlns:a16="http://schemas.microsoft.com/office/drawing/2014/main" id="{07C6D359-7CBE-F8FD-9F6C-53AEBF7AAF2F}"/>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
        <p:nvSpPr>
          <p:cNvPr id="2" name="Title 1">
            <a:extLst>
              <a:ext uri="{FF2B5EF4-FFF2-40B4-BE49-F238E27FC236}">
                <a16:creationId xmlns:a16="http://schemas.microsoft.com/office/drawing/2014/main" id="{973B33C9-CCD9-3585-A71D-C35DE831E325}"/>
              </a:ext>
            </a:extLst>
          </p:cNvPr>
          <p:cNvSpPr>
            <a:spLocks noGrp="1"/>
          </p:cNvSpPr>
          <p:nvPr>
            <p:ph type="title"/>
          </p:nvPr>
        </p:nvSpPr>
        <p:spPr/>
        <p:txBody>
          <a:bodyPr/>
          <a:lstStyle/>
          <a:p>
            <a:r>
              <a:rPr lang="en-US" sz="2400" b="1" dirty="0"/>
              <a:t>Basic compliance</a:t>
            </a:r>
            <a:endParaRPr lang="en-US" dirty="0"/>
          </a:p>
        </p:txBody>
      </p:sp>
    </p:spTree>
    <p:extLst>
      <p:ext uri="{BB962C8B-B14F-4D97-AF65-F5344CB8AC3E}">
        <p14:creationId xmlns:p14="http://schemas.microsoft.com/office/powerpoint/2010/main" val="3893112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303FE-8E19-3593-C6E4-60BC478BE9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170352-E440-3B6D-FF97-B1E43A60A8D3}"/>
              </a:ext>
            </a:extLst>
          </p:cNvPr>
          <p:cNvSpPr>
            <a:spLocks noGrp="1"/>
          </p:cNvSpPr>
          <p:nvPr>
            <p:ph idx="1"/>
          </p:nvPr>
        </p:nvSpPr>
        <p:spPr/>
        <p:txBody>
          <a:bodyPr>
            <a:normAutofit/>
          </a:bodyPr>
          <a:lstStyle/>
          <a:p>
            <a:r>
              <a:rPr lang="en-US" sz="1800" b="0" i="0" u="none" strike="noStrike" baseline="0" dirty="0">
                <a:solidFill>
                  <a:schemeClr val="tx1"/>
                </a:solidFill>
                <a:latin typeface="Arial" panose="020B0604020202020204" pitchFamily="34" charset="0"/>
              </a:rPr>
              <a:t>The following are the Commercial mandatory returnable to be submitted at tender closing: </a:t>
            </a:r>
          </a:p>
          <a:p>
            <a:r>
              <a:rPr lang="en-US" sz="1800" b="1" i="0" u="none" strike="noStrike" baseline="0" dirty="0">
                <a:solidFill>
                  <a:schemeClr val="tx1"/>
                </a:solidFill>
                <a:latin typeface="Arial" panose="020B0604020202020204" pitchFamily="34" charset="0"/>
              </a:rPr>
              <a:t>Returnable required at Tender closing (Disqualifiable) </a:t>
            </a:r>
            <a:endParaRPr lang="en-US" sz="1800" b="0" i="0" u="none" strike="noStrike" baseline="0" dirty="0">
              <a:solidFill>
                <a:schemeClr val="tx1"/>
              </a:solidFill>
              <a:latin typeface="Arial" panose="020B0604020202020204" pitchFamily="34" charset="0"/>
            </a:endParaRPr>
          </a:p>
          <a:p>
            <a:r>
              <a:rPr lang="en-US" sz="1800" b="0" i="0" u="none" strike="noStrike" baseline="0" dirty="0">
                <a:solidFill>
                  <a:schemeClr val="tx1"/>
                </a:solidFill>
                <a:latin typeface="Arial" panose="020B0604020202020204" pitchFamily="34" charset="0"/>
              </a:rPr>
              <a:t>Completed NEC 3 Term Services Contract pricing </a:t>
            </a:r>
            <a:r>
              <a:rPr lang="en-US" sz="1800" b="0" i="0" u="none" strike="noStrike" baseline="0">
                <a:solidFill>
                  <a:schemeClr val="tx1"/>
                </a:solidFill>
                <a:latin typeface="Arial" panose="020B0604020202020204" pitchFamily="34" charset="0"/>
              </a:rPr>
              <a:t>schedule (</a:t>
            </a:r>
            <a:r>
              <a:rPr lang="en-US" sz="1800">
                <a:solidFill>
                  <a:schemeClr val="tx1"/>
                </a:solidFill>
              </a:rPr>
              <a:t>T</a:t>
            </a:r>
            <a:r>
              <a:rPr lang="en-US" sz="1800" b="0" i="0" u="none" strike="noStrike" baseline="0">
                <a:solidFill>
                  <a:schemeClr val="tx1"/>
                </a:solidFill>
                <a:latin typeface="Arial" panose="020B0604020202020204" pitchFamily="34" charset="0"/>
              </a:rPr>
              <a:t>SC</a:t>
            </a:r>
            <a:r>
              <a:rPr lang="en-US" sz="1800" b="0" i="0" u="none" strike="noStrike" baseline="0" dirty="0">
                <a:solidFill>
                  <a:schemeClr val="tx1"/>
                </a:solidFill>
                <a:latin typeface="Arial" panose="020B0604020202020204" pitchFamily="34" charset="0"/>
              </a:rPr>
              <a:t>) </a:t>
            </a:r>
          </a:p>
          <a:p>
            <a:r>
              <a:rPr lang="en-US" sz="1800" b="0" i="0" u="none" strike="noStrike" baseline="0" dirty="0">
                <a:solidFill>
                  <a:schemeClr val="tx1"/>
                </a:solidFill>
                <a:latin typeface="Arial" panose="020B0604020202020204" pitchFamily="34" charset="0"/>
              </a:rPr>
              <a:t>Annexure E- CPA for local goods and services </a:t>
            </a:r>
          </a:p>
          <a:p>
            <a:r>
              <a:rPr lang="en-US" sz="1800" b="0" i="0" u="none" strike="noStrike" baseline="0" dirty="0">
                <a:solidFill>
                  <a:schemeClr val="tx1"/>
                </a:solidFill>
                <a:latin typeface="Arial" panose="020B0604020202020204" pitchFamily="34" charset="0"/>
              </a:rPr>
              <a:t>Annexure A- Completed and signed Authorisation Form (Annexure A) </a:t>
            </a:r>
          </a:p>
          <a:p>
            <a:endParaRPr lang="en-ZA" sz="1800" b="0" i="0" u="none" strike="noStrike" baseline="0" dirty="0">
              <a:solidFill>
                <a:schemeClr val="tx1"/>
              </a:solidFill>
              <a:latin typeface="Arial" panose="020B0604020202020204" pitchFamily="34" charset="0"/>
            </a:endParaRPr>
          </a:p>
          <a:p>
            <a:r>
              <a:rPr lang="en-US" sz="1800" b="1" i="0" u="none" strike="noStrike" baseline="0" dirty="0">
                <a:solidFill>
                  <a:schemeClr val="tx1"/>
                </a:solidFill>
                <a:latin typeface="Arial" panose="020B0604020202020204" pitchFamily="34" charset="0"/>
              </a:rPr>
              <a:t>Note </a:t>
            </a:r>
            <a:r>
              <a:rPr lang="en-US" sz="1800" b="0" i="0" u="none" strike="noStrike" baseline="0" dirty="0">
                <a:solidFill>
                  <a:schemeClr val="tx1"/>
                </a:solidFill>
                <a:latin typeface="Arial" panose="020B0604020202020204" pitchFamily="34" charset="0"/>
              </a:rPr>
              <a:t>– The </a:t>
            </a:r>
            <a:r>
              <a:rPr lang="en-US" sz="1800" b="0" i="0" u="none" strike="noStrike" baseline="0" dirty="0" err="1">
                <a:solidFill>
                  <a:schemeClr val="tx1"/>
                </a:solidFill>
                <a:latin typeface="Arial" panose="020B0604020202020204" pitchFamily="34" charset="0"/>
              </a:rPr>
              <a:t>authorisation</a:t>
            </a:r>
            <a:r>
              <a:rPr lang="en-US" sz="1800" b="0" i="0" u="none" strike="noStrike" baseline="0" dirty="0">
                <a:solidFill>
                  <a:schemeClr val="tx1"/>
                </a:solidFill>
                <a:latin typeface="Arial" panose="020B0604020202020204" pitchFamily="34" charset="0"/>
              </a:rPr>
              <a:t> form must be submitted to confirm the authority of the supplier’s representative to act as an authorised agent on behalf of the supplier. A tenderer must declare that the information provided in its tender is true and correct and that the signatory to the tender is duly authorized to sign all documents related to the Enquiry and any ensuing contract. </a:t>
            </a:r>
          </a:p>
          <a:p>
            <a:r>
              <a:rPr lang="en-US" sz="1800" b="1" i="0" u="none" strike="noStrike" baseline="0" dirty="0">
                <a:solidFill>
                  <a:schemeClr val="accent3"/>
                </a:solidFill>
                <a:latin typeface="Arial" panose="020B0604020202020204" pitchFamily="34" charset="0"/>
              </a:rPr>
              <a:t>Suppliers failing to submit the above at tender closing will be disqualified and eliminated for further evaluation</a:t>
            </a:r>
            <a:endParaRPr lang="en-ZA" sz="1800" b="0" i="0" u="none" strike="noStrike" baseline="0" dirty="0">
              <a:solidFill>
                <a:srgbClr val="000000"/>
              </a:solidFill>
              <a:latin typeface="Arial" panose="020B0604020202020204" pitchFamily="34" charset="0"/>
            </a:endParaRPr>
          </a:p>
        </p:txBody>
      </p:sp>
      <p:sp>
        <p:nvSpPr>
          <p:cNvPr id="5" name="Slide Number Placeholder 5">
            <a:extLst>
              <a:ext uri="{FF2B5EF4-FFF2-40B4-BE49-F238E27FC236}">
                <a16:creationId xmlns:a16="http://schemas.microsoft.com/office/drawing/2014/main" id="{2FECB90F-C9B3-9F2E-3099-4600612CE0C6}"/>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6</a:t>
            </a:fld>
            <a:endParaRPr lang="en-ZA" dirty="0"/>
          </a:p>
        </p:txBody>
      </p:sp>
      <p:sp>
        <p:nvSpPr>
          <p:cNvPr id="2" name="Title 1">
            <a:extLst>
              <a:ext uri="{FF2B5EF4-FFF2-40B4-BE49-F238E27FC236}">
                <a16:creationId xmlns:a16="http://schemas.microsoft.com/office/drawing/2014/main" id="{108574BB-E160-B8F6-BF37-F0F4B2D6773C}"/>
              </a:ext>
            </a:extLst>
          </p:cNvPr>
          <p:cNvSpPr>
            <a:spLocks noGrp="1"/>
          </p:cNvSpPr>
          <p:nvPr>
            <p:ph type="title"/>
          </p:nvPr>
        </p:nvSpPr>
        <p:spPr/>
        <p:txBody>
          <a:bodyPr/>
          <a:lstStyle/>
          <a:p>
            <a:r>
              <a:rPr lang="en-US" b="1" dirty="0"/>
              <a:t>Mandatory requirements</a:t>
            </a:r>
            <a:endParaRPr lang="en-US" dirty="0"/>
          </a:p>
        </p:txBody>
      </p:sp>
    </p:spTree>
    <p:extLst>
      <p:ext uri="{BB962C8B-B14F-4D97-AF65-F5344CB8AC3E}">
        <p14:creationId xmlns:p14="http://schemas.microsoft.com/office/powerpoint/2010/main" val="1193651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AB114-FCED-BA25-97FA-9A01455A5A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1FC21C-479D-B548-859A-870F519C546E}"/>
              </a:ext>
            </a:extLst>
          </p:cNvPr>
          <p:cNvSpPr>
            <a:spLocks noGrp="1"/>
          </p:cNvSpPr>
          <p:nvPr>
            <p:ph idx="1"/>
          </p:nvPr>
        </p:nvSpPr>
        <p:spPr/>
        <p:txBody>
          <a:bodyPr>
            <a:normAutofit/>
          </a:bodyPr>
          <a:lstStyle/>
          <a:p>
            <a:r>
              <a:rPr lang="en-US" sz="1800" b="0" i="0" u="none" strike="noStrike" baseline="0" dirty="0">
                <a:solidFill>
                  <a:schemeClr val="tx1"/>
                </a:solidFill>
                <a:latin typeface="Arial" panose="020B0604020202020204" pitchFamily="34" charset="0"/>
              </a:rPr>
              <a:t>Valid B-BBEE Certificates / Sworn Affidavits </a:t>
            </a:r>
          </a:p>
          <a:p>
            <a:r>
              <a:rPr lang="en-US" sz="1800" b="0" i="0" u="none" strike="noStrike" baseline="0" dirty="0">
                <a:solidFill>
                  <a:schemeClr val="tx1"/>
                </a:solidFill>
                <a:latin typeface="Arial" panose="020B0604020202020204" pitchFamily="34" charset="0"/>
              </a:rPr>
              <a:t>Tax Compliance Status (TCS) e-filing PIN from SARS </a:t>
            </a:r>
          </a:p>
          <a:p>
            <a:r>
              <a:rPr lang="en-US" sz="1800" b="0" i="0" u="none" strike="noStrike" baseline="0" dirty="0">
                <a:solidFill>
                  <a:schemeClr val="tx1"/>
                </a:solidFill>
                <a:latin typeface="Arial" panose="020B0604020202020204" pitchFamily="34" charset="0"/>
              </a:rPr>
              <a:t>Valid Original certificate of good standing or proof of application issued by the relevant body. </a:t>
            </a:r>
          </a:p>
          <a:p>
            <a:r>
              <a:rPr lang="en-US" sz="1800" b="0" i="0" u="none" strike="noStrike" baseline="0" dirty="0">
                <a:solidFill>
                  <a:schemeClr val="tx1"/>
                </a:solidFill>
                <a:latin typeface="Arial" panose="020B0604020202020204" pitchFamily="34" charset="0"/>
              </a:rPr>
              <a:t>Proof of National Treasury Central Supplier Database registration (CSD) that has a tax compliant status at award. </a:t>
            </a:r>
          </a:p>
          <a:p>
            <a:r>
              <a:rPr lang="en-ZA" sz="1800" b="0" i="0" u="none" strike="noStrike" baseline="0" dirty="0">
                <a:solidFill>
                  <a:schemeClr val="tx1"/>
                </a:solidFill>
                <a:latin typeface="Arial" panose="020B0604020202020204" pitchFamily="34" charset="0"/>
              </a:rPr>
              <a:t>Tax Evaluation questionnaire </a:t>
            </a:r>
          </a:p>
          <a:p>
            <a:endParaRPr lang="en-ZA" sz="1600" b="0" i="0" u="none" strike="noStrike" baseline="0" dirty="0">
              <a:solidFill>
                <a:srgbClr val="000000"/>
              </a:solidFill>
              <a:latin typeface="Arial" panose="020B0604020202020204" pitchFamily="34" charset="0"/>
            </a:endParaRPr>
          </a:p>
          <a:p>
            <a:pPr>
              <a:buFont typeface="Wingdings" panose="05000000000000000000" pitchFamily="2" charset="2"/>
              <a:buChar char="v"/>
            </a:pPr>
            <a:r>
              <a:rPr lang="en-US" sz="1600" b="0" i="0" u="none" strike="noStrike" baseline="0" dirty="0">
                <a:solidFill>
                  <a:schemeClr val="accent3"/>
                </a:solidFill>
                <a:latin typeface="Arial" panose="020B0604020202020204" pitchFamily="34" charset="0"/>
              </a:rPr>
              <a:t>Please submit at tender closing.</a:t>
            </a:r>
            <a:r>
              <a:rPr lang="en-US" sz="1600" b="0" i="0" u="none" strike="noStrike" baseline="0" dirty="0">
                <a:solidFill>
                  <a:srgbClr val="000000"/>
                </a:solidFill>
                <a:latin typeface="Arial" panose="020B0604020202020204" pitchFamily="34" charset="0"/>
              </a:rPr>
              <a:t>	</a:t>
            </a:r>
          </a:p>
          <a:p>
            <a:endParaRPr lang="en-ZA" sz="1800" b="0" i="0" u="none" strike="noStrike" baseline="0" dirty="0">
              <a:solidFill>
                <a:srgbClr val="000000"/>
              </a:solidFill>
              <a:latin typeface="Arial" panose="020B0604020202020204" pitchFamily="34" charset="0"/>
            </a:endParaRPr>
          </a:p>
        </p:txBody>
      </p:sp>
      <p:sp>
        <p:nvSpPr>
          <p:cNvPr id="5" name="Slide Number Placeholder 5">
            <a:extLst>
              <a:ext uri="{FF2B5EF4-FFF2-40B4-BE49-F238E27FC236}">
                <a16:creationId xmlns:a16="http://schemas.microsoft.com/office/drawing/2014/main" id="{ECDF3700-992B-E72E-0403-83EA369059FA}"/>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7</a:t>
            </a:fld>
            <a:endParaRPr lang="en-ZA" dirty="0"/>
          </a:p>
        </p:txBody>
      </p:sp>
      <p:sp>
        <p:nvSpPr>
          <p:cNvPr id="2" name="Title 1">
            <a:extLst>
              <a:ext uri="{FF2B5EF4-FFF2-40B4-BE49-F238E27FC236}">
                <a16:creationId xmlns:a16="http://schemas.microsoft.com/office/drawing/2014/main" id="{2E04AB93-5DAC-06FF-82AF-D070E3150341}"/>
              </a:ext>
            </a:extLst>
          </p:cNvPr>
          <p:cNvSpPr>
            <a:spLocks noGrp="1"/>
          </p:cNvSpPr>
          <p:nvPr>
            <p:ph type="title"/>
          </p:nvPr>
        </p:nvSpPr>
        <p:spPr/>
        <p:txBody>
          <a:bodyPr/>
          <a:lstStyle/>
          <a:p>
            <a:r>
              <a:rPr lang="en-US" sz="2400" b="0" i="0" u="none" strike="noStrike" baseline="0" dirty="0">
                <a:latin typeface="Arial" panose="020B0604020202020204" pitchFamily="34" charset="0"/>
              </a:rPr>
              <a:t>Mandatory Contractual</a:t>
            </a:r>
            <a:r>
              <a:rPr lang="en-US" b="1" dirty="0"/>
              <a:t> requirements</a:t>
            </a:r>
            <a:endParaRPr lang="en-US" dirty="0"/>
          </a:p>
        </p:txBody>
      </p:sp>
    </p:spTree>
    <p:extLst>
      <p:ext uri="{BB962C8B-B14F-4D97-AF65-F5344CB8AC3E}">
        <p14:creationId xmlns:p14="http://schemas.microsoft.com/office/powerpoint/2010/main" val="1471775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Questions and Answers</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2.xml><?xml version="1.0" encoding="utf-8"?>
<?mso-contentType ?>
<SharedContentType xmlns="Microsoft.SharePoint.Taxonomy.ContentTypeSync" SourceId="69b1b3ef-f17b-48c7-a7c8-8ad8b283852f" ContentTypeId="0x0101000D8B3899A4805C44A2FA507CBAF83E58" PreviousValue="false"/>
</file>

<file path=customXml/item3.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3A1265-97A7-4CBC-A6B2-2EEAB6A71AD7}">
  <ds:schemaRefs>
    <ds:schemaRef ds:uri="http://schemas.microsoft.com/office/2006/documentManagement/types"/>
    <ds:schemaRef ds:uri="http://purl.org/dc/elements/1.1/"/>
    <ds:schemaRef ds:uri="http://www.w3.org/XML/1998/namespace"/>
    <ds:schemaRef ds:uri="2c7ddca0-f18f-4514-89ec-cfc256175ba5"/>
    <ds:schemaRef ds:uri="http://schemas.microsoft.com/office/2006/metadata/properties"/>
    <ds:schemaRef ds:uri="http://purl.org/dc/terms/"/>
    <ds:schemaRef ds:uri="http://schemas.microsoft.com/office/infopath/2007/PartnerControls"/>
    <ds:schemaRef ds:uri="http://purl.org/dc/dcmitype/"/>
    <ds:schemaRef ds:uri="http://schemas.openxmlformats.org/package/2006/metadata/core-properties"/>
  </ds:schemaRefs>
</ds:datastoreItem>
</file>

<file path=customXml/itemProps2.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3.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F75ADF6-FF55-4FFC-BA53-8A77FEA892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5033</TotalTime>
  <Words>626</Words>
  <Application>Microsoft Office PowerPoint</Application>
  <PresentationFormat>Widescreen</PresentationFormat>
  <Paragraphs>67</Paragraphs>
  <Slides>8</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8</vt:i4>
      </vt:variant>
    </vt:vector>
  </HeadingPairs>
  <TitlesOfParts>
    <vt:vector size="16" baseType="lpstr">
      <vt:lpstr>Arial</vt:lpstr>
      <vt:lpstr>Calibri</vt:lpstr>
      <vt:lpstr>Courier New</vt:lpstr>
      <vt:lpstr>Times New Roman</vt:lpstr>
      <vt:lpstr>Wingdings</vt:lpstr>
      <vt:lpstr>Office Theme</vt:lpstr>
      <vt:lpstr>Content Slide Master</vt:lpstr>
      <vt:lpstr>think-cell Slide</vt:lpstr>
      <vt:lpstr> Non-Compulsory Clarification meeting  Galvanizing of steel for the Power Plant Maintenance in Mpumalanga Operating Unit on an “as and when required basis” over a period of five (05) years </vt:lpstr>
      <vt:lpstr>Content </vt:lpstr>
      <vt:lpstr>Tender Submission</vt:lpstr>
      <vt:lpstr>Tender Submission</vt:lpstr>
      <vt:lpstr>Basic compliance</vt:lpstr>
      <vt:lpstr>Mandatory requirements</vt:lpstr>
      <vt:lpstr>Mandatory Contractual requirements</vt:lpstr>
      <vt:lpstr>Questions and Answers</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Cindy Ledwaba</cp:lastModifiedBy>
  <cp:revision>48</cp:revision>
  <dcterms:created xsi:type="dcterms:W3CDTF">2020-01-06T09:48:40Z</dcterms:created>
  <dcterms:modified xsi:type="dcterms:W3CDTF">2025-07-16T16:47:41Z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