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12"/>
  </p:notesMasterIdLst>
  <p:handoutMasterIdLst>
    <p:handoutMasterId r:id="rId13"/>
  </p:handoutMasterIdLst>
  <p:sldIdLst>
    <p:sldId id="311" r:id="rId6"/>
    <p:sldId id="312" r:id="rId7"/>
    <p:sldId id="280" r:id="rId8"/>
    <p:sldId id="321" r:id="rId9"/>
    <p:sldId id="315" r:id="rId10"/>
    <p:sldId id="307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95B"/>
    <a:srgbClr val="83725B"/>
    <a:srgbClr val="0DB02B"/>
    <a:srgbClr val="C97A00"/>
    <a:srgbClr val="D69B40"/>
    <a:srgbClr val="CDB6AA"/>
    <a:srgbClr val="ACC3C3"/>
    <a:srgbClr val="E4BC7F"/>
    <a:srgbClr val="C2C382"/>
    <a:srgbClr val="CA9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E9C649-C4E2-42A2-8D1E-3CFF1E229C89}" v="12" dt="2025-12-03T07:27:10.0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80" autoAdjust="0"/>
    <p:restoredTop sz="94660"/>
  </p:normalViewPr>
  <p:slideViewPr>
    <p:cSldViewPr snapToGrid="0">
      <p:cViewPr varScale="1">
        <p:scale>
          <a:sx n="63" d="100"/>
          <a:sy n="63" d="100"/>
        </p:scale>
        <p:origin x="3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9F507E-3EA5-4522-A8A8-AF0477209DF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C50F4A09-F992-476D-914A-8E68B7883079}">
      <dgm:prSet phldrT="[Text]" custT="1"/>
      <dgm:spPr/>
      <dgm:t>
        <a:bodyPr/>
        <a:lstStyle/>
        <a:p>
          <a:r>
            <a:rPr lang="en-US" sz="2000" dirty="0"/>
            <a:t>Technical Evaluation Criteria</a:t>
          </a:r>
          <a:endParaRPr lang="en-ZA" sz="2000" dirty="0"/>
        </a:p>
      </dgm:t>
    </dgm:pt>
    <dgm:pt modelId="{203E4484-A621-45DE-B072-CD068118E196}" type="parTrans" cxnId="{CE4D805F-FF9E-40EA-A742-A435751339B5}">
      <dgm:prSet/>
      <dgm:spPr/>
      <dgm:t>
        <a:bodyPr/>
        <a:lstStyle/>
        <a:p>
          <a:endParaRPr lang="en-ZA"/>
        </a:p>
      </dgm:t>
    </dgm:pt>
    <dgm:pt modelId="{12E4BE5D-42BA-46AE-A7E5-C1432DE3F397}" type="sibTrans" cxnId="{CE4D805F-FF9E-40EA-A742-A435751339B5}">
      <dgm:prSet/>
      <dgm:spPr/>
      <dgm:t>
        <a:bodyPr/>
        <a:lstStyle/>
        <a:p>
          <a:endParaRPr lang="en-ZA"/>
        </a:p>
      </dgm:t>
    </dgm:pt>
    <dgm:pt modelId="{41AB67A5-A69F-48EF-812C-C20FEB3EC7DF}" type="pres">
      <dgm:prSet presAssocID="{549F507E-3EA5-4522-A8A8-AF0477209DF4}" presName="linear" presStyleCnt="0">
        <dgm:presLayoutVars>
          <dgm:dir/>
          <dgm:animLvl val="lvl"/>
          <dgm:resizeHandles val="exact"/>
        </dgm:presLayoutVars>
      </dgm:prSet>
      <dgm:spPr/>
    </dgm:pt>
    <dgm:pt modelId="{34D9D968-B465-4A53-9B9F-1DEBE261F5F1}" type="pres">
      <dgm:prSet presAssocID="{C50F4A09-F992-476D-914A-8E68B7883079}" presName="parentLin" presStyleCnt="0"/>
      <dgm:spPr/>
    </dgm:pt>
    <dgm:pt modelId="{F84E7200-0206-4FD1-852C-76324C4BC2F7}" type="pres">
      <dgm:prSet presAssocID="{C50F4A09-F992-476D-914A-8E68B7883079}" presName="parentLeftMargin" presStyleLbl="node1" presStyleIdx="0" presStyleCnt="1"/>
      <dgm:spPr/>
    </dgm:pt>
    <dgm:pt modelId="{D53F888D-B41A-48E6-BF97-EE7EC9C731C8}" type="pres">
      <dgm:prSet presAssocID="{C50F4A09-F992-476D-914A-8E68B788307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B488250-1C04-422A-A315-A7F8B594B2FC}" type="pres">
      <dgm:prSet presAssocID="{C50F4A09-F992-476D-914A-8E68B7883079}" presName="negativeSpace" presStyleCnt="0"/>
      <dgm:spPr/>
    </dgm:pt>
    <dgm:pt modelId="{89F697F2-E0A9-4036-B698-2A06720723D7}" type="pres">
      <dgm:prSet presAssocID="{C50F4A09-F992-476D-914A-8E68B7883079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289F129-EC95-4882-A920-47B45B5A3597}" type="presOf" srcId="{C50F4A09-F992-476D-914A-8E68B7883079}" destId="{F84E7200-0206-4FD1-852C-76324C4BC2F7}" srcOrd="0" destOrd="0" presId="urn:microsoft.com/office/officeart/2005/8/layout/list1"/>
    <dgm:cxn modelId="{CE4D805F-FF9E-40EA-A742-A435751339B5}" srcId="{549F507E-3EA5-4522-A8A8-AF0477209DF4}" destId="{C50F4A09-F992-476D-914A-8E68B7883079}" srcOrd="0" destOrd="0" parTransId="{203E4484-A621-45DE-B072-CD068118E196}" sibTransId="{12E4BE5D-42BA-46AE-A7E5-C1432DE3F397}"/>
    <dgm:cxn modelId="{3557B578-750B-4600-9693-B1BBC201AFA5}" type="presOf" srcId="{C50F4A09-F992-476D-914A-8E68B7883079}" destId="{D53F888D-B41A-48E6-BF97-EE7EC9C731C8}" srcOrd="1" destOrd="0" presId="urn:microsoft.com/office/officeart/2005/8/layout/list1"/>
    <dgm:cxn modelId="{81E6CEF4-9D7C-4D1C-832A-F2C9D6F530A0}" type="presOf" srcId="{549F507E-3EA5-4522-A8A8-AF0477209DF4}" destId="{41AB67A5-A69F-48EF-812C-C20FEB3EC7DF}" srcOrd="0" destOrd="0" presId="urn:microsoft.com/office/officeart/2005/8/layout/list1"/>
    <dgm:cxn modelId="{DD7B3309-8AA8-4514-A3A4-F40B95E84C0D}" type="presParOf" srcId="{41AB67A5-A69F-48EF-812C-C20FEB3EC7DF}" destId="{34D9D968-B465-4A53-9B9F-1DEBE261F5F1}" srcOrd="0" destOrd="0" presId="urn:microsoft.com/office/officeart/2005/8/layout/list1"/>
    <dgm:cxn modelId="{5A94486D-8608-470E-BA70-65044454CCD6}" type="presParOf" srcId="{34D9D968-B465-4A53-9B9F-1DEBE261F5F1}" destId="{F84E7200-0206-4FD1-852C-76324C4BC2F7}" srcOrd="0" destOrd="0" presId="urn:microsoft.com/office/officeart/2005/8/layout/list1"/>
    <dgm:cxn modelId="{717526F1-2534-449E-A68D-4A1698AC3398}" type="presParOf" srcId="{34D9D968-B465-4A53-9B9F-1DEBE261F5F1}" destId="{D53F888D-B41A-48E6-BF97-EE7EC9C731C8}" srcOrd="1" destOrd="0" presId="urn:microsoft.com/office/officeart/2005/8/layout/list1"/>
    <dgm:cxn modelId="{49B3F68B-E770-4670-BDB5-B4F3BB58C4E4}" type="presParOf" srcId="{41AB67A5-A69F-48EF-812C-C20FEB3EC7DF}" destId="{5B488250-1C04-422A-A315-A7F8B594B2FC}" srcOrd="1" destOrd="0" presId="urn:microsoft.com/office/officeart/2005/8/layout/list1"/>
    <dgm:cxn modelId="{C2FF8EB9-DC35-450F-935F-595C666A734C}" type="presParOf" srcId="{41AB67A5-A69F-48EF-812C-C20FEB3EC7DF}" destId="{89F697F2-E0A9-4036-B698-2A06720723D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697F2-E0A9-4036-B698-2A06720723D7}">
      <dsp:nvSpPr>
        <dsp:cNvPr id="0" name=""/>
        <dsp:cNvSpPr/>
      </dsp:nvSpPr>
      <dsp:spPr>
        <a:xfrm>
          <a:off x="0" y="2090368"/>
          <a:ext cx="11383963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F888D-B41A-48E6-BF97-EE7EC9C731C8}">
      <dsp:nvSpPr>
        <dsp:cNvPr id="0" name=""/>
        <dsp:cNvSpPr/>
      </dsp:nvSpPr>
      <dsp:spPr>
        <a:xfrm>
          <a:off x="569198" y="1130968"/>
          <a:ext cx="7968774" cy="191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201" tIns="0" rIns="30120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Technical Evaluation Criteria</a:t>
          </a:r>
          <a:endParaRPr lang="en-ZA" sz="2000" kern="1200" dirty="0"/>
        </a:p>
      </dsp:txBody>
      <dsp:txXfrm>
        <a:off x="662866" y="1224636"/>
        <a:ext cx="7781438" cy="1731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2025/12/03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Master" Target="../slideMasters/slideMaster1.xml"/><Relationship Id="rId7" Type="http://schemas.openxmlformats.org/officeDocument/2006/relationships/oleObject" Target="../embeddings/oleObject2.bin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7.emf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8C384E3-682C-97FF-03B3-8B2EB97FA4E1}"/>
              </a:ext>
            </a:extLst>
          </p:cNvPr>
          <p:cNvGrpSpPr/>
          <p:nvPr userDrawn="1"/>
        </p:nvGrpSpPr>
        <p:grpSpPr>
          <a:xfrm>
            <a:off x="-636" y="0"/>
            <a:ext cx="4184940" cy="4668934"/>
            <a:chOff x="-636" y="-2959"/>
            <a:chExt cx="4184940" cy="4668934"/>
          </a:xfrm>
        </p:grpSpPr>
        <p:pic>
          <p:nvPicPr>
            <p:cNvPr id="16" name="Picture 15" descr="A power lines in a tower&#10;&#10;Description automatically generated">
              <a:extLst>
                <a:ext uri="{FF2B5EF4-FFF2-40B4-BE49-F238E27FC236}">
                  <a16:creationId xmlns:a16="http://schemas.microsoft.com/office/drawing/2014/main" id="{D958CFEE-012D-A177-84C7-E1BFD9FB50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636" y="18566"/>
              <a:ext cx="4184940" cy="4647409"/>
            </a:xfrm>
            <a:prstGeom prst="rect">
              <a:avLst/>
            </a:prstGeom>
            <a:noFill/>
          </p:spPr>
        </p:pic>
        <p:pic>
          <p:nvPicPr>
            <p:cNvPr id="17" name="Picture 16" descr="A black and white gradient&#10;&#10;Description automatically generated">
              <a:extLst>
                <a:ext uri="{FF2B5EF4-FFF2-40B4-BE49-F238E27FC236}">
                  <a16:creationId xmlns:a16="http://schemas.microsoft.com/office/drawing/2014/main" id="{6F434B16-A25E-E98B-6B5D-C5C56B2572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156" y="-2959"/>
              <a:ext cx="3855270" cy="3784661"/>
            </a:xfrm>
            <a:prstGeom prst="rect">
              <a:avLst/>
            </a:prstGeom>
          </p:spPr>
        </p:pic>
      </p:grp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ADCA0E0D-5B64-74B1-53A1-0C50886223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18049" y="1404739"/>
            <a:ext cx="7117691" cy="676275"/>
          </a:xfrm>
          <a:prstGeom prst="rect">
            <a:avLst/>
          </a:prstGeom>
        </p:spPr>
        <p:txBody>
          <a:bodyPr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of </a:t>
            </a:r>
            <a:r>
              <a:rPr lang="en-US" b="1" dirty="0"/>
              <a:t>Presentation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379FC9-C387-DD8C-52E9-C25ED198D7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9" t="-705" r="-3001" b="-22840"/>
          <a:stretch/>
        </p:blipFill>
        <p:spPr>
          <a:xfrm>
            <a:off x="456262" y="2081012"/>
            <a:ext cx="4092879" cy="44088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448A29-B601-0621-9471-E45F823A07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79" y="3929371"/>
            <a:ext cx="2264704" cy="2028811"/>
          </a:xfrm>
          <a:prstGeom prst="rect">
            <a:avLst/>
          </a:prstGeom>
        </p:spPr>
      </p:pic>
      <p:sp>
        <p:nvSpPr>
          <p:cNvPr id="13" name="Picture Placeholder 101">
            <a:extLst>
              <a:ext uri="{FF2B5EF4-FFF2-40B4-BE49-F238E27FC236}">
                <a16:creationId xmlns:a16="http://schemas.microsoft.com/office/drawing/2014/main" id="{BC1898AE-013E-77BB-BCCC-81D7F55256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4199" y="3996036"/>
            <a:ext cx="1895476" cy="1895476"/>
          </a:xfrm>
          <a:prstGeom prst="ellipse">
            <a:avLst/>
          </a:prstGeom>
          <a:solidFill>
            <a:srgbClr val="C97A00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DF052B9A-363A-5767-AF94-AFD6A8202C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0499" y="2213886"/>
            <a:ext cx="3305746" cy="3305746"/>
          </a:xfrm>
          <a:custGeom>
            <a:avLst/>
            <a:gdLst>
              <a:gd name="connsiteX0" fmla="*/ 1652873 w 3305746"/>
              <a:gd name="connsiteY0" fmla="*/ 0 h 3305746"/>
              <a:gd name="connsiteX1" fmla="*/ 3305746 w 3305746"/>
              <a:gd name="connsiteY1" fmla="*/ 1652873 h 3305746"/>
              <a:gd name="connsiteX2" fmla="*/ 1652873 w 3305746"/>
              <a:gd name="connsiteY2" fmla="*/ 3305746 h 3305746"/>
              <a:gd name="connsiteX3" fmla="*/ 1319761 w 3305746"/>
              <a:gd name="connsiteY3" fmla="*/ 3272166 h 3305746"/>
              <a:gd name="connsiteX4" fmla="*/ 1207343 w 3305746"/>
              <a:gd name="connsiteY4" fmla="*/ 3243260 h 3305746"/>
              <a:gd name="connsiteX5" fmla="*/ 1225332 w 3305746"/>
              <a:gd name="connsiteY5" fmla="*/ 3213650 h 3305746"/>
              <a:gd name="connsiteX6" fmla="*/ 1347784 w 3305746"/>
              <a:gd name="connsiteY6" fmla="*/ 2730048 h 3305746"/>
              <a:gd name="connsiteX7" fmla="*/ 333220 w 3305746"/>
              <a:gd name="connsiteY7" fmla="*/ 1715484 h 3305746"/>
              <a:gd name="connsiteX8" fmla="*/ 31520 w 3305746"/>
              <a:gd name="connsiteY8" fmla="*/ 1761097 h 3305746"/>
              <a:gd name="connsiteX9" fmla="*/ 5938 w 3305746"/>
              <a:gd name="connsiteY9" fmla="*/ 1770460 h 3305746"/>
              <a:gd name="connsiteX10" fmla="*/ 0 w 3305746"/>
              <a:gd name="connsiteY10" fmla="*/ 1652873 h 3305746"/>
              <a:gd name="connsiteX11" fmla="*/ 1652873 w 3305746"/>
              <a:gd name="connsiteY11" fmla="*/ 0 h 330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05746" h="3305746">
                <a:moveTo>
                  <a:pt x="1652873" y="0"/>
                </a:moveTo>
                <a:cubicBezTo>
                  <a:pt x="2565730" y="0"/>
                  <a:pt x="3305746" y="740016"/>
                  <a:pt x="3305746" y="1652873"/>
                </a:cubicBezTo>
                <a:cubicBezTo>
                  <a:pt x="3305746" y="2565730"/>
                  <a:pt x="2565730" y="3305746"/>
                  <a:pt x="1652873" y="3305746"/>
                </a:cubicBezTo>
                <a:cubicBezTo>
                  <a:pt x="1538766" y="3305746"/>
                  <a:pt x="1427360" y="3294183"/>
                  <a:pt x="1319761" y="3272166"/>
                </a:cubicBezTo>
                <a:lnTo>
                  <a:pt x="1207343" y="3243260"/>
                </a:lnTo>
                <a:lnTo>
                  <a:pt x="1225332" y="3213650"/>
                </a:lnTo>
                <a:cubicBezTo>
                  <a:pt x="1303425" y="3069893"/>
                  <a:pt x="1347784" y="2905151"/>
                  <a:pt x="1347784" y="2730048"/>
                </a:cubicBezTo>
                <a:cubicBezTo>
                  <a:pt x="1347784" y="2169720"/>
                  <a:pt x="893548" y="1715484"/>
                  <a:pt x="333220" y="1715484"/>
                </a:cubicBezTo>
                <a:cubicBezTo>
                  <a:pt x="228159" y="1715484"/>
                  <a:pt x="126827" y="1731453"/>
                  <a:pt x="31520" y="1761097"/>
                </a:cubicBezTo>
                <a:lnTo>
                  <a:pt x="5938" y="1770460"/>
                </a:lnTo>
                <a:lnTo>
                  <a:pt x="0" y="1652873"/>
                </a:lnTo>
                <a:cubicBezTo>
                  <a:pt x="0" y="740016"/>
                  <a:pt x="740016" y="0"/>
                  <a:pt x="1652873" y="0"/>
                </a:cubicBezTo>
                <a:close/>
              </a:path>
            </a:pathLst>
          </a:custGeom>
          <a:solidFill>
            <a:srgbClr val="C97A00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</a:t>
            </a:r>
            <a:br>
              <a:rPr lang="en-US" dirty="0"/>
            </a:br>
            <a:r>
              <a:rPr lang="en-US" dirty="0"/>
              <a:t>to insert</a:t>
            </a:r>
          </a:p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7C3906-7D26-F847-D210-DC8F472D4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291" y="1463747"/>
            <a:ext cx="3937000" cy="35687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33037" y="1598327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947886-6017-45AB-58FC-1E7A42079A3B}"/>
              </a:ext>
            </a:extLst>
          </p:cNvPr>
          <p:cNvPicPr>
            <a:picLocks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65" y="3285600"/>
            <a:ext cx="2264400" cy="20484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7623" y="3364197"/>
            <a:ext cx="1895476" cy="1895476"/>
          </a:xfrm>
          <a:prstGeom prst="ellipse">
            <a:avLst/>
          </a:prstGeom>
          <a:solidFill>
            <a:srgbClr val="C97A00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image" Target="../media/image3.png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5" Type="http://schemas.openxmlformats.org/officeDocument/2006/relationships/theme" Target="../theme/theme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4" name="Picture 3" descr="A black and tan rectangle&#10;&#10;Description automatically generated">
            <a:extLst>
              <a:ext uri="{FF2B5EF4-FFF2-40B4-BE49-F238E27FC236}">
                <a16:creationId xmlns:a16="http://schemas.microsoft.com/office/drawing/2014/main" id="{EADB113B-187A-B76D-8CFF-A149BC294D2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8582" y="330054"/>
            <a:ext cx="196993" cy="6005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EB0AE3C-4ADA-D397-3678-57EEAB8B28BE}"/>
              </a:ext>
            </a:extLst>
          </p:cNvPr>
          <p:cNvGrpSpPr/>
          <p:nvPr userDrawn="1"/>
        </p:nvGrpSpPr>
        <p:grpSpPr>
          <a:xfrm>
            <a:off x="8976077" y="233111"/>
            <a:ext cx="2906226" cy="1106941"/>
            <a:chOff x="8976077" y="233111"/>
            <a:chExt cx="2906226" cy="11069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A5A41D7-7F01-98BE-B536-2EAA1C849D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47071" y="233111"/>
              <a:ext cx="2735232" cy="1106941"/>
            </a:xfrm>
            <a:prstGeom prst="rect">
              <a:avLst/>
            </a:prstGeom>
          </p:spPr>
        </p:pic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2956881-6CDB-B578-57BA-3F14FAD46549}"/>
                </a:ext>
              </a:extLst>
            </p:cNvPr>
            <p:cNvSpPr/>
            <p:nvPr userDrawn="1"/>
          </p:nvSpPr>
          <p:spPr>
            <a:xfrm>
              <a:off x="8976077" y="327378"/>
              <a:ext cx="215991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8049" y="1404737"/>
            <a:ext cx="7117691" cy="6762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Stationery and Consumables Contract</a:t>
            </a:r>
          </a:p>
        </p:txBody>
      </p:sp>
      <p:pic>
        <p:nvPicPr>
          <p:cNvPr id="10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30C60764-4E12-D366-6DA6-65A743875E7E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5125" y="3995739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8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D0E6E68C-7F00-52C7-4589-0B20AA8A42B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0602" y="2206626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57AAABF2-7F51-A87F-86DF-FB4FEACBA0AC}"/>
              </a:ext>
            </a:extLst>
          </p:cNvPr>
          <p:cNvSpPr txBox="1">
            <a:spLocks/>
          </p:cNvSpPr>
          <p:nvPr/>
        </p:nvSpPr>
        <p:spPr>
          <a:xfrm>
            <a:off x="5982790" y="2847705"/>
            <a:ext cx="5752951" cy="441649"/>
          </a:xfrm>
          <a:prstGeom prst="rect">
            <a:avLst/>
          </a:prstGeom>
        </p:spPr>
        <p:txBody>
          <a:bodyPr/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2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-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Ø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2"/>
                </a:solidFill>
              </a:rPr>
              <a:t>Presented By: Nosipho Kubone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A176F94-392A-C106-7233-A6877F656B52}"/>
              </a:ext>
            </a:extLst>
          </p:cNvPr>
          <p:cNvSpPr txBox="1">
            <a:spLocks/>
          </p:cNvSpPr>
          <p:nvPr/>
        </p:nvSpPr>
        <p:spPr>
          <a:xfrm>
            <a:off x="7354957" y="3527027"/>
            <a:ext cx="4380783" cy="327025"/>
          </a:xfrm>
          <a:prstGeom prst="rect">
            <a:avLst/>
          </a:prstGeom>
        </p:spPr>
        <p:txBody>
          <a:bodyPr/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-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Ø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Date: 3 December 2025</a:t>
            </a:r>
          </a:p>
        </p:txBody>
      </p:sp>
    </p:spTree>
    <p:extLst>
      <p:ext uri="{BB962C8B-B14F-4D97-AF65-F5344CB8AC3E}">
        <p14:creationId xmlns:p14="http://schemas.microsoft.com/office/powerpoint/2010/main" val="2869020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NTCSA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endParaRPr lang="en-ZA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150E87-93BD-D785-86D7-40ED96F5B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67" y="1223493"/>
            <a:ext cx="11299065" cy="513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83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51C8A35-ECB6-E70B-45D8-EC72AA70A4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823024"/>
              </p:ext>
            </p:extLst>
          </p:nvPr>
        </p:nvGraphicFramePr>
        <p:xfrm>
          <a:off x="361950" y="1223963"/>
          <a:ext cx="11383963" cy="4859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3</a:t>
            </a:fld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79890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A63F-B4F0-ECA7-149B-7EFCDFB81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Stationery and Consumables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5D5A-D97A-3D39-F0C5-2E8889ABE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1600" dirty="0"/>
              <a:t>The Contract is going to be awarded to two suppliers and will be utilised </a:t>
            </a:r>
            <a:r>
              <a:rPr lang="en-US" sz="1600" dirty="0"/>
              <a:t>on an and as when required basis for the duration of the contract which is 3 years.</a:t>
            </a:r>
            <a:endParaRPr lang="en-ZA" sz="1600" dirty="0"/>
          </a:p>
          <a:p>
            <a:r>
              <a:rPr lang="en-US" sz="1600" dirty="0"/>
              <a:t>1 x Inland areas (Newcastle and Ladysmith depot) and 1 x Coastal areas (Westville, Pinetown and Empangeni depot)</a:t>
            </a:r>
          </a:p>
          <a:p>
            <a:r>
              <a:rPr lang="en-US" sz="1600" dirty="0"/>
              <a:t>Note: Potential tenderers are required to indicate the area they will be tendering for in their tender document. A tenderer that has tendered for all 2 areas and is successful in all, can only be awarded a tender for one area only.</a:t>
            </a:r>
          </a:p>
          <a:p>
            <a:endParaRPr lang="en-US" sz="1600" dirty="0"/>
          </a:p>
          <a:p>
            <a:r>
              <a:rPr lang="en-US" sz="1600" dirty="0"/>
              <a:t>Technical Evaluation comprises of 2 PARTS.</a:t>
            </a:r>
          </a:p>
          <a:p>
            <a:r>
              <a:rPr lang="en-US" sz="1600" b="1" dirty="0"/>
              <a:t>PART A </a:t>
            </a:r>
            <a:r>
              <a:rPr lang="en-US" sz="1600" dirty="0"/>
              <a:t>- Mandatory Criteria - Suppliers must achieve 100% pass to be further evaluated in PART B. Supplier failing to score 100% for Part A will be considered as non-responsive and will render the bid disqualified.</a:t>
            </a:r>
          </a:p>
          <a:p>
            <a:r>
              <a:rPr lang="en-US" sz="1600" b="1" dirty="0"/>
              <a:t>PART B </a:t>
            </a:r>
            <a:r>
              <a:rPr lang="en-US" sz="1600" dirty="0"/>
              <a:t>- Supplementary Criteria - Supplier must achieve a minimum threshold of 75% for Part B. Supplier failing to score the minimum points for Part B will be considered as non-responsive and will render the bid disqualified. It must be noted that an on-site verification will be conducted to verify the requirements below. In the event that the evidence is not available during the on-site evaluation, points will be reduced accordingly.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3821492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Stationery and Consumables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B5C8D-F28B-5710-FC52-E72E83B0B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NEC Supply Contract will be applicable for this contract.</a:t>
            </a:r>
          </a:p>
          <a:p>
            <a:r>
              <a:rPr lang="en-US" sz="1600" dirty="0"/>
              <a:t>Pricelist to be priced in full (100%) with market related rates.</a:t>
            </a:r>
          </a:p>
          <a:p>
            <a:r>
              <a:rPr lang="en-US" sz="1600" dirty="0"/>
              <a:t>Tendered prices will be evaluated based on the market rates, clarification and cost breakdown may be sort from tenderers during the evaluation where necessary.</a:t>
            </a:r>
          </a:p>
          <a:p>
            <a:r>
              <a:rPr lang="en-US" sz="1600" dirty="0"/>
              <a:t>Contract Price Adjustment is allowed for on this contract, prices not to be inflated at tender stage.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Please double check your documents for completeness before submitting 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095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189" y="3376613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cbbbe0-33f4-4495-a835-a8d3aeecfc53">
      <Terms xmlns="http://schemas.microsoft.com/office/infopath/2007/PartnerControls"/>
    </lcf76f155ced4ddcb4097134ff3c332f>
    <TaxCatchAll xmlns="c1bba7c4-3cfe-4019-90b1-4f4f2d7a401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FD266D1C1FED4CB3FCAC2B8A65254D" ma:contentTypeVersion="15" ma:contentTypeDescription="Create a new document." ma:contentTypeScope="" ma:versionID="31bae44c2d5926684ed7b1d6e208e159">
  <xsd:schema xmlns:xsd="http://www.w3.org/2001/XMLSchema" xmlns:xs="http://www.w3.org/2001/XMLSchema" xmlns:p="http://schemas.microsoft.com/office/2006/metadata/properties" xmlns:ns2="9dcbbbe0-33f4-4495-a835-a8d3aeecfc53" xmlns:ns3="c1bba7c4-3cfe-4019-90b1-4f4f2d7a4018" targetNamespace="http://schemas.microsoft.com/office/2006/metadata/properties" ma:root="true" ma:fieldsID="888f3464c33204888032d12180a4713f" ns2:_="" ns3:_="">
    <xsd:import namespace="9dcbbbe0-33f4-4495-a835-a8d3aeecfc53"/>
    <xsd:import namespace="c1bba7c4-3cfe-4019-90b1-4f4f2d7a4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bbbe0-33f4-4495-a835-a8d3aeecfc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5fa3029-581b-4330-9c67-5ed5a891ea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ba7c4-3cfe-4019-90b1-4f4f2d7a401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8b541d7-edd8-4d2c-8c53-207f74bde388}" ma:internalName="TaxCatchAll" ma:showField="CatchAllData" ma:web="c1bba7c4-3cfe-4019-90b1-4f4f2d7a4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843052-7C98-4039-A01B-A7D2445D37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D15F72-8B51-4AB2-A549-B466A03DE751}">
  <ds:schemaRefs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9dcbbbe0-33f4-4495-a835-a8d3aeecfc53"/>
    <ds:schemaRef ds:uri="http://schemas.microsoft.com/office/infopath/2007/PartnerControls"/>
    <ds:schemaRef ds:uri="c1bba7c4-3cfe-4019-90b1-4f4f2d7a4018"/>
  </ds:schemaRefs>
</ds:datastoreItem>
</file>

<file path=customXml/itemProps3.xml><?xml version="1.0" encoding="utf-8"?>
<ds:datastoreItem xmlns:ds="http://schemas.openxmlformats.org/officeDocument/2006/customXml" ds:itemID="{1FD12155-2121-4AAF-899B-F13CE19D35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cbbbe0-33f4-4495-a835-a8d3aeecfc53"/>
    <ds:schemaRef ds:uri="c1bba7c4-3cfe-4019-90b1-4f4f2d7a4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d17a35c-9c67-4dda-b948-74ee3b80cf57}" enabled="1" method="Standard" siteId="{93aedbdc-cc67-4652-aa12-d250a876ae7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4369</TotalTime>
  <Words>335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Courier New</vt:lpstr>
      <vt:lpstr>Wingdings</vt:lpstr>
      <vt:lpstr>Office Theme</vt:lpstr>
      <vt:lpstr>Content Slide Master</vt:lpstr>
      <vt:lpstr>think-cell Slide</vt:lpstr>
      <vt:lpstr>Stationery and Consumables Contract</vt:lpstr>
      <vt:lpstr>NTCSA Values</vt:lpstr>
      <vt:lpstr>Contents</vt:lpstr>
      <vt:lpstr>Stationery and Consumables</vt:lpstr>
      <vt:lpstr>Stationery and Consumables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Nosipho Kubone</cp:lastModifiedBy>
  <cp:revision>83</cp:revision>
  <dcterms:created xsi:type="dcterms:W3CDTF">2020-01-06T09:48:40Z</dcterms:created>
  <dcterms:modified xsi:type="dcterms:W3CDTF">2025-12-03T07:36:07Z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0x010100E7FD266D1C1FED4CB3FCAC2B8A65254D</vt:lpwstr>
  </property>
  <property fmtid="{D5CDD505-2E9C-101B-9397-08002B2CF9AE}" pid="3" name="MediaServiceImageTags">
    <vt:lpwstr/>
  </property>
</Properties>
</file>