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theme/theme11.xml" ContentType="application/vnd.openxmlformats-officedocument.theme+xml"/>
  <Override PartName="/ppt/slideLayouts/slideLayout2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media/image11.jpg" ContentType="image/jpg"/>
  <Override PartName="/ppt/media/image13.jpg" ContentType="image/jpg"/>
  <Override PartName="/ppt/media/image15.jpg" ContentType="image/jpg"/>
  <Override PartName="/ppt/media/image16.jpg" ContentType="image/jpg"/>
  <Override PartName="/ppt/media/image17.jpg" ContentType="image/jpg"/>
  <Override PartName="/ppt/media/image18.jpg" ContentType="image/jpg"/>
  <Override PartName="/ppt/media/image21.jpg" ContentType="image/jp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 id="2147483765" r:id="rId11"/>
    <p:sldMasterId id="2147483767" r:id="rId12"/>
  </p:sldMasterIdLst>
  <p:notesMasterIdLst>
    <p:notesMasterId r:id="rId79"/>
  </p:notesMasterIdLst>
  <p:handoutMasterIdLst>
    <p:handoutMasterId r:id="rId80"/>
  </p:handoutMasterIdLst>
  <p:sldIdLst>
    <p:sldId id="256" r:id="rId13"/>
    <p:sldId id="669" r:id="rId14"/>
    <p:sldId id="670" r:id="rId15"/>
    <p:sldId id="380" r:id="rId16"/>
    <p:sldId id="648" r:id="rId17"/>
    <p:sldId id="547" r:id="rId18"/>
    <p:sldId id="633" r:id="rId19"/>
    <p:sldId id="626" r:id="rId20"/>
    <p:sldId id="335" r:id="rId21"/>
    <p:sldId id="494" r:id="rId22"/>
    <p:sldId id="632" r:id="rId23"/>
    <p:sldId id="274" r:id="rId24"/>
    <p:sldId id="276" r:id="rId25"/>
    <p:sldId id="573" r:id="rId26"/>
    <p:sldId id="574" r:id="rId27"/>
    <p:sldId id="596" r:id="rId28"/>
    <p:sldId id="576" r:id="rId29"/>
    <p:sldId id="634" r:id="rId30"/>
    <p:sldId id="581" r:id="rId31"/>
    <p:sldId id="636" r:id="rId32"/>
    <p:sldId id="637" r:id="rId33"/>
    <p:sldId id="638" r:id="rId34"/>
    <p:sldId id="639" r:id="rId35"/>
    <p:sldId id="640" r:id="rId36"/>
    <p:sldId id="641" r:id="rId37"/>
    <p:sldId id="582" r:id="rId38"/>
    <p:sldId id="623" r:id="rId39"/>
    <p:sldId id="583" r:id="rId40"/>
    <p:sldId id="643" r:id="rId41"/>
    <p:sldId id="642" r:id="rId42"/>
    <p:sldId id="584" r:id="rId43"/>
    <p:sldId id="624" r:id="rId44"/>
    <p:sldId id="585" r:id="rId45"/>
    <p:sldId id="586" r:id="rId46"/>
    <p:sldId id="625" r:id="rId47"/>
    <p:sldId id="651" r:id="rId48"/>
    <p:sldId id="649" r:id="rId49"/>
    <p:sldId id="628" r:id="rId50"/>
    <p:sldId id="629" r:id="rId51"/>
    <p:sldId id="630" r:id="rId52"/>
    <p:sldId id="652" r:id="rId53"/>
    <p:sldId id="587" r:id="rId54"/>
    <p:sldId id="590" r:id="rId55"/>
    <p:sldId id="592" r:id="rId56"/>
    <p:sldId id="597" r:id="rId57"/>
    <p:sldId id="598" r:id="rId58"/>
    <p:sldId id="599" r:id="rId59"/>
    <p:sldId id="505" r:id="rId60"/>
    <p:sldId id="504" r:id="rId61"/>
    <p:sldId id="650" r:id="rId62"/>
    <p:sldId id="303" r:id="rId63"/>
    <p:sldId id="644" r:id="rId64"/>
    <p:sldId id="645" r:id="rId65"/>
    <p:sldId id="646" r:id="rId66"/>
    <p:sldId id="609" r:id="rId67"/>
    <p:sldId id="310" r:id="rId68"/>
    <p:sldId id="610" r:id="rId69"/>
    <p:sldId id="612" r:id="rId70"/>
    <p:sldId id="562" r:id="rId71"/>
    <p:sldId id="627" r:id="rId72"/>
    <p:sldId id="531" r:id="rId73"/>
    <p:sldId id="342" r:id="rId74"/>
    <p:sldId id="606" r:id="rId75"/>
    <p:sldId id="607" r:id="rId76"/>
    <p:sldId id="647" r:id="rId77"/>
    <p:sldId id="544" r:id="rId7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669"/>
            <p14:sldId id="670"/>
            <p14:sldId id="380"/>
            <p14:sldId id="648"/>
            <p14:sldId id="547"/>
            <p14:sldId id="633"/>
            <p14:sldId id="626"/>
            <p14:sldId id="335"/>
            <p14:sldId id="494"/>
            <p14:sldId id="632"/>
            <p14:sldId id="274"/>
            <p14:sldId id="276"/>
            <p14:sldId id="573"/>
            <p14:sldId id="574"/>
            <p14:sldId id="596"/>
            <p14:sldId id="576"/>
            <p14:sldId id="634"/>
            <p14:sldId id="581"/>
            <p14:sldId id="636"/>
            <p14:sldId id="637"/>
            <p14:sldId id="638"/>
            <p14:sldId id="639"/>
            <p14:sldId id="640"/>
            <p14:sldId id="641"/>
            <p14:sldId id="582"/>
            <p14:sldId id="623"/>
            <p14:sldId id="583"/>
            <p14:sldId id="643"/>
            <p14:sldId id="642"/>
            <p14:sldId id="584"/>
            <p14:sldId id="624"/>
            <p14:sldId id="585"/>
            <p14:sldId id="586"/>
            <p14:sldId id="625"/>
            <p14:sldId id="651"/>
            <p14:sldId id="649"/>
            <p14:sldId id="628"/>
            <p14:sldId id="629"/>
            <p14:sldId id="630"/>
            <p14:sldId id="652"/>
            <p14:sldId id="587"/>
            <p14:sldId id="590"/>
            <p14:sldId id="592"/>
            <p14:sldId id="597"/>
            <p14:sldId id="598"/>
            <p14:sldId id="599"/>
            <p14:sldId id="505"/>
            <p14:sldId id="504"/>
            <p14:sldId id="650"/>
          </p14:sldIdLst>
        </p14:section>
        <p14:section name="Untitled Section" id="{41FDF5BC-AD2C-4790-9E13-42E051DB9D5F}">
          <p14:sldIdLst>
            <p14:sldId id="303"/>
            <p14:sldId id="644"/>
            <p14:sldId id="645"/>
            <p14:sldId id="646"/>
            <p14:sldId id="609"/>
            <p14:sldId id="310"/>
            <p14:sldId id="610"/>
            <p14:sldId id="612"/>
          </p14:sldIdLst>
        </p14:section>
        <p14:section name="Untitled Section" id="{5CEF603E-2C9A-4A97-A4C6-91C02901521B}">
          <p14:sldIdLst>
            <p14:sldId id="562"/>
            <p14:sldId id="627"/>
            <p14:sldId id="531"/>
            <p14:sldId id="342"/>
            <p14:sldId id="606"/>
            <p14:sldId id="607"/>
            <p14:sldId id="647"/>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79156B-F81C-4CC8-9F13-0A9E89D7DDC7}" v="1" dt="2024-02-22T07:03:47.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2" d="100"/>
          <a:sy n="82" d="100"/>
        </p:scale>
        <p:origin x="1114" y="72"/>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theme" Target="theme/theme1.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microsoft.com/office/2015/10/relationships/revisionInfo" Target="revisionInfo.xml"/><Relationship Id="rId61" Type="http://schemas.openxmlformats.org/officeDocument/2006/relationships/slide" Target="slides/slide49.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kosinathi Mabena (NR)" userId="7b0c2c2c-d5f0-4f51-a68f-2dea6f906eec" providerId="ADAL" clId="{6179156B-F81C-4CC8-9F13-0A9E89D7DDC7}"/>
    <pc:docChg chg="undo custSel modSld">
      <pc:chgData name="Nkosinathi Mabena (NR)" userId="7b0c2c2c-d5f0-4f51-a68f-2dea6f906eec" providerId="ADAL" clId="{6179156B-F81C-4CC8-9F13-0A9E89D7DDC7}" dt="2024-02-22T08:32:31.717" v="228" actId="20577"/>
      <pc:docMkLst>
        <pc:docMk/>
      </pc:docMkLst>
      <pc:sldChg chg="modSp mod">
        <pc:chgData name="Nkosinathi Mabena (NR)" userId="7b0c2c2c-d5f0-4f51-a68f-2dea6f906eec" providerId="ADAL" clId="{6179156B-F81C-4CC8-9F13-0A9E89D7DDC7}" dt="2024-02-22T08:32:31.717" v="228" actId="20577"/>
        <pc:sldMkLst>
          <pc:docMk/>
          <pc:sldMk cId="1443753553" sldId="256"/>
        </pc:sldMkLst>
        <pc:spChg chg="mod">
          <ac:chgData name="Nkosinathi Mabena (NR)" userId="7b0c2c2c-d5f0-4f51-a68f-2dea6f906eec" providerId="ADAL" clId="{6179156B-F81C-4CC8-9F13-0A9E89D7DDC7}" dt="2024-02-22T08:32:31.717" v="228" actId="20577"/>
          <ac:spMkLst>
            <pc:docMk/>
            <pc:sldMk cId="1443753553" sldId="256"/>
            <ac:spMk id="8" creationId="{BC41AD09-6CDE-4683-93F0-D18918758246}"/>
          </ac:spMkLst>
        </pc:spChg>
        <pc:spChg chg="mod">
          <ac:chgData name="Nkosinathi Mabena (NR)" userId="7b0c2c2c-d5f0-4f51-a68f-2dea6f906eec" providerId="ADAL" clId="{6179156B-F81C-4CC8-9F13-0A9E89D7DDC7}" dt="2024-02-22T06:43:16.583" v="49" actId="20577"/>
          <ac:spMkLst>
            <pc:docMk/>
            <pc:sldMk cId="1443753553" sldId="256"/>
            <ac:spMk id="9" creationId="{F8CA4F13-55D3-47B5-92DC-8654801E07E9}"/>
          </ac:spMkLst>
        </pc:spChg>
      </pc:sldChg>
      <pc:sldChg chg="modSp mod">
        <pc:chgData name="Nkosinathi Mabena (NR)" userId="7b0c2c2c-d5f0-4f51-a68f-2dea6f906eec" providerId="ADAL" clId="{6179156B-F81C-4CC8-9F13-0A9E89D7DDC7}" dt="2024-02-22T07:01:06.398" v="170" actId="20577"/>
        <pc:sldMkLst>
          <pc:docMk/>
          <pc:sldMk cId="2438256873" sldId="562"/>
        </pc:sldMkLst>
        <pc:spChg chg="mod">
          <ac:chgData name="Nkosinathi Mabena (NR)" userId="7b0c2c2c-d5f0-4f51-a68f-2dea6f906eec" providerId="ADAL" clId="{6179156B-F81C-4CC8-9F13-0A9E89D7DDC7}" dt="2024-02-22T07:01:06.398" v="170" actId="20577"/>
          <ac:spMkLst>
            <pc:docMk/>
            <pc:sldMk cId="2438256873" sldId="562"/>
            <ac:spMk id="4" creationId="{E21B5CE1-EB9F-4A77-AA01-6DCE4318F772}"/>
          </ac:spMkLst>
        </pc:spChg>
      </pc:sldChg>
      <pc:sldChg chg="addSp delSp modSp mod">
        <pc:chgData name="Nkosinathi Mabena (NR)" userId="7b0c2c2c-d5f0-4f51-a68f-2dea6f906eec" providerId="ADAL" clId="{6179156B-F81C-4CC8-9F13-0A9E89D7DDC7}" dt="2024-02-22T07:13:00.066" v="189" actId="14100"/>
        <pc:sldMkLst>
          <pc:docMk/>
          <pc:sldMk cId="1233721203" sldId="586"/>
        </pc:sldMkLst>
        <pc:picChg chg="add mod">
          <ac:chgData name="Nkosinathi Mabena (NR)" userId="7b0c2c2c-d5f0-4f51-a68f-2dea6f906eec" providerId="ADAL" clId="{6179156B-F81C-4CC8-9F13-0A9E89D7DDC7}" dt="2024-02-22T07:13:00.066" v="189" actId="14100"/>
          <ac:picMkLst>
            <pc:docMk/>
            <pc:sldMk cId="1233721203" sldId="586"/>
            <ac:picMk id="3" creationId="{BA326755-232A-02F7-6DFC-4391F40FA3A9}"/>
          </ac:picMkLst>
        </pc:picChg>
        <pc:picChg chg="del">
          <ac:chgData name="Nkosinathi Mabena (NR)" userId="7b0c2c2c-d5f0-4f51-a68f-2dea6f906eec" providerId="ADAL" clId="{6179156B-F81C-4CC8-9F13-0A9E89D7DDC7}" dt="2024-02-22T07:12:43.417" v="185" actId="478"/>
          <ac:picMkLst>
            <pc:docMk/>
            <pc:sldMk cId="1233721203" sldId="586"/>
            <ac:picMk id="8" creationId="{5F21530A-0AAA-48B0-B17A-F5032A427447}"/>
          </ac:picMkLst>
        </pc:picChg>
      </pc:sldChg>
      <pc:sldChg chg="modSp mod">
        <pc:chgData name="Nkosinathi Mabena (NR)" userId="7b0c2c2c-d5f0-4f51-a68f-2dea6f906eec" providerId="ADAL" clId="{6179156B-F81C-4CC8-9F13-0A9E89D7DDC7}" dt="2024-02-22T06:49:47.252" v="70" actId="6549"/>
        <pc:sldMkLst>
          <pc:docMk/>
          <pc:sldMk cId="3589756425" sldId="599"/>
        </pc:sldMkLst>
        <pc:graphicFrameChg chg="modGraphic">
          <ac:chgData name="Nkosinathi Mabena (NR)" userId="7b0c2c2c-d5f0-4f51-a68f-2dea6f906eec" providerId="ADAL" clId="{6179156B-F81C-4CC8-9F13-0A9E89D7DDC7}" dt="2024-02-22T06:49:47.252" v="70" actId="6549"/>
          <ac:graphicFrameMkLst>
            <pc:docMk/>
            <pc:sldMk cId="3589756425" sldId="599"/>
            <ac:graphicFrameMk id="7" creationId="{365AF1C4-70FE-A033-300D-6C18B81B5944}"/>
          </ac:graphicFrameMkLst>
        </pc:graphicFrameChg>
      </pc:sldChg>
      <pc:sldChg chg="modSp mod">
        <pc:chgData name="Nkosinathi Mabena (NR)" userId="7b0c2c2c-d5f0-4f51-a68f-2dea6f906eec" providerId="ADAL" clId="{6179156B-F81C-4CC8-9F13-0A9E89D7DDC7}" dt="2024-02-22T06:59:12.976" v="113" actId="27107"/>
        <pc:sldMkLst>
          <pc:docMk/>
          <pc:sldMk cId="507692683" sldId="609"/>
        </pc:sldMkLst>
        <pc:spChg chg="mod">
          <ac:chgData name="Nkosinathi Mabena (NR)" userId="7b0c2c2c-d5f0-4f51-a68f-2dea6f906eec" providerId="ADAL" clId="{6179156B-F81C-4CC8-9F13-0A9E89D7DDC7}" dt="2024-02-22T06:59:12.976" v="113" actId="27107"/>
          <ac:spMkLst>
            <pc:docMk/>
            <pc:sldMk cId="507692683" sldId="609"/>
            <ac:spMk id="4" creationId="{9AB7F7ED-D2FE-4BE1-B1DA-0073B3A87040}"/>
          </ac:spMkLst>
        </pc:spChg>
      </pc:sldChg>
      <pc:sldChg chg="modSp mod">
        <pc:chgData name="Nkosinathi Mabena (NR)" userId="7b0c2c2c-d5f0-4f51-a68f-2dea6f906eec" providerId="ADAL" clId="{6179156B-F81C-4CC8-9F13-0A9E89D7DDC7}" dt="2024-02-22T06:46:35.600" v="69" actId="20577"/>
        <pc:sldMkLst>
          <pc:docMk/>
          <pc:sldMk cId="2433421463" sldId="626"/>
        </pc:sldMkLst>
        <pc:spChg chg="mod">
          <ac:chgData name="Nkosinathi Mabena (NR)" userId="7b0c2c2c-d5f0-4f51-a68f-2dea6f906eec" providerId="ADAL" clId="{6179156B-F81C-4CC8-9F13-0A9E89D7DDC7}" dt="2024-02-22T06:46:35.600" v="69" actId="20577"/>
          <ac:spMkLst>
            <pc:docMk/>
            <pc:sldMk cId="2433421463" sldId="626"/>
            <ac:spMk id="5" creationId="{6C0BD29E-B5F3-4027-8A10-41FBA616A5A6}"/>
          </ac:spMkLst>
        </pc:spChg>
      </pc:sldChg>
      <pc:sldChg chg="addSp delSp modSp mod setBg">
        <pc:chgData name="Nkosinathi Mabena (NR)" userId="7b0c2c2c-d5f0-4f51-a68f-2dea6f906eec" providerId="ADAL" clId="{6179156B-F81C-4CC8-9F13-0A9E89D7DDC7}" dt="2024-02-22T07:04:25.719" v="184" actId="14100"/>
        <pc:sldMkLst>
          <pc:docMk/>
          <pc:sldMk cId="815992943" sldId="627"/>
        </pc:sldMkLst>
        <pc:spChg chg="mod">
          <ac:chgData name="Nkosinathi Mabena (NR)" userId="7b0c2c2c-d5f0-4f51-a68f-2dea6f906eec" providerId="ADAL" clId="{6179156B-F81C-4CC8-9F13-0A9E89D7DDC7}" dt="2024-02-22T07:04:12.187" v="180" actId="26606"/>
          <ac:spMkLst>
            <pc:docMk/>
            <pc:sldMk cId="815992943" sldId="627"/>
            <ac:spMk id="3" creationId="{D7A8E471-6BE3-6E67-128C-C25054BD9ED1}"/>
          </ac:spMkLst>
        </pc:spChg>
        <pc:spChg chg="add del">
          <ac:chgData name="Nkosinathi Mabena (NR)" userId="7b0c2c2c-d5f0-4f51-a68f-2dea6f906eec" providerId="ADAL" clId="{6179156B-F81C-4CC8-9F13-0A9E89D7DDC7}" dt="2024-02-22T07:04:03.747" v="176" actId="26606"/>
          <ac:spMkLst>
            <pc:docMk/>
            <pc:sldMk cId="815992943" sldId="627"/>
            <ac:spMk id="8" creationId="{D4771268-CB57-404A-9271-370EB28F6090}"/>
          </ac:spMkLst>
        </pc:spChg>
        <pc:spChg chg="add del">
          <ac:chgData name="Nkosinathi Mabena (NR)" userId="7b0c2c2c-d5f0-4f51-a68f-2dea6f906eec" providerId="ADAL" clId="{6179156B-F81C-4CC8-9F13-0A9E89D7DDC7}" dt="2024-02-22T07:04:05.815" v="178" actId="26606"/>
          <ac:spMkLst>
            <pc:docMk/>
            <pc:sldMk cId="815992943" sldId="627"/>
            <ac:spMk id="10" creationId="{D12DDE76-C203-4047-9998-63900085B5E8}"/>
          </ac:spMkLst>
        </pc:spChg>
        <pc:spChg chg="add del">
          <ac:chgData name="Nkosinathi Mabena (NR)" userId="7b0c2c2c-d5f0-4f51-a68f-2dea6f906eec" providerId="ADAL" clId="{6179156B-F81C-4CC8-9F13-0A9E89D7DDC7}" dt="2024-02-22T07:04:12.187" v="180" actId="26606"/>
          <ac:spMkLst>
            <pc:docMk/>
            <pc:sldMk cId="815992943" sldId="627"/>
            <ac:spMk id="12" creationId="{53F29798-D584-4792-9B62-3F5F5C36D619}"/>
          </ac:spMkLst>
        </pc:spChg>
        <pc:picChg chg="add mod">
          <ac:chgData name="Nkosinathi Mabena (NR)" userId="7b0c2c2c-d5f0-4f51-a68f-2dea6f906eec" providerId="ADAL" clId="{6179156B-F81C-4CC8-9F13-0A9E89D7DDC7}" dt="2024-02-22T07:04:25.719" v="184" actId="14100"/>
          <ac:picMkLst>
            <pc:docMk/>
            <pc:sldMk cId="815992943" sldId="627"/>
            <ac:picMk id="2" creationId="{E4DDD410-C2DC-8910-BFF3-8E1DF3FC587D}"/>
          </ac:picMkLst>
        </pc:picChg>
        <pc:picChg chg="del">
          <ac:chgData name="Nkosinathi Mabena (NR)" userId="7b0c2c2c-d5f0-4f51-a68f-2dea6f906eec" providerId="ADAL" clId="{6179156B-F81C-4CC8-9F13-0A9E89D7DDC7}" dt="2024-02-22T07:01:36.659" v="171" actId="478"/>
          <ac:picMkLst>
            <pc:docMk/>
            <pc:sldMk cId="815992943" sldId="627"/>
            <ac:picMk id="4" creationId="{8D05C11B-B1B1-5F3D-1268-037C29D26E2D}"/>
          </ac:picMkLst>
        </pc:picChg>
      </pc:sldChg>
      <pc:sldChg chg="modSp mod">
        <pc:chgData name="Nkosinathi Mabena (NR)" userId="7b0c2c2c-d5f0-4f51-a68f-2dea6f906eec" providerId="ADAL" clId="{6179156B-F81C-4CC8-9F13-0A9E89D7DDC7}" dt="2024-02-22T06:46:09.060" v="51" actId="20577"/>
        <pc:sldMkLst>
          <pc:docMk/>
          <pc:sldMk cId="2386552067" sldId="648"/>
        </pc:sldMkLst>
        <pc:spChg chg="mod">
          <ac:chgData name="Nkosinathi Mabena (NR)" userId="7b0c2c2c-d5f0-4f51-a68f-2dea6f906eec" providerId="ADAL" clId="{6179156B-F81C-4CC8-9F13-0A9E89D7DDC7}" dt="2024-02-22T06:46:09.060" v="51" actId="20577"/>
          <ac:spMkLst>
            <pc:docMk/>
            <pc:sldMk cId="2386552067" sldId="648"/>
            <ac:spMk id="7" creationId="{2EAB8D89-BAD5-7718-5CB7-4B3981CCD6BB}"/>
          </ac:spMkLst>
        </pc:spChg>
      </pc:sldChg>
      <pc:sldChg chg="addSp delSp modSp mod">
        <pc:chgData name="Nkosinathi Mabena (NR)" userId="7b0c2c2c-d5f0-4f51-a68f-2dea6f906eec" providerId="ADAL" clId="{6179156B-F81C-4CC8-9F13-0A9E89D7DDC7}" dt="2024-02-22T06:54:34.966" v="84" actId="14100"/>
        <pc:sldMkLst>
          <pc:docMk/>
          <pc:sldMk cId="1244372070" sldId="650"/>
        </pc:sldMkLst>
        <pc:picChg chg="add del mod">
          <ac:chgData name="Nkosinathi Mabena (NR)" userId="7b0c2c2c-d5f0-4f51-a68f-2dea6f906eec" providerId="ADAL" clId="{6179156B-F81C-4CC8-9F13-0A9E89D7DDC7}" dt="2024-02-22T06:54:23.816" v="81" actId="22"/>
          <ac:picMkLst>
            <pc:docMk/>
            <pc:sldMk cId="1244372070" sldId="650"/>
            <ac:picMk id="4" creationId="{529569F4-D859-BF30-C07E-60FC0FCAD307}"/>
          </ac:picMkLst>
        </pc:picChg>
        <pc:picChg chg="del">
          <ac:chgData name="Nkosinathi Mabena (NR)" userId="7b0c2c2c-d5f0-4f51-a68f-2dea6f906eec" providerId="ADAL" clId="{6179156B-F81C-4CC8-9F13-0A9E89D7DDC7}" dt="2024-02-22T06:53:20.087" v="71" actId="478"/>
          <ac:picMkLst>
            <pc:docMk/>
            <pc:sldMk cId="1244372070" sldId="650"/>
            <ac:picMk id="6" creationId="{0BB4E97F-9E2B-D01E-5660-399C059C9BD4}"/>
          </ac:picMkLst>
        </pc:picChg>
        <pc:picChg chg="add mod">
          <ac:chgData name="Nkosinathi Mabena (NR)" userId="7b0c2c2c-d5f0-4f51-a68f-2dea6f906eec" providerId="ADAL" clId="{6179156B-F81C-4CC8-9F13-0A9E89D7DDC7}" dt="2024-02-22T06:54:34.966" v="84" actId="14100"/>
          <ac:picMkLst>
            <pc:docMk/>
            <pc:sldMk cId="1244372070" sldId="650"/>
            <ac:picMk id="7" creationId="{5FEC208A-7325-A2EA-E089-F3140A016A2B}"/>
          </ac:picMkLst>
        </pc:picChg>
      </pc:sldChg>
      <pc:sldChg chg="modSp mod">
        <pc:chgData name="Nkosinathi Mabena (NR)" userId="7b0c2c2c-d5f0-4f51-a68f-2dea6f906eec" providerId="ADAL" clId="{6179156B-F81C-4CC8-9F13-0A9E89D7DDC7}" dt="2024-02-22T07:16:49.016" v="196" actId="20577"/>
        <pc:sldMkLst>
          <pc:docMk/>
          <pc:sldMk cId="757198787" sldId="652"/>
        </pc:sldMkLst>
        <pc:graphicFrameChg chg="modGraphic">
          <ac:chgData name="Nkosinathi Mabena (NR)" userId="7b0c2c2c-d5f0-4f51-a68f-2dea6f906eec" providerId="ADAL" clId="{6179156B-F81C-4CC8-9F13-0A9E89D7DDC7}" dt="2024-02-22T07:16:49.016" v="196" actId="20577"/>
          <ac:graphicFrameMkLst>
            <pc:docMk/>
            <pc:sldMk cId="757198787" sldId="652"/>
            <ac:graphicFrameMk id="7" creationId="{487E7B52-2E42-46B0-ABDC-93C02E2555DD}"/>
          </ac:graphicFrameMkLst>
        </pc:graphicFrameChg>
      </pc:sldChg>
    </pc:docChg>
  </pc:docChgLst>
  <pc:docChgLst>
    <pc:chgData name="Nkosinathi Mabena (NR)" userId="7b0c2c2c-d5f0-4f51-a68f-2dea6f906eec" providerId="ADAL" clId="{E02A370B-FFDA-4CA7-9C94-69F10D9D6F9B}"/>
    <pc:docChg chg="modSld">
      <pc:chgData name="Nkosinathi Mabena (NR)" userId="7b0c2c2c-d5f0-4f51-a68f-2dea6f906eec" providerId="ADAL" clId="{E02A370B-FFDA-4CA7-9C94-69F10D9D6F9B}" dt="2024-02-22T19:10:06.133" v="35" actId="20577"/>
      <pc:docMkLst>
        <pc:docMk/>
      </pc:docMkLst>
      <pc:sldChg chg="modSp mod">
        <pc:chgData name="Nkosinathi Mabena (NR)" userId="7b0c2c2c-d5f0-4f51-a68f-2dea6f906eec" providerId="ADAL" clId="{E02A370B-FFDA-4CA7-9C94-69F10D9D6F9B}" dt="2024-02-22T19:10:06.133" v="35" actId="20577"/>
        <pc:sldMkLst>
          <pc:docMk/>
          <pc:sldMk cId="3833099518" sldId="276"/>
        </pc:sldMkLst>
        <pc:spChg chg="mod">
          <ac:chgData name="Nkosinathi Mabena (NR)" userId="7b0c2c2c-d5f0-4f51-a68f-2dea6f906eec" providerId="ADAL" clId="{E02A370B-FFDA-4CA7-9C94-69F10D9D6F9B}" dt="2024-02-22T19:10:06.133" v="35" actId="20577"/>
          <ac:spMkLst>
            <pc:docMk/>
            <pc:sldMk cId="3833099518" sldId="276"/>
            <ac:spMk id="4" creationId="{4F218072-32BF-45BC-B90F-E02CCB616EC8}"/>
          </ac:spMkLst>
        </pc:spChg>
      </pc:sldChg>
      <pc:sldChg chg="modSp mod">
        <pc:chgData name="Nkosinathi Mabena (NR)" userId="7b0c2c2c-d5f0-4f51-a68f-2dea6f906eec" providerId="ADAL" clId="{E02A370B-FFDA-4CA7-9C94-69F10D9D6F9B}" dt="2024-02-22T19:05:59.827" v="32" actId="20577"/>
        <pc:sldMkLst>
          <pc:docMk/>
          <pc:sldMk cId="1397702245" sldId="597"/>
        </pc:sldMkLst>
        <pc:spChg chg="mod">
          <ac:chgData name="Nkosinathi Mabena (NR)" userId="7b0c2c2c-d5f0-4f51-a68f-2dea6f906eec" providerId="ADAL" clId="{E02A370B-FFDA-4CA7-9C94-69F10D9D6F9B}" dt="2024-02-22T19:05:59.827" v="32" actId="20577"/>
          <ac:spMkLst>
            <pc:docMk/>
            <pc:sldMk cId="1397702245" sldId="597"/>
            <ac:spMk id="3" creationId="{3680B5D9-0547-4E90-8103-2D59BB025CF7}"/>
          </ac:spMkLst>
        </pc:spChg>
      </pc:sldChg>
      <pc:sldChg chg="modSp mod">
        <pc:chgData name="Nkosinathi Mabena (NR)" userId="7b0c2c2c-d5f0-4f51-a68f-2dea6f906eec" providerId="ADAL" clId="{E02A370B-FFDA-4CA7-9C94-69F10D9D6F9B}" dt="2024-02-22T19:06:30.711" v="33" actId="2165"/>
        <pc:sldMkLst>
          <pc:docMk/>
          <pc:sldMk cId="3589756425" sldId="599"/>
        </pc:sldMkLst>
        <pc:graphicFrameChg chg="modGraphic">
          <ac:chgData name="Nkosinathi Mabena (NR)" userId="7b0c2c2c-d5f0-4f51-a68f-2dea6f906eec" providerId="ADAL" clId="{E02A370B-FFDA-4CA7-9C94-69F10D9D6F9B}" dt="2024-02-22T19:06:30.711" v="33" actId="2165"/>
          <ac:graphicFrameMkLst>
            <pc:docMk/>
            <pc:sldMk cId="3589756425" sldId="599"/>
            <ac:graphicFrameMk id="7" creationId="{365AF1C4-70FE-A033-300D-6C18B81B5944}"/>
          </ac:graphicFrameMkLst>
        </pc:graphicFrameChg>
      </pc:sldChg>
      <pc:sldChg chg="modSp mod">
        <pc:chgData name="Nkosinathi Mabena (NR)" userId="7b0c2c2c-d5f0-4f51-a68f-2dea6f906eec" providerId="ADAL" clId="{E02A370B-FFDA-4CA7-9C94-69F10D9D6F9B}" dt="2024-02-22T19:05:47.764" v="30" actId="20577"/>
        <pc:sldMkLst>
          <pc:docMk/>
          <pc:sldMk cId="757198787" sldId="652"/>
        </pc:sldMkLst>
        <pc:graphicFrameChg chg="modGraphic">
          <ac:chgData name="Nkosinathi Mabena (NR)" userId="7b0c2c2c-d5f0-4f51-a68f-2dea6f906eec" providerId="ADAL" clId="{E02A370B-FFDA-4CA7-9C94-69F10D9D6F9B}" dt="2024-02-22T19:05:47.764" v="30" actId="20577"/>
          <ac:graphicFrameMkLst>
            <pc:docMk/>
            <pc:sldMk cId="757198787" sldId="652"/>
            <ac:graphicFrameMk id="7" creationId="{487E7B52-2E42-46B0-ABDC-93C02E2555DD}"/>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2024/02/22</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2/22/2024</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2/22/2024</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2/22/2024</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7"/>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422495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02943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11.xml"/><Relationship Id="rId1" Type="http://schemas.openxmlformats.org/officeDocument/2006/relationships/slideLayout" Target="../slideLayouts/slideLayout23.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1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
        <p:nvSpPr>
          <p:cNvPr id="7" name="MSIPCMContentMarking" descr="{&quot;HashCode&quot;:-901571014,&quot;Placement&quot;:&quot;Header&quot;,&quot;Top&quot;:0.0,&quot;Left&quot;:0.0,&quot;SlideWidth&quot;:720,&quot;SlideHeight&quot;:540}">
            <a:extLst>
              <a:ext uri="{FF2B5EF4-FFF2-40B4-BE49-F238E27FC236}">
                <a16:creationId xmlns:a16="http://schemas.microsoft.com/office/drawing/2014/main" id="{EA52175B-48BE-B0E2-3873-2AB2794B9DB6}"/>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87F5B0C1-C13E-35C2-D1F2-58BB82EE2DD3}"/>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ADFAAD32-77E8-71FE-6241-964B31EB05E1}"/>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9AB862B7-1534-F7A5-5CFE-56BB0A612EA9}"/>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85A31576-293A-8599-F321-4DF0D5E0E97A}"/>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431A27B1-9EB7-7774-0DC9-F18151A561C7}"/>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D758E22B-A583-2A1E-78AD-0752590D0F26}"/>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DA021D35-47F8-8FEC-020D-7CAA33EE1F12}"/>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E4EDBC79-3D36-A410-05C9-1D69FC006121}"/>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7" name="MSIPCMContentMarking" descr="{&quot;HashCode&quot;:-901571014,&quot;Placement&quot;:&quot;Header&quot;,&quot;Top&quot;:0.0,&quot;Left&quot;:0.0,&quot;SlideWidth&quot;:720,&quot;SlideHeight&quot;:540}">
            <a:extLst>
              <a:ext uri="{FF2B5EF4-FFF2-40B4-BE49-F238E27FC236}">
                <a16:creationId xmlns:a16="http://schemas.microsoft.com/office/drawing/2014/main" id="{EFD7EB9E-966A-B7FC-3C1A-F522F1E79680}"/>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3"/>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9" y="653130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2"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dirty="0"/>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2"/>
            <a:ext cx="1600930" cy="1450507"/>
          </a:xfrm>
          <a:prstGeom prst="rect">
            <a:avLst/>
          </a:prstGeom>
        </p:spPr>
      </p:pic>
    </p:spTree>
    <p:extLst>
      <p:ext uri="{BB962C8B-B14F-4D97-AF65-F5344CB8AC3E}">
        <p14:creationId xmlns:p14="http://schemas.microsoft.com/office/powerpoint/2010/main" val="3354772211"/>
      </p:ext>
    </p:extLst>
  </p:cSld>
  <p:clrMap bg1="lt1" tx1="dk1" bg2="lt2" tx2="dk2" accent1="accent1" accent2="accent2" accent3="accent3" accent4="accent4" accent5="accent5" accent6="accent6" hlink="hlink" folHlink="folHlink"/>
  <p:sldLayoutIdLst>
    <p:sldLayoutId id="214748376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845128" cy="1645054"/>
          </a:xfrm>
          <a:prstGeom prst="rect">
            <a:avLst/>
          </a:prstGeom>
        </p:spPr>
      </p:pic>
    </p:spTree>
    <p:extLst>
      <p:ext uri="{BB962C8B-B14F-4D97-AF65-F5344CB8AC3E}">
        <p14:creationId xmlns:p14="http://schemas.microsoft.com/office/powerpoint/2010/main" val="1021620551"/>
      </p:ext>
    </p:extLst>
  </p:cSld>
  <p:clrMap bg1="lt1" tx1="dk1" bg2="lt2" tx2="dk2" accent1="accent1" accent2="accent2" accent3="accent3" accent4="accent4" accent5="accent5" accent6="accent6" hlink="hlink" folHlink="folHlink"/>
  <p:sldLayoutIdLst>
    <p:sldLayoutId id="214748376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ProcurementNR4@nra.co.za" TargetMode="External"/><Relationship Id="rId2" Type="http://schemas.openxmlformats.org/officeDocument/2006/relationships/hyperlink" Target="https://www.nra.co.za/service-provider-zone/tenders/open-tender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hyperlink" Target="https://www.cidb.org.za/wp-content/uploads/2021/07/Standard-for-Uniformity-August-2019.pdf" TargetMode="Externa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Word_Document.docx"/><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hyperlink" Target="http://www.nra.co.z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550505" y="1388441"/>
            <a:ext cx="8042989" cy="3914918"/>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MEETING</a:t>
            </a:r>
          </a:p>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PRESENTATION</a:t>
            </a:r>
          </a:p>
          <a:p>
            <a:pPr algn="ctr">
              <a:defRPr/>
            </a:pPr>
            <a:endPar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N.004-080-2024/1F</a:t>
            </a:r>
          </a:p>
          <a:p>
            <a:pPr algn="ctr">
              <a:defRPr/>
            </a:pPr>
            <a:endPar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en-ZA"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CONSULTING ENGINEERING SERVICES FOR THE IMPROVEMENT OF  NATIONAL ROUTE N4 SECTION 8  FROM  (KM 60.00 ) TO  (KM 68.60), </a:t>
            </a:r>
          </a:p>
          <a:p>
            <a:pPr algn="ctr">
              <a:defRPr/>
            </a:pPr>
            <a:r>
              <a:rPr lang="en-ZA"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LEBOMBO BORDER POST</a:t>
            </a:r>
            <a:endParaRPr lang="en-US"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192989" y="5613256"/>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DATE: 23 FEBRUARY 2024</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 WELCOME &amp; INTRODUCTION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892446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5F7934-D171-47BE-8394-445134DD60AB}"/>
              </a:ext>
            </a:extLst>
          </p:cNvPr>
          <p:cNvGraphicFramePr>
            <a:graphicFrameLocks noGrp="1"/>
          </p:cNvGraphicFramePr>
          <p:nvPr>
            <p:extLst>
              <p:ext uri="{D42A27DB-BD31-4B8C-83A1-F6EECF244321}">
                <p14:modId xmlns:p14="http://schemas.microsoft.com/office/powerpoint/2010/main" val="1123932386"/>
              </p:ext>
            </p:extLst>
          </p:nvPr>
        </p:nvGraphicFramePr>
        <p:xfrm>
          <a:off x="233674" y="2149576"/>
          <a:ext cx="8573136" cy="3657600"/>
        </p:xfrm>
        <a:graphic>
          <a:graphicData uri="http://schemas.openxmlformats.org/drawingml/2006/table">
            <a:tbl>
              <a:tblPr bandRow="1">
                <a:tableStyleId>{93296810-A885-4BE3-A3E7-6D5BEEA58F35}</a:tableStyleId>
              </a:tblPr>
              <a:tblGrid>
                <a:gridCol w="4353680">
                  <a:extLst>
                    <a:ext uri="{9D8B030D-6E8A-4147-A177-3AD203B41FA5}">
                      <a16:colId xmlns:a16="http://schemas.microsoft.com/office/drawing/2014/main" val="2696213551"/>
                    </a:ext>
                  </a:extLst>
                </a:gridCol>
                <a:gridCol w="4219456">
                  <a:extLst>
                    <a:ext uri="{9D8B030D-6E8A-4147-A177-3AD203B41FA5}">
                      <a16:colId xmlns:a16="http://schemas.microsoft.com/office/drawing/2014/main" val="1564443180"/>
                    </a:ext>
                  </a:extLst>
                </a:gridCol>
              </a:tblGrid>
              <a:tr h="234355">
                <a:tc>
                  <a:txBody>
                    <a:bodyPr/>
                    <a:lstStyle/>
                    <a:p>
                      <a:r>
                        <a:rPr lang="en-ZA" b="1" dirty="0"/>
                        <a:t>PROJECT</a:t>
                      </a:r>
                    </a:p>
                  </a:txBody>
                  <a:tcPr/>
                </a:tc>
                <a:tc>
                  <a:txBody>
                    <a:bodyPr/>
                    <a:lstStyle/>
                    <a:p>
                      <a:pPr algn="ctr"/>
                      <a:r>
                        <a:rPr lang="en-ZA" b="1" dirty="0">
                          <a:solidFill>
                            <a:schemeClr val="tx1"/>
                          </a:solidFill>
                        </a:rPr>
                        <a:t>CONVENTIONAL CONSULTING SERVICES</a:t>
                      </a:r>
                    </a:p>
                  </a:txBody>
                  <a:tcPr/>
                </a:tc>
                <a:extLst>
                  <a:ext uri="{0D108BD9-81ED-4DB2-BD59-A6C34878D82A}">
                    <a16:rowId xmlns:a16="http://schemas.microsoft.com/office/drawing/2014/main" val="459901644"/>
                  </a:ext>
                </a:extLst>
              </a:tr>
              <a:tr h="234355">
                <a:tc>
                  <a:txBody>
                    <a:bodyPr/>
                    <a:lstStyle/>
                    <a:p>
                      <a:r>
                        <a:rPr lang="en-ZA" b="1" dirty="0"/>
                        <a:t>CLIENT</a:t>
                      </a:r>
                    </a:p>
                  </a:txBody>
                  <a:tcPr/>
                </a:tc>
                <a:tc>
                  <a:txBody>
                    <a:bodyPr/>
                    <a:lstStyle/>
                    <a:p>
                      <a:pPr algn="ctr"/>
                      <a:r>
                        <a:rPr lang="en-ZA" b="1" dirty="0"/>
                        <a:t>SANRAL NR</a:t>
                      </a:r>
                    </a:p>
                  </a:txBody>
                  <a:tcPr/>
                </a:tc>
                <a:extLst>
                  <a:ext uri="{0D108BD9-81ED-4DB2-BD59-A6C34878D82A}">
                    <a16:rowId xmlns:a16="http://schemas.microsoft.com/office/drawing/2014/main" val="1634411104"/>
                  </a:ext>
                </a:extLst>
              </a:tr>
              <a:tr h="234355">
                <a:tc>
                  <a:txBody>
                    <a:bodyPr/>
                    <a:lstStyle/>
                    <a:p>
                      <a:r>
                        <a:rPr lang="en-ZA" b="1" dirty="0"/>
                        <a:t>SCM OFFICE NO:</a:t>
                      </a:r>
                    </a:p>
                  </a:txBody>
                  <a:tcPr/>
                </a:tc>
                <a:tc>
                  <a:txBody>
                    <a:bodyPr/>
                    <a:lstStyle/>
                    <a:p>
                      <a:pPr algn="ctr"/>
                      <a:r>
                        <a:rPr lang="en-ZA" b="1" dirty="0">
                          <a:solidFill>
                            <a:schemeClr val="tx1"/>
                          </a:solidFill>
                        </a:rPr>
                        <a:t>REFER TO PROJECT SPECIFIC ADDENDUM</a:t>
                      </a:r>
                    </a:p>
                  </a:txBody>
                  <a:tcPr/>
                </a:tc>
                <a:extLst>
                  <a:ext uri="{0D108BD9-81ED-4DB2-BD59-A6C34878D82A}">
                    <a16:rowId xmlns:a16="http://schemas.microsoft.com/office/drawing/2014/main" val="3451852503"/>
                  </a:ext>
                </a:extLst>
              </a:tr>
              <a:tr h="234355">
                <a:tc>
                  <a:txBody>
                    <a:bodyPr/>
                    <a:lstStyle/>
                    <a:p>
                      <a:r>
                        <a:rPr lang="en-ZA" b="1" dirty="0"/>
                        <a:t>CHANGES TO:</a:t>
                      </a:r>
                    </a:p>
                  </a:txBody>
                  <a:tcPr/>
                </a:tc>
                <a:tc>
                  <a:txBody>
                    <a:bodyPr/>
                    <a:lstStyle/>
                    <a:p>
                      <a:pPr algn="ctr"/>
                      <a:r>
                        <a:rPr lang="en-ZA" b="1" dirty="0">
                          <a:solidFill>
                            <a:schemeClr val="tx1"/>
                          </a:solidFill>
                        </a:rPr>
                        <a:t>AMENDMENT 1: </a:t>
                      </a:r>
                      <a:r>
                        <a:rPr lang="en-ZA" b="0" dirty="0">
                          <a:solidFill>
                            <a:schemeClr val="tx1"/>
                          </a:solidFill>
                        </a:rPr>
                        <a:t>TENDER DATA &amp; ADVERT</a:t>
                      </a:r>
                    </a:p>
                    <a:p>
                      <a:pPr algn="ctr"/>
                      <a:endParaRPr lang="en-ZA" b="1" dirty="0">
                        <a:solidFill>
                          <a:schemeClr val="tx1"/>
                        </a:solidFill>
                      </a:endParaRPr>
                    </a:p>
                    <a:p>
                      <a:pPr algn="ctr"/>
                      <a:r>
                        <a:rPr lang="en-ZA" b="1" dirty="0">
                          <a:solidFill>
                            <a:schemeClr val="tx1"/>
                          </a:solidFill>
                        </a:rPr>
                        <a:t>AMENDEMENT 2: </a:t>
                      </a:r>
                      <a:r>
                        <a:rPr lang="en-US" b="0" dirty="0">
                          <a:solidFill>
                            <a:schemeClr val="tx1"/>
                          </a:solidFill>
                        </a:rPr>
                        <a:t>SANRAL –</a:t>
                      </a:r>
                      <a:r>
                        <a:rPr lang="en-US" b="1" dirty="0">
                          <a:solidFill>
                            <a:schemeClr val="tx1"/>
                          </a:solidFill>
                        </a:rPr>
                        <a:t> </a:t>
                      </a:r>
                      <a:r>
                        <a:rPr lang="en-US" b="0" dirty="0">
                          <a:solidFill>
                            <a:schemeClr val="tx1"/>
                          </a:solidFill>
                        </a:rPr>
                        <a:t>EXPLANATION OF CONSULTANT TENDER EVALUATION SCORING – </a:t>
                      </a:r>
                    </a:p>
                    <a:p>
                      <a:pPr algn="ctr"/>
                      <a:endParaRPr lang="en-ZA" b="1" dirty="0">
                        <a:solidFill>
                          <a:schemeClr val="tx1"/>
                        </a:solidFill>
                      </a:endParaRPr>
                    </a:p>
                    <a:p>
                      <a:pPr algn="ctr"/>
                      <a:r>
                        <a:rPr lang="en-ZA" b="1" dirty="0">
                          <a:solidFill>
                            <a:schemeClr val="tx1"/>
                          </a:solidFill>
                        </a:rPr>
                        <a:t>AMENDMENT 3: </a:t>
                      </a:r>
                      <a:r>
                        <a:rPr lang="en-ZA" b="0" dirty="0">
                          <a:solidFill>
                            <a:schemeClr val="tx1"/>
                          </a:solidFill>
                        </a:rPr>
                        <a:t>BOOK 2 OF 3</a:t>
                      </a:r>
                    </a:p>
                    <a:p>
                      <a:pPr algn="ctr"/>
                      <a:endParaRPr lang="en-ZA" b="1" dirty="0">
                        <a:solidFill>
                          <a:schemeClr val="tx1"/>
                        </a:solidFill>
                      </a:endParaRPr>
                    </a:p>
                    <a:p>
                      <a:pPr algn="ctr"/>
                      <a:r>
                        <a:rPr lang="en-ZA" b="1" dirty="0">
                          <a:solidFill>
                            <a:schemeClr val="tx1"/>
                          </a:solidFill>
                        </a:rPr>
                        <a:t>AMENDMENT 4: </a:t>
                      </a:r>
                      <a:r>
                        <a:rPr lang="en-ZA" b="0" dirty="0">
                          <a:solidFill>
                            <a:schemeClr val="tx1"/>
                          </a:solidFill>
                        </a:rPr>
                        <a:t>BOOK 3 OF 3</a:t>
                      </a:r>
                    </a:p>
                  </a:txBody>
                  <a:tcPr/>
                </a:tc>
                <a:extLst>
                  <a:ext uri="{0D108BD9-81ED-4DB2-BD59-A6C34878D82A}">
                    <a16:rowId xmlns:a16="http://schemas.microsoft.com/office/drawing/2014/main" val="878592042"/>
                  </a:ext>
                </a:extLst>
              </a:tr>
            </a:tbl>
          </a:graphicData>
        </a:graphic>
      </p:graphicFrame>
      <p:pic>
        <p:nvPicPr>
          <p:cNvPr id="5" name="Picture 4">
            <a:extLst>
              <a:ext uri="{FF2B5EF4-FFF2-40B4-BE49-F238E27FC236}">
                <a16:creationId xmlns:a16="http://schemas.microsoft.com/office/drawing/2014/main" id="{9F7851EF-F862-404B-923F-0A672CFE6913}"/>
              </a:ext>
            </a:extLst>
          </p:cNvPr>
          <p:cNvPicPr>
            <a:picLocks noChangeAspect="1"/>
          </p:cNvPicPr>
          <p:nvPr/>
        </p:nvPicPr>
        <p:blipFill rotWithShape="1">
          <a:blip r:embed="rId2"/>
          <a:srcRect l="26328" t="26111" r="50923" b="35922"/>
          <a:stretch/>
        </p:blipFill>
        <p:spPr>
          <a:xfrm>
            <a:off x="536082" y="3978376"/>
            <a:ext cx="1882067" cy="153585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8" name="Rectangle 2">
            <a:extLst>
              <a:ext uri="{FF2B5EF4-FFF2-40B4-BE49-F238E27FC236}">
                <a16:creationId xmlns:a16="http://schemas.microsoft.com/office/drawing/2014/main" id="{8B4CFD58-6EAE-4254-AC4C-C8C8A247E9D1}"/>
              </a:ext>
            </a:extLst>
          </p:cNvPr>
          <p:cNvSpPr txBox="1">
            <a:spLocks noChangeArrowheads="1"/>
          </p:cNvSpPr>
          <p:nvPr/>
        </p:nvSpPr>
        <p:spPr>
          <a:xfrm>
            <a:off x="285432" y="490923"/>
            <a:ext cx="8642350" cy="673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ZA" sz="3600" b="0" i="0" u="none" strike="noStrike" kern="1200" cap="none" spc="0" normalizeH="0" baseline="0" noProof="0" dirty="0">
                <a:ln>
                  <a:noFill/>
                </a:ln>
                <a:solidFill>
                  <a:prstClr val="black"/>
                </a:solidFill>
                <a:effectLst/>
                <a:uLnTx/>
                <a:uFillTx/>
                <a:latin typeface="Arial" charset="0"/>
                <a:ea typeface="+mj-ea"/>
                <a:cs typeface="+mj-cs"/>
              </a:rPr>
              <a:t>PROJECT TEAM</a:t>
            </a:r>
          </a:p>
        </p:txBody>
      </p:sp>
    </p:spTree>
    <p:extLst>
      <p:ext uri="{BB962C8B-B14F-4D97-AF65-F5344CB8AC3E}">
        <p14:creationId xmlns:p14="http://schemas.microsoft.com/office/powerpoint/2010/main" val="367361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b="1" dirty="0">
                <a:latin typeface="Exo 2" panose="00000800000000000000" pitchFamily="50" charset="0"/>
              </a:rPr>
              <a:t>PART  T1.1:  TENDER  NOTICE AND</a:t>
            </a:r>
          </a:p>
          <a:p>
            <a:pPr algn="ctr"/>
            <a:r>
              <a:rPr lang="en-ZA" sz="3200" b="1" dirty="0">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073019" y="585558"/>
            <a:ext cx="8070980" cy="535531"/>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defRPr/>
            </a:pPr>
            <a:r>
              <a:rPr lang="en-ZA" sz="3200" b="1" dirty="0">
                <a:latin typeface="Arial" panose="020B0604020202020204" pitchFamily="34" charset="0"/>
                <a:cs typeface="Arial" panose="020B0604020202020204" pitchFamily="34" charset="0"/>
              </a:rPr>
              <a:t>Part  T1.1:   Information in Tender Notice</a:t>
            </a:r>
          </a:p>
        </p:txBody>
      </p:sp>
      <p:sp>
        <p:nvSpPr>
          <p:cNvPr id="4" name="object 2">
            <a:extLst>
              <a:ext uri="{FF2B5EF4-FFF2-40B4-BE49-F238E27FC236}">
                <a16:creationId xmlns:a16="http://schemas.microsoft.com/office/drawing/2014/main" id="{EB3AE1FF-118F-FE79-277B-E8A584017FF4}"/>
              </a:ext>
            </a:extLst>
          </p:cNvPr>
          <p:cNvSpPr txBox="1"/>
          <p:nvPr/>
        </p:nvSpPr>
        <p:spPr>
          <a:xfrm>
            <a:off x="636219" y="1316256"/>
            <a:ext cx="2003425" cy="239395"/>
          </a:xfrm>
          <a:prstGeom prst="rect">
            <a:avLst/>
          </a:prstGeom>
        </p:spPr>
        <p:txBody>
          <a:bodyPr vert="horz" wrap="square" lIns="0" tIns="13335" rIns="0" bIns="0" rtlCol="0">
            <a:spAutoFit/>
          </a:bodyPr>
          <a:lstStyle/>
          <a:p>
            <a:pPr marL="12700">
              <a:lnSpc>
                <a:spcPct val="100000"/>
              </a:lnSpc>
              <a:spcBef>
                <a:spcPts val="105"/>
              </a:spcBef>
            </a:pPr>
            <a:r>
              <a:rPr sz="1400" b="1" spc="-5" dirty="0">
                <a:latin typeface="Arial"/>
                <a:cs typeface="Arial"/>
              </a:rPr>
              <a:t>TENDER</a:t>
            </a:r>
            <a:r>
              <a:rPr sz="1400" b="1" spc="350" dirty="0">
                <a:latin typeface="Arial"/>
                <a:cs typeface="Arial"/>
              </a:rPr>
              <a:t> </a:t>
            </a:r>
            <a:r>
              <a:rPr sz="1400" b="1" spc="-5" dirty="0">
                <a:latin typeface="Arial"/>
                <a:cs typeface="Arial"/>
              </a:rPr>
              <a:t>DOCUMENTS</a:t>
            </a:r>
            <a:endParaRPr sz="1400" dirty="0">
              <a:latin typeface="Arial"/>
              <a:cs typeface="Arial"/>
            </a:endParaRPr>
          </a:p>
        </p:txBody>
      </p:sp>
      <p:sp>
        <p:nvSpPr>
          <p:cNvPr id="6" name="object 3">
            <a:extLst>
              <a:ext uri="{FF2B5EF4-FFF2-40B4-BE49-F238E27FC236}">
                <a16:creationId xmlns:a16="http://schemas.microsoft.com/office/drawing/2014/main" id="{0B6A439E-37E5-FAB4-6489-8A8054D3AEDA}"/>
              </a:ext>
            </a:extLst>
          </p:cNvPr>
          <p:cNvSpPr txBox="1">
            <a:spLocks/>
          </p:cNvSpPr>
          <p:nvPr/>
        </p:nvSpPr>
        <p:spPr>
          <a:xfrm>
            <a:off x="636219" y="1582728"/>
            <a:ext cx="7980680" cy="1700466"/>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lvl="0" indent="0" algn="just" defTabSz="914400" rtl="0" eaLnBrk="1" fontAlgn="auto" latinLnBrk="0" hangingPunct="1">
              <a:lnSpc>
                <a:spcPct val="100000"/>
              </a:lnSpc>
              <a:spcBef>
                <a:spcPts val="0"/>
              </a:spcBef>
              <a:spcAft>
                <a:spcPts val="0"/>
              </a:spcAft>
              <a:buClrTx/>
              <a:buSzTx/>
              <a:buFontTx/>
              <a:buNone/>
              <a:tabLst/>
              <a:defRPr/>
            </a:pPr>
            <a:r>
              <a:rPr lang="en-US" sz="1800" spc="-30" dirty="0">
                <a:latin typeface="Calibri"/>
                <a:cs typeface="Calibri"/>
              </a:rPr>
              <a:t>Tender</a:t>
            </a:r>
            <a:r>
              <a:rPr lang="en-US" sz="1800" dirty="0">
                <a:latin typeface="Calibri"/>
                <a:cs typeface="Calibri"/>
              </a:rPr>
              <a:t> </a:t>
            </a:r>
            <a:r>
              <a:rPr lang="en-US" sz="1800" spc="-5" dirty="0">
                <a:latin typeface="Calibri"/>
                <a:cs typeface="Calibri"/>
              </a:rPr>
              <a:t>documents</a:t>
            </a:r>
            <a:r>
              <a:rPr lang="en-US" sz="1800" spc="15" dirty="0">
                <a:latin typeface="Calibri"/>
                <a:cs typeface="Calibri"/>
              </a:rPr>
              <a:t> </a:t>
            </a:r>
            <a:r>
              <a:rPr lang="en-US" sz="1800" spc="-10" dirty="0">
                <a:latin typeface="Calibri"/>
                <a:cs typeface="Calibri"/>
              </a:rPr>
              <a:t>are</a:t>
            </a:r>
            <a:r>
              <a:rPr lang="en-US" sz="1800" dirty="0">
                <a:latin typeface="Calibri"/>
                <a:cs typeface="Calibri"/>
              </a:rPr>
              <a:t> </a:t>
            </a:r>
            <a:r>
              <a:rPr lang="en-US" sz="1800" spc="-10" dirty="0">
                <a:latin typeface="Calibri"/>
                <a:cs typeface="Calibri"/>
              </a:rPr>
              <a:t>available</a:t>
            </a:r>
            <a:r>
              <a:rPr lang="en-US" sz="1800" dirty="0">
                <a:latin typeface="Calibri"/>
                <a:cs typeface="Calibri"/>
              </a:rPr>
              <a:t> </a:t>
            </a:r>
            <a:r>
              <a:rPr lang="en-US" sz="1800" spc="-10" dirty="0">
                <a:latin typeface="Calibri"/>
                <a:cs typeface="Calibri"/>
              </a:rPr>
              <a:t>at</a:t>
            </a:r>
            <a:r>
              <a:rPr lang="en-US" sz="1800" spc="5" dirty="0">
                <a:latin typeface="Calibri"/>
                <a:cs typeface="Calibri"/>
              </a:rPr>
              <a:t> </a:t>
            </a:r>
            <a:r>
              <a:rPr lang="en-US" sz="1800" spc="-5" dirty="0">
                <a:latin typeface="Calibri"/>
                <a:cs typeface="Calibri"/>
              </a:rPr>
              <a:t>no</a:t>
            </a:r>
            <a:r>
              <a:rPr lang="en-US" sz="1800" spc="15" dirty="0">
                <a:latin typeface="Calibri"/>
                <a:cs typeface="Calibri"/>
              </a:rPr>
              <a:t> </a:t>
            </a:r>
            <a:r>
              <a:rPr lang="en-US" sz="1800" spc="-15" dirty="0">
                <a:latin typeface="Calibri"/>
                <a:cs typeface="Calibri"/>
              </a:rPr>
              <a:t>cost</a:t>
            </a:r>
            <a:r>
              <a:rPr lang="en-US" sz="1800" dirty="0">
                <a:latin typeface="Calibri"/>
                <a:cs typeface="Calibri"/>
              </a:rPr>
              <a:t> </a:t>
            </a:r>
            <a:r>
              <a:rPr lang="en-US" sz="1800" spc="-5" dirty="0">
                <a:latin typeface="Calibri"/>
                <a:cs typeface="Calibri"/>
              </a:rPr>
              <a:t>in</a:t>
            </a:r>
            <a:r>
              <a:rPr lang="en-US" sz="1800" spc="15" dirty="0">
                <a:latin typeface="Calibri"/>
                <a:cs typeface="Calibri"/>
              </a:rPr>
              <a:t> </a:t>
            </a:r>
            <a:r>
              <a:rPr lang="en-US" sz="1800" spc="-10" dirty="0">
                <a:latin typeface="Calibri"/>
                <a:cs typeface="Calibri"/>
              </a:rPr>
              <a:t>electronic </a:t>
            </a:r>
            <a:r>
              <a:rPr lang="en-US" sz="1800" spc="-15" dirty="0">
                <a:latin typeface="Calibri"/>
                <a:cs typeface="Calibri"/>
              </a:rPr>
              <a:t>format</a:t>
            </a:r>
            <a:r>
              <a:rPr lang="en-US" sz="1800" spc="-5" dirty="0">
                <a:latin typeface="Calibri"/>
                <a:cs typeface="Calibri"/>
              </a:rPr>
              <a:t> downloadable</a:t>
            </a:r>
            <a:r>
              <a:rPr lang="en-US" sz="1800" spc="20" dirty="0">
                <a:latin typeface="Calibri"/>
                <a:cs typeface="Calibri"/>
              </a:rPr>
              <a:t> </a:t>
            </a:r>
            <a:r>
              <a:rPr lang="en-US" sz="1800" spc="-10" dirty="0">
                <a:latin typeface="Calibri"/>
                <a:cs typeface="Calibri"/>
              </a:rPr>
              <a:t>from</a:t>
            </a:r>
            <a:r>
              <a:rPr lang="en-US" sz="1800" spc="-5" dirty="0">
                <a:latin typeface="Calibri"/>
                <a:cs typeface="Calibri"/>
              </a:rPr>
              <a:t> </a:t>
            </a:r>
            <a:r>
              <a:rPr lang="en-US" sz="1800" dirty="0">
                <a:latin typeface="Calibri"/>
                <a:cs typeface="Calibri"/>
              </a:rPr>
              <a:t>the</a:t>
            </a:r>
            <a:r>
              <a:rPr lang="en-US" sz="1800" spc="10" dirty="0">
                <a:latin typeface="Calibri"/>
                <a:cs typeface="Calibri"/>
              </a:rPr>
              <a:t> </a:t>
            </a:r>
            <a:r>
              <a:rPr lang="en-US" sz="1800" spc="-35" dirty="0">
                <a:latin typeface="Calibri"/>
                <a:cs typeface="Calibri"/>
              </a:rPr>
              <a:t>SANRAL’s</a:t>
            </a:r>
            <a:r>
              <a:rPr lang="en-US" sz="1800" spc="-15" dirty="0">
                <a:latin typeface="Calibri"/>
                <a:cs typeface="Calibri"/>
              </a:rPr>
              <a:t> </a:t>
            </a:r>
            <a:r>
              <a:rPr lang="en-US" sz="1800" spc="-10" dirty="0">
                <a:latin typeface="Calibri"/>
                <a:cs typeface="Calibri"/>
              </a:rPr>
              <a:t>website</a:t>
            </a:r>
            <a:r>
              <a:rPr lang="en-US" sz="1800" spc="15" dirty="0">
                <a:latin typeface="Calibri"/>
                <a:cs typeface="Calibri"/>
              </a:rPr>
              <a:t> </a:t>
            </a:r>
            <a:r>
              <a:rPr lang="en-US" sz="1800" spc="-5" dirty="0">
                <a:latin typeface="Calibri"/>
                <a:cs typeface="Calibri"/>
              </a:rPr>
              <a:t>by</a:t>
            </a:r>
            <a:r>
              <a:rPr lang="en-US" sz="1800" dirty="0">
                <a:latin typeface="Calibri"/>
                <a:cs typeface="Calibri"/>
              </a:rPr>
              <a:t> </a:t>
            </a:r>
            <a:r>
              <a:rPr lang="en-US" sz="1800" spc="-10" dirty="0">
                <a:latin typeface="Calibri"/>
                <a:cs typeface="Calibri"/>
              </a:rPr>
              <a:t>following</a:t>
            </a:r>
            <a:r>
              <a:rPr lang="en-US" sz="1800" spc="40" dirty="0">
                <a:latin typeface="Calibri"/>
                <a:cs typeface="Calibri"/>
              </a:rPr>
              <a:t> </a:t>
            </a:r>
            <a:r>
              <a:rPr lang="en-US" sz="1800" dirty="0">
                <a:latin typeface="Calibri"/>
                <a:cs typeface="Calibri"/>
              </a:rPr>
              <a:t>the </a:t>
            </a:r>
            <a:r>
              <a:rPr lang="en-US" sz="1800" spc="-5" dirty="0">
                <a:latin typeface="Calibri"/>
                <a:cs typeface="Calibri"/>
              </a:rPr>
              <a:t>link: </a:t>
            </a:r>
            <a:r>
              <a:rPr lang="en-US" sz="1800" dirty="0">
                <a:latin typeface="Calibri"/>
                <a:cs typeface="Calibri"/>
              </a:rPr>
              <a:t> </a:t>
            </a:r>
            <a:r>
              <a:rPr kumimoji="0" lang="en-US" sz="1800" b="0" i="0" u="heavy" strike="noStrike" kern="1200" cap="none" spc="-10" normalizeH="0" baseline="0" noProof="0" dirty="0">
                <a:ln>
                  <a:noFill/>
                </a:ln>
                <a:solidFill>
                  <a:srgbClr val="0462C1"/>
                </a:solidFill>
                <a:effectLst/>
                <a:uLnTx/>
                <a:uFill>
                  <a:solidFill>
                    <a:srgbClr val="0462C1"/>
                  </a:solidFill>
                </a:uFill>
                <a:latin typeface="Calibri"/>
                <a:ea typeface="+mn-ea"/>
                <a:cs typeface="Calibri"/>
                <a:hlinkClick r:id="rId2"/>
              </a:rPr>
              <a:t>https://www.nra.co.za/sanral-tenders/status?region_id=national</a:t>
            </a:r>
            <a:r>
              <a:rPr kumimoji="0" lang="en-US" sz="1800" b="0" i="0" u="none" strike="noStrike" kern="1200" cap="none" spc="-10" normalizeH="0" baseline="0" noProof="0" dirty="0">
                <a:ln>
                  <a:noFill/>
                </a:ln>
                <a:solidFill>
                  <a:prstClr val="black"/>
                </a:solidFill>
                <a:effectLst/>
                <a:uLnTx/>
                <a:uFillTx/>
                <a:latin typeface="Calibri"/>
                <a:ea typeface="+mn-ea"/>
                <a:cs typeface="Calibri"/>
                <a:hlinkClick r:id="rId2"/>
              </a:rPr>
              <a:t>.</a:t>
            </a:r>
            <a:endParaRPr kumimoji="0" lang="en-US" sz="1800" b="0" i="0" u="none" strike="noStrike" kern="1200" cap="none" spc="-10" normalizeH="0" baseline="0" noProof="0" dirty="0">
              <a:ln>
                <a:noFill/>
              </a:ln>
              <a:solidFill>
                <a:prstClr val="black"/>
              </a:solidFill>
              <a:effectLst/>
              <a:uLnTx/>
              <a:uFillTx/>
              <a:latin typeface="Calibri"/>
              <a:ea typeface="+mn-ea"/>
              <a:cs typeface="Calibri"/>
            </a:endParaRPr>
          </a:p>
          <a:p>
            <a:pPr marL="12700" marR="5080">
              <a:lnSpc>
                <a:spcPct val="100000"/>
              </a:lnSpc>
              <a:spcBef>
                <a:spcPts val="100"/>
              </a:spcBef>
            </a:pPr>
            <a:r>
              <a:rPr lang="en-US" sz="1800" spc="-30" dirty="0">
                <a:latin typeface="Calibri"/>
                <a:cs typeface="Calibri"/>
              </a:rPr>
              <a:t>Tenderers</a:t>
            </a:r>
            <a:r>
              <a:rPr lang="en-US" sz="1800" spc="10" dirty="0">
                <a:latin typeface="Calibri"/>
                <a:cs typeface="Calibri"/>
              </a:rPr>
              <a:t> </a:t>
            </a:r>
            <a:r>
              <a:rPr lang="en-US" sz="1800" spc="-5" dirty="0">
                <a:latin typeface="Calibri"/>
                <a:cs typeface="Calibri"/>
              </a:rPr>
              <a:t>must </a:t>
            </a:r>
            <a:r>
              <a:rPr lang="en-US" sz="1800" spc="-10" dirty="0">
                <a:latin typeface="Calibri"/>
                <a:cs typeface="Calibri"/>
              </a:rPr>
              <a:t>have </a:t>
            </a:r>
            <a:r>
              <a:rPr lang="en-US" sz="1800" spc="-5" dirty="0">
                <a:latin typeface="Calibri"/>
                <a:cs typeface="Calibri"/>
              </a:rPr>
              <a:t>access</a:t>
            </a:r>
            <a:r>
              <a:rPr lang="en-US" sz="1800" dirty="0">
                <a:latin typeface="Calibri"/>
                <a:cs typeface="Calibri"/>
              </a:rPr>
              <a:t> </a:t>
            </a:r>
            <a:r>
              <a:rPr lang="en-US" sz="1800" spc="-10" dirty="0">
                <a:latin typeface="Calibri"/>
                <a:cs typeface="Calibri"/>
              </a:rPr>
              <a:t>to</a:t>
            </a:r>
            <a:r>
              <a:rPr lang="en-US" sz="1800" spc="-5" dirty="0">
                <a:latin typeface="Calibri"/>
                <a:cs typeface="Calibri"/>
              </a:rPr>
              <a:t> </a:t>
            </a:r>
            <a:r>
              <a:rPr lang="en-US" sz="1800" spc="-10" dirty="0">
                <a:latin typeface="Calibri"/>
                <a:cs typeface="Calibri"/>
              </a:rPr>
              <a:t>Microsoft</a:t>
            </a:r>
            <a:r>
              <a:rPr lang="en-US" sz="1800" spc="5" dirty="0">
                <a:latin typeface="Calibri"/>
                <a:cs typeface="Calibri"/>
              </a:rPr>
              <a:t> </a:t>
            </a:r>
            <a:r>
              <a:rPr lang="en-US" sz="1800" dirty="0">
                <a:latin typeface="Calibri"/>
                <a:cs typeface="Calibri"/>
              </a:rPr>
              <a:t>©</a:t>
            </a:r>
            <a:r>
              <a:rPr lang="en-US" sz="1800" spc="-5" dirty="0">
                <a:latin typeface="Calibri"/>
                <a:cs typeface="Calibri"/>
              </a:rPr>
              <a:t> </a:t>
            </a:r>
            <a:r>
              <a:rPr lang="en-US" sz="1800" spc="-10" dirty="0">
                <a:latin typeface="Calibri"/>
                <a:cs typeface="Calibri"/>
              </a:rPr>
              <a:t>Office</a:t>
            </a:r>
            <a:r>
              <a:rPr lang="en-US" sz="1800" spc="15" dirty="0">
                <a:latin typeface="Calibri"/>
                <a:cs typeface="Calibri"/>
              </a:rPr>
              <a:t> </a:t>
            </a:r>
            <a:r>
              <a:rPr lang="en-US" sz="1800" dirty="0">
                <a:latin typeface="Calibri"/>
                <a:cs typeface="Calibri"/>
              </a:rPr>
              <a:t>2013 and</a:t>
            </a:r>
            <a:r>
              <a:rPr lang="en-US" sz="1800" spc="15" dirty="0">
                <a:latin typeface="Calibri"/>
                <a:cs typeface="Calibri"/>
              </a:rPr>
              <a:t> </a:t>
            </a:r>
            <a:r>
              <a:rPr lang="en-US" sz="1800" spc="-10" dirty="0">
                <a:latin typeface="Calibri"/>
                <a:cs typeface="Calibri"/>
              </a:rPr>
              <a:t>Acrobat</a:t>
            </a:r>
            <a:r>
              <a:rPr lang="en-US" sz="1800" dirty="0">
                <a:latin typeface="Calibri"/>
                <a:cs typeface="Calibri"/>
              </a:rPr>
              <a:t> Adobe</a:t>
            </a:r>
            <a:r>
              <a:rPr lang="en-US" sz="1800" spc="5" dirty="0">
                <a:latin typeface="Calibri"/>
                <a:cs typeface="Calibri"/>
              </a:rPr>
              <a:t> </a:t>
            </a:r>
            <a:r>
              <a:rPr lang="en-US" sz="1800" dirty="0">
                <a:latin typeface="Calibri"/>
                <a:cs typeface="Calibri"/>
              </a:rPr>
              <a:t>©</a:t>
            </a:r>
            <a:r>
              <a:rPr lang="en-US" sz="1800" spc="-5" dirty="0">
                <a:latin typeface="Calibri"/>
                <a:cs typeface="Calibri"/>
              </a:rPr>
              <a:t> </a:t>
            </a:r>
            <a:r>
              <a:rPr lang="en-US" sz="1800" dirty="0">
                <a:latin typeface="Calibri"/>
                <a:cs typeface="Calibri"/>
              </a:rPr>
              <a:t>9.0 </a:t>
            </a:r>
            <a:r>
              <a:rPr lang="en-US" sz="1800" spc="-5" dirty="0">
                <a:latin typeface="Calibri"/>
                <a:cs typeface="Calibri"/>
              </a:rPr>
              <a:t>or</a:t>
            </a:r>
            <a:r>
              <a:rPr lang="en-US" sz="1800" spc="5" dirty="0">
                <a:latin typeface="Calibri"/>
                <a:cs typeface="Calibri"/>
              </a:rPr>
              <a:t> </a:t>
            </a:r>
            <a:r>
              <a:rPr lang="en-US" sz="1800" spc="-5" dirty="0">
                <a:latin typeface="Calibri"/>
                <a:cs typeface="Calibri"/>
              </a:rPr>
              <a:t>similar </a:t>
            </a:r>
            <a:r>
              <a:rPr lang="en-US" sz="1800" spc="-10" dirty="0">
                <a:latin typeface="Calibri"/>
                <a:cs typeface="Calibri"/>
              </a:rPr>
              <a:t>compatible</a:t>
            </a:r>
            <a:r>
              <a:rPr lang="en-US" sz="1800" dirty="0">
                <a:latin typeface="Calibri"/>
                <a:cs typeface="Calibri"/>
              </a:rPr>
              <a:t> </a:t>
            </a:r>
            <a:r>
              <a:rPr lang="en-US" sz="1800" spc="-10" dirty="0">
                <a:latin typeface="Calibri"/>
                <a:cs typeface="Calibri"/>
              </a:rPr>
              <a:t>software.</a:t>
            </a:r>
          </a:p>
          <a:p>
            <a:pPr marL="12700" marR="5080">
              <a:lnSpc>
                <a:spcPct val="100000"/>
              </a:lnSpc>
              <a:spcBef>
                <a:spcPts val="100"/>
              </a:spcBef>
            </a:pPr>
            <a:endParaRPr lang="en-US" sz="1800" dirty="0">
              <a:latin typeface="Calibri"/>
              <a:cs typeface="Calibri"/>
            </a:endParaRPr>
          </a:p>
        </p:txBody>
      </p:sp>
      <p:sp>
        <p:nvSpPr>
          <p:cNvPr id="7" name="object 4">
            <a:extLst>
              <a:ext uri="{FF2B5EF4-FFF2-40B4-BE49-F238E27FC236}">
                <a16:creationId xmlns:a16="http://schemas.microsoft.com/office/drawing/2014/main" id="{2EAB8D89-BAD5-7718-5CB7-4B3981CCD6BB}"/>
              </a:ext>
            </a:extLst>
          </p:cNvPr>
          <p:cNvSpPr txBox="1"/>
          <p:nvPr/>
        </p:nvSpPr>
        <p:spPr>
          <a:xfrm>
            <a:off x="636219" y="3348551"/>
            <a:ext cx="7835265" cy="2521203"/>
          </a:xfrm>
          <a:prstGeom prst="rect">
            <a:avLst/>
          </a:prstGeom>
        </p:spPr>
        <p:txBody>
          <a:bodyPr vert="horz" wrap="square" lIns="0" tIns="12700" rIns="0" bIns="0" rtlCol="0">
            <a:spAutoFit/>
          </a:bodyPr>
          <a:lstStyle/>
          <a:p>
            <a:pPr marL="12700" algn="just">
              <a:lnSpc>
                <a:spcPct val="100000"/>
              </a:lnSpc>
              <a:spcBef>
                <a:spcPts val="100"/>
              </a:spcBef>
              <a:spcAft>
                <a:spcPts val="600"/>
              </a:spcAft>
            </a:pPr>
            <a:r>
              <a:rPr sz="1400" b="1" spc="-5" dirty="0">
                <a:latin typeface="Arial"/>
                <a:cs typeface="Arial"/>
              </a:rPr>
              <a:t>TENDERER’S</a:t>
            </a:r>
            <a:r>
              <a:rPr sz="1400" b="1" spc="360" dirty="0">
                <a:latin typeface="Arial"/>
                <a:cs typeface="Arial"/>
              </a:rPr>
              <a:t> </a:t>
            </a:r>
            <a:r>
              <a:rPr sz="1400" b="1" dirty="0">
                <a:latin typeface="Arial"/>
                <a:cs typeface="Arial"/>
              </a:rPr>
              <a:t>MEETING</a:t>
            </a:r>
            <a:endParaRPr sz="1350" dirty="0">
              <a:latin typeface="Arial"/>
              <a:cs typeface="Arial"/>
            </a:endParaRPr>
          </a:p>
          <a:p>
            <a:pPr marL="12700" marR="5080" algn="just">
              <a:lnSpc>
                <a:spcPct val="100000"/>
              </a:lnSpc>
            </a:pPr>
            <a:r>
              <a:rPr sz="1800" dirty="0">
                <a:latin typeface="Calibri"/>
                <a:cs typeface="Calibri"/>
              </a:rPr>
              <a:t>A</a:t>
            </a:r>
            <a:r>
              <a:rPr sz="1800" spc="5" dirty="0">
                <a:latin typeface="Calibri"/>
                <a:cs typeface="Calibri"/>
              </a:rPr>
              <a:t> </a:t>
            </a:r>
            <a:r>
              <a:rPr sz="1800" spc="-10" dirty="0">
                <a:latin typeface="Calibri"/>
                <a:cs typeface="Calibri"/>
              </a:rPr>
              <a:t>tender</a:t>
            </a:r>
            <a:r>
              <a:rPr sz="1800" spc="-5" dirty="0">
                <a:latin typeface="Calibri"/>
                <a:cs typeface="Calibri"/>
              </a:rPr>
              <a:t> </a:t>
            </a:r>
            <a:r>
              <a:rPr sz="1800" spc="-10" dirty="0">
                <a:latin typeface="Calibri"/>
                <a:cs typeface="Calibri"/>
              </a:rPr>
              <a:t>clarification</a:t>
            </a:r>
            <a:r>
              <a:rPr lang="en-ZA" sz="1800" spc="-10" dirty="0">
                <a:latin typeface="Calibri"/>
                <a:cs typeface="Calibri"/>
              </a:rPr>
              <a:t> briefing</a:t>
            </a:r>
            <a:r>
              <a:rPr sz="1800" spc="-5" dirty="0">
                <a:latin typeface="Calibri"/>
                <a:cs typeface="Calibri"/>
              </a:rPr>
              <a:t> </a:t>
            </a:r>
            <a:r>
              <a:rPr sz="1800" spc="-10" dirty="0">
                <a:latin typeface="Calibri"/>
                <a:cs typeface="Calibri"/>
              </a:rPr>
              <a:t>presentation</a:t>
            </a:r>
            <a:r>
              <a:rPr sz="1800" spc="-5" dirty="0">
                <a:latin typeface="Calibri"/>
                <a:cs typeface="Calibri"/>
              </a:rPr>
              <a:t> is</a:t>
            </a:r>
            <a:r>
              <a:rPr sz="1800" dirty="0">
                <a:latin typeface="Calibri"/>
                <a:cs typeface="Calibri"/>
              </a:rPr>
              <a:t> </a:t>
            </a:r>
            <a:r>
              <a:rPr sz="1800" spc="-10" dirty="0">
                <a:latin typeface="Calibri"/>
                <a:cs typeface="Calibri"/>
              </a:rPr>
              <a:t>available</a:t>
            </a:r>
            <a:r>
              <a:rPr sz="1800" spc="-5" dirty="0">
                <a:latin typeface="Calibri"/>
                <a:cs typeface="Calibri"/>
              </a:rPr>
              <a:t> </a:t>
            </a:r>
            <a:r>
              <a:rPr sz="1800" spc="-10" dirty="0">
                <a:latin typeface="Calibri"/>
                <a:cs typeface="Calibri"/>
              </a:rPr>
              <a:t>to</a:t>
            </a:r>
            <a:r>
              <a:rPr sz="1800" spc="-5" dirty="0">
                <a:latin typeface="Calibri"/>
                <a:cs typeface="Calibri"/>
              </a:rPr>
              <a:t> </a:t>
            </a:r>
            <a:r>
              <a:rPr sz="1800" dirty="0">
                <a:latin typeface="Calibri"/>
                <a:cs typeface="Calibri"/>
              </a:rPr>
              <a:t>be</a:t>
            </a:r>
            <a:r>
              <a:rPr sz="1800" spc="5" dirty="0">
                <a:latin typeface="Calibri"/>
                <a:cs typeface="Calibri"/>
              </a:rPr>
              <a:t> </a:t>
            </a:r>
            <a:r>
              <a:rPr sz="1800" spc="-5" dirty="0">
                <a:latin typeface="Calibri"/>
                <a:cs typeface="Calibri"/>
              </a:rPr>
              <a:t>downloaded</a:t>
            </a:r>
            <a:r>
              <a:rPr sz="1800" dirty="0">
                <a:latin typeface="Calibri"/>
                <a:cs typeface="Calibri"/>
              </a:rPr>
              <a:t> </a:t>
            </a:r>
            <a:r>
              <a:rPr sz="1800" spc="-10" dirty="0">
                <a:latin typeface="Calibri"/>
                <a:cs typeface="Calibri"/>
              </a:rPr>
              <a:t>from</a:t>
            </a:r>
            <a:r>
              <a:rPr sz="1800" spc="-5" dirty="0">
                <a:latin typeface="Calibri"/>
                <a:cs typeface="Calibri"/>
              </a:rPr>
              <a:t> </a:t>
            </a:r>
            <a:r>
              <a:rPr sz="1800" dirty="0">
                <a:latin typeface="Calibri"/>
                <a:cs typeface="Calibri"/>
              </a:rPr>
              <a:t>the </a:t>
            </a:r>
            <a:r>
              <a:rPr sz="1800" spc="5" dirty="0">
                <a:latin typeface="Calibri"/>
                <a:cs typeface="Calibri"/>
              </a:rPr>
              <a:t> </a:t>
            </a:r>
            <a:r>
              <a:rPr sz="1800" spc="-5" dirty="0">
                <a:latin typeface="Calibri"/>
                <a:cs typeface="Calibri"/>
                <a:hlinkClick r:id="rId2"/>
              </a:rPr>
              <a:t>SANRAL</a:t>
            </a:r>
            <a:r>
              <a:rPr sz="1800" dirty="0">
                <a:latin typeface="Calibri"/>
                <a:cs typeface="Calibri"/>
                <a:hlinkClick r:id="rId2"/>
              </a:rPr>
              <a:t> </a:t>
            </a:r>
            <a:r>
              <a:rPr sz="1800" spc="-10" dirty="0">
                <a:latin typeface="Calibri"/>
                <a:cs typeface="Calibri"/>
                <a:hlinkClick r:id="rId2"/>
              </a:rPr>
              <a:t>website</a:t>
            </a:r>
            <a:r>
              <a:rPr sz="1800" spc="-5" dirty="0">
                <a:latin typeface="Calibri"/>
                <a:cs typeface="Calibri"/>
                <a:hlinkClick r:id="rId2"/>
              </a:rPr>
              <a:t> by</a:t>
            </a:r>
            <a:r>
              <a:rPr sz="1800" dirty="0">
                <a:latin typeface="Calibri"/>
                <a:cs typeface="Calibri"/>
                <a:hlinkClick r:id="rId2"/>
              </a:rPr>
              <a:t> the</a:t>
            </a:r>
            <a:r>
              <a:rPr sz="1800" spc="5" dirty="0">
                <a:latin typeface="Calibri"/>
                <a:cs typeface="Calibri"/>
                <a:hlinkClick r:id="rId2"/>
              </a:rPr>
              <a:t> </a:t>
            </a:r>
            <a:r>
              <a:rPr sz="1800" spc="-10" dirty="0">
                <a:latin typeface="Calibri"/>
                <a:cs typeface="Calibri"/>
                <a:hlinkClick r:id="rId2"/>
              </a:rPr>
              <a:t>following</a:t>
            </a:r>
            <a:r>
              <a:rPr sz="1800" spc="-5" dirty="0">
                <a:latin typeface="Calibri"/>
                <a:cs typeface="Calibri"/>
                <a:hlinkClick r:id="rId2"/>
              </a:rPr>
              <a:t> link</a:t>
            </a:r>
            <a:r>
              <a:rPr sz="1800" dirty="0">
                <a:latin typeface="Calibri"/>
                <a:cs typeface="Calibri"/>
                <a:hlinkClick r:id="rId2"/>
              </a:rPr>
              <a:t> </a:t>
            </a:r>
            <a:r>
              <a:rPr lang="en-US" sz="1800" u="heavy" spc="-10" dirty="0">
                <a:solidFill>
                  <a:srgbClr val="0462C1"/>
                </a:solidFill>
                <a:uFill>
                  <a:solidFill>
                    <a:srgbClr val="0462C1"/>
                  </a:solidFill>
                </a:uFill>
                <a:latin typeface="Calibri"/>
                <a:cs typeface="Calibri"/>
                <a:hlinkClick r:id="rId2"/>
              </a:rPr>
              <a:t>https://www.nra.co.za/sanral-tenders/status?region_id=national</a:t>
            </a:r>
            <a:r>
              <a:rPr sz="1800" spc="-10" dirty="0">
                <a:latin typeface="Calibri"/>
                <a:cs typeface="Calibri"/>
                <a:hlinkClick r:id="rId2"/>
              </a:rPr>
              <a:t>.</a:t>
            </a:r>
            <a:endParaRPr lang="en-US" sz="1800" spc="-10" dirty="0">
              <a:latin typeface="Calibri"/>
              <a:cs typeface="Calibri"/>
            </a:endParaRPr>
          </a:p>
          <a:p>
            <a:pPr marL="12700" marR="5080" algn="just">
              <a:lnSpc>
                <a:spcPct val="100000"/>
              </a:lnSpc>
            </a:pPr>
            <a:endParaRPr sz="1800" dirty="0">
              <a:latin typeface="Calibri"/>
              <a:cs typeface="Calibri"/>
            </a:endParaRPr>
          </a:p>
          <a:p>
            <a:pPr marL="12700" marR="605790" algn="just">
              <a:lnSpc>
                <a:spcPct val="100000"/>
              </a:lnSpc>
            </a:pPr>
            <a:r>
              <a:rPr sz="1800" spc="-5" dirty="0">
                <a:latin typeface="Calibri"/>
                <a:cs typeface="Calibri"/>
              </a:rPr>
              <a:t>Queries </a:t>
            </a:r>
            <a:r>
              <a:rPr sz="1800" spc="-10" dirty="0">
                <a:latin typeface="Calibri"/>
                <a:cs typeface="Calibri"/>
              </a:rPr>
              <a:t>relating to </a:t>
            </a:r>
            <a:r>
              <a:rPr sz="1800" spc="-5" dirty="0">
                <a:latin typeface="Calibri"/>
                <a:cs typeface="Calibri"/>
              </a:rPr>
              <a:t>issues arising </a:t>
            </a:r>
            <a:r>
              <a:rPr sz="1800" spc="-10" dirty="0">
                <a:latin typeface="Calibri"/>
                <a:cs typeface="Calibri"/>
              </a:rPr>
              <a:t>from </a:t>
            </a:r>
            <a:r>
              <a:rPr sz="1800" dirty="0">
                <a:latin typeface="Calibri"/>
                <a:cs typeface="Calibri"/>
              </a:rPr>
              <a:t>these </a:t>
            </a:r>
            <a:r>
              <a:rPr sz="1800" spc="-5" dirty="0">
                <a:latin typeface="Calibri"/>
                <a:cs typeface="Calibri"/>
              </a:rPr>
              <a:t>documents </a:t>
            </a:r>
            <a:r>
              <a:rPr sz="1800" spc="-15" dirty="0">
                <a:latin typeface="Calibri"/>
                <a:cs typeface="Calibri"/>
              </a:rPr>
              <a:t>may </a:t>
            </a:r>
            <a:r>
              <a:rPr sz="1800" dirty="0">
                <a:latin typeface="Calibri"/>
                <a:cs typeface="Calibri"/>
              </a:rPr>
              <a:t>be </a:t>
            </a:r>
            <a:r>
              <a:rPr sz="1800" spc="-5" dirty="0">
                <a:latin typeface="Calibri"/>
                <a:cs typeface="Calibri"/>
              </a:rPr>
              <a:t>addressed </a:t>
            </a:r>
            <a:r>
              <a:rPr sz="1800" spc="-10" dirty="0">
                <a:latin typeface="Calibri"/>
                <a:cs typeface="Calibri"/>
              </a:rPr>
              <a:t>to</a:t>
            </a:r>
            <a:r>
              <a:rPr lang="en-US" sz="1800" spc="-10" dirty="0">
                <a:latin typeface="Calibri"/>
                <a:cs typeface="Calibri"/>
              </a:rPr>
              <a:t> </a:t>
            </a:r>
            <a:r>
              <a:rPr lang="en-US" spc="-65" dirty="0">
                <a:latin typeface="Calibri"/>
                <a:cs typeface="Calibri"/>
              </a:rPr>
              <a:t>Procurement Office</a:t>
            </a:r>
            <a:r>
              <a:rPr sz="1800" spc="5" dirty="0">
                <a:latin typeface="Calibri"/>
                <a:cs typeface="Calibri"/>
              </a:rPr>
              <a:t> </a:t>
            </a:r>
            <a:r>
              <a:rPr sz="1800" dirty="0">
                <a:latin typeface="Calibri"/>
                <a:cs typeface="Calibri"/>
              </a:rPr>
              <a:t>via</a:t>
            </a:r>
            <a:r>
              <a:rPr sz="1800" spc="10" dirty="0">
                <a:latin typeface="Calibri"/>
                <a:cs typeface="Calibri"/>
              </a:rPr>
              <a:t> </a:t>
            </a:r>
            <a:r>
              <a:rPr sz="1800" spc="-5" dirty="0">
                <a:latin typeface="Calibri"/>
                <a:cs typeface="Calibri"/>
              </a:rPr>
              <a:t>e-mail:</a:t>
            </a:r>
            <a:r>
              <a:rPr sz="1800" spc="10" dirty="0">
                <a:latin typeface="Calibri"/>
                <a:cs typeface="Calibri"/>
              </a:rPr>
              <a:t> </a:t>
            </a:r>
            <a:r>
              <a:rPr lang="en-ZA" u="heavy" spc="-10" dirty="0">
                <a:solidFill>
                  <a:srgbClr val="0462C1"/>
                </a:solidFill>
                <a:uFill>
                  <a:solidFill>
                    <a:srgbClr val="0462C1"/>
                  </a:solidFill>
                </a:uFill>
                <a:latin typeface="Calibri"/>
                <a:cs typeface="Calibri"/>
                <a:hlinkClick r:id="rId3"/>
              </a:rPr>
              <a:t>P</a:t>
            </a:r>
            <a:r>
              <a:rPr lang="en-ZA" sz="1800" u="heavy" spc="-10" dirty="0">
                <a:solidFill>
                  <a:srgbClr val="0462C1"/>
                </a:solidFill>
                <a:uFill>
                  <a:solidFill>
                    <a:srgbClr val="0462C1"/>
                  </a:solidFill>
                </a:uFill>
                <a:latin typeface="Calibri"/>
                <a:cs typeface="Calibri"/>
                <a:hlinkClick r:id="rId3"/>
              </a:rPr>
              <a:t>rocurementNR4</a:t>
            </a:r>
            <a:r>
              <a:rPr sz="1800" u="heavy" spc="-10" dirty="0">
                <a:solidFill>
                  <a:srgbClr val="0462C1"/>
                </a:solidFill>
                <a:uFill>
                  <a:solidFill>
                    <a:srgbClr val="0462C1"/>
                  </a:solidFill>
                </a:uFill>
                <a:latin typeface="Calibri"/>
                <a:cs typeface="Calibri"/>
                <a:hlinkClick r:id="rId3"/>
              </a:rPr>
              <a:t>@nra.co.za</a:t>
            </a:r>
            <a:endParaRPr lang="en-US" sz="1800" u="heavy" spc="-10" dirty="0">
              <a:solidFill>
                <a:srgbClr val="0462C1"/>
              </a:solidFill>
              <a:uFill>
                <a:solidFill>
                  <a:srgbClr val="0462C1"/>
                </a:solidFill>
              </a:uFill>
              <a:latin typeface="Calibri"/>
              <a:cs typeface="Calibri"/>
            </a:endParaRPr>
          </a:p>
          <a:p>
            <a:pPr marL="12700" marR="605790" algn="just">
              <a:lnSpc>
                <a:spcPct val="100000"/>
              </a:lnSpc>
            </a:pPr>
            <a:endParaRPr lang="en-US" b="1" u="heavy" spc="-10" dirty="0">
              <a:solidFill>
                <a:srgbClr val="0462C1"/>
              </a:solidFill>
              <a:uFill>
                <a:solidFill>
                  <a:srgbClr val="0462C1"/>
                </a:solidFill>
              </a:uFill>
              <a:latin typeface="Calibri"/>
              <a:cs typeface="Calibri"/>
            </a:endParaRPr>
          </a:p>
          <a:p>
            <a:pPr marL="12700" marR="605790" algn="just">
              <a:lnSpc>
                <a:spcPct val="100000"/>
              </a:lnSpc>
            </a:pPr>
            <a:r>
              <a:rPr sz="1400" b="1" dirty="0">
                <a:latin typeface="Arial"/>
                <a:cs typeface="Arial"/>
              </a:rPr>
              <a:t>Please</a:t>
            </a:r>
            <a:r>
              <a:rPr sz="1400" b="1" spc="-30" dirty="0">
                <a:latin typeface="Arial"/>
                <a:cs typeface="Arial"/>
              </a:rPr>
              <a:t> </a:t>
            </a:r>
            <a:r>
              <a:rPr sz="1400" b="1" spc="-5" dirty="0">
                <a:latin typeface="Arial"/>
                <a:cs typeface="Arial"/>
              </a:rPr>
              <a:t>quote</a:t>
            </a:r>
            <a:r>
              <a:rPr sz="1400" b="1" spc="-15"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project</a:t>
            </a:r>
            <a:r>
              <a:rPr sz="1400" b="1" spc="-25" dirty="0">
                <a:latin typeface="Arial"/>
                <a:cs typeface="Arial"/>
              </a:rPr>
              <a:t> </a:t>
            </a:r>
            <a:r>
              <a:rPr sz="1400" b="1" spc="-5" dirty="0">
                <a:latin typeface="Arial"/>
                <a:cs typeface="Arial"/>
              </a:rPr>
              <a:t>number</a:t>
            </a:r>
            <a:r>
              <a:rPr sz="1400" b="1" spc="-15" dirty="0">
                <a:latin typeface="Arial"/>
                <a:cs typeface="Arial"/>
              </a:rPr>
              <a:t> </a:t>
            </a:r>
            <a:r>
              <a:rPr sz="1400" b="1" dirty="0">
                <a:latin typeface="Arial"/>
                <a:cs typeface="Arial"/>
              </a:rPr>
              <a:t>in</a:t>
            </a:r>
            <a:r>
              <a:rPr sz="1400" b="1" spc="-10"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subject</a:t>
            </a:r>
            <a:r>
              <a:rPr sz="1400" b="1" spc="-25" dirty="0">
                <a:latin typeface="Arial"/>
                <a:cs typeface="Arial"/>
              </a:rPr>
              <a:t> </a:t>
            </a:r>
            <a:r>
              <a:rPr sz="1400" b="1" dirty="0">
                <a:latin typeface="Arial"/>
                <a:cs typeface="Arial"/>
              </a:rPr>
              <a:t>line</a:t>
            </a:r>
            <a:r>
              <a:rPr sz="1800" b="1" dirty="0">
                <a:latin typeface="Arial"/>
                <a:cs typeface="Arial"/>
              </a:rPr>
              <a:t>.</a:t>
            </a:r>
            <a:endParaRPr sz="1800" dirty="0">
              <a:latin typeface="Arial"/>
              <a:cs typeface="Arial"/>
            </a:endParaRPr>
          </a:p>
        </p:txBody>
      </p:sp>
    </p:spTree>
    <p:extLst>
      <p:ext uri="{BB962C8B-B14F-4D97-AF65-F5344CB8AC3E}">
        <p14:creationId xmlns:p14="http://schemas.microsoft.com/office/powerpoint/2010/main" val="238655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1089036" y="1677879"/>
            <a:ext cx="7772400" cy="491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US" sz="1000" dirty="0"/>
          </a:p>
          <a:p>
            <a:r>
              <a:rPr lang="en-US" sz="1600" b="1" dirty="0">
                <a:solidFill>
                  <a:srgbClr val="FF0000"/>
                </a:solidFill>
                <a:latin typeface="Arial" panose="020B0604020202020204" pitchFamily="34" charset="0"/>
                <a:cs typeface="Arial" panose="020B0604020202020204" pitchFamily="34" charset="0"/>
              </a:rPr>
              <a:t>Emphasis/ Changes on eligibility Criteria:</a:t>
            </a:r>
            <a:endParaRPr lang="en-ZA" sz="1600" b="1" dirty="0">
              <a:solidFill>
                <a:srgbClr val="FF0000"/>
              </a:solidFill>
              <a:latin typeface="Arial" panose="020B0604020202020204" pitchFamily="34" charset="0"/>
              <a:cs typeface="Arial" panose="020B0604020202020204" pitchFamily="34" charset="0"/>
            </a:endParaRPr>
          </a:p>
          <a:p>
            <a:pPr marL="287338" indent="-287338" algn="just" defTabSz="398463">
              <a:buNone/>
            </a:pPr>
            <a:r>
              <a:rPr lang="en-ZA" sz="1600" b="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Only tenderers who are registered on the National Treasury Central Supplier Database and meet the minimum requirements for the key persons as stipulated in Clause C.2.1 at the tender closing date, are eligible to tender.” </a:t>
            </a:r>
            <a:endParaRPr lang="en-ZA" sz="1600" i="1" dirty="0">
              <a:latin typeface="Arial" panose="020B0604020202020204" pitchFamily="34" charset="0"/>
              <a:cs typeface="Arial" panose="020B0604020202020204" pitchFamily="34" charset="0"/>
            </a:endParaRPr>
          </a:p>
          <a:p>
            <a:pPr lvl="0"/>
            <a:endParaRPr lang="en-US" sz="1600" dirty="0">
              <a:solidFill>
                <a:prstClr val="black"/>
              </a:solidFill>
              <a:latin typeface="Arial" panose="020B0604020202020204" pitchFamily="34" charset="0"/>
              <a:cs typeface="Arial" panose="020B0604020202020204" pitchFamily="34" charset="0"/>
            </a:endParaRPr>
          </a:p>
          <a:p>
            <a:r>
              <a:rPr lang="en-US" sz="1600" b="1" dirty="0">
                <a:solidFill>
                  <a:prstClr val="black"/>
                </a:solidFill>
                <a:latin typeface="Arial" panose="020B0604020202020204" pitchFamily="34" charset="0"/>
                <a:cs typeface="Arial" panose="020B0604020202020204" pitchFamily="34" charset="0"/>
              </a:rPr>
              <a:t>Joint Venture/s</a:t>
            </a:r>
            <a:endParaRPr lang="en-ZA" sz="1600" b="1" dirty="0">
              <a:latin typeface="Arial" panose="020B0604020202020204" pitchFamily="34" charset="0"/>
              <a:cs typeface="Arial" panose="020B0604020202020204" pitchFamily="34" charset="0"/>
            </a:endParaRPr>
          </a:p>
          <a:p>
            <a:pPr marL="287338" indent="-287338" algn="just">
              <a:buNone/>
            </a:pPr>
            <a:r>
              <a:rPr lang="en-ZA" sz="1600" i="1" dirty="0">
                <a:latin typeface="Arial" panose="020B0604020202020204" pitchFamily="34" charset="0"/>
                <a:cs typeface="Arial" panose="020B0604020202020204" pitchFamily="34" charset="0"/>
              </a:rPr>
              <a:t>	Joint Ventures (JV) will be allowed on condition that one JV partner is a     Targeted Enterprise. The JV partner will, however, not contribute to the sub-contract target for Targeted Enterprises.  </a:t>
            </a:r>
            <a:endParaRPr lang="en-US" sz="1600" i="1" dirty="0">
              <a:latin typeface="Arial" panose="020B0604020202020204" pitchFamily="34" charset="0"/>
              <a:cs typeface="Arial" panose="020B0604020202020204" pitchFamily="34" charset="0"/>
            </a:endParaRPr>
          </a:p>
          <a:p>
            <a:pPr marL="0" indent="0" algn="just">
              <a:buNone/>
            </a:pPr>
            <a:endParaRPr lang="en-ZA" sz="1600" i="1" dirty="0">
              <a:latin typeface="Arial" panose="020B0604020202020204" pitchFamily="34" charset="0"/>
              <a:cs typeface="Arial" panose="020B0604020202020204" pitchFamily="34" charset="0"/>
            </a:endParaRPr>
          </a:p>
          <a:p>
            <a:pPr marL="0" indent="0">
              <a:buNone/>
            </a:pPr>
            <a:endParaRPr lang="en-GB" sz="1600" b="1" dirty="0">
              <a:latin typeface="Arial" panose="020B0604020202020204" pitchFamily="34" charset="0"/>
              <a:cs typeface="Arial" panose="020B0604020202020204" pitchFamily="34" charset="0"/>
            </a:endParaRP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918439" y="477550"/>
            <a:ext cx="8113594" cy="1200329"/>
          </a:xfrm>
          <a:prstGeom prst="rect">
            <a:avLst/>
          </a:prstGeom>
        </p:spPr>
        <p:txBody>
          <a:bodyPr wrap="square">
            <a:spAutoFit/>
          </a:bodyPr>
          <a:lstStyle/>
          <a:p>
            <a:pPr lvl="0" algn="ctr">
              <a:defRPr/>
            </a:pPr>
            <a:r>
              <a:rPr lang="en-ZA" sz="3600" b="1" dirty="0">
                <a:latin typeface="Arial" panose="020B0604020202020204" pitchFamily="34" charset="0"/>
                <a:cs typeface="Arial" panose="020B0604020202020204" pitchFamily="34" charset="0"/>
              </a:rPr>
              <a:t>Part  T1.1:   Information in Tender </a:t>
            </a:r>
          </a:p>
          <a:p>
            <a:pPr lvl="0" algn="ctr">
              <a:defRPr/>
            </a:pPr>
            <a:r>
              <a:rPr lang="en-ZA" sz="3600" b="1" dirty="0">
                <a:latin typeface="Arial" panose="020B0604020202020204" pitchFamily="34" charset="0"/>
                <a:cs typeface="Arial" panose="020B0604020202020204" pitchFamily="34" charset="0"/>
              </a:rPr>
              <a:t>Notice - Tender Submission</a:t>
            </a:r>
          </a:p>
        </p:txBody>
      </p:sp>
    </p:spTree>
    <p:extLst>
      <p:ext uri="{BB962C8B-B14F-4D97-AF65-F5344CB8AC3E}">
        <p14:creationId xmlns:p14="http://schemas.microsoft.com/office/powerpoint/2010/main" val="135565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7A2C0429-82DA-BD3C-2F40-FC694AF79C5F}"/>
              </a:ext>
            </a:extLst>
          </p:cNvPr>
          <p:cNvSpPr txBox="1">
            <a:spLocks/>
          </p:cNvSpPr>
          <p:nvPr/>
        </p:nvSpPr>
        <p:spPr>
          <a:xfrm>
            <a:off x="1523101" y="769414"/>
            <a:ext cx="591566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15" normalizeH="0" baseline="0" noProof="0" dirty="0">
                <a:ln>
                  <a:noFill/>
                </a:ln>
                <a:solidFill>
                  <a:sysClr val="windowText" lastClr="000000"/>
                </a:solidFill>
                <a:effectLst/>
                <a:uLnTx/>
                <a:uFillTx/>
                <a:latin typeface="Arial Black"/>
                <a:ea typeface="+mj-ea"/>
              </a:rPr>
              <a:t>CLARIFICATION</a:t>
            </a:r>
            <a:r>
              <a:rPr kumimoji="0" lang="en-US" sz="2000" b="0" i="0" u="none" strike="noStrike" kern="0" cap="none" spc="-55" normalizeH="0" baseline="0" noProof="0" dirty="0">
                <a:ln>
                  <a:noFill/>
                </a:ln>
                <a:solidFill>
                  <a:sysClr val="windowText" lastClr="000000"/>
                </a:solidFill>
                <a:effectLst/>
                <a:uLnTx/>
                <a:uFillTx/>
                <a:latin typeface="Arial Black"/>
                <a:ea typeface="+mj-ea"/>
              </a:rPr>
              <a:t> BRIEFING</a:t>
            </a:r>
            <a:r>
              <a:rPr kumimoji="0" lang="en-US" sz="2000" b="0" i="0" u="none" strike="noStrike" kern="0" cap="none" spc="-40" normalizeH="0" baseline="0" noProof="0" dirty="0">
                <a:ln>
                  <a:noFill/>
                </a:ln>
                <a:solidFill>
                  <a:sysClr val="windowText" lastClr="000000"/>
                </a:solidFill>
                <a:effectLst/>
                <a:uLnTx/>
                <a:uFillTx/>
                <a:latin typeface="Arial Black"/>
                <a:ea typeface="+mj-ea"/>
              </a:rPr>
              <a:t> </a:t>
            </a:r>
            <a:r>
              <a:rPr kumimoji="0" lang="en-US" sz="2000" b="0" i="0" u="none" strike="noStrike" kern="0" cap="none" spc="-25" normalizeH="0" baseline="0" noProof="0" dirty="0">
                <a:ln>
                  <a:noFill/>
                </a:ln>
                <a:solidFill>
                  <a:sysClr val="windowText" lastClr="000000"/>
                </a:solidFill>
                <a:effectLst/>
                <a:uLnTx/>
                <a:uFillTx/>
                <a:latin typeface="Arial Black"/>
                <a:ea typeface="+mj-ea"/>
              </a:rPr>
              <a:t>PRESENTATION</a:t>
            </a:r>
          </a:p>
        </p:txBody>
      </p:sp>
      <p:sp>
        <p:nvSpPr>
          <p:cNvPr id="5" name="object 2">
            <a:extLst>
              <a:ext uri="{FF2B5EF4-FFF2-40B4-BE49-F238E27FC236}">
                <a16:creationId xmlns:a16="http://schemas.microsoft.com/office/drawing/2014/main" id="{BBC5754A-C65C-417B-DC05-C96F027C607D}"/>
              </a:ext>
            </a:extLst>
          </p:cNvPr>
          <p:cNvSpPr txBox="1"/>
          <p:nvPr/>
        </p:nvSpPr>
        <p:spPr>
          <a:xfrm>
            <a:off x="672782" y="1279812"/>
            <a:ext cx="7795895" cy="1075166"/>
          </a:xfrm>
          <a:prstGeom prst="rect">
            <a:avLst/>
          </a:prstGeom>
        </p:spPr>
        <p:txBody>
          <a:bodyPr vert="horz" wrap="square" lIns="0" tIns="12700" rIns="0" bIns="0" rtlCol="0">
            <a:spAutoFit/>
          </a:bodyPr>
          <a:lstStyle/>
          <a:p>
            <a:pPr marL="12700" marR="5080" algn="just">
              <a:lnSpc>
                <a:spcPct val="150000"/>
              </a:lnSpc>
              <a:spcBef>
                <a:spcPts val="100"/>
              </a:spcBef>
            </a:pPr>
            <a:r>
              <a:rPr sz="1600" dirty="0">
                <a:latin typeface="Arial MT"/>
                <a:cs typeface="Arial MT"/>
              </a:rPr>
              <a:t>The </a:t>
            </a:r>
            <a:r>
              <a:rPr sz="1600" spc="-5" dirty="0">
                <a:latin typeface="Arial MT"/>
                <a:cs typeface="Arial MT"/>
              </a:rPr>
              <a:t>onus </a:t>
            </a:r>
            <a:r>
              <a:rPr sz="1600" dirty="0">
                <a:latin typeface="Arial MT"/>
                <a:cs typeface="Arial MT"/>
              </a:rPr>
              <a:t>rests </a:t>
            </a:r>
            <a:r>
              <a:rPr sz="1600" spc="-10" dirty="0">
                <a:latin typeface="Arial MT"/>
                <a:cs typeface="Arial MT"/>
              </a:rPr>
              <a:t>with </a:t>
            </a:r>
            <a:r>
              <a:rPr sz="1600" dirty="0">
                <a:latin typeface="Arial MT"/>
                <a:cs typeface="Arial MT"/>
              </a:rPr>
              <a:t>the </a:t>
            </a:r>
            <a:r>
              <a:rPr sz="1600" spc="-5" dirty="0">
                <a:latin typeface="Arial MT"/>
                <a:cs typeface="Arial MT"/>
              </a:rPr>
              <a:t>tenderer </a:t>
            </a:r>
            <a:r>
              <a:rPr sz="1600" dirty="0">
                <a:latin typeface="Arial MT"/>
                <a:cs typeface="Arial MT"/>
              </a:rPr>
              <a:t>to </a:t>
            </a:r>
            <a:r>
              <a:rPr sz="1600" spc="-5" dirty="0">
                <a:latin typeface="Arial MT"/>
                <a:cs typeface="Arial MT"/>
              </a:rPr>
              <a:t>ensure </a:t>
            </a:r>
            <a:r>
              <a:rPr sz="1600" dirty="0">
                <a:latin typeface="Arial MT"/>
                <a:cs typeface="Arial MT"/>
              </a:rPr>
              <a:t>that the </a:t>
            </a:r>
            <a:r>
              <a:rPr sz="1600" spc="-5" dirty="0">
                <a:latin typeface="Arial MT"/>
                <a:cs typeface="Arial MT"/>
              </a:rPr>
              <a:t>representative reading </a:t>
            </a:r>
            <a:r>
              <a:rPr sz="1600" spc="-10" dirty="0">
                <a:latin typeface="Arial MT"/>
                <a:cs typeface="Arial MT"/>
              </a:rPr>
              <a:t>or </a:t>
            </a:r>
            <a:r>
              <a:rPr lang="en-ZA" sz="1600" spc="-5" dirty="0">
                <a:latin typeface="Arial MT"/>
                <a:cs typeface="Arial MT"/>
              </a:rPr>
              <a:t> </a:t>
            </a:r>
            <a:r>
              <a:rPr sz="1600" spc="-5" dirty="0">
                <a:latin typeface="Arial MT"/>
                <a:cs typeface="Arial MT"/>
              </a:rPr>
              <a:t>viewing </a:t>
            </a:r>
            <a:r>
              <a:rPr sz="1600" dirty="0">
                <a:latin typeface="Arial MT"/>
                <a:cs typeface="Arial MT"/>
              </a:rPr>
              <a:t>the </a:t>
            </a:r>
            <a:r>
              <a:rPr sz="1600" spc="-5" dirty="0">
                <a:latin typeface="Arial MT"/>
                <a:cs typeface="Arial MT"/>
              </a:rPr>
              <a:t>clarification</a:t>
            </a:r>
            <a:r>
              <a:rPr lang="en-ZA" sz="1600" spc="-5" dirty="0">
                <a:latin typeface="Arial MT"/>
                <a:cs typeface="Arial MT"/>
              </a:rPr>
              <a:t> briefing </a:t>
            </a:r>
            <a:r>
              <a:rPr sz="1600" spc="-5" dirty="0">
                <a:latin typeface="Arial MT"/>
                <a:cs typeface="Arial MT"/>
              </a:rPr>
              <a:t>presentation are appropriately</a:t>
            </a:r>
            <a:r>
              <a:rPr lang="en-US" sz="1600" spc="-5" dirty="0">
                <a:latin typeface="Arial MT"/>
                <a:cs typeface="Arial MT"/>
              </a:rPr>
              <a:t> </a:t>
            </a:r>
            <a:r>
              <a:rPr sz="1600" spc="-5" dirty="0">
                <a:latin typeface="Arial MT"/>
                <a:cs typeface="Arial MT"/>
              </a:rPr>
              <a:t>qualified </a:t>
            </a:r>
            <a:r>
              <a:rPr sz="1600" dirty="0">
                <a:latin typeface="Arial MT"/>
                <a:cs typeface="Arial MT"/>
              </a:rPr>
              <a:t>to</a:t>
            </a:r>
            <a:r>
              <a:rPr lang="en-ZA" sz="1600" spc="5" dirty="0">
                <a:latin typeface="Arial MT"/>
                <a:cs typeface="Arial MT"/>
              </a:rPr>
              <a:t> </a:t>
            </a:r>
            <a:r>
              <a:rPr sz="1600" spc="-5" dirty="0">
                <a:latin typeface="Arial MT"/>
                <a:cs typeface="Arial MT"/>
              </a:rPr>
              <a:t>understand</a:t>
            </a:r>
            <a:r>
              <a:rPr lang="en-ZA" sz="1600" spc="-5" dirty="0">
                <a:latin typeface="Arial MT"/>
                <a:cs typeface="Arial MT"/>
              </a:rPr>
              <a:t> </a:t>
            </a:r>
            <a:r>
              <a:rPr sz="1600" spc="-5" dirty="0">
                <a:latin typeface="Arial MT"/>
                <a:cs typeface="Arial MT"/>
              </a:rPr>
              <a:t>all directives and clarifications given </a:t>
            </a:r>
            <a:r>
              <a:rPr sz="1600" dirty="0">
                <a:latin typeface="Arial MT"/>
                <a:cs typeface="Arial MT"/>
              </a:rPr>
              <a:t>in the</a:t>
            </a:r>
            <a:r>
              <a:rPr lang="en-ZA" sz="1600" dirty="0">
                <a:latin typeface="Arial MT"/>
                <a:cs typeface="Arial MT"/>
              </a:rPr>
              <a:t> </a:t>
            </a:r>
            <a:r>
              <a:rPr lang="en-ZA" sz="1600" spc="-5" dirty="0">
                <a:latin typeface="Arial MT"/>
                <a:cs typeface="Arial MT"/>
              </a:rPr>
              <a:t>presentation.</a:t>
            </a:r>
            <a:endParaRPr sz="1600" dirty="0">
              <a:latin typeface="Arial MT"/>
              <a:cs typeface="Arial MT"/>
            </a:endParaRPr>
          </a:p>
        </p:txBody>
      </p:sp>
      <p:sp>
        <p:nvSpPr>
          <p:cNvPr id="6" name="object 5">
            <a:extLst>
              <a:ext uri="{FF2B5EF4-FFF2-40B4-BE49-F238E27FC236}">
                <a16:creationId xmlns:a16="http://schemas.microsoft.com/office/drawing/2014/main" id="{691314AA-5584-8DCB-0283-0230D354C6A1}"/>
              </a:ext>
            </a:extLst>
          </p:cNvPr>
          <p:cNvSpPr txBox="1"/>
          <p:nvPr/>
        </p:nvSpPr>
        <p:spPr>
          <a:xfrm>
            <a:off x="675322" y="3185362"/>
            <a:ext cx="7793355" cy="1075166"/>
          </a:xfrm>
          <a:prstGeom prst="rect">
            <a:avLst/>
          </a:prstGeom>
        </p:spPr>
        <p:txBody>
          <a:bodyPr vert="horz" wrap="square" lIns="0" tIns="12700" rIns="0" bIns="0" rtlCol="0">
            <a:spAutoFit/>
          </a:bodyPr>
          <a:lstStyle/>
          <a:p>
            <a:pPr marL="12700" marR="5080" algn="just">
              <a:lnSpc>
                <a:spcPct val="150000"/>
              </a:lnSpc>
              <a:spcBef>
                <a:spcPts val="100"/>
              </a:spcBef>
            </a:pPr>
            <a:r>
              <a:rPr sz="1600" spc="-5" dirty="0">
                <a:latin typeface="Arial MT"/>
                <a:cs typeface="Arial MT"/>
              </a:rPr>
              <a:t>considered</a:t>
            </a:r>
            <a:r>
              <a:rPr sz="1600" dirty="0">
                <a:latin typeface="Arial MT"/>
                <a:cs typeface="Arial MT"/>
              </a:rPr>
              <a:t> </a:t>
            </a:r>
            <a:r>
              <a:rPr sz="1600" spc="-5" dirty="0">
                <a:latin typeface="Arial MT"/>
                <a:cs typeface="Arial MT"/>
              </a:rPr>
              <a:t>proof</a:t>
            </a:r>
            <a:r>
              <a:rPr sz="1600" dirty="0">
                <a:latin typeface="Arial MT"/>
                <a:cs typeface="Arial MT"/>
              </a:rPr>
              <a:t> </a:t>
            </a:r>
            <a:r>
              <a:rPr sz="1600" spc="-5" dirty="0">
                <a:latin typeface="Arial MT"/>
                <a:cs typeface="Arial MT"/>
              </a:rPr>
              <a:t>that</a:t>
            </a:r>
            <a:r>
              <a:rPr sz="1600" dirty="0">
                <a:latin typeface="Arial MT"/>
                <a:cs typeface="Arial MT"/>
              </a:rPr>
              <a:t> the</a:t>
            </a:r>
            <a:r>
              <a:rPr sz="1600" spc="5" dirty="0">
                <a:latin typeface="Arial MT"/>
                <a:cs typeface="Arial MT"/>
              </a:rPr>
              <a:t> </a:t>
            </a:r>
            <a:r>
              <a:rPr sz="1600" spc="-5" dirty="0">
                <a:latin typeface="Arial MT"/>
                <a:cs typeface="Arial MT"/>
              </a:rPr>
              <a:t>tenderer</a:t>
            </a:r>
            <a:r>
              <a:rPr sz="1600" dirty="0">
                <a:latin typeface="Arial MT"/>
                <a:cs typeface="Arial MT"/>
              </a:rPr>
              <a:t> </a:t>
            </a:r>
            <a:r>
              <a:rPr sz="1600" spc="-5" dirty="0">
                <a:latin typeface="Arial MT"/>
                <a:cs typeface="Arial MT"/>
              </a:rPr>
              <a:t>read/viewed</a:t>
            </a:r>
            <a:r>
              <a:rPr sz="1600" dirty="0">
                <a:latin typeface="Arial MT"/>
                <a:cs typeface="Arial MT"/>
              </a:rPr>
              <a:t> the</a:t>
            </a:r>
            <a:r>
              <a:rPr sz="1600" spc="500" dirty="0">
                <a:latin typeface="Arial MT"/>
                <a:cs typeface="Arial MT"/>
              </a:rPr>
              <a:t> </a:t>
            </a:r>
            <a:r>
              <a:rPr sz="1600" spc="-10" dirty="0">
                <a:latin typeface="Arial MT"/>
                <a:cs typeface="Arial MT"/>
              </a:rPr>
              <a:t>whole</a:t>
            </a:r>
            <a:r>
              <a:rPr sz="1600" spc="480" dirty="0">
                <a:latin typeface="Arial MT"/>
                <a:cs typeface="Arial MT"/>
              </a:rPr>
              <a:t> </a:t>
            </a:r>
            <a:r>
              <a:rPr sz="1600" spc="-5" dirty="0">
                <a:latin typeface="Arial MT"/>
                <a:cs typeface="Arial MT"/>
              </a:rPr>
              <a:t>clarification</a:t>
            </a:r>
            <a:r>
              <a:rPr sz="1600" dirty="0">
                <a:latin typeface="Arial MT"/>
                <a:cs typeface="Arial MT"/>
              </a:rPr>
              <a:t> </a:t>
            </a:r>
            <a:r>
              <a:rPr lang="en-ZA" sz="1600" dirty="0">
                <a:latin typeface="Arial MT"/>
                <a:cs typeface="Arial MT"/>
              </a:rPr>
              <a:t>briefing </a:t>
            </a:r>
            <a:r>
              <a:rPr sz="1600" dirty="0">
                <a:latin typeface="Arial MT"/>
                <a:cs typeface="Arial MT"/>
              </a:rPr>
              <a:t>presentation</a:t>
            </a:r>
            <a:r>
              <a:rPr sz="1600" spc="180" dirty="0">
                <a:latin typeface="Arial MT"/>
                <a:cs typeface="Arial MT"/>
              </a:rPr>
              <a:t> </a:t>
            </a:r>
            <a:r>
              <a:rPr sz="1600" spc="-5" dirty="0">
                <a:latin typeface="Arial MT"/>
                <a:cs typeface="Arial MT"/>
              </a:rPr>
              <a:t>clearly</a:t>
            </a:r>
            <a:r>
              <a:rPr sz="1600" spc="195" dirty="0">
                <a:latin typeface="Arial MT"/>
                <a:cs typeface="Arial MT"/>
              </a:rPr>
              <a:t> </a:t>
            </a:r>
            <a:r>
              <a:rPr sz="1600" spc="-5" dirty="0">
                <a:latin typeface="Arial MT"/>
                <a:cs typeface="Arial MT"/>
              </a:rPr>
              <a:t>understood</a:t>
            </a:r>
            <a:r>
              <a:rPr sz="1600" spc="200" dirty="0">
                <a:latin typeface="Arial MT"/>
                <a:cs typeface="Arial MT"/>
              </a:rPr>
              <a:t> </a:t>
            </a:r>
            <a:r>
              <a:rPr sz="1600" spc="-5" dirty="0">
                <a:latin typeface="Arial MT"/>
                <a:cs typeface="Arial MT"/>
              </a:rPr>
              <a:t>all</a:t>
            </a:r>
            <a:r>
              <a:rPr sz="1600" spc="204" dirty="0">
                <a:latin typeface="Arial MT"/>
                <a:cs typeface="Arial MT"/>
              </a:rPr>
              <a:t> </a:t>
            </a:r>
            <a:r>
              <a:rPr sz="1600" spc="-5" dirty="0">
                <a:latin typeface="Arial MT"/>
                <a:cs typeface="Arial MT"/>
              </a:rPr>
              <a:t>directives</a:t>
            </a:r>
            <a:r>
              <a:rPr sz="1600" spc="200" dirty="0">
                <a:latin typeface="Arial MT"/>
                <a:cs typeface="Arial MT"/>
              </a:rPr>
              <a:t> </a:t>
            </a:r>
            <a:r>
              <a:rPr sz="1600" spc="-5" dirty="0">
                <a:latin typeface="Arial MT"/>
                <a:cs typeface="Arial MT"/>
              </a:rPr>
              <a:t>and</a:t>
            </a:r>
            <a:r>
              <a:rPr sz="1600" spc="195" dirty="0">
                <a:latin typeface="Arial MT"/>
                <a:cs typeface="Arial MT"/>
              </a:rPr>
              <a:t> </a:t>
            </a:r>
            <a:r>
              <a:rPr sz="1600" spc="-5" dirty="0">
                <a:latin typeface="Arial MT"/>
                <a:cs typeface="Arial MT"/>
              </a:rPr>
              <a:t>clarification</a:t>
            </a:r>
            <a:r>
              <a:rPr sz="1600" spc="204" dirty="0">
                <a:latin typeface="Arial MT"/>
                <a:cs typeface="Arial MT"/>
              </a:rPr>
              <a:t> </a:t>
            </a:r>
            <a:r>
              <a:rPr sz="1600" spc="-5" dirty="0">
                <a:latin typeface="Arial MT"/>
                <a:cs typeface="Arial MT"/>
              </a:rPr>
              <a:t>given </a:t>
            </a:r>
            <a:r>
              <a:rPr sz="1600" spc="-490" dirty="0">
                <a:latin typeface="Arial MT"/>
                <a:cs typeface="Arial MT"/>
              </a:rPr>
              <a:t> </a:t>
            </a:r>
            <a:r>
              <a:rPr sz="1600" spc="-5" dirty="0">
                <a:latin typeface="Arial MT"/>
                <a:cs typeface="Arial MT"/>
              </a:rPr>
              <a:t>in </a:t>
            </a:r>
            <a:r>
              <a:rPr sz="1600" dirty="0">
                <a:latin typeface="Arial MT"/>
                <a:cs typeface="Arial MT"/>
              </a:rPr>
              <a:t>the</a:t>
            </a:r>
            <a:r>
              <a:rPr sz="1600" spc="-5" dirty="0">
                <a:latin typeface="Arial MT"/>
                <a:cs typeface="Arial MT"/>
              </a:rPr>
              <a:t> clarification</a:t>
            </a:r>
            <a:r>
              <a:rPr lang="en-ZA" sz="1600" spc="-5" dirty="0">
                <a:latin typeface="Arial MT"/>
                <a:cs typeface="Arial MT"/>
              </a:rPr>
              <a:t> briefing</a:t>
            </a:r>
            <a:r>
              <a:rPr sz="1600" spc="20" dirty="0">
                <a:latin typeface="Arial MT"/>
                <a:cs typeface="Arial MT"/>
              </a:rPr>
              <a:t> </a:t>
            </a:r>
            <a:r>
              <a:rPr sz="1600" spc="-5" dirty="0">
                <a:latin typeface="Arial MT"/>
                <a:cs typeface="Arial MT"/>
              </a:rPr>
              <a:t>presentation.</a:t>
            </a:r>
            <a:endParaRPr sz="1600" dirty="0">
              <a:latin typeface="Arial MT"/>
              <a:cs typeface="Arial MT"/>
            </a:endParaRPr>
          </a:p>
        </p:txBody>
      </p:sp>
      <p:sp>
        <p:nvSpPr>
          <p:cNvPr id="7" name="object 3">
            <a:extLst>
              <a:ext uri="{FF2B5EF4-FFF2-40B4-BE49-F238E27FC236}">
                <a16:creationId xmlns:a16="http://schemas.microsoft.com/office/drawing/2014/main" id="{EEAE2E96-D698-AF66-8841-E51737E8D2AE}"/>
              </a:ext>
            </a:extLst>
          </p:cNvPr>
          <p:cNvSpPr txBox="1"/>
          <p:nvPr/>
        </p:nvSpPr>
        <p:spPr>
          <a:xfrm>
            <a:off x="675322" y="2898026"/>
            <a:ext cx="1939925" cy="259045"/>
          </a:xfrm>
          <a:prstGeom prst="rect">
            <a:avLst/>
          </a:prstGeom>
        </p:spPr>
        <p:txBody>
          <a:bodyPr vert="horz" wrap="square" lIns="0" tIns="12700" rIns="0" bIns="0" rtlCol="0">
            <a:spAutoFit/>
          </a:bodyPr>
          <a:lstStyle/>
          <a:p>
            <a:pPr marL="12700">
              <a:lnSpc>
                <a:spcPct val="100000"/>
              </a:lnSpc>
              <a:spcBef>
                <a:spcPts val="100"/>
              </a:spcBef>
              <a:tabLst>
                <a:tab pos="571500" algn="l"/>
                <a:tab pos="1673860" algn="l"/>
              </a:tabLst>
            </a:pPr>
            <a:r>
              <a:rPr sz="1600" spc="10" dirty="0">
                <a:latin typeface="Arial MT"/>
                <a:cs typeface="Arial MT"/>
              </a:rPr>
              <a:t>T</a:t>
            </a:r>
            <a:r>
              <a:rPr sz="1600" spc="-5" dirty="0">
                <a:latin typeface="Arial MT"/>
                <a:cs typeface="Arial MT"/>
              </a:rPr>
              <a:t>he</a:t>
            </a:r>
            <a:r>
              <a:rPr lang="en-ZA" sz="1600" dirty="0">
                <a:latin typeface="Arial MT"/>
                <a:cs typeface="Arial MT"/>
              </a:rPr>
              <a:t>	</a:t>
            </a:r>
            <a:r>
              <a:rPr sz="1600" spc="-5" dirty="0">
                <a:latin typeface="Arial MT"/>
                <a:cs typeface="Arial MT"/>
              </a:rPr>
              <a:t>si</a:t>
            </a:r>
            <a:r>
              <a:rPr sz="1600" spc="-15" dirty="0">
                <a:latin typeface="Arial MT"/>
                <a:cs typeface="Arial MT"/>
              </a:rPr>
              <a:t>g</a:t>
            </a:r>
            <a:r>
              <a:rPr sz="1600" spc="-5" dirty="0">
                <a:latin typeface="Arial MT"/>
                <a:cs typeface="Arial MT"/>
              </a:rPr>
              <a:t>n</a:t>
            </a:r>
            <a:r>
              <a:rPr sz="1600" spc="-15" dirty="0">
                <a:latin typeface="Arial MT"/>
                <a:cs typeface="Arial MT"/>
              </a:rPr>
              <a:t>a</a:t>
            </a:r>
            <a:r>
              <a:rPr sz="1600" spc="-5" dirty="0">
                <a:latin typeface="Arial MT"/>
                <a:cs typeface="Arial MT"/>
              </a:rPr>
              <a:t>ture</a:t>
            </a:r>
            <a:r>
              <a:rPr lang="en-ZA" sz="1600" spc="-5" dirty="0">
                <a:latin typeface="Arial MT"/>
                <a:cs typeface="Arial MT"/>
              </a:rPr>
              <a:t>	</a:t>
            </a:r>
            <a:r>
              <a:rPr sz="1600" spc="-10" dirty="0">
                <a:latin typeface="Arial MT"/>
                <a:cs typeface="Arial MT"/>
              </a:rPr>
              <a:t>on</a:t>
            </a:r>
            <a:endParaRPr sz="1600" dirty="0">
              <a:latin typeface="Arial MT"/>
              <a:cs typeface="Arial MT"/>
            </a:endParaRPr>
          </a:p>
        </p:txBody>
      </p:sp>
      <p:sp>
        <p:nvSpPr>
          <p:cNvPr id="8" name="object 4">
            <a:extLst>
              <a:ext uri="{FF2B5EF4-FFF2-40B4-BE49-F238E27FC236}">
                <a16:creationId xmlns:a16="http://schemas.microsoft.com/office/drawing/2014/main" id="{304C799F-48F8-839E-A922-00D14AB95E56}"/>
              </a:ext>
            </a:extLst>
          </p:cNvPr>
          <p:cNvSpPr txBox="1"/>
          <p:nvPr/>
        </p:nvSpPr>
        <p:spPr>
          <a:xfrm>
            <a:off x="2685732" y="2903813"/>
            <a:ext cx="5712460" cy="259045"/>
          </a:xfrm>
          <a:prstGeom prst="rect">
            <a:avLst/>
          </a:prstGeom>
        </p:spPr>
        <p:txBody>
          <a:bodyPr vert="horz" wrap="square" lIns="0" tIns="12700" rIns="0" bIns="0" rtlCol="0">
            <a:spAutoFit/>
          </a:bodyPr>
          <a:lstStyle/>
          <a:p>
            <a:pPr marL="12700">
              <a:lnSpc>
                <a:spcPct val="100000"/>
              </a:lnSpc>
              <a:spcBef>
                <a:spcPts val="100"/>
              </a:spcBef>
              <a:tabLst>
                <a:tab pos="494030" algn="l"/>
                <a:tab pos="1076325" algn="l"/>
                <a:tab pos="2292350" algn="l"/>
                <a:tab pos="2837180" algn="l"/>
                <a:tab pos="3673475" algn="l"/>
                <a:tab pos="4371340" algn="l"/>
                <a:tab pos="4815205" algn="l"/>
                <a:tab pos="5446395" algn="l"/>
              </a:tabLst>
            </a:pPr>
            <a:r>
              <a:rPr sz="1600" spc="-5" dirty="0">
                <a:latin typeface="Arial MT"/>
                <a:cs typeface="Arial MT"/>
              </a:rPr>
              <a:t>the	d</a:t>
            </a:r>
            <a:r>
              <a:rPr sz="1600" spc="-15" dirty="0">
                <a:latin typeface="Arial MT"/>
                <a:cs typeface="Arial MT"/>
              </a:rPr>
              <a:t>u</a:t>
            </a:r>
            <a:r>
              <a:rPr sz="1600" dirty="0">
                <a:latin typeface="Arial MT"/>
                <a:cs typeface="Arial MT"/>
              </a:rPr>
              <a:t>ly	</a:t>
            </a:r>
            <a:r>
              <a:rPr sz="1600" spc="-5" dirty="0">
                <a:latin typeface="Arial MT"/>
                <a:cs typeface="Arial MT"/>
              </a:rPr>
              <a:t>com</a:t>
            </a:r>
            <a:r>
              <a:rPr sz="1600" spc="-15" dirty="0">
                <a:latin typeface="Arial MT"/>
                <a:cs typeface="Arial MT"/>
              </a:rPr>
              <a:t>p</a:t>
            </a:r>
            <a:r>
              <a:rPr sz="1600" spc="-5" dirty="0">
                <a:latin typeface="Arial MT"/>
                <a:cs typeface="Arial MT"/>
              </a:rPr>
              <a:t>l</a:t>
            </a:r>
            <a:r>
              <a:rPr sz="1600" spc="-15" dirty="0">
                <a:latin typeface="Arial MT"/>
                <a:cs typeface="Arial MT"/>
              </a:rPr>
              <a:t>e</a:t>
            </a:r>
            <a:r>
              <a:rPr sz="1600" spc="-5" dirty="0">
                <a:latin typeface="Arial MT"/>
                <a:cs typeface="Arial MT"/>
              </a:rPr>
              <a:t>ted</a:t>
            </a:r>
            <a:r>
              <a:rPr sz="1600" dirty="0">
                <a:latin typeface="Arial MT"/>
                <a:cs typeface="Arial MT"/>
              </a:rPr>
              <a:t>	</a:t>
            </a:r>
            <a:r>
              <a:rPr sz="1600" spc="-10" dirty="0">
                <a:latin typeface="Arial MT"/>
                <a:cs typeface="Arial MT"/>
              </a:rPr>
              <a:t>an</a:t>
            </a:r>
            <a:r>
              <a:rPr sz="1600" spc="-5" dirty="0">
                <a:latin typeface="Arial MT"/>
                <a:cs typeface="Arial MT"/>
              </a:rPr>
              <a:t>d</a:t>
            </a:r>
            <a:r>
              <a:rPr sz="1600" dirty="0">
                <a:latin typeface="Arial MT"/>
                <a:cs typeface="Arial MT"/>
              </a:rPr>
              <a:t>	</a:t>
            </a:r>
            <a:r>
              <a:rPr sz="1600" spc="-5" dirty="0">
                <a:latin typeface="Arial MT"/>
                <a:cs typeface="Arial MT"/>
              </a:rPr>
              <a:t>si</a:t>
            </a:r>
            <a:r>
              <a:rPr sz="1600" spc="-15" dirty="0">
                <a:latin typeface="Arial MT"/>
                <a:cs typeface="Arial MT"/>
              </a:rPr>
              <a:t>g</a:t>
            </a:r>
            <a:r>
              <a:rPr sz="1600" spc="-5" dirty="0">
                <a:latin typeface="Arial MT"/>
                <a:cs typeface="Arial MT"/>
              </a:rPr>
              <a:t>ned</a:t>
            </a:r>
            <a:r>
              <a:rPr sz="1600" dirty="0">
                <a:latin typeface="Arial MT"/>
                <a:cs typeface="Arial MT"/>
              </a:rPr>
              <a:t>	Form	A</a:t>
            </a:r>
            <a:r>
              <a:rPr sz="1600" spc="-5" dirty="0">
                <a:latin typeface="Arial MT"/>
                <a:cs typeface="Arial MT"/>
              </a:rPr>
              <a:t>1</a:t>
            </a:r>
            <a:r>
              <a:rPr sz="1600" dirty="0">
                <a:latin typeface="Arial MT"/>
                <a:cs typeface="Arial MT"/>
              </a:rPr>
              <a:t>	</a:t>
            </a:r>
            <a:r>
              <a:rPr sz="1600" spc="-5" dirty="0">
                <a:latin typeface="Arial MT"/>
                <a:cs typeface="Arial MT"/>
              </a:rPr>
              <a:t>sh</a:t>
            </a:r>
            <a:r>
              <a:rPr sz="1600" spc="-15" dirty="0">
                <a:latin typeface="Arial MT"/>
                <a:cs typeface="Arial MT"/>
              </a:rPr>
              <a:t>a</a:t>
            </a:r>
            <a:r>
              <a:rPr sz="1600" spc="-5" dirty="0">
                <a:latin typeface="Arial MT"/>
                <a:cs typeface="Arial MT"/>
              </a:rPr>
              <a:t>ll</a:t>
            </a:r>
            <a:r>
              <a:rPr sz="1600" dirty="0">
                <a:latin typeface="Arial MT"/>
                <a:cs typeface="Arial MT"/>
              </a:rPr>
              <a:t>	</a:t>
            </a:r>
            <a:r>
              <a:rPr sz="1600" spc="-10" dirty="0">
                <a:latin typeface="Arial MT"/>
                <a:cs typeface="Arial MT"/>
              </a:rPr>
              <a:t>be</a:t>
            </a:r>
            <a:endParaRPr sz="1600" dirty="0">
              <a:latin typeface="Arial MT"/>
              <a:cs typeface="Arial MT"/>
            </a:endParaRPr>
          </a:p>
        </p:txBody>
      </p:sp>
    </p:spTree>
    <p:extLst>
      <p:ext uri="{BB962C8B-B14F-4D97-AF65-F5344CB8AC3E}">
        <p14:creationId xmlns:p14="http://schemas.microsoft.com/office/powerpoint/2010/main" val="367839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309094" y="501582"/>
            <a:ext cx="6801862" cy="978729"/>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ZA" sz="3200" b="1" dirty="0">
                <a:latin typeface="Arial" panose="020B0604020202020204" pitchFamily="34" charset="0"/>
                <a:cs typeface="Arial" panose="020B0604020202020204" pitchFamily="34" charset="0"/>
              </a:rPr>
              <a:t>Part  T1.1:   Information in Tender </a:t>
            </a:r>
          </a:p>
          <a:p>
            <a:pPr lvl="0" algn="ctr">
              <a:defRPr/>
            </a:pPr>
            <a:r>
              <a:rPr lang="en-ZA" sz="3200" b="1" dirty="0">
                <a:latin typeface="Arial" panose="020B0604020202020204" pitchFamily="34" charset="0"/>
                <a:cs typeface="Arial" panose="020B0604020202020204" pitchFamily="34" charset="0"/>
              </a:rPr>
              <a:t>Notice - Tender Submission</a:t>
            </a:r>
          </a:p>
        </p:txBody>
      </p:sp>
      <p:sp>
        <p:nvSpPr>
          <p:cNvPr id="5" name="Rectangle 4">
            <a:extLst>
              <a:ext uri="{FF2B5EF4-FFF2-40B4-BE49-F238E27FC236}">
                <a16:creationId xmlns:a16="http://schemas.microsoft.com/office/drawing/2014/main" id="{6C0BD29E-B5F3-4027-8A10-41FBA616A5A6}"/>
              </a:ext>
            </a:extLst>
          </p:cNvPr>
          <p:cNvSpPr/>
          <p:nvPr/>
        </p:nvSpPr>
        <p:spPr>
          <a:xfrm>
            <a:off x="1393069" y="1765003"/>
            <a:ext cx="7164279" cy="4616648"/>
          </a:xfrm>
          <a:prstGeom prst="rect">
            <a:avLst/>
          </a:prstGeom>
        </p:spPr>
        <p:txBody>
          <a:bodyPr wrap="square">
            <a:spAutoFit/>
          </a:bodyPr>
          <a:lstStyle/>
          <a:p>
            <a:pPr marL="285750" indent="-285750" fontAlgn="t">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Tender Closing Date and delivery address: </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ZA" sz="1400" dirty="0">
                <a:latin typeface="Arial" panose="020B0604020202020204" pitchFamily="34" charset="0"/>
                <a:cs typeface="Arial" panose="020B0604020202020204" pitchFamily="34" charset="0"/>
              </a:rPr>
              <a:t>Location of the tender box for Tender Submission:</a:t>
            </a:r>
            <a:r>
              <a:rPr lang="en-ZA" sz="1400" b="1" dirty="0">
                <a:latin typeface="Arial" panose="020B0604020202020204" pitchFamily="34" charset="0"/>
                <a:cs typeface="Arial" panose="020B0604020202020204" pitchFamily="34" charset="0"/>
              </a:rPr>
              <a:t> Reception</a:t>
            </a:r>
          </a:p>
          <a:p>
            <a:pPr fontAlgn="t"/>
            <a:endParaRPr lang="en-US" sz="1400" dirty="0">
              <a:solidFill>
                <a:prstClr val="black"/>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Physical address: 	</a:t>
            </a:r>
            <a:r>
              <a:rPr lang="en-ZA" sz="1400" b="1" dirty="0">
                <a:latin typeface="Arial" panose="020B0604020202020204" pitchFamily="34" charset="0"/>
                <a:cs typeface="Arial" panose="020B0604020202020204" pitchFamily="34" charset="0"/>
              </a:rPr>
              <a:t>The South African National Roads Agency SOC Ltd</a:t>
            </a:r>
          </a:p>
          <a:p>
            <a:r>
              <a:rPr lang="en-ZA" sz="1400" b="1" dirty="0">
                <a:latin typeface="Arial" panose="020B0604020202020204" pitchFamily="34" charset="0"/>
                <a:cs typeface="Arial" panose="020B0604020202020204" pitchFamily="34" charset="0"/>
              </a:rPr>
              <a:t>		Northern Region</a:t>
            </a:r>
            <a:endParaRPr lang="en-ZA" sz="1400" dirty="0">
              <a:latin typeface="Arial" panose="020B0604020202020204" pitchFamily="34" charset="0"/>
              <a:cs typeface="Arial" panose="020B0604020202020204" pitchFamily="34" charset="0"/>
            </a:endParaRPr>
          </a:p>
          <a:p>
            <a:r>
              <a:rPr lang="en-ZA" sz="1400" b="1" dirty="0">
                <a:latin typeface="Arial" panose="020B0604020202020204" pitchFamily="34" charset="0"/>
                <a:cs typeface="Arial" panose="020B0604020202020204" pitchFamily="34" charset="0"/>
              </a:rPr>
              <a:t>		38 Ida Street</a:t>
            </a:r>
          </a:p>
          <a:p>
            <a:r>
              <a:rPr lang="en-ZA" sz="1400" b="1" dirty="0">
                <a:latin typeface="Arial" panose="020B0604020202020204" pitchFamily="34" charset="0"/>
                <a:cs typeface="Arial" panose="020B0604020202020204" pitchFamily="34" charset="0"/>
              </a:rPr>
              <a:t>	          	Menlo Park</a:t>
            </a:r>
          </a:p>
          <a:p>
            <a:r>
              <a:rPr lang="en-ZA" sz="1400" b="1" dirty="0">
                <a:latin typeface="Arial" panose="020B0604020202020204" pitchFamily="34" charset="0"/>
                <a:cs typeface="Arial" panose="020B0604020202020204" pitchFamily="34" charset="0"/>
              </a:rPr>
              <a:t>	           	0081</a:t>
            </a:r>
          </a:p>
          <a:p>
            <a:endParaRPr lang="en-ZA" sz="1400" b="1" dirty="0">
              <a:latin typeface="Arial" panose="020B0604020202020204" pitchFamily="34" charset="0"/>
              <a:cs typeface="Arial" panose="020B0604020202020204" pitchFamily="34" charset="0"/>
            </a:endParaRPr>
          </a:p>
          <a:p>
            <a:endParaRPr lang="en-US" sz="1400" b="1"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The closing dates and times for submission of tender offers are</a:t>
            </a:r>
            <a:r>
              <a:rPr lang="en-US" sz="1400" dirty="0">
                <a:solidFill>
                  <a:prstClr val="black"/>
                </a:solidFill>
                <a:latin typeface="Arial" panose="020B0604020202020204" pitchFamily="34" charset="0"/>
                <a:cs typeface="Arial" panose="020B0604020202020204" pitchFamily="34" charset="0"/>
              </a:rPr>
              <a:t>:</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b="1" dirty="0">
                <a:solidFill>
                  <a:srgbClr val="FF0000"/>
                </a:solidFill>
                <a:latin typeface="Arial" panose="020B0604020202020204" pitchFamily="34" charset="0"/>
                <a:cs typeface="Arial" panose="020B0604020202020204" pitchFamily="34" charset="0"/>
              </a:rPr>
              <a:t>      Refer to the Specific Addendum/ SANRAL website</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dirty="0">
                <a:solidFill>
                  <a:prstClr val="black"/>
                </a:solidFill>
                <a:latin typeface="Arial" panose="020B0604020202020204" pitchFamily="34" charset="0"/>
                <a:cs typeface="Arial" panose="020B0604020202020204" pitchFamily="34" charset="0"/>
              </a:rPr>
              <a:t>It is in the tenderer’s interest to ensure that the delivery of the tender offer is recorded in the Employer’s register of tenders received.</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dirty="0">
                <a:solidFill>
                  <a:prstClr val="black"/>
                </a:solidFill>
                <a:latin typeface="Arial" panose="020B0604020202020204" pitchFamily="34" charset="0"/>
                <a:cs typeface="Arial" panose="020B0604020202020204" pitchFamily="34" charset="0"/>
              </a:rPr>
              <a:t>Submitted tenders must reflect the contract details </a:t>
            </a:r>
          </a:p>
          <a:p>
            <a:pPr fontAlgn="t"/>
            <a:r>
              <a:rPr lang="en-US" sz="1400" dirty="0">
                <a:solidFill>
                  <a:prstClr val="black"/>
                </a:solidFill>
                <a:latin typeface="Arial" panose="020B0604020202020204" pitchFamily="34" charset="0"/>
                <a:cs typeface="Arial" panose="020B0604020202020204" pitchFamily="34" charset="0"/>
              </a:rPr>
              <a:t>	e.g.: 	CONTRACT SANRAL N.004-080-2024/1F</a:t>
            </a:r>
          </a:p>
          <a:p>
            <a:pPr fontAlgn="t"/>
            <a:endParaRPr lang="en-US" sz="1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3421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36153" y="2890391"/>
            <a:ext cx="7071694" cy="1077218"/>
          </a:xfrm>
          <a:prstGeom prst="rect">
            <a:avLst/>
          </a:prstGeom>
          <a:noFill/>
        </p:spPr>
        <p:txBody>
          <a:bodyPr wrap="square" rtlCol="0">
            <a:spAutoFit/>
          </a:bodyPr>
          <a:lstStyle/>
          <a:p>
            <a:pPr algn="ctr"/>
            <a:r>
              <a:rPr lang="en-ZA" sz="3200" b="1" dirty="0">
                <a:latin typeface="Exo 2" panose="00000800000000000000" pitchFamily="50" charset="0"/>
              </a:rPr>
              <a:t>PART  T1 - C5:  COMPOSITION OF TENDER</a:t>
            </a:r>
          </a:p>
        </p:txBody>
      </p:sp>
    </p:spTree>
    <p:extLst>
      <p:ext uri="{BB962C8B-B14F-4D97-AF65-F5344CB8AC3E}">
        <p14:creationId xmlns:p14="http://schemas.microsoft.com/office/powerpoint/2010/main" val="258064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71021"/>
            <a:ext cx="914400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rPr>
              <a:t>COMPOSITION</a:t>
            </a:r>
            <a:r>
              <a:rPr kumimoji="0" lang="en-ZA" sz="3200" b="1" i="0" u="none" strike="noStrike" kern="1200" cap="none" spc="0" normalizeH="0" baseline="0" noProof="0" dirty="0">
                <a:ln>
                  <a:noFill/>
                </a:ln>
                <a:effectLst/>
                <a:uLnTx/>
                <a:uFillTx/>
                <a:latin typeface="Calibri Light" panose="020F0302020204030204"/>
                <a:ea typeface="+mn-ea"/>
                <a:cs typeface="+mn-cs"/>
              </a:rPr>
              <a:t> OF TENDER</a:t>
            </a:r>
          </a:p>
        </p:txBody>
      </p:sp>
      <p:graphicFrame>
        <p:nvGraphicFramePr>
          <p:cNvPr id="5" name="Table 4">
            <a:extLst>
              <a:ext uri="{FF2B5EF4-FFF2-40B4-BE49-F238E27FC236}">
                <a16:creationId xmlns:a16="http://schemas.microsoft.com/office/drawing/2014/main" id="{17723887-51E5-440E-A8CA-2B6DAB30E431}"/>
              </a:ext>
            </a:extLst>
          </p:cNvPr>
          <p:cNvGraphicFramePr>
            <a:graphicFrameLocks noGrp="1"/>
          </p:cNvGraphicFramePr>
          <p:nvPr>
            <p:extLst>
              <p:ext uri="{D42A27DB-BD31-4B8C-83A1-F6EECF244321}">
                <p14:modId xmlns:p14="http://schemas.microsoft.com/office/powerpoint/2010/main" val="3726395912"/>
              </p:ext>
            </p:extLst>
          </p:nvPr>
        </p:nvGraphicFramePr>
        <p:xfrm>
          <a:off x="0" y="513754"/>
          <a:ext cx="9143999" cy="5573008"/>
        </p:xfrm>
        <a:graphic>
          <a:graphicData uri="http://schemas.openxmlformats.org/drawingml/2006/table">
            <a:tbl>
              <a:tblPr firstRow="1" bandRow="1">
                <a:tableStyleId>{93296810-A885-4BE3-A3E7-6D5BEEA58F35}</a:tableStyleId>
              </a:tblPr>
              <a:tblGrid>
                <a:gridCol w="1152977">
                  <a:extLst>
                    <a:ext uri="{9D8B030D-6E8A-4147-A177-3AD203B41FA5}">
                      <a16:colId xmlns:a16="http://schemas.microsoft.com/office/drawing/2014/main" val="1126927866"/>
                    </a:ext>
                  </a:extLst>
                </a:gridCol>
                <a:gridCol w="1206192">
                  <a:extLst>
                    <a:ext uri="{9D8B030D-6E8A-4147-A177-3AD203B41FA5}">
                      <a16:colId xmlns:a16="http://schemas.microsoft.com/office/drawing/2014/main" val="3695091123"/>
                    </a:ext>
                  </a:extLst>
                </a:gridCol>
                <a:gridCol w="1326638">
                  <a:extLst>
                    <a:ext uri="{9D8B030D-6E8A-4147-A177-3AD203B41FA5}">
                      <a16:colId xmlns:a16="http://schemas.microsoft.com/office/drawing/2014/main" val="2486766732"/>
                    </a:ext>
                  </a:extLst>
                </a:gridCol>
                <a:gridCol w="1432693">
                  <a:extLst>
                    <a:ext uri="{9D8B030D-6E8A-4147-A177-3AD203B41FA5}">
                      <a16:colId xmlns:a16="http://schemas.microsoft.com/office/drawing/2014/main" val="103402135"/>
                    </a:ext>
                  </a:extLst>
                </a:gridCol>
                <a:gridCol w="1924640">
                  <a:extLst>
                    <a:ext uri="{9D8B030D-6E8A-4147-A177-3AD203B41FA5}">
                      <a16:colId xmlns:a16="http://schemas.microsoft.com/office/drawing/2014/main" val="4098797717"/>
                    </a:ext>
                  </a:extLst>
                </a:gridCol>
                <a:gridCol w="1070204">
                  <a:extLst>
                    <a:ext uri="{9D8B030D-6E8A-4147-A177-3AD203B41FA5}">
                      <a16:colId xmlns:a16="http://schemas.microsoft.com/office/drawing/2014/main" val="444007393"/>
                    </a:ext>
                  </a:extLst>
                </a:gridCol>
                <a:gridCol w="1030655">
                  <a:extLst>
                    <a:ext uri="{9D8B030D-6E8A-4147-A177-3AD203B41FA5}">
                      <a16:colId xmlns:a16="http://schemas.microsoft.com/office/drawing/2014/main" val="2790318418"/>
                    </a:ext>
                  </a:extLst>
                </a:gridCol>
              </a:tblGrid>
              <a:tr h="830475">
                <a:tc>
                  <a:txBody>
                    <a:bodyPr/>
                    <a:lstStyle/>
                    <a:p>
                      <a:r>
                        <a:rPr lang="en-ZA" sz="1200" dirty="0">
                          <a:solidFill>
                            <a:schemeClr val="tx1"/>
                          </a:solidFill>
                          <a:latin typeface="Arial" panose="020B0604020202020204" pitchFamily="34" charset="0"/>
                          <a:cs typeface="Arial" panose="020B0604020202020204" pitchFamily="34" charset="0"/>
                        </a:rPr>
                        <a:t>Book 1:T1</a:t>
                      </a:r>
                    </a:p>
                    <a:p>
                      <a:r>
                        <a:rPr lang="en-ZA" sz="1200" dirty="0">
                          <a:solidFill>
                            <a:schemeClr val="tx1"/>
                          </a:solidFill>
                          <a:latin typeface="Arial" panose="020B0604020202020204" pitchFamily="34" charset="0"/>
                          <a:cs typeface="Arial" panose="020B0604020202020204" pitchFamily="34" charset="0"/>
                        </a:rPr>
                        <a:t>Tender Procedures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1: T2                  Returnable Schedules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2: C1  </a:t>
                      </a:r>
                    </a:p>
                    <a:p>
                      <a:r>
                        <a:rPr lang="en-ZA" sz="1200" dirty="0">
                          <a:solidFill>
                            <a:schemeClr val="tx1"/>
                          </a:solidFill>
                          <a:latin typeface="Arial" panose="020B0604020202020204" pitchFamily="34" charset="0"/>
                          <a:cs typeface="Arial" panose="020B0604020202020204" pitchFamily="34" charset="0"/>
                        </a:rPr>
                        <a:t>Agreements and Contracts Data</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C2                Pricing Data</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C3 </a:t>
                      </a:r>
                    </a:p>
                    <a:p>
                      <a:r>
                        <a:rPr lang="en-ZA" sz="1200" dirty="0">
                          <a:solidFill>
                            <a:schemeClr val="tx1"/>
                          </a:solidFill>
                          <a:latin typeface="Arial" panose="020B0604020202020204" pitchFamily="34" charset="0"/>
                          <a:cs typeface="Arial" panose="020B0604020202020204" pitchFamily="34" charset="0"/>
                        </a:rPr>
                        <a:t>Scope of Work</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C4 </a:t>
                      </a:r>
                    </a:p>
                    <a:p>
                      <a:r>
                        <a:rPr lang="en-ZA" sz="1200" dirty="0">
                          <a:solidFill>
                            <a:schemeClr val="tx1"/>
                          </a:solidFill>
                          <a:latin typeface="Arial" panose="020B0604020202020204" pitchFamily="34" charset="0"/>
                          <a:cs typeface="Arial" panose="020B0604020202020204" pitchFamily="34" charset="0"/>
                        </a:rPr>
                        <a:t>Site Information</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C5 Annexures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4446261"/>
                  </a:ext>
                </a:extLst>
              </a:tr>
              <a:tr h="645925">
                <a:tc>
                  <a:txBody>
                    <a:bodyPr/>
                    <a:lstStyle/>
                    <a:p>
                      <a:r>
                        <a:rPr lang="en-ZA" sz="1200" dirty="0">
                          <a:latin typeface="Arial" panose="020B0604020202020204" pitchFamily="34" charset="0"/>
                          <a:cs typeface="Arial" panose="020B0604020202020204" pitchFamily="34" charset="0"/>
                        </a:rPr>
                        <a:t>T1.1 -Tender Notice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T.2.1 List of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C.1.1 Form of Offer and Acceptance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C.2.1 Pricing Instructions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General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As stated in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kern="1200" dirty="0">
                          <a:solidFill>
                            <a:schemeClr val="dk1"/>
                          </a:solidFill>
                          <a:latin typeface="Arial" panose="020B0604020202020204" pitchFamily="34" charset="0"/>
                          <a:ea typeface="+mn-ea"/>
                          <a:cs typeface="Arial" panose="020B0604020202020204" pitchFamily="34" charset="0"/>
                        </a:rPr>
                        <a:t>As provided with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3638892"/>
                  </a:ext>
                </a:extLst>
              </a:tr>
              <a:tr h="830475">
                <a:tc>
                  <a:txBody>
                    <a:bodyPr/>
                    <a:lstStyle/>
                    <a:p>
                      <a:r>
                        <a:rPr lang="en-ZA" sz="1200" dirty="0">
                          <a:latin typeface="Arial" panose="020B0604020202020204" pitchFamily="34" charset="0"/>
                          <a:cs typeface="Arial" panose="020B0604020202020204" pitchFamily="34" charset="0"/>
                        </a:rPr>
                        <a:t>T.1.2 - Conditions of Tender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T.2.2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C.1.2 Contract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C.2.2 Pricing Schedules and bills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Project Assessment , Investigations for Design Development, Design Development Phases, </a:t>
                      </a:r>
                      <a:endParaRPr lang="en-ZA" sz="12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011145"/>
                  </a:ext>
                </a:extLst>
              </a:tr>
              <a:tr h="83047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T1.3 Tender Data</a:t>
                      </a:r>
                    </a:p>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C.2.3 Summary of Pricing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ZA" sz="1200" kern="1200" dirty="0">
                          <a:solidFill>
                            <a:schemeClr val="dk1"/>
                          </a:solidFill>
                          <a:effectLst/>
                          <a:latin typeface="Arial" panose="020B0604020202020204" pitchFamily="34" charset="0"/>
                          <a:ea typeface="+mn-ea"/>
                          <a:cs typeface="Arial" panose="020B0604020202020204" pitchFamily="34" charset="0"/>
                        </a:rPr>
                        <a:t>Tender Documentation, Clarification Meeting, Tender Period and Tender Evaluation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706452"/>
                  </a:ext>
                </a:extLst>
              </a:tr>
              <a:tr h="1015025">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C.2.4 Key persons for project and summary of normalised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Administration and Monitoring of the Works Contract.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990838"/>
                  </a:ext>
                </a:extLst>
              </a:tr>
              <a:tr h="651674">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D1 Tenderers B-BBEE Verification Certificate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Additional duties, Special Services and Specialist Advice.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9743770"/>
                  </a:ext>
                </a:extLst>
              </a:tr>
              <a:tr h="461375">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Aft>
                          <a:spcPts val="0"/>
                        </a:spcAft>
                        <a:buFont typeface="Symbol" panose="05050102010706020507" pitchFamily="18" charset="2"/>
                        <a:buNone/>
                        <a:tabLst>
                          <a:tab pos="68580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364917"/>
                  </a:ext>
                </a:extLst>
              </a:tr>
              <a:tr h="307584">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Close Out.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634915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DB6283F0-5E1D-AA80-1594-AC5BD081E583}"/>
              </a:ext>
            </a:extLst>
          </p:cNvPr>
          <p:cNvSpPr txBox="1">
            <a:spLocks/>
          </p:cNvSpPr>
          <p:nvPr/>
        </p:nvSpPr>
        <p:spPr>
          <a:xfrm>
            <a:off x="1644306" y="167367"/>
            <a:ext cx="6590665" cy="330835"/>
          </a:xfrm>
          <a:prstGeom prst="rect">
            <a:avLst/>
          </a:prstGeom>
        </p:spPr>
        <p:txBody>
          <a:bodyPr vert="horz" wrap="square" lIns="0" tIns="12700"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000" b="0" i="0" u="none" strike="noStrike" kern="0" cap="none" spc="-5" normalizeH="0" baseline="0" noProof="0">
                <a:ln>
                  <a:noFill/>
                </a:ln>
                <a:solidFill>
                  <a:sysClr val="windowText" lastClr="000000"/>
                </a:solidFill>
                <a:effectLst/>
                <a:uLnTx/>
                <a:uFillTx/>
                <a:latin typeface="Arial Black"/>
                <a:ea typeface="+mj-ea"/>
              </a:rPr>
              <a:t>THE</a:t>
            </a:r>
            <a:r>
              <a:rPr kumimoji="0" lang="en-US" sz="2000" b="0" i="0" u="none" strike="noStrike" kern="0" cap="none" spc="-15"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TENDER</a:t>
            </a:r>
            <a:r>
              <a:rPr kumimoji="0" lang="en-US" sz="2000" b="0" i="0" u="none" strike="noStrike" kern="0" cap="none" spc="-30" normalizeH="0" baseline="0" noProof="0">
                <a:ln>
                  <a:noFill/>
                </a:ln>
                <a:solidFill>
                  <a:sysClr val="windowText" lastClr="000000"/>
                </a:solidFill>
                <a:effectLst/>
                <a:uLnTx/>
                <a:uFillTx/>
                <a:latin typeface="Arial Black"/>
                <a:ea typeface="+mj-ea"/>
              </a:rPr>
              <a:t> </a:t>
            </a:r>
            <a:r>
              <a:rPr kumimoji="0" lang="en-US" sz="2000" b="0" i="0" u="none" strike="noStrike" kern="0" cap="none" spc="-5" normalizeH="0" baseline="0" noProof="0">
                <a:ln>
                  <a:noFill/>
                </a:ln>
                <a:solidFill>
                  <a:sysClr val="windowText" lastClr="000000"/>
                </a:solidFill>
                <a:effectLst/>
                <a:uLnTx/>
                <a:uFillTx/>
                <a:latin typeface="Arial Black"/>
                <a:ea typeface="+mj-ea"/>
              </a:rPr>
              <a:t>IS</a:t>
            </a:r>
            <a:r>
              <a:rPr kumimoji="0" lang="en-US" sz="2000" b="0" i="0" u="none" strike="noStrike" kern="0" cap="none" spc="0" normalizeH="0" baseline="0" noProof="0">
                <a:ln>
                  <a:noFill/>
                </a:ln>
                <a:solidFill>
                  <a:sysClr val="windowText" lastClr="000000"/>
                </a:solidFill>
                <a:effectLst/>
                <a:uLnTx/>
                <a:uFillTx/>
                <a:latin typeface="Arial Black"/>
                <a:ea typeface="+mj-ea"/>
              </a:rPr>
              <a:t> MADE</a:t>
            </a:r>
            <a:r>
              <a:rPr kumimoji="0" lang="en-US" sz="2000" b="0" i="0" u="none" strike="noStrike" kern="0" cap="none" spc="-40"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UP OF</a:t>
            </a:r>
            <a:r>
              <a:rPr kumimoji="0" lang="en-US" sz="2000" b="0" i="0" u="none" strike="noStrike" kern="0" cap="none" spc="-15" normalizeH="0" baseline="0" noProof="0">
                <a:ln>
                  <a:noFill/>
                </a:ln>
                <a:solidFill>
                  <a:sysClr val="windowText" lastClr="000000"/>
                </a:solidFill>
                <a:effectLst/>
                <a:uLnTx/>
                <a:uFillTx/>
                <a:latin typeface="Arial Black"/>
                <a:ea typeface="+mj-ea"/>
              </a:rPr>
              <a:t> </a:t>
            </a:r>
            <a:r>
              <a:rPr kumimoji="0" lang="en-US" sz="2000" b="0" i="0" u="none" strike="noStrike" kern="0" cap="none" spc="-5" normalizeH="0" baseline="0" noProof="0">
                <a:ln>
                  <a:noFill/>
                </a:ln>
                <a:solidFill>
                  <a:sysClr val="windowText" lastClr="000000"/>
                </a:solidFill>
                <a:effectLst/>
                <a:uLnTx/>
                <a:uFillTx/>
                <a:latin typeface="Arial Black"/>
                <a:ea typeface="+mj-ea"/>
              </a:rPr>
              <a:t>THE </a:t>
            </a:r>
            <a:r>
              <a:rPr kumimoji="0" lang="en-US" sz="2000" b="0" i="0" u="none" strike="noStrike" kern="0" cap="none" spc="-10" normalizeH="0" baseline="0" noProof="0">
                <a:ln>
                  <a:noFill/>
                </a:ln>
                <a:solidFill>
                  <a:sysClr val="windowText" lastClr="000000"/>
                </a:solidFill>
                <a:effectLst/>
                <a:uLnTx/>
                <a:uFillTx/>
                <a:latin typeface="Arial Black"/>
                <a:ea typeface="+mj-ea"/>
              </a:rPr>
              <a:t>FOLLOWING:</a:t>
            </a:r>
            <a:endParaRPr kumimoji="0" lang="en-US" sz="2000" b="0" i="0" u="none" strike="noStrike" kern="0" cap="none" spc="-10" normalizeH="0" baseline="0" noProof="0" dirty="0">
              <a:ln>
                <a:noFill/>
              </a:ln>
              <a:solidFill>
                <a:sysClr val="windowText" lastClr="000000"/>
              </a:solidFill>
              <a:effectLst/>
              <a:uLnTx/>
              <a:uFillTx/>
              <a:latin typeface="Arial Black"/>
              <a:ea typeface="+mj-ea"/>
            </a:endParaRPr>
          </a:p>
        </p:txBody>
      </p:sp>
      <p:sp>
        <p:nvSpPr>
          <p:cNvPr id="4" name="object 3">
            <a:extLst>
              <a:ext uri="{FF2B5EF4-FFF2-40B4-BE49-F238E27FC236}">
                <a16:creationId xmlns:a16="http://schemas.microsoft.com/office/drawing/2014/main" id="{F0FB9F37-45F8-D99F-77D9-FBD5F185C35B}"/>
              </a:ext>
            </a:extLst>
          </p:cNvPr>
          <p:cNvSpPr txBox="1"/>
          <p:nvPr/>
        </p:nvSpPr>
        <p:spPr>
          <a:xfrm>
            <a:off x="1276738" y="609600"/>
            <a:ext cx="7773670" cy="4537781"/>
          </a:xfrm>
          <a:prstGeom prst="rect">
            <a:avLst/>
          </a:prstGeom>
        </p:spPr>
        <p:txBody>
          <a:bodyPr vert="horz" wrap="square" lIns="0" tIns="13335" rIns="0" bIns="0" rtlCol="0">
            <a:spAutoFit/>
          </a:bodyPr>
          <a:lstStyle/>
          <a:p>
            <a:pPr marL="299085" indent="-287020">
              <a:spcBef>
                <a:spcPts val="105"/>
              </a:spcBef>
              <a:buFont typeface="Wingdings"/>
              <a:buChar char=""/>
              <a:tabLst>
                <a:tab pos="299085" algn="l"/>
                <a:tab pos="299720" algn="l"/>
              </a:tabLst>
            </a:pPr>
            <a:r>
              <a:rPr sz="1400" b="1" spc="-25" dirty="0">
                <a:solidFill>
                  <a:prstClr val="black"/>
                </a:solidFill>
                <a:latin typeface="Calibri"/>
                <a:cs typeface="Calibri"/>
              </a:rPr>
              <a:t>Tender</a:t>
            </a:r>
            <a:r>
              <a:rPr sz="1400" b="1" spc="-55"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756285" lvl="1" indent="-287020">
              <a:buFont typeface="Wingdings"/>
              <a:buChar char=""/>
              <a:tabLst>
                <a:tab pos="756285" algn="l"/>
                <a:tab pos="756920" algn="l"/>
              </a:tabLst>
            </a:pPr>
            <a:r>
              <a:rPr sz="1400" b="1" dirty="0">
                <a:solidFill>
                  <a:prstClr val="black"/>
                </a:solidFill>
                <a:latin typeface="Calibri"/>
                <a:cs typeface="Calibri"/>
              </a:rPr>
              <a:t>Appendices</a:t>
            </a:r>
            <a:r>
              <a:rPr sz="1400" b="1" spc="-25" dirty="0">
                <a:solidFill>
                  <a:prstClr val="black"/>
                </a:solidFill>
                <a:latin typeface="Calibri"/>
                <a:cs typeface="Calibri"/>
              </a:rPr>
              <a:t> </a:t>
            </a:r>
            <a:r>
              <a:rPr sz="1400" b="1" spc="-5" dirty="0">
                <a:solidFill>
                  <a:prstClr val="black"/>
                </a:solidFill>
                <a:latin typeface="Calibri"/>
                <a:cs typeface="Calibri"/>
              </a:rPr>
              <a:t>to</a:t>
            </a:r>
            <a:r>
              <a:rPr sz="1400" b="1" spc="-45" dirty="0">
                <a:solidFill>
                  <a:prstClr val="black"/>
                </a:solidFill>
                <a:latin typeface="Calibri"/>
                <a:cs typeface="Calibri"/>
              </a:rPr>
              <a:t> </a:t>
            </a:r>
            <a:r>
              <a:rPr sz="1400" b="1" spc="-25" dirty="0">
                <a:solidFill>
                  <a:prstClr val="black"/>
                </a:solidFill>
                <a:latin typeface="Calibri"/>
                <a:cs typeface="Calibri"/>
              </a:rPr>
              <a:t>Tender</a:t>
            </a:r>
            <a:r>
              <a:rPr sz="1400" b="1" spc="-50"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D3-</a:t>
            </a:r>
            <a:r>
              <a:rPr sz="1400" b="1" spc="-10" dirty="0">
                <a:solidFill>
                  <a:prstClr val="black"/>
                </a:solidFill>
                <a:latin typeface="Calibri"/>
                <a:cs typeface="Calibri"/>
              </a:rPr>
              <a:t> </a:t>
            </a:r>
            <a:r>
              <a:rPr sz="1400" b="1" spc="-5" dirty="0">
                <a:solidFill>
                  <a:prstClr val="black"/>
                </a:solidFill>
                <a:latin typeface="Calibri"/>
                <a:cs typeface="Calibri"/>
              </a:rPr>
              <a:t>OHS</a:t>
            </a:r>
            <a:r>
              <a:rPr sz="1400" b="1" spc="295" dirty="0">
                <a:solidFill>
                  <a:prstClr val="black"/>
                </a:solidFill>
                <a:latin typeface="Calibri"/>
                <a:cs typeface="Calibri"/>
              </a:rPr>
              <a:t> </a:t>
            </a:r>
            <a:r>
              <a:rPr sz="1400" b="1" dirty="0">
                <a:solidFill>
                  <a:prstClr val="black"/>
                </a:solidFill>
                <a:latin typeface="Calibri"/>
                <a:cs typeface="Calibri"/>
              </a:rPr>
              <a:t>Audit</a:t>
            </a:r>
            <a:r>
              <a:rPr sz="1400" b="1" spc="-15" dirty="0">
                <a:solidFill>
                  <a:prstClr val="black"/>
                </a:solidFill>
                <a:latin typeface="Calibri"/>
                <a:cs typeface="Calibri"/>
              </a:rPr>
              <a:t> </a:t>
            </a:r>
            <a:r>
              <a:rPr sz="1400" b="1" dirty="0">
                <a:solidFill>
                  <a:prstClr val="black"/>
                </a:solidFill>
                <a:latin typeface="Calibri"/>
                <a:cs typeface="Calibri"/>
              </a:rPr>
              <a:t>Questionnaire</a:t>
            </a:r>
            <a:r>
              <a:rPr sz="1400" b="1" spc="-60" dirty="0">
                <a:solidFill>
                  <a:prstClr val="black"/>
                </a:solidFill>
                <a:latin typeface="Calibri"/>
                <a:cs typeface="Calibri"/>
              </a:rPr>
              <a:t> </a:t>
            </a:r>
            <a:r>
              <a:rPr sz="1400" b="1" dirty="0">
                <a:solidFill>
                  <a:prstClr val="black"/>
                </a:solidFill>
                <a:latin typeface="Calibri"/>
                <a:cs typeface="Calibri"/>
              </a:rPr>
              <a:t>–</a:t>
            </a:r>
            <a:r>
              <a:rPr sz="1400" b="1" spc="-10" dirty="0">
                <a:solidFill>
                  <a:prstClr val="black"/>
                </a:solidFill>
                <a:latin typeface="Calibri"/>
                <a:cs typeface="Calibri"/>
              </a:rPr>
              <a:t> </a:t>
            </a:r>
            <a:r>
              <a:rPr sz="1400" b="1" spc="-5" dirty="0">
                <a:solidFill>
                  <a:prstClr val="black"/>
                </a:solidFill>
                <a:latin typeface="Calibri"/>
                <a:cs typeface="Calibri"/>
              </a:rPr>
              <a:t>Conventional</a:t>
            </a:r>
            <a:r>
              <a:rPr sz="1400" b="1" spc="-45" dirty="0">
                <a:solidFill>
                  <a:prstClr val="black"/>
                </a:solidFill>
                <a:latin typeface="Calibri"/>
                <a:cs typeface="Calibri"/>
              </a:rPr>
              <a:t> </a:t>
            </a:r>
            <a:r>
              <a:rPr sz="1400" b="1" dirty="0">
                <a:solidFill>
                  <a:prstClr val="black"/>
                </a:solidFill>
                <a:latin typeface="Calibri"/>
                <a:cs typeface="Calibri"/>
              </a:rPr>
              <a:t>projects</a:t>
            </a:r>
            <a:r>
              <a:rPr sz="1400" b="1" spc="-30" dirty="0">
                <a:solidFill>
                  <a:prstClr val="black"/>
                </a:solidFill>
                <a:latin typeface="Calibri"/>
                <a:cs typeface="Calibri"/>
              </a:rPr>
              <a:t> </a:t>
            </a:r>
            <a:r>
              <a:rPr sz="1400" b="1" dirty="0">
                <a:solidFill>
                  <a:prstClr val="black"/>
                </a:solidFill>
                <a:latin typeface="Calibri"/>
                <a:cs typeface="Calibri"/>
              </a:rPr>
              <a:t>in</a:t>
            </a:r>
            <a:r>
              <a:rPr sz="1400" b="1" spc="-20"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H1-Declaration</a:t>
            </a:r>
            <a:r>
              <a:rPr sz="1400" b="1" spc="260" dirty="0">
                <a:solidFill>
                  <a:prstClr val="black"/>
                </a:solidFill>
                <a:latin typeface="Calibri"/>
                <a:cs typeface="Calibri"/>
              </a:rPr>
              <a:t> </a:t>
            </a:r>
            <a:r>
              <a:rPr sz="1400" b="1" spc="-5" dirty="0">
                <a:solidFill>
                  <a:prstClr val="black"/>
                </a:solidFill>
                <a:latin typeface="Calibri"/>
                <a:cs typeface="Calibri"/>
              </a:rPr>
              <a:t>through</a:t>
            </a:r>
            <a:r>
              <a:rPr sz="1400" b="1" spc="260" dirty="0">
                <a:solidFill>
                  <a:prstClr val="black"/>
                </a:solidFill>
                <a:latin typeface="Calibri"/>
                <a:cs typeface="Calibri"/>
              </a:rPr>
              <a:t> </a:t>
            </a:r>
            <a:r>
              <a:rPr sz="1400" b="1" spc="-10" dirty="0">
                <a:solidFill>
                  <a:prstClr val="black"/>
                </a:solidFill>
                <a:latin typeface="Calibri"/>
                <a:cs typeface="Calibri"/>
              </a:rPr>
              <a:t>town</a:t>
            </a:r>
            <a:r>
              <a:rPr sz="1400" b="1" spc="265" dirty="0">
                <a:solidFill>
                  <a:prstClr val="black"/>
                </a:solidFill>
                <a:latin typeface="Calibri"/>
                <a:cs typeface="Calibri"/>
              </a:rPr>
              <a:t> </a:t>
            </a:r>
            <a:r>
              <a:rPr sz="1400" b="1" dirty="0">
                <a:solidFill>
                  <a:prstClr val="black"/>
                </a:solidFill>
                <a:latin typeface="Calibri"/>
                <a:cs typeface="Calibri"/>
              </a:rPr>
              <a:t>–</a:t>
            </a:r>
            <a:r>
              <a:rPr sz="1400" b="1" spc="260" dirty="0">
                <a:solidFill>
                  <a:prstClr val="black"/>
                </a:solidFill>
                <a:latin typeface="Calibri"/>
                <a:cs typeface="Calibri"/>
              </a:rPr>
              <a:t> </a:t>
            </a:r>
            <a:r>
              <a:rPr sz="1400" b="1" spc="-10" dirty="0">
                <a:solidFill>
                  <a:prstClr val="black"/>
                </a:solidFill>
                <a:latin typeface="Calibri"/>
                <a:cs typeface="Calibri"/>
              </a:rPr>
              <a:t>Agreement</a:t>
            </a:r>
            <a:r>
              <a:rPr sz="1400" b="1" spc="270" dirty="0">
                <a:solidFill>
                  <a:prstClr val="black"/>
                </a:solidFill>
                <a:latin typeface="Calibri"/>
                <a:cs typeface="Calibri"/>
              </a:rPr>
              <a:t> </a:t>
            </a:r>
            <a:r>
              <a:rPr sz="1400" b="1" spc="-10" dirty="0">
                <a:solidFill>
                  <a:prstClr val="black"/>
                </a:solidFill>
                <a:latin typeface="Calibri"/>
                <a:cs typeface="Calibri"/>
              </a:rPr>
              <a:t>between</a:t>
            </a:r>
            <a:r>
              <a:rPr sz="1400" b="1" spc="265" dirty="0">
                <a:solidFill>
                  <a:prstClr val="black"/>
                </a:solidFill>
                <a:latin typeface="Calibri"/>
                <a:cs typeface="Calibri"/>
              </a:rPr>
              <a:t> </a:t>
            </a:r>
            <a:r>
              <a:rPr sz="1400" b="1" spc="-5" dirty="0">
                <a:solidFill>
                  <a:prstClr val="black"/>
                </a:solidFill>
                <a:latin typeface="Calibri"/>
                <a:cs typeface="Calibri"/>
              </a:rPr>
              <a:t>SANRAL</a:t>
            </a:r>
            <a:r>
              <a:rPr sz="1400" b="1" spc="260" dirty="0">
                <a:solidFill>
                  <a:prstClr val="black"/>
                </a:solidFill>
                <a:latin typeface="Calibri"/>
                <a:cs typeface="Calibri"/>
              </a:rPr>
              <a:t> </a:t>
            </a:r>
            <a:r>
              <a:rPr sz="1400" b="1" dirty="0">
                <a:solidFill>
                  <a:prstClr val="black"/>
                </a:solidFill>
                <a:latin typeface="Calibri"/>
                <a:cs typeface="Calibri"/>
              </a:rPr>
              <a:t>and</a:t>
            </a:r>
            <a:r>
              <a:rPr sz="1400" b="1" spc="265" dirty="0">
                <a:solidFill>
                  <a:prstClr val="black"/>
                </a:solidFill>
                <a:latin typeface="Calibri"/>
                <a:cs typeface="Calibri"/>
              </a:rPr>
              <a:t> </a:t>
            </a:r>
            <a:r>
              <a:rPr sz="1400" b="1" spc="-5" dirty="0">
                <a:solidFill>
                  <a:prstClr val="black"/>
                </a:solidFill>
                <a:latin typeface="Calibri"/>
                <a:cs typeface="Calibri"/>
              </a:rPr>
              <a:t>Municipality</a:t>
            </a:r>
            <a:r>
              <a:rPr sz="1400" b="1" spc="270" dirty="0">
                <a:solidFill>
                  <a:prstClr val="black"/>
                </a:solidFill>
                <a:latin typeface="Calibri"/>
                <a:cs typeface="Calibri"/>
              </a:rPr>
              <a:t> </a:t>
            </a:r>
            <a:r>
              <a:rPr sz="1400" b="1" dirty="0">
                <a:solidFill>
                  <a:prstClr val="black"/>
                </a:solidFill>
                <a:latin typeface="Calibri"/>
                <a:cs typeface="Calibri"/>
              </a:rPr>
              <a:t>in</a:t>
            </a:r>
            <a:r>
              <a:rPr sz="1400" b="1" spc="265" dirty="0">
                <a:solidFill>
                  <a:prstClr val="black"/>
                </a:solidFill>
                <a:latin typeface="Calibri"/>
                <a:cs typeface="Calibri"/>
              </a:rPr>
              <a:t> </a:t>
            </a:r>
            <a:r>
              <a:rPr sz="1400" b="1" spc="-5" dirty="0">
                <a:solidFill>
                  <a:prstClr val="black"/>
                </a:solidFill>
                <a:latin typeface="Calibri"/>
                <a:cs typeface="Calibri"/>
              </a:rPr>
              <a:t>MS</a:t>
            </a:r>
            <a:endParaRPr sz="1400" dirty="0">
              <a:solidFill>
                <a:prstClr val="black"/>
              </a:solidFill>
              <a:latin typeface="Calibri"/>
              <a:cs typeface="Calibri"/>
            </a:endParaRPr>
          </a:p>
          <a:p>
            <a:pPr marL="1213485"/>
            <a:r>
              <a:rPr sz="1400" b="1" spc="-15"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H2</a:t>
            </a:r>
            <a:r>
              <a:rPr sz="1400" b="1" spc="-10" dirty="0">
                <a:solidFill>
                  <a:prstClr val="black"/>
                </a:solidFill>
                <a:latin typeface="Calibri"/>
                <a:cs typeface="Calibri"/>
              </a:rPr>
              <a:t> </a:t>
            </a:r>
            <a:r>
              <a:rPr sz="1400" b="1" dirty="0">
                <a:solidFill>
                  <a:prstClr val="black"/>
                </a:solidFill>
                <a:latin typeface="Calibri"/>
                <a:cs typeface="Calibri"/>
              </a:rPr>
              <a:t>– </a:t>
            </a:r>
            <a:r>
              <a:rPr sz="1400" b="1" spc="-5" dirty="0">
                <a:solidFill>
                  <a:prstClr val="black"/>
                </a:solidFill>
                <a:latin typeface="Calibri"/>
                <a:cs typeface="Calibri"/>
              </a:rPr>
              <a:t>Agreement</a:t>
            </a:r>
            <a:r>
              <a:rPr sz="1400" b="1" spc="-30" dirty="0">
                <a:solidFill>
                  <a:prstClr val="black"/>
                </a:solidFill>
                <a:latin typeface="Calibri"/>
                <a:cs typeface="Calibri"/>
              </a:rPr>
              <a:t> </a:t>
            </a:r>
            <a:r>
              <a:rPr sz="1400" b="1" spc="-5" dirty="0">
                <a:solidFill>
                  <a:prstClr val="black"/>
                </a:solidFill>
                <a:latin typeface="Calibri"/>
                <a:cs typeface="Calibri"/>
              </a:rPr>
              <a:t>hand-over</a:t>
            </a:r>
            <a:r>
              <a:rPr sz="1400" b="1" spc="-35" dirty="0">
                <a:solidFill>
                  <a:prstClr val="black"/>
                </a:solidFill>
                <a:latin typeface="Calibri"/>
                <a:cs typeface="Calibri"/>
              </a:rPr>
              <a:t> </a:t>
            </a:r>
            <a:r>
              <a:rPr lang="en-US" sz="1400" b="1" spc="-35" dirty="0">
                <a:solidFill>
                  <a:prstClr val="black"/>
                </a:solidFill>
                <a:latin typeface="Calibri"/>
                <a:cs typeface="Calibri"/>
              </a:rPr>
              <a:t>of </a:t>
            </a:r>
            <a:r>
              <a:rPr sz="1400" b="1" spc="-5" dirty="0">
                <a:solidFill>
                  <a:prstClr val="black"/>
                </a:solidFill>
                <a:latin typeface="Calibri"/>
                <a:cs typeface="Calibri"/>
              </a:rPr>
              <a:t>new</a:t>
            </a:r>
            <a:r>
              <a:rPr sz="1400" b="1" spc="-25" dirty="0">
                <a:solidFill>
                  <a:prstClr val="black"/>
                </a:solidFill>
                <a:latin typeface="Calibri"/>
                <a:cs typeface="Calibri"/>
              </a:rPr>
              <a:t> </a:t>
            </a:r>
            <a:r>
              <a:rPr sz="1400" b="1" dirty="0">
                <a:solidFill>
                  <a:prstClr val="black"/>
                </a:solidFill>
                <a:latin typeface="Calibri"/>
                <a:cs typeface="Calibri"/>
              </a:rPr>
              <a:t>Access</a:t>
            </a:r>
            <a:r>
              <a:rPr sz="1400" b="1" spc="-10" dirty="0">
                <a:solidFill>
                  <a:prstClr val="black"/>
                </a:solidFill>
                <a:latin typeface="Calibri"/>
                <a:cs typeface="Calibri"/>
              </a:rPr>
              <a:t> </a:t>
            </a:r>
            <a:r>
              <a:rPr sz="1400" b="1" spc="-5" dirty="0">
                <a:solidFill>
                  <a:prstClr val="black"/>
                </a:solidFill>
                <a:latin typeface="Calibri"/>
                <a:cs typeface="Calibri"/>
              </a:rPr>
              <a:t>Roads</a:t>
            </a:r>
            <a:r>
              <a:rPr sz="1400" b="1" spc="-20" dirty="0">
                <a:solidFill>
                  <a:prstClr val="black"/>
                </a:solidFill>
                <a:latin typeface="Calibri"/>
                <a:cs typeface="Calibri"/>
              </a:rPr>
              <a:t> </a:t>
            </a:r>
            <a:r>
              <a:rPr sz="1400" b="1" spc="-5" dirty="0">
                <a:solidFill>
                  <a:prstClr val="black"/>
                </a:solidFill>
                <a:latin typeface="Calibri"/>
                <a:cs typeface="Calibri"/>
              </a:rPr>
              <a:t>to</a:t>
            </a:r>
            <a:r>
              <a:rPr sz="1400" b="1" spc="-20" dirty="0">
                <a:solidFill>
                  <a:prstClr val="black"/>
                </a:solidFill>
                <a:latin typeface="Calibri"/>
                <a:cs typeface="Calibri"/>
              </a:rPr>
              <a:t> </a:t>
            </a:r>
            <a:r>
              <a:rPr lang="en-US" sz="1400" b="1" spc="-20" dirty="0">
                <a:solidFill>
                  <a:prstClr val="black"/>
                </a:solidFill>
                <a:latin typeface="Calibri"/>
                <a:cs typeface="Calibri"/>
              </a:rPr>
              <a:t>the </a:t>
            </a:r>
            <a:r>
              <a:rPr sz="1400" b="1" spc="-10" dirty="0">
                <a:solidFill>
                  <a:prstClr val="black"/>
                </a:solidFill>
                <a:latin typeface="Calibri"/>
                <a:cs typeface="Calibri"/>
              </a:rPr>
              <a:t>relevant</a:t>
            </a:r>
            <a:r>
              <a:rPr sz="1400" b="1" spc="-15" dirty="0">
                <a:solidFill>
                  <a:prstClr val="black"/>
                </a:solidFill>
                <a:latin typeface="Calibri"/>
                <a:cs typeface="Calibri"/>
              </a:rPr>
              <a:t> </a:t>
            </a:r>
            <a:r>
              <a:rPr sz="1400" b="1" dirty="0">
                <a:solidFill>
                  <a:prstClr val="black"/>
                </a:solidFill>
                <a:latin typeface="Calibri"/>
                <a:cs typeface="Calibri"/>
              </a:rPr>
              <a:t>authority</a:t>
            </a:r>
            <a:r>
              <a:rPr sz="1400" b="1" spc="-35"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MS </a:t>
            </a:r>
            <a:r>
              <a:rPr sz="1400" b="1" spc="-20"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H3</a:t>
            </a:r>
            <a:r>
              <a:rPr sz="1400" b="1" spc="-15" dirty="0">
                <a:solidFill>
                  <a:prstClr val="black"/>
                </a:solidFill>
                <a:latin typeface="Calibri"/>
                <a:cs typeface="Calibri"/>
              </a:rPr>
              <a:t> </a:t>
            </a:r>
            <a:r>
              <a:rPr sz="1400" b="1" dirty="0">
                <a:solidFill>
                  <a:prstClr val="black"/>
                </a:solidFill>
                <a:latin typeface="Calibri"/>
                <a:cs typeface="Calibri"/>
              </a:rPr>
              <a:t>–</a:t>
            </a:r>
            <a:r>
              <a:rPr sz="1400" b="1" spc="-5" dirty="0">
                <a:solidFill>
                  <a:prstClr val="black"/>
                </a:solidFill>
                <a:latin typeface="Calibri"/>
                <a:cs typeface="Calibri"/>
              </a:rPr>
              <a:t> SANRAL</a:t>
            </a:r>
            <a:r>
              <a:rPr sz="1400" b="1" spc="-30" dirty="0">
                <a:solidFill>
                  <a:prstClr val="black"/>
                </a:solidFill>
                <a:latin typeface="Calibri"/>
                <a:cs typeface="Calibri"/>
              </a:rPr>
              <a:t> </a:t>
            </a:r>
            <a:r>
              <a:rPr sz="1400" b="1" spc="-10" dirty="0">
                <a:solidFill>
                  <a:prstClr val="black"/>
                </a:solidFill>
                <a:latin typeface="Calibri"/>
                <a:cs typeface="Calibri"/>
              </a:rPr>
              <a:t>SPLUMA</a:t>
            </a:r>
            <a:r>
              <a:rPr sz="1400" b="1" spc="-5" dirty="0">
                <a:solidFill>
                  <a:prstClr val="black"/>
                </a:solidFill>
                <a:latin typeface="Calibri"/>
                <a:cs typeface="Calibri"/>
              </a:rPr>
              <a:t> Agreement</a:t>
            </a:r>
            <a:r>
              <a:rPr sz="1400" b="1" spc="-4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I</a:t>
            </a:r>
            <a:r>
              <a:rPr sz="1400" b="1" spc="-15" dirty="0">
                <a:solidFill>
                  <a:prstClr val="black"/>
                </a:solidFill>
                <a:latin typeface="Calibri"/>
                <a:cs typeface="Calibri"/>
              </a:rPr>
              <a:t> </a:t>
            </a:r>
            <a:r>
              <a:rPr sz="1400" b="1" dirty="0">
                <a:solidFill>
                  <a:prstClr val="black"/>
                </a:solidFill>
                <a:latin typeface="Calibri"/>
                <a:cs typeface="Calibri"/>
              </a:rPr>
              <a:t>–</a:t>
            </a:r>
            <a:r>
              <a:rPr sz="1400" b="1" spc="-5" dirty="0">
                <a:solidFill>
                  <a:prstClr val="black"/>
                </a:solidFill>
                <a:latin typeface="Calibri"/>
                <a:cs typeface="Calibri"/>
              </a:rPr>
              <a:t> SANRAL</a:t>
            </a:r>
            <a:r>
              <a:rPr sz="1400" b="1" spc="-20" dirty="0">
                <a:solidFill>
                  <a:prstClr val="black"/>
                </a:solidFill>
                <a:latin typeface="Calibri"/>
                <a:cs typeface="Calibri"/>
              </a:rPr>
              <a:t> </a:t>
            </a:r>
            <a:r>
              <a:rPr sz="1400" b="1" spc="-5" dirty="0">
                <a:solidFill>
                  <a:prstClr val="black"/>
                </a:solidFill>
                <a:latin typeface="Calibri"/>
                <a:cs typeface="Calibri"/>
              </a:rPr>
              <a:t>Road</a:t>
            </a:r>
            <a:r>
              <a:rPr sz="1400" b="1" spc="-30" dirty="0">
                <a:solidFill>
                  <a:prstClr val="black"/>
                </a:solidFill>
                <a:latin typeface="Calibri"/>
                <a:cs typeface="Calibri"/>
              </a:rPr>
              <a:t> </a:t>
            </a:r>
            <a:r>
              <a:rPr sz="1400" b="1" spc="-10" dirty="0">
                <a:solidFill>
                  <a:prstClr val="black"/>
                </a:solidFill>
                <a:latin typeface="Calibri"/>
                <a:cs typeface="Calibri"/>
              </a:rPr>
              <a:t>Safety</a:t>
            </a:r>
            <a:r>
              <a:rPr sz="1400" b="1" spc="-35" dirty="0">
                <a:solidFill>
                  <a:prstClr val="black"/>
                </a:solidFill>
                <a:latin typeface="Calibri"/>
                <a:cs typeface="Calibri"/>
              </a:rPr>
              <a:t> </a:t>
            </a:r>
            <a:r>
              <a:rPr sz="1400" b="1" dirty="0">
                <a:solidFill>
                  <a:prstClr val="black"/>
                </a:solidFill>
                <a:latin typeface="Calibri"/>
                <a:cs typeface="Calibri"/>
              </a:rPr>
              <a:t>Audit</a:t>
            </a:r>
            <a:r>
              <a:rPr sz="1400" b="1" spc="-15" dirty="0">
                <a:solidFill>
                  <a:prstClr val="black"/>
                </a:solidFill>
                <a:latin typeface="Calibri"/>
                <a:cs typeface="Calibri"/>
              </a:rPr>
              <a:t> </a:t>
            </a:r>
            <a:r>
              <a:rPr sz="1400" b="1" spc="-5" dirty="0">
                <a:solidFill>
                  <a:prstClr val="black"/>
                </a:solidFill>
                <a:latin typeface="Calibri"/>
                <a:cs typeface="Calibri"/>
              </a:rPr>
              <a:t>Policy</a:t>
            </a:r>
            <a:r>
              <a:rPr sz="1400" b="1" spc="5"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M</a:t>
            </a:r>
            <a:r>
              <a:rPr sz="1400" b="1" spc="-10" dirty="0">
                <a:solidFill>
                  <a:prstClr val="black"/>
                </a:solidFill>
                <a:latin typeface="Calibri"/>
                <a:cs typeface="Calibri"/>
              </a:rPr>
              <a:t> </a:t>
            </a:r>
            <a:r>
              <a:rPr sz="1400" b="1" dirty="0">
                <a:solidFill>
                  <a:prstClr val="black"/>
                </a:solidFill>
                <a:latin typeface="Calibri"/>
                <a:cs typeface="Calibri"/>
              </a:rPr>
              <a:t>–</a:t>
            </a:r>
            <a:r>
              <a:rPr sz="1400" b="1" spc="-10" dirty="0">
                <a:solidFill>
                  <a:prstClr val="black"/>
                </a:solidFill>
                <a:latin typeface="Calibri"/>
                <a:cs typeface="Calibri"/>
              </a:rPr>
              <a:t> </a:t>
            </a:r>
            <a:r>
              <a:rPr sz="1400" b="1" spc="-5" dirty="0">
                <a:solidFill>
                  <a:prstClr val="black"/>
                </a:solidFill>
                <a:latin typeface="Calibri"/>
                <a:cs typeface="Calibri"/>
              </a:rPr>
              <a:t>SARDS</a:t>
            </a:r>
            <a:r>
              <a:rPr sz="1400" b="1" spc="-10" dirty="0">
                <a:solidFill>
                  <a:prstClr val="black"/>
                </a:solidFill>
                <a:latin typeface="Calibri"/>
                <a:cs typeface="Calibri"/>
              </a:rPr>
              <a:t> </a:t>
            </a:r>
            <a:r>
              <a:rPr sz="1400" b="1" dirty="0">
                <a:solidFill>
                  <a:prstClr val="black"/>
                </a:solidFill>
                <a:latin typeface="Calibri"/>
                <a:cs typeface="Calibri"/>
              </a:rPr>
              <a:t>User</a:t>
            </a:r>
            <a:r>
              <a:rPr sz="1400" b="1" spc="-15" dirty="0">
                <a:solidFill>
                  <a:prstClr val="black"/>
                </a:solidFill>
                <a:latin typeface="Calibri"/>
                <a:cs typeface="Calibri"/>
              </a:rPr>
              <a:t> </a:t>
            </a:r>
            <a:r>
              <a:rPr sz="1400" b="1" spc="-10" dirty="0">
                <a:solidFill>
                  <a:prstClr val="black"/>
                </a:solidFill>
                <a:latin typeface="Calibri"/>
                <a:cs typeface="Calibri"/>
              </a:rPr>
              <a:t>Registration</a:t>
            </a:r>
            <a:r>
              <a:rPr sz="1400" b="1" spc="-30" dirty="0">
                <a:solidFill>
                  <a:prstClr val="black"/>
                </a:solidFill>
                <a:latin typeface="Calibri"/>
                <a:cs typeface="Calibri"/>
              </a:rPr>
              <a:t> </a:t>
            </a:r>
            <a:r>
              <a:rPr sz="1400" b="1" spc="-5" dirty="0">
                <a:solidFill>
                  <a:prstClr val="black"/>
                </a:solidFill>
                <a:latin typeface="Calibri"/>
                <a:cs typeface="Calibri"/>
              </a:rPr>
              <a:t>manual</a:t>
            </a:r>
            <a:r>
              <a:rPr sz="1400" b="1" spc="-30" dirty="0">
                <a:solidFill>
                  <a:prstClr val="black"/>
                </a:solidFill>
                <a:latin typeface="Calibri"/>
                <a:cs typeface="Calibri"/>
              </a:rPr>
              <a:t> </a:t>
            </a:r>
            <a:r>
              <a:rPr sz="1400" b="1" dirty="0">
                <a:solidFill>
                  <a:prstClr val="black"/>
                </a:solidFill>
                <a:latin typeface="Calibri"/>
                <a:cs typeface="Calibri"/>
              </a:rPr>
              <a:t>in </a:t>
            </a:r>
            <a:r>
              <a:rPr sz="1400" b="1" spc="-5" dirty="0">
                <a:solidFill>
                  <a:prstClr val="black"/>
                </a:solidFill>
                <a:latin typeface="Calibri"/>
                <a:cs typeface="Calibri"/>
              </a:rPr>
              <a:t>PDF</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lang="en-US" sz="1400" b="1" spc="-5" dirty="0">
                <a:solidFill>
                  <a:prstClr val="black"/>
                </a:solidFill>
                <a:latin typeface="Calibri"/>
                <a:cs typeface="Calibri"/>
              </a:rPr>
              <a:t>N - Structures Tracking Spreadsheet in MS Excel </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25" dirty="0">
                <a:solidFill>
                  <a:prstClr val="black"/>
                </a:solidFill>
                <a:latin typeface="Calibri"/>
                <a:cs typeface="Calibri"/>
              </a:rPr>
              <a:t>Tender</a:t>
            </a:r>
            <a:r>
              <a:rPr sz="1400" b="1" spc="-30" dirty="0">
                <a:solidFill>
                  <a:prstClr val="black"/>
                </a:solidFill>
                <a:latin typeface="Calibri"/>
                <a:cs typeface="Calibri"/>
              </a:rPr>
              <a:t> </a:t>
            </a:r>
            <a:r>
              <a:rPr sz="1400" b="1" spc="-5" dirty="0">
                <a:solidFill>
                  <a:prstClr val="black"/>
                </a:solidFill>
                <a:latin typeface="Calibri"/>
                <a:cs typeface="Calibri"/>
              </a:rPr>
              <a:t>document</a:t>
            </a:r>
            <a:r>
              <a:rPr sz="1400" b="1" spc="-4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PDF</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lang="en-US" sz="1400" b="1" spc="-5" dirty="0">
                <a:solidFill>
                  <a:prstClr val="black"/>
                </a:solidFill>
                <a:latin typeface="Calibri"/>
                <a:cs typeface="Calibri"/>
              </a:rPr>
              <a:t>Locality Map</a:t>
            </a:r>
            <a:r>
              <a:rPr sz="1400" b="1"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Wingdings"/>
              <a:buChar char=""/>
              <a:tabLst>
                <a:tab pos="299085" algn="l"/>
                <a:tab pos="299720" algn="l"/>
              </a:tabLst>
            </a:pPr>
            <a:r>
              <a:rPr lang="en-ZA" sz="1400" b="1" spc="-25" dirty="0">
                <a:solidFill>
                  <a:prstClr val="black"/>
                </a:solidFill>
                <a:latin typeface="Calibri"/>
                <a:cs typeface="Calibri"/>
              </a:rPr>
              <a:t>R</a:t>
            </a:r>
            <a:r>
              <a:rPr lang="en-ZA" sz="1400" b="1" spc="-15" dirty="0">
                <a:solidFill>
                  <a:prstClr val="black"/>
                </a:solidFill>
                <a:latin typeface="Calibri"/>
                <a:cs typeface="Calibri"/>
              </a:rPr>
              <a:t>e</a:t>
            </a:r>
            <a:r>
              <a:rPr lang="en-ZA" sz="1400" b="1" dirty="0">
                <a:solidFill>
                  <a:prstClr val="black"/>
                </a:solidFill>
                <a:latin typeface="Calibri"/>
                <a:cs typeface="Calibri"/>
              </a:rPr>
              <a:t>tu</a:t>
            </a:r>
            <a:r>
              <a:rPr lang="en-ZA" sz="1400" b="1" spc="5" dirty="0">
                <a:solidFill>
                  <a:prstClr val="black"/>
                </a:solidFill>
                <a:latin typeface="Calibri"/>
                <a:cs typeface="Calibri"/>
              </a:rPr>
              <a:t>r</a:t>
            </a:r>
            <a:r>
              <a:rPr lang="en-ZA" sz="1400" b="1" dirty="0">
                <a:solidFill>
                  <a:prstClr val="black"/>
                </a:solidFill>
                <a:latin typeface="Calibri"/>
                <a:cs typeface="Calibri"/>
              </a:rPr>
              <a:t>nable</a:t>
            </a:r>
            <a:r>
              <a:rPr lang="en-ZA" sz="1400" b="1" spc="-45" dirty="0">
                <a:solidFill>
                  <a:prstClr val="black"/>
                </a:solidFill>
                <a:latin typeface="Calibri"/>
                <a:cs typeface="Calibri"/>
              </a:rPr>
              <a:t> </a:t>
            </a:r>
            <a:r>
              <a:rPr lang="en-ZA" sz="1400" b="1" dirty="0">
                <a:solidFill>
                  <a:prstClr val="black"/>
                </a:solidFill>
                <a:latin typeface="Calibri"/>
                <a:cs typeface="Calibri"/>
              </a:rPr>
              <a:t>Schedules</a:t>
            </a:r>
            <a:endParaRPr lang="en-ZA" sz="1400" dirty="0">
              <a:solidFill>
                <a:prstClr val="black"/>
              </a:solidFill>
              <a:latin typeface="Calibri"/>
              <a:cs typeface="Calibri"/>
            </a:endParaRPr>
          </a:p>
          <a:p>
            <a:pPr marL="756285" lvl="1" indent="-287020">
              <a:spcBef>
                <a:spcPts val="5"/>
              </a:spcBef>
              <a:buFont typeface="Wingdings"/>
              <a:buChar char=""/>
              <a:tabLst>
                <a:tab pos="756285" algn="l"/>
                <a:tab pos="756920" algn="l"/>
              </a:tabLst>
            </a:pPr>
            <a:r>
              <a:rPr sz="1400" b="1" spc="-15" dirty="0">
                <a:solidFill>
                  <a:prstClr val="black"/>
                </a:solidFill>
                <a:latin typeface="Calibri"/>
                <a:cs typeface="Calibri"/>
              </a:rPr>
              <a:t>Technical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A-Forms</a:t>
            </a:r>
            <a:r>
              <a:rPr sz="1400" b="1" spc="-40"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a:t>
            </a:r>
            <a:endParaRPr lang="en-US" sz="1400" b="1" spc="-10" dirty="0">
              <a:solidFill>
                <a:prstClr val="black"/>
              </a:solidFill>
              <a:latin typeface="Calibri"/>
              <a:cs typeface="Calibri"/>
            </a:endParaRPr>
          </a:p>
          <a:p>
            <a:pPr marL="1213485" lvl="2" indent="-287020">
              <a:buFont typeface="Wingdings"/>
              <a:buChar char=""/>
              <a:tabLst>
                <a:tab pos="1213485" algn="l"/>
                <a:tab pos="1214120" algn="l"/>
              </a:tabLst>
            </a:pPr>
            <a:r>
              <a:rPr sz="1400" b="1" spc="-15" dirty="0">
                <a:solidFill>
                  <a:prstClr val="black"/>
                </a:solidFill>
                <a:latin typeface="Calibri"/>
                <a:cs typeface="Calibri"/>
              </a:rPr>
              <a:t>Technical</a:t>
            </a:r>
            <a:r>
              <a:rPr sz="1400" b="1" spc="-35" dirty="0">
                <a:solidFill>
                  <a:prstClr val="black"/>
                </a:solidFill>
                <a:latin typeface="Calibri"/>
                <a:cs typeface="Calibri"/>
              </a:rPr>
              <a:t> </a:t>
            </a:r>
            <a:r>
              <a:rPr sz="1400" b="1" dirty="0">
                <a:solidFill>
                  <a:prstClr val="black"/>
                </a:solidFill>
                <a:latin typeface="Calibri"/>
                <a:cs typeface="Calibri"/>
              </a:rPr>
              <a:t>submission</a:t>
            </a:r>
            <a:r>
              <a:rPr sz="1400" b="1" spc="-2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r>
              <a:rPr sz="1400" b="1" dirty="0">
                <a:solidFill>
                  <a:prstClr val="black"/>
                </a:solidFill>
                <a:latin typeface="Calibri"/>
                <a:cs typeface="Calibri"/>
              </a:rPr>
              <a:t> </a:t>
            </a:r>
            <a:endParaRPr lang="en-US" sz="1400" b="1"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B-BBEE</a:t>
            </a:r>
            <a:r>
              <a:rPr sz="1400" b="1" spc="-15" dirty="0">
                <a:solidFill>
                  <a:prstClr val="black"/>
                </a:solidFill>
                <a:latin typeface="Calibri"/>
                <a:cs typeface="Calibri"/>
              </a:rPr>
              <a:t> </a:t>
            </a:r>
            <a:r>
              <a:rPr sz="1400" b="1" spc="-10" dirty="0">
                <a:solidFill>
                  <a:prstClr val="black"/>
                </a:solidFill>
                <a:latin typeface="Calibri"/>
                <a:cs typeface="Calibri"/>
              </a:rPr>
              <a:t>Exempted</a:t>
            </a:r>
            <a:r>
              <a:rPr sz="1400" b="1" spc="-40" dirty="0">
                <a:solidFill>
                  <a:prstClr val="black"/>
                </a:solidFill>
                <a:latin typeface="Calibri"/>
                <a:cs typeface="Calibri"/>
              </a:rPr>
              <a:t> </a:t>
            </a:r>
            <a:r>
              <a:rPr sz="1400" b="1" spc="-5" dirty="0">
                <a:solidFill>
                  <a:prstClr val="black"/>
                </a:solidFill>
                <a:latin typeface="Calibri"/>
                <a:cs typeface="Calibri"/>
              </a:rPr>
              <a:t>Micro</a:t>
            </a:r>
            <a:r>
              <a:rPr sz="1400" b="1" spc="-15" dirty="0">
                <a:solidFill>
                  <a:prstClr val="black"/>
                </a:solidFill>
                <a:latin typeface="Calibri"/>
                <a:cs typeface="Calibri"/>
              </a:rPr>
              <a:t> </a:t>
            </a:r>
            <a:r>
              <a:rPr sz="1400" b="1" dirty="0">
                <a:solidFill>
                  <a:prstClr val="black"/>
                </a:solidFill>
                <a:latin typeface="Calibri"/>
                <a:cs typeface="Calibri"/>
              </a:rPr>
              <a:t>Enterprise</a:t>
            </a:r>
            <a:r>
              <a:rPr sz="1400" b="1" spc="-50" dirty="0">
                <a:solidFill>
                  <a:prstClr val="black"/>
                </a:solidFill>
                <a:latin typeface="Calibri"/>
                <a:cs typeface="Calibri"/>
              </a:rPr>
              <a:t> </a:t>
            </a:r>
            <a:r>
              <a:rPr sz="1400" b="1" spc="-5" dirty="0">
                <a:solidFill>
                  <a:prstClr val="black"/>
                </a:solidFill>
                <a:latin typeface="Calibri"/>
                <a:cs typeface="Calibri"/>
              </a:rPr>
              <a:t>Affidavit</a:t>
            </a:r>
            <a:r>
              <a:rPr sz="1400" b="1" spc="-20" dirty="0">
                <a:solidFill>
                  <a:prstClr val="black"/>
                </a:solidFill>
                <a:latin typeface="Calibri"/>
                <a:cs typeface="Calibri"/>
              </a:rPr>
              <a:t> </a:t>
            </a:r>
            <a:r>
              <a:rPr sz="1400" b="1" dirty="0">
                <a:solidFill>
                  <a:prstClr val="black"/>
                </a:solidFill>
                <a:latin typeface="Calibri"/>
                <a:cs typeface="Calibri"/>
              </a:rPr>
              <a:t>– </a:t>
            </a:r>
            <a:r>
              <a:rPr sz="1400" b="1" spc="-20" dirty="0">
                <a:solidFill>
                  <a:prstClr val="black"/>
                </a:solidFill>
                <a:latin typeface="Calibri"/>
                <a:cs typeface="Calibri"/>
              </a:rPr>
              <a:t>Template</a:t>
            </a:r>
            <a:r>
              <a:rPr sz="1400" b="1" spc="-35" dirty="0">
                <a:solidFill>
                  <a:prstClr val="black"/>
                </a:solidFill>
                <a:latin typeface="Calibri"/>
                <a:cs typeface="Calibri"/>
              </a:rPr>
              <a:t> </a:t>
            </a:r>
            <a:r>
              <a:rPr sz="1400" b="1" dirty="0">
                <a:solidFill>
                  <a:prstClr val="black"/>
                </a:solidFill>
                <a:latin typeface="Calibri"/>
                <a:cs typeface="Calibri"/>
              </a:rPr>
              <a:t>in</a:t>
            </a:r>
            <a:r>
              <a:rPr sz="1400" b="1" spc="-15"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756285" lvl="1" indent="-287020">
              <a:buFont typeface="Wingdings"/>
              <a:buChar char=""/>
              <a:tabLst>
                <a:tab pos="756285" algn="l"/>
                <a:tab pos="756920" algn="l"/>
              </a:tabLst>
            </a:pPr>
            <a:r>
              <a:rPr sz="1400" b="1" dirty="0">
                <a:solidFill>
                  <a:prstClr val="black"/>
                </a:solidFill>
                <a:latin typeface="Calibri"/>
                <a:cs typeface="Calibri"/>
              </a:rPr>
              <a:t>Financial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Form</a:t>
            </a:r>
            <a:r>
              <a:rPr sz="1400" b="1" spc="-25" dirty="0">
                <a:solidFill>
                  <a:prstClr val="black"/>
                </a:solidFill>
                <a:latin typeface="Calibri"/>
                <a:cs typeface="Calibri"/>
              </a:rPr>
              <a:t> </a:t>
            </a:r>
            <a:r>
              <a:rPr sz="1400" b="1" dirty="0">
                <a:solidFill>
                  <a:prstClr val="black"/>
                </a:solidFill>
                <a:latin typeface="Calibri"/>
                <a:cs typeface="Calibri"/>
              </a:rPr>
              <a:t>of</a:t>
            </a:r>
            <a:r>
              <a:rPr sz="1400" b="1" spc="-10" dirty="0">
                <a:solidFill>
                  <a:prstClr val="black"/>
                </a:solidFill>
                <a:latin typeface="Calibri"/>
                <a:cs typeface="Calibri"/>
              </a:rPr>
              <a:t> Offer</a:t>
            </a:r>
            <a:r>
              <a:rPr sz="1400" b="1" spc="-20" dirty="0">
                <a:solidFill>
                  <a:prstClr val="black"/>
                </a:solidFill>
                <a:latin typeface="Calibri"/>
                <a:cs typeface="Calibri"/>
              </a:rPr>
              <a:t> </a:t>
            </a:r>
            <a:r>
              <a:rPr sz="1400" b="1" dirty="0">
                <a:solidFill>
                  <a:prstClr val="black"/>
                </a:solidFill>
                <a:latin typeface="Calibri"/>
                <a:cs typeface="Calibri"/>
              </a:rPr>
              <a:t>&amp;</a:t>
            </a:r>
            <a:r>
              <a:rPr sz="1400" b="1" spc="-5" dirty="0">
                <a:solidFill>
                  <a:prstClr val="black"/>
                </a:solidFill>
                <a:latin typeface="Calibri"/>
                <a:cs typeface="Calibri"/>
              </a:rPr>
              <a:t> </a:t>
            </a:r>
            <a:r>
              <a:rPr sz="1400" b="1" spc="-10" dirty="0">
                <a:solidFill>
                  <a:prstClr val="black"/>
                </a:solidFill>
                <a:latin typeface="Calibri"/>
                <a:cs typeface="Calibri"/>
              </a:rPr>
              <a:t>Contract</a:t>
            </a:r>
            <a:r>
              <a:rPr sz="1400" b="1" spc="-25" dirty="0">
                <a:solidFill>
                  <a:prstClr val="black"/>
                </a:solidFill>
                <a:latin typeface="Calibri"/>
                <a:cs typeface="Calibri"/>
              </a:rPr>
              <a:t> </a:t>
            </a:r>
            <a:r>
              <a:rPr sz="1400" b="1" spc="-5" dirty="0">
                <a:solidFill>
                  <a:prstClr val="black"/>
                </a:solidFill>
                <a:latin typeface="Calibri"/>
                <a:cs typeface="Calibri"/>
              </a:rPr>
              <a:t>Data</a:t>
            </a:r>
            <a:r>
              <a:rPr sz="1400" b="1" spc="-20" dirty="0">
                <a:solidFill>
                  <a:prstClr val="black"/>
                </a:solidFill>
                <a:latin typeface="Calibri"/>
                <a:cs typeface="Calibri"/>
              </a:rPr>
              <a:t> </a:t>
            </a:r>
            <a:r>
              <a:rPr sz="1400" b="1" spc="-5" dirty="0">
                <a:solidFill>
                  <a:prstClr val="black"/>
                </a:solidFill>
                <a:latin typeface="Calibri"/>
                <a:cs typeface="Calibri"/>
              </a:rPr>
              <a:t>by </a:t>
            </a:r>
            <a:r>
              <a:rPr sz="1400" b="1" spc="-20" dirty="0">
                <a:solidFill>
                  <a:prstClr val="black"/>
                </a:solidFill>
                <a:latin typeface="Calibri"/>
                <a:cs typeface="Calibri"/>
              </a:rPr>
              <a:t>Tenderer</a:t>
            </a:r>
            <a:r>
              <a:rPr sz="1400" b="1" spc="-3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MS</a:t>
            </a:r>
            <a:r>
              <a:rPr sz="1400" b="1" spc="5" dirty="0">
                <a:solidFill>
                  <a:prstClr val="black"/>
                </a:solidFill>
                <a:latin typeface="Calibri"/>
                <a:cs typeface="Calibri"/>
              </a:rPr>
              <a:t> </a:t>
            </a:r>
            <a:r>
              <a:rPr sz="1400" b="1" spc="-20" dirty="0">
                <a:solidFill>
                  <a:prstClr val="black"/>
                </a:solidFill>
                <a:latin typeface="Calibri"/>
                <a:cs typeface="Calibri"/>
              </a:rPr>
              <a:t>Word</a:t>
            </a:r>
            <a:r>
              <a:rPr sz="1400" b="1" spc="-5" dirty="0">
                <a:solidFill>
                  <a:prstClr val="black"/>
                </a:solidFill>
                <a:latin typeface="Calibri"/>
                <a:cs typeface="Calibri"/>
              </a:rPr>
              <a:t> </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Financial</a:t>
            </a:r>
            <a:r>
              <a:rPr sz="1400" b="1" spc="-30" dirty="0">
                <a:solidFill>
                  <a:prstClr val="black"/>
                </a:solidFill>
                <a:latin typeface="Calibri"/>
                <a:cs typeface="Calibri"/>
              </a:rPr>
              <a:t> </a:t>
            </a:r>
            <a:r>
              <a:rPr sz="1400" b="1" dirty="0">
                <a:solidFill>
                  <a:prstClr val="black"/>
                </a:solidFill>
                <a:latin typeface="Calibri"/>
                <a:cs typeface="Calibri"/>
              </a:rPr>
              <a:t>submission</a:t>
            </a:r>
            <a:r>
              <a:rPr sz="1400" b="1" spc="-2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r>
              <a:rPr sz="1400" b="1" spc="-5"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Wingdings"/>
              <a:buChar char=""/>
              <a:tabLst>
                <a:tab pos="299085" algn="l"/>
                <a:tab pos="299720" algn="l"/>
              </a:tabLst>
            </a:pPr>
            <a:r>
              <a:rPr sz="1400" b="1" spc="-5" dirty="0">
                <a:solidFill>
                  <a:prstClr val="black"/>
                </a:solidFill>
                <a:latin typeface="Calibri"/>
                <a:cs typeface="Calibri"/>
              </a:rPr>
              <a:t>Clarification</a:t>
            </a:r>
            <a:r>
              <a:rPr sz="1400" b="1" spc="-45" dirty="0">
                <a:solidFill>
                  <a:prstClr val="black"/>
                </a:solidFill>
                <a:latin typeface="Calibri"/>
                <a:cs typeface="Calibri"/>
              </a:rPr>
              <a:t> </a:t>
            </a:r>
            <a:r>
              <a:rPr sz="1400" b="1" spc="-5" dirty="0">
                <a:solidFill>
                  <a:prstClr val="black"/>
                </a:solidFill>
                <a:latin typeface="Calibri"/>
                <a:cs typeface="Calibri"/>
              </a:rPr>
              <a:t>Presentation</a:t>
            </a:r>
            <a:r>
              <a:rPr sz="1400" b="1" spc="-5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PDF</a:t>
            </a:r>
            <a:r>
              <a:rPr sz="1400" b="1" spc="-20" dirty="0">
                <a:solidFill>
                  <a:prstClr val="black"/>
                </a:solidFill>
                <a:latin typeface="Calibri"/>
                <a:cs typeface="Calibri"/>
              </a:rPr>
              <a:t> </a:t>
            </a:r>
            <a:endParaRPr lang="en-ZA" sz="1400" b="1" spc="-20" dirty="0">
              <a:solidFill>
                <a:prstClr val="black"/>
              </a:solidFill>
              <a:latin typeface="Calibri"/>
              <a:cs typeface="Calibri"/>
            </a:endParaRPr>
          </a:p>
        </p:txBody>
      </p:sp>
    </p:spTree>
    <p:extLst>
      <p:ext uri="{BB962C8B-B14F-4D97-AF65-F5344CB8AC3E}">
        <p14:creationId xmlns:p14="http://schemas.microsoft.com/office/powerpoint/2010/main" val="3045115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CONDITIONS OF TENDER</a:t>
            </a:r>
          </a:p>
        </p:txBody>
      </p:sp>
      <p:sp>
        <p:nvSpPr>
          <p:cNvPr id="4" name="Rectangle 3">
            <a:extLst>
              <a:ext uri="{FF2B5EF4-FFF2-40B4-BE49-F238E27FC236}">
                <a16:creationId xmlns:a16="http://schemas.microsoft.com/office/drawing/2014/main" id="{43ECE13E-BE5B-471E-B2B0-8DD3E1E5BA7C}"/>
              </a:ext>
            </a:extLst>
          </p:cNvPr>
          <p:cNvSpPr/>
          <p:nvPr/>
        </p:nvSpPr>
        <p:spPr>
          <a:xfrm>
            <a:off x="529426" y="1121581"/>
            <a:ext cx="8331200" cy="4801314"/>
          </a:xfrm>
          <a:prstGeom prst="rect">
            <a:avLst/>
          </a:prstGeom>
        </p:spPr>
        <p:txBody>
          <a:bodyPr wrap="square">
            <a:spAutoFit/>
          </a:bodyPr>
          <a:lstStyle/>
          <a:p>
            <a:r>
              <a:rPr lang="en-ZA" sz="2000" b="1" dirty="0">
                <a:latin typeface="Arial" panose="020B0604020202020204" pitchFamily="34" charset="0"/>
                <a:cs typeface="Arial" panose="020B0604020202020204" pitchFamily="34" charset="0"/>
              </a:rPr>
              <a:t>T1.2	CONDITIONS OF TENDER</a:t>
            </a:r>
          </a:p>
          <a:p>
            <a:endParaRPr lang="en-ZA" sz="1000" b="1" dirty="0">
              <a:latin typeface="Arial" panose="020B0604020202020204" pitchFamily="34" charset="0"/>
              <a:cs typeface="Arial" panose="020B0604020202020204" pitchFamily="34" charset="0"/>
            </a:endParaRPr>
          </a:p>
          <a:p>
            <a:pPr defTabSz="114300"/>
            <a:r>
              <a:rPr lang="en-ZA" sz="2000" b="1" dirty="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Note to tenderer:</a:t>
            </a:r>
          </a:p>
          <a:p>
            <a:pPr marL="119063" marR="0" algn="just" defTabSz="114300">
              <a:spcBef>
                <a:spcPts val="0"/>
              </a:spcBef>
              <a:spcAft>
                <a:spcPts val="0"/>
              </a:spcAft>
            </a:pPr>
            <a:r>
              <a:rPr lang="en-ZA" sz="16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www.cidb.org.za).</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https://www.cidb.org.za/wp-content/uploads/2021/07/Standard-for-Uniformity-August-2019.pdf</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standard conditions of tender make several references to the tender data for details that apply specifically to this tender. The tender data shall have precedence in the interpretation of any ambiguity or inconsistency between the tender data and the standard conditions of the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Each item of data given below is cross-referenced to the clause marked “C” in the above-mentioned Standard Conditions of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01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0"/>
            <a:ext cx="9144000" cy="584775"/>
          </a:xfrm>
          <a:prstGeom prst="rect">
            <a:avLst/>
          </a:prstGeom>
          <a:solidFill>
            <a:schemeClr val="accent6">
              <a:lumMod val="40000"/>
              <a:lumOff val="60000"/>
            </a:schemeClr>
          </a:solidFill>
        </p:spPr>
        <p:txBody>
          <a:bodyPr wrap="square" rtlCol="0">
            <a:spAutoFit/>
          </a:bodyPr>
          <a:lstStyle/>
          <a:p>
            <a:pPr algn="ctr">
              <a:defRPr/>
            </a:pPr>
            <a:r>
              <a:rPr lang="en-ZA" sz="2500" b="1" dirty="0">
                <a:latin typeface="Arial" panose="020B0604020202020204" pitchFamily="34" charset="0"/>
                <a:cs typeface="Arial" panose="020B0604020202020204" pitchFamily="34" charset="0"/>
              </a:rPr>
              <a:t>INFORMATION</a:t>
            </a:r>
            <a:r>
              <a:rPr lang="en-ZA" sz="3200" b="1" dirty="0">
                <a:latin typeface="Arial" panose="020B0604020202020204" pitchFamily="34" charset="0"/>
                <a:cs typeface="Arial" panose="020B0604020202020204" pitchFamily="34" charset="0"/>
              </a:rPr>
              <a:t> </a:t>
            </a:r>
            <a:r>
              <a:rPr lang="en-ZA" sz="2500" b="1" dirty="0">
                <a:latin typeface="Arial" panose="020B0604020202020204" pitchFamily="34" charset="0"/>
                <a:cs typeface="Arial" panose="020B0604020202020204" pitchFamily="34" charset="0"/>
              </a:rPr>
              <a:t>PROVIDED ON THE WEBSITE</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1308735" y="1132166"/>
            <a:ext cx="6526530" cy="4758078"/>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a:t>
            </a:r>
            <a:r>
              <a:rPr kumimoji="0" lang="en-ZA" sz="1600" b="1" i="0" u="none" strike="noStrike" kern="1200" cap="none" spc="0" normalizeH="0" baseline="0" noProof="0" dirty="0">
                <a:ln>
                  <a:noFill/>
                </a:ln>
                <a:solidFill>
                  <a:srgbClr val="44546A"/>
                </a:solidFill>
                <a:effectLst/>
                <a:uLnTx/>
                <a:uFillTx/>
                <a:latin typeface="Arial" charset="0"/>
                <a:ea typeface="+mn-ea"/>
                <a:cs typeface="+mn-cs"/>
              </a:rPr>
              <a:t> (</a:t>
            </a:r>
            <a:r>
              <a:rPr lang="en-ZA" sz="1600" b="1" dirty="0">
                <a:solidFill>
                  <a:srgbClr val="44546A"/>
                </a:solidFill>
                <a:effectLst/>
              </a:rPr>
              <a:t>IN VARIOUS FORMATS</a:t>
            </a:r>
            <a:r>
              <a:rPr kumimoji="0" lang="en-ZA" sz="1600" b="1" i="0" u="none" strike="noStrike" kern="1200" cap="none" spc="0" normalizeH="0" baseline="0" noProof="0" dirty="0">
                <a:ln>
                  <a:noFill/>
                </a:ln>
                <a:solidFill>
                  <a:srgbClr val="44546A"/>
                </a:solidFill>
                <a:effectLst/>
                <a:uLnTx/>
                <a:uFillTx/>
                <a:latin typeface="Arial" charset="0"/>
                <a:ea typeface="+mn-ea"/>
                <a:cs typeface="+mn-cs"/>
              </a:rPr>
              <a:t>)</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a:t>
            </a:r>
          </a:p>
          <a:p>
            <a:pPr marR="0" lvl="1" algn="l" defTabSz="914400" rtl="0" eaLnBrk="0" fontAlgn="base" latinLnBrk="0" hangingPunct="0">
              <a:lnSpc>
                <a:spcPct val="150000"/>
              </a:lnSpc>
              <a:spcBef>
                <a:spcPct val="0"/>
              </a:spcBef>
              <a:spcAft>
                <a:spcPct val="0"/>
              </a:spcAft>
              <a:buClrTx/>
              <a:buSzTx/>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	</a:t>
            </a:r>
            <a:r>
              <a:rPr kumimoji="0" lang="en-ZA" sz="1600" b="1" i="1" u="none" strike="noStrike" kern="1200" cap="none" spc="0" normalizeH="0" baseline="0" noProof="0" dirty="0">
                <a:ln>
                  <a:noFill/>
                </a:ln>
                <a:solidFill>
                  <a:srgbClr val="44546A"/>
                </a:solidFill>
                <a:effectLst/>
                <a:uLnTx/>
                <a:uFillTx/>
                <a:latin typeface="Arial" charset="0"/>
                <a:ea typeface="+mn-ea"/>
                <a:cs typeface="+mn-cs"/>
              </a:rPr>
              <a:t>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1" u="none" strike="noStrike" kern="1200" cap="none" spc="0" normalizeH="0" baseline="0" noProof="0" dirty="0">
                <a:ln>
                  <a:noFill/>
                </a:ln>
                <a:solidFill>
                  <a:srgbClr val="44546A"/>
                </a:solidFill>
                <a:effectLst/>
                <a:uLnTx/>
                <a:uFillTx/>
                <a:latin typeface="Arial" charset="0"/>
                <a:ea typeface="+mn-ea"/>
                <a:cs typeface="+mn-cs"/>
              </a:rPr>
              <a:t>(FORMS B1 TO B8)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(IN WORD)</a:t>
            </a:r>
          </a:p>
        </p:txBody>
      </p:sp>
    </p:spTree>
    <p:extLst>
      <p:ext uri="{BB962C8B-B14F-4D97-AF65-F5344CB8AC3E}">
        <p14:creationId xmlns:p14="http://schemas.microsoft.com/office/powerpoint/2010/main" val="3833099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BABB8A2-808B-4928-9E37-221800A5616A}"/>
              </a:ext>
            </a:extLst>
          </p:cNvPr>
          <p:cNvGraphicFramePr>
            <a:graphicFrameLocks noGrp="1"/>
          </p:cNvGraphicFramePr>
          <p:nvPr>
            <p:extLst>
              <p:ext uri="{D42A27DB-BD31-4B8C-83A1-F6EECF244321}">
                <p14:modId xmlns:p14="http://schemas.microsoft.com/office/powerpoint/2010/main" val="1527787589"/>
              </p:ext>
            </p:extLst>
          </p:nvPr>
        </p:nvGraphicFramePr>
        <p:xfrm>
          <a:off x="482601" y="639351"/>
          <a:ext cx="8443756" cy="2392607"/>
        </p:xfrm>
        <a:graphic>
          <a:graphicData uri="http://schemas.openxmlformats.org/drawingml/2006/table">
            <a:tbl>
              <a:tblPr firstRow="1" bandRow="1">
                <a:tableStyleId>{D7AC3CCA-C797-4891-BE02-D94E43425B78}</a:tableStyleId>
              </a:tblPr>
              <a:tblGrid>
                <a:gridCol w="1080818">
                  <a:extLst>
                    <a:ext uri="{9D8B030D-6E8A-4147-A177-3AD203B41FA5}">
                      <a16:colId xmlns:a16="http://schemas.microsoft.com/office/drawing/2014/main" val="3627163304"/>
                    </a:ext>
                  </a:extLst>
                </a:gridCol>
                <a:gridCol w="7362938">
                  <a:extLst>
                    <a:ext uri="{9D8B030D-6E8A-4147-A177-3AD203B41FA5}">
                      <a16:colId xmlns:a16="http://schemas.microsoft.com/office/drawing/2014/main" val="4077841559"/>
                    </a:ext>
                  </a:extLst>
                </a:gridCol>
              </a:tblGrid>
              <a:tr h="1153354">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C.1.3</a:t>
                      </a:r>
                      <a:endParaRPr lang="en-ZA" sz="1400" b="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ZA" sz="1300" b="1" kern="1200" dirty="0">
                          <a:solidFill>
                            <a:schemeClr val="dk1"/>
                          </a:solidFill>
                          <a:latin typeface="Arial" panose="020B0604020202020204" pitchFamily="34" charset="0"/>
                          <a:ea typeface="+mn-ea"/>
                          <a:cs typeface="Arial" panose="020B0604020202020204" pitchFamily="34" charset="0"/>
                        </a:rPr>
                        <a:t>Interpretation</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Bill of Quantities it shall also mean Pricing Schedule.</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Contractor/Consultant it shall also mean Service Provider.</a:t>
                      </a:r>
                      <a:endParaRPr lang="en-US" sz="1300" b="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557272833"/>
                  </a:ext>
                </a:extLst>
              </a:tr>
              <a:tr h="737848">
                <a:tc>
                  <a:txBody>
                    <a:bodyPr/>
                    <a:lstStyle/>
                    <a:p>
                      <a:r>
                        <a:rPr lang="en-ZA" sz="1400" dirty="0">
                          <a:latin typeface="Arial" panose="020B0604020202020204" pitchFamily="34" charset="0"/>
                          <a:cs typeface="Arial" panose="020B0604020202020204" pitchFamily="34" charset="0"/>
                        </a:rPr>
                        <a:t>C.2.13.1</a:t>
                      </a:r>
                    </a:p>
                  </a:txBody>
                  <a:tcPr>
                    <a:noFill/>
                  </a:tcPr>
                </a:tc>
                <a:tc>
                  <a:txBody>
                    <a:bodyPr/>
                    <a:lstStyle/>
                    <a:p>
                      <a:pPr marL="0" algn="l" defTabSz="914400" rtl="0" eaLnBrk="1" latinLnBrk="0" hangingPunct="1"/>
                      <a:r>
                        <a:rPr lang="en-ZA" sz="1300" b="0" kern="1200" dirty="0">
                          <a:solidFill>
                            <a:schemeClr val="dk1"/>
                          </a:solidFill>
                          <a:latin typeface="Arial" panose="020B0604020202020204" pitchFamily="34" charset="0"/>
                          <a:ea typeface="+mn-ea"/>
                          <a:cs typeface="Arial" panose="020B0604020202020204" pitchFamily="34" charset="0"/>
                        </a:rPr>
                        <a:t>If a tenderer, including key persons, a joint venture partner or a Targeted Enterprise, submits or participates in more than one tender for the same project, then all such tenders shall be disqualified.</a:t>
                      </a:r>
                    </a:p>
                  </a:txBody>
                  <a:tcPr>
                    <a:noFill/>
                  </a:tcPr>
                </a:tc>
                <a:extLst>
                  <a:ext uri="{0D108BD9-81ED-4DB2-BD59-A6C34878D82A}">
                    <a16:rowId xmlns:a16="http://schemas.microsoft.com/office/drawing/2014/main" val="2692083164"/>
                  </a:ext>
                </a:extLst>
              </a:tr>
              <a:tr h="501405">
                <a:tc>
                  <a:txBody>
                    <a:bodyPr/>
                    <a:lstStyle/>
                    <a:p>
                      <a:r>
                        <a:rPr lang="en-ZA" sz="1400" dirty="0">
                          <a:latin typeface="Arial" panose="020B0604020202020204" pitchFamily="34" charset="0"/>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Wherever it is a requirement that the tenderer has to provide hours to match the price tendered and failed to do so, such imbalance cannot be corrected and will be declared non-responsive</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4267989452"/>
                  </a:ext>
                </a:extLst>
              </a:tr>
            </a:tbl>
          </a:graphicData>
        </a:graphic>
      </p:graphicFrame>
      <p:sp>
        <p:nvSpPr>
          <p:cNvPr id="4" name="TextBox 3">
            <a:extLst>
              <a:ext uri="{FF2B5EF4-FFF2-40B4-BE49-F238E27FC236}">
                <a16:creationId xmlns:a16="http://schemas.microsoft.com/office/drawing/2014/main" id="{487E9D89-3A46-46DB-A572-F885913C2CF4}"/>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COMPLETION OF TENDER</a:t>
            </a:r>
          </a:p>
        </p:txBody>
      </p:sp>
      <p:graphicFrame>
        <p:nvGraphicFramePr>
          <p:cNvPr id="24" name="Table 23">
            <a:extLst>
              <a:ext uri="{FF2B5EF4-FFF2-40B4-BE49-F238E27FC236}">
                <a16:creationId xmlns:a16="http://schemas.microsoft.com/office/drawing/2014/main" id="{6AB65D14-8CDB-4F4E-96A9-CBA464791142}"/>
              </a:ext>
            </a:extLst>
          </p:cNvPr>
          <p:cNvGraphicFramePr>
            <a:graphicFrameLocks noGrp="1"/>
          </p:cNvGraphicFramePr>
          <p:nvPr>
            <p:extLst>
              <p:ext uri="{D42A27DB-BD31-4B8C-83A1-F6EECF244321}">
                <p14:modId xmlns:p14="http://schemas.microsoft.com/office/powerpoint/2010/main" val="2061627026"/>
              </p:ext>
            </p:extLst>
          </p:nvPr>
        </p:nvGraphicFramePr>
        <p:xfrm>
          <a:off x="482603" y="3043634"/>
          <a:ext cx="8443754" cy="2885302"/>
        </p:xfrm>
        <a:graphic>
          <a:graphicData uri="http://schemas.openxmlformats.org/drawingml/2006/table">
            <a:tbl>
              <a:tblPr firstRow="1" bandRow="1">
                <a:tableStyleId>{D7AC3CCA-C797-4891-BE02-D94E43425B78}</a:tableStyleId>
              </a:tblPr>
              <a:tblGrid>
                <a:gridCol w="1083603">
                  <a:extLst>
                    <a:ext uri="{9D8B030D-6E8A-4147-A177-3AD203B41FA5}">
                      <a16:colId xmlns:a16="http://schemas.microsoft.com/office/drawing/2014/main" val="3627163304"/>
                    </a:ext>
                  </a:extLst>
                </a:gridCol>
                <a:gridCol w="7360151">
                  <a:extLst>
                    <a:ext uri="{9D8B030D-6E8A-4147-A177-3AD203B41FA5}">
                      <a16:colId xmlns:a16="http://schemas.microsoft.com/office/drawing/2014/main" val="4077841559"/>
                    </a:ext>
                  </a:extLst>
                </a:gridCol>
              </a:tblGrid>
              <a:tr h="1028525">
                <a:tc>
                  <a:txBody>
                    <a:bodyPr/>
                    <a:lstStyle/>
                    <a:p>
                      <a:pPr marL="0" algn="l" defTabSz="6858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Submit the tender offer electronically on a flash drive.</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p>
                    <a:p>
                      <a:r>
                        <a:rPr lang="en-ZA" sz="1300" b="0" kern="1200" dirty="0">
                          <a:solidFill>
                            <a:schemeClr val="dk1"/>
                          </a:solidFill>
                          <a:latin typeface="Arial" panose="020B0604020202020204" pitchFamily="34" charset="0"/>
                          <a:ea typeface="+mn-ea"/>
                          <a:cs typeface="Arial" panose="020B0604020202020204" pitchFamily="34" charset="0"/>
                        </a:rPr>
                        <a:t>*NB. The flash drive must be tested &amp; working before submission of tender. If the Flash drive does not work (files do not open), the submission will be deemed non-responsive.                            </a:t>
                      </a:r>
                    </a:p>
                  </a:txBody>
                  <a:tcPr>
                    <a:noFill/>
                  </a:tcPr>
                </a:tc>
                <a:extLst>
                  <a:ext uri="{0D108BD9-81ED-4DB2-BD59-A6C34878D82A}">
                    <a16:rowId xmlns:a16="http://schemas.microsoft.com/office/drawing/2014/main" val="1557272833"/>
                  </a:ext>
                </a:extLst>
              </a:tr>
              <a:tr h="180326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C.2.13.3</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The tenderer is required to upload all certificates as listed in the List of Returnable Schedules as scanned copies, in .pdf format, on the flash drive </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tender documentation for non-financial proposal it shall also mean technical proposal.</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Submit only the signed original tender offer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(Note to tenderer: submit all returnable schedules as listed in Form T.2.1:  List of Returnable Schedules.)</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3605489166"/>
                  </a:ext>
                </a:extLst>
              </a:tr>
            </a:tbl>
          </a:graphicData>
        </a:graphic>
      </p:graphicFrame>
    </p:spTree>
    <p:extLst>
      <p:ext uri="{BB962C8B-B14F-4D97-AF65-F5344CB8AC3E}">
        <p14:creationId xmlns:p14="http://schemas.microsoft.com/office/powerpoint/2010/main" val="2688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E58DD16-54E4-4767-BAA0-5966CEEA8BF1}"/>
              </a:ext>
            </a:extLst>
          </p:cNvPr>
          <p:cNvGraphicFramePr>
            <a:graphicFrameLocks noGrp="1"/>
          </p:cNvGraphicFramePr>
          <p:nvPr>
            <p:extLst>
              <p:ext uri="{D42A27DB-BD31-4B8C-83A1-F6EECF244321}">
                <p14:modId xmlns:p14="http://schemas.microsoft.com/office/powerpoint/2010/main" val="361134294"/>
              </p:ext>
            </p:extLst>
          </p:nvPr>
        </p:nvGraphicFramePr>
        <p:xfrm>
          <a:off x="1498818" y="991959"/>
          <a:ext cx="7097543" cy="3810000"/>
        </p:xfrm>
        <a:graphic>
          <a:graphicData uri="http://schemas.openxmlformats.org/drawingml/2006/table">
            <a:tbl>
              <a:tblPr firstRow="1" bandRow="1">
                <a:tableStyleId>{D7AC3CCA-C797-4891-BE02-D94E43425B78}</a:tableStyleId>
              </a:tblPr>
              <a:tblGrid>
                <a:gridCol w="881660">
                  <a:extLst>
                    <a:ext uri="{9D8B030D-6E8A-4147-A177-3AD203B41FA5}">
                      <a16:colId xmlns:a16="http://schemas.microsoft.com/office/drawing/2014/main" val="3627163304"/>
                    </a:ext>
                  </a:extLst>
                </a:gridCol>
                <a:gridCol w="6215883">
                  <a:extLst>
                    <a:ext uri="{9D8B030D-6E8A-4147-A177-3AD203B41FA5}">
                      <a16:colId xmlns:a16="http://schemas.microsoft.com/office/drawing/2014/main" val="4077841559"/>
                    </a:ext>
                  </a:extLst>
                </a:gridCol>
              </a:tblGrid>
              <a:tr h="776797">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C.2.12</a:t>
                      </a:r>
                      <a:endParaRPr lang="en-ZA" sz="1400" b="0" kern="1200" dirty="0">
                        <a:solidFill>
                          <a:schemeClr val="dk1"/>
                        </a:solidFill>
                        <a:latin typeface="Arial" panose="020B0604020202020204" pitchFamily="34" charset="0"/>
                        <a:ea typeface="+mn-ea"/>
                        <a:cs typeface="Arial" panose="020B0604020202020204" pitchFamily="34" charset="0"/>
                      </a:endParaRPr>
                    </a:p>
                  </a:txBody>
                  <a:tcPr>
                    <a:noFill/>
                  </a:tcPr>
                </a:tc>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Alternative offers are generally not acceptable due to possible manipulation of the tender process and resulting complexity of the evaluation. Therefore, the submission of alternative tenders is strongly discouraged.</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The submission of alternative key persons will be declared non-responsive, even if submitted with an alternative financial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57272833"/>
                  </a:ext>
                </a:extLst>
              </a:tr>
              <a:tr h="193067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C.2.12</a:t>
                      </a:r>
                    </a:p>
                  </a:txBody>
                  <a:tcPr>
                    <a:noFill/>
                  </a:tcPr>
                </a:tc>
                <a:tc>
                  <a:txBody>
                    <a:bodyPr/>
                    <a:lstStyle/>
                    <a:p>
                      <a:r>
                        <a:rPr lang="en-ZA" sz="1400" b="0" kern="1200" dirty="0">
                          <a:solidFill>
                            <a:schemeClr val="dk1"/>
                          </a:solidFill>
                          <a:latin typeface="Arial" panose="020B0604020202020204" pitchFamily="34" charset="0"/>
                          <a:ea typeface="+mn-ea"/>
                          <a:cs typeface="Arial" panose="020B0604020202020204" pitchFamily="34" charset="0"/>
                        </a:rPr>
                        <a:t>However, a tenderer wishing to submit an alternative offer shall first apply to the Em­ployer with full details of the principles of the alternative for confirmation that the Em­ployer’s standards and requirements are not compromised or reduced.  Such con­firmation must have been provided by the Employer in writing at least 5 (five) working days before the date of tender closing, or as extended by an addendum sent to all tenderers.  The application shall not be submitted later than 7 (seven) working days before the date of tender closing given in Tender Data Clause C.2.15.</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Acceptable alternative offers will only be considered from a tenderer with the highest number of evaluation points for the main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233866302"/>
                  </a:ext>
                </a:extLst>
              </a:tr>
            </a:tbl>
          </a:graphicData>
        </a:graphic>
      </p:graphicFrame>
      <p:sp>
        <p:nvSpPr>
          <p:cNvPr id="3" name="TextBox 2">
            <a:extLst>
              <a:ext uri="{FF2B5EF4-FFF2-40B4-BE49-F238E27FC236}">
                <a16:creationId xmlns:a16="http://schemas.microsoft.com/office/drawing/2014/main" id="{6E25A9C7-AA17-4731-A3A4-529D80805E95}"/>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a:latin typeface="Arial" panose="020B0604020202020204" pitchFamily="34" charset="0"/>
                <a:cs typeface="Arial" panose="020B0604020202020204" pitchFamily="34" charset="0"/>
              </a:rPr>
              <a:t>COMPLETION OF TENDER</a:t>
            </a:r>
            <a:endParaRPr lang="en-ZA" sz="2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4360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T1.3: TENDER DATA</a:t>
            </a:r>
          </a:p>
        </p:txBody>
      </p:sp>
    </p:spTree>
    <p:extLst>
      <p:ext uri="{BB962C8B-B14F-4D97-AF65-F5344CB8AC3E}">
        <p14:creationId xmlns:p14="http://schemas.microsoft.com/office/powerpoint/2010/main" val="319744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C3188-E0B6-464E-B38A-2F934F11D14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Calibri Light" panose="020F0302020204030204"/>
                <a:ea typeface="+mn-ea"/>
                <a:cs typeface="+mn-cs"/>
              </a:rPr>
              <a:t>TENDER EVALUATION</a:t>
            </a:r>
          </a:p>
        </p:txBody>
      </p:sp>
      <p:graphicFrame>
        <p:nvGraphicFramePr>
          <p:cNvPr id="3" name="Table 2">
            <a:extLst>
              <a:ext uri="{FF2B5EF4-FFF2-40B4-BE49-F238E27FC236}">
                <a16:creationId xmlns:a16="http://schemas.microsoft.com/office/drawing/2014/main" id="{4AEC4C34-6010-4277-BF9F-305BFF39D788}"/>
              </a:ext>
            </a:extLst>
          </p:cNvPr>
          <p:cNvGraphicFramePr>
            <a:graphicFrameLocks noGrp="1"/>
          </p:cNvGraphicFramePr>
          <p:nvPr>
            <p:extLst>
              <p:ext uri="{D42A27DB-BD31-4B8C-83A1-F6EECF244321}">
                <p14:modId xmlns:p14="http://schemas.microsoft.com/office/powerpoint/2010/main" val="3007258398"/>
              </p:ext>
            </p:extLst>
          </p:nvPr>
        </p:nvGraphicFramePr>
        <p:xfrm>
          <a:off x="561957" y="589021"/>
          <a:ext cx="8447040" cy="5462637"/>
        </p:xfrm>
        <a:graphic>
          <a:graphicData uri="http://schemas.openxmlformats.org/drawingml/2006/table">
            <a:tbl>
              <a:tblPr firstRow="1" bandRow="1">
                <a:tableStyleId>{D7AC3CCA-C797-4891-BE02-D94E43425B78}</a:tableStyleId>
              </a:tblPr>
              <a:tblGrid>
                <a:gridCol w="1242010">
                  <a:extLst>
                    <a:ext uri="{9D8B030D-6E8A-4147-A177-3AD203B41FA5}">
                      <a16:colId xmlns:a16="http://schemas.microsoft.com/office/drawing/2014/main" val="3323403159"/>
                    </a:ext>
                  </a:extLst>
                </a:gridCol>
                <a:gridCol w="7205030">
                  <a:extLst>
                    <a:ext uri="{9D8B030D-6E8A-4147-A177-3AD203B41FA5}">
                      <a16:colId xmlns:a16="http://schemas.microsoft.com/office/drawing/2014/main" val="1292333561"/>
                    </a:ext>
                  </a:extLst>
                </a:gridCol>
              </a:tblGrid>
              <a:tr h="419566">
                <a:tc>
                  <a:txBody>
                    <a:bodyPr/>
                    <a:lstStyle/>
                    <a:p>
                      <a:r>
                        <a:rPr lang="en-ZA" sz="1600" dirty="0">
                          <a:latin typeface="Arial" panose="020B0604020202020204" pitchFamily="34" charset="0"/>
                          <a:cs typeface="Arial" panose="020B0604020202020204" pitchFamily="34" charset="0"/>
                        </a:rPr>
                        <a:t>Clause </a:t>
                      </a:r>
                    </a:p>
                    <a:p>
                      <a:r>
                        <a:rPr lang="en-ZA" sz="1600" dirty="0">
                          <a:latin typeface="Arial" panose="020B0604020202020204" pitchFamily="34" charset="0"/>
                          <a:cs typeface="Arial" panose="020B0604020202020204" pitchFamily="34" charset="0"/>
                        </a:rPr>
                        <a:t>Number</a:t>
                      </a:r>
                    </a:p>
                  </a:txBody>
                  <a:tcPr/>
                </a:tc>
                <a:tc>
                  <a:txBody>
                    <a:bodyPr/>
                    <a:lstStyle/>
                    <a:p>
                      <a:r>
                        <a:rPr lang="en-ZA" sz="1600" dirty="0">
                          <a:latin typeface="Arial" panose="020B0604020202020204" pitchFamily="34" charset="0"/>
                          <a:cs typeface="Arial" panose="020B0604020202020204" pitchFamily="34" charset="0"/>
                        </a:rPr>
                        <a:t>PRE-QUALIFICATION: ELIGIBILITY CRITERIA</a:t>
                      </a:r>
                    </a:p>
                  </a:txBody>
                  <a:tcPr/>
                </a:tc>
                <a:extLst>
                  <a:ext uri="{0D108BD9-81ED-4DB2-BD59-A6C34878D82A}">
                    <a16:rowId xmlns:a16="http://schemas.microsoft.com/office/drawing/2014/main" val="916006533"/>
                  </a:ext>
                </a:extLst>
              </a:tr>
              <a:tr h="4883517">
                <a:tc>
                  <a:txBody>
                    <a:bodyPr/>
                    <a:lstStyle/>
                    <a:p>
                      <a:r>
                        <a:rPr lang="en-ZA" sz="1600" b="1" dirty="0">
                          <a:latin typeface="Arial" panose="020B0604020202020204" pitchFamily="34" charset="0"/>
                          <a:cs typeface="Arial" panose="020B0604020202020204" pitchFamily="34" charset="0"/>
                        </a:rPr>
                        <a:t>C.2.1</a:t>
                      </a:r>
                    </a:p>
                  </a:txBody>
                  <a:tcPr>
                    <a:noFill/>
                  </a:tcPr>
                </a:tc>
                <a:tc>
                  <a:txBody>
                    <a:bodyPr/>
                    <a:lstStyle/>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Only those tenderers who satisfy the following criteria are eligible to submit tenders: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(a)	Meet the minimum requirements for the key persons as stated in the Scope of Works in Clause C.3.1.11: Personnel requirements;</a:t>
                      </a:r>
                      <a:r>
                        <a:rPr lang="en-ZA" sz="1300" dirty="0">
                          <a:effectLst/>
                          <a:latin typeface="Arial" panose="020B0604020202020204" pitchFamily="34" charset="0"/>
                          <a:ea typeface="Times New Roman" panose="02020603050405020304" pitchFamily="18" charset="0"/>
                          <a:cs typeface="Times New Roman" panose="02020603050405020304" pitchFamily="18" charset="0"/>
                        </a:rPr>
                        <a:t> excluding 3.1.11(f), which is dealt with under Tender Data C.3.13(k)</a:t>
                      </a:r>
                      <a:r>
                        <a:rPr lang="en-ZA" sz="1300" dirty="0">
                          <a:effectLst/>
                          <a:latin typeface="Arial" panose="020B0604020202020204" pitchFamily="34" charset="0"/>
                          <a:ea typeface="Times New Roman" panose="02020603050405020304" pitchFamily="18" charset="0"/>
                          <a:cs typeface="Arial" panose="020B0604020202020204" pitchFamily="34" charset="0"/>
                        </a:rPr>
                        <a:t>.</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(b)	Registered on National Treasury Central Supplier Database.</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Tenderers, or in the event of a Joint Venture or a Targeted Enterprise, each member of the Joint Venture or Targeted Enterprise, shall be registered on the National Treasury Central Supplier Database at the closing date for tender submissions. If not registered as verified online at tender closing, the tenderer will be declared non-responsive.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Failure to satisfy the eligibility criteria will result in a non-responsive tender.</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895711850"/>
                  </a:ext>
                </a:extLst>
              </a:tr>
            </a:tbl>
          </a:graphicData>
        </a:graphic>
      </p:graphicFrame>
    </p:spTree>
    <p:extLst>
      <p:ext uri="{BB962C8B-B14F-4D97-AF65-F5344CB8AC3E}">
        <p14:creationId xmlns:p14="http://schemas.microsoft.com/office/powerpoint/2010/main" val="2832114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a:extLst>
              <a:ext uri="{FF2B5EF4-FFF2-40B4-BE49-F238E27FC236}">
                <a16:creationId xmlns:a16="http://schemas.microsoft.com/office/drawing/2014/main" id="{8A5D3595-92A9-5854-446D-04357C688D48}"/>
              </a:ext>
            </a:extLst>
          </p:cNvPr>
          <p:cNvGraphicFramePr>
            <a:graphicFrameLocks noGrp="1"/>
          </p:cNvGraphicFramePr>
          <p:nvPr>
            <p:extLst>
              <p:ext uri="{D42A27DB-BD31-4B8C-83A1-F6EECF244321}">
                <p14:modId xmlns:p14="http://schemas.microsoft.com/office/powerpoint/2010/main" val="2220578247"/>
              </p:ext>
            </p:extLst>
          </p:nvPr>
        </p:nvGraphicFramePr>
        <p:xfrm>
          <a:off x="676033" y="237948"/>
          <a:ext cx="8348979" cy="5073040"/>
        </p:xfrm>
        <a:graphic>
          <a:graphicData uri="http://schemas.openxmlformats.org/drawingml/2006/table">
            <a:tbl>
              <a:tblPr firstRow="1" bandRow="1">
                <a:tableStyleId>{2D5ABB26-0587-4C30-8999-92F81FD0307C}</a:tableStyleId>
              </a:tblPr>
              <a:tblGrid>
                <a:gridCol w="586740">
                  <a:extLst>
                    <a:ext uri="{9D8B030D-6E8A-4147-A177-3AD203B41FA5}">
                      <a16:colId xmlns:a16="http://schemas.microsoft.com/office/drawing/2014/main" val="20000"/>
                    </a:ext>
                  </a:extLst>
                </a:gridCol>
                <a:gridCol w="4080510">
                  <a:extLst>
                    <a:ext uri="{9D8B030D-6E8A-4147-A177-3AD203B41FA5}">
                      <a16:colId xmlns:a16="http://schemas.microsoft.com/office/drawing/2014/main" val="20001"/>
                    </a:ext>
                  </a:extLst>
                </a:gridCol>
                <a:gridCol w="3681729">
                  <a:extLst>
                    <a:ext uri="{9D8B030D-6E8A-4147-A177-3AD203B41FA5}">
                      <a16:colId xmlns:a16="http://schemas.microsoft.com/office/drawing/2014/main" val="20002"/>
                    </a:ext>
                  </a:extLst>
                </a:gridCol>
              </a:tblGrid>
              <a:tr h="409575">
                <a:tc>
                  <a:txBody>
                    <a:bodyPr/>
                    <a:lstStyle/>
                    <a:p>
                      <a:pPr marL="91440">
                        <a:lnSpc>
                          <a:spcPct val="100000"/>
                        </a:lnSpc>
                        <a:spcBef>
                          <a:spcPts val="270"/>
                        </a:spcBef>
                      </a:pPr>
                      <a:r>
                        <a:rPr sz="1400" b="1" spc="-5" dirty="0">
                          <a:solidFill>
                            <a:srgbClr val="FFFFFF"/>
                          </a:solidFill>
                          <a:latin typeface="Calibri"/>
                          <a:cs typeface="Calibri"/>
                        </a:rPr>
                        <a:t>Item</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91440">
                        <a:lnSpc>
                          <a:spcPct val="100000"/>
                        </a:lnSpc>
                        <a:spcBef>
                          <a:spcPts val="270"/>
                        </a:spcBef>
                      </a:pPr>
                      <a:r>
                        <a:rPr sz="1400" b="1" dirty="0">
                          <a:solidFill>
                            <a:srgbClr val="FFFFFF"/>
                          </a:solidFill>
                          <a:latin typeface="Calibri"/>
                          <a:cs typeface="Calibri"/>
                        </a:rPr>
                        <a:t>Description</a:t>
                      </a:r>
                      <a:endParaRPr sz="14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92075">
                        <a:lnSpc>
                          <a:spcPct val="100000"/>
                        </a:lnSpc>
                        <a:spcBef>
                          <a:spcPts val="270"/>
                        </a:spcBef>
                      </a:pPr>
                      <a:r>
                        <a:rPr sz="1400" b="1" spc="-5" dirty="0">
                          <a:solidFill>
                            <a:srgbClr val="FFFFFF"/>
                          </a:solidFill>
                          <a:latin typeface="Calibri"/>
                          <a:cs typeface="Calibri"/>
                        </a:rPr>
                        <a:t>Required</a:t>
                      </a:r>
                      <a:endParaRPr sz="14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2225040">
                <a:tc>
                  <a:txBody>
                    <a:bodyPr/>
                    <a:lstStyle/>
                    <a:p>
                      <a:pPr>
                        <a:lnSpc>
                          <a:spcPct val="100000"/>
                        </a:lnSpc>
                      </a:pPr>
                      <a:endParaRPr sz="1400">
                        <a:latin typeface="Times New Roman"/>
                        <a:cs typeface="Times New Roman"/>
                      </a:endParaRPr>
                    </a:p>
                    <a:p>
                      <a:pPr>
                        <a:lnSpc>
                          <a:spcPct val="100000"/>
                        </a:lnSpc>
                        <a:spcBef>
                          <a:spcPts val="5"/>
                        </a:spcBef>
                      </a:pPr>
                      <a:endParaRPr sz="1750">
                        <a:latin typeface="Times New Roman"/>
                        <a:cs typeface="Times New Roman"/>
                      </a:endParaRPr>
                    </a:p>
                    <a:p>
                      <a:pPr marL="91440">
                        <a:lnSpc>
                          <a:spcPct val="100000"/>
                        </a:lnSpc>
                        <a:spcBef>
                          <a:spcPts val="5"/>
                        </a:spcBef>
                      </a:pPr>
                      <a:r>
                        <a:rPr sz="1400" spc="-5" dirty="0">
                          <a:latin typeface="Calibri"/>
                          <a:cs typeface="Calibri"/>
                        </a:rPr>
                        <a:t>a.</a:t>
                      </a:r>
                      <a:endParaRPr sz="14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1440" marR="83185" algn="just">
                        <a:lnSpc>
                          <a:spcPct val="100000"/>
                        </a:lnSpc>
                        <a:spcBef>
                          <a:spcPts val="270"/>
                        </a:spcBef>
                      </a:pPr>
                      <a:r>
                        <a:rPr sz="1400" spc="-5" dirty="0">
                          <a:latin typeface="Calibri"/>
                          <a:cs typeface="Calibri"/>
                        </a:rPr>
                        <a:t>Meet </a:t>
                      </a:r>
                      <a:r>
                        <a:rPr sz="1400" dirty="0">
                          <a:latin typeface="Calibri"/>
                          <a:cs typeface="Calibri"/>
                        </a:rPr>
                        <a:t>the </a:t>
                      </a:r>
                      <a:r>
                        <a:rPr sz="1400" spc="-5" dirty="0">
                          <a:latin typeface="Calibri"/>
                          <a:cs typeface="Calibri"/>
                        </a:rPr>
                        <a:t>minimum requirements </a:t>
                      </a:r>
                      <a:r>
                        <a:rPr sz="1400" spc="-10" dirty="0">
                          <a:latin typeface="Calibri"/>
                          <a:cs typeface="Calibri"/>
                        </a:rPr>
                        <a:t>for </a:t>
                      </a:r>
                      <a:r>
                        <a:rPr sz="1400" spc="-5" dirty="0">
                          <a:latin typeface="Calibri"/>
                          <a:cs typeface="Calibri"/>
                        </a:rPr>
                        <a:t>the </a:t>
                      </a:r>
                      <a:r>
                        <a:rPr sz="1400" spc="-20" dirty="0">
                          <a:latin typeface="Calibri"/>
                          <a:cs typeface="Calibri"/>
                        </a:rPr>
                        <a:t>key </a:t>
                      </a:r>
                      <a:r>
                        <a:rPr sz="1400" spc="-5" dirty="0">
                          <a:latin typeface="Calibri"/>
                          <a:cs typeface="Calibri"/>
                        </a:rPr>
                        <a:t>persons </a:t>
                      </a:r>
                      <a:r>
                        <a:rPr sz="1400" dirty="0">
                          <a:latin typeface="Calibri"/>
                          <a:cs typeface="Calibri"/>
                        </a:rPr>
                        <a:t> </a:t>
                      </a:r>
                      <a:r>
                        <a:rPr sz="1400" spc="-5" dirty="0">
                          <a:latin typeface="Calibri"/>
                          <a:cs typeface="Calibri"/>
                        </a:rPr>
                        <a:t>as </a:t>
                      </a:r>
                      <a:r>
                        <a:rPr sz="1400" spc="-10" dirty="0">
                          <a:latin typeface="Calibri"/>
                          <a:cs typeface="Calibri"/>
                        </a:rPr>
                        <a:t>stated </a:t>
                      </a:r>
                      <a:r>
                        <a:rPr sz="1400" dirty="0">
                          <a:latin typeface="Calibri"/>
                          <a:cs typeface="Calibri"/>
                        </a:rPr>
                        <a:t>in the </a:t>
                      </a:r>
                      <a:r>
                        <a:rPr sz="1400" spc="-5" dirty="0">
                          <a:latin typeface="Calibri"/>
                          <a:cs typeface="Calibri"/>
                        </a:rPr>
                        <a:t>Scope </a:t>
                      </a:r>
                      <a:r>
                        <a:rPr sz="1400" dirty="0">
                          <a:latin typeface="Calibri"/>
                          <a:cs typeface="Calibri"/>
                        </a:rPr>
                        <a:t>of </a:t>
                      </a:r>
                      <a:r>
                        <a:rPr sz="1400" spc="-15" dirty="0">
                          <a:latin typeface="Calibri"/>
                          <a:cs typeface="Calibri"/>
                        </a:rPr>
                        <a:t>Works</a:t>
                      </a:r>
                      <a:r>
                        <a:rPr sz="1400" spc="-10" dirty="0">
                          <a:latin typeface="Calibri"/>
                          <a:cs typeface="Calibri"/>
                        </a:rPr>
                        <a:t> </a:t>
                      </a:r>
                      <a:r>
                        <a:rPr sz="1400" dirty="0">
                          <a:latin typeface="Calibri"/>
                          <a:cs typeface="Calibri"/>
                        </a:rPr>
                        <a:t>in Clause </a:t>
                      </a:r>
                      <a:r>
                        <a:rPr sz="1400" spc="-5" dirty="0">
                          <a:latin typeface="Calibri"/>
                          <a:cs typeface="Calibri"/>
                        </a:rPr>
                        <a:t>C3.1.11: </a:t>
                      </a:r>
                      <a:r>
                        <a:rPr sz="1400" dirty="0">
                          <a:latin typeface="Calibri"/>
                          <a:cs typeface="Calibri"/>
                        </a:rPr>
                        <a:t> </a:t>
                      </a:r>
                      <a:r>
                        <a:rPr sz="1400" spc="-10" dirty="0">
                          <a:latin typeface="Calibri"/>
                          <a:cs typeface="Calibri"/>
                        </a:rPr>
                        <a:t>Personnel</a:t>
                      </a:r>
                      <a:r>
                        <a:rPr sz="1400" dirty="0">
                          <a:latin typeface="Calibri"/>
                          <a:cs typeface="Calibri"/>
                        </a:rPr>
                        <a:t> </a:t>
                      </a:r>
                      <a:r>
                        <a:rPr sz="1400" spc="-10" dirty="0">
                          <a:latin typeface="Calibri"/>
                          <a:cs typeface="Calibri"/>
                        </a:rPr>
                        <a:t>requirements.</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2075" marR="180975">
                        <a:lnSpc>
                          <a:spcPct val="100000"/>
                        </a:lnSpc>
                        <a:spcBef>
                          <a:spcPts val="270"/>
                        </a:spcBef>
                      </a:pPr>
                      <a:r>
                        <a:rPr sz="1400" spc="-5" dirty="0">
                          <a:latin typeface="Calibri"/>
                          <a:cs typeface="Calibri"/>
                        </a:rPr>
                        <a:t>Provide</a:t>
                      </a:r>
                      <a:r>
                        <a:rPr sz="1400" spc="-20" dirty="0">
                          <a:latin typeface="Calibri"/>
                          <a:cs typeface="Calibri"/>
                        </a:rPr>
                        <a:t> </a:t>
                      </a:r>
                      <a:r>
                        <a:rPr sz="1400" spc="-5" dirty="0">
                          <a:latin typeface="Calibri"/>
                          <a:cs typeface="Calibri"/>
                        </a:rPr>
                        <a:t>the</a:t>
                      </a:r>
                      <a:r>
                        <a:rPr sz="1400" spc="15" dirty="0">
                          <a:latin typeface="Calibri"/>
                          <a:cs typeface="Calibri"/>
                        </a:rPr>
                        <a:t> </a:t>
                      </a:r>
                      <a:r>
                        <a:rPr sz="1400" spc="-5" dirty="0">
                          <a:latin typeface="Calibri"/>
                          <a:cs typeface="Calibri"/>
                        </a:rPr>
                        <a:t>details</a:t>
                      </a:r>
                      <a:r>
                        <a:rPr sz="1400" spc="5" dirty="0">
                          <a:latin typeface="Calibri"/>
                          <a:cs typeface="Calibri"/>
                        </a:rPr>
                        <a:t> </a:t>
                      </a:r>
                      <a:r>
                        <a:rPr sz="1400" spc="-5" dirty="0">
                          <a:latin typeface="Calibri"/>
                          <a:cs typeface="Calibri"/>
                        </a:rPr>
                        <a:t>of</a:t>
                      </a:r>
                      <a:r>
                        <a:rPr sz="1400" spc="-15" dirty="0">
                          <a:latin typeface="Calibri"/>
                          <a:cs typeface="Calibri"/>
                        </a:rPr>
                        <a:t> </a:t>
                      </a:r>
                      <a:r>
                        <a:rPr sz="1400" spc="-5" dirty="0">
                          <a:latin typeface="Calibri"/>
                          <a:cs typeface="Calibri"/>
                        </a:rPr>
                        <a:t>the</a:t>
                      </a:r>
                      <a:r>
                        <a:rPr sz="1400" spc="15" dirty="0">
                          <a:latin typeface="Calibri"/>
                          <a:cs typeface="Calibri"/>
                        </a:rPr>
                        <a:t> </a:t>
                      </a:r>
                      <a:r>
                        <a:rPr lang="en-US" sz="1400" spc="-5" dirty="0">
                          <a:latin typeface="Calibri"/>
                          <a:cs typeface="Calibri"/>
                        </a:rPr>
                        <a:t>Project Leader</a:t>
                      </a:r>
                      <a:r>
                        <a:rPr lang="en-US" sz="1400" spc="-20" dirty="0">
                          <a:latin typeface="Calibri"/>
                          <a:cs typeface="Calibri"/>
                        </a:rPr>
                        <a:t> and</a:t>
                      </a:r>
                      <a:r>
                        <a:rPr sz="1400" spc="-20" dirty="0">
                          <a:latin typeface="Calibri"/>
                          <a:cs typeface="Calibri"/>
                        </a:rPr>
                        <a:t> </a:t>
                      </a:r>
                      <a:r>
                        <a:rPr sz="1400" spc="-15" dirty="0">
                          <a:latin typeface="Calibri"/>
                          <a:cs typeface="Calibri"/>
                        </a:rPr>
                        <a:t> </a:t>
                      </a:r>
                      <a:r>
                        <a:rPr sz="1400" spc="-5" dirty="0">
                          <a:latin typeface="Calibri"/>
                          <a:cs typeface="Calibri"/>
                        </a:rPr>
                        <a:t>Design</a:t>
                      </a:r>
                      <a:r>
                        <a:rPr sz="1400" dirty="0">
                          <a:latin typeface="Calibri"/>
                          <a:cs typeface="Calibri"/>
                        </a:rPr>
                        <a:t> </a:t>
                      </a:r>
                      <a:r>
                        <a:rPr sz="1400" spc="-5" dirty="0">
                          <a:latin typeface="Calibri"/>
                          <a:cs typeface="Calibri"/>
                        </a:rPr>
                        <a:t>Specialist</a:t>
                      </a:r>
                      <a:r>
                        <a:rPr sz="1400" spc="-10" dirty="0">
                          <a:latin typeface="Calibri"/>
                          <a:cs typeface="Calibri"/>
                        </a:rPr>
                        <a:t> </a:t>
                      </a:r>
                      <a:r>
                        <a:rPr sz="1400" spc="-15" dirty="0">
                          <a:latin typeface="Calibri"/>
                          <a:cs typeface="Calibri"/>
                        </a:rPr>
                        <a:t>(Pavement</a:t>
                      </a:r>
                      <a:r>
                        <a:rPr sz="1400" spc="15" dirty="0">
                          <a:latin typeface="Calibri"/>
                          <a:cs typeface="Calibri"/>
                        </a:rPr>
                        <a:t> </a:t>
                      </a:r>
                      <a:r>
                        <a:rPr sz="1400" dirty="0">
                          <a:latin typeface="Calibri"/>
                          <a:cs typeface="Calibri"/>
                        </a:rPr>
                        <a:t>&amp;</a:t>
                      </a:r>
                      <a:r>
                        <a:rPr sz="1400" spc="5" dirty="0">
                          <a:latin typeface="Calibri"/>
                          <a:cs typeface="Calibri"/>
                        </a:rPr>
                        <a:t> </a:t>
                      </a:r>
                      <a:r>
                        <a:rPr sz="1400" spc="-5" dirty="0">
                          <a:latin typeface="Calibri"/>
                          <a:cs typeface="Calibri"/>
                        </a:rPr>
                        <a:t>Materials </a:t>
                      </a:r>
                      <a:r>
                        <a:rPr sz="1400" dirty="0">
                          <a:latin typeface="Calibri"/>
                          <a:cs typeface="Calibri"/>
                        </a:rPr>
                        <a:t> </a:t>
                      </a:r>
                      <a:r>
                        <a:rPr sz="1400" spc="-5" dirty="0">
                          <a:latin typeface="Calibri"/>
                          <a:cs typeface="Calibri"/>
                        </a:rPr>
                        <a:t>Engineer)</a:t>
                      </a:r>
                      <a:r>
                        <a:rPr sz="1400" spc="15" dirty="0">
                          <a:latin typeface="Calibri"/>
                          <a:cs typeface="Calibri"/>
                        </a:rPr>
                        <a:t> </a:t>
                      </a:r>
                      <a:r>
                        <a:rPr sz="1400" dirty="0">
                          <a:latin typeface="Calibri"/>
                          <a:cs typeface="Calibri"/>
                        </a:rPr>
                        <a:t>as</a:t>
                      </a:r>
                      <a:r>
                        <a:rPr sz="1400" spc="5" dirty="0">
                          <a:latin typeface="Calibri"/>
                          <a:cs typeface="Calibri"/>
                        </a:rPr>
                        <a:t> </a:t>
                      </a:r>
                      <a:r>
                        <a:rPr sz="1400" spc="-10" dirty="0">
                          <a:latin typeface="Calibri"/>
                          <a:cs typeface="Calibri"/>
                        </a:rPr>
                        <a:t>required</a:t>
                      </a:r>
                      <a:r>
                        <a:rPr sz="1400" spc="25" dirty="0">
                          <a:latin typeface="Calibri"/>
                          <a:cs typeface="Calibri"/>
                        </a:rPr>
                        <a:t> </a:t>
                      </a:r>
                      <a:r>
                        <a:rPr sz="1400" dirty="0">
                          <a:latin typeface="Calibri"/>
                          <a:cs typeface="Calibri"/>
                        </a:rPr>
                        <a:t>in</a:t>
                      </a:r>
                      <a:r>
                        <a:rPr sz="1400" spc="-10" dirty="0">
                          <a:latin typeface="Calibri"/>
                          <a:cs typeface="Calibri"/>
                        </a:rPr>
                        <a:t> </a:t>
                      </a:r>
                      <a:r>
                        <a:rPr sz="1400" spc="-5" dirty="0">
                          <a:latin typeface="Calibri"/>
                          <a:cs typeface="Calibri"/>
                        </a:rPr>
                        <a:t>the </a:t>
                      </a:r>
                      <a:r>
                        <a:rPr sz="1400" spc="-300" dirty="0">
                          <a:latin typeface="Calibri"/>
                          <a:cs typeface="Calibri"/>
                        </a:rPr>
                        <a:t> </a:t>
                      </a:r>
                      <a:r>
                        <a:rPr sz="1400" dirty="0">
                          <a:latin typeface="Calibri"/>
                          <a:cs typeface="Calibri"/>
                        </a:rPr>
                        <a:t>B – </a:t>
                      </a:r>
                      <a:r>
                        <a:rPr sz="1400" spc="-10" dirty="0">
                          <a:latin typeface="Calibri"/>
                          <a:cs typeface="Calibri"/>
                        </a:rPr>
                        <a:t>Forms. </a:t>
                      </a:r>
                      <a:r>
                        <a:rPr sz="1400" spc="-5" dirty="0">
                          <a:latin typeface="Calibri"/>
                          <a:cs typeface="Calibri"/>
                        </a:rPr>
                        <a:t>When </a:t>
                      </a:r>
                      <a:r>
                        <a:rPr sz="1400" dirty="0">
                          <a:latin typeface="Calibri"/>
                          <a:cs typeface="Calibri"/>
                        </a:rPr>
                        <a:t>a </a:t>
                      </a:r>
                      <a:r>
                        <a:rPr sz="1400" spc="-5" dirty="0">
                          <a:latin typeface="Calibri"/>
                          <a:cs typeface="Calibri"/>
                        </a:rPr>
                        <a:t>proposed </a:t>
                      </a:r>
                      <a:r>
                        <a:rPr sz="1400" spc="-10" dirty="0">
                          <a:latin typeface="Calibri"/>
                          <a:cs typeface="Calibri"/>
                        </a:rPr>
                        <a:t>candidate for any</a:t>
                      </a:r>
                      <a:r>
                        <a:rPr lang="en-US" sz="1400" spc="-10" dirty="0">
                          <a:latin typeface="Calibri"/>
                          <a:cs typeface="Calibri"/>
                        </a:rPr>
                        <a:t> </a:t>
                      </a:r>
                      <a:r>
                        <a:rPr sz="1400" dirty="0">
                          <a:latin typeface="Calibri"/>
                          <a:cs typeface="Calibri"/>
                        </a:rPr>
                        <a:t>position is </a:t>
                      </a:r>
                      <a:r>
                        <a:rPr sz="1400" spc="-5" dirty="0">
                          <a:latin typeface="Calibri"/>
                          <a:cs typeface="Calibri"/>
                        </a:rPr>
                        <a:t>not </a:t>
                      </a:r>
                      <a:r>
                        <a:rPr sz="1400" dirty="0">
                          <a:latin typeface="Calibri"/>
                          <a:cs typeface="Calibri"/>
                        </a:rPr>
                        <a:t>in the </a:t>
                      </a:r>
                      <a:r>
                        <a:rPr sz="1400" spc="-5" dirty="0">
                          <a:latin typeface="Calibri"/>
                          <a:cs typeface="Calibri"/>
                        </a:rPr>
                        <a:t>permanent employ of the</a:t>
                      </a:r>
                      <a:r>
                        <a:rPr lang="en-US" sz="1400" spc="-5" dirty="0">
                          <a:latin typeface="Calibri"/>
                          <a:cs typeface="Calibri"/>
                        </a:rPr>
                        <a:t> </a:t>
                      </a:r>
                      <a:r>
                        <a:rPr sz="1400" spc="-10" dirty="0">
                          <a:latin typeface="Calibri"/>
                          <a:cs typeface="Calibri"/>
                        </a:rPr>
                        <a:t>tenderer</a:t>
                      </a:r>
                      <a:r>
                        <a:rPr sz="1400" spc="15" dirty="0">
                          <a:latin typeface="Calibri"/>
                          <a:cs typeface="Calibri"/>
                        </a:rPr>
                        <a:t> </a:t>
                      </a:r>
                      <a:r>
                        <a:rPr sz="1400" spc="-5" dirty="0">
                          <a:latin typeface="Calibri"/>
                          <a:cs typeface="Calibri"/>
                        </a:rPr>
                        <a:t>but</a:t>
                      </a:r>
                      <a:r>
                        <a:rPr sz="1400" spc="15" dirty="0">
                          <a:latin typeface="Calibri"/>
                          <a:cs typeface="Calibri"/>
                        </a:rPr>
                        <a:t> </a:t>
                      </a:r>
                      <a:r>
                        <a:rPr sz="1400" dirty="0">
                          <a:latin typeface="Calibri"/>
                          <a:cs typeface="Calibri"/>
                        </a:rPr>
                        <a:t>a</a:t>
                      </a:r>
                      <a:r>
                        <a:rPr sz="1400" spc="-5" dirty="0">
                          <a:latin typeface="Calibri"/>
                          <a:cs typeface="Calibri"/>
                        </a:rPr>
                        <a:t> </a:t>
                      </a:r>
                      <a:r>
                        <a:rPr sz="1400" spc="-10" dirty="0">
                          <a:latin typeface="Calibri"/>
                          <a:cs typeface="Calibri"/>
                        </a:rPr>
                        <a:t>contracted</a:t>
                      </a:r>
                      <a:r>
                        <a:rPr sz="1400" spc="-5" dirty="0">
                          <a:latin typeface="Calibri"/>
                          <a:cs typeface="Calibri"/>
                        </a:rPr>
                        <a:t> person,</a:t>
                      </a:r>
                      <a:r>
                        <a:rPr sz="1400" spc="-10" dirty="0">
                          <a:latin typeface="Calibri"/>
                          <a:cs typeface="Calibri"/>
                        </a:rPr>
                        <a:t> </a:t>
                      </a:r>
                      <a:r>
                        <a:rPr sz="1400" spc="-5" dirty="0">
                          <a:latin typeface="Calibri"/>
                          <a:cs typeface="Calibri"/>
                        </a:rPr>
                        <a:t>this</a:t>
                      </a:r>
                      <a:r>
                        <a:rPr sz="1400" spc="10" dirty="0">
                          <a:latin typeface="Calibri"/>
                          <a:cs typeface="Calibri"/>
                        </a:rPr>
                        <a:t> </a:t>
                      </a:r>
                      <a:r>
                        <a:rPr sz="1400" spc="-10" dirty="0">
                          <a:latin typeface="Calibri"/>
                          <a:cs typeface="Calibri"/>
                        </a:rPr>
                        <a:t>must</a:t>
                      </a:r>
                      <a:r>
                        <a:rPr sz="1400" dirty="0">
                          <a:latin typeface="Calibri"/>
                          <a:cs typeface="Calibri"/>
                        </a:rPr>
                        <a:t> </a:t>
                      </a:r>
                      <a:r>
                        <a:rPr sz="1400" spc="-5" dirty="0">
                          <a:latin typeface="Calibri"/>
                          <a:cs typeface="Calibri"/>
                        </a:rPr>
                        <a:t>be</a:t>
                      </a:r>
                      <a:r>
                        <a:rPr lang="en-US" sz="1400" spc="-5" dirty="0">
                          <a:latin typeface="Calibri"/>
                          <a:cs typeface="Calibri"/>
                        </a:rPr>
                        <a:t> </a:t>
                      </a:r>
                      <a:r>
                        <a:rPr sz="1400" spc="-5" dirty="0">
                          <a:latin typeface="Calibri"/>
                          <a:cs typeface="Calibri"/>
                        </a:rPr>
                        <a:t>indicated on form </a:t>
                      </a:r>
                      <a:r>
                        <a:rPr sz="1400" dirty="0">
                          <a:latin typeface="Calibri"/>
                          <a:cs typeface="Calibri"/>
                        </a:rPr>
                        <a:t>B2</a:t>
                      </a:r>
                      <a:r>
                        <a:rPr lang="en-US" sz="1400" dirty="0">
                          <a:latin typeface="Calibri"/>
                          <a:cs typeface="Calibri"/>
                        </a:rPr>
                        <a:t>,</a:t>
                      </a:r>
                      <a:r>
                        <a:rPr sz="1400" dirty="0">
                          <a:latin typeface="Calibri"/>
                          <a:cs typeface="Calibri"/>
                        </a:rPr>
                        <a:t> </a:t>
                      </a:r>
                      <a:r>
                        <a:rPr sz="1400" spc="-5" dirty="0">
                          <a:latin typeface="Calibri"/>
                          <a:cs typeface="Calibri"/>
                        </a:rPr>
                        <a:t>and </a:t>
                      </a:r>
                      <a:r>
                        <a:rPr sz="1400" dirty="0">
                          <a:latin typeface="Calibri"/>
                          <a:cs typeface="Calibri"/>
                        </a:rPr>
                        <a:t>a </a:t>
                      </a:r>
                      <a:r>
                        <a:rPr sz="1400" spc="-5" dirty="0">
                          <a:latin typeface="Calibri"/>
                          <a:cs typeface="Calibri"/>
                        </a:rPr>
                        <a:t>signed </a:t>
                      </a:r>
                      <a:r>
                        <a:rPr sz="1400" spc="-10" dirty="0">
                          <a:latin typeface="Calibri"/>
                          <a:cs typeface="Calibri"/>
                        </a:rPr>
                        <a:t>letter </a:t>
                      </a:r>
                      <a:r>
                        <a:rPr sz="1400" spc="-5" dirty="0">
                          <a:latin typeface="Calibri"/>
                          <a:cs typeface="Calibri"/>
                        </a:rPr>
                        <a:t>of</a:t>
                      </a:r>
                      <a:r>
                        <a:rPr lang="en-US" sz="1400" spc="-5" dirty="0">
                          <a:latin typeface="Calibri"/>
                          <a:cs typeface="Calibri"/>
                        </a:rPr>
                        <a:t> </a:t>
                      </a:r>
                      <a:r>
                        <a:rPr sz="1400" spc="-10" dirty="0">
                          <a:latin typeface="Calibri"/>
                          <a:cs typeface="Calibri"/>
                        </a:rPr>
                        <a:t>consent</a:t>
                      </a:r>
                      <a:r>
                        <a:rPr sz="1400" spc="5" dirty="0">
                          <a:latin typeface="Calibri"/>
                          <a:cs typeface="Calibri"/>
                        </a:rPr>
                        <a:t> </a:t>
                      </a:r>
                      <a:r>
                        <a:rPr sz="1400" spc="-10" dirty="0">
                          <a:latin typeface="Calibri"/>
                          <a:cs typeface="Calibri"/>
                        </a:rPr>
                        <a:t>from</a:t>
                      </a:r>
                      <a:r>
                        <a:rPr sz="1400" spc="-30" dirty="0">
                          <a:latin typeface="Calibri"/>
                          <a:cs typeface="Calibri"/>
                        </a:rPr>
                        <a:t> </a:t>
                      </a:r>
                      <a:r>
                        <a:rPr sz="1400" spc="-5" dirty="0">
                          <a:latin typeface="Calibri"/>
                          <a:cs typeface="Calibri"/>
                        </a:rPr>
                        <a:t>the</a:t>
                      </a:r>
                      <a:r>
                        <a:rPr sz="1400" spc="25" dirty="0">
                          <a:latin typeface="Calibri"/>
                          <a:cs typeface="Calibri"/>
                        </a:rPr>
                        <a:t> </a:t>
                      </a:r>
                      <a:r>
                        <a:rPr sz="1400" spc="-10" dirty="0">
                          <a:latin typeface="Calibri"/>
                          <a:cs typeface="Calibri"/>
                        </a:rPr>
                        <a:t>candidate</a:t>
                      </a:r>
                      <a:r>
                        <a:rPr sz="1400" spc="20" dirty="0">
                          <a:latin typeface="Calibri"/>
                          <a:cs typeface="Calibri"/>
                        </a:rPr>
                        <a:t> </a:t>
                      </a:r>
                      <a:r>
                        <a:rPr sz="1400" spc="-10" dirty="0">
                          <a:latin typeface="Calibri"/>
                          <a:cs typeface="Calibri"/>
                        </a:rPr>
                        <a:t>must</a:t>
                      </a:r>
                      <a:r>
                        <a:rPr sz="1400" spc="10" dirty="0">
                          <a:latin typeface="Calibri"/>
                          <a:cs typeface="Calibri"/>
                        </a:rPr>
                        <a:t> </a:t>
                      </a:r>
                      <a:r>
                        <a:rPr sz="1400" spc="-5" dirty="0">
                          <a:latin typeface="Calibri"/>
                          <a:cs typeface="Calibri"/>
                        </a:rPr>
                        <a:t>be</a:t>
                      </a:r>
                      <a:r>
                        <a:rPr sz="1400" spc="5" dirty="0">
                          <a:latin typeface="Calibri"/>
                          <a:cs typeface="Calibri"/>
                        </a:rPr>
                        <a:t> </a:t>
                      </a:r>
                      <a:r>
                        <a:rPr sz="1400" spc="-10" dirty="0">
                          <a:latin typeface="Calibri"/>
                          <a:cs typeface="Calibri"/>
                        </a:rPr>
                        <a:t>submitted</a:t>
                      </a:r>
                      <a:r>
                        <a:rPr lang="en-US" sz="1400" spc="-10" dirty="0">
                          <a:latin typeface="Calibri"/>
                          <a:cs typeface="Calibri"/>
                        </a:rPr>
                        <a:t> </a:t>
                      </a:r>
                      <a:r>
                        <a:rPr sz="1400" dirty="0">
                          <a:latin typeface="Calibri"/>
                          <a:cs typeface="Calibri"/>
                        </a:rPr>
                        <a:t>with</a:t>
                      </a:r>
                      <a:r>
                        <a:rPr sz="1400" spc="-20" dirty="0">
                          <a:latin typeface="Calibri"/>
                          <a:cs typeface="Calibri"/>
                        </a:rPr>
                        <a:t> </a:t>
                      </a:r>
                      <a:r>
                        <a:rPr sz="1400" spc="-5" dirty="0">
                          <a:latin typeface="Calibri"/>
                          <a:cs typeface="Calibri"/>
                        </a:rPr>
                        <a:t>the</a:t>
                      </a:r>
                      <a:r>
                        <a:rPr sz="1400" spc="15" dirty="0">
                          <a:latin typeface="Calibri"/>
                          <a:cs typeface="Calibri"/>
                        </a:rPr>
                        <a:t> </a:t>
                      </a:r>
                      <a:r>
                        <a:rPr sz="1400" spc="-10" dirty="0">
                          <a:latin typeface="Calibri"/>
                          <a:cs typeface="Calibri"/>
                        </a:rPr>
                        <a:t>relevant</a:t>
                      </a:r>
                      <a:r>
                        <a:rPr sz="1400" spc="25" dirty="0">
                          <a:latin typeface="Calibri"/>
                          <a:cs typeface="Calibri"/>
                        </a:rPr>
                        <a:t> </a:t>
                      </a:r>
                      <a:r>
                        <a:rPr sz="1400" spc="-5" dirty="0">
                          <a:latin typeface="Calibri"/>
                          <a:cs typeface="Calibri"/>
                        </a:rPr>
                        <a:t>B-forms.</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2438425">
                <a:tc>
                  <a:txBody>
                    <a:bodyPr/>
                    <a:lstStyle/>
                    <a:p>
                      <a:pPr marL="91440">
                        <a:lnSpc>
                          <a:spcPct val="100000"/>
                        </a:lnSpc>
                        <a:spcBef>
                          <a:spcPts val="275"/>
                        </a:spcBef>
                      </a:pPr>
                      <a:r>
                        <a:rPr sz="1400" spc="-10" dirty="0">
                          <a:latin typeface="Calibri"/>
                          <a:cs typeface="Calibri"/>
                        </a:rPr>
                        <a:t>b.</a:t>
                      </a:r>
                      <a:endParaRPr sz="140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91440" marR="83820" algn="just">
                        <a:lnSpc>
                          <a:spcPct val="100000"/>
                        </a:lnSpc>
                        <a:spcBef>
                          <a:spcPts val="275"/>
                        </a:spcBef>
                      </a:pPr>
                      <a:r>
                        <a:rPr sz="1400" spc="-10" dirty="0">
                          <a:latin typeface="Calibri"/>
                          <a:cs typeface="Calibri"/>
                        </a:rPr>
                        <a:t>Registered</a:t>
                      </a:r>
                      <a:r>
                        <a:rPr sz="1400" spc="-5" dirty="0">
                          <a:latin typeface="Calibri"/>
                          <a:cs typeface="Calibri"/>
                        </a:rPr>
                        <a:t> </a:t>
                      </a:r>
                      <a:r>
                        <a:rPr sz="1400" dirty="0">
                          <a:latin typeface="Calibri"/>
                          <a:cs typeface="Calibri"/>
                        </a:rPr>
                        <a:t>on</a:t>
                      </a:r>
                      <a:r>
                        <a:rPr sz="1400" spc="5" dirty="0">
                          <a:latin typeface="Calibri"/>
                          <a:cs typeface="Calibri"/>
                        </a:rPr>
                        <a:t> </a:t>
                      </a:r>
                      <a:r>
                        <a:rPr sz="1400" spc="-5" dirty="0">
                          <a:latin typeface="Calibri"/>
                          <a:cs typeface="Calibri"/>
                        </a:rPr>
                        <a:t>National</a:t>
                      </a:r>
                      <a:r>
                        <a:rPr sz="1400" dirty="0">
                          <a:latin typeface="Calibri"/>
                          <a:cs typeface="Calibri"/>
                        </a:rPr>
                        <a:t> </a:t>
                      </a:r>
                      <a:r>
                        <a:rPr sz="1400" spc="-15" dirty="0">
                          <a:latin typeface="Calibri"/>
                          <a:cs typeface="Calibri"/>
                        </a:rPr>
                        <a:t>Treasury</a:t>
                      </a:r>
                      <a:r>
                        <a:rPr sz="1400" spc="-10" dirty="0">
                          <a:latin typeface="Calibri"/>
                          <a:cs typeface="Calibri"/>
                        </a:rPr>
                        <a:t> </a:t>
                      </a:r>
                      <a:r>
                        <a:rPr sz="1400" spc="-5" dirty="0">
                          <a:latin typeface="Calibri"/>
                          <a:cs typeface="Calibri"/>
                        </a:rPr>
                        <a:t>Central</a:t>
                      </a:r>
                      <a:r>
                        <a:rPr sz="1400" dirty="0">
                          <a:latin typeface="Calibri"/>
                          <a:cs typeface="Calibri"/>
                        </a:rPr>
                        <a:t> </a:t>
                      </a:r>
                      <a:r>
                        <a:rPr sz="1400" spc="-5" dirty="0">
                          <a:latin typeface="Calibri"/>
                          <a:cs typeface="Calibri"/>
                        </a:rPr>
                        <a:t>Supplier </a:t>
                      </a:r>
                      <a:r>
                        <a:rPr sz="1400" spc="-305" dirty="0">
                          <a:latin typeface="Calibri"/>
                          <a:cs typeface="Calibri"/>
                        </a:rPr>
                        <a:t> </a:t>
                      </a:r>
                      <a:r>
                        <a:rPr sz="1400" spc="-5" dirty="0">
                          <a:latin typeface="Calibri"/>
                          <a:cs typeface="Calibri"/>
                        </a:rPr>
                        <a:t>Database.</a:t>
                      </a:r>
                      <a:endParaRPr sz="1400" dirty="0">
                        <a:latin typeface="Calibri"/>
                        <a:cs typeface="Calibri"/>
                      </a:endParaRPr>
                    </a:p>
                    <a:p>
                      <a:pPr>
                        <a:lnSpc>
                          <a:spcPct val="100000"/>
                        </a:lnSpc>
                        <a:spcBef>
                          <a:spcPts val="10"/>
                        </a:spcBef>
                      </a:pPr>
                      <a:endParaRPr sz="1450" dirty="0">
                        <a:latin typeface="Times New Roman"/>
                        <a:cs typeface="Times New Roman"/>
                      </a:endParaRPr>
                    </a:p>
                    <a:p>
                      <a:pPr marL="91440" marR="81915" algn="just">
                        <a:lnSpc>
                          <a:spcPct val="100000"/>
                        </a:lnSpc>
                      </a:pPr>
                      <a:r>
                        <a:rPr sz="1400" spc="-20" dirty="0">
                          <a:latin typeface="Calibri"/>
                          <a:cs typeface="Calibri"/>
                        </a:rPr>
                        <a:t>Tenderers, </a:t>
                      </a:r>
                      <a:r>
                        <a:rPr sz="1400" dirty="0">
                          <a:latin typeface="Calibri"/>
                          <a:cs typeface="Calibri"/>
                        </a:rPr>
                        <a:t>or in </a:t>
                      </a:r>
                      <a:r>
                        <a:rPr sz="1400" spc="-5" dirty="0">
                          <a:latin typeface="Calibri"/>
                          <a:cs typeface="Calibri"/>
                        </a:rPr>
                        <a:t>the </a:t>
                      </a:r>
                      <a:r>
                        <a:rPr sz="1400" spc="-10" dirty="0">
                          <a:latin typeface="Calibri"/>
                          <a:cs typeface="Calibri"/>
                        </a:rPr>
                        <a:t>event </a:t>
                      </a:r>
                      <a:r>
                        <a:rPr sz="1400" dirty="0">
                          <a:latin typeface="Calibri"/>
                          <a:cs typeface="Calibri"/>
                        </a:rPr>
                        <a:t>of a </a:t>
                      </a:r>
                      <a:r>
                        <a:rPr sz="1400" spc="-5" dirty="0">
                          <a:latin typeface="Calibri"/>
                          <a:cs typeface="Calibri"/>
                        </a:rPr>
                        <a:t>Joint </a:t>
                      </a:r>
                      <a:r>
                        <a:rPr sz="1400" spc="-20" dirty="0">
                          <a:latin typeface="Calibri"/>
                          <a:cs typeface="Calibri"/>
                        </a:rPr>
                        <a:t>Venture </a:t>
                      </a:r>
                      <a:r>
                        <a:rPr sz="1400" dirty="0">
                          <a:latin typeface="Calibri"/>
                          <a:cs typeface="Calibri"/>
                        </a:rPr>
                        <a:t>(JV) or a </a:t>
                      </a:r>
                      <a:r>
                        <a:rPr sz="1400" spc="5" dirty="0">
                          <a:latin typeface="Calibri"/>
                          <a:cs typeface="Calibri"/>
                        </a:rPr>
                        <a:t> </a:t>
                      </a:r>
                      <a:r>
                        <a:rPr sz="1400" spc="-20" dirty="0">
                          <a:latin typeface="Calibri"/>
                          <a:cs typeface="Calibri"/>
                        </a:rPr>
                        <a:t>Targeted</a:t>
                      </a:r>
                      <a:r>
                        <a:rPr sz="1400" spc="-15" dirty="0">
                          <a:latin typeface="Calibri"/>
                          <a:cs typeface="Calibri"/>
                        </a:rPr>
                        <a:t> </a:t>
                      </a:r>
                      <a:r>
                        <a:rPr sz="1400" spc="-5" dirty="0">
                          <a:latin typeface="Calibri"/>
                          <a:cs typeface="Calibri"/>
                        </a:rPr>
                        <a:t>Enterprise,</a:t>
                      </a:r>
                      <a:r>
                        <a:rPr sz="1400" dirty="0">
                          <a:latin typeface="Calibri"/>
                          <a:cs typeface="Calibri"/>
                        </a:rPr>
                        <a:t> </a:t>
                      </a:r>
                      <a:r>
                        <a:rPr sz="1400" spc="-5" dirty="0">
                          <a:latin typeface="Calibri"/>
                          <a:cs typeface="Calibri"/>
                        </a:rPr>
                        <a:t>each</a:t>
                      </a:r>
                      <a:r>
                        <a:rPr sz="1400" dirty="0">
                          <a:latin typeface="Calibri"/>
                          <a:cs typeface="Calibri"/>
                        </a:rPr>
                        <a:t> </a:t>
                      </a:r>
                      <a:r>
                        <a:rPr sz="1400" spc="-5" dirty="0">
                          <a:latin typeface="Calibri"/>
                          <a:cs typeface="Calibri"/>
                        </a:rPr>
                        <a:t>member</a:t>
                      </a:r>
                      <a:r>
                        <a:rPr sz="1400" dirty="0">
                          <a:latin typeface="Calibri"/>
                          <a:cs typeface="Calibri"/>
                        </a:rPr>
                        <a:t> of</a:t>
                      </a:r>
                      <a:r>
                        <a:rPr sz="1400" spc="5" dirty="0">
                          <a:latin typeface="Calibri"/>
                          <a:cs typeface="Calibri"/>
                        </a:rPr>
                        <a:t> </a:t>
                      </a:r>
                      <a:r>
                        <a:rPr sz="1400" spc="-5" dirty="0">
                          <a:latin typeface="Calibri"/>
                          <a:cs typeface="Calibri"/>
                        </a:rPr>
                        <a:t>the</a:t>
                      </a:r>
                      <a:r>
                        <a:rPr sz="1400" dirty="0">
                          <a:latin typeface="Calibri"/>
                          <a:cs typeface="Calibri"/>
                        </a:rPr>
                        <a:t> JV</a:t>
                      </a:r>
                      <a:r>
                        <a:rPr sz="1400" spc="5" dirty="0">
                          <a:latin typeface="Calibri"/>
                          <a:cs typeface="Calibri"/>
                        </a:rPr>
                        <a:t> </a:t>
                      </a:r>
                      <a:r>
                        <a:rPr sz="1400" dirty="0">
                          <a:latin typeface="Calibri"/>
                          <a:cs typeface="Calibri"/>
                        </a:rPr>
                        <a:t>or</a:t>
                      </a:r>
                      <a:r>
                        <a:rPr sz="1400" spc="5" dirty="0">
                          <a:latin typeface="Calibri"/>
                          <a:cs typeface="Calibri"/>
                        </a:rPr>
                        <a:t> </a:t>
                      </a:r>
                      <a:r>
                        <a:rPr sz="1400" dirty="0">
                          <a:latin typeface="Calibri"/>
                          <a:cs typeface="Calibri"/>
                        </a:rPr>
                        <a:t>a </a:t>
                      </a:r>
                      <a:r>
                        <a:rPr sz="1400" spc="5" dirty="0">
                          <a:latin typeface="Calibri"/>
                          <a:cs typeface="Calibri"/>
                        </a:rPr>
                        <a:t> </a:t>
                      </a:r>
                      <a:r>
                        <a:rPr sz="1400" spc="-20" dirty="0">
                          <a:latin typeface="Calibri"/>
                          <a:cs typeface="Calibri"/>
                        </a:rPr>
                        <a:t>Targeted</a:t>
                      </a:r>
                      <a:r>
                        <a:rPr sz="1400" spc="280" dirty="0">
                          <a:latin typeface="Calibri"/>
                          <a:cs typeface="Calibri"/>
                        </a:rPr>
                        <a:t> </a:t>
                      </a:r>
                      <a:r>
                        <a:rPr sz="1400" spc="-5" dirty="0">
                          <a:latin typeface="Calibri"/>
                          <a:cs typeface="Calibri"/>
                        </a:rPr>
                        <a:t>Enterprise,</a:t>
                      </a:r>
                      <a:r>
                        <a:rPr sz="1400" dirty="0">
                          <a:latin typeface="Calibri"/>
                          <a:cs typeface="Calibri"/>
                        </a:rPr>
                        <a:t> shall</a:t>
                      </a:r>
                      <a:r>
                        <a:rPr sz="1400" spc="5" dirty="0">
                          <a:latin typeface="Calibri"/>
                          <a:cs typeface="Calibri"/>
                        </a:rPr>
                        <a:t> </a:t>
                      </a:r>
                      <a:r>
                        <a:rPr sz="1400" spc="-5" dirty="0">
                          <a:latin typeface="Calibri"/>
                          <a:cs typeface="Calibri"/>
                        </a:rPr>
                        <a:t>be</a:t>
                      </a:r>
                      <a:r>
                        <a:rPr sz="1400" dirty="0">
                          <a:latin typeface="Calibri"/>
                          <a:cs typeface="Calibri"/>
                        </a:rPr>
                        <a:t> </a:t>
                      </a:r>
                      <a:r>
                        <a:rPr sz="1400" spc="-10" dirty="0">
                          <a:latin typeface="Calibri"/>
                          <a:cs typeface="Calibri"/>
                        </a:rPr>
                        <a:t>registered</a:t>
                      </a:r>
                      <a:r>
                        <a:rPr sz="1400" spc="-5" dirty="0">
                          <a:latin typeface="Calibri"/>
                          <a:cs typeface="Calibri"/>
                        </a:rPr>
                        <a:t> </a:t>
                      </a:r>
                      <a:r>
                        <a:rPr sz="1400" dirty="0">
                          <a:latin typeface="Calibri"/>
                          <a:cs typeface="Calibri"/>
                        </a:rPr>
                        <a:t>on</a:t>
                      </a:r>
                      <a:r>
                        <a:rPr sz="1400" spc="5" dirty="0">
                          <a:latin typeface="Calibri"/>
                          <a:cs typeface="Calibri"/>
                        </a:rPr>
                        <a:t> </a:t>
                      </a:r>
                      <a:r>
                        <a:rPr sz="1400" spc="-5" dirty="0">
                          <a:latin typeface="Calibri"/>
                          <a:cs typeface="Calibri"/>
                        </a:rPr>
                        <a:t>the </a:t>
                      </a:r>
                      <a:r>
                        <a:rPr sz="1400" dirty="0">
                          <a:latin typeface="Calibri"/>
                          <a:cs typeface="Calibri"/>
                        </a:rPr>
                        <a:t> </a:t>
                      </a:r>
                      <a:r>
                        <a:rPr sz="1400" spc="-5" dirty="0">
                          <a:latin typeface="Calibri"/>
                          <a:cs typeface="Calibri"/>
                        </a:rPr>
                        <a:t>National</a:t>
                      </a:r>
                      <a:r>
                        <a:rPr sz="1400" dirty="0">
                          <a:latin typeface="Calibri"/>
                          <a:cs typeface="Calibri"/>
                        </a:rPr>
                        <a:t> </a:t>
                      </a:r>
                      <a:r>
                        <a:rPr sz="1400" spc="-15" dirty="0">
                          <a:latin typeface="Calibri"/>
                          <a:cs typeface="Calibri"/>
                        </a:rPr>
                        <a:t>Treasury</a:t>
                      </a:r>
                      <a:r>
                        <a:rPr sz="1400" spc="-10" dirty="0">
                          <a:latin typeface="Calibri"/>
                          <a:cs typeface="Calibri"/>
                        </a:rPr>
                        <a:t> </a:t>
                      </a:r>
                      <a:r>
                        <a:rPr sz="1400" spc="-5" dirty="0">
                          <a:latin typeface="Calibri"/>
                          <a:cs typeface="Calibri"/>
                        </a:rPr>
                        <a:t>Central</a:t>
                      </a:r>
                      <a:r>
                        <a:rPr sz="1400" dirty="0">
                          <a:latin typeface="Calibri"/>
                          <a:cs typeface="Calibri"/>
                        </a:rPr>
                        <a:t> </a:t>
                      </a:r>
                      <a:r>
                        <a:rPr sz="1400" spc="-5" dirty="0">
                          <a:latin typeface="Calibri"/>
                          <a:cs typeface="Calibri"/>
                        </a:rPr>
                        <a:t>Supplier</a:t>
                      </a:r>
                      <a:r>
                        <a:rPr sz="1400" dirty="0">
                          <a:latin typeface="Calibri"/>
                          <a:cs typeface="Calibri"/>
                        </a:rPr>
                        <a:t> </a:t>
                      </a:r>
                      <a:r>
                        <a:rPr sz="1400" spc="-5" dirty="0">
                          <a:latin typeface="Calibri"/>
                          <a:cs typeface="Calibri"/>
                        </a:rPr>
                        <a:t>Database</a:t>
                      </a:r>
                      <a:r>
                        <a:rPr sz="1400" dirty="0">
                          <a:latin typeface="Calibri"/>
                          <a:cs typeface="Calibri"/>
                        </a:rPr>
                        <a:t> </a:t>
                      </a:r>
                      <a:r>
                        <a:rPr sz="1400" spc="-5" dirty="0">
                          <a:latin typeface="Calibri"/>
                          <a:cs typeface="Calibri"/>
                        </a:rPr>
                        <a:t>at</a:t>
                      </a:r>
                      <a:r>
                        <a:rPr sz="1400" dirty="0">
                          <a:latin typeface="Calibri"/>
                          <a:cs typeface="Calibri"/>
                        </a:rPr>
                        <a:t> the </a:t>
                      </a:r>
                      <a:r>
                        <a:rPr sz="1400" spc="-305" dirty="0">
                          <a:latin typeface="Calibri"/>
                          <a:cs typeface="Calibri"/>
                        </a:rPr>
                        <a:t> </a:t>
                      </a:r>
                      <a:r>
                        <a:rPr sz="1400" spc="-5" dirty="0">
                          <a:latin typeface="Calibri"/>
                          <a:cs typeface="Calibri"/>
                        </a:rPr>
                        <a:t>closing</a:t>
                      </a:r>
                      <a:r>
                        <a:rPr sz="1400" spc="-15" dirty="0">
                          <a:latin typeface="Calibri"/>
                          <a:cs typeface="Calibri"/>
                        </a:rPr>
                        <a:t> </a:t>
                      </a:r>
                      <a:r>
                        <a:rPr sz="1400" spc="-10" dirty="0">
                          <a:latin typeface="Calibri"/>
                          <a:cs typeface="Calibri"/>
                        </a:rPr>
                        <a:t>date</a:t>
                      </a:r>
                      <a:r>
                        <a:rPr sz="1400" spc="5" dirty="0">
                          <a:latin typeface="Calibri"/>
                          <a:cs typeface="Calibri"/>
                        </a:rPr>
                        <a:t> </a:t>
                      </a:r>
                      <a:r>
                        <a:rPr sz="1400" spc="-10" dirty="0">
                          <a:latin typeface="Calibri"/>
                          <a:cs typeface="Calibri"/>
                        </a:rPr>
                        <a:t>for </a:t>
                      </a:r>
                      <a:r>
                        <a:rPr sz="1400" spc="-5" dirty="0">
                          <a:latin typeface="Calibri"/>
                          <a:cs typeface="Calibri"/>
                        </a:rPr>
                        <a:t>tender</a:t>
                      </a:r>
                      <a:r>
                        <a:rPr sz="1400" spc="5" dirty="0">
                          <a:latin typeface="Calibri"/>
                          <a:cs typeface="Calibri"/>
                        </a:rPr>
                        <a:t> </a:t>
                      </a:r>
                      <a:r>
                        <a:rPr sz="1400" spc="-5" dirty="0">
                          <a:latin typeface="Calibri"/>
                          <a:cs typeface="Calibri"/>
                        </a:rPr>
                        <a:t>submissions.</a:t>
                      </a:r>
                      <a:endParaRPr sz="1400" dirty="0">
                        <a:latin typeface="Calibri"/>
                        <a:cs typeface="Calibri"/>
                      </a:endParaRPr>
                    </a:p>
                    <a:p>
                      <a:pPr>
                        <a:lnSpc>
                          <a:spcPct val="100000"/>
                        </a:lnSpc>
                        <a:spcBef>
                          <a:spcPts val="15"/>
                        </a:spcBef>
                      </a:pPr>
                      <a:endParaRPr sz="1450" dirty="0">
                        <a:latin typeface="Times New Roman"/>
                        <a:cs typeface="Times New Roman"/>
                      </a:endParaRPr>
                    </a:p>
                    <a:p>
                      <a:pPr marL="91440" marR="85090" algn="just">
                        <a:lnSpc>
                          <a:spcPct val="100000"/>
                        </a:lnSpc>
                        <a:spcBef>
                          <a:spcPts val="5"/>
                        </a:spcBef>
                      </a:pPr>
                      <a:r>
                        <a:rPr sz="1400" spc="-5" dirty="0">
                          <a:latin typeface="Calibri"/>
                          <a:cs typeface="Calibri"/>
                        </a:rPr>
                        <a:t>If not </a:t>
                      </a:r>
                      <a:r>
                        <a:rPr sz="1400" spc="-10" dirty="0">
                          <a:latin typeface="Calibri"/>
                          <a:cs typeface="Calibri"/>
                        </a:rPr>
                        <a:t>registered </a:t>
                      </a:r>
                      <a:r>
                        <a:rPr sz="1400" spc="-5" dirty="0">
                          <a:latin typeface="Calibri"/>
                          <a:cs typeface="Calibri"/>
                        </a:rPr>
                        <a:t>as </a:t>
                      </a:r>
                      <a:r>
                        <a:rPr sz="1400" dirty="0">
                          <a:latin typeface="Calibri"/>
                          <a:cs typeface="Calibri"/>
                        </a:rPr>
                        <a:t>verified </a:t>
                      </a:r>
                      <a:r>
                        <a:rPr sz="1400" spc="-5" dirty="0">
                          <a:latin typeface="Calibri"/>
                          <a:cs typeface="Calibri"/>
                        </a:rPr>
                        <a:t>online at tender closing, </a:t>
                      </a:r>
                      <a:r>
                        <a:rPr sz="1400" dirty="0">
                          <a:latin typeface="Calibri"/>
                          <a:cs typeface="Calibri"/>
                        </a:rPr>
                        <a:t> </a:t>
                      </a:r>
                      <a:r>
                        <a:rPr sz="1400" spc="-5" dirty="0">
                          <a:latin typeface="Calibri"/>
                          <a:cs typeface="Calibri"/>
                        </a:rPr>
                        <a:t>the tender</a:t>
                      </a:r>
                      <a:r>
                        <a:rPr sz="1400" spc="15" dirty="0">
                          <a:latin typeface="Calibri"/>
                          <a:cs typeface="Calibri"/>
                        </a:rPr>
                        <a:t> </a:t>
                      </a:r>
                      <a:r>
                        <a:rPr sz="1400" dirty="0">
                          <a:latin typeface="Calibri"/>
                          <a:cs typeface="Calibri"/>
                        </a:rPr>
                        <a:t>will</a:t>
                      </a:r>
                      <a:r>
                        <a:rPr sz="1400" spc="-5" dirty="0">
                          <a:latin typeface="Calibri"/>
                          <a:cs typeface="Calibri"/>
                        </a:rPr>
                        <a:t> be</a:t>
                      </a:r>
                      <a:r>
                        <a:rPr sz="1400" spc="-10" dirty="0">
                          <a:latin typeface="Calibri"/>
                          <a:cs typeface="Calibri"/>
                        </a:rPr>
                        <a:t> </a:t>
                      </a:r>
                      <a:r>
                        <a:rPr sz="1400" spc="-5" dirty="0">
                          <a:latin typeface="Calibri"/>
                          <a:cs typeface="Calibri"/>
                        </a:rPr>
                        <a:t>declared</a:t>
                      </a:r>
                      <a:r>
                        <a:rPr sz="1400" spc="5" dirty="0">
                          <a:latin typeface="Calibri"/>
                          <a:cs typeface="Calibri"/>
                        </a:rPr>
                        <a:t> </a:t>
                      </a:r>
                      <a:r>
                        <a:rPr sz="1400" spc="-5" dirty="0">
                          <a:latin typeface="Calibri"/>
                          <a:cs typeface="Calibri"/>
                        </a:rPr>
                        <a:t>non-responsive</a:t>
                      </a:r>
                      <a:endParaRPr sz="1400" dirty="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92075">
                        <a:lnSpc>
                          <a:spcPct val="100000"/>
                        </a:lnSpc>
                        <a:spcBef>
                          <a:spcPts val="275"/>
                        </a:spcBef>
                      </a:pPr>
                      <a:r>
                        <a:rPr sz="1400" spc="-5" dirty="0">
                          <a:latin typeface="Calibri"/>
                          <a:cs typeface="Calibri"/>
                        </a:rPr>
                        <a:t>Provide</a:t>
                      </a:r>
                      <a:r>
                        <a:rPr sz="1400" spc="-25" dirty="0">
                          <a:latin typeface="Calibri"/>
                          <a:cs typeface="Calibri"/>
                        </a:rPr>
                        <a:t> </a:t>
                      </a:r>
                      <a:r>
                        <a:rPr sz="1400" spc="-5" dirty="0">
                          <a:latin typeface="Calibri"/>
                          <a:cs typeface="Calibri"/>
                        </a:rPr>
                        <a:t>your</a:t>
                      </a:r>
                      <a:r>
                        <a:rPr sz="1400" spc="-30" dirty="0">
                          <a:latin typeface="Calibri"/>
                          <a:cs typeface="Calibri"/>
                        </a:rPr>
                        <a:t> </a:t>
                      </a:r>
                      <a:r>
                        <a:rPr sz="1400" dirty="0">
                          <a:latin typeface="Calibri"/>
                          <a:cs typeface="Calibri"/>
                        </a:rPr>
                        <a:t>MAAA</a:t>
                      </a:r>
                      <a:r>
                        <a:rPr sz="1400" spc="-10" dirty="0">
                          <a:latin typeface="Calibri"/>
                          <a:cs typeface="Calibri"/>
                        </a:rPr>
                        <a:t> </a:t>
                      </a:r>
                      <a:r>
                        <a:rPr sz="1400" spc="-5" dirty="0">
                          <a:latin typeface="Calibri"/>
                          <a:cs typeface="Calibri"/>
                        </a:rPr>
                        <a:t>number</a:t>
                      </a:r>
                      <a:r>
                        <a:rPr sz="1400" dirty="0">
                          <a:latin typeface="Calibri"/>
                          <a:cs typeface="Calibri"/>
                        </a:rPr>
                        <a:t> in</a:t>
                      </a:r>
                      <a:r>
                        <a:rPr sz="1400" spc="-20" dirty="0">
                          <a:latin typeface="Calibri"/>
                          <a:cs typeface="Calibri"/>
                        </a:rPr>
                        <a:t> </a:t>
                      </a:r>
                      <a:r>
                        <a:rPr sz="1400" spc="-5" dirty="0">
                          <a:latin typeface="Calibri"/>
                          <a:cs typeface="Calibri"/>
                        </a:rPr>
                        <a:t>form</a:t>
                      </a:r>
                      <a:r>
                        <a:rPr sz="1400" spc="-45" dirty="0">
                          <a:latin typeface="Calibri"/>
                          <a:cs typeface="Calibri"/>
                        </a:rPr>
                        <a:t> </a:t>
                      </a:r>
                      <a:r>
                        <a:rPr sz="1400" dirty="0">
                          <a:latin typeface="Calibri"/>
                          <a:cs typeface="Calibri"/>
                        </a:rPr>
                        <a:t>A3.4</a:t>
                      </a: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bl>
          </a:graphicData>
        </a:graphic>
      </p:graphicFrame>
      <p:pic>
        <p:nvPicPr>
          <p:cNvPr id="3" name="object 4">
            <a:extLst>
              <a:ext uri="{FF2B5EF4-FFF2-40B4-BE49-F238E27FC236}">
                <a16:creationId xmlns:a16="http://schemas.microsoft.com/office/drawing/2014/main" id="{5E9FD2DB-EBD8-4836-C25C-44B7339718F7}"/>
              </a:ext>
            </a:extLst>
          </p:cNvPr>
          <p:cNvPicPr/>
          <p:nvPr/>
        </p:nvPicPr>
        <p:blipFill rotWithShape="1">
          <a:blip r:embed="rId2" cstate="print"/>
          <a:srcRect l="1557" t="1" r="1557" b="47802"/>
          <a:stretch/>
        </p:blipFill>
        <p:spPr>
          <a:xfrm>
            <a:off x="676033" y="5486524"/>
            <a:ext cx="8216898" cy="270464"/>
          </a:xfrm>
          <a:prstGeom prst="rect">
            <a:avLst/>
          </a:prstGeom>
        </p:spPr>
      </p:pic>
    </p:spTree>
    <p:extLst>
      <p:ext uri="{BB962C8B-B14F-4D97-AF65-F5344CB8AC3E}">
        <p14:creationId xmlns:p14="http://schemas.microsoft.com/office/powerpoint/2010/main" val="394156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11D302-3358-4542-A8A6-B79B42347459}"/>
              </a:ext>
            </a:extLst>
          </p:cNvPr>
          <p:cNvGraphicFramePr>
            <a:graphicFrameLocks noGrp="1"/>
          </p:cNvGraphicFramePr>
          <p:nvPr>
            <p:extLst>
              <p:ext uri="{D42A27DB-BD31-4B8C-83A1-F6EECF244321}">
                <p14:modId xmlns:p14="http://schemas.microsoft.com/office/powerpoint/2010/main" val="2864181560"/>
              </p:ext>
            </p:extLst>
          </p:nvPr>
        </p:nvGraphicFramePr>
        <p:xfrm>
          <a:off x="1468828" y="542369"/>
          <a:ext cx="6987354" cy="5541588"/>
        </p:xfrm>
        <a:graphic>
          <a:graphicData uri="http://schemas.openxmlformats.org/drawingml/2006/table">
            <a:tbl>
              <a:tblPr firstRow="1" bandRow="1">
                <a:tableStyleId>{D7AC3CCA-C797-4891-BE02-D94E43425B78}</a:tableStyleId>
              </a:tblPr>
              <a:tblGrid>
                <a:gridCol w="1087828">
                  <a:extLst>
                    <a:ext uri="{9D8B030D-6E8A-4147-A177-3AD203B41FA5}">
                      <a16:colId xmlns:a16="http://schemas.microsoft.com/office/drawing/2014/main" val="3929072872"/>
                    </a:ext>
                  </a:extLst>
                </a:gridCol>
                <a:gridCol w="5899526">
                  <a:extLst>
                    <a:ext uri="{9D8B030D-6E8A-4147-A177-3AD203B41FA5}">
                      <a16:colId xmlns:a16="http://schemas.microsoft.com/office/drawing/2014/main" val="2278328436"/>
                    </a:ext>
                  </a:extLst>
                </a:gridCol>
              </a:tblGrid>
              <a:tr h="480440">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23428">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ZA" sz="1400" b="1" u="none" strike="noStrike" kern="1200" baseline="0" dirty="0">
                          <a:solidFill>
                            <a:schemeClr val="dk1"/>
                          </a:solidFill>
                          <a:latin typeface="Arial" panose="020B0604020202020204" pitchFamily="34" charset="0"/>
                          <a:ea typeface="+mn-ea"/>
                          <a:cs typeface="Arial" panose="020B0604020202020204" pitchFamily="34" charset="0"/>
                        </a:rPr>
                        <a:t>Evaluating quality/functionality </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 </a:t>
                      </a:r>
                      <a:endParaRPr lang="en-US" sz="1400"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The quality criteria and maximum score (including the relevant returnable schedule to calculate the score) in respect of each of the criteria are as follows: A detailed explanation of the evaluation scoring is provided further in this document as </a:t>
                      </a:r>
                      <a:r>
                        <a:rPr lang="en-ZA" sz="1400" b="1" u="none" strike="noStrike" kern="1200" baseline="0" dirty="0">
                          <a:solidFill>
                            <a:schemeClr val="dk1"/>
                          </a:solidFill>
                          <a:latin typeface="Arial" panose="020B0604020202020204" pitchFamily="34" charset="0"/>
                          <a:ea typeface="+mn-ea"/>
                          <a:cs typeface="Arial" panose="020B0604020202020204" pitchFamily="34" charset="0"/>
                        </a:rPr>
                        <a:t>“SANRAL – EXPLANATION OF CONSULTANT TENDER EVALUATION SCORING FOR CONVENTIONAL PROJECTS”</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350" kern="1200" dirty="0">
                          <a:solidFill>
                            <a:schemeClr val="dk1"/>
                          </a:solidFill>
                          <a:effectLst/>
                          <a:latin typeface="+mn-lt"/>
                          <a:ea typeface="+mn-ea"/>
                          <a:cs typeface="+mn-cs"/>
                        </a:rPr>
                        <a:t>The minimum number of evaluation points for quality is not less than</a:t>
                      </a:r>
                      <a:r>
                        <a:rPr lang="en-ZA" sz="1350" b="1" kern="1200" dirty="0">
                          <a:solidFill>
                            <a:schemeClr val="dk1"/>
                          </a:solidFill>
                          <a:effectLst/>
                          <a:latin typeface="+mn-lt"/>
                          <a:ea typeface="+mn-ea"/>
                          <a:cs typeface="+mn-cs"/>
                        </a:rPr>
                        <a:t> </a:t>
                      </a:r>
                      <a:r>
                        <a:rPr lang="en-ZA" sz="1350" b="1" kern="1200" dirty="0">
                          <a:solidFill>
                            <a:srgbClr val="FF0000"/>
                          </a:solidFill>
                          <a:effectLst/>
                          <a:latin typeface="+mn-lt"/>
                          <a:ea typeface="+mn-ea"/>
                          <a:cs typeface="+mn-cs"/>
                        </a:rPr>
                        <a:t>85</a:t>
                      </a:r>
                      <a:r>
                        <a:rPr lang="en-ZA" sz="1350" i="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3" name="Object 2">
            <a:extLst>
              <a:ext uri="{FF2B5EF4-FFF2-40B4-BE49-F238E27FC236}">
                <a16:creationId xmlns:a16="http://schemas.microsoft.com/office/drawing/2014/main" id="{127A26B6-3D4C-DBD5-FD8F-96E72022BB21}"/>
              </a:ext>
            </a:extLst>
          </p:cNvPr>
          <p:cNvGraphicFramePr>
            <a:graphicFrameLocks noChangeAspect="1"/>
          </p:cNvGraphicFramePr>
          <p:nvPr>
            <p:extLst>
              <p:ext uri="{D42A27DB-BD31-4B8C-83A1-F6EECF244321}">
                <p14:modId xmlns:p14="http://schemas.microsoft.com/office/powerpoint/2010/main" val="154074111"/>
              </p:ext>
            </p:extLst>
          </p:nvPr>
        </p:nvGraphicFramePr>
        <p:xfrm>
          <a:off x="2558208" y="3010483"/>
          <a:ext cx="5531433" cy="2618001"/>
        </p:xfrm>
        <a:graphic>
          <a:graphicData uri="http://schemas.openxmlformats.org/presentationml/2006/ole">
            <mc:AlternateContent xmlns:mc="http://schemas.openxmlformats.org/markup-compatibility/2006">
              <mc:Choice xmlns:v="urn:schemas-microsoft-com:vml" Requires="v">
                <p:oleObj name="Document" r:id="rId2" imgW="6548967" imgH="2610137" progId="Word.Document.12">
                  <p:embed/>
                </p:oleObj>
              </mc:Choice>
              <mc:Fallback>
                <p:oleObj name="Document" r:id="rId2" imgW="6548967" imgH="2610137" progId="Word.Document.12">
                  <p:embed/>
                  <p:pic>
                    <p:nvPicPr>
                      <p:cNvPr id="3" name="Object 2">
                        <a:extLst>
                          <a:ext uri="{FF2B5EF4-FFF2-40B4-BE49-F238E27FC236}">
                            <a16:creationId xmlns:a16="http://schemas.microsoft.com/office/drawing/2014/main" id="{127A26B6-3D4C-DBD5-FD8F-96E72022BB21}"/>
                          </a:ext>
                        </a:extLst>
                      </p:cNvPr>
                      <p:cNvPicPr/>
                      <p:nvPr/>
                    </p:nvPicPr>
                    <p:blipFill>
                      <a:blip r:embed="rId3"/>
                      <a:stretch>
                        <a:fillRect/>
                      </a:stretch>
                    </p:blipFill>
                    <p:spPr>
                      <a:xfrm>
                        <a:off x="2558208" y="3010483"/>
                        <a:ext cx="5531433" cy="2618001"/>
                      </a:xfrm>
                      <a:prstGeom prst="rect">
                        <a:avLst/>
                      </a:prstGeom>
                    </p:spPr>
                  </p:pic>
                </p:oleObj>
              </mc:Fallback>
            </mc:AlternateContent>
          </a:graphicData>
        </a:graphic>
      </p:graphicFrame>
    </p:spTree>
    <p:extLst>
      <p:ext uri="{BB962C8B-B14F-4D97-AF65-F5344CB8AC3E}">
        <p14:creationId xmlns:p14="http://schemas.microsoft.com/office/powerpoint/2010/main" val="3563692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F39A226B-8481-BE50-9B3E-4F21D32116FB}"/>
              </a:ext>
            </a:extLst>
          </p:cNvPr>
          <p:cNvSpPr txBox="1"/>
          <p:nvPr/>
        </p:nvSpPr>
        <p:spPr>
          <a:xfrm>
            <a:off x="764539" y="1259916"/>
            <a:ext cx="6836409" cy="875030"/>
          </a:xfrm>
          <a:prstGeom prst="rect">
            <a:avLst/>
          </a:prstGeom>
        </p:spPr>
        <p:txBody>
          <a:bodyPr vert="horz" wrap="square" lIns="0" tIns="13335" rIns="0" bIns="0" rtlCol="0">
            <a:spAutoFit/>
          </a:bodyPr>
          <a:lstStyle/>
          <a:p>
            <a:pPr marL="12700">
              <a:lnSpc>
                <a:spcPct val="100000"/>
              </a:lnSpc>
              <a:spcBef>
                <a:spcPts val="105"/>
              </a:spcBef>
            </a:pPr>
            <a:r>
              <a:rPr sz="1400" b="1" spc="-15" dirty="0">
                <a:latin typeface="Arial"/>
                <a:cs typeface="Arial"/>
              </a:rPr>
              <a:t>Technical</a:t>
            </a:r>
            <a:r>
              <a:rPr sz="1400" b="1" spc="-50" dirty="0">
                <a:latin typeface="Arial"/>
                <a:cs typeface="Arial"/>
              </a:rPr>
              <a:t> </a:t>
            </a:r>
            <a:r>
              <a:rPr sz="1400" b="1" spc="-5" dirty="0">
                <a:latin typeface="Arial"/>
                <a:cs typeface="Arial"/>
              </a:rPr>
              <a:t>Knowledge</a:t>
            </a:r>
            <a:r>
              <a:rPr sz="1400" b="1" spc="-55" dirty="0">
                <a:latin typeface="Arial"/>
                <a:cs typeface="Arial"/>
              </a:rPr>
              <a:t> </a:t>
            </a:r>
            <a:r>
              <a:rPr sz="1400" b="1" dirty="0">
                <a:latin typeface="Arial"/>
                <a:cs typeface="Arial"/>
              </a:rPr>
              <a:t>(30)</a:t>
            </a:r>
            <a:endParaRPr sz="1400" dirty="0">
              <a:latin typeface="Arial"/>
              <a:cs typeface="Arial"/>
            </a:endParaRPr>
          </a:p>
          <a:p>
            <a:pPr marL="12700" marR="5080">
              <a:lnSpc>
                <a:spcPct val="98900"/>
              </a:lnSpc>
              <a:spcBef>
                <a:spcPts val="15"/>
              </a:spcBef>
            </a:pPr>
            <a:r>
              <a:rPr sz="1400" spc="-5" dirty="0">
                <a:latin typeface="Arial MT"/>
                <a:cs typeface="Arial MT"/>
              </a:rPr>
              <a:t>The </a:t>
            </a:r>
            <a:r>
              <a:rPr sz="1400" spc="-10" dirty="0">
                <a:latin typeface="Arial MT"/>
                <a:cs typeface="Arial MT"/>
              </a:rPr>
              <a:t>tenderer, </a:t>
            </a:r>
            <a:r>
              <a:rPr sz="1400" dirty="0">
                <a:latin typeface="Arial MT"/>
                <a:cs typeface="Arial MT"/>
              </a:rPr>
              <a:t>for each key position identified, may supply the 3 (three) most recent</a:t>
            </a:r>
            <a:r>
              <a:rPr lang="en-US" sz="1400" dirty="0">
                <a:latin typeface="Arial MT"/>
                <a:cs typeface="Arial MT"/>
              </a:rPr>
              <a:t> </a:t>
            </a:r>
            <a:r>
              <a:rPr sz="1400" spc="-5" dirty="0">
                <a:latin typeface="Arial MT"/>
                <a:cs typeface="Arial MT"/>
              </a:rPr>
              <a:t>relevant</a:t>
            </a:r>
            <a:r>
              <a:rPr sz="1400" spc="-10" dirty="0">
                <a:latin typeface="Arial MT"/>
                <a:cs typeface="Arial MT"/>
              </a:rPr>
              <a:t> </a:t>
            </a:r>
            <a:r>
              <a:rPr sz="1400" dirty="0">
                <a:latin typeface="Arial MT"/>
                <a:cs typeface="Arial MT"/>
              </a:rPr>
              <a:t>project</a:t>
            </a:r>
            <a:r>
              <a:rPr sz="1400" spc="-35" dirty="0">
                <a:latin typeface="Arial MT"/>
                <a:cs typeface="Arial MT"/>
              </a:rPr>
              <a:t> </a:t>
            </a:r>
            <a:r>
              <a:rPr lang="en-US" sz="1400" spc="-5" dirty="0">
                <a:latin typeface="Arial MT"/>
                <a:cs typeface="Arial MT"/>
              </a:rPr>
              <a:t>experiences</a:t>
            </a:r>
            <a:r>
              <a:rPr sz="1400" spc="-25" dirty="0">
                <a:latin typeface="Arial MT"/>
                <a:cs typeface="Arial MT"/>
              </a:rPr>
              <a:t> </a:t>
            </a:r>
            <a:r>
              <a:rPr sz="1400" dirty="0">
                <a:latin typeface="Arial MT"/>
                <a:cs typeface="Arial MT"/>
              </a:rPr>
              <a:t>to</a:t>
            </a:r>
            <a:r>
              <a:rPr sz="1400" spc="-15" dirty="0">
                <a:latin typeface="Arial MT"/>
                <a:cs typeface="Arial MT"/>
              </a:rPr>
              <a:t> </a:t>
            </a:r>
            <a:r>
              <a:rPr sz="1400" dirty="0">
                <a:latin typeface="Arial MT"/>
                <a:cs typeface="Arial MT"/>
              </a:rPr>
              <a:t>that</a:t>
            </a:r>
            <a:r>
              <a:rPr sz="1400" spc="-25" dirty="0">
                <a:latin typeface="Arial MT"/>
                <a:cs typeface="Arial MT"/>
              </a:rPr>
              <a:t> </a:t>
            </a:r>
            <a:r>
              <a:rPr sz="1400" spc="-5" dirty="0">
                <a:latin typeface="Arial MT"/>
                <a:cs typeface="Arial MT"/>
              </a:rPr>
              <a:t>which</a:t>
            </a:r>
            <a:r>
              <a:rPr sz="1400" spc="10" dirty="0">
                <a:latin typeface="Arial MT"/>
                <a:cs typeface="Arial MT"/>
              </a:rPr>
              <a:t> </a:t>
            </a:r>
            <a:r>
              <a:rPr sz="1400" dirty="0">
                <a:latin typeface="Arial MT"/>
                <a:cs typeface="Arial MT"/>
              </a:rPr>
              <a:t>the</a:t>
            </a:r>
            <a:r>
              <a:rPr sz="1400" spc="-25" dirty="0">
                <a:latin typeface="Arial MT"/>
                <a:cs typeface="Arial MT"/>
              </a:rPr>
              <a:t> </a:t>
            </a:r>
            <a:r>
              <a:rPr sz="1400" dirty="0">
                <a:latin typeface="Arial MT"/>
                <a:cs typeface="Arial MT"/>
              </a:rPr>
              <a:t>tender</a:t>
            </a:r>
            <a:r>
              <a:rPr sz="1400" spc="-25" dirty="0">
                <a:latin typeface="Arial MT"/>
                <a:cs typeface="Arial MT"/>
              </a:rPr>
              <a:t> </a:t>
            </a:r>
            <a:r>
              <a:rPr sz="1400" dirty="0">
                <a:latin typeface="Arial MT"/>
                <a:cs typeface="Arial MT"/>
              </a:rPr>
              <a:t>is</a:t>
            </a:r>
            <a:r>
              <a:rPr sz="1400" spc="-10" dirty="0">
                <a:latin typeface="Arial MT"/>
                <a:cs typeface="Arial MT"/>
              </a:rPr>
              <a:t> </a:t>
            </a:r>
            <a:r>
              <a:rPr sz="1400" dirty="0">
                <a:latin typeface="Arial MT"/>
                <a:cs typeface="Arial MT"/>
              </a:rPr>
              <a:t>let </a:t>
            </a:r>
            <a:r>
              <a:rPr sz="1400" spc="-20" dirty="0">
                <a:latin typeface="Arial MT"/>
                <a:cs typeface="Arial MT"/>
              </a:rPr>
              <a:t>for.</a:t>
            </a:r>
            <a:r>
              <a:rPr sz="1400" spc="-60" dirty="0">
                <a:latin typeface="Arial MT"/>
                <a:cs typeface="Arial MT"/>
              </a:rPr>
              <a:t> </a:t>
            </a:r>
            <a:r>
              <a:rPr sz="1400" spc="-5" dirty="0">
                <a:latin typeface="Arial MT"/>
                <a:cs typeface="Arial MT"/>
              </a:rPr>
              <a:t>This</a:t>
            </a:r>
            <a:r>
              <a:rPr sz="1400" spc="-10" dirty="0">
                <a:latin typeface="Arial MT"/>
                <a:cs typeface="Arial MT"/>
              </a:rPr>
              <a:t> </a:t>
            </a:r>
            <a:r>
              <a:rPr sz="1400" dirty="0">
                <a:latin typeface="Arial MT"/>
                <a:cs typeface="Arial MT"/>
              </a:rPr>
              <a:t>is done</a:t>
            </a:r>
            <a:r>
              <a:rPr sz="1400" spc="-30" dirty="0">
                <a:latin typeface="Arial MT"/>
                <a:cs typeface="Arial MT"/>
              </a:rPr>
              <a:t> </a:t>
            </a:r>
            <a:r>
              <a:rPr sz="1400" dirty="0">
                <a:latin typeface="Arial MT"/>
                <a:cs typeface="Arial MT"/>
              </a:rPr>
              <a:t>in the</a:t>
            </a:r>
            <a:r>
              <a:rPr sz="1400" spc="-15" dirty="0">
                <a:latin typeface="Arial MT"/>
                <a:cs typeface="Arial MT"/>
              </a:rPr>
              <a:t> </a:t>
            </a:r>
            <a:r>
              <a:rPr sz="1400" dirty="0">
                <a:latin typeface="Arial MT"/>
                <a:cs typeface="Arial MT"/>
              </a:rPr>
              <a:t>form</a:t>
            </a:r>
            <a:r>
              <a:rPr sz="1400" spc="-15" dirty="0">
                <a:latin typeface="Arial MT"/>
                <a:cs typeface="Arial MT"/>
              </a:rPr>
              <a:t> </a:t>
            </a:r>
            <a:r>
              <a:rPr sz="1400" dirty="0">
                <a:latin typeface="Arial MT"/>
                <a:cs typeface="Arial MT"/>
              </a:rPr>
              <a:t>of </a:t>
            </a:r>
            <a:r>
              <a:rPr sz="1400" spc="-375" dirty="0">
                <a:latin typeface="Arial MT"/>
                <a:cs typeface="Arial MT"/>
              </a:rPr>
              <a:t> </a:t>
            </a:r>
            <a:r>
              <a:rPr sz="1400" dirty="0">
                <a:latin typeface="Arial MT"/>
                <a:cs typeface="Arial MT"/>
              </a:rPr>
              <a:t>returnable</a:t>
            </a:r>
            <a:r>
              <a:rPr sz="1400" spc="-50" dirty="0">
                <a:latin typeface="Arial MT"/>
                <a:cs typeface="Arial MT"/>
              </a:rPr>
              <a:t> </a:t>
            </a:r>
            <a:r>
              <a:rPr sz="1400" dirty="0">
                <a:latin typeface="Arial MT"/>
                <a:cs typeface="Arial MT"/>
              </a:rPr>
              <a:t>schedules,</a:t>
            </a:r>
            <a:r>
              <a:rPr sz="1400" spc="-40" dirty="0">
                <a:latin typeface="Arial MT"/>
                <a:cs typeface="Arial MT"/>
              </a:rPr>
              <a:t> </a:t>
            </a:r>
            <a:r>
              <a:rPr sz="1400" dirty="0">
                <a:latin typeface="Arial MT"/>
                <a:cs typeface="Arial MT"/>
              </a:rPr>
              <a:t>such</a:t>
            </a:r>
            <a:r>
              <a:rPr sz="1400" spc="-30" dirty="0">
                <a:latin typeface="Arial MT"/>
                <a:cs typeface="Arial MT"/>
              </a:rPr>
              <a:t> </a:t>
            </a:r>
            <a:r>
              <a:rPr sz="1400" dirty="0">
                <a:latin typeface="Arial MT"/>
                <a:cs typeface="Arial MT"/>
              </a:rPr>
              <a:t>as</a:t>
            </a:r>
            <a:r>
              <a:rPr sz="1400" spc="-15" dirty="0">
                <a:latin typeface="Arial MT"/>
                <a:cs typeface="Arial MT"/>
              </a:rPr>
              <a:t> </a:t>
            </a:r>
            <a:r>
              <a:rPr sz="1400" dirty="0">
                <a:latin typeface="Arial MT"/>
                <a:cs typeface="Arial MT"/>
              </a:rPr>
              <a:t>the</a:t>
            </a:r>
            <a:r>
              <a:rPr sz="1400" spc="-20" dirty="0">
                <a:latin typeface="Arial MT"/>
                <a:cs typeface="Arial MT"/>
              </a:rPr>
              <a:t> </a:t>
            </a:r>
            <a:r>
              <a:rPr sz="1400" dirty="0">
                <a:latin typeface="Arial MT"/>
                <a:cs typeface="Arial MT"/>
              </a:rPr>
              <a:t>one</a:t>
            </a:r>
            <a:r>
              <a:rPr sz="1400" spc="-20" dirty="0">
                <a:latin typeface="Arial MT"/>
                <a:cs typeface="Arial MT"/>
              </a:rPr>
              <a:t> </a:t>
            </a:r>
            <a:r>
              <a:rPr sz="1400" spc="-5" dirty="0">
                <a:latin typeface="Arial MT"/>
                <a:cs typeface="Arial MT"/>
              </a:rPr>
              <a:t>below:</a:t>
            </a:r>
            <a:endParaRPr sz="1400" dirty="0">
              <a:latin typeface="Arial MT"/>
              <a:cs typeface="Arial MT"/>
            </a:endParaRPr>
          </a:p>
        </p:txBody>
      </p:sp>
      <p:pic>
        <p:nvPicPr>
          <p:cNvPr id="3" name="object 5">
            <a:extLst>
              <a:ext uri="{FF2B5EF4-FFF2-40B4-BE49-F238E27FC236}">
                <a16:creationId xmlns:a16="http://schemas.microsoft.com/office/drawing/2014/main" id="{93E18914-7867-4EE4-2B3E-5061F31DB982}"/>
              </a:ext>
            </a:extLst>
          </p:cNvPr>
          <p:cNvPicPr/>
          <p:nvPr/>
        </p:nvPicPr>
        <p:blipFill>
          <a:blip r:embed="rId2" cstate="print"/>
          <a:stretch>
            <a:fillRect/>
          </a:stretch>
        </p:blipFill>
        <p:spPr>
          <a:xfrm>
            <a:off x="764539" y="2566305"/>
            <a:ext cx="8048775" cy="2002550"/>
          </a:xfrm>
          <a:prstGeom prst="rect">
            <a:avLst/>
          </a:prstGeom>
        </p:spPr>
      </p:pic>
      <p:sp>
        <p:nvSpPr>
          <p:cNvPr id="4" name="object 4">
            <a:extLst>
              <a:ext uri="{FF2B5EF4-FFF2-40B4-BE49-F238E27FC236}">
                <a16:creationId xmlns:a16="http://schemas.microsoft.com/office/drawing/2014/main" id="{5260C163-6A38-E539-F48F-4B23C753F4C5}"/>
              </a:ext>
            </a:extLst>
          </p:cNvPr>
          <p:cNvSpPr txBox="1"/>
          <p:nvPr/>
        </p:nvSpPr>
        <p:spPr>
          <a:xfrm>
            <a:off x="848514" y="4725380"/>
            <a:ext cx="4947920" cy="1000760"/>
          </a:xfrm>
          <a:prstGeom prst="rect">
            <a:avLst/>
          </a:prstGeom>
        </p:spPr>
        <p:txBody>
          <a:bodyPr vert="horz" wrap="square" lIns="0" tIns="12065" rIns="0" bIns="0" rtlCol="0">
            <a:spAutoFit/>
          </a:bodyPr>
          <a:lstStyle/>
          <a:p>
            <a:pPr marL="12700">
              <a:lnSpc>
                <a:spcPct val="100000"/>
              </a:lnSpc>
              <a:spcBef>
                <a:spcPts val="95"/>
              </a:spcBef>
            </a:pPr>
            <a:r>
              <a:rPr sz="1600" spc="-5" dirty="0">
                <a:latin typeface="Arial MT"/>
                <a:cs typeface="Arial MT"/>
              </a:rPr>
              <a:t>For</a:t>
            </a:r>
            <a:r>
              <a:rPr sz="1600" dirty="0">
                <a:latin typeface="Arial MT"/>
                <a:cs typeface="Arial MT"/>
              </a:rPr>
              <a:t> </a:t>
            </a:r>
            <a:r>
              <a:rPr sz="1600" spc="-5" dirty="0">
                <a:latin typeface="Arial MT"/>
                <a:cs typeface="Arial MT"/>
              </a:rPr>
              <a:t>technical knowledge three</a:t>
            </a:r>
            <a:r>
              <a:rPr sz="1600" spc="25" dirty="0">
                <a:latin typeface="Arial MT"/>
                <a:cs typeface="Arial MT"/>
              </a:rPr>
              <a:t> </a:t>
            </a:r>
            <a:r>
              <a:rPr sz="1600" spc="-5" dirty="0">
                <a:latin typeface="Arial MT"/>
                <a:cs typeface="Arial MT"/>
              </a:rPr>
              <a:t>(3)</a:t>
            </a:r>
            <a:r>
              <a:rPr sz="1600" spc="20" dirty="0">
                <a:latin typeface="Arial MT"/>
                <a:cs typeface="Arial MT"/>
              </a:rPr>
              <a:t> </a:t>
            </a:r>
            <a:r>
              <a:rPr sz="1600" spc="-5" dirty="0">
                <a:latin typeface="Arial MT"/>
                <a:cs typeface="Arial MT"/>
              </a:rPr>
              <a:t>areas are</a:t>
            </a:r>
            <a:r>
              <a:rPr sz="1600" spc="20" dirty="0">
                <a:latin typeface="Arial MT"/>
                <a:cs typeface="Arial MT"/>
              </a:rPr>
              <a:t> </a:t>
            </a:r>
            <a:r>
              <a:rPr sz="1600" spc="-5" dirty="0">
                <a:latin typeface="Arial MT"/>
                <a:cs typeface="Arial MT"/>
              </a:rPr>
              <a:t>evaluated:</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Project</a:t>
            </a:r>
            <a:r>
              <a:rPr sz="1600" spc="-40" dirty="0">
                <a:latin typeface="Arial MT"/>
                <a:cs typeface="Arial MT"/>
              </a:rPr>
              <a:t> </a:t>
            </a:r>
            <a:r>
              <a:rPr sz="1600" spc="-30" dirty="0">
                <a:latin typeface="Arial MT"/>
                <a:cs typeface="Arial MT"/>
              </a:rPr>
              <a:t>Type</a:t>
            </a:r>
            <a:r>
              <a:rPr sz="1600" spc="5"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Period</a:t>
            </a:r>
            <a:r>
              <a:rPr sz="1600" spc="-30"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Position</a:t>
            </a:r>
            <a:r>
              <a:rPr sz="1600" spc="-45" dirty="0">
                <a:latin typeface="Arial MT"/>
                <a:cs typeface="Arial MT"/>
              </a:rPr>
              <a:t> </a:t>
            </a:r>
            <a:r>
              <a:rPr sz="1600" spc="-5" dirty="0">
                <a:latin typeface="Arial MT"/>
                <a:cs typeface="Arial MT"/>
              </a:rPr>
              <a:t>Held</a:t>
            </a:r>
            <a:endParaRPr sz="1600" dirty="0">
              <a:latin typeface="Arial MT"/>
              <a:cs typeface="Arial MT"/>
            </a:endParaRPr>
          </a:p>
        </p:txBody>
      </p:sp>
      <p:sp>
        <p:nvSpPr>
          <p:cNvPr id="5" name="object 4">
            <a:extLst>
              <a:ext uri="{FF2B5EF4-FFF2-40B4-BE49-F238E27FC236}">
                <a16:creationId xmlns:a16="http://schemas.microsoft.com/office/drawing/2014/main" id="{213127C6-21C6-55A0-2093-5334B5FEB6DA}"/>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996267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A7145D62-EBB1-AD55-F06C-410375A8F848}"/>
              </a:ext>
            </a:extLst>
          </p:cNvPr>
          <p:cNvPicPr/>
          <p:nvPr/>
        </p:nvPicPr>
        <p:blipFill>
          <a:blip r:embed="rId2" cstate="print"/>
          <a:stretch>
            <a:fillRect/>
          </a:stretch>
        </p:blipFill>
        <p:spPr>
          <a:xfrm>
            <a:off x="1175371" y="933308"/>
            <a:ext cx="7442042" cy="3139497"/>
          </a:xfrm>
          <a:prstGeom prst="rect">
            <a:avLst/>
          </a:prstGeom>
        </p:spPr>
      </p:pic>
      <p:pic>
        <p:nvPicPr>
          <p:cNvPr id="3" name="object 5">
            <a:extLst>
              <a:ext uri="{FF2B5EF4-FFF2-40B4-BE49-F238E27FC236}">
                <a16:creationId xmlns:a16="http://schemas.microsoft.com/office/drawing/2014/main" id="{18994876-68F0-091F-78D9-71E287EA1855}"/>
              </a:ext>
            </a:extLst>
          </p:cNvPr>
          <p:cNvPicPr/>
          <p:nvPr/>
        </p:nvPicPr>
        <p:blipFill>
          <a:blip r:embed="rId3" cstate="print"/>
          <a:stretch>
            <a:fillRect/>
          </a:stretch>
        </p:blipFill>
        <p:spPr>
          <a:xfrm>
            <a:off x="1175371" y="4218216"/>
            <a:ext cx="7410808" cy="342659"/>
          </a:xfrm>
          <a:prstGeom prst="rect">
            <a:avLst/>
          </a:prstGeom>
        </p:spPr>
      </p:pic>
      <p:sp>
        <p:nvSpPr>
          <p:cNvPr id="4" name="object 4">
            <a:extLst>
              <a:ext uri="{FF2B5EF4-FFF2-40B4-BE49-F238E27FC236}">
                <a16:creationId xmlns:a16="http://schemas.microsoft.com/office/drawing/2014/main" id="{68DB70F0-21A7-8B83-9A1C-E283D71314ED}"/>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479372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0989580D-9390-0D22-B365-B9FBD0231570}"/>
              </a:ext>
            </a:extLst>
          </p:cNvPr>
          <p:cNvPicPr/>
          <p:nvPr/>
        </p:nvPicPr>
        <p:blipFill>
          <a:blip r:embed="rId2" cstate="print"/>
          <a:stretch>
            <a:fillRect/>
          </a:stretch>
        </p:blipFill>
        <p:spPr>
          <a:xfrm>
            <a:off x="945376" y="1155908"/>
            <a:ext cx="7687056" cy="3773423"/>
          </a:xfrm>
          <a:prstGeom prst="rect">
            <a:avLst/>
          </a:prstGeom>
        </p:spPr>
      </p:pic>
      <p:sp>
        <p:nvSpPr>
          <p:cNvPr id="3" name="object 4">
            <a:extLst>
              <a:ext uri="{FF2B5EF4-FFF2-40B4-BE49-F238E27FC236}">
                <a16:creationId xmlns:a16="http://schemas.microsoft.com/office/drawing/2014/main" id="{F1A163CD-AE5A-09BE-0842-B8CF029D697C}"/>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399736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67785273-56E1-7A3B-9C04-62E6C729E1C5}"/>
              </a:ext>
            </a:extLst>
          </p:cNvPr>
          <p:cNvPicPr/>
          <p:nvPr/>
        </p:nvPicPr>
        <p:blipFill>
          <a:blip r:embed="rId2" cstate="print"/>
          <a:stretch>
            <a:fillRect/>
          </a:stretch>
        </p:blipFill>
        <p:spPr>
          <a:xfrm>
            <a:off x="747412" y="1055370"/>
            <a:ext cx="8171688" cy="4747260"/>
          </a:xfrm>
          <a:prstGeom prst="rect">
            <a:avLst/>
          </a:prstGeom>
        </p:spPr>
      </p:pic>
      <p:sp>
        <p:nvSpPr>
          <p:cNvPr id="3" name="object 4">
            <a:extLst>
              <a:ext uri="{FF2B5EF4-FFF2-40B4-BE49-F238E27FC236}">
                <a16:creationId xmlns:a16="http://schemas.microsoft.com/office/drawing/2014/main" id="{86EEA831-9D68-B649-28CD-D323BDFA2FF6}"/>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266426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5B82EBBE-942B-E585-0CF3-CCF6DC6105D3}"/>
              </a:ext>
            </a:extLst>
          </p:cNvPr>
          <p:cNvPicPr/>
          <p:nvPr/>
        </p:nvPicPr>
        <p:blipFill>
          <a:blip r:embed="rId2" cstate="print"/>
          <a:stretch>
            <a:fillRect/>
          </a:stretch>
        </p:blipFill>
        <p:spPr>
          <a:xfrm>
            <a:off x="1085368" y="834436"/>
            <a:ext cx="7716011" cy="4965192"/>
          </a:xfrm>
          <a:prstGeom prst="rect">
            <a:avLst/>
          </a:prstGeom>
        </p:spPr>
      </p:pic>
      <p:sp>
        <p:nvSpPr>
          <p:cNvPr id="3" name="object 4">
            <a:extLst>
              <a:ext uri="{FF2B5EF4-FFF2-40B4-BE49-F238E27FC236}">
                <a16:creationId xmlns:a16="http://schemas.microsoft.com/office/drawing/2014/main" id="{84E739B1-2FBA-096F-A8D2-CFB5A4EDDF6F}"/>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3276257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71E54310-A560-1CD5-4199-C448874DE705}"/>
              </a:ext>
            </a:extLst>
          </p:cNvPr>
          <p:cNvSpPr txBox="1"/>
          <p:nvPr/>
        </p:nvSpPr>
        <p:spPr>
          <a:xfrm>
            <a:off x="517651" y="459558"/>
            <a:ext cx="8284845" cy="5775940"/>
          </a:xfrm>
          <a:prstGeom prst="rect">
            <a:avLst/>
          </a:prstGeom>
        </p:spPr>
        <p:txBody>
          <a:bodyPr vert="horz" wrap="square" lIns="0" tIns="12700" rIns="0" bIns="0" rtlCol="0">
            <a:spAutoFit/>
          </a:bodyPr>
          <a:lstStyle/>
          <a:p>
            <a:pPr marL="12700" marR="15240" algn="just">
              <a:lnSpc>
                <a:spcPct val="100000"/>
              </a:lnSpc>
              <a:spcBef>
                <a:spcPts val="100"/>
              </a:spcBef>
            </a:pPr>
            <a:r>
              <a:rPr sz="1200" spc="-5" dirty="0">
                <a:latin typeface="Arial Black"/>
                <a:cs typeface="Arial Black"/>
              </a:rPr>
              <a:t>PLEASE </a:t>
            </a:r>
            <a:r>
              <a:rPr sz="1200" spc="-15" dirty="0">
                <a:latin typeface="Arial Black"/>
                <a:cs typeface="Arial Black"/>
              </a:rPr>
              <a:t>NOTE </a:t>
            </a:r>
            <a:r>
              <a:rPr lang="en-US" sz="1200" spc="-5" dirty="0">
                <a:latin typeface="Arial Black"/>
                <a:cs typeface="Arial Black"/>
              </a:rPr>
              <a:t>THAT</a:t>
            </a:r>
            <a:r>
              <a:rPr sz="1200" spc="-5" dirty="0">
                <a:latin typeface="Arial Black"/>
                <a:cs typeface="Arial Black"/>
              </a:rPr>
              <a:t> </a:t>
            </a:r>
            <a:r>
              <a:rPr sz="1200" spc="-20" dirty="0">
                <a:latin typeface="Arial Black"/>
                <a:cs typeface="Arial Black"/>
              </a:rPr>
              <a:t>FAILURE TO </a:t>
            </a:r>
            <a:r>
              <a:rPr sz="1200" spc="-5" dirty="0">
                <a:latin typeface="Arial Black"/>
                <a:cs typeface="Arial Black"/>
              </a:rPr>
              <a:t>SUBMIT THE REQUIRED </a:t>
            </a:r>
            <a:r>
              <a:rPr sz="1200" spc="-10" dirty="0">
                <a:latin typeface="Arial Black"/>
                <a:cs typeface="Arial Black"/>
              </a:rPr>
              <a:t>INFORMATION </a:t>
            </a:r>
            <a:r>
              <a:rPr sz="1200" dirty="0">
                <a:latin typeface="Arial Black"/>
                <a:cs typeface="Arial Black"/>
              </a:rPr>
              <a:t>WILL </a:t>
            </a:r>
            <a:r>
              <a:rPr sz="1200" spc="-15" dirty="0">
                <a:latin typeface="Arial Black"/>
                <a:cs typeface="Arial Black"/>
              </a:rPr>
              <a:t>RESULT </a:t>
            </a:r>
            <a:r>
              <a:rPr sz="1200" dirty="0">
                <a:latin typeface="Arial Black"/>
                <a:cs typeface="Arial Black"/>
              </a:rPr>
              <a:t>IN </a:t>
            </a:r>
            <a:r>
              <a:rPr sz="1200" spc="-10" dirty="0">
                <a:latin typeface="Arial Black"/>
                <a:cs typeface="Arial Black"/>
              </a:rPr>
              <a:t>ZERO</a:t>
            </a:r>
            <a:r>
              <a:rPr lang="en-US" sz="1200" spc="-10" dirty="0">
                <a:latin typeface="Arial Black"/>
                <a:cs typeface="Arial Black"/>
              </a:rPr>
              <a:t> POINTS</a:t>
            </a:r>
            <a:r>
              <a:rPr sz="1200" spc="-5" dirty="0">
                <a:latin typeface="Arial Black"/>
                <a:cs typeface="Arial Black"/>
              </a:rPr>
              <a:t> SCORED FOR THE SPECIFIC CRITERIA. NO DOCUMENTS REQUIRED </a:t>
            </a:r>
            <a:r>
              <a:rPr sz="1200" dirty="0">
                <a:latin typeface="Arial Black"/>
                <a:cs typeface="Arial Black"/>
              </a:rPr>
              <a:t>UNDER </a:t>
            </a:r>
            <a:r>
              <a:rPr sz="1200" spc="-5" dirty="0">
                <a:latin typeface="Arial Black"/>
                <a:cs typeface="Arial Black"/>
              </a:rPr>
              <a:t>THIS </a:t>
            </a:r>
            <a:r>
              <a:rPr lang="en-US" sz="1200" spc="-5" dirty="0">
                <a:latin typeface="Arial Black"/>
                <a:cs typeface="Arial Black"/>
              </a:rPr>
              <a:t>CRITERIA </a:t>
            </a:r>
            <a:r>
              <a:rPr sz="1200" dirty="0">
                <a:latin typeface="Arial Black"/>
                <a:cs typeface="Arial Black"/>
              </a:rPr>
              <a:t>WILL</a:t>
            </a:r>
            <a:r>
              <a:rPr sz="1200" spc="-15" dirty="0">
                <a:latin typeface="Arial Black"/>
                <a:cs typeface="Arial Black"/>
              </a:rPr>
              <a:t> </a:t>
            </a:r>
            <a:r>
              <a:rPr sz="1200" dirty="0">
                <a:latin typeface="Arial Black"/>
                <a:cs typeface="Arial Black"/>
              </a:rPr>
              <a:t>BE </a:t>
            </a:r>
            <a:r>
              <a:rPr sz="1200" spc="-5" dirty="0">
                <a:latin typeface="Arial Black"/>
                <a:cs typeface="Arial Black"/>
              </a:rPr>
              <a:t>REQUESTED</a:t>
            </a:r>
            <a:r>
              <a:rPr sz="1200" spc="-10" dirty="0">
                <a:latin typeface="Arial Black"/>
                <a:cs typeface="Arial Black"/>
              </a:rPr>
              <a:t> FROM</a:t>
            </a:r>
            <a:r>
              <a:rPr sz="1200" spc="15" dirty="0">
                <a:latin typeface="Arial Black"/>
                <a:cs typeface="Arial Black"/>
              </a:rPr>
              <a:t> </a:t>
            </a:r>
            <a:r>
              <a:rPr sz="1200" spc="-5" dirty="0">
                <a:latin typeface="Arial Black"/>
                <a:cs typeface="Arial Black"/>
              </a:rPr>
              <a:t>TENDERERS</a:t>
            </a:r>
            <a:r>
              <a:rPr sz="1200" spc="-10" dirty="0">
                <a:latin typeface="Arial Black"/>
                <a:cs typeface="Arial Black"/>
              </a:rPr>
              <a:t> </a:t>
            </a:r>
            <a:r>
              <a:rPr sz="1200" spc="-5" dirty="0">
                <a:latin typeface="Arial Black"/>
                <a:cs typeface="Arial Black"/>
              </a:rPr>
              <a:t>AFTER</a:t>
            </a:r>
            <a:r>
              <a:rPr sz="1200" dirty="0">
                <a:latin typeface="Arial Black"/>
                <a:cs typeface="Arial Black"/>
              </a:rPr>
              <a:t> </a:t>
            </a:r>
            <a:r>
              <a:rPr sz="1200" spc="-5" dirty="0">
                <a:latin typeface="Arial Black"/>
                <a:cs typeface="Arial Black"/>
              </a:rPr>
              <a:t>TENDER</a:t>
            </a:r>
            <a:r>
              <a:rPr sz="1200" spc="5" dirty="0">
                <a:latin typeface="Arial Black"/>
                <a:cs typeface="Arial Black"/>
              </a:rPr>
              <a:t> </a:t>
            </a:r>
            <a:r>
              <a:rPr sz="1200" spc="-10" dirty="0">
                <a:latin typeface="Arial Black"/>
                <a:cs typeface="Arial Black"/>
              </a:rPr>
              <a:t>CLOSING:</a:t>
            </a:r>
            <a:endParaRPr sz="1200" dirty="0">
              <a:latin typeface="Arial Black"/>
              <a:cs typeface="Arial Black"/>
            </a:endParaRPr>
          </a:p>
          <a:p>
            <a:pPr marL="299085" marR="14604" indent="-287020" algn="just">
              <a:lnSpc>
                <a:spcPct val="100000"/>
              </a:lnSpc>
              <a:spcBef>
                <a:spcPts val="1480"/>
              </a:spcBef>
              <a:buFont typeface="Wingdings"/>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THE POINTS </a:t>
            </a:r>
            <a:r>
              <a:rPr sz="1200" b="1" spc="-15" dirty="0">
                <a:latin typeface="Arial"/>
                <a:cs typeface="Arial"/>
              </a:rPr>
              <a:t>ALLOCATED </a:t>
            </a:r>
            <a:r>
              <a:rPr sz="1200" b="1" dirty="0">
                <a:latin typeface="Arial"/>
                <a:cs typeface="Arial"/>
              </a:rPr>
              <a:t>FOR </a:t>
            </a:r>
            <a:r>
              <a:rPr lang="en-US" sz="1200" b="1" dirty="0">
                <a:latin typeface="Arial"/>
                <a:cs typeface="Arial"/>
              </a:rPr>
              <a:t>THE </a:t>
            </a:r>
            <a:r>
              <a:rPr sz="1200" b="1" dirty="0">
                <a:latin typeface="Arial"/>
                <a:cs typeface="Arial"/>
              </a:rPr>
              <a:t>QUALITY SYSTEM </a:t>
            </a:r>
            <a:r>
              <a:rPr sz="1200" b="1" spc="-5" dirty="0">
                <a:latin typeface="Arial"/>
                <a:cs typeface="Arial"/>
              </a:rPr>
              <a:t>THE </a:t>
            </a:r>
            <a:r>
              <a:rPr sz="1200" b="1" dirty="0">
                <a:latin typeface="Arial"/>
                <a:cs typeface="Arial"/>
              </a:rPr>
              <a:t>TENDERER </a:t>
            </a:r>
            <a:r>
              <a:rPr sz="1200" b="1" spc="-5" dirty="0">
                <a:latin typeface="Arial"/>
                <a:cs typeface="Arial"/>
              </a:rPr>
              <a:t>MUST SUBMIT </a:t>
            </a:r>
            <a:r>
              <a:rPr sz="1200" b="1" dirty="0">
                <a:latin typeface="Arial"/>
                <a:cs typeface="Arial"/>
              </a:rPr>
              <a:t> PROOF</a:t>
            </a:r>
            <a:r>
              <a:rPr sz="1200" b="1" spc="-5" dirty="0">
                <a:latin typeface="Arial"/>
                <a:cs typeface="Arial"/>
              </a:rPr>
              <a:t> </a:t>
            </a:r>
            <a:r>
              <a:rPr sz="1200" b="1" dirty="0">
                <a:latin typeface="Arial"/>
                <a:cs typeface="Arial"/>
              </a:rPr>
              <a:t>OF</a:t>
            </a:r>
            <a:r>
              <a:rPr sz="1200" b="1" spc="10" dirty="0">
                <a:latin typeface="Arial"/>
                <a:cs typeface="Arial"/>
              </a:rPr>
              <a:t> </a:t>
            </a:r>
            <a:r>
              <a:rPr sz="1200" b="1" spc="-5" dirty="0">
                <a:latin typeface="Arial"/>
                <a:cs typeface="Arial"/>
              </a:rPr>
              <a:t>THE</a:t>
            </a:r>
            <a:r>
              <a:rPr sz="1200" b="1" spc="5" dirty="0">
                <a:latin typeface="Arial"/>
                <a:cs typeface="Arial"/>
              </a:rPr>
              <a:t> </a:t>
            </a:r>
            <a:r>
              <a:rPr sz="1200" b="1" spc="-10" dirty="0">
                <a:latin typeface="Arial"/>
                <a:cs typeface="Arial"/>
              </a:rPr>
              <a:t>QUALITY</a:t>
            </a:r>
            <a:r>
              <a:rPr sz="1200" b="1" spc="30" dirty="0">
                <a:latin typeface="Arial"/>
                <a:cs typeface="Arial"/>
              </a:rPr>
              <a:t> </a:t>
            </a:r>
            <a:r>
              <a:rPr sz="1200" b="1" spc="-5" dirty="0">
                <a:latin typeface="Arial"/>
                <a:cs typeface="Arial"/>
              </a:rPr>
              <a:t>SYSTEM.</a:t>
            </a:r>
            <a:endParaRPr sz="1200" dirty="0">
              <a:latin typeface="Arial"/>
              <a:cs typeface="Arial"/>
            </a:endParaRPr>
          </a:p>
          <a:p>
            <a:pPr>
              <a:lnSpc>
                <a:spcPct val="100000"/>
              </a:lnSpc>
              <a:buChar char=""/>
            </a:pPr>
            <a:endParaRPr sz="1250" dirty="0">
              <a:latin typeface="Arial"/>
              <a:cs typeface="Arial"/>
            </a:endParaRPr>
          </a:p>
          <a:p>
            <a:pPr marL="299085" marR="5080" indent="-287020" algn="just">
              <a:lnSpc>
                <a:spcPct val="100000"/>
              </a:lnSpc>
              <a:buFont typeface="Wingdings"/>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POINTS </a:t>
            </a:r>
            <a:r>
              <a:rPr sz="1200" b="1" spc="-15" dirty="0">
                <a:latin typeface="Arial"/>
                <a:cs typeface="Arial"/>
              </a:rPr>
              <a:t>ALLOCATED </a:t>
            </a:r>
            <a:r>
              <a:rPr sz="1200" b="1" dirty="0">
                <a:latin typeface="Arial"/>
                <a:cs typeface="Arial"/>
              </a:rPr>
              <a:t>FOR </a:t>
            </a:r>
            <a:r>
              <a:rPr sz="1200" b="1" spc="-25" dirty="0">
                <a:latin typeface="Arial"/>
                <a:cs typeface="Arial"/>
              </a:rPr>
              <a:t>PAST </a:t>
            </a:r>
            <a:r>
              <a:rPr sz="1200" b="1" spc="-5" dirty="0">
                <a:latin typeface="Arial"/>
                <a:cs typeface="Arial"/>
              </a:rPr>
              <a:t>PERFORMANCE THE </a:t>
            </a:r>
            <a:r>
              <a:rPr sz="1200" b="1" dirty="0">
                <a:latin typeface="Arial"/>
                <a:cs typeface="Arial"/>
              </a:rPr>
              <a:t>TENDERER </a:t>
            </a:r>
            <a:r>
              <a:rPr sz="1200" b="1" spc="-5" dirty="0">
                <a:latin typeface="Arial"/>
                <a:cs typeface="Arial"/>
              </a:rPr>
              <a:t>MUST SUBMIT A </a:t>
            </a:r>
            <a:r>
              <a:rPr sz="1200" b="1" dirty="0">
                <a:latin typeface="Arial"/>
                <a:cs typeface="Arial"/>
              </a:rPr>
              <a:t> COMPLETED</a:t>
            </a:r>
            <a:r>
              <a:rPr sz="1200" b="1" spc="5" dirty="0">
                <a:latin typeface="Arial"/>
                <a:cs typeface="Arial"/>
              </a:rPr>
              <a:t> </a:t>
            </a:r>
            <a:r>
              <a:rPr sz="1200" b="1" spc="-15" dirty="0">
                <a:latin typeface="Arial"/>
                <a:cs typeface="Arial"/>
              </a:rPr>
              <a:t>AND</a:t>
            </a:r>
            <a:r>
              <a:rPr sz="1200" b="1" spc="-10" dirty="0">
                <a:latin typeface="Arial"/>
                <a:cs typeface="Arial"/>
              </a:rPr>
              <a:t> </a:t>
            </a:r>
            <a:r>
              <a:rPr sz="1200" b="1" dirty="0">
                <a:latin typeface="Arial"/>
                <a:cs typeface="Arial"/>
              </a:rPr>
              <a:t>SIGNED</a:t>
            </a:r>
            <a:r>
              <a:rPr sz="1200" b="1" spc="5" dirty="0">
                <a:latin typeface="Arial"/>
                <a:cs typeface="Arial"/>
              </a:rPr>
              <a:t> </a:t>
            </a:r>
            <a:r>
              <a:rPr sz="1200" b="1" spc="-5" dirty="0">
                <a:latin typeface="Arial"/>
                <a:cs typeface="Arial"/>
              </a:rPr>
              <a:t>CIDB</a:t>
            </a:r>
            <a:r>
              <a:rPr sz="1200" b="1" dirty="0">
                <a:latin typeface="Arial"/>
                <a:cs typeface="Arial"/>
              </a:rPr>
              <a:t> </a:t>
            </a:r>
            <a:r>
              <a:rPr sz="1200" b="1" spc="-25" dirty="0">
                <a:latin typeface="Arial"/>
                <a:cs typeface="Arial"/>
              </a:rPr>
              <a:t>PAST</a:t>
            </a:r>
            <a:r>
              <a:rPr sz="1200" b="1" spc="-20" dirty="0">
                <a:latin typeface="Arial"/>
                <a:cs typeface="Arial"/>
              </a:rPr>
              <a:t> </a:t>
            </a:r>
            <a:r>
              <a:rPr sz="1200" b="1" spc="-5" dirty="0">
                <a:latin typeface="Arial"/>
                <a:cs typeface="Arial"/>
              </a:rPr>
              <a:t>PERFORMANCE</a:t>
            </a:r>
            <a:r>
              <a:rPr sz="1200" b="1" dirty="0">
                <a:latin typeface="Arial"/>
                <a:cs typeface="Arial"/>
              </a:rPr>
              <a:t> </a:t>
            </a:r>
            <a:r>
              <a:rPr sz="1200" b="1" spc="-25" dirty="0">
                <a:latin typeface="Arial"/>
                <a:cs typeface="Arial"/>
              </a:rPr>
              <a:t>EVALUATION</a:t>
            </a:r>
            <a:r>
              <a:rPr sz="1200" b="1" spc="-20" dirty="0">
                <a:latin typeface="Arial"/>
                <a:cs typeface="Arial"/>
              </a:rPr>
              <a:t> </a:t>
            </a:r>
            <a:r>
              <a:rPr sz="1200" b="1" dirty="0">
                <a:latin typeface="Arial"/>
                <a:cs typeface="Arial"/>
              </a:rPr>
              <a:t>REPORT</a:t>
            </a:r>
            <a:r>
              <a:rPr sz="1200" b="1" spc="5" dirty="0">
                <a:latin typeface="Arial"/>
                <a:cs typeface="Arial"/>
              </a:rPr>
              <a:t> </a:t>
            </a:r>
            <a:r>
              <a:rPr sz="1200" b="1" dirty="0">
                <a:latin typeface="Arial"/>
                <a:cs typeface="Arial"/>
              </a:rPr>
              <a:t>FOR</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PROJECTS </a:t>
            </a:r>
            <a:r>
              <a:rPr sz="1200" b="1" dirty="0">
                <a:latin typeface="Arial"/>
                <a:cs typeface="Arial"/>
              </a:rPr>
              <a:t> </a:t>
            </a:r>
            <a:r>
              <a:rPr sz="1200" b="1" spc="-15" dirty="0">
                <a:latin typeface="Arial"/>
                <a:cs typeface="Arial"/>
              </a:rPr>
              <a:t>INDICATED </a:t>
            </a:r>
            <a:r>
              <a:rPr sz="1200" b="1" dirty="0">
                <a:latin typeface="Arial"/>
                <a:cs typeface="Arial"/>
              </a:rPr>
              <a:t>ON </a:t>
            </a:r>
            <a:r>
              <a:rPr sz="1200" b="1" spc="-5" dirty="0">
                <a:latin typeface="Arial"/>
                <a:cs typeface="Arial"/>
              </a:rPr>
              <a:t>B1- </a:t>
            </a:r>
            <a:r>
              <a:rPr sz="1200" b="1" spc="-15" dirty="0">
                <a:latin typeface="Arial"/>
                <a:cs typeface="Arial"/>
              </a:rPr>
              <a:t>RELEVANT TO </a:t>
            </a:r>
            <a:r>
              <a:rPr sz="1200" b="1" spc="-5" dirty="0">
                <a:latin typeface="Arial"/>
                <a:cs typeface="Arial"/>
              </a:rPr>
              <a:t>THE </a:t>
            </a:r>
            <a:r>
              <a:rPr sz="1200" b="1" dirty="0">
                <a:latin typeface="Arial"/>
                <a:cs typeface="Arial"/>
              </a:rPr>
              <a:t>SCOPE OF </a:t>
            </a:r>
            <a:r>
              <a:rPr sz="1200" b="1" spc="-5" dirty="0">
                <a:latin typeface="Arial"/>
                <a:cs typeface="Arial"/>
              </a:rPr>
              <a:t>THIS </a:t>
            </a:r>
            <a:r>
              <a:rPr sz="1200" b="1" dirty="0">
                <a:latin typeface="Arial"/>
                <a:cs typeface="Arial"/>
              </a:rPr>
              <a:t>TENDER.</a:t>
            </a:r>
            <a:r>
              <a:rPr lang="en-US" sz="1200" b="1" dirty="0">
                <a:latin typeface="Arial"/>
                <a:cs typeface="Arial"/>
              </a:rPr>
              <a:t> </a:t>
            </a:r>
            <a:r>
              <a:rPr sz="1200" b="1" dirty="0">
                <a:latin typeface="Arial"/>
                <a:cs typeface="Arial"/>
              </a:rPr>
              <a:t>FOR </a:t>
            </a:r>
            <a:r>
              <a:rPr sz="1200" b="1" spc="-5" dirty="0">
                <a:latin typeface="Arial"/>
                <a:cs typeface="Arial"/>
              </a:rPr>
              <a:t>TENDERERS </a:t>
            </a:r>
            <a:r>
              <a:rPr sz="1200" b="1" dirty="0">
                <a:latin typeface="Arial"/>
                <a:cs typeface="Arial"/>
              </a:rPr>
              <a:t>WITH LESS </a:t>
            </a:r>
            <a:r>
              <a:rPr sz="1200" b="1" spc="-10" dirty="0">
                <a:latin typeface="Arial"/>
                <a:cs typeface="Arial"/>
              </a:rPr>
              <a:t>THAN </a:t>
            </a:r>
            <a:r>
              <a:rPr sz="1200" b="1" dirty="0">
                <a:latin typeface="Arial"/>
                <a:cs typeface="Arial"/>
              </a:rPr>
              <a:t>3 </a:t>
            </a:r>
            <a:r>
              <a:rPr sz="1200" b="1" spc="5" dirty="0">
                <a:latin typeface="Arial"/>
                <a:cs typeface="Arial"/>
              </a:rPr>
              <a:t> </a:t>
            </a:r>
            <a:r>
              <a:rPr sz="1200" b="1" spc="-5" dirty="0">
                <a:latin typeface="Arial"/>
                <a:cs typeface="Arial"/>
              </a:rPr>
              <a:t>(THREE) </a:t>
            </a:r>
            <a:r>
              <a:rPr sz="1200" b="1" dirty="0">
                <a:latin typeface="Arial"/>
                <a:cs typeface="Arial"/>
              </a:rPr>
              <a:t>COMPLETED </a:t>
            </a:r>
            <a:r>
              <a:rPr sz="1200" b="1" spc="-5" dirty="0">
                <a:latin typeface="Arial"/>
                <a:cs typeface="Arial"/>
              </a:rPr>
              <a:t>PROJECTS,</a:t>
            </a:r>
            <a:r>
              <a:rPr sz="1200" b="1" dirty="0">
                <a:latin typeface="Arial"/>
                <a:cs typeface="Arial"/>
              </a:rPr>
              <a:t> </a:t>
            </a:r>
            <a:r>
              <a:rPr sz="1200" b="1" spc="-5" dirty="0">
                <a:latin typeface="Arial"/>
                <a:cs typeface="Arial"/>
              </a:rPr>
              <a:t>A </a:t>
            </a:r>
            <a:r>
              <a:rPr sz="1200" b="1" dirty="0">
                <a:latin typeface="Arial"/>
                <a:cs typeface="Arial"/>
              </a:rPr>
              <a:t>SWORN </a:t>
            </a:r>
            <a:r>
              <a:rPr sz="1200" b="1" spc="-15" dirty="0">
                <a:latin typeface="Arial"/>
                <a:cs typeface="Arial"/>
              </a:rPr>
              <a:t>AFFIDAVIT</a:t>
            </a:r>
            <a:r>
              <a:rPr sz="1200" b="1" spc="-10" dirty="0">
                <a:latin typeface="Arial"/>
                <a:cs typeface="Arial"/>
              </a:rPr>
              <a:t> </a:t>
            </a:r>
            <a:r>
              <a:rPr sz="1200" b="1" dirty="0">
                <a:latin typeface="Arial"/>
                <a:cs typeface="Arial"/>
              </a:rPr>
              <a:t>(REFER </a:t>
            </a:r>
            <a:r>
              <a:rPr sz="1200" b="1" spc="-15" dirty="0">
                <a:latin typeface="Arial"/>
                <a:cs typeface="Arial"/>
              </a:rPr>
              <a:t>TO</a:t>
            </a:r>
            <a:r>
              <a:rPr sz="1200" b="1" spc="300" dirty="0">
                <a:latin typeface="Arial"/>
                <a:cs typeface="Arial"/>
              </a:rPr>
              <a:t> </a:t>
            </a:r>
            <a:r>
              <a:rPr sz="1200" b="1" spc="-5" dirty="0">
                <a:latin typeface="Arial"/>
                <a:cs typeface="Arial"/>
              </a:rPr>
              <a:t>RETURNABLE SCHEDULE B6) </a:t>
            </a:r>
            <a:r>
              <a:rPr sz="1200" b="1" spc="-10" dirty="0">
                <a:latin typeface="Arial"/>
                <a:cs typeface="Arial"/>
              </a:rPr>
              <a:t>SHALL </a:t>
            </a:r>
            <a:r>
              <a:rPr sz="1200" b="1" spc="-5" dirty="0">
                <a:latin typeface="Arial"/>
                <a:cs typeface="Arial"/>
              </a:rPr>
              <a:t> BE SUBMITTED </a:t>
            </a:r>
            <a:r>
              <a:rPr sz="1200" b="1" spc="-30" dirty="0">
                <a:latin typeface="Arial"/>
                <a:cs typeface="Arial"/>
              </a:rPr>
              <a:t>STATING</a:t>
            </a:r>
            <a:r>
              <a:rPr sz="1200" b="1" spc="-25" dirty="0">
                <a:latin typeface="Arial"/>
                <a:cs typeface="Arial"/>
              </a:rPr>
              <a:t> </a:t>
            </a:r>
            <a:r>
              <a:rPr sz="1200" b="1" spc="-30" dirty="0">
                <a:latin typeface="Arial"/>
                <a:cs typeface="Arial"/>
              </a:rPr>
              <a:t>THAT</a:t>
            </a:r>
            <a:r>
              <a:rPr sz="1200" b="1" spc="-25" dirty="0">
                <a:latin typeface="Arial"/>
                <a:cs typeface="Arial"/>
              </a:rPr>
              <a:t> </a:t>
            </a:r>
            <a:r>
              <a:rPr sz="1200" b="1" spc="-5" dirty="0">
                <a:latin typeface="Arial"/>
                <a:cs typeface="Arial"/>
              </a:rPr>
              <a:t>THE </a:t>
            </a:r>
            <a:r>
              <a:rPr sz="1200" b="1" dirty="0">
                <a:latin typeface="Arial"/>
                <a:cs typeface="Arial"/>
              </a:rPr>
              <a:t>TENDERER </a:t>
            </a:r>
            <a:r>
              <a:rPr sz="1200" b="1" spc="-15" dirty="0">
                <a:latin typeface="Arial"/>
                <a:cs typeface="Arial"/>
              </a:rPr>
              <a:t>HAS </a:t>
            </a:r>
            <a:r>
              <a:rPr sz="1200" b="1" dirty="0">
                <a:latin typeface="Arial"/>
                <a:cs typeface="Arial"/>
              </a:rPr>
              <a:t>IN THE </a:t>
            </a:r>
            <a:r>
              <a:rPr sz="1200" b="1" spc="-10" dirty="0">
                <a:latin typeface="Arial"/>
                <a:cs typeface="Arial"/>
              </a:rPr>
              <a:t>LAST </a:t>
            </a:r>
            <a:r>
              <a:rPr sz="1200" b="1" spc="-5" dirty="0">
                <a:latin typeface="Arial"/>
                <a:cs typeface="Arial"/>
              </a:rPr>
              <a:t>10 (TEN) </a:t>
            </a:r>
            <a:r>
              <a:rPr sz="1200" b="1" spc="-10" dirty="0">
                <a:latin typeface="Arial"/>
                <a:cs typeface="Arial"/>
              </a:rPr>
              <a:t>YEARS </a:t>
            </a:r>
            <a:r>
              <a:rPr sz="1200" b="1" spc="-25" dirty="0">
                <a:latin typeface="Arial"/>
                <a:cs typeface="Arial"/>
              </a:rPr>
              <a:t>ONLY </a:t>
            </a:r>
            <a:r>
              <a:rPr sz="1200" b="1" dirty="0">
                <a:latin typeface="Arial"/>
                <a:cs typeface="Arial"/>
              </a:rPr>
              <a:t>COMPLETED </a:t>
            </a:r>
            <a:r>
              <a:rPr sz="1200" b="1" spc="5" dirty="0">
                <a:latin typeface="Arial"/>
                <a:cs typeface="Arial"/>
              </a:rPr>
              <a:t> </a:t>
            </a:r>
            <a:r>
              <a:rPr sz="1200" b="1" dirty="0">
                <a:latin typeface="Arial"/>
                <a:cs typeface="Arial"/>
              </a:rPr>
              <a:t>EITHER</a:t>
            </a:r>
            <a:r>
              <a:rPr sz="1200" b="1" spc="195" dirty="0">
                <a:latin typeface="Arial"/>
                <a:cs typeface="Arial"/>
              </a:rPr>
              <a:t> </a:t>
            </a:r>
            <a:r>
              <a:rPr sz="1200" b="1" spc="-5" dirty="0">
                <a:latin typeface="Arial"/>
                <a:cs typeface="Arial"/>
              </a:rPr>
              <a:t>0</a:t>
            </a:r>
            <a:r>
              <a:rPr sz="1200" b="1" spc="195" dirty="0">
                <a:latin typeface="Arial"/>
                <a:cs typeface="Arial"/>
              </a:rPr>
              <a:t> </a:t>
            </a:r>
            <a:r>
              <a:rPr sz="1200" b="1" spc="-5" dirty="0">
                <a:latin typeface="Arial"/>
                <a:cs typeface="Arial"/>
              </a:rPr>
              <a:t>(ZERO),1</a:t>
            </a:r>
            <a:r>
              <a:rPr sz="1200" b="1" spc="200" dirty="0">
                <a:latin typeface="Arial"/>
                <a:cs typeface="Arial"/>
              </a:rPr>
              <a:t> </a:t>
            </a:r>
            <a:r>
              <a:rPr sz="1200" b="1" dirty="0">
                <a:latin typeface="Arial"/>
                <a:cs typeface="Arial"/>
              </a:rPr>
              <a:t>(ONE)</a:t>
            </a:r>
            <a:r>
              <a:rPr sz="1200" b="1" spc="195" dirty="0">
                <a:latin typeface="Arial"/>
                <a:cs typeface="Arial"/>
              </a:rPr>
              <a:t> </a:t>
            </a:r>
            <a:r>
              <a:rPr sz="1200" b="1" dirty="0">
                <a:latin typeface="Arial"/>
                <a:cs typeface="Arial"/>
              </a:rPr>
              <a:t>OR</a:t>
            </a:r>
            <a:r>
              <a:rPr sz="1200" b="1" spc="190" dirty="0">
                <a:latin typeface="Arial"/>
                <a:cs typeface="Arial"/>
              </a:rPr>
              <a:t> </a:t>
            </a:r>
            <a:r>
              <a:rPr sz="1200" b="1" spc="-5" dirty="0">
                <a:latin typeface="Arial"/>
                <a:cs typeface="Arial"/>
              </a:rPr>
              <a:t>2</a:t>
            </a:r>
            <a:r>
              <a:rPr sz="1200" b="1" spc="200" dirty="0">
                <a:latin typeface="Arial"/>
                <a:cs typeface="Arial"/>
              </a:rPr>
              <a:t> </a:t>
            </a:r>
            <a:r>
              <a:rPr sz="1200" b="1" dirty="0">
                <a:latin typeface="Arial"/>
                <a:cs typeface="Arial"/>
              </a:rPr>
              <a:t>(TWO)</a:t>
            </a:r>
            <a:r>
              <a:rPr sz="1200" b="1" spc="204" dirty="0">
                <a:latin typeface="Arial"/>
                <a:cs typeface="Arial"/>
              </a:rPr>
              <a:t> </a:t>
            </a:r>
            <a:r>
              <a:rPr sz="1200" b="1" dirty="0">
                <a:latin typeface="Arial"/>
                <a:cs typeface="Arial"/>
              </a:rPr>
              <a:t>PROJECTS,</a:t>
            </a:r>
            <a:r>
              <a:rPr sz="1200" b="1" spc="215" dirty="0">
                <a:latin typeface="Arial"/>
                <a:cs typeface="Arial"/>
              </a:rPr>
              <a:t> </a:t>
            </a:r>
            <a:r>
              <a:rPr sz="1200" b="1" spc="-15" dirty="0">
                <a:latin typeface="Arial"/>
                <a:cs typeface="Arial"/>
              </a:rPr>
              <a:t>AND</a:t>
            </a:r>
            <a:r>
              <a:rPr sz="1200" b="1" spc="215" dirty="0">
                <a:latin typeface="Arial"/>
                <a:cs typeface="Arial"/>
              </a:rPr>
              <a:t> </a:t>
            </a:r>
            <a:r>
              <a:rPr sz="1200" b="1" spc="-20" dirty="0">
                <a:latin typeface="Arial"/>
                <a:cs typeface="Arial"/>
              </a:rPr>
              <a:t>AS</a:t>
            </a:r>
            <a:r>
              <a:rPr sz="1200" b="1" spc="210" dirty="0">
                <a:latin typeface="Arial"/>
                <a:cs typeface="Arial"/>
              </a:rPr>
              <a:t> </a:t>
            </a:r>
            <a:r>
              <a:rPr sz="1200" b="1" spc="-5" dirty="0">
                <a:latin typeface="Arial"/>
                <a:cs typeface="Arial"/>
              </a:rPr>
              <a:t>A</a:t>
            </a:r>
            <a:r>
              <a:rPr sz="1200" b="1" spc="135" dirty="0">
                <a:latin typeface="Arial"/>
                <a:cs typeface="Arial"/>
              </a:rPr>
              <a:t> </a:t>
            </a:r>
            <a:r>
              <a:rPr sz="1200" b="1" spc="-15" dirty="0">
                <a:latin typeface="Arial"/>
                <a:cs typeface="Arial"/>
              </a:rPr>
              <a:t>RESULT</a:t>
            </a:r>
            <a:r>
              <a:rPr sz="1200" b="1" spc="204" dirty="0">
                <a:latin typeface="Arial"/>
                <a:cs typeface="Arial"/>
              </a:rPr>
              <a:t> </a:t>
            </a:r>
            <a:r>
              <a:rPr lang="en-US" sz="1200" b="1" spc="-5" dirty="0">
                <a:latin typeface="Arial"/>
                <a:cs typeface="Arial"/>
              </a:rPr>
              <a:t>CANNOT</a:t>
            </a:r>
            <a:r>
              <a:rPr sz="1200" b="1" spc="210" dirty="0">
                <a:latin typeface="Arial"/>
                <a:cs typeface="Arial"/>
              </a:rPr>
              <a:t> </a:t>
            </a:r>
            <a:r>
              <a:rPr sz="1200" b="1" spc="-5" dirty="0">
                <a:latin typeface="Arial"/>
                <a:cs typeface="Arial"/>
              </a:rPr>
              <a:t>SUBMIT</a:t>
            </a:r>
            <a:r>
              <a:rPr sz="1200" b="1" spc="195" dirty="0">
                <a:latin typeface="Arial"/>
                <a:cs typeface="Arial"/>
              </a:rPr>
              <a:t> </a:t>
            </a:r>
            <a:r>
              <a:rPr sz="1200" b="1" spc="-5" dirty="0">
                <a:latin typeface="Arial"/>
                <a:cs typeface="Arial"/>
              </a:rPr>
              <a:t>THE</a:t>
            </a:r>
            <a:r>
              <a:rPr sz="1200" b="1" spc="195" dirty="0">
                <a:latin typeface="Arial"/>
                <a:cs typeface="Arial"/>
              </a:rPr>
              <a:t> </a:t>
            </a:r>
            <a:r>
              <a:rPr sz="1200" b="1" dirty="0">
                <a:latin typeface="Arial"/>
                <a:cs typeface="Arial"/>
              </a:rPr>
              <a:t>REQUIRED </a:t>
            </a:r>
            <a:r>
              <a:rPr sz="1200" b="1" spc="-325" dirty="0">
                <a:latin typeface="Arial"/>
                <a:cs typeface="Arial"/>
              </a:rPr>
              <a:t> </a:t>
            </a:r>
            <a:r>
              <a:rPr sz="1200" b="1" spc="-5" dirty="0">
                <a:latin typeface="Arial"/>
                <a:cs typeface="Arial"/>
              </a:rPr>
              <a:t>3 (THREE)</a:t>
            </a:r>
            <a:r>
              <a:rPr sz="1200" b="1" spc="10" dirty="0">
                <a:latin typeface="Arial"/>
                <a:cs typeface="Arial"/>
              </a:rPr>
              <a:t> </a:t>
            </a:r>
            <a:r>
              <a:rPr sz="1200" b="1" spc="-35" dirty="0">
                <a:latin typeface="Arial"/>
                <a:cs typeface="Arial"/>
              </a:rPr>
              <a:t>PAST</a:t>
            </a:r>
            <a:r>
              <a:rPr sz="1200" b="1" spc="25" dirty="0">
                <a:latin typeface="Arial"/>
                <a:cs typeface="Arial"/>
              </a:rPr>
              <a:t> </a:t>
            </a:r>
            <a:r>
              <a:rPr sz="1200" b="1" spc="-10" dirty="0">
                <a:latin typeface="Arial"/>
                <a:cs typeface="Arial"/>
              </a:rPr>
              <a:t>PERFORMANCE</a:t>
            </a:r>
            <a:r>
              <a:rPr sz="1200" b="1" spc="35" dirty="0">
                <a:latin typeface="Arial"/>
                <a:cs typeface="Arial"/>
              </a:rPr>
              <a:t> </a:t>
            </a:r>
            <a:r>
              <a:rPr sz="1200" b="1" dirty="0">
                <a:latin typeface="Arial"/>
                <a:cs typeface="Arial"/>
              </a:rPr>
              <a:t>PROJECT</a:t>
            </a:r>
            <a:r>
              <a:rPr sz="1200" b="1" spc="-10" dirty="0">
                <a:latin typeface="Arial"/>
                <a:cs typeface="Arial"/>
              </a:rPr>
              <a:t> </a:t>
            </a:r>
            <a:r>
              <a:rPr sz="1200" b="1" dirty="0">
                <a:latin typeface="Arial"/>
                <a:cs typeface="Arial"/>
              </a:rPr>
              <a:t>REPORTS.</a:t>
            </a:r>
            <a:endParaRPr sz="1200" dirty="0">
              <a:latin typeface="Arial"/>
              <a:cs typeface="Arial"/>
            </a:endParaRPr>
          </a:p>
          <a:p>
            <a:pPr>
              <a:lnSpc>
                <a:spcPct val="100000"/>
              </a:lnSpc>
              <a:spcBef>
                <a:spcPts val="5"/>
              </a:spcBef>
              <a:buChar char=""/>
            </a:pPr>
            <a:endParaRPr sz="1250" dirty="0">
              <a:latin typeface="Arial"/>
              <a:cs typeface="Arial"/>
            </a:endParaRPr>
          </a:p>
          <a:p>
            <a:pPr marL="299085" indent="-287020">
              <a:lnSpc>
                <a:spcPct val="100000"/>
              </a:lnSpc>
              <a:buFont typeface="Wingdings"/>
              <a:buChar char=""/>
              <a:tabLst>
                <a:tab pos="299085" algn="l"/>
                <a:tab pos="299720" algn="l"/>
              </a:tabLst>
            </a:pPr>
            <a:r>
              <a:rPr sz="1200" b="1" spc="-20" dirty="0">
                <a:solidFill>
                  <a:srgbClr val="FF0000"/>
                </a:solidFill>
                <a:latin typeface="Arial"/>
                <a:cs typeface="Arial"/>
              </a:rPr>
              <a:t>FAILURE</a:t>
            </a:r>
            <a:r>
              <a:rPr sz="1200" b="1" spc="35" dirty="0">
                <a:solidFill>
                  <a:srgbClr val="FF0000"/>
                </a:solidFill>
                <a:latin typeface="Arial"/>
                <a:cs typeface="Arial"/>
              </a:rPr>
              <a:t> </a:t>
            </a:r>
            <a:r>
              <a:rPr sz="1200" b="1" spc="-15" dirty="0">
                <a:solidFill>
                  <a:srgbClr val="FF0000"/>
                </a:solidFill>
                <a:latin typeface="Arial"/>
                <a:cs typeface="Arial"/>
              </a:rPr>
              <a:t>TO</a:t>
            </a:r>
            <a:r>
              <a:rPr sz="1200" b="1" spc="15" dirty="0">
                <a:solidFill>
                  <a:srgbClr val="FF0000"/>
                </a:solidFill>
                <a:latin typeface="Arial"/>
                <a:cs typeface="Arial"/>
              </a:rPr>
              <a:t> </a:t>
            </a:r>
            <a:r>
              <a:rPr sz="1200" b="1" spc="-5" dirty="0">
                <a:solidFill>
                  <a:srgbClr val="FF0000"/>
                </a:solidFill>
                <a:latin typeface="Arial"/>
                <a:cs typeface="Arial"/>
              </a:rPr>
              <a:t>SUBMIT</a:t>
            </a:r>
            <a:r>
              <a:rPr sz="1200" b="1" dirty="0">
                <a:solidFill>
                  <a:srgbClr val="FF0000"/>
                </a:solidFill>
                <a:latin typeface="Arial"/>
                <a:cs typeface="Arial"/>
              </a:rPr>
              <a:t> THE</a:t>
            </a:r>
            <a:r>
              <a:rPr sz="1200" b="1" spc="5" dirty="0">
                <a:solidFill>
                  <a:srgbClr val="FF0000"/>
                </a:solidFill>
                <a:latin typeface="Arial"/>
                <a:cs typeface="Arial"/>
              </a:rPr>
              <a:t> </a:t>
            </a:r>
            <a:r>
              <a:rPr sz="1200" b="1" dirty="0">
                <a:solidFill>
                  <a:srgbClr val="FF0000"/>
                </a:solidFill>
                <a:latin typeface="Arial"/>
                <a:cs typeface="Arial"/>
              </a:rPr>
              <a:t>COMPLETED</a:t>
            </a:r>
            <a:r>
              <a:rPr sz="1200" b="1" spc="10" dirty="0">
                <a:solidFill>
                  <a:srgbClr val="FF0000"/>
                </a:solidFill>
                <a:latin typeface="Arial"/>
                <a:cs typeface="Arial"/>
              </a:rPr>
              <a:t> </a:t>
            </a:r>
            <a:r>
              <a:rPr sz="1200" b="1" spc="-5" dirty="0">
                <a:solidFill>
                  <a:srgbClr val="FF0000"/>
                </a:solidFill>
                <a:latin typeface="Arial"/>
                <a:cs typeface="Arial"/>
              </a:rPr>
              <a:t>B-FORMS</a:t>
            </a:r>
            <a:r>
              <a:rPr sz="1200" b="1" spc="15" dirty="0">
                <a:solidFill>
                  <a:srgbClr val="FF0000"/>
                </a:solidFill>
                <a:latin typeface="Arial"/>
                <a:cs typeface="Arial"/>
              </a:rPr>
              <a:t> </a:t>
            </a:r>
            <a:r>
              <a:rPr sz="1200" b="1" spc="-10" dirty="0">
                <a:solidFill>
                  <a:srgbClr val="FF0000"/>
                </a:solidFill>
                <a:latin typeface="Arial"/>
                <a:cs typeface="Arial"/>
              </a:rPr>
              <a:t>SHALL</a:t>
            </a:r>
            <a:r>
              <a:rPr sz="1200" b="1" spc="10" dirty="0">
                <a:solidFill>
                  <a:srgbClr val="FF0000"/>
                </a:solidFill>
                <a:latin typeface="Arial"/>
                <a:cs typeface="Arial"/>
              </a:rPr>
              <a:t> </a:t>
            </a:r>
            <a:r>
              <a:rPr sz="1200" b="1" spc="-15" dirty="0">
                <a:solidFill>
                  <a:srgbClr val="FF0000"/>
                </a:solidFill>
                <a:latin typeface="Arial"/>
                <a:cs typeface="Arial"/>
              </a:rPr>
              <a:t>RESULT</a:t>
            </a:r>
            <a:r>
              <a:rPr sz="1200" b="1" spc="5" dirty="0">
                <a:solidFill>
                  <a:srgbClr val="FF0000"/>
                </a:solidFill>
                <a:latin typeface="Arial"/>
                <a:cs typeface="Arial"/>
              </a:rPr>
              <a:t> </a:t>
            </a:r>
            <a:r>
              <a:rPr sz="1200" b="1" dirty="0">
                <a:solidFill>
                  <a:srgbClr val="FF0000"/>
                </a:solidFill>
                <a:latin typeface="Arial"/>
                <a:cs typeface="Arial"/>
              </a:rPr>
              <a:t>IN</a:t>
            </a:r>
            <a:r>
              <a:rPr sz="1200" b="1" spc="-45" dirty="0">
                <a:solidFill>
                  <a:srgbClr val="FF0000"/>
                </a:solidFill>
                <a:latin typeface="Arial"/>
                <a:cs typeface="Arial"/>
              </a:rPr>
              <a:t> </a:t>
            </a:r>
            <a:r>
              <a:rPr sz="1200" b="1" spc="-5" dirty="0">
                <a:solidFill>
                  <a:srgbClr val="FF0000"/>
                </a:solidFill>
                <a:latin typeface="Arial"/>
                <a:cs typeface="Arial"/>
              </a:rPr>
              <a:t>A</a:t>
            </a:r>
            <a:r>
              <a:rPr sz="1200" b="1" spc="-40" dirty="0">
                <a:solidFill>
                  <a:srgbClr val="FF0000"/>
                </a:solidFill>
                <a:latin typeface="Arial"/>
                <a:cs typeface="Arial"/>
              </a:rPr>
              <a:t> </a:t>
            </a:r>
            <a:r>
              <a:rPr sz="1200" b="1" spc="-5" dirty="0">
                <a:solidFill>
                  <a:srgbClr val="FF0000"/>
                </a:solidFill>
                <a:latin typeface="Arial"/>
                <a:cs typeface="Arial"/>
              </a:rPr>
              <a:t>NON-COMPLIANT</a:t>
            </a:r>
            <a:r>
              <a:rPr sz="1200" b="1" spc="45" dirty="0">
                <a:solidFill>
                  <a:srgbClr val="FF0000"/>
                </a:solidFill>
                <a:latin typeface="Arial"/>
                <a:cs typeface="Arial"/>
              </a:rPr>
              <a:t> </a:t>
            </a:r>
            <a:r>
              <a:rPr sz="1200" b="1" dirty="0">
                <a:solidFill>
                  <a:srgbClr val="FF0000"/>
                </a:solidFill>
                <a:latin typeface="Arial"/>
                <a:cs typeface="Arial"/>
              </a:rPr>
              <a:t>TENDER</a:t>
            </a:r>
            <a:endParaRPr sz="1200" dirty="0">
              <a:latin typeface="Arial"/>
              <a:cs typeface="Arial"/>
            </a:endParaRPr>
          </a:p>
          <a:p>
            <a:pPr marL="299085" marR="189230">
              <a:lnSpc>
                <a:spcPct val="100000"/>
              </a:lnSpc>
              <a:spcBef>
                <a:spcPts val="5"/>
              </a:spcBef>
            </a:pPr>
            <a:r>
              <a:rPr sz="1200" b="1" spc="-25" dirty="0">
                <a:solidFill>
                  <a:srgbClr val="FF0000"/>
                </a:solidFill>
                <a:latin typeface="Arial"/>
                <a:cs typeface="Arial"/>
              </a:rPr>
              <a:t>AS</a:t>
            </a:r>
            <a:r>
              <a:rPr sz="1200" b="1" spc="45" dirty="0">
                <a:solidFill>
                  <a:srgbClr val="FF0000"/>
                </a:solidFill>
                <a:latin typeface="Arial"/>
                <a:cs typeface="Arial"/>
              </a:rPr>
              <a:t> </a:t>
            </a:r>
            <a:r>
              <a:rPr sz="1200" b="1" spc="-15" dirty="0">
                <a:solidFill>
                  <a:srgbClr val="FF0000"/>
                </a:solidFill>
                <a:latin typeface="Arial"/>
                <a:cs typeface="Arial"/>
              </a:rPr>
              <a:t>VERIFICATION</a:t>
            </a:r>
            <a:r>
              <a:rPr sz="1200" b="1" spc="45" dirty="0">
                <a:solidFill>
                  <a:srgbClr val="FF0000"/>
                </a:solidFill>
                <a:latin typeface="Arial"/>
                <a:cs typeface="Arial"/>
              </a:rPr>
              <a:t> </a:t>
            </a:r>
            <a:r>
              <a:rPr sz="1200" b="1" dirty="0">
                <a:solidFill>
                  <a:srgbClr val="FF0000"/>
                </a:solidFill>
                <a:latin typeface="Arial"/>
                <a:cs typeface="Arial"/>
              </a:rPr>
              <a:t>OF</a:t>
            </a:r>
            <a:r>
              <a:rPr sz="1200" b="1" spc="5" dirty="0">
                <a:solidFill>
                  <a:srgbClr val="FF0000"/>
                </a:solidFill>
                <a:latin typeface="Arial"/>
                <a:cs typeface="Arial"/>
              </a:rPr>
              <a:t> </a:t>
            </a:r>
            <a:r>
              <a:rPr sz="1200" b="1" dirty="0">
                <a:solidFill>
                  <a:srgbClr val="FF0000"/>
                </a:solidFill>
                <a:latin typeface="Arial"/>
                <a:cs typeface="Arial"/>
              </a:rPr>
              <a:t>KEY</a:t>
            </a:r>
            <a:r>
              <a:rPr sz="1200" b="1" spc="-10" dirty="0">
                <a:solidFill>
                  <a:srgbClr val="FF0000"/>
                </a:solidFill>
                <a:latin typeface="Arial"/>
                <a:cs typeface="Arial"/>
              </a:rPr>
              <a:t> </a:t>
            </a:r>
            <a:r>
              <a:rPr sz="1200" b="1" spc="-5" dirty="0">
                <a:solidFill>
                  <a:srgbClr val="FF0000"/>
                </a:solidFill>
                <a:latin typeface="Arial"/>
                <a:cs typeface="Arial"/>
              </a:rPr>
              <a:t>PERSONNEL</a:t>
            </a:r>
            <a:r>
              <a:rPr sz="1200" b="1" spc="-20" dirty="0">
                <a:solidFill>
                  <a:srgbClr val="FF0000"/>
                </a:solidFill>
                <a:latin typeface="Arial"/>
                <a:cs typeface="Arial"/>
              </a:rPr>
              <a:t> </a:t>
            </a:r>
            <a:r>
              <a:rPr sz="1200" b="1" dirty="0">
                <a:solidFill>
                  <a:srgbClr val="FF0000"/>
                </a:solidFill>
                <a:latin typeface="Arial"/>
                <a:cs typeface="Arial"/>
              </a:rPr>
              <a:t>REQUIREMENTS</a:t>
            </a:r>
            <a:r>
              <a:rPr sz="1200" b="1" spc="-5" dirty="0">
                <a:solidFill>
                  <a:srgbClr val="FF0000"/>
                </a:solidFill>
                <a:latin typeface="Arial"/>
                <a:cs typeface="Arial"/>
              </a:rPr>
              <a:t> </a:t>
            </a:r>
            <a:r>
              <a:rPr sz="1200" b="1" dirty="0">
                <a:solidFill>
                  <a:srgbClr val="FF0000"/>
                </a:solidFill>
                <a:latin typeface="Arial"/>
                <a:cs typeface="Arial"/>
              </a:rPr>
              <a:t>WILL</a:t>
            </a:r>
            <a:r>
              <a:rPr sz="1200" b="1" spc="10" dirty="0">
                <a:solidFill>
                  <a:srgbClr val="FF0000"/>
                </a:solidFill>
                <a:latin typeface="Arial"/>
                <a:cs typeface="Arial"/>
              </a:rPr>
              <a:t> </a:t>
            </a:r>
            <a:r>
              <a:rPr sz="1200" b="1" dirty="0">
                <a:solidFill>
                  <a:srgbClr val="FF0000"/>
                </a:solidFill>
                <a:latin typeface="Arial"/>
                <a:cs typeface="Arial"/>
              </a:rPr>
              <a:t>NOT</a:t>
            </a:r>
            <a:r>
              <a:rPr sz="1200" b="1" spc="5" dirty="0">
                <a:solidFill>
                  <a:srgbClr val="FF0000"/>
                </a:solidFill>
                <a:latin typeface="Arial"/>
                <a:cs typeface="Arial"/>
              </a:rPr>
              <a:t> </a:t>
            </a:r>
            <a:r>
              <a:rPr sz="1200" b="1" spc="-5" dirty="0">
                <a:solidFill>
                  <a:srgbClr val="FF0000"/>
                </a:solidFill>
                <a:latin typeface="Arial"/>
                <a:cs typeface="Arial"/>
              </a:rPr>
              <a:t>BE</a:t>
            </a:r>
            <a:r>
              <a:rPr sz="1200" b="1" spc="10" dirty="0">
                <a:solidFill>
                  <a:srgbClr val="FF0000"/>
                </a:solidFill>
                <a:latin typeface="Arial"/>
                <a:cs typeface="Arial"/>
              </a:rPr>
              <a:t> </a:t>
            </a:r>
            <a:r>
              <a:rPr sz="1200" b="1" dirty="0">
                <a:solidFill>
                  <a:srgbClr val="FF0000"/>
                </a:solidFill>
                <a:latin typeface="Arial"/>
                <a:cs typeface="Arial"/>
              </a:rPr>
              <a:t>POSSIBLE.</a:t>
            </a:r>
            <a:r>
              <a:rPr sz="1200" b="1" spc="-5" dirty="0">
                <a:solidFill>
                  <a:srgbClr val="FF0000"/>
                </a:solidFill>
                <a:latin typeface="Arial"/>
                <a:cs typeface="Arial"/>
              </a:rPr>
              <a:t> </a:t>
            </a:r>
            <a:r>
              <a:rPr sz="1200" b="1" dirty="0">
                <a:solidFill>
                  <a:srgbClr val="FF0000"/>
                </a:solidFill>
                <a:latin typeface="Arial"/>
                <a:cs typeface="Arial"/>
              </a:rPr>
              <a:t>WHERE</a:t>
            </a:r>
            <a:r>
              <a:rPr sz="1200" b="1" spc="-5" dirty="0">
                <a:solidFill>
                  <a:srgbClr val="FF0000"/>
                </a:solidFill>
                <a:latin typeface="Arial"/>
                <a:cs typeface="Arial"/>
              </a:rPr>
              <a:t> </a:t>
            </a:r>
            <a:r>
              <a:rPr sz="1200" b="1" spc="-15" dirty="0">
                <a:solidFill>
                  <a:srgbClr val="FF0000"/>
                </a:solidFill>
                <a:latin typeface="Arial"/>
                <a:cs typeface="Arial"/>
              </a:rPr>
              <a:t>VERIFICATION </a:t>
            </a:r>
            <a:r>
              <a:rPr sz="1200" b="1" spc="-315" dirty="0">
                <a:solidFill>
                  <a:srgbClr val="FF0000"/>
                </a:solidFill>
                <a:latin typeface="Arial"/>
                <a:cs typeface="Arial"/>
              </a:rPr>
              <a:t> </a:t>
            </a:r>
            <a:r>
              <a:rPr sz="1200" b="1" dirty="0">
                <a:solidFill>
                  <a:srgbClr val="FF0000"/>
                </a:solidFill>
                <a:latin typeface="Arial"/>
                <a:cs typeface="Arial"/>
              </a:rPr>
              <a:t>OF</a:t>
            </a:r>
            <a:r>
              <a:rPr sz="1200" b="1" spc="10" dirty="0">
                <a:solidFill>
                  <a:srgbClr val="FF0000"/>
                </a:solidFill>
                <a:latin typeface="Arial"/>
                <a:cs typeface="Arial"/>
              </a:rPr>
              <a:t> </a:t>
            </a:r>
            <a:r>
              <a:rPr sz="1200" b="1" dirty="0">
                <a:solidFill>
                  <a:srgbClr val="FF0000"/>
                </a:solidFill>
                <a:latin typeface="Arial"/>
                <a:cs typeface="Arial"/>
              </a:rPr>
              <a:t>KEY</a:t>
            </a:r>
            <a:r>
              <a:rPr sz="1200" b="1" spc="-35" dirty="0">
                <a:solidFill>
                  <a:srgbClr val="FF0000"/>
                </a:solidFill>
                <a:latin typeface="Arial"/>
                <a:cs typeface="Arial"/>
              </a:rPr>
              <a:t> </a:t>
            </a:r>
            <a:r>
              <a:rPr sz="1200" b="1" spc="-5" dirty="0">
                <a:solidFill>
                  <a:srgbClr val="FF0000"/>
                </a:solidFill>
                <a:latin typeface="Arial"/>
                <a:cs typeface="Arial"/>
              </a:rPr>
              <a:t>PERSONNEL</a:t>
            </a:r>
            <a:r>
              <a:rPr sz="1200" b="1" spc="-35" dirty="0">
                <a:solidFill>
                  <a:srgbClr val="FF0000"/>
                </a:solidFill>
                <a:latin typeface="Arial"/>
                <a:cs typeface="Arial"/>
              </a:rPr>
              <a:t> </a:t>
            </a:r>
            <a:r>
              <a:rPr sz="1200" b="1" dirty="0">
                <a:solidFill>
                  <a:srgbClr val="FF0000"/>
                </a:solidFill>
                <a:latin typeface="Arial"/>
                <a:cs typeface="Arial"/>
              </a:rPr>
              <a:t>IS</a:t>
            </a:r>
            <a:r>
              <a:rPr sz="1200" b="1" spc="5" dirty="0">
                <a:solidFill>
                  <a:srgbClr val="FF0000"/>
                </a:solidFill>
                <a:latin typeface="Arial"/>
                <a:cs typeface="Arial"/>
              </a:rPr>
              <a:t> </a:t>
            </a:r>
            <a:r>
              <a:rPr sz="1200" b="1" dirty="0">
                <a:solidFill>
                  <a:srgbClr val="FF0000"/>
                </a:solidFill>
                <a:latin typeface="Arial"/>
                <a:cs typeface="Arial"/>
              </a:rPr>
              <a:t>POSSIBLE</a:t>
            </a:r>
            <a:r>
              <a:rPr sz="1200" b="1" spc="-45" dirty="0">
                <a:solidFill>
                  <a:srgbClr val="FF0000"/>
                </a:solidFill>
                <a:latin typeface="Arial"/>
                <a:cs typeface="Arial"/>
              </a:rPr>
              <a:t> </a:t>
            </a:r>
            <a:r>
              <a:rPr sz="1200" b="1" spc="-15" dirty="0">
                <a:solidFill>
                  <a:srgbClr val="FF0000"/>
                </a:solidFill>
                <a:latin typeface="Arial"/>
                <a:cs typeface="Arial"/>
              </a:rPr>
              <a:t>AND</a:t>
            </a:r>
            <a:r>
              <a:rPr sz="1200" b="1" spc="30" dirty="0">
                <a:solidFill>
                  <a:srgbClr val="FF0000"/>
                </a:solidFill>
                <a:latin typeface="Arial"/>
                <a:cs typeface="Arial"/>
              </a:rPr>
              <a:t> </a:t>
            </a:r>
            <a:r>
              <a:rPr sz="1200" b="1" spc="-5" dirty="0">
                <a:solidFill>
                  <a:srgbClr val="FF0000"/>
                </a:solidFill>
                <a:latin typeface="Arial"/>
                <a:cs typeface="Arial"/>
              </a:rPr>
              <a:t>FORMS</a:t>
            </a:r>
            <a:r>
              <a:rPr sz="1200" b="1" spc="5" dirty="0">
                <a:solidFill>
                  <a:srgbClr val="FF0000"/>
                </a:solidFill>
                <a:latin typeface="Arial"/>
                <a:cs typeface="Arial"/>
              </a:rPr>
              <a:t> </a:t>
            </a:r>
            <a:r>
              <a:rPr sz="1200" b="1" spc="-5" dirty="0">
                <a:solidFill>
                  <a:srgbClr val="FF0000"/>
                </a:solidFill>
                <a:latin typeface="Arial"/>
                <a:cs typeface="Arial"/>
              </a:rPr>
              <a:t>INCOMPLETE</a:t>
            </a:r>
            <a:r>
              <a:rPr sz="1200" b="1" spc="15" dirty="0">
                <a:solidFill>
                  <a:srgbClr val="FF0000"/>
                </a:solidFill>
                <a:latin typeface="Arial"/>
                <a:cs typeface="Arial"/>
              </a:rPr>
              <a:t> </a:t>
            </a:r>
            <a:r>
              <a:rPr sz="1200" b="1" dirty="0">
                <a:solidFill>
                  <a:srgbClr val="FF0000"/>
                </a:solidFill>
                <a:latin typeface="Arial"/>
                <a:cs typeface="Arial"/>
              </a:rPr>
              <a:t>ZERO </a:t>
            </a:r>
            <a:r>
              <a:rPr sz="1200" b="1" spc="-5" dirty="0">
                <a:solidFill>
                  <a:srgbClr val="FF0000"/>
                </a:solidFill>
                <a:latin typeface="Arial"/>
                <a:cs typeface="Arial"/>
              </a:rPr>
              <a:t>POINTS</a:t>
            </a:r>
            <a:r>
              <a:rPr sz="1200" b="1" dirty="0">
                <a:solidFill>
                  <a:srgbClr val="FF0000"/>
                </a:solidFill>
                <a:latin typeface="Arial"/>
                <a:cs typeface="Arial"/>
              </a:rPr>
              <a:t> WILL</a:t>
            </a:r>
            <a:endParaRPr sz="1200" dirty="0">
              <a:latin typeface="Arial"/>
              <a:cs typeface="Arial"/>
            </a:endParaRPr>
          </a:p>
          <a:p>
            <a:pPr marL="299085">
              <a:lnSpc>
                <a:spcPct val="100000"/>
              </a:lnSpc>
            </a:pPr>
            <a:r>
              <a:rPr sz="1200" b="1" spc="-5" dirty="0">
                <a:solidFill>
                  <a:srgbClr val="FF0000"/>
                </a:solidFill>
                <a:latin typeface="Arial"/>
                <a:cs typeface="Arial"/>
              </a:rPr>
              <a:t>BE</a:t>
            </a:r>
            <a:r>
              <a:rPr sz="1200" b="1" spc="-35" dirty="0">
                <a:solidFill>
                  <a:srgbClr val="FF0000"/>
                </a:solidFill>
                <a:latin typeface="Arial"/>
                <a:cs typeface="Arial"/>
              </a:rPr>
              <a:t> </a:t>
            </a:r>
            <a:r>
              <a:rPr sz="1200" b="1" spc="-15" dirty="0">
                <a:solidFill>
                  <a:srgbClr val="FF0000"/>
                </a:solidFill>
                <a:latin typeface="Arial"/>
                <a:cs typeface="Arial"/>
              </a:rPr>
              <a:t>ALLOCATED.</a:t>
            </a:r>
            <a:r>
              <a:rPr sz="1200" b="1" spc="415" dirty="0">
                <a:solidFill>
                  <a:srgbClr val="FF0000"/>
                </a:solidFill>
                <a:latin typeface="Arial"/>
                <a:cs typeface="Arial"/>
              </a:rPr>
              <a:t> </a:t>
            </a:r>
            <a:r>
              <a:rPr sz="1200" b="1" spc="-5" dirty="0">
                <a:solidFill>
                  <a:srgbClr val="FF0000"/>
                </a:solidFill>
                <a:latin typeface="Arial"/>
                <a:cs typeface="Arial"/>
              </a:rPr>
              <a:t>INCOMPLETE</a:t>
            </a:r>
            <a:r>
              <a:rPr sz="1200" b="1" spc="5" dirty="0">
                <a:solidFill>
                  <a:srgbClr val="FF0000"/>
                </a:solidFill>
                <a:latin typeface="Arial"/>
                <a:cs typeface="Arial"/>
              </a:rPr>
              <a:t> </a:t>
            </a:r>
            <a:r>
              <a:rPr sz="1200" b="1" dirty="0">
                <a:solidFill>
                  <a:srgbClr val="FF0000"/>
                </a:solidFill>
                <a:latin typeface="Arial"/>
                <a:cs typeface="Arial"/>
              </a:rPr>
              <a:t>FORMS</a:t>
            </a:r>
            <a:r>
              <a:rPr sz="1200" b="1" spc="25" dirty="0">
                <a:solidFill>
                  <a:srgbClr val="FF0000"/>
                </a:solidFill>
                <a:latin typeface="Arial"/>
                <a:cs typeface="Arial"/>
              </a:rPr>
              <a:t> </a:t>
            </a:r>
            <a:r>
              <a:rPr sz="1200" b="1" spc="-10" dirty="0">
                <a:solidFill>
                  <a:srgbClr val="FF0000"/>
                </a:solidFill>
                <a:latin typeface="Arial"/>
                <a:cs typeface="Arial"/>
              </a:rPr>
              <a:t>CANNOT</a:t>
            </a:r>
            <a:r>
              <a:rPr sz="1200" b="1" spc="45" dirty="0">
                <a:solidFill>
                  <a:srgbClr val="FF0000"/>
                </a:solidFill>
                <a:latin typeface="Arial"/>
                <a:cs typeface="Arial"/>
              </a:rPr>
              <a:t> </a:t>
            </a:r>
            <a:r>
              <a:rPr sz="1200" b="1" spc="-5" dirty="0">
                <a:solidFill>
                  <a:srgbClr val="FF0000"/>
                </a:solidFill>
                <a:latin typeface="Arial"/>
                <a:cs typeface="Arial"/>
              </a:rPr>
              <a:t>BE CORRECTED</a:t>
            </a:r>
            <a:r>
              <a:rPr sz="1200" b="1" spc="-40" dirty="0">
                <a:solidFill>
                  <a:srgbClr val="FF0000"/>
                </a:solidFill>
                <a:latin typeface="Arial"/>
                <a:cs typeface="Arial"/>
              </a:rPr>
              <a:t> </a:t>
            </a:r>
            <a:r>
              <a:rPr sz="1200" b="1" spc="-10" dirty="0">
                <a:solidFill>
                  <a:srgbClr val="FF0000"/>
                </a:solidFill>
                <a:latin typeface="Arial"/>
                <a:cs typeface="Arial"/>
              </a:rPr>
              <a:t>AFTER</a:t>
            </a:r>
            <a:r>
              <a:rPr sz="1200" b="1" spc="50" dirty="0">
                <a:solidFill>
                  <a:srgbClr val="FF0000"/>
                </a:solidFill>
                <a:latin typeface="Arial"/>
                <a:cs typeface="Arial"/>
              </a:rPr>
              <a:t> </a:t>
            </a:r>
            <a:r>
              <a:rPr sz="1200" b="1" spc="-5" dirty="0">
                <a:solidFill>
                  <a:srgbClr val="FF0000"/>
                </a:solidFill>
                <a:latin typeface="Arial"/>
                <a:cs typeface="Arial"/>
              </a:rPr>
              <a:t>TENDER</a:t>
            </a:r>
            <a:r>
              <a:rPr sz="1200" b="1" spc="-10" dirty="0">
                <a:solidFill>
                  <a:srgbClr val="FF0000"/>
                </a:solidFill>
                <a:latin typeface="Arial"/>
                <a:cs typeface="Arial"/>
              </a:rPr>
              <a:t> </a:t>
            </a:r>
            <a:r>
              <a:rPr sz="1200" b="1" spc="-5" dirty="0">
                <a:solidFill>
                  <a:srgbClr val="FF0000"/>
                </a:solidFill>
                <a:latin typeface="Arial"/>
                <a:cs typeface="Arial"/>
              </a:rPr>
              <a:t>CLOSING.</a:t>
            </a:r>
            <a:endParaRPr sz="1200" dirty="0">
              <a:latin typeface="Arial"/>
              <a:cs typeface="Arial"/>
            </a:endParaRPr>
          </a:p>
          <a:p>
            <a:pPr>
              <a:lnSpc>
                <a:spcPct val="100000"/>
              </a:lnSpc>
            </a:pPr>
            <a:endParaRPr sz="1250" dirty="0">
              <a:latin typeface="Arial"/>
              <a:cs typeface="Arial"/>
            </a:endParaRPr>
          </a:p>
          <a:p>
            <a:pPr marL="299085" marR="10795" indent="-287020" algn="just">
              <a:lnSpc>
                <a:spcPct val="100000"/>
              </a:lnSpc>
              <a:buFont typeface="Wingdings"/>
              <a:buChar char=""/>
              <a:tabLst>
                <a:tab pos="299720" algn="l"/>
              </a:tabLst>
            </a:pPr>
            <a:r>
              <a:rPr sz="1200" b="1" dirty="0">
                <a:latin typeface="Arial"/>
                <a:cs typeface="Arial"/>
              </a:rPr>
              <a:t>FORM </a:t>
            </a:r>
            <a:r>
              <a:rPr sz="1200" b="1" spc="-5" dirty="0">
                <a:latin typeface="Arial"/>
                <a:cs typeface="Arial"/>
              </a:rPr>
              <a:t>C2.4</a:t>
            </a:r>
            <a:r>
              <a:rPr sz="1200" b="1" dirty="0">
                <a:latin typeface="Arial"/>
                <a:cs typeface="Arial"/>
              </a:rPr>
              <a:t> FOR </a:t>
            </a:r>
            <a:r>
              <a:rPr sz="1200" b="1" spc="-10" dirty="0">
                <a:latin typeface="Arial"/>
                <a:cs typeface="Arial"/>
              </a:rPr>
              <a:t>KEY </a:t>
            </a:r>
            <a:r>
              <a:rPr sz="1200" b="1" dirty="0">
                <a:latin typeface="Arial"/>
                <a:cs typeface="Arial"/>
              </a:rPr>
              <a:t>PERSONS FOR </a:t>
            </a:r>
            <a:r>
              <a:rPr sz="1200" b="1" spc="-5" dirty="0">
                <a:latin typeface="Arial"/>
                <a:cs typeface="Arial"/>
              </a:rPr>
              <a:t>THIS PROJECT </a:t>
            </a:r>
            <a:r>
              <a:rPr sz="1200" b="1" spc="-15" dirty="0">
                <a:latin typeface="Arial"/>
                <a:cs typeface="Arial"/>
              </a:rPr>
              <a:t>AND </a:t>
            </a:r>
            <a:r>
              <a:rPr sz="1200" b="1" spc="-10" dirty="0">
                <a:latin typeface="Arial"/>
                <a:cs typeface="Arial"/>
              </a:rPr>
              <a:t>SUMMARY </a:t>
            </a:r>
            <a:r>
              <a:rPr sz="1200" b="1" dirty="0">
                <a:latin typeface="Arial"/>
                <a:cs typeface="Arial"/>
              </a:rPr>
              <a:t>OF </a:t>
            </a:r>
            <a:r>
              <a:rPr sz="1200" b="1" spc="-5" dirty="0">
                <a:latin typeface="Arial"/>
                <a:cs typeface="Arial"/>
              </a:rPr>
              <a:t>NORMALISED HOURS TENDERED </a:t>
            </a:r>
            <a:r>
              <a:rPr sz="1200" b="1" dirty="0">
                <a:latin typeface="Arial"/>
                <a:cs typeface="Arial"/>
              </a:rPr>
              <a:t> </a:t>
            </a:r>
            <a:r>
              <a:rPr sz="1200" b="1" spc="-5" dirty="0">
                <a:latin typeface="Arial"/>
                <a:cs typeface="Arial"/>
              </a:rPr>
              <a:t>MUST</a:t>
            </a:r>
            <a:r>
              <a:rPr sz="1200" b="1" dirty="0">
                <a:latin typeface="Arial"/>
                <a:cs typeface="Arial"/>
              </a:rPr>
              <a:t> </a:t>
            </a:r>
            <a:r>
              <a:rPr sz="1200" b="1" spc="-5" dirty="0">
                <a:latin typeface="Arial"/>
                <a:cs typeface="Arial"/>
              </a:rPr>
              <a:t>BE</a:t>
            </a:r>
            <a:r>
              <a:rPr sz="1200" b="1" dirty="0">
                <a:latin typeface="Arial"/>
                <a:cs typeface="Arial"/>
              </a:rPr>
              <a:t> SUBMITTED</a:t>
            </a:r>
            <a:r>
              <a:rPr sz="1200" b="1" spc="5" dirty="0">
                <a:latin typeface="Arial"/>
                <a:cs typeface="Arial"/>
              </a:rPr>
              <a:t> </a:t>
            </a:r>
            <a:r>
              <a:rPr sz="1200" b="1" dirty="0">
                <a:latin typeface="Arial"/>
                <a:cs typeface="Arial"/>
              </a:rPr>
              <a:t>IN</a:t>
            </a:r>
            <a:r>
              <a:rPr sz="1200" b="1" spc="5" dirty="0">
                <a:latin typeface="Arial"/>
                <a:cs typeface="Arial"/>
              </a:rPr>
              <a:t> </a:t>
            </a:r>
            <a:r>
              <a:rPr sz="1200" b="1" dirty="0">
                <a:latin typeface="Arial"/>
                <a:cs typeface="Arial"/>
              </a:rPr>
              <a:t>PDF</a:t>
            </a:r>
            <a:r>
              <a:rPr sz="1200" b="1" spc="5" dirty="0">
                <a:latin typeface="Arial"/>
                <a:cs typeface="Arial"/>
              </a:rPr>
              <a:t> </a:t>
            </a:r>
            <a:r>
              <a:rPr sz="1200" b="1" spc="-15" dirty="0">
                <a:latin typeface="Arial"/>
                <a:cs typeface="Arial"/>
              </a:rPr>
              <a:t>AND</a:t>
            </a:r>
            <a:r>
              <a:rPr sz="1200" b="1" spc="-10" dirty="0">
                <a:latin typeface="Arial"/>
                <a:cs typeface="Arial"/>
              </a:rPr>
              <a:t> HARD</a:t>
            </a:r>
            <a:r>
              <a:rPr sz="1200" b="1" spc="-5" dirty="0">
                <a:latin typeface="Arial"/>
                <a:cs typeface="Arial"/>
              </a:rPr>
              <a:t> </a:t>
            </a:r>
            <a:r>
              <a:rPr sz="1200" b="1" dirty="0">
                <a:latin typeface="Arial"/>
                <a:cs typeface="Arial"/>
              </a:rPr>
              <a:t>COPY</a:t>
            </a:r>
            <a:r>
              <a:rPr sz="1200" b="1" spc="5" dirty="0">
                <a:latin typeface="Arial"/>
                <a:cs typeface="Arial"/>
              </a:rPr>
              <a:t> </a:t>
            </a:r>
            <a:r>
              <a:rPr sz="1200" b="1" spc="-20" dirty="0">
                <a:latin typeface="Arial"/>
                <a:cs typeface="Arial"/>
              </a:rPr>
              <a:t>FORMAT</a:t>
            </a:r>
            <a:r>
              <a:rPr sz="1200" b="1" spc="-15"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TECHNICAL</a:t>
            </a:r>
            <a:r>
              <a:rPr sz="1200" b="1" dirty="0">
                <a:latin typeface="Arial"/>
                <a:cs typeface="Arial"/>
              </a:rPr>
              <a:t> </a:t>
            </a:r>
            <a:r>
              <a:rPr sz="1200" b="1" spc="-5" dirty="0">
                <a:latin typeface="Arial"/>
                <a:cs typeface="Arial"/>
              </a:rPr>
              <a:t>PROPOSAL</a:t>
            </a:r>
            <a:r>
              <a:rPr sz="1200" b="1" dirty="0">
                <a:latin typeface="Arial"/>
                <a:cs typeface="Arial"/>
              </a:rPr>
              <a:t> </a:t>
            </a:r>
            <a:r>
              <a:rPr sz="1200" b="1" spc="-10" dirty="0">
                <a:latin typeface="Arial"/>
                <a:cs typeface="Arial"/>
              </a:rPr>
              <a:t>AND </a:t>
            </a:r>
            <a:r>
              <a:rPr sz="1200" b="1" spc="-5" dirty="0">
                <a:latin typeface="Arial"/>
                <a:cs typeface="Arial"/>
              </a:rPr>
              <a:t> </a:t>
            </a:r>
            <a:r>
              <a:rPr sz="1200" b="1" spc="-10" dirty="0">
                <a:latin typeface="Arial"/>
                <a:cs typeface="Arial"/>
              </a:rPr>
              <a:t>ELECTRONICALLY </a:t>
            </a:r>
            <a:r>
              <a:rPr sz="1200" b="1" spc="5" dirty="0">
                <a:latin typeface="Arial"/>
                <a:cs typeface="Arial"/>
              </a:rPr>
              <a:t>IN </a:t>
            </a:r>
            <a:r>
              <a:rPr sz="1200" b="1" spc="-5" dirty="0">
                <a:latin typeface="Arial"/>
                <a:cs typeface="Arial"/>
              </a:rPr>
              <a:t>THE</a:t>
            </a:r>
            <a:r>
              <a:rPr sz="1200" b="1" dirty="0">
                <a:latin typeface="Arial"/>
                <a:cs typeface="Arial"/>
              </a:rPr>
              <a:t> </a:t>
            </a:r>
            <a:r>
              <a:rPr sz="1200" b="1" spc="-5" dirty="0">
                <a:latin typeface="Arial"/>
                <a:cs typeface="Arial"/>
              </a:rPr>
              <a:t>FINANCIAL PROPOSAL.</a:t>
            </a:r>
            <a:r>
              <a:rPr lang="en-US" sz="1200" b="1" spc="-5" dirty="0">
                <a:latin typeface="Arial"/>
                <a:cs typeface="Arial"/>
              </a:rPr>
              <a:t> </a:t>
            </a:r>
            <a:r>
              <a:rPr sz="1200" b="1" spc="-5" dirty="0">
                <a:latin typeface="Arial"/>
                <a:cs typeface="Arial"/>
              </a:rPr>
              <a:t>FAILURE </a:t>
            </a:r>
            <a:r>
              <a:rPr sz="1200" b="1" spc="-15" dirty="0">
                <a:latin typeface="Arial"/>
                <a:cs typeface="Arial"/>
              </a:rPr>
              <a:t>TO </a:t>
            </a:r>
            <a:r>
              <a:rPr sz="1200" b="1" spc="-5" dirty="0">
                <a:latin typeface="Arial"/>
                <a:cs typeface="Arial"/>
              </a:rPr>
              <a:t>SUBMIT THE </a:t>
            </a:r>
            <a:r>
              <a:rPr sz="1200" b="1" dirty="0">
                <a:latin typeface="Arial"/>
                <a:cs typeface="Arial"/>
              </a:rPr>
              <a:t>FORM IN </a:t>
            </a:r>
            <a:r>
              <a:rPr sz="1200" b="1" spc="-5" dirty="0">
                <a:latin typeface="Arial"/>
                <a:cs typeface="Arial"/>
              </a:rPr>
              <a:t>THE TECHNICAL </a:t>
            </a:r>
            <a:r>
              <a:rPr sz="1200" b="1" spc="-15" dirty="0">
                <a:latin typeface="Arial"/>
                <a:cs typeface="Arial"/>
              </a:rPr>
              <a:t>AND </a:t>
            </a:r>
            <a:r>
              <a:rPr sz="1200" b="1" spc="-320" dirty="0">
                <a:latin typeface="Arial"/>
                <a:cs typeface="Arial"/>
              </a:rPr>
              <a:t> </a:t>
            </a:r>
            <a:r>
              <a:rPr sz="1200" b="1" spc="-5" dirty="0">
                <a:latin typeface="Arial"/>
                <a:cs typeface="Arial"/>
              </a:rPr>
              <a:t>FINANCIAL</a:t>
            </a:r>
            <a:r>
              <a:rPr sz="1200" b="1" dirty="0">
                <a:latin typeface="Arial"/>
                <a:cs typeface="Arial"/>
              </a:rPr>
              <a:t> </a:t>
            </a:r>
            <a:r>
              <a:rPr sz="1200" b="1" spc="-5" dirty="0">
                <a:latin typeface="Arial"/>
                <a:cs typeface="Arial"/>
              </a:rPr>
              <a:t>PROPOSAL</a:t>
            </a:r>
            <a:r>
              <a:rPr sz="1200" b="1" dirty="0">
                <a:latin typeface="Arial"/>
                <a:cs typeface="Arial"/>
              </a:rPr>
              <a:t> </a:t>
            </a:r>
            <a:r>
              <a:rPr sz="1200" b="1" spc="-5" dirty="0">
                <a:latin typeface="Arial"/>
                <a:cs typeface="Arial"/>
              </a:rPr>
              <a:t>SHALL</a:t>
            </a:r>
            <a:r>
              <a:rPr sz="1200" b="1" dirty="0">
                <a:latin typeface="Arial"/>
                <a:cs typeface="Arial"/>
              </a:rPr>
              <a:t> </a:t>
            </a:r>
            <a:r>
              <a:rPr sz="1200" b="1" spc="-15" dirty="0">
                <a:latin typeface="Arial"/>
                <a:cs typeface="Arial"/>
              </a:rPr>
              <a:t>RESULT</a:t>
            </a:r>
            <a:r>
              <a:rPr sz="1200" b="1" spc="-10"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TENDERER</a:t>
            </a:r>
            <a:r>
              <a:rPr sz="1200" b="1" dirty="0">
                <a:latin typeface="Arial"/>
                <a:cs typeface="Arial"/>
              </a:rPr>
              <a:t> BEING</a:t>
            </a:r>
            <a:r>
              <a:rPr sz="1200" b="1" spc="5" dirty="0">
                <a:latin typeface="Arial"/>
                <a:cs typeface="Arial"/>
              </a:rPr>
              <a:t> </a:t>
            </a:r>
            <a:r>
              <a:rPr sz="1200" b="1" spc="-5" dirty="0">
                <a:latin typeface="Arial"/>
                <a:cs typeface="Arial"/>
              </a:rPr>
              <a:t>DEEMED</a:t>
            </a:r>
            <a:r>
              <a:rPr sz="1200" b="1" dirty="0">
                <a:latin typeface="Arial"/>
                <a:cs typeface="Arial"/>
              </a:rPr>
              <a:t> </a:t>
            </a:r>
            <a:r>
              <a:rPr sz="1200" b="1" spc="-5" dirty="0">
                <a:latin typeface="Arial"/>
                <a:cs typeface="Arial"/>
              </a:rPr>
              <a:t>NON-RESPONSIVE.</a:t>
            </a:r>
            <a:r>
              <a:rPr lang="en-US" sz="1200" b="1" spc="-5" dirty="0">
                <a:latin typeface="Arial"/>
                <a:cs typeface="Arial"/>
              </a:rPr>
              <a:t> </a:t>
            </a:r>
            <a:r>
              <a:rPr sz="1200" b="1" spc="-5" dirty="0">
                <a:latin typeface="Arial"/>
                <a:cs typeface="Arial"/>
              </a:rPr>
              <a:t>IF</a:t>
            </a:r>
            <a:r>
              <a:rPr sz="1200" b="1" dirty="0">
                <a:latin typeface="Arial"/>
                <a:cs typeface="Arial"/>
              </a:rPr>
              <a:t> </a:t>
            </a:r>
            <a:r>
              <a:rPr sz="1200" b="1" spc="-5" dirty="0">
                <a:latin typeface="Arial"/>
                <a:cs typeface="Arial"/>
              </a:rPr>
              <a:t>THE </a:t>
            </a:r>
            <a:r>
              <a:rPr sz="1200" b="1" dirty="0">
                <a:latin typeface="Arial"/>
                <a:cs typeface="Arial"/>
              </a:rPr>
              <a:t> </a:t>
            </a:r>
            <a:r>
              <a:rPr sz="1200" b="1" spc="-5" dirty="0">
                <a:latin typeface="Arial"/>
                <a:cs typeface="Arial"/>
              </a:rPr>
              <a:t>ELECTRONIC VERSION </a:t>
            </a:r>
            <a:r>
              <a:rPr lang="en-US" sz="1200" b="1" dirty="0">
                <a:latin typeface="Arial"/>
                <a:cs typeface="Arial"/>
              </a:rPr>
              <a:t>OF</a:t>
            </a:r>
            <a:r>
              <a:rPr sz="1200" b="1" dirty="0">
                <a:latin typeface="Arial"/>
                <a:cs typeface="Arial"/>
              </a:rPr>
              <a:t> </a:t>
            </a:r>
            <a:r>
              <a:rPr sz="1200" b="1" spc="-5" dirty="0">
                <a:latin typeface="Arial"/>
                <a:cs typeface="Arial"/>
              </a:rPr>
              <a:t>THE </a:t>
            </a:r>
            <a:r>
              <a:rPr sz="1200" b="1" dirty="0">
                <a:latin typeface="Arial"/>
                <a:cs typeface="Arial"/>
              </a:rPr>
              <a:t>PRICING </a:t>
            </a:r>
            <a:r>
              <a:rPr sz="1200" b="1" spc="-5" dirty="0">
                <a:latin typeface="Arial"/>
                <a:cs typeface="Arial"/>
              </a:rPr>
              <a:t>SCHEDULE SUBMITTED </a:t>
            </a:r>
            <a:r>
              <a:rPr sz="1200" b="1" dirty="0">
                <a:latin typeface="Arial"/>
                <a:cs typeface="Arial"/>
              </a:rPr>
              <a:t>WITH </a:t>
            </a:r>
            <a:r>
              <a:rPr sz="1200" b="1" spc="-5" dirty="0">
                <a:latin typeface="Arial"/>
                <a:cs typeface="Arial"/>
              </a:rPr>
              <a:t>THE FINANCIAL PROPOSAL </a:t>
            </a:r>
            <a:r>
              <a:rPr sz="1200" b="1" dirty="0">
                <a:latin typeface="Arial"/>
                <a:cs typeface="Arial"/>
              </a:rPr>
              <a:t>DOES </a:t>
            </a:r>
            <a:r>
              <a:rPr sz="1200" b="1" spc="5" dirty="0">
                <a:latin typeface="Arial"/>
                <a:cs typeface="Arial"/>
              </a:rPr>
              <a:t> </a:t>
            </a:r>
            <a:r>
              <a:rPr sz="1200" b="1" dirty="0">
                <a:latin typeface="Arial"/>
                <a:cs typeface="Arial"/>
              </a:rPr>
              <a:t>NOT </a:t>
            </a:r>
            <a:r>
              <a:rPr sz="1200" b="1" spc="-25" dirty="0">
                <a:latin typeface="Arial"/>
                <a:cs typeface="Arial"/>
              </a:rPr>
              <a:t>MATCH </a:t>
            </a:r>
            <a:r>
              <a:rPr sz="1200" b="1" spc="-5" dirty="0">
                <a:latin typeface="Arial"/>
                <a:cs typeface="Arial"/>
              </a:rPr>
              <a:t>THE </a:t>
            </a:r>
            <a:r>
              <a:rPr sz="1200" b="1" dirty="0">
                <a:latin typeface="Arial"/>
                <a:cs typeface="Arial"/>
              </a:rPr>
              <a:t>PDF COPY </a:t>
            </a:r>
            <a:r>
              <a:rPr sz="1200" b="1" spc="-5" dirty="0">
                <a:latin typeface="Arial"/>
                <a:cs typeface="Arial"/>
              </a:rPr>
              <a:t>/HARD </a:t>
            </a:r>
            <a:r>
              <a:rPr sz="1200" b="1" dirty="0">
                <a:latin typeface="Arial"/>
                <a:cs typeface="Arial"/>
              </a:rPr>
              <a:t>COPY </a:t>
            </a:r>
            <a:r>
              <a:rPr sz="1200" b="1" spc="-5" dirty="0">
                <a:latin typeface="Arial"/>
                <a:cs typeface="Arial"/>
              </a:rPr>
              <a:t>SUBMITTED </a:t>
            </a:r>
            <a:r>
              <a:rPr sz="1200" b="1" dirty="0">
                <a:latin typeface="Arial"/>
                <a:cs typeface="Arial"/>
              </a:rPr>
              <a:t>WITH </a:t>
            </a:r>
            <a:r>
              <a:rPr sz="1200" b="1" spc="-5" dirty="0">
                <a:latin typeface="Arial"/>
                <a:cs typeface="Arial"/>
              </a:rPr>
              <a:t>THE TECHNICAL PROPOSAL,</a:t>
            </a:r>
            <a:r>
              <a:rPr lang="en-US" sz="1200" b="1" spc="-5" dirty="0">
                <a:latin typeface="Arial"/>
                <a:cs typeface="Arial"/>
              </a:rPr>
              <a:t> </a:t>
            </a:r>
            <a:r>
              <a:rPr sz="1200" b="1" spc="-5" dirty="0">
                <a:latin typeface="Arial"/>
                <a:cs typeface="Arial"/>
              </a:rPr>
              <a:t>THE </a:t>
            </a:r>
            <a:r>
              <a:rPr sz="1200" b="1" dirty="0">
                <a:latin typeface="Arial"/>
                <a:cs typeface="Arial"/>
              </a:rPr>
              <a:t>TENDERER </a:t>
            </a:r>
            <a:r>
              <a:rPr sz="1200" b="1" spc="5" dirty="0">
                <a:latin typeface="Arial"/>
                <a:cs typeface="Arial"/>
              </a:rPr>
              <a:t> </a:t>
            </a:r>
            <a:r>
              <a:rPr sz="1200" b="1" dirty="0">
                <a:latin typeface="Arial"/>
                <a:cs typeface="Arial"/>
              </a:rPr>
              <a:t>WILL</a:t>
            </a:r>
            <a:r>
              <a:rPr sz="1200" b="1" spc="-15" dirty="0">
                <a:latin typeface="Arial"/>
                <a:cs typeface="Arial"/>
              </a:rPr>
              <a:t> </a:t>
            </a:r>
            <a:r>
              <a:rPr sz="1200" b="1" spc="-5" dirty="0">
                <a:latin typeface="Arial"/>
                <a:cs typeface="Arial"/>
              </a:rPr>
              <a:t>BE</a:t>
            </a:r>
            <a:r>
              <a:rPr sz="1200" b="1" spc="5" dirty="0">
                <a:latin typeface="Arial"/>
                <a:cs typeface="Arial"/>
              </a:rPr>
              <a:t> </a:t>
            </a:r>
            <a:r>
              <a:rPr sz="1200" b="1" spc="-5" dirty="0">
                <a:latin typeface="Arial"/>
                <a:cs typeface="Arial"/>
              </a:rPr>
              <a:t>DEEMED</a:t>
            </a:r>
            <a:r>
              <a:rPr sz="1200" b="1" spc="-10" dirty="0">
                <a:latin typeface="Arial"/>
                <a:cs typeface="Arial"/>
              </a:rPr>
              <a:t> </a:t>
            </a:r>
            <a:r>
              <a:rPr sz="1200" b="1" dirty="0">
                <a:latin typeface="Arial"/>
                <a:cs typeface="Arial"/>
              </a:rPr>
              <a:t>NON-RESPONSIVE.</a:t>
            </a:r>
            <a:endParaRPr sz="1200" dirty="0">
              <a:latin typeface="Arial"/>
              <a:cs typeface="Arial"/>
            </a:endParaRPr>
          </a:p>
          <a:p>
            <a:pPr>
              <a:lnSpc>
                <a:spcPct val="100000"/>
              </a:lnSpc>
              <a:spcBef>
                <a:spcPts val="5"/>
              </a:spcBef>
              <a:buChar char=""/>
            </a:pPr>
            <a:endParaRPr sz="1250" dirty="0">
              <a:latin typeface="Arial"/>
              <a:cs typeface="Arial"/>
            </a:endParaRPr>
          </a:p>
          <a:p>
            <a:pPr marL="299085" indent="-287020">
              <a:lnSpc>
                <a:spcPct val="100000"/>
              </a:lnSpc>
              <a:buFont typeface="Wingdings"/>
              <a:buChar char=""/>
              <a:tabLst>
                <a:tab pos="299085" algn="l"/>
                <a:tab pos="299720" algn="l"/>
              </a:tabLst>
            </a:pPr>
            <a:r>
              <a:rPr sz="1200" b="1" dirty="0">
                <a:latin typeface="Arial"/>
                <a:cs typeface="Arial"/>
              </a:rPr>
              <a:t>IF</a:t>
            </a:r>
            <a:r>
              <a:rPr sz="1200" b="1" spc="305" dirty="0">
                <a:latin typeface="Arial"/>
                <a:cs typeface="Arial"/>
              </a:rPr>
              <a:t> </a:t>
            </a:r>
            <a:r>
              <a:rPr sz="1200" b="1" dirty="0">
                <a:latin typeface="Arial"/>
                <a:cs typeface="Arial"/>
              </a:rPr>
              <a:t>YOU</a:t>
            </a:r>
            <a:r>
              <a:rPr sz="1200" b="1" spc="305" dirty="0">
                <a:latin typeface="Arial"/>
                <a:cs typeface="Arial"/>
              </a:rPr>
              <a:t> </a:t>
            </a:r>
            <a:r>
              <a:rPr sz="1200" b="1" dirty="0">
                <a:latin typeface="Arial"/>
                <a:cs typeface="Arial"/>
              </a:rPr>
              <a:t>REQUIRE</a:t>
            </a:r>
            <a:r>
              <a:rPr sz="1200" b="1" spc="320" dirty="0">
                <a:latin typeface="Arial"/>
                <a:cs typeface="Arial"/>
              </a:rPr>
              <a:t> </a:t>
            </a:r>
            <a:r>
              <a:rPr sz="1200" b="1" spc="-10" dirty="0">
                <a:latin typeface="Arial"/>
                <a:cs typeface="Arial"/>
              </a:rPr>
              <a:t>ANY</a:t>
            </a:r>
            <a:r>
              <a:rPr sz="1200" b="1" spc="290" dirty="0">
                <a:latin typeface="Arial"/>
                <a:cs typeface="Arial"/>
              </a:rPr>
              <a:t> </a:t>
            </a:r>
            <a:r>
              <a:rPr sz="1200" b="1" spc="-15" dirty="0">
                <a:latin typeface="Arial"/>
                <a:cs typeface="Arial"/>
              </a:rPr>
              <a:t>ASSISTANCE</a:t>
            </a:r>
            <a:r>
              <a:rPr sz="1200" b="1" spc="310" dirty="0">
                <a:latin typeface="Arial"/>
                <a:cs typeface="Arial"/>
              </a:rPr>
              <a:t> </a:t>
            </a:r>
            <a:r>
              <a:rPr sz="1200" b="1" dirty="0">
                <a:latin typeface="Arial"/>
                <a:cs typeface="Arial"/>
              </a:rPr>
              <a:t>WITH</a:t>
            </a:r>
            <a:r>
              <a:rPr sz="1200" b="1" spc="305" dirty="0">
                <a:latin typeface="Arial"/>
                <a:cs typeface="Arial"/>
              </a:rPr>
              <a:t> </a:t>
            </a:r>
            <a:r>
              <a:rPr sz="1200" b="1" spc="-5" dirty="0">
                <a:latin typeface="Arial"/>
                <a:cs typeface="Arial"/>
              </a:rPr>
              <a:t>COMPLETING</a:t>
            </a:r>
            <a:r>
              <a:rPr sz="1200" b="1" spc="320" dirty="0">
                <a:latin typeface="Arial"/>
                <a:cs typeface="Arial"/>
              </a:rPr>
              <a:t> </a:t>
            </a:r>
            <a:r>
              <a:rPr sz="1200" b="1" dirty="0">
                <a:latin typeface="Arial"/>
                <a:cs typeface="Arial"/>
              </a:rPr>
              <a:t>THE</a:t>
            </a:r>
            <a:r>
              <a:rPr sz="1200" b="1" spc="305" dirty="0">
                <a:latin typeface="Arial"/>
                <a:cs typeface="Arial"/>
              </a:rPr>
              <a:t> </a:t>
            </a:r>
            <a:r>
              <a:rPr sz="1200" b="1" spc="-5" dirty="0">
                <a:latin typeface="Arial"/>
                <a:cs typeface="Arial"/>
              </a:rPr>
              <a:t>B-FORMS,</a:t>
            </a:r>
            <a:r>
              <a:rPr sz="1200" b="1" spc="310" dirty="0">
                <a:latin typeface="Arial"/>
                <a:cs typeface="Arial"/>
              </a:rPr>
              <a:t> </a:t>
            </a:r>
            <a:r>
              <a:rPr lang="en-US" sz="1200" b="1" spc="310" dirty="0">
                <a:latin typeface="Arial"/>
                <a:cs typeface="Arial"/>
              </a:rPr>
              <a:t>A </a:t>
            </a:r>
            <a:r>
              <a:rPr sz="1200" b="1" dirty="0">
                <a:latin typeface="Arial"/>
                <a:cs typeface="Arial"/>
              </a:rPr>
              <a:t>WRITTEN</a:t>
            </a:r>
            <a:r>
              <a:rPr sz="1200" b="1" spc="305" dirty="0">
                <a:latin typeface="Arial"/>
                <a:cs typeface="Arial"/>
              </a:rPr>
              <a:t> </a:t>
            </a:r>
            <a:r>
              <a:rPr sz="1200" b="1" dirty="0">
                <a:latin typeface="Arial"/>
                <a:cs typeface="Arial"/>
              </a:rPr>
              <a:t>REQUEST</a:t>
            </a:r>
            <a:r>
              <a:rPr sz="1200" b="1" spc="305" dirty="0">
                <a:latin typeface="Arial"/>
                <a:cs typeface="Arial"/>
              </a:rPr>
              <a:t> </a:t>
            </a:r>
            <a:r>
              <a:rPr sz="1200" b="1" spc="-5" dirty="0">
                <a:latin typeface="Arial"/>
                <a:cs typeface="Arial"/>
              </a:rPr>
              <a:t>MUST</a:t>
            </a:r>
            <a:r>
              <a:rPr sz="1200" b="1" spc="310" dirty="0">
                <a:latin typeface="Arial"/>
                <a:cs typeface="Arial"/>
              </a:rPr>
              <a:t> </a:t>
            </a:r>
            <a:r>
              <a:rPr sz="1200" b="1" spc="-10" dirty="0">
                <a:latin typeface="Arial"/>
                <a:cs typeface="Arial"/>
              </a:rPr>
              <a:t>BE</a:t>
            </a:r>
            <a:r>
              <a:rPr lang="en-US" sz="1200" dirty="0">
                <a:latin typeface="Arial"/>
                <a:cs typeface="Arial"/>
              </a:rPr>
              <a:t> </a:t>
            </a:r>
            <a:r>
              <a:rPr sz="1200" b="1" spc="-5" dirty="0">
                <a:latin typeface="Arial"/>
                <a:cs typeface="Arial"/>
              </a:rPr>
              <a:t>SUBMITTED</a:t>
            </a:r>
            <a:r>
              <a:rPr sz="1200" b="1" spc="-10" dirty="0">
                <a:latin typeface="Arial"/>
                <a:cs typeface="Arial"/>
              </a:rPr>
              <a:t> </a:t>
            </a:r>
            <a:r>
              <a:rPr sz="1200" b="1" dirty="0">
                <a:latin typeface="Arial"/>
                <a:cs typeface="Arial"/>
              </a:rPr>
              <a:t>7</a:t>
            </a:r>
            <a:r>
              <a:rPr sz="1200" b="1" spc="5" dirty="0">
                <a:latin typeface="Arial"/>
                <a:cs typeface="Arial"/>
              </a:rPr>
              <a:t> </a:t>
            </a:r>
            <a:r>
              <a:rPr sz="1200" b="1" spc="-40" dirty="0">
                <a:latin typeface="Arial"/>
                <a:cs typeface="Arial"/>
              </a:rPr>
              <a:t>DAYS</a:t>
            </a:r>
            <a:r>
              <a:rPr sz="1200" b="1" spc="30" dirty="0">
                <a:latin typeface="Arial"/>
                <a:cs typeface="Arial"/>
              </a:rPr>
              <a:t> </a:t>
            </a:r>
            <a:r>
              <a:rPr sz="1200" b="1" dirty="0">
                <a:latin typeface="Arial"/>
                <a:cs typeface="Arial"/>
              </a:rPr>
              <a:t>BEFORE</a:t>
            </a:r>
            <a:r>
              <a:rPr sz="1200" b="1" spc="5" dirty="0">
                <a:latin typeface="Arial"/>
                <a:cs typeface="Arial"/>
              </a:rPr>
              <a:t> </a:t>
            </a:r>
            <a:r>
              <a:rPr sz="1200" b="1" spc="-5" dirty="0">
                <a:latin typeface="Arial"/>
                <a:cs typeface="Arial"/>
              </a:rPr>
              <a:t>TENDER</a:t>
            </a:r>
            <a:r>
              <a:rPr sz="1200" b="1" spc="-20" dirty="0">
                <a:latin typeface="Arial"/>
                <a:cs typeface="Arial"/>
              </a:rPr>
              <a:t> </a:t>
            </a:r>
            <a:r>
              <a:rPr sz="1200" b="1" dirty="0">
                <a:latin typeface="Arial"/>
                <a:cs typeface="Arial"/>
              </a:rPr>
              <a:t>CLOSING</a:t>
            </a:r>
            <a:r>
              <a:rPr sz="1200" b="1" spc="10" dirty="0">
                <a:latin typeface="Arial"/>
                <a:cs typeface="Arial"/>
              </a:rPr>
              <a:t> </a:t>
            </a:r>
            <a:r>
              <a:rPr sz="1200" b="1" spc="-25" dirty="0">
                <a:latin typeface="Arial"/>
                <a:cs typeface="Arial"/>
              </a:rPr>
              <a:t>DATE.</a:t>
            </a:r>
            <a:endParaRPr sz="1200" dirty="0">
              <a:latin typeface="Arial"/>
              <a:cs typeface="Arial"/>
            </a:endParaRPr>
          </a:p>
        </p:txBody>
      </p:sp>
    </p:spTree>
    <p:extLst>
      <p:ext uri="{BB962C8B-B14F-4D97-AF65-F5344CB8AC3E}">
        <p14:creationId xmlns:p14="http://schemas.microsoft.com/office/powerpoint/2010/main" val="1951075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2313198524"/>
              </p:ext>
            </p:extLst>
          </p:nvPr>
        </p:nvGraphicFramePr>
        <p:xfrm>
          <a:off x="453656" y="1685485"/>
          <a:ext cx="8583898" cy="3487030"/>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As part of the quality criteria as specified above, key persons shall be used to calculate the technical experience and managerial ability score. For this purpose, the tenderer may pro­pose the same candidate for more than 1 (one) position simultaneously. If this is proposed and the evidence of the candidates’ suitability is different for each position in the team, then separate Returnable Schedules for each position must be completed.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Each proposed candidate shall complete the relevant B1 and B2 forms included in the Returnable Schedules. The Project Leader (PL) and the Assistant Project Leader (APL) (if applicable) will be limited to participate in a maximum number of 6 (six) conventional contracts in active design phase which will be complete after the award of the Works Contract tender. Design Specialists (DS) and Assistant Design Specialists (ADS) (if applicable) will be limited to participate in a maximum number of 6 (six) conventional contracts in the design phase with the Employer which will be complete after the Detailed Design report is accepted by the Employer. </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191240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35034068"/>
              </p:ext>
            </p:extLst>
          </p:nvPr>
        </p:nvGraphicFramePr>
        <p:xfrm>
          <a:off x="453656" y="728981"/>
          <a:ext cx="8583898" cy="3615489"/>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Tenderers must submit an alternative candidate for those positions identified as being possible areas of conflict by completing separate Returnable Schedules Form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When a proposed candidate for any position is not in the permanent employ of the tenderer but a contracted person, this must be indicated on form B2, and a signed letter of consent from the candidate must be submitted with the relevant B-forms. When a proposed candidate for any position is a permanent staff member of the tenderer, this must be indicated on Form B2, and a signed letter of confirmation must be submitted with the relevant B-forms.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following key persons shall form part of the quality criteria: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rgbClr val="FF0000"/>
                          </a:solidFill>
                          <a:effectLst/>
                          <a:latin typeface="Arial" panose="020B0604020202020204" pitchFamily="34" charset="0"/>
                          <a:ea typeface="+mn-ea"/>
                          <a:cs typeface="Arial" panose="020B0604020202020204" pitchFamily="34" charset="0"/>
                        </a:rPr>
                        <a:t> Refer to the Specific Tender</a:t>
                      </a:r>
                      <a:endParaRPr lang="en-US" sz="1300" kern="1200" dirty="0">
                        <a:solidFill>
                          <a:srgbClr val="FF0000"/>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81080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6" name="Table 5">
            <a:extLst>
              <a:ext uri="{FF2B5EF4-FFF2-40B4-BE49-F238E27FC236}">
                <a16:creationId xmlns:a16="http://schemas.microsoft.com/office/drawing/2014/main" id="{10AF71F6-9510-4347-B1AC-69E5D99B4502}"/>
              </a:ext>
            </a:extLst>
          </p:cNvPr>
          <p:cNvGraphicFramePr>
            <a:graphicFrameLocks noGrp="1"/>
          </p:cNvGraphicFramePr>
          <p:nvPr>
            <p:extLst>
              <p:ext uri="{D42A27DB-BD31-4B8C-83A1-F6EECF244321}">
                <p14:modId xmlns:p14="http://schemas.microsoft.com/office/powerpoint/2010/main" val="286771712"/>
              </p:ext>
            </p:extLst>
          </p:nvPr>
        </p:nvGraphicFramePr>
        <p:xfrm>
          <a:off x="1347530" y="1503421"/>
          <a:ext cx="7195502" cy="3513901"/>
        </p:xfrm>
        <a:graphic>
          <a:graphicData uri="http://schemas.openxmlformats.org/drawingml/2006/table">
            <a:tbl>
              <a:tblPr firstRow="1" bandRow="1">
                <a:tableStyleId>{D7AC3CCA-C797-4891-BE02-D94E43425B78}</a:tableStyleId>
              </a:tblPr>
              <a:tblGrid>
                <a:gridCol w="989925">
                  <a:extLst>
                    <a:ext uri="{9D8B030D-6E8A-4147-A177-3AD203B41FA5}">
                      <a16:colId xmlns:a16="http://schemas.microsoft.com/office/drawing/2014/main" val="3929072872"/>
                    </a:ext>
                  </a:extLst>
                </a:gridCol>
                <a:gridCol w="6205577">
                  <a:extLst>
                    <a:ext uri="{9D8B030D-6E8A-4147-A177-3AD203B41FA5}">
                      <a16:colId xmlns:a16="http://schemas.microsoft.com/office/drawing/2014/main" val="2278328436"/>
                    </a:ext>
                  </a:extLst>
                </a:gridCol>
              </a:tblGrid>
              <a:tr h="552249">
                <a:tc>
                  <a:txBody>
                    <a:bodyPr/>
                    <a:lstStyle/>
                    <a:p>
                      <a:r>
                        <a:rPr lang="en-ZA" sz="1600" dirty="0">
                          <a:solidFill>
                            <a:schemeClr val="tx1"/>
                          </a:solidFill>
                          <a:latin typeface="Arial" panose="020B0604020202020204" pitchFamily="34" charset="0"/>
                          <a:cs typeface="Arial" panose="020B0604020202020204" pitchFamily="34" charset="0"/>
                        </a:rPr>
                        <a:t>Clause </a:t>
                      </a:r>
                    </a:p>
                    <a:p>
                      <a:r>
                        <a:rPr lang="en-ZA" sz="1600" dirty="0">
                          <a:solidFill>
                            <a:schemeClr val="tx1"/>
                          </a:solidFill>
                          <a:latin typeface="Arial" panose="020B0604020202020204" pitchFamily="34" charset="0"/>
                          <a:cs typeface="Arial" panose="020B0604020202020204" pitchFamily="34" charset="0"/>
                        </a:rPr>
                        <a:t>Number</a:t>
                      </a:r>
                    </a:p>
                  </a:txBody>
                  <a:tcPr/>
                </a:tc>
                <a:tc>
                  <a:txBody>
                    <a:bodyPr/>
                    <a:lstStyle/>
                    <a:p>
                      <a:r>
                        <a:rPr lang="en-ZA" sz="1600" dirty="0">
                          <a:solidFill>
                            <a:schemeClr val="tx1"/>
                          </a:solidFill>
                          <a:latin typeface="Arial" panose="020B0604020202020204" pitchFamily="34" charset="0"/>
                          <a:cs typeface="Arial" panose="020B0604020202020204" pitchFamily="34" charset="0"/>
                        </a:rPr>
                        <a:t>Due Diligence</a:t>
                      </a:r>
                    </a:p>
                  </a:txBody>
                  <a:tcPr/>
                </a:tc>
                <a:extLst>
                  <a:ext uri="{0D108BD9-81ED-4DB2-BD59-A6C34878D82A}">
                    <a16:rowId xmlns:a16="http://schemas.microsoft.com/office/drawing/2014/main" val="2805753173"/>
                  </a:ext>
                </a:extLst>
              </a:tr>
              <a:tr h="2934781">
                <a:tc>
                  <a:txBody>
                    <a:bodyPr/>
                    <a:lstStyle/>
                    <a:p>
                      <a:r>
                        <a:rPr lang="en-US" sz="1600" b="1" u="none" strike="noStrike" kern="1200" baseline="0" dirty="0">
                          <a:solidFill>
                            <a:schemeClr val="tx1"/>
                          </a:solidFill>
                          <a:latin typeface="Arial" panose="020B0604020202020204" pitchFamily="34" charset="0"/>
                          <a:cs typeface="Arial" panose="020B0604020202020204" pitchFamily="34" charset="0"/>
                        </a:rPr>
                        <a:t>C.3.13</a:t>
                      </a:r>
                      <a:endParaRPr lang="en-ZA" sz="1600" b="1" dirty="0">
                        <a:solidFill>
                          <a:schemeClr val="tx1"/>
                        </a:solidFill>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The due diligence will evaluate the overall risk associated with the tender. The due diligence will take into consideration the following:</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Assessment of financial statements to assess the financial position of the tenderer and its ability to obtain the necessary guarantees or insurances;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Integrity risk evaluation;</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Operations, activities, locations and key customers;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Reference checks from previous clients; and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Risk rating (i.e., high risk, medium to high risk, medium risk or low risk) of the tenderer.</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071779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0661740-E83E-C02F-2462-53351787C541}"/>
              </a:ext>
            </a:extLst>
          </p:cNvPr>
          <p:cNvSpPr txBox="1">
            <a:spLocks/>
          </p:cNvSpPr>
          <p:nvPr/>
        </p:nvSpPr>
        <p:spPr>
          <a:xfrm>
            <a:off x="2772282" y="385699"/>
            <a:ext cx="355600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Arial Black"/>
                <a:ea typeface="+mj-ea"/>
              </a:rPr>
              <a:t>PRICE</a:t>
            </a:r>
            <a:r>
              <a:rPr kumimoji="0" lang="en-US" sz="2000" b="0" i="0" u="none" strike="noStrike" kern="0" cap="none" spc="-55"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AND</a:t>
            </a:r>
            <a:r>
              <a:rPr kumimoji="0" lang="en-US" sz="2000" b="0" i="0" u="none" strike="noStrike" kern="0" cap="none" spc="-60"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PREFERENCE</a:t>
            </a:r>
            <a:endParaRPr kumimoji="0" lang="en-US" sz="2000" b="0" i="0" u="none" strike="noStrike" kern="0" cap="none" spc="0" normalizeH="0" baseline="0" noProof="0" dirty="0">
              <a:ln>
                <a:noFill/>
              </a:ln>
              <a:solidFill>
                <a:sysClr val="windowText" lastClr="000000"/>
              </a:solidFill>
              <a:effectLst/>
              <a:uLnTx/>
              <a:uFillTx/>
              <a:latin typeface="Arial Black"/>
              <a:ea typeface="+mj-ea"/>
            </a:endParaRPr>
          </a:p>
        </p:txBody>
      </p:sp>
      <p:sp>
        <p:nvSpPr>
          <p:cNvPr id="3" name="object 3">
            <a:extLst>
              <a:ext uri="{FF2B5EF4-FFF2-40B4-BE49-F238E27FC236}">
                <a16:creationId xmlns:a16="http://schemas.microsoft.com/office/drawing/2014/main" id="{FE3E48B0-9A51-A015-544B-7AD08AF77E57}"/>
              </a:ext>
            </a:extLst>
          </p:cNvPr>
          <p:cNvSpPr txBox="1"/>
          <p:nvPr/>
        </p:nvSpPr>
        <p:spPr>
          <a:xfrm>
            <a:off x="507836" y="1371888"/>
            <a:ext cx="8430260" cy="3203575"/>
          </a:xfrm>
          <a:prstGeom prst="rect">
            <a:avLst/>
          </a:prstGeom>
        </p:spPr>
        <p:txBody>
          <a:bodyPr vert="horz" wrap="square" lIns="0" tIns="12065" rIns="0" bIns="0" rtlCol="0">
            <a:spAutoFit/>
          </a:bodyPr>
          <a:lstStyle/>
          <a:p>
            <a:pPr marL="12700" marR="8890" algn="just">
              <a:spcBef>
                <a:spcPts val="95"/>
              </a:spcBef>
            </a:pPr>
            <a:r>
              <a:rPr sz="1600" spc="-10" dirty="0">
                <a:solidFill>
                  <a:prstClr val="black"/>
                </a:solidFill>
                <a:latin typeface="Arial Black"/>
                <a:cs typeface="Arial Black"/>
              </a:rPr>
              <a:t>TENDERERS </a:t>
            </a:r>
            <a:r>
              <a:rPr sz="1600" spc="-5" dirty="0">
                <a:solidFill>
                  <a:prstClr val="black"/>
                </a:solidFill>
                <a:latin typeface="Arial Black"/>
                <a:cs typeface="Arial Black"/>
              </a:rPr>
              <a:t>WHO </a:t>
            </a:r>
            <a:r>
              <a:rPr sz="1600" spc="-10" dirty="0">
                <a:solidFill>
                  <a:prstClr val="black"/>
                </a:solidFill>
                <a:latin typeface="Arial Black"/>
                <a:cs typeface="Arial Black"/>
              </a:rPr>
              <a:t>MEET </a:t>
            </a:r>
            <a:r>
              <a:rPr sz="1600" spc="-5" dirty="0">
                <a:solidFill>
                  <a:prstClr val="black"/>
                </a:solidFill>
                <a:latin typeface="Arial Black"/>
                <a:cs typeface="Arial Black"/>
              </a:rPr>
              <a:t>THE ELIGIBILITY </a:t>
            </a:r>
            <a:r>
              <a:rPr sz="1600" dirty="0">
                <a:solidFill>
                  <a:prstClr val="black"/>
                </a:solidFill>
                <a:latin typeface="Arial Black"/>
                <a:cs typeface="Arial Black"/>
              </a:rPr>
              <a:t>AND </a:t>
            </a:r>
            <a:r>
              <a:rPr sz="1600" spc="-5" dirty="0">
                <a:solidFill>
                  <a:prstClr val="black"/>
                </a:solidFill>
                <a:latin typeface="Arial Black"/>
                <a:cs typeface="Arial Black"/>
              </a:rPr>
              <a:t>COMPLIANCE, TECHNICAL </a:t>
            </a:r>
            <a:r>
              <a:rPr sz="1600" dirty="0">
                <a:solidFill>
                  <a:prstClr val="black"/>
                </a:solidFill>
                <a:latin typeface="Arial Black"/>
                <a:cs typeface="Arial Black"/>
              </a:rPr>
              <a:t> AND FINANCIAL </a:t>
            </a:r>
            <a:r>
              <a:rPr sz="1600" spc="-5" dirty="0">
                <a:solidFill>
                  <a:prstClr val="black"/>
                </a:solidFill>
                <a:latin typeface="Arial Black"/>
                <a:cs typeface="Arial Black"/>
              </a:rPr>
              <a:t>REQUIREMENTS SHALL </a:t>
            </a:r>
            <a:r>
              <a:rPr sz="1600" spc="-10" dirty="0">
                <a:solidFill>
                  <a:prstClr val="black"/>
                </a:solidFill>
                <a:latin typeface="Arial Black"/>
                <a:cs typeface="Arial Black"/>
              </a:rPr>
              <a:t>BE </a:t>
            </a:r>
            <a:r>
              <a:rPr sz="1600" spc="-40" dirty="0">
                <a:solidFill>
                  <a:prstClr val="black"/>
                </a:solidFill>
                <a:latin typeface="Arial Black"/>
                <a:cs typeface="Arial Black"/>
              </a:rPr>
              <a:t>EVALUATED </a:t>
            </a:r>
            <a:r>
              <a:rPr sz="1600" dirty="0">
                <a:solidFill>
                  <a:prstClr val="black"/>
                </a:solidFill>
                <a:latin typeface="Arial Black"/>
                <a:cs typeface="Arial Black"/>
              </a:rPr>
              <a:t>FOR </a:t>
            </a:r>
            <a:r>
              <a:rPr sz="1600" spc="-5" dirty="0">
                <a:solidFill>
                  <a:prstClr val="black"/>
                </a:solidFill>
                <a:latin typeface="Arial Black"/>
                <a:cs typeface="Arial Black"/>
              </a:rPr>
              <a:t>PRICE </a:t>
            </a:r>
            <a:r>
              <a:rPr sz="1600" dirty="0">
                <a:solidFill>
                  <a:prstClr val="black"/>
                </a:solidFill>
                <a:latin typeface="Arial Black"/>
                <a:cs typeface="Arial Black"/>
              </a:rPr>
              <a:t>AND </a:t>
            </a:r>
            <a:r>
              <a:rPr sz="1600" spc="5" dirty="0">
                <a:solidFill>
                  <a:prstClr val="black"/>
                </a:solidFill>
                <a:latin typeface="Arial Black"/>
                <a:cs typeface="Arial Black"/>
              </a:rPr>
              <a:t> </a:t>
            </a:r>
            <a:r>
              <a:rPr sz="1600" spc="-10" dirty="0">
                <a:solidFill>
                  <a:prstClr val="black"/>
                </a:solidFill>
                <a:latin typeface="Arial Black"/>
                <a:cs typeface="Arial Black"/>
              </a:rPr>
              <a:t>PREFERENCE.</a:t>
            </a:r>
            <a:endParaRPr sz="1600" dirty="0">
              <a:solidFill>
                <a:prstClr val="black"/>
              </a:solidFill>
              <a:latin typeface="Arial Black"/>
              <a:cs typeface="Arial Black"/>
            </a:endParaRPr>
          </a:p>
          <a:p>
            <a:pPr>
              <a:spcBef>
                <a:spcPts val="5"/>
              </a:spcBef>
            </a:pPr>
            <a:endParaRPr sz="1400" dirty="0">
              <a:solidFill>
                <a:prstClr val="black"/>
              </a:solidFill>
              <a:latin typeface="Arial Black"/>
              <a:cs typeface="Arial Black"/>
            </a:endParaRPr>
          </a:p>
          <a:p>
            <a:pPr marL="299085" marR="5080" indent="-287020">
              <a:buFont typeface="Wingdings"/>
              <a:buChar char=""/>
              <a:tabLst>
                <a:tab pos="299720" algn="l"/>
              </a:tabLst>
            </a:pPr>
            <a:r>
              <a:rPr sz="1600" b="1" spc="-5" dirty="0">
                <a:solidFill>
                  <a:prstClr val="black"/>
                </a:solidFill>
                <a:latin typeface="Arial"/>
                <a:cs typeface="Arial"/>
              </a:rPr>
              <a:t>IN</a:t>
            </a:r>
            <a:r>
              <a:rPr sz="1600" b="1" spc="95" dirty="0">
                <a:solidFill>
                  <a:prstClr val="black"/>
                </a:solidFill>
                <a:latin typeface="Arial"/>
                <a:cs typeface="Arial"/>
              </a:rPr>
              <a:t> </a:t>
            </a:r>
            <a:r>
              <a:rPr sz="1600" b="1" spc="-5" dirty="0">
                <a:solidFill>
                  <a:prstClr val="black"/>
                </a:solidFill>
                <a:latin typeface="Arial"/>
                <a:cs typeface="Arial"/>
              </a:rPr>
              <a:t>ORDER</a:t>
            </a:r>
            <a:r>
              <a:rPr sz="1600" b="1" spc="75" dirty="0">
                <a:solidFill>
                  <a:prstClr val="black"/>
                </a:solidFill>
                <a:latin typeface="Arial"/>
                <a:cs typeface="Arial"/>
              </a:rPr>
              <a:t> </a:t>
            </a:r>
            <a:r>
              <a:rPr sz="1600" b="1" spc="-20" dirty="0">
                <a:solidFill>
                  <a:prstClr val="black"/>
                </a:solidFill>
                <a:latin typeface="Arial"/>
                <a:cs typeface="Arial"/>
              </a:rPr>
              <a:t>TO</a:t>
            </a:r>
            <a:r>
              <a:rPr sz="1600" b="1" spc="75" dirty="0">
                <a:solidFill>
                  <a:prstClr val="black"/>
                </a:solidFill>
                <a:latin typeface="Arial"/>
                <a:cs typeface="Arial"/>
              </a:rPr>
              <a:t> </a:t>
            </a:r>
            <a:r>
              <a:rPr sz="1600" b="1" spc="-5" dirty="0">
                <a:solidFill>
                  <a:prstClr val="black"/>
                </a:solidFill>
                <a:latin typeface="Arial"/>
                <a:cs typeface="Arial"/>
              </a:rPr>
              <a:t>SCORE</a:t>
            </a:r>
            <a:r>
              <a:rPr sz="1600" b="1" spc="85" dirty="0">
                <a:solidFill>
                  <a:prstClr val="black"/>
                </a:solidFill>
                <a:latin typeface="Arial"/>
                <a:cs typeface="Arial"/>
              </a:rPr>
              <a:t> </a:t>
            </a:r>
            <a:r>
              <a:rPr sz="1600" b="1" spc="-5" dirty="0">
                <a:solidFill>
                  <a:prstClr val="black"/>
                </a:solidFill>
                <a:latin typeface="Arial"/>
                <a:cs typeface="Arial"/>
              </a:rPr>
              <a:t>THE</a:t>
            </a:r>
            <a:r>
              <a:rPr sz="1600" b="1" spc="85" dirty="0">
                <a:solidFill>
                  <a:prstClr val="black"/>
                </a:solidFill>
                <a:latin typeface="Arial"/>
                <a:cs typeface="Arial"/>
              </a:rPr>
              <a:t> </a:t>
            </a:r>
            <a:r>
              <a:rPr sz="1600" b="1" dirty="0">
                <a:solidFill>
                  <a:prstClr val="black"/>
                </a:solidFill>
                <a:latin typeface="Arial"/>
                <a:cs typeface="Arial"/>
              </a:rPr>
              <a:t>POINTS</a:t>
            </a:r>
            <a:r>
              <a:rPr sz="1600" b="1" spc="85" dirty="0">
                <a:solidFill>
                  <a:prstClr val="black"/>
                </a:solidFill>
                <a:latin typeface="Arial"/>
                <a:cs typeface="Arial"/>
              </a:rPr>
              <a:t> </a:t>
            </a:r>
            <a:r>
              <a:rPr sz="1600" b="1" spc="-10" dirty="0">
                <a:solidFill>
                  <a:prstClr val="black"/>
                </a:solidFill>
                <a:latin typeface="Arial"/>
                <a:cs typeface="Arial"/>
              </a:rPr>
              <a:t>FOR</a:t>
            </a:r>
            <a:r>
              <a:rPr sz="1600" b="1" spc="85" dirty="0">
                <a:solidFill>
                  <a:prstClr val="black"/>
                </a:solidFill>
                <a:latin typeface="Arial"/>
                <a:cs typeface="Arial"/>
              </a:rPr>
              <a:t> </a:t>
            </a:r>
            <a:r>
              <a:rPr sz="1600" b="1" spc="-5" dirty="0">
                <a:solidFill>
                  <a:prstClr val="black"/>
                </a:solidFill>
                <a:latin typeface="Arial"/>
                <a:cs typeface="Arial"/>
              </a:rPr>
              <a:t>PRICE</a:t>
            </a:r>
            <a:r>
              <a:rPr sz="1600" b="1" spc="90" dirty="0">
                <a:solidFill>
                  <a:prstClr val="black"/>
                </a:solidFill>
                <a:latin typeface="Arial"/>
                <a:cs typeface="Arial"/>
              </a:rPr>
              <a:t> </a:t>
            </a:r>
            <a:r>
              <a:rPr sz="1600" b="1" spc="-5" dirty="0">
                <a:solidFill>
                  <a:prstClr val="black"/>
                </a:solidFill>
                <a:latin typeface="Arial"/>
                <a:cs typeface="Arial"/>
              </a:rPr>
              <a:t>THE</a:t>
            </a:r>
            <a:r>
              <a:rPr sz="1600" b="1" spc="80" dirty="0">
                <a:solidFill>
                  <a:prstClr val="black"/>
                </a:solidFill>
                <a:latin typeface="Arial"/>
                <a:cs typeface="Arial"/>
              </a:rPr>
              <a:t> </a:t>
            </a:r>
            <a:r>
              <a:rPr lang="en-US" sz="1600" b="1" spc="-5" dirty="0">
                <a:solidFill>
                  <a:prstClr val="black"/>
                </a:solidFill>
                <a:latin typeface="Arial"/>
                <a:cs typeface="Arial"/>
              </a:rPr>
              <a:t>PRICING</a:t>
            </a:r>
            <a:r>
              <a:rPr sz="1600" b="1" spc="95" dirty="0">
                <a:solidFill>
                  <a:prstClr val="black"/>
                </a:solidFill>
                <a:latin typeface="Arial"/>
                <a:cs typeface="Arial"/>
              </a:rPr>
              <a:t> </a:t>
            </a:r>
            <a:r>
              <a:rPr sz="1600" b="1" spc="-5" dirty="0">
                <a:solidFill>
                  <a:prstClr val="black"/>
                </a:solidFill>
                <a:latin typeface="Arial"/>
                <a:cs typeface="Arial"/>
              </a:rPr>
              <a:t>SCHEDULE</a:t>
            </a:r>
            <a:r>
              <a:rPr sz="1600" b="1" spc="85" dirty="0">
                <a:solidFill>
                  <a:prstClr val="black"/>
                </a:solidFill>
                <a:latin typeface="Arial"/>
                <a:cs typeface="Arial"/>
              </a:rPr>
              <a:t> </a:t>
            </a:r>
            <a:r>
              <a:rPr sz="1600" b="1" spc="-5" dirty="0">
                <a:solidFill>
                  <a:prstClr val="black"/>
                </a:solidFill>
                <a:latin typeface="Arial"/>
                <a:cs typeface="Arial"/>
              </a:rPr>
              <a:t>MUST</a:t>
            </a:r>
            <a:r>
              <a:rPr sz="1600" b="1" spc="80" dirty="0">
                <a:solidFill>
                  <a:prstClr val="black"/>
                </a:solidFill>
                <a:latin typeface="Arial"/>
                <a:cs typeface="Arial"/>
              </a:rPr>
              <a:t> </a:t>
            </a:r>
            <a:r>
              <a:rPr sz="1600" b="1" spc="-5" dirty="0">
                <a:solidFill>
                  <a:prstClr val="black"/>
                </a:solidFill>
                <a:latin typeface="Arial"/>
                <a:cs typeface="Arial"/>
              </a:rPr>
              <a:t>BE </a:t>
            </a:r>
            <a:r>
              <a:rPr sz="1600" b="1" spc="-425" dirty="0">
                <a:solidFill>
                  <a:prstClr val="black"/>
                </a:solidFill>
                <a:latin typeface="Arial"/>
                <a:cs typeface="Arial"/>
              </a:rPr>
              <a:t> </a:t>
            </a:r>
            <a:r>
              <a:rPr sz="1600" b="1" spc="-5" dirty="0">
                <a:solidFill>
                  <a:prstClr val="black"/>
                </a:solidFill>
                <a:latin typeface="Arial"/>
                <a:cs typeface="Arial"/>
              </a:rPr>
              <a:t>COMPLETED</a:t>
            </a:r>
            <a:r>
              <a:rPr sz="1600" b="1" spc="10" dirty="0">
                <a:solidFill>
                  <a:prstClr val="black"/>
                </a:solidFill>
                <a:latin typeface="Arial"/>
                <a:cs typeface="Arial"/>
              </a:rPr>
              <a:t> </a:t>
            </a:r>
            <a:r>
              <a:rPr sz="1600" b="1" spc="-5" dirty="0">
                <a:solidFill>
                  <a:prstClr val="black"/>
                </a:solidFill>
                <a:latin typeface="Arial"/>
                <a:cs typeface="Arial"/>
              </a:rPr>
              <a:t>IN</a:t>
            </a:r>
            <a:r>
              <a:rPr sz="1600" b="1" spc="10" dirty="0">
                <a:solidFill>
                  <a:prstClr val="black"/>
                </a:solidFill>
                <a:latin typeface="Arial"/>
                <a:cs typeface="Arial"/>
              </a:rPr>
              <a:t> </a:t>
            </a:r>
            <a:r>
              <a:rPr sz="1600" b="1" spc="-5" dirty="0">
                <a:solidFill>
                  <a:prstClr val="black"/>
                </a:solidFill>
                <a:latin typeface="Arial"/>
                <a:cs typeface="Arial"/>
              </a:rPr>
              <a:t>FULL</a:t>
            </a:r>
            <a:endParaRPr sz="1600" dirty="0">
              <a:solidFill>
                <a:prstClr val="black"/>
              </a:solidFill>
              <a:latin typeface="Arial"/>
              <a:cs typeface="Arial"/>
            </a:endParaRPr>
          </a:p>
          <a:p>
            <a:pPr>
              <a:spcBef>
                <a:spcPts val="25"/>
              </a:spcBef>
              <a:buFont typeface="Wingdings"/>
              <a:buChar char=""/>
            </a:pPr>
            <a:endParaRPr sz="1650" dirty="0">
              <a:solidFill>
                <a:prstClr val="black"/>
              </a:solidFill>
              <a:latin typeface="Arial"/>
              <a:cs typeface="Arial"/>
            </a:endParaRPr>
          </a:p>
          <a:p>
            <a:pPr marL="299085" indent="-287020">
              <a:spcBef>
                <a:spcPts val="5"/>
              </a:spcBef>
              <a:buFont typeface="Wingdings"/>
              <a:buChar char=""/>
              <a:tabLst>
                <a:tab pos="299720" algn="l"/>
              </a:tabLst>
            </a:pPr>
            <a:r>
              <a:rPr sz="1600" b="1" spc="-5" dirty="0">
                <a:solidFill>
                  <a:prstClr val="black"/>
                </a:solidFill>
                <a:latin typeface="Arial"/>
                <a:cs typeface="Arial"/>
              </a:rPr>
              <a:t>COMPLETE</a:t>
            </a:r>
            <a:r>
              <a:rPr sz="1600" b="1" spc="10" dirty="0">
                <a:solidFill>
                  <a:prstClr val="black"/>
                </a:solidFill>
                <a:latin typeface="Arial"/>
                <a:cs typeface="Arial"/>
              </a:rPr>
              <a:t> </a:t>
            </a:r>
            <a:r>
              <a:rPr sz="1600" b="1" spc="-5" dirty="0">
                <a:solidFill>
                  <a:prstClr val="black"/>
                </a:solidFill>
                <a:latin typeface="Arial"/>
                <a:cs typeface="Arial"/>
              </a:rPr>
              <a:t>PRICING</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10" dirty="0">
                <a:solidFill>
                  <a:prstClr val="black"/>
                </a:solidFill>
                <a:latin typeface="Arial"/>
                <a:cs typeface="Arial"/>
              </a:rPr>
              <a:t> ON</a:t>
            </a:r>
            <a:r>
              <a:rPr sz="1600" b="1" spc="10" dirty="0">
                <a:solidFill>
                  <a:prstClr val="black"/>
                </a:solidFill>
                <a:latin typeface="Arial"/>
                <a:cs typeface="Arial"/>
              </a:rPr>
              <a:t> </a:t>
            </a:r>
            <a:r>
              <a:rPr sz="1600" b="1" spc="-5" dirty="0">
                <a:solidFill>
                  <a:prstClr val="black"/>
                </a:solidFill>
                <a:latin typeface="Arial"/>
                <a:cs typeface="Arial"/>
              </a:rPr>
              <a:t>MS</a:t>
            </a:r>
            <a:r>
              <a:rPr sz="1600" b="1" spc="10" dirty="0">
                <a:solidFill>
                  <a:prstClr val="black"/>
                </a:solidFill>
                <a:latin typeface="Arial"/>
                <a:cs typeface="Arial"/>
              </a:rPr>
              <a:t> </a:t>
            </a:r>
            <a:r>
              <a:rPr sz="1600" b="1" spc="-5" dirty="0">
                <a:solidFill>
                  <a:prstClr val="black"/>
                </a:solidFill>
                <a:latin typeface="Arial"/>
                <a:cs typeface="Arial"/>
              </a:rPr>
              <a:t>EXCEL</a:t>
            </a:r>
            <a:r>
              <a:rPr sz="1600" b="1" spc="-45" dirty="0">
                <a:solidFill>
                  <a:prstClr val="black"/>
                </a:solidFill>
                <a:latin typeface="Arial"/>
                <a:cs typeface="Arial"/>
              </a:rPr>
              <a:t> </a:t>
            </a:r>
            <a:r>
              <a:rPr sz="1600" b="1" spc="-5" dirty="0">
                <a:solidFill>
                  <a:prstClr val="black"/>
                </a:solidFill>
                <a:latin typeface="Arial"/>
                <a:cs typeface="Arial"/>
              </a:rPr>
              <a:t>SHEET PROVIDED</a:t>
            </a:r>
            <a:endParaRPr sz="1600" dirty="0">
              <a:solidFill>
                <a:prstClr val="black"/>
              </a:solidFill>
              <a:latin typeface="Arial"/>
              <a:cs typeface="Arial"/>
            </a:endParaRPr>
          </a:p>
          <a:p>
            <a:pPr>
              <a:spcBef>
                <a:spcPts val="20"/>
              </a:spcBef>
              <a:buFont typeface="Wingdings"/>
              <a:buChar char=""/>
            </a:pPr>
            <a:endParaRPr sz="1650" dirty="0">
              <a:solidFill>
                <a:prstClr val="black"/>
              </a:solidFill>
              <a:latin typeface="Arial"/>
              <a:cs typeface="Arial"/>
            </a:endParaRPr>
          </a:p>
          <a:p>
            <a:pPr marL="299085" indent="-287020">
              <a:buFont typeface="Wingdings"/>
              <a:buChar char=""/>
              <a:tabLst>
                <a:tab pos="299720" algn="l"/>
              </a:tabLst>
            </a:pPr>
            <a:r>
              <a:rPr sz="1600" b="1" spc="-20" dirty="0">
                <a:solidFill>
                  <a:prstClr val="black"/>
                </a:solidFill>
                <a:latin typeface="Arial"/>
                <a:cs typeface="Arial"/>
              </a:rPr>
              <a:t>SUMMARY</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30" dirty="0">
                <a:solidFill>
                  <a:prstClr val="black"/>
                </a:solidFill>
                <a:latin typeface="Arial"/>
                <a:cs typeface="Arial"/>
              </a:rPr>
              <a:t> </a:t>
            </a:r>
            <a:r>
              <a:rPr sz="1600" b="1" spc="-5" dirty="0">
                <a:solidFill>
                  <a:prstClr val="black"/>
                </a:solidFill>
                <a:latin typeface="Arial"/>
                <a:cs typeface="Arial"/>
              </a:rPr>
              <a:t>MUST</a:t>
            </a:r>
            <a:r>
              <a:rPr sz="1600" b="1" dirty="0">
                <a:solidFill>
                  <a:prstClr val="black"/>
                </a:solidFill>
                <a:latin typeface="Arial"/>
                <a:cs typeface="Arial"/>
              </a:rPr>
              <a:t> </a:t>
            </a:r>
            <a:r>
              <a:rPr sz="1600" b="1" spc="-10" dirty="0">
                <a:solidFill>
                  <a:prstClr val="black"/>
                </a:solidFill>
                <a:latin typeface="Arial"/>
                <a:cs typeface="Arial"/>
              </a:rPr>
              <a:t>BE</a:t>
            </a:r>
            <a:r>
              <a:rPr sz="1600" b="1" spc="-5" dirty="0">
                <a:solidFill>
                  <a:prstClr val="black"/>
                </a:solidFill>
                <a:latin typeface="Arial"/>
                <a:cs typeface="Arial"/>
              </a:rPr>
              <a:t> COMPLETED</a:t>
            </a:r>
            <a:r>
              <a:rPr sz="1600" b="1" spc="-45" dirty="0">
                <a:solidFill>
                  <a:prstClr val="black"/>
                </a:solidFill>
                <a:latin typeface="Arial"/>
                <a:cs typeface="Arial"/>
              </a:rPr>
              <a:t> </a:t>
            </a:r>
            <a:r>
              <a:rPr sz="1600" b="1" spc="-20" dirty="0">
                <a:solidFill>
                  <a:prstClr val="black"/>
                </a:solidFill>
                <a:latin typeface="Arial"/>
                <a:cs typeface="Arial"/>
              </a:rPr>
              <a:t>AND</a:t>
            </a:r>
            <a:r>
              <a:rPr sz="1600" b="1" spc="35" dirty="0">
                <a:solidFill>
                  <a:prstClr val="black"/>
                </a:solidFill>
                <a:latin typeface="Arial"/>
                <a:cs typeface="Arial"/>
              </a:rPr>
              <a:t> </a:t>
            </a:r>
            <a:r>
              <a:rPr sz="1600" b="1" spc="-5" dirty="0">
                <a:solidFill>
                  <a:prstClr val="black"/>
                </a:solidFill>
                <a:latin typeface="Arial"/>
                <a:cs typeface="Arial"/>
              </a:rPr>
              <a:t>SIGNED</a:t>
            </a:r>
            <a:endParaRPr sz="1600" dirty="0">
              <a:solidFill>
                <a:prstClr val="black"/>
              </a:solidFill>
              <a:latin typeface="Arial"/>
              <a:cs typeface="Arial"/>
            </a:endParaRPr>
          </a:p>
          <a:p>
            <a:pPr>
              <a:spcBef>
                <a:spcPts val="20"/>
              </a:spcBef>
              <a:buFont typeface="Wingdings"/>
              <a:buChar char=""/>
            </a:pPr>
            <a:endParaRPr sz="1650" dirty="0">
              <a:solidFill>
                <a:prstClr val="black"/>
              </a:solidFill>
              <a:latin typeface="Arial"/>
              <a:cs typeface="Arial"/>
            </a:endParaRPr>
          </a:p>
          <a:p>
            <a:pPr marL="299085" marR="7620" indent="-287020">
              <a:spcBef>
                <a:spcPts val="5"/>
              </a:spcBef>
              <a:buFont typeface="Wingdings"/>
              <a:buChar char=""/>
              <a:tabLst>
                <a:tab pos="299720" algn="l"/>
              </a:tabLst>
            </a:pPr>
            <a:r>
              <a:rPr sz="1600" b="1" spc="-5" dirty="0">
                <a:solidFill>
                  <a:prstClr val="black"/>
                </a:solidFill>
                <a:latin typeface="Arial"/>
                <a:cs typeface="Arial"/>
              </a:rPr>
              <a:t>TENDERING</a:t>
            </a:r>
            <a:r>
              <a:rPr sz="1600" b="1" spc="430" dirty="0">
                <a:solidFill>
                  <a:prstClr val="black"/>
                </a:solidFill>
                <a:latin typeface="Arial"/>
                <a:cs typeface="Arial"/>
              </a:rPr>
              <a:t> </a:t>
            </a:r>
            <a:r>
              <a:rPr sz="1600" b="1" spc="-5" dirty="0">
                <a:solidFill>
                  <a:prstClr val="black"/>
                </a:solidFill>
                <a:latin typeface="Arial"/>
                <a:cs typeface="Arial"/>
              </a:rPr>
              <a:t>ZERO</a:t>
            </a:r>
            <a:r>
              <a:rPr sz="1600" b="1" spc="430" dirty="0">
                <a:solidFill>
                  <a:prstClr val="black"/>
                </a:solidFill>
                <a:latin typeface="Arial"/>
                <a:cs typeface="Arial"/>
              </a:rPr>
              <a:t> </a:t>
            </a:r>
            <a:r>
              <a:rPr sz="1600" b="1" spc="-35" dirty="0">
                <a:solidFill>
                  <a:prstClr val="black"/>
                </a:solidFill>
                <a:latin typeface="Arial"/>
                <a:cs typeface="Arial"/>
              </a:rPr>
              <a:t>RATES</a:t>
            </a:r>
            <a:r>
              <a:rPr sz="1600" b="1" spc="30" dirty="0">
                <a:solidFill>
                  <a:prstClr val="black"/>
                </a:solidFill>
                <a:latin typeface="Arial"/>
                <a:cs typeface="Arial"/>
              </a:rPr>
              <a:t> </a:t>
            </a:r>
            <a:r>
              <a:rPr sz="1600" b="1" spc="-65" dirty="0">
                <a:solidFill>
                  <a:prstClr val="black"/>
                </a:solidFill>
                <a:latin typeface="Arial"/>
                <a:cs typeface="Arial"/>
              </a:rPr>
              <a:t>MAY</a:t>
            </a:r>
            <a:r>
              <a:rPr sz="1600" b="1" spc="50" dirty="0">
                <a:solidFill>
                  <a:prstClr val="black"/>
                </a:solidFill>
                <a:latin typeface="Arial"/>
                <a:cs typeface="Arial"/>
              </a:rPr>
              <a:t> </a:t>
            </a:r>
            <a:r>
              <a:rPr sz="1600" b="1" spc="-5" dirty="0">
                <a:solidFill>
                  <a:prstClr val="black"/>
                </a:solidFill>
                <a:latin typeface="Arial"/>
                <a:cs typeface="Arial"/>
              </a:rPr>
              <a:t>POSE</a:t>
            </a:r>
            <a:r>
              <a:rPr sz="1600" b="1" spc="25" dirty="0">
                <a:solidFill>
                  <a:prstClr val="black"/>
                </a:solidFill>
                <a:latin typeface="Arial"/>
                <a:cs typeface="Arial"/>
              </a:rPr>
              <a:t> </a:t>
            </a:r>
            <a:r>
              <a:rPr sz="1600" b="1" spc="-5" dirty="0">
                <a:solidFill>
                  <a:prstClr val="black"/>
                </a:solidFill>
                <a:latin typeface="Arial"/>
                <a:cs typeface="Arial"/>
              </a:rPr>
              <a:t>A</a:t>
            </a:r>
            <a:r>
              <a:rPr sz="1600" b="1" spc="335" dirty="0">
                <a:solidFill>
                  <a:prstClr val="black"/>
                </a:solidFill>
                <a:latin typeface="Arial"/>
                <a:cs typeface="Arial"/>
              </a:rPr>
              <a:t> </a:t>
            </a:r>
            <a:r>
              <a:rPr sz="1600" b="1" dirty="0">
                <a:solidFill>
                  <a:prstClr val="black"/>
                </a:solidFill>
                <a:latin typeface="Arial"/>
                <a:cs typeface="Arial"/>
              </a:rPr>
              <a:t>RISK</a:t>
            </a:r>
            <a:r>
              <a:rPr sz="1600" b="1" spc="440" dirty="0">
                <a:solidFill>
                  <a:prstClr val="black"/>
                </a:solidFill>
                <a:latin typeface="Arial"/>
                <a:cs typeface="Arial"/>
              </a:rPr>
              <a:t> </a:t>
            </a:r>
            <a:r>
              <a:rPr sz="1600" b="1" spc="-20" dirty="0">
                <a:solidFill>
                  <a:prstClr val="black"/>
                </a:solidFill>
                <a:latin typeface="Arial"/>
                <a:cs typeface="Arial"/>
              </a:rPr>
              <a:t>TO</a:t>
            </a:r>
            <a:r>
              <a:rPr sz="1600" b="1" spc="5" dirty="0">
                <a:solidFill>
                  <a:prstClr val="black"/>
                </a:solidFill>
                <a:latin typeface="Arial"/>
                <a:cs typeface="Arial"/>
              </a:rPr>
              <a:t> </a:t>
            </a:r>
            <a:r>
              <a:rPr sz="1600" b="1" spc="-5" dirty="0">
                <a:solidFill>
                  <a:prstClr val="black"/>
                </a:solidFill>
                <a:latin typeface="Arial"/>
                <a:cs typeface="Arial"/>
              </a:rPr>
              <a:t>THE</a:t>
            </a:r>
            <a:r>
              <a:rPr sz="1600" b="1" spc="430" dirty="0">
                <a:solidFill>
                  <a:prstClr val="black"/>
                </a:solidFill>
                <a:latin typeface="Arial"/>
                <a:cs typeface="Arial"/>
              </a:rPr>
              <a:t> </a:t>
            </a:r>
            <a:r>
              <a:rPr sz="1600" b="1" spc="-5" dirty="0">
                <a:solidFill>
                  <a:prstClr val="black"/>
                </a:solidFill>
                <a:latin typeface="Arial"/>
                <a:cs typeface="Arial"/>
              </a:rPr>
              <a:t>EMPLOYER</a:t>
            </a:r>
            <a:r>
              <a:rPr sz="1600" b="1" spc="25" dirty="0">
                <a:solidFill>
                  <a:prstClr val="black"/>
                </a:solidFill>
                <a:latin typeface="Arial"/>
                <a:cs typeface="Arial"/>
              </a:rPr>
              <a:t> </a:t>
            </a:r>
            <a:r>
              <a:rPr sz="1600" b="1" spc="-20" dirty="0">
                <a:solidFill>
                  <a:prstClr val="black"/>
                </a:solidFill>
                <a:latin typeface="Arial"/>
                <a:cs typeface="Arial"/>
              </a:rPr>
              <a:t>AND</a:t>
            </a:r>
            <a:r>
              <a:rPr sz="1600" b="1" spc="20" dirty="0">
                <a:solidFill>
                  <a:prstClr val="black"/>
                </a:solidFill>
                <a:latin typeface="Arial"/>
                <a:cs typeface="Arial"/>
              </a:rPr>
              <a:t> </a:t>
            </a:r>
            <a:r>
              <a:rPr sz="1600" b="1" spc="-5" dirty="0">
                <a:solidFill>
                  <a:prstClr val="black"/>
                </a:solidFill>
                <a:latin typeface="Arial"/>
                <a:cs typeface="Arial"/>
              </a:rPr>
              <a:t>YOUR </a:t>
            </a:r>
            <a:r>
              <a:rPr sz="1600" b="1" spc="-430" dirty="0">
                <a:solidFill>
                  <a:prstClr val="black"/>
                </a:solidFill>
                <a:latin typeface="Arial"/>
                <a:cs typeface="Arial"/>
              </a:rPr>
              <a:t> </a:t>
            </a:r>
            <a:r>
              <a:rPr sz="1600" b="1" spc="-5" dirty="0">
                <a:solidFill>
                  <a:prstClr val="black"/>
                </a:solidFill>
                <a:latin typeface="Arial"/>
                <a:cs typeface="Arial"/>
              </a:rPr>
              <a:t>TENDER</a:t>
            </a:r>
            <a:r>
              <a:rPr sz="1600" b="1" spc="-10" dirty="0">
                <a:solidFill>
                  <a:prstClr val="black"/>
                </a:solidFill>
                <a:latin typeface="Arial"/>
                <a:cs typeface="Arial"/>
              </a:rPr>
              <a:t> </a:t>
            </a:r>
            <a:r>
              <a:rPr sz="1600" b="1" spc="-70" dirty="0">
                <a:solidFill>
                  <a:prstClr val="black"/>
                </a:solidFill>
                <a:latin typeface="Arial"/>
                <a:cs typeface="Arial"/>
              </a:rPr>
              <a:t>MAY</a:t>
            </a:r>
            <a:r>
              <a:rPr sz="1600" b="1" spc="25" dirty="0">
                <a:solidFill>
                  <a:prstClr val="black"/>
                </a:solidFill>
                <a:latin typeface="Arial"/>
                <a:cs typeface="Arial"/>
              </a:rPr>
              <a:t> </a:t>
            </a:r>
            <a:r>
              <a:rPr sz="1600" b="1" spc="-10" dirty="0">
                <a:solidFill>
                  <a:prstClr val="black"/>
                </a:solidFill>
                <a:latin typeface="Arial"/>
                <a:cs typeface="Arial"/>
              </a:rPr>
              <a:t>BE</a:t>
            </a:r>
            <a:r>
              <a:rPr sz="1600" b="1" dirty="0">
                <a:solidFill>
                  <a:prstClr val="black"/>
                </a:solidFill>
                <a:latin typeface="Arial"/>
                <a:cs typeface="Arial"/>
              </a:rPr>
              <a:t> </a:t>
            </a:r>
            <a:r>
              <a:rPr sz="1600" b="1" spc="-10" dirty="0">
                <a:solidFill>
                  <a:prstClr val="black"/>
                </a:solidFill>
                <a:latin typeface="Arial"/>
                <a:cs typeface="Arial"/>
              </a:rPr>
              <a:t>REGARDED </a:t>
            </a:r>
            <a:r>
              <a:rPr sz="1600" b="1" spc="-30" dirty="0">
                <a:solidFill>
                  <a:prstClr val="black"/>
                </a:solidFill>
                <a:latin typeface="Arial"/>
                <a:cs typeface="Arial"/>
              </a:rPr>
              <a:t>AS</a:t>
            </a:r>
            <a:r>
              <a:rPr sz="1600" b="1" spc="-10" dirty="0">
                <a:solidFill>
                  <a:prstClr val="black"/>
                </a:solidFill>
                <a:latin typeface="Arial"/>
                <a:cs typeface="Arial"/>
              </a:rPr>
              <a:t> </a:t>
            </a:r>
            <a:r>
              <a:rPr sz="1600" b="1" spc="-30" dirty="0">
                <a:solidFill>
                  <a:prstClr val="black"/>
                </a:solidFill>
                <a:latin typeface="Arial"/>
                <a:cs typeface="Arial"/>
              </a:rPr>
              <a:t>AN</a:t>
            </a:r>
            <a:r>
              <a:rPr sz="1600" b="1" spc="45" dirty="0">
                <a:solidFill>
                  <a:prstClr val="black"/>
                </a:solidFill>
                <a:latin typeface="Arial"/>
                <a:cs typeface="Arial"/>
              </a:rPr>
              <a:t> </a:t>
            </a:r>
            <a:r>
              <a:rPr sz="1600" b="1" spc="-25" dirty="0">
                <a:solidFill>
                  <a:prstClr val="black"/>
                </a:solidFill>
                <a:latin typeface="Arial"/>
                <a:cs typeface="Arial"/>
              </a:rPr>
              <a:t>UNACCEPTABLE</a:t>
            </a:r>
            <a:r>
              <a:rPr sz="1600" b="1" spc="60" dirty="0">
                <a:solidFill>
                  <a:prstClr val="black"/>
                </a:solidFill>
                <a:latin typeface="Arial"/>
                <a:cs typeface="Arial"/>
              </a:rPr>
              <a:t> </a:t>
            </a:r>
            <a:r>
              <a:rPr sz="1600" b="1" spc="-5" dirty="0">
                <a:solidFill>
                  <a:prstClr val="black"/>
                </a:solidFill>
                <a:latin typeface="Arial"/>
                <a:cs typeface="Arial"/>
              </a:rPr>
              <a:t>TENDER</a:t>
            </a:r>
            <a:endParaRPr sz="1600" dirty="0">
              <a:solidFill>
                <a:prstClr val="black"/>
              </a:solidFill>
              <a:latin typeface="Arial"/>
              <a:cs typeface="Arial"/>
            </a:endParaRPr>
          </a:p>
        </p:txBody>
      </p:sp>
    </p:spTree>
    <p:extLst>
      <p:ext uri="{BB962C8B-B14F-4D97-AF65-F5344CB8AC3E}">
        <p14:creationId xmlns:p14="http://schemas.microsoft.com/office/powerpoint/2010/main" val="4162839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77D179CB-D45B-BB66-9424-EEE9F006815D}"/>
              </a:ext>
            </a:extLst>
          </p:cNvPr>
          <p:cNvSpPr txBox="1"/>
          <p:nvPr/>
        </p:nvSpPr>
        <p:spPr>
          <a:xfrm>
            <a:off x="442677" y="1339215"/>
            <a:ext cx="8595995" cy="4179570"/>
          </a:xfrm>
          <a:prstGeom prst="rect">
            <a:avLst/>
          </a:prstGeom>
        </p:spPr>
        <p:txBody>
          <a:bodyPr vert="horz" wrap="square" lIns="0" tIns="12065" rIns="0" bIns="0" rtlCol="0">
            <a:spAutoFit/>
          </a:bodyPr>
          <a:lstStyle/>
          <a:p>
            <a:pPr marL="12700" marR="5715" algn="just">
              <a:lnSpc>
                <a:spcPct val="100000"/>
              </a:lnSpc>
              <a:spcBef>
                <a:spcPts val="95"/>
              </a:spcBef>
            </a:pPr>
            <a:r>
              <a:rPr sz="1600" spc="-10" dirty="0">
                <a:latin typeface="Arial Black"/>
                <a:cs typeface="Arial Black"/>
              </a:rPr>
              <a:t>PLEASE NOTE </a:t>
            </a:r>
            <a:r>
              <a:rPr lang="en-US" sz="1600" spc="-5" dirty="0">
                <a:latin typeface="Arial Black"/>
                <a:cs typeface="Arial Black"/>
              </a:rPr>
              <a:t>THAT</a:t>
            </a:r>
            <a:r>
              <a:rPr sz="1600" spc="-5" dirty="0">
                <a:latin typeface="Arial Black"/>
                <a:cs typeface="Arial Black"/>
              </a:rPr>
              <a:t> </a:t>
            </a:r>
            <a:r>
              <a:rPr sz="1600" spc="-30" dirty="0">
                <a:latin typeface="Arial Black"/>
                <a:cs typeface="Arial Black"/>
              </a:rPr>
              <a:t>FAILURE </a:t>
            </a:r>
            <a:r>
              <a:rPr sz="1600" spc="-35" dirty="0">
                <a:latin typeface="Arial Black"/>
                <a:cs typeface="Arial Black"/>
              </a:rPr>
              <a:t>TO </a:t>
            </a:r>
            <a:r>
              <a:rPr sz="1600" spc="-5" dirty="0">
                <a:latin typeface="Arial Black"/>
                <a:cs typeface="Arial Black"/>
              </a:rPr>
              <a:t>SUBMIT THE REQUIRED </a:t>
            </a:r>
            <a:r>
              <a:rPr sz="1600" spc="-15" dirty="0">
                <a:latin typeface="Arial Black"/>
                <a:cs typeface="Arial Black"/>
              </a:rPr>
              <a:t>INFORMATION </a:t>
            </a:r>
            <a:r>
              <a:rPr sz="1600" spc="-5" dirty="0">
                <a:latin typeface="Arial Black"/>
                <a:cs typeface="Arial Black"/>
              </a:rPr>
              <a:t>WILL </a:t>
            </a:r>
            <a:r>
              <a:rPr sz="1600" spc="-520" dirty="0">
                <a:latin typeface="Arial Black"/>
                <a:cs typeface="Arial Black"/>
              </a:rPr>
              <a:t> </a:t>
            </a:r>
            <a:r>
              <a:rPr sz="1600" spc="-25" dirty="0">
                <a:latin typeface="Arial Black"/>
                <a:cs typeface="Arial Black"/>
              </a:rPr>
              <a:t>RESULT </a:t>
            </a:r>
            <a:r>
              <a:rPr sz="1600" spc="-5" dirty="0">
                <a:latin typeface="Arial Black"/>
                <a:cs typeface="Arial Black"/>
              </a:rPr>
              <a:t>IN </a:t>
            </a:r>
            <a:r>
              <a:rPr sz="1600" spc="-15" dirty="0">
                <a:latin typeface="Arial Black"/>
                <a:cs typeface="Arial Black"/>
              </a:rPr>
              <a:t>ZERO </a:t>
            </a:r>
            <a:r>
              <a:rPr lang="en-US" sz="1600" spc="-5" dirty="0">
                <a:latin typeface="Arial Black"/>
                <a:cs typeface="Arial Black"/>
              </a:rPr>
              <a:t>POINTS</a:t>
            </a:r>
            <a:r>
              <a:rPr sz="1600" spc="-5" dirty="0">
                <a:latin typeface="Arial Black"/>
                <a:cs typeface="Arial Black"/>
              </a:rPr>
              <a:t> SCORED </a:t>
            </a:r>
            <a:r>
              <a:rPr sz="1600" dirty="0">
                <a:latin typeface="Arial Black"/>
                <a:cs typeface="Arial Black"/>
              </a:rPr>
              <a:t>FOR </a:t>
            </a:r>
            <a:r>
              <a:rPr lang="en-US" sz="1600" dirty="0">
                <a:latin typeface="Arial Black"/>
                <a:cs typeface="Arial Black"/>
              </a:rPr>
              <a:t>THE </a:t>
            </a:r>
            <a:r>
              <a:rPr sz="1600" spc="-5" dirty="0">
                <a:latin typeface="Arial Black"/>
                <a:cs typeface="Arial Black"/>
              </a:rPr>
              <a:t>PRICE. NO DOCUMENTS REQUIRED </a:t>
            </a:r>
            <a:r>
              <a:rPr sz="1600" dirty="0">
                <a:latin typeface="Arial Black"/>
                <a:cs typeface="Arial Black"/>
              </a:rPr>
              <a:t> </a:t>
            </a:r>
            <a:r>
              <a:rPr sz="1600" spc="-5" dirty="0">
                <a:latin typeface="Arial Black"/>
                <a:cs typeface="Arial Black"/>
              </a:rPr>
              <a:t>UNDER</a:t>
            </a:r>
            <a:r>
              <a:rPr sz="1600" dirty="0">
                <a:latin typeface="Arial Black"/>
                <a:cs typeface="Arial Black"/>
              </a:rPr>
              <a:t> </a:t>
            </a:r>
            <a:r>
              <a:rPr sz="1600" spc="-10" dirty="0">
                <a:latin typeface="Arial Black"/>
                <a:cs typeface="Arial Black"/>
              </a:rPr>
              <a:t>THIS</a:t>
            </a:r>
            <a:r>
              <a:rPr sz="1600" spc="-5" dirty="0">
                <a:latin typeface="Arial Black"/>
                <a:cs typeface="Arial Black"/>
              </a:rPr>
              <a:t> CRITERIA</a:t>
            </a:r>
            <a:r>
              <a:rPr sz="1600" dirty="0">
                <a:latin typeface="Arial Black"/>
                <a:cs typeface="Arial Black"/>
              </a:rPr>
              <a:t> </a:t>
            </a:r>
            <a:r>
              <a:rPr sz="1600" spc="-5" dirty="0">
                <a:latin typeface="Arial Black"/>
                <a:cs typeface="Arial Black"/>
              </a:rPr>
              <a:t>WILL</a:t>
            </a:r>
            <a:r>
              <a:rPr sz="1600" dirty="0">
                <a:latin typeface="Arial Black"/>
                <a:cs typeface="Arial Black"/>
              </a:rPr>
              <a:t> </a:t>
            </a:r>
            <a:r>
              <a:rPr sz="1600" spc="-10" dirty="0">
                <a:latin typeface="Arial Black"/>
                <a:cs typeface="Arial Black"/>
              </a:rPr>
              <a:t>BE</a:t>
            </a:r>
            <a:r>
              <a:rPr sz="1600" spc="-5" dirty="0">
                <a:latin typeface="Arial Black"/>
                <a:cs typeface="Arial Black"/>
              </a:rPr>
              <a:t> </a:t>
            </a:r>
            <a:r>
              <a:rPr sz="1600" spc="-10" dirty="0">
                <a:latin typeface="Arial Black"/>
                <a:cs typeface="Arial Black"/>
              </a:rPr>
              <a:t>REQUESTED</a:t>
            </a:r>
            <a:r>
              <a:rPr sz="1600" spc="-5" dirty="0">
                <a:latin typeface="Arial Black"/>
                <a:cs typeface="Arial Black"/>
              </a:rPr>
              <a:t> </a:t>
            </a:r>
            <a:r>
              <a:rPr sz="1600" spc="-10" dirty="0">
                <a:latin typeface="Arial Black"/>
                <a:cs typeface="Arial Black"/>
              </a:rPr>
              <a:t>FROM</a:t>
            </a:r>
            <a:r>
              <a:rPr sz="1600" spc="-5" dirty="0">
                <a:latin typeface="Arial Black"/>
                <a:cs typeface="Arial Black"/>
              </a:rPr>
              <a:t> TENDERERS</a:t>
            </a:r>
            <a:r>
              <a:rPr sz="1600" dirty="0">
                <a:latin typeface="Arial Black"/>
                <a:cs typeface="Arial Black"/>
              </a:rPr>
              <a:t> </a:t>
            </a:r>
            <a:r>
              <a:rPr sz="1600" spc="-5" dirty="0">
                <a:latin typeface="Arial Black"/>
                <a:cs typeface="Arial Black"/>
              </a:rPr>
              <a:t>AFTER </a:t>
            </a:r>
            <a:r>
              <a:rPr sz="1600" dirty="0">
                <a:latin typeface="Arial Black"/>
                <a:cs typeface="Arial Black"/>
              </a:rPr>
              <a:t> </a:t>
            </a:r>
            <a:r>
              <a:rPr sz="1600" spc="-10" dirty="0">
                <a:latin typeface="Arial Black"/>
                <a:cs typeface="Arial Black"/>
              </a:rPr>
              <a:t>TENDER</a:t>
            </a:r>
            <a:r>
              <a:rPr sz="1600" spc="15" dirty="0">
                <a:latin typeface="Arial Black"/>
                <a:cs typeface="Arial Black"/>
              </a:rPr>
              <a:t> </a:t>
            </a:r>
            <a:r>
              <a:rPr sz="1600" spc="-10" dirty="0">
                <a:latin typeface="Arial Black"/>
                <a:cs typeface="Arial Black"/>
              </a:rPr>
              <a:t>CLOSING:</a:t>
            </a:r>
            <a:endParaRPr sz="1600" dirty="0">
              <a:latin typeface="Arial Black"/>
              <a:cs typeface="Arial Black"/>
            </a:endParaRPr>
          </a:p>
          <a:p>
            <a:pPr>
              <a:lnSpc>
                <a:spcPct val="100000"/>
              </a:lnSpc>
              <a:spcBef>
                <a:spcPts val="10"/>
              </a:spcBef>
            </a:pPr>
            <a:endParaRPr sz="1400" dirty="0">
              <a:latin typeface="Arial Black"/>
              <a:cs typeface="Arial Black"/>
            </a:endParaRPr>
          </a:p>
          <a:p>
            <a:pPr marL="299085" indent="-287020">
              <a:lnSpc>
                <a:spcPct val="100000"/>
              </a:lnSpc>
              <a:buFont typeface="Wingdings"/>
              <a:buChar char=""/>
              <a:tabLst>
                <a:tab pos="299720" algn="l"/>
              </a:tabLst>
            </a:pPr>
            <a:r>
              <a:rPr sz="1600" b="1" spc="-5" dirty="0">
                <a:latin typeface="Arial"/>
                <a:cs typeface="Arial"/>
              </a:rPr>
              <a:t>ENSURE</a:t>
            </a:r>
            <a:r>
              <a:rPr sz="1600" b="1" spc="165" dirty="0">
                <a:latin typeface="Arial"/>
                <a:cs typeface="Arial"/>
              </a:rPr>
              <a:t> </a:t>
            </a:r>
            <a:r>
              <a:rPr sz="1600" b="1" spc="-5" dirty="0">
                <a:latin typeface="Arial"/>
                <a:cs typeface="Arial"/>
              </a:rPr>
              <a:t>THE</a:t>
            </a:r>
            <a:r>
              <a:rPr sz="1600" b="1" spc="165" dirty="0">
                <a:latin typeface="Arial"/>
                <a:cs typeface="Arial"/>
              </a:rPr>
              <a:t> </a:t>
            </a:r>
            <a:r>
              <a:rPr sz="1600" b="1" spc="-10" dirty="0">
                <a:latin typeface="Arial"/>
                <a:cs typeface="Arial"/>
              </a:rPr>
              <a:t>FINANCIAL</a:t>
            </a:r>
            <a:r>
              <a:rPr sz="1600" b="1" spc="150" dirty="0">
                <a:latin typeface="Arial"/>
                <a:cs typeface="Arial"/>
              </a:rPr>
              <a:t> </a:t>
            </a:r>
            <a:r>
              <a:rPr sz="1600" b="1" spc="-5" dirty="0">
                <a:latin typeface="Arial"/>
                <a:cs typeface="Arial"/>
              </a:rPr>
              <a:t>PROPOSAL</a:t>
            </a:r>
            <a:r>
              <a:rPr sz="1600" b="1" spc="165" dirty="0">
                <a:latin typeface="Arial"/>
                <a:cs typeface="Arial"/>
              </a:rPr>
              <a:t> </a:t>
            </a:r>
            <a:r>
              <a:rPr lang="en-US" sz="1600" b="1" spc="-15" dirty="0">
                <a:latin typeface="Arial"/>
                <a:cs typeface="Arial"/>
              </a:rPr>
              <a:t>IS</a:t>
            </a:r>
            <a:r>
              <a:rPr sz="1600" b="1" spc="170" dirty="0">
                <a:latin typeface="Arial"/>
                <a:cs typeface="Arial"/>
              </a:rPr>
              <a:t> </a:t>
            </a:r>
            <a:r>
              <a:rPr sz="1600" b="1" spc="-5" dirty="0">
                <a:latin typeface="Arial"/>
                <a:cs typeface="Arial"/>
              </a:rPr>
              <a:t>IN</a:t>
            </a:r>
            <a:r>
              <a:rPr sz="1600" b="1" spc="175" dirty="0">
                <a:latin typeface="Arial"/>
                <a:cs typeface="Arial"/>
              </a:rPr>
              <a:t> </a:t>
            </a:r>
            <a:r>
              <a:rPr lang="en-US" sz="1600" b="1" spc="-5" dirty="0">
                <a:latin typeface="Arial"/>
                <a:cs typeface="Arial"/>
              </a:rPr>
              <a:t>A</a:t>
            </a:r>
            <a:r>
              <a:rPr sz="1600" b="1" spc="160" dirty="0">
                <a:latin typeface="Arial"/>
                <a:cs typeface="Arial"/>
              </a:rPr>
              <a:t> </a:t>
            </a:r>
            <a:r>
              <a:rPr sz="1600" b="1" spc="-30" dirty="0">
                <a:latin typeface="Arial"/>
                <a:cs typeface="Arial"/>
              </a:rPr>
              <a:t>CLEARLY</a:t>
            </a:r>
            <a:r>
              <a:rPr sz="1600" b="1" spc="155" dirty="0">
                <a:latin typeface="Arial"/>
                <a:cs typeface="Arial"/>
              </a:rPr>
              <a:t> </a:t>
            </a:r>
            <a:r>
              <a:rPr sz="1600" b="1" spc="-5" dirty="0">
                <a:latin typeface="Arial"/>
                <a:cs typeface="Arial"/>
              </a:rPr>
              <a:t>MARKED</a:t>
            </a:r>
            <a:r>
              <a:rPr sz="1600" b="1" spc="155" dirty="0">
                <a:latin typeface="Arial"/>
                <a:cs typeface="Arial"/>
              </a:rPr>
              <a:t> </a:t>
            </a:r>
            <a:r>
              <a:rPr sz="1600" b="1" spc="-5" dirty="0">
                <a:latin typeface="Arial"/>
                <a:cs typeface="Arial"/>
              </a:rPr>
              <a:t>ENVELOPE</a:t>
            </a:r>
            <a:r>
              <a:rPr sz="1600" b="1" spc="180" dirty="0">
                <a:latin typeface="Arial"/>
                <a:cs typeface="Arial"/>
              </a:rPr>
              <a:t> </a:t>
            </a:r>
            <a:r>
              <a:rPr sz="1600" b="1" spc="-5" dirty="0">
                <a:latin typeface="Arial"/>
                <a:cs typeface="Arial"/>
              </a:rPr>
              <a:t>-</a:t>
            </a:r>
            <a:endParaRPr sz="1600" dirty="0">
              <a:latin typeface="Arial"/>
              <a:cs typeface="Arial"/>
            </a:endParaRPr>
          </a:p>
          <a:p>
            <a:pPr marL="299085">
              <a:lnSpc>
                <a:spcPct val="100000"/>
              </a:lnSpc>
            </a:pPr>
            <a:r>
              <a:rPr sz="1600" b="1" spc="-15" dirty="0">
                <a:latin typeface="Arial"/>
                <a:cs typeface="Arial"/>
              </a:rPr>
              <a:t>“FINANCIAL</a:t>
            </a:r>
            <a:r>
              <a:rPr sz="1600" b="1" spc="10" dirty="0">
                <a:latin typeface="Arial"/>
                <a:cs typeface="Arial"/>
              </a:rPr>
              <a:t> </a:t>
            </a:r>
            <a:r>
              <a:rPr sz="1600" b="1" spc="-10" dirty="0">
                <a:latin typeface="Arial"/>
                <a:cs typeface="Arial"/>
              </a:rPr>
              <a:t>PROPOSAL”</a:t>
            </a:r>
            <a:endParaRPr sz="1600" dirty="0">
              <a:latin typeface="Arial"/>
              <a:cs typeface="Arial"/>
            </a:endParaRPr>
          </a:p>
          <a:p>
            <a:pPr>
              <a:lnSpc>
                <a:spcPct val="100000"/>
              </a:lnSpc>
              <a:spcBef>
                <a:spcPts val="25"/>
              </a:spcBef>
            </a:pPr>
            <a:endParaRPr sz="1650" dirty="0">
              <a:latin typeface="Arial"/>
              <a:cs typeface="Arial"/>
            </a:endParaRPr>
          </a:p>
          <a:p>
            <a:pPr marL="299085" marR="5715" indent="-287020">
              <a:lnSpc>
                <a:spcPct val="100000"/>
              </a:lnSpc>
              <a:buFont typeface="Wingdings"/>
              <a:buChar char=""/>
              <a:tabLst>
                <a:tab pos="299720" algn="l"/>
              </a:tabLst>
            </a:pPr>
            <a:r>
              <a:rPr sz="1600" b="1" spc="-5" dirty="0">
                <a:latin typeface="Arial"/>
                <a:cs typeface="Arial"/>
              </a:rPr>
              <a:t>IN</a:t>
            </a:r>
            <a:r>
              <a:rPr sz="1600" b="1" spc="200" dirty="0">
                <a:latin typeface="Arial"/>
                <a:cs typeface="Arial"/>
              </a:rPr>
              <a:t> </a:t>
            </a:r>
            <a:r>
              <a:rPr sz="1600" b="1" spc="-5" dirty="0">
                <a:latin typeface="Arial"/>
                <a:cs typeface="Arial"/>
              </a:rPr>
              <a:t>ORDER</a:t>
            </a:r>
            <a:r>
              <a:rPr sz="1600" b="1" spc="195" dirty="0">
                <a:latin typeface="Arial"/>
                <a:cs typeface="Arial"/>
              </a:rPr>
              <a:t> </a:t>
            </a:r>
            <a:r>
              <a:rPr sz="1600" b="1" spc="-20" dirty="0">
                <a:latin typeface="Arial"/>
                <a:cs typeface="Arial"/>
              </a:rPr>
              <a:t>TO</a:t>
            </a:r>
            <a:r>
              <a:rPr sz="1600" b="1" spc="204" dirty="0">
                <a:latin typeface="Arial"/>
                <a:cs typeface="Arial"/>
              </a:rPr>
              <a:t> </a:t>
            </a:r>
            <a:r>
              <a:rPr sz="1600" b="1" spc="-5" dirty="0">
                <a:latin typeface="Arial"/>
                <a:cs typeface="Arial"/>
              </a:rPr>
              <a:t>SCORE</a:t>
            </a:r>
            <a:r>
              <a:rPr sz="1600" b="1" spc="195" dirty="0">
                <a:latin typeface="Arial"/>
                <a:cs typeface="Arial"/>
              </a:rPr>
              <a:t> </a:t>
            </a:r>
            <a:r>
              <a:rPr sz="1600" b="1" spc="-5" dirty="0">
                <a:latin typeface="Arial"/>
                <a:cs typeface="Arial"/>
              </a:rPr>
              <a:t>THE</a:t>
            </a:r>
            <a:r>
              <a:rPr sz="1600" b="1" spc="190" dirty="0">
                <a:latin typeface="Arial"/>
                <a:cs typeface="Arial"/>
              </a:rPr>
              <a:t> </a:t>
            </a:r>
            <a:r>
              <a:rPr sz="1600" b="1" spc="-5" dirty="0">
                <a:latin typeface="Arial"/>
                <a:cs typeface="Arial"/>
              </a:rPr>
              <a:t>POINTS</a:t>
            </a:r>
            <a:r>
              <a:rPr sz="1600" b="1" spc="190" dirty="0">
                <a:latin typeface="Arial"/>
                <a:cs typeface="Arial"/>
              </a:rPr>
              <a:t> </a:t>
            </a:r>
            <a:r>
              <a:rPr sz="1600" b="1" spc="-5" dirty="0">
                <a:latin typeface="Arial"/>
                <a:cs typeface="Arial"/>
              </a:rPr>
              <a:t>FOR</a:t>
            </a:r>
            <a:r>
              <a:rPr sz="1600" b="1" spc="195" dirty="0">
                <a:latin typeface="Arial"/>
                <a:cs typeface="Arial"/>
              </a:rPr>
              <a:t> </a:t>
            </a:r>
            <a:r>
              <a:rPr sz="1600" b="1" spc="-5" dirty="0">
                <a:latin typeface="Arial"/>
                <a:cs typeface="Arial"/>
              </a:rPr>
              <a:t>PRICE</a:t>
            </a:r>
            <a:r>
              <a:rPr sz="1600" b="1" spc="195" dirty="0">
                <a:latin typeface="Arial"/>
                <a:cs typeface="Arial"/>
              </a:rPr>
              <a:t> </a:t>
            </a:r>
            <a:r>
              <a:rPr sz="1600" b="1" spc="-5" dirty="0">
                <a:latin typeface="Arial"/>
                <a:cs typeface="Arial"/>
              </a:rPr>
              <a:t>THE</a:t>
            </a:r>
            <a:r>
              <a:rPr sz="1600" b="1" spc="190" dirty="0">
                <a:latin typeface="Arial"/>
                <a:cs typeface="Arial"/>
              </a:rPr>
              <a:t> </a:t>
            </a:r>
            <a:r>
              <a:rPr lang="en-US" sz="1600" b="1" spc="-5" dirty="0">
                <a:latin typeface="Arial"/>
                <a:cs typeface="Arial"/>
              </a:rPr>
              <a:t>PRICING</a:t>
            </a:r>
            <a:r>
              <a:rPr sz="1600" b="1" spc="200" dirty="0">
                <a:latin typeface="Arial"/>
                <a:cs typeface="Arial"/>
              </a:rPr>
              <a:t> </a:t>
            </a:r>
            <a:r>
              <a:rPr sz="1600" b="1" spc="-5" dirty="0">
                <a:latin typeface="Arial"/>
                <a:cs typeface="Arial"/>
              </a:rPr>
              <a:t>SCHEDULE</a:t>
            </a:r>
            <a:r>
              <a:rPr sz="1600" b="1" spc="175" dirty="0">
                <a:latin typeface="Arial"/>
                <a:cs typeface="Arial"/>
              </a:rPr>
              <a:t> </a:t>
            </a:r>
            <a:r>
              <a:rPr sz="1600" b="1" spc="-5" dirty="0">
                <a:latin typeface="Arial"/>
                <a:cs typeface="Arial"/>
              </a:rPr>
              <a:t>MUST</a:t>
            </a:r>
            <a:r>
              <a:rPr sz="1600" b="1" spc="185" dirty="0">
                <a:latin typeface="Arial"/>
                <a:cs typeface="Arial"/>
              </a:rPr>
              <a:t> </a:t>
            </a:r>
            <a:r>
              <a:rPr sz="1600" b="1" spc="-5" dirty="0">
                <a:latin typeface="Arial"/>
                <a:cs typeface="Arial"/>
              </a:rPr>
              <a:t>BE </a:t>
            </a:r>
            <a:r>
              <a:rPr sz="1600" b="1" spc="-430" dirty="0">
                <a:latin typeface="Arial"/>
                <a:cs typeface="Arial"/>
              </a:rPr>
              <a:t> </a:t>
            </a:r>
            <a:r>
              <a:rPr sz="1600" b="1" spc="-5" dirty="0">
                <a:latin typeface="Arial"/>
                <a:cs typeface="Arial"/>
              </a:rPr>
              <a:t>COMPLETED</a:t>
            </a:r>
            <a:r>
              <a:rPr sz="1600" b="1" spc="10" dirty="0">
                <a:latin typeface="Arial"/>
                <a:cs typeface="Arial"/>
              </a:rPr>
              <a:t> </a:t>
            </a:r>
            <a:r>
              <a:rPr sz="1600" b="1" spc="-5" dirty="0">
                <a:latin typeface="Arial"/>
                <a:cs typeface="Arial"/>
              </a:rPr>
              <a:t>IN</a:t>
            </a:r>
            <a:r>
              <a:rPr sz="1600" b="1" spc="10" dirty="0">
                <a:latin typeface="Arial"/>
                <a:cs typeface="Arial"/>
              </a:rPr>
              <a:t> </a:t>
            </a:r>
            <a:r>
              <a:rPr sz="1600" b="1" spc="-5" dirty="0">
                <a:latin typeface="Arial"/>
                <a:cs typeface="Arial"/>
              </a:rPr>
              <a:t>FULL</a:t>
            </a:r>
            <a:endParaRPr sz="1600" dirty="0">
              <a:latin typeface="Arial"/>
              <a:cs typeface="Arial"/>
            </a:endParaRPr>
          </a:p>
          <a:p>
            <a:pPr>
              <a:lnSpc>
                <a:spcPct val="100000"/>
              </a:lnSpc>
              <a:spcBef>
                <a:spcPts val="25"/>
              </a:spcBef>
              <a:buFont typeface="Wingdings"/>
              <a:buChar char=""/>
            </a:pPr>
            <a:endParaRPr sz="1650" dirty="0">
              <a:latin typeface="Arial"/>
              <a:cs typeface="Arial"/>
            </a:endParaRPr>
          </a:p>
          <a:p>
            <a:pPr marL="299085" indent="-287020">
              <a:lnSpc>
                <a:spcPct val="100000"/>
              </a:lnSpc>
              <a:buFont typeface="Wingdings"/>
              <a:buChar char=""/>
              <a:tabLst>
                <a:tab pos="299720" algn="l"/>
              </a:tabLst>
            </a:pPr>
            <a:r>
              <a:rPr sz="1600" b="1" spc="-5" dirty="0">
                <a:latin typeface="Arial"/>
                <a:cs typeface="Arial"/>
              </a:rPr>
              <a:t>COMPLETE</a:t>
            </a:r>
            <a:r>
              <a:rPr sz="1600" b="1" spc="10" dirty="0">
                <a:latin typeface="Arial"/>
                <a:cs typeface="Arial"/>
              </a:rPr>
              <a:t> </a:t>
            </a:r>
            <a:r>
              <a:rPr sz="1600" b="1" spc="-5" dirty="0">
                <a:latin typeface="Arial"/>
                <a:cs typeface="Arial"/>
              </a:rPr>
              <a:t>PRICING</a:t>
            </a:r>
            <a:r>
              <a:rPr sz="1600" b="1" spc="20" dirty="0">
                <a:latin typeface="Arial"/>
                <a:cs typeface="Arial"/>
              </a:rPr>
              <a:t> </a:t>
            </a:r>
            <a:r>
              <a:rPr sz="1600" b="1" spc="-5" dirty="0">
                <a:latin typeface="Arial"/>
                <a:cs typeface="Arial"/>
              </a:rPr>
              <a:t>SCHEDULE</a:t>
            </a:r>
            <a:r>
              <a:rPr sz="1600" b="1" spc="-10" dirty="0">
                <a:latin typeface="Arial"/>
                <a:cs typeface="Arial"/>
              </a:rPr>
              <a:t> ON</a:t>
            </a:r>
            <a:r>
              <a:rPr sz="1600" b="1" spc="10" dirty="0">
                <a:latin typeface="Arial"/>
                <a:cs typeface="Arial"/>
              </a:rPr>
              <a:t> </a:t>
            </a:r>
            <a:r>
              <a:rPr sz="1600" b="1" spc="-5" dirty="0">
                <a:latin typeface="Arial"/>
                <a:cs typeface="Arial"/>
              </a:rPr>
              <a:t>MS</a:t>
            </a:r>
            <a:r>
              <a:rPr sz="1600" b="1" spc="10" dirty="0">
                <a:latin typeface="Arial"/>
                <a:cs typeface="Arial"/>
              </a:rPr>
              <a:t> </a:t>
            </a:r>
            <a:r>
              <a:rPr sz="1600" b="1" spc="-5" dirty="0">
                <a:latin typeface="Arial"/>
                <a:cs typeface="Arial"/>
              </a:rPr>
              <a:t>EXCEL</a:t>
            </a:r>
            <a:r>
              <a:rPr sz="1600" b="1" spc="-45" dirty="0">
                <a:latin typeface="Arial"/>
                <a:cs typeface="Arial"/>
              </a:rPr>
              <a:t> </a:t>
            </a:r>
            <a:r>
              <a:rPr sz="1600" b="1" spc="-5" dirty="0">
                <a:latin typeface="Arial"/>
                <a:cs typeface="Arial"/>
              </a:rPr>
              <a:t>SHEET PROVIDED</a:t>
            </a:r>
            <a:endParaRPr sz="1600" dirty="0">
              <a:latin typeface="Arial"/>
              <a:cs typeface="Arial"/>
            </a:endParaRPr>
          </a:p>
          <a:p>
            <a:pPr>
              <a:lnSpc>
                <a:spcPct val="100000"/>
              </a:lnSpc>
              <a:spcBef>
                <a:spcPts val="20"/>
              </a:spcBef>
              <a:buFont typeface="Wingdings"/>
              <a:buChar char=""/>
            </a:pPr>
            <a:endParaRPr sz="1650" dirty="0">
              <a:latin typeface="Arial"/>
              <a:cs typeface="Arial"/>
            </a:endParaRPr>
          </a:p>
          <a:p>
            <a:pPr marL="299085" indent="-287020">
              <a:lnSpc>
                <a:spcPct val="100000"/>
              </a:lnSpc>
              <a:spcBef>
                <a:spcPts val="5"/>
              </a:spcBef>
              <a:buFont typeface="Wingdings"/>
              <a:buChar char=""/>
              <a:tabLst>
                <a:tab pos="299720" algn="l"/>
              </a:tabLst>
            </a:pPr>
            <a:r>
              <a:rPr sz="1600" b="1" spc="-20" dirty="0">
                <a:latin typeface="Arial"/>
                <a:cs typeface="Arial"/>
              </a:rPr>
              <a:t>SUMMARY</a:t>
            </a:r>
            <a:r>
              <a:rPr sz="1600" b="1" spc="20" dirty="0">
                <a:latin typeface="Arial"/>
                <a:cs typeface="Arial"/>
              </a:rPr>
              <a:t> </a:t>
            </a:r>
            <a:r>
              <a:rPr sz="1600" b="1" spc="-5" dirty="0">
                <a:latin typeface="Arial"/>
                <a:cs typeface="Arial"/>
              </a:rPr>
              <a:t>SCHEDULE</a:t>
            </a:r>
            <a:r>
              <a:rPr sz="1600" b="1" spc="-30" dirty="0">
                <a:latin typeface="Arial"/>
                <a:cs typeface="Arial"/>
              </a:rPr>
              <a:t> </a:t>
            </a:r>
            <a:r>
              <a:rPr sz="1600" b="1" spc="-5" dirty="0">
                <a:latin typeface="Arial"/>
                <a:cs typeface="Arial"/>
              </a:rPr>
              <a:t>MUST</a:t>
            </a:r>
            <a:r>
              <a:rPr sz="1600" b="1" spc="5" dirty="0">
                <a:latin typeface="Arial"/>
                <a:cs typeface="Arial"/>
              </a:rPr>
              <a:t> </a:t>
            </a:r>
            <a:r>
              <a:rPr sz="1600" b="1" spc="-10" dirty="0">
                <a:latin typeface="Arial"/>
                <a:cs typeface="Arial"/>
              </a:rPr>
              <a:t>BE</a:t>
            </a:r>
            <a:r>
              <a:rPr sz="1600" b="1" spc="-5" dirty="0">
                <a:latin typeface="Arial"/>
                <a:cs typeface="Arial"/>
              </a:rPr>
              <a:t> COMPLETED</a:t>
            </a:r>
            <a:r>
              <a:rPr sz="1600" b="1" spc="-45" dirty="0">
                <a:latin typeface="Arial"/>
                <a:cs typeface="Arial"/>
              </a:rPr>
              <a:t> </a:t>
            </a:r>
            <a:r>
              <a:rPr sz="1600" b="1" spc="-20" dirty="0">
                <a:latin typeface="Arial"/>
                <a:cs typeface="Arial"/>
              </a:rPr>
              <a:t>AND</a:t>
            </a:r>
            <a:r>
              <a:rPr sz="1600" b="1" spc="35" dirty="0">
                <a:latin typeface="Arial"/>
                <a:cs typeface="Arial"/>
              </a:rPr>
              <a:t> </a:t>
            </a:r>
            <a:r>
              <a:rPr sz="1600" b="1" spc="-5" dirty="0">
                <a:latin typeface="Arial"/>
                <a:cs typeface="Arial"/>
              </a:rPr>
              <a:t>SIGNED</a:t>
            </a:r>
            <a:endParaRPr sz="1600" dirty="0">
              <a:latin typeface="Arial"/>
              <a:cs typeface="Arial"/>
            </a:endParaRPr>
          </a:p>
          <a:p>
            <a:pPr>
              <a:lnSpc>
                <a:spcPct val="100000"/>
              </a:lnSpc>
              <a:spcBef>
                <a:spcPts val="20"/>
              </a:spcBef>
              <a:buFont typeface="Wingdings"/>
              <a:buChar char=""/>
            </a:pPr>
            <a:endParaRPr sz="1650" dirty="0">
              <a:latin typeface="Arial"/>
              <a:cs typeface="Arial"/>
            </a:endParaRPr>
          </a:p>
          <a:p>
            <a:pPr marL="299085" marR="5080" indent="-287020">
              <a:lnSpc>
                <a:spcPct val="100000"/>
              </a:lnSpc>
              <a:buFont typeface="Wingdings"/>
              <a:buChar char=""/>
              <a:tabLst>
                <a:tab pos="299720" algn="l"/>
                <a:tab pos="3106420" algn="l"/>
                <a:tab pos="4356100" algn="l"/>
                <a:tab pos="7433945" algn="l"/>
              </a:tabLst>
            </a:pPr>
            <a:r>
              <a:rPr sz="1600" b="1" spc="-5" dirty="0">
                <a:latin typeface="Arial"/>
                <a:cs typeface="Arial"/>
              </a:rPr>
              <a:t>TENDERING</a:t>
            </a:r>
            <a:r>
              <a:rPr sz="1600" b="1" spc="575" dirty="0">
                <a:latin typeface="Arial"/>
                <a:cs typeface="Arial"/>
              </a:rPr>
              <a:t> </a:t>
            </a:r>
            <a:r>
              <a:rPr sz="1600" b="1" spc="-5" dirty="0">
                <a:latin typeface="Arial"/>
                <a:cs typeface="Arial"/>
              </a:rPr>
              <a:t>ZERO</a:t>
            </a:r>
            <a:r>
              <a:rPr sz="1600" b="1" spc="575" dirty="0">
                <a:latin typeface="Arial"/>
                <a:cs typeface="Arial"/>
              </a:rPr>
              <a:t> </a:t>
            </a:r>
            <a:r>
              <a:rPr sz="1600" b="1" spc="-35" dirty="0">
                <a:latin typeface="Arial"/>
                <a:cs typeface="Arial"/>
              </a:rPr>
              <a:t>RATES	</a:t>
            </a:r>
            <a:r>
              <a:rPr sz="1600" b="1" spc="-65" dirty="0">
                <a:latin typeface="Arial"/>
                <a:cs typeface="Arial"/>
              </a:rPr>
              <a:t>MAY</a:t>
            </a:r>
            <a:r>
              <a:rPr sz="1600" b="1" spc="555" dirty="0">
                <a:latin typeface="Arial"/>
                <a:cs typeface="Arial"/>
              </a:rPr>
              <a:t> </a:t>
            </a:r>
            <a:r>
              <a:rPr sz="1600" b="1" spc="-5" dirty="0">
                <a:latin typeface="Arial"/>
                <a:cs typeface="Arial"/>
              </a:rPr>
              <a:t>POSE	A</a:t>
            </a:r>
            <a:r>
              <a:rPr sz="1600" b="1" spc="459" dirty="0">
                <a:latin typeface="Arial"/>
                <a:cs typeface="Arial"/>
              </a:rPr>
              <a:t> </a:t>
            </a:r>
            <a:r>
              <a:rPr sz="1600" b="1" dirty="0">
                <a:latin typeface="Arial"/>
                <a:cs typeface="Arial"/>
              </a:rPr>
              <a:t>RISK</a:t>
            </a:r>
            <a:r>
              <a:rPr sz="1600" b="1" spc="560" dirty="0">
                <a:latin typeface="Arial"/>
                <a:cs typeface="Arial"/>
              </a:rPr>
              <a:t> </a:t>
            </a:r>
            <a:r>
              <a:rPr sz="1600" b="1" spc="-20" dirty="0">
                <a:latin typeface="Arial"/>
                <a:cs typeface="Arial"/>
              </a:rPr>
              <a:t>TO</a:t>
            </a:r>
            <a:r>
              <a:rPr sz="1600" b="1" spc="550" dirty="0">
                <a:latin typeface="Arial"/>
                <a:cs typeface="Arial"/>
              </a:rPr>
              <a:t> </a:t>
            </a:r>
            <a:r>
              <a:rPr sz="1600" b="1" spc="-5" dirty="0">
                <a:latin typeface="Arial"/>
                <a:cs typeface="Arial"/>
              </a:rPr>
              <a:t>THE</a:t>
            </a:r>
            <a:r>
              <a:rPr sz="1600" b="1" spc="555" dirty="0">
                <a:latin typeface="Arial"/>
                <a:cs typeface="Arial"/>
              </a:rPr>
              <a:t> </a:t>
            </a:r>
            <a:r>
              <a:rPr sz="1600" b="1" spc="-5" dirty="0">
                <a:latin typeface="Arial"/>
                <a:cs typeface="Arial"/>
              </a:rPr>
              <a:t>EMPLOYER	</a:t>
            </a:r>
            <a:r>
              <a:rPr sz="1600" b="1" spc="-15" dirty="0">
                <a:latin typeface="Arial"/>
                <a:cs typeface="Arial"/>
              </a:rPr>
              <a:t>AND</a:t>
            </a:r>
            <a:r>
              <a:rPr sz="1600" b="1" spc="35" dirty="0">
                <a:latin typeface="Arial"/>
                <a:cs typeface="Arial"/>
              </a:rPr>
              <a:t> </a:t>
            </a:r>
            <a:r>
              <a:rPr sz="1600" b="1" spc="-5" dirty="0">
                <a:latin typeface="Arial"/>
                <a:cs typeface="Arial"/>
              </a:rPr>
              <a:t>YOUR </a:t>
            </a:r>
            <a:r>
              <a:rPr sz="1600" b="1" spc="-430" dirty="0">
                <a:latin typeface="Arial"/>
                <a:cs typeface="Arial"/>
              </a:rPr>
              <a:t> </a:t>
            </a:r>
            <a:r>
              <a:rPr sz="1600" b="1" spc="-5" dirty="0">
                <a:latin typeface="Arial"/>
                <a:cs typeface="Arial"/>
              </a:rPr>
              <a:t>TENDER</a:t>
            </a:r>
            <a:r>
              <a:rPr sz="1600" b="1" spc="-10" dirty="0">
                <a:latin typeface="Arial"/>
                <a:cs typeface="Arial"/>
              </a:rPr>
              <a:t> </a:t>
            </a:r>
            <a:r>
              <a:rPr sz="1600" b="1" spc="-70" dirty="0">
                <a:latin typeface="Arial"/>
                <a:cs typeface="Arial"/>
              </a:rPr>
              <a:t>MAY</a:t>
            </a:r>
            <a:r>
              <a:rPr sz="1600" b="1" spc="25" dirty="0">
                <a:latin typeface="Arial"/>
                <a:cs typeface="Arial"/>
              </a:rPr>
              <a:t> </a:t>
            </a:r>
            <a:r>
              <a:rPr sz="1600" b="1" spc="-10" dirty="0">
                <a:latin typeface="Arial"/>
                <a:cs typeface="Arial"/>
              </a:rPr>
              <a:t>BE</a:t>
            </a:r>
            <a:r>
              <a:rPr sz="1600" b="1" dirty="0">
                <a:latin typeface="Arial"/>
                <a:cs typeface="Arial"/>
              </a:rPr>
              <a:t> </a:t>
            </a:r>
            <a:r>
              <a:rPr sz="1600" b="1" spc="-10" dirty="0">
                <a:latin typeface="Arial"/>
                <a:cs typeface="Arial"/>
              </a:rPr>
              <a:t>REGARDED </a:t>
            </a:r>
            <a:r>
              <a:rPr sz="1600" b="1" spc="-30" dirty="0">
                <a:latin typeface="Arial"/>
                <a:cs typeface="Arial"/>
              </a:rPr>
              <a:t>AS</a:t>
            </a:r>
            <a:r>
              <a:rPr sz="1600" b="1" spc="-10" dirty="0">
                <a:latin typeface="Arial"/>
                <a:cs typeface="Arial"/>
              </a:rPr>
              <a:t> </a:t>
            </a:r>
            <a:r>
              <a:rPr sz="1600" b="1" spc="-30" dirty="0">
                <a:latin typeface="Arial"/>
                <a:cs typeface="Arial"/>
              </a:rPr>
              <a:t>AN</a:t>
            </a:r>
            <a:r>
              <a:rPr sz="1600" b="1" spc="45" dirty="0">
                <a:latin typeface="Arial"/>
                <a:cs typeface="Arial"/>
              </a:rPr>
              <a:t> </a:t>
            </a:r>
            <a:r>
              <a:rPr sz="1600" b="1" spc="-25" dirty="0">
                <a:latin typeface="Arial"/>
                <a:cs typeface="Arial"/>
              </a:rPr>
              <a:t>UNACCEPTABLE</a:t>
            </a:r>
            <a:r>
              <a:rPr sz="1600" b="1" spc="60" dirty="0">
                <a:latin typeface="Arial"/>
                <a:cs typeface="Arial"/>
              </a:rPr>
              <a:t> </a:t>
            </a:r>
            <a:r>
              <a:rPr sz="1600" b="1" spc="-5" dirty="0">
                <a:latin typeface="Arial"/>
                <a:cs typeface="Arial"/>
              </a:rPr>
              <a:t>TENDER</a:t>
            </a:r>
            <a:endParaRPr sz="1600" dirty="0">
              <a:latin typeface="Arial"/>
              <a:cs typeface="Arial"/>
            </a:endParaRPr>
          </a:p>
        </p:txBody>
      </p:sp>
      <p:sp>
        <p:nvSpPr>
          <p:cNvPr id="3" name="TextBox 2">
            <a:extLst>
              <a:ext uri="{FF2B5EF4-FFF2-40B4-BE49-F238E27FC236}">
                <a16:creationId xmlns:a16="http://schemas.microsoft.com/office/drawing/2014/main" id="{882B47BF-E41E-EF5C-FA68-80A19D6BED03}"/>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sp>
        <p:nvSpPr>
          <p:cNvPr id="4" name="Cloud Callout 5">
            <a:extLst>
              <a:ext uri="{FF2B5EF4-FFF2-40B4-BE49-F238E27FC236}">
                <a16:creationId xmlns:a16="http://schemas.microsoft.com/office/drawing/2014/main" id="{A8A17B6A-42F1-A779-3ED0-EF852FC2B075}"/>
              </a:ext>
            </a:extLst>
          </p:cNvPr>
          <p:cNvSpPr/>
          <p:nvPr/>
        </p:nvSpPr>
        <p:spPr>
          <a:xfrm>
            <a:off x="7260659" y="3632718"/>
            <a:ext cx="1883341"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7972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2986844766"/>
              </p:ext>
            </p:extLst>
          </p:nvPr>
        </p:nvGraphicFramePr>
        <p:xfrm>
          <a:off x="608804" y="551699"/>
          <a:ext cx="8307452" cy="4918722"/>
        </p:xfrm>
        <a:graphic>
          <a:graphicData uri="http://schemas.openxmlformats.org/drawingml/2006/table">
            <a:tbl>
              <a:tblPr firstRow="1" bandRow="1">
                <a:tableStyleId>{D7AC3CCA-C797-4891-BE02-D94E43425B78}</a:tableStyleId>
              </a:tblPr>
              <a:tblGrid>
                <a:gridCol w="1183900">
                  <a:extLst>
                    <a:ext uri="{9D8B030D-6E8A-4147-A177-3AD203B41FA5}">
                      <a16:colId xmlns:a16="http://schemas.microsoft.com/office/drawing/2014/main" val="3929072872"/>
                    </a:ext>
                  </a:extLst>
                </a:gridCol>
                <a:gridCol w="7123552">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tenders for discrepancies between amounts in words and amounts in figures.  Where there is a discrepancy between the amounts in figures and the amount in words, the amount appearing in the summary to the Pricing Schedule shall govern.</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 offers for:</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the gross misplacement of the decimal point in any unit rate;</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omissions made in completing the Pricing Schedule or Bills of Quantities; or</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arithmetic errors in:</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line item totals resulting from the product of a unit rate and a quantity in Bills of Quantities or Schedules of Prices; or the summation of the prices;</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imbalanced unit rates.</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Notify shortlisted tenderers of all errors, omissions or imbalanced rates that are identified in their tender offers.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 tenderer elects to confirm the errors, omissions or re-balancing of imbalanced rates the tender offer shall be corrected as follows: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2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3706371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2014378858"/>
              </p:ext>
            </p:extLst>
          </p:nvPr>
        </p:nvGraphicFramePr>
        <p:xfrm>
          <a:off x="818851" y="1008665"/>
          <a:ext cx="8116066" cy="4840670"/>
        </p:xfrm>
        <a:graphic>
          <a:graphicData uri="http://schemas.openxmlformats.org/drawingml/2006/table">
            <a:tbl>
              <a:tblPr firstRow="1" bandRow="1">
                <a:tableStyleId>{D7AC3CCA-C797-4891-BE02-D94E43425B78}</a:tableStyleId>
              </a:tblPr>
              <a:tblGrid>
                <a:gridCol w="1156625">
                  <a:extLst>
                    <a:ext uri="{9D8B030D-6E8A-4147-A177-3AD203B41FA5}">
                      <a16:colId xmlns:a16="http://schemas.microsoft.com/office/drawing/2014/main" val="3929072872"/>
                    </a:ext>
                  </a:extLst>
                </a:gridCol>
                <a:gridCol w="6959441">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pPr lvl="0"/>
                      <a:r>
                        <a:rPr lang="en-ZA" sz="1300" kern="1200" dirty="0">
                          <a:solidFill>
                            <a:schemeClr val="dk1"/>
                          </a:solidFill>
                          <a:effectLst/>
                          <a:latin typeface="Arial" panose="020B0604020202020204" pitchFamily="34" charset="0"/>
                          <a:ea typeface="+mn-ea"/>
                          <a:cs typeface="Arial" panose="020B0604020202020204" pitchFamily="34" charset="0"/>
                        </a:rPr>
                        <a:t>Where there is an error in the total of the prices either as a result of other corrections required by this checking process or in the tenderer’s addition of prices, the total of the prices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Where the unit rates are imbalanced, the tenderer shall adjust such rates by increasing or decreasing them and selected others while retaining the total of the prices derived after any other corrections made under (a) and (b) above.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there is an omission of a line item, no correction is possible and the offer will be declared non-responsive.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Declare as non-responsive and reject any offer from a tenderer who elects not to accept the corrections proposed and/or fails to justify or balance the imbalanced rates to the satisfaction of the employer.</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tenderer is required to submit balanced unit rates for Rate Only items in the Pricing Schedule.  The rates submitted for these items will be taken into account in the evaluation of tenders.</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02714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4" name="Table 3">
            <a:extLst>
              <a:ext uri="{FF2B5EF4-FFF2-40B4-BE49-F238E27FC236}">
                <a16:creationId xmlns:a16="http://schemas.microsoft.com/office/drawing/2014/main" id="{D3E4E73F-079C-41FD-B3F9-FEDFFF3950DE}"/>
              </a:ext>
            </a:extLst>
          </p:cNvPr>
          <p:cNvGraphicFramePr>
            <a:graphicFrameLocks noGrp="1"/>
          </p:cNvGraphicFramePr>
          <p:nvPr>
            <p:extLst>
              <p:ext uri="{D42A27DB-BD31-4B8C-83A1-F6EECF244321}">
                <p14:modId xmlns:p14="http://schemas.microsoft.com/office/powerpoint/2010/main" val="3356976418"/>
              </p:ext>
            </p:extLst>
          </p:nvPr>
        </p:nvGraphicFramePr>
        <p:xfrm>
          <a:off x="625151" y="445225"/>
          <a:ext cx="8313575" cy="5491583"/>
        </p:xfrm>
        <a:graphic>
          <a:graphicData uri="http://schemas.openxmlformats.org/drawingml/2006/table">
            <a:tbl>
              <a:tblPr firstRow="1" bandRow="1">
                <a:tableStyleId>{D7AC3CCA-C797-4891-BE02-D94E43425B78}</a:tableStyleId>
              </a:tblPr>
              <a:tblGrid>
                <a:gridCol w="1119550">
                  <a:extLst>
                    <a:ext uri="{9D8B030D-6E8A-4147-A177-3AD203B41FA5}">
                      <a16:colId xmlns:a16="http://schemas.microsoft.com/office/drawing/2014/main" val="3929072872"/>
                    </a:ext>
                  </a:extLst>
                </a:gridCol>
                <a:gridCol w="7194025">
                  <a:extLst>
                    <a:ext uri="{9D8B030D-6E8A-4147-A177-3AD203B41FA5}">
                      <a16:colId xmlns:a16="http://schemas.microsoft.com/office/drawing/2014/main" val="2278328436"/>
                    </a:ext>
                  </a:extLst>
                </a:gridCol>
              </a:tblGrid>
              <a:tr h="444864">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34383">
                <a:tc>
                  <a:txBody>
                    <a:bodyPr/>
                    <a:lstStyle/>
                    <a:p>
                      <a:r>
                        <a:rPr lang="en-ZA" sz="1150" b="1" dirty="0">
                          <a:latin typeface="Arial" panose="020B0604020202020204" pitchFamily="34" charset="0"/>
                          <a:cs typeface="Arial" panose="020B0604020202020204" pitchFamily="34" charset="0"/>
                        </a:rPr>
                        <a:t>C.3.11</a:t>
                      </a:r>
                    </a:p>
                  </a:txBody>
                  <a:tcPr>
                    <a:noFill/>
                  </a:tcPr>
                </a:tc>
                <a:tc>
                  <a:txBody>
                    <a:bodyPr/>
                    <a:lstStyle/>
                    <a:p>
                      <a:r>
                        <a:rPr lang="en-ZA" sz="1350" b="1" kern="1200" dirty="0">
                          <a:solidFill>
                            <a:schemeClr val="dk1"/>
                          </a:solidFill>
                          <a:effectLst/>
                          <a:latin typeface="+mn-lt"/>
                          <a:ea typeface="+mn-ea"/>
                          <a:cs typeface="+mn-cs"/>
                        </a:rPr>
                        <a:t>Evaluating price and preference</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80/20 preference point system for acquisition of goods and services for Rand value equal to or above R2 000 and up to R50 million </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thee points out of 80 for price:</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r>
                        <a:rPr lang="en-ZA" sz="1350" kern="1200" dirty="0">
                          <a:solidFill>
                            <a:schemeClr val="dk1"/>
                          </a:solidFill>
                          <a:effectLst/>
                          <a:latin typeface="+mn-lt"/>
                          <a:ea typeface="+mn-ea"/>
                          <a:cs typeface="+mn-cs"/>
                        </a:rPr>
                        <a:t>Ps =80(1-(Pt-Pm)/Pm)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 points out of 90 for price: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=90(1-(Pt-Pm)/Pm)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endParaRPr lang="en-ZA"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In the event that the calculated value is negative, the allocated score shall be 0 (zero).</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378789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SCORING(SPECIFIC GOALS)</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714485187"/>
              </p:ext>
            </p:extLst>
          </p:nvPr>
        </p:nvGraphicFramePr>
        <p:xfrm>
          <a:off x="616688" y="711697"/>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pic>
        <p:nvPicPr>
          <p:cNvPr id="3" name="Picture 2">
            <a:extLst>
              <a:ext uri="{FF2B5EF4-FFF2-40B4-BE49-F238E27FC236}">
                <a16:creationId xmlns:a16="http://schemas.microsoft.com/office/drawing/2014/main" id="{BA326755-232A-02F7-6DFC-4391F40FA3A9}"/>
              </a:ext>
            </a:extLst>
          </p:cNvPr>
          <p:cNvPicPr>
            <a:picLocks noChangeAspect="1"/>
          </p:cNvPicPr>
          <p:nvPr/>
        </p:nvPicPr>
        <p:blipFill>
          <a:blip r:embed="rId2"/>
          <a:stretch>
            <a:fillRect/>
          </a:stretch>
        </p:blipFill>
        <p:spPr>
          <a:xfrm>
            <a:off x="1735755" y="1274438"/>
            <a:ext cx="7212302" cy="4575855"/>
          </a:xfrm>
          <a:prstGeom prst="rect">
            <a:avLst/>
          </a:prstGeom>
        </p:spPr>
      </p:pic>
    </p:spTree>
    <p:extLst>
      <p:ext uri="{BB962C8B-B14F-4D97-AF65-F5344CB8AC3E}">
        <p14:creationId xmlns:p14="http://schemas.microsoft.com/office/powerpoint/2010/main" val="1233721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584689378"/>
              </p:ext>
            </p:extLst>
          </p:nvPr>
        </p:nvGraphicFramePr>
        <p:xfrm>
          <a:off x="616688" y="822445"/>
          <a:ext cx="8398002" cy="5245192"/>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Points for specific goals will be awarded according to the table below:</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The tenderer’s scorecard shall be a B-BBEE Certificate issued in accordance with: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amended Construction Sector Codes published in Notice 931 of 2017 of Government Gazette No. 41287 on 1 December 2017 by the Department of Trade and Industry;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the event that the Measured Entity operates in more than one sector or a sub-sector, the scorecard for the sector or sub-sector in which the majority of its core activities (measured in terms of annual revenue) are located will be acceptable. The tenderer must comply with the annual revenue thresholds for EME or QSE or Generic in accordance with the amended Construction Sector Codes;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scorecard shall be submitted as a certificate attached to Returnable Schedule Form D1; and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certificate shall: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 valid at the tender closing date;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been issued by a verification agency accredited by the South African National Accreditation System (SANAS);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be in the form of a sworn affidavit or a certificate issued by the Companies and Intellectual Property Commission in the case of an Exempted Micro Enterprise (EME) with a total annual revenue of less than R1.8million if issued in accordance with the amended Construction Sector Codes published in Notice 931 of 2017 of Government Gazette No. 41287 on 1 December 2017 by the Department of Trade and Industry; </a:t>
                      </a: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a date of issue less than 12 (twelve) months prior to the original advertised tender closing date (see Tender Data C.2.15);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511666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26777591"/>
              </p:ext>
            </p:extLst>
          </p:nvPr>
        </p:nvGraphicFramePr>
        <p:xfrm>
          <a:off x="616688" y="822445"/>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iii.     A valid BBBEE Certificates shall contain: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Name of enterprise as per enterprise registration documents issued by CIPC, and enterprise business address.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Value-Added Tax number, where applicable.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B-BBEE Scorecard against which the certificate is issued, indicating all elements and scores achieved for each element. The actual score achieved must be linked to the total points as per the relevant Codes.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B-BBEE status with corresponding procurement recognition level.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relevant Codes used to issue the B-BBEE verification certificate.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Date of issue and expiry (e.g. 9 June 2018 to 8 June 2019). Where    a measured entity was subjected to a re-verification process, due to material change, the B-BBEE Verification Certificate must reflect the initial date of issue, date of re-issue and the initial date of expiry. Re-verification does not extend the lifespan of the B-BBEE Verification Certificate.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Financial period which was used to issue the B-BBEE Verification Certificate.</a:t>
                      </a: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492217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3783866764"/>
              </p:ext>
            </p:extLst>
          </p:nvPr>
        </p:nvGraphicFramePr>
        <p:xfrm>
          <a:off x="616688" y="822445"/>
          <a:ext cx="8398002" cy="5279037"/>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iv.        A valid Sworn Affidavit shall contain: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Name/s of deponent as they appear in the identity document and the identity number.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Designation of the deponent as either the director, owner or member must be indicated in order to know that person is duly authorised to depose of an affidavit.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 of enterprise as per enterprise registration documents issued by the CIPC, where applicable, and enterprise business address.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Percentage black ownership, black female ownership and whether they fall within a designated group.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Indicate total revenue for the year under review and whether it is based on audited financial statements or management accounts.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Financial year-end as per the enterprise’s registration documents, which was used to determine the total revenue. </a:t>
                      </a:r>
                      <a:r>
                        <a:rPr lang="en-ZA" sz="1200" b="1" dirty="0">
                          <a:effectLst/>
                          <a:latin typeface="Arial" panose="020B0604020202020204" pitchFamily="34" charset="0"/>
                          <a:ea typeface="Calibri" panose="020F0502020204030204" pitchFamily="34" charset="0"/>
                          <a:cs typeface="Times New Roman" panose="02020603050405020304" pitchFamily="18" charset="0"/>
                        </a:rPr>
                        <a:t>The valid format of the Financial Year-End is Day/Month/Year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B-BBEE status level. An enterprise can only have one status level.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Date deponent signed and date of Commissioner of Oath must be the same.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Commissioner of Oath cannot be an employee or ex officio of the enterprise because, a person cannot by law, commission a sworn affidavit in which they have an interest, and</a:t>
                      </a: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346474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4B735E2-1222-8065-0AEF-D5A8A0DA5D24}"/>
              </a:ext>
            </a:extLst>
          </p:cNvPr>
          <p:cNvPicPr>
            <a:picLocks noChangeAspect="1"/>
          </p:cNvPicPr>
          <p:nvPr/>
        </p:nvPicPr>
        <p:blipFill>
          <a:blip r:embed="rId2"/>
          <a:stretch>
            <a:fillRect/>
          </a:stretch>
        </p:blipFill>
        <p:spPr>
          <a:xfrm>
            <a:off x="201968" y="173199"/>
            <a:ext cx="8553450" cy="6343650"/>
          </a:xfrm>
          <a:prstGeom prst="rect">
            <a:avLst/>
          </a:prstGeom>
        </p:spPr>
      </p:pic>
    </p:spTree>
    <p:extLst>
      <p:ext uri="{BB962C8B-B14F-4D97-AF65-F5344CB8AC3E}">
        <p14:creationId xmlns:p14="http://schemas.microsoft.com/office/powerpoint/2010/main" val="3106034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0">
            <a:extLst>
              <a:ext uri="{FF2B5EF4-FFF2-40B4-BE49-F238E27FC236}">
                <a16:creationId xmlns:a16="http://schemas.microsoft.com/office/drawing/2014/main" id="{D5D7B0C0-AFA0-2E9F-1E66-1C91FF01794A}"/>
              </a:ext>
            </a:extLst>
          </p:cNvPr>
          <p:cNvPicPr/>
          <p:nvPr/>
        </p:nvPicPr>
        <p:blipFill>
          <a:blip r:embed="rId2" cstate="print"/>
          <a:stretch>
            <a:fillRect/>
          </a:stretch>
        </p:blipFill>
        <p:spPr>
          <a:xfrm>
            <a:off x="952592" y="441680"/>
            <a:ext cx="7705344" cy="5489448"/>
          </a:xfrm>
          <a:prstGeom prst="rect">
            <a:avLst/>
          </a:prstGeom>
        </p:spPr>
      </p:pic>
    </p:spTree>
    <p:extLst>
      <p:ext uri="{BB962C8B-B14F-4D97-AF65-F5344CB8AC3E}">
        <p14:creationId xmlns:p14="http://schemas.microsoft.com/office/powerpoint/2010/main" val="2631063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EEFC8E-9CC8-817C-DC86-1654C78C2173}"/>
              </a:ext>
            </a:extLst>
          </p:cNvPr>
          <p:cNvPicPr>
            <a:picLocks noChangeAspect="1"/>
          </p:cNvPicPr>
          <p:nvPr/>
        </p:nvPicPr>
        <p:blipFill>
          <a:blip r:embed="rId2"/>
          <a:stretch>
            <a:fillRect/>
          </a:stretch>
        </p:blipFill>
        <p:spPr>
          <a:xfrm>
            <a:off x="1690396" y="1055331"/>
            <a:ext cx="6248400" cy="4019550"/>
          </a:xfrm>
          <a:prstGeom prst="rect">
            <a:avLst/>
          </a:prstGeom>
        </p:spPr>
      </p:pic>
    </p:spTree>
    <p:extLst>
      <p:ext uri="{BB962C8B-B14F-4D97-AF65-F5344CB8AC3E}">
        <p14:creationId xmlns:p14="http://schemas.microsoft.com/office/powerpoint/2010/main" val="3417577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1596590101"/>
              </p:ext>
            </p:extLst>
          </p:nvPr>
        </p:nvGraphicFramePr>
        <p:xfrm>
          <a:off x="616688" y="822445"/>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     Compliance with any other information requested to be attached to Returnable Schedule Form D1;    and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    In the event of a Joint Venture (JV), a project-specific consolidated (SANRAL project number indicated) valid B-BBEE verification certificate in the name of the JV, issued by a verification agency accredited by the South African National Accreditation System (SANAS) shall be submitted.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53695" marR="0" algn="just">
                        <a:lnSpc>
                          <a:spcPct val="115000"/>
                        </a:lnSpc>
                        <a:spcBef>
                          <a:spcPts val="0"/>
                        </a:spcBef>
                        <a:spcAft>
                          <a:spcPts val="0"/>
                        </a:spcAft>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b="1" dirty="0">
                          <a:effectLst/>
                          <a:latin typeface="Arial" panose="020B0604020202020204" pitchFamily="34" charset="0"/>
                          <a:ea typeface="Calibri" panose="020F0502020204030204" pitchFamily="34" charset="0"/>
                          <a:cs typeface="Times New Roman" panose="02020603050405020304" pitchFamily="18" charset="0"/>
                        </a:rPr>
                        <a:t>Sub-contracting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If the tender documents indicate that the tenderer intends sub-contracting more than 25% of the value of the contract to any other person not qualifying for at least the status level that the tenderer qualifies for, 0 (zero) points for B-BBEE level (under Specific Goals) shall be awarded, unless the intended sub-contractor is an EME that has the capacity to execute the sub-contract.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57198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A19138-AF3A-43AB-807D-CC5C0FCD1316}"/>
              </a:ext>
            </a:extLst>
          </p:cNvPr>
          <p:cNvSpPr txBox="1"/>
          <p:nvPr/>
        </p:nvSpPr>
        <p:spPr>
          <a:xfrm>
            <a:off x="0" y="-43629"/>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ADDITIONAL CLAUSES TO CONDITIONS OF TENDER</a:t>
            </a:r>
          </a:p>
        </p:txBody>
      </p:sp>
      <p:graphicFrame>
        <p:nvGraphicFramePr>
          <p:cNvPr id="3" name="Table 2">
            <a:extLst>
              <a:ext uri="{FF2B5EF4-FFF2-40B4-BE49-F238E27FC236}">
                <a16:creationId xmlns:a16="http://schemas.microsoft.com/office/drawing/2014/main" id="{33E40500-EA78-480F-A5E1-9C45A8058CF8}"/>
              </a:ext>
            </a:extLst>
          </p:cNvPr>
          <p:cNvGraphicFramePr>
            <a:graphicFrameLocks noGrp="1"/>
          </p:cNvGraphicFramePr>
          <p:nvPr>
            <p:extLst>
              <p:ext uri="{D42A27DB-BD31-4B8C-83A1-F6EECF244321}">
                <p14:modId xmlns:p14="http://schemas.microsoft.com/office/powerpoint/2010/main" val="2129388096"/>
              </p:ext>
            </p:extLst>
          </p:nvPr>
        </p:nvGraphicFramePr>
        <p:xfrm>
          <a:off x="113414" y="512339"/>
          <a:ext cx="8917172" cy="5460707"/>
        </p:xfrm>
        <a:graphic>
          <a:graphicData uri="http://schemas.openxmlformats.org/drawingml/2006/table">
            <a:tbl>
              <a:tblPr firstRow="1" bandRow="1">
                <a:tableStyleId>{D7AC3CCA-C797-4891-BE02-D94E43425B78}</a:tableStyleId>
              </a:tblPr>
              <a:tblGrid>
                <a:gridCol w="1034251">
                  <a:extLst>
                    <a:ext uri="{9D8B030D-6E8A-4147-A177-3AD203B41FA5}">
                      <a16:colId xmlns:a16="http://schemas.microsoft.com/office/drawing/2014/main" val="3929072872"/>
                    </a:ext>
                  </a:extLst>
                </a:gridCol>
                <a:gridCol w="7882921">
                  <a:extLst>
                    <a:ext uri="{9D8B030D-6E8A-4147-A177-3AD203B41FA5}">
                      <a16:colId xmlns:a16="http://schemas.microsoft.com/office/drawing/2014/main" val="2278328436"/>
                    </a:ext>
                  </a:extLst>
                </a:gridCol>
              </a:tblGrid>
              <a:tr h="693635">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Compliance with other  Regulations</a:t>
                      </a:r>
                    </a:p>
                  </a:txBody>
                  <a:tcPr/>
                </a:tc>
                <a:extLst>
                  <a:ext uri="{0D108BD9-81ED-4DB2-BD59-A6C34878D82A}">
                    <a16:rowId xmlns:a16="http://schemas.microsoft.com/office/drawing/2014/main" val="2805753173"/>
                  </a:ext>
                </a:extLst>
              </a:tr>
              <a:tr h="4597947">
                <a:tc>
                  <a:txBody>
                    <a:bodyPr/>
                    <a:lstStyle/>
                    <a:p>
                      <a:r>
                        <a:rPr lang="en-ZA" sz="1400" b="1" dirty="0">
                          <a:latin typeface="Arial" panose="020B0604020202020204" pitchFamily="34" charset="0"/>
                          <a:cs typeface="Arial" panose="020B0604020202020204" pitchFamily="34" charset="0"/>
                        </a:rPr>
                        <a:t>C.3.13</a:t>
                      </a:r>
                    </a:p>
                  </a:txBody>
                  <a:tcPr>
                    <a:noFill/>
                  </a:tcPr>
                </a:tc>
                <a:tc>
                  <a:txBody>
                    <a:bodyPr/>
                    <a:lstStyle/>
                    <a:p>
                      <a:pPr marL="0" marR="0" algn="just">
                        <a:spcBef>
                          <a:spcPts val="0"/>
                        </a:spcBef>
                        <a:spcAft>
                          <a:spcPts val="0"/>
                        </a:spcAft>
                        <a:tabLst>
                          <a:tab pos="0" algn="l"/>
                        </a:tabLst>
                      </a:pPr>
                      <a:r>
                        <a:rPr lang="en-ZA" sz="1000" b="1" dirty="0">
                          <a:effectLst/>
                          <a:latin typeface="Arial" panose="020B0604020202020204" pitchFamily="34" charset="0"/>
                          <a:ea typeface="Times New Roman" panose="02020603050405020304" pitchFamily="18" charset="0"/>
                          <a:cs typeface="Arial" panose="020B0604020202020204" pitchFamily="34" charset="0"/>
                        </a:rPr>
                        <a:t>A</a:t>
                      </a:r>
                      <a:r>
                        <a:rPr lang="en-ZA" sz="1050" b="1" dirty="0">
                          <a:effectLst/>
                          <a:latin typeface="Arial" panose="020B0604020202020204" pitchFamily="34" charset="0"/>
                          <a:ea typeface="Times New Roman" panose="02020603050405020304" pitchFamily="18" charset="0"/>
                          <a:cs typeface="Arial" panose="020B0604020202020204" pitchFamily="34" charset="0"/>
                        </a:rPr>
                        <a:t>cceptance of tender offer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50" dirty="0">
                          <a:effectLst/>
                          <a:latin typeface="Arial" panose="020B0604020202020204" pitchFamily="34" charset="0"/>
                          <a:ea typeface="Times New Roman" panose="02020603050405020304" pitchFamily="18" charset="0"/>
                          <a:cs typeface="Arial" panose="020B0604020202020204" pitchFamily="34" charset="0"/>
                        </a:rPr>
                        <a:t>The conditions stated in clauses C.3.13(a) to (f) of the Conditions of Tender as well as the following additional clauses C.3.13(g) to (k) shall be applied as objective criteria in terms of section 2(1)(f) of the Preferential Procurement Policy Framework Act, 2000 (Act No 5 of 2000) and as compelling and justifiable reasons </a:t>
                      </a: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not to award to the highest scoring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0"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g)	the tenderer or any of its directors is not listed on National Treasury’s Register of Tender Defaulters or Restricted Suppliers, or the Employer’s database, in terms of the Prevention and Combating of Corrupt Activities Act, 2004 (Act No 12 of 2004) as a tenderer or person prohibited from doing business with the public sector;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h)	the tenderer has not abused the Employer’s supply chain management system;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err="1">
                          <a:effectLst/>
                          <a:latin typeface="Arial" panose="020B0604020202020204" pitchFamily="34" charset="0"/>
                          <a:ea typeface="Times New Roman" panose="02020603050405020304" pitchFamily="18" charset="0"/>
                          <a:cs typeface="Arial" panose="020B0604020202020204" pitchFamily="34" charset="0"/>
                        </a:rPr>
                        <a:t>i</a:t>
                      </a:r>
                      <a:r>
                        <a:rPr lang="en-ZA" sz="1050" dirty="0">
                          <a:effectLst/>
                          <a:latin typeface="Arial" panose="020B0604020202020204" pitchFamily="34" charset="0"/>
                          <a:ea typeface="Times New Roman" panose="02020603050405020304" pitchFamily="18" charset="0"/>
                          <a:cs typeface="Arial" panose="020B0604020202020204" pitchFamily="34" charset="0"/>
                        </a:rPr>
                        <a:t>)	the tenderer has not failed to perform on any previous contract and has not been given a written notice to this effect.</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j)	the tenderer is tax compliant. The recommended tenderer who becomes non-compliant, prior to award, shall be notified and must become compliant within 7 working days of the date of being notified. A recommended tenderer who remains non-compliant after the 7 working days of being notified, shall be declared non-responsive.</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k)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the proposed Key Persons are not fully committed to the maximum number of projects in which they can participate, see Clause C3.1.11(f) in the Scope of Works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addition to the requirements in the Conditions of Tender, with regard to, where the associated risk is foreseen, in the event that a due diligence is performed as part of the tender evaluation, the due diligence report will be used to evaluate the tenderer’s ability to perform the contract as stated in sub-clause C.3.13 (b).</a:t>
                      </a:r>
                      <a:r>
                        <a:rPr lang="en-ZA" sz="105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Risk rating (i.e. high risk, medium to high risk, medium risk or low risk) of the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22127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E2FDCC-FD9C-4CE4-8D25-020D49644381}"/>
              </a:ext>
            </a:extLst>
          </p:cNvPr>
          <p:cNvSpPr txBox="1"/>
          <p:nvPr/>
        </p:nvSpPr>
        <p:spPr>
          <a:xfrm>
            <a:off x="0" y="-12613"/>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TENDER DATA</a:t>
            </a:r>
          </a:p>
        </p:txBody>
      </p:sp>
      <p:graphicFrame>
        <p:nvGraphicFramePr>
          <p:cNvPr id="3" name="Table 2">
            <a:extLst>
              <a:ext uri="{FF2B5EF4-FFF2-40B4-BE49-F238E27FC236}">
                <a16:creationId xmlns:a16="http://schemas.microsoft.com/office/drawing/2014/main" id="{7CC2C9AA-5473-4A4A-8C02-34762FA03E13}"/>
              </a:ext>
            </a:extLst>
          </p:cNvPr>
          <p:cNvGraphicFramePr>
            <a:graphicFrameLocks noGrp="1"/>
          </p:cNvGraphicFramePr>
          <p:nvPr>
            <p:extLst>
              <p:ext uri="{D42A27DB-BD31-4B8C-83A1-F6EECF244321}">
                <p14:modId xmlns:p14="http://schemas.microsoft.com/office/powerpoint/2010/main" val="373237998"/>
              </p:ext>
            </p:extLst>
          </p:nvPr>
        </p:nvGraphicFramePr>
        <p:xfrm>
          <a:off x="304799" y="1058576"/>
          <a:ext cx="8617527" cy="3361529"/>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661218">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83455">
                <a:tc>
                  <a:txBody>
                    <a:bodyPr/>
                    <a:lstStyle/>
                    <a:p>
                      <a:r>
                        <a:rPr lang="en-ZA" sz="1400" b="1" dirty="0">
                          <a:latin typeface="Arial" panose="020B0604020202020204" pitchFamily="34" charset="0"/>
                          <a:cs typeface="Arial" panose="020B0604020202020204" pitchFamily="34" charset="0"/>
                        </a:rPr>
                        <a:t>2.18</a:t>
                      </a:r>
                    </a:p>
                  </a:txBody>
                  <a:tcPr>
                    <a:noFill/>
                  </a:tcPr>
                </a:tc>
                <a:tc>
                  <a:txBody>
                    <a:bodyPr/>
                    <a:lstStyle/>
                    <a:p>
                      <a:r>
                        <a:rPr lang="en-ZA" sz="1400" b="0" kern="1200" dirty="0">
                          <a:solidFill>
                            <a:schemeClr val="dk1"/>
                          </a:solidFill>
                          <a:effectLst/>
                          <a:latin typeface="Arial" panose="020B0604020202020204" pitchFamily="34" charset="0"/>
                          <a:ea typeface="+mn-ea"/>
                          <a:cs typeface="Arial" panose="020B0604020202020204" pitchFamily="34" charset="0"/>
                        </a:rPr>
                        <a:t>Any additional information requested under this clause must be provided within 5 (five) working days of date of request.</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r h="4834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1" dirty="0">
                          <a:latin typeface="Arial" panose="020B0604020202020204" pitchFamily="34" charset="0"/>
                          <a:cs typeface="Arial" panose="020B0604020202020204" pitchFamily="34" charset="0"/>
                        </a:rPr>
                        <a:t>C2.16.1</a:t>
                      </a:r>
                    </a:p>
                    <a:p>
                      <a:endParaRPr lang="en-ZA" sz="1400" b="1" dirty="0">
                        <a:latin typeface="Arial" panose="020B0604020202020204" pitchFamily="34" charset="0"/>
                        <a:cs typeface="Arial" panose="020B0604020202020204" pitchFamily="34" charset="0"/>
                      </a:endParaRPr>
                    </a:p>
                  </a:txBody>
                  <a:tcP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0" kern="1200" dirty="0">
                          <a:solidFill>
                            <a:schemeClr val="dk1"/>
                          </a:solidFill>
                          <a:effectLst/>
                          <a:latin typeface="Arial" panose="020B0604020202020204" pitchFamily="34" charset="0"/>
                          <a:ea typeface="+mn-ea"/>
                          <a:cs typeface="Arial" panose="020B0604020202020204" pitchFamily="34" charset="0"/>
                        </a:rPr>
                        <a:t>The tender offer validity period is 180 days.</a:t>
                      </a:r>
                      <a:endParaRPr lang="en-US" sz="1400" b="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712205861"/>
                  </a:ext>
                </a:extLst>
              </a:tr>
              <a:tr h="623839">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US" sz="1400" b="0" kern="1200" dirty="0">
                          <a:solidFill>
                            <a:schemeClr val="dk1"/>
                          </a:solidFill>
                          <a:effectLst/>
                          <a:latin typeface="Arial" panose="020B0604020202020204" pitchFamily="34" charset="0"/>
                          <a:ea typeface="+mn-ea"/>
                          <a:cs typeface="Arial" panose="020B0604020202020204" pitchFamily="34" charset="0"/>
                        </a:rPr>
                        <a:t>The Employer shall respond to clarifications received up to </a:t>
                      </a:r>
                      <a:r>
                        <a:rPr lang="en-US" sz="1400" b="0" kern="1200" dirty="0">
                          <a:solidFill>
                            <a:srgbClr val="FF0000"/>
                          </a:solidFill>
                          <a:effectLst/>
                          <a:latin typeface="Arial" panose="020B0604020202020204" pitchFamily="34" charset="0"/>
                          <a:ea typeface="+mn-ea"/>
                          <a:cs typeface="Arial" panose="020B0604020202020204" pitchFamily="34" charset="0"/>
                        </a:rPr>
                        <a:t>12 (twelve) </a:t>
                      </a:r>
                      <a:r>
                        <a:rPr lang="en-US" sz="1400" b="0" kern="1200" dirty="0">
                          <a:solidFill>
                            <a:schemeClr val="dk1"/>
                          </a:solidFill>
                          <a:effectLst/>
                          <a:latin typeface="Arial" panose="020B0604020202020204" pitchFamily="34" charset="0"/>
                          <a:ea typeface="+mn-ea"/>
                          <a:cs typeface="Arial" panose="020B0604020202020204" pitchFamily="34" charset="0"/>
                        </a:rPr>
                        <a:t>working days before the tender closing date. </a:t>
                      </a:r>
                    </a:p>
                    <a:p>
                      <a:r>
                        <a:rPr lang="en-US" sz="1400" b="0" kern="1200" dirty="0">
                          <a:solidFill>
                            <a:schemeClr val="dk1"/>
                          </a:solidFill>
                          <a:effectLst/>
                          <a:latin typeface="Arial" panose="020B0604020202020204" pitchFamily="34" charset="0"/>
                          <a:ea typeface="+mn-ea"/>
                          <a:cs typeface="Arial" panose="020B0604020202020204" pitchFamily="34" charset="0"/>
                        </a:rPr>
                        <a:t> </a:t>
                      </a:r>
                    </a:p>
                    <a:p>
                      <a:r>
                        <a:rPr lang="en-ZA" sz="1400" b="0" kern="1200" dirty="0">
                          <a:solidFill>
                            <a:schemeClr val="dk1"/>
                          </a:solidFill>
                          <a:effectLst/>
                          <a:latin typeface="Arial" panose="020B0604020202020204" pitchFamily="34" charset="0"/>
                          <a:ea typeface="+mn-ea"/>
                          <a:cs typeface="Arial" panose="020B0604020202020204" pitchFamily="34" charset="0"/>
                        </a:rPr>
                        <a:t>The Employer shall respond to any clarifications from the tenderers emanating from the addenda until 3 working days before the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576179745"/>
                  </a:ext>
                </a:extLst>
              </a:tr>
              <a:tr h="505751">
                <a:tc>
                  <a:txBody>
                    <a:bodyPr/>
                    <a:lstStyle/>
                    <a:p>
                      <a:r>
                        <a:rPr lang="en-US" sz="1400" b="1" u="none" strike="noStrike" baseline="0" dirty="0">
                          <a:latin typeface="Arial" panose="020B0604020202020204" pitchFamily="34" charset="0"/>
                          <a:cs typeface="Arial" panose="020B0604020202020204" pitchFamily="34" charset="0"/>
                        </a:rPr>
                        <a:t>C.3.2</a:t>
                      </a:r>
                      <a:endParaRPr lang="en-ZA" sz="1400" b="1" dirty="0">
                        <a:latin typeface="Arial" panose="020B0604020202020204" pitchFamily="34" charset="0"/>
                        <a:cs typeface="Arial" panose="020B0604020202020204" pitchFamily="34" charset="0"/>
                      </a:endParaRPr>
                    </a:p>
                  </a:txBody>
                  <a:tcPr>
                    <a:noFill/>
                  </a:tcPr>
                </a:tc>
                <a:tc>
                  <a:txBody>
                    <a:bodyPr/>
                    <a:lstStyle/>
                    <a:p>
                      <a:pPr marL="0" marR="0" algn="just">
                        <a:spcBef>
                          <a:spcPts val="0"/>
                        </a:spcBef>
                        <a:spcAft>
                          <a:spcPts val="0"/>
                        </a:spcAft>
                      </a:pPr>
                      <a:r>
                        <a:rPr lang="en-ZA" sz="1400" b="0" kern="1200" dirty="0">
                          <a:solidFill>
                            <a:schemeClr val="dk1"/>
                          </a:solidFill>
                          <a:effectLst/>
                          <a:latin typeface="Arial" panose="020B0604020202020204" pitchFamily="34" charset="0"/>
                          <a:ea typeface="+mn-ea"/>
                          <a:cs typeface="Arial" panose="020B0604020202020204" pitchFamily="34" charset="0"/>
                        </a:rPr>
                        <a:t>The Employer shall issue addenda until </a:t>
                      </a:r>
                      <a:r>
                        <a:rPr lang="en-ZA" sz="1400" b="0" kern="1200" dirty="0">
                          <a:solidFill>
                            <a:srgbClr val="FF0000"/>
                          </a:solidFill>
                          <a:effectLst/>
                          <a:latin typeface="Arial" panose="020B0604020202020204" pitchFamily="34" charset="0"/>
                          <a:ea typeface="+mn-ea"/>
                          <a:cs typeface="Arial" panose="020B0604020202020204" pitchFamily="34" charset="0"/>
                        </a:rPr>
                        <a:t>10 (ten) </a:t>
                      </a:r>
                      <a:r>
                        <a:rPr lang="en-ZA" sz="1400" b="0" kern="1200" dirty="0">
                          <a:solidFill>
                            <a:schemeClr val="dk1"/>
                          </a:solidFill>
                          <a:effectLst/>
                          <a:latin typeface="Arial" panose="020B0604020202020204" pitchFamily="34" charset="0"/>
                          <a:ea typeface="+mn-ea"/>
                          <a:cs typeface="Arial" panose="020B0604020202020204" pitchFamily="34" charset="0"/>
                        </a:rPr>
                        <a:t>working days before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marL="68580" marR="68580" marT="0" marB="0">
                    <a:noFill/>
                  </a:tcPr>
                </a:tc>
                <a:extLst>
                  <a:ext uri="{0D108BD9-81ED-4DB2-BD59-A6C34878D82A}">
                    <a16:rowId xmlns:a16="http://schemas.microsoft.com/office/drawing/2014/main" val="2211018613"/>
                  </a:ext>
                </a:extLst>
              </a:tr>
            </a:tbl>
          </a:graphicData>
        </a:graphic>
      </p:graphicFrame>
      <p:graphicFrame>
        <p:nvGraphicFramePr>
          <p:cNvPr id="4" name="Table 3">
            <a:extLst>
              <a:ext uri="{FF2B5EF4-FFF2-40B4-BE49-F238E27FC236}">
                <a16:creationId xmlns:a16="http://schemas.microsoft.com/office/drawing/2014/main" id="{38240C8E-4315-44C7-A6D0-FFC46151B3CE}"/>
              </a:ext>
            </a:extLst>
          </p:cNvPr>
          <p:cNvGraphicFramePr>
            <a:graphicFrameLocks noGrp="1"/>
          </p:cNvGraphicFramePr>
          <p:nvPr>
            <p:extLst>
              <p:ext uri="{D42A27DB-BD31-4B8C-83A1-F6EECF244321}">
                <p14:modId xmlns:p14="http://schemas.microsoft.com/office/powerpoint/2010/main" val="549593408"/>
              </p:ext>
            </p:extLst>
          </p:nvPr>
        </p:nvGraphicFramePr>
        <p:xfrm>
          <a:off x="304798" y="4420105"/>
          <a:ext cx="8617527" cy="1495098"/>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3.7</a:t>
                      </a:r>
                    </a:p>
                  </a:txBody>
                  <a:tcPr>
                    <a:noFill/>
                  </a:tcPr>
                </a:tc>
                <a:tc>
                  <a:txBody>
                    <a:bodyPr/>
                    <a:lstStyle/>
                    <a:p>
                      <a:pPr marL="0" marR="0">
                        <a:spcBef>
                          <a:spcPts val="0"/>
                        </a:spcBef>
                        <a:spcAft>
                          <a:spcPts val="0"/>
                        </a:spcAft>
                      </a:pPr>
                      <a:r>
                        <a:rPr lang="en-US" sz="1400" b="0" dirty="0">
                          <a:latin typeface="Arial" panose="020B0604020202020204" pitchFamily="34" charset="0"/>
                          <a:cs typeface="Arial" panose="020B0604020202020204" pitchFamily="34" charset="0"/>
                        </a:rPr>
                        <a:t>“The Employer shall inform the tenderer and give the tenderer an opportunity to make representations within 14 days as to why the tender submitted should not be disqualified and as to why the tenderer should not be restricted by the National Treasury from conducting any business with any organ of state for a period not exceeding 10 years.”</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308180646"/>
                  </a:ext>
                </a:extLst>
              </a:tr>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C.3.8.2</a:t>
                      </a:r>
                    </a:p>
                  </a:txBody>
                  <a:tcPr>
                    <a:noFill/>
                  </a:tcPr>
                </a:tc>
                <a:tc>
                  <a:txBody>
                    <a:bodyPr/>
                    <a:lstStyle/>
                    <a:p>
                      <a:pPr marL="0" marR="0">
                        <a:spcBef>
                          <a:spcPts val="0"/>
                        </a:spcBef>
                        <a:spcAft>
                          <a:spcPts val="0"/>
                        </a:spcAft>
                      </a:pPr>
                      <a:r>
                        <a:rPr lang="en-US" sz="1400" b="0" dirty="0">
                          <a:effectLst/>
                          <a:latin typeface="Arial" panose="020B0604020202020204" pitchFamily="34" charset="0"/>
                          <a:ea typeface="Times New Roman" panose="02020603050405020304" pitchFamily="18" charset="0"/>
                          <a:cs typeface="Arial" panose="020B0604020202020204" pitchFamily="34" charset="0"/>
                        </a:rPr>
                        <a:t>The Employer will cancel a tender should all tenders be non-responsive and no negotiations will be conducted.</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539652568"/>
                  </a:ext>
                </a:extLst>
              </a:tr>
            </a:tbl>
          </a:graphicData>
        </a:graphic>
      </p:graphicFrame>
    </p:spTree>
    <p:extLst>
      <p:ext uri="{BB962C8B-B14F-4D97-AF65-F5344CB8AC3E}">
        <p14:creationId xmlns:p14="http://schemas.microsoft.com/office/powerpoint/2010/main" val="1278898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algn="ctr"/>
            <a:r>
              <a:rPr lang="en-ZA" sz="3200" b="1" dirty="0"/>
              <a:t>PART T2: RETURNABLE SCHEDULES</a:t>
            </a:r>
          </a:p>
        </p:txBody>
      </p:sp>
    </p:spTree>
    <p:extLst>
      <p:ext uri="{BB962C8B-B14F-4D97-AF65-F5344CB8AC3E}">
        <p14:creationId xmlns:p14="http://schemas.microsoft.com/office/powerpoint/2010/main" val="1618318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0E32C5-1795-4A6E-83C1-C0DA6BC0F95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TextBox 2">
            <a:extLst>
              <a:ext uri="{FF2B5EF4-FFF2-40B4-BE49-F238E27FC236}">
                <a16:creationId xmlns:a16="http://schemas.microsoft.com/office/drawing/2014/main" id="{3680B5D9-0547-4E90-8103-2D59BB025CF7}"/>
              </a:ext>
            </a:extLst>
          </p:cNvPr>
          <p:cNvSpPr txBox="1"/>
          <p:nvPr/>
        </p:nvSpPr>
        <p:spPr>
          <a:xfrm>
            <a:off x="204619" y="1458093"/>
            <a:ext cx="8708718" cy="33855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Notes to tenderer:</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table in the three next slides is to aid tenderers in completing the returnable forms and schedules and subsequent placement in the correct envelope. The first two are for a technical submission and the third is for a financial.</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electronic format for the submissions of the relevant forms is indicated in the schedule.</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lang="en-US" sz="1600" dirty="0">
                <a:solidFill>
                  <a:srgbClr val="000000"/>
                </a:solidFill>
                <a:latin typeface="Arial" charset="0"/>
              </a:rPr>
              <a:t>Also note all the </a:t>
            </a:r>
            <a:r>
              <a:rPr lang="en-US" sz="1600" dirty="0">
                <a:solidFill>
                  <a:srgbClr val="FF0000"/>
                </a:solidFill>
                <a:latin typeface="Arial" charset="0"/>
              </a:rPr>
              <a:t>“Notes to the Tenderer” </a:t>
            </a:r>
            <a:r>
              <a:rPr lang="en-US" sz="1600" dirty="0">
                <a:solidFill>
                  <a:srgbClr val="000000"/>
                </a:solidFill>
                <a:latin typeface="Arial" charset="0"/>
              </a:rPr>
              <a:t>in the Forms (A1-A13) and Forms (B1-B8)  in the Tender Document.</a:t>
            </a: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endParaRPr lang="en-US" dirty="0">
              <a:solidFill>
                <a:srgbClr val="000000"/>
              </a:solidFill>
              <a:latin typeface="Arial" charset="0"/>
            </a:endParaRPr>
          </a:p>
          <a:p>
            <a:pPr marR="0" lvl="0" algn="l" defTabSz="914400" rtl="0" eaLnBrk="1" fontAlgn="base" latinLnBrk="0" hangingPunct="1">
              <a:lnSpc>
                <a:spcPct val="100000"/>
              </a:lnSpc>
              <a:spcBef>
                <a:spcPct val="0"/>
              </a:spcBef>
              <a:spcAft>
                <a:spcPct val="0"/>
              </a:spcAft>
              <a:buClrTx/>
              <a:buSzTx/>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NOTES: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*1- SCHEDULES/DOCUMENTS REQUIRED FOR TENDER EVALUATION PURPOSES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*2- SCHEDULES/DOCUMENTS THAT WILL BE INCORPORATED INTO THE CONTRACT</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702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8AB9EC-FCC2-4DA7-BF1A-ECCEA51FB449}"/>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Rectangle 2">
            <a:extLst>
              <a:ext uri="{FF2B5EF4-FFF2-40B4-BE49-F238E27FC236}">
                <a16:creationId xmlns:a16="http://schemas.microsoft.com/office/drawing/2014/main" id="{28BCBAAB-89CC-4095-84C5-C26FB8D4323B}"/>
              </a:ext>
            </a:extLst>
          </p:cNvPr>
          <p:cNvSpPr/>
          <p:nvPr/>
        </p:nvSpPr>
        <p:spPr>
          <a:xfrm>
            <a:off x="1083076" y="610962"/>
            <a:ext cx="7901126" cy="5078313"/>
          </a:xfrm>
          <a:prstGeom prst="rect">
            <a:avLst/>
          </a:prstGeom>
        </p:spPr>
        <p:txBody>
          <a:bodyPr wrap="square">
            <a:spAutoFit/>
          </a:bodyPr>
          <a:lstStyle/>
          <a:p>
            <a:pPr>
              <a:tabLst>
                <a:tab pos="360000" algn="l"/>
                <a:tab pos="720000" algn="l"/>
                <a:tab pos="1080000" algn="l"/>
              </a:tabLst>
            </a:pPr>
            <a:r>
              <a:rPr lang="en-ZA" sz="1400" b="1" dirty="0">
                <a:latin typeface="Arial" panose="020B0604020202020204" pitchFamily="34" charset="0"/>
                <a:cs typeface="Arial" panose="020B0604020202020204" pitchFamily="34" charset="0"/>
              </a:rPr>
              <a:t>Notes to tenderer (T2.1):</a:t>
            </a:r>
          </a:p>
          <a:p>
            <a:pPr>
              <a:tabLst>
                <a:tab pos="360000" algn="l"/>
                <a:tab pos="720000" algn="l"/>
                <a:tab pos="1080000" algn="l"/>
              </a:tabLst>
            </a:pPr>
            <a:endParaRPr lang="en-ZA" sz="1400" b="1"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1. Returnable schedules have been based on the CIDB Standard for Uniformity in Construction Procurement and incorporates National Treasury requirements within them.  Returnable schedules are separated into the following categories:</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i)Forms, certificates and schedules for completion by the tenderer for use in the quantitative and 	qualitative evaluation of the tender (Forms A, B, C and D).</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ii)A list of other returnable documents for completion by the tenderer and which will 	subsequently be incorporated into the contract (Section C1).</a:t>
            </a:r>
            <a:endParaRPr lang="en-US" sz="1400"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2. </a:t>
            </a:r>
            <a:r>
              <a:rPr lang="en-ZA" sz="1400" dirty="0">
                <a:solidFill>
                  <a:srgbClr val="FF0000"/>
                </a:solidFill>
                <a:latin typeface="Arial" panose="020B0604020202020204" pitchFamily="34" charset="0"/>
                <a:cs typeface="Arial" panose="020B0604020202020204" pitchFamily="34" charset="0"/>
              </a:rPr>
              <a:t>Failure to fully complete the relevant returnable documents shall render such a tender offer to be declared non-responsive.</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3. Tenderers shall note that </a:t>
            </a:r>
            <a:r>
              <a:rPr lang="en-ZA" sz="1400" dirty="0">
                <a:solidFill>
                  <a:srgbClr val="FF0000"/>
                </a:solidFill>
                <a:latin typeface="Arial" panose="020B0604020202020204" pitchFamily="34" charset="0"/>
                <a:cs typeface="Arial" panose="020B0604020202020204" pitchFamily="34" charset="0"/>
              </a:rPr>
              <a:t>their signatures </a:t>
            </a:r>
            <a:r>
              <a:rPr lang="en-ZA" sz="1400" dirty="0">
                <a:latin typeface="Arial" panose="020B0604020202020204" pitchFamily="34" charset="0"/>
                <a:cs typeface="Arial" panose="020B0604020202020204" pitchFamily="34" charset="0"/>
              </a:rPr>
              <a:t>appended to each returnable form </a:t>
            </a:r>
            <a:r>
              <a:rPr lang="en-ZA" sz="1400" dirty="0">
                <a:solidFill>
                  <a:srgbClr val="FF0000"/>
                </a:solidFill>
                <a:latin typeface="Arial" panose="020B0604020202020204" pitchFamily="34" charset="0"/>
                <a:cs typeface="Arial" panose="020B0604020202020204" pitchFamily="34" charset="0"/>
              </a:rPr>
              <a:t>represents a declaration that they vouch for the accuracy and correctness of the information provided, including the information provided by candidates proposed for the specified key positions.</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4. 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sz="1400" dirty="0">
              <a:latin typeface="Arial" panose="020B0604020202020204" pitchFamily="34" charset="0"/>
              <a:cs typeface="Arial" panose="020B0604020202020204" pitchFamily="34" charset="0"/>
            </a:endParaRPr>
          </a:p>
          <a:p>
            <a:pPr>
              <a:tabLst>
                <a:tab pos="360000" algn="l"/>
                <a:tab pos="720000" algn="l"/>
                <a:tab pos="1080000" algn="l"/>
              </a:tabLst>
            </a:pPr>
            <a:endParaRPr lang="en-Z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482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CBBF35-ED56-433D-BB34-875905837899}"/>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a:t>
            </a:r>
          </a:p>
        </p:txBody>
      </p:sp>
      <p:graphicFrame>
        <p:nvGraphicFramePr>
          <p:cNvPr id="7" name="Table 6">
            <a:extLst>
              <a:ext uri="{FF2B5EF4-FFF2-40B4-BE49-F238E27FC236}">
                <a16:creationId xmlns:a16="http://schemas.microsoft.com/office/drawing/2014/main" id="{365AF1C4-70FE-A033-300D-6C18B81B5944}"/>
              </a:ext>
            </a:extLst>
          </p:cNvPr>
          <p:cNvGraphicFramePr>
            <a:graphicFrameLocks noGrp="1"/>
          </p:cNvGraphicFramePr>
          <p:nvPr>
            <p:extLst>
              <p:ext uri="{D42A27DB-BD31-4B8C-83A1-F6EECF244321}">
                <p14:modId xmlns:p14="http://schemas.microsoft.com/office/powerpoint/2010/main" val="739043252"/>
              </p:ext>
            </p:extLst>
          </p:nvPr>
        </p:nvGraphicFramePr>
        <p:xfrm>
          <a:off x="778933" y="596053"/>
          <a:ext cx="7357533" cy="5075557"/>
        </p:xfrm>
        <a:graphic>
          <a:graphicData uri="http://schemas.openxmlformats.org/drawingml/2006/table">
            <a:tbl>
              <a:tblPr firstRow="1" firstCol="1" lastRow="1" lastCol="1" bandRow="1" bandCol="1"/>
              <a:tblGrid>
                <a:gridCol w="593734">
                  <a:extLst>
                    <a:ext uri="{9D8B030D-6E8A-4147-A177-3AD203B41FA5}">
                      <a16:colId xmlns:a16="http://schemas.microsoft.com/office/drawing/2014/main" val="3660891464"/>
                    </a:ext>
                  </a:extLst>
                </a:gridCol>
                <a:gridCol w="838751">
                  <a:extLst>
                    <a:ext uri="{9D8B030D-6E8A-4147-A177-3AD203B41FA5}">
                      <a16:colId xmlns:a16="http://schemas.microsoft.com/office/drawing/2014/main" val="1555559110"/>
                    </a:ext>
                  </a:extLst>
                </a:gridCol>
                <a:gridCol w="4376578">
                  <a:extLst>
                    <a:ext uri="{9D8B030D-6E8A-4147-A177-3AD203B41FA5}">
                      <a16:colId xmlns:a16="http://schemas.microsoft.com/office/drawing/2014/main" val="1198890545"/>
                    </a:ext>
                  </a:extLst>
                </a:gridCol>
                <a:gridCol w="784989">
                  <a:extLst>
                    <a:ext uri="{9D8B030D-6E8A-4147-A177-3AD203B41FA5}">
                      <a16:colId xmlns:a16="http://schemas.microsoft.com/office/drawing/2014/main" val="4236676999"/>
                    </a:ext>
                  </a:extLst>
                </a:gridCol>
                <a:gridCol w="763481">
                  <a:extLst>
                    <a:ext uri="{9D8B030D-6E8A-4147-A177-3AD203B41FA5}">
                      <a16:colId xmlns:a16="http://schemas.microsoft.com/office/drawing/2014/main" val="645577199"/>
                    </a:ext>
                  </a:extLst>
                </a:gridCol>
              </a:tblGrid>
              <a:tr h="281975">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47153018"/>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CONFIRMATION THAT THE TENDERER READ THE PRESENTATION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3">
                  <a:txBody>
                    <a:bodyPr/>
                    <a:lstStyle/>
                    <a:p>
                      <a:pPr marL="71755" marR="71755"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r>
                        <a:rPr lang="en-ZA" sz="900" cap="all" baseline="30000">
                          <a:effectLst/>
                          <a:latin typeface="Arial" panose="020B0604020202020204" pitchFamily="34" charset="0"/>
                          <a:ea typeface="Times New Roman" panose="02020603050405020304" pitchFamily="18" charset="0"/>
                          <a:cs typeface="Arial" panose="020B0604020202020204" pitchFamily="34" charset="0"/>
                        </a:rPr>
                        <a:t>St</a:t>
                      </a:r>
                      <a:r>
                        <a:rPr lang="en-ZA" sz="9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854318"/>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INTENTION TO SUBMIT A TENDER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8220530"/>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18092638"/>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9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87164793"/>
                  </a:ext>
                </a:extLst>
              </a:tr>
              <a:tr h="140988">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94668916"/>
                  </a:ext>
                </a:extLst>
              </a:tr>
              <a:tr h="140988">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843733970"/>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DECLARATION – MANAGEMENT OF PROMINENT INFLUENTIAL PERSONS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546629952"/>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11549140"/>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independent TECHNOLOGY-BASED INTELLECTUAL SERVICE PROVIDER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27703872"/>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compulsory declaration: BIDDER’S DISCLOSURE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 </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28815021"/>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SBD9</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dirty="0">
                          <a:effectLst/>
                          <a:latin typeface="Arial" panose="020B0604020202020204" pitchFamily="34" charset="0"/>
                          <a:ea typeface="Times New Roman" panose="02020603050405020304" pitchFamily="18" charset="0"/>
                          <a:cs typeface="Arial" panose="020B0604020202020204" pitchFamily="34" charset="0"/>
                        </a:rPr>
                        <a:t>CERTIFICATE OF INDEPENDENT TENDER – </a:t>
                      </a:r>
                      <a:r>
                        <a:rPr lang="en-ZA" sz="9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REPEALED </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70942632"/>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8213555"/>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57654667"/>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82592574"/>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79997826"/>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729158136"/>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97922006"/>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TENDERER’S REGISTERED FINANCIAL SERVICE PROVIDER LETTER AND BANK DETAILS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31581609"/>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A9</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17558221"/>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A10</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5549125"/>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47590515"/>
                  </a:ext>
                </a:extLst>
              </a:tr>
              <a:tr h="422963">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40741413"/>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INVITATION TO BID AND TERMS AND CONDITIONS FOR BIDDING</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1569722"/>
                  </a:ext>
                </a:extLst>
              </a:tr>
            </a:tbl>
          </a:graphicData>
        </a:graphic>
      </p:graphicFrame>
    </p:spTree>
    <p:extLst>
      <p:ext uri="{BB962C8B-B14F-4D97-AF65-F5344CB8AC3E}">
        <p14:creationId xmlns:p14="http://schemas.microsoft.com/office/powerpoint/2010/main" val="3589756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E1F11C-DF40-45EB-B176-8DDFF39611F1}"/>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 (Cont..)</a:t>
            </a:r>
          </a:p>
        </p:txBody>
      </p:sp>
      <p:graphicFrame>
        <p:nvGraphicFramePr>
          <p:cNvPr id="3" name="Table 2">
            <a:extLst>
              <a:ext uri="{FF2B5EF4-FFF2-40B4-BE49-F238E27FC236}">
                <a16:creationId xmlns:a16="http://schemas.microsoft.com/office/drawing/2014/main" id="{48B2A928-3365-ACB0-73DD-B0C623B22540}"/>
              </a:ext>
            </a:extLst>
          </p:cNvPr>
          <p:cNvGraphicFramePr>
            <a:graphicFrameLocks noGrp="1"/>
          </p:cNvGraphicFramePr>
          <p:nvPr>
            <p:extLst>
              <p:ext uri="{D42A27DB-BD31-4B8C-83A1-F6EECF244321}">
                <p14:modId xmlns:p14="http://schemas.microsoft.com/office/powerpoint/2010/main" val="4092281296"/>
              </p:ext>
            </p:extLst>
          </p:nvPr>
        </p:nvGraphicFramePr>
        <p:xfrm>
          <a:off x="1130473" y="807530"/>
          <a:ext cx="7630972" cy="5093435"/>
        </p:xfrm>
        <a:graphic>
          <a:graphicData uri="http://schemas.openxmlformats.org/drawingml/2006/table">
            <a:tbl>
              <a:tblPr firstRow="1" firstCol="1" lastRow="1" lastCol="1" bandRow="1" bandCol="1"/>
              <a:tblGrid>
                <a:gridCol w="615800">
                  <a:extLst>
                    <a:ext uri="{9D8B030D-6E8A-4147-A177-3AD203B41FA5}">
                      <a16:colId xmlns:a16="http://schemas.microsoft.com/office/drawing/2014/main" val="4262795219"/>
                    </a:ext>
                  </a:extLst>
                </a:gridCol>
                <a:gridCol w="1137866">
                  <a:extLst>
                    <a:ext uri="{9D8B030D-6E8A-4147-A177-3AD203B41FA5}">
                      <a16:colId xmlns:a16="http://schemas.microsoft.com/office/drawing/2014/main" val="4172642400"/>
                    </a:ext>
                  </a:extLst>
                </a:gridCol>
                <a:gridCol w="4271290">
                  <a:extLst>
                    <a:ext uri="{9D8B030D-6E8A-4147-A177-3AD203B41FA5}">
                      <a16:colId xmlns:a16="http://schemas.microsoft.com/office/drawing/2014/main" val="2446567251"/>
                    </a:ext>
                  </a:extLst>
                </a:gridCol>
                <a:gridCol w="814161">
                  <a:extLst>
                    <a:ext uri="{9D8B030D-6E8A-4147-A177-3AD203B41FA5}">
                      <a16:colId xmlns:a16="http://schemas.microsoft.com/office/drawing/2014/main" val="1828769615"/>
                    </a:ext>
                  </a:extLst>
                </a:gridCol>
                <a:gridCol w="791855">
                  <a:extLst>
                    <a:ext uri="{9D8B030D-6E8A-4147-A177-3AD203B41FA5}">
                      <a16:colId xmlns:a16="http://schemas.microsoft.com/office/drawing/2014/main" val="491769646"/>
                    </a:ext>
                  </a:extLst>
                </a:gridCol>
              </a:tblGrid>
              <a:tr h="693333">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85223488"/>
                  </a:ext>
                </a:extLst>
              </a:tr>
              <a:tr h="798794">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B1.1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MS EXCEL</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KEY PERSON’S TECHNICAL/MANAGERIAL RECORD</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cs typeface="Arial" panose="020B0604020202020204" pitchFamily="34" charset="0"/>
                        </a:rPr>
                        <a:t>*1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marL="71755" marR="71755"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r>
                        <a:rPr lang="en-ZA" sz="800" cap="all" baseline="30000">
                          <a:effectLst/>
                          <a:latin typeface="Arial" panose="020B0604020202020204" pitchFamily="34" charset="0"/>
                          <a:ea typeface="Times New Roman" panose="02020603050405020304" pitchFamily="18" charset="0"/>
                          <a:cs typeface="Arial" panose="020B0604020202020204" pitchFamily="34" charset="0"/>
                        </a:rPr>
                        <a:t>St</a:t>
                      </a:r>
                      <a:r>
                        <a:rPr lang="en-ZA" sz="8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737489"/>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442585601"/>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B2.1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65190453"/>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b2.2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43537988"/>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B3</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17755332"/>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488593902"/>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PRELIMINARY PROGRAMME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(INCLUDING UNDERSTANDING AND APPROACH)</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697681717"/>
                  </a:ext>
                </a:extLst>
              </a:tr>
              <a:tr h="231110">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B6</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PAST PERFORMANCE PROJECT REPORTS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50078138"/>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B7</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TARGETED ENTERPRISE/SUB-CONTRACTOR DETAILS AND DECLARATION(where applicable)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06473248"/>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b8</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joint venture agreement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*1&amp;*2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912690125"/>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12298941"/>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D1/ SBD 6.1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B-</a:t>
                      </a:r>
                      <a:r>
                        <a:rPr lang="en-ZA" sz="800" cap="all" dirty="0" err="1">
                          <a:effectLst/>
                          <a:latin typeface="Arial" panose="020B0604020202020204" pitchFamily="34" charset="0"/>
                          <a:ea typeface="Times New Roman" panose="02020603050405020304" pitchFamily="18" charset="0"/>
                          <a:cs typeface="Arial" panose="020B0604020202020204" pitchFamily="34" charset="0"/>
                        </a:rPr>
                        <a:t>Bbee</a:t>
                      </a:r>
                      <a:r>
                        <a:rPr lang="en-ZA" sz="800" cap="all" dirty="0">
                          <a:effectLst/>
                          <a:latin typeface="Arial" panose="020B0604020202020204" pitchFamily="34" charset="0"/>
                          <a:ea typeface="Times New Roman" panose="02020603050405020304" pitchFamily="18" charset="0"/>
                          <a:cs typeface="Arial" panose="020B0604020202020204" pitchFamily="34" charset="0"/>
                        </a:rPr>
                        <a:t> VERIFICATION CERTIFICATE </a:t>
                      </a:r>
                    </a:p>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PREFERENCE POINTS CLAIM FORM IN TERMS OF THE PREFERENTIAL PROCUREMENT REGULATIONS 2022 (SBD 6.1)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&amp; *2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24081806"/>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DF4812-3F30-4F44-A3DC-3BA03E6BBAD9}"/>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 FINANCIAL</a:t>
            </a:r>
            <a:r>
              <a:rPr lang="en-ZA" sz="2000" b="1" dirty="0">
                <a:latin typeface="Arial" panose="020B0604020202020204" pitchFamily="34" charset="0"/>
                <a:cs typeface="Arial" panose="020B0604020202020204" pitchFamily="34" charset="0"/>
              </a:rPr>
              <a:t> </a:t>
            </a: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ENVELOPE</a:t>
            </a:r>
          </a:p>
        </p:txBody>
      </p:sp>
      <p:graphicFrame>
        <p:nvGraphicFramePr>
          <p:cNvPr id="2" name="Table 1">
            <a:extLst>
              <a:ext uri="{FF2B5EF4-FFF2-40B4-BE49-F238E27FC236}">
                <a16:creationId xmlns:a16="http://schemas.microsoft.com/office/drawing/2014/main" id="{DBCD4D60-B4A4-B174-1F9E-A56B0EFA07AA}"/>
              </a:ext>
            </a:extLst>
          </p:cNvPr>
          <p:cNvGraphicFramePr>
            <a:graphicFrameLocks noGrp="1"/>
          </p:cNvGraphicFramePr>
          <p:nvPr>
            <p:extLst>
              <p:ext uri="{D42A27DB-BD31-4B8C-83A1-F6EECF244321}">
                <p14:modId xmlns:p14="http://schemas.microsoft.com/office/powerpoint/2010/main" val="1037951875"/>
              </p:ext>
            </p:extLst>
          </p:nvPr>
        </p:nvGraphicFramePr>
        <p:xfrm>
          <a:off x="622645" y="1073028"/>
          <a:ext cx="8194782" cy="4021486"/>
        </p:xfrm>
        <a:graphic>
          <a:graphicData uri="http://schemas.openxmlformats.org/drawingml/2006/table">
            <a:tbl>
              <a:tblPr firstRow="1" firstCol="1" lastRow="1" lastCol="1" bandRow="1" bandCol="1"/>
              <a:tblGrid>
                <a:gridCol w="661296">
                  <a:extLst>
                    <a:ext uri="{9D8B030D-6E8A-4147-A177-3AD203B41FA5}">
                      <a16:colId xmlns:a16="http://schemas.microsoft.com/office/drawing/2014/main" val="1897083021"/>
                    </a:ext>
                  </a:extLst>
                </a:gridCol>
                <a:gridCol w="1328630">
                  <a:extLst>
                    <a:ext uri="{9D8B030D-6E8A-4147-A177-3AD203B41FA5}">
                      <a16:colId xmlns:a16="http://schemas.microsoft.com/office/drawing/2014/main" val="1839734609"/>
                    </a:ext>
                  </a:extLst>
                </a:gridCol>
                <a:gridCol w="3993502">
                  <a:extLst>
                    <a:ext uri="{9D8B030D-6E8A-4147-A177-3AD203B41FA5}">
                      <a16:colId xmlns:a16="http://schemas.microsoft.com/office/drawing/2014/main" val="2767343231"/>
                    </a:ext>
                  </a:extLst>
                </a:gridCol>
                <a:gridCol w="1091682">
                  <a:extLst>
                    <a:ext uri="{9D8B030D-6E8A-4147-A177-3AD203B41FA5}">
                      <a16:colId xmlns:a16="http://schemas.microsoft.com/office/drawing/2014/main" val="3460755172"/>
                    </a:ext>
                  </a:extLst>
                </a:gridCol>
                <a:gridCol w="1119672">
                  <a:extLst>
                    <a:ext uri="{9D8B030D-6E8A-4147-A177-3AD203B41FA5}">
                      <a16:colId xmlns:a16="http://schemas.microsoft.com/office/drawing/2014/main" val="2729807447"/>
                    </a:ext>
                  </a:extLst>
                </a:gridCol>
              </a:tblGrid>
              <a:tr h="1188252">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a:t>
                      </a: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cOM­PLETED</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71755" marR="71755" algn="ctr">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82477380"/>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c1.1.1/SBD7</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FORM OF OFFER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1755" marR="71755"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FINANCIAL PROPOSAL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r>
                        <a:rPr lang="en-ZA" sz="1000" cap="all" baseline="30000">
                          <a:effectLst/>
                          <a:latin typeface="Arial" panose="020B0604020202020204" pitchFamily="34" charset="0"/>
                          <a:ea typeface="Times New Roman" panose="02020603050405020304" pitchFamily="18" charset="0"/>
                          <a:cs typeface="Arial" panose="020B0604020202020204" pitchFamily="34" charset="0"/>
                        </a:rPr>
                        <a:t>nd</a:t>
                      </a:r>
                      <a:r>
                        <a:rPr lang="en-ZA" sz="10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098658"/>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C1.2.3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CONTRACT DATA – INFORMATION PROVIDED BY THE TENDERER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83531049"/>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SBD3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PRICING SCHEDULE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138823661"/>
                  </a:ext>
                </a:extLst>
              </a:tr>
              <a:tr h="456734">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SUMMARY OF PRICING SCHEDULE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502032104"/>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C2.4</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27375684"/>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BF331-D2CB-423F-A85C-2EB4F609194C}"/>
              </a:ext>
            </a:extLst>
          </p:cNvPr>
          <p:cNvSpPr txBox="1"/>
          <p:nvPr/>
        </p:nvSpPr>
        <p:spPr>
          <a:xfrm>
            <a:off x="0" y="0"/>
            <a:ext cx="9144000" cy="86177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FORM B7: </a:t>
            </a:r>
            <a:r>
              <a:rPr lang="en-US" sz="2500" b="1" dirty="0">
                <a:latin typeface="+mj-lt"/>
              </a:rPr>
              <a:t>TARGETED ENTERPRISE/SUB-CONTRACTOR DETAILS AND DECLARATION</a:t>
            </a:r>
          </a:p>
        </p:txBody>
      </p:sp>
      <p:pic>
        <p:nvPicPr>
          <p:cNvPr id="7" name="Picture 6">
            <a:extLst>
              <a:ext uri="{FF2B5EF4-FFF2-40B4-BE49-F238E27FC236}">
                <a16:creationId xmlns:a16="http://schemas.microsoft.com/office/drawing/2014/main" id="{5FEC208A-7325-A2EA-E089-F3140A016A2B}"/>
              </a:ext>
            </a:extLst>
          </p:cNvPr>
          <p:cNvPicPr>
            <a:picLocks noChangeAspect="1"/>
          </p:cNvPicPr>
          <p:nvPr/>
        </p:nvPicPr>
        <p:blipFill>
          <a:blip r:embed="rId2"/>
          <a:stretch>
            <a:fillRect/>
          </a:stretch>
        </p:blipFill>
        <p:spPr>
          <a:xfrm>
            <a:off x="0" y="1701591"/>
            <a:ext cx="9144000" cy="4344646"/>
          </a:xfrm>
          <a:prstGeom prst="rect">
            <a:avLst/>
          </a:prstGeom>
        </p:spPr>
      </p:pic>
    </p:spTree>
    <p:extLst>
      <p:ext uri="{BB962C8B-B14F-4D97-AF65-F5344CB8AC3E}">
        <p14:creationId xmlns:p14="http://schemas.microsoft.com/office/powerpoint/2010/main" val="1244372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0508" y="2890391"/>
            <a:ext cx="736298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C1: AGREEMENTS AND CONTRACT DATA</a:t>
            </a:r>
          </a:p>
        </p:txBody>
      </p:sp>
    </p:spTree>
    <p:extLst>
      <p:ext uri="{BB962C8B-B14F-4D97-AF65-F5344CB8AC3E}">
        <p14:creationId xmlns:p14="http://schemas.microsoft.com/office/powerpoint/2010/main" val="28230961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17C7DE-D1C4-9E60-25C9-6731884CEA4C}"/>
              </a:ext>
            </a:extLst>
          </p:cNvPr>
          <p:cNvSpPr txBox="1">
            <a:spLocks/>
          </p:cNvSpPr>
          <p:nvPr/>
        </p:nvSpPr>
        <p:spPr>
          <a:xfrm>
            <a:off x="457200" y="841355"/>
            <a:ext cx="7772400" cy="923330"/>
          </a:xfrm>
          <a:prstGeom prst="rect">
            <a:avLst/>
          </a:prstGeom>
        </p:spPr>
        <p:txBody>
          <a:bodyPr wrap="square" lIns="0" tIns="0" rIns="0" bIns="0">
            <a:spAutoFit/>
          </a:bodyPr>
          <a:lstStyle>
            <a:lvl1pPr>
              <a:defRPr sz="2000" b="0" i="0">
                <a:solidFill>
                  <a:schemeClr val="tx1"/>
                </a:solidFill>
                <a:latin typeface="Arial Black"/>
                <a:ea typeface="+mj-ea"/>
                <a:cs typeface="Arial Black"/>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2000" b="1" i="0" u="none" strike="noStrike" kern="0" cap="none" spc="0" normalizeH="0" baseline="0" noProof="0" dirty="0">
                <a:ln>
                  <a:noFill/>
                </a:ln>
                <a:solidFill>
                  <a:sysClr val="windowText" lastClr="000000"/>
                </a:solidFill>
                <a:effectLst/>
                <a:uLnTx/>
                <a:uFillTx/>
                <a:latin typeface="Arial Black"/>
                <a:ea typeface="+mj-ea"/>
              </a:rPr>
              <a:t>C1.1.1 FORM OF OFFER </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r>
              <a:rPr kumimoji="0" lang="en-ZA" sz="2000" b="1" i="0" u="none" strike="noStrike" kern="0" cap="none" spc="0" normalizeH="0" baseline="0" noProof="0" dirty="0">
                <a:ln>
                  <a:noFill/>
                </a:ln>
                <a:solidFill>
                  <a:sysClr val="windowText" lastClr="000000"/>
                </a:solidFill>
                <a:effectLst/>
                <a:uLnTx/>
                <a:uFillTx/>
                <a:latin typeface="Arial Black"/>
                <a:ea typeface="+mj-ea"/>
              </a:rPr>
              <a:t>(Incorporating SBD7)</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endParaRPr kumimoji="0" lang="en-ZA" sz="2000" b="0" i="0" u="none" strike="noStrike" kern="0" cap="none" spc="0" normalizeH="0" baseline="0" noProof="0" dirty="0">
              <a:ln>
                <a:noFill/>
              </a:ln>
              <a:solidFill>
                <a:sysClr val="windowText" lastClr="000000"/>
              </a:solidFill>
              <a:effectLst/>
              <a:uLnTx/>
              <a:uFillTx/>
              <a:latin typeface="Arial Black"/>
              <a:ea typeface="+mj-ea"/>
            </a:endParaRPr>
          </a:p>
        </p:txBody>
      </p:sp>
      <p:pic>
        <p:nvPicPr>
          <p:cNvPr id="4" name="Picture 3">
            <a:extLst>
              <a:ext uri="{FF2B5EF4-FFF2-40B4-BE49-F238E27FC236}">
                <a16:creationId xmlns:a16="http://schemas.microsoft.com/office/drawing/2014/main" id="{8139D482-E2B6-006E-139C-8556D15F1F3D}"/>
              </a:ext>
            </a:extLst>
          </p:cNvPr>
          <p:cNvPicPr>
            <a:picLocks noChangeAspect="1"/>
          </p:cNvPicPr>
          <p:nvPr/>
        </p:nvPicPr>
        <p:blipFill>
          <a:blip r:embed="rId2" cstate="print"/>
          <a:stretch>
            <a:fillRect/>
          </a:stretch>
        </p:blipFill>
        <p:spPr>
          <a:xfrm>
            <a:off x="633830" y="1741463"/>
            <a:ext cx="7759893" cy="4678062"/>
          </a:xfrm>
          <a:prstGeom prst="rect">
            <a:avLst/>
          </a:prstGeom>
        </p:spPr>
      </p:pic>
    </p:spTree>
    <p:extLst>
      <p:ext uri="{BB962C8B-B14F-4D97-AF65-F5344CB8AC3E}">
        <p14:creationId xmlns:p14="http://schemas.microsoft.com/office/powerpoint/2010/main" val="3656257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AA25A8C-85FD-5B8A-786D-652CBB7DE453}"/>
              </a:ext>
            </a:extLst>
          </p:cNvPr>
          <p:cNvSpPr txBox="1">
            <a:spLocks/>
          </p:cNvSpPr>
          <p:nvPr/>
        </p:nvSpPr>
        <p:spPr>
          <a:xfrm>
            <a:off x="685800" y="512029"/>
            <a:ext cx="7772400" cy="9233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sz="2000" b="1" dirty="0">
                <a:latin typeface="Arial" panose="020B0604020202020204" pitchFamily="34" charset="0"/>
                <a:cs typeface="Arial" panose="020B0604020202020204" pitchFamily="34" charset="0"/>
              </a:rPr>
              <a:t>C1.1.1 FORM OF OFFER </a:t>
            </a:r>
            <a:br>
              <a:rPr lang="en-ZA" sz="2000" b="1" dirty="0">
                <a:latin typeface="Arial" panose="020B0604020202020204" pitchFamily="34" charset="0"/>
                <a:cs typeface="Arial" panose="020B0604020202020204" pitchFamily="34" charset="0"/>
              </a:rPr>
            </a:br>
            <a:r>
              <a:rPr lang="en-ZA" sz="2000" b="1" dirty="0">
                <a:latin typeface="Arial" panose="020B0604020202020204" pitchFamily="34" charset="0"/>
                <a:cs typeface="Arial" panose="020B0604020202020204" pitchFamily="34" charset="0"/>
              </a:rPr>
              <a:t>(Incorporating SBD7)</a:t>
            </a:r>
            <a:br>
              <a:rPr lang="en-ZA" sz="2000" b="1" dirty="0"/>
            </a:br>
            <a:endParaRPr lang="en-ZA" dirty="0"/>
          </a:p>
        </p:txBody>
      </p:sp>
      <p:pic>
        <p:nvPicPr>
          <p:cNvPr id="4" name="Picture 3">
            <a:extLst>
              <a:ext uri="{FF2B5EF4-FFF2-40B4-BE49-F238E27FC236}">
                <a16:creationId xmlns:a16="http://schemas.microsoft.com/office/drawing/2014/main" id="{32BBF6C2-6D20-0F1D-394B-ECA5F03CCCA1}"/>
              </a:ext>
            </a:extLst>
          </p:cNvPr>
          <p:cNvPicPr>
            <a:picLocks noChangeAspect="1"/>
          </p:cNvPicPr>
          <p:nvPr/>
        </p:nvPicPr>
        <p:blipFill>
          <a:blip r:embed="rId2" cstate="print"/>
          <a:stretch>
            <a:fillRect/>
          </a:stretch>
        </p:blipFill>
        <p:spPr>
          <a:xfrm>
            <a:off x="1796698" y="1559387"/>
            <a:ext cx="5873321" cy="4938544"/>
          </a:xfrm>
          <a:prstGeom prst="rect">
            <a:avLst/>
          </a:prstGeom>
        </p:spPr>
      </p:pic>
      <p:pic>
        <p:nvPicPr>
          <p:cNvPr id="5" name="Picture 4">
            <a:extLst>
              <a:ext uri="{FF2B5EF4-FFF2-40B4-BE49-F238E27FC236}">
                <a16:creationId xmlns:a16="http://schemas.microsoft.com/office/drawing/2014/main" id="{6CB8F346-EB90-45B4-A106-87F82A8EA3A6}"/>
              </a:ext>
            </a:extLst>
          </p:cNvPr>
          <p:cNvPicPr>
            <a:picLocks noChangeAspect="1"/>
          </p:cNvPicPr>
          <p:nvPr/>
        </p:nvPicPr>
        <p:blipFill>
          <a:blip r:embed="rId3" cstate="print"/>
          <a:stretch>
            <a:fillRect/>
          </a:stretch>
        </p:blipFill>
        <p:spPr>
          <a:xfrm rot="19944294">
            <a:off x="3215887" y="4127568"/>
            <a:ext cx="3201883" cy="756344"/>
          </a:xfrm>
          <a:prstGeom prst="rect">
            <a:avLst/>
          </a:prstGeom>
        </p:spPr>
      </p:pic>
    </p:spTree>
    <p:extLst>
      <p:ext uri="{BB962C8B-B14F-4D97-AF65-F5344CB8AC3E}">
        <p14:creationId xmlns:p14="http://schemas.microsoft.com/office/powerpoint/2010/main" val="292159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8A994A94-4F6C-9139-A5AF-E28311AEC18C}"/>
              </a:ext>
            </a:extLst>
          </p:cNvPr>
          <p:cNvSpPr txBox="1"/>
          <p:nvPr/>
        </p:nvSpPr>
        <p:spPr>
          <a:xfrm>
            <a:off x="1066800" y="2286000"/>
            <a:ext cx="7428230" cy="1949450"/>
          </a:xfrm>
          <a:prstGeom prst="rect">
            <a:avLst/>
          </a:prstGeom>
        </p:spPr>
        <p:txBody>
          <a:bodyPr vert="horz" wrap="square" lIns="0" tIns="12700" rIns="0" bIns="0" rtlCol="0">
            <a:spAutoFit/>
          </a:bodyPr>
          <a:lstStyle/>
          <a:p>
            <a:pPr marL="121920">
              <a:spcBef>
                <a:spcPts val="100"/>
              </a:spcBef>
            </a:pPr>
            <a:r>
              <a:rPr b="1" spc="-5" dirty="0">
                <a:solidFill>
                  <a:prstClr val="black"/>
                </a:solidFill>
                <a:cs typeface="Calibri"/>
              </a:rPr>
              <a:t>Notes</a:t>
            </a:r>
            <a:r>
              <a:rPr b="1" spc="-50" dirty="0">
                <a:solidFill>
                  <a:prstClr val="black"/>
                </a:solidFill>
                <a:cs typeface="Calibri"/>
              </a:rPr>
              <a:t> </a:t>
            </a:r>
            <a:r>
              <a:rPr b="1" spc="-10" dirty="0">
                <a:solidFill>
                  <a:prstClr val="black"/>
                </a:solidFill>
                <a:cs typeface="Calibri"/>
              </a:rPr>
              <a:t>to</a:t>
            </a:r>
            <a:r>
              <a:rPr b="1" spc="-35" dirty="0">
                <a:solidFill>
                  <a:prstClr val="black"/>
                </a:solidFill>
                <a:cs typeface="Calibri"/>
              </a:rPr>
              <a:t> </a:t>
            </a:r>
            <a:r>
              <a:rPr b="1" spc="-10" dirty="0">
                <a:solidFill>
                  <a:prstClr val="black"/>
                </a:solidFill>
                <a:cs typeface="Calibri"/>
              </a:rPr>
              <a:t>tenderer</a:t>
            </a:r>
            <a:r>
              <a:rPr lang="en-ZA" b="1" spc="-10" dirty="0">
                <a:solidFill>
                  <a:prstClr val="black"/>
                </a:solidFill>
                <a:cs typeface="Calibri"/>
              </a:rPr>
              <a:t>:</a:t>
            </a:r>
            <a:endParaRPr dirty="0">
              <a:solidFill>
                <a:prstClr val="black"/>
              </a:solidFill>
              <a:cs typeface="Calibri"/>
            </a:endParaRPr>
          </a:p>
          <a:p>
            <a:pPr>
              <a:spcBef>
                <a:spcPts val="25"/>
              </a:spcBef>
            </a:pPr>
            <a:endParaRPr sz="1750" dirty="0">
              <a:solidFill>
                <a:prstClr val="black"/>
              </a:solidFill>
              <a:cs typeface="Calibri"/>
            </a:endParaRPr>
          </a:p>
          <a:p>
            <a:pPr marL="355600" marR="5080" indent="-342900">
              <a:buFontTx/>
              <a:buAutoNum type="arabicPeriod"/>
              <a:tabLst>
                <a:tab pos="354965" algn="l"/>
                <a:tab pos="355600" algn="l"/>
              </a:tabLst>
            </a:pPr>
            <a:r>
              <a:rPr b="1" dirty="0">
                <a:solidFill>
                  <a:prstClr val="black"/>
                </a:solidFill>
                <a:cs typeface="Calibri"/>
              </a:rPr>
              <a:t>Should a </a:t>
            </a:r>
            <a:r>
              <a:rPr b="1" spc="-10" dirty="0">
                <a:solidFill>
                  <a:prstClr val="black"/>
                </a:solidFill>
                <a:cs typeface="Calibri"/>
              </a:rPr>
              <a:t>tenderer </a:t>
            </a:r>
            <a:r>
              <a:rPr b="1" spc="-5" dirty="0">
                <a:solidFill>
                  <a:prstClr val="black"/>
                </a:solidFill>
                <a:cs typeface="Calibri"/>
              </a:rPr>
              <a:t>wish </a:t>
            </a:r>
            <a:r>
              <a:rPr b="1" spc="-10" dirty="0">
                <a:solidFill>
                  <a:prstClr val="black"/>
                </a:solidFill>
                <a:cs typeface="Calibri"/>
              </a:rPr>
              <a:t>to offer </a:t>
            </a:r>
            <a:r>
              <a:rPr b="1" dirty="0">
                <a:solidFill>
                  <a:prstClr val="black"/>
                </a:solidFill>
                <a:cs typeface="Calibri"/>
              </a:rPr>
              <a:t>a </a:t>
            </a:r>
            <a:r>
              <a:rPr b="1" spc="-10" dirty="0">
                <a:solidFill>
                  <a:prstClr val="black"/>
                </a:solidFill>
                <a:cs typeface="Calibri"/>
              </a:rPr>
              <a:t>different </a:t>
            </a:r>
            <a:r>
              <a:rPr b="1" spc="-5" dirty="0">
                <a:solidFill>
                  <a:prstClr val="black"/>
                </a:solidFill>
                <a:cs typeface="Calibri"/>
              </a:rPr>
              <a:t>period </a:t>
            </a:r>
            <a:r>
              <a:rPr b="1" dirty="0">
                <a:solidFill>
                  <a:prstClr val="black"/>
                </a:solidFill>
                <a:cs typeface="Calibri"/>
              </a:rPr>
              <a:t>of </a:t>
            </a:r>
            <a:r>
              <a:rPr b="1" spc="-5" dirty="0">
                <a:solidFill>
                  <a:prstClr val="black"/>
                </a:solidFill>
                <a:cs typeface="Calibri"/>
              </a:rPr>
              <a:t>completion </a:t>
            </a:r>
            <a:r>
              <a:rPr b="1" dirty="0">
                <a:solidFill>
                  <a:prstClr val="black"/>
                </a:solidFill>
                <a:cs typeface="Calibri"/>
              </a:rPr>
              <a:t>than </a:t>
            </a:r>
            <a:r>
              <a:rPr b="1" spc="-5" dirty="0">
                <a:solidFill>
                  <a:prstClr val="black"/>
                </a:solidFill>
                <a:cs typeface="Calibri"/>
              </a:rPr>
              <a:t>that </a:t>
            </a:r>
            <a:r>
              <a:rPr b="1" dirty="0">
                <a:solidFill>
                  <a:prstClr val="black"/>
                </a:solidFill>
                <a:cs typeface="Calibri"/>
              </a:rPr>
              <a:t> </a:t>
            </a:r>
            <a:r>
              <a:rPr b="1" spc="-5" dirty="0">
                <a:solidFill>
                  <a:prstClr val="black"/>
                </a:solidFill>
                <a:cs typeface="Calibri"/>
              </a:rPr>
              <a:t>specified</a:t>
            </a:r>
            <a:r>
              <a:rPr b="1" spc="-50" dirty="0">
                <a:solidFill>
                  <a:prstClr val="black"/>
                </a:solidFill>
                <a:cs typeface="Calibri"/>
              </a:rPr>
              <a:t> </a:t>
            </a:r>
            <a:r>
              <a:rPr b="1" spc="-5" dirty="0">
                <a:solidFill>
                  <a:prstClr val="black"/>
                </a:solidFill>
                <a:cs typeface="Calibri"/>
              </a:rPr>
              <a:t>by</a:t>
            </a:r>
            <a:r>
              <a:rPr b="1" dirty="0">
                <a:solidFill>
                  <a:prstClr val="black"/>
                </a:solidFill>
                <a:cs typeface="Calibri"/>
              </a:rPr>
              <a:t> the</a:t>
            </a:r>
            <a:r>
              <a:rPr b="1" spc="-5" dirty="0">
                <a:solidFill>
                  <a:prstClr val="black"/>
                </a:solidFill>
                <a:cs typeface="Calibri"/>
              </a:rPr>
              <a:t> </a:t>
            </a:r>
            <a:r>
              <a:rPr b="1" spc="-20" dirty="0">
                <a:solidFill>
                  <a:prstClr val="black"/>
                </a:solidFill>
                <a:cs typeface="Calibri"/>
              </a:rPr>
              <a:t>Employer,</a:t>
            </a:r>
            <a:r>
              <a:rPr b="1" spc="-10" dirty="0">
                <a:solidFill>
                  <a:prstClr val="black"/>
                </a:solidFill>
                <a:cs typeface="Calibri"/>
              </a:rPr>
              <a:t> </a:t>
            </a:r>
            <a:r>
              <a:rPr b="1" dirty="0">
                <a:solidFill>
                  <a:prstClr val="black"/>
                </a:solidFill>
                <a:cs typeface="Calibri"/>
              </a:rPr>
              <a:t>it</a:t>
            </a:r>
            <a:r>
              <a:rPr b="1" spc="-20" dirty="0">
                <a:solidFill>
                  <a:prstClr val="black"/>
                </a:solidFill>
                <a:cs typeface="Calibri"/>
              </a:rPr>
              <a:t> </a:t>
            </a:r>
            <a:r>
              <a:rPr b="1" dirty="0">
                <a:solidFill>
                  <a:prstClr val="black"/>
                </a:solidFill>
                <a:cs typeface="Calibri"/>
              </a:rPr>
              <a:t>shall</a:t>
            </a:r>
            <a:r>
              <a:rPr b="1" spc="-25" dirty="0">
                <a:solidFill>
                  <a:prstClr val="black"/>
                </a:solidFill>
                <a:cs typeface="Calibri"/>
              </a:rPr>
              <a:t> </a:t>
            </a:r>
            <a:r>
              <a:rPr b="1" dirty="0">
                <a:solidFill>
                  <a:prstClr val="black"/>
                </a:solidFill>
                <a:cs typeface="Calibri"/>
              </a:rPr>
              <a:t>be</a:t>
            </a:r>
            <a:r>
              <a:rPr b="1" spc="-20" dirty="0">
                <a:solidFill>
                  <a:prstClr val="black"/>
                </a:solidFill>
                <a:cs typeface="Calibri"/>
              </a:rPr>
              <a:t> </a:t>
            </a:r>
            <a:r>
              <a:rPr b="1" spc="-10" dirty="0">
                <a:solidFill>
                  <a:prstClr val="black"/>
                </a:solidFill>
                <a:cs typeface="Calibri"/>
              </a:rPr>
              <a:t>submitted</a:t>
            </a:r>
            <a:r>
              <a:rPr b="1" spc="-45" dirty="0">
                <a:solidFill>
                  <a:prstClr val="black"/>
                </a:solidFill>
                <a:cs typeface="Calibri"/>
              </a:rPr>
              <a:t> </a:t>
            </a:r>
            <a:r>
              <a:rPr b="1" dirty="0">
                <a:solidFill>
                  <a:prstClr val="black"/>
                </a:solidFill>
                <a:cs typeface="Calibri"/>
              </a:rPr>
              <a:t>as</a:t>
            </a:r>
            <a:r>
              <a:rPr b="1" spc="5" dirty="0">
                <a:solidFill>
                  <a:prstClr val="black"/>
                </a:solidFill>
                <a:cs typeface="Calibri"/>
              </a:rPr>
              <a:t> </a:t>
            </a:r>
            <a:r>
              <a:rPr b="1" dirty="0">
                <a:solidFill>
                  <a:prstClr val="black"/>
                </a:solidFill>
                <a:cs typeface="Calibri"/>
              </a:rPr>
              <a:t>an </a:t>
            </a:r>
            <a:r>
              <a:rPr b="1" spc="-10" dirty="0">
                <a:solidFill>
                  <a:prstClr val="black"/>
                </a:solidFill>
                <a:cs typeface="Calibri"/>
              </a:rPr>
              <a:t>alternative offer</a:t>
            </a:r>
            <a:r>
              <a:rPr b="1" spc="-20" dirty="0">
                <a:solidFill>
                  <a:prstClr val="black"/>
                </a:solidFill>
                <a:cs typeface="Calibri"/>
              </a:rPr>
              <a:t> </a:t>
            </a:r>
            <a:r>
              <a:rPr b="1" dirty="0">
                <a:solidFill>
                  <a:prstClr val="black"/>
                </a:solidFill>
                <a:cs typeface="Calibri"/>
              </a:rPr>
              <a:t>on</a:t>
            </a:r>
            <a:r>
              <a:rPr b="1" spc="-20" dirty="0">
                <a:solidFill>
                  <a:prstClr val="black"/>
                </a:solidFill>
                <a:cs typeface="Calibri"/>
              </a:rPr>
              <a:t> </a:t>
            </a:r>
            <a:r>
              <a:rPr b="1" dirty="0">
                <a:solidFill>
                  <a:prstClr val="black"/>
                </a:solidFill>
                <a:cs typeface="Calibri"/>
              </a:rPr>
              <a:t>a </a:t>
            </a:r>
            <a:r>
              <a:rPr b="1" spc="-390" dirty="0">
                <a:solidFill>
                  <a:prstClr val="black"/>
                </a:solidFill>
                <a:cs typeface="Calibri"/>
              </a:rPr>
              <a:t> </a:t>
            </a:r>
            <a:r>
              <a:rPr b="1" spc="-10" dirty="0">
                <a:solidFill>
                  <a:prstClr val="black"/>
                </a:solidFill>
                <a:cs typeface="Calibri"/>
              </a:rPr>
              <a:t>separate</a:t>
            </a:r>
            <a:r>
              <a:rPr b="1" spc="-15" dirty="0">
                <a:solidFill>
                  <a:prstClr val="black"/>
                </a:solidFill>
                <a:cs typeface="Calibri"/>
              </a:rPr>
              <a:t> </a:t>
            </a:r>
            <a:r>
              <a:rPr b="1" spc="-10" dirty="0">
                <a:solidFill>
                  <a:prstClr val="black"/>
                </a:solidFill>
                <a:cs typeface="Calibri"/>
              </a:rPr>
              <a:t>Form</a:t>
            </a:r>
            <a:r>
              <a:rPr b="1" spc="-35" dirty="0">
                <a:solidFill>
                  <a:prstClr val="black"/>
                </a:solidFill>
                <a:cs typeface="Calibri"/>
              </a:rPr>
              <a:t> </a:t>
            </a:r>
            <a:r>
              <a:rPr b="1" dirty="0">
                <a:solidFill>
                  <a:prstClr val="black"/>
                </a:solidFill>
                <a:cs typeface="Calibri"/>
              </a:rPr>
              <a:t>of</a:t>
            </a:r>
            <a:r>
              <a:rPr b="1" spc="10" dirty="0">
                <a:solidFill>
                  <a:prstClr val="black"/>
                </a:solidFill>
                <a:cs typeface="Calibri"/>
              </a:rPr>
              <a:t> </a:t>
            </a:r>
            <a:r>
              <a:rPr b="1" spc="-40" dirty="0">
                <a:solidFill>
                  <a:prstClr val="black"/>
                </a:solidFill>
                <a:cs typeface="Calibri"/>
              </a:rPr>
              <a:t>Offer.</a:t>
            </a:r>
            <a:endParaRPr dirty="0">
              <a:solidFill>
                <a:prstClr val="black"/>
              </a:solidFill>
              <a:cs typeface="Calibri"/>
            </a:endParaRPr>
          </a:p>
          <a:p>
            <a:pPr marL="355600" indent="-342900">
              <a:buFontTx/>
              <a:buAutoNum type="arabicPeriod"/>
              <a:tabLst>
                <a:tab pos="354965" algn="l"/>
                <a:tab pos="355600" algn="l"/>
              </a:tabLst>
            </a:pPr>
            <a:r>
              <a:rPr b="1" dirty="0">
                <a:solidFill>
                  <a:prstClr val="black"/>
                </a:solidFill>
                <a:cs typeface="Calibri"/>
              </a:rPr>
              <a:t>If</a:t>
            </a:r>
            <a:r>
              <a:rPr b="1" spc="5" dirty="0">
                <a:solidFill>
                  <a:prstClr val="black"/>
                </a:solidFill>
                <a:cs typeface="Calibri"/>
              </a:rPr>
              <a:t> </a:t>
            </a:r>
            <a:r>
              <a:rPr b="1" spc="-10" dirty="0">
                <a:solidFill>
                  <a:prstClr val="black"/>
                </a:solidFill>
                <a:cs typeface="Calibri"/>
              </a:rPr>
              <a:t>more</a:t>
            </a:r>
            <a:r>
              <a:rPr b="1" spc="-5" dirty="0">
                <a:solidFill>
                  <a:prstClr val="black"/>
                </a:solidFill>
                <a:cs typeface="Calibri"/>
              </a:rPr>
              <a:t> </a:t>
            </a:r>
            <a:r>
              <a:rPr b="1" dirty="0">
                <a:solidFill>
                  <a:prstClr val="black"/>
                </a:solidFill>
                <a:cs typeface="Calibri"/>
              </a:rPr>
              <a:t>than</a:t>
            </a:r>
            <a:r>
              <a:rPr b="1" spc="-5" dirty="0">
                <a:solidFill>
                  <a:prstClr val="black"/>
                </a:solidFill>
                <a:cs typeface="Calibri"/>
              </a:rPr>
              <a:t> </a:t>
            </a:r>
            <a:r>
              <a:rPr b="1" dirty="0">
                <a:solidFill>
                  <a:prstClr val="black"/>
                </a:solidFill>
                <a:cs typeface="Calibri"/>
              </a:rPr>
              <a:t>one</a:t>
            </a:r>
            <a:r>
              <a:rPr b="1" spc="-30" dirty="0">
                <a:solidFill>
                  <a:prstClr val="black"/>
                </a:solidFill>
                <a:cs typeface="Calibri"/>
              </a:rPr>
              <a:t> </a:t>
            </a:r>
            <a:r>
              <a:rPr b="1" spc="-10" dirty="0">
                <a:solidFill>
                  <a:prstClr val="black"/>
                </a:solidFill>
                <a:cs typeface="Calibri"/>
              </a:rPr>
              <a:t>alternative</a:t>
            </a:r>
            <a:r>
              <a:rPr b="1" spc="-35" dirty="0">
                <a:solidFill>
                  <a:prstClr val="black"/>
                </a:solidFill>
                <a:cs typeface="Calibri"/>
              </a:rPr>
              <a:t> </a:t>
            </a:r>
            <a:r>
              <a:rPr b="1" spc="-5" dirty="0">
                <a:solidFill>
                  <a:prstClr val="black"/>
                </a:solidFill>
                <a:cs typeface="Calibri"/>
              </a:rPr>
              <a:t>tender</a:t>
            </a:r>
            <a:r>
              <a:rPr b="1" spc="-25" dirty="0">
                <a:solidFill>
                  <a:prstClr val="black"/>
                </a:solidFill>
                <a:cs typeface="Calibri"/>
              </a:rPr>
              <a:t> </a:t>
            </a:r>
            <a:r>
              <a:rPr b="1" dirty="0">
                <a:solidFill>
                  <a:prstClr val="black"/>
                </a:solidFill>
                <a:cs typeface="Calibri"/>
              </a:rPr>
              <a:t>is</a:t>
            </a:r>
            <a:r>
              <a:rPr b="1" spc="-5" dirty="0">
                <a:solidFill>
                  <a:prstClr val="black"/>
                </a:solidFill>
                <a:cs typeface="Calibri"/>
              </a:rPr>
              <a:t> </a:t>
            </a:r>
            <a:r>
              <a:rPr b="1" spc="-10" dirty="0">
                <a:solidFill>
                  <a:prstClr val="black"/>
                </a:solidFill>
                <a:cs typeface="Calibri"/>
              </a:rPr>
              <a:t>submitted</a:t>
            </a:r>
            <a:r>
              <a:rPr b="1" spc="-25" dirty="0">
                <a:solidFill>
                  <a:prstClr val="black"/>
                </a:solidFill>
                <a:cs typeface="Calibri"/>
              </a:rPr>
              <a:t> </a:t>
            </a:r>
            <a:r>
              <a:rPr b="1" spc="-5" dirty="0">
                <a:solidFill>
                  <a:prstClr val="black"/>
                </a:solidFill>
                <a:cs typeface="Calibri"/>
              </a:rPr>
              <a:t>each</a:t>
            </a:r>
            <a:r>
              <a:rPr b="1" spc="-15" dirty="0">
                <a:solidFill>
                  <a:prstClr val="black"/>
                </a:solidFill>
                <a:cs typeface="Calibri"/>
              </a:rPr>
              <a:t> </a:t>
            </a:r>
            <a:r>
              <a:rPr b="1" dirty="0">
                <a:solidFill>
                  <a:prstClr val="black"/>
                </a:solidFill>
                <a:cs typeface="Calibri"/>
              </a:rPr>
              <a:t>shall</a:t>
            </a:r>
            <a:r>
              <a:rPr b="1" spc="-10" dirty="0">
                <a:solidFill>
                  <a:prstClr val="black"/>
                </a:solidFill>
                <a:cs typeface="Calibri"/>
              </a:rPr>
              <a:t> </a:t>
            </a:r>
            <a:r>
              <a:rPr b="1" dirty="0">
                <a:solidFill>
                  <a:prstClr val="black"/>
                </a:solidFill>
                <a:cs typeface="Calibri"/>
              </a:rPr>
              <a:t>be </a:t>
            </a:r>
            <a:r>
              <a:rPr b="1" spc="-10" dirty="0">
                <a:solidFill>
                  <a:prstClr val="black"/>
                </a:solidFill>
                <a:cs typeface="Calibri"/>
              </a:rPr>
              <a:t>numbered</a:t>
            </a:r>
            <a:endParaRPr dirty="0">
              <a:solidFill>
                <a:prstClr val="black"/>
              </a:solidFill>
              <a:cs typeface="Calibri"/>
            </a:endParaRPr>
          </a:p>
          <a:p>
            <a:pPr marL="355600">
              <a:spcBef>
                <a:spcPts val="25"/>
              </a:spcBef>
            </a:pPr>
            <a:r>
              <a:rPr b="1" dirty="0">
                <a:solidFill>
                  <a:prstClr val="black"/>
                </a:solidFill>
                <a:cs typeface="Calibri"/>
              </a:rPr>
              <a:t>and</a:t>
            </a:r>
            <a:r>
              <a:rPr b="1" spc="-5" dirty="0">
                <a:solidFill>
                  <a:prstClr val="black"/>
                </a:solidFill>
                <a:cs typeface="Calibri"/>
              </a:rPr>
              <a:t> </a:t>
            </a:r>
            <a:r>
              <a:rPr b="1" spc="-10" dirty="0">
                <a:solidFill>
                  <a:prstClr val="black"/>
                </a:solidFill>
                <a:cs typeface="Calibri"/>
              </a:rPr>
              <a:t>submitted</a:t>
            </a:r>
            <a:r>
              <a:rPr b="1" spc="-35" dirty="0">
                <a:solidFill>
                  <a:prstClr val="black"/>
                </a:solidFill>
                <a:cs typeface="Calibri"/>
              </a:rPr>
              <a:t> </a:t>
            </a:r>
            <a:r>
              <a:rPr b="1" dirty="0">
                <a:solidFill>
                  <a:prstClr val="black"/>
                </a:solidFill>
                <a:cs typeface="Calibri"/>
              </a:rPr>
              <a:t>on</a:t>
            </a:r>
            <a:r>
              <a:rPr b="1" spc="-5" dirty="0">
                <a:solidFill>
                  <a:prstClr val="black"/>
                </a:solidFill>
                <a:cs typeface="Calibri"/>
              </a:rPr>
              <a:t> </a:t>
            </a:r>
            <a:r>
              <a:rPr b="1" dirty="0">
                <a:solidFill>
                  <a:prstClr val="black"/>
                </a:solidFill>
                <a:cs typeface="Calibri"/>
              </a:rPr>
              <a:t>a</a:t>
            </a:r>
            <a:r>
              <a:rPr b="1" spc="5" dirty="0">
                <a:solidFill>
                  <a:prstClr val="black"/>
                </a:solidFill>
                <a:cs typeface="Calibri"/>
              </a:rPr>
              <a:t> </a:t>
            </a:r>
            <a:r>
              <a:rPr b="1" spc="-10" dirty="0">
                <a:solidFill>
                  <a:prstClr val="black"/>
                </a:solidFill>
                <a:cs typeface="Calibri"/>
              </a:rPr>
              <a:t>separate Form</a:t>
            </a:r>
            <a:r>
              <a:rPr b="1" spc="-35" dirty="0">
                <a:solidFill>
                  <a:prstClr val="black"/>
                </a:solidFill>
                <a:cs typeface="Calibri"/>
              </a:rPr>
              <a:t> </a:t>
            </a:r>
            <a:r>
              <a:rPr b="1" dirty="0">
                <a:solidFill>
                  <a:prstClr val="black"/>
                </a:solidFill>
                <a:cs typeface="Calibri"/>
              </a:rPr>
              <a:t>of</a:t>
            </a:r>
            <a:r>
              <a:rPr b="1" spc="15" dirty="0">
                <a:solidFill>
                  <a:prstClr val="black"/>
                </a:solidFill>
                <a:cs typeface="Calibri"/>
              </a:rPr>
              <a:t> </a:t>
            </a:r>
            <a:r>
              <a:rPr b="1" spc="-15" dirty="0">
                <a:solidFill>
                  <a:prstClr val="black"/>
                </a:solidFill>
                <a:cs typeface="Calibri"/>
              </a:rPr>
              <a:t>Offer</a:t>
            </a:r>
            <a:r>
              <a:rPr b="1" spc="15" dirty="0">
                <a:solidFill>
                  <a:prstClr val="black"/>
                </a:solidFill>
                <a:cs typeface="Calibri"/>
              </a:rPr>
              <a:t> </a:t>
            </a:r>
            <a:r>
              <a:rPr b="1" dirty="0">
                <a:solidFill>
                  <a:prstClr val="black"/>
                </a:solidFill>
                <a:cs typeface="Calibri"/>
              </a:rPr>
              <a:t>duly</a:t>
            </a:r>
            <a:r>
              <a:rPr b="1" spc="-25" dirty="0">
                <a:solidFill>
                  <a:prstClr val="black"/>
                </a:solidFill>
                <a:cs typeface="Calibri"/>
              </a:rPr>
              <a:t> </a:t>
            </a:r>
            <a:r>
              <a:rPr b="1" spc="-10" dirty="0">
                <a:solidFill>
                  <a:prstClr val="black"/>
                </a:solidFill>
                <a:cs typeface="Calibri"/>
              </a:rPr>
              <a:t>completed</a:t>
            </a:r>
            <a:r>
              <a:rPr b="1" spc="-30" dirty="0">
                <a:solidFill>
                  <a:prstClr val="black"/>
                </a:solidFill>
                <a:cs typeface="Calibri"/>
              </a:rPr>
              <a:t> </a:t>
            </a:r>
            <a:r>
              <a:rPr b="1" dirty="0">
                <a:solidFill>
                  <a:prstClr val="black"/>
                </a:solidFill>
                <a:cs typeface="Calibri"/>
              </a:rPr>
              <a:t>and</a:t>
            </a:r>
            <a:r>
              <a:rPr b="1" spc="-5" dirty="0">
                <a:solidFill>
                  <a:prstClr val="black"/>
                </a:solidFill>
                <a:cs typeface="Calibri"/>
              </a:rPr>
              <a:t> signed.</a:t>
            </a:r>
            <a:endParaRPr dirty="0">
              <a:solidFill>
                <a:prstClr val="black"/>
              </a:solidFill>
              <a:cs typeface="Calibri"/>
            </a:endParaRPr>
          </a:p>
        </p:txBody>
      </p:sp>
    </p:spTree>
    <p:extLst>
      <p:ext uri="{BB962C8B-B14F-4D97-AF65-F5344CB8AC3E}">
        <p14:creationId xmlns:p14="http://schemas.microsoft.com/office/powerpoint/2010/main" val="1498204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E43E8D-DCC9-42DE-A41C-41CD819BBF2A}"/>
              </a:ext>
            </a:extLst>
          </p:cNvPr>
          <p:cNvSpPr txBox="1"/>
          <p:nvPr/>
        </p:nvSpPr>
        <p:spPr>
          <a:xfrm>
            <a:off x="1" y="645"/>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C1.2.1 CONDITIONS OF CONTRACT</a:t>
            </a:r>
          </a:p>
        </p:txBody>
      </p:sp>
      <p:sp>
        <p:nvSpPr>
          <p:cNvPr id="4" name="Content Placeholder 3">
            <a:extLst>
              <a:ext uri="{FF2B5EF4-FFF2-40B4-BE49-F238E27FC236}">
                <a16:creationId xmlns:a16="http://schemas.microsoft.com/office/drawing/2014/main" id="{9AB7F7ED-D2FE-4BE1-B1DA-0073B3A87040}"/>
              </a:ext>
            </a:extLst>
          </p:cNvPr>
          <p:cNvSpPr txBox="1">
            <a:spLocks noGrp="1"/>
          </p:cNvSpPr>
          <p:nvPr>
            <p:ph idx="1"/>
          </p:nvPr>
        </p:nvSpPr>
        <p:spPr>
          <a:xfrm>
            <a:off x="802675" y="943366"/>
            <a:ext cx="7609827" cy="48967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	Termination</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515938" marR="0" lvl="0" indent="-515938" algn="l" defTabSz="914400" rtl="0" eaLnBrk="1" fontAlgn="auto" latinLnBrk="0" hangingPunct="1">
              <a:lnSpc>
                <a:spcPct val="100000"/>
              </a:lnSpc>
              <a:spcBef>
                <a:spcPts val="0"/>
              </a:spcBef>
              <a:spcAft>
                <a:spcPts val="0"/>
              </a:spcAft>
              <a:buClrTx/>
              <a:buSzTx/>
              <a:buFontTx/>
              <a:buNone/>
              <a:tabLst>
                <a:tab pos="342900" algn="l"/>
                <a:tab pos="515938" algn="l"/>
                <a:tab pos="1079500" algn="l"/>
              </a:tabLst>
              <a:defRPr/>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8.4.1	</a:t>
            </a:r>
            <a:r>
              <a:rPr lang="en-ZA" sz="1400" dirty="0">
                <a:solidFill>
                  <a:prstClr val="black"/>
                </a:solidFill>
                <a:latin typeface="Arial" panose="020B0604020202020204" pitchFamily="34" charset="0"/>
                <a:cs typeface="Arial" panose="020B0604020202020204" pitchFamily="34" charset="0"/>
              </a:rPr>
              <a:t>The Employer may in addition to his rights under sub-clauses 6.4.2, 6.4.3 and 10.5 terminate the Contract by giving not less than thirty (30) days written notice thereof to the Service Provider after the occurrence of any of the following events: </a:t>
            </a:r>
          </a:p>
          <a:p>
            <a:pPr marL="858838" marR="0" indent="-342900" algn="just">
              <a:spcBef>
                <a:spcPts val="0"/>
              </a:spcBef>
              <a:spcAft>
                <a:spcPts val="0"/>
              </a:spcAft>
              <a:buNone/>
              <a:tabLst>
                <a:tab pos="358775" algn="l"/>
                <a:tab pos="685800" algn="l"/>
                <a:tab pos="8588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a:t>
            </a:r>
            <a:r>
              <a:rPr lang="en-ZA" sz="1400" dirty="0">
                <a:solidFill>
                  <a:prstClr val="black"/>
                </a:solidFill>
                <a:latin typeface="Arial" panose="020B0604020202020204" pitchFamily="34" charset="0"/>
                <a:cs typeface="Arial" panose="020B0604020202020204" pitchFamily="34" charset="0"/>
              </a:rPr>
              <a:t>if the Service Provider does not remedy a failure in the performance of his obligations under the Contract within thirty (30) days after having been notified thereof, or within any further period as the Employer may have subsequently approved in writing;</a:t>
            </a:r>
            <a:endParaRPr lang="en-US" sz="1400" dirty="0">
              <a:solidFill>
                <a:prstClr val="black"/>
              </a:solidFill>
              <a:latin typeface="Arial" panose="020B0604020202020204" pitchFamily="34" charset="0"/>
              <a:cs typeface="Arial" panose="020B0604020202020204" pitchFamily="34" charset="0"/>
            </a:endParaRPr>
          </a:p>
          <a:p>
            <a:pPr marL="858838" lvl="1" indent="-342900" algn="just" fontAlgn="auto">
              <a:spcBef>
                <a:spcPts val="0"/>
              </a:spcBef>
              <a:buClrTx/>
              <a:buSzTx/>
              <a:buNone/>
              <a:tabLst>
                <a:tab pos="358775" algn="l"/>
                <a:tab pos="685800" algn="l"/>
                <a:tab pos="858838" algn="l"/>
                <a:tab pos="1079500" algn="l"/>
                <a:tab pos="1439863" algn="l"/>
                <a:tab pos="1800225" algn="l"/>
              </a:tabLst>
              <a:defRPr/>
            </a:pPr>
            <a:r>
              <a:rPr lang="en-ZA" sz="1400" dirty="0">
                <a:solidFill>
                  <a:prstClr val="black"/>
                </a:solidFill>
                <a:latin typeface="Arial" panose="020B0604020202020204" pitchFamily="34" charset="0"/>
                <a:cs typeface="Arial" panose="020B0604020202020204" pitchFamily="34" charset="0"/>
              </a:rPr>
              <a:t>(b)  if the Service Provider becomes insolvent or bankrupt; </a:t>
            </a:r>
          </a:p>
          <a:p>
            <a:pPr marL="571500" marR="0" indent="-55563" algn="just">
              <a:spcBef>
                <a:spcPts val="0"/>
              </a:spcBef>
              <a:spcAft>
                <a:spcPts val="0"/>
              </a:spcAft>
              <a:buNone/>
              <a:tabLst>
                <a:tab pos="6302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lang="en-ZA" sz="1400" dirty="0">
                <a:solidFill>
                  <a:prstClr val="black"/>
                </a:solidFill>
                <a:latin typeface="Arial" panose="020B0604020202020204" pitchFamily="34" charset="0"/>
                <a:cs typeface="Arial" panose="020B0604020202020204" pitchFamily="34" charset="0"/>
              </a:rPr>
              <a:t> if, as the result of Force Majeure, the Service Provider is unable to perform a material portion of the Services for a period of not less than sixty (60) days;</a:t>
            </a:r>
            <a:endParaRPr lang="en-US" sz="1400" dirty="0">
              <a:solidFill>
                <a:prstClr val="black"/>
              </a:solidFill>
              <a:latin typeface="Arial" panose="020B0604020202020204" pitchFamily="34" charset="0"/>
              <a:cs typeface="Arial" panose="020B0604020202020204" pitchFamily="34" charset="0"/>
            </a:endParaRPr>
          </a:p>
          <a:p>
            <a:pPr marL="858838" marR="0" lvl="1" indent="-342900" algn="l" defTabSz="914400" rtl="0" eaLnBrk="1" fontAlgn="auto" latinLnBrk="0" hangingPunct="1">
              <a:lnSpc>
                <a:spcPct val="100000"/>
              </a:lnSpc>
              <a:spcBef>
                <a:spcPts val="0"/>
              </a:spcBef>
              <a:spcAft>
                <a:spcPts val="0"/>
              </a:spcAft>
              <a:buClrTx/>
              <a:buSzTx/>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Committing an offence in terms of clauses 6.1 and/or 6.4; </a:t>
            </a:r>
          </a:p>
          <a:p>
            <a:pPr marL="858838" lvl="1" indent="-342900">
              <a:lnSpc>
                <a:spcPct val="100000"/>
              </a:lnSpc>
              <a:spcBef>
                <a:spcPts val="0"/>
              </a:spcBef>
              <a:buFontTx/>
              <a:buAutoNum type="alphaLcParenBoth" startAt="4"/>
              <a:tabLst>
                <a:tab pos="358775" algn="l"/>
                <a:tab pos="719138" algn="l"/>
                <a:tab pos="973138" algn="l"/>
              </a:tabLst>
              <a:defRPr/>
            </a:pPr>
            <a:r>
              <a:rPr lang="en-ZA" sz="1400" dirty="0">
                <a:solidFill>
                  <a:prstClr val="black"/>
                </a:solidFill>
                <a:latin typeface="Arial" panose="020B0604020202020204" pitchFamily="34" charset="0"/>
                <a:cs typeface="Arial" panose="020B0604020202020204" pitchFamily="34" charset="0"/>
              </a:rPr>
              <a:t>if the Service Provider acts in such a way, under this contract or any other contract with the Employer, that a statute relating to the combating of fraud, corruption, uncompetitive practice and the like can be invoked; or </a:t>
            </a:r>
          </a:p>
          <a:p>
            <a:pPr marL="858838" lvl="1" indent="-342900">
              <a:lnSpc>
                <a:spcPct val="100000"/>
              </a:lnSpc>
              <a:spcBef>
                <a:spcPts val="0"/>
              </a:spcBef>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if the Employer, at any time in its sole discretion determines that it no longer requires the completion of the Service by the Service Provider.”</a:t>
            </a:r>
          </a:p>
          <a:p>
            <a:pPr marL="858838" lvl="1" indent="-342900">
              <a:lnSpc>
                <a:spcPct val="100000"/>
              </a:lnSpc>
              <a:spcBef>
                <a:spcPts val="0"/>
              </a:spcBef>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In the event that </a:t>
            </a:r>
            <a:r>
              <a:rPr lang="en-US" sz="1400" dirty="0">
                <a:solidFill>
                  <a:prstClr val="black"/>
                </a:solidFill>
                <a:latin typeface="Arial" panose="020B0604020202020204" pitchFamily="34" charset="0"/>
                <a:cs typeface="Arial" panose="020B0604020202020204" pitchFamily="34" charset="0"/>
              </a:rPr>
              <a:t>its director/s of the Service Provider are found guilty by a Court of Law on the counts of fraud charges against them, SANRAL reserves the right to terminate the contract and to assert all legal recourse available to it. </a:t>
            </a:r>
            <a:endParaRPr lang="en-ZA" sz="14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692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C2: PRICING DATA</a:t>
            </a:r>
          </a:p>
        </p:txBody>
      </p:sp>
    </p:spTree>
    <p:extLst>
      <p:ext uri="{BB962C8B-B14F-4D97-AF65-F5344CB8AC3E}">
        <p14:creationId xmlns:p14="http://schemas.microsoft.com/office/powerpoint/2010/main" val="36496480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B0E9FF-FC72-42F1-B571-4DE525C85531}"/>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EXCEL SPREADSHEET ON THE WEBSITE</a:t>
            </a:r>
          </a:p>
        </p:txBody>
      </p:sp>
      <p:sp>
        <p:nvSpPr>
          <p:cNvPr id="4" name="Content Placeholder 3">
            <a:extLst>
              <a:ext uri="{FF2B5EF4-FFF2-40B4-BE49-F238E27FC236}">
                <a16:creationId xmlns:a16="http://schemas.microsoft.com/office/drawing/2014/main" id="{011D57DE-FFE9-48B2-94EF-1153D0A1B0E5}"/>
              </a:ext>
            </a:extLst>
          </p:cNvPr>
          <p:cNvSpPr txBox="1">
            <a:spLocks noGrp="1"/>
          </p:cNvSpPr>
          <p:nvPr>
            <p:ph idx="1"/>
          </p:nvPr>
        </p:nvSpPr>
        <p:spPr>
          <a:xfrm>
            <a:off x="794009" y="960254"/>
            <a:ext cx="6686550" cy="5699909"/>
          </a:xfrm>
          <a:prstGeom prst="rect">
            <a:avLst/>
          </a:prstGeom>
          <a:noFill/>
        </p:spPr>
        <p:txBody>
          <a:bodyPr wrap="square" rtlCol="0">
            <a:spAutoFit/>
          </a:bodyPr>
          <a:lstStyle/>
          <a:p>
            <a:pPr>
              <a:tabLst>
                <a:tab pos="360000" algn="l"/>
                <a:tab pos="720000" algn="l"/>
                <a:tab pos="1080000" algn="l"/>
              </a:tabLst>
            </a:pPr>
            <a:r>
              <a:rPr lang="en-ZA" sz="1400" dirty="0">
                <a:latin typeface="Arial" panose="020B0604020202020204" pitchFamily="34" charset="0"/>
                <a:cs typeface="Arial" panose="020B0604020202020204" pitchFamily="34" charset="0"/>
              </a:rPr>
              <a:t>C2.1.8	</a:t>
            </a:r>
            <a:r>
              <a:rPr lang="en-ZA" sz="1400" dirty="0">
                <a:solidFill>
                  <a:srgbClr val="FF0000"/>
                </a:solidFill>
                <a:latin typeface="Arial" panose="020B0604020202020204" pitchFamily="34" charset="0"/>
                <a:cs typeface="Arial" panose="020B0604020202020204" pitchFamily="34" charset="0"/>
              </a:rPr>
              <a:t>Provisional and Prime Cost Sums: Each sum shall only be used, in whole or in part, in accordance with the Employer’s instructions and the Contract Price shall be adjusted accordingly.</a:t>
            </a:r>
            <a:r>
              <a:rPr lang="en-ZA" sz="1400" dirty="0">
                <a:latin typeface="Arial" panose="020B0604020202020204" pitchFamily="34" charset="0"/>
                <a:cs typeface="Arial" panose="020B0604020202020204" pitchFamily="34" charset="0"/>
              </a:rPr>
              <a:t> The total sum paid to the Service Provider shall include only such amounts, for the work, supplies or services to which the sum relates, as the Employer shall have instructed.</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For each sum, the Employer may instruct plant, materials or services to be 		procured by the Service Provider in accordance with the Employer’s policies, 	and for which there shall be included in the Contract Price:</a:t>
            </a:r>
          </a:p>
          <a:p>
            <a:pPr marL="1080000" lvl="2"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The actual amounts paid (or due to be paid) by the Service Provider under the Sum; and</a:t>
            </a:r>
          </a:p>
          <a:p>
            <a:pPr marL="1080000"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An item for compilation and printing of procurement documentation, quotation/tender process and evaluation, and all overhead charges and profit, tendered in the Pricing Schedule. Provided that for Prime Cost sums only where a percentage mark-up or lump sum mark-up is tendered, which shall exclude profit. </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The Service Provider shall produce all quotations, invoices, vouchers and 		accounts or receipts in substantiation of any claim under a sum.</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Any percentage adjustment or lump sum mark-up against the sum for 		handling fee, profits, etc. shall not be negative. </a:t>
            </a:r>
            <a:r>
              <a:rPr lang="en-ZA" sz="1400" dirty="0">
                <a:solidFill>
                  <a:srgbClr val="FF0000"/>
                </a:solidFill>
                <a:latin typeface="Arial" panose="020B0604020202020204" pitchFamily="34" charset="0"/>
                <a:cs typeface="Arial" panose="020B0604020202020204" pitchFamily="34" charset="0"/>
              </a:rPr>
              <a:t>The tendering of 			negative rates may render the tender offer non-responsive.</a:t>
            </a:r>
          </a:p>
        </p:txBody>
      </p:sp>
      <p:sp>
        <p:nvSpPr>
          <p:cNvPr id="5" name="Cloud Callout 5">
            <a:extLst>
              <a:ext uri="{FF2B5EF4-FFF2-40B4-BE49-F238E27FC236}">
                <a16:creationId xmlns:a16="http://schemas.microsoft.com/office/drawing/2014/main" id="{58E55C77-3926-4D8A-B8F1-8D4C31E9B271}"/>
              </a:ext>
            </a:extLst>
          </p:cNvPr>
          <p:cNvSpPr/>
          <p:nvPr/>
        </p:nvSpPr>
        <p:spPr>
          <a:xfrm>
            <a:off x="6990071" y="1534962"/>
            <a:ext cx="2079284"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3305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C3: SCOPE OF WORKS</a:t>
            </a:r>
          </a:p>
        </p:txBody>
      </p:sp>
    </p:spTree>
    <p:extLst>
      <p:ext uri="{BB962C8B-B14F-4D97-AF65-F5344CB8AC3E}">
        <p14:creationId xmlns:p14="http://schemas.microsoft.com/office/powerpoint/2010/main" val="24092653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1B5CE1-EB9F-4A77-AA01-6DCE4318F772}"/>
              </a:ext>
            </a:extLst>
          </p:cNvPr>
          <p:cNvSpPr/>
          <p:nvPr/>
        </p:nvSpPr>
        <p:spPr>
          <a:xfrm>
            <a:off x="899238" y="1179639"/>
            <a:ext cx="7790600" cy="230832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ZA" sz="1800" dirty="0">
                <a:effectLst/>
                <a:latin typeface="Arial" panose="020B0604020202020204" pitchFamily="34" charset="0"/>
                <a:ea typeface="Times New Roman" panose="02020603050405020304" pitchFamily="18" charset="0"/>
              </a:rPr>
              <a:t>This project is in the province of </a:t>
            </a:r>
            <a:r>
              <a:rPr lang="en-ZA" dirty="0">
                <a:latin typeface="Arial" panose="020B0604020202020204" pitchFamily="34" charset="0"/>
                <a:ea typeface="Times New Roman" panose="02020603050405020304" pitchFamily="18" charset="0"/>
              </a:rPr>
              <a:t>Mpumalanga</a:t>
            </a:r>
            <a:r>
              <a:rPr lang="en-ZA" sz="1800" dirty="0">
                <a:effectLst/>
                <a:latin typeface="Arial" panose="020B0604020202020204" pitchFamily="34" charset="0"/>
                <a:ea typeface="Times New Roman" panose="02020603050405020304" pitchFamily="18" charset="0"/>
              </a:rPr>
              <a:t> and in the Nkomazi Local Municipality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ZA" dirty="0">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ZA" sz="1800" dirty="0">
                <a:effectLst/>
                <a:latin typeface="Arial" panose="020B0604020202020204" pitchFamily="34" charset="0"/>
                <a:ea typeface="Times New Roman" panose="02020603050405020304" pitchFamily="18" charset="0"/>
              </a:rPr>
              <a:t>The proposed project is located on National Road N4, Section 8 from (km 6</a:t>
            </a:r>
            <a:r>
              <a:rPr lang="en-ZA" dirty="0">
                <a:latin typeface="Arial" panose="020B0604020202020204" pitchFamily="34" charset="0"/>
                <a:ea typeface="Times New Roman" panose="02020603050405020304" pitchFamily="18" charset="0"/>
              </a:rPr>
              <a:t>0.00</a:t>
            </a:r>
            <a:r>
              <a:rPr lang="en-ZA" sz="1800" dirty="0">
                <a:effectLst/>
                <a:latin typeface="Arial" panose="020B0604020202020204" pitchFamily="34" charset="0"/>
                <a:ea typeface="Times New Roman" panose="02020603050405020304" pitchFamily="18" charset="0"/>
              </a:rPr>
              <a:t>) to (km 68</a:t>
            </a:r>
            <a:r>
              <a:rPr lang="en-ZA" dirty="0">
                <a:latin typeface="Arial" panose="020B0604020202020204" pitchFamily="34" charset="0"/>
                <a:ea typeface="Times New Roman" panose="02020603050405020304" pitchFamily="18" charset="0"/>
              </a:rPr>
              <a:t>.60</a:t>
            </a:r>
            <a:r>
              <a:rPr lang="en-ZA" sz="1800" dirty="0">
                <a:effectLst/>
                <a:latin typeface="Arial" panose="020B0604020202020204" pitchFamily="34" charset="0"/>
                <a:ea typeface="Times New Roman" panose="02020603050405020304" pitchFamily="18" charset="0"/>
              </a:rPr>
              <a:t>). A locality plan including details of the construction history and existing pavement structure along this portion of the route are available in SARDS (South African Road Design System) online. A user manual is included in Appendix M in Part C4 </a:t>
            </a:r>
            <a:endParaRPr kumimoji="0" lang="en-Z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A4148AA-B3CD-4FDE-9B15-4E1D5E5E6135}"/>
              </a:ext>
            </a:extLst>
          </p:cNvPr>
          <p:cNvSpPr txBox="1"/>
          <p:nvPr/>
        </p:nvSpPr>
        <p:spPr>
          <a:xfrm>
            <a:off x="0" y="0"/>
            <a:ext cx="8874063"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LOCATION OF THE PROJECT</a:t>
            </a:r>
          </a:p>
        </p:txBody>
      </p:sp>
    </p:spTree>
    <p:extLst>
      <p:ext uri="{BB962C8B-B14F-4D97-AF65-F5344CB8AC3E}">
        <p14:creationId xmlns:p14="http://schemas.microsoft.com/office/powerpoint/2010/main" val="2438256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D7A8E471-6BE3-6E67-128C-C25054BD9ED1}"/>
              </a:ext>
            </a:extLst>
          </p:cNvPr>
          <p:cNvSpPr txBox="1"/>
          <p:nvPr/>
        </p:nvSpPr>
        <p:spPr>
          <a:xfrm>
            <a:off x="2375599" y="242668"/>
            <a:ext cx="4783455" cy="330835"/>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ZA" sz="2000" b="0" i="0" u="none" strike="noStrike" kern="1200" cap="none" spc="-5" normalizeH="0" baseline="0" noProof="0">
                <a:ln>
                  <a:noFill/>
                </a:ln>
                <a:solidFill>
                  <a:prstClr val="black"/>
                </a:solidFill>
                <a:effectLst/>
                <a:uLnTx/>
                <a:uFillTx/>
                <a:latin typeface="Arial Black"/>
                <a:ea typeface="+mn-ea"/>
                <a:cs typeface="Arial Black"/>
              </a:rPr>
              <a:t>Locality Map</a:t>
            </a:r>
            <a:endParaRPr kumimoji="0" lang="en-ZA" sz="2000" b="0" i="0" u="none" strike="noStrike" kern="1200" cap="none" spc="0" normalizeH="0" baseline="0" noProof="0" dirty="0">
              <a:ln>
                <a:noFill/>
              </a:ln>
              <a:solidFill>
                <a:prstClr val="black"/>
              </a:solidFill>
              <a:effectLst/>
              <a:uLnTx/>
              <a:uFillTx/>
              <a:latin typeface="Arial Black"/>
              <a:ea typeface="+mn-ea"/>
              <a:cs typeface="Arial Black"/>
            </a:endParaRPr>
          </a:p>
        </p:txBody>
      </p:sp>
      <p:pic>
        <p:nvPicPr>
          <p:cNvPr id="2" name="Picture 1">
            <a:extLst>
              <a:ext uri="{FF2B5EF4-FFF2-40B4-BE49-F238E27FC236}">
                <a16:creationId xmlns:a16="http://schemas.microsoft.com/office/drawing/2014/main" id="{E4DDD410-C2DC-8910-BFF3-8E1DF3FC587D}"/>
              </a:ext>
            </a:extLst>
          </p:cNvPr>
          <p:cNvPicPr>
            <a:picLocks noChangeAspect="1"/>
          </p:cNvPicPr>
          <p:nvPr/>
        </p:nvPicPr>
        <p:blipFill>
          <a:blip r:embed="rId2"/>
          <a:stretch>
            <a:fillRect/>
          </a:stretch>
        </p:blipFill>
        <p:spPr>
          <a:xfrm>
            <a:off x="0" y="632460"/>
            <a:ext cx="9144000" cy="6225540"/>
          </a:xfrm>
          <a:prstGeom prst="rect">
            <a:avLst/>
          </a:prstGeom>
        </p:spPr>
      </p:pic>
    </p:spTree>
    <p:extLst>
      <p:ext uri="{BB962C8B-B14F-4D97-AF65-F5344CB8AC3E}">
        <p14:creationId xmlns:p14="http://schemas.microsoft.com/office/powerpoint/2010/main" val="8159929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b="1" dirty="0">
                <a:solidFill>
                  <a:srgbClr val="FF0000"/>
                </a:solidFill>
                <a:latin typeface="Arial" panose="020B0604020202020204" pitchFamily="34" charset="0"/>
                <a:cs typeface="Arial" panose="020B0604020202020204" pitchFamily="34" charset="0"/>
              </a:rPr>
              <a:t>REFER TO PART C3 FOR DETAILED SCOPE FOR EACH TENDER</a:t>
            </a:r>
          </a:p>
          <a:p>
            <a:pPr marL="0" indent="0">
              <a:buNone/>
            </a:pPr>
            <a:r>
              <a:rPr lang="en-ZA" sz="1800" b="1" dirty="0">
                <a:latin typeface="Arial" panose="020B0604020202020204" pitchFamily="34" charset="0"/>
                <a:cs typeface="Arial" panose="020B0604020202020204" pitchFamily="34" charset="0"/>
              </a:rPr>
              <a:t>Required project stages</a:t>
            </a:r>
            <a:r>
              <a:rPr lang="en-ZA" sz="1800" dirty="0">
                <a:latin typeface="Arial" panose="020B0604020202020204" pitchFamily="34" charset="0"/>
                <a:cs typeface="Arial" panose="020B0604020202020204" pitchFamily="34" charset="0"/>
              </a:rPr>
              <a:t>:</a:t>
            </a: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Project Assessment.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Investigations for Design Development.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Design Development which shall include the following phases: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Preliminary Design </a:t>
            </a: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Detailed design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Tender Documentation.</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Clarification Meeting, Tender Period and Tender Evaluation.</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Administration and Monitoring of the Works Contract.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Additional duties, Special Services and Specialist Advice.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Close Out.</a:t>
            </a:r>
            <a:r>
              <a:rPr lang="x-none"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lvl="1" indent="0">
              <a:buNone/>
            </a:pPr>
            <a:endParaRPr lang="en-ZA"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070F454-258B-4D9C-996D-172CC01EFF25}"/>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SCOPE OF WORKS</a:t>
            </a:r>
          </a:p>
        </p:txBody>
      </p:sp>
    </p:spTree>
    <p:extLst>
      <p:ext uri="{BB962C8B-B14F-4D97-AF65-F5344CB8AC3E}">
        <p14:creationId xmlns:p14="http://schemas.microsoft.com/office/powerpoint/2010/main" val="28983709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2220" y="2951946"/>
            <a:ext cx="735956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prstClr val="black"/>
                </a:solidFill>
                <a:effectLst/>
                <a:uLnTx/>
                <a:uFillTx/>
                <a:latin typeface="Calibri" panose="020F0502020204030204"/>
                <a:ea typeface="+mn-ea"/>
                <a:cs typeface="+mn-cs"/>
              </a:rPr>
              <a:t>COMMON ERRORS ON TENDER SUBMISSIONS</a:t>
            </a:r>
          </a:p>
        </p:txBody>
      </p:sp>
    </p:spTree>
    <p:extLst>
      <p:ext uri="{BB962C8B-B14F-4D97-AF65-F5344CB8AC3E}">
        <p14:creationId xmlns:p14="http://schemas.microsoft.com/office/powerpoint/2010/main" val="13234556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1260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228944" y="1322429"/>
            <a:ext cx="7328452" cy="4213141"/>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r>
              <a:rPr kumimoji="0" lang="en-ZA"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Empty </a:t>
            </a:r>
            <a:r>
              <a:rPr lang="en-ZA" sz="1200" dirty="0">
                <a:solidFill>
                  <a:prstClr val="black"/>
                </a:solidFill>
                <a:latin typeface="Arial" panose="020B0604020202020204" pitchFamily="34" charset="0"/>
                <a:cs typeface="Arial" panose="020B0604020202020204" pitchFamily="34" charset="0"/>
              </a:rPr>
              <a:t>Flash drive</a:t>
            </a:r>
            <a:r>
              <a:rPr kumimoji="0" lang="en-ZA"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submitted.</a:t>
            </a:r>
          </a:p>
          <a:p>
            <a:pPr>
              <a:lnSpc>
                <a:spcPct val="150000"/>
              </a:lnSpc>
              <a:tabLst>
                <a:tab pos="360000" algn="l"/>
                <a:tab pos="720000" algn="l"/>
                <a:tab pos="1080000" algn="l"/>
              </a:tabLst>
              <a:defRPr/>
            </a:pPr>
            <a:r>
              <a:rPr lang="en-US" sz="1200" dirty="0">
                <a:solidFill>
                  <a:prstClr val="black"/>
                </a:solidFill>
                <a:latin typeface="Arial" panose="020B0604020202020204" pitchFamily="34" charset="0"/>
                <a:cs typeface="Arial" panose="020B0604020202020204" pitchFamily="34" charset="0"/>
              </a:rPr>
              <a:t>2. 	B-BBEE certificate issued by an Agency not accredited by SANAS or  Commission for Intellectual 	Property Companies</a:t>
            </a:r>
          </a:p>
          <a:p>
            <a:pPr marR="0" lvl="0" algn="l" defTabSz="914400" rtl="0" eaLnBrk="1" fontAlgn="auto" latinLnBrk="0" hangingPunct="1">
              <a:lnSpc>
                <a:spcPct val="150000"/>
              </a:lnSpc>
              <a:spcBef>
                <a:spcPts val="0"/>
              </a:spcBef>
              <a:spcAft>
                <a:spcPts val="0"/>
              </a:spcAft>
              <a:buClrTx/>
              <a:buSzTx/>
              <a:tabLst>
                <a:tab pos="358775" algn="l"/>
                <a:tab pos="401638" algn="l"/>
                <a:tab pos="719138" algn="l"/>
                <a:tab pos="1079500" algn="l"/>
              </a:tabLst>
              <a:defRPr/>
            </a:pPr>
            <a:r>
              <a:rPr lang="en-US" sz="1200" dirty="0">
                <a:solidFill>
                  <a:prstClr val="black"/>
                </a:solidFill>
                <a:latin typeface="Arial" panose="020B0604020202020204" pitchFamily="34" charset="0"/>
                <a:cs typeface="Arial" panose="020B0604020202020204" pitchFamily="34" charset="0"/>
              </a:rPr>
              <a:t>3.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B-BBEE certificate/ Sworn Affidavit issued based on Old Codes and not Amended Sector Codes- 	BEP</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4.	Sworn Affidavit not dated by the Commissioner. This invalidates the affidavit as the validity is based 	on the date signed by the Commissioner, not the certification date</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5.	Sworn Affidavit without the latest financial year or with an old financial year, and month</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6.	Not submitting other required documents that will make the company </a:t>
            </a:r>
            <a:r>
              <a:rPr lang="en-US" sz="1200" dirty="0">
                <a:solidFill>
                  <a:prstClr val="black"/>
                </a:solidFill>
                <a:latin typeface="Arial" panose="020B0604020202020204" pitchFamily="34" charset="0"/>
                <a:cs typeface="Arial" panose="020B0604020202020204" pitchFamily="34" charset="0"/>
              </a:rPr>
              <a:t>compliant</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for the particular  project 	e.g., COIDA, A8 information etc.</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	Submitting a proposal consisting of only a financial offer (depending on the requirements of a 	project)</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	Mixing/ Swapping the A-form with the Financials (Bills of Quantities especially when there are 	various projects closing at once).</a:t>
            </a:r>
          </a:p>
          <a:p>
            <a:pPr marL="228600" marR="0" lvl="0" indent="-228600" algn="l" defTabSz="914400" rtl="0" eaLnBrk="1" fontAlgn="auto" latinLnBrk="0" hangingPunct="1">
              <a:lnSpc>
                <a:spcPct val="150000"/>
              </a:lnSpc>
              <a:spcBef>
                <a:spcPts val="0"/>
              </a:spcBef>
              <a:spcAft>
                <a:spcPts val="0"/>
              </a:spcAft>
              <a:buClrTx/>
              <a:buSzTx/>
              <a:buAutoNum type="arabicPeriod" startAt="9"/>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Blank/corrupt  Flash drive.</a:t>
            </a:r>
          </a:p>
        </p:txBody>
      </p:sp>
    </p:spTree>
    <p:extLst>
      <p:ext uri="{BB962C8B-B14F-4D97-AF65-F5344CB8AC3E}">
        <p14:creationId xmlns:p14="http://schemas.microsoft.com/office/powerpoint/2010/main" val="9393849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1260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490202" y="758270"/>
            <a:ext cx="7328452" cy="2828147"/>
          </a:xfrm>
          <a:prstGeom prst="rect">
            <a:avLst/>
          </a:prstGeom>
        </p:spPr>
        <p:txBody>
          <a:bodyPr wrap="square">
            <a:spAutoFit/>
          </a:bodyPr>
          <a:lstStyle/>
          <a:p>
            <a:pPr lvl="0">
              <a:lnSpc>
                <a:spcPct val="150000"/>
              </a:lnSpc>
              <a:tabLst>
                <a:tab pos="360000" algn="l"/>
                <a:tab pos="720000" algn="l"/>
                <a:tab pos="1080000" algn="l"/>
              </a:tabLst>
              <a:defRPr/>
            </a:pPr>
            <a:r>
              <a:rPr lang="en-ZA" sz="1200" b="1" u="sng" dirty="0">
                <a:solidFill>
                  <a:prstClr val="black"/>
                </a:solidFill>
                <a:latin typeface="Arial" panose="020B0604020202020204" pitchFamily="34" charset="0"/>
                <a:cs typeface="Arial" panose="020B0604020202020204" pitchFamily="34" charset="0"/>
              </a:rPr>
              <a:t>Financial Submission </a:t>
            </a:r>
            <a:endParaRPr lang="en-ZA" sz="1200" dirty="0">
              <a:solidFill>
                <a:prstClr val="black"/>
              </a:solidFill>
              <a:latin typeface="Arial" panose="020B0604020202020204" pitchFamily="34" charset="0"/>
              <a:cs typeface="Arial" panose="020B0604020202020204" pitchFamily="34" charset="0"/>
            </a:endParaRP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Form C1.1.1 - Form of Offer; and</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Form C2.3 - Summary of Pricing Schedule.</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1.	No Form of Offer and Summary of Pricing schedule in the Financial folder.</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2.	Scanned forms saved in separate folders – rather combine into one file.</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3.	Separate scorecards for JV submissions (Score </a:t>
            </a:r>
            <a:r>
              <a:rPr lang="en-ZA" sz="1200" b="1" dirty="0">
                <a:solidFill>
                  <a:prstClr val="black"/>
                </a:solidFill>
                <a:latin typeface="Arial" panose="020B0604020202020204" pitchFamily="34" charset="0"/>
                <a:cs typeface="Arial" panose="020B0604020202020204" pitchFamily="34" charset="0"/>
              </a:rPr>
              <a:t>ZERO</a:t>
            </a:r>
            <a:r>
              <a:rPr lang="en-ZA" sz="1200" dirty="0">
                <a:solidFill>
                  <a:prstClr val="black"/>
                </a:solidFill>
                <a:latin typeface="Arial" panose="020B0604020202020204" pitchFamily="34" charset="0"/>
                <a:cs typeface="Arial" panose="020B0604020202020204" pitchFamily="34" charset="0"/>
              </a:rPr>
              <a:t> for preference).</a:t>
            </a:r>
          </a:p>
          <a:p>
            <a:pPr marL="342900" lvl="0" indent="-342900">
              <a:lnSpc>
                <a:spcPct val="150000"/>
              </a:lnSpc>
              <a:buFontTx/>
              <a:buAutoNum type="arabicPeriod" startAt="4"/>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Incorrect project codes.</a:t>
            </a:r>
          </a:p>
          <a:p>
            <a:pPr marL="342900" lvl="0" indent="-342900">
              <a:lnSpc>
                <a:spcPct val="150000"/>
              </a:lnSpc>
              <a:buFontTx/>
              <a:buAutoNum type="arabicPeriod" startAt="4"/>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Do not ZIP files to the Flash Drive. Do not PASSWORD PROTECT files to the Flash drive.         </a:t>
            </a:r>
          </a:p>
          <a:p>
            <a:pPr marL="342900" lvl="0" indent="-342900">
              <a:lnSpc>
                <a:spcPct val="150000"/>
              </a:lnSpc>
              <a:buFontTx/>
              <a:buAutoNum type="arabicPeriod" startAt="4"/>
              <a:tabLst>
                <a:tab pos="360000" algn="l"/>
                <a:tab pos="720000" algn="l"/>
                <a:tab pos="1080000" algn="l"/>
              </a:tabLst>
              <a:defRPr/>
            </a:pPr>
            <a:r>
              <a:rPr lang="en-ZA" sz="1200" dirty="0">
                <a:solidFill>
                  <a:srgbClr val="FF0000"/>
                </a:solidFill>
                <a:latin typeface="Arial" panose="020B0604020202020204" pitchFamily="34" charset="0"/>
                <a:cs typeface="Arial" panose="020B0604020202020204" pitchFamily="34" charset="0"/>
              </a:rPr>
              <a:t>Check the contents of your Flash drive before you submit your tender.</a:t>
            </a:r>
          </a:p>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endParaRPr kumimoji="0" lang="en-ZA"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66117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2636F62A-0032-355D-14CD-D42AFC9B5144}"/>
              </a:ext>
            </a:extLst>
          </p:cNvPr>
          <p:cNvSpPr txBox="1"/>
          <p:nvPr/>
        </p:nvSpPr>
        <p:spPr>
          <a:xfrm>
            <a:off x="1600200" y="714978"/>
            <a:ext cx="6599582" cy="289182"/>
          </a:xfrm>
          <a:prstGeom prst="rect">
            <a:avLst/>
          </a:prstGeom>
        </p:spPr>
        <p:txBody>
          <a:bodyPr vert="horz" wrap="square" lIns="0" tIns="12065" rIns="0" bIns="0" rtlCol="0">
            <a:spAutoFit/>
          </a:bodyPr>
          <a:lstStyle/>
          <a:p>
            <a:pPr marL="12700">
              <a:spcBef>
                <a:spcPts val="95"/>
              </a:spcBef>
            </a:pPr>
            <a:r>
              <a:rPr b="1" spc="-10" dirty="0">
                <a:solidFill>
                  <a:prstClr val="black"/>
                </a:solidFill>
                <a:cs typeface="Calibri"/>
              </a:rPr>
              <a:t>TIPS</a:t>
            </a:r>
            <a:r>
              <a:rPr b="1" spc="10" dirty="0">
                <a:solidFill>
                  <a:prstClr val="black"/>
                </a:solidFill>
                <a:cs typeface="Calibri"/>
              </a:rPr>
              <a:t> </a:t>
            </a:r>
            <a:r>
              <a:rPr b="1" spc="-10" dirty="0">
                <a:solidFill>
                  <a:prstClr val="black"/>
                </a:solidFill>
                <a:cs typeface="Calibri"/>
              </a:rPr>
              <a:t>FOR</a:t>
            </a:r>
            <a:r>
              <a:rPr b="1" spc="15" dirty="0">
                <a:solidFill>
                  <a:prstClr val="black"/>
                </a:solidFill>
                <a:cs typeface="Calibri"/>
              </a:rPr>
              <a:t> </a:t>
            </a:r>
            <a:r>
              <a:rPr b="1" spc="-5" dirty="0">
                <a:solidFill>
                  <a:prstClr val="black"/>
                </a:solidFill>
                <a:cs typeface="Calibri"/>
              </a:rPr>
              <a:t>SUBMITTING</a:t>
            </a:r>
            <a:r>
              <a:rPr b="1" spc="30" dirty="0">
                <a:solidFill>
                  <a:prstClr val="black"/>
                </a:solidFill>
                <a:cs typeface="Calibri"/>
              </a:rPr>
              <a:t> </a:t>
            </a:r>
            <a:r>
              <a:rPr b="1" spc="-25" dirty="0">
                <a:solidFill>
                  <a:prstClr val="black"/>
                </a:solidFill>
                <a:cs typeface="Calibri"/>
              </a:rPr>
              <a:t>YOUR</a:t>
            </a:r>
            <a:r>
              <a:rPr b="1" spc="25" dirty="0">
                <a:solidFill>
                  <a:prstClr val="black"/>
                </a:solidFill>
                <a:cs typeface="Calibri"/>
              </a:rPr>
              <a:t> </a:t>
            </a:r>
            <a:r>
              <a:rPr b="1" spc="-5" dirty="0">
                <a:solidFill>
                  <a:prstClr val="black"/>
                </a:solidFill>
                <a:cs typeface="Calibri"/>
              </a:rPr>
              <a:t>TENDER</a:t>
            </a:r>
            <a:r>
              <a:rPr b="1" spc="-10" dirty="0">
                <a:solidFill>
                  <a:prstClr val="black"/>
                </a:solidFill>
                <a:cs typeface="Calibri"/>
              </a:rPr>
              <a:t> DOCUMENTS</a:t>
            </a:r>
            <a:r>
              <a:rPr b="1" spc="30" dirty="0">
                <a:solidFill>
                  <a:prstClr val="black"/>
                </a:solidFill>
                <a:cs typeface="Calibri"/>
              </a:rPr>
              <a:t> </a:t>
            </a:r>
            <a:r>
              <a:rPr b="1" spc="-20" dirty="0">
                <a:solidFill>
                  <a:prstClr val="black"/>
                </a:solidFill>
                <a:cs typeface="Calibri"/>
              </a:rPr>
              <a:t>SUCCESSFULLY</a:t>
            </a:r>
            <a:endParaRPr dirty="0">
              <a:solidFill>
                <a:prstClr val="black"/>
              </a:solidFill>
              <a:cs typeface="Calibri"/>
            </a:endParaRPr>
          </a:p>
        </p:txBody>
      </p:sp>
      <p:sp>
        <p:nvSpPr>
          <p:cNvPr id="4" name="object 2">
            <a:extLst>
              <a:ext uri="{FF2B5EF4-FFF2-40B4-BE49-F238E27FC236}">
                <a16:creationId xmlns:a16="http://schemas.microsoft.com/office/drawing/2014/main" id="{12B586CE-0DB9-97A1-604A-6144B357E76B}"/>
              </a:ext>
            </a:extLst>
          </p:cNvPr>
          <p:cNvSpPr txBox="1"/>
          <p:nvPr/>
        </p:nvSpPr>
        <p:spPr>
          <a:xfrm>
            <a:off x="457201" y="1330527"/>
            <a:ext cx="8297900" cy="2221762"/>
          </a:xfrm>
          <a:prstGeom prst="rect">
            <a:avLst/>
          </a:prstGeom>
        </p:spPr>
        <p:txBody>
          <a:bodyPr vert="horz" wrap="square" lIns="0" tIns="13335" rIns="0" bIns="0" rtlCol="0">
            <a:spAutoFit/>
          </a:bodyPr>
          <a:lstStyle/>
          <a:p>
            <a:pPr marL="250190" marR="1202055" lvl="0" indent="-238125" algn="just"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r>
              <a:rPr kumimoji="0" sz="1800" b="0" i="0" u="none" strike="noStrike" kern="0" cap="none" spc="0" normalizeH="0" baseline="0" noProof="0" dirty="0">
                <a:ln>
                  <a:noFill/>
                </a:ln>
                <a:solidFill>
                  <a:prstClr val="black"/>
                </a:solidFill>
                <a:effectLst/>
                <a:uLnTx/>
                <a:uFillTx/>
              </a:rPr>
              <a:t>	</a:t>
            </a:r>
            <a:r>
              <a:rPr kumimoji="0" sz="1400" b="0" i="0" u="none" strike="noStrike" kern="0" cap="none" spc="-5" normalizeH="0" baseline="0" noProof="0" dirty="0">
                <a:ln>
                  <a:noFill/>
                </a:ln>
                <a:solidFill>
                  <a:prstClr val="black"/>
                </a:solidFill>
                <a:effectLst/>
                <a:uLnTx/>
                <a:uFillTx/>
                <a:cs typeface="Calibri"/>
              </a:rPr>
              <a:t>When</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using</a:t>
            </a:r>
            <a:r>
              <a:rPr kumimoji="0" sz="1400" b="0" i="0" u="none" strike="noStrike" kern="0" cap="none" spc="2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20" normalizeH="0" baseline="0" noProof="0" dirty="0">
                <a:ln>
                  <a:noFill/>
                </a:ln>
                <a:solidFill>
                  <a:prstClr val="black"/>
                </a:solidFill>
                <a:effectLst/>
                <a:uLnTx/>
                <a:uFillTx/>
                <a:cs typeface="Calibri"/>
              </a:rPr>
              <a:t>company,</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ensure</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that</a:t>
            </a:r>
            <a:r>
              <a:rPr kumimoji="0" sz="1400" b="0" i="0" u="none" strike="noStrike" kern="0" cap="none" spc="2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delivery</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to</a:t>
            </a:r>
            <a:r>
              <a:rPr kumimoji="0" sz="1400" b="0" i="0" u="none" strike="noStrike" kern="0" cap="none" spc="0" normalizeH="0" baseline="0" noProof="0" dirty="0">
                <a:ln>
                  <a:noFill/>
                </a:ln>
                <a:solidFill>
                  <a:prstClr val="black"/>
                </a:solidFill>
                <a:effectLst/>
                <a:uLnTx/>
                <a:uFillTx/>
                <a:cs typeface="Calibri"/>
              </a:rPr>
              <a:t> SANRAL</a:t>
            </a:r>
            <a:r>
              <a:rPr kumimoji="0" sz="1400" b="0" i="0" u="none" strike="noStrike" kern="0" cap="none" spc="-3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is </a:t>
            </a:r>
            <a:r>
              <a:rPr kumimoji="0" sz="1400" b="0" i="0" u="none" strike="noStrike" kern="0" cap="none" spc="-10" normalizeH="0" baseline="0" noProof="0" dirty="0">
                <a:ln>
                  <a:noFill/>
                </a:ln>
                <a:solidFill>
                  <a:prstClr val="black"/>
                </a:solidFill>
                <a:effectLst/>
                <a:uLnTx/>
                <a:uFillTx/>
                <a:cs typeface="Calibri"/>
              </a:rPr>
              <a:t>before</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specified</a:t>
            </a:r>
            <a:r>
              <a:rPr lang="en-US" sz="1400" kern="0" spc="-5" dirty="0">
                <a:solidFill>
                  <a:prstClr val="black"/>
                </a:solidFill>
                <a:cs typeface="Calibri"/>
              </a:rPr>
              <a:t> </a:t>
            </a:r>
            <a:r>
              <a:rPr kumimoji="0" sz="1400" b="0" i="0" u="none" strike="noStrike" kern="0" cap="none" spc="-5" normalizeH="0" baseline="0" noProof="0" dirty="0">
                <a:ln>
                  <a:noFill/>
                </a:ln>
                <a:solidFill>
                  <a:prstClr val="black"/>
                </a:solidFill>
                <a:effectLst/>
                <a:uLnTx/>
                <a:uFillTx/>
                <a:cs typeface="Calibri"/>
              </a:rPr>
              <a:t>closing</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time.</a:t>
            </a:r>
            <a:endParaRPr kumimoji="0" lang="en-US" sz="1400" b="0" i="0" u="none" strike="noStrike" kern="0" cap="none" spc="-5" normalizeH="0" baseline="0" noProof="0" dirty="0">
              <a:ln>
                <a:noFill/>
              </a:ln>
              <a:solidFill>
                <a:prstClr val="black"/>
              </a:solidFill>
              <a:effectLst/>
              <a:uLnTx/>
              <a:uFillTx/>
              <a:cs typeface="Calibri"/>
            </a:endParaRPr>
          </a:p>
          <a:p>
            <a:pPr marL="250190" marR="1202055" lvl="0" indent="-238125" algn="just"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endParaRPr kumimoji="0" sz="1400" b="0" i="0" u="none" strike="noStrike" kern="0" cap="none" spc="0" normalizeH="0" baseline="0" noProof="0" dirty="0">
              <a:ln>
                <a:noFill/>
              </a:ln>
              <a:solidFill>
                <a:prstClr val="black"/>
              </a:solidFill>
              <a:effectLst/>
              <a:uLnTx/>
              <a:uFillTx/>
              <a:cs typeface="Calibri"/>
            </a:endParaRPr>
          </a:p>
          <a:p>
            <a:pPr marL="299085" marR="0" lvl="0" indent="-287020"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MUST complete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the</a:t>
            </a:r>
            <a:r>
              <a:rPr kumimoji="0" sz="1400" b="0" i="0" u="none" strike="noStrike" kern="0" cap="none" spc="-10" normalizeH="0" baseline="0" noProof="0" dirty="0">
                <a:ln>
                  <a:noFill/>
                </a:ln>
                <a:solidFill>
                  <a:prstClr val="black"/>
                </a:solidFill>
                <a:effectLst/>
                <a:uLnTx/>
                <a:uFillTx/>
                <a:cs typeface="Calibri"/>
              </a:rPr>
              <a:t> correct</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register</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using your </a:t>
            </a:r>
            <a:r>
              <a:rPr kumimoji="0" sz="1400" b="0" i="0" u="none" strike="noStrike" kern="0" cap="none" spc="-10" normalizeH="0" baseline="0" noProof="0" dirty="0">
                <a:ln>
                  <a:noFill/>
                </a:ln>
                <a:solidFill>
                  <a:prstClr val="black"/>
                </a:solidFill>
                <a:effectLst/>
                <a:uLnTx/>
                <a:uFillTx/>
                <a:cs typeface="Calibri"/>
              </a:rPr>
              <a:t>company</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name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and </a:t>
            </a:r>
            <a:r>
              <a:rPr kumimoji="0" sz="1400" b="0" i="0" u="none" strike="noStrike" kern="0" cap="none" spc="-5" normalizeH="0" baseline="0" noProof="0" dirty="0">
                <a:ln>
                  <a:noFill/>
                </a:ln>
                <a:solidFill>
                  <a:prstClr val="black"/>
                </a:solidFill>
                <a:effectLst/>
                <a:uLnTx/>
                <a:uFillTx/>
                <a:cs typeface="Calibri"/>
              </a:rPr>
              <a:t>not</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their</a:t>
            </a:r>
            <a:r>
              <a:rPr kumimoji="0" sz="1400" b="0" i="0" u="none" strike="noStrike" kern="0" cap="none" spc="33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company</a:t>
            </a:r>
            <a:endParaRPr kumimoji="0" sz="1400" b="0" i="0" u="none" strike="noStrike" kern="0" cap="none" spc="0" normalizeH="0" baseline="0" noProof="0" dirty="0">
              <a:ln>
                <a:noFill/>
              </a:ln>
              <a:solidFill>
                <a:prstClr val="black"/>
              </a:solidFill>
              <a:effectLst/>
              <a:uLnTx/>
              <a:uFillTx/>
              <a:cs typeface="Calibri"/>
            </a:endParaRPr>
          </a:p>
          <a:p>
            <a:pPr marL="299085" marR="0" lvl="0" indent="0" defTabSz="914400" eaLnBrk="1" fontAlgn="auto" latinLnBrk="0" hangingPunct="1">
              <a:lnSpc>
                <a:spcPct val="100000"/>
              </a:lnSpc>
              <a:spcBef>
                <a:spcPts val="0"/>
              </a:spcBef>
              <a:spcAft>
                <a:spcPts val="0"/>
              </a:spcAft>
              <a:buClrTx/>
              <a:buSzTx/>
              <a:buFontTx/>
              <a:buNone/>
              <a:tabLst/>
              <a:defRPr/>
            </a:pPr>
            <a:r>
              <a:rPr kumimoji="0" sz="1400" b="0" i="0" u="none" strike="noStrike" kern="0" cap="none" spc="-5" normalizeH="0" baseline="0" noProof="0" dirty="0">
                <a:ln>
                  <a:noFill/>
                </a:ln>
                <a:solidFill>
                  <a:prstClr val="black"/>
                </a:solidFill>
                <a:effectLst/>
                <a:uLnTx/>
                <a:uFillTx/>
                <a:cs typeface="Calibri"/>
              </a:rPr>
              <a:t>name.</a:t>
            </a:r>
            <a:endParaRPr kumimoji="0" sz="1400" b="0" i="0" u="none" strike="noStrike" kern="0" cap="none" spc="0" normalizeH="0" baseline="0" noProof="0" dirty="0">
              <a:ln>
                <a:noFill/>
              </a:ln>
              <a:solidFill>
                <a:prstClr val="black"/>
              </a:solidFill>
              <a:effectLst/>
              <a:uLnTx/>
              <a:uFillTx/>
              <a:cs typeface="Calibri"/>
            </a:endParaRPr>
          </a:p>
          <a:p>
            <a:pPr marL="0" marR="0" lvl="0" indent="0" algn="just" defTabSz="914400" eaLnBrk="1" fontAlgn="auto" latinLnBrk="0" hangingPunct="1">
              <a:lnSpc>
                <a:spcPct val="100000"/>
              </a:lnSpc>
              <a:spcBef>
                <a:spcPts val="35"/>
              </a:spcBef>
              <a:spcAft>
                <a:spcPts val="0"/>
              </a:spcAft>
              <a:buClrTx/>
              <a:buSzTx/>
              <a:buFontTx/>
              <a:buNone/>
              <a:tabLst/>
              <a:defRPr/>
            </a:pPr>
            <a:endParaRPr kumimoji="0" sz="1350" b="0" i="0" u="none" strike="noStrike" kern="0" cap="none" spc="0" normalizeH="0" baseline="0" noProof="0" dirty="0">
              <a:ln>
                <a:noFill/>
              </a:ln>
              <a:solidFill>
                <a:prstClr val="black"/>
              </a:solidFill>
              <a:effectLst/>
              <a:uLnTx/>
              <a:uFillTx/>
              <a:cs typeface="Calibri"/>
            </a:endParaRPr>
          </a:p>
          <a:p>
            <a:pPr marL="299085" marR="5080" lvl="0" indent="-287020" algn="just" defTabSz="914400" eaLnBrk="1" fontAlgn="auto" latinLnBrk="0" hangingPunct="1">
              <a:lnSpc>
                <a:spcPct val="100000"/>
              </a:lnSpc>
              <a:spcBef>
                <a:spcPts val="0"/>
              </a:spcBef>
              <a:spcAft>
                <a:spcPts val="0"/>
              </a:spcAft>
              <a:buClrTx/>
              <a:buSzTx/>
              <a:buFont typeface="Arial MT"/>
              <a:buChar char="•"/>
              <a:tabLst>
                <a:tab pos="299720" algn="l"/>
              </a:tabLst>
              <a:defRPr/>
            </a:pPr>
            <a:r>
              <a:rPr kumimoji="0" sz="1400" b="0" i="0" u="none" strike="noStrike" kern="0" cap="none" spc="-25" normalizeH="0" baseline="0" noProof="0" dirty="0">
                <a:ln>
                  <a:noFill/>
                </a:ln>
                <a:solidFill>
                  <a:prstClr val="black"/>
                </a:solidFill>
                <a:effectLst/>
                <a:uLnTx/>
                <a:uFillTx/>
                <a:cs typeface="Calibri"/>
              </a:rPr>
              <a:t>Tender</a:t>
            </a:r>
            <a:r>
              <a:rPr kumimoji="0" sz="1400" b="0" i="0" u="none" strike="noStrike" kern="0" cap="none" spc="27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documents</a:t>
            </a:r>
            <a:r>
              <a:rPr kumimoji="0" sz="1400" b="0" i="0" u="none" strike="noStrike" kern="0" cap="none" spc="310" normalizeH="0" baseline="0" noProof="0" dirty="0">
                <a:ln>
                  <a:noFill/>
                </a:ln>
                <a:solidFill>
                  <a:prstClr val="black"/>
                </a:solidFill>
                <a:effectLst/>
                <a:uLnTx/>
                <a:uFillTx/>
                <a:cs typeface="Calibri"/>
              </a:rPr>
              <a:t> </a:t>
            </a:r>
            <a:r>
              <a:rPr lang="en-US" sz="1400" kern="0" spc="310" dirty="0">
                <a:solidFill>
                  <a:prstClr val="black"/>
                </a:solidFill>
                <a:cs typeface="Calibri"/>
              </a:rPr>
              <a:t>must be submitted </a:t>
            </a:r>
            <a:r>
              <a:rPr kumimoji="0" sz="1400" b="0" i="0" u="none" strike="noStrike" kern="0" cap="none" spc="-5" normalizeH="0" baseline="0" noProof="0" dirty="0">
                <a:ln>
                  <a:noFill/>
                </a:ln>
                <a:solidFill>
                  <a:prstClr val="black"/>
                </a:solidFill>
                <a:effectLst/>
                <a:uLnTx/>
                <a:uFillTx/>
                <a:cs typeface="Calibri"/>
              </a:rPr>
              <a:t>electronically</a:t>
            </a:r>
            <a:r>
              <a:rPr kumimoji="0" sz="1400" b="0" i="0" u="none" strike="noStrike" kern="0" cap="none" spc="62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on</a:t>
            </a:r>
            <a:r>
              <a:rPr kumimoji="0" sz="1400" b="0" i="0" u="none" strike="noStrike" kern="0" cap="none" spc="3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a:t>
            </a:r>
            <a:r>
              <a:rPr kumimoji="0" sz="1400" b="0" i="0" u="none" strike="noStrike" kern="0" cap="none" spc="3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flash</a:t>
            </a:r>
            <a:r>
              <a:rPr kumimoji="0" sz="1400" b="0" i="0" u="none" strike="noStrike" kern="0" cap="none" spc="32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drive.</a:t>
            </a:r>
            <a:r>
              <a:rPr kumimoji="0" sz="1400" b="0" i="0" u="none" strike="noStrike" kern="0" cap="none" spc="305"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(In</a:t>
            </a:r>
            <a:r>
              <a:rPr kumimoji="0" lang="en-US"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 </a:t>
            </a:r>
            <a:r>
              <a:rPr kumimoji="0" sz="1400" b="0" i="0" u="none" strike="noStrike" kern="0" cap="none" spc="-10" normalizeH="0" baseline="0" noProof="0" dirty="0">
                <a:ln>
                  <a:noFill/>
                </a:ln>
                <a:solidFill>
                  <a:prstClr val="black"/>
                </a:solidFill>
                <a:effectLst/>
                <a:uLnTx/>
                <a:uFillTx/>
                <a:cs typeface="Calibri"/>
              </a:rPr>
              <a:t>relevant </a:t>
            </a:r>
            <a:r>
              <a:rPr kumimoji="0" sz="1400" b="0" i="0" u="none" strike="noStrike" kern="0" cap="none" spc="0" normalizeH="0" baseline="0" noProof="0" dirty="0">
                <a:ln>
                  <a:noFill/>
                </a:ln>
                <a:solidFill>
                  <a:prstClr val="black"/>
                </a:solidFill>
                <a:effectLst/>
                <a:uLnTx/>
                <a:uFillTx/>
                <a:cs typeface="Calibri"/>
              </a:rPr>
              <a:t>MS </a:t>
            </a:r>
            <a:r>
              <a:rPr kumimoji="0" sz="1400" b="0" i="0" u="none" strike="noStrike" kern="0" cap="none" spc="-25" normalizeH="0" baseline="0" noProof="0" dirty="0">
                <a:ln>
                  <a:noFill/>
                </a:ln>
                <a:solidFill>
                  <a:prstClr val="black"/>
                </a:solidFill>
                <a:effectLst/>
                <a:uLnTx/>
                <a:uFillTx/>
                <a:cs typeface="Calibri"/>
              </a:rPr>
              <a:t>Word </a:t>
            </a:r>
            <a:r>
              <a:rPr kumimoji="0" sz="1400" b="0" i="0" u="none" strike="noStrike" kern="0" cap="none" spc="0" normalizeH="0" baseline="0" noProof="0" dirty="0">
                <a:ln>
                  <a:noFill/>
                </a:ln>
                <a:solidFill>
                  <a:prstClr val="black"/>
                </a:solidFill>
                <a:effectLst/>
                <a:uLnTx/>
                <a:uFillTx/>
                <a:cs typeface="Calibri"/>
              </a:rPr>
              <a:t>2013 and MS </a:t>
            </a:r>
            <a:r>
              <a:rPr kumimoji="0" sz="1400" b="0" i="0" u="none" strike="noStrike" kern="0" cap="none" spc="-10" normalizeH="0" baseline="0" noProof="0" dirty="0">
                <a:ln>
                  <a:noFill/>
                </a:ln>
                <a:solidFill>
                  <a:prstClr val="black"/>
                </a:solidFill>
                <a:effectLst/>
                <a:uLnTx/>
                <a:uFillTx/>
                <a:cs typeface="Calibri"/>
              </a:rPr>
              <a:t>Excel </a:t>
            </a:r>
            <a:r>
              <a:rPr kumimoji="0" sz="1400" b="0" i="0" u="none" strike="noStrike" kern="0" cap="none" spc="-5" normalizeH="0" baseline="0" noProof="0" dirty="0">
                <a:ln>
                  <a:noFill/>
                </a:ln>
                <a:solidFill>
                  <a:prstClr val="black"/>
                </a:solidFill>
                <a:effectLst/>
                <a:uLnTx/>
                <a:uFillTx/>
                <a:cs typeface="Calibri"/>
              </a:rPr>
              <a:t>2013 </a:t>
            </a:r>
            <a:r>
              <a:rPr kumimoji="0" sz="1400" b="0" i="0" u="none" strike="noStrike" kern="0" cap="none" spc="-10" normalizeH="0" baseline="0" noProof="0" dirty="0">
                <a:ln>
                  <a:noFill/>
                </a:ln>
                <a:solidFill>
                  <a:prstClr val="black"/>
                </a:solidFill>
                <a:effectLst/>
                <a:uLnTx/>
                <a:uFillTx/>
                <a:cs typeface="Calibri"/>
              </a:rPr>
              <a:t>format </a:t>
            </a:r>
            <a:r>
              <a:rPr kumimoji="0" sz="1400" b="0" i="0" u="none" strike="noStrike" kern="0" cap="none" spc="-5" normalizeH="0" baseline="0" noProof="0" dirty="0">
                <a:ln>
                  <a:noFill/>
                </a:ln>
                <a:solidFill>
                  <a:prstClr val="black"/>
                </a:solidFill>
                <a:effectLst/>
                <a:uLnTx/>
                <a:uFillTx/>
                <a:cs typeface="Calibri"/>
              </a:rPr>
              <a:t>as </a:t>
            </a:r>
            <a:r>
              <a:rPr kumimoji="0" sz="1400" b="0" i="0" u="none" strike="noStrike" kern="0" cap="none" spc="0" normalizeH="0" baseline="0" noProof="0" dirty="0">
                <a:ln>
                  <a:noFill/>
                </a:ln>
                <a:solidFill>
                  <a:prstClr val="black"/>
                </a:solidFill>
                <a:effectLst/>
                <a:uLnTx/>
                <a:uFillTx/>
                <a:cs typeface="Calibri"/>
              </a:rPr>
              <a:t>issued, and </a:t>
            </a:r>
            <a:r>
              <a:rPr kumimoji="0" sz="1400" b="0" i="0" u="none" strike="noStrike" kern="0" cap="none" spc="-5" normalizeH="0" baseline="0" noProof="0" dirty="0">
                <a:ln>
                  <a:noFill/>
                </a:ln>
                <a:solidFill>
                  <a:prstClr val="black"/>
                </a:solidFill>
                <a:effectLst/>
                <a:uLnTx/>
                <a:uFillTx/>
                <a:cs typeface="Calibri"/>
              </a:rPr>
              <a:t>not </a:t>
            </a:r>
            <a:r>
              <a:rPr kumimoji="0" sz="1400" b="0" i="0" u="none" strike="noStrike" kern="0" cap="none" spc="0" normalizeH="0" baseline="0" noProof="0" dirty="0">
                <a:ln>
                  <a:noFill/>
                </a:ln>
                <a:solidFill>
                  <a:prstClr val="black"/>
                </a:solidFill>
                <a:effectLst/>
                <a:uLnTx/>
                <a:uFillTx/>
                <a:cs typeface="Calibri"/>
              </a:rPr>
              <a:t>in .pdf </a:t>
            </a:r>
            <a:r>
              <a:rPr kumimoji="0" sz="1400" b="0" i="0" u="none" strike="noStrike" kern="0" cap="none" spc="-10" normalizeH="0" baseline="0" noProof="0" dirty="0">
                <a:ln>
                  <a:noFill/>
                </a:ln>
                <a:solidFill>
                  <a:prstClr val="black"/>
                </a:solidFill>
                <a:effectLst/>
                <a:uLnTx/>
                <a:uFillTx/>
                <a:cs typeface="Calibri"/>
              </a:rPr>
              <a:t>format, </a:t>
            </a:r>
            <a:r>
              <a:rPr kumimoji="0" sz="1400" b="0" i="0" u="none" strike="noStrike" kern="0" cap="none" spc="-15" normalizeH="0" baseline="0" noProof="0" dirty="0">
                <a:ln>
                  <a:noFill/>
                </a:ln>
                <a:solidFill>
                  <a:prstClr val="black"/>
                </a:solidFill>
                <a:effectLst/>
                <a:uLnTx/>
                <a:uFillTx/>
                <a:cs typeface="Calibri"/>
              </a:rPr>
              <a:t>except </a:t>
            </a:r>
            <a:r>
              <a:rPr kumimoji="0" sz="1400" b="0" i="0" u="none" strike="noStrike" kern="0" cap="none" spc="-5" normalizeH="0" baseline="0" noProof="0" dirty="0">
                <a:ln>
                  <a:noFill/>
                </a:ln>
                <a:solidFill>
                  <a:prstClr val="black"/>
                </a:solidFill>
                <a:effectLst/>
                <a:uLnTx/>
                <a:uFillTx/>
                <a:cs typeface="Calibri"/>
              </a:rPr>
              <a:t>where </a:t>
            </a:r>
            <a:r>
              <a:rPr kumimoji="0" sz="1400" b="0" i="0" u="none" strike="noStrike" kern="0" cap="none" spc="10" normalizeH="0" baseline="0" noProof="0" dirty="0">
                <a:ln>
                  <a:noFill/>
                </a:ln>
                <a:solidFill>
                  <a:prstClr val="black"/>
                </a:solidFill>
                <a:effectLst/>
                <a:uLnTx/>
                <a:uFillTx/>
                <a:cs typeface="Calibri"/>
              </a:rPr>
              <a:t>so</a:t>
            </a:r>
            <a:r>
              <a:rPr kumimoji="0" lang="en-US"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specified.)</a:t>
            </a:r>
            <a:r>
              <a:rPr kumimoji="0" sz="1400" b="0" i="0" u="none" strike="noStrike" kern="0" cap="none" spc="-30" normalizeH="0" baseline="0" noProof="0" dirty="0">
                <a:ln>
                  <a:noFill/>
                </a:ln>
                <a:solidFill>
                  <a:prstClr val="black"/>
                </a:solidFill>
                <a:effectLst/>
                <a:uLnTx/>
                <a:uFillTx/>
                <a:cs typeface="Calibri"/>
              </a:rPr>
              <a:t>.</a:t>
            </a:r>
            <a:r>
              <a:rPr kumimoji="0" lang="en-US" sz="1400" b="0" i="0" u="none" strike="noStrike" kern="0" cap="none" spc="-30" normalizeH="0" baseline="0" noProof="0" dirty="0">
                <a:ln>
                  <a:noFill/>
                </a:ln>
                <a:solidFill>
                  <a:prstClr val="black"/>
                </a:solidFill>
                <a:effectLst/>
                <a:uLnTx/>
                <a:uFillTx/>
                <a:cs typeface="Calibri"/>
              </a:rPr>
              <a:t> </a:t>
            </a:r>
            <a:r>
              <a:rPr kumimoji="0" sz="1400" b="0" i="0" u="none" strike="noStrike" kern="0" cap="none" spc="-30" normalizeH="0" baseline="0" noProof="0" dirty="0">
                <a:ln>
                  <a:noFill/>
                </a:ln>
                <a:solidFill>
                  <a:prstClr val="black"/>
                </a:solidFill>
                <a:effectLst/>
                <a:uLnTx/>
                <a:uFillTx/>
                <a:cs typeface="Calibri"/>
              </a:rPr>
              <a:t>The</a:t>
            </a:r>
            <a:r>
              <a:rPr kumimoji="0" sz="1400" b="0" i="0" u="none" strike="noStrike" kern="0" cap="none" spc="-2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tenderer </a:t>
            </a:r>
            <a:r>
              <a:rPr kumimoji="0" sz="1400" b="0" i="0" u="none" strike="noStrike" kern="0" cap="none" spc="0" normalizeH="0" baseline="0" noProof="0" dirty="0">
                <a:ln>
                  <a:noFill/>
                </a:ln>
                <a:solidFill>
                  <a:prstClr val="black"/>
                </a:solidFill>
                <a:effectLst/>
                <a:uLnTx/>
                <a:uFillTx/>
                <a:cs typeface="Calibri"/>
              </a:rPr>
              <a:t>is </a:t>
            </a:r>
            <a:r>
              <a:rPr kumimoji="0" sz="1400" b="0" i="0" u="none" strike="noStrike" kern="0" cap="none" spc="-10" normalizeH="0" baseline="0" noProof="0" dirty="0">
                <a:ln>
                  <a:noFill/>
                </a:ln>
                <a:solidFill>
                  <a:prstClr val="black"/>
                </a:solidFill>
                <a:effectLst/>
                <a:uLnTx/>
                <a:uFillTx/>
                <a:cs typeface="Calibri"/>
              </a:rPr>
              <a:t>required to</a:t>
            </a:r>
            <a:r>
              <a:rPr kumimoji="0" sz="1400" b="0" i="0" u="none" strike="noStrike" kern="0" cap="none" spc="29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upload all </a:t>
            </a:r>
            <a:r>
              <a:rPr kumimoji="0" sz="1400" b="0" i="0" u="none" strike="noStrike" kern="0" cap="none" spc="-5" normalizeH="0" baseline="0" noProof="0" dirty="0">
                <a:ln>
                  <a:noFill/>
                </a:ln>
                <a:solidFill>
                  <a:prstClr val="black"/>
                </a:solidFill>
                <a:effectLst/>
                <a:uLnTx/>
                <a:uFillTx/>
                <a:cs typeface="Calibri"/>
              </a:rPr>
              <a:t>certificates</a:t>
            </a:r>
            <a:r>
              <a:rPr kumimoji="0" sz="1400" b="0" i="0" u="none" strike="noStrike" kern="0" cap="none" spc="30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as listed </a:t>
            </a:r>
            <a:r>
              <a:rPr kumimoji="0" sz="1400" b="0" i="0" u="none" strike="noStrike" kern="0" cap="none" spc="0" normalizeH="0" baseline="0" noProof="0" dirty="0">
                <a:ln>
                  <a:noFill/>
                </a:ln>
                <a:solidFill>
                  <a:prstClr val="black"/>
                </a:solidFill>
                <a:effectLst/>
                <a:uLnTx/>
                <a:uFillTx/>
                <a:cs typeface="Calibri"/>
              </a:rPr>
              <a:t>in the </a:t>
            </a:r>
            <a:r>
              <a:rPr kumimoji="0" sz="1400" b="0" i="0" u="none" strike="noStrike" kern="0" cap="none" spc="-5" normalizeH="0" baseline="0" noProof="0" dirty="0">
                <a:ln>
                  <a:noFill/>
                </a:ln>
                <a:solidFill>
                  <a:prstClr val="black"/>
                </a:solidFill>
                <a:effectLst/>
                <a:uLnTx/>
                <a:uFillTx/>
                <a:cs typeface="Calibri"/>
              </a:rPr>
              <a:t>List </a:t>
            </a:r>
            <a:r>
              <a:rPr kumimoji="0" sz="1400" b="0" i="0" u="none" strike="noStrike" kern="0" cap="none" spc="0" normalizeH="0" baseline="0" noProof="0" dirty="0">
                <a:ln>
                  <a:noFill/>
                </a:ln>
                <a:solidFill>
                  <a:prstClr val="black"/>
                </a:solidFill>
                <a:effectLst/>
                <a:uLnTx/>
                <a:uFillTx/>
                <a:cs typeface="Calibri"/>
              </a:rPr>
              <a:t>of </a:t>
            </a:r>
            <a:r>
              <a:rPr kumimoji="0" sz="1400" b="0" i="0" u="none" strike="noStrike" kern="0" cap="none" spc="-5" normalizeH="0" baseline="0" noProof="0" dirty="0">
                <a:ln>
                  <a:noFill/>
                </a:ln>
                <a:solidFill>
                  <a:prstClr val="black"/>
                </a:solidFill>
                <a:effectLst/>
                <a:uLnTx/>
                <a:uFillTx/>
                <a:cs typeface="Calibri"/>
              </a:rPr>
              <a:t>Returnable Schedules</a:t>
            </a:r>
            <a:r>
              <a:rPr kumimoji="0" lang="en-US"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as scanned</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copies, </a:t>
            </a:r>
            <a:r>
              <a:rPr kumimoji="0" sz="1400" b="0" i="0" u="none" strike="noStrike" kern="0" cap="none" spc="0" normalizeH="0" baseline="0" noProof="0" dirty="0">
                <a:ln>
                  <a:noFill/>
                </a:ln>
                <a:solidFill>
                  <a:prstClr val="black"/>
                </a:solidFill>
                <a:effectLst/>
                <a:uLnTx/>
                <a:uFillTx/>
                <a:cs typeface="Calibri"/>
              </a:rPr>
              <a:t>in </a:t>
            </a:r>
            <a:r>
              <a:rPr kumimoji="0" sz="1400" b="0" i="0" u="none" strike="noStrike" kern="0" cap="none" spc="-5" normalizeH="0" baseline="0" noProof="0" dirty="0">
                <a:ln>
                  <a:noFill/>
                </a:ln>
                <a:solidFill>
                  <a:prstClr val="black"/>
                </a:solidFill>
                <a:effectLst/>
                <a:uLnTx/>
                <a:uFillTx/>
                <a:cs typeface="Calibri"/>
              </a:rPr>
              <a:t>.pdf</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format,</a:t>
            </a:r>
            <a:r>
              <a:rPr kumimoji="0" sz="1400" b="0" i="0" u="none" strike="noStrike" kern="0" cap="none" spc="-2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on</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flash</a:t>
            </a:r>
            <a:r>
              <a:rPr kumimoji="0" sz="1400" b="0" i="0" u="none" strike="noStrike" kern="0" cap="none" spc="-5" normalizeH="0" baseline="0" noProof="0" dirty="0">
                <a:ln>
                  <a:noFill/>
                </a:ln>
                <a:solidFill>
                  <a:prstClr val="black"/>
                </a:solidFill>
                <a:effectLst/>
                <a:uLnTx/>
                <a:uFillTx/>
                <a:cs typeface="Calibri"/>
              </a:rPr>
              <a:t> drive.</a:t>
            </a:r>
            <a:r>
              <a:rPr kumimoji="0" sz="1400" b="0" i="0" u="none" strike="noStrike" kern="0" cap="none" spc="-15" normalizeH="0" baseline="0" noProof="0" dirty="0">
                <a:ln>
                  <a:noFill/>
                </a:ln>
                <a:solidFill>
                  <a:prstClr val="black"/>
                </a:solidFill>
                <a:effectLst/>
                <a:uLnTx/>
                <a:uFillTx/>
                <a:cs typeface="Calibri"/>
              </a:rPr>
              <a:t> </a:t>
            </a:r>
            <a:endParaRPr kumimoji="0" sz="1400" b="0" i="0" u="none" strike="noStrike" kern="0" cap="none" spc="0" normalizeH="0" baseline="0" noProof="0" dirty="0">
              <a:ln>
                <a:noFill/>
              </a:ln>
              <a:solidFill>
                <a:prstClr val="black"/>
              </a:solidFill>
              <a:effectLst/>
              <a:uLnTx/>
              <a:uFillTx/>
              <a:cs typeface="Calibri"/>
            </a:endParaRPr>
          </a:p>
        </p:txBody>
      </p:sp>
      <p:pic>
        <p:nvPicPr>
          <p:cNvPr id="8" name="Picture 7">
            <a:extLst>
              <a:ext uri="{FF2B5EF4-FFF2-40B4-BE49-F238E27FC236}">
                <a16:creationId xmlns:a16="http://schemas.microsoft.com/office/drawing/2014/main" id="{27452598-F347-1C0A-59C2-5351F5EBAFA0}"/>
              </a:ext>
            </a:extLst>
          </p:cNvPr>
          <p:cNvPicPr>
            <a:picLocks noChangeAspect="1"/>
          </p:cNvPicPr>
          <p:nvPr/>
        </p:nvPicPr>
        <p:blipFill>
          <a:blip r:embed="rId2"/>
          <a:stretch>
            <a:fillRect/>
          </a:stretch>
        </p:blipFill>
        <p:spPr>
          <a:xfrm>
            <a:off x="286042" y="3558121"/>
            <a:ext cx="8086725" cy="1714500"/>
          </a:xfrm>
          <a:prstGeom prst="rect">
            <a:avLst/>
          </a:prstGeom>
        </p:spPr>
      </p:pic>
    </p:spTree>
    <p:extLst>
      <p:ext uri="{BB962C8B-B14F-4D97-AF65-F5344CB8AC3E}">
        <p14:creationId xmlns:p14="http://schemas.microsoft.com/office/powerpoint/2010/main" val="2118694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
        <p:nvSpPr>
          <p:cNvPr id="4" name="TextBox 3">
            <a:extLst>
              <a:ext uri="{FF2B5EF4-FFF2-40B4-BE49-F238E27FC236}">
                <a16:creationId xmlns:a16="http://schemas.microsoft.com/office/drawing/2014/main" id="{46F0DF9B-50F3-F0A1-1506-DBDED8A1B1AE}"/>
              </a:ext>
            </a:extLst>
          </p:cNvPr>
          <p:cNvSpPr txBox="1"/>
          <p:nvPr/>
        </p:nvSpPr>
        <p:spPr>
          <a:xfrm>
            <a:off x="1994418" y="4300445"/>
            <a:ext cx="4585996" cy="701731"/>
          </a:xfrm>
          <a:prstGeom prst="rect">
            <a:avLst/>
          </a:prstGeom>
          <a:noFill/>
        </p:spPr>
        <p:txBody>
          <a:bodyPr wrap="square">
            <a:spAutoFit/>
          </a:bodyPr>
          <a:lstStyle/>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prstClr val="white"/>
                </a:solidFill>
                <a:effectLst/>
                <a:uLnTx/>
                <a:uFillTx/>
                <a:latin typeface="Arial"/>
                <a:ea typeface="+mn-ea"/>
                <a:cs typeface="+mn-cs"/>
              </a:rPr>
              <a:t>SANRAL web address:  </a:t>
            </a:r>
            <a:r>
              <a:rPr kumimoji="0" lang="en-ZA" altLang="en-US" sz="1800" b="0" i="0" u="none" strike="noStrike" kern="0" cap="none" spc="0" normalizeH="0" baseline="0" noProof="0" dirty="0">
                <a:ln>
                  <a:noFill/>
                </a:ln>
                <a:solidFill>
                  <a:prstClr val="white"/>
                </a:solidFill>
                <a:effectLst/>
                <a:uLnTx/>
                <a:uFillTx/>
                <a:latin typeface="Arial"/>
                <a:ea typeface="+mn-ea"/>
                <a:cs typeface="+mn-cs"/>
                <a:hlinkClick r:id="rId2">
                  <a:extLst>
                    <a:ext uri="{A12FA001-AC4F-418D-AE19-62706E023703}">
                      <ahyp:hlinkClr xmlns:ahyp="http://schemas.microsoft.com/office/drawing/2018/hyperlinkcolor" val="tx"/>
                    </a:ext>
                  </a:extLst>
                </a:hlinkClick>
              </a:rPr>
              <a:t>www.nra.co.za</a:t>
            </a:r>
            <a:endParaRPr kumimoji="0" lang="en-ZA" altLang="en-US" sz="1800" b="0" i="0" u="none" strike="noStrike" kern="0" cap="none" spc="0" normalizeH="0" baseline="0" noProof="0" dirty="0">
              <a:ln>
                <a:noFill/>
              </a:ln>
              <a:solidFill>
                <a:prstClr val="white"/>
              </a:solidFill>
              <a:effectLst/>
              <a:uLnTx/>
              <a:uFillTx/>
              <a:latin typeface="Arial"/>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prstClr val="white"/>
                </a:solidFill>
                <a:effectLst/>
                <a:uLnTx/>
                <a:uFillTx/>
                <a:latin typeface="Arial"/>
                <a:ea typeface="+mn-ea"/>
                <a:cs typeface="+mn-cs"/>
              </a:rPr>
              <a:t>SANRAL Fraud Hotline:  0800 204 558</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13994</TotalTime>
  <Words>7499</Words>
  <Application>Microsoft Office PowerPoint</Application>
  <PresentationFormat>On-screen Show (4:3)</PresentationFormat>
  <Paragraphs>777</Paragraphs>
  <Slides>66</Slides>
  <Notes>0</Notes>
  <HiddenSlides>0</HiddenSlides>
  <MMClips>0</MMClips>
  <ScaleCrop>false</ScaleCrop>
  <HeadingPairs>
    <vt:vector size="8" baseType="variant">
      <vt:variant>
        <vt:lpstr>Fonts Used</vt:lpstr>
      </vt:variant>
      <vt:variant>
        <vt:i4>12</vt:i4>
      </vt:variant>
      <vt:variant>
        <vt:lpstr>Theme</vt:lpstr>
      </vt:variant>
      <vt:variant>
        <vt:i4>12</vt:i4>
      </vt:variant>
      <vt:variant>
        <vt:lpstr>Embedded OLE Servers</vt:lpstr>
      </vt:variant>
      <vt:variant>
        <vt:i4>1</vt:i4>
      </vt:variant>
      <vt:variant>
        <vt:lpstr>Slide Titles</vt:lpstr>
      </vt:variant>
      <vt:variant>
        <vt:i4>66</vt:i4>
      </vt:variant>
    </vt:vector>
  </HeadingPairs>
  <TitlesOfParts>
    <vt:vector size="91" baseType="lpstr">
      <vt:lpstr>Arial</vt:lpstr>
      <vt:lpstr>Arial Black</vt:lpstr>
      <vt:lpstr>Arial MT</vt:lpstr>
      <vt:lpstr>Calibri</vt:lpstr>
      <vt:lpstr>Calibri Light</vt:lpstr>
      <vt:lpstr>Courier New</vt:lpstr>
      <vt:lpstr>Exo 2</vt:lpstr>
      <vt:lpstr>Exo 2 Light</vt:lpstr>
      <vt:lpstr>Gill Sans MT</vt:lpstr>
      <vt:lpstr>Symbol</vt:lpstr>
      <vt:lpstr>Times New Roman</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2_Custom Design</vt:lpstr>
      <vt:lpstr>9_Custom Design</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Fulufhelo Luruli (NR)</dc:creator>
  <cp:lastModifiedBy>Nkosinathi Mabena (NR)</cp:lastModifiedBy>
  <cp:revision>110</cp:revision>
  <dcterms:created xsi:type="dcterms:W3CDTF">2021-02-16T09:03:12Z</dcterms:created>
  <dcterms:modified xsi:type="dcterms:W3CDTF">2024-02-22T19:10:14Z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a024da7-7918-49c2-a744-b84d0bf2c679_Enabled">
    <vt:lpwstr>true</vt:lpwstr>
  </property>
  <property fmtid="{D5CDD505-2E9C-101B-9397-08002B2CF9AE}" pid="3" name="MSIP_Label_5a024da7-7918-49c2-a744-b84d0bf2c679_SetDate">
    <vt:lpwstr>2022-09-20T13:17:47Z</vt:lpwstr>
  </property>
  <property fmtid="{D5CDD505-2E9C-101B-9397-08002B2CF9AE}" pid="4" name="MSIP_Label_5a024da7-7918-49c2-a744-b84d0bf2c679_Method">
    <vt:lpwstr>Standard</vt:lpwstr>
  </property>
  <property fmtid="{D5CDD505-2E9C-101B-9397-08002B2CF9AE}" pid="5" name="MSIP_Label_5a024da7-7918-49c2-a744-b84d0bf2c679_Name">
    <vt:lpwstr>General</vt:lpwstr>
  </property>
  <property fmtid="{D5CDD505-2E9C-101B-9397-08002B2CF9AE}" pid="6" name="MSIP_Label_5a024da7-7918-49c2-a744-b84d0bf2c679_SiteId">
    <vt:lpwstr>24236235-bb51-454e-8f47-206699c7e33b</vt:lpwstr>
  </property>
  <property fmtid="{D5CDD505-2E9C-101B-9397-08002B2CF9AE}" pid="7" name="MSIP_Label_5a024da7-7918-49c2-a744-b84d0bf2c679_ActionId">
    <vt:lpwstr>f033fcb3-2067-4c76-b26b-864c6052d5ac</vt:lpwstr>
  </property>
  <property fmtid="{D5CDD505-2E9C-101B-9397-08002B2CF9AE}" pid="8" name="MSIP_Label_5a024da7-7918-49c2-a744-b84d0bf2c679_ContentBits">
    <vt:lpwstr>1</vt:lpwstr>
  </property>
</Properties>
</file>