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52" r:id="rId6"/>
  </p:sldMasterIdLst>
  <p:notesMasterIdLst>
    <p:notesMasterId r:id="rId24"/>
  </p:notesMasterIdLst>
  <p:sldIdLst>
    <p:sldId id="308" r:id="rId7"/>
    <p:sldId id="280" r:id="rId8"/>
    <p:sldId id="279" r:id="rId9"/>
    <p:sldId id="291" r:id="rId10"/>
    <p:sldId id="292" r:id="rId11"/>
    <p:sldId id="281" r:id="rId12"/>
    <p:sldId id="310" r:id="rId13"/>
    <p:sldId id="311" r:id="rId14"/>
    <p:sldId id="313" r:id="rId15"/>
    <p:sldId id="312" r:id="rId16"/>
    <p:sldId id="316" r:id="rId17"/>
    <p:sldId id="318" r:id="rId18"/>
    <p:sldId id="309" r:id="rId19"/>
    <p:sldId id="319" r:id="rId20"/>
    <p:sldId id="314" r:id="rId21"/>
    <p:sldId id="315" r:id="rId22"/>
    <p:sldId id="298" r:id="rId23"/>
  </p:sldIdLst>
  <p:sldSz cx="12192000" cy="6858000"/>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4004C-EA86-176F-B3D2-BEBA069F5769}" name="Stefanie Mpiyakhe" initials="SM" userId="S::stef@bravegroup.co.za::5232a352-55aa-490d-a92f-c050863fe6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BC7F"/>
    <a:srgbClr val="CDB6AA"/>
    <a:srgbClr val="ACC3C3"/>
    <a:srgbClr val="C2C382"/>
    <a:srgbClr val="CA9987"/>
    <a:srgbClr val="B49180"/>
    <a:srgbClr val="82A5A5"/>
    <a:srgbClr val="D69B40"/>
    <a:srgbClr val="A3A543"/>
    <a:srgbClr val="B06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63" d="100"/>
          <a:sy n="63" d="100"/>
        </p:scale>
        <p:origin x="80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bohang Motaung" userId="2c55ee30-5be6-471d-b7ff-903c4f4361db" providerId="ADAL" clId="{292B5C94-FB3B-4654-A0C6-B94FA4AFB0EB}"/>
    <pc:docChg chg="custSel modSld">
      <pc:chgData name="Lebohang Motaung" userId="2c55ee30-5be6-471d-b7ff-903c4f4361db" providerId="ADAL" clId="{292B5C94-FB3B-4654-A0C6-B94FA4AFB0EB}" dt="2026-06-10T08:03:48.812" v="117" actId="6549"/>
      <pc:docMkLst>
        <pc:docMk/>
      </pc:docMkLst>
      <pc:sldChg chg="modSp mod">
        <pc:chgData name="Lebohang Motaung" userId="2c55ee30-5be6-471d-b7ff-903c4f4361db" providerId="ADAL" clId="{292B5C94-FB3B-4654-A0C6-B94FA4AFB0EB}" dt="2026-06-09T20:46:33.444" v="25" actId="20577"/>
        <pc:sldMkLst>
          <pc:docMk/>
          <pc:sldMk cId="379890386" sldId="280"/>
        </pc:sldMkLst>
        <pc:graphicFrameChg chg="modGraphic">
          <ac:chgData name="Lebohang Motaung" userId="2c55ee30-5be6-471d-b7ff-903c4f4361db" providerId="ADAL" clId="{292B5C94-FB3B-4654-A0C6-B94FA4AFB0EB}" dt="2026-06-09T20:46:33.444" v="25" actId="20577"/>
          <ac:graphicFrameMkLst>
            <pc:docMk/>
            <pc:sldMk cId="379890386" sldId="280"/>
            <ac:graphicFrameMk id="8" creationId="{2EDB4D82-FCD1-CABB-FAE9-895D12F5AF82}"/>
          </ac:graphicFrameMkLst>
        </pc:graphicFrameChg>
      </pc:sldChg>
      <pc:sldChg chg="modSp mod">
        <pc:chgData name="Lebohang Motaung" userId="2c55ee30-5be6-471d-b7ff-903c4f4361db" providerId="ADAL" clId="{292B5C94-FB3B-4654-A0C6-B94FA4AFB0EB}" dt="2026-06-09T20:49:40.265" v="93" actId="20577"/>
        <pc:sldMkLst>
          <pc:docMk/>
          <pc:sldMk cId="1637445224" sldId="281"/>
        </pc:sldMkLst>
        <pc:spChg chg="mod">
          <ac:chgData name="Lebohang Motaung" userId="2c55ee30-5be6-471d-b7ff-903c4f4361db" providerId="ADAL" clId="{292B5C94-FB3B-4654-A0C6-B94FA4AFB0EB}" dt="2026-06-09T20:49:40.265" v="93" actId="20577"/>
          <ac:spMkLst>
            <pc:docMk/>
            <pc:sldMk cId="1637445224" sldId="281"/>
            <ac:spMk id="68" creationId="{F79B5C93-3D0B-A252-FE85-26B50E9929A8}"/>
          </ac:spMkLst>
        </pc:spChg>
      </pc:sldChg>
      <pc:sldChg chg="modSp mod">
        <pc:chgData name="Lebohang Motaung" userId="2c55ee30-5be6-471d-b7ff-903c4f4361db" providerId="ADAL" clId="{292B5C94-FB3B-4654-A0C6-B94FA4AFB0EB}" dt="2026-06-09T20:50:44.883" v="107" actId="20577"/>
        <pc:sldMkLst>
          <pc:docMk/>
          <pc:sldMk cId="2913971744" sldId="291"/>
        </pc:sldMkLst>
        <pc:graphicFrameChg chg="modGraphic">
          <ac:chgData name="Lebohang Motaung" userId="2c55ee30-5be6-471d-b7ff-903c4f4361db" providerId="ADAL" clId="{292B5C94-FB3B-4654-A0C6-B94FA4AFB0EB}" dt="2026-06-09T20:50:44.883" v="107" actId="20577"/>
          <ac:graphicFrameMkLst>
            <pc:docMk/>
            <pc:sldMk cId="2913971744" sldId="291"/>
            <ac:graphicFrameMk id="2" creationId="{EBC9F9E6-DD34-1008-1BD9-F50A8D1EF358}"/>
          </ac:graphicFrameMkLst>
        </pc:graphicFrameChg>
      </pc:sldChg>
      <pc:sldChg chg="modSp mod">
        <pc:chgData name="Lebohang Motaung" userId="2c55ee30-5be6-471d-b7ff-903c4f4361db" providerId="ADAL" clId="{292B5C94-FB3B-4654-A0C6-B94FA4AFB0EB}" dt="2026-06-09T20:51:18.198" v="109" actId="20577"/>
        <pc:sldMkLst>
          <pc:docMk/>
          <pc:sldMk cId="3400590867" sldId="292"/>
        </pc:sldMkLst>
        <pc:spChg chg="mod">
          <ac:chgData name="Lebohang Motaung" userId="2c55ee30-5be6-471d-b7ff-903c4f4361db" providerId="ADAL" clId="{292B5C94-FB3B-4654-A0C6-B94FA4AFB0EB}" dt="2026-06-09T20:51:18.198" v="109" actId="20577"/>
          <ac:spMkLst>
            <pc:docMk/>
            <pc:sldMk cId="3400590867" sldId="292"/>
            <ac:spMk id="5" creationId="{F6A6847D-1197-99E9-1D6B-DC769B055DA4}"/>
          </ac:spMkLst>
        </pc:spChg>
      </pc:sldChg>
      <pc:sldChg chg="modSp mod">
        <pc:chgData name="Lebohang Motaung" userId="2c55ee30-5be6-471d-b7ff-903c4f4361db" providerId="ADAL" clId="{292B5C94-FB3B-4654-A0C6-B94FA4AFB0EB}" dt="2026-06-10T08:03:48.812" v="117" actId="6549"/>
        <pc:sldMkLst>
          <pc:docMk/>
          <pc:sldMk cId="2347903607" sldId="308"/>
        </pc:sldMkLst>
        <pc:spChg chg="mod">
          <ac:chgData name="Lebohang Motaung" userId="2c55ee30-5be6-471d-b7ff-903c4f4361db" providerId="ADAL" clId="{292B5C94-FB3B-4654-A0C6-B94FA4AFB0EB}" dt="2026-06-10T08:03:48.812" v="117" actId="6549"/>
          <ac:spMkLst>
            <pc:docMk/>
            <pc:sldMk cId="2347903607" sldId="308"/>
            <ac:spMk id="2" creationId="{B1022C42-D751-76B7-5228-EB4345B994A6}"/>
          </ac:spMkLst>
        </pc:spChg>
        <pc:spChg chg="mod">
          <ac:chgData name="Lebohang Motaung" userId="2c55ee30-5be6-471d-b7ff-903c4f4361db" providerId="ADAL" clId="{292B5C94-FB3B-4654-A0C6-B94FA4AFB0EB}" dt="2026-06-09T20:45:25.963" v="10" actId="20577"/>
          <ac:spMkLst>
            <pc:docMk/>
            <pc:sldMk cId="2347903607" sldId="308"/>
            <ac:spMk id="4" creationId="{51A6FE1E-3360-456F-C936-DDBD9BABBEAC}"/>
          </ac:spMkLst>
        </pc:spChg>
      </pc:sldChg>
      <pc:sldChg chg="modSp mod">
        <pc:chgData name="Lebohang Motaung" userId="2c55ee30-5be6-471d-b7ff-903c4f4361db" providerId="ADAL" clId="{292B5C94-FB3B-4654-A0C6-B94FA4AFB0EB}" dt="2026-06-09T20:50:10.582" v="97" actId="20577"/>
        <pc:sldMkLst>
          <pc:docMk/>
          <pc:sldMk cId="2755551555" sldId="316"/>
        </pc:sldMkLst>
        <pc:spChg chg="mod">
          <ac:chgData name="Lebohang Motaung" userId="2c55ee30-5be6-471d-b7ff-903c4f4361db" providerId="ADAL" clId="{292B5C94-FB3B-4654-A0C6-B94FA4AFB0EB}" dt="2026-06-09T20:50:10.582" v="97" actId="20577"/>
          <ac:spMkLst>
            <pc:docMk/>
            <pc:sldMk cId="2755551555" sldId="316"/>
            <ac:spMk id="3" creationId="{01A4E86C-C31E-7126-D6B2-0103D7053DE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8FFA3B-3557-40BE-8044-86AAD42E3925}" type="doc">
      <dgm:prSet loTypeId="urn:microsoft.com/office/officeart/2005/8/layout/cycle3" loCatId="cycle" qsTypeId="urn:microsoft.com/office/officeart/2005/8/quickstyle/simple4" qsCatId="simple" csTypeId="urn:microsoft.com/office/officeart/2005/8/colors/accent1_2" csCatId="accent1" phldr="1"/>
      <dgm:spPr/>
      <dgm:t>
        <a:bodyPr/>
        <a:lstStyle/>
        <a:p>
          <a:endParaRPr lang="en-ZA"/>
        </a:p>
      </dgm:t>
    </dgm:pt>
    <dgm:pt modelId="{79DDA9DD-604A-4770-9F30-2A853E6B4557}">
      <dgm:prSet phldrT="[Text]" custT="1"/>
      <dgm:spPr/>
      <dgm:t>
        <a:bodyPr/>
        <a:lstStyle/>
        <a:p>
          <a:r>
            <a:rPr lang="en-ZA" sz="1200" b="1" dirty="0"/>
            <a:t>ADVERTISE INVITATION TO TENDER ON TENDER BULLETIN</a:t>
          </a:r>
        </a:p>
        <a:p>
          <a:r>
            <a:rPr lang="en-ZA" sz="1200" b="1" dirty="0"/>
            <a:t>(04 June 2026)</a:t>
          </a:r>
        </a:p>
      </dgm:t>
    </dgm:pt>
    <dgm:pt modelId="{225FC1F4-760B-469E-B4FB-E166EEE6BC75}" type="parTrans" cxnId="{C630913B-76F9-457C-A1A2-BB7390FFCB30}">
      <dgm:prSet/>
      <dgm:spPr/>
      <dgm:t>
        <a:bodyPr/>
        <a:lstStyle/>
        <a:p>
          <a:endParaRPr lang="en-ZA"/>
        </a:p>
      </dgm:t>
    </dgm:pt>
    <dgm:pt modelId="{897315BF-0E39-4D5C-B7EE-F746394F9E42}" type="sibTrans" cxnId="{C630913B-76F9-457C-A1A2-BB7390FFCB30}">
      <dgm:prSet/>
      <dgm:spPr/>
      <dgm:t>
        <a:bodyPr/>
        <a:lstStyle/>
        <a:p>
          <a:endParaRPr lang="en-ZA"/>
        </a:p>
      </dgm:t>
    </dgm:pt>
    <dgm:pt modelId="{0EAACA60-AF4D-4D50-AD40-F1350EBA7578}">
      <dgm:prSet phldrT="[Text]" custT="1"/>
      <dgm:spPr/>
      <dgm:t>
        <a:bodyPr/>
        <a:lstStyle/>
        <a:p>
          <a:r>
            <a:rPr lang="en-US" sz="1200" b="1" dirty="0"/>
            <a:t>TENDER CLOSING</a:t>
          </a:r>
        </a:p>
        <a:p>
          <a:r>
            <a:rPr lang="en-US" sz="1200" b="1" dirty="0"/>
            <a:t>(22 June 2026)</a:t>
          </a:r>
        </a:p>
      </dgm:t>
    </dgm:pt>
    <dgm:pt modelId="{8714198C-87F8-4BC8-8BC1-84F3227FFDBF}" type="parTrans" cxnId="{2CD5E3C0-C3E8-44E5-836D-196317A4532D}">
      <dgm:prSet/>
      <dgm:spPr/>
      <dgm:t>
        <a:bodyPr/>
        <a:lstStyle/>
        <a:p>
          <a:endParaRPr lang="en-ZA"/>
        </a:p>
      </dgm:t>
    </dgm:pt>
    <dgm:pt modelId="{46C08998-3026-46D0-A049-42ED4BC59A14}" type="sibTrans" cxnId="{2CD5E3C0-C3E8-44E5-836D-196317A4532D}">
      <dgm:prSet/>
      <dgm:spPr/>
      <dgm:t>
        <a:bodyPr/>
        <a:lstStyle/>
        <a:p>
          <a:endParaRPr lang="en-ZA"/>
        </a:p>
      </dgm:t>
    </dgm:pt>
    <dgm:pt modelId="{03AE0E87-944B-48B8-A7A0-E551EC93CA56}">
      <dgm:prSet phldrT="[Text]" custT="1"/>
      <dgm:spPr/>
      <dgm:t>
        <a:bodyPr/>
        <a:lstStyle/>
        <a:p>
          <a:r>
            <a:rPr lang="en-US" sz="1200" b="1" dirty="0"/>
            <a:t>EVALUATION PROCESS</a:t>
          </a:r>
          <a:endParaRPr lang="en-ZA" sz="1200" b="1" dirty="0"/>
        </a:p>
      </dgm:t>
    </dgm:pt>
    <dgm:pt modelId="{A66F27EE-95DE-417B-A454-295FDF8845AE}" type="parTrans" cxnId="{F74147CA-8ADC-4691-81EF-0B0C1D53A9BA}">
      <dgm:prSet/>
      <dgm:spPr/>
      <dgm:t>
        <a:bodyPr/>
        <a:lstStyle/>
        <a:p>
          <a:endParaRPr lang="en-ZA"/>
        </a:p>
      </dgm:t>
    </dgm:pt>
    <dgm:pt modelId="{1CF6BED9-57B7-4D43-8ABC-F975B0BD2394}" type="sibTrans" cxnId="{F74147CA-8ADC-4691-81EF-0B0C1D53A9BA}">
      <dgm:prSet/>
      <dgm:spPr/>
      <dgm:t>
        <a:bodyPr/>
        <a:lstStyle/>
        <a:p>
          <a:endParaRPr lang="en-ZA"/>
        </a:p>
      </dgm:t>
    </dgm:pt>
    <dgm:pt modelId="{3572B6AE-3765-443E-9E1B-E55F1AA10969}">
      <dgm:prSet phldrT="[Text]" custT="1"/>
      <dgm:spPr/>
      <dgm:t>
        <a:bodyPr/>
        <a:lstStyle/>
        <a:p>
          <a:r>
            <a:rPr lang="en-ZA" sz="1200" b="1" dirty="0"/>
            <a:t>CLARIFICATION</a:t>
          </a:r>
        </a:p>
        <a:p>
          <a:r>
            <a:rPr lang="en-ZA" sz="1200" b="1" dirty="0"/>
            <a:t>MEETING</a:t>
          </a:r>
        </a:p>
        <a:p>
          <a:r>
            <a:rPr lang="en-ZA" sz="1200" b="1" dirty="0"/>
            <a:t>(10 June 2026)</a:t>
          </a:r>
          <a:endParaRPr lang="en-ZA" sz="1200" dirty="0"/>
        </a:p>
      </dgm:t>
    </dgm:pt>
    <dgm:pt modelId="{89B15E41-ED8F-4E47-8865-A6A810EC4EBA}" type="parTrans" cxnId="{ABA2747E-3128-40E5-A582-DD0B232F4A22}">
      <dgm:prSet/>
      <dgm:spPr/>
      <dgm:t>
        <a:bodyPr/>
        <a:lstStyle/>
        <a:p>
          <a:endParaRPr lang="en-ZA"/>
        </a:p>
      </dgm:t>
    </dgm:pt>
    <dgm:pt modelId="{E362B9EE-BEC4-41B0-AF16-A61CA163F84D}" type="sibTrans" cxnId="{ABA2747E-3128-40E5-A582-DD0B232F4A22}">
      <dgm:prSet/>
      <dgm:spPr/>
      <dgm:t>
        <a:bodyPr/>
        <a:lstStyle/>
        <a:p>
          <a:endParaRPr lang="en-ZA"/>
        </a:p>
      </dgm:t>
    </dgm:pt>
    <dgm:pt modelId="{7D27A0AC-94D2-475E-9613-11556E581B14}">
      <dgm:prSet phldrT="[Text]" custT="1"/>
      <dgm:spPr/>
      <dgm:t>
        <a:bodyPr/>
        <a:lstStyle/>
        <a:p>
          <a:r>
            <a:rPr lang="en-US" sz="1200" b="1" dirty="0"/>
            <a:t>POST TENDER CLARIFICATION </a:t>
          </a:r>
          <a:endParaRPr lang="en-ZA" sz="1200" dirty="0"/>
        </a:p>
      </dgm:t>
    </dgm:pt>
    <dgm:pt modelId="{C3627CC5-08DE-4EF7-8E86-E614BB417BD6}" type="parTrans" cxnId="{1D1C45B4-308D-4262-885B-3E179D574D19}">
      <dgm:prSet/>
      <dgm:spPr/>
      <dgm:t>
        <a:bodyPr/>
        <a:lstStyle/>
        <a:p>
          <a:endParaRPr lang="en-ZA"/>
        </a:p>
      </dgm:t>
    </dgm:pt>
    <dgm:pt modelId="{9E09F342-4316-43E3-9330-71E68F5CB3DB}" type="sibTrans" cxnId="{1D1C45B4-308D-4262-885B-3E179D574D19}">
      <dgm:prSet/>
      <dgm:spPr/>
      <dgm:t>
        <a:bodyPr/>
        <a:lstStyle/>
        <a:p>
          <a:endParaRPr lang="en-ZA"/>
        </a:p>
      </dgm:t>
    </dgm:pt>
    <dgm:pt modelId="{85CD334A-3D68-4CC1-A0DD-0FE171B926A2}">
      <dgm:prSet phldrT="[Text]" custT="1"/>
      <dgm:spPr/>
      <dgm:t>
        <a:bodyPr/>
        <a:lstStyle/>
        <a:p>
          <a:r>
            <a:rPr lang="en-US" sz="1200" b="1" dirty="0"/>
            <a:t>CONTRACT AWARD</a:t>
          </a:r>
          <a:endParaRPr lang="en-ZA" sz="1200" dirty="0"/>
        </a:p>
      </dgm:t>
    </dgm:pt>
    <dgm:pt modelId="{0D2FDBB0-D353-46A6-B3A8-FA9847F83287}" type="parTrans" cxnId="{E36F576D-7070-4512-AB04-131BA83BEEC1}">
      <dgm:prSet/>
      <dgm:spPr/>
      <dgm:t>
        <a:bodyPr/>
        <a:lstStyle/>
        <a:p>
          <a:endParaRPr lang="en-ZA"/>
        </a:p>
      </dgm:t>
    </dgm:pt>
    <dgm:pt modelId="{F01A957C-04DF-4E5A-87C2-39757E69E35B}" type="sibTrans" cxnId="{E36F576D-7070-4512-AB04-131BA83BEEC1}">
      <dgm:prSet/>
      <dgm:spPr/>
      <dgm:t>
        <a:bodyPr/>
        <a:lstStyle/>
        <a:p>
          <a:endParaRPr lang="en-ZA"/>
        </a:p>
      </dgm:t>
    </dgm:pt>
    <dgm:pt modelId="{22A650B8-A9D6-44FE-A7D8-5593E3E182FD}">
      <dgm:prSet phldrT="[Text]" custT="1"/>
      <dgm:spPr/>
      <dgm:t>
        <a:bodyPr/>
        <a:lstStyle/>
        <a:p>
          <a:r>
            <a:rPr lang="en-US" sz="1200" b="1" dirty="0"/>
            <a:t>EXECUTION</a:t>
          </a:r>
          <a:endParaRPr lang="en-ZA" sz="1200" dirty="0"/>
        </a:p>
      </dgm:t>
    </dgm:pt>
    <dgm:pt modelId="{A3D7C28C-1523-4904-A9DE-566610CD000A}" type="parTrans" cxnId="{4088394B-43FB-4A11-8ECD-384437BE725E}">
      <dgm:prSet/>
      <dgm:spPr/>
      <dgm:t>
        <a:bodyPr/>
        <a:lstStyle/>
        <a:p>
          <a:endParaRPr lang="en-ZA"/>
        </a:p>
      </dgm:t>
    </dgm:pt>
    <dgm:pt modelId="{A946FB16-EFDA-4152-9213-5E76AFD8FEEB}" type="sibTrans" cxnId="{4088394B-43FB-4A11-8ECD-384437BE725E}">
      <dgm:prSet/>
      <dgm:spPr/>
      <dgm:t>
        <a:bodyPr/>
        <a:lstStyle/>
        <a:p>
          <a:endParaRPr lang="en-ZA"/>
        </a:p>
      </dgm:t>
    </dgm:pt>
    <dgm:pt modelId="{A3FEA611-E9BC-4A64-A039-E4BF5B43E9DA}">
      <dgm:prSet phldrT="[Text]" custT="1"/>
      <dgm:spPr/>
      <dgm:t>
        <a:bodyPr/>
        <a:lstStyle/>
        <a:p>
          <a:r>
            <a:rPr lang="en-US" sz="1200" b="1" dirty="0"/>
            <a:t> NEGOTIATIONS</a:t>
          </a:r>
          <a:endParaRPr lang="en-ZA" sz="1200" dirty="0"/>
        </a:p>
      </dgm:t>
    </dgm:pt>
    <dgm:pt modelId="{1CA4159B-1802-4686-BCEB-EE30D7E82470}" type="parTrans" cxnId="{1EAD6FA7-FD1C-4347-B7D9-22A5774754F5}">
      <dgm:prSet/>
      <dgm:spPr/>
      <dgm:t>
        <a:bodyPr/>
        <a:lstStyle/>
        <a:p>
          <a:endParaRPr lang="en-ZA"/>
        </a:p>
      </dgm:t>
    </dgm:pt>
    <dgm:pt modelId="{5DDD681B-7E23-4E41-8430-376D7E30DAEA}" type="sibTrans" cxnId="{1EAD6FA7-FD1C-4347-B7D9-22A5774754F5}">
      <dgm:prSet/>
      <dgm:spPr/>
      <dgm:t>
        <a:bodyPr/>
        <a:lstStyle/>
        <a:p>
          <a:endParaRPr lang="en-ZA"/>
        </a:p>
      </dgm:t>
    </dgm:pt>
    <dgm:pt modelId="{B5680296-53A2-41A0-8B12-665BA088DD3F}">
      <dgm:prSet phldrT="[Text]" custT="1"/>
      <dgm:spPr/>
      <dgm:t>
        <a:bodyPr/>
        <a:lstStyle/>
        <a:p>
          <a:r>
            <a:rPr lang="en-ZA" sz="2000" b="1" dirty="0">
              <a:ln/>
            </a:rPr>
            <a:t>Cross Functional Team – Checks the Documents</a:t>
          </a:r>
        </a:p>
      </dgm:t>
    </dgm:pt>
    <dgm:pt modelId="{E10158AE-81D9-4705-A32B-17D68ACA5808}" type="sibTrans" cxnId="{BCE963CB-AC9B-4E9B-96EB-AB61B72B5177}">
      <dgm:prSet/>
      <dgm:spPr/>
      <dgm:t>
        <a:bodyPr/>
        <a:lstStyle/>
        <a:p>
          <a:endParaRPr lang="en-ZA"/>
        </a:p>
      </dgm:t>
    </dgm:pt>
    <dgm:pt modelId="{B1B3367D-AF6E-43DE-A275-5BC6BA31B74B}" type="parTrans" cxnId="{BCE963CB-AC9B-4E9B-96EB-AB61B72B5177}">
      <dgm:prSet/>
      <dgm:spPr/>
      <dgm:t>
        <a:bodyPr/>
        <a:lstStyle/>
        <a:p>
          <a:endParaRPr lang="en-ZA"/>
        </a:p>
      </dgm:t>
    </dgm:pt>
    <dgm:pt modelId="{E938BBBA-C73B-45A4-8E91-FB84B55FB1F8}" type="pres">
      <dgm:prSet presAssocID="{658FFA3B-3557-40BE-8044-86AAD42E3925}" presName="Name0" presStyleCnt="0">
        <dgm:presLayoutVars>
          <dgm:dir/>
          <dgm:resizeHandles val="exact"/>
        </dgm:presLayoutVars>
      </dgm:prSet>
      <dgm:spPr/>
    </dgm:pt>
    <dgm:pt modelId="{DF6B4C33-4241-439A-B89F-45CE973B9710}" type="pres">
      <dgm:prSet presAssocID="{658FFA3B-3557-40BE-8044-86AAD42E3925}" presName="cycle" presStyleCnt="0"/>
      <dgm:spPr/>
    </dgm:pt>
    <dgm:pt modelId="{53D5BF18-0850-4DDC-A1BD-20B956713420}" type="pres">
      <dgm:prSet presAssocID="{79DDA9DD-604A-4770-9F30-2A853E6B4557}" presName="nodeFirstNode" presStyleLbl="node1" presStyleIdx="0" presStyleCnt="9" custScaleX="171113" custScaleY="150310" custRadScaleRad="104279">
        <dgm:presLayoutVars>
          <dgm:bulletEnabled val="1"/>
        </dgm:presLayoutVars>
      </dgm:prSet>
      <dgm:spPr/>
    </dgm:pt>
    <dgm:pt modelId="{83116A76-310D-481A-BC31-F29BDDE24088}" type="pres">
      <dgm:prSet presAssocID="{897315BF-0E39-4D5C-B7EE-F746394F9E42}" presName="sibTransFirstNode" presStyleLbl="bgShp" presStyleIdx="0" presStyleCnt="1" custScaleX="137831" custLinFactNeighborX="-5112" custLinFactNeighborY="-284"/>
      <dgm:spPr/>
    </dgm:pt>
    <dgm:pt modelId="{32D3E733-F8B9-4622-9372-7BFACF655B6E}" type="pres">
      <dgm:prSet presAssocID="{A3FEA611-E9BC-4A64-A039-E4BF5B43E9DA}" presName="nodeFollowingNodes" presStyleLbl="node1" presStyleIdx="1" presStyleCnt="9" custScaleX="128594" custScaleY="183487" custRadScaleRad="157603" custRadScaleInc="-421212">
        <dgm:presLayoutVars>
          <dgm:bulletEnabled val="1"/>
        </dgm:presLayoutVars>
      </dgm:prSet>
      <dgm:spPr/>
    </dgm:pt>
    <dgm:pt modelId="{142FC393-CE90-4322-B089-135F51DF3AD7}" type="pres">
      <dgm:prSet presAssocID="{3572B6AE-3765-443E-9E1B-E55F1AA10969}" presName="nodeFollowingNodes" presStyleLbl="node1" presStyleIdx="2" presStyleCnt="9" custScaleX="138117" custScaleY="158200" custRadScaleRad="132324" custRadScaleInc="-59235">
        <dgm:presLayoutVars>
          <dgm:bulletEnabled val="1"/>
        </dgm:presLayoutVars>
      </dgm:prSet>
      <dgm:spPr/>
    </dgm:pt>
    <dgm:pt modelId="{29EF2AEE-E47A-4A65-80D2-268CFD426F52}" type="pres">
      <dgm:prSet presAssocID="{0EAACA60-AF4D-4D50-AD40-F1350EBA7578}" presName="nodeFollowingNodes" presStyleLbl="node1" presStyleIdx="3" presStyleCnt="9" custScaleX="147381" custScaleY="176192" custRadScaleRad="129886" custRadScaleInc="-87010">
        <dgm:presLayoutVars>
          <dgm:bulletEnabled val="1"/>
        </dgm:presLayoutVars>
      </dgm:prSet>
      <dgm:spPr/>
    </dgm:pt>
    <dgm:pt modelId="{7E9B5AA9-0CDF-4B6B-83DA-348FDE41D0E8}" type="pres">
      <dgm:prSet presAssocID="{03AE0E87-944B-48B8-A7A0-E551EC93CA56}" presName="nodeFollowingNodes" presStyleLbl="node1" presStyleIdx="4" presStyleCnt="9" custScaleX="136175" custScaleY="166314" custRadScaleRad="94606" custRadScaleInc="-56761">
        <dgm:presLayoutVars>
          <dgm:bulletEnabled val="1"/>
        </dgm:presLayoutVars>
      </dgm:prSet>
      <dgm:spPr/>
    </dgm:pt>
    <dgm:pt modelId="{EBBEAAF7-616F-44FC-A6A1-56C6B7B8D45B}" type="pres">
      <dgm:prSet presAssocID="{B5680296-53A2-41A0-8B12-665BA088DD3F}" presName="nodeFollowingNodes" presStyleLbl="node1" presStyleIdx="5" presStyleCnt="9" custAng="0" custScaleX="286000" custScaleY="216746" custRadScaleRad="14750" custRadScaleInc="261801">
        <dgm:presLayoutVars>
          <dgm:bulletEnabled val="1"/>
        </dgm:presLayoutVars>
      </dgm:prSet>
      <dgm:spPr>
        <a:prstGeom prst="ellipse">
          <a:avLst/>
        </a:prstGeom>
      </dgm:spPr>
    </dgm:pt>
    <dgm:pt modelId="{BA566783-50D1-48B4-A198-2CEFF8BCCC39}" type="pres">
      <dgm:prSet presAssocID="{7D27A0AC-94D2-475E-9613-11556E581B14}" presName="nodeFollowingNodes" presStyleLbl="node1" presStyleIdx="6" presStyleCnt="9" custScaleX="153184" custScaleY="164274" custRadScaleRad="101944" custRadScaleInc="-90711">
        <dgm:presLayoutVars>
          <dgm:bulletEnabled val="1"/>
        </dgm:presLayoutVars>
      </dgm:prSet>
      <dgm:spPr/>
    </dgm:pt>
    <dgm:pt modelId="{AFD83592-6AB7-4A43-995B-ACC335ADDA6F}" type="pres">
      <dgm:prSet presAssocID="{85CD334A-3D68-4CC1-A0DD-0FE171B926A2}" presName="nodeFollowingNodes" presStyleLbl="node1" presStyleIdx="7" presStyleCnt="9" custScaleX="137665" custScaleY="174966" custRadScaleRad="155978" custRadScaleInc="-23493">
        <dgm:presLayoutVars>
          <dgm:bulletEnabled val="1"/>
        </dgm:presLayoutVars>
      </dgm:prSet>
      <dgm:spPr/>
    </dgm:pt>
    <dgm:pt modelId="{4F753AA7-C5CE-4B4E-81EE-66A9C0D1F3F8}" type="pres">
      <dgm:prSet presAssocID="{22A650B8-A9D6-44FE-A7D8-5593E3E182FD}" presName="nodeFollowingNodes" presStyleLbl="node1" presStyleIdx="8" presStyleCnt="9" custScaleX="144897" custScaleY="154825" custRadScaleRad="146413" custRadScaleInc="-59810">
        <dgm:presLayoutVars>
          <dgm:bulletEnabled val="1"/>
        </dgm:presLayoutVars>
      </dgm:prSet>
      <dgm:spPr/>
    </dgm:pt>
  </dgm:ptLst>
  <dgm:cxnLst>
    <dgm:cxn modelId="{C630913B-76F9-457C-A1A2-BB7390FFCB30}" srcId="{658FFA3B-3557-40BE-8044-86AAD42E3925}" destId="{79DDA9DD-604A-4770-9F30-2A853E6B4557}" srcOrd="0" destOrd="0" parTransId="{225FC1F4-760B-469E-B4FB-E166EEE6BC75}" sibTransId="{897315BF-0E39-4D5C-B7EE-F746394F9E42}"/>
    <dgm:cxn modelId="{575DA03D-6FDE-4A7F-9A69-90F146D005E4}" type="presOf" srcId="{03AE0E87-944B-48B8-A7A0-E551EC93CA56}" destId="{7E9B5AA9-0CDF-4B6B-83DA-348FDE41D0E8}" srcOrd="0" destOrd="0" presId="urn:microsoft.com/office/officeart/2005/8/layout/cycle3"/>
    <dgm:cxn modelId="{5DA7CC49-F119-4B4A-8956-232BF32F058C}" type="presOf" srcId="{85CD334A-3D68-4CC1-A0DD-0FE171B926A2}" destId="{AFD83592-6AB7-4A43-995B-ACC335ADDA6F}" srcOrd="0" destOrd="0" presId="urn:microsoft.com/office/officeart/2005/8/layout/cycle3"/>
    <dgm:cxn modelId="{4088394B-43FB-4A11-8ECD-384437BE725E}" srcId="{658FFA3B-3557-40BE-8044-86AAD42E3925}" destId="{22A650B8-A9D6-44FE-A7D8-5593E3E182FD}" srcOrd="8" destOrd="0" parTransId="{A3D7C28C-1523-4904-A9DE-566610CD000A}" sibTransId="{A946FB16-EFDA-4152-9213-5E76AFD8FEEB}"/>
    <dgm:cxn modelId="{E36F576D-7070-4512-AB04-131BA83BEEC1}" srcId="{658FFA3B-3557-40BE-8044-86AAD42E3925}" destId="{85CD334A-3D68-4CC1-A0DD-0FE171B926A2}" srcOrd="7" destOrd="0" parTransId="{0D2FDBB0-D353-46A6-B3A8-FA9847F83287}" sibTransId="{F01A957C-04DF-4E5A-87C2-39757E69E35B}"/>
    <dgm:cxn modelId="{ADC1C84D-CD55-498A-9281-610A0D03EAB6}" type="presOf" srcId="{A3FEA611-E9BC-4A64-A039-E4BF5B43E9DA}" destId="{32D3E733-F8B9-4622-9372-7BFACF655B6E}" srcOrd="0" destOrd="0" presId="urn:microsoft.com/office/officeart/2005/8/layout/cycle3"/>
    <dgm:cxn modelId="{ABA2747E-3128-40E5-A582-DD0B232F4A22}" srcId="{658FFA3B-3557-40BE-8044-86AAD42E3925}" destId="{3572B6AE-3765-443E-9E1B-E55F1AA10969}" srcOrd="2" destOrd="0" parTransId="{89B15E41-ED8F-4E47-8865-A6A810EC4EBA}" sibTransId="{E362B9EE-BEC4-41B0-AF16-A61CA163F84D}"/>
    <dgm:cxn modelId="{801B0992-A326-4ECA-9D7E-3ACA2CA53240}" type="presOf" srcId="{3572B6AE-3765-443E-9E1B-E55F1AA10969}" destId="{142FC393-CE90-4322-B089-135F51DF3AD7}" srcOrd="0" destOrd="0" presId="urn:microsoft.com/office/officeart/2005/8/layout/cycle3"/>
    <dgm:cxn modelId="{55621198-9155-4FAD-AD9F-2AFBDE07BD57}" type="presOf" srcId="{897315BF-0E39-4D5C-B7EE-F746394F9E42}" destId="{83116A76-310D-481A-BC31-F29BDDE24088}" srcOrd="0" destOrd="0" presId="urn:microsoft.com/office/officeart/2005/8/layout/cycle3"/>
    <dgm:cxn modelId="{C537C09B-D984-41D6-BA0C-FD0E578CFCC1}" type="presOf" srcId="{79DDA9DD-604A-4770-9F30-2A853E6B4557}" destId="{53D5BF18-0850-4DDC-A1BD-20B956713420}" srcOrd="0" destOrd="0" presId="urn:microsoft.com/office/officeart/2005/8/layout/cycle3"/>
    <dgm:cxn modelId="{1EAD6FA7-FD1C-4347-B7D9-22A5774754F5}" srcId="{658FFA3B-3557-40BE-8044-86AAD42E3925}" destId="{A3FEA611-E9BC-4A64-A039-E4BF5B43E9DA}" srcOrd="1" destOrd="0" parTransId="{1CA4159B-1802-4686-BCEB-EE30D7E82470}" sibTransId="{5DDD681B-7E23-4E41-8430-376D7E30DAEA}"/>
    <dgm:cxn modelId="{E95945B0-C6E8-4218-A5BB-54C2641AF5FE}" type="presOf" srcId="{0EAACA60-AF4D-4D50-AD40-F1350EBA7578}" destId="{29EF2AEE-E47A-4A65-80D2-268CFD426F52}" srcOrd="0" destOrd="0" presId="urn:microsoft.com/office/officeart/2005/8/layout/cycle3"/>
    <dgm:cxn modelId="{1D1C45B4-308D-4262-885B-3E179D574D19}" srcId="{658FFA3B-3557-40BE-8044-86AAD42E3925}" destId="{7D27A0AC-94D2-475E-9613-11556E581B14}" srcOrd="6" destOrd="0" parTransId="{C3627CC5-08DE-4EF7-8E86-E614BB417BD6}" sibTransId="{9E09F342-4316-43E3-9330-71E68F5CB3DB}"/>
    <dgm:cxn modelId="{3EAC7FBE-B383-4478-B76D-27B137CC4761}" type="presOf" srcId="{22A650B8-A9D6-44FE-A7D8-5593E3E182FD}" destId="{4F753AA7-C5CE-4B4E-81EE-66A9C0D1F3F8}" srcOrd="0" destOrd="0" presId="urn:microsoft.com/office/officeart/2005/8/layout/cycle3"/>
    <dgm:cxn modelId="{2CD5E3C0-C3E8-44E5-836D-196317A4532D}" srcId="{658FFA3B-3557-40BE-8044-86AAD42E3925}" destId="{0EAACA60-AF4D-4D50-AD40-F1350EBA7578}" srcOrd="3" destOrd="0" parTransId="{8714198C-87F8-4BC8-8BC1-84F3227FFDBF}" sibTransId="{46C08998-3026-46D0-A049-42ED4BC59A14}"/>
    <dgm:cxn modelId="{AB8030C3-7712-4832-B6CA-D2D411635A2A}" type="presOf" srcId="{B5680296-53A2-41A0-8B12-665BA088DD3F}" destId="{EBBEAAF7-616F-44FC-A6A1-56C6B7B8D45B}" srcOrd="0" destOrd="0" presId="urn:microsoft.com/office/officeart/2005/8/layout/cycle3"/>
    <dgm:cxn modelId="{F74147CA-8ADC-4691-81EF-0B0C1D53A9BA}" srcId="{658FFA3B-3557-40BE-8044-86AAD42E3925}" destId="{03AE0E87-944B-48B8-A7A0-E551EC93CA56}" srcOrd="4" destOrd="0" parTransId="{A66F27EE-95DE-417B-A454-295FDF8845AE}" sibTransId="{1CF6BED9-57B7-4D43-8ABC-F975B0BD2394}"/>
    <dgm:cxn modelId="{BCE963CB-AC9B-4E9B-96EB-AB61B72B5177}" srcId="{658FFA3B-3557-40BE-8044-86AAD42E3925}" destId="{B5680296-53A2-41A0-8B12-665BA088DD3F}" srcOrd="5" destOrd="0" parTransId="{B1B3367D-AF6E-43DE-A275-5BC6BA31B74B}" sibTransId="{E10158AE-81D9-4705-A32B-17D68ACA5808}"/>
    <dgm:cxn modelId="{62C1FFD2-E279-4529-886D-90A1B07EBA5E}" type="presOf" srcId="{658FFA3B-3557-40BE-8044-86AAD42E3925}" destId="{E938BBBA-C73B-45A4-8E91-FB84B55FB1F8}" srcOrd="0" destOrd="0" presId="urn:microsoft.com/office/officeart/2005/8/layout/cycle3"/>
    <dgm:cxn modelId="{3A74D4D8-AAFC-41A4-80D4-77981AAE5394}" type="presOf" srcId="{7D27A0AC-94D2-475E-9613-11556E581B14}" destId="{BA566783-50D1-48B4-A198-2CEFF8BCCC39}" srcOrd="0" destOrd="0" presId="urn:microsoft.com/office/officeart/2005/8/layout/cycle3"/>
    <dgm:cxn modelId="{509C6081-9186-4A9F-89F7-4B2A8EAE342B}" type="presParOf" srcId="{E938BBBA-C73B-45A4-8E91-FB84B55FB1F8}" destId="{DF6B4C33-4241-439A-B89F-45CE973B9710}" srcOrd="0" destOrd="0" presId="urn:microsoft.com/office/officeart/2005/8/layout/cycle3"/>
    <dgm:cxn modelId="{DD3688FD-8EA7-422D-938D-AF585EC0253F}" type="presParOf" srcId="{DF6B4C33-4241-439A-B89F-45CE973B9710}" destId="{53D5BF18-0850-4DDC-A1BD-20B956713420}" srcOrd="0" destOrd="0" presId="urn:microsoft.com/office/officeart/2005/8/layout/cycle3"/>
    <dgm:cxn modelId="{969210F9-0E00-4849-B7A4-EB7957CC2C16}" type="presParOf" srcId="{DF6B4C33-4241-439A-B89F-45CE973B9710}" destId="{83116A76-310D-481A-BC31-F29BDDE24088}" srcOrd="1" destOrd="0" presId="urn:microsoft.com/office/officeart/2005/8/layout/cycle3"/>
    <dgm:cxn modelId="{F51C034E-563D-4FC4-B4F5-48DDAABAA41E}" type="presParOf" srcId="{DF6B4C33-4241-439A-B89F-45CE973B9710}" destId="{32D3E733-F8B9-4622-9372-7BFACF655B6E}" srcOrd="2" destOrd="0" presId="urn:microsoft.com/office/officeart/2005/8/layout/cycle3"/>
    <dgm:cxn modelId="{84449145-5104-4E6A-9489-DB27DF2F2797}" type="presParOf" srcId="{DF6B4C33-4241-439A-B89F-45CE973B9710}" destId="{142FC393-CE90-4322-B089-135F51DF3AD7}" srcOrd="3" destOrd="0" presId="urn:microsoft.com/office/officeart/2005/8/layout/cycle3"/>
    <dgm:cxn modelId="{5A333567-211B-4499-B2DF-E036A30AE9C7}" type="presParOf" srcId="{DF6B4C33-4241-439A-B89F-45CE973B9710}" destId="{29EF2AEE-E47A-4A65-80D2-268CFD426F52}" srcOrd="4" destOrd="0" presId="urn:microsoft.com/office/officeart/2005/8/layout/cycle3"/>
    <dgm:cxn modelId="{0B5B8A31-7DF3-4C70-8CA9-92DC273F1C9C}" type="presParOf" srcId="{DF6B4C33-4241-439A-B89F-45CE973B9710}" destId="{7E9B5AA9-0CDF-4B6B-83DA-348FDE41D0E8}" srcOrd="5" destOrd="0" presId="urn:microsoft.com/office/officeart/2005/8/layout/cycle3"/>
    <dgm:cxn modelId="{B0E7D96A-8D7D-4436-BB51-F9BEB335C4A9}" type="presParOf" srcId="{DF6B4C33-4241-439A-B89F-45CE973B9710}" destId="{EBBEAAF7-616F-44FC-A6A1-56C6B7B8D45B}" srcOrd="6" destOrd="0" presId="urn:microsoft.com/office/officeart/2005/8/layout/cycle3"/>
    <dgm:cxn modelId="{EFE08652-350D-4055-B99D-A43EB783D91A}" type="presParOf" srcId="{DF6B4C33-4241-439A-B89F-45CE973B9710}" destId="{BA566783-50D1-48B4-A198-2CEFF8BCCC39}" srcOrd="7" destOrd="0" presId="urn:microsoft.com/office/officeart/2005/8/layout/cycle3"/>
    <dgm:cxn modelId="{E9D8EDEB-551D-421B-A4AE-0FB1B516FE48}" type="presParOf" srcId="{DF6B4C33-4241-439A-B89F-45CE973B9710}" destId="{AFD83592-6AB7-4A43-995B-ACC335ADDA6F}" srcOrd="8" destOrd="0" presId="urn:microsoft.com/office/officeart/2005/8/layout/cycle3"/>
    <dgm:cxn modelId="{786D4B46-D3D2-40D8-8BD5-7874FC896252}" type="presParOf" srcId="{DF6B4C33-4241-439A-B89F-45CE973B9710}" destId="{4F753AA7-C5CE-4B4E-81EE-66A9C0D1F3F8}" srcOrd="9" destOrd="0" presId="urn:microsoft.com/office/officeart/2005/8/layout/cycle3"/>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16A76-310D-481A-BC31-F29BDDE24088}">
      <dsp:nvSpPr>
        <dsp:cNvPr id="0" name=""/>
        <dsp:cNvSpPr/>
      </dsp:nvSpPr>
      <dsp:spPr>
        <a:xfrm>
          <a:off x="1152055" y="-421361"/>
          <a:ext cx="7651350" cy="5551255"/>
        </a:xfrm>
        <a:prstGeom prst="circularArrow">
          <a:avLst>
            <a:gd name="adj1" fmla="val 5544"/>
            <a:gd name="adj2" fmla="val 330680"/>
            <a:gd name="adj3" fmla="val 13881484"/>
            <a:gd name="adj4" fmla="val 17322051"/>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3D5BF18-0850-4DDC-A1BD-20B956713420}">
      <dsp:nvSpPr>
        <dsp:cNvPr id="0" name=""/>
        <dsp:cNvSpPr/>
      </dsp:nvSpPr>
      <dsp:spPr>
        <a:xfrm>
          <a:off x="4021436" y="-301472"/>
          <a:ext cx="2480149" cy="1089313"/>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ZA" sz="1200" b="1" kern="1200" dirty="0"/>
            <a:t>ADVERTISE INVITATION TO TENDER ON TENDER BULLETIN</a:t>
          </a:r>
        </a:p>
        <a:p>
          <a:pPr marL="0" lvl="0" indent="0" algn="ctr" defTabSz="533400">
            <a:lnSpc>
              <a:spcPct val="90000"/>
            </a:lnSpc>
            <a:spcBef>
              <a:spcPct val="0"/>
            </a:spcBef>
            <a:spcAft>
              <a:spcPct val="35000"/>
            </a:spcAft>
            <a:buNone/>
          </a:pPr>
          <a:r>
            <a:rPr lang="en-ZA" sz="1200" b="1" kern="1200" dirty="0"/>
            <a:t>(04 June 2026)</a:t>
          </a:r>
        </a:p>
      </dsp:txBody>
      <dsp:txXfrm>
        <a:off x="4074612" y="-248296"/>
        <a:ext cx="2373797" cy="982961"/>
      </dsp:txXfrm>
    </dsp:sp>
    <dsp:sp modelId="{32D3E733-F8B9-4622-9372-7BFACF655B6E}">
      <dsp:nvSpPr>
        <dsp:cNvPr id="0" name=""/>
        <dsp:cNvSpPr/>
      </dsp:nvSpPr>
      <dsp:spPr>
        <a:xfrm>
          <a:off x="861550" y="3321214"/>
          <a:ext cx="1863869" cy="132975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 NEGOTIATIONS</a:t>
          </a:r>
          <a:endParaRPr lang="en-ZA" sz="1200" kern="1200" dirty="0"/>
        </a:p>
      </dsp:txBody>
      <dsp:txXfrm>
        <a:off x="926463" y="3386127"/>
        <a:ext cx="1734043" cy="1199924"/>
      </dsp:txXfrm>
    </dsp:sp>
    <dsp:sp modelId="{142FC393-CE90-4322-B089-135F51DF3AD7}">
      <dsp:nvSpPr>
        <dsp:cNvPr id="0" name=""/>
        <dsp:cNvSpPr/>
      </dsp:nvSpPr>
      <dsp:spPr>
        <a:xfrm>
          <a:off x="6936430" y="408683"/>
          <a:ext cx="2001898" cy="114649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ZA" sz="1200" b="1" kern="1200" dirty="0"/>
            <a:t>CLARIFICATION</a:t>
          </a:r>
        </a:p>
        <a:p>
          <a:pPr marL="0" lvl="0" indent="0" algn="ctr" defTabSz="533400">
            <a:lnSpc>
              <a:spcPct val="90000"/>
            </a:lnSpc>
            <a:spcBef>
              <a:spcPct val="0"/>
            </a:spcBef>
            <a:spcAft>
              <a:spcPct val="35000"/>
            </a:spcAft>
            <a:buNone/>
          </a:pPr>
          <a:r>
            <a:rPr lang="en-ZA" sz="1200" b="1" kern="1200" dirty="0"/>
            <a:t>MEETING</a:t>
          </a:r>
        </a:p>
        <a:p>
          <a:pPr marL="0" lvl="0" indent="0" algn="ctr" defTabSz="533400">
            <a:lnSpc>
              <a:spcPct val="90000"/>
            </a:lnSpc>
            <a:spcBef>
              <a:spcPct val="0"/>
            </a:spcBef>
            <a:spcAft>
              <a:spcPct val="35000"/>
            </a:spcAft>
            <a:buNone/>
          </a:pPr>
          <a:r>
            <a:rPr lang="en-ZA" sz="1200" b="1" kern="1200" dirty="0"/>
            <a:t>(10 June 2026)</a:t>
          </a:r>
          <a:endParaRPr lang="en-ZA" sz="1200" kern="1200" dirty="0"/>
        </a:p>
      </dsp:txBody>
      <dsp:txXfrm>
        <a:off x="6992397" y="464650"/>
        <a:ext cx="1889964" cy="1034558"/>
      </dsp:txXfrm>
    </dsp:sp>
    <dsp:sp modelId="{29EF2AEE-E47A-4A65-80D2-268CFD426F52}">
      <dsp:nvSpPr>
        <dsp:cNvPr id="0" name=""/>
        <dsp:cNvSpPr/>
      </dsp:nvSpPr>
      <dsp:spPr>
        <a:xfrm>
          <a:off x="7267360" y="1900991"/>
          <a:ext cx="2136172" cy="127688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TENDER CLOSING</a:t>
          </a:r>
        </a:p>
        <a:p>
          <a:pPr marL="0" lvl="0" indent="0" algn="ctr" defTabSz="533400">
            <a:lnSpc>
              <a:spcPct val="90000"/>
            </a:lnSpc>
            <a:spcBef>
              <a:spcPct val="0"/>
            </a:spcBef>
            <a:spcAft>
              <a:spcPct val="35000"/>
            </a:spcAft>
            <a:buNone/>
          </a:pPr>
          <a:r>
            <a:rPr lang="en-US" sz="1200" b="1" kern="1200" dirty="0"/>
            <a:t>(22 June 2026)</a:t>
          </a:r>
        </a:p>
      </dsp:txBody>
      <dsp:txXfrm>
        <a:off x="7329692" y="1963323"/>
        <a:ext cx="2011508" cy="1152218"/>
      </dsp:txXfrm>
    </dsp:sp>
    <dsp:sp modelId="{7E9B5AA9-0CDF-4B6B-83DA-348FDE41D0E8}">
      <dsp:nvSpPr>
        <dsp:cNvPr id="0" name=""/>
        <dsp:cNvSpPr/>
      </dsp:nvSpPr>
      <dsp:spPr>
        <a:xfrm>
          <a:off x="5727164" y="3712476"/>
          <a:ext cx="1973750" cy="120529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EVALUATION PROCESS</a:t>
          </a:r>
          <a:endParaRPr lang="en-ZA" sz="1200" b="1" kern="1200" dirty="0"/>
        </a:p>
      </dsp:txBody>
      <dsp:txXfrm>
        <a:off x="5786002" y="3771314"/>
        <a:ext cx="1856074" cy="1087619"/>
      </dsp:txXfrm>
    </dsp:sp>
    <dsp:sp modelId="{EBBEAAF7-616F-44FC-A6A1-56C6B7B8D45B}">
      <dsp:nvSpPr>
        <dsp:cNvPr id="0" name=""/>
        <dsp:cNvSpPr/>
      </dsp:nvSpPr>
      <dsp:spPr>
        <a:xfrm>
          <a:off x="2870471" y="1681663"/>
          <a:ext cx="4145346" cy="1570781"/>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b="1" kern="1200" dirty="0">
              <a:ln/>
            </a:rPr>
            <a:t>Cross Functional Team – Checks the Documents</a:t>
          </a:r>
        </a:p>
      </dsp:txBody>
      <dsp:txXfrm>
        <a:off x="3477543" y="1911699"/>
        <a:ext cx="2931202" cy="1110709"/>
      </dsp:txXfrm>
    </dsp:sp>
    <dsp:sp modelId="{BA566783-50D1-48B4-A198-2CEFF8BCCC39}">
      <dsp:nvSpPr>
        <dsp:cNvPr id="0" name=""/>
        <dsp:cNvSpPr/>
      </dsp:nvSpPr>
      <dsp:spPr>
        <a:xfrm>
          <a:off x="3042866" y="4128373"/>
          <a:ext cx="2220282" cy="119051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POST TENDER CLARIFICATION </a:t>
          </a:r>
          <a:endParaRPr lang="en-ZA" sz="1200" kern="1200" dirty="0"/>
        </a:p>
      </dsp:txBody>
      <dsp:txXfrm>
        <a:off x="3100982" y="4186489"/>
        <a:ext cx="2104050" cy="1074279"/>
      </dsp:txXfrm>
    </dsp:sp>
    <dsp:sp modelId="{AFD83592-6AB7-4A43-995B-ACC335ADDA6F}">
      <dsp:nvSpPr>
        <dsp:cNvPr id="0" name=""/>
        <dsp:cNvSpPr/>
      </dsp:nvSpPr>
      <dsp:spPr>
        <a:xfrm>
          <a:off x="572750" y="1877062"/>
          <a:ext cx="1995346" cy="1267997"/>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CONTRACT AWARD</a:t>
          </a:r>
          <a:endParaRPr lang="en-ZA" sz="1200" kern="1200" dirty="0"/>
        </a:p>
      </dsp:txBody>
      <dsp:txXfrm>
        <a:off x="634649" y="1938961"/>
        <a:ext cx="1871548" cy="1144199"/>
      </dsp:txXfrm>
    </dsp:sp>
    <dsp:sp modelId="{4F753AA7-C5CE-4B4E-81EE-66A9C0D1F3F8}">
      <dsp:nvSpPr>
        <dsp:cNvPr id="0" name=""/>
        <dsp:cNvSpPr/>
      </dsp:nvSpPr>
      <dsp:spPr>
        <a:xfrm>
          <a:off x="1164538" y="397290"/>
          <a:ext cx="2100168" cy="1122033"/>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EXECUTION</a:t>
          </a:r>
          <a:endParaRPr lang="en-ZA" sz="1200" kern="1200" dirty="0"/>
        </a:p>
      </dsp:txBody>
      <dsp:txXfrm>
        <a:off x="1219311" y="452063"/>
        <a:ext cx="1990622" cy="1012487"/>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E79EC-29B1-4A54-B46B-ADFA5C0A41D5}" type="datetimeFigureOut">
              <a:rPr lang="en-ZA" smtClean="0"/>
              <a:t>2026/06/10</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A291F-663B-47B1-87DD-51E5B01DA0AE}" type="slidenum">
              <a:rPr lang="en-ZA" smtClean="0"/>
              <a:t>‹#›</a:t>
            </a:fld>
            <a:endParaRPr lang="en-ZA" dirty="0"/>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5.emf"/><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emf"/><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1.emf"/><Relationship Id="rId4" Type="http://schemas.openxmlformats.org/officeDocument/2006/relationships/oleObject" Target="../embeddings/oleObject5.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DFF4CC-8DC4-7B7A-39C5-262F5C87F5B3}"/>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 y="4144544"/>
            <a:ext cx="12191995" cy="2464129"/>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618049" y="1404737"/>
            <a:ext cx="7117690" cy="676275"/>
          </a:xfrm>
          <a:prstGeom prst="rect">
            <a:avLst/>
          </a:prstGeom>
        </p:spPr>
        <p:txBody>
          <a:bodyPr anchor="b">
            <a:normAutofit/>
          </a:bodyPr>
          <a:lstStyle>
            <a:lvl1pPr algn="r">
              <a:defRPr sz="2800">
                <a:solidFill>
                  <a:schemeClr val="tx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618050" y="2924226"/>
            <a:ext cx="7117689"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618049" y="3527025"/>
            <a:ext cx="7117690" cy="327025"/>
          </a:xfrm>
          <a:prstGeom prst="rect">
            <a:avLst/>
          </a:prstGeom>
        </p:spPr>
        <p:txBody>
          <a:bodyPr>
            <a:noAutofit/>
          </a:bodyPr>
          <a:lstStyle>
            <a:lvl1pPr marL="0" indent="0" algn="r">
              <a:buNone/>
              <a:defRPr sz="1800">
                <a:solidFill>
                  <a:schemeClr val="tx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sp>
        <p:nvSpPr>
          <p:cNvPr id="107" name="Rectangle 106">
            <a:extLst>
              <a:ext uri="{FF2B5EF4-FFF2-40B4-BE49-F238E27FC236}">
                <a16:creationId xmlns:a16="http://schemas.microsoft.com/office/drawing/2014/main" id="{70F73F9A-6527-43E5-9BDC-E6533EDAECC6}"/>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B025F6DC-490B-FE96-3826-453FA05719BC}"/>
              </a:ext>
            </a:extLst>
          </p:cNvPr>
          <p:cNvSpPr/>
          <p:nvPr userDrawn="1"/>
        </p:nvSpPr>
        <p:spPr>
          <a:xfrm>
            <a:off x="504232" y="3817647"/>
            <a:ext cx="1533524" cy="1516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DBCADFDE-56B9-04C2-BCE2-05120032D0AE}"/>
              </a:ext>
            </a:extLst>
          </p:cNvPr>
          <p:cNvPicPr>
            <a:picLocks noChangeAspect="1"/>
          </p:cNvPicPr>
          <p:nvPr userDrawn="1"/>
        </p:nvPicPr>
        <p:blipFill>
          <a:blip r:embed="rId7"/>
          <a:stretch>
            <a:fillRect/>
          </a:stretch>
        </p:blipFill>
        <p:spPr>
          <a:xfrm>
            <a:off x="504232" y="1784299"/>
            <a:ext cx="3937000" cy="3568700"/>
          </a:xfrm>
          <a:prstGeom prst="rect">
            <a:avLst/>
          </a:prstGeom>
        </p:spPr>
      </p:pic>
      <p:sp>
        <p:nvSpPr>
          <p:cNvPr id="9" name="Picture Placeholder 4">
            <a:extLst>
              <a:ext uri="{FF2B5EF4-FFF2-40B4-BE49-F238E27FC236}">
                <a16:creationId xmlns:a16="http://schemas.microsoft.com/office/drawing/2014/main" id="{46C2D1BC-19FC-6DDD-3EE5-86D738105E53}"/>
              </a:ext>
            </a:extLst>
          </p:cNvPr>
          <p:cNvSpPr>
            <a:spLocks noGrp="1"/>
          </p:cNvSpPr>
          <p:nvPr>
            <p:ph type="pic" sz="quarter" idx="13" hasCustomPrompt="1"/>
          </p:nvPr>
        </p:nvSpPr>
        <p:spPr>
          <a:xfrm>
            <a:off x="1000139" y="1921224"/>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D96E0838-0F9B-EF5D-E73C-CAF299B03244}"/>
              </a:ext>
            </a:extLst>
          </p:cNvPr>
          <p:cNvSpPr/>
          <p:nvPr userDrawn="1"/>
        </p:nvSpPr>
        <p:spPr>
          <a:xfrm>
            <a:off x="329249" y="3610137"/>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1">
            <a:extLst>
              <a:ext uri="{FF2B5EF4-FFF2-40B4-BE49-F238E27FC236}">
                <a16:creationId xmlns:a16="http://schemas.microsoft.com/office/drawing/2014/main" id="{71ABA184-90EF-886D-01F7-8ED79E7BB0CC}"/>
              </a:ext>
            </a:extLst>
          </p:cNvPr>
          <p:cNvSpPr>
            <a:spLocks noGrp="1"/>
          </p:cNvSpPr>
          <p:nvPr>
            <p:ph type="pic" sz="quarter" idx="14" hasCustomPrompt="1"/>
          </p:nvPr>
        </p:nvSpPr>
        <p:spPr>
          <a:xfrm>
            <a:off x="406138" y="3684749"/>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12" name="Picture 11">
            <a:extLst>
              <a:ext uri="{FF2B5EF4-FFF2-40B4-BE49-F238E27FC236}">
                <a16:creationId xmlns:a16="http://schemas.microsoft.com/office/drawing/2014/main" id="{81417B6E-DCAF-E329-82FA-A9666987E521}"/>
              </a:ext>
            </a:extLst>
          </p:cNvPr>
          <p:cNvPicPr>
            <a:picLocks noChangeAspect="1"/>
          </p:cNvPicPr>
          <p:nvPr userDrawn="1"/>
        </p:nvPicPr>
        <p:blipFill>
          <a:blip r:embed="rId8"/>
          <a:stretch>
            <a:fillRect/>
          </a:stretch>
        </p:blipFill>
        <p:spPr>
          <a:xfrm>
            <a:off x="113202" y="3610137"/>
            <a:ext cx="2260600" cy="2044700"/>
          </a:xfrm>
          <a:prstGeom prst="rect">
            <a:avLst/>
          </a:prstGeom>
        </p:spPr>
      </p:pic>
    </p:spTree>
    <p:extLst>
      <p:ext uri="{BB962C8B-B14F-4D97-AF65-F5344CB8AC3E}">
        <p14:creationId xmlns:p14="http://schemas.microsoft.com/office/powerpoint/2010/main" val="2941499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2566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5287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userDrawn="1"/>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35DBF5CF-E6CC-1A85-FDB1-B49B23179B88}"/>
              </a:ext>
            </a:extLst>
          </p:cNvPr>
          <p:cNvSpPr/>
          <p:nvPr userDrawn="1"/>
        </p:nvSpPr>
        <p:spPr>
          <a:xfrm>
            <a:off x="672308" y="3289585"/>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9" name="Picture 8">
            <a:extLst>
              <a:ext uri="{FF2B5EF4-FFF2-40B4-BE49-F238E27FC236}">
                <a16:creationId xmlns:a16="http://schemas.microsoft.com/office/drawing/2014/main" id="{83438781-E333-E871-DE61-8750EF6EEC4A}"/>
              </a:ext>
            </a:extLst>
          </p:cNvPr>
          <p:cNvPicPr>
            <a:picLocks noChangeAspect="1"/>
          </p:cNvPicPr>
          <p:nvPr userDrawn="1"/>
        </p:nvPicPr>
        <p:blipFill>
          <a:blip r:embed="rId7"/>
          <a:stretch>
            <a:fillRect/>
          </a:stretch>
        </p:blipFill>
        <p:spPr>
          <a:xfrm>
            <a:off x="456261" y="3289585"/>
            <a:ext cx="2260600" cy="2044700"/>
          </a:xfrm>
          <a:prstGeom prst="rect">
            <a:avLst/>
          </a:prstGeom>
        </p:spPr>
      </p:pic>
    </p:spTree>
    <p:extLst>
      <p:ext uri="{BB962C8B-B14F-4D97-AF65-F5344CB8AC3E}">
        <p14:creationId xmlns:p14="http://schemas.microsoft.com/office/powerpoint/2010/main" val="4082413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05694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Rectangle 3">
            <a:extLst>
              <a:ext uri="{FF2B5EF4-FFF2-40B4-BE49-F238E27FC236}">
                <a16:creationId xmlns:a16="http://schemas.microsoft.com/office/drawing/2014/main" id="{038ED6B3-A54B-E3D6-3B0D-0CE82331EF51}"/>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0393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2641936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Rectangle 3">
            <a:extLst>
              <a:ext uri="{FF2B5EF4-FFF2-40B4-BE49-F238E27FC236}">
                <a16:creationId xmlns:a16="http://schemas.microsoft.com/office/drawing/2014/main" id="{038ED6B3-A54B-E3D6-3B0D-0CE82331EF51}"/>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49935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tags" Target="../tags/tag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11" Type="http://schemas.openxmlformats.org/officeDocument/2006/relationships/image" Target="../media/image3.png"/><Relationship Id="rId5" Type="http://schemas.openxmlformats.org/officeDocument/2006/relationships/theme" Target="../theme/theme1.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tags" Target="../tags/tag13.xml"/><Relationship Id="rId12" Type="http://schemas.openxmlformats.org/officeDocument/2006/relationships/image" Target="../media/image9.emf"/><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ags" Target="../tags/tag12.xml"/><Relationship Id="rId11" Type="http://schemas.openxmlformats.org/officeDocument/2006/relationships/image" Target="../media/image8.emf"/><Relationship Id="rId5" Type="http://schemas.openxmlformats.org/officeDocument/2006/relationships/theme" Target="../theme/theme2.xml"/><Relationship Id="rId10" Type="http://schemas.openxmlformats.org/officeDocument/2006/relationships/image" Target="../media/image1.emf"/><Relationship Id="rId4" Type="http://schemas.openxmlformats.org/officeDocument/2006/relationships/slideLayout" Target="../slideLayouts/slideLayout8.xml"/><Relationship Id="rId9" Type="http://schemas.openxmlformats.org/officeDocument/2006/relationships/oleObject" Target="../embeddings/oleObject4.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42412971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270" imgH="270" progId="TCLayout.ActiveDocument.1">
                  <p:embed/>
                </p:oleObj>
              </mc:Choice>
              <mc:Fallback>
                <p:oleObj name="think-cell Slide" r:id="rId8" imgW="270" imgH="270" progId="TCLayout.ActiveDocument.1">
                  <p:embed/>
                  <p:pic>
                    <p:nvPicPr>
                      <p:cNvPr id="11" name="Object 10" hidden="1"/>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pic>
        <p:nvPicPr>
          <p:cNvPr id="12" name="Picture 11">
            <a:extLst>
              <a:ext uri="{FF2B5EF4-FFF2-40B4-BE49-F238E27FC236}">
                <a16:creationId xmlns:a16="http://schemas.microsoft.com/office/drawing/2014/main" id="{97394285-7F8F-217D-C4F3-CDA987C0E7A0}"/>
              </a:ext>
            </a:extLst>
          </p:cNvPr>
          <p:cNvPicPr>
            <a:picLocks noChangeAspect="1"/>
          </p:cNvPicPr>
          <p:nvPr userDrawn="1"/>
        </p:nvPicPr>
        <p:blipFill>
          <a:blip r:embed="rId10"/>
          <a:stretch>
            <a:fillRect/>
          </a:stretch>
        </p:blipFill>
        <p:spPr>
          <a:xfrm>
            <a:off x="9815492" y="531812"/>
            <a:ext cx="1841500" cy="381000"/>
          </a:xfrm>
          <a:prstGeom prst="rect">
            <a:avLst/>
          </a:prstGeom>
        </p:spPr>
      </p:pic>
      <p:pic>
        <p:nvPicPr>
          <p:cNvPr id="13" name="Picture 12">
            <a:extLst>
              <a:ext uri="{FF2B5EF4-FFF2-40B4-BE49-F238E27FC236}">
                <a16:creationId xmlns:a16="http://schemas.microsoft.com/office/drawing/2014/main" id="{C97E6BEC-D482-0901-2316-95D508893F82}"/>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305015" y="441730"/>
            <a:ext cx="1749543" cy="499657"/>
          </a:xfrm>
          <a:prstGeom prst="rect">
            <a:avLst/>
          </a:prstGeom>
          <a:noFill/>
          <a:ln>
            <a:noFill/>
          </a:ln>
        </p:spPr>
      </p:pic>
      <p:sp>
        <p:nvSpPr>
          <p:cNvPr id="14" name="TextBox 6">
            <a:extLst>
              <a:ext uri="{FF2B5EF4-FFF2-40B4-BE49-F238E27FC236}">
                <a16:creationId xmlns:a16="http://schemas.microsoft.com/office/drawing/2014/main" id="{B619409D-E657-F8EF-6768-89EA45985221}"/>
              </a:ext>
            </a:extLst>
          </p:cNvPr>
          <p:cNvSpPr txBox="1"/>
          <p:nvPr userDrawn="1"/>
        </p:nvSpPr>
        <p:spPr>
          <a:xfrm>
            <a:off x="228815" y="152171"/>
            <a:ext cx="1911403" cy="261610"/>
          </a:xfrm>
          <a:prstGeom prst="rect">
            <a:avLst/>
          </a:prstGeom>
          <a:noFill/>
        </p:spPr>
        <p:txBody>
          <a:bodyPr wrap="square" rtlCol="0">
            <a:spAutoFit/>
          </a:bodyPr>
          <a:lstStyle/>
          <a:p>
            <a:r>
              <a:rPr lang="en-US" sz="1100" kern="1200" dirty="0">
                <a:solidFill>
                  <a:srgbClr val="003896"/>
                </a:solidFill>
                <a:effectLst/>
                <a:latin typeface="Arial" panose="020B0604020202020204" pitchFamily="34" charset="0"/>
                <a:ea typeface="Times New Roman" panose="02020603050405020304" pitchFamily="18" charset="0"/>
              </a:rPr>
              <a:t>In partnership with</a:t>
            </a:r>
            <a:endParaRPr lang="en-Z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30761648"/>
      </p:ext>
    </p:extLst>
  </p:cSld>
  <p:clrMap bg1="lt1" tx1="dk1" bg2="lt2" tx2="dk2" accent1="accent1" accent2="accent2" accent3="accent3" accent4="accent4" accent5="accent5" accent6="accent6" hlink="hlink" folHlink="folHlink"/>
  <p:sldLayoutIdLst>
    <p:sldLayoutId id="2147483651" r:id="rId1"/>
    <p:sldLayoutId id="2147483650" r:id="rId2"/>
    <p:sldLayoutId id="2147483657" r:id="rId3"/>
    <p:sldLayoutId id="2147483655" r:id="rId4"/>
  </p:sldLayoutIdLst>
  <p:hf hdr="0" dt="0"/>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066A82E-2CA2-0BBB-B6D5-7783C1385D05}"/>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1708898" y="6273795"/>
            <a:ext cx="1494155" cy="426720"/>
          </a:xfrm>
          <a:prstGeom prst="rect">
            <a:avLst/>
          </a:prstGeom>
          <a:noFill/>
          <a:ln>
            <a:noFill/>
          </a:ln>
        </p:spPr>
      </p:pic>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11" name="Object 10" hidden="1"/>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11"/>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12"/>
          <a:stretch>
            <a:fillRect/>
          </a:stretch>
        </p:blipFill>
        <p:spPr>
          <a:xfrm>
            <a:off x="10037031" y="318311"/>
            <a:ext cx="241300" cy="368300"/>
          </a:xfrm>
          <a:prstGeom prst="rect">
            <a:avLst/>
          </a:prstGeom>
        </p:spPr>
      </p:pic>
      <p:sp>
        <p:nvSpPr>
          <p:cNvPr id="15" name="TextBox 14">
            <a:extLst>
              <a:ext uri="{FF2B5EF4-FFF2-40B4-BE49-F238E27FC236}">
                <a16:creationId xmlns:a16="http://schemas.microsoft.com/office/drawing/2014/main" id="{E29B6C00-1054-2E3C-47EA-23DA27F96A7D}"/>
              </a:ext>
            </a:extLst>
          </p:cNvPr>
          <p:cNvSpPr txBox="1"/>
          <p:nvPr userDrawn="1"/>
        </p:nvSpPr>
        <p:spPr>
          <a:xfrm>
            <a:off x="361681" y="6356350"/>
            <a:ext cx="1335622" cy="261610"/>
          </a:xfrm>
          <a:prstGeom prst="rect">
            <a:avLst/>
          </a:prstGeom>
          <a:noFill/>
        </p:spPr>
        <p:txBody>
          <a:bodyPr wrap="none" rtlCol="0">
            <a:spAutoFit/>
          </a:bodyPr>
          <a:lstStyle/>
          <a:p>
            <a:pPr marL="0" indent="0">
              <a:buClr>
                <a:schemeClr val="bg1">
                  <a:lumMod val="50000"/>
                </a:schemeClr>
              </a:buClr>
              <a:buFont typeface="Wingdings" panose="05000000000000000000" pitchFamily="2" charset="2"/>
              <a:buNone/>
            </a:pPr>
            <a:r>
              <a:rPr lang="en-US" sz="1100" dirty="0"/>
              <a:t>In partnership with</a:t>
            </a:r>
            <a:endParaRPr lang="en-ZA" sz="1100" dirty="0" err="1"/>
          </a:p>
        </p:txBody>
      </p:sp>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3" r:id="rId1"/>
    <p:sldLayoutId id="2147483658" r:id="rId2"/>
    <p:sldLayoutId id="2147483654" r:id="rId3"/>
    <p:sldLayoutId id="2147483659" r:id="rId4"/>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hyperlink" Target="mailto:motaunlo@eskom.co.za"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2C42-D751-76B7-5228-EB4345B994A6}"/>
              </a:ext>
            </a:extLst>
          </p:cNvPr>
          <p:cNvSpPr>
            <a:spLocks noGrp="1"/>
          </p:cNvSpPr>
          <p:nvPr>
            <p:ph type="ctrTitle"/>
          </p:nvPr>
        </p:nvSpPr>
        <p:spPr>
          <a:xfrm>
            <a:off x="3375713" y="216910"/>
            <a:ext cx="6520127" cy="3558710"/>
          </a:xfrm>
        </p:spPr>
        <p:txBody>
          <a:bodyPr>
            <a:normAutofit/>
          </a:bodyPr>
          <a:lstStyle/>
          <a:p>
            <a:pPr algn="ctr">
              <a:defRPr/>
            </a:pPr>
            <a:r>
              <a:rPr lang="en-US" b="1" kern="0" cap="all">
                <a:effectLst>
                  <a:outerShdw blurRad="38100" dist="38100" dir="2700000" algn="tl">
                    <a:srgbClr val="C0C0C0"/>
                  </a:outerShdw>
                </a:effectLst>
              </a:rPr>
              <a:t>PROVISION OF 24/7 ARMED CLOSE PROTECTION OFFICERS ON “AS AND WHEN” REQUIRED BASIS FOR THE PERIOD OF THREE (3) YEARS.</a:t>
            </a:r>
            <a:br>
              <a:rPr lang="en-US" b="1" kern="0" dirty="0">
                <a:effectLst>
                  <a:outerShdw blurRad="38100" dist="38100" dir="2700000" algn="tl">
                    <a:srgbClr val="C0C0C0"/>
                  </a:outerShdw>
                </a:effectLst>
              </a:rPr>
            </a:br>
            <a:br>
              <a:rPr lang="en-US" b="1" kern="0" dirty="0">
                <a:effectLst>
                  <a:outerShdw blurRad="38100" dist="38100" dir="2700000" algn="tl">
                    <a:srgbClr val="C0C0C0"/>
                  </a:outerShdw>
                </a:effectLst>
              </a:rPr>
            </a:br>
            <a:r>
              <a:rPr lang="en-ZA" b="1" kern="0" dirty="0">
                <a:effectLst>
                  <a:outerShdw blurRad="38100" dist="38100" dir="2700000" algn="tl">
                    <a:srgbClr val="C0C0C0"/>
                  </a:outerShdw>
                </a:effectLst>
              </a:rPr>
              <a:t>E1795CXMWPR</a:t>
            </a:r>
            <a:br>
              <a:rPr lang="en-GB" sz="2800" b="1" kern="0" dirty="0"/>
            </a:br>
            <a:br>
              <a:rPr lang="en-GB" sz="2800" b="1" kern="0" dirty="0">
                <a:effectLst>
                  <a:outerShdw blurRad="38100" dist="38100" dir="2700000" algn="tl">
                    <a:srgbClr val="C0C0C0"/>
                  </a:outerShdw>
                </a:effectLst>
              </a:rPr>
            </a:br>
            <a:r>
              <a:rPr lang="en-GB" sz="2800" b="1" kern="0" dirty="0">
                <a:effectLst>
                  <a:outerShdw blurRad="38100" dist="38100" dir="2700000" algn="tl">
                    <a:srgbClr val="C0C0C0"/>
                  </a:outerShdw>
                </a:effectLst>
              </a:rPr>
              <a:t>ENQUIRY CLARIFICATION</a:t>
            </a:r>
            <a:br>
              <a:rPr lang="en-GB" sz="2800" b="1" kern="0" dirty="0">
                <a:effectLst>
                  <a:outerShdw blurRad="38100" dist="38100" dir="2700000" algn="tl">
                    <a:srgbClr val="C0C0C0"/>
                  </a:outerShdw>
                </a:effectLst>
              </a:rPr>
            </a:br>
            <a:r>
              <a:rPr lang="en-GB" sz="2800" b="1" kern="0" dirty="0">
                <a:effectLst>
                  <a:outerShdw blurRad="38100" dist="38100" dir="2700000" algn="tl">
                    <a:srgbClr val="C0C0C0"/>
                  </a:outerShdw>
                </a:effectLst>
              </a:rPr>
              <a:t>MEETING</a:t>
            </a:r>
            <a:endParaRPr lang="en-US" dirty="0"/>
          </a:p>
        </p:txBody>
      </p:sp>
      <p:sp>
        <p:nvSpPr>
          <p:cNvPr id="3" name="Subtitle 2">
            <a:extLst>
              <a:ext uri="{FF2B5EF4-FFF2-40B4-BE49-F238E27FC236}">
                <a16:creationId xmlns:a16="http://schemas.microsoft.com/office/drawing/2014/main" id="{43357AF0-8E60-43A3-37C7-FCF9E6246441}"/>
              </a:ext>
            </a:extLst>
          </p:cNvPr>
          <p:cNvSpPr>
            <a:spLocks noGrp="1"/>
          </p:cNvSpPr>
          <p:nvPr>
            <p:ph type="subTitle" idx="1"/>
          </p:nvPr>
        </p:nvSpPr>
        <p:spPr>
          <a:xfrm>
            <a:off x="7454764" y="3775620"/>
            <a:ext cx="4737236" cy="325548"/>
          </a:xfrm>
        </p:spPr>
        <p:txBody>
          <a:bodyPr/>
          <a:lstStyle/>
          <a:p>
            <a:r>
              <a:rPr lang="en-US" dirty="0">
                <a:solidFill>
                  <a:srgbClr val="E4BC7F"/>
                </a:solidFill>
              </a:rPr>
              <a:t>Presented by: Lebohang Motaung</a:t>
            </a:r>
          </a:p>
        </p:txBody>
      </p:sp>
      <p:sp>
        <p:nvSpPr>
          <p:cNvPr id="4" name="Text Placeholder 3">
            <a:extLst>
              <a:ext uri="{FF2B5EF4-FFF2-40B4-BE49-F238E27FC236}">
                <a16:creationId xmlns:a16="http://schemas.microsoft.com/office/drawing/2014/main" id="{51A6FE1E-3360-456F-C936-DDBD9BABBEAC}"/>
              </a:ext>
            </a:extLst>
          </p:cNvPr>
          <p:cNvSpPr>
            <a:spLocks noGrp="1"/>
          </p:cNvSpPr>
          <p:nvPr>
            <p:ph type="body" sz="quarter" idx="10"/>
          </p:nvPr>
        </p:nvSpPr>
        <p:spPr>
          <a:xfrm>
            <a:off x="149087" y="1149787"/>
            <a:ext cx="2909073" cy="502078"/>
          </a:xfrm>
        </p:spPr>
        <p:txBody>
          <a:bodyPr/>
          <a:lstStyle/>
          <a:p>
            <a:r>
              <a:rPr lang="en-US" b="1" dirty="0"/>
              <a:t>Date: 10 June 2026</a:t>
            </a:r>
          </a:p>
        </p:txBody>
      </p:sp>
      <p:pic>
        <p:nvPicPr>
          <p:cNvPr id="7" name="Picture Placeholder 7" descr="A person using a payphone&#10;&#10;Description automatically generated">
            <a:extLst>
              <a:ext uri="{FF2B5EF4-FFF2-40B4-BE49-F238E27FC236}">
                <a16:creationId xmlns:a16="http://schemas.microsoft.com/office/drawing/2014/main" id="{AC639709-3731-8EE4-63E2-CBD135E0BFD6}"/>
              </a:ext>
            </a:extLst>
          </p:cNvPr>
          <p:cNvPicPr>
            <a:picLocks noChangeAspect="1"/>
          </p:cNvPicPr>
          <p:nvPr/>
        </p:nvPicPr>
        <p:blipFill>
          <a:blip r:embed="rId2" cstate="print">
            <a:extLst>
              <a:ext uri="{28A0092B-C50C-407E-A947-70E740481C1C}">
                <a14:useLocalDpi xmlns:a14="http://schemas.microsoft.com/office/drawing/2010/main" val="0"/>
              </a:ext>
            </a:extLst>
          </a:blip>
          <a:srcRect l="16619" r="16619"/>
          <a:stretch>
            <a:fillRect/>
          </a:stretch>
        </p:blipFill>
        <p:spPr>
          <a:xfrm>
            <a:off x="406138" y="3684749"/>
            <a:ext cx="1895476" cy="1895476"/>
          </a:xfrm>
          <a:prstGeom prst="ellipse">
            <a:avLst/>
          </a:prstGeom>
          <a:solidFill>
            <a:schemeClr val="accent2"/>
          </a:solidFill>
          <a:ln>
            <a:solidFill>
              <a:schemeClr val="bg1"/>
            </a:solidFill>
          </a:ln>
        </p:spPr>
      </p:pic>
      <p:pic>
        <p:nvPicPr>
          <p:cNvPr id="8" name="Picture Placeholder 24" descr="Several wind turbines in a field&#10;&#10;Description automatically generated">
            <a:extLst>
              <a:ext uri="{FF2B5EF4-FFF2-40B4-BE49-F238E27FC236}">
                <a16:creationId xmlns:a16="http://schemas.microsoft.com/office/drawing/2014/main" id="{1C939AD9-918F-D5C9-5E60-49AD08C4921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
          <a:stretch/>
        </p:blipFill>
        <p:spPr>
          <a:xfrm>
            <a:off x="1010376" y="1911285"/>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pic>
    </p:spTree>
    <p:extLst>
      <p:ext uri="{BB962C8B-B14F-4D97-AF65-F5344CB8AC3E}">
        <p14:creationId xmlns:p14="http://schemas.microsoft.com/office/powerpoint/2010/main" val="2347903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E736F-C97D-11CA-DD71-E42B9C175C8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FD91360-CC0F-AA33-5059-2DC4057899E6}"/>
              </a:ext>
            </a:extLst>
          </p:cNvPr>
          <p:cNvSpPr txBox="1">
            <a:spLocks/>
          </p:cNvSpPr>
          <p:nvPr/>
        </p:nvSpPr>
        <p:spPr>
          <a:xfrm>
            <a:off x="271261" y="442485"/>
            <a:ext cx="6562230" cy="666000"/>
          </a:xfrm>
          <a:prstGeom prst="rect">
            <a:avLst/>
          </a:prstGeom>
        </p:spPr>
        <p:txBody>
          <a:bodyPr/>
          <a:lstStyle>
            <a:lvl1pPr algn="l" defTabSz="914400" rtl="0" eaLnBrk="1" latinLnBrk="0" hangingPunct="1">
              <a:lnSpc>
                <a:spcPct val="90000"/>
              </a:lnSpc>
              <a:spcBef>
                <a:spcPct val="0"/>
              </a:spcBef>
              <a:buNone/>
              <a:defRPr sz="2400" kern="1200">
                <a:solidFill>
                  <a:schemeClr val="bg1"/>
                </a:solidFill>
                <a:latin typeface="+mj-lt"/>
                <a:ea typeface="+mj-ea"/>
                <a:cs typeface="+mj-cs"/>
              </a:defRPr>
            </a:lvl1pPr>
          </a:lstStyle>
          <a:p>
            <a:r>
              <a:rPr lang="en-US" altLang="en-US" sz="2000" b="1"/>
              <a:t>Evaluation process and criteria conti……</a:t>
            </a:r>
            <a:br>
              <a:rPr lang="en-US" altLang="en-US" sz="2000" b="1"/>
            </a:br>
            <a:endParaRPr lang="en-ZA" sz="2000" b="1" dirty="0"/>
          </a:p>
        </p:txBody>
      </p:sp>
      <p:sp>
        <p:nvSpPr>
          <p:cNvPr id="7" name="Content Placeholder 2">
            <a:extLst>
              <a:ext uri="{FF2B5EF4-FFF2-40B4-BE49-F238E27FC236}">
                <a16:creationId xmlns:a16="http://schemas.microsoft.com/office/drawing/2014/main" id="{0FEE9DE6-8F85-805B-D353-3318B74A8B1A}"/>
              </a:ext>
            </a:extLst>
          </p:cNvPr>
          <p:cNvSpPr txBox="1">
            <a:spLocks/>
          </p:cNvSpPr>
          <p:nvPr/>
        </p:nvSpPr>
        <p:spPr>
          <a:xfrm>
            <a:off x="271261" y="1223493"/>
            <a:ext cx="10323852" cy="4859022"/>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2000" b="1" dirty="0"/>
              <a:t>Tenderers who do not submit mandatory tender returnables as stipulated will be disqualified.</a:t>
            </a:r>
            <a:r>
              <a:rPr lang="en-US" sz="2000" dirty="0"/>
              <a:t> </a:t>
            </a:r>
          </a:p>
          <a:p>
            <a:r>
              <a:rPr lang="en-US" sz="2000" dirty="0"/>
              <a:t>Commercial requirements </a:t>
            </a:r>
          </a:p>
          <a:p>
            <a:r>
              <a:rPr lang="en-US" sz="2000" dirty="0"/>
              <a:t>Technical requirements</a:t>
            </a:r>
          </a:p>
          <a:p>
            <a:endParaRPr lang="en-US" sz="2000" dirty="0"/>
          </a:p>
          <a:p>
            <a:pPr lvl="1">
              <a:lnSpc>
                <a:spcPct val="100000"/>
              </a:lnSpc>
              <a:spcBef>
                <a:spcPts val="0"/>
              </a:spcBef>
            </a:pPr>
            <a:r>
              <a:rPr lang="en-US" sz="2000" dirty="0"/>
              <a:t>All Annexures attached to the invitation to tender to be completed accordingly do not leave blank spaces without providing the information if not applicable please indicate as such.</a:t>
            </a:r>
            <a:endParaRPr lang="en-ZA" sz="2000" dirty="0"/>
          </a:p>
          <a:p>
            <a:pPr lvl="1">
              <a:lnSpc>
                <a:spcPct val="100000"/>
              </a:lnSpc>
              <a:spcBef>
                <a:spcPts val="0"/>
              </a:spcBef>
            </a:pPr>
            <a:r>
              <a:rPr lang="en-US" sz="2000" dirty="0"/>
              <a:t>Functionality (Technical) – Technical requirements</a:t>
            </a:r>
            <a:endParaRPr lang="en-ZA" sz="2000" dirty="0"/>
          </a:p>
          <a:p>
            <a:pPr lvl="1">
              <a:lnSpc>
                <a:spcPct val="100000"/>
              </a:lnSpc>
              <a:spcBef>
                <a:spcPts val="0"/>
              </a:spcBef>
            </a:pPr>
            <a:r>
              <a:rPr lang="en-US" sz="2000" dirty="0"/>
              <a:t>Price and Specific Goals (80/20 principle)</a:t>
            </a:r>
          </a:p>
          <a:p>
            <a:pPr lvl="1">
              <a:lnSpc>
                <a:spcPct val="100000"/>
              </a:lnSpc>
              <a:spcBef>
                <a:spcPts val="0"/>
              </a:spcBef>
            </a:pPr>
            <a:r>
              <a:rPr lang="en-US" sz="2000" dirty="0"/>
              <a:t>Contractual requirements (Safety, Quality and SDL&amp;I) </a:t>
            </a:r>
          </a:p>
          <a:p>
            <a:pPr marL="457200" lvl="1" indent="0">
              <a:lnSpc>
                <a:spcPct val="100000"/>
              </a:lnSpc>
              <a:spcBef>
                <a:spcPts val="0"/>
              </a:spcBef>
              <a:buNone/>
            </a:pPr>
            <a:endParaRPr lang="en-US" sz="2000" dirty="0"/>
          </a:p>
          <a:p>
            <a:pPr marL="446087" lvl="1" indent="0">
              <a:lnSpc>
                <a:spcPct val="100000"/>
              </a:lnSpc>
              <a:spcBef>
                <a:spcPts val="0"/>
              </a:spcBef>
              <a:buFont typeface="Calibri" panose="020F0502020204030204" pitchFamily="34" charset="0"/>
              <a:buNone/>
            </a:pPr>
            <a:r>
              <a:rPr lang="en-US" sz="2000" dirty="0"/>
              <a:t>ALL DOCUMENTS TO BE SUBMITTED AT STIPULATED DEADLINES AS PER INVITATION TO TENDER</a:t>
            </a:r>
            <a:endParaRPr lang="en-ZA" sz="2000" dirty="0"/>
          </a:p>
          <a:p>
            <a:endParaRPr lang="en-ZA" dirty="0"/>
          </a:p>
        </p:txBody>
      </p:sp>
    </p:spTree>
    <p:extLst>
      <p:ext uri="{BB962C8B-B14F-4D97-AF65-F5344CB8AC3E}">
        <p14:creationId xmlns:p14="http://schemas.microsoft.com/office/powerpoint/2010/main" val="4112244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A9C87-D834-212A-6157-F012C558CA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8EF530-FC4F-1299-D52D-0588ED576A16}"/>
              </a:ext>
            </a:extLst>
          </p:cNvPr>
          <p:cNvSpPr txBox="1">
            <a:spLocks/>
          </p:cNvSpPr>
          <p:nvPr/>
        </p:nvSpPr>
        <p:spPr>
          <a:xfrm>
            <a:off x="271263" y="205769"/>
            <a:ext cx="6562230" cy="666000"/>
          </a:xfrm>
          <a:prstGeom prst="rect">
            <a:avLst/>
          </a:prstGeom>
        </p:spPr>
        <p:txBody>
          <a:bodyPr/>
          <a:lstStyle>
            <a:lvl1pPr algn="l" defTabSz="914400" rtl="0" eaLnBrk="1" latinLnBrk="0" hangingPunct="1">
              <a:lnSpc>
                <a:spcPct val="90000"/>
              </a:lnSpc>
              <a:spcBef>
                <a:spcPct val="0"/>
              </a:spcBef>
              <a:buNone/>
              <a:defRPr sz="2400" kern="1200">
                <a:solidFill>
                  <a:schemeClr val="bg1"/>
                </a:solidFill>
                <a:latin typeface="+mj-lt"/>
                <a:ea typeface="+mj-ea"/>
                <a:cs typeface="+mj-cs"/>
              </a:defRPr>
            </a:lvl1pPr>
          </a:lstStyle>
          <a:p>
            <a:r>
              <a:rPr lang="en-US" altLang="en-US" sz="2000" b="1"/>
              <a:t>Commercial Requirements</a:t>
            </a:r>
            <a:endParaRPr lang="en-ZA" sz="2000" b="1" dirty="0"/>
          </a:p>
        </p:txBody>
      </p:sp>
      <p:sp>
        <p:nvSpPr>
          <p:cNvPr id="3" name="Content Placeholder 2">
            <a:extLst>
              <a:ext uri="{FF2B5EF4-FFF2-40B4-BE49-F238E27FC236}">
                <a16:creationId xmlns:a16="http://schemas.microsoft.com/office/drawing/2014/main" id="{01A4E86C-C31E-7126-D6B2-0103D7053DE4}"/>
              </a:ext>
            </a:extLst>
          </p:cNvPr>
          <p:cNvSpPr txBox="1">
            <a:spLocks/>
          </p:cNvSpPr>
          <p:nvPr/>
        </p:nvSpPr>
        <p:spPr>
          <a:xfrm>
            <a:off x="271261" y="1223493"/>
            <a:ext cx="8537888" cy="4859022"/>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The tenderers must complete the Non-disclosure forms attached, to indicate that none of its personnel have any involvement or interest in Eskom and likewise no Eskom personnel have any involvement or interest in the respondent’s business with regard to this tender.</a:t>
            </a:r>
            <a:endParaRPr lang="en-ZA" sz="2000" dirty="0"/>
          </a:p>
          <a:p>
            <a:pPr>
              <a:defRPr/>
            </a:pPr>
            <a:r>
              <a:rPr lang="en-GB" sz="2000" b="1" dirty="0"/>
              <a:t> </a:t>
            </a:r>
            <a:r>
              <a:rPr lang="en-GB" sz="2000" dirty="0"/>
              <a:t>All costs incurred in the preparation, presentation/demonstration, and submission of your tender response will be for the Tenderer’s account.</a:t>
            </a:r>
            <a:endParaRPr lang="en-ZA" sz="2000" dirty="0"/>
          </a:p>
          <a:p>
            <a:pPr>
              <a:defRPr/>
            </a:pPr>
            <a:r>
              <a:rPr lang="en-US" altLang="en-US" sz="2000" kern="0" dirty="0"/>
              <a:t>All queries to be addressed to the Buyer in writing. No telephone calls will be accepted for queries regarding this tender</a:t>
            </a:r>
          </a:p>
          <a:p>
            <a:pPr>
              <a:defRPr/>
            </a:pPr>
            <a:r>
              <a:rPr lang="en-US" altLang="en-US" sz="2000" kern="0" dirty="0"/>
              <a:t>Closing time for all queries is 03 working days prior to tender on </a:t>
            </a:r>
            <a:br>
              <a:rPr lang="en-US" altLang="en-US" sz="2000" kern="0" dirty="0"/>
            </a:br>
            <a:r>
              <a:rPr lang="en-US" altLang="en-US" sz="2000" kern="0" dirty="0"/>
              <a:t>17 June 2026.</a:t>
            </a:r>
          </a:p>
          <a:p>
            <a:endParaRPr lang="en-ZA" dirty="0"/>
          </a:p>
        </p:txBody>
      </p:sp>
    </p:spTree>
    <p:extLst>
      <p:ext uri="{BB962C8B-B14F-4D97-AF65-F5344CB8AC3E}">
        <p14:creationId xmlns:p14="http://schemas.microsoft.com/office/powerpoint/2010/main" val="2755551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F13DE-3213-B187-F6DB-55E6ED5BC86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1A22E8D-4C93-F9AF-511C-47EA9271AB29}"/>
              </a:ext>
            </a:extLst>
          </p:cNvPr>
          <p:cNvSpPr txBox="1">
            <a:spLocks/>
          </p:cNvSpPr>
          <p:nvPr/>
        </p:nvSpPr>
        <p:spPr>
          <a:xfrm>
            <a:off x="271263" y="205769"/>
            <a:ext cx="6562230" cy="666000"/>
          </a:xfrm>
          <a:prstGeom prst="rect">
            <a:avLst/>
          </a:prstGeom>
        </p:spPr>
        <p:txBody>
          <a:bodyPr/>
          <a:lstStyle>
            <a:lvl1pPr algn="l" defTabSz="914400" rtl="0" eaLnBrk="1" latinLnBrk="0" hangingPunct="1">
              <a:lnSpc>
                <a:spcPct val="90000"/>
              </a:lnSpc>
              <a:spcBef>
                <a:spcPct val="0"/>
              </a:spcBef>
              <a:buNone/>
              <a:defRPr sz="2400" kern="1200">
                <a:solidFill>
                  <a:schemeClr val="bg1"/>
                </a:solidFill>
                <a:latin typeface="+mj-lt"/>
                <a:ea typeface="+mj-ea"/>
                <a:cs typeface="+mj-cs"/>
              </a:defRPr>
            </a:lvl1pPr>
          </a:lstStyle>
          <a:p>
            <a:r>
              <a:rPr lang="en-US" altLang="en-US" sz="2000" b="1"/>
              <a:t>Commercial Requirements ….cont</a:t>
            </a:r>
            <a:endParaRPr lang="en-ZA" sz="2000" b="1" dirty="0"/>
          </a:p>
        </p:txBody>
      </p:sp>
      <p:sp>
        <p:nvSpPr>
          <p:cNvPr id="5" name="Content Placeholder 2">
            <a:extLst>
              <a:ext uri="{FF2B5EF4-FFF2-40B4-BE49-F238E27FC236}">
                <a16:creationId xmlns:a16="http://schemas.microsoft.com/office/drawing/2014/main" id="{031F3CEA-00B9-FABC-2B75-3F7F9B0BD61C}"/>
              </a:ext>
            </a:extLst>
          </p:cNvPr>
          <p:cNvSpPr txBox="1">
            <a:spLocks/>
          </p:cNvSpPr>
          <p:nvPr/>
        </p:nvSpPr>
        <p:spPr>
          <a:xfrm>
            <a:off x="271261" y="1223493"/>
            <a:ext cx="8537888" cy="4859022"/>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The information contained in this document is of a confidential nature and may only be used for purpose of responding to this enquiry. This confidentiality clause extends to partners, whom you may decide to involve in preparing a response to this tender. </a:t>
            </a:r>
          </a:p>
          <a:p>
            <a:r>
              <a:rPr lang="en-GB" sz="2000"/>
              <a:t>The tender and any supporting documents submitted as part of your response will become the property of Eskom.</a:t>
            </a:r>
            <a:endParaRPr lang="en-ZA" sz="2000"/>
          </a:p>
          <a:p>
            <a:endParaRPr lang="en-ZA" dirty="0"/>
          </a:p>
        </p:txBody>
      </p:sp>
    </p:spTree>
    <p:extLst>
      <p:ext uri="{BB962C8B-B14F-4D97-AF65-F5344CB8AC3E}">
        <p14:creationId xmlns:p14="http://schemas.microsoft.com/office/powerpoint/2010/main" val="4100850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089D7-81F1-3FAC-5EBC-9D62563678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DF76D1-8E2C-0BCC-5059-729E4EDE7AD8}"/>
              </a:ext>
            </a:extLst>
          </p:cNvPr>
          <p:cNvSpPr>
            <a:spLocks noGrp="1"/>
          </p:cNvSpPr>
          <p:nvPr>
            <p:ph type="title"/>
          </p:nvPr>
        </p:nvSpPr>
        <p:spPr/>
        <p:txBody>
          <a:bodyPr/>
          <a:lstStyle/>
          <a:p>
            <a:r>
              <a:rPr lang="en-US" altLang="en-US" sz="2400" b="1" dirty="0"/>
              <a:t>Eskom Tender Portal – Tender Returnables</a:t>
            </a:r>
            <a:endParaRPr lang="en-US" dirty="0"/>
          </a:p>
        </p:txBody>
      </p:sp>
      <p:sp>
        <p:nvSpPr>
          <p:cNvPr id="6" name="Slide Number Placeholder 5">
            <a:extLst>
              <a:ext uri="{FF2B5EF4-FFF2-40B4-BE49-F238E27FC236}">
                <a16:creationId xmlns:a16="http://schemas.microsoft.com/office/drawing/2014/main" id="{446D3156-5963-F6BB-AB7B-4312AAAE86F7}"/>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13</a:t>
            </a:fld>
            <a:endParaRPr lang="en-ZA" dirty="0"/>
          </a:p>
        </p:txBody>
      </p:sp>
      <p:sp>
        <p:nvSpPr>
          <p:cNvPr id="3" name="Content Placeholder 2">
            <a:extLst>
              <a:ext uri="{FF2B5EF4-FFF2-40B4-BE49-F238E27FC236}">
                <a16:creationId xmlns:a16="http://schemas.microsoft.com/office/drawing/2014/main" id="{BF86D318-E509-F766-4341-FFC011B62AE6}"/>
              </a:ext>
            </a:extLst>
          </p:cNvPr>
          <p:cNvSpPr>
            <a:spLocks noGrp="1"/>
          </p:cNvSpPr>
          <p:nvPr>
            <p:ph idx="1"/>
          </p:nvPr>
        </p:nvSpPr>
        <p:spPr>
          <a:xfrm>
            <a:off x="271261" y="1223493"/>
            <a:ext cx="8537888" cy="4859022"/>
          </a:xfrm>
        </p:spPr>
        <p:txBody>
          <a:bodyPr>
            <a:normAutofit lnSpcReduction="10000"/>
          </a:bodyPr>
          <a:lstStyle/>
          <a:p>
            <a:r>
              <a:rPr lang="en-US" altLang="en-US" sz="2000" dirty="0"/>
              <a:t>Please note that the tender documentation should be submitted in the following format:</a:t>
            </a:r>
            <a:endParaRPr lang="en-ZA" dirty="0"/>
          </a:p>
          <a:p>
            <a:endParaRPr lang="en-ZA" dirty="0"/>
          </a:p>
          <a:p>
            <a:endParaRPr lang="en-ZA" dirty="0"/>
          </a:p>
          <a:p>
            <a:endParaRPr lang="en-ZA" dirty="0"/>
          </a:p>
          <a:p>
            <a:endParaRPr lang="en-ZA" dirty="0"/>
          </a:p>
          <a:p>
            <a:endParaRPr lang="en-ZA" dirty="0"/>
          </a:p>
          <a:p>
            <a:endParaRPr lang="en-ZA" dirty="0"/>
          </a:p>
          <a:p>
            <a:endParaRPr lang="en-ZA" dirty="0"/>
          </a:p>
          <a:p>
            <a:pPr marL="0" indent="0">
              <a:buNone/>
            </a:pPr>
            <a:endParaRPr lang="en-US" altLang="en-US" sz="1050" dirty="0"/>
          </a:p>
          <a:p>
            <a:pPr marL="0" indent="0">
              <a:buNone/>
            </a:pPr>
            <a:endParaRPr lang="en-US" altLang="en-US" dirty="0"/>
          </a:p>
          <a:p>
            <a:pPr marL="0" indent="0">
              <a:buNone/>
            </a:pPr>
            <a:endParaRPr lang="en-US" altLang="en-US" sz="1050" dirty="0"/>
          </a:p>
          <a:p>
            <a:pPr marL="0" indent="0">
              <a:buNone/>
            </a:pPr>
            <a:endParaRPr lang="en-US" altLang="en-US" dirty="0"/>
          </a:p>
          <a:p>
            <a:pPr marL="0" indent="0">
              <a:buNone/>
            </a:pPr>
            <a:endParaRPr lang="en-US" altLang="en-US" sz="1050" dirty="0"/>
          </a:p>
          <a:p>
            <a:pPr marL="0" indent="0">
              <a:buNone/>
            </a:pPr>
            <a:r>
              <a:rPr lang="en-US" altLang="en-US" sz="2000" dirty="0"/>
              <a:t>Please ensure that each part is separated from each other as each of the parts are evaluated independently</a:t>
            </a:r>
            <a:endParaRPr lang="en-ZA" dirty="0"/>
          </a:p>
        </p:txBody>
      </p:sp>
      <p:graphicFrame>
        <p:nvGraphicFramePr>
          <p:cNvPr id="5" name="Table 4">
            <a:extLst>
              <a:ext uri="{FF2B5EF4-FFF2-40B4-BE49-F238E27FC236}">
                <a16:creationId xmlns:a16="http://schemas.microsoft.com/office/drawing/2014/main" id="{078A4AD7-4D1E-E280-8199-362E27EFDA1B}"/>
              </a:ext>
            </a:extLst>
          </p:cNvPr>
          <p:cNvGraphicFramePr>
            <a:graphicFrameLocks noGrp="1"/>
          </p:cNvGraphicFramePr>
          <p:nvPr>
            <p:extLst>
              <p:ext uri="{D42A27DB-BD31-4B8C-83A1-F6EECF244321}">
                <p14:modId xmlns:p14="http://schemas.microsoft.com/office/powerpoint/2010/main" val="3329353900"/>
              </p:ext>
            </p:extLst>
          </p:nvPr>
        </p:nvGraphicFramePr>
        <p:xfrm>
          <a:off x="681148" y="1928706"/>
          <a:ext cx="10169732" cy="3198707"/>
        </p:xfrm>
        <a:graphic>
          <a:graphicData uri="http://schemas.openxmlformats.org/drawingml/2006/table">
            <a:tbl>
              <a:tblPr firstRow="1" bandRow="1">
                <a:tableStyleId>{5C22544A-7EE6-4342-B048-85BDC9FD1C3A}</a:tableStyleId>
              </a:tblPr>
              <a:tblGrid>
                <a:gridCol w="7812612">
                  <a:extLst>
                    <a:ext uri="{9D8B030D-6E8A-4147-A177-3AD203B41FA5}">
                      <a16:colId xmlns:a16="http://schemas.microsoft.com/office/drawing/2014/main" val="3908382953"/>
                    </a:ext>
                  </a:extLst>
                </a:gridCol>
                <a:gridCol w="2357120">
                  <a:extLst>
                    <a:ext uri="{9D8B030D-6E8A-4147-A177-3AD203B41FA5}">
                      <a16:colId xmlns:a16="http://schemas.microsoft.com/office/drawing/2014/main" val="596722509"/>
                    </a:ext>
                  </a:extLst>
                </a:gridCol>
              </a:tblGrid>
              <a:tr h="638387">
                <a:tc>
                  <a:txBody>
                    <a:bodyPr/>
                    <a:lstStyle/>
                    <a:p>
                      <a:r>
                        <a:rPr lang="en-US" dirty="0"/>
                        <a:t>SECTION</a:t>
                      </a:r>
                      <a:endParaRPr lang="en-ZA" dirty="0"/>
                    </a:p>
                  </a:txBody>
                  <a:tcPr/>
                </a:tc>
                <a:tc>
                  <a:txBody>
                    <a:bodyPr/>
                    <a:lstStyle/>
                    <a:p>
                      <a:r>
                        <a:rPr lang="en-US" dirty="0"/>
                        <a:t>SUBMITTED  </a:t>
                      </a:r>
                      <a:endParaRPr lang="en-ZA" dirty="0"/>
                    </a:p>
                  </a:txBody>
                  <a:tcPr/>
                </a:tc>
                <a:extLst>
                  <a:ext uri="{0D108BD9-81ED-4DB2-BD59-A6C34878D82A}">
                    <a16:rowId xmlns:a16="http://schemas.microsoft.com/office/drawing/2014/main" val="3264146118"/>
                  </a:ext>
                </a:extLst>
              </a:tr>
              <a:tr h="638387">
                <a:tc>
                  <a:txBody>
                    <a:bodyPr/>
                    <a:lstStyle/>
                    <a:p>
                      <a:r>
                        <a:rPr lang="en-US" dirty="0"/>
                        <a:t>FOLDER 1 Will comprise of the </a:t>
                      </a:r>
                      <a:r>
                        <a:rPr lang="en-US" b="1" u="sng" dirty="0"/>
                        <a:t>Commercial &amp; SDL&amp;I </a:t>
                      </a:r>
                      <a:r>
                        <a:rPr lang="en-US" u="sng" dirty="0"/>
                        <a:t> </a:t>
                      </a:r>
                      <a:r>
                        <a:rPr lang="en-US" dirty="0"/>
                        <a:t>Requirements.</a:t>
                      </a:r>
                      <a:endParaRPr lang="en-ZA" dirty="0"/>
                    </a:p>
                  </a:txBody>
                  <a:tcPr/>
                </a:tc>
                <a:tc>
                  <a:txBody>
                    <a:bodyPr/>
                    <a:lstStyle/>
                    <a:p>
                      <a:r>
                        <a:rPr lang="en-ZA" sz="3600" dirty="0">
                          <a:sym typeface="Wingdings 2" panose="05020102010507070707" pitchFamily="18" charset="2"/>
                        </a:rPr>
                        <a:t></a:t>
                      </a:r>
                      <a:endParaRPr lang="en-ZA" sz="3600" dirty="0"/>
                    </a:p>
                  </a:txBody>
                  <a:tcPr/>
                </a:tc>
                <a:extLst>
                  <a:ext uri="{0D108BD9-81ED-4DB2-BD59-A6C34878D82A}">
                    <a16:rowId xmlns:a16="http://schemas.microsoft.com/office/drawing/2014/main" val="1442654559"/>
                  </a:ext>
                </a:extLst>
              </a:tr>
              <a:tr h="638387">
                <a:tc>
                  <a:txBody>
                    <a:bodyPr/>
                    <a:lstStyle/>
                    <a:p>
                      <a:r>
                        <a:rPr lang="en-US" dirty="0"/>
                        <a:t>FOLDER 2 Will comprise of the </a:t>
                      </a:r>
                      <a:r>
                        <a:rPr lang="en-US" b="1" u="sng" dirty="0"/>
                        <a:t>Technical</a:t>
                      </a:r>
                      <a:r>
                        <a:rPr lang="en-US" dirty="0"/>
                        <a:t> Requirements.</a:t>
                      </a:r>
                      <a:endParaRPr lang="en-ZA" dirty="0"/>
                    </a:p>
                  </a:txBody>
                  <a:tcPr/>
                </a:tc>
                <a:tc>
                  <a:txBody>
                    <a:bodyPr/>
                    <a:lstStyle/>
                    <a:p>
                      <a:r>
                        <a:rPr lang="en-ZA" sz="3600" dirty="0">
                          <a:sym typeface="Wingdings 2" panose="05020102010507070707" pitchFamily="18" charset="2"/>
                        </a:rPr>
                        <a:t></a:t>
                      </a:r>
                      <a:endParaRPr lang="en-ZA" sz="3600" dirty="0"/>
                    </a:p>
                  </a:txBody>
                  <a:tcPr/>
                </a:tc>
                <a:extLst>
                  <a:ext uri="{0D108BD9-81ED-4DB2-BD59-A6C34878D82A}">
                    <a16:rowId xmlns:a16="http://schemas.microsoft.com/office/drawing/2014/main" val="1921920812"/>
                  </a:ext>
                </a:extLst>
              </a:tr>
              <a:tr h="638387">
                <a:tc>
                  <a:txBody>
                    <a:bodyPr/>
                    <a:lstStyle/>
                    <a:p>
                      <a:r>
                        <a:rPr lang="en-US" dirty="0"/>
                        <a:t>FOLDER 3 Will comprise of the </a:t>
                      </a:r>
                      <a:r>
                        <a:rPr lang="en-US" b="1" u="sng" dirty="0"/>
                        <a:t>SHEQ</a:t>
                      </a:r>
                      <a:r>
                        <a:rPr lang="en-US" dirty="0"/>
                        <a:t> Requirements.</a:t>
                      </a:r>
                      <a:endParaRPr lang="en-ZA" dirty="0"/>
                    </a:p>
                  </a:txBody>
                  <a:tcPr/>
                </a:tc>
                <a:tc>
                  <a:txBody>
                    <a:bodyPr/>
                    <a:lstStyle/>
                    <a:p>
                      <a:r>
                        <a:rPr lang="en-ZA" sz="3600" dirty="0">
                          <a:sym typeface="Wingdings 2" panose="05020102010507070707" pitchFamily="18" charset="2"/>
                        </a:rPr>
                        <a:t></a:t>
                      </a:r>
                      <a:endParaRPr lang="en-ZA" sz="3600" dirty="0"/>
                    </a:p>
                  </a:txBody>
                  <a:tcPr/>
                </a:tc>
                <a:extLst>
                  <a:ext uri="{0D108BD9-81ED-4DB2-BD59-A6C34878D82A}">
                    <a16:rowId xmlns:a16="http://schemas.microsoft.com/office/drawing/2014/main" val="2299026446"/>
                  </a:ext>
                </a:extLst>
              </a:tr>
              <a:tr h="638387">
                <a:tc>
                  <a:txBody>
                    <a:bodyPr/>
                    <a:lstStyle/>
                    <a:p>
                      <a:r>
                        <a:rPr lang="en-US" dirty="0"/>
                        <a:t>FOLDER 4 Will comprise of the </a:t>
                      </a:r>
                      <a:r>
                        <a:rPr lang="en-US" b="1" dirty="0"/>
                        <a:t>Financial/ QS/ Bill of Quantity </a:t>
                      </a:r>
                      <a:endParaRPr lang="en-ZA" b="1" dirty="0"/>
                    </a:p>
                  </a:txBody>
                  <a:tcPr/>
                </a:tc>
                <a:tc>
                  <a:txBody>
                    <a:bodyPr/>
                    <a:lstStyle/>
                    <a:p>
                      <a:r>
                        <a:rPr lang="en-ZA" sz="3600" dirty="0">
                          <a:sym typeface="Wingdings 2" panose="05020102010507070707" pitchFamily="18" charset="2"/>
                        </a:rPr>
                        <a:t></a:t>
                      </a:r>
                      <a:endParaRPr lang="en-ZA" sz="3600" dirty="0"/>
                    </a:p>
                  </a:txBody>
                  <a:tcPr/>
                </a:tc>
                <a:extLst>
                  <a:ext uri="{0D108BD9-81ED-4DB2-BD59-A6C34878D82A}">
                    <a16:rowId xmlns:a16="http://schemas.microsoft.com/office/drawing/2014/main" val="4079470206"/>
                  </a:ext>
                </a:extLst>
              </a:tr>
            </a:tbl>
          </a:graphicData>
        </a:graphic>
      </p:graphicFrame>
    </p:spTree>
    <p:extLst>
      <p:ext uri="{BB962C8B-B14F-4D97-AF65-F5344CB8AC3E}">
        <p14:creationId xmlns:p14="http://schemas.microsoft.com/office/powerpoint/2010/main" val="2164394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B72F6-B5F2-137E-CB89-BBDDF4B200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F752F-DC04-D02D-B420-94C48F571AB6}"/>
              </a:ext>
            </a:extLst>
          </p:cNvPr>
          <p:cNvSpPr>
            <a:spLocks noGrp="1"/>
          </p:cNvSpPr>
          <p:nvPr>
            <p:ph type="title"/>
          </p:nvPr>
        </p:nvSpPr>
        <p:spPr/>
        <p:txBody>
          <a:bodyPr/>
          <a:lstStyle/>
          <a:p>
            <a:r>
              <a:rPr lang="en-US" altLang="en-US" b="1" dirty="0"/>
              <a:t>Details of the Enquiry</a:t>
            </a:r>
            <a:endParaRPr lang="en-US" dirty="0"/>
          </a:p>
        </p:txBody>
      </p:sp>
      <p:sp>
        <p:nvSpPr>
          <p:cNvPr id="7" name="Slide Number Placeholder 5">
            <a:extLst>
              <a:ext uri="{FF2B5EF4-FFF2-40B4-BE49-F238E27FC236}">
                <a16:creationId xmlns:a16="http://schemas.microsoft.com/office/drawing/2014/main" id="{BEA6F892-FFE9-2934-78C0-5DE19F747B60}"/>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14</a:t>
            </a:fld>
            <a:endParaRPr lang="en-ZA" dirty="0"/>
          </a:p>
        </p:txBody>
      </p:sp>
      <p:sp>
        <p:nvSpPr>
          <p:cNvPr id="68" name="Rectangle 4">
            <a:extLst>
              <a:ext uri="{FF2B5EF4-FFF2-40B4-BE49-F238E27FC236}">
                <a16:creationId xmlns:a16="http://schemas.microsoft.com/office/drawing/2014/main" id="{0791D9D4-B3A3-1B9C-ACB7-66FC5CB701C4}"/>
              </a:ext>
            </a:extLst>
          </p:cNvPr>
          <p:cNvSpPr>
            <a:spLocks noChangeArrowheads="1"/>
          </p:cNvSpPr>
          <p:nvPr/>
        </p:nvSpPr>
        <p:spPr bwMode="auto">
          <a:xfrm>
            <a:off x="232371" y="1663756"/>
            <a:ext cx="10918247" cy="4622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66700" indent="-266700"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sz="2800">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algn="just" eaLnBrk="1" fontAlgn="base" hangingPunct="1">
              <a:lnSpc>
                <a:spcPct val="100000"/>
              </a:lnSpc>
              <a:spcBef>
                <a:spcPct val="0"/>
              </a:spcBef>
              <a:spcAft>
                <a:spcPct val="0"/>
              </a:spcAft>
              <a:buClrTx/>
              <a:defRPr/>
            </a:pPr>
            <a:endParaRPr kumimoji="0" lang="en-US" altLang="en-US" sz="2000" i="0" u="none" strike="noStrike" kern="0" cap="none" spc="0" normalizeH="0" baseline="0" noProof="0" dirty="0">
              <a:ln>
                <a:noFill/>
              </a:ln>
              <a:solidFill>
                <a:srgbClr val="003896"/>
              </a:solidFill>
              <a:effectLst/>
              <a:uLnTx/>
              <a:uFillTx/>
              <a:latin typeface="Arial" charset="0"/>
              <a:ea typeface="+mn-ea"/>
              <a:cs typeface="Arial" charset="0"/>
            </a:endParaRPr>
          </a:p>
        </p:txBody>
      </p:sp>
      <p:sp>
        <p:nvSpPr>
          <p:cNvPr id="69" name="Rectangle 9">
            <a:extLst>
              <a:ext uri="{FF2B5EF4-FFF2-40B4-BE49-F238E27FC236}">
                <a16:creationId xmlns:a16="http://schemas.microsoft.com/office/drawing/2014/main" id="{11BBEC8C-81B9-0E81-6C01-C4499323B200}"/>
              </a:ext>
            </a:extLst>
          </p:cNvPr>
          <p:cNvSpPr>
            <a:spLocks noChangeArrowheads="1"/>
          </p:cNvSpPr>
          <p:nvPr/>
        </p:nvSpPr>
        <p:spPr bwMode="auto">
          <a:xfrm>
            <a:off x="232371" y="1110943"/>
            <a:ext cx="38138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sz="2800">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sng"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This is an intentional blank page </a:t>
            </a:r>
            <a:endParaRPr kumimoji="0" lang="en-US" altLang="en-US" sz="1800" b="0" i="0" u="none"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endParaRPr>
          </a:p>
        </p:txBody>
      </p:sp>
    </p:spTree>
    <p:extLst>
      <p:ext uri="{BB962C8B-B14F-4D97-AF65-F5344CB8AC3E}">
        <p14:creationId xmlns:p14="http://schemas.microsoft.com/office/powerpoint/2010/main" val="1541668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65A18-D739-D5E2-9D3D-4517F9B8CF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45E177-ED88-0642-29AD-5C279E2C9F2C}"/>
              </a:ext>
            </a:extLst>
          </p:cNvPr>
          <p:cNvSpPr txBox="1">
            <a:spLocks/>
          </p:cNvSpPr>
          <p:nvPr/>
        </p:nvSpPr>
        <p:spPr>
          <a:xfrm>
            <a:off x="271263" y="205769"/>
            <a:ext cx="6562230" cy="666000"/>
          </a:xfrm>
          <a:prstGeom prst="rect">
            <a:avLst/>
          </a:prstGeom>
        </p:spPr>
        <p:txBody>
          <a:bodyPr/>
          <a:lstStyle>
            <a:lvl1pPr algn="l" defTabSz="914400" rtl="0" eaLnBrk="1" latinLnBrk="0" hangingPunct="1">
              <a:lnSpc>
                <a:spcPct val="90000"/>
              </a:lnSpc>
              <a:spcBef>
                <a:spcPct val="0"/>
              </a:spcBef>
              <a:buNone/>
              <a:defRPr sz="2400" kern="1200">
                <a:solidFill>
                  <a:schemeClr val="bg1"/>
                </a:solidFill>
                <a:latin typeface="+mj-lt"/>
                <a:ea typeface="+mj-ea"/>
                <a:cs typeface="+mj-cs"/>
              </a:defRPr>
            </a:lvl1pPr>
          </a:lstStyle>
          <a:p>
            <a:r>
              <a:rPr lang="en-US" sz="2000" b="1"/>
              <a:t>B-BBEE</a:t>
            </a:r>
            <a:endParaRPr lang="en-ZA" sz="2000" b="1" dirty="0"/>
          </a:p>
        </p:txBody>
      </p:sp>
      <p:sp>
        <p:nvSpPr>
          <p:cNvPr id="4" name="Content Placeholder 2">
            <a:extLst>
              <a:ext uri="{FF2B5EF4-FFF2-40B4-BE49-F238E27FC236}">
                <a16:creationId xmlns:a16="http://schemas.microsoft.com/office/drawing/2014/main" id="{CC6D06B9-0D38-4B5F-8330-AF30BD5A576B}"/>
              </a:ext>
            </a:extLst>
          </p:cNvPr>
          <p:cNvSpPr txBox="1">
            <a:spLocks/>
          </p:cNvSpPr>
          <p:nvPr/>
        </p:nvSpPr>
        <p:spPr>
          <a:xfrm>
            <a:off x="623310" y="1680693"/>
            <a:ext cx="10945379" cy="3897147"/>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ZA" sz="2000" dirty="0"/>
          </a:p>
          <a:p>
            <a:r>
              <a:rPr lang="en-ZA" sz="2000" dirty="0"/>
              <a:t>A </a:t>
            </a:r>
            <a:r>
              <a:rPr lang="en-ZA" sz="2000" b="1" dirty="0"/>
              <a:t>Certified</a:t>
            </a:r>
            <a:r>
              <a:rPr lang="en-ZA" sz="2000" dirty="0"/>
              <a:t> Copy of a fully completed Sworn Affidavit for either EME or QSE </a:t>
            </a:r>
            <a:r>
              <a:rPr lang="en-ZA" sz="2000" b="1" dirty="0"/>
              <a:t>(See key notes below to determine validity)</a:t>
            </a:r>
            <a:r>
              <a:rPr lang="en-ZA" sz="2000" dirty="0"/>
              <a:t>, </a:t>
            </a:r>
          </a:p>
          <a:p>
            <a:pPr marL="0" indent="0" algn="ctr">
              <a:buNone/>
            </a:pPr>
            <a:r>
              <a:rPr lang="en-ZA" sz="2000" b="1" dirty="0"/>
              <a:t>or</a:t>
            </a:r>
            <a:endParaRPr lang="en-ZA" sz="2000" dirty="0"/>
          </a:p>
          <a:p>
            <a:r>
              <a:rPr lang="en-ZA" sz="2000" dirty="0"/>
              <a:t>A </a:t>
            </a:r>
            <a:r>
              <a:rPr lang="en-ZA" sz="2000" b="1" dirty="0"/>
              <a:t>Certified</a:t>
            </a:r>
            <a:r>
              <a:rPr lang="en-ZA" sz="2000" dirty="0"/>
              <a:t> Copy of B-BBEE Certificate issued by CIPC for EMEs’ only,</a:t>
            </a:r>
          </a:p>
          <a:p>
            <a:pPr marL="0" indent="0" algn="ctr">
              <a:buNone/>
            </a:pPr>
            <a:r>
              <a:rPr lang="en-ZA" sz="2000" b="1" dirty="0"/>
              <a:t>or</a:t>
            </a:r>
            <a:endParaRPr lang="en-ZA" sz="2000" dirty="0"/>
          </a:p>
          <a:p>
            <a:r>
              <a:rPr lang="en-ZA" sz="2000" dirty="0"/>
              <a:t>A </a:t>
            </a:r>
            <a:r>
              <a:rPr lang="en-ZA" sz="2000" b="1" dirty="0"/>
              <a:t>Certified</a:t>
            </a:r>
            <a:r>
              <a:rPr lang="en-ZA" sz="2000" dirty="0"/>
              <a:t> Copy of a Valid B-BBEE Certificate issued by a SANAS accredited Verification Agency.</a:t>
            </a:r>
          </a:p>
          <a:p>
            <a:endParaRPr lang="en-ZA" dirty="0"/>
          </a:p>
        </p:txBody>
      </p:sp>
    </p:spTree>
    <p:extLst>
      <p:ext uri="{BB962C8B-B14F-4D97-AF65-F5344CB8AC3E}">
        <p14:creationId xmlns:p14="http://schemas.microsoft.com/office/powerpoint/2010/main" val="2014134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0F1D6-89FE-7C20-D626-F0CE1E7DBBD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A38D13D5-A557-81DF-A2DA-07715AE1D874}"/>
              </a:ext>
            </a:extLst>
          </p:cNvPr>
          <p:cNvSpPr txBox="1">
            <a:spLocks/>
          </p:cNvSpPr>
          <p:nvPr/>
        </p:nvSpPr>
        <p:spPr>
          <a:xfrm>
            <a:off x="271263" y="205769"/>
            <a:ext cx="6562230" cy="666000"/>
          </a:xfrm>
          <a:prstGeom prst="rect">
            <a:avLst/>
          </a:prstGeom>
        </p:spPr>
        <p:txBody>
          <a:bodyPr/>
          <a:lstStyle>
            <a:lvl1pPr algn="l" defTabSz="914400" rtl="0" eaLnBrk="1" latinLnBrk="0" hangingPunct="1">
              <a:lnSpc>
                <a:spcPct val="90000"/>
              </a:lnSpc>
              <a:spcBef>
                <a:spcPct val="0"/>
              </a:spcBef>
              <a:buNone/>
              <a:defRPr sz="2400" kern="1200">
                <a:solidFill>
                  <a:schemeClr val="bg1"/>
                </a:solidFill>
                <a:latin typeface="+mj-lt"/>
                <a:ea typeface="+mj-ea"/>
                <a:cs typeface="+mj-cs"/>
              </a:defRPr>
            </a:lvl1pPr>
          </a:lstStyle>
          <a:p>
            <a:r>
              <a:rPr lang="en-US" altLang="en-US" sz="2000" b="1"/>
              <a:t>Joint venture requirements</a:t>
            </a:r>
            <a:endParaRPr lang="en-ZA" sz="2000" b="1" dirty="0"/>
          </a:p>
        </p:txBody>
      </p:sp>
      <p:pic>
        <p:nvPicPr>
          <p:cNvPr id="6" name="Content Placeholder 4">
            <a:extLst>
              <a:ext uri="{FF2B5EF4-FFF2-40B4-BE49-F238E27FC236}">
                <a16:creationId xmlns:a16="http://schemas.microsoft.com/office/drawing/2014/main" id="{C352F295-A0DE-E88D-94C5-6D42DA4329EB}"/>
              </a:ext>
            </a:extLst>
          </p:cNvPr>
          <p:cNvPicPr>
            <a:picLocks noChangeAspect="1"/>
          </p:cNvPicPr>
          <p:nvPr/>
        </p:nvPicPr>
        <p:blipFill>
          <a:blip r:embed="rId2"/>
          <a:stretch>
            <a:fillRect/>
          </a:stretch>
        </p:blipFill>
        <p:spPr>
          <a:xfrm>
            <a:off x="271264" y="955301"/>
            <a:ext cx="9628110" cy="5127999"/>
          </a:xfrm>
          <a:prstGeom prst="rect">
            <a:avLst/>
          </a:prstGeom>
        </p:spPr>
      </p:pic>
    </p:spTree>
    <p:extLst>
      <p:ext uri="{BB962C8B-B14F-4D97-AF65-F5344CB8AC3E}">
        <p14:creationId xmlns:p14="http://schemas.microsoft.com/office/powerpoint/2010/main" val="2972585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lstStyle/>
          <a:p>
            <a:r>
              <a:rPr lang="en-US" dirty="0"/>
              <a:t>Conclusion</a:t>
            </a:r>
          </a:p>
        </p:txBody>
      </p:sp>
      <p:pic>
        <p:nvPicPr>
          <p:cNvPr id="8" name="Picture Placeholder 7" descr="A close-up of a solar panel&#10;&#10;Description automatically generated">
            <a:extLst>
              <a:ext uri="{FF2B5EF4-FFF2-40B4-BE49-F238E27FC236}">
                <a16:creationId xmlns:a16="http://schemas.microsoft.com/office/drawing/2014/main" id="{879D8634-3BC8-6BB7-58D0-B2F0F53D38AB}"/>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749300" y="3363913"/>
            <a:ext cx="1895475" cy="1895475"/>
          </a:xfrm>
          <a:prstGeom prst="ellipse">
            <a:avLst/>
          </a:prstGeom>
        </p:spPr>
      </p:pic>
      <p:pic>
        <p:nvPicPr>
          <p:cNvPr id="6" name="Picture Placeholder 5" descr="A rainbow over a dam&#10;&#10;Description automatically generated with low confidence">
            <a:extLst>
              <a:ext uri="{FF2B5EF4-FFF2-40B4-BE49-F238E27FC236}">
                <a16:creationId xmlns:a16="http://schemas.microsoft.com/office/drawing/2014/main" id="{C62848E5-EDA5-8EAD-F4FE-7C7F8829439E}"/>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1343198" y="1600672"/>
            <a:ext cx="3294850" cy="3294850"/>
          </a:xfrm>
        </p:spPr>
      </p:pic>
      <p:sp>
        <p:nvSpPr>
          <p:cNvPr id="3" name="TextBox 2">
            <a:extLst>
              <a:ext uri="{FF2B5EF4-FFF2-40B4-BE49-F238E27FC236}">
                <a16:creationId xmlns:a16="http://schemas.microsoft.com/office/drawing/2014/main" id="{443160EC-2CDA-75B4-BE13-5B59BC52D3D3}"/>
              </a:ext>
            </a:extLst>
          </p:cNvPr>
          <p:cNvSpPr txBox="1"/>
          <p:nvPr/>
        </p:nvSpPr>
        <p:spPr>
          <a:xfrm>
            <a:off x="-278296" y="1262270"/>
            <a:ext cx="473206" cy="307777"/>
          </a:xfrm>
          <a:prstGeom prst="rect">
            <a:avLst/>
          </a:prstGeom>
          <a:noFill/>
        </p:spPr>
        <p:txBody>
          <a:bodyPr wrap="none" rtlCol="0">
            <a:spAutoFit/>
          </a:bodyPr>
          <a:lstStyle/>
          <a:p>
            <a:pPr marL="285750" indent="-285750">
              <a:buClr>
                <a:schemeClr val="bg1">
                  <a:lumMod val="50000"/>
                </a:schemeClr>
              </a:buClr>
              <a:buFont typeface="Wingdings" panose="05000000000000000000" pitchFamily="2" charset="2"/>
              <a:buChar char="§"/>
            </a:pPr>
            <a:endParaRPr lang="en-US" sz="1400" dirty="0" err="1"/>
          </a:p>
        </p:txBody>
      </p:sp>
    </p:spTree>
    <p:extLst>
      <p:ext uri="{BB962C8B-B14F-4D97-AF65-F5344CB8AC3E}">
        <p14:creationId xmlns:p14="http://schemas.microsoft.com/office/powerpoint/2010/main" val="1839183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4066D841-776C-9498-60ED-205E0B4437F8}"/>
              </a:ext>
            </a:extLst>
          </p:cNvPr>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2</a:t>
            </a:fld>
            <a:endParaRPr lang="en-ZA" dirty="0"/>
          </a:p>
        </p:txBody>
      </p:sp>
      <p:sp>
        <p:nvSpPr>
          <p:cNvPr id="2" name="Title 1">
            <a:extLst>
              <a:ext uri="{FF2B5EF4-FFF2-40B4-BE49-F238E27FC236}">
                <a16:creationId xmlns:a16="http://schemas.microsoft.com/office/drawing/2014/main" id="{38FFCD6B-9FE8-D7A0-A749-2C4EED65C4EA}"/>
              </a:ext>
            </a:extLst>
          </p:cNvPr>
          <p:cNvSpPr>
            <a:spLocks noGrp="1"/>
          </p:cNvSpPr>
          <p:nvPr>
            <p:ph type="title"/>
          </p:nvPr>
        </p:nvSpPr>
        <p:spPr/>
        <p:txBody>
          <a:bodyPr/>
          <a:lstStyle/>
          <a:p>
            <a:r>
              <a:rPr kumimoji="0" lang="en-US" sz="2400" b="1" u="none" strike="noStrike" kern="1200" cap="none" normalizeH="0" baseline="0" dirty="0">
                <a:ln>
                  <a:noFill/>
                </a:ln>
                <a:solidFill>
                  <a:schemeClr val="bg1"/>
                </a:solidFill>
                <a:effectLst/>
              </a:rPr>
              <a:t>AGENDA</a:t>
            </a:r>
            <a:endParaRPr lang="en-US" dirty="0"/>
          </a:p>
        </p:txBody>
      </p:sp>
      <p:graphicFrame>
        <p:nvGraphicFramePr>
          <p:cNvPr id="8" name="Content Placeholder 1">
            <a:extLst>
              <a:ext uri="{FF2B5EF4-FFF2-40B4-BE49-F238E27FC236}">
                <a16:creationId xmlns:a16="http://schemas.microsoft.com/office/drawing/2014/main" id="{2EDB4D82-FCD1-CABB-FAE9-895D12F5AF82}"/>
              </a:ext>
            </a:extLst>
          </p:cNvPr>
          <p:cNvGraphicFramePr>
            <a:graphicFrameLocks/>
          </p:cNvGraphicFramePr>
          <p:nvPr>
            <p:extLst>
              <p:ext uri="{D42A27DB-BD31-4B8C-83A1-F6EECF244321}">
                <p14:modId xmlns:p14="http://schemas.microsoft.com/office/powerpoint/2010/main" val="3421567263"/>
              </p:ext>
            </p:extLst>
          </p:nvPr>
        </p:nvGraphicFramePr>
        <p:xfrm>
          <a:off x="247649" y="1076324"/>
          <a:ext cx="11150153" cy="4846956"/>
        </p:xfrm>
        <a:graphic>
          <a:graphicData uri="http://schemas.openxmlformats.org/drawingml/2006/table">
            <a:tbl>
              <a:tblPr firstRow="1" bandRow="1"/>
              <a:tblGrid>
                <a:gridCol w="1013149">
                  <a:extLst>
                    <a:ext uri="{9D8B030D-6E8A-4147-A177-3AD203B41FA5}">
                      <a16:colId xmlns:a16="http://schemas.microsoft.com/office/drawing/2014/main" val="20000"/>
                    </a:ext>
                  </a:extLst>
                </a:gridCol>
                <a:gridCol w="4858764">
                  <a:extLst>
                    <a:ext uri="{9D8B030D-6E8A-4147-A177-3AD203B41FA5}">
                      <a16:colId xmlns:a16="http://schemas.microsoft.com/office/drawing/2014/main" val="20001"/>
                    </a:ext>
                  </a:extLst>
                </a:gridCol>
                <a:gridCol w="3138394">
                  <a:extLst>
                    <a:ext uri="{9D8B030D-6E8A-4147-A177-3AD203B41FA5}">
                      <a16:colId xmlns:a16="http://schemas.microsoft.com/office/drawing/2014/main" val="20002"/>
                    </a:ext>
                  </a:extLst>
                </a:gridCol>
                <a:gridCol w="2139846">
                  <a:extLst>
                    <a:ext uri="{9D8B030D-6E8A-4147-A177-3AD203B41FA5}">
                      <a16:colId xmlns:a16="http://schemas.microsoft.com/office/drawing/2014/main" val="20003"/>
                    </a:ext>
                  </a:extLst>
                </a:gridCol>
              </a:tblGrid>
              <a:tr h="337163">
                <a:tc>
                  <a:txBody>
                    <a:bodyPr/>
                    <a:lstStyle>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chemeClr val="bg1"/>
                          </a:solidFill>
                          <a:effectLst/>
                        </a:rPr>
                        <a:t>NO</a:t>
                      </a:r>
                      <a:endParaRPr kumimoji="0" lang="en-US" sz="1400" b="1" u="none" strike="noStrike" kern="1200" cap="none" normalizeH="0" baseline="0" dirty="0">
                        <a:ln>
                          <a:noFill/>
                        </a:ln>
                        <a:solidFill>
                          <a:schemeClr val="bg1"/>
                        </a:solidFill>
                        <a:effectLst/>
                        <a:latin typeface="+mn-lt"/>
                        <a:ea typeface="+mn-ea"/>
                        <a:cs typeface="+mn-cs"/>
                      </a:endParaRPr>
                    </a:p>
                  </a:txBody>
                  <a:tcPr marL="91467" marR="91467" marT="45684" marB="45684" horzOverflow="overflow">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3896"/>
                    </a:solidFill>
                  </a:tcPr>
                </a:tc>
                <a:tc>
                  <a:txBody>
                    <a:bodyPr/>
                    <a:lstStyle>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chemeClr val="bg1"/>
                          </a:solidFill>
                          <a:effectLst/>
                        </a:rPr>
                        <a:t>AGENDA ITEM</a:t>
                      </a:r>
                      <a:endParaRPr kumimoji="0" lang="en-US" sz="1400" b="1" u="none" strike="noStrike" kern="1200" cap="none" normalizeH="0" baseline="0" dirty="0">
                        <a:ln>
                          <a:noFill/>
                        </a:ln>
                        <a:solidFill>
                          <a:schemeClr val="bg1"/>
                        </a:solidFill>
                        <a:effectLst/>
                        <a:latin typeface="+mn-lt"/>
                        <a:ea typeface="+mn-ea"/>
                        <a:cs typeface="+mn-cs"/>
                      </a:endParaRPr>
                    </a:p>
                  </a:txBody>
                  <a:tcPr marL="91467" marR="91467" marT="45684" marB="45684" horzOverflow="overflow">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3896"/>
                    </a:solidFill>
                  </a:tcPr>
                </a:tc>
                <a:tc>
                  <a:txBody>
                    <a:bodyPr/>
                    <a:lstStyle>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chemeClr val="bg1"/>
                          </a:solidFill>
                          <a:effectLst/>
                        </a:rPr>
                        <a:t>RESPONSIBLE PERSON</a:t>
                      </a:r>
                      <a:endParaRPr kumimoji="0" lang="en-US" sz="1400" b="1" u="none" strike="noStrike" kern="1200" cap="none" normalizeH="0" baseline="0" dirty="0">
                        <a:ln>
                          <a:noFill/>
                        </a:ln>
                        <a:solidFill>
                          <a:schemeClr val="bg1"/>
                        </a:solidFill>
                        <a:effectLst/>
                        <a:latin typeface="+mn-lt"/>
                        <a:ea typeface="+mn-ea"/>
                        <a:cs typeface="+mn-cs"/>
                      </a:endParaRPr>
                    </a:p>
                  </a:txBody>
                  <a:tcPr marL="91467" marR="91467" marT="45684" marB="45684" horzOverflow="overflow">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3896"/>
                    </a:solidFill>
                  </a:tcPr>
                </a:tc>
                <a:tc>
                  <a:txBody>
                    <a:bodyPr/>
                    <a:lstStyle>
                      <a:lvl1pPr marL="0" algn="l" defTabSz="914400" rtl="0" eaLnBrk="1" latinLnBrk="0" hangingPunct="1">
                        <a:defRPr sz="1800" b="1" kern="1200">
                          <a:solidFill>
                            <a:schemeClr val="lt1"/>
                          </a:solidFill>
                          <a:latin typeface="Arial"/>
                          <a:cs typeface="Arial"/>
                        </a:defRPr>
                      </a:lvl1pPr>
                      <a:lvl2pPr marL="457200" algn="l" defTabSz="914400" rtl="0" eaLnBrk="1" latinLnBrk="0" hangingPunct="1">
                        <a:defRPr sz="1800" b="1" kern="1200">
                          <a:solidFill>
                            <a:schemeClr val="lt1"/>
                          </a:solidFill>
                          <a:latin typeface="Arial"/>
                          <a:cs typeface="Arial"/>
                        </a:defRPr>
                      </a:lvl2pPr>
                      <a:lvl3pPr marL="914400" algn="l" defTabSz="914400" rtl="0" eaLnBrk="1" latinLnBrk="0" hangingPunct="1">
                        <a:defRPr sz="1800" b="1" kern="1200">
                          <a:solidFill>
                            <a:schemeClr val="lt1"/>
                          </a:solidFill>
                          <a:latin typeface="Arial"/>
                          <a:cs typeface="Arial"/>
                        </a:defRPr>
                      </a:lvl3pPr>
                      <a:lvl4pPr marL="1371600" algn="l" defTabSz="914400" rtl="0" eaLnBrk="1" latinLnBrk="0" hangingPunct="1">
                        <a:defRPr sz="1800" b="1" kern="1200">
                          <a:solidFill>
                            <a:schemeClr val="lt1"/>
                          </a:solidFill>
                          <a:latin typeface="Arial"/>
                          <a:cs typeface="Arial"/>
                        </a:defRPr>
                      </a:lvl4pPr>
                      <a:lvl5pPr marL="1828800" algn="l" defTabSz="914400" rtl="0" eaLnBrk="1" latinLnBrk="0" hangingPunct="1">
                        <a:defRPr sz="1800" b="1" kern="1200">
                          <a:solidFill>
                            <a:schemeClr val="lt1"/>
                          </a:solidFill>
                          <a:latin typeface="Arial"/>
                          <a:cs typeface="Arial"/>
                        </a:defRPr>
                      </a:lvl5pPr>
                      <a:lvl6pPr marL="2286000" algn="l" defTabSz="914400" rtl="0" eaLnBrk="1" latinLnBrk="0" hangingPunct="1">
                        <a:defRPr sz="1800" b="1" kern="1200">
                          <a:solidFill>
                            <a:schemeClr val="lt1"/>
                          </a:solidFill>
                          <a:latin typeface="Arial"/>
                          <a:cs typeface="Arial"/>
                        </a:defRPr>
                      </a:lvl6pPr>
                      <a:lvl7pPr marL="2743200" algn="l" defTabSz="914400" rtl="0" eaLnBrk="1" latinLnBrk="0" hangingPunct="1">
                        <a:defRPr sz="1800" b="1" kern="1200">
                          <a:solidFill>
                            <a:schemeClr val="lt1"/>
                          </a:solidFill>
                          <a:latin typeface="Arial"/>
                          <a:cs typeface="Arial"/>
                        </a:defRPr>
                      </a:lvl7pPr>
                      <a:lvl8pPr marL="3200400" algn="l" defTabSz="914400" rtl="0" eaLnBrk="1" latinLnBrk="0" hangingPunct="1">
                        <a:defRPr sz="1800" b="1" kern="1200">
                          <a:solidFill>
                            <a:schemeClr val="lt1"/>
                          </a:solidFill>
                          <a:latin typeface="Arial"/>
                          <a:cs typeface="Arial"/>
                        </a:defRPr>
                      </a:lvl8pPr>
                      <a:lvl9pPr marL="3657600" algn="l" defTabSz="914400" rtl="0" eaLnBrk="1" latinLnBrk="0" hangingPunct="1">
                        <a:defRPr sz="1800" b="1" kern="1200">
                          <a:solidFill>
                            <a:schemeClr val="lt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chemeClr val="bg1"/>
                          </a:solidFill>
                          <a:effectLst/>
                        </a:rPr>
                        <a:t>TIME</a:t>
                      </a:r>
                      <a:endParaRPr kumimoji="0" lang="en-US" sz="1400" b="1" u="none" strike="noStrike" kern="1200" cap="none" normalizeH="0" baseline="0" dirty="0">
                        <a:ln>
                          <a:noFill/>
                        </a:ln>
                        <a:solidFill>
                          <a:schemeClr val="bg1"/>
                        </a:solidFill>
                        <a:effectLst/>
                        <a:latin typeface="+mn-lt"/>
                        <a:ea typeface="+mn-ea"/>
                        <a:cs typeface="+mn-cs"/>
                      </a:endParaRPr>
                    </a:p>
                  </a:txBody>
                  <a:tcPr marL="91467" marR="91467" marT="45684" marB="45684" horzOverflow="overflow">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3896"/>
                    </a:solidFill>
                  </a:tcPr>
                </a:tc>
                <a:extLst>
                  <a:ext uri="{0D108BD9-81ED-4DB2-BD59-A6C34878D82A}">
                    <a16:rowId xmlns:a16="http://schemas.microsoft.com/office/drawing/2014/main" val="10000"/>
                  </a:ext>
                </a:extLst>
              </a:tr>
              <a:tr h="820914">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rPr>
                        <a:t>1</a:t>
                      </a:r>
                      <a:endParaRPr kumimoji="0" lang="en-US" sz="1400" b="1" u="none" strike="noStrike" kern="1200" cap="none" normalizeH="0" baseline="0" dirty="0">
                        <a:ln>
                          <a:noFill/>
                        </a:ln>
                        <a:solidFill>
                          <a:srgbClr val="002577"/>
                        </a:solidFill>
                        <a:effectLst/>
                        <a:latin typeface="+mn-lt"/>
                        <a:ea typeface="+mn-ea"/>
                        <a:cs typeface="+mn-cs"/>
                      </a:endParaRPr>
                    </a:p>
                  </a:txBody>
                  <a:tcPr marL="91467" marR="91467" marT="45684" marB="45684" anchor="ctr" horzOverflow="overflow">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3896">
                        <a:tint val="4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rPr>
                        <a:t>WELCOME, INTRODUCTION AND EVACUATION PROCEDURE</a:t>
                      </a:r>
                      <a:endParaRPr kumimoji="0" lang="en-US" sz="1400" b="1" u="none" strike="noStrike" kern="1200" cap="none" normalizeH="0" baseline="0" dirty="0">
                        <a:ln>
                          <a:noFill/>
                        </a:ln>
                        <a:solidFill>
                          <a:srgbClr val="002577"/>
                        </a:solidFill>
                        <a:effectLst/>
                        <a:latin typeface="+mn-lt"/>
                        <a:ea typeface="+mn-ea"/>
                        <a:cs typeface="+mn-cs"/>
                      </a:endParaRPr>
                    </a:p>
                  </a:txBody>
                  <a:tcPr marL="91467" marR="91467" marT="45684" marB="45684" anchor="ctr" horzOverflow="overflow">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4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mn-cs"/>
                        </a:rPr>
                        <a:t>Lebohang Motaung/Pam </a:t>
                      </a:r>
                    </a:p>
                  </a:txBody>
                  <a:tcPr marL="91467" marR="91467" marT="45684" marB="45684" anchor="ctr" horzOverflow="overflow">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4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rPr>
                        <a:t>10:00 – 10:05</a:t>
                      </a:r>
                      <a:endParaRPr kumimoji="0" lang="en-US" sz="1400" b="1" u="none" strike="noStrike" kern="1200" cap="none" normalizeH="0" baseline="0" dirty="0">
                        <a:ln>
                          <a:noFill/>
                        </a:ln>
                        <a:solidFill>
                          <a:srgbClr val="002577"/>
                        </a:solidFill>
                        <a:effectLst/>
                        <a:latin typeface="+mn-lt"/>
                        <a:ea typeface="+mn-ea"/>
                        <a:cs typeface="+mn-cs"/>
                      </a:endParaRPr>
                    </a:p>
                  </a:txBody>
                  <a:tcPr marL="91467" marR="91467" marT="45684" marB="45684" anchor="ctr" horzOverflow="overflow">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40000"/>
                      </a:srgbClr>
                    </a:solidFill>
                  </a:tcPr>
                </a:tc>
                <a:extLst>
                  <a:ext uri="{0D108BD9-81ED-4DB2-BD59-A6C34878D82A}">
                    <a16:rowId xmlns:a16="http://schemas.microsoft.com/office/drawing/2014/main" val="10001"/>
                  </a:ext>
                </a:extLst>
              </a:tr>
              <a:tr h="611065">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mn-cs"/>
                        </a:rPr>
                        <a:t>2</a:t>
                      </a:r>
                    </a:p>
                  </a:txBody>
                  <a:tcPr marL="91467" marR="91467" marT="45684" marB="45684" anchor="ctr" horzOverflow="overflow">
                    <a:lnL w="12700" cmpd="sng">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003896">
                        <a:tint val="4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Arial"/>
                        </a:rPr>
                        <a:t>COMMERCIAL PRESENTATION</a:t>
                      </a:r>
                      <a:endParaRPr kumimoji="0" lang="en-US" sz="1400" b="1" u="none" strike="noStrike" kern="1200" cap="none" normalizeH="0" baseline="0" noProof="0" dirty="0">
                        <a:ln>
                          <a:noFill/>
                        </a:ln>
                        <a:solidFill>
                          <a:srgbClr val="002577"/>
                        </a:solidFill>
                        <a:effectLst/>
                        <a:latin typeface="+mn-lt"/>
                        <a:ea typeface="+mn-ea"/>
                        <a:cs typeface="Arial"/>
                      </a:endParaRPr>
                    </a:p>
                  </a:txBody>
                  <a:tcPr marL="91467" marR="91467" marT="45684" marB="45684"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003896">
                        <a:tint val="4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Arial"/>
                        </a:rPr>
                        <a:t>Lebohang Motaung</a:t>
                      </a:r>
                    </a:p>
                  </a:txBody>
                  <a:tcPr marL="91467" marR="91467" marT="45684" marB="45684"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003896">
                        <a:tint val="4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Arial"/>
                        </a:rPr>
                        <a:t>10:05 – 10:10</a:t>
                      </a:r>
                      <a:endParaRPr kumimoji="0" lang="en-ZA" sz="1400" b="1" u="none" strike="noStrike" kern="1200" cap="none" normalizeH="0" baseline="0" dirty="0">
                        <a:ln>
                          <a:noFill/>
                        </a:ln>
                        <a:solidFill>
                          <a:srgbClr val="002577"/>
                        </a:solidFill>
                        <a:effectLst/>
                        <a:latin typeface="+mn-lt"/>
                        <a:ea typeface="+mn-ea"/>
                        <a:cs typeface="Arial"/>
                      </a:endParaRPr>
                    </a:p>
                  </a:txBody>
                  <a:tcPr marL="91467" marR="91467" marT="45684" marB="45684" anchor="ctr" horzOverflow="overflow">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003896">
                        <a:tint val="40000"/>
                      </a:srgbClr>
                    </a:solidFill>
                  </a:tcPr>
                </a:tc>
                <a:extLst>
                  <a:ext uri="{0D108BD9-81ED-4DB2-BD59-A6C34878D82A}">
                    <a16:rowId xmlns:a16="http://schemas.microsoft.com/office/drawing/2014/main" val="2081177897"/>
                  </a:ext>
                </a:extLst>
              </a:tr>
              <a:tr h="542866">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mn-cs"/>
                        </a:rPr>
                        <a:t>3</a:t>
                      </a:r>
                    </a:p>
                  </a:txBody>
                  <a:tcPr marL="91467" marR="91467" marT="45684" marB="45684" anchor="ctr" horzOverflow="overflow">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Arial"/>
                        </a:rPr>
                        <a:t>SUPPLIER DEVELOPMENT, LOCALISATION &amp; INDUSTRIALISATION (SDL&amp;I) </a:t>
                      </a:r>
                    </a:p>
                  </a:txBody>
                  <a:tcPr marL="91467" marR="91467" marT="45684" marB="45684"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Arial"/>
                        </a:rPr>
                        <a:t>Willem Burger </a:t>
                      </a:r>
                    </a:p>
                  </a:txBody>
                  <a:tcPr marL="91467" marR="91467" marT="45684" marB="45684"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20000"/>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Arial"/>
                        </a:rPr>
                        <a:t>10:10 – 10:25</a:t>
                      </a:r>
                      <a:endParaRPr kumimoji="0" lang="en-ZA" sz="1400" b="1" u="none" strike="noStrike" kern="1200" cap="none" normalizeH="0" baseline="0" dirty="0">
                        <a:ln>
                          <a:noFill/>
                        </a:ln>
                        <a:solidFill>
                          <a:srgbClr val="002577"/>
                        </a:solidFill>
                        <a:effectLst/>
                        <a:latin typeface="+mn-lt"/>
                        <a:ea typeface="+mn-ea"/>
                        <a:cs typeface="Arial"/>
                      </a:endParaRPr>
                    </a:p>
                  </a:txBody>
                  <a:tcPr marL="91467" marR="91467" marT="45684" marB="45684" anchor="ctr" horzOverflow="overflow">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20000"/>
                      </a:srgbClr>
                    </a:solidFill>
                  </a:tcPr>
                </a:tc>
                <a:extLst>
                  <a:ext uri="{0D108BD9-81ED-4DB2-BD59-A6C34878D82A}">
                    <a16:rowId xmlns:a16="http://schemas.microsoft.com/office/drawing/2014/main" val="2974809623"/>
                  </a:ext>
                </a:extLst>
              </a:tr>
              <a:tr h="542115">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mn-cs"/>
                        </a:rPr>
                        <a:t>4</a:t>
                      </a:r>
                    </a:p>
                  </a:txBody>
                  <a:tcPr marL="91467" marR="91467" marT="45684" marB="45684" anchor="ctr" horzOverflow="overflow">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3896">
                        <a:tint val="2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Arial"/>
                        </a:rPr>
                        <a:t>OHS PRESENTATION</a:t>
                      </a:r>
                      <a:endParaRPr kumimoji="0" lang="en-ZA" sz="1400" b="1" u="none" strike="noStrike" kern="1200" cap="none" normalizeH="0" baseline="0" dirty="0">
                        <a:ln>
                          <a:noFill/>
                        </a:ln>
                        <a:solidFill>
                          <a:srgbClr val="002577"/>
                        </a:solidFill>
                        <a:effectLst/>
                        <a:latin typeface="+mn-lt"/>
                        <a:ea typeface="+mn-ea"/>
                        <a:cs typeface="Arial"/>
                      </a:endParaRPr>
                    </a:p>
                  </a:txBody>
                  <a:tcPr marL="91467" marR="91467" marT="45684" marB="45684" anchor="ctr" horzOverflow="overflow">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2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Arial"/>
                        </a:rPr>
                        <a:t>Lungile Mloyi(Pam)</a:t>
                      </a:r>
                    </a:p>
                  </a:txBody>
                  <a:tcPr marL="91467" marR="91467" marT="45684" marB="45684" anchor="ctr" horzOverflow="overflow">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2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Arial"/>
                          <a:ea typeface="+mn-ea"/>
                          <a:cs typeface="Arial"/>
                        </a:rPr>
                        <a:t>10:25 – 10:35</a:t>
                      </a:r>
                    </a:p>
                  </a:txBody>
                  <a:tcPr marL="91467" marR="91467" marT="45684" marB="45684" anchor="ctr" horzOverflow="overflow">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003896">
                        <a:tint val="20000"/>
                      </a:srgbClr>
                    </a:solidFill>
                  </a:tcPr>
                </a:tc>
                <a:extLst>
                  <a:ext uri="{0D108BD9-81ED-4DB2-BD59-A6C34878D82A}">
                    <a16:rowId xmlns:a16="http://schemas.microsoft.com/office/drawing/2014/main" val="10002"/>
                  </a:ext>
                </a:extLst>
              </a:tr>
              <a:tr h="573231">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mn-cs"/>
                        </a:rPr>
                        <a:t>5</a:t>
                      </a:r>
                    </a:p>
                  </a:txBody>
                  <a:tcPr marL="91467" marR="91467" marT="45684" marB="45684" anchor="ctr" horzOverflow="overflow">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3896">
                        <a:tint val="4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Arial"/>
                        </a:rPr>
                        <a:t>QUALITY PRESENTATION</a:t>
                      </a:r>
                      <a:endParaRPr kumimoji="0" lang="en-ZA" sz="1400" b="1" u="none" strike="noStrike" kern="1200" cap="none" normalizeH="0" baseline="0" dirty="0">
                        <a:ln>
                          <a:noFill/>
                        </a:ln>
                        <a:solidFill>
                          <a:srgbClr val="002577"/>
                        </a:solidFill>
                        <a:effectLst/>
                        <a:latin typeface="+mn-lt"/>
                        <a:ea typeface="+mn-ea"/>
                        <a:cs typeface="Arial"/>
                      </a:endParaRPr>
                    </a:p>
                  </a:txBody>
                  <a:tcPr marL="91467" marR="91467" marT="45684" marB="45684" anchor="ctr" horzOverflow="overflow">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4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Arial"/>
                        </a:rPr>
                        <a:t>Bongi Tshabalala</a:t>
                      </a:r>
                      <a:endParaRPr kumimoji="0" lang="en-ZA" sz="1400" b="1" u="none" strike="noStrike" kern="1200" cap="none" normalizeH="0" baseline="0" dirty="0">
                        <a:ln>
                          <a:noFill/>
                        </a:ln>
                        <a:solidFill>
                          <a:srgbClr val="002577"/>
                        </a:solidFill>
                        <a:effectLst/>
                        <a:latin typeface="+mn-lt"/>
                        <a:ea typeface="+mn-ea"/>
                        <a:cs typeface="Arial"/>
                      </a:endParaRPr>
                    </a:p>
                  </a:txBody>
                  <a:tcPr marL="91467" marR="91467" marT="45684" marB="45684" anchor="ctr" horzOverflow="overflow">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4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Arial"/>
                          <a:ea typeface="+mn-ea"/>
                          <a:cs typeface="Arial"/>
                        </a:rPr>
                        <a:t>10:35 – 10:45</a:t>
                      </a:r>
                      <a:endParaRPr kumimoji="0" lang="en-ZA" sz="1400" b="1" u="none" strike="noStrike" kern="1200" cap="none" normalizeH="0" baseline="0" dirty="0">
                        <a:ln>
                          <a:noFill/>
                        </a:ln>
                        <a:solidFill>
                          <a:srgbClr val="002577"/>
                        </a:solidFill>
                        <a:effectLst/>
                        <a:latin typeface="Arial"/>
                        <a:ea typeface="+mn-ea"/>
                        <a:cs typeface="Arial"/>
                      </a:endParaRPr>
                    </a:p>
                  </a:txBody>
                  <a:tcPr marL="91467" marR="91467" marT="45684" marB="45684" anchor="ctr" horzOverflow="overflow">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3896">
                        <a:tint val="40000"/>
                      </a:srgbClr>
                    </a:solidFill>
                  </a:tcPr>
                </a:tc>
                <a:extLst>
                  <a:ext uri="{0D108BD9-81ED-4DB2-BD59-A6C34878D82A}">
                    <a16:rowId xmlns:a16="http://schemas.microsoft.com/office/drawing/2014/main" val="923525240"/>
                  </a:ext>
                </a:extLst>
              </a:tr>
              <a:tr h="610302">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mn-cs"/>
                        </a:rPr>
                        <a:t>6</a:t>
                      </a:r>
                    </a:p>
                  </a:txBody>
                  <a:tcPr marL="91467" marR="91467" marT="45684" marB="45684" anchor="ctr" horzOverflow="overflow">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2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noProof="0" dirty="0">
                          <a:ln>
                            <a:noFill/>
                          </a:ln>
                          <a:solidFill>
                            <a:srgbClr val="002577"/>
                          </a:solidFill>
                          <a:effectLst/>
                          <a:latin typeface="+mn-lt"/>
                          <a:ea typeface="+mn-ea"/>
                          <a:cs typeface="Arial"/>
                        </a:rPr>
                        <a:t>TECHNICAL PRESENTATION</a:t>
                      </a:r>
                    </a:p>
                  </a:txBody>
                  <a:tcPr marL="91467" marR="91467" marT="45684" marB="45684" anchor="ctr" horzOverflow="overflow">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2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Arial"/>
                        </a:rPr>
                        <a:t>Wayne Cairns </a:t>
                      </a:r>
                    </a:p>
                  </a:txBody>
                  <a:tcPr marL="91467" marR="91467" marT="45684" marB="45684" anchor="ctr" horzOverflow="overflow">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2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Arial"/>
                          <a:ea typeface="+mn-ea"/>
                          <a:cs typeface="Arial"/>
                        </a:rPr>
                        <a:t>10:45 – 11:00</a:t>
                      </a:r>
                    </a:p>
                  </a:txBody>
                  <a:tcPr marL="91467" marR="91467" marT="45684" marB="45684" anchor="ctr" horzOverflow="overflow">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20000"/>
                      </a:srgbClr>
                    </a:solidFill>
                  </a:tcPr>
                </a:tc>
                <a:extLst>
                  <a:ext uri="{0D108BD9-81ED-4DB2-BD59-A6C34878D82A}">
                    <a16:rowId xmlns:a16="http://schemas.microsoft.com/office/drawing/2014/main" val="10003"/>
                  </a:ext>
                </a:extLst>
              </a:tr>
              <a:tr h="809300">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mn-cs"/>
                        </a:rPr>
                        <a:t>7</a:t>
                      </a:r>
                    </a:p>
                  </a:txBody>
                  <a:tcPr marL="91467" marR="91467" marT="45684" marB="45684" anchor="ctr" horzOverflow="overflow">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3896">
                        <a:tint val="4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Arial"/>
                        </a:rPr>
                        <a:t>Q &amp; A SESSION</a:t>
                      </a:r>
                      <a:endParaRPr kumimoji="0" lang="en-ZA" sz="1400" b="1" u="none" strike="noStrike" kern="1200" cap="none" normalizeH="0" baseline="0" dirty="0">
                        <a:ln>
                          <a:noFill/>
                        </a:ln>
                        <a:solidFill>
                          <a:srgbClr val="002577"/>
                        </a:solidFill>
                        <a:effectLst/>
                        <a:latin typeface="+mn-lt"/>
                        <a:ea typeface="+mn-ea"/>
                        <a:cs typeface="Arial"/>
                      </a:endParaRPr>
                    </a:p>
                  </a:txBody>
                  <a:tcPr marL="91467" marR="91467" marT="45684" marB="45684" anchor="ctr" horzOverflow="overflow">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4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u="none" strike="noStrike" kern="1200" cap="none" normalizeH="0" baseline="0" dirty="0">
                          <a:ln>
                            <a:noFill/>
                          </a:ln>
                          <a:solidFill>
                            <a:srgbClr val="002577"/>
                          </a:solidFill>
                          <a:effectLst/>
                          <a:latin typeface="+mn-lt"/>
                          <a:ea typeface="+mn-ea"/>
                          <a:cs typeface="Arial"/>
                        </a:rPr>
                        <a:t>All</a:t>
                      </a:r>
                      <a:endParaRPr kumimoji="0" lang="en-ZA" sz="1400" b="1" u="none" strike="noStrike" kern="1200" cap="none" normalizeH="0" baseline="0" dirty="0">
                        <a:ln>
                          <a:noFill/>
                        </a:ln>
                        <a:solidFill>
                          <a:srgbClr val="002577"/>
                        </a:solidFill>
                        <a:effectLst/>
                        <a:latin typeface="+mn-lt"/>
                        <a:ea typeface="+mn-ea"/>
                        <a:cs typeface="Arial"/>
                      </a:endParaRPr>
                    </a:p>
                  </a:txBody>
                  <a:tcPr marL="91467" marR="91467" marT="45684" marB="45684" anchor="ctr" horzOverflow="overflow">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3896">
                        <a:tint val="40000"/>
                      </a:srgbClr>
                    </a:solidFill>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ZA" sz="1400" b="1" u="none" strike="noStrike" kern="1200" cap="none" normalizeH="0" baseline="0" dirty="0">
                        <a:ln>
                          <a:noFill/>
                        </a:ln>
                        <a:solidFill>
                          <a:srgbClr val="002577"/>
                        </a:solidFill>
                        <a:effectLst/>
                        <a:latin typeface="+mn-lt"/>
                        <a:ea typeface="+mn-ea"/>
                        <a:cs typeface="Arial"/>
                      </a:endParaRPr>
                    </a:p>
                  </a:txBody>
                  <a:tcPr marL="91467" marR="91467" marT="45684" marB="45684" anchor="ctr" horzOverflow="overflow">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3896">
                        <a:tint val="40000"/>
                      </a:srgb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7989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p:txBody>
          <a:bodyPr/>
          <a:lstStyle/>
          <a:p>
            <a:r>
              <a:rPr lang="en-US" dirty="0"/>
              <a:t>Session Overview </a:t>
            </a:r>
          </a:p>
        </p:txBody>
      </p:sp>
      <p:sp>
        <p:nvSpPr>
          <p:cNvPr id="3" name="Content Placeholder 2">
            <a:extLst>
              <a:ext uri="{FF2B5EF4-FFF2-40B4-BE49-F238E27FC236}">
                <a16:creationId xmlns:a16="http://schemas.microsoft.com/office/drawing/2014/main" id="{0A50A51C-64F1-E345-9891-68F3C607B6A2}"/>
              </a:ext>
            </a:extLst>
          </p:cNvPr>
          <p:cNvSpPr>
            <a:spLocks noGrp="1"/>
          </p:cNvSpPr>
          <p:nvPr>
            <p:ph idx="1"/>
          </p:nvPr>
        </p:nvSpPr>
        <p:spPr>
          <a:gradFill flip="none" rotWithShape="1">
            <a:gsLst>
              <a:gs pos="0">
                <a:schemeClr val="tx1">
                  <a:lumMod val="20000"/>
                  <a:lumOff val="80000"/>
                  <a:shade val="30000"/>
                  <a:satMod val="115000"/>
                </a:schemeClr>
              </a:gs>
              <a:gs pos="50000">
                <a:schemeClr val="tx1">
                  <a:lumMod val="20000"/>
                  <a:lumOff val="80000"/>
                  <a:shade val="67500"/>
                  <a:satMod val="115000"/>
                </a:schemeClr>
              </a:gs>
              <a:gs pos="100000">
                <a:schemeClr val="tx1">
                  <a:lumMod val="20000"/>
                  <a:lumOff val="80000"/>
                  <a:shade val="100000"/>
                  <a:satMod val="115000"/>
                </a:schemeClr>
              </a:gs>
            </a:gsLst>
            <a:lin ang="18900000" scaled="1"/>
            <a:tileRect/>
          </a:gradFill>
          <a:ln>
            <a:solidFill>
              <a:schemeClr val="tx1">
                <a:lumMod val="20000"/>
                <a:lumOff val="80000"/>
              </a:schemeClr>
            </a:solidFill>
          </a:ln>
        </p:spPr>
        <p:txBody>
          <a:bodyPr/>
          <a:lstStyle/>
          <a:p>
            <a:pPr marL="0" indent="0">
              <a:spcBef>
                <a:spcPct val="30000"/>
              </a:spcBef>
              <a:spcAft>
                <a:spcPct val="0"/>
              </a:spcAft>
              <a:buNone/>
              <a:defRPr/>
            </a:pPr>
            <a:r>
              <a:rPr lang="en-ZA" altLang="en-US" sz="2400" kern="0" dirty="0"/>
              <a:t>The session will focus on providing an overview and addressing questions for the tender such as : </a:t>
            </a:r>
          </a:p>
          <a:p>
            <a:pPr>
              <a:spcBef>
                <a:spcPct val="30000"/>
              </a:spcBef>
              <a:spcAft>
                <a:spcPct val="0"/>
              </a:spcAft>
              <a:defRPr/>
            </a:pPr>
            <a:r>
              <a:rPr lang="en-ZA" sz="2400" kern="0" dirty="0"/>
              <a:t>Providing clarity on the tender submission process and the returnable documents required</a:t>
            </a:r>
          </a:p>
          <a:p>
            <a:pPr>
              <a:spcBef>
                <a:spcPct val="30000"/>
              </a:spcBef>
              <a:spcAft>
                <a:spcPct val="0"/>
              </a:spcAft>
              <a:defRPr/>
            </a:pPr>
            <a:r>
              <a:rPr lang="en-US" altLang="en-US" sz="2400" kern="0" dirty="0"/>
              <a:t>To assist the Tenderers on the requirements for this tender</a:t>
            </a:r>
          </a:p>
          <a:p>
            <a:pPr>
              <a:spcBef>
                <a:spcPct val="30000"/>
              </a:spcBef>
              <a:spcAft>
                <a:spcPct val="0"/>
              </a:spcAft>
              <a:defRPr/>
            </a:pPr>
            <a:r>
              <a:rPr lang="en-US" altLang="en-US" sz="2400" kern="0" dirty="0"/>
              <a:t>To explain the evaluation process and the evaluation phases this tender </a:t>
            </a:r>
          </a:p>
          <a:p>
            <a:pPr>
              <a:spcBef>
                <a:spcPct val="30000"/>
              </a:spcBef>
              <a:spcAft>
                <a:spcPct val="0"/>
              </a:spcAft>
              <a:defRPr/>
            </a:pPr>
            <a:r>
              <a:rPr lang="en-US" altLang="en-US" sz="2400" kern="0" dirty="0"/>
              <a:t>To assist the Tenderers on how to compile and submit tender documents</a:t>
            </a:r>
          </a:p>
          <a:p>
            <a:pPr>
              <a:spcBef>
                <a:spcPct val="30000"/>
              </a:spcBef>
              <a:spcAft>
                <a:spcPct val="0"/>
              </a:spcAft>
              <a:defRPr/>
            </a:pPr>
            <a:r>
              <a:rPr lang="en-US" altLang="en-US" sz="2400" kern="0" dirty="0"/>
              <a:t>To ensure that the Tenderers understand what they are required to submit</a:t>
            </a:r>
          </a:p>
          <a:p>
            <a:pPr marL="0" indent="0">
              <a:spcBef>
                <a:spcPct val="30000"/>
              </a:spcBef>
              <a:spcAft>
                <a:spcPct val="0"/>
              </a:spcAft>
              <a:buNone/>
              <a:defRPr/>
            </a:pPr>
            <a:endParaRPr lang="en-US" altLang="en-US" sz="2400" kern="0" dirty="0"/>
          </a:p>
          <a:p>
            <a:pPr marL="0" indent="0">
              <a:spcBef>
                <a:spcPct val="30000"/>
              </a:spcBef>
              <a:spcAft>
                <a:spcPct val="0"/>
              </a:spcAft>
              <a:buNone/>
              <a:defRPr/>
            </a:pPr>
            <a:r>
              <a:rPr lang="en-US" altLang="en-US" sz="2400" kern="0" dirty="0"/>
              <a:t>Note : this is a non-compulsory clarification meeting</a:t>
            </a:r>
          </a:p>
          <a:p>
            <a:pPr>
              <a:spcBef>
                <a:spcPct val="30000"/>
              </a:spcBef>
              <a:spcAft>
                <a:spcPct val="0"/>
              </a:spcAft>
              <a:defRPr/>
            </a:pPr>
            <a:endParaRPr lang="en-ZA" sz="1400" dirty="0"/>
          </a:p>
          <a:p>
            <a:pPr marL="0" indent="0">
              <a:buNone/>
            </a:pPr>
            <a:endParaRPr lang="en-US" dirty="0"/>
          </a:p>
        </p:txBody>
      </p:sp>
      <p:sp>
        <p:nvSpPr>
          <p:cNvPr id="5" name="Slide Number Placeholder 5">
            <a:extLst>
              <a:ext uri="{FF2B5EF4-FFF2-40B4-BE49-F238E27FC236}">
                <a16:creationId xmlns:a16="http://schemas.microsoft.com/office/drawing/2014/main" id="{2EAA7AAA-6E3B-D37C-1F87-DF5919800C85}"/>
              </a:ext>
            </a:extLst>
          </p:cNvPr>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3</a:t>
            </a:fld>
            <a:endParaRPr lang="en-ZA" dirty="0"/>
          </a:p>
        </p:txBody>
      </p:sp>
    </p:spTree>
    <p:extLst>
      <p:ext uri="{BB962C8B-B14F-4D97-AF65-F5344CB8AC3E}">
        <p14:creationId xmlns:p14="http://schemas.microsoft.com/office/powerpoint/2010/main" val="3946026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28AE14-2F0A-1D9C-AC32-5E3AA0EFA26A}"/>
              </a:ext>
            </a:extLst>
          </p:cNvPr>
          <p:cNvSpPr>
            <a:spLocks noGrp="1"/>
          </p:cNvSpPr>
          <p:nvPr>
            <p:ph type="title"/>
          </p:nvPr>
        </p:nvSpPr>
        <p:spPr/>
        <p:txBody>
          <a:bodyPr/>
          <a:lstStyle/>
          <a:p>
            <a:r>
              <a:rPr lang="en-US" b="1" dirty="0"/>
              <a:t>Commercial Process</a:t>
            </a:r>
            <a:endParaRPr lang="en-US" dirty="0"/>
          </a:p>
        </p:txBody>
      </p:sp>
      <p:sp>
        <p:nvSpPr>
          <p:cNvPr id="8" name="Slide Number Placeholder 5">
            <a:extLst>
              <a:ext uri="{FF2B5EF4-FFF2-40B4-BE49-F238E27FC236}">
                <a16:creationId xmlns:a16="http://schemas.microsoft.com/office/drawing/2014/main" id="{0C5FDC59-6B5E-224C-27E3-D448689991C4}"/>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4</a:t>
            </a:fld>
            <a:endParaRPr lang="en-ZA" dirty="0"/>
          </a:p>
        </p:txBody>
      </p:sp>
      <p:graphicFrame>
        <p:nvGraphicFramePr>
          <p:cNvPr id="2" name="Content Placeholder 5">
            <a:extLst>
              <a:ext uri="{FF2B5EF4-FFF2-40B4-BE49-F238E27FC236}">
                <a16:creationId xmlns:a16="http://schemas.microsoft.com/office/drawing/2014/main" id="{EBC9F9E6-DD34-1008-1BD9-F50A8D1EF358}"/>
              </a:ext>
            </a:extLst>
          </p:cNvPr>
          <p:cNvGraphicFramePr>
            <a:graphicFrameLocks noGrp="1"/>
          </p:cNvGraphicFramePr>
          <p:nvPr>
            <p:ph idx="1"/>
            <p:extLst>
              <p:ext uri="{D42A27DB-BD31-4B8C-83A1-F6EECF244321}">
                <p14:modId xmlns:p14="http://schemas.microsoft.com/office/powerpoint/2010/main" val="3386414526"/>
              </p:ext>
            </p:extLst>
          </p:nvPr>
        </p:nvGraphicFramePr>
        <p:xfrm>
          <a:off x="832851" y="1220027"/>
          <a:ext cx="10526298" cy="53188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3971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B0A1C-B8D0-61F9-651B-39F1E2CC4CC1}"/>
              </a:ext>
            </a:extLst>
          </p:cNvPr>
          <p:cNvSpPr>
            <a:spLocks noGrp="1"/>
          </p:cNvSpPr>
          <p:nvPr>
            <p:ph type="title"/>
          </p:nvPr>
        </p:nvSpPr>
        <p:spPr/>
        <p:txBody>
          <a:bodyPr/>
          <a:lstStyle/>
          <a:p>
            <a:r>
              <a:rPr lang="en-US" altLang="en-US" b="1" dirty="0"/>
              <a:t>Compliance</a:t>
            </a:r>
            <a:endParaRPr lang="en-US" dirty="0"/>
          </a:p>
        </p:txBody>
      </p:sp>
      <p:sp>
        <p:nvSpPr>
          <p:cNvPr id="6" name="Slide Number Placeholder 5">
            <a:extLst>
              <a:ext uri="{FF2B5EF4-FFF2-40B4-BE49-F238E27FC236}">
                <a16:creationId xmlns:a16="http://schemas.microsoft.com/office/drawing/2014/main" id="{4FA61603-C6F1-ABC6-B2CA-B7F83F5B14E8}"/>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5</a:t>
            </a:fld>
            <a:endParaRPr lang="en-ZA" dirty="0"/>
          </a:p>
        </p:txBody>
      </p:sp>
      <p:sp>
        <p:nvSpPr>
          <p:cNvPr id="5" name="Content Placeholder 4">
            <a:extLst>
              <a:ext uri="{FF2B5EF4-FFF2-40B4-BE49-F238E27FC236}">
                <a16:creationId xmlns:a16="http://schemas.microsoft.com/office/drawing/2014/main" id="{F6A6847D-1197-99E9-1D6B-DC769B055DA4}"/>
              </a:ext>
            </a:extLst>
          </p:cNvPr>
          <p:cNvSpPr txBox="1">
            <a:spLocks/>
          </p:cNvSpPr>
          <p:nvPr/>
        </p:nvSpPr>
        <p:spPr bwMode="auto">
          <a:xfrm>
            <a:off x="395288" y="1113775"/>
            <a:ext cx="11434762" cy="508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a:lstStyle>
          <a:p>
            <a:pPr marL="266700" marR="0" lvl="0" indent="-266700" algn="l" defTabSz="914400" rtl="0" eaLnBrk="0" fontAlgn="base" latinLnBrk="0" hangingPunct="0">
              <a:lnSpc>
                <a:spcPct val="90000"/>
              </a:lnSpc>
              <a:spcBef>
                <a:spcPts val="600"/>
              </a:spcBef>
              <a:spcAft>
                <a:spcPts val="600"/>
              </a:spcAft>
              <a:buClr>
                <a:srgbClr val="8C7F6D"/>
              </a:buClr>
              <a:buSzTx/>
              <a:buFont typeface="Wingdings" pitchFamily="2" charset="2"/>
              <a:buChar char="q"/>
              <a:tabLst/>
              <a:defRPr/>
            </a:pPr>
            <a:r>
              <a:rPr kumimoji="0" lang="en-GB" sz="2400" b="1" i="0" u="none" strike="noStrike" kern="0" cap="none" spc="0" normalizeH="0" baseline="0" noProof="0" dirty="0">
                <a:ln>
                  <a:noFill/>
                </a:ln>
                <a:solidFill>
                  <a:srgbClr val="003896"/>
                </a:solidFill>
                <a:effectLst/>
                <a:uLnTx/>
                <a:uFillTx/>
                <a:latin typeface="Arial"/>
                <a:ea typeface="+mn-ea"/>
                <a:cs typeface="Arial"/>
              </a:rPr>
              <a:t>The Invitation to Tender is available on Eskom’s Tender Bulletin and NT eTender Portal</a:t>
            </a:r>
          </a:p>
          <a:p>
            <a:pPr marL="266700" marR="0" lvl="0" indent="-266700" algn="l" defTabSz="914400" rtl="0" eaLnBrk="0" fontAlgn="base" latinLnBrk="0" hangingPunct="0">
              <a:lnSpc>
                <a:spcPct val="90000"/>
              </a:lnSpc>
              <a:spcBef>
                <a:spcPts val="600"/>
              </a:spcBef>
              <a:spcAft>
                <a:spcPts val="600"/>
              </a:spcAft>
              <a:buClr>
                <a:srgbClr val="8C7F6D"/>
              </a:buClr>
              <a:buSzTx/>
              <a:buFont typeface="Wingdings" pitchFamily="2" charset="2"/>
              <a:buChar char="q"/>
              <a:tabLst/>
              <a:defRPr/>
            </a:pPr>
            <a:r>
              <a:rPr kumimoji="0" lang="en-GB" sz="2400" b="1" i="0" u="none" strike="noStrike" kern="0" cap="none" spc="0" normalizeH="0" baseline="0" noProof="0" dirty="0">
                <a:ln>
                  <a:noFill/>
                </a:ln>
                <a:solidFill>
                  <a:srgbClr val="003896"/>
                </a:solidFill>
                <a:effectLst/>
                <a:uLnTx/>
                <a:uFillTx/>
                <a:latin typeface="Arial"/>
                <a:ea typeface="+mn-ea"/>
                <a:cs typeface="Arial"/>
              </a:rPr>
              <a:t>Tenderers are advised to visit Eskom website</a:t>
            </a:r>
            <a:r>
              <a:rPr lang="en-GB" sz="2400" b="1" kern="0" dirty="0">
                <a:latin typeface="Arial"/>
                <a:cs typeface="Arial"/>
              </a:rPr>
              <a:t>(Tender Bulletin) </a:t>
            </a:r>
            <a:r>
              <a:rPr kumimoji="0" lang="en-GB" sz="2400" b="1" i="0" u="none" strike="noStrike" kern="0" cap="none" spc="0" normalizeH="0" baseline="0" noProof="0" dirty="0">
                <a:ln>
                  <a:noFill/>
                </a:ln>
                <a:solidFill>
                  <a:srgbClr val="003896"/>
                </a:solidFill>
                <a:effectLst/>
                <a:uLnTx/>
                <a:uFillTx/>
                <a:latin typeface="Arial"/>
                <a:ea typeface="+mn-ea"/>
                <a:cs typeface="Arial"/>
              </a:rPr>
              <a:t>frequently for updated information.</a:t>
            </a:r>
            <a:endParaRPr kumimoji="0" lang="en-GB" sz="2400" b="0" i="0" u="none" strike="noStrike" kern="0" cap="none" spc="0" normalizeH="0" baseline="0" noProof="0" dirty="0">
              <a:ln>
                <a:noFill/>
              </a:ln>
              <a:solidFill>
                <a:srgbClr val="003896"/>
              </a:solidFill>
              <a:effectLst/>
              <a:uLnTx/>
              <a:uFillTx/>
              <a:latin typeface="Arial"/>
              <a:ea typeface="+mn-ea"/>
              <a:cs typeface="Arial"/>
            </a:endParaRPr>
          </a:p>
          <a:p>
            <a:pPr marL="266700" marR="0" lvl="0" indent="-266700" algn="l" defTabSz="914400" rtl="0" eaLnBrk="0" fontAlgn="base" latinLnBrk="0" hangingPunct="0">
              <a:lnSpc>
                <a:spcPct val="90000"/>
              </a:lnSpc>
              <a:spcBef>
                <a:spcPts val="600"/>
              </a:spcBef>
              <a:spcAft>
                <a:spcPts val="600"/>
              </a:spcAft>
              <a:buClr>
                <a:srgbClr val="8C7F6D"/>
              </a:buClr>
              <a:buSzTx/>
              <a:buFont typeface="Wingdings" pitchFamily="2" charset="2"/>
              <a:buChar char="q"/>
              <a:tabLst/>
              <a:defRPr/>
            </a:pPr>
            <a:r>
              <a:rPr kumimoji="0" lang="en-GB" sz="2400" b="1" i="0" u="none" strike="noStrike" kern="0" cap="none" spc="0" normalizeH="0" baseline="0" noProof="0" dirty="0">
                <a:ln>
                  <a:noFill/>
                </a:ln>
                <a:solidFill>
                  <a:srgbClr val="003896"/>
                </a:solidFill>
                <a:effectLst/>
                <a:uLnTx/>
                <a:uFillTx/>
                <a:latin typeface="Arial"/>
                <a:ea typeface="+mn-ea"/>
                <a:cs typeface="Arial"/>
              </a:rPr>
              <a:t>Last date to submit clarifications: </a:t>
            </a:r>
            <a:r>
              <a:rPr kumimoji="0" lang="en-GB" sz="2400" b="1" i="0" u="none" strike="noStrike" kern="0" cap="none" spc="0" normalizeH="0" baseline="0" noProof="0" dirty="0">
                <a:ln>
                  <a:noFill/>
                </a:ln>
                <a:solidFill>
                  <a:srgbClr val="83725B">
                    <a:lumMod val="75000"/>
                  </a:srgbClr>
                </a:solidFill>
                <a:effectLst/>
                <a:uLnTx/>
                <a:uFillTx/>
                <a:latin typeface="Arial"/>
                <a:ea typeface="+mn-ea"/>
                <a:cs typeface="Arial"/>
              </a:rPr>
              <a:t> 17 June 2026</a:t>
            </a:r>
            <a:endParaRPr kumimoji="0" lang="en-GB" sz="2400" b="1" i="0" u="none" strike="noStrike" kern="0" cap="none" spc="0" normalizeH="0" baseline="0" noProof="0" dirty="0">
              <a:ln>
                <a:noFill/>
              </a:ln>
              <a:solidFill>
                <a:srgbClr val="003896"/>
              </a:solidFill>
              <a:effectLst/>
              <a:uLnTx/>
              <a:uFillTx/>
              <a:latin typeface="Arial"/>
              <a:ea typeface="+mn-ea"/>
              <a:cs typeface="Arial"/>
            </a:endParaRPr>
          </a:p>
          <a:p>
            <a:pPr marL="717550" marR="0" lvl="1" indent="-271463" algn="l" defTabSz="914400" rtl="0" eaLnBrk="0" fontAlgn="base" latinLnBrk="0" hangingPunct="0">
              <a:lnSpc>
                <a:spcPct val="90000"/>
              </a:lnSpc>
              <a:spcBef>
                <a:spcPts val="600"/>
              </a:spcBef>
              <a:spcAft>
                <a:spcPts val="600"/>
              </a:spcAft>
              <a:buClr>
                <a:srgbClr val="8C7F6D"/>
              </a:buClr>
              <a:buSzTx/>
              <a:buFont typeface="Wingdings" pitchFamily="2" charset="2"/>
              <a:buChar char="ü"/>
              <a:tabLst/>
              <a:defRPr/>
            </a:pPr>
            <a:r>
              <a:rPr kumimoji="0" lang="en-GB" sz="2000" b="0" i="0" u="none" strike="noStrike" kern="0" cap="none" spc="0" normalizeH="0" baseline="0" noProof="0" dirty="0">
                <a:ln>
                  <a:noFill/>
                </a:ln>
                <a:solidFill>
                  <a:srgbClr val="003896"/>
                </a:solidFill>
                <a:effectLst/>
                <a:uLnTx/>
                <a:uFillTx/>
                <a:latin typeface="Arial"/>
                <a:cs typeface="Arial"/>
              </a:rPr>
              <a:t>Ensure clarification requests are clear and concise to enable Eskom to provide a comprehensive response; </a:t>
            </a:r>
          </a:p>
          <a:p>
            <a:pPr marL="717550" marR="0" lvl="1" indent="-271463" algn="l" defTabSz="914400" rtl="0" eaLnBrk="0" fontAlgn="base" latinLnBrk="0" hangingPunct="0">
              <a:lnSpc>
                <a:spcPct val="90000"/>
              </a:lnSpc>
              <a:spcBef>
                <a:spcPts val="600"/>
              </a:spcBef>
              <a:spcAft>
                <a:spcPts val="600"/>
              </a:spcAft>
              <a:buClr>
                <a:srgbClr val="8C7F6D"/>
              </a:buClr>
              <a:buSzTx/>
              <a:buFont typeface="Wingdings" pitchFamily="2" charset="2"/>
              <a:buChar char="ü"/>
              <a:tabLst/>
              <a:defRPr/>
            </a:pPr>
            <a:r>
              <a:rPr kumimoji="0" lang="en-GB" altLang="en-US" sz="2000" b="0" i="0" u="none" strike="noStrike" kern="0" cap="none" spc="0" normalizeH="0" baseline="0" noProof="0" dirty="0">
                <a:ln>
                  <a:noFill/>
                </a:ln>
                <a:solidFill>
                  <a:srgbClr val="003896"/>
                </a:solidFill>
                <a:effectLst/>
                <a:uLnTx/>
                <a:uFillTx/>
                <a:latin typeface="Arial"/>
                <a:cs typeface="Arial"/>
              </a:rPr>
              <a:t>Email Address</a:t>
            </a:r>
            <a:r>
              <a:rPr kumimoji="0" lang="en-GB" altLang="en-US" sz="2000" b="1" i="0" u="none" strike="noStrike" kern="0" cap="none" spc="0" normalizeH="0" baseline="0" noProof="0" dirty="0">
                <a:ln>
                  <a:noFill/>
                </a:ln>
                <a:solidFill>
                  <a:srgbClr val="003896"/>
                </a:solidFill>
                <a:effectLst/>
                <a:uLnTx/>
                <a:uFillTx/>
                <a:latin typeface="Arial"/>
                <a:cs typeface="Arial"/>
              </a:rPr>
              <a:t>: </a:t>
            </a:r>
            <a:r>
              <a:rPr lang="en-GB" altLang="en-US" sz="2000" b="1" kern="0" dirty="0">
                <a:latin typeface="Arial"/>
                <a:cs typeface="Arial"/>
                <a:hlinkClick r:id="rId2"/>
              </a:rPr>
              <a:t>motaunlo@eskom.co.za</a:t>
            </a:r>
            <a:r>
              <a:rPr lang="en-GB" altLang="en-US" sz="2000" b="1" kern="0" dirty="0">
                <a:latin typeface="Arial"/>
                <a:cs typeface="Arial"/>
              </a:rPr>
              <a:t> </a:t>
            </a:r>
          </a:p>
          <a:p>
            <a:pPr marL="266700" marR="0" lvl="0" indent="-266700" algn="l" defTabSz="914400" rtl="0" eaLnBrk="0" fontAlgn="base" latinLnBrk="0" hangingPunct="0">
              <a:lnSpc>
                <a:spcPct val="90000"/>
              </a:lnSpc>
              <a:spcBef>
                <a:spcPts val="600"/>
              </a:spcBef>
              <a:spcAft>
                <a:spcPts val="600"/>
              </a:spcAft>
              <a:buClr>
                <a:srgbClr val="8C7F6D"/>
              </a:buClr>
              <a:buSzTx/>
              <a:buFont typeface="Wingdings" pitchFamily="2" charset="2"/>
              <a:buChar char="q"/>
              <a:tabLst/>
              <a:defRPr/>
            </a:pPr>
            <a:r>
              <a:rPr kumimoji="0" lang="en-US" sz="2400" b="1" i="0" u="none" strike="noStrike" kern="0" cap="none" spc="0" normalizeH="0" baseline="0" noProof="0" dirty="0">
                <a:ln>
                  <a:noFill/>
                </a:ln>
                <a:solidFill>
                  <a:srgbClr val="003896"/>
                </a:solidFill>
                <a:effectLst/>
                <a:uLnTx/>
                <a:uFillTx/>
                <a:latin typeface="Arial"/>
                <a:ea typeface="+mn-ea"/>
                <a:cs typeface="Arial"/>
              </a:rPr>
              <a:t>The deadline for tender submission</a:t>
            </a:r>
            <a:r>
              <a:rPr lang="en-US" sz="2400" b="1" kern="0" dirty="0">
                <a:latin typeface="Arial"/>
                <a:cs typeface="Arial"/>
              </a:rPr>
              <a:t>’</a:t>
            </a:r>
            <a:r>
              <a:rPr kumimoji="0" lang="en-US" sz="2400" b="1" i="0" u="none" strike="noStrike" kern="0" cap="none" spc="0" normalizeH="0" baseline="0" noProof="0" dirty="0">
                <a:ln>
                  <a:noFill/>
                </a:ln>
                <a:solidFill>
                  <a:srgbClr val="003896"/>
                </a:solidFill>
                <a:effectLst/>
                <a:uLnTx/>
                <a:uFillTx/>
                <a:latin typeface="Arial"/>
                <a:ea typeface="+mn-ea"/>
                <a:cs typeface="Arial"/>
              </a:rPr>
              <a:t>s is </a:t>
            </a:r>
            <a:r>
              <a:rPr kumimoji="0" lang="en-US" sz="2400" b="1" i="0" u="none" strike="noStrike" kern="0" cap="none" spc="0" normalizeH="0" baseline="0" noProof="0" dirty="0">
                <a:ln>
                  <a:noFill/>
                </a:ln>
                <a:solidFill>
                  <a:srgbClr val="83725B">
                    <a:lumMod val="75000"/>
                  </a:srgbClr>
                </a:solidFill>
                <a:effectLst/>
                <a:uLnTx/>
                <a:uFillTx/>
                <a:latin typeface="Arial"/>
                <a:ea typeface="+mn-ea"/>
                <a:cs typeface="Arial"/>
              </a:rPr>
              <a:t>10H00</a:t>
            </a:r>
            <a:r>
              <a:rPr kumimoji="0" lang="en-US" sz="2400" b="1" i="0" u="none" strike="noStrike" kern="0" cap="none" spc="0" normalizeH="0" baseline="0" noProof="0" dirty="0">
                <a:ln>
                  <a:noFill/>
                </a:ln>
                <a:solidFill>
                  <a:srgbClr val="003896"/>
                </a:solidFill>
                <a:effectLst/>
                <a:uLnTx/>
                <a:uFillTx/>
                <a:latin typeface="Arial"/>
                <a:ea typeface="+mn-ea"/>
                <a:cs typeface="Arial"/>
              </a:rPr>
              <a:t> on </a:t>
            </a:r>
            <a:r>
              <a:rPr kumimoji="0" lang="en-US" sz="2400" b="1" i="0" u="none" strike="noStrike" kern="0" cap="none" spc="0" normalizeH="0" baseline="0" noProof="0" dirty="0">
                <a:ln>
                  <a:noFill/>
                </a:ln>
                <a:solidFill>
                  <a:srgbClr val="83725B">
                    <a:lumMod val="75000"/>
                  </a:srgbClr>
                </a:solidFill>
                <a:effectLst/>
                <a:uLnTx/>
                <a:uFillTx/>
                <a:latin typeface="Arial"/>
                <a:ea typeface="+mn-ea"/>
                <a:cs typeface="Arial"/>
              </a:rPr>
              <a:t>22 June 2026</a:t>
            </a:r>
            <a:endParaRPr kumimoji="0" lang="en-US" sz="2400" b="0" i="0" u="none" strike="noStrike" kern="0" cap="none" spc="0" normalizeH="0" baseline="0" noProof="0" dirty="0">
              <a:ln>
                <a:noFill/>
              </a:ln>
              <a:solidFill>
                <a:srgbClr val="83725B">
                  <a:lumMod val="75000"/>
                </a:srgbClr>
              </a:solidFill>
              <a:effectLst/>
              <a:uLnTx/>
              <a:uFillTx/>
              <a:latin typeface="Arial"/>
              <a:ea typeface="+mn-ea"/>
              <a:cs typeface="Arial"/>
            </a:endParaRPr>
          </a:p>
          <a:p>
            <a:pPr marL="717550" marR="0" lvl="1" indent="-271463" algn="l" defTabSz="914400" rtl="0" eaLnBrk="0" fontAlgn="base" latinLnBrk="0" hangingPunct="0">
              <a:lnSpc>
                <a:spcPct val="90000"/>
              </a:lnSpc>
              <a:spcBef>
                <a:spcPts val="600"/>
              </a:spcBef>
              <a:spcAft>
                <a:spcPts val="600"/>
              </a:spcAft>
              <a:buClr>
                <a:srgbClr val="8C7F6D"/>
              </a:buClr>
              <a:buSzTx/>
              <a:buFont typeface="Wingdings" pitchFamily="2" charset="2"/>
              <a:buChar char="ü"/>
              <a:tabLst/>
              <a:defRPr/>
            </a:pPr>
            <a:r>
              <a:rPr kumimoji="0" lang="en-GB" sz="2400" b="0" i="0" u="none" strike="noStrike" kern="0" cap="none" spc="0" normalizeH="0" baseline="0" noProof="0" dirty="0">
                <a:ln>
                  <a:noFill/>
                </a:ln>
                <a:solidFill>
                  <a:srgbClr val="003896"/>
                </a:solidFill>
                <a:effectLst/>
                <a:uLnTx/>
                <a:uFillTx/>
                <a:latin typeface="Arial"/>
                <a:cs typeface="Arial"/>
              </a:rPr>
              <a:t>No late submissions will be accepted; and</a:t>
            </a:r>
          </a:p>
          <a:p>
            <a:pPr marL="717550" marR="0" lvl="1" indent="-271463" algn="l" defTabSz="914400" rtl="0" eaLnBrk="0" fontAlgn="base" latinLnBrk="0" hangingPunct="0">
              <a:lnSpc>
                <a:spcPct val="90000"/>
              </a:lnSpc>
              <a:spcBef>
                <a:spcPts val="600"/>
              </a:spcBef>
              <a:spcAft>
                <a:spcPts val="600"/>
              </a:spcAft>
              <a:buClr>
                <a:srgbClr val="8C7F6D"/>
              </a:buClr>
              <a:buSzTx/>
              <a:buFont typeface="Wingdings" pitchFamily="2" charset="2"/>
              <a:buChar char="ü"/>
              <a:tabLst/>
              <a:defRPr/>
            </a:pPr>
            <a:r>
              <a:rPr kumimoji="0" lang="en-GB" sz="2400" b="0" i="0" u="none" strike="noStrike" kern="0" cap="none" spc="0" normalizeH="0" baseline="0" noProof="0" dirty="0">
                <a:ln>
                  <a:noFill/>
                </a:ln>
                <a:solidFill>
                  <a:srgbClr val="003896"/>
                </a:solidFill>
                <a:effectLst/>
                <a:uLnTx/>
                <a:uFillTx/>
                <a:latin typeface="Arial"/>
                <a:cs typeface="Arial"/>
              </a:rPr>
              <a:t>Tenders submitted to the email address will not be accepted.</a:t>
            </a:r>
          </a:p>
          <a:p>
            <a:pPr marL="717550" marR="0" lvl="1" indent="-271463" algn="l" defTabSz="914400" rtl="0" eaLnBrk="0" fontAlgn="base" latinLnBrk="0" hangingPunct="0">
              <a:lnSpc>
                <a:spcPct val="90000"/>
              </a:lnSpc>
              <a:spcBef>
                <a:spcPts val="600"/>
              </a:spcBef>
              <a:spcAft>
                <a:spcPts val="600"/>
              </a:spcAft>
              <a:buClr>
                <a:srgbClr val="8C7F6D"/>
              </a:buClr>
              <a:buSzTx/>
              <a:buFont typeface="Wingdings" pitchFamily="2" charset="2"/>
              <a:buChar char="ü"/>
              <a:tabLst/>
              <a:defRPr/>
            </a:pPr>
            <a:endParaRPr kumimoji="0" lang="en-GB" sz="1400" b="0" i="0" u="none" strike="noStrike" kern="0" cap="none" spc="0" normalizeH="0" baseline="0" noProof="0" dirty="0">
              <a:ln>
                <a:noFill/>
              </a:ln>
              <a:solidFill>
                <a:srgbClr val="003896"/>
              </a:solidFill>
              <a:effectLst/>
              <a:uLnTx/>
              <a:uFillTx/>
              <a:latin typeface="Arial"/>
              <a:cs typeface="Arial"/>
            </a:endParaRPr>
          </a:p>
          <a:p>
            <a:pPr marL="266700" marR="0" lvl="0" indent="-266700" algn="l" defTabSz="914400" rtl="0" eaLnBrk="0" fontAlgn="base" latinLnBrk="0" hangingPunct="0">
              <a:lnSpc>
                <a:spcPct val="90000"/>
              </a:lnSpc>
              <a:spcBef>
                <a:spcPts val="600"/>
              </a:spcBef>
              <a:spcAft>
                <a:spcPts val="600"/>
              </a:spcAft>
              <a:buClr>
                <a:srgbClr val="8C7F6D"/>
              </a:buClr>
              <a:buSzTx/>
              <a:buFont typeface="Wingdings" pitchFamily="2" charset="2"/>
              <a:buChar char="q"/>
              <a:tabLst/>
              <a:defRPr/>
            </a:pPr>
            <a:endParaRPr kumimoji="0" lang="en-GB" sz="1800" b="0" i="0" u="none" strike="noStrike" kern="0" cap="none" spc="0" normalizeH="0" baseline="0" noProof="0" dirty="0">
              <a:ln>
                <a:noFill/>
              </a:ln>
              <a:solidFill>
                <a:srgbClr val="003896"/>
              </a:solidFill>
              <a:effectLst/>
              <a:uLnTx/>
              <a:uFillTx/>
              <a:latin typeface="Arial"/>
              <a:ea typeface="+mn-ea"/>
              <a:cs typeface="Arial"/>
            </a:endParaRPr>
          </a:p>
          <a:p>
            <a:pPr marL="0" marR="0" lvl="0" indent="0" algn="l" defTabSz="914400" rtl="0" eaLnBrk="0" fontAlgn="base" latinLnBrk="0" hangingPunct="0">
              <a:lnSpc>
                <a:spcPct val="90000"/>
              </a:lnSpc>
              <a:spcBef>
                <a:spcPct val="100000"/>
              </a:spcBef>
              <a:spcAft>
                <a:spcPct val="0"/>
              </a:spcAft>
              <a:buClr>
                <a:srgbClr val="8C7F6D"/>
              </a:buClr>
              <a:buSzTx/>
              <a:buFontTx/>
              <a:buNone/>
              <a:tabLst/>
              <a:defRPr/>
            </a:pPr>
            <a:endParaRPr kumimoji="0" lang="en-ZA" sz="2000" b="0" i="0" u="none" strike="noStrike" kern="0" cap="none" spc="0" normalizeH="0" baseline="0" noProof="0" dirty="0">
              <a:ln>
                <a:noFill/>
              </a:ln>
              <a:solidFill>
                <a:srgbClr val="003896"/>
              </a:solidFill>
              <a:effectLst/>
              <a:uLnTx/>
              <a:uFillTx/>
              <a:latin typeface="Arial"/>
              <a:ea typeface="+mn-ea"/>
              <a:cs typeface="Arial"/>
            </a:endParaRPr>
          </a:p>
        </p:txBody>
      </p:sp>
    </p:spTree>
    <p:extLst>
      <p:ext uri="{BB962C8B-B14F-4D97-AF65-F5344CB8AC3E}">
        <p14:creationId xmlns:p14="http://schemas.microsoft.com/office/powerpoint/2010/main" val="3400590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64AD2-4D13-4572-C6DC-2FF4A6D492A0}"/>
              </a:ext>
            </a:extLst>
          </p:cNvPr>
          <p:cNvSpPr>
            <a:spLocks noGrp="1"/>
          </p:cNvSpPr>
          <p:nvPr>
            <p:ph type="title"/>
          </p:nvPr>
        </p:nvSpPr>
        <p:spPr/>
        <p:txBody>
          <a:bodyPr/>
          <a:lstStyle/>
          <a:p>
            <a:r>
              <a:rPr lang="en-US" altLang="en-US" b="1" dirty="0"/>
              <a:t>Details of the Enquiry</a:t>
            </a:r>
            <a:endParaRPr lang="en-US" dirty="0"/>
          </a:p>
        </p:txBody>
      </p:sp>
      <p:sp>
        <p:nvSpPr>
          <p:cNvPr id="7" name="Slide Number Placeholder 5">
            <a:extLst>
              <a:ext uri="{FF2B5EF4-FFF2-40B4-BE49-F238E27FC236}">
                <a16:creationId xmlns:a16="http://schemas.microsoft.com/office/drawing/2014/main" id="{38E7303B-3103-12A7-B24A-9E550B508F9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6</a:t>
            </a:fld>
            <a:endParaRPr lang="en-ZA" dirty="0"/>
          </a:p>
        </p:txBody>
      </p:sp>
      <p:sp>
        <p:nvSpPr>
          <p:cNvPr id="68" name="Rectangle 4">
            <a:extLst>
              <a:ext uri="{FF2B5EF4-FFF2-40B4-BE49-F238E27FC236}">
                <a16:creationId xmlns:a16="http://schemas.microsoft.com/office/drawing/2014/main" id="{F79B5C93-3D0B-A252-FE85-26B50E9929A8}"/>
              </a:ext>
            </a:extLst>
          </p:cNvPr>
          <p:cNvSpPr>
            <a:spLocks noChangeArrowheads="1"/>
          </p:cNvSpPr>
          <p:nvPr/>
        </p:nvSpPr>
        <p:spPr bwMode="auto">
          <a:xfrm>
            <a:off x="232371" y="1663756"/>
            <a:ext cx="10918247" cy="4622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66700" indent="-266700"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sz="2800">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algn="just" eaLnBrk="1" fontAlgn="base" hangingPunct="1">
              <a:lnSpc>
                <a:spcPct val="100000"/>
              </a:lnSpc>
              <a:spcBef>
                <a:spcPct val="0"/>
              </a:spcBef>
              <a:spcAft>
                <a:spcPct val="0"/>
              </a:spcAft>
              <a:buClrTx/>
              <a:defRPr/>
            </a:pPr>
            <a:r>
              <a:rPr kumimoji="0" lang="en-US" altLang="en-US" sz="2400" b="0" i="0" u="none"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Tenderer's may submit </a:t>
            </a:r>
            <a:r>
              <a:rPr lang="en-US" altLang="en-US" sz="2400" kern="0" dirty="0">
                <a:sym typeface="Wingdings" panose="05000000000000000000" pitchFamily="2" charset="2"/>
              </a:rPr>
              <a:t>documents </a:t>
            </a:r>
            <a:r>
              <a:rPr kumimoji="0" lang="en-US" altLang="en-US" sz="2400" b="0" i="0" u="none"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prior to the closing date on the Eskom tender bulleting via link as stipulated in the Invitation to Tender.</a:t>
            </a:r>
          </a:p>
          <a:p>
            <a:pPr algn="just" eaLnBrk="1" fontAlgn="base" hangingPunct="1">
              <a:lnSpc>
                <a:spcPct val="100000"/>
              </a:lnSpc>
              <a:spcBef>
                <a:spcPct val="0"/>
              </a:spcBef>
              <a:spcAft>
                <a:spcPct val="0"/>
              </a:spcAft>
              <a:buClrTx/>
              <a:defRPr/>
            </a:pPr>
            <a:endParaRPr kumimoji="0" lang="en-US" altLang="en-US" sz="2400" b="0" i="0" u="none"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endParaRPr>
          </a:p>
          <a:p>
            <a:pPr algn="just" eaLnBrk="1" fontAlgn="base" hangingPunct="1">
              <a:lnSpc>
                <a:spcPct val="100000"/>
              </a:lnSpc>
              <a:spcBef>
                <a:spcPct val="0"/>
              </a:spcBef>
              <a:spcAft>
                <a:spcPct val="0"/>
              </a:spcAft>
              <a:buClrTx/>
              <a:defRPr/>
            </a:pPr>
            <a:r>
              <a:rPr kumimoji="0" lang="en-US" altLang="en-US" sz="2400" b="0" i="0" u="none"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It is advisable that you do not leave the submissions of your tender for the last minute. This may result in your tender not being submitted by </a:t>
            </a:r>
            <a:r>
              <a:rPr kumimoji="0" lang="en-US" altLang="en-US" sz="2400" b="1" i="0" u="none"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10h00</a:t>
            </a:r>
            <a:r>
              <a:rPr kumimoji="0" lang="en-US" altLang="en-US" sz="2400" b="0" i="0" u="none"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 on the closing date (</a:t>
            </a:r>
            <a:r>
              <a:rPr lang="en-US" altLang="en-US" sz="2400" b="1" kern="0" dirty="0">
                <a:sym typeface="Wingdings" panose="05000000000000000000" pitchFamily="2" charset="2"/>
              </a:rPr>
              <a:t>22</a:t>
            </a:r>
            <a:r>
              <a:rPr kumimoji="0" lang="en-US" altLang="en-US" sz="2400" b="1" i="0" u="none"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 June </a:t>
            </a:r>
            <a:r>
              <a:rPr kumimoji="0" lang="en-US" sz="2400" b="1" i="0" u="none" strike="noStrike" kern="0" cap="none" spc="0" normalizeH="0" baseline="0" noProof="0" dirty="0">
                <a:ln>
                  <a:noFill/>
                </a:ln>
                <a:solidFill>
                  <a:srgbClr val="003896"/>
                </a:solidFill>
                <a:effectLst/>
                <a:uLnTx/>
                <a:uFillTx/>
                <a:latin typeface="Arial" charset="0"/>
                <a:ea typeface="+mn-ea"/>
                <a:cs typeface="Arial" charset="0"/>
              </a:rPr>
              <a:t>2026</a:t>
            </a:r>
            <a:r>
              <a:rPr kumimoji="0" lang="en-US" sz="2400" b="0" i="0" u="none"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 In that c</a:t>
            </a:r>
            <a:r>
              <a:rPr kumimoji="0" lang="en-US" altLang="en-US" sz="2400" b="0" i="0" u="none"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ase your tender will be considered late and not accepted.  </a:t>
            </a:r>
          </a:p>
          <a:p>
            <a:pPr algn="just" eaLnBrk="1" fontAlgn="base" hangingPunct="1">
              <a:lnSpc>
                <a:spcPct val="100000"/>
              </a:lnSpc>
              <a:spcBef>
                <a:spcPct val="0"/>
              </a:spcBef>
              <a:spcAft>
                <a:spcPct val="0"/>
              </a:spcAft>
              <a:buClrTx/>
              <a:defRPr/>
            </a:pPr>
            <a:endParaRPr kumimoji="0" lang="en-US" altLang="en-US" sz="2400" b="0" i="0" u="none"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endParaRPr>
          </a:p>
          <a:p>
            <a:pPr algn="just" eaLnBrk="1" fontAlgn="base" hangingPunct="1">
              <a:lnSpc>
                <a:spcPct val="100000"/>
              </a:lnSpc>
              <a:spcBef>
                <a:spcPct val="0"/>
              </a:spcBef>
              <a:spcAft>
                <a:spcPct val="0"/>
              </a:spcAft>
              <a:buClrTx/>
              <a:defRPr/>
            </a:pPr>
            <a:r>
              <a:rPr kumimoji="0" lang="en-US" altLang="en-US" sz="2400" b="0" i="0" u="none"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Tenderer’s must submit </a:t>
            </a:r>
            <a:r>
              <a:rPr lang="en-US" altLang="en-US" sz="2400" b="1" u="sng" kern="0" dirty="0">
                <a:sym typeface="Wingdings" panose="05000000000000000000" pitchFamily="2" charset="2"/>
              </a:rPr>
              <a:t>files in the respective folders namely: </a:t>
            </a:r>
          </a:p>
          <a:p>
            <a:pPr lvl="1" algn="just" eaLnBrk="1" fontAlgn="base" hangingPunct="1">
              <a:lnSpc>
                <a:spcPct val="100000"/>
              </a:lnSpc>
              <a:spcBef>
                <a:spcPct val="0"/>
              </a:spcBef>
              <a:spcAft>
                <a:spcPct val="0"/>
              </a:spcAft>
              <a:buClrTx/>
              <a:buFont typeface="Wingdings" panose="05000000000000000000" pitchFamily="2" charset="2"/>
              <a:buChar char="§"/>
              <a:defRPr/>
            </a:pPr>
            <a:r>
              <a:rPr kumimoji="0" lang="en-US" altLang="en-US" sz="2000" i="0" u="sng"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Commercial </a:t>
            </a:r>
            <a:r>
              <a:rPr lang="en-US" altLang="en-US" sz="2000" u="sng" kern="0" dirty="0">
                <a:sym typeface="Wingdings" panose="05000000000000000000" pitchFamily="2" charset="2"/>
              </a:rPr>
              <a:t> </a:t>
            </a:r>
          </a:p>
          <a:p>
            <a:pPr lvl="1" algn="just" eaLnBrk="1" fontAlgn="base" hangingPunct="1">
              <a:lnSpc>
                <a:spcPct val="100000"/>
              </a:lnSpc>
              <a:spcBef>
                <a:spcPct val="0"/>
              </a:spcBef>
              <a:spcAft>
                <a:spcPct val="0"/>
              </a:spcAft>
              <a:buClrTx/>
              <a:buFont typeface="Wingdings" panose="05000000000000000000" pitchFamily="2" charset="2"/>
              <a:buChar char="§"/>
              <a:defRPr/>
            </a:pPr>
            <a:r>
              <a:rPr kumimoji="0" lang="en-US" altLang="en-US" sz="2000" i="0" u="sng"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Technical </a:t>
            </a:r>
          </a:p>
          <a:p>
            <a:pPr lvl="1" algn="just" eaLnBrk="1" fontAlgn="base" hangingPunct="1">
              <a:lnSpc>
                <a:spcPct val="100000"/>
              </a:lnSpc>
              <a:spcBef>
                <a:spcPct val="0"/>
              </a:spcBef>
              <a:spcAft>
                <a:spcPct val="0"/>
              </a:spcAft>
              <a:buClrTx/>
              <a:buFont typeface="Wingdings" panose="05000000000000000000" pitchFamily="2" charset="2"/>
              <a:buChar char="§"/>
              <a:defRPr/>
            </a:pPr>
            <a:r>
              <a:rPr lang="en-US" altLang="en-US" sz="2000" u="sng" kern="0" dirty="0">
                <a:sym typeface="Wingdings" panose="05000000000000000000" pitchFamily="2" charset="2"/>
              </a:rPr>
              <a:t>SHEQ</a:t>
            </a:r>
          </a:p>
          <a:p>
            <a:pPr lvl="1" algn="just" eaLnBrk="1" fontAlgn="base" hangingPunct="1">
              <a:lnSpc>
                <a:spcPct val="100000"/>
              </a:lnSpc>
              <a:spcBef>
                <a:spcPct val="0"/>
              </a:spcBef>
              <a:spcAft>
                <a:spcPct val="0"/>
              </a:spcAft>
              <a:buClrTx/>
              <a:buFont typeface="Wingdings" panose="05000000000000000000" pitchFamily="2" charset="2"/>
              <a:buChar char="§"/>
              <a:defRPr/>
            </a:pPr>
            <a:r>
              <a:rPr lang="en-US" altLang="en-US" sz="2000" u="sng" kern="0" dirty="0">
                <a:sym typeface="Wingdings" panose="05000000000000000000" pitchFamily="2" charset="2"/>
              </a:rPr>
              <a:t>Financial/ Other</a:t>
            </a:r>
            <a:endParaRPr kumimoji="0" lang="en-US" altLang="en-US" sz="2000" i="0" u="none" strike="noStrike" kern="0" cap="none" spc="0" normalizeH="0" baseline="0" noProof="0" dirty="0">
              <a:ln>
                <a:noFill/>
              </a:ln>
              <a:solidFill>
                <a:srgbClr val="003896"/>
              </a:solidFill>
              <a:effectLst/>
              <a:uLnTx/>
              <a:uFillTx/>
              <a:latin typeface="Arial" charset="0"/>
              <a:ea typeface="+mn-ea"/>
              <a:cs typeface="Arial" charset="0"/>
            </a:endParaRPr>
          </a:p>
        </p:txBody>
      </p:sp>
      <p:sp>
        <p:nvSpPr>
          <p:cNvPr id="69" name="Rectangle 9">
            <a:extLst>
              <a:ext uri="{FF2B5EF4-FFF2-40B4-BE49-F238E27FC236}">
                <a16:creationId xmlns:a16="http://schemas.microsoft.com/office/drawing/2014/main" id="{046A1A4E-370A-AE4A-6F5B-A6C7C636B413}"/>
              </a:ext>
            </a:extLst>
          </p:cNvPr>
          <p:cNvSpPr>
            <a:spLocks noChangeArrowheads="1"/>
          </p:cNvSpPr>
          <p:nvPr/>
        </p:nvSpPr>
        <p:spPr bwMode="auto">
          <a:xfrm>
            <a:off x="232371" y="1110943"/>
            <a:ext cx="483978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sz="2800">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sng"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NO LATE TENDERS WILL BE ACCEPTED</a:t>
            </a:r>
            <a:r>
              <a:rPr kumimoji="0" lang="en-US" altLang="en-US" sz="1800" b="0" i="0" u="none" strike="noStrike" kern="0" cap="none" spc="0" normalizeH="0" baseline="0" noProof="0" dirty="0">
                <a:ln>
                  <a:noFill/>
                </a:ln>
                <a:solidFill>
                  <a:srgbClr val="003896"/>
                </a:solidFill>
                <a:effectLst/>
                <a:uLnTx/>
                <a:uFillTx/>
                <a:latin typeface="Arial" charset="0"/>
                <a:ea typeface="+mn-ea"/>
                <a:cs typeface="Arial" charset="0"/>
                <a:sym typeface="Wingdings" panose="05000000000000000000" pitchFamily="2" charset="2"/>
              </a:rPr>
              <a:t>. </a:t>
            </a:r>
          </a:p>
        </p:txBody>
      </p:sp>
    </p:spTree>
    <p:extLst>
      <p:ext uri="{BB962C8B-B14F-4D97-AF65-F5344CB8AC3E}">
        <p14:creationId xmlns:p14="http://schemas.microsoft.com/office/powerpoint/2010/main" val="1637445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DB6D1D-9C2E-C6F3-EF17-65FEC4028206}"/>
              </a:ext>
            </a:extLst>
          </p:cNvPr>
          <p:cNvSpPr txBox="1">
            <a:spLocks/>
          </p:cNvSpPr>
          <p:nvPr/>
        </p:nvSpPr>
        <p:spPr>
          <a:xfrm>
            <a:off x="374133" y="285779"/>
            <a:ext cx="6562230" cy="666000"/>
          </a:xfrm>
          <a:prstGeom prst="rect">
            <a:avLst/>
          </a:prstGeom>
        </p:spPr>
        <p:txBody>
          <a:bodyPr/>
          <a:lstStyle>
            <a:lvl1pPr algn="l" defTabSz="914400" rtl="0" eaLnBrk="1" latinLnBrk="0" hangingPunct="1">
              <a:lnSpc>
                <a:spcPct val="90000"/>
              </a:lnSpc>
              <a:spcBef>
                <a:spcPct val="0"/>
              </a:spcBef>
              <a:buNone/>
              <a:defRPr sz="2400" kern="1200">
                <a:solidFill>
                  <a:schemeClr val="bg1"/>
                </a:solidFill>
                <a:latin typeface="+mj-lt"/>
                <a:ea typeface="+mj-ea"/>
                <a:cs typeface="+mj-cs"/>
              </a:defRPr>
            </a:lvl1pPr>
          </a:lstStyle>
          <a:p>
            <a:r>
              <a:rPr lang="en-US" altLang="en-US" sz="2000" b="1" dirty="0"/>
              <a:t>Eskom Tender Portal </a:t>
            </a:r>
            <a:endParaRPr lang="en-ZA" sz="2000" b="1" dirty="0"/>
          </a:p>
        </p:txBody>
      </p:sp>
      <p:sp>
        <p:nvSpPr>
          <p:cNvPr id="5" name="Content Placeholder 2">
            <a:extLst>
              <a:ext uri="{FF2B5EF4-FFF2-40B4-BE49-F238E27FC236}">
                <a16:creationId xmlns:a16="http://schemas.microsoft.com/office/drawing/2014/main" id="{1A31AFCE-D40D-151F-72B2-A801D8B04282}"/>
              </a:ext>
            </a:extLst>
          </p:cNvPr>
          <p:cNvSpPr txBox="1">
            <a:spLocks/>
          </p:cNvSpPr>
          <p:nvPr/>
        </p:nvSpPr>
        <p:spPr>
          <a:xfrm>
            <a:off x="271260" y="1223493"/>
            <a:ext cx="11021579" cy="4859022"/>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altLang="en-US" sz="2000" b="1" kern="0" dirty="0"/>
              <a:t>Tender documents are </a:t>
            </a:r>
            <a:r>
              <a:rPr lang="en-US" sz="2000" b="1" dirty="0"/>
              <a:t>organized in Folders named as follows:</a:t>
            </a:r>
          </a:p>
          <a:p>
            <a:pPr marL="0" indent="0">
              <a:buFont typeface="Wingdings" panose="05000000000000000000" pitchFamily="2" charset="2"/>
              <a:buNone/>
            </a:pPr>
            <a:endParaRPr lang="en-US" sz="2000" b="1" dirty="0"/>
          </a:p>
          <a:p>
            <a:pPr marL="0" indent="0">
              <a:buFont typeface="Wingdings" panose="05000000000000000000" pitchFamily="2" charset="2"/>
              <a:buNone/>
            </a:pPr>
            <a:r>
              <a:rPr lang="en-US" altLang="en-US" sz="2000" b="1" dirty="0"/>
              <a:t>Commercial: </a:t>
            </a:r>
            <a:r>
              <a:rPr lang="en-US" altLang="en-US" sz="2000" dirty="0"/>
              <a:t>Documents in this folder to be completed accordingly and returned with tender including Invitation to tender and NDA  </a:t>
            </a:r>
          </a:p>
          <a:p>
            <a:pPr marL="0" indent="0">
              <a:buNone/>
            </a:pPr>
            <a:r>
              <a:rPr lang="en-US" altLang="en-US" sz="2000" b="1" dirty="0"/>
              <a:t>NEC</a:t>
            </a:r>
            <a:r>
              <a:rPr lang="en-US" altLang="en-US" sz="2000" dirty="0"/>
              <a:t>: </a:t>
            </a:r>
            <a:r>
              <a:rPr lang="en-US" sz="2000" dirty="0"/>
              <a:t>Completed NEC </a:t>
            </a:r>
            <a:r>
              <a:rPr lang="en-ZA" sz="2000" dirty="0"/>
              <a:t>pricing schedule and contract data</a:t>
            </a:r>
            <a:r>
              <a:rPr lang="en-US" altLang="en-US" sz="2000" dirty="0"/>
              <a:t>, sign and return documents</a:t>
            </a:r>
          </a:p>
          <a:p>
            <a:pPr marL="0" indent="0">
              <a:buFont typeface="Wingdings" panose="05000000000000000000" pitchFamily="2" charset="2"/>
              <a:buNone/>
            </a:pPr>
            <a:endParaRPr lang="en-US" altLang="en-US" sz="2000" b="1" dirty="0"/>
          </a:p>
          <a:p>
            <a:pPr marL="0" indent="0">
              <a:buFont typeface="Wingdings" panose="05000000000000000000" pitchFamily="2" charset="2"/>
              <a:buNone/>
            </a:pPr>
            <a:r>
              <a:rPr lang="en-US" altLang="en-US" sz="2000" b="1" dirty="0"/>
              <a:t>Technical</a:t>
            </a:r>
            <a:r>
              <a:rPr lang="en-US" altLang="en-US" sz="2000" dirty="0"/>
              <a:t>: Return documents as per technical evaluation criteria attached separately on the technical folder</a:t>
            </a:r>
          </a:p>
          <a:p>
            <a:pPr marL="0" indent="0">
              <a:buFont typeface="Wingdings" panose="05000000000000000000" pitchFamily="2" charset="2"/>
              <a:buNone/>
            </a:pPr>
            <a:endParaRPr lang="en-US" altLang="en-US" sz="2000" u="sng" dirty="0"/>
          </a:p>
          <a:p>
            <a:pPr marL="0" indent="0">
              <a:buFont typeface="Wingdings" panose="05000000000000000000" pitchFamily="2" charset="2"/>
              <a:buNone/>
            </a:pPr>
            <a:r>
              <a:rPr lang="en-US" altLang="en-US" sz="2000" b="1" u="sng" dirty="0"/>
              <a:t>Contractual requirements</a:t>
            </a:r>
            <a:r>
              <a:rPr lang="en-US" altLang="en-US" sz="2000" u="sng" dirty="0"/>
              <a:t>:</a:t>
            </a:r>
          </a:p>
          <a:p>
            <a:pPr marL="0" indent="0">
              <a:buNone/>
            </a:pPr>
            <a:r>
              <a:rPr lang="en-US" altLang="en-US" sz="2000" b="1" dirty="0"/>
              <a:t>SDL&amp;I : </a:t>
            </a:r>
            <a:r>
              <a:rPr lang="en-US" altLang="en-US" sz="2000" dirty="0"/>
              <a:t>Return documents as per SDL&amp;I stipulated goals &amp; requirements </a:t>
            </a:r>
          </a:p>
          <a:p>
            <a:pPr marL="0" indent="0">
              <a:buFont typeface="Wingdings" panose="05000000000000000000" pitchFamily="2" charset="2"/>
              <a:buNone/>
            </a:pPr>
            <a:r>
              <a:rPr lang="en-US" altLang="en-US" sz="2000" b="1" dirty="0"/>
              <a:t>Quality</a:t>
            </a:r>
            <a:r>
              <a:rPr lang="en-US" altLang="en-US" sz="2000" dirty="0"/>
              <a:t>: Return documents as per quality evaluation criteria</a:t>
            </a:r>
          </a:p>
          <a:p>
            <a:pPr marL="0" indent="0">
              <a:buFont typeface="Wingdings" panose="05000000000000000000" pitchFamily="2" charset="2"/>
              <a:buNone/>
            </a:pPr>
            <a:r>
              <a:rPr lang="en-US" altLang="en-US" sz="2000" b="1" dirty="0"/>
              <a:t>Safety and Health</a:t>
            </a:r>
            <a:r>
              <a:rPr lang="en-US" altLang="en-US" sz="2000" dirty="0"/>
              <a:t>: Return documents as per safety evaluation criteria</a:t>
            </a:r>
          </a:p>
          <a:p>
            <a:pPr marL="0" indent="0">
              <a:buFont typeface="Wingdings" panose="05000000000000000000" pitchFamily="2" charset="2"/>
              <a:buNone/>
            </a:pPr>
            <a:r>
              <a:rPr lang="en-US" altLang="en-US" sz="2000" dirty="0"/>
              <a:t>  </a:t>
            </a:r>
          </a:p>
          <a:p>
            <a:pPr marL="0" indent="0">
              <a:buFont typeface="Wingdings" panose="05000000000000000000" pitchFamily="2" charset="2"/>
              <a:buNone/>
            </a:pPr>
            <a:r>
              <a:rPr lang="en-US" altLang="en-US" sz="2000" b="1" dirty="0">
                <a:solidFill>
                  <a:srgbClr val="FF0000"/>
                </a:solidFill>
              </a:rPr>
              <a:t>Addendum</a:t>
            </a:r>
            <a:r>
              <a:rPr lang="en-US" altLang="en-US" sz="2000" dirty="0">
                <a:solidFill>
                  <a:srgbClr val="FF0000"/>
                </a:solidFill>
              </a:rPr>
              <a:t> - including this presentations, questions and answers </a:t>
            </a:r>
          </a:p>
          <a:p>
            <a:pPr marL="0" indent="0">
              <a:buFont typeface="Wingdings" panose="05000000000000000000" pitchFamily="2" charset="2"/>
              <a:buNone/>
            </a:pPr>
            <a:endParaRPr lang="en-ZA" dirty="0"/>
          </a:p>
        </p:txBody>
      </p:sp>
    </p:spTree>
    <p:extLst>
      <p:ext uri="{BB962C8B-B14F-4D97-AF65-F5344CB8AC3E}">
        <p14:creationId xmlns:p14="http://schemas.microsoft.com/office/powerpoint/2010/main" val="3089526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1EC13-12D3-234A-4D39-F08CE8C41C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6CDBB8-82F4-E02C-FA9F-85FE521DC2F8}"/>
              </a:ext>
            </a:extLst>
          </p:cNvPr>
          <p:cNvSpPr txBox="1">
            <a:spLocks/>
          </p:cNvSpPr>
          <p:nvPr/>
        </p:nvSpPr>
        <p:spPr>
          <a:xfrm>
            <a:off x="374133" y="388649"/>
            <a:ext cx="6562230" cy="666000"/>
          </a:xfrm>
          <a:prstGeom prst="rect">
            <a:avLst/>
          </a:prstGeom>
        </p:spPr>
        <p:txBody>
          <a:bodyPr/>
          <a:lstStyle>
            <a:lvl1pPr algn="l" defTabSz="914400" rtl="0" eaLnBrk="1" latinLnBrk="0" hangingPunct="1">
              <a:lnSpc>
                <a:spcPct val="90000"/>
              </a:lnSpc>
              <a:spcBef>
                <a:spcPct val="0"/>
              </a:spcBef>
              <a:buNone/>
              <a:defRPr sz="2400" kern="1200">
                <a:solidFill>
                  <a:schemeClr val="bg1"/>
                </a:solidFill>
                <a:latin typeface="+mj-lt"/>
                <a:ea typeface="+mj-ea"/>
                <a:cs typeface="+mj-cs"/>
              </a:defRPr>
            </a:lvl1pPr>
          </a:lstStyle>
          <a:p>
            <a:r>
              <a:rPr lang="en-US" altLang="en-US" sz="2000" b="1" dirty="0"/>
              <a:t>Eskom Tender Portal</a:t>
            </a:r>
            <a:endParaRPr lang="en-ZA" sz="2000" b="1" dirty="0"/>
          </a:p>
        </p:txBody>
      </p:sp>
      <p:sp>
        <p:nvSpPr>
          <p:cNvPr id="3" name="Content Placeholder 2">
            <a:extLst>
              <a:ext uri="{FF2B5EF4-FFF2-40B4-BE49-F238E27FC236}">
                <a16:creationId xmlns:a16="http://schemas.microsoft.com/office/drawing/2014/main" id="{322962B1-6985-3B42-F837-208B0FCA0A50}"/>
              </a:ext>
            </a:extLst>
          </p:cNvPr>
          <p:cNvSpPr txBox="1">
            <a:spLocks/>
          </p:cNvSpPr>
          <p:nvPr/>
        </p:nvSpPr>
        <p:spPr>
          <a:xfrm>
            <a:off x="271262" y="1071092"/>
            <a:ext cx="11764528" cy="4986807"/>
          </a:xfrm>
          <a:prstGeom prst="rect">
            <a:avLst/>
          </a:prstGeom>
        </p:spPr>
        <p:txBody>
          <a:bodyPr>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Wingdings" panose="05000000000000000000" pitchFamily="2" charset="2"/>
              <a:buNone/>
            </a:pPr>
            <a:endParaRPr lang="en-US" sz="2000" dirty="0"/>
          </a:p>
          <a:p>
            <a:pPr>
              <a:spcBef>
                <a:spcPts val="600"/>
              </a:spcBef>
            </a:pPr>
            <a:r>
              <a:rPr lang="en-US" sz="2400" dirty="0"/>
              <a:t>Please </a:t>
            </a:r>
            <a:r>
              <a:rPr lang="en-US" sz="2400"/>
              <a:t>check regularly </a:t>
            </a:r>
            <a:r>
              <a:rPr lang="en-US" sz="2400" dirty="0"/>
              <a:t>for any Addendum’s that may be published.  Please note that on the Invitation to Tender, there is a Document titled Annexure B “Acknowledgment Form” that must be completed accordingly and returned with the tender</a:t>
            </a:r>
          </a:p>
          <a:p>
            <a:pPr>
              <a:spcBef>
                <a:spcPts val="600"/>
              </a:spcBef>
            </a:pPr>
            <a:r>
              <a:rPr lang="en-US" altLang="en-US" sz="2400" dirty="0"/>
              <a:t>Please note that this clarification presentation will be loaded on the Tender Bulletin as they will serve as minutes of the clarification meeting.</a:t>
            </a:r>
          </a:p>
          <a:p>
            <a:pPr>
              <a:spcBef>
                <a:spcPts val="600"/>
              </a:spcBef>
            </a:pPr>
            <a:r>
              <a:rPr lang="en-US" altLang="en-US" sz="2400" dirty="0"/>
              <a:t>Please also note that questions and answers will be loaded on the Eskom Tender Bulletin.</a:t>
            </a:r>
          </a:p>
          <a:p>
            <a:pPr>
              <a:spcBef>
                <a:spcPts val="600"/>
              </a:spcBef>
            </a:pPr>
            <a:r>
              <a:rPr lang="en-US" altLang="en-US" sz="2400" dirty="0"/>
              <a:t>Please note that questions should always be sent in writing to the email address stipulated in the Invitation to Tender .  Please do not address questions to any other Eskom email addresses of persons you may know working for Eskom whether they be employees in the Procurement, Safety, Quality, Technical or SDL&amp;I Sections.</a:t>
            </a:r>
            <a:endParaRPr lang="en-ZA" sz="2400" dirty="0"/>
          </a:p>
        </p:txBody>
      </p:sp>
    </p:spTree>
    <p:extLst>
      <p:ext uri="{BB962C8B-B14F-4D97-AF65-F5344CB8AC3E}">
        <p14:creationId xmlns:p14="http://schemas.microsoft.com/office/powerpoint/2010/main" val="861625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D058F-2C77-CEE1-0AC0-13C31C0330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2259DD-24E9-BE73-C2B5-BE288834E408}"/>
              </a:ext>
            </a:extLst>
          </p:cNvPr>
          <p:cNvSpPr txBox="1">
            <a:spLocks/>
          </p:cNvSpPr>
          <p:nvPr/>
        </p:nvSpPr>
        <p:spPr>
          <a:xfrm>
            <a:off x="271262" y="205769"/>
            <a:ext cx="8236633" cy="666000"/>
          </a:xfrm>
          <a:prstGeom prst="rect">
            <a:avLst/>
          </a:prstGeom>
        </p:spPr>
        <p:txBody>
          <a:bodyPr/>
          <a:lstStyle>
            <a:lvl1pPr algn="l" defTabSz="914400" rtl="0" eaLnBrk="1" latinLnBrk="0" hangingPunct="1">
              <a:lnSpc>
                <a:spcPct val="90000"/>
              </a:lnSpc>
              <a:spcBef>
                <a:spcPct val="0"/>
              </a:spcBef>
              <a:buNone/>
              <a:defRPr sz="2400" kern="1200">
                <a:solidFill>
                  <a:schemeClr val="bg1"/>
                </a:solidFill>
                <a:latin typeface="+mj-lt"/>
                <a:ea typeface="+mj-ea"/>
                <a:cs typeface="+mj-cs"/>
              </a:defRPr>
            </a:lvl1pPr>
          </a:lstStyle>
          <a:p>
            <a:r>
              <a:rPr lang="en-US" altLang="en-US" sz="2000" b="1"/>
              <a:t>Evaluation process and criteria: </a:t>
            </a:r>
            <a:br>
              <a:rPr lang="en-US" altLang="en-US" sz="2000" b="1"/>
            </a:br>
            <a:r>
              <a:rPr lang="en-US" sz="2000" b="1"/>
              <a:t>Basic Compliance: Commercial</a:t>
            </a:r>
            <a:endParaRPr lang="en-ZA" sz="2000" b="1" dirty="0"/>
          </a:p>
        </p:txBody>
      </p:sp>
      <p:sp>
        <p:nvSpPr>
          <p:cNvPr id="3" name="Content Placeholder 2">
            <a:extLst>
              <a:ext uri="{FF2B5EF4-FFF2-40B4-BE49-F238E27FC236}">
                <a16:creationId xmlns:a16="http://schemas.microsoft.com/office/drawing/2014/main" id="{A76298E4-829D-EBF4-90BE-2636BCC8AD1A}"/>
              </a:ext>
            </a:extLst>
          </p:cNvPr>
          <p:cNvSpPr txBox="1">
            <a:spLocks/>
          </p:cNvSpPr>
          <p:nvPr/>
        </p:nvSpPr>
        <p:spPr>
          <a:xfrm>
            <a:off x="271262" y="1123904"/>
            <a:ext cx="11331458" cy="5063535"/>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Wingdings" panose="05000000000000000000" pitchFamily="2" charset="2"/>
              <a:buNone/>
            </a:pPr>
            <a:r>
              <a:rPr lang="en-US" sz="2000" dirty="0"/>
              <a:t>Basic compliance for this invitation to tender are: </a:t>
            </a:r>
            <a:endParaRPr lang="en-ZA" sz="2000" dirty="0"/>
          </a:p>
          <a:p>
            <a:pPr>
              <a:lnSpc>
                <a:spcPct val="100000"/>
              </a:lnSpc>
              <a:spcBef>
                <a:spcPts val="0"/>
              </a:spcBef>
            </a:pPr>
            <a:r>
              <a:rPr lang="en-US" sz="2000" b="1" dirty="0"/>
              <a:t>Meet the eligibility criteria for a tenderer</a:t>
            </a:r>
          </a:p>
          <a:p>
            <a:pPr marL="0" indent="0">
              <a:lnSpc>
                <a:spcPct val="100000"/>
              </a:lnSpc>
              <a:spcBef>
                <a:spcPts val="0"/>
              </a:spcBef>
              <a:buFont typeface="Wingdings" panose="05000000000000000000" pitchFamily="2" charset="2"/>
              <a:buNone/>
            </a:pPr>
            <a:endParaRPr lang="en-US" sz="2000" b="1" dirty="0"/>
          </a:p>
          <a:p>
            <a:pPr marL="0" indent="0">
              <a:lnSpc>
                <a:spcPct val="100000"/>
              </a:lnSpc>
              <a:spcBef>
                <a:spcPts val="0"/>
              </a:spcBef>
              <a:buFont typeface="Wingdings" panose="05000000000000000000" pitchFamily="2" charset="2"/>
              <a:buNone/>
            </a:pPr>
            <a:r>
              <a:rPr lang="en-US" sz="2000" dirty="0"/>
              <a:t>For Electronic Tender Submissions</a:t>
            </a:r>
          </a:p>
          <a:p>
            <a:pPr marL="0" indent="0">
              <a:lnSpc>
                <a:spcPct val="100000"/>
              </a:lnSpc>
              <a:spcBef>
                <a:spcPts val="0"/>
              </a:spcBef>
              <a:buFont typeface="Wingdings" panose="05000000000000000000" pitchFamily="2" charset="2"/>
              <a:buNone/>
            </a:pPr>
            <a:endParaRPr lang="en-US" sz="2000" dirty="0"/>
          </a:p>
          <a:p>
            <a:pPr marL="0" indent="0">
              <a:lnSpc>
                <a:spcPct val="100000"/>
              </a:lnSpc>
              <a:spcBef>
                <a:spcPts val="0"/>
              </a:spcBef>
              <a:buFont typeface="Wingdings" panose="05000000000000000000" pitchFamily="2" charset="2"/>
              <a:buNone/>
            </a:pPr>
            <a:r>
              <a:rPr lang="en-US" sz="2000" dirty="0"/>
              <a:t>The tenderer must upload the tender via Eskom Tender bulletin site on the Eskom E- tendering page. The documents need to be upload under the folder Commercial, Financial, SHEQ, Technical and other. </a:t>
            </a:r>
          </a:p>
          <a:p>
            <a:pPr marL="0" indent="0">
              <a:lnSpc>
                <a:spcPct val="100000"/>
              </a:lnSpc>
              <a:spcBef>
                <a:spcPts val="0"/>
              </a:spcBef>
              <a:buFont typeface="Wingdings" panose="05000000000000000000" pitchFamily="2" charset="2"/>
              <a:buNone/>
            </a:pPr>
            <a:endParaRPr lang="en-US" sz="2000" dirty="0"/>
          </a:p>
          <a:p>
            <a:pPr marL="0" indent="0">
              <a:lnSpc>
                <a:spcPct val="100000"/>
              </a:lnSpc>
              <a:spcBef>
                <a:spcPts val="0"/>
              </a:spcBef>
              <a:buFont typeface="Wingdings" panose="05000000000000000000" pitchFamily="2" charset="2"/>
              <a:buNone/>
            </a:pPr>
            <a:r>
              <a:rPr lang="en-US" sz="2000" dirty="0"/>
              <a:t>All documents need to be submitted in a PDF and Excel format (The limit is 50MB per file and total submission of 900MB per submissions). The price list needs to be submitted in PDF and a copy in excel format</a:t>
            </a:r>
          </a:p>
          <a:p>
            <a:pPr marL="0" indent="0">
              <a:lnSpc>
                <a:spcPct val="100000"/>
              </a:lnSpc>
              <a:spcBef>
                <a:spcPts val="0"/>
              </a:spcBef>
              <a:buFont typeface="Wingdings" panose="05000000000000000000" pitchFamily="2" charset="2"/>
              <a:buNone/>
            </a:pPr>
            <a:endParaRPr lang="en-US" sz="2000" dirty="0"/>
          </a:p>
          <a:p>
            <a:pPr marL="0" indent="0">
              <a:lnSpc>
                <a:spcPct val="100000"/>
              </a:lnSpc>
              <a:spcBef>
                <a:spcPts val="0"/>
              </a:spcBef>
              <a:buFont typeface="Wingdings" panose="05000000000000000000" pitchFamily="2" charset="2"/>
              <a:buNone/>
            </a:pPr>
            <a:r>
              <a:rPr lang="en-US" sz="2000" dirty="0"/>
              <a:t>No Zip/condense files can be uploaded</a:t>
            </a:r>
          </a:p>
          <a:p>
            <a:pPr marL="0" indent="0">
              <a:lnSpc>
                <a:spcPct val="100000"/>
              </a:lnSpc>
              <a:spcBef>
                <a:spcPts val="0"/>
              </a:spcBef>
              <a:buFont typeface="Wingdings" panose="05000000000000000000" pitchFamily="2" charset="2"/>
              <a:buNone/>
            </a:pPr>
            <a:r>
              <a:rPr lang="en-US" sz="2000" dirty="0"/>
              <a:t>No hard copy will be accepted </a:t>
            </a:r>
          </a:p>
          <a:p>
            <a:pPr marL="0" indent="0">
              <a:lnSpc>
                <a:spcPct val="100000"/>
              </a:lnSpc>
              <a:spcBef>
                <a:spcPts val="0"/>
              </a:spcBef>
              <a:buFont typeface="Wingdings" panose="05000000000000000000" pitchFamily="2" charset="2"/>
              <a:buNone/>
            </a:pPr>
            <a:endParaRPr lang="en-US" sz="2000" dirty="0"/>
          </a:p>
          <a:p>
            <a:pPr marL="0" indent="0">
              <a:lnSpc>
                <a:spcPct val="100000"/>
              </a:lnSpc>
              <a:spcBef>
                <a:spcPts val="0"/>
              </a:spcBef>
              <a:buFont typeface="Wingdings" panose="05000000000000000000" pitchFamily="2" charset="2"/>
              <a:buNone/>
            </a:pPr>
            <a:r>
              <a:rPr lang="en-US" sz="2000" dirty="0"/>
              <a:t>If for some reason you resubmit your tender, then the latest version of the tender submitted will be the only be acceptable submission and all previous submission/s will be null and void.</a:t>
            </a:r>
          </a:p>
          <a:p>
            <a:pPr marL="0" indent="0">
              <a:lnSpc>
                <a:spcPct val="100000"/>
              </a:lnSpc>
              <a:spcBef>
                <a:spcPts val="0"/>
              </a:spcBef>
              <a:buFont typeface="Wingdings" panose="05000000000000000000" pitchFamily="2" charset="2"/>
              <a:buNone/>
            </a:pPr>
            <a:endParaRPr lang="en-US" sz="2000" dirty="0"/>
          </a:p>
          <a:p>
            <a:pPr marL="0" indent="0">
              <a:lnSpc>
                <a:spcPct val="100000"/>
              </a:lnSpc>
              <a:spcBef>
                <a:spcPts val="0"/>
              </a:spcBef>
              <a:buFont typeface="Wingdings" panose="05000000000000000000" pitchFamily="2" charset="2"/>
              <a:buNone/>
            </a:pPr>
            <a:r>
              <a:rPr lang="en-US" sz="2000" dirty="0"/>
              <a:t>Please ensure that the submission status is indicated as complete.</a:t>
            </a:r>
          </a:p>
          <a:p>
            <a:pPr marL="0" indent="0">
              <a:lnSpc>
                <a:spcPct val="100000"/>
              </a:lnSpc>
              <a:spcBef>
                <a:spcPts val="0"/>
              </a:spcBef>
              <a:buFont typeface="Wingdings" panose="05000000000000000000" pitchFamily="2" charset="2"/>
              <a:buNone/>
            </a:pPr>
            <a:endParaRPr lang="en-US" sz="2000" dirty="0"/>
          </a:p>
          <a:p>
            <a:pPr marL="0" indent="0">
              <a:lnSpc>
                <a:spcPct val="100000"/>
              </a:lnSpc>
              <a:spcBef>
                <a:spcPts val="0"/>
              </a:spcBef>
              <a:buFont typeface="Wingdings" panose="05000000000000000000" pitchFamily="2" charset="2"/>
              <a:buNone/>
            </a:pPr>
            <a:r>
              <a:rPr lang="en-US" sz="2000" dirty="0"/>
              <a:t>Supplier Help Manual guide and can be found on Eskom Tender bulletin page.</a:t>
            </a:r>
          </a:p>
          <a:p>
            <a:pPr marL="0" indent="0">
              <a:lnSpc>
                <a:spcPct val="100000"/>
              </a:lnSpc>
              <a:spcBef>
                <a:spcPts val="0"/>
              </a:spcBef>
              <a:buFont typeface="Wingdings" panose="05000000000000000000" pitchFamily="2" charset="2"/>
              <a:buNone/>
            </a:pPr>
            <a:endParaRPr lang="en-ZA" sz="2000" dirty="0"/>
          </a:p>
          <a:p>
            <a:pPr>
              <a:lnSpc>
                <a:spcPct val="100000"/>
              </a:lnSpc>
              <a:spcBef>
                <a:spcPts val="0"/>
              </a:spcBef>
            </a:pPr>
            <a:r>
              <a:rPr lang="en-US" sz="2000" b="1" dirty="0"/>
              <a:t>Submit a complete tender with commercial, financial , SHEQ and technical information.</a:t>
            </a:r>
            <a:endParaRPr lang="en-ZA" sz="2000" b="1" dirty="0"/>
          </a:p>
          <a:p>
            <a:pPr>
              <a:lnSpc>
                <a:spcPct val="100000"/>
              </a:lnSpc>
              <a:spcBef>
                <a:spcPts val="0"/>
              </a:spcBef>
            </a:pPr>
            <a:r>
              <a:rPr lang="en-US" sz="2000" b="1" dirty="0"/>
              <a:t>Submissions of the tender returnables and the invitation to tender should be as per stipulated deadlines</a:t>
            </a:r>
            <a:r>
              <a:rPr lang="en-US" sz="2000" dirty="0"/>
              <a:t>.</a:t>
            </a:r>
            <a:endParaRPr lang="en-ZA" sz="2000" dirty="0"/>
          </a:p>
          <a:p>
            <a:endParaRPr lang="en-ZA" dirty="0"/>
          </a:p>
        </p:txBody>
      </p:sp>
    </p:spTree>
    <p:extLst>
      <p:ext uri="{BB962C8B-B14F-4D97-AF65-F5344CB8AC3E}">
        <p14:creationId xmlns:p14="http://schemas.microsoft.com/office/powerpoint/2010/main" val="21362380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heme/theme1.xml><?xml version="1.0" encoding="utf-8"?>
<a:theme xmlns:a="http://schemas.openxmlformats.org/drawingml/2006/main" name="Office Theme">
  <a:themeElements>
    <a:clrScheme name="Eskom Wide">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858705"/>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ppt/theme/theme2.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Owner xmlns="2c7ddca0-f18f-4514-89ec-cfc256175ba5">
      <UserInfo>
        <DisplayName>Lebogang Manakana</DisplayName>
        <AccountId>11117</AccountId>
        <AccountType/>
      </UserInfo>
    </Owner>
  </documentManagement>
</p:properties>
</file>

<file path=customXml/item2.xml><?xml version="1.0" encoding="utf-8"?>
<?mso-contentType ?>
<SharedContentType xmlns="Microsoft.SharePoint.Taxonomy.ContentTypeSync" SourceId="69b1b3ef-f17b-48c7-a7c8-8ad8b283852f" ContentTypeId="0x0101000D8B3899A4805C44A2FA507CBAF83E58" PreviousValue="false"/>
</file>

<file path=customXml/item3.xml><?xml version="1.0" encoding="utf-8"?>
<ct:contentTypeSchema xmlns:ct="http://schemas.microsoft.com/office/2006/metadata/contentType" xmlns:ma="http://schemas.microsoft.com/office/2006/metadata/properties/metaAttributes" ct:_="" ma:_="" ma:contentTypeName="Khoro Minimum metadata" ma:contentTypeID="0x0101000D8B3899A4805C44A2FA507CBAF83E58007A63E5F34A1C904ABF73B4A044044531" ma:contentTypeVersion="3" ma:contentTypeDescription="" ma:contentTypeScope="" ma:versionID="17327965f7291ab7bae5024c4d883bde">
  <xsd:schema xmlns:xsd="http://www.w3.org/2001/XMLSchema" xmlns:xs="http://www.w3.org/2001/XMLSchema" xmlns:p="http://schemas.microsoft.com/office/2006/metadata/properties" xmlns:ns2="2c7ddca0-f18f-4514-89ec-cfc256175ba5" targetNamespace="http://schemas.microsoft.com/office/2006/metadata/properties" ma:root="true" ma:fieldsID="7a3511da6a4f6d92aec1b7a4f9927643" ns2:_="">
    <xsd:import namespace="2c7ddca0-f18f-4514-89ec-cfc256175ba5"/>
    <xsd:element name="properties">
      <xsd:complexType>
        <xsd:sequence>
          <xsd:element name="documentManagement">
            <xsd:complexType>
              <xsd:all>
                <xsd:element ref="ns2:Owner"/>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ca0-f18f-4514-89ec-cfc256175ba5" elementFormDefault="qualified">
    <xsd:import namespace="http://schemas.microsoft.com/office/2006/documentManagement/types"/>
    <xsd:import namespace="http://schemas.microsoft.com/office/infopath/2007/PartnerControls"/>
    <xsd:element name="Owner" ma:index="8" ma:displayName="Owner" ma:list="UserInfo" ma:SharePointGroup="0" ma:internalName="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3A1265-97A7-4CBC-A6B2-2EEAB6A71AD7}">
  <ds:schemaRefs>
    <ds:schemaRef ds:uri="2c7ddca0-f18f-4514-89ec-cfc256175ba5"/>
    <ds:schemaRef ds:uri="http://schemas.microsoft.com/office/infopath/2007/PartnerControls"/>
    <ds:schemaRef ds:uri="http://purl.org/dc/dcmitype/"/>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72832AB3-C3A8-4024-868A-7B93B85F18C6}">
  <ds:schemaRefs>
    <ds:schemaRef ds:uri="Microsoft.SharePoint.Taxonomy.ContentTypeSync"/>
  </ds:schemaRefs>
</ds:datastoreItem>
</file>

<file path=customXml/itemProps3.xml><?xml version="1.0" encoding="utf-8"?>
<ds:datastoreItem xmlns:ds="http://schemas.openxmlformats.org/officeDocument/2006/customXml" ds:itemID="{E34207DC-B30F-4A0C-B5DE-EF409CBB8F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ca0-f18f-4514-89ec-cfc256175b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F75ADF6-FF55-4FFC-BA53-8A77FEA89285}">
  <ds:schemaRefs>
    <ds:schemaRef ds:uri="http://schemas.microsoft.com/sharepoint/v3/contenttype/forms"/>
  </ds:schemaRefs>
</ds:datastoreItem>
</file>

<file path=docMetadata/LabelInfo.xml><?xml version="1.0" encoding="utf-8"?>
<clbl:labelList xmlns:clbl="http://schemas.microsoft.com/office/2020/mipLabelMetadata">
  <clbl:label id="{93aedbdc-cc67-4652-aa12-d250a876ae79}" enabled="0" method="" siteId="{93aedbdc-cc67-4652-aa12-d250a876ae79}" removed="1"/>
</clbl:labelList>
</file>

<file path=docProps/app.xml><?xml version="1.0" encoding="utf-8"?>
<Properties xmlns="http://schemas.openxmlformats.org/officeDocument/2006/extended-properties" xmlns:vt="http://schemas.openxmlformats.org/officeDocument/2006/docPropsVTypes">
  <Template/>
  <TotalTime>5524</TotalTime>
  <Words>1354</Words>
  <Application>Microsoft Office PowerPoint</Application>
  <PresentationFormat>Widescreen</PresentationFormat>
  <Paragraphs>182</Paragraphs>
  <Slides>17</Slides>
  <Notes>0</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17</vt:i4>
      </vt:variant>
    </vt:vector>
  </HeadingPairs>
  <TitlesOfParts>
    <vt:vector size="26" baseType="lpstr">
      <vt:lpstr>Arial</vt:lpstr>
      <vt:lpstr>Calibri</vt:lpstr>
      <vt:lpstr>Courier New</vt:lpstr>
      <vt:lpstr>Times New Roman</vt:lpstr>
      <vt:lpstr>Wingdings</vt:lpstr>
      <vt:lpstr>Wingdings 2</vt:lpstr>
      <vt:lpstr>Office Theme</vt:lpstr>
      <vt:lpstr>Content Slide Master</vt:lpstr>
      <vt:lpstr>think-cell Slide</vt:lpstr>
      <vt:lpstr>PROVISION OF 24/7 ARMED CLOSE PROTECTION OFFICERS ON “AS AND WHEN” REQUIRED BASIS FOR THE PERIOD OF THREE (3) YEARS.  E1795CXMWPR  ENQUIRY CLARIFICATION MEETING</vt:lpstr>
      <vt:lpstr>AGENDA</vt:lpstr>
      <vt:lpstr>Session Overview </vt:lpstr>
      <vt:lpstr>Commercial Process</vt:lpstr>
      <vt:lpstr>Compliance</vt:lpstr>
      <vt:lpstr>Details of the Enquiry</vt:lpstr>
      <vt:lpstr>PowerPoint Presentation</vt:lpstr>
      <vt:lpstr>PowerPoint Presentation</vt:lpstr>
      <vt:lpstr>PowerPoint Presentation</vt:lpstr>
      <vt:lpstr>PowerPoint Presentation</vt:lpstr>
      <vt:lpstr>PowerPoint Presentation</vt:lpstr>
      <vt:lpstr>PowerPoint Presentation</vt:lpstr>
      <vt:lpstr>Eskom Tender Portal – Tender Returnables</vt:lpstr>
      <vt:lpstr>Details of the Enquiry</vt:lpstr>
      <vt:lpstr>PowerPoint Presentation</vt:lpstr>
      <vt:lpstr>PowerPoint Presentation</vt:lpstr>
      <vt:lpstr>Conclusion</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White 16x9</dc:title>
  <dc:creator>Hanlie Smit</dc:creator>
  <cp:lastModifiedBy>Lebohang Motaung</cp:lastModifiedBy>
  <cp:revision>48</cp:revision>
  <dcterms:created xsi:type="dcterms:W3CDTF">2020-01-06T09:48:40Z</dcterms:created>
  <dcterms:modified xsi:type="dcterms:W3CDTF">2026-06-10T08:03:56Z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0x0101000D8B3899A4805C44A2FA507CBAF83E58007A63E5F34A1C904ABF73B4A044044531</vt:lpwstr>
  </property>
</Properties>
</file>