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5"/>
  </p:sldMasterIdLst>
  <p:notesMasterIdLst>
    <p:notesMasterId r:id="rId7"/>
  </p:notesMasterIdLst>
  <p:sldIdLst>
    <p:sldId id="3697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2025/10/24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emf"/><Relationship Id="rId5" Type="http://schemas.openxmlformats.org/officeDocument/2006/relationships/theme" Target="../theme/theme1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567B-97FD-AE2E-C6B9-B0B8C1FA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93A84-6D57-6041-E70B-539FEBDA6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contract details are:</a:t>
            </a:r>
          </a:p>
          <a:p>
            <a:r>
              <a:rPr lang="en-US" dirty="0"/>
              <a:t>Contract Type: NEC Professional Services Contract (PSC)</a:t>
            </a:r>
          </a:p>
          <a:p>
            <a:r>
              <a:rPr lang="en-US" dirty="0"/>
              <a:t>Contract duration: 4 years (48 months)</a:t>
            </a:r>
          </a:p>
          <a:p>
            <a:r>
              <a:rPr lang="en-US" dirty="0"/>
              <a:t>Main option clause: G (Term Contract)</a:t>
            </a:r>
          </a:p>
          <a:p>
            <a:r>
              <a:rPr lang="en-US" dirty="0"/>
              <a:t>Rate based </a:t>
            </a:r>
          </a:p>
          <a:p>
            <a:r>
              <a:rPr lang="en-US" dirty="0"/>
              <a:t>Managed by task order</a:t>
            </a:r>
          </a:p>
          <a:p>
            <a:r>
              <a:rPr lang="en-US" dirty="0"/>
              <a:t>Secondary clauses: </a:t>
            </a:r>
          </a:p>
          <a:p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F54B51-54B5-BD44-092A-85313D69F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449304"/>
              </p:ext>
            </p:extLst>
          </p:nvPr>
        </p:nvGraphicFramePr>
        <p:xfrm>
          <a:off x="683948" y="3498056"/>
          <a:ext cx="2778919" cy="2343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8919">
                  <a:extLst>
                    <a:ext uri="{9D8B030D-6E8A-4147-A177-3AD203B41FA5}">
                      <a16:colId xmlns:a16="http://schemas.microsoft.com/office/drawing/2014/main" val="15648636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  <a:tab pos="-457200" algn="l"/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X1:		Price adjustment for inflation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3175146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  <a:tab pos="-457200" algn="l"/>
                          <a:tab pos="226695" algn="l"/>
                        </a:tabLst>
                      </a:pPr>
                      <a:r>
                        <a:rPr lang="en-GB" sz="1000">
                          <a:effectLst/>
                        </a:rPr>
                        <a:t>X2		Changes in the law</a:t>
                      </a:r>
                      <a:endParaRPr lang="en-Z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249971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  <a:tab pos="-457200" algn="l"/>
                          <a:tab pos="226695" algn="l"/>
                        </a:tabLst>
                      </a:pPr>
                      <a:r>
                        <a:rPr lang="en-GB" sz="1000">
                          <a:effectLst/>
                        </a:rPr>
                        <a:t>X7:		Delay damages</a:t>
                      </a:r>
                      <a:endParaRPr lang="en-ZA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2850151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X9:	Transfer of rights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3691399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X10	: Employer’s Agent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2729989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X11:Termination by the Employer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1990594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tabLst>
                          <a:tab pos="226695" algn="l"/>
                          <a:tab pos="-457200" algn="l"/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X13:Performance bond 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1112625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6695" indent="-226695" algn="just">
                        <a:tabLst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X20:Key Performance Indicators</a:t>
                      </a:r>
                      <a:endParaRPr lang="en-ZA" sz="1000" b="1" dirty="0">
                        <a:effectLst/>
                        <a:latin typeface="Arial Bold" panose="020B07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949982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6695" indent="-226695" algn="just">
                        <a:tabLst>
                          <a:tab pos="226695" algn="l"/>
                        </a:tabLst>
                      </a:pPr>
                      <a:r>
                        <a:rPr lang="en-GB" sz="1000" dirty="0">
                          <a:effectLst/>
                        </a:rPr>
                        <a:t>Z: Additional conditions of contract</a:t>
                      </a:r>
                      <a:endParaRPr lang="en-ZA" sz="1000" b="1" dirty="0">
                        <a:effectLst/>
                        <a:latin typeface="Arial Bold" panose="020B07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53975" marB="53975"/>
                </a:tc>
                <a:extLst>
                  <a:ext uri="{0D108BD9-81ED-4DB2-BD59-A6C34878D82A}">
                    <a16:rowId xmlns:a16="http://schemas.microsoft.com/office/drawing/2014/main" val="15413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0926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Lebogang Manakana</DisplayName>
        <AccountId>11117</AccountId>
        <AccountType/>
      </UserInfo>
    </Owner>
  </documentManagement>
</p:properties>
</file>

<file path=customXml/item4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Props1.xml><?xml version="1.0" encoding="utf-8"?>
<ds:datastoreItem xmlns:ds="http://schemas.openxmlformats.org/officeDocument/2006/customXml" ds:itemID="{E34207DC-B30F-4A0C-B5DE-EF409CBB8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75ADF6-FF55-4FFC-BA53-8A77FEA892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3A1265-97A7-4CBC-A6B2-2EEAB6A71AD7}">
  <ds:schemaRefs>
    <ds:schemaRef ds:uri="http://schemas.microsoft.com/office/2006/metadata/properties"/>
    <ds:schemaRef ds:uri="http://schemas.microsoft.com/office/infopath/2007/PartnerControls"/>
    <ds:schemaRef ds:uri="2c7ddca0-f18f-4514-89ec-cfc256175ba5"/>
  </ds:schemaRefs>
</ds:datastoreItem>
</file>

<file path=customXml/itemProps4.xml><?xml version="1.0" encoding="utf-8"?>
<ds:datastoreItem xmlns:ds="http://schemas.openxmlformats.org/officeDocument/2006/customXml" ds:itemID="{72832AB3-C3A8-4024-868A-7B93B85F18C6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9340</TotalTime>
  <Words>96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Bold</vt:lpstr>
      <vt:lpstr>Calibri</vt:lpstr>
      <vt:lpstr>Courier New</vt:lpstr>
      <vt:lpstr>Wingdings</vt:lpstr>
      <vt:lpstr>Content Slide Master</vt:lpstr>
      <vt:lpstr>think-cell Slide</vt:lpstr>
      <vt:lpstr>Contract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White 16x9</dc:title>
  <dc:creator>Hanlie Smit</dc:creator>
  <cp:lastModifiedBy>Keamogetswe Daniso</cp:lastModifiedBy>
  <cp:revision>54</cp:revision>
  <dcterms:created xsi:type="dcterms:W3CDTF">2020-01-06T09:48:40Z</dcterms:created>
  <dcterms:modified xsi:type="dcterms:W3CDTF">2025-10-24T07:16:57Z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