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slideLayouts/slideLayout4.xml" ContentType="application/vnd.openxmlformats-officedocument.presentationml.slideLayout+xml"/>
  <Override PartName="/ppt/theme/theme4.xml" ContentType="application/vnd.openxmlformats-officedocument.theme+xml"/>
  <Override PartName="/ppt/slideLayouts/slideLayout5.xml" ContentType="application/vnd.openxmlformats-officedocument.presentationml.slideLayout+xml"/>
  <Override PartName="/ppt/theme/theme5.xml" ContentType="application/vnd.openxmlformats-officedocument.theme+xml"/>
  <Override PartName="/ppt/slideLayouts/slideLayout6.xml" ContentType="application/vnd.openxmlformats-officedocument.presentationml.slideLayout+xml"/>
  <Override PartName="/ppt/theme/theme6.xml" ContentType="application/vnd.openxmlformats-officedocument.them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7.xml" ContentType="application/vnd.openxmlformats-officedocument.theme+xml"/>
  <Override PartName="/ppt/slideLayouts/slideLayout9.xml" ContentType="application/vnd.openxmlformats-officedocument.presentationml.slideLayout+xml"/>
  <Override PartName="/ppt/theme/theme8.xml" ContentType="application/vnd.openxmlformats-officedocument.theme+xml"/>
  <Override PartName="/ppt/slideLayouts/slideLayout10.xml" ContentType="application/vnd.openxmlformats-officedocument.presentationml.slideLayout+xml"/>
  <Override PartName="/ppt/theme/theme9.xml" ContentType="application/vnd.openxmlformats-officedocument.theme+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10.xml" ContentType="application/vnd.openxmlformats-officedocument.theme+xml"/>
  <Override PartName="/ppt/theme/theme11.xml" ContentType="application/vnd.openxmlformats-officedocument.theme+xml"/>
  <Override PartName="/ppt/theme/theme12.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bookmarkIdSeed="2">
  <p:sldMasterIdLst>
    <p:sldMasterId id="2147483660" r:id="rId4"/>
    <p:sldMasterId id="2147483672" r:id="rId5"/>
    <p:sldMasterId id="2147483684" r:id="rId6"/>
    <p:sldMasterId id="2147483744" r:id="rId7"/>
    <p:sldMasterId id="2147483708" r:id="rId8"/>
    <p:sldMasterId id="2147483720" r:id="rId9"/>
    <p:sldMasterId id="2147483732" r:id="rId10"/>
    <p:sldMasterId id="2147483746" r:id="rId11"/>
    <p:sldMasterId id="2147483750" r:id="rId12"/>
    <p:sldMasterId id="2147483752" r:id="rId13"/>
  </p:sldMasterIdLst>
  <p:notesMasterIdLst>
    <p:notesMasterId r:id="rId51"/>
  </p:notesMasterIdLst>
  <p:handoutMasterIdLst>
    <p:handoutMasterId r:id="rId52"/>
  </p:handoutMasterIdLst>
  <p:sldIdLst>
    <p:sldId id="256" r:id="rId14"/>
    <p:sldId id="260" r:id="rId15"/>
    <p:sldId id="564" r:id="rId16"/>
    <p:sldId id="380" r:id="rId17"/>
    <p:sldId id="547" r:id="rId18"/>
    <p:sldId id="275" r:id="rId19"/>
    <p:sldId id="565" r:id="rId20"/>
    <p:sldId id="335" r:id="rId21"/>
    <p:sldId id="326" r:id="rId22"/>
    <p:sldId id="494" r:id="rId23"/>
    <p:sldId id="276" r:id="rId24"/>
    <p:sldId id="279" r:id="rId25"/>
    <p:sldId id="280" r:id="rId26"/>
    <p:sldId id="497" r:id="rId27"/>
    <p:sldId id="282" r:id="rId28"/>
    <p:sldId id="541" r:id="rId29"/>
    <p:sldId id="284" r:id="rId30"/>
    <p:sldId id="501" r:id="rId31"/>
    <p:sldId id="500" r:id="rId32"/>
    <p:sldId id="287" r:id="rId33"/>
    <p:sldId id="502" r:id="rId34"/>
    <p:sldId id="503" r:id="rId35"/>
    <p:sldId id="505" r:id="rId36"/>
    <p:sldId id="504" r:id="rId37"/>
    <p:sldId id="560" r:id="rId38"/>
    <p:sldId id="518" r:id="rId39"/>
    <p:sldId id="531" r:id="rId40"/>
    <p:sldId id="566" r:id="rId41"/>
    <p:sldId id="567" r:id="rId42"/>
    <p:sldId id="534" r:id="rId43"/>
    <p:sldId id="506" r:id="rId44"/>
    <p:sldId id="511" r:id="rId45"/>
    <p:sldId id="568" r:id="rId46"/>
    <p:sldId id="563" r:id="rId47"/>
    <p:sldId id="569" r:id="rId48"/>
    <p:sldId id="509" r:id="rId49"/>
    <p:sldId id="544" r:id="rId50"/>
  </p:sldIdLst>
  <p:sldSz cx="9144000" cy="6858000" type="screen4x3"/>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723082D2-26EA-4243-A1BF-C365DC097D0D}">
          <p14:sldIdLst>
            <p14:sldId id="256"/>
            <p14:sldId id="260"/>
            <p14:sldId id="564"/>
            <p14:sldId id="380"/>
            <p14:sldId id="547"/>
            <p14:sldId id="275"/>
            <p14:sldId id="565"/>
            <p14:sldId id="335"/>
            <p14:sldId id="326"/>
            <p14:sldId id="494"/>
            <p14:sldId id="276"/>
            <p14:sldId id="279"/>
            <p14:sldId id="280"/>
            <p14:sldId id="497"/>
            <p14:sldId id="282"/>
            <p14:sldId id="541"/>
            <p14:sldId id="284"/>
            <p14:sldId id="501"/>
            <p14:sldId id="500"/>
            <p14:sldId id="287"/>
            <p14:sldId id="502"/>
            <p14:sldId id="503"/>
            <p14:sldId id="505"/>
            <p14:sldId id="504"/>
          </p14:sldIdLst>
        </p14:section>
        <p14:section name="Untitled Section" id="{41FDF5BC-AD2C-4790-9E13-42E051DB9D5F}">
          <p14:sldIdLst>
            <p14:sldId id="560"/>
            <p14:sldId id="518"/>
            <p14:sldId id="531"/>
            <p14:sldId id="566"/>
            <p14:sldId id="567"/>
            <p14:sldId id="534"/>
            <p14:sldId id="506"/>
            <p14:sldId id="511"/>
            <p14:sldId id="568"/>
            <p14:sldId id="563"/>
            <p14:sldId id="569"/>
          </p14:sldIdLst>
        </p14:section>
        <p14:section name="Untitled Section" id="{5CEF603E-2C9A-4A97-A4C6-91C02901521B}">
          <p14:sldIdLst>
            <p14:sldId id="509"/>
            <p14:sldId id="544"/>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harlene Links (WR)" initials="SL(" lastIdx="1" clrIdx="0">
    <p:extLst>
      <p:ext uri="{19B8F6BF-5375-455C-9EA6-DF929625EA0E}">
        <p15:presenceInfo xmlns:p15="http://schemas.microsoft.com/office/powerpoint/2012/main" userId="S-1-5-21-1004336348-362288127-725345543-33357" providerId="AD"/>
      </p:ext>
    </p:extLst>
  </p:cmAuthor>
  <p:cmAuthor id="2" name="Stella Nyathikazi (NR)" initials="SN(" lastIdx="1" clrIdx="1">
    <p:extLst>
      <p:ext uri="{19B8F6BF-5375-455C-9EA6-DF929625EA0E}">
        <p15:presenceInfo xmlns:p15="http://schemas.microsoft.com/office/powerpoint/2012/main" userId="S::NyathikaziS@nra.co.za::637336f7-a2eb-49af-8dec-6aab913447d9" providerId="AD"/>
      </p:ext>
    </p:extLst>
  </p:cmAuthor>
  <p:cmAuthor id="3" name="Hennie Kotze (NR)" initials="HK" lastIdx="4" clrIdx="2">
    <p:extLst>
      <p:ext uri="{19B8F6BF-5375-455C-9EA6-DF929625EA0E}">
        <p15:presenceInfo xmlns:p15="http://schemas.microsoft.com/office/powerpoint/2012/main" userId="Hennie Kotze (N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ECFFF05-1074-4964-8273-B4F98106B5A5}" v="18" dt="2022-09-19T07:54:09.69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3512" autoAdjust="0"/>
    <p:restoredTop sz="94636"/>
  </p:normalViewPr>
  <p:slideViewPr>
    <p:cSldViewPr snapToGrid="0" snapToObjects="1">
      <p:cViewPr varScale="1">
        <p:scale>
          <a:sx n="82" d="100"/>
          <a:sy n="82" d="100"/>
        </p:scale>
        <p:origin x="1114" y="48"/>
      </p:cViewPr>
      <p:guideLst/>
    </p:cSldViewPr>
  </p:slideViewPr>
  <p:notesTextViewPr>
    <p:cViewPr>
      <p:scale>
        <a:sx n="1" d="1"/>
        <a:sy n="1" d="1"/>
      </p:scale>
      <p:origin x="0" y="0"/>
    </p:cViewPr>
  </p:notesTextViewPr>
  <p:sorterViewPr>
    <p:cViewPr>
      <p:scale>
        <a:sx n="100" d="100"/>
        <a:sy n="100" d="100"/>
      </p:scale>
      <p:origin x="0" y="-6624"/>
    </p:cViewPr>
  </p:sorterViewPr>
  <p:notesViewPr>
    <p:cSldViewPr snapToGrid="0" snapToObjects="1">
      <p:cViewPr varScale="1">
        <p:scale>
          <a:sx n="80" d="100"/>
          <a:sy n="80" d="100"/>
        </p:scale>
        <p:origin x="4008" y="10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0.xml"/><Relationship Id="rId18" Type="http://schemas.openxmlformats.org/officeDocument/2006/relationships/slide" Target="slides/slide5.xml"/><Relationship Id="rId26" Type="http://schemas.openxmlformats.org/officeDocument/2006/relationships/slide" Target="slides/slide13.xml"/><Relationship Id="rId39" Type="http://schemas.openxmlformats.org/officeDocument/2006/relationships/slide" Target="slides/slide26.xml"/><Relationship Id="rId21" Type="http://schemas.openxmlformats.org/officeDocument/2006/relationships/slide" Target="slides/slide8.xml"/><Relationship Id="rId34" Type="http://schemas.openxmlformats.org/officeDocument/2006/relationships/slide" Target="slides/slide21.xml"/><Relationship Id="rId42" Type="http://schemas.openxmlformats.org/officeDocument/2006/relationships/slide" Target="slides/slide29.xml"/><Relationship Id="rId47" Type="http://schemas.openxmlformats.org/officeDocument/2006/relationships/slide" Target="slides/slide34.xml"/><Relationship Id="rId50" Type="http://schemas.openxmlformats.org/officeDocument/2006/relationships/slide" Target="slides/slide37.xml"/><Relationship Id="rId55" Type="http://schemas.openxmlformats.org/officeDocument/2006/relationships/viewProps" Target="viewProps.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3.xml"/><Relationship Id="rId29" Type="http://schemas.openxmlformats.org/officeDocument/2006/relationships/slide" Target="slides/slide16.xml"/><Relationship Id="rId11" Type="http://schemas.openxmlformats.org/officeDocument/2006/relationships/slideMaster" Target="slideMasters/slideMaster8.xml"/><Relationship Id="rId24" Type="http://schemas.openxmlformats.org/officeDocument/2006/relationships/slide" Target="slides/slide11.xml"/><Relationship Id="rId32" Type="http://schemas.openxmlformats.org/officeDocument/2006/relationships/slide" Target="slides/slide19.xml"/><Relationship Id="rId37" Type="http://schemas.openxmlformats.org/officeDocument/2006/relationships/slide" Target="slides/slide24.xml"/><Relationship Id="rId40" Type="http://schemas.openxmlformats.org/officeDocument/2006/relationships/slide" Target="slides/slide27.xml"/><Relationship Id="rId45" Type="http://schemas.openxmlformats.org/officeDocument/2006/relationships/slide" Target="slides/slide32.xml"/><Relationship Id="rId53" Type="http://schemas.openxmlformats.org/officeDocument/2006/relationships/commentAuthors" Target="commentAuthors.xml"/><Relationship Id="rId58" Type="http://schemas.microsoft.com/office/2015/10/relationships/revisionInfo" Target="revisionInfo.xml"/><Relationship Id="rId5" Type="http://schemas.openxmlformats.org/officeDocument/2006/relationships/slideMaster" Target="slideMasters/slideMaster2.xml"/><Relationship Id="rId19"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1.xml"/><Relationship Id="rId22" Type="http://schemas.openxmlformats.org/officeDocument/2006/relationships/slide" Target="slides/slide9.xml"/><Relationship Id="rId27" Type="http://schemas.openxmlformats.org/officeDocument/2006/relationships/slide" Target="slides/slide14.xml"/><Relationship Id="rId30" Type="http://schemas.openxmlformats.org/officeDocument/2006/relationships/slide" Target="slides/slide17.xml"/><Relationship Id="rId35" Type="http://schemas.openxmlformats.org/officeDocument/2006/relationships/slide" Target="slides/slide22.xml"/><Relationship Id="rId43" Type="http://schemas.openxmlformats.org/officeDocument/2006/relationships/slide" Target="slides/slide30.xml"/><Relationship Id="rId48" Type="http://schemas.openxmlformats.org/officeDocument/2006/relationships/slide" Target="slides/slide35.xml"/><Relationship Id="rId56" Type="http://schemas.openxmlformats.org/officeDocument/2006/relationships/theme" Target="theme/theme1.xml"/><Relationship Id="rId8" Type="http://schemas.openxmlformats.org/officeDocument/2006/relationships/slideMaster" Target="slideMasters/slideMaster5.xml"/><Relationship Id="rId51" Type="http://schemas.openxmlformats.org/officeDocument/2006/relationships/notesMaster" Target="notesMasters/notesMaster1.xml"/><Relationship Id="rId3" Type="http://schemas.openxmlformats.org/officeDocument/2006/relationships/customXml" Target="../customXml/item3.xml"/><Relationship Id="rId12" Type="http://schemas.openxmlformats.org/officeDocument/2006/relationships/slideMaster" Target="slideMasters/slideMaster9.xml"/><Relationship Id="rId17" Type="http://schemas.openxmlformats.org/officeDocument/2006/relationships/slide" Target="slides/slide4.xml"/><Relationship Id="rId25" Type="http://schemas.openxmlformats.org/officeDocument/2006/relationships/slide" Target="slides/slide12.xml"/><Relationship Id="rId33" Type="http://schemas.openxmlformats.org/officeDocument/2006/relationships/slide" Target="slides/slide20.xml"/><Relationship Id="rId38" Type="http://schemas.openxmlformats.org/officeDocument/2006/relationships/slide" Target="slides/slide25.xml"/><Relationship Id="rId46" Type="http://schemas.openxmlformats.org/officeDocument/2006/relationships/slide" Target="slides/slide33.xml"/><Relationship Id="rId20" Type="http://schemas.openxmlformats.org/officeDocument/2006/relationships/slide" Target="slides/slide7.xml"/><Relationship Id="rId41" Type="http://schemas.openxmlformats.org/officeDocument/2006/relationships/slide" Target="slides/slide28.xml"/><Relationship Id="rId54"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2.xml"/><Relationship Id="rId23" Type="http://schemas.openxmlformats.org/officeDocument/2006/relationships/slide" Target="slides/slide10.xml"/><Relationship Id="rId28" Type="http://schemas.openxmlformats.org/officeDocument/2006/relationships/slide" Target="slides/slide15.xml"/><Relationship Id="rId36" Type="http://schemas.openxmlformats.org/officeDocument/2006/relationships/slide" Target="slides/slide23.xml"/><Relationship Id="rId49" Type="http://schemas.openxmlformats.org/officeDocument/2006/relationships/slide" Target="slides/slide36.xml"/><Relationship Id="rId57" Type="http://schemas.openxmlformats.org/officeDocument/2006/relationships/tableStyles" Target="tableStyles.xml"/><Relationship Id="rId10" Type="http://schemas.openxmlformats.org/officeDocument/2006/relationships/slideMaster" Target="slideMasters/slideMaster7.xml"/><Relationship Id="rId31" Type="http://schemas.openxmlformats.org/officeDocument/2006/relationships/slide" Target="slides/slide18.xml"/><Relationship Id="rId44" Type="http://schemas.openxmlformats.org/officeDocument/2006/relationships/slide" Target="slides/slide31.xml"/><Relationship Id="rId52"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A2E35332-4549-4ADC-A95E-621D886F27BC}"/>
              </a:ext>
            </a:extLst>
          </p:cNvPr>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en-ZA"/>
          </a:p>
        </p:txBody>
      </p:sp>
      <p:sp>
        <p:nvSpPr>
          <p:cNvPr id="3" name="Date Placeholder 2">
            <a:extLst>
              <a:ext uri="{FF2B5EF4-FFF2-40B4-BE49-F238E27FC236}">
                <a16:creationId xmlns:a16="http://schemas.microsoft.com/office/drawing/2014/main" id="{6E82276D-46E8-4C53-86FC-016F067FD610}"/>
              </a:ext>
            </a:extLst>
          </p:cNvPr>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a:defRPr sz="1200"/>
            </a:lvl1pPr>
          </a:lstStyle>
          <a:p>
            <a:fld id="{461EDC4C-CB58-4E72-8991-31B4776CA927}" type="datetimeFigureOut">
              <a:rPr lang="en-ZA" smtClean="0"/>
              <a:t>2022/09/20</a:t>
            </a:fld>
            <a:endParaRPr lang="en-ZA"/>
          </a:p>
        </p:txBody>
      </p:sp>
      <p:sp>
        <p:nvSpPr>
          <p:cNvPr id="4" name="Footer Placeholder 3">
            <a:extLst>
              <a:ext uri="{FF2B5EF4-FFF2-40B4-BE49-F238E27FC236}">
                <a16:creationId xmlns:a16="http://schemas.microsoft.com/office/drawing/2014/main" id="{54F3779D-0C8D-4A3D-9F72-757BB771247C}"/>
              </a:ext>
            </a:extLst>
          </p:cNvPr>
          <p:cNvSpPr>
            <a:spLocks noGrp="1"/>
          </p:cNvSpPr>
          <p:nvPr>
            <p:ph type="ftr" sz="quarter" idx="2"/>
          </p:nvPr>
        </p:nvSpPr>
        <p:spPr>
          <a:xfrm>
            <a:off x="0" y="9429750"/>
            <a:ext cx="2946400" cy="496888"/>
          </a:xfrm>
          <a:prstGeom prst="rect">
            <a:avLst/>
          </a:prstGeom>
        </p:spPr>
        <p:txBody>
          <a:bodyPr vert="horz" lIns="91440" tIns="45720" rIns="91440" bIns="45720" rtlCol="0" anchor="b"/>
          <a:lstStyle>
            <a:lvl1pPr algn="l">
              <a:defRPr sz="1200"/>
            </a:lvl1pPr>
          </a:lstStyle>
          <a:p>
            <a:endParaRPr lang="en-ZA"/>
          </a:p>
        </p:txBody>
      </p:sp>
      <p:sp>
        <p:nvSpPr>
          <p:cNvPr id="5" name="Slide Number Placeholder 4">
            <a:extLst>
              <a:ext uri="{FF2B5EF4-FFF2-40B4-BE49-F238E27FC236}">
                <a16:creationId xmlns:a16="http://schemas.microsoft.com/office/drawing/2014/main" id="{09E6EF76-27BF-427B-913F-53D6E4AEDBF0}"/>
              </a:ext>
            </a:extLst>
          </p:cNvPr>
          <p:cNvSpPr>
            <a:spLocks noGrp="1"/>
          </p:cNvSpPr>
          <p:nvPr>
            <p:ph type="sldNum" sz="quarter" idx="3"/>
          </p:nvPr>
        </p:nvSpPr>
        <p:spPr>
          <a:xfrm>
            <a:off x="3849688" y="9429750"/>
            <a:ext cx="2946400" cy="496888"/>
          </a:xfrm>
          <a:prstGeom prst="rect">
            <a:avLst/>
          </a:prstGeom>
        </p:spPr>
        <p:txBody>
          <a:bodyPr vert="horz" lIns="91440" tIns="45720" rIns="91440" bIns="45720" rtlCol="0" anchor="b"/>
          <a:lstStyle>
            <a:lvl1pPr algn="r">
              <a:defRPr sz="1200"/>
            </a:lvl1pPr>
          </a:lstStyle>
          <a:p>
            <a:fld id="{0FC71B7F-A106-4146-A5D8-C23A43506C80}" type="slidenum">
              <a:rPr lang="en-ZA" smtClean="0"/>
              <a:t>‹#›</a:t>
            </a:fld>
            <a:endParaRPr lang="en-ZA"/>
          </a:p>
        </p:txBody>
      </p:sp>
    </p:spTree>
    <p:extLst>
      <p:ext uri="{BB962C8B-B14F-4D97-AF65-F5344CB8AC3E}">
        <p14:creationId xmlns:p14="http://schemas.microsoft.com/office/powerpoint/2010/main" val="608548770"/>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AC876B33-77BE-DF46-B65D-2676E7AE754D}" type="datetimeFigureOut">
              <a:rPr lang="en-US" smtClean="0"/>
              <a:t>9/20/2022</a:t>
            </a:fld>
            <a:endParaRPr lang="en-US"/>
          </a:p>
        </p:txBody>
      </p:sp>
      <p:sp>
        <p:nvSpPr>
          <p:cNvPr id="4" name="Slide Image Placeholder 3"/>
          <p:cNvSpPr>
            <a:spLocks noGrp="1" noRot="1" noChangeAspect="1"/>
          </p:cNvSpPr>
          <p:nvPr>
            <p:ph type="sldImg" idx="2"/>
          </p:nvPr>
        </p:nvSpPr>
        <p:spPr>
          <a:xfrm>
            <a:off x="1166813" y="1241425"/>
            <a:ext cx="4464050" cy="33496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BD680BA5-8312-0B4D-BE92-45C5D065CBD9}" type="slidenum">
              <a:rPr lang="en-US" smtClean="0"/>
              <a:t>‹#›</a:t>
            </a:fld>
            <a:endParaRPr lang="en-US"/>
          </a:p>
        </p:txBody>
      </p:sp>
    </p:spTree>
    <p:extLst>
      <p:ext uri="{BB962C8B-B14F-4D97-AF65-F5344CB8AC3E}">
        <p14:creationId xmlns:p14="http://schemas.microsoft.com/office/powerpoint/2010/main" val="1478576490"/>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EAC63622-16D3-DA4E-83E0-99C197316742}"/>
              </a:ext>
            </a:extLst>
          </p:cNvPr>
          <p:cNvPicPr>
            <a:picLocks noChangeAspect="1"/>
          </p:cNvPicPr>
          <p:nvPr userDrawn="1"/>
        </p:nvPicPr>
        <p:blipFill>
          <a:blip r:embed="rId2"/>
          <a:stretch>
            <a:fillRect/>
          </a:stretch>
        </p:blipFill>
        <p:spPr>
          <a:xfrm>
            <a:off x="126544" y="6625309"/>
            <a:ext cx="2630825" cy="182696"/>
          </a:xfrm>
          <a:prstGeom prst="rect">
            <a:avLst/>
          </a:prstGeom>
        </p:spPr>
      </p:pic>
    </p:spTree>
    <p:extLst>
      <p:ext uri="{BB962C8B-B14F-4D97-AF65-F5344CB8AC3E}">
        <p14:creationId xmlns:p14="http://schemas.microsoft.com/office/powerpoint/2010/main" val="40828069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Slide Number Placeholder 5">
            <a:extLst>
              <a:ext uri="{FF2B5EF4-FFF2-40B4-BE49-F238E27FC236}">
                <a16:creationId xmlns:a16="http://schemas.microsoft.com/office/drawing/2014/main" id="{3BA5F93C-241D-0340-8206-096D98B303B1}"/>
              </a:ext>
            </a:extLst>
          </p:cNvPr>
          <p:cNvSpPr txBox="1">
            <a:spLocks/>
          </p:cNvSpPr>
          <p:nvPr userDrawn="1"/>
        </p:nvSpPr>
        <p:spPr>
          <a:xfrm>
            <a:off x="162658" y="6215675"/>
            <a:ext cx="20574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434A977-0727-E746-9AA8-61F0648F7947}" type="slidenum">
              <a:rPr lang="en-US" smtClean="0">
                <a:solidFill>
                  <a:schemeClr val="bg1"/>
                </a:solidFill>
              </a:rPr>
              <a:pPr/>
              <a:t>‹#›</a:t>
            </a:fld>
            <a:endParaRPr lang="en-US" dirty="0">
              <a:solidFill>
                <a:schemeClr val="bg1"/>
              </a:solidFill>
            </a:endParaRPr>
          </a:p>
        </p:txBody>
      </p:sp>
    </p:spTree>
    <p:extLst>
      <p:ext uri="{BB962C8B-B14F-4D97-AF65-F5344CB8AC3E}">
        <p14:creationId xmlns:p14="http://schemas.microsoft.com/office/powerpoint/2010/main" val="2072014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026322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100976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4519603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0812374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2002912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A1A5D77-E525-4195-B237-F477AF6F240C}"/>
              </a:ext>
            </a:extLst>
          </p:cNvPr>
          <p:cNvSpPr>
            <a:spLocks noGrp="1"/>
          </p:cNvSpPr>
          <p:nvPr>
            <p:ph idx="1"/>
          </p:nvPr>
        </p:nvSpPr>
        <p:spPr>
          <a:xfrm>
            <a:off x="628650" y="1825625"/>
            <a:ext cx="78867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ZA"/>
          </a:p>
        </p:txBody>
      </p:sp>
    </p:spTree>
    <p:extLst>
      <p:ext uri="{BB962C8B-B14F-4D97-AF65-F5344CB8AC3E}">
        <p14:creationId xmlns:p14="http://schemas.microsoft.com/office/powerpoint/2010/main" val="20265798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6873856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027101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396319" y="802299"/>
            <a:ext cx="5618515" cy="2541431"/>
          </a:xfrm>
        </p:spPr>
        <p:txBody>
          <a:bodyPr bIns="0" anchor="b">
            <a:normAutofit/>
          </a:bodyPr>
          <a:lstStyle>
            <a:lvl1pPr algn="l">
              <a:defRPr sz="5400"/>
            </a:lvl1pPr>
          </a:lstStyle>
          <a:p>
            <a:r>
              <a:rPr lang="en-US"/>
              <a:t>Click to edit Master title style</a:t>
            </a:r>
            <a:endParaRPr lang="en-US" dirty="0"/>
          </a:p>
        </p:txBody>
      </p:sp>
      <p:sp>
        <p:nvSpPr>
          <p:cNvPr id="3" name="Subtitle 2"/>
          <p:cNvSpPr>
            <a:spLocks noGrp="1"/>
          </p:cNvSpPr>
          <p:nvPr>
            <p:ph type="subTitle" idx="1"/>
          </p:nvPr>
        </p:nvSpPr>
        <p:spPr>
          <a:xfrm>
            <a:off x="2396319" y="3531205"/>
            <a:ext cx="5618515" cy="977621"/>
          </a:xfrm>
        </p:spPr>
        <p:txBody>
          <a:bodyPr tIns="91440" bIns="91440">
            <a:normAutofit/>
          </a:bodyPr>
          <a:lstStyle>
            <a:lvl1pPr marL="0" indent="0" algn="l">
              <a:buNone/>
              <a:defRPr sz="1600" b="0" cap="all" baseline="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9/20/2022</a:t>
            </a:fld>
            <a:endParaRPr lang="en-US" dirty="0"/>
          </a:p>
        </p:txBody>
      </p:sp>
      <p:sp>
        <p:nvSpPr>
          <p:cNvPr id="5" name="Footer Placeholder 4"/>
          <p:cNvSpPr>
            <a:spLocks noGrp="1"/>
          </p:cNvSpPr>
          <p:nvPr>
            <p:ph type="ftr" sz="quarter" idx="11"/>
          </p:nvPr>
        </p:nvSpPr>
        <p:spPr>
          <a:xfrm>
            <a:off x="2396319" y="329308"/>
            <a:ext cx="3086292" cy="309201"/>
          </a:xfrm>
        </p:spPr>
        <p:txBody>
          <a:bodyPr/>
          <a:lstStyle/>
          <a:p>
            <a:endParaRPr lang="en-US" dirty="0"/>
          </a:p>
        </p:txBody>
      </p:sp>
      <p:sp>
        <p:nvSpPr>
          <p:cNvPr id="6" name="Slide Number Placeholder 5"/>
          <p:cNvSpPr>
            <a:spLocks noGrp="1"/>
          </p:cNvSpPr>
          <p:nvPr>
            <p:ph type="sldNum" sz="quarter" idx="12"/>
          </p:nvPr>
        </p:nvSpPr>
        <p:spPr>
          <a:xfrm>
            <a:off x="1434703" y="798973"/>
            <a:ext cx="802005" cy="503578"/>
          </a:xfrm>
        </p:spPr>
        <p:txBody>
          <a:bodyPr/>
          <a:lstStyle/>
          <a:p>
            <a:fld id="{6D22F896-40B5-4ADD-8801-0D06FADFA095}" type="slidenum">
              <a:rPr lang="en-US" dirty="0"/>
              <a:t>‹#›</a:t>
            </a:fld>
            <a:endParaRPr lang="en-US" dirty="0"/>
          </a:p>
        </p:txBody>
      </p:sp>
      <p:cxnSp>
        <p:nvCxnSpPr>
          <p:cNvPr id="15" name="Straight Connector 14"/>
          <p:cNvCxnSpPr/>
          <p:nvPr/>
        </p:nvCxnSpPr>
        <p:spPr>
          <a:xfrm>
            <a:off x="2396319" y="3528542"/>
            <a:ext cx="5618515"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97629355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9/20/2022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33" name="Straight Connector 32"/>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67046032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43491" y="1756130"/>
            <a:ext cx="5617002" cy="1887950"/>
          </a:xfrm>
        </p:spPr>
        <p:txBody>
          <a:bodyPr anchor="b">
            <a:normAutofit/>
          </a:bodyPr>
          <a:lstStyle>
            <a:lvl1pPr algn="l">
              <a:defRPr sz="3200"/>
            </a:lvl1pPr>
          </a:lstStyle>
          <a:p>
            <a:r>
              <a:rPr lang="en-US"/>
              <a:t>Click to edit Master title style</a:t>
            </a:r>
            <a:endParaRPr lang="en-US" dirty="0"/>
          </a:p>
        </p:txBody>
      </p:sp>
      <p:sp>
        <p:nvSpPr>
          <p:cNvPr id="3" name="Text Placeholder 2"/>
          <p:cNvSpPr>
            <a:spLocks noGrp="1"/>
          </p:cNvSpPr>
          <p:nvPr>
            <p:ph type="body" idx="1"/>
          </p:nvPr>
        </p:nvSpPr>
        <p:spPr>
          <a:xfrm>
            <a:off x="1443492" y="3806196"/>
            <a:ext cx="5617002" cy="1012929"/>
          </a:xfrm>
        </p:spPr>
        <p:txBody>
          <a:bodyPr tIns="91440">
            <a:normAutofit/>
          </a:bodyPr>
          <a:lstStyle>
            <a:lvl1pPr marL="0" indent="0" algn="l">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9/20/2022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15" name="Straight Connector 14"/>
          <p:cNvCxnSpPr/>
          <p:nvPr/>
        </p:nvCxnSpPr>
        <p:spPr>
          <a:xfrm>
            <a:off x="1443491" y="3804985"/>
            <a:ext cx="561700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25370591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3491" y="804890"/>
            <a:ext cx="6571343"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3490" y="2013936"/>
            <a:ext cx="3125871" cy="34375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889182" y="2013936"/>
            <a:ext cx="3125652" cy="34375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9/20/2022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33" name="Straight Connector 32"/>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56285770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cxnSp>
        <p:nvCxnSpPr>
          <p:cNvPr id="36" name="Straight Connector 35"/>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le 1"/>
          <p:cNvSpPr>
            <a:spLocks noGrp="1"/>
          </p:cNvSpPr>
          <p:nvPr>
            <p:ph type="title"/>
          </p:nvPr>
        </p:nvSpPr>
        <p:spPr>
          <a:xfrm>
            <a:off x="1443491" y="804164"/>
            <a:ext cx="6571344"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3491" y="2019550"/>
            <a:ext cx="3125766" cy="801943"/>
          </a:xfrm>
        </p:spPr>
        <p:txBody>
          <a:bodyPr anchor="b">
            <a:normAutofit/>
          </a:bodyPr>
          <a:lstStyle>
            <a:lvl1pPr marL="0" indent="0">
              <a:lnSpc>
                <a:spcPct val="100000"/>
              </a:lnSpc>
              <a:buNone/>
              <a:defRPr sz="2200" b="0" cap="all" baseline="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1443491" y="2824270"/>
            <a:ext cx="3125766" cy="2644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889182" y="2023004"/>
            <a:ext cx="3125652" cy="802237"/>
          </a:xfrm>
        </p:spPr>
        <p:txBody>
          <a:bodyPr anchor="b">
            <a:normAutofit/>
          </a:bodyPr>
          <a:lstStyle>
            <a:lvl1pPr marL="0" indent="0">
              <a:lnSpc>
                <a:spcPct val="100000"/>
              </a:lnSpc>
              <a:buNone/>
              <a:defRPr sz="2200" b="0" cap="all" baseline="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889182" y="2821491"/>
            <a:ext cx="3125652" cy="26373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9/20/2022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337927898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cxnSp>
        <p:nvCxnSpPr>
          <p:cNvPr id="32" name="Straight Connector 31"/>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9/20/2022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99912126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9/20/2022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1857504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39042" y="798973"/>
            <a:ext cx="2425950"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4186656" y="798974"/>
            <a:ext cx="3828178" cy="46588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39042" y="3205492"/>
            <a:ext cx="2427369" cy="2248181"/>
          </a:xfrm>
        </p:spPr>
        <p:txBody>
          <a:bodyPr>
            <a:normAutofit/>
          </a:bodyPr>
          <a:lstStyle>
            <a:lvl1pPr marL="0" indent="0" algn="l">
              <a:buNone/>
              <a:defRPr sz="16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9/20/2022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17" name="Straight Connector 16"/>
          <p:cNvCxnSpPr/>
          <p:nvPr/>
        </p:nvCxnSpPr>
        <p:spPr>
          <a:xfrm>
            <a:off x="1441748" y="3205491"/>
            <a:ext cx="242327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17640277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13" name="Group 12"/>
          <p:cNvGrpSpPr/>
          <p:nvPr/>
        </p:nvGrpSpPr>
        <p:grpSpPr>
          <a:xfrm>
            <a:off x="4996501" y="482171"/>
            <a:ext cx="3511387" cy="5149101"/>
            <a:chOff x="6852919" y="583365"/>
            <a:chExt cx="4681849" cy="5181928"/>
          </a:xfrm>
        </p:grpSpPr>
        <p:sp>
          <p:nvSpPr>
            <p:cNvPr id="14" name="Rectangle 13"/>
            <p:cNvSpPr/>
            <p:nvPr/>
          </p:nvSpPr>
          <p:spPr>
            <a:xfrm>
              <a:off x="6852919" y="583365"/>
              <a:ext cx="4681849" cy="5181928"/>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5" name="Rectangle 14"/>
            <p:cNvSpPr/>
            <p:nvPr/>
          </p:nvSpPr>
          <p:spPr>
            <a:xfrm>
              <a:off x="7273787" y="915806"/>
              <a:ext cx="3844017" cy="4507918"/>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44148" y="1129513"/>
            <a:ext cx="3244935"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640128" y="1122543"/>
            <a:ext cx="2234998" cy="3866327"/>
          </a:xfrm>
          <a:solidFill>
            <a:schemeClr val="bg1">
              <a:lumMod val="85000"/>
            </a:schemeClr>
          </a:solidFill>
          <a:ln w="9525" cap="sq">
            <a:noFill/>
            <a:miter lim="800000"/>
          </a:ln>
          <a:effectLst/>
        </p:spPr>
        <p:txBody>
          <a:bodyPr anchor="t"/>
          <a:lstStyle>
            <a:lvl1pPr marL="0" indent="0" algn="ctr">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1443492" y="3145992"/>
            <a:ext cx="3240286" cy="2003742"/>
          </a:xfrm>
        </p:spPr>
        <p:txBody>
          <a:bodyPr>
            <a:normAutofit/>
          </a:bodyPr>
          <a:lstStyle>
            <a:lvl1pPr marL="0" indent="0" algn="l">
              <a:buNone/>
              <a:defRPr sz="18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a:xfrm>
            <a:off x="1436664" y="5469857"/>
            <a:ext cx="3252420" cy="320123"/>
          </a:xfrm>
        </p:spPr>
        <p:txBody>
          <a:bodyPr/>
          <a:lstStyle>
            <a:lvl1pPr algn="l">
              <a:defRPr/>
            </a:lvl1pPr>
          </a:lstStyle>
          <a:p>
            <a:fld id="{48A87A34-81AB-432B-8DAE-1953F412C126}" type="datetimeFigureOut">
              <a:rPr lang="en-US" dirty="0"/>
              <a:pPr/>
              <a:t>9/20/2022</a:t>
            </a:fld>
            <a:endParaRPr lang="en-US" dirty="0"/>
          </a:p>
        </p:txBody>
      </p:sp>
      <p:sp>
        <p:nvSpPr>
          <p:cNvPr id="6" name="Footer Placeholder 5"/>
          <p:cNvSpPr>
            <a:spLocks noGrp="1"/>
          </p:cNvSpPr>
          <p:nvPr>
            <p:ph type="ftr" sz="quarter" idx="11"/>
          </p:nvPr>
        </p:nvSpPr>
        <p:spPr>
          <a:xfrm>
            <a:off x="1437530" y="318641"/>
            <a:ext cx="3251553" cy="320931"/>
          </a:xfrm>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31" name="Straight Connector 30"/>
          <p:cNvCxnSpPr/>
          <p:nvPr/>
        </p:nvCxnSpPr>
        <p:spPr>
          <a:xfrm>
            <a:off x="1441281" y="3143605"/>
            <a:ext cx="3242014"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79264749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cxnSp>
        <p:nvCxnSpPr>
          <p:cNvPr id="33" name="Straight Connector 32"/>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9/20/2022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160476285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18028" y="798974"/>
            <a:ext cx="1103027"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3491" y="798974"/>
            <a:ext cx="5301095" cy="46598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9/20/2022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15" name="Straight Connector 14"/>
          <p:cNvCxnSpPr/>
          <p:nvPr/>
        </p:nvCxnSpPr>
        <p:spPr>
          <a:xfrm>
            <a:off x="6918028" y="798974"/>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12082663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85290168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theme" Target="../theme/theme1.xml"/><Relationship Id="rId1" Type="http://schemas.openxmlformats.org/officeDocument/2006/relationships/slideLayout" Target="../slideLayouts/slideLayout1.xml"/><Relationship Id="rId5" Type="http://schemas.openxmlformats.org/officeDocument/2006/relationships/image" Target="../media/image3.emf"/><Relationship Id="rId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theme" Target="../theme/theme2.xml"/><Relationship Id="rId1" Type="http://schemas.openxmlformats.org/officeDocument/2006/relationships/slideLayout" Target="../slideLayouts/slideLayout2.xml"/><Relationship Id="rId6" Type="http://schemas.openxmlformats.org/officeDocument/2006/relationships/image" Target="../media/image4.emf"/><Relationship Id="rId5" Type="http://schemas.openxmlformats.org/officeDocument/2006/relationships/image" Target="../media/image3.emf"/><Relationship Id="rId4" Type="http://schemas.openxmlformats.org/officeDocument/2006/relationships/image" Target="../media/image2.png"/></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theme" Target="../theme/theme4.xml"/><Relationship Id="rId1" Type="http://schemas.openxmlformats.org/officeDocument/2006/relationships/slideLayout" Target="../slideLayouts/slideLayout4.xml"/></Relationships>
</file>

<file path=ppt/slideMasters/_rels/slideMaster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theme" Target="../theme/theme5.xml"/><Relationship Id="rId1" Type="http://schemas.openxmlformats.org/officeDocument/2006/relationships/slideLayout" Target="../slideLayouts/slideLayout5.xml"/></Relationships>
</file>

<file path=ppt/slideMasters/_rels/slideMaster6.xml.rels><?xml version="1.0" encoding="UTF-8" standalone="yes"?>
<Relationships xmlns="http://schemas.openxmlformats.org/package/2006/relationships"><Relationship Id="rId2" Type="http://schemas.openxmlformats.org/officeDocument/2006/relationships/theme" Target="../theme/theme6.xml"/><Relationship Id="rId1" Type="http://schemas.openxmlformats.org/officeDocument/2006/relationships/slideLayout" Target="../slideLayouts/slideLayout6.xml"/></Relationships>
</file>

<file path=ppt/slideMasters/_rels/slideMaster7.xml.rels><?xml version="1.0" encoding="UTF-8" standalone="yes"?>
<Relationships xmlns="http://schemas.openxmlformats.org/package/2006/relationships"><Relationship Id="rId3" Type="http://schemas.openxmlformats.org/officeDocument/2006/relationships/theme" Target="../theme/theme7.xml"/><Relationship Id="rId2" Type="http://schemas.openxmlformats.org/officeDocument/2006/relationships/slideLayout" Target="../slideLayouts/slideLayout8.xml"/><Relationship Id="rId1" Type="http://schemas.openxmlformats.org/officeDocument/2006/relationships/slideLayout" Target="../slideLayouts/slideLayout7.xml"/><Relationship Id="rId4" Type="http://schemas.openxmlformats.org/officeDocument/2006/relationships/image" Target="../media/image8.emf"/></Relationships>
</file>

<file path=ppt/slideMasters/_rels/slideMaster8.xml.rels><?xml version="1.0" encoding="UTF-8" standalone="yes"?>
<Relationships xmlns="http://schemas.openxmlformats.org/package/2006/relationships"><Relationship Id="rId2" Type="http://schemas.openxmlformats.org/officeDocument/2006/relationships/theme" Target="../theme/theme8.xml"/><Relationship Id="rId1" Type="http://schemas.openxmlformats.org/officeDocument/2006/relationships/slideLayout" Target="../slideLayouts/slideLayout9.xml"/></Relationships>
</file>

<file path=ppt/slideMasters/_rels/slideMaster9.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theme" Target="../theme/theme9.xml"/><Relationship Id="rId1" Type="http://schemas.openxmlformats.org/officeDocument/2006/relationships/slideLayout" Target="../slideLayouts/slideLayout10.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8.xml"/><Relationship Id="rId13" Type="http://schemas.openxmlformats.org/officeDocument/2006/relationships/theme" Target="../theme/theme10.x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slideLayout" Target="../slideLayouts/slideLayout22.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5" Type="http://schemas.openxmlformats.org/officeDocument/2006/relationships/image" Target="../media/image8.emf"/><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 Id="rId14" Type="http://schemas.openxmlformats.org/officeDocument/2006/relationships/image" Target="../media/image9.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434A977-0727-E746-9AA8-61F0648F7947}" type="slidenum">
              <a:rPr lang="en-US" smtClean="0"/>
              <a:t>‹#›</a:t>
            </a:fld>
            <a:endParaRPr lang="en-US"/>
          </a:p>
        </p:txBody>
      </p:sp>
      <p:grpSp>
        <p:nvGrpSpPr>
          <p:cNvPr id="10" name="Group 9">
            <a:extLst>
              <a:ext uri="{FF2B5EF4-FFF2-40B4-BE49-F238E27FC236}">
                <a16:creationId xmlns:a16="http://schemas.microsoft.com/office/drawing/2014/main" id="{E361B1AE-97B7-7540-8BA9-863EB0D93DF3}"/>
              </a:ext>
            </a:extLst>
          </p:cNvPr>
          <p:cNvGrpSpPr/>
          <p:nvPr userDrawn="1"/>
        </p:nvGrpSpPr>
        <p:grpSpPr>
          <a:xfrm>
            <a:off x="0" y="-1"/>
            <a:ext cx="9172862" cy="6984265"/>
            <a:chOff x="0" y="0"/>
            <a:chExt cx="9144000" cy="6858000"/>
          </a:xfrm>
        </p:grpSpPr>
        <p:pic>
          <p:nvPicPr>
            <p:cNvPr id="11" name="Picture 10">
              <a:extLst>
                <a:ext uri="{FF2B5EF4-FFF2-40B4-BE49-F238E27FC236}">
                  <a16:creationId xmlns:a16="http://schemas.microsoft.com/office/drawing/2014/main" id="{BD901148-9C0B-DD4C-BF9B-2311402D182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12" name="Picture 11">
              <a:extLst>
                <a:ext uri="{FF2B5EF4-FFF2-40B4-BE49-F238E27FC236}">
                  <a16:creationId xmlns:a16="http://schemas.microsoft.com/office/drawing/2014/main" id="{28B55742-E9FE-184B-B97D-BA32160833FE}"/>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 y="1"/>
              <a:ext cx="3840480" cy="3299402"/>
            </a:xfrm>
            <a:prstGeom prst="rect">
              <a:avLst/>
            </a:prstGeom>
          </p:spPr>
        </p:pic>
      </p:grpSp>
      <p:pic>
        <p:nvPicPr>
          <p:cNvPr id="14" name="Picture 13">
            <a:extLst>
              <a:ext uri="{FF2B5EF4-FFF2-40B4-BE49-F238E27FC236}">
                <a16:creationId xmlns:a16="http://schemas.microsoft.com/office/drawing/2014/main" id="{041C2965-3DE4-D145-9D3A-DE6F4E29FB6A}"/>
              </a:ext>
            </a:extLst>
          </p:cNvPr>
          <p:cNvPicPr>
            <a:picLocks noChangeAspect="1"/>
          </p:cNvPicPr>
          <p:nvPr userDrawn="1"/>
        </p:nvPicPr>
        <p:blipFill>
          <a:blip r:embed="rId5"/>
          <a:stretch>
            <a:fillRect/>
          </a:stretch>
        </p:blipFill>
        <p:spPr>
          <a:xfrm>
            <a:off x="7287780" y="5282540"/>
            <a:ext cx="1600930" cy="1450507"/>
          </a:xfrm>
          <a:prstGeom prst="rect">
            <a:avLst/>
          </a:prstGeom>
        </p:spPr>
      </p:pic>
    </p:spTree>
    <p:extLst>
      <p:ext uri="{BB962C8B-B14F-4D97-AF65-F5344CB8AC3E}">
        <p14:creationId xmlns:p14="http://schemas.microsoft.com/office/powerpoint/2010/main" val="1682031696"/>
      </p:ext>
    </p:extLst>
  </p:cSld>
  <p:clrMap bg1="lt1" tx1="dk1" bg2="lt2" tx2="dk2" accent1="accent1" accent2="accent2" accent3="accent3" accent4="accent4" accent5="accent5" accent6="accent6" hlink="hlink" folHlink="folHlink"/>
  <p:sldLayoutIdLst>
    <p:sldLayoutId id="2147483661" r:id="rId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22578037-EFCB-A140-B9C8-32546D8CB31F}"/>
              </a:ext>
            </a:extLst>
          </p:cNvPr>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a:extLst>
              <a:ext uri="{FF2B5EF4-FFF2-40B4-BE49-F238E27FC236}">
                <a16:creationId xmlns:a16="http://schemas.microsoft.com/office/drawing/2014/main" id="{037B70AC-5FD2-534B-B208-B7E663DD344D}"/>
              </a:ext>
            </a:extLst>
          </p:cNvPr>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55530CC7-2FA3-6341-9833-85CFD0707B21}"/>
              </a:ext>
            </a:extLst>
          </p:cNvPr>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C506FFB-8701-D24D-A482-B092084D97F2}" type="slidenum">
              <a:rPr lang="en-US" smtClean="0"/>
              <a:t>‹#›</a:t>
            </a:fld>
            <a:endParaRPr lang="en-US"/>
          </a:p>
        </p:txBody>
      </p:sp>
      <p:pic>
        <p:nvPicPr>
          <p:cNvPr id="11" name="Picture 10">
            <a:extLst>
              <a:ext uri="{FF2B5EF4-FFF2-40B4-BE49-F238E27FC236}">
                <a16:creationId xmlns:a16="http://schemas.microsoft.com/office/drawing/2014/main" id="{D0538B19-2B1B-2449-B01E-9D5FF01039A7}"/>
              </a:ext>
            </a:extLst>
          </p:cNvPr>
          <p:cNvPicPr>
            <a:picLocks noChangeAspect="1"/>
          </p:cNvPicPr>
          <p:nvPr userDrawn="1"/>
        </p:nvPicPr>
        <p:blipFill>
          <a:blip r:embed="rId3">
            <a:lum bright="9000"/>
            <a:extLst>
              <a:ext uri="{28A0092B-C50C-407E-A947-70E740481C1C}">
                <a14:useLocalDpi xmlns:a14="http://schemas.microsoft.com/office/drawing/2010/main" val="0"/>
              </a:ext>
            </a:extLst>
          </a:blip>
          <a:stretch>
            <a:fillRect/>
          </a:stretch>
        </p:blipFill>
        <p:spPr>
          <a:xfrm>
            <a:off x="0" y="1"/>
            <a:ext cx="9144000" cy="6857999"/>
          </a:xfrm>
          <a:prstGeom prst="rect">
            <a:avLst/>
          </a:prstGeom>
          <a:solidFill>
            <a:srgbClr val="0B7764"/>
          </a:solidFill>
        </p:spPr>
      </p:pic>
      <p:pic>
        <p:nvPicPr>
          <p:cNvPr id="12" name="Picture 11">
            <a:extLst>
              <a:ext uri="{FF2B5EF4-FFF2-40B4-BE49-F238E27FC236}">
                <a16:creationId xmlns:a16="http://schemas.microsoft.com/office/drawing/2014/main" id="{ACEF47A4-8389-7647-B3C8-80B5A7F6BE78}"/>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 y="1"/>
            <a:ext cx="3840480" cy="3299402"/>
          </a:xfrm>
          <a:prstGeom prst="rect">
            <a:avLst/>
          </a:prstGeom>
        </p:spPr>
      </p:pic>
      <p:sp>
        <p:nvSpPr>
          <p:cNvPr id="13" name="Rectangle 12">
            <a:extLst>
              <a:ext uri="{FF2B5EF4-FFF2-40B4-BE49-F238E27FC236}">
                <a16:creationId xmlns:a16="http://schemas.microsoft.com/office/drawing/2014/main" id="{92CD25F8-7D3F-0144-AD76-FFB3C280A686}"/>
              </a:ext>
            </a:extLst>
          </p:cNvPr>
          <p:cNvSpPr/>
          <p:nvPr userDrawn="1"/>
        </p:nvSpPr>
        <p:spPr>
          <a:xfrm>
            <a:off x="1" y="0"/>
            <a:ext cx="9144000" cy="6858000"/>
          </a:xfrm>
          <a:prstGeom prst="rect">
            <a:avLst/>
          </a:prstGeom>
          <a:solidFill>
            <a:schemeClr val="bg2">
              <a:lumMod val="50000"/>
              <a:alpha val="1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4" name="Rectangle 13">
            <a:extLst>
              <a:ext uri="{FF2B5EF4-FFF2-40B4-BE49-F238E27FC236}">
                <a16:creationId xmlns:a16="http://schemas.microsoft.com/office/drawing/2014/main" id="{9955F0F6-65D7-3145-90F7-3F43EF7C3216}"/>
              </a:ext>
            </a:extLst>
          </p:cNvPr>
          <p:cNvSpPr/>
          <p:nvPr userDrawn="1"/>
        </p:nvSpPr>
        <p:spPr>
          <a:xfrm>
            <a:off x="1340061" y="2850267"/>
            <a:ext cx="6650131" cy="1146884"/>
          </a:xfrm>
          <a:prstGeom prst="rect">
            <a:avLst/>
          </a:prstGeom>
          <a:solidFill>
            <a:srgbClr val="0B7764">
              <a:alpha val="5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15" name="Picture 14">
            <a:extLst>
              <a:ext uri="{FF2B5EF4-FFF2-40B4-BE49-F238E27FC236}">
                <a16:creationId xmlns:a16="http://schemas.microsoft.com/office/drawing/2014/main" id="{A2781B7B-0E3A-DF47-BCAB-93268CAE306E}"/>
              </a:ext>
            </a:extLst>
          </p:cNvPr>
          <p:cNvPicPr>
            <a:picLocks noChangeAspect="1"/>
          </p:cNvPicPr>
          <p:nvPr userDrawn="1"/>
        </p:nvPicPr>
        <p:blipFill>
          <a:blip r:embed="rId5"/>
          <a:stretch>
            <a:fillRect/>
          </a:stretch>
        </p:blipFill>
        <p:spPr>
          <a:xfrm>
            <a:off x="7287780" y="5181530"/>
            <a:ext cx="1600930" cy="1450507"/>
          </a:xfrm>
          <a:prstGeom prst="rect">
            <a:avLst/>
          </a:prstGeom>
        </p:spPr>
      </p:pic>
      <p:pic>
        <p:nvPicPr>
          <p:cNvPr id="16" name="Picture 15">
            <a:extLst>
              <a:ext uri="{FF2B5EF4-FFF2-40B4-BE49-F238E27FC236}">
                <a16:creationId xmlns:a16="http://schemas.microsoft.com/office/drawing/2014/main" id="{E84162E6-175F-7043-B350-CA8A21CC0249}"/>
              </a:ext>
            </a:extLst>
          </p:cNvPr>
          <p:cNvPicPr>
            <a:picLocks noChangeAspect="1"/>
          </p:cNvPicPr>
          <p:nvPr userDrawn="1"/>
        </p:nvPicPr>
        <p:blipFill>
          <a:blip r:embed="rId6"/>
          <a:stretch>
            <a:fillRect/>
          </a:stretch>
        </p:blipFill>
        <p:spPr>
          <a:xfrm>
            <a:off x="126544" y="6509869"/>
            <a:ext cx="2630825" cy="182696"/>
          </a:xfrm>
          <a:prstGeom prst="rect">
            <a:avLst/>
          </a:prstGeom>
        </p:spPr>
      </p:pic>
    </p:spTree>
    <p:extLst>
      <p:ext uri="{BB962C8B-B14F-4D97-AF65-F5344CB8AC3E}">
        <p14:creationId xmlns:p14="http://schemas.microsoft.com/office/powerpoint/2010/main" val="3729370847"/>
      </p:ext>
    </p:extLst>
  </p:cSld>
  <p:clrMap bg1="lt1" tx1="dk1" bg2="lt2" tx2="dk2" accent1="accent1" accent2="accent2" accent3="accent3" accent4="accent4" accent5="accent5" accent6="accent6" hlink="hlink" folHlink="folHlink"/>
  <p:sldLayoutIdLst>
    <p:sldLayoutId id="2147483673" r:id="rId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8CEEEAB8-1B1B-A74A-9FF1-1C98952A67AB}"/>
              </a:ext>
            </a:extLst>
          </p:cNvPr>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452D2833-9808-BE42-9620-B10999F5358F}"/>
              </a:ext>
            </a:extLst>
          </p:cNvPr>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C9937F1-B621-1445-9FA9-40069E0DAAF3}" type="slidenum">
              <a:rPr lang="en-US" smtClean="0"/>
              <a:t>‹#›</a:t>
            </a:fld>
            <a:endParaRPr lang="en-US"/>
          </a:p>
        </p:txBody>
      </p:sp>
      <p:sp>
        <p:nvSpPr>
          <p:cNvPr id="8" name="Rectangle 7">
            <a:extLst>
              <a:ext uri="{FF2B5EF4-FFF2-40B4-BE49-F238E27FC236}">
                <a16:creationId xmlns:a16="http://schemas.microsoft.com/office/drawing/2014/main" id="{2023F81F-6366-154B-841A-BB5C1B883D73}"/>
              </a:ext>
            </a:extLst>
          </p:cNvPr>
          <p:cNvSpPr/>
          <p:nvPr userDrawn="1"/>
        </p:nvSpPr>
        <p:spPr>
          <a:xfrm>
            <a:off x="0" y="0"/>
            <a:ext cx="9144000" cy="6858000"/>
          </a:xfrm>
          <a:prstGeom prst="rect">
            <a:avLst/>
          </a:prstGeom>
          <a:solidFill>
            <a:srgbClr val="F36F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5" name="Slide Number Placeholder 5">
            <a:extLst>
              <a:ext uri="{FF2B5EF4-FFF2-40B4-BE49-F238E27FC236}">
                <a16:creationId xmlns:a16="http://schemas.microsoft.com/office/drawing/2014/main" id="{447A3AE9-9DD8-4747-A49F-CDC150D981CA}"/>
              </a:ext>
            </a:extLst>
          </p:cNvPr>
          <p:cNvSpPr txBox="1">
            <a:spLocks/>
          </p:cNvSpPr>
          <p:nvPr userDrawn="1"/>
        </p:nvSpPr>
        <p:spPr>
          <a:xfrm>
            <a:off x="171450" y="6435478"/>
            <a:ext cx="2057400" cy="365125"/>
          </a:xfrm>
          <a:prstGeom prst="rect">
            <a:avLst/>
          </a:prstGeom>
        </p:spPr>
        <p:txBody>
          <a:bodyPr/>
          <a:lstStyle>
            <a:defPPr>
              <a:defRPr lang="en-US"/>
            </a:defPPr>
            <a:lvl1pPr marL="0" algn="l" defTabSz="914400" rtl="0" eaLnBrk="1" latinLnBrk="0" hangingPunct="1">
              <a:defRPr sz="18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434A977-0727-E746-9AA8-61F0648F7947}" type="slidenum">
              <a:rPr lang="en-US" sz="1200" smtClean="0"/>
              <a:pPr/>
              <a:t>‹#›</a:t>
            </a:fld>
            <a:endParaRPr lang="en-US" sz="1200" dirty="0"/>
          </a:p>
        </p:txBody>
      </p:sp>
    </p:spTree>
    <p:extLst>
      <p:ext uri="{BB962C8B-B14F-4D97-AF65-F5344CB8AC3E}">
        <p14:creationId xmlns:p14="http://schemas.microsoft.com/office/powerpoint/2010/main" val="2665674872"/>
      </p:ext>
    </p:extLst>
  </p:cSld>
  <p:clrMap bg1="lt1" tx1="dk1" bg2="lt2" tx2="dk2" accent1="accent1" accent2="accent2" accent3="accent3" accent4="accent4" accent5="accent5" accent6="accent6" hlink="hlink" folHlink="folHlink"/>
  <p:sldLayoutIdLst>
    <p:sldLayoutId id="2147483685" r:id="rId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50301E0E-5891-E447-8200-1484DAA7573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1" name="Rectangle 10">
            <a:extLst>
              <a:ext uri="{FF2B5EF4-FFF2-40B4-BE49-F238E27FC236}">
                <a16:creationId xmlns:a16="http://schemas.microsoft.com/office/drawing/2014/main" id="{3BF8104F-51BB-094A-AF2E-7AA816F7B279}"/>
              </a:ext>
            </a:extLst>
          </p:cNvPr>
          <p:cNvSpPr/>
          <p:nvPr userDrawn="1"/>
        </p:nvSpPr>
        <p:spPr>
          <a:xfrm>
            <a:off x="1226373" y="2893299"/>
            <a:ext cx="6852620" cy="1146884"/>
          </a:xfrm>
          <a:prstGeom prst="rect">
            <a:avLst/>
          </a:prstGeom>
          <a:solidFill>
            <a:srgbClr val="F36F21">
              <a:alpha val="7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5" name="Slide Number Placeholder 5">
            <a:extLst>
              <a:ext uri="{FF2B5EF4-FFF2-40B4-BE49-F238E27FC236}">
                <a16:creationId xmlns:a16="http://schemas.microsoft.com/office/drawing/2014/main" id="{A3194A97-BE1E-814B-ADB7-0AA899113CA1}"/>
              </a:ext>
            </a:extLst>
          </p:cNvPr>
          <p:cNvSpPr txBox="1">
            <a:spLocks/>
          </p:cNvSpPr>
          <p:nvPr userDrawn="1"/>
        </p:nvSpPr>
        <p:spPr>
          <a:xfrm>
            <a:off x="171450" y="6435478"/>
            <a:ext cx="2057400" cy="365125"/>
          </a:xfrm>
          <a:prstGeom prst="rect">
            <a:avLst/>
          </a:prstGeom>
        </p:spPr>
        <p:txBody>
          <a:bodyPr/>
          <a:lstStyle>
            <a:defPPr>
              <a:defRPr lang="en-US"/>
            </a:defPPr>
            <a:lvl1pPr marL="0" algn="l" defTabSz="914400" rtl="0" eaLnBrk="1" latinLnBrk="0" hangingPunct="1">
              <a:defRPr sz="18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434A977-0727-E746-9AA8-61F0648F7947}" type="slidenum">
              <a:rPr lang="en-US" sz="1200" smtClean="0"/>
              <a:pPr/>
              <a:t>‹#›</a:t>
            </a:fld>
            <a:endParaRPr lang="en-US" sz="1200" dirty="0"/>
          </a:p>
        </p:txBody>
      </p:sp>
    </p:spTree>
    <p:extLst>
      <p:ext uri="{BB962C8B-B14F-4D97-AF65-F5344CB8AC3E}">
        <p14:creationId xmlns:p14="http://schemas.microsoft.com/office/powerpoint/2010/main" val="3752867251"/>
      </p:ext>
    </p:extLst>
  </p:cSld>
  <p:clrMap bg1="lt1" tx1="dk1" bg2="lt2" tx2="dk2" accent1="accent1" accent2="accent2" accent3="accent3" accent4="accent4" accent5="accent5" accent6="accent6" hlink="hlink" folHlink="folHlink"/>
  <p:sldLayoutIdLst>
    <p:sldLayoutId id="2147483745" r:id="rId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08EAB529-48F1-B743-8A18-1A17DC7CF3A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8" name="Rectangle 7">
            <a:extLst>
              <a:ext uri="{FF2B5EF4-FFF2-40B4-BE49-F238E27FC236}">
                <a16:creationId xmlns:a16="http://schemas.microsoft.com/office/drawing/2014/main" id="{3A8C1838-A62F-0845-B532-3E5CDEE791A9}"/>
              </a:ext>
            </a:extLst>
          </p:cNvPr>
          <p:cNvSpPr/>
          <p:nvPr userDrawn="1"/>
        </p:nvSpPr>
        <p:spPr>
          <a:xfrm>
            <a:off x="1149794" y="2850267"/>
            <a:ext cx="6835367" cy="1146884"/>
          </a:xfrm>
          <a:prstGeom prst="rect">
            <a:avLst/>
          </a:prstGeom>
          <a:solidFill>
            <a:srgbClr val="0B7764">
              <a:alpha val="5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5" name="Slide Number Placeholder 5">
            <a:extLst>
              <a:ext uri="{FF2B5EF4-FFF2-40B4-BE49-F238E27FC236}">
                <a16:creationId xmlns:a16="http://schemas.microsoft.com/office/drawing/2014/main" id="{FDBA46AD-0852-1440-95F0-29D439E669DC}"/>
              </a:ext>
            </a:extLst>
          </p:cNvPr>
          <p:cNvSpPr txBox="1">
            <a:spLocks/>
          </p:cNvSpPr>
          <p:nvPr userDrawn="1"/>
        </p:nvSpPr>
        <p:spPr>
          <a:xfrm>
            <a:off x="171450" y="6435478"/>
            <a:ext cx="2057400" cy="365125"/>
          </a:xfrm>
          <a:prstGeom prst="rect">
            <a:avLst/>
          </a:prstGeom>
        </p:spPr>
        <p:txBody>
          <a:bodyPr/>
          <a:lstStyle>
            <a:defPPr>
              <a:defRPr lang="en-US"/>
            </a:defPPr>
            <a:lvl1pPr marL="0" algn="l" defTabSz="914400" rtl="0" eaLnBrk="1" latinLnBrk="0" hangingPunct="1">
              <a:defRPr sz="18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434A977-0727-E746-9AA8-61F0648F7947}" type="slidenum">
              <a:rPr lang="en-US" sz="1200" smtClean="0"/>
              <a:pPr/>
              <a:t>‹#›</a:t>
            </a:fld>
            <a:endParaRPr lang="en-US" sz="1200" dirty="0"/>
          </a:p>
        </p:txBody>
      </p:sp>
    </p:spTree>
    <p:extLst>
      <p:ext uri="{BB962C8B-B14F-4D97-AF65-F5344CB8AC3E}">
        <p14:creationId xmlns:p14="http://schemas.microsoft.com/office/powerpoint/2010/main" val="3210785234"/>
      </p:ext>
    </p:extLst>
  </p:cSld>
  <p:clrMap bg1="lt1" tx1="dk1" bg2="lt2" tx2="dk2" accent1="accent1" accent2="accent2" accent3="accent3" accent4="accent4" accent5="accent5" accent6="accent6" hlink="hlink" folHlink="folHlink"/>
  <p:sldLayoutIdLst>
    <p:sldLayoutId id="2147483709" r:id="rId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7674C20-88E0-104E-8C4D-D5B7FB0AC057}"/>
              </a:ext>
            </a:extLst>
          </p:cNvPr>
          <p:cNvSpPr/>
          <p:nvPr userDrawn="1"/>
        </p:nvSpPr>
        <p:spPr>
          <a:xfrm>
            <a:off x="0" y="-1"/>
            <a:ext cx="9144000" cy="6858000"/>
          </a:xfrm>
          <a:prstGeom prst="rect">
            <a:avLst/>
          </a:prstGeom>
          <a:solidFill>
            <a:srgbClr val="0076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4" name="Slide Number Placeholder 5">
            <a:extLst>
              <a:ext uri="{FF2B5EF4-FFF2-40B4-BE49-F238E27FC236}">
                <a16:creationId xmlns:a16="http://schemas.microsoft.com/office/drawing/2014/main" id="{2C872CF1-E701-2349-B1E3-631BB30EBAAD}"/>
              </a:ext>
            </a:extLst>
          </p:cNvPr>
          <p:cNvSpPr txBox="1">
            <a:spLocks/>
          </p:cNvSpPr>
          <p:nvPr userDrawn="1"/>
        </p:nvSpPr>
        <p:spPr>
          <a:xfrm>
            <a:off x="171450" y="6435478"/>
            <a:ext cx="2057400" cy="365125"/>
          </a:xfrm>
          <a:prstGeom prst="rect">
            <a:avLst/>
          </a:prstGeom>
        </p:spPr>
        <p:txBody>
          <a:bodyPr/>
          <a:lstStyle>
            <a:defPPr>
              <a:defRPr lang="en-US"/>
            </a:defPPr>
            <a:lvl1pPr marL="0" algn="l" defTabSz="914400" rtl="0" eaLnBrk="1" latinLnBrk="0" hangingPunct="1">
              <a:defRPr sz="18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434A977-0727-E746-9AA8-61F0648F7947}" type="slidenum">
              <a:rPr lang="en-US" sz="1200" smtClean="0"/>
              <a:pPr/>
              <a:t>‹#›</a:t>
            </a:fld>
            <a:endParaRPr lang="en-US" sz="1200" dirty="0"/>
          </a:p>
        </p:txBody>
      </p:sp>
    </p:spTree>
    <p:extLst>
      <p:ext uri="{BB962C8B-B14F-4D97-AF65-F5344CB8AC3E}">
        <p14:creationId xmlns:p14="http://schemas.microsoft.com/office/powerpoint/2010/main" val="212300799"/>
      </p:ext>
    </p:extLst>
  </p:cSld>
  <p:clrMap bg1="lt1" tx1="dk1" bg2="lt2" tx2="dk2" accent1="accent1" accent2="accent2" accent3="accent3" accent4="accent4" accent5="accent5" accent6="accent6" hlink="hlink" folHlink="folHlink"/>
  <p:sldLayoutIdLst>
    <p:sldLayoutId id="2147483721" r:id="rId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0DF4D1E7-50DB-1742-B97B-2089F0BFAA58}"/>
              </a:ext>
            </a:extLst>
          </p:cNvPr>
          <p:cNvPicPr>
            <a:picLocks noChangeAspect="1"/>
          </p:cNvPicPr>
          <p:nvPr userDrawn="1"/>
        </p:nvPicPr>
        <p:blipFill>
          <a:blip r:embed="rId4"/>
          <a:stretch>
            <a:fillRect/>
          </a:stretch>
        </p:blipFill>
        <p:spPr>
          <a:xfrm>
            <a:off x="0" y="0"/>
            <a:ext cx="1845128" cy="1645054"/>
          </a:xfrm>
          <a:prstGeom prst="rect">
            <a:avLst/>
          </a:prstGeom>
        </p:spPr>
      </p:pic>
    </p:spTree>
    <p:extLst>
      <p:ext uri="{BB962C8B-B14F-4D97-AF65-F5344CB8AC3E}">
        <p14:creationId xmlns:p14="http://schemas.microsoft.com/office/powerpoint/2010/main" val="587657541"/>
      </p:ext>
    </p:extLst>
  </p:cSld>
  <p:clrMap bg1="lt1" tx1="dk1" bg2="lt2" tx2="dk2" accent1="accent1" accent2="accent2" accent3="accent3" accent4="accent4" accent5="accent5" accent6="accent6" hlink="hlink" folHlink="folHlink"/>
  <p:sldLayoutIdLst>
    <p:sldLayoutId id="2147483733" r:id="rId1"/>
    <p:sldLayoutId id="2147483748" r:id="rId2"/>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Slide Number Placeholder 5">
            <a:extLst>
              <a:ext uri="{FF2B5EF4-FFF2-40B4-BE49-F238E27FC236}">
                <a16:creationId xmlns:a16="http://schemas.microsoft.com/office/drawing/2014/main" id="{AF21E5E6-4467-AC43-AFF7-B9E2D6BD6BBF}"/>
              </a:ext>
            </a:extLst>
          </p:cNvPr>
          <p:cNvSpPr txBox="1">
            <a:spLocks/>
          </p:cNvSpPr>
          <p:nvPr userDrawn="1"/>
        </p:nvSpPr>
        <p:spPr>
          <a:xfrm>
            <a:off x="171450" y="6435478"/>
            <a:ext cx="2057400" cy="365125"/>
          </a:xfrm>
          <a:prstGeom prst="rect">
            <a:avLst/>
          </a:prstGeom>
        </p:spPr>
        <p:txBody>
          <a:bodyPr/>
          <a:lstStyle>
            <a:defPPr>
              <a:defRPr lang="en-US"/>
            </a:defPPr>
            <a:lvl1pPr marL="0" algn="l" defTabSz="914400" rtl="0" eaLnBrk="1" latinLnBrk="0" hangingPunct="1">
              <a:defRPr sz="18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434A977-0727-E746-9AA8-61F0648F7947}" type="slidenum">
              <a:rPr lang="en-US" sz="1200" smtClean="0">
                <a:solidFill>
                  <a:schemeClr val="bg1">
                    <a:lumMod val="65000"/>
                  </a:schemeClr>
                </a:solidFill>
              </a:rPr>
              <a:pPr/>
              <a:t>‹#›</a:t>
            </a:fld>
            <a:endParaRPr lang="en-US" sz="1200" dirty="0">
              <a:solidFill>
                <a:schemeClr val="bg1">
                  <a:lumMod val="65000"/>
                </a:schemeClr>
              </a:solidFill>
            </a:endParaRPr>
          </a:p>
        </p:txBody>
      </p:sp>
    </p:spTree>
    <p:extLst>
      <p:ext uri="{BB962C8B-B14F-4D97-AF65-F5344CB8AC3E}">
        <p14:creationId xmlns:p14="http://schemas.microsoft.com/office/powerpoint/2010/main" val="306286628"/>
      </p:ext>
    </p:extLst>
  </p:cSld>
  <p:clrMap bg1="lt1" tx1="dk1" bg2="lt2" tx2="dk2" accent1="accent1" accent2="accent2" accent3="accent3" accent4="accent4" accent5="accent5" accent6="accent6" hlink="hlink" folHlink="folHlink"/>
  <p:sldLayoutIdLst>
    <p:sldLayoutId id="2147483747" r:id="rId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0DF4D1E7-50DB-1742-B97B-2089F0BFAA58}"/>
              </a:ext>
            </a:extLst>
          </p:cNvPr>
          <p:cNvPicPr>
            <a:picLocks noChangeAspect="1"/>
          </p:cNvPicPr>
          <p:nvPr userDrawn="1"/>
        </p:nvPicPr>
        <p:blipFill>
          <a:blip r:embed="rId3"/>
          <a:stretch>
            <a:fillRect/>
          </a:stretch>
        </p:blipFill>
        <p:spPr>
          <a:xfrm>
            <a:off x="0" y="0"/>
            <a:ext cx="1845128" cy="1645054"/>
          </a:xfrm>
          <a:prstGeom prst="rect">
            <a:avLst/>
          </a:prstGeom>
        </p:spPr>
      </p:pic>
      <p:sp>
        <p:nvSpPr>
          <p:cNvPr id="4" name="Slide Number Placeholder 5">
            <a:extLst>
              <a:ext uri="{FF2B5EF4-FFF2-40B4-BE49-F238E27FC236}">
                <a16:creationId xmlns:a16="http://schemas.microsoft.com/office/drawing/2014/main" id="{40A22530-6692-494B-8166-9312375691C2}"/>
              </a:ext>
            </a:extLst>
          </p:cNvPr>
          <p:cNvSpPr txBox="1">
            <a:spLocks/>
          </p:cNvSpPr>
          <p:nvPr userDrawn="1"/>
        </p:nvSpPr>
        <p:spPr>
          <a:xfrm>
            <a:off x="171450" y="6435478"/>
            <a:ext cx="2057400" cy="365125"/>
          </a:xfrm>
          <a:prstGeom prst="rect">
            <a:avLst/>
          </a:prstGeom>
        </p:spPr>
        <p:txBody>
          <a:bodyPr/>
          <a:lstStyle>
            <a:defPPr>
              <a:defRPr lang="en-US"/>
            </a:defPPr>
            <a:lvl1pPr marL="0" algn="l" defTabSz="914400" rtl="0" eaLnBrk="1" latinLnBrk="0" hangingPunct="1">
              <a:defRPr sz="18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434A977-0727-E746-9AA8-61F0648F7947}" type="slidenum">
              <a:rPr lang="en-US" sz="1200" smtClean="0">
                <a:solidFill>
                  <a:schemeClr val="bg1">
                    <a:lumMod val="65000"/>
                  </a:schemeClr>
                </a:solidFill>
              </a:rPr>
              <a:pPr/>
              <a:t>‹#›</a:t>
            </a:fld>
            <a:endParaRPr lang="en-US" sz="1200" dirty="0">
              <a:solidFill>
                <a:schemeClr val="bg1">
                  <a:lumMod val="65000"/>
                </a:schemeClr>
              </a:solidFill>
            </a:endParaRPr>
          </a:p>
        </p:txBody>
      </p:sp>
    </p:spTree>
    <p:extLst>
      <p:ext uri="{BB962C8B-B14F-4D97-AF65-F5344CB8AC3E}">
        <p14:creationId xmlns:p14="http://schemas.microsoft.com/office/powerpoint/2010/main" val="2882005834"/>
      </p:ext>
    </p:extLst>
  </p:cSld>
  <p:clrMap bg1="lt1" tx1="dk1" bg2="lt2" tx2="dk2" accent1="accent1" accent2="accent2" accent3="accent3" accent4="accent4" accent5="accent5" accent6="accent6" hlink="hlink" folHlink="folHlink"/>
  <p:sldLayoutIdLst>
    <p:sldLayoutId id="214748375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10" name="Rectangle 9"/>
          <p:cNvSpPr/>
          <p:nvPr/>
        </p:nvSpPr>
        <p:spPr>
          <a:xfrm>
            <a:off x="0" y="2015734"/>
            <a:ext cx="9144000" cy="4079520"/>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12" name="Picture 11"/>
          <p:cNvPicPr>
            <a:picLocks noChangeAspect="1"/>
          </p:cNvPicPr>
          <p:nvPr/>
        </p:nvPicPr>
        <p:blipFill rotWithShape="1">
          <a:blip r:embed="rId14">
            <a:extLst>
              <a:ext uri="{28A0092B-C50C-407E-A947-70E740481C1C}">
                <a14:useLocalDpi xmlns:a14="http://schemas.microsoft.com/office/drawing/2010/main" val="0"/>
              </a:ext>
            </a:extLst>
          </a:blip>
          <a:srcRect l="12500" t="1538" r="12500" b="-1538"/>
          <a:stretch/>
        </p:blipFill>
        <p:spPr>
          <a:xfrm>
            <a:off x="-1" y="6095253"/>
            <a:ext cx="9144001" cy="774727"/>
          </a:xfrm>
          <a:prstGeom prst="rect">
            <a:avLst/>
          </a:prstGeom>
        </p:spPr>
      </p:pic>
      <p:cxnSp>
        <p:nvCxnSpPr>
          <p:cNvPr id="13" name="Straight Connector 12"/>
          <p:cNvCxnSpPr/>
          <p:nvPr/>
        </p:nvCxnSpPr>
        <p:spPr>
          <a:xfrm>
            <a:off x="0" y="6101127"/>
            <a:ext cx="9144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1443491" y="804520"/>
            <a:ext cx="6571343"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43491" y="2015733"/>
            <a:ext cx="6571343" cy="34506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646542" y="330370"/>
            <a:ext cx="2368292" cy="309201"/>
          </a:xfrm>
          <a:prstGeom prst="rect">
            <a:avLst/>
          </a:prstGeom>
        </p:spPr>
        <p:txBody>
          <a:bodyPr vert="horz" lIns="91440" tIns="45720" rIns="91440" bIns="45720" rtlCol="0" anchor="ctr"/>
          <a:lstStyle>
            <a:lvl1pPr algn="r">
              <a:defRPr sz="10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1443491" y="329308"/>
            <a:ext cx="4034004"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7725" y="798973"/>
            <a:ext cx="795746" cy="503578"/>
          </a:xfrm>
          <a:prstGeom prst="rect">
            <a:avLst/>
          </a:prstGeom>
        </p:spPr>
        <p:txBody>
          <a:bodyPr vert="horz" lIns="91440" tIns="45720" rIns="91440" bIns="45720" rtlCol="0" anchor="t"/>
          <a:lstStyle>
            <a:lvl1pPr algn="r">
              <a:defRPr sz="2800">
                <a:solidFill>
                  <a:schemeClr val="accent1"/>
                </a:solidFill>
              </a:defRPr>
            </a:lvl1pPr>
          </a:lstStyle>
          <a:p>
            <a:fld id="{B434A977-0727-E746-9AA8-61F0648F7947}" type="slidenum">
              <a:rPr lang="en-US" smtClean="0"/>
              <a:t>‹#›</a:t>
            </a:fld>
            <a:endParaRPr lang="en-US"/>
          </a:p>
        </p:txBody>
      </p:sp>
      <p:pic>
        <p:nvPicPr>
          <p:cNvPr id="11" name="Picture 10">
            <a:extLst>
              <a:ext uri="{FF2B5EF4-FFF2-40B4-BE49-F238E27FC236}">
                <a16:creationId xmlns:a16="http://schemas.microsoft.com/office/drawing/2014/main" id="{143E45BC-704B-4377-8809-D7AE57B4F86C}"/>
              </a:ext>
            </a:extLst>
          </p:cNvPr>
          <p:cNvPicPr>
            <a:picLocks noChangeAspect="1"/>
          </p:cNvPicPr>
          <p:nvPr userDrawn="1"/>
        </p:nvPicPr>
        <p:blipFill>
          <a:blip r:embed="rId15"/>
          <a:stretch>
            <a:fillRect/>
          </a:stretch>
        </p:blipFill>
        <p:spPr>
          <a:xfrm>
            <a:off x="0" y="0"/>
            <a:ext cx="1845128" cy="1645054"/>
          </a:xfrm>
          <a:prstGeom prst="rect">
            <a:avLst/>
          </a:prstGeom>
        </p:spPr>
      </p:pic>
      <p:sp>
        <p:nvSpPr>
          <p:cNvPr id="14" name="Slide Number Placeholder 5">
            <a:extLst>
              <a:ext uri="{FF2B5EF4-FFF2-40B4-BE49-F238E27FC236}">
                <a16:creationId xmlns:a16="http://schemas.microsoft.com/office/drawing/2014/main" id="{DD276B62-DCE1-41CB-9466-4EC669F54433}"/>
              </a:ext>
            </a:extLst>
          </p:cNvPr>
          <p:cNvSpPr txBox="1">
            <a:spLocks/>
          </p:cNvSpPr>
          <p:nvPr userDrawn="1"/>
        </p:nvSpPr>
        <p:spPr>
          <a:xfrm>
            <a:off x="171450" y="6435478"/>
            <a:ext cx="2057400" cy="365125"/>
          </a:xfrm>
          <a:prstGeom prst="rect">
            <a:avLst/>
          </a:prstGeom>
        </p:spPr>
        <p:txBody>
          <a:bodyPr/>
          <a:lstStyle>
            <a:defPPr>
              <a:defRPr lang="en-US"/>
            </a:defPPr>
            <a:lvl1pPr marL="0" algn="l" defTabSz="914400" rtl="0" eaLnBrk="1" latinLnBrk="0" hangingPunct="1">
              <a:defRPr sz="18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434A977-0727-E746-9AA8-61F0648F7947}" type="slidenum">
              <a:rPr lang="en-US" sz="1200" smtClean="0">
                <a:solidFill>
                  <a:schemeClr val="bg1">
                    <a:lumMod val="65000"/>
                  </a:schemeClr>
                </a:solidFill>
              </a:rPr>
              <a:pPr/>
              <a:t>‹#›</a:t>
            </a:fld>
            <a:endParaRPr lang="en-US" sz="1200" dirty="0">
              <a:solidFill>
                <a:schemeClr val="bg1">
                  <a:lumMod val="65000"/>
                </a:schemeClr>
              </a:solidFill>
            </a:endParaRPr>
          </a:p>
        </p:txBody>
      </p:sp>
    </p:spTree>
    <p:extLst>
      <p:ext uri="{BB962C8B-B14F-4D97-AF65-F5344CB8AC3E}">
        <p14:creationId xmlns:p14="http://schemas.microsoft.com/office/powerpoint/2010/main" val="3738957785"/>
      </p:ext>
    </p:extLst>
  </p:cSld>
  <p:clrMap bg1="lt1" tx1="dk1" bg2="lt2" tx2="dk2" accent1="accent1" accent2="accent2" accent3="accent3" accent4="accent4" accent5="accent5" accent6="accent6" hlink="hlink" folHlink="folHlink"/>
  <p:sldLayoutIdLst>
    <p:sldLayoutId id="2147483753" r:id="rId1"/>
    <p:sldLayoutId id="2147483754" r:id="rId2"/>
    <p:sldLayoutId id="2147483755" r:id="rId3"/>
    <p:sldLayoutId id="2147483756" r:id="rId4"/>
    <p:sldLayoutId id="2147483757" r:id="rId5"/>
    <p:sldLayoutId id="2147483758" r:id="rId6"/>
    <p:sldLayoutId id="2147483759" r:id="rId7"/>
    <p:sldLayoutId id="2147483760" r:id="rId8"/>
    <p:sldLayoutId id="2147483761" r:id="rId9"/>
    <p:sldLayoutId id="2147483762" r:id="rId10"/>
    <p:sldLayoutId id="2147483763" r:id="rId11"/>
    <p:sldLayoutId id="2147483764" r:id="rId12"/>
  </p:sldLayoutIdLst>
  <p:hf sldNum="0" hdr="0" ftr="0" dt="0"/>
  <p:txStyles>
    <p:titleStyle>
      <a:lvl1pPr algn="l" defTabSz="6858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685800" rtl="0" eaLnBrk="1" latinLnBrk="0" hangingPunct="1">
        <a:lnSpc>
          <a:spcPct val="120000"/>
        </a:lnSpc>
        <a:spcBef>
          <a:spcPts val="1000"/>
        </a:spcBef>
        <a:buClr>
          <a:schemeClr val="accent1"/>
        </a:buClr>
        <a:buSzPct val="100000"/>
        <a:buFont typeface="Arial" panose="020B0604020202020204" pitchFamily="34" charset="0"/>
        <a:buChar char="•"/>
        <a:defRPr sz="2000" kern="1200" cap="none">
          <a:solidFill>
            <a:schemeClr val="tx1"/>
          </a:solidFill>
          <a:effectLst/>
          <a:latin typeface="+mn-lt"/>
          <a:ea typeface="+mn-ea"/>
          <a:cs typeface="+mn-cs"/>
        </a:defRPr>
      </a:lvl1pPr>
      <a:lvl2pPr marL="6858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600" kern="1200" cap="none" baseline="0">
          <a:solidFill>
            <a:schemeClr val="tx1"/>
          </a:solidFill>
          <a:effectLst/>
          <a:latin typeface="+mn-lt"/>
          <a:ea typeface="+mn-ea"/>
          <a:cs typeface="+mn-cs"/>
        </a:defRPr>
      </a:lvl2pPr>
      <a:lvl3pPr marL="11430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600" kern="1200" cap="none">
          <a:solidFill>
            <a:schemeClr val="tx1"/>
          </a:solidFill>
          <a:effectLst/>
          <a:latin typeface="+mn-lt"/>
          <a:ea typeface="+mn-ea"/>
          <a:cs typeface="+mn-cs"/>
        </a:defRPr>
      </a:lvl3pPr>
      <a:lvl4pPr marL="16002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200" kern="1200" cap="none">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hyperlink" Target="https://www.cidb.org.za/wp-content/uploads/2021/07/Standard-for-Uniformity-August-2019.pdf" TargetMode="External"/><Relationship Id="rId2" Type="http://schemas.openxmlformats.org/officeDocument/2006/relationships/hyperlink" Target="http://www.cidb.org.za/" TargetMode="Externa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8.xml"/></Relationships>
</file>

<file path=ppt/slides/_rels/slide3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8.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a:extLst>
              <a:ext uri="{FF2B5EF4-FFF2-40B4-BE49-F238E27FC236}">
                <a16:creationId xmlns:a16="http://schemas.microsoft.com/office/drawing/2014/main" id="{BC41AD09-6CDE-4683-93F0-D18918758246}"/>
              </a:ext>
            </a:extLst>
          </p:cNvPr>
          <p:cNvSpPr txBox="1">
            <a:spLocks noChangeArrowheads="1"/>
          </p:cNvSpPr>
          <p:nvPr/>
        </p:nvSpPr>
        <p:spPr>
          <a:xfrm>
            <a:off x="251927" y="291875"/>
            <a:ext cx="8602824" cy="3000821"/>
          </a:xfrm>
          <a:prstGeom prst="rect">
            <a:avLst/>
          </a:prstGeom>
        </p:spPr>
        <p:txBody>
          <a:bodyPr wrap="square" lIns="54000" rIns="54000" anchorCtr="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n-US" sz="3500" b="1" dirty="0">
                <a:solidFill>
                  <a:srgbClr val="FF0000"/>
                </a:solidFill>
                <a:effectLst>
                  <a:outerShdw blurRad="38100" dist="38100" dir="2700000" algn="tl">
                    <a:srgbClr val="000000"/>
                  </a:outerShdw>
                </a:effectLst>
                <a:latin typeface="Verdana" pitchFamily="34" charset="0"/>
              </a:rPr>
              <a:t>TENDER CLARIFICATION </a:t>
            </a:r>
          </a:p>
          <a:p>
            <a:pPr algn="ctr">
              <a:defRPr/>
            </a:pPr>
            <a:r>
              <a:rPr lang="en-US" sz="3500" b="1" dirty="0">
                <a:solidFill>
                  <a:srgbClr val="FF0000"/>
                </a:solidFill>
                <a:effectLst>
                  <a:outerShdw blurRad="38100" dist="38100" dir="2700000" algn="tl">
                    <a:srgbClr val="000000"/>
                  </a:outerShdw>
                </a:effectLst>
                <a:latin typeface="Verdana" pitchFamily="34" charset="0"/>
              </a:rPr>
              <a:t>PRESENTATION </a:t>
            </a:r>
          </a:p>
          <a:p>
            <a:pPr algn="ctr">
              <a:defRPr/>
            </a:pPr>
            <a:r>
              <a:rPr lang="en-US" sz="3500" b="1" dirty="0">
                <a:solidFill>
                  <a:srgbClr val="FF0000"/>
                </a:solidFill>
                <a:effectLst>
                  <a:outerShdw blurRad="38100" dist="38100" dir="2700000" algn="tl">
                    <a:srgbClr val="000000"/>
                  </a:outerShdw>
                </a:effectLst>
                <a:latin typeface="Verdana" pitchFamily="34" charset="0"/>
              </a:rPr>
              <a:t>FOR </a:t>
            </a:r>
          </a:p>
          <a:p>
            <a:pPr algn="ctr">
              <a:defRPr/>
            </a:pPr>
            <a:r>
              <a:rPr lang="en-ZA" sz="3500" b="1" dirty="0">
                <a:solidFill>
                  <a:srgbClr val="FF0000"/>
                </a:solidFill>
                <a:effectLst>
                  <a:outerShdw blurRad="38100" dist="38100" dir="2700000" algn="tl">
                    <a:srgbClr val="000000"/>
                  </a:outerShdw>
                </a:effectLst>
                <a:latin typeface="Verdana" pitchFamily="34" charset="0"/>
              </a:rPr>
              <a:t>CONTRACT</a:t>
            </a:r>
          </a:p>
          <a:p>
            <a:pPr algn="ctr">
              <a:defRPr/>
            </a:pPr>
            <a:r>
              <a:rPr lang="en-ZA" sz="3500" b="1" dirty="0">
                <a:solidFill>
                  <a:srgbClr val="FF0000"/>
                </a:solidFill>
                <a:effectLst>
                  <a:outerShdw blurRad="38100" dist="38100" dir="2700000" algn="tl">
                    <a:srgbClr val="000000"/>
                  </a:outerShdw>
                </a:effectLst>
                <a:latin typeface="Verdana" pitchFamily="34" charset="0"/>
              </a:rPr>
              <a:t>SANRAL X.002-171-2023/1F AND X.002-172-2023/1F  </a:t>
            </a:r>
          </a:p>
        </p:txBody>
      </p:sp>
      <p:sp>
        <p:nvSpPr>
          <p:cNvPr id="9" name="Rectangle 3">
            <a:extLst>
              <a:ext uri="{FF2B5EF4-FFF2-40B4-BE49-F238E27FC236}">
                <a16:creationId xmlns:a16="http://schemas.microsoft.com/office/drawing/2014/main" id="{F8CA4F13-55D3-47B5-92DC-8654801E07E9}"/>
              </a:ext>
            </a:extLst>
          </p:cNvPr>
          <p:cNvSpPr txBox="1">
            <a:spLocks noChangeArrowheads="1"/>
          </p:cNvSpPr>
          <p:nvPr/>
        </p:nvSpPr>
        <p:spPr>
          <a:xfrm>
            <a:off x="2468403" y="5247842"/>
            <a:ext cx="4758020" cy="996170"/>
          </a:xfrm>
          <a:prstGeom prst="rect">
            <a:avLst/>
          </a:prstGeom>
        </p:spPr>
        <p:txBody>
          <a:bodyPr wrap="square" lIns="54000" rIns="5400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defRPr/>
            </a:pPr>
            <a:r>
              <a:rPr lang="en-US" b="1" dirty="0">
                <a:solidFill>
                  <a:schemeClr val="bg1"/>
                </a:solidFill>
                <a:effectLst>
                  <a:outerShdw blurRad="38100" dist="38100" dir="2700000" algn="tl">
                    <a:srgbClr val="000000"/>
                  </a:outerShdw>
                </a:effectLst>
                <a:latin typeface="Berlin Sans FB Demi" pitchFamily="34" charset="0"/>
              </a:rPr>
              <a:t>NORTHERN REGION</a:t>
            </a:r>
          </a:p>
          <a:p>
            <a:pPr marL="0" indent="0" algn="ctr">
              <a:buNone/>
              <a:defRPr/>
            </a:pPr>
            <a:r>
              <a:rPr lang="en-US" b="1" dirty="0">
                <a:solidFill>
                  <a:schemeClr val="bg1"/>
                </a:solidFill>
                <a:effectLst>
                  <a:outerShdw blurRad="38100" dist="38100" dir="2700000" algn="tl">
                    <a:srgbClr val="000000"/>
                  </a:outerShdw>
                </a:effectLst>
                <a:latin typeface="Berlin Sans FB Demi" pitchFamily="34" charset="0"/>
              </a:rPr>
              <a:t>23 SEPTEMBER 2022</a:t>
            </a:r>
          </a:p>
        </p:txBody>
      </p:sp>
    </p:spTree>
    <p:extLst>
      <p:ext uri="{BB962C8B-B14F-4D97-AF65-F5344CB8AC3E}">
        <p14:creationId xmlns:p14="http://schemas.microsoft.com/office/powerpoint/2010/main" val="14437535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064FE6AF-054A-4D69-ACF2-4BA9B539400A}"/>
              </a:ext>
            </a:extLst>
          </p:cNvPr>
          <p:cNvSpPr txBox="1">
            <a:spLocks noChangeArrowheads="1"/>
          </p:cNvSpPr>
          <p:nvPr/>
        </p:nvSpPr>
        <p:spPr>
          <a:xfrm>
            <a:off x="-171989" y="0"/>
            <a:ext cx="9487983" cy="729430"/>
          </a:xfrm>
          <a:prstGeom prst="rect">
            <a:avLst/>
          </a:prstGeom>
        </p:spPr>
        <p:txBody>
          <a:bodyPr wrap="none">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n-US" sz="4600" b="1" dirty="0">
                <a:solidFill>
                  <a:srgbClr val="E71903"/>
                </a:solidFill>
                <a:effectLst>
                  <a:outerShdw blurRad="38100" dist="38100" dir="2700000" algn="tl">
                    <a:srgbClr val="000000"/>
                  </a:outerShdw>
                </a:effectLst>
                <a:latin typeface="Arial" panose="020B0604020202020204" pitchFamily="34" charset="0"/>
                <a:cs typeface="Arial" panose="020B0604020202020204" pitchFamily="34" charset="0"/>
              </a:rPr>
              <a:t>Tender Clarification for Projects: </a:t>
            </a:r>
            <a:endParaRPr lang="en-GB" sz="4600" b="1" dirty="0">
              <a:solidFill>
                <a:srgbClr val="E71903"/>
              </a:solidFill>
              <a:effectLst>
                <a:outerShdw blurRad="38100" dist="38100" dir="2700000" algn="tl">
                  <a:srgbClr val="000000"/>
                </a:outerShdw>
              </a:effectLst>
              <a:latin typeface="Arial" panose="020B0604020202020204" pitchFamily="34" charset="0"/>
              <a:cs typeface="Arial" panose="020B0604020202020204" pitchFamily="34" charset="0"/>
            </a:endParaRPr>
          </a:p>
        </p:txBody>
      </p:sp>
      <p:graphicFrame>
        <p:nvGraphicFramePr>
          <p:cNvPr id="2" name="Table 1">
            <a:extLst>
              <a:ext uri="{FF2B5EF4-FFF2-40B4-BE49-F238E27FC236}">
                <a16:creationId xmlns:a16="http://schemas.microsoft.com/office/drawing/2014/main" id="{8D310FE7-B902-4FEC-A4DE-71C946C81308}"/>
              </a:ext>
            </a:extLst>
          </p:cNvPr>
          <p:cNvGraphicFramePr>
            <a:graphicFrameLocks noGrp="1"/>
          </p:cNvGraphicFramePr>
          <p:nvPr>
            <p:extLst>
              <p:ext uri="{D42A27DB-BD31-4B8C-83A1-F6EECF244321}">
                <p14:modId xmlns:p14="http://schemas.microsoft.com/office/powerpoint/2010/main" val="1421291455"/>
              </p:ext>
            </p:extLst>
          </p:nvPr>
        </p:nvGraphicFramePr>
        <p:xfrm>
          <a:off x="177421" y="868680"/>
          <a:ext cx="8789158" cy="5516651"/>
        </p:xfrm>
        <a:graphic>
          <a:graphicData uri="http://schemas.openxmlformats.org/drawingml/2006/table">
            <a:tbl>
              <a:tblPr firstRow="1" bandRow="1">
                <a:tableStyleId>{21E4AEA4-8DFA-4A89-87EB-49C32662AFE0}</a:tableStyleId>
              </a:tblPr>
              <a:tblGrid>
                <a:gridCol w="2505394">
                  <a:extLst>
                    <a:ext uri="{9D8B030D-6E8A-4147-A177-3AD203B41FA5}">
                      <a16:colId xmlns:a16="http://schemas.microsoft.com/office/drawing/2014/main" val="2664133651"/>
                    </a:ext>
                  </a:extLst>
                </a:gridCol>
                <a:gridCol w="6283764">
                  <a:extLst>
                    <a:ext uri="{9D8B030D-6E8A-4147-A177-3AD203B41FA5}">
                      <a16:colId xmlns:a16="http://schemas.microsoft.com/office/drawing/2014/main" val="1555738519"/>
                    </a:ext>
                  </a:extLst>
                </a:gridCol>
              </a:tblGrid>
              <a:tr h="1584785">
                <a:tc>
                  <a:txBody>
                    <a:bodyPr/>
                    <a:lstStyle/>
                    <a:p>
                      <a:r>
                        <a:rPr lang="en-ZA" sz="3600" dirty="0"/>
                        <a:t>Contract Number</a:t>
                      </a:r>
                      <a:endParaRPr lang="en-US" sz="3600" dirty="0"/>
                    </a:p>
                  </a:txBody>
                  <a:tcPr/>
                </a:tc>
                <a:tc>
                  <a:txBody>
                    <a:bodyPr/>
                    <a:lstStyle/>
                    <a:p>
                      <a:r>
                        <a:rPr lang="en-ZA" sz="3600" dirty="0"/>
                        <a:t>Description</a:t>
                      </a:r>
                      <a:endParaRPr lang="en-US" sz="3600" dirty="0"/>
                    </a:p>
                  </a:txBody>
                  <a:tcPr/>
                </a:tc>
                <a:extLst>
                  <a:ext uri="{0D108BD9-81ED-4DB2-BD59-A6C34878D82A}">
                    <a16:rowId xmlns:a16="http://schemas.microsoft.com/office/drawing/2014/main" val="22850475"/>
                  </a:ext>
                </a:extLst>
              </a:tr>
              <a:tr h="1393916">
                <a:tc>
                  <a:txBody>
                    <a:bodyPr/>
                    <a:lstStyle/>
                    <a:p>
                      <a:r>
                        <a:rPr lang="en-US" sz="2000" dirty="0">
                          <a:latin typeface="Arial" panose="020B0604020202020204" pitchFamily="34" charset="0"/>
                          <a:cs typeface="Arial" panose="020B0604020202020204" pitchFamily="34" charset="0"/>
                        </a:rPr>
                        <a:t>X.002-171-2023/1F</a:t>
                      </a:r>
                    </a:p>
                  </a:txBody>
                  <a:tcPr/>
                </a:tc>
                <a:tc>
                  <a:txBody>
                    <a:bodyPr/>
                    <a:lstStyle/>
                    <a:p>
                      <a:pPr algn="just"/>
                      <a:r>
                        <a:rPr lang="en-US" sz="2000" b="1" kern="1200" dirty="0">
                          <a:solidFill>
                            <a:schemeClr val="dk1"/>
                          </a:solidFill>
                          <a:effectLst/>
                          <a:latin typeface="Arial" panose="020B0604020202020204" pitchFamily="34" charset="0"/>
                          <a:ea typeface="+mn-ea"/>
                          <a:cs typeface="Arial" panose="020B0604020202020204" pitchFamily="34" charset="0"/>
                        </a:rPr>
                        <a:t>CONSULTING ENGINEERING SERVICES FOR THE ROUTINE ROAD MAINTENANCE OF NATIONAL ROUTE R53 SECTION 1 FROM N12 POTCHEFSTROOM TO FREE STATE BORDER, R54 SECTION 1 FROM GAUTENG BORDER TO N12 POTCHEFSTROOM, R500 SECTION 1 FROM PARYS TO GAUTENG BORDER, R501 SECTION 1&amp;3 FROM FREE STATE BORDER TO GAUTENG BORDER, N12 SECTION 16&amp;17 FROM BORDER OF MATLOSANA MUNICIPALITY TO BORDER OF JB MARKS MUNICIPALITY.</a:t>
                      </a:r>
                      <a:endParaRPr lang="en-US" sz="2000" kern="1200" dirty="0">
                        <a:solidFill>
                          <a:schemeClr val="dk1"/>
                        </a:solidFill>
                        <a:effectLst/>
                        <a:latin typeface="Arial" panose="020B0604020202020204" pitchFamily="34" charset="0"/>
                        <a:ea typeface="+mn-ea"/>
                        <a:cs typeface="Arial" panose="020B0604020202020204" pitchFamily="34" charset="0"/>
                      </a:endParaRPr>
                    </a:p>
                  </a:txBody>
                  <a:tcPr/>
                </a:tc>
                <a:extLst>
                  <a:ext uri="{0D108BD9-81ED-4DB2-BD59-A6C34878D82A}">
                    <a16:rowId xmlns:a16="http://schemas.microsoft.com/office/drawing/2014/main" val="1341516698"/>
                  </a:ext>
                </a:extLst>
              </a:tr>
              <a:tr h="487626">
                <a:tc gridSpan="2">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1460155463"/>
                  </a:ext>
                </a:extLst>
              </a:tr>
            </a:tbl>
          </a:graphicData>
        </a:graphic>
      </p:graphicFrame>
    </p:spTree>
    <p:extLst>
      <p:ext uri="{BB962C8B-B14F-4D97-AF65-F5344CB8AC3E}">
        <p14:creationId xmlns:p14="http://schemas.microsoft.com/office/powerpoint/2010/main" val="8386748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064FE6AF-054A-4D69-ACF2-4BA9B539400A}"/>
              </a:ext>
            </a:extLst>
          </p:cNvPr>
          <p:cNvSpPr txBox="1">
            <a:spLocks noChangeArrowheads="1"/>
          </p:cNvSpPr>
          <p:nvPr/>
        </p:nvSpPr>
        <p:spPr>
          <a:xfrm>
            <a:off x="-171989" y="0"/>
            <a:ext cx="9487983" cy="729430"/>
          </a:xfrm>
          <a:prstGeom prst="rect">
            <a:avLst/>
          </a:prstGeom>
        </p:spPr>
        <p:txBody>
          <a:bodyPr wrap="none">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n-US" sz="4600" b="1" dirty="0">
                <a:solidFill>
                  <a:srgbClr val="E71903"/>
                </a:solidFill>
                <a:effectLst>
                  <a:outerShdw blurRad="38100" dist="38100" dir="2700000" algn="tl">
                    <a:srgbClr val="000000"/>
                  </a:outerShdw>
                </a:effectLst>
                <a:latin typeface="Arial" panose="020B0604020202020204" pitchFamily="34" charset="0"/>
                <a:cs typeface="Arial" panose="020B0604020202020204" pitchFamily="34" charset="0"/>
              </a:rPr>
              <a:t>Tender Clarification for Projects: </a:t>
            </a:r>
            <a:endParaRPr lang="en-GB" sz="4600" b="1" dirty="0">
              <a:solidFill>
                <a:srgbClr val="E71903"/>
              </a:solidFill>
              <a:effectLst>
                <a:outerShdw blurRad="38100" dist="38100" dir="2700000" algn="tl">
                  <a:srgbClr val="000000"/>
                </a:outerShdw>
              </a:effectLst>
              <a:latin typeface="Arial" panose="020B0604020202020204" pitchFamily="34" charset="0"/>
              <a:cs typeface="Arial" panose="020B0604020202020204" pitchFamily="34" charset="0"/>
            </a:endParaRPr>
          </a:p>
        </p:txBody>
      </p:sp>
      <p:graphicFrame>
        <p:nvGraphicFramePr>
          <p:cNvPr id="2" name="Table 1">
            <a:extLst>
              <a:ext uri="{FF2B5EF4-FFF2-40B4-BE49-F238E27FC236}">
                <a16:creationId xmlns:a16="http://schemas.microsoft.com/office/drawing/2014/main" id="{8D310FE7-B902-4FEC-A4DE-71C946C81308}"/>
              </a:ext>
            </a:extLst>
          </p:cNvPr>
          <p:cNvGraphicFramePr>
            <a:graphicFrameLocks noGrp="1"/>
          </p:cNvGraphicFramePr>
          <p:nvPr>
            <p:extLst>
              <p:ext uri="{D42A27DB-BD31-4B8C-83A1-F6EECF244321}">
                <p14:modId xmlns:p14="http://schemas.microsoft.com/office/powerpoint/2010/main" val="681093687"/>
              </p:ext>
            </p:extLst>
          </p:nvPr>
        </p:nvGraphicFramePr>
        <p:xfrm>
          <a:off x="177421" y="868680"/>
          <a:ext cx="8789158" cy="4297451"/>
        </p:xfrm>
        <a:graphic>
          <a:graphicData uri="http://schemas.openxmlformats.org/drawingml/2006/table">
            <a:tbl>
              <a:tblPr firstRow="1" bandRow="1">
                <a:tableStyleId>{21E4AEA4-8DFA-4A89-87EB-49C32662AFE0}</a:tableStyleId>
              </a:tblPr>
              <a:tblGrid>
                <a:gridCol w="2505394">
                  <a:extLst>
                    <a:ext uri="{9D8B030D-6E8A-4147-A177-3AD203B41FA5}">
                      <a16:colId xmlns:a16="http://schemas.microsoft.com/office/drawing/2014/main" val="2664133651"/>
                    </a:ext>
                  </a:extLst>
                </a:gridCol>
                <a:gridCol w="6283764">
                  <a:extLst>
                    <a:ext uri="{9D8B030D-6E8A-4147-A177-3AD203B41FA5}">
                      <a16:colId xmlns:a16="http://schemas.microsoft.com/office/drawing/2014/main" val="1555738519"/>
                    </a:ext>
                  </a:extLst>
                </a:gridCol>
              </a:tblGrid>
              <a:tr h="1584785">
                <a:tc>
                  <a:txBody>
                    <a:bodyPr/>
                    <a:lstStyle/>
                    <a:p>
                      <a:r>
                        <a:rPr lang="en-ZA" sz="3600" dirty="0"/>
                        <a:t>Contract Number</a:t>
                      </a:r>
                      <a:endParaRPr lang="en-US" sz="3600" dirty="0"/>
                    </a:p>
                  </a:txBody>
                  <a:tcPr/>
                </a:tc>
                <a:tc>
                  <a:txBody>
                    <a:bodyPr/>
                    <a:lstStyle/>
                    <a:p>
                      <a:r>
                        <a:rPr lang="en-ZA" sz="3600" dirty="0"/>
                        <a:t>Description</a:t>
                      </a:r>
                      <a:endParaRPr lang="en-US" sz="3600" dirty="0"/>
                    </a:p>
                  </a:txBody>
                  <a:tcPr/>
                </a:tc>
                <a:extLst>
                  <a:ext uri="{0D108BD9-81ED-4DB2-BD59-A6C34878D82A}">
                    <a16:rowId xmlns:a16="http://schemas.microsoft.com/office/drawing/2014/main" val="22850475"/>
                  </a:ext>
                </a:extLst>
              </a:tr>
              <a:tr h="1393916">
                <a:tc>
                  <a:txBody>
                    <a:bodyPr/>
                    <a:lstStyle/>
                    <a:p>
                      <a:r>
                        <a:rPr lang="en-US" sz="2000" dirty="0">
                          <a:latin typeface="Arial" panose="020B0604020202020204" pitchFamily="34" charset="0"/>
                          <a:cs typeface="Arial" panose="020B0604020202020204" pitchFamily="34" charset="0"/>
                        </a:rPr>
                        <a:t>X.002-172-2023/1F</a:t>
                      </a:r>
                    </a:p>
                  </a:txBody>
                  <a:tcPr/>
                </a:tc>
                <a:tc>
                  <a:txBody>
                    <a:bodyPr/>
                    <a:lstStyle/>
                    <a:p>
                      <a:pPr algn="just"/>
                      <a:r>
                        <a:rPr lang="en-US" sz="2000" b="1" kern="1200" dirty="0">
                          <a:solidFill>
                            <a:schemeClr val="dk1"/>
                          </a:solidFill>
                          <a:effectLst/>
                          <a:latin typeface="Arial" panose="020B0604020202020204" pitchFamily="34" charset="0"/>
                          <a:ea typeface="+mn-ea"/>
                          <a:cs typeface="Arial" panose="020B0604020202020204" pitchFamily="34" charset="0"/>
                        </a:rPr>
                        <a:t>CONSULTING ENGINEERING SERVICES FOR THE ROUTINE ROAD MAINTENANCE OF NATIONAL ROUTE R34 SECTION 2&amp;3 FROM NALEDI MUNICIPAL BORDER TO FREE STATE BORDER AND N12 SECTION 11,12&amp;13 FROM NORTHERN CAPE BORDER TO MAQUASSI HILLS MUNICIPAL BORDER.</a:t>
                      </a:r>
                      <a:endParaRPr lang="en-US" sz="2000" kern="1200" dirty="0">
                        <a:solidFill>
                          <a:schemeClr val="dk1"/>
                        </a:solidFill>
                        <a:effectLst/>
                        <a:latin typeface="Arial" panose="020B0604020202020204" pitchFamily="34" charset="0"/>
                        <a:ea typeface="+mn-ea"/>
                        <a:cs typeface="Arial" panose="020B0604020202020204" pitchFamily="34" charset="0"/>
                      </a:endParaRPr>
                    </a:p>
                  </a:txBody>
                  <a:tcPr/>
                </a:tc>
                <a:extLst>
                  <a:ext uri="{0D108BD9-81ED-4DB2-BD59-A6C34878D82A}">
                    <a16:rowId xmlns:a16="http://schemas.microsoft.com/office/drawing/2014/main" val="1341516698"/>
                  </a:ext>
                </a:extLst>
              </a:tr>
              <a:tr h="487626">
                <a:tc gridSpan="2">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1460155463"/>
                  </a:ext>
                </a:extLst>
              </a:tr>
            </a:tbl>
          </a:graphicData>
        </a:graphic>
      </p:graphicFrame>
    </p:spTree>
    <p:extLst>
      <p:ext uri="{BB962C8B-B14F-4D97-AF65-F5344CB8AC3E}">
        <p14:creationId xmlns:p14="http://schemas.microsoft.com/office/powerpoint/2010/main" val="24122064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DBC98D9-76A7-6A44-9658-E1B1885E2565}"/>
              </a:ext>
            </a:extLst>
          </p:cNvPr>
          <p:cNvSpPr txBox="1"/>
          <p:nvPr/>
        </p:nvSpPr>
        <p:spPr>
          <a:xfrm>
            <a:off x="1148575" y="2890391"/>
            <a:ext cx="6846849" cy="1077218"/>
          </a:xfrm>
          <a:prstGeom prst="rect">
            <a:avLst/>
          </a:prstGeom>
          <a:noFill/>
        </p:spPr>
        <p:txBody>
          <a:bodyPr wrap="square" rtlCol="0">
            <a:spAutoFit/>
          </a:bodyPr>
          <a:lstStyle/>
          <a:p>
            <a:pPr algn="ctr"/>
            <a:r>
              <a:rPr lang="en-ZA" sz="3200" dirty="0">
                <a:solidFill>
                  <a:schemeClr val="bg1"/>
                </a:solidFill>
                <a:latin typeface="Exo 2" panose="00000800000000000000" pitchFamily="50" charset="0"/>
              </a:rPr>
              <a:t>Part  T1.1:  Tender  Notice and</a:t>
            </a:r>
          </a:p>
          <a:p>
            <a:pPr algn="ctr"/>
            <a:r>
              <a:rPr lang="en-ZA" sz="3200" dirty="0">
                <a:solidFill>
                  <a:schemeClr val="bg1"/>
                </a:solidFill>
                <a:latin typeface="Exo 2" panose="00000800000000000000" pitchFamily="50" charset="0"/>
              </a:rPr>
              <a:t>Invitation  to  Tender</a:t>
            </a:r>
          </a:p>
        </p:txBody>
      </p:sp>
    </p:spTree>
    <p:extLst>
      <p:ext uri="{BB962C8B-B14F-4D97-AF65-F5344CB8AC3E}">
        <p14:creationId xmlns:p14="http://schemas.microsoft.com/office/powerpoint/2010/main" val="37386664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68A6336-1B16-47A4-8E94-5170BAD3FFBB}"/>
              </a:ext>
            </a:extLst>
          </p:cNvPr>
          <p:cNvSpPr>
            <a:spLocks noGrp="1" noChangeArrowheads="1"/>
          </p:cNvSpPr>
          <p:nvPr/>
        </p:nvSpPr>
        <p:spPr bwMode="auto">
          <a:xfrm>
            <a:off x="685800" y="1677880"/>
            <a:ext cx="7772400" cy="49803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lgn="just" eaLnBrk="1" hangingPunct="1">
              <a:lnSpc>
                <a:spcPct val="80000"/>
              </a:lnSpc>
              <a:buFontTx/>
              <a:buNone/>
              <a:defRPr/>
            </a:pPr>
            <a:endParaRPr lang="en-GB" altLang="en-US" sz="1600" b="1" dirty="0">
              <a:latin typeface="Arial" panose="020B0604020202020204" pitchFamily="34" charset="0"/>
              <a:cs typeface="Arial" panose="020B0604020202020204" pitchFamily="34" charset="0"/>
            </a:endParaRPr>
          </a:p>
          <a:p>
            <a:pPr algn="just" eaLnBrk="1" hangingPunct="1">
              <a:lnSpc>
                <a:spcPct val="80000"/>
              </a:lnSpc>
              <a:buFontTx/>
              <a:buNone/>
              <a:defRPr/>
            </a:pPr>
            <a:endParaRPr lang="en-GB" altLang="en-US" sz="1600" b="1" dirty="0">
              <a:latin typeface="Arial" panose="020B0604020202020204" pitchFamily="34" charset="0"/>
              <a:cs typeface="Arial" panose="020B0604020202020204" pitchFamily="34" charset="0"/>
            </a:endParaRPr>
          </a:p>
          <a:p>
            <a:pPr marL="0" indent="0">
              <a:buFontTx/>
              <a:buNone/>
              <a:defRPr/>
            </a:pPr>
            <a:r>
              <a:rPr lang="en-US" sz="1800" b="1" dirty="0">
                <a:latin typeface="Arial" panose="020B0604020202020204" pitchFamily="34" charset="0"/>
                <a:cs typeface="Arial" panose="020B0604020202020204" pitchFamily="34" charset="0"/>
              </a:rPr>
              <a:t>Only tenderers with a B-BBEE contributor status level of </a:t>
            </a:r>
            <a:r>
              <a:rPr lang="en-US" sz="1800" b="1" dirty="0">
                <a:solidFill>
                  <a:srgbClr val="FF0000"/>
                </a:solidFill>
                <a:latin typeface="Arial" panose="020B0604020202020204" pitchFamily="34" charset="0"/>
                <a:cs typeface="Arial" panose="020B0604020202020204" pitchFamily="34" charset="0"/>
              </a:rPr>
              <a:t>1, 2, 3 or 4 and who is an EME or a QSE are eligible to tender</a:t>
            </a:r>
            <a:r>
              <a:rPr lang="en-US" sz="1800" b="1" dirty="0">
                <a:latin typeface="Arial" panose="020B0604020202020204" pitchFamily="34" charset="0"/>
                <a:cs typeface="Arial" panose="020B0604020202020204" pitchFamily="34" charset="0"/>
              </a:rPr>
              <a:t>.  </a:t>
            </a:r>
          </a:p>
          <a:p>
            <a:pPr marL="0" indent="0">
              <a:buFontTx/>
              <a:buNone/>
              <a:defRPr/>
            </a:pPr>
            <a:endParaRPr lang="en-ZA" sz="1800" b="1" dirty="0">
              <a:latin typeface="Arial" panose="020B0604020202020204" pitchFamily="34" charset="0"/>
              <a:cs typeface="Arial" panose="020B0604020202020204" pitchFamily="34" charset="0"/>
            </a:endParaRPr>
          </a:p>
          <a:p>
            <a:pPr marL="0" indent="0" algn="just">
              <a:buNone/>
            </a:pPr>
            <a:r>
              <a:rPr lang="en-ZA" sz="1800" b="1" dirty="0">
                <a:solidFill>
                  <a:srgbClr val="000000"/>
                </a:solidFill>
                <a:effectLst/>
                <a:latin typeface="Arial" panose="020B0604020202020204" pitchFamily="34" charset="0"/>
                <a:ea typeface="Times New Roman" panose="02020603050405020304" pitchFamily="18" charset="0"/>
              </a:rPr>
              <a:t>Joint Ventures (JV) will be allowed on condition that 1 (one) JV partner is a Targeted Enterprise</a:t>
            </a:r>
            <a:endParaRPr lang="en-US" sz="1800" b="1" dirty="0">
              <a:latin typeface="Arial" panose="020B0604020202020204" pitchFamily="34" charset="0"/>
              <a:cs typeface="Arial" panose="020B0604020202020204" pitchFamily="34" charset="0"/>
            </a:endParaRPr>
          </a:p>
          <a:p>
            <a:pPr marL="0" indent="0" algn="just">
              <a:buNone/>
            </a:pPr>
            <a:endParaRPr lang="en-GB" sz="1800" b="1" dirty="0">
              <a:latin typeface="Arial" panose="020B0604020202020204" pitchFamily="34" charset="0"/>
              <a:cs typeface="Arial" panose="020B0604020202020204" pitchFamily="34" charset="0"/>
            </a:endParaRPr>
          </a:p>
          <a:p>
            <a:pPr marL="0" indent="0" algn="just">
              <a:buNone/>
            </a:pPr>
            <a:r>
              <a:rPr lang="en-US" sz="1800" b="1" dirty="0">
                <a:latin typeface="Arial" panose="020B0604020202020204" pitchFamily="34" charset="0"/>
                <a:cs typeface="Arial" panose="020B0604020202020204" pitchFamily="34" charset="0"/>
              </a:rPr>
              <a:t>The closing time for receipt of tenders is Friday 21 October  2022 , 11h00</a:t>
            </a:r>
            <a:endParaRPr lang="en-US" sz="1800" b="1" dirty="0">
              <a:solidFill>
                <a:srgbClr val="FF0000"/>
              </a:solidFill>
              <a:latin typeface="Arial" panose="020B0604020202020204" pitchFamily="34" charset="0"/>
              <a:cs typeface="Arial" panose="020B0604020202020204" pitchFamily="34" charset="0"/>
            </a:endParaRPr>
          </a:p>
          <a:p>
            <a:pPr marL="0" indent="0" algn="just">
              <a:buNone/>
            </a:pPr>
            <a:endParaRPr lang="en-US" sz="1400" b="1" dirty="0">
              <a:solidFill>
                <a:srgbClr val="FF0000"/>
              </a:solidFill>
              <a:latin typeface="Arial" panose="020B0604020202020204" pitchFamily="34" charset="0"/>
              <a:cs typeface="Arial" panose="020B0604020202020204" pitchFamily="34" charset="0"/>
            </a:endParaRPr>
          </a:p>
          <a:p>
            <a:pPr marL="0" indent="0" algn="just">
              <a:buNone/>
            </a:pPr>
            <a:endParaRPr lang="en-US" sz="1400" b="1" dirty="0">
              <a:solidFill>
                <a:srgbClr val="FF0000"/>
              </a:solidFill>
              <a:latin typeface="Arial" panose="020B0604020202020204" pitchFamily="34" charset="0"/>
              <a:cs typeface="Arial" panose="020B0604020202020204" pitchFamily="34" charset="0"/>
            </a:endParaRPr>
          </a:p>
          <a:p>
            <a:pPr marL="0" indent="0" algn="just">
              <a:buNone/>
            </a:pPr>
            <a:endParaRPr lang="en-US" sz="1400" b="1" dirty="0">
              <a:solidFill>
                <a:srgbClr val="FF0000"/>
              </a:solidFill>
              <a:latin typeface="Arial" panose="020B0604020202020204" pitchFamily="34" charset="0"/>
              <a:cs typeface="Arial" panose="020B0604020202020204" pitchFamily="34" charset="0"/>
            </a:endParaRPr>
          </a:p>
          <a:p>
            <a:pPr marL="0" indent="0" algn="just">
              <a:buNone/>
            </a:pPr>
            <a:endParaRPr lang="en-US" sz="1400" b="1" dirty="0">
              <a:solidFill>
                <a:srgbClr val="FF0000"/>
              </a:solidFill>
              <a:latin typeface="Arial" panose="020B0604020202020204" pitchFamily="34" charset="0"/>
              <a:cs typeface="Arial" panose="020B0604020202020204" pitchFamily="34" charset="0"/>
            </a:endParaRPr>
          </a:p>
          <a:p>
            <a:pPr marL="0" indent="0" algn="just">
              <a:buNone/>
            </a:pPr>
            <a:endParaRPr lang="en-US" sz="1400" b="1" dirty="0">
              <a:solidFill>
                <a:srgbClr val="FF0000"/>
              </a:solidFill>
              <a:latin typeface="Arial" panose="020B0604020202020204" pitchFamily="34" charset="0"/>
              <a:cs typeface="Arial" panose="020B0604020202020204" pitchFamily="34" charset="0"/>
            </a:endParaRPr>
          </a:p>
          <a:p>
            <a:pPr marL="0" indent="0" algn="just">
              <a:buNone/>
            </a:pPr>
            <a:endParaRPr lang="en-US" sz="1400" b="1" dirty="0">
              <a:solidFill>
                <a:srgbClr val="FF0000"/>
              </a:solidFill>
              <a:latin typeface="Arial" panose="020B0604020202020204" pitchFamily="34" charset="0"/>
              <a:cs typeface="Arial" panose="020B0604020202020204" pitchFamily="34" charset="0"/>
            </a:endParaRPr>
          </a:p>
          <a:p>
            <a:pPr marL="0" indent="0" algn="just">
              <a:buNone/>
            </a:pPr>
            <a:endParaRPr lang="en-US" sz="1400" b="1" dirty="0">
              <a:solidFill>
                <a:srgbClr val="FF0000"/>
              </a:solidFill>
              <a:latin typeface="Arial" panose="020B0604020202020204" pitchFamily="34" charset="0"/>
              <a:cs typeface="Arial" panose="020B0604020202020204" pitchFamily="34" charset="0"/>
            </a:endParaRPr>
          </a:p>
          <a:p>
            <a:pPr marL="0" indent="0" algn="just">
              <a:buNone/>
            </a:pPr>
            <a:r>
              <a:rPr lang="en-US" sz="1400" b="1" dirty="0">
                <a:solidFill>
                  <a:srgbClr val="FF0000"/>
                </a:solidFill>
                <a:latin typeface="Arial" panose="020B0604020202020204" pitchFamily="34" charset="0"/>
                <a:cs typeface="Arial" panose="020B0604020202020204" pitchFamily="34" charset="0"/>
              </a:rPr>
              <a:t>The above are a summarized version; refer to the Project Document for full clauses.</a:t>
            </a:r>
          </a:p>
          <a:p>
            <a:pPr marL="0" indent="0" algn="just">
              <a:buNone/>
            </a:pPr>
            <a:endParaRPr lang="en-US" sz="1800" b="1" dirty="0">
              <a:solidFill>
                <a:srgbClr val="FF0000"/>
              </a:solidFill>
              <a:latin typeface="Arial" panose="020B0604020202020204" pitchFamily="34" charset="0"/>
              <a:cs typeface="Arial" panose="020B0604020202020204" pitchFamily="34" charset="0"/>
            </a:endParaRPr>
          </a:p>
        </p:txBody>
      </p:sp>
      <p:sp>
        <p:nvSpPr>
          <p:cNvPr id="2" name="Rectangle 1">
            <a:extLst>
              <a:ext uri="{FF2B5EF4-FFF2-40B4-BE49-F238E27FC236}">
                <a16:creationId xmlns:a16="http://schemas.microsoft.com/office/drawing/2014/main" id="{35F8A61B-2ADB-4EE1-9A9E-55348A4E0976}"/>
              </a:ext>
            </a:extLst>
          </p:cNvPr>
          <p:cNvSpPr/>
          <p:nvPr/>
        </p:nvSpPr>
        <p:spPr>
          <a:xfrm>
            <a:off x="1030406" y="0"/>
            <a:ext cx="8113594" cy="2185214"/>
          </a:xfrm>
          <a:prstGeom prst="rect">
            <a:avLst/>
          </a:prstGeom>
        </p:spPr>
        <p:txBody>
          <a:bodyPr wrap="square">
            <a:spAutoFit/>
          </a:bodyPr>
          <a:lstStyle/>
          <a:p>
            <a:pPr algn="ctr"/>
            <a:r>
              <a:rPr lang="en-ZA" sz="3600" b="1"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T1.1  Tender  Notice  and  Invitation  to  Tender/SBD1</a:t>
            </a:r>
          </a:p>
          <a:p>
            <a:pPr algn="ctr"/>
            <a:r>
              <a:rPr lang="en-ZA" sz="3200" b="1"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X.002-171-2023/1F and X.002-172-2023/1F </a:t>
            </a:r>
          </a:p>
        </p:txBody>
      </p:sp>
    </p:spTree>
    <p:extLst>
      <p:ext uri="{BB962C8B-B14F-4D97-AF65-F5344CB8AC3E}">
        <p14:creationId xmlns:p14="http://schemas.microsoft.com/office/powerpoint/2010/main" val="13556523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C3DD641-CB7F-4C89-BC19-B77A3A52725D}"/>
              </a:ext>
            </a:extLst>
          </p:cNvPr>
          <p:cNvSpPr txBox="1"/>
          <p:nvPr/>
        </p:nvSpPr>
        <p:spPr>
          <a:xfrm>
            <a:off x="1802296" y="0"/>
            <a:ext cx="7341704" cy="584775"/>
          </a:xfrm>
          <a:prstGeom prst="rect">
            <a:avLst/>
          </a:prstGeom>
          <a:solidFill>
            <a:schemeClr val="accent6">
              <a:lumMod val="40000"/>
              <a:lumOff val="6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3200" b="1" i="0" u="none" strike="noStrike" kern="1200" cap="none" spc="0" normalizeH="0" baseline="0" noProof="0" dirty="0">
                <a:ln>
                  <a:noFill/>
                </a:ln>
                <a:solidFill>
                  <a:prstClr val="white"/>
                </a:solidFill>
                <a:effectLst/>
                <a:uLnTx/>
                <a:uFillTx/>
                <a:latin typeface="Calibri Light" panose="020F0302020204030204"/>
                <a:ea typeface="+mn-ea"/>
                <a:cs typeface="+mn-cs"/>
              </a:rPr>
              <a:t>TENDER SUBMISSION</a:t>
            </a:r>
          </a:p>
        </p:txBody>
      </p:sp>
      <p:graphicFrame>
        <p:nvGraphicFramePr>
          <p:cNvPr id="4" name="Table 3">
            <a:extLst>
              <a:ext uri="{FF2B5EF4-FFF2-40B4-BE49-F238E27FC236}">
                <a16:creationId xmlns:a16="http://schemas.microsoft.com/office/drawing/2014/main" id="{E501ABB8-EEE8-49C6-B0BC-A08BC3BE6FAA}"/>
              </a:ext>
            </a:extLst>
          </p:cNvPr>
          <p:cNvGraphicFramePr>
            <a:graphicFrameLocks noGrp="1"/>
          </p:cNvGraphicFramePr>
          <p:nvPr>
            <p:extLst>
              <p:ext uri="{D42A27DB-BD31-4B8C-83A1-F6EECF244321}">
                <p14:modId xmlns:p14="http://schemas.microsoft.com/office/powerpoint/2010/main" val="4043470265"/>
              </p:ext>
            </p:extLst>
          </p:nvPr>
        </p:nvGraphicFramePr>
        <p:xfrm>
          <a:off x="245534" y="1029810"/>
          <a:ext cx="8551333" cy="6627975"/>
        </p:xfrm>
        <a:graphic>
          <a:graphicData uri="http://schemas.openxmlformats.org/drawingml/2006/table">
            <a:tbl>
              <a:tblPr firstRow="1" bandRow="1">
                <a:tableStyleId>{5C22544A-7EE6-4342-B048-85BDC9FD1C3A}</a:tableStyleId>
              </a:tblPr>
              <a:tblGrid>
                <a:gridCol w="1484606">
                  <a:extLst>
                    <a:ext uri="{9D8B030D-6E8A-4147-A177-3AD203B41FA5}">
                      <a16:colId xmlns:a16="http://schemas.microsoft.com/office/drawing/2014/main" val="20000"/>
                    </a:ext>
                  </a:extLst>
                </a:gridCol>
                <a:gridCol w="7066727">
                  <a:extLst>
                    <a:ext uri="{9D8B030D-6E8A-4147-A177-3AD203B41FA5}">
                      <a16:colId xmlns:a16="http://schemas.microsoft.com/office/drawing/2014/main" val="20001"/>
                    </a:ext>
                  </a:extLst>
                </a:gridCol>
              </a:tblGrid>
              <a:tr h="3594000">
                <a:tc>
                  <a:txBody>
                    <a:bodyPr/>
                    <a:lstStyle/>
                    <a:p>
                      <a:r>
                        <a:rPr lang="en-ZA" sz="1600" b="0" dirty="0">
                          <a:solidFill>
                            <a:schemeClr val="tx1"/>
                          </a:solidFill>
                        </a:rPr>
                        <a:t>C2.15.1</a:t>
                      </a:r>
                    </a:p>
                    <a:p>
                      <a:endParaRPr lang="en-ZA" sz="1600" b="0" dirty="0">
                        <a:solidFill>
                          <a:schemeClr val="tx1"/>
                        </a:solidFill>
                      </a:endParaRPr>
                    </a:p>
                    <a:p>
                      <a:endParaRPr lang="en-ZA" sz="1600" b="0" dirty="0">
                        <a:solidFill>
                          <a:schemeClr val="tx1"/>
                        </a:solidFill>
                      </a:endParaRPr>
                    </a:p>
                    <a:p>
                      <a:endParaRPr lang="en-ZA" sz="1600" b="0" dirty="0">
                        <a:solidFill>
                          <a:schemeClr val="tx1"/>
                        </a:solidFill>
                      </a:endParaRPr>
                    </a:p>
                    <a:p>
                      <a:endParaRPr lang="en-ZA" sz="1600" b="0" dirty="0">
                        <a:solidFill>
                          <a:schemeClr val="tx1"/>
                        </a:solidFill>
                      </a:endParaRPr>
                    </a:p>
                    <a:p>
                      <a:endParaRPr lang="en-ZA" sz="1600" b="0" dirty="0">
                        <a:solidFill>
                          <a:schemeClr val="tx1"/>
                        </a:solidFill>
                      </a:endParaRPr>
                    </a:p>
                    <a:p>
                      <a:endParaRPr lang="en-ZA" sz="1600" b="0" dirty="0">
                        <a:solidFill>
                          <a:schemeClr val="tx1"/>
                        </a:solidFill>
                      </a:endParaRPr>
                    </a:p>
                    <a:p>
                      <a:endParaRPr lang="en-ZA" sz="1600" b="0" dirty="0">
                        <a:solidFill>
                          <a:schemeClr val="tx1"/>
                        </a:solidFill>
                      </a:endParaRPr>
                    </a:p>
                    <a:p>
                      <a:endParaRPr lang="en-ZA" sz="1600" b="0" dirty="0">
                        <a:solidFill>
                          <a:schemeClr val="tx1"/>
                        </a:solidFill>
                      </a:endParaRPr>
                    </a:p>
                    <a:p>
                      <a:endParaRPr lang="en-ZA" sz="1600" b="0" dirty="0">
                        <a:solidFill>
                          <a:schemeClr val="tx1"/>
                        </a:solidFill>
                      </a:endParaRPr>
                    </a:p>
                    <a:p>
                      <a:endParaRPr lang="en-ZA" sz="1600" b="0" dirty="0">
                        <a:solidFill>
                          <a:schemeClr val="tx1"/>
                        </a:solidFill>
                      </a:endParaRPr>
                    </a:p>
                    <a:p>
                      <a:endParaRPr lang="en-ZA" sz="1600" b="0" dirty="0">
                        <a:solidFill>
                          <a:schemeClr val="tx1"/>
                        </a:solidFill>
                      </a:endParaRPr>
                    </a:p>
                    <a:p>
                      <a:endParaRPr lang="en-ZA" sz="1600" b="0" dirty="0">
                        <a:solidFill>
                          <a:schemeClr val="tx1"/>
                        </a:solidFill>
                      </a:endParaRPr>
                    </a:p>
                    <a:p>
                      <a:endParaRPr lang="en-ZA" sz="1600" b="0" dirty="0">
                        <a:solidFill>
                          <a:schemeClr val="tx1"/>
                        </a:solidFill>
                      </a:endParaRPr>
                    </a:p>
                    <a:p>
                      <a:endParaRPr lang="en-ZA" sz="1600" b="0" dirty="0">
                        <a:solidFill>
                          <a:schemeClr val="tx1"/>
                        </a:solidFill>
                      </a:endParaRPr>
                    </a:p>
                    <a:p>
                      <a:endParaRPr lang="en-ZA" sz="1600" b="0" dirty="0">
                        <a:solidFill>
                          <a:schemeClr val="tx1"/>
                        </a:solidFill>
                      </a:endParaRPr>
                    </a:p>
                  </a:txBody>
                  <a:tcPr>
                    <a:noFill/>
                  </a:tcPr>
                </a:tc>
                <a:tc>
                  <a:txBody>
                    <a:bodyPr/>
                    <a:lstStyle/>
                    <a:p>
                      <a:r>
                        <a:rPr lang="en-US" sz="1350" b="1" kern="1200" dirty="0">
                          <a:solidFill>
                            <a:schemeClr val="tx1"/>
                          </a:solidFill>
                          <a:effectLst/>
                          <a:latin typeface="+mn-lt"/>
                          <a:ea typeface="+mn-ea"/>
                          <a:cs typeface="+mn-cs"/>
                        </a:rPr>
                        <a:t>Electronic submissions will not be accepted. The Employer’s address for delivery of tender offers and identification details to be shown on each tender offer package are: </a:t>
                      </a:r>
                    </a:p>
                    <a:p>
                      <a:r>
                        <a:rPr lang="en-US" sz="1350" b="1" kern="1200" dirty="0">
                          <a:solidFill>
                            <a:schemeClr val="tx1"/>
                          </a:solidFill>
                          <a:effectLst/>
                          <a:latin typeface="+mn-lt"/>
                          <a:ea typeface="+mn-ea"/>
                          <a:cs typeface="+mn-cs"/>
                        </a:rPr>
                        <a:t> </a:t>
                      </a:r>
                    </a:p>
                    <a:p>
                      <a:r>
                        <a:rPr lang="en-US" sz="1350" b="1" kern="1200" dirty="0">
                          <a:solidFill>
                            <a:schemeClr val="tx1"/>
                          </a:solidFill>
                          <a:effectLst/>
                          <a:latin typeface="+mn-lt"/>
                          <a:ea typeface="+mn-ea"/>
                          <a:cs typeface="+mn-cs"/>
                        </a:rPr>
                        <a:t>Location of tender box: Reception </a:t>
                      </a:r>
                    </a:p>
                    <a:p>
                      <a:r>
                        <a:rPr lang="en-US" sz="1350" b="1" kern="1200" dirty="0">
                          <a:solidFill>
                            <a:schemeClr val="tx1"/>
                          </a:solidFill>
                          <a:effectLst/>
                          <a:latin typeface="+mn-lt"/>
                          <a:ea typeface="+mn-ea"/>
                          <a:cs typeface="+mn-cs"/>
                        </a:rPr>
                        <a:t>Physical address: 	38 Ida Street.</a:t>
                      </a:r>
                    </a:p>
                    <a:p>
                      <a:r>
                        <a:rPr lang="en-US" sz="1350" b="1" kern="1200" dirty="0">
                          <a:solidFill>
                            <a:schemeClr val="tx1"/>
                          </a:solidFill>
                          <a:effectLst/>
                          <a:latin typeface="+mn-lt"/>
                          <a:ea typeface="+mn-ea"/>
                          <a:cs typeface="+mn-cs"/>
                        </a:rPr>
                        <a:t>			Menlo Park</a:t>
                      </a:r>
                    </a:p>
                    <a:p>
                      <a:r>
                        <a:rPr lang="en-US" sz="1350" b="1" kern="1200" dirty="0">
                          <a:solidFill>
                            <a:schemeClr val="tx1"/>
                          </a:solidFill>
                          <a:effectLst/>
                          <a:latin typeface="+mn-lt"/>
                          <a:ea typeface="+mn-ea"/>
                          <a:cs typeface="+mn-cs"/>
                        </a:rPr>
                        <a:t>			0081</a:t>
                      </a:r>
                    </a:p>
                    <a:p>
                      <a:r>
                        <a:rPr lang="en-US" sz="1350" b="1" kern="1200" dirty="0">
                          <a:solidFill>
                            <a:schemeClr val="tx1"/>
                          </a:solidFill>
                          <a:effectLst/>
                          <a:latin typeface="+mn-lt"/>
                          <a:ea typeface="+mn-ea"/>
                          <a:cs typeface="+mn-cs"/>
                        </a:rPr>
                        <a:t>Identification details:	Place the signed original tender offer in a package marked</a:t>
                      </a:r>
                    </a:p>
                    <a:p>
                      <a:pPr algn="just"/>
                      <a:r>
                        <a:rPr lang="en-US" sz="1350" b="1" kern="1200" dirty="0">
                          <a:solidFill>
                            <a:schemeClr val="tx1"/>
                          </a:solidFill>
                          <a:effectLst/>
                          <a:latin typeface="+mn-lt"/>
                          <a:ea typeface="+mn-ea"/>
                          <a:cs typeface="+mn-cs"/>
                        </a:rPr>
                        <a:t>	TENDER SANRAL X.002-171-2023/1F CONSULTING ENGINEERING SERVICES FOR THE ROUTINE ROAD MAINTENANCE OF NATIONAL ROUTE R53 SECTION 1 FROM N12 POTCHEFSTROOM TO FREE STATE BORDER, R54 SECTION 1 FROM GAUTENG BORDER TO N12 POTCHEFSTROOM, R500 SECTION 1 FROM PARYS TO GAUTENG BORDER, R501 SECTION 1&amp;3 FROM FREE STATE BORDER TO GAUTENG BORDER, N12 SECTION 16&amp;17 FROM BORDER OF MATLOSANA MUNICIPALITY TO BORDER OF JB MARKS MUNICIPALITY.</a:t>
                      </a:r>
                    </a:p>
                    <a:p>
                      <a:pPr algn="just"/>
                      <a:endParaRPr lang="en-US" sz="1350" b="1" kern="1200" dirty="0">
                        <a:solidFill>
                          <a:schemeClr val="tx1"/>
                        </a:solidFill>
                        <a:effectLst/>
                        <a:latin typeface="+mn-lt"/>
                        <a:ea typeface="+mn-ea"/>
                        <a:cs typeface="+mn-cs"/>
                      </a:endParaRPr>
                    </a:p>
                    <a:p>
                      <a:pPr algn="just"/>
                      <a:r>
                        <a:rPr lang="en-US" sz="1350" b="1" kern="1200" dirty="0">
                          <a:solidFill>
                            <a:schemeClr val="tx1"/>
                          </a:solidFill>
                          <a:effectLst/>
                          <a:latin typeface="+mn-lt"/>
                          <a:ea typeface="+mn-ea"/>
                          <a:cs typeface="+mn-cs"/>
                        </a:rPr>
                        <a:t>TENDER SANRAL X.002-172-2023/1F CONSULTING ENGINEERING SERVICES FOR THE ROUTINE ROAD MAINTENANCE OF NATIONAL ROUTE R34 SECTION 2&amp;3 FROM NALEDI MUNICIPAL BORDER TO FREE STATE BORDER AND N12 SECTION 11,12&amp;13 FROM NORTHERN CAPE BORDER TO MAQUASSI HILLS MUNICIPAL BORDER.</a:t>
                      </a:r>
                    </a:p>
                  </a:txBody>
                  <a:tcPr>
                    <a:noFill/>
                  </a:tcPr>
                </a:tc>
                <a:extLst>
                  <a:ext uri="{0D108BD9-81ED-4DB2-BD59-A6C34878D82A}">
                    <a16:rowId xmlns:a16="http://schemas.microsoft.com/office/drawing/2014/main" val="10000"/>
                  </a:ext>
                </a:extLst>
              </a:tr>
              <a:tr h="2010255">
                <a:tc>
                  <a:txBody>
                    <a:bodyPr/>
                    <a:lstStyle/>
                    <a:p>
                      <a:r>
                        <a:rPr lang="en-ZA" sz="1600" b="0" dirty="0">
                          <a:solidFill>
                            <a:schemeClr val="tx1"/>
                          </a:solidFill>
                        </a:rPr>
                        <a:t>   </a:t>
                      </a:r>
                    </a:p>
                  </a:txBody>
                  <a:tcPr>
                    <a:noFill/>
                  </a:tcPr>
                </a:tc>
                <a:tc>
                  <a:txBody>
                    <a:bodyPr/>
                    <a:lstStyle/>
                    <a:p>
                      <a:pPr marL="0" indent="0" algn="l">
                        <a:buFont typeface="Wingdings" panose="05000000000000000000" pitchFamily="2" charset="2"/>
                        <a:buNone/>
                      </a:pPr>
                      <a:endParaRPr lang="en-US" sz="1200" b="0" dirty="0">
                        <a:solidFill>
                          <a:srgbClr val="FF0000"/>
                        </a:solidFill>
                        <a:highlight>
                          <a:srgbClr val="FFFF00"/>
                        </a:highlight>
                        <a:latin typeface="Arial" panose="020B0604020202020204" pitchFamily="34" charset="0"/>
                        <a:cs typeface="Arial" panose="020B0604020202020204" pitchFamily="34" charset="0"/>
                      </a:endParaRPr>
                    </a:p>
                  </a:txBody>
                  <a:tcPr>
                    <a:noFill/>
                  </a:tcPr>
                </a:tc>
                <a:extLst>
                  <a:ext uri="{0D108BD9-81ED-4DB2-BD59-A6C34878D82A}">
                    <a16:rowId xmlns:a16="http://schemas.microsoft.com/office/drawing/2014/main" val="2642691453"/>
                  </a:ext>
                </a:extLst>
              </a:tr>
            </a:tbl>
          </a:graphicData>
        </a:graphic>
      </p:graphicFrame>
    </p:spTree>
    <p:extLst>
      <p:ext uri="{BB962C8B-B14F-4D97-AF65-F5344CB8AC3E}">
        <p14:creationId xmlns:p14="http://schemas.microsoft.com/office/powerpoint/2010/main" val="41263780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C3DD641-CB7F-4C89-BC19-B77A3A52725D}"/>
              </a:ext>
            </a:extLst>
          </p:cNvPr>
          <p:cNvSpPr txBox="1"/>
          <p:nvPr/>
        </p:nvSpPr>
        <p:spPr>
          <a:xfrm>
            <a:off x="1802296" y="0"/>
            <a:ext cx="7341704" cy="584775"/>
          </a:xfrm>
          <a:prstGeom prst="rect">
            <a:avLst/>
          </a:prstGeom>
          <a:solidFill>
            <a:schemeClr val="accent6">
              <a:lumMod val="40000"/>
              <a:lumOff val="6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3200" b="1" i="0" u="none" strike="noStrike" kern="1200" cap="none" spc="0" normalizeH="0" baseline="0" noProof="0" dirty="0">
                <a:ln>
                  <a:noFill/>
                </a:ln>
                <a:solidFill>
                  <a:prstClr val="white"/>
                </a:solidFill>
                <a:effectLst/>
                <a:uLnTx/>
                <a:uFillTx/>
                <a:latin typeface="Calibri Light" panose="020F0302020204030204"/>
                <a:ea typeface="+mn-ea"/>
                <a:cs typeface="+mn-cs"/>
              </a:rPr>
              <a:t>TENDER SUBMISSION</a:t>
            </a:r>
          </a:p>
        </p:txBody>
      </p:sp>
      <p:graphicFrame>
        <p:nvGraphicFramePr>
          <p:cNvPr id="4" name="Table 3">
            <a:extLst>
              <a:ext uri="{FF2B5EF4-FFF2-40B4-BE49-F238E27FC236}">
                <a16:creationId xmlns:a16="http://schemas.microsoft.com/office/drawing/2014/main" id="{E501ABB8-EEE8-49C6-B0BC-A08BC3BE6FAA}"/>
              </a:ext>
            </a:extLst>
          </p:cNvPr>
          <p:cNvGraphicFramePr>
            <a:graphicFrameLocks noGrp="1"/>
          </p:cNvGraphicFramePr>
          <p:nvPr>
            <p:extLst>
              <p:ext uri="{D42A27DB-BD31-4B8C-83A1-F6EECF244321}">
                <p14:modId xmlns:p14="http://schemas.microsoft.com/office/powerpoint/2010/main" val="4047499142"/>
              </p:ext>
            </p:extLst>
          </p:nvPr>
        </p:nvGraphicFramePr>
        <p:xfrm>
          <a:off x="242596" y="1029809"/>
          <a:ext cx="8554271" cy="6210746"/>
        </p:xfrm>
        <a:graphic>
          <a:graphicData uri="http://schemas.openxmlformats.org/drawingml/2006/table">
            <a:tbl>
              <a:tblPr firstRow="1" bandRow="1">
                <a:tableStyleId>{5C22544A-7EE6-4342-B048-85BDC9FD1C3A}</a:tableStyleId>
              </a:tblPr>
              <a:tblGrid>
                <a:gridCol w="1487544">
                  <a:extLst>
                    <a:ext uri="{9D8B030D-6E8A-4147-A177-3AD203B41FA5}">
                      <a16:colId xmlns:a16="http://schemas.microsoft.com/office/drawing/2014/main" val="20000"/>
                    </a:ext>
                  </a:extLst>
                </a:gridCol>
                <a:gridCol w="7066727">
                  <a:extLst>
                    <a:ext uri="{9D8B030D-6E8A-4147-A177-3AD203B41FA5}">
                      <a16:colId xmlns:a16="http://schemas.microsoft.com/office/drawing/2014/main" val="20001"/>
                    </a:ext>
                  </a:extLst>
                </a:gridCol>
              </a:tblGrid>
              <a:tr h="3105373">
                <a:tc>
                  <a:txBody>
                    <a:bodyPr/>
                    <a:lstStyle/>
                    <a:p>
                      <a:endParaRPr lang="en-ZA" sz="1600" b="0" dirty="0">
                        <a:solidFill>
                          <a:schemeClr val="tx1"/>
                        </a:solidFill>
                      </a:endParaRPr>
                    </a:p>
                    <a:p>
                      <a:r>
                        <a:rPr lang="en-ZA" sz="1600" b="0" dirty="0">
                          <a:solidFill>
                            <a:schemeClr val="tx1"/>
                          </a:solidFill>
                        </a:rPr>
                        <a:t>C2.15.2</a:t>
                      </a:r>
                    </a:p>
                  </a:txBody>
                  <a:tcPr>
                    <a:noFill/>
                  </a:tcPr>
                </a:tc>
                <a:tc>
                  <a:txBody>
                    <a:bodyPr/>
                    <a:lstStyle/>
                    <a:p>
                      <a:pPr algn="just"/>
                      <a:r>
                        <a:rPr lang="en-US" sz="1350" b="1" kern="1200" dirty="0">
                          <a:solidFill>
                            <a:schemeClr val="tx1"/>
                          </a:solidFill>
                          <a:effectLst/>
                          <a:latin typeface="+mn-lt"/>
                          <a:ea typeface="+mn-ea"/>
                          <a:cs typeface="+mn-cs"/>
                        </a:rPr>
                        <a:t>	</a:t>
                      </a:r>
                      <a:endParaRPr lang="en-US" sz="1200" b="0" dirty="0">
                        <a:solidFill>
                          <a:srgbClr val="FF0000"/>
                        </a:solidFill>
                        <a:highlight>
                          <a:srgbClr val="FFFF00"/>
                        </a:highlight>
                        <a:latin typeface="Arial" panose="020B0604020202020204" pitchFamily="34" charset="0"/>
                        <a:cs typeface="Arial" panose="020B0604020202020204" pitchFamily="34" charset="0"/>
                      </a:endParaRPr>
                    </a:p>
                    <a:p>
                      <a:pPr marL="0" marR="0" lvl="0" indent="0" algn="l" defTabSz="6858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ZA" sz="1350" b="1" kern="1200" dirty="0">
                          <a:solidFill>
                            <a:srgbClr val="FF0000"/>
                          </a:solidFill>
                          <a:effectLst/>
                          <a:latin typeface="+mn-lt"/>
                          <a:ea typeface="+mn-ea"/>
                          <a:cs typeface="+mn-cs"/>
                        </a:rPr>
                        <a:t>The closing time for submission of tender offers is 11:00 on  Friday, 21 October 2022.</a:t>
                      </a:r>
                      <a:endParaRPr lang="en-US" sz="1350" b="1" kern="1200" dirty="0">
                        <a:solidFill>
                          <a:srgbClr val="FF0000"/>
                        </a:solidFill>
                        <a:effectLst/>
                        <a:latin typeface="+mn-lt"/>
                        <a:ea typeface="+mn-ea"/>
                        <a:cs typeface="+mn-cs"/>
                      </a:endParaRPr>
                    </a:p>
                    <a:p>
                      <a:pPr marL="0" indent="0" algn="l">
                        <a:buFont typeface="Wingdings" panose="05000000000000000000" pitchFamily="2" charset="2"/>
                        <a:buNone/>
                      </a:pPr>
                      <a:endParaRPr lang="en-US" sz="1200" b="0" dirty="0">
                        <a:solidFill>
                          <a:srgbClr val="FF0000"/>
                        </a:solidFill>
                        <a:highlight>
                          <a:srgbClr val="FFFF00"/>
                        </a:highlight>
                        <a:latin typeface="Arial" panose="020B0604020202020204" pitchFamily="34" charset="0"/>
                        <a:cs typeface="Arial" panose="020B0604020202020204" pitchFamily="34" charset="0"/>
                      </a:endParaRPr>
                    </a:p>
                    <a:p>
                      <a:pPr marL="0" indent="0" algn="l">
                        <a:buFont typeface="Wingdings" panose="05000000000000000000" pitchFamily="2" charset="2"/>
                        <a:buNone/>
                      </a:pPr>
                      <a:endParaRPr lang="en-US" sz="1200" b="0" dirty="0">
                        <a:solidFill>
                          <a:srgbClr val="FF0000"/>
                        </a:solidFill>
                        <a:highlight>
                          <a:srgbClr val="FFFF00"/>
                        </a:highlight>
                        <a:latin typeface="Arial" panose="020B0604020202020204" pitchFamily="34" charset="0"/>
                        <a:cs typeface="Arial" panose="020B0604020202020204" pitchFamily="34" charset="0"/>
                      </a:endParaRPr>
                    </a:p>
                    <a:p>
                      <a:pPr marL="0" marR="0" lvl="0" indent="0" algn="l" defTabSz="685800" rtl="0" eaLnBrk="1" fontAlgn="auto" latinLnBrk="0" hangingPunct="1">
                        <a:lnSpc>
                          <a:spcPct val="100000"/>
                        </a:lnSpc>
                        <a:spcBef>
                          <a:spcPts val="0"/>
                        </a:spcBef>
                        <a:spcAft>
                          <a:spcPts val="0"/>
                        </a:spcAft>
                        <a:buClrTx/>
                        <a:buSzTx/>
                        <a:buFont typeface="Wingdings" panose="05000000000000000000" pitchFamily="2" charset="2"/>
                        <a:buNone/>
                        <a:tabLst/>
                        <a:defRPr/>
                      </a:pPr>
                      <a:endParaRPr lang="en-US" sz="1200" b="1" dirty="0">
                        <a:solidFill>
                          <a:srgbClr val="FF0000"/>
                        </a:solidFill>
                        <a:latin typeface="Arial" panose="020B0604020202020204" pitchFamily="34" charset="0"/>
                        <a:cs typeface="Arial" panose="020B0604020202020204" pitchFamily="34" charset="0"/>
                      </a:endParaRPr>
                    </a:p>
                    <a:p>
                      <a:pPr marL="0" marR="0" lvl="0" indent="0" algn="l" defTabSz="6858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200" b="1" dirty="0">
                          <a:solidFill>
                            <a:srgbClr val="FF0000"/>
                          </a:solidFill>
                          <a:latin typeface="Arial" panose="020B0604020202020204" pitchFamily="34" charset="0"/>
                          <a:cs typeface="Arial" panose="020B0604020202020204" pitchFamily="34" charset="0"/>
                        </a:rPr>
                        <a:t>The above are a summarized version; refer to the Project Document for full clauses.</a:t>
                      </a:r>
                    </a:p>
                    <a:p>
                      <a:pPr marL="0" indent="0" algn="l">
                        <a:buFont typeface="Wingdings" panose="05000000000000000000" pitchFamily="2" charset="2"/>
                        <a:buNone/>
                      </a:pPr>
                      <a:endParaRPr lang="en-US" sz="1200" b="0" dirty="0">
                        <a:solidFill>
                          <a:srgbClr val="FF0000"/>
                        </a:solidFill>
                        <a:highlight>
                          <a:srgbClr val="FFFF00"/>
                        </a:highlight>
                        <a:latin typeface="Arial" panose="020B0604020202020204" pitchFamily="34" charset="0"/>
                        <a:cs typeface="Arial" panose="020B0604020202020204" pitchFamily="34" charset="0"/>
                      </a:endParaRPr>
                    </a:p>
                    <a:p>
                      <a:pPr marL="0" indent="0" algn="l">
                        <a:buFont typeface="Wingdings" panose="05000000000000000000" pitchFamily="2" charset="2"/>
                        <a:buNone/>
                      </a:pPr>
                      <a:endParaRPr lang="en-US" sz="1200" b="0" dirty="0">
                        <a:solidFill>
                          <a:srgbClr val="FF0000"/>
                        </a:solidFill>
                        <a:highlight>
                          <a:srgbClr val="FFFF00"/>
                        </a:highlight>
                        <a:latin typeface="Arial" panose="020B0604020202020204" pitchFamily="34" charset="0"/>
                        <a:cs typeface="Arial" panose="020B0604020202020204" pitchFamily="34" charset="0"/>
                      </a:endParaRPr>
                    </a:p>
                  </a:txBody>
                  <a:tcPr>
                    <a:noFill/>
                  </a:tcPr>
                </a:tc>
                <a:extLst>
                  <a:ext uri="{0D108BD9-81ED-4DB2-BD59-A6C34878D82A}">
                    <a16:rowId xmlns:a16="http://schemas.microsoft.com/office/drawing/2014/main" val="10000"/>
                  </a:ext>
                </a:extLst>
              </a:tr>
              <a:tr h="3105373">
                <a:tc>
                  <a:txBody>
                    <a:bodyPr/>
                    <a:lstStyle/>
                    <a:p>
                      <a:endParaRPr lang="en-ZA" sz="1600" b="0" dirty="0">
                        <a:solidFill>
                          <a:schemeClr val="tx1"/>
                        </a:solidFill>
                      </a:endParaRPr>
                    </a:p>
                    <a:p>
                      <a:r>
                        <a:rPr lang="en-ZA" sz="1600" b="0" dirty="0">
                          <a:solidFill>
                            <a:schemeClr val="tx1"/>
                          </a:solidFill>
                        </a:rPr>
                        <a:t>   </a:t>
                      </a:r>
                    </a:p>
                  </a:txBody>
                  <a:tcPr>
                    <a:noFill/>
                  </a:tcPr>
                </a:tc>
                <a:tc>
                  <a:txBody>
                    <a:bodyPr/>
                    <a:lstStyle/>
                    <a:p>
                      <a:pPr marL="0" indent="0" algn="l">
                        <a:buFont typeface="Wingdings" panose="05000000000000000000" pitchFamily="2" charset="2"/>
                        <a:buNone/>
                      </a:pPr>
                      <a:endParaRPr lang="en-US" sz="1200" b="0" dirty="0">
                        <a:solidFill>
                          <a:srgbClr val="FF0000"/>
                        </a:solidFill>
                        <a:highlight>
                          <a:srgbClr val="FFFF00"/>
                        </a:highlight>
                        <a:latin typeface="Arial" panose="020B0604020202020204" pitchFamily="34" charset="0"/>
                        <a:cs typeface="Arial" panose="020B0604020202020204" pitchFamily="34" charset="0"/>
                      </a:endParaRPr>
                    </a:p>
                  </a:txBody>
                  <a:tcPr>
                    <a:noFill/>
                  </a:tcPr>
                </a:tc>
                <a:extLst>
                  <a:ext uri="{0D108BD9-81ED-4DB2-BD59-A6C34878D82A}">
                    <a16:rowId xmlns:a16="http://schemas.microsoft.com/office/drawing/2014/main" val="2642691453"/>
                  </a:ext>
                </a:extLst>
              </a:tr>
            </a:tbl>
          </a:graphicData>
        </a:graphic>
      </p:graphicFrame>
    </p:spTree>
    <p:extLst>
      <p:ext uri="{BB962C8B-B14F-4D97-AF65-F5344CB8AC3E}">
        <p14:creationId xmlns:p14="http://schemas.microsoft.com/office/powerpoint/2010/main" val="2240014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DBC98D9-76A7-6A44-9658-E1B1885E2565}"/>
              </a:ext>
            </a:extLst>
          </p:cNvPr>
          <p:cNvSpPr txBox="1"/>
          <p:nvPr/>
        </p:nvSpPr>
        <p:spPr>
          <a:xfrm>
            <a:off x="1148575" y="3136612"/>
            <a:ext cx="6846849" cy="584775"/>
          </a:xfrm>
          <a:prstGeom prst="rect">
            <a:avLst/>
          </a:prstGeom>
          <a:noFill/>
        </p:spPr>
        <p:txBody>
          <a:bodyPr wrap="square" rtlCol="0">
            <a:spAutoFit/>
          </a:bodyPr>
          <a:lstStyle/>
          <a:p>
            <a:pPr algn="ctr"/>
            <a:r>
              <a:rPr lang="en-ZA" sz="3200" dirty="0">
                <a:solidFill>
                  <a:schemeClr val="bg1"/>
                </a:solidFill>
                <a:latin typeface="Exo 2" panose="00000800000000000000" pitchFamily="50" charset="0"/>
              </a:rPr>
              <a:t>Part  T1.2:  Tender Data</a:t>
            </a:r>
          </a:p>
        </p:txBody>
      </p:sp>
    </p:spTree>
    <p:extLst>
      <p:ext uri="{BB962C8B-B14F-4D97-AF65-F5344CB8AC3E}">
        <p14:creationId xmlns:p14="http://schemas.microsoft.com/office/powerpoint/2010/main" val="25806445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6042016-FB3A-8849-8EE6-07899B978247}"/>
              </a:ext>
            </a:extLst>
          </p:cNvPr>
          <p:cNvSpPr txBox="1"/>
          <p:nvPr/>
        </p:nvSpPr>
        <p:spPr>
          <a:xfrm>
            <a:off x="0" y="3161920"/>
            <a:ext cx="9143999" cy="584775"/>
          </a:xfrm>
          <a:prstGeom prst="rect">
            <a:avLst/>
          </a:prstGeom>
          <a:noFill/>
        </p:spPr>
        <p:txBody>
          <a:bodyPr wrap="square" rtlCol="0">
            <a:spAutoFit/>
          </a:bodyPr>
          <a:lstStyle/>
          <a:p>
            <a:pPr algn="ctr"/>
            <a:r>
              <a:rPr lang="en-ZA" sz="3200" dirty="0">
                <a:solidFill>
                  <a:schemeClr val="bg1"/>
                </a:solidFill>
                <a:latin typeface="Exo 2" panose="00000800000000000000" pitchFamily="50" charset="0"/>
              </a:rPr>
              <a:t>SECTION DIVIDER</a:t>
            </a:r>
            <a:r>
              <a:rPr lang="en-ZA" sz="3200" baseline="0" dirty="0">
                <a:solidFill>
                  <a:schemeClr val="bg1"/>
                </a:solidFill>
                <a:latin typeface="Exo 2" panose="00000800000000000000" pitchFamily="50" charset="0"/>
              </a:rPr>
              <a:t> TITLE GOES HERE</a:t>
            </a:r>
            <a:endParaRPr lang="en-ZA" sz="3200" dirty="0">
              <a:solidFill>
                <a:schemeClr val="bg1"/>
              </a:solidFill>
              <a:latin typeface="Exo 2" panose="00000800000000000000" pitchFamily="50" charset="0"/>
            </a:endParaRPr>
          </a:p>
        </p:txBody>
      </p:sp>
      <p:sp>
        <p:nvSpPr>
          <p:cNvPr id="3" name="Rectangle 2">
            <a:extLst>
              <a:ext uri="{FF2B5EF4-FFF2-40B4-BE49-F238E27FC236}">
                <a16:creationId xmlns:a16="http://schemas.microsoft.com/office/drawing/2014/main" id="{644EABE0-1CB8-46D4-BB22-1DF3717118A9}"/>
              </a:ext>
            </a:extLst>
          </p:cNvPr>
          <p:cNvSpPr txBox="1">
            <a:spLocks noChangeArrowheads="1"/>
          </p:cNvSpPr>
          <p:nvPr/>
        </p:nvSpPr>
        <p:spPr>
          <a:xfrm>
            <a:off x="1252192" y="221664"/>
            <a:ext cx="6639638" cy="590931"/>
          </a:xfrm>
          <a:prstGeom prst="rect">
            <a:avLst/>
          </a:prstGeom>
        </p:spPr>
        <p:txBody>
          <a:bodyPr wrap="none">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n-US" sz="3600" dirty="0">
                <a:solidFill>
                  <a:srgbClr val="E71903"/>
                </a:solidFill>
                <a:effectLst>
                  <a:outerShdw blurRad="38100" dist="38100" dir="2700000" algn="tl">
                    <a:srgbClr val="000000"/>
                  </a:outerShdw>
                </a:effectLst>
                <a:latin typeface="Arial" panose="020B0604020202020204" pitchFamily="34" charset="0"/>
                <a:cs typeface="Arial" panose="020B0604020202020204" pitchFamily="34" charset="0"/>
              </a:rPr>
              <a:t>1.2	 CONDITIONS OF TENDER</a:t>
            </a:r>
          </a:p>
        </p:txBody>
      </p:sp>
      <p:sp>
        <p:nvSpPr>
          <p:cNvPr id="4" name="Rectangle 3">
            <a:extLst>
              <a:ext uri="{FF2B5EF4-FFF2-40B4-BE49-F238E27FC236}">
                <a16:creationId xmlns:a16="http://schemas.microsoft.com/office/drawing/2014/main" id="{B7C408FE-6624-46F5-B6D7-4DDC13A506C8}"/>
              </a:ext>
            </a:extLst>
          </p:cNvPr>
          <p:cNvSpPr txBox="1">
            <a:spLocks noChangeArrowheads="1"/>
          </p:cNvSpPr>
          <p:nvPr/>
        </p:nvSpPr>
        <p:spPr>
          <a:xfrm>
            <a:off x="365759" y="836555"/>
            <a:ext cx="8778240" cy="3880412"/>
          </a:xfrm>
          <a:prstGeom prst="rect">
            <a:avLst/>
          </a:prstGeom>
        </p:spPr>
        <p:txBody>
          <a:bodyPr wrap="square" lIns="36000" tIns="36000" rIns="36000" bIns="3600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spcBef>
                <a:spcPct val="30000"/>
              </a:spcBef>
              <a:buClr>
                <a:srgbClr val="FF0000"/>
              </a:buClr>
              <a:defRPr/>
            </a:pPr>
            <a:r>
              <a:rPr lang="en-US" sz="2400" dirty="0">
                <a:latin typeface="Arial" pitchFamily="34" charset="0"/>
                <a:cs typeface="Arial" pitchFamily="34" charset="0"/>
              </a:rPr>
              <a:t>Note to tenderer:</a:t>
            </a:r>
          </a:p>
          <a:p>
            <a:pPr marL="0" marR="182880" indent="0" algn="just">
              <a:lnSpc>
                <a:spcPct val="150000"/>
              </a:lnSpc>
              <a:spcBef>
                <a:spcPts val="0"/>
              </a:spcBef>
              <a:spcAft>
                <a:spcPts val="0"/>
              </a:spcAft>
              <a:buNone/>
            </a:pPr>
            <a:endParaRPr lang="en-US" sz="1400" b="1" dirty="0">
              <a:latin typeface="Arial" panose="020B0604020202020204" pitchFamily="34" charset="0"/>
              <a:ea typeface="Times New Roman" panose="02020603050405020304" pitchFamily="18" charset="0"/>
              <a:cs typeface="Times New Roman" panose="02020603050405020304" pitchFamily="18" charset="0"/>
            </a:endParaRPr>
          </a:p>
          <a:p>
            <a:pPr marL="0" marR="182880" indent="0" algn="just">
              <a:lnSpc>
                <a:spcPct val="150000"/>
              </a:lnSpc>
              <a:spcBef>
                <a:spcPts val="0"/>
              </a:spcBef>
              <a:spcAft>
                <a:spcPts val="0"/>
              </a:spcAft>
              <a:buNone/>
            </a:pPr>
            <a:r>
              <a:rPr lang="en-US" sz="1400" b="1" dirty="0">
                <a:effectLst/>
                <a:latin typeface="Arial" panose="020B0604020202020204" pitchFamily="34" charset="0"/>
                <a:ea typeface="Times New Roman" panose="02020603050405020304" pitchFamily="18" charset="0"/>
                <a:cs typeface="Times New Roman" panose="02020603050405020304" pitchFamily="18" charset="0"/>
              </a:rPr>
              <a:t>The conditions of tender are the standard conditions of tender as contained in Annexure C of the CIDB STANDARD FOR UNIFORMITY IN ENGINEERING AND CONSTRUCTION WORKS CONTRACTS as per Government Notice No. 423 published in Government Gazette No. 42622 of 08 AUGUST 2019 and as amended from time to time. (see </a:t>
            </a:r>
            <a:r>
              <a:rPr lang="en-US" sz="1400" b="1" u="sng" dirty="0">
                <a:solidFill>
                  <a:srgbClr val="0000FF"/>
                </a:solidFill>
                <a:effectLst/>
                <a:latin typeface="Arial" panose="020B0604020202020204" pitchFamily="34" charset="0"/>
                <a:ea typeface="Times New Roman" panose="02020603050405020304" pitchFamily="18" charset="0"/>
                <a:cs typeface="Times New Roman" panose="02020603050405020304" pitchFamily="18" charset="0"/>
                <a:hlinkClick r:id="rId2"/>
              </a:rPr>
              <a:t>www.cidb.org.za</a:t>
            </a:r>
            <a:r>
              <a:rPr lang="en-US" sz="1400" b="1" dirty="0">
                <a:effectLst/>
                <a:latin typeface="Arial" panose="020B0604020202020204" pitchFamily="34" charset="0"/>
                <a:ea typeface="Times New Roman" panose="02020603050405020304" pitchFamily="18" charset="0"/>
                <a:cs typeface="Times New Roman" panose="02020603050405020304" pitchFamily="18" charset="0"/>
              </a:rPr>
              <a:t>).</a:t>
            </a:r>
            <a:endParaRPr lang="en-US" sz="1400" dirty="0">
              <a:effectLst/>
              <a:latin typeface="Arial" panose="020B0604020202020204" pitchFamily="34" charset="0"/>
              <a:ea typeface="Times New Roman" panose="02020603050405020304" pitchFamily="18" charset="0"/>
              <a:cs typeface="Times New Roman" panose="02020603050405020304" pitchFamily="18" charset="0"/>
            </a:endParaRPr>
          </a:p>
          <a:p>
            <a:pPr marL="0" marR="182880" indent="0" algn="just">
              <a:lnSpc>
                <a:spcPct val="150000"/>
              </a:lnSpc>
              <a:spcBef>
                <a:spcPts val="0"/>
              </a:spcBef>
              <a:spcAft>
                <a:spcPts val="0"/>
              </a:spcAft>
              <a:buNone/>
            </a:pPr>
            <a:r>
              <a:rPr lang="en-US" sz="1800" dirty="0">
                <a:effectLst/>
                <a:latin typeface="Arial" panose="020B0604020202020204" pitchFamily="34" charset="0"/>
                <a:ea typeface="Times New Roman" panose="02020603050405020304" pitchFamily="18" charset="0"/>
                <a:cs typeface="Arial" panose="020B0604020202020204" pitchFamily="34" charset="0"/>
              </a:rPr>
              <a:t> </a:t>
            </a:r>
            <a:endParaRPr lang="en-US" sz="1800" dirty="0">
              <a:effectLst/>
              <a:latin typeface="Arial" panose="020B0604020202020204" pitchFamily="34" charset="0"/>
              <a:ea typeface="Times New Roman" panose="02020603050405020304" pitchFamily="18" charset="0"/>
              <a:cs typeface="Times New Roman" panose="02020603050405020304" pitchFamily="18" charset="0"/>
            </a:endParaRPr>
          </a:p>
          <a:p>
            <a:pPr marL="0" marR="180340" algn="just">
              <a:lnSpc>
                <a:spcPct val="150000"/>
              </a:lnSpc>
              <a:spcBef>
                <a:spcPts val="0"/>
              </a:spcBef>
              <a:spcAft>
                <a:spcPts val="0"/>
              </a:spcAft>
            </a:pPr>
            <a:r>
              <a:rPr lang="en-US" sz="1800" u="sng" dirty="0">
                <a:solidFill>
                  <a:srgbClr val="0000FF"/>
                </a:solidFill>
                <a:effectLst/>
                <a:latin typeface="Arial" panose="020B0604020202020204" pitchFamily="34" charset="0"/>
                <a:ea typeface="Times New Roman" panose="02020603050405020304" pitchFamily="18" charset="0"/>
                <a:cs typeface="Arial" panose="020B0604020202020204" pitchFamily="34" charset="0"/>
                <a:hlinkClick r:id="rId3"/>
              </a:rPr>
              <a:t>https://www.cidb.org.za/wp-content/uploads/2021/07/Standard-for-Uniformity-August-2019.pdf</a:t>
            </a:r>
            <a:endParaRPr lang="en-US" sz="1800" dirty="0">
              <a:effectLst/>
              <a:latin typeface="Arial" panose="020B0604020202020204" pitchFamily="34" charset="0"/>
              <a:ea typeface="Times New Roman" panose="02020603050405020304" pitchFamily="18" charset="0"/>
              <a:cs typeface="Times New Roman" panose="02020603050405020304" pitchFamily="18" charset="0"/>
            </a:endParaRPr>
          </a:p>
          <a:p>
            <a:pPr marL="0" indent="0">
              <a:buNone/>
            </a:pPr>
            <a:endParaRPr lang="en-US" sz="2700" dirty="0">
              <a:latin typeface="Arial" pitchFamily="34" charset="0"/>
              <a:cs typeface="Arial" pitchFamily="34" charset="0"/>
            </a:endParaRPr>
          </a:p>
        </p:txBody>
      </p:sp>
    </p:spTree>
    <p:extLst>
      <p:ext uri="{BB962C8B-B14F-4D97-AF65-F5344CB8AC3E}">
        <p14:creationId xmlns:p14="http://schemas.microsoft.com/office/powerpoint/2010/main" val="32233364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C3DD641-CB7F-4C89-BC19-B77A3A52725D}"/>
              </a:ext>
            </a:extLst>
          </p:cNvPr>
          <p:cNvSpPr txBox="1"/>
          <p:nvPr/>
        </p:nvSpPr>
        <p:spPr>
          <a:xfrm>
            <a:off x="1815548" y="0"/>
            <a:ext cx="7324744" cy="584775"/>
          </a:xfrm>
          <a:prstGeom prst="rect">
            <a:avLst/>
          </a:prstGeom>
          <a:solidFill>
            <a:schemeClr val="accent6">
              <a:lumMod val="40000"/>
              <a:lumOff val="6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3200" b="1" i="0" u="none" strike="noStrike" kern="1200" cap="none" spc="0" normalizeH="0" baseline="0" noProof="0" dirty="0">
                <a:ln>
                  <a:noFill/>
                </a:ln>
                <a:effectLst/>
                <a:uLnTx/>
                <a:uFillTx/>
                <a:latin typeface="Calibri Light" panose="020F0302020204030204"/>
                <a:ea typeface="+mn-ea"/>
                <a:cs typeface="+mn-cs"/>
              </a:rPr>
              <a:t>COMPOSITION OF TENDER</a:t>
            </a:r>
          </a:p>
        </p:txBody>
      </p:sp>
      <p:graphicFrame>
        <p:nvGraphicFramePr>
          <p:cNvPr id="4" name="Table 3">
            <a:extLst>
              <a:ext uri="{FF2B5EF4-FFF2-40B4-BE49-F238E27FC236}">
                <a16:creationId xmlns:a16="http://schemas.microsoft.com/office/drawing/2014/main" id="{6D1D75B7-07E6-4DDF-BC67-73F2964FCFC1}"/>
              </a:ext>
            </a:extLst>
          </p:cNvPr>
          <p:cNvGraphicFramePr>
            <a:graphicFrameLocks noGrp="1"/>
          </p:cNvGraphicFramePr>
          <p:nvPr>
            <p:extLst>
              <p:ext uri="{D42A27DB-BD31-4B8C-83A1-F6EECF244321}">
                <p14:modId xmlns:p14="http://schemas.microsoft.com/office/powerpoint/2010/main" val="632833098"/>
              </p:ext>
            </p:extLst>
          </p:nvPr>
        </p:nvGraphicFramePr>
        <p:xfrm>
          <a:off x="-3707" y="740178"/>
          <a:ext cx="9147707" cy="8084981"/>
        </p:xfrm>
        <a:graphic>
          <a:graphicData uri="http://schemas.openxmlformats.org/drawingml/2006/table">
            <a:tbl>
              <a:tblPr firstRow="1" bandRow="1">
                <a:tableStyleId>{93296810-A885-4BE3-A3E7-6D5BEEA58F35}</a:tableStyleId>
              </a:tblPr>
              <a:tblGrid>
                <a:gridCol w="1290012">
                  <a:extLst>
                    <a:ext uri="{9D8B030D-6E8A-4147-A177-3AD203B41FA5}">
                      <a16:colId xmlns:a16="http://schemas.microsoft.com/office/drawing/2014/main" val="1126927866"/>
                    </a:ext>
                  </a:extLst>
                </a:gridCol>
                <a:gridCol w="1468761">
                  <a:extLst>
                    <a:ext uri="{9D8B030D-6E8A-4147-A177-3AD203B41FA5}">
                      <a16:colId xmlns:a16="http://schemas.microsoft.com/office/drawing/2014/main" val="3695091123"/>
                    </a:ext>
                  </a:extLst>
                </a:gridCol>
                <a:gridCol w="1467718">
                  <a:extLst>
                    <a:ext uri="{9D8B030D-6E8A-4147-A177-3AD203B41FA5}">
                      <a16:colId xmlns:a16="http://schemas.microsoft.com/office/drawing/2014/main" val="2486766732"/>
                    </a:ext>
                  </a:extLst>
                </a:gridCol>
                <a:gridCol w="1263616">
                  <a:extLst>
                    <a:ext uri="{9D8B030D-6E8A-4147-A177-3AD203B41FA5}">
                      <a16:colId xmlns:a16="http://schemas.microsoft.com/office/drawing/2014/main" val="103402135"/>
                    </a:ext>
                  </a:extLst>
                </a:gridCol>
                <a:gridCol w="1466850">
                  <a:extLst>
                    <a:ext uri="{9D8B030D-6E8A-4147-A177-3AD203B41FA5}">
                      <a16:colId xmlns:a16="http://schemas.microsoft.com/office/drawing/2014/main" val="4098797717"/>
                    </a:ext>
                  </a:extLst>
                </a:gridCol>
                <a:gridCol w="1171575">
                  <a:extLst>
                    <a:ext uri="{9D8B030D-6E8A-4147-A177-3AD203B41FA5}">
                      <a16:colId xmlns:a16="http://schemas.microsoft.com/office/drawing/2014/main" val="444007393"/>
                    </a:ext>
                  </a:extLst>
                </a:gridCol>
                <a:gridCol w="1019175">
                  <a:extLst>
                    <a:ext uri="{9D8B030D-6E8A-4147-A177-3AD203B41FA5}">
                      <a16:colId xmlns:a16="http://schemas.microsoft.com/office/drawing/2014/main" val="2790318418"/>
                    </a:ext>
                  </a:extLst>
                </a:gridCol>
              </a:tblGrid>
              <a:tr h="1096957">
                <a:tc gridSpan="2">
                  <a:txBody>
                    <a:bodyPr/>
                    <a:lstStyle/>
                    <a:p>
                      <a:pPr algn="ctr"/>
                      <a:r>
                        <a:rPr lang="en-ZA" sz="1800" b="1" dirty="0">
                          <a:solidFill>
                            <a:schemeClr val="tx1"/>
                          </a:solidFill>
                        </a:rPr>
                        <a:t>BOOK 1</a:t>
                      </a:r>
                    </a:p>
                  </a:txBody>
                  <a:tcPr/>
                </a:tc>
                <a:tc hMerge="1">
                  <a:txBody>
                    <a:bodyPr/>
                    <a:lstStyle/>
                    <a:p>
                      <a:endParaRPr lang="en-ZA" sz="1400" b="1" dirty="0"/>
                    </a:p>
                  </a:txBody>
                  <a:tcPr/>
                </a:tc>
                <a:tc>
                  <a:txBody>
                    <a:bodyPr/>
                    <a:lstStyle/>
                    <a:p>
                      <a:pPr algn="ctr"/>
                      <a:r>
                        <a:rPr lang="en-ZA" sz="1800" b="1" dirty="0">
                          <a:solidFill>
                            <a:schemeClr val="tx1"/>
                          </a:solidFill>
                        </a:rPr>
                        <a:t>BOOK 2</a:t>
                      </a:r>
                    </a:p>
                  </a:txBody>
                  <a:tcPr/>
                </a:tc>
                <a:tc gridSpan="4">
                  <a:txBody>
                    <a:bodyPr/>
                    <a:lstStyle/>
                    <a:p>
                      <a:pPr algn="ctr"/>
                      <a:r>
                        <a:rPr lang="en-ZA" sz="1800" b="1" dirty="0">
                          <a:solidFill>
                            <a:schemeClr val="tx1"/>
                          </a:solidFill>
                        </a:rPr>
                        <a:t>BOOK 3</a:t>
                      </a:r>
                    </a:p>
                  </a:txBody>
                  <a:tcPr/>
                </a:tc>
                <a:tc hMerge="1">
                  <a:txBody>
                    <a:bodyPr/>
                    <a:lstStyle/>
                    <a:p>
                      <a:endParaRPr lang="en-ZA" sz="1400" b="1" dirty="0"/>
                    </a:p>
                  </a:txBody>
                  <a:tcPr/>
                </a:tc>
                <a:tc hMerge="1">
                  <a:txBody>
                    <a:bodyPr/>
                    <a:lstStyle/>
                    <a:p>
                      <a:endParaRPr lang="en-ZA" sz="1400" b="1" dirty="0"/>
                    </a:p>
                  </a:txBody>
                  <a:tcPr/>
                </a:tc>
                <a:tc hMerge="1">
                  <a:txBody>
                    <a:bodyPr/>
                    <a:lstStyle/>
                    <a:p>
                      <a:endParaRPr lang="en-ZA" sz="1400" b="1" dirty="0"/>
                    </a:p>
                  </a:txBody>
                  <a:tcPr/>
                </a:tc>
                <a:extLst>
                  <a:ext uri="{0D108BD9-81ED-4DB2-BD59-A6C34878D82A}">
                    <a16:rowId xmlns:a16="http://schemas.microsoft.com/office/drawing/2014/main" val="4288213650"/>
                  </a:ext>
                </a:extLst>
              </a:tr>
              <a:tr h="1096957">
                <a:tc>
                  <a:txBody>
                    <a:bodyPr/>
                    <a:lstStyle/>
                    <a:p>
                      <a:r>
                        <a:rPr lang="en-ZA" sz="1400" dirty="0"/>
                        <a:t>T.1 -Tender Procedures</a:t>
                      </a:r>
                      <a:endParaRPr lang="en-ZA" sz="1400" b="1" dirty="0"/>
                    </a:p>
                  </a:txBody>
                  <a:tcPr/>
                </a:tc>
                <a:tc>
                  <a:txBody>
                    <a:bodyPr/>
                    <a:lstStyle/>
                    <a:p>
                      <a:r>
                        <a:rPr lang="en-ZA" sz="1400" dirty="0"/>
                        <a:t>T.2                  RETURNABLE SCHEDULES</a:t>
                      </a:r>
                      <a:endParaRPr lang="en-ZA" sz="1400" b="1" dirty="0"/>
                    </a:p>
                  </a:txBody>
                  <a:tcPr/>
                </a:tc>
                <a:tc>
                  <a:txBody>
                    <a:bodyPr/>
                    <a:lstStyle/>
                    <a:p>
                      <a:r>
                        <a:rPr lang="en-ZA" sz="1400" dirty="0"/>
                        <a:t>C.1  AGREEMENTS AND CONTRACTS DATA</a:t>
                      </a:r>
                      <a:endParaRPr lang="en-ZA" sz="1400" b="1" dirty="0"/>
                    </a:p>
                  </a:txBody>
                  <a:tcPr/>
                </a:tc>
                <a:tc>
                  <a:txBody>
                    <a:bodyPr/>
                    <a:lstStyle/>
                    <a:p>
                      <a:r>
                        <a:rPr lang="en-ZA" sz="1400" dirty="0"/>
                        <a:t>C.2                PRICING DATA</a:t>
                      </a:r>
                      <a:endParaRPr lang="en-ZA" sz="1400" b="1" dirty="0"/>
                    </a:p>
                  </a:txBody>
                  <a:tcPr/>
                </a:tc>
                <a:tc>
                  <a:txBody>
                    <a:bodyPr/>
                    <a:lstStyle/>
                    <a:p>
                      <a:r>
                        <a:rPr lang="en-ZA" sz="1400" dirty="0"/>
                        <a:t>C.3 SCOPE OF WORK</a:t>
                      </a:r>
                      <a:endParaRPr lang="en-ZA" sz="1400" b="1" dirty="0"/>
                    </a:p>
                  </a:txBody>
                  <a:tcPr/>
                </a:tc>
                <a:tc>
                  <a:txBody>
                    <a:bodyPr/>
                    <a:lstStyle/>
                    <a:p>
                      <a:r>
                        <a:rPr lang="en-ZA" sz="1400" dirty="0"/>
                        <a:t>C.4 Site- Info</a:t>
                      </a:r>
                      <a:endParaRPr lang="en-ZA" sz="1400" b="1" dirty="0"/>
                    </a:p>
                  </a:txBody>
                  <a:tcPr/>
                </a:tc>
                <a:tc>
                  <a:txBody>
                    <a:bodyPr/>
                    <a:lstStyle/>
                    <a:p>
                      <a:r>
                        <a:rPr lang="en-ZA" sz="1400" dirty="0"/>
                        <a:t>C5 Annexure</a:t>
                      </a:r>
                      <a:endParaRPr lang="en-ZA" sz="1400" b="1" dirty="0"/>
                    </a:p>
                  </a:txBody>
                  <a:tcPr/>
                </a:tc>
                <a:extLst>
                  <a:ext uri="{0D108BD9-81ED-4DB2-BD59-A6C34878D82A}">
                    <a16:rowId xmlns:a16="http://schemas.microsoft.com/office/drawing/2014/main" val="2134446261"/>
                  </a:ext>
                </a:extLst>
              </a:tr>
              <a:tr h="779417">
                <a:tc>
                  <a:txBody>
                    <a:bodyPr/>
                    <a:lstStyle/>
                    <a:p>
                      <a:r>
                        <a:rPr lang="en-ZA" sz="1200" dirty="0">
                          <a:latin typeface="Arial" panose="020B0604020202020204" pitchFamily="34" charset="0"/>
                          <a:cs typeface="Arial" panose="020B0604020202020204" pitchFamily="34" charset="0"/>
                        </a:rPr>
                        <a:t>T1.1 -Tender Notice</a:t>
                      </a:r>
                    </a:p>
                  </a:txBody>
                  <a:tcPr/>
                </a:tc>
                <a:tc>
                  <a:txBody>
                    <a:bodyPr/>
                    <a:lstStyle/>
                    <a:p>
                      <a:r>
                        <a:rPr lang="en-ZA" sz="1200" dirty="0">
                          <a:latin typeface="Arial" panose="020B0604020202020204" pitchFamily="34" charset="0"/>
                          <a:cs typeface="Arial" panose="020B0604020202020204" pitchFamily="34" charset="0"/>
                        </a:rPr>
                        <a:t>T.2.1 List of Returnable schedules</a:t>
                      </a:r>
                    </a:p>
                  </a:txBody>
                  <a:tcPr/>
                </a:tc>
                <a:tc>
                  <a:txBody>
                    <a:bodyPr/>
                    <a:lstStyle/>
                    <a:p>
                      <a:r>
                        <a:rPr lang="en-ZA" sz="1200" dirty="0">
                          <a:latin typeface="Arial" panose="020B0604020202020204" pitchFamily="34" charset="0"/>
                          <a:cs typeface="Arial" panose="020B0604020202020204" pitchFamily="34" charset="0"/>
                        </a:rPr>
                        <a:t>C.1.1 Form of Offer and Acceptance </a:t>
                      </a:r>
                    </a:p>
                  </a:txBody>
                  <a:tcPr/>
                </a:tc>
                <a:tc>
                  <a:txBody>
                    <a:bodyPr/>
                    <a:lstStyle/>
                    <a:p>
                      <a:r>
                        <a:rPr lang="en-ZA" sz="1200" dirty="0">
                          <a:latin typeface="Arial" panose="020B0604020202020204" pitchFamily="34" charset="0"/>
                          <a:cs typeface="Arial" panose="020B0604020202020204" pitchFamily="34" charset="0"/>
                        </a:rPr>
                        <a:t>C.2.1 Pricing Instructions</a:t>
                      </a:r>
                    </a:p>
                  </a:txBody>
                  <a:tcPr/>
                </a:tc>
                <a:tc>
                  <a:txBody>
                    <a:bodyPr/>
                    <a:lstStyle/>
                    <a:p>
                      <a:r>
                        <a:rPr lang="en-ZA" sz="1200" dirty="0">
                          <a:latin typeface="Arial" panose="020B0604020202020204" pitchFamily="34" charset="0"/>
                          <a:cs typeface="Arial" panose="020B0604020202020204" pitchFamily="34" charset="0"/>
                        </a:rPr>
                        <a:t>C3.1General Requirements</a:t>
                      </a:r>
                    </a:p>
                  </a:txBody>
                  <a:tcPr/>
                </a:tc>
                <a:tc>
                  <a:txBody>
                    <a:bodyPr/>
                    <a:lstStyle/>
                    <a:p>
                      <a:r>
                        <a:rPr lang="en-ZA" sz="1200" dirty="0">
                          <a:latin typeface="Arial" panose="020B0604020202020204" pitchFamily="34" charset="0"/>
                          <a:cs typeface="Arial" panose="020B0604020202020204" pitchFamily="34" charset="0"/>
                        </a:rPr>
                        <a:t>C4.1 Location of the project</a:t>
                      </a:r>
                    </a:p>
                  </a:txBody>
                  <a:tcPr/>
                </a:tc>
                <a:tc>
                  <a:txBody>
                    <a:bodyPr/>
                    <a:lstStyle/>
                    <a:p>
                      <a:endParaRPr lang="en-ZA" dirty="0"/>
                    </a:p>
                  </a:txBody>
                  <a:tcPr/>
                </a:tc>
                <a:extLst>
                  <a:ext uri="{0D108BD9-81ED-4DB2-BD59-A6C34878D82A}">
                    <a16:rowId xmlns:a16="http://schemas.microsoft.com/office/drawing/2014/main" val="4023638892"/>
                  </a:ext>
                </a:extLst>
              </a:tr>
              <a:tr h="735441">
                <a:tc>
                  <a:txBody>
                    <a:bodyPr/>
                    <a:lstStyle/>
                    <a:p>
                      <a:r>
                        <a:rPr lang="en-ZA" sz="1200" dirty="0">
                          <a:latin typeface="Arial" panose="020B0604020202020204" pitchFamily="34" charset="0"/>
                          <a:cs typeface="Arial" panose="020B0604020202020204" pitchFamily="34" charset="0"/>
                        </a:rPr>
                        <a:t>T.1.2 - Conditions of Tender</a:t>
                      </a:r>
                    </a:p>
                  </a:txBody>
                  <a:tcPr/>
                </a:tc>
                <a:tc>
                  <a:txBody>
                    <a:bodyPr/>
                    <a:lstStyle/>
                    <a:p>
                      <a:r>
                        <a:rPr lang="en-ZA" sz="1200" dirty="0">
                          <a:latin typeface="Arial" panose="020B0604020202020204" pitchFamily="34" charset="0"/>
                          <a:cs typeface="Arial" panose="020B0604020202020204" pitchFamily="34" charset="0"/>
                        </a:rPr>
                        <a:t>T.2.2 Tender Schedule</a:t>
                      </a:r>
                    </a:p>
                  </a:txBody>
                  <a:tcPr/>
                </a:tc>
                <a:tc>
                  <a:txBody>
                    <a:bodyPr/>
                    <a:lstStyle/>
                    <a:p>
                      <a:r>
                        <a:rPr lang="en-ZA" sz="1200" dirty="0">
                          <a:latin typeface="Arial" panose="020B0604020202020204" pitchFamily="34" charset="0"/>
                          <a:cs typeface="Arial" panose="020B0604020202020204" pitchFamily="34" charset="0"/>
                        </a:rPr>
                        <a:t>C.1.2 Other Contract Forms</a:t>
                      </a:r>
                    </a:p>
                  </a:txBody>
                  <a:tcPr/>
                </a:tc>
                <a:tc>
                  <a:txBody>
                    <a:bodyPr/>
                    <a:lstStyle/>
                    <a:p>
                      <a:r>
                        <a:rPr lang="en-ZA" sz="1200" dirty="0">
                          <a:latin typeface="Arial" panose="020B0604020202020204" pitchFamily="34" charset="0"/>
                          <a:cs typeface="Arial" panose="020B0604020202020204" pitchFamily="34" charset="0"/>
                        </a:rPr>
                        <a:t>C.2.2 Pricing Schedule</a:t>
                      </a:r>
                    </a:p>
                  </a:txBody>
                  <a:tcPr/>
                </a:tc>
                <a:tc>
                  <a:txBody>
                    <a:bodyPr/>
                    <a:lstStyle/>
                    <a:p>
                      <a:r>
                        <a:rPr lang="en-ZA" sz="1200" dirty="0">
                          <a:latin typeface="Arial" panose="020B0604020202020204" pitchFamily="34" charset="0"/>
                          <a:cs typeface="Arial" panose="020B0604020202020204" pitchFamily="34" charset="0"/>
                        </a:rPr>
                        <a:t>C3.2Detailed Assessment Phase</a:t>
                      </a:r>
                    </a:p>
                  </a:txBody>
                  <a:tcPr/>
                </a:tc>
                <a:tc>
                  <a:txBody>
                    <a:bodyPr/>
                    <a:lstStyle/>
                    <a:p>
                      <a:r>
                        <a:rPr lang="en-ZA" sz="1200" dirty="0">
                          <a:latin typeface="Arial" panose="020B0604020202020204" pitchFamily="34" charset="0"/>
                          <a:cs typeface="Arial" panose="020B0604020202020204" pitchFamily="34" charset="0"/>
                        </a:rPr>
                        <a:t>C4.2 Available information</a:t>
                      </a:r>
                    </a:p>
                  </a:txBody>
                  <a:tcPr/>
                </a:tc>
                <a:tc>
                  <a:txBody>
                    <a:bodyPr/>
                    <a:lstStyle/>
                    <a:p>
                      <a:endParaRPr lang="en-ZA" dirty="0"/>
                    </a:p>
                  </a:txBody>
                  <a:tcPr/>
                </a:tc>
                <a:extLst>
                  <a:ext uri="{0D108BD9-81ED-4DB2-BD59-A6C34878D82A}">
                    <a16:rowId xmlns:a16="http://schemas.microsoft.com/office/drawing/2014/main" val="1636011145"/>
                  </a:ext>
                </a:extLst>
              </a:tr>
              <a:tr h="879072">
                <a:tc>
                  <a:txBody>
                    <a:bodyPr/>
                    <a:lstStyle/>
                    <a:p>
                      <a:r>
                        <a:rPr lang="en-ZA" sz="1200" dirty="0">
                          <a:latin typeface="Arial" panose="020B0604020202020204" pitchFamily="34" charset="0"/>
                          <a:cs typeface="Arial" panose="020B0604020202020204" pitchFamily="34" charset="0"/>
                        </a:rPr>
                        <a:t>T1.3 Tender Data</a:t>
                      </a:r>
                    </a:p>
                  </a:txBody>
                  <a:tcPr/>
                </a:tc>
                <a:tc>
                  <a:txBody>
                    <a:bodyPr/>
                    <a:lstStyle/>
                    <a:p>
                      <a:endParaRPr lang="en-ZA" sz="1200" dirty="0">
                        <a:latin typeface="Arial" panose="020B0604020202020204" pitchFamily="34" charset="0"/>
                        <a:cs typeface="Arial" panose="020B0604020202020204" pitchFamily="34" charset="0"/>
                      </a:endParaRPr>
                    </a:p>
                  </a:txBody>
                  <a:tcPr/>
                </a:tc>
                <a:tc>
                  <a:txBody>
                    <a:bodyPr/>
                    <a:lstStyle/>
                    <a:p>
                      <a:endParaRPr lang="en-ZA" sz="1200">
                        <a:latin typeface="Arial" panose="020B0604020202020204" pitchFamily="34" charset="0"/>
                        <a:cs typeface="Arial" panose="020B0604020202020204" pitchFamily="34" charset="0"/>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ZA" sz="1200" dirty="0">
                          <a:latin typeface="Arial" panose="020B0604020202020204" pitchFamily="34" charset="0"/>
                          <a:cs typeface="Arial" panose="020B0604020202020204" pitchFamily="34" charset="0"/>
                        </a:rPr>
                        <a:t>C.2.3 Summary of Pricing Schedules</a:t>
                      </a:r>
                    </a:p>
                  </a:txBody>
                  <a:tcPr/>
                </a:tc>
                <a:tc>
                  <a:txBody>
                    <a:bodyPr/>
                    <a:lstStyle/>
                    <a:p>
                      <a:r>
                        <a:rPr lang="en-US" sz="1200" dirty="0">
                          <a:latin typeface="Arial" panose="020B0604020202020204" pitchFamily="34" charset="0"/>
                          <a:cs typeface="Arial" panose="020B0604020202020204" pitchFamily="34" charset="0"/>
                        </a:rPr>
                        <a:t>C3.3Tender Documentation</a:t>
                      </a:r>
                    </a:p>
                  </a:txBody>
                  <a:tcPr/>
                </a:tc>
                <a:tc>
                  <a:txBody>
                    <a:bodyPr/>
                    <a:lstStyle/>
                    <a:p>
                      <a:r>
                        <a:rPr lang="en-ZA" sz="1200" dirty="0">
                          <a:latin typeface="Arial" panose="020B0604020202020204" pitchFamily="34" charset="0"/>
                          <a:cs typeface="Arial" panose="020B0604020202020204" pitchFamily="34" charset="0"/>
                        </a:rPr>
                        <a:t>C4.3 Any additional information</a:t>
                      </a:r>
                    </a:p>
                  </a:txBody>
                  <a:tcPr/>
                </a:tc>
                <a:tc>
                  <a:txBody>
                    <a:bodyPr/>
                    <a:lstStyle/>
                    <a:p>
                      <a:endParaRPr lang="en-ZA" dirty="0"/>
                    </a:p>
                  </a:txBody>
                  <a:tcPr/>
                </a:tc>
                <a:extLst>
                  <a:ext uri="{0D108BD9-81ED-4DB2-BD59-A6C34878D82A}">
                    <a16:rowId xmlns:a16="http://schemas.microsoft.com/office/drawing/2014/main" val="75990838"/>
                  </a:ext>
                </a:extLst>
              </a:tr>
              <a:tr h="0">
                <a:tc>
                  <a:txBody>
                    <a:bodyPr/>
                    <a:lstStyle/>
                    <a:p>
                      <a:endParaRPr lang="en-ZA" sz="1200" dirty="0">
                        <a:latin typeface="Arial" panose="020B0604020202020204" pitchFamily="34" charset="0"/>
                        <a:cs typeface="Arial" panose="020B0604020202020204" pitchFamily="34" charset="0"/>
                      </a:endParaRPr>
                    </a:p>
                  </a:txBody>
                  <a:tcPr/>
                </a:tc>
                <a:tc>
                  <a:txBody>
                    <a:bodyPr/>
                    <a:lstStyle/>
                    <a:p>
                      <a:endParaRPr lang="en-ZA" sz="1200" dirty="0">
                        <a:latin typeface="Arial" panose="020B0604020202020204" pitchFamily="34" charset="0"/>
                        <a:cs typeface="Arial" panose="020B0604020202020204" pitchFamily="34" charset="0"/>
                      </a:endParaRPr>
                    </a:p>
                  </a:txBody>
                  <a:tcPr/>
                </a:tc>
                <a:tc>
                  <a:txBody>
                    <a:bodyPr/>
                    <a:lstStyle/>
                    <a:p>
                      <a:endParaRPr lang="en-ZA" sz="1200">
                        <a:latin typeface="Arial" panose="020B0604020202020204" pitchFamily="34" charset="0"/>
                        <a:cs typeface="Arial" panose="020B0604020202020204" pitchFamily="34" charset="0"/>
                      </a:endParaRPr>
                    </a:p>
                  </a:txBody>
                  <a:tcPr/>
                </a:tc>
                <a:tc>
                  <a:txBody>
                    <a:bodyPr/>
                    <a:lstStyle/>
                    <a:p>
                      <a:endParaRPr lang="en-ZA" sz="1200" dirty="0">
                        <a:latin typeface="Arial" panose="020B0604020202020204" pitchFamily="34" charset="0"/>
                        <a:cs typeface="Arial" panose="020B0604020202020204" pitchFamily="34" charset="0"/>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200" dirty="0">
                          <a:latin typeface="Arial" panose="020B0604020202020204" pitchFamily="34" charset="0"/>
                          <a:cs typeface="Arial" panose="020B0604020202020204" pitchFamily="34" charset="0"/>
                        </a:rPr>
                        <a:t>C3.4 Clarification meeting, Tender Period ,Tender Evaluation</a:t>
                      </a:r>
                      <a:endParaRPr lang="en-ZA" sz="1200" dirty="0">
                        <a:latin typeface="Arial" panose="020B0604020202020204" pitchFamily="34" charset="0"/>
                        <a:cs typeface="Arial" panose="020B0604020202020204" pitchFamily="34" charset="0"/>
                      </a:endParaRPr>
                    </a:p>
                  </a:txBody>
                  <a:tcPr/>
                </a:tc>
                <a:tc>
                  <a:txBody>
                    <a:bodyPr/>
                    <a:lstStyle/>
                    <a:p>
                      <a:endParaRPr lang="en-ZA" sz="1200" dirty="0">
                        <a:latin typeface="Arial" panose="020B0604020202020204" pitchFamily="34" charset="0"/>
                        <a:cs typeface="Arial" panose="020B0604020202020204" pitchFamily="34" charset="0"/>
                      </a:endParaRPr>
                    </a:p>
                  </a:txBody>
                  <a:tcPr/>
                </a:tc>
                <a:tc>
                  <a:txBody>
                    <a:bodyPr/>
                    <a:lstStyle/>
                    <a:p>
                      <a:endParaRPr lang="en-ZA" dirty="0"/>
                    </a:p>
                  </a:txBody>
                  <a:tcPr/>
                </a:tc>
                <a:extLst>
                  <a:ext uri="{0D108BD9-81ED-4DB2-BD59-A6C34878D82A}">
                    <a16:rowId xmlns:a16="http://schemas.microsoft.com/office/drawing/2014/main" val="2363902524"/>
                  </a:ext>
                </a:extLst>
              </a:tr>
              <a:tr h="1241294">
                <a:tc>
                  <a:txBody>
                    <a:bodyPr/>
                    <a:lstStyle/>
                    <a:p>
                      <a:endParaRPr lang="en-ZA" sz="1200" dirty="0">
                        <a:latin typeface="Arial" panose="020B0604020202020204" pitchFamily="34" charset="0"/>
                        <a:cs typeface="Arial" panose="020B0604020202020204" pitchFamily="34" charset="0"/>
                      </a:endParaRPr>
                    </a:p>
                  </a:txBody>
                  <a:tcPr/>
                </a:tc>
                <a:tc>
                  <a:txBody>
                    <a:bodyPr/>
                    <a:lstStyle/>
                    <a:p>
                      <a:endParaRPr lang="en-ZA" sz="1200" dirty="0">
                        <a:latin typeface="Arial" panose="020B0604020202020204" pitchFamily="34" charset="0"/>
                        <a:cs typeface="Arial" panose="020B0604020202020204" pitchFamily="34" charset="0"/>
                      </a:endParaRPr>
                    </a:p>
                  </a:txBody>
                  <a:tcPr/>
                </a:tc>
                <a:tc>
                  <a:txBody>
                    <a:bodyPr/>
                    <a:lstStyle/>
                    <a:p>
                      <a:endParaRPr lang="en-ZA" sz="1200">
                        <a:latin typeface="Arial" panose="020B0604020202020204" pitchFamily="34" charset="0"/>
                        <a:cs typeface="Arial" panose="020B0604020202020204" pitchFamily="34" charset="0"/>
                      </a:endParaRPr>
                    </a:p>
                  </a:txBody>
                  <a:tcPr/>
                </a:tc>
                <a:tc>
                  <a:txBody>
                    <a:bodyPr/>
                    <a:lstStyle/>
                    <a:p>
                      <a:r>
                        <a:rPr lang="en-ZA" sz="1200" dirty="0">
                          <a:latin typeface="Arial" panose="020B0604020202020204" pitchFamily="34" charset="0"/>
                          <a:cs typeface="Arial" panose="020B0604020202020204" pitchFamily="34" charset="0"/>
                        </a:rPr>
                        <a:t>Form D1</a:t>
                      </a:r>
                    </a:p>
                  </a:txBody>
                  <a:tcPr/>
                </a:tc>
                <a:tc>
                  <a:txBody>
                    <a:bodyPr/>
                    <a:lstStyle/>
                    <a:p>
                      <a:r>
                        <a:rPr lang="en-US" sz="1200" dirty="0">
                          <a:latin typeface="Arial" panose="020B0604020202020204" pitchFamily="34" charset="0"/>
                          <a:cs typeface="Arial" panose="020B0604020202020204" pitchFamily="34" charset="0"/>
                        </a:rPr>
                        <a:t>C3.5 Monitoring of Works contract and admin, </a:t>
                      </a:r>
                      <a:endParaRPr lang="en-ZA" sz="1200" dirty="0">
                        <a:latin typeface="Arial" panose="020B0604020202020204" pitchFamily="34" charset="0"/>
                        <a:cs typeface="Arial" panose="020B0604020202020204" pitchFamily="34" charset="0"/>
                      </a:endParaRPr>
                    </a:p>
                  </a:txBody>
                  <a:tcPr/>
                </a:tc>
                <a:tc>
                  <a:txBody>
                    <a:bodyPr/>
                    <a:lstStyle/>
                    <a:p>
                      <a:endParaRPr lang="en-ZA" sz="1200" dirty="0">
                        <a:latin typeface="Arial" panose="020B0604020202020204" pitchFamily="34" charset="0"/>
                        <a:cs typeface="Arial" panose="020B0604020202020204" pitchFamily="34" charset="0"/>
                      </a:endParaRPr>
                    </a:p>
                  </a:txBody>
                  <a:tcPr/>
                </a:tc>
                <a:tc>
                  <a:txBody>
                    <a:bodyPr/>
                    <a:lstStyle/>
                    <a:p>
                      <a:endParaRPr lang="en-ZA" dirty="0"/>
                    </a:p>
                  </a:txBody>
                  <a:tcPr/>
                </a:tc>
                <a:extLst>
                  <a:ext uri="{0D108BD9-81ED-4DB2-BD59-A6C34878D82A}">
                    <a16:rowId xmlns:a16="http://schemas.microsoft.com/office/drawing/2014/main" val="2217364917"/>
                  </a:ext>
                </a:extLst>
              </a:tr>
              <a:tr h="1241294">
                <a:tc>
                  <a:txBody>
                    <a:bodyPr/>
                    <a:lstStyle/>
                    <a:p>
                      <a:endParaRPr lang="en-ZA" sz="1200" dirty="0">
                        <a:latin typeface="Arial" panose="020B0604020202020204" pitchFamily="34" charset="0"/>
                        <a:cs typeface="Arial" panose="020B0604020202020204" pitchFamily="34" charset="0"/>
                      </a:endParaRPr>
                    </a:p>
                  </a:txBody>
                  <a:tcPr/>
                </a:tc>
                <a:tc>
                  <a:txBody>
                    <a:bodyPr/>
                    <a:lstStyle/>
                    <a:p>
                      <a:endParaRPr lang="en-ZA" sz="1200" dirty="0">
                        <a:latin typeface="Arial" panose="020B0604020202020204" pitchFamily="34" charset="0"/>
                        <a:cs typeface="Arial" panose="020B0604020202020204" pitchFamily="34" charset="0"/>
                      </a:endParaRPr>
                    </a:p>
                  </a:txBody>
                  <a:tcPr/>
                </a:tc>
                <a:tc>
                  <a:txBody>
                    <a:bodyPr/>
                    <a:lstStyle/>
                    <a:p>
                      <a:endParaRPr lang="en-ZA" sz="1200">
                        <a:latin typeface="Arial" panose="020B0604020202020204" pitchFamily="34" charset="0"/>
                        <a:cs typeface="Arial" panose="020B0604020202020204" pitchFamily="34" charset="0"/>
                      </a:endParaRPr>
                    </a:p>
                  </a:txBody>
                  <a:tcPr/>
                </a:tc>
                <a:tc>
                  <a:txBody>
                    <a:bodyPr/>
                    <a:lstStyle/>
                    <a:p>
                      <a:endParaRPr lang="en-ZA" sz="1200" dirty="0">
                        <a:latin typeface="Arial" panose="020B0604020202020204" pitchFamily="34" charset="0"/>
                        <a:cs typeface="Arial" panose="020B0604020202020204" pitchFamily="34" charset="0"/>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200" dirty="0">
                          <a:latin typeface="Arial" panose="020B0604020202020204" pitchFamily="34" charset="0"/>
                          <a:cs typeface="Arial" panose="020B0604020202020204" pitchFamily="34" charset="0"/>
                        </a:rPr>
                        <a:t>C3.7 Off site material testing, </a:t>
                      </a:r>
                    </a:p>
                    <a:p>
                      <a:pPr marL="0" marR="0" lvl="0" indent="0" algn="l" defTabSz="685800" rtl="0" eaLnBrk="1" fontAlgn="auto" latinLnBrk="0" hangingPunct="1">
                        <a:lnSpc>
                          <a:spcPct val="100000"/>
                        </a:lnSpc>
                        <a:spcBef>
                          <a:spcPts val="0"/>
                        </a:spcBef>
                        <a:spcAft>
                          <a:spcPts val="0"/>
                        </a:spcAft>
                        <a:buClrTx/>
                        <a:buSzTx/>
                        <a:buFontTx/>
                        <a:buNone/>
                        <a:tabLst/>
                        <a:defRPr/>
                      </a:pPr>
                      <a:endParaRPr lang="en-US" sz="1200" dirty="0">
                        <a:latin typeface="Arial" panose="020B0604020202020204" pitchFamily="34" charset="0"/>
                        <a:cs typeface="Arial" panose="020B0604020202020204" pitchFamily="34" charset="0"/>
                      </a:endParaRPr>
                    </a:p>
                    <a:p>
                      <a:pPr marL="0" marR="0" lvl="0" indent="0" algn="l" defTabSz="685800" rtl="0" eaLnBrk="1" fontAlgn="auto" latinLnBrk="0" hangingPunct="1">
                        <a:lnSpc>
                          <a:spcPct val="100000"/>
                        </a:lnSpc>
                        <a:spcBef>
                          <a:spcPts val="0"/>
                        </a:spcBef>
                        <a:spcAft>
                          <a:spcPts val="0"/>
                        </a:spcAft>
                        <a:buClrTx/>
                        <a:buSzTx/>
                        <a:buFontTx/>
                        <a:buNone/>
                        <a:tabLst/>
                        <a:defRPr/>
                      </a:pPr>
                      <a:r>
                        <a:rPr lang="en-US" sz="1200" dirty="0">
                          <a:latin typeface="Arial" panose="020B0604020202020204" pitchFamily="34" charset="0"/>
                          <a:cs typeface="Arial" panose="020B0604020202020204" pitchFamily="34" charset="0"/>
                        </a:rPr>
                        <a:t>C3.6 Additional duties, </a:t>
                      </a:r>
                    </a:p>
                    <a:p>
                      <a:pPr marL="0" marR="0" lvl="0" indent="0" algn="l" defTabSz="685800" rtl="0" eaLnBrk="1" fontAlgn="auto" latinLnBrk="0" hangingPunct="1">
                        <a:lnSpc>
                          <a:spcPct val="100000"/>
                        </a:lnSpc>
                        <a:spcBef>
                          <a:spcPts val="0"/>
                        </a:spcBef>
                        <a:spcAft>
                          <a:spcPts val="0"/>
                        </a:spcAft>
                        <a:buClrTx/>
                        <a:buSzTx/>
                        <a:buFontTx/>
                        <a:buNone/>
                        <a:tabLst/>
                        <a:defRPr/>
                      </a:pPr>
                      <a:endParaRPr lang="en-ZA" sz="1200" dirty="0">
                        <a:latin typeface="Arial" panose="020B0604020202020204" pitchFamily="34" charset="0"/>
                        <a:cs typeface="Arial" panose="020B0604020202020204" pitchFamily="34" charset="0"/>
                      </a:endParaRPr>
                    </a:p>
                    <a:p>
                      <a:endParaRPr lang="en-ZA" sz="1200" dirty="0">
                        <a:latin typeface="Arial" panose="020B0604020202020204" pitchFamily="34" charset="0"/>
                        <a:cs typeface="Arial" panose="020B0604020202020204" pitchFamily="34" charset="0"/>
                      </a:endParaRPr>
                    </a:p>
                  </a:txBody>
                  <a:tcPr/>
                </a:tc>
                <a:tc>
                  <a:txBody>
                    <a:bodyPr/>
                    <a:lstStyle/>
                    <a:p>
                      <a:endParaRPr lang="en-ZA" sz="1200" dirty="0">
                        <a:latin typeface="Arial" panose="020B0604020202020204" pitchFamily="34" charset="0"/>
                        <a:cs typeface="Arial" panose="020B0604020202020204" pitchFamily="34" charset="0"/>
                      </a:endParaRPr>
                    </a:p>
                  </a:txBody>
                  <a:tcPr/>
                </a:tc>
                <a:tc>
                  <a:txBody>
                    <a:bodyPr/>
                    <a:lstStyle/>
                    <a:p>
                      <a:endParaRPr lang="en-ZA" dirty="0"/>
                    </a:p>
                  </a:txBody>
                  <a:tcPr/>
                </a:tc>
                <a:extLst>
                  <a:ext uri="{0D108BD9-81ED-4DB2-BD59-A6C34878D82A}">
                    <a16:rowId xmlns:a16="http://schemas.microsoft.com/office/drawing/2014/main" val="1245617802"/>
                  </a:ext>
                </a:extLst>
              </a:tr>
            </a:tbl>
          </a:graphicData>
        </a:graphic>
      </p:graphicFrame>
    </p:spTree>
    <p:extLst>
      <p:ext uri="{BB962C8B-B14F-4D97-AF65-F5344CB8AC3E}">
        <p14:creationId xmlns:p14="http://schemas.microsoft.com/office/powerpoint/2010/main" val="32611810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C3DD641-CB7F-4C89-BC19-B77A3A52725D}"/>
              </a:ext>
            </a:extLst>
          </p:cNvPr>
          <p:cNvSpPr txBox="1"/>
          <p:nvPr/>
        </p:nvSpPr>
        <p:spPr>
          <a:xfrm>
            <a:off x="982980" y="646270"/>
            <a:ext cx="7953458" cy="584775"/>
          </a:xfrm>
          <a:prstGeom prst="rect">
            <a:avLst/>
          </a:prstGeom>
          <a:solidFill>
            <a:schemeClr val="accent6">
              <a:lumMod val="40000"/>
              <a:lumOff val="6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3200" b="1" i="0" u="none" strike="noStrike" kern="1200" cap="none" spc="0" normalizeH="0" baseline="0" noProof="0" dirty="0">
                <a:ln>
                  <a:noFill/>
                </a:ln>
                <a:effectLst/>
                <a:uLnTx/>
                <a:uFillTx/>
                <a:latin typeface="Calibri Light" panose="020F0302020204030204"/>
                <a:ea typeface="+mn-ea"/>
                <a:cs typeface="+mn-cs"/>
              </a:rPr>
              <a:t>Composition of tender</a:t>
            </a:r>
          </a:p>
        </p:txBody>
      </p:sp>
      <p:sp>
        <p:nvSpPr>
          <p:cNvPr id="4" name="Rectangle 2">
            <a:extLst>
              <a:ext uri="{FF2B5EF4-FFF2-40B4-BE49-F238E27FC236}">
                <a16:creationId xmlns:a16="http://schemas.microsoft.com/office/drawing/2014/main" id="{4F218072-32BF-45BC-B90F-E02CCB616EC8}"/>
              </a:ext>
            </a:extLst>
          </p:cNvPr>
          <p:cNvSpPr txBox="1">
            <a:spLocks noChangeArrowheads="1"/>
          </p:cNvSpPr>
          <p:nvPr/>
        </p:nvSpPr>
        <p:spPr>
          <a:xfrm>
            <a:off x="982980" y="1225472"/>
            <a:ext cx="6526530" cy="4793191"/>
          </a:xfrm>
          <a:prstGeom prst="rect">
            <a:avLst/>
          </a:prstGeom>
        </p:spPr>
        <p:txBody>
          <a:bodyPr lIns="54000" rIns="54000" anchorCtr="0"/>
          <a:lstStyle>
            <a:lvl1pPr algn="ctr" rtl="0" eaLnBrk="0" fontAlgn="base" hangingPunct="0">
              <a:spcBef>
                <a:spcPct val="0"/>
              </a:spcBef>
              <a:spcAft>
                <a:spcPct val="0"/>
              </a:spcAft>
              <a:defRPr sz="4400">
                <a:solidFill>
                  <a:schemeClr val="tx2"/>
                </a:solidFill>
                <a:effectLst>
                  <a:outerShdw blurRad="38100" dist="38100" dir="2700000" algn="tl">
                    <a:srgbClr val="FFFFFF"/>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FFFFFF"/>
                  </a:outerShdw>
                </a:effectLst>
                <a:latin typeface="Arial" charset="0"/>
              </a:defRPr>
            </a:lvl2pPr>
            <a:lvl3pPr algn="ctr" rtl="0" eaLnBrk="0" fontAlgn="base" hangingPunct="0">
              <a:spcBef>
                <a:spcPct val="0"/>
              </a:spcBef>
              <a:spcAft>
                <a:spcPct val="0"/>
              </a:spcAft>
              <a:defRPr sz="4400">
                <a:solidFill>
                  <a:schemeClr val="tx2"/>
                </a:solidFill>
                <a:effectLst>
                  <a:outerShdw blurRad="38100" dist="38100" dir="2700000" algn="tl">
                    <a:srgbClr val="FFFFFF"/>
                  </a:outerShdw>
                </a:effectLst>
                <a:latin typeface="Arial" charset="0"/>
              </a:defRPr>
            </a:lvl3pPr>
            <a:lvl4pPr algn="ctr" rtl="0" eaLnBrk="0" fontAlgn="base" hangingPunct="0">
              <a:spcBef>
                <a:spcPct val="0"/>
              </a:spcBef>
              <a:spcAft>
                <a:spcPct val="0"/>
              </a:spcAft>
              <a:defRPr sz="4400">
                <a:solidFill>
                  <a:schemeClr val="tx2"/>
                </a:solidFill>
                <a:effectLst>
                  <a:outerShdw blurRad="38100" dist="38100" dir="2700000" algn="tl">
                    <a:srgbClr val="FFFFFF"/>
                  </a:outerShdw>
                </a:effectLst>
                <a:latin typeface="Arial" charset="0"/>
              </a:defRPr>
            </a:lvl4pPr>
            <a:lvl5pPr algn="ctr" rtl="0" eaLnBrk="0" fontAlgn="base" hangingPunct="0">
              <a:spcBef>
                <a:spcPct val="0"/>
              </a:spcBef>
              <a:spcAft>
                <a:spcPct val="0"/>
              </a:spcAft>
              <a:defRPr sz="4400">
                <a:solidFill>
                  <a:schemeClr val="tx2"/>
                </a:solidFill>
                <a:effectLst>
                  <a:outerShdw blurRad="38100" dist="38100" dir="2700000" algn="tl">
                    <a:srgbClr val="FFFFFF"/>
                  </a:outerShdw>
                </a:effectLst>
                <a:latin typeface="Arial" charset="0"/>
              </a:defRPr>
            </a:lvl5pPr>
            <a:lvl6pPr marL="457200" algn="ctr" rtl="0" fontAlgn="base">
              <a:spcBef>
                <a:spcPct val="0"/>
              </a:spcBef>
              <a:spcAft>
                <a:spcPct val="0"/>
              </a:spcAft>
              <a:defRPr sz="4400">
                <a:solidFill>
                  <a:schemeClr val="tx2"/>
                </a:solidFill>
                <a:effectLst>
                  <a:outerShdw blurRad="38100" dist="38100" dir="2700000" algn="tl">
                    <a:srgbClr val="FFFFFF"/>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FFFFFF"/>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FFFFFF"/>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FFFFFF"/>
                  </a:outerShdw>
                </a:effectLst>
                <a:latin typeface="Arial" charset="0"/>
              </a:defRPr>
            </a:lvl9pPr>
          </a:lstStyle>
          <a:p>
            <a:pPr marL="285750" marR="0" lvl="0" indent="-285750" algn="l" defTabSz="914400" rtl="0" eaLnBrk="0" fontAlgn="base" latinLnBrk="0" hangingPunct="0">
              <a:lnSpc>
                <a:spcPct val="150000"/>
              </a:lnSpc>
              <a:spcBef>
                <a:spcPct val="0"/>
              </a:spcBef>
              <a:spcAft>
                <a:spcPct val="0"/>
              </a:spcAft>
              <a:buClrTx/>
              <a:buSzTx/>
              <a:buFont typeface="Wingdings" panose="05000000000000000000" pitchFamily="2" charset="2"/>
              <a:buChar char="q"/>
              <a:tabLst/>
              <a:defRPr/>
            </a:pPr>
            <a:r>
              <a:rPr kumimoji="0" lang="en-ZA" sz="1600" b="1" i="0" u="none" strike="noStrike" kern="1200" cap="none" spc="0" normalizeH="0" baseline="0" noProof="0" dirty="0">
                <a:ln>
                  <a:noFill/>
                </a:ln>
                <a:solidFill>
                  <a:srgbClr val="4472C4">
                    <a:lumMod val="50000"/>
                  </a:srgbClr>
                </a:solidFill>
                <a:effectLst/>
                <a:uLnTx/>
                <a:uFillTx/>
                <a:latin typeface="Calibri Light" panose="020F0302020204030204"/>
                <a:ea typeface="+mj-ea"/>
                <a:cs typeface="+mj-cs"/>
              </a:rPr>
              <a:t>TENDER DOCUMENT</a:t>
            </a:r>
          </a:p>
          <a:p>
            <a:pPr marL="742950" marR="0" lvl="1" indent="-285750" algn="l" defTabSz="914400" rtl="0" eaLnBrk="0" fontAlgn="base" latinLnBrk="0" hangingPunct="0">
              <a:lnSpc>
                <a:spcPct val="150000"/>
              </a:lnSpc>
              <a:spcBef>
                <a:spcPct val="0"/>
              </a:spcBef>
              <a:spcAft>
                <a:spcPct val="0"/>
              </a:spcAft>
              <a:buClrTx/>
              <a:buSzTx/>
              <a:buFont typeface="Wingdings" panose="05000000000000000000" pitchFamily="2" charset="2"/>
              <a:buChar char="Ø"/>
              <a:tabLst/>
              <a:defRPr/>
            </a:pPr>
            <a:r>
              <a:rPr kumimoji="0" lang="en-ZA" sz="1600" b="1" i="0" u="none" strike="noStrike" kern="1200" cap="none" spc="0" normalizeH="0" baseline="0" noProof="0" dirty="0">
                <a:ln>
                  <a:noFill/>
                </a:ln>
                <a:solidFill>
                  <a:srgbClr val="44546A"/>
                </a:solidFill>
                <a:effectLst/>
                <a:uLnTx/>
                <a:uFillTx/>
                <a:latin typeface="Arial" charset="0"/>
                <a:ea typeface="+mn-ea"/>
                <a:cs typeface="+mn-cs"/>
              </a:rPr>
              <a:t>TENDER DOCUMENT IN PDF FORMAT .THE TENDER DOCUMENT COMPRISE OF BOOK 1,BOOK 2 &amp; 3</a:t>
            </a:r>
            <a:endParaRPr kumimoji="0" lang="en-ZA" sz="1600" b="1" i="0" u="none" strike="noStrike" kern="1200" cap="none" spc="0" normalizeH="0" baseline="0" noProof="0" dirty="0">
              <a:ln>
                <a:noFill/>
              </a:ln>
              <a:solidFill>
                <a:srgbClr val="FF0000"/>
              </a:solidFill>
              <a:effectLst/>
              <a:uLnTx/>
              <a:uFillTx/>
              <a:latin typeface="Arial" charset="0"/>
              <a:ea typeface="+mn-ea"/>
              <a:cs typeface="+mn-cs"/>
            </a:endParaRPr>
          </a:p>
          <a:p>
            <a:pPr marL="742950" marR="0" lvl="1" indent="-285750" algn="l" defTabSz="914400" rtl="0" eaLnBrk="0" fontAlgn="base" latinLnBrk="0" hangingPunct="0">
              <a:lnSpc>
                <a:spcPct val="150000"/>
              </a:lnSpc>
              <a:spcBef>
                <a:spcPct val="0"/>
              </a:spcBef>
              <a:spcAft>
                <a:spcPct val="0"/>
              </a:spcAft>
              <a:buClrTx/>
              <a:buSzTx/>
              <a:buFont typeface="Wingdings" panose="05000000000000000000" pitchFamily="2" charset="2"/>
              <a:buChar char="Ø"/>
              <a:tabLst/>
              <a:defRPr/>
            </a:pPr>
            <a:r>
              <a:rPr lang="en-ZA" sz="1600" b="1" dirty="0">
                <a:solidFill>
                  <a:srgbClr val="44546A"/>
                </a:solidFill>
                <a:effectLst/>
              </a:rPr>
              <a:t>APPENDICES TO TENDER DOCUMENT</a:t>
            </a:r>
            <a:endParaRPr kumimoji="0" lang="en-ZA" sz="1600" b="1" i="0" u="none" strike="noStrike" kern="1200" cap="none" spc="0" normalizeH="0" baseline="0" noProof="0" dirty="0">
              <a:ln>
                <a:noFill/>
              </a:ln>
              <a:solidFill>
                <a:srgbClr val="44546A"/>
              </a:solidFill>
              <a:effectLst/>
              <a:uLnTx/>
              <a:uFillTx/>
              <a:latin typeface="Arial" charset="0"/>
              <a:ea typeface="+mn-ea"/>
              <a:cs typeface="+mn-cs"/>
            </a:endParaRPr>
          </a:p>
          <a:p>
            <a:pPr marL="285750" marR="0" lvl="0" indent="-285750" algn="l" defTabSz="914400" rtl="0" eaLnBrk="0" fontAlgn="base" latinLnBrk="0" hangingPunct="0">
              <a:lnSpc>
                <a:spcPct val="150000"/>
              </a:lnSpc>
              <a:spcBef>
                <a:spcPct val="0"/>
              </a:spcBef>
              <a:spcAft>
                <a:spcPct val="0"/>
              </a:spcAft>
              <a:buClrTx/>
              <a:buSzTx/>
              <a:buFont typeface="Wingdings" panose="05000000000000000000" pitchFamily="2" charset="2"/>
              <a:buChar char="q"/>
              <a:tabLst/>
              <a:defRPr/>
            </a:pPr>
            <a:r>
              <a:rPr kumimoji="0" lang="en-ZA" sz="1600" b="1" i="0" u="none" strike="noStrike" kern="1200" cap="none" spc="0" normalizeH="0" baseline="0" noProof="0" dirty="0">
                <a:ln>
                  <a:noFill/>
                </a:ln>
                <a:solidFill>
                  <a:srgbClr val="4472C4">
                    <a:lumMod val="50000"/>
                  </a:srgbClr>
                </a:solidFill>
                <a:effectLst/>
                <a:uLnTx/>
                <a:uFillTx/>
                <a:latin typeface="Calibri Light" panose="020F0302020204030204"/>
                <a:ea typeface="+mj-ea"/>
                <a:cs typeface="+mj-cs"/>
              </a:rPr>
              <a:t>RETURNABLE SCHEDULES</a:t>
            </a:r>
          </a:p>
          <a:p>
            <a:pPr marL="742950" marR="0" lvl="1" indent="-285750" algn="l" defTabSz="914400" rtl="0" eaLnBrk="0" fontAlgn="base" latinLnBrk="0" hangingPunct="0">
              <a:lnSpc>
                <a:spcPct val="150000"/>
              </a:lnSpc>
              <a:spcBef>
                <a:spcPct val="0"/>
              </a:spcBef>
              <a:spcAft>
                <a:spcPct val="0"/>
              </a:spcAft>
              <a:buClrTx/>
              <a:buSzTx/>
              <a:buFont typeface="Wingdings" panose="05000000000000000000" pitchFamily="2" charset="2"/>
              <a:buChar char="q"/>
              <a:tabLst/>
              <a:defRPr/>
            </a:pPr>
            <a:r>
              <a:rPr kumimoji="0" lang="en-ZA" sz="1600" b="1" i="0" u="none" strike="noStrike" kern="1200" cap="none" spc="0" normalizeH="0" baseline="0" noProof="0" dirty="0">
                <a:ln>
                  <a:noFill/>
                </a:ln>
                <a:solidFill>
                  <a:srgbClr val="C00000"/>
                </a:solidFill>
                <a:effectLst/>
                <a:uLnTx/>
                <a:uFillTx/>
                <a:latin typeface="Arial" charset="0"/>
                <a:ea typeface="+mn-ea"/>
                <a:cs typeface="+mn-cs"/>
              </a:rPr>
              <a:t>TECHNICAL</a:t>
            </a:r>
          </a:p>
          <a:p>
            <a:pPr marL="742950" marR="0" lvl="1" indent="-285750" algn="l" defTabSz="914400" rtl="0" eaLnBrk="0" fontAlgn="base" latinLnBrk="0" hangingPunct="0">
              <a:lnSpc>
                <a:spcPct val="150000"/>
              </a:lnSpc>
              <a:spcBef>
                <a:spcPct val="0"/>
              </a:spcBef>
              <a:spcAft>
                <a:spcPct val="0"/>
              </a:spcAft>
              <a:buClrTx/>
              <a:buSzTx/>
              <a:buFont typeface="Wingdings" panose="05000000000000000000" pitchFamily="2" charset="2"/>
              <a:buChar char="Ø"/>
              <a:tabLst/>
              <a:defRPr/>
            </a:pPr>
            <a:r>
              <a:rPr kumimoji="0" lang="en-ZA" sz="1600" b="1" i="0" u="none" strike="noStrike" kern="1200" cap="none" spc="0" normalizeH="0" baseline="0" noProof="0" dirty="0">
                <a:ln>
                  <a:noFill/>
                </a:ln>
                <a:solidFill>
                  <a:srgbClr val="44546A"/>
                </a:solidFill>
                <a:effectLst/>
                <a:uLnTx/>
                <a:uFillTx/>
                <a:latin typeface="Arial" charset="0"/>
                <a:ea typeface="+mn-ea"/>
                <a:cs typeface="+mn-cs"/>
              </a:rPr>
              <a:t>RETURNABLE SCHEDULES (FORMS A1 TO A13) IN WORD</a:t>
            </a:r>
          </a:p>
          <a:p>
            <a:pPr marL="742950" marR="0" lvl="1" indent="-285750" algn="l" defTabSz="914400" rtl="0" eaLnBrk="0" fontAlgn="base" latinLnBrk="0" hangingPunct="0">
              <a:lnSpc>
                <a:spcPct val="150000"/>
              </a:lnSpc>
              <a:spcBef>
                <a:spcPct val="0"/>
              </a:spcBef>
              <a:spcAft>
                <a:spcPct val="0"/>
              </a:spcAft>
              <a:buClrTx/>
              <a:buSzTx/>
              <a:buFont typeface="Wingdings" panose="05000000000000000000" pitchFamily="2" charset="2"/>
              <a:buChar char="Ø"/>
              <a:tabLst/>
              <a:defRPr/>
            </a:pPr>
            <a:r>
              <a:rPr kumimoji="0" lang="en-ZA" sz="1600" b="1" i="0" u="none" strike="noStrike" kern="1200" cap="none" spc="0" normalizeH="0" baseline="0" noProof="0" dirty="0">
                <a:ln>
                  <a:noFill/>
                </a:ln>
                <a:solidFill>
                  <a:srgbClr val="44546A"/>
                </a:solidFill>
                <a:effectLst/>
                <a:uLnTx/>
                <a:uFillTx/>
                <a:latin typeface="Arial" charset="0"/>
                <a:ea typeface="+mn-ea"/>
                <a:cs typeface="+mn-cs"/>
              </a:rPr>
              <a:t>CONSULTANT TECHNICAL SUBMISSION</a:t>
            </a:r>
          </a:p>
          <a:p>
            <a:pPr marL="914400" marR="0" lvl="2" indent="0" algn="l" defTabSz="914400" rtl="0" eaLnBrk="0" fontAlgn="base" latinLnBrk="0" hangingPunct="0">
              <a:lnSpc>
                <a:spcPct val="150000"/>
              </a:lnSpc>
              <a:spcBef>
                <a:spcPct val="0"/>
              </a:spcBef>
              <a:spcAft>
                <a:spcPct val="0"/>
              </a:spcAft>
              <a:buClrTx/>
              <a:buSzTx/>
              <a:buFontTx/>
              <a:buNone/>
              <a:tabLst/>
              <a:defRPr/>
            </a:pPr>
            <a:r>
              <a:rPr kumimoji="0" lang="en-ZA" sz="1600" b="1" i="0" u="none" strike="noStrike" kern="1200" cap="none" spc="0" normalizeH="0" baseline="0" noProof="0" dirty="0">
                <a:ln>
                  <a:noFill/>
                </a:ln>
                <a:solidFill>
                  <a:srgbClr val="44546A"/>
                </a:solidFill>
                <a:effectLst/>
                <a:uLnTx/>
                <a:uFillTx/>
                <a:latin typeface="Arial" charset="0"/>
                <a:ea typeface="+mn-ea"/>
                <a:cs typeface="+mn-cs"/>
              </a:rPr>
              <a:t>(FORMS B1 TO B7) IN EXCEL)</a:t>
            </a:r>
          </a:p>
          <a:p>
            <a:pPr marL="742950" marR="0" lvl="1" indent="-285750" algn="l" defTabSz="914400" rtl="0" eaLnBrk="0" fontAlgn="base" latinLnBrk="0" hangingPunct="0">
              <a:lnSpc>
                <a:spcPct val="150000"/>
              </a:lnSpc>
              <a:spcBef>
                <a:spcPct val="0"/>
              </a:spcBef>
              <a:spcAft>
                <a:spcPct val="0"/>
              </a:spcAft>
              <a:buClrTx/>
              <a:buSzTx/>
              <a:buFont typeface="Wingdings" panose="05000000000000000000" pitchFamily="2" charset="2"/>
              <a:buChar char="q"/>
              <a:tabLst/>
              <a:defRPr/>
            </a:pPr>
            <a:r>
              <a:rPr kumimoji="0" lang="en-ZA" sz="1600" b="1" i="0" u="none" strike="noStrike" kern="1200" cap="none" spc="0" normalizeH="0" baseline="0" noProof="0" dirty="0">
                <a:ln>
                  <a:noFill/>
                </a:ln>
                <a:solidFill>
                  <a:srgbClr val="C00000"/>
                </a:solidFill>
                <a:effectLst/>
                <a:uLnTx/>
                <a:uFillTx/>
                <a:latin typeface="Arial" charset="0"/>
                <a:ea typeface="+mn-ea"/>
                <a:cs typeface="+mn-cs"/>
              </a:rPr>
              <a:t>FINANCIAL</a:t>
            </a:r>
          </a:p>
          <a:p>
            <a:pPr marL="742950" marR="0" lvl="1" indent="-285750" algn="l" defTabSz="914400" rtl="0" eaLnBrk="0" fontAlgn="base" latinLnBrk="0" hangingPunct="0">
              <a:lnSpc>
                <a:spcPct val="150000"/>
              </a:lnSpc>
              <a:spcBef>
                <a:spcPct val="0"/>
              </a:spcBef>
              <a:spcAft>
                <a:spcPct val="0"/>
              </a:spcAft>
              <a:buClrTx/>
              <a:buSzTx/>
              <a:buFont typeface="Wingdings" panose="05000000000000000000" pitchFamily="2" charset="2"/>
              <a:buChar char="Ø"/>
              <a:tabLst/>
              <a:defRPr/>
            </a:pPr>
            <a:r>
              <a:rPr kumimoji="0" lang="en-ZA" sz="1600" b="1" i="0" u="none" strike="noStrike" kern="1200" cap="none" spc="0" normalizeH="0" baseline="0" noProof="0" dirty="0">
                <a:ln>
                  <a:noFill/>
                </a:ln>
                <a:solidFill>
                  <a:srgbClr val="44546A"/>
                </a:solidFill>
                <a:effectLst/>
                <a:uLnTx/>
                <a:uFillTx/>
                <a:latin typeface="Arial" charset="0"/>
                <a:ea typeface="+mn-ea"/>
                <a:cs typeface="+mn-cs"/>
              </a:rPr>
              <a:t>CONSULTANT FINANCIAL SUBMISSION IN EXCEL</a:t>
            </a:r>
          </a:p>
          <a:p>
            <a:pPr marL="742950" marR="0" lvl="1" indent="-285750" algn="l" defTabSz="914400" rtl="0" eaLnBrk="0" fontAlgn="base" latinLnBrk="0" hangingPunct="0">
              <a:lnSpc>
                <a:spcPct val="150000"/>
              </a:lnSpc>
              <a:spcBef>
                <a:spcPct val="0"/>
              </a:spcBef>
              <a:spcAft>
                <a:spcPct val="0"/>
              </a:spcAft>
              <a:buClrTx/>
              <a:buSzTx/>
              <a:buFont typeface="Wingdings" panose="05000000000000000000" pitchFamily="2" charset="2"/>
              <a:buChar char="Ø"/>
              <a:tabLst/>
              <a:defRPr/>
            </a:pPr>
            <a:r>
              <a:rPr kumimoji="0" lang="en-ZA" sz="1600" b="1" i="0" u="none" strike="noStrike" kern="1200" cap="none" spc="0" normalizeH="0" baseline="0" noProof="0" dirty="0">
                <a:ln>
                  <a:noFill/>
                </a:ln>
                <a:solidFill>
                  <a:srgbClr val="44546A"/>
                </a:solidFill>
                <a:effectLst/>
                <a:uLnTx/>
                <a:uFillTx/>
                <a:latin typeface="Arial" charset="0"/>
                <a:ea typeface="+mn-ea"/>
                <a:cs typeface="+mn-cs"/>
              </a:rPr>
              <a:t>FORM OF OFFER  (WORD)</a:t>
            </a:r>
          </a:p>
        </p:txBody>
      </p:sp>
      <p:sp>
        <p:nvSpPr>
          <p:cNvPr id="5" name="Rectangle 4">
            <a:extLst>
              <a:ext uri="{FF2B5EF4-FFF2-40B4-BE49-F238E27FC236}">
                <a16:creationId xmlns:a16="http://schemas.microsoft.com/office/drawing/2014/main" id="{2EEF095A-CD02-45E2-B91E-5AD13B2A79B7}"/>
              </a:ext>
            </a:extLst>
          </p:cNvPr>
          <p:cNvSpPr/>
          <p:nvPr/>
        </p:nvSpPr>
        <p:spPr>
          <a:xfrm>
            <a:off x="2275484" y="276938"/>
            <a:ext cx="2873414" cy="369332"/>
          </a:xfrm>
          <a:prstGeom prst="rect">
            <a:avLst/>
          </a:prstGeom>
        </p:spPr>
        <p:txBody>
          <a:bodyPr wrap="none">
            <a:spAutoFit/>
          </a:bodyPr>
          <a:lstStyle/>
          <a:p>
            <a:pPr algn="ctr"/>
            <a:r>
              <a:rPr lang="en-ZA" b="1"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Part  T1.2:   Tender  Data</a:t>
            </a:r>
          </a:p>
        </p:txBody>
      </p:sp>
    </p:spTree>
    <p:extLst>
      <p:ext uri="{BB962C8B-B14F-4D97-AF65-F5344CB8AC3E}">
        <p14:creationId xmlns:p14="http://schemas.microsoft.com/office/powerpoint/2010/main" val="38330995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C3DD641-CB7F-4C89-BC19-B77A3A52725D}"/>
              </a:ext>
            </a:extLst>
          </p:cNvPr>
          <p:cNvSpPr txBox="1"/>
          <p:nvPr/>
        </p:nvSpPr>
        <p:spPr>
          <a:xfrm>
            <a:off x="1276263" y="-110029"/>
            <a:ext cx="7328452" cy="584775"/>
          </a:xfrm>
          <a:prstGeom prst="rect">
            <a:avLst/>
          </a:prstGeom>
          <a:solidFill>
            <a:schemeClr val="accent6">
              <a:lumMod val="40000"/>
              <a:lumOff val="6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3200" b="1" i="0" u="none" strike="noStrike" kern="1200" cap="none" spc="0" normalizeH="0" baseline="0" noProof="0" dirty="0">
                <a:ln>
                  <a:noFill/>
                </a:ln>
                <a:effectLst/>
                <a:uLnTx/>
                <a:uFillTx/>
                <a:latin typeface="Arial" panose="020B0604020202020204" pitchFamily="34" charset="0"/>
                <a:cs typeface="Arial" panose="020B0604020202020204" pitchFamily="34" charset="0"/>
              </a:rPr>
              <a:t>COMPLETION OF TENDER</a:t>
            </a:r>
          </a:p>
        </p:txBody>
      </p:sp>
      <p:graphicFrame>
        <p:nvGraphicFramePr>
          <p:cNvPr id="4" name="Table 3">
            <a:extLst>
              <a:ext uri="{FF2B5EF4-FFF2-40B4-BE49-F238E27FC236}">
                <a16:creationId xmlns:a16="http://schemas.microsoft.com/office/drawing/2014/main" id="{4F494E40-8066-4601-B81F-54DE089187CB}"/>
              </a:ext>
            </a:extLst>
          </p:cNvPr>
          <p:cNvGraphicFramePr>
            <a:graphicFrameLocks noGrp="1"/>
          </p:cNvGraphicFramePr>
          <p:nvPr>
            <p:extLst>
              <p:ext uri="{D42A27DB-BD31-4B8C-83A1-F6EECF244321}">
                <p14:modId xmlns:p14="http://schemas.microsoft.com/office/powerpoint/2010/main" val="3272021301"/>
              </p:ext>
            </p:extLst>
          </p:nvPr>
        </p:nvGraphicFramePr>
        <p:xfrm>
          <a:off x="1" y="1735494"/>
          <a:ext cx="9144000" cy="5075549"/>
        </p:xfrm>
        <a:graphic>
          <a:graphicData uri="http://schemas.openxmlformats.org/drawingml/2006/table">
            <a:tbl>
              <a:tblPr firstRow="1" bandRow="1">
                <a:tableStyleId>{10A1B5D5-9B99-4C35-A422-299274C87663}</a:tableStyleId>
              </a:tblPr>
              <a:tblGrid>
                <a:gridCol w="760149">
                  <a:extLst>
                    <a:ext uri="{9D8B030D-6E8A-4147-A177-3AD203B41FA5}">
                      <a16:colId xmlns:a16="http://schemas.microsoft.com/office/drawing/2014/main" val="3627163304"/>
                    </a:ext>
                  </a:extLst>
                </a:gridCol>
                <a:gridCol w="8383851">
                  <a:extLst>
                    <a:ext uri="{9D8B030D-6E8A-4147-A177-3AD203B41FA5}">
                      <a16:colId xmlns:a16="http://schemas.microsoft.com/office/drawing/2014/main" val="4077841559"/>
                    </a:ext>
                  </a:extLst>
                </a:gridCol>
              </a:tblGrid>
              <a:tr h="1620446">
                <a:tc>
                  <a:txBody>
                    <a:bodyPr/>
                    <a:lstStyle/>
                    <a:p>
                      <a:pPr marL="0" algn="l" defTabSz="914400" rtl="0" eaLnBrk="1" latinLnBrk="0" hangingPunct="1"/>
                      <a:endParaRPr lang="en-ZA" sz="1800" b="0" kern="1200" dirty="0">
                        <a:solidFill>
                          <a:schemeClr val="dk1"/>
                        </a:solidFill>
                        <a:latin typeface="+mn-lt"/>
                        <a:ea typeface="+mn-ea"/>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sz="2800" b="0" kern="1200" dirty="0">
                          <a:solidFill>
                            <a:schemeClr val="dk1"/>
                          </a:solidFill>
                          <a:latin typeface="Arial" panose="020B0604020202020204" pitchFamily="34" charset="0"/>
                          <a:ea typeface="+mn-ea"/>
                          <a:cs typeface="Arial" panose="020B0604020202020204" pitchFamily="34" charset="0"/>
                        </a:rPr>
                        <a:t>The returnable documents shall be electronically completed in their entirety, submitted on the issued software format or fully compatible format, unless otherwise specified. </a:t>
                      </a:r>
                    </a:p>
                  </a:txBody>
                  <a:tcPr/>
                </a:tc>
                <a:extLst>
                  <a:ext uri="{0D108BD9-81ED-4DB2-BD59-A6C34878D82A}">
                    <a16:rowId xmlns:a16="http://schemas.microsoft.com/office/drawing/2014/main" val="1557272833"/>
                  </a:ext>
                </a:extLst>
              </a:tr>
              <a:tr h="1235933">
                <a:tc>
                  <a:txBody>
                    <a:bodyPr/>
                    <a:lstStyle/>
                    <a:p>
                      <a:endParaRPr lang="en-ZA" sz="2000" dirty="0">
                        <a:latin typeface="Arial" panose="020B0604020202020204" pitchFamily="34" charset="0"/>
                        <a:cs typeface="Arial" panose="020B0604020202020204" pitchFamily="34" charset="0"/>
                      </a:endParaRPr>
                    </a:p>
                  </a:txBody>
                  <a:tcPr/>
                </a:tc>
                <a:tc>
                  <a:txBody>
                    <a:bodyPr/>
                    <a:lstStyle/>
                    <a:p>
                      <a:r>
                        <a:rPr lang="en-ZA" sz="2000" kern="1200" dirty="0">
                          <a:solidFill>
                            <a:schemeClr val="dk1"/>
                          </a:solidFill>
                          <a:effectLst/>
                          <a:latin typeface="Arial" panose="020B0604020202020204" pitchFamily="34" charset="0"/>
                          <a:ea typeface="+mn-ea"/>
                          <a:cs typeface="Arial" panose="020B0604020202020204" pitchFamily="34" charset="0"/>
                        </a:rPr>
                        <a:t>Submit the tender offer electronically on a flash drive.</a:t>
                      </a:r>
                      <a:endParaRPr lang="en-US" sz="2000" kern="1200" dirty="0">
                        <a:solidFill>
                          <a:schemeClr val="dk1"/>
                        </a:solidFill>
                        <a:effectLst/>
                        <a:latin typeface="Arial" panose="020B0604020202020204" pitchFamily="34" charset="0"/>
                        <a:ea typeface="+mn-ea"/>
                        <a:cs typeface="Arial" panose="020B0604020202020204" pitchFamily="34" charset="0"/>
                      </a:endParaRPr>
                    </a:p>
                    <a:p>
                      <a:r>
                        <a:rPr lang="en-ZA" sz="2000" kern="1200" dirty="0">
                          <a:solidFill>
                            <a:schemeClr val="dk1"/>
                          </a:solidFill>
                          <a:effectLst/>
                          <a:latin typeface="Arial" panose="020B0604020202020204" pitchFamily="34" charset="0"/>
                          <a:ea typeface="+mn-ea"/>
                          <a:cs typeface="Arial" panose="020B0604020202020204" pitchFamily="34" charset="0"/>
                        </a:rPr>
                        <a:t> (In the relevant MS Word 2013 and MS Excel 2013 format as issued, and not in .pdf format, except where so specified.)</a:t>
                      </a:r>
                      <a:endParaRPr lang="en-US" sz="2000" kern="1200" dirty="0">
                        <a:solidFill>
                          <a:schemeClr val="dk1"/>
                        </a:solidFill>
                        <a:effectLst/>
                        <a:latin typeface="Arial" panose="020B0604020202020204" pitchFamily="34" charset="0"/>
                        <a:ea typeface="+mn-ea"/>
                        <a:cs typeface="Arial" panose="020B0604020202020204" pitchFamily="34" charset="0"/>
                      </a:endParaRPr>
                    </a:p>
                  </a:txBody>
                  <a:tcPr/>
                </a:tc>
                <a:extLst>
                  <a:ext uri="{0D108BD9-81ED-4DB2-BD59-A6C34878D82A}">
                    <a16:rowId xmlns:a16="http://schemas.microsoft.com/office/drawing/2014/main" val="2692083164"/>
                  </a:ext>
                </a:extLst>
              </a:tr>
              <a:tr h="741560">
                <a:tc>
                  <a:txBody>
                    <a:bodyPr/>
                    <a:lstStyle/>
                    <a:p>
                      <a:endParaRPr lang="en-ZA" dirty="0"/>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ZA" sz="2800" kern="1200" dirty="0">
                          <a:solidFill>
                            <a:schemeClr val="dk1"/>
                          </a:solidFill>
                          <a:effectLst/>
                          <a:latin typeface="+mn-lt"/>
                          <a:ea typeface="+mn-ea"/>
                          <a:cs typeface="+mn-cs"/>
                        </a:rPr>
                        <a:t>The tenderer is required to upload all certificates as listed in the List of Returnable Schedules as scanned copies, in .pdf format, on the flash drive .</a:t>
                      </a:r>
                      <a:endParaRPr lang="en-US" sz="2800" kern="1200" dirty="0">
                        <a:solidFill>
                          <a:schemeClr val="dk1"/>
                        </a:solidFill>
                        <a:effectLst/>
                        <a:latin typeface="+mn-lt"/>
                        <a:ea typeface="+mn-ea"/>
                        <a:cs typeface="+mn-cs"/>
                      </a:endParaRPr>
                    </a:p>
                  </a:txBody>
                  <a:tcPr/>
                </a:tc>
                <a:extLst>
                  <a:ext uri="{0D108BD9-81ED-4DB2-BD59-A6C34878D82A}">
                    <a16:rowId xmlns:a16="http://schemas.microsoft.com/office/drawing/2014/main" val="3605489166"/>
                  </a:ext>
                </a:extLst>
              </a:tr>
              <a:tr h="669696">
                <a:tc>
                  <a:txBody>
                    <a:bodyPr/>
                    <a:lstStyle/>
                    <a:p>
                      <a:endParaRPr lang="en-ZA" dirty="0"/>
                    </a:p>
                  </a:txBody>
                  <a:tcPr/>
                </a:tc>
                <a:tc>
                  <a:txBody>
                    <a:bodyPr/>
                    <a:lstStyle/>
                    <a:p>
                      <a:endParaRPr lang="en-ZA" dirty="0"/>
                    </a:p>
                  </a:txBody>
                  <a:tcPr/>
                </a:tc>
                <a:extLst>
                  <a:ext uri="{0D108BD9-81ED-4DB2-BD59-A6C34878D82A}">
                    <a16:rowId xmlns:a16="http://schemas.microsoft.com/office/drawing/2014/main" val="4267989452"/>
                  </a:ext>
                </a:extLst>
              </a:tr>
            </a:tbl>
          </a:graphicData>
        </a:graphic>
      </p:graphicFrame>
    </p:spTree>
    <p:extLst>
      <p:ext uri="{BB962C8B-B14F-4D97-AF65-F5344CB8AC3E}">
        <p14:creationId xmlns:p14="http://schemas.microsoft.com/office/powerpoint/2010/main" val="27968900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C3DD641-CB7F-4C89-BC19-B77A3A52725D}"/>
              </a:ext>
            </a:extLst>
          </p:cNvPr>
          <p:cNvSpPr txBox="1"/>
          <p:nvPr/>
        </p:nvSpPr>
        <p:spPr>
          <a:xfrm>
            <a:off x="1868557" y="0"/>
            <a:ext cx="7275443" cy="584775"/>
          </a:xfrm>
          <a:prstGeom prst="rect">
            <a:avLst/>
          </a:prstGeom>
          <a:solidFill>
            <a:schemeClr val="accent6">
              <a:lumMod val="40000"/>
              <a:lumOff val="6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3200" b="1" i="0" u="none" strike="noStrike" kern="1200" cap="none" spc="0" normalizeH="0" baseline="0" noProof="0" dirty="0">
                <a:ln>
                  <a:noFill/>
                </a:ln>
                <a:effectLst/>
                <a:uLnTx/>
                <a:uFillTx/>
                <a:latin typeface="Arial" panose="020B0604020202020204" pitchFamily="34" charset="0"/>
                <a:cs typeface="Arial" panose="020B0604020202020204" pitchFamily="34" charset="0"/>
              </a:rPr>
              <a:t>PRE-QUALIFICATION</a:t>
            </a:r>
            <a:r>
              <a:rPr kumimoji="0" lang="en-ZA" sz="3200" b="1" i="0" u="none" strike="noStrike" kern="1200" cap="none" spc="0" normalizeH="0" baseline="0" noProof="0" dirty="0">
                <a:ln>
                  <a:noFill/>
                </a:ln>
                <a:effectLst/>
                <a:uLnTx/>
                <a:uFillTx/>
                <a:latin typeface="Calibri" panose="020F0502020204030204"/>
                <a:ea typeface="+mn-ea"/>
                <a:cs typeface="+mn-cs"/>
              </a:rPr>
              <a:t> CRITERIA</a:t>
            </a:r>
          </a:p>
        </p:txBody>
      </p:sp>
      <p:graphicFrame>
        <p:nvGraphicFramePr>
          <p:cNvPr id="4" name="Table 3">
            <a:extLst>
              <a:ext uri="{FF2B5EF4-FFF2-40B4-BE49-F238E27FC236}">
                <a16:creationId xmlns:a16="http://schemas.microsoft.com/office/drawing/2014/main" id="{D8B90611-A19C-4F67-BF03-324BB7322A1D}"/>
              </a:ext>
            </a:extLst>
          </p:cNvPr>
          <p:cNvGraphicFramePr>
            <a:graphicFrameLocks noGrp="1"/>
          </p:cNvGraphicFramePr>
          <p:nvPr>
            <p:extLst>
              <p:ext uri="{D42A27DB-BD31-4B8C-83A1-F6EECF244321}">
                <p14:modId xmlns:p14="http://schemas.microsoft.com/office/powerpoint/2010/main" val="2652489170"/>
              </p:ext>
            </p:extLst>
          </p:nvPr>
        </p:nvGraphicFramePr>
        <p:xfrm>
          <a:off x="-1" y="2080726"/>
          <a:ext cx="9144001" cy="2526040"/>
        </p:xfrm>
        <a:graphic>
          <a:graphicData uri="http://schemas.openxmlformats.org/drawingml/2006/table">
            <a:tbl>
              <a:tblPr firstRow="1" bandRow="1">
                <a:tableStyleId>{93296810-A885-4BE3-A3E7-6D5BEEA58F35}</a:tableStyleId>
              </a:tblPr>
              <a:tblGrid>
                <a:gridCol w="968992">
                  <a:extLst>
                    <a:ext uri="{9D8B030D-6E8A-4147-A177-3AD203B41FA5}">
                      <a16:colId xmlns:a16="http://schemas.microsoft.com/office/drawing/2014/main" val="3627163304"/>
                    </a:ext>
                  </a:extLst>
                </a:gridCol>
                <a:gridCol w="8175009">
                  <a:extLst>
                    <a:ext uri="{9D8B030D-6E8A-4147-A177-3AD203B41FA5}">
                      <a16:colId xmlns:a16="http://schemas.microsoft.com/office/drawing/2014/main" val="4077841559"/>
                    </a:ext>
                  </a:extLst>
                </a:gridCol>
              </a:tblGrid>
              <a:tr h="628660">
                <a:tc>
                  <a:txBody>
                    <a:bodyPr/>
                    <a:lstStyle/>
                    <a:p>
                      <a:pPr marL="0" algn="l" defTabSz="914400" rtl="0" eaLnBrk="1" latinLnBrk="0" hangingPunct="1"/>
                      <a:r>
                        <a:rPr lang="en-ZA" sz="1800" kern="1200" dirty="0">
                          <a:solidFill>
                            <a:schemeClr val="dk1"/>
                          </a:solidFill>
                          <a:latin typeface="+mn-lt"/>
                          <a:ea typeface="+mn-ea"/>
                          <a:cs typeface="+mn-cs"/>
                        </a:rPr>
                        <a:t>C.2.1.1</a:t>
                      </a:r>
                    </a:p>
                  </a:txBody>
                  <a:tcPr/>
                </a:tc>
                <a:tc>
                  <a:txBody>
                    <a:bodyPr/>
                    <a:lstStyle/>
                    <a:p>
                      <a:r>
                        <a:rPr lang="en-US" sz="1400" b="1" kern="1200" dirty="0">
                          <a:solidFill>
                            <a:schemeClr val="tx1"/>
                          </a:solidFill>
                          <a:effectLst/>
                          <a:latin typeface="+mn-lt"/>
                          <a:ea typeface="+mn-ea"/>
                          <a:cs typeface="+mn-cs"/>
                        </a:rPr>
                        <a:t>Only those tenderers who satisfy the following criteria are eligible to submit tenders:</a:t>
                      </a:r>
                    </a:p>
                  </a:txBody>
                  <a:tcPr/>
                </a:tc>
                <a:extLst>
                  <a:ext uri="{0D108BD9-81ED-4DB2-BD59-A6C34878D82A}">
                    <a16:rowId xmlns:a16="http://schemas.microsoft.com/office/drawing/2014/main" val="1749015164"/>
                  </a:ext>
                </a:extLst>
              </a:tr>
              <a:tr h="613467">
                <a:tc>
                  <a:txBody>
                    <a:bodyPr/>
                    <a:lstStyle/>
                    <a:p>
                      <a:endParaRPr lang="en-ZA" dirty="0"/>
                    </a:p>
                  </a:txBody>
                  <a:tcPr/>
                </a:tc>
                <a:tc>
                  <a:txBody>
                    <a:bodyPr/>
                    <a:lstStyle/>
                    <a:p>
                      <a:pPr lvl="0"/>
                      <a:r>
                        <a:rPr lang="en-US" sz="1350" kern="1200" dirty="0">
                          <a:solidFill>
                            <a:schemeClr val="dk1"/>
                          </a:solidFill>
                          <a:effectLst/>
                          <a:latin typeface="+mn-lt"/>
                          <a:ea typeface="+mn-ea"/>
                          <a:cs typeface="+mn-cs"/>
                        </a:rPr>
                        <a:t>a) Meet the minimum requirements for the key persons as stated in the Scope of Works in Clause C3.1.9: Personnel Requirements; excluding 3.1.9 (c), which is dealt with under Tender Data 5.13(k).</a:t>
                      </a:r>
                    </a:p>
                    <a:p>
                      <a:pPr marL="0" marR="0" indent="0" algn="l" defTabSz="914400" rtl="0" eaLnBrk="1" fontAlgn="auto" latinLnBrk="0" hangingPunct="1">
                        <a:lnSpc>
                          <a:spcPct val="100000"/>
                        </a:lnSpc>
                        <a:spcBef>
                          <a:spcPts val="0"/>
                        </a:spcBef>
                        <a:spcAft>
                          <a:spcPts val="0"/>
                        </a:spcAft>
                        <a:buClrTx/>
                        <a:buSzTx/>
                        <a:buFontTx/>
                        <a:buNone/>
                        <a:tabLst/>
                        <a:defRPr/>
                      </a:pPr>
                      <a:endParaRPr lang="en-ZA" sz="1800" b="1" kern="1200" dirty="0">
                        <a:solidFill>
                          <a:schemeClr val="tx1"/>
                        </a:solidFill>
                        <a:latin typeface="+mn-lt"/>
                        <a:ea typeface="+mn-ea"/>
                        <a:cs typeface="+mn-cs"/>
                      </a:endParaRPr>
                    </a:p>
                  </a:txBody>
                  <a:tcPr/>
                </a:tc>
                <a:extLst>
                  <a:ext uri="{0D108BD9-81ED-4DB2-BD59-A6C34878D82A}">
                    <a16:rowId xmlns:a16="http://schemas.microsoft.com/office/drawing/2014/main" val="1557272833"/>
                  </a:ext>
                </a:extLst>
              </a:tr>
              <a:tr h="613467">
                <a:tc>
                  <a:txBody>
                    <a:bodyPr/>
                    <a:lstStyle/>
                    <a:p>
                      <a:endParaRPr lang="en-ZA" dirty="0"/>
                    </a:p>
                  </a:txBody>
                  <a:tcPr/>
                </a:tc>
                <a:tc>
                  <a:txBody>
                    <a:bodyPr/>
                    <a:lstStyle/>
                    <a:p>
                      <a:pPr lvl="0"/>
                      <a:r>
                        <a:rPr lang="en-US" sz="1350" kern="1200" dirty="0">
                          <a:solidFill>
                            <a:schemeClr val="dk1"/>
                          </a:solidFill>
                          <a:effectLst/>
                          <a:latin typeface="+mn-lt"/>
                          <a:ea typeface="+mn-ea"/>
                          <a:cs typeface="+mn-cs"/>
                        </a:rPr>
                        <a:t>b) Registered on National Treasury Central Supplier Database.</a:t>
                      </a:r>
                    </a:p>
                    <a:p>
                      <a:r>
                        <a:rPr lang="en-US" sz="1350" kern="1200" dirty="0">
                          <a:solidFill>
                            <a:schemeClr val="dk1"/>
                          </a:solidFill>
                          <a:effectLst/>
                          <a:latin typeface="+mn-lt"/>
                          <a:ea typeface="+mn-ea"/>
                          <a:cs typeface="+mn-cs"/>
                        </a:rPr>
                        <a:t>Tenderers, or in the event of a Joint Venture (JV), each member of the JV, shall be registered on the National Treasury Central Supplier Database at the closing date for tender submissions. If not registered as verified online at tender closing, the tenderer will be declared non-responsive.</a:t>
                      </a:r>
                    </a:p>
                    <a:p>
                      <a:pPr lvl="0"/>
                      <a:r>
                        <a:rPr lang="en-US" sz="1350" kern="1200" dirty="0">
                          <a:solidFill>
                            <a:schemeClr val="dk1"/>
                          </a:solidFill>
                          <a:effectLst/>
                          <a:latin typeface="+mn-lt"/>
                          <a:ea typeface="+mn-ea"/>
                          <a:cs typeface="+mn-cs"/>
                        </a:rPr>
                        <a:t>Criteria for preferential procurement.</a:t>
                      </a:r>
                    </a:p>
                  </a:txBody>
                  <a:tcPr/>
                </a:tc>
                <a:extLst>
                  <a:ext uri="{0D108BD9-81ED-4DB2-BD59-A6C34878D82A}">
                    <a16:rowId xmlns:a16="http://schemas.microsoft.com/office/drawing/2014/main" val="2692083164"/>
                  </a:ext>
                </a:extLst>
              </a:tr>
            </a:tbl>
          </a:graphicData>
        </a:graphic>
      </p:graphicFrame>
      <p:graphicFrame>
        <p:nvGraphicFramePr>
          <p:cNvPr id="5" name="Table 4">
            <a:extLst>
              <a:ext uri="{FF2B5EF4-FFF2-40B4-BE49-F238E27FC236}">
                <a16:creationId xmlns:a16="http://schemas.microsoft.com/office/drawing/2014/main" id="{0D949A0F-53DB-4E32-A8F7-3CC7626BF610}"/>
              </a:ext>
            </a:extLst>
          </p:cNvPr>
          <p:cNvGraphicFramePr>
            <a:graphicFrameLocks noGrp="1"/>
          </p:cNvGraphicFramePr>
          <p:nvPr>
            <p:extLst>
              <p:ext uri="{D42A27DB-BD31-4B8C-83A1-F6EECF244321}">
                <p14:modId xmlns:p14="http://schemas.microsoft.com/office/powerpoint/2010/main" val="2307525583"/>
              </p:ext>
            </p:extLst>
          </p:nvPr>
        </p:nvGraphicFramePr>
        <p:xfrm>
          <a:off x="0" y="4606767"/>
          <a:ext cx="9144000" cy="675448"/>
        </p:xfrm>
        <a:graphic>
          <a:graphicData uri="http://schemas.openxmlformats.org/drawingml/2006/table">
            <a:tbl>
              <a:tblPr firstRow="1" bandRow="1">
                <a:tableStyleId>{93296810-A885-4BE3-A3E7-6D5BEEA58F35}</a:tableStyleId>
              </a:tblPr>
              <a:tblGrid>
                <a:gridCol w="1023582">
                  <a:extLst>
                    <a:ext uri="{9D8B030D-6E8A-4147-A177-3AD203B41FA5}">
                      <a16:colId xmlns:a16="http://schemas.microsoft.com/office/drawing/2014/main" val="3070789754"/>
                    </a:ext>
                  </a:extLst>
                </a:gridCol>
                <a:gridCol w="8120418">
                  <a:extLst>
                    <a:ext uri="{9D8B030D-6E8A-4147-A177-3AD203B41FA5}">
                      <a16:colId xmlns:a16="http://schemas.microsoft.com/office/drawing/2014/main" val="549690860"/>
                    </a:ext>
                  </a:extLst>
                </a:gridCol>
              </a:tblGrid>
              <a:tr h="675448">
                <a:tc>
                  <a:txBody>
                    <a:bodyPr/>
                    <a:lstStyle/>
                    <a:p>
                      <a:pPr marL="0" algn="l" defTabSz="914400" rtl="0" eaLnBrk="1" latinLnBrk="0" hangingPunct="1"/>
                      <a:endParaRPr lang="en-ZA" sz="1800" b="0" kern="1200" dirty="0">
                        <a:solidFill>
                          <a:schemeClr val="dk1"/>
                        </a:solidFill>
                        <a:latin typeface="+mn-lt"/>
                        <a:ea typeface="+mn-ea"/>
                        <a:cs typeface="+mn-cs"/>
                      </a:endParaRPr>
                    </a:p>
                  </a:txBody>
                  <a:tcPr/>
                </a:tc>
                <a:tc>
                  <a:txBody>
                    <a:bodyPr/>
                    <a:lstStyle/>
                    <a:p>
                      <a:pPr lvl="0"/>
                      <a:r>
                        <a:rPr lang="en-US" sz="1350" b="1" kern="1200" dirty="0">
                          <a:solidFill>
                            <a:schemeClr val="tx1"/>
                          </a:solidFill>
                          <a:effectLst/>
                          <a:latin typeface="+mn-lt"/>
                          <a:ea typeface="+mn-ea"/>
                          <a:cs typeface="+mn-cs"/>
                        </a:rPr>
                        <a:t>c) Criteria for preferential procurement.</a:t>
                      </a:r>
                    </a:p>
                    <a:p>
                      <a:r>
                        <a:rPr lang="en-US" sz="1350" b="1" kern="1200" dirty="0">
                          <a:solidFill>
                            <a:schemeClr val="tx1"/>
                          </a:solidFill>
                          <a:effectLst/>
                          <a:latin typeface="+mn-lt"/>
                          <a:ea typeface="+mn-ea"/>
                          <a:cs typeface="+mn-cs"/>
                        </a:rPr>
                        <a:t>Tenderers that have a B-BBEE contributor status level of </a:t>
                      </a:r>
                      <a:r>
                        <a:rPr lang="en-US" sz="1350" b="1" i="1" kern="1200" dirty="0">
                          <a:solidFill>
                            <a:schemeClr val="tx1"/>
                          </a:solidFill>
                          <a:effectLst/>
                          <a:latin typeface="+mn-lt"/>
                          <a:ea typeface="+mn-ea"/>
                          <a:cs typeface="+mn-cs"/>
                        </a:rPr>
                        <a:t>1, 2, 3 or 4 and who is an EME or QSE. </a:t>
                      </a:r>
                      <a:endParaRPr lang="en-US" sz="1350" b="1" kern="1200" dirty="0">
                        <a:solidFill>
                          <a:schemeClr val="tx1"/>
                        </a:solidFill>
                        <a:effectLst/>
                        <a:latin typeface="+mn-lt"/>
                        <a:ea typeface="+mn-ea"/>
                        <a:cs typeface="+mn-cs"/>
                      </a:endParaRPr>
                    </a:p>
                  </a:txBody>
                  <a:tcPr/>
                </a:tc>
                <a:extLst>
                  <a:ext uri="{0D108BD9-81ED-4DB2-BD59-A6C34878D82A}">
                    <a16:rowId xmlns:a16="http://schemas.microsoft.com/office/drawing/2014/main" val="2105731577"/>
                  </a:ext>
                </a:extLst>
              </a:tr>
            </a:tbl>
          </a:graphicData>
        </a:graphic>
      </p:graphicFrame>
      <p:graphicFrame>
        <p:nvGraphicFramePr>
          <p:cNvPr id="6" name="Table 5">
            <a:extLst>
              <a:ext uri="{FF2B5EF4-FFF2-40B4-BE49-F238E27FC236}">
                <a16:creationId xmlns:a16="http://schemas.microsoft.com/office/drawing/2014/main" id="{26EEC866-BBE3-4F2C-A1FE-EB0E5EB9D94B}"/>
              </a:ext>
            </a:extLst>
          </p:cNvPr>
          <p:cNvGraphicFramePr>
            <a:graphicFrameLocks noGrp="1"/>
          </p:cNvGraphicFramePr>
          <p:nvPr>
            <p:extLst>
              <p:ext uri="{D42A27DB-BD31-4B8C-83A1-F6EECF244321}">
                <p14:modId xmlns:p14="http://schemas.microsoft.com/office/powerpoint/2010/main" val="40288978"/>
              </p:ext>
            </p:extLst>
          </p:nvPr>
        </p:nvGraphicFramePr>
        <p:xfrm>
          <a:off x="-1" y="1498208"/>
          <a:ext cx="9144001" cy="653564"/>
        </p:xfrm>
        <a:graphic>
          <a:graphicData uri="http://schemas.openxmlformats.org/drawingml/2006/table">
            <a:tbl>
              <a:tblPr firstRow="1" bandRow="1">
                <a:tableStyleId>{93296810-A885-4BE3-A3E7-6D5BEEA58F35}</a:tableStyleId>
              </a:tblPr>
              <a:tblGrid>
                <a:gridCol w="937974">
                  <a:extLst>
                    <a:ext uri="{9D8B030D-6E8A-4147-A177-3AD203B41FA5}">
                      <a16:colId xmlns:a16="http://schemas.microsoft.com/office/drawing/2014/main" val="2569438317"/>
                    </a:ext>
                  </a:extLst>
                </a:gridCol>
                <a:gridCol w="8206027">
                  <a:extLst>
                    <a:ext uri="{9D8B030D-6E8A-4147-A177-3AD203B41FA5}">
                      <a16:colId xmlns:a16="http://schemas.microsoft.com/office/drawing/2014/main" val="441687965"/>
                    </a:ext>
                  </a:extLst>
                </a:gridCol>
              </a:tblGrid>
              <a:tr h="653564">
                <a:tc>
                  <a:txBody>
                    <a:bodyPr/>
                    <a:lstStyle/>
                    <a:p>
                      <a:pPr marL="0" algn="l" defTabSz="914400" rtl="0" eaLnBrk="1" latinLnBrk="0" hangingPunct="1"/>
                      <a:r>
                        <a:rPr lang="en-ZA" sz="1600" kern="1200" dirty="0">
                          <a:solidFill>
                            <a:schemeClr val="tx1"/>
                          </a:solidFill>
                        </a:rPr>
                        <a:t>C.2.1</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sz="1800" kern="1200" dirty="0">
                          <a:solidFill>
                            <a:schemeClr val="tx1"/>
                          </a:solidFill>
                        </a:rPr>
                        <a:t>Meeting Eligibility and Responsiveness</a:t>
                      </a:r>
                      <a:endParaRPr lang="en-ZA" sz="1800" b="1" kern="1200" dirty="0">
                        <a:solidFill>
                          <a:schemeClr val="tx1"/>
                        </a:solidFill>
                        <a:latin typeface="Arial" charset="0"/>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ZA" sz="1800" b="1" kern="1200" dirty="0">
                        <a:solidFill>
                          <a:schemeClr val="tx1"/>
                        </a:solidFill>
                        <a:latin typeface="Arial" charset="0"/>
                        <a:ea typeface="+mn-ea"/>
                        <a:cs typeface="+mn-cs"/>
                      </a:endParaRPr>
                    </a:p>
                  </a:txBody>
                  <a:tcPr/>
                </a:tc>
                <a:extLst>
                  <a:ext uri="{0D108BD9-81ED-4DB2-BD59-A6C34878D82A}">
                    <a16:rowId xmlns:a16="http://schemas.microsoft.com/office/drawing/2014/main" val="213892608"/>
                  </a:ext>
                </a:extLst>
              </a:tr>
            </a:tbl>
          </a:graphicData>
        </a:graphic>
      </p:graphicFrame>
      <p:graphicFrame>
        <p:nvGraphicFramePr>
          <p:cNvPr id="7" name="Table 6">
            <a:extLst>
              <a:ext uri="{FF2B5EF4-FFF2-40B4-BE49-F238E27FC236}">
                <a16:creationId xmlns:a16="http://schemas.microsoft.com/office/drawing/2014/main" id="{0C98241C-FDD5-4580-A19B-576C241D3A83}"/>
              </a:ext>
            </a:extLst>
          </p:cNvPr>
          <p:cNvGraphicFramePr>
            <a:graphicFrameLocks noGrp="1"/>
          </p:cNvGraphicFramePr>
          <p:nvPr>
            <p:extLst>
              <p:ext uri="{D42A27DB-BD31-4B8C-83A1-F6EECF244321}">
                <p14:modId xmlns:p14="http://schemas.microsoft.com/office/powerpoint/2010/main" val="304362367"/>
              </p:ext>
            </p:extLst>
          </p:nvPr>
        </p:nvGraphicFramePr>
        <p:xfrm>
          <a:off x="-1" y="5282215"/>
          <a:ext cx="9144001" cy="1575785"/>
        </p:xfrm>
        <a:graphic>
          <a:graphicData uri="http://schemas.openxmlformats.org/drawingml/2006/table">
            <a:tbl>
              <a:tblPr firstRow="1" bandRow="1">
                <a:tableStyleId>{93296810-A885-4BE3-A3E7-6D5BEEA58F35}</a:tableStyleId>
              </a:tblPr>
              <a:tblGrid>
                <a:gridCol w="999271">
                  <a:extLst>
                    <a:ext uri="{9D8B030D-6E8A-4147-A177-3AD203B41FA5}">
                      <a16:colId xmlns:a16="http://schemas.microsoft.com/office/drawing/2014/main" val="3070789754"/>
                    </a:ext>
                  </a:extLst>
                </a:gridCol>
                <a:gridCol w="8144730">
                  <a:extLst>
                    <a:ext uri="{9D8B030D-6E8A-4147-A177-3AD203B41FA5}">
                      <a16:colId xmlns:a16="http://schemas.microsoft.com/office/drawing/2014/main" val="549690860"/>
                    </a:ext>
                  </a:extLst>
                </a:gridCol>
              </a:tblGrid>
              <a:tr h="1575785">
                <a:tc>
                  <a:txBody>
                    <a:bodyPr/>
                    <a:lstStyle/>
                    <a:p>
                      <a:pPr marL="0" algn="l" defTabSz="914400" rtl="0" eaLnBrk="1" latinLnBrk="0" hangingPunct="1"/>
                      <a:endParaRPr lang="en-ZA" sz="1800" b="0" kern="1200" dirty="0">
                        <a:solidFill>
                          <a:schemeClr val="dk1"/>
                        </a:solidFill>
                        <a:latin typeface="+mn-lt"/>
                        <a:ea typeface="+mn-ea"/>
                        <a:cs typeface="+mn-cs"/>
                      </a:endParaRPr>
                    </a:p>
                  </a:txBody>
                  <a:tcPr/>
                </a:tc>
                <a:tc>
                  <a:txBody>
                    <a:bodyPr/>
                    <a:lstStyle/>
                    <a:p>
                      <a:r>
                        <a:rPr lang="en-US" sz="1350" b="1" kern="1200" dirty="0">
                          <a:solidFill>
                            <a:schemeClr val="lt1"/>
                          </a:solidFill>
                          <a:effectLst/>
                          <a:latin typeface="+mn-lt"/>
                          <a:ea typeface="+mn-ea"/>
                          <a:cs typeface="+mn-cs"/>
                        </a:rPr>
                        <a:t>Tenderers shall submit a valid B-BBEE certificate or Sworn Affidavit (where applicable) in compliance with Tender Data C.3.11 as proof of eligibility. </a:t>
                      </a:r>
                    </a:p>
                    <a:p>
                      <a:r>
                        <a:rPr lang="en-US" sz="1350" b="1" kern="1200" dirty="0">
                          <a:solidFill>
                            <a:schemeClr val="lt1"/>
                          </a:solidFill>
                          <a:effectLst/>
                          <a:latin typeface="+mn-lt"/>
                          <a:ea typeface="+mn-ea"/>
                          <a:cs typeface="+mn-cs"/>
                        </a:rPr>
                        <a:t> </a:t>
                      </a:r>
                    </a:p>
                    <a:p>
                      <a:r>
                        <a:rPr lang="en-US" sz="1350" b="1" kern="1200" dirty="0">
                          <a:solidFill>
                            <a:schemeClr val="lt1"/>
                          </a:solidFill>
                          <a:effectLst/>
                          <a:latin typeface="+mn-lt"/>
                          <a:ea typeface="+mn-ea"/>
                          <a:cs typeface="+mn-cs"/>
                        </a:rPr>
                        <a:t>Failure to satisfy the eligibility criteria will result in a non-responsive tender.</a:t>
                      </a:r>
                    </a:p>
                  </a:txBody>
                  <a:tcPr/>
                </a:tc>
                <a:extLst>
                  <a:ext uri="{0D108BD9-81ED-4DB2-BD59-A6C34878D82A}">
                    <a16:rowId xmlns:a16="http://schemas.microsoft.com/office/drawing/2014/main" val="2105731577"/>
                  </a:ext>
                </a:extLst>
              </a:tr>
            </a:tbl>
          </a:graphicData>
        </a:graphic>
      </p:graphicFrame>
    </p:spTree>
    <p:extLst>
      <p:ext uri="{BB962C8B-B14F-4D97-AF65-F5344CB8AC3E}">
        <p14:creationId xmlns:p14="http://schemas.microsoft.com/office/powerpoint/2010/main" val="37609939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C3DD641-CB7F-4C89-BC19-B77A3A52725D}"/>
              </a:ext>
            </a:extLst>
          </p:cNvPr>
          <p:cNvSpPr txBox="1"/>
          <p:nvPr/>
        </p:nvSpPr>
        <p:spPr>
          <a:xfrm>
            <a:off x="1377237" y="0"/>
            <a:ext cx="7275443" cy="584775"/>
          </a:xfrm>
          <a:prstGeom prst="rect">
            <a:avLst/>
          </a:prstGeom>
          <a:solidFill>
            <a:schemeClr val="accent6">
              <a:lumMod val="40000"/>
              <a:lumOff val="6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3200" b="1" i="0" u="none" strike="noStrike" kern="1200" cap="none" spc="0" normalizeH="0" baseline="0" noProof="0" dirty="0">
                <a:ln>
                  <a:noFill/>
                </a:ln>
                <a:effectLst/>
                <a:uLnTx/>
                <a:uFillTx/>
                <a:latin typeface="Arial" panose="020B0604020202020204" pitchFamily="34" charset="0"/>
                <a:cs typeface="Arial" panose="020B0604020202020204" pitchFamily="34" charset="0"/>
              </a:rPr>
              <a:t>PRE-QUALIFICATION</a:t>
            </a:r>
            <a:r>
              <a:rPr kumimoji="0" lang="en-ZA" sz="3200" b="1" i="0" u="none" strike="noStrike" kern="1200" cap="none" spc="0" normalizeH="0" baseline="0" noProof="0" dirty="0">
                <a:ln>
                  <a:noFill/>
                </a:ln>
                <a:effectLst/>
                <a:uLnTx/>
                <a:uFillTx/>
                <a:latin typeface="Calibri" panose="020F0502020204030204"/>
                <a:ea typeface="+mn-ea"/>
                <a:cs typeface="+mn-cs"/>
              </a:rPr>
              <a:t> </a:t>
            </a:r>
            <a:r>
              <a:rPr lang="en-ZA" sz="3200" b="1" dirty="0">
                <a:latin typeface="Arial" panose="020B0604020202020204" pitchFamily="34" charset="0"/>
                <a:cs typeface="Arial" panose="020B0604020202020204" pitchFamily="34" charset="0"/>
              </a:rPr>
              <a:t>CRITERIA</a:t>
            </a:r>
          </a:p>
        </p:txBody>
      </p:sp>
      <p:graphicFrame>
        <p:nvGraphicFramePr>
          <p:cNvPr id="4" name="Table 3">
            <a:extLst>
              <a:ext uri="{FF2B5EF4-FFF2-40B4-BE49-F238E27FC236}">
                <a16:creationId xmlns:a16="http://schemas.microsoft.com/office/drawing/2014/main" id="{D8B90611-A19C-4F67-BF03-324BB7322A1D}"/>
              </a:ext>
            </a:extLst>
          </p:cNvPr>
          <p:cNvGraphicFramePr>
            <a:graphicFrameLocks noGrp="1"/>
          </p:cNvGraphicFramePr>
          <p:nvPr>
            <p:extLst>
              <p:ext uri="{D42A27DB-BD31-4B8C-83A1-F6EECF244321}">
                <p14:modId xmlns:p14="http://schemas.microsoft.com/office/powerpoint/2010/main" val="4007320750"/>
              </p:ext>
            </p:extLst>
          </p:nvPr>
        </p:nvGraphicFramePr>
        <p:xfrm>
          <a:off x="-1" y="2442949"/>
          <a:ext cx="9144001" cy="3320122"/>
        </p:xfrm>
        <a:graphic>
          <a:graphicData uri="http://schemas.openxmlformats.org/drawingml/2006/table">
            <a:tbl>
              <a:tblPr firstRow="1" bandRow="1">
                <a:tableStyleId>{93296810-A885-4BE3-A3E7-6D5BEEA58F35}</a:tableStyleId>
              </a:tblPr>
              <a:tblGrid>
                <a:gridCol w="968992">
                  <a:extLst>
                    <a:ext uri="{9D8B030D-6E8A-4147-A177-3AD203B41FA5}">
                      <a16:colId xmlns:a16="http://schemas.microsoft.com/office/drawing/2014/main" val="3627163304"/>
                    </a:ext>
                  </a:extLst>
                </a:gridCol>
                <a:gridCol w="8175009">
                  <a:extLst>
                    <a:ext uri="{9D8B030D-6E8A-4147-A177-3AD203B41FA5}">
                      <a16:colId xmlns:a16="http://schemas.microsoft.com/office/drawing/2014/main" val="4077841559"/>
                    </a:ext>
                  </a:extLst>
                </a:gridCol>
              </a:tblGrid>
              <a:tr h="566820">
                <a:tc>
                  <a:txBody>
                    <a:bodyPr/>
                    <a:lstStyle/>
                    <a:p>
                      <a:pPr marL="0" algn="l" defTabSz="914400" rtl="0" eaLnBrk="1" latinLnBrk="0" hangingPunct="1"/>
                      <a:endParaRPr lang="en-ZA" sz="1800" kern="1200" dirty="0">
                        <a:solidFill>
                          <a:schemeClr val="dk1"/>
                        </a:solidFill>
                        <a:latin typeface="+mn-lt"/>
                        <a:ea typeface="+mn-ea"/>
                        <a:cs typeface="+mn-cs"/>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ZA" sz="1800" b="1" kern="1200" dirty="0">
                        <a:solidFill>
                          <a:schemeClr val="tx1"/>
                        </a:solidFill>
                        <a:latin typeface="+mn-lt"/>
                        <a:ea typeface="+mn-ea"/>
                        <a:cs typeface="+mn-cs"/>
                      </a:endParaRPr>
                    </a:p>
                  </a:txBody>
                  <a:tcPr/>
                </a:tc>
                <a:extLst>
                  <a:ext uri="{0D108BD9-81ED-4DB2-BD59-A6C34878D82A}">
                    <a16:rowId xmlns:a16="http://schemas.microsoft.com/office/drawing/2014/main" val="1749015164"/>
                  </a:ext>
                </a:extLst>
              </a:tr>
              <a:tr h="553122">
                <a:tc>
                  <a:txBody>
                    <a:bodyPr/>
                    <a:lstStyle/>
                    <a:p>
                      <a:endParaRPr lang="en-ZA"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ZA" sz="1800" b="1" kern="1200" dirty="0">
                        <a:solidFill>
                          <a:schemeClr val="tx1"/>
                        </a:solidFill>
                        <a:latin typeface="+mn-lt"/>
                        <a:ea typeface="+mn-ea"/>
                        <a:cs typeface="+mn-cs"/>
                      </a:endParaRPr>
                    </a:p>
                  </a:txBody>
                  <a:tcPr/>
                </a:tc>
                <a:extLst>
                  <a:ext uri="{0D108BD9-81ED-4DB2-BD59-A6C34878D82A}">
                    <a16:rowId xmlns:a16="http://schemas.microsoft.com/office/drawing/2014/main" val="1557272833"/>
                  </a:ext>
                </a:extLst>
              </a:tr>
              <a:tr h="824453">
                <a:tc>
                  <a:txBody>
                    <a:bodyPr/>
                    <a:lstStyle/>
                    <a:p>
                      <a:endParaRPr lang="en-ZA"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ZA" sz="1800" b="1" kern="1200" dirty="0">
                        <a:solidFill>
                          <a:schemeClr val="tx1"/>
                        </a:solidFill>
                        <a:latin typeface="+mn-lt"/>
                        <a:ea typeface="+mn-ea"/>
                        <a:cs typeface="+mn-cs"/>
                      </a:endParaRPr>
                    </a:p>
                  </a:txBody>
                  <a:tcPr/>
                </a:tc>
                <a:extLst>
                  <a:ext uri="{0D108BD9-81ED-4DB2-BD59-A6C34878D82A}">
                    <a16:rowId xmlns:a16="http://schemas.microsoft.com/office/drawing/2014/main" val="2692083164"/>
                  </a:ext>
                </a:extLst>
              </a:tr>
              <a:tr h="1027226">
                <a:tc>
                  <a:txBody>
                    <a:bodyPr/>
                    <a:lstStyle/>
                    <a:p>
                      <a:endParaRPr lang="en-ZA"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ZA" sz="1800" b="1" kern="1200" dirty="0">
                        <a:solidFill>
                          <a:schemeClr val="tx1"/>
                        </a:solidFill>
                        <a:latin typeface="+mn-lt"/>
                        <a:ea typeface="+mn-ea"/>
                        <a:cs typeface="+mn-cs"/>
                      </a:endParaRPr>
                    </a:p>
                  </a:txBody>
                  <a:tcPr/>
                </a:tc>
                <a:extLst>
                  <a:ext uri="{0D108BD9-81ED-4DB2-BD59-A6C34878D82A}">
                    <a16:rowId xmlns:a16="http://schemas.microsoft.com/office/drawing/2014/main" val="3605489166"/>
                  </a:ext>
                </a:extLst>
              </a:tr>
              <a:tr h="348501">
                <a:tc>
                  <a:txBody>
                    <a:bodyPr/>
                    <a:lstStyle/>
                    <a:p>
                      <a:endParaRPr lang="en-ZA" dirty="0"/>
                    </a:p>
                  </a:txBody>
                  <a:tcPr/>
                </a:tc>
                <a:tc>
                  <a:txBody>
                    <a:bodyPr/>
                    <a:lstStyle/>
                    <a:p>
                      <a:endParaRPr lang="en-ZA" dirty="0"/>
                    </a:p>
                  </a:txBody>
                  <a:tcPr/>
                </a:tc>
                <a:extLst>
                  <a:ext uri="{0D108BD9-81ED-4DB2-BD59-A6C34878D82A}">
                    <a16:rowId xmlns:a16="http://schemas.microsoft.com/office/drawing/2014/main" val="4267989452"/>
                  </a:ext>
                </a:extLst>
              </a:tr>
            </a:tbl>
          </a:graphicData>
        </a:graphic>
      </p:graphicFrame>
      <p:graphicFrame>
        <p:nvGraphicFramePr>
          <p:cNvPr id="5" name="Table 4">
            <a:extLst>
              <a:ext uri="{FF2B5EF4-FFF2-40B4-BE49-F238E27FC236}">
                <a16:creationId xmlns:a16="http://schemas.microsoft.com/office/drawing/2014/main" id="{0D949A0F-53DB-4E32-A8F7-3CC7626BF610}"/>
              </a:ext>
            </a:extLst>
          </p:cNvPr>
          <p:cNvGraphicFramePr>
            <a:graphicFrameLocks noGrp="1"/>
          </p:cNvGraphicFramePr>
          <p:nvPr>
            <p:extLst>
              <p:ext uri="{D42A27DB-BD31-4B8C-83A1-F6EECF244321}">
                <p14:modId xmlns:p14="http://schemas.microsoft.com/office/powerpoint/2010/main" val="2721447772"/>
              </p:ext>
            </p:extLst>
          </p:nvPr>
        </p:nvGraphicFramePr>
        <p:xfrm>
          <a:off x="0" y="5084079"/>
          <a:ext cx="9144000" cy="987190"/>
        </p:xfrm>
        <a:graphic>
          <a:graphicData uri="http://schemas.openxmlformats.org/drawingml/2006/table">
            <a:tbl>
              <a:tblPr firstRow="1" bandRow="1">
                <a:tableStyleId>{93296810-A885-4BE3-A3E7-6D5BEEA58F35}</a:tableStyleId>
              </a:tblPr>
              <a:tblGrid>
                <a:gridCol w="1023582">
                  <a:extLst>
                    <a:ext uri="{9D8B030D-6E8A-4147-A177-3AD203B41FA5}">
                      <a16:colId xmlns:a16="http://schemas.microsoft.com/office/drawing/2014/main" val="3070789754"/>
                    </a:ext>
                  </a:extLst>
                </a:gridCol>
                <a:gridCol w="8120418">
                  <a:extLst>
                    <a:ext uri="{9D8B030D-6E8A-4147-A177-3AD203B41FA5}">
                      <a16:colId xmlns:a16="http://schemas.microsoft.com/office/drawing/2014/main" val="549690860"/>
                    </a:ext>
                  </a:extLst>
                </a:gridCol>
              </a:tblGrid>
              <a:tr h="987190">
                <a:tc>
                  <a:txBody>
                    <a:bodyPr/>
                    <a:lstStyle/>
                    <a:p>
                      <a:pPr marL="0" algn="l" defTabSz="914400" rtl="0" eaLnBrk="1" latinLnBrk="0" hangingPunct="1"/>
                      <a:endParaRPr lang="en-ZA" sz="1800" b="0" kern="1200" dirty="0">
                        <a:solidFill>
                          <a:schemeClr val="dk1"/>
                        </a:solidFill>
                        <a:latin typeface="+mn-lt"/>
                        <a:ea typeface="+mn-ea"/>
                        <a:cs typeface="+mn-cs"/>
                      </a:endParaRPr>
                    </a:p>
                  </a:txBody>
                  <a:tcPr/>
                </a:tc>
                <a:tc>
                  <a:txBody>
                    <a:bodyPr/>
                    <a:lstStyle/>
                    <a:p>
                      <a:pPr marL="0" algn="l" defTabSz="914400" rtl="0" eaLnBrk="1" latinLnBrk="0" hangingPunct="1"/>
                      <a:endParaRPr lang="en-US" sz="1800" kern="1200" dirty="0"/>
                    </a:p>
                  </a:txBody>
                  <a:tcPr/>
                </a:tc>
                <a:extLst>
                  <a:ext uri="{0D108BD9-81ED-4DB2-BD59-A6C34878D82A}">
                    <a16:rowId xmlns:a16="http://schemas.microsoft.com/office/drawing/2014/main" val="2105731577"/>
                  </a:ext>
                </a:extLst>
              </a:tr>
            </a:tbl>
          </a:graphicData>
        </a:graphic>
      </p:graphicFrame>
      <p:graphicFrame>
        <p:nvGraphicFramePr>
          <p:cNvPr id="6" name="Table 5">
            <a:extLst>
              <a:ext uri="{FF2B5EF4-FFF2-40B4-BE49-F238E27FC236}">
                <a16:creationId xmlns:a16="http://schemas.microsoft.com/office/drawing/2014/main" id="{26EEC866-BBE3-4F2C-A1FE-EB0E5EB9D94B}"/>
              </a:ext>
            </a:extLst>
          </p:cNvPr>
          <p:cNvGraphicFramePr>
            <a:graphicFrameLocks noGrp="1"/>
          </p:cNvGraphicFramePr>
          <p:nvPr>
            <p:extLst>
              <p:ext uri="{D42A27DB-BD31-4B8C-83A1-F6EECF244321}">
                <p14:modId xmlns:p14="http://schemas.microsoft.com/office/powerpoint/2010/main" val="2450104826"/>
              </p:ext>
            </p:extLst>
          </p:nvPr>
        </p:nvGraphicFramePr>
        <p:xfrm>
          <a:off x="-1" y="1498208"/>
          <a:ext cx="9144001" cy="5359792"/>
        </p:xfrm>
        <a:graphic>
          <a:graphicData uri="http://schemas.openxmlformats.org/drawingml/2006/table">
            <a:tbl>
              <a:tblPr firstRow="1" bandRow="1">
                <a:tableStyleId>{93296810-A885-4BE3-A3E7-6D5BEEA58F35}</a:tableStyleId>
              </a:tblPr>
              <a:tblGrid>
                <a:gridCol w="327547">
                  <a:extLst>
                    <a:ext uri="{9D8B030D-6E8A-4147-A177-3AD203B41FA5}">
                      <a16:colId xmlns:a16="http://schemas.microsoft.com/office/drawing/2014/main" val="2569438317"/>
                    </a:ext>
                  </a:extLst>
                </a:gridCol>
                <a:gridCol w="8816454">
                  <a:extLst>
                    <a:ext uri="{9D8B030D-6E8A-4147-A177-3AD203B41FA5}">
                      <a16:colId xmlns:a16="http://schemas.microsoft.com/office/drawing/2014/main" val="441687965"/>
                    </a:ext>
                  </a:extLst>
                </a:gridCol>
              </a:tblGrid>
              <a:tr h="5359792">
                <a:tc>
                  <a:txBody>
                    <a:bodyPr/>
                    <a:lstStyle/>
                    <a:p>
                      <a:pPr marL="0" algn="l" defTabSz="914400" rtl="0" eaLnBrk="1" latinLnBrk="0" hangingPunct="1"/>
                      <a:endParaRPr lang="en-ZA" sz="1600" kern="1200" dirty="0">
                        <a:highlight>
                          <a:srgbClr val="FFFF00"/>
                        </a:highlight>
                      </a:endParaRPr>
                    </a:p>
                  </a:txBody>
                  <a:tcPr/>
                </a:tc>
                <a:tc>
                  <a:txBody>
                    <a:bodyPr/>
                    <a:lstStyle/>
                    <a:p>
                      <a:pPr lvl="0"/>
                      <a:r>
                        <a:rPr lang="en-ZA" sz="2000" b="1" kern="1200" dirty="0">
                          <a:solidFill>
                            <a:schemeClr val="lt1"/>
                          </a:solidFill>
                          <a:effectLst/>
                          <a:latin typeface="+mn-lt"/>
                          <a:ea typeface="+mn-ea"/>
                          <a:cs typeface="+mn-cs"/>
                        </a:rPr>
                        <a:t>The scorecard shall be submitted as a certificate attached to Returnable Schedule Form D1; and</a:t>
                      </a:r>
                      <a:endParaRPr lang="en-US" sz="2000" b="1" kern="1200" dirty="0">
                        <a:solidFill>
                          <a:schemeClr val="lt1"/>
                        </a:solidFill>
                        <a:effectLst/>
                        <a:latin typeface="+mn-lt"/>
                        <a:ea typeface="+mn-ea"/>
                        <a:cs typeface="+mn-cs"/>
                      </a:endParaRPr>
                    </a:p>
                    <a:p>
                      <a:pPr lvl="0"/>
                      <a:r>
                        <a:rPr lang="en-ZA" sz="2000" b="1" kern="1200" dirty="0">
                          <a:solidFill>
                            <a:schemeClr val="lt1"/>
                          </a:solidFill>
                          <a:effectLst/>
                          <a:latin typeface="+mn-lt"/>
                          <a:ea typeface="+mn-ea"/>
                          <a:cs typeface="+mn-cs"/>
                        </a:rPr>
                        <a:t>The certificate shall:</a:t>
                      </a:r>
                      <a:endParaRPr lang="en-US" sz="2000" b="1" kern="1200" dirty="0">
                        <a:solidFill>
                          <a:schemeClr val="lt1"/>
                        </a:solidFill>
                        <a:effectLst/>
                        <a:latin typeface="+mn-lt"/>
                        <a:ea typeface="+mn-ea"/>
                        <a:cs typeface="+mn-cs"/>
                      </a:endParaRPr>
                    </a:p>
                    <a:p>
                      <a:pPr lvl="1"/>
                      <a:r>
                        <a:rPr lang="en-ZA" sz="2000" b="1" kern="1200" dirty="0">
                          <a:solidFill>
                            <a:schemeClr val="lt1"/>
                          </a:solidFill>
                          <a:effectLst/>
                          <a:latin typeface="+mn-lt"/>
                          <a:ea typeface="+mn-ea"/>
                          <a:cs typeface="+mn-cs"/>
                        </a:rPr>
                        <a:t>Be valid at the closing date; and</a:t>
                      </a:r>
                      <a:endParaRPr lang="en-US" sz="2000" b="1" kern="1200" dirty="0">
                        <a:solidFill>
                          <a:schemeClr val="lt1"/>
                        </a:solidFill>
                        <a:effectLst/>
                        <a:latin typeface="+mn-lt"/>
                        <a:ea typeface="+mn-ea"/>
                        <a:cs typeface="+mn-cs"/>
                      </a:endParaRPr>
                    </a:p>
                    <a:p>
                      <a:pPr lvl="1"/>
                      <a:r>
                        <a:rPr lang="en-ZA" sz="2000" b="1" kern="1200" dirty="0">
                          <a:solidFill>
                            <a:schemeClr val="lt1"/>
                          </a:solidFill>
                          <a:effectLst/>
                          <a:latin typeface="+mn-lt"/>
                          <a:ea typeface="+mn-ea"/>
                          <a:cs typeface="+mn-cs"/>
                        </a:rPr>
                        <a:t>Have been issued by a Verification Agency accredited by the South African National Accreditation System (SANAS); or</a:t>
                      </a:r>
                      <a:endParaRPr lang="en-US" sz="2000" b="1" kern="1200" dirty="0">
                        <a:solidFill>
                          <a:schemeClr val="lt1"/>
                        </a:solidFill>
                        <a:effectLst/>
                        <a:latin typeface="+mn-lt"/>
                        <a:ea typeface="+mn-ea"/>
                        <a:cs typeface="+mn-cs"/>
                      </a:endParaRPr>
                    </a:p>
                    <a:p>
                      <a:pPr lvl="1"/>
                      <a:r>
                        <a:rPr lang="en-ZA" sz="2000" b="1" kern="1200" dirty="0">
                          <a:solidFill>
                            <a:schemeClr val="lt1"/>
                          </a:solidFill>
                          <a:effectLst/>
                          <a:latin typeface="+mn-lt"/>
                          <a:ea typeface="+mn-ea"/>
                          <a:cs typeface="+mn-cs"/>
                        </a:rPr>
                        <a:t>Be in the form of a sworn affidavit (accompanied by financial statement or Management Account on the latest financial year) or a certificate issued by the Companies and Intellectual Property Commission in the case of an Exempted Micro Enterprise (EME) with a total annual revenue of less than R1.8 million, if issued in accordance with the amended Construction Sector Codes published in Notice 931 of Government Gazette No 41287 on 1 December 2017 by the Department of Trade and Industry; and</a:t>
                      </a:r>
                      <a:endParaRPr lang="en-US" sz="2000" b="1" kern="1200" dirty="0">
                        <a:solidFill>
                          <a:schemeClr val="lt1"/>
                        </a:solidFill>
                        <a:effectLst/>
                        <a:latin typeface="+mn-lt"/>
                        <a:ea typeface="+mn-ea"/>
                        <a:cs typeface="+mn-cs"/>
                      </a:endParaRPr>
                    </a:p>
                    <a:p>
                      <a:pPr lvl="1"/>
                      <a:r>
                        <a:rPr lang="en-ZA" sz="2000" b="1" kern="1200" dirty="0">
                          <a:solidFill>
                            <a:schemeClr val="lt1"/>
                          </a:solidFill>
                          <a:effectLst/>
                          <a:latin typeface="+mn-lt"/>
                          <a:ea typeface="+mn-ea"/>
                          <a:cs typeface="+mn-cs"/>
                        </a:rPr>
                        <a:t>Have a date of issue less than 12 (twelve) months prior to the tender closing date (see Tender Data C.2.15); </a:t>
                      </a:r>
                      <a:endParaRPr lang="en-US" sz="2000" b="1" kern="1200" dirty="0">
                        <a:solidFill>
                          <a:schemeClr val="lt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2000" kern="1200" dirty="0">
                        <a:solidFill>
                          <a:schemeClr val="tx1"/>
                        </a:solidFill>
                        <a:highlight>
                          <a:srgbClr val="FFFF00"/>
                        </a:highlight>
                      </a:endParaRPr>
                    </a:p>
                  </a:txBody>
                  <a:tcPr/>
                </a:tc>
                <a:extLst>
                  <a:ext uri="{0D108BD9-81ED-4DB2-BD59-A6C34878D82A}">
                    <a16:rowId xmlns:a16="http://schemas.microsoft.com/office/drawing/2014/main" val="213892608"/>
                  </a:ext>
                </a:extLst>
              </a:tr>
            </a:tbl>
          </a:graphicData>
        </a:graphic>
      </p:graphicFrame>
    </p:spTree>
    <p:extLst>
      <p:ext uri="{BB962C8B-B14F-4D97-AF65-F5344CB8AC3E}">
        <p14:creationId xmlns:p14="http://schemas.microsoft.com/office/powerpoint/2010/main" val="10359228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C3DD641-CB7F-4C89-BC19-B77A3A52725D}"/>
              </a:ext>
            </a:extLst>
          </p:cNvPr>
          <p:cNvSpPr txBox="1"/>
          <p:nvPr/>
        </p:nvSpPr>
        <p:spPr>
          <a:xfrm>
            <a:off x="1802296" y="0"/>
            <a:ext cx="7341704" cy="584775"/>
          </a:xfrm>
          <a:prstGeom prst="rect">
            <a:avLst/>
          </a:prstGeom>
          <a:solidFill>
            <a:schemeClr val="accent6">
              <a:lumMod val="40000"/>
              <a:lumOff val="6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3200" b="1" i="0" u="none" strike="noStrike" kern="1200" cap="none" spc="0" normalizeH="0" baseline="0" noProof="0" dirty="0">
                <a:ln>
                  <a:noFill/>
                </a:ln>
                <a:effectLst/>
                <a:uLnTx/>
                <a:uFillTx/>
                <a:latin typeface="Arial" panose="020B0604020202020204" pitchFamily="34" charset="0"/>
                <a:cs typeface="Arial" panose="020B0604020202020204" pitchFamily="34" charset="0"/>
              </a:rPr>
              <a:t>TECHNICAL EVALUATION</a:t>
            </a:r>
          </a:p>
        </p:txBody>
      </p:sp>
      <p:graphicFrame>
        <p:nvGraphicFramePr>
          <p:cNvPr id="4" name="Table 3">
            <a:extLst>
              <a:ext uri="{FF2B5EF4-FFF2-40B4-BE49-F238E27FC236}">
                <a16:creationId xmlns:a16="http://schemas.microsoft.com/office/drawing/2014/main" id="{FBC2FC04-1614-4E83-84C2-4F85A4845B81}"/>
              </a:ext>
            </a:extLst>
          </p:cNvPr>
          <p:cNvGraphicFramePr>
            <a:graphicFrameLocks noGrp="1"/>
          </p:cNvGraphicFramePr>
          <p:nvPr>
            <p:extLst>
              <p:ext uri="{D42A27DB-BD31-4B8C-83A1-F6EECF244321}">
                <p14:modId xmlns:p14="http://schemas.microsoft.com/office/powerpoint/2010/main" val="3638517982"/>
              </p:ext>
            </p:extLst>
          </p:nvPr>
        </p:nvGraphicFramePr>
        <p:xfrm>
          <a:off x="-16504" y="1813944"/>
          <a:ext cx="9160504" cy="3553793"/>
        </p:xfrm>
        <a:graphic>
          <a:graphicData uri="http://schemas.openxmlformats.org/drawingml/2006/table">
            <a:tbl>
              <a:tblPr firstRow="1" bandRow="1">
                <a:tableStyleId>{93296810-A885-4BE3-A3E7-6D5BEEA58F35}</a:tableStyleId>
              </a:tblPr>
              <a:tblGrid>
                <a:gridCol w="5378617">
                  <a:extLst>
                    <a:ext uri="{9D8B030D-6E8A-4147-A177-3AD203B41FA5}">
                      <a16:colId xmlns:a16="http://schemas.microsoft.com/office/drawing/2014/main" val="3627163304"/>
                    </a:ext>
                  </a:extLst>
                </a:gridCol>
                <a:gridCol w="3781887">
                  <a:extLst>
                    <a:ext uri="{9D8B030D-6E8A-4147-A177-3AD203B41FA5}">
                      <a16:colId xmlns:a16="http://schemas.microsoft.com/office/drawing/2014/main" val="4077841559"/>
                    </a:ext>
                  </a:extLst>
                </a:gridCol>
              </a:tblGrid>
              <a:tr h="691142">
                <a:tc>
                  <a:txBody>
                    <a:bodyPr/>
                    <a:lstStyle/>
                    <a:p>
                      <a:pPr marL="0" algn="l" defTabSz="914400" rtl="0" eaLnBrk="1" latinLnBrk="0" hangingPunct="1"/>
                      <a:r>
                        <a:rPr lang="en-ZA" sz="1800" b="1" kern="1200" dirty="0">
                          <a:solidFill>
                            <a:schemeClr val="tx1"/>
                          </a:solidFill>
                          <a:effectLst/>
                          <a:latin typeface="+mn-lt"/>
                          <a:ea typeface="+mn-ea"/>
                          <a:cs typeface="+mn-cs"/>
                        </a:rPr>
                        <a:t>Technical experience in comparable projects</a:t>
                      </a:r>
                      <a:endParaRPr lang="en-ZA" sz="1800" b="0" kern="1200" dirty="0">
                        <a:solidFill>
                          <a:schemeClr val="tx1"/>
                        </a:solidFill>
                        <a:latin typeface="+mn-lt"/>
                        <a:ea typeface="+mn-ea"/>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sz="1800" kern="1200" dirty="0">
                          <a:solidFill>
                            <a:schemeClr val="dk1"/>
                          </a:solidFill>
                          <a:latin typeface="+mn-lt"/>
                          <a:ea typeface="+mn-ea"/>
                          <a:cs typeface="+mn-cs"/>
                        </a:rPr>
                        <a:t>35</a:t>
                      </a:r>
                    </a:p>
                  </a:txBody>
                  <a:tcPr/>
                </a:tc>
                <a:extLst>
                  <a:ext uri="{0D108BD9-81ED-4DB2-BD59-A6C34878D82A}">
                    <a16:rowId xmlns:a16="http://schemas.microsoft.com/office/drawing/2014/main" val="1749015164"/>
                  </a:ext>
                </a:extLst>
              </a:tr>
              <a:tr h="691142">
                <a:tc>
                  <a:txBody>
                    <a:bodyPr/>
                    <a:lstStyle/>
                    <a:p>
                      <a:pPr marL="0" algn="l" defTabSz="914400" rtl="0" eaLnBrk="1" latinLnBrk="0" hangingPunct="1"/>
                      <a:r>
                        <a:rPr lang="en-ZA" sz="1800" b="1" kern="1200" dirty="0">
                          <a:solidFill>
                            <a:schemeClr val="dk1"/>
                          </a:solidFill>
                          <a:effectLst/>
                          <a:latin typeface="+mn-lt"/>
                          <a:ea typeface="+mn-ea"/>
                          <a:cs typeface="+mn-cs"/>
                        </a:rPr>
                        <a:t>Managerial ability appropriate to the size and nature of the work</a:t>
                      </a:r>
                      <a:endParaRPr lang="en-ZA" sz="1800" b="1" kern="1200" dirty="0">
                        <a:solidFill>
                          <a:schemeClr val="tx1"/>
                        </a:solidFill>
                        <a:latin typeface="+mn-lt"/>
                        <a:ea typeface="+mn-ea"/>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sz="1800" b="1" dirty="0"/>
                        <a:t>20</a:t>
                      </a:r>
                    </a:p>
                  </a:txBody>
                  <a:tcPr/>
                </a:tc>
                <a:extLst>
                  <a:ext uri="{0D108BD9-81ED-4DB2-BD59-A6C34878D82A}">
                    <a16:rowId xmlns:a16="http://schemas.microsoft.com/office/drawing/2014/main" val="1557272833"/>
                  </a:ext>
                </a:extLst>
              </a:tr>
              <a:tr h="691142">
                <a:tc>
                  <a:txBody>
                    <a:bodyPr/>
                    <a:lstStyle/>
                    <a:p>
                      <a:pPr marL="0" algn="l" defTabSz="914400" rtl="0" eaLnBrk="1" latinLnBrk="0" hangingPunct="1"/>
                      <a:r>
                        <a:rPr lang="en-ZA" sz="1800" b="1" kern="1200" dirty="0">
                          <a:solidFill>
                            <a:schemeClr val="dk1"/>
                          </a:solidFill>
                          <a:effectLst/>
                          <a:latin typeface="+mn-lt"/>
                          <a:ea typeface="+mn-ea"/>
                          <a:cs typeface="+mn-cs"/>
                        </a:rPr>
                        <a:t>Quality assurance systems which ensure conformance to Employer’s stated requirements</a:t>
                      </a:r>
                      <a:endParaRPr lang="en-ZA" sz="1800" b="1" kern="1200" dirty="0">
                        <a:solidFill>
                          <a:schemeClr val="tx1"/>
                        </a:solidFill>
                        <a:latin typeface="+mn-lt"/>
                        <a:ea typeface="+mn-ea"/>
                        <a:cs typeface="+mn-cs"/>
                      </a:endParaRPr>
                    </a:p>
                  </a:txBody>
                  <a:tcPr/>
                </a:tc>
                <a:tc>
                  <a:txBody>
                    <a:bodyPr/>
                    <a:lstStyle/>
                    <a:p>
                      <a:r>
                        <a:rPr lang="en-ZA" sz="1800" b="1" dirty="0"/>
                        <a:t>10</a:t>
                      </a:r>
                    </a:p>
                  </a:txBody>
                  <a:tcPr/>
                </a:tc>
                <a:extLst>
                  <a:ext uri="{0D108BD9-81ED-4DB2-BD59-A6C34878D82A}">
                    <a16:rowId xmlns:a16="http://schemas.microsoft.com/office/drawing/2014/main" val="2692083164"/>
                  </a:ext>
                </a:extLst>
              </a:tr>
              <a:tr h="666875">
                <a:tc>
                  <a:txBody>
                    <a:bodyPr/>
                    <a:lstStyle/>
                    <a:p>
                      <a:pPr marL="0" algn="l" defTabSz="914400" rtl="0" eaLnBrk="1" latinLnBrk="0" hangingPunct="1"/>
                      <a:r>
                        <a:rPr lang="en-ZA" sz="1800" b="1" kern="1200" dirty="0">
                          <a:solidFill>
                            <a:schemeClr val="tx1"/>
                          </a:solidFill>
                          <a:effectLst/>
                          <a:latin typeface="+mn-lt"/>
                          <a:ea typeface="+mn-ea"/>
                          <a:cs typeface="+mn-cs"/>
                        </a:rPr>
                        <a:t>Past performance experience (Form B6)</a:t>
                      </a:r>
                      <a:endParaRPr lang="en-ZA" sz="1800" b="1" kern="1200" dirty="0">
                        <a:solidFill>
                          <a:schemeClr val="tx1"/>
                        </a:solidFill>
                        <a:latin typeface="+mn-lt"/>
                        <a:ea typeface="+mn-ea"/>
                        <a:cs typeface="+mn-cs"/>
                      </a:endParaRPr>
                    </a:p>
                  </a:txBody>
                  <a:tcPr/>
                </a:tc>
                <a:tc>
                  <a:txBody>
                    <a:bodyPr/>
                    <a:lstStyle/>
                    <a:p>
                      <a:r>
                        <a:rPr lang="en-ZA" sz="1800" b="1" dirty="0"/>
                        <a:t>15</a:t>
                      </a:r>
                    </a:p>
                  </a:txBody>
                  <a:tcPr/>
                </a:tc>
                <a:extLst>
                  <a:ext uri="{0D108BD9-81ED-4DB2-BD59-A6C34878D82A}">
                    <a16:rowId xmlns:a16="http://schemas.microsoft.com/office/drawing/2014/main" val="3605489166"/>
                  </a:ext>
                </a:extLst>
              </a:tr>
              <a:tr h="813492">
                <a:tc>
                  <a:txBody>
                    <a:bodyPr/>
                    <a:lstStyle/>
                    <a:p>
                      <a:r>
                        <a:rPr lang="en-ZA" sz="1800" b="1" kern="1200" dirty="0">
                          <a:solidFill>
                            <a:schemeClr val="dk1"/>
                          </a:solidFill>
                          <a:effectLst/>
                          <a:latin typeface="+mn-lt"/>
                          <a:ea typeface="+mn-ea"/>
                          <a:cs typeface="+mn-cs"/>
                        </a:rPr>
                        <a:t>Subcontracting to Targeted </a:t>
                      </a:r>
                      <a:r>
                        <a:rPr lang="x-none" sz="1800" b="1" kern="1200" dirty="0">
                          <a:solidFill>
                            <a:schemeClr val="dk1"/>
                          </a:solidFill>
                          <a:effectLst/>
                          <a:latin typeface="+mn-lt"/>
                          <a:ea typeface="+mn-ea"/>
                          <a:cs typeface="+mn-cs"/>
                        </a:rPr>
                        <a:t> </a:t>
                      </a:r>
                      <a:r>
                        <a:rPr lang="en-ZA" sz="1800" b="1" kern="1200" dirty="0">
                          <a:solidFill>
                            <a:schemeClr val="dk1"/>
                          </a:solidFill>
                          <a:effectLst/>
                          <a:latin typeface="+mn-lt"/>
                          <a:ea typeface="+mn-ea"/>
                          <a:cs typeface="+mn-cs"/>
                        </a:rPr>
                        <a:t>Enterprises</a:t>
                      </a:r>
                      <a:r>
                        <a:rPr lang="en-US" sz="1800" b="1" dirty="0">
                          <a:effectLst/>
                        </a:rPr>
                        <a:t> </a:t>
                      </a:r>
                      <a:r>
                        <a:rPr lang="en-US" sz="1800" b="1" kern="1200" dirty="0">
                          <a:solidFill>
                            <a:schemeClr val="dk1"/>
                          </a:solidFill>
                          <a:effectLst/>
                          <a:latin typeface="+mn-lt"/>
                          <a:ea typeface="+mn-ea"/>
                          <a:cs typeface="+mn-cs"/>
                        </a:rPr>
                        <a:t> </a:t>
                      </a:r>
                    </a:p>
                  </a:txBody>
                  <a:tcPr/>
                </a:tc>
                <a:tc>
                  <a:txBody>
                    <a:bodyPr/>
                    <a:lstStyle/>
                    <a:p>
                      <a:r>
                        <a:rPr lang="en-ZA" sz="1800" b="1" dirty="0"/>
                        <a:t>20</a:t>
                      </a:r>
                    </a:p>
                  </a:txBody>
                  <a:tcPr/>
                </a:tc>
                <a:extLst>
                  <a:ext uri="{0D108BD9-81ED-4DB2-BD59-A6C34878D82A}">
                    <a16:rowId xmlns:a16="http://schemas.microsoft.com/office/drawing/2014/main" val="4267989452"/>
                  </a:ext>
                </a:extLst>
              </a:tr>
            </a:tbl>
          </a:graphicData>
        </a:graphic>
      </p:graphicFrame>
      <p:graphicFrame>
        <p:nvGraphicFramePr>
          <p:cNvPr id="5" name="Table 4">
            <a:extLst>
              <a:ext uri="{FF2B5EF4-FFF2-40B4-BE49-F238E27FC236}">
                <a16:creationId xmlns:a16="http://schemas.microsoft.com/office/drawing/2014/main" id="{DB46C324-ACAF-42A7-91AD-C69079ACAE44}"/>
              </a:ext>
            </a:extLst>
          </p:cNvPr>
          <p:cNvGraphicFramePr>
            <a:graphicFrameLocks noGrp="1"/>
          </p:cNvGraphicFramePr>
          <p:nvPr>
            <p:extLst>
              <p:ext uri="{D42A27DB-BD31-4B8C-83A1-F6EECF244321}">
                <p14:modId xmlns:p14="http://schemas.microsoft.com/office/powerpoint/2010/main" val="3313377613"/>
              </p:ext>
            </p:extLst>
          </p:nvPr>
        </p:nvGraphicFramePr>
        <p:xfrm>
          <a:off x="33005" y="6090082"/>
          <a:ext cx="9097347" cy="444467"/>
        </p:xfrm>
        <a:graphic>
          <a:graphicData uri="http://schemas.openxmlformats.org/drawingml/2006/table">
            <a:tbl>
              <a:tblPr firstRow="1" bandRow="1">
                <a:tableStyleId>{93296810-A885-4BE3-A3E7-6D5BEEA58F35}</a:tableStyleId>
              </a:tblPr>
              <a:tblGrid>
                <a:gridCol w="5354168">
                  <a:extLst>
                    <a:ext uri="{9D8B030D-6E8A-4147-A177-3AD203B41FA5}">
                      <a16:colId xmlns:a16="http://schemas.microsoft.com/office/drawing/2014/main" val="3070789754"/>
                    </a:ext>
                  </a:extLst>
                </a:gridCol>
                <a:gridCol w="3743179">
                  <a:extLst>
                    <a:ext uri="{9D8B030D-6E8A-4147-A177-3AD203B41FA5}">
                      <a16:colId xmlns:a16="http://schemas.microsoft.com/office/drawing/2014/main" val="549690860"/>
                    </a:ext>
                  </a:extLst>
                </a:gridCol>
              </a:tblGrid>
              <a:tr h="444467">
                <a:tc>
                  <a:txBody>
                    <a:bodyPr/>
                    <a:lstStyle/>
                    <a:p>
                      <a:pPr marL="0" algn="l" defTabSz="914400" rtl="0" eaLnBrk="1" latinLnBrk="0" hangingPunct="1"/>
                      <a:r>
                        <a:rPr lang="en-ZA" sz="1800" kern="1200" dirty="0"/>
                        <a:t>Minimum score required to be evaluated further</a:t>
                      </a:r>
                      <a:endParaRPr lang="en-ZA" sz="1800" b="0" kern="1200" dirty="0">
                        <a:solidFill>
                          <a:schemeClr val="dk1"/>
                        </a:solidFill>
                        <a:latin typeface="+mn-lt"/>
                        <a:ea typeface="+mn-ea"/>
                        <a:cs typeface="+mn-cs"/>
                      </a:endParaRPr>
                    </a:p>
                  </a:txBody>
                  <a:tcPr/>
                </a:tc>
                <a:tc>
                  <a:txBody>
                    <a:bodyPr/>
                    <a:lstStyle/>
                    <a:p>
                      <a:pPr marL="0" algn="l" defTabSz="914400" rtl="0" eaLnBrk="1" latinLnBrk="0" hangingPunct="1"/>
                      <a:r>
                        <a:rPr lang="en-ZA" sz="1800" b="1" kern="1200" dirty="0">
                          <a:solidFill>
                            <a:schemeClr val="dk1"/>
                          </a:solidFill>
                          <a:latin typeface="+mn-lt"/>
                          <a:ea typeface="+mn-ea"/>
                          <a:cs typeface="+mn-cs"/>
                        </a:rPr>
                        <a:t>65</a:t>
                      </a:r>
                    </a:p>
                  </a:txBody>
                  <a:tcPr/>
                </a:tc>
                <a:extLst>
                  <a:ext uri="{0D108BD9-81ED-4DB2-BD59-A6C34878D82A}">
                    <a16:rowId xmlns:a16="http://schemas.microsoft.com/office/drawing/2014/main" val="2105731577"/>
                  </a:ext>
                </a:extLst>
              </a:tr>
            </a:tbl>
          </a:graphicData>
        </a:graphic>
      </p:graphicFrame>
      <p:graphicFrame>
        <p:nvGraphicFramePr>
          <p:cNvPr id="7" name="Table 6">
            <a:extLst>
              <a:ext uri="{FF2B5EF4-FFF2-40B4-BE49-F238E27FC236}">
                <a16:creationId xmlns:a16="http://schemas.microsoft.com/office/drawing/2014/main" id="{606C98A3-19F7-43A3-BA2A-FE66E3AC79E7}"/>
              </a:ext>
            </a:extLst>
          </p:cNvPr>
          <p:cNvGraphicFramePr>
            <a:graphicFrameLocks noGrp="1"/>
          </p:cNvGraphicFramePr>
          <p:nvPr>
            <p:extLst>
              <p:ext uri="{D42A27DB-BD31-4B8C-83A1-F6EECF244321}">
                <p14:modId xmlns:p14="http://schemas.microsoft.com/office/powerpoint/2010/main" val="348188593"/>
              </p:ext>
            </p:extLst>
          </p:nvPr>
        </p:nvGraphicFramePr>
        <p:xfrm>
          <a:off x="-1" y="1136169"/>
          <a:ext cx="9130353" cy="677775"/>
        </p:xfrm>
        <a:graphic>
          <a:graphicData uri="http://schemas.openxmlformats.org/drawingml/2006/table">
            <a:tbl>
              <a:tblPr firstRow="1" bandRow="1">
                <a:tableStyleId>{93296810-A885-4BE3-A3E7-6D5BEEA58F35}</a:tableStyleId>
              </a:tblPr>
              <a:tblGrid>
                <a:gridCol w="5353236">
                  <a:extLst>
                    <a:ext uri="{9D8B030D-6E8A-4147-A177-3AD203B41FA5}">
                      <a16:colId xmlns:a16="http://schemas.microsoft.com/office/drawing/2014/main" val="2569438317"/>
                    </a:ext>
                  </a:extLst>
                </a:gridCol>
                <a:gridCol w="3777117">
                  <a:extLst>
                    <a:ext uri="{9D8B030D-6E8A-4147-A177-3AD203B41FA5}">
                      <a16:colId xmlns:a16="http://schemas.microsoft.com/office/drawing/2014/main" val="441687965"/>
                    </a:ext>
                  </a:extLst>
                </a:gridCol>
              </a:tblGrid>
              <a:tr h="677775">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ZA" sz="1800" b="1" kern="1200" dirty="0">
                          <a:solidFill>
                            <a:schemeClr val="tx1"/>
                          </a:solidFill>
                          <a:latin typeface="+mn-lt"/>
                          <a:ea typeface="+mn-ea"/>
                          <a:cs typeface="+mn-cs"/>
                        </a:rPr>
                        <a:t>Criteria</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ZA" sz="1800" b="1" kern="1200" dirty="0">
                          <a:solidFill>
                            <a:schemeClr val="tx1"/>
                          </a:solidFill>
                        </a:rPr>
                        <a:t>Maximum score of  Tender Evaluation points</a:t>
                      </a:r>
                      <a:endParaRPr lang="en-ZA" sz="1800" b="1" kern="1200" dirty="0">
                        <a:solidFill>
                          <a:schemeClr val="tx1"/>
                        </a:solidFill>
                        <a:latin typeface="Arial" charset="0"/>
                        <a:ea typeface="+mn-ea"/>
                        <a:cs typeface="+mn-cs"/>
                      </a:endParaRPr>
                    </a:p>
                  </a:txBody>
                  <a:tcPr/>
                </a:tc>
                <a:extLst>
                  <a:ext uri="{0D108BD9-81ED-4DB2-BD59-A6C34878D82A}">
                    <a16:rowId xmlns:a16="http://schemas.microsoft.com/office/drawing/2014/main" val="213892608"/>
                  </a:ext>
                </a:extLst>
              </a:tr>
            </a:tbl>
          </a:graphicData>
        </a:graphic>
      </p:graphicFrame>
      <p:graphicFrame>
        <p:nvGraphicFramePr>
          <p:cNvPr id="2" name="Table 1">
            <a:extLst>
              <a:ext uri="{FF2B5EF4-FFF2-40B4-BE49-F238E27FC236}">
                <a16:creationId xmlns:a16="http://schemas.microsoft.com/office/drawing/2014/main" id="{ACAE5B64-3AD2-4674-ABA9-1FD272205650}"/>
              </a:ext>
            </a:extLst>
          </p:cNvPr>
          <p:cNvGraphicFramePr>
            <a:graphicFrameLocks noGrp="1"/>
          </p:cNvGraphicFramePr>
          <p:nvPr>
            <p:extLst>
              <p:ext uri="{D42A27DB-BD31-4B8C-83A1-F6EECF244321}">
                <p14:modId xmlns:p14="http://schemas.microsoft.com/office/powerpoint/2010/main" val="1653671441"/>
              </p:ext>
            </p:extLst>
          </p:nvPr>
        </p:nvGraphicFramePr>
        <p:xfrm>
          <a:off x="33004" y="5584055"/>
          <a:ext cx="8596091" cy="506027"/>
        </p:xfrm>
        <a:graphic>
          <a:graphicData uri="http://schemas.openxmlformats.org/drawingml/2006/table">
            <a:tbl>
              <a:tblPr/>
              <a:tblGrid>
                <a:gridCol w="8596091">
                  <a:extLst>
                    <a:ext uri="{9D8B030D-6E8A-4147-A177-3AD203B41FA5}">
                      <a16:colId xmlns:a16="http://schemas.microsoft.com/office/drawing/2014/main" val="4054508368"/>
                    </a:ext>
                  </a:extLst>
                </a:gridCol>
              </a:tblGrid>
              <a:tr h="506027">
                <a:tc>
                  <a:txBody>
                    <a:bodyPr/>
                    <a:lstStyle/>
                    <a:p>
                      <a:r>
                        <a:rPr lang="en-ZA" sz="1400" kern="1200" dirty="0">
                          <a:solidFill>
                            <a:schemeClr val="tx1"/>
                          </a:solidFill>
                          <a:effectLst/>
                          <a:latin typeface="+mn-lt"/>
                          <a:ea typeface="+mn-ea"/>
                          <a:cs typeface="+mn-cs"/>
                        </a:rPr>
                        <a:t>Total evaluation points for quality (Ms)</a:t>
                      </a:r>
                      <a:r>
                        <a:rPr lang="en-ZA" sz="1400" dirty="0"/>
                        <a:t>                                                      </a:t>
                      </a:r>
                      <a:r>
                        <a:rPr lang="en-ZA" sz="1800" b="1" dirty="0">
                          <a:solidFill>
                            <a:schemeClr val="tx1"/>
                          </a:solidFill>
                        </a:rPr>
                        <a:t>100</a:t>
                      </a: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tcPr>
                </a:tc>
                <a:extLst>
                  <a:ext uri="{0D108BD9-81ED-4DB2-BD59-A6C34878D82A}">
                    <a16:rowId xmlns:a16="http://schemas.microsoft.com/office/drawing/2014/main" val="3393819597"/>
                  </a:ext>
                </a:extLst>
              </a:tr>
            </a:tbl>
          </a:graphicData>
        </a:graphic>
      </p:graphicFrame>
    </p:spTree>
    <p:extLst>
      <p:ext uri="{BB962C8B-B14F-4D97-AF65-F5344CB8AC3E}">
        <p14:creationId xmlns:p14="http://schemas.microsoft.com/office/powerpoint/2010/main" val="36506925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31470" y="634365"/>
            <a:ext cx="8481060" cy="2308324"/>
          </a:xfrm>
          <a:prstGeom prst="rect">
            <a:avLst/>
          </a:prstGeom>
        </p:spPr>
        <p:txBody>
          <a:bodyPr wrap="square">
            <a:spAutoFit/>
          </a:bodyPr>
          <a:lstStyle/>
          <a:p>
            <a:pPr algn="just"/>
            <a:r>
              <a:rPr lang="en-ZA" sz="1600" dirty="0">
                <a:latin typeface="Arial" panose="020B0604020202020204" pitchFamily="34" charset="0"/>
              </a:rPr>
              <a:t>Tender data:</a:t>
            </a:r>
          </a:p>
          <a:p>
            <a:pPr algn="just"/>
            <a:endParaRPr lang="en-ZA" sz="1600" dirty="0">
              <a:latin typeface="Arial" panose="020B0604020202020204" pitchFamily="34" charset="0"/>
            </a:endParaRPr>
          </a:p>
          <a:p>
            <a:pPr algn="just"/>
            <a:r>
              <a:rPr lang="en-ZA" sz="1600" dirty="0">
                <a:latin typeface="Arial" panose="020B0604020202020204" pitchFamily="34" charset="0"/>
              </a:rPr>
              <a:t>C3.11</a:t>
            </a:r>
          </a:p>
          <a:p>
            <a:pPr algn="just"/>
            <a:endParaRPr lang="en-ZA" sz="1600" dirty="0">
              <a:latin typeface="Arial" panose="020B0604020202020204" pitchFamily="34" charset="0"/>
            </a:endParaRPr>
          </a:p>
          <a:p>
            <a:pPr algn="just"/>
            <a:r>
              <a:rPr lang="en-ZA" sz="1600" dirty="0">
                <a:latin typeface="Arial" panose="020B0604020202020204" pitchFamily="34" charset="0"/>
              </a:rPr>
              <a:t>The following key persons shall form part of the quality criteria: </a:t>
            </a:r>
            <a:endParaRPr lang="en-ZA" sz="1600" i="1" dirty="0">
              <a:latin typeface="Arial" panose="020B0604020202020204" pitchFamily="34" charset="0"/>
            </a:endParaRPr>
          </a:p>
          <a:p>
            <a:endParaRPr lang="en-ZA" sz="1600" i="1" dirty="0">
              <a:latin typeface="Arial" panose="020B0604020202020204" pitchFamily="34" charset="0"/>
            </a:endParaRPr>
          </a:p>
          <a:p>
            <a:r>
              <a:rPr lang="en-ZA" sz="1600" dirty="0">
                <a:latin typeface="Arial" panose="020B0604020202020204" pitchFamily="34" charset="0"/>
              </a:rPr>
              <a:t>Contracts  Engineer  </a:t>
            </a:r>
          </a:p>
          <a:p>
            <a:pPr algn="just"/>
            <a:endParaRPr lang="en-ZA" sz="1600" dirty="0">
              <a:solidFill>
                <a:srgbClr val="000000"/>
              </a:solidFill>
              <a:latin typeface="Arial" panose="020B0604020202020204" pitchFamily="34" charset="0"/>
            </a:endParaRPr>
          </a:p>
          <a:p>
            <a:pPr algn="just"/>
            <a:endParaRPr lang="en-ZA" sz="1600" dirty="0">
              <a:solidFill>
                <a:srgbClr val="000000"/>
              </a:solidFill>
              <a:latin typeface="Arial" panose="020B0604020202020204" pitchFamily="34" charset="0"/>
            </a:endParaRPr>
          </a:p>
        </p:txBody>
      </p:sp>
    </p:spTree>
    <p:extLst>
      <p:ext uri="{BB962C8B-B14F-4D97-AF65-F5344CB8AC3E}">
        <p14:creationId xmlns:p14="http://schemas.microsoft.com/office/powerpoint/2010/main" val="37022182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C3DD641-CB7F-4C89-BC19-B77A3A52725D}"/>
              </a:ext>
            </a:extLst>
          </p:cNvPr>
          <p:cNvSpPr txBox="1"/>
          <p:nvPr/>
        </p:nvSpPr>
        <p:spPr>
          <a:xfrm>
            <a:off x="1842052" y="0"/>
            <a:ext cx="7301948" cy="369332"/>
          </a:xfrm>
          <a:prstGeom prst="rect">
            <a:avLst/>
          </a:prstGeom>
          <a:solidFill>
            <a:schemeClr val="accent6">
              <a:lumMod val="40000"/>
              <a:lumOff val="60000"/>
            </a:schemeClr>
          </a:solidFill>
        </p:spPr>
        <p:txBody>
          <a:bodyPr wrap="square" rtlCol="0">
            <a:spAutoFit/>
          </a:bodyPr>
          <a:lstStyle/>
          <a:p>
            <a:pPr algn="ctr">
              <a:defRPr/>
            </a:pPr>
            <a:r>
              <a:rPr lang="en-US" sz="1800" b="1" dirty="0">
                <a:effectLst/>
                <a:latin typeface="Arial" panose="020B0604020202020204" pitchFamily="34" charset="0"/>
                <a:ea typeface="Times New Roman" panose="02020603050405020304" pitchFamily="18" charset="0"/>
                <a:cs typeface="Arial" panose="020B0604020202020204" pitchFamily="34" charset="0"/>
              </a:rPr>
              <a:t>EVALUATION PRICE AND PREFERENCE</a:t>
            </a:r>
            <a:endParaRPr kumimoji="0" lang="en-ZA" sz="3200" b="1" i="0" u="none" strike="noStrike" kern="1200" cap="none" spc="0" normalizeH="0" baseline="0" noProof="0" dirty="0">
              <a:ln>
                <a:noFill/>
              </a:ln>
              <a:effectLst/>
              <a:uLnTx/>
              <a:uFillTx/>
              <a:latin typeface="Calibri Light" panose="020F0302020204030204"/>
              <a:ea typeface="+mn-ea"/>
              <a:cs typeface="+mn-cs"/>
            </a:endParaRPr>
          </a:p>
        </p:txBody>
      </p:sp>
      <p:graphicFrame>
        <p:nvGraphicFramePr>
          <p:cNvPr id="4" name="Table 3">
            <a:extLst>
              <a:ext uri="{FF2B5EF4-FFF2-40B4-BE49-F238E27FC236}">
                <a16:creationId xmlns:a16="http://schemas.microsoft.com/office/drawing/2014/main" id="{B3880615-1902-48DE-84BB-3375DBF81BDD}"/>
              </a:ext>
            </a:extLst>
          </p:cNvPr>
          <p:cNvGraphicFramePr>
            <a:graphicFrameLocks noGrp="1"/>
          </p:cNvGraphicFramePr>
          <p:nvPr>
            <p:extLst>
              <p:ext uri="{D42A27DB-BD31-4B8C-83A1-F6EECF244321}">
                <p14:modId xmlns:p14="http://schemas.microsoft.com/office/powerpoint/2010/main" val="3628175989"/>
              </p:ext>
            </p:extLst>
          </p:nvPr>
        </p:nvGraphicFramePr>
        <p:xfrm>
          <a:off x="0" y="807868"/>
          <a:ext cx="9106678" cy="5956915"/>
        </p:xfrm>
        <a:graphic>
          <a:graphicData uri="http://schemas.openxmlformats.org/drawingml/2006/table">
            <a:tbl>
              <a:tblPr firstRow="1" bandRow="1">
                <a:tableStyleId>{93296810-A885-4BE3-A3E7-6D5BEEA58F35}</a:tableStyleId>
              </a:tblPr>
              <a:tblGrid>
                <a:gridCol w="4623547">
                  <a:extLst>
                    <a:ext uri="{9D8B030D-6E8A-4147-A177-3AD203B41FA5}">
                      <a16:colId xmlns:a16="http://schemas.microsoft.com/office/drawing/2014/main" val="1891244037"/>
                    </a:ext>
                  </a:extLst>
                </a:gridCol>
                <a:gridCol w="4483131">
                  <a:extLst>
                    <a:ext uri="{9D8B030D-6E8A-4147-A177-3AD203B41FA5}">
                      <a16:colId xmlns:a16="http://schemas.microsoft.com/office/drawing/2014/main" val="2417391229"/>
                    </a:ext>
                  </a:extLst>
                </a:gridCol>
              </a:tblGrid>
              <a:tr h="312509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350" b="1" kern="1200" dirty="0">
                          <a:solidFill>
                            <a:schemeClr val="lt1"/>
                          </a:solidFill>
                          <a:effectLst/>
                          <a:latin typeface="+mn-lt"/>
                          <a:ea typeface="+mn-ea"/>
                          <a:cs typeface="+mn-cs"/>
                        </a:rPr>
                        <a:t>80/20 preference point system for acquisition of goods and services for Rand value equal to or above R2 000 and up to R50 million </a:t>
                      </a:r>
                    </a:p>
                    <a:p>
                      <a:pPr marL="0" algn="l" defTabSz="914400" rtl="0" eaLnBrk="1" latinLnBrk="0" hangingPunct="1"/>
                      <a:endParaRPr lang="en-ZA" sz="1600" b="0" kern="1200" dirty="0">
                        <a:solidFill>
                          <a:schemeClr val="dk1"/>
                        </a:solidFill>
                        <a:latin typeface="+mn-lt"/>
                        <a:ea typeface="+mn-ea"/>
                        <a:cs typeface="+mn-cs"/>
                      </a:endParaRPr>
                    </a:p>
                  </a:txBody>
                  <a:tcPr/>
                </a:tc>
                <a:tc>
                  <a:txBody>
                    <a:bodyPr/>
                    <a:lstStyle/>
                    <a:p>
                      <a:r>
                        <a:rPr lang="en-US" sz="1350" b="1" kern="1200" dirty="0">
                          <a:solidFill>
                            <a:schemeClr val="lt1"/>
                          </a:solidFill>
                          <a:effectLst/>
                          <a:latin typeface="+mn-lt"/>
                          <a:ea typeface="+mn-ea"/>
                          <a:cs typeface="+mn-cs"/>
                        </a:rPr>
                        <a:t>The following formula will be used to calculate thee points out of 80 for price:</a:t>
                      </a:r>
                    </a:p>
                    <a:p>
                      <a:r>
                        <a:rPr lang="en-US" sz="1350" b="1" kern="1200" dirty="0">
                          <a:solidFill>
                            <a:schemeClr val="lt1"/>
                          </a:solidFill>
                          <a:effectLst/>
                          <a:latin typeface="+mn-lt"/>
                          <a:ea typeface="+mn-ea"/>
                          <a:cs typeface="+mn-cs"/>
                        </a:rPr>
                        <a:t>  </a:t>
                      </a:r>
                    </a:p>
                    <a:p>
                      <a:r>
                        <a:rPr lang="en-US" sz="1350" b="1" kern="1200" dirty="0">
                          <a:solidFill>
                            <a:schemeClr val="lt1"/>
                          </a:solidFill>
                          <a:effectLst/>
                          <a:latin typeface="+mn-lt"/>
                          <a:ea typeface="+mn-ea"/>
                          <a:cs typeface="+mn-cs"/>
                        </a:rPr>
                        <a:t>Ps =80(1-(Pt-Pm)/Pm)</a:t>
                      </a:r>
                    </a:p>
                    <a:p>
                      <a:r>
                        <a:rPr lang="en-US" sz="1350" b="1" kern="1200" dirty="0">
                          <a:solidFill>
                            <a:schemeClr val="lt1"/>
                          </a:solidFill>
                          <a:effectLst/>
                          <a:latin typeface="+mn-lt"/>
                          <a:ea typeface="+mn-ea"/>
                          <a:cs typeface="+mn-cs"/>
                        </a:rPr>
                        <a:t>                                                                                                                                                                                               </a:t>
                      </a:r>
                    </a:p>
                    <a:p>
                      <a:r>
                        <a:rPr lang="en-US" sz="1350" b="1" kern="1200" dirty="0">
                          <a:solidFill>
                            <a:schemeClr val="lt1"/>
                          </a:solidFill>
                          <a:effectLst/>
                          <a:latin typeface="+mn-lt"/>
                          <a:ea typeface="+mn-ea"/>
                          <a:cs typeface="+mn-cs"/>
                        </a:rPr>
                        <a:t>Where:</a:t>
                      </a:r>
                    </a:p>
                    <a:p>
                      <a:r>
                        <a:rPr lang="en-US" sz="1350" b="1" kern="1200" dirty="0">
                          <a:solidFill>
                            <a:schemeClr val="lt1"/>
                          </a:solidFill>
                          <a:effectLst/>
                          <a:latin typeface="+mn-lt"/>
                          <a:ea typeface="+mn-ea"/>
                          <a:cs typeface="+mn-cs"/>
                        </a:rPr>
                        <a:t> </a:t>
                      </a:r>
                    </a:p>
                    <a:p>
                      <a:r>
                        <a:rPr lang="en-US" sz="1350" b="1" kern="1200" dirty="0">
                          <a:solidFill>
                            <a:schemeClr val="lt1"/>
                          </a:solidFill>
                          <a:effectLst/>
                          <a:latin typeface="+mn-lt"/>
                          <a:ea typeface="+mn-ea"/>
                          <a:cs typeface="+mn-cs"/>
                        </a:rPr>
                        <a:t>Ps is the points scored for price of tender under consideration.</a:t>
                      </a:r>
                    </a:p>
                    <a:p>
                      <a:r>
                        <a:rPr lang="en-US" sz="1350" b="1" kern="1200" dirty="0">
                          <a:solidFill>
                            <a:schemeClr val="lt1"/>
                          </a:solidFill>
                          <a:effectLst/>
                          <a:latin typeface="+mn-lt"/>
                          <a:ea typeface="+mn-ea"/>
                          <a:cs typeface="+mn-cs"/>
                        </a:rPr>
                        <a:t>Pt is the price of the tender under consideration; and</a:t>
                      </a:r>
                    </a:p>
                    <a:p>
                      <a:r>
                        <a:rPr lang="en-US" sz="1350" b="1" kern="1200" dirty="0">
                          <a:solidFill>
                            <a:schemeClr val="lt1"/>
                          </a:solidFill>
                          <a:effectLst/>
                          <a:latin typeface="+mn-lt"/>
                          <a:ea typeface="+mn-ea"/>
                          <a:cs typeface="+mn-cs"/>
                        </a:rPr>
                        <a:t>Pm is the price of the lowest acceptable tender.</a:t>
                      </a:r>
                    </a:p>
                    <a:p>
                      <a:pPr marL="0" algn="l" defTabSz="914400" rtl="0" eaLnBrk="1" latinLnBrk="0" hangingPunct="1"/>
                      <a:endParaRPr lang="en-ZA" sz="1600" b="0" kern="1200" dirty="0">
                        <a:solidFill>
                          <a:schemeClr val="tx1"/>
                        </a:solidFill>
                        <a:latin typeface="+mn-lt"/>
                        <a:ea typeface="+mn-ea"/>
                        <a:cs typeface="+mn-cs"/>
                      </a:endParaRPr>
                    </a:p>
                  </a:txBody>
                  <a:tcPr/>
                </a:tc>
                <a:extLst>
                  <a:ext uri="{0D108BD9-81ED-4DB2-BD59-A6C34878D82A}">
                    <a16:rowId xmlns:a16="http://schemas.microsoft.com/office/drawing/2014/main" val="2213855717"/>
                  </a:ext>
                </a:extLst>
              </a:tr>
              <a:tr h="283182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350" b="1" kern="1200" dirty="0">
                          <a:solidFill>
                            <a:schemeClr val="dk1"/>
                          </a:solidFill>
                          <a:effectLst/>
                          <a:latin typeface="+mn-lt"/>
                          <a:ea typeface="+mn-ea"/>
                          <a:cs typeface="+mn-cs"/>
                        </a:rPr>
                        <a:t>90/10 preference point system for acquisition of goods and services for Rand value above R50 million </a:t>
                      </a:r>
                      <a:endParaRPr lang="en-US" sz="1350" kern="1200" dirty="0">
                        <a:solidFill>
                          <a:schemeClr val="dk1"/>
                        </a:solidFill>
                        <a:effectLst/>
                        <a:latin typeface="+mn-lt"/>
                        <a:ea typeface="+mn-ea"/>
                        <a:cs typeface="+mn-cs"/>
                      </a:endParaRPr>
                    </a:p>
                    <a:p>
                      <a:pPr marL="0" algn="l" defTabSz="914400" rtl="0" eaLnBrk="1" latinLnBrk="0" hangingPunct="1"/>
                      <a:endParaRPr lang="en-ZA" sz="1600" b="0" kern="1200" dirty="0">
                        <a:solidFill>
                          <a:schemeClr val="dk1"/>
                        </a:solidFill>
                        <a:latin typeface="+mn-lt"/>
                        <a:ea typeface="+mn-ea"/>
                        <a:cs typeface="+mn-cs"/>
                      </a:endParaRPr>
                    </a:p>
                  </a:txBody>
                  <a:tcPr/>
                </a:tc>
                <a:tc>
                  <a:txBody>
                    <a:bodyPr/>
                    <a:lstStyle/>
                    <a:p>
                      <a:r>
                        <a:rPr lang="en-US" sz="1350" kern="1200" dirty="0">
                          <a:solidFill>
                            <a:schemeClr val="dk1"/>
                          </a:solidFill>
                          <a:effectLst/>
                          <a:latin typeface="+mn-lt"/>
                          <a:ea typeface="+mn-ea"/>
                          <a:cs typeface="+mn-cs"/>
                        </a:rPr>
                        <a:t>The following formula will be used to calculate thee points out of 90 for price:</a:t>
                      </a:r>
                    </a:p>
                    <a:p>
                      <a:r>
                        <a:rPr lang="en-US" sz="1350" b="1" kern="1200" dirty="0">
                          <a:solidFill>
                            <a:schemeClr val="dk1"/>
                          </a:solidFill>
                          <a:effectLst/>
                          <a:latin typeface="+mn-lt"/>
                          <a:ea typeface="+mn-ea"/>
                          <a:cs typeface="+mn-cs"/>
                        </a:rPr>
                        <a:t> </a:t>
                      </a:r>
                      <a:endParaRPr lang="en-US" sz="1350" kern="1200" dirty="0">
                        <a:solidFill>
                          <a:schemeClr val="dk1"/>
                        </a:solidFill>
                        <a:effectLst/>
                        <a:latin typeface="+mn-lt"/>
                        <a:ea typeface="+mn-ea"/>
                        <a:cs typeface="+mn-cs"/>
                      </a:endParaRPr>
                    </a:p>
                    <a:p>
                      <a:r>
                        <a:rPr lang="en-US" sz="1350" kern="1200" dirty="0">
                          <a:solidFill>
                            <a:schemeClr val="dk1"/>
                          </a:solidFill>
                          <a:effectLst/>
                          <a:latin typeface="+mn-lt"/>
                          <a:ea typeface="+mn-ea"/>
                          <a:cs typeface="+mn-cs"/>
                        </a:rPr>
                        <a:t>Ps =90(1-(Pt-Pm)/Pm)</a:t>
                      </a:r>
                    </a:p>
                    <a:p>
                      <a:r>
                        <a:rPr lang="en-US" sz="1350" kern="1200" dirty="0">
                          <a:solidFill>
                            <a:schemeClr val="dk1"/>
                          </a:solidFill>
                          <a:effectLst/>
                          <a:latin typeface="+mn-lt"/>
                          <a:ea typeface="+mn-ea"/>
                          <a:cs typeface="+mn-cs"/>
                        </a:rPr>
                        <a:t>                                                                                                                                                                                               </a:t>
                      </a:r>
                    </a:p>
                    <a:p>
                      <a:r>
                        <a:rPr lang="en-US" sz="1350" kern="1200" dirty="0">
                          <a:solidFill>
                            <a:schemeClr val="dk1"/>
                          </a:solidFill>
                          <a:effectLst/>
                          <a:latin typeface="+mn-lt"/>
                          <a:ea typeface="+mn-ea"/>
                          <a:cs typeface="+mn-cs"/>
                        </a:rPr>
                        <a:t>Where:</a:t>
                      </a:r>
                    </a:p>
                    <a:p>
                      <a:r>
                        <a:rPr lang="en-US" sz="1350" kern="1200" dirty="0">
                          <a:solidFill>
                            <a:schemeClr val="dk1"/>
                          </a:solidFill>
                          <a:effectLst/>
                          <a:latin typeface="+mn-lt"/>
                          <a:ea typeface="+mn-ea"/>
                          <a:cs typeface="+mn-cs"/>
                        </a:rPr>
                        <a:t> </a:t>
                      </a:r>
                    </a:p>
                    <a:p>
                      <a:r>
                        <a:rPr lang="en-US" sz="1350" kern="1200" dirty="0">
                          <a:solidFill>
                            <a:schemeClr val="dk1"/>
                          </a:solidFill>
                          <a:effectLst/>
                          <a:latin typeface="+mn-lt"/>
                          <a:ea typeface="+mn-ea"/>
                          <a:cs typeface="+mn-cs"/>
                        </a:rPr>
                        <a:t>Ps is the points scored for price of tender under consideration.</a:t>
                      </a:r>
                    </a:p>
                    <a:p>
                      <a:r>
                        <a:rPr lang="en-US" sz="1350" kern="1200" dirty="0">
                          <a:solidFill>
                            <a:schemeClr val="dk1"/>
                          </a:solidFill>
                          <a:effectLst/>
                          <a:latin typeface="+mn-lt"/>
                          <a:ea typeface="+mn-ea"/>
                          <a:cs typeface="+mn-cs"/>
                        </a:rPr>
                        <a:t>Pt is the price of the tender under consideration; and</a:t>
                      </a:r>
                    </a:p>
                    <a:p>
                      <a:r>
                        <a:rPr lang="en-US" sz="1350" kern="1200" dirty="0">
                          <a:solidFill>
                            <a:schemeClr val="dk1"/>
                          </a:solidFill>
                          <a:effectLst/>
                          <a:latin typeface="+mn-lt"/>
                          <a:ea typeface="+mn-ea"/>
                          <a:cs typeface="+mn-cs"/>
                        </a:rPr>
                        <a:t>Pm is the price of the lowest acceptable tender.</a:t>
                      </a:r>
                    </a:p>
                  </a:txBody>
                  <a:tcPr/>
                </a:tc>
                <a:extLst>
                  <a:ext uri="{0D108BD9-81ED-4DB2-BD59-A6C34878D82A}">
                    <a16:rowId xmlns:a16="http://schemas.microsoft.com/office/drawing/2014/main" val="3822378497"/>
                  </a:ext>
                </a:extLst>
              </a:tr>
            </a:tbl>
          </a:graphicData>
        </a:graphic>
      </p:graphicFrame>
    </p:spTree>
    <p:extLst>
      <p:ext uri="{BB962C8B-B14F-4D97-AF65-F5344CB8AC3E}">
        <p14:creationId xmlns:p14="http://schemas.microsoft.com/office/powerpoint/2010/main" val="40960766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D1F578C-2078-4D7D-B9BC-A7B7C1B6D4CB}"/>
              </a:ext>
            </a:extLst>
          </p:cNvPr>
          <p:cNvSpPr txBox="1"/>
          <p:nvPr/>
        </p:nvSpPr>
        <p:spPr>
          <a:xfrm>
            <a:off x="-1" y="873318"/>
            <a:ext cx="9037469" cy="5863144"/>
          </a:xfrm>
          <a:prstGeom prst="rect">
            <a:avLst/>
          </a:prstGeom>
          <a:noFill/>
        </p:spPr>
        <p:txBody>
          <a:bodyPr wrap="square" rtlCol="0">
            <a:spAutoFit/>
          </a:bodyPr>
          <a:lstStyle/>
          <a:p>
            <a:pPr lvl="0">
              <a:tabLst>
                <a:tab pos="360000" algn="l"/>
                <a:tab pos="720000" algn="l"/>
                <a:tab pos="1080000" algn="l"/>
              </a:tabLst>
            </a:pPr>
            <a:r>
              <a:rPr lang="en-US" sz="2000" b="1" dirty="0">
                <a:solidFill>
                  <a:prstClr val="black"/>
                </a:solidFill>
                <a:latin typeface="Calibri" panose="020F0502020204030204"/>
              </a:rPr>
              <a:t>After confirmation of errors, omissions or re-balancing of imbalanced rates the tender offer shall be corrected as follows:</a:t>
            </a:r>
          </a:p>
          <a:p>
            <a:pPr marL="342900" marR="0" lvl="0" indent="-342900" algn="just">
              <a:lnSpc>
                <a:spcPct val="150000"/>
              </a:lnSpc>
              <a:spcBef>
                <a:spcPts val="0"/>
              </a:spcBef>
              <a:spcAft>
                <a:spcPts val="0"/>
              </a:spcAft>
              <a:buFont typeface="+mj-lt"/>
              <a:buAutoNum type="alphaLcParenR"/>
            </a:pPr>
            <a:r>
              <a:rPr lang="en-US" b="1" dirty="0">
                <a:latin typeface="Calibri" panose="020F0502020204030204" pitchFamily="34" charset="0"/>
                <a:ea typeface="Times New Roman" panose="02020603050405020304" pitchFamily="18" charset="0"/>
                <a:cs typeface="Calibri" panose="020F0502020204030204" pitchFamily="34" charset="0"/>
              </a:rPr>
              <a:t>I</a:t>
            </a:r>
            <a:r>
              <a:rPr lang="en-US" sz="1800" b="1" dirty="0">
                <a:effectLst/>
                <a:latin typeface="Calibri" panose="020F0502020204030204" pitchFamily="34" charset="0"/>
                <a:ea typeface="Times New Roman" panose="02020603050405020304" pitchFamily="18" charset="0"/>
                <a:cs typeface="Calibri" panose="020F0502020204030204" pitchFamily="34" charset="0"/>
              </a:rPr>
              <a:t>f Bills of Quantities or Pricing Schedules apply and there is an error in the line item total resulting from the product of the unit rate and the quantity, the unit rate shall govern and the line item total shall be corrected.  Where there is an obviously gross misplacement of the decimal point in the unit rate, the line item total as quoted and the unit rate shall be corrected.</a:t>
            </a:r>
          </a:p>
          <a:p>
            <a:pPr marR="0" lvl="0" algn="just">
              <a:lnSpc>
                <a:spcPct val="150000"/>
              </a:lnSpc>
              <a:spcBef>
                <a:spcPts val="0"/>
              </a:spcBef>
              <a:spcAft>
                <a:spcPts val="0"/>
              </a:spcAft>
            </a:pPr>
            <a:r>
              <a:rPr lang="en-US" b="1" dirty="0">
                <a:solidFill>
                  <a:prstClr val="black"/>
                </a:solidFill>
                <a:latin typeface="Calibri" panose="020F0502020204030204" pitchFamily="34" charset="0"/>
                <a:cs typeface="Calibri" panose="020F0502020204030204" pitchFamily="34" charset="0"/>
              </a:rPr>
              <a:t>(b)</a:t>
            </a:r>
            <a:r>
              <a:rPr lang="en-US" sz="1800" b="1" dirty="0">
                <a:effectLst/>
                <a:latin typeface="Calibri" panose="020F0502020204030204" pitchFamily="34" charset="0"/>
                <a:ea typeface="Times New Roman" panose="02020603050405020304" pitchFamily="18" charset="0"/>
                <a:cs typeface="Calibri" panose="020F0502020204030204" pitchFamily="34" charset="0"/>
              </a:rPr>
              <a:t>Where there is an error in the total of the prices either as a result of other corrections required by this checking process or in the tenderer’s addition of prices, the total of the prices shall be corrected.</a:t>
            </a:r>
          </a:p>
          <a:p>
            <a:pPr marR="0" lvl="0" algn="just">
              <a:lnSpc>
                <a:spcPct val="150000"/>
              </a:lnSpc>
              <a:spcBef>
                <a:spcPts val="0"/>
              </a:spcBef>
              <a:spcAft>
                <a:spcPts val="0"/>
              </a:spcAft>
            </a:pPr>
            <a:r>
              <a:rPr lang="en-US" b="1" dirty="0">
                <a:latin typeface="Calibri" panose="020F0502020204030204" pitchFamily="34" charset="0"/>
                <a:ea typeface="Times New Roman" panose="02020603050405020304" pitchFamily="18" charset="0"/>
                <a:cs typeface="Calibri" panose="020F0502020204030204" pitchFamily="34" charset="0"/>
              </a:rPr>
              <a:t>( c)</a:t>
            </a:r>
            <a:r>
              <a:rPr lang="en-US" sz="1800" b="1" dirty="0">
                <a:effectLst/>
                <a:latin typeface="Calibri" panose="020F0502020204030204" pitchFamily="34" charset="0"/>
                <a:ea typeface="Times New Roman" panose="02020603050405020304" pitchFamily="18" charset="0"/>
                <a:cs typeface="Calibri" panose="020F0502020204030204" pitchFamily="34" charset="0"/>
              </a:rPr>
              <a:t>Where the unit rates are imbalanced, the tenderer shall adjust such rates by increasing or decreasing them and selected others while retaining the total of the prices derived after any other corrections made under (a) and (b) above.</a:t>
            </a:r>
          </a:p>
          <a:p>
            <a:pPr lvl="0">
              <a:tabLst>
                <a:tab pos="360000" algn="l"/>
                <a:tab pos="720000" algn="l"/>
                <a:tab pos="1080000" algn="l"/>
              </a:tabLst>
            </a:pPr>
            <a:endParaRPr lang="en-US" sz="2400" b="1" dirty="0">
              <a:solidFill>
                <a:prstClr val="black"/>
              </a:solidFill>
              <a:latin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tab pos="360000" algn="l"/>
                <a:tab pos="720000" algn="l"/>
                <a:tab pos="1080000" algn="l"/>
              </a:tabLst>
              <a:defRPr/>
            </a:pPr>
            <a:endParaRPr kumimoji="0" lang="en-ZA"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58B80866-36F0-4FF1-9FDC-59540D3F6835}"/>
              </a:ext>
            </a:extLst>
          </p:cNvPr>
          <p:cNvSpPr txBox="1"/>
          <p:nvPr/>
        </p:nvSpPr>
        <p:spPr>
          <a:xfrm>
            <a:off x="1160061" y="0"/>
            <a:ext cx="7983940" cy="584775"/>
          </a:xfrm>
          <a:prstGeom prst="rect">
            <a:avLst/>
          </a:prstGeom>
          <a:solidFill>
            <a:schemeClr val="accent6">
              <a:lumMod val="40000"/>
              <a:lumOff val="6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3200" b="1" i="0" u="none" strike="noStrike" kern="1200" cap="none" spc="0" normalizeH="0" baseline="0" noProof="0" dirty="0">
                <a:ln>
                  <a:noFill/>
                </a:ln>
                <a:solidFill>
                  <a:prstClr val="black"/>
                </a:solidFill>
                <a:effectLst/>
                <a:uLnTx/>
                <a:uFillTx/>
                <a:latin typeface="Calibri" panose="020F0502020204030204"/>
                <a:ea typeface="+mn-ea"/>
                <a:cs typeface="+mn-cs"/>
              </a:rPr>
              <a:t>Correction of Arithmetic Errors </a:t>
            </a:r>
            <a:endParaRPr kumimoji="0" lang="en-ZA" sz="3200" b="1" i="0" u="none" strike="noStrike" kern="1200" cap="none" spc="0" normalizeH="0" baseline="0" noProof="0" dirty="0">
              <a:ln>
                <a:noFill/>
              </a:ln>
              <a:solidFill>
                <a:prstClr val="black"/>
              </a:solidFill>
              <a:effectLst/>
              <a:uLnTx/>
              <a:uFillTx/>
              <a:latin typeface="Calibri Light" panose="020F0302020204030204"/>
              <a:ea typeface="+mn-ea"/>
              <a:cs typeface="+mn-cs"/>
            </a:endParaRPr>
          </a:p>
        </p:txBody>
      </p:sp>
    </p:spTree>
    <p:extLst>
      <p:ext uri="{BB962C8B-B14F-4D97-AF65-F5344CB8AC3E}">
        <p14:creationId xmlns:p14="http://schemas.microsoft.com/office/powerpoint/2010/main" val="12873286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D1F578C-2078-4D7D-B9BC-A7B7C1B6D4CB}"/>
              </a:ext>
            </a:extLst>
          </p:cNvPr>
          <p:cNvSpPr txBox="1"/>
          <p:nvPr/>
        </p:nvSpPr>
        <p:spPr>
          <a:xfrm>
            <a:off x="435282" y="873318"/>
            <a:ext cx="8708718" cy="4401205"/>
          </a:xfrm>
          <a:prstGeom prst="rect">
            <a:avLst/>
          </a:prstGeom>
          <a:noFill/>
        </p:spPr>
        <p:txBody>
          <a:bodyPr wrap="square" rtlCol="0">
            <a:spAutoFit/>
          </a:bodyPr>
          <a:lstStyle/>
          <a:p>
            <a:pPr marL="0" marR="0" algn="just">
              <a:lnSpc>
                <a:spcPct val="150000"/>
              </a:lnSpc>
              <a:spcBef>
                <a:spcPts val="0"/>
              </a:spcBef>
              <a:spcAft>
                <a:spcPts val="0"/>
              </a:spcAft>
            </a:pPr>
            <a:r>
              <a:rPr lang="en-ZA" sz="2000" dirty="0">
                <a:effectLst/>
                <a:latin typeface="Arial" panose="020B0604020202020204" pitchFamily="34" charset="0"/>
                <a:ea typeface="Times New Roman" panose="02020603050405020304" pitchFamily="18" charset="0"/>
                <a:cs typeface="Arial" panose="020B0604020202020204" pitchFamily="34" charset="0"/>
              </a:rPr>
              <a:t>The due diligence will evaluate the overall risk associated with the tender. The due diligence will take into consideration the following:</a:t>
            </a:r>
            <a:endParaRPr lang="en-US" sz="2000" dirty="0">
              <a:effectLst/>
              <a:latin typeface="Arial" panose="020B0604020202020204" pitchFamily="34" charset="0"/>
              <a:ea typeface="Times New Roman" panose="02020603050405020304" pitchFamily="18" charset="0"/>
              <a:cs typeface="Times New Roman" panose="02020603050405020304" pitchFamily="18" charset="0"/>
            </a:endParaRPr>
          </a:p>
          <a:p>
            <a:pPr marL="0" marR="0" algn="just">
              <a:lnSpc>
                <a:spcPct val="150000"/>
              </a:lnSpc>
              <a:spcBef>
                <a:spcPts val="0"/>
              </a:spcBef>
              <a:spcAft>
                <a:spcPts val="0"/>
              </a:spcAft>
            </a:pPr>
            <a:r>
              <a:rPr lang="en-ZA" sz="2000" dirty="0">
                <a:effectLst/>
                <a:latin typeface="Arial" panose="020B0604020202020204" pitchFamily="34" charset="0"/>
                <a:ea typeface="Times New Roman" panose="02020603050405020304" pitchFamily="18" charset="0"/>
                <a:cs typeface="Arial" panose="020B0604020202020204" pitchFamily="34" charset="0"/>
              </a:rPr>
              <a:t> </a:t>
            </a:r>
            <a:endParaRPr lang="en-US" sz="20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marR="0" lvl="0" indent="-342900" algn="just">
              <a:lnSpc>
                <a:spcPct val="150000"/>
              </a:lnSpc>
              <a:spcBef>
                <a:spcPts val="0"/>
              </a:spcBef>
              <a:spcAft>
                <a:spcPts val="0"/>
              </a:spcAft>
              <a:buSzPts val="900"/>
              <a:buFont typeface="Symbol" panose="05050102010706020507" pitchFamily="18" charset="2"/>
              <a:buChar char=""/>
              <a:tabLst>
                <a:tab pos="228600" algn="l"/>
              </a:tabLst>
            </a:pPr>
            <a:r>
              <a:rPr lang="en-ZA" sz="2000" dirty="0">
                <a:effectLst/>
                <a:latin typeface="Arial" panose="020B0604020202020204" pitchFamily="34" charset="0"/>
                <a:ea typeface="Times New Roman" panose="02020603050405020304" pitchFamily="18" charset="0"/>
                <a:cs typeface="Arial" panose="020B0604020202020204" pitchFamily="34" charset="0"/>
              </a:rPr>
              <a:t>assessment of financial statements to assess the financial position of the tenderer and its ability to obtain the necessary guarantees or insurances;</a:t>
            </a:r>
            <a:endParaRPr lang="en-US" sz="20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marR="0" lvl="0" indent="-342900" algn="just">
              <a:lnSpc>
                <a:spcPct val="150000"/>
              </a:lnSpc>
              <a:spcBef>
                <a:spcPts val="0"/>
              </a:spcBef>
              <a:spcAft>
                <a:spcPts val="0"/>
              </a:spcAft>
              <a:buSzPts val="900"/>
              <a:buFont typeface="Symbol" panose="05050102010706020507" pitchFamily="18" charset="2"/>
              <a:buChar char=""/>
              <a:tabLst>
                <a:tab pos="228600" algn="l"/>
              </a:tabLst>
            </a:pPr>
            <a:r>
              <a:rPr lang="en-ZA" sz="2000" dirty="0">
                <a:effectLst/>
                <a:latin typeface="Arial" panose="020B0604020202020204" pitchFamily="34" charset="0"/>
                <a:ea typeface="Times New Roman" panose="02020603050405020304" pitchFamily="18" charset="0"/>
                <a:cs typeface="Arial" panose="020B0604020202020204" pitchFamily="34" charset="0"/>
              </a:rPr>
              <a:t>integrity risk evaluation;</a:t>
            </a:r>
            <a:endParaRPr lang="en-US" sz="20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marR="0" lvl="0" indent="-342900" algn="just">
              <a:lnSpc>
                <a:spcPct val="150000"/>
              </a:lnSpc>
              <a:spcBef>
                <a:spcPts val="0"/>
              </a:spcBef>
              <a:spcAft>
                <a:spcPts val="0"/>
              </a:spcAft>
              <a:buSzPts val="900"/>
              <a:buFont typeface="Symbol" panose="05050102010706020507" pitchFamily="18" charset="2"/>
              <a:buChar char=""/>
              <a:tabLst>
                <a:tab pos="228600" algn="l"/>
              </a:tabLst>
            </a:pPr>
            <a:r>
              <a:rPr lang="en-ZA" sz="2000" dirty="0">
                <a:effectLst/>
                <a:latin typeface="Arial" panose="020B0604020202020204" pitchFamily="34" charset="0"/>
                <a:ea typeface="Times New Roman" panose="02020603050405020304" pitchFamily="18" charset="0"/>
                <a:cs typeface="Arial" panose="020B0604020202020204" pitchFamily="34" charset="0"/>
              </a:rPr>
              <a:t>operations, activities, locations and key customers;</a:t>
            </a:r>
            <a:endParaRPr lang="en-US" sz="20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marR="0" lvl="0" indent="-342900" algn="just">
              <a:lnSpc>
                <a:spcPct val="150000"/>
              </a:lnSpc>
              <a:spcBef>
                <a:spcPts val="0"/>
              </a:spcBef>
              <a:spcAft>
                <a:spcPts val="0"/>
              </a:spcAft>
              <a:buSzPts val="900"/>
              <a:buFont typeface="Symbol" panose="05050102010706020507" pitchFamily="18" charset="2"/>
              <a:buChar char=""/>
              <a:tabLst>
                <a:tab pos="228600" algn="l"/>
              </a:tabLst>
            </a:pPr>
            <a:r>
              <a:rPr lang="en-ZA" sz="2000" dirty="0">
                <a:effectLst/>
                <a:latin typeface="Arial" panose="020B0604020202020204" pitchFamily="34" charset="0"/>
                <a:ea typeface="Times New Roman" panose="02020603050405020304" pitchFamily="18" charset="0"/>
                <a:cs typeface="Arial" panose="020B0604020202020204" pitchFamily="34" charset="0"/>
              </a:rPr>
              <a:t>reference checks from previous clients; and</a:t>
            </a:r>
            <a:endParaRPr lang="en-US" sz="2000" dirty="0">
              <a:effectLst/>
              <a:latin typeface="Arial" panose="020B0604020202020204" pitchFamily="34" charset="0"/>
              <a:ea typeface="Times New Roman" panose="02020603050405020304" pitchFamily="18" charset="0"/>
              <a:cs typeface="Times New Roman" panose="02020603050405020304" pitchFamily="18" charset="0"/>
            </a:endParaRPr>
          </a:p>
          <a:p>
            <a:r>
              <a:rPr lang="en-ZA" sz="2000" dirty="0">
                <a:effectLst/>
                <a:latin typeface="Arial" panose="020B0604020202020204" pitchFamily="34" charset="0"/>
                <a:ea typeface="Times New Roman" panose="02020603050405020304" pitchFamily="18" charset="0"/>
              </a:rPr>
              <a:t>risk rating (i.e., high risk, medium to high risk, medium risk or low risk) of the tenderer</a:t>
            </a:r>
            <a:endParaRPr kumimoji="0" lang="en-ZA"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58B80866-36F0-4FF1-9FDC-59540D3F6835}"/>
              </a:ext>
            </a:extLst>
          </p:cNvPr>
          <p:cNvSpPr txBox="1"/>
          <p:nvPr/>
        </p:nvSpPr>
        <p:spPr>
          <a:xfrm>
            <a:off x="1323833" y="0"/>
            <a:ext cx="7820167" cy="584775"/>
          </a:xfrm>
          <a:prstGeom prst="rect">
            <a:avLst/>
          </a:prstGeom>
          <a:solidFill>
            <a:schemeClr val="accent6">
              <a:lumMod val="40000"/>
              <a:lumOff val="6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3200" b="1" i="0" u="none" strike="noStrike" kern="1200" cap="none" spc="0" normalizeH="0" baseline="0" noProof="0" dirty="0">
                <a:ln>
                  <a:noFill/>
                </a:ln>
                <a:solidFill>
                  <a:prstClr val="black"/>
                </a:solidFill>
                <a:effectLst/>
                <a:uLnTx/>
                <a:uFillTx/>
                <a:latin typeface="Calibri" panose="020F0502020204030204"/>
                <a:ea typeface="+mn-ea"/>
                <a:cs typeface="+mn-cs"/>
              </a:rPr>
              <a:t>DUE DILIGENCE</a:t>
            </a:r>
            <a:endParaRPr kumimoji="0" lang="en-ZA" sz="3200" b="1" i="0" u="none" strike="noStrike" kern="1200" cap="none" spc="0" normalizeH="0" baseline="0" noProof="0" dirty="0">
              <a:ln>
                <a:noFill/>
              </a:ln>
              <a:solidFill>
                <a:prstClr val="black"/>
              </a:solidFill>
              <a:effectLst/>
              <a:uLnTx/>
              <a:uFillTx/>
              <a:latin typeface="Calibri Light" panose="020F0302020204030204"/>
              <a:ea typeface="+mn-ea"/>
              <a:cs typeface="+mn-cs"/>
            </a:endParaRPr>
          </a:p>
        </p:txBody>
      </p:sp>
    </p:spTree>
    <p:extLst>
      <p:ext uri="{BB962C8B-B14F-4D97-AF65-F5344CB8AC3E}">
        <p14:creationId xmlns:p14="http://schemas.microsoft.com/office/powerpoint/2010/main" val="42181990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C3DD641-CB7F-4C89-BC19-B77A3A52725D}"/>
              </a:ext>
            </a:extLst>
          </p:cNvPr>
          <p:cNvSpPr txBox="1"/>
          <p:nvPr/>
        </p:nvSpPr>
        <p:spPr>
          <a:xfrm>
            <a:off x="1842052" y="0"/>
            <a:ext cx="7301948" cy="584775"/>
          </a:xfrm>
          <a:prstGeom prst="rect">
            <a:avLst/>
          </a:prstGeom>
          <a:solidFill>
            <a:schemeClr val="accent6">
              <a:lumMod val="40000"/>
              <a:lumOff val="6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3200" b="1" i="0" u="none" strike="noStrike" kern="1200" cap="none" spc="0" normalizeH="0" baseline="0" noProof="0" dirty="0">
                <a:ln>
                  <a:noFill/>
                </a:ln>
                <a:solidFill>
                  <a:prstClr val="white"/>
                </a:solidFill>
                <a:effectLst/>
                <a:uLnTx/>
                <a:uFillTx/>
                <a:latin typeface="Calibri Light" panose="020F0302020204030204"/>
                <a:ea typeface="+mn-ea"/>
                <a:cs typeface="+mn-cs"/>
              </a:rPr>
              <a:t>VALIDITY </a:t>
            </a:r>
          </a:p>
        </p:txBody>
      </p:sp>
      <p:graphicFrame>
        <p:nvGraphicFramePr>
          <p:cNvPr id="4" name="Table 3">
            <a:extLst>
              <a:ext uri="{FF2B5EF4-FFF2-40B4-BE49-F238E27FC236}">
                <a16:creationId xmlns:a16="http://schemas.microsoft.com/office/drawing/2014/main" id="{869B956E-68DE-4680-992D-D82E8277CEB1}"/>
              </a:ext>
            </a:extLst>
          </p:cNvPr>
          <p:cNvGraphicFramePr>
            <a:graphicFrameLocks noGrp="1"/>
          </p:cNvGraphicFramePr>
          <p:nvPr>
            <p:extLst>
              <p:ext uri="{D42A27DB-BD31-4B8C-83A1-F6EECF244321}">
                <p14:modId xmlns:p14="http://schemas.microsoft.com/office/powerpoint/2010/main" val="2382585839"/>
              </p:ext>
            </p:extLst>
          </p:nvPr>
        </p:nvGraphicFramePr>
        <p:xfrm>
          <a:off x="0" y="803135"/>
          <a:ext cx="9144000" cy="5952507"/>
        </p:xfrm>
        <a:graphic>
          <a:graphicData uri="http://schemas.openxmlformats.org/drawingml/2006/table">
            <a:tbl>
              <a:tblPr firstRow="1" bandRow="1">
                <a:tableStyleId>{93296810-A885-4BE3-A3E7-6D5BEEA58F35}</a:tableStyleId>
              </a:tblPr>
              <a:tblGrid>
                <a:gridCol w="215308">
                  <a:extLst>
                    <a:ext uri="{9D8B030D-6E8A-4147-A177-3AD203B41FA5}">
                      <a16:colId xmlns:a16="http://schemas.microsoft.com/office/drawing/2014/main" val="1732342084"/>
                    </a:ext>
                  </a:extLst>
                </a:gridCol>
                <a:gridCol w="8928692">
                  <a:extLst>
                    <a:ext uri="{9D8B030D-6E8A-4147-A177-3AD203B41FA5}">
                      <a16:colId xmlns:a16="http://schemas.microsoft.com/office/drawing/2014/main" val="1608094556"/>
                    </a:ext>
                  </a:extLst>
                </a:gridCol>
              </a:tblGrid>
              <a:tr h="1073285">
                <a:tc rowSpan="3">
                  <a:txBody>
                    <a:bodyPr/>
                    <a:lstStyle/>
                    <a:p>
                      <a:endParaRPr lang="en-ZA" dirty="0"/>
                    </a:p>
                  </a:txBody>
                  <a:tcPr/>
                </a:tc>
                <a:tc>
                  <a:txBody>
                    <a:bodyPr/>
                    <a:lstStyle/>
                    <a:p>
                      <a:r>
                        <a:rPr lang="en-ZA" sz="2400" b="1" dirty="0">
                          <a:solidFill>
                            <a:schemeClr val="tx1"/>
                          </a:solidFill>
                        </a:rPr>
                        <a:t>Instruction</a:t>
                      </a:r>
                    </a:p>
                  </a:txBody>
                  <a:tcPr/>
                </a:tc>
                <a:extLst>
                  <a:ext uri="{0D108BD9-81ED-4DB2-BD59-A6C34878D82A}">
                    <a16:rowId xmlns:a16="http://schemas.microsoft.com/office/drawing/2014/main" val="1240139222"/>
                  </a:ext>
                </a:extLst>
              </a:tr>
              <a:tr h="618617">
                <a:tc vMerge="1">
                  <a:txBody>
                    <a:bodyPr/>
                    <a:lstStyle/>
                    <a:p>
                      <a:endParaRPr lang="en-ZA" dirty="0"/>
                    </a:p>
                  </a:txBody>
                  <a:tcPr/>
                </a:tc>
                <a:tc>
                  <a:txBody>
                    <a:bodyPr/>
                    <a:lstStyle/>
                    <a:p>
                      <a:r>
                        <a:rPr lang="en-ZA" sz="2800" dirty="0"/>
                        <a:t>Tender validity date is 180 days</a:t>
                      </a:r>
                    </a:p>
                  </a:txBody>
                  <a:tcPr/>
                </a:tc>
                <a:extLst>
                  <a:ext uri="{0D108BD9-81ED-4DB2-BD59-A6C34878D82A}">
                    <a16:rowId xmlns:a16="http://schemas.microsoft.com/office/drawing/2014/main" val="3087916868"/>
                  </a:ext>
                </a:extLst>
              </a:tr>
              <a:tr h="4260605">
                <a:tc vMerge="1">
                  <a:txBody>
                    <a:bodyPr/>
                    <a:lstStyle/>
                    <a:p>
                      <a:endParaRPr lang="en-ZA" dirty="0"/>
                    </a:p>
                  </a:txBody>
                  <a:tcPr/>
                </a:tc>
                <a:tc>
                  <a:txBody>
                    <a:bodyPr/>
                    <a:lstStyle/>
                    <a:p>
                      <a:r>
                        <a:rPr lang="en-US" sz="1800" kern="1200" dirty="0">
                          <a:solidFill>
                            <a:schemeClr val="tx1"/>
                          </a:solidFill>
                          <a:effectLst/>
                          <a:latin typeface="+mn-lt"/>
                          <a:ea typeface="+mn-ea"/>
                          <a:cs typeface="+mn-cs"/>
                        </a:rPr>
                        <a:t>Where a tenderer, at any time after the opening of his tender offer but prior to entering into a contract based on his tender offer:</a:t>
                      </a:r>
                    </a:p>
                    <a:p>
                      <a:r>
                        <a:rPr lang="en-US" sz="1800" kern="1200" dirty="0">
                          <a:solidFill>
                            <a:schemeClr val="tx1"/>
                          </a:solidFill>
                          <a:effectLst/>
                          <a:latin typeface="+mn-lt"/>
                          <a:ea typeface="+mn-ea"/>
                          <a:cs typeface="+mn-cs"/>
                        </a:rPr>
                        <a:t> </a:t>
                      </a:r>
                    </a:p>
                    <a:p>
                      <a:pPr lvl="0"/>
                      <a:r>
                        <a:rPr lang="en-US" sz="1800" kern="1200" dirty="0">
                          <a:solidFill>
                            <a:schemeClr val="tx1"/>
                          </a:solidFill>
                          <a:effectLst/>
                          <a:latin typeface="+mn-lt"/>
                          <a:ea typeface="+mn-ea"/>
                          <a:cs typeface="+mn-cs"/>
                        </a:rPr>
                        <a:t>withdraws his tender;</a:t>
                      </a:r>
                    </a:p>
                    <a:p>
                      <a:pPr lvl="0"/>
                      <a:r>
                        <a:rPr lang="en-US" sz="1800" kern="1200" dirty="0">
                          <a:solidFill>
                            <a:schemeClr val="tx1"/>
                          </a:solidFill>
                          <a:effectLst/>
                          <a:latin typeface="+mn-lt"/>
                          <a:ea typeface="+mn-ea"/>
                          <a:cs typeface="+mn-cs"/>
                        </a:rPr>
                        <a:t>gives notice of his inability to execute the contract in terms of his tender; or</a:t>
                      </a:r>
                    </a:p>
                    <a:p>
                      <a:pPr lvl="0"/>
                      <a:r>
                        <a:rPr lang="en-US" sz="1800" kern="1200" dirty="0">
                          <a:solidFill>
                            <a:schemeClr val="tx1"/>
                          </a:solidFill>
                          <a:effectLst/>
                          <a:latin typeface="+mn-lt"/>
                          <a:ea typeface="+mn-ea"/>
                          <a:cs typeface="+mn-cs"/>
                        </a:rPr>
                        <a:t>fails to comply with a request made in terms of C.2.17, C.2.18 or C.3.9;</a:t>
                      </a:r>
                    </a:p>
                    <a:p>
                      <a:r>
                        <a:rPr lang="en-US" sz="1800" kern="1200" dirty="0">
                          <a:solidFill>
                            <a:schemeClr val="tx1"/>
                          </a:solidFill>
                          <a:effectLst/>
                          <a:latin typeface="+mn-lt"/>
                          <a:ea typeface="+mn-ea"/>
                          <a:cs typeface="+mn-cs"/>
                        </a:rPr>
                        <a:t> </a:t>
                      </a:r>
                    </a:p>
                    <a:p>
                      <a:r>
                        <a:rPr lang="en-US" sz="1800" kern="1200" dirty="0">
                          <a:solidFill>
                            <a:schemeClr val="tx1"/>
                          </a:solidFill>
                          <a:effectLst/>
                          <a:latin typeface="+mn-lt"/>
                          <a:ea typeface="+mn-ea"/>
                          <a:cs typeface="+mn-cs"/>
                        </a:rPr>
                        <a:t>such tenderer shall be barred from tendering on any of the Employer’s tenders for a period to be determined by the Employer, but not less than 6 (six) months from a date determined by the Employer.  This sanction also applies to tenders under evaluation and not yet awarded.  The Employer may fully or partly exempt a tenderer from the provisions of these conditions if he is of the opinion that the circumstances justify the exemption.</a:t>
                      </a:r>
                    </a:p>
                  </a:txBody>
                  <a:tcPr/>
                </a:tc>
                <a:extLst>
                  <a:ext uri="{0D108BD9-81ED-4DB2-BD59-A6C34878D82A}">
                    <a16:rowId xmlns:a16="http://schemas.microsoft.com/office/drawing/2014/main" val="1342769555"/>
                  </a:ext>
                </a:extLst>
              </a:tr>
            </a:tbl>
          </a:graphicData>
        </a:graphic>
      </p:graphicFrame>
    </p:spTree>
    <p:extLst>
      <p:ext uri="{BB962C8B-B14F-4D97-AF65-F5344CB8AC3E}">
        <p14:creationId xmlns:p14="http://schemas.microsoft.com/office/powerpoint/2010/main" val="66701481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D1F578C-2078-4D7D-B9BC-A7B7C1B6D4CB}"/>
              </a:ext>
            </a:extLst>
          </p:cNvPr>
          <p:cNvSpPr txBox="1"/>
          <p:nvPr/>
        </p:nvSpPr>
        <p:spPr>
          <a:xfrm>
            <a:off x="-1" y="873318"/>
            <a:ext cx="9144001" cy="5155257"/>
          </a:xfrm>
          <a:prstGeom prst="rect">
            <a:avLst/>
          </a:prstGeom>
          <a:noFill/>
        </p:spPr>
        <p:txBody>
          <a:bodyPr wrap="square" rtlCol="0">
            <a:spAutoFit/>
          </a:bodyPr>
          <a:lstStyle/>
          <a:p>
            <a:pPr marL="342900" lvl="0" indent="-342900">
              <a:buAutoNum type="arabicPeriod"/>
              <a:tabLst>
                <a:tab pos="360000" algn="l"/>
                <a:tab pos="720000" algn="l"/>
                <a:tab pos="1080000" algn="l"/>
              </a:tabLst>
            </a:pPr>
            <a:r>
              <a:rPr lang="en-ZA"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Returnable schedules have been </a:t>
            </a:r>
            <a:r>
              <a:rPr lang="en-US"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based on the CIDB Standard for Uniformity in Construction Procurement and incorporate National Treasury requirements within them. </a:t>
            </a:r>
            <a:endParaRPr lang="en-US" b="1" dirty="0">
              <a:solidFill>
                <a:prstClr val="black"/>
              </a:solidFill>
              <a:latin typeface="Calibri" panose="020F0502020204030204" pitchFamily="34" charset="0"/>
              <a:cs typeface="Calibri" panose="020F0502020204030204" pitchFamily="34" charset="0"/>
            </a:endParaRPr>
          </a:p>
          <a:p>
            <a:pPr marL="342900" lvl="0" indent="-342900">
              <a:buAutoNum type="arabicPeriod"/>
              <a:tabLst>
                <a:tab pos="360000" algn="l"/>
                <a:tab pos="720000" algn="l"/>
                <a:tab pos="1080000" algn="l"/>
              </a:tabLst>
            </a:pPr>
            <a:endParaRPr lang="en-US" b="1" dirty="0">
              <a:solidFill>
                <a:prstClr val="black"/>
              </a:solidFill>
              <a:latin typeface="Calibri" panose="020F0502020204030204" pitchFamily="34" charset="0"/>
              <a:cs typeface="Calibri" panose="020F0502020204030204" pitchFamily="34" charset="0"/>
            </a:endParaRPr>
          </a:p>
          <a:p>
            <a:pPr marL="342900" lvl="0" indent="-342900">
              <a:buAutoNum type="arabicPeriod"/>
              <a:tabLst>
                <a:tab pos="360000" algn="l"/>
                <a:tab pos="720000" algn="l"/>
                <a:tab pos="1080000" algn="l"/>
              </a:tabLst>
            </a:pPr>
            <a:r>
              <a:rPr lang="en-US" b="1" dirty="0">
                <a:solidFill>
                  <a:prstClr val="black"/>
                </a:solidFill>
                <a:latin typeface="Calibri" panose="020F0502020204030204" pitchFamily="34" charset="0"/>
                <a:cs typeface="Calibri" panose="020F0502020204030204" pitchFamily="34" charset="0"/>
              </a:rPr>
              <a:t>Failure to fully complete the relevant returnable documents shall render such a tender offer to be declared non-responsive.</a:t>
            </a:r>
          </a:p>
          <a:p>
            <a:pPr lvl="0">
              <a:tabLst>
                <a:tab pos="360000" algn="l"/>
                <a:tab pos="720000" algn="l"/>
                <a:tab pos="1080000" algn="l"/>
              </a:tabLst>
            </a:pPr>
            <a:endParaRPr lang="en-US" b="1" dirty="0">
              <a:solidFill>
                <a:prstClr val="black"/>
              </a:solidFill>
              <a:highlight>
                <a:srgbClr val="FFFF00"/>
              </a:highlight>
              <a:latin typeface="Calibri" panose="020F0502020204030204" pitchFamily="34" charset="0"/>
              <a:cs typeface="Calibri" panose="020F0502020204030204" pitchFamily="34" charset="0"/>
            </a:endParaRPr>
          </a:p>
          <a:p>
            <a:pPr marR="0" lvl="0" algn="just">
              <a:lnSpc>
                <a:spcPct val="150000"/>
              </a:lnSpc>
              <a:spcBef>
                <a:spcPts val="0"/>
              </a:spcBef>
              <a:spcAft>
                <a:spcPts val="0"/>
              </a:spcAft>
              <a:tabLst>
                <a:tab pos="228600" algn="l"/>
              </a:tabLst>
            </a:pPr>
            <a:r>
              <a:rPr lang="en-ZA"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3. Tenderers shall note that their signatures appended to each returnable form represents a   declaration that they vouch for the accuracy and correctness of the information provided, including the information provided by candidates proposed for the specified key positions.</a:t>
            </a:r>
            <a:endParaRPr lang="en-US" dirty="0">
              <a:effectLst/>
              <a:latin typeface="Calibri" panose="020F0502020204030204" pitchFamily="34" charset="0"/>
              <a:ea typeface="Times New Roman" panose="02020603050405020304" pitchFamily="18" charset="0"/>
              <a:cs typeface="Calibri" panose="020F0502020204030204" pitchFamily="34" charset="0"/>
            </a:endParaRPr>
          </a:p>
          <a:p>
            <a:pPr lvl="0">
              <a:tabLst>
                <a:tab pos="360000" algn="l"/>
                <a:tab pos="720000" algn="l"/>
                <a:tab pos="1080000" algn="l"/>
              </a:tabLst>
            </a:pPr>
            <a:endParaRPr lang="en-US" b="1" dirty="0">
              <a:solidFill>
                <a:prstClr val="black"/>
              </a:solidFill>
              <a:highlight>
                <a:srgbClr val="FFFF00"/>
              </a:highlight>
              <a:latin typeface="Calibri" panose="020F0502020204030204" pitchFamily="34" charset="0"/>
              <a:cs typeface="Calibri" panose="020F0502020204030204" pitchFamily="34" charset="0"/>
            </a:endParaRPr>
          </a:p>
          <a:p>
            <a:pPr>
              <a:tabLst>
                <a:tab pos="360000" algn="l"/>
                <a:tab pos="720000" algn="l"/>
                <a:tab pos="1080000" algn="l"/>
              </a:tabLst>
            </a:pPr>
            <a:r>
              <a:rPr lang="en-US" b="1" dirty="0">
                <a:solidFill>
                  <a:prstClr val="black"/>
                </a:solidFill>
                <a:latin typeface="Calibri" panose="020F0502020204030204" pitchFamily="34" charset="0"/>
                <a:cs typeface="Calibri" panose="020F0502020204030204" pitchFamily="34" charset="0"/>
              </a:rPr>
              <a:t>4.	</a:t>
            </a:r>
            <a:r>
              <a:rPr lang="en-ZA"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Notwithstanding any check or audit conducted by or on behalf of the Employer, the information provided in the returnable documents is accepted in good faith and as justification for entering into a contract with a tenderer.  If subsequently any information is found to be incorrect such discovery shall be taken as wilful misrepresentation by that tenderer to induce the contract.  In such event the Employer has the discretionary right under contract condition 8.4 to terminate the contract.</a:t>
            </a:r>
            <a:endParaRPr lang="en-US" dirty="0">
              <a:effectLst/>
              <a:latin typeface="Calibri" panose="020F0502020204030204" pitchFamily="34" charset="0"/>
              <a:ea typeface="Times New Roman" panose="02020603050405020304" pitchFamily="18" charset="0"/>
              <a:cs typeface="Calibri" panose="020F0502020204030204" pitchFamily="34" charset="0"/>
            </a:endParaRPr>
          </a:p>
          <a:p>
            <a:pPr lvl="0">
              <a:tabLst>
                <a:tab pos="360000" algn="l"/>
                <a:tab pos="720000" algn="l"/>
                <a:tab pos="1080000" algn="l"/>
              </a:tabLst>
            </a:pPr>
            <a:endParaRPr kumimoji="0" lang="en-ZA" sz="1400" b="0" i="0" u="none" strike="noStrike" kern="1200" cap="none" spc="0" normalizeH="0" baseline="0" noProof="0" dirty="0">
              <a:ln>
                <a:noFill/>
              </a:ln>
              <a:solidFill>
                <a:prstClr val="black"/>
              </a:solidFill>
              <a:effectLst/>
              <a:highlight>
                <a:srgbClr val="FFFF00"/>
              </a:highligh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58B80866-36F0-4FF1-9FDC-59540D3F6835}"/>
              </a:ext>
            </a:extLst>
          </p:cNvPr>
          <p:cNvSpPr txBox="1"/>
          <p:nvPr/>
        </p:nvSpPr>
        <p:spPr>
          <a:xfrm>
            <a:off x="1160061" y="0"/>
            <a:ext cx="7983940" cy="584775"/>
          </a:xfrm>
          <a:prstGeom prst="rect">
            <a:avLst/>
          </a:prstGeom>
          <a:solidFill>
            <a:schemeClr val="accent6">
              <a:lumMod val="40000"/>
              <a:lumOff val="6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ZA" sz="3200" b="1" dirty="0">
                <a:solidFill>
                  <a:prstClr val="black"/>
                </a:solidFill>
                <a:latin typeface="Calibri" panose="020F0502020204030204"/>
              </a:rPr>
              <a:t>Returnable Schedule</a:t>
            </a:r>
            <a:endParaRPr kumimoji="0" lang="en-ZA" sz="3200" b="1" i="0" u="none" strike="noStrike" kern="1200" cap="none" spc="0" normalizeH="0" baseline="0" noProof="0" dirty="0">
              <a:ln>
                <a:noFill/>
              </a:ln>
              <a:solidFill>
                <a:prstClr val="black"/>
              </a:solidFill>
              <a:effectLst/>
              <a:uLnTx/>
              <a:uFillTx/>
              <a:latin typeface="Calibri Light" panose="020F0302020204030204"/>
              <a:ea typeface="+mn-ea"/>
              <a:cs typeface="+mn-cs"/>
            </a:endParaRPr>
          </a:p>
        </p:txBody>
      </p:sp>
    </p:spTree>
    <p:extLst>
      <p:ext uri="{BB962C8B-B14F-4D97-AF65-F5344CB8AC3E}">
        <p14:creationId xmlns:p14="http://schemas.microsoft.com/office/powerpoint/2010/main" val="243107903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58B80866-36F0-4FF1-9FDC-59540D3F6835}"/>
              </a:ext>
            </a:extLst>
          </p:cNvPr>
          <p:cNvSpPr txBox="1"/>
          <p:nvPr/>
        </p:nvSpPr>
        <p:spPr>
          <a:xfrm>
            <a:off x="1160061" y="0"/>
            <a:ext cx="7983940" cy="307777"/>
          </a:xfrm>
          <a:prstGeom prst="rect">
            <a:avLst/>
          </a:prstGeom>
          <a:solidFill>
            <a:schemeClr val="accent6">
              <a:lumMod val="40000"/>
              <a:lumOff val="6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1400" b="1" i="0" u="none" strike="noStrike" kern="1200" cap="none" spc="0" normalizeH="0" baseline="0" noProof="0" dirty="0">
                <a:ln>
                  <a:noFill/>
                </a:ln>
                <a:solidFill>
                  <a:prstClr val="black"/>
                </a:solidFill>
                <a:effectLst/>
                <a:uLnTx/>
                <a:uFillTx/>
                <a:latin typeface="Calibri" panose="020F0502020204030204"/>
                <a:ea typeface="+mn-ea"/>
                <a:cs typeface="+mn-cs"/>
              </a:rPr>
              <a:t>Returnable Schedule Technical </a:t>
            </a:r>
            <a:r>
              <a:rPr kumimoji="0" lang="en-ZA" sz="1400" b="1" i="0" u="none" strike="noStrike" kern="1200" cap="none" spc="0" normalizeH="0" baseline="0" noProof="0" dirty="0" err="1">
                <a:ln>
                  <a:noFill/>
                </a:ln>
                <a:solidFill>
                  <a:prstClr val="black"/>
                </a:solidFill>
                <a:effectLst/>
                <a:uLnTx/>
                <a:uFillTx/>
                <a:latin typeface="Calibri" panose="020F0502020204030204"/>
                <a:ea typeface="+mn-ea"/>
                <a:cs typeface="+mn-cs"/>
              </a:rPr>
              <a:t>Returnables</a:t>
            </a:r>
            <a:endParaRPr kumimoji="0" lang="en-ZA" sz="1400" b="1" i="0" u="none" strike="noStrike" kern="1200" cap="none" spc="0" normalizeH="0" baseline="0" noProof="0" dirty="0">
              <a:ln>
                <a:noFill/>
              </a:ln>
              <a:solidFill>
                <a:prstClr val="black"/>
              </a:solidFill>
              <a:effectLst/>
              <a:uLnTx/>
              <a:uFillTx/>
              <a:latin typeface="Calibri Light" panose="020F0302020204030204"/>
              <a:ea typeface="+mn-ea"/>
              <a:cs typeface="+mn-cs"/>
            </a:endParaRPr>
          </a:p>
        </p:txBody>
      </p:sp>
      <p:graphicFrame>
        <p:nvGraphicFramePr>
          <p:cNvPr id="6" name="Table 5">
            <a:extLst>
              <a:ext uri="{FF2B5EF4-FFF2-40B4-BE49-F238E27FC236}">
                <a16:creationId xmlns:a16="http://schemas.microsoft.com/office/drawing/2014/main" id="{B3641D03-F2A5-4186-A5D2-FDDBC73550BD}"/>
              </a:ext>
            </a:extLst>
          </p:cNvPr>
          <p:cNvGraphicFramePr>
            <a:graphicFrameLocks noGrp="1"/>
          </p:cNvGraphicFramePr>
          <p:nvPr>
            <p:extLst>
              <p:ext uri="{D42A27DB-BD31-4B8C-83A1-F6EECF244321}">
                <p14:modId xmlns:p14="http://schemas.microsoft.com/office/powerpoint/2010/main" val="2755199602"/>
              </p:ext>
            </p:extLst>
          </p:nvPr>
        </p:nvGraphicFramePr>
        <p:xfrm>
          <a:off x="885117" y="450376"/>
          <a:ext cx="7888406" cy="5964080"/>
        </p:xfrm>
        <a:graphic>
          <a:graphicData uri="http://schemas.openxmlformats.org/drawingml/2006/table">
            <a:tbl>
              <a:tblPr firstRow="1" firstCol="1" lastRow="1" lastCol="1" bandRow="1" bandCol="1"/>
              <a:tblGrid>
                <a:gridCol w="792762">
                  <a:extLst>
                    <a:ext uri="{9D8B030D-6E8A-4147-A177-3AD203B41FA5}">
                      <a16:colId xmlns:a16="http://schemas.microsoft.com/office/drawing/2014/main" val="3828524519"/>
                    </a:ext>
                  </a:extLst>
                </a:gridCol>
                <a:gridCol w="920910">
                  <a:extLst>
                    <a:ext uri="{9D8B030D-6E8A-4147-A177-3AD203B41FA5}">
                      <a16:colId xmlns:a16="http://schemas.microsoft.com/office/drawing/2014/main" val="3637491761"/>
                    </a:ext>
                  </a:extLst>
                </a:gridCol>
                <a:gridCol w="5595300">
                  <a:extLst>
                    <a:ext uri="{9D8B030D-6E8A-4147-A177-3AD203B41FA5}">
                      <a16:colId xmlns:a16="http://schemas.microsoft.com/office/drawing/2014/main" val="821684757"/>
                    </a:ext>
                  </a:extLst>
                </a:gridCol>
                <a:gridCol w="579434">
                  <a:extLst>
                    <a:ext uri="{9D8B030D-6E8A-4147-A177-3AD203B41FA5}">
                      <a16:colId xmlns:a16="http://schemas.microsoft.com/office/drawing/2014/main" val="399875842"/>
                    </a:ext>
                  </a:extLst>
                </a:gridCol>
              </a:tblGrid>
              <a:tr h="294266">
                <a:tc>
                  <a:txBody>
                    <a:bodyPr/>
                    <a:lstStyle/>
                    <a:p>
                      <a:pPr algn="ctr">
                        <a:spcAft>
                          <a:spcPts val="0"/>
                        </a:spcAft>
                      </a:pPr>
                      <a:r>
                        <a:rPr lang="en-ZA" sz="400" cap="all">
                          <a:effectLst/>
                          <a:latin typeface="Arial" panose="020B0604020202020204" pitchFamily="34" charset="0"/>
                          <a:ea typeface="Times New Roman" panose="02020603050405020304" pitchFamily="18" charset="0"/>
                          <a:cs typeface="Arial" panose="020B0604020202020204" pitchFamily="34" charset="0"/>
                        </a:rPr>
                        <a:t>FORM</a:t>
                      </a:r>
                      <a:endParaRPr lang="en-ZA" sz="500">
                        <a:effectLst/>
                        <a:latin typeface="Arial" panose="020B0604020202020204" pitchFamily="34" charset="0"/>
                        <a:ea typeface="Times New Roman" panose="02020603050405020304" pitchFamily="18" charset="0"/>
                        <a:cs typeface="Times New Roman" panose="02020603050405020304" pitchFamily="18" charset="0"/>
                      </a:endParaRPr>
                    </a:p>
                    <a:p>
                      <a:pPr algn="ctr">
                        <a:spcAft>
                          <a:spcPts val="0"/>
                        </a:spcAft>
                      </a:pPr>
                      <a:r>
                        <a:rPr lang="en-ZA" sz="400" cap="all">
                          <a:solidFill>
                            <a:srgbClr val="000000"/>
                          </a:solidFill>
                          <a:effectLst/>
                          <a:latin typeface="Arial" panose="020B0604020202020204" pitchFamily="34" charset="0"/>
                          <a:ea typeface="Times New Roman" panose="02020603050405020304" pitchFamily="18" charset="0"/>
                          <a:cs typeface="Arial" panose="020B0604020202020204" pitchFamily="34" charset="0"/>
                        </a:rPr>
                        <a:t>NO</a:t>
                      </a:r>
                      <a:endParaRPr lang="en-ZA" sz="5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spcAft>
                          <a:spcPts val="0"/>
                        </a:spcAft>
                      </a:pPr>
                      <a:r>
                        <a:rPr lang="en-ZA" sz="1000" cap="all"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ELEC­TRONIC</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p>
                      <a:pPr algn="ctr">
                        <a:spcAft>
                          <a:spcPts val="0"/>
                        </a:spcAft>
                      </a:pPr>
                      <a:r>
                        <a:rPr lang="en-ZA" sz="1000" cap="all"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FORMAT</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spcAft>
                          <a:spcPts val="0"/>
                        </a:spcAft>
                      </a:pPr>
                      <a:r>
                        <a:rPr lang="en-ZA" sz="1000" cap="all">
                          <a:solidFill>
                            <a:srgbClr val="000000"/>
                          </a:solidFill>
                          <a:effectLst/>
                          <a:latin typeface="Arial" panose="020B0604020202020204" pitchFamily="34" charset="0"/>
                          <a:ea typeface="Times New Roman" panose="02020603050405020304" pitchFamily="18" charset="0"/>
                          <a:cs typeface="Arial" panose="020B0604020202020204" pitchFamily="34" charset="0"/>
                        </a:rPr>
                        <a:t>FORM  DESCRIPTION</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spcAft>
                          <a:spcPts val="0"/>
                        </a:spcAft>
                      </a:pPr>
                      <a:r>
                        <a:rPr lang="en-ZA" sz="1000" cap="all">
                          <a:solidFill>
                            <a:srgbClr val="000000"/>
                          </a:solidFill>
                          <a:effectLst/>
                          <a:latin typeface="Arial" panose="020B0604020202020204" pitchFamily="34" charset="0"/>
                          <a:ea typeface="Times New Roman" panose="02020603050405020304" pitchFamily="18" charset="0"/>
                          <a:cs typeface="Arial" panose="020B0604020202020204" pitchFamily="34" charset="0"/>
                        </a:rPr>
                        <a:t>INITIAL if cOM­PLETED</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229869329"/>
                  </a:ext>
                </a:extLst>
              </a:tr>
              <a:tr h="237127">
                <a:tc>
                  <a:txBody>
                    <a:bodyPr/>
                    <a:lstStyle/>
                    <a:p>
                      <a:pPr>
                        <a:spcAft>
                          <a:spcPts val="0"/>
                        </a:spcAft>
                      </a:pPr>
                      <a:r>
                        <a:rPr lang="en-ZA" sz="1000" cap="all" dirty="0">
                          <a:effectLst/>
                          <a:latin typeface="Arial" panose="020B0604020202020204" pitchFamily="34" charset="0"/>
                          <a:ea typeface="Times New Roman" panose="02020603050405020304" pitchFamily="18" charset="0"/>
                          <a:cs typeface="Arial" panose="020B0604020202020204" pitchFamily="34" charset="0"/>
                        </a:rPr>
                        <a:t>A1</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1000" cap="all" dirty="0">
                          <a:effectLst/>
                          <a:latin typeface="Arial" panose="020B0604020202020204" pitchFamily="34" charset="0"/>
                          <a:ea typeface="Times New Roman" panose="02020603050405020304" pitchFamily="18" charset="0"/>
                          <a:cs typeface="Arial" panose="020B0604020202020204" pitchFamily="34" charset="0"/>
                        </a:rPr>
                        <a:t>pdf</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1000" kern="1200" cap="all" dirty="0">
                          <a:solidFill>
                            <a:schemeClr val="tx1"/>
                          </a:solidFill>
                          <a:effectLst/>
                          <a:latin typeface="Arial" panose="020B0604020202020204" pitchFamily="34" charset="0"/>
                          <a:ea typeface="+mn-ea"/>
                          <a:cs typeface="Arial" panose="020B0604020202020204" pitchFamily="34" charset="0"/>
                        </a:rPr>
                        <a:t>certificate of CONFIRMATION THAT THE TENDERER READ THE PRESENTATION</a:t>
                      </a:r>
                      <a:endParaRPr lang="en-ZA" sz="1000" dirty="0">
                        <a:effectLst/>
                        <a:latin typeface="Arial" panose="020B0604020202020204" pitchFamily="34" charset="0"/>
                        <a:ea typeface="Times New Roman" panose="02020603050405020304" pitchFamily="18" charset="0"/>
                        <a:cs typeface="Arial" panose="020B0604020202020204" pitchFamily="34"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ZA" sz="1000" cap="all" dirty="0">
                          <a:effectLst/>
                          <a:latin typeface="Arial" panose="020B0604020202020204" pitchFamily="34" charset="0"/>
                          <a:ea typeface="Times New Roman" panose="02020603050405020304" pitchFamily="18" charset="0"/>
                          <a:cs typeface="Arial" panose="020B0604020202020204" pitchFamily="34" charset="0"/>
                        </a:rPr>
                        <a:t>*1</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01141369"/>
                  </a:ext>
                </a:extLst>
              </a:tr>
              <a:tr h="150404">
                <a:tc>
                  <a:txBody>
                    <a:bodyPr/>
                    <a:lstStyle/>
                    <a:p>
                      <a:pPr>
                        <a:spcAft>
                          <a:spcPts val="0"/>
                        </a:spcAft>
                      </a:pPr>
                      <a:r>
                        <a:rPr lang="en-ZA" sz="1000" dirty="0">
                          <a:effectLst/>
                          <a:latin typeface="Arial" panose="020B0604020202020204" pitchFamily="34" charset="0"/>
                          <a:ea typeface="Times New Roman" panose="02020603050405020304" pitchFamily="18" charset="0"/>
                          <a:cs typeface="Times New Roman" panose="02020603050405020304" pitchFamily="18" charset="0"/>
                        </a:rPr>
                        <a:t>A1.1</a:t>
                      </a: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ZA" sz="1000" cap="all" dirty="0">
                          <a:effectLst/>
                          <a:latin typeface="Arial" panose="020B0604020202020204" pitchFamily="34" charset="0"/>
                          <a:ea typeface="Times New Roman" panose="02020603050405020304" pitchFamily="18" charset="0"/>
                          <a:cs typeface="Arial" panose="020B0604020202020204" pitchFamily="34" charset="0"/>
                        </a:rPr>
                        <a:t>PDF</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1000" kern="1200" cap="all" dirty="0">
                          <a:solidFill>
                            <a:schemeClr val="tx1"/>
                          </a:solidFill>
                          <a:effectLst/>
                          <a:latin typeface="Arial" panose="020B0604020202020204" pitchFamily="34" charset="0"/>
                          <a:ea typeface="+mn-ea"/>
                          <a:cs typeface="Arial" panose="020B0604020202020204" pitchFamily="34" charset="0"/>
                        </a:rPr>
                        <a:t>CERTIFICATE OF INTENTION TO SUBMIT A TENDER</a:t>
                      </a:r>
                      <a:endParaRPr lang="en-ZA" sz="1000" dirty="0">
                        <a:effectLst/>
                        <a:latin typeface="Arial" panose="020B0604020202020204" pitchFamily="34" charset="0"/>
                        <a:ea typeface="Times New Roman" panose="02020603050405020304" pitchFamily="18" charset="0"/>
                        <a:cs typeface="Arial" panose="020B0604020202020204" pitchFamily="34"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ZA" sz="1000" cap="all" dirty="0">
                          <a:effectLst/>
                          <a:latin typeface="Arial" panose="020B0604020202020204" pitchFamily="34" charset="0"/>
                          <a:ea typeface="Times New Roman" panose="02020603050405020304" pitchFamily="18" charset="0"/>
                          <a:cs typeface="Arial" panose="020B0604020202020204" pitchFamily="34" charset="0"/>
                        </a:rPr>
                        <a:t>*1</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9966842"/>
                  </a:ext>
                </a:extLst>
              </a:tr>
              <a:tr h="150812">
                <a:tc>
                  <a:txBody>
                    <a:bodyPr/>
                    <a:lstStyle/>
                    <a:p>
                      <a:pPr>
                        <a:spcAft>
                          <a:spcPts val="0"/>
                        </a:spcAft>
                      </a:pPr>
                      <a:r>
                        <a:rPr lang="en-ZA" sz="1000" cap="all" dirty="0">
                          <a:effectLst/>
                          <a:latin typeface="Arial" panose="020B0604020202020204" pitchFamily="34" charset="0"/>
                          <a:ea typeface="Times New Roman" panose="02020603050405020304" pitchFamily="18" charset="0"/>
                          <a:cs typeface="Arial" panose="020B0604020202020204" pitchFamily="34" charset="0"/>
                        </a:rPr>
                        <a:t>a2.1</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pdf</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certificate of authority for signatory</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*1</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19170586"/>
                  </a:ext>
                </a:extLst>
              </a:tr>
              <a:tr h="196177">
                <a:tc>
                  <a:txBody>
                    <a:bodyPr/>
                    <a:lstStyle/>
                    <a:p>
                      <a:pPr>
                        <a:spcAft>
                          <a:spcPts val="0"/>
                        </a:spcAft>
                      </a:pPr>
                      <a:r>
                        <a:rPr lang="en-ZA" sz="1000" cap="all" dirty="0">
                          <a:effectLst/>
                          <a:latin typeface="Arial" panose="020B0604020202020204" pitchFamily="34" charset="0"/>
                          <a:ea typeface="Times New Roman" panose="02020603050405020304" pitchFamily="18" charset="0"/>
                          <a:cs typeface="Arial" panose="020B0604020202020204" pitchFamily="34" charset="0"/>
                        </a:rPr>
                        <a:t>A2.2</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1000" cap="all" dirty="0">
                          <a:effectLst/>
                          <a:latin typeface="Arial" panose="020B0604020202020204" pitchFamily="34" charset="0"/>
                          <a:ea typeface="Times New Roman" panose="02020603050405020304" pitchFamily="18" charset="0"/>
                          <a:cs typeface="Arial" panose="020B0604020202020204" pitchFamily="34" charset="0"/>
                        </a:rPr>
                        <a:t>PDF</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1000" cap="all" dirty="0">
                          <a:effectLst/>
                          <a:latin typeface="Arial" panose="020B0604020202020204" pitchFamily="34" charset="0"/>
                          <a:ea typeface="Times New Roman" panose="02020603050405020304" pitchFamily="18" charset="0"/>
                          <a:cs typeface="Arial" panose="020B0604020202020204" pitchFamily="34" charset="0"/>
                        </a:rPr>
                        <a:t>declaration of tenderer’s current status of any debt outstanding to </a:t>
                      </a:r>
                      <a:r>
                        <a:rPr lang="en-ZA" sz="1000" cap="all" dirty="0" err="1">
                          <a:effectLst/>
                          <a:latin typeface="Arial" panose="020B0604020202020204" pitchFamily="34" charset="0"/>
                          <a:ea typeface="Times New Roman" panose="02020603050405020304" pitchFamily="18" charset="0"/>
                          <a:cs typeface="Arial" panose="020B0604020202020204" pitchFamily="34" charset="0"/>
                        </a:rPr>
                        <a:t>sanral</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*1 &amp; *2</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47816167"/>
                  </a:ext>
                </a:extLst>
              </a:tr>
              <a:tr h="150812">
                <a:tc>
                  <a:txBody>
                    <a:bodyPr/>
                    <a:lstStyle/>
                    <a:p>
                      <a:pPr>
                        <a:spcAft>
                          <a:spcPts val="0"/>
                        </a:spcAft>
                      </a:pPr>
                      <a:r>
                        <a:rPr lang="en-ZA" sz="1000" cap="all"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A2.3</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1000" cap="all">
                          <a:solidFill>
                            <a:srgbClr val="000000"/>
                          </a:solidFill>
                          <a:effectLst/>
                          <a:latin typeface="Arial" panose="020B0604020202020204" pitchFamily="34" charset="0"/>
                          <a:ea typeface="Times New Roman" panose="02020603050405020304" pitchFamily="18" charset="0"/>
                          <a:cs typeface="Arial" panose="020B0604020202020204" pitchFamily="34" charset="0"/>
                        </a:rPr>
                        <a:t>PDF</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1000" cap="all">
                          <a:solidFill>
                            <a:srgbClr val="000000"/>
                          </a:solidFill>
                          <a:effectLst/>
                          <a:latin typeface="Arial" panose="020B0604020202020204" pitchFamily="34" charset="0"/>
                          <a:ea typeface="Times New Roman" panose="02020603050405020304" pitchFamily="18" charset="0"/>
                          <a:cs typeface="Arial" panose="020B0604020202020204" pitchFamily="34" charset="0"/>
                        </a:rPr>
                        <a:t>CERTIFICATE OF SINGLE TENDER SUBMISSION</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ZA" sz="1000" cap="all">
                          <a:solidFill>
                            <a:srgbClr val="000000"/>
                          </a:solidFill>
                          <a:effectLst/>
                          <a:latin typeface="Arial" panose="020B0604020202020204" pitchFamily="34" charset="0"/>
                          <a:ea typeface="Times New Roman" panose="02020603050405020304" pitchFamily="18" charset="0"/>
                          <a:cs typeface="Arial" panose="020B0604020202020204" pitchFamily="34" charset="0"/>
                        </a:rPr>
                        <a:t>*1 &amp; *2</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61932279"/>
                  </a:ext>
                </a:extLst>
              </a:tr>
              <a:tr h="150812">
                <a:tc>
                  <a:txBody>
                    <a:bodyPr/>
                    <a:lstStyle/>
                    <a:p>
                      <a:pPr>
                        <a:spcAft>
                          <a:spcPts val="0"/>
                        </a:spcAft>
                      </a:pPr>
                      <a:r>
                        <a:rPr lang="en-ZA" sz="1000" cap="all"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A2.4</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1000" cap="all">
                          <a:solidFill>
                            <a:srgbClr val="000000"/>
                          </a:solidFill>
                          <a:effectLst/>
                          <a:latin typeface="Arial" panose="020B0604020202020204" pitchFamily="34" charset="0"/>
                          <a:ea typeface="Times New Roman" panose="02020603050405020304" pitchFamily="18" charset="0"/>
                          <a:cs typeface="Arial" panose="020B0604020202020204" pitchFamily="34" charset="0"/>
                        </a:rPr>
                        <a:t>PDF</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1000" cap="all">
                          <a:solidFill>
                            <a:srgbClr val="000000"/>
                          </a:solidFill>
                          <a:effectLst/>
                          <a:latin typeface="Arial" panose="020B0604020202020204" pitchFamily="34" charset="0"/>
                          <a:ea typeface="Times New Roman" panose="02020603050405020304" pitchFamily="18" charset="0"/>
                          <a:cs typeface="Arial" panose="020B0604020202020204" pitchFamily="34" charset="0"/>
                        </a:rPr>
                        <a:t>CERTIFICATE OF FRONTING PRACTICES</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ZA" sz="1000" cap="all">
                          <a:solidFill>
                            <a:srgbClr val="000000"/>
                          </a:solidFill>
                          <a:effectLst/>
                          <a:latin typeface="Arial" panose="020B0604020202020204" pitchFamily="34" charset="0"/>
                          <a:ea typeface="Times New Roman" panose="02020603050405020304" pitchFamily="18" charset="0"/>
                          <a:cs typeface="Arial" panose="020B0604020202020204" pitchFamily="34" charset="0"/>
                        </a:rPr>
                        <a:t>*1 &amp; *2</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27670204"/>
                  </a:ext>
                </a:extLst>
              </a:tr>
              <a:tr h="294266">
                <a:tc>
                  <a:txBody>
                    <a:bodyPr/>
                    <a:lstStyle/>
                    <a:p>
                      <a:pPr>
                        <a:spcAft>
                          <a:spcPts val="0"/>
                        </a:spcAft>
                      </a:pPr>
                      <a:r>
                        <a:rPr lang="en-ZA" sz="1000" cap="all" dirty="0">
                          <a:effectLst/>
                          <a:latin typeface="Arial" panose="020B0604020202020204" pitchFamily="34" charset="0"/>
                          <a:ea typeface="Times New Roman" panose="02020603050405020304" pitchFamily="18" charset="0"/>
                          <a:cs typeface="Arial" panose="020B0604020202020204" pitchFamily="34" charset="0"/>
                        </a:rPr>
                        <a:t>A2.5</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PDF</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1000" kern="1200" cap="all" dirty="0">
                          <a:solidFill>
                            <a:schemeClr val="tx1"/>
                          </a:solidFill>
                          <a:effectLst/>
                          <a:latin typeface="Arial" panose="020B0604020202020204" pitchFamily="34" charset="0"/>
                          <a:ea typeface="+mn-ea"/>
                          <a:cs typeface="Arial" panose="020B0604020202020204" pitchFamily="34" charset="0"/>
                        </a:rPr>
                        <a:t>DECLARATION – MANAGEMENT OF PROMINENT INFLUENTIAL PERSONS</a:t>
                      </a:r>
                      <a:endParaRPr lang="en-ZA" sz="1000" dirty="0">
                        <a:effectLst/>
                        <a:latin typeface="Arial" panose="020B0604020202020204" pitchFamily="34" charset="0"/>
                        <a:ea typeface="Times New Roman" panose="02020603050405020304" pitchFamily="18" charset="0"/>
                        <a:cs typeface="Arial" panose="020B0604020202020204" pitchFamily="34"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ZA" sz="1000" cap="all">
                          <a:solidFill>
                            <a:srgbClr val="000000"/>
                          </a:solidFill>
                          <a:effectLst/>
                          <a:latin typeface="Arial" panose="020B0604020202020204" pitchFamily="34" charset="0"/>
                          <a:ea typeface="Times New Roman" panose="02020603050405020304" pitchFamily="18" charset="0"/>
                          <a:cs typeface="Arial" panose="020B0604020202020204" pitchFamily="34" charset="0"/>
                        </a:rPr>
                        <a:t>*1 &amp; *2</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82059777"/>
                  </a:ext>
                </a:extLst>
              </a:tr>
              <a:tr h="196177">
                <a:tc>
                  <a:txBody>
                    <a:bodyPr/>
                    <a:lstStyle/>
                    <a:p>
                      <a:pPr>
                        <a:spcAft>
                          <a:spcPts val="0"/>
                        </a:spcAft>
                      </a:pPr>
                      <a:r>
                        <a:rPr lang="en-ZA" sz="1000" cap="all" dirty="0">
                          <a:effectLst/>
                          <a:latin typeface="Arial" panose="020B0604020202020204" pitchFamily="34" charset="0"/>
                          <a:ea typeface="Times New Roman" panose="02020603050405020304" pitchFamily="18" charset="0"/>
                          <a:cs typeface="Arial" panose="020B0604020202020204" pitchFamily="34" charset="0"/>
                        </a:rPr>
                        <a:t>A2.6</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1000" cap="all" dirty="0">
                          <a:effectLst/>
                          <a:latin typeface="Arial" panose="020B0604020202020204" pitchFamily="34" charset="0"/>
                          <a:ea typeface="Times New Roman" panose="02020603050405020304" pitchFamily="18" charset="0"/>
                          <a:cs typeface="Arial" panose="020B0604020202020204" pitchFamily="34" charset="0"/>
                        </a:rPr>
                        <a:t>PDF</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CERTIFICATE OF PERMISSION TO CONDUCT DUE DILIGENCE INVESTIGATION</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ZA" sz="1000" cap="all"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*1 &amp; *2</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86116189"/>
                  </a:ext>
                </a:extLst>
              </a:tr>
              <a:tr h="196177">
                <a:tc>
                  <a:txBody>
                    <a:bodyPr/>
                    <a:lstStyle/>
                    <a:p>
                      <a:pPr>
                        <a:spcAft>
                          <a:spcPts val="0"/>
                        </a:spcAft>
                      </a:pPr>
                      <a:r>
                        <a:rPr lang="en-ZA" sz="1000" cap="all" dirty="0">
                          <a:effectLst/>
                          <a:latin typeface="Arial" panose="020B0604020202020204" pitchFamily="34" charset="0"/>
                          <a:ea typeface="Times New Roman" panose="02020603050405020304" pitchFamily="18" charset="0"/>
                          <a:cs typeface="Arial" panose="020B0604020202020204" pitchFamily="34" charset="0"/>
                        </a:rPr>
                        <a:t>A2.7</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1000" cap="all" dirty="0">
                          <a:effectLst/>
                          <a:latin typeface="Arial" panose="020B0604020202020204" pitchFamily="34" charset="0"/>
                          <a:ea typeface="Times New Roman" panose="02020603050405020304" pitchFamily="18" charset="0"/>
                          <a:cs typeface="Arial" panose="020B0604020202020204" pitchFamily="34" charset="0"/>
                        </a:rPr>
                        <a:t>PDF</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1000" kern="1200" cap="all" dirty="0">
                          <a:solidFill>
                            <a:schemeClr val="tx1"/>
                          </a:solidFill>
                          <a:effectLst/>
                          <a:latin typeface="Arial" panose="020B0604020202020204" pitchFamily="34" charset="0"/>
                          <a:ea typeface="+mn-ea"/>
                          <a:cs typeface="Arial" panose="020B0604020202020204" pitchFamily="34" charset="0"/>
                        </a:rPr>
                        <a:t>DECLARATION OF INDEPENDENT TECHNOLOGY-BASED INTELLECTUAL SERVICE PROVIDER</a:t>
                      </a:r>
                      <a:endParaRPr lang="en-ZA" sz="1000" dirty="0">
                        <a:effectLst/>
                        <a:latin typeface="Arial" panose="020B0604020202020204" pitchFamily="34" charset="0"/>
                        <a:ea typeface="Times New Roman" panose="02020603050405020304" pitchFamily="18" charset="0"/>
                        <a:cs typeface="Arial" panose="020B0604020202020204" pitchFamily="34"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ZA" sz="1000" cap="all"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*1 &amp; *2</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p>
                      <a:pPr algn="ctr">
                        <a:spcAft>
                          <a:spcPts val="0"/>
                        </a:spcAft>
                      </a:pP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83561140"/>
                  </a:ext>
                </a:extLst>
              </a:tr>
              <a:tr h="150812">
                <a:tc>
                  <a:txBody>
                    <a:bodyPr/>
                    <a:lstStyle/>
                    <a:p>
                      <a:pPr marL="0" marR="0">
                        <a:lnSpc>
                          <a:spcPct val="150000"/>
                        </a:lnSpc>
                        <a:spcBef>
                          <a:spcPts val="0"/>
                        </a:spcBef>
                        <a:spcAft>
                          <a:spcPts val="0"/>
                        </a:spcAft>
                      </a:pPr>
                      <a:r>
                        <a:rPr lang="en-ZA" sz="1000" cap="all">
                          <a:solidFill>
                            <a:srgbClr val="000000"/>
                          </a:solidFill>
                          <a:effectLst/>
                          <a:latin typeface="Arial" panose="020B0604020202020204" pitchFamily="34" charset="0"/>
                          <a:ea typeface="Times New Roman" panose="02020603050405020304" pitchFamily="18" charset="0"/>
                          <a:cs typeface="Arial" panose="020B0604020202020204" pitchFamily="34" charset="0"/>
                        </a:rPr>
                        <a:t>a3.1/SBD4</a:t>
                      </a:r>
                      <a:endParaRPr lang="en-US" sz="1000">
                        <a:effectLst/>
                        <a:latin typeface="Arial" panose="020B0604020202020204" pitchFamily="34" charset="0"/>
                        <a:ea typeface="Times New Roman" panose="02020603050405020304" pitchFamily="18" charset="0"/>
                        <a:cs typeface="Arial" panose="020B0604020202020204" pitchFamily="34" charset="0"/>
                      </a:endParaRPr>
                    </a:p>
                  </a:txBody>
                  <a:tcPr marL="53975" marR="539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1000" cap="all" dirty="0">
                          <a:effectLst/>
                          <a:latin typeface="Arial" panose="020B0604020202020204" pitchFamily="34" charset="0"/>
                          <a:ea typeface="Times New Roman" panose="02020603050405020304" pitchFamily="18" charset="0"/>
                          <a:cs typeface="Arial" panose="020B0604020202020204" pitchFamily="34" charset="0"/>
                        </a:rPr>
                        <a:t>pdf</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1000" cap="all" dirty="0">
                          <a:effectLst/>
                          <a:latin typeface="Arial" panose="020B0604020202020204" pitchFamily="34" charset="0"/>
                          <a:ea typeface="Times New Roman" panose="02020603050405020304" pitchFamily="18" charset="0"/>
                          <a:cs typeface="Arial" panose="020B0604020202020204" pitchFamily="34" charset="0"/>
                        </a:rPr>
                        <a:t>compulsory DECLARATION</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*1 &amp; *2</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52585367"/>
                  </a:ext>
                </a:extLst>
              </a:tr>
              <a:tr h="150812">
                <a:tc>
                  <a:txBody>
                    <a:bodyPr/>
                    <a:lstStyle/>
                    <a:p>
                      <a:pPr marL="0" marR="0">
                        <a:lnSpc>
                          <a:spcPct val="150000"/>
                        </a:lnSpc>
                        <a:spcBef>
                          <a:spcPts val="0"/>
                        </a:spcBef>
                        <a:spcAft>
                          <a:spcPts val="0"/>
                        </a:spcAft>
                      </a:pPr>
                      <a:r>
                        <a:rPr lang="en-ZA" sz="1000" cap="all"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A3.2/SBD9</a:t>
                      </a:r>
                      <a:endParaRPr lang="en-US" sz="1000" dirty="0">
                        <a:effectLst/>
                        <a:latin typeface="Arial" panose="020B0604020202020204" pitchFamily="34" charset="0"/>
                        <a:ea typeface="Times New Roman" panose="02020603050405020304" pitchFamily="18" charset="0"/>
                        <a:cs typeface="Arial" panose="020B0604020202020204" pitchFamily="34" charset="0"/>
                      </a:endParaRPr>
                    </a:p>
                  </a:txBody>
                  <a:tcPr marL="53975" marR="539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PDF</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1000" dirty="0">
                          <a:effectLst/>
                          <a:latin typeface="Arial" panose="020B0604020202020204" pitchFamily="34" charset="0"/>
                          <a:ea typeface="Times New Roman" panose="02020603050405020304" pitchFamily="18" charset="0"/>
                          <a:cs typeface="Arial" panose="020B0604020202020204" pitchFamily="34" charset="0"/>
                        </a:rPr>
                        <a:t>CERTIFICATE OF INDEPENDENT TENDER</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*1  &amp; *2</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32167566"/>
                  </a:ext>
                </a:extLst>
              </a:tr>
              <a:tr h="196177">
                <a:tc>
                  <a:txBody>
                    <a:bodyPr/>
                    <a:lstStyle/>
                    <a:p>
                      <a:pPr>
                        <a:spcAft>
                          <a:spcPts val="0"/>
                        </a:spcAft>
                      </a:pPr>
                      <a:r>
                        <a:rPr lang="en-ZA" sz="1000" cap="all" dirty="0">
                          <a:effectLst/>
                          <a:latin typeface="Arial" panose="020B0604020202020204" pitchFamily="34" charset="0"/>
                          <a:ea typeface="Times New Roman" panose="02020603050405020304" pitchFamily="18" charset="0"/>
                          <a:cs typeface="Arial" panose="020B0604020202020204" pitchFamily="34" charset="0"/>
                        </a:rPr>
                        <a:t>A3.3/SBD8</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PDF</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1000" cap="all" dirty="0">
                          <a:effectLst/>
                          <a:latin typeface="Arial" panose="020B0604020202020204" pitchFamily="34" charset="0"/>
                          <a:ea typeface="Times New Roman" panose="02020603050405020304" pitchFamily="18" charset="0"/>
                          <a:cs typeface="Arial" panose="020B0604020202020204" pitchFamily="34" charset="0"/>
                        </a:rPr>
                        <a:t>DECLARATION OF TENDERER’S PAST SUPPLY CHAIN MANAGEMENT PRACTICES </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*1 &amp; *2</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36269939"/>
                  </a:ext>
                </a:extLst>
              </a:tr>
              <a:tr h="196177">
                <a:tc>
                  <a:txBody>
                    <a:bodyPr/>
                    <a:lstStyle/>
                    <a:p>
                      <a:pPr>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A3.4</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PDF</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registration on national treAsury central supplier database</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*1 &amp; *2</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78399825"/>
                  </a:ext>
                </a:extLst>
              </a:tr>
              <a:tr h="196177">
                <a:tc>
                  <a:txBody>
                    <a:bodyPr/>
                    <a:lstStyle/>
                    <a:p>
                      <a:pPr>
                        <a:spcAft>
                          <a:spcPts val="0"/>
                        </a:spcAft>
                      </a:pPr>
                      <a:r>
                        <a:rPr lang="en-ZA" sz="1000" cap="all" dirty="0">
                          <a:effectLst/>
                          <a:latin typeface="Arial" panose="020B0604020202020204" pitchFamily="34" charset="0"/>
                          <a:ea typeface="Times New Roman" panose="02020603050405020304" pitchFamily="18" charset="0"/>
                          <a:cs typeface="Arial" panose="020B0604020202020204" pitchFamily="34" charset="0"/>
                        </a:rPr>
                        <a:t>a4</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pdf</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1000" cap="all" dirty="0">
                          <a:effectLst/>
                          <a:latin typeface="Arial" panose="020B0604020202020204" pitchFamily="34" charset="0"/>
                          <a:ea typeface="Times New Roman" panose="02020603050405020304" pitchFamily="18" charset="0"/>
                          <a:cs typeface="Arial" panose="020B0604020202020204" pitchFamily="34" charset="0"/>
                        </a:rPr>
                        <a:t>SCHEDULE OF DEVIATIONS OR QUALIFICATIONS BY TENDERER</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*1 &amp; *2</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79729838"/>
                  </a:ext>
                </a:extLst>
              </a:tr>
              <a:tr h="153562">
                <a:tc>
                  <a:txBody>
                    <a:bodyPr/>
                    <a:lstStyle/>
                    <a:p>
                      <a:pPr>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a5</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pdf</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SCHEDULE OF ADDENDA TO TENDER DOCUMENTS</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*1</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95462136"/>
                  </a:ext>
                </a:extLst>
              </a:tr>
              <a:tr h="150812">
                <a:tc>
                  <a:txBody>
                    <a:bodyPr/>
                    <a:lstStyle/>
                    <a:p>
                      <a:pPr>
                        <a:spcAft>
                          <a:spcPts val="0"/>
                        </a:spcAft>
                      </a:pPr>
                      <a:r>
                        <a:rPr lang="en-ZA" sz="1000" cap="all" dirty="0">
                          <a:effectLst/>
                          <a:latin typeface="Arial" panose="020B0604020202020204" pitchFamily="34" charset="0"/>
                          <a:ea typeface="Times New Roman" panose="02020603050405020304" pitchFamily="18" charset="0"/>
                          <a:cs typeface="Arial" panose="020B0604020202020204" pitchFamily="34" charset="0"/>
                        </a:rPr>
                        <a:t>A6/SBD2</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pdf</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CERTIFICATES OF TAX COMPLIANCE</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*1</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46970325"/>
                  </a:ext>
                </a:extLst>
              </a:tr>
              <a:tr h="150812">
                <a:tc>
                  <a:txBody>
                    <a:bodyPr/>
                    <a:lstStyle/>
                    <a:p>
                      <a:pPr>
                        <a:spcAft>
                          <a:spcPts val="0"/>
                        </a:spcAft>
                      </a:pPr>
                      <a:r>
                        <a:rPr lang="en-ZA" sz="1000" cap="all" dirty="0">
                          <a:effectLst/>
                          <a:latin typeface="Arial" panose="020B0604020202020204" pitchFamily="34" charset="0"/>
                          <a:ea typeface="Times New Roman" panose="02020603050405020304" pitchFamily="18" charset="0"/>
                          <a:cs typeface="Arial" panose="020B0604020202020204" pitchFamily="34" charset="0"/>
                        </a:rPr>
                        <a:t>A7</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pdf</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CERTIFICATE OF INSURANCE COVER</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*1</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52852595"/>
                  </a:ext>
                </a:extLst>
              </a:tr>
              <a:tr h="196177">
                <a:tc>
                  <a:txBody>
                    <a:bodyPr/>
                    <a:lstStyle/>
                    <a:p>
                      <a:pPr>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A8</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pdf</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1000" kern="1200" cap="all" dirty="0">
                          <a:solidFill>
                            <a:schemeClr val="tx1"/>
                          </a:solidFill>
                          <a:effectLst/>
                          <a:latin typeface="Arial" panose="020B0604020202020204" pitchFamily="34" charset="0"/>
                          <a:ea typeface="+mn-ea"/>
                          <a:cs typeface="Arial" panose="020B0604020202020204" pitchFamily="34" charset="0"/>
                        </a:rPr>
                        <a:t>TENDERER’S CREDIT RATING AND BANK DETAILS</a:t>
                      </a:r>
                      <a:endParaRPr lang="en-ZA" sz="1000" dirty="0">
                        <a:effectLst/>
                        <a:latin typeface="Arial" panose="020B0604020202020204" pitchFamily="34" charset="0"/>
                        <a:ea typeface="Times New Roman" panose="02020603050405020304" pitchFamily="18" charset="0"/>
                        <a:cs typeface="Arial" panose="020B0604020202020204" pitchFamily="34"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*1</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60596860"/>
                  </a:ext>
                </a:extLst>
              </a:tr>
              <a:tr h="150812">
                <a:tc>
                  <a:txBody>
                    <a:bodyPr/>
                    <a:lstStyle/>
                    <a:p>
                      <a:pPr>
                        <a:spcAft>
                          <a:spcPts val="0"/>
                        </a:spcAft>
                      </a:pPr>
                      <a:r>
                        <a:rPr lang="en-ZA" sz="1000" cap="all" dirty="0">
                          <a:effectLst/>
                          <a:latin typeface="Arial" panose="020B0604020202020204" pitchFamily="34" charset="0"/>
                          <a:ea typeface="Times New Roman" panose="02020603050405020304" pitchFamily="18" charset="0"/>
                          <a:cs typeface="Arial" panose="020B0604020202020204" pitchFamily="34" charset="0"/>
                        </a:rPr>
                        <a:t>A9</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pdf</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1000" cap="all" dirty="0">
                          <a:effectLst/>
                          <a:latin typeface="Arial" panose="020B0604020202020204" pitchFamily="34" charset="0"/>
                          <a:ea typeface="Times New Roman" panose="02020603050405020304" pitchFamily="18" charset="0"/>
                          <a:cs typeface="Arial" panose="020B0604020202020204" pitchFamily="34" charset="0"/>
                        </a:rPr>
                        <a:t>DECLARATION OF TENDERER’S LITIGATION HISTORY</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*1</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00242512"/>
                  </a:ext>
                </a:extLst>
              </a:tr>
              <a:tr h="150812">
                <a:tc>
                  <a:txBody>
                    <a:bodyPr/>
                    <a:lstStyle/>
                    <a:p>
                      <a:pPr>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A10</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pdf</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SCHEDULE OF CURRENT COMMITMENTS</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*1</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20515296"/>
                  </a:ext>
                </a:extLst>
              </a:tr>
              <a:tr h="54154">
                <a:tc>
                  <a:txBody>
                    <a:bodyPr/>
                    <a:lstStyle/>
                    <a:p>
                      <a:pPr>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A11</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pdf</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POSSIBLE COMMITMENTS OF KEY PERSON</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*1</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14139026"/>
                  </a:ext>
                </a:extLst>
              </a:tr>
              <a:tr h="294266">
                <a:tc>
                  <a:txBody>
                    <a:bodyPr/>
                    <a:lstStyle/>
                    <a:p>
                      <a:pPr>
                        <a:spcAft>
                          <a:spcPts val="0"/>
                        </a:spcAft>
                      </a:pPr>
                      <a:r>
                        <a:rPr lang="en-ZA" sz="1000" cap="all" dirty="0">
                          <a:effectLst/>
                          <a:latin typeface="Arial" panose="020B0604020202020204" pitchFamily="34" charset="0"/>
                          <a:ea typeface="Times New Roman" panose="02020603050405020304" pitchFamily="18" charset="0"/>
                          <a:cs typeface="Arial" panose="020B0604020202020204" pitchFamily="34" charset="0"/>
                        </a:rPr>
                        <a:t>a12</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pdf</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1000" cap="all" dirty="0">
                          <a:effectLst/>
                          <a:latin typeface="Arial" panose="020B0604020202020204" pitchFamily="34" charset="0"/>
                          <a:ea typeface="Times New Roman" panose="02020603050405020304" pitchFamily="18" charset="0"/>
                          <a:cs typeface="Arial" panose="020B0604020202020204" pitchFamily="34" charset="0"/>
                        </a:rPr>
                        <a:t>CERTIFICATE OF COMPLIANCE WITH OCCUPATIONAL HEALTH AND SAFETY ACT, 1993 AND CONSTRUCTION REGULATIONS, 2014 AS WELL AS COID ACT, 1993</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*1</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4016547"/>
                  </a:ext>
                </a:extLst>
              </a:tr>
              <a:tr h="196177">
                <a:tc>
                  <a:txBody>
                    <a:bodyPr/>
                    <a:lstStyle/>
                    <a:p>
                      <a:pPr>
                        <a:spcAft>
                          <a:spcPts val="0"/>
                        </a:spcAft>
                      </a:pPr>
                      <a:r>
                        <a:rPr lang="en-ZA" sz="1000" cap="all" dirty="0">
                          <a:effectLst/>
                          <a:latin typeface="Arial" panose="020B0604020202020204" pitchFamily="34" charset="0"/>
                          <a:ea typeface="Times New Roman" panose="02020603050405020304" pitchFamily="18" charset="0"/>
                          <a:cs typeface="Arial" panose="020B0604020202020204" pitchFamily="34" charset="0"/>
                        </a:rPr>
                        <a:t>A13/SBD1</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pdf</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1000" kern="1200" cap="all" dirty="0">
                          <a:solidFill>
                            <a:schemeClr val="tx1"/>
                          </a:solidFill>
                          <a:effectLst/>
                          <a:latin typeface="Arial" panose="020B0604020202020204" pitchFamily="34" charset="0"/>
                          <a:ea typeface="+mn-ea"/>
                          <a:cs typeface="Arial" panose="020B0604020202020204" pitchFamily="34" charset="0"/>
                        </a:rPr>
                        <a:t>INVITATION TO BID AND TERMS AND CONDITIONS FOR BIDDING</a:t>
                      </a:r>
                      <a:endParaRPr lang="en-ZA" sz="1000" dirty="0">
                        <a:effectLst/>
                        <a:latin typeface="Arial" panose="020B0604020202020204" pitchFamily="34" charset="0"/>
                        <a:ea typeface="Times New Roman" panose="02020603050405020304" pitchFamily="18" charset="0"/>
                        <a:cs typeface="Arial" panose="020B0604020202020204" pitchFamily="34"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*1 &amp; *2</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76196786"/>
                  </a:ext>
                </a:extLst>
              </a:tr>
              <a:tr h="150812">
                <a:tc>
                  <a:txBody>
                    <a:bodyPr/>
                    <a:lstStyle/>
                    <a:p>
                      <a:pPr>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B1.1</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MS EXCEL</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1000" kern="1200" cap="all" dirty="0">
                          <a:solidFill>
                            <a:schemeClr val="tx1"/>
                          </a:solidFill>
                          <a:effectLst/>
                          <a:latin typeface="Arial" panose="020B0604020202020204" pitchFamily="34" charset="0"/>
                          <a:ea typeface="+mn-ea"/>
                          <a:cs typeface="Arial" panose="020B0604020202020204" pitchFamily="34" charset="0"/>
                        </a:rPr>
                        <a:t>CONTRACT ENGINEER’S TECHNICAL/MANAGERIAL RECORD</a:t>
                      </a:r>
                      <a:endParaRPr lang="en-ZA" sz="1000" dirty="0">
                        <a:effectLst/>
                        <a:latin typeface="Arial" panose="020B0604020202020204" pitchFamily="34" charset="0"/>
                        <a:ea typeface="Times New Roman" panose="02020603050405020304" pitchFamily="18" charset="0"/>
                        <a:cs typeface="Arial" panose="020B0604020202020204" pitchFamily="34"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*1</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02283236"/>
                  </a:ext>
                </a:extLst>
              </a:tr>
              <a:tr h="150812">
                <a:tc>
                  <a:txBody>
                    <a:bodyPr/>
                    <a:lstStyle/>
                    <a:p>
                      <a:pPr>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b1.2</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ms excel</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1000" cap="all" dirty="0">
                          <a:effectLst/>
                          <a:latin typeface="Arial" panose="020B0604020202020204" pitchFamily="34" charset="0"/>
                          <a:ea typeface="Times New Roman" panose="02020603050405020304" pitchFamily="18" charset="0"/>
                          <a:cs typeface="Arial" panose="020B0604020202020204" pitchFamily="34" charset="0"/>
                        </a:rPr>
                        <a:t>alternate key person’s technical/managerial record</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*1</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82028815"/>
                  </a:ext>
                </a:extLst>
              </a:tr>
              <a:tr h="150812">
                <a:tc>
                  <a:txBody>
                    <a:bodyPr/>
                    <a:lstStyle/>
                    <a:p>
                      <a:pPr>
                        <a:spcAft>
                          <a:spcPts val="0"/>
                        </a:spcAft>
                      </a:pPr>
                      <a:r>
                        <a:rPr lang="en-ZA" sz="1000" cap="all" dirty="0">
                          <a:effectLst/>
                          <a:latin typeface="Arial" panose="020B0604020202020204" pitchFamily="34" charset="0"/>
                          <a:ea typeface="Times New Roman" panose="02020603050405020304" pitchFamily="18" charset="0"/>
                          <a:cs typeface="Arial" panose="020B0604020202020204" pitchFamily="34" charset="0"/>
                        </a:rPr>
                        <a:t>B2.1</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MS EXCEL</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1000" kern="1200" cap="all" dirty="0">
                          <a:solidFill>
                            <a:schemeClr val="tx1"/>
                          </a:solidFill>
                          <a:effectLst/>
                          <a:latin typeface="Arial" panose="020B0604020202020204" pitchFamily="34" charset="0"/>
                          <a:ea typeface="+mn-ea"/>
                          <a:cs typeface="Arial" panose="020B0604020202020204" pitchFamily="34" charset="0"/>
                        </a:rPr>
                        <a:t>CONTRACT ENGINEER’S QUALIFICATION AND REGISTRATION RECORD</a:t>
                      </a:r>
                      <a:endParaRPr lang="en-ZA" sz="1000" dirty="0">
                        <a:effectLst/>
                        <a:latin typeface="Arial" panose="020B0604020202020204" pitchFamily="34" charset="0"/>
                        <a:ea typeface="Times New Roman" panose="02020603050405020304" pitchFamily="18" charset="0"/>
                        <a:cs typeface="Arial" panose="020B0604020202020204" pitchFamily="34"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*1</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10505238"/>
                  </a:ext>
                </a:extLst>
              </a:tr>
              <a:tr h="196177">
                <a:tc>
                  <a:txBody>
                    <a:bodyPr/>
                    <a:lstStyle/>
                    <a:p>
                      <a:pPr>
                        <a:spcAft>
                          <a:spcPts val="0"/>
                        </a:spcAft>
                      </a:pPr>
                      <a:r>
                        <a:rPr lang="en-ZA" sz="1000" cap="all" dirty="0">
                          <a:effectLst/>
                          <a:latin typeface="Arial" panose="020B0604020202020204" pitchFamily="34" charset="0"/>
                          <a:ea typeface="Times New Roman" panose="02020603050405020304" pitchFamily="18" charset="0"/>
                          <a:cs typeface="Arial" panose="020B0604020202020204" pitchFamily="34" charset="0"/>
                        </a:rPr>
                        <a:t>b2.2</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ms excel</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1000" kern="1200" cap="all" dirty="0">
                          <a:solidFill>
                            <a:schemeClr val="tx1"/>
                          </a:solidFill>
                          <a:effectLst/>
                          <a:latin typeface="Arial" panose="020B0604020202020204" pitchFamily="34" charset="0"/>
                          <a:ea typeface="+mn-ea"/>
                          <a:cs typeface="Arial" panose="020B0604020202020204" pitchFamily="34" charset="0"/>
                        </a:rPr>
                        <a:t>ALTERNATE TO CONTRACT ENGINEER’S QUALIFICATION AND REGISTRATION RECORD</a:t>
                      </a:r>
                      <a:endParaRPr lang="en-ZA" sz="1000" dirty="0">
                        <a:effectLst/>
                        <a:latin typeface="Arial" panose="020B0604020202020204" pitchFamily="34" charset="0"/>
                        <a:ea typeface="Times New Roman" panose="02020603050405020304" pitchFamily="18" charset="0"/>
                        <a:cs typeface="Arial" panose="020B0604020202020204" pitchFamily="34"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*1</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29508921"/>
                  </a:ext>
                </a:extLst>
              </a:tr>
              <a:tr h="0">
                <a:tc>
                  <a:txBody>
                    <a:bodyPr/>
                    <a:lstStyle/>
                    <a:p>
                      <a:pPr>
                        <a:spcAft>
                          <a:spcPts val="0"/>
                        </a:spcAft>
                      </a:pPr>
                      <a:r>
                        <a:rPr lang="en-ZA" sz="1000" cap="all" dirty="0">
                          <a:effectLst/>
                          <a:latin typeface="Arial" panose="020B0604020202020204" pitchFamily="34" charset="0"/>
                          <a:ea typeface="Times New Roman" panose="02020603050405020304" pitchFamily="18" charset="0"/>
                          <a:cs typeface="Arial" panose="020B0604020202020204" pitchFamily="34" charset="0"/>
                        </a:rPr>
                        <a:t>B3</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MS EXCEL</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1000" cap="all" dirty="0">
                          <a:effectLst/>
                          <a:latin typeface="Arial" panose="020B0604020202020204" pitchFamily="34" charset="0"/>
                          <a:ea typeface="Times New Roman" panose="02020603050405020304" pitchFamily="18" charset="0"/>
                          <a:cs typeface="Arial" panose="020B0604020202020204" pitchFamily="34" charset="0"/>
                        </a:rPr>
                        <a:t>TENDERER’S PROJECT STRUCTURE</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ZA" sz="1000" cap="all" dirty="0">
                          <a:effectLst/>
                          <a:latin typeface="Arial" panose="020B0604020202020204" pitchFamily="34" charset="0"/>
                          <a:ea typeface="Times New Roman" panose="02020603050405020304" pitchFamily="18" charset="0"/>
                          <a:cs typeface="Arial" panose="020B0604020202020204" pitchFamily="34" charset="0"/>
                        </a:rPr>
                        <a:t>*1</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86222282"/>
                  </a:ext>
                </a:extLst>
              </a:tr>
              <a:tr h="150812">
                <a:tc>
                  <a:txBody>
                    <a:bodyPr/>
                    <a:lstStyle/>
                    <a:p>
                      <a:pPr>
                        <a:spcAft>
                          <a:spcPts val="0"/>
                        </a:spcAft>
                      </a:pPr>
                      <a:r>
                        <a:rPr lang="en-ZA" sz="1000" cap="all" dirty="0">
                          <a:effectLst/>
                          <a:latin typeface="Arial" panose="020B0604020202020204" pitchFamily="34" charset="0"/>
                          <a:ea typeface="Times New Roman" panose="02020603050405020304" pitchFamily="18" charset="0"/>
                          <a:cs typeface="Arial" panose="020B0604020202020204" pitchFamily="34" charset="0"/>
                        </a:rPr>
                        <a:t>B4</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PDF</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1000" cap="all" dirty="0">
                          <a:effectLst/>
                          <a:latin typeface="Arial" panose="020B0604020202020204" pitchFamily="34" charset="0"/>
                          <a:ea typeface="Times New Roman" panose="02020603050405020304" pitchFamily="18" charset="0"/>
                          <a:cs typeface="Arial" panose="020B0604020202020204" pitchFamily="34" charset="0"/>
                        </a:rPr>
                        <a:t>CERTIFICATE OF QUALITY SYSTEMS</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ZA" sz="1000" cap="all" dirty="0">
                          <a:effectLst/>
                          <a:latin typeface="Arial" panose="020B0604020202020204" pitchFamily="34" charset="0"/>
                          <a:ea typeface="Times New Roman" panose="02020603050405020304" pitchFamily="18" charset="0"/>
                          <a:cs typeface="Arial" panose="020B0604020202020204" pitchFamily="34" charset="0"/>
                        </a:rPr>
                        <a:t>*1</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48722720"/>
                  </a:ext>
                </a:extLst>
              </a:tr>
            </a:tbl>
          </a:graphicData>
        </a:graphic>
      </p:graphicFrame>
    </p:spTree>
    <p:extLst>
      <p:ext uri="{BB962C8B-B14F-4D97-AF65-F5344CB8AC3E}">
        <p14:creationId xmlns:p14="http://schemas.microsoft.com/office/powerpoint/2010/main" val="14663062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58B80866-36F0-4FF1-9FDC-59540D3F6835}"/>
              </a:ext>
            </a:extLst>
          </p:cNvPr>
          <p:cNvSpPr txBox="1"/>
          <p:nvPr/>
        </p:nvSpPr>
        <p:spPr>
          <a:xfrm>
            <a:off x="1160061" y="0"/>
            <a:ext cx="7983940" cy="338554"/>
          </a:xfrm>
          <a:prstGeom prst="rect">
            <a:avLst/>
          </a:prstGeom>
          <a:solidFill>
            <a:schemeClr val="accent6">
              <a:lumMod val="40000"/>
              <a:lumOff val="6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1600" b="1" i="0" u="none" strike="noStrike" kern="1200" cap="none" spc="0" normalizeH="0" baseline="0" noProof="0" dirty="0">
                <a:ln>
                  <a:noFill/>
                </a:ln>
                <a:solidFill>
                  <a:prstClr val="black"/>
                </a:solidFill>
                <a:effectLst/>
                <a:uLnTx/>
                <a:uFillTx/>
                <a:latin typeface="Calibri" panose="020F0502020204030204"/>
                <a:ea typeface="+mn-ea"/>
                <a:cs typeface="+mn-cs"/>
              </a:rPr>
              <a:t>Returnable Schedule Technical </a:t>
            </a:r>
            <a:r>
              <a:rPr kumimoji="0" lang="en-ZA" sz="1600" b="1" i="0" u="none" strike="noStrike" kern="1200" cap="none" spc="0" normalizeH="0" baseline="0" noProof="0" dirty="0" err="1">
                <a:ln>
                  <a:noFill/>
                </a:ln>
                <a:solidFill>
                  <a:prstClr val="black"/>
                </a:solidFill>
                <a:effectLst/>
                <a:uLnTx/>
                <a:uFillTx/>
                <a:latin typeface="Calibri" panose="020F0502020204030204"/>
                <a:ea typeface="+mn-ea"/>
                <a:cs typeface="+mn-cs"/>
              </a:rPr>
              <a:t>Returnables</a:t>
            </a:r>
            <a:endParaRPr kumimoji="0" lang="en-ZA" sz="1600" b="1" i="0" u="none" strike="noStrike" kern="1200" cap="none" spc="0" normalizeH="0" baseline="0" noProof="0" dirty="0">
              <a:ln>
                <a:noFill/>
              </a:ln>
              <a:solidFill>
                <a:prstClr val="black"/>
              </a:solidFill>
              <a:effectLst/>
              <a:uLnTx/>
              <a:uFillTx/>
              <a:latin typeface="Calibri Light" panose="020F0302020204030204"/>
              <a:ea typeface="+mn-ea"/>
              <a:cs typeface="+mn-cs"/>
            </a:endParaRPr>
          </a:p>
        </p:txBody>
      </p:sp>
      <p:graphicFrame>
        <p:nvGraphicFramePr>
          <p:cNvPr id="4" name="Table 3">
            <a:extLst>
              <a:ext uri="{FF2B5EF4-FFF2-40B4-BE49-F238E27FC236}">
                <a16:creationId xmlns:a16="http://schemas.microsoft.com/office/drawing/2014/main" id="{F86579C0-5B25-42C0-9189-6EDA22A82357}"/>
              </a:ext>
            </a:extLst>
          </p:cNvPr>
          <p:cNvGraphicFramePr>
            <a:graphicFrameLocks noGrp="1"/>
          </p:cNvGraphicFramePr>
          <p:nvPr>
            <p:extLst>
              <p:ext uri="{D42A27DB-BD31-4B8C-83A1-F6EECF244321}">
                <p14:modId xmlns:p14="http://schemas.microsoft.com/office/powerpoint/2010/main" val="3621905815"/>
              </p:ext>
            </p:extLst>
          </p:nvPr>
        </p:nvGraphicFramePr>
        <p:xfrm>
          <a:off x="1160061" y="1216240"/>
          <a:ext cx="7477912" cy="4639378"/>
        </p:xfrm>
        <a:graphic>
          <a:graphicData uri="http://schemas.openxmlformats.org/drawingml/2006/table">
            <a:tbl>
              <a:tblPr firstRow="1" firstCol="1" lastRow="1" lastCol="1" bandRow="1" bandCol="1">
                <a:tableStyleId>{5C22544A-7EE6-4342-B048-85BDC9FD1C3A}</a:tableStyleId>
              </a:tblPr>
              <a:tblGrid>
                <a:gridCol w="673317">
                  <a:extLst>
                    <a:ext uri="{9D8B030D-6E8A-4147-A177-3AD203B41FA5}">
                      <a16:colId xmlns:a16="http://schemas.microsoft.com/office/drawing/2014/main" val="2957396910"/>
                    </a:ext>
                  </a:extLst>
                </a:gridCol>
                <a:gridCol w="1149519">
                  <a:extLst>
                    <a:ext uri="{9D8B030D-6E8A-4147-A177-3AD203B41FA5}">
                      <a16:colId xmlns:a16="http://schemas.microsoft.com/office/drawing/2014/main" val="3256152970"/>
                    </a:ext>
                  </a:extLst>
                </a:gridCol>
                <a:gridCol w="4545367">
                  <a:extLst>
                    <a:ext uri="{9D8B030D-6E8A-4147-A177-3AD203B41FA5}">
                      <a16:colId xmlns:a16="http://schemas.microsoft.com/office/drawing/2014/main" val="3000650675"/>
                    </a:ext>
                  </a:extLst>
                </a:gridCol>
                <a:gridCol w="1109709">
                  <a:extLst>
                    <a:ext uri="{9D8B030D-6E8A-4147-A177-3AD203B41FA5}">
                      <a16:colId xmlns:a16="http://schemas.microsoft.com/office/drawing/2014/main" val="2839529450"/>
                    </a:ext>
                  </a:extLst>
                </a:gridCol>
              </a:tblGrid>
              <a:tr h="804226">
                <a:tc>
                  <a:txBody>
                    <a:bodyPr/>
                    <a:lstStyle/>
                    <a:p>
                      <a:pPr>
                        <a:spcAft>
                          <a:spcPts val="0"/>
                        </a:spcAft>
                      </a:pPr>
                      <a:r>
                        <a:rPr lang="en-ZA" sz="1400" cap="all">
                          <a:effectLst/>
                        </a:rPr>
                        <a:t>B5</a:t>
                      </a:r>
                      <a:endParaRPr lang="en-ZA" sz="140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tc>
                <a:tc>
                  <a:txBody>
                    <a:bodyPr/>
                    <a:lstStyle/>
                    <a:p>
                      <a:pPr>
                        <a:spcAft>
                          <a:spcPts val="0"/>
                        </a:spcAft>
                      </a:pPr>
                      <a:r>
                        <a:rPr lang="en-ZA" sz="1400" b="0" cap="all" dirty="0">
                          <a:solidFill>
                            <a:schemeClr val="tx1"/>
                          </a:solidFill>
                          <a:effectLst/>
                        </a:rPr>
                        <a:t>MS EXCEL</a:t>
                      </a:r>
                      <a:endParaRPr lang="en-ZA" sz="1400" b="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tc>
                <a:tc>
                  <a:txBody>
                    <a:bodyPr/>
                    <a:lstStyle/>
                    <a:p>
                      <a:pPr>
                        <a:spcAft>
                          <a:spcPts val="0"/>
                        </a:spcAft>
                      </a:pPr>
                      <a:r>
                        <a:rPr lang="en-ZA" sz="1350" b="0" kern="1200" cap="all" dirty="0">
                          <a:solidFill>
                            <a:schemeClr val="tx1"/>
                          </a:solidFill>
                          <a:effectLst/>
                          <a:latin typeface="+mn-lt"/>
                          <a:ea typeface="+mn-ea"/>
                          <a:cs typeface="+mn-cs"/>
                        </a:rPr>
                        <a:t>MANAGEMENT PROPOSAL</a:t>
                      </a:r>
                      <a:endParaRPr lang="en-ZA" sz="1400" b="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tc>
                <a:tc>
                  <a:txBody>
                    <a:bodyPr/>
                    <a:lstStyle/>
                    <a:p>
                      <a:pPr algn="ctr">
                        <a:spcAft>
                          <a:spcPts val="0"/>
                        </a:spcAft>
                      </a:pPr>
                      <a:r>
                        <a:rPr lang="en-ZA" sz="1400" cap="all">
                          <a:effectLst/>
                        </a:rPr>
                        <a:t>*1</a:t>
                      </a:r>
                      <a:endParaRPr lang="en-ZA" sz="140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tc>
                <a:extLst>
                  <a:ext uri="{0D108BD9-81ED-4DB2-BD59-A6C34878D82A}">
                    <a16:rowId xmlns:a16="http://schemas.microsoft.com/office/drawing/2014/main" val="1326059007"/>
                  </a:ext>
                </a:extLst>
              </a:tr>
              <a:tr h="618248">
                <a:tc>
                  <a:txBody>
                    <a:bodyPr/>
                    <a:lstStyle/>
                    <a:p>
                      <a:pPr>
                        <a:spcAft>
                          <a:spcPts val="0"/>
                        </a:spcAft>
                      </a:pPr>
                      <a:r>
                        <a:rPr lang="en-ZA" sz="1400" cap="all">
                          <a:effectLst/>
                        </a:rPr>
                        <a:t>B6</a:t>
                      </a:r>
                      <a:endParaRPr lang="en-ZA" sz="140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tc>
                <a:tc>
                  <a:txBody>
                    <a:bodyPr/>
                    <a:lstStyle/>
                    <a:p>
                      <a:pPr>
                        <a:spcAft>
                          <a:spcPts val="0"/>
                        </a:spcAft>
                      </a:pPr>
                      <a:r>
                        <a:rPr lang="en-ZA" sz="1400" cap="all" dirty="0">
                          <a:effectLst/>
                        </a:rPr>
                        <a:t>MS EXCEL</a:t>
                      </a:r>
                      <a:endParaRPr lang="en-ZA"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tc>
                <a:tc>
                  <a:txBody>
                    <a:bodyPr/>
                    <a:lstStyle/>
                    <a:p>
                      <a:pPr>
                        <a:spcAft>
                          <a:spcPts val="0"/>
                        </a:spcAft>
                      </a:pPr>
                      <a:r>
                        <a:rPr lang="en-ZA" sz="1400" cap="all" dirty="0">
                          <a:effectLst/>
                        </a:rPr>
                        <a:t>PAST PERFORMANCE EXPERIENCE </a:t>
                      </a:r>
                      <a:endParaRPr lang="en-ZA"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tc>
                <a:tc>
                  <a:txBody>
                    <a:bodyPr/>
                    <a:lstStyle/>
                    <a:p>
                      <a:pPr algn="ctr">
                        <a:spcAft>
                          <a:spcPts val="0"/>
                        </a:spcAft>
                      </a:pPr>
                      <a:r>
                        <a:rPr lang="en-ZA" sz="1400" cap="all">
                          <a:effectLst/>
                        </a:rPr>
                        <a:t>*1</a:t>
                      </a:r>
                      <a:endParaRPr lang="en-ZA" sz="140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tc>
                <a:extLst>
                  <a:ext uri="{0D108BD9-81ED-4DB2-BD59-A6C34878D82A}">
                    <a16:rowId xmlns:a16="http://schemas.microsoft.com/office/drawing/2014/main" val="3747361249"/>
                  </a:ext>
                </a:extLst>
              </a:tr>
              <a:tr h="804226">
                <a:tc>
                  <a:txBody>
                    <a:bodyPr/>
                    <a:lstStyle/>
                    <a:p>
                      <a:pPr>
                        <a:spcAft>
                          <a:spcPts val="0"/>
                        </a:spcAft>
                      </a:pPr>
                      <a:r>
                        <a:rPr lang="en-ZA" sz="1400" cap="all" dirty="0">
                          <a:effectLst/>
                        </a:rPr>
                        <a:t>B7</a:t>
                      </a:r>
                      <a:endParaRPr lang="en-ZA"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tc>
                <a:tc>
                  <a:txBody>
                    <a:bodyPr/>
                    <a:lstStyle/>
                    <a:p>
                      <a:pPr>
                        <a:spcAft>
                          <a:spcPts val="0"/>
                        </a:spcAft>
                      </a:pPr>
                      <a:r>
                        <a:rPr lang="en-ZA" sz="1400" cap="all">
                          <a:effectLst/>
                        </a:rPr>
                        <a:t>pdf</a:t>
                      </a:r>
                      <a:endParaRPr lang="en-ZA" sz="140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tc>
                <a:tc>
                  <a:txBody>
                    <a:bodyPr/>
                    <a:lstStyle/>
                    <a:p>
                      <a:pPr>
                        <a:spcAft>
                          <a:spcPts val="0"/>
                        </a:spcAft>
                      </a:pPr>
                      <a:r>
                        <a:rPr lang="en-ZA" sz="1350" kern="1200" cap="all" dirty="0">
                          <a:solidFill>
                            <a:schemeClr val="dk1"/>
                          </a:solidFill>
                          <a:effectLst/>
                          <a:latin typeface="+mn-lt"/>
                          <a:ea typeface="+mn-ea"/>
                          <a:cs typeface="+mn-cs"/>
                        </a:rPr>
                        <a:t>TARGETED ENTERPRISE/SUB-CONTRACTOR DETAILS AND DECLARATION </a:t>
                      </a:r>
                      <a:endParaRPr lang="en-ZA"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tc>
                <a:tc>
                  <a:txBody>
                    <a:bodyPr/>
                    <a:lstStyle/>
                    <a:p>
                      <a:pPr algn="ctr">
                        <a:spcAft>
                          <a:spcPts val="0"/>
                        </a:spcAft>
                      </a:pPr>
                      <a:r>
                        <a:rPr lang="en-ZA" sz="1400" cap="all" dirty="0">
                          <a:effectLst/>
                        </a:rPr>
                        <a:t>*1 &amp; *2</a:t>
                      </a:r>
                      <a:endParaRPr lang="en-ZA"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tc>
                <a:extLst>
                  <a:ext uri="{0D108BD9-81ED-4DB2-BD59-A6C34878D82A}">
                    <a16:rowId xmlns:a16="http://schemas.microsoft.com/office/drawing/2014/main" val="2657874595"/>
                  </a:ext>
                </a:extLst>
              </a:tr>
              <a:tr h="804226">
                <a:tc>
                  <a:txBody>
                    <a:bodyPr/>
                    <a:lstStyle/>
                    <a:p>
                      <a:pPr>
                        <a:spcAft>
                          <a:spcPts val="0"/>
                        </a:spcAft>
                      </a:pPr>
                      <a:r>
                        <a:rPr lang="en-ZA" sz="1400" dirty="0">
                          <a:effectLst/>
                          <a:latin typeface="Arial" panose="020B0604020202020204" pitchFamily="34" charset="0"/>
                          <a:ea typeface="Times New Roman" panose="02020603050405020304" pitchFamily="18" charset="0"/>
                          <a:cs typeface="Times New Roman" panose="02020603050405020304" pitchFamily="18" charset="0"/>
                        </a:rPr>
                        <a:t>B8</a:t>
                      </a:r>
                    </a:p>
                  </a:txBody>
                  <a:tcPr marL="53975" marR="53975" marT="0" marB="0" anchor="ctr"/>
                </a:tc>
                <a:tc>
                  <a:txBody>
                    <a:bodyPr/>
                    <a:lstStyle/>
                    <a:p>
                      <a:pPr>
                        <a:spcAft>
                          <a:spcPts val="0"/>
                        </a:spcAft>
                      </a:pPr>
                      <a:r>
                        <a:rPr lang="en-ZA" sz="1400" dirty="0">
                          <a:effectLst/>
                          <a:latin typeface="Arial" panose="020B0604020202020204" pitchFamily="34" charset="0"/>
                          <a:ea typeface="Times New Roman" panose="02020603050405020304" pitchFamily="18" charset="0"/>
                          <a:cs typeface="Times New Roman" panose="02020603050405020304" pitchFamily="18" charset="0"/>
                        </a:rPr>
                        <a:t>PDF</a:t>
                      </a:r>
                    </a:p>
                  </a:txBody>
                  <a:tcPr marL="53975" marR="53975" marT="0" marB="0" anchor="ctr"/>
                </a:tc>
                <a:tc>
                  <a:txBody>
                    <a:bodyPr/>
                    <a:lstStyle/>
                    <a:p>
                      <a:pPr>
                        <a:spcAft>
                          <a:spcPts val="0"/>
                        </a:spcAft>
                      </a:pPr>
                      <a:r>
                        <a:rPr lang="en-ZA" sz="1350" kern="1200" cap="all" dirty="0">
                          <a:solidFill>
                            <a:schemeClr val="dk1"/>
                          </a:solidFill>
                          <a:effectLst/>
                          <a:latin typeface="+mn-lt"/>
                          <a:ea typeface="+mn-ea"/>
                          <a:cs typeface="+mn-cs"/>
                        </a:rPr>
                        <a:t>JOINT VENTURE AGREEMENT</a:t>
                      </a:r>
                      <a:endParaRPr lang="en-ZA"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ZA" sz="1400" cap="all" dirty="0">
                          <a:effectLst/>
                        </a:rPr>
                        <a:t>*1 &amp; *2</a:t>
                      </a:r>
                      <a:endParaRPr lang="en-ZA" sz="1400" dirty="0">
                        <a:effectLst/>
                        <a:latin typeface="Arial" panose="020B0604020202020204" pitchFamily="34" charset="0"/>
                        <a:ea typeface="Times New Roman" panose="02020603050405020304" pitchFamily="18" charset="0"/>
                        <a:cs typeface="Times New Roman" panose="02020603050405020304" pitchFamily="18" charset="0"/>
                      </a:endParaRPr>
                    </a:p>
                    <a:p>
                      <a:pPr algn="ctr">
                        <a:spcAft>
                          <a:spcPts val="0"/>
                        </a:spcAft>
                      </a:pPr>
                      <a:endParaRPr lang="en-ZA" sz="1400" strike="sngStrike" dirty="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tc>
                <a:extLst>
                  <a:ext uri="{0D108BD9-81ED-4DB2-BD59-A6C34878D82A}">
                    <a16:rowId xmlns:a16="http://schemas.microsoft.com/office/drawing/2014/main" val="1535984217"/>
                  </a:ext>
                </a:extLst>
              </a:tr>
              <a:tr h="804226">
                <a:tc>
                  <a:txBody>
                    <a:bodyPr/>
                    <a:lstStyle/>
                    <a:p>
                      <a:pPr>
                        <a:spcAft>
                          <a:spcPts val="0"/>
                        </a:spcAft>
                      </a:pPr>
                      <a:r>
                        <a:rPr lang="en-ZA" sz="1400" cap="all">
                          <a:effectLst/>
                        </a:rPr>
                        <a:t>c2.4</a:t>
                      </a:r>
                      <a:endParaRPr lang="en-ZA" sz="140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tc>
                <a:tc>
                  <a:txBody>
                    <a:bodyPr/>
                    <a:lstStyle/>
                    <a:p>
                      <a:pPr>
                        <a:spcAft>
                          <a:spcPts val="0"/>
                        </a:spcAft>
                      </a:pPr>
                      <a:r>
                        <a:rPr lang="en-ZA" sz="1400" cap="all" dirty="0">
                          <a:effectLst/>
                        </a:rPr>
                        <a:t>pdf</a:t>
                      </a:r>
                      <a:endParaRPr lang="en-ZA"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tc>
                <a:tc>
                  <a:txBody>
                    <a:bodyPr/>
                    <a:lstStyle/>
                    <a:p>
                      <a:pPr>
                        <a:spcAft>
                          <a:spcPts val="0"/>
                        </a:spcAft>
                      </a:pPr>
                      <a:r>
                        <a:rPr lang="en-ZA" sz="1400" cap="all" dirty="0">
                          <a:effectLst/>
                        </a:rPr>
                        <a:t>KEY PERSONS FOR THIS PROJECT AND SUMMARY OF NORMALISED HOURS TENDERED</a:t>
                      </a:r>
                      <a:endParaRPr lang="en-ZA"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tc>
                <a:tc>
                  <a:txBody>
                    <a:bodyPr/>
                    <a:lstStyle/>
                    <a:p>
                      <a:pPr algn="ctr">
                        <a:spcAft>
                          <a:spcPts val="0"/>
                        </a:spcAft>
                      </a:pPr>
                      <a:r>
                        <a:rPr lang="en-ZA" sz="1400" cap="all" dirty="0">
                          <a:effectLst/>
                        </a:rPr>
                        <a:t>*1</a:t>
                      </a:r>
                      <a:endParaRPr lang="en-ZA" sz="1400" strike="sngStrike" dirty="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tc>
                <a:extLst>
                  <a:ext uri="{0D108BD9-81ED-4DB2-BD59-A6C34878D82A}">
                    <a16:rowId xmlns:a16="http://schemas.microsoft.com/office/drawing/2014/main" val="218636452"/>
                  </a:ext>
                </a:extLst>
              </a:tr>
              <a:tr h="804226">
                <a:tc>
                  <a:txBody>
                    <a:bodyPr/>
                    <a:lstStyle/>
                    <a:p>
                      <a:pPr marL="0" marR="0" algn="l" defTabSz="685800" rtl="0" eaLnBrk="1" latinLnBrk="0" hangingPunct="1">
                        <a:lnSpc>
                          <a:spcPct val="150000"/>
                        </a:lnSpc>
                        <a:spcBef>
                          <a:spcPts val="0"/>
                        </a:spcBef>
                        <a:spcAft>
                          <a:spcPts val="0"/>
                        </a:spcAft>
                      </a:pPr>
                      <a:r>
                        <a:rPr lang="en-ZA" sz="1400" b="0" kern="1200" cap="all" dirty="0">
                          <a:solidFill>
                            <a:schemeClr val="tx1"/>
                          </a:solidFill>
                          <a:effectLst/>
                          <a:latin typeface="+mn-lt"/>
                          <a:ea typeface="+mn-ea"/>
                          <a:cs typeface="+mn-cs"/>
                        </a:rPr>
                        <a:t>D1/SBD6.1</a:t>
                      </a:r>
                      <a:endParaRPr lang="en-US" sz="1400" b="0" kern="1200" cap="all" dirty="0">
                        <a:solidFill>
                          <a:schemeClr val="tx1"/>
                        </a:solidFill>
                        <a:effectLst/>
                        <a:latin typeface="+mn-lt"/>
                        <a:ea typeface="+mn-ea"/>
                        <a:cs typeface="+mn-cs"/>
                      </a:endParaRPr>
                    </a:p>
                  </a:txBody>
                  <a:tcPr marL="53975" marR="53975" marT="0" marB="0" anchor="ctr"/>
                </a:tc>
                <a:tc>
                  <a:txBody>
                    <a:bodyPr/>
                    <a:lstStyle/>
                    <a:p>
                      <a:pPr marL="0" marR="0" algn="l" defTabSz="685800" rtl="0" eaLnBrk="1" latinLnBrk="0" hangingPunct="1">
                        <a:lnSpc>
                          <a:spcPct val="150000"/>
                        </a:lnSpc>
                        <a:spcBef>
                          <a:spcPts val="0"/>
                        </a:spcBef>
                        <a:spcAft>
                          <a:spcPts val="0"/>
                        </a:spcAft>
                      </a:pPr>
                      <a:r>
                        <a:rPr lang="en-ZA" sz="1400" b="0" kern="1200" cap="all" dirty="0">
                          <a:solidFill>
                            <a:schemeClr val="tx1"/>
                          </a:solidFill>
                          <a:effectLst/>
                          <a:latin typeface="+mn-lt"/>
                          <a:ea typeface="+mn-ea"/>
                          <a:cs typeface="+mn-cs"/>
                        </a:rPr>
                        <a:t> </a:t>
                      </a:r>
                      <a:endParaRPr lang="en-US" sz="1400" b="0" kern="1200" cap="all" dirty="0">
                        <a:solidFill>
                          <a:schemeClr val="tx1"/>
                        </a:solidFill>
                        <a:effectLst/>
                        <a:latin typeface="+mn-lt"/>
                        <a:ea typeface="+mn-ea"/>
                        <a:cs typeface="+mn-cs"/>
                      </a:endParaRPr>
                    </a:p>
                  </a:txBody>
                  <a:tcPr marL="53975" marR="53975" marT="0" marB="0" anchor="ctr"/>
                </a:tc>
                <a:tc>
                  <a:txBody>
                    <a:bodyPr/>
                    <a:lstStyle/>
                    <a:p>
                      <a:pPr marL="0" marR="0" algn="l" defTabSz="685800" rtl="0" eaLnBrk="1" latinLnBrk="0" hangingPunct="1">
                        <a:lnSpc>
                          <a:spcPct val="150000"/>
                        </a:lnSpc>
                        <a:spcBef>
                          <a:spcPts val="0"/>
                        </a:spcBef>
                        <a:spcAft>
                          <a:spcPts val="0"/>
                        </a:spcAft>
                      </a:pPr>
                      <a:r>
                        <a:rPr lang="en-ZA" sz="1400" b="0" kern="1200" cap="all" dirty="0">
                          <a:solidFill>
                            <a:schemeClr val="tx1"/>
                          </a:solidFill>
                          <a:effectLst/>
                          <a:latin typeface="+mn-lt"/>
                          <a:ea typeface="+mn-ea"/>
                          <a:cs typeface="+mn-cs"/>
                        </a:rPr>
                        <a:t>TENDERER’S B-BBEE VERIFICATION CERTIFICATE</a:t>
                      </a:r>
                      <a:endParaRPr lang="en-US" sz="1400" b="0" kern="1200" cap="all" dirty="0">
                        <a:solidFill>
                          <a:schemeClr val="tx1"/>
                        </a:solidFill>
                        <a:effectLst/>
                        <a:latin typeface="+mn-lt"/>
                        <a:ea typeface="+mn-ea"/>
                        <a:cs typeface="+mn-cs"/>
                      </a:endParaRPr>
                    </a:p>
                  </a:txBody>
                  <a:tcPr marL="53975" marR="53975" marT="0" marB="0" anchor="ctr"/>
                </a:tc>
                <a:tc>
                  <a:txBody>
                    <a:bodyPr/>
                    <a:lstStyle/>
                    <a:p>
                      <a:pPr marL="0" marR="0" algn="l" defTabSz="685800" rtl="0" eaLnBrk="1" latinLnBrk="0" hangingPunct="1">
                        <a:lnSpc>
                          <a:spcPct val="150000"/>
                        </a:lnSpc>
                        <a:spcBef>
                          <a:spcPts val="0"/>
                        </a:spcBef>
                        <a:spcAft>
                          <a:spcPts val="0"/>
                        </a:spcAft>
                      </a:pPr>
                      <a:r>
                        <a:rPr lang="en-ZA" sz="1400" b="0" kern="1200" cap="all" dirty="0">
                          <a:solidFill>
                            <a:schemeClr val="tx1"/>
                          </a:solidFill>
                          <a:effectLst/>
                          <a:latin typeface="+mn-lt"/>
                          <a:ea typeface="+mn-ea"/>
                          <a:cs typeface="+mn-cs"/>
                        </a:rPr>
                        <a:t>*1 &amp; *2</a:t>
                      </a:r>
                      <a:endParaRPr lang="en-US" sz="1400" b="0" kern="1200" cap="all" dirty="0">
                        <a:solidFill>
                          <a:schemeClr val="tx1"/>
                        </a:solidFill>
                        <a:effectLst/>
                        <a:latin typeface="+mn-lt"/>
                        <a:ea typeface="+mn-ea"/>
                        <a:cs typeface="+mn-cs"/>
                      </a:endParaRPr>
                    </a:p>
                  </a:txBody>
                  <a:tcPr marL="53975" marR="53975" marT="0" marB="0" anchor="ctr"/>
                </a:tc>
                <a:extLst>
                  <a:ext uri="{0D108BD9-81ED-4DB2-BD59-A6C34878D82A}">
                    <a16:rowId xmlns:a16="http://schemas.microsoft.com/office/drawing/2014/main" val="2220271801"/>
                  </a:ext>
                </a:extLst>
              </a:tr>
            </a:tbl>
          </a:graphicData>
        </a:graphic>
      </p:graphicFrame>
    </p:spTree>
    <p:extLst>
      <p:ext uri="{BB962C8B-B14F-4D97-AF65-F5344CB8AC3E}">
        <p14:creationId xmlns:p14="http://schemas.microsoft.com/office/powerpoint/2010/main" val="427930125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58B80866-36F0-4FF1-9FDC-59540D3F6835}"/>
              </a:ext>
            </a:extLst>
          </p:cNvPr>
          <p:cNvSpPr txBox="1"/>
          <p:nvPr/>
        </p:nvSpPr>
        <p:spPr>
          <a:xfrm>
            <a:off x="1160061" y="0"/>
            <a:ext cx="7983940" cy="307777"/>
          </a:xfrm>
          <a:prstGeom prst="rect">
            <a:avLst/>
          </a:prstGeom>
          <a:solidFill>
            <a:schemeClr val="accent6">
              <a:lumMod val="40000"/>
              <a:lumOff val="60000"/>
            </a:schemeClr>
          </a:solidFill>
        </p:spPr>
        <p:txBody>
          <a:bodyPr wrap="square" rtlCol="0">
            <a:spAutoFit/>
          </a:bodyPr>
          <a:lstStyle/>
          <a:p>
            <a:pPr lvl="0" algn="ctr"/>
            <a:r>
              <a:rPr kumimoji="0" lang="en-ZA" sz="1400" b="1" i="0" u="none" strike="noStrike" kern="1200" cap="none" spc="0" normalizeH="0" baseline="0" noProof="0" dirty="0">
                <a:ln>
                  <a:noFill/>
                </a:ln>
                <a:solidFill>
                  <a:prstClr val="black"/>
                </a:solidFill>
                <a:effectLst/>
                <a:uLnTx/>
                <a:uFillTx/>
                <a:latin typeface="Calibri" panose="020F0502020204030204"/>
                <a:ea typeface="+mn-ea"/>
                <a:cs typeface="+mn-cs"/>
              </a:rPr>
              <a:t>Returnable </a:t>
            </a:r>
            <a:r>
              <a:rPr lang="en-ZA" sz="1400" b="1" dirty="0">
                <a:solidFill>
                  <a:prstClr val="black"/>
                </a:solidFill>
                <a:latin typeface="Calibri" panose="020F0502020204030204"/>
              </a:rPr>
              <a:t>Schedule Financial </a:t>
            </a:r>
            <a:r>
              <a:rPr lang="en-ZA" sz="1400" b="1" dirty="0" err="1">
                <a:solidFill>
                  <a:prstClr val="black"/>
                </a:solidFill>
                <a:latin typeface="Calibri" panose="020F0502020204030204"/>
              </a:rPr>
              <a:t>Returnables</a:t>
            </a:r>
            <a:endParaRPr kumimoji="0" lang="en-ZA" sz="1400" b="1" i="0" u="none" strike="noStrike" kern="1200" cap="none" spc="0" normalizeH="0" baseline="0" noProof="0" dirty="0">
              <a:ln>
                <a:noFill/>
              </a:ln>
              <a:solidFill>
                <a:prstClr val="black"/>
              </a:solidFill>
              <a:effectLst/>
              <a:uLnTx/>
              <a:uFillTx/>
              <a:latin typeface="Calibri Light" panose="020F0302020204030204"/>
              <a:ea typeface="+mn-ea"/>
              <a:cs typeface="+mn-cs"/>
            </a:endParaRPr>
          </a:p>
        </p:txBody>
      </p:sp>
      <p:graphicFrame>
        <p:nvGraphicFramePr>
          <p:cNvPr id="3" name="Table 2">
            <a:extLst>
              <a:ext uri="{FF2B5EF4-FFF2-40B4-BE49-F238E27FC236}">
                <a16:creationId xmlns:a16="http://schemas.microsoft.com/office/drawing/2014/main" id="{2A1B43A2-EF22-4B17-B4E7-AB63F9226591}"/>
              </a:ext>
            </a:extLst>
          </p:cNvPr>
          <p:cNvGraphicFramePr>
            <a:graphicFrameLocks noGrp="1"/>
          </p:cNvGraphicFramePr>
          <p:nvPr>
            <p:extLst>
              <p:ext uri="{D42A27DB-BD31-4B8C-83A1-F6EECF244321}">
                <p14:modId xmlns:p14="http://schemas.microsoft.com/office/powerpoint/2010/main" val="2456835410"/>
              </p:ext>
            </p:extLst>
          </p:nvPr>
        </p:nvGraphicFramePr>
        <p:xfrm>
          <a:off x="1160061" y="497150"/>
          <a:ext cx="7451279" cy="4174261"/>
        </p:xfrm>
        <a:graphic>
          <a:graphicData uri="http://schemas.openxmlformats.org/drawingml/2006/table">
            <a:tbl>
              <a:tblPr firstRow="1" firstCol="1" lastRow="1" lastCol="1" bandRow="1" bandCol="1">
                <a:tableStyleId>{5C22544A-7EE6-4342-B048-85BDC9FD1C3A}</a:tableStyleId>
              </a:tblPr>
              <a:tblGrid>
                <a:gridCol w="766393">
                  <a:extLst>
                    <a:ext uri="{9D8B030D-6E8A-4147-A177-3AD203B41FA5}">
                      <a16:colId xmlns:a16="http://schemas.microsoft.com/office/drawing/2014/main" val="322569228"/>
                    </a:ext>
                  </a:extLst>
                </a:gridCol>
                <a:gridCol w="1526960">
                  <a:extLst>
                    <a:ext uri="{9D8B030D-6E8A-4147-A177-3AD203B41FA5}">
                      <a16:colId xmlns:a16="http://schemas.microsoft.com/office/drawing/2014/main" val="2503538561"/>
                    </a:ext>
                  </a:extLst>
                </a:gridCol>
                <a:gridCol w="3873852">
                  <a:extLst>
                    <a:ext uri="{9D8B030D-6E8A-4147-A177-3AD203B41FA5}">
                      <a16:colId xmlns:a16="http://schemas.microsoft.com/office/drawing/2014/main" val="3811485247"/>
                    </a:ext>
                  </a:extLst>
                </a:gridCol>
                <a:gridCol w="1284074">
                  <a:extLst>
                    <a:ext uri="{9D8B030D-6E8A-4147-A177-3AD203B41FA5}">
                      <a16:colId xmlns:a16="http://schemas.microsoft.com/office/drawing/2014/main" val="259461284"/>
                    </a:ext>
                  </a:extLst>
                </a:gridCol>
              </a:tblGrid>
              <a:tr h="1242957">
                <a:tc>
                  <a:txBody>
                    <a:bodyPr/>
                    <a:lstStyle/>
                    <a:p>
                      <a:pPr algn="l">
                        <a:spcAft>
                          <a:spcPts val="0"/>
                        </a:spcAft>
                      </a:pPr>
                      <a:r>
                        <a:rPr lang="en-ZA" sz="1400" cap="all" dirty="0">
                          <a:effectLst/>
                        </a:rPr>
                        <a:t>FORM</a:t>
                      </a:r>
                      <a:endParaRPr lang="en-ZA" sz="1400" dirty="0">
                        <a:effectLst/>
                      </a:endParaRPr>
                    </a:p>
                    <a:p>
                      <a:pPr algn="l">
                        <a:spcAft>
                          <a:spcPts val="0"/>
                        </a:spcAft>
                      </a:pPr>
                      <a:r>
                        <a:rPr lang="en-ZA" sz="1400" cap="all" dirty="0">
                          <a:effectLst/>
                        </a:rPr>
                        <a:t>NO</a:t>
                      </a:r>
                      <a:endParaRPr lang="en-ZA"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tc>
                <a:tc>
                  <a:txBody>
                    <a:bodyPr/>
                    <a:lstStyle/>
                    <a:p>
                      <a:pPr algn="l">
                        <a:spcAft>
                          <a:spcPts val="0"/>
                        </a:spcAft>
                      </a:pPr>
                      <a:r>
                        <a:rPr lang="en-ZA" sz="1400" cap="all" dirty="0">
                          <a:effectLst/>
                        </a:rPr>
                        <a:t>ELEC­TRONIC</a:t>
                      </a:r>
                      <a:endParaRPr lang="en-ZA" sz="1400" dirty="0">
                        <a:effectLst/>
                      </a:endParaRPr>
                    </a:p>
                    <a:p>
                      <a:pPr algn="l">
                        <a:spcAft>
                          <a:spcPts val="0"/>
                        </a:spcAft>
                      </a:pPr>
                      <a:r>
                        <a:rPr lang="en-ZA" sz="1400" cap="all" dirty="0">
                          <a:effectLst/>
                        </a:rPr>
                        <a:t>FORMAT</a:t>
                      </a:r>
                      <a:endParaRPr lang="en-ZA"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tc>
                <a:tc>
                  <a:txBody>
                    <a:bodyPr/>
                    <a:lstStyle/>
                    <a:p>
                      <a:pPr>
                        <a:spcAft>
                          <a:spcPts val="0"/>
                        </a:spcAft>
                      </a:pPr>
                      <a:r>
                        <a:rPr lang="en-ZA" sz="1400" cap="all">
                          <a:effectLst/>
                        </a:rPr>
                        <a:t>FORM  DESCRIPTION</a:t>
                      </a:r>
                      <a:endParaRPr lang="en-ZA" sz="140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tc>
                <a:tc>
                  <a:txBody>
                    <a:bodyPr/>
                    <a:lstStyle/>
                    <a:p>
                      <a:pPr algn="ctr">
                        <a:spcAft>
                          <a:spcPts val="0"/>
                        </a:spcAft>
                      </a:pPr>
                      <a:r>
                        <a:rPr lang="en-ZA" sz="1400" cap="all">
                          <a:effectLst/>
                        </a:rPr>
                        <a:t>INITIAL if cOM­PLETED</a:t>
                      </a:r>
                      <a:endParaRPr lang="en-ZA" sz="140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tc>
                <a:extLst>
                  <a:ext uri="{0D108BD9-81ED-4DB2-BD59-A6C34878D82A}">
                    <a16:rowId xmlns:a16="http://schemas.microsoft.com/office/drawing/2014/main" val="1068675757"/>
                  </a:ext>
                </a:extLst>
              </a:tr>
              <a:tr h="637015">
                <a:tc>
                  <a:txBody>
                    <a:bodyPr/>
                    <a:lstStyle/>
                    <a:p>
                      <a:pPr>
                        <a:spcAft>
                          <a:spcPts val="0"/>
                        </a:spcAft>
                      </a:pPr>
                      <a:r>
                        <a:rPr lang="en-ZA" sz="1350" b="1" kern="1200" cap="all" dirty="0">
                          <a:solidFill>
                            <a:schemeClr val="lt1"/>
                          </a:solidFill>
                          <a:effectLst/>
                          <a:latin typeface="+mn-lt"/>
                          <a:ea typeface="+mn-ea"/>
                          <a:cs typeface="+mn-cs"/>
                        </a:rPr>
                        <a:t>c1.1.1/SBD7</a:t>
                      </a:r>
                      <a:endParaRPr lang="en-ZA"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tc>
                <a:tc>
                  <a:txBody>
                    <a:bodyPr/>
                    <a:lstStyle/>
                    <a:p>
                      <a:pPr>
                        <a:spcAft>
                          <a:spcPts val="0"/>
                        </a:spcAft>
                      </a:pPr>
                      <a:r>
                        <a:rPr lang="en-ZA" sz="1400" cap="all">
                          <a:effectLst/>
                        </a:rPr>
                        <a:t>pdf</a:t>
                      </a:r>
                      <a:endParaRPr lang="en-ZA" sz="140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tc>
                <a:tc>
                  <a:txBody>
                    <a:bodyPr/>
                    <a:lstStyle/>
                    <a:p>
                      <a:pPr>
                        <a:spcAft>
                          <a:spcPts val="0"/>
                        </a:spcAft>
                      </a:pPr>
                      <a:r>
                        <a:rPr lang="en-ZA" sz="1400" cap="all" dirty="0">
                          <a:effectLst/>
                        </a:rPr>
                        <a:t>FORM OF OFFER</a:t>
                      </a:r>
                      <a:endParaRPr lang="en-ZA"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tc>
                <a:tc>
                  <a:txBody>
                    <a:bodyPr/>
                    <a:lstStyle/>
                    <a:p>
                      <a:pPr algn="ctr">
                        <a:spcAft>
                          <a:spcPts val="0"/>
                        </a:spcAft>
                      </a:pPr>
                      <a:r>
                        <a:rPr lang="en-ZA" sz="1400" cap="all" dirty="0">
                          <a:effectLst/>
                        </a:rPr>
                        <a:t>*2</a:t>
                      </a:r>
                      <a:endParaRPr lang="en-ZA"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tc>
                <a:extLst>
                  <a:ext uri="{0D108BD9-81ED-4DB2-BD59-A6C34878D82A}">
                    <a16:rowId xmlns:a16="http://schemas.microsoft.com/office/drawing/2014/main" val="3664851644"/>
                  </a:ext>
                </a:extLst>
              </a:tr>
              <a:tr h="637015">
                <a:tc>
                  <a:txBody>
                    <a:bodyPr/>
                    <a:lstStyle/>
                    <a:p>
                      <a:pPr>
                        <a:spcAft>
                          <a:spcPts val="0"/>
                        </a:spcAft>
                      </a:pPr>
                      <a:r>
                        <a:rPr lang="en-ZA" sz="1400" cap="all">
                          <a:effectLst/>
                        </a:rPr>
                        <a:t>C1.2.3</a:t>
                      </a:r>
                      <a:endParaRPr lang="en-ZA" sz="140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tc>
                <a:tc>
                  <a:txBody>
                    <a:bodyPr/>
                    <a:lstStyle/>
                    <a:p>
                      <a:pPr>
                        <a:spcAft>
                          <a:spcPts val="0"/>
                        </a:spcAft>
                      </a:pPr>
                      <a:r>
                        <a:rPr lang="en-ZA" sz="1400" cap="all">
                          <a:effectLst/>
                        </a:rPr>
                        <a:t>pdf</a:t>
                      </a:r>
                      <a:endParaRPr lang="en-ZA" sz="140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tc>
                <a:tc>
                  <a:txBody>
                    <a:bodyPr/>
                    <a:lstStyle/>
                    <a:p>
                      <a:pPr>
                        <a:spcAft>
                          <a:spcPts val="0"/>
                        </a:spcAft>
                      </a:pPr>
                      <a:r>
                        <a:rPr lang="en-ZA" sz="1400" cap="all" dirty="0">
                          <a:effectLst/>
                        </a:rPr>
                        <a:t>CONTRACT DATA – INFORMATION PROVIDED BY THE TENDERER</a:t>
                      </a:r>
                      <a:endParaRPr lang="en-ZA"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tc>
                <a:tc>
                  <a:txBody>
                    <a:bodyPr/>
                    <a:lstStyle/>
                    <a:p>
                      <a:pPr algn="ctr">
                        <a:spcAft>
                          <a:spcPts val="0"/>
                        </a:spcAft>
                      </a:pPr>
                      <a:r>
                        <a:rPr lang="en-ZA" sz="1400" cap="all">
                          <a:effectLst/>
                        </a:rPr>
                        <a:t>*2</a:t>
                      </a:r>
                      <a:endParaRPr lang="en-ZA" sz="140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tc>
                <a:extLst>
                  <a:ext uri="{0D108BD9-81ED-4DB2-BD59-A6C34878D82A}">
                    <a16:rowId xmlns:a16="http://schemas.microsoft.com/office/drawing/2014/main" val="2224207126"/>
                  </a:ext>
                </a:extLst>
              </a:tr>
              <a:tr h="828637">
                <a:tc>
                  <a:txBody>
                    <a:bodyPr/>
                    <a:lstStyle/>
                    <a:p>
                      <a:pPr>
                        <a:spcAft>
                          <a:spcPts val="0"/>
                        </a:spcAft>
                      </a:pPr>
                      <a:r>
                        <a:rPr lang="en-ZA" sz="1350" b="1" kern="1200" cap="all" dirty="0">
                          <a:solidFill>
                            <a:schemeClr val="lt1"/>
                          </a:solidFill>
                          <a:effectLst/>
                          <a:latin typeface="+mn-lt"/>
                          <a:ea typeface="+mn-ea"/>
                          <a:cs typeface="+mn-cs"/>
                        </a:rPr>
                        <a:t>C2.2/SBD3</a:t>
                      </a:r>
                      <a:endParaRPr lang="en-ZA"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tc>
                <a:tc>
                  <a:txBody>
                    <a:bodyPr/>
                    <a:lstStyle/>
                    <a:p>
                      <a:pPr>
                        <a:spcAft>
                          <a:spcPts val="0"/>
                        </a:spcAft>
                      </a:pPr>
                      <a:r>
                        <a:rPr lang="en-ZA" sz="1400" cap="all">
                          <a:effectLst/>
                        </a:rPr>
                        <a:t>MS EXCEL</a:t>
                      </a:r>
                      <a:endParaRPr lang="en-ZA" sz="140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tc>
                <a:tc>
                  <a:txBody>
                    <a:bodyPr/>
                    <a:lstStyle/>
                    <a:p>
                      <a:pPr>
                        <a:spcAft>
                          <a:spcPts val="0"/>
                        </a:spcAft>
                      </a:pPr>
                      <a:r>
                        <a:rPr lang="en-ZA" sz="1400" cap="all">
                          <a:effectLst/>
                        </a:rPr>
                        <a:t>PRICING SCHEDULE</a:t>
                      </a:r>
                      <a:endParaRPr lang="en-ZA" sz="140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tc>
                <a:tc>
                  <a:txBody>
                    <a:bodyPr/>
                    <a:lstStyle/>
                    <a:p>
                      <a:pPr algn="ctr">
                        <a:spcAft>
                          <a:spcPts val="0"/>
                        </a:spcAft>
                      </a:pPr>
                      <a:r>
                        <a:rPr lang="en-ZA" sz="1400" cap="all" dirty="0">
                          <a:effectLst/>
                        </a:rPr>
                        <a:t>*1 &amp; *2</a:t>
                      </a:r>
                      <a:endParaRPr lang="en-ZA" sz="1400" dirty="0">
                        <a:effectLst/>
                      </a:endParaRPr>
                    </a:p>
                  </a:txBody>
                  <a:tcPr marL="53975" marR="53975" marT="0" marB="0" anchor="ctr"/>
                </a:tc>
                <a:extLst>
                  <a:ext uri="{0D108BD9-81ED-4DB2-BD59-A6C34878D82A}">
                    <a16:rowId xmlns:a16="http://schemas.microsoft.com/office/drawing/2014/main" val="1548277865"/>
                  </a:ext>
                </a:extLst>
              </a:tr>
              <a:tr h="828637">
                <a:tc>
                  <a:txBody>
                    <a:bodyPr/>
                    <a:lstStyle/>
                    <a:p>
                      <a:pPr>
                        <a:spcAft>
                          <a:spcPts val="0"/>
                        </a:spcAft>
                      </a:pPr>
                      <a:r>
                        <a:rPr lang="en-ZA" sz="1400" cap="all">
                          <a:effectLst/>
                        </a:rPr>
                        <a:t>c2.3</a:t>
                      </a:r>
                      <a:endParaRPr lang="en-ZA" sz="140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tc>
                <a:tc>
                  <a:txBody>
                    <a:bodyPr/>
                    <a:lstStyle/>
                    <a:p>
                      <a:pPr>
                        <a:spcAft>
                          <a:spcPts val="0"/>
                        </a:spcAft>
                      </a:pPr>
                      <a:r>
                        <a:rPr lang="en-ZA" sz="1400" cap="all">
                          <a:effectLst/>
                        </a:rPr>
                        <a:t>MS EXCEL</a:t>
                      </a:r>
                      <a:endParaRPr lang="en-ZA" sz="140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tc>
                <a:tc>
                  <a:txBody>
                    <a:bodyPr/>
                    <a:lstStyle/>
                    <a:p>
                      <a:pPr>
                        <a:spcAft>
                          <a:spcPts val="0"/>
                        </a:spcAft>
                      </a:pPr>
                      <a:r>
                        <a:rPr lang="en-ZA" sz="1400" cap="all">
                          <a:effectLst/>
                        </a:rPr>
                        <a:t>SUMMARY OF PRICING SCHEDULE</a:t>
                      </a:r>
                      <a:endParaRPr lang="en-ZA" sz="140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tc>
                <a:tc>
                  <a:txBody>
                    <a:bodyPr/>
                    <a:lstStyle/>
                    <a:p>
                      <a:pPr algn="ctr">
                        <a:spcAft>
                          <a:spcPts val="0"/>
                        </a:spcAft>
                      </a:pPr>
                      <a:r>
                        <a:rPr lang="en-ZA" sz="1400" cap="all" dirty="0">
                          <a:effectLst/>
                        </a:rPr>
                        <a:t>*1 &amp; *2</a:t>
                      </a:r>
                      <a:endParaRPr lang="en-ZA"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tc>
                <a:extLst>
                  <a:ext uri="{0D108BD9-81ED-4DB2-BD59-A6C34878D82A}">
                    <a16:rowId xmlns:a16="http://schemas.microsoft.com/office/drawing/2014/main" val="2185719178"/>
                  </a:ext>
                </a:extLst>
              </a:tr>
            </a:tbl>
          </a:graphicData>
        </a:graphic>
      </p:graphicFrame>
    </p:spTree>
    <p:extLst>
      <p:ext uri="{BB962C8B-B14F-4D97-AF65-F5344CB8AC3E}">
        <p14:creationId xmlns:p14="http://schemas.microsoft.com/office/powerpoint/2010/main" val="114302200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DBC98D9-76A7-6A44-9658-E1B1885E2565}"/>
              </a:ext>
            </a:extLst>
          </p:cNvPr>
          <p:cNvSpPr txBox="1"/>
          <p:nvPr/>
        </p:nvSpPr>
        <p:spPr>
          <a:xfrm>
            <a:off x="1148575" y="3136612"/>
            <a:ext cx="6846849" cy="1077218"/>
          </a:xfrm>
          <a:prstGeom prst="rect">
            <a:avLst/>
          </a:prstGeom>
          <a:noFill/>
        </p:spPr>
        <p:txBody>
          <a:bodyPr wrap="square" rtlCol="0">
            <a:spAutoFit/>
          </a:bodyPr>
          <a:lstStyle/>
          <a:p>
            <a:pPr algn="ctr"/>
            <a:r>
              <a:rPr lang="en-ZA" sz="3200" dirty="0">
                <a:solidFill>
                  <a:schemeClr val="bg1"/>
                </a:solidFill>
                <a:latin typeface="Exo 2" panose="00000800000000000000" pitchFamily="50" charset="0"/>
              </a:rPr>
              <a:t>Part  C3:  Scope of Works</a:t>
            </a:r>
          </a:p>
          <a:p>
            <a:pPr algn="ctr"/>
            <a:endParaRPr lang="en-ZA" sz="3200" dirty="0">
              <a:solidFill>
                <a:schemeClr val="bg1"/>
              </a:solidFill>
              <a:latin typeface="Exo 2" panose="00000800000000000000" pitchFamily="50" charset="0"/>
            </a:endParaRPr>
          </a:p>
        </p:txBody>
      </p:sp>
    </p:spTree>
    <p:extLst>
      <p:ext uri="{BB962C8B-B14F-4D97-AF65-F5344CB8AC3E}">
        <p14:creationId xmlns:p14="http://schemas.microsoft.com/office/powerpoint/2010/main" val="126401138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28650" y="1127465"/>
            <a:ext cx="7886700" cy="4909352"/>
          </a:xfrm>
        </p:spPr>
        <p:txBody>
          <a:bodyPr/>
          <a:lstStyle/>
          <a:p>
            <a:pPr marL="0" indent="0">
              <a:buNone/>
            </a:pPr>
            <a:r>
              <a:rPr lang="en-ZA" b="1" dirty="0"/>
              <a:t>C.3.1.3 DESCRIPTION OF THE PROJECT </a:t>
            </a:r>
          </a:p>
          <a:p>
            <a:pPr marL="0" indent="0">
              <a:buNone/>
            </a:pPr>
            <a:endParaRPr lang="en-ZA" sz="1600" b="1" dirty="0"/>
          </a:p>
          <a:p>
            <a:pPr marL="0" marR="0" indent="0" algn="just">
              <a:lnSpc>
                <a:spcPct val="150000"/>
              </a:lnSpc>
              <a:spcBef>
                <a:spcPts val="0"/>
              </a:spcBef>
              <a:spcAft>
                <a:spcPts val="0"/>
              </a:spcAft>
              <a:buNone/>
            </a:pPr>
            <a:r>
              <a:rPr lang="en-ZA" sz="14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The Service Provider shall be required to provide services relating to the letting, management and supervision of the Routine Road Maintenance on National Route </a:t>
            </a:r>
            <a:r>
              <a:rPr lang="en-US" sz="1400" dirty="0">
                <a:effectLst/>
                <a:latin typeface="Arial" panose="020B0604020202020204" pitchFamily="34" charset="0"/>
                <a:ea typeface="Times New Roman" panose="02020603050405020304" pitchFamily="18" charset="0"/>
                <a:cs typeface="Times New Roman" panose="02020603050405020304" pitchFamily="18" charset="0"/>
              </a:rPr>
              <a:t>R53 Section 1 from N12 Potchefstroom to Free State Border, R54 Section 1 from Gauteng Border to N12 Potchefstroom, R500 Section 1 from Parys to Gauteng Border, R501 Section 1&amp;3 from Free State Border to Gauteng Border, N12 Section 16&amp;17 from Border Of </a:t>
            </a:r>
            <a:r>
              <a:rPr lang="en-US" sz="1400" dirty="0" err="1">
                <a:effectLst/>
                <a:latin typeface="Arial" panose="020B0604020202020204" pitchFamily="34" charset="0"/>
                <a:ea typeface="Times New Roman" panose="02020603050405020304" pitchFamily="18" charset="0"/>
                <a:cs typeface="Times New Roman" panose="02020603050405020304" pitchFamily="18" charset="0"/>
              </a:rPr>
              <a:t>Matlosana</a:t>
            </a:r>
            <a:r>
              <a:rPr lang="en-US" sz="1400" dirty="0">
                <a:effectLst/>
                <a:latin typeface="Arial" panose="020B0604020202020204" pitchFamily="34" charset="0"/>
                <a:ea typeface="Times New Roman" panose="02020603050405020304" pitchFamily="18" charset="0"/>
                <a:cs typeface="Times New Roman" panose="02020603050405020304" pitchFamily="18" charset="0"/>
              </a:rPr>
              <a:t> Municipality </a:t>
            </a:r>
            <a:r>
              <a:rPr lang="en-US" sz="1400" dirty="0">
                <a:latin typeface="Arial" panose="020B0604020202020204" pitchFamily="34" charset="0"/>
                <a:ea typeface="Times New Roman" panose="02020603050405020304" pitchFamily="18" charset="0"/>
                <a:cs typeface="Times New Roman" panose="02020603050405020304" pitchFamily="18" charset="0"/>
              </a:rPr>
              <a:t>t</a:t>
            </a:r>
            <a:r>
              <a:rPr lang="en-US" sz="1400" dirty="0">
                <a:effectLst/>
                <a:latin typeface="Arial" panose="020B0604020202020204" pitchFamily="34" charset="0"/>
                <a:ea typeface="Times New Roman" panose="02020603050405020304" pitchFamily="18" charset="0"/>
                <a:cs typeface="Times New Roman" panose="02020603050405020304" pitchFamily="18" charset="0"/>
              </a:rPr>
              <a:t>o Border Of JB Marks Municipality. .</a:t>
            </a:r>
            <a:r>
              <a:rPr lang="en-ZA" sz="14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The construction monitoring service shall be for the duration of the Works contract which has a contract period of 3 (three) years.  The site comprises of the following routes with a total length of approximately 182.17  kilometres:</a:t>
            </a:r>
            <a:endParaRPr lang="en-US" sz="1400" dirty="0">
              <a:effectLst/>
              <a:latin typeface="Arial" panose="020B0604020202020204" pitchFamily="34" charset="0"/>
              <a:ea typeface="Times New Roman" panose="02020603050405020304" pitchFamily="18" charset="0"/>
              <a:cs typeface="Times New Roman" panose="02020603050405020304" pitchFamily="18" charset="0"/>
            </a:endParaRPr>
          </a:p>
          <a:p>
            <a:pPr marL="0" indent="0">
              <a:buNone/>
            </a:pPr>
            <a:endParaRPr lang="en-ZA" dirty="0"/>
          </a:p>
        </p:txBody>
      </p:sp>
      <p:graphicFrame>
        <p:nvGraphicFramePr>
          <p:cNvPr id="3" name="Table 2">
            <a:extLst>
              <a:ext uri="{FF2B5EF4-FFF2-40B4-BE49-F238E27FC236}">
                <a16:creationId xmlns:a16="http://schemas.microsoft.com/office/drawing/2014/main" id="{47C5785D-4A13-D348-FCD4-562A92FB41FE}"/>
              </a:ext>
            </a:extLst>
          </p:cNvPr>
          <p:cNvGraphicFramePr>
            <a:graphicFrameLocks noGrp="1"/>
          </p:cNvGraphicFramePr>
          <p:nvPr>
            <p:extLst>
              <p:ext uri="{D42A27DB-BD31-4B8C-83A1-F6EECF244321}">
                <p14:modId xmlns:p14="http://schemas.microsoft.com/office/powerpoint/2010/main" val="541339404"/>
              </p:ext>
            </p:extLst>
          </p:nvPr>
        </p:nvGraphicFramePr>
        <p:xfrm>
          <a:off x="801208" y="4469363"/>
          <a:ext cx="6948997" cy="2354101"/>
        </p:xfrm>
        <a:graphic>
          <a:graphicData uri="http://schemas.openxmlformats.org/drawingml/2006/table">
            <a:tbl>
              <a:tblPr>
                <a:tableStyleId>{5C22544A-7EE6-4342-B048-85BDC9FD1C3A}</a:tableStyleId>
              </a:tblPr>
              <a:tblGrid>
                <a:gridCol w="1137576">
                  <a:extLst>
                    <a:ext uri="{9D8B030D-6E8A-4147-A177-3AD203B41FA5}">
                      <a16:colId xmlns:a16="http://schemas.microsoft.com/office/drawing/2014/main" val="3771166166"/>
                    </a:ext>
                  </a:extLst>
                </a:gridCol>
                <a:gridCol w="1298862">
                  <a:extLst>
                    <a:ext uri="{9D8B030D-6E8A-4147-A177-3AD203B41FA5}">
                      <a16:colId xmlns:a16="http://schemas.microsoft.com/office/drawing/2014/main" val="1351251493"/>
                    </a:ext>
                  </a:extLst>
                </a:gridCol>
                <a:gridCol w="1597411">
                  <a:extLst>
                    <a:ext uri="{9D8B030D-6E8A-4147-A177-3AD203B41FA5}">
                      <a16:colId xmlns:a16="http://schemas.microsoft.com/office/drawing/2014/main" val="84342061"/>
                    </a:ext>
                  </a:extLst>
                </a:gridCol>
                <a:gridCol w="1248246">
                  <a:extLst>
                    <a:ext uri="{9D8B030D-6E8A-4147-A177-3AD203B41FA5}">
                      <a16:colId xmlns:a16="http://schemas.microsoft.com/office/drawing/2014/main" val="2367460242"/>
                    </a:ext>
                  </a:extLst>
                </a:gridCol>
                <a:gridCol w="1666902">
                  <a:extLst>
                    <a:ext uri="{9D8B030D-6E8A-4147-A177-3AD203B41FA5}">
                      <a16:colId xmlns:a16="http://schemas.microsoft.com/office/drawing/2014/main" val="2681717692"/>
                    </a:ext>
                  </a:extLst>
                </a:gridCol>
              </a:tblGrid>
              <a:tr h="373225">
                <a:tc>
                  <a:txBody>
                    <a:bodyPr/>
                    <a:lstStyle/>
                    <a:p>
                      <a:pPr marL="0" marR="0" algn="ctr">
                        <a:lnSpc>
                          <a:spcPct val="150000"/>
                        </a:lnSpc>
                        <a:spcBef>
                          <a:spcPts val="400"/>
                        </a:spcBef>
                        <a:spcAft>
                          <a:spcPts val="0"/>
                        </a:spcAft>
                      </a:pPr>
                      <a:r>
                        <a:rPr lang="en-ZA" sz="1000" dirty="0">
                          <a:effectLst/>
                        </a:rPr>
                        <a:t>ROUTE</a:t>
                      </a:r>
                      <a:endParaRPr lang="en-US"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400"/>
                        </a:spcBef>
                        <a:spcAft>
                          <a:spcPts val="0"/>
                        </a:spcAft>
                      </a:pPr>
                      <a:r>
                        <a:rPr lang="en-ZA" sz="1000" dirty="0">
                          <a:effectLst/>
                        </a:rPr>
                        <a:t>SECTION</a:t>
                      </a:r>
                      <a:endParaRPr lang="en-US"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400"/>
                        </a:spcBef>
                        <a:spcAft>
                          <a:spcPts val="0"/>
                        </a:spcAft>
                      </a:pPr>
                      <a:r>
                        <a:rPr lang="en-ZA" sz="1000" dirty="0">
                          <a:effectLst/>
                        </a:rPr>
                        <a:t>FROM km</a:t>
                      </a:r>
                      <a:endParaRPr lang="en-US"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400"/>
                        </a:spcBef>
                        <a:spcAft>
                          <a:spcPts val="0"/>
                        </a:spcAft>
                      </a:pPr>
                      <a:r>
                        <a:rPr lang="en-ZA" sz="1000" dirty="0">
                          <a:effectLst/>
                        </a:rPr>
                        <a:t>TO km</a:t>
                      </a:r>
                      <a:endParaRPr lang="en-US"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400"/>
                        </a:spcBef>
                        <a:spcAft>
                          <a:spcPts val="0"/>
                        </a:spcAft>
                      </a:pPr>
                      <a:r>
                        <a:rPr lang="en-ZA" sz="1000" dirty="0">
                          <a:effectLst/>
                        </a:rPr>
                        <a:t>LENGTH kms</a:t>
                      </a:r>
                      <a:endParaRPr lang="en-US"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841961538"/>
                  </a:ext>
                </a:extLst>
              </a:tr>
              <a:tr h="495219">
                <a:tc>
                  <a:txBody>
                    <a:bodyPr/>
                    <a:lstStyle/>
                    <a:p>
                      <a:pPr marL="0" marR="0" algn="ctr">
                        <a:lnSpc>
                          <a:spcPct val="150000"/>
                        </a:lnSpc>
                        <a:spcBef>
                          <a:spcPts val="300"/>
                        </a:spcBef>
                        <a:spcAft>
                          <a:spcPts val="0"/>
                        </a:spcAft>
                      </a:pPr>
                      <a:r>
                        <a:rPr lang="en-ZA" sz="1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N012</a:t>
                      </a:r>
                      <a:endParaRPr lang="en-US"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16</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0.00</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39.41</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39.41</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747572314"/>
                  </a:ext>
                </a:extLst>
              </a:tr>
              <a:tr h="495219">
                <a:tc>
                  <a:txBody>
                    <a:bodyPr/>
                    <a:lstStyle/>
                    <a:p>
                      <a:pPr marL="0" marR="0" algn="ctr">
                        <a:lnSpc>
                          <a:spcPct val="150000"/>
                        </a:lnSpc>
                        <a:spcBef>
                          <a:spcPts val="300"/>
                        </a:spcBef>
                        <a:spcAft>
                          <a:spcPts val="0"/>
                        </a:spcAft>
                      </a:pPr>
                      <a:r>
                        <a:rPr lang="en-Z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N012</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17</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4.38</a:t>
                      </a:r>
                      <a:endParaRPr lang="en-US"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18.98</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14.60</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950406450"/>
                  </a:ext>
                </a:extLst>
              </a:tr>
              <a:tr h="495219">
                <a:tc>
                  <a:txBody>
                    <a:bodyPr/>
                    <a:lstStyle/>
                    <a:p>
                      <a:pPr marL="0" marR="0" algn="ctr">
                        <a:lnSpc>
                          <a:spcPct val="150000"/>
                        </a:lnSpc>
                        <a:spcBef>
                          <a:spcPts val="300"/>
                        </a:spcBef>
                        <a:spcAft>
                          <a:spcPts val="0"/>
                        </a:spcAft>
                      </a:pPr>
                      <a:r>
                        <a:rPr lang="en-Z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R053</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1</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0.00</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45.19</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45.19</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448827385"/>
                  </a:ext>
                </a:extLst>
              </a:tr>
              <a:tr h="495219">
                <a:tc>
                  <a:txBody>
                    <a:bodyPr/>
                    <a:lstStyle/>
                    <a:p>
                      <a:pPr marL="0" marR="0" algn="ctr">
                        <a:lnSpc>
                          <a:spcPct val="150000"/>
                        </a:lnSpc>
                        <a:spcBef>
                          <a:spcPts val="300"/>
                        </a:spcBef>
                        <a:spcAft>
                          <a:spcPts val="0"/>
                        </a:spcAft>
                      </a:pPr>
                      <a:r>
                        <a:rPr lang="en-Z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R054</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1</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0.00</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US" sz="1000">
                          <a:effectLst/>
                          <a:latin typeface="Arial" panose="020B0604020202020204" pitchFamily="34" charset="0"/>
                          <a:ea typeface="Times New Roman" panose="02020603050405020304" pitchFamily="18" charset="0"/>
                          <a:cs typeface="Times New Roman" panose="02020603050405020304" pitchFamily="18" charset="0"/>
                        </a:rPr>
                        <a:t>22.13</a:t>
                      </a:r>
                    </a:p>
                  </a:txBody>
                  <a:tcPr marL="68580" marR="68580" marT="0" marB="0"/>
                </a:tc>
                <a:tc>
                  <a:txBody>
                    <a:bodyPr/>
                    <a:lstStyle/>
                    <a:p>
                      <a:pPr marL="0" marR="0" algn="ctr">
                        <a:lnSpc>
                          <a:spcPct val="150000"/>
                        </a:lnSpc>
                        <a:spcBef>
                          <a:spcPts val="300"/>
                        </a:spcBef>
                        <a:spcAft>
                          <a:spcPts val="0"/>
                        </a:spcAft>
                      </a:pPr>
                      <a:r>
                        <a:rPr lang="en-US" sz="1000" dirty="0">
                          <a:effectLst/>
                          <a:latin typeface="Arial" panose="020B0604020202020204" pitchFamily="34" charset="0"/>
                          <a:ea typeface="Times New Roman" panose="02020603050405020304" pitchFamily="18" charset="0"/>
                          <a:cs typeface="Times New Roman" panose="02020603050405020304" pitchFamily="18" charset="0"/>
                        </a:rPr>
                        <a:t>22.13</a:t>
                      </a:r>
                    </a:p>
                  </a:txBody>
                  <a:tcPr marL="68580" marR="68580" marT="0" marB="0"/>
                </a:tc>
                <a:extLst>
                  <a:ext uri="{0D108BD9-81ED-4DB2-BD59-A6C34878D82A}">
                    <a16:rowId xmlns:a16="http://schemas.microsoft.com/office/drawing/2014/main" val="2660005953"/>
                  </a:ext>
                </a:extLst>
              </a:tr>
            </a:tbl>
          </a:graphicData>
        </a:graphic>
      </p:graphicFrame>
    </p:spTree>
    <p:extLst>
      <p:ext uri="{BB962C8B-B14F-4D97-AF65-F5344CB8AC3E}">
        <p14:creationId xmlns:p14="http://schemas.microsoft.com/office/powerpoint/2010/main" val="374443195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28650" y="971550"/>
            <a:ext cx="7886700" cy="5372100"/>
          </a:xfrm>
        </p:spPr>
        <p:txBody>
          <a:bodyPr/>
          <a:lstStyle/>
          <a:p>
            <a:pPr marL="0" indent="0">
              <a:buNone/>
            </a:pPr>
            <a:endParaRPr lang="en-ZA" sz="1800" dirty="0">
              <a:solidFill>
                <a:srgbClr val="000000"/>
              </a:solidFill>
              <a:effectLst/>
              <a:latin typeface="Arial" panose="020B0604020202020204" pitchFamily="34" charset="0"/>
              <a:ea typeface="Times New Roman" panose="02020603050405020304" pitchFamily="18" charset="0"/>
            </a:endParaRPr>
          </a:p>
          <a:p>
            <a:pPr marL="0" indent="0">
              <a:buNone/>
            </a:pPr>
            <a:endParaRPr lang="en-ZA" sz="1800" dirty="0">
              <a:solidFill>
                <a:srgbClr val="000000"/>
              </a:solidFill>
              <a:latin typeface="Arial" panose="020B0604020202020204" pitchFamily="34" charset="0"/>
              <a:ea typeface="Times New Roman" panose="02020603050405020304" pitchFamily="18" charset="0"/>
            </a:endParaRPr>
          </a:p>
          <a:p>
            <a:pPr marL="0" indent="0">
              <a:buNone/>
            </a:pPr>
            <a:endParaRPr lang="en-ZA" sz="1800" dirty="0">
              <a:solidFill>
                <a:srgbClr val="000000"/>
              </a:solidFill>
              <a:effectLst/>
              <a:latin typeface="Arial" panose="020B0604020202020204" pitchFamily="34" charset="0"/>
              <a:ea typeface="Times New Roman" panose="02020603050405020304" pitchFamily="18" charset="0"/>
            </a:endParaRPr>
          </a:p>
          <a:p>
            <a:pPr marL="0" indent="0">
              <a:buNone/>
            </a:pPr>
            <a:endParaRPr lang="en-ZA" sz="1800" dirty="0">
              <a:solidFill>
                <a:srgbClr val="000000"/>
              </a:solidFill>
              <a:latin typeface="Arial" panose="020B0604020202020204" pitchFamily="34" charset="0"/>
              <a:ea typeface="Times New Roman" panose="02020603050405020304" pitchFamily="18" charset="0"/>
            </a:endParaRPr>
          </a:p>
          <a:p>
            <a:pPr marL="0" indent="0">
              <a:buNone/>
            </a:pPr>
            <a:endParaRPr lang="en-ZA" sz="1800" dirty="0">
              <a:solidFill>
                <a:srgbClr val="000000"/>
              </a:solidFill>
              <a:effectLst/>
              <a:latin typeface="Arial" panose="020B0604020202020204" pitchFamily="34" charset="0"/>
              <a:ea typeface="Times New Roman" panose="02020603050405020304" pitchFamily="18" charset="0"/>
            </a:endParaRPr>
          </a:p>
          <a:p>
            <a:pPr marL="0" indent="0">
              <a:buNone/>
            </a:pPr>
            <a:endParaRPr lang="en-ZA" sz="1800" dirty="0">
              <a:solidFill>
                <a:srgbClr val="000000"/>
              </a:solidFill>
              <a:effectLst/>
              <a:latin typeface="Arial" panose="020B0604020202020204" pitchFamily="34" charset="0"/>
              <a:ea typeface="Times New Roman" panose="02020603050405020304" pitchFamily="18" charset="0"/>
            </a:endParaRPr>
          </a:p>
          <a:p>
            <a:pPr marL="0" indent="0">
              <a:buNone/>
            </a:pPr>
            <a:r>
              <a:rPr lang="en-ZA" sz="1800" dirty="0">
                <a:solidFill>
                  <a:srgbClr val="000000"/>
                </a:solidFill>
                <a:effectLst/>
                <a:latin typeface="Arial" panose="020B0604020202020204" pitchFamily="34" charset="0"/>
                <a:ea typeface="Times New Roman" panose="02020603050405020304" pitchFamily="18" charset="0"/>
              </a:rPr>
              <a:t>The Services required of the Service Provider are divided into the following distinct phases :</a:t>
            </a:r>
          </a:p>
          <a:p>
            <a:pPr marL="0" indent="0">
              <a:buNone/>
            </a:pPr>
            <a:endParaRPr lang="en-ZA" sz="1800" dirty="0">
              <a:solidFill>
                <a:srgbClr val="000000"/>
              </a:solidFill>
              <a:effectLst/>
              <a:latin typeface="Arial" panose="020B0604020202020204" pitchFamily="34" charset="0"/>
              <a:ea typeface="Times New Roman" panose="02020603050405020304" pitchFamily="18" charset="0"/>
            </a:endParaRPr>
          </a:p>
          <a:p>
            <a:pPr marL="342900" marR="0" lvl="0" indent="-342900">
              <a:lnSpc>
                <a:spcPct val="150000"/>
              </a:lnSpc>
              <a:spcBef>
                <a:spcPts val="0"/>
              </a:spcBef>
              <a:spcAft>
                <a:spcPts val="0"/>
              </a:spcAft>
              <a:buFont typeface="Symbol" panose="05050102010706020507" pitchFamily="18" charset="2"/>
              <a:buChar char=""/>
            </a:pPr>
            <a:r>
              <a:rPr lang="en-ZA"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Detailed Assessment Phase for the compilation of a Road Condition Report.</a:t>
            </a:r>
            <a:endParaRPr lang="en-US" sz="18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marR="0" lvl="0" indent="-342900">
              <a:lnSpc>
                <a:spcPct val="150000"/>
              </a:lnSpc>
              <a:spcBef>
                <a:spcPts val="0"/>
              </a:spcBef>
              <a:spcAft>
                <a:spcPts val="0"/>
              </a:spcAft>
              <a:buFont typeface="Symbol" panose="05050102010706020507" pitchFamily="18" charset="2"/>
              <a:buChar char=""/>
            </a:pPr>
            <a:r>
              <a:rPr lang="en-ZA"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Tender documentation for the Works.</a:t>
            </a:r>
            <a:endParaRPr lang="en-US" sz="18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marR="0" lvl="0" indent="-342900">
              <a:lnSpc>
                <a:spcPct val="150000"/>
              </a:lnSpc>
              <a:spcBef>
                <a:spcPts val="0"/>
              </a:spcBef>
              <a:spcAft>
                <a:spcPts val="0"/>
              </a:spcAft>
              <a:buFont typeface="Symbol" panose="05050102010706020507" pitchFamily="18" charset="2"/>
              <a:buChar char=""/>
            </a:pPr>
            <a:r>
              <a:rPr lang="en-ZA"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Site inspection and tender evaluation.</a:t>
            </a:r>
            <a:endParaRPr lang="en-US" sz="18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marR="0" lvl="0" indent="-342900">
              <a:lnSpc>
                <a:spcPct val="150000"/>
              </a:lnSpc>
              <a:spcBef>
                <a:spcPts val="0"/>
              </a:spcBef>
              <a:spcAft>
                <a:spcPts val="0"/>
              </a:spcAft>
              <a:buFont typeface="Symbol" panose="05050102010706020507" pitchFamily="18" charset="2"/>
              <a:buChar char=""/>
            </a:pPr>
            <a:r>
              <a:rPr lang="en-ZA"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Administration and monitoring of the Works.</a:t>
            </a:r>
            <a:endParaRPr lang="en-US" sz="1800" dirty="0">
              <a:effectLst/>
              <a:latin typeface="Arial" panose="020B0604020202020204" pitchFamily="34" charset="0"/>
              <a:ea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ZA" sz="1800" dirty="0">
              <a:solidFill>
                <a:srgbClr val="000000"/>
              </a:solidFill>
              <a:latin typeface="Arial" panose="020B0604020202020204" pitchFamily="34" charset="0"/>
            </a:endParaRPr>
          </a:p>
        </p:txBody>
      </p:sp>
      <p:graphicFrame>
        <p:nvGraphicFramePr>
          <p:cNvPr id="3" name="Table 2">
            <a:extLst>
              <a:ext uri="{FF2B5EF4-FFF2-40B4-BE49-F238E27FC236}">
                <a16:creationId xmlns:a16="http://schemas.microsoft.com/office/drawing/2014/main" id="{0715E02D-EDE3-3144-5744-52D81721DC62}"/>
              </a:ext>
            </a:extLst>
          </p:cNvPr>
          <p:cNvGraphicFramePr>
            <a:graphicFrameLocks noGrp="1"/>
          </p:cNvGraphicFramePr>
          <p:nvPr>
            <p:extLst>
              <p:ext uri="{D42A27DB-BD31-4B8C-83A1-F6EECF244321}">
                <p14:modId xmlns:p14="http://schemas.microsoft.com/office/powerpoint/2010/main" val="144861676"/>
              </p:ext>
            </p:extLst>
          </p:nvPr>
        </p:nvGraphicFramePr>
        <p:xfrm>
          <a:off x="732167" y="1116145"/>
          <a:ext cx="6948997" cy="1850284"/>
        </p:xfrm>
        <a:graphic>
          <a:graphicData uri="http://schemas.openxmlformats.org/drawingml/2006/table">
            <a:tbl>
              <a:tblPr>
                <a:tableStyleId>{5C22544A-7EE6-4342-B048-85BDC9FD1C3A}</a:tableStyleId>
              </a:tblPr>
              <a:tblGrid>
                <a:gridCol w="1137576">
                  <a:extLst>
                    <a:ext uri="{9D8B030D-6E8A-4147-A177-3AD203B41FA5}">
                      <a16:colId xmlns:a16="http://schemas.microsoft.com/office/drawing/2014/main" val="3771166166"/>
                    </a:ext>
                  </a:extLst>
                </a:gridCol>
                <a:gridCol w="1298862">
                  <a:extLst>
                    <a:ext uri="{9D8B030D-6E8A-4147-A177-3AD203B41FA5}">
                      <a16:colId xmlns:a16="http://schemas.microsoft.com/office/drawing/2014/main" val="1351251493"/>
                    </a:ext>
                  </a:extLst>
                </a:gridCol>
                <a:gridCol w="1597411">
                  <a:extLst>
                    <a:ext uri="{9D8B030D-6E8A-4147-A177-3AD203B41FA5}">
                      <a16:colId xmlns:a16="http://schemas.microsoft.com/office/drawing/2014/main" val="84342061"/>
                    </a:ext>
                  </a:extLst>
                </a:gridCol>
                <a:gridCol w="1248246">
                  <a:extLst>
                    <a:ext uri="{9D8B030D-6E8A-4147-A177-3AD203B41FA5}">
                      <a16:colId xmlns:a16="http://schemas.microsoft.com/office/drawing/2014/main" val="2367460242"/>
                    </a:ext>
                  </a:extLst>
                </a:gridCol>
                <a:gridCol w="1666902">
                  <a:extLst>
                    <a:ext uri="{9D8B030D-6E8A-4147-A177-3AD203B41FA5}">
                      <a16:colId xmlns:a16="http://schemas.microsoft.com/office/drawing/2014/main" val="2681717692"/>
                    </a:ext>
                  </a:extLst>
                </a:gridCol>
              </a:tblGrid>
              <a:tr h="462571">
                <a:tc>
                  <a:txBody>
                    <a:bodyPr/>
                    <a:lstStyle/>
                    <a:p>
                      <a:pPr marL="0" marR="0" algn="ctr">
                        <a:lnSpc>
                          <a:spcPct val="150000"/>
                        </a:lnSpc>
                        <a:spcBef>
                          <a:spcPts val="400"/>
                        </a:spcBef>
                        <a:spcAft>
                          <a:spcPts val="0"/>
                        </a:spcAft>
                      </a:pPr>
                      <a:r>
                        <a:rPr lang="en-ZA" sz="1000" dirty="0">
                          <a:effectLst/>
                        </a:rPr>
                        <a:t>ROUTE</a:t>
                      </a:r>
                      <a:endParaRPr lang="en-US"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400"/>
                        </a:spcBef>
                        <a:spcAft>
                          <a:spcPts val="0"/>
                        </a:spcAft>
                      </a:pPr>
                      <a:r>
                        <a:rPr lang="en-ZA" sz="1000" dirty="0">
                          <a:effectLst/>
                        </a:rPr>
                        <a:t>SECTION</a:t>
                      </a:r>
                      <a:endParaRPr lang="en-US"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400"/>
                        </a:spcBef>
                        <a:spcAft>
                          <a:spcPts val="0"/>
                        </a:spcAft>
                      </a:pPr>
                      <a:r>
                        <a:rPr lang="en-ZA" sz="1000" dirty="0">
                          <a:effectLst/>
                        </a:rPr>
                        <a:t>FROM km</a:t>
                      </a:r>
                      <a:endParaRPr lang="en-US"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400"/>
                        </a:spcBef>
                        <a:spcAft>
                          <a:spcPts val="0"/>
                        </a:spcAft>
                      </a:pPr>
                      <a:r>
                        <a:rPr lang="en-ZA" sz="1000" dirty="0">
                          <a:effectLst/>
                        </a:rPr>
                        <a:t>TO km</a:t>
                      </a:r>
                      <a:endParaRPr lang="en-US"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400"/>
                        </a:spcBef>
                        <a:spcAft>
                          <a:spcPts val="0"/>
                        </a:spcAft>
                      </a:pPr>
                      <a:r>
                        <a:rPr lang="en-ZA" sz="1000" dirty="0">
                          <a:effectLst/>
                        </a:rPr>
                        <a:t>LENGTH kms</a:t>
                      </a:r>
                      <a:endParaRPr lang="en-US"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841961538"/>
                  </a:ext>
                </a:extLst>
              </a:tr>
              <a:tr h="462571">
                <a:tc>
                  <a:txBody>
                    <a:bodyPr/>
                    <a:lstStyle/>
                    <a:p>
                      <a:pPr marL="0" marR="0" algn="ctr">
                        <a:lnSpc>
                          <a:spcPct val="150000"/>
                        </a:lnSpc>
                        <a:spcBef>
                          <a:spcPts val="300"/>
                        </a:spcBef>
                        <a:spcAft>
                          <a:spcPts val="0"/>
                        </a:spcAft>
                      </a:pPr>
                      <a:r>
                        <a:rPr lang="en-Z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R500</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1</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10.3</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29.44</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19.14</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747572314"/>
                  </a:ext>
                </a:extLst>
              </a:tr>
              <a:tr h="462571">
                <a:tc>
                  <a:txBody>
                    <a:bodyPr/>
                    <a:lstStyle/>
                    <a:p>
                      <a:pPr marL="0" marR="0" algn="ctr">
                        <a:lnSpc>
                          <a:spcPct val="150000"/>
                        </a:lnSpc>
                        <a:spcBef>
                          <a:spcPts val="300"/>
                        </a:spcBef>
                        <a:spcAft>
                          <a:spcPts val="0"/>
                        </a:spcAft>
                      </a:pPr>
                      <a:r>
                        <a:rPr lang="en-Z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R501</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2</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13.2</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21.20</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8.00</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950406450"/>
                  </a:ext>
                </a:extLst>
              </a:tr>
              <a:tr h="462571">
                <a:tc>
                  <a:txBody>
                    <a:bodyPr/>
                    <a:lstStyle/>
                    <a:p>
                      <a:pPr marL="0" marR="0" algn="ctr">
                        <a:lnSpc>
                          <a:spcPct val="150000"/>
                        </a:lnSpc>
                        <a:spcBef>
                          <a:spcPts val="300"/>
                        </a:spcBef>
                        <a:spcAft>
                          <a:spcPts val="0"/>
                        </a:spcAft>
                      </a:pPr>
                      <a:r>
                        <a:rPr lang="en-Z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R501</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3</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0.00</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33.70</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33.70</a:t>
                      </a:r>
                      <a:endParaRPr lang="en-US"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448827385"/>
                  </a:ext>
                </a:extLst>
              </a:tr>
            </a:tbl>
          </a:graphicData>
        </a:graphic>
      </p:graphicFrame>
    </p:spTree>
    <p:extLst>
      <p:ext uri="{BB962C8B-B14F-4D97-AF65-F5344CB8AC3E}">
        <p14:creationId xmlns:p14="http://schemas.microsoft.com/office/powerpoint/2010/main" val="289837095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28650" y="1127465"/>
            <a:ext cx="7886700" cy="4909352"/>
          </a:xfrm>
        </p:spPr>
        <p:txBody>
          <a:bodyPr/>
          <a:lstStyle/>
          <a:p>
            <a:pPr marL="0" indent="0">
              <a:buNone/>
            </a:pPr>
            <a:r>
              <a:rPr lang="en-ZA" b="1" dirty="0"/>
              <a:t>C.3.1.3 DESCRIPTION OF THE PROJECT </a:t>
            </a:r>
          </a:p>
          <a:p>
            <a:pPr marL="0" indent="0">
              <a:buNone/>
            </a:pPr>
            <a:endParaRPr lang="en-ZA" sz="1600" b="1" dirty="0"/>
          </a:p>
          <a:p>
            <a:pPr marL="0" marR="0" indent="0" algn="just">
              <a:lnSpc>
                <a:spcPct val="150000"/>
              </a:lnSpc>
              <a:spcBef>
                <a:spcPts val="0"/>
              </a:spcBef>
              <a:spcAft>
                <a:spcPts val="0"/>
              </a:spcAft>
              <a:buNone/>
            </a:pPr>
            <a:r>
              <a:rPr lang="en-US" sz="14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The Service Provider shall be required to provide services relating to the letting, management and supervision of the Routine Road Maintenance on National Route R34 Section 2&amp;3 from Naledi Municipal Border to Free State Border and N12 Section 11,12&amp;13 from Northern Cape Border to </a:t>
            </a:r>
            <a:r>
              <a:rPr lang="en-US" sz="1400" dirty="0" err="1">
                <a:solidFill>
                  <a:srgbClr val="000000"/>
                </a:solidFill>
                <a:effectLst/>
                <a:latin typeface="Arial" panose="020B0604020202020204" pitchFamily="34" charset="0"/>
                <a:ea typeface="Times New Roman" panose="02020603050405020304" pitchFamily="18" charset="0"/>
                <a:cs typeface="Arial" panose="020B0604020202020204" pitchFamily="34" charset="0"/>
              </a:rPr>
              <a:t>Maquassi</a:t>
            </a:r>
            <a:r>
              <a:rPr lang="en-US" sz="14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Hills Municipal Border. The construction monitoring service shall be for the duration of the Works contract which has a contract period of 3 (three) years.  The site comprises of the following routes with a total length of approximately 205.00  </a:t>
            </a:r>
            <a:r>
              <a:rPr lang="en-US" sz="1400" dirty="0" err="1">
                <a:solidFill>
                  <a:srgbClr val="000000"/>
                </a:solidFill>
                <a:effectLst/>
                <a:latin typeface="Arial" panose="020B0604020202020204" pitchFamily="34" charset="0"/>
                <a:ea typeface="Times New Roman" panose="02020603050405020304" pitchFamily="18" charset="0"/>
                <a:cs typeface="Arial" panose="020B0604020202020204" pitchFamily="34" charset="0"/>
              </a:rPr>
              <a:t>kilometres</a:t>
            </a:r>
            <a:r>
              <a:rPr lang="en-US" sz="14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a:t>
            </a:r>
            <a:endParaRPr lang="en-ZA" dirty="0"/>
          </a:p>
        </p:txBody>
      </p:sp>
      <p:graphicFrame>
        <p:nvGraphicFramePr>
          <p:cNvPr id="3" name="Table 2">
            <a:extLst>
              <a:ext uri="{FF2B5EF4-FFF2-40B4-BE49-F238E27FC236}">
                <a16:creationId xmlns:a16="http://schemas.microsoft.com/office/drawing/2014/main" id="{47C5785D-4A13-D348-FCD4-562A92FB41FE}"/>
              </a:ext>
            </a:extLst>
          </p:cNvPr>
          <p:cNvGraphicFramePr>
            <a:graphicFrameLocks noGrp="1"/>
          </p:cNvGraphicFramePr>
          <p:nvPr>
            <p:extLst>
              <p:ext uri="{D42A27DB-BD31-4B8C-83A1-F6EECF244321}">
                <p14:modId xmlns:p14="http://schemas.microsoft.com/office/powerpoint/2010/main" val="427257139"/>
              </p:ext>
            </p:extLst>
          </p:nvPr>
        </p:nvGraphicFramePr>
        <p:xfrm>
          <a:off x="801208" y="3890866"/>
          <a:ext cx="6948997" cy="2873829"/>
        </p:xfrm>
        <a:graphic>
          <a:graphicData uri="http://schemas.openxmlformats.org/drawingml/2006/table">
            <a:tbl>
              <a:tblPr>
                <a:tableStyleId>{5C22544A-7EE6-4342-B048-85BDC9FD1C3A}</a:tableStyleId>
              </a:tblPr>
              <a:tblGrid>
                <a:gridCol w="1137576">
                  <a:extLst>
                    <a:ext uri="{9D8B030D-6E8A-4147-A177-3AD203B41FA5}">
                      <a16:colId xmlns:a16="http://schemas.microsoft.com/office/drawing/2014/main" val="3771166166"/>
                    </a:ext>
                  </a:extLst>
                </a:gridCol>
                <a:gridCol w="1298862">
                  <a:extLst>
                    <a:ext uri="{9D8B030D-6E8A-4147-A177-3AD203B41FA5}">
                      <a16:colId xmlns:a16="http://schemas.microsoft.com/office/drawing/2014/main" val="1351251493"/>
                    </a:ext>
                  </a:extLst>
                </a:gridCol>
                <a:gridCol w="1597411">
                  <a:extLst>
                    <a:ext uri="{9D8B030D-6E8A-4147-A177-3AD203B41FA5}">
                      <a16:colId xmlns:a16="http://schemas.microsoft.com/office/drawing/2014/main" val="84342061"/>
                    </a:ext>
                  </a:extLst>
                </a:gridCol>
                <a:gridCol w="1248246">
                  <a:extLst>
                    <a:ext uri="{9D8B030D-6E8A-4147-A177-3AD203B41FA5}">
                      <a16:colId xmlns:a16="http://schemas.microsoft.com/office/drawing/2014/main" val="2367460242"/>
                    </a:ext>
                  </a:extLst>
                </a:gridCol>
                <a:gridCol w="1666902">
                  <a:extLst>
                    <a:ext uri="{9D8B030D-6E8A-4147-A177-3AD203B41FA5}">
                      <a16:colId xmlns:a16="http://schemas.microsoft.com/office/drawing/2014/main" val="2681717692"/>
                    </a:ext>
                  </a:extLst>
                </a:gridCol>
              </a:tblGrid>
              <a:tr h="361923">
                <a:tc>
                  <a:txBody>
                    <a:bodyPr/>
                    <a:lstStyle/>
                    <a:p>
                      <a:pPr marL="0" marR="0" algn="ctr">
                        <a:lnSpc>
                          <a:spcPct val="150000"/>
                        </a:lnSpc>
                        <a:spcBef>
                          <a:spcPts val="400"/>
                        </a:spcBef>
                        <a:spcAft>
                          <a:spcPts val="0"/>
                        </a:spcAft>
                      </a:pPr>
                      <a:r>
                        <a:rPr lang="en-ZA" sz="1000" dirty="0">
                          <a:effectLst/>
                        </a:rPr>
                        <a:t>ROUTE</a:t>
                      </a:r>
                      <a:endParaRPr lang="en-US"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400"/>
                        </a:spcBef>
                        <a:spcAft>
                          <a:spcPts val="0"/>
                        </a:spcAft>
                      </a:pPr>
                      <a:r>
                        <a:rPr lang="en-ZA" sz="1000" dirty="0">
                          <a:effectLst/>
                        </a:rPr>
                        <a:t>SECTION</a:t>
                      </a:r>
                      <a:endParaRPr lang="en-US"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400"/>
                        </a:spcBef>
                        <a:spcAft>
                          <a:spcPts val="0"/>
                        </a:spcAft>
                      </a:pPr>
                      <a:r>
                        <a:rPr lang="en-ZA" sz="1000" dirty="0">
                          <a:effectLst/>
                        </a:rPr>
                        <a:t>FROM km</a:t>
                      </a:r>
                      <a:endParaRPr lang="en-US"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400"/>
                        </a:spcBef>
                        <a:spcAft>
                          <a:spcPts val="0"/>
                        </a:spcAft>
                      </a:pPr>
                      <a:r>
                        <a:rPr lang="en-ZA" sz="1000" dirty="0">
                          <a:effectLst/>
                        </a:rPr>
                        <a:t>TO km</a:t>
                      </a:r>
                      <a:endParaRPr lang="en-US"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400"/>
                        </a:spcBef>
                        <a:spcAft>
                          <a:spcPts val="0"/>
                        </a:spcAft>
                      </a:pPr>
                      <a:r>
                        <a:rPr lang="en-ZA" sz="1000" dirty="0">
                          <a:effectLst/>
                        </a:rPr>
                        <a:t>LENGTH kms</a:t>
                      </a:r>
                      <a:endParaRPr lang="en-US"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841961538"/>
                  </a:ext>
                </a:extLst>
              </a:tr>
              <a:tr h="418651">
                <a:tc>
                  <a:txBody>
                    <a:bodyPr/>
                    <a:lstStyle/>
                    <a:p>
                      <a:pPr marL="0" marR="0" algn="ctr">
                        <a:lnSpc>
                          <a:spcPct val="150000"/>
                        </a:lnSpc>
                        <a:spcBef>
                          <a:spcPts val="300"/>
                        </a:spcBef>
                        <a:spcAft>
                          <a:spcPts val="0"/>
                        </a:spcAft>
                      </a:pPr>
                      <a:r>
                        <a:rPr lang="en-US" sz="1000">
                          <a:effectLst/>
                          <a:latin typeface="Arial" panose="020B0604020202020204" pitchFamily="34" charset="0"/>
                          <a:ea typeface="Times New Roman" panose="02020603050405020304" pitchFamily="18" charset="0"/>
                          <a:cs typeface="Times New Roman" panose="02020603050405020304" pitchFamily="18" charset="0"/>
                        </a:rPr>
                        <a:t>N012</a:t>
                      </a:r>
                    </a:p>
                  </a:txBody>
                  <a:tcPr marL="68580" marR="68580" marT="0" marB="0"/>
                </a:tc>
                <a:tc>
                  <a:txBody>
                    <a:bodyPr/>
                    <a:lstStyle/>
                    <a:p>
                      <a:pPr marL="0" marR="0" algn="ctr">
                        <a:lnSpc>
                          <a:spcPct val="150000"/>
                        </a:lnSpc>
                        <a:spcBef>
                          <a:spcPts val="300"/>
                        </a:spcBef>
                        <a:spcAft>
                          <a:spcPts val="0"/>
                        </a:spcAft>
                      </a:pPr>
                      <a:r>
                        <a:rPr lang="en-US" sz="1000">
                          <a:effectLst/>
                          <a:latin typeface="Arial" panose="020B0604020202020204" pitchFamily="34" charset="0"/>
                          <a:ea typeface="Times New Roman" panose="02020603050405020304" pitchFamily="18" charset="0"/>
                          <a:cs typeface="Times New Roman" panose="02020603050405020304" pitchFamily="18" charset="0"/>
                        </a:rPr>
                        <a:t>11</a:t>
                      </a:r>
                    </a:p>
                  </a:txBody>
                  <a:tcPr marL="68580" marR="68580" marT="0" marB="0"/>
                </a:tc>
                <a:tc>
                  <a:txBody>
                    <a:bodyPr/>
                    <a:lstStyle/>
                    <a:p>
                      <a:pPr marL="0" marR="0" algn="ctr">
                        <a:lnSpc>
                          <a:spcPct val="150000"/>
                        </a:lnSpc>
                        <a:spcBef>
                          <a:spcPts val="300"/>
                        </a:spcBef>
                        <a:spcAft>
                          <a:spcPts val="0"/>
                        </a:spcAft>
                      </a:pPr>
                      <a:r>
                        <a:rPr lang="en-US" sz="1000">
                          <a:effectLst/>
                          <a:latin typeface="Arial" panose="020B0604020202020204" pitchFamily="34" charset="0"/>
                          <a:ea typeface="Times New Roman" panose="02020603050405020304" pitchFamily="18" charset="0"/>
                          <a:cs typeface="Times New Roman" panose="02020603050405020304" pitchFamily="18" charset="0"/>
                        </a:rPr>
                        <a:t>0.00</a:t>
                      </a:r>
                    </a:p>
                  </a:txBody>
                  <a:tcPr marL="68580" marR="68580" marT="0" marB="0"/>
                </a:tc>
                <a:tc>
                  <a:txBody>
                    <a:bodyPr/>
                    <a:lstStyle/>
                    <a:p>
                      <a:pPr marL="0" marR="0" algn="ctr">
                        <a:lnSpc>
                          <a:spcPct val="150000"/>
                        </a:lnSpc>
                        <a:spcBef>
                          <a:spcPts val="300"/>
                        </a:spcBef>
                        <a:spcAft>
                          <a:spcPts val="0"/>
                        </a:spcAft>
                      </a:pPr>
                      <a:r>
                        <a:rPr lang="en-US" sz="1000">
                          <a:effectLst/>
                          <a:latin typeface="Arial" panose="020B0604020202020204" pitchFamily="34" charset="0"/>
                          <a:ea typeface="Times New Roman" panose="02020603050405020304" pitchFamily="18" charset="0"/>
                          <a:cs typeface="Times New Roman" panose="02020603050405020304" pitchFamily="18" charset="0"/>
                        </a:rPr>
                        <a:t>28.80</a:t>
                      </a:r>
                    </a:p>
                  </a:txBody>
                  <a:tcPr marL="68580" marR="68580" marT="0" marB="0"/>
                </a:tc>
                <a:tc>
                  <a:txBody>
                    <a:bodyPr/>
                    <a:lstStyle/>
                    <a:p>
                      <a:pPr marL="0" marR="0" algn="ctr">
                        <a:lnSpc>
                          <a:spcPct val="150000"/>
                        </a:lnSpc>
                        <a:spcBef>
                          <a:spcPts val="300"/>
                        </a:spcBef>
                        <a:spcAft>
                          <a:spcPts val="0"/>
                        </a:spcAft>
                      </a:pPr>
                      <a:r>
                        <a:rPr lang="en-US" sz="1000">
                          <a:effectLst/>
                          <a:latin typeface="Arial" panose="020B0604020202020204" pitchFamily="34" charset="0"/>
                          <a:ea typeface="Times New Roman" panose="02020603050405020304" pitchFamily="18" charset="0"/>
                          <a:cs typeface="Times New Roman" panose="02020603050405020304" pitchFamily="18" charset="0"/>
                        </a:rPr>
                        <a:t>28.80</a:t>
                      </a:r>
                    </a:p>
                  </a:txBody>
                  <a:tcPr marL="68580" marR="68580" marT="0" marB="0"/>
                </a:tc>
                <a:extLst>
                  <a:ext uri="{0D108BD9-81ED-4DB2-BD59-A6C34878D82A}">
                    <a16:rowId xmlns:a16="http://schemas.microsoft.com/office/drawing/2014/main" val="747572314"/>
                  </a:ext>
                </a:extLst>
              </a:tr>
              <a:tr h="418651">
                <a:tc>
                  <a:txBody>
                    <a:bodyPr/>
                    <a:lstStyle/>
                    <a:p>
                      <a:pPr marL="0" marR="0" algn="ctr">
                        <a:lnSpc>
                          <a:spcPct val="150000"/>
                        </a:lnSpc>
                        <a:spcBef>
                          <a:spcPts val="300"/>
                        </a:spcBef>
                        <a:spcAft>
                          <a:spcPts val="0"/>
                        </a:spcAft>
                      </a:pPr>
                      <a:r>
                        <a:rPr lang="en-US" sz="1000">
                          <a:effectLst/>
                          <a:latin typeface="Arial" panose="020B0604020202020204" pitchFamily="34" charset="0"/>
                          <a:ea typeface="Times New Roman" panose="02020603050405020304" pitchFamily="18" charset="0"/>
                          <a:cs typeface="Times New Roman" panose="02020603050405020304" pitchFamily="18" charset="0"/>
                        </a:rPr>
                        <a:t>N012</a:t>
                      </a:r>
                    </a:p>
                  </a:txBody>
                  <a:tcPr marL="68580" marR="68580" marT="0" marB="0"/>
                </a:tc>
                <a:tc>
                  <a:txBody>
                    <a:bodyPr/>
                    <a:lstStyle/>
                    <a:p>
                      <a:pPr marL="0" marR="0" algn="ctr">
                        <a:lnSpc>
                          <a:spcPct val="150000"/>
                        </a:lnSpc>
                        <a:spcBef>
                          <a:spcPts val="300"/>
                        </a:spcBef>
                        <a:spcAft>
                          <a:spcPts val="0"/>
                        </a:spcAft>
                      </a:pPr>
                      <a:r>
                        <a:rPr lang="en-US" sz="1000">
                          <a:effectLst/>
                          <a:latin typeface="Arial" panose="020B0604020202020204" pitchFamily="34" charset="0"/>
                          <a:ea typeface="Times New Roman" panose="02020603050405020304" pitchFamily="18" charset="0"/>
                          <a:cs typeface="Times New Roman" panose="02020603050405020304" pitchFamily="18" charset="0"/>
                        </a:rPr>
                        <a:t>12</a:t>
                      </a:r>
                    </a:p>
                  </a:txBody>
                  <a:tcPr marL="68580" marR="68580" marT="0" marB="0"/>
                </a:tc>
                <a:tc>
                  <a:txBody>
                    <a:bodyPr/>
                    <a:lstStyle/>
                    <a:p>
                      <a:pPr marL="0" marR="0" algn="ctr">
                        <a:lnSpc>
                          <a:spcPct val="150000"/>
                        </a:lnSpc>
                        <a:spcBef>
                          <a:spcPts val="300"/>
                        </a:spcBef>
                        <a:spcAft>
                          <a:spcPts val="0"/>
                        </a:spcAft>
                      </a:pPr>
                      <a:r>
                        <a:rPr lang="en-US" sz="1000">
                          <a:effectLst/>
                          <a:latin typeface="Arial" panose="020B0604020202020204" pitchFamily="34" charset="0"/>
                          <a:ea typeface="Times New Roman" panose="02020603050405020304" pitchFamily="18" charset="0"/>
                          <a:cs typeface="Times New Roman" panose="02020603050405020304" pitchFamily="18" charset="0"/>
                        </a:rPr>
                        <a:t>0.00</a:t>
                      </a:r>
                    </a:p>
                  </a:txBody>
                  <a:tcPr marL="68580" marR="68580" marT="0" marB="0"/>
                </a:tc>
                <a:tc>
                  <a:txBody>
                    <a:bodyPr/>
                    <a:lstStyle/>
                    <a:p>
                      <a:pPr marL="0" marR="0" algn="ctr">
                        <a:lnSpc>
                          <a:spcPct val="150000"/>
                        </a:lnSpc>
                        <a:spcBef>
                          <a:spcPts val="300"/>
                        </a:spcBef>
                        <a:spcAft>
                          <a:spcPts val="0"/>
                        </a:spcAft>
                      </a:pPr>
                      <a:r>
                        <a:rPr lang="en-US" sz="1000">
                          <a:effectLst/>
                          <a:latin typeface="Arial" panose="020B0604020202020204" pitchFamily="34" charset="0"/>
                          <a:ea typeface="Times New Roman" panose="02020603050405020304" pitchFamily="18" charset="0"/>
                          <a:cs typeface="Times New Roman" panose="02020603050405020304" pitchFamily="18" charset="0"/>
                        </a:rPr>
                        <a:t>76.50</a:t>
                      </a:r>
                    </a:p>
                  </a:txBody>
                  <a:tcPr marL="68580" marR="68580" marT="0" marB="0"/>
                </a:tc>
                <a:tc>
                  <a:txBody>
                    <a:bodyPr/>
                    <a:lstStyle/>
                    <a:p>
                      <a:pPr marL="0" marR="0" algn="ctr">
                        <a:lnSpc>
                          <a:spcPct val="150000"/>
                        </a:lnSpc>
                        <a:spcBef>
                          <a:spcPts val="300"/>
                        </a:spcBef>
                        <a:spcAft>
                          <a:spcPts val="0"/>
                        </a:spcAft>
                      </a:pPr>
                      <a:r>
                        <a:rPr lang="en-US" sz="1000">
                          <a:effectLst/>
                          <a:latin typeface="Arial" panose="020B0604020202020204" pitchFamily="34" charset="0"/>
                          <a:ea typeface="Times New Roman" panose="02020603050405020304" pitchFamily="18" charset="0"/>
                          <a:cs typeface="Times New Roman" panose="02020603050405020304" pitchFamily="18" charset="0"/>
                        </a:rPr>
                        <a:t>55.40</a:t>
                      </a:r>
                    </a:p>
                  </a:txBody>
                  <a:tcPr marL="68580" marR="68580" marT="0" marB="0"/>
                </a:tc>
                <a:extLst>
                  <a:ext uri="{0D108BD9-81ED-4DB2-BD59-A6C34878D82A}">
                    <a16:rowId xmlns:a16="http://schemas.microsoft.com/office/drawing/2014/main" val="1950406450"/>
                  </a:ext>
                </a:extLst>
              </a:tr>
              <a:tr h="418651">
                <a:tc>
                  <a:txBody>
                    <a:bodyPr/>
                    <a:lstStyle/>
                    <a:p>
                      <a:pPr marL="0" marR="0" algn="ctr">
                        <a:lnSpc>
                          <a:spcPct val="150000"/>
                        </a:lnSpc>
                        <a:spcBef>
                          <a:spcPts val="300"/>
                        </a:spcBef>
                        <a:spcAft>
                          <a:spcPts val="0"/>
                        </a:spcAft>
                      </a:pPr>
                      <a:r>
                        <a:rPr lang="en-US" sz="1000">
                          <a:effectLst/>
                          <a:latin typeface="Arial" panose="020B0604020202020204" pitchFamily="34" charset="0"/>
                          <a:ea typeface="Times New Roman" panose="02020603050405020304" pitchFamily="18" charset="0"/>
                          <a:cs typeface="Times New Roman" panose="02020603050405020304" pitchFamily="18" charset="0"/>
                        </a:rPr>
                        <a:t>N012</a:t>
                      </a:r>
                    </a:p>
                  </a:txBody>
                  <a:tcPr marL="68580" marR="68580" marT="0" marB="0"/>
                </a:tc>
                <a:tc>
                  <a:txBody>
                    <a:bodyPr/>
                    <a:lstStyle/>
                    <a:p>
                      <a:pPr marL="0" marR="0" algn="ctr">
                        <a:lnSpc>
                          <a:spcPct val="150000"/>
                        </a:lnSpc>
                        <a:spcBef>
                          <a:spcPts val="300"/>
                        </a:spcBef>
                        <a:spcAft>
                          <a:spcPts val="0"/>
                        </a:spcAft>
                      </a:pPr>
                      <a:r>
                        <a:rPr lang="en-US" sz="1000">
                          <a:effectLst/>
                          <a:latin typeface="Arial" panose="020B0604020202020204" pitchFamily="34" charset="0"/>
                          <a:ea typeface="Times New Roman" panose="02020603050405020304" pitchFamily="18" charset="0"/>
                          <a:cs typeface="Times New Roman" panose="02020603050405020304" pitchFamily="18" charset="0"/>
                        </a:rPr>
                        <a:t>14</a:t>
                      </a:r>
                    </a:p>
                  </a:txBody>
                  <a:tcPr marL="68580" marR="68580" marT="0" marB="0"/>
                </a:tc>
                <a:tc>
                  <a:txBody>
                    <a:bodyPr/>
                    <a:lstStyle/>
                    <a:p>
                      <a:pPr marL="0" marR="0" algn="ctr">
                        <a:lnSpc>
                          <a:spcPct val="150000"/>
                        </a:lnSpc>
                        <a:spcBef>
                          <a:spcPts val="300"/>
                        </a:spcBef>
                        <a:spcAft>
                          <a:spcPts val="0"/>
                        </a:spcAft>
                      </a:pPr>
                      <a:r>
                        <a:rPr lang="en-US" sz="1000">
                          <a:effectLst/>
                          <a:latin typeface="Arial" panose="020B0604020202020204" pitchFamily="34" charset="0"/>
                          <a:ea typeface="Times New Roman" panose="02020603050405020304" pitchFamily="18" charset="0"/>
                          <a:cs typeface="Times New Roman" panose="02020603050405020304" pitchFamily="18" charset="0"/>
                        </a:rPr>
                        <a:t>0.00</a:t>
                      </a:r>
                    </a:p>
                  </a:txBody>
                  <a:tcPr marL="68580" marR="68580" marT="0" marB="0"/>
                </a:tc>
                <a:tc>
                  <a:txBody>
                    <a:bodyPr/>
                    <a:lstStyle/>
                    <a:p>
                      <a:pPr marL="0" marR="0" algn="ctr">
                        <a:lnSpc>
                          <a:spcPct val="150000"/>
                        </a:lnSpc>
                        <a:spcBef>
                          <a:spcPts val="300"/>
                        </a:spcBef>
                        <a:spcAft>
                          <a:spcPts val="0"/>
                        </a:spcAft>
                      </a:pPr>
                      <a:r>
                        <a:rPr lang="en-US" sz="1000">
                          <a:effectLst/>
                          <a:latin typeface="Arial" panose="020B0604020202020204" pitchFamily="34" charset="0"/>
                          <a:ea typeface="Times New Roman" panose="02020603050405020304" pitchFamily="18" charset="0"/>
                          <a:cs typeface="Times New Roman" panose="02020603050405020304" pitchFamily="18" charset="0"/>
                        </a:rPr>
                        <a:t>33.70</a:t>
                      </a:r>
                    </a:p>
                  </a:txBody>
                  <a:tcPr marL="68580" marR="68580" marT="0" marB="0"/>
                </a:tc>
                <a:tc>
                  <a:txBody>
                    <a:bodyPr/>
                    <a:lstStyle/>
                    <a:p>
                      <a:pPr marL="0" marR="0" algn="ctr">
                        <a:lnSpc>
                          <a:spcPct val="150000"/>
                        </a:lnSpc>
                        <a:spcBef>
                          <a:spcPts val="300"/>
                        </a:spcBef>
                        <a:spcAft>
                          <a:spcPts val="0"/>
                        </a:spcAft>
                      </a:pPr>
                      <a:r>
                        <a:rPr lang="en-US" sz="1000">
                          <a:effectLst/>
                          <a:latin typeface="Arial" panose="020B0604020202020204" pitchFamily="34" charset="0"/>
                          <a:ea typeface="Times New Roman" panose="02020603050405020304" pitchFamily="18" charset="0"/>
                          <a:cs typeface="Times New Roman" panose="02020603050405020304" pitchFamily="18" charset="0"/>
                        </a:rPr>
                        <a:t>33.70</a:t>
                      </a:r>
                    </a:p>
                  </a:txBody>
                  <a:tcPr marL="68580" marR="68580" marT="0" marB="0"/>
                </a:tc>
                <a:extLst>
                  <a:ext uri="{0D108BD9-81ED-4DB2-BD59-A6C34878D82A}">
                    <a16:rowId xmlns:a16="http://schemas.microsoft.com/office/drawing/2014/main" val="3448827385"/>
                  </a:ext>
                </a:extLst>
              </a:tr>
              <a:tr h="418651">
                <a:tc>
                  <a:txBody>
                    <a:bodyPr/>
                    <a:lstStyle/>
                    <a:p>
                      <a:pPr marL="0" marR="0" algn="ctr">
                        <a:lnSpc>
                          <a:spcPct val="150000"/>
                        </a:lnSpc>
                        <a:spcBef>
                          <a:spcPts val="300"/>
                        </a:spcBef>
                        <a:spcAft>
                          <a:spcPts val="0"/>
                        </a:spcAft>
                      </a:pPr>
                      <a:r>
                        <a:rPr lang="en-US" sz="1000">
                          <a:effectLst/>
                          <a:latin typeface="Arial" panose="020B0604020202020204" pitchFamily="34" charset="0"/>
                          <a:ea typeface="Times New Roman" panose="02020603050405020304" pitchFamily="18" charset="0"/>
                          <a:cs typeface="Times New Roman" panose="02020603050405020304" pitchFamily="18" charset="0"/>
                        </a:rPr>
                        <a:t>R034</a:t>
                      </a:r>
                    </a:p>
                  </a:txBody>
                  <a:tcPr marL="68580" marR="68580" marT="0" marB="0"/>
                </a:tc>
                <a:tc>
                  <a:txBody>
                    <a:bodyPr/>
                    <a:lstStyle/>
                    <a:p>
                      <a:pPr marL="0" marR="0" algn="ctr">
                        <a:lnSpc>
                          <a:spcPct val="150000"/>
                        </a:lnSpc>
                        <a:spcBef>
                          <a:spcPts val="300"/>
                        </a:spcBef>
                        <a:spcAft>
                          <a:spcPts val="0"/>
                        </a:spcAft>
                      </a:pPr>
                      <a:r>
                        <a:rPr lang="en-US" sz="1000">
                          <a:effectLst/>
                          <a:latin typeface="Arial" panose="020B0604020202020204" pitchFamily="34" charset="0"/>
                          <a:ea typeface="Times New Roman" panose="02020603050405020304" pitchFamily="18" charset="0"/>
                          <a:cs typeface="Times New Roman" panose="02020603050405020304" pitchFamily="18" charset="0"/>
                        </a:rPr>
                        <a:t>01</a:t>
                      </a:r>
                    </a:p>
                  </a:txBody>
                  <a:tcPr marL="68580" marR="68580" marT="0" marB="0"/>
                </a:tc>
                <a:tc>
                  <a:txBody>
                    <a:bodyPr/>
                    <a:lstStyle/>
                    <a:p>
                      <a:pPr marL="0" marR="0" algn="ctr">
                        <a:lnSpc>
                          <a:spcPct val="150000"/>
                        </a:lnSpc>
                        <a:spcBef>
                          <a:spcPts val="300"/>
                        </a:spcBef>
                        <a:spcAft>
                          <a:spcPts val="0"/>
                        </a:spcAft>
                      </a:pPr>
                      <a:r>
                        <a:rPr lang="en-US" sz="1000">
                          <a:effectLst/>
                          <a:latin typeface="Arial" panose="020B0604020202020204" pitchFamily="34" charset="0"/>
                          <a:ea typeface="Times New Roman" panose="02020603050405020304" pitchFamily="18" charset="0"/>
                          <a:cs typeface="Times New Roman" panose="02020603050405020304" pitchFamily="18" charset="0"/>
                        </a:rPr>
                        <a:t>40.7</a:t>
                      </a:r>
                    </a:p>
                  </a:txBody>
                  <a:tcPr marL="68580" marR="68580" marT="0" marB="0"/>
                </a:tc>
                <a:tc>
                  <a:txBody>
                    <a:bodyPr/>
                    <a:lstStyle/>
                    <a:p>
                      <a:pPr marL="0" marR="0" algn="ctr">
                        <a:lnSpc>
                          <a:spcPct val="150000"/>
                        </a:lnSpc>
                        <a:spcBef>
                          <a:spcPts val="300"/>
                        </a:spcBef>
                        <a:spcAft>
                          <a:spcPts val="0"/>
                        </a:spcAft>
                      </a:pPr>
                      <a:r>
                        <a:rPr lang="en-US" sz="1000">
                          <a:effectLst/>
                          <a:latin typeface="Arial" panose="020B0604020202020204" pitchFamily="34" charset="0"/>
                          <a:ea typeface="Times New Roman" panose="02020603050405020304" pitchFamily="18" charset="0"/>
                          <a:cs typeface="Times New Roman" panose="02020603050405020304" pitchFamily="18" charset="0"/>
                        </a:rPr>
                        <a:t>61.10</a:t>
                      </a:r>
                    </a:p>
                  </a:txBody>
                  <a:tcPr marL="68580" marR="68580" marT="0" marB="0"/>
                </a:tc>
                <a:tc>
                  <a:txBody>
                    <a:bodyPr/>
                    <a:lstStyle/>
                    <a:p>
                      <a:pPr marL="0" marR="0" algn="ctr">
                        <a:lnSpc>
                          <a:spcPct val="150000"/>
                        </a:lnSpc>
                        <a:spcBef>
                          <a:spcPts val="300"/>
                        </a:spcBef>
                        <a:spcAft>
                          <a:spcPts val="0"/>
                        </a:spcAft>
                      </a:pPr>
                      <a:r>
                        <a:rPr lang="en-US" sz="1000">
                          <a:effectLst/>
                          <a:latin typeface="Arial" panose="020B0604020202020204" pitchFamily="34" charset="0"/>
                          <a:ea typeface="Times New Roman" panose="02020603050405020304" pitchFamily="18" charset="0"/>
                          <a:cs typeface="Times New Roman" panose="02020603050405020304" pitchFamily="18" charset="0"/>
                        </a:rPr>
                        <a:t>20.40</a:t>
                      </a:r>
                    </a:p>
                  </a:txBody>
                  <a:tcPr marL="68580" marR="68580" marT="0" marB="0"/>
                </a:tc>
                <a:extLst>
                  <a:ext uri="{0D108BD9-81ED-4DB2-BD59-A6C34878D82A}">
                    <a16:rowId xmlns:a16="http://schemas.microsoft.com/office/drawing/2014/main" val="2660005953"/>
                  </a:ext>
                </a:extLst>
              </a:tr>
              <a:tr h="418651">
                <a:tc>
                  <a:txBody>
                    <a:bodyPr/>
                    <a:lstStyle/>
                    <a:p>
                      <a:pPr marL="0" marR="0" algn="ctr">
                        <a:lnSpc>
                          <a:spcPct val="150000"/>
                        </a:lnSpc>
                        <a:spcBef>
                          <a:spcPts val="300"/>
                        </a:spcBef>
                        <a:spcAft>
                          <a:spcPts val="0"/>
                        </a:spcAft>
                      </a:pPr>
                      <a:r>
                        <a:rPr lang="en-US" sz="1000">
                          <a:effectLst/>
                          <a:latin typeface="Arial" panose="020B0604020202020204" pitchFamily="34" charset="0"/>
                          <a:ea typeface="Times New Roman" panose="02020603050405020304" pitchFamily="18" charset="0"/>
                          <a:cs typeface="Times New Roman" panose="02020603050405020304" pitchFamily="18" charset="0"/>
                        </a:rPr>
                        <a:t>R034</a:t>
                      </a:r>
                    </a:p>
                  </a:txBody>
                  <a:tcPr marL="68580" marR="68580" marT="0" marB="0"/>
                </a:tc>
                <a:tc>
                  <a:txBody>
                    <a:bodyPr/>
                    <a:lstStyle/>
                    <a:p>
                      <a:pPr marL="0" marR="0" algn="ctr">
                        <a:lnSpc>
                          <a:spcPct val="150000"/>
                        </a:lnSpc>
                        <a:spcBef>
                          <a:spcPts val="300"/>
                        </a:spcBef>
                        <a:spcAft>
                          <a:spcPts val="0"/>
                        </a:spcAft>
                      </a:pPr>
                      <a:r>
                        <a:rPr lang="en-US" sz="1000">
                          <a:effectLst/>
                          <a:latin typeface="Arial" panose="020B0604020202020204" pitchFamily="34" charset="0"/>
                          <a:ea typeface="Times New Roman" panose="02020603050405020304" pitchFamily="18" charset="0"/>
                          <a:cs typeface="Times New Roman" panose="02020603050405020304" pitchFamily="18" charset="0"/>
                        </a:rPr>
                        <a:t>02</a:t>
                      </a:r>
                    </a:p>
                  </a:txBody>
                  <a:tcPr marL="68580" marR="68580" marT="0" marB="0"/>
                </a:tc>
                <a:tc>
                  <a:txBody>
                    <a:bodyPr/>
                    <a:lstStyle/>
                    <a:p>
                      <a:pPr marL="0" marR="0" algn="ctr">
                        <a:lnSpc>
                          <a:spcPct val="150000"/>
                        </a:lnSpc>
                        <a:spcBef>
                          <a:spcPts val="300"/>
                        </a:spcBef>
                        <a:spcAft>
                          <a:spcPts val="0"/>
                        </a:spcAft>
                      </a:pPr>
                      <a:r>
                        <a:rPr lang="en-US" sz="1000">
                          <a:effectLst/>
                          <a:latin typeface="Arial" panose="020B0604020202020204" pitchFamily="34" charset="0"/>
                          <a:ea typeface="Times New Roman" panose="02020603050405020304" pitchFamily="18" charset="0"/>
                          <a:cs typeface="Times New Roman" panose="02020603050405020304" pitchFamily="18" charset="0"/>
                        </a:rPr>
                        <a:t>0.00</a:t>
                      </a:r>
                    </a:p>
                  </a:txBody>
                  <a:tcPr marL="68580" marR="68580" marT="0" marB="0"/>
                </a:tc>
                <a:tc>
                  <a:txBody>
                    <a:bodyPr/>
                    <a:lstStyle/>
                    <a:p>
                      <a:pPr marL="0" marR="0" algn="ctr">
                        <a:lnSpc>
                          <a:spcPct val="150000"/>
                        </a:lnSpc>
                        <a:spcBef>
                          <a:spcPts val="300"/>
                        </a:spcBef>
                        <a:spcAft>
                          <a:spcPts val="0"/>
                        </a:spcAft>
                      </a:pPr>
                      <a:r>
                        <a:rPr lang="en-US" sz="1000">
                          <a:effectLst/>
                          <a:latin typeface="Arial" panose="020B0604020202020204" pitchFamily="34" charset="0"/>
                          <a:ea typeface="Times New Roman" panose="02020603050405020304" pitchFamily="18" charset="0"/>
                          <a:cs typeface="Times New Roman" panose="02020603050405020304" pitchFamily="18" charset="0"/>
                        </a:rPr>
                        <a:t>57.70</a:t>
                      </a:r>
                    </a:p>
                  </a:txBody>
                  <a:tcPr marL="68580" marR="68580" marT="0" marB="0"/>
                </a:tc>
                <a:tc>
                  <a:txBody>
                    <a:bodyPr/>
                    <a:lstStyle/>
                    <a:p>
                      <a:pPr marL="0" marR="0" algn="ctr">
                        <a:lnSpc>
                          <a:spcPct val="150000"/>
                        </a:lnSpc>
                        <a:spcBef>
                          <a:spcPts val="300"/>
                        </a:spcBef>
                        <a:spcAft>
                          <a:spcPts val="0"/>
                        </a:spcAft>
                      </a:pPr>
                      <a:r>
                        <a:rPr lang="en-US" sz="1000">
                          <a:effectLst/>
                          <a:latin typeface="Arial" panose="020B0604020202020204" pitchFamily="34" charset="0"/>
                          <a:ea typeface="Times New Roman" panose="02020603050405020304" pitchFamily="18" charset="0"/>
                          <a:cs typeface="Times New Roman" panose="02020603050405020304" pitchFamily="18" charset="0"/>
                        </a:rPr>
                        <a:t>57.70</a:t>
                      </a:r>
                    </a:p>
                  </a:txBody>
                  <a:tcPr marL="68580" marR="68580" marT="0" marB="0"/>
                </a:tc>
                <a:extLst>
                  <a:ext uri="{0D108BD9-81ED-4DB2-BD59-A6C34878D82A}">
                    <a16:rowId xmlns:a16="http://schemas.microsoft.com/office/drawing/2014/main" val="863084419"/>
                  </a:ext>
                </a:extLst>
              </a:tr>
              <a:tr h="418651">
                <a:tc>
                  <a:txBody>
                    <a:bodyPr/>
                    <a:lstStyle/>
                    <a:p>
                      <a:pPr marL="0" marR="0" algn="ctr">
                        <a:lnSpc>
                          <a:spcPct val="150000"/>
                        </a:lnSpc>
                        <a:spcBef>
                          <a:spcPts val="300"/>
                        </a:spcBef>
                        <a:spcAft>
                          <a:spcPts val="0"/>
                        </a:spcAft>
                      </a:pPr>
                      <a:r>
                        <a:rPr lang="en-US" sz="1000">
                          <a:effectLst/>
                          <a:latin typeface="Arial" panose="020B0604020202020204" pitchFamily="34" charset="0"/>
                          <a:ea typeface="Times New Roman" panose="02020603050405020304" pitchFamily="18" charset="0"/>
                          <a:cs typeface="Times New Roman" panose="02020603050405020304" pitchFamily="18" charset="0"/>
                        </a:rPr>
                        <a:t>R034</a:t>
                      </a:r>
                    </a:p>
                  </a:txBody>
                  <a:tcPr marL="68580" marR="68580" marT="0" marB="0"/>
                </a:tc>
                <a:tc>
                  <a:txBody>
                    <a:bodyPr/>
                    <a:lstStyle/>
                    <a:p>
                      <a:pPr marL="0" marR="0" algn="ctr">
                        <a:lnSpc>
                          <a:spcPct val="150000"/>
                        </a:lnSpc>
                        <a:spcBef>
                          <a:spcPts val="300"/>
                        </a:spcBef>
                        <a:spcAft>
                          <a:spcPts val="0"/>
                        </a:spcAft>
                      </a:pPr>
                      <a:r>
                        <a:rPr lang="en-US" sz="1000">
                          <a:effectLst/>
                          <a:latin typeface="Arial" panose="020B0604020202020204" pitchFamily="34" charset="0"/>
                          <a:ea typeface="Times New Roman" panose="02020603050405020304" pitchFamily="18" charset="0"/>
                          <a:cs typeface="Times New Roman" panose="02020603050405020304" pitchFamily="18" charset="0"/>
                        </a:rPr>
                        <a:t>03</a:t>
                      </a:r>
                    </a:p>
                  </a:txBody>
                  <a:tcPr marL="68580" marR="68580" marT="0" marB="0"/>
                </a:tc>
                <a:tc>
                  <a:txBody>
                    <a:bodyPr/>
                    <a:lstStyle/>
                    <a:p>
                      <a:pPr marL="0" marR="0" algn="ctr">
                        <a:lnSpc>
                          <a:spcPct val="150000"/>
                        </a:lnSpc>
                        <a:spcBef>
                          <a:spcPts val="300"/>
                        </a:spcBef>
                        <a:spcAft>
                          <a:spcPts val="0"/>
                        </a:spcAft>
                      </a:pPr>
                      <a:r>
                        <a:rPr lang="en-US" sz="1000" dirty="0">
                          <a:effectLst/>
                          <a:latin typeface="Arial" panose="020B0604020202020204" pitchFamily="34" charset="0"/>
                          <a:ea typeface="Times New Roman" panose="02020603050405020304" pitchFamily="18" charset="0"/>
                          <a:cs typeface="Times New Roman" panose="02020603050405020304" pitchFamily="18" charset="0"/>
                        </a:rPr>
                        <a:t>6.7</a:t>
                      </a:r>
                    </a:p>
                  </a:txBody>
                  <a:tcPr marL="68580" marR="68580" marT="0" marB="0"/>
                </a:tc>
                <a:tc>
                  <a:txBody>
                    <a:bodyPr/>
                    <a:lstStyle/>
                    <a:p>
                      <a:pPr marL="0" marR="0" algn="ctr">
                        <a:lnSpc>
                          <a:spcPct val="150000"/>
                        </a:lnSpc>
                        <a:spcBef>
                          <a:spcPts val="300"/>
                        </a:spcBef>
                        <a:spcAft>
                          <a:spcPts val="0"/>
                        </a:spcAft>
                      </a:pPr>
                      <a:r>
                        <a:rPr lang="en-US" sz="1000">
                          <a:effectLst/>
                          <a:latin typeface="Arial" panose="020B0604020202020204" pitchFamily="34" charset="0"/>
                          <a:ea typeface="Times New Roman" panose="02020603050405020304" pitchFamily="18" charset="0"/>
                          <a:cs typeface="Times New Roman" panose="02020603050405020304" pitchFamily="18" charset="0"/>
                        </a:rPr>
                        <a:t>15.70</a:t>
                      </a:r>
                    </a:p>
                  </a:txBody>
                  <a:tcPr marL="68580" marR="68580" marT="0" marB="0"/>
                </a:tc>
                <a:tc>
                  <a:txBody>
                    <a:bodyPr/>
                    <a:lstStyle/>
                    <a:p>
                      <a:pPr marL="0" marR="0" algn="ctr">
                        <a:lnSpc>
                          <a:spcPct val="150000"/>
                        </a:lnSpc>
                        <a:spcBef>
                          <a:spcPts val="300"/>
                        </a:spcBef>
                        <a:spcAft>
                          <a:spcPts val="0"/>
                        </a:spcAft>
                      </a:pPr>
                      <a:r>
                        <a:rPr lang="en-US" sz="1000" dirty="0">
                          <a:effectLst/>
                          <a:latin typeface="Arial" panose="020B0604020202020204" pitchFamily="34" charset="0"/>
                          <a:ea typeface="Times New Roman" panose="02020603050405020304" pitchFamily="18" charset="0"/>
                          <a:cs typeface="Times New Roman" panose="02020603050405020304" pitchFamily="18" charset="0"/>
                        </a:rPr>
                        <a:t>9.00</a:t>
                      </a:r>
                    </a:p>
                  </a:txBody>
                  <a:tcPr marL="68580" marR="68580" marT="0" marB="0"/>
                </a:tc>
                <a:extLst>
                  <a:ext uri="{0D108BD9-81ED-4DB2-BD59-A6C34878D82A}">
                    <a16:rowId xmlns:a16="http://schemas.microsoft.com/office/drawing/2014/main" val="3624705873"/>
                  </a:ext>
                </a:extLst>
              </a:tr>
            </a:tbl>
          </a:graphicData>
        </a:graphic>
      </p:graphicFrame>
    </p:spTree>
    <p:extLst>
      <p:ext uri="{BB962C8B-B14F-4D97-AF65-F5344CB8AC3E}">
        <p14:creationId xmlns:p14="http://schemas.microsoft.com/office/powerpoint/2010/main" val="201232953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28650" y="971550"/>
            <a:ext cx="7886700" cy="5372100"/>
          </a:xfrm>
        </p:spPr>
        <p:txBody>
          <a:bodyPr/>
          <a:lstStyle/>
          <a:p>
            <a:pPr marL="0" indent="0">
              <a:buNone/>
            </a:pPr>
            <a:r>
              <a:rPr lang="en-ZA" sz="1800" dirty="0">
                <a:solidFill>
                  <a:srgbClr val="000000"/>
                </a:solidFill>
                <a:effectLst/>
                <a:latin typeface="Arial" panose="020B0604020202020204" pitchFamily="34" charset="0"/>
                <a:ea typeface="Times New Roman" panose="02020603050405020304" pitchFamily="18" charset="0"/>
              </a:rPr>
              <a:t>The Services required of the Service Provider are divided into the following distinct phases :</a:t>
            </a:r>
          </a:p>
          <a:p>
            <a:pPr marL="0" indent="0">
              <a:buNone/>
            </a:pPr>
            <a:endParaRPr lang="en-ZA" sz="1800" dirty="0">
              <a:solidFill>
                <a:srgbClr val="000000"/>
              </a:solidFill>
              <a:effectLst/>
              <a:latin typeface="Arial" panose="020B0604020202020204" pitchFamily="34" charset="0"/>
              <a:ea typeface="Times New Roman" panose="02020603050405020304" pitchFamily="18" charset="0"/>
            </a:endParaRPr>
          </a:p>
          <a:p>
            <a:pPr marL="342900" marR="0" lvl="0" indent="-342900">
              <a:lnSpc>
                <a:spcPct val="150000"/>
              </a:lnSpc>
              <a:spcBef>
                <a:spcPts val="0"/>
              </a:spcBef>
              <a:spcAft>
                <a:spcPts val="0"/>
              </a:spcAft>
              <a:buFont typeface="Symbol" panose="05050102010706020507" pitchFamily="18" charset="2"/>
              <a:buChar char=""/>
            </a:pPr>
            <a:r>
              <a:rPr lang="en-ZA"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Detailed Assessment Phase for the compilation of a Road Condition Report.</a:t>
            </a:r>
            <a:endParaRPr lang="en-US" sz="18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marR="0" lvl="0" indent="-342900">
              <a:lnSpc>
                <a:spcPct val="150000"/>
              </a:lnSpc>
              <a:spcBef>
                <a:spcPts val="0"/>
              </a:spcBef>
              <a:spcAft>
                <a:spcPts val="0"/>
              </a:spcAft>
              <a:buFont typeface="Symbol" panose="05050102010706020507" pitchFamily="18" charset="2"/>
              <a:buChar char=""/>
            </a:pPr>
            <a:r>
              <a:rPr lang="en-ZA"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Tender documentation for the Works.</a:t>
            </a:r>
            <a:endParaRPr lang="en-US" sz="18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marR="0" lvl="0" indent="-342900">
              <a:lnSpc>
                <a:spcPct val="150000"/>
              </a:lnSpc>
              <a:spcBef>
                <a:spcPts val="0"/>
              </a:spcBef>
              <a:spcAft>
                <a:spcPts val="0"/>
              </a:spcAft>
              <a:buFont typeface="Symbol" panose="05050102010706020507" pitchFamily="18" charset="2"/>
              <a:buChar char=""/>
            </a:pPr>
            <a:r>
              <a:rPr lang="en-ZA"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Site inspection and tender evaluation.</a:t>
            </a:r>
            <a:endParaRPr lang="en-US" sz="18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marR="0" lvl="0" indent="-342900">
              <a:lnSpc>
                <a:spcPct val="150000"/>
              </a:lnSpc>
              <a:spcBef>
                <a:spcPts val="0"/>
              </a:spcBef>
              <a:spcAft>
                <a:spcPts val="0"/>
              </a:spcAft>
              <a:buFont typeface="Symbol" panose="05050102010706020507" pitchFamily="18" charset="2"/>
              <a:buChar char=""/>
            </a:pPr>
            <a:r>
              <a:rPr lang="en-ZA"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Administration and monitoring of the Works.</a:t>
            </a:r>
            <a:endParaRPr lang="en-US" sz="1800" dirty="0">
              <a:effectLst/>
              <a:latin typeface="Arial" panose="020B0604020202020204" pitchFamily="34" charset="0"/>
              <a:ea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ZA" sz="1800" dirty="0">
              <a:solidFill>
                <a:srgbClr val="000000"/>
              </a:solidFill>
              <a:latin typeface="Arial" panose="020B0604020202020204" pitchFamily="34" charset="0"/>
            </a:endParaRPr>
          </a:p>
        </p:txBody>
      </p:sp>
    </p:spTree>
    <p:extLst>
      <p:ext uri="{BB962C8B-B14F-4D97-AF65-F5344CB8AC3E}">
        <p14:creationId xmlns:p14="http://schemas.microsoft.com/office/powerpoint/2010/main" val="381715052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5BA058E-21BD-4014-A5EE-EB0424805ACB}"/>
              </a:ext>
            </a:extLst>
          </p:cNvPr>
          <p:cNvSpPr>
            <a:spLocks noGrp="1"/>
          </p:cNvSpPr>
          <p:nvPr>
            <p:ph idx="1"/>
          </p:nvPr>
        </p:nvSpPr>
        <p:spPr>
          <a:xfrm>
            <a:off x="703295" y="649967"/>
            <a:ext cx="7886700" cy="469706"/>
          </a:xfrm>
        </p:spPr>
        <p:txBody>
          <a:bodyPr/>
          <a:lstStyle/>
          <a:p>
            <a:pPr marL="0" indent="0">
              <a:buNone/>
            </a:pPr>
            <a:r>
              <a:rPr lang="en-ZA" b="1" dirty="0"/>
              <a:t>C3.1.7    Project Programme</a:t>
            </a:r>
            <a:endParaRPr lang="en-ZA" dirty="0"/>
          </a:p>
          <a:p>
            <a:pPr marL="0" indent="0">
              <a:buNone/>
            </a:pPr>
            <a:endParaRPr lang="en-ZA" dirty="0"/>
          </a:p>
        </p:txBody>
      </p:sp>
      <p:graphicFrame>
        <p:nvGraphicFramePr>
          <p:cNvPr id="4" name="Table 3">
            <a:extLst>
              <a:ext uri="{FF2B5EF4-FFF2-40B4-BE49-F238E27FC236}">
                <a16:creationId xmlns:a16="http://schemas.microsoft.com/office/drawing/2014/main" id="{DF85BBB6-0A33-7421-2DEA-B2ADCBB10AA8}"/>
              </a:ext>
            </a:extLst>
          </p:cNvPr>
          <p:cNvGraphicFramePr>
            <a:graphicFrameLocks noGrp="1"/>
          </p:cNvGraphicFramePr>
          <p:nvPr>
            <p:extLst>
              <p:ext uri="{D42A27DB-BD31-4B8C-83A1-F6EECF244321}">
                <p14:modId xmlns:p14="http://schemas.microsoft.com/office/powerpoint/2010/main" val="344618403"/>
              </p:ext>
            </p:extLst>
          </p:nvPr>
        </p:nvGraphicFramePr>
        <p:xfrm>
          <a:off x="798990" y="1384916"/>
          <a:ext cx="7652552" cy="5166808"/>
        </p:xfrm>
        <a:graphic>
          <a:graphicData uri="http://schemas.openxmlformats.org/drawingml/2006/table">
            <a:tbl>
              <a:tblPr>
                <a:tableStyleId>{5C22544A-7EE6-4342-B048-85BDC9FD1C3A}</a:tableStyleId>
              </a:tblPr>
              <a:tblGrid>
                <a:gridCol w="441682">
                  <a:extLst>
                    <a:ext uri="{9D8B030D-6E8A-4147-A177-3AD203B41FA5}">
                      <a16:colId xmlns:a16="http://schemas.microsoft.com/office/drawing/2014/main" val="4122436415"/>
                    </a:ext>
                  </a:extLst>
                </a:gridCol>
                <a:gridCol w="4150176">
                  <a:extLst>
                    <a:ext uri="{9D8B030D-6E8A-4147-A177-3AD203B41FA5}">
                      <a16:colId xmlns:a16="http://schemas.microsoft.com/office/drawing/2014/main" val="295805413"/>
                    </a:ext>
                  </a:extLst>
                </a:gridCol>
                <a:gridCol w="3060694">
                  <a:extLst>
                    <a:ext uri="{9D8B030D-6E8A-4147-A177-3AD203B41FA5}">
                      <a16:colId xmlns:a16="http://schemas.microsoft.com/office/drawing/2014/main" val="3403306447"/>
                    </a:ext>
                  </a:extLst>
                </a:gridCol>
              </a:tblGrid>
              <a:tr h="338994">
                <a:tc>
                  <a:txBody>
                    <a:bodyPr/>
                    <a:lstStyle/>
                    <a:p>
                      <a:pPr marL="0" marR="0" algn="ctr">
                        <a:lnSpc>
                          <a:spcPct val="150000"/>
                        </a:lnSpc>
                        <a:spcBef>
                          <a:spcPts val="0"/>
                        </a:spcBef>
                        <a:spcAft>
                          <a:spcPts val="0"/>
                        </a:spcAft>
                      </a:pPr>
                      <a:r>
                        <a:rPr lang="en-ZA" sz="1000">
                          <a:effectLst/>
                        </a:rPr>
                        <a:t> </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50000"/>
                        </a:lnSpc>
                        <a:spcBef>
                          <a:spcPts val="0"/>
                        </a:spcBef>
                        <a:spcAft>
                          <a:spcPts val="0"/>
                        </a:spcAft>
                      </a:pPr>
                      <a:r>
                        <a:rPr lang="en-ZA" sz="1000">
                          <a:effectLst/>
                        </a:rPr>
                        <a:t>Project Phase</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50000"/>
                        </a:lnSpc>
                        <a:spcBef>
                          <a:spcPts val="0"/>
                        </a:spcBef>
                        <a:spcAft>
                          <a:spcPts val="0"/>
                        </a:spcAft>
                      </a:pPr>
                      <a:r>
                        <a:rPr lang="en-ZA" sz="1000">
                          <a:effectLst/>
                        </a:rPr>
                        <a:t>Phase Completion Date</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524526018"/>
                  </a:ext>
                </a:extLst>
              </a:tr>
              <a:tr h="338994">
                <a:tc>
                  <a:txBody>
                    <a:bodyPr/>
                    <a:lstStyle/>
                    <a:p>
                      <a:pPr marL="0" marR="0" algn="ctr">
                        <a:lnSpc>
                          <a:spcPct val="150000"/>
                        </a:lnSpc>
                        <a:spcBef>
                          <a:spcPts val="300"/>
                        </a:spcBef>
                        <a:spcAft>
                          <a:spcPts val="0"/>
                        </a:spcAft>
                      </a:pPr>
                      <a:r>
                        <a:rPr lang="en-ZA" sz="1000">
                          <a:effectLst/>
                        </a:rPr>
                        <a:t>A</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50000"/>
                        </a:lnSpc>
                        <a:spcBef>
                          <a:spcPts val="300"/>
                        </a:spcBef>
                        <a:spcAft>
                          <a:spcPts val="0"/>
                        </a:spcAft>
                      </a:pPr>
                      <a:r>
                        <a:rPr lang="en-ZA" sz="1000">
                          <a:effectLst/>
                        </a:rPr>
                        <a:t>Submission of Tenders / Proposals</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50000"/>
                        </a:lnSpc>
                        <a:spcBef>
                          <a:spcPts val="300"/>
                        </a:spcBef>
                        <a:spcAft>
                          <a:spcPts val="0"/>
                        </a:spcAft>
                      </a:pPr>
                      <a:r>
                        <a:rPr lang="en-ZA" sz="1000" dirty="0">
                          <a:effectLst/>
                        </a:rPr>
                        <a:t>21 October 2022</a:t>
                      </a:r>
                      <a:endParaRPr lang="en-US"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054465806"/>
                  </a:ext>
                </a:extLst>
              </a:tr>
              <a:tr h="338994">
                <a:tc>
                  <a:txBody>
                    <a:bodyPr/>
                    <a:lstStyle/>
                    <a:p>
                      <a:pPr marL="0" marR="0" algn="ctr">
                        <a:lnSpc>
                          <a:spcPct val="150000"/>
                        </a:lnSpc>
                        <a:spcBef>
                          <a:spcPts val="300"/>
                        </a:spcBef>
                        <a:spcAft>
                          <a:spcPts val="0"/>
                        </a:spcAft>
                      </a:pPr>
                      <a:r>
                        <a:rPr lang="en-ZA" sz="1000">
                          <a:effectLst/>
                        </a:rPr>
                        <a:t>B</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50000"/>
                        </a:lnSpc>
                        <a:spcBef>
                          <a:spcPts val="300"/>
                        </a:spcBef>
                        <a:spcAft>
                          <a:spcPts val="0"/>
                        </a:spcAft>
                      </a:pPr>
                      <a:r>
                        <a:rPr lang="en-ZA" sz="1000">
                          <a:effectLst/>
                        </a:rPr>
                        <a:t>Appointment of Service Provider</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50000"/>
                        </a:lnSpc>
                        <a:spcBef>
                          <a:spcPts val="300"/>
                        </a:spcBef>
                        <a:spcAft>
                          <a:spcPts val="0"/>
                        </a:spcAft>
                      </a:pPr>
                      <a:r>
                        <a:rPr lang="en-ZA" sz="1000">
                          <a:effectLst/>
                        </a:rPr>
                        <a:t>February 2023</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285935684"/>
                  </a:ext>
                </a:extLst>
              </a:tr>
              <a:tr h="338994">
                <a:tc>
                  <a:txBody>
                    <a:bodyPr/>
                    <a:lstStyle/>
                    <a:p>
                      <a:pPr marL="0" marR="0" algn="ctr">
                        <a:lnSpc>
                          <a:spcPct val="150000"/>
                        </a:lnSpc>
                        <a:spcBef>
                          <a:spcPts val="300"/>
                        </a:spcBef>
                        <a:spcAft>
                          <a:spcPts val="0"/>
                        </a:spcAft>
                      </a:pPr>
                      <a:r>
                        <a:rPr lang="en-ZA" sz="1000">
                          <a:effectLst/>
                        </a:rPr>
                        <a:t>C</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50000"/>
                        </a:lnSpc>
                        <a:spcBef>
                          <a:spcPts val="300"/>
                        </a:spcBef>
                        <a:spcAft>
                          <a:spcPts val="0"/>
                        </a:spcAft>
                      </a:pPr>
                      <a:r>
                        <a:rPr lang="en-ZA" sz="1000">
                          <a:effectLst/>
                        </a:rPr>
                        <a:t>Submission of Road Condition Report</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50000"/>
                        </a:lnSpc>
                        <a:spcBef>
                          <a:spcPts val="300"/>
                        </a:spcBef>
                        <a:spcAft>
                          <a:spcPts val="0"/>
                        </a:spcAft>
                      </a:pPr>
                      <a:r>
                        <a:rPr lang="en-ZA" sz="1000">
                          <a:effectLst/>
                        </a:rPr>
                        <a:t>May 2023</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267094633"/>
                  </a:ext>
                </a:extLst>
              </a:tr>
              <a:tr h="338994">
                <a:tc>
                  <a:txBody>
                    <a:bodyPr/>
                    <a:lstStyle/>
                    <a:p>
                      <a:pPr marL="0" marR="0" algn="ctr">
                        <a:lnSpc>
                          <a:spcPct val="150000"/>
                        </a:lnSpc>
                        <a:spcBef>
                          <a:spcPts val="300"/>
                        </a:spcBef>
                        <a:spcAft>
                          <a:spcPts val="0"/>
                        </a:spcAft>
                      </a:pPr>
                      <a:r>
                        <a:rPr lang="en-ZA" sz="1000">
                          <a:effectLst/>
                        </a:rPr>
                        <a:t>D</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50000"/>
                        </a:lnSpc>
                        <a:spcBef>
                          <a:spcPts val="300"/>
                        </a:spcBef>
                        <a:spcAft>
                          <a:spcPts val="0"/>
                        </a:spcAft>
                      </a:pPr>
                      <a:r>
                        <a:rPr lang="en-ZA" sz="1000">
                          <a:effectLst/>
                        </a:rPr>
                        <a:t>Submission of Draft Tender Documents for the Works</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50000"/>
                        </a:lnSpc>
                        <a:spcBef>
                          <a:spcPts val="300"/>
                        </a:spcBef>
                        <a:spcAft>
                          <a:spcPts val="0"/>
                        </a:spcAft>
                      </a:pPr>
                      <a:r>
                        <a:rPr lang="en-ZA" sz="1000">
                          <a:effectLst/>
                        </a:rPr>
                        <a:t>N/A</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518105668"/>
                  </a:ext>
                </a:extLst>
              </a:tr>
              <a:tr h="338994">
                <a:tc>
                  <a:txBody>
                    <a:bodyPr/>
                    <a:lstStyle/>
                    <a:p>
                      <a:pPr marL="0" marR="0" algn="ctr">
                        <a:lnSpc>
                          <a:spcPct val="150000"/>
                        </a:lnSpc>
                        <a:spcBef>
                          <a:spcPts val="300"/>
                        </a:spcBef>
                        <a:spcAft>
                          <a:spcPts val="0"/>
                        </a:spcAft>
                      </a:pPr>
                      <a:r>
                        <a:rPr lang="en-ZA" sz="1000">
                          <a:effectLst/>
                        </a:rPr>
                        <a:t>E</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50000"/>
                        </a:lnSpc>
                        <a:spcBef>
                          <a:spcPts val="300"/>
                        </a:spcBef>
                        <a:spcAft>
                          <a:spcPts val="0"/>
                        </a:spcAft>
                      </a:pPr>
                      <a:r>
                        <a:rPr lang="en-ZA" sz="1000">
                          <a:effectLst/>
                        </a:rPr>
                        <a:t>Submission of Final Tender Documents for the Works </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50000"/>
                        </a:lnSpc>
                        <a:spcBef>
                          <a:spcPts val="300"/>
                        </a:spcBef>
                        <a:spcAft>
                          <a:spcPts val="0"/>
                        </a:spcAft>
                      </a:pPr>
                      <a:r>
                        <a:rPr lang="en-ZA" sz="1000">
                          <a:effectLst/>
                        </a:rPr>
                        <a:t>N/A</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677384580"/>
                  </a:ext>
                </a:extLst>
              </a:tr>
              <a:tr h="338994">
                <a:tc>
                  <a:txBody>
                    <a:bodyPr/>
                    <a:lstStyle/>
                    <a:p>
                      <a:pPr marL="0" marR="0" algn="ctr">
                        <a:lnSpc>
                          <a:spcPct val="150000"/>
                        </a:lnSpc>
                        <a:spcBef>
                          <a:spcPts val="300"/>
                        </a:spcBef>
                        <a:spcAft>
                          <a:spcPts val="0"/>
                        </a:spcAft>
                      </a:pPr>
                      <a:r>
                        <a:rPr lang="en-ZA" sz="1000">
                          <a:effectLst/>
                        </a:rPr>
                        <a:t>F</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50000"/>
                        </a:lnSpc>
                        <a:spcBef>
                          <a:spcPts val="300"/>
                        </a:spcBef>
                        <a:spcAft>
                          <a:spcPts val="0"/>
                        </a:spcAft>
                      </a:pPr>
                      <a:r>
                        <a:rPr lang="en-ZA" sz="1000">
                          <a:effectLst/>
                        </a:rPr>
                        <a:t>Tender Advertisement </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50000"/>
                        </a:lnSpc>
                        <a:spcBef>
                          <a:spcPts val="300"/>
                        </a:spcBef>
                        <a:spcAft>
                          <a:spcPts val="0"/>
                        </a:spcAft>
                      </a:pPr>
                      <a:r>
                        <a:rPr lang="en-ZA" sz="1000">
                          <a:effectLst/>
                        </a:rPr>
                        <a:t>N/A</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112962301"/>
                  </a:ext>
                </a:extLst>
              </a:tr>
              <a:tr h="338994">
                <a:tc>
                  <a:txBody>
                    <a:bodyPr/>
                    <a:lstStyle/>
                    <a:p>
                      <a:pPr marL="0" marR="0" algn="ctr">
                        <a:lnSpc>
                          <a:spcPct val="150000"/>
                        </a:lnSpc>
                        <a:spcBef>
                          <a:spcPts val="300"/>
                        </a:spcBef>
                        <a:spcAft>
                          <a:spcPts val="0"/>
                        </a:spcAft>
                      </a:pPr>
                      <a:r>
                        <a:rPr lang="en-ZA" sz="1000">
                          <a:effectLst/>
                        </a:rPr>
                        <a:t>G</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50000"/>
                        </a:lnSpc>
                        <a:spcBef>
                          <a:spcPts val="300"/>
                        </a:spcBef>
                        <a:spcAft>
                          <a:spcPts val="0"/>
                        </a:spcAft>
                      </a:pPr>
                      <a:r>
                        <a:rPr lang="en-ZA" sz="1000">
                          <a:effectLst/>
                        </a:rPr>
                        <a:t>Site Inspection</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50000"/>
                        </a:lnSpc>
                        <a:spcBef>
                          <a:spcPts val="300"/>
                        </a:spcBef>
                        <a:spcAft>
                          <a:spcPts val="0"/>
                        </a:spcAft>
                      </a:pPr>
                      <a:r>
                        <a:rPr lang="en-ZA" sz="1000">
                          <a:effectLst/>
                        </a:rPr>
                        <a:t>N/A</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676509050"/>
                  </a:ext>
                </a:extLst>
              </a:tr>
              <a:tr h="338994">
                <a:tc>
                  <a:txBody>
                    <a:bodyPr/>
                    <a:lstStyle/>
                    <a:p>
                      <a:pPr marL="0" marR="0" algn="ctr">
                        <a:lnSpc>
                          <a:spcPct val="150000"/>
                        </a:lnSpc>
                        <a:spcBef>
                          <a:spcPts val="300"/>
                        </a:spcBef>
                        <a:spcAft>
                          <a:spcPts val="0"/>
                        </a:spcAft>
                      </a:pPr>
                      <a:r>
                        <a:rPr lang="en-ZA" sz="1000">
                          <a:effectLst/>
                        </a:rPr>
                        <a:t>H</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50000"/>
                        </a:lnSpc>
                        <a:spcBef>
                          <a:spcPts val="300"/>
                        </a:spcBef>
                        <a:spcAft>
                          <a:spcPts val="0"/>
                        </a:spcAft>
                      </a:pPr>
                      <a:r>
                        <a:rPr lang="en-ZA" sz="1000">
                          <a:effectLst/>
                        </a:rPr>
                        <a:t>Tender Closure</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50000"/>
                        </a:lnSpc>
                        <a:spcBef>
                          <a:spcPts val="300"/>
                        </a:spcBef>
                        <a:spcAft>
                          <a:spcPts val="0"/>
                        </a:spcAft>
                      </a:pPr>
                      <a:r>
                        <a:rPr lang="en-ZA" sz="1000">
                          <a:effectLst/>
                        </a:rPr>
                        <a:t>N/A</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999279881"/>
                  </a:ext>
                </a:extLst>
              </a:tr>
              <a:tr h="338994">
                <a:tc>
                  <a:txBody>
                    <a:bodyPr/>
                    <a:lstStyle/>
                    <a:p>
                      <a:pPr marL="0" marR="0" algn="ctr">
                        <a:lnSpc>
                          <a:spcPct val="150000"/>
                        </a:lnSpc>
                        <a:spcBef>
                          <a:spcPts val="300"/>
                        </a:spcBef>
                        <a:spcAft>
                          <a:spcPts val="0"/>
                        </a:spcAft>
                      </a:pPr>
                      <a:r>
                        <a:rPr lang="en-ZA" sz="1000">
                          <a:effectLst/>
                        </a:rPr>
                        <a:t>I</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50000"/>
                        </a:lnSpc>
                        <a:spcBef>
                          <a:spcPts val="300"/>
                        </a:spcBef>
                        <a:spcAft>
                          <a:spcPts val="0"/>
                        </a:spcAft>
                      </a:pPr>
                      <a:r>
                        <a:rPr lang="en-ZA" sz="1000">
                          <a:effectLst/>
                        </a:rPr>
                        <a:t>Submission of Tender Evaluation Report</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50000"/>
                        </a:lnSpc>
                        <a:spcBef>
                          <a:spcPts val="300"/>
                        </a:spcBef>
                        <a:spcAft>
                          <a:spcPts val="0"/>
                        </a:spcAft>
                      </a:pPr>
                      <a:r>
                        <a:rPr lang="en-ZA" sz="1000">
                          <a:effectLst/>
                        </a:rPr>
                        <a:t>May 2023</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227697280"/>
                  </a:ext>
                </a:extLst>
              </a:tr>
              <a:tr h="338994">
                <a:tc>
                  <a:txBody>
                    <a:bodyPr/>
                    <a:lstStyle/>
                    <a:p>
                      <a:pPr marL="0" marR="0" algn="ctr">
                        <a:lnSpc>
                          <a:spcPct val="150000"/>
                        </a:lnSpc>
                        <a:spcBef>
                          <a:spcPts val="300"/>
                        </a:spcBef>
                        <a:spcAft>
                          <a:spcPts val="0"/>
                        </a:spcAft>
                      </a:pPr>
                      <a:r>
                        <a:rPr lang="en-ZA" sz="1000">
                          <a:effectLst/>
                        </a:rPr>
                        <a:t>J</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50000"/>
                        </a:lnSpc>
                        <a:spcBef>
                          <a:spcPts val="300"/>
                        </a:spcBef>
                        <a:spcAft>
                          <a:spcPts val="0"/>
                        </a:spcAft>
                      </a:pPr>
                      <a:r>
                        <a:rPr lang="en-ZA" sz="1000">
                          <a:effectLst/>
                        </a:rPr>
                        <a:t>Works Contract Handover</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50000"/>
                        </a:lnSpc>
                        <a:spcBef>
                          <a:spcPts val="300"/>
                        </a:spcBef>
                        <a:spcAft>
                          <a:spcPts val="0"/>
                        </a:spcAft>
                      </a:pPr>
                      <a:r>
                        <a:rPr lang="en-ZA" sz="1000">
                          <a:effectLst/>
                        </a:rPr>
                        <a:t>October 2023</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225333420"/>
                  </a:ext>
                </a:extLst>
              </a:tr>
              <a:tr h="718937">
                <a:tc>
                  <a:txBody>
                    <a:bodyPr/>
                    <a:lstStyle/>
                    <a:p>
                      <a:pPr marL="0" marR="0" algn="ctr">
                        <a:lnSpc>
                          <a:spcPct val="150000"/>
                        </a:lnSpc>
                        <a:spcBef>
                          <a:spcPts val="300"/>
                        </a:spcBef>
                        <a:spcAft>
                          <a:spcPts val="0"/>
                        </a:spcAft>
                      </a:pPr>
                      <a:r>
                        <a:rPr lang="en-ZA" sz="1000">
                          <a:effectLst/>
                        </a:rPr>
                        <a:t>M</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50000"/>
                        </a:lnSpc>
                        <a:spcBef>
                          <a:spcPts val="300"/>
                        </a:spcBef>
                        <a:spcAft>
                          <a:spcPts val="0"/>
                        </a:spcAft>
                      </a:pPr>
                      <a:r>
                        <a:rPr lang="en-ZA" sz="1000">
                          <a:effectLst/>
                        </a:rPr>
                        <a:t>Submission of draft Contract Report and as-built data</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50000"/>
                        </a:lnSpc>
                        <a:spcBef>
                          <a:spcPts val="300"/>
                        </a:spcBef>
                        <a:spcAft>
                          <a:spcPts val="0"/>
                        </a:spcAft>
                      </a:pPr>
                      <a:r>
                        <a:rPr lang="en-ZA" sz="1000">
                          <a:effectLst/>
                        </a:rPr>
                        <a:t>Within 3 months of issue of Taking-over Certificate for the Works</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052771014"/>
                  </a:ext>
                </a:extLst>
              </a:tr>
              <a:tr h="718937">
                <a:tc>
                  <a:txBody>
                    <a:bodyPr/>
                    <a:lstStyle/>
                    <a:p>
                      <a:pPr marL="0" marR="0" algn="ctr">
                        <a:lnSpc>
                          <a:spcPct val="150000"/>
                        </a:lnSpc>
                        <a:spcBef>
                          <a:spcPts val="300"/>
                        </a:spcBef>
                        <a:spcAft>
                          <a:spcPts val="0"/>
                        </a:spcAft>
                      </a:pPr>
                      <a:r>
                        <a:rPr lang="en-ZA" sz="1000">
                          <a:effectLst/>
                        </a:rPr>
                        <a:t>N</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50000"/>
                        </a:lnSpc>
                        <a:spcBef>
                          <a:spcPts val="300"/>
                        </a:spcBef>
                        <a:spcAft>
                          <a:spcPts val="0"/>
                        </a:spcAft>
                      </a:pPr>
                      <a:r>
                        <a:rPr lang="en-ZA" sz="1000">
                          <a:effectLst/>
                        </a:rPr>
                        <a:t>Submission of final Contract Reports and as-built data</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50000"/>
                        </a:lnSpc>
                        <a:spcBef>
                          <a:spcPts val="300"/>
                        </a:spcBef>
                        <a:spcAft>
                          <a:spcPts val="0"/>
                        </a:spcAft>
                      </a:pPr>
                      <a:r>
                        <a:rPr lang="en-ZA" sz="1000" dirty="0">
                          <a:effectLst/>
                        </a:rPr>
                        <a:t>Within 1 month of issue of Performance Certificate for the Works</a:t>
                      </a:r>
                      <a:endParaRPr lang="en-US"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848907690"/>
                  </a:ext>
                </a:extLst>
              </a:tr>
            </a:tbl>
          </a:graphicData>
        </a:graphic>
      </p:graphicFrame>
    </p:spTree>
    <p:extLst>
      <p:ext uri="{BB962C8B-B14F-4D97-AF65-F5344CB8AC3E}">
        <p14:creationId xmlns:p14="http://schemas.microsoft.com/office/powerpoint/2010/main" val="170581384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DBC98D9-76A7-6A44-9658-E1B1885E2565}"/>
              </a:ext>
            </a:extLst>
          </p:cNvPr>
          <p:cNvSpPr txBox="1"/>
          <p:nvPr/>
        </p:nvSpPr>
        <p:spPr>
          <a:xfrm>
            <a:off x="1148575" y="3136612"/>
            <a:ext cx="6846849" cy="1077218"/>
          </a:xfrm>
          <a:prstGeom prst="rect">
            <a:avLst/>
          </a:prstGeom>
          <a:noFill/>
        </p:spPr>
        <p:txBody>
          <a:bodyPr wrap="square" rtlCol="0">
            <a:spAutoFit/>
          </a:bodyPr>
          <a:lstStyle/>
          <a:p>
            <a:pPr algn="ctr"/>
            <a:r>
              <a:rPr lang="en-ZA" sz="3200" dirty="0">
                <a:solidFill>
                  <a:schemeClr val="bg1"/>
                </a:solidFill>
                <a:latin typeface="Exo 2" panose="00000800000000000000" pitchFamily="50" charset="0"/>
              </a:rPr>
              <a:t>Part  C4:  Site Information</a:t>
            </a:r>
          </a:p>
          <a:p>
            <a:pPr algn="ctr"/>
            <a:endParaRPr lang="en-ZA" sz="3200" dirty="0">
              <a:solidFill>
                <a:schemeClr val="bg1"/>
              </a:solidFill>
              <a:latin typeface="Exo 2" panose="00000800000000000000" pitchFamily="50" charset="0"/>
            </a:endParaRPr>
          </a:p>
        </p:txBody>
      </p:sp>
    </p:spTree>
    <p:extLst>
      <p:ext uri="{BB962C8B-B14F-4D97-AF65-F5344CB8AC3E}">
        <p14:creationId xmlns:p14="http://schemas.microsoft.com/office/powerpoint/2010/main" val="184248236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28650" y="958789"/>
            <a:ext cx="8204632" cy="5734974"/>
          </a:xfrm>
        </p:spPr>
        <p:txBody>
          <a:bodyPr/>
          <a:lstStyle/>
          <a:p>
            <a:pPr marL="0" indent="0">
              <a:buNone/>
            </a:pPr>
            <a:r>
              <a:rPr lang="en-ZA" dirty="0"/>
              <a:t>C.4.1	LOCATION OF THE PROJECTS</a:t>
            </a:r>
          </a:p>
          <a:p>
            <a:pPr marL="0" marR="0" indent="0" algn="just">
              <a:lnSpc>
                <a:spcPct val="150000"/>
              </a:lnSpc>
              <a:spcBef>
                <a:spcPts val="0"/>
              </a:spcBef>
              <a:spcAft>
                <a:spcPts val="0"/>
              </a:spcAft>
              <a:buNone/>
            </a:pPr>
            <a:endParaRPr lang="en-ZA" dirty="0"/>
          </a:p>
          <a:p>
            <a:pPr marR="0" algn="just">
              <a:lnSpc>
                <a:spcPct val="150000"/>
              </a:lnSpc>
              <a:spcBef>
                <a:spcPts val="0"/>
              </a:spcBef>
              <a:spcAft>
                <a:spcPts val="0"/>
              </a:spcAft>
            </a:pPr>
            <a:r>
              <a:rPr lang="en-US" sz="18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The proposed project is located on National Route R53 Section 1 from N12 Potchefstroom to Free State Border, R54 Section 1 from Gauteng Border to N12 Potchefstroom, R500 Section 1 from Parys to Gauteng Border, R501 Section 1&amp;3 from Free State Border to Gauteng Border, N12 Section 16&amp;17 from Border of </a:t>
            </a:r>
            <a:r>
              <a:rPr lang="en-US" sz="1800" dirty="0" err="1">
                <a:solidFill>
                  <a:srgbClr val="000000"/>
                </a:solidFill>
                <a:effectLst/>
                <a:latin typeface="Arial" panose="020B0604020202020204" pitchFamily="34" charset="0"/>
                <a:ea typeface="Times New Roman" panose="02020603050405020304" pitchFamily="18" charset="0"/>
                <a:cs typeface="Arial" panose="020B0604020202020204" pitchFamily="34" charset="0"/>
              </a:rPr>
              <a:t>Matlosana</a:t>
            </a:r>
            <a:r>
              <a:rPr lang="en-US" sz="18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Municipality to Border of JB Marks Municipality.</a:t>
            </a:r>
          </a:p>
          <a:p>
            <a:pPr marR="0" algn="just">
              <a:lnSpc>
                <a:spcPct val="150000"/>
              </a:lnSpc>
              <a:spcBef>
                <a:spcPts val="0"/>
              </a:spcBef>
              <a:spcAft>
                <a:spcPts val="0"/>
              </a:spcAft>
            </a:pPr>
            <a:r>
              <a:rPr lang="en-US" sz="18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The site comprises of the following routes with a total length of approximately 182.17 </a:t>
            </a:r>
            <a:r>
              <a:rPr lang="en-US" sz="1800" dirty="0" err="1">
                <a:solidFill>
                  <a:srgbClr val="000000"/>
                </a:solidFill>
                <a:effectLst/>
                <a:latin typeface="Arial" panose="020B0604020202020204" pitchFamily="34" charset="0"/>
                <a:ea typeface="Times New Roman" panose="02020603050405020304" pitchFamily="18" charset="0"/>
                <a:cs typeface="Arial" panose="020B0604020202020204" pitchFamily="34" charset="0"/>
              </a:rPr>
              <a:t>kilometres</a:t>
            </a:r>
            <a:endParaRPr lang="en-US" sz="18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endParaRPr>
          </a:p>
          <a:p>
            <a:pPr marL="0" marR="0" algn="just">
              <a:lnSpc>
                <a:spcPct val="150000"/>
              </a:lnSpc>
              <a:spcBef>
                <a:spcPts val="0"/>
              </a:spcBef>
              <a:spcAft>
                <a:spcPts val="0"/>
              </a:spcAft>
            </a:pPr>
            <a:endParaRPr lang="en-ZA" sz="1800" dirty="0">
              <a:solidFill>
                <a:srgbClr val="000000"/>
              </a:solidFill>
              <a:latin typeface="Arial" panose="020B0604020202020204" pitchFamily="34" charset="0"/>
            </a:endParaRPr>
          </a:p>
        </p:txBody>
      </p:sp>
      <p:graphicFrame>
        <p:nvGraphicFramePr>
          <p:cNvPr id="3" name="Table 2">
            <a:extLst>
              <a:ext uri="{FF2B5EF4-FFF2-40B4-BE49-F238E27FC236}">
                <a16:creationId xmlns:a16="http://schemas.microsoft.com/office/drawing/2014/main" id="{895ED2BC-8FCC-79C2-E79F-E8D4E38B4A0B}"/>
              </a:ext>
            </a:extLst>
          </p:cNvPr>
          <p:cNvGraphicFramePr>
            <a:graphicFrameLocks noGrp="1"/>
          </p:cNvGraphicFramePr>
          <p:nvPr>
            <p:extLst>
              <p:ext uri="{D42A27DB-BD31-4B8C-83A1-F6EECF244321}">
                <p14:modId xmlns:p14="http://schemas.microsoft.com/office/powerpoint/2010/main" val="1933037905"/>
              </p:ext>
            </p:extLst>
          </p:nvPr>
        </p:nvGraphicFramePr>
        <p:xfrm>
          <a:off x="1228096" y="4835275"/>
          <a:ext cx="6687808" cy="1858488"/>
        </p:xfrm>
        <a:graphic>
          <a:graphicData uri="http://schemas.openxmlformats.org/drawingml/2006/table">
            <a:tbl>
              <a:tblPr>
                <a:tableStyleId>{5C22544A-7EE6-4342-B048-85BDC9FD1C3A}</a:tableStyleId>
              </a:tblPr>
              <a:tblGrid>
                <a:gridCol w="1337400">
                  <a:extLst>
                    <a:ext uri="{9D8B030D-6E8A-4147-A177-3AD203B41FA5}">
                      <a16:colId xmlns:a16="http://schemas.microsoft.com/office/drawing/2014/main" val="2595485487"/>
                    </a:ext>
                  </a:extLst>
                </a:gridCol>
                <a:gridCol w="1337400">
                  <a:extLst>
                    <a:ext uri="{9D8B030D-6E8A-4147-A177-3AD203B41FA5}">
                      <a16:colId xmlns:a16="http://schemas.microsoft.com/office/drawing/2014/main" val="4004537788"/>
                    </a:ext>
                  </a:extLst>
                </a:gridCol>
                <a:gridCol w="1337400">
                  <a:extLst>
                    <a:ext uri="{9D8B030D-6E8A-4147-A177-3AD203B41FA5}">
                      <a16:colId xmlns:a16="http://schemas.microsoft.com/office/drawing/2014/main" val="1172823610"/>
                    </a:ext>
                  </a:extLst>
                </a:gridCol>
                <a:gridCol w="1337400">
                  <a:extLst>
                    <a:ext uri="{9D8B030D-6E8A-4147-A177-3AD203B41FA5}">
                      <a16:colId xmlns:a16="http://schemas.microsoft.com/office/drawing/2014/main" val="1846836405"/>
                    </a:ext>
                  </a:extLst>
                </a:gridCol>
                <a:gridCol w="1338208">
                  <a:extLst>
                    <a:ext uri="{9D8B030D-6E8A-4147-A177-3AD203B41FA5}">
                      <a16:colId xmlns:a16="http://schemas.microsoft.com/office/drawing/2014/main" val="2850059648"/>
                    </a:ext>
                  </a:extLst>
                </a:gridCol>
              </a:tblGrid>
              <a:tr h="309748">
                <a:tc>
                  <a:txBody>
                    <a:bodyPr/>
                    <a:lstStyle/>
                    <a:p>
                      <a:pPr marL="0" marR="0" algn="ctr">
                        <a:lnSpc>
                          <a:spcPct val="150000"/>
                        </a:lnSpc>
                        <a:spcBef>
                          <a:spcPts val="0"/>
                        </a:spcBef>
                        <a:spcAft>
                          <a:spcPts val="0"/>
                        </a:spcAft>
                      </a:pPr>
                      <a:r>
                        <a:rPr lang="en-ZA" sz="1000">
                          <a:effectLst/>
                        </a:rPr>
                        <a:t>ROUTE</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400"/>
                        </a:spcBef>
                        <a:spcAft>
                          <a:spcPts val="0"/>
                        </a:spcAft>
                      </a:pPr>
                      <a:r>
                        <a:rPr lang="en-ZA" sz="1000">
                          <a:effectLst/>
                        </a:rPr>
                        <a:t>SECTION</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400"/>
                        </a:spcBef>
                        <a:spcAft>
                          <a:spcPts val="0"/>
                        </a:spcAft>
                      </a:pPr>
                      <a:r>
                        <a:rPr lang="en-ZA" sz="1000" dirty="0">
                          <a:effectLst/>
                        </a:rPr>
                        <a:t>FROM km</a:t>
                      </a:r>
                      <a:endParaRPr lang="en-US"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400"/>
                        </a:spcBef>
                        <a:spcAft>
                          <a:spcPts val="0"/>
                        </a:spcAft>
                      </a:pPr>
                      <a:r>
                        <a:rPr lang="en-ZA" sz="1000">
                          <a:effectLst/>
                        </a:rPr>
                        <a:t>TO km</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400"/>
                        </a:spcBef>
                        <a:spcAft>
                          <a:spcPts val="0"/>
                        </a:spcAft>
                      </a:pPr>
                      <a:r>
                        <a:rPr lang="en-ZA" sz="1000">
                          <a:effectLst/>
                        </a:rPr>
                        <a:t>LENGTH kms</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005064314"/>
                  </a:ext>
                </a:extLst>
              </a:tr>
              <a:tr h="309748">
                <a:tc>
                  <a:txBody>
                    <a:bodyPr/>
                    <a:lstStyle/>
                    <a:p>
                      <a:pPr marL="0" marR="0" algn="ctr">
                        <a:lnSpc>
                          <a:spcPct val="150000"/>
                        </a:lnSpc>
                        <a:spcBef>
                          <a:spcPts val="300"/>
                        </a:spcBef>
                        <a:spcAft>
                          <a:spcPts val="0"/>
                        </a:spcAft>
                      </a:pPr>
                      <a:r>
                        <a:rPr lang="en-US" sz="1000" dirty="0">
                          <a:effectLst/>
                          <a:latin typeface="Arial" panose="020B0604020202020204" pitchFamily="34" charset="0"/>
                          <a:ea typeface="Times New Roman" panose="02020603050405020304" pitchFamily="18" charset="0"/>
                          <a:cs typeface="Times New Roman" panose="02020603050405020304" pitchFamily="18" charset="0"/>
                        </a:rPr>
                        <a:t>N14</a:t>
                      </a:r>
                    </a:p>
                  </a:txBody>
                  <a:tcPr marL="68580" marR="68580" marT="0" marB="0"/>
                </a:tc>
                <a:tc>
                  <a:txBody>
                    <a:bodyPr/>
                    <a:lstStyle/>
                    <a:p>
                      <a:pPr marL="0" marR="0" algn="ctr">
                        <a:lnSpc>
                          <a:spcPct val="150000"/>
                        </a:lnSpc>
                        <a:spcBef>
                          <a:spcPts val="300"/>
                        </a:spcBef>
                        <a:spcAft>
                          <a:spcPts val="0"/>
                        </a:spcAft>
                      </a:pPr>
                      <a:r>
                        <a:rPr lang="en-US" sz="1000" dirty="0">
                          <a:effectLst/>
                          <a:latin typeface="Arial" panose="020B0604020202020204" pitchFamily="34" charset="0"/>
                          <a:ea typeface="Times New Roman" panose="02020603050405020304" pitchFamily="18" charset="0"/>
                          <a:cs typeface="Times New Roman" panose="02020603050405020304" pitchFamily="18" charset="0"/>
                        </a:rPr>
                        <a:t>11</a:t>
                      </a:r>
                    </a:p>
                  </a:txBody>
                  <a:tcPr marL="68580" marR="68580" marT="0" marB="0"/>
                </a:tc>
                <a:tc>
                  <a:txBody>
                    <a:bodyPr/>
                    <a:lstStyle/>
                    <a:p>
                      <a:pPr marL="0" marR="0" algn="ctr">
                        <a:lnSpc>
                          <a:spcPct val="150000"/>
                        </a:lnSpc>
                        <a:spcBef>
                          <a:spcPts val="300"/>
                        </a:spcBef>
                        <a:spcAft>
                          <a:spcPts val="0"/>
                        </a:spcAft>
                      </a:pPr>
                      <a:r>
                        <a:rPr lang="en-US" sz="1000" dirty="0">
                          <a:effectLst/>
                          <a:latin typeface="Arial" panose="020B0604020202020204" pitchFamily="34" charset="0"/>
                          <a:ea typeface="Times New Roman" panose="02020603050405020304" pitchFamily="18" charset="0"/>
                          <a:cs typeface="Times New Roman" panose="02020603050405020304" pitchFamily="18" charset="0"/>
                        </a:rPr>
                        <a:t>16.80</a:t>
                      </a:r>
                    </a:p>
                  </a:txBody>
                  <a:tcPr marL="68580" marR="68580" marT="0" marB="0"/>
                </a:tc>
                <a:tc>
                  <a:txBody>
                    <a:bodyPr/>
                    <a:lstStyle/>
                    <a:p>
                      <a:pPr marL="0" marR="0" algn="ctr">
                        <a:lnSpc>
                          <a:spcPct val="150000"/>
                        </a:lnSpc>
                        <a:spcBef>
                          <a:spcPts val="300"/>
                        </a:spcBef>
                        <a:spcAft>
                          <a:spcPts val="0"/>
                        </a:spcAft>
                      </a:pPr>
                      <a:r>
                        <a:rPr lang="en-US" sz="1000" dirty="0">
                          <a:effectLst/>
                          <a:latin typeface="Arial" panose="020B0604020202020204" pitchFamily="34" charset="0"/>
                          <a:ea typeface="Times New Roman" panose="02020603050405020304" pitchFamily="18" charset="0"/>
                          <a:cs typeface="Times New Roman" panose="02020603050405020304" pitchFamily="18" charset="0"/>
                        </a:rPr>
                        <a:t>62.38</a:t>
                      </a:r>
                    </a:p>
                  </a:txBody>
                  <a:tcPr marL="68580" marR="68580" marT="0" marB="0"/>
                </a:tc>
                <a:tc>
                  <a:txBody>
                    <a:bodyPr/>
                    <a:lstStyle/>
                    <a:p>
                      <a:pPr marL="0" marR="0" algn="ctr">
                        <a:lnSpc>
                          <a:spcPct val="150000"/>
                        </a:lnSpc>
                        <a:spcBef>
                          <a:spcPts val="300"/>
                        </a:spcBef>
                        <a:spcAft>
                          <a:spcPts val="0"/>
                        </a:spcAft>
                      </a:pPr>
                      <a:r>
                        <a:rPr lang="en-US" sz="1000" dirty="0">
                          <a:effectLst/>
                          <a:latin typeface="Arial" panose="020B0604020202020204" pitchFamily="34" charset="0"/>
                          <a:ea typeface="Times New Roman" panose="02020603050405020304" pitchFamily="18" charset="0"/>
                          <a:cs typeface="Times New Roman" panose="02020603050405020304" pitchFamily="18" charset="0"/>
                        </a:rPr>
                        <a:t>45.58</a:t>
                      </a:r>
                    </a:p>
                  </a:txBody>
                  <a:tcPr marL="68580" marR="68580" marT="0" marB="0"/>
                </a:tc>
                <a:extLst>
                  <a:ext uri="{0D108BD9-81ED-4DB2-BD59-A6C34878D82A}">
                    <a16:rowId xmlns:a16="http://schemas.microsoft.com/office/drawing/2014/main" val="700007550"/>
                  </a:ext>
                </a:extLst>
              </a:tr>
              <a:tr h="309748">
                <a:tc>
                  <a:txBody>
                    <a:bodyPr/>
                    <a:lstStyle/>
                    <a:p>
                      <a:pPr marL="0" marR="0" algn="ctr">
                        <a:lnSpc>
                          <a:spcPct val="150000"/>
                        </a:lnSpc>
                        <a:spcBef>
                          <a:spcPts val="300"/>
                        </a:spcBef>
                        <a:spcAft>
                          <a:spcPts val="0"/>
                        </a:spcAft>
                      </a:pPr>
                      <a:r>
                        <a:rPr lang="en-US" sz="1000" dirty="0">
                          <a:effectLst/>
                          <a:latin typeface="Arial" panose="020B0604020202020204" pitchFamily="34" charset="0"/>
                          <a:ea typeface="Times New Roman" panose="02020603050405020304" pitchFamily="18" charset="0"/>
                          <a:cs typeface="Times New Roman" panose="02020603050405020304" pitchFamily="18" charset="0"/>
                        </a:rPr>
                        <a:t>N14</a:t>
                      </a:r>
                    </a:p>
                  </a:txBody>
                  <a:tcPr marL="68580" marR="68580" marT="0" marB="0"/>
                </a:tc>
                <a:tc>
                  <a:txBody>
                    <a:bodyPr/>
                    <a:lstStyle/>
                    <a:p>
                      <a:pPr marL="0" marR="0" algn="ctr">
                        <a:lnSpc>
                          <a:spcPct val="150000"/>
                        </a:lnSpc>
                        <a:spcBef>
                          <a:spcPts val="300"/>
                        </a:spcBef>
                        <a:spcAft>
                          <a:spcPts val="0"/>
                        </a:spcAft>
                      </a:pPr>
                      <a:r>
                        <a:rPr lang="en-US" sz="1000" dirty="0">
                          <a:effectLst/>
                          <a:latin typeface="Arial" panose="020B0604020202020204" pitchFamily="34" charset="0"/>
                          <a:ea typeface="Times New Roman" panose="02020603050405020304" pitchFamily="18" charset="0"/>
                          <a:cs typeface="Times New Roman" panose="02020603050405020304" pitchFamily="18" charset="0"/>
                        </a:rPr>
                        <a:t>12</a:t>
                      </a:r>
                    </a:p>
                  </a:txBody>
                  <a:tcPr marL="68580" marR="68580" marT="0" marB="0"/>
                </a:tc>
                <a:tc>
                  <a:txBody>
                    <a:bodyPr/>
                    <a:lstStyle/>
                    <a:p>
                      <a:pPr marL="0" marR="0" algn="ctr">
                        <a:lnSpc>
                          <a:spcPct val="150000"/>
                        </a:lnSpc>
                        <a:spcBef>
                          <a:spcPts val="300"/>
                        </a:spcBef>
                        <a:spcAft>
                          <a:spcPts val="0"/>
                        </a:spcAft>
                      </a:pPr>
                      <a:r>
                        <a:rPr lang="en-US" sz="1000" dirty="0">
                          <a:effectLst/>
                          <a:latin typeface="Arial" panose="020B0604020202020204" pitchFamily="34" charset="0"/>
                          <a:ea typeface="Times New Roman" panose="02020603050405020304" pitchFamily="18" charset="0"/>
                          <a:cs typeface="Times New Roman" panose="02020603050405020304" pitchFamily="18" charset="0"/>
                        </a:rPr>
                        <a:t>0.00</a:t>
                      </a:r>
                    </a:p>
                  </a:txBody>
                  <a:tcPr marL="68580" marR="68580" marT="0" marB="0"/>
                </a:tc>
                <a:tc>
                  <a:txBody>
                    <a:bodyPr/>
                    <a:lstStyle/>
                    <a:p>
                      <a:pPr marL="0" marR="0" algn="ctr">
                        <a:lnSpc>
                          <a:spcPct val="150000"/>
                        </a:lnSpc>
                        <a:spcBef>
                          <a:spcPts val="300"/>
                        </a:spcBef>
                        <a:spcAft>
                          <a:spcPts val="0"/>
                        </a:spcAft>
                      </a:pPr>
                      <a:r>
                        <a:rPr lang="en-US" sz="1000" dirty="0">
                          <a:effectLst/>
                          <a:latin typeface="Arial" panose="020B0604020202020204" pitchFamily="34" charset="0"/>
                          <a:ea typeface="Times New Roman" panose="02020603050405020304" pitchFamily="18" charset="0"/>
                          <a:cs typeface="Times New Roman" panose="02020603050405020304" pitchFamily="18" charset="0"/>
                        </a:rPr>
                        <a:t>29.00</a:t>
                      </a:r>
                    </a:p>
                  </a:txBody>
                  <a:tcPr marL="68580" marR="68580" marT="0" marB="0"/>
                </a:tc>
                <a:tc>
                  <a:txBody>
                    <a:bodyPr/>
                    <a:lstStyle/>
                    <a:p>
                      <a:pPr marL="0" marR="0" algn="ctr">
                        <a:lnSpc>
                          <a:spcPct val="150000"/>
                        </a:lnSpc>
                        <a:spcBef>
                          <a:spcPts val="300"/>
                        </a:spcBef>
                        <a:spcAft>
                          <a:spcPts val="0"/>
                        </a:spcAft>
                      </a:pPr>
                      <a:r>
                        <a:rPr lang="en-US" sz="1000" dirty="0">
                          <a:effectLst/>
                          <a:latin typeface="Arial" panose="020B0604020202020204" pitchFamily="34" charset="0"/>
                          <a:ea typeface="Times New Roman" panose="02020603050405020304" pitchFamily="18" charset="0"/>
                          <a:cs typeface="Times New Roman" panose="02020603050405020304" pitchFamily="18" charset="0"/>
                        </a:rPr>
                        <a:t>29.00</a:t>
                      </a:r>
                    </a:p>
                  </a:txBody>
                  <a:tcPr marL="68580" marR="68580" marT="0" marB="0"/>
                </a:tc>
                <a:extLst>
                  <a:ext uri="{0D108BD9-81ED-4DB2-BD59-A6C34878D82A}">
                    <a16:rowId xmlns:a16="http://schemas.microsoft.com/office/drawing/2014/main" val="2570847325"/>
                  </a:ext>
                </a:extLst>
              </a:tr>
              <a:tr h="309748">
                <a:tc>
                  <a:txBody>
                    <a:bodyPr/>
                    <a:lstStyle/>
                    <a:p>
                      <a:pPr marL="0" marR="0" algn="ctr">
                        <a:lnSpc>
                          <a:spcPct val="150000"/>
                        </a:lnSpc>
                        <a:spcBef>
                          <a:spcPts val="300"/>
                        </a:spcBef>
                        <a:spcAft>
                          <a:spcPts val="0"/>
                        </a:spcAft>
                      </a:pPr>
                      <a:r>
                        <a:rPr lang="en-US" sz="1000" dirty="0">
                          <a:effectLst/>
                          <a:latin typeface="Arial" panose="020B0604020202020204" pitchFamily="34" charset="0"/>
                          <a:ea typeface="Times New Roman" panose="02020603050405020304" pitchFamily="18" charset="0"/>
                          <a:cs typeface="Times New Roman" panose="02020603050405020304" pitchFamily="18" charset="0"/>
                        </a:rPr>
                        <a:t>R52</a:t>
                      </a:r>
                    </a:p>
                  </a:txBody>
                  <a:tcPr marL="68580" marR="68580" marT="0" marB="0"/>
                </a:tc>
                <a:tc>
                  <a:txBody>
                    <a:bodyPr/>
                    <a:lstStyle/>
                    <a:p>
                      <a:pPr marL="0" marR="0" algn="ctr">
                        <a:lnSpc>
                          <a:spcPct val="150000"/>
                        </a:lnSpc>
                        <a:spcBef>
                          <a:spcPts val="300"/>
                        </a:spcBef>
                        <a:spcAft>
                          <a:spcPts val="0"/>
                        </a:spcAft>
                      </a:pPr>
                      <a:r>
                        <a:rPr lang="en-US" sz="1000" dirty="0">
                          <a:effectLst/>
                          <a:latin typeface="Arial" panose="020B0604020202020204" pitchFamily="34" charset="0"/>
                          <a:ea typeface="Times New Roman" panose="02020603050405020304" pitchFamily="18" charset="0"/>
                          <a:cs typeface="Times New Roman" panose="02020603050405020304" pitchFamily="18" charset="0"/>
                        </a:rPr>
                        <a:t>1</a:t>
                      </a:r>
                    </a:p>
                  </a:txBody>
                  <a:tcPr marL="68580" marR="68580" marT="0" marB="0"/>
                </a:tc>
                <a:tc>
                  <a:txBody>
                    <a:bodyPr/>
                    <a:lstStyle/>
                    <a:p>
                      <a:pPr marL="0" marR="0" algn="ctr">
                        <a:lnSpc>
                          <a:spcPct val="150000"/>
                        </a:lnSpc>
                        <a:spcBef>
                          <a:spcPts val="300"/>
                        </a:spcBef>
                        <a:spcAft>
                          <a:spcPts val="0"/>
                        </a:spcAft>
                      </a:pPr>
                      <a:r>
                        <a:rPr lang="en-US" sz="1000" dirty="0">
                          <a:effectLst/>
                          <a:latin typeface="Arial" panose="020B0604020202020204" pitchFamily="34" charset="0"/>
                          <a:ea typeface="Times New Roman" panose="02020603050405020304" pitchFamily="18" charset="0"/>
                          <a:cs typeface="Times New Roman" panose="02020603050405020304" pitchFamily="18" charset="0"/>
                        </a:rPr>
                        <a:t>0.00</a:t>
                      </a:r>
                    </a:p>
                  </a:txBody>
                  <a:tcPr marL="68580" marR="68580" marT="0" marB="0"/>
                </a:tc>
                <a:tc>
                  <a:txBody>
                    <a:bodyPr/>
                    <a:lstStyle/>
                    <a:p>
                      <a:pPr marL="0" marR="0" algn="ctr">
                        <a:lnSpc>
                          <a:spcPct val="150000"/>
                        </a:lnSpc>
                        <a:spcBef>
                          <a:spcPts val="300"/>
                        </a:spcBef>
                        <a:spcAft>
                          <a:spcPts val="0"/>
                        </a:spcAft>
                      </a:pPr>
                      <a:r>
                        <a:rPr lang="en-US" sz="1000" dirty="0">
                          <a:effectLst/>
                          <a:latin typeface="Arial" panose="020B0604020202020204" pitchFamily="34" charset="0"/>
                          <a:ea typeface="Times New Roman" panose="02020603050405020304" pitchFamily="18" charset="0"/>
                          <a:cs typeface="Times New Roman" panose="02020603050405020304" pitchFamily="18" charset="0"/>
                        </a:rPr>
                        <a:t>36.61</a:t>
                      </a:r>
                    </a:p>
                  </a:txBody>
                  <a:tcPr marL="68580" marR="68580" marT="0" marB="0"/>
                </a:tc>
                <a:tc>
                  <a:txBody>
                    <a:bodyPr/>
                    <a:lstStyle/>
                    <a:p>
                      <a:pPr marL="0" marR="0" algn="ctr">
                        <a:lnSpc>
                          <a:spcPct val="150000"/>
                        </a:lnSpc>
                        <a:spcBef>
                          <a:spcPts val="300"/>
                        </a:spcBef>
                        <a:spcAft>
                          <a:spcPts val="0"/>
                        </a:spcAft>
                      </a:pPr>
                      <a:r>
                        <a:rPr lang="en-US" sz="1000" dirty="0">
                          <a:effectLst/>
                          <a:latin typeface="Arial" panose="020B0604020202020204" pitchFamily="34" charset="0"/>
                          <a:ea typeface="Times New Roman" panose="02020603050405020304" pitchFamily="18" charset="0"/>
                          <a:cs typeface="Times New Roman" panose="02020603050405020304" pitchFamily="18" charset="0"/>
                        </a:rPr>
                        <a:t>36.61</a:t>
                      </a:r>
                    </a:p>
                  </a:txBody>
                  <a:tcPr marL="68580" marR="68580" marT="0" marB="0"/>
                </a:tc>
                <a:extLst>
                  <a:ext uri="{0D108BD9-81ED-4DB2-BD59-A6C34878D82A}">
                    <a16:rowId xmlns:a16="http://schemas.microsoft.com/office/drawing/2014/main" val="922755648"/>
                  </a:ext>
                </a:extLst>
              </a:tr>
              <a:tr h="309748">
                <a:tc>
                  <a:txBody>
                    <a:bodyPr/>
                    <a:lstStyle/>
                    <a:p>
                      <a:pPr marL="0" marR="0" algn="ctr">
                        <a:lnSpc>
                          <a:spcPct val="150000"/>
                        </a:lnSpc>
                        <a:spcBef>
                          <a:spcPts val="300"/>
                        </a:spcBef>
                        <a:spcAft>
                          <a:spcPts val="0"/>
                        </a:spcAft>
                      </a:pPr>
                      <a:r>
                        <a:rPr lang="en-US" sz="1000" dirty="0">
                          <a:effectLst/>
                          <a:latin typeface="Arial" panose="020B0604020202020204" pitchFamily="34" charset="0"/>
                          <a:ea typeface="Times New Roman" panose="02020603050405020304" pitchFamily="18" charset="0"/>
                          <a:cs typeface="Times New Roman" panose="02020603050405020304" pitchFamily="18" charset="0"/>
                        </a:rPr>
                        <a:t>R503</a:t>
                      </a:r>
                    </a:p>
                  </a:txBody>
                  <a:tcPr marL="68580" marR="68580" marT="0" marB="0"/>
                </a:tc>
                <a:tc>
                  <a:txBody>
                    <a:bodyPr/>
                    <a:lstStyle/>
                    <a:p>
                      <a:pPr marL="0" marR="0" algn="ctr">
                        <a:lnSpc>
                          <a:spcPct val="150000"/>
                        </a:lnSpc>
                        <a:spcBef>
                          <a:spcPts val="300"/>
                        </a:spcBef>
                        <a:spcAft>
                          <a:spcPts val="0"/>
                        </a:spcAft>
                      </a:pPr>
                      <a:r>
                        <a:rPr lang="en-US" sz="1000" dirty="0">
                          <a:effectLst/>
                          <a:latin typeface="Arial" panose="020B0604020202020204" pitchFamily="34" charset="0"/>
                          <a:ea typeface="Times New Roman" panose="02020603050405020304" pitchFamily="18" charset="0"/>
                          <a:cs typeface="Times New Roman" panose="02020603050405020304" pitchFamily="18" charset="0"/>
                        </a:rPr>
                        <a:t>1</a:t>
                      </a:r>
                    </a:p>
                  </a:txBody>
                  <a:tcPr marL="68580" marR="68580" marT="0" marB="0"/>
                </a:tc>
                <a:tc>
                  <a:txBody>
                    <a:bodyPr/>
                    <a:lstStyle/>
                    <a:p>
                      <a:pPr marL="0" marR="0" algn="ctr">
                        <a:lnSpc>
                          <a:spcPct val="150000"/>
                        </a:lnSpc>
                        <a:spcBef>
                          <a:spcPts val="300"/>
                        </a:spcBef>
                        <a:spcAft>
                          <a:spcPts val="0"/>
                        </a:spcAft>
                      </a:pPr>
                      <a:r>
                        <a:rPr lang="en-US" sz="1000" dirty="0">
                          <a:effectLst/>
                          <a:latin typeface="Arial" panose="020B0604020202020204" pitchFamily="34" charset="0"/>
                          <a:ea typeface="Times New Roman" panose="02020603050405020304" pitchFamily="18" charset="0"/>
                          <a:cs typeface="Times New Roman" panose="02020603050405020304" pitchFamily="18" charset="0"/>
                        </a:rPr>
                        <a:t>47.90</a:t>
                      </a:r>
                    </a:p>
                  </a:txBody>
                  <a:tcPr marL="68580" marR="68580" marT="0" marB="0"/>
                </a:tc>
                <a:tc>
                  <a:txBody>
                    <a:bodyPr/>
                    <a:lstStyle/>
                    <a:p>
                      <a:pPr marL="0" marR="0" algn="ctr">
                        <a:lnSpc>
                          <a:spcPct val="150000"/>
                        </a:lnSpc>
                        <a:spcBef>
                          <a:spcPts val="300"/>
                        </a:spcBef>
                        <a:spcAft>
                          <a:spcPts val="0"/>
                        </a:spcAft>
                      </a:pPr>
                      <a:r>
                        <a:rPr lang="en-US" sz="1000" dirty="0">
                          <a:effectLst/>
                          <a:latin typeface="Arial" panose="020B0604020202020204" pitchFamily="34" charset="0"/>
                          <a:ea typeface="Times New Roman" panose="02020603050405020304" pitchFamily="18" charset="0"/>
                          <a:cs typeface="Times New Roman" panose="02020603050405020304" pitchFamily="18" charset="0"/>
                        </a:rPr>
                        <a:t>74.56</a:t>
                      </a:r>
                    </a:p>
                  </a:txBody>
                  <a:tcPr marL="68580" marR="68580" marT="0" marB="0"/>
                </a:tc>
                <a:tc>
                  <a:txBody>
                    <a:bodyPr/>
                    <a:lstStyle/>
                    <a:p>
                      <a:pPr marL="0" marR="0" algn="ctr">
                        <a:lnSpc>
                          <a:spcPct val="150000"/>
                        </a:lnSpc>
                        <a:spcBef>
                          <a:spcPts val="300"/>
                        </a:spcBef>
                        <a:spcAft>
                          <a:spcPts val="0"/>
                        </a:spcAft>
                      </a:pPr>
                      <a:r>
                        <a:rPr lang="en-US" sz="1000" dirty="0">
                          <a:effectLst/>
                          <a:latin typeface="Arial" panose="020B0604020202020204" pitchFamily="34" charset="0"/>
                          <a:ea typeface="Times New Roman" panose="02020603050405020304" pitchFamily="18" charset="0"/>
                          <a:cs typeface="Times New Roman" panose="02020603050405020304" pitchFamily="18" charset="0"/>
                        </a:rPr>
                        <a:t>26.66</a:t>
                      </a:r>
                    </a:p>
                  </a:txBody>
                  <a:tcPr marL="68580" marR="68580" marT="0" marB="0"/>
                </a:tc>
                <a:extLst>
                  <a:ext uri="{0D108BD9-81ED-4DB2-BD59-A6C34878D82A}">
                    <a16:rowId xmlns:a16="http://schemas.microsoft.com/office/drawing/2014/main" val="3655188418"/>
                  </a:ext>
                </a:extLst>
              </a:tr>
              <a:tr h="309748">
                <a:tc>
                  <a:txBody>
                    <a:bodyPr/>
                    <a:lstStyle/>
                    <a:p>
                      <a:pPr marL="0" marR="0" algn="ctr">
                        <a:lnSpc>
                          <a:spcPct val="150000"/>
                        </a:lnSpc>
                        <a:spcBef>
                          <a:spcPts val="300"/>
                        </a:spcBef>
                        <a:spcAft>
                          <a:spcPts val="0"/>
                        </a:spcAft>
                      </a:pPr>
                      <a:endParaRPr lang="en-US"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US" sz="1000" dirty="0">
                          <a:effectLst/>
                          <a:latin typeface="Arial" panose="020B0604020202020204" pitchFamily="34" charset="0"/>
                          <a:ea typeface="Times New Roman" panose="02020603050405020304" pitchFamily="18" charset="0"/>
                          <a:cs typeface="Times New Roman" panose="02020603050405020304" pitchFamily="18" charset="0"/>
                        </a:rPr>
                        <a:t>2</a:t>
                      </a:r>
                    </a:p>
                  </a:txBody>
                  <a:tcPr marL="68580" marR="68580" marT="0" marB="0"/>
                </a:tc>
                <a:tc>
                  <a:txBody>
                    <a:bodyPr/>
                    <a:lstStyle/>
                    <a:p>
                      <a:pPr marL="0" marR="0" algn="ctr">
                        <a:lnSpc>
                          <a:spcPct val="150000"/>
                        </a:lnSpc>
                        <a:spcBef>
                          <a:spcPts val="300"/>
                        </a:spcBef>
                        <a:spcAft>
                          <a:spcPts val="0"/>
                        </a:spcAft>
                      </a:pPr>
                      <a:r>
                        <a:rPr lang="en-US" sz="1000" dirty="0">
                          <a:effectLst/>
                          <a:latin typeface="Arial" panose="020B0604020202020204" pitchFamily="34" charset="0"/>
                          <a:ea typeface="Times New Roman" panose="02020603050405020304" pitchFamily="18" charset="0"/>
                          <a:cs typeface="Times New Roman" panose="02020603050405020304" pitchFamily="18" charset="0"/>
                        </a:rPr>
                        <a:t>0.00</a:t>
                      </a:r>
                    </a:p>
                  </a:txBody>
                  <a:tcPr marL="68580" marR="68580" marT="0" marB="0"/>
                </a:tc>
                <a:tc>
                  <a:txBody>
                    <a:bodyPr/>
                    <a:lstStyle/>
                    <a:p>
                      <a:pPr marL="0" marR="0" algn="ctr">
                        <a:lnSpc>
                          <a:spcPct val="150000"/>
                        </a:lnSpc>
                        <a:spcBef>
                          <a:spcPts val="300"/>
                        </a:spcBef>
                        <a:spcAft>
                          <a:spcPts val="0"/>
                        </a:spcAft>
                      </a:pPr>
                      <a:r>
                        <a:rPr lang="en-US" sz="1000" dirty="0">
                          <a:effectLst/>
                          <a:latin typeface="Arial" panose="020B0604020202020204" pitchFamily="34" charset="0"/>
                          <a:ea typeface="Times New Roman" panose="02020603050405020304" pitchFamily="18" charset="0"/>
                          <a:cs typeface="Times New Roman" panose="02020603050405020304" pitchFamily="18" charset="0"/>
                        </a:rPr>
                        <a:t>21.90</a:t>
                      </a:r>
                    </a:p>
                  </a:txBody>
                  <a:tcPr marL="68580" marR="68580" marT="0" marB="0"/>
                </a:tc>
                <a:tc>
                  <a:txBody>
                    <a:bodyPr/>
                    <a:lstStyle/>
                    <a:p>
                      <a:pPr marL="0" marR="0" algn="ctr">
                        <a:lnSpc>
                          <a:spcPct val="150000"/>
                        </a:lnSpc>
                        <a:spcBef>
                          <a:spcPts val="300"/>
                        </a:spcBef>
                        <a:spcAft>
                          <a:spcPts val="0"/>
                        </a:spcAft>
                      </a:pPr>
                      <a:r>
                        <a:rPr lang="en-US" sz="1000" dirty="0">
                          <a:effectLst/>
                          <a:latin typeface="Arial" panose="020B0604020202020204" pitchFamily="34" charset="0"/>
                          <a:ea typeface="Times New Roman" panose="02020603050405020304" pitchFamily="18" charset="0"/>
                          <a:cs typeface="Times New Roman" panose="02020603050405020304" pitchFamily="18" charset="0"/>
                        </a:rPr>
                        <a:t>21.90</a:t>
                      </a:r>
                    </a:p>
                  </a:txBody>
                  <a:tcPr marL="68580" marR="68580" marT="0" marB="0"/>
                </a:tc>
                <a:extLst>
                  <a:ext uri="{0D108BD9-81ED-4DB2-BD59-A6C34878D82A}">
                    <a16:rowId xmlns:a16="http://schemas.microsoft.com/office/drawing/2014/main" val="632069930"/>
                  </a:ext>
                </a:extLst>
              </a:tr>
            </a:tbl>
          </a:graphicData>
        </a:graphic>
      </p:graphicFrame>
    </p:spTree>
    <p:extLst>
      <p:ext uri="{BB962C8B-B14F-4D97-AF65-F5344CB8AC3E}">
        <p14:creationId xmlns:p14="http://schemas.microsoft.com/office/powerpoint/2010/main" val="44842439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28650" y="958789"/>
            <a:ext cx="8204632" cy="5734974"/>
          </a:xfrm>
        </p:spPr>
        <p:txBody>
          <a:bodyPr/>
          <a:lstStyle/>
          <a:p>
            <a:pPr marL="0" indent="0">
              <a:buNone/>
            </a:pPr>
            <a:r>
              <a:rPr lang="en-ZA" dirty="0"/>
              <a:t>C.4.1	LOCATION OF THE PROJECTS</a:t>
            </a:r>
          </a:p>
          <a:p>
            <a:pPr marR="0" algn="just">
              <a:lnSpc>
                <a:spcPct val="150000"/>
              </a:lnSpc>
              <a:spcBef>
                <a:spcPts val="0"/>
              </a:spcBef>
              <a:spcAft>
                <a:spcPts val="0"/>
              </a:spcAft>
            </a:pPr>
            <a:r>
              <a:rPr lang="en-ZA" sz="18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The proposed project is located on National Route </a:t>
            </a:r>
            <a:r>
              <a:rPr lang="en-US" sz="1800" dirty="0">
                <a:effectLst/>
                <a:latin typeface="Arial" panose="020B0604020202020204" pitchFamily="34" charset="0"/>
                <a:ea typeface="Times New Roman" panose="02020603050405020304" pitchFamily="18" charset="0"/>
                <a:cs typeface="Times New Roman" panose="02020603050405020304" pitchFamily="18" charset="0"/>
              </a:rPr>
              <a:t>The proposed project is located on National Route R34 Section 2&amp;3 from Naledi Municipal Border to Free State Border and N12 Section 11,12&amp;13 from Northern Cape Border to </a:t>
            </a:r>
            <a:r>
              <a:rPr lang="en-US" sz="1800" dirty="0" err="1">
                <a:effectLst/>
                <a:latin typeface="Arial" panose="020B0604020202020204" pitchFamily="34" charset="0"/>
                <a:ea typeface="Times New Roman" panose="02020603050405020304" pitchFamily="18" charset="0"/>
                <a:cs typeface="Times New Roman" panose="02020603050405020304" pitchFamily="18" charset="0"/>
              </a:rPr>
              <a:t>Maquassi</a:t>
            </a:r>
            <a:r>
              <a:rPr lang="en-US" sz="1800" dirty="0">
                <a:effectLst/>
                <a:latin typeface="Arial" panose="020B0604020202020204" pitchFamily="34" charset="0"/>
                <a:ea typeface="Times New Roman" panose="02020603050405020304" pitchFamily="18" charset="0"/>
                <a:cs typeface="Times New Roman" panose="02020603050405020304" pitchFamily="18" charset="0"/>
              </a:rPr>
              <a:t> Hills Municipal Border.</a:t>
            </a:r>
          </a:p>
          <a:p>
            <a:pPr marR="0" algn="just">
              <a:lnSpc>
                <a:spcPct val="150000"/>
              </a:lnSpc>
              <a:spcBef>
                <a:spcPts val="0"/>
              </a:spcBef>
              <a:spcAft>
                <a:spcPts val="0"/>
              </a:spcAft>
            </a:pPr>
            <a:r>
              <a:rPr lang="en-US" sz="1800" dirty="0">
                <a:effectLst/>
                <a:latin typeface="Arial" panose="020B0604020202020204" pitchFamily="34" charset="0"/>
                <a:ea typeface="Times New Roman" panose="02020603050405020304" pitchFamily="18" charset="0"/>
                <a:cs typeface="Times New Roman" panose="02020603050405020304" pitchFamily="18" charset="0"/>
              </a:rPr>
              <a:t>The site comprises of the following routes with a total length of approximately 205.00 </a:t>
            </a:r>
            <a:r>
              <a:rPr lang="en-US" sz="1800" dirty="0" err="1">
                <a:effectLst/>
                <a:latin typeface="Arial" panose="020B0604020202020204" pitchFamily="34" charset="0"/>
                <a:ea typeface="Times New Roman" panose="02020603050405020304" pitchFamily="18" charset="0"/>
                <a:cs typeface="Times New Roman" panose="02020603050405020304" pitchFamily="18" charset="0"/>
              </a:rPr>
              <a:t>kilometres</a:t>
            </a:r>
            <a:endParaRPr lang="en-US" sz="1800" dirty="0">
              <a:effectLst/>
              <a:latin typeface="Arial" panose="020B0604020202020204" pitchFamily="34" charset="0"/>
              <a:ea typeface="Times New Roman" panose="02020603050405020304" pitchFamily="18" charset="0"/>
              <a:cs typeface="Times New Roman" panose="02020603050405020304" pitchFamily="18" charset="0"/>
            </a:endParaRPr>
          </a:p>
          <a:p>
            <a:pPr marL="0" marR="0" algn="just">
              <a:lnSpc>
                <a:spcPct val="150000"/>
              </a:lnSpc>
              <a:spcBef>
                <a:spcPts val="0"/>
              </a:spcBef>
              <a:spcAft>
                <a:spcPts val="0"/>
              </a:spcAft>
            </a:pPr>
            <a:endParaRPr lang="en-ZA" sz="1800" dirty="0">
              <a:solidFill>
                <a:srgbClr val="000000"/>
              </a:solidFill>
              <a:latin typeface="Arial" panose="020B0604020202020204" pitchFamily="34" charset="0"/>
            </a:endParaRPr>
          </a:p>
        </p:txBody>
      </p:sp>
      <p:graphicFrame>
        <p:nvGraphicFramePr>
          <p:cNvPr id="3" name="Table 2">
            <a:extLst>
              <a:ext uri="{FF2B5EF4-FFF2-40B4-BE49-F238E27FC236}">
                <a16:creationId xmlns:a16="http://schemas.microsoft.com/office/drawing/2014/main" id="{895ED2BC-8FCC-79C2-E79F-E8D4E38B4A0B}"/>
              </a:ext>
            </a:extLst>
          </p:cNvPr>
          <p:cNvGraphicFramePr>
            <a:graphicFrameLocks noGrp="1"/>
          </p:cNvGraphicFramePr>
          <p:nvPr>
            <p:extLst>
              <p:ext uri="{D42A27DB-BD31-4B8C-83A1-F6EECF244321}">
                <p14:modId xmlns:p14="http://schemas.microsoft.com/office/powerpoint/2010/main" val="4209776458"/>
              </p:ext>
            </p:extLst>
          </p:nvPr>
        </p:nvGraphicFramePr>
        <p:xfrm>
          <a:off x="958965" y="3967528"/>
          <a:ext cx="6687808" cy="2787732"/>
        </p:xfrm>
        <a:graphic>
          <a:graphicData uri="http://schemas.openxmlformats.org/drawingml/2006/table">
            <a:tbl>
              <a:tblPr>
                <a:tableStyleId>{5C22544A-7EE6-4342-B048-85BDC9FD1C3A}</a:tableStyleId>
              </a:tblPr>
              <a:tblGrid>
                <a:gridCol w="1337400">
                  <a:extLst>
                    <a:ext uri="{9D8B030D-6E8A-4147-A177-3AD203B41FA5}">
                      <a16:colId xmlns:a16="http://schemas.microsoft.com/office/drawing/2014/main" val="2595485487"/>
                    </a:ext>
                  </a:extLst>
                </a:gridCol>
                <a:gridCol w="1337400">
                  <a:extLst>
                    <a:ext uri="{9D8B030D-6E8A-4147-A177-3AD203B41FA5}">
                      <a16:colId xmlns:a16="http://schemas.microsoft.com/office/drawing/2014/main" val="4004537788"/>
                    </a:ext>
                  </a:extLst>
                </a:gridCol>
                <a:gridCol w="1337400">
                  <a:extLst>
                    <a:ext uri="{9D8B030D-6E8A-4147-A177-3AD203B41FA5}">
                      <a16:colId xmlns:a16="http://schemas.microsoft.com/office/drawing/2014/main" val="1172823610"/>
                    </a:ext>
                  </a:extLst>
                </a:gridCol>
                <a:gridCol w="1337400">
                  <a:extLst>
                    <a:ext uri="{9D8B030D-6E8A-4147-A177-3AD203B41FA5}">
                      <a16:colId xmlns:a16="http://schemas.microsoft.com/office/drawing/2014/main" val="1846836405"/>
                    </a:ext>
                  </a:extLst>
                </a:gridCol>
                <a:gridCol w="1338208">
                  <a:extLst>
                    <a:ext uri="{9D8B030D-6E8A-4147-A177-3AD203B41FA5}">
                      <a16:colId xmlns:a16="http://schemas.microsoft.com/office/drawing/2014/main" val="2850059648"/>
                    </a:ext>
                  </a:extLst>
                </a:gridCol>
              </a:tblGrid>
              <a:tr h="309748">
                <a:tc>
                  <a:txBody>
                    <a:bodyPr/>
                    <a:lstStyle/>
                    <a:p>
                      <a:pPr marL="0" marR="0" algn="ctr">
                        <a:lnSpc>
                          <a:spcPct val="150000"/>
                        </a:lnSpc>
                        <a:spcBef>
                          <a:spcPts val="0"/>
                        </a:spcBef>
                        <a:spcAft>
                          <a:spcPts val="0"/>
                        </a:spcAft>
                      </a:pPr>
                      <a:r>
                        <a:rPr lang="en-ZA" sz="1000">
                          <a:effectLst/>
                        </a:rPr>
                        <a:t>ROUTE</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400"/>
                        </a:spcBef>
                        <a:spcAft>
                          <a:spcPts val="0"/>
                        </a:spcAft>
                      </a:pPr>
                      <a:r>
                        <a:rPr lang="en-ZA" sz="1000">
                          <a:effectLst/>
                        </a:rPr>
                        <a:t>SECTION</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400"/>
                        </a:spcBef>
                        <a:spcAft>
                          <a:spcPts val="0"/>
                        </a:spcAft>
                      </a:pPr>
                      <a:r>
                        <a:rPr lang="en-ZA" sz="1000" dirty="0">
                          <a:effectLst/>
                        </a:rPr>
                        <a:t>FROM km</a:t>
                      </a:r>
                      <a:endParaRPr lang="en-US"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400"/>
                        </a:spcBef>
                        <a:spcAft>
                          <a:spcPts val="0"/>
                        </a:spcAft>
                      </a:pPr>
                      <a:r>
                        <a:rPr lang="en-ZA" sz="1000">
                          <a:effectLst/>
                        </a:rPr>
                        <a:t>TO km</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400"/>
                        </a:spcBef>
                        <a:spcAft>
                          <a:spcPts val="0"/>
                        </a:spcAft>
                      </a:pPr>
                      <a:r>
                        <a:rPr lang="en-ZA" sz="1000">
                          <a:effectLst/>
                        </a:rPr>
                        <a:t>LENGTH kms</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005064314"/>
                  </a:ext>
                </a:extLst>
              </a:tr>
              <a:tr h="309748">
                <a:tc>
                  <a:txBody>
                    <a:bodyPr/>
                    <a:lstStyle/>
                    <a:p>
                      <a:pPr marL="0" marR="0" algn="ctr">
                        <a:lnSpc>
                          <a:spcPct val="150000"/>
                        </a:lnSpc>
                        <a:spcBef>
                          <a:spcPts val="0"/>
                        </a:spcBef>
                        <a:spcAft>
                          <a:spcPts val="0"/>
                        </a:spcAft>
                      </a:pPr>
                      <a:r>
                        <a:rPr lang="en-ZA" sz="1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N012</a:t>
                      </a:r>
                      <a:endParaRPr lang="en-US"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0"/>
                        </a:spcAft>
                      </a:pPr>
                      <a:r>
                        <a:rPr lang="en-Z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16</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0"/>
                        </a:spcAft>
                      </a:pPr>
                      <a:r>
                        <a:rPr lang="en-Z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0.00</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0"/>
                        </a:spcAft>
                      </a:pPr>
                      <a:r>
                        <a:rPr lang="en-Z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39.41</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0"/>
                        </a:spcAft>
                      </a:pPr>
                      <a:r>
                        <a:rPr lang="en-Z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39.41</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700007550"/>
                  </a:ext>
                </a:extLst>
              </a:tr>
              <a:tr h="309748">
                <a:tc>
                  <a:txBody>
                    <a:bodyPr/>
                    <a:lstStyle/>
                    <a:p>
                      <a:pPr marL="0" marR="0" algn="ctr">
                        <a:lnSpc>
                          <a:spcPct val="150000"/>
                        </a:lnSpc>
                        <a:spcBef>
                          <a:spcPts val="0"/>
                        </a:spcBef>
                        <a:spcAft>
                          <a:spcPts val="0"/>
                        </a:spcAft>
                      </a:pPr>
                      <a:r>
                        <a:rPr lang="en-ZA" sz="1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N012</a:t>
                      </a:r>
                      <a:endParaRPr lang="en-US"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0"/>
                        </a:spcAft>
                      </a:pPr>
                      <a:r>
                        <a:rPr lang="en-ZA" sz="1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17</a:t>
                      </a:r>
                      <a:endParaRPr lang="en-US"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0"/>
                        </a:spcAft>
                      </a:pPr>
                      <a:r>
                        <a:rPr lang="en-Z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4.38</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0"/>
                        </a:spcAft>
                      </a:pPr>
                      <a:r>
                        <a:rPr lang="en-Z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18.98</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0"/>
                        </a:spcAft>
                      </a:pPr>
                      <a:r>
                        <a:rPr lang="en-Z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14.60</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570847325"/>
                  </a:ext>
                </a:extLst>
              </a:tr>
              <a:tr h="309748">
                <a:tc>
                  <a:txBody>
                    <a:bodyPr/>
                    <a:lstStyle/>
                    <a:p>
                      <a:pPr marL="0" marR="0" algn="ctr">
                        <a:lnSpc>
                          <a:spcPct val="150000"/>
                        </a:lnSpc>
                        <a:spcBef>
                          <a:spcPts val="0"/>
                        </a:spcBef>
                        <a:spcAft>
                          <a:spcPts val="0"/>
                        </a:spcAft>
                      </a:pPr>
                      <a:r>
                        <a:rPr lang="en-Z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R053</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0"/>
                        </a:spcAft>
                      </a:pPr>
                      <a:r>
                        <a:rPr lang="en-ZA" sz="1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1</a:t>
                      </a:r>
                      <a:endParaRPr lang="en-US"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0"/>
                        </a:spcAft>
                      </a:pPr>
                      <a:r>
                        <a:rPr lang="en-Z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0.00</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0"/>
                        </a:spcAft>
                      </a:pPr>
                      <a:r>
                        <a:rPr lang="en-Z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45.19</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0"/>
                        </a:spcAft>
                      </a:pPr>
                      <a:r>
                        <a:rPr lang="en-Z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45.19</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922755648"/>
                  </a:ext>
                </a:extLst>
              </a:tr>
              <a:tr h="309748">
                <a:tc>
                  <a:txBody>
                    <a:bodyPr/>
                    <a:lstStyle/>
                    <a:p>
                      <a:pPr marL="0" marR="0" algn="ctr">
                        <a:lnSpc>
                          <a:spcPct val="150000"/>
                        </a:lnSpc>
                        <a:spcBef>
                          <a:spcPts val="0"/>
                        </a:spcBef>
                        <a:spcAft>
                          <a:spcPts val="0"/>
                        </a:spcAft>
                      </a:pPr>
                      <a:r>
                        <a:rPr lang="en-Z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R054</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0"/>
                        </a:spcAft>
                      </a:pPr>
                      <a:r>
                        <a:rPr lang="en-ZA" sz="1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1</a:t>
                      </a:r>
                      <a:endParaRPr lang="en-US"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0"/>
                        </a:spcAft>
                      </a:pPr>
                      <a:r>
                        <a:rPr lang="en-ZA" sz="1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0.00</a:t>
                      </a:r>
                      <a:endParaRPr lang="en-US"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0"/>
                        </a:spcAft>
                      </a:pPr>
                      <a:r>
                        <a:rPr lang="en-Z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22.13</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0"/>
                        </a:spcAft>
                      </a:pPr>
                      <a:r>
                        <a:rPr lang="en-Z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22.13</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655188418"/>
                  </a:ext>
                </a:extLst>
              </a:tr>
              <a:tr h="309748">
                <a:tc>
                  <a:txBody>
                    <a:bodyPr/>
                    <a:lstStyle/>
                    <a:p>
                      <a:pPr marL="0" marR="0" algn="ctr">
                        <a:lnSpc>
                          <a:spcPct val="150000"/>
                        </a:lnSpc>
                        <a:spcBef>
                          <a:spcPts val="0"/>
                        </a:spcBef>
                        <a:spcAft>
                          <a:spcPts val="0"/>
                        </a:spcAft>
                      </a:pPr>
                      <a:r>
                        <a:rPr lang="en-Z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R500</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0"/>
                        </a:spcAft>
                      </a:pPr>
                      <a:r>
                        <a:rPr lang="en-Z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1</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0"/>
                        </a:spcAft>
                      </a:pPr>
                      <a:r>
                        <a:rPr lang="en-ZA" sz="1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10.3</a:t>
                      </a:r>
                      <a:endParaRPr lang="en-US"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0"/>
                        </a:spcAft>
                      </a:pPr>
                      <a:r>
                        <a:rPr lang="en-Z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29.44</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0"/>
                        </a:spcAft>
                      </a:pPr>
                      <a:r>
                        <a:rPr lang="en-Z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19.14</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632069930"/>
                  </a:ext>
                </a:extLst>
              </a:tr>
              <a:tr h="309748">
                <a:tc>
                  <a:txBody>
                    <a:bodyPr/>
                    <a:lstStyle/>
                    <a:p>
                      <a:pPr marL="0" marR="0" algn="ctr">
                        <a:lnSpc>
                          <a:spcPct val="150000"/>
                        </a:lnSpc>
                        <a:spcBef>
                          <a:spcPts val="0"/>
                        </a:spcBef>
                        <a:spcAft>
                          <a:spcPts val="0"/>
                        </a:spcAft>
                      </a:pPr>
                      <a:r>
                        <a:rPr lang="en-Z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R501</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0"/>
                        </a:spcAft>
                      </a:pPr>
                      <a:r>
                        <a:rPr lang="en-Z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2</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0"/>
                        </a:spcAft>
                      </a:pPr>
                      <a:r>
                        <a:rPr lang="en-ZA" sz="1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13.2</a:t>
                      </a:r>
                      <a:endParaRPr lang="en-US"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0"/>
                        </a:spcAft>
                      </a:pPr>
                      <a:r>
                        <a:rPr lang="en-Z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21.20</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0"/>
                        </a:spcAft>
                      </a:pPr>
                      <a:r>
                        <a:rPr lang="en-Z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8.00</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942806995"/>
                  </a:ext>
                </a:extLst>
              </a:tr>
              <a:tr h="309748">
                <a:tc>
                  <a:txBody>
                    <a:bodyPr/>
                    <a:lstStyle/>
                    <a:p>
                      <a:pPr marL="0" marR="0" algn="ctr">
                        <a:lnSpc>
                          <a:spcPct val="150000"/>
                        </a:lnSpc>
                        <a:spcBef>
                          <a:spcPts val="0"/>
                        </a:spcBef>
                        <a:spcAft>
                          <a:spcPts val="0"/>
                        </a:spcAft>
                      </a:pPr>
                      <a:r>
                        <a:rPr lang="en-Z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R501</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0"/>
                        </a:spcAft>
                      </a:pPr>
                      <a:r>
                        <a:rPr lang="en-Z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3</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0"/>
                        </a:spcAft>
                      </a:pPr>
                      <a:r>
                        <a:rPr lang="en-ZA"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0.00</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0"/>
                        </a:spcAft>
                      </a:pPr>
                      <a:r>
                        <a:rPr lang="en-ZA" sz="1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33.70</a:t>
                      </a:r>
                      <a:endParaRPr lang="en-US"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0"/>
                        </a:spcAft>
                      </a:pPr>
                      <a:r>
                        <a:rPr lang="en-ZA" sz="1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33.70</a:t>
                      </a:r>
                      <a:endParaRPr lang="en-US"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4278794938"/>
                  </a:ext>
                </a:extLst>
              </a:tr>
              <a:tr h="309748">
                <a:tc>
                  <a:txBody>
                    <a:bodyPr/>
                    <a:lstStyle/>
                    <a:p>
                      <a:pPr marL="0" marR="0" algn="just">
                        <a:lnSpc>
                          <a:spcPct val="150000"/>
                        </a:lnSpc>
                        <a:spcBef>
                          <a:spcPts val="0"/>
                        </a:spcBef>
                        <a:spcAft>
                          <a:spcPts val="0"/>
                        </a:spcAft>
                      </a:pPr>
                      <a:endParaRPr lang="en-US"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just">
                        <a:lnSpc>
                          <a:spcPct val="150000"/>
                        </a:lnSpc>
                        <a:spcBef>
                          <a:spcPts val="0"/>
                        </a:spcBef>
                        <a:spcAft>
                          <a:spcPts val="0"/>
                        </a:spcAft>
                      </a:pPr>
                      <a:endParaRPr lang="en-US"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just">
                        <a:lnSpc>
                          <a:spcPct val="150000"/>
                        </a:lnSpc>
                        <a:spcBef>
                          <a:spcPts val="0"/>
                        </a:spcBef>
                        <a:spcAft>
                          <a:spcPts val="0"/>
                        </a:spcAft>
                      </a:pPr>
                      <a:endParaRPr lang="en-US"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just">
                        <a:lnSpc>
                          <a:spcPct val="150000"/>
                        </a:lnSpc>
                        <a:spcBef>
                          <a:spcPts val="0"/>
                        </a:spcBef>
                        <a:spcAft>
                          <a:spcPts val="0"/>
                        </a:spcAft>
                      </a:pPr>
                      <a:endParaRPr lang="en-US"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just">
                        <a:lnSpc>
                          <a:spcPct val="150000"/>
                        </a:lnSpc>
                        <a:spcBef>
                          <a:spcPts val="0"/>
                        </a:spcBef>
                        <a:spcAft>
                          <a:spcPts val="0"/>
                        </a:spcAft>
                      </a:pPr>
                      <a:endParaRPr lang="en-US"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87812148"/>
                  </a:ext>
                </a:extLst>
              </a:tr>
            </a:tbl>
          </a:graphicData>
        </a:graphic>
      </p:graphicFrame>
    </p:spTree>
    <p:extLst>
      <p:ext uri="{BB962C8B-B14F-4D97-AF65-F5344CB8AC3E}">
        <p14:creationId xmlns:p14="http://schemas.microsoft.com/office/powerpoint/2010/main" val="185413836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42219" y="764115"/>
            <a:ext cx="7886700" cy="4837693"/>
          </a:xfrm>
        </p:spPr>
        <p:txBody>
          <a:bodyPr/>
          <a:lstStyle/>
          <a:p>
            <a:pPr marL="0" indent="0">
              <a:buNone/>
            </a:pPr>
            <a:r>
              <a:rPr lang="en-ZA" dirty="0"/>
              <a:t>C.4.2	LOCALITY PLAN</a:t>
            </a:r>
          </a:p>
          <a:p>
            <a:pPr marL="0" indent="0">
              <a:buNone/>
            </a:pPr>
            <a:endParaRPr lang="en-ZA" dirty="0"/>
          </a:p>
          <a:p>
            <a:pPr marL="0" indent="0">
              <a:buNone/>
            </a:pPr>
            <a:r>
              <a:rPr lang="en-ZA" dirty="0"/>
              <a:t> </a:t>
            </a:r>
          </a:p>
          <a:p>
            <a:pPr marL="0" indent="0">
              <a:buNone/>
            </a:pPr>
            <a:endParaRPr lang="en-ZA" dirty="0">
              <a:solidFill>
                <a:srgbClr val="FF0000"/>
              </a:solidFill>
            </a:endParaRPr>
          </a:p>
        </p:txBody>
      </p:sp>
      <p:pic>
        <p:nvPicPr>
          <p:cNvPr id="3" name="Picture 2">
            <a:extLst>
              <a:ext uri="{FF2B5EF4-FFF2-40B4-BE49-F238E27FC236}">
                <a16:creationId xmlns:a16="http://schemas.microsoft.com/office/drawing/2014/main" id="{4EF6DCA4-865C-5509-1AE8-B29F8EC79D9B}"/>
              </a:ext>
            </a:extLst>
          </p:cNvPr>
          <p:cNvPicPr>
            <a:picLocks noChangeAspect="1"/>
          </p:cNvPicPr>
          <p:nvPr/>
        </p:nvPicPr>
        <p:blipFill>
          <a:blip r:embed="rId2"/>
          <a:stretch>
            <a:fillRect/>
          </a:stretch>
        </p:blipFill>
        <p:spPr>
          <a:xfrm>
            <a:off x="1318902" y="1934329"/>
            <a:ext cx="6882706" cy="4841407"/>
          </a:xfrm>
          <a:prstGeom prst="rect">
            <a:avLst/>
          </a:prstGeom>
        </p:spPr>
      </p:pic>
    </p:spTree>
    <p:extLst>
      <p:ext uri="{BB962C8B-B14F-4D97-AF65-F5344CB8AC3E}">
        <p14:creationId xmlns:p14="http://schemas.microsoft.com/office/powerpoint/2010/main" val="135565883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42219" y="764115"/>
            <a:ext cx="7886700" cy="4837693"/>
          </a:xfrm>
        </p:spPr>
        <p:txBody>
          <a:bodyPr/>
          <a:lstStyle/>
          <a:p>
            <a:pPr marL="0" indent="0">
              <a:buNone/>
            </a:pPr>
            <a:r>
              <a:rPr lang="en-ZA" dirty="0"/>
              <a:t>C.4.2	LOCALITY PLAN</a:t>
            </a:r>
          </a:p>
          <a:p>
            <a:pPr marL="0" indent="0">
              <a:buNone/>
            </a:pPr>
            <a:endParaRPr lang="en-ZA" dirty="0"/>
          </a:p>
          <a:p>
            <a:pPr marL="0" indent="0">
              <a:buNone/>
            </a:pPr>
            <a:r>
              <a:rPr lang="en-ZA" dirty="0"/>
              <a:t> </a:t>
            </a:r>
          </a:p>
          <a:p>
            <a:pPr marL="0" indent="0">
              <a:buNone/>
            </a:pPr>
            <a:endParaRPr lang="en-ZA" dirty="0">
              <a:solidFill>
                <a:srgbClr val="FF0000"/>
              </a:solidFill>
            </a:endParaRPr>
          </a:p>
        </p:txBody>
      </p:sp>
      <p:pic>
        <p:nvPicPr>
          <p:cNvPr id="3" name="Picture 2">
            <a:extLst>
              <a:ext uri="{FF2B5EF4-FFF2-40B4-BE49-F238E27FC236}">
                <a16:creationId xmlns:a16="http://schemas.microsoft.com/office/drawing/2014/main" id="{B38E0389-6FAF-038C-60B2-831BC90ED526}"/>
              </a:ext>
            </a:extLst>
          </p:cNvPr>
          <p:cNvPicPr>
            <a:picLocks noChangeAspect="1"/>
          </p:cNvPicPr>
          <p:nvPr/>
        </p:nvPicPr>
        <p:blipFill>
          <a:blip r:embed="rId2"/>
          <a:stretch>
            <a:fillRect/>
          </a:stretch>
        </p:blipFill>
        <p:spPr>
          <a:xfrm>
            <a:off x="689001" y="1495599"/>
            <a:ext cx="7493946" cy="5302870"/>
          </a:xfrm>
          <a:prstGeom prst="rect">
            <a:avLst/>
          </a:prstGeom>
        </p:spPr>
      </p:pic>
    </p:spTree>
    <p:extLst>
      <p:ext uri="{BB962C8B-B14F-4D97-AF65-F5344CB8AC3E}">
        <p14:creationId xmlns:p14="http://schemas.microsoft.com/office/powerpoint/2010/main" val="15296573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DBC98D9-76A7-6A44-9658-E1B1885E2565}"/>
              </a:ext>
            </a:extLst>
          </p:cNvPr>
          <p:cNvSpPr txBox="1"/>
          <p:nvPr/>
        </p:nvSpPr>
        <p:spPr>
          <a:xfrm>
            <a:off x="1045705" y="2953732"/>
            <a:ext cx="6846849" cy="1569660"/>
          </a:xfrm>
          <a:prstGeom prst="rect">
            <a:avLst/>
          </a:prstGeom>
          <a:noFill/>
        </p:spPr>
        <p:txBody>
          <a:bodyPr wrap="square" rtlCol="0">
            <a:spAutoFit/>
          </a:bodyPr>
          <a:lstStyle/>
          <a:p>
            <a:pPr algn="ctr"/>
            <a:r>
              <a:rPr lang="en-ZA" sz="3200" dirty="0">
                <a:solidFill>
                  <a:schemeClr val="bg1"/>
                </a:solidFill>
                <a:latin typeface="Exo 2" panose="00000800000000000000" pitchFamily="50" charset="0"/>
              </a:rPr>
              <a:t>Part  C1:  Agreements and Contract Data</a:t>
            </a:r>
          </a:p>
          <a:p>
            <a:pPr algn="ctr"/>
            <a:endParaRPr lang="en-ZA" sz="3200" dirty="0">
              <a:solidFill>
                <a:schemeClr val="bg1"/>
              </a:solidFill>
              <a:latin typeface="Exo 2" panose="00000800000000000000" pitchFamily="50" charset="0"/>
            </a:endParaRPr>
          </a:p>
        </p:txBody>
      </p:sp>
    </p:spTree>
    <p:extLst>
      <p:ext uri="{BB962C8B-B14F-4D97-AF65-F5344CB8AC3E}">
        <p14:creationId xmlns:p14="http://schemas.microsoft.com/office/powerpoint/2010/main" val="116037409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DBC98D9-76A7-6A44-9658-E1B1885E2565}"/>
              </a:ext>
            </a:extLst>
          </p:cNvPr>
          <p:cNvSpPr txBox="1"/>
          <p:nvPr/>
        </p:nvSpPr>
        <p:spPr>
          <a:xfrm>
            <a:off x="1045705" y="2953732"/>
            <a:ext cx="6846849" cy="1446550"/>
          </a:xfrm>
          <a:prstGeom prst="rect">
            <a:avLst/>
          </a:prstGeom>
          <a:noFill/>
        </p:spPr>
        <p:txBody>
          <a:bodyPr wrap="square" rtlCol="0">
            <a:spAutoFit/>
          </a:bodyPr>
          <a:lstStyle/>
          <a:p>
            <a:pPr algn="ctr"/>
            <a:r>
              <a:rPr lang="en-ZA" sz="8800" b="1" dirty="0">
                <a:solidFill>
                  <a:srgbClr val="FF0000"/>
                </a:solidFill>
              </a:rPr>
              <a:t>THANK YOU</a:t>
            </a:r>
          </a:p>
        </p:txBody>
      </p:sp>
    </p:spTree>
    <p:extLst>
      <p:ext uri="{BB962C8B-B14F-4D97-AF65-F5344CB8AC3E}">
        <p14:creationId xmlns:p14="http://schemas.microsoft.com/office/powerpoint/2010/main" val="1024404235"/>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6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3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4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5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7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8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E9940C2ECF87D041AB23C4C8542629C1" ma:contentTypeVersion="14" ma:contentTypeDescription="Create a new document." ma:contentTypeScope="" ma:versionID="74c7cdfb038422adec11341fa798136b">
  <xsd:schema xmlns:xsd="http://www.w3.org/2001/XMLSchema" xmlns:xs="http://www.w3.org/2001/XMLSchema" xmlns:p="http://schemas.microsoft.com/office/2006/metadata/properties" xmlns:ns3="a470274f-5a8a-4dd1-a69d-fbe95676103a" xmlns:ns4="58b997ee-e5b7-407e-979e-26ddf59af2ba" targetNamespace="http://schemas.microsoft.com/office/2006/metadata/properties" ma:root="true" ma:fieldsID="2760d0bd85947687259fde39e0c59bc9" ns3:_="" ns4:_="">
    <xsd:import namespace="a470274f-5a8a-4dd1-a69d-fbe95676103a"/>
    <xsd:import namespace="58b997ee-e5b7-407e-979e-26ddf59af2ba"/>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AutoKeyPoints" minOccurs="0"/>
                <xsd:element ref="ns3:MediaServiceKeyPoints" minOccurs="0"/>
                <xsd:element ref="ns3:MediaServiceAutoTags" minOccurs="0"/>
                <xsd:element ref="ns3:MediaServiceOCR" minOccurs="0"/>
                <xsd:element ref="ns3:MediaServiceGenerationTime" minOccurs="0"/>
                <xsd:element ref="ns3:MediaServiceEventHashCode" minOccurs="0"/>
                <xsd:element ref="ns3:MediaServiceDateTaken" minOccurs="0"/>
                <xsd:element ref="ns3:MediaLengthInSeconds" minOccurs="0"/>
                <xsd:element ref="ns3: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470274f-5a8a-4dd1-a69d-fbe95676103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AutoTags" ma:index="15" nillable="true" ma:displayName="Tags" ma:internalName="MediaServiceAutoTag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DateTaken" ma:index="19" nillable="true" ma:displayName="MediaServiceDateTaken" ma:hidden="true" ma:internalName="MediaServiceDateTake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MediaServiceLocation" ma:index="21"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58b997ee-e5b7-407e-979e-26ddf59af2ba"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C49CD2D-395E-4CB0-BF4A-3B7F8110CCCC}">
  <ds:schemaRefs>
    <ds:schemaRef ds:uri="http://schemas.microsoft.com/sharepoint/v3/contenttype/forms"/>
  </ds:schemaRefs>
</ds:datastoreItem>
</file>

<file path=customXml/itemProps2.xml><?xml version="1.0" encoding="utf-8"?>
<ds:datastoreItem xmlns:ds="http://schemas.openxmlformats.org/officeDocument/2006/customXml" ds:itemID="{E5A29C48-21B5-4E7B-8D22-E7DC020E40A6}">
  <ds:schemaRefs>
    <ds:schemaRef ds:uri="http://schemas.openxmlformats.org/package/2006/metadata/core-properties"/>
    <ds:schemaRef ds:uri="http://schemas.microsoft.com/office/2006/documentManagement/types"/>
    <ds:schemaRef ds:uri="http://www.w3.org/XML/1998/namespace"/>
    <ds:schemaRef ds:uri="http://schemas.microsoft.com/office/2006/metadata/properties"/>
    <ds:schemaRef ds:uri="http://schemas.microsoft.com/office/infopath/2007/PartnerControls"/>
    <ds:schemaRef ds:uri="http://purl.org/dc/terms/"/>
    <ds:schemaRef ds:uri="58b997ee-e5b7-407e-979e-26ddf59af2ba"/>
    <ds:schemaRef ds:uri="a470274f-5a8a-4dd1-a69d-fbe95676103a"/>
    <ds:schemaRef ds:uri="http://purl.org/dc/dcmitype/"/>
    <ds:schemaRef ds:uri="http://purl.org/dc/elements/1.1/"/>
  </ds:schemaRefs>
</ds:datastoreItem>
</file>

<file path=customXml/itemProps3.xml><?xml version="1.0" encoding="utf-8"?>
<ds:datastoreItem xmlns:ds="http://schemas.openxmlformats.org/officeDocument/2006/customXml" ds:itemID="{FEE9561C-CE26-40B6-90E6-98B9D151C70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470274f-5a8a-4dd1-a69d-fbe95676103a"/>
    <ds:schemaRef ds:uri="58b997ee-e5b7-407e-979e-26ddf59af2b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8933</TotalTime>
  <Words>3430</Words>
  <Application>Microsoft Office PowerPoint</Application>
  <PresentationFormat>On-screen Show (4:3)</PresentationFormat>
  <Paragraphs>629</Paragraphs>
  <Slides>37</Slides>
  <Notes>0</Notes>
  <HiddenSlides>0</HiddenSlides>
  <MMClips>0</MMClips>
  <ScaleCrop>false</ScaleCrop>
  <HeadingPairs>
    <vt:vector size="6" baseType="variant">
      <vt:variant>
        <vt:lpstr>Fonts Used</vt:lpstr>
      </vt:variant>
      <vt:variant>
        <vt:i4>9</vt:i4>
      </vt:variant>
      <vt:variant>
        <vt:lpstr>Theme</vt:lpstr>
      </vt:variant>
      <vt:variant>
        <vt:i4>10</vt:i4>
      </vt:variant>
      <vt:variant>
        <vt:lpstr>Slide Titles</vt:lpstr>
      </vt:variant>
      <vt:variant>
        <vt:i4>37</vt:i4>
      </vt:variant>
    </vt:vector>
  </HeadingPairs>
  <TitlesOfParts>
    <vt:vector size="56" baseType="lpstr">
      <vt:lpstr>Arial</vt:lpstr>
      <vt:lpstr>Berlin Sans FB Demi</vt:lpstr>
      <vt:lpstr>Calibri</vt:lpstr>
      <vt:lpstr>Calibri Light</vt:lpstr>
      <vt:lpstr>Exo 2</vt:lpstr>
      <vt:lpstr>Gill Sans MT</vt:lpstr>
      <vt:lpstr>Symbol</vt:lpstr>
      <vt:lpstr>Verdana</vt:lpstr>
      <vt:lpstr>Wingdings</vt:lpstr>
      <vt:lpstr>Office Theme</vt:lpstr>
      <vt:lpstr>Custom Design</vt:lpstr>
      <vt:lpstr>1_Custom Design</vt:lpstr>
      <vt:lpstr>6_Custom Design</vt:lpstr>
      <vt:lpstr>3_Custom Design</vt:lpstr>
      <vt:lpstr>4_Custom Design</vt:lpstr>
      <vt:lpstr>5_Custom Design</vt:lpstr>
      <vt:lpstr>7_Custom Design</vt:lpstr>
      <vt:lpstr>8_Custom Design</vt:lpstr>
      <vt:lpstr>Gallery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Anthea Gibbs</dc:creator>
  <cp:lastModifiedBy>Gertrude Soko (NR)</cp:lastModifiedBy>
  <cp:revision>329</cp:revision>
  <cp:lastPrinted>2019-04-12T14:19:32Z</cp:lastPrinted>
  <dcterms:created xsi:type="dcterms:W3CDTF">2018-09-07T07:41:55Z</dcterms:created>
  <dcterms:modified xsi:type="dcterms:W3CDTF">2022-09-20T20:29:22Z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0x010100E9940C2ECF87D041AB23C4C8542629C1</vt:lpwstr>
  </property>
</Properties>
</file>