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  <p:sldMasterId id="2147483658" r:id="rId5"/>
  </p:sldMasterIdLst>
  <p:notesMasterIdLst>
    <p:notesMasterId r:id="rId15"/>
  </p:notesMasterIdLst>
  <p:sldIdLst>
    <p:sldId id="327" r:id="rId6"/>
    <p:sldId id="280" r:id="rId7"/>
    <p:sldId id="329" r:id="rId8"/>
    <p:sldId id="313" r:id="rId9"/>
    <p:sldId id="306" r:id="rId10"/>
    <p:sldId id="328" r:id="rId11"/>
    <p:sldId id="324" r:id="rId12"/>
    <p:sldId id="330" r:id="rId13"/>
    <p:sldId id="307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2025/11/04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7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8.em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FF4CC-8DC4-7B7A-39C5-262F5C87F5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144544"/>
            <a:ext cx="12191995" cy="2464129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18049" y="1404737"/>
            <a:ext cx="7117690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618050" y="2924226"/>
            <a:ext cx="7117689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8049" y="3527025"/>
            <a:ext cx="711769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025F6DC-490B-FE96-3826-453FA05719BC}"/>
              </a:ext>
            </a:extLst>
          </p:cNvPr>
          <p:cNvSpPr/>
          <p:nvPr userDrawn="1"/>
        </p:nvSpPr>
        <p:spPr>
          <a:xfrm>
            <a:off x="504232" y="3817647"/>
            <a:ext cx="1533524" cy="1516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CADFDE-56B9-04C2-BCE2-05120032D0A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04232" y="1784299"/>
            <a:ext cx="3937000" cy="3568700"/>
          </a:xfrm>
          <a:prstGeom prst="rect">
            <a:avLst/>
          </a:prstGeom>
        </p:spPr>
      </p:pic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6C2D1BC-19FC-6DDD-3EE5-86D738105E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0139" y="1921224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6E0838-0F9B-EF5D-E73C-CAF299B03244}"/>
              </a:ext>
            </a:extLst>
          </p:cNvPr>
          <p:cNvSpPr/>
          <p:nvPr userDrawn="1"/>
        </p:nvSpPr>
        <p:spPr>
          <a:xfrm>
            <a:off x="329249" y="3610137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1">
            <a:extLst>
              <a:ext uri="{FF2B5EF4-FFF2-40B4-BE49-F238E27FC236}">
                <a16:creationId xmlns:a16="http://schemas.microsoft.com/office/drawing/2014/main" id="{71ABA184-90EF-886D-01F7-8ED79E7BB0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138" y="36847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417B6E-DCAF-E329-82FA-A9666987E52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3202" y="3610137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2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2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5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7C3906-7D26-F847-D210-DC8F472D4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291" y="1463747"/>
            <a:ext cx="3937000" cy="35687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5DBF5CF-E6CC-1A85-FDB1-B49B23179B88}"/>
              </a:ext>
            </a:extLst>
          </p:cNvPr>
          <p:cNvSpPr/>
          <p:nvPr userDrawn="1"/>
        </p:nvSpPr>
        <p:spPr>
          <a:xfrm>
            <a:off x="672308" y="3289585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438781-E333-E871-DE61-8750EF6EEC4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89585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26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9" Type="http://schemas.openxmlformats.org/officeDocument/2006/relationships/image" Target="../media/image3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5.xml"/><Relationship Id="rId7" Type="http://schemas.openxmlformats.org/officeDocument/2006/relationships/tags" Target="../tags/tag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ags" Target="../tags/tag8.xml"/><Relationship Id="rId11" Type="http://schemas.openxmlformats.org/officeDocument/2006/relationships/image" Target="../media/image5.png"/><Relationship Id="rId5" Type="http://schemas.openxmlformats.org/officeDocument/2006/relationships/theme" Target="../theme/theme2.xml"/><Relationship Id="rId10" Type="http://schemas.openxmlformats.org/officeDocument/2006/relationships/image" Target="../media/image4.emf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394285-7F8F-217D-C4F3-CDA987C0E7A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815492" y="531812"/>
            <a:ext cx="1841500" cy="38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7E6BEC-D482-0901-2316-95D508893F8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5" y="441730"/>
            <a:ext cx="1749543" cy="49965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B619409D-E657-F8EF-6768-89EA45985221}"/>
              </a:ext>
            </a:extLst>
          </p:cNvPr>
          <p:cNvSpPr txBox="1"/>
          <p:nvPr userDrawn="1"/>
        </p:nvSpPr>
        <p:spPr>
          <a:xfrm>
            <a:off x="228815" y="152171"/>
            <a:ext cx="19114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 partnership with</a:t>
            </a:r>
            <a:endParaRPr lang="en-Z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6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68F32-5D9A-7E62-7332-83C1BAB85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8049" y="1386076"/>
            <a:ext cx="7117690" cy="676275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latin typeface="+mn-lt"/>
              </a:rPr>
              <a:t>Tender clarification- Monitoring hut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0741-F225-079A-D845-22A0857EAB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RT&amp;D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78377-626F-54F0-86C4-B596E7A8A9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November 2025</a:t>
            </a:r>
          </a:p>
          <a:p>
            <a:endParaRPr lang="en-US" dirty="0"/>
          </a:p>
        </p:txBody>
      </p:sp>
      <p:pic>
        <p:nvPicPr>
          <p:cNvPr id="7" name="Picture Placeholder 15" descr="A picture containing sky, outdoor, factory, smoke&#10;&#10;Description automatically generated">
            <a:extLst>
              <a:ext uri="{FF2B5EF4-FFF2-40B4-BE49-F238E27FC236}">
                <a16:creationId xmlns:a16="http://schemas.microsoft.com/office/drawing/2014/main" id="{C02C48E7-3E92-1BBB-E8D2-C0421A95E9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" b="1230"/>
          <a:stretch>
            <a:fillRect/>
          </a:stretch>
        </p:blipFill>
        <p:spPr>
          <a:xfrm>
            <a:off x="1000125" y="1920875"/>
            <a:ext cx="3295650" cy="3295650"/>
          </a:xfrm>
        </p:spPr>
      </p:pic>
      <p:pic>
        <p:nvPicPr>
          <p:cNvPr id="8" name="Picture Placeholder 20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57696E10-A7F6-23E1-307A-B3418B7524E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2" r="16222"/>
          <a:stretch>
            <a:fillRect/>
          </a:stretch>
        </p:blipFill>
        <p:spPr>
          <a:xfrm>
            <a:off x="406400" y="3684588"/>
            <a:ext cx="1895475" cy="1895475"/>
          </a:xfrm>
        </p:spPr>
      </p:pic>
    </p:spTree>
    <p:extLst>
      <p:ext uri="{BB962C8B-B14F-4D97-AF65-F5344CB8AC3E}">
        <p14:creationId xmlns:p14="http://schemas.microsoft.com/office/powerpoint/2010/main" val="2542663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1" y="152500"/>
            <a:ext cx="9511777" cy="743889"/>
          </a:xfrm>
        </p:spPr>
        <p:txBody>
          <a:bodyPr/>
          <a:lstStyle/>
          <a:p>
            <a:r>
              <a:rPr lang="en-US" b="1" dirty="0"/>
              <a:t>ESKOM AQ MONITORING NETWORK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AMBIENT AIR QUALITY MONITORING</a:t>
            </a:r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  <p:pic>
        <p:nvPicPr>
          <p:cNvPr id="3" name="Content Placeholder 7" descr="Map&#10;&#10;Description automatically generated">
            <a:extLst>
              <a:ext uri="{FF2B5EF4-FFF2-40B4-BE49-F238E27FC236}">
                <a16:creationId xmlns:a16="http://schemas.microsoft.com/office/drawing/2014/main" id="{69DC50EF-5855-84FB-8F09-06C71B97E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0"/>
          <a:stretch/>
        </p:blipFill>
        <p:spPr>
          <a:xfrm>
            <a:off x="1919536" y="983783"/>
            <a:ext cx="8352928" cy="5372567"/>
          </a:xfrm>
        </p:spPr>
      </p:pic>
    </p:spTree>
    <p:extLst>
      <p:ext uri="{BB962C8B-B14F-4D97-AF65-F5344CB8AC3E}">
        <p14:creationId xmlns:p14="http://schemas.microsoft.com/office/powerpoint/2010/main" val="379890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7355-FED4-6064-DF3F-EA0E216F2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43C14-8920-4ECD-96C6-1DE64465A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>
              <a:spcAft>
                <a:spcPts val="305"/>
              </a:spcAft>
              <a:buFont typeface="Symbol" panose="05050102010706020507" pitchFamily="18" charset="2"/>
              <a:buChar char=""/>
            </a:pPr>
            <a:r>
              <a:rPr lang="en-ZA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Brand new build AQM hut {3m (breadth) x 4m (length) x 2.5m (Height)} and a door. </a:t>
            </a:r>
          </a:p>
          <a:p>
            <a:pPr marL="742950" lvl="1" indent="-285750">
              <a:spcAft>
                <a:spcPts val="305"/>
              </a:spcAft>
              <a:buFont typeface="Symbol" panose="05050102010706020507" pitchFamily="18" charset="2"/>
              <a:buChar char=""/>
            </a:pPr>
            <a:r>
              <a:rPr lang="en-GB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Fully electrified hut with UPS Distribution board (DB board) (10 plugs) and RAW/MAINS Distribution board (DB board) (10 plugs) with Certificate of Compliance (COC). Output power for plugs must be 220Vac. </a:t>
            </a:r>
            <a:endParaRPr lang="en-ZA" sz="1800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742950" lvl="1" indent="-285750">
              <a:spcAft>
                <a:spcPts val="305"/>
              </a:spcAft>
              <a:buFont typeface="Symbol" panose="05050102010706020507" pitchFamily="18" charset="2"/>
              <a:buChar char=""/>
            </a:pPr>
            <a:r>
              <a:rPr lang="en-ZA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Two outside sport lights (one in front and one at the back) and inside fluorescent tube lights. </a:t>
            </a:r>
          </a:p>
          <a:p>
            <a:pPr marL="742950" lvl="1" indent="-285750">
              <a:spcAft>
                <a:spcPts val="305"/>
              </a:spcAft>
              <a:buFont typeface="Symbol" panose="05050102010706020507" pitchFamily="18" charset="2"/>
              <a:buChar char=""/>
            </a:pPr>
            <a:r>
              <a:rPr lang="en-ZA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Two Bench tops for Analyser instruments (No rack mount). </a:t>
            </a:r>
          </a:p>
          <a:p>
            <a:pPr marL="742950" lvl="1" indent="-285750">
              <a:spcAft>
                <a:spcPts val="305"/>
              </a:spcAft>
              <a:buFont typeface="Symbol" panose="05050102010706020507" pitchFamily="18" charset="2"/>
              <a:buChar char=""/>
            </a:pPr>
            <a:r>
              <a:rPr lang="en-ZA" sz="18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Fully installed and functional tests done, 24000Btu Air conditioner (work to be completed       when the hut is sited) </a:t>
            </a:r>
          </a:p>
          <a:p>
            <a:pPr marL="742950" lvl="1" indent="-285750">
              <a:spcAft>
                <a:spcPts val="305"/>
              </a:spcAft>
              <a:buFont typeface="Symbol" panose="05050102010706020507" pitchFamily="18" charset="2"/>
              <a:buChar char=""/>
            </a:pPr>
            <a:r>
              <a:rPr lang="en-ZA" sz="18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Portable fire extinguisher suitable for the hut </a:t>
            </a:r>
          </a:p>
          <a:p>
            <a:pPr marL="742950" lvl="1" indent="-285750">
              <a:spcAft>
                <a:spcPts val="305"/>
              </a:spcAft>
              <a:buFont typeface="Symbol" panose="05050102010706020507" pitchFamily="18" charset="2"/>
              <a:buChar char=""/>
            </a:pPr>
            <a:r>
              <a:rPr lang="en-ZA" sz="18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Step ladder and fall protection roof racks </a:t>
            </a:r>
          </a:p>
          <a:p>
            <a:r>
              <a:rPr lang="en-GB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hut must be delivered fully completed with the components (complete sample manifold with six ¼ inch inlets) and equipment required installed. Therefore, ready to use shelter.</a:t>
            </a:r>
            <a:endParaRPr lang="en-ZA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2420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3E4DD-45F2-8150-6FC3-FEB7F7D61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AIR QUALITY MONITORING SHELTER</a:t>
            </a:r>
            <a:endParaRPr lang="en-ZA" dirty="0"/>
          </a:p>
        </p:txBody>
      </p:sp>
      <p:pic>
        <p:nvPicPr>
          <p:cNvPr id="4" name="Picture 2" descr="C:\Users\monameBB\Desktop\E2 Pictures\044 - EZ.jpg">
            <a:extLst>
              <a:ext uri="{FF2B5EF4-FFF2-40B4-BE49-F238E27FC236}">
                <a16:creationId xmlns:a16="http://schemas.microsoft.com/office/drawing/2014/main" id="{46EE645D-9838-8B89-F644-46D1C4DD3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8FD8C4C-69D4-4A0E-123A-BCF534B17AE8}"/>
              </a:ext>
            </a:extLst>
          </p:cNvPr>
          <p:cNvSpPr txBox="1">
            <a:spLocks/>
          </p:cNvSpPr>
          <p:nvPr/>
        </p:nvSpPr>
        <p:spPr bwMode="auto"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2400" b="1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2000" b="1">
                <a:solidFill>
                  <a:srgbClr val="003896"/>
                </a:solidFill>
                <a:latin typeface="+mn-lt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800" b="1">
                <a:solidFill>
                  <a:srgbClr val="003896"/>
                </a:solidFill>
                <a:latin typeface="+mn-lt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5pPr>
            <a:lvl6pPr marL="2286000" indent="0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6pPr>
            <a:lvl7pPr marL="2743200" indent="0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7pPr>
            <a:lvl8pPr marL="3200400" indent="0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8pPr>
            <a:lvl9pPr marL="3657600" indent="0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Front</a:t>
            </a:r>
            <a:endParaRPr kumimoji="0" lang="en-ZA" sz="24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Picture 2" descr="C:\Users\monameBB\Desktop\E2 Pictures\047 - EZ.jpg">
            <a:extLst>
              <a:ext uri="{FF2B5EF4-FFF2-40B4-BE49-F238E27FC236}">
                <a16:creationId xmlns:a16="http://schemas.microsoft.com/office/drawing/2014/main" id="{57A279E6-702F-2A1B-15A2-BEF680111B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3"/>
          <a:stretch/>
        </p:blipFill>
        <p:spPr bwMode="auto">
          <a:xfrm>
            <a:off x="6823970" y="2239388"/>
            <a:ext cx="3528392" cy="382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AC9CB49-AE3F-939E-668A-4F70669F857F}"/>
              </a:ext>
            </a:extLst>
          </p:cNvPr>
          <p:cNvSpPr txBox="1">
            <a:spLocks/>
          </p:cNvSpPr>
          <p:nvPr/>
        </p:nvSpPr>
        <p:spPr bwMode="auto">
          <a:xfrm>
            <a:off x="6567278" y="1534389"/>
            <a:ext cx="404177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2400" b="1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2000" b="1">
                <a:solidFill>
                  <a:srgbClr val="003896"/>
                </a:solidFill>
                <a:latin typeface="+mn-lt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800" b="1">
                <a:solidFill>
                  <a:srgbClr val="003896"/>
                </a:solidFill>
                <a:latin typeface="+mn-lt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5pPr>
            <a:lvl6pPr marL="2286000" indent="0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6pPr>
            <a:lvl7pPr marL="2743200" indent="0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7pPr>
            <a:lvl8pPr marL="3200400" indent="0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8pPr>
            <a:lvl9pPr marL="3657600" indent="0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None/>
              <a:defRPr sz="1600" b="1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Rear/side</a:t>
            </a:r>
            <a:endParaRPr kumimoji="0" lang="en-ZA" sz="2400" b="1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4857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1" y="152500"/>
            <a:ext cx="9511777" cy="743889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AIR QUALITY MONITORING EQUIPMENT</a:t>
            </a:r>
            <a:endParaRPr lang="en-US" altLang="en-US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3896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AMBIENT AIR QUALITY MONITORING</a:t>
            </a:r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1497D-D85C-49F0-B0C9-9C5FED4EAE9E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896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CEA71F-1CD1-4F26-3AF9-E2B02F7A5C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52" y="1007361"/>
            <a:ext cx="8310498" cy="519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94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05291-D641-BAD9-CAF9-5AE6AC72C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C825F-769C-2F1C-AE90-58BD738A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1" y="152500"/>
            <a:ext cx="9511777" cy="743889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AIR QUALITY MONITORING EQUIPMENT</a:t>
            </a:r>
            <a:endParaRPr lang="en-US" altLang="en-US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FA2019A-EF08-D794-BEF5-84530673C5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3896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AMBIENT AIR QUALITY MONITORING</a:t>
            </a:r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4BB5B2-B9C3-41FB-8E29-C3D3796AB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1497D-D85C-49F0-B0C9-9C5FED4EAE9E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896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0628FE-5865-BC2B-F88B-F666B7458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560" y="1209554"/>
            <a:ext cx="7051039" cy="474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94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E3FA1-0615-9A9E-792A-85CAA0AA6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Mesh Fence with Overhang</a:t>
            </a:r>
            <a:endParaRPr lang="en-ZA" dirty="0"/>
          </a:p>
        </p:txBody>
      </p:sp>
      <p:pic>
        <p:nvPicPr>
          <p:cNvPr id="5" name="Picture 4" descr="A fence with barbed wire&#10;&#10;Description automatically generated">
            <a:extLst>
              <a:ext uri="{FF2B5EF4-FFF2-40B4-BE49-F238E27FC236}">
                <a16:creationId xmlns:a16="http://schemas.microsoft.com/office/drawing/2014/main" id="{B94D7BEB-5E15-7565-9023-B6581BC6A8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84" y="990476"/>
            <a:ext cx="3657785" cy="4877047"/>
          </a:xfrm>
          <a:prstGeom prst="rect">
            <a:avLst/>
          </a:prstGeom>
        </p:spPr>
      </p:pic>
      <p:pic>
        <p:nvPicPr>
          <p:cNvPr id="9" name="Picture 8" descr="A fenced area with a building behind it&#10;&#10;Description automatically generated">
            <a:extLst>
              <a:ext uri="{FF2B5EF4-FFF2-40B4-BE49-F238E27FC236}">
                <a16:creationId xmlns:a16="http://schemas.microsoft.com/office/drawing/2014/main" id="{B592F761-9A34-C60F-7B1C-8BF9823B6B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48" y="1137574"/>
            <a:ext cx="3657785" cy="487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5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81A2C-964B-9F86-A2F6-1E8C55730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evaluation strategy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56C9E-8436-D299-21AD-C3A571166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Submit the brochure/brochures and pictures of the monitoring hut including associated features -60%</a:t>
            </a:r>
          </a:p>
          <a:p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Guarantee-15%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 of previous work/ supplies of monitoring huts-25%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50219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0730" y="2867097"/>
            <a:ext cx="6343001" cy="676275"/>
          </a:xfrm>
        </p:spPr>
        <p:txBody>
          <a:bodyPr/>
          <a:lstStyle/>
          <a:p>
            <a:r>
              <a:rPr lang="en-US" dirty="0"/>
              <a:t>End</a:t>
            </a:r>
          </a:p>
        </p:txBody>
      </p:sp>
      <p:pic>
        <p:nvPicPr>
          <p:cNvPr id="3" name="Picture Placeholder 15" descr="A picture containing sky, grass, outdoor">
            <a:extLst>
              <a:ext uri="{FF2B5EF4-FFF2-40B4-BE49-F238E27FC236}">
                <a16:creationId xmlns:a16="http://schemas.microsoft.com/office/drawing/2014/main" id="{804B64A6-E421-D86F-3AD6-A7746FAB58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1343025" y="1600200"/>
            <a:ext cx="3295650" cy="3295650"/>
          </a:xfrm>
        </p:spPr>
      </p:pic>
      <p:pic>
        <p:nvPicPr>
          <p:cNvPr id="5" name="Picture Placeholder 21" descr="A picture containing sky, outdoor, grass, field&#10;&#10;Description automatically generated">
            <a:extLst>
              <a:ext uri="{FF2B5EF4-FFF2-40B4-BE49-F238E27FC236}">
                <a16:creationId xmlns:a16="http://schemas.microsoft.com/office/drawing/2014/main" id="{32EEBD31-9DBB-3052-81E9-8EA79E06239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749300" y="3363913"/>
            <a:ext cx="1895475" cy="1895475"/>
          </a:xfr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2.xml><?xml version="1.0" encoding="utf-8"?>
<a:theme xmlns:a="http://schemas.openxmlformats.org/drawingml/2006/main" name="1_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B0A6D8BFE48B5B4C98C9B506E18E4C4F" ma:contentTypeVersion="2" ma:contentTypeDescription="Upload an image." ma:contentTypeScope="" ma:versionID="faf5921d99471c51c746d233a2595df0">
  <xsd:schema xmlns:xsd="http://www.w3.org/2001/XMLSchema" xmlns:xs="http://www.w3.org/2001/XMLSchema" xmlns:p="http://schemas.microsoft.com/office/2006/metadata/properties" xmlns:ns1="http://schemas.microsoft.com/sharepoint/v3" xmlns:ns2="9AA987DC-C9A7-4495-B0EB-A7EB0F9343F3" xmlns:ns3="http://schemas.microsoft.com/sharepoint/v3/fields" xmlns:ns4="b066638b-8533-4687-a48b-8877f492106b" targetNamespace="http://schemas.microsoft.com/office/2006/metadata/properties" ma:root="true" ma:fieldsID="83d4262b44be4079de954f019704b229" ns1:_="" ns2:_="" ns3:_="" ns4:_="">
    <xsd:import namespace="http://schemas.microsoft.com/sharepoint/v3"/>
    <xsd:import namespace="9AA987DC-C9A7-4495-B0EB-A7EB0F9343F3"/>
    <xsd:import namespace="http://schemas.microsoft.com/sharepoint/v3/fields"/>
    <xsd:import namespace="b066638b-8533-4687-a48b-8877f492106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Gallery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987DC-C9A7-4495-B0EB-A7EB0F9343F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6638b-8533-4687-a48b-8877f492106b" elementFormDefault="qualified">
    <xsd:import namespace="http://schemas.microsoft.com/office/2006/documentManagement/types"/>
    <xsd:import namespace="http://schemas.microsoft.com/office/infopath/2007/PartnerControls"/>
    <xsd:element name="Gallery_x0020_Keywords" ma:index="29" nillable="true" ma:displayName="Gallery Keywords" ma:internalName="Gallery_x0020_Keyword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allery_x0020_Keywords xmlns="b066638b-8533-4687-a48b-8877f492106b" xsi:nil="true"/>
    <ImageCreateDate xmlns="9AA987DC-C9A7-4495-B0EB-A7EB0F9343F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D4C14A18-89E5-4E51-A111-2EDA3AAE8F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A987DC-C9A7-4495-B0EB-A7EB0F9343F3"/>
    <ds:schemaRef ds:uri="http://schemas.microsoft.com/sharepoint/v3/fields"/>
    <ds:schemaRef ds:uri="b066638b-8533-4687-a48b-8877f4921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0325F2-1199-4A7E-B87D-734C0A3EB286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sharepoint/v3"/>
    <ds:schemaRef ds:uri="http://schemas.microsoft.com/office/infopath/2007/PartnerControls"/>
    <ds:schemaRef ds:uri="http://schemas.microsoft.com/office/2006/metadata/properties"/>
    <ds:schemaRef ds:uri="9AA987DC-C9A7-4495-B0EB-A7EB0F9343F3"/>
    <ds:schemaRef ds:uri="http://schemas.microsoft.com/office/2006/documentManagement/types"/>
    <ds:schemaRef ds:uri="b066638b-8533-4687-a48b-8877f492106b"/>
    <ds:schemaRef ds:uri="http://schemas.microsoft.com/sharepoint/v3/field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4432</TotalTime>
  <Words>249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Courier New</vt:lpstr>
      <vt:lpstr>Symbol</vt:lpstr>
      <vt:lpstr>Times New Roman</vt:lpstr>
      <vt:lpstr>Wingdings</vt:lpstr>
      <vt:lpstr>Content Slide Master</vt:lpstr>
      <vt:lpstr>1_Office Theme</vt:lpstr>
      <vt:lpstr>think-cell Slide</vt:lpstr>
      <vt:lpstr>Tender clarification- Monitoring hut</vt:lpstr>
      <vt:lpstr>ESKOM AQ MONITORING NETWORK</vt:lpstr>
      <vt:lpstr>Description</vt:lpstr>
      <vt:lpstr>AIR QUALITY MONITORING SHELTER</vt:lpstr>
      <vt:lpstr>AIR QUALITY MONITORING EQUIPMENT</vt:lpstr>
      <vt:lpstr>AIR QUALITY MONITORING EQUIPMENT</vt:lpstr>
      <vt:lpstr>High Mesh Fence with Overhang</vt:lpstr>
      <vt:lpstr>Technical evaluation strategy</vt:lpstr>
      <vt:lpstr>End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Nthabiseng Ntoampe</cp:lastModifiedBy>
  <cp:revision>34</cp:revision>
  <dcterms:created xsi:type="dcterms:W3CDTF">2020-01-06T09:48:40Z</dcterms:created>
  <dcterms:modified xsi:type="dcterms:W3CDTF">2025-11-04T07:22:41Z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0x0101009148F5A04DDD49CBA7127AADA5FB792B00AADE34325A8B49CDA8BB4DB53328F21400B0A6D8BFE48B5B4C98C9B506E18E4C4F</vt:lpwstr>
  </property>
</Properties>
</file>