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2" r:id="rId2"/>
    <p:sldMasterId id="2147483684" r:id="rId3"/>
    <p:sldMasterId id="2147483744" r:id="rId4"/>
    <p:sldMasterId id="2147483708" r:id="rId5"/>
    <p:sldMasterId id="2147483720" r:id="rId6"/>
    <p:sldMasterId id="2147483732" r:id="rId7"/>
    <p:sldMasterId id="2147483746" r:id="rId8"/>
    <p:sldMasterId id="2147483750" r:id="rId9"/>
    <p:sldMasterId id="2147483752" r:id="rId10"/>
  </p:sldMasterIdLst>
  <p:notesMasterIdLst>
    <p:notesMasterId r:id="rId50"/>
  </p:notesMasterIdLst>
  <p:handoutMasterIdLst>
    <p:handoutMasterId r:id="rId51"/>
  </p:handoutMasterIdLst>
  <p:sldIdLst>
    <p:sldId id="256" r:id="rId11"/>
    <p:sldId id="260" r:id="rId12"/>
    <p:sldId id="380" r:id="rId13"/>
    <p:sldId id="547" r:id="rId14"/>
    <p:sldId id="275" r:id="rId15"/>
    <p:sldId id="335" r:id="rId16"/>
    <p:sldId id="326" r:id="rId17"/>
    <p:sldId id="494" r:id="rId18"/>
    <p:sldId id="276" r:id="rId19"/>
    <p:sldId id="279" r:id="rId20"/>
    <p:sldId id="280" r:id="rId21"/>
    <p:sldId id="497" r:id="rId22"/>
    <p:sldId id="282" r:id="rId23"/>
    <p:sldId id="541" r:id="rId24"/>
    <p:sldId id="284" r:id="rId25"/>
    <p:sldId id="501" r:id="rId26"/>
    <p:sldId id="500" r:id="rId27"/>
    <p:sldId id="287" r:id="rId28"/>
    <p:sldId id="502" r:id="rId29"/>
    <p:sldId id="503" r:id="rId30"/>
    <p:sldId id="505" r:id="rId31"/>
    <p:sldId id="504" r:id="rId32"/>
    <p:sldId id="560" r:id="rId33"/>
    <p:sldId id="518" r:id="rId34"/>
    <p:sldId id="573" r:id="rId35"/>
    <p:sldId id="574" r:id="rId36"/>
    <p:sldId id="575" r:id="rId37"/>
    <p:sldId id="531" r:id="rId38"/>
    <p:sldId id="534" r:id="rId39"/>
    <p:sldId id="506" r:id="rId40"/>
    <p:sldId id="571" r:id="rId41"/>
    <p:sldId id="572" r:id="rId42"/>
    <p:sldId id="570" r:id="rId43"/>
    <p:sldId id="562" r:id="rId44"/>
    <p:sldId id="563" r:id="rId45"/>
    <p:sldId id="564" r:id="rId46"/>
    <p:sldId id="565" r:id="rId47"/>
    <p:sldId id="566" r:id="rId48"/>
    <p:sldId id="544" r:id="rId4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3082D2-26EA-4243-A1BF-C365DC097D0D}">
          <p14:sldIdLst>
            <p14:sldId id="256"/>
            <p14:sldId id="260"/>
            <p14:sldId id="380"/>
            <p14:sldId id="547"/>
            <p14:sldId id="275"/>
            <p14:sldId id="335"/>
            <p14:sldId id="326"/>
            <p14:sldId id="494"/>
            <p14:sldId id="276"/>
            <p14:sldId id="279"/>
            <p14:sldId id="280"/>
            <p14:sldId id="497"/>
            <p14:sldId id="282"/>
            <p14:sldId id="541"/>
            <p14:sldId id="284"/>
            <p14:sldId id="501"/>
            <p14:sldId id="500"/>
            <p14:sldId id="287"/>
            <p14:sldId id="502"/>
            <p14:sldId id="503"/>
            <p14:sldId id="505"/>
            <p14:sldId id="504"/>
          </p14:sldIdLst>
        </p14:section>
        <p14:section name="Untitled Section" id="{41FDF5BC-AD2C-4790-9E13-42E051DB9D5F}">
          <p14:sldIdLst>
            <p14:sldId id="560"/>
            <p14:sldId id="518"/>
            <p14:sldId id="573"/>
            <p14:sldId id="574"/>
            <p14:sldId id="575"/>
            <p14:sldId id="531"/>
            <p14:sldId id="534"/>
            <p14:sldId id="506"/>
            <p14:sldId id="571"/>
            <p14:sldId id="572"/>
            <p14:sldId id="570"/>
            <p14:sldId id="562"/>
            <p14:sldId id="563"/>
            <p14:sldId id="564"/>
            <p14:sldId id="565"/>
            <p14:sldId id="566"/>
          </p14:sldIdLst>
        </p14:section>
        <p14:section name="Untitled Section" id="{5CEF603E-2C9A-4A97-A4C6-91C02901521B}">
          <p14:sldIdLst>
            <p14:sldId id="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 id="2" name="Stella Nyathikazi (NR)" initials="SN(" lastIdx="1" clrIdx="1">
    <p:extLst>
      <p:ext uri="{19B8F6BF-5375-455C-9EA6-DF929625EA0E}">
        <p15:presenceInfo xmlns:p15="http://schemas.microsoft.com/office/powerpoint/2012/main" userId="S::NyathikaziS@nra.co.za::637336f7-a2eb-49af-8dec-6aab913447d9" providerId="AD"/>
      </p:ext>
    </p:extLst>
  </p:cmAuthor>
  <p:cmAuthor id="3" name="Hennie Kotze (NR)" initials="HK" lastIdx="4" clrIdx="2">
    <p:extLst>
      <p:ext uri="{19B8F6BF-5375-455C-9EA6-DF929625EA0E}">
        <p15:presenceInfo xmlns:p15="http://schemas.microsoft.com/office/powerpoint/2012/main" userId="Hennie Kotze (N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CF9A8E-2FEC-45F5-A2C3-44FC4A4374A6}" v="48" dt="2023-03-02T09:56:21.6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2" autoAdjust="0"/>
    <p:restoredTop sz="94636"/>
  </p:normalViewPr>
  <p:slideViewPr>
    <p:cSldViewPr snapToGrid="0" snapToObjects="1">
      <p:cViewPr varScale="1">
        <p:scale>
          <a:sx n="164" d="100"/>
          <a:sy n="164" d="100"/>
        </p:scale>
        <p:origin x="1596" y="112"/>
      </p:cViewPr>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microsoft.com/office/2016/11/relationships/changesInfo" Target="changesInfos/changesInfo1.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wanele Simelane (NR)" userId="bf81499a-da2b-47e6-9b4c-9d1e6d4a3ea2" providerId="ADAL" clId="{15CF9A8E-2FEC-45F5-A2C3-44FC4A4374A6}"/>
    <pc:docChg chg="undo custSel addSld delSld modSld sldOrd modSection">
      <pc:chgData name="Kwanele Simelane (NR)" userId="bf81499a-da2b-47e6-9b4c-9d1e6d4a3ea2" providerId="ADAL" clId="{15CF9A8E-2FEC-45F5-A2C3-44FC4A4374A6}" dt="2023-03-02T09:56:59.262" v="650" actId="20577"/>
      <pc:docMkLst>
        <pc:docMk/>
      </pc:docMkLst>
      <pc:sldChg chg="modSp mod">
        <pc:chgData name="Kwanele Simelane (NR)" userId="bf81499a-da2b-47e6-9b4c-9d1e6d4a3ea2" providerId="ADAL" clId="{15CF9A8E-2FEC-45F5-A2C3-44FC4A4374A6}" dt="2023-03-02T09:53:41.381" v="604" actId="122"/>
        <pc:sldMkLst>
          <pc:docMk/>
          <pc:sldMk cId="1443753553" sldId="256"/>
        </pc:sldMkLst>
        <pc:spChg chg="mod">
          <ac:chgData name="Kwanele Simelane (NR)" userId="bf81499a-da2b-47e6-9b4c-9d1e6d4a3ea2" providerId="ADAL" clId="{15CF9A8E-2FEC-45F5-A2C3-44FC4A4374A6}" dt="2023-03-02T09:53:41.381" v="604" actId="122"/>
          <ac:spMkLst>
            <pc:docMk/>
            <pc:sldMk cId="1443753553" sldId="256"/>
            <ac:spMk id="8" creationId="{BC41AD09-6CDE-4683-93F0-D18918758246}"/>
          </ac:spMkLst>
        </pc:spChg>
      </pc:sldChg>
      <pc:sldChg chg="modSp mod">
        <pc:chgData name="Kwanele Simelane (NR)" userId="bf81499a-da2b-47e6-9b4c-9d1e6d4a3ea2" providerId="ADAL" clId="{15CF9A8E-2FEC-45F5-A2C3-44FC4A4374A6}" dt="2023-03-02T09:54:25.087" v="608" actId="108"/>
        <pc:sldMkLst>
          <pc:docMk/>
          <pc:sldMk cId="838674852" sldId="260"/>
        </pc:sldMkLst>
        <pc:graphicFrameChg chg="mod modGraphic">
          <ac:chgData name="Kwanele Simelane (NR)" userId="bf81499a-da2b-47e6-9b4c-9d1e6d4a3ea2" providerId="ADAL" clId="{15CF9A8E-2FEC-45F5-A2C3-44FC4A4374A6}" dt="2023-03-02T09:54:25.087" v="608" actId="108"/>
          <ac:graphicFrameMkLst>
            <pc:docMk/>
            <pc:sldMk cId="838674852" sldId="260"/>
            <ac:graphicFrameMk id="2" creationId="{8D310FE7-B902-4FEC-A4DE-71C946C81308}"/>
          </ac:graphicFrameMkLst>
        </pc:graphicFrameChg>
      </pc:sldChg>
      <pc:sldChg chg="modSp mod">
        <pc:chgData name="Kwanele Simelane (NR)" userId="bf81499a-da2b-47e6-9b4c-9d1e6d4a3ea2" providerId="ADAL" clId="{15CF9A8E-2FEC-45F5-A2C3-44FC4A4374A6}" dt="2023-03-02T09:56:59.262" v="650" actId="20577"/>
        <pc:sldMkLst>
          <pc:docMk/>
          <pc:sldMk cId="4126378076" sldId="275"/>
        </pc:sldMkLst>
        <pc:graphicFrameChg chg="mod modGraphic">
          <ac:chgData name="Kwanele Simelane (NR)" userId="bf81499a-da2b-47e6-9b4c-9d1e6d4a3ea2" providerId="ADAL" clId="{15CF9A8E-2FEC-45F5-A2C3-44FC4A4374A6}" dt="2023-03-02T09:56:59.262" v="650" actId="20577"/>
          <ac:graphicFrameMkLst>
            <pc:docMk/>
            <pc:sldMk cId="4126378076" sldId="275"/>
            <ac:graphicFrameMk id="4" creationId="{E501ABB8-EEE8-49C6-B0BC-A08BC3BE6FAA}"/>
          </ac:graphicFrameMkLst>
        </pc:graphicFrameChg>
      </pc:sldChg>
      <pc:sldChg chg="modSp del mod">
        <pc:chgData name="Kwanele Simelane (NR)" userId="bf81499a-da2b-47e6-9b4c-9d1e6d4a3ea2" providerId="ADAL" clId="{15CF9A8E-2FEC-45F5-A2C3-44FC4A4374A6}" dt="2023-03-02T09:09:11.626" v="369" actId="47"/>
        <pc:sldMkLst>
          <pc:docMk/>
          <pc:sldMk cId="448424390" sldId="511"/>
        </pc:sldMkLst>
        <pc:spChg chg="mod">
          <ac:chgData name="Kwanele Simelane (NR)" userId="bf81499a-da2b-47e6-9b4c-9d1e6d4a3ea2" providerId="ADAL" clId="{15CF9A8E-2FEC-45F5-A2C3-44FC4A4374A6}" dt="2023-03-02T08:57:50.894" v="251" actId="13926"/>
          <ac:spMkLst>
            <pc:docMk/>
            <pc:sldMk cId="448424390" sldId="511"/>
            <ac:spMk id="2" creationId="{00000000-0000-0000-0000-000000000000}"/>
          </ac:spMkLst>
        </pc:spChg>
      </pc:sldChg>
      <pc:sldChg chg="addSp delSp modSp mod">
        <pc:chgData name="Kwanele Simelane (NR)" userId="bf81499a-da2b-47e6-9b4c-9d1e6d4a3ea2" providerId="ADAL" clId="{15CF9A8E-2FEC-45F5-A2C3-44FC4A4374A6}" dt="2023-03-02T09:45:35.664" v="562" actId="1076"/>
        <pc:sldMkLst>
          <pc:docMk/>
          <pc:sldMk cId="3744431956" sldId="518"/>
        </pc:sldMkLst>
        <pc:spChg chg="mod">
          <ac:chgData name="Kwanele Simelane (NR)" userId="bf81499a-da2b-47e6-9b4c-9d1e6d4a3ea2" providerId="ADAL" clId="{15CF9A8E-2FEC-45F5-A2C3-44FC4A4374A6}" dt="2023-03-02T09:43:14.932" v="550" actId="14100"/>
          <ac:spMkLst>
            <pc:docMk/>
            <pc:sldMk cId="3744431956" sldId="518"/>
            <ac:spMk id="2" creationId="{00000000-0000-0000-0000-000000000000}"/>
          </ac:spMkLst>
        </pc:spChg>
        <pc:spChg chg="add mod">
          <ac:chgData name="Kwanele Simelane (NR)" userId="bf81499a-da2b-47e6-9b4c-9d1e6d4a3ea2" providerId="ADAL" clId="{15CF9A8E-2FEC-45F5-A2C3-44FC4A4374A6}" dt="2023-03-02T09:44:48.378" v="558" actId="1076"/>
          <ac:spMkLst>
            <pc:docMk/>
            <pc:sldMk cId="3744431956" sldId="518"/>
            <ac:spMk id="5" creationId="{83109BD4-AFFC-8B99-0D3A-5C5584369E8F}"/>
          </ac:spMkLst>
        </pc:spChg>
        <pc:spChg chg="add mod">
          <ac:chgData name="Kwanele Simelane (NR)" userId="bf81499a-da2b-47e6-9b4c-9d1e6d4a3ea2" providerId="ADAL" clId="{15CF9A8E-2FEC-45F5-A2C3-44FC4A4374A6}" dt="2023-03-02T09:44:27.863" v="556" actId="1076"/>
          <ac:spMkLst>
            <pc:docMk/>
            <pc:sldMk cId="3744431956" sldId="518"/>
            <ac:spMk id="6" creationId="{56ADAD6B-D6A8-4EB4-5585-538EE0DAEBEB}"/>
          </ac:spMkLst>
        </pc:spChg>
        <pc:spChg chg="add mod">
          <ac:chgData name="Kwanele Simelane (NR)" userId="bf81499a-da2b-47e6-9b4c-9d1e6d4a3ea2" providerId="ADAL" clId="{15CF9A8E-2FEC-45F5-A2C3-44FC4A4374A6}" dt="2023-03-02T09:45:30.549" v="561" actId="1076"/>
          <ac:spMkLst>
            <pc:docMk/>
            <pc:sldMk cId="3744431956" sldId="518"/>
            <ac:spMk id="8" creationId="{16D3AFED-1899-C81C-19E4-A557DCFB45DC}"/>
          </ac:spMkLst>
        </pc:spChg>
        <pc:graphicFrameChg chg="add mod">
          <ac:chgData name="Kwanele Simelane (NR)" userId="bf81499a-da2b-47e6-9b4c-9d1e6d4a3ea2" providerId="ADAL" clId="{15CF9A8E-2FEC-45F5-A2C3-44FC4A4374A6}" dt="2023-03-02T09:43:36.850" v="552" actId="1076"/>
          <ac:graphicFrameMkLst>
            <pc:docMk/>
            <pc:sldMk cId="3744431956" sldId="518"/>
            <ac:graphicFrameMk id="3" creationId="{306FA047-AE77-7D7C-29A4-E2E10E68780F}"/>
          </ac:graphicFrameMkLst>
        </pc:graphicFrameChg>
        <pc:graphicFrameChg chg="del">
          <ac:chgData name="Kwanele Simelane (NR)" userId="bf81499a-da2b-47e6-9b4c-9d1e6d4a3ea2" providerId="ADAL" clId="{15CF9A8E-2FEC-45F5-A2C3-44FC4A4374A6}" dt="2023-03-02T09:42:56.266" v="548" actId="478"/>
          <ac:graphicFrameMkLst>
            <pc:docMk/>
            <pc:sldMk cId="3744431956" sldId="518"/>
            <ac:graphicFrameMk id="4" creationId="{B797F71D-FDB0-9294-7194-69315E162778}"/>
          </ac:graphicFrameMkLst>
        </pc:graphicFrameChg>
        <pc:graphicFrameChg chg="add mod">
          <ac:chgData name="Kwanele Simelane (NR)" userId="bf81499a-da2b-47e6-9b4c-9d1e6d4a3ea2" providerId="ADAL" clId="{15CF9A8E-2FEC-45F5-A2C3-44FC4A4374A6}" dt="2023-03-02T09:44:35.220" v="557" actId="1076"/>
          <ac:graphicFrameMkLst>
            <pc:docMk/>
            <pc:sldMk cId="3744431956" sldId="518"/>
            <ac:graphicFrameMk id="7" creationId="{30792BEF-C879-B2D9-F6A2-FB3CB086D857}"/>
          </ac:graphicFrameMkLst>
        </pc:graphicFrameChg>
        <pc:graphicFrameChg chg="add mod">
          <ac:chgData name="Kwanele Simelane (NR)" userId="bf81499a-da2b-47e6-9b4c-9d1e6d4a3ea2" providerId="ADAL" clId="{15CF9A8E-2FEC-45F5-A2C3-44FC4A4374A6}" dt="2023-03-02T09:45:35.664" v="562" actId="1076"/>
          <ac:graphicFrameMkLst>
            <pc:docMk/>
            <pc:sldMk cId="3744431956" sldId="518"/>
            <ac:graphicFrameMk id="9" creationId="{F38709BB-D7B0-634A-CC79-4E803FBE1656}"/>
          </ac:graphicFrameMkLst>
        </pc:graphicFrameChg>
      </pc:sldChg>
      <pc:sldChg chg="modSp mod">
        <pc:chgData name="Kwanele Simelane (NR)" userId="bf81499a-da2b-47e6-9b4c-9d1e6d4a3ea2" providerId="ADAL" clId="{15CF9A8E-2FEC-45F5-A2C3-44FC4A4374A6}" dt="2023-03-02T09:39:38.985" v="545" actId="113"/>
        <pc:sldMkLst>
          <pc:docMk/>
          <pc:sldMk cId="1705813849" sldId="534"/>
        </pc:sldMkLst>
        <pc:graphicFrameChg chg="mod modGraphic">
          <ac:chgData name="Kwanele Simelane (NR)" userId="bf81499a-da2b-47e6-9b4c-9d1e6d4a3ea2" providerId="ADAL" clId="{15CF9A8E-2FEC-45F5-A2C3-44FC4A4374A6}" dt="2023-03-02T09:39:38.985" v="545" actId="113"/>
          <ac:graphicFrameMkLst>
            <pc:docMk/>
            <pc:sldMk cId="1705813849" sldId="534"/>
            <ac:graphicFrameMk id="4" creationId="{DF85BBB6-0A33-7421-2DEA-B2ADCBB10AA8}"/>
          </ac:graphicFrameMkLst>
        </pc:graphicFrameChg>
      </pc:sldChg>
      <pc:sldChg chg="modSp mod">
        <pc:chgData name="Kwanele Simelane (NR)" userId="bf81499a-da2b-47e6-9b4c-9d1e6d4a3ea2" providerId="ADAL" clId="{15CF9A8E-2FEC-45F5-A2C3-44FC4A4374A6}" dt="2023-03-02T09:54:35.624" v="610"/>
        <pc:sldMkLst>
          <pc:docMk/>
          <pc:sldMk cId="1355652386" sldId="547"/>
        </pc:sldMkLst>
        <pc:spChg chg="mod">
          <ac:chgData name="Kwanele Simelane (NR)" userId="bf81499a-da2b-47e6-9b4c-9d1e6d4a3ea2" providerId="ADAL" clId="{15CF9A8E-2FEC-45F5-A2C3-44FC4A4374A6}" dt="2023-03-02T09:54:35.624" v="610"/>
          <ac:spMkLst>
            <pc:docMk/>
            <pc:sldMk cId="1355652386" sldId="547"/>
            <ac:spMk id="2" creationId="{35F8A61B-2ADB-4EE1-9A9E-55348A4E0976}"/>
          </ac:spMkLst>
        </pc:spChg>
        <pc:spChg chg="mod">
          <ac:chgData name="Kwanele Simelane (NR)" userId="bf81499a-da2b-47e6-9b4c-9d1e6d4a3ea2" providerId="ADAL" clId="{15CF9A8E-2FEC-45F5-A2C3-44FC4A4374A6}" dt="2023-03-02T07:42:19.036" v="217" actId="20577"/>
          <ac:spMkLst>
            <pc:docMk/>
            <pc:sldMk cId="1355652386" sldId="547"/>
            <ac:spMk id="3" creationId="{268A6336-1B16-47A4-8E94-5170BAD3FFBB}"/>
          </ac:spMkLst>
        </pc:spChg>
      </pc:sldChg>
      <pc:sldChg chg="addSp delSp modSp mod ord">
        <pc:chgData name="Kwanele Simelane (NR)" userId="bf81499a-da2b-47e6-9b4c-9d1e6d4a3ea2" providerId="ADAL" clId="{15CF9A8E-2FEC-45F5-A2C3-44FC4A4374A6}" dt="2023-03-02T09:37:06.249" v="469"/>
        <pc:sldMkLst>
          <pc:docMk/>
          <pc:sldMk cId="2438256873" sldId="562"/>
        </pc:sldMkLst>
        <pc:picChg chg="add mod">
          <ac:chgData name="Kwanele Simelane (NR)" userId="bf81499a-da2b-47e6-9b4c-9d1e6d4a3ea2" providerId="ADAL" clId="{15CF9A8E-2FEC-45F5-A2C3-44FC4A4374A6}" dt="2023-03-02T07:58:33.988" v="250" actId="14100"/>
          <ac:picMkLst>
            <pc:docMk/>
            <pc:sldMk cId="2438256873" sldId="562"/>
            <ac:picMk id="4" creationId="{87E5C347-22B6-F50E-5150-DFE799756868}"/>
          </ac:picMkLst>
        </pc:picChg>
        <pc:picChg chg="del">
          <ac:chgData name="Kwanele Simelane (NR)" userId="bf81499a-da2b-47e6-9b4c-9d1e6d4a3ea2" providerId="ADAL" clId="{15CF9A8E-2FEC-45F5-A2C3-44FC4A4374A6}" dt="2023-03-02T07:49:11.161" v="222" actId="478"/>
          <ac:picMkLst>
            <pc:docMk/>
            <pc:sldMk cId="2438256873" sldId="562"/>
            <ac:picMk id="7" creationId="{C92A7540-B71D-43D7-DE26-123D78F2D6F8}"/>
          </ac:picMkLst>
        </pc:picChg>
      </pc:sldChg>
      <pc:sldChg chg="addSp modSp add mod">
        <pc:chgData name="Kwanele Simelane (NR)" userId="bf81499a-da2b-47e6-9b4c-9d1e6d4a3ea2" providerId="ADAL" clId="{15CF9A8E-2FEC-45F5-A2C3-44FC4A4374A6}" dt="2023-03-02T07:56:46.606" v="245" actId="1076"/>
        <pc:sldMkLst>
          <pc:docMk/>
          <pc:sldMk cId="3705882704" sldId="563"/>
        </pc:sldMkLst>
        <pc:picChg chg="add mod">
          <ac:chgData name="Kwanele Simelane (NR)" userId="bf81499a-da2b-47e6-9b4c-9d1e6d4a3ea2" providerId="ADAL" clId="{15CF9A8E-2FEC-45F5-A2C3-44FC4A4374A6}" dt="2023-03-02T07:56:46.606" v="245" actId="1076"/>
          <ac:picMkLst>
            <pc:docMk/>
            <pc:sldMk cId="3705882704" sldId="563"/>
            <ac:picMk id="4" creationId="{8FE360C6-9536-AE33-DC78-ED64429D66DA}"/>
          </ac:picMkLst>
        </pc:picChg>
      </pc:sldChg>
      <pc:sldChg chg="addSp modSp add mod">
        <pc:chgData name="Kwanele Simelane (NR)" userId="bf81499a-da2b-47e6-9b4c-9d1e6d4a3ea2" providerId="ADAL" clId="{15CF9A8E-2FEC-45F5-A2C3-44FC4A4374A6}" dt="2023-03-02T07:54:43.184" v="241" actId="1076"/>
        <pc:sldMkLst>
          <pc:docMk/>
          <pc:sldMk cId="593540057" sldId="564"/>
        </pc:sldMkLst>
        <pc:picChg chg="add mod">
          <ac:chgData name="Kwanele Simelane (NR)" userId="bf81499a-da2b-47e6-9b4c-9d1e6d4a3ea2" providerId="ADAL" clId="{15CF9A8E-2FEC-45F5-A2C3-44FC4A4374A6}" dt="2023-03-02T07:54:43.184" v="241" actId="1076"/>
          <ac:picMkLst>
            <pc:docMk/>
            <pc:sldMk cId="593540057" sldId="564"/>
            <ac:picMk id="4" creationId="{9EA3D54F-8970-9762-E337-DBBBAD8FE22A}"/>
          </ac:picMkLst>
        </pc:picChg>
      </pc:sldChg>
      <pc:sldChg chg="addSp modSp add mod">
        <pc:chgData name="Kwanele Simelane (NR)" userId="bf81499a-da2b-47e6-9b4c-9d1e6d4a3ea2" providerId="ADAL" clId="{15CF9A8E-2FEC-45F5-A2C3-44FC4A4374A6}" dt="2023-03-02T07:51:58.815" v="235" actId="14100"/>
        <pc:sldMkLst>
          <pc:docMk/>
          <pc:sldMk cId="914183142" sldId="565"/>
        </pc:sldMkLst>
        <pc:picChg chg="add mod">
          <ac:chgData name="Kwanele Simelane (NR)" userId="bf81499a-da2b-47e6-9b4c-9d1e6d4a3ea2" providerId="ADAL" clId="{15CF9A8E-2FEC-45F5-A2C3-44FC4A4374A6}" dt="2023-03-02T07:51:58.815" v="235" actId="14100"/>
          <ac:picMkLst>
            <pc:docMk/>
            <pc:sldMk cId="914183142" sldId="565"/>
            <ac:picMk id="4" creationId="{CE8AB9A9-6829-3D48-DDD1-43C2AA0D16F9}"/>
          </ac:picMkLst>
        </pc:picChg>
      </pc:sldChg>
      <pc:sldChg chg="addSp modSp add mod">
        <pc:chgData name="Kwanele Simelane (NR)" userId="bf81499a-da2b-47e6-9b4c-9d1e6d4a3ea2" providerId="ADAL" clId="{15CF9A8E-2FEC-45F5-A2C3-44FC4A4374A6}" dt="2023-03-02T07:50:35.922" v="230" actId="1076"/>
        <pc:sldMkLst>
          <pc:docMk/>
          <pc:sldMk cId="1327004976" sldId="566"/>
        </pc:sldMkLst>
        <pc:picChg chg="add mod">
          <ac:chgData name="Kwanele Simelane (NR)" userId="bf81499a-da2b-47e6-9b4c-9d1e6d4a3ea2" providerId="ADAL" clId="{15CF9A8E-2FEC-45F5-A2C3-44FC4A4374A6}" dt="2023-03-02T07:50:35.922" v="230" actId="1076"/>
          <ac:picMkLst>
            <pc:docMk/>
            <pc:sldMk cId="1327004976" sldId="566"/>
            <ac:picMk id="4" creationId="{B7046E17-3A61-5AE4-B5E8-F194C5E5D3D0}"/>
          </ac:picMkLst>
        </pc:picChg>
      </pc:sldChg>
      <pc:sldChg chg="add del">
        <pc:chgData name="Kwanele Simelane (NR)" userId="bf81499a-da2b-47e6-9b4c-9d1e6d4a3ea2" providerId="ADAL" clId="{15CF9A8E-2FEC-45F5-A2C3-44FC4A4374A6}" dt="2023-03-02T09:09:08.671" v="368" actId="47"/>
        <pc:sldMkLst>
          <pc:docMk/>
          <pc:sldMk cId="2757611768" sldId="567"/>
        </pc:sldMkLst>
      </pc:sldChg>
      <pc:sldChg chg="add del">
        <pc:chgData name="Kwanele Simelane (NR)" userId="bf81499a-da2b-47e6-9b4c-9d1e6d4a3ea2" providerId="ADAL" clId="{15CF9A8E-2FEC-45F5-A2C3-44FC4A4374A6}" dt="2023-03-02T09:09:06.204" v="367" actId="47"/>
        <pc:sldMkLst>
          <pc:docMk/>
          <pc:sldMk cId="3886223530" sldId="568"/>
        </pc:sldMkLst>
      </pc:sldChg>
      <pc:sldChg chg="add del">
        <pc:chgData name="Kwanele Simelane (NR)" userId="bf81499a-da2b-47e6-9b4c-9d1e6d4a3ea2" providerId="ADAL" clId="{15CF9A8E-2FEC-45F5-A2C3-44FC4A4374A6}" dt="2023-03-02T09:09:03.896" v="366" actId="47"/>
        <pc:sldMkLst>
          <pc:docMk/>
          <pc:sldMk cId="3385481865" sldId="569"/>
        </pc:sldMkLst>
      </pc:sldChg>
      <pc:sldChg chg="addSp delSp modSp add mod ord">
        <pc:chgData name="Kwanele Simelane (NR)" userId="bf81499a-da2b-47e6-9b4c-9d1e6d4a3ea2" providerId="ADAL" clId="{15CF9A8E-2FEC-45F5-A2C3-44FC4A4374A6}" dt="2023-03-02T09:36:59.977" v="467"/>
        <pc:sldMkLst>
          <pc:docMk/>
          <pc:sldMk cId="2677312288" sldId="570"/>
        </pc:sldMkLst>
        <pc:spChg chg="mod">
          <ac:chgData name="Kwanele Simelane (NR)" userId="bf81499a-da2b-47e6-9b4c-9d1e6d4a3ea2" providerId="ADAL" clId="{15CF9A8E-2FEC-45F5-A2C3-44FC4A4374A6}" dt="2023-03-02T09:01:41.874" v="275" actId="14100"/>
          <ac:spMkLst>
            <pc:docMk/>
            <pc:sldMk cId="2677312288" sldId="570"/>
            <ac:spMk id="2" creationId="{00000000-0000-0000-0000-000000000000}"/>
          </ac:spMkLst>
        </pc:spChg>
        <pc:spChg chg="add mod">
          <ac:chgData name="Kwanele Simelane (NR)" userId="bf81499a-da2b-47e6-9b4c-9d1e6d4a3ea2" providerId="ADAL" clId="{15CF9A8E-2FEC-45F5-A2C3-44FC4A4374A6}" dt="2023-03-02T09:25:50.648" v="442" actId="20577"/>
          <ac:spMkLst>
            <pc:docMk/>
            <pc:sldMk cId="2677312288" sldId="570"/>
            <ac:spMk id="4" creationId="{98860EE0-63AB-1CB0-BFB1-9191065E5B85}"/>
          </ac:spMkLst>
        </pc:spChg>
        <pc:spChg chg="add del mod">
          <ac:chgData name="Kwanele Simelane (NR)" userId="bf81499a-da2b-47e6-9b4c-9d1e6d4a3ea2" providerId="ADAL" clId="{15CF9A8E-2FEC-45F5-A2C3-44FC4A4374A6}" dt="2023-03-02T09:03:20.537" v="290"/>
          <ac:spMkLst>
            <pc:docMk/>
            <pc:sldMk cId="2677312288" sldId="570"/>
            <ac:spMk id="7" creationId="{7462E9BD-41F6-4FCD-7F83-FB5DE4D43113}"/>
          </ac:spMkLst>
        </pc:spChg>
        <pc:spChg chg="add del mod">
          <ac:chgData name="Kwanele Simelane (NR)" userId="bf81499a-da2b-47e6-9b4c-9d1e6d4a3ea2" providerId="ADAL" clId="{15CF9A8E-2FEC-45F5-A2C3-44FC4A4374A6}" dt="2023-03-02T09:10:25.157" v="424" actId="478"/>
          <ac:spMkLst>
            <pc:docMk/>
            <pc:sldMk cId="2677312288" sldId="570"/>
            <ac:spMk id="8" creationId="{6383B723-972C-87FE-1C81-29D1ED1F19F0}"/>
          </ac:spMkLst>
        </pc:spChg>
        <pc:spChg chg="add del mod">
          <ac:chgData name="Kwanele Simelane (NR)" userId="bf81499a-da2b-47e6-9b4c-9d1e6d4a3ea2" providerId="ADAL" clId="{15CF9A8E-2FEC-45F5-A2C3-44FC4A4374A6}" dt="2023-03-02T09:10:21.164" v="423" actId="478"/>
          <ac:spMkLst>
            <pc:docMk/>
            <pc:sldMk cId="2677312288" sldId="570"/>
            <ac:spMk id="11" creationId="{5778838C-88E1-6052-4993-01976A21E6F4}"/>
          </ac:spMkLst>
        </pc:spChg>
        <pc:spChg chg="add mod">
          <ac:chgData name="Kwanele Simelane (NR)" userId="bf81499a-da2b-47e6-9b4c-9d1e6d4a3ea2" providerId="ADAL" clId="{15CF9A8E-2FEC-45F5-A2C3-44FC4A4374A6}" dt="2023-03-02T09:10:18.150" v="422" actId="20577"/>
          <ac:spMkLst>
            <pc:docMk/>
            <pc:sldMk cId="2677312288" sldId="570"/>
            <ac:spMk id="14" creationId="{5EF9BC80-4064-1440-3BF0-A25383402AD2}"/>
          </ac:spMkLst>
        </pc:spChg>
        <pc:graphicFrameChg chg="add del mod modGraphic">
          <ac:chgData name="Kwanele Simelane (NR)" userId="bf81499a-da2b-47e6-9b4c-9d1e6d4a3ea2" providerId="ADAL" clId="{15CF9A8E-2FEC-45F5-A2C3-44FC4A4374A6}" dt="2023-03-02T09:02:27.341" v="283" actId="21"/>
          <ac:graphicFrameMkLst>
            <pc:docMk/>
            <pc:sldMk cId="2677312288" sldId="570"/>
            <ac:graphicFrameMk id="3" creationId="{59D96FE1-DAB5-7D3B-63EC-B46DD0853259}"/>
          </ac:graphicFrameMkLst>
        </pc:graphicFrameChg>
        <pc:graphicFrameChg chg="add del mod">
          <ac:chgData name="Kwanele Simelane (NR)" userId="bf81499a-da2b-47e6-9b4c-9d1e6d4a3ea2" providerId="ADAL" clId="{15CF9A8E-2FEC-45F5-A2C3-44FC4A4374A6}" dt="2023-03-02T09:05:52.631" v="336" actId="478"/>
          <ac:graphicFrameMkLst>
            <pc:docMk/>
            <pc:sldMk cId="2677312288" sldId="570"/>
            <ac:graphicFrameMk id="6" creationId="{8AF8783E-FEA7-AACB-D34C-4FA48BD0572B}"/>
          </ac:graphicFrameMkLst>
        </pc:graphicFrameChg>
        <pc:graphicFrameChg chg="add del mod modGraphic">
          <ac:chgData name="Kwanele Simelane (NR)" userId="bf81499a-da2b-47e6-9b4c-9d1e6d4a3ea2" providerId="ADAL" clId="{15CF9A8E-2FEC-45F5-A2C3-44FC4A4374A6}" dt="2023-03-02T09:10:31.769" v="426" actId="478"/>
          <ac:graphicFrameMkLst>
            <pc:docMk/>
            <pc:sldMk cId="2677312288" sldId="570"/>
            <ac:graphicFrameMk id="9" creationId="{C5123A54-B6D7-D630-4A75-4D9FEBF598B8}"/>
          </ac:graphicFrameMkLst>
        </pc:graphicFrameChg>
        <pc:graphicFrameChg chg="add del mod modGraphic">
          <ac:chgData name="Kwanele Simelane (NR)" userId="bf81499a-da2b-47e6-9b4c-9d1e6d4a3ea2" providerId="ADAL" clId="{15CF9A8E-2FEC-45F5-A2C3-44FC4A4374A6}" dt="2023-03-02T09:19:04.810" v="429" actId="478"/>
          <ac:graphicFrameMkLst>
            <pc:docMk/>
            <pc:sldMk cId="2677312288" sldId="570"/>
            <ac:graphicFrameMk id="12" creationId="{FD83309B-1F97-CFB4-AE20-F2C5A4ABC04E}"/>
          </ac:graphicFrameMkLst>
        </pc:graphicFrameChg>
        <pc:graphicFrameChg chg="add mod modGraphic">
          <ac:chgData name="Kwanele Simelane (NR)" userId="bf81499a-da2b-47e6-9b4c-9d1e6d4a3ea2" providerId="ADAL" clId="{15CF9A8E-2FEC-45F5-A2C3-44FC4A4374A6}" dt="2023-03-02T09:24:47.839" v="434" actId="14100"/>
          <ac:graphicFrameMkLst>
            <pc:docMk/>
            <pc:sldMk cId="2677312288" sldId="570"/>
            <ac:graphicFrameMk id="15" creationId="{EC033C37-1420-490F-B9C4-01BF659EC58D}"/>
          </ac:graphicFrameMkLst>
        </pc:graphicFrameChg>
        <pc:picChg chg="del">
          <ac:chgData name="Kwanele Simelane (NR)" userId="bf81499a-da2b-47e6-9b4c-9d1e6d4a3ea2" providerId="ADAL" clId="{15CF9A8E-2FEC-45F5-A2C3-44FC4A4374A6}" dt="2023-03-02T08:59:03.317" v="256" actId="478"/>
          <ac:picMkLst>
            <pc:docMk/>
            <pc:sldMk cId="2677312288" sldId="570"/>
            <ac:picMk id="5" creationId="{6664A8C4-3229-5416-283C-371B9645F977}"/>
          </ac:picMkLst>
        </pc:picChg>
      </pc:sldChg>
      <pc:sldChg chg="addSp delSp modSp add mod">
        <pc:chgData name="Kwanele Simelane (NR)" userId="bf81499a-da2b-47e6-9b4c-9d1e6d4a3ea2" providerId="ADAL" clId="{15CF9A8E-2FEC-45F5-A2C3-44FC4A4374A6}" dt="2023-03-02T09:50:22.572" v="585" actId="113"/>
        <pc:sldMkLst>
          <pc:docMk/>
          <pc:sldMk cId="4239805264" sldId="571"/>
        </pc:sldMkLst>
        <pc:spChg chg="mod">
          <ac:chgData name="Kwanele Simelane (NR)" userId="bf81499a-da2b-47e6-9b4c-9d1e6d4a3ea2" providerId="ADAL" clId="{15CF9A8E-2FEC-45F5-A2C3-44FC4A4374A6}" dt="2023-03-02T09:29:53.139" v="455" actId="108"/>
          <ac:spMkLst>
            <pc:docMk/>
            <pc:sldMk cId="4239805264" sldId="571"/>
            <ac:spMk id="4" creationId="{98860EE0-63AB-1CB0-BFB1-9191065E5B85}"/>
          </ac:spMkLst>
        </pc:spChg>
        <pc:spChg chg="mod">
          <ac:chgData name="Kwanele Simelane (NR)" userId="bf81499a-da2b-47e6-9b4c-9d1e6d4a3ea2" providerId="ADAL" clId="{15CF9A8E-2FEC-45F5-A2C3-44FC4A4374A6}" dt="2023-03-02T09:50:22.572" v="585" actId="113"/>
          <ac:spMkLst>
            <pc:docMk/>
            <pc:sldMk cId="4239805264" sldId="571"/>
            <ac:spMk id="8" creationId="{6383B723-972C-87FE-1C81-29D1ED1F19F0}"/>
          </ac:spMkLst>
        </pc:spChg>
        <pc:spChg chg="mod">
          <ac:chgData name="Kwanele Simelane (NR)" userId="bf81499a-da2b-47e6-9b4c-9d1e6d4a3ea2" providerId="ADAL" clId="{15CF9A8E-2FEC-45F5-A2C3-44FC4A4374A6}" dt="2023-03-02T09:10:00.291" v="414" actId="6549"/>
          <ac:spMkLst>
            <pc:docMk/>
            <pc:sldMk cId="4239805264" sldId="571"/>
            <ac:spMk id="11" creationId="{5778838C-88E1-6052-4993-01976A21E6F4}"/>
          </ac:spMkLst>
        </pc:spChg>
        <pc:spChg chg="mod">
          <ac:chgData name="Kwanele Simelane (NR)" userId="bf81499a-da2b-47e6-9b4c-9d1e6d4a3ea2" providerId="ADAL" clId="{15CF9A8E-2FEC-45F5-A2C3-44FC4A4374A6}" dt="2023-03-02T09:10:07.910" v="418" actId="20577"/>
          <ac:spMkLst>
            <pc:docMk/>
            <pc:sldMk cId="4239805264" sldId="571"/>
            <ac:spMk id="14" creationId="{5EF9BC80-4064-1440-3BF0-A25383402AD2}"/>
          </ac:spMkLst>
        </pc:spChg>
        <pc:graphicFrameChg chg="add mod modGraphic">
          <ac:chgData name="Kwanele Simelane (NR)" userId="bf81499a-da2b-47e6-9b4c-9d1e6d4a3ea2" providerId="ADAL" clId="{15CF9A8E-2FEC-45F5-A2C3-44FC4A4374A6}" dt="2023-03-02T09:27:34.800" v="445" actId="14100"/>
          <ac:graphicFrameMkLst>
            <pc:docMk/>
            <pc:sldMk cId="4239805264" sldId="571"/>
            <ac:graphicFrameMk id="3" creationId="{C24F7B2C-8737-9A65-CCCF-1BCE9663C42C}"/>
          </ac:graphicFrameMkLst>
        </pc:graphicFrameChg>
        <pc:graphicFrameChg chg="add mod modGraphic">
          <ac:chgData name="Kwanele Simelane (NR)" userId="bf81499a-da2b-47e6-9b4c-9d1e6d4a3ea2" providerId="ADAL" clId="{15CF9A8E-2FEC-45F5-A2C3-44FC4A4374A6}" dt="2023-03-02T09:35:56.653" v="458" actId="14100"/>
          <ac:graphicFrameMkLst>
            <pc:docMk/>
            <pc:sldMk cId="4239805264" sldId="571"/>
            <ac:graphicFrameMk id="5" creationId="{C1722E42-EF6D-0ACC-0B38-D08ED38DB915}"/>
          </ac:graphicFrameMkLst>
        </pc:graphicFrameChg>
        <pc:graphicFrameChg chg="del">
          <ac:chgData name="Kwanele Simelane (NR)" userId="bf81499a-da2b-47e6-9b4c-9d1e6d4a3ea2" providerId="ADAL" clId="{15CF9A8E-2FEC-45F5-A2C3-44FC4A4374A6}" dt="2023-03-02T09:21:23.118" v="430" actId="478"/>
          <ac:graphicFrameMkLst>
            <pc:docMk/>
            <pc:sldMk cId="4239805264" sldId="571"/>
            <ac:graphicFrameMk id="9" creationId="{C5123A54-B6D7-D630-4A75-4D9FEBF598B8}"/>
          </ac:graphicFrameMkLst>
        </pc:graphicFrameChg>
        <pc:graphicFrameChg chg="del">
          <ac:chgData name="Kwanele Simelane (NR)" userId="bf81499a-da2b-47e6-9b4c-9d1e6d4a3ea2" providerId="ADAL" clId="{15CF9A8E-2FEC-45F5-A2C3-44FC4A4374A6}" dt="2023-03-02T09:21:50.595" v="431" actId="478"/>
          <ac:graphicFrameMkLst>
            <pc:docMk/>
            <pc:sldMk cId="4239805264" sldId="571"/>
            <ac:graphicFrameMk id="12" creationId="{FD83309B-1F97-CFB4-AE20-F2C5A4ABC04E}"/>
          </ac:graphicFrameMkLst>
        </pc:graphicFrameChg>
      </pc:sldChg>
      <pc:sldChg chg="add">
        <pc:chgData name="Kwanele Simelane (NR)" userId="bf81499a-da2b-47e6-9b4c-9d1e6d4a3ea2" providerId="ADAL" clId="{15CF9A8E-2FEC-45F5-A2C3-44FC4A4374A6}" dt="2023-03-02T09:09:26.398" v="371" actId="2890"/>
        <pc:sldMkLst>
          <pc:docMk/>
          <pc:sldMk cId="922016733" sldId="572"/>
        </pc:sldMkLst>
      </pc:sldChg>
      <pc:sldChg chg="addSp delSp modSp add mod">
        <pc:chgData name="Kwanele Simelane (NR)" userId="bf81499a-da2b-47e6-9b4c-9d1e6d4a3ea2" providerId="ADAL" clId="{15CF9A8E-2FEC-45F5-A2C3-44FC4A4374A6}" dt="2023-03-02T09:47:24.580" v="572" actId="1076"/>
        <pc:sldMkLst>
          <pc:docMk/>
          <pc:sldMk cId="268310886" sldId="573"/>
        </pc:sldMkLst>
        <pc:spChg chg="mod">
          <ac:chgData name="Kwanele Simelane (NR)" userId="bf81499a-da2b-47e6-9b4c-9d1e6d4a3ea2" providerId="ADAL" clId="{15CF9A8E-2FEC-45F5-A2C3-44FC4A4374A6}" dt="2023-03-02T09:45:57.962" v="565" actId="14100"/>
          <ac:spMkLst>
            <pc:docMk/>
            <pc:sldMk cId="268310886" sldId="573"/>
            <ac:spMk id="2" creationId="{00000000-0000-0000-0000-000000000000}"/>
          </ac:spMkLst>
        </pc:spChg>
        <pc:spChg chg="add mod">
          <ac:chgData name="Kwanele Simelane (NR)" userId="bf81499a-da2b-47e6-9b4c-9d1e6d4a3ea2" providerId="ADAL" clId="{15CF9A8E-2FEC-45F5-A2C3-44FC4A4374A6}" dt="2023-03-02T09:46:39.626" v="569" actId="1076"/>
          <ac:spMkLst>
            <pc:docMk/>
            <pc:sldMk cId="268310886" sldId="573"/>
            <ac:spMk id="5" creationId="{125D5749-56FD-4769-65DD-F25650FB8AC3}"/>
          </ac:spMkLst>
        </pc:spChg>
        <pc:spChg chg="add mod">
          <ac:chgData name="Kwanele Simelane (NR)" userId="bf81499a-da2b-47e6-9b4c-9d1e6d4a3ea2" providerId="ADAL" clId="{15CF9A8E-2FEC-45F5-A2C3-44FC4A4374A6}" dt="2023-03-02T09:47:13.979" v="571" actId="1076"/>
          <ac:spMkLst>
            <pc:docMk/>
            <pc:sldMk cId="268310886" sldId="573"/>
            <ac:spMk id="7" creationId="{DEE414F2-E9E8-332F-4D0F-C1A557B601FE}"/>
          </ac:spMkLst>
        </pc:spChg>
        <pc:graphicFrameChg chg="add mod">
          <ac:chgData name="Kwanele Simelane (NR)" userId="bf81499a-da2b-47e6-9b4c-9d1e6d4a3ea2" providerId="ADAL" clId="{15CF9A8E-2FEC-45F5-A2C3-44FC4A4374A6}" dt="2023-03-02T09:46:32.216" v="568" actId="1076"/>
          <ac:graphicFrameMkLst>
            <pc:docMk/>
            <pc:sldMk cId="268310886" sldId="573"/>
            <ac:graphicFrameMk id="3" creationId="{CBE5A2B6-5207-9FD5-3999-29B0E3E20316}"/>
          </ac:graphicFrameMkLst>
        </pc:graphicFrameChg>
        <pc:graphicFrameChg chg="del">
          <ac:chgData name="Kwanele Simelane (NR)" userId="bf81499a-da2b-47e6-9b4c-9d1e6d4a3ea2" providerId="ADAL" clId="{15CF9A8E-2FEC-45F5-A2C3-44FC4A4374A6}" dt="2023-03-02T09:45:48.342" v="563" actId="478"/>
          <ac:graphicFrameMkLst>
            <pc:docMk/>
            <pc:sldMk cId="268310886" sldId="573"/>
            <ac:graphicFrameMk id="4" creationId="{B797F71D-FDB0-9294-7194-69315E162778}"/>
          </ac:graphicFrameMkLst>
        </pc:graphicFrameChg>
        <pc:graphicFrameChg chg="add mod">
          <ac:chgData name="Kwanele Simelane (NR)" userId="bf81499a-da2b-47e6-9b4c-9d1e6d4a3ea2" providerId="ADAL" clId="{15CF9A8E-2FEC-45F5-A2C3-44FC4A4374A6}" dt="2023-03-02T09:47:24.580" v="572" actId="1076"/>
          <ac:graphicFrameMkLst>
            <pc:docMk/>
            <pc:sldMk cId="268310886" sldId="573"/>
            <ac:graphicFrameMk id="6" creationId="{AE8AF8A3-0D08-8E8E-CF2D-4675F5A1607D}"/>
          </ac:graphicFrameMkLst>
        </pc:graphicFrameChg>
      </pc:sldChg>
      <pc:sldChg chg="addSp delSp modSp add mod">
        <pc:chgData name="Kwanele Simelane (NR)" userId="bf81499a-da2b-47e6-9b4c-9d1e6d4a3ea2" providerId="ADAL" clId="{15CF9A8E-2FEC-45F5-A2C3-44FC4A4374A6}" dt="2023-03-02T09:51:26.371" v="593" actId="1076"/>
        <pc:sldMkLst>
          <pc:docMk/>
          <pc:sldMk cId="3722969508" sldId="574"/>
        </pc:sldMkLst>
        <pc:spChg chg="mod">
          <ac:chgData name="Kwanele Simelane (NR)" userId="bf81499a-da2b-47e6-9b4c-9d1e6d4a3ea2" providerId="ADAL" clId="{15CF9A8E-2FEC-45F5-A2C3-44FC4A4374A6}" dt="2023-03-02T09:47:48.310" v="575" actId="14100"/>
          <ac:spMkLst>
            <pc:docMk/>
            <pc:sldMk cId="3722969508" sldId="574"/>
            <ac:spMk id="2" creationId="{00000000-0000-0000-0000-000000000000}"/>
          </ac:spMkLst>
        </pc:spChg>
        <pc:spChg chg="add mod">
          <ac:chgData name="Kwanele Simelane (NR)" userId="bf81499a-da2b-47e6-9b4c-9d1e6d4a3ea2" providerId="ADAL" clId="{15CF9A8E-2FEC-45F5-A2C3-44FC4A4374A6}" dt="2023-03-02T09:48:13.280" v="577"/>
          <ac:spMkLst>
            <pc:docMk/>
            <pc:sldMk cId="3722969508" sldId="574"/>
            <ac:spMk id="3" creationId="{2058DAC5-2F9A-C73D-DEFF-695A95747199}"/>
          </ac:spMkLst>
        </pc:spChg>
        <pc:spChg chg="add mod">
          <ac:chgData name="Kwanele Simelane (NR)" userId="bf81499a-da2b-47e6-9b4c-9d1e6d4a3ea2" providerId="ADAL" clId="{15CF9A8E-2FEC-45F5-A2C3-44FC4A4374A6}" dt="2023-03-02T09:48:13.280" v="577"/>
          <ac:spMkLst>
            <pc:docMk/>
            <pc:sldMk cId="3722969508" sldId="574"/>
            <ac:spMk id="5" creationId="{3144DBC7-0B17-00C6-CCDC-E8A08A9B7163}"/>
          </ac:spMkLst>
        </pc:spChg>
        <pc:spChg chg="add mod">
          <ac:chgData name="Kwanele Simelane (NR)" userId="bf81499a-da2b-47e6-9b4c-9d1e6d4a3ea2" providerId="ADAL" clId="{15CF9A8E-2FEC-45F5-A2C3-44FC4A4374A6}" dt="2023-03-02T09:48:13.280" v="577"/>
          <ac:spMkLst>
            <pc:docMk/>
            <pc:sldMk cId="3722969508" sldId="574"/>
            <ac:spMk id="6" creationId="{D3C51EC0-EA48-B15B-4F38-A4E04C4D2439}"/>
          </ac:spMkLst>
        </pc:spChg>
        <pc:spChg chg="add mod">
          <ac:chgData name="Kwanele Simelane (NR)" userId="bf81499a-da2b-47e6-9b4c-9d1e6d4a3ea2" providerId="ADAL" clId="{15CF9A8E-2FEC-45F5-A2C3-44FC4A4374A6}" dt="2023-03-02T09:50:04.299" v="584" actId="1076"/>
          <ac:spMkLst>
            <pc:docMk/>
            <pc:sldMk cId="3722969508" sldId="574"/>
            <ac:spMk id="8" creationId="{4125B140-1AA6-9FBA-5AC2-8D84082B856F}"/>
          </ac:spMkLst>
        </pc:spChg>
        <pc:spChg chg="add mod">
          <ac:chgData name="Kwanele Simelane (NR)" userId="bf81499a-da2b-47e6-9b4c-9d1e6d4a3ea2" providerId="ADAL" clId="{15CF9A8E-2FEC-45F5-A2C3-44FC4A4374A6}" dt="2023-03-02T09:50:50.224" v="589" actId="1076"/>
          <ac:spMkLst>
            <pc:docMk/>
            <pc:sldMk cId="3722969508" sldId="574"/>
            <ac:spMk id="10" creationId="{8ACD8B29-4B16-0D9E-D6B2-3986A354DC7D}"/>
          </ac:spMkLst>
        </pc:spChg>
        <pc:spChg chg="add mod">
          <ac:chgData name="Kwanele Simelane (NR)" userId="bf81499a-da2b-47e6-9b4c-9d1e6d4a3ea2" providerId="ADAL" clId="{15CF9A8E-2FEC-45F5-A2C3-44FC4A4374A6}" dt="2023-03-02T09:51:26.371" v="593" actId="1076"/>
          <ac:spMkLst>
            <pc:docMk/>
            <pc:sldMk cId="3722969508" sldId="574"/>
            <ac:spMk id="12" creationId="{EFA02790-2325-5794-86F0-180555E7102A}"/>
          </ac:spMkLst>
        </pc:spChg>
        <pc:graphicFrameChg chg="del">
          <ac:chgData name="Kwanele Simelane (NR)" userId="bf81499a-da2b-47e6-9b4c-9d1e6d4a3ea2" providerId="ADAL" clId="{15CF9A8E-2FEC-45F5-A2C3-44FC4A4374A6}" dt="2023-03-02T09:47:38.642" v="573" actId="478"/>
          <ac:graphicFrameMkLst>
            <pc:docMk/>
            <pc:sldMk cId="3722969508" sldId="574"/>
            <ac:graphicFrameMk id="4" creationId="{B797F71D-FDB0-9294-7194-69315E162778}"/>
          </ac:graphicFrameMkLst>
        </pc:graphicFrameChg>
      </pc:sldChg>
      <pc:sldChg chg="addSp modSp add mod">
        <pc:chgData name="Kwanele Simelane (NR)" userId="bf81499a-da2b-47e6-9b4c-9d1e6d4a3ea2" providerId="ADAL" clId="{15CF9A8E-2FEC-45F5-A2C3-44FC4A4374A6}" dt="2023-03-02T09:52:41.491" v="601" actId="14100"/>
        <pc:sldMkLst>
          <pc:docMk/>
          <pc:sldMk cId="2197772105" sldId="575"/>
        </pc:sldMkLst>
        <pc:spChg chg="add mod">
          <ac:chgData name="Kwanele Simelane (NR)" userId="bf81499a-da2b-47e6-9b4c-9d1e6d4a3ea2" providerId="ADAL" clId="{15CF9A8E-2FEC-45F5-A2C3-44FC4A4374A6}" dt="2023-03-02T09:48:27.499" v="578"/>
          <ac:spMkLst>
            <pc:docMk/>
            <pc:sldMk cId="2197772105" sldId="575"/>
            <ac:spMk id="3" creationId="{291F96E4-AF1D-CC38-705D-6737528C400C}"/>
          </ac:spMkLst>
        </pc:spChg>
        <pc:spChg chg="add mod">
          <ac:chgData name="Kwanele Simelane (NR)" userId="bf81499a-da2b-47e6-9b4c-9d1e6d4a3ea2" providerId="ADAL" clId="{15CF9A8E-2FEC-45F5-A2C3-44FC4A4374A6}" dt="2023-03-02T09:48:27.499" v="578"/>
          <ac:spMkLst>
            <pc:docMk/>
            <pc:sldMk cId="2197772105" sldId="575"/>
            <ac:spMk id="4" creationId="{49E905F5-881A-276B-BF96-5FD7EFA81F37}"/>
          </ac:spMkLst>
        </pc:spChg>
        <pc:spChg chg="add mod">
          <ac:chgData name="Kwanele Simelane (NR)" userId="bf81499a-da2b-47e6-9b4c-9d1e6d4a3ea2" providerId="ADAL" clId="{15CF9A8E-2FEC-45F5-A2C3-44FC4A4374A6}" dt="2023-03-02T09:52:04.215" v="597" actId="1076"/>
          <ac:spMkLst>
            <pc:docMk/>
            <pc:sldMk cId="2197772105" sldId="575"/>
            <ac:spMk id="6" creationId="{5BFB0BBC-BC86-4C06-533A-9257B960A3F1}"/>
          </ac:spMkLst>
        </pc:spChg>
        <pc:spChg chg="add mod">
          <ac:chgData name="Kwanele Simelane (NR)" userId="bf81499a-da2b-47e6-9b4c-9d1e6d4a3ea2" providerId="ADAL" clId="{15CF9A8E-2FEC-45F5-A2C3-44FC4A4374A6}" dt="2023-03-02T09:52:41.491" v="601" actId="14100"/>
          <ac:spMkLst>
            <pc:docMk/>
            <pc:sldMk cId="2197772105" sldId="575"/>
            <ac:spMk id="8" creationId="{ABD41386-E872-CF8D-6F1A-CEF60453F2D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EDC4C-CB58-4E72-8991-31B4776CA927}" type="datetimeFigureOut">
              <a:rPr lang="en-ZA" smtClean="0"/>
              <a:t>2023/03/02</a:t>
            </a:fld>
            <a:endParaRPr lang="en-ZA"/>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FC71B7F-A106-4146-A5D8-C23A43506C80}" type="slidenum">
              <a:rPr lang="en-ZA" smtClean="0"/>
              <a:t>‹#›</a:t>
            </a:fld>
            <a:endParaRPr lang="en-ZA"/>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3/2/2023</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2657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1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3/2/2023</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629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046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70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857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12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7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6402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3/2/2023</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647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4762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826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901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10.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8.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4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2882005834"/>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434A977-0727-E746-9AA8-61F0648F7947}" type="slidenum">
              <a:rPr lang="en-US" smtClean="0"/>
              <a:t>‹#›</a:t>
            </a:fld>
            <a:endParaRPr lang="en-US"/>
          </a:p>
        </p:txBody>
      </p:sp>
      <p:pic>
        <p:nvPicPr>
          <p:cNvPr id="11" name="Picture 10">
            <a:extLst>
              <a:ext uri="{FF2B5EF4-FFF2-40B4-BE49-F238E27FC236}">
                <a16:creationId xmlns:a16="http://schemas.microsoft.com/office/drawing/2014/main" id="{143E45BC-704B-4377-8809-D7AE57B4F86C}"/>
              </a:ext>
            </a:extLst>
          </p:cNvPr>
          <p:cNvPicPr>
            <a:picLocks noChangeAspect="1"/>
          </p:cNvPicPr>
          <p:nvPr userDrawn="1"/>
        </p:nvPicPr>
        <p:blipFill>
          <a:blip r:embed="rId15"/>
          <a:stretch>
            <a:fillRect/>
          </a:stretch>
        </p:blipFill>
        <p:spPr>
          <a:xfrm>
            <a:off x="0" y="0"/>
            <a:ext cx="1845128" cy="1645054"/>
          </a:xfrm>
          <a:prstGeom prst="rect">
            <a:avLst/>
          </a:prstGeom>
        </p:spPr>
      </p:pic>
      <p:sp>
        <p:nvSpPr>
          <p:cNvPr id="14" name="Slide Number Placeholder 5">
            <a:extLst>
              <a:ext uri="{FF2B5EF4-FFF2-40B4-BE49-F238E27FC236}">
                <a16:creationId xmlns:a16="http://schemas.microsoft.com/office/drawing/2014/main" id="{DD276B62-DCE1-41CB-9466-4EC669F54433}"/>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73895778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cidb.org.za/wp-content/uploads/2021/07/Standard-for-Uniformity-August-2019.pdf" TargetMode="External"/><Relationship Id="rId2" Type="http://schemas.openxmlformats.org/officeDocument/2006/relationships/hyperlink" Target="http://www.cidb.org.za/"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38746" y="2170963"/>
            <a:ext cx="9033456" cy="3416320"/>
          </a:xfrm>
          <a:prstGeom prst="rect">
            <a:avLst/>
          </a:prstGeom>
        </p:spPr>
        <p:txBody>
          <a:bodyPr wrap="square"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2400" b="1" dirty="0">
                <a:solidFill>
                  <a:srgbClr val="FF0000"/>
                </a:solidFill>
                <a:effectLst>
                  <a:outerShdw blurRad="38100" dist="38100" dir="2700000" algn="tl">
                    <a:srgbClr val="000000"/>
                  </a:outerShdw>
                </a:effectLst>
                <a:latin typeface="Verdana" pitchFamily="34" charset="0"/>
              </a:rPr>
              <a:t>TENDER CLARIFICATION </a:t>
            </a:r>
          </a:p>
          <a:p>
            <a:pPr algn="ctr">
              <a:defRPr/>
            </a:pPr>
            <a:r>
              <a:rPr lang="en-US" sz="2400" b="1" dirty="0">
                <a:solidFill>
                  <a:srgbClr val="FF0000"/>
                </a:solidFill>
                <a:effectLst>
                  <a:outerShdw blurRad="38100" dist="38100" dir="2700000" algn="tl">
                    <a:srgbClr val="000000"/>
                  </a:outerShdw>
                </a:effectLst>
                <a:latin typeface="Verdana" pitchFamily="34" charset="0"/>
              </a:rPr>
              <a:t>PRESENTATION </a:t>
            </a:r>
          </a:p>
          <a:p>
            <a:pPr algn="ctr">
              <a:defRPr/>
            </a:pPr>
            <a:r>
              <a:rPr lang="en-US" sz="2400" b="1" dirty="0">
                <a:solidFill>
                  <a:srgbClr val="FF0000"/>
                </a:solidFill>
                <a:effectLst>
                  <a:outerShdw blurRad="38100" dist="38100" dir="2700000" algn="tl">
                    <a:srgbClr val="000000"/>
                  </a:outerShdw>
                </a:effectLst>
                <a:latin typeface="Verdana" pitchFamily="34" charset="0"/>
              </a:rPr>
              <a:t>FOR </a:t>
            </a:r>
          </a:p>
          <a:p>
            <a:pPr algn="ctr">
              <a:defRPr/>
            </a:pPr>
            <a:r>
              <a:rPr lang="en-ZA" sz="2400" b="1" dirty="0">
                <a:solidFill>
                  <a:srgbClr val="FF0000"/>
                </a:solidFill>
                <a:effectLst>
                  <a:outerShdw blurRad="38100" dist="38100" dir="2700000" algn="tl">
                    <a:srgbClr val="000000"/>
                  </a:outerShdw>
                </a:effectLst>
                <a:latin typeface="Verdana" pitchFamily="34" charset="0"/>
              </a:rPr>
              <a:t>CONTRACT SANRAL </a:t>
            </a:r>
          </a:p>
          <a:p>
            <a:pPr algn="ctr">
              <a:defRPr/>
            </a:pPr>
            <a:r>
              <a:rPr lang="en-ZA" sz="1600" b="1" dirty="0">
                <a:solidFill>
                  <a:srgbClr val="FF0000"/>
                </a:solidFill>
                <a:effectLst>
                  <a:outerShdw blurRad="38100" dist="38100" dir="2700000" algn="tl">
                    <a:srgbClr val="000000"/>
                  </a:outerShdw>
                </a:effectLst>
                <a:latin typeface="Verdana" pitchFamily="34" charset="0"/>
              </a:rPr>
              <a:t>X.002-188-2023/1F</a:t>
            </a:r>
          </a:p>
          <a:p>
            <a:pPr algn="ctr">
              <a:defRPr/>
            </a:pPr>
            <a:r>
              <a:rPr lang="en-ZA" sz="1600" b="1" dirty="0">
                <a:solidFill>
                  <a:srgbClr val="FF0000"/>
                </a:solidFill>
                <a:effectLst>
                  <a:outerShdw blurRad="38100" dist="38100" dir="2700000" algn="tl">
                    <a:srgbClr val="000000"/>
                  </a:outerShdw>
                </a:effectLst>
                <a:latin typeface="Verdana" pitchFamily="34" charset="0"/>
              </a:rPr>
              <a:t>X.002-189-2023/1F</a:t>
            </a:r>
          </a:p>
          <a:p>
            <a:pPr algn="ctr">
              <a:defRPr/>
            </a:pPr>
            <a:r>
              <a:rPr lang="en-ZA" sz="1600" b="1" dirty="0">
                <a:solidFill>
                  <a:srgbClr val="FF0000"/>
                </a:solidFill>
                <a:effectLst>
                  <a:outerShdw blurRad="38100" dist="38100" dir="2700000" algn="tl">
                    <a:srgbClr val="000000"/>
                  </a:outerShdw>
                </a:effectLst>
                <a:latin typeface="Verdana" pitchFamily="34" charset="0"/>
              </a:rPr>
              <a:t>X.002-190-2023/1F</a:t>
            </a:r>
          </a:p>
          <a:p>
            <a:pPr algn="ctr">
              <a:defRPr/>
            </a:pPr>
            <a:r>
              <a:rPr lang="en-ZA" sz="1600" b="1" dirty="0">
                <a:solidFill>
                  <a:srgbClr val="FF0000"/>
                </a:solidFill>
                <a:effectLst>
                  <a:outerShdw blurRad="38100" dist="38100" dir="2700000" algn="tl">
                    <a:srgbClr val="000000"/>
                  </a:outerShdw>
                </a:effectLst>
                <a:latin typeface="Verdana" pitchFamily="34" charset="0"/>
              </a:rPr>
              <a:t>X.002-191-2023/1F</a:t>
            </a:r>
          </a:p>
          <a:p>
            <a:pPr algn="ctr"/>
            <a:r>
              <a:rPr lang="en-US" sz="1600" b="1" dirty="0">
                <a:solidFill>
                  <a:srgbClr val="FF0000"/>
                </a:solidFill>
                <a:effectLst>
                  <a:outerShdw blurRad="38100" dist="38100" dir="2700000" algn="tl">
                    <a:srgbClr val="000000"/>
                  </a:outerShdw>
                </a:effectLst>
                <a:latin typeface="Verdana" pitchFamily="34" charset="0"/>
              </a:rPr>
              <a:t>X.002-202-2023/1F (NON-TOLL) &amp; N.017-040-2023/1 (TOLL)</a:t>
            </a:r>
          </a:p>
          <a:p>
            <a:pPr algn="ctr">
              <a:defRPr/>
            </a:pPr>
            <a:endParaRPr lang="en-ZA" sz="1600" b="1" dirty="0">
              <a:solidFill>
                <a:srgbClr val="FF0000"/>
              </a:solidFill>
              <a:effectLst>
                <a:outerShdw blurRad="38100" dist="38100" dir="2700000" algn="tl">
                  <a:srgbClr val="000000"/>
                </a:outerShdw>
              </a:effectLst>
              <a:latin typeface="Verdana" pitchFamily="34" charset="0"/>
            </a:endParaRPr>
          </a:p>
          <a:p>
            <a:pPr algn="ctr">
              <a:defRPr/>
            </a:pPr>
            <a:endParaRPr lang="en-ZA" sz="1600" b="1" dirty="0">
              <a:solidFill>
                <a:srgbClr val="FF0000"/>
              </a:solidFill>
              <a:effectLst>
                <a:outerShdw blurRad="38100" dist="38100" dir="2700000" algn="tl">
                  <a:srgbClr val="000000"/>
                </a:outerShdw>
              </a:effectLst>
              <a:latin typeface="Verdana" pitchFamily="34" charset="0"/>
            </a:endParaRPr>
          </a:p>
          <a:p>
            <a:pPr algn="ctr">
              <a:defRPr/>
            </a:pPr>
            <a:endParaRPr lang="en-ZA" sz="1600" b="1" dirty="0">
              <a:solidFill>
                <a:srgbClr val="FF0000"/>
              </a:solidFill>
              <a:effectLst>
                <a:outerShdw blurRad="38100" dist="38100" dir="2700000" algn="tl">
                  <a:srgbClr val="000000"/>
                </a:outerShdw>
              </a:effectLst>
              <a:latin typeface="Verdana" pitchFamily="34" charset="0"/>
            </a:endParaRPr>
          </a:p>
          <a:p>
            <a:pPr algn="ctr">
              <a:defRPr/>
            </a:pPr>
            <a:endParaRPr lang="en-ZA" sz="1600" b="1" dirty="0">
              <a:solidFill>
                <a:srgbClr val="FF0000"/>
              </a:solidFill>
              <a:effectLst>
                <a:outerShdw blurRad="38100" dist="38100" dir="2700000" algn="tl">
                  <a:srgbClr val="000000"/>
                </a:outerShdw>
              </a:effectLst>
              <a:latin typeface="Verdana" pitchFamily="34" charset="0"/>
            </a:endParaRPr>
          </a:p>
        </p:txBody>
      </p:sp>
      <p:sp>
        <p:nvSpPr>
          <p:cNvPr id="9" name="Rectangle 3">
            <a:extLst>
              <a:ext uri="{FF2B5EF4-FFF2-40B4-BE49-F238E27FC236}">
                <a16:creationId xmlns:a16="http://schemas.microsoft.com/office/drawing/2014/main" id="{F8CA4F13-55D3-47B5-92DC-8654801E07E9}"/>
              </a:ext>
            </a:extLst>
          </p:cNvPr>
          <p:cNvSpPr txBox="1">
            <a:spLocks noChangeArrowheads="1"/>
          </p:cNvSpPr>
          <p:nvPr/>
        </p:nvSpPr>
        <p:spPr>
          <a:xfrm>
            <a:off x="2468403" y="5247842"/>
            <a:ext cx="4758020" cy="996170"/>
          </a:xfrm>
          <a:prstGeom prst="rect">
            <a:avLst/>
          </a:prstGeom>
        </p:spPr>
        <p:txBody>
          <a:bodyPr wrap="square" lIns="54000" rIns="54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NORTHERN REGION</a:t>
            </a:r>
          </a:p>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3 MARCH 2023</a:t>
            </a: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64FE6AF-054A-4D69-ACF2-4BA9B539400A}"/>
              </a:ext>
            </a:extLst>
          </p:cNvPr>
          <p:cNvSpPr txBox="1">
            <a:spLocks noChangeArrowheads="1"/>
          </p:cNvSpPr>
          <p:nvPr/>
        </p:nvSpPr>
        <p:spPr>
          <a:xfrm>
            <a:off x="-171989" y="0"/>
            <a:ext cx="9487983" cy="729430"/>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for Project: </a:t>
            </a:r>
            <a:endParaRPr lang="en-GB"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D310FE7-B902-4FEC-A4DE-71C946C81308}"/>
              </a:ext>
            </a:extLst>
          </p:cNvPr>
          <p:cNvGraphicFramePr>
            <a:graphicFrameLocks noGrp="1"/>
          </p:cNvGraphicFramePr>
          <p:nvPr>
            <p:extLst>
              <p:ext uri="{D42A27DB-BD31-4B8C-83A1-F6EECF244321}">
                <p14:modId xmlns:p14="http://schemas.microsoft.com/office/powerpoint/2010/main" val="239105010"/>
              </p:ext>
            </p:extLst>
          </p:nvPr>
        </p:nvGraphicFramePr>
        <p:xfrm>
          <a:off x="177421" y="1585485"/>
          <a:ext cx="8789158" cy="4621594"/>
        </p:xfrm>
        <a:graphic>
          <a:graphicData uri="http://schemas.openxmlformats.org/drawingml/2006/table">
            <a:tbl>
              <a:tblPr firstRow="1" bandRow="1">
                <a:tableStyleId>{21E4AEA4-8DFA-4A89-87EB-49C32662AFE0}</a:tableStyleId>
              </a:tblPr>
              <a:tblGrid>
                <a:gridCol w="1957471">
                  <a:extLst>
                    <a:ext uri="{9D8B030D-6E8A-4147-A177-3AD203B41FA5}">
                      <a16:colId xmlns:a16="http://schemas.microsoft.com/office/drawing/2014/main" val="2664133651"/>
                    </a:ext>
                  </a:extLst>
                </a:gridCol>
                <a:gridCol w="6831687">
                  <a:extLst>
                    <a:ext uri="{9D8B030D-6E8A-4147-A177-3AD203B41FA5}">
                      <a16:colId xmlns:a16="http://schemas.microsoft.com/office/drawing/2014/main" val="1555738519"/>
                    </a:ext>
                  </a:extLst>
                </a:gridCol>
              </a:tblGrid>
              <a:tr h="359560">
                <a:tc>
                  <a:txBody>
                    <a:bodyPr/>
                    <a:lstStyle/>
                    <a:p>
                      <a:r>
                        <a:rPr lang="en-ZA" sz="1400" dirty="0"/>
                        <a:t>Contract Number</a:t>
                      </a:r>
                      <a:endParaRPr lang="en-US" sz="1400" dirty="0"/>
                    </a:p>
                  </a:txBody>
                  <a:tcPr/>
                </a:tc>
                <a:tc>
                  <a:txBody>
                    <a:bodyPr/>
                    <a:lstStyle/>
                    <a:p>
                      <a:r>
                        <a:rPr lang="en-ZA" sz="1400" dirty="0"/>
                        <a:t>Description</a:t>
                      </a:r>
                      <a:endParaRPr lang="en-US" sz="1400" dirty="0"/>
                    </a:p>
                  </a:txBody>
                  <a:tcPr/>
                </a:tc>
                <a:extLst>
                  <a:ext uri="{0D108BD9-81ED-4DB2-BD59-A6C34878D82A}">
                    <a16:rowId xmlns:a16="http://schemas.microsoft.com/office/drawing/2014/main" val="22850475"/>
                  </a:ext>
                </a:extLst>
              </a:tr>
              <a:tr h="709047">
                <a:tc>
                  <a:txBody>
                    <a:bodyPr/>
                    <a:lstStyle/>
                    <a:p>
                      <a:r>
                        <a:rPr lang="en-US" sz="1000" dirty="0">
                          <a:latin typeface="Arial" panose="020B0604020202020204" pitchFamily="34" charset="0"/>
                          <a:cs typeface="Arial" panose="020B0604020202020204" pitchFamily="34" charset="0"/>
                        </a:rPr>
                        <a:t>X.002-188-2023/1F</a:t>
                      </a:r>
                    </a:p>
                  </a:txBody>
                  <a:tcPr/>
                </a:tc>
                <a:tc>
                  <a:txBody>
                    <a:bodyPr/>
                    <a:lstStyle/>
                    <a:p>
                      <a:pPr algn="just"/>
                      <a:r>
                        <a:rPr lang="en-US" sz="1000" b="1" kern="1200" dirty="0">
                          <a:solidFill>
                            <a:schemeClr val="dk1"/>
                          </a:solidFill>
                          <a:effectLst/>
                          <a:latin typeface="Arial" panose="020B0604020202020204" pitchFamily="34" charset="0"/>
                          <a:ea typeface="+mn-ea"/>
                          <a:cs typeface="Arial" panose="020B0604020202020204" pitchFamily="34" charset="0"/>
                        </a:rPr>
                        <a:t>CONSULTING ENGINEERING SERVICES FOR THE ROUTINE ROAD MAINTENANCE OF NATIONAL ROUTE R33 FROM MPUMALANGA/KWAZULU-NATAL PROVINCIAL BOUNDARY TO MKHONDO MUNICIPAL BOUNDARY AND N2 FROM MPUMALANGA/KWAZULU-NATAL PROVINCIAL BOUNDARY TO MKHONDO MUNICIPAL BOUNDARY</a:t>
                      </a:r>
                    </a:p>
                  </a:txBody>
                  <a:tcPr/>
                </a:tc>
                <a:extLst>
                  <a:ext uri="{0D108BD9-81ED-4DB2-BD59-A6C34878D82A}">
                    <a16:rowId xmlns:a16="http://schemas.microsoft.com/office/drawing/2014/main" val="1341516698"/>
                  </a:ext>
                </a:extLst>
              </a:tr>
              <a:tr h="751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X.002-189-2023/1F</a:t>
                      </a:r>
                    </a:p>
                    <a:p>
                      <a:endParaRPr lang="en-US" sz="1000" dirty="0">
                        <a:latin typeface="Arial" panose="020B0604020202020204" pitchFamily="34" charset="0"/>
                        <a:cs typeface="Arial" panose="020B0604020202020204" pitchFamily="34" charset="0"/>
                      </a:endParaRPr>
                    </a:p>
                  </a:txBody>
                  <a:tcPr/>
                </a:tc>
                <a:tc>
                  <a:txBody>
                    <a:bodyPr/>
                    <a:lstStyle/>
                    <a:p>
                      <a:pPr algn="just"/>
                      <a:r>
                        <a:rPr lang="en-US" sz="1000" b="1" kern="1200" dirty="0">
                          <a:solidFill>
                            <a:schemeClr val="dk1"/>
                          </a:solidFill>
                          <a:effectLst/>
                          <a:latin typeface="Arial" panose="020B0604020202020204" pitchFamily="34" charset="0"/>
                          <a:ea typeface="+mn-ea"/>
                          <a:cs typeface="Arial" panose="020B0604020202020204" pitchFamily="34" charset="0"/>
                        </a:rPr>
                        <a:t>CONSULTING ENGINEERING SERVICES FOR THE ROUTINE ROAD MAINTENANCE OF NATIONAL ROUTE N11 FROM KWAZULU-NATAL/MPUMALANGA PROVINCIAL BOUNDARY TO PIXLEY KA ISAKA SEME MUNICIPAL BOUNDARY R35 FROM AMERSFOORT TO PIXLEY KA ISAKA SEME MUNICIPAL BOUNDARY AND R23 FROM VOLKSRUST TO PIXLEY KA ISAKA SEME MUNICIPAL BOUNDARY</a:t>
                      </a:r>
                    </a:p>
                  </a:txBody>
                  <a:tcPr/>
                </a:tc>
                <a:extLst>
                  <a:ext uri="{0D108BD9-81ED-4DB2-BD59-A6C34878D82A}">
                    <a16:rowId xmlns:a16="http://schemas.microsoft.com/office/drawing/2014/main" val="2146969963"/>
                  </a:ext>
                </a:extLst>
              </a:tr>
              <a:tr h="9027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X.002-190-2023/1F</a:t>
                      </a:r>
                    </a:p>
                    <a:p>
                      <a:endParaRPr lang="en-US" sz="1000" dirty="0">
                        <a:latin typeface="Arial" panose="020B0604020202020204" pitchFamily="34" charset="0"/>
                        <a:cs typeface="Arial" panose="020B0604020202020204" pitchFamily="34" charset="0"/>
                      </a:endParaRPr>
                    </a:p>
                  </a:txBody>
                  <a:tcPr/>
                </a:tc>
                <a:tc>
                  <a:txBody>
                    <a:bodyPr/>
                    <a:lstStyle/>
                    <a:p>
                      <a:pPr algn="just"/>
                      <a:r>
                        <a:rPr lang="en-US" sz="1000" b="1" kern="1200" dirty="0">
                          <a:solidFill>
                            <a:schemeClr val="dk1"/>
                          </a:solidFill>
                          <a:effectLst/>
                          <a:latin typeface="Arial" panose="020B0604020202020204" pitchFamily="34" charset="0"/>
                          <a:ea typeface="+mn-ea"/>
                          <a:cs typeface="Arial" panose="020B0604020202020204" pitchFamily="34" charset="0"/>
                        </a:rPr>
                        <a:t>CONSULTING ENGINEERING SERVICES FOR THE ROUTINE ROAD MAINTENANCE OF NATIONAL </a:t>
                      </a:r>
                      <a:r>
                        <a:rPr lang="en-ZA" sz="1000" b="1" kern="1200" dirty="0">
                          <a:solidFill>
                            <a:schemeClr val="dk1"/>
                          </a:solidFill>
                          <a:effectLst/>
                          <a:latin typeface="Arial" panose="020B0604020202020204" pitchFamily="34" charset="0"/>
                          <a:ea typeface="+mn-ea"/>
                          <a:cs typeface="Arial" panose="020B0604020202020204" pitchFamily="34" charset="0"/>
                        </a:rPr>
                        <a:t>ROUTE R23 FROM PIXLEY KA ISAKA SEME MUNICIPAL BOUNDARY OVER STANDERTON TO MPUMALANGA/GAUTENG PROVINCIAL BOUNDARY S27 (R51) FROM VAALDRAAI INTERCHANGE TO MALANSKRAAL AND R35 FROM PIXLEY KA ISAKA SEME MUNICIPAL BOUNDARY TO LEKWA MUNICIPAL BOUNDARY</a:t>
                      </a:r>
                      <a:endParaRPr lang="en-US" sz="1000" b="1"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4054422232"/>
                  </a:ext>
                </a:extLst>
              </a:tr>
              <a:tr h="9763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X.002-191-2023/1F</a:t>
                      </a:r>
                    </a:p>
                    <a:p>
                      <a:endParaRPr lang="en-US" sz="1000" dirty="0">
                        <a:latin typeface="Arial" panose="020B0604020202020204" pitchFamily="34" charset="0"/>
                        <a:cs typeface="Arial" panose="020B0604020202020204" pitchFamily="34" charset="0"/>
                      </a:endParaRPr>
                    </a:p>
                  </a:txBody>
                  <a:tcPr/>
                </a:tc>
                <a:tc>
                  <a:txBody>
                    <a:bodyPr/>
                    <a:lstStyle/>
                    <a:p>
                      <a:pPr algn="just"/>
                      <a:r>
                        <a:rPr lang="en-US" sz="1000" b="1" kern="1200" dirty="0">
                          <a:solidFill>
                            <a:schemeClr val="dk1"/>
                          </a:solidFill>
                          <a:effectLst/>
                          <a:latin typeface="Arial" panose="020B0604020202020204" pitchFamily="34" charset="0"/>
                          <a:ea typeface="+mn-ea"/>
                          <a:cs typeface="Arial" panose="020B0604020202020204" pitchFamily="34" charset="0"/>
                        </a:rPr>
                        <a:t>CONSULTING ENGINEERING SERVICES FOR THE ROUTINE ROAD MAINTENANCE OF NATIONAL ROUTE N11 SECTION 7 FROM THE MSUKALIGWA MUNICIPAL BORDER TO ERMELO, N11 SECTION 8 FROM ERMELO TO THE MSUKALIGWA MUNICIPAL BORDER, N2 SECTION 34 FROM ERMELO TO THE MSUKALIGWA MUNICIPAL BORDER</a:t>
                      </a:r>
                    </a:p>
                  </a:txBody>
                  <a:tcPr/>
                </a:tc>
                <a:extLst>
                  <a:ext uri="{0D108BD9-81ED-4DB2-BD59-A6C34878D82A}">
                    <a16:rowId xmlns:a16="http://schemas.microsoft.com/office/drawing/2014/main" val="1496502683"/>
                  </a:ext>
                </a:extLst>
              </a:tr>
              <a:tr h="9221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X.</a:t>
                      </a:r>
                      <a:r>
                        <a:rPr lang="en-US" sz="1000" kern="1200" dirty="0">
                          <a:solidFill>
                            <a:schemeClr val="dk1"/>
                          </a:solidFill>
                          <a:latin typeface="Arial" panose="020B0604020202020204" pitchFamily="34" charset="0"/>
                          <a:ea typeface="+mn-ea"/>
                          <a:cs typeface="Arial" panose="020B0604020202020204" pitchFamily="34" charset="0"/>
                        </a:rPr>
                        <a:t>002-202-2023/1F (NON-TOLL) &amp; N.017-040-2023/1 (TOLL)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txBody>
                  <a:tcPr/>
                </a:tc>
                <a:tc>
                  <a:txBody>
                    <a:bodyPr/>
                    <a:lstStyle/>
                    <a:p>
                      <a:pPr algn="just"/>
                      <a:r>
                        <a:rPr lang="en-US" sz="1000" b="1" kern="1200" dirty="0">
                          <a:solidFill>
                            <a:schemeClr val="dk1"/>
                          </a:solidFill>
                          <a:effectLst/>
                          <a:latin typeface="Arial" panose="020B0604020202020204" pitchFamily="34" charset="0"/>
                          <a:ea typeface="+mn-ea"/>
                          <a:cs typeface="Arial" panose="020B0604020202020204" pitchFamily="34" charset="0"/>
                        </a:rPr>
                        <a:t>CONSULTING ENGINEERING SERVICES FOR THE ROUTINE ROAD MAINTENANCE OF NATIONAL ROUTE R33 FROM MKHONDO MUNICIPAL BORDER THROUGH WARBURTON TO CHIEF ALBERT LUTHULI MUNICIPAL BORDER, R38 FROM GOVAN MBEKI MUNICIPAL BORDER TO STEVE TSHWETE MUNICIPAL BORDER AND THE N17 FROM GOVAN MBEKI MUNICIPAL BORDER THROUGH ERMELO TO CHIEF ALBERT LUTHULI MUNICIPAL BORDER</a:t>
                      </a:r>
                    </a:p>
                  </a:txBody>
                  <a:tcPr/>
                </a:tc>
                <a:extLst>
                  <a:ext uri="{0D108BD9-81ED-4DB2-BD59-A6C34878D82A}">
                    <a16:rowId xmlns:a16="http://schemas.microsoft.com/office/drawing/2014/main" val="2313599828"/>
                  </a:ext>
                </a:extLst>
              </a:tr>
            </a:tbl>
          </a:graphicData>
        </a:graphic>
      </p:graphicFrame>
    </p:spTree>
    <p:extLst>
      <p:ext uri="{BB962C8B-B14F-4D97-AF65-F5344CB8AC3E}">
        <p14:creationId xmlns:p14="http://schemas.microsoft.com/office/powerpoint/2010/main" val="83867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T1.1:  Tender  Notice and</a:t>
            </a:r>
          </a:p>
          <a:p>
            <a:pPr algn="ctr"/>
            <a:r>
              <a:rPr lang="en-ZA" sz="3200" dirty="0">
                <a:solidFill>
                  <a:schemeClr val="bg1"/>
                </a:solidFill>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685800" y="2397967"/>
            <a:ext cx="7772400" cy="423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eaLnBrk="1" hangingPunct="1">
              <a:lnSpc>
                <a:spcPct val="80000"/>
              </a:lnSpc>
              <a:buFontTx/>
              <a:buNone/>
              <a:defRPr/>
            </a:pPr>
            <a:endParaRPr lang="en-GB" altLang="en-US" sz="1600" b="1" dirty="0">
              <a:latin typeface="Arial" panose="020B0604020202020204" pitchFamily="34" charset="0"/>
              <a:cs typeface="Arial" panose="020B0604020202020204" pitchFamily="34" charset="0"/>
            </a:endParaRPr>
          </a:p>
          <a:p>
            <a:pPr marL="0" indent="0">
              <a:buFontTx/>
              <a:buNone/>
              <a:defRPr/>
            </a:pPr>
            <a:r>
              <a:rPr lang="en-US" sz="1800" b="1" dirty="0">
                <a:latin typeface="Arial" panose="020B0604020202020204" pitchFamily="34" charset="0"/>
                <a:cs typeface="Arial" panose="020B0604020202020204" pitchFamily="34" charset="0"/>
              </a:rPr>
              <a:t>Only tenderers with a B-BBEE contributor status level of </a:t>
            </a:r>
            <a:r>
              <a:rPr lang="en-US" sz="1800" b="1" dirty="0">
                <a:solidFill>
                  <a:srgbClr val="FF0000"/>
                </a:solidFill>
                <a:latin typeface="Arial" panose="020B0604020202020204" pitchFamily="34" charset="0"/>
                <a:cs typeface="Arial" panose="020B0604020202020204" pitchFamily="34" charset="0"/>
              </a:rPr>
              <a:t>1, 2, 3, or 4 and who is an EME or a QSE are eligible to tender. </a:t>
            </a:r>
            <a:r>
              <a:rPr lang="en-US" sz="1800" b="1" dirty="0">
                <a:latin typeface="Arial" panose="020B0604020202020204" pitchFamily="34" charset="0"/>
                <a:cs typeface="Arial" panose="020B0604020202020204" pitchFamily="34" charset="0"/>
              </a:rPr>
              <a:t> </a:t>
            </a:r>
          </a:p>
          <a:p>
            <a:pPr marL="0" indent="0">
              <a:buFontTx/>
              <a:buNone/>
              <a:defRPr/>
            </a:pPr>
            <a:endParaRPr lang="en-ZA" sz="1800" b="1" dirty="0">
              <a:latin typeface="Arial" panose="020B0604020202020204" pitchFamily="34" charset="0"/>
              <a:cs typeface="Arial" panose="020B0604020202020204" pitchFamily="34" charset="0"/>
            </a:endParaRPr>
          </a:p>
          <a:p>
            <a:pPr marL="0" indent="0" algn="just">
              <a:buNone/>
            </a:pPr>
            <a:r>
              <a:rPr lang="en-ZA" sz="1800" b="1" dirty="0">
                <a:solidFill>
                  <a:srgbClr val="000000"/>
                </a:solidFill>
                <a:effectLst/>
                <a:latin typeface="Arial" panose="020B0604020202020204" pitchFamily="34" charset="0"/>
                <a:ea typeface="Times New Roman" panose="02020603050405020304" pitchFamily="18" charset="0"/>
              </a:rPr>
              <a:t>Joint Ventures (JV) will be allowed on condition that 1 (one) JV partner is a Targeted Enterprise</a:t>
            </a:r>
            <a:endParaRPr lang="en-US" sz="1800" b="1" dirty="0">
              <a:latin typeface="Arial" panose="020B0604020202020204" pitchFamily="34" charset="0"/>
              <a:cs typeface="Arial" panose="020B0604020202020204" pitchFamily="34" charset="0"/>
            </a:endParaRPr>
          </a:p>
          <a:p>
            <a:pPr marL="0" indent="0" algn="just">
              <a:buNone/>
            </a:pPr>
            <a:endParaRPr lang="en-GB" sz="1800" b="1" dirty="0">
              <a:latin typeface="Arial" panose="020B0604020202020204" pitchFamily="34" charset="0"/>
              <a:cs typeface="Arial" panose="020B0604020202020204" pitchFamily="34" charset="0"/>
            </a:endParaRPr>
          </a:p>
          <a:p>
            <a:pPr marL="0" indent="0" algn="just">
              <a:buNone/>
            </a:pPr>
            <a:r>
              <a:rPr lang="en-US" sz="1800" b="1" dirty="0">
                <a:latin typeface="Arial" panose="020B0604020202020204" pitchFamily="34" charset="0"/>
                <a:cs typeface="Arial" panose="020B0604020202020204" pitchFamily="34" charset="0"/>
              </a:rPr>
              <a:t>The closing time for receipt of tenders is Wednesday, 12 April 2023, 11h00</a:t>
            </a:r>
            <a:endParaRPr lang="en-US" sz="18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r>
              <a:rPr lang="en-US" sz="1400" b="1" dirty="0">
                <a:solidFill>
                  <a:srgbClr val="FF0000"/>
                </a:solidFill>
                <a:latin typeface="Arial" panose="020B0604020202020204" pitchFamily="34" charset="0"/>
                <a:cs typeface="Arial" panose="020B0604020202020204" pitchFamily="34" charset="0"/>
              </a:rPr>
              <a:t>The above is a summarized version; refer to the Project Document for full clauses.</a:t>
            </a: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685800" y="380304"/>
            <a:ext cx="8113594" cy="2492990"/>
          </a:xfrm>
          <a:prstGeom prst="rect">
            <a:avLst/>
          </a:prstGeom>
        </p:spPr>
        <p:txBody>
          <a:bodyPr wrap="square">
            <a:spAutoFit/>
          </a:bodyPr>
          <a:lstStyle/>
          <a:p>
            <a:pPr algn="ctr"/>
            <a:r>
              <a:rPr lang="en-ZA"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T1.1  Tender  Notice  and  Invitation  to  Tender/SBD1</a:t>
            </a:r>
          </a:p>
          <a:p>
            <a:pPr algn="ctr">
              <a:defRPr/>
            </a:pPr>
            <a:r>
              <a:rPr lang="en-ZA" sz="1400" b="1" dirty="0">
                <a:solidFill>
                  <a:srgbClr val="FF0000"/>
                </a:solidFill>
                <a:effectLst>
                  <a:outerShdw blurRad="38100" dist="38100" dir="2700000" algn="tl">
                    <a:srgbClr val="000000"/>
                  </a:outerShdw>
                </a:effectLst>
                <a:latin typeface="Verdana" pitchFamily="34" charset="0"/>
              </a:rPr>
              <a:t>X.002-188-2023/1F</a:t>
            </a:r>
          </a:p>
          <a:p>
            <a:pPr algn="ctr">
              <a:defRPr/>
            </a:pPr>
            <a:r>
              <a:rPr lang="en-ZA" sz="1400" b="1" dirty="0">
                <a:solidFill>
                  <a:srgbClr val="FF0000"/>
                </a:solidFill>
                <a:effectLst>
                  <a:outerShdw blurRad="38100" dist="38100" dir="2700000" algn="tl">
                    <a:srgbClr val="000000"/>
                  </a:outerShdw>
                </a:effectLst>
                <a:latin typeface="Verdana" pitchFamily="34" charset="0"/>
              </a:rPr>
              <a:t>X.002-189-2023/1F</a:t>
            </a:r>
          </a:p>
          <a:p>
            <a:pPr algn="ctr">
              <a:defRPr/>
            </a:pPr>
            <a:r>
              <a:rPr lang="en-ZA" sz="1400" b="1" dirty="0">
                <a:solidFill>
                  <a:srgbClr val="FF0000"/>
                </a:solidFill>
                <a:effectLst>
                  <a:outerShdw blurRad="38100" dist="38100" dir="2700000" algn="tl">
                    <a:srgbClr val="000000"/>
                  </a:outerShdw>
                </a:effectLst>
                <a:latin typeface="Verdana" pitchFamily="34" charset="0"/>
              </a:rPr>
              <a:t>X.002-190-2023/1F</a:t>
            </a:r>
          </a:p>
          <a:p>
            <a:pPr algn="ctr">
              <a:defRPr/>
            </a:pPr>
            <a:r>
              <a:rPr lang="en-ZA" sz="1400" b="1" dirty="0">
                <a:solidFill>
                  <a:srgbClr val="FF0000"/>
                </a:solidFill>
                <a:effectLst>
                  <a:outerShdw blurRad="38100" dist="38100" dir="2700000" algn="tl">
                    <a:srgbClr val="000000"/>
                  </a:outerShdw>
                </a:effectLst>
                <a:latin typeface="Verdana" pitchFamily="34" charset="0"/>
              </a:rPr>
              <a:t>X.002-191-2023/1F</a:t>
            </a:r>
          </a:p>
          <a:p>
            <a:pPr algn="ctr">
              <a:defRPr/>
            </a:pPr>
            <a:r>
              <a:rPr lang="en-ZA" sz="1400" b="1" dirty="0">
                <a:solidFill>
                  <a:srgbClr val="FF0000"/>
                </a:solidFill>
                <a:effectLst>
                  <a:outerShdw blurRad="38100" dist="38100" dir="2700000" algn="tl">
                    <a:srgbClr val="000000"/>
                  </a:outerShdw>
                </a:effectLst>
                <a:latin typeface="Verdana" pitchFamily="34" charset="0"/>
              </a:rPr>
              <a:t>X.002-202-2023/1F </a:t>
            </a:r>
            <a:r>
              <a:rPr lang="en-US" sz="1400" b="1" dirty="0">
                <a:solidFill>
                  <a:srgbClr val="FF0000"/>
                </a:solidFill>
                <a:effectLst>
                  <a:outerShdw blurRad="38100" dist="38100" dir="2700000" algn="tl">
                    <a:srgbClr val="000000"/>
                  </a:outerShdw>
                </a:effectLst>
                <a:latin typeface="Verdana" pitchFamily="34" charset="0"/>
              </a:rPr>
              <a:t>(NON-TOLL) &amp; N.017-040-2023/1 (TOLL)</a:t>
            </a:r>
          </a:p>
          <a:p>
            <a:pPr algn="ctr">
              <a:defRPr/>
            </a:pPr>
            <a:endParaRPr lang="en-ZA" sz="1400" b="1" dirty="0">
              <a:solidFill>
                <a:srgbClr val="FF0000"/>
              </a:solidFill>
              <a:effectLst>
                <a:outerShdw blurRad="38100" dist="38100" dir="2700000" algn="tl">
                  <a:srgbClr val="000000"/>
                </a:outerShdw>
              </a:effectLst>
              <a:latin typeface="Verdana" pitchFamily="34" charset="0"/>
            </a:endParaRPr>
          </a:p>
        </p:txBody>
      </p:sp>
    </p:spTree>
    <p:extLst>
      <p:ext uri="{BB962C8B-B14F-4D97-AF65-F5344CB8AC3E}">
        <p14:creationId xmlns:p14="http://schemas.microsoft.com/office/powerpoint/2010/main" val="1355652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TENDER SUBMISSION</a:t>
            </a:r>
          </a:p>
        </p:txBody>
      </p:sp>
      <p:graphicFrame>
        <p:nvGraphicFramePr>
          <p:cNvPr id="4" name="Table 3">
            <a:extLst>
              <a:ext uri="{FF2B5EF4-FFF2-40B4-BE49-F238E27FC236}">
                <a16:creationId xmlns:a16="http://schemas.microsoft.com/office/drawing/2014/main" id="{E501ABB8-EEE8-49C6-B0BC-A08BC3BE6FAA}"/>
              </a:ext>
            </a:extLst>
          </p:cNvPr>
          <p:cNvGraphicFramePr>
            <a:graphicFrameLocks noGrp="1"/>
          </p:cNvGraphicFramePr>
          <p:nvPr>
            <p:extLst>
              <p:ext uri="{D42A27DB-BD31-4B8C-83A1-F6EECF244321}">
                <p14:modId xmlns:p14="http://schemas.microsoft.com/office/powerpoint/2010/main" val="442219605"/>
              </p:ext>
            </p:extLst>
          </p:nvPr>
        </p:nvGraphicFramePr>
        <p:xfrm>
          <a:off x="245534" y="1029811"/>
          <a:ext cx="8551333" cy="5401791"/>
        </p:xfrm>
        <a:graphic>
          <a:graphicData uri="http://schemas.openxmlformats.org/drawingml/2006/table">
            <a:tbl>
              <a:tblPr firstRow="1" bandRow="1">
                <a:tableStyleId>{5C22544A-7EE6-4342-B048-85BDC9FD1C3A}</a:tableStyleId>
              </a:tblPr>
              <a:tblGrid>
                <a:gridCol w="1484606">
                  <a:extLst>
                    <a:ext uri="{9D8B030D-6E8A-4147-A177-3AD203B41FA5}">
                      <a16:colId xmlns:a16="http://schemas.microsoft.com/office/drawing/2014/main" val="20000"/>
                    </a:ext>
                  </a:extLst>
                </a:gridCol>
                <a:gridCol w="7066727">
                  <a:extLst>
                    <a:ext uri="{9D8B030D-6E8A-4147-A177-3AD203B41FA5}">
                      <a16:colId xmlns:a16="http://schemas.microsoft.com/office/drawing/2014/main" val="20001"/>
                    </a:ext>
                  </a:extLst>
                </a:gridCol>
              </a:tblGrid>
              <a:tr h="4822671">
                <a:tc>
                  <a:txBody>
                    <a:bodyPr/>
                    <a:lstStyle/>
                    <a:p>
                      <a:r>
                        <a:rPr lang="en-ZA" sz="1600" b="0" dirty="0">
                          <a:solidFill>
                            <a:schemeClr val="tx1"/>
                          </a:solidFill>
                        </a:rPr>
                        <a:t>C2.15.1</a:t>
                      </a: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r>
                        <a:rPr lang="en-ZA" sz="1600" b="0" dirty="0">
                          <a:solidFill>
                            <a:schemeClr val="tx1"/>
                          </a:solidFill>
                        </a:rPr>
                        <a:t>C2.15.2</a:t>
                      </a:r>
                    </a:p>
                  </a:txBody>
                  <a:tcPr>
                    <a:noFill/>
                  </a:tcPr>
                </a:tc>
                <a:tc>
                  <a:txBody>
                    <a:bodyPr/>
                    <a:lstStyle/>
                    <a:p>
                      <a:r>
                        <a:rPr lang="en-US" sz="1350" b="1" kern="1200" dirty="0">
                          <a:solidFill>
                            <a:schemeClr val="tx1"/>
                          </a:solidFill>
                          <a:effectLst/>
                          <a:latin typeface="+mn-lt"/>
                          <a:ea typeface="+mn-ea"/>
                          <a:cs typeface="+mn-cs"/>
                        </a:rPr>
                        <a:t>Electronic submissions will not be accepted. The Employer’s address for delivery of tender offers and identification details to be shown on each tender offer package are: </a:t>
                      </a:r>
                    </a:p>
                    <a:p>
                      <a:r>
                        <a:rPr lang="en-US" sz="1350" b="1" kern="1200" dirty="0">
                          <a:solidFill>
                            <a:schemeClr val="tx1"/>
                          </a:solidFill>
                          <a:effectLst/>
                          <a:latin typeface="+mn-lt"/>
                          <a:ea typeface="+mn-ea"/>
                          <a:cs typeface="+mn-cs"/>
                        </a:rPr>
                        <a:t> </a:t>
                      </a:r>
                    </a:p>
                    <a:p>
                      <a:r>
                        <a:rPr lang="en-US" sz="1350" b="1" kern="1200" dirty="0">
                          <a:solidFill>
                            <a:schemeClr val="tx1"/>
                          </a:solidFill>
                          <a:effectLst/>
                          <a:latin typeface="+mn-lt"/>
                          <a:ea typeface="+mn-ea"/>
                          <a:cs typeface="+mn-cs"/>
                        </a:rPr>
                        <a:t>Location of the tender box: Reception </a:t>
                      </a:r>
                    </a:p>
                    <a:p>
                      <a:r>
                        <a:rPr lang="en-US" sz="1350" b="1" kern="1200" dirty="0">
                          <a:solidFill>
                            <a:schemeClr val="tx1"/>
                          </a:solidFill>
                          <a:effectLst/>
                          <a:latin typeface="+mn-lt"/>
                          <a:ea typeface="+mn-ea"/>
                          <a:cs typeface="+mn-cs"/>
                        </a:rPr>
                        <a:t>Physical address: 	              38 Ida Street.</a:t>
                      </a:r>
                    </a:p>
                    <a:p>
                      <a:r>
                        <a:rPr lang="en-US" sz="1350" b="1" kern="1200" dirty="0">
                          <a:solidFill>
                            <a:schemeClr val="tx1"/>
                          </a:solidFill>
                          <a:effectLst/>
                          <a:latin typeface="+mn-lt"/>
                          <a:ea typeface="+mn-ea"/>
                          <a:cs typeface="+mn-cs"/>
                        </a:rPr>
                        <a:t>			Menlo Park</a:t>
                      </a:r>
                    </a:p>
                    <a:p>
                      <a:r>
                        <a:rPr lang="en-US" sz="1350" b="1" kern="1200" dirty="0">
                          <a:solidFill>
                            <a:schemeClr val="tx1"/>
                          </a:solidFill>
                          <a:effectLst/>
                          <a:latin typeface="+mn-lt"/>
                          <a:ea typeface="+mn-ea"/>
                          <a:cs typeface="+mn-cs"/>
                        </a:rPr>
                        <a:t>			0081</a:t>
                      </a:r>
                    </a:p>
                    <a:p>
                      <a:r>
                        <a:rPr lang="en-US" sz="1350" b="1" kern="1200" dirty="0">
                          <a:solidFill>
                            <a:schemeClr val="tx1"/>
                          </a:solidFill>
                          <a:effectLst/>
                          <a:latin typeface="+mn-lt"/>
                          <a:ea typeface="+mn-ea"/>
                          <a:cs typeface="+mn-cs"/>
                        </a:rPr>
                        <a:t>Identification details:	Place the signed original tender offer in a package marked</a:t>
                      </a:r>
                    </a:p>
                    <a:p>
                      <a:pPr marL="0" marR="0" lvl="0" indent="0" algn="just" defTabSz="685800" rtl="0" eaLnBrk="1" fontAlgn="auto" latinLnBrk="0" hangingPunct="1">
                        <a:lnSpc>
                          <a:spcPct val="100000"/>
                        </a:lnSpc>
                        <a:spcBef>
                          <a:spcPts val="0"/>
                        </a:spcBef>
                        <a:spcAft>
                          <a:spcPts val="0"/>
                        </a:spcAft>
                        <a:buClrTx/>
                        <a:buSzTx/>
                        <a:buFontTx/>
                        <a:buNone/>
                        <a:tabLst/>
                        <a:defRPr/>
                      </a:pPr>
                      <a:r>
                        <a:rPr lang="en-US" sz="1350" b="1" kern="1200" dirty="0">
                          <a:solidFill>
                            <a:schemeClr val="tx1"/>
                          </a:solidFill>
                          <a:effectLst/>
                          <a:latin typeface="+mn-lt"/>
                          <a:ea typeface="+mn-ea"/>
                          <a:cs typeface="+mn-cs"/>
                        </a:rPr>
                        <a:t>TENDER SANRAL X.002-188-2023/1F, X.002-189-2023/1F, X.002-190-2023/1F, X.002-191-2023/1F, </a:t>
                      </a:r>
                      <a:r>
                        <a:rPr lang="en-ZA" sz="1350" b="1" kern="1200" dirty="0">
                          <a:solidFill>
                            <a:schemeClr val="tx1"/>
                          </a:solidFill>
                          <a:effectLst/>
                          <a:latin typeface="+mn-lt"/>
                          <a:ea typeface="+mn-ea"/>
                          <a:cs typeface="+mn-cs"/>
                        </a:rPr>
                        <a:t>X.002-202-2023/1F </a:t>
                      </a:r>
                      <a:r>
                        <a:rPr lang="en-US" sz="1350" b="1" kern="1200" dirty="0">
                          <a:solidFill>
                            <a:schemeClr val="tx1"/>
                          </a:solidFill>
                          <a:effectLst/>
                          <a:latin typeface="+mn-lt"/>
                          <a:ea typeface="+mn-ea"/>
                          <a:cs typeface="+mn-cs"/>
                        </a:rPr>
                        <a:t>(NON-TOLL) &amp; N.017-040-2023/1 (TOLL)</a:t>
                      </a:r>
                    </a:p>
                    <a:p>
                      <a:pPr algn="just"/>
                      <a:r>
                        <a:rPr lang="en-US" sz="1350" b="1" kern="1200" dirty="0">
                          <a:solidFill>
                            <a:schemeClr val="tx1"/>
                          </a:solidFill>
                          <a:effectLst/>
                          <a:latin typeface="+mn-lt"/>
                          <a:ea typeface="+mn-ea"/>
                          <a:cs typeface="+mn-cs"/>
                        </a:rPr>
                        <a:t> : CONSULTING ENGINEERING SERVICES FOR THE ROUTINE ROAD MAINTENANCE OF </a:t>
                      </a:r>
                      <a:r>
                        <a:rPr lang="en-US" sz="1350" b="1" kern="1200">
                          <a:solidFill>
                            <a:schemeClr val="tx1"/>
                          </a:solidFill>
                          <a:effectLst/>
                          <a:latin typeface="+mn-lt"/>
                          <a:ea typeface="+mn-ea"/>
                          <a:cs typeface="+mn-cs"/>
                        </a:rPr>
                        <a:t>NATIONAL ROADS </a:t>
                      </a:r>
                      <a:endParaRPr lang="en-ZA" sz="1600" b="0" i="0" u="none" strike="noStrike" kern="1200" baseline="0" dirty="0">
                        <a:solidFill>
                          <a:schemeClr val="tx1"/>
                        </a:solidFill>
                        <a:highlight>
                          <a:srgbClr val="FFFF00"/>
                        </a:highlight>
                        <a:latin typeface="+mn-lt"/>
                        <a:ea typeface="+mn-ea"/>
                        <a:cs typeface="+mn-cs"/>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ZA" sz="1350" b="1" kern="1200" dirty="0">
                          <a:solidFill>
                            <a:srgbClr val="FF0000"/>
                          </a:solidFill>
                          <a:effectLst/>
                          <a:latin typeface="+mn-lt"/>
                          <a:ea typeface="+mn-ea"/>
                          <a:cs typeface="+mn-cs"/>
                        </a:rPr>
                        <a:t>The closing time for submission of tender offers is 11:00 on Wednesday, 12 April 2023.</a:t>
                      </a:r>
                      <a:endParaRPr lang="en-US" sz="1350" b="1" kern="1200" dirty="0">
                        <a:solidFill>
                          <a:srgbClr val="FF0000"/>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1" dirty="0">
                        <a:solidFill>
                          <a:srgbClr val="FF0000"/>
                        </a:solid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1" dirty="0">
                        <a:solidFill>
                          <a:srgbClr val="FF0000"/>
                        </a:solid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rgbClr val="FF0000"/>
                          </a:solidFill>
                          <a:latin typeface="Arial" panose="020B0604020202020204" pitchFamily="34" charset="0"/>
                          <a:cs typeface="Arial" panose="020B0604020202020204" pitchFamily="34" charset="0"/>
                        </a:rPr>
                        <a:t>The above is a summarized version; refer to the Project Document for full clauses.</a:t>
                      </a: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0"/>
                  </a:ext>
                </a:extLst>
              </a:tr>
              <a:tr h="529657">
                <a:tc>
                  <a:txBody>
                    <a:bodyPr/>
                    <a:lstStyle/>
                    <a:p>
                      <a:endParaRPr lang="en-ZA" sz="1600" b="0" dirty="0">
                        <a:solidFill>
                          <a:schemeClr val="tx1"/>
                        </a:solidFill>
                      </a:endParaRPr>
                    </a:p>
                    <a:p>
                      <a:r>
                        <a:rPr lang="en-ZA" sz="1600" b="0" dirty="0">
                          <a:solidFill>
                            <a:schemeClr val="tx1"/>
                          </a:solidFill>
                        </a:rPr>
                        <a:t>   </a:t>
                      </a:r>
                    </a:p>
                  </a:txBody>
                  <a:tcPr>
                    <a:noFill/>
                  </a:tcPr>
                </a:tc>
                <a:tc>
                  <a:txBody>
                    <a:bodyPr/>
                    <a:lstStyle/>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2642691453"/>
                  </a:ext>
                </a:extLst>
              </a:tr>
            </a:tbl>
          </a:graphicData>
        </a:graphic>
      </p:graphicFrame>
    </p:spTree>
    <p:extLst>
      <p:ext uri="{BB962C8B-B14F-4D97-AF65-F5344CB8AC3E}">
        <p14:creationId xmlns:p14="http://schemas.microsoft.com/office/powerpoint/2010/main" val="4126378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T1.2:  Tender Data</a:t>
            </a:r>
          </a:p>
        </p:txBody>
      </p:sp>
    </p:spTree>
    <p:extLst>
      <p:ext uri="{BB962C8B-B14F-4D97-AF65-F5344CB8AC3E}">
        <p14:creationId xmlns:p14="http://schemas.microsoft.com/office/powerpoint/2010/main" val="258064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252192" y="221664"/>
            <a:ext cx="6639638" cy="590931"/>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1.2	 CONDITIONS OF TENDER</a:t>
            </a:r>
          </a:p>
        </p:txBody>
      </p:sp>
      <p:sp>
        <p:nvSpPr>
          <p:cNvPr id="4" name="Rectangle 3">
            <a:extLst>
              <a:ext uri="{FF2B5EF4-FFF2-40B4-BE49-F238E27FC236}">
                <a16:creationId xmlns:a16="http://schemas.microsoft.com/office/drawing/2014/main" id="{B7C408FE-6624-46F5-B6D7-4DDC13A506C8}"/>
              </a:ext>
            </a:extLst>
          </p:cNvPr>
          <p:cNvSpPr txBox="1">
            <a:spLocks noChangeArrowheads="1"/>
          </p:cNvSpPr>
          <p:nvPr/>
        </p:nvSpPr>
        <p:spPr>
          <a:xfrm>
            <a:off x="365759" y="836555"/>
            <a:ext cx="8778240" cy="3880412"/>
          </a:xfrm>
          <a:prstGeom prst="rect">
            <a:avLst/>
          </a:prstGeom>
        </p:spPr>
        <p:txBody>
          <a:bodyPr wrap="square" lIns="36000" tIns="36000" rIns="36000" bIns="36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30000"/>
              </a:spcBef>
              <a:buClr>
                <a:srgbClr val="FF0000"/>
              </a:buClr>
              <a:defRPr/>
            </a:pPr>
            <a:r>
              <a:rPr lang="en-US" sz="2400" dirty="0">
                <a:latin typeface="Arial" pitchFamily="34" charset="0"/>
                <a:cs typeface="Arial" pitchFamily="34" charset="0"/>
              </a:rPr>
              <a:t>Note to tenderer:</a:t>
            </a:r>
          </a:p>
          <a:p>
            <a:pPr marL="0" marR="182880" indent="0" algn="just">
              <a:lnSpc>
                <a:spcPct val="150000"/>
              </a:lnSpc>
              <a:spcBef>
                <a:spcPts val="0"/>
              </a:spcBef>
              <a:spcAft>
                <a:spcPts val="0"/>
              </a:spcAft>
              <a:buNone/>
            </a:pPr>
            <a:endParaRPr lang="en-US" sz="1400" b="1" dirty="0">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a:t>
            </a:r>
            <a:r>
              <a:rPr lang="en-US" sz="1400" b="1"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rPr>
              <a:t>www.cidb.org.za</a:t>
            </a: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0340" algn="just">
              <a:lnSpc>
                <a:spcPct val="150000"/>
              </a:lnSpc>
              <a:spcBef>
                <a:spcPts val="0"/>
              </a:spcBef>
              <a:spcAft>
                <a:spcPts val="0"/>
              </a:spcAft>
            </a:pPr>
            <a:r>
              <a:rPr lang="en-US" sz="18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rPr>
              <a:t>https://www.cidb.org.za/wp-content/uploads/2021/07/Standard-for-Uniformity-August-2019.pdf</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US" sz="2700" dirty="0">
              <a:latin typeface="Arial" pitchFamily="34" charset="0"/>
              <a:cs typeface="Arial" pitchFamily="34" charset="0"/>
            </a:endParaRPr>
          </a:p>
        </p:txBody>
      </p:sp>
    </p:spTree>
    <p:extLst>
      <p:ext uri="{BB962C8B-B14F-4D97-AF65-F5344CB8AC3E}">
        <p14:creationId xmlns:p14="http://schemas.microsoft.com/office/powerpoint/2010/main" val="3223336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15548" y="0"/>
            <a:ext cx="732474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graphicFrame>
        <p:nvGraphicFramePr>
          <p:cNvPr id="4" name="Table 3">
            <a:extLst>
              <a:ext uri="{FF2B5EF4-FFF2-40B4-BE49-F238E27FC236}">
                <a16:creationId xmlns:a16="http://schemas.microsoft.com/office/drawing/2014/main" id="{6D1D75B7-07E6-4DDF-BC67-73F2964FCFC1}"/>
              </a:ext>
            </a:extLst>
          </p:cNvPr>
          <p:cNvGraphicFramePr>
            <a:graphicFrameLocks noGrp="1"/>
          </p:cNvGraphicFramePr>
          <p:nvPr>
            <p:extLst>
              <p:ext uri="{D42A27DB-BD31-4B8C-83A1-F6EECF244321}">
                <p14:modId xmlns:p14="http://schemas.microsoft.com/office/powerpoint/2010/main" val="632833098"/>
              </p:ext>
            </p:extLst>
          </p:nvPr>
        </p:nvGraphicFramePr>
        <p:xfrm>
          <a:off x="-3707" y="740178"/>
          <a:ext cx="9147707" cy="8084981"/>
        </p:xfrm>
        <a:graphic>
          <a:graphicData uri="http://schemas.openxmlformats.org/drawingml/2006/table">
            <a:tbl>
              <a:tblPr firstRow="1" bandRow="1">
                <a:tableStyleId>{93296810-A885-4BE3-A3E7-6D5BEEA58F35}</a:tableStyleId>
              </a:tblPr>
              <a:tblGrid>
                <a:gridCol w="1290012">
                  <a:extLst>
                    <a:ext uri="{9D8B030D-6E8A-4147-A177-3AD203B41FA5}">
                      <a16:colId xmlns:a16="http://schemas.microsoft.com/office/drawing/2014/main" val="1126927866"/>
                    </a:ext>
                  </a:extLst>
                </a:gridCol>
                <a:gridCol w="1468761">
                  <a:extLst>
                    <a:ext uri="{9D8B030D-6E8A-4147-A177-3AD203B41FA5}">
                      <a16:colId xmlns:a16="http://schemas.microsoft.com/office/drawing/2014/main" val="3695091123"/>
                    </a:ext>
                  </a:extLst>
                </a:gridCol>
                <a:gridCol w="1467718">
                  <a:extLst>
                    <a:ext uri="{9D8B030D-6E8A-4147-A177-3AD203B41FA5}">
                      <a16:colId xmlns:a16="http://schemas.microsoft.com/office/drawing/2014/main" val="2486766732"/>
                    </a:ext>
                  </a:extLst>
                </a:gridCol>
                <a:gridCol w="1263616">
                  <a:extLst>
                    <a:ext uri="{9D8B030D-6E8A-4147-A177-3AD203B41FA5}">
                      <a16:colId xmlns:a16="http://schemas.microsoft.com/office/drawing/2014/main" val="103402135"/>
                    </a:ext>
                  </a:extLst>
                </a:gridCol>
                <a:gridCol w="1466850">
                  <a:extLst>
                    <a:ext uri="{9D8B030D-6E8A-4147-A177-3AD203B41FA5}">
                      <a16:colId xmlns:a16="http://schemas.microsoft.com/office/drawing/2014/main" val="4098797717"/>
                    </a:ext>
                  </a:extLst>
                </a:gridCol>
                <a:gridCol w="1171575">
                  <a:extLst>
                    <a:ext uri="{9D8B030D-6E8A-4147-A177-3AD203B41FA5}">
                      <a16:colId xmlns:a16="http://schemas.microsoft.com/office/drawing/2014/main" val="444007393"/>
                    </a:ext>
                  </a:extLst>
                </a:gridCol>
                <a:gridCol w="1019175">
                  <a:extLst>
                    <a:ext uri="{9D8B030D-6E8A-4147-A177-3AD203B41FA5}">
                      <a16:colId xmlns:a16="http://schemas.microsoft.com/office/drawing/2014/main" val="2790318418"/>
                    </a:ext>
                  </a:extLst>
                </a:gridCol>
              </a:tblGrid>
              <a:tr h="1096957">
                <a:tc gridSpan="2">
                  <a:txBody>
                    <a:bodyPr/>
                    <a:lstStyle/>
                    <a:p>
                      <a:pPr algn="ctr"/>
                      <a:r>
                        <a:rPr lang="en-ZA" sz="1800" b="1" dirty="0">
                          <a:solidFill>
                            <a:schemeClr val="tx1"/>
                          </a:solidFill>
                        </a:rPr>
                        <a:t>BOOK 1</a:t>
                      </a:r>
                    </a:p>
                  </a:txBody>
                  <a:tcPr/>
                </a:tc>
                <a:tc hMerge="1">
                  <a:txBody>
                    <a:bodyPr/>
                    <a:lstStyle/>
                    <a:p>
                      <a:endParaRPr lang="en-ZA" sz="1400" b="1" dirty="0"/>
                    </a:p>
                  </a:txBody>
                  <a:tcPr/>
                </a:tc>
                <a:tc>
                  <a:txBody>
                    <a:bodyPr/>
                    <a:lstStyle/>
                    <a:p>
                      <a:pPr algn="ctr"/>
                      <a:r>
                        <a:rPr lang="en-ZA" sz="1800" b="1" dirty="0">
                          <a:solidFill>
                            <a:schemeClr val="tx1"/>
                          </a:solidFill>
                        </a:rPr>
                        <a:t>BOOK 2</a:t>
                      </a:r>
                    </a:p>
                  </a:txBody>
                  <a:tcPr/>
                </a:tc>
                <a:tc gridSpan="4">
                  <a:txBody>
                    <a:bodyPr/>
                    <a:lstStyle/>
                    <a:p>
                      <a:pPr algn="ctr"/>
                      <a:r>
                        <a:rPr lang="en-ZA" sz="1800" b="1" dirty="0">
                          <a:solidFill>
                            <a:schemeClr val="tx1"/>
                          </a:solidFill>
                        </a:rPr>
                        <a:t>BOOK 3</a:t>
                      </a:r>
                    </a:p>
                  </a:txBody>
                  <a:tcPr/>
                </a:tc>
                <a:tc hMerge="1">
                  <a:txBody>
                    <a:bodyPr/>
                    <a:lstStyle/>
                    <a:p>
                      <a:endParaRPr lang="en-ZA" sz="1400" b="1" dirty="0"/>
                    </a:p>
                  </a:txBody>
                  <a:tcPr/>
                </a:tc>
                <a:tc hMerge="1">
                  <a:txBody>
                    <a:bodyPr/>
                    <a:lstStyle/>
                    <a:p>
                      <a:endParaRPr lang="en-ZA" sz="1400" b="1" dirty="0"/>
                    </a:p>
                  </a:txBody>
                  <a:tcPr/>
                </a:tc>
                <a:tc hMerge="1">
                  <a:txBody>
                    <a:bodyPr/>
                    <a:lstStyle/>
                    <a:p>
                      <a:endParaRPr lang="en-ZA" sz="1400" b="1" dirty="0"/>
                    </a:p>
                  </a:txBody>
                  <a:tcPr/>
                </a:tc>
                <a:extLst>
                  <a:ext uri="{0D108BD9-81ED-4DB2-BD59-A6C34878D82A}">
                    <a16:rowId xmlns:a16="http://schemas.microsoft.com/office/drawing/2014/main" val="4288213650"/>
                  </a:ext>
                </a:extLst>
              </a:tr>
              <a:tr h="1096957">
                <a:tc>
                  <a:txBody>
                    <a:bodyPr/>
                    <a:lstStyle/>
                    <a:p>
                      <a:r>
                        <a:rPr lang="en-ZA" sz="1400" dirty="0"/>
                        <a:t>T.1 -Tender Procedures</a:t>
                      </a:r>
                      <a:endParaRPr lang="en-ZA" sz="1400" b="1" dirty="0"/>
                    </a:p>
                  </a:txBody>
                  <a:tcPr/>
                </a:tc>
                <a:tc>
                  <a:txBody>
                    <a:bodyPr/>
                    <a:lstStyle/>
                    <a:p>
                      <a:r>
                        <a:rPr lang="en-ZA" sz="1400" dirty="0"/>
                        <a:t>T.2                  RETURNABLE SCHEDULES</a:t>
                      </a:r>
                      <a:endParaRPr lang="en-ZA" sz="1400" b="1" dirty="0"/>
                    </a:p>
                  </a:txBody>
                  <a:tcPr/>
                </a:tc>
                <a:tc>
                  <a:txBody>
                    <a:bodyPr/>
                    <a:lstStyle/>
                    <a:p>
                      <a:r>
                        <a:rPr lang="en-ZA" sz="1400" dirty="0"/>
                        <a:t>C.1  AGREEMENTS AND CONTRACTS DATA</a:t>
                      </a:r>
                      <a:endParaRPr lang="en-ZA" sz="1400" b="1" dirty="0"/>
                    </a:p>
                  </a:txBody>
                  <a:tcPr/>
                </a:tc>
                <a:tc>
                  <a:txBody>
                    <a:bodyPr/>
                    <a:lstStyle/>
                    <a:p>
                      <a:r>
                        <a:rPr lang="en-ZA" sz="1400" dirty="0"/>
                        <a:t>C.2                PRICING DATA</a:t>
                      </a:r>
                      <a:endParaRPr lang="en-ZA" sz="1400" b="1" dirty="0"/>
                    </a:p>
                  </a:txBody>
                  <a:tcPr/>
                </a:tc>
                <a:tc>
                  <a:txBody>
                    <a:bodyPr/>
                    <a:lstStyle/>
                    <a:p>
                      <a:r>
                        <a:rPr lang="en-ZA" sz="1400" dirty="0"/>
                        <a:t>C.3 SCOPE OF WORK</a:t>
                      </a:r>
                      <a:endParaRPr lang="en-ZA" sz="1400" b="1" dirty="0"/>
                    </a:p>
                  </a:txBody>
                  <a:tcPr/>
                </a:tc>
                <a:tc>
                  <a:txBody>
                    <a:bodyPr/>
                    <a:lstStyle/>
                    <a:p>
                      <a:r>
                        <a:rPr lang="en-ZA" sz="1400" dirty="0"/>
                        <a:t>C.4 Site- Info</a:t>
                      </a:r>
                      <a:endParaRPr lang="en-ZA" sz="1400" b="1" dirty="0"/>
                    </a:p>
                  </a:txBody>
                  <a:tcPr/>
                </a:tc>
                <a:tc>
                  <a:txBody>
                    <a:bodyPr/>
                    <a:lstStyle/>
                    <a:p>
                      <a:r>
                        <a:rPr lang="en-ZA" sz="1400" dirty="0"/>
                        <a:t>C5 Annexure</a:t>
                      </a:r>
                      <a:endParaRPr lang="en-ZA" sz="1400" b="1" dirty="0"/>
                    </a:p>
                  </a:txBody>
                  <a:tcPr/>
                </a:tc>
                <a:extLst>
                  <a:ext uri="{0D108BD9-81ED-4DB2-BD59-A6C34878D82A}">
                    <a16:rowId xmlns:a16="http://schemas.microsoft.com/office/drawing/2014/main" val="2134446261"/>
                  </a:ext>
                </a:extLst>
              </a:tr>
              <a:tr h="779417">
                <a:tc>
                  <a:txBody>
                    <a:bodyPr/>
                    <a:lstStyle/>
                    <a:p>
                      <a:r>
                        <a:rPr lang="en-ZA" sz="1200" dirty="0">
                          <a:latin typeface="Arial" panose="020B0604020202020204" pitchFamily="34" charset="0"/>
                          <a:cs typeface="Arial" panose="020B0604020202020204" pitchFamily="34" charset="0"/>
                        </a:rPr>
                        <a:t>T1.1 -Tender Notice</a:t>
                      </a:r>
                    </a:p>
                  </a:txBody>
                  <a:tcPr/>
                </a:tc>
                <a:tc>
                  <a:txBody>
                    <a:bodyPr/>
                    <a:lstStyle/>
                    <a:p>
                      <a:r>
                        <a:rPr lang="en-ZA" sz="1200" dirty="0">
                          <a:latin typeface="Arial" panose="020B0604020202020204" pitchFamily="34" charset="0"/>
                          <a:cs typeface="Arial" panose="020B0604020202020204" pitchFamily="34" charset="0"/>
                        </a:rPr>
                        <a:t>T.2.1 List of Returnable schedules</a:t>
                      </a:r>
                    </a:p>
                  </a:txBody>
                  <a:tcPr/>
                </a:tc>
                <a:tc>
                  <a:txBody>
                    <a:bodyPr/>
                    <a:lstStyle/>
                    <a:p>
                      <a:r>
                        <a:rPr lang="en-ZA" sz="1200" dirty="0">
                          <a:latin typeface="Arial" panose="020B0604020202020204" pitchFamily="34" charset="0"/>
                          <a:cs typeface="Arial" panose="020B0604020202020204" pitchFamily="34" charset="0"/>
                        </a:rPr>
                        <a:t>C.1.1 Form of Offer and Acceptance </a:t>
                      </a:r>
                    </a:p>
                  </a:txBody>
                  <a:tcPr/>
                </a:tc>
                <a:tc>
                  <a:txBody>
                    <a:bodyPr/>
                    <a:lstStyle/>
                    <a:p>
                      <a:r>
                        <a:rPr lang="en-ZA" sz="1200" dirty="0">
                          <a:latin typeface="Arial" panose="020B0604020202020204" pitchFamily="34" charset="0"/>
                          <a:cs typeface="Arial" panose="020B0604020202020204" pitchFamily="34" charset="0"/>
                        </a:rPr>
                        <a:t>C.2.1 Pricing Instructions</a:t>
                      </a:r>
                    </a:p>
                  </a:txBody>
                  <a:tcPr/>
                </a:tc>
                <a:tc>
                  <a:txBody>
                    <a:bodyPr/>
                    <a:lstStyle/>
                    <a:p>
                      <a:r>
                        <a:rPr lang="en-ZA" sz="1200" dirty="0">
                          <a:latin typeface="Arial" panose="020B0604020202020204" pitchFamily="34" charset="0"/>
                          <a:cs typeface="Arial" panose="020B0604020202020204" pitchFamily="34" charset="0"/>
                        </a:rPr>
                        <a:t>C3.1General Requirements</a:t>
                      </a:r>
                    </a:p>
                  </a:txBody>
                  <a:tcPr/>
                </a:tc>
                <a:tc>
                  <a:txBody>
                    <a:bodyPr/>
                    <a:lstStyle/>
                    <a:p>
                      <a:r>
                        <a:rPr lang="en-ZA" sz="1200" dirty="0">
                          <a:latin typeface="Arial" panose="020B0604020202020204" pitchFamily="34" charset="0"/>
                          <a:cs typeface="Arial" panose="020B0604020202020204" pitchFamily="34" charset="0"/>
                        </a:rPr>
                        <a:t>C4.1 Location of the project</a:t>
                      </a:r>
                    </a:p>
                  </a:txBody>
                  <a:tcPr/>
                </a:tc>
                <a:tc>
                  <a:txBody>
                    <a:bodyPr/>
                    <a:lstStyle/>
                    <a:p>
                      <a:endParaRPr lang="en-ZA" dirty="0"/>
                    </a:p>
                  </a:txBody>
                  <a:tcPr/>
                </a:tc>
                <a:extLst>
                  <a:ext uri="{0D108BD9-81ED-4DB2-BD59-A6C34878D82A}">
                    <a16:rowId xmlns:a16="http://schemas.microsoft.com/office/drawing/2014/main" val="4023638892"/>
                  </a:ext>
                </a:extLst>
              </a:tr>
              <a:tr h="735441">
                <a:tc>
                  <a:txBody>
                    <a:bodyPr/>
                    <a:lstStyle/>
                    <a:p>
                      <a:r>
                        <a:rPr lang="en-ZA" sz="1200" dirty="0">
                          <a:latin typeface="Arial" panose="020B0604020202020204" pitchFamily="34" charset="0"/>
                          <a:cs typeface="Arial" panose="020B0604020202020204" pitchFamily="34" charset="0"/>
                        </a:rPr>
                        <a:t>T.1.2 - Conditions of Tender</a:t>
                      </a:r>
                    </a:p>
                  </a:txBody>
                  <a:tcPr/>
                </a:tc>
                <a:tc>
                  <a:txBody>
                    <a:bodyPr/>
                    <a:lstStyle/>
                    <a:p>
                      <a:r>
                        <a:rPr lang="en-ZA" sz="1200" dirty="0">
                          <a:latin typeface="Arial" panose="020B0604020202020204" pitchFamily="34" charset="0"/>
                          <a:cs typeface="Arial" panose="020B0604020202020204" pitchFamily="34" charset="0"/>
                        </a:rPr>
                        <a:t>T.2.2 Tender Schedule</a:t>
                      </a:r>
                    </a:p>
                  </a:txBody>
                  <a:tcPr/>
                </a:tc>
                <a:tc>
                  <a:txBody>
                    <a:bodyPr/>
                    <a:lstStyle/>
                    <a:p>
                      <a:r>
                        <a:rPr lang="en-ZA" sz="1200" dirty="0">
                          <a:latin typeface="Arial" panose="020B0604020202020204" pitchFamily="34" charset="0"/>
                          <a:cs typeface="Arial" panose="020B0604020202020204" pitchFamily="34" charset="0"/>
                        </a:rPr>
                        <a:t>C.1.2 Other Contract Forms</a:t>
                      </a:r>
                    </a:p>
                  </a:txBody>
                  <a:tcPr/>
                </a:tc>
                <a:tc>
                  <a:txBody>
                    <a:bodyPr/>
                    <a:lstStyle/>
                    <a:p>
                      <a:r>
                        <a:rPr lang="en-ZA" sz="1200" dirty="0">
                          <a:latin typeface="Arial" panose="020B0604020202020204" pitchFamily="34" charset="0"/>
                          <a:cs typeface="Arial" panose="020B0604020202020204" pitchFamily="34" charset="0"/>
                        </a:rPr>
                        <a:t>C.2.2 Pricing Schedule</a:t>
                      </a:r>
                    </a:p>
                  </a:txBody>
                  <a:tcPr/>
                </a:tc>
                <a:tc>
                  <a:txBody>
                    <a:bodyPr/>
                    <a:lstStyle/>
                    <a:p>
                      <a:r>
                        <a:rPr lang="en-ZA" sz="1200" dirty="0">
                          <a:latin typeface="Arial" panose="020B0604020202020204" pitchFamily="34" charset="0"/>
                          <a:cs typeface="Arial" panose="020B0604020202020204" pitchFamily="34" charset="0"/>
                        </a:rPr>
                        <a:t>C3.2Detailed Assessment Phase</a:t>
                      </a:r>
                    </a:p>
                  </a:txBody>
                  <a:tcPr/>
                </a:tc>
                <a:tc>
                  <a:txBody>
                    <a:bodyPr/>
                    <a:lstStyle/>
                    <a:p>
                      <a:r>
                        <a:rPr lang="en-ZA" sz="1200" dirty="0">
                          <a:latin typeface="Arial" panose="020B0604020202020204" pitchFamily="34" charset="0"/>
                          <a:cs typeface="Arial" panose="020B0604020202020204" pitchFamily="34" charset="0"/>
                        </a:rPr>
                        <a:t>C4.2 Available information</a:t>
                      </a:r>
                    </a:p>
                  </a:txBody>
                  <a:tcPr/>
                </a:tc>
                <a:tc>
                  <a:txBody>
                    <a:bodyPr/>
                    <a:lstStyle/>
                    <a:p>
                      <a:endParaRPr lang="en-ZA" dirty="0"/>
                    </a:p>
                  </a:txBody>
                  <a:tcPr/>
                </a:tc>
                <a:extLst>
                  <a:ext uri="{0D108BD9-81ED-4DB2-BD59-A6C34878D82A}">
                    <a16:rowId xmlns:a16="http://schemas.microsoft.com/office/drawing/2014/main" val="1636011145"/>
                  </a:ext>
                </a:extLst>
              </a:tr>
              <a:tr h="879072">
                <a:tc>
                  <a:txBody>
                    <a:bodyPr/>
                    <a:lstStyle/>
                    <a:p>
                      <a:r>
                        <a:rPr lang="en-ZA" sz="1200" dirty="0">
                          <a:latin typeface="Arial" panose="020B0604020202020204" pitchFamily="34" charset="0"/>
                          <a:cs typeface="Arial" panose="020B0604020202020204" pitchFamily="34" charset="0"/>
                        </a:rPr>
                        <a:t>T1.3 Tender Data</a:t>
                      </a: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C.2.3 Summary of Pricing Schedules</a:t>
                      </a:r>
                    </a:p>
                  </a:txBody>
                  <a:tcPr/>
                </a:tc>
                <a:tc>
                  <a:txBody>
                    <a:bodyPr/>
                    <a:lstStyle/>
                    <a:p>
                      <a:r>
                        <a:rPr lang="en-US" sz="1200" dirty="0">
                          <a:latin typeface="Arial" panose="020B0604020202020204" pitchFamily="34" charset="0"/>
                          <a:cs typeface="Arial" panose="020B0604020202020204" pitchFamily="34" charset="0"/>
                        </a:rPr>
                        <a:t>C3.3Tender Documentation</a:t>
                      </a:r>
                    </a:p>
                  </a:txBody>
                  <a:tcPr/>
                </a:tc>
                <a:tc>
                  <a:txBody>
                    <a:bodyPr/>
                    <a:lstStyle/>
                    <a:p>
                      <a:r>
                        <a:rPr lang="en-ZA" sz="1200" dirty="0">
                          <a:latin typeface="Arial" panose="020B0604020202020204" pitchFamily="34" charset="0"/>
                          <a:cs typeface="Arial" panose="020B0604020202020204" pitchFamily="34" charset="0"/>
                        </a:rPr>
                        <a:t>C4.3 Any additional information</a:t>
                      </a:r>
                    </a:p>
                  </a:txBody>
                  <a:tcPr/>
                </a:tc>
                <a:tc>
                  <a:txBody>
                    <a:bodyPr/>
                    <a:lstStyle/>
                    <a:p>
                      <a:endParaRPr lang="en-ZA" dirty="0"/>
                    </a:p>
                  </a:txBody>
                  <a:tcPr/>
                </a:tc>
                <a:extLst>
                  <a:ext uri="{0D108BD9-81ED-4DB2-BD59-A6C34878D82A}">
                    <a16:rowId xmlns:a16="http://schemas.microsoft.com/office/drawing/2014/main" val="75990838"/>
                  </a:ext>
                </a:extLst>
              </a:tr>
              <a:tr h="0">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C3.4 Clarification meeting, Tender Period ,Tender Evaluation</a:t>
                      </a:r>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363902524"/>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r>
                        <a:rPr lang="en-ZA" sz="1200" dirty="0">
                          <a:latin typeface="Arial" panose="020B0604020202020204" pitchFamily="34" charset="0"/>
                          <a:cs typeface="Arial" panose="020B0604020202020204" pitchFamily="34" charset="0"/>
                        </a:rPr>
                        <a:t>Form D1</a:t>
                      </a:r>
                    </a:p>
                  </a:txBody>
                  <a:tcPr/>
                </a:tc>
                <a:tc>
                  <a:txBody>
                    <a:bodyPr/>
                    <a:lstStyle/>
                    <a:p>
                      <a:r>
                        <a:rPr lang="en-US" sz="1200" dirty="0">
                          <a:latin typeface="Arial" panose="020B0604020202020204" pitchFamily="34" charset="0"/>
                          <a:cs typeface="Arial" panose="020B0604020202020204" pitchFamily="34" charset="0"/>
                        </a:rPr>
                        <a:t>C3.5 Monitoring of Works contract and admin, </a:t>
                      </a:r>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217364917"/>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C3.7 Off site material testing,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C3.6 Additional duties,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124561780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982980" y="646270"/>
            <a:ext cx="795345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982980" y="1225472"/>
            <a:ext cx="6526530" cy="4793191"/>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TENDER DOCUMENT IN PDF FORMAT .THE TENDER DOCUMENT COMPRISE OF BOOK 1, BOOK 2 &amp; 3</a:t>
            </a:r>
            <a:endParaRPr kumimoji="0" lang="en-ZA" sz="1600" b="1" i="0" u="none" strike="noStrike" kern="1200" cap="none" spc="0" normalizeH="0" baseline="0" noProof="0" dirty="0">
              <a:ln>
                <a:noFill/>
              </a:ln>
              <a:solidFill>
                <a:srgbClr val="FF0000"/>
              </a:solidFill>
              <a:effectLst/>
              <a:uLnTx/>
              <a:uFillTx/>
              <a:latin typeface="Arial" charset="0"/>
              <a:ea typeface="+mn-ea"/>
              <a:cs typeface="+mn-cs"/>
            </a:endParaRP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lang="en-ZA" sz="1600" b="1" dirty="0">
                <a:solidFill>
                  <a:srgbClr val="44546A"/>
                </a:solidFill>
                <a:effectLst/>
              </a:rPr>
              <a:t>APPENDICES TO TENDER DOCUMENT</a:t>
            </a:r>
            <a:endParaRPr kumimoji="0" lang="en-ZA" sz="1600" b="1" i="0" u="none" strike="noStrike" kern="1200" cap="none" spc="0" normalizeH="0" baseline="0" noProof="0" dirty="0">
              <a:ln>
                <a:noFill/>
              </a:ln>
              <a:solidFill>
                <a:srgbClr val="44546A"/>
              </a:solidFill>
              <a:effectLst/>
              <a:uLnTx/>
              <a:uFillTx/>
              <a:latin typeface="Arial" charset="0"/>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TECHNICAL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RETURNABLE SCHEDULES (FORMS A1 TO A13) IN WORD</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TECHNICAL SUBMISSION</a:t>
            </a:r>
          </a:p>
          <a:p>
            <a:pPr marL="914400" marR="0" lvl="2" indent="0" algn="l" defTabSz="914400" rtl="0" eaLnBrk="0" fontAlgn="base" latinLnBrk="0" hangingPunct="0">
              <a:lnSpc>
                <a:spcPct val="150000"/>
              </a:lnSpc>
              <a:spcBef>
                <a:spcPct val="0"/>
              </a:spcBef>
              <a:spcAft>
                <a:spcPct val="0"/>
              </a:spcAft>
              <a:buClrTx/>
              <a:buSzTx/>
              <a:buFontTx/>
              <a:buNone/>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(FORMS B1 TO B7)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FINANCIAL SUBMISSION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 OF OFFER  (WORD)</a:t>
            </a:r>
          </a:p>
        </p:txBody>
      </p:sp>
      <p:sp>
        <p:nvSpPr>
          <p:cNvPr id="5" name="Rectangle 4">
            <a:extLst>
              <a:ext uri="{FF2B5EF4-FFF2-40B4-BE49-F238E27FC236}">
                <a16:creationId xmlns:a16="http://schemas.microsoft.com/office/drawing/2014/main" id="{2EEF095A-CD02-45E2-B91E-5AD13B2A79B7}"/>
              </a:ext>
            </a:extLst>
          </p:cNvPr>
          <p:cNvSpPr/>
          <p:nvPr/>
        </p:nvSpPr>
        <p:spPr>
          <a:xfrm>
            <a:off x="2275484" y="276938"/>
            <a:ext cx="2873414" cy="369332"/>
          </a:xfrm>
          <a:prstGeom prst="rect">
            <a:avLst/>
          </a:prstGeom>
        </p:spPr>
        <p:txBody>
          <a:bodyPr wrap="none">
            <a:spAutoFit/>
          </a:bodyPr>
          <a:lstStyle/>
          <a:p>
            <a:pPr algn="ctr"/>
            <a:r>
              <a:rPr lang="en-ZA"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Part  T1.2:   Tender  Data</a:t>
            </a:r>
          </a:p>
        </p:txBody>
      </p:sp>
    </p:spTree>
    <p:extLst>
      <p:ext uri="{BB962C8B-B14F-4D97-AF65-F5344CB8AC3E}">
        <p14:creationId xmlns:p14="http://schemas.microsoft.com/office/powerpoint/2010/main" val="3833099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276263" y="-110029"/>
            <a:ext cx="7328452"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COMPLETION OF TENDER</a:t>
            </a:r>
          </a:p>
        </p:txBody>
      </p:sp>
      <p:graphicFrame>
        <p:nvGraphicFramePr>
          <p:cNvPr id="4" name="Table 3">
            <a:extLst>
              <a:ext uri="{FF2B5EF4-FFF2-40B4-BE49-F238E27FC236}">
                <a16:creationId xmlns:a16="http://schemas.microsoft.com/office/drawing/2014/main" id="{4F494E40-8066-4601-B81F-54DE089187CB}"/>
              </a:ext>
            </a:extLst>
          </p:cNvPr>
          <p:cNvGraphicFramePr>
            <a:graphicFrameLocks noGrp="1"/>
          </p:cNvGraphicFramePr>
          <p:nvPr>
            <p:extLst>
              <p:ext uri="{D42A27DB-BD31-4B8C-83A1-F6EECF244321}">
                <p14:modId xmlns:p14="http://schemas.microsoft.com/office/powerpoint/2010/main" val="3272021301"/>
              </p:ext>
            </p:extLst>
          </p:nvPr>
        </p:nvGraphicFramePr>
        <p:xfrm>
          <a:off x="1" y="1735494"/>
          <a:ext cx="9144000" cy="5075549"/>
        </p:xfrm>
        <a:graphic>
          <a:graphicData uri="http://schemas.openxmlformats.org/drawingml/2006/table">
            <a:tbl>
              <a:tblPr firstRow="1" bandRow="1">
                <a:tableStyleId>{10A1B5D5-9B99-4C35-A422-299274C87663}</a:tableStyleId>
              </a:tblPr>
              <a:tblGrid>
                <a:gridCol w="760149">
                  <a:extLst>
                    <a:ext uri="{9D8B030D-6E8A-4147-A177-3AD203B41FA5}">
                      <a16:colId xmlns:a16="http://schemas.microsoft.com/office/drawing/2014/main" val="3627163304"/>
                    </a:ext>
                  </a:extLst>
                </a:gridCol>
                <a:gridCol w="8383851">
                  <a:extLst>
                    <a:ext uri="{9D8B030D-6E8A-4147-A177-3AD203B41FA5}">
                      <a16:colId xmlns:a16="http://schemas.microsoft.com/office/drawing/2014/main" val="4077841559"/>
                    </a:ext>
                  </a:extLst>
                </a:gridCol>
              </a:tblGrid>
              <a:tr h="1620446">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800" b="0" kern="1200" dirty="0">
                          <a:solidFill>
                            <a:schemeClr val="dk1"/>
                          </a:solidFill>
                          <a:latin typeface="Arial" panose="020B0604020202020204" pitchFamily="34" charset="0"/>
                          <a:ea typeface="+mn-ea"/>
                          <a:cs typeface="Arial" panose="020B0604020202020204" pitchFamily="34" charset="0"/>
                        </a:rPr>
                        <a:t>The returnable documents shall be electronically completed in their entirety, submitted on the issued software format or fully compatible format, unless otherwise specified. </a:t>
                      </a:r>
                    </a:p>
                  </a:txBody>
                  <a:tcPr/>
                </a:tc>
                <a:extLst>
                  <a:ext uri="{0D108BD9-81ED-4DB2-BD59-A6C34878D82A}">
                    <a16:rowId xmlns:a16="http://schemas.microsoft.com/office/drawing/2014/main" val="1557272833"/>
                  </a:ext>
                </a:extLst>
              </a:tr>
              <a:tr h="1235933">
                <a:tc>
                  <a:txBody>
                    <a:bodyPr/>
                    <a:lstStyle/>
                    <a:p>
                      <a:endParaRPr lang="en-ZA" sz="2000" dirty="0">
                        <a:latin typeface="Arial" panose="020B0604020202020204" pitchFamily="34" charset="0"/>
                        <a:cs typeface="Arial" panose="020B0604020202020204" pitchFamily="34" charset="0"/>
                      </a:endParaRPr>
                    </a:p>
                  </a:txBody>
                  <a:tcPr/>
                </a:tc>
                <a:tc>
                  <a:txBody>
                    <a:bodyPr/>
                    <a:lstStyle/>
                    <a:p>
                      <a:r>
                        <a:rPr lang="en-ZA" sz="2000" kern="1200" dirty="0">
                          <a:solidFill>
                            <a:schemeClr val="dk1"/>
                          </a:solidFill>
                          <a:effectLst/>
                          <a:latin typeface="Arial" panose="020B0604020202020204" pitchFamily="34" charset="0"/>
                          <a:ea typeface="+mn-ea"/>
                          <a:cs typeface="Arial" panose="020B0604020202020204" pitchFamily="34" charset="0"/>
                        </a:rPr>
                        <a:t>Submit the tender offer electronically on a flash drive.</a:t>
                      </a:r>
                      <a:endParaRPr lang="en-US" sz="2000" kern="1200" dirty="0">
                        <a:solidFill>
                          <a:schemeClr val="dk1"/>
                        </a:solidFill>
                        <a:effectLst/>
                        <a:latin typeface="Arial" panose="020B0604020202020204" pitchFamily="34" charset="0"/>
                        <a:ea typeface="+mn-ea"/>
                        <a:cs typeface="Arial" panose="020B0604020202020204" pitchFamily="34" charset="0"/>
                      </a:endParaRPr>
                    </a:p>
                    <a:p>
                      <a:r>
                        <a:rPr lang="en-ZA" sz="2000" kern="1200" dirty="0">
                          <a:solidFill>
                            <a:schemeClr val="dk1"/>
                          </a:solidFill>
                          <a:effectLst/>
                          <a:latin typeface="Arial" panose="020B0604020202020204" pitchFamily="34" charset="0"/>
                          <a:ea typeface="+mn-ea"/>
                          <a:cs typeface="Arial" panose="020B0604020202020204" pitchFamily="34" charset="0"/>
                        </a:rPr>
                        <a:t> (In the relevant MS Word 2013 and MS Excel 2013 format as issued, and not in .pdf format, except where so specified.)</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92083164"/>
                  </a:ext>
                </a:extLst>
              </a:tr>
              <a:tr h="741560">
                <a:tc>
                  <a:txBody>
                    <a:bodyPr/>
                    <a:lstStyle/>
                    <a:p>
                      <a:endParaRPr lang="en-Z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2800" kern="1200" dirty="0">
                          <a:solidFill>
                            <a:schemeClr val="dk1"/>
                          </a:solidFill>
                          <a:effectLst/>
                          <a:latin typeface="+mn-lt"/>
                          <a:ea typeface="+mn-ea"/>
                          <a:cs typeface="+mn-cs"/>
                        </a:rPr>
                        <a:t>The tenderer is required to upload all certificates as listed in the List of Returnable Schedules as scanned copies, in .pdf format, on the flash drive .</a:t>
                      </a:r>
                      <a:endParaRPr lang="en-US" sz="2800" kern="1200" dirty="0">
                        <a:solidFill>
                          <a:schemeClr val="dk1"/>
                        </a:solidFill>
                        <a:effectLst/>
                        <a:latin typeface="+mn-lt"/>
                        <a:ea typeface="+mn-ea"/>
                        <a:cs typeface="+mn-cs"/>
                      </a:endParaRPr>
                    </a:p>
                  </a:txBody>
                  <a:tcPr/>
                </a:tc>
                <a:extLst>
                  <a:ext uri="{0D108BD9-81ED-4DB2-BD59-A6C34878D82A}">
                    <a16:rowId xmlns:a16="http://schemas.microsoft.com/office/drawing/2014/main" val="3605489166"/>
                  </a:ext>
                </a:extLst>
              </a:tr>
              <a:tr h="669696">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spTree>
    <p:extLst>
      <p:ext uri="{BB962C8B-B14F-4D97-AF65-F5344CB8AC3E}">
        <p14:creationId xmlns:p14="http://schemas.microsoft.com/office/powerpoint/2010/main" val="2796890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6855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2652489170"/>
              </p:ext>
            </p:extLst>
          </p:nvPr>
        </p:nvGraphicFramePr>
        <p:xfrm>
          <a:off x="-1" y="2080726"/>
          <a:ext cx="9144001" cy="2526040"/>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628660">
                <a:tc>
                  <a:txBody>
                    <a:bodyPr/>
                    <a:lstStyle/>
                    <a:p>
                      <a:pPr marL="0" algn="l" defTabSz="914400" rtl="0" eaLnBrk="1" latinLnBrk="0" hangingPunct="1"/>
                      <a:r>
                        <a:rPr lang="en-ZA" sz="1800" kern="1200" dirty="0">
                          <a:solidFill>
                            <a:schemeClr val="dk1"/>
                          </a:solidFill>
                          <a:latin typeface="+mn-lt"/>
                          <a:ea typeface="+mn-ea"/>
                          <a:cs typeface="+mn-cs"/>
                        </a:rPr>
                        <a:t>C.2.1.1</a:t>
                      </a:r>
                    </a:p>
                  </a:txBody>
                  <a:tcPr/>
                </a:tc>
                <a:tc>
                  <a:txBody>
                    <a:bodyPr/>
                    <a:lstStyle/>
                    <a:p>
                      <a:r>
                        <a:rPr lang="en-US" sz="1400" b="1" kern="1200" dirty="0">
                          <a:solidFill>
                            <a:schemeClr val="tx1"/>
                          </a:solidFill>
                          <a:effectLst/>
                          <a:latin typeface="+mn-lt"/>
                          <a:ea typeface="+mn-ea"/>
                          <a:cs typeface="+mn-cs"/>
                        </a:rPr>
                        <a:t>Only those tenderers who satisfy the following criteria are eligible to submit tenders:</a:t>
                      </a:r>
                    </a:p>
                  </a:txBody>
                  <a:tcPr/>
                </a:tc>
                <a:extLst>
                  <a:ext uri="{0D108BD9-81ED-4DB2-BD59-A6C34878D82A}">
                    <a16:rowId xmlns:a16="http://schemas.microsoft.com/office/drawing/2014/main" val="1749015164"/>
                  </a:ext>
                </a:extLst>
              </a:tr>
              <a:tr h="613467">
                <a:tc>
                  <a:txBody>
                    <a:bodyPr/>
                    <a:lstStyle/>
                    <a:p>
                      <a:endParaRPr lang="en-ZA" dirty="0"/>
                    </a:p>
                  </a:txBody>
                  <a:tcPr/>
                </a:tc>
                <a:tc>
                  <a:txBody>
                    <a:bodyPr/>
                    <a:lstStyle/>
                    <a:p>
                      <a:pPr lvl="0"/>
                      <a:r>
                        <a:rPr lang="en-US" sz="1350" kern="1200" dirty="0">
                          <a:solidFill>
                            <a:schemeClr val="dk1"/>
                          </a:solidFill>
                          <a:effectLst/>
                          <a:latin typeface="+mn-lt"/>
                          <a:ea typeface="+mn-ea"/>
                          <a:cs typeface="+mn-cs"/>
                        </a:rPr>
                        <a:t>a) Meet the minimum requirements for the key persons as stated in the Scope of Works in Clause C3.1.9: Personnel Requirements; excluding 3.1.9 (c), which is dealt with under Tender Data 5.13(k).</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613467">
                <a:tc>
                  <a:txBody>
                    <a:bodyPr/>
                    <a:lstStyle/>
                    <a:p>
                      <a:endParaRPr lang="en-ZA" dirty="0"/>
                    </a:p>
                  </a:txBody>
                  <a:tcPr/>
                </a:tc>
                <a:tc>
                  <a:txBody>
                    <a:bodyPr/>
                    <a:lstStyle/>
                    <a:p>
                      <a:pPr lvl="0"/>
                      <a:r>
                        <a:rPr lang="en-US" sz="1350" kern="1200" dirty="0">
                          <a:solidFill>
                            <a:schemeClr val="dk1"/>
                          </a:solidFill>
                          <a:effectLst/>
                          <a:latin typeface="+mn-lt"/>
                          <a:ea typeface="+mn-ea"/>
                          <a:cs typeface="+mn-cs"/>
                        </a:rPr>
                        <a:t>b) Registered on National Treasury Central Supplier Database.</a:t>
                      </a:r>
                    </a:p>
                    <a:p>
                      <a:r>
                        <a:rPr lang="en-US" sz="1350" kern="1200" dirty="0">
                          <a:solidFill>
                            <a:schemeClr val="dk1"/>
                          </a:solidFill>
                          <a:effectLst/>
                          <a:latin typeface="+mn-lt"/>
                          <a:ea typeface="+mn-ea"/>
                          <a:cs typeface="+mn-cs"/>
                        </a:rPr>
                        <a:t>Tenderers, or in the event of a Joint Venture (JV), each member of the JV, shall be registered on the National Treasury Central Supplier Database at the closing date for tender submissions. If not registered as verified online at tender closing, the tenderer will be declared non-responsive.</a:t>
                      </a:r>
                    </a:p>
                    <a:p>
                      <a:pPr lvl="0"/>
                      <a:r>
                        <a:rPr lang="en-US" sz="1350" kern="1200" dirty="0">
                          <a:solidFill>
                            <a:schemeClr val="dk1"/>
                          </a:solidFill>
                          <a:effectLst/>
                          <a:latin typeface="+mn-lt"/>
                          <a:ea typeface="+mn-ea"/>
                          <a:cs typeface="+mn-cs"/>
                        </a:rPr>
                        <a:t>Criteria for preferential procurement.</a:t>
                      </a:r>
                    </a:p>
                  </a:txBody>
                  <a:tcPr/>
                </a:tc>
                <a:extLst>
                  <a:ext uri="{0D108BD9-81ED-4DB2-BD59-A6C34878D82A}">
                    <a16:rowId xmlns:a16="http://schemas.microsoft.com/office/drawing/2014/main" val="2692083164"/>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307525583"/>
              </p:ext>
            </p:extLst>
          </p:nvPr>
        </p:nvGraphicFramePr>
        <p:xfrm>
          <a:off x="0" y="4606767"/>
          <a:ext cx="9144000" cy="675448"/>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675448">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lvl="0"/>
                      <a:r>
                        <a:rPr lang="en-US" sz="1350" b="1" kern="1200" dirty="0">
                          <a:solidFill>
                            <a:schemeClr val="tx1"/>
                          </a:solidFill>
                          <a:effectLst/>
                          <a:latin typeface="+mn-lt"/>
                          <a:ea typeface="+mn-ea"/>
                          <a:cs typeface="+mn-cs"/>
                        </a:rPr>
                        <a:t>c) Criteria for preferential procurement.</a:t>
                      </a:r>
                    </a:p>
                    <a:p>
                      <a:r>
                        <a:rPr lang="en-US" sz="1350" b="1" kern="1200" dirty="0">
                          <a:solidFill>
                            <a:schemeClr val="tx1"/>
                          </a:solidFill>
                          <a:effectLst/>
                          <a:latin typeface="+mn-lt"/>
                          <a:ea typeface="+mn-ea"/>
                          <a:cs typeface="+mn-cs"/>
                        </a:rPr>
                        <a:t>Tenderers that have a B-BBEE contributor status level of </a:t>
                      </a:r>
                      <a:r>
                        <a:rPr lang="en-US" sz="1350" b="1" i="1" kern="1200" dirty="0">
                          <a:solidFill>
                            <a:schemeClr val="tx1"/>
                          </a:solidFill>
                          <a:effectLst/>
                          <a:latin typeface="+mn-lt"/>
                          <a:ea typeface="+mn-ea"/>
                          <a:cs typeface="+mn-cs"/>
                        </a:rPr>
                        <a:t>1, 2, 3 or 4 and who is an EME or QSE. </a:t>
                      </a:r>
                      <a:endParaRPr lang="en-US" sz="1350" b="1" kern="1200" dirty="0">
                        <a:solidFill>
                          <a:schemeClr val="tx1"/>
                        </a:solidFill>
                        <a:effectLst/>
                        <a:latin typeface="+mn-lt"/>
                        <a:ea typeface="+mn-ea"/>
                        <a:cs typeface="+mn-cs"/>
                      </a:endParaRPr>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40288978"/>
              </p:ext>
            </p:extLst>
          </p:nvPr>
        </p:nvGraphicFramePr>
        <p:xfrm>
          <a:off x="-1" y="1498208"/>
          <a:ext cx="9144001" cy="653564"/>
        </p:xfrm>
        <a:graphic>
          <a:graphicData uri="http://schemas.openxmlformats.org/drawingml/2006/table">
            <a:tbl>
              <a:tblPr firstRow="1" bandRow="1">
                <a:tableStyleId>{93296810-A885-4BE3-A3E7-6D5BEEA58F35}</a:tableStyleId>
              </a:tblPr>
              <a:tblGrid>
                <a:gridCol w="937974">
                  <a:extLst>
                    <a:ext uri="{9D8B030D-6E8A-4147-A177-3AD203B41FA5}">
                      <a16:colId xmlns:a16="http://schemas.microsoft.com/office/drawing/2014/main" val="2569438317"/>
                    </a:ext>
                  </a:extLst>
                </a:gridCol>
                <a:gridCol w="8206027">
                  <a:extLst>
                    <a:ext uri="{9D8B030D-6E8A-4147-A177-3AD203B41FA5}">
                      <a16:colId xmlns:a16="http://schemas.microsoft.com/office/drawing/2014/main" val="441687965"/>
                    </a:ext>
                  </a:extLst>
                </a:gridCol>
              </a:tblGrid>
              <a:tr h="653564">
                <a:tc>
                  <a:txBody>
                    <a:bodyPr/>
                    <a:lstStyle/>
                    <a:p>
                      <a:pPr marL="0" algn="l" defTabSz="914400" rtl="0" eaLnBrk="1" latinLnBrk="0" hangingPunct="1"/>
                      <a:r>
                        <a:rPr lang="en-ZA" sz="1600" kern="1200" dirty="0">
                          <a:solidFill>
                            <a:schemeClr val="tx1"/>
                          </a:solidFill>
                        </a:rPr>
                        <a:t>C.2.1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1"/>
                          </a:solidFill>
                        </a:rPr>
                        <a:t>Meeting Eligibility and Responsiveness</a:t>
                      </a:r>
                      <a:endParaRPr lang="en-ZA" sz="1800" b="1" kern="1200" dirty="0">
                        <a:solidFill>
                          <a:schemeClr val="tx1"/>
                        </a:solidFill>
                        <a:latin typeface="Arial"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7" name="Table 6">
            <a:extLst>
              <a:ext uri="{FF2B5EF4-FFF2-40B4-BE49-F238E27FC236}">
                <a16:creationId xmlns:a16="http://schemas.microsoft.com/office/drawing/2014/main" id="{0C98241C-FDD5-4580-A19B-576C241D3A83}"/>
              </a:ext>
            </a:extLst>
          </p:cNvPr>
          <p:cNvGraphicFramePr>
            <a:graphicFrameLocks noGrp="1"/>
          </p:cNvGraphicFramePr>
          <p:nvPr>
            <p:extLst>
              <p:ext uri="{D42A27DB-BD31-4B8C-83A1-F6EECF244321}">
                <p14:modId xmlns:p14="http://schemas.microsoft.com/office/powerpoint/2010/main" val="304362367"/>
              </p:ext>
            </p:extLst>
          </p:nvPr>
        </p:nvGraphicFramePr>
        <p:xfrm>
          <a:off x="-1" y="5282215"/>
          <a:ext cx="9144001" cy="1575785"/>
        </p:xfrm>
        <a:graphic>
          <a:graphicData uri="http://schemas.openxmlformats.org/drawingml/2006/table">
            <a:tbl>
              <a:tblPr firstRow="1" bandRow="1">
                <a:tableStyleId>{93296810-A885-4BE3-A3E7-6D5BEEA58F35}</a:tableStyleId>
              </a:tblPr>
              <a:tblGrid>
                <a:gridCol w="999271">
                  <a:extLst>
                    <a:ext uri="{9D8B030D-6E8A-4147-A177-3AD203B41FA5}">
                      <a16:colId xmlns:a16="http://schemas.microsoft.com/office/drawing/2014/main" val="3070789754"/>
                    </a:ext>
                  </a:extLst>
                </a:gridCol>
                <a:gridCol w="8144730">
                  <a:extLst>
                    <a:ext uri="{9D8B030D-6E8A-4147-A177-3AD203B41FA5}">
                      <a16:colId xmlns:a16="http://schemas.microsoft.com/office/drawing/2014/main" val="549690860"/>
                    </a:ext>
                  </a:extLst>
                </a:gridCol>
              </a:tblGrid>
              <a:tr h="1575785">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Tenderers shall submit a valid B-BBEE certificate or Sworn Affidavit (where applicable) in compliance with Tender Data C.3.11 as proof of eligibility. </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Failure to satisfy the eligibility criteria will result in a non-responsive tender.</a:t>
                      </a:r>
                    </a:p>
                  </a:txBody>
                  <a:tcPr/>
                </a:tc>
                <a:extLst>
                  <a:ext uri="{0D108BD9-81ED-4DB2-BD59-A6C34878D82A}">
                    <a16:rowId xmlns:a16="http://schemas.microsoft.com/office/drawing/2014/main" val="2105731577"/>
                  </a:ext>
                </a:extLst>
              </a:tr>
            </a:tbl>
          </a:graphicData>
        </a:graphic>
      </p:graphicFrame>
    </p:spTree>
    <p:extLst>
      <p:ext uri="{BB962C8B-B14F-4D97-AF65-F5344CB8AC3E}">
        <p14:creationId xmlns:p14="http://schemas.microsoft.com/office/powerpoint/2010/main" val="3760993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37723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a:t>
            </a:r>
            <a:r>
              <a:rPr lang="en-ZA" sz="3200" b="1" dirty="0">
                <a:latin typeface="Arial" panose="020B0604020202020204" pitchFamily="34" charset="0"/>
                <a:cs typeface="Arial" panose="020B0604020202020204" pitchFamily="34" charset="0"/>
              </a:rPr>
              <a:t>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4007320750"/>
              </p:ext>
            </p:extLst>
          </p:nvPr>
        </p:nvGraphicFramePr>
        <p:xfrm>
          <a:off x="-1" y="2442949"/>
          <a:ext cx="9144001" cy="3320122"/>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566820">
                <a:tc>
                  <a:txBody>
                    <a:bodyPr/>
                    <a:lstStyle/>
                    <a:p>
                      <a:pPr marL="0" algn="l" defTabSz="914400" rtl="0" eaLnBrk="1" latinLnBrk="0" hangingPunct="1"/>
                      <a:endParaRPr lang="en-ZA" sz="18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749015164"/>
                  </a:ext>
                </a:extLst>
              </a:tr>
              <a:tr h="553122">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824453">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2692083164"/>
                  </a:ext>
                </a:extLst>
              </a:tr>
              <a:tr h="1027226">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3605489166"/>
                  </a:ext>
                </a:extLst>
              </a:tr>
              <a:tr h="348501">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721447772"/>
              </p:ext>
            </p:extLst>
          </p:nvPr>
        </p:nvGraphicFramePr>
        <p:xfrm>
          <a:off x="0" y="5084079"/>
          <a:ext cx="9144000" cy="987190"/>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987190">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endParaRPr lang="en-US" sz="1800" kern="1200" dirty="0"/>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2450104826"/>
              </p:ext>
            </p:extLst>
          </p:nvPr>
        </p:nvGraphicFramePr>
        <p:xfrm>
          <a:off x="-1" y="1498208"/>
          <a:ext cx="9144001" cy="5359792"/>
        </p:xfrm>
        <a:graphic>
          <a:graphicData uri="http://schemas.openxmlformats.org/drawingml/2006/table">
            <a:tbl>
              <a:tblPr firstRow="1" bandRow="1">
                <a:tableStyleId>{93296810-A885-4BE3-A3E7-6D5BEEA58F35}</a:tableStyleId>
              </a:tblPr>
              <a:tblGrid>
                <a:gridCol w="327547">
                  <a:extLst>
                    <a:ext uri="{9D8B030D-6E8A-4147-A177-3AD203B41FA5}">
                      <a16:colId xmlns:a16="http://schemas.microsoft.com/office/drawing/2014/main" val="2569438317"/>
                    </a:ext>
                  </a:extLst>
                </a:gridCol>
                <a:gridCol w="8816454">
                  <a:extLst>
                    <a:ext uri="{9D8B030D-6E8A-4147-A177-3AD203B41FA5}">
                      <a16:colId xmlns:a16="http://schemas.microsoft.com/office/drawing/2014/main" val="441687965"/>
                    </a:ext>
                  </a:extLst>
                </a:gridCol>
              </a:tblGrid>
              <a:tr h="5359792">
                <a:tc>
                  <a:txBody>
                    <a:bodyPr/>
                    <a:lstStyle/>
                    <a:p>
                      <a:pPr marL="0" algn="l" defTabSz="914400" rtl="0" eaLnBrk="1" latinLnBrk="0" hangingPunct="1"/>
                      <a:endParaRPr lang="en-ZA" sz="1600" kern="1200" dirty="0">
                        <a:highlight>
                          <a:srgbClr val="FFFF00"/>
                        </a:highlight>
                      </a:endParaRPr>
                    </a:p>
                  </a:txBody>
                  <a:tcPr/>
                </a:tc>
                <a:tc>
                  <a:txBody>
                    <a:bodyPr/>
                    <a:lstStyle/>
                    <a:p>
                      <a:pPr lvl="0"/>
                      <a:r>
                        <a:rPr lang="en-ZA" sz="2000" b="1" kern="1200" dirty="0">
                          <a:solidFill>
                            <a:schemeClr val="lt1"/>
                          </a:solidFill>
                          <a:effectLst/>
                          <a:latin typeface="+mn-lt"/>
                          <a:ea typeface="+mn-ea"/>
                          <a:cs typeface="+mn-cs"/>
                        </a:rPr>
                        <a:t>The scorecard shall be submitted as a certificate attached to Returnable Schedule Form D1; and</a:t>
                      </a:r>
                      <a:endParaRPr lang="en-US" sz="2000" b="1" kern="1200" dirty="0">
                        <a:solidFill>
                          <a:schemeClr val="lt1"/>
                        </a:solidFill>
                        <a:effectLst/>
                        <a:latin typeface="+mn-lt"/>
                        <a:ea typeface="+mn-ea"/>
                        <a:cs typeface="+mn-cs"/>
                      </a:endParaRPr>
                    </a:p>
                    <a:p>
                      <a:pPr lvl="0"/>
                      <a:r>
                        <a:rPr lang="en-ZA" sz="2000" b="1" kern="1200" dirty="0">
                          <a:solidFill>
                            <a:schemeClr val="lt1"/>
                          </a:solidFill>
                          <a:effectLst/>
                          <a:latin typeface="+mn-lt"/>
                          <a:ea typeface="+mn-ea"/>
                          <a:cs typeface="+mn-cs"/>
                        </a:rPr>
                        <a:t>The certificate shall:</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valid at the closing date;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been issued by a Verification Agency accredited by the South African National Accreditation System (SANAS); or</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in the form of a sworn affidavit (accompanied by financial statement or Management Account on the latest financial year) or a certificate issued by the Companies and Intellectual Property Commission in the case of an Exempted Micro Enterprise (EME) with a total annual revenue of less than R1.8 million, if issued in accordance with the amended Construction Sector Codes published in Notice 931 of Government Gazette No 41287 on 1 December 2017 by the Department of Trade and Industry;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a date of issue less than 12 (twelve) months prior to the tender closing date (see Tender Data C.2.15); </a:t>
                      </a:r>
                      <a:endParaRPr lang="en-US" sz="2000" b="1" kern="1200" dirty="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highlight>
                          <a:srgbClr val="FFFF00"/>
                        </a:highlight>
                      </a:endParaRPr>
                    </a:p>
                  </a:txBody>
                  <a:tcPr/>
                </a:tc>
                <a:extLst>
                  <a:ext uri="{0D108BD9-81ED-4DB2-BD59-A6C34878D82A}">
                    <a16:rowId xmlns:a16="http://schemas.microsoft.com/office/drawing/2014/main" val="213892608"/>
                  </a:ext>
                </a:extLst>
              </a:tr>
            </a:tbl>
          </a:graphicData>
        </a:graphic>
      </p:graphicFrame>
    </p:spTree>
    <p:extLst>
      <p:ext uri="{BB962C8B-B14F-4D97-AF65-F5344CB8AC3E}">
        <p14:creationId xmlns:p14="http://schemas.microsoft.com/office/powerpoint/2010/main" val="1035922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TECHNICAL EVALUATION</a:t>
            </a:r>
          </a:p>
        </p:txBody>
      </p:sp>
      <p:graphicFrame>
        <p:nvGraphicFramePr>
          <p:cNvPr id="4" name="Table 3">
            <a:extLst>
              <a:ext uri="{FF2B5EF4-FFF2-40B4-BE49-F238E27FC236}">
                <a16:creationId xmlns:a16="http://schemas.microsoft.com/office/drawing/2014/main" id="{FBC2FC04-1614-4E83-84C2-4F85A4845B81}"/>
              </a:ext>
            </a:extLst>
          </p:cNvPr>
          <p:cNvGraphicFramePr>
            <a:graphicFrameLocks noGrp="1"/>
          </p:cNvGraphicFramePr>
          <p:nvPr>
            <p:extLst>
              <p:ext uri="{D42A27DB-BD31-4B8C-83A1-F6EECF244321}">
                <p14:modId xmlns:p14="http://schemas.microsoft.com/office/powerpoint/2010/main" val="3638517982"/>
              </p:ext>
            </p:extLst>
          </p:nvPr>
        </p:nvGraphicFramePr>
        <p:xfrm>
          <a:off x="-16504" y="1813944"/>
          <a:ext cx="9160504" cy="3553793"/>
        </p:xfrm>
        <a:graphic>
          <a:graphicData uri="http://schemas.openxmlformats.org/drawingml/2006/table">
            <a:tbl>
              <a:tblPr firstRow="1" bandRow="1">
                <a:tableStyleId>{93296810-A885-4BE3-A3E7-6D5BEEA58F35}</a:tableStyleId>
              </a:tblPr>
              <a:tblGrid>
                <a:gridCol w="5378617">
                  <a:extLst>
                    <a:ext uri="{9D8B030D-6E8A-4147-A177-3AD203B41FA5}">
                      <a16:colId xmlns:a16="http://schemas.microsoft.com/office/drawing/2014/main" val="3627163304"/>
                    </a:ext>
                  </a:extLst>
                </a:gridCol>
                <a:gridCol w="3781887">
                  <a:extLst>
                    <a:ext uri="{9D8B030D-6E8A-4147-A177-3AD203B41FA5}">
                      <a16:colId xmlns:a16="http://schemas.microsoft.com/office/drawing/2014/main" val="4077841559"/>
                    </a:ext>
                  </a:extLst>
                </a:gridCol>
              </a:tblGrid>
              <a:tr h="691142">
                <a:tc>
                  <a:txBody>
                    <a:bodyPr/>
                    <a:lstStyle/>
                    <a:p>
                      <a:pPr marL="0" algn="l" defTabSz="914400" rtl="0" eaLnBrk="1" latinLnBrk="0" hangingPunct="1"/>
                      <a:r>
                        <a:rPr lang="en-ZA" sz="1800" b="1" kern="1200" dirty="0">
                          <a:solidFill>
                            <a:schemeClr val="tx1"/>
                          </a:solidFill>
                          <a:effectLst/>
                          <a:latin typeface="+mn-lt"/>
                          <a:ea typeface="+mn-ea"/>
                          <a:cs typeface="+mn-cs"/>
                        </a:rPr>
                        <a:t>Technical experience in comparable projects</a:t>
                      </a:r>
                      <a:endParaRPr lang="en-ZA" sz="1800" b="0"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dk1"/>
                          </a:solidFill>
                          <a:latin typeface="+mn-lt"/>
                          <a:ea typeface="+mn-ea"/>
                          <a:cs typeface="+mn-cs"/>
                        </a:rPr>
                        <a:t>35</a:t>
                      </a:r>
                    </a:p>
                  </a:txBody>
                  <a:tcPr/>
                </a:tc>
                <a:extLst>
                  <a:ext uri="{0D108BD9-81ED-4DB2-BD59-A6C34878D82A}">
                    <a16:rowId xmlns:a16="http://schemas.microsoft.com/office/drawing/2014/main" val="1749015164"/>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Managerial ability appropriate to the size and nature of the work</a:t>
                      </a:r>
                      <a:endParaRPr lang="en-ZA" sz="1800" b="1"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dirty="0"/>
                        <a:t>20</a:t>
                      </a:r>
                    </a:p>
                  </a:txBody>
                  <a:tcPr/>
                </a:tc>
                <a:extLst>
                  <a:ext uri="{0D108BD9-81ED-4DB2-BD59-A6C34878D82A}">
                    <a16:rowId xmlns:a16="http://schemas.microsoft.com/office/drawing/2014/main" val="1557272833"/>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Quality assurance systems which ensure conformance to Employer’s stated requirements</a:t>
                      </a:r>
                      <a:endParaRPr lang="en-ZA" sz="1800" b="1" kern="1200" dirty="0">
                        <a:solidFill>
                          <a:schemeClr val="tx1"/>
                        </a:solidFill>
                        <a:latin typeface="+mn-lt"/>
                        <a:ea typeface="+mn-ea"/>
                        <a:cs typeface="+mn-cs"/>
                      </a:endParaRPr>
                    </a:p>
                  </a:txBody>
                  <a:tcPr/>
                </a:tc>
                <a:tc>
                  <a:txBody>
                    <a:bodyPr/>
                    <a:lstStyle/>
                    <a:p>
                      <a:r>
                        <a:rPr lang="en-ZA" sz="1800" b="1" dirty="0"/>
                        <a:t>10</a:t>
                      </a:r>
                    </a:p>
                  </a:txBody>
                  <a:tcPr/>
                </a:tc>
                <a:extLst>
                  <a:ext uri="{0D108BD9-81ED-4DB2-BD59-A6C34878D82A}">
                    <a16:rowId xmlns:a16="http://schemas.microsoft.com/office/drawing/2014/main" val="2692083164"/>
                  </a:ext>
                </a:extLst>
              </a:tr>
              <a:tr h="666875">
                <a:tc>
                  <a:txBody>
                    <a:bodyPr/>
                    <a:lstStyle/>
                    <a:p>
                      <a:pPr marL="0" algn="l" defTabSz="914400" rtl="0" eaLnBrk="1" latinLnBrk="0" hangingPunct="1"/>
                      <a:r>
                        <a:rPr lang="en-ZA" sz="1800" b="1" kern="1200" dirty="0">
                          <a:solidFill>
                            <a:schemeClr val="tx1"/>
                          </a:solidFill>
                          <a:effectLst/>
                          <a:latin typeface="+mn-lt"/>
                          <a:ea typeface="+mn-ea"/>
                          <a:cs typeface="+mn-cs"/>
                        </a:rPr>
                        <a:t>Past performance experience (Form B6)</a:t>
                      </a:r>
                      <a:endParaRPr lang="en-ZA" sz="1800" b="1" kern="1200" dirty="0">
                        <a:solidFill>
                          <a:schemeClr val="tx1"/>
                        </a:solidFill>
                        <a:latin typeface="+mn-lt"/>
                        <a:ea typeface="+mn-ea"/>
                        <a:cs typeface="+mn-cs"/>
                      </a:endParaRPr>
                    </a:p>
                  </a:txBody>
                  <a:tcPr/>
                </a:tc>
                <a:tc>
                  <a:txBody>
                    <a:bodyPr/>
                    <a:lstStyle/>
                    <a:p>
                      <a:r>
                        <a:rPr lang="en-ZA" sz="1800" b="1" dirty="0"/>
                        <a:t>15</a:t>
                      </a:r>
                    </a:p>
                  </a:txBody>
                  <a:tcPr/>
                </a:tc>
                <a:extLst>
                  <a:ext uri="{0D108BD9-81ED-4DB2-BD59-A6C34878D82A}">
                    <a16:rowId xmlns:a16="http://schemas.microsoft.com/office/drawing/2014/main" val="3605489166"/>
                  </a:ext>
                </a:extLst>
              </a:tr>
              <a:tr h="813492">
                <a:tc>
                  <a:txBody>
                    <a:bodyPr/>
                    <a:lstStyle/>
                    <a:p>
                      <a:r>
                        <a:rPr lang="en-ZA" sz="1800" b="1" kern="1200" dirty="0">
                          <a:solidFill>
                            <a:schemeClr val="dk1"/>
                          </a:solidFill>
                          <a:effectLst/>
                          <a:latin typeface="+mn-lt"/>
                          <a:ea typeface="+mn-ea"/>
                          <a:cs typeface="+mn-cs"/>
                        </a:rPr>
                        <a:t>Subcontracting to Targeted </a:t>
                      </a:r>
                      <a:r>
                        <a:rPr lang="x-none" sz="1800" b="1" kern="1200" dirty="0">
                          <a:solidFill>
                            <a:schemeClr val="dk1"/>
                          </a:solidFill>
                          <a:effectLst/>
                          <a:latin typeface="+mn-lt"/>
                          <a:ea typeface="+mn-ea"/>
                          <a:cs typeface="+mn-cs"/>
                        </a:rPr>
                        <a:t> </a:t>
                      </a:r>
                      <a:r>
                        <a:rPr lang="en-ZA" sz="1800" b="1" kern="1200" dirty="0">
                          <a:solidFill>
                            <a:schemeClr val="dk1"/>
                          </a:solidFill>
                          <a:effectLst/>
                          <a:latin typeface="+mn-lt"/>
                          <a:ea typeface="+mn-ea"/>
                          <a:cs typeface="+mn-cs"/>
                        </a:rPr>
                        <a:t>Enterprises</a:t>
                      </a:r>
                      <a:r>
                        <a:rPr lang="en-US" sz="1800" b="1" dirty="0">
                          <a:effectLst/>
                        </a:rPr>
                        <a:t> </a:t>
                      </a:r>
                      <a:r>
                        <a:rPr lang="en-US" sz="1800" b="1" kern="1200" dirty="0">
                          <a:solidFill>
                            <a:schemeClr val="dk1"/>
                          </a:solidFill>
                          <a:effectLst/>
                          <a:latin typeface="+mn-lt"/>
                          <a:ea typeface="+mn-ea"/>
                          <a:cs typeface="+mn-cs"/>
                        </a:rPr>
                        <a:t> </a:t>
                      </a:r>
                    </a:p>
                  </a:txBody>
                  <a:tcPr/>
                </a:tc>
                <a:tc>
                  <a:txBody>
                    <a:bodyPr/>
                    <a:lstStyle/>
                    <a:p>
                      <a:r>
                        <a:rPr lang="en-ZA" sz="1800" b="1" dirty="0"/>
                        <a:t>20</a:t>
                      </a:r>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DB46C324-ACAF-42A7-91AD-C69079ACAE44}"/>
              </a:ext>
            </a:extLst>
          </p:cNvPr>
          <p:cNvGraphicFramePr>
            <a:graphicFrameLocks noGrp="1"/>
          </p:cNvGraphicFramePr>
          <p:nvPr>
            <p:extLst>
              <p:ext uri="{D42A27DB-BD31-4B8C-83A1-F6EECF244321}">
                <p14:modId xmlns:p14="http://schemas.microsoft.com/office/powerpoint/2010/main" val="3313377613"/>
              </p:ext>
            </p:extLst>
          </p:nvPr>
        </p:nvGraphicFramePr>
        <p:xfrm>
          <a:off x="33005" y="6090082"/>
          <a:ext cx="9097347" cy="444467"/>
        </p:xfrm>
        <a:graphic>
          <a:graphicData uri="http://schemas.openxmlformats.org/drawingml/2006/table">
            <a:tbl>
              <a:tblPr firstRow="1" bandRow="1">
                <a:tableStyleId>{93296810-A885-4BE3-A3E7-6D5BEEA58F35}</a:tableStyleId>
              </a:tblPr>
              <a:tblGrid>
                <a:gridCol w="5354168">
                  <a:extLst>
                    <a:ext uri="{9D8B030D-6E8A-4147-A177-3AD203B41FA5}">
                      <a16:colId xmlns:a16="http://schemas.microsoft.com/office/drawing/2014/main" val="3070789754"/>
                    </a:ext>
                  </a:extLst>
                </a:gridCol>
                <a:gridCol w="3743179">
                  <a:extLst>
                    <a:ext uri="{9D8B030D-6E8A-4147-A177-3AD203B41FA5}">
                      <a16:colId xmlns:a16="http://schemas.microsoft.com/office/drawing/2014/main" val="549690860"/>
                    </a:ext>
                  </a:extLst>
                </a:gridCol>
              </a:tblGrid>
              <a:tr h="444467">
                <a:tc>
                  <a:txBody>
                    <a:bodyPr/>
                    <a:lstStyle/>
                    <a:p>
                      <a:pPr marL="0" algn="l" defTabSz="914400" rtl="0" eaLnBrk="1" latinLnBrk="0" hangingPunct="1"/>
                      <a:r>
                        <a:rPr lang="en-ZA" sz="1800" kern="1200" dirty="0"/>
                        <a:t>Minimum score required to be evaluated further</a:t>
                      </a:r>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r>
                        <a:rPr lang="en-ZA" sz="1800" b="1" kern="1200" dirty="0">
                          <a:solidFill>
                            <a:schemeClr val="dk1"/>
                          </a:solidFill>
                          <a:latin typeface="+mn-lt"/>
                          <a:ea typeface="+mn-ea"/>
                          <a:cs typeface="+mn-cs"/>
                        </a:rPr>
                        <a:t>65</a:t>
                      </a:r>
                    </a:p>
                  </a:txBody>
                  <a:tcPr/>
                </a:tc>
                <a:extLst>
                  <a:ext uri="{0D108BD9-81ED-4DB2-BD59-A6C34878D82A}">
                    <a16:rowId xmlns:a16="http://schemas.microsoft.com/office/drawing/2014/main" val="2105731577"/>
                  </a:ext>
                </a:extLst>
              </a:tr>
            </a:tbl>
          </a:graphicData>
        </a:graphic>
      </p:graphicFrame>
      <p:graphicFrame>
        <p:nvGraphicFramePr>
          <p:cNvPr id="7" name="Table 6">
            <a:extLst>
              <a:ext uri="{FF2B5EF4-FFF2-40B4-BE49-F238E27FC236}">
                <a16:creationId xmlns:a16="http://schemas.microsoft.com/office/drawing/2014/main" id="{606C98A3-19F7-43A3-BA2A-FE66E3AC79E7}"/>
              </a:ext>
            </a:extLst>
          </p:cNvPr>
          <p:cNvGraphicFramePr>
            <a:graphicFrameLocks noGrp="1"/>
          </p:cNvGraphicFramePr>
          <p:nvPr>
            <p:extLst>
              <p:ext uri="{D42A27DB-BD31-4B8C-83A1-F6EECF244321}">
                <p14:modId xmlns:p14="http://schemas.microsoft.com/office/powerpoint/2010/main" val="348188593"/>
              </p:ext>
            </p:extLst>
          </p:nvPr>
        </p:nvGraphicFramePr>
        <p:xfrm>
          <a:off x="-1" y="1136169"/>
          <a:ext cx="9130353" cy="677775"/>
        </p:xfrm>
        <a:graphic>
          <a:graphicData uri="http://schemas.openxmlformats.org/drawingml/2006/table">
            <a:tbl>
              <a:tblPr firstRow="1" bandRow="1">
                <a:tableStyleId>{93296810-A885-4BE3-A3E7-6D5BEEA58F35}</a:tableStyleId>
              </a:tblPr>
              <a:tblGrid>
                <a:gridCol w="5353236">
                  <a:extLst>
                    <a:ext uri="{9D8B030D-6E8A-4147-A177-3AD203B41FA5}">
                      <a16:colId xmlns:a16="http://schemas.microsoft.com/office/drawing/2014/main" val="2569438317"/>
                    </a:ext>
                  </a:extLst>
                </a:gridCol>
                <a:gridCol w="3777117">
                  <a:extLst>
                    <a:ext uri="{9D8B030D-6E8A-4147-A177-3AD203B41FA5}">
                      <a16:colId xmlns:a16="http://schemas.microsoft.com/office/drawing/2014/main" val="441687965"/>
                    </a:ext>
                  </a:extLst>
                </a:gridCol>
              </a:tblGrid>
              <a:tr h="6777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latin typeface="+mn-lt"/>
                          <a:ea typeface="+mn-ea"/>
                          <a:cs typeface="+mn-cs"/>
                        </a:rPr>
                        <a:t>Criteria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rPr>
                        <a:t>Maximum score of  Tender Evaluation points</a:t>
                      </a: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2" name="Table 1">
            <a:extLst>
              <a:ext uri="{FF2B5EF4-FFF2-40B4-BE49-F238E27FC236}">
                <a16:creationId xmlns:a16="http://schemas.microsoft.com/office/drawing/2014/main" id="{ACAE5B64-3AD2-4674-ABA9-1FD272205650}"/>
              </a:ext>
            </a:extLst>
          </p:cNvPr>
          <p:cNvGraphicFramePr>
            <a:graphicFrameLocks noGrp="1"/>
          </p:cNvGraphicFramePr>
          <p:nvPr>
            <p:extLst>
              <p:ext uri="{D42A27DB-BD31-4B8C-83A1-F6EECF244321}">
                <p14:modId xmlns:p14="http://schemas.microsoft.com/office/powerpoint/2010/main" val="1653671441"/>
              </p:ext>
            </p:extLst>
          </p:nvPr>
        </p:nvGraphicFramePr>
        <p:xfrm>
          <a:off x="33004" y="5584055"/>
          <a:ext cx="8596091" cy="506027"/>
        </p:xfrm>
        <a:graphic>
          <a:graphicData uri="http://schemas.openxmlformats.org/drawingml/2006/table">
            <a:tbl>
              <a:tblPr/>
              <a:tblGrid>
                <a:gridCol w="8596091">
                  <a:extLst>
                    <a:ext uri="{9D8B030D-6E8A-4147-A177-3AD203B41FA5}">
                      <a16:colId xmlns:a16="http://schemas.microsoft.com/office/drawing/2014/main" val="4054508368"/>
                    </a:ext>
                  </a:extLst>
                </a:gridCol>
              </a:tblGrid>
              <a:tr h="506027">
                <a:tc>
                  <a:txBody>
                    <a:bodyPr/>
                    <a:lstStyle/>
                    <a:p>
                      <a:r>
                        <a:rPr lang="en-ZA" sz="1400" kern="1200" dirty="0">
                          <a:solidFill>
                            <a:schemeClr val="tx1"/>
                          </a:solidFill>
                          <a:effectLst/>
                          <a:latin typeface="+mn-lt"/>
                          <a:ea typeface="+mn-ea"/>
                          <a:cs typeface="+mn-cs"/>
                        </a:rPr>
                        <a:t>Total evaluation points for quality (Ms)</a:t>
                      </a:r>
                      <a:r>
                        <a:rPr lang="en-ZA" sz="1400" dirty="0"/>
                        <a:t>                                                      </a:t>
                      </a:r>
                      <a:r>
                        <a:rPr lang="en-ZA" sz="1800" b="1" dirty="0">
                          <a:solidFill>
                            <a:schemeClr val="tx1"/>
                          </a:solidFill>
                        </a:rPr>
                        <a:t>100</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393819597"/>
                  </a:ext>
                </a:extLst>
              </a:tr>
            </a:tbl>
          </a:graphicData>
        </a:graphic>
      </p:graphicFrame>
    </p:spTree>
    <p:extLst>
      <p:ext uri="{BB962C8B-B14F-4D97-AF65-F5344CB8AC3E}">
        <p14:creationId xmlns:p14="http://schemas.microsoft.com/office/powerpoint/2010/main" val="3650692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2940" y="1139221"/>
            <a:ext cx="8331770" cy="2308324"/>
          </a:xfrm>
          <a:prstGeom prst="rect">
            <a:avLst/>
          </a:prstGeom>
        </p:spPr>
        <p:txBody>
          <a:bodyPr wrap="square">
            <a:spAutoFit/>
          </a:bodyPr>
          <a:lstStyle/>
          <a:p>
            <a:pPr algn="just"/>
            <a:r>
              <a:rPr lang="en-ZA" sz="1600" dirty="0">
                <a:latin typeface="Arial" panose="020B0604020202020204" pitchFamily="34" charset="0"/>
              </a:rPr>
              <a:t>Tender data:</a:t>
            </a:r>
          </a:p>
          <a:p>
            <a:pPr algn="just"/>
            <a:endParaRPr lang="en-ZA" sz="1600" dirty="0">
              <a:latin typeface="Arial" panose="020B0604020202020204" pitchFamily="34" charset="0"/>
            </a:endParaRPr>
          </a:p>
          <a:p>
            <a:pPr algn="just"/>
            <a:r>
              <a:rPr lang="en-ZA" sz="1600" dirty="0">
                <a:latin typeface="Arial" panose="020B0604020202020204" pitchFamily="34" charset="0"/>
              </a:rPr>
              <a:t>C3.11</a:t>
            </a:r>
          </a:p>
          <a:p>
            <a:pPr algn="just"/>
            <a:endParaRPr lang="en-ZA" sz="1600" dirty="0">
              <a:latin typeface="Arial" panose="020B0604020202020204" pitchFamily="34" charset="0"/>
            </a:endParaRPr>
          </a:p>
          <a:p>
            <a:pPr algn="just"/>
            <a:r>
              <a:rPr lang="en-ZA" sz="1600" dirty="0">
                <a:latin typeface="Arial" panose="020B0604020202020204" pitchFamily="34" charset="0"/>
              </a:rPr>
              <a:t>The following key persons shall form part of the quality criteria: </a:t>
            </a:r>
            <a:endParaRPr lang="en-ZA" sz="1600" i="1" dirty="0">
              <a:latin typeface="Arial" panose="020B0604020202020204" pitchFamily="34" charset="0"/>
            </a:endParaRPr>
          </a:p>
          <a:p>
            <a:endParaRPr lang="en-ZA" sz="1600" i="1" dirty="0">
              <a:latin typeface="Arial" panose="020B0604020202020204" pitchFamily="34" charset="0"/>
            </a:endParaRPr>
          </a:p>
          <a:p>
            <a:r>
              <a:rPr lang="en-ZA" sz="1600" dirty="0">
                <a:latin typeface="Arial" panose="020B0604020202020204" pitchFamily="34" charset="0"/>
              </a:rPr>
              <a:t>Contracts  Engineer  </a:t>
            </a:r>
          </a:p>
          <a:p>
            <a:pPr algn="just"/>
            <a:endParaRPr lang="en-ZA" sz="1600" dirty="0">
              <a:solidFill>
                <a:srgbClr val="000000"/>
              </a:solidFill>
              <a:latin typeface="Arial" panose="020B0604020202020204" pitchFamily="34" charset="0"/>
            </a:endParaRPr>
          </a:p>
          <a:p>
            <a:pPr algn="just"/>
            <a:endParaRPr lang="en-ZA" sz="16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702218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369332"/>
          </a:xfrm>
          <a:prstGeom prst="rect">
            <a:avLst/>
          </a:prstGeom>
          <a:solidFill>
            <a:schemeClr val="accent6">
              <a:lumMod val="40000"/>
              <a:lumOff val="60000"/>
            </a:schemeClr>
          </a:solidFill>
        </p:spPr>
        <p:txBody>
          <a:bodyPr wrap="square" rtlCol="0">
            <a:spAutoFit/>
          </a:bodyPr>
          <a:lstStyle/>
          <a:p>
            <a:pPr algn="ctr">
              <a:defRPr/>
            </a:pPr>
            <a:r>
              <a:rPr lang="en-US" sz="1800" b="1" dirty="0">
                <a:effectLst/>
                <a:latin typeface="Arial" panose="020B0604020202020204" pitchFamily="34" charset="0"/>
                <a:ea typeface="Times New Roman" panose="02020603050405020304" pitchFamily="18" charset="0"/>
                <a:cs typeface="Arial" panose="020B0604020202020204" pitchFamily="34" charset="0"/>
              </a:rPr>
              <a:t>EVALUATION PRICE AND PREFERENCE</a:t>
            </a:r>
            <a:endParaRPr kumimoji="0" lang="en-ZA" sz="3200" b="1" i="0" u="none" strike="noStrike" kern="1200" cap="none" spc="0" normalizeH="0" baseline="0" noProof="0" dirty="0">
              <a:ln>
                <a:noFill/>
              </a:ln>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B3880615-1902-48DE-84BB-3375DBF81BDD}"/>
              </a:ext>
            </a:extLst>
          </p:cNvPr>
          <p:cNvGraphicFramePr>
            <a:graphicFrameLocks noGrp="1"/>
          </p:cNvGraphicFramePr>
          <p:nvPr>
            <p:extLst>
              <p:ext uri="{D42A27DB-BD31-4B8C-83A1-F6EECF244321}">
                <p14:modId xmlns:p14="http://schemas.microsoft.com/office/powerpoint/2010/main" val="3628175989"/>
              </p:ext>
            </p:extLst>
          </p:nvPr>
        </p:nvGraphicFramePr>
        <p:xfrm>
          <a:off x="0" y="807868"/>
          <a:ext cx="9106678" cy="5956915"/>
        </p:xfrm>
        <a:graphic>
          <a:graphicData uri="http://schemas.openxmlformats.org/drawingml/2006/table">
            <a:tbl>
              <a:tblPr firstRow="1" bandRow="1">
                <a:tableStyleId>{93296810-A885-4BE3-A3E7-6D5BEEA58F35}</a:tableStyleId>
              </a:tblPr>
              <a:tblGrid>
                <a:gridCol w="4623547">
                  <a:extLst>
                    <a:ext uri="{9D8B030D-6E8A-4147-A177-3AD203B41FA5}">
                      <a16:colId xmlns:a16="http://schemas.microsoft.com/office/drawing/2014/main" val="1891244037"/>
                    </a:ext>
                  </a:extLst>
                </a:gridCol>
                <a:gridCol w="4483131">
                  <a:extLst>
                    <a:ext uri="{9D8B030D-6E8A-4147-A177-3AD203B41FA5}">
                      <a16:colId xmlns:a16="http://schemas.microsoft.com/office/drawing/2014/main" val="2417391229"/>
                    </a:ext>
                  </a:extLst>
                </a:gridCol>
              </a:tblGrid>
              <a:tr h="31250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lt1"/>
                          </a:solidFill>
                          <a:effectLst/>
                          <a:latin typeface="+mn-lt"/>
                          <a:ea typeface="+mn-ea"/>
                          <a:cs typeface="+mn-cs"/>
                        </a:rPr>
                        <a:t>80/20 preference point system for acquisition of goods and services for Rand value equal to or above R2 000 and up to R50 million </a:t>
                      </a: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The following formula will be used to calculate thee points out of 80 for price: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=80(1-(Pt-Pm)/Pm)</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Where: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is the points scored for price of tender under consideration.</a:t>
                      </a:r>
                    </a:p>
                    <a:p>
                      <a:r>
                        <a:rPr lang="en-US" sz="1350" b="1" kern="1200" dirty="0">
                          <a:solidFill>
                            <a:schemeClr val="lt1"/>
                          </a:solidFill>
                          <a:effectLst/>
                          <a:latin typeface="+mn-lt"/>
                          <a:ea typeface="+mn-ea"/>
                          <a:cs typeface="+mn-cs"/>
                        </a:rPr>
                        <a:t>Pt is the price of the tender under consideration; and</a:t>
                      </a:r>
                    </a:p>
                    <a:p>
                      <a:r>
                        <a:rPr lang="en-US" sz="1350" b="1" kern="1200" dirty="0">
                          <a:solidFill>
                            <a:schemeClr val="lt1"/>
                          </a:solidFill>
                          <a:effectLst/>
                          <a:latin typeface="+mn-lt"/>
                          <a:ea typeface="+mn-ea"/>
                          <a:cs typeface="+mn-cs"/>
                        </a:rPr>
                        <a:t>Pm is the price of the lowest acceptable tender.</a:t>
                      </a:r>
                    </a:p>
                    <a:p>
                      <a:pPr marL="0" algn="l" defTabSz="914400" rtl="0" eaLnBrk="1" latinLnBrk="0" hangingPunct="1"/>
                      <a:endParaRPr lang="en-ZA" sz="1600" b="0" kern="1200" dirty="0">
                        <a:solidFill>
                          <a:schemeClr val="tx1"/>
                        </a:solidFill>
                        <a:latin typeface="+mn-lt"/>
                        <a:ea typeface="+mn-ea"/>
                        <a:cs typeface="+mn-cs"/>
                      </a:endParaRPr>
                    </a:p>
                  </a:txBody>
                  <a:tcPr/>
                </a:tc>
                <a:extLst>
                  <a:ext uri="{0D108BD9-81ED-4DB2-BD59-A6C34878D82A}">
                    <a16:rowId xmlns:a16="http://schemas.microsoft.com/office/drawing/2014/main" val="2213855717"/>
                  </a:ext>
                </a:extLst>
              </a:tr>
              <a:tr h="2831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kern="1200" dirty="0">
                          <a:solidFill>
                            <a:schemeClr val="dk1"/>
                          </a:solidFill>
                          <a:effectLst/>
                          <a:latin typeface="+mn-lt"/>
                          <a:ea typeface="+mn-ea"/>
                          <a:cs typeface="+mn-cs"/>
                        </a:rPr>
                        <a:t>The following formula will be used to calculate thee points out of 90 for price:</a:t>
                      </a:r>
                    </a:p>
                    <a:p>
                      <a:r>
                        <a:rPr lang="en-US"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US" sz="1350" kern="1200" dirty="0">
                          <a:solidFill>
                            <a:schemeClr val="dk1"/>
                          </a:solidFill>
                          <a:effectLst/>
                          <a:latin typeface="+mn-lt"/>
                          <a:ea typeface="+mn-ea"/>
                          <a:cs typeface="+mn-cs"/>
                        </a:rPr>
                        <a:t>Ps =90(1-(Pt-Pm)/Pm)</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Where:</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Ps is the points scored for price of tender under consideration.</a:t>
                      </a:r>
                    </a:p>
                    <a:p>
                      <a:r>
                        <a:rPr lang="en-US" sz="1350" kern="1200" dirty="0">
                          <a:solidFill>
                            <a:schemeClr val="dk1"/>
                          </a:solidFill>
                          <a:effectLst/>
                          <a:latin typeface="+mn-lt"/>
                          <a:ea typeface="+mn-ea"/>
                          <a:cs typeface="+mn-cs"/>
                        </a:rPr>
                        <a:t>Pt is the price of the tender under consideration; and</a:t>
                      </a:r>
                    </a:p>
                    <a:p>
                      <a:r>
                        <a:rPr lang="en-US" sz="1350" kern="1200" dirty="0">
                          <a:solidFill>
                            <a:schemeClr val="dk1"/>
                          </a:solidFill>
                          <a:effectLst/>
                          <a:latin typeface="+mn-lt"/>
                          <a:ea typeface="+mn-ea"/>
                          <a:cs typeface="+mn-cs"/>
                        </a:rPr>
                        <a:t>Pm is the price of the lowest acceptable tender.</a:t>
                      </a:r>
                    </a:p>
                  </a:txBody>
                  <a:tcPr/>
                </a:tc>
                <a:extLst>
                  <a:ext uri="{0D108BD9-81ED-4DB2-BD59-A6C34878D82A}">
                    <a16:rowId xmlns:a16="http://schemas.microsoft.com/office/drawing/2014/main" val="3822378497"/>
                  </a:ext>
                </a:extLst>
              </a:tr>
            </a:tbl>
          </a:graphicData>
        </a:graphic>
      </p:graphicFrame>
    </p:spTree>
    <p:extLst>
      <p:ext uri="{BB962C8B-B14F-4D97-AF65-F5344CB8AC3E}">
        <p14:creationId xmlns:p14="http://schemas.microsoft.com/office/powerpoint/2010/main" val="4096076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037469" cy="5863144"/>
          </a:xfrm>
          <a:prstGeom prst="rect">
            <a:avLst/>
          </a:prstGeom>
          <a:noFill/>
        </p:spPr>
        <p:txBody>
          <a:bodyPr wrap="square" rtlCol="0">
            <a:spAutoFit/>
          </a:bodyPr>
          <a:lstStyle/>
          <a:p>
            <a:pPr lvl="0">
              <a:tabLst>
                <a:tab pos="360000" algn="l"/>
                <a:tab pos="720000" algn="l"/>
                <a:tab pos="1080000" algn="l"/>
              </a:tabLst>
            </a:pPr>
            <a:r>
              <a:rPr lang="en-US" sz="2000" b="1" dirty="0">
                <a:solidFill>
                  <a:prstClr val="black"/>
                </a:solidFill>
                <a:latin typeface="Calibri" panose="020F0502020204030204"/>
              </a:rPr>
              <a:t>After confirmation of errors, omissions or re-balancing of imbalanced rates the tender offer shall be corrected as follows:</a:t>
            </a:r>
          </a:p>
          <a:p>
            <a:pPr marL="342900" marR="0" lvl="0" indent="-342900" algn="just">
              <a:lnSpc>
                <a:spcPct val="150000"/>
              </a:lnSpc>
              <a:spcBef>
                <a:spcPts val="0"/>
              </a:spcBef>
              <a:spcAft>
                <a:spcPts val="0"/>
              </a:spcAft>
              <a:buFont typeface="+mj-lt"/>
              <a:buAutoNum type="alphaLcParenR"/>
            </a:pPr>
            <a:r>
              <a:rPr lang="en-US" b="1" dirty="0">
                <a:latin typeface="Calibri" panose="020F0502020204030204" pitchFamily="34" charset="0"/>
                <a:ea typeface="Times New Roman" panose="02020603050405020304" pitchFamily="18" charset="0"/>
                <a:cs typeface="Calibri" panose="020F0502020204030204" pitchFamily="34" charset="0"/>
              </a:rPr>
              <a:t>I</a:t>
            </a:r>
            <a:r>
              <a:rPr lang="en-US" sz="1800" b="1" dirty="0">
                <a:effectLst/>
                <a:latin typeface="Calibri" panose="020F0502020204030204" pitchFamily="34" charset="0"/>
                <a:ea typeface="Times New Roman" panose="02020603050405020304" pitchFamily="18" charset="0"/>
                <a:cs typeface="Calibri" panose="020F0502020204030204" pitchFamily="34" charset="0"/>
              </a:rPr>
              <a:t>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p>
          <a:p>
            <a:pPr marR="0" lvl="0" algn="just">
              <a:lnSpc>
                <a:spcPct val="150000"/>
              </a:lnSpc>
              <a:spcBef>
                <a:spcPts val="0"/>
              </a:spcBef>
              <a:spcAft>
                <a:spcPts val="0"/>
              </a:spcAft>
            </a:pPr>
            <a:r>
              <a:rPr lang="en-US" b="1" dirty="0">
                <a:solidFill>
                  <a:prstClr val="black"/>
                </a:solidFill>
                <a:latin typeface="Calibri" panose="020F0502020204030204" pitchFamily="34" charset="0"/>
                <a:cs typeface="Calibri" panose="020F0502020204030204" pitchFamily="34" charset="0"/>
              </a:rPr>
              <a:t>(b)</a:t>
            </a:r>
            <a:r>
              <a:rPr lang="en-US" sz="1800" b="1" dirty="0">
                <a:effectLst/>
                <a:latin typeface="Calibri" panose="020F0502020204030204" pitchFamily="34" charset="0"/>
                <a:ea typeface="Times New Roman" panose="02020603050405020304" pitchFamily="18" charset="0"/>
                <a:cs typeface="Calibri" panose="020F0502020204030204" pitchFamily="34" charset="0"/>
              </a:rPr>
              <a:t>Where there is an error in the total of the prices either as a result of other corrections required by this checking process or in the tenderer’s addition of prices, the total of the prices shall be corrected.</a:t>
            </a:r>
          </a:p>
          <a:p>
            <a:pPr marR="0" lvl="0" algn="just">
              <a:lnSpc>
                <a:spcPct val="150000"/>
              </a:lnSpc>
              <a:spcBef>
                <a:spcPts val="0"/>
              </a:spcBef>
              <a:spcAft>
                <a:spcPts val="0"/>
              </a:spcAft>
            </a:pPr>
            <a:r>
              <a:rPr lang="en-US" b="1" dirty="0">
                <a:latin typeface="Calibri" panose="020F0502020204030204" pitchFamily="34" charset="0"/>
                <a:ea typeface="Times New Roman" panose="02020603050405020304" pitchFamily="18" charset="0"/>
                <a:cs typeface="Calibri" panose="020F0502020204030204" pitchFamily="34" charset="0"/>
              </a:rPr>
              <a:t>( c)</a:t>
            </a:r>
            <a:r>
              <a:rPr lang="en-US" sz="1800" b="1" dirty="0">
                <a:effectLst/>
                <a:latin typeface="Calibri" panose="020F0502020204030204" pitchFamily="34" charset="0"/>
                <a:ea typeface="Times New Roman" panose="02020603050405020304" pitchFamily="18" charset="0"/>
                <a:cs typeface="Calibri" panose="020F0502020204030204" pitchFamily="34" charset="0"/>
              </a:rPr>
              <a:t>Where the unit rates are imbalanced, the tenderer shall adjust such rates by increasing or decreasing them and selected others while retaining the total of the prices derived after any other corrections made under (a) and (b) above.</a:t>
            </a:r>
          </a:p>
          <a:p>
            <a:pPr lvl="0">
              <a:tabLst>
                <a:tab pos="360000" algn="l"/>
                <a:tab pos="720000" algn="l"/>
                <a:tab pos="1080000" algn="l"/>
              </a:tabLst>
            </a:pPr>
            <a:endParaRPr lang="en-US" sz="2400"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Correction of Arithmetic Errors </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287328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435282" y="873318"/>
            <a:ext cx="8708718" cy="4401205"/>
          </a:xfrm>
          <a:prstGeom prst="rect">
            <a:avLst/>
          </a:prstGeom>
          <a:noFill/>
        </p:spPr>
        <p:txBody>
          <a:bodyPr wrap="square" rtlCol="0">
            <a:spAutoFit/>
          </a:bodyPr>
          <a:lstStyle/>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2000" dirty="0">
                <a:effectLst/>
                <a:latin typeface="Arial" panose="020B0604020202020204" pitchFamily="34" charset="0"/>
                <a:ea typeface="Times New Roman" panose="02020603050405020304" pitchFamily="18" charset="0"/>
              </a:rPr>
              <a:t>risk rating (i.e., high risk, medium to high risk, medium risk or low risk) of the tenderer</a:t>
            </a:r>
            <a:endParaRPr kumimoji="0" lang="en-ZA"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323833" y="0"/>
            <a:ext cx="7820167"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DUE DILIGENCE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218199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VALIDITY </a:t>
            </a:r>
          </a:p>
        </p:txBody>
      </p:sp>
      <p:graphicFrame>
        <p:nvGraphicFramePr>
          <p:cNvPr id="4" name="Table 3">
            <a:extLst>
              <a:ext uri="{FF2B5EF4-FFF2-40B4-BE49-F238E27FC236}">
                <a16:creationId xmlns:a16="http://schemas.microsoft.com/office/drawing/2014/main" id="{869B956E-68DE-4680-992D-D82E8277CEB1}"/>
              </a:ext>
            </a:extLst>
          </p:cNvPr>
          <p:cNvGraphicFramePr>
            <a:graphicFrameLocks noGrp="1"/>
          </p:cNvGraphicFramePr>
          <p:nvPr>
            <p:extLst>
              <p:ext uri="{D42A27DB-BD31-4B8C-83A1-F6EECF244321}">
                <p14:modId xmlns:p14="http://schemas.microsoft.com/office/powerpoint/2010/main" val="2685774863"/>
              </p:ext>
            </p:extLst>
          </p:nvPr>
        </p:nvGraphicFramePr>
        <p:xfrm>
          <a:off x="0" y="803135"/>
          <a:ext cx="9144000" cy="5952507"/>
        </p:xfrm>
        <a:graphic>
          <a:graphicData uri="http://schemas.openxmlformats.org/drawingml/2006/table">
            <a:tbl>
              <a:tblPr firstRow="1" bandRow="1">
                <a:tableStyleId>{93296810-A885-4BE3-A3E7-6D5BEEA58F35}</a:tableStyleId>
              </a:tblPr>
              <a:tblGrid>
                <a:gridCol w="215308">
                  <a:extLst>
                    <a:ext uri="{9D8B030D-6E8A-4147-A177-3AD203B41FA5}">
                      <a16:colId xmlns:a16="http://schemas.microsoft.com/office/drawing/2014/main" val="1732342084"/>
                    </a:ext>
                  </a:extLst>
                </a:gridCol>
                <a:gridCol w="8928692">
                  <a:extLst>
                    <a:ext uri="{9D8B030D-6E8A-4147-A177-3AD203B41FA5}">
                      <a16:colId xmlns:a16="http://schemas.microsoft.com/office/drawing/2014/main" val="1608094556"/>
                    </a:ext>
                  </a:extLst>
                </a:gridCol>
              </a:tblGrid>
              <a:tr h="1073285">
                <a:tc rowSpan="3">
                  <a:txBody>
                    <a:bodyPr/>
                    <a:lstStyle/>
                    <a:p>
                      <a:endParaRPr lang="en-ZA" dirty="0"/>
                    </a:p>
                  </a:txBody>
                  <a:tcPr/>
                </a:tc>
                <a:tc>
                  <a:txBody>
                    <a:bodyPr/>
                    <a:lstStyle/>
                    <a:p>
                      <a:r>
                        <a:rPr lang="en-ZA" sz="2400" b="1" dirty="0">
                          <a:solidFill>
                            <a:schemeClr val="tx1"/>
                          </a:solidFill>
                        </a:rPr>
                        <a:t>Instruction</a:t>
                      </a:r>
                    </a:p>
                  </a:txBody>
                  <a:tcPr/>
                </a:tc>
                <a:extLst>
                  <a:ext uri="{0D108BD9-81ED-4DB2-BD59-A6C34878D82A}">
                    <a16:rowId xmlns:a16="http://schemas.microsoft.com/office/drawing/2014/main" val="1240139222"/>
                  </a:ext>
                </a:extLst>
              </a:tr>
              <a:tr h="618617">
                <a:tc vMerge="1">
                  <a:txBody>
                    <a:bodyPr/>
                    <a:lstStyle/>
                    <a:p>
                      <a:endParaRPr lang="en-ZA" dirty="0"/>
                    </a:p>
                  </a:txBody>
                  <a:tcPr/>
                </a:tc>
                <a:tc>
                  <a:txBody>
                    <a:bodyPr/>
                    <a:lstStyle/>
                    <a:p>
                      <a:r>
                        <a:rPr lang="en-ZA" sz="2800" dirty="0"/>
                        <a:t>Tender validity date is 180 </a:t>
                      </a:r>
                    </a:p>
                  </a:txBody>
                  <a:tcPr/>
                </a:tc>
                <a:extLst>
                  <a:ext uri="{0D108BD9-81ED-4DB2-BD59-A6C34878D82A}">
                    <a16:rowId xmlns:a16="http://schemas.microsoft.com/office/drawing/2014/main" val="3087916868"/>
                  </a:ext>
                </a:extLst>
              </a:tr>
              <a:tr h="4260605">
                <a:tc vMerge="1">
                  <a:txBody>
                    <a:bodyPr/>
                    <a:lstStyle/>
                    <a:p>
                      <a:endParaRPr lang="en-ZA" dirty="0"/>
                    </a:p>
                  </a:txBody>
                  <a:tcPr/>
                </a:tc>
                <a:tc>
                  <a:txBody>
                    <a:bodyPr/>
                    <a:lstStyle/>
                    <a:p>
                      <a:r>
                        <a:rPr lang="en-US" sz="1800" kern="1200" dirty="0">
                          <a:solidFill>
                            <a:schemeClr val="tx1"/>
                          </a:solidFill>
                          <a:effectLst/>
                          <a:latin typeface="+mn-lt"/>
                          <a:ea typeface="+mn-ea"/>
                          <a:cs typeface="+mn-cs"/>
                        </a:rPr>
                        <a:t>Where a tenderer, at any time after the opening of his tender offer but prior to entering into a contract based on his tender offer:</a:t>
                      </a:r>
                    </a:p>
                    <a:p>
                      <a:r>
                        <a:rPr lang="en-US" sz="1800" kern="1200" dirty="0">
                          <a:solidFill>
                            <a:schemeClr val="tx1"/>
                          </a:solidFill>
                          <a:effectLst/>
                          <a:latin typeface="+mn-lt"/>
                          <a:ea typeface="+mn-ea"/>
                          <a:cs typeface="+mn-cs"/>
                        </a:rPr>
                        <a:t> </a:t>
                      </a:r>
                    </a:p>
                    <a:p>
                      <a:pPr lvl="0"/>
                      <a:r>
                        <a:rPr lang="en-US" sz="1800" kern="1200" dirty="0">
                          <a:solidFill>
                            <a:schemeClr val="tx1"/>
                          </a:solidFill>
                          <a:effectLst/>
                          <a:latin typeface="+mn-lt"/>
                          <a:ea typeface="+mn-ea"/>
                          <a:cs typeface="+mn-cs"/>
                        </a:rPr>
                        <a:t>withdraws his tender;</a:t>
                      </a:r>
                    </a:p>
                    <a:p>
                      <a:pPr lvl="0"/>
                      <a:r>
                        <a:rPr lang="en-US" sz="1800" kern="1200" dirty="0">
                          <a:solidFill>
                            <a:schemeClr val="tx1"/>
                          </a:solidFill>
                          <a:effectLst/>
                          <a:latin typeface="+mn-lt"/>
                          <a:ea typeface="+mn-ea"/>
                          <a:cs typeface="+mn-cs"/>
                        </a:rPr>
                        <a:t>gives notice of his inability to execute the contract in terms of his tender; or</a:t>
                      </a:r>
                    </a:p>
                    <a:p>
                      <a:pPr lvl="0"/>
                      <a:r>
                        <a:rPr lang="en-US" sz="1800" kern="1200" dirty="0">
                          <a:solidFill>
                            <a:schemeClr val="tx1"/>
                          </a:solidFill>
                          <a:effectLst/>
                          <a:latin typeface="+mn-lt"/>
                          <a:ea typeface="+mn-ea"/>
                          <a:cs typeface="+mn-cs"/>
                        </a:rPr>
                        <a:t>fails to comply with a request made in terms of C.2.17, C.2.18 or C.3.9;</a:t>
                      </a:r>
                    </a:p>
                    <a:p>
                      <a:r>
                        <a:rPr lang="en-US" sz="1800" kern="1200" dirty="0">
                          <a:solidFill>
                            <a:schemeClr val="tx1"/>
                          </a:solidFill>
                          <a:effectLst/>
                          <a:latin typeface="+mn-lt"/>
                          <a:ea typeface="+mn-ea"/>
                          <a:cs typeface="+mn-cs"/>
                        </a:rPr>
                        <a:t> </a:t>
                      </a:r>
                    </a:p>
                    <a:p>
                      <a:r>
                        <a:rPr lang="en-US" sz="1800" kern="1200" dirty="0">
                          <a:solidFill>
                            <a:schemeClr val="tx1"/>
                          </a:solidFill>
                          <a:effectLst/>
                          <a:latin typeface="+mn-lt"/>
                          <a:ea typeface="+mn-ea"/>
                          <a:cs typeface="+mn-cs"/>
                        </a:rPr>
                        <a:t>such tenderer shall be barred from tendering on any of the Employer’s tenders for a period to be determined by the Employer, but not less than 6 (six) months from a date determined by the Employer.  This sanction also applies to tenders under evaluation and not yet awarded.  The Employer may fully or partly exempt a tenderer from the provisions of these conditions if he is of the opinion that the circumstances justify the exemption.</a:t>
                      </a:r>
                    </a:p>
                  </a:txBody>
                  <a:tcPr/>
                </a:tc>
                <a:extLst>
                  <a:ext uri="{0D108BD9-81ED-4DB2-BD59-A6C34878D82A}">
                    <a16:rowId xmlns:a16="http://schemas.microsoft.com/office/drawing/2014/main" val="1342769555"/>
                  </a:ext>
                </a:extLst>
              </a:tr>
            </a:tbl>
          </a:graphicData>
        </a:graphic>
      </p:graphicFrame>
    </p:spTree>
    <p:extLst>
      <p:ext uri="{BB962C8B-B14F-4D97-AF65-F5344CB8AC3E}">
        <p14:creationId xmlns:p14="http://schemas.microsoft.com/office/powerpoint/2010/main" val="667014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1022608"/>
            <a:ext cx="9144001" cy="5155257"/>
          </a:xfrm>
          <a:prstGeom prst="rect">
            <a:avLst/>
          </a:prstGeom>
          <a:noFill/>
        </p:spPr>
        <p:txBody>
          <a:bodyPr wrap="square" rtlCol="0">
            <a:spAutoFit/>
          </a:bodyPr>
          <a:lstStyle/>
          <a:p>
            <a:pPr marL="342900" lvl="0" indent="-342900">
              <a:buAutoNum type="arabicPeriod"/>
              <a:tabLst>
                <a:tab pos="360000" algn="l"/>
                <a:tab pos="720000" algn="l"/>
                <a:tab pos="10800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Returnable schedules have been </a:t>
            </a:r>
            <a: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based on the CIDB Standard for Uniformity in Construction Procurement and incorporate National Treasury requirements within them. </a:t>
            </a: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Failure to fully complete the relevant returnable documents shall render such a tender offer to be declared non-responsive.</a:t>
            </a: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marR="0" lvl="0" algn="just">
              <a:lnSpc>
                <a:spcPct val="150000"/>
              </a:lnSpc>
              <a:spcBef>
                <a:spcPts val="0"/>
              </a:spcBef>
              <a:spcAft>
                <a:spcPts val="0"/>
              </a:spcAft>
              <a:tabLst>
                <a:tab pos="2286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3. Tenderers shall note that their signatures appended to each returnable form represents a   declaration that they vouch for the accuracy and correctness of the information provided, including the information provided by candidates proposed for the specified key positions.</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4.	</a:t>
            </a: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wilful misrepresentation by that tenderer to induce the contract.  In such event the Employer has the discretionary right under contract condition 8.4 to terminate the contract.</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kumimoji="0" lang="en-ZA" sz="1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3200" b="1" dirty="0">
                <a:solidFill>
                  <a:prstClr val="black"/>
                </a:solidFill>
                <a:latin typeface="Calibri" panose="020F0502020204030204"/>
              </a:rPr>
              <a:t>Returnable Schedule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431079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6" name="Table 5">
            <a:extLst>
              <a:ext uri="{FF2B5EF4-FFF2-40B4-BE49-F238E27FC236}">
                <a16:creationId xmlns:a16="http://schemas.microsoft.com/office/drawing/2014/main" id="{B3641D03-F2A5-4186-A5D2-FDDBC73550BD}"/>
              </a:ext>
            </a:extLst>
          </p:cNvPr>
          <p:cNvGraphicFramePr>
            <a:graphicFrameLocks noGrp="1"/>
          </p:cNvGraphicFramePr>
          <p:nvPr>
            <p:extLst>
              <p:ext uri="{D42A27DB-BD31-4B8C-83A1-F6EECF244321}">
                <p14:modId xmlns:p14="http://schemas.microsoft.com/office/powerpoint/2010/main" val="2263739727"/>
              </p:ext>
            </p:extLst>
          </p:nvPr>
        </p:nvGraphicFramePr>
        <p:xfrm>
          <a:off x="885117" y="450376"/>
          <a:ext cx="7888406" cy="5540440"/>
        </p:xfrm>
        <a:graphic>
          <a:graphicData uri="http://schemas.openxmlformats.org/drawingml/2006/table">
            <a:tbl>
              <a:tblPr firstRow="1" firstCol="1" lastRow="1" lastCol="1" bandRow="1" bandCol="1"/>
              <a:tblGrid>
                <a:gridCol w="792762">
                  <a:extLst>
                    <a:ext uri="{9D8B030D-6E8A-4147-A177-3AD203B41FA5}">
                      <a16:colId xmlns:a16="http://schemas.microsoft.com/office/drawing/2014/main" val="3828524519"/>
                    </a:ext>
                  </a:extLst>
                </a:gridCol>
                <a:gridCol w="920910">
                  <a:extLst>
                    <a:ext uri="{9D8B030D-6E8A-4147-A177-3AD203B41FA5}">
                      <a16:colId xmlns:a16="http://schemas.microsoft.com/office/drawing/2014/main" val="3637491761"/>
                    </a:ext>
                  </a:extLst>
                </a:gridCol>
                <a:gridCol w="5595300">
                  <a:extLst>
                    <a:ext uri="{9D8B030D-6E8A-4147-A177-3AD203B41FA5}">
                      <a16:colId xmlns:a16="http://schemas.microsoft.com/office/drawing/2014/main" val="821684757"/>
                    </a:ext>
                  </a:extLst>
                </a:gridCol>
                <a:gridCol w="579434">
                  <a:extLst>
                    <a:ext uri="{9D8B030D-6E8A-4147-A177-3AD203B41FA5}">
                      <a16:colId xmlns:a16="http://schemas.microsoft.com/office/drawing/2014/main" val="399875842"/>
                    </a:ext>
                  </a:extLst>
                </a:gridCol>
              </a:tblGrid>
              <a:tr h="428825">
                <a:tc>
                  <a:txBody>
                    <a:bodyPr/>
                    <a:lstStyle/>
                    <a:p>
                      <a:pPr algn="ctr">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FORM</a:t>
                      </a:r>
                      <a:endParaRPr lang="en-ZA" sz="5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ZA" sz="5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9869329"/>
                  </a:ext>
                </a:extLst>
              </a:tr>
              <a:tr h="184527">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certificate of CONFIRMATION THAT THE TENDERER READ THE PRESENTATION</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1141369"/>
                  </a:ext>
                </a:extLst>
              </a:tr>
              <a:tr h="142942">
                <a:tc>
                  <a:txBody>
                    <a:bodyPr/>
                    <a:lstStyle/>
                    <a:p>
                      <a:pPr>
                        <a:spcAft>
                          <a:spcPts val="0"/>
                        </a:spcAft>
                      </a:pPr>
                      <a:r>
                        <a:rPr lang="en-ZA" sz="1000" dirty="0">
                          <a:effectLst/>
                          <a:latin typeface="Arial" panose="020B0604020202020204" pitchFamily="34" charset="0"/>
                          <a:ea typeface="Times New Roman" panose="02020603050405020304" pitchFamily="18" charset="0"/>
                          <a:cs typeface="Times New Roman" panose="02020603050405020304" pitchFamily="18" charset="0"/>
                        </a:rPr>
                        <a:t>A1.1</a:t>
                      </a: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CERTIFICATE OF INTENTION TO SUBMIT A TENDER</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966842"/>
                  </a:ext>
                </a:extLst>
              </a:tr>
              <a:tr h="14294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170586"/>
                  </a:ext>
                </a:extLst>
              </a:tr>
              <a:tr h="285884">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a:t>
                      </a:r>
                      <a:r>
                        <a:rPr lang="en-ZA" sz="1000" cap="all" dirty="0" err="1">
                          <a:effectLst/>
                          <a:latin typeface="Arial" panose="020B0604020202020204" pitchFamily="34" charset="0"/>
                          <a:ea typeface="Times New Roman" panose="02020603050405020304" pitchFamily="18" charset="0"/>
                          <a:cs typeface="Arial" panose="020B0604020202020204" pitchFamily="34" charset="0"/>
                        </a:rPr>
                        <a:t>sanral</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7816167"/>
                  </a:ext>
                </a:extLst>
              </a:tr>
              <a:tr h="142942">
                <a:tc>
                  <a:txBody>
                    <a:bodyPr/>
                    <a:lstStyle/>
                    <a:p>
                      <a:pP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1932279"/>
                  </a:ext>
                </a:extLst>
              </a:tr>
              <a:tr h="142942">
                <a:tc>
                  <a:txBody>
                    <a:bodyPr/>
                    <a:lstStyle/>
                    <a:p>
                      <a:pP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670204"/>
                  </a:ext>
                </a:extLst>
              </a:tr>
              <a:tr h="228993">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A2.5</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DECLARATION – MANAGEMENT OF PROMINENT INFLUENTIAL PERSONS</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059777"/>
                  </a:ext>
                </a:extLst>
              </a:tr>
              <a:tr h="15266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A2.6</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6116189"/>
                  </a:ext>
                </a:extLst>
              </a:tr>
              <a:tr h="285884">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A2.7</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DECLARATION OF INDEPENDENT TECHNOLOGY-BASED INTELLECTUAL SERVICE PROVIDER</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3561140"/>
                  </a:ext>
                </a:extLst>
              </a:tr>
              <a:tr h="187909">
                <a:tc>
                  <a:txBody>
                    <a:bodyPr/>
                    <a:lstStyle/>
                    <a:p>
                      <a:pPr marL="0" marR="0">
                        <a:lnSpc>
                          <a:spcPct val="150000"/>
                        </a:lnSpc>
                        <a:spcBef>
                          <a:spcPts val="0"/>
                        </a:spcBef>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a3.1/SBD4</a:t>
                      </a:r>
                      <a:endParaRPr lang="en-US" sz="100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compulsory DECLARATION</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2585367"/>
                  </a:ext>
                </a:extLst>
              </a:tr>
              <a:tr h="187909">
                <a:tc>
                  <a:txBody>
                    <a:bodyPr/>
                    <a:lstStyle/>
                    <a:p>
                      <a:pPr marL="0" marR="0">
                        <a:lnSpc>
                          <a:spcPct val="150000"/>
                        </a:lnSpc>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A3.2/SBD9</a:t>
                      </a:r>
                      <a:endParaRPr lang="en-US" sz="1000" dirty="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dirty="0">
                          <a:effectLst/>
                          <a:latin typeface="Arial" panose="020B0604020202020204" pitchFamily="34" charset="0"/>
                          <a:ea typeface="Times New Roman" panose="02020603050405020304" pitchFamily="18" charset="0"/>
                          <a:cs typeface="Arial" panose="020B0604020202020204" pitchFamily="34" charset="0"/>
                        </a:rPr>
                        <a:t>CERTIFICATE OF INDEPENDENT TENDER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2167566"/>
                  </a:ext>
                </a:extLst>
              </a:tr>
              <a:tr h="15266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A3.3/SBD8</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6269939"/>
                  </a:ext>
                </a:extLst>
              </a:tr>
              <a:tr h="15266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A3.4</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8399825"/>
                  </a:ext>
                </a:extLst>
              </a:tr>
              <a:tr h="15266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729838"/>
                  </a:ext>
                </a:extLst>
              </a:tr>
              <a:tr h="14294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a5</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5462136"/>
                  </a:ext>
                </a:extLst>
              </a:tr>
              <a:tr h="14294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A6/SBD2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6970325"/>
                  </a:ext>
                </a:extLst>
              </a:tr>
              <a:tr h="14294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A7</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2852595"/>
                  </a:ext>
                </a:extLst>
              </a:tr>
              <a:tr h="15266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A8</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TENDERER’S CREDIT RATING AND BANK DETAILS</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0596860"/>
                  </a:ext>
                </a:extLst>
              </a:tr>
              <a:tr h="14294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A9</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242512"/>
                  </a:ext>
                </a:extLst>
              </a:tr>
              <a:tr h="14294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A10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0515296"/>
                  </a:ext>
                </a:extLst>
              </a:tr>
              <a:tr h="14294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A11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4139026"/>
                  </a:ext>
                </a:extLst>
              </a:tr>
              <a:tr h="285884">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016547"/>
                  </a:ext>
                </a:extLst>
              </a:tr>
              <a:tr h="15266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A13/SBD1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INVITATION TO BID AND TERMS AND CONDITIONS FOR BIDDING</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6196786"/>
                  </a:ext>
                </a:extLst>
              </a:tr>
              <a:tr h="14294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B1.1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CONTRACT ENGINEER’S TECHNICAL/MANAGERIAL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2283236"/>
                  </a:ext>
                </a:extLst>
              </a:tr>
              <a:tr h="142942">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b1.2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2028815"/>
                  </a:ext>
                </a:extLst>
              </a:tr>
              <a:tr h="14294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B2.1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CONTRACT ENGINEER’S QUALIFICATION AND REGISTRATION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505238"/>
                  </a:ext>
                </a:extLst>
              </a:tr>
              <a:tr h="15266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b2.2</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kern="1200" cap="all" dirty="0">
                          <a:solidFill>
                            <a:schemeClr val="tx1"/>
                          </a:solidFill>
                          <a:effectLst/>
                          <a:latin typeface="Arial" panose="020B0604020202020204" pitchFamily="34" charset="0"/>
                          <a:ea typeface="+mn-ea"/>
                          <a:cs typeface="Arial" panose="020B0604020202020204" pitchFamily="34" charset="0"/>
                        </a:rPr>
                        <a:t>ALTERNATE TO CONTRACT ENGINEER’S QUALIFICATION AND REGISTRATION RECORD</a:t>
                      </a: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9508921"/>
                  </a:ext>
                </a:extLst>
              </a:tr>
              <a:tr h="14294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6222282"/>
                  </a:ext>
                </a:extLst>
              </a:tr>
              <a:tr h="142942">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B4</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8722720"/>
                  </a:ext>
                </a:extLst>
              </a:tr>
            </a:tbl>
          </a:graphicData>
        </a:graphic>
      </p:graphicFrame>
    </p:spTree>
    <p:extLst>
      <p:ext uri="{BB962C8B-B14F-4D97-AF65-F5344CB8AC3E}">
        <p14:creationId xmlns:p14="http://schemas.microsoft.com/office/powerpoint/2010/main" val="1466306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385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Returnables</a:t>
            </a:r>
            <a:endParaRPr kumimoji="0" lang="en-ZA" sz="16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F86579C0-5B25-42C0-9189-6EDA22A82357}"/>
              </a:ext>
            </a:extLst>
          </p:cNvPr>
          <p:cNvGraphicFramePr>
            <a:graphicFrameLocks noGrp="1"/>
          </p:cNvGraphicFramePr>
          <p:nvPr>
            <p:extLst>
              <p:ext uri="{D42A27DB-BD31-4B8C-83A1-F6EECF244321}">
                <p14:modId xmlns:p14="http://schemas.microsoft.com/office/powerpoint/2010/main" val="3621905815"/>
              </p:ext>
            </p:extLst>
          </p:nvPr>
        </p:nvGraphicFramePr>
        <p:xfrm>
          <a:off x="1160061" y="1216240"/>
          <a:ext cx="7477912" cy="4639378"/>
        </p:xfrm>
        <a:graphic>
          <a:graphicData uri="http://schemas.openxmlformats.org/drawingml/2006/table">
            <a:tbl>
              <a:tblPr firstRow="1" firstCol="1" lastRow="1" lastCol="1" bandRow="1" bandCol="1">
                <a:tableStyleId>{5C22544A-7EE6-4342-B048-85BDC9FD1C3A}</a:tableStyleId>
              </a:tblPr>
              <a:tblGrid>
                <a:gridCol w="673317">
                  <a:extLst>
                    <a:ext uri="{9D8B030D-6E8A-4147-A177-3AD203B41FA5}">
                      <a16:colId xmlns:a16="http://schemas.microsoft.com/office/drawing/2014/main" val="2957396910"/>
                    </a:ext>
                  </a:extLst>
                </a:gridCol>
                <a:gridCol w="1149519">
                  <a:extLst>
                    <a:ext uri="{9D8B030D-6E8A-4147-A177-3AD203B41FA5}">
                      <a16:colId xmlns:a16="http://schemas.microsoft.com/office/drawing/2014/main" val="3256152970"/>
                    </a:ext>
                  </a:extLst>
                </a:gridCol>
                <a:gridCol w="4545367">
                  <a:extLst>
                    <a:ext uri="{9D8B030D-6E8A-4147-A177-3AD203B41FA5}">
                      <a16:colId xmlns:a16="http://schemas.microsoft.com/office/drawing/2014/main" val="3000650675"/>
                    </a:ext>
                  </a:extLst>
                </a:gridCol>
                <a:gridCol w="1109709">
                  <a:extLst>
                    <a:ext uri="{9D8B030D-6E8A-4147-A177-3AD203B41FA5}">
                      <a16:colId xmlns:a16="http://schemas.microsoft.com/office/drawing/2014/main" val="2839529450"/>
                    </a:ext>
                  </a:extLst>
                </a:gridCol>
              </a:tblGrid>
              <a:tr h="804226">
                <a:tc>
                  <a:txBody>
                    <a:bodyPr/>
                    <a:lstStyle/>
                    <a:p>
                      <a:pPr>
                        <a:spcAft>
                          <a:spcPts val="0"/>
                        </a:spcAft>
                      </a:pPr>
                      <a:r>
                        <a:rPr lang="en-ZA" sz="1400" cap="all">
                          <a:effectLst/>
                        </a:rPr>
                        <a:t>B5</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b="0" cap="all" dirty="0">
                          <a:solidFill>
                            <a:schemeClr val="tx1"/>
                          </a:solidFill>
                          <a:effectLst/>
                        </a:rPr>
                        <a:t>MS EXCEL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b="0" kern="1200" cap="all" dirty="0">
                          <a:solidFill>
                            <a:schemeClr val="tx1"/>
                          </a:solidFill>
                          <a:effectLst/>
                          <a:latin typeface="+mn-lt"/>
                          <a:ea typeface="+mn-ea"/>
                          <a:cs typeface="+mn-cs"/>
                        </a:rPr>
                        <a:t>MANAGEMENT PROPOSAL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326059007"/>
                  </a:ext>
                </a:extLst>
              </a:tr>
              <a:tr h="618248">
                <a:tc>
                  <a:txBody>
                    <a:bodyPr/>
                    <a:lstStyle/>
                    <a:p>
                      <a:pPr>
                        <a:spcAft>
                          <a:spcPts val="0"/>
                        </a:spcAft>
                      </a:pPr>
                      <a:r>
                        <a:rPr lang="en-ZA" sz="1400" cap="all">
                          <a:effectLst/>
                        </a:rPr>
                        <a:t>B6</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MS EXCEL</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PAST PERFORMANCE EXPERIENCE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747361249"/>
                  </a:ext>
                </a:extLst>
              </a:tr>
              <a:tr h="804226">
                <a:tc>
                  <a:txBody>
                    <a:bodyPr/>
                    <a:lstStyle/>
                    <a:p>
                      <a:pPr>
                        <a:spcAft>
                          <a:spcPts val="0"/>
                        </a:spcAft>
                      </a:pPr>
                      <a:r>
                        <a:rPr lang="en-ZA" sz="1400" cap="all" dirty="0">
                          <a:effectLst/>
                        </a:rPr>
                        <a:t>B7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TARGETED ENTERPRISE/SUB-CONTRACTOR DETAILS AND DECLARATION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657874595"/>
                  </a:ext>
                </a:extLst>
              </a:tr>
              <a:tr h="804226">
                <a:tc>
                  <a:txBody>
                    <a:bodyPr/>
                    <a:lstStyle/>
                    <a:p>
                      <a:pPr>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B8</a:t>
                      </a:r>
                    </a:p>
                  </a:txBody>
                  <a:tcPr marL="53975" marR="53975" marT="0" marB="0" anchor="ct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JOINT VENTURE AGREEMENT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1400" strike="sngStrike"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535984217"/>
                  </a:ext>
                </a:extLst>
              </a:tr>
              <a:tr h="804226">
                <a:tc>
                  <a:txBody>
                    <a:bodyPr/>
                    <a:lstStyle/>
                    <a:p>
                      <a:pPr>
                        <a:spcAft>
                          <a:spcPts val="0"/>
                        </a:spcAft>
                      </a:pPr>
                      <a:r>
                        <a:rPr lang="en-ZA" sz="1400" cap="all">
                          <a:effectLst/>
                        </a:rPr>
                        <a:t>c2.4</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pdf</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KEY PERSONS FOR THIS PROJECT AND SUMMARY OF NORMALISED HOURS TENDERED</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a:t>
                      </a:r>
                      <a:endParaRPr lang="en-ZA" sz="1400" strike="sngStrike"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636452"/>
                  </a:ext>
                </a:extLst>
              </a:tr>
              <a:tr h="804226">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D1/SBD6.1</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 </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TENDERER’S B-BBEE VERIFICATION CERTIFICATE</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*1 &amp; *2</a:t>
                      </a:r>
                      <a:endParaRPr lang="en-US" sz="1400" b="0" kern="1200" cap="all" dirty="0">
                        <a:solidFill>
                          <a:schemeClr val="tx1"/>
                        </a:solidFill>
                        <a:effectLst/>
                        <a:latin typeface="+mn-lt"/>
                        <a:ea typeface="+mn-ea"/>
                        <a:cs typeface="+mn-cs"/>
                      </a:endParaRPr>
                    </a:p>
                  </a:txBody>
                  <a:tcPr marL="53975" marR="53975" marT="0" marB="0" anchor="ctr"/>
                </a:tc>
                <a:extLst>
                  <a:ext uri="{0D108BD9-81ED-4DB2-BD59-A6C34878D82A}">
                    <a16:rowId xmlns:a16="http://schemas.microsoft.com/office/drawing/2014/main" val="2220271801"/>
                  </a:ext>
                </a:extLst>
              </a:tr>
            </a:tbl>
          </a:graphicData>
        </a:graphic>
      </p:graphicFrame>
    </p:spTree>
    <p:extLst>
      <p:ext uri="{BB962C8B-B14F-4D97-AF65-F5344CB8AC3E}">
        <p14:creationId xmlns:p14="http://schemas.microsoft.com/office/powerpoint/2010/main" val="4279301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lvl="0" algn="ct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a:t>
            </a:r>
            <a:r>
              <a:rPr lang="en-ZA" sz="1400" b="1" dirty="0">
                <a:solidFill>
                  <a:prstClr val="black"/>
                </a:solidFill>
                <a:latin typeface="Calibri" panose="020F0502020204030204"/>
              </a:rPr>
              <a:t>Schedule Financial 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3" name="Table 2">
            <a:extLst>
              <a:ext uri="{FF2B5EF4-FFF2-40B4-BE49-F238E27FC236}">
                <a16:creationId xmlns:a16="http://schemas.microsoft.com/office/drawing/2014/main" id="{2A1B43A2-EF22-4B17-B4E7-AB63F9226591}"/>
              </a:ext>
            </a:extLst>
          </p:cNvPr>
          <p:cNvGraphicFramePr>
            <a:graphicFrameLocks noGrp="1"/>
          </p:cNvGraphicFramePr>
          <p:nvPr>
            <p:extLst>
              <p:ext uri="{D42A27DB-BD31-4B8C-83A1-F6EECF244321}">
                <p14:modId xmlns:p14="http://schemas.microsoft.com/office/powerpoint/2010/main" val="2456835410"/>
              </p:ext>
            </p:extLst>
          </p:nvPr>
        </p:nvGraphicFramePr>
        <p:xfrm>
          <a:off x="1160061" y="497150"/>
          <a:ext cx="7451279" cy="4174261"/>
        </p:xfrm>
        <a:graphic>
          <a:graphicData uri="http://schemas.openxmlformats.org/drawingml/2006/table">
            <a:tbl>
              <a:tblPr firstRow="1" firstCol="1" lastRow="1" lastCol="1" bandRow="1" bandCol="1">
                <a:tableStyleId>{5C22544A-7EE6-4342-B048-85BDC9FD1C3A}</a:tableStyleId>
              </a:tblPr>
              <a:tblGrid>
                <a:gridCol w="766393">
                  <a:extLst>
                    <a:ext uri="{9D8B030D-6E8A-4147-A177-3AD203B41FA5}">
                      <a16:colId xmlns:a16="http://schemas.microsoft.com/office/drawing/2014/main" val="322569228"/>
                    </a:ext>
                  </a:extLst>
                </a:gridCol>
                <a:gridCol w="1526960">
                  <a:extLst>
                    <a:ext uri="{9D8B030D-6E8A-4147-A177-3AD203B41FA5}">
                      <a16:colId xmlns:a16="http://schemas.microsoft.com/office/drawing/2014/main" val="2503538561"/>
                    </a:ext>
                  </a:extLst>
                </a:gridCol>
                <a:gridCol w="3873852">
                  <a:extLst>
                    <a:ext uri="{9D8B030D-6E8A-4147-A177-3AD203B41FA5}">
                      <a16:colId xmlns:a16="http://schemas.microsoft.com/office/drawing/2014/main" val="3811485247"/>
                    </a:ext>
                  </a:extLst>
                </a:gridCol>
                <a:gridCol w="1284074">
                  <a:extLst>
                    <a:ext uri="{9D8B030D-6E8A-4147-A177-3AD203B41FA5}">
                      <a16:colId xmlns:a16="http://schemas.microsoft.com/office/drawing/2014/main" val="259461284"/>
                    </a:ext>
                  </a:extLst>
                </a:gridCol>
              </a:tblGrid>
              <a:tr h="1242957">
                <a:tc>
                  <a:txBody>
                    <a:bodyPr/>
                    <a:lstStyle/>
                    <a:p>
                      <a:pPr algn="l">
                        <a:spcAft>
                          <a:spcPts val="0"/>
                        </a:spcAft>
                      </a:pPr>
                      <a:r>
                        <a:rPr lang="en-ZA" sz="1400" cap="all" dirty="0">
                          <a:effectLst/>
                        </a:rPr>
                        <a:t>FORM</a:t>
                      </a:r>
                      <a:endParaRPr lang="en-ZA" sz="1400" dirty="0">
                        <a:effectLst/>
                      </a:endParaRPr>
                    </a:p>
                    <a:p>
                      <a:pPr algn="l">
                        <a:spcAft>
                          <a:spcPts val="0"/>
                        </a:spcAft>
                      </a:pPr>
                      <a:r>
                        <a:rPr lang="en-ZA" sz="1400" cap="all" dirty="0">
                          <a:effectLst/>
                        </a:rPr>
                        <a:t>NO</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l">
                        <a:spcAft>
                          <a:spcPts val="0"/>
                        </a:spcAft>
                      </a:pPr>
                      <a:r>
                        <a:rPr lang="en-ZA" sz="1400" cap="all" dirty="0">
                          <a:effectLst/>
                        </a:rPr>
                        <a:t>ELEC­TRONIC</a:t>
                      </a:r>
                      <a:endParaRPr lang="en-ZA" sz="1400" dirty="0">
                        <a:effectLst/>
                      </a:endParaRPr>
                    </a:p>
                    <a:p>
                      <a:pPr algn="l">
                        <a:spcAft>
                          <a:spcPts val="0"/>
                        </a:spcAft>
                      </a:pPr>
                      <a:r>
                        <a:rPr lang="en-ZA" sz="1400" cap="all" dirty="0">
                          <a:effectLst/>
                        </a:rPr>
                        <a:t>FORMAT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FORM  DESCRIPTION</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INITIAL if cOM­PLETED</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068675757"/>
                  </a:ext>
                </a:extLst>
              </a:tr>
              <a:tr h="637015">
                <a:tc>
                  <a:txBody>
                    <a:bodyPr/>
                    <a:lstStyle/>
                    <a:p>
                      <a:pPr>
                        <a:spcAft>
                          <a:spcPts val="0"/>
                        </a:spcAft>
                      </a:pPr>
                      <a:r>
                        <a:rPr lang="en-ZA" sz="1350" b="1" kern="1200" cap="all" dirty="0">
                          <a:solidFill>
                            <a:schemeClr val="lt1"/>
                          </a:solidFill>
                          <a:effectLst/>
                          <a:latin typeface="+mn-lt"/>
                          <a:ea typeface="+mn-ea"/>
                          <a:cs typeface="+mn-cs"/>
                        </a:rPr>
                        <a:t>c1.1.1/SBD7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FORM OF OFFER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664851644"/>
                  </a:ext>
                </a:extLst>
              </a:tr>
              <a:tr h="637015">
                <a:tc>
                  <a:txBody>
                    <a:bodyPr/>
                    <a:lstStyle/>
                    <a:p>
                      <a:pPr>
                        <a:spcAft>
                          <a:spcPts val="0"/>
                        </a:spcAft>
                      </a:pPr>
                      <a:r>
                        <a:rPr lang="en-ZA" sz="1400" cap="all">
                          <a:effectLst/>
                        </a:rPr>
                        <a:t>C1.2.3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CONTRACT DATA – INFORMATION PROVIDED BY THE TENDERER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*2</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224207126"/>
                  </a:ext>
                </a:extLst>
              </a:tr>
              <a:tr h="828637">
                <a:tc>
                  <a:txBody>
                    <a:bodyPr/>
                    <a:lstStyle/>
                    <a:p>
                      <a:pPr>
                        <a:spcAft>
                          <a:spcPts val="0"/>
                        </a:spcAft>
                      </a:pPr>
                      <a:r>
                        <a:rPr lang="en-ZA" sz="1350" b="1" kern="1200" cap="all" dirty="0">
                          <a:solidFill>
                            <a:schemeClr val="lt1"/>
                          </a:solidFill>
                          <a:effectLst/>
                          <a:latin typeface="+mn-lt"/>
                          <a:ea typeface="+mn-ea"/>
                          <a:cs typeface="+mn-cs"/>
                        </a:rPr>
                        <a:t>C2.2/SBD3</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endParaRPr>
                    </a:p>
                  </a:txBody>
                  <a:tcPr marL="53975" marR="53975" marT="0" marB="0" anchor="ctr"/>
                </a:tc>
                <a:extLst>
                  <a:ext uri="{0D108BD9-81ED-4DB2-BD59-A6C34878D82A}">
                    <a16:rowId xmlns:a16="http://schemas.microsoft.com/office/drawing/2014/main" val="1548277865"/>
                  </a:ext>
                </a:extLst>
              </a:tr>
              <a:tr h="828637">
                <a:tc>
                  <a:txBody>
                    <a:bodyPr/>
                    <a:lstStyle/>
                    <a:p>
                      <a:pPr>
                        <a:spcAft>
                          <a:spcPts val="0"/>
                        </a:spcAft>
                      </a:pPr>
                      <a:r>
                        <a:rPr lang="en-ZA" sz="1400" cap="all">
                          <a:effectLst/>
                        </a:rPr>
                        <a:t>c2.3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SUMMARY OF 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5719178"/>
                  </a:ext>
                </a:extLst>
              </a:tr>
            </a:tbl>
          </a:graphicData>
        </a:graphic>
      </p:graphicFrame>
    </p:spTree>
    <p:extLst>
      <p:ext uri="{BB962C8B-B14F-4D97-AF65-F5344CB8AC3E}">
        <p14:creationId xmlns:p14="http://schemas.microsoft.com/office/powerpoint/2010/main" val="1143022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C3:  Scope of Works</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264011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508689"/>
            <a:ext cx="7886700" cy="471579"/>
          </a:xfrm>
        </p:spPr>
        <p:txBody>
          <a:bodyPr/>
          <a:lstStyle/>
          <a:p>
            <a:pPr marL="0" indent="0">
              <a:buNone/>
            </a:pPr>
            <a:r>
              <a:rPr lang="en-ZA" b="1" dirty="0"/>
              <a:t>C.3.1.3 DESCRIPTION OF THE PROJECT </a:t>
            </a:r>
            <a:endParaRPr lang="en-ZA" sz="1600" b="1" dirty="0"/>
          </a:p>
          <a:p>
            <a:pPr marL="0" indent="0">
              <a:buNone/>
            </a:pPr>
            <a:endParaRPr lang="en-ZA" dirty="0"/>
          </a:p>
        </p:txBody>
      </p:sp>
      <p:graphicFrame>
        <p:nvGraphicFramePr>
          <p:cNvPr id="3" name="Table 2">
            <a:extLst>
              <a:ext uri="{FF2B5EF4-FFF2-40B4-BE49-F238E27FC236}">
                <a16:creationId xmlns:a16="http://schemas.microsoft.com/office/drawing/2014/main" id="{306FA047-AE77-7D7C-29A4-E2E10E68780F}"/>
              </a:ext>
            </a:extLst>
          </p:cNvPr>
          <p:cNvGraphicFramePr>
            <a:graphicFrameLocks noGrp="1"/>
          </p:cNvGraphicFramePr>
          <p:nvPr>
            <p:extLst>
              <p:ext uri="{D42A27DB-BD31-4B8C-83A1-F6EECF244321}">
                <p14:modId xmlns:p14="http://schemas.microsoft.com/office/powerpoint/2010/main" val="1760081772"/>
              </p:ext>
            </p:extLst>
          </p:nvPr>
        </p:nvGraphicFramePr>
        <p:xfrm>
          <a:off x="463011" y="1592776"/>
          <a:ext cx="7828582" cy="1223772"/>
        </p:xfrm>
        <a:graphic>
          <a:graphicData uri="http://schemas.openxmlformats.org/drawingml/2006/table">
            <a:tbl>
              <a:tblPr>
                <a:tableStyleId>{5C22544A-7EE6-4342-B048-85BDC9FD1C3A}</a:tableStyleId>
              </a:tblPr>
              <a:tblGrid>
                <a:gridCol w="1281567">
                  <a:extLst>
                    <a:ext uri="{9D8B030D-6E8A-4147-A177-3AD203B41FA5}">
                      <a16:colId xmlns:a16="http://schemas.microsoft.com/office/drawing/2014/main" val="2155768601"/>
                    </a:ext>
                  </a:extLst>
                </a:gridCol>
                <a:gridCol w="1463269">
                  <a:extLst>
                    <a:ext uri="{9D8B030D-6E8A-4147-A177-3AD203B41FA5}">
                      <a16:colId xmlns:a16="http://schemas.microsoft.com/office/drawing/2014/main" val="1568051983"/>
                    </a:ext>
                  </a:extLst>
                </a:gridCol>
                <a:gridCol w="1799608">
                  <a:extLst>
                    <a:ext uri="{9D8B030D-6E8A-4147-A177-3AD203B41FA5}">
                      <a16:colId xmlns:a16="http://schemas.microsoft.com/office/drawing/2014/main" val="1667185899"/>
                    </a:ext>
                  </a:extLst>
                </a:gridCol>
                <a:gridCol w="1406245">
                  <a:extLst>
                    <a:ext uri="{9D8B030D-6E8A-4147-A177-3AD203B41FA5}">
                      <a16:colId xmlns:a16="http://schemas.microsoft.com/office/drawing/2014/main" val="3481072539"/>
                    </a:ext>
                  </a:extLst>
                </a:gridCol>
                <a:gridCol w="1877893">
                  <a:extLst>
                    <a:ext uri="{9D8B030D-6E8A-4147-A177-3AD203B41FA5}">
                      <a16:colId xmlns:a16="http://schemas.microsoft.com/office/drawing/2014/main" val="1930376793"/>
                    </a:ext>
                  </a:extLst>
                </a:gridCol>
              </a:tblGrid>
              <a:tr h="0">
                <a:tc>
                  <a:txBody>
                    <a:bodyPr/>
                    <a:lstStyle/>
                    <a:p>
                      <a:pPr marL="0" marR="0" algn="ctr">
                        <a:lnSpc>
                          <a:spcPct val="150000"/>
                        </a:lnSpc>
                        <a:spcBef>
                          <a:spcPts val="30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37319014"/>
                  </a:ext>
                </a:extLst>
              </a:tr>
              <a:tr h="0">
                <a:tc>
                  <a:txBody>
                    <a:bodyPr/>
                    <a:lstStyle/>
                    <a:p>
                      <a:pPr marL="0" marR="0" algn="ctr">
                        <a:lnSpc>
                          <a:spcPct val="150000"/>
                        </a:lnSpc>
                        <a:spcBef>
                          <a:spcPts val="300"/>
                        </a:spcBef>
                        <a:spcAft>
                          <a:spcPts val="0"/>
                        </a:spcAft>
                      </a:pPr>
                      <a:r>
                        <a:rPr lang="en-ZA" sz="1000">
                          <a:effectLst/>
                        </a:rPr>
                        <a:t>R33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16,10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48,30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32,20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36703617"/>
                  </a:ext>
                </a:extLst>
              </a:tr>
              <a:tr h="0">
                <a:tc>
                  <a:txBody>
                    <a:bodyPr/>
                    <a:lstStyle/>
                    <a:p>
                      <a:pPr marL="0" marR="0" algn="ctr">
                        <a:lnSpc>
                          <a:spcPct val="150000"/>
                        </a:lnSpc>
                        <a:spcBef>
                          <a:spcPts val="300"/>
                        </a:spcBef>
                        <a:spcAft>
                          <a:spcPts val="0"/>
                        </a:spcAft>
                      </a:pPr>
                      <a:r>
                        <a:rPr lang="en-ZA" sz="1000">
                          <a:effectLst/>
                        </a:rPr>
                        <a:t>R33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35,98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35,98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88088618"/>
                  </a:ext>
                </a:extLst>
              </a:tr>
              <a:tr h="0">
                <a:tc>
                  <a:txBody>
                    <a:bodyPr/>
                    <a:lstStyle/>
                    <a:p>
                      <a:pPr marL="0" marR="0" algn="ctr">
                        <a:lnSpc>
                          <a:spcPct val="150000"/>
                        </a:lnSpc>
                        <a:spcBef>
                          <a:spcPts val="300"/>
                        </a:spcBef>
                        <a:spcAft>
                          <a:spcPts val="0"/>
                        </a:spcAft>
                      </a:pPr>
                      <a:r>
                        <a:rPr lang="en-ZA" sz="1000">
                          <a:effectLst/>
                        </a:rPr>
                        <a:t>R33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14,60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14,60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04006811"/>
                  </a:ext>
                </a:extLst>
              </a:tr>
              <a:tr h="0">
                <a:tc>
                  <a:txBody>
                    <a:bodyPr/>
                    <a:lstStyle/>
                    <a:p>
                      <a:pPr marL="0" marR="0" algn="ctr">
                        <a:lnSpc>
                          <a:spcPct val="150000"/>
                        </a:lnSpc>
                        <a:spcBef>
                          <a:spcPts val="300"/>
                        </a:spcBef>
                        <a:spcAft>
                          <a:spcPts val="0"/>
                        </a:spcAft>
                      </a:pPr>
                      <a:r>
                        <a:rPr lang="en-ZA" sz="1000" dirty="0">
                          <a:effectLst/>
                        </a:rPr>
                        <a:t>N2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63,00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63,00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9499544"/>
                  </a:ext>
                </a:extLst>
              </a:tr>
              <a:tr h="0">
                <a:tc>
                  <a:txBody>
                    <a:bodyPr/>
                    <a:lstStyle/>
                    <a:p>
                      <a:pPr marL="0" marR="0" algn="ctr">
                        <a:lnSpc>
                          <a:spcPct val="150000"/>
                        </a:lnSpc>
                        <a:spcBef>
                          <a:spcPts val="300"/>
                        </a:spcBef>
                        <a:spcAft>
                          <a:spcPts val="0"/>
                        </a:spcAft>
                      </a:pPr>
                      <a:r>
                        <a:rPr lang="en-ZA" sz="1000">
                          <a:effectLst/>
                        </a:rPr>
                        <a:t>N2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48,80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effectLst/>
                        </a:rPr>
                        <a:t>48,80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32011296"/>
                  </a:ext>
                </a:extLst>
              </a:tr>
            </a:tbl>
          </a:graphicData>
        </a:graphic>
      </p:graphicFrame>
      <p:sp>
        <p:nvSpPr>
          <p:cNvPr id="5" name="TextBox 4">
            <a:extLst>
              <a:ext uri="{FF2B5EF4-FFF2-40B4-BE49-F238E27FC236}">
                <a16:creationId xmlns:a16="http://schemas.microsoft.com/office/drawing/2014/main" id="{83109BD4-AFFC-8B99-0D3A-5C5584369E8F}"/>
              </a:ext>
            </a:extLst>
          </p:cNvPr>
          <p:cNvSpPr txBox="1"/>
          <p:nvPr/>
        </p:nvSpPr>
        <p:spPr>
          <a:xfrm>
            <a:off x="379708" y="1250566"/>
            <a:ext cx="4572000" cy="369332"/>
          </a:xfrm>
          <a:prstGeom prst="rect">
            <a:avLst/>
          </a:prstGeom>
          <a:noFill/>
        </p:spPr>
        <p:txBody>
          <a:bodyPr wrap="square">
            <a:spAutoFit/>
          </a:bodyPr>
          <a:lstStyle/>
          <a:p>
            <a:r>
              <a:rPr lang="en-ZA" sz="1800" b="1" dirty="0">
                <a:effectLst/>
                <a:latin typeface="Arial" panose="020B0604020202020204" pitchFamily="34" charset="0"/>
                <a:ea typeface="Calibri" panose="020F0502020204030204" pitchFamily="34" charset="0"/>
              </a:rPr>
              <a:t>X.002-188-2023/1F</a:t>
            </a:r>
            <a:endParaRPr lang="en-US" dirty="0"/>
          </a:p>
        </p:txBody>
      </p:sp>
      <p:sp>
        <p:nvSpPr>
          <p:cNvPr id="6" name="TextBox 5">
            <a:extLst>
              <a:ext uri="{FF2B5EF4-FFF2-40B4-BE49-F238E27FC236}">
                <a16:creationId xmlns:a16="http://schemas.microsoft.com/office/drawing/2014/main" id="{56ADAD6B-D6A8-4EB4-5585-538EE0DAEBEB}"/>
              </a:ext>
            </a:extLst>
          </p:cNvPr>
          <p:cNvSpPr txBox="1"/>
          <p:nvPr/>
        </p:nvSpPr>
        <p:spPr>
          <a:xfrm>
            <a:off x="407798" y="3209183"/>
            <a:ext cx="4572000" cy="369332"/>
          </a:xfrm>
          <a:prstGeom prst="rect">
            <a:avLst/>
          </a:prstGeom>
          <a:noFill/>
        </p:spPr>
        <p:txBody>
          <a:bodyPr wrap="square">
            <a:spAutoFit/>
          </a:bodyPr>
          <a:lstStyle/>
          <a:p>
            <a:r>
              <a:rPr lang="en-ZA" sz="1800" b="1" dirty="0">
                <a:effectLst/>
                <a:latin typeface="Arial" panose="020B0604020202020204" pitchFamily="34" charset="0"/>
                <a:ea typeface="Calibri" panose="020F0502020204030204" pitchFamily="34" charset="0"/>
              </a:rPr>
              <a:t>X.002-189-2023/1F</a:t>
            </a:r>
            <a:endParaRPr lang="en-US" dirty="0"/>
          </a:p>
        </p:txBody>
      </p:sp>
      <p:graphicFrame>
        <p:nvGraphicFramePr>
          <p:cNvPr id="7" name="Table 6">
            <a:extLst>
              <a:ext uri="{FF2B5EF4-FFF2-40B4-BE49-F238E27FC236}">
                <a16:creationId xmlns:a16="http://schemas.microsoft.com/office/drawing/2014/main" id="{30792BEF-C879-B2D9-F6A2-FB3CB086D857}"/>
              </a:ext>
            </a:extLst>
          </p:cNvPr>
          <p:cNvGraphicFramePr>
            <a:graphicFrameLocks noGrp="1"/>
          </p:cNvGraphicFramePr>
          <p:nvPr>
            <p:extLst>
              <p:ext uri="{D42A27DB-BD31-4B8C-83A1-F6EECF244321}">
                <p14:modId xmlns:p14="http://schemas.microsoft.com/office/powerpoint/2010/main" val="2837014690"/>
              </p:ext>
            </p:extLst>
          </p:nvPr>
        </p:nvGraphicFramePr>
        <p:xfrm>
          <a:off x="463011" y="3587416"/>
          <a:ext cx="7879920" cy="1019810"/>
        </p:xfrm>
        <a:graphic>
          <a:graphicData uri="http://schemas.openxmlformats.org/drawingml/2006/table">
            <a:tbl>
              <a:tblPr>
                <a:tableStyleId>{5C22544A-7EE6-4342-B048-85BDC9FD1C3A}</a:tableStyleId>
              </a:tblPr>
              <a:tblGrid>
                <a:gridCol w="1289972">
                  <a:extLst>
                    <a:ext uri="{9D8B030D-6E8A-4147-A177-3AD203B41FA5}">
                      <a16:colId xmlns:a16="http://schemas.microsoft.com/office/drawing/2014/main" val="3093622726"/>
                    </a:ext>
                  </a:extLst>
                </a:gridCol>
                <a:gridCol w="1472864">
                  <a:extLst>
                    <a:ext uri="{9D8B030D-6E8A-4147-A177-3AD203B41FA5}">
                      <a16:colId xmlns:a16="http://schemas.microsoft.com/office/drawing/2014/main" val="2161112293"/>
                    </a:ext>
                  </a:extLst>
                </a:gridCol>
                <a:gridCol w="1811409">
                  <a:extLst>
                    <a:ext uri="{9D8B030D-6E8A-4147-A177-3AD203B41FA5}">
                      <a16:colId xmlns:a16="http://schemas.microsoft.com/office/drawing/2014/main" val="4223169738"/>
                    </a:ext>
                  </a:extLst>
                </a:gridCol>
                <a:gridCol w="1415467">
                  <a:extLst>
                    <a:ext uri="{9D8B030D-6E8A-4147-A177-3AD203B41FA5}">
                      <a16:colId xmlns:a16="http://schemas.microsoft.com/office/drawing/2014/main" val="3537907764"/>
                    </a:ext>
                  </a:extLst>
                </a:gridCol>
                <a:gridCol w="1890208">
                  <a:extLst>
                    <a:ext uri="{9D8B030D-6E8A-4147-A177-3AD203B41FA5}">
                      <a16:colId xmlns:a16="http://schemas.microsoft.com/office/drawing/2014/main" val="2381441541"/>
                    </a:ext>
                  </a:extLst>
                </a:gridCol>
              </a:tblGrid>
              <a:tr h="187299">
                <a:tc>
                  <a:txBody>
                    <a:bodyPr/>
                    <a:lstStyle/>
                    <a:p>
                      <a:pPr marL="0" marR="0" algn="ctr">
                        <a:lnSpc>
                          <a:spcPct val="150000"/>
                        </a:lnSpc>
                        <a:spcBef>
                          <a:spcPts val="40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26338678"/>
                  </a:ext>
                </a:extLst>
              </a:tr>
              <a:tr h="187299">
                <a:tc>
                  <a:txBody>
                    <a:bodyPr/>
                    <a:lstStyle/>
                    <a:p>
                      <a:pPr marL="0" marR="0" algn="ctr">
                        <a:lnSpc>
                          <a:spcPct val="150000"/>
                        </a:lnSpc>
                        <a:spcBef>
                          <a:spcPts val="300"/>
                        </a:spcBef>
                        <a:spcAft>
                          <a:spcPts val="0"/>
                        </a:spcAft>
                      </a:pPr>
                      <a:r>
                        <a:rPr lang="en-ZA" sz="1000">
                          <a:effectLst/>
                        </a:rPr>
                        <a:t>N11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42,58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42.58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07983909"/>
                  </a:ext>
                </a:extLst>
              </a:tr>
              <a:tr h="187299">
                <a:tc>
                  <a:txBody>
                    <a:bodyPr/>
                    <a:lstStyle/>
                    <a:p>
                      <a:pPr marL="0" marR="0" algn="ctr">
                        <a:lnSpc>
                          <a:spcPct val="150000"/>
                        </a:lnSpc>
                        <a:spcBef>
                          <a:spcPts val="300"/>
                        </a:spcBef>
                        <a:spcAft>
                          <a:spcPts val="0"/>
                        </a:spcAft>
                      </a:pPr>
                      <a:r>
                        <a:rPr lang="en-ZA" sz="1000">
                          <a:effectLst/>
                        </a:rPr>
                        <a:t>N11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27,59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27,59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1960729"/>
                  </a:ext>
                </a:extLst>
              </a:tr>
              <a:tr h="187299">
                <a:tc>
                  <a:txBody>
                    <a:bodyPr/>
                    <a:lstStyle/>
                    <a:p>
                      <a:pPr marL="0" marR="0" algn="ctr">
                        <a:lnSpc>
                          <a:spcPct val="150000"/>
                        </a:lnSpc>
                        <a:spcBef>
                          <a:spcPts val="300"/>
                        </a:spcBef>
                        <a:spcAft>
                          <a:spcPts val="0"/>
                        </a:spcAft>
                      </a:pPr>
                      <a:r>
                        <a:rPr lang="en-ZA" sz="1000">
                          <a:effectLst/>
                        </a:rPr>
                        <a:t>R35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effectLst/>
                        </a:rPr>
                        <a:t>1</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27,40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27,40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65136201"/>
                  </a:ext>
                </a:extLst>
              </a:tr>
              <a:tr h="187299">
                <a:tc>
                  <a:txBody>
                    <a:bodyPr/>
                    <a:lstStyle/>
                    <a:p>
                      <a:pPr marL="0" marR="0" algn="ctr">
                        <a:lnSpc>
                          <a:spcPct val="150000"/>
                        </a:lnSpc>
                        <a:spcBef>
                          <a:spcPts val="300"/>
                        </a:spcBef>
                        <a:spcAft>
                          <a:spcPts val="0"/>
                        </a:spcAft>
                      </a:pPr>
                      <a:r>
                        <a:rPr lang="en-ZA" sz="1000">
                          <a:effectLst/>
                        </a:rPr>
                        <a:t>R23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42,20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effectLst/>
                        </a:rPr>
                        <a:t>42,20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21544948"/>
                  </a:ext>
                </a:extLst>
              </a:tr>
            </a:tbl>
          </a:graphicData>
        </a:graphic>
      </p:graphicFrame>
      <p:sp>
        <p:nvSpPr>
          <p:cNvPr id="8" name="TextBox 7">
            <a:extLst>
              <a:ext uri="{FF2B5EF4-FFF2-40B4-BE49-F238E27FC236}">
                <a16:creationId xmlns:a16="http://schemas.microsoft.com/office/drawing/2014/main" id="{16D3AFED-1899-C81C-19E4-A557DCFB45DC}"/>
              </a:ext>
            </a:extLst>
          </p:cNvPr>
          <p:cNvSpPr txBox="1"/>
          <p:nvPr/>
        </p:nvSpPr>
        <p:spPr>
          <a:xfrm>
            <a:off x="463011" y="4888264"/>
            <a:ext cx="6722390" cy="369332"/>
          </a:xfrm>
          <a:prstGeom prst="rect">
            <a:avLst/>
          </a:prstGeom>
          <a:noFill/>
        </p:spPr>
        <p:txBody>
          <a:bodyPr wrap="square">
            <a:spAutoFit/>
          </a:bodyPr>
          <a:lstStyle/>
          <a:p>
            <a:r>
              <a:rPr lang="en-US" sz="1800" b="1" dirty="0">
                <a:effectLst/>
                <a:latin typeface="Arial" panose="020B0604020202020204" pitchFamily="34" charset="0"/>
                <a:ea typeface="Calibri" panose="020F0502020204030204" pitchFamily="34" charset="0"/>
              </a:rPr>
              <a:t>X.002-190-2023/1F</a:t>
            </a:r>
            <a:endParaRPr lang="en-US" dirty="0"/>
          </a:p>
        </p:txBody>
      </p:sp>
      <p:graphicFrame>
        <p:nvGraphicFramePr>
          <p:cNvPr id="9" name="Table 8">
            <a:extLst>
              <a:ext uri="{FF2B5EF4-FFF2-40B4-BE49-F238E27FC236}">
                <a16:creationId xmlns:a16="http://schemas.microsoft.com/office/drawing/2014/main" id="{F38709BB-D7B0-634A-CC79-4E803FBE1656}"/>
              </a:ext>
            </a:extLst>
          </p:cNvPr>
          <p:cNvGraphicFramePr>
            <a:graphicFrameLocks noGrp="1"/>
          </p:cNvGraphicFramePr>
          <p:nvPr>
            <p:extLst>
              <p:ext uri="{D42A27DB-BD31-4B8C-83A1-F6EECF244321}">
                <p14:modId xmlns:p14="http://schemas.microsoft.com/office/powerpoint/2010/main" val="2913420957"/>
              </p:ext>
            </p:extLst>
          </p:nvPr>
        </p:nvGraphicFramePr>
        <p:xfrm>
          <a:off x="463011" y="5329501"/>
          <a:ext cx="7736559" cy="1019810"/>
        </p:xfrm>
        <a:graphic>
          <a:graphicData uri="http://schemas.openxmlformats.org/drawingml/2006/table">
            <a:tbl>
              <a:tblPr>
                <a:tableStyleId>{5C22544A-7EE6-4342-B048-85BDC9FD1C3A}</a:tableStyleId>
              </a:tblPr>
              <a:tblGrid>
                <a:gridCol w="1266503">
                  <a:extLst>
                    <a:ext uri="{9D8B030D-6E8A-4147-A177-3AD203B41FA5}">
                      <a16:colId xmlns:a16="http://schemas.microsoft.com/office/drawing/2014/main" val="2899850675"/>
                    </a:ext>
                  </a:extLst>
                </a:gridCol>
                <a:gridCol w="1446068">
                  <a:extLst>
                    <a:ext uri="{9D8B030D-6E8A-4147-A177-3AD203B41FA5}">
                      <a16:colId xmlns:a16="http://schemas.microsoft.com/office/drawing/2014/main" val="82618441"/>
                    </a:ext>
                  </a:extLst>
                </a:gridCol>
                <a:gridCol w="1778454">
                  <a:extLst>
                    <a:ext uri="{9D8B030D-6E8A-4147-A177-3AD203B41FA5}">
                      <a16:colId xmlns:a16="http://schemas.microsoft.com/office/drawing/2014/main" val="142937736"/>
                    </a:ext>
                  </a:extLst>
                </a:gridCol>
                <a:gridCol w="1389715">
                  <a:extLst>
                    <a:ext uri="{9D8B030D-6E8A-4147-A177-3AD203B41FA5}">
                      <a16:colId xmlns:a16="http://schemas.microsoft.com/office/drawing/2014/main" val="915656031"/>
                    </a:ext>
                  </a:extLst>
                </a:gridCol>
                <a:gridCol w="1855819">
                  <a:extLst>
                    <a:ext uri="{9D8B030D-6E8A-4147-A177-3AD203B41FA5}">
                      <a16:colId xmlns:a16="http://schemas.microsoft.com/office/drawing/2014/main" val="321594237"/>
                    </a:ext>
                  </a:extLst>
                </a:gridCol>
              </a:tblGrid>
              <a:tr h="0">
                <a:tc>
                  <a:txBody>
                    <a:bodyPr/>
                    <a:lstStyle/>
                    <a:p>
                      <a:pPr marL="0" marR="0" algn="ctr">
                        <a:lnSpc>
                          <a:spcPct val="150000"/>
                        </a:lnSpc>
                        <a:spcBef>
                          <a:spcPts val="300"/>
                        </a:spcBef>
                        <a:spcAft>
                          <a:spcPts val="0"/>
                        </a:spcAft>
                      </a:pPr>
                      <a:r>
                        <a:rPr lang="en-ZA" sz="1000" dirty="0">
                          <a:effectLst/>
                        </a:rPr>
                        <a:t>ROUTE</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8301689"/>
                  </a:ext>
                </a:extLst>
              </a:tr>
              <a:tr h="0">
                <a:tc>
                  <a:txBody>
                    <a:bodyPr/>
                    <a:lstStyle/>
                    <a:p>
                      <a:pPr marL="0" marR="0" algn="ctr">
                        <a:lnSpc>
                          <a:spcPct val="150000"/>
                        </a:lnSpc>
                        <a:spcBef>
                          <a:spcPts val="300"/>
                        </a:spcBef>
                        <a:spcAft>
                          <a:spcPts val="0"/>
                        </a:spcAft>
                      </a:pPr>
                      <a:r>
                        <a:rPr lang="en-ZA" sz="1000">
                          <a:effectLst/>
                        </a:rPr>
                        <a:t>R23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42.40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78.27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35.87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91602264"/>
                  </a:ext>
                </a:extLst>
              </a:tr>
              <a:tr h="0">
                <a:tc>
                  <a:txBody>
                    <a:bodyPr/>
                    <a:lstStyle/>
                    <a:p>
                      <a:pPr marL="0" marR="0" algn="ctr">
                        <a:lnSpc>
                          <a:spcPct val="150000"/>
                        </a:lnSpc>
                        <a:spcBef>
                          <a:spcPts val="300"/>
                        </a:spcBef>
                        <a:spcAft>
                          <a:spcPts val="0"/>
                        </a:spcAft>
                      </a:pPr>
                      <a:r>
                        <a:rPr lang="en-ZA" sz="1000" dirty="0">
                          <a:effectLst/>
                        </a:rPr>
                        <a:t>R23</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86.50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86.50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75948701"/>
                  </a:ext>
                </a:extLst>
              </a:tr>
              <a:tr h="0">
                <a:tc>
                  <a:txBody>
                    <a:bodyPr/>
                    <a:lstStyle/>
                    <a:p>
                      <a:pPr marL="0" marR="0" algn="ctr">
                        <a:lnSpc>
                          <a:spcPct val="150000"/>
                        </a:lnSpc>
                        <a:spcBef>
                          <a:spcPts val="300"/>
                        </a:spcBef>
                        <a:spcAft>
                          <a:spcPts val="0"/>
                        </a:spcAft>
                      </a:pPr>
                      <a:r>
                        <a:rPr lang="en-ZA" sz="1000">
                          <a:effectLst/>
                        </a:rPr>
                        <a:t>S27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35.58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35.57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49455528"/>
                  </a:ext>
                </a:extLst>
              </a:tr>
              <a:tr h="0">
                <a:tc>
                  <a:txBody>
                    <a:bodyPr/>
                    <a:lstStyle/>
                    <a:p>
                      <a:pPr marL="0" marR="0" algn="ctr">
                        <a:lnSpc>
                          <a:spcPct val="150000"/>
                        </a:lnSpc>
                        <a:spcBef>
                          <a:spcPts val="300"/>
                        </a:spcBef>
                        <a:spcAft>
                          <a:spcPts val="0"/>
                        </a:spcAft>
                      </a:pPr>
                      <a:r>
                        <a:rPr lang="en-ZA" sz="1000">
                          <a:effectLst/>
                        </a:rPr>
                        <a:t>R35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27.40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66.60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effectLst/>
                        </a:rPr>
                        <a:t>39.20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12489065"/>
                  </a:ext>
                </a:extLst>
              </a:tr>
            </a:tbl>
          </a:graphicData>
        </a:graphic>
      </p:graphicFrame>
    </p:spTree>
    <p:extLst>
      <p:ext uri="{BB962C8B-B14F-4D97-AF65-F5344CB8AC3E}">
        <p14:creationId xmlns:p14="http://schemas.microsoft.com/office/powerpoint/2010/main" val="3744431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508689"/>
            <a:ext cx="7886700" cy="552945"/>
          </a:xfrm>
        </p:spPr>
        <p:txBody>
          <a:bodyPr/>
          <a:lstStyle/>
          <a:p>
            <a:pPr marL="0" indent="0">
              <a:buNone/>
            </a:pPr>
            <a:r>
              <a:rPr lang="en-ZA" b="1" dirty="0"/>
              <a:t>C.3.1.3 DESCRIPTION OF THE PROJECT </a:t>
            </a:r>
            <a:endParaRPr lang="en-ZA" sz="1600" b="1" dirty="0"/>
          </a:p>
          <a:p>
            <a:pPr marL="0" indent="0">
              <a:buNone/>
            </a:pPr>
            <a:endParaRPr lang="en-ZA" dirty="0"/>
          </a:p>
        </p:txBody>
      </p:sp>
      <p:graphicFrame>
        <p:nvGraphicFramePr>
          <p:cNvPr id="3" name="Table 2">
            <a:extLst>
              <a:ext uri="{FF2B5EF4-FFF2-40B4-BE49-F238E27FC236}">
                <a16:creationId xmlns:a16="http://schemas.microsoft.com/office/drawing/2014/main" id="{CBE5A2B6-5207-9FD5-3999-29B0E3E20316}"/>
              </a:ext>
            </a:extLst>
          </p:cNvPr>
          <p:cNvGraphicFramePr>
            <a:graphicFrameLocks noGrp="1"/>
          </p:cNvGraphicFramePr>
          <p:nvPr>
            <p:extLst>
              <p:ext uri="{D42A27DB-BD31-4B8C-83A1-F6EECF244321}">
                <p14:modId xmlns:p14="http://schemas.microsoft.com/office/powerpoint/2010/main" val="4293165409"/>
              </p:ext>
            </p:extLst>
          </p:nvPr>
        </p:nvGraphicFramePr>
        <p:xfrm>
          <a:off x="790413" y="1507234"/>
          <a:ext cx="7644538" cy="854445"/>
        </p:xfrm>
        <a:graphic>
          <a:graphicData uri="http://schemas.openxmlformats.org/drawingml/2006/table">
            <a:tbl>
              <a:tblPr>
                <a:tableStyleId>{5C22544A-7EE6-4342-B048-85BDC9FD1C3A}</a:tableStyleId>
              </a:tblPr>
              <a:tblGrid>
                <a:gridCol w="1251439">
                  <a:extLst>
                    <a:ext uri="{9D8B030D-6E8A-4147-A177-3AD203B41FA5}">
                      <a16:colId xmlns:a16="http://schemas.microsoft.com/office/drawing/2014/main" val="3652571400"/>
                    </a:ext>
                  </a:extLst>
                </a:gridCol>
                <a:gridCol w="1428869">
                  <a:extLst>
                    <a:ext uri="{9D8B030D-6E8A-4147-A177-3AD203B41FA5}">
                      <a16:colId xmlns:a16="http://schemas.microsoft.com/office/drawing/2014/main" val="3980460416"/>
                    </a:ext>
                  </a:extLst>
                </a:gridCol>
                <a:gridCol w="1757300">
                  <a:extLst>
                    <a:ext uri="{9D8B030D-6E8A-4147-A177-3AD203B41FA5}">
                      <a16:colId xmlns:a16="http://schemas.microsoft.com/office/drawing/2014/main" val="2152103612"/>
                    </a:ext>
                  </a:extLst>
                </a:gridCol>
                <a:gridCol w="1373185">
                  <a:extLst>
                    <a:ext uri="{9D8B030D-6E8A-4147-A177-3AD203B41FA5}">
                      <a16:colId xmlns:a16="http://schemas.microsoft.com/office/drawing/2014/main" val="1308059472"/>
                    </a:ext>
                  </a:extLst>
                </a:gridCol>
                <a:gridCol w="1833745">
                  <a:extLst>
                    <a:ext uri="{9D8B030D-6E8A-4147-A177-3AD203B41FA5}">
                      <a16:colId xmlns:a16="http://schemas.microsoft.com/office/drawing/2014/main" val="3978709078"/>
                    </a:ext>
                  </a:extLst>
                </a:gridCol>
              </a:tblGrid>
              <a:tr h="340095">
                <a:tc>
                  <a:txBody>
                    <a:bodyPr/>
                    <a:lstStyle/>
                    <a:p>
                      <a:pPr marL="0" marR="0" algn="ctr">
                        <a:lnSpc>
                          <a:spcPct val="107000"/>
                        </a:lnSpc>
                        <a:spcBef>
                          <a:spcPts val="400"/>
                        </a:spcBef>
                        <a:spcAft>
                          <a:spcPts val="800"/>
                        </a:spcAft>
                      </a:pPr>
                      <a:r>
                        <a:rPr lang="en-ZA" sz="1100" dirty="0">
                          <a:effectLst/>
                        </a:rPr>
                        <a:t>ROUTE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SECTION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FROM km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TO km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LENGTH kms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5917249"/>
                  </a:ext>
                </a:extLst>
              </a:tr>
              <a:tr h="169469">
                <a:tc>
                  <a:txBody>
                    <a:bodyPr/>
                    <a:lstStyle/>
                    <a:p>
                      <a:pPr marL="0" marR="0" algn="ctr">
                        <a:lnSpc>
                          <a:spcPct val="107000"/>
                        </a:lnSpc>
                        <a:spcBef>
                          <a:spcPts val="300"/>
                        </a:spcBef>
                        <a:spcAft>
                          <a:spcPts val="800"/>
                        </a:spcAft>
                      </a:pPr>
                      <a:r>
                        <a:rPr lang="en-ZA" sz="1100">
                          <a:effectLst/>
                        </a:rPr>
                        <a:t>N11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29.79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29.79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0404687"/>
                  </a:ext>
                </a:extLst>
              </a:tr>
              <a:tr h="169469">
                <a:tc>
                  <a:txBody>
                    <a:bodyPr/>
                    <a:lstStyle/>
                    <a:p>
                      <a:pPr marL="0" marR="0" algn="ctr">
                        <a:lnSpc>
                          <a:spcPct val="107000"/>
                        </a:lnSpc>
                        <a:spcBef>
                          <a:spcPts val="300"/>
                        </a:spcBef>
                        <a:spcAft>
                          <a:spcPts val="800"/>
                        </a:spcAft>
                      </a:pPr>
                      <a:r>
                        <a:rPr lang="en-ZA" sz="1100">
                          <a:effectLst/>
                        </a:rPr>
                        <a:t>N11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42.54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42.54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3595405"/>
                  </a:ext>
                </a:extLst>
              </a:tr>
              <a:tr h="169469">
                <a:tc>
                  <a:txBody>
                    <a:bodyPr/>
                    <a:lstStyle/>
                    <a:p>
                      <a:pPr marL="0" marR="0" algn="ctr">
                        <a:lnSpc>
                          <a:spcPct val="107000"/>
                        </a:lnSpc>
                        <a:spcBef>
                          <a:spcPts val="300"/>
                        </a:spcBef>
                        <a:spcAft>
                          <a:spcPts val="800"/>
                        </a:spcAft>
                      </a:pPr>
                      <a:r>
                        <a:rPr lang="en-ZA" sz="1100">
                          <a:effectLst/>
                        </a:rPr>
                        <a:t>N2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48.8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98.4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dirty="0">
                          <a:effectLst/>
                        </a:rPr>
                        <a:t>49.60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1036663"/>
                  </a:ext>
                </a:extLst>
              </a:tr>
            </a:tbl>
          </a:graphicData>
        </a:graphic>
      </p:graphicFrame>
      <p:sp>
        <p:nvSpPr>
          <p:cNvPr id="5" name="TextBox 4">
            <a:extLst>
              <a:ext uri="{FF2B5EF4-FFF2-40B4-BE49-F238E27FC236}">
                <a16:creationId xmlns:a16="http://schemas.microsoft.com/office/drawing/2014/main" id="{125D5749-56FD-4769-65DD-F25650FB8AC3}"/>
              </a:ext>
            </a:extLst>
          </p:cNvPr>
          <p:cNvSpPr txBox="1"/>
          <p:nvPr/>
        </p:nvSpPr>
        <p:spPr>
          <a:xfrm>
            <a:off x="740043" y="1167282"/>
            <a:ext cx="4572000" cy="369332"/>
          </a:xfrm>
          <a:prstGeom prst="rect">
            <a:avLst/>
          </a:prstGeom>
          <a:noFill/>
        </p:spPr>
        <p:txBody>
          <a:bodyPr wrap="square">
            <a:spAutoFit/>
          </a:bodyPr>
          <a:lstStyle/>
          <a:p>
            <a:r>
              <a:rPr lang="en-ZA" sz="1800" b="1" dirty="0">
                <a:effectLst/>
                <a:latin typeface="Arial" panose="020B0604020202020204" pitchFamily="34" charset="0"/>
                <a:ea typeface="Calibri" panose="020F0502020204030204" pitchFamily="34" charset="0"/>
              </a:rPr>
              <a:t>X.002-191-2023/1F</a:t>
            </a:r>
            <a:endParaRPr lang="en-US" dirty="0"/>
          </a:p>
        </p:txBody>
      </p:sp>
      <p:graphicFrame>
        <p:nvGraphicFramePr>
          <p:cNvPr id="6" name="Table 5">
            <a:extLst>
              <a:ext uri="{FF2B5EF4-FFF2-40B4-BE49-F238E27FC236}">
                <a16:creationId xmlns:a16="http://schemas.microsoft.com/office/drawing/2014/main" id="{AE8AF8A3-0D08-8E8E-CF2D-4675F5A1607D}"/>
              </a:ext>
            </a:extLst>
          </p:cNvPr>
          <p:cNvGraphicFramePr>
            <a:graphicFrameLocks noGrp="1"/>
          </p:cNvGraphicFramePr>
          <p:nvPr>
            <p:extLst>
              <p:ext uri="{D42A27DB-BD31-4B8C-83A1-F6EECF244321}">
                <p14:modId xmlns:p14="http://schemas.microsoft.com/office/powerpoint/2010/main" val="1238955831"/>
              </p:ext>
            </p:extLst>
          </p:nvPr>
        </p:nvGraphicFramePr>
        <p:xfrm>
          <a:off x="749730" y="3254124"/>
          <a:ext cx="7644539" cy="1193906"/>
        </p:xfrm>
        <a:graphic>
          <a:graphicData uri="http://schemas.openxmlformats.org/drawingml/2006/table">
            <a:tbl>
              <a:tblPr>
                <a:tableStyleId>{5C22544A-7EE6-4342-B048-85BDC9FD1C3A}</a:tableStyleId>
              </a:tblPr>
              <a:tblGrid>
                <a:gridCol w="1251439">
                  <a:extLst>
                    <a:ext uri="{9D8B030D-6E8A-4147-A177-3AD203B41FA5}">
                      <a16:colId xmlns:a16="http://schemas.microsoft.com/office/drawing/2014/main" val="1717254150"/>
                    </a:ext>
                  </a:extLst>
                </a:gridCol>
                <a:gridCol w="1428869">
                  <a:extLst>
                    <a:ext uri="{9D8B030D-6E8A-4147-A177-3AD203B41FA5}">
                      <a16:colId xmlns:a16="http://schemas.microsoft.com/office/drawing/2014/main" val="2567915308"/>
                    </a:ext>
                  </a:extLst>
                </a:gridCol>
                <a:gridCol w="1757300">
                  <a:extLst>
                    <a:ext uri="{9D8B030D-6E8A-4147-A177-3AD203B41FA5}">
                      <a16:colId xmlns:a16="http://schemas.microsoft.com/office/drawing/2014/main" val="1682249293"/>
                    </a:ext>
                  </a:extLst>
                </a:gridCol>
                <a:gridCol w="1373185">
                  <a:extLst>
                    <a:ext uri="{9D8B030D-6E8A-4147-A177-3AD203B41FA5}">
                      <a16:colId xmlns:a16="http://schemas.microsoft.com/office/drawing/2014/main" val="2191322325"/>
                    </a:ext>
                  </a:extLst>
                </a:gridCol>
                <a:gridCol w="1833746">
                  <a:extLst>
                    <a:ext uri="{9D8B030D-6E8A-4147-A177-3AD203B41FA5}">
                      <a16:colId xmlns:a16="http://schemas.microsoft.com/office/drawing/2014/main" val="1682614890"/>
                    </a:ext>
                  </a:extLst>
                </a:gridCol>
              </a:tblGrid>
              <a:tr h="336656">
                <a:tc>
                  <a:txBody>
                    <a:bodyPr/>
                    <a:lstStyle/>
                    <a:p>
                      <a:pPr marL="0" marR="0" algn="ctr">
                        <a:lnSpc>
                          <a:spcPct val="107000"/>
                        </a:lnSpc>
                        <a:spcBef>
                          <a:spcPts val="400"/>
                        </a:spcBef>
                        <a:spcAft>
                          <a:spcPts val="800"/>
                        </a:spcAft>
                      </a:pPr>
                      <a:r>
                        <a:rPr lang="en-ZA" sz="1100" dirty="0">
                          <a:effectLst/>
                        </a:rPr>
                        <a:t>ROUTE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SECTION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dirty="0">
                          <a:effectLst/>
                        </a:rPr>
                        <a:t>FROM km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TO km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LENGTH kms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8517711"/>
                  </a:ext>
                </a:extLst>
              </a:tr>
              <a:tr h="164519">
                <a:tc>
                  <a:txBody>
                    <a:bodyPr/>
                    <a:lstStyle/>
                    <a:p>
                      <a:pPr marL="0" marR="0" algn="ctr">
                        <a:lnSpc>
                          <a:spcPct val="107000"/>
                        </a:lnSpc>
                        <a:spcBef>
                          <a:spcPts val="300"/>
                        </a:spcBef>
                        <a:spcAft>
                          <a:spcPts val="800"/>
                        </a:spcAft>
                      </a:pPr>
                      <a:r>
                        <a:rPr lang="en-ZA" sz="1100">
                          <a:effectLst/>
                        </a:rPr>
                        <a:t>N17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17.7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54.0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36.3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2738221"/>
                  </a:ext>
                </a:extLst>
              </a:tr>
              <a:tr h="164519">
                <a:tc>
                  <a:txBody>
                    <a:bodyPr/>
                    <a:lstStyle/>
                    <a:p>
                      <a:pPr marL="0" marR="0" algn="ctr">
                        <a:lnSpc>
                          <a:spcPct val="107000"/>
                        </a:lnSpc>
                        <a:spcBef>
                          <a:spcPts val="300"/>
                        </a:spcBef>
                        <a:spcAft>
                          <a:spcPts val="800"/>
                        </a:spcAft>
                      </a:pPr>
                      <a:r>
                        <a:rPr lang="en-ZA" sz="1100">
                          <a:effectLst/>
                        </a:rPr>
                        <a:t>N17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dirty="0">
                          <a:effectLst/>
                        </a:rPr>
                        <a:t>1.90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74.8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72.9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3445951"/>
                  </a:ext>
                </a:extLst>
              </a:tr>
              <a:tr h="164519">
                <a:tc>
                  <a:txBody>
                    <a:bodyPr/>
                    <a:lstStyle/>
                    <a:p>
                      <a:pPr marL="0" marR="0" algn="ctr">
                        <a:lnSpc>
                          <a:spcPct val="107000"/>
                        </a:lnSpc>
                        <a:spcBef>
                          <a:spcPts val="300"/>
                        </a:spcBef>
                        <a:spcAft>
                          <a:spcPts val="800"/>
                        </a:spcAft>
                      </a:pPr>
                      <a:r>
                        <a:rPr lang="en-ZA" sz="1100">
                          <a:effectLst/>
                        </a:rPr>
                        <a:t>R38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9.90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29.9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94610217"/>
                  </a:ext>
                </a:extLst>
              </a:tr>
              <a:tr h="164519">
                <a:tc>
                  <a:txBody>
                    <a:bodyPr/>
                    <a:lstStyle/>
                    <a:p>
                      <a:pPr marL="0" marR="0" algn="ctr">
                        <a:lnSpc>
                          <a:spcPct val="107000"/>
                        </a:lnSpc>
                        <a:spcBef>
                          <a:spcPts val="300"/>
                        </a:spcBef>
                        <a:spcAft>
                          <a:spcPts val="800"/>
                        </a:spcAft>
                      </a:pPr>
                      <a:r>
                        <a:rPr lang="en-ZA" sz="1100">
                          <a:effectLst/>
                        </a:rPr>
                        <a:t>R33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14.6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52.5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37.9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1997040"/>
                  </a:ext>
                </a:extLst>
              </a:tr>
              <a:tr h="164519">
                <a:tc>
                  <a:txBody>
                    <a:bodyPr/>
                    <a:lstStyle/>
                    <a:p>
                      <a:pPr marL="0" marR="0" algn="ctr">
                        <a:lnSpc>
                          <a:spcPct val="107000"/>
                        </a:lnSpc>
                        <a:spcBef>
                          <a:spcPts val="300"/>
                        </a:spcBef>
                        <a:spcAft>
                          <a:spcPts val="800"/>
                        </a:spcAft>
                      </a:pPr>
                      <a:r>
                        <a:rPr lang="en-ZA" sz="1100">
                          <a:effectLst/>
                        </a:rPr>
                        <a:t>R33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62.9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71.2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dirty="0">
                          <a:effectLst/>
                        </a:rPr>
                        <a:t>8.30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43196590"/>
                  </a:ext>
                </a:extLst>
              </a:tr>
            </a:tbl>
          </a:graphicData>
        </a:graphic>
      </p:graphicFrame>
      <p:sp>
        <p:nvSpPr>
          <p:cNvPr id="7" name="TextBox 6">
            <a:extLst>
              <a:ext uri="{FF2B5EF4-FFF2-40B4-BE49-F238E27FC236}">
                <a16:creationId xmlns:a16="http://schemas.microsoft.com/office/drawing/2014/main" id="{DEE414F2-E9E8-332F-4D0F-C1A557B601FE}"/>
              </a:ext>
            </a:extLst>
          </p:cNvPr>
          <p:cNvSpPr txBox="1"/>
          <p:nvPr/>
        </p:nvSpPr>
        <p:spPr>
          <a:xfrm>
            <a:off x="707862" y="2883500"/>
            <a:ext cx="6722390" cy="369332"/>
          </a:xfrm>
          <a:prstGeom prst="rect">
            <a:avLst/>
          </a:prstGeom>
          <a:noFill/>
        </p:spPr>
        <p:txBody>
          <a:bodyPr wrap="square">
            <a:spAutoFit/>
          </a:bodyPr>
          <a:lstStyle/>
          <a:p>
            <a:r>
              <a:rPr lang="en-US" sz="1800" b="1" dirty="0">
                <a:effectLst/>
                <a:latin typeface="Arial" panose="020B0604020202020204" pitchFamily="34" charset="0"/>
                <a:ea typeface="Calibri" panose="020F0502020204030204" pitchFamily="34" charset="0"/>
              </a:rPr>
              <a:t>X.002-202-2023/1F (NON-TOLL) &amp; N.017-040-2023/1 (TOLL)</a:t>
            </a:r>
            <a:endParaRPr lang="en-US" dirty="0"/>
          </a:p>
        </p:txBody>
      </p:sp>
    </p:spTree>
    <p:extLst>
      <p:ext uri="{BB962C8B-B14F-4D97-AF65-F5344CB8AC3E}">
        <p14:creationId xmlns:p14="http://schemas.microsoft.com/office/powerpoint/2010/main" val="268310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508689"/>
            <a:ext cx="7886700" cy="494826"/>
          </a:xfrm>
        </p:spPr>
        <p:txBody>
          <a:bodyPr/>
          <a:lstStyle/>
          <a:p>
            <a:pPr marL="0" indent="0">
              <a:buNone/>
            </a:pPr>
            <a:r>
              <a:rPr lang="en-ZA" b="1" dirty="0"/>
              <a:t>C.3.1.3 DESCRIPTION OF THE PROJECT </a:t>
            </a:r>
            <a:endParaRPr lang="en-ZA" sz="1600" b="1" dirty="0"/>
          </a:p>
          <a:p>
            <a:pPr marL="0" indent="0">
              <a:buNone/>
            </a:pPr>
            <a:endParaRPr lang="en-ZA" dirty="0"/>
          </a:p>
        </p:txBody>
      </p:sp>
      <p:sp>
        <p:nvSpPr>
          <p:cNvPr id="3" name="TextBox 2">
            <a:extLst>
              <a:ext uri="{FF2B5EF4-FFF2-40B4-BE49-F238E27FC236}">
                <a16:creationId xmlns:a16="http://schemas.microsoft.com/office/drawing/2014/main" id="{2058DAC5-2F9A-C73D-DEFF-695A95747199}"/>
              </a:ext>
            </a:extLst>
          </p:cNvPr>
          <p:cNvSpPr txBox="1"/>
          <p:nvPr/>
        </p:nvSpPr>
        <p:spPr>
          <a:xfrm>
            <a:off x="379708" y="1250566"/>
            <a:ext cx="4572000" cy="369332"/>
          </a:xfrm>
          <a:prstGeom prst="rect">
            <a:avLst/>
          </a:prstGeom>
          <a:noFill/>
        </p:spPr>
        <p:txBody>
          <a:bodyPr wrap="square">
            <a:spAutoFit/>
          </a:bodyPr>
          <a:lstStyle/>
          <a:p>
            <a:r>
              <a:rPr lang="en-ZA" sz="1800" b="1" dirty="0">
                <a:effectLst/>
                <a:latin typeface="Arial" panose="020B0604020202020204" pitchFamily="34" charset="0"/>
                <a:ea typeface="Calibri" panose="020F0502020204030204" pitchFamily="34" charset="0"/>
              </a:rPr>
              <a:t>X.002-188-2023/1F</a:t>
            </a:r>
            <a:endParaRPr lang="en-US" dirty="0"/>
          </a:p>
        </p:txBody>
      </p:sp>
      <p:sp>
        <p:nvSpPr>
          <p:cNvPr id="5" name="TextBox 4">
            <a:extLst>
              <a:ext uri="{FF2B5EF4-FFF2-40B4-BE49-F238E27FC236}">
                <a16:creationId xmlns:a16="http://schemas.microsoft.com/office/drawing/2014/main" id="{3144DBC7-0B17-00C6-CCDC-E8A08A9B7163}"/>
              </a:ext>
            </a:extLst>
          </p:cNvPr>
          <p:cNvSpPr txBox="1"/>
          <p:nvPr/>
        </p:nvSpPr>
        <p:spPr>
          <a:xfrm>
            <a:off x="407798" y="3209183"/>
            <a:ext cx="4572000" cy="369332"/>
          </a:xfrm>
          <a:prstGeom prst="rect">
            <a:avLst/>
          </a:prstGeom>
          <a:noFill/>
        </p:spPr>
        <p:txBody>
          <a:bodyPr wrap="square">
            <a:spAutoFit/>
          </a:bodyPr>
          <a:lstStyle/>
          <a:p>
            <a:r>
              <a:rPr lang="en-ZA" sz="1800" b="1" dirty="0">
                <a:effectLst/>
                <a:latin typeface="Arial" panose="020B0604020202020204" pitchFamily="34" charset="0"/>
                <a:ea typeface="Calibri" panose="020F0502020204030204" pitchFamily="34" charset="0"/>
              </a:rPr>
              <a:t>X.002-189-2023/1F</a:t>
            </a:r>
            <a:endParaRPr lang="en-US" dirty="0"/>
          </a:p>
        </p:txBody>
      </p:sp>
      <p:sp>
        <p:nvSpPr>
          <p:cNvPr id="6" name="TextBox 5">
            <a:extLst>
              <a:ext uri="{FF2B5EF4-FFF2-40B4-BE49-F238E27FC236}">
                <a16:creationId xmlns:a16="http://schemas.microsoft.com/office/drawing/2014/main" id="{D3C51EC0-EA48-B15B-4F38-A4E04C4D2439}"/>
              </a:ext>
            </a:extLst>
          </p:cNvPr>
          <p:cNvSpPr txBox="1"/>
          <p:nvPr/>
        </p:nvSpPr>
        <p:spPr>
          <a:xfrm>
            <a:off x="463011" y="4888264"/>
            <a:ext cx="6722390" cy="369332"/>
          </a:xfrm>
          <a:prstGeom prst="rect">
            <a:avLst/>
          </a:prstGeom>
          <a:noFill/>
        </p:spPr>
        <p:txBody>
          <a:bodyPr wrap="square">
            <a:spAutoFit/>
          </a:bodyPr>
          <a:lstStyle/>
          <a:p>
            <a:r>
              <a:rPr lang="en-US" sz="1800" b="1" dirty="0">
                <a:effectLst/>
                <a:latin typeface="Arial" panose="020B0604020202020204" pitchFamily="34" charset="0"/>
                <a:ea typeface="Calibri" panose="020F0502020204030204" pitchFamily="34" charset="0"/>
              </a:rPr>
              <a:t>X.002-190-2023/1F</a:t>
            </a:r>
            <a:endParaRPr lang="en-US" dirty="0"/>
          </a:p>
        </p:txBody>
      </p:sp>
      <p:sp>
        <p:nvSpPr>
          <p:cNvPr id="8" name="TextBox 7">
            <a:extLst>
              <a:ext uri="{FF2B5EF4-FFF2-40B4-BE49-F238E27FC236}">
                <a16:creationId xmlns:a16="http://schemas.microsoft.com/office/drawing/2014/main" id="{4125B140-1AA6-9FBA-5AC2-8D84082B856F}"/>
              </a:ext>
            </a:extLst>
          </p:cNvPr>
          <p:cNvSpPr txBox="1"/>
          <p:nvPr/>
        </p:nvSpPr>
        <p:spPr>
          <a:xfrm>
            <a:off x="379708" y="3578515"/>
            <a:ext cx="6772759" cy="1031886"/>
          </a:xfrm>
          <a:prstGeom prst="rect">
            <a:avLst/>
          </a:prstGeom>
          <a:noFill/>
        </p:spPr>
        <p:txBody>
          <a:bodyPr wrap="square">
            <a:spAutoFit/>
          </a:bodyPr>
          <a:lstStyle/>
          <a:p>
            <a:pPr algn="just">
              <a:lnSpc>
                <a:spcPct val="150000"/>
              </a:lnSpc>
              <a:spcBef>
                <a:spcPts val="0"/>
              </a:spcBef>
            </a:pPr>
            <a:r>
              <a:rPr lang="en-ZA" sz="1050" dirty="0">
                <a:solidFill>
                  <a:srgbClr val="000000"/>
                </a:solidFill>
                <a:latin typeface="Arial" panose="020B0604020202020204" pitchFamily="34" charset="0"/>
                <a:ea typeface="Times New Roman" panose="02020603050405020304" pitchFamily="18" charset="0"/>
                <a:cs typeface="Arial" panose="020B0604020202020204" pitchFamily="34" charset="0"/>
              </a:rPr>
              <a:t>The proposed project is located on National Road </a:t>
            </a:r>
            <a:r>
              <a:rPr lang="en-US" sz="1050" dirty="0">
                <a:solidFill>
                  <a:srgbClr val="000000"/>
                </a:solidFill>
                <a:latin typeface="Arial" panose="020B0604020202020204" pitchFamily="34" charset="0"/>
                <a:cs typeface="Arial" panose="020B0604020202020204" pitchFamily="34" charset="0"/>
              </a:rPr>
              <a:t>N11 from Kwazulu-Natal/Mpumalanga Provincial Boundary to Pixley Ka Isaka Seme Municipal Boundary, R35 from Amersfoort to Pixley Ka Isaka Seme Municipal Boundary and R23 from Volksrust to Pixley Ka Isaka Seme Municipal Boundary. </a:t>
            </a:r>
            <a:r>
              <a:rPr lang="en-ZA" sz="1050" dirty="0">
                <a:solidFill>
                  <a:srgbClr val="000000"/>
                </a:solidFill>
                <a:latin typeface="Arial" panose="020B0604020202020204" pitchFamily="34" charset="0"/>
                <a:cs typeface="Arial" panose="020B0604020202020204" pitchFamily="34" charset="0"/>
              </a:rPr>
              <a:t> The site comprises of the following</a:t>
            </a:r>
            <a:r>
              <a:rPr lang="en-ZA" sz="1050" dirty="0">
                <a:solidFill>
                  <a:srgbClr val="000000"/>
                </a:solidFill>
                <a:latin typeface="Arial" panose="020B0604020202020204" pitchFamily="34" charset="0"/>
                <a:ea typeface="Times New Roman" panose="02020603050405020304" pitchFamily="18" charset="0"/>
              </a:rPr>
              <a:t> routes with a total length of approximately </a:t>
            </a:r>
            <a:r>
              <a:rPr lang="en-ZA" sz="1050" b="1" dirty="0">
                <a:solidFill>
                  <a:srgbClr val="000000"/>
                </a:solidFill>
                <a:latin typeface="Arial" panose="020B0604020202020204" pitchFamily="34" charset="0"/>
                <a:ea typeface="Times New Roman" panose="02020603050405020304" pitchFamily="18" charset="0"/>
              </a:rPr>
              <a:t>139.77</a:t>
            </a:r>
            <a:r>
              <a:rPr lang="en-ZA" sz="1050" dirty="0">
                <a:solidFill>
                  <a:srgbClr val="000000"/>
                </a:solidFill>
                <a:latin typeface="Arial" panose="020B0604020202020204" pitchFamily="34" charset="0"/>
                <a:ea typeface="Times New Roman" panose="02020603050405020304" pitchFamily="18" charset="0"/>
              </a:rPr>
              <a:t> kilometres.</a:t>
            </a:r>
          </a:p>
        </p:txBody>
      </p:sp>
      <p:sp>
        <p:nvSpPr>
          <p:cNvPr id="10" name="TextBox 9">
            <a:extLst>
              <a:ext uri="{FF2B5EF4-FFF2-40B4-BE49-F238E27FC236}">
                <a16:creationId xmlns:a16="http://schemas.microsoft.com/office/drawing/2014/main" id="{8ACD8B29-4B16-0D9E-D6B2-3986A354DC7D}"/>
              </a:ext>
            </a:extLst>
          </p:cNvPr>
          <p:cNvSpPr txBox="1"/>
          <p:nvPr/>
        </p:nvSpPr>
        <p:spPr>
          <a:xfrm>
            <a:off x="379708" y="5203169"/>
            <a:ext cx="7671661" cy="1031886"/>
          </a:xfrm>
          <a:prstGeom prst="rect">
            <a:avLst/>
          </a:prstGeom>
          <a:noFill/>
        </p:spPr>
        <p:txBody>
          <a:bodyPr wrap="square">
            <a:spAutoFit/>
          </a:bodyPr>
          <a:lstStyle/>
          <a:p>
            <a:pPr algn="just">
              <a:lnSpc>
                <a:spcPct val="150000"/>
              </a:lnSpc>
              <a:spcBef>
                <a:spcPts val="0"/>
              </a:spcBef>
            </a:pPr>
            <a:r>
              <a:rPr lang="en-ZA" sz="1050" dirty="0">
                <a:solidFill>
                  <a:srgbClr val="000000"/>
                </a:solidFill>
                <a:latin typeface="Arial" panose="020B0604020202020204" pitchFamily="34" charset="0"/>
                <a:ea typeface="Times New Roman" panose="02020603050405020304" pitchFamily="18" charset="0"/>
                <a:cs typeface="Arial" panose="020B0604020202020204" pitchFamily="34" charset="0"/>
              </a:rPr>
              <a:t>The proposed project is located on National Road </a:t>
            </a:r>
            <a:r>
              <a:rPr lang="en-US" sz="1050" dirty="0">
                <a:solidFill>
                  <a:srgbClr val="000000"/>
                </a:solidFill>
                <a:latin typeface="Arial" panose="020B0604020202020204" pitchFamily="34" charset="0"/>
                <a:cs typeface="Arial" panose="020B0604020202020204" pitchFamily="34" charset="0"/>
              </a:rPr>
              <a:t>R23 from </a:t>
            </a:r>
            <a:r>
              <a:rPr lang="en-US" sz="1050" dirty="0" err="1">
                <a:solidFill>
                  <a:srgbClr val="000000"/>
                </a:solidFill>
                <a:latin typeface="Arial" panose="020B0604020202020204" pitchFamily="34" charset="0"/>
                <a:cs typeface="Arial" panose="020B0604020202020204" pitchFamily="34" charset="0"/>
              </a:rPr>
              <a:t>Lekwa</a:t>
            </a:r>
            <a:r>
              <a:rPr lang="en-US" sz="1050" dirty="0">
                <a:solidFill>
                  <a:srgbClr val="000000"/>
                </a:solidFill>
                <a:latin typeface="Arial" panose="020B0604020202020204" pitchFamily="34" charset="0"/>
                <a:cs typeface="Arial" panose="020B0604020202020204" pitchFamily="34" charset="0"/>
              </a:rPr>
              <a:t>/Pixley Ka Isaka Seme Municipal Boundary over Standerton to Mpumalanga/Gauteng Provincial Boundary S27 (R51) from </a:t>
            </a:r>
            <a:r>
              <a:rPr lang="en-US" sz="1050" dirty="0" err="1">
                <a:solidFill>
                  <a:srgbClr val="000000"/>
                </a:solidFill>
                <a:latin typeface="Arial" panose="020B0604020202020204" pitchFamily="34" charset="0"/>
                <a:cs typeface="Arial" panose="020B0604020202020204" pitchFamily="34" charset="0"/>
              </a:rPr>
              <a:t>Vaaldraai</a:t>
            </a:r>
            <a:r>
              <a:rPr lang="en-US" sz="1050" dirty="0">
                <a:solidFill>
                  <a:srgbClr val="000000"/>
                </a:solidFill>
                <a:latin typeface="Arial" panose="020B0604020202020204" pitchFamily="34" charset="0"/>
                <a:cs typeface="Arial" panose="020B0604020202020204" pitchFamily="34" charset="0"/>
              </a:rPr>
              <a:t> Interchange to </a:t>
            </a:r>
            <a:r>
              <a:rPr lang="en-US" sz="1050" dirty="0" err="1">
                <a:solidFill>
                  <a:srgbClr val="000000"/>
                </a:solidFill>
                <a:latin typeface="Arial" panose="020B0604020202020204" pitchFamily="34" charset="0"/>
                <a:cs typeface="Arial" panose="020B0604020202020204" pitchFamily="34" charset="0"/>
              </a:rPr>
              <a:t>Malanskraal</a:t>
            </a:r>
            <a:r>
              <a:rPr lang="en-US" sz="1050" dirty="0">
                <a:solidFill>
                  <a:srgbClr val="000000"/>
                </a:solidFill>
                <a:latin typeface="Arial" panose="020B0604020202020204" pitchFamily="34" charset="0"/>
                <a:cs typeface="Arial" panose="020B0604020202020204" pitchFamily="34" charset="0"/>
              </a:rPr>
              <a:t> and R35 from Pixley Ka Seme Municipal Boundary to </a:t>
            </a:r>
            <a:r>
              <a:rPr lang="en-US" sz="1050" dirty="0" err="1">
                <a:solidFill>
                  <a:srgbClr val="000000"/>
                </a:solidFill>
                <a:latin typeface="Arial" panose="020B0604020202020204" pitchFamily="34" charset="0"/>
                <a:cs typeface="Arial" panose="020B0604020202020204" pitchFamily="34" charset="0"/>
              </a:rPr>
              <a:t>Lekwa</a:t>
            </a:r>
            <a:r>
              <a:rPr lang="en-US" sz="1050" dirty="0">
                <a:solidFill>
                  <a:srgbClr val="000000"/>
                </a:solidFill>
                <a:latin typeface="Arial" panose="020B0604020202020204" pitchFamily="34" charset="0"/>
                <a:cs typeface="Arial" panose="020B0604020202020204" pitchFamily="34" charset="0"/>
              </a:rPr>
              <a:t> Municipal Boundary. </a:t>
            </a:r>
            <a:r>
              <a:rPr lang="en-ZA" sz="1050" dirty="0">
                <a:solidFill>
                  <a:srgbClr val="000000"/>
                </a:solidFill>
                <a:latin typeface="Arial" panose="020B0604020202020204" pitchFamily="34" charset="0"/>
                <a:cs typeface="Arial" panose="020B0604020202020204" pitchFamily="34" charset="0"/>
              </a:rPr>
              <a:t> The site comprises of the following routes with a total length of approximately 197.14 kilometres.</a:t>
            </a:r>
          </a:p>
        </p:txBody>
      </p:sp>
      <p:sp>
        <p:nvSpPr>
          <p:cNvPr id="12" name="TextBox 11">
            <a:extLst>
              <a:ext uri="{FF2B5EF4-FFF2-40B4-BE49-F238E27FC236}">
                <a16:creationId xmlns:a16="http://schemas.microsoft.com/office/drawing/2014/main" id="{EFA02790-2325-5794-86F0-180555E7102A}"/>
              </a:ext>
            </a:extLst>
          </p:cNvPr>
          <p:cNvSpPr txBox="1"/>
          <p:nvPr/>
        </p:nvSpPr>
        <p:spPr>
          <a:xfrm>
            <a:off x="267345" y="1741085"/>
            <a:ext cx="7253207" cy="789512"/>
          </a:xfrm>
          <a:prstGeom prst="rect">
            <a:avLst/>
          </a:prstGeom>
          <a:noFill/>
        </p:spPr>
        <p:txBody>
          <a:bodyPr wrap="square">
            <a:spAutoFit/>
          </a:bodyPr>
          <a:lstStyle/>
          <a:p>
            <a:pPr algn="just">
              <a:lnSpc>
                <a:spcPct val="150000"/>
              </a:lnSpc>
              <a:spcBef>
                <a:spcPts val="0"/>
              </a:spcBef>
            </a:pPr>
            <a:r>
              <a:rPr lang="en-ZA" sz="1050" dirty="0">
                <a:solidFill>
                  <a:srgbClr val="000000"/>
                </a:solidFill>
                <a:latin typeface="Arial" panose="020B0604020202020204" pitchFamily="34" charset="0"/>
                <a:ea typeface="Times New Roman" panose="02020603050405020304" pitchFamily="18" charset="0"/>
                <a:cs typeface="Arial" panose="020B0604020202020204" pitchFamily="34" charset="0"/>
              </a:rPr>
              <a:t>The proposed project is located on National Road </a:t>
            </a:r>
            <a:r>
              <a:rPr lang="en-ZA" sz="1050" dirty="0">
                <a:solidFill>
                  <a:srgbClr val="000000"/>
                </a:solidFill>
                <a:latin typeface="Arial" panose="020B0604020202020204" pitchFamily="34" charset="0"/>
                <a:cs typeface="Arial" panose="020B0604020202020204" pitchFamily="34" charset="0"/>
              </a:rPr>
              <a:t>R33 from Mpumalanga/Kwazulu-Natal Provincial Boundary to Mkhondo Municipal Boundary and N2 from Mpumalanga/Kwazulu-Natal Provincial Boundary to Mkhondo Municipal Boundary</a:t>
            </a:r>
            <a:r>
              <a:rPr lang="en-US" sz="1050" dirty="0">
                <a:solidFill>
                  <a:srgbClr val="000000"/>
                </a:solidFill>
                <a:latin typeface="Arial" panose="020B0604020202020204" pitchFamily="34" charset="0"/>
                <a:cs typeface="Arial" panose="020B0604020202020204" pitchFamily="34" charset="0"/>
              </a:rPr>
              <a:t>. </a:t>
            </a:r>
            <a:r>
              <a:rPr lang="en-ZA" sz="1050" dirty="0">
                <a:solidFill>
                  <a:srgbClr val="000000"/>
                </a:solidFill>
                <a:latin typeface="Arial" panose="020B0604020202020204" pitchFamily="34" charset="0"/>
                <a:cs typeface="Arial" panose="020B0604020202020204" pitchFamily="34" charset="0"/>
              </a:rPr>
              <a:t> The site comprises of the following </a:t>
            </a:r>
            <a:r>
              <a:rPr lang="en-ZA" sz="1050" dirty="0">
                <a:solidFill>
                  <a:srgbClr val="000000"/>
                </a:solidFill>
                <a:latin typeface="Arial" panose="020B0604020202020204" pitchFamily="34" charset="0"/>
                <a:ea typeface="Times New Roman" panose="02020603050405020304" pitchFamily="18" charset="0"/>
              </a:rPr>
              <a:t>routes with a total length of approximately </a:t>
            </a:r>
            <a:r>
              <a:rPr lang="en-ZA" sz="1050" b="1" dirty="0">
                <a:solidFill>
                  <a:srgbClr val="000000"/>
                </a:solidFill>
                <a:latin typeface="Arial" panose="020B0604020202020204" pitchFamily="34" charset="0"/>
                <a:ea typeface="Times New Roman" panose="02020603050405020304" pitchFamily="18" charset="0"/>
              </a:rPr>
              <a:t>194.58</a:t>
            </a:r>
            <a:r>
              <a:rPr lang="en-ZA" sz="1050" dirty="0">
                <a:solidFill>
                  <a:srgbClr val="000000"/>
                </a:solidFill>
                <a:latin typeface="Arial" panose="020B0604020202020204" pitchFamily="34" charset="0"/>
                <a:ea typeface="Times New Roman" panose="02020603050405020304" pitchFamily="18" charset="0"/>
              </a:rPr>
              <a:t> kilometres.</a:t>
            </a:r>
          </a:p>
        </p:txBody>
      </p:sp>
    </p:spTree>
    <p:extLst>
      <p:ext uri="{BB962C8B-B14F-4D97-AF65-F5344CB8AC3E}">
        <p14:creationId xmlns:p14="http://schemas.microsoft.com/office/powerpoint/2010/main" val="3722969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508689"/>
            <a:ext cx="7886700" cy="494826"/>
          </a:xfrm>
        </p:spPr>
        <p:txBody>
          <a:bodyPr/>
          <a:lstStyle/>
          <a:p>
            <a:pPr marL="0" indent="0">
              <a:buNone/>
            </a:pPr>
            <a:r>
              <a:rPr lang="en-ZA" b="1" dirty="0"/>
              <a:t>C.3.1.3 DESCRIPTION OF THE PROJECT </a:t>
            </a:r>
            <a:endParaRPr lang="en-ZA" sz="1600" b="1" dirty="0"/>
          </a:p>
          <a:p>
            <a:pPr marL="0" indent="0">
              <a:buNone/>
            </a:pPr>
            <a:endParaRPr lang="en-ZA" dirty="0"/>
          </a:p>
        </p:txBody>
      </p:sp>
      <p:sp>
        <p:nvSpPr>
          <p:cNvPr id="3" name="TextBox 2">
            <a:extLst>
              <a:ext uri="{FF2B5EF4-FFF2-40B4-BE49-F238E27FC236}">
                <a16:creationId xmlns:a16="http://schemas.microsoft.com/office/drawing/2014/main" id="{291F96E4-AF1D-CC38-705D-6737528C400C}"/>
              </a:ext>
            </a:extLst>
          </p:cNvPr>
          <p:cNvSpPr txBox="1"/>
          <p:nvPr/>
        </p:nvSpPr>
        <p:spPr>
          <a:xfrm>
            <a:off x="740043" y="1167282"/>
            <a:ext cx="4572000" cy="369332"/>
          </a:xfrm>
          <a:prstGeom prst="rect">
            <a:avLst/>
          </a:prstGeom>
          <a:noFill/>
        </p:spPr>
        <p:txBody>
          <a:bodyPr wrap="square">
            <a:spAutoFit/>
          </a:bodyPr>
          <a:lstStyle/>
          <a:p>
            <a:r>
              <a:rPr lang="en-ZA" sz="1800" b="1" dirty="0">
                <a:effectLst/>
                <a:latin typeface="Arial" panose="020B0604020202020204" pitchFamily="34" charset="0"/>
                <a:ea typeface="Calibri" panose="020F0502020204030204" pitchFamily="34" charset="0"/>
              </a:rPr>
              <a:t>X.002-191-2023/1F</a:t>
            </a:r>
            <a:endParaRPr lang="en-US" dirty="0"/>
          </a:p>
        </p:txBody>
      </p:sp>
      <p:sp>
        <p:nvSpPr>
          <p:cNvPr id="4" name="TextBox 3">
            <a:extLst>
              <a:ext uri="{FF2B5EF4-FFF2-40B4-BE49-F238E27FC236}">
                <a16:creationId xmlns:a16="http://schemas.microsoft.com/office/drawing/2014/main" id="{49E905F5-881A-276B-BF96-5FD7EFA81F37}"/>
              </a:ext>
            </a:extLst>
          </p:cNvPr>
          <p:cNvSpPr txBox="1"/>
          <p:nvPr/>
        </p:nvSpPr>
        <p:spPr>
          <a:xfrm>
            <a:off x="707862" y="2883500"/>
            <a:ext cx="6722390" cy="369332"/>
          </a:xfrm>
          <a:prstGeom prst="rect">
            <a:avLst/>
          </a:prstGeom>
          <a:noFill/>
        </p:spPr>
        <p:txBody>
          <a:bodyPr wrap="square">
            <a:spAutoFit/>
          </a:bodyPr>
          <a:lstStyle/>
          <a:p>
            <a:r>
              <a:rPr lang="en-US" sz="1800" b="1" dirty="0">
                <a:effectLst/>
                <a:latin typeface="Arial" panose="020B0604020202020204" pitchFamily="34" charset="0"/>
                <a:ea typeface="Calibri" panose="020F0502020204030204" pitchFamily="34" charset="0"/>
              </a:rPr>
              <a:t>X.002-202-2023/1F (NON-TOLL) &amp; N.017-040-2023/1 (TOLL)</a:t>
            </a:r>
            <a:endParaRPr lang="en-US" dirty="0"/>
          </a:p>
        </p:txBody>
      </p:sp>
      <p:sp>
        <p:nvSpPr>
          <p:cNvPr id="6" name="TextBox 5">
            <a:extLst>
              <a:ext uri="{FF2B5EF4-FFF2-40B4-BE49-F238E27FC236}">
                <a16:creationId xmlns:a16="http://schemas.microsoft.com/office/drawing/2014/main" id="{5BFB0BBC-BC86-4C06-533A-9257B960A3F1}"/>
              </a:ext>
            </a:extLst>
          </p:cNvPr>
          <p:cNvSpPr txBox="1"/>
          <p:nvPr/>
        </p:nvSpPr>
        <p:spPr>
          <a:xfrm>
            <a:off x="707862" y="1488370"/>
            <a:ext cx="7160217" cy="789512"/>
          </a:xfrm>
          <a:prstGeom prst="rect">
            <a:avLst/>
          </a:prstGeom>
          <a:noFill/>
        </p:spPr>
        <p:txBody>
          <a:bodyPr wrap="square">
            <a:spAutoFit/>
          </a:bodyPr>
          <a:lstStyle/>
          <a:p>
            <a:pPr algn="just">
              <a:lnSpc>
                <a:spcPct val="150000"/>
              </a:lnSpc>
              <a:spcBef>
                <a:spcPts val="0"/>
              </a:spcBef>
            </a:pPr>
            <a:r>
              <a:rPr lang="en-ZA" sz="1050" dirty="0">
                <a:solidFill>
                  <a:srgbClr val="000000"/>
                </a:solidFill>
                <a:latin typeface="Arial" panose="020B0604020202020204" pitchFamily="34" charset="0"/>
                <a:ea typeface="Times New Roman" panose="02020603050405020304" pitchFamily="18" charset="0"/>
                <a:cs typeface="Arial" panose="020B0604020202020204" pitchFamily="34" charset="0"/>
              </a:rPr>
              <a:t>The proposed project is located on National Road </a:t>
            </a:r>
            <a:r>
              <a:rPr lang="en-US" sz="1050" dirty="0">
                <a:solidFill>
                  <a:srgbClr val="000000"/>
                </a:solidFill>
                <a:latin typeface="Arial" panose="020B0604020202020204" pitchFamily="34" charset="0"/>
                <a:cs typeface="Arial" panose="020B0604020202020204" pitchFamily="34" charset="0"/>
              </a:rPr>
              <a:t>N11 Section 7 from the </a:t>
            </a:r>
            <a:r>
              <a:rPr lang="en-US" sz="1050" dirty="0" err="1">
                <a:solidFill>
                  <a:srgbClr val="000000"/>
                </a:solidFill>
                <a:latin typeface="Arial" panose="020B0604020202020204" pitchFamily="34" charset="0"/>
                <a:cs typeface="Arial" panose="020B0604020202020204" pitchFamily="34" charset="0"/>
              </a:rPr>
              <a:t>Msukaligwa</a:t>
            </a:r>
            <a:r>
              <a:rPr lang="en-US" sz="1050" dirty="0">
                <a:solidFill>
                  <a:srgbClr val="000000"/>
                </a:solidFill>
                <a:latin typeface="Arial" panose="020B0604020202020204" pitchFamily="34" charset="0"/>
                <a:cs typeface="Arial" panose="020B0604020202020204" pitchFamily="34" charset="0"/>
              </a:rPr>
              <a:t> Municipal Border to Ermelo, N11 Section 8 from Ermelo to the </a:t>
            </a:r>
            <a:r>
              <a:rPr lang="en-US" sz="1050" dirty="0" err="1">
                <a:solidFill>
                  <a:srgbClr val="000000"/>
                </a:solidFill>
                <a:latin typeface="Arial" panose="020B0604020202020204" pitchFamily="34" charset="0"/>
                <a:cs typeface="Arial" panose="020B0604020202020204" pitchFamily="34" charset="0"/>
              </a:rPr>
              <a:t>Msukaligwa</a:t>
            </a:r>
            <a:r>
              <a:rPr lang="en-US" sz="1050" dirty="0">
                <a:solidFill>
                  <a:srgbClr val="000000"/>
                </a:solidFill>
                <a:latin typeface="Arial" panose="020B0604020202020204" pitchFamily="34" charset="0"/>
                <a:cs typeface="Arial" panose="020B0604020202020204" pitchFamily="34" charset="0"/>
              </a:rPr>
              <a:t> Municipal Border, N2 Section 34 from Ermelo to the </a:t>
            </a:r>
            <a:r>
              <a:rPr lang="en-US" sz="1050" dirty="0" err="1">
                <a:solidFill>
                  <a:srgbClr val="000000"/>
                </a:solidFill>
                <a:latin typeface="Arial" panose="020B0604020202020204" pitchFamily="34" charset="0"/>
                <a:cs typeface="Arial" panose="020B0604020202020204" pitchFamily="34" charset="0"/>
              </a:rPr>
              <a:t>Msukaligwa</a:t>
            </a:r>
            <a:r>
              <a:rPr lang="en-US" sz="1050" dirty="0">
                <a:solidFill>
                  <a:srgbClr val="000000"/>
                </a:solidFill>
                <a:latin typeface="Arial" panose="020B0604020202020204" pitchFamily="34" charset="0"/>
                <a:cs typeface="Arial" panose="020B0604020202020204" pitchFamily="34" charset="0"/>
              </a:rPr>
              <a:t> Municipal Border. </a:t>
            </a:r>
            <a:r>
              <a:rPr lang="en-ZA" sz="1050" dirty="0">
                <a:solidFill>
                  <a:srgbClr val="000000"/>
                </a:solidFill>
                <a:latin typeface="Arial" panose="020B0604020202020204" pitchFamily="34" charset="0"/>
                <a:cs typeface="Arial" panose="020B0604020202020204" pitchFamily="34" charset="0"/>
              </a:rPr>
              <a:t> The site </a:t>
            </a:r>
            <a:r>
              <a:rPr lang="en-ZA" sz="1050" dirty="0">
                <a:solidFill>
                  <a:srgbClr val="000000"/>
                </a:solidFill>
                <a:latin typeface="Arial" panose="020B0604020202020204" pitchFamily="34" charset="0"/>
                <a:ea typeface="Times New Roman" panose="02020603050405020304" pitchFamily="18" charset="0"/>
              </a:rPr>
              <a:t>comprises of the following routes with a total length of approximately </a:t>
            </a:r>
            <a:r>
              <a:rPr lang="en-ZA" sz="1050" b="1" dirty="0">
                <a:solidFill>
                  <a:srgbClr val="000000"/>
                </a:solidFill>
                <a:latin typeface="Arial" panose="020B0604020202020204" pitchFamily="34" charset="0"/>
                <a:ea typeface="Times New Roman" panose="02020603050405020304" pitchFamily="18" charset="0"/>
              </a:rPr>
              <a:t>121.93</a:t>
            </a:r>
            <a:r>
              <a:rPr lang="en-ZA" sz="1050" dirty="0">
                <a:solidFill>
                  <a:srgbClr val="000000"/>
                </a:solidFill>
                <a:latin typeface="Arial" panose="020B0604020202020204" pitchFamily="34" charset="0"/>
                <a:ea typeface="Times New Roman" panose="02020603050405020304" pitchFamily="18" charset="0"/>
              </a:rPr>
              <a:t> kilometres.</a:t>
            </a:r>
          </a:p>
        </p:txBody>
      </p:sp>
      <p:sp>
        <p:nvSpPr>
          <p:cNvPr id="8" name="TextBox 7">
            <a:extLst>
              <a:ext uri="{FF2B5EF4-FFF2-40B4-BE49-F238E27FC236}">
                <a16:creationId xmlns:a16="http://schemas.microsoft.com/office/drawing/2014/main" id="{ABD41386-E872-CF8D-6F1A-CEF60453F2D1}"/>
              </a:ext>
            </a:extLst>
          </p:cNvPr>
          <p:cNvSpPr txBox="1"/>
          <p:nvPr/>
        </p:nvSpPr>
        <p:spPr>
          <a:xfrm>
            <a:off x="790413" y="3296878"/>
            <a:ext cx="7295827" cy="1031886"/>
          </a:xfrm>
          <a:prstGeom prst="rect">
            <a:avLst/>
          </a:prstGeom>
          <a:noFill/>
        </p:spPr>
        <p:txBody>
          <a:bodyPr wrap="square">
            <a:spAutoFit/>
          </a:bodyPr>
          <a:lstStyle/>
          <a:p>
            <a:pPr algn="just">
              <a:lnSpc>
                <a:spcPct val="150000"/>
              </a:lnSpc>
              <a:spcBef>
                <a:spcPts val="0"/>
              </a:spcBef>
            </a:pPr>
            <a:r>
              <a:rPr lang="en-ZA" sz="1050" dirty="0">
                <a:solidFill>
                  <a:srgbClr val="000000"/>
                </a:solidFill>
                <a:latin typeface="Arial" panose="020B0604020202020204" pitchFamily="34" charset="0"/>
                <a:ea typeface="Times New Roman" panose="02020603050405020304" pitchFamily="18" charset="0"/>
                <a:cs typeface="Arial" panose="020B0604020202020204" pitchFamily="34" charset="0"/>
              </a:rPr>
              <a:t>The proposed project is located on National Road </a:t>
            </a:r>
            <a:r>
              <a:rPr lang="en-US" sz="1050" dirty="0">
                <a:latin typeface="Arial" panose="020B0604020202020204" pitchFamily="34" charset="0"/>
                <a:ea typeface="Calibri" panose="020F0502020204030204" pitchFamily="34" charset="0"/>
              </a:rPr>
              <a:t>R33 from Mkhondo Municipal Border through Warburton to Chief Albert Luthuli Municipal Border, R38 from </a:t>
            </a:r>
            <a:r>
              <a:rPr lang="en-US" sz="1050" dirty="0" err="1">
                <a:latin typeface="Arial" panose="020B0604020202020204" pitchFamily="34" charset="0"/>
                <a:ea typeface="Calibri" panose="020F0502020204030204" pitchFamily="34" charset="0"/>
              </a:rPr>
              <a:t>Govan</a:t>
            </a:r>
            <a:r>
              <a:rPr lang="en-US" sz="1050" dirty="0">
                <a:latin typeface="Arial" panose="020B0604020202020204" pitchFamily="34" charset="0"/>
                <a:ea typeface="Calibri" panose="020F0502020204030204" pitchFamily="34" charset="0"/>
              </a:rPr>
              <a:t> Mbeki Municipal Border to Steve </a:t>
            </a:r>
            <a:r>
              <a:rPr lang="en-US" sz="1050" dirty="0" err="1">
                <a:latin typeface="Arial" panose="020B0604020202020204" pitchFamily="34" charset="0"/>
                <a:ea typeface="Calibri" panose="020F0502020204030204" pitchFamily="34" charset="0"/>
              </a:rPr>
              <a:t>Tshwete</a:t>
            </a:r>
            <a:r>
              <a:rPr lang="en-US" sz="1050" dirty="0">
                <a:latin typeface="Arial" panose="020B0604020202020204" pitchFamily="34" charset="0"/>
                <a:ea typeface="Calibri" panose="020F0502020204030204" pitchFamily="34" charset="0"/>
              </a:rPr>
              <a:t> Municipal Border and the N17 from </a:t>
            </a:r>
            <a:r>
              <a:rPr lang="en-US" sz="1050" dirty="0" err="1">
                <a:latin typeface="Arial" panose="020B0604020202020204" pitchFamily="34" charset="0"/>
                <a:ea typeface="Calibri" panose="020F0502020204030204" pitchFamily="34" charset="0"/>
              </a:rPr>
              <a:t>Govan</a:t>
            </a:r>
            <a:r>
              <a:rPr lang="en-US" sz="1050" dirty="0">
                <a:latin typeface="Arial" panose="020B0604020202020204" pitchFamily="34" charset="0"/>
                <a:ea typeface="Calibri" panose="020F0502020204030204" pitchFamily="34" charset="0"/>
              </a:rPr>
              <a:t> Mbeki Municipal Border through Ermelo to Chief Albert Luthuli Municipal Border</a:t>
            </a:r>
            <a:r>
              <a:rPr lang="en-US" sz="1050" dirty="0">
                <a:latin typeface="Arial" panose="020B0604020202020204" pitchFamily="34" charset="0"/>
                <a:ea typeface="Times New Roman" panose="02020603050405020304" pitchFamily="18" charset="0"/>
                <a:cs typeface="Times New Roman" panose="02020603050405020304" pitchFamily="18" charset="0"/>
              </a:rPr>
              <a:t>. </a:t>
            </a:r>
            <a:r>
              <a:rPr lang="en-ZA" sz="105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ZA" sz="1050" dirty="0">
                <a:solidFill>
                  <a:srgbClr val="000000"/>
                </a:solidFill>
                <a:latin typeface="Arial" panose="020B0604020202020204" pitchFamily="34" charset="0"/>
                <a:ea typeface="Times New Roman" panose="02020603050405020304" pitchFamily="18" charset="0"/>
              </a:rPr>
              <a:t>The site comprises of the following routes with a total length of approximately </a:t>
            </a:r>
            <a:r>
              <a:rPr lang="en-ZA" sz="1050" b="1" dirty="0">
                <a:solidFill>
                  <a:srgbClr val="000000"/>
                </a:solidFill>
                <a:latin typeface="Arial" panose="020B0604020202020204" pitchFamily="34" charset="0"/>
                <a:ea typeface="Times New Roman" panose="02020603050405020304" pitchFamily="18" charset="0"/>
              </a:rPr>
              <a:t>175.4</a:t>
            </a:r>
            <a:r>
              <a:rPr lang="en-ZA" sz="1050" dirty="0">
                <a:solidFill>
                  <a:srgbClr val="000000"/>
                </a:solidFill>
                <a:latin typeface="Arial" panose="020B0604020202020204" pitchFamily="34" charset="0"/>
                <a:ea typeface="Times New Roman" panose="02020603050405020304" pitchFamily="18" charset="0"/>
              </a:rPr>
              <a:t> kilometres.</a:t>
            </a:r>
          </a:p>
        </p:txBody>
      </p:sp>
    </p:spTree>
    <p:extLst>
      <p:ext uri="{BB962C8B-B14F-4D97-AF65-F5344CB8AC3E}">
        <p14:creationId xmlns:p14="http://schemas.microsoft.com/office/powerpoint/2010/main" val="2197772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r>
              <a:rPr lang="en-ZA" sz="1800" dirty="0">
                <a:solidFill>
                  <a:srgbClr val="000000"/>
                </a:solidFill>
                <a:effectLst/>
                <a:latin typeface="Arial" panose="020B0604020202020204" pitchFamily="34" charset="0"/>
                <a:ea typeface="Times New Roman" panose="02020603050405020304" pitchFamily="18" charset="0"/>
              </a:rPr>
              <a:t>The Services required of the Service Provider are divided into the following distinct phases :</a:t>
            </a:r>
          </a:p>
          <a:p>
            <a:pPr marL="0" indent="0">
              <a:buNone/>
            </a:pPr>
            <a:endParaRPr lang="en-ZA" sz="1800" dirty="0">
              <a:solidFill>
                <a:srgbClr val="000000"/>
              </a:solidFill>
              <a:effectLst/>
              <a:latin typeface="Arial" panose="020B0604020202020204" pitchFamily="34"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Detailed Assessment Phase for the compilation of a Road Condition Report.</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Tender documentation for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Site inspection and tender evaluation.</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Z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Administration and monitoring of the Works.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ZA"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898370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BA058E-21BD-4014-A5EE-EB0424805ACB}"/>
              </a:ext>
            </a:extLst>
          </p:cNvPr>
          <p:cNvSpPr>
            <a:spLocks noGrp="1"/>
          </p:cNvSpPr>
          <p:nvPr>
            <p:ph idx="1"/>
          </p:nvPr>
        </p:nvSpPr>
        <p:spPr>
          <a:xfrm>
            <a:off x="703295" y="649967"/>
            <a:ext cx="7886700" cy="469706"/>
          </a:xfrm>
        </p:spPr>
        <p:txBody>
          <a:bodyPr/>
          <a:lstStyle/>
          <a:p>
            <a:pPr marL="0" indent="0">
              <a:buNone/>
            </a:pPr>
            <a:r>
              <a:rPr lang="en-ZA" b="1" dirty="0"/>
              <a:t>C3.1.7    Project Programme</a:t>
            </a:r>
            <a:endParaRPr lang="en-ZA" dirty="0"/>
          </a:p>
          <a:p>
            <a:pPr marL="0" indent="0">
              <a:buNone/>
            </a:pPr>
            <a:endParaRPr lang="en-ZA" dirty="0"/>
          </a:p>
        </p:txBody>
      </p:sp>
      <p:graphicFrame>
        <p:nvGraphicFramePr>
          <p:cNvPr id="4" name="Table 3">
            <a:extLst>
              <a:ext uri="{FF2B5EF4-FFF2-40B4-BE49-F238E27FC236}">
                <a16:creationId xmlns:a16="http://schemas.microsoft.com/office/drawing/2014/main" id="{DF85BBB6-0A33-7421-2DEA-B2ADCBB10AA8}"/>
              </a:ext>
            </a:extLst>
          </p:cNvPr>
          <p:cNvGraphicFramePr>
            <a:graphicFrameLocks noGrp="1"/>
          </p:cNvGraphicFramePr>
          <p:nvPr>
            <p:extLst>
              <p:ext uri="{D42A27DB-BD31-4B8C-83A1-F6EECF244321}">
                <p14:modId xmlns:p14="http://schemas.microsoft.com/office/powerpoint/2010/main" val="499670699"/>
              </p:ext>
            </p:extLst>
          </p:nvPr>
        </p:nvGraphicFramePr>
        <p:xfrm>
          <a:off x="798990" y="1384916"/>
          <a:ext cx="7652552" cy="5166808"/>
        </p:xfrm>
        <a:graphic>
          <a:graphicData uri="http://schemas.openxmlformats.org/drawingml/2006/table">
            <a:tbl>
              <a:tblPr>
                <a:tableStyleId>{5C22544A-7EE6-4342-B048-85BDC9FD1C3A}</a:tableStyleId>
              </a:tblPr>
              <a:tblGrid>
                <a:gridCol w="441682">
                  <a:extLst>
                    <a:ext uri="{9D8B030D-6E8A-4147-A177-3AD203B41FA5}">
                      <a16:colId xmlns:a16="http://schemas.microsoft.com/office/drawing/2014/main" val="4122436415"/>
                    </a:ext>
                  </a:extLst>
                </a:gridCol>
                <a:gridCol w="4150176">
                  <a:extLst>
                    <a:ext uri="{9D8B030D-6E8A-4147-A177-3AD203B41FA5}">
                      <a16:colId xmlns:a16="http://schemas.microsoft.com/office/drawing/2014/main" val="295805413"/>
                    </a:ext>
                  </a:extLst>
                </a:gridCol>
                <a:gridCol w="3060694">
                  <a:extLst>
                    <a:ext uri="{9D8B030D-6E8A-4147-A177-3AD203B41FA5}">
                      <a16:colId xmlns:a16="http://schemas.microsoft.com/office/drawing/2014/main" val="3403306447"/>
                    </a:ext>
                  </a:extLst>
                </a:gridCol>
              </a:tblGrid>
              <a:tr h="338994">
                <a:tc>
                  <a:txBody>
                    <a:bodyPr/>
                    <a:lstStyle/>
                    <a:p>
                      <a:pPr marL="0" marR="0" algn="ctr">
                        <a:lnSpc>
                          <a:spcPct val="150000"/>
                        </a:lnSpc>
                        <a:spcBef>
                          <a:spcPts val="0"/>
                        </a:spcBef>
                        <a:spcAft>
                          <a:spcPts val="0"/>
                        </a:spcAft>
                      </a:pPr>
                      <a:r>
                        <a:rPr lang="en-ZA" sz="1000">
                          <a:effectLs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b="1">
                          <a:effectLst/>
                        </a:rPr>
                        <a:t>Project Phase</a:t>
                      </a:r>
                      <a:endParaRPr lang="en-US" sz="10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b="1" dirty="0">
                          <a:effectLst/>
                        </a:rPr>
                        <a:t>Phase Completion Date</a:t>
                      </a:r>
                      <a:endParaRPr lang="en-US" sz="10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4526018"/>
                  </a:ext>
                </a:extLst>
              </a:tr>
              <a:tr h="338994">
                <a:tc>
                  <a:txBody>
                    <a:bodyPr/>
                    <a:lstStyle/>
                    <a:p>
                      <a:pPr marL="0" marR="0" algn="ctr">
                        <a:lnSpc>
                          <a:spcPct val="150000"/>
                        </a:lnSpc>
                        <a:spcBef>
                          <a:spcPts val="300"/>
                        </a:spcBef>
                        <a:spcAft>
                          <a:spcPts val="0"/>
                        </a:spcAft>
                      </a:pPr>
                      <a:r>
                        <a:rPr lang="en-ZA" sz="1000">
                          <a:effectLst/>
                        </a:rPr>
                        <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Tenders / Proposals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solidFill>
                            <a:schemeClr val="tx1"/>
                          </a:solidFill>
                          <a:effectLst/>
                        </a:rPr>
                        <a:t>12 April 2023</a:t>
                      </a:r>
                      <a:endParaRPr lang="en-US" sz="1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54465806"/>
                  </a:ext>
                </a:extLst>
              </a:tr>
              <a:tr h="338994">
                <a:tc>
                  <a:txBody>
                    <a:bodyPr/>
                    <a:lstStyle/>
                    <a:p>
                      <a:pPr marL="0" marR="0" algn="ctr">
                        <a:lnSpc>
                          <a:spcPct val="150000"/>
                        </a:lnSpc>
                        <a:spcBef>
                          <a:spcPts val="300"/>
                        </a:spcBef>
                        <a:spcAft>
                          <a:spcPts val="0"/>
                        </a:spcAft>
                      </a:pPr>
                      <a:r>
                        <a:rPr lang="en-ZA" sz="1000">
                          <a:effectLst/>
                        </a:rPr>
                        <a:t>B</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Appointment of Service Provider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July 2023</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85935684"/>
                  </a:ext>
                </a:extLst>
              </a:tr>
              <a:tr h="338994">
                <a:tc>
                  <a:txBody>
                    <a:bodyPr/>
                    <a:lstStyle/>
                    <a:p>
                      <a:pPr marL="0" marR="0" algn="ctr">
                        <a:lnSpc>
                          <a:spcPct val="150000"/>
                        </a:lnSpc>
                        <a:spcBef>
                          <a:spcPts val="300"/>
                        </a:spcBef>
                        <a:spcAft>
                          <a:spcPts val="0"/>
                        </a:spcAft>
                      </a:pPr>
                      <a:r>
                        <a:rPr lang="en-ZA" sz="1000">
                          <a:effectLst/>
                        </a:rPr>
                        <a:t>C</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Road Condition Report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Aug/Sep/Oct/Nov 2023</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67094633"/>
                  </a:ext>
                </a:extLst>
              </a:tr>
              <a:tr h="338994">
                <a:tc>
                  <a:txBody>
                    <a:bodyPr/>
                    <a:lstStyle/>
                    <a:p>
                      <a:pPr marL="0" marR="0" algn="ctr">
                        <a:lnSpc>
                          <a:spcPct val="150000"/>
                        </a:lnSpc>
                        <a:spcBef>
                          <a:spcPts val="300"/>
                        </a:spcBef>
                        <a:spcAft>
                          <a:spcPts val="0"/>
                        </a:spcAft>
                      </a:pPr>
                      <a:r>
                        <a:rPr lang="en-ZA" sz="1000">
                          <a:effectLst/>
                        </a:rPr>
                        <a:t>D</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Draft Tender Documents for the Works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18105668"/>
                  </a:ext>
                </a:extLst>
              </a:tr>
              <a:tr h="338994">
                <a:tc>
                  <a:txBody>
                    <a:bodyPr/>
                    <a:lstStyle/>
                    <a:p>
                      <a:pPr marL="0" marR="0" algn="ctr">
                        <a:lnSpc>
                          <a:spcPct val="150000"/>
                        </a:lnSpc>
                        <a:spcBef>
                          <a:spcPts val="300"/>
                        </a:spcBef>
                        <a:spcAft>
                          <a:spcPts val="0"/>
                        </a:spcAft>
                      </a:pPr>
                      <a:r>
                        <a:rPr lang="en-ZA" sz="1000">
                          <a:effectLst/>
                        </a:rPr>
                        <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Final Tender Documents for the Works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7384580"/>
                  </a:ext>
                </a:extLst>
              </a:tr>
              <a:tr h="338994">
                <a:tc>
                  <a:txBody>
                    <a:bodyPr/>
                    <a:lstStyle/>
                    <a:p>
                      <a:pPr marL="0" marR="0" algn="ctr">
                        <a:lnSpc>
                          <a:spcPct val="150000"/>
                        </a:lnSpc>
                        <a:spcBef>
                          <a:spcPts val="300"/>
                        </a:spcBef>
                        <a:spcAft>
                          <a:spcPts val="0"/>
                        </a:spcAft>
                      </a:pPr>
                      <a:r>
                        <a:rPr lang="en-ZA" sz="1000">
                          <a:effectLst/>
                        </a:rPr>
                        <a:t>F</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Tender Advertisement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12962301"/>
                  </a:ext>
                </a:extLst>
              </a:tr>
              <a:tr h="338994">
                <a:tc>
                  <a:txBody>
                    <a:bodyPr/>
                    <a:lstStyle/>
                    <a:p>
                      <a:pPr marL="0" marR="0" algn="ctr">
                        <a:lnSpc>
                          <a:spcPct val="150000"/>
                        </a:lnSpc>
                        <a:spcBef>
                          <a:spcPts val="300"/>
                        </a:spcBef>
                        <a:spcAft>
                          <a:spcPts val="0"/>
                        </a:spcAft>
                      </a:pPr>
                      <a:r>
                        <a:rPr lang="en-ZA" sz="1000">
                          <a:effectLst/>
                        </a:rPr>
                        <a:t>G</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Site Inspection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N/A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6509050"/>
                  </a:ext>
                </a:extLst>
              </a:tr>
              <a:tr h="338994">
                <a:tc>
                  <a:txBody>
                    <a:bodyPr/>
                    <a:lstStyle/>
                    <a:p>
                      <a:pPr marL="0" marR="0" algn="ctr">
                        <a:lnSpc>
                          <a:spcPct val="150000"/>
                        </a:lnSpc>
                        <a:spcBef>
                          <a:spcPts val="300"/>
                        </a:spcBef>
                        <a:spcAft>
                          <a:spcPts val="0"/>
                        </a:spcAft>
                      </a:pPr>
                      <a:r>
                        <a:rPr lang="en-ZA" sz="1000">
                          <a:effectLst/>
                        </a:rPr>
                        <a:t>H</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Tender Closure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N/A</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9279881"/>
                  </a:ext>
                </a:extLst>
              </a:tr>
              <a:tr h="338994">
                <a:tc>
                  <a:txBody>
                    <a:bodyPr/>
                    <a:lstStyle/>
                    <a:p>
                      <a:pPr marL="0" marR="0" algn="ctr">
                        <a:lnSpc>
                          <a:spcPct val="150000"/>
                        </a:lnSpc>
                        <a:spcBef>
                          <a:spcPts val="300"/>
                        </a:spcBef>
                        <a:spcAft>
                          <a:spcPts val="0"/>
                        </a:spcAft>
                      </a:pPr>
                      <a:r>
                        <a:rPr lang="en-ZA" sz="1000">
                          <a:effectLst/>
                        </a:rPr>
                        <a:t>I</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Tender Evaluation Report</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Aug/Sep/Oct/Nov 2023</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7697280"/>
                  </a:ext>
                </a:extLst>
              </a:tr>
              <a:tr h="338994">
                <a:tc>
                  <a:txBody>
                    <a:bodyPr/>
                    <a:lstStyle/>
                    <a:p>
                      <a:pPr marL="0" marR="0" algn="ctr">
                        <a:lnSpc>
                          <a:spcPct val="150000"/>
                        </a:lnSpc>
                        <a:spcBef>
                          <a:spcPts val="300"/>
                        </a:spcBef>
                        <a:spcAft>
                          <a:spcPts val="0"/>
                        </a:spcAft>
                      </a:pPr>
                      <a:r>
                        <a:rPr lang="en-ZA" sz="1000">
                          <a:effectLst/>
                        </a:rPr>
                        <a:t>J</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Works Contract Handover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1 December 2023/1 Jan/1Feb 2024</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5333420"/>
                  </a:ext>
                </a:extLst>
              </a:tr>
              <a:tr h="718937">
                <a:tc>
                  <a:txBody>
                    <a:bodyPr/>
                    <a:lstStyle/>
                    <a:p>
                      <a:pPr marL="0" marR="0" algn="ctr">
                        <a:lnSpc>
                          <a:spcPct val="150000"/>
                        </a:lnSpc>
                        <a:spcBef>
                          <a:spcPts val="300"/>
                        </a:spcBef>
                        <a:spcAft>
                          <a:spcPts val="0"/>
                        </a:spcAft>
                      </a:pPr>
                      <a:r>
                        <a:rPr lang="en-ZA" sz="1000">
                          <a:effectLst/>
                        </a:rPr>
                        <a:t>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draft Contract Report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Within 3 months of issue of Taking-over Certificate for the Works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52771014"/>
                  </a:ext>
                </a:extLst>
              </a:tr>
              <a:tr h="718937">
                <a:tc>
                  <a:txBody>
                    <a:bodyPr/>
                    <a:lstStyle/>
                    <a:p>
                      <a:pPr marL="0" marR="0" algn="ctr">
                        <a:lnSpc>
                          <a:spcPct val="150000"/>
                        </a:lnSpc>
                        <a:spcBef>
                          <a:spcPts val="300"/>
                        </a:spcBef>
                        <a:spcAft>
                          <a:spcPts val="0"/>
                        </a:spcAft>
                      </a:pPr>
                      <a:r>
                        <a:rPr lang="en-ZA" sz="1000">
                          <a:effectLst/>
                        </a:rPr>
                        <a:t>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a:effectLst/>
                        </a:rPr>
                        <a:t>Submission of final Contract Reports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300"/>
                        </a:spcBef>
                        <a:spcAft>
                          <a:spcPts val="0"/>
                        </a:spcAft>
                      </a:pPr>
                      <a:r>
                        <a:rPr lang="en-ZA" sz="1000" dirty="0">
                          <a:effectLst/>
                        </a:rPr>
                        <a:t>Within 1 month of issue of Performance Certificate for the Works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8907690"/>
                  </a:ext>
                </a:extLst>
              </a:tr>
            </a:tbl>
          </a:graphicData>
        </a:graphic>
      </p:graphicFrame>
    </p:spTree>
    <p:extLst>
      <p:ext uri="{BB962C8B-B14F-4D97-AF65-F5344CB8AC3E}">
        <p14:creationId xmlns:p14="http://schemas.microsoft.com/office/powerpoint/2010/main" val="1705813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C4:  Site Information</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842482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2860" y="207122"/>
            <a:ext cx="7736560" cy="594916"/>
          </a:xfrm>
        </p:spPr>
        <p:txBody>
          <a:bodyPr/>
          <a:lstStyle/>
          <a:p>
            <a:pPr marL="0" indent="0">
              <a:buNone/>
            </a:pPr>
            <a:r>
              <a:rPr lang="en-ZA" dirty="0"/>
              <a:t>C.4.1	LOCATION OF THE PROJECTS</a:t>
            </a:r>
          </a:p>
          <a:p>
            <a:pPr marL="0" marR="0" indent="0" algn="just">
              <a:lnSpc>
                <a:spcPct val="150000"/>
              </a:lnSpc>
              <a:spcBef>
                <a:spcPts val="0"/>
              </a:spcBef>
              <a:spcAft>
                <a:spcPts val="0"/>
              </a:spcAft>
              <a:buNone/>
            </a:pPr>
            <a:endParaRPr lang="en-ZA" sz="1800" dirty="0">
              <a:solidFill>
                <a:srgbClr val="000000"/>
              </a:solidFill>
              <a:latin typeface="Arial" panose="020B0604020202020204" pitchFamily="34" charset="0"/>
            </a:endParaRPr>
          </a:p>
        </p:txBody>
      </p:sp>
      <p:sp>
        <p:nvSpPr>
          <p:cNvPr id="4" name="Content Placeholder 1">
            <a:extLst>
              <a:ext uri="{FF2B5EF4-FFF2-40B4-BE49-F238E27FC236}">
                <a16:creationId xmlns:a16="http://schemas.microsoft.com/office/drawing/2014/main" id="{98860EE0-63AB-1CB0-BFB1-9191065E5B85}"/>
              </a:ext>
            </a:extLst>
          </p:cNvPr>
          <p:cNvSpPr txBox="1">
            <a:spLocks/>
          </p:cNvSpPr>
          <p:nvPr/>
        </p:nvSpPr>
        <p:spPr>
          <a:xfrm>
            <a:off x="734555" y="1239054"/>
            <a:ext cx="8204632" cy="2217072"/>
          </a:xfrm>
          <a:prstGeom prst="rect">
            <a:avLst/>
          </a:prstGeom>
          <a:ln w="12700">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spcBef>
                <a:spcPts val="0"/>
              </a:spcBef>
            </a:pPr>
            <a:r>
              <a:rPr lang="en-ZA"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proposed project is located on National Road </a:t>
            </a:r>
            <a:r>
              <a:rPr lang="en-US" sz="1000" dirty="0">
                <a:solidFill>
                  <a:srgbClr val="000000"/>
                </a:solidFill>
                <a:latin typeface="Arial" panose="020B0604020202020204" pitchFamily="34" charset="0"/>
                <a:cs typeface="Arial" panose="020B0604020202020204" pitchFamily="34" charset="0"/>
              </a:rPr>
              <a:t>N11 from Kwazulu-Natal/Mpumalanga Provincial Boundary to Pixley Ka Isaka Seme Municipal Boundary, R35 from Amersfoort to Pixley Ka Isaka Seme Municipal Boundary and R23 from Volksrust to Pixley Ka Isaka Seme Municipal Boundary. </a:t>
            </a:r>
            <a:r>
              <a:rPr lang="en-ZA" sz="1000" dirty="0">
                <a:solidFill>
                  <a:srgbClr val="000000"/>
                </a:solidFill>
                <a:latin typeface="Arial" panose="020B0604020202020204" pitchFamily="34" charset="0"/>
                <a:cs typeface="Arial" panose="020B0604020202020204" pitchFamily="34" charset="0"/>
              </a:rPr>
              <a:t> The site comprises of the following</a:t>
            </a:r>
            <a:r>
              <a:rPr lang="en-ZA" sz="1000" dirty="0">
                <a:solidFill>
                  <a:srgbClr val="000000"/>
                </a:solidFill>
                <a:latin typeface="Arial" panose="020B0604020202020204" pitchFamily="34" charset="0"/>
                <a:ea typeface="Times New Roman" panose="02020603050405020304" pitchFamily="18" charset="0"/>
              </a:rPr>
              <a:t> routes with a total length of approximately </a:t>
            </a:r>
            <a:r>
              <a:rPr lang="en-ZA" sz="1000" b="1" dirty="0">
                <a:solidFill>
                  <a:srgbClr val="000000"/>
                </a:solidFill>
                <a:latin typeface="Arial" panose="020B0604020202020204" pitchFamily="34" charset="0"/>
                <a:ea typeface="Times New Roman" panose="02020603050405020304" pitchFamily="18" charset="0"/>
              </a:rPr>
              <a:t>139.77</a:t>
            </a:r>
            <a:r>
              <a:rPr lang="en-ZA" sz="1000" dirty="0">
                <a:solidFill>
                  <a:srgbClr val="000000"/>
                </a:solidFill>
                <a:latin typeface="Arial" panose="020B0604020202020204" pitchFamily="34" charset="0"/>
                <a:ea typeface="Times New Roman" panose="02020603050405020304" pitchFamily="18" charset="0"/>
              </a:rPr>
              <a:t> kilometres.</a:t>
            </a:r>
          </a:p>
          <a:p>
            <a:pPr algn="just">
              <a:lnSpc>
                <a:spcPct val="150000"/>
              </a:lnSpc>
              <a:spcBef>
                <a:spcPts val="0"/>
              </a:spcBef>
            </a:pPr>
            <a:endParaRPr lang="en-ZA" sz="1000" dirty="0">
              <a:solidFill>
                <a:srgbClr val="000000"/>
              </a:solidFill>
              <a:highlight>
                <a:srgbClr val="FFFF00"/>
              </a:highlight>
              <a:latin typeface="Arial" panose="020B0604020202020204" pitchFamily="34" charset="0"/>
              <a:ea typeface="Times New Roman" panose="02020603050405020304" pitchFamily="18" charset="0"/>
            </a:endParaRPr>
          </a:p>
          <a:p>
            <a:pPr marL="0" algn="just">
              <a:lnSpc>
                <a:spcPct val="150000"/>
              </a:lnSpc>
              <a:spcBef>
                <a:spcPts val="0"/>
              </a:spcBef>
            </a:pPr>
            <a:endParaRPr lang="en-ZA" sz="1800" dirty="0">
              <a:solidFill>
                <a:srgbClr val="000000"/>
              </a:solidFill>
              <a:latin typeface="Arial" panose="020B0604020202020204" pitchFamily="34" charset="0"/>
            </a:endParaRPr>
          </a:p>
        </p:txBody>
      </p:sp>
      <p:sp>
        <p:nvSpPr>
          <p:cNvPr id="8" name="Content Placeholder 1">
            <a:extLst>
              <a:ext uri="{FF2B5EF4-FFF2-40B4-BE49-F238E27FC236}">
                <a16:creationId xmlns:a16="http://schemas.microsoft.com/office/drawing/2014/main" id="{6383B723-972C-87FE-1C81-29D1ED1F19F0}"/>
              </a:ext>
            </a:extLst>
          </p:cNvPr>
          <p:cNvSpPr txBox="1">
            <a:spLocks/>
          </p:cNvSpPr>
          <p:nvPr/>
        </p:nvSpPr>
        <p:spPr>
          <a:xfrm>
            <a:off x="585167" y="4088155"/>
            <a:ext cx="8204632" cy="2217072"/>
          </a:xfrm>
          <a:prstGeom prst="rect">
            <a:avLst/>
          </a:prstGeom>
          <a:ln w="12700">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spcBef>
                <a:spcPts val="0"/>
              </a:spcBef>
            </a:pPr>
            <a:r>
              <a:rPr lang="en-ZA"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proposed project is located on National Road </a:t>
            </a:r>
            <a:r>
              <a:rPr lang="en-US" sz="1000" dirty="0">
                <a:solidFill>
                  <a:srgbClr val="000000"/>
                </a:solidFill>
                <a:latin typeface="Arial" panose="020B0604020202020204" pitchFamily="34" charset="0"/>
                <a:cs typeface="Arial" panose="020B0604020202020204" pitchFamily="34" charset="0"/>
              </a:rPr>
              <a:t>R23 from </a:t>
            </a:r>
            <a:r>
              <a:rPr lang="en-US" sz="1000" dirty="0" err="1">
                <a:solidFill>
                  <a:srgbClr val="000000"/>
                </a:solidFill>
                <a:latin typeface="Arial" panose="020B0604020202020204" pitchFamily="34" charset="0"/>
                <a:cs typeface="Arial" panose="020B0604020202020204" pitchFamily="34" charset="0"/>
              </a:rPr>
              <a:t>Lekwa</a:t>
            </a:r>
            <a:r>
              <a:rPr lang="en-US" sz="1000" dirty="0">
                <a:solidFill>
                  <a:srgbClr val="000000"/>
                </a:solidFill>
                <a:latin typeface="Arial" panose="020B0604020202020204" pitchFamily="34" charset="0"/>
                <a:cs typeface="Arial" panose="020B0604020202020204" pitchFamily="34" charset="0"/>
              </a:rPr>
              <a:t>/Pixley Ka Isaka Seme Municipal Boundary over Standerton to Mpumalanga/Gauteng Provincial Boundary S27 (R51) from </a:t>
            </a:r>
            <a:r>
              <a:rPr lang="en-US" sz="1000" dirty="0" err="1">
                <a:solidFill>
                  <a:srgbClr val="000000"/>
                </a:solidFill>
                <a:latin typeface="Arial" panose="020B0604020202020204" pitchFamily="34" charset="0"/>
                <a:cs typeface="Arial" panose="020B0604020202020204" pitchFamily="34" charset="0"/>
              </a:rPr>
              <a:t>Vaaldraai</a:t>
            </a:r>
            <a:r>
              <a:rPr lang="en-US" sz="1000" dirty="0">
                <a:solidFill>
                  <a:srgbClr val="000000"/>
                </a:solidFill>
                <a:latin typeface="Arial" panose="020B0604020202020204" pitchFamily="34" charset="0"/>
                <a:cs typeface="Arial" panose="020B0604020202020204" pitchFamily="34" charset="0"/>
              </a:rPr>
              <a:t> Interchange to </a:t>
            </a:r>
            <a:r>
              <a:rPr lang="en-US" sz="1000" dirty="0" err="1">
                <a:solidFill>
                  <a:srgbClr val="000000"/>
                </a:solidFill>
                <a:latin typeface="Arial" panose="020B0604020202020204" pitchFamily="34" charset="0"/>
                <a:cs typeface="Arial" panose="020B0604020202020204" pitchFamily="34" charset="0"/>
              </a:rPr>
              <a:t>Malanskraal</a:t>
            </a:r>
            <a:r>
              <a:rPr lang="en-US" sz="1000" dirty="0">
                <a:solidFill>
                  <a:srgbClr val="000000"/>
                </a:solidFill>
                <a:latin typeface="Arial" panose="020B0604020202020204" pitchFamily="34" charset="0"/>
                <a:cs typeface="Arial" panose="020B0604020202020204" pitchFamily="34" charset="0"/>
              </a:rPr>
              <a:t> and R35 from Pixley Ka Seme Municipal Boundary to </a:t>
            </a:r>
            <a:r>
              <a:rPr lang="en-US" sz="1000" dirty="0" err="1">
                <a:solidFill>
                  <a:srgbClr val="000000"/>
                </a:solidFill>
                <a:latin typeface="Arial" panose="020B0604020202020204" pitchFamily="34" charset="0"/>
                <a:cs typeface="Arial" panose="020B0604020202020204" pitchFamily="34" charset="0"/>
              </a:rPr>
              <a:t>Lekwa</a:t>
            </a:r>
            <a:r>
              <a:rPr lang="en-US" sz="1000" dirty="0">
                <a:solidFill>
                  <a:srgbClr val="000000"/>
                </a:solidFill>
                <a:latin typeface="Arial" panose="020B0604020202020204" pitchFamily="34" charset="0"/>
                <a:cs typeface="Arial" panose="020B0604020202020204" pitchFamily="34" charset="0"/>
              </a:rPr>
              <a:t> Municipal Boundary. </a:t>
            </a:r>
            <a:r>
              <a:rPr lang="en-ZA" sz="1000" dirty="0">
                <a:solidFill>
                  <a:srgbClr val="000000"/>
                </a:solidFill>
                <a:latin typeface="Arial" panose="020B0604020202020204" pitchFamily="34" charset="0"/>
                <a:cs typeface="Arial" panose="020B0604020202020204" pitchFamily="34" charset="0"/>
              </a:rPr>
              <a:t> The site comprises of the following routes with a total length of approximately </a:t>
            </a:r>
            <a:r>
              <a:rPr lang="en-ZA" sz="1000" b="1" dirty="0">
                <a:solidFill>
                  <a:srgbClr val="000000"/>
                </a:solidFill>
                <a:latin typeface="Arial" panose="020B0604020202020204" pitchFamily="34" charset="0"/>
                <a:cs typeface="Arial" panose="020B0604020202020204" pitchFamily="34" charset="0"/>
              </a:rPr>
              <a:t>197.14</a:t>
            </a:r>
            <a:r>
              <a:rPr lang="en-ZA" sz="1000" dirty="0">
                <a:solidFill>
                  <a:srgbClr val="000000"/>
                </a:solidFill>
                <a:latin typeface="Arial" panose="020B0604020202020204" pitchFamily="34" charset="0"/>
                <a:cs typeface="Arial" panose="020B0604020202020204" pitchFamily="34" charset="0"/>
              </a:rPr>
              <a:t> kilometres.</a:t>
            </a:r>
          </a:p>
          <a:p>
            <a:pPr algn="just">
              <a:lnSpc>
                <a:spcPct val="150000"/>
              </a:lnSpc>
              <a:spcBef>
                <a:spcPts val="0"/>
              </a:spcBef>
            </a:pPr>
            <a:endParaRPr lang="en-ZA" sz="1000" dirty="0">
              <a:solidFill>
                <a:srgbClr val="000000"/>
              </a:solidFill>
              <a:latin typeface="Arial" panose="020B0604020202020204" pitchFamily="34" charset="0"/>
              <a:cs typeface="Arial" panose="020B0604020202020204" pitchFamily="34" charset="0"/>
            </a:endParaRPr>
          </a:p>
          <a:p>
            <a:pPr marL="0" algn="just">
              <a:lnSpc>
                <a:spcPct val="150000"/>
              </a:lnSpc>
              <a:spcBef>
                <a:spcPts val="0"/>
              </a:spcBef>
            </a:pPr>
            <a:endParaRPr lang="en-ZA" sz="1800" dirty="0">
              <a:solidFill>
                <a:srgbClr val="000000"/>
              </a:solidFill>
              <a:latin typeface="Arial" panose="020B0604020202020204" pitchFamily="34" charset="0"/>
            </a:endParaRPr>
          </a:p>
        </p:txBody>
      </p:sp>
      <p:sp>
        <p:nvSpPr>
          <p:cNvPr id="11" name="TextBox 10">
            <a:extLst>
              <a:ext uri="{FF2B5EF4-FFF2-40B4-BE49-F238E27FC236}">
                <a16:creationId xmlns:a16="http://schemas.microsoft.com/office/drawing/2014/main" id="{5778838C-88E1-6052-4993-01976A21E6F4}"/>
              </a:ext>
            </a:extLst>
          </p:cNvPr>
          <p:cNvSpPr txBox="1"/>
          <p:nvPr/>
        </p:nvSpPr>
        <p:spPr>
          <a:xfrm>
            <a:off x="843472" y="3774652"/>
            <a:ext cx="6722390" cy="369332"/>
          </a:xfrm>
          <a:prstGeom prst="rect">
            <a:avLst/>
          </a:prstGeom>
          <a:noFill/>
        </p:spPr>
        <p:txBody>
          <a:bodyPr wrap="square">
            <a:spAutoFit/>
          </a:bodyPr>
          <a:lstStyle/>
          <a:p>
            <a:r>
              <a:rPr lang="en-US" sz="1800" b="1" dirty="0">
                <a:effectLst/>
                <a:latin typeface="Arial" panose="020B0604020202020204" pitchFamily="34" charset="0"/>
                <a:ea typeface="Calibri" panose="020F0502020204030204" pitchFamily="34" charset="0"/>
              </a:rPr>
              <a:t>X.002-190-2023/1F</a:t>
            </a:r>
            <a:endParaRPr lang="en-US" dirty="0"/>
          </a:p>
        </p:txBody>
      </p:sp>
      <p:sp>
        <p:nvSpPr>
          <p:cNvPr id="14" name="TextBox 13">
            <a:extLst>
              <a:ext uri="{FF2B5EF4-FFF2-40B4-BE49-F238E27FC236}">
                <a16:creationId xmlns:a16="http://schemas.microsoft.com/office/drawing/2014/main" id="{5EF9BC80-4064-1440-3BF0-A25383402AD2}"/>
              </a:ext>
            </a:extLst>
          </p:cNvPr>
          <p:cNvSpPr txBox="1"/>
          <p:nvPr/>
        </p:nvSpPr>
        <p:spPr>
          <a:xfrm>
            <a:off x="937647" y="927058"/>
            <a:ext cx="4572000" cy="369332"/>
          </a:xfrm>
          <a:prstGeom prst="rect">
            <a:avLst/>
          </a:prstGeom>
          <a:noFill/>
        </p:spPr>
        <p:txBody>
          <a:bodyPr wrap="square">
            <a:spAutoFit/>
          </a:bodyPr>
          <a:lstStyle/>
          <a:p>
            <a:r>
              <a:rPr lang="en-ZA" sz="1800" b="1" dirty="0">
                <a:effectLst/>
                <a:latin typeface="Arial" panose="020B0604020202020204" pitchFamily="34" charset="0"/>
                <a:ea typeface="Calibri" panose="020F0502020204030204" pitchFamily="34" charset="0"/>
              </a:rPr>
              <a:t>X.002-189-2023/1F</a:t>
            </a:r>
            <a:endParaRPr lang="en-US" dirty="0"/>
          </a:p>
        </p:txBody>
      </p:sp>
      <p:graphicFrame>
        <p:nvGraphicFramePr>
          <p:cNvPr id="3" name="Table 2">
            <a:extLst>
              <a:ext uri="{FF2B5EF4-FFF2-40B4-BE49-F238E27FC236}">
                <a16:creationId xmlns:a16="http://schemas.microsoft.com/office/drawing/2014/main" id="{C24F7B2C-8737-9A65-CCCF-1BCE9663C42C}"/>
              </a:ext>
            </a:extLst>
          </p:cNvPr>
          <p:cNvGraphicFramePr>
            <a:graphicFrameLocks noGrp="1"/>
          </p:cNvGraphicFramePr>
          <p:nvPr>
            <p:extLst>
              <p:ext uri="{D42A27DB-BD31-4B8C-83A1-F6EECF244321}">
                <p14:modId xmlns:p14="http://schemas.microsoft.com/office/powerpoint/2010/main" val="2128407712"/>
              </p:ext>
            </p:extLst>
          </p:nvPr>
        </p:nvGraphicFramePr>
        <p:xfrm>
          <a:off x="992860" y="2085674"/>
          <a:ext cx="7879920" cy="1019810"/>
        </p:xfrm>
        <a:graphic>
          <a:graphicData uri="http://schemas.openxmlformats.org/drawingml/2006/table">
            <a:tbl>
              <a:tblPr>
                <a:tableStyleId>{5C22544A-7EE6-4342-B048-85BDC9FD1C3A}</a:tableStyleId>
              </a:tblPr>
              <a:tblGrid>
                <a:gridCol w="1289972">
                  <a:extLst>
                    <a:ext uri="{9D8B030D-6E8A-4147-A177-3AD203B41FA5}">
                      <a16:colId xmlns:a16="http://schemas.microsoft.com/office/drawing/2014/main" val="3093622726"/>
                    </a:ext>
                  </a:extLst>
                </a:gridCol>
                <a:gridCol w="1472864">
                  <a:extLst>
                    <a:ext uri="{9D8B030D-6E8A-4147-A177-3AD203B41FA5}">
                      <a16:colId xmlns:a16="http://schemas.microsoft.com/office/drawing/2014/main" val="2161112293"/>
                    </a:ext>
                  </a:extLst>
                </a:gridCol>
                <a:gridCol w="1811409">
                  <a:extLst>
                    <a:ext uri="{9D8B030D-6E8A-4147-A177-3AD203B41FA5}">
                      <a16:colId xmlns:a16="http://schemas.microsoft.com/office/drawing/2014/main" val="4223169738"/>
                    </a:ext>
                  </a:extLst>
                </a:gridCol>
                <a:gridCol w="1415467">
                  <a:extLst>
                    <a:ext uri="{9D8B030D-6E8A-4147-A177-3AD203B41FA5}">
                      <a16:colId xmlns:a16="http://schemas.microsoft.com/office/drawing/2014/main" val="3537907764"/>
                    </a:ext>
                  </a:extLst>
                </a:gridCol>
                <a:gridCol w="1890208">
                  <a:extLst>
                    <a:ext uri="{9D8B030D-6E8A-4147-A177-3AD203B41FA5}">
                      <a16:colId xmlns:a16="http://schemas.microsoft.com/office/drawing/2014/main" val="2381441541"/>
                    </a:ext>
                  </a:extLst>
                </a:gridCol>
              </a:tblGrid>
              <a:tr h="187299">
                <a:tc>
                  <a:txBody>
                    <a:bodyPr/>
                    <a:lstStyle/>
                    <a:p>
                      <a:pPr marL="0" marR="0" algn="ctr">
                        <a:lnSpc>
                          <a:spcPct val="150000"/>
                        </a:lnSpc>
                        <a:spcBef>
                          <a:spcPts val="40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4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26338678"/>
                  </a:ext>
                </a:extLst>
              </a:tr>
              <a:tr h="187299">
                <a:tc>
                  <a:txBody>
                    <a:bodyPr/>
                    <a:lstStyle/>
                    <a:p>
                      <a:pPr marL="0" marR="0" algn="ctr">
                        <a:lnSpc>
                          <a:spcPct val="150000"/>
                        </a:lnSpc>
                        <a:spcBef>
                          <a:spcPts val="300"/>
                        </a:spcBef>
                        <a:spcAft>
                          <a:spcPts val="0"/>
                        </a:spcAft>
                      </a:pPr>
                      <a:r>
                        <a:rPr lang="en-ZA" sz="1000">
                          <a:effectLst/>
                        </a:rPr>
                        <a:t>N11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42,58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42.58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07983909"/>
                  </a:ext>
                </a:extLst>
              </a:tr>
              <a:tr h="187299">
                <a:tc>
                  <a:txBody>
                    <a:bodyPr/>
                    <a:lstStyle/>
                    <a:p>
                      <a:pPr marL="0" marR="0" algn="ctr">
                        <a:lnSpc>
                          <a:spcPct val="150000"/>
                        </a:lnSpc>
                        <a:spcBef>
                          <a:spcPts val="300"/>
                        </a:spcBef>
                        <a:spcAft>
                          <a:spcPts val="0"/>
                        </a:spcAft>
                      </a:pPr>
                      <a:r>
                        <a:rPr lang="en-ZA" sz="1000">
                          <a:effectLst/>
                        </a:rPr>
                        <a:t>N11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27,59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27,59</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1960729"/>
                  </a:ext>
                </a:extLst>
              </a:tr>
              <a:tr h="187299">
                <a:tc>
                  <a:txBody>
                    <a:bodyPr/>
                    <a:lstStyle/>
                    <a:p>
                      <a:pPr marL="0" marR="0" algn="ctr">
                        <a:lnSpc>
                          <a:spcPct val="150000"/>
                        </a:lnSpc>
                        <a:spcBef>
                          <a:spcPts val="300"/>
                        </a:spcBef>
                        <a:spcAft>
                          <a:spcPts val="0"/>
                        </a:spcAft>
                      </a:pPr>
                      <a:r>
                        <a:rPr lang="en-ZA" sz="1000">
                          <a:effectLst/>
                        </a:rPr>
                        <a:t>R35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effectLst/>
                        </a:rPr>
                        <a:t>1</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27,40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27,40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65136201"/>
                  </a:ext>
                </a:extLst>
              </a:tr>
              <a:tr h="187299">
                <a:tc>
                  <a:txBody>
                    <a:bodyPr/>
                    <a:lstStyle/>
                    <a:p>
                      <a:pPr marL="0" marR="0" algn="ctr">
                        <a:lnSpc>
                          <a:spcPct val="150000"/>
                        </a:lnSpc>
                        <a:spcBef>
                          <a:spcPts val="300"/>
                        </a:spcBef>
                        <a:spcAft>
                          <a:spcPts val="0"/>
                        </a:spcAft>
                      </a:pPr>
                      <a:r>
                        <a:rPr lang="en-ZA" sz="1000">
                          <a:effectLst/>
                        </a:rPr>
                        <a:t>R23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42,20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effectLst/>
                        </a:rPr>
                        <a:t>42,20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21544948"/>
                  </a:ext>
                </a:extLst>
              </a:tr>
            </a:tbl>
          </a:graphicData>
        </a:graphic>
      </p:graphicFrame>
      <p:graphicFrame>
        <p:nvGraphicFramePr>
          <p:cNvPr id="5" name="Table 4">
            <a:extLst>
              <a:ext uri="{FF2B5EF4-FFF2-40B4-BE49-F238E27FC236}">
                <a16:creationId xmlns:a16="http://schemas.microsoft.com/office/drawing/2014/main" id="{C1722E42-EF6D-0ACC-0B38-D08ED38DB915}"/>
              </a:ext>
            </a:extLst>
          </p:cNvPr>
          <p:cNvGraphicFramePr>
            <a:graphicFrameLocks noGrp="1"/>
          </p:cNvGraphicFramePr>
          <p:nvPr>
            <p:extLst>
              <p:ext uri="{D42A27DB-BD31-4B8C-83A1-F6EECF244321}">
                <p14:modId xmlns:p14="http://schemas.microsoft.com/office/powerpoint/2010/main" val="437881518"/>
              </p:ext>
            </p:extLst>
          </p:nvPr>
        </p:nvGraphicFramePr>
        <p:xfrm>
          <a:off x="992860" y="5188698"/>
          <a:ext cx="7736559" cy="1019810"/>
        </p:xfrm>
        <a:graphic>
          <a:graphicData uri="http://schemas.openxmlformats.org/drawingml/2006/table">
            <a:tbl>
              <a:tblPr>
                <a:tableStyleId>{5C22544A-7EE6-4342-B048-85BDC9FD1C3A}</a:tableStyleId>
              </a:tblPr>
              <a:tblGrid>
                <a:gridCol w="1266503">
                  <a:extLst>
                    <a:ext uri="{9D8B030D-6E8A-4147-A177-3AD203B41FA5}">
                      <a16:colId xmlns:a16="http://schemas.microsoft.com/office/drawing/2014/main" val="2899850675"/>
                    </a:ext>
                  </a:extLst>
                </a:gridCol>
                <a:gridCol w="1446068">
                  <a:extLst>
                    <a:ext uri="{9D8B030D-6E8A-4147-A177-3AD203B41FA5}">
                      <a16:colId xmlns:a16="http://schemas.microsoft.com/office/drawing/2014/main" val="82618441"/>
                    </a:ext>
                  </a:extLst>
                </a:gridCol>
                <a:gridCol w="1778454">
                  <a:extLst>
                    <a:ext uri="{9D8B030D-6E8A-4147-A177-3AD203B41FA5}">
                      <a16:colId xmlns:a16="http://schemas.microsoft.com/office/drawing/2014/main" val="142937736"/>
                    </a:ext>
                  </a:extLst>
                </a:gridCol>
                <a:gridCol w="1389715">
                  <a:extLst>
                    <a:ext uri="{9D8B030D-6E8A-4147-A177-3AD203B41FA5}">
                      <a16:colId xmlns:a16="http://schemas.microsoft.com/office/drawing/2014/main" val="915656031"/>
                    </a:ext>
                  </a:extLst>
                </a:gridCol>
                <a:gridCol w="1855819">
                  <a:extLst>
                    <a:ext uri="{9D8B030D-6E8A-4147-A177-3AD203B41FA5}">
                      <a16:colId xmlns:a16="http://schemas.microsoft.com/office/drawing/2014/main" val="321594237"/>
                    </a:ext>
                  </a:extLst>
                </a:gridCol>
              </a:tblGrid>
              <a:tr h="0">
                <a:tc>
                  <a:txBody>
                    <a:bodyPr/>
                    <a:lstStyle/>
                    <a:p>
                      <a:pPr marL="0" marR="0" algn="ctr">
                        <a:lnSpc>
                          <a:spcPct val="150000"/>
                        </a:lnSpc>
                        <a:spcBef>
                          <a:spcPts val="30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8301689"/>
                  </a:ext>
                </a:extLst>
              </a:tr>
              <a:tr h="0">
                <a:tc>
                  <a:txBody>
                    <a:bodyPr/>
                    <a:lstStyle/>
                    <a:p>
                      <a:pPr marL="0" marR="0" algn="ctr">
                        <a:lnSpc>
                          <a:spcPct val="150000"/>
                        </a:lnSpc>
                        <a:spcBef>
                          <a:spcPts val="300"/>
                        </a:spcBef>
                        <a:spcAft>
                          <a:spcPts val="0"/>
                        </a:spcAft>
                      </a:pPr>
                      <a:r>
                        <a:rPr lang="en-ZA" sz="1000">
                          <a:effectLst/>
                        </a:rPr>
                        <a:t>R23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42.40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78.27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35.87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91602264"/>
                  </a:ext>
                </a:extLst>
              </a:tr>
              <a:tr h="0">
                <a:tc>
                  <a:txBody>
                    <a:bodyPr/>
                    <a:lstStyle/>
                    <a:p>
                      <a:pPr marL="0" marR="0" algn="ctr">
                        <a:lnSpc>
                          <a:spcPct val="150000"/>
                        </a:lnSpc>
                        <a:spcBef>
                          <a:spcPts val="300"/>
                        </a:spcBef>
                        <a:spcAft>
                          <a:spcPts val="0"/>
                        </a:spcAft>
                      </a:pPr>
                      <a:r>
                        <a:rPr lang="en-ZA" sz="1000" dirty="0">
                          <a:effectLst/>
                        </a:rPr>
                        <a:t>R23</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86.50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86.50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75948701"/>
                  </a:ext>
                </a:extLst>
              </a:tr>
              <a:tr h="0">
                <a:tc>
                  <a:txBody>
                    <a:bodyPr/>
                    <a:lstStyle/>
                    <a:p>
                      <a:pPr marL="0" marR="0" algn="ctr">
                        <a:lnSpc>
                          <a:spcPct val="150000"/>
                        </a:lnSpc>
                        <a:spcBef>
                          <a:spcPts val="300"/>
                        </a:spcBef>
                        <a:spcAft>
                          <a:spcPts val="0"/>
                        </a:spcAft>
                      </a:pPr>
                      <a:r>
                        <a:rPr lang="en-ZA" sz="1000">
                          <a:effectLst/>
                        </a:rPr>
                        <a:t>S27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35.58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35.57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49455528"/>
                  </a:ext>
                </a:extLst>
              </a:tr>
              <a:tr h="0">
                <a:tc>
                  <a:txBody>
                    <a:bodyPr/>
                    <a:lstStyle/>
                    <a:p>
                      <a:pPr marL="0" marR="0" algn="ctr">
                        <a:lnSpc>
                          <a:spcPct val="150000"/>
                        </a:lnSpc>
                        <a:spcBef>
                          <a:spcPts val="300"/>
                        </a:spcBef>
                        <a:spcAft>
                          <a:spcPts val="0"/>
                        </a:spcAft>
                      </a:pPr>
                      <a:r>
                        <a:rPr lang="en-ZA" sz="1000">
                          <a:effectLst/>
                        </a:rPr>
                        <a:t>R35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27.40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66.60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effectLst/>
                        </a:rPr>
                        <a:t>39.20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12489065"/>
                  </a:ext>
                </a:extLst>
              </a:tr>
            </a:tbl>
          </a:graphicData>
        </a:graphic>
      </p:graphicFrame>
    </p:spTree>
    <p:extLst>
      <p:ext uri="{BB962C8B-B14F-4D97-AF65-F5344CB8AC3E}">
        <p14:creationId xmlns:p14="http://schemas.microsoft.com/office/powerpoint/2010/main" val="4239805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2860" y="207122"/>
            <a:ext cx="7736560" cy="594916"/>
          </a:xfrm>
        </p:spPr>
        <p:txBody>
          <a:bodyPr/>
          <a:lstStyle/>
          <a:p>
            <a:pPr marL="0" indent="0">
              <a:buNone/>
            </a:pPr>
            <a:r>
              <a:rPr lang="en-ZA" dirty="0"/>
              <a:t>C.4.1	LOCATION OF THE PROJECTS</a:t>
            </a:r>
          </a:p>
          <a:p>
            <a:pPr marL="0" marR="0" indent="0" algn="just">
              <a:lnSpc>
                <a:spcPct val="150000"/>
              </a:lnSpc>
              <a:spcBef>
                <a:spcPts val="0"/>
              </a:spcBef>
              <a:spcAft>
                <a:spcPts val="0"/>
              </a:spcAft>
              <a:buNone/>
            </a:pPr>
            <a:endParaRPr lang="en-ZA" sz="1800" dirty="0">
              <a:solidFill>
                <a:srgbClr val="000000"/>
              </a:solidFill>
              <a:latin typeface="Arial" panose="020B0604020202020204" pitchFamily="34" charset="0"/>
            </a:endParaRPr>
          </a:p>
        </p:txBody>
      </p:sp>
      <p:sp>
        <p:nvSpPr>
          <p:cNvPr id="4" name="Content Placeholder 1">
            <a:extLst>
              <a:ext uri="{FF2B5EF4-FFF2-40B4-BE49-F238E27FC236}">
                <a16:creationId xmlns:a16="http://schemas.microsoft.com/office/drawing/2014/main" id="{98860EE0-63AB-1CB0-BFB1-9191065E5B85}"/>
              </a:ext>
            </a:extLst>
          </p:cNvPr>
          <p:cNvSpPr txBox="1">
            <a:spLocks/>
          </p:cNvSpPr>
          <p:nvPr/>
        </p:nvSpPr>
        <p:spPr>
          <a:xfrm>
            <a:off x="734555" y="1239054"/>
            <a:ext cx="8204632" cy="2217072"/>
          </a:xfrm>
          <a:prstGeom prst="rect">
            <a:avLst/>
          </a:prstGeom>
          <a:ln w="12700">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spcBef>
                <a:spcPts val="0"/>
              </a:spcBef>
            </a:pPr>
            <a:r>
              <a:rPr lang="en-ZA"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proposed project is located on National Road </a:t>
            </a:r>
            <a:r>
              <a:rPr lang="en-US" sz="1000" dirty="0">
                <a:solidFill>
                  <a:srgbClr val="000000"/>
                </a:solidFill>
                <a:latin typeface="Arial" panose="020B0604020202020204" pitchFamily="34" charset="0"/>
                <a:cs typeface="Arial" panose="020B0604020202020204" pitchFamily="34" charset="0"/>
              </a:rPr>
              <a:t>N11 Section 7 from the </a:t>
            </a:r>
            <a:r>
              <a:rPr lang="en-US" sz="1000" dirty="0" err="1">
                <a:solidFill>
                  <a:srgbClr val="000000"/>
                </a:solidFill>
                <a:latin typeface="Arial" panose="020B0604020202020204" pitchFamily="34" charset="0"/>
                <a:cs typeface="Arial" panose="020B0604020202020204" pitchFamily="34" charset="0"/>
              </a:rPr>
              <a:t>Msukaligwa</a:t>
            </a:r>
            <a:r>
              <a:rPr lang="en-US" sz="1000" dirty="0">
                <a:solidFill>
                  <a:srgbClr val="000000"/>
                </a:solidFill>
                <a:latin typeface="Arial" panose="020B0604020202020204" pitchFamily="34" charset="0"/>
                <a:cs typeface="Arial" panose="020B0604020202020204" pitchFamily="34" charset="0"/>
              </a:rPr>
              <a:t> Municipal Border to Ermelo, N11 Section 8 from Ermelo to the </a:t>
            </a:r>
            <a:r>
              <a:rPr lang="en-US" sz="1000" dirty="0" err="1">
                <a:solidFill>
                  <a:srgbClr val="000000"/>
                </a:solidFill>
                <a:latin typeface="Arial" panose="020B0604020202020204" pitchFamily="34" charset="0"/>
                <a:cs typeface="Arial" panose="020B0604020202020204" pitchFamily="34" charset="0"/>
              </a:rPr>
              <a:t>Msukaligwa</a:t>
            </a:r>
            <a:r>
              <a:rPr lang="en-US" sz="1000" dirty="0">
                <a:solidFill>
                  <a:srgbClr val="000000"/>
                </a:solidFill>
                <a:latin typeface="Arial" panose="020B0604020202020204" pitchFamily="34" charset="0"/>
                <a:cs typeface="Arial" panose="020B0604020202020204" pitchFamily="34" charset="0"/>
              </a:rPr>
              <a:t> Municipal Border, N2 Section 34 from Ermelo to the </a:t>
            </a:r>
            <a:r>
              <a:rPr lang="en-US" sz="1000" dirty="0" err="1">
                <a:solidFill>
                  <a:srgbClr val="000000"/>
                </a:solidFill>
                <a:latin typeface="Arial" panose="020B0604020202020204" pitchFamily="34" charset="0"/>
                <a:cs typeface="Arial" panose="020B0604020202020204" pitchFamily="34" charset="0"/>
              </a:rPr>
              <a:t>Msukaligwa</a:t>
            </a:r>
            <a:r>
              <a:rPr lang="en-US" sz="1000" dirty="0">
                <a:solidFill>
                  <a:srgbClr val="000000"/>
                </a:solidFill>
                <a:latin typeface="Arial" panose="020B0604020202020204" pitchFamily="34" charset="0"/>
                <a:cs typeface="Arial" panose="020B0604020202020204" pitchFamily="34" charset="0"/>
              </a:rPr>
              <a:t> Municipal Border. </a:t>
            </a:r>
            <a:r>
              <a:rPr lang="en-ZA" sz="1000" dirty="0">
                <a:solidFill>
                  <a:srgbClr val="000000"/>
                </a:solidFill>
                <a:latin typeface="Arial" panose="020B0604020202020204" pitchFamily="34" charset="0"/>
                <a:cs typeface="Arial" panose="020B0604020202020204" pitchFamily="34" charset="0"/>
              </a:rPr>
              <a:t> The site </a:t>
            </a:r>
            <a:r>
              <a:rPr lang="en-ZA" sz="1000" dirty="0">
                <a:solidFill>
                  <a:srgbClr val="000000"/>
                </a:solidFill>
                <a:latin typeface="Arial" panose="020B0604020202020204" pitchFamily="34" charset="0"/>
                <a:ea typeface="Times New Roman" panose="02020603050405020304" pitchFamily="18" charset="0"/>
              </a:rPr>
              <a:t>comprises of the following routes with a total length of approximately </a:t>
            </a:r>
            <a:r>
              <a:rPr lang="en-ZA" sz="1000" b="1" dirty="0">
                <a:solidFill>
                  <a:srgbClr val="000000"/>
                </a:solidFill>
                <a:latin typeface="Arial" panose="020B0604020202020204" pitchFamily="34" charset="0"/>
                <a:ea typeface="Times New Roman" panose="02020603050405020304" pitchFamily="18" charset="0"/>
              </a:rPr>
              <a:t>121.93</a:t>
            </a:r>
            <a:r>
              <a:rPr lang="en-ZA" sz="1000" dirty="0">
                <a:solidFill>
                  <a:srgbClr val="000000"/>
                </a:solidFill>
                <a:latin typeface="Arial" panose="020B0604020202020204" pitchFamily="34" charset="0"/>
                <a:ea typeface="Times New Roman" panose="02020603050405020304" pitchFamily="18" charset="0"/>
              </a:rPr>
              <a:t> kilometres.</a:t>
            </a:r>
          </a:p>
          <a:p>
            <a:pPr algn="just">
              <a:lnSpc>
                <a:spcPct val="150000"/>
              </a:lnSpc>
              <a:spcBef>
                <a:spcPts val="0"/>
              </a:spcBef>
            </a:pPr>
            <a:endParaRPr lang="en-ZA" sz="1000" dirty="0">
              <a:solidFill>
                <a:srgbClr val="000000"/>
              </a:solidFill>
              <a:highlight>
                <a:srgbClr val="FFFF00"/>
              </a:highlight>
              <a:latin typeface="Arial" panose="020B0604020202020204" pitchFamily="34" charset="0"/>
              <a:ea typeface="Times New Roman" panose="02020603050405020304" pitchFamily="18" charset="0"/>
            </a:endParaRPr>
          </a:p>
          <a:p>
            <a:pPr marL="0" algn="just">
              <a:lnSpc>
                <a:spcPct val="150000"/>
              </a:lnSpc>
              <a:spcBef>
                <a:spcPts val="0"/>
              </a:spcBef>
            </a:pPr>
            <a:endParaRPr lang="en-ZA" sz="1800" dirty="0">
              <a:solidFill>
                <a:srgbClr val="000000"/>
              </a:solidFill>
              <a:latin typeface="Arial" panose="020B0604020202020204" pitchFamily="34" charset="0"/>
            </a:endParaRPr>
          </a:p>
        </p:txBody>
      </p:sp>
      <p:sp>
        <p:nvSpPr>
          <p:cNvPr id="8" name="Content Placeholder 1">
            <a:extLst>
              <a:ext uri="{FF2B5EF4-FFF2-40B4-BE49-F238E27FC236}">
                <a16:creationId xmlns:a16="http://schemas.microsoft.com/office/drawing/2014/main" id="{6383B723-972C-87FE-1C81-29D1ED1F19F0}"/>
              </a:ext>
            </a:extLst>
          </p:cNvPr>
          <p:cNvSpPr txBox="1">
            <a:spLocks/>
          </p:cNvSpPr>
          <p:nvPr/>
        </p:nvSpPr>
        <p:spPr>
          <a:xfrm>
            <a:off x="585167" y="4088155"/>
            <a:ext cx="8204632" cy="2217072"/>
          </a:xfrm>
          <a:prstGeom prst="rect">
            <a:avLst/>
          </a:prstGeom>
          <a:ln w="12700">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spcBef>
                <a:spcPts val="0"/>
              </a:spcBef>
            </a:pPr>
            <a:r>
              <a:rPr lang="en-ZA"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proposed project is located on National Road </a:t>
            </a:r>
            <a:r>
              <a:rPr lang="en-US" sz="1000" dirty="0">
                <a:latin typeface="Arial" panose="020B0604020202020204" pitchFamily="34" charset="0"/>
                <a:ea typeface="Calibri" panose="020F0502020204030204" pitchFamily="34" charset="0"/>
              </a:rPr>
              <a:t>R33 from Mkhondo Municipal Border through Warburton to Chief Albert Luthuli Municipal Border, R38 from </a:t>
            </a:r>
            <a:r>
              <a:rPr lang="en-US" sz="1000" dirty="0" err="1">
                <a:latin typeface="Arial" panose="020B0604020202020204" pitchFamily="34" charset="0"/>
                <a:ea typeface="Calibri" panose="020F0502020204030204" pitchFamily="34" charset="0"/>
              </a:rPr>
              <a:t>Govan</a:t>
            </a:r>
            <a:r>
              <a:rPr lang="en-US" sz="1000" dirty="0">
                <a:latin typeface="Arial" panose="020B0604020202020204" pitchFamily="34" charset="0"/>
                <a:ea typeface="Calibri" panose="020F0502020204030204" pitchFamily="34" charset="0"/>
              </a:rPr>
              <a:t> Mbeki Municipal Border to Steve </a:t>
            </a:r>
            <a:r>
              <a:rPr lang="en-US" sz="1000" dirty="0" err="1">
                <a:latin typeface="Arial" panose="020B0604020202020204" pitchFamily="34" charset="0"/>
                <a:ea typeface="Calibri" panose="020F0502020204030204" pitchFamily="34" charset="0"/>
              </a:rPr>
              <a:t>Tshwete</a:t>
            </a:r>
            <a:r>
              <a:rPr lang="en-US" sz="1000" dirty="0">
                <a:latin typeface="Arial" panose="020B0604020202020204" pitchFamily="34" charset="0"/>
                <a:ea typeface="Calibri" panose="020F0502020204030204" pitchFamily="34" charset="0"/>
              </a:rPr>
              <a:t> Municipal Border and the N17 from </a:t>
            </a:r>
            <a:r>
              <a:rPr lang="en-US" sz="1000" dirty="0" err="1">
                <a:latin typeface="Arial" panose="020B0604020202020204" pitchFamily="34" charset="0"/>
                <a:ea typeface="Calibri" panose="020F0502020204030204" pitchFamily="34" charset="0"/>
              </a:rPr>
              <a:t>Govan</a:t>
            </a:r>
            <a:r>
              <a:rPr lang="en-US" sz="1000" dirty="0">
                <a:latin typeface="Arial" panose="020B0604020202020204" pitchFamily="34" charset="0"/>
                <a:ea typeface="Calibri" panose="020F0502020204030204" pitchFamily="34" charset="0"/>
              </a:rPr>
              <a:t> Mbeki Municipal Border through Ermelo to Chief Albert Luthuli Municipal Border</a:t>
            </a:r>
            <a:r>
              <a:rPr lang="en-US" sz="1000" dirty="0">
                <a:latin typeface="Arial" panose="020B0604020202020204" pitchFamily="34" charset="0"/>
                <a:ea typeface="Times New Roman" panose="02020603050405020304" pitchFamily="18" charset="0"/>
                <a:cs typeface="Times New Roman" panose="02020603050405020304" pitchFamily="18" charset="0"/>
              </a:rPr>
              <a:t>. </a:t>
            </a:r>
            <a:r>
              <a:rPr lang="en-ZA"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ZA" sz="1000" dirty="0">
                <a:solidFill>
                  <a:srgbClr val="000000"/>
                </a:solidFill>
                <a:latin typeface="Arial" panose="020B0604020202020204" pitchFamily="34" charset="0"/>
                <a:ea typeface="Times New Roman" panose="02020603050405020304" pitchFamily="18" charset="0"/>
              </a:rPr>
              <a:t>The site comprises of the following routes with a total length of approximately </a:t>
            </a:r>
            <a:r>
              <a:rPr lang="en-ZA" sz="1000" b="1" dirty="0">
                <a:solidFill>
                  <a:srgbClr val="000000"/>
                </a:solidFill>
                <a:latin typeface="Arial" panose="020B0604020202020204" pitchFamily="34" charset="0"/>
                <a:ea typeface="Times New Roman" panose="02020603050405020304" pitchFamily="18" charset="0"/>
              </a:rPr>
              <a:t>175.4</a:t>
            </a:r>
            <a:r>
              <a:rPr lang="en-ZA" sz="1000" dirty="0">
                <a:solidFill>
                  <a:srgbClr val="000000"/>
                </a:solidFill>
                <a:latin typeface="Arial" panose="020B0604020202020204" pitchFamily="34" charset="0"/>
                <a:ea typeface="Times New Roman" panose="02020603050405020304" pitchFamily="18" charset="0"/>
              </a:rPr>
              <a:t> kilometres.</a:t>
            </a:r>
          </a:p>
          <a:p>
            <a:pPr algn="just">
              <a:lnSpc>
                <a:spcPct val="150000"/>
              </a:lnSpc>
              <a:spcBef>
                <a:spcPts val="0"/>
              </a:spcBef>
            </a:pPr>
            <a:endParaRPr lang="en-ZA" sz="1000" dirty="0">
              <a:solidFill>
                <a:srgbClr val="000000"/>
              </a:solidFill>
              <a:highlight>
                <a:srgbClr val="FFFF00"/>
              </a:highlight>
              <a:latin typeface="Arial" panose="020B0604020202020204" pitchFamily="34" charset="0"/>
              <a:ea typeface="Times New Roman" panose="02020603050405020304" pitchFamily="18" charset="0"/>
            </a:endParaRPr>
          </a:p>
          <a:p>
            <a:pPr marL="0" algn="just">
              <a:lnSpc>
                <a:spcPct val="150000"/>
              </a:lnSpc>
              <a:spcBef>
                <a:spcPts val="0"/>
              </a:spcBef>
            </a:pPr>
            <a:endParaRPr lang="en-ZA" sz="1800" dirty="0">
              <a:solidFill>
                <a:srgbClr val="000000"/>
              </a:solidFill>
              <a:latin typeface="Arial" panose="020B0604020202020204" pitchFamily="34" charset="0"/>
            </a:endParaRPr>
          </a:p>
        </p:txBody>
      </p:sp>
      <p:graphicFrame>
        <p:nvGraphicFramePr>
          <p:cNvPr id="9" name="Table 8">
            <a:extLst>
              <a:ext uri="{FF2B5EF4-FFF2-40B4-BE49-F238E27FC236}">
                <a16:creationId xmlns:a16="http://schemas.microsoft.com/office/drawing/2014/main" id="{C5123A54-B6D7-D630-4A75-4D9FEBF598B8}"/>
              </a:ext>
            </a:extLst>
          </p:cNvPr>
          <p:cNvGraphicFramePr>
            <a:graphicFrameLocks noGrp="1"/>
          </p:cNvGraphicFramePr>
          <p:nvPr/>
        </p:nvGraphicFramePr>
        <p:xfrm>
          <a:off x="843472" y="5034366"/>
          <a:ext cx="7644539" cy="1193906"/>
        </p:xfrm>
        <a:graphic>
          <a:graphicData uri="http://schemas.openxmlformats.org/drawingml/2006/table">
            <a:tbl>
              <a:tblPr>
                <a:tableStyleId>{5C22544A-7EE6-4342-B048-85BDC9FD1C3A}</a:tableStyleId>
              </a:tblPr>
              <a:tblGrid>
                <a:gridCol w="1251439">
                  <a:extLst>
                    <a:ext uri="{9D8B030D-6E8A-4147-A177-3AD203B41FA5}">
                      <a16:colId xmlns:a16="http://schemas.microsoft.com/office/drawing/2014/main" val="1717254150"/>
                    </a:ext>
                  </a:extLst>
                </a:gridCol>
                <a:gridCol w="1428869">
                  <a:extLst>
                    <a:ext uri="{9D8B030D-6E8A-4147-A177-3AD203B41FA5}">
                      <a16:colId xmlns:a16="http://schemas.microsoft.com/office/drawing/2014/main" val="2567915308"/>
                    </a:ext>
                  </a:extLst>
                </a:gridCol>
                <a:gridCol w="1757300">
                  <a:extLst>
                    <a:ext uri="{9D8B030D-6E8A-4147-A177-3AD203B41FA5}">
                      <a16:colId xmlns:a16="http://schemas.microsoft.com/office/drawing/2014/main" val="1682249293"/>
                    </a:ext>
                  </a:extLst>
                </a:gridCol>
                <a:gridCol w="1373185">
                  <a:extLst>
                    <a:ext uri="{9D8B030D-6E8A-4147-A177-3AD203B41FA5}">
                      <a16:colId xmlns:a16="http://schemas.microsoft.com/office/drawing/2014/main" val="2191322325"/>
                    </a:ext>
                  </a:extLst>
                </a:gridCol>
                <a:gridCol w="1833746">
                  <a:extLst>
                    <a:ext uri="{9D8B030D-6E8A-4147-A177-3AD203B41FA5}">
                      <a16:colId xmlns:a16="http://schemas.microsoft.com/office/drawing/2014/main" val="1682614890"/>
                    </a:ext>
                  </a:extLst>
                </a:gridCol>
              </a:tblGrid>
              <a:tr h="336656">
                <a:tc>
                  <a:txBody>
                    <a:bodyPr/>
                    <a:lstStyle/>
                    <a:p>
                      <a:pPr marL="0" marR="0" algn="ctr">
                        <a:lnSpc>
                          <a:spcPct val="107000"/>
                        </a:lnSpc>
                        <a:spcBef>
                          <a:spcPts val="400"/>
                        </a:spcBef>
                        <a:spcAft>
                          <a:spcPts val="800"/>
                        </a:spcAft>
                      </a:pPr>
                      <a:r>
                        <a:rPr lang="en-ZA" sz="1100">
                          <a:effectLst/>
                        </a:rPr>
                        <a:t>ROUTE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SECTION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dirty="0">
                          <a:effectLst/>
                        </a:rPr>
                        <a:t>FROM km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TO km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LENGTH kms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8517711"/>
                  </a:ext>
                </a:extLst>
              </a:tr>
              <a:tr h="164519">
                <a:tc>
                  <a:txBody>
                    <a:bodyPr/>
                    <a:lstStyle/>
                    <a:p>
                      <a:pPr marL="0" marR="0" algn="ctr">
                        <a:lnSpc>
                          <a:spcPct val="107000"/>
                        </a:lnSpc>
                        <a:spcBef>
                          <a:spcPts val="300"/>
                        </a:spcBef>
                        <a:spcAft>
                          <a:spcPts val="800"/>
                        </a:spcAft>
                      </a:pPr>
                      <a:r>
                        <a:rPr lang="en-ZA" sz="1100">
                          <a:effectLst/>
                        </a:rPr>
                        <a:t>N17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17.7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54.0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36.3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2738221"/>
                  </a:ext>
                </a:extLst>
              </a:tr>
              <a:tr h="164519">
                <a:tc>
                  <a:txBody>
                    <a:bodyPr/>
                    <a:lstStyle/>
                    <a:p>
                      <a:pPr marL="0" marR="0" algn="ctr">
                        <a:lnSpc>
                          <a:spcPct val="107000"/>
                        </a:lnSpc>
                        <a:spcBef>
                          <a:spcPts val="300"/>
                        </a:spcBef>
                        <a:spcAft>
                          <a:spcPts val="800"/>
                        </a:spcAft>
                      </a:pPr>
                      <a:r>
                        <a:rPr lang="en-ZA" sz="1100">
                          <a:effectLst/>
                        </a:rPr>
                        <a:t>N17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dirty="0">
                          <a:effectLst/>
                        </a:rPr>
                        <a:t>1.90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74.8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72.9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3445951"/>
                  </a:ext>
                </a:extLst>
              </a:tr>
              <a:tr h="164519">
                <a:tc>
                  <a:txBody>
                    <a:bodyPr/>
                    <a:lstStyle/>
                    <a:p>
                      <a:pPr marL="0" marR="0" algn="ctr">
                        <a:lnSpc>
                          <a:spcPct val="107000"/>
                        </a:lnSpc>
                        <a:spcBef>
                          <a:spcPts val="300"/>
                        </a:spcBef>
                        <a:spcAft>
                          <a:spcPts val="800"/>
                        </a:spcAft>
                      </a:pPr>
                      <a:r>
                        <a:rPr lang="en-ZA" sz="1100">
                          <a:effectLst/>
                        </a:rPr>
                        <a:t>R38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9.90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29.9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94610217"/>
                  </a:ext>
                </a:extLst>
              </a:tr>
              <a:tr h="164519">
                <a:tc>
                  <a:txBody>
                    <a:bodyPr/>
                    <a:lstStyle/>
                    <a:p>
                      <a:pPr marL="0" marR="0" algn="ctr">
                        <a:lnSpc>
                          <a:spcPct val="107000"/>
                        </a:lnSpc>
                        <a:spcBef>
                          <a:spcPts val="300"/>
                        </a:spcBef>
                        <a:spcAft>
                          <a:spcPts val="800"/>
                        </a:spcAft>
                      </a:pPr>
                      <a:r>
                        <a:rPr lang="en-ZA" sz="1100">
                          <a:effectLst/>
                        </a:rPr>
                        <a:t>R33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14.6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52.5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37.9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1997040"/>
                  </a:ext>
                </a:extLst>
              </a:tr>
              <a:tr h="164519">
                <a:tc>
                  <a:txBody>
                    <a:bodyPr/>
                    <a:lstStyle/>
                    <a:p>
                      <a:pPr marL="0" marR="0" algn="ctr">
                        <a:lnSpc>
                          <a:spcPct val="107000"/>
                        </a:lnSpc>
                        <a:spcBef>
                          <a:spcPts val="300"/>
                        </a:spcBef>
                        <a:spcAft>
                          <a:spcPts val="800"/>
                        </a:spcAft>
                      </a:pPr>
                      <a:r>
                        <a:rPr lang="en-ZA" sz="1100">
                          <a:effectLst/>
                        </a:rPr>
                        <a:t>R33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62.9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71.2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dirty="0">
                          <a:effectLst/>
                        </a:rPr>
                        <a:t>8.30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43196590"/>
                  </a:ext>
                </a:extLst>
              </a:tr>
            </a:tbl>
          </a:graphicData>
        </a:graphic>
      </p:graphicFrame>
      <p:sp>
        <p:nvSpPr>
          <p:cNvPr id="11" name="TextBox 10">
            <a:extLst>
              <a:ext uri="{FF2B5EF4-FFF2-40B4-BE49-F238E27FC236}">
                <a16:creationId xmlns:a16="http://schemas.microsoft.com/office/drawing/2014/main" id="{5778838C-88E1-6052-4993-01976A21E6F4}"/>
              </a:ext>
            </a:extLst>
          </p:cNvPr>
          <p:cNvSpPr txBox="1"/>
          <p:nvPr/>
        </p:nvSpPr>
        <p:spPr>
          <a:xfrm>
            <a:off x="843472" y="3774652"/>
            <a:ext cx="6722390" cy="369332"/>
          </a:xfrm>
          <a:prstGeom prst="rect">
            <a:avLst/>
          </a:prstGeom>
          <a:noFill/>
        </p:spPr>
        <p:txBody>
          <a:bodyPr wrap="square">
            <a:spAutoFit/>
          </a:bodyPr>
          <a:lstStyle/>
          <a:p>
            <a:r>
              <a:rPr lang="en-US" sz="1800" b="1" dirty="0">
                <a:effectLst/>
                <a:latin typeface="Arial" panose="020B0604020202020204" pitchFamily="34" charset="0"/>
                <a:ea typeface="Calibri" panose="020F0502020204030204" pitchFamily="34" charset="0"/>
              </a:rPr>
              <a:t>X.002-202-2023/1F (NON-TOLL) &amp; N.017-040-2023/1 (TOLL)</a:t>
            </a:r>
            <a:endParaRPr lang="en-US" dirty="0"/>
          </a:p>
        </p:txBody>
      </p:sp>
      <p:graphicFrame>
        <p:nvGraphicFramePr>
          <p:cNvPr id="12" name="Table 11">
            <a:extLst>
              <a:ext uri="{FF2B5EF4-FFF2-40B4-BE49-F238E27FC236}">
                <a16:creationId xmlns:a16="http://schemas.microsoft.com/office/drawing/2014/main" id="{FD83309B-1F97-CFB4-AE20-F2C5A4ABC04E}"/>
              </a:ext>
            </a:extLst>
          </p:cNvPr>
          <p:cNvGraphicFramePr>
            <a:graphicFrameLocks noGrp="1"/>
          </p:cNvGraphicFramePr>
          <p:nvPr/>
        </p:nvGraphicFramePr>
        <p:xfrm>
          <a:off x="843472" y="2035769"/>
          <a:ext cx="7644538" cy="854445"/>
        </p:xfrm>
        <a:graphic>
          <a:graphicData uri="http://schemas.openxmlformats.org/drawingml/2006/table">
            <a:tbl>
              <a:tblPr>
                <a:tableStyleId>{5C22544A-7EE6-4342-B048-85BDC9FD1C3A}</a:tableStyleId>
              </a:tblPr>
              <a:tblGrid>
                <a:gridCol w="1251439">
                  <a:extLst>
                    <a:ext uri="{9D8B030D-6E8A-4147-A177-3AD203B41FA5}">
                      <a16:colId xmlns:a16="http://schemas.microsoft.com/office/drawing/2014/main" val="3652571400"/>
                    </a:ext>
                  </a:extLst>
                </a:gridCol>
                <a:gridCol w="1428869">
                  <a:extLst>
                    <a:ext uri="{9D8B030D-6E8A-4147-A177-3AD203B41FA5}">
                      <a16:colId xmlns:a16="http://schemas.microsoft.com/office/drawing/2014/main" val="3980460416"/>
                    </a:ext>
                  </a:extLst>
                </a:gridCol>
                <a:gridCol w="1757300">
                  <a:extLst>
                    <a:ext uri="{9D8B030D-6E8A-4147-A177-3AD203B41FA5}">
                      <a16:colId xmlns:a16="http://schemas.microsoft.com/office/drawing/2014/main" val="2152103612"/>
                    </a:ext>
                  </a:extLst>
                </a:gridCol>
                <a:gridCol w="1373185">
                  <a:extLst>
                    <a:ext uri="{9D8B030D-6E8A-4147-A177-3AD203B41FA5}">
                      <a16:colId xmlns:a16="http://schemas.microsoft.com/office/drawing/2014/main" val="1308059472"/>
                    </a:ext>
                  </a:extLst>
                </a:gridCol>
                <a:gridCol w="1833745">
                  <a:extLst>
                    <a:ext uri="{9D8B030D-6E8A-4147-A177-3AD203B41FA5}">
                      <a16:colId xmlns:a16="http://schemas.microsoft.com/office/drawing/2014/main" val="3978709078"/>
                    </a:ext>
                  </a:extLst>
                </a:gridCol>
              </a:tblGrid>
              <a:tr h="340095">
                <a:tc>
                  <a:txBody>
                    <a:bodyPr/>
                    <a:lstStyle/>
                    <a:p>
                      <a:pPr marL="0" marR="0" algn="ctr">
                        <a:lnSpc>
                          <a:spcPct val="107000"/>
                        </a:lnSpc>
                        <a:spcBef>
                          <a:spcPts val="400"/>
                        </a:spcBef>
                        <a:spcAft>
                          <a:spcPts val="800"/>
                        </a:spcAft>
                      </a:pPr>
                      <a:r>
                        <a:rPr lang="en-ZA" sz="1100">
                          <a:effectLst/>
                        </a:rPr>
                        <a:t>ROUTE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SECTION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FROM km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TO km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400"/>
                        </a:spcBef>
                        <a:spcAft>
                          <a:spcPts val="800"/>
                        </a:spcAft>
                      </a:pPr>
                      <a:r>
                        <a:rPr lang="en-ZA" sz="1100">
                          <a:effectLst/>
                        </a:rPr>
                        <a:t>LENGTH kms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5917249"/>
                  </a:ext>
                </a:extLst>
              </a:tr>
              <a:tr h="169469">
                <a:tc>
                  <a:txBody>
                    <a:bodyPr/>
                    <a:lstStyle/>
                    <a:p>
                      <a:pPr marL="0" marR="0" algn="ctr">
                        <a:lnSpc>
                          <a:spcPct val="107000"/>
                        </a:lnSpc>
                        <a:spcBef>
                          <a:spcPts val="300"/>
                        </a:spcBef>
                        <a:spcAft>
                          <a:spcPts val="800"/>
                        </a:spcAft>
                      </a:pPr>
                      <a:r>
                        <a:rPr lang="en-ZA" sz="1100">
                          <a:effectLst/>
                        </a:rPr>
                        <a:t>N11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29.79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29.79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0404687"/>
                  </a:ext>
                </a:extLst>
              </a:tr>
              <a:tr h="169469">
                <a:tc>
                  <a:txBody>
                    <a:bodyPr/>
                    <a:lstStyle/>
                    <a:p>
                      <a:pPr marL="0" marR="0" algn="ctr">
                        <a:lnSpc>
                          <a:spcPct val="107000"/>
                        </a:lnSpc>
                        <a:spcBef>
                          <a:spcPts val="300"/>
                        </a:spcBef>
                        <a:spcAft>
                          <a:spcPts val="800"/>
                        </a:spcAft>
                      </a:pPr>
                      <a:r>
                        <a:rPr lang="en-ZA" sz="1100">
                          <a:effectLst/>
                        </a:rPr>
                        <a:t>N11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42.54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42.54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3595405"/>
                  </a:ext>
                </a:extLst>
              </a:tr>
              <a:tr h="169469">
                <a:tc>
                  <a:txBody>
                    <a:bodyPr/>
                    <a:lstStyle/>
                    <a:p>
                      <a:pPr marL="0" marR="0" algn="ctr">
                        <a:lnSpc>
                          <a:spcPct val="107000"/>
                        </a:lnSpc>
                        <a:spcBef>
                          <a:spcPts val="300"/>
                        </a:spcBef>
                        <a:spcAft>
                          <a:spcPts val="800"/>
                        </a:spcAft>
                      </a:pPr>
                      <a:r>
                        <a:rPr lang="en-ZA" sz="1100">
                          <a:effectLst/>
                        </a:rPr>
                        <a:t>N2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48.8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a:effectLst/>
                        </a:rPr>
                        <a:t>98.4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300"/>
                        </a:spcBef>
                        <a:spcAft>
                          <a:spcPts val="800"/>
                        </a:spcAft>
                      </a:pPr>
                      <a:r>
                        <a:rPr lang="en-ZA" sz="1100" dirty="0">
                          <a:effectLst/>
                        </a:rPr>
                        <a:t>49.60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1036663"/>
                  </a:ext>
                </a:extLst>
              </a:tr>
            </a:tbl>
          </a:graphicData>
        </a:graphic>
      </p:graphicFrame>
      <p:sp>
        <p:nvSpPr>
          <p:cNvPr id="14" name="TextBox 13">
            <a:extLst>
              <a:ext uri="{FF2B5EF4-FFF2-40B4-BE49-F238E27FC236}">
                <a16:creationId xmlns:a16="http://schemas.microsoft.com/office/drawing/2014/main" id="{5EF9BC80-4064-1440-3BF0-A25383402AD2}"/>
              </a:ext>
            </a:extLst>
          </p:cNvPr>
          <p:cNvSpPr txBox="1"/>
          <p:nvPr/>
        </p:nvSpPr>
        <p:spPr>
          <a:xfrm>
            <a:off x="937647" y="927058"/>
            <a:ext cx="4572000" cy="369332"/>
          </a:xfrm>
          <a:prstGeom prst="rect">
            <a:avLst/>
          </a:prstGeom>
          <a:noFill/>
        </p:spPr>
        <p:txBody>
          <a:bodyPr wrap="square">
            <a:spAutoFit/>
          </a:bodyPr>
          <a:lstStyle/>
          <a:p>
            <a:r>
              <a:rPr lang="en-ZA" sz="1800" b="1" dirty="0">
                <a:effectLst/>
                <a:latin typeface="Arial" panose="020B0604020202020204" pitchFamily="34" charset="0"/>
                <a:ea typeface="Calibri" panose="020F0502020204030204" pitchFamily="34" charset="0"/>
              </a:rPr>
              <a:t>X.002-191-2023/1F</a:t>
            </a:r>
            <a:endParaRPr lang="en-US" dirty="0"/>
          </a:p>
        </p:txBody>
      </p:sp>
    </p:spTree>
    <p:extLst>
      <p:ext uri="{BB962C8B-B14F-4D97-AF65-F5344CB8AC3E}">
        <p14:creationId xmlns:p14="http://schemas.microsoft.com/office/powerpoint/2010/main" val="922016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2860" y="207122"/>
            <a:ext cx="7736560" cy="594916"/>
          </a:xfrm>
        </p:spPr>
        <p:txBody>
          <a:bodyPr/>
          <a:lstStyle/>
          <a:p>
            <a:pPr marL="0" indent="0">
              <a:buNone/>
            </a:pPr>
            <a:r>
              <a:rPr lang="en-ZA" dirty="0"/>
              <a:t>C.4.1	LOCATION OF THE PROJECTS</a:t>
            </a:r>
          </a:p>
          <a:p>
            <a:pPr marL="0" marR="0" indent="0" algn="just">
              <a:lnSpc>
                <a:spcPct val="150000"/>
              </a:lnSpc>
              <a:spcBef>
                <a:spcPts val="0"/>
              </a:spcBef>
              <a:spcAft>
                <a:spcPts val="0"/>
              </a:spcAft>
              <a:buNone/>
            </a:pPr>
            <a:endParaRPr lang="en-ZA" sz="1800" dirty="0">
              <a:solidFill>
                <a:srgbClr val="000000"/>
              </a:solidFill>
              <a:latin typeface="Arial" panose="020B0604020202020204" pitchFamily="34" charset="0"/>
            </a:endParaRPr>
          </a:p>
        </p:txBody>
      </p:sp>
      <p:sp>
        <p:nvSpPr>
          <p:cNvPr id="4" name="Content Placeholder 1">
            <a:extLst>
              <a:ext uri="{FF2B5EF4-FFF2-40B4-BE49-F238E27FC236}">
                <a16:creationId xmlns:a16="http://schemas.microsoft.com/office/drawing/2014/main" id="{98860EE0-63AB-1CB0-BFB1-9191065E5B85}"/>
              </a:ext>
            </a:extLst>
          </p:cNvPr>
          <p:cNvSpPr txBox="1">
            <a:spLocks/>
          </p:cNvSpPr>
          <p:nvPr/>
        </p:nvSpPr>
        <p:spPr>
          <a:xfrm>
            <a:off x="734555" y="1239054"/>
            <a:ext cx="8204632" cy="2217072"/>
          </a:xfrm>
          <a:prstGeom prst="rect">
            <a:avLst/>
          </a:prstGeom>
          <a:ln w="12700">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spcBef>
                <a:spcPts val="0"/>
              </a:spcBef>
            </a:pPr>
            <a:r>
              <a:rPr lang="en-ZA"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proposed project is located on National Road </a:t>
            </a:r>
            <a:r>
              <a:rPr lang="en-ZA" sz="1000" dirty="0">
                <a:solidFill>
                  <a:srgbClr val="000000"/>
                </a:solidFill>
                <a:latin typeface="Arial" panose="020B0604020202020204" pitchFamily="34" charset="0"/>
                <a:cs typeface="Arial" panose="020B0604020202020204" pitchFamily="34" charset="0"/>
              </a:rPr>
              <a:t>R33 from Mpumalanga/Kwazulu-Natal Provincial Boundary to Mkhondo Municipal Boundary and N2 from Mpumalanga/Kwazulu-Natal Provincial Boundary to Mkhondo Municipal Boundary</a:t>
            </a:r>
            <a:r>
              <a:rPr lang="en-US" sz="1000" dirty="0">
                <a:solidFill>
                  <a:srgbClr val="000000"/>
                </a:solidFill>
                <a:latin typeface="Arial" panose="020B0604020202020204" pitchFamily="34" charset="0"/>
                <a:cs typeface="Arial" panose="020B0604020202020204" pitchFamily="34" charset="0"/>
              </a:rPr>
              <a:t>. </a:t>
            </a:r>
            <a:r>
              <a:rPr lang="en-ZA" sz="1000" dirty="0">
                <a:solidFill>
                  <a:srgbClr val="000000"/>
                </a:solidFill>
                <a:latin typeface="Arial" panose="020B0604020202020204" pitchFamily="34" charset="0"/>
                <a:cs typeface="Arial" panose="020B0604020202020204" pitchFamily="34" charset="0"/>
              </a:rPr>
              <a:t> The site comprises of the following </a:t>
            </a:r>
            <a:r>
              <a:rPr lang="en-ZA" sz="1000" dirty="0">
                <a:solidFill>
                  <a:srgbClr val="000000"/>
                </a:solidFill>
                <a:latin typeface="Arial" panose="020B0604020202020204" pitchFamily="34" charset="0"/>
                <a:ea typeface="Times New Roman" panose="02020603050405020304" pitchFamily="18" charset="0"/>
              </a:rPr>
              <a:t>routes with a total length of approximately </a:t>
            </a:r>
            <a:r>
              <a:rPr lang="en-ZA" sz="1000" b="1" dirty="0">
                <a:solidFill>
                  <a:srgbClr val="000000"/>
                </a:solidFill>
                <a:latin typeface="Arial" panose="020B0604020202020204" pitchFamily="34" charset="0"/>
                <a:ea typeface="Times New Roman" panose="02020603050405020304" pitchFamily="18" charset="0"/>
              </a:rPr>
              <a:t>194.58</a:t>
            </a:r>
            <a:r>
              <a:rPr lang="en-ZA" sz="1000" dirty="0">
                <a:solidFill>
                  <a:srgbClr val="000000"/>
                </a:solidFill>
                <a:latin typeface="Arial" panose="020B0604020202020204" pitchFamily="34" charset="0"/>
                <a:ea typeface="Times New Roman" panose="02020603050405020304" pitchFamily="18" charset="0"/>
              </a:rPr>
              <a:t> kilometres.</a:t>
            </a:r>
          </a:p>
          <a:p>
            <a:pPr algn="just">
              <a:lnSpc>
                <a:spcPct val="150000"/>
              </a:lnSpc>
              <a:spcBef>
                <a:spcPts val="0"/>
              </a:spcBef>
            </a:pPr>
            <a:endParaRPr lang="en-ZA" sz="1000" dirty="0">
              <a:solidFill>
                <a:srgbClr val="000000"/>
              </a:solidFill>
              <a:highlight>
                <a:srgbClr val="FFFF00"/>
              </a:highlight>
              <a:latin typeface="Arial" panose="020B0604020202020204" pitchFamily="34" charset="0"/>
              <a:ea typeface="Times New Roman" panose="02020603050405020304" pitchFamily="18" charset="0"/>
            </a:endParaRPr>
          </a:p>
          <a:p>
            <a:pPr marL="0" algn="just">
              <a:lnSpc>
                <a:spcPct val="150000"/>
              </a:lnSpc>
              <a:spcBef>
                <a:spcPts val="0"/>
              </a:spcBef>
            </a:pPr>
            <a:endParaRPr lang="en-ZA" sz="1800" dirty="0">
              <a:solidFill>
                <a:srgbClr val="000000"/>
              </a:solidFill>
              <a:latin typeface="Arial" panose="020B0604020202020204" pitchFamily="34" charset="0"/>
            </a:endParaRPr>
          </a:p>
        </p:txBody>
      </p:sp>
      <p:sp>
        <p:nvSpPr>
          <p:cNvPr id="14" name="TextBox 13">
            <a:extLst>
              <a:ext uri="{FF2B5EF4-FFF2-40B4-BE49-F238E27FC236}">
                <a16:creationId xmlns:a16="http://schemas.microsoft.com/office/drawing/2014/main" id="{5EF9BC80-4064-1440-3BF0-A25383402AD2}"/>
              </a:ext>
            </a:extLst>
          </p:cNvPr>
          <p:cNvSpPr txBox="1"/>
          <p:nvPr/>
        </p:nvSpPr>
        <p:spPr>
          <a:xfrm>
            <a:off x="937647" y="927058"/>
            <a:ext cx="4572000" cy="369332"/>
          </a:xfrm>
          <a:prstGeom prst="rect">
            <a:avLst/>
          </a:prstGeom>
          <a:noFill/>
        </p:spPr>
        <p:txBody>
          <a:bodyPr wrap="square">
            <a:spAutoFit/>
          </a:bodyPr>
          <a:lstStyle/>
          <a:p>
            <a:r>
              <a:rPr lang="en-ZA" sz="1800" b="1" dirty="0">
                <a:effectLst/>
                <a:latin typeface="Arial" panose="020B0604020202020204" pitchFamily="34" charset="0"/>
                <a:ea typeface="Calibri" panose="020F0502020204030204" pitchFamily="34" charset="0"/>
              </a:rPr>
              <a:t>X.002-188-2023/1F</a:t>
            </a:r>
            <a:endParaRPr lang="en-US" dirty="0"/>
          </a:p>
        </p:txBody>
      </p:sp>
      <p:graphicFrame>
        <p:nvGraphicFramePr>
          <p:cNvPr id="15" name="Table 14">
            <a:extLst>
              <a:ext uri="{FF2B5EF4-FFF2-40B4-BE49-F238E27FC236}">
                <a16:creationId xmlns:a16="http://schemas.microsoft.com/office/drawing/2014/main" id="{EC033C37-1420-490F-B9C4-01BF659EC58D}"/>
              </a:ext>
            </a:extLst>
          </p:cNvPr>
          <p:cNvGraphicFramePr>
            <a:graphicFrameLocks noGrp="1"/>
          </p:cNvGraphicFramePr>
          <p:nvPr>
            <p:extLst>
              <p:ext uri="{D42A27DB-BD31-4B8C-83A1-F6EECF244321}">
                <p14:modId xmlns:p14="http://schemas.microsoft.com/office/powerpoint/2010/main" val="1269437380"/>
              </p:ext>
            </p:extLst>
          </p:nvPr>
        </p:nvGraphicFramePr>
        <p:xfrm>
          <a:off x="1040323" y="1999606"/>
          <a:ext cx="7828582" cy="1223772"/>
        </p:xfrm>
        <a:graphic>
          <a:graphicData uri="http://schemas.openxmlformats.org/drawingml/2006/table">
            <a:tbl>
              <a:tblPr>
                <a:tableStyleId>{5C22544A-7EE6-4342-B048-85BDC9FD1C3A}</a:tableStyleId>
              </a:tblPr>
              <a:tblGrid>
                <a:gridCol w="1281567">
                  <a:extLst>
                    <a:ext uri="{9D8B030D-6E8A-4147-A177-3AD203B41FA5}">
                      <a16:colId xmlns:a16="http://schemas.microsoft.com/office/drawing/2014/main" val="2155768601"/>
                    </a:ext>
                  </a:extLst>
                </a:gridCol>
                <a:gridCol w="1463269">
                  <a:extLst>
                    <a:ext uri="{9D8B030D-6E8A-4147-A177-3AD203B41FA5}">
                      <a16:colId xmlns:a16="http://schemas.microsoft.com/office/drawing/2014/main" val="1568051983"/>
                    </a:ext>
                  </a:extLst>
                </a:gridCol>
                <a:gridCol w="1799608">
                  <a:extLst>
                    <a:ext uri="{9D8B030D-6E8A-4147-A177-3AD203B41FA5}">
                      <a16:colId xmlns:a16="http://schemas.microsoft.com/office/drawing/2014/main" val="1667185899"/>
                    </a:ext>
                  </a:extLst>
                </a:gridCol>
                <a:gridCol w="1406245">
                  <a:extLst>
                    <a:ext uri="{9D8B030D-6E8A-4147-A177-3AD203B41FA5}">
                      <a16:colId xmlns:a16="http://schemas.microsoft.com/office/drawing/2014/main" val="3481072539"/>
                    </a:ext>
                  </a:extLst>
                </a:gridCol>
                <a:gridCol w="1877893">
                  <a:extLst>
                    <a:ext uri="{9D8B030D-6E8A-4147-A177-3AD203B41FA5}">
                      <a16:colId xmlns:a16="http://schemas.microsoft.com/office/drawing/2014/main" val="1930376793"/>
                    </a:ext>
                  </a:extLst>
                </a:gridCol>
              </a:tblGrid>
              <a:tr h="0">
                <a:tc>
                  <a:txBody>
                    <a:bodyPr/>
                    <a:lstStyle/>
                    <a:p>
                      <a:pPr marL="0" marR="0" algn="ctr">
                        <a:lnSpc>
                          <a:spcPct val="150000"/>
                        </a:lnSpc>
                        <a:spcBef>
                          <a:spcPts val="300"/>
                        </a:spcBef>
                        <a:spcAft>
                          <a:spcPts val="0"/>
                        </a:spcAft>
                      </a:pPr>
                      <a:r>
                        <a:rPr lang="en-ZA" sz="1000">
                          <a:effectLst/>
                        </a:rPr>
                        <a:t>ROUTE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SECTION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FROM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TO km</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LENGTH kms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37319014"/>
                  </a:ext>
                </a:extLst>
              </a:tr>
              <a:tr h="0">
                <a:tc>
                  <a:txBody>
                    <a:bodyPr/>
                    <a:lstStyle/>
                    <a:p>
                      <a:pPr marL="0" marR="0" algn="ctr">
                        <a:lnSpc>
                          <a:spcPct val="150000"/>
                        </a:lnSpc>
                        <a:spcBef>
                          <a:spcPts val="300"/>
                        </a:spcBef>
                        <a:spcAft>
                          <a:spcPts val="0"/>
                        </a:spcAft>
                      </a:pPr>
                      <a:r>
                        <a:rPr lang="en-ZA" sz="1000">
                          <a:effectLst/>
                        </a:rPr>
                        <a:t>R33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16,10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48,30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32,20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36703617"/>
                  </a:ext>
                </a:extLst>
              </a:tr>
              <a:tr h="0">
                <a:tc>
                  <a:txBody>
                    <a:bodyPr/>
                    <a:lstStyle/>
                    <a:p>
                      <a:pPr marL="0" marR="0" algn="ctr">
                        <a:lnSpc>
                          <a:spcPct val="150000"/>
                        </a:lnSpc>
                        <a:spcBef>
                          <a:spcPts val="300"/>
                        </a:spcBef>
                        <a:spcAft>
                          <a:spcPts val="0"/>
                        </a:spcAft>
                      </a:pPr>
                      <a:r>
                        <a:rPr lang="en-ZA" sz="1000">
                          <a:effectLst/>
                        </a:rPr>
                        <a:t>R33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6</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35,98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35,98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88088618"/>
                  </a:ext>
                </a:extLst>
              </a:tr>
              <a:tr h="0">
                <a:tc>
                  <a:txBody>
                    <a:bodyPr/>
                    <a:lstStyle/>
                    <a:p>
                      <a:pPr marL="0" marR="0" algn="ctr">
                        <a:lnSpc>
                          <a:spcPct val="150000"/>
                        </a:lnSpc>
                        <a:spcBef>
                          <a:spcPts val="300"/>
                        </a:spcBef>
                        <a:spcAft>
                          <a:spcPts val="0"/>
                        </a:spcAft>
                      </a:pPr>
                      <a:r>
                        <a:rPr lang="en-ZA" sz="1000">
                          <a:effectLst/>
                        </a:rPr>
                        <a:t>R33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7</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14,60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14,60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04006811"/>
                  </a:ext>
                </a:extLst>
              </a:tr>
              <a:tr h="0">
                <a:tc>
                  <a:txBody>
                    <a:bodyPr/>
                    <a:lstStyle/>
                    <a:p>
                      <a:pPr marL="0" marR="0" algn="ctr">
                        <a:lnSpc>
                          <a:spcPct val="150000"/>
                        </a:lnSpc>
                        <a:spcBef>
                          <a:spcPts val="300"/>
                        </a:spcBef>
                        <a:spcAft>
                          <a:spcPts val="0"/>
                        </a:spcAft>
                      </a:pPr>
                      <a:r>
                        <a:rPr lang="en-ZA" sz="1000" dirty="0">
                          <a:effectLst/>
                        </a:rPr>
                        <a:t>N2</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63,00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63,00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9499544"/>
                  </a:ext>
                </a:extLst>
              </a:tr>
              <a:tr h="0">
                <a:tc>
                  <a:txBody>
                    <a:bodyPr/>
                    <a:lstStyle/>
                    <a:p>
                      <a:pPr marL="0" marR="0" algn="ctr">
                        <a:lnSpc>
                          <a:spcPct val="150000"/>
                        </a:lnSpc>
                        <a:spcBef>
                          <a:spcPts val="300"/>
                        </a:spcBef>
                        <a:spcAft>
                          <a:spcPts val="0"/>
                        </a:spcAft>
                      </a:pPr>
                      <a:r>
                        <a:rPr lang="en-ZA" sz="1000">
                          <a:effectLst/>
                        </a:rPr>
                        <a:t>N2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34</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a:effectLst/>
                        </a:rPr>
                        <a:t>48,80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300"/>
                        </a:spcBef>
                        <a:spcAft>
                          <a:spcPts val="0"/>
                        </a:spcAft>
                      </a:pPr>
                      <a:r>
                        <a:rPr lang="en-ZA" sz="1000" dirty="0">
                          <a:effectLst/>
                        </a:rPr>
                        <a:t>48,80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32011296"/>
                  </a:ext>
                </a:extLst>
              </a:tr>
            </a:tbl>
          </a:graphicData>
        </a:graphic>
      </p:graphicFrame>
    </p:spTree>
    <p:extLst>
      <p:ext uri="{BB962C8B-B14F-4D97-AF65-F5344CB8AC3E}">
        <p14:creationId xmlns:p14="http://schemas.microsoft.com/office/powerpoint/2010/main" val="2677312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8939" y="779293"/>
            <a:ext cx="7886700" cy="4837693"/>
          </a:xfrm>
        </p:spPr>
        <p:txBody>
          <a:bodyPr/>
          <a:lstStyle/>
          <a:p>
            <a:pPr marL="0" indent="0">
              <a:buNone/>
            </a:pPr>
            <a:r>
              <a:rPr lang="en-ZA" dirty="0"/>
              <a:t>C.4.2	LOCALITY PLAN</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4" name="Picture 3">
            <a:extLst>
              <a:ext uri="{FF2B5EF4-FFF2-40B4-BE49-F238E27FC236}">
                <a16:creationId xmlns:a16="http://schemas.microsoft.com/office/drawing/2014/main" id="{87E5C347-22B6-F50E-5150-DFE799756868}"/>
              </a:ext>
            </a:extLst>
          </p:cNvPr>
          <p:cNvPicPr>
            <a:picLocks noChangeAspect="1"/>
          </p:cNvPicPr>
          <p:nvPr/>
        </p:nvPicPr>
        <p:blipFill>
          <a:blip r:embed="rId2"/>
          <a:stretch>
            <a:fillRect/>
          </a:stretch>
        </p:blipFill>
        <p:spPr>
          <a:xfrm>
            <a:off x="678051" y="1179351"/>
            <a:ext cx="6858502" cy="4837693"/>
          </a:xfrm>
          <a:prstGeom prst="rect">
            <a:avLst/>
          </a:prstGeom>
        </p:spPr>
      </p:pic>
    </p:spTree>
    <p:extLst>
      <p:ext uri="{BB962C8B-B14F-4D97-AF65-F5344CB8AC3E}">
        <p14:creationId xmlns:p14="http://schemas.microsoft.com/office/powerpoint/2010/main" val="24382568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8939" y="779293"/>
            <a:ext cx="7886700" cy="4837693"/>
          </a:xfrm>
        </p:spPr>
        <p:txBody>
          <a:bodyPr/>
          <a:lstStyle/>
          <a:p>
            <a:pPr marL="0" indent="0">
              <a:buNone/>
            </a:pPr>
            <a:r>
              <a:rPr lang="en-ZA" dirty="0"/>
              <a:t>C.4.2	LOCALITY PLAN</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4" name="Picture 3">
            <a:extLst>
              <a:ext uri="{FF2B5EF4-FFF2-40B4-BE49-F238E27FC236}">
                <a16:creationId xmlns:a16="http://schemas.microsoft.com/office/drawing/2014/main" id="{8FE360C6-9536-AE33-DC78-ED64429D66DA}"/>
              </a:ext>
            </a:extLst>
          </p:cNvPr>
          <p:cNvPicPr>
            <a:picLocks noChangeAspect="1"/>
          </p:cNvPicPr>
          <p:nvPr/>
        </p:nvPicPr>
        <p:blipFill>
          <a:blip r:embed="rId2"/>
          <a:stretch>
            <a:fillRect/>
          </a:stretch>
        </p:blipFill>
        <p:spPr>
          <a:xfrm>
            <a:off x="457199" y="1162092"/>
            <a:ext cx="6890125" cy="4837693"/>
          </a:xfrm>
          <a:prstGeom prst="rect">
            <a:avLst/>
          </a:prstGeom>
        </p:spPr>
      </p:pic>
    </p:spTree>
    <p:extLst>
      <p:ext uri="{BB962C8B-B14F-4D97-AF65-F5344CB8AC3E}">
        <p14:creationId xmlns:p14="http://schemas.microsoft.com/office/powerpoint/2010/main" val="3705882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8939" y="779293"/>
            <a:ext cx="7886700" cy="4837693"/>
          </a:xfrm>
        </p:spPr>
        <p:txBody>
          <a:bodyPr/>
          <a:lstStyle/>
          <a:p>
            <a:pPr marL="0" indent="0">
              <a:buNone/>
            </a:pPr>
            <a:r>
              <a:rPr lang="en-ZA" dirty="0"/>
              <a:t>C.4.2	LOCALITY PLAN</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4" name="Picture 3">
            <a:extLst>
              <a:ext uri="{FF2B5EF4-FFF2-40B4-BE49-F238E27FC236}">
                <a16:creationId xmlns:a16="http://schemas.microsoft.com/office/drawing/2014/main" id="{9EA3D54F-8970-9762-E337-DBBBAD8FE22A}"/>
              </a:ext>
            </a:extLst>
          </p:cNvPr>
          <p:cNvPicPr>
            <a:picLocks noChangeAspect="1"/>
          </p:cNvPicPr>
          <p:nvPr/>
        </p:nvPicPr>
        <p:blipFill>
          <a:blip r:embed="rId2"/>
          <a:stretch>
            <a:fillRect/>
          </a:stretch>
        </p:blipFill>
        <p:spPr>
          <a:xfrm>
            <a:off x="558973" y="1162372"/>
            <a:ext cx="7069044" cy="4968859"/>
          </a:xfrm>
          <a:prstGeom prst="rect">
            <a:avLst/>
          </a:prstGeom>
        </p:spPr>
      </p:pic>
    </p:spTree>
    <p:extLst>
      <p:ext uri="{BB962C8B-B14F-4D97-AF65-F5344CB8AC3E}">
        <p14:creationId xmlns:p14="http://schemas.microsoft.com/office/powerpoint/2010/main" val="593540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8939" y="779293"/>
            <a:ext cx="7886700" cy="4837693"/>
          </a:xfrm>
        </p:spPr>
        <p:txBody>
          <a:bodyPr/>
          <a:lstStyle/>
          <a:p>
            <a:pPr marL="0" indent="0">
              <a:buNone/>
            </a:pPr>
            <a:r>
              <a:rPr lang="en-ZA" dirty="0"/>
              <a:t>C.4.2	LOCALITY PLAN</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4" name="Picture 3">
            <a:extLst>
              <a:ext uri="{FF2B5EF4-FFF2-40B4-BE49-F238E27FC236}">
                <a16:creationId xmlns:a16="http://schemas.microsoft.com/office/drawing/2014/main" id="{CE8AB9A9-6829-3D48-DDD1-43C2AA0D16F9}"/>
              </a:ext>
            </a:extLst>
          </p:cNvPr>
          <p:cNvPicPr>
            <a:picLocks noChangeAspect="1"/>
          </p:cNvPicPr>
          <p:nvPr/>
        </p:nvPicPr>
        <p:blipFill>
          <a:blip r:embed="rId2"/>
          <a:stretch>
            <a:fillRect/>
          </a:stretch>
        </p:blipFill>
        <p:spPr>
          <a:xfrm>
            <a:off x="840784" y="1241014"/>
            <a:ext cx="7019565" cy="4941628"/>
          </a:xfrm>
          <a:prstGeom prst="rect">
            <a:avLst/>
          </a:prstGeom>
        </p:spPr>
      </p:pic>
    </p:spTree>
    <p:extLst>
      <p:ext uri="{BB962C8B-B14F-4D97-AF65-F5344CB8AC3E}">
        <p14:creationId xmlns:p14="http://schemas.microsoft.com/office/powerpoint/2010/main" val="9141831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8939" y="779293"/>
            <a:ext cx="7886700" cy="4837693"/>
          </a:xfrm>
        </p:spPr>
        <p:txBody>
          <a:bodyPr/>
          <a:lstStyle/>
          <a:p>
            <a:pPr marL="0" indent="0">
              <a:buNone/>
            </a:pPr>
            <a:r>
              <a:rPr lang="en-ZA" dirty="0"/>
              <a:t>C.4.2	LOCALITY PLAN</a:t>
            </a:r>
          </a:p>
          <a:p>
            <a:pPr marL="0" indent="0">
              <a:buNone/>
            </a:pPr>
            <a:endParaRPr lang="en-ZA" dirty="0"/>
          </a:p>
          <a:p>
            <a:pPr marL="0" indent="0">
              <a:buNone/>
            </a:pPr>
            <a:r>
              <a:rPr lang="en-ZA" dirty="0"/>
              <a:t> </a:t>
            </a:r>
          </a:p>
          <a:p>
            <a:pPr marL="0" indent="0">
              <a:buNone/>
            </a:pPr>
            <a:endParaRPr lang="en-ZA" dirty="0">
              <a:solidFill>
                <a:srgbClr val="FF0000"/>
              </a:solidFill>
            </a:endParaRPr>
          </a:p>
        </p:txBody>
      </p:sp>
      <p:pic>
        <p:nvPicPr>
          <p:cNvPr id="4" name="Picture 3">
            <a:extLst>
              <a:ext uri="{FF2B5EF4-FFF2-40B4-BE49-F238E27FC236}">
                <a16:creationId xmlns:a16="http://schemas.microsoft.com/office/drawing/2014/main" id="{B7046E17-3A61-5AE4-B5E8-F194C5E5D3D0}"/>
              </a:ext>
            </a:extLst>
          </p:cNvPr>
          <p:cNvPicPr>
            <a:picLocks noChangeAspect="1"/>
          </p:cNvPicPr>
          <p:nvPr/>
        </p:nvPicPr>
        <p:blipFill>
          <a:blip r:embed="rId2"/>
          <a:stretch>
            <a:fillRect/>
          </a:stretch>
        </p:blipFill>
        <p:spPr>
          <a:xfrm>
            <a:off x="977191" y="1383224"/>
            <a:ext cx="7189618" cy="5065595"/>
          </a:xfrm>
          <a:prstGeom prst="rect">
            <a:avLst/>
          </a:prstGeom>
        </p:spPr>
      </p:pic>
    </p:spTree>
    <p:extLst>
      <p:ext uri="{BB962C8B-B14F-4D97-AF65-F5344CB8AC3E}">
        <p14:creationId xmlns:p14="http://schemas.microsoft.com/office/powerpoint/2010/main" val="13270049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446550"/>
          </a:xfrm>
          <a:prstGeom prst="rect">
            <a:avLst/>
          </a:prstGeom>
          <a:noFill/>
        </p:spPr>
        <p:txBody>
          <a:bodyPr wrap="square" rtlCol="0">
            <a:spAutoFit/>
          </a:bodyPr>
          <a:lstStyle/>
          <a:p>
            <a:pPr algn="ctr"/>
            <a:r>
              <a:rPr lang="en-ZA" sz="8800" b="1" dirty="0">
                <a:solidFill>
                  <a:srgbClr val="FF0000"/>
                </a:solidFill>
              </a:rPr>
              <a:t>THANK YOU</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8980</TotalTime>
  <Words>3978</Words>
  <Application>Microsoft Office PowerPoint</Application>
  <PresentationFormat>On-screen Show (4:3)</PresentationFormat>
  <Paragraphs>760</Paragraphs>
  <Slides>39</Slides>
  <Notes>0</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39</vt:i4>
      </vt:variant>
    </vt:vector>
  </HeadingPairs>
  <TitlesOfParts>
    <vt:vector size="58" baseType="lpstr">
      <vt:lpstr>Arial</vt:lpstr>
      <vt:lpstr>Berlin Sans FB Demi</vt:lpstr>
      <vt:lpstr>Calibri</vt:lpstr>
      <vt:lpstr>Calibri Light</vt:lpstr>
      <vt:lpstr>Exo 2</vt:lpstr>
      <vt:lpstr>Gill Sans MT</vt:lpstr>
      <vt:lpstr>Symbol</vt:lpstr>
      <vt:lpstr>Verdana</vt:lpstr>
      <vt:lpstr>Wingdings</vt:lpstr>
      <vt:lpstr>Office Theme</vt:lpstr>
      <vt:lpstr>Custom Design</vt:lpstr>
      <vt:lpstr>1_Custom Design</vt:lpstr>
      <vt:lpstr>6_Custom Design</vt:lpstr>
      <vt:lpstr>3_Custom Design</vt:lpstr>
      <vt:lpstr>4_Custom Design</vt:lpstr>
      <vt:lpstr>5_Custom Design</vt:lpstr>
      <vt:lpstr>7_Custom Design</vt:lpstr>
      <vt:lpstr>8_Custom Design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Gibbs</dc:creator>
  <cp:lastModifiedBy>Kwanele Simelane (NR)</cp:lastModifiedBy>
  <cp:revision>333</cp:revision>
  <cp:lastPrinted>2019-04-12T14:19:32Z</cp:lastPrinted>
  <dcterms:created xsi:type="dcterms:W3CDTF">2018-09-07T07:41:55Z</dcterms:created>
  <dcterms:modified xsi:type="dcterms:W3CDTF">2023-03-02T09:57:00Z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a024da7-7918-49c2-a744-b84d0bf2c679_Enabled">
    <vt:lpwstr>true</vt:lpwstr>
  </property>
  <property fmtid="{D5CDD505-2E9C-101B-9397-08002B2CF9AE}" pid="3" name="MSIP_Label_5a024da7-7918-49c2-a744-b84d0bf2c679_SetDate">
    <vt:lpwstr>2023-03-02T07:24:30Z</vt:lpwstr>
  </property>
  <property fmtid="{D5CDD505-2E9C-101B-9397-08002B2CF9AE}" pid="4" name="MSIP_Label_5a024da7-7918-49c2-a744-b84d0bf2c679_Method">
    <vt:lpwstr>Standard</vt:lpwstr>
  </property>
  <property fmtid="{D5CDD505-2E9C-101B-9397-08002B2CF9AE}" pid="5" name="MSIP_Label_5a024da7-7918-49c2-a744-b84d0bf2c679_Name">
    <vt:lpwstr>General</vt:lpwstr>
  </property>
  <property fmtid="{D5CDD505-2E9C-101B-9397-08002B2CF9AE}" pid="6" name="MSIP_Label_5a024da7-7918-49c2-a744-b84d0bf2c679_SiteId">
    <vt:lpwstr>24236235-bb51-454e-8f47-206699c7e33b</vt:lpwstr>
  </property>
  <property fmtid="{D5CDD505-2E9C-101B-9397-08002B2CF9AE}" pid="7" name="MSIP_Label_5a024da7-7918-49c2-a744-b84d0bf2c679_ActionId">
    <vt:lpwstr>be72ecff-a8db-4bb7-95a2-27152bbcfba1</vt:lpwstr>
  </property>
  <property fmtid="{D5CDD505-2E9C-101B-9397-08002B2CF9AE}" pid="8" name="MSIP_Label_5a024da7-7918-49c2-a744-b84d0bf2c679_ContentBits">
    <vt:lpwstr>1</vt:lpwstr>
  </property>
</Properties>
</file>