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handoutMasterIdLst>
    <p:handoutMasterId r:id="rId13"/>
  </p:handoutMasterIdLst>
  <p:sldIdLst>
    <p:sldId id="499" r:id="rId5"/>
    <p:sldId id="697" r:id="rId6"/>
    <p:sldId id="700" r:id="rId7"/>
    <p:sldId id="699" r:id="rId8"/>
    <p:sldId id="701" r:id="rId9"/>
    <p:sldId id="704" r:id="rId10"/>
    <p:sldId id="505" r:id="rId11"/>
  </p:sldIdLst>
  <p:sldSz cx="9144000" cy="6858000" type="screen4x3"/>
  <p:notesSz cx="9874250" cy="6797675"/>
  <p:defaultTextStyle>
    <a:defPPr>
      <a:defRPr lang="en-Z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253">
          <p15:clr>
            <a:srgbClr val="A4A3A4"/>
          </p15:clr>
        </p15:guide>
        <p15:guide id="2" orient="horz" pos="890">
          <p15:clr>
            <a:srgbClr val="A4A3A4"/>
          </p15:clr>
        </p15:guide>
        <p15:guide id="3" orient="horz" pos="3657">
          <p15:clr>
            <a:srgbClr val="A4A3A4"/>
          </p15:clr>
        </p15:guide>
        <p15:guide id="4" orient="horz" pos="1752">
          <p15:clr>
            <a:srgbClr val="A4A3A4"/>
          </p15:clr>
        </p15:guide>
        <p15:guide id="5" orient="horz" pos="4156">
          <p15:clr>
            <a:srgbClr val="A4A3A4"/>
          </p15:clr>
        </p15:guide>
        <p15:guide id="6" orient="horz" pos="3475">
          <p15:clr>
            <a:srgbClr val="A4A3A4"/>
          </p15:clr>
        </p15:guide>
        <p15:guide id="7" pos="5556">
          <p15:clr>
            <a:srgbClr val="A4A3A4"/>
          </p15:clr>
        </p15:guide>
        <p15:guide id="8" pos="5420">
          <p15:clr>
            <a:srgbClr val="A4A3A4"/>
          </p15:clr>
        </p15:guide>
        <p15:guide id="9" pos="340">
          <p15:clr>
            <a:srgbClr val="A4A3A4"/>
          </p15:clr>
        </p15:guide>
        <p15:guide id="10" pos="576">
          <p15:clr>
            <a:srgbClr val="A4A3A4"/>
          </p15:clr>
        </p15:guide>
        <p15:guide id="11" pos="410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uli Mkhwanazi" initials="TM" lastIdx="1" clrIdx="0">
    <p:extLst>
      <p:ext uri="{19B8F6BF-5375-455C-9EA6-DF929625EA0E}">
        <p15:presenceInfo xmlns:p15="http://schemas.microsoft.com/office/powerpoint/2012/main" userId="S::MkhwanTD@eskom.co.za::db438031-8820-43fe-930b-21c3d24305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96"/>
    <a:srgbClr val="96330F"/>
    <a:srgbClr val="83725B"/>
    <a:srgbClr val="B2B2B2"/>
    <a:srgbClr val="C0C0C0"/>
    <a:srgbClr val="EAEAEA"/>
    <a:srgbClr val="C97A00"/>
    <a:srgbClr val="858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8ECC8F-A059-43F8-920A-A2064F7002B6}" v="76" dt="2023-12-06T10:32:55.8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15" autoAdjust="0"/>
    <p:restoredTop sz="94660"/>
  </p:normalViewPr>
  <p:slideViewPr>
    <p:cSldViewPr snapToObjects="1">
      <p:cViewPr varScale="1">
        <p:scale>
          <a:sx n="67" d="100"/>
          <a:sy n="67" d="100"/>
        </p:scale>
        <p:origin x="1456" y="44"/>
      </p:cViewPr>
      <p:guideLst>
        <p:guide orient="horz" pos="1253"/>
        <p:guide orient="horz" pos="890"/>
        <p:guide orient="horz" pos="3657"/>
        <p:guide orient="horz" pos="1752"/>
        <p:guide orient="horz" pos="4156"/>
        <p:guide orient="horz" pos="3475"/>
        <p:guide pos="5556"/>
        <p:guide pos="5420"/>
        <p:guide pos="340"/>
        <p:guide pos="576"/>
        <p:guide pos="41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7602" name="Rectangle 2"/>
          <p:cNvSpPr>
            <a:spLocks noGrp="1" noChangeArrowheads="1"/>
          </p:cNvSpPr>
          <p:nvPr>
            <p:ph type="hdr" sz="quarter"/>
          </p:nvPr>
        </p:nvSpPr>
        <p:spPr bwMode="auto">
          <a:xfrm>
            <a:off x="0" y="0"/>
            <a:ext cx="4278313" cy="339725"/>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lvl1pPr defTabSz="953253" eaLnBrk="1" hangingPunct="1">
              <a:defRPr sz="1300">
                <a:latin typeface="Arial" charset="0"/>
                <a:cs typeface="Arial" charset="0"/>
              </a:defRPr>
            </a:lvl1pPr>
          </a:lstStyle>
          <a:p>
            <a:pPr>
              <a:defRPr/>
            </a:pPr>
            <a:endParaRPr lang="en-GB"/>
          </a:p>
        </p:txBody>
      </p:sp>
      <p:sp>
        <p:nvSpPr>
          <p:cNvPr id="537603" name="Rectangle 3"/>
          <p:cNvSpPr>
            <a:spLocks noGrp="1" noChangeArrowheads="1"/>
          </p:cNvSpPr>
          <p:nvPr>
            <p:ph type="dt" sz="quarter" idx="1"/>
          </p:nvPr>
        </p:nvSpPr>
        <p:spPr bwMode="auto">
          <a:xfrm>
            <a:off x="5594350" y="0"/>
            <a:ext cx="4278313" cy="339725"/>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lvl1pPr algn="r" defTabSz="953253" eaLnBrk="1" hangingPunct="1">
              <a:defRPr sz="1300">
                <a:latin typeface="Arial" charset="0"/>
                <a:cs typeface="Arial" charset="0"/>
              </a:defRPr>
            </a:lvl1pPr>
          </a:lstStyle>
          <a:p>
            <a:pPr>
              <a:defRPr/>
            </a:pPr>
            <a:endParaRPr lang="en-GB"/>
          </a:p>
        </p:txBody>
      </p:sp>
      <p:sp>
        <p:nvSpPr>
          <p:cNvPr id="537604" name="Rectangle 4"/>
          <p:cNvSpPr>
            <a:spLocks noGrp="1" noChangeArrowheads="1"/>
          </p:cNvSpPr>
          <p:nvPr>
            <p:ph type="ftr" sz="quarter" idx="2"/>
          </p:nvPr>
        </p:nvSpPr>
        <p:spPr bwMode="auto">
          <a:xfrm>
            <a:off x="0" y="6456363"/>
            <a:ext cx="4278313" cy="339725"/>
          </a:xfrm>
          <a:prstGeom prst="rect">
            <a:avLst/>
          </a:prstGeom>
          <a:noFill/>
          <a:ln w="9525">
            <a:noFill/>
            <a:miter lim="800000"/>
            <a:headEnd/>
            <a:tailEnd/>
          </a:ln>
          <a:effectLst/>
        </p:spPr>
        <p:txBody>
          <a:bodyPr vert="horz" wrap="square" lIns="95263" tIns="47632" rIns="95263" bIns="47632" numCol="1" anchor="b" anchorCtr="0" compatLnSpc="1">
            <a:prstTxWarp prst="textNoShape">
              <a:avLst/>
            </a:prstTxWarp>
          </a:bodyPr>
          <a:lstStyle>
            <a:lvl1pPr defTabSz="953253" eaLnBrk="1" hangingPunct="1">
              <a:defRPr sz="1300">
                <a:latin typeface="Arial" charset="0"/>
                <a:cs typeface="Arial" charset="0"/>
              </a:defRPr>
            </a:lvl1pPr>
          </a:lstStyle>
          <a:p>
            <a:pPr>
              <a:defRPr/>
            </a:pPr>
            <a:endParaRPr lang="en-GB"/>
          </a:p>
        </p:txBody>
      </p:sp>
      <p:sp>
        <p:nvSpPr>
          <p:cNvPr id="537605" name="Rectangle 5"/>
          <p:cNvSpPr>
            <a:spLocks noGrp="1" noChangeArrowheads="1"/>
          </p:cNvSpPr>
          <p:nvPr>
            <p:ph type="sldNum" sz="quarter" idx="3"/>
          </p:nvPr>
        </p:nvSpPr>
        <p:spPr bwMode="auto">
          <a:xfrm>
            <a:off x="5594350" y="6456363"/>
            <a:ext cx="4278313" cy="339725"/>
          </a:xfrm>
          <a:prstGeom prst="rect">
            <a:avLst/>
          </a:prstGeom>
          <a:noFill/>
          <a:ln w="9525">
            <a:noFill/>
            <a:miter lim="800000"/>
            <a:headEnd/>
            <a:tailEnd/>
          </a:ln>
          <a:effectLst/>
        </p:spPr>
        <p:txBody>
          <a:bodyPr vert="horz" wrap="square" lIns="95263" tIns="47632" rIns="95263" bIns="47632" numCol="1" anchor="b" anchorCtr="0" compatLnSpc="1">
            <a:prstTxWarp prst="textNoShape">
              <a:avLst/>
            </a:prstTxWarp>
          </a:bodyPr>
          <a:lstStyle>
            <a:lvl1pPr algn="r" defTabSz="952500" eaLnBrk="1" hangingPunct="1">
              <a:defRPr sz="1300" smtClean="0"/>
            </a:lvl1pPr>
          </a:lstStyle>
          <a:p>
            <a:pPr>
              <a:defRPr/>
            </a:pPr>
            <a:fld id="{00B43019-4E55-4EF9-8856-C9D3BAEE8940}" type="slidenum">
              <a:rPr lang="en-GB" altLang="en-US"/>
              <a:pPr>
                <a:defRPr/>
              </a:pPr>
              <a:t>‹#›</a:t>
            </a:fld>
            <a:endParaRPr lang="en-GB" altLang="en-US"/>
          </a:p>
        </p:txBody>
      </p:sp>
    </p:spTree>
    <p:extLst>
      <p:ext uri="{BB962C8B-B14F-4D97-AF65-F5344CB8AC3E}">
        <p14:creationId xmlns:p14="http://schemas.microsoft.com/office/powerpoint/2010/main" val="30594042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hdr" sz="quarter"/>
          </p:nvPr>
        </p:nvSpPr>
        <p:spPr bwMode="auto">
          <a:xfrm>
            <a:off x="0" y="0"/>
            <a:ext cx="4278313" cy="339725"/>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lvl1pPr defTabSz="953253" eaLnBrk="1" hangingPunct="1">
              <a:defRPr sz="1300">
                <a:latin typeface="Arial" charset="0"/>
                <a:cs typeface="Arial" charset="0"/>
              </a:defRPr>
            </a:lvl1pPr>
          </a:lstStyle>
          <a:p>
            <a:pPr>
              <a:defRPr/>
            </a:pPr>
            <a:endParaRPr lang="en-ZA"/>
          </a:p>
        </p:txBody>
      </p:sp>
      <p:sp>
        <p:nvSpPr>
          <p:cNvPr id="528387" name="Rectangle 3"/>
          <p:cNvSpPr>
            <a:spLocks noGrp="1" noChangeArrowheads="1"/>
          </p:cNvSpPr>
          <p:nvPr>
            <p:ph type="dt" idx="1"/>
          </p:nvPr>
        </p:nvSpPr>
        <p:spPr bwMode="auto">
          <a:xfrm>
            <a:off x="5594350" y="0"/>
            <a:ext cx="4278313" cy="339725"/>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lvl1pPr algn="r" defTabSz="953253" eaLnBrk="1" hangingPunct="1">
              <a:defRPr sz="1300">
                <a:latin typeface="Arial" charset="0"/>
                <a:cs typeface="Arial" charset="0"/>
              </a:defRPr>
            </a:lvl1pPr>
          </a:lstStyle>
          <a:p>
            <a:pPr>
              <a:defRPr/>
            </a:pPr>
            <a:endParaRPr lang="en-ZA"/>
          </a:p>
        </p:txBody>
      </p:sp>
      <p:sp>
        <p:nvSpPr>
          <p:cNvPr id="18436" name="Rectangle 4"/>
          <p:cNvSpPr>
            <a:spLocks noGrp="1" noRot="1" noChangeAspect="1" noChangeArrowheads="1" noTextEdit="1"/>
          </p:cNvSpPr>
          <p:nvPr>
            <p:ph type="sldImg" idx="2"/>
          </p:nvPr>
        </p:nvSpPr>
        <p:spPr bwMode="auto">
          <a:xfrm>
            <a:off x="3238500" y="509588"/>
            <a:ext cx="3398838"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8389" name="Rectangle 5"/>
          <p:cNvSpPr>
            <a:spLocks noGrp="1" noChangeArrowheads="1"/>
          </p:cNvSpPr>
          <p:nvPr>
            <p:ph type="body" sz="quarter" idx="3"/>
          </p:nvPr>
        </p:nvSpPr>
        <p:spPr bwMode="auto">
          <a:xfrm>
            <a:off x="987425" y="3228975"/>
            <a:ext cx="7899400" cy="3059113"/>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p:cNvSpPr>
            <a:spLocks noGrp="1" noChangeArrowheads="1"/>
          </p:cNvSpPr>
          <p:nvPr>
            <p:ph type="ftr" sz="quarter" idx="4"/>
          </p:nvPr>
        </p:nvSpPr>
        <p:spPr bwMode="auto">
          <a:xfrm>
            <a:off x="0" y="6456363"/>
            <a:ext cx="4278313" cy="339725"/>
          </a:xfrm>
          <a:prstGeom prst="rect">
            <a:avLst/>
          </a:prstGeom>
          <a:noFill/>
          <a:ln w="9525">
            <a:noFill/>
            <a:miter lim="800000"/>
            <a:headEnd/>
            <a:tailEnd/>
          </a:ln>
          <a:effectLst/>
        </p:spPr>
        <p:txBody>
          <a:bodyPr vert="horz" wrap="square" lIns="95263" tIns="47632" rIns="95263" bIns="47632" numCol="1" anchor="b" anchorCtr="0" compatLnSpc="1">
            <a:prstTxWarp prst="textNoShape">
              <a:avLst/>
            </a:prstTxWarp>
          </a:bodyPr>
          <a:lstStyle>
            <a:lvl1pPr defTabSz="953253" eaLnBrk="1" hangingPunct="1">
              <a:defRPr sz="1300">
                <a:latin typeface="Arial" charset="0"/>
                <a:cs typeface="Arial" charset="0"/>
              </a:defRPr>
            </a:lvl1pPr>
          </a:lstStyle>
          <a:p>
            <a:pPr>
              <a:defRPr/>
            </a:pPr>
            <a:endParaRPr lang="en-ZA"/>
          </a:p>
        </p:txBody>
      </p:sp>
      <p:sp>
        <p:nvSpPr>
          <p:cNvPr id="528391" name="Rectangle 7"/>
          <p:cNvSpPr>
            <a:spLocks noGrp="1" noChangeArrowheads="1"/>
          </p:cNvSpPr>
          <p:nvPr>
            <p:ph type="sldNum" sz="quarter" idx="5"/>
          </p:nvPr>
        </p:nvSpPr>
        <p:spPr bwMode="auto">
          <a:xfrm>
            <a:off x="5594350" y="6456363"/>
            <a:ext cx="4278313" cy="339725"/>
          </a:xfrm>
          <a:prstGeom prst="rect">
            <a:avLst/>
          </a:prstGeom>
          <a:noFill/>
          <a:ln w="9525">
            <a:noFill/>
            <a:miter lim="800000"/>
            <a:headEnd/>
            <a:tailEnd/>
          </a:ln>
          <a:effectLst/>
        </p:spPr>
        <p:txBody>
          <a:bodyPr vert="horz" wrap="square" lIns="95263" tIns="47632" rIns="95263" bIns="47632" numCol="1" anchor="b" anchorCtr="0" compatLnSpc="1">
            <a:prstTxWarp prst="textNoShape">
              <a:avLst/>
            </a:prstTxWarp>
          </a:bodyPr>
          <a:lstStyle>
            <a:lvl1pPr algn="r" defTabSz="952500" eaLnBrk="1" hangingPunct="1">
              <a:defRPr sz="1300" smtClean="0"/>
            </a:lvl1pPr>
          </a:lstStyle>
          <a:p>
            <a:pPr>
              <a:defRPr/>
            </a:pPr>
            <a:fld id="{5F85778E-99DD-4795-8D09-C1853A07EC80}" type="slidenum">
              <a:rPr lang="en-ZA" altLang="en-US"/>
              <a:pPr>
                <a:defRPr/>
              </a:pPr>
              <a:t>‹#›</a:t>
            </a:fld>
            <a:endParaRPr lang="en-ZA" altLang="en-US"/>
          </a:p>
        </p:txBody>
      </p:sp>
    </p:spTree>
    <p:extLst>
      <p:ext uri="{BB962C8B-B14F-4D97-AF65-F5344CB8AC3E}">
        <p14:creationId xmlns:p14="http://schemas.microsoft.com/office/powerpoint/2010/main" val="38647374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r>
              <a:rPr lang="en-ZA"/>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r>
              <a:rPr lang="en-ZA"/>
              <a:t>Click to edit Master subtitle style</a:t>
            </a:r>
          </a:p>
        </p:txBody>
      </p:sp>
    </p:spTree>
    <p:extLst>
      <p:ext uri="{BB962C8B-B14F-4D97-AF65-F5344CB8AC3E}">
        <p14:creationId xmlns:p14="http://schemas.microsoft.com/office/powerpoint/2010/main" val="663395769"/>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fld id="{ED71773A-CF88-4791-A969-D45830350929}" type="datetime1">
              <a:rPr lang="en-ZA"/>
              <a:pPr>
                <a:defRPr/>
              </a:pPr>
              <a:t>2023/12/12</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a:p>
        </p:txBody>
      </p:sp>
      <p:sp>
        <p:nvSpPr>
          <p:cNvPr id="6" name="Rectangle 39"/>
          <p:cNvSpPr>
            <a:spLocks noGrp="1" noChangeArrowheads="1"/>
          </p:cNvSpPr>
          <p:nvPr>
            <p:ph type="sldNum" sz="quarter" idx="12"/>
          </p:nvPr>
        </p:nvSpPr>
        <p:spPr>
          <a:ln/>
        </p:spPr>
        <p:txBody>
          <a:bodyPr/>
          <a:lstStyle>
            <a:lvl1pPr>
              <a:defRPr/>
            </a:lvl1pPr>
          </a:lstStyle>
          <a:p>
            <a:pPr>
              <a:defRPr/>
            </a:pPr>
            <a:fld id="{703EA932-E4E6-49E5-8064-188921C1C3B5}" type="slidenum">
              <a:rPr lang="en-ZA" altLang="en-US"/>
              <a:pPr>
                <a:defRPr/>
              </a:pPr>
              <a:t>‹#›</a:t>
            </a:fld>
            <a:endParaRPr lang="en-ZA" altLang="en-US"/>
          </a:p>
        </p:txBody>
      </p:sp>
    </p:spTree>
    <p:extLst>
      <p:ext uri="{BB962C8B-B14F-4D97-AF65-F5344CB8AC3E}">
        <p14:creationId xmlns:p14="http://schemas.microsoft.com/office/powerpoint/2010/main" val="258228053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p:cNvSpPr>
            <a:spLocks noGrp="1" noChangeArrowheads="1"/>
          </p:cNvSpPr>
          <p:nvPr>
            <p:ph type="dt" sz="half" idx="10"/>
          </p:nvPr>
        </p:nvSpPr>
        <p:spPr>
          <a:ln/>
        </p:spPr>
        <p:txBody>
          <a:bodyPr/>
          <a:lstStyle>
            <a:lvl1pPr>
              <a:defRPr/>
            </a:lvl1pPr>
          </a:lstStyle>
          <a:p>
            <a:pPr>
              <a:defRPr/>
            </a:pPr>
            <a:fld id="{2FA1675C-FDD8-422B-8F4A-A4E3303034A9}" type="datetime1">
              <a:rPr lang="en-ZA"/>
              <a:pPr>
                <a:defRPr/>
              </a:pPr>
              <a:t>2023/12/12</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a:p>
        </p:txBody>
      </p:sp>
      <p:sp>
        <p:nvSpPr>
          <p:cNvPr id="6" name="Rectangle 39"/>
          <p:cNvSpPr>
            <a:spLocks noGrp="1" noChangeArrowheads="1"/>
          </p:cNvSpPr>
          <p:nvPr>
            <p:ph type="sldNum" sz="quarter" idx="12"/>
          </p:nvPr>
        </p:nvSpPr>
        <p:spPr>
          <a:ln/>
        </p:spPr>
        <p:txBody>
          <a:bodyPr/>
          <a:lstStyle>
            <a:lvl1pPr>
              <a:defRPr/>
            </a:lvl1pPr>
          </a:lstStyle>
          <a:p>
            <a:pPr>
              <a:defRPr/>
            </a:pPr>
            <a:fld id="{6831B2E9-48CC-4E2C-A615-D20F6148B176}" type="slidenum">
              <a:rPr lang="en-ZA" altLang="en-US"/>
              <a:pPr>
                <a:defRPr/>
              </a:pPr>
              <a:t>‹#›</a:t>
            </a:fld>
            <a:endParaRPr lang="en-ZA" altLang="en-US"/>
          </a:p>
        </p:txBody>
      </p:sp>
    </p:spTree>
    <p:extLst>
      <p:ext uri="{BB962C8B-B14F-4D97-AF65-F5344CB8AC3E}">
        <p14:creationId xmlns:p14="http://schemas.microsoft.com/office/powerpoint/2010/main" val="2862609489"/>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37"/>
          <p:cNvSpPr>
            <a:spLocks noGrp="1" noChangeArrowheads="1"/>
          </p:cNvSpPr>
          <p:nvPr>
            <p:ph type="dt" sz="half" idx="10"/>
          </p:nvPr>
        </p:nvSpPr>
        <p:spPr>
          <a:ln/>
        </p:spPr>
        <p:txBody>
          <a:bodyPr/>
          <a:lstStyle>
            <a:lvl1pPr>
              <a:defRPr/>
            </a:lvl1pPr>
          </a:lstStyle>
          <a:p>
            <a:pPr>
              <a:defRPr/>
            </a:pPr>
            <a:fld id="{B87FE573-F2E7-4993-A3FB-A41B288C30E9}" type="datetime1">
              <a:rPr lang="en-ZA"/>
              <a:pPr>
                <a:defRPr/>
              </a:pPr>
              <a:t>2023/12/12</a:t>
            </a:fld>
            <a:endParaRPr lang="en-ZA" dirty="0"/>
          </a:p>
        </p:txBody>
      </p:sp>
      <p:sp>
        <p:nvSpPr>
          <p:cNvPr id="6" name="Rectangle 38"/>
          <p:cNvSpPr>
            <a:spLocks noGrp="1" noChangeArrowheads="1"/>
          </p:cNvSpPr>
          <p:nvPr>
            <p:ph type="ftr" sz="quarter" idx="11"/>
          </p:nvPr>
        </p:nvSpPr>
        <p:spPr>
          <a:ln/>
        </p:spPr>
        <p:txBody>
          <a:bodyPr/>
          <a:lstStyle>
            <a:lvl1pPr>
              <a:defRPr/>
            </a:lvl1pPr>
          </a:lstStyle>
          <a:p>
            <a:pPr>
              <a:defRPr/>
            </a:pPr>
            <a:endParaRPr lang="en-ZA"/>
          </a:p>
        </p:txBody>
      </p:sp>
      <p:sp>
        <p:nvSpPr>
          <p:cNvPr id="7" name="Rectangle 39"/>
          <p:cNvSpPr>
            <a:spLocks noGrp="1" noChangeArrowheads="1"/>
          </p:cNvSpPr>
          <p:nvPr>
            <p:ph type="sldNum" sz="quarter" idx="12"/>
          </p:nvPr>
        </p:nvSpPr>
        <p:spPr>
          <a:ln/>
        </p:spPr>
        <p:txBody>
          <a:bodyPr/>
          <a:lstStyle>
            <a:lvl1pPr>
              <a:defRPr/>
            </a:lvl1pPr>
          </a:lstStyle>
          <a:p>
            <a:pPr>
              <a:defRPr/>
            </a:pPr>
            <a:fld id="{92069CE1-0A5C-4FB1-9E3B-4328C020E8B1}" type="slidenum">
              <a:rPr lang="en-ZA" altLang="en-US"/>
              <a:pPr>
                <a:defRPr/>
              </a:pPr>
              <a:t>‹#›</a:t>
            </a:fld>
            <a:endParaRPr lang="en-ZA" altLang="en-US"/>
          </a:p>
        </p:txBody>
      </p:sp>
    </p:spTree>
    <p:extLst>
      <p:ext uri="{BB962C8B-B14F-4D97-AF65-F5344CB8AC3E}">
        <p14:creationId xmlns:p14="http://schemas.microsoft.com/office/powerpoint/2010/main" val="103021779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37"/>
          <p:cNvSpPr>
            <a:spLocks noGrp="1" noChangeArrowheads="1"/>
          </p:cNvSpPr>
          <p:nvPr>
            <p:ph type="dt" sz="half" idx="10"/>
          </p:nvPr>
        </p:nvSpPr>
        <p:spPr>
          <a:ln/>
        </p:spPr>
        <p:txBody>
          <a:bodyPr/>
          <a:lstStyle>
            <a:lvl1pPr>
              <a:defRPr/>
            </a:lvl1pPr>
          </a:lstStyle>
          <a:p>
            <a:pPr>
              <a:defRPr/>
            </a:pPr>
            <a:fld id="{D21F3B04-D8AB-408C-AB0B-62A52D44ADCA}" type="datetime1">
              <a:rPr lang="en-ZA"/>
              <a:pPr>
                <a:defRPr/>
              </a:pPr>
              <a:t>2023/12/12</a:t>
            </a:fld>
            <a:endParaRPr lang="en-ZA" dirty="0"/>
          </a:p>
        </p:txBody>
      </p:sp>
      <p:sp>
        <p:nvSpPr>
          <p:cNvPr id="8" name="Rectangle 38"/>
          <p:cNvSpPr>
            <a:spLocks noGrp="1" noChangeArrowheads="1"/>
          </p:cNvSpPr>
          <p:nvPr>
            <p:ph type="ftr" sz="quarter" idx="11"/>
          </p:nvPr>
        </p:nvSpPr>
        <p:spPr>
          <a:ln/>
        </p:spPr>
        <p:txBody>
          <a:bodyPr/>
          <a:lstStyle>
            <a:lvl1pPr>
              <a:defRPr/>
            </a:lvl1pPr>
          </a:lstStyle>
          <a:p>
            <a:pPr>
              <a:defRPr/>
            </a:pPr>
            <a:endParaRPr lang="en-ZA"/>
          </a:p>
        </p:txBody>
      </p:sp>
      <p:sp>
        <p:nvSpPr>
          <p:cNvPr id="9" name="Rectangle 39"/>
          <p:cNvSpPr>
            <a:spLocks noGrp="1" noChangeArrowheads="1"/>
          </p:cNvSpPr>
          <p:nvPr>
            <p:ph type="sldNum" sz="quarter" idx="12"/>
          </p:nvPr>
        </p:nvSpPr>
        <p:spPr>
          <a:ln/>
        </p:spPr>
        <p:txBody>
          <a:bodyPr/>
          <a:lstStyle>
            <a:lvl1pPr>
              <a:defRPr/>
            </a:lvl1pPr>
          </a:lstStyle>
          <a:p>
            <a:pPr>
              <a:defRPr/>
            </a:pPr>
            <a:fld id="{BD360858-A56B-40BD-83DA-86C373DFFC69}" type="slidenum">
              <a:rPr lang="en-ZA" altLang="en-US"/>
              <a:pPr>
                <a:defRPr/>
              </a:pPr>
              <a:t>‹#›</a:t>
            </a:fld>
            <a:endParaRPr lang="en-ZA" altLang="en-US"/>
          </a:p>
        </p:txBody>
      </p:sp>
    </p:spTree>
    <p:extLst>
      <p:ext uri="{BB962C8B-B14F-4D97-AF65-F5344CB8AC3E}">
        <p14:creationId xmlns:p14="http://schemas.microsoft.com/office/powerpoint/2010/main" val="337645833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7"/>
          <p:cNvSpPr>
            <a:spLocks noGrp="1" noChangeArrowheads="1"/>
          </p:cNvSpPr>
          <p:nvPr>
            <p:ph type="dt" sz="half" idx="10"/>
          </p:nvPr>
        </p:nvSpPr>
        <p:spPr>
          <a:ln/>
        </p:spPr>
        <p:txBody>
          <a:bodyPr/>
          <a:lstStyle>
            <a:lvl1pPr>
              <a:defRPr/>
            </a:lvl1pPr>
          </a:lstStyle>
          <a:p>
            <a:pPr>
              <a:defRPr/>
            </a:pPr>
            <a:fld id="{F981BE55-C1FD-4C92-85F3-413B2D07C71A}" type="datetime1">
              <a:rPr lang="en-ZA"/>
              <a:pPr>
                <a:defRPr/>
              </a:pPr>
              <a:t>2023/12/12</a:t>
            </a:fld>
            <a:endParaRPr lang="en-ZA" dirty="0"/>
          </a:p>
        </p:txBody>
      </p:sp>
      <p:sp>
        <p:nvSpPr>
          <p:cNvPr id="4" name="Rectangle 38"/>
          <p:cNvSpPr>
            <a:spLocks noGrp="1" noChangeArrowheads="1"/>
          </p:cNvSpPr>
          <p:nvPr>
            <p:ph type="ftr" sz="quarter" idx="11"/>
          </p:nvPr>
        </p:nvSpPr>
        <p:spPr>
          <a:ln/>
        </p:spPr>
        <p:txBody>
          <a:bodyPr/>
          <a:lstStyle>
            <a:lvl1pPr>
              <a:defRPr/>
            </a:lvl1pPr>
          </a:lstStyle>
          <a:p>
            <a:pPr>
              <a:defRPr/>
            </a:pPr>
            <a:endParaRPr lang="en-ZA"/>
          </a:p>
        </p:txBody>
      </p:sp>
      <p:sp>
        <p:nvSpPr>
          <p:cNvPr id="5" name="Rectangle 39"/>
          <p:cNvSpPr>
            <a:spLocks noGrp="1" noChangeArrowheads="1"/>
          </p:cNvSpPr>
          <p:nvPr>
            <p:ph type="sldNum" sz="quarter" idx="12"/>
          </p:nvPr>
        </p:nvSpPr>
        <p:spPr>
          <a:ln/>
        </p:spPr>
        <p:txBody>
          <a:bodyPr/>
          <a:lstStyle>
            <a:lvl1pPr>
              <a:defRPr/>
            </a:lvl1pPr>
          </a:lstStyle>
          <a:p>
            <a:pPr>
              <a:defRPr/>
            </a:pPr>
            <a:fld id="{253095CB-B3D6-41F0-B38C-45DD1A84421E}" type="slidenum">
              <a:rPr lang="en-ZA" altLang="en-US"/>
              <a:pPr>
                <a:defRPr/>
              </a:pPr>
              <a:t>‹#›</a:t>
            </a:fld>
            <a:endParaRPr lang="en-ZA" altLang="en-US"/>
          </a:p>
        </p:txBody>
      </p:sp>
    </p:spTree>
    <p:extLst>
      <p:ext uri="{BB962C8B-B14F-4D97-AF65-F5344CB8AC3E}">
        <p14:creationId xmlns:p14="http://schemas.microsoft.com/office/powerpoint/2010/main" val="252667102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p:cNvSpPr>
            <a:spLocks noGrp="1" noChangeArrowheads="1"/>
          </p:cNvSpPr>
          <p:nvPr>
            <p:ph type="dt" sz="half" idx="10"/>
          </p:nvPr>
        </p:nvSpPr>
        <p:spPr>
          <a:ln/>
        </p:spPr>
        <p:txBody>
          <a:bodyPr/>
          <a:lstStyle>
            <a:lvl1pPr>
              <a:defRPr/>
            </a:lvl1pPr>
          </a:lstStyle>
          <a:p>
            <a:pPr>
              <a:defRPr/>
            </a:pPr>
            <a:fld id="{DC14DFB0-5B81-4B5C-852C-C6F7FE3969E6}" type="datetime1">
              <a:rPr lang="en-ZA"/>
              <a:pPr>
                <a:defRPr/>
              </a:pPr>
              <a:t>2023/12/12</a:t>
            </a:fld>
            <a:endParaRPr lang="en-ZA" dirty="0"/>
          </a:p>
        </p:txBody>
      </p:sp>
      <p:sp>
        <p:nvSpPr>
          <p:cNvPr id="3" name="Rectangle 38"/>
          <p:cNvSpPr>
            <a:spLocks noGrp="1" noChangeArrowheads="1"/>
          </p:cNvSpPr>
          <p:nvPr>
            <p:ph type="ftr" sz="quarter" idx="11"/>
          </p:nvPr>
        </p:nvSpPr>
        <p:spPr>
          <a:ln/>
        </p:spPr>
        <p:txBody>
          <a:bodyPr/>
          <a:lstStyle>
            <a:lvl1pPr>
              <a:defRPr/>
            </a:lvl1pPr>
          </a:lstStyle>
          <a:p>
            <a:pPr>
              <a:defRPr/>
            </a:pPr>
            <a:endParaRPr lang="en-ZA"/>
          </a:p>
        </p:txBody>
      </p:sp>
      <p:sp>
        <p:nvSpPr>
          <p:cNvPr id="4" name="Rectangle 39"/>
          <p:cNvSpPr>
            <a:spLocks noGrp="1" noChangeArrowheads="1"/>
          </p:cNvSpPr>
          <p:nvPr>
            <p:ph type="sldNum" sz="quarter" idx="12"/>
          </p:nvPr>
        </p:nvSpPr>
        <p:spPr>
          <a:ln/>
        </p:spPr>
        <p:txBody>
          <a:bodyPr/>
          <a:lstStyle>
            <a:lvl1pPr>
              <a:defRPr/>
            </a:lvl1pPr>
          </a:lstStyle>
          <a:p>
            <a:pPr>
              <a:defRPr/>
            </a:pPr>
            <a:fld id="{BC90F527-642C-4FDE-B47E-4D28ADDBF052}" type="slidenum">
              <a:rPr lang="en-ZA" altLang="en-US"/>
              <a:pPr>
                <a:defRPr/>
              </a:pPr>
              <a:t>‹#›</a:t>
            </a:fld>
            <a:endParaRPr lang="en-ZA" altLang="en-US"/>
          </a:p>
        </p:txBody>
      </p:sp>
    </p:spTree>
    <p:extLst>
      <p:ext uri="{BB962C8B-B14F-4D97-AF65-F5344CB8AC3E}">
        <p14:creationId xmlns:p14="http://schemas.microsoft.com/office/powerpoint/2010/main" val="214783399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fld id="{2C070FE7-F25C-4BAA-B7B2-45681326B9A8}" type="datetime1">
              <a:rPr lang="en-ZA"/>
              <a:pPr>
                <a:defRPr/>
              </a:pPr>
              <a:t>2023/12/12</a:t>
            </a:fld>
            <a:endParaRPr lang="en-ZA" dirty="0"/>
          </a:p>
        </p:txBody>
      </p:sp>
      <p:sp>
        <p:nvSpPr>
          <p:cNvPr id="6" name="Rectangle 38"/>
          <p:cNvSpPr>
            <a:spLocks noGrp="1" noChangeArrowheads="1"/>
          </p:cNvSpPr>
          <p:nvPr>
            <p:ph type="ftr" sz="quarter" idx="11"/>
          </p:nvPr>
        </p:nvSpPr>
        <p:spPr>
          <a:ln/>
        </p:spPr>
        <p:txBody>
          <a:bodyPr/>
          <a:lstStyle>
            <a:lvl1pPr>
              <a:defRPr/>
            </a:lvl1pPr>
          </a:lstStyle>
          <a:p>
            <a:pPr>
              <a:defRPr/>
            </a:pPr>
            <a:endParaRPr lang="en-ZA"/>
          </a:p>
        </p:txBody>
      </p:sp>
      <p:sp>
        <p:nvSpPr>
          <p:cNvPr id="7" name="Rectangle 39"/>
          <p:cNvSpPr>
            <a:spLocks noGrp="1" noChangeArrowheads="1"/>
          </p:cNvSpPr>
          <p:nvPr>
            <p:ph type="sldNum" sz="quarter" idx="12"/>
          </p:nvPr>
        </p:nvSpPr>
        <p:spPr>
          <a:ln/>
        </p:spPr>
        <p:txBody>
          <a:bodyPr/>
          <a:lstStyle>
            <a:lvl1pPr>
              <a:defRPr/>
            </a:lvl1pPr>
          </a:lstStyle>
          <a:p>
            <a:pPr>
              <a:defRPr/>
            </a:pPr>
            <a:fld id="{3F26AAC2-8D36-47A4-B0D8-DAC2ABADA07A}" type="slidenum">
              <a:rPr lang="en-ZA" altLang="en-US"/>
              <a:pPr>
                <a:defRPr/>
              </a:pPr>
              <a:t>‹#›</a:t>
            </a:fld>
            <a:endParaRPr lang="en-ZA" altLang="en-US"/>
          </a:p>
        </p:txBody>
      </p:sp>
    </p:spTree>
    <p:extLst>
      <p:ext uri="{BB962C8B-B14F-4D97-AF65-F5344CB8AC3E}">
        <p14:creationId xmlns:p14="http://schemas.microsoft.com/office/powerpoint/2010/main" val="217325458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fld id="{7439337B-1D4E-4007-B10A-197C0D05C36F}" type="datetime1">
              <a:rPr lang="en-ZA"/>
              <a:pPr>
                <a:defRPr/>
              </a:pPr>
              <a:t>2023/12/12</a:t>
            </a:fld>
            <a:endParaRPr lang="en-ZA" dirty="0"/>
          </a:p>
        </p:txBody>
      </p:sp>
      <p:sp>
        <p:nvSpPr>
          <p:cNvPr id="6" name="Rectangle 38"/>
          <p:cNvSpPr>
            <a:spLocks noGrp="1" noChangeArrowheads="1"/>
          </p:cNvSpPr>
          <p:nvPr>
            <p:ph type="ftr" sz="quarter" idx="11"/>
          </p:nvPr>
        </p:nvSpPr>
        <p:spPr>
          <a:ln/>
        </p:spPr>
        <p:txBody>
          <a:bodyPr/>
          <a:lstStyle>
            <a:lvl1pPr>
              <a:defRPr/>
            </a:lvl1pPr>
          </a:lstStyle>
          <a:p>
            <a:pPr>
              <a:defRPr/>
            </a:pPr>
            <a:endParaRPr lang="en-ZA"/>
          </a:p>
        </p:txBody>
      </p:sp>
      <p:sp>
        <p:nvSpPr>
          <p:cNvPr id="7" name="Rectangle 39"/>
          <p:cNvSpPr>
            <a:spLocks noGrp="1" noChangeArrowheads="1"/>
          </p:cNvSpPr>
          <p:nvPr>
            <p:ph type="sldNum" sz="quarter" idx="12"/>
          </p:nvPr>
        </p:nvSpPr>
        <p:spPr>
          <a:ln/>
        </p:spPr>
        <p:txBody>
          <a:bodyPr/>
          <a:lstStyle>
            <a:lvl1pPr>
              <a:defRPr/>
            </a:lvl1pPr>
          </a:lstStyle>
          <a:p>
            <a:pPr>
              <a:defRPr/>
            </a:pPr>
            <a:fld id="{C011A4D2-FBEB-435B-AB2F-493D10D9E5A2}" type="slidenum">
              <a:rPr lang="en-ZA" altLang="en-US"/>
              <a:pPr>
                <a:defRPr/>
              </a:pPr>
              <a:t>‹#›</a:t>
            </a:fld>
            <a:endParaRPr lang="en-ZA" altLang="en-US"/>
          </a:p>
        </p:txBody>
      </p:sp>
    </p:spTree>
    <p:extLst>
      <p:ext uri="{BB962C8B-B14F-4D97-AF65-F5344CB8AC3E}">
        <p14:creationId xmlns:p14="http://schemas.microsoft.com/office/powerpoint/2010/main" val="117497334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fld id="{1811B73E-B404-4ABB-9755-9214ABCA7B80}" type="datetime1">
              <a:rPr lang="en-ZA"/>
              <a:pPr>
                <a:defRPr/>
              </a:pPr>
              <a:t>2023/12/12</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a:p>
        </p:txBody>
      </p:sp>
      <p:sp>
        <p:nvSpPr>
          <p:cNvPr id="6" name="Rectangle 39"/>
          <p:cNvSpPr>
            <a:spLocks noGrp="1" noChangeArrowheads="1"/>
          </p:cNvSpPr>
          <p:nvPr>
            <p:ph type="sldNum" sz="quarter" idx="12"/>
          </p:nvPr>
        </p:nvSpPr>
        <p:spPr>
          <a:ln/>
        </p:spPr>
        <p:txBody>
          <a:bodyPr/>
          <a:lstStyle>
            <a:lvl1pPr>
              <a:defRPr/>
            </a:lvl1pPr>
          </a:lstStyle>
          <a:p>
            <a:pPr>
              <a:defRPr/>
            </a:pPr>
            <a:fld id="{ECE3D66B-9BE2-4121-A6CC-C41B2B216790}" type="slidenum">
              <a:rPr lang="en-ZA" altLang="en-US"/>
              <a:pPr>
                <a:defRPr/>
              </a:pPr>
              <a:t>‹#›</a:t>
            </a:fld>
            <a:endParaRPr lang="en-ZA" altLang="en-US"/>
          </a:p>
        </p:txBody>
      </p:sp>
    </p:spTree>
    <p:extLst>
      <p:ext uri="{BB962C8B-B14F-4D97-AF65-F5344CB8AC3E}">
        <p14:creationId xmlns:p14="http://schemas.microsoft.com/office/powerpoint/2010/main" val="7173160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fld id="{F21D479E-1E17-4C51-9A7B-84CE32CCCE0F}" type="datetime1">
              <a:rPr lang="en-ZA"/>
              <a:pPr>
                <a:defRPr/>
              </a:pPr>
              <a:t>2023/12/12</a:t>
            </a:fld>
            <a:endParaRPr lang="en-ZA" dirty="0"/>
          </a:p>
        </p:txBody>
      </p:sp>
      <p:sp>
        <p:nvSpPr>
          <p:cNvPr id="5" name="Rectangle 38"/>
          <p:cNvSpPr>
            <a:spLocks noGrp="1" noChangeArrowheads="1"/>
          </p:cNvSpPr>
          <p:nvPr>
            <p:ph type="ftr" sz="quarter" idx="11"/>
          </p:nvPr>
        </p:nvSpPr>
        <p:spPr>
          <a:ln/>
        </p:spPr>
        <p:txBody>
          <a:bodyPr/>
          <a:lstStyle>
            <a:lvl1pPr>
              <a:defRPr/>
            </a:lvl1pPr>
          </a:lstStyle>
          <a:p>
            <a:pPr>
              <a:defRPr/>
            </a:pPr>
            <a:endParaRPr lang="en-ZA"/>
          </a:p>
        </p:txBody>
      </p:sp>
      <p:sp>
        <p:nvSpPr>
          <p:cNvPr id="6" name="Rectangle 39"/>
          <p:cNvSpPr>
            <a:spLocks noGrp="1" noChangeArrowheads="1"/>
          </p:cNvSpPr>
          <p:nvPr>
            <p:ph type="sldNum" sz="quarter" idx="12"/>
          </p:nvPr>
        </p:nvSpPr>
        <p:spPr>
          <a:ln/>
        </p:spPr>
        <p:txBody>
          <a:bodyPr/>
          <a:lstStyle>
            <a:lvl1pPr>
              <a:defRPr/>
            </a:lvl1pPr>
          </a:lstStyle>
          <a:p>
            <a:pPr>
              <a:defRPr/>
            </a:pPr>
            <a:fld id="{4D02A719-E192-4E3E-B0AD-18D97F266B09}" type="slidenum">
              <a:rPr lang="en-ZA" altLang="en-US"/>
              <a:pPr>
                <a:defRPr/>
              </a:pPr>
              <a:t>‹#›</a:t>
            </a:fld>
            <a:endParaRPr lang="en-ZA" altLang="en-US"/>
          </a:p>
        </p:txBody>
      </p:sp>
    </p:spTree>
    <p:extLst>
      <p:ext uri="{BB962C8B-B14F-4D97-AF65-F5344CB8AC3E}">
        <p14:creationId xmlns:p14="http://schemas.microsoft.com/office/powerpoint/2010/main" val="2726283137"/>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Rectangle 37"/>
          <p:cNvSpPr>
            <a:spLocks noGrp="1" noChangeArrowheads="1"/>
          </p:cNvSpPr>
          <p:nvPr>
            <p:ph type="dt" sz="half" idx="10"/>
          </p:nvPr>
        </p:nvSpPr>
        <p:spPr>
          <a:ln/>
        </p:spPr>
        <p:txBody>
          <a:bodyPr/>
          <a:lstStyle>
            <a:lvl1pPr>
              <a:defRPr/>
            </a:lvl1pPr>
          </a:lstStyle>
          <a:p>
            <a:pPr>
              <a:defRPr/>
            </a:pPr>
            <a:fld id="{4D0DD1C8-7E89-477D-8286-DC3AA67671A5}" type="datetime1">
              <a:rPr lang="en-ZA"/>
              <a:pPr>
                <a:defRPr/>
              </a:pPr>
              <a:t>2023/12/12</a:t>
            </a:fld>
            <a:endParaRPr lang="en-ZA" dirty="0"/>
          </a:p>
        </p:txBody>
      </p:sp>
      <p:sp>
        <p:nvSpPr>
          <p:cNvPr id="4" name="Rectangle 38"/>
          <p:cNvSpPr>
            <a:spLocks noGrp="1" noChangeArrowheads="1"/>
          </p:cNvSpPr>
          <p:nvPr>
            <p:ph type="ftr" sz="quarter" idx="11"/>
          </p:nvPr>
        </p:nvSpPr>
        <p:spPr>
          <a:ln/>
        </p:spPr>
        <p:txBody>
          <a:bodyPr/>
          <a:lstStyle>
            <a:lvl1pPr>
              <a:defRPr/>
            </a:lvl1pPr>
          </a:lstStyle>
          <a:p>
            <a:pPr>
              <a:defRPr/>
            </a:pPr>
            <a:endParaRPr lang="en-ZA"/>
          </a:p>
        </p:txBody>
      </p:sp>
      <p:sp>
        <p:nvSpPr>
          <p:cNvPr id="5" name="Rectangle 39"/>
          <p:cNvSpPr>
            <a:spLocks noGrp="1" noChangeArrowheads="1"/>
          </p:cNvSpPr>
          <p:nvPr>
            <p:ph type="sldNum" sz="quarter" idx="12"/>
          </p:nvPr>
        </p:nvSpPr>
        <p:spPr>
          <a:ln/>
        </p:spPr>
        <p:txBody>
          <a:bodyPr/>
          <a:lstStyle>
            <a:lvl1pPr>
              <a:defRPr/>
            </a:lvl1pPr>
          </a:lstStyle>
          <a:p>
            <a:pPr>
              <a:defRPr/>
            </a:pPr>
            <a:fld id="{94BF61BA-BD98-486B-81BC-9BED3F4C9C80}" type="slidenum">
              <a:rPr lang="en-ZA" altLang="en-US"/>
              <a:pPr>
                <a:defRPr/>
              </a:pPr>
              <a:t>‹#›</a:t>
            </a:fld>
            <a:endParaRPr lang="en-ZA" altLang="en-US"/>
          </a:p>
        </p:txBody>
      </p:sp>
    </p:spTree>
    <p:extLst>
      <p:ext uri="{BB962C8B-B14F-4D97-AF65-F5344CB8AC3E}">
        <p14:creationId xmlns:p14="http://schemas.microsoft.com/office/powerpoint/2010/main" val="127190031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436563" y="166688"/>
            <a:ext cx="651986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1029" name="Rectangle 3"/>
          <p:cNvSpPr>
            <a:spLocks noGrp="1" noChangeArrowheads="1"/>
          </p:cNvSpPr>
          <p:nvPr>
            <p:ph type="body" idx="1"/>
          </p:nvPr>
        </p:nvSpPr>
        <p:spPr bwMode="auto">
          <a:xfrm>
            <a:off x="436563" y="1436688"/>
            <a:ext cx="8378825"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fld id="{73E97FA5-AF5A-4441-826C-BA2412534D85}" type="datetime1">
              <a:rPr lang="en-ZA"/>
              <a:pPr>
                <a:defRPr/>
              </a:pPr>
              <a:t>2023/12/12</a:t>
            </a:fld>
            <a:endParaRPr lang="en-ZA" dirty="0"/>
          </a:p>
        </p:txBody>
      </p:sp>
      <p:sp>
        <p:nvSpPr>
          <p:cNvPr id="1062" name="Rectangle 38"/>
          <p:cNvSpPr>
            <a:spLocks noGrp="1" noChangeArrowheads="1"/>
          </p:cNvSpPr>
          <p:nvPr>
            <p:ph type="ftr" sz="quarter" idx="3"/>
          </p:nvPr>
        </p:nvSpPr>
        <p:spPr bwMode="auto">
          <a:xfrm>
            <a:off x="3132138" y="6453188"/>
            <a:ext cx="2879725"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latin typeface="Arial" charset="0"/>
                <a:cs typeface="Arial" charset="0"/>
              </a:defRPr>
            </a:lvl1pPr>
          </a:lstStyle>
          <a:p>
            <a:pPr>
              <a:defRPr/>
            </a:pPr>
            <a:endParaRPr lang="en-ZA"/>
          </a:p>
        </p:txBody>
      </p:sp>
      <p:sp>
        <p:nvSpPr>
          <p:cNvPr id="1063" name="Rectangle 39"/>
          <p:cNvSpPr>
            <a:spLocks noGrp="1" noChangeArrowheads="1"/>
          </p:cNvSpPr>
          <p:nvPr>
            <p:ph type="sldNum" sz="quarter" idx="4"/>
          </p:nvPr>
        </p:nvSpPr>
        <p:spPr bwMode="auto">
          <a:xfrm>
            <a:off x="7164388" y="6453188"/>
            <a:ext cx="1651000"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smtClean="0">
                <a:solidFill>
                  <a:srgbClr val="83725B"/>
                </a:solidFill>
              </a:defRPr>
            </a:lvl1pPr>
          </a:lstStyle>
          <a:p>
            <a:pPr>
              <a:defRPr/>
            </a:pPr>
            <a:fld id="{E613193B-EAB4-4921-B0D1-A13245479079}" type="slidenum">
              <a:rPr lang="en-ZA" altLang="en-US"/>
              <a:pPr>
                <a:defRPr/>
              </a:pPr>
              <a:t>‹#›</a:t>
            </a:fld>
            <a:endParaRPr lang="en-ZA" altLang="en-US"/>
          </a:p>
        </p:txBody>
      </p:sp>
    </p:spTree>
  </p:cSld>
  <p:clrMap bg1="lt1" tx1="dk1" bg2="lt2" tx2="dk2" accent1="accent1" accent2="accent2" accent3="accent3" accent4="accent4" accent5="accent5" accent6="accent6" hlink="hlink" folHlink="folHlink"/>
  <p:sldLayoutIdLst>
    <p:sldLayoutId id="2147488222" r:id="rId1"/>
    <p:sldLayoutId id="2147488198" r:id="rId2"/>
    <p:sldLayoutId id="2147488199" r:id="rId3"/>
    <p:sldLayoutId id="2147488200" r:id="rId4"/>
    <p:sldLayoutId id="2147488201" r:id="rId5"/>
    <p:sldLayoutId id="2147488202" r:id="rId6"/>
    <p:sldLayoutId id="2147488203" r:id="rId7"/>
    <p:sldLayoutId id="2147488204" r:id="rId8"/>
    <p:sldLayoutId id="2147488205" r:id="rId9"/>
    <p:sldLayoutId id="2147488206" r:id="rId10"/>
    <p:sldLayoutId id="2147488207" r:id="rId11"/>
    <p:sldLayoutId id="2147488208"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nvGrpSpPr>
          <p:cNvPr id="20483" name="Group 162"/>
          <p:cNvGrpSpPr>
            <a:grpSpLocks/>
          </p:cNvGrpSpPr>
          <p:nvPr/>
        </p:nvGrpSpPr>
        <p:grpSpPr bwMode="auto">
          <a:xfrm>
            <a:off x="-4763" y="0"/>
            <a:ext cx="9148763" cy="6858000"/>
            <a:chOff x="-3" y="0"/>
            <a:chExt cx="5763" cy="4320"/>
          </a:xfrm>
        </p:grpSpPr>
        <p:pic>
          <p:nvPicPr>
            <p:cNvPr id="20539"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0"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pic>
          <p:nvPicPr>
            <p:cNvPr id="20541"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84" name="Group 155"/>
          <p:cNvGrpSpPr>
            <a:grpSpLocks/>
          </p:cNvGrpSpPr>
          <p:nvPr/>
        </p:nvGrpSpPr>
        <p:grpSpPr bwMode="auto">
          <a:xfrm>
            <a:off x="257175" y="1201738"/>
            <a:ext cx="2482850" cy="2444750"/>
            <a:chOff x="162" y="757"/>
            <a:chExt cx="1564" cy="1540"/>
          </a:xfrm>
        </p:grpSpPr>
        <p:sp>
          <p:nvSpPr>
            <p:cNvPr id="20534"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35"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36"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37"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38"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9462" name="Oval 102"/>
          <p:cNvSpPr>
            <a:spLocks noChangeArrowheads="1"/>
          </p:cNvSpPr>
          <p:nvPr/>
        </p:nvSpPr>
        <p:spPr bwMode="auto">
          <a:xfrm>
            <a:off x="436563" y="1362075"/>
            <a:ext cx="2162175" cy="2173288"/>
          </a:xfrm>
          <a:prstGeom prst="ellipse">
            <a:avLst/>
          </a:prstGeom>
          <a:blipFill dpi="0" rotWithShape="1">
            <a:blip r:embed="rId4">
              <a:extLst>
                <a:ext uri="{28A0092B-C50C-407E-A947-70E740481C1C}">
                  <a14:useLocalDpi xmlns:a14="http://schemas.microsoft.com/office/drawing/2010/main" val="0"/>
                </a:ext>
              </a:extLst>
            </a:blip>
            <a:srcRect/>
            <a:stretch>
              <a:fillRect t="-166" b="-166"/>
            </a:stretch>
          </a:blipFill>
          <a:ln>
            <a:noFill/>
          </a:ln>
        </p:spPr>
        <p:txBody>
          <a:bodyPr anchor="ctr"/>
          <a:lstStyle/>
          <a:p>
            <a:pPr algn="ctr" eaLnBrk="1" hangingPunct="1">
              <a:defRPr/>
            </a:pPr>
            <a:endParaRPr lang="en-ZA" sz="1000" dirty="0">
              <a:latin typeface="Arial" charset="0"/>
              <a:cs typeface="Arial" charset="0"/>
            </a:endParaRPr>
          </a:p>
        </p:txBody>
      </p:sp>
      <p:grpSp>
        <p:nvGrpSpPr>
          <p:cNvPr id="20488" name="Group 156"/>
          <p:cNvGrpSpPr>
            <a:grpSpLocks/>
          </p:cNvGrpSpPr>
          <p:nvPr/>
        </p:nvGrpSpPr>
        <p:grpSpPr bwMode="auto">
          <a:xfrm>
            <a:off x="171450" y="1201738"/>
            <a:ext cx="2643188" cy="2493962"/>
            <a:chOff x="108" y="757"/>
            <a:chExt cx="1665" cy="1571"/>
          </a:xfrm>
        </p:grpSpPr>
        <p:sp>
          <p:nvSpPr>
            <p:cNvPr id="20531"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32"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33"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20489" name="Group 146"/>
          <p:cNvGrpSpPr>
            <a:grpSpLocks/>
          </p:cNvGrpSpPr>
          <p:nvPr/>
        </p:nvGrpSpPr>
        <p:grpSpPr bwMode="auto">
          <a:xfrm>
            <a:off x="912813" y="620713"/>
            <a:ext cx="1284287" cy="1260475"/>
            <a:chOff x="575" y="391"/>
            <a:chExt cx="809" cy="794"/>
          </a:xfrm>
        </p:grpSpPr>
        <p:sp>
          <p:nvSpPr>
            <p:cNvPr id="20523"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24"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25"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26"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27"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28"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29"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30"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20490" name="Oval 118"/>
          <p:cNvSpPr>
            <a:spLocks noChangeArrowheads="1"/>
          </p:cNvSpPr>
          <p:nvPr/>
        </p:nvSpPr>
        <p:spPr bwMode="auto">
          <a:xfrm>
            <a:off x="1004888" y="706438"/>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FontTx/>
              <a:buNone/>
            </a:pPr>
            <a:endParaRPr lang="en-US" altLang="en-US" sz="600">
              <a:solidFill>
                <a:schemeClr val="tx1"/>
              </a:solidFill>
            </a:endParaRPr>
          </a:p>
        </p:txBody>
      </p:sp>
      <p:grpSp>
        <p:nvGrpSpPr>
          <p:cNvPr id="20491" name="Group 145"/>
          <p:cNvGrpSpPr>
            <a:grpSpLocks/>
          </p:cNvGrpSpPr>
          <p:nvPr/>
        </p:nvGrpSpPr>
        <p:grpSpPr bwMode="auto">
          <a:xfrm>
            <a:off x="863600" y="620713"/>
            <a:ext cx="1370013" cy="1284287"/>
            <a:chOff x="544" y="391"/>
            <a:chExt cx="863" cy="809"/>
          </a:xfrm>
        </p:grpSpPr>
        <p:sp>
          <p:nvSpPr>
            <p:cNvPr id="20520"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21"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22"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20492" name="Group 157"/>
          <p:cNvGrpSpPr>
            <a:grpSpLocks/>
          </p:cNvGrpSpPr>
          <p:nvPr/>
        </p:nvGrpSpPr>
        <p:grpSpPr bwMode="auto">
          <a:xfrm>
            <a:off x="331788" y="3090863"/>
            <a:ext cx="2074862" cy="2038350"/>
            <a:chOff x="209" y="1947"/>
            <a:chExt cx="1307" cy="1284"/>
          </a:xfrm>
        </p:grpSpPr>
        <p:sp>
          <p:nvSpPr>
            <p:cNvPr id="20514"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15"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16"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17"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18"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19"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20493" name="Oval 128"/>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algn="ctr" eaLnBrk="1" hangingPunct="1">
              <a:lnSpc>
                <a:spcPct val="100000"/>
              </a:lnSpc>
              <a:spcBef>
                <a:spcPct val="0"/>
              </a:spcBef>
              <a:buClrTx/>
              <a:buFontTx/>
              <a:buNone/>
            </a:pPr>
            <a:endParaRPr lang="en-US" altLang="en-US" sz="1000">
              <a:solidFill>
                <a:srgbClr val="C0C0C0"/>
              </a:solidFill>
            </a:endParaRPr>
          </a:p>
        </p:txBody>
      </p:sp>
      <p:grpSp>
        <p:nvGrpSpPr>
          <p:cNvPr id="20494" name="Group 158"/>
          <p:cNvGrpSpPr>
            <a:grpSpLocks/>
          </p:cNvGrpSpPr>
          <p:nvPr/>
        </p:nvGrpSpPr>
        <p:grpSpPr bwMode="auto">
          <a:xfrm>
            <a:off x="257175" y="3090863"/>
            <a:ext cx="2211388" cy="2087562"/>
            <a:chOff x="162" y="1947"/>
            <a:chExt cx="1393" cy="1315"/>
          </a:xfrm>
        </p:grpSpPr>
        <p:sp>
          <p:nvSpPr>
            <p:cNvPr id="20511"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12"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13"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20495" name="Group 159"/>
          <p:cNvGrpSpPr>
            <a:grpSpLocks/>
          </p:cNvGrpSpPr>
          <p:nvPr/>
        </p:nvGrpSpPr>
        <p:grpSpPr bwMode="auto">
          <a:xfrm>
            <a:off x="900113" y="4684713"/>
            <a:ext cx="1717675" cy="1692275"/>
            <a:chOff x="567" y="2951"/>
            <a:chExt cx="1082" cy="1066"/>
          </a:xfrm>
        </p:grpSpPr>
        <p:sp>
          <p:nvSpPr>
            <p:cNvPr id="20505"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06"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07"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08"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09"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10"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2" name="Oval 138"/>
          <p:cNvSpPr>
            <a:spLocks noChangeArrowheads="1"/>
          </p:cNvSpPr>
          <p:nvPr/>
        </p:nvSpPr>
        <p:spPr bwMode="auto">
          <a:xfrm>
            <a:off x="1014413" y="4791075"/>
            <a:ext cx="1506537" cy="1519238"/>
          </a:xfrm>
          <a:prstGeom prst="ellipse">
            <a:avLst/>
          </a:prstGeom>
          <a:blipFill dpi="0" rotWithShape="1">
            <a:blip r:embed="rId7">
              <a:extLst>
                <a:ext uri="{28A0092B-C50C-407E-A947-70E740481C1C}">
                  <a14:useLocalDpi xmlns:a14="http://schemas.microsoft.com/office/drawing/2010/main" val="0"/>
                </a:ext>
              </a:extLst>
            </a:blip>
            <a:srcRect/>
            <a:stretch>
              <a:fillRect l="-219" r="-219"/>
            </a:stretch>
          </a:blipFill>
          <a:ln>
            <a:noFill/>
          </a:ln>
        </p:spPr>
        <p:txBody>
          <a:bodyPr anchor="ctr"/>
          <a:lstStyle/>
          <a:p>
            <a:pPr algn="ctr" eaLnBrk="1" hangingPunct="1">
              <a:defRPr/>
            </a:pPr>
            <a:endParaRPr lang="en-ZA" sz="900" dirty="0">
              <a:solidFill>
                <a:srgbClr val="C0C0C0"/>
              </a:solidFill>
              <a:latin typeface="Arial" charset="0"/>
              <a:cs typeface="Arial" charset="0"/>
            </a:endParaRPr>
          </a:p>
        </p:txBody>
      </p:sp>
      <p:grpSp>
        <p:nvGrpSpPr>
          <p:cNvPr id="20499" name="Group 160"/>
          <p:cNvGrpSpPr>
            <a:grpSpLocks/>
          </p:cNvGrpSpPr>
          <p:nvPr/>
        </p:nvGrpSpPr>
        <p:grpSpPr bwMode="auto">
          <a:xfrm>
            <a:off x="838200" y="4684713"/>
            <a:ext cx="1828800" cy="1728787"/>
            <a:chOff x="528" y="2951"/>
            <a:chExt cx="1152" cy="1089"/>
          </a:xfrm>
        </p:grpSpPr>
        <p:sp>
          <p:nvSpPr>
            <p:cNvPr id="20502"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03"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20504"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ct val="100000"/>
                </a:spcBef>
                <a:buClr>
                  <a:srgbClr val="8C7F6D"/>
                </a:buClr>
                <a:buChar char="•"/>
                <a:defRPr sz="2000">
                  <a:solidFill>
                    <a:srgbClr val="003896"/>
                  </a:solidFill>
                  <a:latin typeface="Arial" panose="020B0604020202020204" pitchFamily="34" charset="0"/>
                  <a:cs typeface="Arial" panose="020B0604020202020204" pitchFamily="34" charset="0"/>
                </a:defRPr>
              </a:lvl1pPr>
              <a:lvl2pPr marL="742950" indent="-285750">
                <a:lnSpc>
                  <a:spcPct val="90000"/>
                </a:lnSpc>
                <a:spcBef>
                  <a:spcPct val="100000"/>
                </a:spcBef>
                <a:buClr>
                  <a:srgbClr val="8C7F6D"/>
                </a:buClr>
                <a:buChar char="•"/>
                <a:defRPr>
                  <a:solidFill>
                    <a:srgbClr val="003896"/>
                  </a:solidFill>
                  <a:latin typeface="Arial" panose="020B0604020202020204" pitchFamily="34" charset="0"/>
                  <a:cs typeface="Arial" panose="020B0604020202020204" pitchFamily="34" charset="0"/>
                </a:defRPr>
              </a:lvl2pPr>
              <a:lvl3pPr marL="1143000" indent="-228600">
                <a:lnSpc>
                  <a:spcPct val="90000"/>
                </a:lnSpc>
                <a:spcBef>
                  <a:spcPct val="100000"/>
                </a:spcBef>
                <a:buClr>
                  <a:srgbClr val="8C7F6D"/>
                </a:buClr>
                <a:buChar char="•"/>
                <a:defRPr sz="1600">
                  <a:solidFill>
                    <a:srgbClr val="003896"/>
                  </a:solidFill>
                  <a:latin typeface="Arial" panose="020B0604020202020204" pitchFamily="34" charset="0"/>
                  <a:cs typeface="Arial" panose="020B0604020202020204" pitchFamily="34" charset="0"/>
                </a:defRPr>
              </a:lvl3pPr>
              <a:lvl4pPr marL="16002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4pPr>
              <a:lvl5pPr marL="2057400" indent="-228600">
                <a:lnSpc>
                  <a:spcPct val="90000"/>
                </a:lnSpc>
                <a:spcBef>
                  <a:spcPct val="100000"/>
                </a:spcBef>
                <a:buClr>
                  <a:srgbClr val="8C7F6D"/>
                </a:buClr>
                <a:buChar char="•"/>
                <a:defRPr sz="1400">
                  <a:solidFill>
                    <a:srgbClr val="003896"/>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20500" name="Rectangle 2"/>
          <p:cNvSpPr>
            <a:spLocks noGrp="1" noChangeArrowheads="1"/>
          </p:cNvSpPr>
          <p:nvPr>
            <p:ph type="ctrTitle"/>
          </p:nvPr>
        </p:nvSpPr>
        <p:spPr>
          <a:xfrm>
            <a:off x="2874963" y="1613694"/>
            <a:ext cx="6197600" cy="3290888"/>
          </a:xfrm>
        </p:spPr>
        <p:txBody>
          <a:bodyPr/>
          <a:lstStyle/>
          <a:p>
            <a:pPr algn="ctr" eaLnBrk="1" hangingPunct="1">
              <a:lnSpc>
                <a:spcPct val="130000"/>
              </a:lnSpc>
            </a:pPr>
            <a:r>
              <a:rPr lang="en-US" altLang="en-US" b="1" dirty="0"/>
              <a:t>The Provision of Facilities Management Services (Technical Services) for Free State, on an As and When Required Basis </a:t>
            </a:r>
            <a:br>
              <a:rPr lang="en-US" altLang="en-US" b="1" dirty="0"/>
            </a:br>
            <a:br>
              <a:rPr lang="en-US" altLang="en-US" b="1" dirty="0"/>
            </a:br>
            <a:r>
              <a:rPr lang="en-US" altLang="en-US" b="1" dirty="0"/>
              <a:t>Folder 2 - Technical</a:t>
            </a:r>
            <a:br>
              <a:rPr lang="en-US" altLang="en-US" b="1" dirty="0"/>
            </a:br>
            <a:endParaRPr lang="en-US" altLang="en-US" sz="2000" b="1" dirty="0"/>
          </a:p>
        </p:txBody>
      </p:sp>
      <p:sp>
        <p:nvSpPr>
          <p:cNvPr id="20501" name="Rectangle 3"/>
          <p:cNvSpPr>
            <a:spLocks noGrp="1" noChangeArrowheads="1"/>
          </p:cNvSpPr>
          <p:nvPr>
            <p:ph type="subTitle" idx="1"/>
          </p:nvPr>
        </p:nvSpPr>
        <p:spPr>
          <a:xfrm>
            <a:off x="3095625" y="6302376"/>
            <a:ext cx="5545137" cy="416545"/>
          </a:xfrm>
        </p:spPr>
        <p:txBody>
          <a:bodyPr/>
          <a:lstStyle/>
          <a:p>
            <a:pPr eaLnBrk="1" hangingPunct="1"/>
            <a:r>
              <a:rPr lang="en-US" altLang="en-US" dirty="0"/>
              <a:t>Date: 07 December 2023</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0F744-677A-CF51-F377-13A141DEBCEF}"/>
              </a:ext>
            </a:extLst>
          </p:cNvPr>
          <p:cNvSpPr>
            <a:spLocks noGrp="1"/>
          </p:cNvSpPr>
          <p:nvPr>
            <p:ph type="title"/>
          </p:nvPr>
        </p:nvSpPr>
        <p:spPr>
          <a:xfrm>
            <a:off x="436563" y="132821"/>
            <a:ext cx="6519862" cy="666750"/>
          </a:xfrm>
        </p:spPr>
        <p:txBody>
          <a:bodyPr/>
          <a:lstStyle/>
          <a:p>
            <a:r>
              <a:rPr lang="en-US" dirty="0"/>
              <a:t>Scope </a:t>
            </a:r>
            <a:endParaRPr lang="en-ZA" dirty="0"/>
          </a:p>
        </p:txBody>
      </p:sp>
      <p:sp>
        <p:nvSpPr>
          <p:cNvPr id="4" name="Date Placeholder 3">
            <a:extLst>
              <a:ext uri="{FF2B5EF4-FFF2-40B4-BE49-F238E27FC236}">
                <a16:creationId xmlns:a16="http://schemas.microsoft.com/office/drawing/2014/main" id="{C493ACA9-F34E-0E6E-3307-0CF81691C3AF}"/>
              </a:ext>
            </a:extLst>
          </p:cNvPr>
          <p:cNvSpPr>
            <a:spLocks noGrp="1"/>
          </p:cNvSpPr>
          <p:nvPr>
            <p:ph type="dt" sz="half" idx="10"/>
          </p:nvPr>
        </p:nvSpPr>
        <p:spPr/>
        <p:txBody>
          <a:bodyPr/>
          <a:lstStyle/>
          <a:p>
            <a:pPr>
              <a:defRPr/>
            </a:pPr>
            <a:fld id="{ED71773A-CF88-4791-A969-D45830350929}" type="datetime1">
              <a:rPr lang="en-ZA" smtClean="0"/>
              <a:pPr>
                <a:defRPr/>
              </a:pPr>
              <a:t>2023/12/12</a:t>
            </a:fld>
            <a:endParaRPr lang="en-ZA" dirty="0"/>
          </a:p>
        </p:txBody>
      </p:sp>
      <p:sp>
        <p:nvSpPr>
          <p:cNvPr id="5" name="Slide Number Placeholder 4">
            <a:extLst>
              <a:ext uri="{FF2B5EF4-FFF2-40B4-BE49-F238E27FC236}">
                <a16:creationId xmlns:a16="http://schemas.microsoft.com/office/drawing/2014/main" id="{F6CB8A4F-CC3B-8DE9-F161-1A6A37FF4C65}"/>
              </a:ext>
            </a:extLst>
          </p:cNvPr>
          <p:cNvSpPr>
            <a:spLocks noGrp="1"/>
          </p:cNvSpPr>
          <p:nvPr>
            <p:ph type="sldNum" sz="quarter" idx="12"/>
          </p:nvPr>
        </p:nvSpPr>
        <p:spPr/>
        <p:txBody>
          <a:bodyPr/>
          <a:lstStyle/>
          <a:p>
            <a:pPr>
              <a:defRPr/>
            </a:pPr>
            <a:fld id="{703EA932-E4E6-49E5-8064-188921C1C3B5}" type="slidenum">
              <a:rPr lang="en-ZA" altLang="en-US" smtClean="0"/>
              <a:pPr>
                <a:defRPr/>
              </a:pPr>
              <a:t>2</a:t>
            </a:fld>
            <a:endParaRPr lang="en-ZA" altLang="en-US"/>
          </a:p>
        </p:txBody>
      </p:sp>
      <p:sp>
        <p:nvSpPr>
          <p:cNvPr id="3" name="Content Placeholder 2">
            <a:extLst>
              <a:ext uri="{FF2B5EF4-FFF2-40B4-BE49-F238E27FC236}">
                <a16:creationId xmlns:a16="http://schemas.microsoft.com/office/drawing/2014/main" id="{688EC963-AA67-14B3-5943-4DB04C21CBE9}"/>
              </a:ext>
            </a:extLst>
          </p:cNvPr>
          <p:cNvSpPr>
            <a:spLocks noGrp="1"/>
          </p:cNvSpPr>
          <p:nvPr>
            <p:ph idx="1"/>
          </p:nvPr>
        </p:nvSpPr>
        <p:spPr>
          <a:xfrm>
            <a:off x="107504" y="1052736"/>
            <a:ext cx="8928991" cy="5429027"/>
          </a:xfrm>
        </p:spPr>
        <p:txBody>
          <a:bodyPr/>
          <a:lstStyle/>
          <a:p>
            <a:pPr marL="0" indent="0">
              <a:buNone/>
            </a:pPr>
            <a:r>
              <a:rPr lang="en-US" dirty="0"/>
              <a:t>The scope is the provision of the following facilities management services:</a:t>
            </a:r>
          </a:p>
          <a:p>
            <a:pPr lvl="1">
              <a:spcBef>
                <a:spcPts val="1200"/>
              </a:spcBef>
            </a:pPr>
            <a:r>
              <a:rPr lang="en-US" dirty="0"/>
              <a:t>Supervision</a:t>
            </a:r>
          </a:p>
          <a:p>
            <a:pPr lvl="1">
              <a:spcBef>
                <a:spcPts val="1200"/>
              </a:spcBef>
            </a:pPr>
            <a:r>
              <a:rPr lang="en-US" dirty="0" err="1"/>
              <a:t>Adhoc</a:t>
            </a:r>
            <a:r>
              <a:rPr lang="en-US" dirty="0"/>
              <a:t> Maintenance </a:t>
            </a:r>
          </a:p>
          <a:p>
            <a:pPr lvl="1">
              <a:spcBef>
                <a:spcPts val="1200"/>
              </a:spcBef>
            </a:pPr>
            <a:r>
              <a:rPr lang="en-US" dirty="0"/>
              <a:t>Plumbing Maintenance</a:t>
            </a:r>
          </a:p>
          <a:p>
            <a:pPr lvl="1">
              <a:spcBef>
                <a:spcPts val="1200"/>
              </a:spcBef>
            </a:pPr>
            <a:r>
              <a:rPr lang="en-US" dirty="0"/>
              <a:t>Electrical Maintenance</a:t>
            </a:r>
          </a:p>
          <a:p>
            <a:pPr lvl="1">
              <a:spcBef>
                <a:spcPts val="1200"/>
              </a:spcBef>
            </a:pPr>
            <a:r>
              <a:rPr lang="en-US" dirty="0"/>
              <a:t>Air-conditioning Maintenance</a:t>
            </a:r>
          </a:p>
          <a:p>
            <a:pPr lvl="1">
              <a:spcBef>
                <a:spcPts val="1200"/>
              </a:spcBef>
            </a:pPr>
            <a:r>
              <a:rPr lang="en-US" dirty="0"/>
              <a:t>Civil Works Maintenance</a:t>
            </a:r>
          </a:p>
          <a:p>
            <a:pPr lvl="1">
              <a:spcBef>
                <a:spcPts val="1200"/>
              </a:spcBef>
            </a:pPr>
            <a:r>
              <a:rPr lang="en-US" dirty="0"/>
              <a:t>Carpentry Maintenance</a:t>
            </a:r>
          </a:p>
          <a:p>
            <a:pPr lvl="1">
              <a:spcBef>
                <a:spcPts val="1200"/>
              </a:spcBef>
            </a:pPr>
            <a:r>
              <a:rPr lang="en-US" dirty="0"/>
              <a:t>Diesel Generator Maintenance</a:t>
            </a:r>
          </a:p>
          <a:p>
            <a:pPr lvl="1">
              <a:spcBef>
                <a:spcPts val="1200"/>
              </a:spcBef>
            </a:pPr>
            <a:r>
              <a:rPr lang="en-US" dirty="0"/>
              <a:t>General</a:t>
            </a:r>
          </a:p>
          <a:p>
            <a:pPr lvl="1">
              <a:spcBef>
                <a:spcPts val="1200"/>
              </a:spcBef>
            </a:pPr>
            <a:r>
              <a:rPr lang="en-US" dirty="0"/>
              <a:t>Contract Requirements</a:t>
            </a:r>
          </a:p>
          <a:p>
            <a:endParaRPr lang="en-ZA" dirty="0"/>
          </a:p>
        </p:txBody>
      </p:sp>
    </p:spTree>
    <p:extLst>
      <p:ext uri="{BB962C8B-B14F-4D97-AF65-F5344CB8AC3E}">
        <p14:creationId xmlns:p14="http://schemas.microsoft.com/office/powerpoint/2010/main" val="305182334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4F3D0-C821-31B5-E641-7444A5CB78D1}"/>
              </a:ext>
            </a:extLst>
          </p:cNvPr>
          <p:cNvSpPr>
            <a:spLocks noGrp="1"/>
          </p:cNvSpPr>
          <p:nvPr>
            <p:ph type="title"/>
          </p:nvPr>
        </p:nvSpPr>
        <p:spPr/>
        <p:txBody>
          <a:bodyPr/>
          <a:lstStyle/>
          <a:p>
            <a:r>
              <a:rPr lang="en-ZA" dirty="0"/>
              <a:t>Technical Criteria Methodology</a:t>
            </a:r>
          </a:p>
        </p:txBody>
      </p:sp>
      <p:sp>
        <p:nvSpPr>
          <p:cNvPr id="4" name="Date Placeholder 3">
            <a:extLst>
              <a:ext uri="{FF2B5EF4-FFF2-40B4-BE49-F238E27FC236}">
                <a16:creationId xmlns:a16="http://schemas.microsoft.com/office/drawing/2014/main" id="{49F50673-3482-BF86-30BD-1FBF511393E9}"/>
              </a:ext>
            </a:extLst>
          </p:cNvPr>
          <p:cNvSpPr>
            <a:spLocks noGrp="1"/>
          </p:cNvSpPr>
          <p:nvPr>
            <p:ph type="dt" sz="half" idx="10"/>
          </p:nvPr>
        </p:nvSpPr>
        <p:spPr/>
        <p:txBody>
          <a:bodyPr/>
          <a:lstStyle/>
          <a:p>
            <a:pPr>
              <a:defRPr/>
            </a:pPr>
            <a:fld id="{ED71773A-CF88-4791-A969-D45830350929}" type="datetime1">
              <a:rPr lang="en-ZA" smtClean="0"/>
              <a:pPr>
                <a:defRPr/>
              </a:pPr>
              <a:t>2023/12/12</a:t>
            </a:fld>
            <a:endParaRPr lang="en-ZA" dirty="0"/>
          </a:p>
        </p:txBody>
      </p:sp>
      <p:sp>
        <p:nvSpPr>
          <p:cNvPr id="5" name="Slide Number Placeholder 4">
            <a:extLst>
              <a:ext uri="{FF2B5EF4-FFF2-40B4-BE49-F238E27FC236}">
                <a16:creationId xmlns:a16="http://schemas.microsoft.com/office/drawing/2014/main" id="{2D838561-F377-D7E6-1DA0-10F20CC3BED1}"/>
              </a:ext>
            </a:extLst>
          </p:cNvPr>
          <p:cNvSpPr>
            <a:spLocks noGrp="1"/>
          </p:cNvSpPr>
          <p:nvPr>
            <p:ph type="sldNum" sz="quarter" idx="12"/>
          </p:nvPr>
        </p:nvSpPr>
        <p:spPr/>
        <p:txBody>
          <a:bodyPr/>
          <a:lstStyle/>
          <a:p>
            <a:pPr>
              <a:defRPr/>
            </a:pPr>
            <a:fld id="{703EA932-E4E6-49E5-8064-188921C1C3B5}" type="slidenum">
              <a:rPr lang="en-ZA" altLang="en-US" smtClean="0"/>
              <a:pPr>
                <a:defRPr/>
              </a:pPr>
              <a:t>3</a:t>
            </a:fld>
            <a:endParaRPr lang="en-ZA" altLang="en-US"/>
          </a:p>
        </p:txBody>
      </p:sp>
      <p:sp>
        <p:nvSpPr>
          <p:cNvPr id="3" name="Content Placeholder 2">
            <a:extLst>
              <a:ext uri="{FF2B5EF4-FFF2-40B4-BE49-F238E27FC236}">
                <a16:creationId xmlns:a16="http://schemas.microsoft.com/office/drawing/2014/main" id="{119F24A8-658D-F0A7-BF0F-21EDB46BE453}"/>
              </a:ext>
            </a:extLst>
          </p:cNvPr>
          <p:cNvSpPr>
            <a:spLocks noGrp="1"/>
          </p:cNvSpPr>
          <p:nvPr>
            <p:ph idx="1"/>
          </p:nvPr>
        </p:nvSpPr>
        <p:spPr>
          <a:xfrm>
            <a:off x="0" y="980728"/>
            <a:ext cx="9143999" cy="5501035"/>
          </a:xfrm>
        </p:spPr>
        <p:txBody>
          <a:bodyPr/>
          <a:lstStyle/>
          <a:p>
            <a:r>
              <a:rPr lang="en-ZA" dirty="0"/>
              <a:t>Technical Criteria is structured to assess tenderer’s technical ability and capability to execute the scope and deliver the required service.</a:t>
            </a:r>
          </a:p>
          <a:p>
            <a:r>
              <a:rPr lang="en-ZA" dirty="0"/>
              <a:t>The evaluation will be conducted in a scoring sheet where points are allocated for each KPA </a:t>
            </a:r>
            <a:r>
              <a:rPr lang="en-ZA"/>
              <a:t>and sub-KPA, as well as an </a:t>
            </a:r>
            <a:r>
              <a:rPr lang="en-ZA" dirty="0"/>
              <a:t>onsite technical returnable verification will also be conducted  </a:t>
            </a:r>
          </a:p>
          <a:p>
            <a:r>
              <a:rPr lang="en-ZA" dirty="0"/>
              <a:t>A minimum threshold of 74% is required to be met for the tenderer to be deemed as passed technical.</a:t>
            </a:r>
          </a:p>
          <a:p>
            <a:r>
              <a:rPr lang="en-ZA" dirty="0"/>
              <a:t>If a minimum threshold of 74% is not met by the tenderer, then the tenderer will be deemed as have failed technical.</a:t>
            </a:r>
          </a:p>
          <a:p>
            <a:r>
              <a:rPr lang="en-ZA" dirty="0"/>
              <a:t>A Technical Requirement Returnable template is provided in Folder 2 – Technical for the ease of the Tenderers to submit all technical returnable.</a:t>
            </a:r>
          </a:p>
          <a:p>
            <a:r>
              <a:rPr lang="en-ZA" dirty="0"/>
              <a:t>The Technical Requirement Returnable template includes Technical Evaluation Criteria.</a:t>
            </a:r>
          </a:p>
        </p:txBody>
      </p:sp>
    </p:spTree>
    <p:extLst>
      <p:ext uri="{BB962C8B-B14F-4D97-AF65-F5344CB8AC3E}">
        <p14:creationId xmlns:p14="http://schemas.microsoft.com/office/powerpoint/2010/main" val="1259966259"/>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98CB-5376-0ECF-670F-B86CA30CD948}"/>
              </a:ext>
            </a:extLst>
          </p:cNvPr>
          <p:cNvSpPr>
            <a:spLocks noGrp="1"/>
          </p:cNvSpPr>
          <p:nvPr>
            <p:ph type="title"/>
          </p:nvPr>
        </p:nvSpPr>
        <p:spPr>
          <a:xfrm>
            <a:off x="22657" y="136526"/>
            <a:ext cx="6519862" cy="464270"/>
          </a:xfrm>
        </p:spPr>
        <p:txBody>
          <a:bodyPr/>
          <a:lstStyle/>
          <a:p>
            <a:r>
              <a:rPr lang="en-ZA" dirty="0"/>
              <a:t>Technical Evaluation Criteria</a:t>
            </a:r>
          </a:p>
        </p:txBody>
      </p:sp>
      <p:sp>
        <p:nvSpPr>
          <p:cNvPr id="4" name="Date Placeholder 3">
            <a:extLst>
              <a:ext uri="{FF2B5EF4-FFF2-40B4-BE49-F238E27FC236}">
                <a16:creationId xmlns:a16="http://schemas.microsoft.com/office/drawing/2014/main" id="{F35CF380-BCD7-C23B-78CD-3F3CD838F50D}"/>
              </a:ext>
            </a:extLst>
          </p:cNvPr>
          <p:cNvSpPr>
            <a:spLocks noGrp="1"/>
          </p:cNvSpPr>
          <p:nvPr>
            <p:ph type="dt" sz="half" idx="10"/>
          </p:nvPr>
        </p:nvSpPr>
        <p:spPr/>
        <p:txBody>
          <a:bodyPr/>
          <a:lstStyle/>
          <a:p>
            <a:pPr>
              <a:defRPr/>
            </a:pPr>
            <a:fld id="{ED71773A-CF88-4791-A969-D45830350929}" type="datetime1">
              <a:rPr lang="en-ZA" smtClean="0"/>
              <a:pPr>
                <a:defRPr/>
              </a:pPr>
              <a:t>2023/12/12</a:t>
            </a:fld>
            <a:endParaRPr lang="en-ZA" dirty="0"/>
          </a:p>
        </p:txBody>
      </p:sp>
      <p:sp>
        <p:nvSpPr>
          <p:cNvPr id="5" name="Slide Number Placeholder 4">
            <a:extLst>
              <a:ext uri="{FF2B5EF4-FFF2-40B4-BE49-F238E27FC236}">
                <a16:creationId xmlns:a16="http://schemas.microsoft.com/office/drawing/2014/main" id="{45867820-0506-A1A2-A0BD-13EB4E6AAF40}"/>
              </a:ext>
            </a:extLst>
          </p:cNvPr>
          <p:cNvSpPr>
            <a:spLocks noGrp="1"/>
          </p:cNvSpPr>
          <p:nvPr>
            <p:ph type="sldNum" sz="quarter" idx="12"/>
          </p:nvPr>
        </p:nvSpPr>
        <p:spPr/>
        <p:txBody>
          <a:bodyPr/>
          <a:lstStyle/>
          <a:p>
            <a:pPr>
              <a:defRPr/>
            </a:pPr>
            <a:fld id="{703EA932-E4E6-49E5-8064-188921C1C3B5}" type="slidenum">
              <a:rPr lang="en-ZA" altLang="en-US" smtClean="0"/>
              <a:pPr>
                <a:defRPr/>
              </a:pPr>
              <a:t>4</a:t>
            </a:fld>
            <a:endParaRPr lang="en-ZA" altLang="en-US"/>
          </a:p>
        </p:txBody>
      </p:sp>
      <p:graphicFrame>
        <p:nvGraphicFramePr>
          <p:cNvPr id="13" name="Content Placeholder 12">
            <a:extLst>
              <a:ext uri="{FF2B5EF4-FFF2-40B4-BE49-F238E27FC236}">
                <a16:creationId xmlns:a16="http://schemas.microsoft.com/office/drawing/2014/main" id="{020EFCF3-93A8-6683-7780-E64DEAF9D17C}"/>
              </a:ext>
            </a:extLst>
          </p:cNvPr>
          <p:cNvGraphicFramePr>
            <a:graphicFrameLocks noGrp="1"/>
          </p:cNvGraphicFramePr>
          <p:nvPr>
            <p:ph idx="1"/>
            <p:extLst>
              <p:ext uri="{D42A27DB-BD31-4B8C-83A1-F6EECF244321}">
                <p14:modId xmlns:p14="http://schemas.microsoft.com/office/powerpoint/2010/main" val="3307957857"/>
              </p:ext>
            </p:extLst>
          </p:nvPr>
        </p:nvGraphicFramePr>
        <p:xfrm>
          <a:off x="14808" y="950757"/>
          <a:ext cx="9144002" cy="5880962"/>
        </p:xfrm>
        <a:graphic>
          <a:graphicData uri="http://schemas.openxmlformats.org/drawingml/2006/table">
            <a:tbl>
              <a:tblPr firstRow="1" firstCol="1" bandRow="1"/>
              <a:tblGrid>
                <a:gridCol w="1203645">
                  <a:extLst>
                    <a:ext uri="{9D8B030D-6E8A-4147-A177-3AD203B41FA5}">
                      <a16:colId xmlns:a16="http://schemas.microsoft.com/office/drawing/2014/main" val="2477605271"/>
                    </a:ext>
                  </a:extLst>
                </a:gridCol>
                <a:gridCol w="841305">
                  <a:extLst>
                    <a:ext uri="{9D8B030D-6E8A-4147-A177-3AD203B41FA5}">
                      <a16:colId xmlns:a16="http://schemas.microsoft.com/office/drawing/2014/main" val="2811341552"/>
                    </a:ext>
                  </a:extLst>
                </a:gridCol>
                <a:gridCol w="1203645">
                  <a:extLst>
                    <a:ext uri="{9D8B030D-6E8A-4147-A177-3AD203B41FA5}">
                      <a16:colId xmlns:a16="http://schemas.microsoft.com/office/drawing/2014/main" val="1681694837"/>
                    </a:ext>
                  </a:extLst>
                </a:gridCol>
                <a:gridCol w="1203645">
                  <a:extLst>
                    <a:ext uri="{9D8B030D-6E8A-4147-A177-3AD203B41FA5}">
                      <a16:colId xmlns:a16="http://schemas.microsoft.com/office/drawing/2014/main" val="2003577561"/>
                    </a:ext>
                  </a:extLst>
                </a:gridCol>
                <a:gridCol w="547510">
                  <a:extLst>
                    <a:ext uri="{9D8B030D-6E8A-4147-A177-3AD203B41FA5}">
                      <a16:colId xmlns:a16="http://schemas.microsoft.com/office/drawing/2014/main" val="1448860946"/>
                    </a:ext>
                  </a:extLst>
                </a:gridCol>
                <a:gridCol w="565554">
                  <a:extLst>
                    <a:ext uri="{9D8B030D-6E8A-4147-A177-3AD203B41FA5}">
                      <a16:colId xmlns:a16="http://schemas.microsoft.com/office/drawing/2014/main" val="1649292268"/>
                    </a:ext>
                  </a:extLst>
                </a:gridCol>
                <a:gridCol w="576064">
                  <a:extLst>
                    <a:ext uri="{9D8B030D-6E8A-4147-A177-3AD203B41FA5}">
                      <a16:colId xmlns:a16="http://schemas.microsoft.com/office/drawing/2014/main" val="4126112103"/>
                    </a:ext>
                  </a:extLst>
                </a:gridCol>
                <a:gridCol w="3002634">
                  <a:extLst>
                    <a:ext uri="{9D8B030D-6E8A-4147-A177-3AD203B41FA5}">
                      <a16:colId xmlns:a16="http://schemas.microsoft.com/office/drawing/2014/main" val="1149680558"/>
                    </a:ext>
                  </a:extLst>
                </a:gridCol>
              </a:tblGrid>
              <a:tr h="1332574">
                <a:tc gridSpan="8">
                  <a:txBody>
                    <a:bodyPr/>
                    <a:lstStyle/>
                    <a:p>
                      <a:pPr algn="ctr">
                        <a:lnSpc>
                          <a:spcPct val="107000"/>
                        </a:lnSpc>
                        <a:spcAft>
                          <a:spcPts val="800"/>
                        </a:spcAft>
                      </a:pPr>
                      <a: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ESKOM RESERVES THE RIGHT TO VERIFY ANY INFORMATION SUPPLIED BY THE TENDERER </a:t>
                      </a: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It must be noted that an on-site verification will be conducted to verify the requirements below for tenderers that meet the minimum threshold of 74% and are top ranked for preference scoring. In the event that the evidence is not available during the on-site evaluation, points will be reduced accordingly. </a:t>
                      </a: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minimum threshold of 74% is required. Tenderers failing to meet the minimum threshold for functionality will be considered as non-responsive and will render the bid disqualified. </a:t>
                      </a: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Technical Evaluation Criteria</a:t>
                      </a: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tenderer must meet the minimum threshold of 74%, in order for the Technical Evaluation to be deemed as "PASSED". </a:t>
                      </a: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tenderer must meet the minimum score of 32 for KPA 1 and minimum score of 27 for KPA 2 in order for the Technical Evaluation to be deemed "PASSED"</a:t>
                      </a: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Should the tenderer not meet the minimum threshold of 74%, then the Technical Evaluation will be deemed as "FAILED". </a:t>
                      </a:r>
                      <a:b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7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Should the tenderer not meet the minimum score of 32 for KPA 1 and the minimum score of 27 for KPA 2, then the Technical Evaluation will be deemed as "FAILED"</a:t>
                      </a:r>
                      <a:endParaRPr lang="en-ZA"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tcPr>
                </a:tc>
                <a:tc hMerge="1">
                  <a:txBody>
                    <a:bodyPr/>
                    <a:lstStyle/>
                    <a:p>
                      <a:endParaRPr lang="en-ZA"/>
                    </a:p>
                  </a:txBody>
                  <a:tcPr/>
                </a:tc>
                <a:extLst>
                  <a:ext uri="{0D108BD9-81ED-4DB2-BD59-A6C34878D82A}">
                    <a16:rowId xmlns:a16="http://schemas.microsoft.com/office/drawing/2014/main" val="2714934963"/>
                  </a:ext>
                </a:extLst>
              </a:tr>
              <a:tr h="106518">
                <a:tc gridSpan="8">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KPA 1 - Facility Maintenance Services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tcPr>
                </a:tc>
                <a:tc hMerge="1">
                  <a:txBody>
                    <a:bodyPr/>
                    <a:lstStyle/>
                    <a:p>
                      <a:endParaRPr lang="en-ZA"/>
                    </a:p>
                  </a:txBody>
                  <a:tcPr/>
                </a:tc>
                <a:extLst>
                  <a:ext uri="{0D108BD9-81ED-4DB2-BD59-A6C34878D82A}">
                    <a16:rowId xmlns:a16="http://schemas.microsoft.com/office/drawing/2014/main" val="2693427677"/>
                  </a:ext>
                </a:extLst>
              </a:tr>
              <a:tr h="137051">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Item</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KPA</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KPI</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Evidence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Points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Maximum Score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Minimum Score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Requirements for Evidence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6343544"/>
                  </a:ext>
                </a:extLst>
              </a:tr>
              <a:tr h="1386447">
                <a:tc rowSpan="15">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5">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Facility Maintenance Services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l">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 Demonstrate facility maintenance experience in terms of years.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Demonstrate the number of years of experience by providing proof of maintenance of buildings which includes, air conditioning, plumbing, electrical, general maintenance, carpentry and civil. Proof to include the following: client/customer, scope of work, duration of the contract (start and end date) and value of contract.</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All six disciplines (air conditioning, plumbing, electrical, general maintenance, carpentry and civil) are mandatory for this Contract.</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Scores will be allocated for the years of service for both the Main Contractor and the Sub Contractors where applicable. Subcontracting agreement must be submitted for subcontracting work for points to be allocated for subcontracting works. </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Plumbing and Electrical experience from subcontractor Will NOT be considered for scoring.</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Tenderer to complete Proof of experience table provided in the Technical Evaluation Returnable template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8786710"/>
                  </a:ext>
                </a:extLst>
              </a:tr>
              <a:tr h="106518">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&gt;5 years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469125973"/>
                  </a:ext>
                </a:extLst>
              </a:tr>
              <a:tr h="106518">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years to 5 years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543056034"/>
                  </a:ext>
                </a:extLst>
              </a:tr>
              <a:tr h="106518">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to 3 years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733622871"/>
                  </a:ext>
                </a:extLst>
              </a:tr>
              <a:tr h="103824">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&lt;2years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3287023839"/>
                  </a:ext>
                </a:extLst>
              </a:tr>
              <a:tr h="321105">
                <a:tc vMerge="1">
                  <a:txBody>
                    <a:bodyPr/>
                    <a:lstStyle/>
                    <a:p>
                      <a:endParaRPr lang="en-ZA"/>
                    </a:p>
                  </a:txBody>
                  <a:tcPr/>
                </a:tc>
                <a:tc vMerge="1">
                  <a:txBody>
                    <a:bodyPr/>
                    <a:lstStyle/>
                    <a:p>
                      <a:endParaRPr lang="en-ZA"/>
                    </a:p>
                  </a:txBody>
                  <a:tcPr/>
                </a:tc>
                <a:tc rowSpan="5">
                  <a:txBody>
                    <a:bodyPr/>
                    <a:lstStyle/>
                    <a:p>
                      <a:pPr algn="l">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 Written References from Tenderer's Customers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12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3 written references from customers of the tenderer.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Written references from different customers referencing the tenderer's service.</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Written references must include details of the customer (name of referee, telephone number or cell phone number, email address) where similar service have been rendered successfully. 3. Written references with negative feedback WILL NOT be used to evaluate this criterion.</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9884680"/>
                  </a:ext>
                </a:extLst>
              </a:tr>
              <a:tr h="212464">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 written references submitted meeting the requirements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235045933"/>
                  </a:ext>
                </a:extLst>
              </a:tr>
              <a:tr h="212464">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 written reference submitted meeting the requirements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7.5</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424029136"/>
                  </a:ext>
                </a:extLst>
              </a:tr>
              <a:tr h="212464">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 written reference submitted meeting the requirements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1250305853"/>
                  </a:ext>
                </a:extLst>
              </a:tr>
              <a:tr h="137051">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- 0 written reference</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338074549"/>
                  </a:ext>
                </a:extLst>
              </a:tr>
              <a:tr h="429745">
                <a:tc vMerge="1">
                  <a:txBody>
                    <a:bodyPr/>
                    <a:lstStyle/>
                    <a:p>
                      <a:endParaRPr lang="en-ZA"/>
                    </a:p>
                  </a:txBody>
                  <a:tcPr/>
                </a:tc>
                <a:tc vMerge="1">
                  <a:txBody>
                    <a:bodyPr/>
                    <a:lstStyle/>
                    <a:p>
                      <a:endParaRPr lang="en-ZA"/>
                    </a:p>
                  </a:txBody>
                  <a:tcPr/>
                </a:tc>
                <a:tc rowSpan="5">
                  <a:txBody>
                    <a:bodyPr/>
                    <a:lstStyle/>
                    <a:p>
                      <a:pPr algn="l">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 Written References from Tenderer's Sub-Contractors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12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3 written references from sub-contractors previously or currently used by the tenderer.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Written references must be from 3 different sub-contractors </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Written references from subcontractors must include telephone or cell number, email address and name of the referee </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Written reference from subcontractors must reference the relationship between the tenderer and the sub-contractor and </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 Written references with negative feedback WILL NOT be used to evaluate this criterion</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9921221"/>
                  </a:ext>
                </a:extLst>
              </a:tr>
              <a:tr h="212464">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 written references submitted meeting the requirements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805607244"/>
                  </a:ext>
                </a:extLst>
              </a:tr>
              <a:tr h="212464">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 written reference submitted meeting the requirements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7.5</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3322070280"/>
                  </a:ext>
                </a:extLst>
              </a:tr>
              <a:tr h="212464">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 written reference submitted meeting the requirements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3149643270"/>
                  </a:ext>
                </a:extLst>
              </a:tr>
              <a:tr h="123092">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- 0 written reference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1096765278"/>
                  </a:ext>
                </a:extLst>
              </a:tr>
              <a:tr h="106518">
                <a:tc gridSpan="5">
                  <a:txBody>
                    <a:bodyPr/>
                    <a:lstStyle/>
                    <a:p>
                      <a:pPr algn="r">
                        <a:lnSpc>
                          <a:spcPct val="107000"/>
                        </a:lnSpc>
                        <a:spcAft>
                          <a:spcPts val="800"/>
                        </a:spcAft>
                      </a:pPr>
                      <a:r>
                        <a:rPr lang="en-ZA" sz="65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Scoring for KPA 1 - Facility Maintenance Services</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ctr"/>
                      <a:r>
                        <a:rPr lang="en-ZA" sz="65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a:t>
                      </a:r>
                      <a:endParaRPr lang="en-ZA" dirty="0"/>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0851" marR="108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82281569"/>
                  </a:ext>
                </a:extLst>
              </a:tr>
            </a:tbl>
          </a:graphicData>
        </a:graphic>
      </p:graphicFrame>
    </p:spTree>
    <p:extLst>
      <p:ext uri="{BB962C8B-B14F-4D97-AF65-F5344CB8AC3E}">
        <p14:creationId xmlns:p14="http://schemas.microsoft.com/office/powerpoint/2010/main" val="1390730959"/>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98CB-5376-0ECF-670F-B86CA30CD948}"/>
              </a:ext>
            </a:extLst>
          </p:cNvPr>
          <p:cNvSpPr>
            <a:spLocks noGrp="1"/>
          </p:cNvSpPr>
          <p:nvPr>
            <p:ph type="title"/>
          </p:nvPr>
        </p:nvSpPr>
        <p:spPr/>
        <p:txBody>
          <a:bodyPr/>
          <a:lstStyle/>
          <a:p>
            <a:r>
              <a:rPr lang="en-ZA" dirty="0"/>
              <a:t>Technical Evaluation Criteria</a:t>
            </a:r>
          </a:p>
        </p:txBody>
      </p:sp>
      <p:sp>
        <p:nvSpPr>
          <p:cNvPr id="4" name="Date Placeholder 3">
            <a:extLst>
              <a:ext uri="{FF2B5EF4-FFF2-40B4-BE49-F238E27FC236}">
                <a16:creationId xmlns:a16="http://schemas.microsoft.com/office/drawing/2014/main" id="{F35CF380-BCD7-C23B-78CD-3F3CD838F50D}"/>
              </a:ext>
            </a:extLst>
          </p:cNvPr>
          <p:cNvSpPr>
            <a:spLocks noGrp="1"/>
          </p:cNvSpPr>
          <p:nvPr>
            <p:ph type="dt" sz="half" idx="10"/>
          </p:nvPr>
        </p:nvSpPr>
        <p:spPr/>
        <p:txBody>
          <a:bodyPr/>
          <a:lstStyle/>
          <a:p>
            <a:pPr>
              <a:defRPr/>
            </a:pPr>
            <a:fld id="{ED71773A-CF88-4791-A969-D45830350929}" type="datetime1">
              <a:rPr lang="en-ZA" smtClean="0"/>
              <a:pPr>
                <a:defRPr/>
              </a:pPr>
              <a:t>2023/12/12</a:t>
            </a:fld>
            <a:endParaRPr lang="en-ZA" dirty="0"/>
          </a:p>
        </p:txBody>
      </p:sp>
      <p:sp>
        <p:nvSpPr>
          <p:cNvPr id="5" name="Slide Number Placeholder 4">
            <a:extLst>
              <a:ext uri="{FF2B5EF4-FFF2-40B4-BE49-F238E27FC236}">
                <a16:creationId xmlns:a16="http://schemas.microsoft.com/office/drawing/2014/main" id="{45867820-0506-A1A2-A0BD-13EB4E6AAF40}"/>
              </a:ext>
            </a:extLst>
          </p:cNvPr>
          <p:cNvSpPr>
            <a:spLocks noGrp="1"/>
          </p:cNvSpPr>
          <p:nvPr>
            <p:ph type="sldNum" sz="quarter" idx="12"/>
          </p:nvPr>
        </p:nvSpPr>
        <p:spPr/>
        <p:txBody>
          <a:bodyPr/>
          <a:lstStyle/>
          <a:p>
            <a:pPr>
              <a:defRPr/>
            </a:pPr>
            <a:fld id="{703EA932-E4E6-49E5-8064-188921C1C3B5}" type="slidenum">
              <a:rPr lang="en-ZA" altLang="en-US" smtClean="0"/>
              <a:pPr>
                <a:defRPr/>
              </a:pPr>
              <a:t>5</a:t>
            </a:fld>
            <a:endParaRPr lang="en-ZA" altLang="en-US"/>
          </a:p>
        </p:txBody>
      </p:sp>
      <p:graphicFrame>
        <p:nvGraphicFramePr>
          <p:cNvPr id="8" name="Content Placeholder 7">
            <a:extLst>
              <a:ext uri="{FF2B5EF4-FFF2-40B4-BE49-F238E27FC236}">
                <a16:creationId xmlns:a16="http://schemas.microsoft.com/office/drawing/2014/main" id="{36C63E35-93B4-8177-B2CE-69BF7547AC18}"/>
              </a:ext>
            </a:extLst>
          </p:cNvPr>
          <p:cNvGraphicFramePr>
            <a:graphicFrameLocks noGrp="1"/>
          </p:cNvGraphicFramePr>
          <p:nvPr>
            <p:ph idx="1"/>
            <p:extLst>
              <p:ext uri="{D42A27DB-BD31-4B8C-83A1-F6EECF244321}">
                <p14:modId xmlns:p14="http://schemas.microsoft.com/office/powerpoint/2010/main" val="3016852089"/>
              </p:ext>
            </p:extLst>
          </p:nvPr>
        </p:nvGraphicFramePr>
        <p:xfrm>
          <a:off x="0" y="1275174"/>
          <a:ext cx="9144001" cy="3571550"/>
        </p:xfrm>
        <a:graphic>
          <a:graphicData uri="http://schemas.openxmlformats.org/drawingml/2006/table">
            <a:tbl>
              <a:tblPr firstRow="1" firstCol="1" bandRow="1"/>
              <a:tblGrid>
                <a:gridCol w="1165660">
                  <a:extLst>
                    <a:ext uri="{9D8B030D-6E8A-4147-A177-3AD203B41FA5}">
                      <a16:colId xmlns:a16="http://schemas.microsoft.com/office/drawing/2014/main" val="885424632"/>
                    </a:ext>
                  </a:extLst>
                </a:gridCol>
                <a:gridCol w="814755">
                  <a:extLst>
                    <a:ext uri="{9D8B030D-6E8A-4147-A177-3AD203B41FA5}">
                      <a16:colId xmlns:a16="http://schemas.microsoft.com/office/drawing/2014/main" val="3156371684"/>
                    </a:ext>
                  </a:extLst>
                </a:gridCol>
                <a:gridCol w="1165660">
                  <a:extLst>
                    <a:ext uri="{9D8B030D-6E8A-4147-A177-3AD203B41FA5}">
                      <a16:colId xmlns:a16="http://schemas.microsoft.com/office/drawing/2014/main" val="3567517045"/>
                    </a:ext>
                  </a:extLst>
                </a:gridCol>
                <a:gridCol w="1165660">
                  <a:extLst>
                    <a:ext uri="{9D8B030D-6E8A-4147-A177-3AD203B41FA5}">
                      <a16:colId xmlns:a16="http://schemas.microsoft.com/office/drawing/2014/main" val="3256854490"/>
                    </a:ext>
                  </a:extLst>
                </a:gridCol>
                <a:gridCol w="260265">
                  <a:extLst>
                    <a:ext uri="{9D8B030D-6E8A-4147-A177-3AD203B41FA5}">
                      <a16:colId xmlns:a16="http://schemas.microsoft.com/office/drawing/2014/main" val="270759417"/>
                    </a:ext>
                  </a:extLst>
                </a:gridCol>
                <a:gridCol w="432048">
                  <a:extLst>
                    <a:ext uri="{9D8B030D-6E8A-4147-A177-3AD203B41FA5}">
                      <a16:colId xmlns:a16="http://schemas.microsoft.com/office/drawing/2014/main" val="3272390259"/>
                    </a:ext>
                  </a:extLst>
                </a:gridCol>
                <a:gridCol w="432048">
                  <a:extLst>
                    <a:ext uri="{9D8B030D-6E8A-4147-A177-3AD203B41FA5}">
                      <a16:colId xmlns:a16="http://schemas.microsoft.com/office/drawing/2014/main" val="3405219161"/>
                    </a:ext>
                  </a:extLst>
                </a:gridCol>
                <a:gridCol w="3707905">
                  <a:extLst>
                    <a:ext uri="{9D8B030D-6E8A-4147-A177-3AD203B41FA5}">
                      <a16:colId xmlns:a16="http://schemas.microsoft.com/office/drawing/2014/main" val="3349818979"/>
                    </a:ext>
                  </a:extLst>
                </a:gridCol>
              </a:tblGrid>
              <a:tr h="0">
                <a:tc gridSpan="8">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KPA 2 - Skills, Training, Tools and Equipment</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3541775"/>
                  </a:ext>
                </a:extLst>
              </a:tr>
              <a:tr h="75928">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Item</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KPA</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KPI</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Evidence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Points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Maximum Score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Minimum Score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Remarks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33949345"/>
                  </a:ext>
                </a:extLst>
              </a:tr>
              <a:tr h="479008">
                <a:tc rowSpan="6">
                  <a:txBody>
                    <a:bodyPr/>
                    <a:lstStyle/>
                    <a:p>
                      <a:pPr algn="l">
                        <a:lnSpc>
                          <a:spcPct val="107000"/>
                        </a:lnSpc>
                        <a:spcAft>
                          <a:spcPts val="800"/>
                        </a:spcAft>
                      </a:pPr>
                      <a:r>
                        <a:rPr lang="en-ZA" sz="65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Skills, Training, Tools and Equipment</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 Plumbing</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copy of a certificate for Plumbing Artisan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tenderer must complete a letter provided in the Technical Evaluation Returnable template indicating that the individual identified in the certificate for Plumbing Artisan is employed/contracted by the tendering company.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654137"/>
                  </a:ext>
                </a:extLst>
              </a:tr>
              <a:tr h="402231">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a list of tools and equipment applicable to Plumbing trade to execute the service as per the Bill of Quantities.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Comprehensive list of tools required for plumbing must be provided and/or an agreement for renting the equipment required for plumbing work</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 points for the list of tools whether owned or rented</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354707"/>
                  </a:ext>
                </a:extLst>
              </a:tr>
              <a:tr h="517397">
                <a:tc vMerge="1">
                  <a:txBody>
                    <a:bodyPr/>
                    <a:lstStyle/>
                    <a:p>
                      <a:endParaRPr lang="en-ZA"/>
                    </a:p>
                  </a:txBody>
                  <a:tcPr/>
                </a:tc>
                <a:tc vMerge="1">
                  <a:txBody>
                    <a:bodyPr/>
                    <a:lstStyle/>
                    <a:p>
                      <a:endParaRPr lang="en-ZA"/>
                    </a:p>
                  </a:txBody>
                  <a:tcPr/>
                </a:tc>
                <a:tc rowSpan="4">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 Electrical</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a copy of valid Wireman’s Licence / Installation rules national exam certificate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tenderer must complete a letter provided in the Technical Evaluation Returnable template indicating that the individual identified in the Wireman's Licence/Installation rules national exam is employed/contracted by the tendering company </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2122873"/>
                  </a:ext>
                </a:extLst>
              </a:tr>
              <a:tr h="479008">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a copy of a certificate for Artisan - Electrician (To work on Single phase and Three phase systems)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tenderer must complete a letter provided in the Technical Evaluation Returnable template indicating that the individual identified in the certificate for Artisan - Electrician is employed/contracted by the tendering company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4899452"/>
                  </a:ext>
                </a:extLst>
              </a:tr>
              <a:tr h="536591">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a copy of a valid certificate/letter of registration with the Electrical Conformance Board (ECB) or with the Electrical Contractors Association (ECA) issued to the tendering company</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copy of a certificate/letter of registration with ECB/ECA must be in the tenderer's name/contracted to the tendering company</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3531921"/>
                  </a:ext>
                </a:extLst>
              </a:tr>
              <a:tr h="402231">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a list of tools and equipment applicable to Electrical trade to execute the service as per the Bill of Quantities.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Comprehensive list of tools required for electrical must be provided and/or an agreement for renting the equipment required for electrical work</a:t>
                      </a:r>
                      <a:br>
                        <a:rPr lang="en-ZA" sz="6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 points for the list of tools whether owned or rented</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1489692"/>
                  </a:ext>
                </a:extLst>
              </a:tr>
            </a:tbl>
          </a:graphicData>
        </a:graphic>
      </p:graphicFrame>
    </p:spTree>
    <p:extLst>
      <p:ext uri="{BB962C8B-B14F-4D97-AF65-F5344CB8AC3E}">
        <p14:creationId xmlns:p14="http://schemas.microsoft.com/office/powerpoint/2010/main" val="281228140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98CB-5376-0ECF-670F-B86CA30CD948}"/>
              </a:ext>
            </a:extLst>
          </p:cNvPr>
          <p:cNvSpPr>
            <a:spLocks noGrp="1"/>
          </p:cNvSpPr>
          <p:nvPr>
            <p:ph type="title"/>
          </p:nvPr>
        </p:nvSpPr>
        <p:spPr/>
        <p:txBody>
          <a:bodyPr/>
          <a:lstStyle/>
          <a:p>
            <a:r>
              <a:rPr lang="en-ZA" dirty="0"/>
              <a:t>Technical Evaluation Criteria</a:t>
            </a:r>
          </a:p>
        </p:txBody>
      </p:sp>
      <p:sp>
        <p:nvSpPr>
          <p:cNvPr id="4" name="Date Placeholder 3">
            <a:extLst>
              <a:ext uri="{FF2B5EF4-FFF2-40B4-BE49-F238E27FC236}">
                <a16:creationId xmlns:a16="http://schemas.microsoft.com/office/drawing/2014/main" id="{F35CF380-BCD7-C23B-78CD-3F3CD838F50D}"/>
              </a:ext>
            </a:extLst>
          </p:cNvPr>
          <p:cNvSpPr>
            <a:spLocks noGrp="1"/>
          </p:cNvSpPr>
          <p:nvPr>
            <p:ph type="dt" sz="half" idx="10"/>
          </p:nvPr>
        </p:nvSpPr>
        <p:spPr/>
        <p:txBody>
          <a:bodyPr/>
          <a:lstStyle/>
          <a:p>
            <a:pPr>
              <a:defRPr/>
            </a:pPr>
            <a:fld id="{ED71773A-CF88-4791-A969-D45830350929}" type="datetime1">
              <a:rPr lang="en-ZA" smtClean="0"/>
              <a:pPr>
                <a:defRPr/>
              </a:pPr>
              <a:t>2023/12/12</a:t>
            </a:fld>
            <a:endParaRPr lang="en-ZA" dirty="0"/>
          </a:p>
        </p:txBody>
      </p:sp>
      <p:sp>
        <p:nvSpPr>
          <p:cNvPr id="5" name="Slide Number Placeholder 4">
            <a:extLst>
              <a:ext uri="{FF2B5EF4-FFF2-40B4-BE49-F238E27FC236}">
                <a16:creationId xmlns:a16="http://schemas.microsoft.com/office/drawing/2014/main" id="{45867820-0506-A1A2-A0BD-13EB4E6AAF40}"/>
              </a:ext>
            </a:extLst>
          </p:cNvPr>
          <p:cNvSpPr>
            <a:spLocks noGrp="1"/>
          </p:cNvSpPr>
          <p:nvPr>
            <p:ph type="sldNum" sz="quarter" idx="12"/>
          </p:nvPr>
        </p:nvSpPr>
        <p:spPr/>
        <p:txBody>
          <a:bodyPr/>
          <a:lstStyle/>
          <a:p>
            <a:pPr>
              <a:defRPr/>
            </a:pPr>
            <a:fld id="{703EA932-E4E6-49E5-8064-188921C1C3B5}" type="slidenum">
              <a:rPr lang="en-ZA" altLang="en-US" smtClean="0"/>
              <a:pPr>
                <a:defRPr/>
              </a:pPr>
              <a:t>6</a:t>
            </a:fld>
            <a:endParaRPr lang="en-ZA" altLang="en-US"/>
          </a:p>
        </p:txBody>
      </p:sp>
      <p:graphicFrame>
        <p:nvGraphicFramePr>
          <p:cNvPr id="8" name="Content Placeholder 7">
            <a:extLst>
              <a:ext uri="{FF2B5EF4-FFF2-40B4-BE49-F238E27FC236}">
                <a16:creationId xmlns:a16="http://schemas.microsoft.com/office/drawing/2014/main" id="{36C63E35-93B4-8177-B2CE-69BF7547AC18}"/>
              </a:ext>
            </a:extLst>
          </p:cNvPr>
          <p:cNvGraphicFramePr>
            <a:graphicFrameLocks noGrp="1"/>
          </p:cNvGraphicFramePr>
          <p:nvPr>
            <p:ph idx="1"/>
            <p:extLst>
              <p:ext uri="{D42A27DB-BD31-4B8C-83A1-F6EECF244321}">
                <p14:modId xmlns:p14="http://schemas.microsoft.com/office/powerpoint/2010/main" val="1743081144"/>
              </p:ext>
            </p:extLst>
          </p:nvPr>
        </p:nvGraphicFramePr>
        <p:xfrm>
          <a:off x="11510" y="1388203"/>
          <a:ext cx="9144001" cy="4081594"/>
        </p:xfrm>
        <a:graphic>
          <a:graphicData uri="http://schemas.openxmlformats.org/drawingml/2006/table">
            <a:tbl>
              <a:tblPr firstRow="1" firstCol="1" bandRow="1"/>
              <a:tblGrid>
                <a:gridCol w="1165660">
                  <a:extLst>
                    <a:ext uri="{9D8B030D-6E8A-4147-A177-3AD203B41FA5}">
                      <a16:colId xmlns:a16="http://schemas.microsoft.com/office/drawing/2014/main" val="885424632"/>
                    </a:ext>
                  </a:extLst>
                </a:gridCol>
                <a:gridCol w="814755">
                  <a:extLst>
                    <a:ext uri="{9D8B030D-6E8A-4147-A177-3AD203B41FA5}">
                      <a16:colId xmlns:a16="http://schemas.microsoft.com/office/drawing/2014/main" val="3156371684"/>
                    </a:ext>
                  </a:extLst>
                </a:gridCol>
                <a:gridCol w="1165660">
                  <a:extLst>
                    <a:ext uri="{9D8B030D-6E8A-4147-A177-3AD203B41FA5}">
                      <a16:colId xmlns:a16="http://schemas.microsoft.com/office/drawing/2014/main" val="3567517045"/>
                    </a:ext>
                  </a:extLst>
                </a:gridCol>
                <a:gridCol w="1165660">
                  <a:extLst>
                    <a:ext uri="{9D8B030D-6E8A-4147-A177-3AD203B41FA5}">
                      <a16:colId xmlns:a16="http://schemas.microsoft.com/office/drawing/2014/main" val="3256854490"/>
                    </a:ext>
                  </a:extLst>
                </a:gridCol>
                <a:gridCol w="667118">
                  <a:extLst>
                    <a:ext uri="{9D8B030D-6E8A-4147-A177-3AD203B41FA5}">
                      <a16:colId xmlns:a16="http://schemas.microsoft.com/office/drawing/2014/main" val="270759417"/>
                    </a:ext>
                  </a:extLst>
                </a:gridCol>
                <a:gridCol w="1212086">
                  <a:extLst>
                    <a:ext uri="{9D8B030D-6E8A-4147-A177-3AD203B41FA5}">
                      <a16:colId xmlns:a16="http://schemas.microsoft.com/office/drawing/2014/main" val="3272390259"/>
                    </a:ext>
                  </a:extLst>
                </a:gridCol>
                <a:gridCol w="1476531">
                  <a:extLst>
                    <a:ext uri="{9D8B030D-6E8A-4147-A177-3AD203B41FA5}">
                      <a16:colId xmlns:a16="http://schemas.microsoft.com/office/drawing/2014/main" val="3405219161"/>
                    </a:ext>
                  </a:extLst>
                </a:gridCol>
                <a:gridCol w="1476531">
                  <a:extLst>
                    <a:ext uri="{9D8B030D-6E8A-4147-A177-3AD203B41FA5}">
                      <a16:colId xmlns:a16="http://schemas.microsoft.com/office/drawing/2014/main" val="3349818979"/>
                    </a:ext>
                  </a:extLst>
                </a:gridCol>
              </a:tblGrid>
              <a:tr h="0">
                <a:tc gridSpan="8">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KPA 2 - Skills, Training, Tools and Equipment</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tcPr>
                </a:tc>
                <a:tc hMerge="1">
                  <a:txBody>
                    <a:bodyPr/>
                    <a:lstStyle/>
                    <a:p>
                      <a:endParaRPr lang="en-ZA"/>
                    </a:p>
                  </a:txBody>
                  <a:tcPr/>
                </a:tc>
                <a:extLst>
                  <a:ext uri="{0D108BD9-81ED-4DB2-BD59-A6C34878D82A}">
                    <a16:rowId xmlns:a16="http://schemas.microsoft.com/office/drawing/2014/main" val="23541775"/>
                  </a:ext>
                </a:extLst>
              </a:tr>
              <a:tr h="75928">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Item</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KPA</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KPI</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Evidence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Points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Maximum Score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Minimum Score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Remarks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33949345"/>
                  </a:ext>
                </a:extLst>
              </a:tr>
              <a:tr h="555786">
                <a:tc rowSpan="5">
                  <a:txBody>
                    <a:bodyPr/>
                    <a:lstStyle/>
                    <a:p>
                      <a:endParaRPr lang="en-ZA" dirty="0"/>
                    </a:p>
                  </a:txBody>
                  <a:tcPr>
                    <a:lnT w="12700" cap="flat" cmpd="sng" algn="ctr">
                      <a:solidFill>
                        <a:srgbClr val="000000"/>
                      </a:solidFill>
                      <a:prstDash val="solid"/>
                      <a:round/>
                      <a:headEnd type="none" w="med" len="med"/>
                      <a:tailEnd type="none" w="med" len="med"/>
                    </a:lnT>
                  </a:tcPr>
                </a:tc>
                <a:tc rowSpan="5">
                  <a:txBody>
                    <a:bodyPr/>
                    <a:lstStyle/>
                    <a:p>
                      <a:endParaRPr lang="en-ZA"/>
                    </a:p>
                  </a:txBody>
                  <a:tcPr>
                    <a:lnT w="12700" cap="flat" cmpd="sng" algn="ctr">
                      <a:solidFill>
                        <a:srgbClr val="000000"/>
                      </a:solidFill>
                      <a:prstDash val="solid"/>
                      <a:round/>
                      <a:headEnd type="none" w="med" len="med"/>
                      <a:tailEnd type="none" w="med" len="med"/>
                    </a:lnT>
                  </a:tcPr>
                </a:tc>
                <a:tc rowSpan="3">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 Air Conditioning</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(If a sub-contractor is being used, then an agreement letter between the tenderer and sub-contractor must be submitted.)</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a copy of Air Condition Technician qualification certificate.</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tenderer must complete a letter provided in the Technical Evaluation Returnable template indicating that the individual identified in the certificate for Air Condition Technician is employed/contracted by the tendering company/tenderer's subcontractor. </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1123184"/>
                  </a:ext>
                </a:extLst>
              </a:tr>
              <a:tr h="555786">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Provide a copy of valid registration as an Authorised Gas Practitioner, Category B for the air condition technician</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tenderer must complete a letter provided in the Technical Evaluation Returnable template indicating that the individual identified in the certificate for Air Condition Technician is employed/contracted by the tendering company/tenderer's subcontractor.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3987463"/>
                  </a:ext>
                </a:extLst>
              </a:tr>
              <a:tr h="440620">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a list of tools and equipment applicable to Air Conditioning trade to execute the service as per the Bill of Quantities.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Comprehensive list of tools required for Air Conditioning must be provided and/or an agreement for renting the equipment required for Air Conditioning work</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 points for the list of tools whether owned or rented</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4952871"/>
                  </a:ext>
                </a:extLst>
              </a:tr>
              <a:tr h="555786">
                <a:tc vMerge="1">
                  <a:txBody>
                    <a:bodyPr/>
                    <a:lstStyle/>
                    <a:p>
                      <a:endParaRPr lang="en-ZA"/>
                    </a:p>
                  </a:txBody>
                  <a:tcPr/>
                </a:tc>
                <a:tc vMerge="1">
                  <a:txBody>
                    <a:bodyPr/>
                    <a:lstStyle/>
                    <a:p>
                      <a:endParaRPr lang="en-ZA"/>
                    </a:p>
                  </a:txBody>
                  <a:tcPr/>
                </a:tc>
                <a:tc rowSpan="2">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 Civil</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(If a sub-contractor is being used, then an agreement letter between the tenderer and sub-contractor must be submitted.)</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Provide a copy of Civil related qualification certificate eg Carpentry, Painting etc</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tenderer must complete a letter provided in the Technical Evaluation Returnable template indicating that the individual identified in the certificate for Civil related qualification is employed/contracted by the tendering company/tenderer's subcontractor.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5854483"/>
                  </a:ext>
                </a:extLst>
              </a:tr>
              <a:tr h="363843">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Tenderer to provide a list of tools and equipment applicable to Civil trade to execute the service as per the Bill of Quantities.</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Comprehensive list of tools required for Civil must be provided and/or an agreement for renting the equipment required for Civil work</a:t>
                      </a:r>
                      <a:b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points for the list of tools whether owned or rented</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6468723"/>
                  </a:ext>
                </a:extLst>
              </a:tr>
              <a:tr h="37539">
                <a:tc gridSpan="5">
                  <a:txBody>
                    <a:bodyPr/>
                    <a:lstStyle/>
                    <a:p>
                      <a:pPr algn="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Scoring for KPA 2 - Skills, Training, Tools and Equipment</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ctr"/>
                      <a:r>
                        <a:rPr lang="en-ZA" sz="65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38</a:t>
                      </a:r>
                      <a:endParaRPr lang="en-ZA" dirty="0"/>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ZA" sz="6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54447491"/>
                  </a:ext>
                </a:extLst>
              </a:tr>
              <a:tr h="0">
                <a:tc gridSpan="5">
                  <a:txBody>
                    <a:bodyPr/>
                    <a:lstStyle/>
                    <a:p>
                      <a:pPr algn="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Overall Total Score for KPA 1 and KPA 2</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ctr"/>
                      <a:r>
                        <a:rPr lang="en-ZA" sz="65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80</a:t>
                      </a:r>
                      <a:endParaRPr lang="en-ZA" dirty="0"/>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59</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92278383"/>
                  </a:ext>
                </a:extLst>
              </a:tr>
              <a:tr h="0">
                <a:tc>
                  <a:txBody>
                    <a:bodyPr/>
                    <a:lstStyle/>
                    <a:p>
                      <a:pPr algn="ctr">
                        <a:lnSpc>
                          <a:spcPct val="107000"/>
                        </a:lnSpc>
                      </a:pPr>
                      <a:endParaRPr lang="en-ZA" sz="65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endParaRPr lang="en-ZA" sz="65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endParaRPr lang="en-ZA" sz="65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endParaRPr lang="en-ZA" sz="65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endParaRPr lang="en-ZA" sz="65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endParaRPr lang="en-ZA" sz="650" dirty="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endParaRPr lang="en-ZA" sz="65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endParaRPr lang="en-ZA" sz="65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6744574"/>
                  </a:ext>
                </a:extLst>
              </a:tr>
              <a:tr h="37539">
                <a:tc gridSpan="5">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Minimum Threshold for Qualification [Percentage (%)]</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ctr"/>
                      <a:r>
                        <a:rPr lang="en-ZA" sz="65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ZA" dirty="0"/>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ZA" sz="6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74%</a:t>
                      </a:r>
                      <a:endParaRPr lang="en-ZA" sz="650">
                        <a:effectLst/>
                        <a:latin typeface="Calibri" panose="020F0502020204030204" pitchFamily="34" charset="0"/>
                        <a:ea typeface="Times New Roman" panose="02020603050405020304" pitchFamily="18"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pPr>
                      <a:endParaRPr lang="en-ZA" sz="650" dirty="0">
                        <a:effectLst/>
                        <a:latin typeface="Calibri" panose="020F0502020204030204" pitchFamily="34" charset="0"/>
                        <a:cs typeface="Times New Roman" panose="02020603050405020304" pitchFamily="18" charset="0"/>
                      </a:endParaRPr>
                    </a:p>
                  </a:txBody>
                  <a:tcPr marL="7338" marR="7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1648374"/>
                  </a:ext>
                </a:extLst>
              </a:tr>
            </a:tbl>
          </a:graphicData>
        </a:graphic>
      </p:graphicFrame>
    </p:spTree>
    <p:extLst>
      <p:ext uri="{BB962C8B-B14F-4D97-AF65-F5344CB8AC3E}">
        <p14:creationId xmlns:p14="http://schemas.microsoft.com/office/powerpoint/2010/main" val="2083154695"/>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p:txBody>
          <a:bodyPr/>
          <a:lstStyle/>
          <a:p>
            <a:pPr eaLnBrk="1" hangingPunct="1"/>
            <a:r>
              <a:rPr lang="en-US" altLang="en-US" sz="4000" dirty="0"/>
              <a:t>End</a:t>
            </a:r>
          </a:p>
        </p:txBody>
      </p:sp>
    </p:spTree>
  </p:cSld>
  <p:clrMapOvr>
    <a:masterClrMapping/>
  </p:clrMapOvr>
  <p:transition spd="slow">
    <p:fade/>
  </p:transition>
</p:sld>
</file>

<file path=ppt/theme/theme1.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71C55D07D2AEE4F8E70C669A57709D0" ma:contentTypeVersion="38" ma:contentTypeDescription="Create a new document." ma:contentTypeScope="" ma:versionID="1f8176a88ffbffc9ebc2df99a6353be6">
  <xsd:schema xmlns:xsd="http://www.w3.org/2001/XMLSchema" xmlns:xs="http://www.w3.org/2001/XMLSchema" xmlns:p="http://schemas.microsoft.com/office/2006/metadata/properties" xmlns:ns2="495fd66c-6815-4f07-ae5a-af6f91a26b94" xmlns:ns3="e567dd21-1ed3-44ce-9f65-2d8660a16a33" targetNamespace="http://schemas.microsoft.com/office/2006/metadata/properties" ma:root="true" ma:fieldsID="a15694cf469d7b4aeac13161d487a9ac" ns2:_="" ns3:_="">
    <xsd:import namespace="495fd66c-6815-4f07-ae5a-af6f91a26b94"/>
    <xsd:import namespace="e567dd21-1ed3-44ce-9f65-2d8660a16a3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5fd66c-6815-4f07-ae5a-af6f91a26b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5fa3029-581b-4330-9c67-5ed5a891eaa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67dd21-1ed3-44ce-9f65-2d8660a16a3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891b1f3-378e-4bd5-83f5-f022a6d99cbb}" ma:internalName="TaxCatchAll" ma:showField="CatchAllData" ma:web="e567dd21-1ed3-44ce-9f65-2d8660a16a3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567dd21-1ed3-44ce-9f65-2d8660a16a33" xsi:nil="true"/>
    <lcf76f155ced4ddcb4097134ff3c332f xmlns="495fd66c-6815-4f07-ae5a-af6f91a26b9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09D78FF-576A-4D52-B6E5-23F26DDD86DF}">
  <ds:schemaRefs>
    <ds:schemaRef ds:uri="http://schemas.microsoft.com/sharepoint/v3/contenttype/forms"/>
  </ds:schemaRefs>
</ds:datastoreItem>
</file>

<file path=customXml/itemProps2.xml><?xml version="1.0" encoding="utf-8"?>
<ds:datastoreItem xmlns:ds="http://schemas.openxmlformats.org/officeDocument/2006/customXml" ds:itemID="{1E740FA4-808C-41FF-AA97-274562E53A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5fd66c-6815-4f07-ae5a-af6f91a26b94"/>
    <ds:schemaRef ds:uri="e567dd21-1ed3-44ce-9f65-2d8660a16a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22CBA1-CB6D-4B78-B185-A736EAB8B78C}">
  <ds:schemaRefs>
    <ds:schemaRef ds:uri="http://schemas.microsoft.com/office/2006/documentManagement/types"/>
    <ds:schemaRef ds:uri="http://purl.org/dc/terms/"/>
    <ds:schemaRef ds:uri="http://schemas.microsoft.com/office/2006/metadata/properties"/>
    <ds:schemaRef ds:uri="http://purl.org/dc/dcmitype/"/>
    <ds:schemaRef ds:uri="http://schemas.microsoft.com/office/infopath/2007/PartnerControls"/>
    <ds:schemaRef ds:uri="http://purl.org/dc/elements/1.1/"/>
    <ds:schemaRef ds:uri="http://www.w3.org/XML/1998/namespace"/>
    <ds:schemaRef ds:uri="http://schemas.openxmlformats.org/package/2006/metadata/core-properties"/>
    <ds:schemaRef ds:uri="6051b223-e65e-4868-9cf1-50394a50829d"/>
    <ds:schemaRef ds:uri="e567dd21-1ed3-44ce-9f65-2d8660a16a33"/>
    <ds:schemaRef ds:uri="495fd66c-6815-4f07-ae5a-af6f91a26b94"/>
  </ds:schemaRefs>
</ds:datastoreItem>
</file>

<file path=docProps/app.xml><?xml version="1.0" encoding="utf-8"?>
<Properties xmlns="http://schemas.openxmlformats.org/officeDocument/2006/extended-properties" xmlns:vt="http://schemas.openxmlformats.org/officeDocument/2006/docPropsVTypes">
  <Template/>
  <TotalTime>26117</TotalTime>
  <Words>1652</Words>
  <Application>Microsoft Office PowerPoint</Application>
  <PresentationFormat>On-screen Show (4:3)</PresentationFormat>
  <Paragraphs>155</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Default Design</vt:lpstr>
      <vt:lpstr>The Provision of Facilities Management Services (Technical Services) for Free State, on an As and When Required Basis   Folder 2 - Technical </vt:lpstr>
      <vt:lpstr>Scope </vt:lpstr>
      <vt:lpstr>Technical Criteria Methodology</vt:lpstr>
      <vt:lpstr>Technical Evaluation Criteria</vt:lpstr>
      <vt:lpstr>Technical Evaluation Criteria</vt:lpstr>
      <vt:lpstr>Technical Evaluation Criteria</vt:lpstr>
      <vt:lpstr>End</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TCH bonisa</dc:creator>
  <cp:lastModifiedBy>Sherusha Govender</cp:lastModifiedBy>
  <cp:revision>1246</cp:revision>
  <cp:lastPrinted>2015-02-16T14:02:04Z</cp:lastPrinted>
  <dcterms:created xsi:type="dcterms:W3CDTF">2009-06-02T18:15:51Z</dcterms:created>
  <dcterms:modified xsi:type="dcterms:W3CDTF">2023-12-12T09:33:42Z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0x010100471C55D07D2AEE4F8E70C669A57709D0</vt:lpwstr>
  </property>
</Properties>
</file>