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65" r:id="rId7"/>
    <p:sldId id="264" r:id="rId8"/>
    <p:sldId id="266" r:id="rId9"/>
    <p:sldId id="268" r:id="rId10"/>
    <p:sldId id="4133" r:id="rId11"/>
    <p:sldId id="413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94"/>
    <p:restoredTop sz="94708"/>
  </p:normalViewPr>
  <p:slideViewPr>
    <p:cSldViewPr snapToGrid="0" snapToObjects="1">
      <p:cViewPr varScale="1">
        <p:scale>
          <a:sx n="68" d="100"/>
          <a:sy n="68" d="100"/>
        </p:scale>
        <p:origin x="5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2_Comparison">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FB3A149-940A-AE4C-B6A9-BAF2A4E84F43}"/>
              </a:ext>
            </a:extLst>
          </p:cNvPr>
          <p:cNvPicPr>
            <a:picLocks noChangeAspect="1"/>
          </p:cNvPicPr>
          <p:nvPr/>
        </p:nvPicPr>
        <p:blipFill>
          <a:blip r:embed="rId2"/>
          <a:stretch>
            <a:fill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0AFDE37F-0495-3542-A45C-92162CD32E89}"/>
              </a:ext>
            </a:extLst>
          </p:cNvPr>
          <p:cNvSpPr>
            <a:spLocks noGrp="1"/>
          </p:cNvSpPr>
          <p:nvPr>
            <p:ph type="ftr" sz="quarter" idx="11"/>
          </p:nvPr>
        </p:nvSpPr>
        <p:spPr>
          <a:xfrm>
            <a:off x="2514600" y="6371591"/>
            <a:ext cx="4114800" cy="365125"/>
          </a:xfrm>
        </p:spPr>
        <p:txBody>
          <a:bodyPr/>
          <a:lstStyle/>
          <a:p>
            <a:endParaRPr lang="en-US" dirty="0"/>
          </a:p>
        </p:txBody>
      </p:sp>
    </p:spTree>
    <p:extLst>
      <p:ext uri="{BB962C8B-B14F-4D97-AF65-F5344CB8AC3E}">
        <p14:creationId xmlns:p14="http://schemas.microsoft.com/office/powerpoint/2010/main" val="10802428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 id="214748366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p:txBody>
          <a:bodyPr>
            <a:normAutofit/>
          </a:bodyPr>
          <a:lstStyle/>
          <a:p>
            <a:r>
              <a:rPr lang="en-US" sz="28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ASSURANCE PROVIDER EVALUATION PRESENTATION</a:t>
            </a:r>
            <a:endParaRPr lang="en-US" sz="2800" dirty="0"/>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p:txBody>
          <a:bodyPr>
            <a:normAutofit fontScale="92500" lnSpcReduction="20000"/>
          </a:bodyPr>
          <a:lstStyle/>
          <a:p>
            <a:r>
              <a:rPr lang="en-US" sz="2400" b="1" dirty="0">
                <a:solidFill>
                  <a:schemeClr val="tx2"/>
                </a:solidFill>
                <a:latin typeface="Arial" panose="020B0604020202020204" pitchFamily="34" charset="0"/>
                <a:cs typeface="Arial" panose="020B0604020202020204" pitchFamily="34" charset="0"/>
              </a:rPr>
              <a:t>Other Audit Related Services for the Rand Water Group</a:t>
            </a:r>
          </a:p>
          <a:p>
            <a:r>
              <a:rPr lang="en-US" sz="2400" b="1" dirty="0">
                <a:solidFill>
                  <a:schemeClr val="tx2"/>
                </a:solidFill>
                <a:latin typeface="Arial" panose="020B0604020202020204" pitchFamily="34" charset="0"/>
                <a:cs typeface="Arial" panose="020B0604020202020204" pitchFamily="34" charset="0"/>
              </a:rPr>
              <a:t>for period of 5 years</a:t>
            </a:r>
          </a:p>
          <a:p>
            <a:endParaRPr lang="en-US" dirty="0"/>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sz="4400" b="1">
                <a:solidFill>
                  <a:schemeClr val="tx2"/>
                </a:solidFill>
                <a:latin typeface="Arial" panose="020B0604020202020204" pitchFamily="34" charset="0"/>
                <a:cs typeface="Arial" panose="020B0604020202020204" pitchFamily="34" charset="0"/>
              </a:rPr>
              <a:t>Key Content Required</a:t>
            </a:r>
            <a:br>
              <a:rPr lang="en-US" sz="4400" b="1">
                <a:solidFill>
                  <a:schemeClr val="tx2"/>
                </a:solidFill>
                <a:latin typeface="Arial" panose="020B060402020202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a:xfrm>
            <a:off x="838200" y="2133599"/>
            <a:ext cx="7962900" cy="4752975"/>
          </a:xfrm>
        </p:spPr>
        <p:txBody>
          <a:bodyPr>
            <a:normAutofit/>
          </a:bodyPr>
          <a:lstStyle/>
          <a:p>
            <a:pPr>
              <a:lnSpc>
                <a:spcPct val="150000"/>
              </a:lnSpc>
            </a:pPr>
            <a:r>
              <a:rPr lang="en-US" sz="1600" b="1" dirty="0">
                <a:latin typeface="Arial" panose="020B0604020202020204" pitchFamily="34" charset="0"/>
                <a:cs typeface="Arial" panose="020B0604020202020204" pitchFamily="34" charset="0"/>
              </a:rPr>
              <a:t>1. Introduction to Audit Firm and Team</a:t>
            </a:r>
          </a:p>
          <a:p>
            <a:pPr>
              <a:lnSpc>
                <a:spcPct val="150000"/>
              </a:lnSpc>
            </a:pPr>
            <a:r>
              <a:rPr lang="en-US" sz="1600" b="1" dirty="0">
                <a:latin typeface="Arial" panose="020B0604020202020204" pitchFamily="34" charset="0"/>
                <a:cs typeface="Arial" panose="020B0604020202020204" pitchFamily="34" charset="0"/>
              </a:rPr>
              <a:t>2. Caliber of Audit Firm</a:t>
            </a:r>
          </a:p>
          <a:p>
            <a:pPr lvl="1">
              <a:lnSpc>
                <a:spcPct val="150000"/>
              </a:lnSpc>
            </a:pPr>
            <a:r>
              <a:rPr lang="en-US" sz="1600" dirty="0">
                <a:latin typeface="Arial" panose="020B0604020202020204" pitchFamily="34" charset="0"/>
                <a:cs typeface="Arial" panose="020B0604020202020204" pitchFamily="34" charset="0"/>
              </a:rPr>
              <a:t>a. Reputation.</a:t>
            </a:r>
          </a:p>
          <a:p>
            <a:pPr lvl="1">
              <a:lnSpc>
                <a:spcPct val="150000"/>
              </a:lnSpc>
            </a:pPr>
            <a:r>
              <a:rPr lang="en-US" sz="1600" dirty="0">
                <a:latin typeface="Arial" panose="020B0604020202020204" pitchFamily="34" charset="0"/>
                <a:cs typeface="Arial" panose="020B0604020202020204" pitchFamily="34" charset="0"/>
              </a:rPr>
              <a:t>b. Size, skill, resources.</a:t>
            </a:r>
          </a:p>
          <a:p>
            <a:pPr marL="971550" lvl="1" indent="-514350">
              <a:lnSpc>
                <a:spcPct val="150000"/>
              </a:lnSpc>
              <a:buFont typeface="+mj-lt"/>
              <a:buAutoNum type="alphaLcPeriod"/>
            </a:pPr>
            <a:endParaRPr lang="en-US" sz="1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sz="4400" b="1" dirty="0">
                <a:solidFill>
                  <a:schemeClr val="tx2"/>
                </a:solidFill>
                <a:latin typeface="Arial" panose="020B0604020202020204" pitchFamily="34" charset="0"/>
                <a:cs typeface="Arial" panose="020B0604020202020204" pitchFamily="34" charset="0"/>
              </a:rPr>
              <a:t>Key Content Required</a:t>
            </a:r>
            <a:br>
              <a:rPr lang="en-US" sz="4400" b="1" dirty="0">
                <a:solidFill>
                  <a:schemeClr val="tx2"/>
                </a:solidFill>
                <a:latin typeface="Arial" panose="020B060402020202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a:xfrm>
            <a:off x="838200" y="1690688"/>
            <a:ext cx="7962900" cy="5167312"/>
          </a:xfrm>
        </p:spPr>
        <p:txBody>
          <a:bodyPr>
            <a:normAutofit fontScale="55000" lnSpcReduction="20000"/>
          </a:bodyPr>
          <a:lstStyle/>
          <a:p>
            <a:pPr>
              <a:lnSpc>
                <a:spcPct val="150000"/>
              </a:lnSpc>
            </a:pPr>
            <a:r>
              <a:rPr lang="en-US" sz="2100" b="1" dirty="0">
                <a:latin typeface="Arial" panose="020B0604020202020204" pitchFamily="34" charset="0"/>
                <a:cs typeface="Arial" panose="020B0604020202020204" pitchFamily="34" charset="0"/>
              </a:rPr>
              <a:t>3. </a:t>
            </a:r>
            <a:r>
              <a:rPr lang="en-US" sz="2600" b="1" dirty="0">
                <a:latin typeface="Arial" panose="020B0604020202020204" pitchFamily="34" charset="0"/>
                <a:cs typeface="Arial" panose="020B0604020202020204" pitchFamily="34" charset="0"/>
              </a:rPr>
              <a:t>Audit Team</a:t>
            </a:r>
          </a:p>
          <a:p>
            <a:pPr marL="971550" lvl="1" indent="-514350">
              <a:lnSpc>
                <a:spcPct val="150000"/>
              </a:lnSpc>
              <a:buFont typeface="+mj-lt"/>
              <a:buAutoNum type="alphaLcPeriod"/>
            </a:pPr>
            <a:r>
              <a:rPr lang="en-US" sz="2600" dirty="0">
                <a:latin typeface="Arial" panose="020B0604020202020204" pitchFamily="34" charset="0"/>
                <a:cs typeface="Arial" panose="020B0604020202020204" pitchFamily="34" charset="0"/>
              </a:rPr>
              <a:t>Expertise of audit staff.</a:t>
            </a:r>
          </a:p>
          <a:p>
            <a:pPr marL="971550" lvl="1" indent="-514350">
              <a:lnSpc>
                <a:spcPct val="150000"/>
              </a:lnSpc>
              <a:buFont typeface="+mj-lt"/>
              <a:buAutoNum type="alphaLcPeriod"/>
            </a:pPr>
            <a:r>
              <a:rPr lang="en-US" sz="2600" dirty="0">
                <a:latin typeface="Arial" panose="020B0604020202020204" pitchFamily="34" charset="0"/>
                <a:cs typeface="Arial" panose="020B0604020202020204" pitchFamily="34" charset="0"/>
              </a:rPr>
              <a:t>Requisite industry knowledge and understanding of Public Sector.</a:t>
            </a:r>
          </a:p>
          <a:p>
            <a:pPr marL="971550" lvl="1" indent="-514350">
              <a:lnSpc>
                <a:spcPct val="150000"/>
              </a:lnSpc>
              <a:buFont typeface="+mj-lt"/>
              <a:buAutoNum type="alphaLcPeriod"/>
            </a:pPr>
            <a:r>
              <a:rPr lang="en-US" sz="2600" dirty="0">
                <a:latin typeface="Arial" panose="020B0604020202020204" pitchFamily="34" charset="0"/>
                <a:cs typeface="Arial" panose="020B0604020202020204" pitchFamily="34" charset="0"/>
              </a:rPr>
              <a:t>Performance of the audit in a timely and effective manner.</a:t>
            </a:r>
          </a:p>
          <a:p>
            <a:pPr marL="971550" lvl="1" indent="-514350">
              <a:lnSpc>
                <a:spcPct val="150000"/>
              </a:lnSpc>
              <a:buFont typeface="+mj-lt"/>
              <a:buAutoNum type="alphaLcPeriod"/>
            </a:pPr>
            <a:r>
              <a:rPr lang="en-US" sz="2600" dirty="0">
                <a:latin typeface="Arial" panose="020B0604020202020204" pitchFamily="34" charset="0"/>
                <a:cs typeface="Arial" panose="020B0604020202020204" pitchFamily="34" charset="0"/>
              </a:rPr>
              <a:t>Engagement partner and senior management involvement.</a:t>
            </a:r>
          </a:p>
          <a:p>
            <a:pPr marL="971550" lvl="1" indent="-514350">
              <a:lnSpc>
                <a:spcPct val="150000"/>
              </a:lnSpc>
              <a:buFont typeface="+mj-lt"/>
              <a:buAutoNum type="alphaLcPeriod" startAt="5"/>
            </a:pPr>
            <a:r>
              <a:rPr lang="en-US" sz="2600" dirty="0">
                <a:latin typeface="Arial" panose="020B0604020202020204" pitchFamily="34" charset="0"/>
                <a:cs typeface="Arial" panose="020B0604020202020204" pitchFamily="34" charset="0"/>
              </a:rPr>
              <a:t>Transformation of audit teams </a:t>
            </a:r>
          </a:p>
          <a:p>
            <a:pPr lvl="1">
              <a:lnSpc>
                <a:spcPct val="150000"/>
              </a:lnSpc>
            </a:pPr>
            <a:r>
              <a:rPr lang="en-US" sz="2600" dirty="0">
                <a:latin typeface="Arial" panose="020B0604020202020204" pitchFamily="34" charset="0"/>
                <a:cs typeface="Arial" panose="020B0604020202020204" pitchFamily="34" charset="0"/>
              </a:rPr>
              <a:t>- This requires clear valuation evidence of the percentage of the organizations structure or engagement teams’ composition in terms of African, </a:t>
            </a:r>
            <a:r>
              <a:rPr lang="en-US" sz="2600" dirty="0" err="1">
                <a:latin typeface="Arial" panose="020B0604020202020204" pitchFamily="34" charset="0"/>
                <a:cs typeface="Arial" panose="020B0604020202020204" pitchFamily="34" charset="0"/>
              </a:rPr>
              <a:t>Coloured</a:t>
            </a:r>
            <a:r>
              <a:rPr lang="en-US" sz="2600" dirty="0">
                <a:latin typeface="Arial" panose="020B0604020202020204" pitchFamily="34" charset="0"/>
                <a:cs typeface="Arial" panose="020B0604020202020204" pitchFamily="34" charset="0"/>
              </a:rPr>
              <a:t> and Indian (ACI) members (executive to trainee level). Any other evidence of firm's commitment to transformation can be provided too.</a:t>
            </a:r>
          </a:p>
          <a:p>
            <a:pPr marL="971550" lvl="1" indent="-514350">
              <a:lnSpc>
                <a:spcPct val="150000"/>
              </a:lnSpc>
              <a:buFont typeface="+mj-lt"/>
              <a:buAutoNum type="alphaLcPeriod" startAt="6"/>
            </a:pPr>
            <a:r>
              <a:rPr lang="en-US" sz="2600" dirty="0">
                <a:latin typeface="Arial" panose="020B0604020202020204" pitchFamily="34" charset="0"/>
                <a:cs typeface="Arial" panose="020B0604020202020204" pitchFamily="34" charset="0"/>
              </a:rPr>
              <a:t>Skills transfer on audit teams </a:t>
            </a:r>
          </a:p>
          <a:p>
            <a:pPr lvl="1">
              <a:lnSpc>
                <a:spcPct val="150000"/>
              </a:lnSpc>
            </a:pPr>
            <a:r>
              <a:rPr lang="en-US" sz="2600" dirty="0">
                <a:latin typeface="Arial" panose="020B0604020202020204" pitchFamily="34" charset="0"/>
                <a:cs typeface="Arial" panose="020B0604020202020204" pitchFamily="34" charset="0"/>
              </a:rPr>
              <a:t>- Evidence required to indicate the level of skill and development of engagement members. This would include the composition of audit teams in terms of experience to indicate the level of skill that can be transferred through on the job coaching and development. Any other evidence of firm's commitment to develop engagement teams can be provided too.</a:t>
            </a:r>
          </a:p>
          <a:p>
            <a:pPr marL="971550" lvl="1" indent="-514350">
              <a:lnSpc>
                <a:spcPct val="150000"/>
              </a:lnSpc>
              <a:buFont typeface="+mj-lt"/>
              <a:buAutoNum type="alphaLcPeriod"/>
            </a:pPr>
            <a:endParaRPr lang="en-US" sz="1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86329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sz="4400" b="1" dirty="0">
                <a:solidFill>
                  <a:schemeClr val="tx2"/>
                </a:solidFill>
                <a:latin typeface="Arial" panose="020B0604020202020204" pitchFamily="34" charset="0"/>
                <a:cs typeface="Arial" panose="020B0604020202020204" pitchFamily="34" charset="0"/>
              </a:rPr>
              <a:t>Key Content Required</a:t>
            </a:r>
            <a:br>
              <a:rPr lang="en-US" sz="4400" b="1" dirty="0">
                <a:solidFill>
                  <a:schemeClr val="tx2"/>
                </a:solidFill>
                <a:latin typeface="Arial" panose="020B060402020202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a:bodyPr>
          <a:lstStyle/>
          <a:p>
            <a:pPr>
              <a:lnSpc>
                <a:spcPct val="150000"/>
              </a:lnSpc>
            </a:pPr>
            <a:r>
              <a:rPr lang="en-US" sz="1600" b="1" dirty="0">
                <a:latin typeface="Arial" panose="020B0604020202020204" pitchFamily="34" charset="0"/>
                <a:cs typeface="Arial" panose="020B0604020202020204" pitchFamily="34" charset="0"/>
              </a:rPr>
              <a:t>4. Audit Scope</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Adequacy of engagement to address risks identified (Short Term Incentive &amp; Review of Consolidated Interim Financial Statements)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Agreement of audit objectives, scope and plan.</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Audit reporting process</a:t>
            </a:r>
          </a:p>
          <a:p>
            <a:pPr>
              <a:lnSpc>
                <a:spcPct val="150000"/>
              </a:lnSpc>
            </a:pPr>
            <a:r>
              <a:rPr lang="en-US" sz="1600" b="1" dirty="0">
                <a:latin typeface="Arial" panose="020B0604020202020204" pitchFamily="34" charset="0"/>
                <a:cs typeface="Arial" panose="020B0604020202020204" pitchFamily="34" charset="0"/>
              </a:rPr>
              <a:t>5. Audit Fee</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Per Annexure A - Pricing Structure, guided by SAICA Circular “Guideline on Fees for Audits done on behalf of the Auditor General of South Africa" [Circular 01/2019]. </a:t>
            </a:r>
          </a:p>
          <a:p>
            <a:endParaRPr lang="en-US" dirty="0"/>
          </a:p>
        </p:txBody>
      </p:sp>
    </p:spTree>
    <p:extLst>
      <p:ext uri="{BB962C8B-B14F-4D97-AF65-F5344CB8AC3E}">
        <p14:creationId xmlns:p14="http://schemas.microsoft.com/office/powerpoint/2010/main" val="414215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sz="4400" b="1" dirty="0">
                <a:solidFill>
                  <a:schemeClr val="tx2"/>
                </a:solidFill>
                <a:latin typeface="Arial" panose="020B0604020202020204" pitchFamily="34" charset="0"/>
                <a:cs typeface="Arial" panose="020B0604020202020204" pitchFamily="34" charset="0"/>
              </a:rPr>
              <a:t>Key Content Required</a:t>
            </a:r>
            <a:br>
              <a:rPr lang="en-US" sz="4400" b="1" dirty="0">
                <a:solidFill>
                  <a:schemeClr val="tx2"/>
                </a:solidFill>
                <a:latin typeface="Arial" panose="020B060402020202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a:bodyPr>
          <a:lstStyle/>
          <a:p>
            <a:pPr>
              <a:lnSpc>
                <a:spcPct val="150000"/>
              </a:lnSpc>
            </a:pPr>
            <a:r>
              <a:rPr lang="en-US" sz="1600" b="1" dirty="0">
                <a:latin typeface="Arial" panose="020B0604020202020204" pitchFamily="34" charset="0"/>
                <a:cs typeface="Arial" panose="020B0604020202020204" pitchFamily="34" charset="0"/>
              </a:rPr>
              <a:t>6. Quality Processes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Quality assurance processes and systems in place </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Quality control processes.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Efficiency of audit process and timely resolution of issues.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Timing of audit</a:t>
            </a:r>
          </a:p>
          <a:p>
            <a:pPr>
              <a:lnSpc>
                <a:spcPct val="150000"/>
              </a:lnSpc>
            </a:pPr>
            <a:r>
              <a:rPr lang="en-US" sz="1600" b="1" dirty="0">
                <a:latin typeface="Arial" panose="020B0604020202020204" pitchFamily="34" charset="0"/>
                <a:cs typeface="Arial" panose="020B0604020202020204" pitchFamily="34" charset="0"/>
              </a:rPr>
              <a:t>7. Quality of Communication</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Engagements with management and reporting processes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Engagement with Governance Structures</a:t>
            </a:r>
          </a:p>
          <a:p>
            <a:endParaRPr lang="en-US" dirty="0"/>
          </a:p>
        </p:txBody>
      </p:sp>
    </p:spTree>
    <p:extLst>
      <p:ext uri="{BB962C8B-B14F-4D97-AF65-F5344CB8AC3E}">
        <p14:creationId xmlns:p14="http://schemas.microsoft.com/office/powerpoint/2010/main" val="3878893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normAutofit fontScale="90000"/>
          </a:bodyPr>
          <a:lstStyle/>
          <a:p>
            <a:r>
              <a:rPr lang="en-US" sz="4400" b="1" dirty="0">
                <a:solidFill>
                  <a:schemeClr val="tx2"/>
                </a:solidFill>
                <a:latin typeface="Arial" panose="020B0604020202020204" pitchFamily="34" charset="0"/>
                <a:cs typeface="Arial" panose="020B0604020202020204" pitchFamily="34" charset="0"/>
              </a:rPr>
              <a:t>Evaluation Scoring</a:t>
            </a:r>
            <a:br>
              <a:rPr lang="en-US" sz="4400" b="1" dirty="0">
                <a:solidFill>
                  <a:schemeClr val="tx2"/>
                </a:solidFill>
                <a:latin typeface="Arial" panose="020B0604020202020204" pitchFamily="34" charset="0"/>
                <a:cs typeface="Arial" panose="020B0604020202020204" pitchFamily="34" charset="0"/>
              </a:rPr>
            </a:br>
            <a:br>
              <a:rPr lang="en-US" sz="4400" b="1" dirty="0">
                <a:solidFill>
                  <a:schemeClr val="tx2"/>
                </a:solidFill>
                <a:latin typeface="Arial" panose="020B0604020202020204" pitchFamily="34" charset="0"/>
                <a:cs typeface="Arial" panose="020B0604020202020204" pitchFamily="34" charset="0"/>
              </a:rPr>
            </a:br>
            <a:endParaRPr lang="en-US" dirty="0"/>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a:xfrm>
            <a:off x="838200" y="971550"/>
            <a:ext cx="8486775" cy="5423693"/>
          </a:xfrm>
        </p:spPr>
        <p:txBody>
          <a:bodyPr>
            <a:normAutofit/>
          </a:bodyPr>
          <a:lstStyle/>
          <a:p>
            <a:pPr>
              <a:lnSpc>
                <a:spcPct val="150000"/>
              </a:lnSpc>
            </a:pPr>
            <a:r>
              <a:rPr lang="en-US" sz="1600" b="1" dirty="0">
                <a:latin typeface="Arial" panose="020B0604020202020204" pitchFamily="34" charset="0"/>
                <a:cs typeface="Arial" panose="020B0604020202020204" pitchFamily="34" charset="0"/>
              </a:rPr>
              <a:t>8. Audit Governance &amp; Independence</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Working relationship with assurance.</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Professional conduct.</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Advice on significant issues and developments.</a:t>
            </a:r>
          </a:p>
          <a:p>
            <a:pPr marL="800100" lvl="1" indent="-342900">
              <a:lnSpc>
                <a:spcPct val="150000"/>
              </a:lnSpc>
              <a:buFont typeface="+mj-lt"/>
              <a:buAutoNum type="alphaLcPeriod"/>
            </a:pPr>
            <a:r>
              <a:rPr lang="en-US" sz="1600" dirty="0">
                <a:latin typeface="Arial" panose="020B0604020202020204" pitchFamily="34" charset="0"/>
                <a:cs typeface="Arial" panose="020B0604020202020204" pitchFamily="34" charset="0"/>
              </a:rPr>
              <a:t>Independence of mind and appearance.</a:t>
            </a:r>
          </a:p>
          <a:p>
            <a:pPr lvl="1">
              <a:lnSpc>
                <a:spcPct val="150000"/>
              </a:lnSpc>
            </a:pPr>
            <a:endParaRPr lang="en-US" sz="1600" dirty="0">
              <a:latin typeface="Arial" panose="020B0604020202020204" pitchFamily="34" charset="0"/>
              <a:cs typeface="Arial" panose="020B0604020202020204" pitchFamily="34" charset="0"/>
            </a:endParaRPr>
          </a:p>
          <a:p>
            <a:pPr>
              <a:lnSpc>
                <a:spcPct val="150000"/>
              </a:lnSpc>
            </a:pPr>
            <a:r>
              <a:rPr lang="en-US" sz="1600" b="1" dirty="0">
                <a:latin typeface="Arial" panose="020B0604020202020204" pitchFamily="34" charset="0"/>
                <a:cs typeface="Arial" panose="020B0604020202020204" pitchFamily="34" charset="0"/>
              </a:rPr>
              <a:t>9. Value Added Services</a:t>
            </a:r>
          </a:p>
          <a:p>
            <a:endParaRPr lang="en-US" dirty="0"/>
          </a:p>
        </p:txBody>
      </p:sp>
    </p:spTree>
    <p:extLst>
      <p:ext uri="{BB962C8B-B14F-4D97-AF65-F5344CB8AC3E}">
        <p14:creationId xmlns:p14="http://schemas.microsoft.com/office/powerpoint/2010/main" val="2696094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34D5A-DBA4-9C55-FA75-A414C1E3F9E5}"/>
              </a:ext>
            </a:extLst>
          </p:cNvPr>
          <p:cNvSpPr txBox="1"/>
          <p:nvPr/>
        </p:nvSpPr>
        <p:spPr>
          <a:xfrm>
            <a:off x="79195" y="329417"/>
            <a:ext cx="11360734" cy="658835"/>
          </a:xfrm>
          <a:prstGeom prst="rect">
            <a:avLst/>
          </a:prstGeom>
          <a:noFill/>
        </p:spPr>
        <p:txBody>
          <a:bodyPr wrap="square" rtlCol="0">
            <a:spAutoFit/>
          </a:bodyPr>
          <a:lstStyle/>
          <a:p>
            <a:pPr>
              <a:lnSpc>
                <a:spcPct val="150000"/>
              </a:lnSpc>
            </a:pPr>
            <a:r>
              <a:rPr lang="en-US" sz="2800" b="1" dirty="0">
                <a:solidFill>
                  <a:schemeClr val="bg2">
                    <a:lumMod val="90000"/>
                  </a:schemeClr>
                </a:solidFill>
                <a:latin typeface="Arial" panose="020B0604020202020204" pitchFamily="34" charset="0"/>
                <a:cs typeface="Arial" panose="020B0604020202020204" pitchFamily="34" charset="0"/>
              </a:rPr>
              <a:t>Evaluation Scoring by Group Audit Committee</a:t>
            </a:r>
          </a:p>
        </p:txBody>
      </p:sp>
      <p:graphicFrame>
        <p:nvGraphicFramePr>
          <p:cNvPr id="3" name="Table 2">
            <a:extLst>
              <a:ext uri="{FF2B5EF4-FFF2-40B4-BE49-F238E27FC236}">
                <a16:creationId xmlns:a16="http://schemas.microsoft.com/office/drawing/2014/main" id="{26D59A2F-8A38-16D7-F62E-68BD8F8023EE}"/>
              </a:ext>
            </a:extLst>
          </p:cNvPr>
          <p:cNvGraphicFramePr>
            <a:graphicFrameLocks noGrp="1"/>
          </p:cNvGraphicFramePr>
          <p:nvPr>
            <p:extLst>
              <p:ext uri="{D42A27DB-BD31-4B8C-83A1-F6EECF244321}">
                <p14:modId xmlns:p14="http://schemas.microsoft.com/office/powerpoint/2010/main" val="3039357967"/>
              </p:ext>
            </p:extLst>
          </p:nvPr>
        </p:nvGraphicFramePr>
        <p:xfrm>
          <a:off x="-38100" y="1266825"/>
          <a:ext cx="12230102" cy="5217796"/>
        </p:xfrm>
        <a:graphic>
          <a:graphicData uri="http://schemas.openxmlformats.org/drawingml/2006/table">
            <a:tbl>
              <a:tblPr>
                <a:tableStyleId>{5C22544A-7EE6-4342-B048-85BDC9FD1C3A}</a:tableStyleId>
              </a:tblPr>
              <a:tblGrid>
                <a:gridCol w="890299">
                  <a:extLst>
                    <a:ext uri="{9D8B030D-6E8A-4147-A177-3AD203B41FA5}">
                      <a16:colId xmlns:a16="http://schemas.microsoft.com/office/drawing/2014/main" val="1722680118"/>
                    </a:ext>
                  </a:extLst>
                </a:gridCol>
                <a:gridCol w="7806587">
                  <a:extLst>
                    <a:ext uri="{9D8B030D-6E8A-4147-A177-3AD203B41FA5}">
                      <a16:colId xmlns:a16="http://schemas.microsoft.com/office/drawing/2014/main" val="3175057234"/>
                    </a:ext>
                  </a:extLst>
                </a:gridCol>
                <a:gridCol w="480097">
                  <a:extLst>
                    <a:ext uri="{9D8B030D-6E8A-4147-A177-3AD203B41FA5}">
                      <a16:colId xmlns:a16="http://schemas.microsoft.com/office/drawing/2014/main" val="3961113514"/>
                    </a:ext>
                  </a:extLst>
                </a:gridCol>
                <a:gridCol w="480097">
                  <a:extLst>
                    <a:ext uri="{9D8B030D-6E8A-4147-A177-3AD203B41FA5}">
                      <a16:colId xmlns:a16="http://schemas.microsoft.com/office/drawing/2014/main" val="1304787432"/>
                    </a:ext>
                  </a:extLst>
                </a:gridCol>
                <a:gridCol w="480097">
                  <a:extLst>
                    <a:ext uri="{9D8B030D-6E8A-4147-A177-3AD203B41FA5}">
                      <a16:colId xmlns:a16="http://schemas.microsoft.com/office/drawing/2014/main" val="3306767700"/>
                    </a:ext>
                  </a:extLst>
                </a:gridCol>
                <a:gridCol w="480097">
                  <a:extLst>
                    <a:ext uri="{9D8B030D-6E8A-4147-A177-3AD203B41FA5}">
                      <a16:colId xmlns:a16="http://schemas.microsoft.com/office/drawing/2014/main" val="3706328937"/>
                    </a:ext>
                  </a:extLst>
                </a:gridCol>
                <a:gridCol w="480097">
                  <a:extLst>
                    <a:ext uri="{9D8B030D-6E8A-4147-A177-3AD203B41FA5}">
                      <a16:colId xmlns:a16="http://schemas.microsoft.com/office/drawing/2014/main" val="1472000365"/>
                    </a:ext>
                  </a:extLst>
                </a:gridCol>
                <a:gridCol w="480097">
                  <a:extLst>
                    <a:ext uri="{9D8B030D-6E8A-4147-A177-3AD203B41FA5}">
                      <a16:colId xmlns:a16="http://schemas.microsoft.com/office/drawing/2014/main" val="730915757"/>
                    </a:ext>
                  </a:extLst>
                </a:gridCol>
                <a:gridCol w="652634">
                  <a:extLst>
                    <a:ext uri="{9D8B030D-6E8A-4147-A177-3AD203B41FA5}">
                      <a16:colId xmlns:a16="http://schemas.microsoft.com/office/drawing/2014/main" val="1945789696"/>
                    </a:ext>
                  </a:extLst>
                </a:gridCol>
              </a:tblGrid>
              <a:tr h="219060">
                <a:tc>
                  <a:txBody>
                    <a:bodyPr/>
                    <a:lstStyle/>
                    <a:p>
                      <a:pPr algn="l" fontAlgn="b"/>
                      <a:r>
                        <a:rPr lang="en-US" sz="1050" b="1" u="none" strike="noStrike" dirty="0">
                          <a:effectLst/>
                        </a:rPr>
                        <a:t> </a:t>
                      </a:r>
                      <a:endParaRPr lang="en-US" sz="1050" b="1" i="0" u="none" strike="noStrike" dirty="0">
                        <a:solidFill>
                          <a:srgbClr val="000000"/>
                        </a:solidFill>
                        <a:effectLst/>
                        <a:latin typeface="Calibri" panose="020F0502020204030204" pitchFamily="34" charset="0"/>
                      </a:endParaRPr>
                    </a:p>
                  </a:txBody>
                  <a:tcPr marL="6594" marR="6594" marT="6594" marB="0"/>
                </a:tc>
                <a:tc gridSpan="7">
                  <a:txBody>
                    <a:bodyPr/>
                    <a:lstStyle/>
                    <a:p>
                      <a:pPr algn="l" fontAlgn="b"/>
                      <a:r>
                        <a:rPr lang="en-US" sz="1050" b="1" u="none" strike="noStrike" dirty="0">
                          <a:effectLst/>
                        </a:rPr>
                        <a:t>A. CALIBRE OF EXTERNAL ASSURANCE PROVIDER FIRM</a:t>
                      </a:r>
                      <a:endParaRPr lang="en-US" sz="1050" b="1" i="0" u="none" strike="noStrike" dirty="0">
                        <a:solidFill>
                          <a:srgbClr val="000000"/>
                        </a:solidFill>
                        <a:effectLst/>
                        <a:latin typeface="Calibri" panose="020F050202020403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050" u="none" strike="noStrike">
                          <a:effectLst/>
                        </a:rPr>
                        <a:t>Rating</a:t>
                      </a:r>
                      <a:endParaRPr lang="en-US" sz="1050" b="1" i="0" u="none" strike="noStrike">
                        <a:solidFill>
                          <a:srgbClr val="000000"/>
                        </a:solidFill>
                        <a:effectLst/>
                        <a:latin typeface="Calibri" panose="020F0502020204030204" pitchFamily="34" charset="0"/>
                      </a:endParaRPr>
                    </a:p>
                  </a:txBody>
                  <a:tcPr marL="6594" marR="6594" marT="6594" marB="0"/>
                </a:tc>
                <a:extLst>
                  <a:ext uri="{0D108BD9-81ED-4DB2-BD59-A6C34878D82A}">
                    <a16:rowId xmlns:a16="http://schemas.microsoft.com/office/drawing/2014/main" val="1323874631"/>
                  </a:ext>
                </a:extLst>
              </a:tr>
              <a:tr h="438120">
                <a:tc>
                  <a:txBody>
                    <a:bodyPr/>
                    <a:lstStyle/>
                    <a:p>
                      <a:pPr algn="ctr" fontAlgn="ctr"/>
                      <a:r>
                        <a:rPr lang="en-US" sz="1050" u="none" strike="noStrike" dirty="0">
                          <a:effectLst/>
                        </a:rPr>
                        <a:t>1</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Does the external audit firm have a good reputation? Consideration of litigation cases against the firm, significant issues in the public news etc.</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214259731"/>
                  </a:ext>
                </a:extLst>
              </a:tr>
              <a:tr h="219060">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Does the external audit firm have the appropriate size, and resources required to provide the required services to Rand Water?</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3705233807"/>
                  </a:ext>
                </a:extLst>
              </a:tr>
              <a:tr h="533364">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Has the external audit firm highlighted any actual or imminent significant changes to the firm (e.g. changes in affiliation with international firm, major expansion or reduction in operations)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582982512"/>
                  </a:ext>
                </a:extLst>
              </a:tr>
              <a:tr h="219060">
                <a:tc>
                  <a:txBody>
                    <a:bodyPr/>
                    <a:lstStyle/>
                    <a:p>
                      <a:pPr algn="l" fontAlgn="b"/>
                      <a:r>
                        <a:rPr lang="en-US" sz="1050" b="1" u="none" strike="noStrike" dirty="0">
                          <a:effectLst/>
                        </a:rPr>
                        <a:t> </a:t>
                      </a:r>
                      <a:endParaRPr lang="en-US" sz="1050" b="1" i="0" u="none" strike="noStrike" dirty="0">
                        <a:solidFill>
                          <a:srgbClr val="000000"/>
                        </a:solidFill>
                        <a:effectLst/>
                        <a:latin typeface="Calibri" panose="020F0502020204030204" pitchFamily="34" charset="0"/>
                      </a:endParaRPr>
                    </a:p>
                  </a:txBody>
                  <a:tcPr marL="6594" marR="6594" marT="6594" marB="0"/>
                </a:tc>
                <a:tc gridSpan="7">
                  <a:txBody>
                    <a:bodyPr/>
                    <a:lstStyle/>
                    <a:p>
                      <a:pPr algn="l" fontAlgn="b"/>
                      <a:r>
                        <a:rPr lang="en-US" sz="1050" b="1" u="none" strike="noStrike" dirty="0">
                          <a:effectLst/>
                        </a:rPr>
                        <a:t>B. AUDIT TEAM</a:t>
                      </a:r>
                      <a:endParaRPr lang="en-US" sz="1050" b="1" i="0" u="none" strike="noStrike" dirty="0">
                        <a:solidFill>
                          <a:srgbClr val="000000"/>
                        </a:solidFill>
                        <a:effectLst/>
                        <a:latin typeface="Calibri" panose="020F050202020403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050" u="none" strike="noStrike">
                          <a:effectLst/>
                        </a:rPr>
                        <a:t>Rating</a:t>
                      </a:r>
                      <a:endParaRPr lang="en-US" sz="1050" b="1" i="0" u="none" strike="noStrike">
                        <a:solidFill>
                          <a:srgbClr val="000000"/>
                        </a:solidFill>
                        <a:effectLst/>
                        <a:latin typeface="Calibri" panose="020F0502020204030204" pitchFamily="34" charset="0"/>
                      </a:endParaRPr>
                    </a:p>
                  </a:txBody>
                  <a:tcPr marL="6594" marR="6594" marT="6594" marB="0"/>
                </a:tc>
                <a:extLst>
                  <a:ext uri="{0D108BD9-81ED-4DB2-BD59-A6C34878D82A}">
                    <a16:rowId xmlns:a16="http://schemas.microsoft.com/office/drawing/2014/main" val="1961744403"/>
                  </a:ext>
                </a:extLst>
              </a:tr>
              <a:tr h="533364">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Do the individuals assigned to the external audit team have the requisite expertise, including industry knowledge, to effectively audit Rand Water and ensure coverage of any potential accounting or finance issues?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2303939908"/>
                  </a:ext>
                </a:extLst>
              </a:tr>
              <a:tr h="485741">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Scope of the engagement partner’s/other senior personnel’s involvement in the audit process? Is this balanced in light of the requirements of the engagements.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3858889968"/>
                  </a:ext>
                </a:extLst>
              </a:tr>
              <a:tr h="219060">
                <a:tc>
                  <a:txBody>
                    <a:bodyPr/>
                    <a:lstStyle/>
                    <a:p>
                      <a:pPr algn="ctr" fontAlgn="ctr"/>
                      <a:r>
                        <a:rPr lang="en-US" sz="1050" u="none" strike="noStrike">
                          <a:effectLst/>
                        </a:rPr>
                        <a:t>6</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Clear demonstration of transformation on the audit team</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2</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2802054376"/>
                  </a:ext>
                </a:extLst>
              </a:tr>
              <a:tr h="219060">
                <a:tc>
                  <a:txBody>
                    <a:bodyPr/>
                    <a:lstStyle/>
                    <a:p>
                      <a:pPr algn="ctr" fontAlgn="ctr"/>
                      <a:r>
                        <a:rPr lang="en-US" sz="1050" u="none" strike="noStrike">
                          <a:effectLst/>
                        </a:rPr>
                        <a:t>7</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a:effectLst/>
                        </a:rPr>
                        <a:t>Clear demonstration of skills transfer within the audit team assigned</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154869187"/>
                  </a:ext>
                </a:extLst>
              </a:tr>
              <a:tr h="219060">
                <a:tc>
                  <a:txBody>
                    <a:bodyPr/>
                    <a:lstStyle/>
                    <a:p>
                      <a:pPr algn="ctr" fontAlgn="ctr"/>
                      <a:r>
                        <a:rPr lang="en-US" sz="1050" u="none" strike="noStrike">
                          <a:effectLst/>
                        </a:rPr>
                        <a:t>8</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Demonstration of understanding the Public Sector and related compliance requirements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4271508821"/>
                  </a:ext>
                </a:extLst>
              </a:tr>
              <a:tr h="219060">
                <a:tc>
                  <a:txBody>
                    <a:bodyPr/>
                    <a:lstStyle/>
                    <a:p>
                      <a:pPr algn="l" fontAlgn="b"/>
                      <a:r>
                        <a:rPr lang="en-US" sz="1050" b="1" u="none" strike="noStrike" dirty="0">
                          <a:effectLst/>
                        </a:rPr>
                        <a:t> </a:t>
                      </a:r>
                      <a:endParaRPr lang="en-US" sz="1050" b="1" i="0" u="none" strike="noStrike" dirty="0">
                        <a:solidFill>
                          <a:srgbClr val="000000"/>
                        </a:solidFill>
                        <a:effectLst/>
                        <a:latin typeface="Calibri" panose="020F0502020204030204" pitchFamily="34" charset="0"/>
                      </a:endParaRPr>
                    </a:p>
                  </a:txBody>
                  <a:tcPr marL="6594" marR="6594" marT="6594" marB="0"/>
                </a:tc>
                <a:tc gridSpan="7">
                  <a:txBody>
                    <a:bodyPr/>
                    <a:lstStyle/>
                    <a:p>
                      <a:pPr algn="l" fontAlgn="b"/>
                      <a:r>
                        <a:rPr lang="en-US" sz="1050" b="1" u="none" strike="noStrike" dirty="0">
                          <a:effectLst/>
                        </a:rPr>
                        <a:t>C. AUDIT SCOPE</a:t>
                      </a:r>
                      <a:endParaRPr lang="en-US" sz="1050" b="1" i="0" u="none" strike="noStrike" dirty="0">
                        <a:solidFill>
                          <a:srgbClr val="000000"/>
                        </a:solidFill>
                        <a:effectLst/>
                        <a:latin typeface="Calibri" panose="020F050202020403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050" u="none" strike="noStrike">
                          <a:effectLst/>
                        </a:rPr>
                        <a:t>Rating</a:t>
                      </a:r>
                      <a:endParaRPr lang="en-US" sz="1050" b="1" i="0" u="none" strike="noStrike">
                        <a:solidFill>
                          <a:srgbClr val="000000"/>
                        </a:solidFill>
                        <a:effectLst/>
                        <a:latin typeface="Calibri" panose="020F0502020204030204" pitchFamily="34" charset="0"/>
                      </a:endParaRPr>
                    </a:p>
                  </a:txBody>
                  <a:tcPr marL="6594" marR="6594" marT="6594" marB="0"/>
                </a:tc>
                <a:extLst>
                  <a:ext uri="{0D108BD9-81ED-4DB2-BD59-A6C34878D82A}">
                    <a16:rowId xmlns:a16="http://schemas.microsoft.com/office/drawing/2014/main" val="4041823498"/>
                  </a:ext>
                </a:extLst>
              </a:tr>
              <a:tr h="531817">
                <a:tc>
                  <a:txBody>
                    <a:bodyPr/>
                    <a:lstStyle/>
                    <a:p>
                      <a:pPr algn="ctr" fontAlgn="ctr"/>
                      <a:r>
                        <a:rPr lang="en-US" sz="1050" u="none" strike="noStrike">
                          <a:effectLst/>
                        </a:rPr>
                        <a:t>9</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Discussion of proposed audit plan/scope with an extent of procedures in light of the International Standards of Auditing sufficiently proposed to address risks identified on the engagements (Short Term Incentive &amp; Review of Consolidated Interim Financial Statements).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1613591908"/>
                  </a:ext>
                </a:extLst>
              </a:tr>
              <a:tr h="219060">
                <a:tc>
                  <a:txBody>
                    <a:bodyPr/>
                    <a:lstStyle/>
                    <a:p>
                      <a:pPr algn="ctr" fontAlgn="ctr"/>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Reporting processes and timing adequate to cover engagements proposed.</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a:effectLst/>
                        </a:rPr>
                        <a:t> </a:t>
                      </a:r>
                      <a:endParaRPr lang="en-US" sz="1050" b="1" i="0" u="none" strike="noStrike">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2745676041"/>
                  </a:ext>
                </a:extLst>
              </a:tr>
              <a:tr h="219060">
                <a:tc>
                  <a:txBody>
                    <a:bodyPr/>
                    <a:lstStyle/>
                    <a:p>
                      <a:pPr algn="l" fontAlgn="b"/>
                      <a:r>
                        <a:rPr lang="en-US" sz="1050" b="1" u="none" strike="noStrike" dirty="0">
                          <a:effectLst/>
                        </a:rPr>
                        <a:t> </a:t>
                      </a:r>
                      <a:endParaRPr lang="en-US" sz="1050" b="1" i="0" u="none" strike="noStrike" dirty="0">
                        <a:solidFill>
                          <a:srgbClr val="000000"/>
                        </a:solidFill>
                        <a:effectLst/>
                        <a:latin typeface="Calibri" panose="020F0502020204030204" pitchFamily="34" charset="0"/>
                      </a:endParaRPr>
                    </a:p>
                  </a:txBody>
                  <a:tcPr marL="6594" marR="6594" marT="6594" marB="0"/>
                </a:tc>
                <a:tc gridSpan="7">
                  <a:txBody>
                    <a:bodyPr/>
                    <a:lstStyle/>
                    <a:p>
                      <a:pPr algn="l" fontAlgn="b"/>
                      <a:r>
                        <a:rPr lang="en-US" sz="1050" b="1" u="none" strike="noStrike" dirty="0">
                          <a:effectLst/>
                        </a:rPr>
                        <a:t>D. AUDIT FEE</a:t>
                      </a:r>
                      <a:endParaRPr lang="en-US" sz="1050" b="1" i="0" u="none" strike="noStrike" dirty="0">
                        <a:solidFill>
                          <a:srgbClr val="000000"/>
                        </a:solidFill>
                        <a:effectLst/>
                        <a:latin typeface="Calibri" panose="020F050202020403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050" u="none" strike="noStrike">
                          <a:effectLst/>
                        </a:rPr>
                        <a:t>Rating</a:t>
                      </a:r>
                      <a:endParaRPr lang="en-US" sz="1050" b="1" i="0" u="none" strike="noStrike">
                        <a:solidFill>
                          <a:srgbClr val="000000"/>
                        </a:solidFill>
                        <a:effectLst/>
                        <a:latin typeface="Calibri" panose="020F0502020204030204" pitchFamily="34" charset="0"/>
                      </a:endParaRPr>
                    </a:p>
                  </a:txBody>
                  <a:tcPr marL="6594" marR="6594" marT="6594" marB="0"/>
                </a:tc>
                <a:extLst>
                  <a:ext uri="{0D108BD9-81ED-4DB2-BD59-A6C34878D82A}">
                    <a16:rowId xmlns:a16="http://schemas.microsoft.com/office/drawing/2014/main" val="950804433"/>
                  </a:ext>
                </a:extLst>
              </a:tr>
              <a:tr h="504790">
                <a:tc>
                  <a:txBody>
                    <a:bodyPr/>
                    <a:lstStyle/>
                    <a:p>
                      <a:pPr algn="ctr" fontAlgn="ctr"/>
                      <a:r>
                        <a:rPr lang="en-US" sz="1050" u="none" strike="noStrike">
                          <a:effectLst/>
                        </a:rPr>
                        <a:t>11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Is the external audit fee reasonable in light of the requirements of SAICA Circular “Guideline on Fees for Audits done on behalf of the Auditor General of South Africa" [Circular 01/2019]. </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0</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4</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5</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dirty="0">
                          <a:effectLst/>
                        </a:rPr>
                        <a:t> </a:t>
                      </a:r>
                      <a:endParaRPr lang="en-US" sz="1050" b="1" i="0" u="none" strike="noStrike" dirty="0">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4150126215"/>
                  </a:ext>
                </a:extLst>
              </a:tr>
              <a:tr h="219060">
                <a:tc>
                  <a:txBody>
                    <a:bodyPr/>
                    <a:lstStyle/>
                    <a:p>
                      <a:pPr algn="ctr" fontAlgn="ctr"/>
                      <a:r>
                        <a:rPr lang="en-US" sz="1050" u="none" strike="noStrike">
                          <a:effectLst/>
                        </a:rPr>
                        <a:t>12</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l" fontAlgn="t"/>
                      <a:r>
                        <a:rPr lang="en-US" sz="1050" u="none" strike="noStrike" dirty="0">
                          <a:effectLst/>
                        </a:rPr>
                        <a:t>Explanation of how differences between actual and budget fees handled. Critical in light of variation limitation set by regulations.</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0</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1</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2</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3</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dirty="0">
                          <a:effectLst/>
                        </a:rPr>
                        <a:t>4</a:t>
                      </a:r>
                      <a:endParaRPr lang="en-US" sz="1050" b="0" i="0" u="none" strike="noStrike" dirty="0">
                        <a:solidFill>
                          <a:srgbClr val="000000"/>
                        </a:solidFill>
                        <a:effectLst/>
                        <a:latin typeface="Calibri" panose="020F0502020204030204" pitchFamily="34" charset="0"/>
                      </a:endParaRPr>
                    </a:p>
                  </a:txBody>
                  <a:tcPr marL="6594" marR="6594" marT="6594" marB="0"/>
                </a:tc>
                <a:tc>
                  <a:txBody>
                    <a:bodyPr/>
                    <a:lstStyle/>
                    <a:p>
                      <a:pPr algn="ctr" fontAlgn="ctr"/>
                      <a:r>
                        <a:rPr lang="en-US" sz="1050" u="none" strike="noStrike">
                          <a:effectLst/>
                        </a:rPr>
                        <a:t>5</a:t>
                      </a:r>
                      <a:endParaRPr lang="en-US" sz="1050" b="0" i="0" u="none" strike="noStrike">
                        <a:solidFill>
                          <a:srgbClr val="000000"/>
                        </a:solidFill>
                        <a:effectLst/>
                        <a:latin typeface="Calibri" panose="020F0502020204030204" pitchFamily="34" charset="0"/>
                      </a:endParaRPr>
                    </a:p>
                  </a:txBody>
                  <a:tcPr marL="6594" marR="6594" marT="6594" marB="0"/>
                </a:tc>
                <a:tc>
                  <a:txBody>
                    <a:bodyPr/>
                    <a:lstStyle/>
                    <a:p>
                      <a:pPr algn="ctr" fontAlgn="b"/>
                      <a:r>
                        <a:rPr lang="en-US" sz="1050" u="none" strike="noStrike" dirty="0">
                          <a:effectLst/>
                        </a:rPr>
                        <a:t> </a:t>
                      </a:r>
                      <a:endParaRPr lang="en-US" sz="1050" b="1" i="0" u="none" strike="noStrike" dirty="0">
                        <a:solidFill>
                          <a:srgbClr val="002060"/>
                        </a:solidFill>
                        <a:effectLst/>
                        <a:latin typeface="Calibri" panose="020F0502020204030204" pitchFamily="34" charset="0"/>
                      </a:endParaRPr>
                    </a:p>
                  </a:txBody>
                  <a:tcPr marL="6594" marR="6594" marT="6594" marB="0"/>
                </a:tc>
                <a:extLst>
                  <a:ext uri="{0D108BD9-81ED-4DB2-BD59-A6C34878D82A}">
                    <a16:rowId xmlns:a16="http://schemas.microsoft.com/office/drawing/2014/main" val="1402425197"/>
                  </a:ext>
                </a:extLst>
              </a:tr>
            </a:tbl>
          </a:graphicData>
        </a:graphic>
      </p:graphicFrame>
    </p:spTree>
    <p:extLst>
      <p:ext uri="{BB962C8B-B14F-4D97-AF65-F5344CB8AC3E}">
        <p14:creationId xmlns:p14="http://schemas.microsoft.com/office/powerpoint/2010/main" val="626537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34D5A-DBA4-9C55-FA75-A414C1E3F9E5}"/>
              </a:ext>
            </a:extLst>
          </p:cNvPr>
          <p:cNvSpPr txBox="1"/>
          <p:nvPr/>
        </p:nvSpPr>
        <p:spPr>
          <a:xfrm>
            <a:off x="145870" y="503213"/>
            <a:ext cx="11360734" cy="658835"/>
          </a:xfrm>
          <a:prstGeom prst="rect">
            <a:avLst/>
          </a:prstGeom>
          <a:noFill/>
        </p:spPr>
        <p:txBody>
          <a:bodyPr wrap="square" rtlCol="0">
            <a:spAutoFit/>
          </a:bodyPr>
          <a:lstStyle/>
          <a:p>
            <a:pPr>
              <a:lnSpc>
                <a:spcPct val="150000"/>
              </a:lnSpc>
            </a:pPr>
            <a:r>
              <a:rPr lang="en-US" sz="2800" b="1" dirty="0">
                <a:solidFill>
                  <a:schemeClr val="bg2">
                    <a:lumMod val="90000"/>
                  </a:schemeClr>
                </a:solidFill>
                <a:latin typeface="Arial" panose="020B0604020202020204" pitchFamily="34" charset="0"/>
                <a:cs typeface="Arial" panose="020B0604020202020204" pitchFamily="34" charset="0"/>
              </a:rPr>
              <a:t>Evaluation Scoring by Group Audit Committee</a:t>
            </a:r>
          </a:p>
        </p:txBody>
      </p:sp>
      <p:graphicFrame>
        <p:nvGraphicFramePr>
          <p:cNvPr id="4" name="Table 3">
            <a:extLst>
              <a:ext uri="{FF2B5EF4-FFF2-40B4-BE49-F238E27FC236}">
                <a16:creationId xmlns:a16="http://schemas.microsoft.com/office/drawing/2014/main" id="{6C1276B6-0A8E-9468-B832-93ADCA191E3A}"/>
              </a:ext>
            </a:extLst>
          </p:cNvPr>
          <p:cNvGraphicFramePr>
            <a:graphicFrameLocks noGrp="1"/>
          </p:cNvGraphicFramePr>
          <p:nvPr>
            <p:extLst>
              <p:ext uri="{D42A27DB-BD31-4B8C-83A1-F6EECF244321}">
                <p14:modId xmlns:p14="http://schemas.microsoft.com/office/powerpoint/2010/main" val="277129392"/>
              </p:ext>
            </p:extLst>
          </p:nvPr>
        </p:nvGraphicFramePr>
        <p:xfrm>
          <a:off x="1" y="1300576"/>
          <a:ext cx="12192000" cy="3884600"/>
        </p:xfrm>
        <a:graphic>
          <a:graphicData uri="http://schemas.openxmlformats.org/drawingml/2006/table">
            <a:tbl>
              <a:tblPr>
                <a:tableStyleId>{5C22544A-7EE6-4342-B048-85BDC9FD1C3A}</a:tableStyleId>
              </a:tblPr>
              <a:tblGrid>
                <a:gridCol w="641819">
                  <a:extLst>
                    <a:ext uri="{9D8B030D-6E8A-4147-A177-3AD203B41FA5}">
                      <a16:colId xmlns:a16="http://schemas.microsoft.com/office/drawing/2014/main" val="4285679760"/>
                    </a:ext>
                  </a:extLst>
                </a:gridCol>
                <a:gridCol w="3198904">
                  <a:extLst>
                    <a:ext uri="{9D8B030D-6E8A-4147-A177-3AD203B41FA5}">
                      <a16:colId xmlns:a16="http://schemas.microsoft.com/office/drawing/2014/main" val="2974782095"/>
                    </a:ext>
                  </a:extLst>
                </a:gridCol>
                <a:gridCol w="244502">
                  <a:extLst>
                    <a:ext uri="{9D8B030D-6E8A-4147-A177-3AD203B41FA5}">
                      <a16:colId xmlns:a16="http://schemas.microsoft.com/office/drawing/2014/main" val="2715003025"/>
                    </a:ext>
                  </a:extLst>
                </a:gridCol>
                <a:gridCol w="1337122">
                  <a:extLst>
                    <a:ext uri="{9D8B030D-6E8A-4147-A177-3AD203B41FA5}">
                      <a16:colId xmlns:a16="http://schemas.microsoft.com/office/drawing/2014/main" val="130848900"/>
                    </a:ext>
                  </a:extLst>
                </a:gridCol>
                <a:gridCol w="427880">
                  <a:extLst>
                    <a:ext uri="{9D8B030D-6E8A-4147-A177-3AD203B41FA5}">
                      <a16:colId xmlns:a16="http://schemas.microsoft.com/office/drawing/2014/main" val="3298854900"/>
                    </a:ext>
                  </a:extLst>
                </a:gridCol>
                <a:gridCol w="489004">
                  <a:extLst>
                    <a:ext uri="{9D8B030D-6E8A-4147-A177-3AD203B41FA5}">
                      <a16:colId xmlns:a16="http://schemas.microsoft.com/office/drawing/2014/main" val="830497593"/>
                    </a:ext>
                  </a:extLst>
                </a:gridCol>
                <a:gridCol w="489004">
                  <a:extLst>
                    <a:ext uri="{9D8B030D-6E8A-4147-A177-3AD203B41FA5}">
                      <a16:colId xmlns:a16="http://schemas.microsoft.com/office/drawing/2014/main" val="1696408399"/>
                    </a:ext>
                  </a:extLst>
                </a:gridCol>
                <a:gridCol w="489004">
                  <a:extLst>
                    <a:ext uri="{9D8B030D-6E8A-4147-A177-3AD203B41FA5}">
                      <a16:colId xmlns:a16="http://schemas.microsoft.com/office/drawing/2014/main" val="982823955"/>
                    </a:ext>
                  </a:extLst>
                </a:gridCol>
                <a:gridCol w="489004">
                  <a:extLst>
                    <a:ext uri="{9D8B030D-6E8A-4147-A177-3AD203B41FA5}">
                      <a16:colId xmlns:a16="http://schemas.microsoft.com/office/drawing/2014/main" val="3100770727"/>
                    </a:ext>
                  </a:extLst>
                </a:gridCol>
                <a:gridCol w="786992">
                  <a:extLst>
                    <a:ext uri="{9D8B030D-6E8A-4147-A177-3AD203B41FA5}">
                      <a16:colId xmlns:a16="http://schemas.microsoft.com/office/drawing/2014/main" val="3623548129"/>
                    </a:ext>
                  </a:extLst>
                </a:gridCol>
                <a:gridCol w="489004">
                  <a:extLst>
                    <a:ext uri="{9D8B030D-6E8A-4147-A177-3AD203B41FA5}">
                      <a16:colId xmlns:a16="http://schemas.microsoft.com/office/drawing/2014/main" val="2352638984"/>
                    </a:ext>
                  </a:extLst>
                </a:gridCol>
                <a:gridCol w="489004">
                  <a:extLst>
                    <a:ext uri="{9D8B030D-6E8A-4147-A177-3AD203B41FA5}">
                      <a16:colId xmlns:a16="http://schemas.microsoft.com/office/drawing/2014/main" val="3873299453"/>
                    </a:ext>
                  </a:extLst>
                </a:gridCol>
                <a:gridCol w="489004">
                  <a:extLst>
                    <a:ext uri="{9D8B030D-6E8A-4147-A177-3AD203B41FA5}">
                      <a16:colId xmlns:a16="http://schemas.microsoft.com/office/drawing/2014/main" val="1854740043"/>
                    </a:ext>
                  </a:extLst>
                </a:gridCol>
                <a:gridCol w="489004">
                  <a:extLst>
                    <a:ext uri="{9D8B030D-6E8A-4147-A177-3AD203B41FA5}">
                      <a16:colId xmlns:a16="http://schemas.microsoft.com/office/drawing/2014/main" val="3461759963"/>
                    </a:ext>
                  </a:extLst>
                </a:gridCol>
                <a:gridCol w="489004">
                  <a:extLst>
                    <a:ext uri="{9D8B030D-6E8A-4147-A177-3AD203B41FA5}">
                      <a16:colId xmlns:a16="http://schemas.microsoft.com/office/drawing/2014/main" val="314350557"/>
                    </a:ext>
                  </a:extLst>
                </a:gridCol>
                <a:gridCol w="489004">
                  <a:extLst>
                    <a:ext uri="{9D8B030D-6E8A-4147-A177-3AD203B41FA5}">
                      <a16:colId xmlns:a16="http://schemas.microsoft.com/office/drawing/2014/main" val="844049770"/>
                    </a:ext>
                  </a:extLst>
                </a:gridCol>
                <a:gridCol w="664741">
                  <a:extLst>
                    <a:ext uri="{9D8B030D-6E8A-4147-A177-3AD203B41FA5}">
                      <a16:colId xmlns:a16="http://schemas.microsoft.com/office/drawing/2014/main" val="1005930096"/>
                    </a:ext>
                  </a:extLst>
                </a:gridCol>
              </a:tblGrid>
              <a:tr h="431797">
                <a:tc>
                  <a:txBody>
                    <a:bodyPr/>
                    <a:lstStyle/>
                    <a:p>
                      <a:pPr algn="l" fontAlgn="b"/>
                      <a:r>
                        <a:rPr lang="en-US" sz="1100" b="1" u="none" strike="noStrike">
                          <a:effectLst/>
                          <a:latin typeface="+mj-lt"/>
                        </a:rPr>
                        <a:t> </a:t>
                      </a:r>
                      <a:endParaRPr lang="en-US" sz="1100" b="1" i="0" u="none" strike="noStrike">
                        <a:solidFill>
                          <a:srgbClr val="000000"/>
                        </a:solidFill>
                        <a:effectLst/>
                        <a:latin typeface="+mj-lt"/>
                      </a:endParaRPr>
                    </a:p>
                  </a:txBody>
                  <a:tcPr marL="6594" marR="6594" marT="6594" marB="0" anchor="b"/>
                </a:tc>
                <a:tc gridSpan="15">
                  <a:txBody>
                    <a:bodyPr/>
                    <a:lstStyle/>
                    <a:p>
                      <a:pPr algn="l" fontAlgn="b"/>
                      <a:r>
                        <a:rPr lang="en-US" sz="1100" b="1" u="none" strike="noStrike" dirty="0">
                          <a:effectLst/>
                          <a:latin typeface="+mj-lt"/>
                        </a:rPr>
                        <a:t>E. QUALITY PROCESSES</a:t>
                      </a:r>
                      <a:endParaRPr lang="en-US" sz="1100" b="1" i="0" u="none" strike="noStrike" dirty="0">
                        <a:solidFill>
                          <a:srgbClr val="000000"/>
                        </a:solidFill>
                        <a:effectLst/>
                        <a:latin typeface="+mj-lt"/>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100" u="none" strike="noStrike">
                          <a:effectLst/>
                          <a:latin typeface="+mj-lt"/>
                        </a:rPr>
                        <a:t>Rating</a:t>
                      </a:r>
                      <a:endParaRPr lang="en-US" sz="1100" b="1" i="0" u="none" strike="noStrike">
                        <a:solidFill>
                          <a:srgbClr val="000000"/>
                        </a:solidFill>
                        <a:effectLst/>
                        <a:latin typeface="+mj-lt"/>
                      </a:endParaRPr>
                    </a:p>
                  </a:txBody>
                  <a:tcPr marL="6594" marR="6594" marT="6594" marB="0" anchor="b"/>
                </a:tc>
                <a:extLst>
                  <a:ext uri="{0D108BD9-81ED-4DB2-BD59-A6C34878D82A}">
                    <a16:rowId xmlns:a16="http://schemas.microsoft.com/office/drawing/2014/main" val="2149687066"/>
                  </a:ext>
                </a:extLst>
              </a:tr>
              <a:tr h="331717">
                <a:tc>
                  <a:txBody>
                    <a:bodyPr/>
                    <a:lstStyle/>
                    <a:p>
                      <a:pPr algn="ctr" fontAlgn="ctr"/>
                      <a:r>
                        <a:rPr lang="en-US" sz="1100" u="none" strike="noStrike">
                          <a:effectLst/>
                          <a:latin typeface="+mj-lt"/>
                        </a:rPr>
                        <a:t>13</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dirty="0">
                          <a:effectLst/>
                          <a:latin typeface="+mj-lt"/>
                        </a:rPr>
                        <a:t>Sufficient information relating to key quality assurance processes and systems in place </a:t>
                      </a:r>
                      <a:br>
                        <a:rPr lang="en-US" sz="1100" u="none" strike="noStrike" dirty="0">
                          <a:effectLst/>
                          <a:latin typeface="+mj-lt"/>
                        </a:rPr>
                      </a:br>
                      <a:endParaRPr lang="en-US" sz="1100" b="0" i="0" u="none" strike="noStrike" dirty="0">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3063034129"/>
                  </a:ext>
                </a:extLst>
              </a:tr>
              <a:tr h="349561">
                <a:tc>
                  <a:txBody>
                    <a:bodyPr/>
                    <a:lstStyle/>
                    <a:p>
                      <a:pPr algn="ctr" fontAlgn="ctr"/>
                      <a:r>
                        <a:rPr lang="en-US" sz="1100" u="none" strike="noStrike">
                          <a:effectLst/>
                          <a:latin typeface="+mj-lt"/>
                        </a:rPr>
                        <a:t>14</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dirty="0">
                          <a:effectLst/>
                          <a:latin typeface="+mj-lt"/>
                        </a:rPr>
                        <a:t>Quality control processes in the external audit firm explained (Factors to be considered include the level and nature of review procedures, the approach to audit judgments and issues, independent quality control reviews and the external audit firms approach to risk.)</a:t>
                      </a:r>
                      <a:endParaRPr lang="en-US" sz="1100" b="0" i="0" u="none" strike="noStrike" dirty="0">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669449130"/>
                  </a:ext>
                </a:extLst>
              </a:tr>
              <a:tr h="331717">
                <a:tc>
                  <a:txBody>
                    <a:bodyPr/>
                    <a:lstStyle/>
                    <a:p>
                      <a:pPr algn="ctr" fontAlgn="ctr"/>
                      <a:r>
                        <a:rPr lang="en-US" sz="1100" u="none" strike="noStrike">
                          <a:effectLst/>
                          <a:latin typeface="+mj-lt"/>
                        </a:rPr>
                        <a:t>15</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dirty="0">
                          <a:effectLst/>
                          <a:latin typeface="+mj-lt"/>
                        </a:rPr>
                        <a:t>Efficiency of audit processes explained in terms of timing, resource allocation, information submission and collection, process on handling delays etc.</a:t>
                      </a:r>
                      <a:endParaRPr lang="en-US" sz="1100" b="0" i="0" u="none" strike="noStrike" dirty="0">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3987060625"/>
                  </a:ext>
                </a:extLst>
              </a:tr>
              <a:tr h="169058">
                <a:tc>
                  <a:txBody>
                    <a:bodyPr/>
                    <a:lstStyle/>
                    <a:p>
                      <a:pPr algn="ctr" fontAlgn="ctr"/>
                      <a:r>
                        <a:rPr lang="en-US" sz="1100" u="none" strike="noStrike">
                          <a:effectLst/>
                          <a:latin typeface="+mj-lt"/>
                        </a:rPr>
                        <a:t> </a:t>
                      </a: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dirty="0">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b"/>
                      <a:endParaRPr lang="en-US" sz="1100" b="0" i="0" u="none" strike="noStrike">
                        <a:solidFill>
                          <a:srgbClr val="000000"/>
                        </a:solidFill>
                        <a:effectLst/>
                        <a:latin typeface="+mj-lt"/>
                      </a:endParaRPr>
                    </a:p>
                  </a:txBody>
                  <a:tcPr marL="6594" marR="6594" marT="6594" marB="0" anchor="b"/>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0" i="0" u="none" strike="noStrike">
                        <a:solidFill>
                          <a:srgbClr val="FF0000"/>
                        </a:solidFill>
                        <a:effectLst/>
                        <a:latin typeface="+mj-lt"/>
                      </a:endParaRPr>
                    </a:p>
                  </a:txBody>
                  <a:tcPr marL="6594" marR="6594" marT="6594" marB="0" anchor="b"/>
                </a:tc>
                <a:extLst>
                  <a:ext uri="{0D108BD9-81ED-4DB2-BD59-A6C34878D82A}">
                    <a16:rowId xmlns:a16="http://schemas.microsoft.com/office/drawing/2014/main" val="975465171"/>
                  </a:ext>
                </a:extLst>
              </a:tr>
              <a:tr h="169058">
                <a:tc>
                  <a:txBody>
                    <a:bodyPr/>
                    <a:lstStyle/>
                    <a:p>
                      <a:pPr algn="l" fontAlgn="b"/>
                      <a:r>
                        <a:rPr lang="en-US" sz="1100" b="1" u="none" strike="noStrike" dirty="0">
                          <a:effectLst/>
                          <a:latin typeface="+mj-lt"/>
                        </a:rPr>
                        <a:t> </a:t>
                      </a:r>
                      <a:endParaRPr lang="en-US" sz="1100" b="1" i="0" u="none" strike="noStrike" dirty="0">
                        <a:solidFill>
                          <a:srgbClr val="000000"/>
                        </a:solidFill>
                        <a:effectLst/>
                        <a:latin typeface="+mj-lt"/>
                      </a:endParaRPr>
                    </a:p>
                  </a:txBody>
                  <a:tcPr marL="6594" marR="6594" marT="6594" marB="0" anchor="b"/>
                </a:tc>
                <a:tc gridSpan="15">
                  <a:txBody>
                    <a:bodyPr/>
                    <a:lstStyle/>
                    <a:p>
                      <a:pPr algn="l" fontAlgn="b"/>
                      <a:r>
                        <a:rPr lang="en-US" sz="1100" b="1" u="none" strike="noStrike" dirty="0">
                          <a:effectLst/>
                          <a:latin typeface="+mj-lt"/>
                        </a:rPr>
                        <a:t>F. QUALITY OF COMMUNICATIONS WITH AUDIT COMMITTEE</a:t>
                      </a:r>
                      <a:endParaRPr lang="en-US" sz="1100" b="1" i="0" u="none" strike="noStrike" dirty="0">
                        <a:solidFill>
                          <a:srgbClr val="000000"/>
                        </a:solidFill>
                        <a:effectLst/>
                        <a:latin typeface="+mj-lt"/>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100" u="none" strike="noStrike">
                          <a:effectLst/>
                          <a:latin typeface="+mj-lt"/>
                        </a:rPr>
                        <a:t>Rating</a:t>
                      </a:r>
                      <a:endParaRPr lang="en-US" sz="1100" b="1" i="0" u="none" strike="noStrike">
                        <a:solidFill>
                          <a:srgbClr val="000000"/>
                        </a:solidFill>
                        <a:effectLst/>
                        <a:latin typeface="+mj-lt"/>
                      </a:endParaRPr>
                    </a:p>
                  </a:txBody>
                  <a:tcPr marL="6594" marR="6594" marT="6594" marB="0" anchor="b"/>
                </a:tc>
                <a:extLst>
                  <a:ext uri="{0D108BD9-81ED-4DB2-BD59-A6C34878D82A}">
                    <a16:rowId xmlns:a16="http://schemas.microsoft.com/office/drawing/2014/main" val="3551665333"/>
                  </a:ext>
                </a:extLst>
              </a:tr>
              <a:tr h="331717">
                <a:tc>
                  <a:txBody>
                    <a:bodyPr/>
                    <a:lstStyle/>
                    <a:p>
                      <a:pPr algn="ctr" fontAlgn="ctr"/>
                      <a:r>
                        <a:rPr lang="en-US" sz="1100" u="none" strike="noStrike">
                          <a:effectLst/>
                          <a:latin typeface="+mj-lt"/>
                        </a:rPr>
                        <a:t>16</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a:effectLst/>
                          <a:latin typeface="+mj-lt"/>
                        </a:rPr>
                        <a:t>Intention clear on engagement with governance structures (Group Audit Committee, Human Resources &amp; Remuneration Committee's, Board etc.)</a:t>
                      </a:r>
                      <a:endParaRPr lang="en-US" sz="1100" b="0" i="0" u="none" strike="noStrike">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2233156277"/>
                  </a:ext>
                </a:extLst>
              </a:tr>
              <a:tr h="494377">
                <a:tc>
                  <a:txBody>
                    <a:bodyPr/>
                    <a:lstStyle/>
                    <a:p>
                      <a:pPr algn="ctr" fontAlgn="ctr"/>
                      <a:r>
                        <a:rPr lang="en-US" sz="1100" u="none" strike="noStrike">
                          <a:effectLst/>
                          <a:latin typeface="+mj-lt"/>
                        </a:rPr>
                        <a:t>17</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dirty="0">
                          <a:effectLst/>
                          <a:latin typeface="+mj-lt"/>
                        </a:rPr>
                        <a:t>Did the auditor adequately discuss issues on the quality of financial reporting, including the applicability of new and significant accounting principles that may impact Rand Water? Highlight critical areas of concern that the JSE Proactive Monitoring issues. This is especially in terms of the Review of Interim Consolidated Financial Statements.</a:t>
                      </a:r>
                      <a:endParaRPr lang="en-US" sz="1100" b="0" i="0" u="none" strike="noStrike" dirty="0">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2430633732"/>
                  </a:ext>
                </a:extLst>
              </a:tr>
              <a:tr h="169058">
                <a:tc>
                  <a:txBody>
                    <a:bodyPr/>
                    <a:lstStyle/>
                    <a:p>
                      <a:pPr algn="ctr" fontAlgn="ctr"/>
                      <a:r>
                        <a:rPr lang="en-US" sz="1100" u="none" strike="noStrike">
                          <a:effectLst/>
                          <a:latin typeface="+mj-lt"/>
                        </a:rPr>
                        <a:t> </a:t>
                      </a: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b"/>
                      <a:endParaRPr lang="en-US" sz="1100" b="0" i="0" u="none" strike="noStrike">
                        <a:solidFill>
                          <a:srgbClr val="000000"/>
                        </a:solidFill>
                        <a:effectLst/>
                        <a:latin typeface="+mj-lt"/>
                      </a:endParaRPr>
                    </a:p>
                  </a:txBody>
                  <a:tcPr marL="6594" marR="6594" marT="6594" marB="0" anchor="b"/>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0" i="0" u="none" strike="noStrike">
                        <a:solidFill>
                          <a:srgbClr val="FF0000"/>
                        </a:solidFill>
                        <a:effectLst/>
                        <a:latin typeface="+mj-lt"/>
                      </a:endParaRPr>
                    </a:p>
                  </a:txBody>
                  <a:tcPr marL="6594" marR="6594" marT="6594" marB="0" anchor="b"/>
                </a:tc>
                <a:extLst>
                  <a:ext uri="{0D108BD9-81ED-4DB2-BD59-A6C34878D82A}">
                    <a16:rowId xmlns:a16="http://schemas.microsoft.com/office/drawing/2014/main" val="558306705"/>
                  </a:ext>
                </a:extLst>
              </a:tr>
              <a:tr h="169058">
                <a:tc>
                  <a:txBody>
                    <a:bodyPr/>
                    <a:lstStyle/>
                    <a:p>
                      <a:pPr algn="l" fontAlgn="b"/>
                      <a:r>
                        <a:rPr lang="en-US" sz="1100" b="1" u="none" strike="noStrike">
                          <a:effectLst/>
                          <a:latin typeface="+mj-lt"/>
                        </a:rPr>
                        <a:t> </a:t>
                      </a:r>
                      <a:endParaRPr lang="en-US" sz="1100" b="1" i="0" u="none" strike="noStrike">
                        <a:solidFill>
                          <a:srgbClr val="000000"/>
                        </a:solidFill>
                        <a:effectLst/>
                        <a:latin typeface="+mj-lt"/>
                      </a:endParaRPr>
                    </a:p>
                  </a:txBody>
                  <a:tcPr marL="6594" marR="6594" marT="6594" marB="0" anchor="b"/>
                </a:tc>
                <a:tc gridSpan="15">
                  <a:txBody>
                    <a:bodyPr/>
                    <a:lstStyle/>
                    <a:p>
                      <a:pPr algn="l" fontAlgn="b"/>
                      <a:r>
                        <a:rPr lang="en-US" sz="1100" b="1" u="none" strike="noStrike" dirty="0">
                          <a:effectLst/>
                          <a:latin typeface="+mj-lt"/>
                        </a:rPr>
                        <a:t>G. AUDIT GOVERNANCE AND INDEPENDENCE</a:t>
                      </a:r>
                      <a:endParaRPr lang="en-US" sz="1100" b="1" i="0" u="none" strike="noStrike" dirty="0">
                        <a:solidFill>
                          <a:srgbClr val="000000"/>
                        </a:solidFill>
                        <a:effectLst/>
                        <a:latin typeface="+mj-lt"/>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100" u="none" strike="noStrike">
                          <a:effectLst/>
                          <a:latin typeface="+mj-lt"/>
                        </a:rPr>
                        <a:t>Rating</a:t>
                      </a:r>
                      <a:endParaRPr lang="en-US" sz="1100" b="1" i="0" u="none" strike="noStrike">
                        <a:solidFill>
                          <a:srgbClr val="000000"/>
                        </a:solidFill>
                        <a:effectLst/>
                        <a:latin typeface="+mj-lt"/>
                      </a:endParaRPr>
                    </a:p>
                  </a:txBody>
                  <a:tcPr marL="6594" marR="6594" marT="6594" marB="0" anchor="b"/>
                </a:tc>
                <a:extLst>
                  <a:ext uri="{0D108BD9-81ED-4DB2-BD59-A6C34878D82A}">
                    <a16:rowId xmlns:a16="http://schemas.microsoft.com/office/drawing/2014/main" val="3400462710"/>
                  </a:ext>
                </a:extLst>
              </a:tr>
              <a:tr h="169058">
                <a:tc>
                  <a:txBody>
                    <a:bodyPr/>
                    <a:lstStyle/>
                    <a:p>
                      <a:pPr algn="ctr" fontAlgn="ctr"/>
                      <a:r>
                        <a:rPr lang="en-US" sz="1100" u="none" strike="noStrike">
                          <a:effectLst/>
                          <a:latin typeface="+mj-lt"/>
                        </a:rPr>
                        <a:t>18</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a:effectLst/>
                          <a:latin typeface="+mj-lt"/>
                        </a:rPr>
                        <a:t>Did the external auditors highlight the importance of professionalism and ethics </a:t>
                      </a:r>
                      <a:endParaRPr lang="en-US" sz="1100" b="0" i="0" u="none" strike="noStrike">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1600622093"/>
                  </a:ext>
                </a:extLst>
              </a:tr>
              <a:tr h="169058">
                <a:tc>
                  <a:txBody>
                    <a:bodyPr/>
                    <a:lstStyle/>
                    <a:p>
                      <a:pPr algn="ctr" fontAlgn="ctr"/>
                      <a:r>
                        <a:rPr lang="en-US" sz="1100" u="none" strike="noStrike">
                          <a:effectLst/>
                          <a:latin typeface="+mj-lt"/>
                        </a:rPr>
                        <a:t>19</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a:effectLst/>
                          <a:latin typeface="+mj-lt"/>
                        </a:rPr>
                        <a:t>Indication of auditors  internal process for ensuring independence</a:t>
                      </a:r>
                      <a:endParaRPr lang="en-US" sz="1100" b="0" i="0" u="none" strike="noStrike">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1" i="0" u="none" strike="noStrike">
                        <a:solidFill>
                          <a:srgbClr val="002060"/>
                        </a:solidFill>
                        <a:effectLst/>
                        <a:latin typeface="+mj-lt"/>
                      </a:endParaRPr>
                    </a:p>
                  </a:txBody>
                  <a:tcPr marL="6594" marR="6594" marT="6594" marB="0" anchor="b"/>
                </a:tc>
                <a:extLst>
                  <a:ext uri="{0D108BD9-81ED-4DB2-BD59-A6C34878D82A}">
                    <a16:rowId xmlns:a16="http://schemas.microsoft.com/office/drawing/2014/main" val="617588680"/>
                  </a:ext>
                </a:extLst>
              </a:tr>
              <a:tr h="169058">
                <a:tc>
                  <a:txBody>
                    <a:bodyPr/>
                    <a:lstStyle/>
                    <a:p>
                      <a:pPr algn="ctr" fontAlgn="ctr"/>
                      <a:r>
                        <a:rPr lang="en-US" sz="1100" u="none" strike="noStrike">
                          <a:effectLst/>
                          <a:latin typeface="+mj-lt"/>
                        </a:rPr>
                        <a:t> </a:t>
                      </a: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ctr"/>
                      <a:endParaRPr lang="en-US" sz="1100" b="0" i="0" u="none" strike="noStrike">
                        <a:solidFill>
                          <a:srgbClr val="000000"/>
                        </a:solidFill>
                        <a:effectLst/>
                        <a:latin typeface="+mj-lt"/>
                      </a:endParaRPr>
                    </a:p>
                  </a:txBody>
                  <a:tcPr marL="6594" marR="6594" marT="6594" marB="0" anchor="ctr"/>
                </a:tc>
                <a:tc>
                  <a:txBody>
                    <a:bodyPr/>
                    <a:lstStyle/>
                    <a:p>
                      <a:pPr algn="l" fontAlgn="b"/>
                      <a:endParaRPr lang="en-US" sz="1100" b="0" i="0" u="none" strike="noStrike">
                        <a:solidFill>
                          <a:srgbClr val="000000"/>
                        </a:solidFill>
                        <a:effectLst/>
                        <a:latin typeface="+mj-lt"/>
                      </a:endParaRPr>
                    </a:p>
                  </a:txBody>
                  <a:tcPr marL="6594" marR="6594" marT="6594" marB="0" anchor="b"/>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ct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a:effectLst/>
                          <a:latin typeface="+mj-lt"/>
                        </a:rPr>
                        <a:t> </a:t>
                      </a:r>
                      <a:endParaRPr lang="en-US" sz="1100" b="0" i="0" u="none" strike="noStrike">
                        <a:solidFill>
                          <a:srgbClr val="FF0000"/>
                        </a:solidFill>
                        <a:effectLst/>
                        <a:latin typeface="+mj-lt"/>
                      </a:endParaRPr>
                    </a:p>
                  </a:txBody>
                  <a:tcPr marL="6594" marR="6594" marT="6594" marB="0" anchor="b"/>
                </a:tc>
                <a:extLst>
                  <a:ext uri="{0D108BD9-81ED-4DB2-BD59-A6C34878D82A}">
                    <a16:rowId xmlns:a16="http://schemas.microsoft.com/office/drawing/2014/main" val="3926240504"/>
                  </a:ext>
                </a:extLst>
              </a:tr>
              <a:tr h="169058">
                <a:tc>
                  <a:txBody>
                    <a:bodyPr/>
                    <a:lstStyle/>
                    <a:p>
                      <a:pPr algn="l" fontAlgn="b"/>
                      <a:r>
                        <a:rPr lang="en-US" sz="1100" b="1" u="none" strike="noStrike">
                          <a:effectLst/>
                          <a:latin typeface="+mj-lt"/>
                        </a:rPr>
                        <a:t> </a:t>
                      </a:r>
                      <a:endParaRPr lang="en-US" sz="1100" b="1" i="0" u="none" strike="noStrike">
                        <a:solidFill>
                          <a:srgbClr val="000000"/>
                        </a:solidFill>
                        <a:effectLst/>
                        <a:latin typeface="+mj-lt"/>
                      </a:endParaRPr>
                    </a:p>
                  </a:txBody>
                  <a:tcPr marL="6594" marR="6594" marT="6594" marB="0" anchor="b"/>
                </a:tc>
                <a:tc gridSpan="15">
                  <a:txBody>
                    <a:bodyPr/>
                    <a:lstStyle/>
                    <a:p>
                      <a:pPr algn="l" fontAlgn="b"/>
                      <a:r>
                        <a:rPr lang="en-US" sz="1100" b="1" u="none" strike="noStrike" dirty="0">
                          <a:effectLst/>
                          <a:latin typeface="+mj-lt"/>
                        </a:rPr>
                        <a:t>H. VALUE ADD SERVICES</a:t>
                      </a:r>
                      <a:endParaRPr lang="en-US" sz="1100" b="1" i="0" u="none" strike="noStrike" dirty="0">
                        <a:solidFill>
                          <a:srgbClr val="000000"/>
                        </a:solidFill>
                        <a:effectLst/>
                        <a:latin typeface="+mj-lt"/>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100" u="none" strike="noStrike">
                          <a:effectLst/>
                          <a:latin typeface="+mj-lt"/>
                        </a:rPr>
                        <a:t>Rating</a:t>
                      </a:r>
                      <a:endParaRPr lang="en-US" sz="1100" b="1" i="0" u="none" strike="noStrike">
                        <a:solidFill>
                          <a:srgbClr val="000000"/>
                        </a:solidFill>
                        <a:effectLst/>
                        <a:latin typeface="+mj-lt"/>
                      </a:endParaRPr>
                    </a:p>
                  </a:txBody>
                  <a:tcPr marL="6594" marR="6594" marT="6594" marB="0" anchor="b"/>
                </a:tc>
                <a:extLst>
                  <a:ext uri="{0D108BD9-81ED-4DB2-BD59-A6C34878D82A}">
                    <a16:rowId xmlns:a16="http://schemas.microsoft.com/office/drawing/2014/main" val="4227669475"/>
                  </a:ext>
                </a:extLst>
              </a:tr>
              <a:tr h="169058">
                <a:tc>
                  <a:txBody>
                    <a:bodyPr/>
                    <a:lstStyle/>
                    <a:p>
                      <a:pPr algn="ctr" fontAlgn="ctr"/>
                      <a:r>
                        <a:rPr lang="en-US" sz="1100" u="none" strike="noStrike">
                          <a:effectLst/>
                          <a:latin typeface="+mj-lt"/>
                        </a:rPr>
                        <a:t>20</a:t>
                      </a:r>
                      <a:endParaRPr lang="en-US" sz="1100" b="0" i="0" u="none" strike="noStrike">
                        <a:solidFill>
                          <a:srgbClr val="000000"/>
                        </a:solidFill>
                        <a:effectLst/>
                        <a:latin typeface="+mj-lt"/>
                      </a:endParaRPr>
                    </a:p>
                  </a:txBody>
                  <a:tcPr marL="6594" marR="6594" marT="6594" marB="0" anchor="ctr"/>
                </a:tc>
                <a:tc gridSpan="9">
                  <a:txBody>
                    <a:bodyPr/>
                    <a:lstStyle/>
                    <a:p>
                      <a:pPr algn="l" fontAlgn="t"/>
                      <a:r>
                        <a:rPr lang="en-US" sz="1100" u="none" strike="noStrike" dirty="0">
                          <a:effectLst/>
                          <a:latin typeface="+mj-lt"/>
                        </a:rPr>
                        <a:t>Did the external audit firm highlight possible provision of value add services. </a:t>
                      </a:r>
                      <a:endParaRPr lang="en-US" sz="1100" b="0" i="0" u="none" strike="noStrike" dirty="0">
                        <a:solidFill>
                          <a:srgbClr val="000000"/>
                        </a:solidFill>
                        <a:effectLst/>
                        <a:latin typeface="+mj-lt"/>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latin typeface="+mj-lt"/>
                        </a:rPr>
                        <a:t>0</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dirty="0">
                          <a:effectLst/>
                          <a:latin typeface="+mj-lt"/>
                        </a:rPr>
                        <a:t>3</a:t>
                      </a:r>
                      <a:endParaRPr lang="en-US" sz="1100" b="0" i="0" u="none" strike="noStrike" dirty="0">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6594" marR="6594" marT="6594" marB="0" anchor="ctr"/>
                </a:tc>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6594" marR="6594" marT="6594" marB="0" anchor="ctr"/>
                </a:tc>
                <a:tc>
                  <a:txBody>
                    <a:bodyPr/>
                    <a:lstStyle/>
                    <a:p>
                      <a:pPr algn="ctr" fontAlgn="b"/>
                      <a:r>
                        <a:rPr lang="en-US" sz="1100" u="none" strike="noStrike" dirty="0">
                          <a:effectLst/>
                          <a:latin typeface="+mj-lt"/>
                        </a:rPr>
                        <a:t> </a:t>
                      </a:r>
                      <a:endParaRPr lang="en-US" sz="1100" b="1" i="0" u="none" strike="noStrike" dirty="0">
                        <a:solidFill>
                          <a:srgbClr val="002060"/>
                        </a:solidFill>
                        <a:effectLst/>
                        <a:latin typeface="+mj-lt"/>
                      </a:endParaRPr>
                    </a:p>
                  </a:txBody>
                  <a:tcPr marL="6594" marR="6594" marT="6594" marB="0" anchor="b"/>
                </a:tc>
                <a:extLst>
                  <a:ext uri="{0D108BD9-81ED-4DB2-BD59-A6C34878D82A}">
                    <a16:rowId xmlns:a16="http://schemas.microsoft.com/office/drawing/2014/main" val="2143037590"/>
                  </a:ext>
                </a:extLst>
              </a:tr>
            </a:tbl>
          </a:graphicData>
        </a:graphic>
      </p:graphicFrame>
      <p:graphicFrame>
        <p:nvGraphicFramePr>
          <p:cNvPr id="5" name="Table 4">
            <a:extLst>
              <a:ext uri="{FF2B5EF4-FFF2-40B4-BE49-F238E27FC236}">
                <a16:creationId xmlns:a16="http://schemas.microsoft.com/office/drawing/2014/main" id="{E1BC9B8B-25C5-2767-144F-57CAFA4748B9}"/>
              </a:ext>
            </a:extLst>
          </p:cNvPr>
          <p:cNvGraphicFramePr>
            <a:graphicFrameLocks noGrp="1"/>
          </p:cNvGraphicFramePr>
          <p:nvPr>
            <p:extLst>
              <p:ext uri="{D42A27DB-BD31-4B8C-83A1-F6EECF244321}">
                <p14:modId xmlns:p14="http://schemas.microsoft.com/office/powerpoint/2010/main" val="4017348556"/>
              </p:ext>
            </p:extLst>
          </p:nvPr>
        </p:nvGraphicFramePr>
        <p:xfrm>
          <a:off x="4118972" y="5284742"/>
          <a:ext cx="4279356" cy="1453515"/>
        </p:xfrm>
        <a:graphic>
          <a:graphicData uri="http://schemas.openxmlformats.org/drawingml/2006/table">
            <a:tbl>
              <a:tblPr>
                <a:tableStyleId>{5C22544A-7EE6-4342-B048-85BDC9FD1C3A}</a:tableStyleId>
              </a:tblPr>
              <a:tblGrid>
                <a:gridCol w="715118">
                  <a:extLst>
                    <a:ext uri="{9D8B030D-6E8A-4147-A177-3AD203B41FA5}">
                      <a16:colId xmlns:a16="http://schemas.microsoft.com/office/drawing/2014/main" val="2944533910"/>
                    </a:ext>
                  </a:extLst>
                </a:gridCol>
                <a:gridCol w="3564238">
                  <a:extLst>
                    <a:ext uri="{9D8B030D-6E8A-4147-A177-3AD203B41FA5}">
                      <a16:colId xmlns:a16="http://schemas.microsoft.com/office/drawing/2014/main" val="4175909088"/>
                    </a:ext>
                  </a:extLst>
                </a:gridCol>
              </a:tblGrid>
              <a:tr h="192580">
                <a:tc>
                  <a:txBody>
                    <a:bodyPr/>
                    <a:lstStyle/>
                    <a:p>
                      <a:pPr algn="ctr" fontAlgn="b"/>
                      <a:r>
                        <a:rPr lang="en-US" sz="1300" u="sng" strike="noStrike">
                          <a:effectLst/>
                        </a:rPr>
                        <a:t>  KEY:</a:t>
                      </a:r>
                      <a:endParaRPr lang="en-US" sz="1300" b="1" i="0" u="sng"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515130"/>
                  </a:ext>
                </a:extLst>
              </a:tr>
              <a:tr h="192580">
                <a:tc>
                  <a:txBody>
                    <a:bodyPr/>
                    <a:lstStyle/>
                    <a:p>
                      <a:pPr algn="ctr" fontAlgn="b"/>
                      <a:r>
                        <a:rPr lang="en-US" sz="1300" u="none" strike="noStrike">
                          <a:effectLst/>
                        </a:rPr>
                        <a:t>0</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a:effectLst/>
                        </a:rPr>
                        <a:t>NO EFFORT MADE</a:t>
                      </a:r>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9514718"/>
                  </a:ext>
                </a:extLst>
              </a:tr>
              <a:tr h="192580">
                <a:tc>
                  <a:txBody>
                    <a:bodyPr/>
                    <a:lstStyle/>
                    <a:p>
                      <a:pPr algn="ctr" fontAlgn="b"/>
                      <a:r>
                        <a:rPr lang="en-US" sz="1300" u="none" strike="noStrike">
                          <a:effectLst/>
                        </a:rPr>
                        <a:t>1</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a:effectLst/>
                        </a:rPr>
                        <a:t>DISSATISFIED</a:t>
                      </a:r>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06311998"/>
                  </a:ext>
                </a:extLst>
              </a:tr>
              <a:tr h="192580">
                <a:tc>
                  <a:txBody>
                    <a:bodyPr/>
                    <a:lstStyle/>
                    <a:p>
                      <a:pPr algn="ctr" fontAlgn="b"/>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a:effectLst/>
                        </a:rPr>
                        <a:t>FAIRLY DISSATISFIED</a:t>
                      </a:r>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5451454"/>
                  </a:ext>
                </a:extLst>
              </a:tr>
              <a:tr h="192580">
                <a:tc>
                  <a:txBody>
                    <a:bodyPr/>
                    <a:lstStyle/>
                    <a:p>
                      <a:pPr algn="ctr" fontAlgn="b"/>
                      <a:r>
                        <a:rPr lang="en-US" sz="1300" u="none" strike="noStrike">
                          <a:effectLst/>
                        </a:rPr>
                        <a:t>3</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a:effectLst/>
                        </a:rPr>
                        <a:t>AVERAGE</a:t>
                      </a:r>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8568083"/>
                  </a:ext>
                </a:extLst>
              </a:tr>
              <a:tr h="192580">
                <a:tc>
                  <a:txBody>
                    <a:bodyPr/>
                    <a:lstStyle/>
                    <a:p>
                      <a:pPr algn="ctr" fontAlgn="b"/>
                      <a:r>
                        <a:rPr lang="en-US" sz="1300" u="none" strike="noStrike">
                          <a:effectLst/>
                        </a:rPr>
                        <a:t>4</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a:effectLst/>
                        </a:rPr>
                        <a:t>FAIRLY SATISFIED</a:t>
                      </a:r>
                      <a:endParaRPr lang="en-US" sz="13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6698368"/>
                  </a:ext>
                </a:extLst>
              </a:tr>
              <a:tr h="192580">
                <a:tc>
                  <a:txBody>
                    <a:bodyPr/>
                    <a:lstStyle/>
                    <a:p>
                      <a:pPr algn="ctr" fontAlgn="b"/>
                      <a:r>
                        <a:rPr lang="en-US" sz="1300" u="none" strike="noStrike">
                          <a:effectLst/>
                        </a:rPr>
                        <a:t>5</a:t>
                      </a:r>
                      <a:endParaRPr lang="en-US" sz="13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300" u="none" strike="noStrike" dirty="0">
                          <a:effectLst/>
                        </a:rPr>
                        <a:t>VERY SATISFIED</a:t>
                      </a:r>
                      <a:endParaRPr lang="en-US" sz="13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61377868"/>
                  </a:ext>
                </a:extLst>
              </a:tr>
            </a:tbl>
          </a:graphicData>
        </a:graphic>
      </p:graphicFrame>
    </p:spTree>
    <p:extLst>
      <p:ext uri="{BB962C8B-B14F-4D97-AF65-F5344CB8AC3E}">
        <p14:creationId xmlns:p14="http://schemas.microsoft.com/office/powerpoint/2010/main" val="3200768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259C102-E9F5-4929-81CE-F093ABC04154}">
  <ds:schemaRefs>
    <ds:schemaRef ds:uri="http://schemas.microsoft.com/sharepoint/v3/contenttype/forms"/>
  </ds:schemaRefs>
</ds:datastoreItem>
</file>

<file path=customXml/itemProps3.xml><?xml version="1.0" encoding="utf-8"?>
<ds:datastoreItem xmlns:ds="http://schemas.openxmlformats.org/officeDocument/2006/customXml" ds:itemID="{022F070C-A039-4986-9107-78971DFC5663}">
  <ds:schemaRef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100</TotalTime>
  <Words>1087</Words>
  <Application>Microsoft Office PowerPoint</Application>
  <PresentationFormat>Widescreen</PresentationFormat>
  <Paragraphs>267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ASSURANCE PROVIDER EVALUATION PRESENTATION</vt:lpstr>
      <vt:lpstr>Key Content Required </vt:lpstr>
      <vt:lpstr>Key Content Required </vt:lpstr>
      <vt:lpstr>Key Content Required </vt:lpstr>
      <vt:lpstr>Key Content Required </vt:lpstr>
      <vt:lpstr>Evaluation Scoring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Lesna Nunco</cp:lastModifiedBy>
  <cp:revision>6</cp:revision>
  <dcterms:created xsi:type="dcterms:W3CDTF">2021-11-09T12:56:26Z</dcterms:created>
  <dcterms:modified xsi:type="dcterms:W3CDTF">2022-09-23T10:40:42Z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